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9"/>
  </p:notesMasterIdLst>
  <p:sldIdLst>
    <p:sldId id="275" r:id="rId2"/>
    <p:sldId id="286" r:id="rId3"/>
    <p:sldId id="278" r:id="rId4"/>
    <p:sldId id="285" r:id="rId5"/>
    <p:sldId id="287" r:id="rId6"/>
    <p:sldId id="288" r:id="rId7"/>
    <p:sldId id="292" r:id="rId8"/>
    <p:sldId id="293" r:id="rId9"/>
    <p:sldId id="294" r:id="rId10"/>
    <p:sldId id="289" r:id="rId11"/>
    <p:sldId id="290" r:id="rId12"/>
    <p:sldId id="277" r:id="rId13"/>
    <p:sldId id="291" r:id="rId14"/>
    <p:sldId id="279" r:id="rId15"/>
    <p:sldId id="281" r:id="rId16"/>
    <p:sldId id="282" r:id="rId17"/>
    <p:sldId id="283"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E9A149"/>
    <a:srgbClr val="333333"/>
    <a:srgbClr val="F4901A"/>
    <a:srgbClr val="FFFFF5"/>
    <a:srgbClr val="FFFFF3"/>
    <a:srgbClr val="DC7D0A"/>
    <a:srgbClr val="DE8E3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032" autoAdjust="0"/>
    <p:restoredTop sz="88147" autoAdjust="0"/>
  </p:normalViewPr>
  <p:slideViewPr>
    <p:cSldViewPr snapToGrid="0">
      <p:cViewPr varScale="1">
        <p:scale>
          <a:sx n="69" d="100"/>
          <a:sy n="69" d="100"/>
        </p:scale>
        <p:origin x="1446" y="60"/>
      </p:cViewPr>
      <p:guideLst>
        <p:guide orient="horz" pos="2160"/>
        <p:guide pos="2880"/>
      </p:guideLst>
    </p:cSldViewPr>
  </p:slideViewPr>
  <p:notesTextViewPr>
    <p:cViewPr>
      <p:scale>
        <a:sx n="100" d="100"/>
        <a:sy n="100" d="100"/>
      </p:scale>
      <p:origin x="0" y="0"/>
    </p:cViewPr>
  </p:notesTextViewPr>
  <p:notesViewPr>
    <p:cSldViewPr snapToGrid="0">
      <p:cViewPr varScale="1">
        <p:scale>
          <a:sx n="74" d="100"/>
          <a:sy n="74" d="100"/>
        </p:scale>
        <p:origin x="768" y="91"/>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90EEA36-5ABD-4465-83C9-1E03CD542165}" type="doc">
      <dgm:prSet loTypeId="urn:microsoft.com/office/officeart/2009/3/layout/IncreasingArrowsProcess" loCatId="process" qsTypeId="urn:microsoft.com/office/officeart/2005/8/quickstyle/simple1" qsCatId="simple" csTypeId="urn:microsoft.com/office/officeart/2005/8/colors/colorful2" csCatId="colorful" phldr="1"/>
      <dgm:spPr/>
      <dgm:t>
        <a:bodyPr/>
        <a:lstStyle/>
        <a:p>
          <a:endParaRPr lang="en-US"/>
        </a:p>
      </dgm:t>
    </dgm:pt>
    <dgm:pt modelId="{CF9A5423-F49F-4A00-9AB8-A62AC7181D14}">
      <dgm:prSet/>
      <dgm:spPr>
        <a:solidFill>
          <a:schemeClr val="accent1"/>
        </a:solidFill>
      </dgm:spPr>
      <dgm:t>
        <a:bodyPr/>
        <a:lstStyle/>
        <a:p>
          <a:pPr algn="l" rtl="0"/>
          <a:r>
            <a:rPr lang="en-US" baseline="0" dirty="0" smtClean="0"/>
            <a:t>Level 3 Data Product</a:t>
          </a:r>
          <a:endParaRPr lang="en-US" dirty="0"/>
        </a:p>
      </dgm:t>
    </dgm:pt>
    <dgm:pt modelId="{86E40B67-724A-4BDD-80FA-B9C074DC186D}" type="parTrans" cxnId="{FCC66E29-FDF9-4BA9-A97D-7D5938E3C80F}">
      <dgm:prSet/>
      <dgm:spPr/>
      <dgm:t>
        <a:bodyPr/>
        <a:lstStyle/>
        <a:p>
          <a:endParaRPr lang="en-US"/>
        </a:p>
      </dgm:t>
    </dgm:pt>
    <dgm:pt modelId="{03FB21D9-5558-4B8E-81F9-B540D7D4BE1B}" type="sibTrans" cxnId="{FCC66E29-FDF9-4BA9-A97D-7D5938E3C80F}">
      <dgm:prSet/>
      <dgm:spPr/>
      <dgm:t>
        <a:bodyPr/>
        <a:lstStyle/>
        <a:p>
          <a:endParaRPr lang="en-US"/>
        </a:p>
      </dgm:t>
    </dgm:pt>
    <dgm:pt modelId="{A4C0DF5B-B8E1-4B5D-A3C2-0EFD31D186A1}">
      <dgm:prSet/>
      <dgm:spPr>
        <a:solidFill>
          <a:schemeClr val="accent1">
            <a:lumMod val="60000"/>
            <a:lumOff val="40000"/>
          </a:schemeClr>
        </a:solidFill>
      </dgm:spPr>
      <dgm:t>
        <a:bodyPr/>
        <a:lstStyle/>
        <a:p>
          <a:pPr rtl="0"/>
          <a:r>
            <a:rPr lang="en-US" baseline="0" dirty="0" smtClean="0"/>
            <a:t>Level 2 Data Product</a:t>
          </a:r>
          <a:endParaRPr lang="en-US" dirty="0"/>
        </a:p>
      </dgm:t>
    </dgm:pt>
    <dgm:pt modelId="{53EEEE66-51C8-4815-89D1-260C76637BCE}" type="parTrans" cxnId="{92281BD4-C729-42B8-9726-555A6DF9A23E}">
      <dgm:prSet/>
      <dgm:spPr/>
      <dgm:t>
        <a:bodyPr/>
        <a:lstStyle/>
        <a:p>
          <a:endParaRPr lang="en-US"/>
        </a:p>
      </dgm:t>
    </dgm:pt>
    <dgm:pt modelId="{E2E4EB24-DAA8-4EA4-8590-DE0562D5B85A}" type="sibTrans" cxnId="{92281BD4-C729-42B8-9726-555A6DF9A23E}">
      <dgm:prSet/>
      <dgm:spPr/>
      <dgm:t>
        <a:bodyPr/>
        <a:lstStyle/>
        <a:p>
          <a:endParaRPr lang="en-US"/>
        </a:p>
      </dgm:t>
    </dgm:pt>
    <dgm:pt modelId="{C96B7B45-A963-49C9-8D35-2D6F0E59D209}">
      <dgm:prSet/>
      <dgm:spPr>
        <a:solidFill>
          <a:schemeClr val="accent1">
            <a:lumMod val="40000"/>
            <a:lumOff val="60000"/>
          </a:schemeClr>
        </a:solidFill>
        <a:ln>
          <a:solidFill>
            <a:schemeClr val="bg2"/>
          </a:solidFill>
        </a:ln>
      </dgm:spPr>
      <dgm:t>
        <a:bodyPr/>
        <a:lstStyle/>
        <a:p>
          <a:pPr rtl="0"/>
          <a:r>
            <a:rPr lang="en-US" dirty="0" smtClean="0"/>
            <a:t>In Situ Data</a:t>
          </a:r>
          <a:endParaRPr lang="en-US" dirty="0"/>
        </a:p>
      </dgm:t>
    </dgm:pt>
    <dgm:pt modelId="{D627E9FA-4774-4329-BBC0-338C33F42FBA}" type="parTrans" cxnId="{97B1E84D-CBC4-4B60-9228-2F8DD96678A8}">
      <dgm:prSet/>
      <dgm:spPr/>
      <dgm:t>
        <a:bodyPr/>
        <a:lstStyle/>
        <a:p>
          <a:endParaRPr lang="en-US"/>
        </a:p>
      </dgm:t>
    </dgm:pt>
    <dgm:pt modelId="{7AF5087D-4A69-40D9-83B6-6A11763A5B91}" type="sibTrans" cxnId="{97B1E84D-CBC4-4B60-9228-2F8DD96678A8}">
      <dgm:prSet/>
      <dgm:spPr/>
      <dgm:t>
        <a:bodyPr/>
        <a:lstStyle/>
        <a:p>
          <a:endParaRPr lang="en-US"/>
        </a:p>
      </dgm:t>
    </dgm:pt>
    <dgm:pt modelId="{B44AB482-4D25-47F8-B5E4-FD7F198C3C67}">
      <dgm:prSet custT="1"/>
      <dgm:spPr>
        <a:solidFill>
          <a:schemeClr val="accent1"/>
        </a:solidFill>
        <a:ln>
          <a:solidFill>
            <a:schemeClr val="bg2"/>
          </a:solidFill>
        </a:ln>
      </dgm:spPr>
      <dgm:t>
        <a:bodyPr/>
        <a:lstStyle/>
        <a:p>
          <a:pPr rtl="0"/>
          <a:r>
            <a:rPr lang="en-US" sz="800" dirty="0" smtClean="0">
              <a:solidFill>
                <a:schemeClr val="tx1">
                  <a:lumMod val="20000"/>
                  <a:lumOff val="80000"/>
                </a:schemeClr>
              </a:solidFill>
            </a:rPr>
            <a:t>Area-Averaged Time Series and Time-Averaged Maps in GIOVANNI</a:t>
          </a:r>
        </a:p>
      </dgm:t>
    </dgm:pt>
    <dgm:pt modelId="{CFCAF605-A5E8-4CDD-B87C-EEC02B6DE271}" type="parTrans" cxnId="{08BF91FA-1038-4D37-A896-82B11A2B157F}">
      <dgm:prSet/>
      <dgm:spPr/>
      <dgm:t>
        <a:bodyPr/>
        <a:lstStyle/>
        <a:p>
          <a:endParaRPr lang="en-US"/>
        </a:p>
      </dgm:t>
    </dgm:pt>
    <dgm:pt modelId="{92508726-A045-4A62-B59E-067BECE64120}" type="sibTrans" cxnId="{08BF91FA-1038-4D37-A896-82B11A2B157F}">
      <dgm:prSet/>
      <dgm:spPr/>
      <dgm:t>
        <a:bodyPr/>
        <a:lstStyle/>
        <a:p>
          <a:endParaRPr lang="en-US"/>
        </a:p>
      </dgm:t>
    </dgm:pt>
    <dgm:pt modelId="{91CB07DA-252D-4915-A90C-201EE0B6F445}">
      <dgm:prSet custT="1"/>
      <dgm:spPr>
        <a:solidFill>
          <a:schemeClr val="accent1">
            <a:lumMod val="60000"/>
            <a:lumOff val="40000"/>
          </a:schemeClr>
        </a:solidFill>
        <a:ln>
          <a:solidFill>
            <a:schemeClr val="bg2"/>
          </a:solidFill>
        </a:ln>
      </dgm:spPr>
      <dgm:t>
        <a:bodyPr/>
        <a:lstStyle/>
        <a:p>
          <a:pPr rtl="0"/>
          <a:r>
            <a:rPr lang="en-US" sz="900" dirty="0" smtClean="0">
              <a:solidFill>
                <a:srgbClr val="FF0000"/>
              </a:solidFill>
            </a:rPr>
            <a:t>[In Progress]</a:t>
          </a:r>
          <a:endParaRPr lang="en-US" sz="900" dirty="0">
            <a:solidFill>
              <a:srgbClr val="FF0000"/>
            </a:solidFill>
          </a:endParaRPr>
        </a:p>
      </dgm:t>
    </dgm:pt>
    <dgm:pt modelId="{1D591D8F-8706-4945-ADE9-30B40482284E}" type="parTrans" cxnId="{2795970A-AC3B-4030-BDE0-6369098B272B}">
      <dgm:prSet/>
      <dgm:spPr/>
      <dgm:t>
        <a:bodyPr/>
        <a:lstStyle/>
        <a:p>
          <a:endParaRPr lang="en-US"/>
        </a:p>
      </dgm:t>
    </dgm:pt>
    <dgm:pt modelId="{CFE2AF63-1D88-4B19-9BE5-0450BF6C5DE3}" type="sibTrans" cxnId="{2795970A-AC3B-4030-BDE0-6369098B272B}">
      <dgm:prSet/>
      <dgm:spPr/>
      <dgm:t>
        <a:bodyPr/>
        <a:lstStyle/>
        <a:p>
          <a:endParaRPr lang="en-US"/>
        </a:p>
      </dgm:t>
    </dgm:pt>
    <dgm:pt modelId="{AC13D4E6-F62B-46A1-9575-06BB3B6C35EC}">
      <dgm:prSet custT="1"/>
      <dgm:spPr>
        <a:solidFill>
          <a:schemeClr val="accent1">
            <a:lumMod val="40000"/>
            <a:lumOff val="60000"/>
          </a:schemeClr>
        </a:solidFill>
        <a:ln>
          <a:solidFill>
            <a:schemeClr val="bg1"/>
          </a:solidFill>
        </a:ln>
      </dgm:spPr>
      <dgm:t>
        <a:bodyPr/>
        <a:lstStyle/>
        <a:p>
          <a:pPr rtl="0"/>
          <a:r>
            <a:rPr lang="en-US" sz="800" dirty="0" smtClean="0"/>
            <a:t>BOEM Gulfwide Emission Inventory (2000, 2005, 2008, 2011)</a:t>
          </a:r>
        </a:p>
      </dgm:t>
    </dgm:pt>
    <dgm:pt modelId="{6BA869CB-095F-4986-8088-D585CE0F5D4D}" type="parTrans" cxnId="{E2FDC7CE-8DAF-42CC-90F0-4ACB8357CED8}">
      <dgm:prSet/>
      <dgm:spPr/>
      <dgm:t>
        <a:bodyPr/>
        <a:lstStyle/>
        <a:p>
          <a:endParaRPr lang="en-US"/>
        </a:p>
      </dgm:t>
    </dgm:pt>
    <dgm:pt modelId="{71DC9953-8FF4-436D-8FE7-2D25F0427C70}" type="sibTrans" cxnId="{E2FDC7CE-8DAF-42CC-90F0-4ACB8357CED8}">
      <dgm:prSet/>
      <dgm:spPr/>
      <dgm:t>
        <a:bodyPr/>
        <a:lstStyle/>
        <a:p>
          <a:endParaRPr lang="en-US"/>
        </a:p>
      </dgm:t>
    </dgm:pt>
    <dgm:pt modelId="{D3F1B398-0865-4DDB-9143-ED9A623E9327}">
      <dgm:prSet custT="1"/>
      <dgm:spPr>
        <a:solidFill>
          <a:schemeClr val="accent1">
            <a:lumMod val="60000"/>
            <a:lumOff val="40000"/>
          </a:schemeClr>
        </a:solidFill>
        <a:ln>
          <a:solidFill>
            <a:schemeClr val="bg2"/>
          </a:solidFill>
        </a:ln>
      </dgm:spPr>
      <dgm:t>
        <a:bodyPr/>
        <a:lstStyle/>
        <a:p>
          <a:pPr rtl="0"/>
          <a:r>
            <a:rPr lang="en-US" sz="900" dirty="0" smtClean="0"/>
            <a:t>Aura/OMI NO</a:t>
          </a:r>
          <a:r>
            <a:rPr lang="en-US" sz="900" baseline="-25000" dirty="0" smtClean="0"/>
            <a:t>2</a:t>
          </a:r>
          <a:r>
            <a:rPr lang="en-US" sz="900" dirty="0" smtClean="0"/>
            <a:t> (OMNO2D_hr)</a:t>
          </a:r>
          <a:endParaRPr lang="en-US" sz="900" dirty="0"/>
        </a:p>
      </dgm:t>
    </dgm:pt>
    <dgm:pt modelId="{7D6EDD61-761D-4712-8262-CC14C21F98D3}" type="parTrans" cxnId="{83874D69-CF25-48B5-8590-7878551944DB}">
      <dgm:prSet/>
      <dgm:spPr/>
      <dgm:t>
        <a:bodyPr/>
        <a:lstStyle/>
        <a:p>
          <a:endParaRPr lang="en-US"/>
        </a:p>
      </dgm:t>
    </dgm:pt>
    <dgm:pt modelId="{E425673E-2EB7-4010-A4A1-157E60DCB7F7}" type="sibTrans" cxnId="{83874D69-CF25-48B5-8590-7878551944DB}">
      <dgm:prSet/>
      <dgm:spPr/>
      <dgm:t>
        <a:bodyPr/>
        <a:lstStyle/>
        <a:p>
          <a:endParaRPr lang="en-US"/>
        </a:p>
      </dgm:t>
    </dgm:pt>
    <dgm:pt modelId="{E422331F-2EDE-4E24-B42C-6695DC9B1429}">
      <dgm:prSet custT="1"/>
      <dgm:spPr>
        <a:solidFill>
          <a:schemeClr val="accent1">
            <a:lumMod val="60000"/>
            <a:lumOff val="40000"/>
          </a:schemeClr>
        </a:solidFill>
        <a:ln>
          <a:solidFill>
            <a:schemeClr val="bg2"/>
          </a:solidFill>
        </a:ln>
      </dgm:spPr>
      <dgm:t>
        <a:bodyPr/>
        <a:lstStyle/>
        <a:p>
          <a:pPr rtl="0"/>
          <a:r>
            <a:rPr lang="en-US" sz="900" dirty="0" smtClean="0"/>
            <a:t>Aura/OMI SO</a:t>
          </a:r>
          <a:r>
            <a:rPr lang="en-US" sz="900" baseline="-25000" dirty="0" smtClean="0"/>
            <a:t>2</a:t>
          </a:r>
          <a:endParaRPr lang="en-US" sz="900" baseline="-25000" dirty="0"/>
        </a:p>
      </dgm:t>
    </dgm:pt>
    <dgm:pt modelId="{C572CFD0-2529-4C0C-94FA-9398D2A8C7B5}" type="parTrans" cxnId="{2D470E84-FC64-4902-9944-21E4114FFBF5}">
      <dgm:prSet/>
      <dgm:spPr/>
      <dgm:t>
        <a:bodyPr/>
        <a:lstStyle/>
        <a:p>
          <a:endParaRPr lang="en-US"/>
        </a:p>
      </dgm:t>
    </dgm:pt>
    <dgm:pt modelId="{0C03AE36-67B3-45B6-9CBC-02B5A0D229A3}" type="sibTrans" cxnId="{2D470E84-FC64-4902-9944-21E4114FFBF5}">
      <dgm:prSet/>
      <dgm:spPr/>
      <dgm:t>
        <a:bodyPr/>
        <a:lstStyle/>
        <a:p>
          <a:endParaRPr lang="en-US"/>
        </a:p>
      </dgm:t>
    </dgm:pt>
    <dgm:pt modelId="{4DE79D91-7EC9-4322-8DBE-65848A215657}">
      <dgm:prSet custT="1"/>
      <dgm:spPr>
        <a:solidFill>
          <a:schemeClr val="accent1"/>
        </a:solidFill>
        <a:ln>
          <a:solidFill>
            <a:schemeClr val="bg2"/>
          </a:solidFill>
        </a:ln>
      </dgm:spPr>
      <dgm:t>
        <a:bodyPr/>
        <a:lstStyle/>
        <a:p>
          <a:pPr rtl="0"/>
          <a:r>
            <a:rPr lang="en-US" sz="800" dirty="0" smtClean="0">
              <a:solidFill>
                <a:schemeClr val="tx1">
                  <a:lumMod val="20000"/>
                  <a:lumOff val="80000"/>
                </a:schemeClr>
              </a:solidFill>
            </a:rPr>
            <a:t>Terra/MODIS Aerosol Optical Depth (AOD)</a:t>
          </a:r>
        </a:p>
      </dgm:t>
    </dgm:pt>
    <dgm:pt modelId="{6C74BA97-57BB-4F62-BF85-27E2F7C0252D}" type="parTrans" cxnId="{DC5DDC53-FFD2-42BB-81A9-4D4F5E140C6F}">
      <dgm:prSet/>
      <dgm:spPr/>
      <dgm:t>
        <a:bodyPr/>
        <a:lstStyle/>
        <a:p>
          <a:endParaRPr lang="en-US"/>
        </a:p>
      </dgm:t>
    </dgm:pt>
    <dgm:pt modelId="{5824A25D-BF1C-443B-831A-61FED79C4995}" type="sibTrans" cxnId="{DC5DDC53-FFD2-42BB-81A9-4D4F5E140C6F}">
      <dgm:prSet/>
      <dgm:spPr/>
      <dgm:t>
        <a:bodyPr/>
        <a:lstStyle/>
        <a:p>
          <a:endParaRPr lang="en-US"/>
        </a:p>
      </dgm:t>
    </dgm:pt>
    <dgm:pt modelId="{27DA7035-B8FB-4638-8586-22D9DBE5EE7D}">
      <dgm:prSet custT="1"/>
      <dgm:spPr>
        <a:solidFill>
          <a:schemeClr val="accent1"/>
        </a:solidFill>
        <a:ln>
          <a:solidFill>
            <a:schemeClr val="bg2"/>
          </a:solidFill>
        </a:ln>
      </dgm:spPr>
      <dgm:t>
        <a:bodyPr/>
        <a:lstStyle/>
        <a:p>
          <a:pPr rtl="0"/>
          <a:r>
            <a:rPr lang="en-US" sz="800" dirty="0" smtClean="0">
              <a:solidFill>
                <a:schemeClr val="tx1">
                  <a:lumMod val="20000"/>
                  <a:lumOff val="80000"/>
                </a:schemeClr>
              </a:solidFill>
            </a:rPr>
            <a:t>Aura/OMI Total Column NO</a:t>
          </a:r>
          <a:r>
            <a:rPr lang="en-US" sz="800" baseline="-25000" dirty="0" smtClean="0">
              <a:solidFill>
                <a:schemeClr val="tx1">
                  <a:lumMod val="20000"/>
                  <a:lumOff val="80000"/>
                </a:schemeClr>
              </a:solidFill>
            </a:rPr>
            <a:t>2</a:t>
          </a:r>
        </a:p>
      </dgm:t>
    </dgm:pt>
    <dgm:pt modelId="{1099722F-E96C-4E86-AE63-BEE02D744F18}" type="parTrans" cxnId="{933F81D6-5D3D-4E16-A093-99B100B1C7A8}">
      <dgm:prSet/>
      <dgm:spPr/>
      <dgm:t>
        <a:bodyPr/>
        <a:lstStyle/>
        <a:p>
          <a:endParaRPr lang="en-US"/>
        </a:p>
      </dgm:t>
    </dgm:pt>
    <dgm:pt modelId="{C10627A5-28AB-49EC-B6EE-1C7A8CD20340}" type="sibTrans" cxnId="{933F81D6-5D3D-4E16-A093-99B100B1C7A8}">
      <dgm:prSet/>
      <dgm:spPr/>
      <dgm:t>
        <a:bodyPr/>
        <a:lstStyle/>
        <a:p>
          <a:endParaRPr lang="en-US"/>
        </a:p>
      </dgm:t>
    </dgm:pt>
    <dgm:pt modelId="{065F0DD8-7386-4BCB-B6AA-5A2CAE75D8BD}">
      <dgm:prSet custT="1"/>
      <dgm:spPr>
        <a:solidFill>
          <a:schemeClr val="accent1"/>
        </a:solidFill>
        <a:ln>
          <a:solidFill>
            <a:schemeClr val="bg2"/>
          </a:solidFill>
        </a:ln>
      </dgm:spPr>
      <dgm:t>
        <a:bodyPr/>
        <a:lstStyle/>
        <a:p>
          <a:pPr rtl="0"/>
          <a:r>
            <a:rPr lang="en-US" sz="800" dirty="0" smtClean="0">
              <a:solidFill>
                <a:schemeClr val="tx1">
                  <a:lumMod val="20000"/>
                  <a:lumOff val="80000"/>
                </a:schemeClr>
              </a:solidFill>
            </a:rPr>
            <a:t>Aura/OMI Total Column SO</a:t>
          </a:r>
          <a:r>
            <a:rPr lang="en-US" sz="800" baseline="-25000" dirty="0" smtClean="0">
              <a:solidFill>
                <a:schemeClr val="tx1">
                  <a:lumMod val="20000"/>
                  <a:lumOff val="80000"/>
                </a:schemeClr>
              </a:solidFill>
            </a:rPr>
            <a:t>2</a:t>
          </a:r>
        </a:p>
      </dgm:t>
    </dgm:pt>
    <dgm:pt modelId="{59310D41-B6FF-4B4A-8B4B-23A12753FB9F}" type="parTrans" cxnId="{E41FAB24-7257-4177-8E76-A366C0C2BE35}">
      <dgm:prSet/>
      <dgm:spPr/>
      <dgm:t>
        <a:bodyPr/>
        <a:lstStyle/>
        <a:p>
          <a:endParaRPr lang="en-US"/>
        </a:p>
      </dgm:t>
    </dgm:pt>
    <dgm:pt modelId="{E0C71A41-3B51-488A-AFD6-42B45D623DD1}" type="sibTrans" cxnId="{E41FAB24-7257-4177-8E76-A366C0C2BE35}">
      <dgm:prSet/>
      <dgm:spPr/>
      <dgm:t>
        <a:bodyPr/>
        <a:lstStyle/>
        <a:p>
          <a:endParaRPr lang="en-US"/>
        </a:p>
      </dgm:t>
    </dgm:pt>
    <dgm:pt modelId="{46F81088-AECC-4C46-A0A5-F493098FC5BA}">
      <dgm:prSet custT="1"/>
      <dgm:spPr>
        <a:solidFill>
          <a:schemeClr val="accent1">
            <a:lumMod val="60000"/>
            <a:lumOff val="40000"/>
          </a:schemeClr>
        </a:solidFill>
        <a:ln>
          <a:solidFill>
            <a:schemeClr val="bg2"/>
          </a:solidFill>
        </a:ln>
      </dgm:spPr>
      <dgm:t>
        <a:bodyPr/>
        <a:lstStyle/>
        <a:p>
          <a:pPr rtl="0"/>
          <a:r>
            <a:rPr lang="en-US" sz="900" dirty="0" smtClean="0"/>
            <a:t>Terra/MODIS</a:t>
          </a:r>
          <a:endParaRPr lang="en-US" sz="900" dirty="0"/>
        </a:p>
      </dgm:t>
    </dgm:pt>
    <dgm:pt modelId="{655C6806-2791-4A50-B2ED-97709B84A79D}" type="parTrans" cxnId="{FA4E7A61-D451-45C9-A735-85B446CB78EE}">
      <dgm:prSet/>
      <dgm:spPr/>
      <dgm:t>
        <a:bodyPr/>
        <a:lstStyle/>
        <a:p>
          <a:endParaRPr lang="en-US"/>
        </a:p>
      </dgm:t>
    </dgm:pt>
    <dgm:pt modelId="{4EC838B6-8629-4EA2-8853-033D25C75AC9}" type="sibTrans" cxnId="{FA4E7A61-D451-45C9-A735-85B446CB78EE}">
      <dgm:prSet/>
      <dgm:spPr/>
      <dgm:t>
        <a:bodyPr/>
        <a:lstStyle/>
        <a:p>
          <a:endParaRPr lang="en-US"/>
        </a:p>
      </dgm:t>
    </dgm:pt>
    <dgm:pt modelId="{5BB89925-3795-4DE4-913B-2A25074B155F}">
      <dgm:prSet custT="1"/>
      <dgm:spPr>
        <a:solidFill>
          <a:schemeClr val="accent1">
            <a:lumMod val="40000"/>
            <a:lumOff val="60000"/>
          </a:schemeClr>
        </a:solidFill>
        <a:ln>
          <a:solidFill>
            <a:schemeClr val="bg1"/>
          </a:solidFill>
        </a:ln>
      </dgm:spPr>
      <dgm:t>
        <a:bodyPr/>
        <a:lstStyle/>
        <a:p>
          <a:pPr rtl="0"/>
          <a:r>
            <a:rPr lang="en-US" sz="800" dirty="0" smtClean="0">
              <a:solidFill>
                <a:srgbClr val="FF0000"/>
              </a:solidFill>
            </a:rPr>
            <a:t>[In Progress]</a:t>
          </a:r>
          <a:endParaRPr lang="en-US" sz="800" dirty="0"/>
        </a:p>
      </dgm:t>
    </dgm:pt>
    <dgm:pt modelId="{0FEC8A3A-6312-4F2B-8517-25B0B72B80B4}" type="parTrans" cxnId="{62766D5D-F7D3-4684-81BC-8246BA0175DA}">
      <dgm:prSet/>
      <dgm:spPr/>
      <dgm:t>
        <a:bodyPr/>
        <a:lstStyle/>
        <a:p>
          <a:endParaRPr lang="en-US"/>
        </a:p>
      </dgm:t>
    </dgm:pt>
    <dgm:pt modelId="{7EE58E3E-907D-4FA0-9D2B-E2F5286969A1}" type="sibTrans" cxnId="{62766D5D-F7D3-4684-81BC-8246BA0175DA}">
      <dgm:prSet/>
      <dgm:spPr/>
      <dgm:t>
        <a:bodyPr/>
        <a:lstStyle/>
        <a:p>
          <a:endParaRPr lang="en-US"/>
        </a:p>
      </dgm:t>
    </dgm:pt>
    <dgm:pt modelId="{18F4B277-0BF6-4A5B-83E2-D3CB1829AB7A}">
      <dgm:prSet custT="1"/>
      <dgm:spPr>
        <a:solidFill>
          <a:schemeClr val="accent1">
            <a:lumMod val="40000"/>
            <a:lumOff val="60000"/>
          </a:schemeClr>
        </a:solidFill>
        <a:ln>
          <a:solidFill>
            <a:schemeClr val="bg1"/>
          </a:solidFill>
        </a:ln>
      </dgm:spPr>
      <dgm:t>
        <a:bodyPr/>
        <a:lstStyle/>
        <a:p>
          <a:pPr rtl="0"/>
          <a:r>
            <a:rPr lang="en-US" sz="800" dirty="0" smtClean="0"/>
            <a:t>EPA </a:t>
          </a:r>
          <a:r>
            <a:rPr lang="en-US" sz="800" dirty="0" err="1" smtClean="0"/>
            <a:t>AirData</a:t>
          </a:r>
          <a:endParaRPr lang="en-US" sz="800" dirty="0" smtClean="0"/>
        </a:p>
      </dgm:t>
    </dgm:pt>
    <dgm:pt modelId="{71B6659A-48A8-4762-95E5-460A3C7C6DEF}" type="parTrans" cxnId="{F2E9C246-CE21-4903-8961-1B5B7CA0E48A}">
      <dgm:prSet/>
      <dgm:spPr/>
      <dgm:t>
        <a:bodyPr/>
        <a:lstStyle/>
        <a:p>
          <a:endParaRPr lang="en-US"/>
        </a:p>
      </dgm:t>
    </dgm:pt>
    <dgm:pt modelId="{1DEEF26F-C433-4F91-8215-003C97148E5F}" type="sibTrans" cxnId="{F2E9C246-CE21-4903-8961-1B5B7CA0E48A}">
      <dgm:prSet/>
      <dgm:spPr/>
      <dgm:t>
        <a:bodyPr/>
        <a:lstStyle/>
        <a:p>
          <a:endParaRPr lang="en-US"/>
        </a:p>
      </dgm:t>
    </dgm:pt>
    <dgm:pt modelId="{62669E8A-DD59-4DE6-9620-0BE288430810}">
      <dgm:prSet custT="1"/>
      <dgm:spPr>
        <a:solidFill>
          <a:schemeClr val="accent1">
            <a:lumMod val="40000"/>
            <a:lumOff val="60000"/>
          </a:schemeClr>
        </a:solidFill>
        <a:ln>
          <a:solidFill>
            <a:schemeClr val="bg1"/>
          </a:solidFill>
        </a:ln>
      </dgm:spPr>
      <dgm:t>
        <a:bodyPr/>
        <a:lstStyle/>
        <a:p>
          <a:pPr rtl="0"/>
          <a:r>
            <a:rPr lang="en-US" sz="800" dirty="0" smtClean="0"/>
            <a:t>Onshore air quality monitors </a:t>
          </a:r>
        </a:p>
      </dgm:t>
    </dgm:pt>
    <dgm:pt modelId="{ECE1F720-75EE-45BE-96CD-12EB51C3C18E}" type="parTrans" cxnId="{559EFD6B-13C9-4AC5-A63F-BD30707CEDBE}">
      <dgm:prSet/>
      <dgm:spPr/>
      <dgm:t>
        <a:bodyPr/>
        <a:lstStyle/>
        <a:p>
          <a:endParaRPr lang="en-US"/>
        </a:p>
      </dgm:t>
    </dgm:pt>
    <dgm:pt modelId="{E4546B2A-3164-4F86-921E-4F3DE7CDACA8}" type="sibTrans" cxnId="{559EFD6B-13C9-4AC5-A63F-BD30707CEDBE}">
      <dgm:prSet/>
      <dgm:spPr/>
      <dgm:t>
        <a:bodyPr/>
        <a:lstStyle/>
        <a:p>
          <a:endParaRPr lang="en-US"/>
        </a:p>
      </dgm:t>
    </dgm:pt>
    <dgm:pt modelId="{F470A5A9-8D7A-4D69-ABEB-1F5FE9372854}" type="pres">
      <dgm:prSet presAssocID="{590EEA36-5ABD-4465-83C9-1E03CD542165}" presName="Name0" presStyleCnt="0">
        <dgm:presLayoutVars>
          <dgm:chMax val="5"/>
          <dgm:chPref val="5"/>
          <dgm:dir/>
          <dgm:animLvl val="lvl"/>
        </dgm:presLayoutVars>
      </dgm:prSet>
      <dgm:spPr/>
      <dgm:t>
        <a:bodyPr/>
        <a:lstStyle/>
        <a:p>
          <a:endParaRPr lang="en-US"/>
        </a:p>
      </dgm:t>
    </dgm:pt>
    <dgm:pt modelId="{62EB60AC-1636-4CA8-AE31-9CE6E40771F8}" type="pres">
      <dgm:prSet presAssocID="{CF9A5423-F49F-4A00-9AB8-A62AC7181D14}" presName="parentText1" presStyleLbl="node1" presStyleIdx="0" presStyleCnt="3" custScaleX="97964" custScaleY="77901" custLinFactNeighborX="-784" custLinFactNeighborY="-23461">
        <dgm:presLayoutVars>
          <dgm:chMax/>
          <dgm:chPref val="3"/>
          <dgm:bulletEnabled val="1"/>
        </dgm:presLayoutVars>
      </dgm:prSet>
      <dgm:spPr/>
      <dgm:t>
        <a:bodyPr/>
        <a:lstStyle/>
        <a:p>
          <a:endParaRPr lang="en-US"/>
        </a:p>
      </dgm:t>
    </dgm:pt>
    <dgm:pt modelId="{85144B3E-F216-450C-BDD3-5FE60786B38B}" type="pres">
      <dgm:prSet presAssocID="{CF9A5423-F49F-4A00-9AB8-A62AC7181D14}" presName="childText1" presStyleLbl="solidAlignAcc1" presStyleIdx="0" presStyleCnt="3" custScaleX="97614" custScaleY="136595" custLinFactNeighborX="74" custLinFactNeighborY="2060">
        <dgm:presLayoutVars>
          <dgm:chMax val="0"/>
          <dgm:chPref val="0"/>
          <dgm:bulletEnabled val="1"/>
        </dgm:presLayoutVars>
      </dgm:prSet>
      <dgm:spPr/>
      <dgm:t>
        <a:bodyPr/>
        <a:lstStyle/>
        <a:p>
          <a:endParaRPr lang="en-US"/>
        </a:p>
      </dgm:t>
    </dgm:pt>
    <dgm:pt modelId="{8CB9DAC2-F73F-4003-AE72-A265A57F78D9}" type="pres">
      <dgm:prSet presAssocID="{A4C0DF5B-B8E1-4B5D-A3C2-0EFD31D186A1}" presName="parentText2" presStyleLbl="node1" presStyleIdx="1" presStyleCnt="3" custScaleX="97550" custScaleY="77901" custLinFactNeighborX="-2049" custLinFactNeighborY="-33571">
        <dgm:presLayoutVars>
          <dgm:chMax/>
          <dgm:chPref val="3"/>
          <dgm:bulletEnabled val="1"/>
        </dgm:presLayoutVars>
      </dgm:prSet>
      <dgm:spPr/>
      <dgm:t>
        <a:bodyPr/>
        <a:lstStyle/>
        <a:p>
          <a:endParaRPr lang="en-US"/>
        </a:p>
      </dgm:t>
    </dgm:pt>
    <dgm:pt modelId="{A880E90E-C9CC-4DCD-B14F-4BD87E545672}" type="pres">
      <dgm:prSet presAssocID="{A4C0DF5B-B8E1-4B5D-A3C2-0EFD31D186A1}" presName="childText2" presStyleLbl="solidAlignAcc1" presStyleIdx="1" presStyleCnt="3" custScaleX="101132" custScaleY="144178" custLinFactNeighborX="-1185" custLinFactNeighborY="507">
        <dgm:presLayoutVars>
          <dgm:chMax val="0"/>
          <dgm:chPref val="0"/>
          <dgm:bulletEnabled val="1"/>
        </dgm:presLayoutVars>
      </dgm:prSet>
      <dgm:spPr/>
      <dgm:t>
        <a:bodyPr/>
        <a:lstStyle/>
        <a:p>
          <a:endParaRPr lang="en-US"/>
        </a:p>
      </dgm:t>
    </dgm:pt>
    <dgm:pt modelId="{58DE62CA-0A60-4828-B33A-7CA15A69A560}" type="pres">
      <dgm:prSet presAssocID="{C96B7B45-A963-49C9-8D35-2D6F0E59D209}" presName="parentText3" presStyleLbl="node1" presStyleIdx="2" presStyleCnt="3" custScaleX="96022" custScaleY="77901" custLinFactNeighborX="-4269" custLinFactNeighborY="-36159">
        <dgm:presLayoutVars>
          <dgm:chMax/>
          <dgm:chPref val="3"/>
          <dgm:bulletEnabled val="1"/>
        </dgm:presLayoutVars>
      </dgm:prSet>
      <dgm:spPr/>
      <dgm:t>
        <a:bodyPr/>
        <a:lstStyle/>
        <a:p>
          <a:endParaRPr lang="en-US"/>
        </a:p>
      </dgm:t>
    </dgm:pt>
    <dgm:pt modelId="{E93FB6AB-3DF2-470F-B136-D93E30B7C500}" type="pres">
      <dgm:prSet presAssocID="{C96B7B45-A963-49C9-8D35-2D6F0E59D209}" presName="childText3" presStyleLbl="solidAlignAcc1" presStyleIdx="2" presStyleCnt="3" custScaleX="101166" custScaleY="143762" custLinFactNeighborX="-2522" custLinFactNeighborY="-1721">
        <dgm:presLayoutVars>
          <dgm:chMax val="0"/>
          <dgm:chPref val="0"/>
          <dgm:bulletEnabled val="1"/>
        </dgm:presLayoutVars>
      </dgm:prSet>
      <dgm:spPr/>
      <dgm:t>
        <a:bodyPr/>
        <a:lstStyle/>
        <a:p>
          <a:endParaRPr lang="en-US"/>
        </a:p>
      </dgm:t>
    </dgm:pt>
  </dgm:ptLst>
  <dgm:cxnLst>
    <dgm:cxn modelId="{E2FDC7CE-8DAF-42CC-90F0-4ACB8357CED8}" srcId="{5BB89925-3795-4DE4-913B-2A25074B155F}" destId="{AC13D4E6-F62B-46A1-9575-06BB3B6C35EC}" srcOrd="0" destOrd="0" parTransId="{6BA869CB-095F-4986-8088-D585CE0F5D4D}" sibTransId="{71DC9953-8FF4-436D-8FE7-2D25F0427C70}"/>
    <dgm:cxn modelId="{83874D69-CF25-48B5-8590-7878551944DB}" srcId="{91CB07DA-252D-4915-A90C-201EE0B6F445}" destId="{D3F1B398-0865-4DDB-9143-ED9A623E9327}" srcOrd="1" destOrd="0" parTransId="{7D6EDD61-761D-4712-8262-CC14C21F98D3}" sibTransId="{E425673E-2EB7-4010-A4A1-157E60DCB7F7}"/>
    <dgm:cxn modelId="{614ACC4B-A42F-4039-8103-6E26D4BA3C64}" type="presOf" srcId="{62669E8A-DD59-4DE6-9620-0BE288430810}" destId="{E93FB6AB-3DF2-470F-B136-D93E30B7C500}" srcOrd="0" destOrd="3" presId="urn:microsoft.com/office/officeart/2009/3/layout/IncreasingArrowsProcess"/>
    <dgm:cxn modelId="{6D2D82E2-F180-43EB-BF9D-FC45D0B091AA}" type="presOf" srcId="{E422331F-2EDE-4E24-B42C-6695DC9B1429}" destId="{A880E90E-C9CC-4DCD-B14F-4BD87E545672}" srcOrd="0" destOrd="3" presId="urn:microsoft.com/office/officeart/2009/3/layout/IncreasingArrowsProcess"/>
    <dgm:cxn modelId="{DE2DD967-0BEC-4AE4-8AE1-EA4EDC94907E}" type="presOf" srcId="{5BB89925-3795-4DE4-913B-2A25074B155F}" destId="{E93FB6AB-3DF2-470F-B136-D93E30B7C500}" srcOrd="0" destOrd="0" presId="urn:microsoft.com/office/officeart/2009/3/layout/IncreasingArrowsProcess"/>
    <dgm:cxn modelId="{B927A87A-6A28-481C-8756-275885717346}" type="presOf" srcId="{B44AB482-4D25-47F8-B5E4-FD7F198C3C67}" destId="{85144B3E-F216-450C-BDD3-5FE60786B38B}" srcOrd="0" destOrd="0" presId="urn:microsoft.com/office/officeart/2009/3/layout/IncreasingArrowsProcess"/>
    <dgm:cxn modelId="{92281BD4-C729-42B8-9726-555A6DF9A23E}" srcId="{590EEA36-5ABD-4465-83C9-1E03CD542165}" destId="{A4C0DF5B-B8E1-4B5D-A3C2-0EFD31D186A1}" srcOrd="1" destOrd="0" parTransId="{53EEEE66-51C8-4815-89D1-260C76637BCE}" sibTransId="{E2E4EB24-DAA8-4EA4-8590-DE0562D5B85A}"/>
    <dgm:cxn modelId="{D3850565-2A97-4CD0-8561-6A51525AA81D}" type="presOf" srcId="{46F81088-AECC-4C46-A0A5-F493098FC5BA}" destId="{A880E90E-C9CC-4DCD-B14F-4BD87E545672}" srcOrd="0" destOrd="1" presId="urn:microsoft.com/office/officeart/2009/3/layout/IncreasingArrowsProcess"/>
    <dgm:cxn modelId="{F2E9C246-CE21-4903-8961-1B5B7CA0E48A}" srcId="{5BB89925-3795-4DE4-913B-2A25074B155F}" destId="{18F4B277-0BF6-4A5B-83E2-D3CB1829AB7A}" srcOrd="1" destOrd="0" parTransId="{71B6659A-48A8-4762-95E5-460A3C7C6DEF}" sibTransId="{1DEEF26F-C433-4F91-8215-003C97148E5F}"/>
    <dgm:cxn modelId="{70900F12-D632-49DF-843D-D50DFDADB18C}" type="presOf" srcId="{27DA7035-B8FB-4638-8586-22D9DBE5EE7D}" destId="{85144B3E-F216-450C-BDD3-5FE60786B38B}" srcOrd="0" destOrd="2" presId="urn:microsoft.com/office/officeart/2009/3/layout/IncreasingArrowsProcess"/>
    <dgm:cxn modelId="{FA4E7A61-D451-45C9-A735-85B446CB78EE}" srcId="{91CB07DA-252D-4915-A90C-201EE0B6F445}" destId="{46F81088-AECC-4C46-A0A5-F493098FC5BA}" srcOrd="0" destOrd="0" parTransId="{655C6806-2791-4A50-B2ED-97709B84A79D}" sibTransId="{4EC838B6-8629-4EA2-8853-033D25C75AC9}"/>
    <dgm:cxn modelId="{49066355-77A8-43F3-91D1-44403DB91D58}" type="presOf" srcId="{18F4B277-0BF6-4A5B-83E2-D3CB1829AB7A}" destId="{E93FB6AB-3DF2-470F-B136-D93E30B7C500}" srcOrd="0" destOrd="2" presId="urn:microsoft.com/office/officeart/2009/3/layout/IncreasingArrowsProcess"/>
    <dgm:cxn modelId="{08BF91FA-1038-4D37-A896-82B11A2B157F}" srcId="{CF9A5423-F49F-4A00-9AB8-A62AC7181D14}" destId="{B44AB482-4D25-47F8-B5E4-FD7F198C3C67}" srcOrd="0" destOrd="0" parTransId="{CFCAF605-A5E8-4CDD-B87C-EEC02B6DE271}" sibTransId="{92508726-A045-4A62-B59E-067BECE64120}"/>
    <dgm:cxn modelId="{E41FAB24-7257-4177-8E76-A366C0C2BE35}" srcId="{B44AB482-4D25-47F8-B5E4-FD7F198C3C67}" destId="{065F0DD8-7386-4BCB-B6AA-5A2CAE75D8BD}" srcOrd="2" destOrd="0" parTransId="{59310D41-B6FF-4B4A-8B4B-23A12753FB9F}" sibTransId="{E0C71A41-3B51-488A-AFD6-42B45D623DD1}"/>
    <dgm:cxn modelId="{97B1E84D-CBC4-4B60-9228-2F8DD96678A8}" srcId="{590EEA36-5ABD-4465-83C9-1E03CD542165}" destId="{C96B7B45-A963-49C9-8D35-2D6F0E59D209}" srcOrd="2" destOrd="0" parTransId="{D627E9FA-4774-4329-BBC0-338C33F42FBA}" sibTransId="{7AF5087D-4A69-40D9-83B6-6A11763A5B91}"/>
    <dgm:cxn modelId="{FCC66E29-FDF9-4BA9-A97D-7D5938E3C80F}" srcId="{590EEA36-5ABD-4465-83C9-1E03CD542165}" destId="{CF9A5423-F49F-4A00-9AB8-A62AC7181D14}" srcOrd="0" destOrd="0" parTransId="{86E40B67-724A-4BDD-80FA-B9C074DC186D}" sibTransId="{03FB21D9-5558-4B8E-81F9-B540D7D4BE1B}"/>
    <dgm:cxn modelId="{64E36E2A-D58D-42D8-8C2A-6DA788F7BB5D}" type="presOf" srcId="{4DE79D91-7EC9-4322-8DBE-65848A215657}" destId="{85144B3E-F216-450C-BDD3-5FE60786B38B}" srcOrd="0" destOrd="1" presId="urn:microsoft.com/office/officeart/2009/3/layout/IncreasingArrowsProcess"/>
    <dgm:cxn modelId="{43A75307-AA44-4FF7-AB44-E124E0076190}" type="presOf" srcId="{590EEA36-5ABD-4465-83C9-1E03CD542165}" destId="{F470A5A9-8D7A-4D69-ABEB-1F5FE9372854}" srcOrd="0" destOrd="0" presId="urn:microsoft.com/office/officeart/2009/3/layout/IncreasingArrowsProcess"/>
    <dgm:cxn modelId="{DC5DDC53-FFD2-42BB-81A9-4D4F5E140C6F}" srcId="{B44AB482-4D25-47F8-B5E4-FD7F198C3C67}" destId="{4DE79D91-7EC9-4322-8DBE-65848A215657}" srcOrd="0" destOrd="0" parTransId="{6C74BA97-57BB-4F62-BF85-27E2F7C0252D}" sibTransId="{5824A25D-BF1C-443B-831A-61FED79C4995}"/>
    <dgm:cxn modelId="{C497554D-51A3-41BD-8AF6-4E0859397FFC}" type="presOf" srcId="{A4C0DF5B-B8E1-4B5D-A3C2-0EFD31D186A1}" destId="{8CB9DAC2-F73F-4003-AE72-A265A57F78D9}" srcOrd="0" destOrd="0" presId="urn:microsoft.com/office/officeart/2009/3/layout/IncreasingArrowsProcess"/>
    <dgm:cxn modelId="{933F81D6-5D3D-4E16-A093-99B100B1C7A8}" srcId="{B44AB482-4D25-47F8-B5E4-FD7F198C3C67}" destId="{27DA7035-B8FB-4638-8586-22D9DBE5EE7D}" srcOrd="1" destOrd="0" parTransId="{1099722F-E96C-4E86-AE63-BEE02D744F18}" sibTransId="{C10627A5-28AB-49EC-B6EE-1C7A8CD20340}"/>
    <dgm:cxn modelId="{D25E0F45-701D-40C2-821E-C6D61FD8FBD3}" type="presOf" srcId="{AC13D4E6-F62B-46A1-9575-06BB3B6C35EC}" destId="{E93FB6AB-3DF2-470F-B136-D93E30B7C500}" srcOrd="0" destOrd="1" presId="urn:microsoft.com/office/officeart/2009/3/layout/IncreasingArrowsProcess"/>
    <dgm:cxn modelId="{559EFD6B-13C9-4AC5-A63F-BD30707CEDBE}" srcId="{18F4B277-0BF6-4A5B-83E2-D3CB1829AB7A}" destId="{62669E8A-DD59-4DE6-9620-0BE288430810}" srcOrd="0" destOrd="0" parTransId="{ECE1F720-75EE-45BE-96CD-12EB51C3C18E}" sibTransId="{E4546B2A-3164-4F86-921E-4F3DE7CDACA8}"/>
    <dgm:cxn modelId="{2D470E84-FC64-4902-9944-21E4114FFBF5}" srcId="{91CB07DA-252D-4915-A90C-201EE0B6F445}" destId="{E422331F-2EDE-4E24-B42C-6695DC9B1429}" srcOrd="2" destOrd="0" parTransId="{C572CFD0-2529-4C0C-94FA-9398D2A8C7B5}" sibTransId="{0C03AE36-67B3-45B6-9CBC-02B5A0D229A3}"/>
    <dgm:cxn modelId="{77635772-DDF9-44BF-91C6-79F4749CC1AF}" type="presOf" srcId="{D3F1B398-0865-4DDB-9143-ED9A623E9327}" destId="{A880E90E-C9CC-4DCD-B14F-4BD87E545672}" srcOrd="0" destOrd="2" presId="urn:microsoft.com/office/officeart/2009/3/layout/IncreasingArrowsProcess"/>
    <dgm:cxn modelId="{05387E61-CFE5-41FC-A0D8-A80D83B50F19}" type="presOf" srcId="{C96B7B45-A963-49C9-8D35-2D6F0E59D209}" destId="{58DE62CA-0A60-4828-B33A-7CA15A69A560}" srcOrd="0" destOrd="0" presId="urn:microsoft.com/office/officeart/2009/3/layout/IncreasingArrowsProcess"/>
    <dgm:cxn modelId="{35E6E173-F191-45D7-9015-2638D2C3AB2F}" type="presOf" srcId="{CF9A5423-F49F-4A00-9AB8-A62AC7181D14}" destId="{62EB60AC-1636-4CA8-AE31-9CE6E40771F8}" srcOrd="0" destOrd="0" presId="urn:microsoft.com/office/officeart/2009/3/layout/IncreasingArrowsProcess"/>
    <dgm:cxn modelId="{BD2B2C80-20A6-412D-967C-57EA06C489C4}" type="presOf" srcId="{065F0DD8-7386-4BCB-B6AA-5A2CAE75D8BD}" destId="{85144B3E-F216-450C-BDD3-5FE60786B38B}" srcOrd="0" destOrd="3" presId="urn:microsoft.com/office/officeart/2009/3/layout/IncreasingArrowsProcess"/>
    <dgm:cxn modelId="{2795970A-AC3B-4030-BDE0-6369098B272B}" srcId="{A4C0DF5B-B8E1-4B5D-A3C2-0EFD31D186A1}" destId="{91CB07DA-252D-4915-A90C-201EE0B6F445}" srcOrd="0" destOrd="0" parTransId="{1D591D8F-8706-4945-ADE9-30B40482284E}" sibTransId="{CFE2AF63-1D88-4B19-9BE5-0450BF6C5DE3}"/>
    <dgm:cxn modelId="{62766D5D-F7D3-4684-81BC-8246BA0175DA}" srcId="{C96B7B45-A963-49C9-8D35-2D6F0E59D209}" destId="{5BB89925-3795-4DE4-913B-2A25074B155F}" srcOrd="0" destOrd="0" parTransId="{0FEC8A3A-6312-4F2B-8517-25B0B72B80B4}" sibTransId="{7EE58E3E-907D-4FA0-9D2B-E2F5286969A1}"/>
    <dgm:cxn modelId="{B4FC1352-291A-4032-85DE-DCA2ABD41A8E}" type="presOf" srcId="{91CB07DA-252D-4915-A90C-201EE0B6F445}" destId="{A880E90E-C9CC-4DCD-B14F-4BD87E545672}" srcOrd="0" destOrd="0" presId="urn:microsoft.com/office/officeart/2009/3/layout/IncreasingArrowsProcess"/>
    <dgm:cxn modelId="{F5EE11B0-A592-4956-B8EE-7BCC6E73585A}" type="presParOf" srcId="{F470A5A9-8D7A-4D69-ABEB-1F5FE9372854}" destId="{62EB60AC-1636-4CA8-AE31-9CE6E40771F8}" srcOrd="0" destOrd="0" presId="urn:microsoft.com/office/officeart/2009/3/layout/IncreasingArrowsProcess"/>
    <dgm:cxn modelId="{C1F3CC7D-F4E8-4C63-942A-31159BAA0DCF}" type="presParOf" srcId="{F470A5A9-8D7A-4D69-ABEB-1F5FE9372854}" destId="{85144B3E-F216-450C-BDD3-5FE60786B38B}" srcOrd="1" destOrd="0" presId="urn:microsoft.com/office/officeart/2009/3/layout/IncreasingArrowsProcess"/>
    <dgm:cxn modelId="{40B2BF9E-ABE8-4383-ACC4-1FE3237E305B}" type="presParOf" srcId="{F470A5A9-8D7A-4D69-ABEB-1F5FE9372854}" destId="{8CB9DAC2-F73F-4003-AE72-A265A57F78D9}" srcOrd="2" destOrd="0" presId="urn:microsoft.com/office/officeart/2009/3/layout/IncreasingArrowsProcess"/>
    <dgm:cxn modelId="{F9C763C6-70C1-45D7-978C-055AB4243BDE}" type="presParOf" srcId="{F470A5A9-8D7A-4D69-ABEB-1F5FE9372854}" destId="{A880E90E-C9CC-4DCD-B14F-4BD87E545672}" srcOrd="3" destOrd="0" presId="urn:microsoft.com/office/officeart/2009/3/layout/IncreasingArrowsProcess"/>
    <dgm:cxn modelId="{0B8B8CCA-AF0E-4BE0-8AB5-F3FD1DC838BE}" type="presParOf" srcId="{F470A5A9-8D7A-4D69-ABEB-1F5FE9372854}" destId="{58DE62CA-0A60-4828-B33A-7CA15A69A560}" srcOrd="4" destOrd="0" presId="urn:microsoft.com/office/officeart/2009/3/layout/IncreasingArrowsProcess"/>
    <dgm:cxn modelId="{8DCC8D28-D7ED-4FEB-A0B7-AAA7D7993539}" type="presParOf" srcId="{F470A5A9-8D7A-4D69-ABEB-1F5FE9372854}" destId="{E93FB6AB-3DF2-470F-B136-D93E30B7C500}" srcOrd="5" destOrd="0" presId="urn:microsoft.com/office/officeart/2009/3/layout/IncreasingArrows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EB60AC-1636-4CA8-AE31-9CE6E40771F8}">
      <dsp:nvSpPr>
        <dsp:cNvPr id="0" name=""/>
        <dsp:cNvSpPr/>
      </dsp:nvSpPr>
      <dsp:spPr>
        <a:xfrm>
          <a:off x="21027" y="6544"/>
          <a:ext cx="4766542" cy="552020"/>
        </a:xfrm>
        <a:prstGeom prst="rightArrow">
          <a:avLst>
            <a:gd name="adj1" fmla="val 50000"/>
            <a:gd name="adj2" fmla="val 50000"/>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254000" bIns="112493" numCol="1" spcCol="1270" anchor="ctr" anchorCtr="0">
          <a:noAutofit/>
        </a:bodyPr>
        <a:lstStyle/>
        <a:p>
          <a:pPr lvl="0" algn="l" defTabSz="400050" rtl="0">
            <a:lnSpc>
              <a:spcPct val="90000"/>
            </a:lnSpc>
            <a:spcBef>
              <a:spcPct val="0"/>
            </a:spcBef>
            <a:spcAft>
              <a:spcPct val="35000"/>
            </a:spcAft>
          </a:pPr>
          <a:r>
            <a:rPr lang="en-US" sz="900" kern="1200" baseline="0" dirty="0" smtClean="0"/>
            <a:t>Level 3 Data Product</a:t>
          </a:r>
          <a:endParaRPr lang="en-US" sz="900" kern="1200" dirty="0"/>
        </a:p>
      </dsp:txBody>
      <dsp:txXfrm>
        <a:off x="21027" y="144549"/>
        <a:ext cx="4628537" cy="276010"/>
      </dsp:txXfrm>
    </dsp:sp>
    <dsp:sp modelId="{85144B3E-F216-450C-BDD3-5FE60786B38B}">
      <dsp:nvSpPr>
        <dsp:cNvPr id="0" name=""/>
        <dsp:cNvSpPr/>
      </dsp:nvSpPr>
      <dsp:spPr>
        <a:xfrm>
          <a:off x="28629" y="419289"/>
          <a:ext cx="1462849" cy="1864601"/>
        </a:xfrm>
        <a:prstGeom prst="rect">
          <a:avLst/>
        </a:prstGeom>
        <a:solidFill>
          <a:schemeClr val="accent1"/>
        </a:solidFill>
        <a:ln w="12700" cap="flat" cmpd="sng" algn="ctr">
          <a:solidFill>
            <a:schemeClr val="bg2"/>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t" anchorCtr="0">
          <a:noAutofit/>
        </a:bodyPr>
        <a:lstStyle/>
        <a:p>
          <a:pPr lvl="0" algn="l" defTabSz="355600" rtl="0">
            <a:lnSpc>
              <a:spcPct val="90000"/>
            </a:lnSpc>
            <a:spcBef>
              <a:spcPct val="0"/>
            </a:spcBef>
            <a:spcAft>
              <a:spcPct val="35000"/>
            </a:spcAft>
          </a:pPr>
          <a:r>
            <a:rPr lang="en-US" sz="800" kern="1200" dirty="0" smtClean="0">
              <a:solidFill>
                <a:schemeClr val="tx1">
                  <a:lumMod val="20000"/>
                  <a:lumOff val="80000"/>
                </a:schemeClr>
              </a:solidFill>
            </a:rPr>
            <a:t>Area-Averaged Time Series and Time-Averaged Maps in GIOVANNI</a:t>
          </a:r>
        </a:p>
        <a:p>
          <a:pPr marL="57150" lvl="1" indent="-57150" algn="l" defTabSz="355600" rtl="0">
            <a:lnSpc>
              <a:spcPct val="90000"/>
            </a:lnSpc>
            <a:spcBef>
              <a:spcPct val="0"/>
            </a:spcBef>
            <a:spcAft>
              <a:spcPct val="15000"/>
            </a:spcAft>
            <a:buChar char="••"/>
          </a:pPr>
          <a:r>
            <a:rPr lang="en-US" sz="800" kern="1200" dirty="0" smtClean="0">
              <a:solidFill>
                <a:schemeClr val="tx1">
                  <a:lumMod val="20000"/>
                  <a:lumOff val="80000"/>
                </a:schemeClr>
              </a:solidFill>
            </a:rPr>
            <a:t>Terra/MODIS Aerosol Optical Depth (AOD)</a:t>
          </a:r>
        </a:p>
        <a:p>
          <a:pPr marL="57150" lvl="1" indent="-57150" algn="l" defTabSz="355600" rtl="0">
            <a:lnSpc>
              <a:spcPct val="90000"/>
            </a:lnSpc>
            <a:spcBef>
              <a:spcPct val="0"/>
            </a:spcBef>
            <a:spcAft>
              <a:spcPct val="15000"/>
            </a:spcAft>
            <a:buChar char="••"/>
          </a:pPr>
          <a:r>
            <a:rPr lang="en-US" sz="800" kern="1200" dirty="0" smtClean="0">
              <a:solidFill>
                <a:schemeClr val="tx1">
                  <a:lumMod val="20000"/>
                  <a:lumOff val="80000"/>
                </a:schemeClr>
              </a:solidFill>
            </a:rPr>
            <a:t>Aura/OMI Total Column NO</a:t>
          </a:r>
          <a:r>
            <a:rPr lang="en-US" sz="800" kern="1200" baseline="-25000" dirty="0" smtClean="0">
              <a:solidFill>
                <a:schemeClr val="tx1">
                  <a:lumMod val="20000"/>
                  <a:lumOff val="80000"/>
                </a:schemeClr>
              </a:solidFill>
            </a:rPr>
            <a:t>2</a:t>
          </a:r>
        </a:p>
        <a:p>
          <a:pPr marL="57150" lvl="1" indent="-57150" algn="l" defTabSz="355600" rtl="0">
            <a:lnSpc>
              <a:spcPct val="90000"/>
            </a:lnSpc>
            <a:spcBef>
              <a:spcPct val="0"/>
            </a:spcBef>
            <a:spcAft>
              <a:spcPct val="15000"/>
            </a:spcAft>
            <a:buChar char="••"/>
          </a:pPr>
          <a:r>
            <a:rPr lang="en-US" sz="800" kern="1200" dirty="0" smtClean="0">
              <a:solidFill>
                <a:schemeClr val="tx1">
                  <a:lumMod val="20000"/>
                  <a:lumOff val="80000"/>
                </a:schemeClr>
              </a:solidFill>
            </a:rPr>
            <a:t>Aura/OMI Total Column SO</a:t>
          </a:r>
          <a:r>
            <a:rPr lang="en-US" sz="800" kern="1200" baseline="-25000" dirty="0" smtClean="0">
              <a:solidFill>
                <a:schemeClr val="tx1">
                  <a:lumMod val="20000"/>
                  <a:lumOff val="80000"/>
                </a:schemeClr>
              </a:solidFill>
            </a:rPr>
            <a:t>2</a:t>
          </a:r>
        </a:p>
      </dsp:txBody>
      <dsp:txXfrm>
        <a:off x="28629" y="419289"/>
        <a:ext cx="1462849" cy="1864601"/>
      </dsp:txXfrm>
    </dsp:sp>
    <dsp:sp modelId="{8CB9DAC2-F73F-4003-AE72-A265A57F78D9}">
      <dsp:nvSpPr>
        <dsp:cNvPr id="0" name=""/>
        <dsp:cNvSpPr/>
      </dsp:nvSpPr>
      <dsp:spPr>
        <a:xfrm>
          <a:off x="1480504" y="171108"/>
          <a:ext cx="3284507" cy="552020"/>
        </a:xfrm>
        <a:prstGeom prst="rightArrow">
          <a:avLst>
            <a:gd name="adj1" fmla="val 50000"/>
            <a:gd name="adj2" fmla="val 50000"/>
          </a:avLst>
        </a:prstGeom>
        <a:solidFill>
          <a:schemeClr val="accent1">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254000" bIns="112493" numCol="1" spcCol="1270" anchor="ctr" anchorCtr="0">
          <a:noAutofit/>
        </a:bodyPr>
        <a:lstStyle/>
        <a:p>
          <a:pPr lvl="0" algn="l" defTabSz="400050" rtl="0">
            <a:lnSpc>
              <a:spcPct val="90000"/>
            </a:lnSpc>
            <a:spcBef>
              <a:spcPct val="0"/>
            </a:spcBef>
            <a:spcAft>
              <a:spcPct val="35000"/>
            </a:spcAft>
          </a:pPr>
          <a:r>
            <a:rPr lang="en-US" sz="900" kern="1200" baseline="0" dirty="0" smtClean="0"/>
            <a:t>Level 2 Data Product</a:t>
          </a:r>
          <a:endParaRPr lang="en-US" sz="900" kern="1200" dirty="0"/>
        </a:p>
      </dsp:txBody>
      <dsp:txXfrm>
        <a:off x="1480504" y="309113"/>
        <a:ext cx="3146502" cy="276010"/>
      </dsp:txXfrm>
    </dsp:sp>
    <dsp:sp modelId="{A880E90E-C9CC-4DCD-B14F-4BD87E545672}">
      <dsp:nvSpPr>
        <dsp:cNvPr id="0" name=""/>
        <dsp:cNvSpPr/>
      </dsp:nvSpPr>
      <dsp:spPr>
        <a:xfrm>
          <a:off x="1482008" y="582539"/>
          <a:ext cx="1515570" cy="1968113"/>
        </a:xfrm>
        <a:prstGeom prst="rect">
          <a:avLst/>
        </a:prstGeom>
        <a:solidFill>
          <a:schemeClr val="accent1">
            <a:lumMod val="60000"/>
            <a:lumOff val="40000"/>
          </a:schemeClr>
        </a:solidFill>
        <a:ln w="12700" cap="flat" cmpd="sng" algn="ctr">
          <a:solidFill>
            <a:schemeClr val="bg2"/>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t" anchorCtr="0">
          <a:noAutofit/>
        </a:bodyPr>
        <a:lstStyle/>
        <a:p>
          <a:pPr lvl="0" algn="l" defTabSz="400050" rtl="0">
            <a:lnSpc>
              <a:spcPct val="90000"/>
            </a:lnSpc>
            <a:spcBef>
              <a:spcPct val="0"/>
            </a:spcBef>
            <a:spcAft>
              <a:spcPct val="35000"/>
            </a:spcAft>
          </a:pPr>
          <a:r>
            <a:rPr lang="en-US" sz="900" kern="1200" dirty="0" smtClean="0">
              <a:solidFill>
                <a:srgbClr val="FF0000"/>
              </a:solidFill>
            </a:rPr>
            <a:t>[In Progress]</a:t>
          </a:r>
          <a:endParaRPr lang="en-US" sz="900" kern="1200" dirty="0">
            <a:solidFill>
              <a:srgbClr val="FF0000"/>
            </a:solidFill>
          </a:endParaRPr>
        </a:p>
        <a:p>
          <a:pPr marL="57150" lvl="1" indent="-57150" algn="l" defTabSz="400050" rtl="0">
            <a:lnSpc>
              <a:spcPct val="90000"/>
            </a:lnSpc>
            <a:spcBef>
              <a:spcPct val="0"/>
            </a:spcBef>
            <a:spcAft>
              <a:spcPct val="15000"/>
            </a:spcAft>
            <a:buChar char="••"/>
          </a:pPr>
          <a:r>
            <a:rPr lang="en-US" sz="900" kern="1200" dirty="0" smtClean="0"/>
            <a:t>Terra/MODIS</a:t>
          </a:r>
          <a:endParaRPr lang="en-US" sz="900" kern="1200" dirty="0"/>
        </a:p>
        <a:p>
          <a:pPr marL="57150" lvl="1" indent="-57150" algn="l" defTabSz="400050" rtl="0">
            <a:lnSpc>
              <a:spcPct val="90000"/>
            </a:lnSpc>
            <a:spcBef>
              <a:spcPct val="0"/>
            </a:spcBef>
            <a:spcAft>
              <a:spcPct val="15000"/>
            </a:spcAft>
            <a:buChar char="••"/>
          </a:pPr>
          <a:r>
            <a:rPr lang="en-US" sz="900" kern="1200" dirty="0" smtClean="0"/>
            <a:t>Aura/OMI NO</a:t>
          </a:r>
          <a:r>
            <a:rPr lang="en-US" sz="900" kern="1200" baseline="-25000" dirty="0" smtClean="0"/>
            <a:t>2</a:t>
          </a:r>
          <a:r>
            <a:rPr lang="en-US" sz="900" kern="1200" dirty="0" smtClean="0"/>
            <a:t> (OMNO2D_hr)</a:t>
          </a:r>
          <a:endParaRPr lang="en-US" sz="900" kern="1200" dirty="0"/>
        </a:p>
        <a:p>
          <a:pPr marL="57150" lvl="1" indent="-57150" algn="l" defTabSz="400050" rtl="0">
            <a:lnSpc>
              <a:spcPct val="90000"/>
            </a:lnSpc>
            <a:spcBef>
              <a:spcPct val="0"/>
            </a:spcBef>
            <a:spcAft>
              <a:spcPct val="15000"/>
            </a:spcAft>
            <a:buChar char="••"/>
          </a:pPr>
          <a:r>
            <a:rPr lang="en-US" sz="900" kern="1200" dirty="0" smtClean="0"/>
            <a:t>Aura/OMI SO</a:t>
          </a:r>
          <a:r>
            <a:rPr lang="en-US" sz="900" kern="1200" baseline="-25000" dirty="0" smtClean="0"/>
            <a:t>2</a:t>
          </a:r>
          <a:endParaRPr lang="en-US" sz="900" kern="1200" baseline="-25000" dirty="0"/>
        </a:p>
      </dsp:txBody>
      <dsp:txXfrm>
        <a:off x="1482008" y="582539"/>
        <a:ext cx="1515570" cy="1968113"/>
      </dsp:txXfrm>
    </dsp:sp>
    <dsp:sp modelId="{58DE62CA-0A60-4828-B33A-7CA15A69A560}">
      <dsp:nvSpPr>
        <dsp:cNvPr id="0" name=""/>
        <dsp:cNvSpPr/>
      </dsp:nvSpPr>
      <dsp:spPr>
        <a:xfrm>
          <a:off x="2964255" y="388975"/>
          <a:ext cx="1794068" cy="552020"/>
        </a:xfrm>
        <a:prstGeom prst="rightArrow">
          <a:avLst>
            <a:gd name="adj1" fmla="val 50000"/>
            <a:gd name="adj2" fmla="val 50000"/>
          </a:avLst>
        </a:prstGeom>
        <a:solidFill>
          <a:schemeClr val="accent1">
            <a:lumMod val="40000"/>
            <a:lumOff val="60000"/>
          </a:schemeClr>
        </a:solidFill>
        <a:ln w="12700" cap="flat" cmpd="sng" algn="ctr">
          <a:solidFill>
            <a:schemeClr val="bg2"/>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254000" bIns="112493" numCol="1" spcCol="1270" anchor="ctr" anchorCtr="0">
          <a:noAutofit/>
        </a:bodyPr>
        <a:lstStyle/>
        <a:p>
          <a:pPr lvl="0" algn="l" defTabSz="400050" rtl="0">
            <a:lnSpc>
              <a:spcPct val="90000"/>
            </a:lnSpc>
            <a:spcBef>
              <a:spcPct val="0"/>
            </a:spcBef>
            <a:spcAft>
              <a:spcPct val="35000"/>
            </a:spcAft>
          </a:pPr>
          <a:r>
            <a:rPr lang="en-US" sz="900" kern="1200" dirty="0" smtClean="0"/>
            <a:t>In Situ Data</a:t>
          </a:r>
          <a:endParaRPr lang="en-US" sz="900" kern="1200" dirty="0"/>
        </a:p>
      </dsp:txBody>
      <dsp:txXfrm>
        <a:off x="2964255" y="526980"/>
        <a:ext cx="1656063" cy="276010"/>
      </dsp:txXfrm>
    </dsp:sp>
    <dsp:sp modelId="{E93FB6AB-3DF2-470F-B136-D93E30B7C500}">
      <dsp:nvSpPr>
        <dsp:cNvPr id="0" name=""/>
        <dsp:cNvSpPr/>
      </dsp:nvSpPr>
      <dsp:spPr>
        <a:xfrm>
          <a:off x="2960323" y="795886"/>
          <a:ext cx="1516080" cy="1933715"/>
        </a:xfrm>
        <a:prstGeom prst="rect">
          <a:avLst/>
        </a:prstGeom>
        <a:solidFill>
          <a:schemeClr val="accent1">
            <a:lumMod val="40000"/>
            <a:lumOff val="60000"/>
          </a:schemeClr>
        </a:solidFill>
        <a:ln w="12700" cap="flat" cmpd="sng" algn="ctr">
          <a:solidFill>
            <a:schemeClr val="bg1"/>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t" anchorCtr="0">
          <a:noAutofit/>
        </a:bodyPr>
        <a:lstStyle/>
        <a:p>
          <a:pPr lvl="0" algn="l" defTabSz="355600" rtl="0">
            <a:lnSpc>
              <a:spcPct val="90000"/>
            </a:lnSpc>
            <a:spcBef>
              <a:spcPct val="0"/>
            </a:spcBef>
            <a:spcAft>
              <a:spcPct val="35000"/>
            </a:spcAft>
          </a:pPr>
          <a:r>
            <a:rPr lang="en-US" sz="800" kern="1200" dirty="0" smtClean="0">
              <a:solidFill>
                <a:srgbClr val="FF0000"/>
              </a:solidFill>
            </a:rPr>
            <a:t>[In Progress]</a:t>
          </a:r>
          <a:endParaRPr lang="en-US" sz="800" kern="1200" dirty="0"/>
        </a:p>
        <a:p>
          <a:pPr marL="57150" lvl="1" indent="-57150" algn="l" defTabSz="355600" rtl="0">
            <a:lnSpc>
              <a:spcPct val="90000"/>
            </a:lnSpc>
            <a:spcBef>
              <a:spcPct val="0"/>
            </a:spcBef>
            <a:spcAft>
              <a:spcPct val="15000"/>
            </a:spcAft>
            <a:buChar char="••"/>
          </a:pPr>
          <a:r>
            <a:rPr lang="en-US" sz="800" kern="1200" dirty="0" smtClean="0"/>
            <a:t>BOEM Gulfwide Emission Inventory (2000, 2005, 2008, 2011)</a:t>
          </a:r>
        </a:p>
        <a:p>
          <a:pPr marL="57150" lvl="1" indent="-57150" algn="l" defTabSz="355600" rtl="0">
            <a:lnSpc>
              <a:spcPct val="90000"/>
            </a:lnSpc>
            <a:spcBef>
              <a:spcPct val="0"/>
            </a:spcBef>
            <a:spcAft>
              <a:spcPct val="15000"/>
            </a:spcAft>
            <a:buChar char="••"/>
          </a:pPr>
          <a:r>
            <a:rPr lang="en-US" sz="800" kern="1200" dirty="0" smtClean="0"/>
            <a:t>EPA </a:t>
          </a:r>
          <a:r>
            <a:rPr lang="en-US" sz="800" kern="1200" dirty="0" err="1" smtClean="0"/>
            <a:t>AirData</a:t>
          </a:r>
          <a:endParaRPr lang="en-US" sz="800" kern="1200" dirty="0" smtClean="0"/>
        </a:p>
        <a:p>
          <a:pPr marL="114300" lvl="2" indent="-57150" algn="l" defTabSz="355600" rtl="0">
            <a:lnSpc>
              <a:spcPct val="90000"/>
            </a:lnSpc>
            <a:spcBef>
              <a:spcPct val="0"/>
            </a:spcBef>
            <a:spcAft>
              <a:spcPct val="15000"/>
            </a:spcAft>
            <a:buChar char="••"/>
          </a:pPr>
          <a:r>
            <a:rPr lang="en-US" sz="800" kern="1200" dirty="0" smtClean="0"/>
            <a:t>Onshore air quality monitors </a:t>
          </a:r>
        </a:p>
      </dsp:txBody>
      <dsp:txXfrm>
        <a:off x="2960323" y="795886"/>
        <a:ext cx="1516080" cy="1933715"/>
      </dsp:txXfrm>
    </dsp:sp>
  </dsp:spTree>
</dsp:drawing>
</file>

<file path=ppt/diagrams/layout1.xml><?xml version="1.0" encoding="utf-8"?>
<dgm:layoutDef xmlns:dgm="http://schemas.openxmlformats.org/drawingml/2006/diagram" xmlns:a="http://schemas.openxmlformats.org/drawingml/2006/main" uniqueId="urn:microsoft.com/office/officeart/2009/3/layout/IncreasingArrowsProcess">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xmlns:r="http://schemas.openxmlformats.org/officeDocument/2006/relationships"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56">
        <dgm:if name="Name57" axis="ch" ptType="node" func="cnt" op="gte" val="1">
          <dgm:layoutNode name="childText1"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63">
        <dgm:if name="Name64" axis="ch" ptType="node" func="cnt" op="gte" val="1">
          <dgm:layoutNode name="childText2"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0">
        <dgm:if name="Name71" axis="ch" ptType="node" func="cnt" op="gte" val="1">
          <dgm:layoutNode name="childText3"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7">
        <dgm:if name="Name78" axis="ch" ptType="node" func="cnt" op="gte" val="1">
          <dgm:layoutNode name="childText4"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84">
        <dgm:if name="Name85" axis="ch" ptType="node" func="cnt" op="gte" val="1">
          <dgm:layoutNode name="childText5"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8CB7D24-6C88-410E-ACB5-D95ED598E96E}" type="datetimeFigureOut">
              <a:rPr lang="en-US" smtClean="0"/>
              <a:t>3/2/2016</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FFCE636-EDCB-4E8F-A496-90D3D4BBB61E}" type="slidenum">
              <a:rPr lang="en-US" smtClean="0"/>
              <a:t>‹#›</a:t>
            </a:fld>
            <a:endParaRPr lang="en-US"/>
          </a:p>
        </p:txBody>
      </p:sp>
    </p:spTree>
    <p:extLst>
      <p:ext uri="{BB962C8B-B14F-4D97-AF65-F5344CB8AC3E}">
        <p14:creationId xmlns:p14="http://schemas.microsoft.com/office/powerpoint/2010/main" val="24078862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Offshore</a:t>
            </a:r>
            <a:r>
              <a:rPr lang="en-US" baseline="0" dirty="0" smtClean="0"/>
              <a:t> oil and natural gas drilling in the Gulf of Mexico, on over 3,000 platforms, produces aerosols, nitrogen dioxide, and sulfur dioxide emissions. Emissions from offshore drilling can impact onshore air quality, causing health and environmental impacts. Emissions point data from individual platform and non-platform sources do not provide the regional coverage necessary to answer larger scale scientific questions.</a:t>
            </a:r>
          </a:p>
          <a:p>
            <a:endParaRPr lang="en-US" baseline="0" dirty="0" smtClean="0"/>
          </a:p>
          <a:p>
            <a:r>
              <a:rPr lang="en-US" baseline="0" dirty="0" smtClean="0"/>
              <a:t>Image Source: http://www.nasa.gov/content/goddard/cats-eyes-clouds-smoke-and-dust-from-the-space-station (Composite image created from photographs by Patrick Byrne, Carolyn Conner, Peggy Davis, </a:t>
            </a:r>
            <a:r>
              <a:rPr lang="en-US" baseline="0" dirty="0" err="1" smtClean="0"/>
              <a:t>Daneil</a:t>
            </a:r>
            <a:r>
              <a:rPr lang="en-US" baseline="0" dirty="0" smtClean="0"/>
              <a:t> </a:t>
            </a:r>
            <a:r>
              <a:rPr lang="en-US" baseline="0" dirty="0" err="1" smtClean="0"/>
              <a:t>Fogg</a:t>
            </a:r>
            <a:r>
              <a:rPr lang="en-US" baseline="0" dirty="0" smtClean="0"/>
              <a:t>, John Newman, Cyrus Reed, and Gayle </a:t>
            </a:r>
            <a:r>
              <a:rPr lang="en-US" baseline="0" dirty="0" err="1" smtClean="0"/>
              <a:t>Trautman</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2</a:t>
            </a:fld>
            <a:endParaRPr lang="en-US"/>
          </a:p>
        </p:txBody>
      </p:sp>
    </p:spTree>
    <p:extLst>
      <p:ext uri="{BB962C8B-B14F-4D97-AF65-F5344CB8AC3E}">
        <p14:creationId xmlns:p14="http://schemas.microsoft.com/office/powerpoint/2010/main" val="19188836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points on the map show oil and natural gas production platform locations from 2000 </a:t>
            </a:r>
            <a:r>
              <a:rPr lang="en-US" baseline="0" dirty="0" smtClean="0"/>
              <a:t>to 2015.</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3</a:t>
            </a:fld>
            <a:endParaRPr lang="en-US"/>
          </a:p>
        </p:txBody>
      </p:sp>
    </p:spTree>
    <p:extLst>
      <p:ext uri="{BB962C8B-B14F-4D97-AF65-F5344CB8AC3E}">
        <p14:creationId xmlns:p14="http://schemas.microsoft.com/office/powerpoint/2010/main" val="42749488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Working with our partners at the Bureau of Ocean</a:t>
            </a:r>
            <a:r>
              <a:rPr lang="en-US" baseline="0" dirty="0" smtClean="0"/>
              <a:t> Energy Management, we </a:t>
            </a:r>
            <a:r>
              <a:rPr lang="en-US" baseline="0" dirty="0" smtClean="0"/>
              <a:t>determined three </a:t>
            </a:r>
            <a:r>
              <a:rPr lang="en-US" baseline="0" dirty="0" smtClean="0"/>
              <a:t>objectives for our project. First, to use NASA Earth observations to map and </a:t>
            </a:r>
            <a:r>
              <a:rPr lang="en-US" baseline="0" dirty="0" smtClean="0"/>
              <a:t>analyze </a:t>
            </a:r>
            <a:r>
              <a:rPr lang="en-US" baseline="0" dirty="0" smtClean="0"/>
              <a:t>airborne pollutant concentrations of aerosol </a:t>
            </a:r>
            <a:r>
              <a:rPr lang="en-US" baseline="0" dirty="0" smtClean="0"/>
              <a:t>PM2.5, nitrogen </a:t>
            </a:r>
            <a:r>
              <a:rPr lang="en-US" baseline="0" dirty="0" smtClean="0"/>
              <a:t>dioxide and sulfur dioxide trace </a:t>
            </a:r>
            <a:r>
              <a:rPr lang="en-US" baseline="0" dirty="0" smtClean="0"/>
              <a:t>gases</a:t>
            </a:r>
            <a:r>
              <a:rPr lang="en-US" baseline="0" dirty="0" smtClean="0"/>
              <a:t>. Second, to determine correlations between these pollutants and primary emissions sources by incorporating data from BOEM’s Gulfwide emission inventories and from EPA ground monitoring sites. </a:t>
            </a:r>
            <a:r>
              <a:rPr lang="en-US" baseline="0" dirty="0" smtClean="0"/>
              <a:t>Lastly</a:t>
            </a:r>
            <a:r>
              <a:rPr lang="en-US" baseline="0" dirty="0" smtClean="0"/>
              <a:t>, to develop a methodology that BOEM can use for continuing emissions monitoring. </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4</a:t>
            </a:fld>
            <a:endParaRPr lang="en-US"/>
          </a:p>
        </p:txBody>
      </p:sp>
    </p:spTree>
    <p:extLst>
      <p:ext uri="{BB962C8B-B14F-4D97-AF65-F5344CB8AC3E}">
        <p14:creationId xmlns:p14="http://schemas.microsoft.com/office/powerpoint/2010/main" val="14776405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dirty="0" smtClean="0"/>
          </a:p>
          <a:p>
            <a:r>
              <a:rPr lang="en-US" dirty="0" smtClean="0"/>
              <a:t>Image Source: http://mynasadata.larc.nasa.gov/oyw/terra-celebrates-5000th-day-on-orbit/</a:t>
            </a:r>
          </a:p>
          <a:p>
            <a:r>
              <a:rPr lang="en-US" dirty="0" smtClean="0"/>
              <a:t>Image Source: http://earthobservatory.nasa.gov/Features/Aura/</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5</a:t>
            </a:fld>
            <a:endParaRPr lang="en-US"/>
          </a:p>
        </p:txBody>
      </p:sp>
    </p:spTree>
    <p:extLst>
      <p:ext uri="{BB962C8B-B14F-4D97-AF65-F5344CB8AC3E}">
        <p14:creationId xmlns:p14="http://schemas.microsoft.com/office/powerpoint/2010/main" val="11755004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first step in the process was to obtain Level 3 satellite</a:t>
            </a:r>
            <a:r>
              <a:rPr lang="en-US" baseline="0" dirty="0" smtClean="0"/>
              <a:t> data from the Terra/MODIS instrument and the Aura/OMI instrument.  Terra/MODIS provided the Aerosol Optical Depth component, </a:t>
            </a:r>
            <a:r>
              <a:rPr lang="en-US" baseline="0" dirty="0" smtClean="0"/>
              <a:t>which is a proxy for PM2.5 measurement, </a:t>
            </a:r>
            <a:r>
              <a:rPr lang="en-US" baseline="0" dirty="0" smtClean="0"/>
              <a:t>on a daily basis over a gridded area of 1 degree by 1 degree for the time series of 2005-2015.  Aura/OMI provided the nitrogen dioxide and sulfur dioxide measurements on a daily basis over the same 1 degree by 1 degree gridded area for the same 2005-2015 time series.  Both time series graphs illustrating the variation in pollutant level as well as map averaged products detailing locations of higher pollution were produced, then fed into ArcGIS, where areas of high pollution flagged as “hot spots.”</a:t>
            </a:r>
          </a:p>
          <a:p>
            <a:r>
              <a:rPr lang="en-US" baseline="0" dirty="0" smtClean="0"/>
              <a:t>For areas identified as emitting high pollution values, Level 2 data was obtained at a spatial resolution of 0.25 degree by 0.25 degree grids, which was then analyzed, compared and correlated with point data provided by BOEM and EPA to determine relationships between emission values and air quality.</a:t>
            </a:r>
          </a:p>
          <a:p>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6</a:t>
            </a:fld>
            <a:endParaRPr lang="en-US"/>
          </a:p>
        </p:txBody>
      </p:sp>
    </p:spTree>
    <p:extLst>
      <p:ext uri="{BB962C8B-B14F-4D97-AF65-F5344CB8AC3E}">
        <p14:creationId xmlns:p14="http://schemas.microsoft.com/office/powerpoint/2010/main" val="35670643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Giovanni is</a:t>
            </a:r>
            <a:r>
              <a:rPr lang="en-US" baseline="0" dirty="0" smtClean="0"/>
              <a:t> NASA Goddard’s Earth Sciences Data and Information Services Center interface allowing “access to global data sets from NASA Earth remote-sensing missions and other environmental data sets.” Users have the ability to easily access, analyze and download data from a variety of NASA’s Earth observing satellites.</a:t>
            </a:r>
          </a:p>
          <a:p>
            <a:r>
              <a:rPr lang="en-US" baseline="0" dirty="0" smtClean="0"/>
              <a:t>Quote from http://disc.sci.gsfc.nasa.gov/giovanni/additional/users-manual/G3_manual_Chapter_1_introduction.shtml </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7</a:t>
            </a:fld>
            <a:endParaRPr lang="en-US"/>
          </a:p>
        </p:txBody>
      </p:sp>
    </p:spTree>
    <p:extLst>
      <p:ext uri="{BB962C8B-B14F-4D97-AF65-F5344CB8AC3E}">
        <p14:creationId xmlns:p14="http://schemas.microsoft.com/office/powerpoint/2010/main" val="36908319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BOEM</a:t>
            </a:r>
            <a:r>
              <a:rPr lang="en-US" baseline="0" dirty="0" smtClean="0"/>
              <a:t> requires that oil and gas platform and non-platform sources in the Gulf of Mexico record monthly emissions measurements for </a:t>
            </a:r>
            <a:r>
              <a:rPr lang="en-US" baseline="0" dirty="0" smtClean="0"/>
              <a:t>a variety of pollutants including PM2.5, nitrogen oxides and sulfur dioxide, where emissions are stored in the form of Microsoft Access database tables. These data were parsed by pollutant type and downloaded into Microsoft Excel for upload into ArcGIS, where it could be correlated with NASA satellite data.</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8</a:t>
            </a:fld>
            <a:endParaRPr lang="en-US"/>
          </a:p>
        </p:txBody>
      </p:sp>
    </p:spTree>
    <p:extLst>
      <p:ext uri="{BB962C8B-B14F-4D97-AF65-F5344CB8AC3E}">
        <p14:creationId xmlns:p14="http://schemas.microsoft.com/office/powerpoint/2010/main" val="15031056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Environmental Protection Agency records air quality data</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9</a:t>
            </a:fld>
            <a:endParaRPr lang="en-US"/>
          </a:p>
        </p:txBody>
      </p:sp>
    </p:spTree>
    <p:extLst>
      <p:ext uri="{BB962C8B-B14F-4D97-AF65-F5344CB8AC3E}">
        <p14:creationId xmlns:p14="http://schemas.microsoft.com/office/powerpoint/2010/main" val="10557006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Image Source: http://commons.wikimedia.org/wiki/File:Claude_Monet_-_The_Magpie_-_Google_Art_Project.jpg</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14</a:t>
            </a:fld>
            <a:endParaRPr lang="en-US"/>
          </a:p>
        </p:txBody>
      </p:sp>
    </p:spTree>
    <p:extLst>
      <p:ext uri="{BB962C8B-B14F-4D97-AF65-F5344CB8AC3E}">
        <p14:creationId xmlns:p14="http://schemas.microsoft.com/office/powerpoint/2010/main" val="143707385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gif"/><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6" name="Picture 25"/>
          <p:cNvPicPr>
            <a:picLocks noChangeAspect="1"/>
          </p:cNvPicPr>
          <p:nvPr userDrawn="1"/>
        </p:nvPicPr>
        <p:blipFill rotWithShape="1">
          <a:blip r:embed="rId2">
            <a:extLst>
              <a:ext uri="{28A0092B-C50C-407E-A947-70E740481C1C}">
                <a14:useLocalDpi xmlns:a14="http://schemas.microsoft.com/office/drawing/2010/main" val="0"/>
              </a:ext>
            </a:extLst>
          </a:blip>
          <a:srcRect l="1796" t="23826" r="2357" b="21927"/>
          <a:stretch/>
        </p:blipFill>
        <p:spPr>
          <a:xfrm>
            <a:off x="0" y="4612942"/>
            <a:ext cx="9144000" cy="2245057"/>
          </a:xfrm>
          <a:prstGeom prst="rect">
            <a:avLst/>
          </a:prstGeom>
        </p:spPr>
      </p:pic>
      <p:pic>
        <p:nvPicPr>
          <p:cNvPr id="2" name="app area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80535" y="1282114"/>
            <a:ext cx="914400" cy="914400"/>
          </a:xfrm>
          <a:prstGeom prst="rect">
            <a:avLst/>
          </a:prstGeom>
        </p:spPr>
      </p:pic>
      <p:cxnSp>
        <p:nvCxnSpPr>
          <p:cNvPr id="13" name="author rule"/>
          <p:cNvCxnSpPr/>
          <p:nvPr userDrawn="1"/>
        </p:nvCxnSpPr>
        <p:spPr>
          <a:xfrm>
            <a:off x="228600" y="3009336"/>
            <a:ext cx="8686800" cy="0"/>
          </a:xfrm>
          <a:prstGeom prst="line">
            <a:avLst/>
          </a:prstGeom>
          <a:ln w="31750" cap="rnd">
            <a:solidFill>
              <a:schemeClr val="accent1"/>
            </a:solidFill>
            <a:round/>
          </a:ln>
        </p:spPr>
        <p:style>
          <a:lnRef idx="1">
            <a:schemeClr val="accent1"/>
          </a:lnRef>
          <a:fillRef idx="0">
            <a:schemeClr val="accent1"/>
          </a:fillRef>
          <a:effectRef idx="0">
            <a:schemeClr val="accent1"/>
          </a:effectRef>
          <a:fontRef idx="minor">
            <a:schemeClr val="tx1"/>
          </a:fontRef>
        </p:style>
      </p:cxnSp>
      <p:sp>
        <p:nvSpPr>
          <p:cNvPr id="25" name="Subtitle"/>
          <p:cNvSpPr>
            <a:spLocks noGrp="1"/>
          </p:cNvSpPr>
          <p:nvPr>
            <p:ph type="body" sz="quarter" idx="17" hasCustomPrompt="1"/>
          </p:nvPr>
        </p:nvSpPr>
        <p:spPr>
          <a:xfrm>
            <a:off x="180535" y="2229518"/>
            <a:ext cx="8680001" cy="740664"/>
          </a:xfrm>
        </p:spPr>
        <p:txBody>
          <a:bodyPr>
            <a:normAutofit/>
          </a:bodyPr>
          <a:lstStyle>
            <a:lvl1pPr marL="0" indent="0" algn="ctr">
              <a:buNone/>
              <a:defRPr sz="2800" i="1" baseline="0"/>
            </a:lvl1pPr>
          </a:lstStyle>
          <a:p>
            <a:pPr lvl="0"/>
            <a:r>
              <a:rPr lang="en-US" dirty="0" smtClean="0"/>
              <a:t>Subtitle Here</a:t>
            </a:r>
            <a:endParaRPr lang="en-US" dirty="0"/>
          </a:p>
        </p:txBody>
      </p:sp>
      <p:sp>
        <p:nvSpPr>
          <p:cNvPr id="12" name="Project Title"/>
          <p:cNvSpPr>
            <a:spLocks noGrp="1"/>
          </p:cNvSpPr>
          <p:nvPr>
            <p:ph type="body" sz="quarter" idx="10" hasCustomPrompt="1"/>
          </p:nvPr>
        </p:nvSpPr>
        <p:spPr>
          <a:xfrm>
            <a:off x="1094935" y="1293221"/>
            <a:ext cx="7772400" cy="903293"/>
          </a:xfrm>
        </p:spPr>
        <p:txBody>
          <a:bodyPr anchor="ctr">
            <a:noAutofit/>
          </a:bodyPr>
          <a:lstStyle>
            <a:lvl1pPr marL="0" indent="0" algn="l">
              <a:buNone/>
              <a:defRPr sz="4800" b="1" baseline="0">
                <a:solidFill>
                  <a:schemeClr val="accent1"/>
                </a:solidFill>
              </a:defRPr>
            </a:lvl1pPr>
          </a:lstStyle>
          <a:p>
            <a:pPr lvl="0"/>
            <a:r>
              <a:rPr lang="en-US" dirty="0" smtClean="0"/>
              <a:t>Main Project Title Here</a:t>
            </a:r>
            <a:endParaRPr lang="en-US" dirty="0"/>
          </a:p>
        </p:txBody>
      </p:sp>
      <p:grpSp>
        <p:nvGrpSpPr>
          <p:cNvPr id="10" name="NASA logo configuration"/>
          <p:cNvGrpSpPr/>
          <p:nvPr userDrawn="1"/>
        </p:nvGrpSpPr>
        <p:grpSpPr>
          <a:xfrm>
            <a:off x="0" y="-44450"/>
            <a:ext cx="9144000" cy="1077912"/>
            <a:chOff x="0" y="-44450"/>
            <a:chExt cx="9144000" cy="1077912"/>
          </a:xfrm>
        </p:grpSpPr>
        <p:sp>
          <p:nvSpPr>
            <p:cNvPr id="7" name="top background"/>
            <p:cNvSpPr txBox="1"/>
            <p:nvPr userDrawn="1"/>
          </p:nvSpPr>
          <p:spPr>
            <a:xfrm>
              <a:off x="0" y="0"/>
              <a:ext cx="9144000" cy="977899"/>
            </a:xfrm>
            <a:prstGeom prst="rect">
              <a:avLst/>
            </a:prstGeom>
            <a:solidFill>
              <a:schemeClr val="tx1"/>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Questrial"/>
                <a:ea typeface="Questrial"/>
                <a:cs typeface="Questrial"/>
                <a:sym typeface="Questrial"/>
              </a:endParaRPr>
            </a:p>
          </p:txBody>
        </p:sp>
        <p:sp>
          <p:nvSpPr>
            <p:cNvPr id="8" name="NASA text"/>
            <p:cNvSpPr txBox="1"/>
            <p:nvPr userDrawn="1"/>
          </p:nvSpPr>
          <p:spPr>
            <a:xfrm>
              <a:off x="153986" y="260350"/>
              <a:ext cx="2332036" cy="338136"/>
            </a:xfrm>
            <a:prstGeom prst="rect">
              <a:avLst/>
            </a:prstGeom>
            <a:noFill/>
            <a:ln>
              <a:noFill/>
            </a:ln>
          </p:spPr>
          <p:txBody>
            <a:bodyPr lIns="91375" tIns="45675" rIns="91375" bIns="45675" anchor="t" anchorCtr="0">
              <a:noAutofit/>
            </a:bodyPr>
            <a:lstStyle/>
            <a:p>
              <a:pPr marL="0" marR="0" lvl="0" indent="0" algn="ctr" rtl="0">
                <a:lnSpc>
                  <a:spcPct val="100000"/>
                </a:lnSpc>
                <a:spcBef>
                  <a:spcPts val="0"/>
                </a:spcBef>
                <a:spcAft>
                  <a:spcPts val="0"/>
                </a:spcAft>
                <a:buClr>
                  <a:schemeClr val="dk1"/>
                </a:buClr>
                <a:buFont typeface="Questrial"/>
                <a:buNone/>
              </a:pPr>
              <a:endParaRPr sz="800" b="1" i="0" u="none" strike="noStrike" cap="none" baseline="0" dirty="0">
                <a:solidFill>
                  <a:schemeClr val="lt1"/>
                </a:solidFill>
                <a:latin typeface="Helvetica Neue"/>
                <a:ea typeface="Helvetica Neue"/>
                <a:cs typeface="Helvetica Neue"/>
                <a:sym typeface="Helvetica Neue"/>
              </a:endParaRPr>
            </a:p>
            <a:p>
              <a:pPr marL="0" marR="0" lvl="0" indent="0" algn="ctr" rtl="0">
                <a:lnSpc>
                  <a:spcPct val="100000"/>
                </a:lnSpc>
                <a:spcBef>
                  <a:spcPts val="0"/>
                </a:spcBef>
                <a:spcAft>
                  <a:spcPts val="0"/>
                </a:spcAft>
                <a:buClr>
                  <a:schemeClr val="lt1"/>
                </a:buClr>
                <a:buSzPct val="25000"/>
                <a:buFont typeface="Helvetica Neue"/>
                <a:buNone/>
              </a:pPr>
              <a:r>
                <a:rPr lang="en-US" sz="800" b="0" i="0" u="none" strike="noStrike" cap="none" baseline="0" dirty="0">
                  <a:solidFill>
                    <a:schemeClr val="lt1"/>
                  </a:solidFill>
                  <a:latin typeface="Helvetica Neue"/>
                  <a:ea typeface="Helvetica Neue"/>
                  <a:cs typeface="Helvetica Neue"/>
                  <a:sym typeface="Helvetica Neue"/>
                </a:rPr>
                <a:t>National Aeronautics and Space Administration</a:t>
              </a:r>
            </a:p>
          </p:txBody>
        </p:sp>
        <p:pic>
          <p:nvPicPr>
            <p:cNvPr id="9" name="NASA logo"/>
            <p:cNvPicPr preferRelativeResize="0"/>
            <p:nvPr userDrawn="1"/>
          </p:nvPicPr>
          <p:blipFill rotWithShape="1">
            <a:blip r:embed="rId4">
              <a:alphaModFix/>
            </a:blip>
            <a:srcRect/>
            <a:stretch/>
          </p:blipFill>
          <p:spPr>
            <a:xfrm>
              <a:off x="8124825" y="-44450"/>
              <a:ext cx="935037" cy="1077912"/>
            </a:xfrm>
            <a:prstGeom prst="rect">
              <a:avLst/>
            </a:prstGeom>
            <a:noFill/>
            <a:ln>
              <a:noFill/>
            </a:ln>
          </p:spPr>
        </p:pic>
      </p:grpSp>
      <p:sp>
        <p:nvSpPr>
          <p:cNvPr id="24" name="bottom grey"/>
          <p:cNvSpPr/>
          <p:nvPr userDrawn="1"/>
        </p:nvSpPr>
        <p:spPr>
          <a:xfrm>
            <a:off x="0" y="6731000"/>
            <a:ext cx="9144000" cy="127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596936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cknowledgements A">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cknowledgements Head"/>
          <p:cNvSpPr txBox="1"/>
          <p:nvPr userDrawn="1"/>
        </p:nvSpPr>
        <p:spPr>
          <a:xfrm>
            <a:off x="320041" y="242134"/>
            <a:ext cx="8503920" cy="707886"/>
          </a:xfrm>
          <a:prstGeom prst="rect">
            <a:avLst/>
          </a:prstGeom>
          <a:noFill/>
        </p:spPr>
        <p:txBody>
          <a:bodyPr wrap="square" rtlCol="0" anchor="b">
            <a:spAutoFit/>
          </a:bodyPr>
          <a:lstStyle/>
          <a:p>
            <a:pPr algn="ctr"/>
            <a:r>
              <a:rPr lang="en-US" sz="4000" b="1" dirty="0" smtClean="0">
                <a:solidFill>
                  <a:schemeClr val="bg2">
                    <a:lumMod val="75000"/>
                  </a:schemeClr>
                </a:solidFill>
                <a:latin typeface="Century Gothic" panose="020B0502020202020204" pitchFamily="34" charset="0"/>
              </a:rPr>
              <a:t>Acknowledgements</a:t>
            </a:r>
            <a:endParaRPr lang="en-US" sz="4000" b="1" dirty="0">
              <a:solidFill>
                <a:schemeClr val="bg2">
                  <a:lumMod val="75000"/>
                </a:schemeClr>
              </a:solidFill>
              <a:latin typeface="Century Gothic" panose="020B0502020202020204" pitchFamily="34" charset="0"/>
            </a:endParaRPr>
          </a:p>
        </p:txBody>
      </p:sp>
      <p:sp>
        <p:nvSpPr>
          <p:cNvPr id="5" name="Text Placeholder 4"/>
          <p:cNvSpPr>
            <a:spLocks noGrp="1"/>
          </p:cNvSpPr>
          <p:nvPr>
            <p:ph type="body" sz="quarter" idx="10" hasCustomPrompt="1"/>
          </p:nvPr>
        </p:nvSpPr>
        <p:spPr>
          <a:xfrm>
            <a:off x="3511296" y="1220919"/>
            <a:ext cx="5111496" cy="704088"/>
          </a:xfrm>
        </p:spPr>
        <p:txBody>
          <a:bodyPr>
            <a:normAutofit/>
          </a:bodyPr>
          <a:lstStyle>
            <a:lvl1pPr marL="0" indent="0">
              <a:buNone/>
              <a:defRPr sz="2000" baseline="0"/>
            </a:lvl1pPr>
          </a:lstStyle>
          <a:p>
            <a:pPr lvl="0"/>
            <a:r>
              <a:rPr lang="en-US" dirty="0" smtClean="0"/>
              <a:t>Name, Affiliation</a:t>
            </a:r>
          </a:p>
        </p:txBody>
      </p:sp>
      <p:sp>
        <p:nvSpPr>
          <p:cNvPr id="29" name="Text Placeholder 4"/>
          <p:cNvSpPr>
            <a:spLocks noGrp="1"/>
          </p:cNvSpPr>
          <p:nvPr>
            <p:ph type="body" sz="quarter" idx="11" hasCustomPrompt="1"/>
          </p:nvPr>
        </p:nvSpPr>
        <p:spPr>
          <a:xfrm>
            <a:off x="3511296" y="2369945"/>
            <a:ext cx="5111496" cy="704088"/>
          </a:xfrm>
        </p:spPr>
        <p:txBody>
          <a:bodyPr>
            <a:normAutofit/>
          </a:bodyPr>
          <a:lstStyle>
            <a:lvl1pPr marL="0" indent="0">
              <a:buNone/>
              <a:defRPr sz="2000" baseline="0"/>
            </a:lvl1pPr>
          </a:lstStyle>
          <a:p>
            <a:pPr lvl="0"/>
            <a:r>
              <a:rPr lang="en-US" dirty="0" smtClean="0"/>
              <a:t>Name, Affiliation</a:t>
            </a:r>
          </a:p>
        </p:txBody>
      </p:sp>
      <p:sp>
        <p:nvSpPr>
          <p:cNvPr id="30" name="Text Placeholder 4"/>
          <p:cNvSpPr>
            <a:spLocks noGrp="1"/>
          </p:cNvSpPr>
          <p:nvPr>
            <p:ph type="body" sz="quarter" idx="12" hasCustomPrompt="1"/>
          </p:nvPr>
        </p:nvSpPr>
        <p:spPr>
          <a:xfrm>
            <a:off x="3511296" y="4118716"/>
            <a:ext cx="5111496" cy="704088"/>
          </a:xfrm>
        </p:spPr>
        <p:txBody>
          <a:bodyPr>
            <a:normAutofit/>
          </a:bodyPr>
          <a:lstStyle>
            <a:lvl1pPr marL="0" indent="0">
              <a:buNone/>
              <a:defRPr sz="2000" baseline="0"/>
            </a:lvl1pPr>
          </a:lstStyle>
          <a:p>
            <a:pPr lvl="0"/>
            <a:r>
              <a:rPr lang="en-US" dirty="0" smtClean="0"/>
              <a:t>Name, Affiliation</a:t>
            </a:r>
          </a:p>
        </p:txBody>
      </p:sp>
      <p:sp>
        <p:nvSpPr>
          <p:cNvPr id="9" name="contract info"/>
          <p:cNvSpPr/>
          <p:nvPr userDrawn="1"/>
        </p:nvSpPr>
        <p:spPr>
          <a:xfrm>
            <a:off x="0" y="6579440"/>
            <a:ext cx="9144000" cy="246221"/>
          </a:xfrm>
          <a:prstGeom prst="rect">
            <a:avLst/>
          </a:prstGeom>
        </p:spPr>
        <p:txBody>
          <a:bodyPr wrap="square">
            <a:spAutoFit/>
          </a:bodyPr>
          <a:lstStyle/>
          <a:p>
            <a:pPr lvl="0" algn="ctr">
              <a:buClr>
                <a:schemeClr val="dk1"/>
              </a:buClr>
              <a:buSzPct val="25000"/>
            </a:pPr>
            <a:r>
              <a:rPr lang="en-US" sz="1000" i="1" baseline="0" dirty="0">
                <a:solidFill>
                  <a:schemeClr val="bg2">
                    <a:lumMod val="50000"/>
                  </a:schemeClr>
                </a:solidFill>
                <a:latin typeface="Arial" panose="020B0604020202020204" pitchFamily="34" charset="0"/>
                <a:ea typeface="Questrial"/>
                <a:cs typeface="Arial" panose="020B0604020202020204" pitchFamily="34" charset="0"/>
                <a:sym typeface="Questrial"/>
              </a:rPr>
              <a:t>This material is based upon work supported by NASA </a:t>
            </a:r>
            <a:r>
              <a:rPr lang="en-US" sz="1000" i="1" baseline="0" dirty="0" smtClean="0">
                <a:solidFill>
                  <a:schemeClr val="bg2">
                    <a:lumMod val="50000"/>
                  </a:schemeClr>
                </a:solidFill>
                <a:latin typeface="Arial" panose="020B0604020202020204" pitchFamily="34" charset="0"/>
                <a:ea typeface="Questrial"/>
                <a:cs typeface="Arial" panose="020B0604020202020204" pitchFamily="34" charset="0"/>
                <a:sym typeface="Questrial"/>
              </a:rPr>
              <a:t>through contract </a:t>
            </a:r>
            <a:r>
              <a:rPr lang="en-US" sz="1000" i="1" baseline="0" dirty="0">
                <a:solidFill>
                  <a:schemeClr val="bg2">
                    <a:lumMod val="50000"/>
                  </a:schemeClr>
                </a:solidFill>
                <a:latin typeface="Arial" panose="020B0604020202020204" pitchFamily="34" charset="0"/>
                <a:ea typeface="Questrial"/>
                <a:cs typeface="Arial" panose="020B0604020202020204" pitchFamily="34" charset="0"/>
                <a:sym typeface="Questrial"/>
              </a:rPr>
              <a:t>NNL11AA00B and cooperative agreement NNX14AB60A.</a:t>
            </a:r>
          </a:p>
        </p:txBody>
      </p:sp>
      <p:sp>
        <p:nvSpPr>
          <p:cNvPr id="10" name="Rectangle 9"/>
          <p:cNvSpPr/>
          <p:nvPr userDrawn="1"/>
        </p:nvSpPr>
        <p:spPr>
          <a:xfrm>
            <a:off x="369281" y="6087110"/>
            <a:ext cx="8273561" cy="461665"/>
          </a:xfrm>
          <a:prstGeom prst="rect">
            <a:avLst/>
          </a:prstGeom>
        </p:spPr>
        <p:txBody>
          <a:bodyPr wrap="square">
            <a:spAutoFit/>
          </a:bodyPr>
          <a:lstStyle/>
          <a:p>
            <a:pPr marL="274320" lvl="1" indent="0" algn="ctr">
              <a:buNone/>
            </a:pPr>
            <a:r>
              <a:rPr lang="en-US" sz="1200" b="1" dirty="0"/>
              <a:t>Any opinions, findings, and conclusions or recommendations expressed in this material are those of the author(s) and do not necessarily reflect the views of the National Aeronautics and Space Administration.</a:t>
            </a:r>
          </a:p>
        </p:txBody>
      </p:sp>
    </p:spTree>
    <p:extLst>
      <p:ext uri="{BB962C8B-B14F-4D97-AF65-F5344CB8AC3E}">
        <p14:creationId xmlns:p14="http://schemas.microsoft.com/office/powerpoint/2010/main" val="33518128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Acknowledgements B">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cknowledgements Head"/>
          <p:cNvSpPr txBox="1"/>
          <p:nvPr userDrawn="1"/>
        </p:nvSpPr>
        <p:spPr>
          <a:xfrm>
            <a:off x="320041" y="242134"/>
            <a:ext cx="8503920" cy="707886"/>
          </a:xfrm>
          <a:prstGeom prst="rect">
            <a:avLst/>
          </a:prstGeom>
          <a:noFill/>
        </p:spPr>
        <p:txBody>
          <a:bodyPr wrap="square" rtlCol="0" anchor="b">
            <a:spAutoFit/>
          </a:bodyPr>
          <a:lstStyle/>
          <a:p>
            <a:pPr algn="ctr"/>
            <a:r>
              <a:rPr lang="en-US" sz="4000" b="1" dirty="0" smtClean="0">
                <a:solidFill>
                  <a:schemeClr val="bg2">
                    <a:lumMod val="75000"/>
                  </a:schemeClr>
                </a:solidFill>
                <a:latin typeface="Century Gothic" panose="020B0502020202020204" pitchFamily="34" charset="0"/>
              </a:rPr>
              <a:t>Acknowledgements</a:t>
            </a:r>
            <a:endParaRPr lang="en-US" sz="4000" b="1" dirty="0">
              <a:solidFill>
                <a:schemeClr val="bg2">
                  <a:lumMod val="75000"/>
                </a:schemeClr>
              </a:solidFill>
              <a:latin typeface="Century Gothic" panose="020B0502020202020204" pitchFamily="34" charset="0"/>
            </a:endParaRPr>
          </a:p>
        </p:txBody>
      </p:sp>
      <p:sp>
        <p:nvSpPr>
          <p:cNvPr id="5" name="Text Placeholder 4"/>
          <p:cNvSpPr>
            <a:spLocks noGrp="1"/>
          </p:cNvSpPr>
          <p:nvPr>
            <p:ph type="body" sz="quarter" idx="10" hasCustomPrompt="1"/>
          </p:nvPr>
        </p:nvSpPr>
        <p:spPr>
          <a:xfrm>
            <a:off x="571208" y="1421134"/>
            <a:ext cx="8051583" cy="704088"/>
          </a:xfrm>
        </p:spPr>
        <p:txBody>
          <a:bodyPr>
            <a:normAutofit/>
          </a:bodyPr>
          <a:lstStyle>
            <a:lvl1pPr marL="0" indent="0">
              <a:buNone/>
              <a:defRPr sz="2000" baseline="0"/>
            </a:lvl1pPr>
          </a:lstStyle>
          <a:p>
            <a:pPr lvl="0"/>
            <a:r>
              <a:rPr lang="en-US" dirty="0" smtClean="0"/>
              <a:t>Name, Affiliation</a:t>
            </a:r>
          </a:p>
        </p:txBody>
      </p:sp>
      <p:sp>
        <p:nvSpPr>
          <p:cNvPr id="29" name="Text Placeholder 4"/>
          <p:cNvSpPr>
            <a:spLocks noGrp="1"/>
          </p:cNvSpPr>
          <p:nvPr>
            <p:ph type="body" sz="quarter" idx="11" hasCustomPrompt="1"/>
          </p:nvPr>
        </p:nvSpPr>
        <p:spPr>
          <a:xfrm>
            <a:off x="571207" y="3011687"/>
            <a:ext cx="8051583" cy="704088"/>
          </a:xfrm>
        </p:spPr>
        <p:txBody>
          <a:bodyPr>
            <a:normAutofit/>
          </a:bodyPr>
          <a:lstStyle>
            <a:lvl1pPr marL="0" indent="0">
              <a:buNone/>
              <a:defRPr sz="2000" baseline="0"/>
            </a:lvl1pPr>
          </a:lstStyle>
          <a:p>
            <a:pPr lvl="0"/>
            <a:r>
              <a:rPr lang="en-US" dirty="0" smtClean="0"/>
              <a:t>Name, Affiliation</a:t>
            </a:r>
          </a:p>
        </p:txBody>
      </p:sp>
      <p:sp>
        <p:nvSpPr>
          <p:cNvPr id="30" name="Text Placeholder 4"/>
          <p:cNvSpPr>
            <a:spLocks noGrp="1"/>
          </p:cNvSpPr>
          <p:nvPr>
            <p:ph type="body" sz="quarter" idx="12" hasCustomPrompt="1"/>
          </p:nvPr>
        </p:nvSpPr>
        <p:spPr>
          <a:xfrm>
            <a:off x="571208" y="4628567"/>
            <a:ext cx="8051582" cy="704088"/>
          </a:xfrm>
        </p:spPr>
        <p:txBody>
          <a:bodyPr>
            <a:normAutofit/>
          </a:bodyPr>
          <a:lstStyle>
            <a:lvl1pPr marL="0" indent="0">
              <a:buNone/>
              <a:defRPr sz="2000" baseline="0"/>
            </a:lvl1pPr>
          </a:lstStyle>
          <a:p>
            <a:pPr lvl="0"/>
            <a:r>
              <a:rPr lang="en-US" dirty="0" smtClean="0"/>
              <a:t>Name, Affiliation</a:t>
            </a:r>
          </a:p>
        </p:txBody>
      </p:sp>
      <p:sp>
        <p:nvSpPr>
          <p:cNvPr id="9" name="contract info"/>
          <p:cNvSpPr/>
          <p:nvPr userDrawn="1"/>
        </p:nvSpPr>
        <p:spPr>
          <a:xfrm>
            <a:off x="0" y="6579440"/>
            <a:ext cx="9144000" cy="246221"/>
          </a:xfrm>
          <a:prstGeom prst="rect">
            <a:avLst/>
          </a:prstGeom>
        </p:spPr>
        <p:txBody>
          <a:bodyPr wrap="square">
            <a:spAutoFit/>
          </a:bodyPr>
          <a:lstStyle/>
          <a:p>
            <a:pPr lvl="0" algn="ctr">
              <a:buClr>
                <a:schemeClr val="dk1"/>
              </a:buClr>
              <a:buSzPct val="25000"/>
            </a:pPr>
            <a:r>
              <a:rPr lang="en-US" sz="1000" i="1" baseline="0" dirty="0">
                <a:solidFill>
                  <a:schemeClr val="bg2">
                    <a:lumMod val="50000"/>
                  </a:schemeClr>
                </a:solidFill>
                <a:latin typeface="Arial" panose="020B0604020202020204" pitchFamily="34" charset="0"/>
                <a:ea typeface="Questrial"/>
                <a:cs typeface="Arial" panose="020B0604020202020204" pitchFamily="34" charset="0"/>
                <a:sym typeface="Questrial"/>
              </a:rPr>
              <a:t>This material is based upon work supported by NASA </a:t>
            </a:r>
            <a:r>
              <a:rPr lang="en-US" sz="1000" i="1" baseline="0" dirty="0" smtClean="0">
                <a:solidFill>
                  <a:schemeClr val="bg2">
                    <a:lumMod val="50000"/>
                  </a:schemeClr>
                </a:solidFill>
                <a:latin typeface="Arial" panose="020B0604020202020204" pitchFamily="34" charset="0"/>
                <a:ea typeface="Questrial"/>
                <a:cs typeface="Arial" panose="020B0604020202020204" pitchFamily="34" charset="0"/>
                <a:sym typeface="Questrial"/>
              </a:rPr>
              <a:t>through contract </a:t>
            </a:r>
            <a:r>
              <a:rPr lang="en-US" sz="1000" i="1" baseline="0" dirty="0">
                <a:solidFill>
                  <a:schemeClr val="bg2">
                    <a:lumMod val="50000"/>
                  </a:schemeClr>
                </a:solidFill>
                <a:latin typeface="Arial" panose="020B0604020202020204" pitchFamily="34" charset="0"/>
                <a:ea typeface="Questrial"/>
                <a:cs typeface="Arial" panose="020B0604020202020204" pitchFamily="34" charset="0"/>
                <a:sym typeface="Questrial"/>
              </a:rPr>
              <a:t>NNL11AA00B and cooperative agreement NNX14AB60A.</a:t>
            </a:r>
          </a:p>
        </p:txBody>
      </p:sp>
      <p:sp>
        <p:nvSpPr>
          <p:cNvPr id="10" name="Rectangle 9"/>
          <p:cNvSpPr/>
          <p:nvPr userDrawn="1"/>
        </p:nvSpPr>
        <p:spPr>
          <a:xfrm>
            <a:off x="369281" y="6087110"/>
            <a:ext cx="8273561" cy="461665"/>
          </a:xfrm>
          <a:prstGeom prst="rect">
            <a:avLst/>
          </a:prstGeom>
        </p:spPr>
        <p:txBody>
          <a:bodyPr wrap="square">
            <a:spAutoFit/>
          </a:bodyPr>
          <a:lstStyle/>
          <a:p>
            <a:pPr marL="274320" lvl="1" indent="0" algn="ctr">
              <a:buNone/>
            </a:pPr>
            <a:r>
              <a:rPr lang="en-US" sz="1200" b="1" dirty="0"/>
              <a:t>Any opinions, findings, and conclusions or recommendations expressed in this material are those of the author(s) and do not necessarily reflect the views of the National Aeronautics and Space Administration.</a:t>
            </a:r>
          </a:p>
        </p:txBody>
      </p:sp>
    </p:spTree>
    <p:extLst>
      <p:ext uri="{BB962C8B-B14F-4D97-AF65-F5344CB8AC3E}">
        <p14:creationId xmlns:p14="http://schemas.microsoft.com/office/powerpoint/2010/main" val="4773409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eft text, Right image">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521208" y="2130552"/>
            <a:ext cx="3593592" cy="3374136"/>
          </a:xfrm>
        </p:spPr>
        <p:txBody>
          <a:bodyPr>
            <a:normAutofit/>
          </a:bodyPr>
          <a:lstStyle>
            <a:lvl1pPr marL="0" indent="0">
              <a:buNone/>
              <a:defRPr sz="2000" baseline="0"/>
            </a:lvl1pPr>
          </a:lstStyle>
          <a:p>
            <a:pPr lvl="0"/>
            <a:r>
              <a:rPr lang="en-US" dirty="0" smtClean="0"/>
              <a:t>Body Text Here</a:t>
            </a:r>
            <a:endParaRPr lang="en-US" dirty="0"/>
          </a:p>
        </p:txBody>
      </p:sp>
      <p:sp>
        <p:nvSpPr>
          <p:cNvPr id="10" name="Section Head"/>
          <p:cNvSpPr>
            <a:spLocks noGrp="1"/>
          </p:cNvSpPr>
          <p:nvPr>
            <p:ph type="body" sz="quarter" idx="10" hasCustomPrompt="1"/>
          </p:nvPr>
        </p:nvSpPr>
        <p:spPr>
          <a:xfrm>
            <a:off x="548640" y="640080"/>
            <a:ext cx="3566160" cy="1325880"/>
          </a:xfrm>
        </p:spPr>
        <p:txBody>
          <a:bodyPr anchor="b">
            <a:normAutofit/>
          </a:bodyPr>
          <a:lstStyle>
            <a:lvl1pPr marL="0" indent="0">
              <a:buNone/>
              <a:defRPr sz="4000" b="1" baseline="0">
                <a:solidFill>
                  <a:schemeClr val="accent1"/>
                </a:solidFill>
              </a:defRPr>
            </a:lvl1pPr>
          </a:lstStyle>
          <a:p>
            <a:pPr lvl="0"/>
            <a:r>
              <a:rPr lang="en-US" sz="4000" b="1" dirty="0" smtClean="0"/>
              <a:t>Section Header Here</a:t>
            </a:r>
            <a:endParaRPr lang="en-US" dirty="0"/>
          </a:p>
        </p:txBody>
      </p:sp>
      <p:sp>
        <p:nvSpPr>
          <p:cNvPr id="15" name="Imagery"/>
          <p:cNvSpPr>
            <a:spLocks noGrp="1"/>
          </p:cNvSpPr>
          <p:nvPr>
            <p:ph type="pic" sz="quarter" idx="12" hasCustomPrompt="1"/>
          </p:nvPr>
        </p:nvSpPr>
        <p:spPr>
          <a:xfrm>
            <a:off x="4572000" y="0"/>
            <a:ext cx="4572000" cy="6858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4572000" y="6583680"/>
            <a:ext cx="1993392" cy="274320"/>
          </a:xfrm>
        </p:spPr>
        <p:txBody>
          <a:bodyPr>
            <a:normAutofit/>
          </a:bodyPr>
          <a:lstStyle>
            <a:lvl1pPr marL="0" indent="0">
              <a:buNone/>
              <a:defRPr sz="1200" baseline="0"/>
            </a:lvl1pPr>
          </a:lstStyle>
          <a:p>
            <a:pPr lvl="0"/>
            <a:r>
              <a:rPr lang="en-US" sz="1200" dirty="0" smtClean="0"/>
              <a:t>Image Credit: Source</a:t>
            </a:r>
            <a:endParaRPr lang="en-US" dirty="0"/>
          </a:p>
        </p:txBody>
      </p:sp>
    </p:spTree>
    <p:extLst>
      <p:ext uri="{BB962C8B-B14F-4D97-AF65-F5344CB8AC3E}">
        <p14:creationId xmlns:p14="http://schemas.microsoft.com/office/powerpoint/2010/main" val="26553286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Right text, Left image">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5102352" y="2130552"/>
            <a:ext cx="3593592" cy="3374136"/>
          </a:xfrm>
        </p:spPr>
        <p:txBody>
          <a:bodyPr>
            <a:normAutofit/>
          </a:bodyPr>
          <a:lstStyle>
            <a:lvl1pPr marL="0" indent="0">
              <a:buNone/>
              <a:defRPr sz="2000" baseline="0"/>
            </a:lvl1pPr>
          </a:lstStyle>
          <a:p>
            <a:pPr lvl="0"/>
            <a:r>
              <a:rPr lang="en-US" dirty="0" smtClean="0"/>
              <a:t>Body Text Here</a:t>
            </a:r>
            <a:endParaRPr lang="en-US" dirty="0"/>
          </a:p>
        </p:txBody>
      </p:sp>
      <p:sp>
        <p:nvSpPr>
          <p:cNvPr id="10" name="Section Head"/>
          <p:cNvSpPr>
            <a:spLocks noGrp="1"/>
          </p:cNvSpPr>
          <p:nvPr>
            <p:ph type="body" sz="quarter" idx="10" hasCustomPrompt="1"/>
          </p:nvPr>
        </p:nvSpPr>
        <p:spPr>
          <a:xfrm>
            <a:off x="5102352" y="640080"/>
            <a:ext cx="3566160" cy="1325880"/>
          </a:xfrm>
        </p:spPr>
        <p:txBody>
          <a:bodyPr anchor="b">
            <a:normAutofit/>
          </a:bodyPr>
          <a:lstStyle>
            <a:lvl1pPr marL="0" indent="0">
              <a:buNone/>
              <a:defRPr sz="4000" b="1" baseline="0">
                <a:solidFill>
                  <a:schemeClr val="accent1"/>
                </a:solidFill>
              </a:defRPr>
            </a:lvl1pPr>
          </a:lstStyle>
          <a:p>
            <a:pPr lvl="0"/>
            <a:r>
              <a:rPr lang="en-US" sz="4000" b="1" dirty="0" smtClean="0"/>
              <a:t>Section Header Here</a:t>
            </a:r>
            <a:endParaRPr lang="en-US" dirty="0"/>
          </a:p>
        </p:txBody>
      </p:sp>
      <p:sp>
        <p:nvSpPr>
          <p:cNvPr id="15" name="Imagery"/>
          <p:cNvSpPr>
            <a:spLocks noGrp="1"/>
          </p:cNvSpPr>
          <p:nvPr>
            <p:ph type="pic" sz="quarter" idx="12" hasCustomPrompt="1"/>
          </p:nvPr>
        </p:nvSpPr>
        <p:spPr>
          <a:xfrm>
            <a:off x="0" y="0"/>
            <a:ext cx="4572000" cy="6858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2578608" y="6583680"/>
            <a:ext cx="1993392" cy="274320"/>
          </a:xfrm>
        </p:spPr>
        <p:txBody>
          <a:bodyPr>
            <a:normAutofit/>
          </a:bodyPr>
          <a:lstStyle>
            <a:lvl1pPr marL="0" indent="0" algn="r">
              <a:buNone/>
              <a:defRPr sz="1200" baseline="0"/>
            </a:lvl1pPr>
          </a:lstStyle>
          <a:p>
            <a:pPr lvl="0"/>
            <a:r>
              <a:rPr lang="en-US" sz="1200" dirty="0" smtClean="0"/>
              <a:t>Image Credit: Source</a:t>
            </a:r>
            <a:endParaRPr lang="en-US" dirty="0"/>
          </a:p>
        </p:txBody>
      </p:sp>
    </p:spTree>
    <p:extLst>
      <p:ext uri="{BB962C8B-B14F-4D97-AF65-F5344CB8AC3E}">
        <p14:creationId xmlns:p14="http://schemas.microsoft.com/office/powerpoint/2010/main" val="31152396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ottom text, Top image A">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4581144" y="4123944"/>
            <a:ext cx="3977640" cy="1627632"/>
          </a:xfrm>
        </p:spPr>
        <p:txBody>
          <a:bodyPr>
            <a:normAutofit/>
          </a:bodyPr>
          <a:lstStyle>
            <a:lvl1pPr marL="0" indent="0">
              <a:buNone/>
              <a:defRPr sz="2000" baseline="0"/>
            </a:lvl1pPr>
          </a:lstStyle>
          <a:p>
            <a:pPr lvl="0"/>
            <a:r>
              <a:rPr lang="en-US" dirty="0" smtClean="0"/>
              <a:t>Body Text Here</a:t>
            </a:r>
            <a:endParaRPr lang="en-US" dirty="0"/>
          </a:p>
        </p:txBody>
      </p:sp>
      <p:sp>
        <p:nvSpPr>
          <p:cNvPr id="3" name="Section Head"/>
          <p:cNvSpPr>
            <a:spLocks noGrp="1"/>
          </p:cNvSpPr>
          <p:nvPr>
            <p:ph type="body" sz="quarter" idx="14" hasCustomPrompt="1"/>
          </p:nvPr>
        </p:nvSpPr>
        <p:spPr>
          <a:xfrm>
            <a:off x="740664" y="4049486"/>
            <a:ext cx="3108960" cy="1830106"/>
          </a:xfrm>
        </p:spPr>
        <p:txBody>
          <a:bodyPr>
            <a:noAutofit/>
          </a:bodyPr>
          <a:lstStyle>
            <a:lvl1pPr marL="0" indent="0" algn="r">
              <a:buNone/>
              <a:defRPr sz="6000" b="1" baseline="0">
                <a:solidFill>
                  <a:schemeClr val="accent1"/>
                </a:solidFill>
              </a:defRPr>
            </a:lvl1pPr>
            <a:lvl2pPr>
              <a:defRPr sz="6000"/>
            </a:lvl2pPr>
            <a:lvl3pPr>
              <a:defRPr sz="6000"/>
            </a:lvl3pPr>
            <a:lvl4pPr>
              <a:defRPr sz="6000"/>
            </a:lvl4pPr>
            <a:lvl5pPr>
              <a:defRPr sz="6000"/>
            </a:lvl5pPr>
          </a:lstStyle>
          <a:p>
            <a:pPr lvl="0"/>
            <a:r>
              <a:rPr lang="en-US" dirty="0" smtClean="0"/>
              <a:t>Section Head</a:t>
            </a:r>
            <a:endParaRPr lang="en-US" dirty="0"/>
          </a:p>
        </p:txBody>
      </p:sp>
      <p:sp>
        <p:nvSpPr>
          <p:cNvPr id="15" name="Imagery"/>
          <p:cNvSpPr>
            <a:spLocks noGrp="1"/>
          </p:cNvSpPr>
          <p:nvPr>
            <p:ph type="pic" sz="quarter" idx="12" hasCustomPrompt="1"/>
          </p:nvPr>
        </p:nvSpPr>
        <p:spPr>
          <a:xfrm>
            <a:off x="0" y="0"/>
            <a:ext cx="9144000" cy="3429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6190488" y="3429000"/>
            <a:ext cx="2295144" cy="274320"/>
          </a:xfrm>
        </p:spPr>
        <p:txBody>
          <a:bodyPr>
            <a:normAutofit/>
          </a:bodyPr>
          <a:lstStyle>
            <a:lvl1pPr marL="0" indent="0" algn="r">
              <a:buNone/>
              <a:defRPr sz="1200" baseline="0">
                <a:solidFill>
                  <a:schemeClr val="bg2">
                    <a:lumMod val="65000"/>
                  </a:schemeClr>
                </a:solidFill>
              </a:defRPr>
            </a:lvl1pPr>
          </a:lstStyle>
          <a:p>
            <a:pPr lvl="0"/>
            <a:r>
              <a:rPr lang="en-US" sz="1200" dirty="0" smtClean="0"/>
              <a:t>Image Credit: Source</a:t>
            </a:r>
            <a:endParaRPr lang="en-US" dirty="0"/>
          </a:p>
        </p:txBody>
      </p:sp>
    </p:spTree>
    <p:extLst>
      <p:ext uri="{BB962C8B-B14F-4D97-AF65-F5344CB8AC3E}">
        <p14:creationId xmlns:p14="http://schemas.microsoft.com/office/powerpoint/2010/main" val="42061700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ottom text, Top image B">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576072" y="4814316"/>
            <a:ext cx="7982712" cy="1444752"/>
          </a:xfrm>
        </p:spPr>
        <p:txBody>
          <a:bodyPr>
            <a:normAutofit/>
          </a:bodyPr>
          <a:lstStyle>
            <a:lvl1pPr marL="0" indent="0">
              <a:buNone/>
              <a:defRPr sz="2000" baseline="0"/>
            </a:lvl1pPr>
          </a:lstStyle>
          <a:p>
            <a:pPr lvl="0"/>
            <a:r>
              <a:rPr lang="en-US" dirty="0" smtClean="0"/>
              <a:t>Body Text Here</a:t>
            </a:r>
            <a:endParaRPr lang="en-US" dirty="0"/>
          </a:p>
        </p:txBody>
      </p:sp>
      <p:sp>
        <p:nvSpPr>
          <p:cNvPr id="3" name="Section Head"/>
          <p:cNvSpPr>
            <a:spLocks noGrp="1"/>
          </p:cNvSpPr>
          <p:nvPr>
            <p:ph type="body" sz="quarter" idx="14" hasCustomPrompt="1"/>
          </p:nvPr>
        </p:nvSpPr>
        <p:spPr>
          <a:xfrm>
            <a:off x="576072" y="3954780"/>
            <a:ext cx="7982712" cy="704088"/>
          </a:xfrm>
        </p:spPr>
        <p:txBody>
          <a:bodyPr>
            <a:noAutofit/>
          </a:bodyPr>
          <a:lstStyle>
            <a:lvl1pPr marL="0" indent="0" algn="l">
              <a:buNone/>
              <a:defRPr sz="4000" b="1" baseline="0">
                <a:solidFill>
                  <a:schemeClr val="accent1"/>
                </a:solidFill>
              </a:defRPr>
            </a:lvl1pPr>
            <a:lvl2pPr>
              <a:defRPr sz="6000"/>
            </a:lvl2pPr>
            <a:lvl3pPr>
              <a:defRPr sz="6000"/>
            </a:lvl3pPr>
            <a:lvl4pPr>
              <a:defRPr sz="6000"/>
            </a:lvl4pPr>
            <a:lvl5pPr>
              <a:defRPr sz="6000"/>
            </a:lvl5pPr>
          </a:lstStyle>
          <a:p>
            <a:pPr lvl="0"/>
            <a:r>
              <a:rPr lang="en-US" dirty="0" smtClean="0"/>
              <a:t>Section Head</a:t>
            </a:r>
            <a:endParaRPr lang="en-US" dirty="0"/>
          </a:p>
        </p:txBody>
      </p:sp>
      <p:sp>
        <p:nvSpPr>
          <p:cNvPr id="15" name="Imagery"/>
          <p:cNvSpPr>
            <a:spLocks noGrp="1"/>
          </p:cNvSpPr>
          <p:nvPr>
            <p:ph type="pic" sz="quarter" idx="12" hasCustomPrompt="1"/>
          </p:nvPr>
        </p:nvSpPr>
        <p:spPr>
          <a:xfrm>
            <a:off x="0" y="0"/>
            <a:ext cx="9144000" cy="3429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9" name="Image Credit"/>
          <p:cNvSpPr>
            <a:spLocks noGrp="1"/>
          </p:cNvSpPr>
          <p:nvPr>
            <p:ph type="body" sz="quarter" idx="13" hasCustomPrompt="1"/>
          </p:nvPr>
        </p:nvSpPr>
        <p:spPr>
          <a:xfrm>
            <a:off x="6190488" y="3429000"/>
            <a:ext cx="2295144" cy="274320"/>
          </a:xfrm>
        </p:spPr>
        <p:txBody>
          <a:bodyPr>
            <a:normAutofit/>
          </a:bodyPr>
          <a:lstStyle>
            <a:lvl1pPr marL="0" indent="0" algn="r">
              <a:buNone/>
              <a:defRPr sz="1200" baseline="0">
                <a:solidFill>
                  <a:schemeClr val="bg2">
                    <a:lumMod val="65000"/>
                  </a:schemeClr>
                </a:solidFill>
              </a:defRPr>
            </a:lvl1pPr>
          </a:lstStyle>
          <a:p>
            <a:pPr lvl="0"/>
            <a:r>
              <a:rPr lang="en-US" sz="1200" dirty="0" smtClean="0"/>
              <a:t>Image Credit: Source</a:t>
            </a:r>
            <a:endParaRPr lang="en-US" dirty="0"/>
          </a:p>
        </p:txBody>
      </p:sp>
    </p:spTree>
    <p:extLst>
      <p:ext uri="{BB962C8B-B14F-4D97-AF65-F5344CB8AC3E}">
        <p14:creationId xmlns:p14="http://schemas.microsoft.com/office/powerpoint/2010/main" val="6414337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op text, Bottom image A">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4581144" y="750018"/>
            <a:ext cx="3977640" cy="1627632"/>
          </a:xfrm>
        </p:spPr>
        <p:txBody>
          <a:bodyPr>
            <a:normAutofit/>
          </a:bodyPr>
          <a:lstStyle>
            <a:lvl1pPr marL="0" indent="0">
              <a:buNone/>
              <a:defRPr sz="2000" baseline="0"/>
            </a:lvl1pPr>
          </a:lstStyle>
          <a:p>
            <a:pPr lvl="0"/>
            <a:r>
              <a:rPr lang="en-US" dirty="0" smtClean="0"/>
              <a:t>Body Text Here</a:t>
            </a:r>
            <a:endParaRPr lang="en-US" dirty="0"/>
          </a:p>
        </p:txBody>
      </p:sp>
      <p:sp>
        <p:nvSpPr>
          <p:cNvPr id="3" name="Section Head"/>
          <p:cNvSpPr>
            <a:spLocks noGrp="1"/>
          </p:cNvSpPr>
          <p:nvPr>
            <p:ph type="body" sz="quarter" idx="14" hasCustomPrompt="1"/>
          </p:nvPr>
        </p:nvSpPr>
        <p:spPr>
          <a:xfrm>
            <a:off x="740664" y="675560"/>
            <a:ext cx="3108960" cy="1830106"/>
          </a:xfrm>
        </p:spPr>
        <p:txBody>
          <a:bodyPr>
            <a:noAutofit/>
          </a:bodyPr>
          <a:lstStyle>
            <a:lvl1pPr marL="0" indent="0" algn="r">
              <a:buNone/>
              <a:defRPr sz="6000" b="1" baseline="0">
                <a:solidFill>
                  <a:schemeClr val="accent1"/>
                </a:solidFill>
              </a:defRPr>
            </a:lvl1pPr>
            <a:lvl2pPr>
              <a:defRPr sz="6000"/>
            </a:lvl2pPr>
            <a:lvl3pPr>
              <a:defRPr sz="6000"/>
            </a:lvl3pPr>
            <a:lvl4pPr>
              <a:defRPr sz="6000"/>
            </a:lvl4pPr>
            <a:lvl5pPr>
              <a:defRPr sz="6000"/>
            </a:lvl5pPr>
          </a:lstStyle>
          <a:p>
            <a:pPr lvl="0"/>
            <a:r>
              <a:rPr lang="en-US" dirty="0" smtClean="0"/>
              <a:t>Section Head</a:t>
            </a:r>
            <a:endParaRPr lang="en-US" dirty="0"/>
          </a:p>
        </p:txBody>
      </p:sp>
      <p:sp>
        <p:nvSpPr>
          <p:cNvPr id="15" name="Imagery"/>
          <p:cNvSpPr>
            <a:spLocks noGrp="1"/>
          </p:cNvSpPr>
          <p:nvPr>
            <p:ph type="pic" sz="quarter" idx="12" hasCustomPrompt="1"/>
          </p:nvPr>
        </p:nvSpPr>
        <p:spPr>
          <a:xfrm>
            <a:off x="0" y="3429000"/>
            <a:ext cx="9144000" cy="3429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6190488" y="3154680"/>
            <a:ext cx="2295144" cy="274320"/>
          </a:xfrm>
        </p:spPr>
        <p:txBody>
          <a:bodyPr>
            <a:normAutofit/>
          </a:bodyPr>
          <a:lstStyle>
            <a:lvl1pPr marL="0" indent="0" algn="r">
              <a:buNone/>
              <a:defRPr sz="1200" baseline="0">
                <a:solidFill>
                  <a:schemeClr val="bg2">
                    <a:lumMod val="65000"/>
                  </a:schemeClr>
                </a:solidFill>
              </a:defRPr>
            </a:lvl1pPr>
          </a:lstStyle>
          <a:p>
            <a:pPr lvl="0"/>
            <a:r>
              <a:rPr lang="en-US" sz="1200" dirty="0" smtClean="0"/>
              <a:t>Image Credit: Source</a:t>
            </a:r>
            <a:endParaRPr lang="en-US" dirty="0"/>
          </a:p>
        </p:txBody>
      </p:sp>
    </p:spTree>
    <p:extLst>
      <p:ext uri="{BB962C8B-B14F-4D97-AF65-F5344CB8AC3E}">
        <p14:creationId xmlns:p14="http://schemas.microsoft.com/office/powerpoint/2010/main" val="12354813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op text, Bottom image B">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576072" y="1438656"/>
            <a:ext cx="7982712" cy="1444752"/>
          </a:xfrm>
        </p:spPr>
        <p:txBody>
          <a:bodyPr>
            <a:normAutofit/>
          </a:bodyPr>
          <a:lstStyle>
            <a:lvl1pPr marL="0" indent="0">
              <a:buNone/>
              <a:defRPr sz="2000" baseline="0"/>
            </a:lvl1pPr>
          </a:lstStyle>
          <a:p>
            <a:pPr lvl="0"/>
            <a:r>
              <a:rPr lang="en-US" dirty="0" smtClean="0"/>
              <a:t>Body Text Here</a:t>
            </a:r>
            <a:endParaRPr lang="en-US" dirty="0"/>
          </a:p>
        </p:txBody>
      </p:sp>
      <p:sp>
        <p:nvSpPr>
          <p:cNvPr id="3" name="Section Head"/>
          <p:cNvSpPr>
            <a:spLocks noGrp="1"/>
          </p:cNvSpPr>
          <p:nvPr>
            <p:ph type="body" sz="quarter" idx="14" hasCustomPrompt="1"/>
          </p:nvPr>
        </p:nvSpPr>
        <p:spPr>
          <a:xfrm>
            <a:off x="576072" y="579120"/>
            <a:ext cx="7982712" cy="704088"/>
          </a:xfrm>
        </p:spPr>
        <p:txBody>
          <a:bodyPr>
            <a:noAutofit/>
          </a:bodyPr>
          <a:lstStyle>
            <a:lvl1pPr marL="0" indent="0" algn="l">
              <a:buNone/>
              <a:defRPr sz="4000" b="1" baseline="0">
                <a:solidFill>
                  <a:schemeClr val="accent1"/>
                </a:solidFill>
              </a:defRPr>
            </a:lvl1pPr>
            <a:lvl2pPr>
              <a:defRPr sz="6000"/>
            </a:lvl2pPr>
            <a:lvl3pPr>
              <a:defRPr sz="6000"/>
            </a:lvl3pPr>
            <a:lvl4pPr>
              <a:defRPr sz="6000"/>
            </a:lvl4pPr>
            <a:lvl5pPr>
              <a:defRPr sz="6000"/>
            </a:lvl5pPr>
          </a:lstStyle>
          <a:p>
            <a:pPr lvl="0"/>
            <a:r>
              <a:rPr lang="en-US" dirty="0" smtClean="0"/>
              <a:t>Section Head</a:t>
            </a:r>
            <a:endParaRPr lang="en-US" dirty="0"/>
          </a:p>
        </p:txBody>
      </p:sp>
      <p:sp>
        <p:nvSpPr>
          <p:cNvPr id="15" name="Imagery"/>
          <p:cNvSpPr>
            <a:spLocks noGrp="1"/>
          </p:cNvSpPr>
          <p:nvPr>
            <p:ph type="pic" sz="quarter" idx="12" hasCustomPrompt="1"/>
          </p:nvPr>
        </p:nvSpPr>
        <p:spPr>
          <a:xfrm>
            <a:off x="0" y="3429000"/>
            <a:ext cx="9144000" cy="3429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6190488" y="3154680"/>
            <a:ext cx="2295144" cy="274320"/>
          </a:xfrm>
        </p:spPr>
        <p:txBody>
          <a:bodyPr>
            <a:normAutofit/>
          </a:bodyPr>
          <a:lstStyle>
            <a:lvl1pPr marL="0" indent="0" algn="r">
              <a:buNone/>
              <a:defRPr sz="1200" baseline="0">
                <a:solidFill>
                  <a:schemeClr val="bg2">
                    <a:lumMod val="65000"/>
                  </a:schemeClr>
                </a:solidFill>
              </a:defRPr>
            </a:lvl1pPr>
          </a:lstStyle>
          <a:p>
            <a:pPr lvl="0"/>
            <a:r>
              <a:rPr lang="en-US" sz="1200" dirty="0" smtClean="0"/>
              <a:t>Image Credit: Source</a:t>
            </a:r>
            <a:endParaRPr lang="en-US" dirty="0"/>
          </a:p>
        </p:txBody>
      </p:sp>
    </p:spTree>
    <p:extLst>
      <p:ext uri="{BB962C8B-B14F-4D97-AF65-F5344CB8AC3E}">
        <p14:creationId xmlns:p14="http://schemas.microsoft.com/office/powerpoint/2010/main" val="37749307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Emphasize acronym">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749808" y="2255520"/>
            <a:ext cx="7653528" cy="3706368"/>
          </a:xfrm>
        </p:spPr>
        <p:txBody>
          <a:bodyPr>
            <a:normAutofit/>
          </a:bodyPr>
          <a:lstStyle>
            <a:lvl1pPr marL="0" indent="0" algn="ctr">
              <a:buNone/>
              <a:defRPr sz="6000" b="0" baseline="0"/>
            </a:lvl1pPr>
          </a:lstStyle>
          <a:p>
            <a:pPr lvl="0"/>
            <a:r>
              <a:rPr lang="en-US" dirty="0" smtClean="0"/>
              <a:t>Spell out the components</a:t>
            </a:r>
            <a:endParaRPr lang="en-US" dirty="0"/>
          </a:p>
        </p:txBody>
      </p:sp>
      <p:sp>
        <p:nvSpPr>
          <p:cNvPr id="3" name="Section Head"/>
          <p:cNvSpPr>
            <a:spLocks noGrp="1"/>
          </p:cNvSpPr>
          <p:nvPr>
            <p:ph type="body" sz="quarter" idx="14" hasCustomPrompt="1"/>
          </p:nvPr>
        </p:nvSpPr>
        <p:spPr>
          <a:xfrm>
            <a:off x="749808" y="779403"/>
            <a:ext cx="7653528" cy="1289304"/>
          </a:xfrm>
        </p:spPr>
        <p:txBody>
          <a:bodyPr>
            <a:noAutofit/>
          </a:bodyPr>
          <a:lstStyle>
            <a:lvl1pPr marL="0" indent="0" algn="ctr">
              <a:buNone/>
              <a:defRPr sz="9600" b="1" baseline="0">
                <a:solidFill>
                  <a:schemeClr val="accent1"/>
                </a:solidFill>
              </a:defRPr>
            </a:lvl1pPr>
            <a:lvl2pPr>
              <a:defRPr sz="6000"/>
            </a:lvl2pPr>
            <a:lvl3pPr>
              <a:defRPr sz="6000"/>
            </a:lvl3pPr>
            <a:lvl4pPr>
              <a:defRPr sz="6000"/>
            </a:lvl4pPr>
            <a:lvl5pPr>
              <a:defRPr sz="6000"/>
            </a:lvl5pPr>
          </a:lstStyle>
          <a:p>
            <a:pPr lvl="0"/>
            <a:r>
              <a:rPr lang="en-US" dirty="0" smtClean="0"/>
              <a:t>ACRONYM</a:t>
            </a:r>
            <a:endParaRPr lang="en-US" dirty="0"/>
          </a:p>
        </p:txBody>
      </p:sp>
    </p:spTree>
    <p:extLst>
      <p:ext uri="{BB962C8B-B14F-4D97-AF65-F5344CB8AC3E}">
        <p14:creationId xmlns:p14="http://schemas.microsoft.com/office/powerpoint/2010/main" val="13826518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Emphasize key points">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4572000" y="4709160"/>
            <a:ext cx="3950208" cy="704088"/>
          </a:xfrm>
        </p:spPr>
        <p:txBody>
          <a:bodyPr>
            <a:normAutofit/>
          </a:bodyPr>
          <a:lstStyle>
            <a:lvl1pPr marL="0" indent="0">
              <a:buNone/>
              <a:defRPr sz="2000" baseline="0"/>
            </a:lvl1pPr>
          </a:lstStyle>
          <a:p>
            <a:pPr lvl="0"/>
            <a:r>
              <a:rPr lang="en-US" dirty="0" smtClean="0"/>
              <a:t>Point elaboration</a:t>
            </a:r>
            <a:endParaRPr lang="en-US" dirty="0"/>
          </a:p>
        </p:txBody>
      </p:sp>
      <p:sp>
        <p:nvSpPr>
          <p:cNvPr id="3" name="Section Head"/>
          <p:cNvSpPr>
            <a:spLocks noGrp="1"/>
          </p:cNvSpPr>
          <p:nvPr>
            <p:ph type="body" sz="quarter" idx="14" hasCustomPrompt="1"/>
          </p:nvPr>
        </p:nvSpPr>
        <p:spPr>
          <a:xfrm>
            <a:off x="320040" y="548640"/>
            <a:ext cx="8503920" cy="923544"/>
          </a:xfrm>
        </p:spPr>
        <p:txBody>
          <a:bodyPr anchor="b">
            <a:noAutofit/>
          </a:bodyPr>
          <a:lstStyle>
            <a:lvl1pPr marL="0" indent="0" algn="ctr">
              <a:buNone/>
              <a:defRPr sz="5400" b="1" baseline="0">
                <a:solidFill>
                  <a:schemeClr val="bg2">
                    <a:lumMod val="75000"/>
                  </a:schemeClr>
                </a:solidFill>
              </a:defRPr>
            </a:lvl1pPr>
            <a:lvl2pPr>
              <a:defRPr sz="6000"/>
            </a:lvl2pPr>
            <a:lvl3pPr>
              <a:defRPr sz="6000"/>
            </a:lvl3pPr>
            <a:lvl4pPr>
              <a:defRPr sz="6000"/>
            </a:lvl4pPr>
            <a:lvl5pPr>
              <a:defRPr sz="6000"/>
            </a:lvl5pPr>
          </a:lstStyle>
          <a:p>
            <a:pPr lvl="0"/>
            <a:r>
              <a:rPr lang="en-US" dirty="0" smtClean="0"/>
              <a:t>Section Head</a:t>
            </a:r>
            <a:endParaRPr lang="en-US" dirty="0"/>
          </a:p>
        </p:txBody>
      </p:sp>
      <p:sp>
        <p:nvSpPr>
          <p:cNvPr id="4" name="Text Placeholder 3"/>
          <p:cNvSpPr>
            <a:spLocks noGrp="1"/>
          </p:cNvSpPr>
          <p:nvPr>
            <p:ph type="body" sz="quarter" idx="15" hasCustomPrompt="1"/>
          </p:nvPr>
        </p:nvSpPr>
        <p:spPr>
          <a:xfrm>
            <a:off x="594360" y="2115312"/>
            <a:ext cx="3566160" cy="768096"/>
          </a:xfrm>
        </p:spPr>
        <p:txBody>
          <a:bodyPr>
            <a:normAutofit/>
          </a:bodyPr>
          <a:lstStyle>
            <a:lvl1pPr marL="0" indent="0" algn="r">
              <a:buNone/>
              <a:defRPr sz="4400" b="1" baseline="0">
                <a:solidFill>
                  <a:schemeClr val="accent1"/>
                </a:solidFill>
              </a:defRPr>
            </a:lvl1pPr>
          </a:lstStyle>
          <a:p>
            <a:pPr lvl="0"/>
            <a:r>
              <a:rPr lang="en-US" sz="4400" dirty="0" smtClean="0"/>
              <a:t>Key Point 1</a:t>
            </a:r>
            <a:endParaRPr lang="en-US" dirty="0"/>
          </a:p>
        </p:txBody>
      </p:sp>
      <p:sp>
        <p:nvSpPr>
          <p:cNvPr id="10" name="Section Body Text"/>
          <p:cNvSpPr>
            <a:spLocks noGrp="1"/>
          </p:cNvSpPr>
          <p:nvPr>
            <p:ph type="body" sz="quarter" idx="16" hasCustomPrompt="1"/>
          </p:nvPr>
        </p:nvSpPr>
        <p:spPr>
          <a:xfrm>
            <a:off x="4572000" y="2103120"/>
            <a:ext cx="3950208" cy="704088"/>
          </a:xfrm>
        </p:spPr>
        <p:txBody>
          <a:bodyPr>
            <a:normAutofit/>
          </a:bodyPr>
          <a:lstStyle>
            <a:lvl1pPr marL="0" indent="0">
              <a:buNone/>
              <a:defRPr sz="2000" baseline="0"/>
            </a:lvl1pPr>
          </a:lstStyle>
          <a:p>
            <a:pPr lvl="0"/>
            <a:r>
              <a:rPr lang="en-US" dirty="0" smtClean="0"/>
              <a:t>Point elaboration</a:t>
            </a:r>
            <a:endParaRPr lang="en-US" dirty="0"/>
          </a:p>
        </p:txBody>
      </p:sp>
      <p:sp>
        <p:nvSpPr>
          <p:cNvPr id="11" name="Text Placeholder 3"/>
          <p:cNvSpPr>
            <a:spLocks noGrp="1"/>
          </p:cNvSpPr>
          <p:nvPr>
            <p:ph type="body" sz="quarter" idx="17" hasCustomPrompt="1"/>
          </p:nvPr>
        </p:nvSpPr>
        <p:spPr>
          <a:xfrm>
            <a:off x="594360" y="4721352"/>
            <a:ext cx="3566160" cy="768096"/>
          </a:xfrm>
        </p:spPr>
        <p:txBody>
          <a:bodyPr>
            <a:normAutofit/>
          </a:bodyPr>
          <a:lstStyle>
            <a:lvl1pPr marL="0" indent="0" algn="r">
              <a:buNone/>
              <a:defRPr sz="4400" b="1" baseline="0">
                <a:solidFill>
                  <a:schemeClr val="accent1"/>
                </a:solidFill>
              </a:defRPr>
            </a:lvl1pPr>
          </a:lstStyle>
          <a:p>
            <a:pPr lvl="0"/>
            <a:r>
              <a:rPr lang="en-US" sz="4400" dirty="0" smtClean="0"/>
              <a:t>Key Point 3</a:t>
            </a:r>
            <a:endParaRPr lang="en-US" dirty="0"/>
          </a:p>
        </p:txBody>
      </p:sp>
      <p:sp>
        <p:nvSpPr>
          <p:cNvPr id="13" name="Text Placeholder 3"/>
          <p:cNvSpPr>
            <a:spLocks noGrp="1"/>
          </p:cNvSpPr>
          <p:nvPr>
            <p:ph type="body" sz="quarter" idx="18" hasCustomPrompt="1"/>
          </p:nvPr>
        </p:nvSpPr>
        <p:spPr>
          <a:xfrm>
            <a:off x="594360" y="3418332"/>
            <a:ext cx="3566160" cy="768096"/>
          </a:xfrm>
        </p:spPr>
        <p:txBody>
          <a:bodyPr>
            <a:normAutofit/>
          </a:bodyPr>
          <a:lstStyle>
            <a:lvl1pPr marL="0" indent="0" algn="r">
              <a:buNone/>
              <a:defRPr sz="4400" b="1" baseline="0">
                <a:solidFill>
                  <a:schemeClr val="accent1"/>
                </a:solidFill>
              </a:defRPr>
            </a:lvl1pPr>
          </a:lstStyle>
          <a:p>
            <a:pPr lvl="0"/>
            <a:r>
              <a:rPr lang="en-US" sz="4400" dirty="0" smtClean="0"/>
              <a:t>Key Point 2</a:t>
            </a:r>
            <a:endParaRPr lang="en-US" dirty="0"/>
          </a:p>
        </p:txBody>
      </p:sp>
      <p:sp>
        <p:nvSpPr>
          <p:cNvPr id="14" name="Section Body Text"/>
          <p:cNvSpPr>
            <a:spLocks noGrp="1"/>
          </p:cNvSpPr>
          <p:nvPr>
            <p:ph type="body" sz="quarter" idx="19" hasCustomPrompt="1"/>
          </p:nvPr>
        </p:nvSpPr>
        <p:spPr>
          <a:xfrm>
            <a:off x="4572000" y="3406140"/>
            <a:ext cx="3950208" cy="704088"/>
          </a:xfrm>
        </p:spPr>
        <p:txBody>
          <a:bodyPr>
            <a:normAutofit/>
          </a:bodyPr>
          <a:lstStyle>
            <a:lvl1pPr marL="0" indent="0">
              <a:buNone/>
              <a:defRPr sz="2000" baseline="0"/>
            </a:lvl1pPr>
          </a:lstStyle>
          <a:p>
            <a:pPr lvl="0"/>
            <a:r>
              <a:rPr lang="en-US" dirty="0" smtClean="0"/>
              <a:t>Point elaboration</a:t>
            </a:r>
            <a:endParaRPr lang="en-US" dirty="0"/>
          </a:p>
        </p:txBody>
      </p:sp>
    </p:spTree>
    <p:extLst>
      <p:ext uri="{BB962C8B-B14F-4D97-AF65-F5344CB8AC3E}">
        <p14:creationId xmlns:p14="http://schemas.microsoft.com/office/powerpoint/2010/main" val="31352495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86C5E3-BCDC-405F-8F3C-092E69121BD4}" type="datetimeFigureOut">
              <a:rPr lang="en-US" smtClean="0"/>
              <a:t>3/2/2016</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9C0BE9-6F9F-4714-AB34-61ADAC46375C}" type="slidenum">
              <a:rPr lang="en-US" smtClean="0"/>
              <a:t>‹#›</a:t>
            </a:fld>
            <a:endParaRPr lang="en-US"/>
          </a:p>
        </p:txBody>
      </p:sp>
    </p:spTree>
    <p:extLst>
      <p:ext uri="{BB962C8B-B14F-4D97-AF65-F5344CB8AC3E}">
        <p14:creationId xmlns:p14="http://schemas.microsoft.com/office/powerpoint/2010/main" val="356054418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7" r:id="rId5"/>
    <p:sldLayoutId id="2147483665" r:id="rId6"/>
    <p:sldLayoutId id="2147483666"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openxmlformats.org/officeDocument/2006/relationships/image" Target="../media/image12.png"/><Relationship Id="rId4" Type="http://schemas.openxmlformats.org/officeDocument/2006/relationships/diagramLayout" Target="../diagrams/layout1.xml"/><Relationship Id="rId9" Type="http://schemas.openxmlformats.org/officeDocument/2006/relationships/image" Target="../media/image11.JP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jpe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1.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094934" y="1293221"/>
            <a:ext cx="7895157" cy="903293"/>
          </a:xfrm>
        </p:spPr>
        <p:txBody>
          <a:bodyPr>
            <a:normAutofit/>
          </a:bodyPr>
          <a:lstStyle/>
          <a:p>
            <a:r>
              <a:rPr lang="en-US" sz="3600" dirty="0" smtClean="0"/>
              <a:t>Gulf of Mexico Health &amp; Air Quality</a:t>
            </a:r>
            <a:endParaRPr lang="en-US" sz="3600" dirty="0"/>
          </a:p>
        </p:txBody>
      </p:sp>
      <p:sp>
        <p:nvSpPr>
          <p:cNvPr id="9" name="Text Placeholder 8"/>
          <p:cNvSpPr>
            <a:spLocks noGrp="1"/>
          </p:cNvSpPr>
          <p:nvPr>
            <p:ph type="body" sz="quarter" idx="17"/>
          </p:nvPr>
        </p:nvSpPr>
        <p:spPr>
          <a:xfrm>
            <a:off x="180535" y="2229518"/>
            <a:ext cx="8680001" cy="740664"/>
          </a:xfrm>
        </p:spPr>
        <p:txBody>
          <a:bodyPr>
            <a:noAutofit/>
          </a:bodyPr>
          <a:lstStyle/>
          <a:p>
            <a:r>
              <a:rPr lang="en-US" sz="2400" dirty="0" smtClean="0"/>
              <a:t>Utilizing NASA Earth observations to manage air quality and pollutants over the Gulf of Mexico</a:t>
            </a:r>
            <a:endParaRPr lang="en-US" sz="2400" dirty="0"/>
          </a:p>
        </p:txBody>
      </p:sp>
      <p:sp>
        <p:nvSpPr>
          <p:cNvPr id="11" name="Text Placeholder 2"/>
          <p:cNvSpPr txBox="1">
            <a:spLocks/>
          </p:cNvSpPr>
          <p:nvPr/>
        </p:nvSpPr>
        <p:spPr>
          <a:xfrm>
            <a:off x="2334879" y="3284424"/>
            <a:ext cx="4371311" cy="322966"/>
          </a:xfrm>
          <a:prstGeom prst="rect">
            <a:avLst/>
          </a:prstGeom>
        </p:spPr>
        <p:txBody>
          <a:bodyPr vert="horz" lIns="91440" tIns="45720" rIns="91440" bIns="45720" rtlCol="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lgn="r">
              <a:spcBef>
                <a:spcPts val="0"/>
              </a:spcBef>
              <a:spcAft>
                <a:spcPts val="600"/>
              </a:spcAft>
              <a:buFont typeface="Arial" panose="020B0604020202020204" pitchFamily="34" charset="0"/>
              <a:buNone/>
            </a:pPr>
            <a:r>
              <a:rPr lang="en-US" sz="2000" dirty="0" smtClean="0"/>
              <a:t>Amanda Clayton (Project Lead)</a:t>
            </a:r>
            <a:endParaRPr lang="en-US" sz="2000" dirty="0"/>
          </a:p>
        </p:txBody>
      </p:sp>
      <p:sp>
        <p:nvSpPr>
          <p:cNvPr id="21" name="Text Placeholder 2"/>
          <p:cNvSpPr txBox="1">
            <a:spLocks/>
          </p:cNvSpPr>
          <p:nvPr/>
        </p:nvSpPr>
        <p:spPr>
          <a:xfrm>
            <a:off x="3364827" y="3760149"/>
            <a:ext cx="2311413" cy="322966"/>
          </a:xfrm>
          <a:prstGeom prst="rect">
            <a:avLst/>
          </a:prstGeom>
        </p:spPr>
        <p:txBody>
          <a:bodyPr vert="horz" lIns="91440" tIns="45720" rIns="91440" bIns="45720" rtlCol="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spcBef>
                <a:spcPts val="0"/>
              </a:spcBef>
              <a:spcAft>
                <a:spcPts val="600"/>
              </a:spcAft>
              <a:buFont typeface="Arial" panose="020B0604020202020204" pitchFamily="34" charset="0"/>
              <a:buNone/>
            </a:pPr>
            <a:r>
              <a:rPr lang="en-US" sz="2000" dirty="0" smtClean="0"/>
              <a:t>Lori Mandable</a:t>
            </a:r>
            <a:endParaRPr lang="en-US" sz="2000" dirty="0"/>
          </a:p>
        </p:txBody>
      </p:sp>
    </p:spTree>
    <p:extLst>
      <p:ext uri="{BB962C8B-B14F-4D97-AF65-F5344CB8AC3E}">
        <p14:creationId xmlns:p14="http://schemas.microsoft.com/office/powerpoint/2010/main" val="43971281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548640" y="420028"/>
            <a:ext cx="3566160" cy="783931"/>
          </a:xfrm>
        </p:spPr>
        <p:txBody>
          <a:bodyPr/>
          <a:lstStyle/>
          <a:p>
            <a:r>
              <a:rPr lang="en-US" dirty="0" smtClean="0"/>
              <a:t>Results</a:t>
            </a:r>
            <a:endParaRPr lang="en-US" dirty="0"/>
          </a:p>
        </p:txBody>
      </p:sp>
      <p:sp>
        <p:nvSpPr>
          <p:cNvPr id="18" name="Text Placeholder 1"/>
          <p:cNvSpPr>
            <a:spLocks noGrp="1"/>
          </p:cNvSpPr>
          <p:nvPr>
            <p:ph type="body" sz="quarter" idx="11"/>
          </p:nvPr>
        </p:nvSpPr>
        <p:spPr>
          <a:xfrm>
            <a:off x="548640" y="1450328"/>
            <a:ext cx="3974592" cy="4270248"/>
          </a:xfrm>
        </p:spPr>
        <p:txBody>
          <a:bodyPr>
            <a:normAutofit/>
          </a:bodyPr>
          <a:lstStyle/>
          <a:p>
            <a:pPr marL="342900" indent="-342900">
              <a:spcBef>
                <a:spcPts val="200"/>
              </a:spcBef>
              <a:buClr>
                <a:schemeClr val="accent1"/>
              </a:buClr>
              <a:buFont typeface="Webdings" panose="05030102010509060703" pitchFamily="18" charset="2"/>
              <a:buChar char="4"/>
            </a:pPr>
            <a:r>
              <a:rPr lang="en-US" b="1" dirty="0" smtClean="0"/>
              <a:t>[In progress]</a:t>
            </a:r>
          </a:p>
          <a:p>
            <a:pPr>
              <a:spcBef>
                <a:spcPts val="200"/>
              </a:spcBef>
              <a:buClr>
                <a:schemeClr val="accent1"/>
              </a:buClr>
            </a:pPr>
            <a:endParaRPr lang="en-US" b="1" dirty="0" smtClean="0"/>
          </a:p>
          <a:p>
            <a:pPr marL="342900" indent="-342900">
              <a:spcBef>
                <a:spcPts val="200"/>
              </a:spcBef>
              <a:buClr>
                <a:schemeClr val="accent1"/>
              </a:buClr>
              <a:buFont typeface="Webdings" panose="05030102010509060703" pitchFamily="18" charset="2"/>
              <a:buChar char="4"/>
            </a:pPr>
            <a:r>
              <a:rPr lang="en-US" b="1" dirty="0" smtClean="0"/>
              <a:t>Time series and area averaged map visualizations</a:t>
            </a:r>
          </a:p>
          <a:p>
            <a:pPr lvl="1" indent="0">
              <a:spcBef>
                <a:spcPts val="200"/>
              </a:spcBef>
              <a:buClr>
                <a:schemeClr val="accent1"/>
              </a:buClr>
              <a:buNone/>
            </a:pPr>
            <a:endParaRPr lang="en-US" b="1" dirty="0" smtClean="0"/>
          </a:p>
          <a:p>
            <a:pPr marL="1028700" lvl="1" indent="-342900">
              <a:spcBef>
                <a:spcPts val="200"/>
              </a:spcBef>
              <a:buClr>
                <a:schemeClr val="accent1"/>
              </a:buClr>
              <a:buFont typeface="Webdings" panose="05030102010509060703" pitchFamily="18" charset="2"/>
              <a:buChar char="4"/>
            </a:pPr>
            <a:endParaRPr lang="en-US" b="1" dirty="0" smtClean="0"/>
          </a:p>
        </p:txBody>
      </p:sp>
    </p:spTree>
    <p:extLst>
      <p:ext uri="{BB962C8B-B14F-4D97-AF65-F5344CB8AC3E}">
        <p14:creationId xmlns:p14="http://schemas.microsoft.com/office/powerpoint/2010/main" val="405861652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548640" y="427528"/>
            <a:ext cx="3566160" cy="776431"/>
          </a:xfrm>
        </p:spPr>
        <p:txBody>
          <a:bodyPr/>
          <a:lstStyle/>
          <a:p>
            <a:r>
              <a:rPr lang="en-US" dirty="0" smtClean="0"/>
              <a:t>Conclusions</a:t>
            </a:r>
            <a:endParaRPr lang="en-US" dirty="0"/>
          </a:p>
        </p:txBody>
      </p:sp>
      <p:sp>
        <p:nvSpPr>
          <p:cNvPr id="18" name="Text Placeholder 1"/>
          <p:cNvSpPr>
            <a:spLocks noGrp="1"/>
          </p:cNvSpPr>
          <p:nvPr>
            <p:ph type="body" sz="quarter" idx="11"/>
          </p:nvPr>
        </p:nvSpPr>
        <p:spPr>
          <a:xfrm>
            <a:off x="675640" y="1471276"/>
            <a:ext cx="3974592" cy="4270248"/>
          </a:xfrm>
        </p:spPr>
        <p:txBody>
          <a:bodyPr>
            <a:normAutofit/>
          </a:bodyPr>
          <a:lstStyle/>
          <a:p>
            <a:pPr marL="342900" indent="-342900">
              <a:spcBef>
                <a:spcPts val="200"/>
              </a:spcBef>
              <a:buClr>
                <a:schemeClr val="accent1"/>
              </a:buClr>
              <a:buFont typeface="Webdings" panose="05030102010509060703" pitchFamily="18" charset="2"/>
              <a:buChar char="4"/>
            </a:pPr>
            <a:r>
              <a:rPr lang="en-US" b="1" dirty="0" smtClean="0"/>
              <a:t>[In progress]</a:t>
            </a:r>
          </a:p>
        </p:txBody>
      </p:sp>
    </p:spTree>
    <p:extLst>
      <p:ext uri="{BB962C8B-B14F-4D97-AF65-F5344CB8AC3E}">
        <p14:creationId xmlns:p14="http://schemas.microsoft.com/office/powerpoint/2010/main" val="337874862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fontScale="92500" lnSpcReduction="20000"/>
          </a:bodyPr>
          <a:lstStyle/>
          <a:p>
            <a:r>
              <a:rPr lang="en-US" sz="2200" dirty="0" smtClean="0"/>
              <a:t>Dr. Rob Levy, NASA GSFC</a:t>
            </a:r>
          </a:p>
          <a:p>
            <a:r>
              <a:rPr lang="en-US" sz="2200" dirty="0" smtClean="0"/>
              <a:t>Dr. Pawan Gupta, NASA GSFC</a:t>
            </a:r>
          </a:p>
          <a:p>
            <a:endParaRPr lang="en-US" dirty="0"/>
          </a:p>
        </p:txBody>
      </p:sp>
      <p:sp>
        <p:nvSpPr>
          <p:cNvPr id="3" name="Text Placeholder 2"/>
          <p:cNvSpPr>
            <a:spLocks noGrp="1"/>
          </p:cNvSpPr>
          <p:nvPr>
            <p:ph type="body" sz="quarter" idx="11"/>
          </p:nvPr>
        </p:nvSpPr>
        <p:spPr/>
        <p:txBody>
          <a:bodyPr>
            <a:noAutofit/>
          </a:bodyPr>
          <a:lstStyle/>
          <a:p>
            <a:r>
              <a:rPr lang="en-US" dirty="0" smtClean="0"/>
              <a:t>Dr. Jose Hernandez, Bureau of Ocean Energy Management</a:t>
            </a:r>
          </a:p>
          <a:p>
            <a:r>
              <a:rPr lang="en-US" dirty="0" smtClean="0"/>
              <a:t>Dr. Pawan Gupta, ARSET</a:t>
            </a:r>
            <a:endParaRPr lang="en-US" dirty="0"/>
          </a:p>
        </p:txBody>
      </p:sp>
      <p:sp>
        <p:nvSpPr>
          <p:cNvPr id="4" name="Text Placeholder 3"/>
          <p:cNvSpPr>
            <a:spLocks noGrp="1"/>
          </p:cNvSpPr>
          <p:nvPr>
            <p:ph type="body" sz="quarter" idx="12"/>
          </p:nvPr>
        </p:nvSpPr>
        <p:spPr>
          <a:xfrm>
            <a:off x="571208" y="4628566"/>
            <a:ext cx="8051582" cy="1221975"/>
          </a:xfrm>
        </p:spPr>
        <p:txBody>
          <a:bodyPr>
            <a:normAutofit/>
          </a:bodyPr>
          <a:lstStyle/>
          <a:p>
            <a:r>
              <a:rPr lang="en-US" dirty="0" smtClean="0"/>
              <a:t>Dr. Bryan Duncan, NASA GSFC	</a:t>
            </a:r>
          </a:p>
          <a:p>
            <a:r>
              <a:rPr lang="en-US" dirty="0" smtClean="0"/>
              <a:t>Dr. Nickolay Krotkov, NASA GSFC</a:t>
            </a:r>
          </a:p>
          <a:p>
            <a:r>
              <a:rPr lang="en-US" dirty="0" smtClean="0"/>
              <a:t>Dr. Lok Lamsal, NASA GSFC</a:t>
            </a:r>
          </a:p>
          <a:p>
            <a:endParaRPr lang="en-US" dirty="0"/>
          </a:p>
        </p:txBody>
      </p:sp>
      <p:sp>
        <p:nvSpPr>
          <p:cNvPr id="5" name="TextBox 4"/>
          <p:cNvSpPr txBox="1"/>
          <p:nvPr/>
        </p:nvSpPr>
        <p:spPr>
          <a:xfrm>
            <a:off x="594359" y="940213"/>
            <a:ext cx="2577819" cy="523220"/>
          </a:xfrm>
          <a:prstGeom prst="rect">
            <a:avLst/>
          </a:prstGeom>
          <a:noFill/>
        </p:spPr>
        <p:txBody>
          <a:bodyPr wrap="square" rtlCol="0">
            <a:spAutoFit/>
          </a:bodyPr>
          <a:lstStyle/>
          <a:p>
            <a:pPr algn="l"/>
            <a:r>
              <a:rPr lang="en-US" sz="2800" b="1" dirty="0">
                <a:solidFill>
                  <a:schemeClr val="accent1"/>
                </a:solidFill>
                <a:latin typeface="Century Gothic" panose="020B0502020202020204" pitchFamily="34" charset="0"/>
              </a:rPr>
              <a:t>A</a:t>
            </a:r>
            <a:r>
              <a:rPr lang="en-US" sz="2800" b="1" dirty="0" smtClean="0">
                <a:solidFill>
                  <a:schemeClr val="accent1"/>
                </a:solidFill>
                <a:latin typeface="Century Gothic" panose="020B0502020202020204" pitchFamily="34" charset="0"/>
              </a:rPr>
              <a:t>dvisors</a:t>
            </a:r>
            <a:endParaRPr lang="en-US" sz="2800" dirty="0" smtClean="0">
              <a:solidFill>
                <a:schemeClr val="accent1"/>
              </a:solidFill>
              <a:latin typeface="Century Gothic" panose="020B0502020202020204" pitchFamily="34" charset="0"/>
            </a:endParaRPr>
          </a:p>
        </p:txBody>
      </p:sp>
      <p:sp>
        <p:nvSpPr>
          <p:cNvPr id="6" name="TextBox 5"/>
          <p:cNvSpPr txBox="1"/>
          <p:nvPr/>
        </p:nvSpPr>
        <p:spPr>
          <a:xfrm>
            <a:off x="594359" y="2547588"/>
            <a:ext cx="2577819" cy="523220"/>
          </a:xfrm>
          <a:prstGeom prst="rect">
            <a:avLst/>
          </a:prstGeom>
          <a:noFill/>
        </p:spPr>
        <p:txBody>
          <a:bodyPr wrap="square" rtlCol="0">
            <a:spAutoFit/>
          </a:bodyPr>
          <a:lstStyle/>
          <a:p>
            <a:pPr algn="l"/>
            <a:r>
              <a:rPr lang="en-US" sz="2800" b="1" dirty="0" smtClean="0">
                <a:solidFill>
                  <a:schemeClr val="accent1"/>
                </a:solidFill>
                <a:latin typeface="Century Gothic" panose="020B0502020202020204" pitchFamily="34" charset="0"/>
              </a:rPr>
              <a:t>Partners</a:t>
            </a:r>
            <a:endParaRPr lang="en-US" sz="2800" dirty="0" smtClean="0">
              <a:solidFill>
                <a:schemeClr val="accent1"/>
              </a:solidFill>
              <a:latin typeface="Century Gothic" panose="020B0502020202020204" pitchFamily="34" charset="0"/>
            </a:endParaRPr>
          </a:p>
        </p:txBody>
      </p:sp>
      <p:sp>
        <p:nvSpPr>
          <p:cNvPr id="7" name="TextBox 6"/>
          <p:cNvSpPr txBox="1"/>
          <p:nvPr/>
        </p:nvSpPr>
        <p:spPr>
          <a:xfrm>
            <a:off x="594359" y="4154963"/>
            <a:ext cx="2577819" cy="523220"/>
          </a:xfrm>
          <a:prstGeom prst="rect">
            <a:avLst/>
          </a:prstGeom>
          <a:noFill/>
        </p:spPr>
        <p:txBody>
          <a:bodyPr wrap="square" rtlCol="0">
            <a:spAutoFit/>
          </a:bodyPr>
          <a:lstStyle/>
          <a:p>
            <a:pPr algn="l"/>
            <a:r>
              <a:rPr lang="en-US" sz="2800" b="1" dirty="0" smtClean="0">
                <a:solidFill>
                  <a:schemeClr val="accent1"/>
                </a:solidFill>
                <a:latin typeface="Century Gothic" panose="020B0502020202020204" pitchFamily="34" charset="0"/>
              </a:rPr>
              <a:t>Others</a:t>
            </a:r>
            <a:endParaRPr lang="en-US" sz="2800" dirty="0" smtClean="0">
              <a:solidFill>
                <a:schemeClr val="accent1"/>
              </a:solidFill>
              <a:latin typeface="Century Gothic" panose="020B0502020202020204" pitchFamily="34" charset="0"/>
            </a:endParaRPr>
          </a:p>
        </p:txBody>
      </p:sp>
    </p:spTree>
    <p:extLst>
      <p:ext uri="{BB962C8B-B14F-4D97-AF65-F5344CB8AC3E}">
        <p14:creationId xmlns:p14="http://schemas.microsoft.com/office/powerpoint/2010/main" val="35140796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smtClean="0"/>
              <a:t>The slides provided in the template are just a starting point for teams.  Feel free to expand upon these topics, alter the headings, and change the order of the slides to fit your needs.</a:t>
            </a:r>
          </a:p>
        </p:txBody>
      </p:sp>
      <p:sp>
        <p:nvSpPr>
          <p:cNvPr id="3" name="Text Placeholder 2"/>
          <p:cNvSpPr>
            <a:spLocks noGrp="1"/>
          </p:cNvSpPr>
          <p:nvPr>
            <p:ph type="body" sz="quarter" idx="10"/>
          </p:nvPr>
        </p:nvSpPr>
        <p:spPr/>
        <p:txBody>
          <a:bodyPr/>
          <a:lstStyle/>
          <a:p>
            <a:r>
              <a:rPr lang="en-US" dirty="0" smtClean="0"/>
              <a:t>General Guidelines I</a:t>
            </a:r>
            <a:endParaRPr lang="en-US" dirty="0"/>
          </a:p>
        </p:txBody>
      </p:sp>
      <p:sp>
        <p:nvSpPr>
          <p:cNvPr id="18" name="Text Placeholder 1"/>
          <p:cNvSpPr>
            <a:spLocks noGrp="1"/>
          </p:cNvSpPr>
          <p:nvPr>
            <p:ph type="body" sz="quarter" idx="11"/>
          </p:nvPr>
        </p:nvSpPr>
        <p:spPr>
          <a:xfrm>
            <a:off x="4693920" y="2130552"/>
            <a:ext cx="3974592" cy="4270248"/>
          </a:xfrm>
        </p:spPr>
        <p:txBody>
          <a:bodyPr>
            <a:normAutofit/>
          </a:bodyPr>
          <a:lstStyle/>
          <a:p>
            <a:pPr marL="342900" indent="-342900">
              <a:spcBef>
                <a:spcPts val="200"/>
              </a:spcBef>
              <a:buClr>
                <a:schemeClr val="accent1"/>
              </a:buClr>
              <a:buFont typeface="Webdings" panose="05030102010509060703" pitchFamily="18" charset="2"/>
              <a:buChar char="4"/>
            </a:pPr>
            <a:r>
              <a:rPr lang="en-US" dirty="0" smtClean="0"/>
              <a:t>Study area</a:t>
            </a:r>
          </a:p>
          <a:p>
            <a:pPr marL="342900" indent="-342900">
              <a:spcBef>
                <a:spcPts val="200"/>
              </a:spcBef>
              <a:buClr>
                <a:schemeClr val="accent1"/>
              </a:buClr>
              <a:buFont typeface="Webdings" panose="05030102010509060703" pitchFamily="18" charset="2"/>
              <a:buChar char="4"/>
            </a:pPr>
            <a:r>
              <a:rPr lang="en-US" dirty="0" smtClean="0"/>
              <a:t>Study period</a:t>
            </a:r>
          </a:p>
          <a:p>
            <a:pPr marL="342900" indent="-342900">
              <a:spcBef>
                <a:spcPts val="200"/>
              </a:spcBef>
              <a:buClr>
                <a:schemeClr val="accent1"/>
              </a:buClr>
              <a:buFont typeface="Webdings" panose="05030102010509060703" pitchFamily="18" charset="2"/>
              <a:buChar char="4"/>
            </a:pPr>
            <a:r>
              <a:rPr lang="en-US" dirty="0" smtClean="0"/>
              <a:t>Objectives</a:t>
            </a:r>
          </a:p>
          <a:p>
            <a:pPr marL="342900" indent="-342900">
              <a:spcBef>
                <a:spcPts val="200"/>
              </a:spcBef>
              <a:buClr>
                <a:schemeClr val="accent1"/>
              </a:buClr>
              <a:buFont typeface="Webdings" panose="05030102010509060703" pitchFamily="18" charset="2"/>
              <a:buChar char="4"/>
            </a:pPr>
            <a:r>
              <a:rPr lang="en-US" dirty="0" smtClean="0"/>
              <a:t>Community concerns</a:t>
            </a:r>
          </a:p>
          <a:p>
            <a:pPr marL="342900" indent="-342900">
              <a:spcBef>
                <a:spcPts val="200"/>
              </a:spcBef>
              <a:buClr>
                <a:schemeClr val="accent1"/>
              </a:buClr>
              <a:buFont typeface="Webdings" panose="05030102010509060703" pitchFamily="18" charset="2"/>
              <a:buChar char="4"/>
            </a:pPr>
            <a:r>
              <a:rPr lang="en-US" dirty="0" smtClean="0"/>
              <a:t>NASA satellites/sensors used</a:t>
            </a:r>
          </a:p>
          <a:p>
            <a:pPr marL="342900" indent="-342900">
              <a:spcBef>
                <a:spcPts val="200"/>
              </a:spcBef>
              <a:buClr>
                <a:schemeClr val="accent1"/>
              </a:buClr>
              <a:buFont typeface="Webdings" panose="05030102010509060703" pitchFamily="18" charset="2"/>
              <a:buChar char="4"/>
            </a:pPr>
            <a:r>
              <a:rPr lang="en-US" dirty="0" smtClean="0"/>
              <a:t>Methodology</a:t>
            </a:r>
          </a:p>
          <a:p>
            <a:pPr marL="342900" indent="-342900">
              <a:spcBef>
                <a:spcPts val="200"/>
              </a:spcBef>
              <a:buClr>
                <a:schemeClr val="accent1"/>
              </a:buClr>
              <a:buFont typeface="Webdings" panose="05030102010509060703" pitchFamily="18" charset="2"/>
              <a:buChar char="4"/>
            </a:pPr>
            <a:r>
              <a:rPr lang="en-US" dirty="0" smtClean="0"/>
              <a:t>Results</a:t>
            </a:r>
          </a:p>
          <a:p>
            <a:pPr marL="342900" indent="-342900">
              <a:spcBef>
                <a:spcPts val="200"/>
              </a:spcBef>
              <a:buClr>
                <a:schemeClr val="accent1"/>
              </a:buClr>
              <a:buFont typeface="Webdings" panose="05030102010509060703" pitchFamily="18" charset="2"/>
              <a:buChar char="4"/>
            </a:pPr>
            <a:r>
              <a:rPr lang="en-US" dirty="0" smtClean="0"/>
              <a:t>Conclusions</a:t>
            </a:r>
          </a:p>
          <a:p>
            <a:pPr marL="342900" indent="-342900">
              <a:spcBef>
                <a:spcPts val="200"/>
              </a:spcBef>
              <a:buClr>
                <a:schemeClr val="accent1"/>
              </a:buClr>
              <a:buFont typeface="Webdings" panose="05030102010509060703" pitchFamily="18" charset="2"/>
              <a:buChar char="4"/>
            </a:pPr>
            <a:r>
              <a:rPr lang="en-US" dirty="0" smtClean="0"/>
              <a:t>Errors &amp; uncertainties</a:t>
            </a:r>
          </a:p>
          <a:p>
            <a:pPr marL="342900" indent="-342900">
              <a:spcBef>
                <a:spcPts val="200"/>
              </a:spcBef>
              <a:buClr>
                <a:schemeClr val="accent1"/>
              </a:buClr>
              <a:buFont typeface="Webdings" panose="05030102010509060703" pitchFamily="18" charset="2"/>
              <a:buChar char="4"/>
            </a:pPr>
            <a:r>
              <a:rPr lang="en-US" dirty="0" smtClean="0"/>
              <a:t>Future work</a:t>
            </a:r>
          </a:p>
          <a:p>
            <a:pPr marL="342900" indent="-342900">
              <a:spcBef>
                <a:spcPts val="200"/>
              </a:spcBef>
              <a:buClr>
                <a:schemeClr val="accent1"/>
              </a:buClr>
              <a:buFont typeface="Webdings" panose="05030102010509060703" pitchFamily="18" charset="2"/>
              <a:buChar char="4"/>
            </a:pPr>
            <a:r>
              <a:rPr lang="en-US" dirty="0" smtClean="0"/>
              <a:t>Acknowledgements</a:t>
            </a:r>
          </a:p>
          <a:p>
            <a:pPr marL="342900" indent="-342900">
              <a:spcBef>
                <a:spcPts val="200"/>
              </a:spcBef>
              <a:buClr>
                <a:schemeClr val="accent1"/>
              </a:buClr>
              <a:buFont typeface="Webdings" panose="05030102010509060703" pitchFamily="18" charset="2"/>
              <a:buChar char="4"/>
            </a:pPr>
            <a:r>
              <a:rPr lang="en-US" dirty="0" smtClean="0"/>
              <a:t>Backup slides</a:t>
            </a:r>
          </a:p>
          <a:p>
            <a:pPr marL="342900" indent="-342900">
              <a:spcBef>
                <a:spcPts val="200"/>
              </a:spcBef>
              <a:buClr>
                <a:schemeClr val="accent1"/>
              </a:buClr>
              <a:buFont typeface="Webdings" panose="05030102010509060703" pitchFamily="18" charset="2"/>
              <a:buChar char="4"/>
            </a:pPr>
            <a:r>
              <a:rPr lang="en-US" dirty="0" smtClean="0"/>
              <a:t>Required Statement</a:t>
            </a:r>
          </a:p>
        </p:txBody>
      </p:sp>
      <p:sp>
        <p:nvSpPr>
          <p:cNvPr id="19" name="Text Placeholder 2"/>
          <p:cNvSpPr>
            <a:spLocks noGrp="1"/>
          </p:cNvSpPr>
          <p:nvPr>
            <p:ph type="body" sz="quarter" idx="10"/>
          </p:nvPr>
        </p:nvSpPr>
        <p:spPr>
          <a:xfrm>
            <a:off x="4694695" y="599440"/>
            <a:ext cx="3636505" cy="1325880"/>
          </a:xfrm>
        </p:spPr>
        <p:txBody>
          <a:bodyPr>
            <a:normAutofit/>
          </a:bodyPr>
          <a:lstStyle/>
          <a:p>
            <a:r>
              <a:rPr lang="en-US" sz="2800" dirty="0" smtClean="0">
                <a:solidFill>
                  <a:schemeClr val="tx2">
                    <a:lumMod val="60000"/>
                    <a:lumOff val="40000"/>
                  </a:schemeClr>
                </a:solidFill>
              </a:rPr>
              <a:t>Things that are typically included in a presentation:</a:t>
            </a:r>
            <a:endParaRPr lang="en-US" sz="2800" dirty="0">
              <a:solidFill>
                <a:schemeClr val="tx2">
                  <a:lumMod val="60000"/>
                  <a:lumOff val="40000"/>
                </a:schemeClr>
              </a:solidFill>
            </a:endParaRPr>
          </a:p>
        </p:txBody>
      </p:sp>
    </p:spTree>
    <p:extLst>
      <p:ext uri="{BB962C8B-B14F-4D97-AF65-F5344CB8AC3E}">
        <p14:creationId xmlns:p14="http://schemas.microsoft.com/office/powerpoint/2010/main" val="185481605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4975027" y="2130552"/>
            <a:ext cx="3593592" cy="3374136"/>
          </a:xfrm>
        </p:spPr>
        <p:txBody>
          <a:bodyPr/>
          <a:lstStyle/>
          <a:p>
            <a:r>
              <a:rPr lang="en-US" b="1" dirty="0" smtClean="0"/>
              <a:t>Header text </a:t>
            </a:r>
            <a:r>
              <a:rPr lang="en-US" dirty="0" smtClean="0"/>
              <a:t>point size should be between </a:t>
            </a:r>
            <a:r>
              <a:rPr lang="en-US" b="1" dirty="0" smtClean="0"/>
              <a:t>40</a:t>
            </a:r>
            <a:r>
              <a:rPr lang="en-US" dirty="0" smtClean="0"/>
              <a:t> and </a:t>
            </a:r>
            <a:r>
              <a:rPr lang="en-US" b="1" dirty="0" smtClean="0"/>
              <a:t>60</a:t>
            </a:r>
            <a:r>
              <a:rPr lang="en-US" dirty="0" smtClean="0"/>
              <a:t> on most slides.</a:t>
            </a:r>
          </a:p>
          <a:p>
            <a:r>
              <a:rPr lang="en-US" b="1" dirty="0" smtClean="0"/>
              <a:t>Body text </a:t>
            </a:r>
            <a:r>
              <a:rPr lang="en-US" dirty="0" smtClean="0"/>
              <a:t>point size should be at least </a:t>
            </a:r>
            <a:r>
              <a:rPr lang="en-US" b="1" dirty="0" smtClean="0"/>
              <a:t>20</a:t>
            </a:r>
            <a:r>
              <a:rPr lang="en-US" dirty="0" smtClean="0"/>
              <a:t>.</a:t>
            </a:r>
          </a:p>
          <a:p>
            <a:r>
              <a:rPr lang="en-US" b="1" dirty="0" smtClean="0"/>
              <a:t>Use Century Gothic</a:t>
            </a:r>
            <a:r>
              <a:rPr lang="en-US" dirty="0" smtClean="0"/>
              <a:t>.</a:t>
            </a:r>
          </a:p>
          <a:p>
            <a:r>
              <a:rPr lang="en-US" dirty="0" smtClean="0"/>
              <a:t>Keep text to a </a:t>
            </a:r>
            <a:r>
              <a:rPr lang="en-US" b="1" dirty="0" smtClean="0"/>
              <a:t>minimum</a:t>
            </a:r>
            <a:r>
              <a:rPr lang="en-US" dirty="0" smtClean="0"/>
              <a:t>.</a:t>
            </a:r>
          </a:p>
          <a:p>
            <a:r>
              <a:rPr lang="en-US" dirty="0" smtClean="0"/>
              <a:t>Try to use a </a:t>
            </a:r>
            <a:r>
              <a:rPr lang="en-US" b="1" dirty="0" smtClean="0"/>
              <a:t>consistent font size</a:t>
            </a:r>
            <a:r>
              <a:rPr lang="en-US" dirty="0" smtClean="0"/>
              <a:t> between slides.</a:t>
            </a:r>
            <a:endParaRPr lang="en-US" dirty="0"/>
          </a:p>
        </p:txBody>
      </p:sp>
      <p:sp>
        <p:nvSpPr>
          <p:cNvPr id="3" name="Text Placeholder 2"/>
          <p:cNvSpPr>
            <a:spLocks noGrp="1"/>
          </p:cNvSpPr>
          <p:nvPr>
            <p:ph type="body" sz="quarter" idx="10"/>
          </p:nvPr>
        </p:nvSpPr>
        <p:spPr>
          <a:xfrm>
            <a:off x="4975027" y="640080"/>
            <a:ext cx="3566160" cy="1325880"/>
          </a:xfrm>
        </p:spPr>
        <p:txBody>
          <a:bodyPr/>
          <a:lstStyle/>
          <a:p>
            <a:r>
              <a:rPr lang="en-US" dirty="0" smtClean="0"/>
              <a:t>General Guidelines II</a:t>
            </a:r>
            <a:endParaRPr lang="en-US" dirty="0"/>
          </a:p>
        </p:txBody>
      </p:sp>
      <p:pic>
        <p:nvPicPr>
          <p:cNvPr id="6" name="Picture Placeholder 5"/>
          <p:cNvPicPr>
            <a:picLocks noGrp="1" noChangeAspect="1"/>
          </p:cNvPicPr>
          <p:nvPr>
            <p:ph type="pic" sz="quarter" idx="12"/>
          </p:nvPr>
        </p:nvPicPr>
        <p:blipFill rotWithShape="1">
          <a:blip r:embed="rId3">
            <a:extLst>
              <a:ext uri="{28A0092B-C50C-407E-A947-70E740481C1C}">
                <a14:useLocalDpi xmlns:a14="http://schemas.microsoft.com/office/drawing/2010/main" val="0"/>
              </a:ext>
            </a:extLst>
          </a:blip>
          <a:srcRect l="294" r="54519"/>
          <a:stretch/>
        </p:blipFill>
        <p:spPr/>
      </p:pic>
      <p:sp>
        <p:nvSpPr>
          <p:cNvPr id="5" name="Text Placeholder 4"/>
          <p:cNvSpPr>
            <a:spLocks noGrp="1"/>
          </p:cNvSpPr>
          <p:nvPr>
            <p:ph type="body" sz="quarter" idx="13"/>
          </p:nvPr>
        </p:nvSpPr>
        <p:spPr>
          <a:xfrm>
            <a:off x="408432" y="6583680"/>
            <a:ext cx="4163568" cy="274320"/>
          </a:xfrm>
          <a:noFill/>
        </p:spPr>
        <p:txBody>
          <a:bodyPr>
            <a:normAutofit/>
          </a:bodyPr>
          <a:lstStyle/>
          <a:p>
            <a:pPr algn="l"/>
            <a:r>
              <a:rPr lang="en-US" dirty="0" smtClean="0">
                <a:solidFill>
                  <a:schemeClr val="tx1">
                    <a:lumMod val="75000"/>
                  </a:schemeClr>
                </a:solidFill>
              </a:rPr>
              <a:t>Image Credit: Monet</a:t>
            </a:r>
            <a:endParaRPr lang="en-US" dirty="0">
              <a:solidFill>
                <a:schemeClr val="tx1">
                  <a:lumMod val="75000"/>
                </a:schemeClr>
              </a:solidFill>
            </a:endParaRPr>
          </a:p>
        </p:txBody>
      </p:sp>
    </p:spTree>
    <p:extLst>
      <p:ext uri="{BB962C8B-B14F-4D97-AF65-F5344CB8AC3E}">
        <p14:creationId xmlns:p14="http://schemas.microsoft.com/office/powerpoint/2010/main" val="357073992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3962400" y="4465320"/>
            <a:ext cx="3950208" cy="1397000"/>
          </a:xfrm>
        </p:spPr>
        <p:txBody>
          <a:bodyPr>
            <a:noAutofit/>
          </a:bodyPr>
          <a:lstStyle/>
          <a:p>
            <a:r>
              <a:rPr lang="en-US" b="1" dirty="0" smtClean="0"/>
              <a:t>US Federal logos only</a:t>
            </a:r>
            <a:r>
              <a:rPr lang="en-US" dirty="0" smtClean="0"/>
              <a:t>.</a:t>
            </a:r>
          </a:p>
          <a:p>
            <a:r>
              <a:rPr lang="en-US" b="1" dirty="0" smtClean="0"/>
              <a:t>No</a:t>
            </a:r>
            <a:r>
              <a:rPr lang="en-US" dirty="0" smtClean="0"/>
              <a:t> state, NGO, local and or international government logos, or software logos. </a:t>
            </a:r>
            <a:endParaRPr lang="en-US" dirty="0"/>
          </a:p>
        </p:txBody>
      </p:sp>
      <p:sp>
        <p:nvSpPr>
          <p:cNvPr id="3" name="Text Placeholder 2"/>
          <p:cNvSpPr>
            <a:spLocks noGrp="1"/>
          </p:cNvSpPr>
          <p:nvPr>
            <p:ph type="body" sz="quarter" idx="14"/>
          </p:nvPr>
        </p:nvSpPr>
        <p:spPr/>
        <p:txBody>
          <a:bodyPr/>
          <a:lstStyle/>
          <a:p>
            <a:r>
              <a:rPr lang="en-US" dirty="0" smtClean="0"/>
              <a:t>Maps &amp; Logos</a:t>
            </a:r>
            <a:endParaRPr lang="en-US" dirty="0"/>
          </a:p>
        </p:txBody>
      </p:sp>
      <p:sp>
        <p:nvSpPr>
          <p:cNvPr id="4" name="Text Placeholder 3"/>
          <p:cNvSpPr>
            <a:spLocks noGrp="1"/>
          </p:cNvSpPr>
          <p:nvPr>
            <p:ph type="body" sz="quarter" idx="15"/>
          </p:nvPr>
        </p:nvSpPr>
        <p:spPr>
          <a:xfrm>
            <a:off x="1310640" y="2003552"/>
            <a:ext cx="2240280" cy="768096"/>
          </a:xfrm>
        </p:spPr>
        <p:txBody>
          <a:bodyPr/>
          <a:lstStyle/>
          <a:p>
            <a:r>
              <a:rPr lang="en-US" dirty="0" smtClean="0"/>
              <a:t>Maps</a:t>
            </a:r>
            <a:endParaRPr lang="en-US" dirty="0"/>
          </a:p>
        </p:txBody>
      </p:sp>
      <p:sp>
        <p:nvSpPr>
          <p:cNvPr id="5" name="Text Placeholder 4"/>
          <p:cNvSpPr>
            <a:spLocks noGrp="1"/>
          </p:cNvSpPr>
          <p:nvPr>
            <p:ph type="body" sz="quarter" idx="16"/>
          </p:nvPr>
        </p:nvSpPr>
        <p:spPr>
          <a:xfrm>
            <a:off x="3962400" y="2265680"/>
            <a:ext cx="3950208" cy="1838960"/>
          </a:xfrm>
        </p:spPr>
        <p:txBody>
          <a:bodyPr>
            <a:noAutofit/>
          </a:bodyPr>
          <a:lstStyle/>
          <a:p>
            <a:r>
              <a:rPr lang="en-US" dirty="0" smtClean="0"/>
              <a:t>Import the legend </a:t>
            </a:r>
            <a:r>
              <a:rPr lang="en-US" b="1" dirty="0" smtClean="0"/>
              <a:t>separately</a:t>
            </a:r>
            <a:r>
              <a:rPr lang="en-US" dirty="0" smtClean="0"/>
              <a:t>.</a:t>
            </a:r>
          </a:p>
          <a:p>
            <a:r>
              <a:rPr lang="en-US" dirty="0" smtClean="0"/>
              <a:t>Make sure all text is </a:t>
            </a:r>
            <a:r>
              <a:rPr lang="en-US" b="1" dirty="0" smtClean="0"/>
              <a:t>legible</a:t>
            </a:r>
            <a:r>
              <a:rPr lang="en-US" dirty="0" smtClean="0"/>
              <a:t> and </a:t>
            </a:r>
            <a:r>
              <a:rPr lang="en-US" b="1" dirty="0" smtClean="0"/>
              <a:t>editable</a:t>
            </a:r>
            <a:r>
              <a:rPr lang="en-US" dirty="0" smtClean="0"/>
              <a:t>.</a:t>
            </a:r>
          </a:p>
          <a:p>
            <a:r>
              <a:rPr lang="en-US" b="1" dirty="0" smtClean="0"/>
              <a:t>Cite</a:t>
            </a:r>
            <a:r>
              <a:rPr lang="en-US" dirty="0" smtClean="0"/>
              <a:t> base layer source in speaker notes.</a:t>
            </a:r>
            <a:endParaRPr lang="en-US" dirty="0"/>
          </a:p>
        </p:txBody>
      </p:sp>
      <p:sp>
        <p:nvSpPr>
          <p:cNvPr id="6" name="Text Placeholder 5"/>
          <p:cNvSpPr>
            <a:spLocks noGrp="1"/>
          </p:cNvSpPr>
          <p:nvPr>
            <p:ph type="body" sz="quarter" idx="17"/>
          </p:nvPr>
        </p:nvSpPr>
        <p:spPr>
          <a:xfrm>
            <a:off x="1310640" y="4193032"/>
            <a:ext cx="2240280" cy="768096"/>
          </a:xfrm>
        </p:spPr>
        <p:txBody>
          <a:bodyPr/>
          <a:lstStyle/>
          <a:p>
            <a:r>
              <a:rPr lang="en-US" dirty="0" smtClean="0"/>
              <a:t>Logos</a:t>
            </a:r>
            <a:endParaRPr lang="en-US" dirty="0"/>
          </a:p>
        </p:txBody>
      </p:sp>
    </p:spTree>
    <p:extLst>
      <p:ext uri="{BB962C8B-B14F-4D97-AF65-F5344CB8AC3E}">
        <p14:creationId xmlns:p14="http://schemas.microsoft.com/office/powerpoint/2010/main" val="3021119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521208" y="2130552"/>
            <a:ext cx="3664712" cy="3374136"/>
          </a:xfrm>
        </p:spPr>
        <p:txBody>
          <a:bodyPr/>
          <a:lstStyle/>
          <a:p>
            <a:r>
              <a:rPr lang="en-US" dirty="0" smtClean="0"/>
              <a:t>You may </a:t>
            </a:r>
            <a:r>
              <a:rPr lang="en-US" b="1" dirty="0" smtClean="0"/>
              <a:t>only</a:t>
            </a:r>
            <a:r>
              <a:rPr lang="en-US" dirty="0" smtClean="0"/>
              <a:t> use images taken by your team, provided by your partners (as long as you have permission from them), from a Federal Agency, from the new DEVELOP stock imagery collection on DEVELOP’s Flickr page, or Creative Commons images.</a:t>
            </a:r>
            <a:endParaRPr lang="en-US" dirty="0"/>
          </a:p>
        </p:txBody>
      </p:sp>
      <p:sp>
        <p:nvSpPr>
          <p:cNvPr id="3" name="Text Placeholder 2"/>
          <p:cNvSpPr>
            <a:spLocks noGrp="1"/>
          </p:cNvSpPr>
          <p:nvPr>
            <p:ph type="body" sz="quarter" idx="10"/>
          </p:nvPr>
        </p:nvSpPr>
        <p:spPr/>
        <p:txBody>
          <a:bodyPr/>
          <a:lstStyle/>
          <a:p>
            <a:r>
              <a:rPr lang="en-US" dirty="0" smtClean="0"/>
              <a:t>Photos &amp; Figures I</a:t>
            </a:r>
            <a:endParaRPr lang="en-US" dirty="0"/>
          </a:p>
        </p:txBody>
      </p:sp>
      <p:sp>
        <p:nvSpPr>
          <p:cNvPr id="6" name="Text Placeholder 1"/>
          <p:cNvSpPr>
            <a:spLocks noGrp="1"/>
          </p:cNvSpPr>
          <p:nvPr>
            <p:ph type="body" sz="quarter" idx="11"/>
          </p:nvPr>
        </p:nvSpPr>
        <p:spPr>
          <a:xfrm>
            <a:off x="4795520" y="2130552"/>
            <a:ext cx="3688079" cy="3374136"/>
          </a:xfrm>
        </p:spPr>
        <p:txBody>
          <a:bodyPr>
            <a:normAutofit/>
          </a:bodyPr>
          <a:lstStyle/>
          <a:p>
            <a:r>
              <a:rPr lang="en-US" dirty="0" smtClean="0"/>
              <a:t>Obtain a </a:t>
            </a:r>
            <a:r>
              <a:rPr lang="en-US" b="1" dirty="0" smtClean="0"/>
              <a:t>media release form</a:t>
            </a:r>
            <a:r>
              <a:rPr lang="en-US" dirty="0" smtClean="0"/>
              <a:t> from all people in photos that your team has taken — </a:t>
            </a:r>
            <a:r>
              <a:rPr lang="en-US" b="1" dirty="0" smtClean="0"/>
              <a:t>no children</a:t>
            </a:r>
            <a:r>
              <a:rPr lang="en-US" dirty="0" smtClean="0"/>
              <a:t>!</a:t>
            </a:r>
          </a:p>
          <a:p>
            <a:r>
              <a:rPr lang="en-US" dirty="0" smtClean="0"/>
              <a:t>All image sources should be </a:t>
            </a:r>
            <a:r>
              <a:rPr lang="en-US" b="1" dirty="0" smtClean="0"/>
              <a:t>cited using a consistent format </a:t>
            </a:r>
            <a:r>
              <a:rPr lang="en-US" dirty="0" smtClean="0"/>
              <a:t>and should be </a:t>
            </a:r>
            <a:r>
              <a:rPr lang="en-US" b="1" dirty="0" smtClean="0"/>
              <a:t>visible</a:t>
            </a:r>
            <a:r>
              <a:rPr lang="en-US" dirty="0" smtClean="0"/>
              <a:t> on the slide.</a:t>
            </a:r>
          </a:p>
        </p:txBody>
      </p:sp>
    </p:spTree>
    <p:extLst>
      <p:ext uri="{BB962C8B-B14F-4D97-AF65-F5344CB8AC3E}">
        <p14:creationId xmlns:p14="http://schemas.microsoft.com/office/powerpoint/2010/main" val="359382721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521208" y="2130552"/>
            <a:ext cx="3664712" cy="3374136"/>
          </a:xfrm>
        </p:spPr>
        <p:txBody>
          <a:bodyPr/>
          <a:lstStyle/>
          <a:p>
            <a:r>
              <a:rPr lang="en-US" dirty="0" smtClean="0"/>
              <a:t>Please </a:t>
            </a:r>
            <a:r>
              <a:rPr lang="en-US" b="1" dirty="0" smtClean="0"/>
              <a:t>do not </a:t>
            </a:r>
            <a:r>
              <a:rPr lang="en-US" dirty="0" smtClean="0"/>
              <a:t>include the image URL in the source text box but rather place it in the </a:t>
            </a:r>
            <a:r>
              <a:rPr lang="en-US" b="1" dirty="0" smtClean="0"/>
              <a:t>notes section</a:t>
            </a:r>
            <a:r>
              <a:rPr lang="en-US" dirty="0" smtClean="0"/>
              <a:t> below.</a:t>
            </a:r>
          </a:p>
          <a:p>
            <a:r>
              <a:rPr lang="en-US" dirty="0" smtClean="0"/>
              <a:t>If you use a border for your images include it on all photographs to keep your presentation </a:t>
            </a:r>
            <a:r>
              <a:rPr lang="en-US" b="1" dirty="0" smtClean="0"/>
              <a:t>consistent</a:t>
            </a:r>
            <a:r>
              <a:rPr lang="en-US" dirty="0" smtClean="0"/>
              <a:t>.</a:t>
            </a:r>
            <a:endParaRPr lang="en-US" dirty="0"/>
          </a:p>
        </p:txBody>
      </p:sp>
      <p:sp>
        <p:nvSpPr>
          <p:cNvPr id="3" name="Text Placeholder 2"/>
          <p:cNvSpPr>
            <a:spLocks noGrp="1"/>
          </p:cNvSpPr>
          <p:nvPr>
            <p:ph type="body" sz="quarter" idx="10"/>
          </p:nvPr>
        </p:nvSpPr>
        <p:spPr/>
        <p:txBody>
          <a:bodyPr/>
          <a:lstStyle/>
          <a:p>
            <a:r>
              <a:rPr lang="en-US" dirty="0" smtClean="0"/>
              <a:t>Photos &amp; Figures II</a:t>
            </a:r>
            <a:endParaRPr lang="en-US" dirty="0"/>
          </a:p>
        </p:txBody>
      </p:sp>
      <p:sp>
        <p:nvSpPr>
          <p:cNvPr id="6" name="Text Placeholder 1"/>
          <p:cNvSpPr>
            <a:spLocks noGrp="1"/>
          </p:cNvSpPr>
          <p:nvPr>
            <p:ph type="body" sz="quarter" idx="11"/>
          </p:nvPr>
        </p:nvSpPr>
        <p:spPr>
          <a:xfrm>
            <a:off x="4795520" y="2130552"/>
            <a:ext cx="3773099" cy="3374136"/>
          </a:xfrm>
        </p:spPr>
        <p:txBody>
          <a:bodyPr>
            <a:normAutofit/>
          </a:bodyPr>
          <a:lstStyle/>
          <a:p>
            <a:r>
              <a:rPr lang="en-US" dirty="0" smtClean="0"/>
              <a:t>Keep all images and text </a:t>
            </a:r>
            <a:r>
              <a:rPr lang="en-US" smtClean="0"/>
              <a:t>boxes </a:t>
            </a:r>
            <a:r>
              <a:rPr lang="en-US" b="1" smtClean="0"/>
              <a:t>editable</a:t>
            </a:r>
            <a:r>
              <a:rPr lang="en-US" smtClean="0"/>
              <a:t>, </a:t>
            </a:r>
            <a:r>
              <a:rPr lang="en-US" dirty="0" smtClean="0"/>
              <a:t>including individual elements of flowcharts.</a:t>
            </a:r>
          </a:p>
          <a:p>
            <a:r>
              <a:rPr lang="en-US" dirty="0" smtClean="0"/>
              <a:t>Background images are </a:t>
            </a:r>
            <a:r>
              <a:rPr lang="en-US" b="1" dirty="0" smtClean="0"/>
              <a:t>discouraged</a:t>
            </a:r>
            <a:r>
              <a:rPr lang="en-US" dirty="0" smtClean="0"/>
              <a:t>.  If you use one, make sure that your text remains </a:t>
            </a:r>
            <a:r>
              <a:rPr lang="en-US" b="1" dirty="0" smtClean="0"/>
              <a:t>clear</a:t>
            </a:r>
            <a:r>
              <a:rPr lang="en-US" dirty="0" smtClean="0"/>
              <a:t> and </a:t>
            </a:r>
            <a:r>
              <a:rPr lang="en-US" b="1" dirty="0" smtClean="0"/>
              <a:t>legible</a:t>
            </a:r>
            <a:r>
              <a:rPr lang="en-US" dirty="0" smtClean="0"/>
              <a:t>.</a:t>
            </a:r>
          </a:p>
        </p:txBody>
      </p:sp>
    </p:spTree>
    <p:extLst>
      <p:ext uri="{BB962C8B-B14F-4D97-AF65-F5344CB8AC3E}">
        <p14:creationId xmlns:p14="http://schemas.microsoft.com/office/powerpoint/2010/main" val="359284189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 Placeholder 1"/>
          <p:cNvSpPr>
            <a:spLocks noGrp="1"/>
          </p:cNvSpPr>
          <p:nvPr>
            <p:ph type="body" sz="quarter" idx="11"/>
          </p:nvPr>
        </p:nvSpPr>
        <p:spPr>
          <a:xfrm>
            <a:off x="468351" y="3461084"/>
            <a:ext cx="8200161" cy="3447716"/>
          </a:xfrm>
        </p:spPr>
        <p:txBody>
          <a:bodyPr>
            <a:normAutofit/>
          </a:bodyPr>
          <a:lstStyle/>
          <a:p>
            <a:pPr marL="342900" indent="-342900">
              <a:spcBef>
                <a:spcPts val="200"/>
              </a:spcBef>
              <a:buClr>
                <a:schemeClr val="accent1"/>
              </a:buClr>
              <a:buFont typeface="Webdings" panose="05030102010509060703" pitchFamily="18" charset="2"/>
              <a:buChar char="4"/>
            </a:pPr>
            <a:r>
              <a:rPr lang="en-US" dirty="0" smtClean="0"/>
              <a:t>Offshore oil and natural gas drilling in the GOM produces aerosol, nitrogen dioxide, and sulfur dioxide emissions</a:t>
            </a:r>
          </a:p>
          <a:p>
            <a:pPr marL="342900" indent="-342900">
              <a:spcBef>
                <a:spcPts val="200"/>
              </a:spcBef>
              <a:buClr>
                <a:schemeClr val="accent1"/>
              </a:buClr>
              <a:buFont typeface="Webdings" panose="05030102010509060703" pitchFamily="18" charset="2"/>
              <a:buChar char="4"/>
            </a:pPr>
            <a:endParaRPr lang="en-US" dirty="0" smtClean="0"/>
          </a:p>
          <a:p>
            <a:pPr marL="342900" indent="-342900">
              <a:spcBef>
                <a:spcPts val="200"/>
              </a:spcBef>
              <a:buClr>
                <a:schemeClr val="accent1"/>
              </a:buClr>
              <a:buFont typeface="Webdings" panose="05030102010509060703" pitchFamily="18" charset="2"/>
              <a:buChar char="4"/>
            </a:pPr>
            <a:r>
              <a:rPr lang="en-US" dirty="0" smtClean="0"/>
              <a:t>Affects onshore AQ, causing health and environmental impacts</a:t>
            </a:r>
          </a:p>
          <a:p>
            <a:pPr>
              <a:spcBef>
                <a:spcPts val="200"/>
              </a:spcBef>
              <a:buClr>
                <a:schemeClr val="accent1"/>
              </a:buClr>
            </a:pPr>
            <a:endParaRPr lang="en-US" dirty="0" smtClean="0"/>
          </a:p>
          <a:p>
            <a:pPr marL="342900" indent="-342900">
              <a:spcBef>
                <a:spcPts val="200"/>
              </a:spcBef>
              <a:buClr>
                <a:schemeClr val="accent1"/>
              </a:buClr>
              <a:buFont typeface="Webdings" panose="05030102010509060703" pitchFamily="18" charset="2"/>
              <a:buChar char="4"/>
            </a:pPr>
            <a:r>
              <a:rPr lang="en-US" dirty="0" smtClean="0"/>
              <a:t>Point data from individual platform and non-platform sources do not provide the regional coverage necessary to answer larger scale scientific questions</a:t>
            </a:r>
          </a:p>
        </p:txBody>
      </p:sp>
      <p:sp>
        <p:nvSpPr>
          <p:cNvPr id="4" name="Text Placeholder 3"/>
          <p:cNvSpPr>
            <a:spLocks noGrp="1"/>
          </p:cNvSpPr>
          <p:nvPr>
            <p:ph type="body" sz="quarter" idx="10"/>
          </p:nvPr>
        </p:nvSpPr>
        <p:spPr>
          <a:xfrm>
            <a:off x="294639" y="321644"/>
            <a:ext cx="5659655" cy="755316"/>
          </a:xfrm>
        </p:spPr>
        <p:txBody>
          <a:bodyPr/>
          <a:lstStyle/>
          <a:p>
            <a:r>
              <a:rPr lang="en-US" dirty="0" smtClean="0"/>
              <a:t>Community Concerns</a:t>
            </a:r>
            <a:endParaRPr lang="en-US" dirty="0"/>
          </a:p>
        </p:txBody>
      </p:sp>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l="3097" b="7592"/>
          <a:stretch/>
        </p:blipFill>
        <p:spPr>
          <a:xfrm>
            <a:off x="1625073" y="1354622"/>
            <a:ext cx="5818637" cy="1689956"/>
          </a:xfrm>
          <a:prstGeom prst="rect">
            <a:avLst/>
          </a:prstGeom>
        </p:spPr>
      </p:pic>
      <p:sp>
        <p:nvSpPr>
          <p:cNvPr id="7" name="TextBox 6"/>
          <p:cNvSpPr txBox="1"/>
          <p:nvPr/>
        </p:nvSpPr>
        <p:spPr>
          <a:xfrm>
            <a:off x="6369079" y="3009600"/>
            <a:ext cx="1186602" cy="276999"/>
          </a:xfrm>
          <a:prstGeom prst="rect">
            <a:avLst/>
          </a:prstGeom>
          <a:noFill/>
        </p:spPr>
        <p:txBody>
          <a:bodyPr wrap="square" rtlCol="0">
            <a:spAutoFit/>
          </a:bodyPr>
          <a:lstStyle/>
          <a:p>
            <a:r>
              <a:rPr lang="en-US" sz="1200" dirty="0" smtClean="0"/>
              <a:t>Credit: NASA</a:t>
            </a:r>
            <a:endParaRPr lang="en-US" sz="1200" dirty="0"/>
          </a:p>
        </p:txBody>
      </p:sp>
      <p:sp>
        <p:nvSpPr>
          <p:cNvPr id="9" name="TextBox 8"/>
          <p:cNvSpPr txBox="1"/>
          <p:nvPr/>
        </p:nvSpPr>
        <p:spPr>
          <a:xfrm>
            <a:off x="1115434" y="1251100"/>
            <a:ext cx="619079" cy="1165255"/>
          </a:xfrm>
          <a:prstGeom prst="rect">
            <a:avLst/>
          </a:prstGeom>
          <a:noFill/>
        </p:spPr>
        <p:txBody>
          <a:bodyPr wrap="none" rtlCol="0">
            <a:spAutoFit/>
          </a:bodyPr>
          <a:lstStyle/>
          <a:p>
            <a:pPr algn="r">
              <a:lnSpc>
                <a:spcPct val="150000"/>
              </a:lnSpc>
            </a:pPr>
            <a:r>
              <a:rPr lang="en-US" sz="1200" dirty="0" smtClean="0"/>
              <a:t>12 km</a:t>
            </a:r>
          </a:p>
          <a:p>
            <a:pPr algn="r">
              <a:lnSpc>
                <a:spcPct val="150000"/>
              </a:lnSpc>
            </a:pPr>
            <a:r>
              <a:rPr lang="en-US" sz="1200" dirty="0" smtClean="0"/>
              <a:t>9 km</a:t>
            </a:r>
          </a:p>
          <a:p>
            <a:pPr algn="r">
              <a:lnSpc>
                <a:spcPct val="150000"/>
              </a:lnSpc>
            </a:pPr>
            <a:r>
              <a:rPr lang="en-US" sz="1200" dirty="0" smtClean="0"/>
              <a:t>6 km</a:t>
            </a:r>
          </a:p>
          <a:p>
            <a:pPr algn="r">
              <a:lnSpc>
                <a:spcPct val="150000"/>
              </a:lnSpc>
            </a:pPr>
            <a:r>
              <a:rPr lang="en-US" sz="1200" dirty="0" smtClean="0"/>
              <a:t>3 km</a:t>
            </a:r>
            <a:endParaRPr lang="en-US" sz="1200" dirty="0"/>
          </a:p>
        </p:txBody>
      </p:sp>
    </p:spTree>
    <p:extLst>
      <p:ext uri="{BB962C8B-B14F-4D97-AF65-F5344CB8AC3E}">
        <p14:creationId xmlns:p14="http://schemas.microsoft.com/office/powerpoint/2010/main" val="68322970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294640" y="132081"/>
            <a:ext cx="3566160" cy="927286"/>
          </a:xfrm>
        </p:spPr>
        <p:txBody>
          <a:bodyPr/>
          <a:lstStyle/>
          <a:p>
            <a:r>
              <a:rPr lang="en-US" dirty="0" smtClean="0"/>
              <a:t>Study Area</a:t>
            </a:r>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7270" y="1283208"/>
            <a:ext cx="6981715" cy="539496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76944" y="4775239"/>
            <a:ext cx="3018856" cy="1463040"/>
          </a:xfrm>
          <a:prstGeom prst="rect">
            <a:avLst/>
          </a:prstGeom>
        </p:spPr>
      </p:pic>
    </p:spTree>
    <p:extLst>
      <p:ext uri="{BB962C8B-B14F-4D97-AF65-F5344CB8AC3E}">
        <p14:creationId xmlns:p14="http://schemas.microsoft.com/office/powerpoint/2010/main" val="329308802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294640" y="386080"/>
            <a:ext cx="3566160" cy="701040"/>
          </a:xfrm>
        </p:spPr>
        <p:txBody>
          <a:bodyPr/>
          <a:lstStyle/>
          <a:p>
            <a:r>
              <a:rPr lang="en-US" dirty="0" smtClean="0"/>
              <a:t>Objectives</a:t>
            </a:r>
            <a:endParaRPr lang="en-US" dirty="0"/>
          </a:p>
        </p:txBody>
      </p:sp>
      <p:sp>
        <p:nvSpPr>
          <p:cNvPr id="18" name="Text Placeholder 1"/>
          <p:cNvSpPr>
            <a:spLocks noGrp="1"/>
          </p:cNvSpPr>
          <p:nvPr>
            <p:ph type="body" sz="quarter" idx="11"/>
          </p:nvPr>
        </p:nvSpPr>
        <p:spPr>
          <a:xfrm>
            <a:off x="609600" y="1879455"/>
            <a:ext cx="3974592" cy="4270248"/>
          </a:xfrm>
        </p:spPr>
        <p:txBody>
          <a:bodyPr>
            <a:normAutofit/>
          </a:bodyPr>
          <a:lstStyle/>
          <a:p>
            <a:pPr marL="342900" indent="-342900">
              <a:spcBef>
                <a:spcPts val="200"/>
              </a:spcBef>
              <a:buClr>
                <a:schemeClr val="accent1"/>
              </a:buClr>
              <a:buFont typeface="Webdings" panose="05030102010509060703" pitchFamily="18" charset="2"/>
              <a:buChar char="4"/>
            </a:pPr>
            <a:r>
              <a:rPr lang="en-US" b="1" dirty="0" smtClean="0"/>
              <a:t>Map </a:t>
            </a:r>
            <a:r>
              <a:rPr lang="en-US" dirty="0" smtClean="0"/>
              <a:t>and </a:t>
            </a:r>
            <a:r>
              <a:rPr lang="en-US" b="1" dirty="0" smtClean="0"/>
              <a:t>Analyze</a:t>
            </a:r>
            <a:r>
              <a:rPr lang="en-US" dirty="0" smtClean="0"/>
              <a:t> airborne pollutant concentrations of PM</a:t>
            </a:r>
            <a:r>
              <a:rPr lang="en-US" baseline="-25000" dirty="0" smtClean="0"/>
              <a:t>2.5</a:t>
            </a:r>
            <a:r>
              <a:rPr lang="en-US" dirty="0" smtClean="0"/>
              <a:t>, NO</a:t>
            </a:r>
            <a:r>
              <a:rPr lang="en-US" baseline="-25000" dirty="0" smtClean="0"/>
              <a:t>2</a:t>
            </a:r>
            <a:r>
              <a:rPr lang="en-US" dirty="0" smtClean="0"/>
              <a:t>, and SO</a:t>
            </a:r>
            <a:r>
              <a:rPr lang="en-US" baseline="-25000" dirty="0" smtClean="0"/>
              <a:t>2</a:t>
            </a:r>
            <a:r>
              <a:rPr lang="en-US" dirty="0" smtClean="0"/>
              <a:t> using NASA Earth observations</a:t>
            </a:r>
          </a:p>
          <a:p>
            <a:pPr marL="342900" indent="-342900">
              <a:spcBef>
                <a:spcPts val="200"/>
              </a:spcBef>
              <a:buClr>
                <a:schemeClr val="accent1"/>
              </a:buClr>
              <a:buFont typeface="Webdings" panose="05030102010509060703" pitchFamily="18" charset="2"/>
              <a:buChar char="4"/>
            </a:pPr>
            <a:endParaRPr lang="en-US" dirty="0"/>
          </a:p>
          <a:p>
            <a:pPr marL="342900" indent="-342900">
              <a:spcBef>
                <a:spcPts val="200"/>
              </a:spcBef>
              <a:buClr>
                <a:schemeClr val="accent1"/>
              </a:buClr>
              <a:buFont typeface="Webdings" panose="05030102010509060703" pitchFamily="18" charset="2"/>
              <a:buChar char="4"/>
            </a:pPr>
            <a:r>
              <a:rPr lang="en-US" b="1" dirty="0" smtClean="0"/>
              <a:t>Determine</a:t>
            </a:r>
            <a:r>
              <a:rPr lang="en-US" dirty="0" smtClean="0"/>
              <a:t> correlations between pollutants and primary emission sources (BOEM and EPA)</a:t>
            </a:r>
          </a:p>
          <a:p>
            <a:pPr>
              <a:spcBef>
                <a:spcPts val="200"/>
              </a:spcBef>
              <a:buClr>
                <a:schemeClr val="accent1"/>
              </a:buClr>
            </a:pPr>
            <a:endParaRPr lang="en-US" dirty="0" smtClean="0"/>
          </a:p>
          <a:p>
            <a:pPr marL="342900" indent="-342900">
              <a:spcBef>
                <a:spcPts val="200"/>
              </a:spcBef>
              <a:buClr>
                <a:schemeClr val="accent1"/>
              </a:buClr>
              <a:buFont typeface="Webdings" panose="05030102010509060703" pitchFamily="18" charset="2"/>
              <a:buChar char="4"/>
            </a:pPr>
            <a:r>
              <a:rPr lang="en-US" b="1" dirty="0" smtClean="0"/>
              <a:t>Develop</a:t>
            </a:r>
            <a:r>
              <a:rPr lang="en-US" dirty="0" smtClean="0"/>
              <a:t> methodology for continuing emissions monitoring </a:t>
            </a:r>
          </a:p>
          <a:p>
            <a:pPr marL="342900" indent="-342900">
              <a:spcBef>
                <a:spcPts val="200"/>
              </a:spcBef>
              <a:buClr>
                <a:schemeClr val="accent1"/>
              </a:buClr>
              <a:buFont typeface="Webdings" panose="05030102010509060703" pitchFamily="18" charset="2"/>
              <a:buChar char="4"/>
            </a:pPr>
            <a:endParaRPr lang="en-US" b="1" dirty="0" smtClean="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99553" y="2991793"/>
            <a:ext cx="2971800" cy="1188720"/>
          </a:xfrm>
          <a:prstGeom prst="rect">
            <a:avLst/>
          </a:prstGeom>
        </p:spPr>
      </p:pic>
    </p:spTree>
    <p:extLst>
      <p:ext uri="{BB962C8B-B14F-4D97-AF65-F5344CB8AC3E}">
        <p14:creationId xmlns:p14="http://schemas.microsoft.com/office/powerpoint/2010/main" val="152447201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467597" y="4855525"/>
            <a:ext cx="3411512" cy="1545154"/>
          </a:xfrm>
        </p:spPr>
        <p:txBody>
          <a:bodyPr>
            <a:normAutofit/>
          </a:bodyPr>
          <a:lstStyle/>
          <a:p>
            <a:pPr>
              <a:spcBef>
                <a:spcPts val="200"/>
              </a:spcBef>
              <a:buClr>
                <a:schemeClr val="accent1"/>
              </a:buClr>
            </a:pPr>
            <a:endParaRPr lang="en-US" dirty="0"/>
          </a:p>
          <a:p>
            <a:pPr marL="342900" indent="-342900">
              <a:spcBef>
                <a:spcPts val="200"/>
              </a:spcBef>
              <a:buClr>
                <a:schemeClr val="accent1"/>
              </a:buClr>
              <a:buFont typeface="Webdings" panose="05030102010509060703" pitchFamily="18" charset="2"/>
              <a:buChar char="4"/>
            </a:pPr>
            <a:r>
              <a:rPr lang="en-US" dirty="0" smtClean="0"/>
              <a:t>Aerosol Optical Depth (AOD)</a:t>
            </a:r>
          </a:p>
          <a:p>
            <a:pPr marL="342900" indent="-342900">
              <a:spcBef>
                <a:spcPts val="200"/>
              </a:spcBef>
              <a:buClr>
                <a:schemeClr val="accent1"/>
              </a:buClr>
              <a:buFont typeface="Webdings" panose="05030102010509060703" pitchFamily="18" charset="2"/>
              <a:buChar char="4"/>
            </a:pPr>
            <a:r>
              <a:rPr lang="en-US" dirty="0" smtClean="0"/>
              <a:t>Proxy for PM 2.5</a:t>
            </a:r>
          </a:p>
        </p:txBody>
      </p:sp>
      <p:sp>
        <p:nvSpPr>
          <p:cNvPr id="3" name="Text Placeholder 2"/>
          <p:cNvSpPr>
            <a:spLocks noGrp="1"/>
          </p:cNvSpPr>
          <p:nvPr>
            <p:ph type="body" sz="quarter" idx="10"/>
          </p:nvPr>
        </p:nvSpPr>
        <p:spPr>
          <a:xfrm>
            <a:off x="294640" y="234100"/>
            <a:ext cx="7658658" cy="842859"/>
          </a:xfrm>
        </p:spPr>
        <p:txBody>
          <a:bodyPr/>
          <a:lstStyle/>
          <a:p>
            <a:r>
              <a:rPr lang="en-US" dirty="0" smtClean="0"/>
              <a:t>NASA Satellites &amp; Sensors</a:t>
            </a:r>
            <a:endParaRPr lang="en-US" dirty="0"/>
          </a:p>
        </p:txBody>
      </p:sp>
      <p:sp>
        <p:nvSpPr>
          <p:cNvPr id="18" name="Text Placeholder 1"/>
          <p:cNvSpPr>
            <a:spLocks noGrp="1"/>
          </p:cNvSpPr>
          <p:nvPr>
            <p:ph type="body" sz="quarter" idx="11"/>
          </p:nvPr>
        </p:nvSpPr>
        <p:spPr>
          <a:xfrm>
            <a:off x="4872992" y="4987152"/>
            <a:ext cx="3404150" cy="1392699"/>
          </a:xfrm>
        </p:spPr>
        <p:txBody>
          <a:bodyPr>
            <a:normAutofit/>
          </a:bodyPr>
          <a:lstStyle/>
          <a:p>
            <a:pPr>
              <a:spcBef>
                <a:spcPts val="200"/>
              </a:spcBef>
              <a:buClr>
                <a:schemeClr val="accent1"/>
              </a:buClr>
            </a:pPr>
            <a:endParaRPr lang="en-US" dirty="0"/>
          </a:p>
          <a:p>
            <a:pPr marL="342900" indent="-342900">
              <a:spcBef>
                <a:spcPts val="200"/>
              </a:spcBef>
              <a:buClr>
                <a:schemeClr val="accent1"/>
              </a:buClr>
              <a:buFont typeface="Webdings" panose="05030102010509060703" pitchFamily="18" charset="2"/>
              <a:buChar char="4"/>
            </a:pPr>
            <a:r>
              <a:rPr lang="en-US" dirty="0"/>
              <a:t>Nitrogen </a:t>
            </a:r>
            <a:r>
              <a:rPr lang="en-US" dirty="0" smtClean="0"/>
              <a:t>Dioxide (NO</a:t>
            </a:r>
            <a:r>
              <a:rPr lang="en-US" baseline="-25000" dirty="0" smtClean="0"/>
              <a:t>2</a:t>
            </a:r>
            <a:r>
              <a:rPr lang="en-US" dirty="0" smtClean="0"/>
              <a:t>)</a:t>
            </a:r>
          </a:p>
          <a:p>
            <a:pPr marL="342900" indent="-342900">
              <a:spcBef>
                <a:spcPts val="200"/>
              </a:spcBef>
              <a:buClr>
                <a:schemeClr val="accent1"/>
              </a:buClr>
              <a:buFont typeface="Webdings" panose="05030102010509060703" pitchFamily="18" charset="2"/>
              <a:buChar char="4"/>
            </a:pPr>
            <a:r>
              <a:rPr lang="en-US" dirty="0" smtClean="0"/>
              <a:t>Sulfur Dioxide (SO</a:t>
            </a:r>
            <a:r>
              <a:rPr lang="en-US" baseline="-25000" dirty="0" smtClean="0"/>
              <a:t>2</a:t>
            </a:r>
            <a:r>
              <a:rPr lang="en-US" dirty="0" smtClean="0"/>
              <a:t>)</a:t>
            </a:r>
          </a:p>
        </p:txBody>
      </p:sp>
      <p:sp>
        <p:nvSpPr>
          <p:cNvPr id="9" name="TextBox 8"/>
          <p:cNvSpPr txBox="1"/>
          <p:nvPr/>
        </p:nvSpPr>
        <p:spPr>
          <a:xfrm>
            <a:off x="895025" y="4332305"/>
            <a:ext cx="2563522" cy="523220"/>
          </a:xfrm>
          <a:prstGeom prst="rect">
            <a:avLst/>
          </a:prstGeom>
          <a:noFill/>
        </p:spPr>
        <p:txBody>
          <a:bodyPr wrap="none" rtlCol="0">
            <a:spAutoFit/>
          </a:bodyPr>
          <a:lstStyle/>
          <a:p>
            <a:r>
              <a:rPr lang="en-US" sz="2800" b="1" dirty="0" smtClean="0"/>
              <a:t>Terra / MODIS</a:t>
            </a:r>
            <a:endParaRPr lang="en-US" sz="2800" b="1" dirty="0"/>
          </a:p>
        </p:txBody>
      </p:sp>
      <p:pic>
        <p:nvPicPr>
          <p:cNvPr id="12" name="Picture 11"/>
          <p:cNvPicPr>
            <a:picLocks noChangeAspect="1"/>
          </p:cNvPicPr>
          <p:nvPr/>
        </p:nvPicPr>
        <p:blipFill rotWithShape="1">
          <a:blip r:embed="rId3" cstate="print">
            <a:extLst>
              <a:ext uri="{28A0092B-C50C-407E-A947-70E740481C1C}">
                <a14:useLocalDpi xmlns:a14="http://schemas.microsoft.com/office/drawing/2010/main" val="0"/>
              </a:ext>
            </a:extLst>
          </a:blip>
          <a:srcRect l="6296"/>
          <a:stretch/>
        </p:blipFill>
        <p:spPr>
          <a:xfrm>
            <a:off x="4250969" y="1274139"/>
            <a:ext cx="4570950" cy="2743200"/>
          </a:xfrm>
          <a:prstGeom prst="rect">
            <a:avLst/>
          </a:prstGeom>
        </p:spPr>
      </p:pic>
      <p:sp>
        <p:nvSpPr>
          <p:cNvPr id="13" name="TextBox 12"/>
          <p:cNvSpPr txBox="1"/>
          <p:nvPr/>
        </p:nvSpPr>
        <p:spPr>
          <a:xfrm>
            <a:off x="5519330" y="4332305"/>
            <a:ext cx="2111475" cy="523220"/>
          </a:xfrm>
          <a:prstGeom prst="rect">
            <a:avLst/>
          </a:prstGeom>
          <a:noFill/>
        </p:spPr>
        <p:txBody>
          <a:bodyPr wrap="none" rtlCol="0">
            <a:spAutoFit/>
          </a:bodyPr>
          <a:lstStyle/>
          <a:p>
            <a:r>
              <a:rPr lang="en-US" sz="2800" b="1" dirty="0" smtClean="0"/>
              <a:t>Aura / OMI</a:t>
            </a:r>
            <a:endParaRPr lang="en-US" sz="2800" b="1" dirty="0"/>
          </a:p>
        </p:txBody>
      </p:sp>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4891" y="1274139"/>
            <a:ext cx="3516924" cy="2743200"/>
          </a:xfrm>
          <a:prstGeom prst="rect">
            <a:avLst/>
          </a:prstGeom>
        </p:spPr>
      </p:pic>
      <p:sp>
        <p:nvSpPr>
          <p:cNvPr id="15" name="TextBox 14"/>
          <p:cNvSpPr txBox="1"/>
          <p:nvPr/>
        </p:nvSpPr>
        <p:spPr>
          <a:xfrm>
            <a:off x="7787134" y="4006554"/>
            <a:ext cx="1186602" cy="276999"/>
          </a:xfrm>
          <a:prstGeom prst="rect">
            <a:avLst/>
          </a:prstGeom>
          <a:noFill/>
        </p:spPr>
        <p:txBody>
          <a:bodyPr wrap="square" rtlCol="0">
            <a:spAutoFit/>
          </a:bodyPr>
          <a:lstStyle/>
          <a:p>
            <a:r>
              <a:rPr lang="en-US" sz="1200" dirty="0" smtClean="0"/>
              <a:t>Credit: NASA</a:t>
            </a:r>
            <a:endParaRPr lang="en-US" sz="1200" dirty="0"/>
          </a:p>
        </p:txBody>
      </p:sp>
    </p:spTree>
    <p:extLst>
      <p:ext uri="{BB962C8B-B14F-4D97-AF65-F5344CB8AC3E}">
        <p14:creationId xmlns:p14="http://schemas.microsoft.com/office/powerpoint/2010/main" val="155219284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506320" y="182880"/>
            <a:ext cx="3566160" cy="1325880"/>
          </a:xfrm>
        </p:spPr>
        <p:txBody>
          <a:bodyPr/>
          <a:lstStyle/>
          <a:p>
            <a:r>
              <a:rPr lang="en-US" dirty="0" smtClean="0"/>
              <a:t>Methodology</a:t>
            </a:r>
            <a:endParaRPr lang="en-US" dirty="0"/>
          </a:p>
        </p:txBody>
      </p:sp>
      <p:sp>
        <p:nvSpPr>
          <p:cNvPr id="18" name="Text Placeholder 1"/>
          <p:cNvSpPr>
            <a:spLocks noGrp="1"/>
          </p:cNvSpPr>
          <p:nvPr>
            <p:ph type="body" sz="quarter" idx="11"/>
          </p:nvPr>
        </p:nvSpPr>
        <p:spPr>
          <a:xfrm>
            <a:off x="5118846" y="2246142"/>
            <a:ext cx="3800677" cy="4270248"/>
          </a:xfrm>
        </p:spPr>
        <p:txBody>
          <a:bodyPr>
            <a:normAutofit/>
          </a:bodyPr>
          <a:lstStyle/>
          <a:p>
            <a:pPr marL="342900" indent="-342900">
              <a:spcBef>
                <a:spcPts val="200"/>
              </a:spcBef>
              <a:buClr>
                <a:schemeClr val="accent1"/>
              </a:buClr>
              <a:buFont typeface="Webdings" panose="05030102010509060703" pitchFamily="18" charset="2"/>
              <a:buChar char="4"/>
            </a:pPr>
            <a:r>
              <a:rPr lang="en-US" b="1" dirty="0" smtClean="0"/>
              <a:t>Examine Level 3 satellite data to determine local “hot spots”</a:t>
            </a:r>
          </a:p>
          <a:p>
            <a:pPr marL="342900" indent="-342900">
              <a:spcBef>
                <a:spcPts val="200"/>
              </a:spcBef>
              <a:buClr>
                <a:schemeClr val="accent1"/>
              </a:buClr>
              <a:buFont typeface="Webdings" panose="05030102010509060703" pitchFamily="18" charset="2"/>
              <a:buChar char="4"/>
            </a:pPr>
            <a:r>
              <a:rPr lang="en-US" b="1" dirty="0" smtClean="0"/>
              <a:t>Obtain Level 2 data for “hot spot” locations to analyze emission patterns</a:t>
            </a:r>
          </a:p>
          <a:p>
            <a:pPr marL="342900" indent="-342900">
              <a:spcBef>
                <a:spcPts val="200"/>
              </a:spcBef>
              <a:buClr>
                <a:schemeClr val="accent1"/>
              </a:buClr>
              <a:buFont typeface="Webdings" panose="05030102010509060703" pitchFamily="18" charset="2"/>
              <a:buChar char="4"/>
            </a:pPr>
            <a:r>
              <a:rPr lang="en-US" b="1" dirty="0" smtClean="0"/>
              <a:t>Compare and correlate Level 2 data analysis with BOEM and EPA point data</a:t>
            </a:r>
          </a:p>
          <a:p>
            <a:pPr>
              <a:spcBef>
                <a:spcPts val="200"/>
              </a:spcBef>
              <a:buClr>
                <a:schemeClr val="accent1"/>
              </a:buClr>
            </a:pPr>
            <a:endParaRPr lang="en-US" b="1" dirty="0" smtClean="0"/>
          </a:p>
        </p:txBody>
      </p:sp>
      <p:graphicFrame>
        <p:nvGraphicFramePr>
          <p:cNvPr id="6" name="Diagram 5"/>
          <p:cNvGraphicFramePr>
            <a:graphicFrameLocks noChangeAspect="1"/>
          </p:cNvGraphicFramePr>
          <p:nvPr>
            <p:extLst>
              <p:ext uri="{D42A27DB-BD31-4B8C-83A1-F6EECF244321}">
                <p14:modId xmlns:p14="http://schemas.microsoft.com/office/powerpoint/2010/main" val="2962079281"/>
              </p:ext>
            </p:extLst>
          </p:nvPr>
        </p:nvGraphicFramePr>
        <p:xfrm>
          <a:off x="79326" y="2130551"/>
          <a:ext cx="4865606" cy="292554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8" name="Group 7"/>
          <p:cNvGrpSpPr/>
          <p:nvPr/>
        </p:nvGrpSpPr>
        <p:grpSpPr>
          <a:xfrm>
            <a:off x="10892589" y="16587414"/>
            <a:ext cx="4740090" cy="2597092"/>
            <a:chOff x="10892589" y="16587414"/>
            <a:chExt cx="4740090" cy="2597092"/>
          </a:xfrm>
        </p:grpSpPr>
        <p:pic>
          <p:nvPicPr>
            <p:cNvPr id="9" name="Picture 8"/>
            <p:cNvPicPr>
              <a:picLocks noChangeAspect="1"/>
            </p:cNvPicPr>
            <p:nvPr/>
          </p:nvPicPr>
          <p:blipFill rotWithShape="1">
            <a:blip r:embed="rId8" cstate="print">
              <a:extLst>
                <a:ext uri="{28A0092B-C50C-407E-A947-70E740481C1C}">
                  <a14:useLocalDpi xmlns:a14="http://schemas.microsoft.com/office/drawing/2010/main" val="0"/>
                </a:ext>
              </a:extLst>
            </a:blip>
            <a:srcRect t="22597" b="35066"/>
            <a:stretch/>
          </p:blipFill>
          <p:spPr>
            <a:xfrm>
              <a:off x="10892589" y="16587414"/>
              <a:ext cx="4740090" cy="2597092"/>
            </a:xfrm>
            <a:prstGeom prst="rect">
              <a:avLst/>
            </a:prstGeom>
          </p:spPr>
        </p:pic>
        <p:pic>
          <p:nvPicPr>
            <p:cNvPr id="10" name="Picture 9"/>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1789644" y="18381642"/>
              <a:ext cx="3161598" cy="457200"/>
            </a:xfrm>
            <a:prstGeom prst="rect">
              <a:avLst/>
            </a:prstGeom>
          </p:spPr>
        </p:pic>
      </p:grpSp>
      <p:pic>
        <p:nvPicPr>
          <p:cNvPr id="5" name="Picture 4"/>
          <p:cNvPicPr>
            <a:picLocks noChangeAspect="1"/>
          </p:cNvPicPr>
          <p:nvPr/>
        </p:nvPicPr>
        <p:blipFill>
          <a:blip r:embed="rId10"/>
          <a:stretch>
            <a:fillRect/>
          </a:stretch>
        </p:blipFill>
        <p:spPr>
          <a:xfrm>
            <a:off x="3117900" y="4005943"/>
            <a:ext cx="1369136" cy="750646"/>
          </a:xfrm>
          <a:prstGeom prst="rect">
            <a:avLst/>
          </a:prstGeom>
        </p:spPr>
      </p:pic>
    </p:spTree>
    <p:extLst>
      <p:ext uri="{BB962C8B-B14F-4D97-AF65-F5344CB8AC3E}">
        <p14:creationId xmlns:p14="http://schemas.microsoft.com/office/powerpoint/2010/main" val="195893295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548640" y="535065"/>
            <a:ext cx="5787424" cy="711290"/>
          </a:xfrm>
        </p:spPr>
        <p:txBody>
          <a:bodyPr/>
          <a:lstStyle/>
          <a:p>
            <a:r>
              <a:rPr lang="en-US" dirty="0" smtClean="0"/>
              <a:t>GIOVANNI</a:t>
            </a:r>
            <a:endParaRPr lang="en-US" dirty="0"/>
          </a:p>
        </p:txBody>
      </p:sp>
      <p:sp>
        <p:nvSpPr>
          <p:cNvPr id="18" name="Text Placeholder 1"/>
          <p:cNvSpPr>
            <a:spLocks noGrp="1"/>
          </p:cNvSpPr>
          <p:nvPr>
            <p:ph type="body" sz="quarter" idx="11"/>
          </p:nvPr>
        </p:nvSpPr>
        <p:spPr>
          <a:xfrm>
            <a:off x="243301" y="5176522"/>
            <a:ext cx="8757264" cy="1430465"/>
          </a:xfrm>
        </p:spPr>
        <p:txBody>
          <a:bodyPr>
            <a:normAutofit lnSpcReduction="10000"/>
          </a:bodyPr>
          <a:lstStyle/>
          <a:p>
            <a:pPr marL="342900" indent="-342900">
              <a:spcBef>
                <a:spcPts val="200"/>
              </a:spcBef>
              <a:buClr>
                <a:schemeClr val="accent1"/>
              </a:buClr>
              <a:buFont typeface="Webdings" panose="05030102010509060703" pitchFamily="18" charset="2"/>
              <a:buChar char="4"/>
            </a:pPr>
            <a:r>
              <a:rPr lang="en-US" b="1" dirty="0" smtClean="0"/>
              <a:t>GIOVANNI is one of NASA’s interfaces allowing access, analysis and downloading of NASA satellite datasets</a:t>
            </a:r>
          </a:p>
          <a:p>
            <a:pPr marL="342900" indent="-342900">
              <a:spcBef>
                <a:spcPts val="200"/>
              </a:spcBef>
              <a:buClr>
                <a:schemeClr val="accent1"/>
              </a:buClr>
              <a:buFont typeface="Webdings" panose="05030102010509060703" pitchFamily="18" charset="2"/>
              <a:buChar char="4"/>
            </a:pPr>
            <a:r>
              <a:rPr lang="en-US" b="1" dirty="0" smtClean="0"/>
              <a:t>Time series and time-averaged map products illustrating levels of Aerosol Optical Depth, nitrogen dioxide and sulfur dioxide were produced from Level 3 data for initial analysis</a:t>
            </a:r>
            <a:endParaRPr lang="en-US" b="1" dirty="0" smtClean="0"/>
          </a:p>
        </p:txBody>
      </p:sp>
      <p:pic>
        <p:nvPicPr>
          <p:cNvPr id="4" name="Picture 3"/>
          <p:cNvPicPr>
            <a:picLocks noChangeAspect="1"/>
          </p:cNvPicPr>
          <p:nvPr/>
        </p:nvPicPr>
        <p:blipFill rotWithShape="1">
          <a:blip r:embed="rId3"/>
          <a:srcRect l="20883" t="23908" r="22237" b="10644"/>
          <a:stretch/>
        </p:blipFill>
        <p:spPr>
          <a:xfrm>
            <a:off x="340303" y="1674106"/>
            <a:ext cx="4750416" cy="3074664"/>
          </a:xfrm>
          <a:prstGeom prst="rect">
            <a:avLst/>
          </a:prstGeom>
        </p:spPr>
      </p:pic>
      <p:pic>
        <p:nvPicPr>
          <p:cNvPr id="6" name="Picture 5"/>
          <p:cNvPicPr>
            <a:picLocks noChangeAspect="1"/>
          </p:cNvPicPr>
          <p:nvPr/>
        </p:nvPicPr>
        <p:blipFill rotWithShape="1">
          <a:blip r:embed="rId4" cstate="print">
            <a:extLst>
              <a:ext uri="{28A0092B-C50C-407E-A947-70E740481C1C}">
                <a14:useLocalDpi xmlns:a14="http://schemas.microsoft.com/office/drawing/2010/main" val="0"/>
              </a:ext>
            </a:extLst>
          </a:blip>
          <a:srcRect l="8485" t="28012" r="24091" b="18741"/>
          <a:stretch/>
        </p:blipFill>
        <p:spPr>
          <a:xfrm>
            <a:off x="5749636" y="3262391"/>
            <a:ext cx="3034147" cy="1527300"/>
          </a:xfrm>
          <a:prstGeom prst="rect">
            <a:avLst/>
          </a:prstGeom>
        </p:spPr>
      </p:pic>
      <p:sp>
        <p:nvSpPr>
          <p:cNvPr id="7" name="Right Arrow 6"/>
          <p:cNvSpPr/>
          <p:nvPr/>
        </p:nvSpPr>
        <p:spPr>
          <a:xfrm>
            <a:off x="5090719" y="2165972"/>
            <a:ext cx="522405" cy="19211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Arrow 8"/>
          <p:cNvSpPr/>
          <p:nvPr/>
        </p:nvSpPr>
        <p:spPr>
          <a:xfrm>
            <a:off x="5090720" y="3968735"/>
            <a:ext cx="522405" cy="19211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49637" y="1438467"/>
            <a:ext cx="3034147" cy="1706708"/>
          </a:xfrm>
          <a:prstGeom prst="rect">
            <a:avLst/>
          </a:prstGeom>
        </p:spPr>
      </p:pic>
    </p:spTree>
    <p:extLst>
      <p:ext uri="{BB962C8B-B14F-4D97-AF65-F5344CB8AC3E}">
        <p14:creationId xmlns:p14="http://schemas.microsoft.com/office/powerpoint/2010/main" val="129128016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421639" y="259080"/>
            <a:ext cx="7039218" cy="698066"/>
          </a:xfrm>
        </p:spPr>
        <p:txBody>
          <a:bodyPr>
            <a:noAutofit/>
          </a:bodyPr>
          <a:lstStyle/>
          <a:p>
            <a:r>
              <a:rPr lang="en-US" dirty="0" smtClean="0"/>
              <a:t>BOEM Emission Inventories</a:t>
            </a:r>
            <a:endParaRPr lang="en-US" dirty="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7186" y="1309245"/>
            <a:ext cx="3635433" cy="4656391"/>
          </a:xfrm>
          <a:prstGeom prst="rect">
            <a:avLst/>
          </a:prstGeom>
        </p:spPr>
      </p:pic>
      <p:sp>
        <p:nvSpPr>
          <p:cNvPr id="6" name="Text Placeholder 1"/>
          <p:cNvSpPr>
            <a:spLocks noGrp="1"/>
          </p:cNvSpPr>
          <p:nvPr>
            <p:ph type="body" sz="quarter" idx="11"/>
          </p:nvPr>
        </p:nvSpPr>
        <p:spPr>
          <a:xfrm>
            <a:off x="4894943" y="1749272"/>
            <a:ext cx="3594100" cy="3716337"/>
          </a:xfrm>
        </p:spPr>
        <p:txBody>
          <a:bodyPr>
            <a:normAutofit/>
          </a:bodyPr>
          <a:lstStyle/>
          <a:p>
            <a:pPr marL="342900" indent="-342900">
              <a:spcBef>
                <a:spcPts val="200"/>
              </a:spcBef>
              <a:buClr>
                <a:schemeClr val="accent1"/>
              </a:buClr>
              <a:buFont typeface="Webdings" panose="05030102010509060703" pitchFamily="18" charset="2"/>
              <a:buChar char="4"/>
            </a:pPr>
            <a:r>
              <a:rPr lang="en-US" dirty="0" smtClean="0"/>
              <a:t>Monthly emission data from Platform and Non-Platform point sources</a:t>
            </a:r>
          </a:p>
          <a:p>
            <a:pPr marL="342900" indent="-342900">
              <a:spcBef>
                <a:spcPts val="200"/>
              </a:spcBef>
              <a:buClr>
                <a:schemeClr val="accent1"/>
              </a:buClr>
              <a:buFont typeface="Webdings" panose="05030102010509060703" pitchFamily="18" charset="2"/>
              <a:buChar char="4"/>
            </a:pPr>
            <a:r>
              <a:rPr lang="en-US" dirty="0" smtClean="0"/>
              <a:t>Emission </a:t>
            </a:r>
            <a:r>
              <a:rPr lang="en-US" dirty="0"/>
              <a:t>data </a:t>
            </a:r>
            <a:r>
              <a:rPr lang="en-US" dirty="0" smtClean="0"/>
              <a:t>parsed to specifically identify PM</a:t>
            </a:r>
            <a:r>
              <a:rPr lang="en-US" baseline="-25000" dirty="0" smtClean="0"/>
              <a:t>2.5</a:t>
            </a:r>
            <a:r>
              <a:rPr lang="en-US" dirty="0"/>
              <a:t>, NO</a:t>
            </a:r>
            <a:r>
              <a:rPr lang="en-US" baseline="-25000" dirty="0"/>
              <a:t>x</a:t>
            </a:r>
            <a:r>
              <a:rPr lang="en-US" dirty="0"/>
              <a:t> and </a:t>
            </a:r>
            <a:r>
              <a:rPr lang="en-US" dirty="0" smtClean="0"/>
              <a:t>SO</a:t>
            </a:r>
            <a:r>
              <a:rPr lang="en-US" baseline="-25000" dirty="0" smtClean="0"/>
              <a:t>2 </a:t>
            </a:r>
            <a:r>
              <a:rPr lang="en-US" dirty="0" smtClean="0"/>
              <a:t>sources</a:t>
            </a:r>
          </a:p>
          <a:p>
            <a:pPr marL="342900" indent="-342900">
              <a:spcBef>
                <a:spcPts val="200"/>
              </a:spcBef>
              <a:buClr>
                <a:schemeClr val="accent1"/>
              </a:buClr>
              <a:buFont typeface="Webdings" panose="05030102010509060703" pitchFamily="18" charset="2"/>
              <a:buChar char="4"/>
            </a:pPr>
            <a:r>
              <a:rPr lang="en-US" dirty="0" smtClean="0"/>
              <a:t>Data uploaded into ArcGIS for comparison and correlation with satellite data</a:t>
            </a:r>
          </a:p>
          <a:p>
            <a:pPr marL="342900" indent="-342900">
              <a:spcBef>
                <a:spcPts val="200"/>
              </a:spcBef>
              <a:buClr>
                <a:schemeClr val="accent1"/>
              </a:buClr>
              <a:buFont typeface="Webdings" panose="05030102010509060703" pitchFamily="18" charset="2"/>
              <a:buChar char="4"/>
            </a:pPr>
            <a:endParaRPr lang="en-US" baseline="-25000" dirty="0"/>
          </a:p>
          <a:p>
            <a:pPr marL="342900" indent="-342900">
              <a:spcBef>
                <a:spcPts val="200"/>
              </a:spcBef>
              <a:buClr>
                <a:schemeClr val="accent1"/>
              </a:buClr>
              <a:buFont typeface="Webdings" panose="05030102010509060703" pitchFamily="18" charset="2"/>
              <a:buChar char="4"/>
            </a:pPr>
            <a:endParaRPr lang="en-US" b="1" dirty="0" smtClean="0"/>
          </a:p>
        </p:txBody>
      </p:sp>
    </p:spTree>
    <p:extLst>
      <p:ext uri="{BB962C8B-B14F-4D97-AF65-F5344CB8AC3E}">
        <p14:creationId xmlns:p14="http://schemas.microsoft.com/office/powerpoint/2010/main" val="186465082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421639" y="259080"/>
            <a:ext cx="7039218" cy="698066"/>
          </a:xfrm>
        </p:spPr>
        <p:txBody>
          <a:bodyPr>
            <a:noAutofit/>
          </a:bodyPr>
          <a:lstStyle/>
          <a:p>
            <a:r>
              <a:rPr lang="en-US" dirty="0" smtClean="0"/>
              <a:t>EPA </a:t>
            </a:r>
            <a:r>
              <a:rPr lang="en-US" dirty="0" err="1" smtClean="0"/>
              <a:t>AirData</a:t>
            </a:r>
            <a:endParaRPr lang="en-US" dirty="0"/>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t="22473" b="35048"/>
          <a:stretch/>
        </p:blipFill>
        <p:spPr>
          <a:xfrm>
            <a:off x="1897455" y="1003411"/>
            <a:ext cx="5299364" cy="2913135"/>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36043" y="2973823"/>
            <a:ext cx="2491740" cy="365760"/>
          </a:xfrm>
          <a:prstGeom prst="rect">
            <a:avLst/>
          </a:prstGeom>
        </p:spPr>
      </p:pic>
      <p:sp>
        <p:nvSpPr>
          <p:cNvPr id="9" name="Text Placeholder 1"/>
          <p:cNvSpPr>
            <a:spLocks noGrp="1"/>
          </p:cNvSpPr>
          <p:nvPr>
            <p:ph type="body" sz="quarter" idx="11"/>
          </p:nvPr>
        </p:nvSpPr>
        <p:spPr>
          <a:xfrm>
            <a:off x="517890" y="4499172"/>
            <a:ext cx="8150622" cy="1901628"/>
          </a:xfrm>
        </p:spPr>
        <p:txBody>
          <a:bodyPr>
            <a:normAutofit/>
          </a:bodyPr>
          <a:lstStyle/>
          <a:p>
            <a:pPr marL="342900" indent="-342900">
              <a:spcBef>
                <a:spcPts val="200"/>
              </a:spcBef>
              <a:buClr>
                <a:schemeClr val="accent1"/>
              </a:buClr>
              <a:buFont typeface="Webdings" panose="05030102010509060703" pitchFamily="18" charset="2"/>
              <a:buChar char="4"/>
            </a:pPr>
            <a:r>
              <a:rPr lang="en-US" b="1" dirty="0" smtClean="0"/>
              <a:t>Methodology</a:t>
            </a:r>
          </a:p>
        </p:txBody>
      </p:sp>
    </p:spTree>
    <p:extLst>
      <p:ext uri="{BB962C8B-B14F-4D97-AF65-F5344CB8AC3E}">
        <p14:creationId xmlns:p14="http://schemas.microsoft.com/office/powerpoint/2010/main" val="319955327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Health &amp; AQ 15">
      <a:dk1>
        <a:srgbClr val="767171"/>
      </a:dk1>
      <a:lt1>
        <a:srgbClr val="FFFFFF"/>
      </a:lt1>
      <a:dk2>
        <a:srgbClr val="767171"/>
      </a:dk2>
      <a:lt2>
        <a:srgbClr val="FFFFFF"/>
      </a:lt2>
      <a:accent1>
        <a:srgbClr val="BE5341"/>
      </a:accent1>
      <a:accent2>
        <a:srgbClr val="D07D56"/>
      </a:accent2>
      <a:accent3>
        <a:srgbClr val="E5AA6F"/>
      </a:accent3>
      <a:accent4>
        <a:srgbClr val="497F8D"/>
      </a:accent4>
      <a:accent5>
        <a:srgbClr val="4C9380"/>
      </a:accent5>
      <a:accent6>
        <a:srgbClr val="51A96D"/>
      </a:accent6>
      <a:hlink>
        <a:srgbClr val="BE5341"/>
      </a:hlink>
      <a:folHlink>
        <a:srgbClr val="BE5341"/>
      </a:folHlink>
    </a:clrScheme>
    <a:fontScheme name="DEVELOP">
      <a:majorFont>
        <a:latin typeface="Century Gothic"/>
        <a:ea typeface=""/>
        <a:cs typeface=""/>
      </a:majorFont>
      <a:minorFont>
        <a:latin typeface="Century Gothic"/>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2598</TotalTime>
  <Words>1309</Words>
  <Application>Microsoft Office PowerPoint</Application>
  <PresentationFormat>On-screen Show (4:3)</PresentationFormat>
  <Paragraphs>141</Paragraphs>
  <Slides>17</Slides>
  <Notes>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Arial</vt:lpstr>
      <vt:lpstr>Calibri</vt:lpstr>
      <vt:lpstr>Century Gothic</vt:lpstr>
      <vt:lpstr>Helvetica Neue</vt:lpstr>
      <vt:lpstr>Questrial</vt:lpstr>
      <vt:lpstr>Webdings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HPES ACES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McKeel, Christopher A. (LARC-E3)[SSAI DEVELOP]</dc:creator>
  <cp:lastModifiedBy>Mandable, Lori A. (GSFC-6170)[DEVELOP]</cp:lastModifiedBy>
  <cp:revision>132</cp:revision>
  <dcterms:created xsi:type="dcterms:W3CDTF">2015-05-18T13:26:09Z</dcterms:created>
  <dcterms:modified xsi:type="dcterms:W3CDTF">2016-03-02T17:06:35Z</dcterms:modified>
</cp:coreProperties>
</file>