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8" clrIdx="0"/>
  <p:cmAuthor id="1" name="Orne, Tiffani N. (LARC-E3)[SSAI DEVELOP]" initials="OTN(D"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13" autoAdjust="0"/>
    <p:restoredTop sz="99884" autoAdjust="0"/>
  </p:normalViewPr>
  <p:slideViewPr>
    <p:cSldViewPr snapToGrid="0">
      <p:cViewPr>
        <p:scale>
          <a:sx n="70" d="100"/>
          <a:sy n="70" d="100"/>
        </p:scale>
        <p:origin x="-72"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image" Target="../media/image3.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University of Georgia</a:t>
            </a:r>
            <a:endParaRPr lang="en-US" dirty="0"/>
          </a:p>
        </p:txBody>
      </p:sp>
      <p:sp>
        <p:nvSpPr>
          <p:cNvPr id="4" name="Text Placeholder 3"/>
          <p:cNvSpPr>
            <a:spLocks noGrp="1"/>
          </p:cNvSpPr>
          <p:nvPr>
            <p:ph type="body" sz="quarter" idx="11"/>
          </p:nvPr>
        </p:nvSpPr>
        <p:spPr/>
        <p:txBody>
          <a:bodyPr/>
          <a:lstStyle/>
          <a:p>
            <a:pPr lvl="0"/>
            <a:r>
              <a:rPr lang="en-US" dirty="0">
                <a:solidFill>
                  <a:schemeClr val="dk1"/>
                </a:solidFill>
                <a:ea typeface="Century Gothic"/>
                <a:cs typeface="Century Gothic"/>
                <a:sym typeface="Century Gothic"/>
              </a:rPr>
              <a:t>Utilizing NASA Earth </a:t>
            </a:r>
            <a:r>
              <a:rPr lang="en-US" dirty="0" smtClean="0">
                <a:solidFill>
                  <a:schemeClr val="dk1"/>
                </a:solidFill>
                <a:ea typeface="Century Gothic"/>
                <a:cs typeface="Century Gothic"/>
                <a:sym typeface="Century Gothic"/>
              </a:rPr>
              <a:t>observations </a:t>
            </a:r>
            <a:r>
              <a:rPr lang="en-US" dirty="0">
                <a:solidFill>
                  <a:schemeClr val="dk1"/>
                </a:solidFill>
                <a:ea typeface="Century Gothic"/>
                <a:cs typeface="Century Gothic"/>
                <a:sym typeface="Century Gothic"/>
              </a:rPr>
              <a:t>to </a:t>
            </a:r>
            <a:r>
              <a:rPr lang="en-US" dirty="0" smtClean="0">
                <a:solidFill>
                  <a:schemeClr val="dk1"/>
                </a:solidFill>
                <a:ea typeface="Century Gothic"/>
                <a:cs typeface="Century Gothic"/>
                <a:sym typeface="Century Gothic"/>
              </a:rPr>
              <a:t>develop </a:t>
            </a:r>
            <a:r>
              <a:rPr lang="en-US" dirty="0">
                <a:solidFill>
                  <a:schemeClr val="dk1"/>
                </a:solidFill>
                <a:ea typeface="Century Gothic"/>
                <a:cs typeface="Century Gothic"/>
                <a:sym typeface="Century Gothic"/>
              </a:rPr>
              <a:t>a </a:t>
            </a:r>
            <a:r>
              <a:rPr lang="en-US" dirty="0" smtClean="0">
                <a:solidFill>
                  <a:schemeClr val="dk1"/>
                </a:solidFill>
                <a:ea typeface="Century Gothic"/>
                <a:cs typeface="Century Gothic"/>
                <a:sym typeface="Century Gothic"/>
              </a:rPr>
              <a:t>comprehensive </a:t>
            </a:r>
            <a:r>
              <a:rPr lang="en-US" dirty="0">
                <a:solidFill>
                  <a:schemeClr val="dk1"/>
                </a:solidFill>
                <a:ea typeface="Century Gothic"/>
                <a:cs typeface="Century Gothic"/>
                <a:sym typeface="Century Gothic"/>
              </a:rPr>
              <a:t>w</a:t>
            </a:r>
            <a:r>
              <a:rPr lang="en-US" dirty="0" smtClean="0">
                <a:solidFill>
                  <a:schemeClr val="dk1"/>
                </a:solidFill>
                <a:ea typeface="Century Gothic"/>
                <a:cs typeface="Century Gothic"/>
                <a:sym typeface="Century Gothic"/>
              </a:rPr>
              <a:t>ater </a:t>
            </a:r>
            <a:r>
              <a:rPr lang="en-US" dirty="0">
                <a:solidFill>
                  <a:schemeClr val="dk1"/>
                </a:solidFill>
                <a:ea typeface="Century Gothic"/>
                <a:cs typeface="Century Gothic"/>
                <a:sym typeface="Century Gothic"/>
              </a:rPr>
              <a:t>b</a:t>
            </a:r>
            <a:r>
              <a:rPr lang="en-US" dirty="0" smtClean="0">
                <a:solidFill>
                  <a:schemeClr val="dk1"/>
                </a:solidFill>
                <a:ea typeface="Century Gothic"/>
                <a:cs typeface="Century Gothic"/>
                <a:sym typeface="Century Gothic"/>
              </a:rPr>
              <a:t>udget </a:t>
            </a:r>
            <a:r>
              <a:rPr lang="en-US" dirty="0">
                <a:solidFill>
                  <a:schemeClr val="dk1"/>
                </a:solidFill>
                <a:ea typeface="Century Gothic"/>
                <a:cs typeface="Century Gothic"/>
                <a:sym typeface="Century Gothic"/>
              </a:rPr>
              <a:t>for the </a:t>
            </a:r>
            <a:r>
              <a:rPr lang="en-US" dirty="0" err="1">
                <a:solidFill>
                  <a:schemeClr val="dk1"/>
                </a:solidFill>
                <a:ea typeface="Century Gothic"/>
                <a:cs typeface="Century Gothic"/>
                <a:sym typeface="Century Gothic"/>
              </a:rPr>
              <a:t>Arenal-Tempisque</a:t>
            </a:r>
            <a:r>
              <a:rPr lang="en-US" dirty="0">
                <a:solidFill>
                  <a:schemeClr val="dk1"/>
                </a:solidFill>
                <a:ea typeface="Century Gothic"/>
                <a:cs typeface="Century Gothic"/>
                <a:sym typeface="Century Gothic"/>
              </a:rPr>
              <a:t> </a:t>
            </a:r>
            <a:r>
              <a:rPr lang="en-US" dirty="0" smtClean="0">
                <a:solidFill>
                  <a:schemeClr val="dk1"/>
                </a:solidFill>
                <a:ea typeface="Century Gothic"/>
                <a:cs typeface="Century Gothic"/>
                <a:sym typeface="Century Gothic"/>
              </a:rPr>
              <a:t>Watershed of </a:t>
            </a:r>
            <a:r>
              <a:rPr lang="en-US" dirty="0">
                <a:solidFill>
                  <a:schemeClr val="dk1"/>
                </a:solidFill>
                <a:ea typeface="Century Gothic"/>
                <a:cs typeface="Century Gothic"/>
                <a:sym typeface="Century Gothic"/>
              </a:rPr>
              <a:t>Costa Rica</a:t>
            </a:r>
          </a:p>
          <a:p>
            <a:endParaRPr lang="en-US" dirty="0"/>
          </a:p>
        </p:txBody>
      </p:sp>
      <p:sp>
        <p:nvSpPr>
          <p:cNvPr id="5" name="Text Placeholder 4"/>
          <p:cNvSpPr>
            <a:spLocks noGrp="1"/>
          </p:cNvSpPr>
          <p:nvPr>
            <p:ph type="body" sz="quarter" idx="10"/>
          </p:nvPr>
        </p:nvSpPr>
        <p:spPr/>
        <p:txBody>
          <a:bodyPr/>
          <a:lstStyle/>
          <a:p>
            <a:pPr lvl="0"/>
            <a:r>
              <a:rPr lang="en-US" dirty="0">
                <a:ea typeface="Century Gothic"/>
                <a:cs typeface="Century Gothic"/>
                <a:sym typeface="Century Gothic"/>
              </a:rPr>
              <a:t>Costa Rica Water Resources </a:t>
            </a:r>
            <a:r>
              <a:rPr lang="en-US" dirty="0" smtClean="0">
                <a:ea typeface="Century Gothic"/>
                <a:cs typeface="Century Gothic"/>
                <a:sym typeface="Century Gothic"/>
              </a:rPr>
              <a:t>II</a:t>
            </a:r>
            <a:endParaRPr lang="en-US" dirty="0">
              <a:ea typeface="Century Gothic"/>
              <a:cs typeface="Century Gothic"/>
              <a:sym typeface="Century Gothic"/>
            </a:endParaRPr>
          </a:p>
        </p:txBody>
      </p:sp>
      <p:sp>
        <p:nvSpPr>
          <p:cNvPr id="9" name="Text Placeholder 16"/>
          <p:cNvSpPr txBox="1">
            <a:spLocks/>
          </p:cNvSpPr>
          <p:nvPr/>
        </p:nvSpPr>
        <p:spPr>
          <a:xfrm>
            <a:off x="914400" y="3025049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9945695"/>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rgbClr val="000000"/>
              </a:buClr>
              <a:buSzPct val="40740"/>
            </a:pPr>
            <a:r>
              <a:rPr lang="en-US" sz="2800" b="1" dirty="0">
                <a:solidFill>
                  <a:schemeClr val="dk1"/>
                </a:solidFill>
                <a:ea typeface="Garamond"/>
                <a:cs typeface="Garamond"/>
                <a:sym typeface="Garamond"/>
              </a:rPr>
              <a:t>Dr. Adam </a:t>
            </a:r>
            <a:r>
              <a:rPr lang="en-US" sz="2800" b="1" dirty="0" err="1">
                <a:solidFill>
                  <a:schemeClr val="dk1"/>
                </a:solidFill>
                <a:ea typeface="Garamond"/>
                <a:cs typeface="Garamond"/>
                <a:sym typeface="Garamond"/>
              </a:rPr>
              <a:t>Milewski</a:t>
            </a:r>
            <a:r>
              <a:rPr lang="en-US" sz="2800" dirty="0">
                <a:solidFill>
                  <a:schemeClr val="dk1"/>
                </a:solidFill>
                <a:ea typeface="Garamond"/>
                <a:cs typeface="Garamond"/>
                <a:sym typeface="Garamond"/>
              </a:rPr>
              <a:t> -- Department of Geology, University of Georgia</a:t>
            </a:r>
          </a:p>
          <a:p>
            <a:pPr lvl="0">
              <a:spcBef>
                <a:spcPts val="0"/>
              </a:spcBef>
              <a:buClr>
                <a:srgbClr val="000000"/>
              </a:buClr>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Dr. Kenton Ross </a:t>
            </a:r>
            <a:r>
              <a:rPr lang="en-US" sz="2800" dirty="0">
                <a:solidFill>
                  <a:schemeClr val="dk1"/>
                </a:solidFill>
                <a:ea typeface="Garamond"/>
                <a:cs typeface="Garamond"/>
                <a:sym typeface="Garamond"/>
              </a:rPr>
              <a:t>-- NASA DEVELOP National Program</a:t>
            </a:r>
          </a:p>
          <a:p>
            <a:pPr lvl="0">
              <a:spcBef>
                <a:spcPts val="0"/>
              </a:spcBef>
              <a:buClr>
                <a:srgbClr val="000000"/>
              </a:buClr>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Dr. Marguerite Madden </a:t>
            </a:r>
            <a:r>
              <a:rPr lang="en-US" sz="2800" dirty="0">
                <a:solidFill>
                  <a:schemeClr val="dk1"/>
                </a:solidFill>
                <a:ea typeface="Garamond"/>
                <a:cs typeface="Garamond"/>
                <a:sym typeface="Garamond"/>
              </a:rPr>
              <a:t>-- Department of Geography, University of Georgia</a:t>
            </a:r>
          </a:p>
          <a:p>
            <a:pPr lvl="0">
              <a:spcBef>
                <a:spcPts val="0"/>
              </a:spcBef>
              <a:buClr>
                <a:srgbClr val="000000"/>
              </a:buClr>
              <a:buSzPct val="40740"/>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Javier </a:t>
            </a:r>
            <a:r>
              <a:rPr lang="en-US" sz="2800" b="1" dirty="0" err="1">
                <a:solidFill>
                  <a:schemeClr val="dk1"/>
                </a:solidFill>
                <a:ea typeface="Garamond"/>
                <a:cs typeface="Garamond"/>
                <a:sym typeface="Garamond"/>
              </a:rPr>
              <a:t>Artiñano</a:t>
            </a:r>
            <a:r>
              <a:rPr lang="en-US" sz="2800" b="1" dirty="0">
                <a:solidFill>
                  <a:schemeClr val="dk1"/>
                </a:solidFill>
                <a:ea typeface="Garamond"/>
                <a:cs typeface="Garamond"/>
                <a:sym typeface="Garamond"/>
              </a:rPr>
              <a:t> </a:t>
            </a:r>
            <a:r>
              <a:rPr lang="en-US" sz="2800" b="1" dirty="0" err="1">
                <a:solidFill>
                  <a:schemeClr val="dk1"/>
                </a:solidFill>
                <a:ea typeface="Garamond"/>
                <a:cs typeface="Garamond"/>
                <a:sym typeface="Garamond"/>
              </a:rPr>
              <a:t>Guzmán</a:t>
            </a:r>
            <a:r>
              <a:rPr lang="en-US" sz="2800" b="1" dirty="0">
                <a:solidFill>
                  <a:schemeClr val="dk1"/>
                </a:solidFill>
                <a:ea typeface="Garamond"/>
                <a:cs typeface="Garamond"/>
                <a:sym typeface="Garamond"/>
              </a:rPr>
              <a:t> </a:t>
            </a:r>
            <a:r>
              <a:rPr lang="en-US" sz="2800" dirty="0">
                <a:solidFill>
                  <a:schemeClr val="dk1"/>
                </a:solidFill>
                <a:ea typeface="Garamond"/>
                <a:cs typeface="Garamond"/>
                <a:sym typeface="Garamond"/>
              </a:rPr>
              <a:t>-- SENARA</a:t>
            </a:r>
          </a:p>
          <a:p>
            <a:pPr lvl="0">
              <a:spcBef>
                <a:spcPts val="0"/>
              </a:spcBef>
              <a:buClr>
                <a:srgbClr val="000000"/>
              </a:buClr>
            </a:pPr>
            <a:endParaRPr lang="en-US" sz="2400" dirty="0">
              <a:solidFill>
                <a:schemeClr val="dk1"/>
              </a:solidFill>
              <a:ea typeface="Garamond"/>
              <a:cs typeface="Garamond"/>
              <a:sym typeface="Garamond"/>
            </a:endParaRPr>
          </a:p>
          <a:p>
            <a:pPr lvl="0">
              <a:spcBef>
                <a:spcPts val="0"/>
              </a:spcBef>
              <a:buClr>
                <a:srgbClr val="000000"/>
              </a:buClr>
              <a:buSzPct val="40740"/>
            </a:pPr>
            <a:r>
              <a:rPr lang="en-US" sz="2800" b="1" dirty="0">
                <a:solidFill>
                  <a:schemeClr val="dk1"/>
                </a:solidFill>
                <a:ea typeface="Garamond"/>
                <a:cs typeface="Garamond"/>
                <a:sym typeface="Garamond"/>
              </a:rPr>
              <a:t>Other Contributors: </a:t>
            </a:r>
            <a:r>
              <a:rPr lang="en-US" sz="2800" dirty="0">
                <a:solidFill>
                  <a:schemeClr val="dk1"/>
                </a:solidFill>
                <a:ea typeface="Garamond"/>
                <a:cs typeface="Garamond"/>
                <a:sym typeface="Garamond"/>
              </a:rPr>
              <a:t>Rachel Will, Benjamin Page, Grant Bloomer, Sarah Medley, </a:t>
            </a:r>
            <a:r>
              <a:rPr lang="en-US" sz="2800" dirty="0" err="1">
                <a:solidFill>
                  <a:schemeClr val="dk1"/>
                </a:solidFill>
                <a:ea typeface="Garamond"/>
                <a:cs typeface="Garamond"/>
                <a:sym typeface="Garamond"/>
              </a:rPr>
              <a:t>Wondwosen</a:t>
            </a:r>
            <a:r>
              <a:rPr lang="en-US" sz="2800" dirty="0">
                <a:solidFill>
                  <a:schemeClr val="dk1"/>
                </a:solidFill>
                <a:ea typeface="Garamond"/>
                <a:cs typeface="Garamond"/>
                <a:sym typeface="Garamond"/>
              </a:rPr>
              <a:t> </a:t>
            </a:r>
            <a:r>
              <a:rPr lang="en-US" sz="2800" dirty="0" err="1">
                <a:solidFill>
                  <a:schemeClr val="dk1"/>
                </a:solidFill>
                <a:ea typeface="Garamond"/>
                <a:cs typeface="Garamond"/>
                <a:sym typeface="Garamond"/>
              </a:rPr>
              <a:t>Seyoum</a:t>
            </a:r>
            <a:endParaRPr lang="en-US" sz="2800" dirty="0">
              <a:solidFill>
                <a:schemeClr val="dk1"/>
              </a:solidFill>
              <a:ea typeface="Garamond"/>
              <a:cs typeface="Garamond"/>
              <a:sym typeface="Garamond"/>
            </a:endParaRPr>
          </a:p>
        </p:txBody>
      </p:sp>
      <p:sp>
        <p:nvSpPr>
          <p:cNvPr id="11" name="Text Placeholder 16"/>
          <p:cNvSpPr txBox="1">
            <a:spLocks/>
          </p:cNvSpPr>
          <p:nvPr/>
        </p:nvSpPr>
        <p:spPr>
          <a:xfrm>
            <a:off x="18288000" y="32139736"/>
            <a:ext cx="8229600" cy="35351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chemeClr val="dk1"/>
              </a:buClr>
              <a:buSzPct val="25000"/>
            </a:pPr>
            <a:r>
              <a:rPr lang="en-US" sz="2800" dirty="0" smtClean="0">
                <a:solidFill>
                  <a:schemeClr val="dk1"/>
                </a:solidFill>
                <a:ea typeface="Garamond"/>
                <a:cs typeface="Garamond"/>
                <a:sym typeface="Garamond"/>
              </a:rPr>
              <a:t>SENARA </a:t>
            </a:r>
            <a:r>
              <a:rPr lang="en-US" sz="2800" dirty="0">
                <a:solidFill>
                  <a:schemeClr val="dk1"/>
                </a:solidFill>
                <a:ea typeface="Garamond"/>
                <a:cs typeface="Garamond"/>
                <a:sym typeface="Garamond"/>
              </a:rPr>
              <a:t>(Costa Rica’s National Service of Underground Water, Irrigation, and Drainage)</a:t>
            </a:r>
          </a:p>
          <a:p>
            <a:pPr lvl="0">
              <a:spcBef>
                <a:spcPts val="0"/>
              </a:spcBef>
              <a:buClr>
                <a:schemeClr val="dk1"/>
              </a:buClr>
            </a:pPr>
            <a:endParaRPr lang="en-US" sz="2400" dirty="0">
              <a:solidFill>
                <a:schemeClr val="dk1"/>
              </a:solidFill>
              <a:ea typeface="Garamond"/>
              <a:cs typeface="Garamond"/>
              <a:sym typeface="Garamond"/>
            </a:endParaRPr>
          </a:p>
          <a:p>
            <a:pPr lvl="0">
              <a:spcBef>
                <a:spcPts val="0"/>
              </a:spcBef>
              <a:buClr>
                <a:schemeClr val="dk1"/>
              </a:buClr>
              <a:buSzPct val="25000"/>
            </a:pPr>
            <a:r>
              <a:rPr lang="en-US" sz="2800" dirty="0">
                <a:solidFill>
                  <a:schemeClr val="dk1"/>
                </a:solidFill>
                <a:ea typeface="Garamond"/>
                <a:cs typeface="Garamond"/>
                <a:sym typeface="Garamond"/>
              </a:rPr>
              <a:t>University of Georgia Costa Rica</a:t>
            </a:r>
          </a:p>
          <a:p>
            <a:pPr lvl="0">
              <a:spcBef>
                <a:spcPts val="0"/>
              </a:spcBef>
              <a:buClr>
                <a:schemeClr val="dk1"/>
              </a:buClr>
            </a:pPr>
            <a:endParaRPr lang="en-US" sz="2400" dirty="0">
              <a:solidFill>
                <a:schemeClr val="dk1"/>
              </a:solidFill>
              <a:ea typeface="Garamond"/>
              <a:cs typeface="Garamond"/>
              <a:sym typeface="Garamond"/>
            </a:endParaRPr>
          </a:p>
          <a:p>
            <a:pPr lvl="0">
              <a:spcBef>
                <a:spcPts val="0"/>
              </a:spcBef>
              <a:buClr>
                <a:schemeClr val="dk1"/>
              </a:buClr>
              <a:buSzPct val="25000"/>
            </a:pPr>
            <a:r>
              <a:rPr lang="en-US" sz="2800" dirty="0">
                <a:solidFill>
                  <a:schemeClr val="dk1"/>
                </a:solidFill>
                <a:ea typeface="Garamond"/>
                <a:cs typeface="Garamond"/>
                <a:sym typeface="Garamond"/>
              </a:rPr>
              <a:t>Costa Rican Embassy to the United States</a:t>
            </a:r>
          </a:p>
          <a:p>
            <a:pPr lvl="0">
              <a:spcBef>
                <a:spcPts val="0"/>
              </a:spcBef>
              <a:buClr>
                <a:srgbClr val="000000"/>
              </a:buClr>
              <a:buSzPct val="40740"/>
            </a:pPr>
            <a:endParaRPr lang="en-US" sz="2800" dirty="0">
              <a:solidFill>
                <a:schemeClr val="dk1"/>
              </a:solidFill>
              <a:ea typeface="Garamond"/>
              <a:cs typeface="Garamond"/>
              <a:sym typeface="Garamond"/>
            </a:endParaRP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2"/>
            <a:ext cx="16916400" cy="53781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For the past three years, the </a:t>
            </a:r>
            <a:r>
              <a:rPr lang="en-US" dirty="0" err="1"/>
              <a:t>Arenal-Tempisque</a:t>
            </a:r>
            <a:r>
              <a:rPr lang="en-US" dirty="0"/>
              <a:t> Watershed has experienced drought conditions complicating water management and agricultural production. To facilitate a responsive water management decision-making process, the team collaborated with Costa Rica’s National Service of Underground Water, Irrigation, and Drainage (SENARA), University of Georgia Costa Rica, and the Costa Rican Embassy.  A model was created in the Soil and Water Assessment Tool (SWAT) modeling software for the </a:t>
            </a:r>
            <a:r>
              <a:rPr lang="en-US" dirty="0" err="1"/>
              <a:t>Arenal-Tempisque</a:t>
            </a:r>
            <a:r>
              <a:rPr lang="en-US" dirty="0"/>
              <a:t> Watershed using NASA Earth observations, ancillary data sources, and</a:t>
            </a:r>
            <a:r>
              <a:rPr lang="en-US" i="1" dirty="0"/>
              <a:t> in situ</a:t>
            </a:r>
            <a:r>
              <a:rPr lang="en-US" dirty="0"/>
              <a:t> data. The model’s results were calibrated and validated through the use of the Soil and Water Assessment Tool- Calibration and Uncertainty Procedures (SWAT-CUP) software. The evapotranspiration data (MOD16) from Terra’s Moderate Resolution Imaging </a:t>
            </a:r>
            <a:r>
              <a:rPr lang="en-US" dirty="0" err="1"/>
              <a:t>Spectroradiometer</a:t>
            </a:r>
            <a:r>
              <a:rPr lang="en-US" dirty="0"/>
              <a:t> (MODIS) sensor were used to offer another source of continuous data to supplement the SWAT model’s outputs. Additionally, the project partners were provided with tutorials that will enable the SWAT model’s hydrological outputs to be calibrated and validated for different future scenarios. The results obtained from the SWAT model and the MOD16 data will provide greater insight into the region’s hydrologic processes, which will allow for the development of a water resource inventory for the study area. Upon receiving the hydrological data and tutorials, SENARA will be able to replicate the project’s methods to continuously update their water budget; this will allow them to make a more efficient water management plan, benefitting the local inhabitants and stakeholders.</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solidFill>
                  <a:schemeClr val="dk1"/>
                </a:solidFill>
                <a:ea typeface="Garamond"/>
                <a:cs typeface="Garamond"/>
                <a:sym typeface="Garamond"/>
              </a:rPr>
              <a:t>Create a SWAT (Soil and Water Assessment Tool) model to simulate and assess the local hydrological </a:t>
            </a:r>
            <a:r>
              <a:rPr lang="en-US" dirty="0" smtClean="0">
                <a:solidFill>
                  <a:schemeClr val="dk1"/>
                </a:solidFill>
                <a:ea typeface="Garamond"/>
                <a:cs typeface="Garamond"/>
                <a:sym typeface="Garamond"/>
              </a:rPr>
              <a:t>processes of the </a:t>
            </a:r>
            <a:r>
              <a:rPr lang="en-US" dirty="0" err="1" smtClean="0">
                <a:solidFill>
                  <a:schemeClr val="dk1"/>
                </a:solidFill>
                <a:ea typeface="Garamond"/>
                <a:cs typeface="Garamond"/>
                <a:sym typeface="Garamond"/>
              </a:rPr>
              <a:t>Arenal-Tempisque</a:t>
            </a:r>
            <a:r>
              <a:rPr lang="en-US" dirty="0" smtClean="0">
                <a:solidFill>
                  <a:schemeClr val="dk1"/>
                </a:solidFill>
                <a:ea typeface="Garamond"/>
                <a:cs typeface="Garamond"/>
                <a:sym typeface="Garamond"/>
              </a:rPr>
              <a:t> Watershed</a:t>
            </a:r>
          </a:p>
          <a:p>
            <a:pPr marL="347663" indent="-347663"/>
            <a:r>
              <a:rPr lang="en-US" dirty="0" smtClean="0">
                <a:solidFill>
                  <a:schemeClr val="dk1"/>
                </a:solidFill>
                <a:sym typeface="Garamond"/>
              </a:rPr>
              <a:t>Utilize SWAT-CUP (</a:t>
            </a:r>
            <a:r>
              <a:rPr lang="en-US" dirty="0"/>
              <a:t>Soil and Water Assessment Tool- Calibration and Uncertainty </a:t>
            </a:r>
            <a:r>
              <a:rPr lang="en-US" dirty="0" smtClean="0"/>
              <a:t>Procedures) to calibrate and validate the outputs of </a:t>
            </a:r>
            <a:r>
              <a:rPr lang="en-US" dirty="0" smtClean="0"/>
              <a:t>SWAT</a:t>
            </a:r>
            <a:endParaRPr lang="en-US" dirty="0" smtClean="0"/>
          </a:p>
          <a:p>
            <a:pPr marL="347663" indent="-347663"/>
            <a:r>
              <a:rPr lang="en-US" dirty="0" smtClean="0">
                <a:solidFill>
                  <a:schemeClr val="dk1"/>
                </a:solidFill>
                <a:ea typeface="Garamond"/>
                <a:cs typeface="Garamond"/>
                <a:sym typeface="Garamond"/>
              </a:rPr>
              <a:t>Utilize MOD 16 data from Terra’s MODIS sensor </a:t>
            </a:r>
            <a:r>
              <a:rPr lang="en-US" dirty="0">
                <a:solidFill>
                  <a:schemeClr val="dk1"/>
                </a:solidFill>
                <a:ea typeface="Garamond"/>
                <a:cs typeface="Garamond"/>
                <a:sym typeface="Garamond"/>
              </a:rPr>
              <a:t>to supplement SWAT’s evapotranspiration (ET) values </a:t>
            </a:r>
            <a:endParaRPr lang="en-US" dirty="0" smtClean="0">
              <a:solidFill>
                <a:schemeClr val="dk1"/>
              </a:solidFill>
              <a:ea typeface="Garamond"/>
              <a:cs typeface="Garamond"/>
              <a:sym typeface="Garamond"/>
            </a:endParaRPr>
          </a:p>
          <a:p>
            <a:pPr marL="347663" indent="-347663"/>
            <a:r>
              <a:rPr lang="en-US" dirty="0" smtClean="0">
                <a:solidFill>
                  <a:schemeClr val="dk1"/>
                </a:solidFill>
                <a:sym typeface="Garamond"/>
              </a:rPr>
              <a:t>Develop tutorials so partners will be able to replicate methods and update their water budget through the use of SWAT </a:t>
            </a:r>
            <a:r>
              <a:rPr lang="en-US" dirty="0">
                <a:solidFill>
                  <a:schemeClr val="dk1"/>
                </a:solidFill>
                <a:sym typeface="Garamond"/>
              </a:rPr>
              <a:t>and SWAT Calibration Uncertainty Procedures (SWAT-CUP) </a:t>
            </a:r>
            <a:r>
              <a:rPr lang="en-US" dirty="0" smtClean="0">
                <a:solidFill>
                  <a:schemeClr val="dk1"/>
                </a:solidFill>
                <a:sym typeface="Garamond"/>
              </a:rPr>
              <a:t>software </a:t>
            </a:r>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62730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1621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1338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39364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305993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130569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endParaRPr lang="en-US" sz="4400" b="1" dirty="0">
              <a:solidFill>
                <a:schemeClr val="accent1"/>
              </a:solidFill>
              <a:latin typeface="Century Gothic" panose="020B0502020202020204" pitchFamily="34" charset="0"/>
            </a:endParaRPr>
          </a:p>
        </p:txBody>
      </p:sp>
      <p:sp>
        <p:nvSpPr>
          <p:cNvPr id="30" name="TextBox 29"/>
          <p:cNvSpPr txBox="1"/>
          <p:nvPr/>
        </p:nvSpPr>
        <p:spPr>
          <a:xfrm>
            <a:off x="9601200" y="29210190"/>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Acknowledgements</a:t>
            </a:r>
            <a:endParaRPr lang="en-US" sz="4400" b="1" dirty="0" smtClean="0">
              <a:solidFill>
                <a:schemeClr val="accent1"/>
              </a:solidFill>
              <a:latin typeface="Century Gothic" panose="020B0502020202020204" pitchFamily="34" charset="0"/>
            </a:endParaRPr>
          </a:p>
        </p:txBody>
      </p:sp>
      <p:sp>
        <p:nvSpPr>
          <p:cNvPr id="31" name="TextBox 30"/>
          <p:cNvSpPr txBox="1"/>
          <p:nvPr/>
        </p:nvSpPr>
        <p:spPr>
          <a:xfrm>
            <a:off x="914400" y="2921019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rgbClr val="000000"/>
              </a:buClr>
              <a:buSzPct val="34375"/>
            </a:pPr>
            <a:r>
              <a:rPr lang="en-US" dirty="0">
                <a:solidFill>
                  <a:schemeClr val="dk1"/>
                </a:solidFill>
                <a:ea typeface="Garamond"/>
                <a:cs typeface="Garamond"/>
                <a:sym typeface="Garamond"/>
              </a:rPr>
              <a:t>Veronica Fay (Project Lead), Steve Padgett-Vasquez, Caren Remillard, Eduardo Rendon, Kamala </a:t>
            </a:r>
            <a:r>
              <a:rPr lang="en-US" dirty="0" err="1">
                <a:solidFill>
                  <a:schemeClr val="dk1"/>
                </a:solidFill>
                <a:ea typeface="Garamond"/>
                <a:cs typeface="Garamond"/>
                <a:sym typeface="Garamond"/>
              </a:rPr>
              <a:t>Kanta</a:t>
            </a:r>
            <a:r>
              <a:rPr lang="en-US" dirty="0">
                <a:solidFill>
                  <a:schemeClr val="dk1"/>
                </a:solidFill>
                <a:ea typeface="Garamond"/>
                <a:cs typeface="Garamond"/>
                <a:sym typeface="Garamond"/>
              </a:rPr>
              <a:t> </a:t>
            </a:r>
            <a:r>
              <a:rPr lang="en-US" dirty="0" err="1">
                <a:solidFill>
                  <a:schemeClr val="dk1"/>
                </a:solidFill>
                <a:ea typeface="Garamond"/>
                <a:cs typeface="Garamond"/>
                <a:sym typeface="Garamond"/>
              </a:rPr>
              <a:t>Sahoo</a:t>
            </a:r>
            <a:r>
              <a:rPr lang="en-US" dirty="0">
                <a:solidFill>
                  <a:schemeClr val="dk1"/>
                </a:solidFill>
                <a:ea typeface="Garamond"/>
                <a:cs typeface="Garamond"/>
                <a:sym typeface="Garamond"/>
              </a:rPr>
              <a:t>, Xuan Zhang</a:t>
            </a:r>
          </a:p>
          <a:p>
            <a:pPr lvl="0">
              <a:buClr>
                <a:schemeClr val="dk1"/>
              </a:buClr>
              <a:buSzPct val="25000"/>
            </a:pPr>
            <a:r>
              <a:rPr lang="en-US" sz="2400" dirty="0" smtClean="0">
                <a:solidFill>
                  <a:schemeClr val="dk1"/>
                </a:solidFill>
                <a:ea typeface="Garamond"/>
                <a:cs typeface="Garamond"/>
                <a:sym typeface="Garamond"/>
              </a:rPr>
              <a:t>NASA DEVELOP at University </a:t>
            </a:r>
            <a:r>
              <a:rPr lang="en-US" sz="2400" dirty="0">
                <a:solidFill>
                  <a:schemeClr val="dk1"/>
                </a:solidFill>
                <a:ea typeface="Garamond"/>
                <a:cs typeface="Garamond"/>
                <a:sym typeface="Garamond"/>
              </a:rPr>
              <a:t>of Georgia</a:t>
            </a:r>
          </a:p>
        </p:txBody>
      </p:sp>
      <p:pic>
        <p:nvPicPr>
          <p:cNvPr id="91" name="Shape 40"/>
          <p:cNvPicPr preferRelativeResize="0"/>
          <p:nvPr/>
        </p:nvPicPr>
        <p:blipFill rotWithShape="1">
          <a:blip r:embed="rId2">
            <a:alphaModFix/>
          </a:blip>
          <a:srcRect t="8897"/>
          <a:stretch/>
        </p:blipFill>
        <p:spPr>
          <a:xfrm>
            <a:off x="981076" y="29935720"/>
            <a:ext cx="6543674" cy="4471096"/>
          </a:xfrm>
          <a:prstGeom prst="rect">
            <a:avLst/>
          </a:prstGeom>
          <a:noFill/>
          <a:ln>
            <a:noFill/>
          </a:ln>
        </p:spPr>
      </p:pic>
      <p:sp>
        <p:nvSpPr>
          <p:cNvPr id="3" name="TextBox 2"/>
          <p:cNvSpPr txBox="1"/>
          <p:nvPr/>
        </p:nvSpPr>
        <p:spPr>
          <a:xfrm>
            <a:off x="1418792" y="34365874"/>
            <a:ext cx="5446426" cy="984885"/>
          </a:xfrm>
          <a:prstGeom prst="rect">
            <a:avLst/>
          </a:prstGeom>
          <a:noFill/>
        </p:spPr>
        <p:txBody>
          <a:bodyPr wrap="square" rtlCol="0">
            <a:spAutoFit/>
          </a:bodyPr>
          <a:lstStyle/>
          <a:p>
            <a:pPr lvl="0" algn="ctr">
              <a:buClr>
                <a:srgbClr val="000000"/>
              </a:buClr>
              <a:buSzPct val="40740"/>
            </a:pPr>
            <a:r>
              <a:rPr lang="en-US" sz="1800" dirty="0">
                <a:solidFill>
                  <a:schemeClr val="dk1"/>
                </a:solidFill>
                <a:ea typeface="Garamond"/>
                <a:cs typeface="Garamond"/>
                <a:sym typeface="Garamond"/>
              </a:rPr>
              <a:t>Kamala </a:t>
            </a:r>
            <a:r>
              <a:rPr lang="en-US" sz="1800" dirty="0" err="1">
                <a:solidFill>
                  <a:schemeClr val="dk1"/>
                </a:solidFill>
                <a:ea typeface="Garamond"/>
                <a:cs typeface="Garamond"/>
                <a:sym typeface="Garamond"/>
              </a:rPr>
              <a:t>Kanta</a:t>
            </a:r>
            <a:r>
              <a:rPr lang="en-US" sz="1800" dirty="0">
                <a:solidFill>
                  <a:schemeClr val="dk1"/>
                </a:solidFill>
                <a:ea typeface="Garamond"/>
                <a:cs typeface="Garamond"/>
                <a:sym typeface="Garamond"/>
              </a:rPr>
              <a:t> </a:t>
            </a:r>
            <a:r>
              <a:rPr lang="en-US" sz="1800" dirty="0" err="1">
                <a:solidFill>
                  <a:schemeClr val="dk1"/>
                </a:solidFill>
                <a:ea typeface="Garamond"/>
                <a:cs typeface="Garamond"/>
                <a:sym typeface="Garamond"/>
              </a:rPr>
              <a:t>Sahoo</a:t>
            </a:r>
            <a:r>
              <a:rPr lang="en-US" sz="1800" dirty="0">
                <a:solidFill>
                  <a:schemeClr val="dk1"/>
                </a:solidFill>
                <a:ea typeface="Garamond"/>
                <a:cs typeface="Garamond"/>
                <a:sym typeface="Garamond"/>
              </a:rPr>
              <a:t>, Eduardo Rendon, Veronica Fay</a:t>
            </a:r>
            <a:r>
              <a:rPr lang="en-US" sz="1800" dirty="0" smtClean="0">
                <a:solidFill>
                  <a:schemeClr val="dk1"/>
                </a:solidFill>
                <a:ea typeface="Garamond"/>
                <a:cs typeface="Garamond"/>
                <a:sym typeface="Garamond"/>
              </a:rPr>
              <a:t>, Xuan </a:t>
            </a:r>
            <a:r>
              <a:rPr lang="en-US" sz="1800" dirty="0">
                <a:solidFill>
                  <a:schemeClr val="dk1"/>
                </a:solidFill>
                <a:ea typeface="Garamond"/>
                <a:cs typeface="Garamond"/>
                <a:sym typeface="Garamond"/>
              </a:rPr>
              <a:t>Zhang, Steve Padgett-Vasquez  </a:t>
            </a:r>
          </a:p>
          <a:p>
            <a:endParaRPr lang="en-US" sz="2000" dirty="0"/>
          </a:p>
        </p:txBody>
      </p:sp>
      <p:grpSp>
        <p:nvGrpSpPr>
          <p:cNvPr id="22" name="Group 21"/>
          <p:cNvGrpSpPr/>
          <p:nvPr/>
        </p:nvGrpSpPr>
        <p:grpSpPr>
          <a:xfrm>
            <a:off x="17703427" y="19988055"/>
            <a:ext cx="8229600" cy="2834699"/>
            <a:chOff x="17703427" y="17976863"/>
            <a:chExt cx="8229600" cy="2834699"/>
          </a:xfrm>
        </p:grpSpPr>
        <p:sp>
          <p:nvSpPr>
            <p:cNvPr id="88" name="Shape 24"/>
            <p:cNvSpPr txBox="1"/>
            <p:nvPr/>
          </p:nvSpPr>
          <p:spPr>
            <a:xfrm>
              <a:off x="17703427" y="17976863"/>
              <a:ext cx="8229600" cy="2834699"/>
            </a:xfrm>
            <a:prstGeom prst="rect">
              <a:avLst/>
            </a:prstGeom>
            <a:noFill/>
            <a:ln>
              <a:noFill/>
            </a:ln>
          </p:spPr>
          <p:txBody>
            <a:bodyPr lIns="91425" tIns="45700" rIns="91425" bIns="45700" anchor="t" anchorCtr="0">
              <a:noAutofit/>
            </a:bodyPr>
            <a:lstStyle/>
            <a:p>
              <a:pPr lvl="0" rtl="0">
                <a:spcBef>
                  <a:spcPts val="0"/>
                </a:spcBef>
                <a:buClr>
                  <a:srgbClr val="000000"/>
                </a:buClr>
                <a:buSzPct val="40740"/>
                <a:buFont typeface="Arial"/>
                <a:buNone/>
              </a:pPr>
              <a:r>
                <a:rPr lang="en-US" sz="2700" dirty="0">
                  <a:latin typeface="Questrial"/>
                  <a:ea typeface="Questrial"/>
                  <a:cs typeface="Questrial"/>
                  <a:sym typeface="Questrial"/>
                </a:rPr>
                <a:t>          </a:t>
              </a:r>
              <a:r>
                <a:rPr lang="en-US" sz="2700" dirty="0">
                  <a:ea typeface="Questrial"/>
                  <a:cs typeface="Questrial"/>
                  <a:sym typeface="Questrial"/>
                </a:rPr>
                <a:t>Landsat 8 </a:t>
              </a:r>
              <a:r>
                <a:rPr lang="en-US" sz="2700" dirty="0">
                  <a:ea typeface="Calibri"/>
                  <a:cs typeface="Calibri"/>
                  <a:sym typeface="Calibri"/>
                </a:rPr>
                <a:t>- OLI                  </a:t>
              </a:r>
              <a:r>
                <a:rPr lang="en-US" sz="2700" dirty="0" smtClean="0">
                  <a:ea typeface="Questrial"/>
                  <a:cs typeface="Questrial"/>
                  <a:sym typeface="Questrial"/>
                </a:rPr>
                <a:t>Terra  </a:t>
              </a:r>
              <a:r>
                <a:rPr lang="en-US" sz="2700" dirty="0">
                  <a:ea typeface="Questrial"/>
                  <a:cs typeface="Questrial"/>
                  <a:sym typeface="Questrial"/>
                </a:rPr>
                <a:t>- </a:t>
              </a:r>
              <a:r>
                <a:rPr lang="en-US" sz="2700" dirty="0" smtClean="0">
                  <a:ea typeface="Questrial"/>
                  <a:cs typeface="Questrial"/>
                  <a:sym typeface="Questrial"/>
                </a:rPr>
                <a:t>ASTER, MODIS</a:t>
              </a:r>
              <a:endParaRPr lang="en-US" sz="2700" dirty="0">
                <a:ea typeface="Questrial"/>
                <a:cs typeface="Questrial"/>
                <a:sym typeface="Questrial"/>
              </a:endParaRPr>
            </a:p>
          </p:txBody>
        </p:sp>
        <p:pic>
          <p:nvPicPr>
            <p:cNvPr id="19" name="Picture 18"/>
            <p:cNvPicPr>
              <a:picLocks noChangeAspect="1"/>
            </p:cNvPicPr>
            <p:nvPr/>
          </p:nvPicPr>
          <p:blipFill>
            <a:blip r:embed="rId3"/>
            <a:stretch>
              <a:fillRect/>
            </a:stretch>
          </p:blipFill>
          <p:spPr>
            <a:xfrm>
              <a:off x="18438956" y="18577439"/>
              <a:ext cx="2725148" cy="2225233"/>
            </a:xfrm>
            <a:prstGeom prst="rect">
              <a:avLst/>
            </a:prstGeom>
          </p:spPr>
        </p:pic>
        <p:pic>
          <p:nvPicPr>
            <p:cNvPr id="20" name="Picture 19"/>
            <p:cNvPicPr>
              <a:picLocks noChangeAspect="1"/>
            </p:cNvPicPr>
            <p:nvPr/>
          </p:nvPicPr>
          <p:blipFill>
            <a:blip r:embed="rId4"/>
            <a:stretch>
              <a:fillRect/>
            </a:stretch>
          </p:blipFill>
          <p:spPr>
            <a:xfrm>
              <a:off x="22659068" y="18557963"/>
              <a:ext cx="2956816" cy="2225233"/>
            </a:xfrm>
            <a:prstGeom prst="rect">
              <a:avLst/>
            </a:prstGeom>
          </p:spPr>
        </p:pic>
      </p:grpSp>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3378" b="4095"/>
          <a:stretch/>
        </p:blipFill>
        <p:spPr>
          <a:xfrm>
            <a:off x="1114981" y="21704650"/>
            <a:ext cx="4047773" cy="3299590"/>
          </a:xfrm>
          <a:prstGeom prst="rect">
            <a:avLst/>
          </a:prstGeom>
          <a:ln>
            <a:solidFill>
              <a:schemeClr val="accent1">
                <a:lumMod val="60000"/>
                <a:lumOff val="40000"/>
              </a:schemeClr>
            </a:solidFill>
          </a:ln>
          <a:effectLst>
            <a:outerShdw blurRad="50800" dist="38100" dir="2700000" algn="tl" rotWithShape="0">
              <a:prstClr val="black">
                <a:alpha val="40000"/>
              </a:prstClr>
            </a:outerShdw>
          </a:effectLst>
        </p:spPr>
      </p:pic>
      <p:graphicFrame>
        <p:nvGraphicFramePr>
          <p:cNvPr id="33" name="Table 32"/>
          <p:cNvGraphicFramePr>
            <a:graphicFrameLocks noGrp="1"/>
          </p:cNvGraphicFramePr>
          <p:nvPr>
            <p:extLst>
              <p:ext uri="{D42A27DB-BD31-4B8C-83A1-F6EECF244321}">
                <p14:modId xmlns:p14="http://schemas.microsoft.com/office/powerpoint/2010/main" val="1523358907"/>
              </p:ext>
            </p:extLst>
          </p:nvPr>
        </p:nvGraphicFramePr>
        <p:xfrm>
          <a:off x="5306509" y="25492841"/>
          <a:ext cx="3899763" cy="3139244"/>
        </p:xfrm>
        <a:graphic>
          <a:graphicData uri="http://schemas.openxmlformats.org/drawingml/2006/table">
            <a:tbl>
              <a:tblPr firstRow="1" firstCol="1" bandRow="1">
                <a:tableStyleId>{2D5ABB26-0587-4C30-8999-92F81FD0307C}</a:tableStyleId>
              </a:tblPr>
              <a:tblGrid>
                <a:gridCol w="3356038"/>
                <a:gridCol w="543725"/>
              </a:tblGrid>
              <a:tr h="439687">
                <a:tc>
                  <a:txBody>
                    <a:bodyPr/>
                    <a:lstStyle/>
                    <a:p>
                      <a:pPr marL="0" marR="0">
                        <a:lnSpc>
                          <a:spcPct val="100000"/>
                        </a:lnSpc>
                        <a:spcBef>
                          <a:spcPts val="0"/>
                        </a:spcBef>
                        <a:spcAft>
                          <a:spcPts val="0"/>
                        </a:spcAft>
                      </a:pPr>
                      <a:r>
                        <a:rPr lang="en-US" sz="1600" b="1" dirty="0">
                          <a:solidFill>
                            <a:schemeClr val="accent1">
                              <a:lumMod val="50000"/>
                            </a:schemeClr>
                          </a:solidFill>
                          <a:effectLst/>
                          <a:latin typeface="+mj-lt"/>
                        </a:rPr>
                        <a:t>Water Balance Ratios</a:t>
                      </a:r>
                      <a:endParaRPr lang="en-US" sz="1600" b="1"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429582">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Streamflow/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91</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w="12700" cap="flat" cmpd="sng" algn="ctr">
                      <a:solidFill>
                        <a:schemeClr val="accent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r>
              <a:tr h="429582">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Base Flow/ Total Flow</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55</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29582">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Surface Runoff/ Total Flow</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45</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71837">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Percolation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42</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69487">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Deep Recharge/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2</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469487">
                <a:tc>
                  <a:txBody>
                    <a:bodyPr/>
                    <a:lstStyle/>
                    <a:p>
                      <a:pPr marL="0" marR="0">
                        <a:lnSpc>
                          <a:spcPct val="100000"/>
                        </a:lnSpc>
                        <a:spcBef>
                          <a:spcPts val="0"/>
                        </a:spcBef>
                        <a:spcAft>
                          <a:spcPts val="0"/>
                        </a:spcAft>
                      </a:pPr>
                      <a:r>
                        <a:rPr lang="en-US" sz="1600" dirty="0">
                          <a:solidFill>
                            <a:schemeClr val="accent1">
                              <a:lumMod val="50000"/>
                            </a:schemeClr>
                          </a:solidFill>
                          <a:effectLst/>
                          <a:latin typeface="+mj-lt"/>
                        </a:rPr>
                        <a:t>ET/ Precipitation</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600" dirty="0" smtClean="0">
                          <a:solidFill>
                            <a:schemeClr val="accent1">
                              <a:lumMod val="50000"/>
                            </a:schemeClr>
                          </a:solidFill>
                          <a:effectLst/>
                          <a:latin typeface="+mj-lt"/>
                        </a:rPr>
                        <a:t>6</a:t>
                      </a:r>
                      <a:endParaRPr lang="en-US" sz="1600" dirty="0">
                        <a:solidFill>
                          <a:schemeClr val="accent1">
                            <a:lumMod val="50000"/>
                          </a:schemeClr>
                        </a:solidFill>
                        <a:effectLst/>
                        <a:latin typeface="+mj-lt"/>
                        <a:ea typeface="Calibri"/>
                        <a:cs typeface="Times New Roman"/>
                      </a:endParaRPr>
                    </a:p>
                  </a:txBody>
                  <a:tcPr marL="68580" marR="68580" marT="0" marB="0">
                    <a:lnL>
                      <a:noFill/>
                    </a:lnL>
                    <a:lnR>
                      <a:noFill/>
                    </a:lnR>
                    <a:lnT>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4" name="Rounded Rectangle 33"/>
          <p:cNvSpPr/>
          <p:nvPr/>
        </p:nvSpPr>
        <p:spPr>
          <a:xfrm>
            <a:off x="974360" y="21205040"/>
            <a:ext cx="8400136" cy="7598400"/>
          </a:xfrm>
          <a:prstGeom prst="roundRect">
            <a:avLst>
              <a:gd name="adj" fmla="val 2882"/>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57747" y="21212962"/>
            <a:ext cx="1139963" cy="523220"/>
          </a:xfrm>
          <a:prstGeom prst="rect">
            <a:avLst/>
          </a:prstGeom>
          <a:noFill/>
        </p:spPr>
        <p:txBody>
          <a:bodyPr wrap="square" rtlCol="0">
            <a:spAutoFit/>
          </a:bodyPr>
          <a:lstStyle/>
          <a:p>
            <a:r>
              <a:rPr lang="en-US" sz="2800" b="1" dirty="0" smtClean="0">
                <a:solidFill>
                  <a:schemeClr val="accent1">
                    <a:lumMod val="75000"/>
                  </a:schemeClr>
                </a:solidFill>
                <a:latin typeface="+mj-lt"/>
              </a:rPr>
              <a:t>SWAT</a:t>
            </a:r>
            <a:r>
              <a:rPr lang="en-US" sz="2800" dirty="0" smtClean="0">
                <a:solidFill>
                  <a:schemeClr val="accent1">
                    <a:lumMod val="75000"/>
                  </a:schemeClr>
                </a:solidFill>
              </a:rPr>
              <a:t> </a:t>
            </a:r>
            <a:endParaRPr lang="en-US" sz="2800" dirty="0">
              <a:solidFill>
                <a:schemeClr val="accent1">
                  <a:lumMod val="75000"/>
                </a:schemeClr>
              </a:solidFill>
            </a:endParaRPr>
          </a:p>
        </p:txBody>
      </p:sp>
      <p:sp>
        <p:nvSpPr>
          <p:cNvPr id="94" name="Rounded Rectangle 93"/>
          <p:cNvSpPr/>
          <p:nvPr/>
        </p:nvSpPr>
        <p:spPr>
          <a:xfrm>
            <a:off x="9601961" y="21205041"/>
            <a:ext cx="8228837" cy="3392718"/>
          </a:xfrm>
          <a:prstGeom prst="roundRect">
            <a:avLst>
              <a:gd name="adj" fmla="val 2882"/>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12707313" y="21225837"/>
            <a:ext cx="2017373" cy="523220"/>
          </a:xfrm>
          <a:prstGeom prst="rect">
            <a:avLst/>
          </a:prstGeom>
          <a:noFill/>
        </p:spPr>
        <p:txBody>
          <a:bodyPr wrap="square" rtlCol="0">
            <a:spAutoFit/>
          </a:bodyPr>
          <a:lstStyle/>
          <a:p>
            <a:pPr algn="ctr"/>
            <a:r>
              <a:rPr lang="en-US" sz="2800" b="1" dirty="0" smtClean="0">
                <a:solidFill>
                  <a:schemeClr val="accent1">
                    <a:lumMod val="75000"/>
                  </a:schemeClr>
                </a:solidFill>
                <a:latin typeface="+mj-lt"/>
              </a:rPr>
              <a:t>SWAT-CUP</a:t>
            </a:r>
            <a:r>
              <a:rPr lang="en-US" sz="2800" dirty="0" smtClean="0">
                <a:solidFill>
                  <a:schemeClr val="accent1">
                    <a:lumMod val="75000"/>
                  </a:schemeClr>
                </a:solidFill>
              </a:rPr>
              <a:t> </a:t>
            </a:r>
            <a:endParaRPr lang="en-US" sz="2800" dirty="0">
              <a:solidFill>
                <a:schemeClr val="accent1">
                  <a:lumMod val="75000"/>
                </a:schemeClr>
              </a:solidFill>
            </a:endParaRPr>
          </a:p>
        </p:txBody>
      </p:sp>
      <p:sp>
        <p:nvSpPr>
          <p:cNvPr id="12" name="Text Placeholder 16"/>
          <p:cNvSpPr txBox="1">
            <a:spLocks/>
          </p:cNvSpPr>
          <p:nvPr/>
        </p:nvSpPr>
        <p:spPr>
          <a:xfrm>
            <a:off x="18288000" y="23910796"/>
            <a:ext cx="8972550" cy="783372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We </a:t>
            </a:r>
            <a:r>
              <a:rPr lang="en-US" dirty="0" smtClean="0"/>
              <a:t>simulated </a:t>
            </a:r>
            <a:r>
              <a:rPr lang="en-US" dirty="0"/>
              <a:t>the local hydrological processes of the </a:t>
            </a:r>
            <a:r>
              <a:rPr lang="en-US" dirty="0" err="1"/>
              <a:t>Arenal-Tempisque</a:t>
            </a:r>
            <a:r>
              <a:rPr lang="en-US" dirty="0"/>
              <a:t> Watershed through SWAT </a:t>
            </a:r>
            <a:r>
              <a:rPr lang="en-US" dirty="0" smtClean="0"/>
              <a:t>and </a:t>
            </a:r>
            <a:r>
              <a:rPr lang="en-US" dirty="0" smtClean="0"/>
              <a:t>calibrated </a:t>
            </a:r>
            <a:r>
              <a:rPr lang="en-US" dirty="0" smtClean="0"/>
              <a:t>SWAT’s </a:t>
            </a:r>
            <a:r>
              <a:rPr lang="en-US" dirty="0"/>
              <a:t>outputs in </a:t>
            </a:r>
            <a:r>
              <a:rPr lang="en-US" dirty="0" smtClean="0"/>
              <a:t>SWAT-CUP for one sub-basin.</a:t>
            </a:r>
            <a:endParaRPr lang="en-US" dirty="0" smtClean="0"/>
          </a:p>
          <a:p>
            <a:pPr marL="342900" indent="-342900"/>
            <a:r>
              <a:rPr lang="en-US" dirty="0" smtClean="0"/>
              <a:t>Limitations of </a:t>
            </a:r>
            <a:r>
              <a:rPr lang="en-US" i="1" dirty="0" smtClean="0"/>
              <a:t>in situ</a:t>
            </a:r>
            <a:r>
              <a:rPr lang="en-US" dirty="0" smtClean="0"/>
              <a:t> data included: </a:t>
            </a:r>
          </a:p>
          <a:p>
            <a:pPr marL="800100" lvl="1" indent="-342900"/>
            <a:r>
              <a:rPr lang="en-US" dirty="0"/>
              <a:t>C</a:t>
            </a:r>
            <a:r>
              <a:rPr lang="en-US" dirty="0" smtClean="0"/>
              <a:t>alibration </a:t>
            </a:r>
            <a:r>
              <a:rPr lang="en-US" dirty="0"/>
              <a:t>data </a:t>
            </a:r>
            <a:r>
              <a:rPr lang="en-US" dirty="0" smtClean="0"/>
              <a:t>ranged </a:t>
            </a:r>
            <a:r>
              <a:rPr lang="en-US" dirty="0"/>
              <a:t>from 1979 to 1993, </a:t>
            </a:r>
            <a:r>
              <a:rPr lang="en-US" dirty="0" smtClean="0"/>
              <a:t>while</a:t>
            </a:r>
            <a:r>
              <a:rPr lang="en-US" dirty="0" smtClean="0"/>
              <a:t> </a:t>
            </a:r>
            <a:r>
              <a:rPr lang="en-US" dirty="0"/>
              <a:t>our study period spanned from 1979-2013. </a:t>
            </a:r>
            <a:endParaRPr lang="en-US" dirty="0" smtClean="0"/>
          </a:p>
          <a:p>
            <a:pPr marL="800100" lvl="1" indent="-342900"/>
            <a:r>
              <a:rPr lang="en-US" dirty="0"/>
              <a:t>D</a:t>
            </a:r>
            <a:r>
              <a:rPr lang="en-US" dirty="0" smtClean="0"/>
              <a:t>ata were nonconsecutive</a:t>
            </a:r>
            <a:r>
              <a:rPr lang="en-US" dirty="0" smtClean="0"/>
              <a:t> with only</a:t>
            </a:r>
            <a:r>
              <a:rPr lang="en-US" dirty="0" smtClean="0"/>
              <a:t> </a:t>
            </a:r>
            <a:r>
              <a:rPr lang="en-US" dirty="0" smtClean="0"/>
              <a:t>64 semi-successive </a:t>
            </a:r>
            <a:r>
              <a:rPr lang="en-US" dirty="0" smtClean="0"/>
              <a:t>months </a:t>
            </a:r>
            <a:r>
              <a:rPr lang="en-US" dirty="0"/>
              <a:t>to calibrate and validate the model. </a:t>
            </a:r>
            <a:endParaRPr lang="en-US" dirty="0" smtClean="0"/>
          </a:p>
          <a:p>
            <a:pPr marL="800100" lvl="1" indent="-342900"/>
            <a:r>
              <a:rPr lang="en-US" dirty="0"/>
              <a:t>S</a:t>
            </a:r>
            <a:r>
              <a:rPr lang="en-US" dirty="0" smtClean="0"/>
              <a:t>tream </a:t>
            </a:r>
            <a:r>
              <a:rPr lang="en-US" dirty="0" smtClean="0"/>
              <a:t>gage </a:t>
            </a:r>
            <a:r>
              <a:rPr lang="en-US" dirty="0"/>
              <a:t>location was not on the watershed’s main confluence</a:t>
            </a:r>
            <a:r>
              <a:rPr lang="en-US"/>
              <a:t>, </a:t>
            </a:r>
            <a:r>
              <a:rPr lang="en-US" smtClean="0"/>
              <a:t>which </a:t>
            </a:r>
            <a:r>
              <a:rPr lang="en-US" dirty="0" smtClean="0"/>
              <a:t>prevented </a:t>
            </a:r>
            <a:r>
              <a:rPr lang="en-US" dirty="0"/>
              <a:t>us from calibrating the outputs for the entire watershed.</a:t>
            </a:r>
          </a:p>
          <a:p>
            <a:pPr marL="347663" indent="-347663"/>
            <a:r>
              <a:rPr lang="en-US" dirty="0"/>
              <a:t>T</a:t>
            </a:r>
            <a:r>
              <a:rPr lang="en-US" dirty="0" smtClean="0"/>
              <a:t>he </a:t>
            </a:r>
            <a:r>
              <a:rPr lang="en-US" dirty="0"/>
              <a:t>tutorial </a:t>
            </a:r>
            <a:r>
              <a:rPr lang="en-US" dirty="0" smtClean="0"/>
              <a:t>for </a:t>
            </a:r>
            <a:r>
              <a:rPr lang="en-US" dirty="0"/>
              <a:t>SWAT and SWAT-CUP will allow project partners, who have  access to more current datasets, </a:t>
            </a:r>
            <a:r>
              <a:rPr lang="en-US" dirty="0" smtClean="0"/>
              <a:t>to </a:t>
            </a:r>
            <a:r>
              <a:rPr lang="en-US" dirty="0"/>
              <a:t>replicate our methodology</a:t>
            </a:r>
            <a:r>
              <a:rPr lang="en-US" dirty="0" smtClean="0"/>
              <a:t>, to </a:t>
            </a:r>
            <a:r>
              <a:rPr lang="en-US" dirty="0"/>
              <a:t>calibrate and validate their model’s findings, and to update the region’s water budget for future water management policies. </a:t>
            </a:r>
          </a:p>
          <a:p>
            <a:pPr marL="347663" indent="-347663"/>
            <a:endParaRPr lang="en-US" dirty="0" smtClean="0"/>
          </a:p>
        </p:txBody>
      </p:sp>
      <p:sp>
        <p:nvSpPr>
          <p:cNvPr id="99" name="Rounded Rectangle 98"/>
          <p:cNvSpPr/>
          <p:nvPr/>
        </p:nvSpPr>
        <p:spPr>
          <a:xfrm>
            <a:off x="9601201" y="24817498"/>
            <a:ext cx="8250492" cy="3985942"/>
          </a:xfrm>
          <a:prstGeom prst="roundRect">
            <a:avLst>
              <a:gd name="adj" fmla="val 2882"/>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12929228" y="24833968"/>
            <a:ext cx="1557260" cy="523220"/>
          </a:xfrm>
          <a:prstGeom prst="rect">
            <a:avLst/>
          </a:prstGeom>
          <a:noFill/>
        </p:spPr>
        <p:txBody>
          <a:bodyPr wrap="square" rtlCol="0">
            <a:spAutoFit/>
          </a:bodyPr>
          <a:lstStyle/>
          <a:p>
            <a:r>
              <a:rPr lang="en-US" sz="2800" b="1" dirty="0" smtClean="0">
                <a:solidFill>
                  <a:schemeClr val="accent1">
                    <a:lumMod val="75000"/>
                  </a:schemeClr>
                </a:solidFill>
                <a:latin typeface="+mj-lt"/>
              </a:rPr>
              <a:t>MOD 16</a:t>
            </a:r>
            <a:r>
              <a:rPr lang="en-US" sz="2800" dirty="0" smtClean="0">
                <a:solidFill>
                  <a:schemeClr val="accent1">
                    <a:lumMod val="75000"/>
                  </a:schemeClr>
                </a:solidFill>
              </a:rPr>
              <a:t> </a:t>
            </a:r>
            <a:endParaRPr lang="en-US" sz="2800" dirty="0">
              <a:solidFill>
                <a:schemeClr val="accent1">
                  <a:lumMod val="75000"/>
                </a:schemeClr>
              </a:solidFill>
            </a:endParaRPr>
          </a:p>
        </p:txBody>
      </p:sp>
      <p:sp>
        <p:nvSpPr>
          <p:cNvPr id="102" name="Text Placeholder 16"/>
          <p:cNvSpPr txBox="1">
            <a:spLocks/>
          </p:cNvSpPr>
          <p:nvPr/>
        </p:nvSpPr>
        <p:spPr>
          <a:xfrm>
            <a:off x="1010435" y="12316356"/>
            <a:ext cx="16916400" cy="70778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p>
          <a:p>
            <a:endParaRPr lang="en-US" dirty="0" smtClean="0"/>
          </a:p>
          <a:p>
            <a:endParaRPr lang="en-US" dirty="0"/>
          </a:p>
          <a:p>
            <a:endParaRPr lang="en-US" dirty="0" smtClean="0"/>
          </a:p>
          <a:p>
            <a:endParaRPr lang="en-US" dirty="0"/>
          </a:p>
        </p:txBody>
      </p:sp>
      <p:grpSp>
        <p:nvGrpSpPr>
          <p:cNvPr id="13" name="Group 12"/>
          <p:cNvGrpSpPr/>
          <p:nvPr/>
        </p:nvGrpSpPr>
        <p:grpSpPr>
          <a:xfrm>
            <a:off x="937221" y="12521021"/>
            <a:ext cx="15472260" cy="7739717"/>
            <a:chOff x="937221" y="12521021"/>
            <a:chExt cx="15472260" cy="7739717"/>
          </a:xfrm>
        </p:grpSpPr>
        <p:grpSp>
          <p:nvGrpSpPr>
            <p:cNvPr id="1028" name="Group 1027"/>
            <p:cNvGrpSpPr/>
            <p:nvPr/>
          </p:nvGrpSpPr>
          <p:grpSpPr>
            <a:xfrm>
              <a:off x="937221" y="12521021"/>
              <a:ext cx="15472260" cy="7739717"/>
              <a:chOff x="347709" y="12499756"/>
              <a:chExt cx="13388620" cy="6922643"/>
            </a:xfrm>
          </p:grpSpPr>
          <p:sp>
            <p:nvSpPr>
              <p:cNvPr id="1024" name="Right Arrow 1023"/>
              <p:cNvSpPr/>
              <p:nvPr/>
            </p:nvSpPr>
            <p:spPr>
              <a:xfrm rot="2692968">
                <a:off x="1042068" y="14124365"/>
                <a:ext cx="305315" cy="129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ight Arrow 223"/>
              <p:cNvSpPr/>
              <p:nvPr/>
            </p:nvSpPr>
            <p:spPr>
              <a:xfrm rot="2692968">
                <a:off x="2500514" y="14099332"/>
                <a:ext cx="305315" cy="129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347709" y="12499756"/>
                <a:ext cx="13388620" cy="6922643"/>
                <a:chOff x="347709" y="12499756"/>
                <a:chExt cx="13388620" cy="6922643"/>
              </a:xfrm>
            </p:grpSpPr>
            <p:sp>
              <p:nvSpPr>
                <p:cNvPr id="220" name="Shape 85"/>
                <p:cNvSpPr/>
                <p:nvPr/>
              </p:nvSpPr>
              <p:spPr>
                <a:xfrm rot="10800000">
                  <a:off x="3448717" y="13109128"/>
                  <a:ext cx="2115694" cy="502680"/>
                </a:xfrm>
                <a:prstGeom prst="bentUpArrow">
                  <a:avLst>
                    <a:gd name="adj1" fmla="val 25000"/>
                    <a:gd name="adj2" fmla="val 25000"/>
                    <a:gd name="adj3" fmla="val 25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162" name="Group 161"/>
                <p:cNvGrpSpPr/>
                <p:nvPr/>
              </p:nvGrpSpPr>
              <p:grpSpPr>
                <a:xfrm>
                  <a:off x="347709" y="12499756"/>
                  <a:ext cx="13388620" cy="6922643"/>
                  <a:chOff x="-538661" y="525117"/>
                  <a:chExt cx="11108684" cy="5743794"/>
                </a:xfrm>
              </p:grpSpPr>
              <p:sp>
                <p:nvSpPr>
                  <p:cNvPr id="165" name="Shape 80"/>
                  <p:cNvSpPr/>
                  <p:nvPr/>
                </p:nvSpPr>
                <p:spPr>
                  <a:xfrm rot="-5400000" flipH="1">
                    <a:off x="4175746" y="4931623"/>
                    <a:ext cx="975809" cy="783454"/>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6" name="Shape 81"/>
                  <p:cNvSpPr/>
                  <p:nvPr/>
                </p:nvSpPr>
                <p:spPr>
                  <a:xfrm rot="5400000">
                    <a:off x="5761087" y="4877884"/>
                    <a:ext cx="1080580" cy="773612"/>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7" name="Shape 82"/>
                  <p:cNvSpPr/>
                  <p:nvPr/>
                </p:nvSpPr>
                <p:spPr>
                  <a:xfrm rot="5400000">
                    <a:off x="1943673" y="3887284"/>
                    <a:ext cx="1080580" cy="773612"/>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8" name="Shape 83"/>
                  <p:cNvSpPr/>
                  <p:nvPr/>
                </p:nvSpPr>
                <p:spPr>
                  <a:xfrm rot="-5400000" flipH="1">
                    <a:off x="8329451" y="3905749"/>
                    <a:ext cx="975809" cy="784313"/>
                  </a:xfrm>
                  <a:prstGeom prst="bentUpArrow">
                    <a:avLst>
                      <a:gd name="adj1" fmla="val 14142"/>
                      <a:gd name="adj2" fmla="val 11674"/>
                      <a:gd name="adj3" fmla="val 16116"/>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69" name="Shape 85"/>
                  <p:cNvSpPr/>
                  <p:nvPr/>
                </p:nvSpPr>
                <p:spPr>
                  <a:xfrm rot="10800000" flipH="1">
                    <a:off x="7272515" y="1030719"/>
                    <a:ext cx="1752897" cy="417079"/>
                  </a:xfrm>
                  <a:prstGeom prst="bentUpArrow">
                    <a:avLst>
                      <a:gd name="adj1" fmla="val 25000"/>
                      <a:gd name="adj2" fmla="val 25000"/>
                      <a:gd name="adj3" fmla="val 25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70" name="Shape 90"/>
                  <p:cNvSpPr/>
                  <p:nvPr/>
                </p:nvSpPr>
                <p:spPr>
                  <a:xfrm>
                    <a:off x="3694837" y="525117"/>
                    <a:ext cx="3580279" cy="677674"/>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171" name="Group 170"/>
                  <p:cNvGrpSpPr/>
                  <p:nvPr/>
                </p:nvGrpSpPr>
                <p:grpSpPr>
                  <a:xfrm>
                    <a:off x="4545736" y="1606451"/>
                    <a:ext cx="1943971" cy="1128045"/>
                    <a:chOff x="4725814" y="1456709"/>
                    <a:chExt cx="1943971" cy="1128045"/>
                  </a:xfrm>
                </p:grpSpPr>
                <p:sp>
                  <p:nvSpPr>
                    <p:cNvPr id="218" name="Shape 88"/>
                    <p:cNvSpPr/>
                    <p:nvPr/>
                  </p:nvSpPr>
                  <p:spPr>
                    <a:xfrm>
                      <a:off x="5268205" y="1755258"/>
                      <a:ext cx="859194" cy="829496"/>
                    </a:xfrm>
                    <a:prstGeom prst="roundRect">
                      <a:avLst>
                        <a:gd name="adj" fmla="val 16667"/>
                      </a:avLst>
                    </a:prstGeom>
                    <a:blipFill rotWithShape="1">
                      <a:blip r:embed="rId6">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9" name="Shape 98"/>
                    <p:cNvSpPr txBox="1"/>
                    <p:nvPr/>
                  </p:nvSpPr>
                  <p:spPr>
                    <a:xfrm>
                      <a:off x="4725814" y="1456709"/>
                      <a:ext cx="1943971" cy="282022"/>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1800" b="0" i="1" u="none" strike="noStrike" kern="0" cap="none" spc="0" normalizeH="0" baseline="0" noProof="0" dirty="0" smtClean="0">
                          <a:ln>
                            <a:noFill/>
                          </a:ln>
                          <a:solidFill>
                            <a:srgbClr val="0070C0"/>
                          </a:solidFill>
                          <a:effectLst/>
                          <a:uLnTx/>
                          <a:uFillTx/>
                          <a:latin typeface="Calibri"/>
                          <a:ea typeface="Calibri"/>
                          <a:cs typeface="Calibri"/>
                          <a:sym typeface="Calibri"/>
                          <a:rtl val="0"/>
                        </a:rPr>
                        <a:t>In Situ </a:t>
                      </a:r>
                      <a:r>
                        <a:rPr kumimoji="0" lang="en-US" sz="1800" b="0" u="none" strike="noStrike" kern="0" cap="none" spc="0" normalizeH="0" baseline="0" noProof="0" dirty="0" smtClean="0">
                          <a:ln>
                            <a:noFill/>
                          </a:ln>
                          <a:solidFill>
                            <a:srgbClr val="0070C0"/>
                          </a:solidFill>
                          <a:effectLst/>
                          <a:uLnTx/>
                          <a:uFillTx/>
                          <a:latin typeface="Calibri"/>
                          <a:ea typeface="Calibri"/>
                          <a:cs typeface="Calibri"/>
                          <a:sym typeface="Calibri"/>
                          <a:rtl val="0"/>
                        </a:rPr>
                        <a:t>Stream Gauge Date</a:t>
                      </a:r>
                    </a:p>
                  </p:txBody>
                </p:sp>
              </p:grpSp>
              <p:sp>
                <p:nvSpPr>
                  <p:cNvPr id="172" name="Shape 99"/>
                  <p:cNvSpPr txBox="1"/>
                  <p:nvPr/>
                </p:nvSpPr>
                <p:spPr>
                  <a:xfrm>
                    <a:off x="4163998" y="525117"/>
                    <a:ext cx="2641965" cy="645206"/>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Data Acquisition &amp;</a:t>
                    </a:r>
                  </a:p>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 GIS Processing</a:t>
                    </a:r>
                  </a:p>
                </p:txBody>
              </p:sp>
              <p:grpSp>
                <p:nvGrpSpPr>
                  <p:cNvPr id="173" name="Shape 103"/>
                  <p:cNvGrpSpPr/>
                  <p:nvPr/>
                </p:nvGrpSpPr>
                <p:grpSpPr>
                  <a:xfrm>
                    <a:off x="4065180" y="3161507"/>
                    <a:ext cx="2907807" cy="676656"/>
                    <a:chOff x="4604642" y="4084655"/>
                    <a:chExt cx="3305418" cy="763367"/>
                  </a:xfrm>
                </p:grpSpPr>
                <p:sp>
                  <p:nvSpPr>
                    <p:cNvPr id="216" name="Shape 104"/>
                    <p:cNvSpPr/>
                    <p:nvPr/>
                  </p:nvSpPr>
                  <p:spPr>
                    <a:xfrm>
                      <a:off x="4604642" y="4084655"/>
                      <a:ext cx="3305418" cy="763367"/>
                    </a:xfrm>
                    <a:prstGeom prst="roundRect">
                      <a:avLst>
                        <a:gd name="adj" fmla="val 16667"/>
                      </a:avLst>
                    </a:prstGeom>
                    <a:blipFill rotWithShape="1">
                      <a:blip r:embed="rId7">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7" name="Shape 105"/>
                    <p:cNvSpPr txBox="1"/>
                    <p:nvPr/>
                  </p:nvSpPr>
                  <p:spPr>
                    <a:xfrm>
                      <a:off x="4981753" y="4205319"/>
                      <a:ext cx="2551200" cy="461700"/>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S W A T  -  C U P</a:t>
                      </a:r>
                    </a:p>
                  </p:txBody>
                </p:sp>
              </p:grpSp>
              <p:grpSp>
                <p:nvGrpSpPr>
                  <p:cNvPr id="174" name="Shape 106"/>
                  <p:cNvGrpSpPr/>
                  <p:nvPr/>
                </p:nvGrpSpPr>
                <p:grpSpPr>
                  <a:xfrm>
                    <a:off x="807035" y="3419693"/>
                    <a:ext cx="9679865" cy="695107"/>
                    <a:chOff x="813601" y="4153235"/>
                    <a:chExt cx="11003482" cy="784183"/>
                  </a:xfrm>
                </p:grpSpPr>
                <p:sp>
                  <p:nvSpPr>
                    <p:cNvPr id="211" name="Shape 107"/>
                    <p:cNvSpPr/>
                    <p:nvPr/>
                  </p:nvSpPr>
                  <p:spPr>
                    <a:xfrm>
                      <a:off x="813601" y="4153235"/>
                      <a:ext cx="3153731" cy="763368"/>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212" name="Shape 108"/>
                    <p:cNvGrpSpPr/>
                    <p:nvPr/>
                  </p:nvGrpSpPr>
                  <p:grpSpPr>
                    <a:xfrm>
                      <a:off x="8607195" y="4174051"/>
                      <a:ext cx="3209888" cy="763367"/>
                      <a:chOff x="8551015" y="4137864"/>
                      <a:chExt cx="3209888" cy="763367"/>
                    </a:xfrm>
                  </p:grpSpPr>
                  <p:sp>
                    <p:nvSpPr>
                      <p:cNvPr id="214" name="Shape 109"/>
                      <p:cNvSpPr/>
                      <p:nvPr/>
                    </p:nvSpPr>
                    <p:spPr>
                      <a:xfrm>
                        <a:off x="8551015" y="4137864"/>
                        <a:ext cx="3209888" cy="763367"/>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5" name="Shape 110"/>
                      <p:cNvSpPr txBox="1"/>
                      <p:nvPr/>
                    </p:nvSpPr>
                    <p:spPr>
                      <a:xfrm>
                        <a:off x="8631196" y="4279467"/>
                        <a:ext cx="3062061" cy="461665"/>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M O D  1 6</a:t>
                        </a:r>
                      </a:p>
                    </p:txBody>
                  </p:sp>
                </p:grpSp>
                <p:sp>
                  <p:nvSpPr>
                    <p:cNvPr id="213" name="Shape 111"/>
                    <p:cNvSpPr txBox="1"/>
                    <p:nvPr/>
                  </p:nvSpPr>
                  <p:spPr>
                    <a:xfrm>
                      <a:off x="1688179" y="4298218"/>
                      <a:ext cx="1337774" cy="461699"/>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S W A T</a:t>
                      </a:r>
                    </a:p>
                  </p:txBody>
                </p:sp>
              </p:grpSp>
              <p:grpSp>
                <p:nvGrpSpPr>
                  <p:cNvPr id="175" name="Group 174"/>
                  <p:cNvGrpSpPr/>
                  <p:nvPr/>
                </p:nvGrpSpPr>
                <p:grpSpPr>
                  <a:xfrm>
                    <a:off x="3018876" y="4352104"/>
                    <a:ext cx="5223008" cy="753296"/>
                    <a:chOff x="3018876" y="4809304"/>
                    <a:chExt cx="5223008" cy="753296"/>
                  </a:xfrm>
                </p:grpSpPr>
                <p:sp>
                  <p:nvSpPr>
                    <p:cNvPr id="209" name="Shape 112"/>
                    <p:cNvSpPr/>
                    <p:nvPr/>
                  </p:nvSpPr>
                  <p:spPr>
                    <a:xfrm>
                      <a:off x="3018876" y="4809304"/>
                      <a:ext cx="5223006" cy="721893"/>
                    </a:xfrm>
                    <a:prstGeom prst="roundRect">
                      <a:avLst>
                        <a:gd name="adj" fmla="val 16667"/>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10" name="Shape 113"/>
                    <p:cNvSpPr txBox="1"/>
                    <p:nvPr/>
                  </p:nvSpPr>
                  <p:spPr>
                    <a:xfrm>
                      <a:off x="3018876" y="4832003"/>
                      <a:ext cx="5223008" cy="730597"/>
                    </a:xfrm>
                    <a:prstGeom prst="rect">
                      <a:avLst/>
                    </a:prstGeom>
                    <a:noFill/>
                    <a:ln>
                      <a:noFill/>
                    </a:ln>
                  </p:spPr>
                  <p:txBody>
                    <a:bodyPr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Comprehensive Water Budget for the </a:t>
                      </a:r>
                    </a:p>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US" sz="2800" b="1" i="0" u="none" strike="noStrike" kern="0" cap="none" spc="0" normalizeH="0" baseline="0" noProof="0" dirty="0" err="1" smtClean="0">
                          <a:ln>
                            <a:noFill/>
                          </a:ln>
                          <a:solidFill>
                            <a:srgbClr val="FFFFFF"/>
                          </a:solidFill>
                          <a:effectLst/>
                          <a:uLnTx/>
                          <a:uFillTx/>
                          <a:latin typeface="Calibri"/>
                          <a:ea typeface="Calibri"/>
                          <a:cs typeface="Calibri"/>
                          <a:sym typeface="Calibri"/>
                          <a:rtl val="0"/>
                        </a:rPr>
                        <a:t>Arenal-Tempisque</a:t>
                      </a:r>
                      <a:r>
                        <a:rPr kumimoji="0" lang="en-US" sz="2800" b="1" i="0" u="none" strike="noStrike" kern="0" cap="none" spc="0" normalizeH="0" baseline="0" noProof="0" dirty="0" smtClean="0">
                          <a:ln>
                            <a:noFill/>
                          </a:ln>
                          <a:solidFill>
                            <a:srgbClr val="FFFFFF"/>
                          </a:solidFill>
                          <a:effectLst/>
                          <a:uLnTx/>
                          <a:uFillTx/>
                          <a:latin typeface="Calibri"/>
                          <a:ea typeface="Calibri"/>
                          <a:cs typeface="Calibri"/>
                          <a:sym typeface="Calibri"/>
                          <a:rtl val="0"/>
                        </a:rPr>
                        <a:t> Watershed </a:t>
                      </a:r>
                    </a:p>
                  </p:txBody>
                </p:sp>
              </p:grpSp>
              <p:sp>
                <p:nvSpPr>
                  <p:cNvPr id="176" name="Shape 115"/>
                  <p:cNvSpPr/>
                  <p:nvPr/>
                </p:nvSpPr>
                <p:spPr>
                  <a:xfrm>
                    <a:off x="2075105" y="3176016"/>
                    <a:ext cx="184101" cy="22199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pic>
                <p:nvPicPr>
                  <p:cNvPr id="177" name="Shape 117"/>
                  <p:cNvPicPr preferRelativeResize="0"/>
                  <p:nvPr/>
                </p:nvPicPr>
                <p:blipFill rotWithShape="1">
                  <a:blip r:embed="rId8">
                    <a:alphaModFix/>
                  </a:blip>
                  <a:srcRect/>
                  <a:stretch/>
                </p:blipFill>
                <p:spPr>
                  <a:xfrm flipH="1">
                    <a:off x="2986491" y="592004"/>
                    <a:ext cx="312191" cy="375700"/>
                  </a:xfrm>
                  <a:prstGeom prst="rect">
                    <a:avLst/>
                  </a:prstGeom>
                  <a:noFill/>
                  <a:ln>
                    <a:noFill/>
                  </a:ln>
                </p:spPr>
              </p:pic>
              <p:pic>
                <p:nvPicPr>
                  <p:cNvPr id="178" name="Shape 118"/>
                  <p:cNvPicPr preferRelativeResize="0"/>
                  <p:nvPr/>
                </p:nvPicPr>
                <p:blipFill rotWithShape="1">
                  <a:blip r:embed="rId8">
                    <a:alphaModFix/>
                  </a:blip>
                  <a:srcRect/>
                  <a:stretch/>
                </p:blipFill>
                <p:spPr>
                  <a:xfrm>
                    <a:off x="7686048" y="592004"/>
                    <a:ext cx="308576" cy="375700"/>
                  </a:xfrm>
                  <a:prstGeom prst="rect">
                    <a:avLst/>
                  </a:prstGeom>
                  <a:noFill/>
                  <a:ln>
                    <a:noFill/>
                  </a:ln>
                </p:spPr>
              </p:pic>
              <p:pic>
                <p:nvPicPr>
                  <p:cNvPr id="179" name="Shape 119"/>
                  <p:cNvPicPr preferRelativeResize="0"/>
                  <p:nvPr/>
                </p:nvPicPr>
                <p:blipFill rotWithShape="1">
                  <a:blip r:embed="rId9">
                    <a:alphaModFix/>
                  </a:blip>
                  <a:srcRect/>
                  <a:stretch/>
                </p:blipFill>
                <p:spPr>
                  <a:xfrm>
                    <a:off x="5682399" y="3962400"/>
                    <a:ext cx="373227" cy="273183"/>
                  </a:xfrm>
                  <a:prstGeom prst="rect">
                    <a:avLst/>
                  </a:prstGeom>
                  <a:noFill/>
                  <a:ln>
                    <a:noFill/>
                  </a:ln>
                </p:spPr>
              </p:pic>
              <p:grpSp>
                <p:nvGrpSpPr>
                  <p:cNvPr id="180" name="Group 179"/>
                  <p:cNvGrpSpPr/>
                  <p:nvPr/>
                </p:nvGrpSpPr>
                <p:grpSpPr>
                  <a:xfrm>
                    <a:off x="6711769" y="5323349"/>
                    <a:ext cx="928822" cy="896236"/>
                    <a:chOff x="6769125" y="5455695"/>
                    <a:chExt cx="928822" cy="896236"/>
                  </a:xfrm>
                </p:grpSpPr>
                <p:sp>
                  <p:nvSpPr>
                    <p:cNvPr id="207" name="Shape 121"/>
                    <p:cNvSpPr/>
                    <p:nvPr/>
                  </p:nvSpPr>
                  <p:spPr>
                    <a:xfrm>
                      <a:off x="6803939" y="5489065"/>
                      <a:ext cx="859193" cy="829496"/>
                    </a:xfrm>
                    <a:prstGeom prst="roundRect">
                      <a:avLst>
                        <a:gd name="adj" fmla="val 16667"/>
                      </a:avLst>
                    </a:prstGeom>
                    <a:no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pic>
                  <p:nvPicPr>
                    <p:cNvPr id="208" name="Shape 123"/>
                    <p:cNvPicPr preferRelativeResize="0"/>
                    <p:nvPr/>
                  </p:nvPicPr>
                  <p:blipFill rotWithShape="1">
                    <a:blip r:embed="rId10">
                      <a:alphaModFix/>
                    </a:blip>
                    <a:srcRect/>
                    <a:stretch/>
                  </p:blipFill>
                  <p:spPr>
                    <a:xfrm>
                      <a:off x="6769125" y="5455695"/>
                      <a:ext cx="928822" cy="896236"/>
                    </a:xfrm>
                    <a:prstGeom prst="rect">
                      <a:avLst/>
                    </a:prstGeom>
                    <a:noFill/>
                    <a:ln>
                      <a:noFill/>
                    </a:ln>
                  </p:spPr>
                </p:pic>
              </p:grpSp>
              <p:grpSp>
                <p:nvGrpSpPr>
                  <p:cNvPr id="181" name="Group 180"/>
                  <p:cNvGrpSpPr/>
                  <p:nvPr/>
                </p:nvGrpSpPr>
                <p:grpSpPr>
                  <a:xfrm>
                    <a:off x="3299981" y="5274023"/>
                    <a:ext cx="1071555" cy="994888"/>
                    <a:chOff x="2990527" y="5797764"/>
                    <a:chExt cx="1071555" cy="994888"/>
                  </a:xfrm>
                </p:grpSpPr>
                <p:sp>
                  <p:nvSpPr>
                    <p:cNvPr id="205" name="Shape 122"/>
                    <p:cNvSpPr/>
                    <p:nvPr/>
                  </p:nvSpPr>
                  <p:spPr>
                    <a:xfrm>
                      <a:off x="3072803" y="5892696"/>
                      <a:ext cx="859193" cy="829496"/>
                    </a:xfrm>
                    <a:prstGeom prst="roundRect">
                      <a:avLst>
                        <a:gd name="adj" fmla="val 16667"/>
                      </a:avLst>
                    </a:prstGeom>
                    <a:no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pic>
                  <p:nvPicPr>
                    <p:cNvPr id="206" name="Shape 124"/>
                    <p:cNvPicPr preferRelativeResize="0"/>
                    <p:nvPr/>
                  </p:nvPicPr>
                  <p:blipFill rotWithShape="1">
                    <a:blip r:embed="rId11">
                      <a:alphaModFix/>
                    </a:blip>
                    <a:srcRect/>
                    <a:stretch/>
                  </p:blipFill>
                  <p:spPr>
                    <a:xfrm>
                      <a:off x="2990527" y="5797764"/>
                      <a:ext cx="1071555" cy="994888"/>
                    </a:xfrm>
                    <a:prstGeom prst="rect">
                      <a:avLst/>
                    </a:prstGeom>
                    <a:noFill/>
                    <a:ln>
                      <a:noFill/>
                    </a:ln>
                  </p:spPr>
                </p:pic>
              </p:grpSp>
              <p:sp>
                <p:nvSpPr>
                  <p:cNvPr id="182" name="Shape 125"/>
                  <p:cNvSpPr txBox="1"/>
                  <p:nvPr/>
                </p:nvSpPr>
                <p:spPr>
                  <a:xfrm>
                    <a:off x="4361323" y="5867321"/>
                    <a:ext cx="2416260" cy="307777"/>
                  </a:xfrm>
                  <a:prstGeom prst="rect">
                    <a:avLst/>
                  </a:prstGeom>
                  <a:noFill/>
                  <a:ln>
                    <a:noFill/>
                  </a:ln>
                </p:spPr>
                <p:txBody>
                  <a:bodyPr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Tutorial                         Video</a:t>
                    </a:r>
                  </a:p>
                </p:txBody>
              </p:sp>
              <p:pic>
                <p:nvPicPr>
                  <p:cNvPr id="183" name="Shape 126"/>
                  <p:cNvPicPr preferRelativeResize="0"/>
                  <p:nvPr/>
                </p:nvPicPr>
                <p:blipFill rotWithShape="1">
                  <a:blip r:embed="rId12">
                    <a:alphaModFix/>
                  </a:blip>
                  <a:srcRect/>
                  <a:stretch/>
                </p:blipFill>
                <p:spPr>
                  <a:xfrm>
                    <a:off x="5126474" y="5181600"/>
                    <a:ext cx="716999" cy="537899"/>
                  </a:xfrm>
                  <a:prstGeom prst="rect">
                    <a:avLst/>
                  </a:prstGeom>
                  <a:noFill/>
                  <a:ln>
                    <a:noFill/>
                  </a:ln>
                </p:spPr>
              </p:pic>
              <p:grpSp>
                <p:nvGrpSpPr>
                  <p:cNvPr id="184" name="Group 183"/>
                  <p:cNvGrpSpPr/>
                  <p:nvPr/>
                </p:nvGrpSpPr>
                <p:grpSpPr>
                  <a:xfrm>
                    <a:off x="-538661" y="737155"/>
                    <a:ext cx="4647598" cy="2387045"/>
                    <a:chOff x="-538661" y="573296"/>
                    <a:chExt cx="4647598" cy="2387045"/>
                  </a:xfrm>
                </p:grpSpPr>
                <p:grpSp>
                  <p:nvGrpSpPr>
                    <p:cNvPr id="195" name="Group 194"/>
                    <p:cNvGrpSpPr/>
                    <p:nvPr/>
                  </p:nvGrpSpPr>
                  <p:grpSpPr>
                    <a:xfrm>
                      <a:off x="318212" y="1817848"/>
                      <a:ext cx="3790725" cy="1142493"/>
                      <a:chOff x="-554394" y="1837766"/>
                      <a:chExt cx="3790725" cy="1142493"/>
                    </a:xfrm>
                  </p:grpSpPr>
                  <p:sp>
                    <p:nvSpPr>
                      <p:cNvPr id="200" name="Shape 92"/>
                      <p:cNvSpPr/>
                      <p:nvPr/>
                    </p:nvSpPr>
                    <p:spPr>
                      <a:xfrm>
                        <a:off x="373970" y="2150763"/>
                        <a:ext cx="859194" cy="829496"/>
                      </a:xfrm>
                      <a:prstGeom prst="roundRect">
                        <a:avLst>
                          <a:gd name="adj" fmla="val 16667"/>
                        </a:avLst>
                      </a:prstGeom>
                      <a:blipFill rotWithShape="1">
                        <a:blip r:embed="rId13">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1" name="Shape 93"/>
                      <p:cNvSpPr/>
                      <p:nvPr/>
                    </p:nvSpPr>
                    <p:spPr>
                      <a:xfrm>
                        <a:off x="2282665" y="2150763"/>
                        <a:ext cx="852259" cy="827839"/>
                      </a:xfrm>
                      <a:prstGeom prst="roundRect">
                        <a:avLst>
                          <a:gd name="adj" fmla="val 16667"/>
                        </a:avLst>
                      </a:prstGeom>
                      <a:blipFill rotWithShape="1">
                        <a:blip r:embed="rId14">
                          <a:alphaModFix/>
                        </a:blip>
                        <a:srcRect/>
                        <a:stretch>
                          <a:fillRect l="-11616" t="-12309" r="-10820" b="-9382"/>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2" name="Shape 94"/>
                      <p:cNvSpPr/>
                      <p:nvPr/>
                    </p:nvSpPr>
                    <p:spPr>
                      <a:xfrm>
                        <a:off x="-554394" y="2148959"/>
                        <a:ext cx="859194" cy="829496"/>
                      </a:xfrm>
                      <a:prstGeom prst="roundRect">
                        <a:avLst>
                          <a:gd name="adj" fmla="val 16667"/>
                        </a:avLst>
                      </a:prstGeom>
                      <a:blipFill rotWithShape="1">
                        <a:blip r:embed="rId15">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3" name="Shape 95"/>
                      <p:cNvSpPr/>
                      <p:nvPr/>
                    </p:nvSpPr>
                    <p:spPr>
                      <a:xfrm>
                        <a:off x="1327729" y="2149106"/>
                        <a:ext cx="859194" cy="829496"/>
                      </a:xfrm>
                      <a:prstGeom prst="roundRect">
                        <a:avLst>
                          <a:gd name="adj" fmla="val 16667"/>
                        </a:avLst>
                      </a:prstGeom>
                      <a:blipFill rotWithShape="1">
                        <a:blip r:embed="rId16">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204" name="Shape 97"/>
                      <p:cNvSpPr txBox="1"/>
                      <p:nvPr/>
                    </p:nvSpPr>
                    <p:spPr>
                      <a:xfrm>
                        <a:off x="-551947" y="1837766"/>
                        <a:ext cx="3788278" cy="292239"/>
                      </a:xfrm>
                      <a:prstGeom prst="rect">
                        <a:avLst/>
                      </a:prstGeom>
                      <a:noFill/>
                      <a:ln>
                        <a:noFill/>
                      </a:ln>
                    </p:spPr>
                    <p:txBody>
                      <a:bodyPr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Land  Cover         DEM              Weather            Soil</a:t>
                        </a:r>
                      </a:p>
                    </p:txBody>
                  </p:sp>
                </p:grpSp>
                <p:sp>
                  <p:nvSpPr>
                    <p:cNvPr id="196" name="Shape 101"/>
                    <p:cNvSpPr/>
                    <p:nvPr/>
                  </p:nvSpPr>
                  <p:spPr>
                    <a:xfrm>
                      <a:off x="-374235" y="874934"/>
                      <a:ext cx="770889" cy="788018"/>
                    </a:xfrm>
                    <a:prstGeom prst="roundRect">
                      <a:avLst>
                        <a:gd name="adj" fmla="val 16667"/>
                      </a:avLst>
                    </a:prstGeom>
                    <a:blipFill rotWithShape="1">
                      <a:blip r:embed="rId17">
                        <a:alphaModFix/>
                      </a:blip>
                      <a:stretch>
                        <a:fillRect/>
                      </a:stretch>
                    </a:blip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97" name="Rectangle 196"/>
                    <p:cNvSpPr/>
                    <p:nvPr/>
                  </p:nvSpPr>
                  <p:spPr>
                    <a:xfrm>
                      <a:off x="-538661" y="573296"/>
                      <a:ext cx="2572940" cy="306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Landsat 8-OLI      Terra - ASTER </a:t>
                      </a:r>
                    </a:p>
                  </p:txBody>
                </p:sp>
                <p:sp>
                  <p:nvSpPr>
                    <p:cNvPr id="199" name="Shape 89"/>
                    <p:cNvSpPr/>
                    <p:nvPr/>
                  </p:nvSpPr>
                  <p:spPr>
                    <a:xfrm>
                      <a:off x="685265" y="832144"/>
                      <a:ext cx="797865" cy="808758"/>
                    </a:xfrm>
                    <a:prstGeom prst="roundRect">
                      <a:avLst>
                        <a:gd name="adj" fmla="val 16667"/>
                      </a:avLst>
                    </a:prstGeom>
                    <a:blipFill rotWithShape="1">
                      <a:blip r:embed="rId18">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sp>
                <p:nvSpPr>
                  <p:cNvPr id="185" name="Shape 115"/>
                  <p:cNvSpPr/>
                  <p:nvPr/>
                </p:nvSpPr>
                <p:spPr>
                  <a:xfrm>
                    <a:off x="9025411" y="3176016"/>
                    <a:ext cx="184101" cy="22199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86" name="Shape 115"/>
                  <p:cNvSpPr/>
                  <p:nvPr/>
                </p:nvSpPr>
                <p:spPr>
                  <a:xfrm>
                    <a:off x="5425674" y="2802608"/>
                    <a:ext cx="184101" cy="22199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nvGrpSpPr>
                  <p:cNvPr id="187" name="Group 186"/>
                  <p:cNvGrpSpPr/>
                  <p:nvPr/>
                </p:nvGrpSpPr>
                <p:grpSpPr>
                  <a:xfrm>
                    <a:off x="7808704" y="1972852"/>
                    <a:ext cx="2761319" cy="1138622"/>
                    <a:chOff x="7827992" y="1654023"/>
                    <a:chExt cx="2761319" cy="1138622"/>
                  </a:xfrm>
                </p:grpSpPr>
                <p:sp>
                  <p:nvSpPr>
                    <p:cNvPr id="189" name="Shape 89"/>
                    <p:cNvSpPr/>
                    <p:nvPr/>
                  </p:nvSpPr>
                  <p:spPr>
                    <a:xfrm>
                      <a:off x="9382020" y="1983887"/>
                      <a:ext cx="797865" cy="808758"/>
                    </a:xfrm>
                    <a:prstGeom prst="roundRect">
                      <a:avLst>
                        <a:gd name="adj" fmla="val 16667"/>
                      </a:avLst>
                    </a:prstGeom>
                    <a:blipFill rotWithShape="1">
                      <a:blip r:embed="rId18">
                        <a:alphaModFix/>
                      </a:blip>
                      <a:stretch>
                        <a:fillRect/>
                      </a:stretch>
                    </a:blip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90" name="Shape 102"/>
                    <p:cNvSpPr txBox="1"/>
                    <p:nvPr/>
                  </p:nvSpPr>
                  <p:spPr>
                    <a:xfrm>
                      <a:off x="7827992" y="1654023"/>
                      <a:ext cx="2761319" cy="292248"/>
                    </a:xfrm>
                    <a:prstGeom prst="rect">
                      <a:avLst/>
                    </a:prstGeom>
                    <a:noFill/>
                    <a:ln>
                      <a:noFill/>
                    </a:ln>
                  </p:spPr>
                  <p:txBody>
                    <a:bodyPr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dirty="0" smtClean="0">
                          <a:ln>
                            <a:noFill/>
                          </a:ln>
                          <a:solidFill>
                            <a:srgbClr val="0070C0"/>
                          </a:solidFill>
                          <a:effectLst/>
                          <a:uLnTx/>
                          <a:uFillTx/>
                          <a:latin typeface="Calibri"/>
                          <a:ea typeface="Calibri"/>
                          <a:cs typeface="Calibri"/>
                          <a:sym typeface="Calibri"/>
                          <a:rtl val="0"/>
                        </a:rPr>
                        <a:t>  Model Builder          Terra - MODIS </a:t>
                      </a:r>
                    </a:p>
                  </p:txBody>
                </p:sp>
                <p:grpSp>
                  <p:nvGrpSpPr>
                    <p:cNvPr id="191" name="Group 190"/>
                    <p:cNvGrpSpPr/>
                    <p:nvPr/>
                  </p:nvGrpSpPr>
                  <p:grpSpPr>
                    <a:xfrm>
                      <a:off x="7846372" y="1990113"/>
                      <a:ext cx="1250943" cy="796306"/>
                      <a:chOff x="9817985" y="552041"/>
                      <a:chExt cx="1250943" cy="796306"/>
                    </a:xfrm>
                  </p:grpSpPr>
                  <p:pic>
                    <p:nvPicPr>
                      <p:cNvPr id="192" name="Picture 191"/>
                      <p:cNvPicPr/>
                      <p:nvPr/>
                    </p:nvPicPr>
                    <p:blipFill rotWithShape="1">
                      <a:blip r:embed="rId19"/>
                      <a:srcRect l="12318" t="38598" r="10853" b="33208"/>
                      <a:stretch/>
                    </p:blipFill>
                    <p:spPr>
                      <a:xfrm>
                        <a:off x="9853347" y="552041"/>
                        <a:ext cx="1215581" cy="796306"/>
                      </a:xfrm>
                      <a:prstGeom prst="rect">
                        <a:avLst/>
                      </a:prstGeom>
                    </p:spPr>
                  </p:pic>
                  <p:sp>
                    <p:nvSpPr>
                      <p:cNvPr id="193" name="Rounded Rectangle 192"/>
                      <p:cNvSpPr/>
                      <p:nvPr/>
                    </p:nvSpPr>
                    <p:spPr>
                      <a:xfrm>
                        <a:off x="9817985" y="552041"/>
                        <a:ext cx="1250943" cy="796305"/>
                      </a:xfrm>
                      <a:prstGeom prst="roundRect">
                        <a:avLst/>
                      </a:prstGeom>
                      <a:noFill/>
                      <a:ln w="3175"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grpSp>
              </p:grpSp>
            </p:grpSp>
          </p:grpSp>
        </p:grpSp>
        <p:grpSp>
          <p:nvGrpSpPr>
            <p:cNvPr id="8" name="Group 7"/>
            <p:cNvGrpSpPr/>
            <p:nvPr/>
          </p:nvGrpSpPr>
          <p:grpSpPr>
            <a:xfrm>
              <a:off x="9244389" y="13550868"/>
              <a:ext cx="256418" cy="3915125"/>
              <a:chOff x="9244389" y="13550868"/>
              <a:chExt cx="256418" cy="3915125"/>
            </a:xfrm>
          </p:grpSpPr>
          <p:sp>
            <p:nvSpPr>
              <p:cNvPr id="112" name="Shape 115"/>
              <p:cNvSpPr/>
              <p:nvPr/>
            </p:nvSpPr>
            <p:spPr>
              <a:xfrm>
                <a:off x="9244389" y="17166863"/>
                <a:ext cx="256417" cy="29913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sp>
            <p:nvSpPr>
              <p:cNvPr id="113" name="Shape 115"/>
              <p:cNvSpPr/>
              <p:nvPr/>
            </p:nvSpPr>
            <p:spPr>
              <a:xfrm>
                <a:off x="9244390" y="13550868"/>
                <a:ext cx="256417" cy="299130"/>
              </a:xfrm>
              <a:prstGeom prst="downArrow">
                <a:avLst>
                  <a:gd name="adj1" fmla="val 50000"/>
                  <a:gd name="adj2" fmla="val 50000"/>
                </a:avLst>
              </a:prstGeom>
              <a:solidFill>
                <a:srgbClr val="9CC2E5"/>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latin typeface="Calibri"/>
                  <a:ea typeface="Calibri"/>
                  <a:cs typeface="Calibri"/>
                  <a:sym typeface="Calibri"/>
                  <a:rtl val="0"/>
                </a:endParaRPr>
              </a:p>
            </p:txBody>
          </p:sp>
        </p:grpSp>
      </p:grpSp>
      <p:grpSp>
        <p:nvGrpSpPr>
          <p:cNvPr id="226" name="Group 225"/>
          <p:cNvGrpSpPr/>
          <p:nvPr/>
        </p:nvGrpSpPr>
        <p:grpSpPr>
          <a:xfrm>
            <a:off x="5306509" y="21704650"/>
            <a:ext cx="3957781" cy="3572424"/>
            <a:chOff x="5227727" y="22359388"/>
            <a:chExt cx="4016662" cy="3572424"/>
          </a:xfrm>
        </p:grpSpPr>
        <p:pic>
          <p:nvPicPr>
            <p:cNvPr id="39" name="Picture 38"/>
            <p:cNvPicPr/>
            <p:nvPr/>
          </p:nvPicPr>
          <p:blipFill rotWithShape="1">
            <a:blip r:embed="rId20">
              <a:extLst>
                <a:ext uri="{28A0092B-C50C-407E-A947-70E740481C1C}">
                  <a14:useLocalDpi xmlns:a14="http://schemas.microsoft.com/office/drawing/2010/main" val="0"/>
                </a:ext>
              </a:extLst>
            </a:blip>
            <a:srcRect l="1822" t="12873" r="35060" b="8076"/>
            <a:stretch/>
          </p:blipFill>
          <p:spPr>
            <a:xfrm>
              <a:off x="5227727" y="22359388"/>
              <a:ext cx="4016662" cy="3572424"/>
            </a:xfrm>
            <a:prstGeom prst="rect">
              <a:avLst/>
            </a:prstGeom>
            <a:ln>
              <a:solidFill>
                <a:schemeClr val="accent1">
                  <a:lumMod val="60000"/>
                  <a:lumOff val="40000"/>
                </a:schemeClr>
              </a:solidFill>
            </a:ln>
            <a:effectLst>
              <a:outerShdw blurRad="50800" dist="38100" dir="2700000" algn="tl" rotWithShape="0">
                <a:prstClr val="black">
                  <a:alpha val="40000"/>
                </a:prstClr>
              </a:outerShdw>
            </a:effectLst>
          </p:spPr>
        </p:pic>
        <p:pic>
          <p:nvPicPr>
            <p:cNvPr id="225" name="Picture 224"/>
            <p:cNvPicPr>
              <a:picLocks noChangeAspect="1"/>
            </p:cNvPicPr>
            <p:nvPr/>
          </p:nvPicPr>
          <p:blipFill rotWithShape="1">
            <a:blip r:embed="rId20">
              <a:extLst>
                <a:ext uri="{28A0092B-C50C-407E-A947-70E740481C1C}">
                  <a14:useLocalDpi xmlns:a14="http://schemas.microsoft.com/office/drawing/2010/main" val="0"/>
                </a:ext>
              </a:extLst>
            </a:blip>
            <a:srcRect l="56574" t="91783" r="35590" b="4711"/>
            <a:stretch/>
          </p:blipFill>
          <p:spPr>
            <a:xfrm>
              <a:off x="8492889" y="25711679"/>
              <a:ext cx="692619" cy="220133"/>
            </a:xfrm>
            <a:prstGeom prst="rect">
              <a:avLst/>
            </a:prstGeom>
          </p:spPr>
        </p:pic>
      </p:grpSp>
      <p:grpSp>
        <p:nvGrpSpPr>
          <p:cNvPr id="231" name="Group 230"/>
          <p:cNvGrpSpPr/>
          <p:nvPr/>
        </p:nvGrpSpPr>
        <p:grpSpPr>
          <a:xfrm>
            <a:off x="9657029" y="21736178"/>
            <a:ext cx="8148370" cy="2866702"/>
            <a:chOff x="9657029" y="21736178"/>
            <a:chExt cx="8148370" cy="2866702"/>
          </a:xfrm>
        </p:grpSpPr>
        <p:grpSp>
          <p:nvGrpSpPr>
            <p:cNvPr id="42" name="Group 41"/>
            <p:cNvGrpSpPr/>
            <p:nvPr/>
          </p:nvGrpSpPr>
          <p:grpSpPr>
            <a:xfrm>
              <a:off x="9945545" y="21736178"/>
              <a:ext cx="7859854" cy="2583180"/>
              <a:chOff x="9884573" y="22297774"/>
              <a:chExt cx="7987906" cy="2625264"/>
            </a:xfrm>
          </p:grpSpPr>
          <p:pic>
            <p:nvPicPr>
              <p:cNvPr id="1025" name="Picture 1"/>
              <p:cNvPicPr>
                <a:picLocks noChangeAspect="1" noChangeArrowheads="1"/>
              </p:cNvPicPr>
              <p:nvPr/>
            </p:nvPicPr>
            <p:blipFill rotWithShape="1">
              <a:blip r:embed="rId21">
                <a:extLst>
                  <a:ext uri="{28A0092B-C50C-407E-A947-70E740481C1C}">
                    <a14:useLocalDpi xmlns:a14="http://schemas.microsoft.com/office/drawing/2010/main" val="0"/>
                  </a:ext>
                </a:extLst>
              </a:blip>
              <a:srcRect l="2703" t="26280" r="2557" b="8132"/>
              <a:stretch/>
            </p:blipFill>
            <p:spPr bwMode="auto">
              <a:xfrm>
                <a:off x="9884573" y="22297774"/>
                <a:ext cx="7987906" cy="26252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636627" y="22387560"/>
                <a:ext cx="1066800" cy="609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227" name="TextBox 226"/>
            <p:cNvSpPr txBox="1"/>
            <p:nvPr/>
          </p:nvSpPr>
          <p:spPr>
            <a:xfrm>
              <a:off x="12389481" y="24264326"/>
              <a:ext cx="2879314" cy="338554"/>
            </a:xfrm>
            <a:prstGeom prst="rect">
              <a:avLst/>
            </a:prstGeom>
            <a:noFill/>
          </p:spPr>
          <p:txBody>
            <a:bodyPr wrap="none" rtlCol="0">
              <a:spAutoFit/>
            </a:bodyPr>
            <a:lstStyle/>
            <a:p>
              <a:pPr algn="r"/>
              <a:r>
                <a:rPr lang="en-US" sz="1600" dirty="0" smtClean="0">
                  <a:latin typeface="Century Gothic (Headings)"/>
                </a:rPr>
                <a:t>Number of Observed Months</a:t>
              </a:r>
              <a:endParaRPr lang="en-US" sz="1600" dirty="0">
                <a:latin typeface="Century Gothic (Headings)"/>
              </a:endParaRPr>
            </a:p>
          </p:txBody>
        </p:sp>
        <p:sp>
          <p:nvSpPr>
            <p:cNvPr id="230" name="TextBox 229"/>
            <p:cNvSpPr txBox="1"/>
            <p:nvPr/>
          </p:nvSpPr>
          <p:spPr>
            <a:xfrm rot="16200000">
              <a:off x="9545620" y="22979557"/>
              <a:ext cx="561372" cy="338554"/>
            </a:xfrm>
            <a:prstGeom prst="rect">
              <a:avLst/>
            </a:prstGeom>
            <a:noFill/>
          </p:spPr>
          <p:txBody>
            <a:bodyPr wrap="none" rtlCol="0">
              <a:spAutoFit/>
            </a:bodyPr>
            <a:lstStyle/>
            <a:p>
              <a:r>
                <a:rPr lang="en-US" sz="1600" dirty="0" err="1">
                  <a:latin typeface="Century Gothic (Headings)"/>
                </a:rPr>
                <a:t>cms</a:t>
              </a:r>
              <a:endParaRPr lang="en-US" sz="1600" dirty="0">
                <a:latin typeface="Century Gothic (Headings)"/>
              </a:endParaRPr>
            </a:p>
          </p:txBody>
        </p:sp>
      </p:grpSp>
      <p:grpSp>
        <p:nvGrpSpPr>
          <p:cNvPr id="232" name="Group 231"/>
          <p:cNvGrpSpPr/>
          <p:nvPr/>
        </p:nvGrpSpPr>
        <p:grpSpPr>
          <a:xfrm>
            <a:off x="1114980" y="25175176"/>
            <a:ext cx="4216431" cy="3456909"/>
            <a:chOff x="1114980" y="24975151"/>
            <a:chExt cx="4216431" cy="3456909"/>
          </a:xfrm>
        </p:grpSpPr>
        <p:pic>
          <p:nvPicPr>
            <p:cNvPr id="117" name="Picture 1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14980" y="24975151"/>
              <a:ext cx="4059448" cy="3456909"/>
            </a:xfrm>
            <a:prstGeom prst="rect">
              <a:avLst/>
            </a:prstGeom>
            <a:ln>
              <a:solidFill>
                <a:schemeClr val="accent1">
                  <a:lumMod val="60000"/>
                  <a:lumOff val="40000"/>
                </a:schemeClr>
              </a:solidFill>
            </a:ln>
            <a:effectLst>
              <a:outerShdw blurRad="50800" dist="38100" dir="2700000" algn="tl" rotWithShape="0">
                <a:prstClr val="black">
                  <a:alpha val="40000"/>
                </a:prstClr>
              </a:outerShdw>
            </a:effectLst>
          </p:spPr>
        </p:pic>
        <p:pic>
          <p:nvPicPr>
            <p:cNvPr id="118" name="Picture 7"/>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3703080" y="25042340"/>
              <a:ext cx="1628331" cy="118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descr="C:\Users\vfay3\Downloads\Costa_rica_base_map_ 2.jp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9010" b="4246"/>
          <a:stretch/>
        </p:blipFill>
        <p:spPr bwMode="auto">
          <a:xfrm>
            <a:off x="18496784" y="12580266"/>
            <a:ext cx="7200972" cy="63272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vfay3\Downloads\Export Graphic.png"/>
          <p:cNvPicPr>
            <a:picLocks noChangeAspect="1" noChangeArrowheads="1"/>
          </p:cNvPicPr>
          <p:nvPr/>
        </p:nvPicPr>
        <p:blipFill rotWithShape="1">
          <a:blip r:embed="rId26">
            <a:extLst>
              <a:ext uri="{28A0092B-C50C-407E-A947-70E740481C1C}">
                <a14:useLocalDpi xmlns:a14="http://schemas.microsoft.com/office/drawing/2010/main" val="0"/>
              </a:ext>
            </a:extLst>
          </a:blip>
          <a:srcRect t="33179" b="31446"/>
          <a:stretch/>
        </p:blipFill>
        <p:spPr bwMode="auto">
          <a:xfrm>
            <a:off x="9685737" y="25277074"/>
            <a:ext cx="8044241" cy="14190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fay3\Downloads\Map_ET.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998" t="1763" r="1037" b="5901"/>
          <a:stretch/>
        </p:blipFill>
        <p:spPr bwMode="auto">
          <a:xfrm>
            <a:off x="10248900" y="26672729"/>
            <a:ext cx="6865307" cy="193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5336</TotalTime>
  <Words>745</Words>
  <Application>Microsoft Office PowerPoint</Application>
  <PresentationFormat>Custom</PresentationFormat>
  <Paragraphs>76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Veronica Toshiko Fay</cp:lastModifiedBy>
  <cp:revision>202</cp:revision>
  <dcterms:created xsi:type="dcterms:W3CDTF">2015-06-02T14:58:58Z</dcterms:created>
  <dcterms:modified xsi:type="dcterms:W3CDTF">2015-07-22T23:03:52Z</dcterms:modified>
</cp:coreProperties>
</file>