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666" r:id="rId5"/>
  </p:sldMasterIdLst>
  <p:notesMasterIdLst>
    <p:notesMasterId r:id="rId27"/>
  </p:notesMasterIdLst>
  <p:sldIdLst>
    <p:sldId id="321" r:id="rId6"/>
    <p:sldId id="346" r:id="rId7"/>
    <p:sldId id="344" r:id="rId8"/>
    <p:sldId id="337" r:id="rId9"/>
    <p:sldId id="340" r:id="rId10"/>
    <p:sldId id="332" r:id="rId11"/>
    <p:sldId id="341" r:id="rId12"/>
    <p:sldId id="359" r:id="rId13"/>
    <p:sldId id="360" r:id="rId14"/>
    <p:sldId id="361" r:id="rId15"/>
    <p:sldId id="362" r:id="rId16"/>
    <p:sldId id="363" r:id="rId17"/>
    <p:sldId id="364" r:id="rId18"/>
    <p:sldId id="358" r:id="rId19"/>
    <p:sldId id="347" r:id="rId20"/>
    <p:sldId id="345" r:id="rId21"/>
    <p:sldId id="356" r:id="rId22"/>
    <p:sldId id="334" r:id="rId23"/>
    <p:sldId id="333" r:id="rId24"/>
    <p:sldId id="367" r:id="rId25"/>
    <p:sldId id="3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9C262-2519-B2BF-CA1B-E77A99F91130}" name="Cecil Byles" initials="CB" userId="Cecil Byles" providerId="None"/>
  <p188:author id="{4A9DF064-A8FF-FCAF-4DF8-249E4C57663E}" name="Maria De Los Santos" initials="MDLS" userId="Maria De Los Santos" providerId="None"/>
  <p188:author id="{3A12A6E2-FDFC-D665-CC2D-93727D51CFFF}" name="Hannah Ferriby" initials="HF" userId="S::hannah.ferriby@ssaihq.com::b972062a-a09b-42c2-a2ae-7947ecd57933" providerId="AD"/>
  <p188:author id="{3C59C1F5-55A0-AA7F-972B-D0BB9D9E411E}" name="Erica Carcelen" initials="EC" userId="S::erica.carcelen@ssaihq.com::689eb818-d3c0-4002-8cbb-11fcc823a7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LARC-E3)[SSAI DEVELOP]" initials="BRC(ED" lastIdx="4" clrIdx="0">
    <p:extLst>
      <p:ext uri="{19B8F6BF-5375-455C-9EA6-DF929625EA0E}">
        <p15:presenceInfo xmlns:p15="http://schemas.microsoft.com/office/powerpoint/2012/main" userId="S::rcbyles@ndc.nasa.gov::f2fd4499-2563-4908-9210-b44e2282d0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347"/>
    <a:srgbClr val="86330F"/>
    <a:srgbClr val="F0B195"/>
    <a:srgbClr val="BA3A50"/>
    <a:srgbClr val="45B3B5"/>
    <a:srgbClr val="0A3BAD"/>
    <a:srgbClr val="1048C9"/>
    <a:srgbClr val="D61111"/>
    <a:srgbClr val="8A5A9A"/>
    <a:srgbClr val="9DB2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452" autoAdjust="0"/>
  </p:normalViewPr>
  <p:slideViewPr>
    <p:cSldViewPr snapToGrid="0">
      <p:cViewPr varScale="1">
        <p:scale>
          <a:sx n="75" d="100"/>
          <a:sy n="75" d="100"/>
        </p:scale>
        <p:origin x="19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D6090-2685-4C5F-A798-D700B5E4648C}" type="doc">
      <dgm:prSet loTypeId="urn:microsoft.com/office/officeart/2011/layout/RadialPictureList" loCatId="picture" qsTypeId="urn:microsoft.com/office/officeart/2005/8/quickstyle/simple1" qsCatId="simple" csTypeId="urn:microsoft.com/office/officeart/2005/8/colors/accent0_2" csCatId="mainScheme" phldr="1"/>
      <dgm:spPr/>
      <dgm:t>
        <a:bodyPr/>
        <a:lstStyle/>
        <a:p>
          <a:endParaRPr lang="en-US"/>
        </a:p>
      </dgm:t>
    </dgm:pt>
    <dgm:pt modelId="{F1550CC0-D949-49CD-BE7A-46654B7FD696}">
      <dgm:prSet phldrT="[Text]"/>
      <dgm:spPr/>
      <dgm:t>
        <a:bodyPr/>
        <a:lstStyle/>
        <a:p>
          <a:endParaRPr lang="en-US"/>
        </a:p>
      </dgm:t>
    </dgm:pt>
    <dgm:pt modelId="{8A199C62-2442-4E13-BE9E-A9F1B1FE83B8}" type="parTrans" cxnId="{8E58583E-C529-4F1D-8892-9488DED22E3E}">
      <dgm:prSet/>
      <dgm:spPr/>
      <dgm:t>
        <a:bodyPr/>
        <a:lstStyle/>
        <a:p>
          <a:endParaRPr lang="en-US"/>
        </a:p>
      </dgm:t>
    </dgm:pt>
    <dgm:pt modelId="{1DD98264-B2A5-47BC-89DF-E484A1072B2B}" type="sibTrans" cxnId="{8E58583E-C529-4F1D-8892-9488DED22E3E}">
      <dgm:prSet/>
      <dgm:spPr/>
      <dgm:t>
        <a:bodyPr/>
        <a:lstStyle/>
        <a:p>
          <a:endParaRPr lang="en-US"/>
        </a:p>
      </dgm:t>
    </dgm:pt>
    <dgm:pt modelId="{FB3F8084-E8B4-4DD9-9A02-958CCFFB525B}">
      <dgm:prSet phldrT="[Text]" phldr="0"/>
      <dgm:spPr/>
      <dgm:t>
        <a:bodyPr/>
        <a:lstStyle/>
        <a:p>
          <a:r>
            <a:rPr lang="en-US">
              <a:solidFill>
                <a:schemeClr val="bg1"/>
              </a:solidFill>
              <a:latin typeface="Calibri Light" panose="020F0302020204030204"/>
            </a:rPr>
            <a:t>placeholder</a:t>
          </a:r>
          <a:endParaRPr lang="en-US">
            <a:solidFill>
              <a:schemeClr val="bg1"/>
            </a:solidFill>
          </a:endParaRPr>
        </a:p>
      </dgm:t>
    </dgm:pt>
    <dgm:pt modelId="{8D7ECD1F-F167-4DFD-83DA-9C692865E8B4}" type="parTrans" cxnId="{8CB9AA28-6C53-4962-9408-8AE3642A7537}">
      <dgm:prSet/>
      <dgm:spPr/>
      <dgm:t>
        <a:bodyPr/>
        <a:lstStyle/>
        <a:p>
          <a:endParaRPr lang="en-US"/>
        </a:p>
      </dgm:t>
    </dgm:pt>
    <dgm:pt modelId="{1835F35D-7953-4CC3-98D2-C87867B312EA}" type="sibTrans" cxnId="{8CB9AA28-6C53-4962-9408-8AE3642A7537}">
      <dgm:prSet/>
      <dgm:spPr/>
      <dgm:t>
        <a:bodyPr/>
        <a:lstStyle/>
        <a:p>
          <a:endParaRPr lang="en-US"/>
        </a:p>
      </dgm:t>
    </dgm:pt>
    <dgm:pt modelId="{B6944836-3042-4B98-84F6-38707037C6A9}">
      <dgm:prSet phldrT="[Text]" phldr="0"/>
      <dgm:spPr/>
      <dgm:t>
        <a:bodyPr/>
        <a:lstStyle/>
        <a:p>
          <a:r>
            <a:rPr lang="en-US">
              <a:solidFill>
                <a:schemeClr val="bg1"/>
              </a:solidFill>
              <a:latin typeface="Calibri Light" panose="020F0302020204030204"/>
            </a:rPr>
            <a:t>placeholder</a:t>
          </a:r>
          <a:endParaRPr lang="en-US">
            <a:solidFill>
              <a:schemeClr val="bg1"/>
            </a:solidFill>
          </a:endParaRPr>
        </a:p>
      </dgm:t>
    </dgm:pt>
    <dgm:pt modelId="{0D66F7FC-6BA6-456F-85E8-468E52A579DB}" type="parTrans" cxnId="{77C61A9F-8456-4C6E-8D29-8CC59F57A49D}">
      <dgm:prSet/>
      <dgm:spPr/>
      <dgm:t>
        <a:bodyPr/>
        <a:lstStyle/>
        <a:p>
          <a:endParaRPr lang="en-US"/>
        </a:p>
      </dgm:t>
    </dgm:pt>
    <dgm:pt modelId="{5B01318F-FF5D-4BA8-8425-57DA8F0B8414}" type="sibTrans" cxnId="{77C61A9F-8456-4C6E-8D29-8CC59F57A49D}">
      <dgm:prSet/>
      <dgm:spPr/>
      <dgm:t>
        <a:bodyPr/>
        <a:lstStyle/>
        <a:p>
          <a:endParaRPr lang="en-US"/>
        </a:p>
      </dgm:t>
    </dgm:pt>
    <dgm:pt modelId="{3294C4AF-2537-4377-9541-1BE41DC71E03}">
      <dgm:prSet phldrT="[Text]" phldr="0"/>
      <dgm:spPr/>
      <dgm:t>
        <a:bodyPr/>
        <a:lstStyle/>
        <a:p>
          <a:pPr rtl="0"/>
          <a:r>
            <a:rPr lang="en-US">
              <a:solidFill>
                <a:schemeClr val="bg1"/>
              </a:solidFill>
              <a:latin typeface="Century Gothic"/>
            </a:rPr>
            <a:t>placeholder</a:t>
          </a:r>
        </a:p>
      </dgm:t>
    </dgm:pt>
    <dgm:pt modelId="{70083800-EF86-4C1C-B6D7-A52077C4A682}" type="parTrans" cxnId="{39768E0B-B4B4-4D58-8AEB-FF9E67B94032}">
      <dgm:prSet/>
      <dgm:spPr/>
      <dgm:t>
        <a:bodyPr/>
        <a:lstStyle/>
        <a:p>
          <a:endParaRPr lang="en-US"/>
        </a:p>
      </dgm:t>
    </dgm:pt>
    <dgm:pt modelId="{948E065C-D02D-42CE-A672-00EDC0DA4FCD}" type="sibTrans" cxnId="{39768E0B-B4B4-4D58-8AEB-FF9E67B94032}">
      <dgm:prSet/>
      <dgm:spPr/>
      <dgm:t>
        <a:bodyPr/>
        <a:lstStyle/>
        <a:p>
          <a:endParaRPr lang="en-US"/>
        </a:p>
      </dgm:t>
    </dgm:pt>
    <dgm:pt modelId="{14BFA86E-ECA6-416C-84AD-FE5AFCD0CD1A}" type="pres">
      <dgm:prSet presAssocID="{01FD6090-2685-4C5F-A798-D700B5E4648C}" presName="Name0" presStyleCnt="0">
        <dgm:presLayoutVars>
          <dgm:chMax val="1"/>
          <dgm:chPref val="1"/>
          <dgm:dir/>
          <dgm:resizeHandles/>
        </dgm:presLayoutVars>
      </dgm:prSet>
      <dgm:spPr/>
    </dgm:pt>
    <dgm:pt modelId="{3CD7FE68-FBCC-4154-8F8D-5E13FFB4155A}" type="pres">
      <dgm:prSet presAssocID="{F1550CC0-D949-49CD-BE7A-46654B7FD696}" presName="Parent" presStyleLbl="node1" presStyleIdx="0" presStyleCnt="2">
        <dgm:presLayoutVars>
          <dgm:chMax val="4"/>
          <dgm:chPref val="3"/>
        </dgm:presLayoutVars>
      </dgm:prSet>
      <dgm:spPr/>
    </dgm:pt>
    <dgm:pt modelId="{D42D36FF-EEBE-45E9-B6A9-6266E980C09B}" type="pres">
      <dgm:prSet presAssocID="{3294C4AF-2537-4377-9541-1BE41DC71E03}" presName="Accent" presStyleLbl="node1" presStyleIdx="1" presStyleCnt="2"/>
      <dgm:spPr/>
    </dgm:pt>
    <dgm:pt modelId="{A5FCFACB-CA08-45A7-825A-996688E74636}" type="pres">
      <dgm:prSet presAssocID="{3294C4AF-2537-4377-9541-1BE41DC71E03}" presName="Image1" presStyleLbl="fgImgPlace1" presStyleIdx="0" presStyleCnt="3"/>
      <dgm:spPr/>
    </dgm:pt>
    <dgm:pt modelId="{60CCDA03-28A9-4B06-88E8-58889AA7A9A8}" type="pres">
      <dgm:prSet presAssocID="{3294C4AF-2537-4377-9541-1BE41DC71E03}" presName="Child1" presStyleLbl="revTx" presStyleIdx="0" presStyleCnt="3">
        <dgm:presLayoutVars>
          <dgm:chMax val="0"/>
          <dgm:chPref val="0"/>
          <dgm:bulletEnabled val="1"/>
        </dgm:presLayoutVars>
      </dgm:prSet>
      <dgm:spPr/>
    </dgm:pt>
    <dgm:pt modelId="{0FBDE300-8339-481F-AB99-F61CBEA8AAFF}" type="pres">
      <dgm:prSet presAssocID="{FB3F8084-E8B4-4DD9-9A02-958CCFFB525B}" presName="Image2" presStyleCnt="0"/>
      <dgm:spPr/>
    </dgm:pt>
    <dgm:pt modelId="{50EE9156-1B0F-4EA6-99F7-1C790DCD2F3A}" type="pres">
      <dgm:prSet presAssocID="{FB3F8084-E8B4-4DD9-9A02-958CCFFB525B}" presName="Image" presStyleLbl="fgImgPlace1" presStyleIdx="1" presStyleCnt="3"/>
      <dgm:spPr/>
    </dgm:pt>
    <dgm:pt modelId="{76054154-A6BE-48EC-B6AE-484E37D830FB}" type="pres">
      <dgm:prSet presAssocID="{FB3F8084-E8B4-4DD9-9A02-958CCFFB525B}" presName="Child2" presStyleLbl="revTx" presStyleIdx="1" presStyleCnt="3">
        <dgm:presLayoutVars>
          <dgm:chMax val="0"/>
          <dgm:chPref val="0"/>
          <dgm:bulletEnabled val="1"/>
        </dgm:presLayoutVars>
      </dgm:prSet>
      <dgm:spPr/>
    </dgm:pt>
    <dgm:pt modelId="{CBC3F991-3500-4621-AB68-C1BA86805FBB}" type="pres">
      <dgm:prSet presAssocID="{B6944836-3042-4B98-84F6-38707037C6A9}" presName="Image3" presStyleCnt="0"/>
      <dgm:spPr/>
    </dgm:pt>
    <dgm:pt modelId="{75C95CC1-58AB-417E-84EB-E857A8BA9725}" type="pres">
      <dgm:prSet presAssocID="{B6944836-3042-4B98-84F6-38707037C6A9}" presName="Image" presStyleLbl="fgImgPlace1" presStyleIdx="2" presStyleCnt="3"/>
      <dgm:spPr/>
    </dgm:pt>
    <dgm:pt modelId="{C9978EF9-60E9-4A66-B4CC-7786A298245B}" type="pres">
      <dgm:prSet presAssocID="{B6944836-3042-4B98-84F6-38707037C6A9}" presName="Child3" presStyleLbl="revTx" presStyleIdx="2" presStyleCnt="3">
        <dgm:presLayoutVars>
          <dgm:chMax val="0"/>
          <dgm:chPref val="0"/>
          <dgm:bulletEnabled val="1"/>
        </dgm:presLayoutVars>
      </dgm:prSet>
      <dgm:spPr/>
    </dgm:pt>
  </dgm:ptLst>
  <dgm:cxnLst>
    <dgm:cxn modelId="{39768E0B-B4B4-4D58-8AEB-FF9E67B94032}" srcId="{F1550CC0-D949-49CD-BE7A-46654B7FD696}" destId="{3294C4AF-2537-4377-9541-1BE41DC71E03}" srcOrd="0" destOrd="0" parTransId="{70083800-EF86-4C1C-B6D7-A52077C4A682}" sibTransId="{948E065C-D02D-42CE-A672-00EDC0DA4FCD}"/>
    <dgm:cxn modelId="{3D617B18-4443-4702-8EA3-11AA7168D6E3}" type="presOf" srcId="{FB3F8084-E8B4-4DD9-9A02-958CCFFB525B}" destId="{76054154-A6BE-48EC-B6AE-484E37D830FB}" srcOrd="0" destOrd="0" presId="urn:microsoft.com/office/officeart/2011/layout/RadialPictureList"/>
    <dgm:cxn modelId="{8CB9AA28-6C53-4962-9408-8AE3642A7537}" srcId="{F1550CC0-D949-49CD-BE7A-46654B7FD696}" destId="{FB3F8084-E8B4-4DD9-9A02-958CCFFB525B}" srcOrd="1" destOrd="0" parTransId="{8D7ECD1F-F167-4DFD-83DA-9C692865E8B4}" sibTransId="{1835F35D-7953-4CC3-98D2-C87867B312EA}"/>
    <dgm:cxn modelId="{8E58583E-C529-4F1D-8892-9488DED22E3E}" srcId="{01FD6090-2685-4C5F-A798-D700B5E4648C}" destId="{F1550CC0-D949-49CD-BE7A-46654B7FD696}" srcOrd="0" destOrd="0" parTransId="{8A199C62-2442-4E13-BE9E-A9F1B1FE83B8}" sibTransId="{1DD98264-B2A5-47BC-89DF-E484A1072B2B}"/>
    <dgm:cxn modelId="{7B141C5B-4A51-4135-92A2-E05ABE467D67}" type="presOf" srcId="{3294C4AF-2537-4377-9541-1BE41DC71E03}" destId="{60CCDA03-28A9-4B06-88E8-58889AA7A9A8}" srcOrd="0" destOrd="0" presId="urn:microsoft.com/office/officeart/2011/layout/RadialPictureList"/>
    <dgm:cxn modelId="{8C396262-0AC6-4B40-B062-560B7D367BEB}" type="presOf" srcId="{01FD6090-2685-4C5F-A798-D700B5E4648C}" destId="{14BFA86E-ECA6-416C-84AD-FE5AFCD0CD1A}" srcOrd="0" destOrd="0" presId="urn:microsoft.com/office/officeart/2011/layout/RadialPictureList"/>
    <dgm:cxn modelId="{77C61A9F-8456-4C6E-8D29-8CC59F57A49D}" srcId="{F1550CC0-D949-49CD-BE7A-46654B7FD696}" destId="{B6944836-3042-4B98-84F6-38707037C6A9}" srcOrd="2" destOrd="0" parTransId="{0D66F7FC-6BA6-456F-85E8-468E52A579DB}" sibTransId="{5B01318F-FF5D-4BA8-8425-57DA8F0B8414}"/>
    <dgm:cxn modelId="{AC22679F-8194-490B-990A-341A65B72D53}" type="presOf" srcId="{B6944836-3042-4B98-84F6-38707037C6A9}" destId="{C9978EF9-60E9-4A66-B4CC-7786A298245B}" srcOrd="0" destOrd="0" presId="urn:microsoft.com/office/officeart/2011/layout/RadialPictureList"/>
    <dgm:cxn modelId="{F0DD88BA-9782-47BD-94BF-14164C7BD86B}" type="presOf" srcId="{F1550CC0-D949-49CD-BE7A-46654B7FD696}" destId="{3CD7FE68-FBCC-4154-8F8D-5E13FFB4155A}" srcOrd="0" destOrd="0" presId="urn:microsoft.com/office/officeart/2011/layout/RadialPictureList"/>
    <dgm:cxn modelId="{C81AEEAD-D583-45D0-AF23-09498F906530}" type="presParOf" srcId="{14BFA86E-ECA6-416C-84AD-FE5AFCD0CD1A}" destId="{3CD7FE68-FBCC-4154-8F8D-5E13FFB4155A}" srcOrd="0" destOrd="0" presId="urn:microsoft.com/office/officeart/2011/layout/RadialPictureList"/>
    <dgm:cxn modelId="{AE57374D-0D3C-493E-A7AB-D9FE6ADE5ADF}" type="presParOf" srcId="{14BFA86E-ECA6-416C-84AD-FE5AFCD0CD1A}" destId="{D42D36FF-EEBE-45E9-B6A9-6266E980C09B}" srcOrd="1" destOrd="0" presId="urn:microsoft.com/office/officeart/2011/layout/RadialPictureList"/>
    <dgm:cxn modelId="{8CC539B8-F92A-4DEC-BCAE-D14CD9D1A0B5}" type="presParOf" srcId="{14BFA86E-ECA6-416C-84AD-FE5AFCD0CD1A}" destId="{A5FCFACB-CA08-45A7-825A-996688E74636}" srcOrd="2" destOrd="0" presId="urn:microsoft.com/office/officeart/2011/layout/RadialPictureList"/>
    <dgm:cxn modelId="{14C4904F-93C6-43A7-9719-5342047F63A3}" type="presParOf" srcId="{14BFA86E-ECA6-416C-84AD-FE5AFCD0CD1A}" destId="{60CCDA03-28A9-4B06-88E8-58889AA7A9A8}" srcOrd="3" destOrd="0" presId="urn:microsoft.com/office/officeart/2011/layout/RadialPictureList"/>
    <dgm:cxn modelId="{7780E068-8E4B-42DB-BC11-A5928F9C1913}" type="presParOf" srcId="{14BFA86E-ECA6-416C-84AD-FE5AFCD0CD1A}" destId="{0FBDE300-8339-481F-AB99-F61CBEA8AAFF}" srcOrd="4" destOrd="0" presId="urn:microsoft.com/office/officeart/2011/layout/RadialPictureList"/>
    <dgm:cxn modelId="{43EE571B-F33C-4C5B-8825-84F82DC1C92F}" type="presParOf" srcId="{0FBDE300-8339-481F-AB99-F61CBEA8AAFF}" destId="{50EE9156-1B0F-4EA6-99F7-1C790DCD2F3A}" srcOrd="0" destOrd="0" presId="urn:microsoft.com/office/officeart/2011/layout/RadialPictureList"/>
    <dgm:cxn modelId="{FF6C5CB4-0D86-4D7C-B36F-DE1A6138A818}" type="presParOf" srcId="{14BFA86E-ECA6-416C-84AD-FE5AFCD0CD1A}" destId="{76054154-A6BE-48EC-B6AE-484E37D830FB}" srcOrd="5" destOrd="0" presId="urn:microsoft.com/office/officeart/2011/layout/RadialPictureList"/>
    <dgm:cxn modelId="{3B67A27F-3666-4FF3-ACFD-9F285F3E7BC5}" type="presParOf" srcId="{14BFA86E-ECA6-416C-84AD-FE5AFCD0CD1A}" destId="{CBC3F991-3500-4621-AB68-C1BA86805FBB}" srcOrd="6" destOrd="0" presId="urn:microsoft.com/office/officeart/2011/layout/RadialPictureList"/>
    <dgm:cxn modelId="{0ED139C9-A100-4851-ADCD-8FEA50725864}" type="presParOf" srcId="{CBC3F991-3500-4621-AB68-C1BA86805FBB}" destId="{75C95CC1-58AB-417E-84EB-E857A8BA9725}" srcOrd="0" destOrd="0" presId="urn:microsoft.com/office/officeart/2011/layout/RadialPictureList"/>
    <dgm:cxn modelId="{8220E447-E7B8-479A-A169-E22CD67981A3}" type="presParOf" srcId="{14BFA86E-ECA6-416C-84AD-FE5AFCD0CD1A}" destId="{C9978EF9-60E9-4A66-B4CC-7786A298245B}"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0A7638-AB61-40D4-ADCF-C518F14D715D}" type="doc">
      <dgm:prSet loTypeId="urn:microsoft.com/office/officeart/2016/7/layout/ChevronBlockProcess" loCatId="process" qsTypeId="urn:microsoft.com/office/officeart/2005/8/quickstyle/simple2" qsCatId="simple" csTypeId="urn:microsoft.com/office/officeart/2005/8/colors/accent5_1" csCatId="accent5" phldr="1"/>
      <dgm:spPr/>
      <dgm:t>
        <a:bodyPr/>
        <a:lstStyle/>
        <a:p>
          <a:endParaRPr lang="en-US"/>
        </a:p>
      </dgm:t>
    </dgm:pt>
    <dgm:pt modelId="{94228EC3-1FA0-4B97-B11C-67977026EC65}">
      <dgm:prSet/>
      <dgm:spPr/>
      <dgm:t>
        <a:bodyPr/>
        <a:lstStyle/>
        <a:p>
          <a:r>
            <a:rPr lang="en-US" b="1" dirty="0">
              <a:solidFill>
                <a:schemeClr val="tx1">
                  <a:lumMod val="75000"/>
                  <a:lumOff val="25000"/>
                </a:schemeClr>
              </a:solidFill>
              <a:latin typeface="Century Gothic"/>
            </a:rPr>
            <a:t>Identify</a:t>
          </a:r>
        </a:p>
      </dgm:t>
    </dgm:pt>
    <dgm:pt modelId="{7085DB6E-78AD-429B-9A22-89C4A25E7D67}" type="parTrans" cxnId="{80DA3FB6-3D23-47E3-A80A-BD256D340094}">
      <dgm:prSet/>
      <dgm:spPr/>
      <dgm:t>
        <a:bodyPr/>
        <a:lstStyle/>
        <a:p>
          <a:endParaRPr lang="en-US"/>
        </a:p>
      </dgm:t>
    </dgm:pt>
    <dgm:pt modelId="{D061C4F9-7B62-483E-B1E2-49A561BEECCC}" type="sibTrans" cxnId="{80DA3FB6-3D23-47E3-A80A-BD256D340094}">
      <dgm:prSet/>
      <dgm:spPr/>
      <dgm:t>
        <a:bodyPr/>
        <a:lstStyle/>
        <a:p>
          <a:endParaRPr lang="en-US"/>
        </a:p>
      </dgm:t>
    </dgm:pt>
    <dgm:pt modelId="{663C253A-EC3D-4179-96E5-B3D7A719386D}">
      <dgm:prSet custT="1"/>
      <dgm:spPr/>
      <dgm:t>
        <a:bodyPr/>
        <a:lstStyle/>
        <a:p>
          <a:r>
            <a:rPr lang="en-US" sz="2000">
              <a:solidFill>
                <a:schemeClr val="tx1">
                  <a:lumMod val="75000"/>
                  <a:lumOff val="25000"/>
                </a:schemeClr>
              </a:solidFill>
              <a:latin typeface="Century Gothic"/>
            </a:rPr>
            <a:t>Identify areas prone to wildfires</a:t>
          </a:r>
        </a:p>
      </dgm:t>
    </dgm:pt>
    <dgm:pt modelId="{8BF56707-E505-4752-B4A8-C9669E4EB360}" type="parTrans" cxnId="{8F0CD902-CC0E-465E-8D7E-8E85BFCA33FB}">
      <dgm:prSet/>
      <dgm:spPr/>
      <dgm:t>
        <a:bodyPr/>
        <a:lstStyle/>
        <a:p>
          <a:endParaRPr lang="en-US"/>
        </a:p>
      </dgm:t>
    </dgm:pt>
    <dgm:pt modelId="{67E1C83D-2E28-473C-A444-04AEE0DE0EEF}" type="sibTrans" cxnId="{8F0CD902-CC0E-465E-8D7E-8E85BFCA33FB}">
      <dgm:prSet/>
      <dgm:spPr/>
      <dgm:t>
        <a:bodyPr/>
        <a:lstStyle/>
        <a:p>
          <a:endParaRPr lang="en-US"/>
        </a:p>
      </dgm:t>
    </dgm:pt>
    <dgm:pt modelId="{175BE92C-341B-4E3A-8B7E-79A23DD0F882}">
      <dgm:prSet/>
      <dgm:spPr/>
      <dgm:t>
        <a:bodyPr/>
        <a:lstStyle/>
        <a:p>
          <a:r>
            <a:rPr lang="en-US" b="1">
              <a:solidFill>
                <a:schemeClr val="tx1">
                  <a:lumMod val="75000"/>
                  <a:lumOff val="25000"/>
                </a:schemeClr>
              </a:solidFill>
              <a:latin typeface="Century Gothic"/>
            </a:rPr>
            <a:t>Monitor</a:t>
          </a:r>
        </a:p>
      </dgm:t>
    </dgm:pt>
    <dgm:pt modelId="{F7BA1544-6D6F-4102-B821-8C971C371154}" type="parTrans" cxnId="{D2A40CAD-626B-42DC-B104-684DA52BCF2D}">
      <dgm:prSet/>
      <dgm:spPr/>
      <dgm:t>
        <a:bodyPr/>
        <a:lstStyle/>
        <a:p>
          <a:endParaRPr lang="en-US"/>
        </a:p>
      </dgm:t>
    </dgm:pt>
    <dgm:pt modelId="{3A87C955-E10D-48B8-B7AA-B538EBB7E2EB}" type="sibTrans" cxnId="{D2A40CAD-626B-42DC-B104-684DA52BCF2D}">
      <dgm:prSet/>
      <dgm:spPr/>
      <dgm:t>
        <a:bodyPr/>
        <a:lstStyle/>
        <a:p>
          <a:endParaRPr lang="en-US"/>
        </a:p>
      </dgm:t>
    </dgm:pt>
    <dgm:pt modelId="{8C6428FA-5528-4D63-907C-F7CEB9D1F96E}">
      <dgm:prSet custT="1"/>
      <dgm:spPr/>
      <dgm:t>
        <a:bodyPr/>
        <a:lstStyle/>
        <a:p>
          <a:r>
            <a:rPr lang="en-US" sz="2000">
              <a:solidFill>
                <a:schemeClr val="tx1">
                  <a:lumMod val="75000"/>
                  <a:lumOff val="25000"/>
                </a:schemeClr>
              </a:solidFill>
              <a:latin typeface="Century Gothic"/>
            </a:rPr>
            <a:t>Monitor populated and rural areas</a:t>
          </a:r>
        </a:p>
      </dgm:t>
    </dgm:pt>
    <dgm:pt modelId="{51A0DC9C-7EFB-4253-BD1E-31DE4E4FC5CF}" type="parTrans" cxnId="{9F4A0896-E062-41AB-B1F5-FEB69E329B80}">
      <dgm:prSet/>
      <dgm:spPr/>
      <dgm:t>
        <a:bodyPr/>
        <a:lstStyle/>
        <a:p>
          <a:endParaRPr lang="en-US"/>
        </a:p>
      </dgm:t>
    </dgm:pt>
    <dgm:pt modelId="{8065EAE4-97E9-44D6-9831-A3DAA3C4F2C4}" type="sibTrans" cxnId="{9F4A0896-E062-41AB-B1F5-FEB69E329B80}">
      <dgm:prSet/>
      <dgm:spPr/>
      <dgm:t>
        <a:bodyPr/>
        <a:lstStyle/>
        <a:p>
          <a:endParaRPr lang="en-US"/>
        </a:p>
      </dgm:t>
    </dgm:pt>
    <dgm:pt modelId="{F84018BA-8839-4951-9F98-3776DAB4FE02}">
      <dgm:prSet/>
      <dgm:spPr/>
      <dgm:t>
        <a:bodyPr/>
        <a:lstStyle/>
        <a:p>
          <a:r>
            <a:rPr lang="en-US" b="1">
              <a:solidFill>
                <a:schemeClr val="tx1">
                  <a:lumMod val="75000"/>
                  <a:lumOff val="25000"/>
                </a:schemeClr>
              </a:solidFill>
              <a:latin typeface="Century Gothic"/>
            </a:rPr>
            <a:t>Plan</a:t>
          </a:r>
        </a:p>
      </dgm:t>
    </dgm:pt>
    <dgm:pt modelId="{D3A24490-ABB2-4CE3-A48F-B7DCF690DBBC}" type="parTrans" cxnId="{EDC150F3-27AA-4987-B97D-A7193DEC8FF2}">
      <dgm:prSet/>
      <dgm:spPr/>
      <dgm:t>
        <a:bodyPr/>
        <a:lstStyle/>
        <a:p>
          <a:endParaRPr lang="en-US"/>
        </a:p>
      </dgm:t>
    </dgm:pt>
    <dgm:pt modelId="{2D5CE068-3FF9-448D-A456-1B7A2808C518}" type="sibTrans" cxnId="{EDC150F3-27AA-4987-B97D-A7193DEC8FF2}">
      <dgm:prSet/>
      <dgm:spPr/>
      <dgm:t>
        <a:bodyPr/>
        <a:lstStyle/>
        <a:p>
          <a:endParaRPr lang="en-US"/>
        </a:p>
      </dgm:t>
    </dgm:pt>
    <dgm:pt modelId="{FACA120D-DD7C-4908-9C56-96B5E8062968}">
      <dgm:prSet custT="1"/>
      <dgm:spPr/>
      <dgm:t>
        <a:bodyPr/>
        <a:lstStyle/>
        <a:p>
          <a:r>
            <a:rPr lang="en-US" sz="2000">
              <a:solidFill>
                <a:schemeClr val="tx1">
                  <a:lumMod val="75000"/>
                  <a:lumOff val="25000"/>
                </a:schemeClr>
              </a:solidFill>
              <a:latin typeface="Century Gothic"/>
            </a:rPr>
            <a:t>Plan sustainable fire management strategies</a:t>
          </a:r>
        </a:p>
      </dgm:t>
    </dgm:pt>
    <dgm:pt modelId="{2D393B4A-099D-4AE4-A95E-38540558FD02}" type="parTrans" cxnId="{C8028EBB-2A39-49C9-93EE-9324BB0DBD7A}">
      <dgm:prSet/>
      <dgm:spPr/>
      <dgm:t>
        <a:bodyPr/>
        <a:lstStyle/>
        <a:p>
          <a:endParaRPr lang="en-US"/>
        </a:p>
      </dgm:t>
    </dgm:pt>
    <dgm:pt modelId="{528B34A0-2DF3-4888-9455-BC51BCD66BC6}" type="sibTrans" cxnId="{C8028EBB-2A39-49C9-93EE-9324BB0DBD7A}">
      <dgm:prSet/>
      <dgm:spPr/>
      <dgm:t>
        <a:bodyPr/>
        <a:lstStyle/>
        <a:p>
          <a:endParaRPr lang="en-US"/>
        </a:p>
      </dgm:t>
    </dgm:pt>
    <dgm:pt modelId="{A7A97109-99EB-49A0-873A-B1E13C24A567}">
      <dgm:prSet/>
      <dgm:spPr/>
      <dgm:t>
        <a:bodyPr/>
        <a:lstStyle/>
        <a:p>
          <a:r>
            <a:rPr lang="en-US" b="1">
              <a:solidFill>
                <a:schemeClr val="tx1">
                  <a:lumMod val="75000"/>
                  <a:lumOff val="25000"/>
                </a:schemeClr>
              </a:solidFill>
              <a:latin typeface="Century Gothic"/>
            </a:rPr>
            <a:t>Reduce</a:t>
          </a:r>
        </a:p>
      </dgm:t>
    </dgm:pt>
    <dgm:pt modelId="{BCFC67D5-86BD-4D20-8058-BFBAEEAB34F8}" type="parTrans" cxnId="{2761485B-5924-426D-B70B-C6571D1BFF25}">
      <dgm:prSet/>
      <dgm:spPr/>
      <dgm:t>
        <a:bodyPr/>
        <a:lstStyle/>
        <a:p>
          <a:endParaRPr lang="en-US"/>
        </a:p>
      </dgm:t>
    </dgm:pt>
    <dgm:pt modelId="{4322FB8F-DEC1-4449-A94C-4F700CDDA8DD}" type="sibTrans" cxnId="{2761485B-5924-426D-B70B-C6571D1BFF25}">
      <dgm:prSet/>
      <dgm:spPr/>
      <dgm:t>
        <a:bodyPr/>
        <a:lstStyle/>
        <a:p>
          <a:endParaRPr lang="en-US"/>
        </a:p>
      </dgm:t>
    </dgm:pt>
    <dgm:pt modelId="{36334A00-AA54-4AF2-B707-36A1656889B5}">
      <dgm:prSet custT="1"/>
      <dgm:spPr/>
      <dgm:t>
        <a:bodyPr/>
        <a:lstStyle/>
        <a:p>
          <a:r>
            <a:rPr lang="en-US" sz="2000">
              <a:solidFill>
                <a:schemeClr val="tx1">
                  <a:lumMod val="75000"/>
                  <a:lumOff val="25000"/>
                </a:schemeClr>
              </a:solidFill>
              <a:latin typeface="Century Gothic"/>
            </a:rPr>
            <a:t>Reduce the cost of monitoring fires within Chile</a:t>
          </a:r>
        </a:p>
      </dgm:t>
    </dgm:pt>
    <dgm:pt modelId="{3EEA0544-EE6D-4EB3-8084-A0FFF77336AE}" type="parTrans" cxnId="{454AFF6A-C340-4297-BEE8-1760BFE2AEE3}">
      <dgm:prSet/>
      <dgm:spPr/>
      <dgm:t>
        <a:bodyPr/>
        <a:lstStyle/>
        <a:p>
          <a:endParaRPr lang="en-US"/>
        </a:p>
      </dgm:t>
    </dgm:pt>
    <dgm:pt modelId="{1F9FEC6F-807F-4336-8478-0D638E14D67F}" type="sibTrans" cxnId="{454AFF6A-C340-4297-BEE8-1760BFE2AEE3}">
      <dgm:prSet/>
      <dgm:spPr/>
      <dgm:t>
        <a:bodyPr/>
        <a:lstStyle/>
        <a:p>
          <a:endParaRPr lang="en-US"/>
        </a:p>
      </dgm:t>
    </dgm:pt>
    <dgm:pt modelId="{A08D3A7E-6B94-40FB-B7B4-44A4732A80E2}">
      <dgm:prSet/>
      <dgm:spPr/>
      <dgm:t>
        <a:bodyPr/>
        <a:lstStyle/>
        <a:p>
          <a:r>
            <a:rPr lang="en-US" b="1">
              <a:solidFill>
                <a:schemeClr val="tx1">
                  <a:lumMod val="75000"/>
                  <a:lumOff val="25000"/>
                </a:schemeClr>
              </a:solidFill>
              <a:latin typeface="Century Gothic"/>
            </a:rPr>
            <a:t>Inform</a:t>
          </a:r>
        </a:p>
      </dgm:t>
    </dgm:pt>
    <dgm:pt modelId="{38947813-D04D-45EB-B0C9-CAFF1558A7BC}" type="parTrans" cxnId="{F2D6FE38-9F60-4DFB-886F-216E4C2DD71C}">
      <dgm:prSet/>
      <dgm:spPr/>
      <dgm:t>
        <a:bodyPr/>
        <a:lstStyle/>
        <a:p>
          <a:endParaRPr lang="en-US"/>
        </a:p>
      </dgm:t>
    </dgm:pt>
    <dgm:pt modelId="{7E5732D5-B859-4059-B30F-0DDB1640D6E2}" type="sibTrans" cxnId="{F2D6FE38-9F60-4DFB-886F-216E4C2DD71C}">
      <dgm:prSet/>
      <dgm:spPr/>
      <dgm:t>
        <a:bodyPr/>
        <a:lstStyle/>
        <a:p>
          <a:endParaRPr lang="en-US"/>
        </a:p>
      </dgm:t>
    </dgm:pt>
    <dgm:pt modelId="{8C941C85-7508-47F5-9F12-272CE174A60C}">
      <dgm:prSet custT="1"/>
      <dgm:spPr/>
      <dgm:t>
        <a:bodyPr/>
        <a:lstStyle/>
        <a:p>
          <a:r>
            <a:rPr lang="en-US" sz="2000">
              <a:solidFill>
                <a:schemeClr val="tx1">
                  <a:lumMod val="75000"/>
                  <a:lumOff val="25000"/>
                </a:schemeClr>
              </a:solidFill>
              <a:latin typeface="Century Gothic"/>
            </a:rPr>
            <a:t>Inform disaster and safety management </a:t>
          </a:r>
        </a:p>
      </dgm:t>
    </dgm:pt>
    <dgm:pt modelId="{22B0815E-AB65-465B-AAD1-743CC5C67EB9}" type="parTrans" cxnId="{8F9FF9D3-5DE8-432A-8CE1-4ABCF940EBBB}">
      <dgm:prSet/>
      <dgm:spPr/>
      <dgm:t>
        <a:bodyPr/>
        <a:lstStyle/>
        <a:p>
          <a:endParaRPr lang="en-US"/>
        </a:p>
      </dgm:t>
    </dgm:pt>
    <dgm:pt modelId="{2D4CAEB9-1F3F-4999-909B-56805577E721}" type="sibTrans" cxnId="{8F9FF9D3-5DE8-432A-8CE1-4ABCF940EBBB}">
      <dgm:prSet/>
      <dgm:spPr/>
      <dgm:t>
        <a:bodyPr/>
        <a:lstStyle/>
        <a:p>
          <a:endParaRPr lang="en-US"/>
        </a:p>
      </dgm:t>
    </dgm:pt>
    <dgm:pt modelId="{4AB164F9-1D22-4697-B7D2-57D3435E611B}" type="pres">
      <dgm:prSet presAssocID="{280A7638-AB61-40D4-ADCF-C518F14D715D}" presName="Name0" presStyleCnt="0">
        <dgm:presLayoutVars>
          <dgm:dir/>
          <dgm:animLvl val="lvl"/>
          <dgm:resizeHandles val="exact"/>
        </dgm:presLayoutVars>
      </dgm:prSet>
      <dgm:spPr/>
    </dgm:pt>
    <dgm:pt modelId="{07D9C960-DBC3-4E69-ABED-1618E7FFDE87}" type="pres">
      <dgm:prSet presAssocID="{94228EC3-1FA0-4B97-B11C-67977026EC65}" presName="composite" presStyleCnt="0"/>
      <dgm:spPr/>
    </dgm:pt>
    <dgm:pt modelId="{F05F0CAB-7A6B-4932-9A32-A6E5C98E76FF}" type="pres">
      <dgm:prSet presAssocID="{94228EC3-1FA0-4B97-B11C-67977026EC65}" presName="parTx" presStyleLbl="alignNode1" presStyleIdx="0" presStyleCnt="5">
        <dgm:presLayoutVars>
          <dgm:chMax val="0"/>
          <dgm:chPref val="0"/>
        </dgm:presLayoutVars>
      </dgm:prSet>
      <dgm:spPr/>
    </dgm:pt>
    <dgm:pt modelId="{2D301939-17EC-4345-9A6D-937C0B009461}" type="pres">
      <dgm:prSet presAssocID="{94228EC3-1FA0-4B97-B11C-67977026EC65}" presName="desTx" presStyleLbl="alignAccFollowNode1" presStyleIdx="0" presStyleCnt="5">
        <dgm:presLayoutVars/>
      </dgm:prSet>
      <dgm:spPr/>
    </dgm:pt>
    <dgm:pt modelId="{511514F9-3CCC-452C-97A6-7FD63A6E2773}" type="pres">
      <dgm:prSet presAssocID="{D061C4F9-7B62-483E-B1E2-49A561BEECCC}" presName="space" presStyleCnt="0"/>
      <dgm:spPr/>
    </dgm:pt>
    <dgm:pt modelId="{32EB8437-3BB7-4C82-9FEE-5CD9C495F822}" type="pres">
      <dgm:prSet presAssocID="{175BE92C-341B-4E3A-8B7E-79A23DD0F882}" presName="composite" presStyleCnt="0"/>
      <dgm:spPr/>
    </dgm:pt>
    <dgm:pt modelId="{C40E16AA-5DF6-4D76-8AE5-F3A8B6EC8447}" type="pres">
      <dgm:prSet presAssocID="{175BE92C-341B-4E3A-8B7E-79A23DD0F882}" presName="parTx" presStyleLbl="alignNode1" presStyleIdx="1" presStyleCnt="5">
        <dgm:presLayoutVars>
          <dgm:chMax val="0"/>
          <dgm:chPref val="0"/>
        </dgm:presLayoutVars>
      </dgm:prSet>
      <dgm:spPr/>
    </dgm:pt>
    <dgm:pt modelId="{42706544-F455-4371-BF95-92A1DF1FD8E5}" type="pres">
      <dgm:prSet presAssocID="{175BE92C-341B-4E3A-8B7E-79A23DD0F882}" presName="desTx" presStyleLbl="alignAccFollowNode1" presStyleIdx="1" presStyleCnt="5">
        <dgm:presLayoutVars/>
      </dgm:prSet>
      <dgm:spPr/>
    </dgm:pt>
    <dgm:pt modelId="{3035B996-5ED4-4A2B-83FD-BFDE0A96921C}" type="pres">
      <dgm:prSet presAssocID="{3A87C955-E10D-48B8-B7AA-B538EBB7E2EB}" presName="space" presStyleCnt="0"/>
      <dgm:spPr/>
    </dgm:pt>
    <dgm:pt modelId="{6518272F-3771-4628-B25C-2D6BD286624A}" type="pres">
      <dgm:prSet presAssocID="{F84018BA-8839-4951-9F98-3776DAB4FE02}" presName="composite" presStyleCnt="0"/>
      <dgm:spPr/>
    </dgm:pt>
    <dgm:pt modelId="{5077D0F2-33F8-4EF4-BB9D-D5A2465E2BB3}" type="pres">
      <dgm:prSet presAssocID="{F84018BA-8839-4951-9F98-3776DAB4FE02}" presName="parTx" presStyleLbl="alignNode1" presStyleIdx="2" presStyleCnt="5">
        <dgm:presLayoutVars>
          <dgm:chMax val="0"/>
          <dgm:chPref val="0"/>
        </dgm:presLayoutVars>
      </dgm:prSet>
      <dgm:spPr/>
    </dgm:pt>
    <dgm:pt modelId="{6EF2A267-AE2D-4FC3-AA31-0B39FE3A0FE5}" type="pres">
      <dgm:prSet presAssocID="{F84018BA-8839-4951-9F98-3776DAB4FE02}" presName="desTx" presStyleLbl="alignAccFollowNode1" presStyleIdx="2" presStyleCnt="5">
        <dgm:presLayoutVars/>
      </dgm:prSet>
      <dgm:spPr/>
    </dgm:pt>
    <dgm:pt modelId="{5E304A94-564C-4800-80A4-B0A7C4D771D2}" type="pres">
      <dgm:prSet presAssocID="{2D5CE068-3FF9-448D-A456-1B7A2808C518}" presName="space" presStyleCnt="0"/>
      <dgm:spPr/>
    </dgm:pt>
    <dgm:pt modelId="{59254878-FD3B-48C9-9AD7-0C1AC5FD6F82}" type="pres">
      <dgm:prSet presAssocID="{A7A97109-99EB-49A0-873A-B1E13C24A567}" presName="composite" presStyleCnt="0"/>
      <dgm:spPr/>
    </dgm:pt>
    <dgm:pt modelId="{5A0301F0-135A-4939-A92D-DD96FD746649}" type="pres">
      <dgm:prSet presAssocID="{A7A97109-99EB-49A0-873A-B1E13C24A567}" presName="parTx" presStyleLbl="alignNode1" presStyleIdx="3" presStyleCnt="5">
        <dgm:presLayoutVars>
          <dgm:chMax val="0"/>
          <dgm:chPref val="0"/>
        </dgm:presLayoutVars>
      </dgm:prSet>
      <dgm:spPr/>
    </dgm:pt>
    <dgm:pt modelId="{01FB91A5-CAEC-4BFB-BE72-60BAB6688FDA}" type="pres">
      <dgm:prSet presAssocID="{A7A97109-99EB-49A0-873A-B1E13C24A567}" presName="desTx" presStyleLbl="alignAccFollowNode1" presStyleIdx="3" presStyleCnt="5">
        <dgm:presLayoutVars/>
      </dgm:prSet>
      <dgm:spPr/>
    </dgm:pt>
    <dgm:pt modelId="{C253A615-8E99-498B-AD2D-5EB136CC503F}" type="pres">
      <dgm:prSet presAssocID="{4322FB8F-DEC1-4449-A94C-4F700CDDA8DD}" presName="space" presStyleCnt="0"/>
      <dgm:spPr/>
    </dgm:pt>
    <dgm:pt modelId="{8888FD19-01B3-4133-81DA-95AF74854D27}" type="pres">
      <dgm:prSet presAssocID="{A08D3A7E-6B94-40FB-B7B4-44A4732A80E2}" presName="composite" presStyleCnt="0"/>
      <dgm:spPr/>
    </dgm:pt>
    <dgm:pt modelId="{53EF0BF3-8C41-461C-BD2B-448B3BC27400}" type="pres">
      <dgm:prSet presAssocID="{A08D3A7E-6B94-40FB-B7B4-44A4732A80E2}" presName="parTx" presStyleLbl="alignNode1" presStyleIdx="4" presStyleCnt="5">
        <dgm:presLayoutVars>
          <dgm:chMax val="0"/>
          <dgm:chPref val="0"/>
        </dgm:presLayoutVars>
      </dgm:prSet>
      <dgm:spPr/>
    </dgm:pt>
    <dgm:pt modelId="{C879D1BB-426C-41BB-B0C3-5B4327A5843C}" type="pres">
      <dgm:prSet presAssocID="{A08D3A7E-6B94-40FB-B7B4-44A4732A80E2}" presName="desTx" presStyleLbl="alignAccFollowNode1" presStyleIdx="4" presStyleCnt="5">
        <dgm:presLayoutVars/>
      </dgm:prSet>
      <dgm:spPr/>
    </dgm:pt>
  </dgm:ptLst>
  <dgm:cxnLst>
    <dgm:cxn modelId="{8F0CD902-CC0E-465E-8D7E-8E85BFCA33FB}" srcId="{94228EC3-1FA0-4B97-B11C-67977026EC65}" destId="{663C253A-EC3D-4179-96E5-B3D7A719386D}" srcOrd="0" destOrd="0" parTransId="{8BF56707-E505-4752-B4A8-C9669E4EB360}" sibTransId="{67E1C83D-2E28-473C-A444-04AEE0DE0EEF}"/>
    <dgm:cxn modelId="{40CE1D10-4057-4929-9DDF-900D3A84C4A9}" type="presOf" srcId="{36334A00-AA54-4AF2-B707-36A1656889B5}" destId="{01FB91A5-CAEC-4BFB-BE72-60BAB6688FDA}" srcOrd="0" destOrd="0" presId="urn:microsoft.com/office/officeart/2016/7/layout/ChevronBlockProcess"/>
    <dgm:cxn modelId="{A276E71E-030F-46D4-A685-BB7E48FB6A8C}" type="presOf" srcId="{663C253A-EC3D-4179-96E5-B3D7A719386D}" destId="{2D301939-17EC-4345-9A6D-937C0B009461}" srcOrd="0" destOrd="0" presId="urn:microsoft.com/office/officeart/2016/7/layout/ChevronBlockProcess"/>
    <dgm:cxn modelId="{3D7E6524-E1DA-4B1A-8F98-743E47C8B4ED}" type="presOf" srcId="{F84018BA-8839-4951-9F98-3776DAB4FE02}" destId="{5077D0F2-33F8-4EF4-BB9D-D5A2465E2BB3}" srcOrd="0" destOrd="0" presId="urn:microsoft.com/office/officeart/2016/7/layout/ChevronBlockProcess"/>
    <dgm:cxn modelId="{6B984830-A297-4CF8-AD67-25949CA43DEA}" type="presOf" srcId="{94228EC3-1FA0-4B97-B11C-67977026EC65}" destId="{F05F0CAB-7A6B-4932-9A32-A6E5C98E76FF}" srcOrd="0" destOrd="0" presId="urn:microsoft.com/office/officeart/2016/7/layout/ChevronBlockProcess"/>
    <dgm:cxn modelId="{F2D6FE38-9F60-4DFB-886F-216E4C2DD71C}" srcId="{280A7638-AB61-40D4-ADCF-C518F14D715D}" destId="{A08D3A7E-6B94-40FB-B7B4-44A4732A80E2}" srcOrd="4" destOrd="0" parTransId="{38947813-D04D-45EB-B0C9-CAFF1558A7BC}" sibTransId="{7E5732D5-B859-4059-B30F-0DDB1640D6E2}"/>
    <dgm:cxn modelId="{2761485B-5924-426D-B70B-C6571D1BFF25}" srcId="{280A7638-AB61-40D4-ADCF-C518F14D715D}" destId="{A7A97109-99EB-49A0-873A-B1E13C24A567}" srcOrd="3" destOrd="0" parTransId="{BCFC67D5-86BD-4D20-8058-BFBAEEAB34F8}" sibTransId="{4322FB8F-DEC1-4449-A94C-4F700CDDA8DD}"/>
    <dgm:cxn modelId="{0BB8B067-9516-4A58-B1F5-40133095D3B4}" type="presOf" srcId="{8C941C85-7508-47F5-9F12-272CE174A60C}" destId="{C879D1BB-426C-41BB-B0C3-5B4327A5843C}" srcOrd="0" destOrd="0" presId="urn:microsoft.com/office/officeart/2016/7/layout/ChevronBlockProcess"/>
    <dgm:cxn modelId="{95CE386A-98C9-492B-896D-F51940603159}" type="presOf" srcId="{280A7638-AB61-40D4-ADCF-C518F14D715D}" destId="{4AB164F9-1D22-4697-B7D2-57D3435E611B}" srcOrd="0" destOrd="0" presId="urn:microsoft.com/office/officeart/2016/7/layout/ChevronBlockProcess"/>
    <dgm:cxn modelId="{454AFF6A-C340-4297-BEE8-1760BFE2AEE3}" srcId="{A7A97109-99EB-49A0-873A-B1E13C24A567}" destId="{36334A00-AA54-4AF2-B707-36A1656889B5}" srcOrd="0" destOrd="0" parTransId="{3EEA0544-EE6D-4EB3-8084-A0FFF77336AE}" sibTransId="{1F9FEC6F-807F-4336-8478-0D638E14D67F}"/>
    <dgm:cxn modelId="{D6D42C57-8988-4F3A-B741-EE47077BED97}" type="presOf" srcId="{175BE92C-341B-4E3A-8B7E-79A23DD0F882}" destId="{C40E16AA-5DF6-4D76-8AE5-F3A8B6EC8447}" srcOrd="0" destOrd="0" presId="urn:microsoft.com/office/officeart/2016/7/layout/ChevronBlockProcess"/>
    <dgm:cxn modelId="{32595E86-C003-4E6C-832E-23D26CC78800}" type="presOf" srcId="{FACA120D-DD7C-4908-9C56-96B5E8062968}" destId="{6EF2A267-AE2D-4FC3-AA31-0B39FE3A0FE5}" srcOrd="0" destOrd="0" presId="urn:microsoft.com/office/officeart/2016/7/layout/ChevronBlockProcess"/>
    <dgm:cxn modelId="{9F4A0896-E062-41AB-B1F5-FEB69E329B80}" srcId="{175BE92C-341B-4E3A-8B7E-79A23DD0F882}" destId="{8C6428FA-5528-4D63-907C-F7CEB9D1F96E}" srcOrd="0" destOrd="0" parTransId="{51A0DC9C-7EFB-4253-BD1E-31DE4E4FC5CF}" sibTransId="{8065EAE4-97E9-44D6-9831-A3DAA3C4F2C4}"/>
    <dgm:cxn modelId="{BBF5C5A1-B9A9-4F32-B81E-7A719E5AE8B5}" type="presOf" srcId="{A08D3A7E-6B94-40FB-B7B4-44A4732A80E2}" destId="{53EF0BF3-8C41-461C-BD2B-448B3BC27400}" srcOrd="0" destOrd="0" presId="urn:microsoft.com/office/officeart/2016/7/layout/ChevronBlockProcess"/>
    <dgm:cxn modelId="{D2A40CAD-626B-42DC-B104-684DA52BCF2D}" srcId="{280A7638-AB61-40D4-ADCF-C518F14D715D}" destId="{175BE92C-341B-4E3A-8B7E-79A23DD0F882}" srcOrd="1" destOrd="0" parTransId="{F7BA1544-6D6F-4102-B821-8C971C371154}" sibTransId="{3A87C955-E10D-48B8-B7AA-B538EBB7E2EB}"/>
    <dgm:cxn modelId="{80DA3FB6-3D23-47E3-A80A-BD256D340094}" srcId="{280A7638-AB61-40D4-ADCF-C518F14D715D}" destId="{94228EC3-1FA0-4B97-B11C-67977026EC65}" srcOrd="0" destOrd="0" parTransId="{7085DB6E-78AD-429B-9A22-89C4A25E7D67}" sibTransId="{D061C4F9-7B62-483E-B1E2-49A561BEECCC}"/>
    <dgm:cxn modelId="{C8028EBB-2A39-49C9-93EE-9324BB0DBD7A}" srcId="{F84018BA-8839-4951-9F98-3776DAB4FE02}" destId="{FACA120D-DD7C-4908-9C56-96B5E8062968}" srcOrd="0" destOrd="0" parTransId="{2D393B4A-099D-4AE4-A95E-38540558FD02}" sibTransId="{528B34A0-2DF3-4888-9455-BC51BCD66BC6}"/>
    <dgm:cxn modelId="{12533AC3-A0F5-49B7-A951-856ACCC5D7F0}" type="presOf" srcId="{A7A97109-99EB-49A0-873A-B1E13C24A567}" destId="{5A0301F0-135A-4939-A92D-DD96FD746649}" srcOrd="0" destOrd="0" presId="urn:microsoft.com/office/officeart/2016/7/layout/ChevronBlockProcess"/>
    <dgm:cxn modelId="{8F9FF9D3-5DE8-432A-8CE1-4ABCF940EBBB}" srcId="{A08D3A7E-6B94-40FB-B7B4-44A4732A80E2}" destId="{8C941C85-7508-47F5-9F12-272CE174A60C}" srcOrd="0" destOrd="0" parTransId="{22B0815E-AB65-465B-AAD1-743CC5C67EB9}" sibTransId="{2D4CAEB9-1F3F-4999-909B-56805577E721}"/>
    <dgm:cxn modelId="{EDC150F3-27AA-4987-B97D-A7193DEC8FF2}" srcId="{280A7638-AB61-40D4-ADCF-C518F14D715D}" destId="{F84018BA-8839-4951-9F98-3776DAB4FE02}" srcOrd="2" destOrd="0" parTransId="{D3A24490-ABB2-4CE3-A48F-B7DCF690DBBC}" sibTransId="{2D5CE068-3FF9-448D-A456-1B7A2808C518}"/>
    <dgm:cxn modelId="{0A9203F5-BB75-405F-8C1E-E078421F79DF}" type="presOf" srcId="{8C6428FA-5528-4D63-907C-F7CEB9D1F96E}" destId="{42706544-F455-4371-BF95-92A1DF1FD8E5}" srcOrd="0" destOrd="0" presId="urn:microsoft.com/office/officeart/2016/7/layout/ChevronBlockProcess"/>
    <dgm:cxn modelId="{B641756F-43A1-4C6B-8958-11C6DA34F80B}" type="presParOf" srcId="{4AB164F9-1D22-4697-B7D2-57D3435E611B}" destId="{07D9C960-DBC3-4E69-ABED-1618E7FFDE87}" srcOrd="0" destOrd="0" presId="urn:microsoft.com/office/officeart/2016/7/layout/ChevronBlockProcess"/>
    <dgm:cxn modelId="{2D8EC92F-10D0-47A8-B0AF-6FB89CD37F05}" type="presParOf" srcId="{07D9C960-DBC3-4E69-ABED-1618E7FFDE87}" destId="{F05F0CAB-7A6B-4932-9A32-A6E5C98E76FF}" srcOrd="0" destOrd="0" presId="urn:microsoft.com/office/officeart/2016/7/layout/ChevronBlockProcess"/>
    <dgm:cxn modelId="{12900AD1-9A18-45B5-88B0-B16713848ABC}" type="presParOf" srcId="{07D9C960-DBC3-4E69-ABED-1618E7FFDE87}" destId="{2D301939-17EC-4345-9A6D-937C0B009461}" srcOrd="1" destOrd="0" presId="urn:microsoft.com/office/officeart/2016/7/layout/ChevronBlockProcess"/>
    <dgm:cxn modelId="{D8EBF59E-F396-40AF-87BC-0DBE2AA1783F}" type="presParOf" srcId="{4AB164F9-1D22-4697-B7D2-57D3435E611B}" destId="{511514F9-3CCC-452C-97A6-7FD63A6E2773}" srcOrd="1" destOrd="0" presId="urn:microsoft.com/office/officeart/2016/7/layout/ChevronBlockProcess"/>
    <dgm:cxn modelId="{BEF87867-1BAE-4B1A-BC4B-DF28B986FC3D}" type="presParOf" srcId="{4AB164F9-1D22-4697-B7D2-57D3435E611B}" destId="{32EB8437-3BB7-4C82-9FEE-5CD9C495F822}" srcOrd="2" destOrd="0" presId="urn:microsoft.com/office/officeart/2016/7/layout/ChevronBlockProcess"/>
    <dgm:cxn modelId="{A2581A05-C32D-4FC7-B087-4786F616597B}" type="presParOf" srcId="{32EB8437-3BB7-4C82-9FEE-5CD9C495F822}" destId="{C40E16AA-5DF6-4D76-8AE5-F3A8B6EC8447}" srcOrd="0" destOrd="0" presId="urn:microsoft.com/office/officeart/2016/7/layout/ChevronBlockProcess"/>
    <dgm:cxn modelId="{49269E0C-6D61-451F-9E5E-783F64258D39}" type="presParOf" srcId="{32EB8437-3BB7-4C82-9FEE-5CD9C495F822}" destId="{42706544-F455-4371-BF95-92A1DF1FD8E5}" srcOrd="1" destOrd="0" presId="urn:microsoft.com/office/officeart/2016/7/layout/ChevronBlockProcess"/>
    <dgm:cxn modelId="{A66FD7FB-F3EA-4D2D-BF2D-F0E4DAF27B25}" type="presParOf" srcId="{4AB164F9-1D22-4697-B7D2-57D3435E611B}" destId="{3035B996-5ED4-4A2B-83FD-BFDE0A96921C}" srcOrd="3" destOrd="0" presId="urn:microsoft.com/office/officeart/2016/7/layout/ChevronBlockProcess"/>
    <dgm:cxn modelId="{4475095A-2C90-45FD-84A8-348B3FF77D91}" type="presParOf" srcId="{4AB164F9-1D22-4697-B7D2-57D3435E611B}" destId="{6518272F-3771-4628-B25C-2D6BD286624A}" srcOrd="4" destOrd="0" presId="urn:microsoft.com/office/officeart/2016/7/layout/ChevronBlockProcess"/>
    <dgm:cxn modelId="{59818A95-74BB-4821-89CC-83676E992F42}" type="presParOf" srcId="{6518272F-3771-4628-B25C-2D6BD286624A}" destId="{5077D0F2-33F8-4EF4-BB9D-D5A2465E2BB3}" srcOrd="0" destOrd="0" presId="urn:microsoft.com/office/officeart/2016/7/layout/ChevronBlockProcess"/>
    <dgm:cxn modelId="{62C3EC86-9094-4E32-B0DB-5EE6239B9F2E}" type="presParOf" srcId="{6518272F-3771-4628-B25C-2D6BD286624A}" destId="{6EF2A267-AE2D-4FC3-AA31-0B39FE3A0FE5}" srcOrd="1" destOrd="0" presId="urn:microsoft.com/office/officeart/2016/7/layout/ChevronBlockProcess"/>
    <dgm:cxn modelId="{D7AA486D-2355-4CF2-8DB0-62BE08518DC0}" type="presParOf" srcId="{4AB164F9-1D22-4697-B7D2-57D3435E611B}" destId="{5E304A94-564C-4800-80A4-B0A7C4D771D2}" srcOrd="5" destOrd="0" presId="urn:microsoft.com/office/officeart/2016/7/layout/ChevronBlockProcess"/>
    <dgm:cxn modelId="{E95ED8CF-E997-4ECD-A084-890741A84ADD}" type="presParOf" srcId="{4AB164F9-1D22-4697-B7D2-57D3435E611B}" destId="{59254878-FD3B-48C9-9AD7-0C1AC5FD6F82}" srcOrd="6" destOrd="0" presId="urn:microsoft.com/office/officeart/2016/7/layout/ChevronBlockProcess"/>
    <dgm:cxn modelId="{85C02648-2F57-4D15-8E0B-A33C223EDEFD}" type="presParOf" srcId="{59254878-FD3B-48C9-9AD7-0C1AC5FD6F82}" destId="{5A0301F0-135A-4939-A92D-DD96FD746649}" srcOrd="0" destOrd="0" presId="urn:microsoft.com/office/officeart/2016/7/layout/ChevronBlockProcess"/>
    <dgm:cxn modelId="{DC3955D2-3295-4F3A-9C37-473F4E51F288}" type="presParOf" srcId="{59254878-FD3B-48C9-9AD7-0C1AC5FD6F82}" destId="{01FB91A5-CAEC-4BFB-BE72-60BAB6688FDA}" srcOrd="1" destOrd="0" presId="urn:microsoft.com/office/officeart/2016/7/layout/ChevronBlockProcess"/>
    <dgm:cxn modelId="{DB342925-4C64-45F1-B407-812DFCA982AD}" type="presParOf" srcId="{4AB164F9-1D22-4697-B7D2-57D3435E611B}" destId="{C253A615-8E99-498B-AD2D-5EB136CC503F}" srcOrd="7" destOrd="0" presId="urn:microsoft.com/office/officeart/2016/7/layout/ChevronBlockProcess"/>
    <dgm:cxn modelId="{9A962A6D-EF43-4F42-B0CC-D5E20D06699F}" type="presParOf" srcId="{4AB164F9-1D22-4697-B7D2-57D3435E611B}" destId="{8888FD19-01B3-4133-81DA-95AF74854D27}" srcOrd="8" destOrd="0" presId="urn:microsoft.com/office/officeart/2016/7/layout/ChevronBlockProcess"/>
    <dgm:cxn modelId="{4FFD08BA-D696-4BDA-9079-413FB10007AA}" type="presParOf" srcId="{8888FD19-01B3-4133-81DA-95AF74854D27}" destId="{53EF0BF3-8C41-461C-BD2B-448B3BC27400}" srcOrd="0" destOrd="0" presId="urn:microsoft.com/office/officeart/2016/7/layout/ChevronBlockProcess"/>
    <dgm:cxn modelId="{712CD303-1300-451B-A7A0-7F2C613F4D6F}" type="presParOf" srcId="{8888FD19-01B3-4133-81DA-95AF74854D27}" destId="{C879D1BB-426C-41BB-B0C3-5B4327A5843C}"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19BD85-D49F-4A0A-9D89-CCEE7CE9FCF2}" type="doc">
      <dgm:prSet loTypeId="urn:microsoft.com/office/officeart/2016/7/layout/VerticalDownArrowProcess" loCatId="process" qsTypeId="urn:microsoft.com/office/officeart/2005/8/quickstyle/simple1" qsCatId="simple" csTypeId="urn:microsoft.com/office/officeart/2005/8/colors/accent5_3" csCatId="accent5" phldr="1"/>
      <dgm:spPr/>
      <dgm:t>
        <a:bodyPr/>
        <a:lstStyle/>
        <a:p>
          <a:endParaRPr lang="en-US"/>
        </a:p>
      </dgm:t>
    </dgm:pt>
    <dgm:pt modelId="{F5CC347F-605D-4741-A1C7-B725A887093B}">
      <dgm:prSet custT="1"/>
      <dgm:spPr/>
      <dgm:t>
        <a:bodyPr/>
        <a:lstStyle/>
        <a:p>
          <a:r>
            <a:rPr lang="en-US" sz="2000">
              <a:solidFill>
                <a:schemeClr val="tx1">
                  <a:lumMod val="75000"/>
                  <a:lumOff val="25000"/>
                </a:schemeClr>
              </a:solidFill>
              <a:latin typeface="Century Gothic"/>
            </a:rPr>
            <a:t>Incorporate</a:t>
          </a:r>
        </a:p>
      </dgm:t>
    </dgm:pt>
    <dgm:pt modelId="{341E4DE9-645D-41BB-B858-078B0E499F30}" type="parTrans" cxnId="{D5C93006-549E-46F3-9667-CA2E40E35E0D}">
      <dgm:prSet/>
      <dgm:spPr/>
      <dgm:t>
        <a:bodyPr/>
        <a:lstStyle/>
        <a:p>
          <a:endParaRPr lang="en-US"/>
        </a:p>
      </dgm:t>
    </dgm:pt>
    <dgm:pt modelId="{4C48542F-FA5B-4F19-9DEB-6C8B63E1EB9F}" type="sibTrans" cxnId="{D5C93006-549E-46F3-9667-CA2E40E35E0D}">
      <dgm:prSet/>
      <dgm:spPr/>
      <dgm:t>
        <a:bodyPr/>
        <a:lstStyle/>
        <a:p>
          <a:endParaRPr lang="en-US"/>
        </a:p>
      </dgm:t>
    </dgm:pt>
    <dgm:pt modelId="{DA41391F-6A15-44A1-ABF0-033CCB69842C}">
      <dgm:prSet custT="1"/>
      <dgm:spPr/>
      <dgm:t>
        <a:bodyPr/>
        <a:lstStyle/>
        <a:p>
          <a:pPr rtl="0"/>
          <a:r>
            <a:rPr lang="en-US" sz="2000" dirty="0">
              <a:solidFill>
                <a:schemeClr val="tx1">
                  <a:lumMod val="75000"/>
                  <a:lumOff val="25000"/>
                </a:schemeClr>
              </a:solidFill>
              <a:latin typeface="Century Gothic"/>
            </a:rPr>
            <a:t>Incorporate newer datasets and models to improve fire detection analysis and reduce human error and uncertainties</a:t>
          </a:r>
        </a:p>
      </dgm:t>
    </dgm:pt>
    <dgm:pt modelId="{5C3CD7F0-536D-44BB-80D3-092E2D201D77}" type="parTrans" cxnId="{1609714D-6AEB-4323-B949-D4D5214633E3}">
      <dgm:prSet/>
      <dgm:spPr/>
      <dgm:t>
        <a:bodyPr/>
        <a:lstStyle/>
        <a:p>
          <a:endParaRPr lang="en-US"/>
        </a:p>
      </dgm:t>
    </dgm:pt>
    <dgm:pt modelId="{86C7AB4B-9834-4024-A4AB-3E8D1D225680}" type="sibTrans" cxnId="{1609714D-6AEB-4323-B949-D4D5214633E3}">
      <dgm:prSet/>
      <dgm:spPr/>
      <dgm:t>
        <a:bodyPr/>
        <a:lstStyle/>
        <a:p>
          <a:endParaRPr lang="en-US"/>
        </a:p>
      </dgm:t>
    </dgm:pt>
    <dgm:pt modelId="{59595463-33ED-4583-B6CB-886110711F41}">
      <dgm:prSet custT="1"/>
      <dgm:spPr/>
      <dgm:t>
        <a:bodyPr/>
        <a:lstStyle/>
        <a:p>
          <a:r>
            <a:rPr lang="en-US" sz="2000">
              <a:solidFill>
                <a:schemeClr val="tx1">
                  <a:lumMod val="75000"/>
                  <a:lumOff val="25000"/>
                </a:schemeClr>
              </a:solidFill>
              <a:latin typeface="Century Gothic"/>
            </a:rPr>
            <a:t>Adapt</a:t>
          </a:r>
        </a:p>
      </dgm:t>
    </dgm:pt>
    <dgm:pt modelId="{E67DC5CE-300C-4978-B16E-13F124843503}" type="parTrans" cxnId="{4358D22F-21C5-4FB7-A4E0-5F93E772D5B5}">
      <dgm:prSet/>
      <dgm:spPr/>
      <dgm:t>
        <a:bodyPr/>
        <a:lstStyle/>
        <a:p>
          <a:endParaRPr lang="en-US"/>
        </a:p>
      </dgm:t>
    </dgm:pt>
    <dgm:pt modelId="{F657972B-C0F6-446F-86F8-0C3EE9DF24AC}" type="sibTrans" cxnId="{4358D22F-21C5-4FB7-A4E0-5F93E772D5B5}">
      <dgm:prSet/>
      <dgm:spPr/>
      <dgm:t>
        <a:bodyPr/>
        <a:lstStyle/>
        <a:p>
          <a:endParaRPr lang="en-US"/>
        </a:p>
      </dgm:t>
    </dgm:pt>
    <dgm:pt modelId="{CBADEF63-CAD9-40D0-8EC9-A2F135171F10}">
      <dgm:prSet custT="1"/>
      <dgm:spPr/>
      <dgm:t>
        <a:bodyPr/>
        <a:lstStyle/>
        <a:p>
          <a:pPr rtl="0"/>
          <a:r>
            <a:rPr lang="en-US" sz="2000">
              <a:solidFill>
                <a:schemeClr val="tx1">
                  <a:lumMod val="75000"/>
                  <a:lumOff val="25000"/>
                </a:schemeClr>
              </a:solidFill>
              <a:latin typeface="Century Gothic"/>
            </a:rPr>
            <a:t>Adapt scripts to improve the accuracy of our model's red flag warning predictions </a:t>
          </a:r>
        </a:p>
      </dgm:t>
    </dgm:pt>
    <dgm:pt modelId="{97337E8F-05DC-416B-A230-D4C5ED0AECC7}" type="parTrans" cxnId="{14732402-743F-4C2E-AD9C-D0F2181237FB}">
      <dgm:prSet/>
      <dgm:spPr/>
      <dgm:t>
        <a:bodyPr/>
        <a:lstStyle/>
        <a:p>
          <a:endParaRPr lang="en-US"/>
        </a:p>
      </dgm:t>
    </dgm:pt>
    <dgm:pt modelId="{53ECBAE6-7E60-423B-96D0-BE7CBF4541A8}" type="sibTrans" cxnId="{14732402-743F-4C2E-AD9C-D0F2181237FB}">
      <dgm:prSet/>
      <dgm:spPr/>
      <dgm:t>
        <a:bodyPr/>
        <a:lstStyle/>
        <a:p>
          <a:endParaRPr lang="en-US"/>
        </a:p>
      </dgm:t>
    </dgm:pt>
    <dgm:pt modelId="{0543A1B6-B0AE-4EA5-B8E7-E26232FD9450}">
      <dgm:prSet custT="1"/>
      <dgm:spPr/>
      <dgm:t>
        <a:bodyPr/>
        <a:lstStyle/>
        <a:p>
          <a:r>
            <a:rPr lang="en-US" sz="2000">
              <a:solidFill>
                <a:schemeClr val="tx1">
                  <a:lumMod val="75000"/>
                  <a:lumOff val="25000"/>
                </a:schemeClr>
              </a:solidFill>
              <a:latin typeface="Century Gothic"/>
            </a:rPr>
            <a:t>Complete</a:t>
          </a:r>
        </a:p>
      </dgm:t>
    </dgm:pt>
    <dgm:pt modelId="{86160F75-6306-4331-AEA0-165D63624CBB}" type="parTrans" cxnId="{BC42B4C5-A79B-4D12-A0BE-1647A9C6A2BB}">
      <dgm:prSet/>
      <dgm:spPr/>
      <dgm:t>
        <a:bodyPr/>
        <a:lstStyle/>
        <a:p>
          <a:endParaRPr lang="en-US"/>
        </a:p>
      </dgm:t>
    </dgm:pt>
    <dgm:pt modelId="{ED36BFD7-8317-4DA0-B829-0D787B1A2D3B}" type="sibTrans" cxnId="{BC42B4C5-A79B-4D12-A0BE-1647A9C6A2BB}">
      <dgm:prSet/>
      <dgm:spPr/>
      <dgm:t>
        <a:bodyPr/>
        <a:lstStyle/>
        <a:p>
          <a:endParaRPr lang="en-US"/>
        </a:p>
      </dgm:t>
    </dgm:pt>
    <dgm:pt modelId="{204B6934-0A96-4170-A720-6FD7B0AFFC78}">
      <dgm:prSet custT="1"/>
      <dgm:spPr/>
      <dgm:t>
        <a:bodyPr/>
        <a:lstStyle/>
        <a:p>
          <a:pPr rtl="0"/>
          <a:r>
            <a:rPr lang="en-US" sz="2000">
              <a:solidFill>
                <a:schemeClr val="tx1">
                  <a:lumMod val="75000"/>
                  <a:lumOff val="25000"/>
                </a:schemeClr>
              </a:solidFill>
              <a:latin typeface="Century Gothic"/>
            </a:rPr>
            <a:t>Complete a multi-year red flag warning time series analysis</a:t>
          </a:r>
        </a:p>
      </dgm:t>
    </dgm:pt>
    <dgm:pt modelId="{D2F73E7C-E6B1-4CC3-83E6-9376F4174BD7}" type="parTrans" cxnId="{7777F738-D57C-49DD-B079-18A9FC9940D3}">
      <dgm:prSet/>
      <dgm:spPr/>
      <dgm:t>
        <a:bodyPr/>
        <a:lstStyle/>
        <a:p>
          <a:endParaRPr lang="en-US"/>
        </a:p>
      </dgm:t>
    </dgm:pt>
    <dgm:pt modelId="{AF27E3C5-6DF9-45AD-92EA-6C7E9F7037A2}" type="sibTrans" cxnId="{7777F738-D57C-49DD-B079-18A9FC9940D3}">
      <dgm:prSet/>
      <dgm:spPr/>
      <dgm:t>
        <a:bodyPr/>
        <a:lstStyle/>
        <a:p>
          <a:endParaRPr lang="en-US"/>
        </a:p>
      </dgm:t>
    </dgm:pt>
    <dgm:pt modelId="{CEC36B64-4AF2-48DF-AD40-9846108D6737}" type="pres">
      <dgm:prSet presAssocID="{C619BD85-D49F-4A0A-9D89-CCEE7CE9FCF2}" presName="Name0" presStyleCnt="0">
        <dgm:presLayoutVars>
          <dgm:dir/>
          <dgm:animLvl val="lvl"/>
          <dgm:resizeHandles val="exact"/>
        </dgm:presLayoutVars>
      </dgm:prSet>
      <dgm:spPr/>
    </dgm:pt>
    <dgm:pt modelId="{53113559-F9D8-4227-A7E0-D91AE9B5406D}" type="pres">
      <dgm:prSet presAssocID="{0543A1B6-B0AE-4EA5-B8E7-E26232FD9450}" presName="boxAndChildren" presStyleCnt="0"/>
      <dgm:spPr/>
    </dgm:pt>
    <dgm:pt modelId="{B28E2734-6D83-4CBB-945A-D06617A5328F}" type="pres">
      <dgm:prSet presAssocID="{0543A1B6-B0AE-4EA5-B8E7-E26232FD9450}" presName="parentTextBox" presStyleLbl="alignNode1" presStyleIdx="0" presStyleCnt="3"/>
      <dgm:spPr/>
    </dgm:pt>
    <dgm:pt modelId="{9A03A841-F07B-4ADD-900F-AA3D4300628B}" type="pres">
      <dgm:prSet presAssocID="{0543A1B6-B0AE-4EA5-B8E7-E26232FD9450}" presName="descendantBox" presStyleLbl="bgAccFollowNode1" presStyleIdx="0" presStyleCnt="3"/>
      <dgm:spPr/>
    </dgm:pt>
    <dgm:pt modelId="{245E8F3A-C8C7-4260-A2B1-7EA87E707410}" type="pres">
      <dgm:prSet presAssocID="{F657972B-C0F6-446F-86F8-0C3EE9DF24AC}" presName="sp" presStyleCnt="0"/>
      <dgm:spPr/>
    </dgm:pt>
    <dgm:pt modelId="{41D0B92A-063F-49BD-A0B4-E0DFB00C1CC9}" type="pres">
      <dgm:prSet presAssocID="{59595463-33ED-4583-B6CB-886110711F41}" presName="arrowAndChildren" presStyleCnt="0"/>
      <dgm:spPr/>
    </dgm:pt>
    <dgm:pt modelId="{2B87E9E2-AEE2-4E49-B9A7-1F1933F0C693}" type="pres">
      <dgm:prSet presAssocID="{59595463-33ED-4583-B6CB-886110711F41}" presName="parentTextArrow" presStyleLbl="node1" presStyleIdx="0" presStyleCnt="0"/>
      <dgm:spPr/>
    </dgm:pt>
    <dgm:pt modelId="{86908FC9-6E33-4780-80CF-0FDFA5EBFC22}" type="pres">
      <dgm:prSet presAssocID="{59595463-33ED-4583-B6CB-886110711F41}" presName="arrow" presStyleLbl="alignNode1" presStyleIdx="1" presStyleCnt="3"/>
      <dgm:spPr/>
    </dgm:pt>
    <dgm:pt modelId="{00ADA6B6-CD44-4F5B-AE76-023B2E0D3683}" type="pres">
      <dgm:prSet presAssocID="{59595463-33ED-4583-B6CB-886110711F41}" presName="descendantArrow" presStyleLbl="bgAccFollowNode1" presStyleIdx="1" presStyleCnt="3"/>
      <dgm:spPr/>
    </dgm:pt>
    <dgm:pt modelId="{8E88B9DC-4B8B-4889-BE60-A9C9310BBBF9}" type="pres">
      <dgm:prSet presAssocID="{4C48542F-FA5B-4F19-9DEB-6C8B63E1EB9F}" presName="sp" presStyleCnt="0"/>
      <dgm:spPr/>
    </dgm:pt>
    <dgm:pt modelId="{E37B8D83-4948-4CF9-A0E0-5978221785C6}" type="pres">
      <dgm:prSet presAssocID="{F5CC347F-605D-4741-A1C7-B725A887093B}" presName="arrowAndChildren" presStyleCnt="0"/>
      <dgm:spPr/>
    </dgm:pt>
    <dgm:pt modelId="{A733C1F0-5FD4-409E-AC4D-D93CE8685326}" type="pres">
      <dgm:prSet presAssocID="{F5CC347F-605D-4741-A1C7-B725A887093B}" presName="parentTextArrow" presStyleLbl="node1" presStyleIdx="0" presStyleCnt="0"/>
      <dgm:spPr/>
    </dgm:pt>
    <dgm:pt modelId="{6E2E5744-F87D-4FBB-955C-C92AFC56A8CE}" type="pres">
      <dgm:prSet presAssocID="{F5CC347F-605D-4741-A1C7-B725A887093B}" presName="arrow" presStyleLbl="alignNode1" presStyleIdx="2" presStyleCnt="3" custLinFactNeighborX="-2267"/>
      <dgm:spPr/>
    </dgm:pt>
    <dgm:pt modelId="{01043178-FBD3-4F49-8516-064B1BF40DBE}" type="pres">
      <dgm:prSet presAssocID="{F5CC347F-605D-4741-A1C7-B725A887093B}" presName="descendantArrow" presStyleLbl="bgAccFollowNode1" presStyleIdx="2" presStyleCnt="3"/>
      <dgm:spPr/>
    </dgm:pt>
  </dgm:ptLst>
  <dgm:cxnLst>
    <dgm:cxn modelId="{14732402-743F-4C2E-AD9C-D0F2181237FB}" srcId="{59595463-33ED-4583-B6CB-886110711F41}" destId="{CBADEF63-CAD9-40D0-8EC9-A2F135171F10}" srcOrd="0" destOrd="0" parTransId="{97337E8F-05DC-416B-A230-D4C5ED0AECC7}" sibTransId="{53ECBAE6-7E60-423B-96D0-BE7CBF4541A8}"/>
    <dgm:cxn modelId="{D5C93006-549E-46F3-9667-CA2E40E35E0D}" srcId="{C619BD85-D49F-4A0A-9D89-CCEE7CE9FCF2}" destId="{F5CC347F-605D-4741-A1C7-B725A887093B}" srcOrd="0" destOrd="0" parTransId="{341E4DE9-645D-41BB-B858-078B0E499F30}" sibTransId="{4C48542F-FA5B-4F19-9DEB-6C8B63E1EB9F}"/>
    <dgm:cxn modelId="{859B6606-9B13-44D5-8541-BF4DADE808E7}" type="presOf" srcId="{F5CC347F-605D-4741-A1C7-B725A887093B}" destId="{A733C1F0-5FD4-409E-AC4D-D93CE8685326}" srcOrd="0" destOrd="0" presId="urn:microsoft.com/office/officeart/2016/7/layout/VerticalDownArrowProcess"/>
    <dgm:cxn modelId="{4358D22F-21C5-4FB7-A4E0-5F93E772D5B5}" srcId="{C619BD85-D49F-4A0A-9D89-CCEE7CE9FCF2}" destId="{59595463-33ED-4583-B6CB-886110711F41}" srcOrd="1" destOrd="0" parTransId="{E67DC5CE-300C-4978-B16E-13F124843503}" sibTransId="{F657972B-C0F6-446F-86F8-0C3EE9DF24AC}"/>
    <dgm:cxn modelId="{7777F738-D57C-49DD-B079-18A9FC9940D3}" srcId="{0543A1B6-B0AE-4EA5-B8E7-E26232FD9450}" destId="{204B6934-0A96-4170-A720-6FD7B0AFFC78}" srcOrd="0" destOrd="0" parTransId="{D2F73E7C-E6B1-4CC3-83E6-9376F4174BD7}" sibTransId="{AF27E3C5-6DF9-45AD-92EA-6C7E9F7037A2}"/>
    <dgm:cxn modelId="{6279795B-A577-4178-B16D-C09F9013911E}" type="presOf" srcId="{CBADEF63-CAD9-40D0-8EC9-A2F135171F10}" destId="{00ADA6B6-CD44-4F5B-AE76-023B2E0D3683}" srcOrd="0" destOrd="0" presId="urn:microsoft.com/office/officeart/2016/7/layout/VerticalDownArrowProcess"/>
    <dgm:cxn modelId="{4B86E75C-4D5A-43C2-97E1-5DDBF70D4561}" type="presOf" srcId="{0543A1B6-B0AE-4EA5-B8E7-E26232FD9450}" destId="{B28E2734-6D83-4CBB-945A-D06617A5328F}" srcOrd="0" destOrd="0" presId="urn:microsoft.com/office/officeart/2016/7/layout/VerticalDownArrowProcess"/>
    <dgm:cxn modelId="{3E324762-6328-4AC7-AFD0-F429917513A7}" type="presOf" srcId="{59595463-33ED-4583-B6CB-886110711F41}" destId="{2B87E9E2-AEE2-4E49-B9A7-1F1933F0C693}" srcOrd="0" destOrd="0" presId="urn:microsoft.com/office/officeart/2016/7/layout/VerticalDownArrowProcess"/>
    <dgm:cxn modelId="{1609714D-6AEB-4323-B949-D4D5214633E3}" srcId="{F5CC347F-605D-4741-A1C7-B725A887093B}" destId="{DA41391F-6A15-44A1-ABF0-033CCB69842C}" srcOrd="0" destOrd="0" parTransId="{5C3CD7F0-536D-44BB-80D3-092E2D201D77}" sibTransId="{86C7AB4B-9834-4024-A4AB-3E8D1D225680}"/>
    <dgm:cxn modelId="{36252677-5E5C-4BBF-82B4-B6DB44C49FCA}" type="presOf" srcId="{204B6934-0A96-4170-A720-6FD7B0AFFC78}" destId="{9A03A841-F07B-4ADD-900F-AA3D4300628B}" srcOrd="0" destOrd="0" presId="urn:microsoft.com/office/officeart/2016/7/layout/VerticalDownArrowProcess"/>
    <dgm:cxn modelId="{300E3B7B-DE7D-4E28-BBBF-3CD6842F64EF}" type="presOf" srcId="{59595463-33ED-4583-B6CB-886110711F41}" destId="{86908FC9-6E33-4780-80CF-0FDFA5EBFC22}" srcOrd="1" destOrd="0" presId="urn:microsoft.com/office/officeart/2016/7/layout/VerticalDownArrowProcess"/>
    <dgm:cxn modelId="{BC42B4C5-A79B-4D12-A0BE-1647A9C6A2BB}" srcId="{C619BD85-D49F-4A0A-9D89-CCEE7CE9FCF2}" destId="{0543A1B6-B0AE-4EA5-B8E7-E26232FD9450}" srcOrd="2" destOrd="0" parTransId="{86160F75-6306-4331-AEA0-165D63624CBB}" sibTransId="{ED36BFD7-8317-4DA0-B829-0D787B1A2D3B}"/>
    <dgm:cxn modelId="{47272FC7-4F7C-495E-8B0D-18DC45A92866}" type="presOf" srcId="{F5CC347F-605D-4741-A1C7-B725A887093B}" destId="{6E2E5744-F87D-4FBB-955C-C92AFC56A8CE}" srcOrd="1" destOrd="0" presId="urn:microsoft.com/office/officeart/2016/7/layout/VerticalDownArrowProcess"/>
    <dgm:cxn modelId="{8B8174D3-42F3-472E-8741-A8105CC28FEE}" type="presOf" srcId="{DA41391F-6A15-44A1-ABF0-033CCB69842C}" destId="{01043178-FBD3-4F49-8516-064B1BF40DBE}" srcOrd="0" destOrd="0" presId="urn:microsoft.com/office/officeart/2016/7/layout/VerticalDownArrowProcess"/>
    <dgm:cxn modelId="{38BAE5E2-703E-4734-AA63-1B3C6A33D8FF}" type="presOf" srcId="{C619BD85-D49F-4A0A-9D89-CCEE7CE9FCF2}" destId="{CEC36B64-4AF2-48DF-AD40-9846108D6737}" srcOrd="0" destOrd="0" presId="urn:microsoft.com/office/officeart/2016/7/layout/VerticalDownArrowProcess"/>
    <dgm:cxn modelId="{A20E5B6F-7956-4C28-A396-C1619B7C08AD}" type="presParOf" srcId="{CEC36B64-4AF2-48DF-AD40-9846108D6737}" destId="{53113559-F9D8-4227-A7E0-D91AE9B5406D}" srcOrd="0" destOrd="0" presId="urn:microsoft.com/office/officeart/2016/7/layout/VerticalDownArrowProcess"/>
    <dgm:cxn modelId="{DA45AC9C-8EEA-4E30-A16F-E4DCC409150B}" type="presParOf" srcId="{53113559-F9D8-4227-A7E0-D91AE9B5406D}" destId="{B28E2734-6D83-4CBB-945A-D06617A5328F}" srcOrd="0" destOrd="0" presId="urn:microsoft.com/office/officeart/2016/7/layout/VerticalDownArrowProcess"/>
    <dgm:cxn modelId="{D0AE2FDE-8A98-4D4B-BF41-BD8423BB6067}" type="presParOf" srcId="{53113559-F9D8-4227-A7E0-D91AE9B5406D}" destId="{9A03A841-F07B-4ADD-900F-AA3D4300628B}" srcOrd="1" destOrd="0" presId="urn:microsoft.com/office/officeart/2016/7/layout/VerticalDownArrowProcess"/>
    <dgm:cxn modelId="{EE85D908-3F1A-4C3B-9651-C2EC2DD9567D}" type="presParOf" srcId="{CEC36B64-4AF2-48DF-AD40-9846108D6737}" destId="{245E8F3A-C8C7-4260-A2B1-7EA87E707410}" srcOrd="1" destOrd="0" presId="urn:microsoft.com/office/officeart/2016/7/layout/VerticalDownArrowProcess"/>
    <dgm:cxn modelId="{9A2B253F-1C3C-4039-A000-6AB27088BC45}" type="presParOf" srcId="{CEC36B64-4AF2-48DF-AD40-9846108D6737}" destId="{41D0B92A-063F-49BD-A0B4-E0DFB00C1CC9}" srcOrd="2" destOrd="0" presId="urn:microsoft.com/office/officeart/2016/7/layout/VerticalDownArrowProcess"/>
    <dgm:cxn modelId="{92B7CFAD-7638-4D50-B5F9-DFC6A18930B9}" type="presParOf" srcId="{41D0B92A-063F-49BD-A0B4-E0DFB00C1CC9}" destId="{2B87E9E2-AEE2-4E49-B9A7-1F1933F0C693}" srcOrd="0" destOrd="0" presId="urn:microsoft.com/office/officeart/2016/7/layout/VerticalDownArrowProcess"/>
    <dgm:cxn modelId="{7FBB0C26-90CE-4BA0-B5DD-3D213497656F}" type="presParOf" srcId="{41D0B92A-063F-49BD-A0B4-E0DFB00C1CC9}" destId="{86908FC9-6E33-4780-80CF-0FDFA5EBFC22}" srcOrd="1" destOrd="0" presId="urn:microsoft.com/office/officeart/2016/7/layout/VerticalDownArrowProcess"/>
    <dgm:cxn modelId="{4A4CBD1E-78EA-4C88-873F-AF07FF5B806E}" type="presParOf" srcId="{41D0B92A-063F-49BD-A0B4-E0DFB00C1CC9}" destId="{00ADA6B6-CD44-4F5B-AE76-023B2E0D3683}" srcOrd="2" destOrd="0" presId="urn:microsoft.com/office/officeart/2016/7/layout/VerticalDownArrowProcess"/>
    <dgm:cxn modelId="{F5F36584-D711-4C42-9F4C-5EAAF6A87E86}" type="presParOf" srcId="{CEC36B64-4AF2-48DF-AD40-9846108D6737}" destId="{8E88B9DC-4B8B-4889-BE60-A9C9310BBBF9}" srcOrd="3" destOrd="0" presId="urn:microsoft.com/office/officeart/2016/7/layout/VerticalDownArrowProcess"/>
    <dgm:cxn modelId="{74BE077D-66BE-4D97-A050-C283F7225377}" type="presParOf" srcId="{CEC36B64-4AF2-48DF-AD40-9846108D6737}" destId="{E37B8D83-4948-4CF9-A0E0-5978221785C6}" srcOrd="4" destOrd="0" presId="urn:microsoft.com/office/officeart/2016/7/layout/VerticalDownArrowProcess"/>
    <dgm:cxn modelId="{A83543D6-B55B-409D-849D-03544E12FC96}" type="presParOf" srcId="{E37B8D83-4948-4CF9-A0E0-5978221785C6}" destId="{A733C1F0-5FD4-409E-AC4D-D93CE8685326}" srcOrd="0" destOrd="0" presId="urn:microsoft.com/office/officeart/2016/7/layout/VerticalDownArrowProcess"/>
    <dgm:cxn modelId="{67991E2D-FB7C-4F94-AE0B-8FA2D9C295DD}" type="presParOf" srcId="{E37B8D83-4948-4CF9-A0E0-5978221785C6}" destId="{6E2E5744-F87D-4FBB-955C-C92AFC56A8CE}" srcOrd="1" destOrd="0" presId="urn:microsoft.com/office/officeart/2016/7/layout/VerticalDownArrowProcess"/>
    <dgm:cxn modelId="{1AEE4A89-6C69-48D4-BB34-19542D7456BA}" type="presParOf" srcId="{E37B8D83-4948-4CF9-A0E0-5978221785C6}" destId="{01043178-FBD3-4F49-8516-064B1BF40DBE}"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7FE68-FBCC-4154-8F8D-5E13FFB4155A}">
      <dsp:nvSpPr>
        <dsp:cNvPr id="0" name=""/>
        <dsp:cNvSpPr/>
      </dsp:nvSpPr>
      <dsp:spPr>
        <a:xfrm>
          <a:off x="1459982" y="1433779"/>
          <a:ext cx="2578616" cy="2578743"/>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837612" y="1811427"/>
        <a:ext cx="1823356" cy="1823447"/>
      </dsp:txXfrm>
    </dsp:sp>
    <dsp:sp modelId="{D42D36FF-EEBE-45E9-B6A9-6266E980C09B}">
      <dsp:nvSpPr>
        <dsp:cNvPr id="0" name=""/>
        <dsp:cNvSpPr/>
      </dsp:nvSpPr>
      <dsp:spPr>
        <a:xfrm>
          <a:off x="130227" y="0"/>
          <a:ext cx="5198064" cy="5418667"/>
        </a:xfrm>
        <a:prstGeom prst="blockArc">
          <a:avLst>
            <a:gd name="adj1" fmla="val 17527788"/>
            <a:gd name="adj2" fmla="val 4119114"/>
            <a:gd name="adj3" fmla="val 575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CFACB-CA08-45A7-825A-996688E74636}">
      <dsp:nvSpPr>
        <dsp:cNvPr id="0" name=""/>
        <dsp:cNvSpPr/>
      </dsp:nvSpPr>
      <dsp:spPr>
        <a:xfrm>
          <a:off x="3957703" y="456793"/>
          <a:ext cx="1381373" cy="1381760"/>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CCDA03-28A9-4B06-88E8-58889AA7A9A8}">
      <dsp:nvSpPr>
        <dsp:cNvPr id="0" name=""/>
        <dsp:cNvSpPr/>
      </dsp:nvSpPr>
      <dsp:spPr>
        <a:xfrm>
          <a:off x="5443855"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rtl="0">
            <a:lnSpc>
              <a:spcPct val="90000"/>
            </a:lnSpc>
            <a:spcBef>
              <a:spcPct val="0"/>
            </a:spcBef>
            <a:spcAft>
              <a:spcPct val="10000"/>
            </a:spcAft>
            <a:buNone/>
          </a:pPr>
          <a:r>
            <a:rPr lang="en-US" sz="2300" kern="1200">
              <a:solidFill>
                <a:schemeClr val="bg1"/>
              </a:solidFill>
              <a:latin typeface="Century Gothic"/>
            </a:rPr>
            <a:t>placeholder</a:t>
          </a:r>
        </a:p>
      </dsp:txBody>
      <dsp:txXfrm>
        <a:off x="5443855" y="479010"/>
        <a:ext cx="1849022" cy="1337327"/>
      </dsp:txXfrm>
    </dsp:sp>
    <dsp:sp modelId="{50EE9156-1B0F-4EA6-99F7-1C790DCD2F3A}">
      <dsp:nvSpPr>
        <dsp:cNvPr id="0" name=""/>
        <dsp:cNvSpPr/>
      </dsp:nvSpPr>
      <dsp:spPr>
        <a:xfrm>
          <a:off x="4491609" y="2028748"/>
          <a:ext cx="1381373" cy="1381760"/>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54154-A6BE-48EC-B6AE-484E37D830FB}">
      <dsp:nvSpPr>
        <dsp:cNvPr id="0" name=""/>
        <dsp:cNvSpPr/>
      </dsp:nvSpPr>
      <dsp:spPr>
        <a:xfrm>
          <a:off x="5985465"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10000"/>
            </a:spcAft>
            <a:buNone/>
          </a:pPr>
          <a:r>
            <a:rPr lang="en-US" sz="2300" kern="1200">
              <a:solidFill>
                <a:schemeClr val="bg1"/>
              </a:solidFill>
              <a:latin typeface="Calibri Light" panose="020F0302020204030204"/>
            </a:rPr>
            <a:t>placeholder</a:t>
          </a:r>
          <a:endParaRPr lang="en-US" sz="2300" kern="1200">
            <a:solidFill>
              <a:schemeClr val="bg1"/>
            </a:solidFill>
          </a:endParaRPr>
        </a:p>
      </dsp:txBody>
      <dsp:txXfrm>
        <a:off x="5985465" y="2048256"/>
        <a:ext cx="1849022" cy="1337327"/>
      </dsp:txXfrm>
    </dsp:sp>
    <dsp:sp modelId="{75C95CC1-58AB-417E-84EB-E857A8BA9725}">
      <dsp:nvSpPr>
        <dsp:cNvPr id="0" name=""/>
        <dsp:cNvSpPr/>
      </dsp:nvSpPr>
      <dsp:spPr>
        <a:xfrm>
          <a:off x="3957703" y="3622920"/>
          <a:ext cx="1381373" cy="1381760"/>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978EF9-60E9-4A66-B4CC-7786A298245B}">
      <dsp:nvSpPr>
        <dsp:cNvPr id="0" name=""/>
        <dsp:cNvSpPr/>
      </dsp:nvSpPr>
      <dsp:spPr>
        <a:xfrm>
          <a:off x="5443855"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10000"/>
            </a:spcAft>
            <a:buNone/>
          </a:pPr>
          <a:r>
            <a:rPr lang="en-US" sz="2300" kern="1200">
              <a:solidFill>
                <a:schemeClr val="bg1"/>
              </a:solidFill>
              <a:latin typeface="Calibri Light" panose="020F0302020204030204"/>
            </a:rPr>
            <a:t>placeholder</a:t>
          </a:r>
          <a:endParaRPr lang="en-US" sz="2300" kern="1200">
            <a:solidFill>
              <a:schemeClr val="bg1"/>
            </a:solidFill>
          </a:endParaRPr>
        </a:p>
      </dsp:txBody>
      <dsp:txXfrm>
        <a:off x="5443855" y="3651097"/>
        <a:ext cx="1849022" cy="1337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F0CAB-7A6B-4932-9A32-A6E5C98E76FF}">
      <dsp:nvSpPr>
        <dsp:cNvPr id="0" name=""/>
        <dsp:cNvSpPr/>
      </dsp:nvSpPr>
      <dsp:spPr>
        <a:xfrm>
          <a:off x="4015" y="593349"/>
          <a:ext cx="2296284" cy="688885"/>
        </a:xfrm>
        <a:prstGeom prst="chevron">
          <a:avLst>
            <a:gd name="adj" fmla="val 3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058" tIns="85058" rIns="85058" bIns="85058"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75000"/>
                  <a:lumOff val="25000"/>
                </a:schemeClr>
              </a:solidFill>
              <a:latin typeface="Century Gothic"/>
            </a:rPr>
            <a:t>Identify</a:t>
          </a:r>
        </a:p>
      </dsp:txBody>
      <dsp:txXfrm>
        <a:off x="210681" y="593349"/>
        <a:ext cx="1882953" cy="688885"/>
      </dsp:txXfrm>
    </dsp:sp>
    <dsp:sp modelId="{2D301939-17EC-4345-9A6D-937C0B009461}">
      <dsp:nvSpPr>
        <dsp:cNvPr id="0" name=""/>
        <dsp:cNvSpPr/>
      </dsp:nvSpPr>
      <dsp:spPr>
        <a:xfrm>
          <a:off x="4015" y="1282235"/>
          <a:ext cx="2089619" cy="1898853"/>
        </a:xfrm>
        <a:prstGeom prst="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26" tIns="165126" rIns="165126" bIns="330253"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Century Gothic"/>
            </a:rPr>
            <a:t>Identify areas prone to wildfires</a:t>
          </a:r>
        </a:p>
      </dsp:txBody>
      <dsp:txXfrm>
        <a:off x="4015" y="1282235"/>
        <a:ext cx="2089619" cy="1898853"/>
      </dsp:txXfrm>
    </dsp:sp>
    <dsp:sp modelId="{C40E16AA-5DF6-4D76-8AE5-F3A8B6EC8447}">
      <dsp:nvSpPr>
        <dsp:cNvPr id="0" name=""/>
        <dsp:cNvSpPr/>
      </dsp:nvSpPr>
      <dsp:spPr>
        <a:xfrm>
          <a:off x="2243978" y="593349"/>
          <a:ext cx="2296284" cy="688885"/>
        </a:xfrm>
        <a:prstGeom prst="chevron">
          <a:avLst>
            <a:gd name="adj" fmla="val 3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058" tIns="85058" rIns="85058" bIns="85058"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75000"/>
                  <a:lumOff val="25000"/>
                </a:schemeClr>
              </a:solidFill>
              <a:latin typeface="Century Gothic"/>
            </a:rPr>
            <a:t>Monitor</a:t>
          </a:r>
        </a:p>
      </dsp:txBody>
      <dsp:txXfrm>
        <a:off x="2450644" y="593349"/>
        <a:ext cx="1882953" cy="688885"/>
      </dsp:txXfrm>
    </dsp:sp>
    <dsp:sp modelId="{42706544-F455-4371-BF95-92A1DF1FD8E5}">
      <dsp:nvSpPr>
        <dsp:cNvPr id="0" name=""/>
        <dsp:cNvSpPr/>
      </dsp:nvSpPr>
      <dsp:spPr>
        <a:xfrm>
          <a:off x="2243978" y="1282235"/>
          <a:ext cx="2089619" cy="1898853"/>
        </a:xfrm>
        <a:prstGeom prst="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26" tIns="165126" rIns="165126" bIns="330253"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Century Gothic"/>
            </a:rPr>
            <a:t>Monitor populated and rural areas</a:t>
          </a:r>
        </a:p>
      </dsp:txBody>
      <dsp:txXfrm>
        <a:off x="2243978" y="1282235"/>
        <a:ext cx="2089619" cy="1898853"/>
      </dsp:txXfrm>
    </dsp:sp>
    <dsp:sp modelId="{5077D0F2-33F8-4EF4-BB9D-D5A2465E2BB3}">
      <dsp:nvSpPr>
        <dsp:cNvPr id="0" name=""/>
        <dsp:cNvSpPr/>
      </dsp:nvSpPr>
      <dsp:spPr>
        <a:xfrm>
          <a:off x="4483942" y="593349"/>
          <a:ext cx="2296284" cy="688885"/>
        </a:xfrm>
        <a:prstGeom prst="chevron">
          <a:avLst>
            <a:gd name="adj" fmla="val 3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058" tIns="85058" rIns="85058" bIns="85058"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75000"/>
                  <a:lumOff val="25000"/>
                </a:schemeClr>
              </a:solidFill>
              <a:latin typeface="Century Gothic"/>
            </a:rPr>
            <a:t>Plan</a:t>
          </a:r>
        </a:p>
      </dsp:txBody>
      <dsp:txXfrm>
        <a:off x="4690608" y="593349"/>
        <a:ext cx="1882953" cy="688885"/>
      </dsp:txXfrm>
    </dsp:sp>
    <dsp:sp modelId="{6EF2A267-AE2D-4FC3-AA31-0B39FE3A0FE5}">
      <dsp:nvSpPr>
        <dsp:cNvPr id="0" name=""/>
        <dsp:cNvSpPr/>
      </dsp:nvSpPr>
      <dsp:spPr>
        <a:xfrm>
          <a:off x="4483942" y="1282235"/>
          <a:ext cx="2089619" cy="1898853"/>
        </a:xfrm>
        <a:prstGeom prst="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26" tIns="165126" rIns="165126" bIns="330253"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Century Gothic"/>
            </a:rPr>
            <a:t>Plan sustainable fire management strategies</a:t>
          </a:r>
        </a:p>
      </dsp:txBody>
      <dsp:txXfrm>
        <a:off x="4483942" y="1282235"/>
        <a:ext cx="2089619" cy="1898853"/>
      </dsp:txXfrm>
    </dsp:sp>
    <dsp:sp modelId="{5A0301F0-135A-4939-A92D-DD96FD746649}">
      <dsp:nvSpPr>
        <dsp:cNvPr id="0" name=""/>
        <dsp:cNvSpPr/>
      </dsp:nvSpPr>
      <dsp:spPr>
        <a:xfrm>
          <a:off x="6723906" y="593349"/>
          <a:ext cx="2296284" cy="688885"/>
        </a:xfrm>
        <a:prstGeom prst="chevron">
          <a:avLst>
            <a:gd name="adj" fmla="val 3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058" tIns="85058" rIns="85058" bIns="85058"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75000"/>
                  <a:lumOff val="25000"/>
                </a:schemeClr>
              </a:solidFill>
              <a:latin typeface="Century Gothic"/>
            </a:rPr>
            <a:t>Reduce</a:t>
          </a:r>
        </a:p>
      </dsp:txBody>
      <dsp:txXfrm>
        <a:off x="6930572" y="593349"/>
        <a:ext cx="1882953" cy="688885"/>
      </dsp:txXfrm>
    </dsp:sp>
    <dsp:sp modelId="{01FB91A5-CAEC-4BFB-BE72-60BAB6688FDA}">
      <dsp:nvSpPr>
        <dsp:cNvPr id="0" name=""/>
        <dsp:cNvSpPr/>
      </dsp:nvSpPr>
      <dsp:spPr>
        <a:xfrm>
          <a:off x="6723906" y="1282235"/>
          <a:ext cx="2089619" cy="1898853"/>
        </a:xfrm>
        <a:prstGeom prst="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26" tIns="165126" rIns="165126" bIns="330253"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Century Gothic"/>
            </a:rPr>
            <a:t>Reduce the cost of monitoring fires within Chile</a:t>
          </a:r>
        </a:p>
      </dsp:txBody>
      <dsp:txXfrm>
        <a:off x="6723906" y="1282235"/>
        <a:ext cx="2089619" cy="1898853"/>
      </dsp:txXfrm>
    </dsp:sp>
    <dsp:sp modelId="{53EF0BF3-8C41-461C-BD2B-448B3BC27400}">
      <dsp:nvSpPr>
        <dsp:cNvPr id="0" name=""/>
        <dsp:cNvSpPr/>
      </dsp:nvSpPr>
      <dsp:spPr>
        <a:xfrm>
          <a:off x="8963870" y="593349"/>
          <a:ext cx="2296284" cy="688885"/>
        </a:xfrm>
        <a:prstGeom prst="chevron">
          <a:avLst>
            <a:gd name="adj" fmla="val 3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058" tIns="85058" rIns="85058" bIns="85058"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75000"/>
                  <a:lumOff val="25000"/>
                </a:schemeClr>
              </a:solidFill>
              <a:latin typeface="Century Gothic"/>
            </a:rPr>
            <a:t>Inform</a:t>
          </a:r>
        </a:p>
      </dsp:txBody>
      <dsp:txXfrm>
        <a:off x="9170536" y="593349"/>
        <a:ext cx="1882953" cy="688885"/>
      </dsp:txXfrm>
    </dsp:sp>
    <dsp:sp modelId="{C879D1BB-426C-41BB-B0C3-5B4327A5843C}">
      <dsp:nvSpPr>
        <dsp:cNvPr id="0" name=""/>
        <dsp:cNvSpPr/>
      </dsp:nvSpPr>
      <dsp:spPr>
        <a:xfrm>
          <a:off x="8963870" y="1282235"/>
          <a:ext cx="2089619" cy="1898853"/>
        </a:xfrm>
        <a:prstGeom prst="rect">
          <a:avLst/>
        </a:prstGeom>
        <a:solidFill>
          <a:schemeClr val="lt1">
            <a:alpha val="90000"/>
            <a:tint val="4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26" tIns="165126" rIns="165126" bIns="330253"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Century Gothic"/>
            </a:rPr>
            <a:t>Inform disaster and safety management </a:t>
          </a:r>
        </a:p>
      </dsp:txBody>
      <dsp:txXfrm>
        <a:off x="8963870" y="1282235"/>
        <a:ext cx="2089619" cy="18988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E2734-6D83-4CBB-945A-D06617A5328F}">
      <dsp:nvSpPr>
        <dsp:cNvPr id="0" name=""/>
        <dsp:cNvSpPr/>
      </dsp:nvSpPr>
      <dsp:spPr>
        <a:xfrm>
          <a:off x="0" y="4150875"/>
          <a:ext cx="1890579" cy="1362409"/>
        </a:xfrm>
        <a:prstGeom prst="rect">
          <a:avLst/>
        </a:prstGeom>
        <a:solidFill>
          <a:schemeClr val="accent5">
            <a:shade val="8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458" tIns="142240" rIns="134458"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lumMod val="75000"/>
                  <a:lumOff val="25000"/>
                </a:schemeClr>
              </a:solidFill>
              <a:latin typeface="Century Gothic"/>
            </a:rPr>
            <a:t>Complete</a:t>
          </a:r>
        </a:p>
      </dsp:txBody>
      <dsp:txXfrm>
        <a:off x="0" y="4150875"/>
        <a:ext cx="1890579" cy="1362409"/>
      </dsp:txXfrm>
    </dsp:sp>
    <dsp:sp modelId="{9A03A841-F07B-4ADD-900F-AA3D4300628B}">
      <dsp:nvSpPr>
        <dsp:cNvPr id="0" name=""/>
        <dsp:cNvSpPr/>
      </dsp:nvSpPr>
      <dsp:spPr>
        <a:xfrm>
          <a:off x="1890578" y="4150875"/>
          <a:ext cx="5671737" cy="1362409"/>
        </a:xfrm>
        <a:prstGeom prst="rect">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050" tIns="254000" rIns="115050" bIns="2540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tx1">
                  <a:lumMod val="75000"/>
                  <a:lumOff val="25000"/>
                </a:schemeClr>
              </a:solidFill>
              <a:latin typeface="Century Gothic"/>
            </a:rPr>
            <a:t>Complete a multi-year red flag warning time series analysis</a:t>
          </a:r>
        </a:p>
      </dsp:txBody>
      <dsp:txXfrm>
        <a:off x="1890578" y="4150875"/>
        <a:ext cx="5671737" cy="1362409"/>
      </dsp:txXfrm>
    </dsp:sp>
    <dsp:sp modelId="{86908FC9-6E33-4780-80CF-0FDFA5EBFC22}">
      <dsp:nvSpPr>
        <dsp:cNvPr id="0" name=""/>
        <dsp:cNvSpPr/>
      </dsp:nvSpPr>
      <dsp:spPr>
        <a:xfrm rot="10800000">
          <a:off x="0" y="2075925"/>
          <a:ext cx="1890579" cy="2095386"/>
        </a:xfrm>
        <a:prstGeom prst="upArrowCallout">
          <a:avLst>
            <a:gd name="adj1" fmla="val 5000"/>
            <a:gd name="adj2" fmla="val 10000"/>
            <a:gd name="adj3" fmla="val 15000"/>
            <a:gd name="adj4" fmla="val 64977"/>
          </a:avLst>
        </a:prstGeom>
        <a:solidFill>
          <a:schemeClr val="accent5">
            <a:shade val="80000"/>
            <a:hueOff val="-279081"/>
            <a:satOff val="-19440"/>
            <a:lumOff val="16810"/>
            <a:alphaOff val="0"/>
          </a:schemeClr>
        </a:solidFill>
        <a:ln w="12700" cap="flat" cmpd="sng" algn="ctr">
          <a:solidFill>
            <a:schemeClr val="accent5">
              <a:shade val="80000"/>
              <a:hueOff val="-279081"/>
              <a:satOff val="-19440"/>
              <a:lumOff val="168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458" tIns="142240" rIns="134458"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lumMod val="75000"/>
                  <a:lumOff val="25000"/>
                </a:schemeClr>
              </a:solidFill>
              <a:latin typeface="Century Gothic"/>
            </a:rPr>
            <a:t>Adapt</a:t>
          </a:r>
        </a:p>
      </dsp:txBody>
      <dsp:txXfrm rot="-10800000">
        <a:off x="0" y="2075925"/>
        <a:ext cx="1890579" cy="1362001"/>
      </dsp:txXfrm>
    </dsp:sp>
    <dsp:sp modelId="{00ADA6B6-CD44-4F5B-AE76-023B2E0D3683}">
      <dsp:nvSpPr>
        <dsp:cNvPr id="0" name=""/>
        <dsp:cNvSpPr/>
      </dsp:nvSpPr>
      <dsp:spPr>
        <a:xfrm>
          <a:off x="1890578" y="2075925"/>
          <a:ext cx="5671737" cy="1362001"/>
        </a:xfrm>
        <a:prstGeom prst="rect">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050" tIns="254000" rIns="115050" bIns="2540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tx1">
                  <a:lumMod val="75000"/>
                  <a:lumOff val="25000"/>
                </a:schemeClr>
              </a:solidFill>
              <a:latin typeface="Century Gothic"/>
            </a:rPr>
            <a:t>Adapt scripts to improve the accuracy of our model's red flag warning predictions </a:t>
          </a:r>
        </a:p>
      </dsp:txBody>
      <dsp:txXfrm>
        <a:off x="1890578" y="2075925"/>
        <a:ext cx="5671737" cy="1362001"/>
      </dsp:txXfrm>
    </dsp:sp>
    <dsp:sp modelId="{6E2E5744-F87D-4FBB-955C-C92AFC56A8CE}">
      <dsp:nvSpPr>
        <dsp:cNvPr id="0" name=""/>
        <dsp:cNvSpPr/>
      </dsp:nvSpPr>
      <dsp:spPr>
        <a:xfrm rot="10800000">
          <a:off x="0" y="974"/>
          <a:ext cx="1890579" cy="2095386"/>
        </a:xfrm>
        <a:prstGeom prst="upArrowCallout">
          <a:avLst>
            <a:gd name="adj1" fmla="val 5000"/>
            <a:gd name="adj2" fmla="val 10000"/>
            <a:gd name="adj3" fmla="val 15000"/>
            <a:gd name="adj4" fmla="val 64977"/>
          </a:avLst>
        </a:prstGeom>
        <a:solidFill>
          <a:schemeClr val="accent5">
            <a:shade val="80000"/>
            <a:hueOff val="-558163"/>
            <a:satOff val="-38879"/>
            <a:lumOff val="33620"/>
            <a:alphaOff val="0"/>
          </a:schemeClr>
        </a:solidFill>
        <a:ln w="12700" cap="flat" cmpd="sng" algn="ctr">
          <a:solidFill>
            <a:schemeClr val="accent5">
              <a:shade val="80000"/>
              <a:hueOff val="-558163"/>
              <a:satOff val="-38879"/>
              <a:lumOff val="336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458" tIns="142240" rIns="134458"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lumMod val="75000"/>
                  <a:lumOff val="25000"/>
                </a:schemeClr>
              </a:solidFill>
              <a:latin typeface="Century Gothic"/>
            </a:rPr>
            <a:t>Incorporate</a:t>
          </a:r>
        </a:p>
      </dsp:txBody>
      <dsp:txXfrm rot="-10800000">
        <a:off x="0" y="974"/>
        <a:ext cx="1890579" cy="1362001"/>
      </dsp:txXfrm>
    </dsp:sp>
    <dsp:sp modelId="{01043178-FBD3-4F49-8516-064B1BF40DBE}">
      <dsp:nvSpPr>
        <dsp:cNvPr id="0" name=""/>
        <dsp:cNvSpPr/>
      </dsp:nvSpPr>
      <dsp:spPr>
        <a:xfrm>
          <a:off x="1890578" y="974"/>
          <a:ext cx="5671737" cy="1362001"/>
        </a:xfrm>
        <a:prstGeom prst="rect">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050" tIns="254000" rIns="115050" bIns="2540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lumMod val="75000"/>
                  <a:lumOff val="25000"/>
                </a:schemeClr>
              </a:solidFill>
              <a:latin typeface="Century Gothic"/>
            </a:rPr>
            <a:t>Incorporate newer datasets and models to improve fire detection analysis and reduce human error and uncertainties</a:t>
          </a:r>
        </a:p>
      </dsp:txBody>
      <dsp:txXfrm>
        <a:off x="1890578" y="974"/>
        <a:ext cx="5671737" cy="1362001"/>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exels.com/photo/person-in-water-in-the-middle-of-the-forest-867436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users/terski-533027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asa.gov/multimedia/guidelines/index.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Speaker:</a:t>
            </a:r>
            <a:r>
              <a:rPr lang="en-US"/>
              <a:t>  </a:t>
            </a:r>
          </a:p>
          <a:p>
            <a:r>
              <a:rPr lang="en-US"/>
              <a:t>This projected was conducted by  Maria De Los Santos (Project Lead), Cooper Campbell, Karen Alvarez, Hannah Ferriby remotely at the Jet Propulsion Lab (JPL) node. We automated our partner current wildfire detection system, produced fire risk and fire anomalies maps to help partner identify where wildfire risk has changed. We also created a Wildfire Risk Google Earth Engine App to help partners monitor wildfire risk in near-real time, burned area, and wildfire parameter anomalies to inform how monitoring and recovery resources should be allocated.</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5571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Speaker Notes:</a:t>
            </a:r>
            <a:endParaRPr lang="en-US" dirty="0"/>
          </a:p>
          <a:p>
            <a:r>
              <a:rPr lang="en-US" dirty="0">
                <a:cs typeface="Calibri"/>
              </a:rPr>
              <a:t>NBR is calculated using pre-fire and post-fire images. The post-fire NBR image is subtracted from the pre-fire NBR image to create the differenced (</a:t>
            </a:r>
            <a:r>
              <a:rPr lang="en-US" dirty="0" err="1">
                <a:cs typeface="Calibri"/>
              </a:rPr>
              <a:t>dNBR</a:t>
            </a:r>
            <a:r>
              <a:rPr lang="en-US" dirty="0">
                <a:cs typeface="Calibri"/>
              </a:rPr>
              <a:t>) image. </a:t>
            </a:r>
            <a:r>
              <a:rPr lang="en-US" dirty="0" err="1">
                <a:cs typeface="Calibri"/>
              </a:rPr>
              <a:t>dNBR</a:t>
            </a:r>
            <a:r>
              <a:rPr lang="en-US" dirty="0">
                <a:cs typeface="Calibri"/>
              </a:rPr>
              <a:t> can be used for burn severity assessment. All multiband temperature, humidity and wind imagery was interpolated using the inverse distance weighted, reclassified and utilized to calculate the % of probability of ignition. </a:t>
            </a:r>
            <a:endParaRPr lang="en-US" b="1" u="sng" dirty="0">
              <a:cs typeface="Calibri"/>
            </a:endParaRPr>
          </a:p>
          <a:p>
            <a:endParaRPr lang="en-US" b="1" u="sng" dirty="0">
              <a:cs typeface="Calibri"/>
            </a:endParaRPr>
          </a:p>
          <a:p>
            <a:r>
              <a:rPr lang="en-US" dirty="0"/>
              <a:t>-------------Image Credit----------------</a:t>
            </a:r>
            <a:endParaRPr lang="en-US" dirty="0">
              <a:cs typeface="Calibri" panose="020F0502020204030204"/>
            </a:endParaRPr>
          </a:p>
          <a:p>
            <a:r>
              <a:rPr lang="en-US" dirty="0"/>
              <a:t>Microsoft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09427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Speaker Notes:</a:t>
            </a:r>
            <a:endParaRPr lang="en-US" dirty="0"/>
          </a:p>
          <a:p>
            <a:r>
              <a:rPr lang="en-US" dirty="0">
                <a:cs typeface="Calibri"/>
              </a:rPr>
              <a:t>Temperature, relative humidity, wind velocity and fine fuel moisture content layers are produced which can then later on be used to create maps and identify Red Flag Warning (RFW) zones. </a:t>
            </a:r>
          </a:p>
          <a:p>
            <a:endParaRPr lang="en-US" b="1" u="sng" dirty="0"/>
          </a:p>
          <a:p>
            <a:endParaRPr lang="en-US" b="1" u="sng" dirty="0"/>
          </a:p>
          <a:p>
            <a:r>
              <a:rPr lang="en-US" dirty="0"/>
              <a:t>-------------Image Credit----------------</a:t>
            </a:r>
            <a:endParaRPr lang="en-US" dirty="0">
              <a:cs typeface="Calibri"/>
            </a:endParaRPr>
          </a:p>
          <a:p>
            <a:r>
              <a:rPr lang="en-US" dirty="0"/>
              <a:t>Microsoft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602274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Speaker Notes:</a:t>
            </a:r>
            <a:endParaRPr lang="en-US" dirty="0"/>
          </a:p>
          <a:p>
            <a:r>
              <a:rPr lang="en-US" dirty="0"/>
              <a:t>Areas in Chile with a 70% or greater probability of ignition (POI; considered high wildfire risk areas) are classified and mapped as ‘Red Flag Warning' locations.</a:t>
            </a:r>
            <a:endParaRPr lang="en-US" dirty="0">
              <a:cs typeface="Calibri" panose="020F0502020204030204"/>
            </a:endParaRPr>
          </a:p>
          <a:p>
            <a:endParaRPr lang="en-US" b="1" u="sng" dirty="0">
              <a:cs typeface="Calibri"/>
            </a:endParaRPr>
          </a:p>
          <a:p>
            <a:endParaRPr lang="en-US" dirty="0"/>
          </a:p>
          <a:p>
            <a:r>
              <a:rPr lang="en-US" dirty="0"/>
              <a:t>-------------Image Credit----------------</a:t>
            </a:r>
            <a:endParaRPr lang="en-US" dirty="0">
              <a:cs typeface="Calibri" panose="020F0502020204030204"/>
            </a:endParaRPr>
          </a:p>
          <a:p>
            <a:r>
              <a:rPr lang="en-US" dirty="0"/>
              <a:t>Microsoft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460070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Speaker Notes:</a:t>
            </a:r>
            <a:endParaRPr lang="en-US"/>
          </a:p>
          <a:p>
            <a:r>
              <a:rPr lang="en-US">
                <a:cs typeface="Calibri"/>
              </a:rPr>
              <a:t>The team produced fire severity and estimated burned area maps for the country of Chile. Lastly, the code tutorial and the Fire Risk Location Automated Model (</a:t>
            </a:r>
            <a:r>
              <a:rPr lang="en-US" err="1">
                <a:cs typeface="Calibri"/>
              </a:rPr>
              <a:t>FLAMe</a:t>
            </a:r>
            <a:r>
              <a:rPr lang="en-US">
                <a:cs typeface="Calibri"/>
              </a:rPr>
              <a:t>) GEE App makes producing files that are vital for our partners much faster and user friendly. Partners can take an area of interest along with GFS data and output red flag warning much faster than before.</a:t>
            </a:r>
            <a:endParaRPr lang="en-US" b="1" u="sng">
              <a:cs typeface="Calibri"/>
            </a:endParaRPr>
          </a:p>
          <a:p>
            <a:endParaRPr lang="en-US">
              <a:cs typeface="Calibri"/>
            </a:endParaRPr>
          </a:p>
          <a:p>
            <a:endParaRPr lang="en-US">
              <a:cs typeface="Calibri"/>
            </a:endParaRPr>
          </a:p>
          <a:p>
            <a:r>
              <a:rPr lang="en-US"/>
              <a:t>-------------Image Credit----------------</a:t>
            </a:r>
            <a:endParaRPr lang="en-US">
              <a:cs typeface="Calibri" panose="020F0502020204030204"/>
            </a:endParaRPr>
          </a:p>
          <a:p>
            <a:r>
              <a:rPr lang="en-US"/>
              <a:t>Microsoft PowerPoint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4243464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Speaker Notes:</a:t>
            </a:r>
          </a:p>
          <a:p>
            <a:endParaRPr lang="en-US"/>
          </a:p>
          <a:p>
            <a:r>
              <a:rPr lang="en-US"/>
              <a:t>The next section will focus on the results of our automated model</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861212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t>The case study fires we selected were the 5 largest fires of the record-breaking 2016-2017 fire season. These fires included the </a:t>
            </a:r>
            <a:r>
              <a:rPr lang="en-US" dirty="0" err="1"/>
              <a:t>Nilahue</a:t>
            </a:r>
            <a:r>
              <a:rPr lang="en-US" dirty="0"/>
              <a:t> Barahona, Las </a:t>
            </a:r>
            <a:r>
              <a:rPr lang="en-US" dirty="0" err="1"/>
              <a:t>Cardillas</a:t>
            </a:r>
            <a:r>
              <a:rPr lang="en-US" dirty="0"/>
              <a:t>, Las </a:t>
            </a:r>
            <a:r>
              <a:rPr lang="en-US" dirty="0" err="1"/>
              <a:t>Maquinas</a:t>
            </a:r>
            <a:r>
              <a:rPr lang="en-US" dirty="0"/>
              <a:t>, Santa Cruz, and San Antonio. They were each larger than 15,000 hectares, with the largest, the Las </a:t>
            </a:r>
            <a:r>
              <a:rPr lang="en-US" dirty="0" err="1"/>
              <a:t>Maquinas</a:t>
            </a:r>
            <a:r>
              <a:rPr lang="en-US" dirty="0"/>
              <a:t>, growing to over 192,000 hectares. All five fires began from 1/14/17 - 1/20/17, and occurred in Central Chile, in the O'Higgins, Maule, and Bío </a:t>
            </a:r>
            <a:r>
              <a:rPr lang="en-US" dirty="0" err="1"/>
              <a:t>Bío</a:t>
            </a:r>
            <a:r>
              <a:rPr lang="en-US" dirty="0"/>
              <a:t> regions. To showcase the intensity of the fires, the team showed the </a:t>
            </a:r>
            <a:r>
              <a:rPr lang="en-US" dirty="0" err="1"/>
              <a:t>differencedNormalized</a:t>
            </a:r>
            <a:r>
              <a:rPr lang="en-US" dirty="0"/>
              <a:t> Burn Ratio within the fire perimeters.</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The panel on the right shows the unscaled </a:t>
            </a:r>
            <a:r>
              <a:rPr lang="en-US" sz="1800" b="0" i="0" dirty="0" err="1">
                <a:effectLst/>
                <a:latin typeface="Calibri" panose="020F0502020204030204" pitchFamily="34" charset="0"/>
              </a:rPr>
              <a:t>dNBR</a:t>
            </a:r>
            <a:r>
              <a:rPr lang="en-US" sz="1800" b="0" i="0" dirty="0">
                <a:effectLst/>
                <a:latin typeface="Calibri" panose="020F0502020204030204" pitchFamily="34" charset="0"/>
              </a:rPr>
              <a:t> given a pre-fire (12/20/2016-1/13/2017) period and a post-fire (2/20/2017-3/28/2017) period. The values range from –0.500 to +1.500 with higher positive values showing more severely burned areas. The top three panels on the left show the “Red Flag” warning zones from our model output (in red) in relation to the perimeter of historic wildfires that began on the same day, which are outlined in black. The bottom three panels on the left show the model output of Probability of Ignition (POI), once again in relation to historic fire perimeters beginning on the same respective date outlined in black. </a:t>
            </a:r>
            <a:endParaRPr lang="en-US" dirty="0">
              <a:ea typeface="Calibri"/>
              <a:cs typeface="Calibri"/>
            </a:endParaRPr>
          </a:p>
          <a:p>
            <a:endParaRPr lang="en-US" dirty="0">
              <a:ea typeface="Calibri"/>
              <a:cs typeface="Calibri"/>
            </a:endParaRPr>
          </a:p>
          <a:p>
            <a:r>
              <a:rPr lang="en-US" dirty="0">
                <a:cs typeface="Calibri"/>
              </a:rPr>
              <a:t>Our model yielded a shapefile of areas forecasted for a 'red flag' warning. To evaluate accuracy, the team performed a case study by comparing red flag warning results with the confirmed perimeter of historic fires that fell within the period that the model created warning maps for. </a:t>
            </a:r>
            <a:r>
              <a:rPr lang="en-US" dirty="0"/>
              <a:t>By running the model with input data set to 1/13/17, the team compared Days 1, 4, and 7 of model results with fires that ignited on Jan. 14th, 17th, and 20th, respectively.</a:t>
            </a:r>
            <a:r>
              <a:rPr lang="en-US" dirty="0">
                <a:cs typeface="Calibri"/>
              </a:rPr>
              <a:t> These maps were analyzed to identify instances of accurately predicted fires using the system. Additionally, we compared historic fire perimeters with the POI outputs from the model.</a:t>
            </a:r>
            <a:endParaRPr lang="en-US" dirty="0">
              <a:ea typeface="Calibri"/>
              <a:cs typeface="Calibri"/>
            </a:endParaRPr>
          </a:p>
          <a:p>
            <a:endParaRPr lang="en-US" dirty="0">
              <a:ea typeface="Calibri"/>
              <a:cs typeface="Calibri"/>
            </a:endParaRPr>
          </a:p>
          <a:p>
            <a:r>
              <a:rPr lang="en-US" dirty="0">
                <a:ea typeface="Calibri"/>
                <a:cs typeface="Calibri"/>
              </a:rPr>
              <a:t>The team observed that ignitions occurred proximate to calculated Red Flag Warning zones on Days 1 and 4. On all days, fires occurred in and near areas showing higher POI levels. Additionally, proximity of fires to Red Flag Warning zones decreased in later days of model calculations.</a:t>
            </a:r>
          </a:p>
          <a:p>
            <a:endParaRPr lang="en-US" dirty="0">
              <a:cs typeface="Calibri"/>
            </a:endParaRPr>
          </a:p>
          <a:p>
            <a:r>
              <a:rPr lang="en-US" dirty="0" err="1">
                <a:cs typeface="Calibri"/>
              </a:rPr>
              <a:t>Basemap</a:t>
            </a:r>
            <a:r>
              <a:rPr lang="en-US" dirty="0">
                <a:cs typeface="Calibri"/>
              </a:rPr>
              <a:t>: </a:t>
            </a:r>
            <a:r>
              <a:rPr lang="en-US" dirty="0"/>
              <a:t>USA Topographic Map (USGS)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658103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p>
          <a:p>
            <a:r>
              <a:rPr lang="en-US" dirty="0">
                <a:cs typeface="Calibri"/>
              </a:rPr>
              <a:t>Here is a screenshot of what the final </a:t>
            </a:r>
            <a:r>
              <a:rPr lang="en-US" dirty="0" err="1">
                <a:cs typeface="Calibri"/>
              </a:rPr>
              <a:t>FLAMe</a:t>
            </a:r>
            <a:r>
              <a:rPr lang="en-US" dirty="0">
                <a:cs typeface="Calibri"/>
              </a:rPr>
              <a:t> application looks like. This application was designed for CONAF to be able to share their wildfire conditions data for a wide audience. Within this application, the user can select RFW, POI, fine fuel moisture code (FFMC), wind velocity, temperature, relative humidity, and NBR layers for the region of interest and specific dates. The region and dates are chosen by the developer, or CONAF, within the code itself. The application is currently showing a RFW zone in northeast Atacama in Black. Beneath that layer is the POI layer in green. The lighter the green color, the higher the POI. </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520042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Speaker:</a:t>
            </a:r>
            <a:endParaRPr lang="en-US"/>
          </a:p>
          <a:p>
            <a:r>
              <a:rPr lang="en-US"/>
              <a:t>A code tutorial was also produced as part of this project. The code tutorial contains a written tutorial that describes the workflow for the </a:t>
            </a:r>
            <a:r>
              <a:rPr lang="en-US" err="1"/>
              <a:t>FLAMe</a:t>
            </a:r>
            <a:r>
              <a:rPr lang="en-US"/>
              <a:t> model. The ultimate goal of the tutorial is to give our partners the capacity to easily replicate these analyses for fire flood events by using open sources such as Google Earth Engine (GEE).</a:t>
            </a:r>
            <a:endParaRPr lang="en-US">
              <a:cs typeface="Calibri"/>
            </a:endParaRPr>
          </a:p>
          <a:p>
            <a:endParaRPr lang="en-US"/>
          </a:p>
          <a:p>
            <a:r>
              <a:rPr lang="en-US"/>
              <a:t>-------------------------Image Information Below-------------------------</a:t>
            </a:r>
            <a:endParaRPr lang="en-US">
              <a:cs typeface="Calibri" panose="020F0502020204030204"/>
            </a:endParaRPr>
          </a:p>
          <a:p>
            <a:r>
              <a:rPr lang="en-US"/>
              <a:t>Image Credit: Microsoft PowerPoint Icon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68062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r>
              <a:rPr lang="en-US" dirty="0">
                <a:cs typeface="Calibri"/>
              </a:rPr>
              <a:t>We compared the </a:t>
            </a:r>
            <a:r>
              <a:rPr lang="en-US" dirty="0" err="1">
                <a:cs typeface="Calibri"/>
              </a:rPr>
              <a:t>FLAMe</a:t>
            </a:r>
            <a:r>
              <a:rPr lang="en-US" dirty="0">
                <a:cs typeface="Calibri"/>
              </a:rPr>
              <a:t> red flag warning (RFW) predictions to where fires broke out in central Chile in 2017. On the first day of prediction, the RFW did predict where some of the fire was, but it was a very small area. The POI for the fire location ranged from 30 to 80%.</a:t>
            </a:r>
          </a:p>
          <a:p>
            <a:r>
              <a:rPr lang="en-US" dirty="0">
                <a:cs typeface="Calibri"/>
              </a:rPr>
              <a:t>On the 4th day, the RFW area did not contain any fires, but was close in proximity to where the fires occurred. The POI for where the fire was located had a much smaller range between 60-70%. </a:t>
            </a:r>
          </a:p>
          <a:p>
            <a:r>
              <a:rPr lang="en-US" dirty="0">
                <a:cs typeface="Calibri"/>
              </a:rPr>
              <a:t>On the 7th and last day of comparison, we also did not see any fires within our RFW zones and the POI at the fire location ranged from 20-70%. </a:t>
            </a:r>
          </a:p>
          <a:p>
            <a:endParaRPr lang="en-US" dirty="0">
              <a:cs typeface="Calibri"/>
            </a:endParaRPr>
          </a:p>
          <a:p>
            <a:r>
              <a:rPr lang="en-US" dirty="0"/>
              <a:t>-------------------------Image Information Below-------------------------</a:t>
            </a:r>
            <a:endParaRPr lang="en-US" dirty="0">
              <a:cs typeface="Calibri"/>
            </a:endParaRPr>
          </a:p>
          <a:p>
            <a:r>
              <a:rPr lang="en-US" dirty="0"/>
              <a:t>Image Credit: Microsoft PowerPoint Icon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69803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u="sng" dirty="0"/>
              <a:t>Speaker: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Garamond" panose="02020404030301010803" pitchFamily="18" charset="0"/>
              </a:rPr>
              <a:t>By using a combination of Earth observation data and in-situ data, the team was able to map wildfire risk and fire perimeters in near-real time to improve wildfire prevention and response time efforts. </a:t>
            </a:r>
            <a:r>
              <a:rPr lang="en-US" sz="1800" dirty="0">
                <a:solidFill>
                  <a:srgbClr val="000000"/>
                </a:solidFill>
                <a:latin typeface="Century Gothic" panose="020B0502020202020204" pitchFamily="34" charset="0"/>
              </a:rPr>
              <a:t>The team encoded the entirety of the model in GEE, providing the partners with a single script that outputs all their data faster than before. CONAF’s model takes about 3-4 months to prepare all the datasets needed for fire monitoring. The GEE script takes only about 10 minutes to output all the layers. </a:t>
            </a:r>
          </a:p>
          <a:p>
            <a:r>
              <a:rPr lang="en-US" sz="1800" b="0" i="0" dirty="0">
                <a:solidFill>
                  <a:srgbClr val="000000"/>
                </a:solidFill>
                <a:effectLst/>
                <a:latin typeface="Garamond" panose="02020404030301010803" pitchFamily="18" charset="0"/>
              </a:rPr>
              <a:t>We observed that these methods improved partners’ ability to monitor wildfire conditions and captured fire risk, occurrence and severity. We gained confidence through our validation, iterative process and related research that our fire risk and severity maps captured wildfires within the time periods and regions, as hypothesized. </a:t>
            </a:r>
          </a:p>
          <a:p>
            <a:endParaRPr lang="en-US" sz="1800" b="0" i="0" dirty="0">
              <a:solidFill>
                <a:srgbClr val="000000"/>
              </a:solidFill>
              <a:effectLst/>
              <a:latin typeface="Garamond" panose="02020404030301010803" pitchFamily="18" charset="0"/>
            </a:endParaRPr>
          </a:p>
          <a:p>
            <a:r>
              <a:rPr lang="en-US" sz="1800" b="0" i="0" dirty="0">
                <a:solidFill>
                  <a:srgbClr val="000000"/>
                </a:solidFill>
                <a:effectLst/>
                <a:latin typeface="Garamond" panose="02020404030301010803" pitchFamily="18" charset="0"/>
              </a:rPr>
              <a:t>Results from this project could help identify vulnerable locations of potential wildfires-prone areas where partner groups can conduct targeted field campaigns to gather additional validation data. </a:t>
            </a:r>
          </a:p>
          <a:p>
            <a:endParaRPr lang="en-US" sz="1800" b="0" i="0" dirty="0">
              <a:solidFill>
                <a:srgbClr val="000000"/>
              </a:solidFill>
              <a:effectLst/>
              <a:latin typeface="Garamond" panose="02020404030301010803" pitchFamily="18" charset="0"/>
            </a:endParaRPr>
          </a:p>
          <a:p>
            <a:r>
              <a:rPr lang="en-US" sz="1800" b="0" i="0" dirty="0">
                <a:solidFill>
                  <a:srgbClr val="000000"/>
                </a:solidFill>
                <a:effectLst/>
                <a:latin typeface="Garamond" panose="02020404030301010803" pitchFamily="18" charset="0"/>
              </a:rPr>
              <a:t>Moreover, the project’s results could increase fire resiliency in other countries outside of Chile who also face wildfire issues. GEE scripts released for our partners along with detailed methods workflow, may be implemented in a variety of studies and further refined to suit different objectives and datasets.</a:t>
            </a:r>
            <a:endParaRPr lang="en-US" dirty="0"/>
          </a:p>
          <a:p>
            <a:endParaRPr lang="en-US" dirty="0"/>
          </a:p>
          <a:p>
            <a:r>
              <a:rPr lang="en-US" dirty="0"/>
              <a:t>------------------Image Credit--------------------</a:t>
            </a:r>
          </a:p>
          <a:p>
            <a:r>
              <a:rPr lang="en-US" dirty="0"/>
              <a:t>Cooper Campbell CD team </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3545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cs typeface="Calibri"/>
              </a:rPr>
              <a:t>The study area of the Google Earth Engine model included the entirety of Chile and surrounding regions that are significant to </a:t>
            </a:r>
            <a:r>
              <a:rPr lang="en-US" dirty="0" err="1"/>
              <a:t>Corporación</a:t>
            </a:r>
            <a:r>
              <a:rPr lang="en-US" dirty="0"/>
              <a:t> Nacional </a:t>
            </a:r>
            <a:r>
              <a:rPr lang="en-US" dirty="0" err="1"/>
              <a:t>Forestal</a:t>
            </a:r>
            <a:r>
              <a:rPr lang="en-US" dirty="0"/>
              <a:t> (</a:t>
            </a:r>
            <a:r>
              <a:rPr lang="en-US" dirty="0">
                <a:cs typeface="Calibri"/>
              </a:rPr>
              <a:t>CONAF’s) decision making and have been included in their past analyses of recent years.</a:t>
            </a:r>
            <a:endParaRPr lang="en-US" dirty="0"/>
          </a:p>
          <a:p>
            <a:r>
              <a:rPr lang="en-US" dirty="0">
                <a:cs typeface="Calibri"/>
              </a:rPr>
              <a:t>The case study to evaluate the accuracy of the model compared the output of the GEE model with CONAF's ancillary data of historic fire perimeters.</a:t>
            </a:r>
          </a:p>
          <a:p>
            <a:r>
              <a:rPr lang="en-US" dirty="0">
                <a:cs typeface="Calibri"/>
              </a:rPr>
              <a:t>The study period of this case study focused upon the 2016-2017 season wildfires, which were abnormally severe and greatly affected the Maule Region of Central Chile. The model itself is capable of producing predictions up to 9 days in advance using near real-time meteorological data.</a:t>
            </a:r>
          </a:p>
          <a:p>
            <a:endParaRPr lang="en-US" dirty="0">
              <a:cs typeface="Calibri"/>
            </a:endParaRPr>
          </a:p>
          <a:p>
            <a:r>
              <a:rPr lang="en-US" dirty="0">
                <a:cs typeface="Calibri"/>
              </a:rPr>
              <a:t>World Imagery </a:t>
            </a:r>
            <a:r>
              <a:rPr lang="en-US" dirty="0" err="1">
                <a:cs typeface="Calibri"/>
              </a:rPr>
              <a:t>Basemap</a:t>
            </a:r>
            <a:endParaRPr lang="en-US" dirty="0">
              <a:cs typeface="Calibri"/>
            </a:endParaRPr>
          </a:p>
          <a:p>
            <a:r>
              <a:rPr lang="en-US" dirty="0"/>
              <a:t>Source: Esri, Maxar, </a:t>
            </a:r>
            <a:r>
              <a:rPr lang="en-US" dirty="0" err="1"/>
              <a:t>GeoEye</a:t>
            </a:r>
            <a:r>
              <a:rPr lang="en-US" dirty="0"/>
              <a:t>, Earthstar Geographics, CNES/Airbus DS, USDA, USGS, </a:t>
            </a:r>
            <a:r>
              <a:rPr lang="en-US" dirty="0" err="1"/>
              <a:t>AeroGRID</a:t>
            </a:r>
            <a:r>
              <a:rPr lang="en-US" dirty="0"/>
              <a:t>, IGN, and the GIS User Community</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110647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Speaker Notes:</a:t>
            </a:r>
            <a:endParaRPr lang="en-US" dirty="0"/>
          </a:p>
          <a:p>
            <a:r>
              <a:rPr lang="en-US" dirty="0"/>
              <a:t>Results from this project and others like it could help improve wildfire models and highlight fire vulnerable areas for future forest and land management, and environmental monitoring.</a:t>
            </a:r>
          </a:p>
          <a:p>
            <a:endParaRPr lang="en-US" dirty="0"/>
          </a:p>
          <a:p>
            <a:r>
              <a:rPr lang="en-US" dirty="0"/>
              <a:t>Future work should include:</a:t>
            </a:r>
          </a:p>
          <a:p>
            <a:pPr marL="171450" indent="-171450">
              <a:buFont typeface="Arial,Sans-Serif"/>
              <a:buChar char="•"/>
            </a:pPr>
            <a:r>
              <a:rPr lang="en-US" dirty="0"/>
              <a:t>Incorporating newer datasets and models; for example, Sentinel-1 C-SAR data. With its' C-band SAR's increased resolution and temporal coverage, it would be useful when characterizing wildfire risk "detection and analysis" as well as mapping fire perimeter in near real-time. </a:t>
            </a:r>
          </a:p>
          <a:p>
            <a:pPr marL="171450" indent="-171450">
              <a:buFont typeface="Arial,Sans-Serif"/>
              <a:buChar char="•"/>
            </a:pPr>
            <a:r>
              <a:rPr lang="en-US" dirty="0"/>
              <a:t>Adapting the scripts to improve the accuracy of our model's red flag warning predictions</a:t>
            </a:r>
          </a:p>
          <a:p>
            <a:pPr marL="171450" indent="-171450">
              <a:buFont typeface="Arial,Sans-Serif"/>
              <a:buChar char="•"/>
            </a:pPr>
            <a:r>
              <a:rPr lang="en-US" dirty="0"/>
              <a:t>Completing a multi-year red flag warning time series analysis</a:t>
            </a:r>
            <a:endParaRPr lang="en-US" dirty="0">
              <a:cs typeface="Calibri"/>
            </a:endParaRPr>
          </a:p>
          <a:p>
            <a:pPr marL="171450" indent="-171450">
              <a:buFont typeface="Arial,Sans-Serif"/>
              <a:buChar char="•"/>
            </a:pPr>
            <a:endParaRPr lang="en-US" dirty="0"/>
          </a:p>
          <a:p>
            <a:r>
              <a:rPr lang="en-US" dirty="0"/>
              <a:t>-------------------------------------------Image Information Below-------------------------------</a:t>
            </a:r>
          </a:p>
          <a:p>
            <a:r>
              <a:rPr lang="en-US" dirty="0"/>
              <a:t>Image Credit: Andres </a:t>
            </a:r>
            <a:r>
              <a:rPr lang="en-US" dirty="0" err="1"/>
              <a:t>Escalona</a:t>
            </a:r>
            <a:r>
              <a:rPr lang="en-US" dirty="0"/>
              <a:t> Vergara, </a:t>
            </a:r>
            <a:r>
              <a:rPr lang="en-US" dirty="0" err="1"/>
              <a:t>Pexels</a:t>
            </a:r>
            <a:endParaRPr lang="en-US" dirty="0">
              <a:cs typeface="Calibri"/>
            </a:endParaRPr>
          </a:p>
          <a:p>
            <a:r>
              <a:rPr lang="en-US" dirty="0"/>
              <a:t>Image Source: </a:t>
            </a:r>
            <a:r>
              <a:rPr lang="en-US" dirty="0" err="1"/>
              <a:t>Pexels</a:t>
            </a:r>
            <a:r>
              <a:rPr lang="en-US" dirty="0"/>
              <a:t> under "Free to use" license - </a:t>
            </a:r>
            <a:r>
              <a:rPr lang="en-US" dirty="0">
                <a:hlinkClick r:id="rId3"/>
              </a:rPr>
              <a:t>https://www.pexels.com/photo/person-in-water-in-the-middle-of-the-forest-8674366/</a:t>
            </a:r>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430225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Speaker Notes:</a:t>
            </a:r>
          </a:p>
          <a:p>
            <a:r>
              <a:rPr lang="en-US">
                <a:cs typeface="Calibri"/>
              </a:rPr>
              <a:t>We would like to thank you all who helped make this project possible. Thank you for a wonderful term and for this amazing opportunity, it has been an absolute pleasure working with you all. </a:t>
            </a:r>
            <a:endParaRPr lang="en-US" b="1" u="sng">
              <a:cs typeface="Calibri"/>
            </a:endParaRPr>
          </a:p>
          <a:p>
            <a:endParaRPr lang="en-US">
              <a:cs typeface="Calibri"/>
            </a:endParaRPr>
          </a:p>
          <a:p>
            <a:r>
              <a:rPr lang="en-US" err="1">
                <a:cs typeface="Calibri"/>
              </a:rPr>
              <a:t>Muchas</a:t>
            </a:r>
            <a:r>
              <a:rPr lang="en-US">
                <a:cs typeface="Calibri"/>
              </a:rPr>
              <a:t> gracias a </a:t>
            </a:r>
            <a:r>
              <a:rPr lang="en-US" err="1">
                <a:cs typeface="Calibri"/>
              </a:rPr>
              <a:t>todos</a:t>
            </a:r>
            <a:r>
              <a:rPr lang="en-US">
                <a:cs typeface="Calibri"/>
              </a:rPr>
              <a:t>, ha </a:t>
            </a:r>
            <a:r>
              <a:rPr lang="en-US" err="1">
                <a:cs typeface="Calibri"/>
              </a:rPr>
              <a:t>sido</a:t>
            </a:r>
            <a:r>
              <a:rPr lang="en-US">
                <a:cs typeface="Calibri"/>
              </a:rPr>
              <a:t> un placer </a:t>
            </a:r>
            <a:r>
              <a:rPr lang="en-US" err="1">
                <a:cs typeface="Calibri"/>
              </a:rPr>
              <a:t>trabajar</a:t>
            </a:r>
            <a:r>
              <a:rPr lang="en-US">
                <a:cs typeface="Calibri"/>
              </a:rPr>
              <a:t> con </a:t>
            </a:r>
            <a:r>
              <a:rPr lang="en-US" err="1">
                <a:cs typeface="Calibri"/>
              </a:rPr>
              <a:t>ustedes</a:t>
            </a:r>
            <a:r>
              <a:rPr lang="en-US">
                <a:cs typeface="Calibri"/>
              </a:rPr>
              <a:t>. </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2284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t>The overarching goal of the project was to support partners’ current disaster monitoring and response through remote sensing analysis and training materials.</a:t>
            </a:r>
            <a:endParaRPr lang="en-US" dirty="0">
              <a:cs typeface="Calibri"/>
            </a:endParaRPr>
          </a:p>
          <a:p>
            <a:r>
              <a:rPr lang="en-US" dirty="0"/>
              <a:t>Within this framework, the project had three objectives: </a:t>
            </a:r>
            <a:endParaRPr lang="en-US" dirty="0">
              <a:cs typeface="Calibri"/>
            </a:endParaRPr>
          </a:p>
          <a:p>
            <a:r>
              <a:rPr lang="en-US" dirty="0"/>
              <a:t>First, we generated an automated workflow to improve wildfire predictive models in order to reduce human error and uncertainties. </a:t>
            </a:r>
            <a:endParaRPr lang="en-US" dirty="0">
              <a:cs typeface="Calibri"/>
            </a:endParaRPr>
          </a:p>
          <a:p>
            <a:r>
              <a:rPr lang="en-US" dirty="0"/>
              <a:t>Second, we incorporated NASA Earth Observations to compare and evaluate methods for identifying wildfires and burned areas. I think the second one its good.</a:t>
            </a:r>
            <a:endParaRPr lang="en-US" dirty="0">
              <a:cs typeface="Calibri"/>
            </a:endParaRPr>
          </a:p>
          <a:p>
            <a:r>
              <a:rPr lang="en-US" dirty="0"/>
              <a:t>Finally, we derived a set of fire severity and estimated burned area maps from an automated workflow</a:t>
            </a:r>
            <a:endParaRPr lang="en-US" dirty="0">
              <a:cs typeface="Calibri"/>
            </a:endParaRPr>
          </a:p>
          <a:p>
            <a:r>
              <a:rPr lang="en-US" dirty="0"/>
              <a:t>-------------------------Image Information Below-------------------------</a:t>
            </a:r>
            <a:endParaRPr lang="en-US" dirty="0">
              <a:cs typeface="Calibri"/>
            </a:endParaRPr>
          </a:p>
          <a:p>
            <a:r>
              <a:rPr lang="en-US" dirty="0">
                <a:cs typeface="Calibri"/>
              </a:rPr>
              <a:t>Microsoft </a:t>
            </a:r>
            <a:r>
              <a:rPr lang="en-US" dirty="0" err="1">
                <a:cs typeface="Calibri"/>
              </a:rPr>
              <a:t>Powerpoint</a:t>
            </a:r>
            <a:r>
              <a:rPr lang="en-US" dirty="0">
                <a:cs typeface="Calibri"/>
              </a:rPr>
              <a:t> Icons </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72828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cs typeface="Calibri"/>
              </a:rPr>
              <a:t>Speaker notes: </a:t>
            </a:r>
            <a:r>
              <a:rPr lang="en-US" dirty="0">
                <a:cs typeface="Calibri"/>
              </a:rPr>
              <a:t>Our two partners for this project are </a:t>
            </a:r>
            <a:r>
              <a:rPr lang="en-US" dirty="0"/>
              <a:t>the Embassy of Chile and </a:t>
            </a:r>
            <a:r>
              <a:rPr lang="en-US" dirty="0" err="1"/>
              <a:t>Corporación</a:t>
            </a:r>
            <a:r>
              <a:rPr lang="en-US" dirty="0"/>
              <a:t> Nacional </a:t>
            </a:r>
            <a:r>
              <a:rPr lang="en-US" dirty="0" err="1"/>
              <a:t>Forestal</a:t>
            </a:r>
            <a:r>
              <a:rPr lang="en-US" dirty="0"/>
              <a:t> (CONAF). The Chilean embassy assisted in facilitating the connections for the project. CONAF is a private, non-profit that aims to sustainably manage and protect Chile’s forest resources, which includes wildfire management. The non-profit focuses on sustainable management of forests and are concerned with the rise of wildfires within the country. CONAF requested our team to improve upon one of their fire risk models in order to further their forest management mission.</a:t>
            </a:r>
          </a:p>
          <a:p>
            <a:endParaRPr lang="en-US" dirty="0">
              <a:cs typeface="Calibri"/>
            </a:endParaRPr>
          </a:p>
          <a:p>
            <a:r>
              <a:rPr lang="en-US" dirty="0">
                <a:cs typeface="Calibri"/>
              </a:rPr>
              <a:t>-------------------------Image Information-------------------</a:t>
            </a:r>
          </a:p>
          <a:p>
            <a:r>
              <a:rPr lang="en-US" dirty="0">
                <a:cs typeface="Calibri"/>
              </a:rPr>
              <a:t>right photo credit: Cooper Campbell, Chile Disasters team</a:t>
            </a:r>
          </a:p>
          <a:p>
            <a:endParaRPr lang="en-US" dirty="0">
              <a:cs typeface="Calibri"/>
            </a:endParaRPr>
          </a:p>
          <a:p>
            <a:r>
              <a:rPr lang="en-US" dirty="0">
                <a:cs typeface="Calibri"/>
              </a:rPr>
              <a:t>Left Photo credit: Alisha </a:t>
            </a:r>
            <a:r>
              <a:rPr lang="en-US" dirty="0" err="1">
                <a:cs typeface="Calibri"/>
              </a:rPr>
              <a:t>Lubben</a:t>
            </a:r>
            <a:endParaRPr lang="en-US" dirty="0">
              <a:cs typeface="Calibri"/>
            </a:endParaRPr>
          </a:p>
          <a:p>
            <a:r>
              <a:rPr lang="en-US" dirty="0">
                <a:cs typeface="Calibri"/>
              </a:rPr>
              <a:t>Left photo source: https://www.pexels.com/photo/aerial-photography-of-city-near-mountain-2017747/ - free to use license thru </a:t>
            </a:r>
            <a:r>
              <a:rPr lang="en-US" dirty="0" err="1">
                <a:cs typeface="Calibri"/>
              </a:rPr>
              <a:t>Pexels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79375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Speaker Notes:</a:t>
            </a:r>
            <a:endParaRPr lang="en-US" dirty="0"/>
          </a:p>
          <a:p>
            <a:r>
              <a:rPr lang="en-US" dirty="0"/>
              <a:t>In 2017, Chile experienced the worst wildfire season on record. Due to the increased frequency and severity of wildfires, proper management and preparation is required. The partners brought these main community concerns regarding monitoring, management and prevention of wildfires within Chile: Identify, monitor, plan, reduce and inform. In order to protect and conserve Chile's biodiversity, communities and ecosystems, it is important to identify and accurately monitor populated and fire vulnerable areas. </a:t>
            </a:r>
            <a:endParaRPr lang="en-US" dirty="0">
              <a:cs typeface="Calibri"/>
            </a:endParaRPr>
          </a:p>
          <a:p>
            <a:r>
              <a:rPr lang="en-US" dirty="0">
                <a:cs typeface="Calibri"/>
              </a:rPr>
              <a:t>It is vital to understand the relationship between fire occurrence and climatic conditions in the region. </a:t>
            </a:r>
            <a:r>
              <a:rPr lang="en-US" dirty="0"/>
              <a:t>Identifying areas prone to wildfires over large regions helped the partners plan sustainable fire management strategies. Ultimately, all of the concerns for identifying, monitoring and planning are related to what is financially possible. Preliminary studies such as these could help reduce the cost and identify target zones for future studies. One final concern was regarding safety responses and disaster management for severe fires. </a:t>
            </a:r>
            <a:endParaRPr lang="en-US" dirty="0">
              <a:cs typeface="Calibri"/>
            </a:endParaRPr>
          </a:p>
          <a:p>
            <a:endParaRPr lang="en-US" dirty="0">
              <a:cs typeface="Calibri"/>
            </a:endParaRPr>
          </a:p>
          <a:p>
            <a:endParaRPr lang="en-US" dirty="0"/>
          </a:p>
          <a:p>
            <a:r>
              <a:rPr lang="en-US" dirty="0"/>
              <a:t>-------------------------Image Information Below-------------------------</a:t>
            </a:r>
          </a:p>
          <a:p>
            <a:r>
              <a:rPr lang="en-US" dirty="0"/>
              <a:t>Image Credit: </a:t>
            </a:r>
            <a:r>
              <a:rPr lang="en-US" dirty="0" err="1">
                <a:hlinkClick r:id="rId3"/>
              </a:rPr>
              <a:t>terski</a:t>
            </a:r>
            <a:r>
              <a:rPr lang="en-US" dirty="0"/>
              <a:t>, </a:t>
            </a:r>
            <a:r>
              <a:rPr lang="en-US" dirty="0" err="1"/>
              <a:t>Pixabay</a:t>
            </a:r>
            <a:endParaRPr lang="en-US" dirty="0">
              <a:cs typeface="Calibri"/>
            </a:endParaRPr>
          </a:p>
          <a:p>
            <a:r>
              <a:rPr lang="en-US" dirty="0"/>
              <a:t>Image Source: </a:t>
            </a:r>
            <a:r>
              <a:rPr lang="en-US" dirty="0" err="1"/>
              <a:t>Pixabay</a:t>
            </a:r>
            <a:r>
              <a:rPr lang="en-US" dirty="0"/>
              <a:t> under "Free to use" license - https://pixabay.com/photos/firefighter-fire-flames-smoke-burn-5799151/</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8860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pPr>
              <a:defRPr/>
            </a:pPr>
            <a:r>
              <a:rPr lang="en-US" dirty="0"/>
              <a:t>We utilized Landsat 8 Operational Land Imager (OLI) data for surface reflectance Shuttle Radar Topography Mission (SRTM) data for elevation. We also used the Global Forecast System (GFS) for temperature, wind, and relative humidity. </a:t>
            </a:r>
            <a:endParaRPr lang="en-US" dirty="0">
              <a:cs typeface="Calibri"/>
            </a:endParaRPr>
          </a:p>
          <a:p>
            <a:endParaRPr lang="en-US" dirty="0"/>
          </a:p>
          <a:p>
            <a:endParaRPr lang="en-US" dirty="0"/>
          </a:p>
          <a:p>
            <a:r>
              <a:rPr lang="en-US" dirty="0"/>
              <a:t>-------------------------Image Information Below-------------------------</a:t>
            </a:r>
            <a:endParaRPr lang="en-US" dirty="0">
              <a:cs typeface="Calibri"/>
            </a:endParaRPr>
          </a:p>
          <a:p>
            <a:r>
              <a:rPr lang="en-US" dirty="0"/>
              <a:t>Satellite images </a:t>
            </a:r>
          </a:p>
          <a:p>
            <a:r>
              <a:rPr lang="en-US" dirty="0"/>
              <a:t>Image Credit: NASA </a:t>
            </a:r>
          </a:p>
          <a:p>
            <a:r>
              <a:rPr lang="en-US" dirty="0"/>
              <a:t>Image source: </a:t>
            </a:r>
            <a:r>
              <a:rPr lang="en-US" dirty="0">
                <a:hlinkClick r:id="rId3"/>
              </a:rPr>
              <a:t>http://www.devpedia.developexchange.com/dp/index.php?title=List_of_Satellite_Pictures</a:t>
            </a:r>
            <a:endParaRPr lang="en-US" dirty="0">
              <a:cs typeface="Calibri"/>
            </a:endParaRPr>
          </a:p>
          <a:p>
            <a:r>
              <a:rPr lang="en-US" dirty="0"/>
              <a:t>License: Public Domain (</a:t>
            </a:r>
            <a:r>
              <a:rPr lang="en-US" dirty="0">
                <a:hlinkClick r:id="rId4"/>
              </a:rPr>
              <a:t>https://www.nasa.gov/multimedia/guidelines/index.html</a:t>
            </a:r>
            <a:r>
              <a:rPr lang="en-US" dirty="0"/>
              <a:t>)</a:t>
            </a:r>
          </a:p>
          <a:p>
            <a:endParaRPr lang="en-US" dirty="0">
              <a:cs typeface="Calibri"/>
            </a:endParaRPr>
          </a:p>
          <a:p>
            <a:r>
              <a:rPr lang="en-US" dirty="0">
                <a:cs typeface="Calibri"/>
              </a:rPr>
              <a:t>Icons</a:t>
            </a:r>
          </a:p>
          <a:p>
            <a:r>
              <a:rPr lang="en-US" dirty="0">
                <a:cs typeface="Calibri"/>
              </a:rPr>
              <a:t>Image credits: PowerPoint Icons </a:t>
            </a:r>
          </a:p>
          <a:p>
            <a:r>
              <a:rPr lang="en-US" dirty="0">
                <a:cs typeface="Calibri"/>
              </a:rPr>
              <a:t>Surface Reflectance Icon Created by Maria De Los Santos, Chile Disasters Team</a:t>
            </a:r>
          </a:p>
          <a:p>
            <a:endParaRPr lang="en-US" dirty="0">
              <a:cs typeface="Calibri"/>
            </a:endParaRPr>
          </a:p>
          <a:p>
            <a:r>
              <a:rPr lang="en-US" dirty="0">
                <a:cs typeface="Calibri"/>
              </a:rPr>
              <a:t>GFS Logo</a:t>
            </a:r>
          </a:p>
          <a:p>
            <a:r>
              <a:rPr lang="en-US" dirty="0">
                <a:cs typeface="Calibri"/>
              </a:rPr>
              <a:t>Image credit: NOAA</a:t>
            </a:r>
          </a:p>
          <a:p>
            <a:r>
              <a:rPr lang="en-US" dirty="0">
                <a:cs typeface="Calibri"/>
              </a:rPr>
              <a:t>Image source: https://www.emc.ncep.noaa.gov/emc/pages/numerical_forecast_systems/gfs.php </a:t>
            </a:r>
          </a:p>
          <a:p>
            <a:r>
              <a:rPr lang="en-US" dirty="0">
                <a:cs typeface="Calibri"/>
              </a:rPr>
              <a:t>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30733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Speaker Notes:</a:t>
            </a:r>
          </a:p>
          <a:p>
            <a:endParaRPr lang="en-US"/>
          </a:p>
          <a:p>
            <a:r>
              <a:rPr lang="en-US"/>
              <a:t>The next section will focus on the methodology for the automation of CONAF’s workflow.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410967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Speaker Notes:</a:t>
            </a:r>
            <a:endParaRPr lang="en-US"/>
          </a:p>
          <a:p>
            <a:r>
              <a:rPr lang="en-US"/>
              <a:t>We utilized several optical Earth observations and additional data to examine wildfires for the case study analysis on Chile wildfires. Multiband temperature, relative humidity and wind layers were created using the Global Forecast System. We used the NASA SRTM digital terrain model at 90 m resolution for elevation. Normalize Burned Ratio (NBR) pre and post-fire imagery and CONAF's historical fires data were used to highlight burned areas and estimate burn severity. </a:t>
            </a:r>
            <a:endParaRPr lang="en-US">
              <a:cs typeface="Calibri"/>
            </a:endParaRPr>
          </a:p>
          <a:p>
            <a:endParaRPr lang="en-US"/>
          </a:p>
          <a:p>
            <a:r>
              <a:rPr lang="en-US"/>
              <a:t>-------------Image Credit----------------</a:t>
            </a:r>
            <a:endParaRPr lang="en-US">
              <a:cs typeface="Calibri" panose="020F0502020204030204"/>
            </a:endParaRPr>
          </a:p>
          <a:p>
            <a:r>
              <a:rPr lang="en-US"/>
              <a:t>Microsoft PowerPoint Icons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90740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Speaker Notes:</a:t>
            </a:r>
            <a:endParaRPr lang="en-US" dirty="0"/>
          </a:p>
          <a:p>
            <a:r>
              <a:rPr lang="en-US" dirty="0">
                <a:cs typeface="Calibri"/>
              </a:rPr>
              <a:t>The original workflow from CONAF processed the GFS data in ArcGIS Pro. The team recreated the ArcGIS </a:t>
            </a:r>
            <a:r>
              <a:rPr lang="en-US" dirty="0" err="1">
                <a:cs typeface="Calibri"/>
              </a:rPr>
              <a:t>ModelBuilder</a:t>
            </a:r>
            <a:r>
              <a:rPr lang="en-US" dirty="0">
                <a:cs typeface="Calibri"/>
              </a:rPr>
              <a:t> workflow in Google Earth Engine, with all Earth observations and data layer inputs processed using GEE.</a:t>
            </a:r>
            <a:endParaRPr lang="en-US" b="1" u="sng" dirty="0">
              <a:cs typeface="Calibri"/>
            </a:endParaRPr>
          </a:p>
          <a:p>
            <a:endParaRPr lang="en-US" b="1" u="sng" dirty="0"/>
          </a:p>
          <a:p>
            <a:r>
              <a:rPr lang="en-US" dirty="0"/>
              <a:t>-------------Image Credit----------------</a:t>
            </a:r>
            <a:endParaRPr lang="en-US" dirty="0">
              <a:cs typeface="Calibri"/>
            </a:endParaRPr>
          </a:p>
          <a:p>
            <a:r>
              <a:rPr lang="en-US" dirty="0"/>
              <a:t>Microsoft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21429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7803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9405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9988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sign, outdoor, turn&#10;&#10;Description automatically generated">
            <a:extLst>
              <a:ext uri="{FF2B5EF4-FFF2-40B4-BE49-F238E27FC236}">
                <a16:creationId xmlns:a16="http://schemas.microsoft.com/office/drawing/2014/main" id="{B12E0395-C664-4ABC-946A-71650F0C347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7048"/>
            <a:ext cx="841248" cy="841248"/>
          </a:xfrm>
          <a:prstGeom prst="rect">
            <a:avLst/>
          </a:prstGeom>
        </p:spPr>
      </p:pic>
    </p:spTree>
    <p:extLst>
      <p:ext uri="{BB962C8B-B14F-4D97-AF65-F5344CB8AC3E}">
        <p14:creationId xmlns:p14="http://schemas.microsoft.com/office/powerpoint/2010/main" val="161102265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 turn&#10;&#10;Description automatically generated">
            <a:extLst>
              <a:ext uri="{FF2B5EF4-FFF2-40B4-BE49-F238E27FC236}">
                <a16:creationId xmlns:a16="http://schemas.microsoft.com/office/drawing/2014/main" id="{2F7A2931-C3BD-42CC-B324-143F509A9E6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1098507428"/>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3881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405909"/>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 turn&#10;&#10;Description automatically generated">
            <a:extLst>
              <a:ext uri="{FF2B5EF4-FFF2-40B4-BE49-F238E27FC236}">
                <a16:creationId xmlns:a16="http://schemas.microsoft.com/office/drawing/2014/main" id="{BD6030CA-5816-4B60-9FD6-CBE655A6DF96}"/>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920" y="1565802"/>
            <a:ext cx="4572000" cy="4572000"/>
          </a:xfrm>
          <a:prstGeom prst="rect">
            <a:avLst/>
          </a:prstGeom>
        </p:spPr>
      </p:pic>
    </p:spTree>
    <p:extLst>
      <p:ext uri="{BB962C8B-B14F-4D97-AF65-F5344CB8AC3E}">
        <p14:creationId xmlns:p14="http://schemas.microsoft.com/office/powerpoint/2010/main" val="2740643900"/>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B73B52"/>
                </a:solidFill>
                <a:latin typeface="Century Gothic" panose="020B0502020202020204" pitchFamily="34" charset="0"/>
              </a:rPr>
              <a:t>| </a:t>
            </a:r>
            <a:r>
              <a:rPr lang="en-US" sz="1600" spc="100" baseline="0">
                <a:solidFill>
                  <a:srgbClr val="B73B52"/>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29C4E4-C8E2-4B87-BE4B-E53AF85E8F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18" r="44581"/>
          <a:stretch/>
        </p:blipFill>
        <p:spPr>
          <a:xfrm>
            <a:off x="0" y="0"/>
            <a:ext cx="5576048"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B73B52"/>
                </a:solidFill>
                <a:latin typeface="Century Gothic" panose="020B0502020202020204" pitchFamily="34" charset="0"/>
              </a:rPr>
              <a:t>| </a:t>
            </a:r>
            <a:r>
              <a:rPr lang="en-US" sz="1600" spc="100" baseline="0">
                <a:solidFill>
                  <a:srgbClr val="B73B52"/>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3163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BA3A50"/>
                </a:solidFill>
              </a:rPr>
              <a:t>STUDY AREA</a:t>
            </a:r>
          </a:p>
          <a:p>
            <a:pPr algn="ctr"/>
            <a:r>
              <a:rPr lang="en-US" sz="2600" b="0" spc="0" baseline="0">
                <a:solidFill>
                  <a:srgbClr val="BA3A50"/>
                </a:solidFill>
              </a:rPr>
              <a:t>Disasters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4497" y="5162408"/>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2" name="Picture 21" descr="A picture containing text, sign, outdoor, turn&#10;&#10;Description automatically generated">
            <a:extLst>
              <a:ext uri="{FF2B5EF4-FFF2-40B4-BE49-F238E27FC236}">
                <a16:creationId xmlns:a16="http://schemas.microsoft.com/office/drawing/2014/main" id="{FBCBAC38-0D62-4F7A-B0DF-93F1DEA655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sign, outdoor, turn&#10;&#10;Description automatically generated">
            <a:extLst>
              <a:ext uri="{FF2B5EF4-FFF2-40B4-BE49-F238E27FC236}">
                <a16:creationId xmlns:a16="http://schemas.microsoft.com/office/drawing/2014/main" id="{B12E0395-C664-4ABC-946A-71650F0C347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7048"/>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422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 turn&#10;&#10;Description automatically generated">
            <a:extLst>
              <a:ext uri="{FF2B5EF4-FFF2-40B4-BE49-F238E27FC236}">
                <a16:creationId xmlns:a16="http://schemas.microsoft.com/office/drawing/2014/main" id="{2F7A2931-C3BD-42CC-B324-143F509A9E6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outdoor, turn&#10;&#10;Description automatically generated">
            <a:extLst>
              <a:ext uri="{FF2B5EF4-FFF2-40B4-BE49-F238E27FC236}">
                <a16:creationId xmlns:a16="http://schemas.microsoft.com/office/drawing/2014/main" id="{0DAE08F9-A78E-439B-AE0A-76C8F88F567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 outdoor, turn&#10;&#10;Description automatically generated">
            <a:extLst>
              <a:ext uri="{FF2B5EF4-FFF2-40B4-BE49-F238E27FC236}">
                <a16:creationId xmlns:a16="http://schemas.microsoft.com/office/drawing/2014/main" id="{0FF99CE7-2663-4CE1-B8EF-938DF8DFB34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 turn&#10;&#10;Description automatically generated">
            <a:extLst>
              <a:ext uri="{FF2B5EF4-FFF2-40B4-BE49-F238E27FC236}">
                <a16:creationId xmlns:a16="http://schemas.microsoft.com/office/drawing/2014/main" id="{BD6030CA-5816-4B60-9FD6-CBE655A6DF96}"/>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920" y="1565802"/>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411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62499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649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3908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3925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4405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53730315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51" r:id="rId1"/>
    <p:sldLayoutId id="2147483750" r:id="rId2"/>
    <p:sldLayoutId id="2147483749" r:id="rId3"/>
    <p:sldLayoutId id="2147483723" r:id="rId4"/>
    <p:sldLayoutId id="2147483724" r:id="rId5"/>
    <p:sldLayoutId id="2147483716" r:id="rId6"/>
    <p:sldLayoutId id="2147483719" r:id="rId7"/>
    <p:sldLayoutId id="2147483718" r:id="rId8"/>
    <p:sldLayoutId id="2147483725" r:id="rId9"/>
    <p:sldLayoutId id="2147483726" r:id="rId10"/>
    <p:sldLayoutId id="2147483727" r:id="rId11"/>
    <p:sldLayoutId id="2147483728" r:id="rId12"/>
    <p:sldLayoutId id="2147483729" r:id="rId13"/>
    <p:sldLayoutId id="2147483730" r:id="rId14"/>
    <p:sldLayoutId id="2147483731" r:id="rId15"/>
    <p:sldLayoutId id="2147483679" r:id="rId16"/>
    <p:sldLayoutId id="2147483721" r:id="rId17"/>
    <p:sldLayoutId id="2147483720" r:id="rId18"/>
    <p:sldLayoutId id="2147483707" r:id="rId19"/>
    <p:sldLayoutId id="2147483722" r:id="rId20"/>
    <p:sldLayoutId id="2147483690" r:id="rId21"/>
    <p:sldLayoutId id="214748371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2.jpe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diagramColors" Target="../diagrams/colors1.xml"/><Relationship Id="rId11" Type="http://schemas.openxmlformats.org/officeDocument/2006/relationships/image" Target="../media/image21.svg"/><Relationship Id="rId5" Type="http://schemas.openxmlformats.org/officeDocument/2006/relationships/diagramQuickStyle" Target="../diagrams/quickStyle1.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California – JPL </a:t>
            </a: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4000" spc="0">
                <a:solidFill>
                  <a:srgbClr val="BA3A50"/>
                </a:solidFill>
                <a:latin typeface="Century Gothic"/>
              </a:rPr>
              <a:t>CHILE</a:t>
            </a:r>
            <a:endParaRPr lang="en-US" sz="3500" spc="0" baseline="0">
              <a:solidFill>
                <a:srgbClr val="BA3A50"/>
              </a:solidFill>
            </a:endParaRPr>
          </a:p>
          <a:p>
            <a:pPr algn="ctr"/>
            <a:r>
              <a:rPr lang="en-US" sz="3200" b="0" spc="0" baseline="0">
                <a:solidFill>
                  <a:srgbClr val="BA3A50"/>
                </a:solidFill>
                <a:latin typeface="Century Gothic"/>
              </a:rPr>
              <a:t>Disasters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11288"/>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2000">
                <a:solidFill>
                  <a:schemeClr val="tx1">
                    <a:lumMod val="75000"/>
                    <a:lumOff val="25000"/>
                  </a:schemeClr>
                </a:solidFill>
                <a:latin typeface="Century Gothic"/>
              </a:rPr>
              <a:t>Automating Wildfire Risk and Occurrence Mapping in Google Earth Engine to Improve Wildfire Detection and Response Time Efforts</a:t>
            </a:r>
            <a:endParaRPr lang="en-US" sz="200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288365"/>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Maria De Los Santos </a:t>
            </a:r>
            <a:endParaRPr lang="en-US" sz="1400">
              <a:solidFill>
                <a:schemeClr val="tx1">
                  <a:lumMod val="75000"/>
                  <a:lumOff val="25000"/>
                </a:schemeClr>
              </a:solidFill>
              <a:latin typeface="Calibri" panose="020F0502020204030204"/>
              <a:cs typeface="Calibri" panose="020F0502020204030204"/>
            </a:endParaRPr>
          </a:p>
          <a:p>
            <a:pPr algn="ctr"/>
            <a:r>
              <a:rPr lang="en-US" sz="1400">
                <a:solidFill>
                  <a:schemeClr val="tx1">
                    <a:lumMod val="75000"/>
                    <a:lumOff val="25000"/>
                  </a:schemeClr>
                </a:solidFill>
                <a:latin typeface="Century Gothic"/>
              </a:rPr>
              <a:t>Cooper Campbell</a:t>
            </a:r>
            <a:endParaRPr lang="en-US" sz="1400">
              <a:solidFill>
                <a:schemeClr val="tx1">
                  <a:lumMod val="75000"/>
                  <a:lumOff val="25000"/>
                </a:schemeClr>
              </a:solidFill>
              <a:cs typeface="Calibri"/>
            </a:endParaRPr>
          </a:p>
          <a:p>
            <a:pPr algn="ctr"/>
            <a:r>
              <a:rPr lang="en-US" sz="1400">
                <a:solidFill>
                  <a:schemeClr val="tx1">
                    <a:lumMod val="75000"/>
                    <a:lumOff val="25000"/>
                  </a:schemeClr>
                </a:solidFill>
                <a:latin typeface="Century Gothic"/>
              </a:rPr>
              <a:t>Karen Alvarez</a:t>
            </a:r>
          </a:p>
          <a:p>
            <a:pPr algn="ctr"/>
            <a:r>
              <a:rPr lang="en-US" sz="1400">
                <a:solidFill>
                  <a:schemeClr val="tx1">
                    <a:lumMod val="75000"/>
                    <a:lumOff val="25000"/>
                  </a:schemeClr>
                </a:solidFill>
                <a:latin typeface="Century Gothic"/>
              </a:rPr>
              <a:t>Hannah Ferriby</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ACFDD48-0584-4A0B-AC72-A6C4DDDD69D1}"/>
              </a:ext>
            </a:extLst>
          </p:cNvPr>
          <p:cNvSpPr/>
          <p:nvPr/>
        </p:nvSpPr>
        <p:spPr>
          <a:xfrm>
            <a:off x="45508" y="2694868"/>
            <a:ext cx="1862666" cy="1502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Temperature, humidity, and wind</a:t>
            </a:r>
          </a:p>
        </p:txBody>
      </p:sp>
      <p:sp>
        <p:nvSpPr>
          <p:cNvPr id="14" name="Rectangle: Rounded Corners 13">
            <a:extLst>
              <a:ext uri="{FF2B5EF4-FFF2-40B4-BE49-F238E27FC236}">
                <a16:creationId xmlns:a16="http://schemas.microsoft.com/office/drawing/2014/main" id="{42E441A2-FAAE-4D53-AF78-E9FBEA76B876}"/>
              </a:ext>
            </a:extLst>
          </p:cNvPr>
          <p:cNvSpPr/>
          <p:nvPr/>
        </p:nvSpPr>
        <p:spPr>
          <a:xfrm>
            <a:off x="45507" y="4391729"/>
            <a:ext cx="1862666" cy="143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Elevation</a:t>
            </a:r>
          </a:p>
        </p:txBody>
      </p:sp>
      <p:sp>
        <p:nvSpPr>
          <p:cNvPr id="16" name="Rectangle: Rounded Corners 15">
            <a:extLst>
              <a:ext uri="{FF2B5EF4-FFF2-40B4-BE49-F238E27FC236}">
                <a16:creationId xmlns:a16="http://schemas.microsoft.com/office/drawing/2014/main" id="{4670E164-6C33-4EC4-B496-E8CE024478AF}"/>
              </a:ext>
            </a:extLst>
          </p:cNvPr>
          <p:cNvSpPr/>
          <p:nvPr/>
        </p:nvSpPr>
        <p:spPr>
          <a:xfrm>
            <a:off x="45506" y="6025090"/>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CONAF's historical fires</a:t>
            </a:r>
            <a:endParaRPr lang="en-US">
              <a:latin typeface="Century Gothic"/>
            </a:endParaRPr>
          </a:p>
        </p:txBody>
      </p:sp>
      <p:pic>
        <p:nvPicPr>
          <p:cNvPr id="18" name="Graphic 19" descr="Globe outline">
            <a:extLst>
              <a:ext uri="{FF2B5EF4-FFF2-40B4-BE49-F238E27FC236}">
                <a16:creationId xmlns:a16="http://schemas.microsoft.com/office/drawing/2014/main" id="{930718ED-11EB-4260-8201-E5A696723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3800" y="2188634"/>
            <a:ext cx="1274233" cy="1263650"/>
          </a:xfrm>
          <a:prstGeom prst="rect">
            <a:avLst/>
          </a:prstGeom>
        </p:spPr>
      </p:pic>
      <p:sp>
        <p:nvSpPr>
          <p:cNvPr id="21" name="Rectangle: Rounded Corners 20">
            <a:extLst>
              <a:ext uri="{FF2B5EF4-FFF2-40B4-BE49-F238E27FC236}">
                <a16:creationId xmlns:a16="http://schemas.microsoft.com/office/drawing/2014/main" id="{49D889D8-576E-4B1B-A2BE-E4934DD9E086}"/>
              </a:ext>
            </a:extLst>
          </p:cNvPr>
          <p:cNvSpPr/>
          <p:nvPr/>
        </p:nvSpPr>
        <p:spPr>
          <a:xfrm>
            <a:off x="45505" y="1717673"/>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NBR</a:t>
            </a:r>
          </a:p>
        </p:txBody>
      </p:sp>
      <p:pic>
        <p:nvPicPr>
          <p:cNvPr id="23" name="Graphic 30" descr="Add with solid fill">
            <a:extLst>
              <a:ext uri="{FF2B5EF4-FFF2-40B4-BE49-F238E27FC236}">
                <a16:creationId xmlns:a16="http://schemas.microsoft.com/office/drawing/2014/main" id="{0CD2B440-EE22-468B-9914-91803A52A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6050" y="3956050"/>
            <a:ext cx="681567" cy="670984"/>
          </a:xfrm>
          <a:prstGeom prst="rect">
            <a:avLst/>
          </a:prstGeom>
        </p:spPr>
      </p:pic>
      <p:pic>
        <p:nvPicPr>
          <p:cNvPr id="25" name="Graphic 18" descr="Topography Map outline">
            <a:extLst>
              <a:ext uri="{FF2B5EF4-FFF2-40B4-BE49-F238E27FC236}">
                <a16:creationId xmlns:a16="http://schemas.microsoft.com/office/drawing/2014/main" id="{4A7F2181-302C-4ADC-96AB-C28FF7E23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7383" y="4622801"/>
            <a:ext cx="1358900" cy="1358900"/>
          </a:xfrm>
          <a:prstGeom prst="rect">
            <a:avLst/>
          </a:prstGeom>
        </p:spPr>
      </p:pic>
      <p:sp>
        <p:nvSpPr>
          <p:cNvPr id="27" name="TextBox 26">
            <a:extLst>
              <a:ext uri="{FF2B5EF4-FFF2-40B4-BE49-F238E27FC236}">
                <a16:creationId xmlns:a16="http://schemas.microsoft.com/office/drawing/2014/main" id="{03CA2F60-175C-4178-8ACE-9A47712EDBD4}"/>
              </a:ext>
            </a:extLst>
          </p:cNvPr>
          <p:cNvSpPr txBox="1"/>
          <p:nvPr/>
        </p:nvSpPr>
        <p:spPr>
          <a:xfrm>
            <a:off x="2290233" y="3390900"/>
            <a:ext cx="16107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Google Earth  </a:t>
            </a:r>
            <a:endParaRPr lang="en-US">
              <a:solidFill>
                <a:schemeClr val="tx1">
                  <a:lumMod val="75000"/>
                  <a:lumOff val="25000"/>
                </a:schemeClr>
              </a:solidFill>
            </a:endParaRPr>
          </a:p>
          <a:p>
            <a:r>
              <a:rPr lang="en-US" sz="1600">
                <a:solidFill>
                  <a:schemeClr val="tx1">
                    <a:lumMod val="75000"/>
                    <a:lumOff val="25000"/>
                  </a:schemeClr>
                </a:solidFill>
                <a:latin typeface="Century Gothic"/>
              </a:rPr>
              <a:t>       Engine</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17E9440B-5C11-4902-964E-1544416E8AC9}"/>
              </a:ext>
            </a:extLst>
          </p:cNvPr>
          <p:cNvSpPr txBox="1"/>
          <p:nvPr/>
        </p:nvSpPr>
        <p:spPr>
          <a:xfrm>
            <a:off x="2353733" y="57721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ArcGIS Pro</a:t>
            </a:r>
          </a:p>
        </p:txBody>
      </p:sp>
      <p:sp>
        <p:nvSpPr>
          <p:cNvPr id="31" name="Rectangle: Rounded Corners 30">
            <a:extLst>
              <a:ext uri="{FF2B5EF4-FFF2-40B4-BE49-F238E27FC236}">
                <a16:creationId xmlns:a16="http://schemas.microsoft.com/office/drawing/2014/main" id="{898B8BDA-C3F7-4584-BB20-C44A8E9401B3}"/>
              </a:ext>
            </a:extLst>
          </p:cNvPr>
          <p:cNvSpPr/>
          <p:nvPr/>
        </p:nvSpPr>
        <p:spPr>
          <a:xfrm>
            <a:off x="4130674" y="5051425"/>
            <a:ext cx="1862666" cy="1439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Inverse distance weighted </a:t>
            </a:r>
          </a:p>
          <a:p>
            <a:pPr algn="ctr"/>
            <a:r>
              <a:rPr lang="en-US">
                <a:latin typeface="Century Gothic"/>
              </a:rPr>
              <a:t>interpolation</a:t>
            </a:r>
          </a:p>
        </p:txBody>
      </p:sp>
      <p:sp>
        <p:nvSpPr>
          <p:cNvPr id="33" name="Rectangle: Rounded Corners 32">
            <a:extLst>
              <a:ext uri="{FF2B5EF4-FFF2-40B4-BE49-F238E27FC236}">
                <a16:creationId xmlns:a16="http://schemas.microsoft.com/office/drawing/2014/main" id="{F38FE0A2-90D2-4A4D-912C-AA96950734CD}"/>
              </a:ext>
            </a:extLst>
          </p:cNvPr>
          <p:cNvSpPr/>
          <p:nvPr/>
        </p:nvSpPr>
        <p:spPr>
          <a:xfrm>
            <a:off x="4151840" y="2783064"/>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Reclassify interpolated images</a:t>
            </a:r>
          </a:p>
        </p:txBody>
      </p:sp>
      <p:sp>
        <p:nvSpPr>
          <p:cNvPr id="35" name="Rectangle: Rounded Corners 34">
            <a:extLst>
              <a:ext uri="{FF2B5EF4-FFF2-40B4-BE49-F238E27FC236}">
                <a16:creationId xmlns:a16="http://schemas.microsoft.com/office/drawing/2014/main" id="{FDAF2F17-38FF-4CC5-800F-1A5E17B6FE93}"/>
              </a:ext>
            </a:extLst>
          </p:cNvPr>
          <p:cNvSpPr/>
          <p:nvPr/>
        </p:nvSpPr>
        <p:spPr>
          <a:xfrm>
            <a:off x="4141256" y="3922536"/>
            <a:ext cx="1852083" cy="931333"/>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 of probability of ignition</a:t>
            </a:r>
          </a:p>
        </p:txBody>
      </p:sp>
      <p:sp>
        <p:nvSpPr>
          <p:cNvPr id="36" name="Rectangle: Rounded Corners 35">
            <a:extLst>
              <a:ext uri="{FF2B5EF4-FFF2-40B4-BE49-F238E27FC236}">
                <a16:creationId xmlns:a16="http://schemas.microsoft.com/office/drawing/2014/main" id="{25A532E6-4FF8-4B58-926B-5F38F4A77A42}"/>
              </a:ext>
            </a:extLst>
          </p:cNvPr>
          <p:cNvSpPr/>
          <p:nvPr/>
        </p:nvSpPr>
        <p:spPr>
          <a:xfrm>
            <a:off x="4141257" y="1643592"/>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a:t>
            </a:r>
            <a:r>
              <a:rPr lang="en-US" err="1">
                <a:latin typeface="Century Gothic"/>
              </a:rPr>
              <a:t>dNBR</a:t>
            </a:r>
          </a:p>
        </p:txBody>
      </p:sp>
      <p:sp>
        <p:nvSpPr>
          <p:cNvPr id="38" name="Rectangle: Rounded Corners 37">
            <a:extLst>
              <a:ext uri="{FF2B5EF4-FFF2-40B4-BE49-F238E27FC236}">
                <a16:creationId xmlns:a16="http://schemas.microsoft.com/office/drawing/2014/main" id="{EC4014EA-F5D5-447F-9A20-05C56CE3226F}"/>
              </a:ext>
            </a:extLst>
          </p:cNvPr>
          <p:cNvSpPr/>
          <p:nvPr/>
        </p:nvSpPr>
        <p:spPr>
          <a:xfrm>
            <a:off x="6194423" y="1643591"/>
            <a:ext cx="1852083" cy="93133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Temperature</a:t>
            </a:r>
            <a:endParaRPr lang="en-US">
              <a:cs typeface="Calibri"/>
            </a:endParaRPr>
          </a:p>
          <a:p>
            <a:pPr algn="ctr"/>
            <a:endParaRPr lang="en-US">
              <a:latin typeface="Century Gothic"/>
            </a:endParaRPr>
          </a:p>
        </p:txBody>
      </p:sp>
      <p:sp>
        <p:nvSpPr>
          <p:cNvPr id="39" name="Rectangle: Rounded Corners 38">
            <a:extLst>
              <a:ext uri="{FF2B5EF4-FFF2-40B4-BE49-F238E27FC236}">
                <a16:creationId xmlns:a16="http://schemas.microsoft.com/office/drawing/2014/main" id="{6AD0F3BE-E106-4C0E-B59A-910413E96270}"/>
              </a:ext>
            </a:extLst>
          </p:cNvPr>
          <p:cNvSpPr/>
          <p:nvPr/>
        </p:nvSpPr>
        <p:spPr>
          <a:xfrm>
            <a:off x="6194422" y="2828923"/>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Relative Humidity</a:t>
            </a:r>
            <a:endParaRPr lang="en-US"/>
          </a:p>
          <a:p>
            <a:pPr algn="ctr"/>
            <a:endParaRPr lang="en-US">
              <a:latin typeface="Century Gothic"/>
            </a:endParaRPr>
          </a:p>
        </p:txBody>
      </p:sp>
      <p:sp>
        <p:nvSpPr>
          <p:cNvPr id="40" name="Rectangle: Rounded Corners 39">
            <a:extLst>
              <a:ext uri="{FF2B5EF4-FFF2-40B4-BE49-F238E27FC236}">
                <a16:creationId xmlns:a16="http://schemas.microsoft.com/office/drawing/2014/main" id="{3EEC8434-CB36-4040-8A9B-E03C45E14182}"/>
              </a:ext>
            </a:extLst>
          </p:cNvPr>
          <p:cNvSpPr/>
          <p:nvPr/>
        </p:nvSpPr>
        <p:spPr>
          <a:xfrm>
            <a:off x="6194421" y="3961339"/>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Wind</a:t>
            </a:r>
            <a:endParaRPr lang="en-US"/>
          </a:p>
          <a:p>
            <a:pPr algn="ctr"/>
            <a:endParaRPr lang="en-US">
              <a:latin typeface="Century Gothic"/>
            </a:endParaRPr>
          </a:p>
        </p:txBody>
      </p:sp>
      <p:sp>
        <p:nvSpPr>
          <p:cNvPr id="41" name="Rectangle: Rounded Corners 40">
            <a:extLst>
              <a:ext uri="{FF2B5EF4-FFF2-40B4-BE49-F238E27FC236}">
                <a16:creationId xmlns:a16="http://schemas.microsoft.com/office/drawing/2014/main" id="{91829B28-0881-4ED2-9E74-E860AF7AFBA8}"/>
              </a:ext>
            </a:extLst>
          </p:cNvPr>
          <p:cNvSpPr/>
          <p:nvPr/>
        </p:nvSpPr>
        <p:spPr>
          <a:xfrm>
            <a:off x="6183838" y="5104340"/>
            <a:ext cx="1926166" cy="114299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Fine Fuel Moisture Content</a:t>
            </a:r>
            <a:endParaRPr lang="en-US"/>
          </a:p>
          <a:p>
            <a:pPr algn="ctr"/>
            <a:endParaRPr lang="en-US">
              <a:latin typeface="Century Gothic"/>
            </a:endParaRPr>
          </a:p>
        </p:txBody>
      </p:sp>
      <p:sp>
        <p:nvSpPr>
          <p:cNvPr id="47" name="Oval 46">
            <a:extLst>
              <a:ext uri="{FF2B5EF4-FFF2-40B4-BE49-F238E27FC236}">
                <a16:creationId xmlns:a16="http://schemas.microsoft.com/office/drawing/2014/main" id="{8B9EA723-2CCD-4FD7-AF67-5BA6FED79087}"/>
              </a:ext>
            </a:extLst>
          </p:cNvPr>
          <p:cNvSpPr/>
          <p:nvPr/>
        </p:nvSpPr>
        <p:spPr>
          <a:xfrm>
            <a:off x="8342842" y="3474508"/>
            <a:ext cx="1640416" cy="889000"/>
          </a:xfrm>
          <a:prstGeom prst="ellipse">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Red Flag Warning</a:t>
            </a:r>
          </a:p>
        </p:txBody>
      </p:sp>
      <p:sp>
        <p:nvSpPr>
          <p:cNvPr id="51" name="Rectangle: Rounded Corners 50">
            <a:extLst>
              <a:ext uri="{FF2B5EF4-FFF2-40B4-BE49-F238E27FC236}">
                <a16:creationId xmlns:a16="http://schemas.microsoft.com/office/drawing/2014/main" id="{49C17AD2-7CD0-4B72-8032-10441F51D6A5}"/>
              </a:ext>
            </a:extLst>
          </p:cNvPr>
          <p:cNvSpPr/>
          <p:nvPr/>
        </p:nvSpPr>
        <p:spPr>
          <a:xfrm>
            <a:off x="10279588" y="46280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Fire severity and estimated burned area maps</a:t>
            </a:r>
          </a:p>
          <a:p>
            <a:pPr algn="ctr"/>
            <a:endParaRPr lang="en-US">
              <a:latin typeface="Century Gothic"/>
            </a:endParaRPr>
          </a:p>
        </p:txBody>
      </p:sp>
      <p:sp>
        <p:nvSpPr>
          <p:cNvPr id="52" name="Rectangle: Rounded Corners 51">
            <a:extLst>
              <a:ext uri="{FF2B5EF4-FFF2-40B4-BE49-F238E27FC236}">
                <a16:creationId xmlns:a16="http://schemas.microsoft.com/office/drawing/2014/main" id="{B825A516-A704-43F2-BEAB-FAA4887096AD}"/>
              </a:ext>
            </a:extLst>
          </p:cNvPr>
          <p:cNvSpPr/>
          <p:nvPr/>
        </p:nvSpPr>
        <p:spPr>
          <a:xfrm>
            <a:off x="10279588" y="16435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GEE App and code tutorial</a:t>
            </a:r>
          </a:p>
          <a:p>
            <a:pPr algn="ctr"/>
            <a:endParaRPr lang="en-US">
              <a:latin typeface="Century Gothic"/>
            </a:endParaRPr>
          </a:p>
        </p:txBody>
      </p:sp>
      <p:cxnSp>
        <p:nvCxnSpPr>
          <p:cNvPr id="53" name="Straight Arrow Connector 52">
            <a:extLst>
              <a:ext uri="{FF2B5EF4-FFF2-40B4-BE49-F238E27FC236}">
                <a16:creationId xmlns:a16="http://schemas.microsoft.com/office/drawing/2014/main" id="{C72F20AB-9905-4DE8-A7D8-88145D98E1A2}"/>
              </a:ext>
            </a:extLst>
          </p:cNvPr>
          <p:cNvCxnSpPr/>
          <p:nvPr/>
        </p:nvCxnSpPr>
        <p:spPr>
          <a:xfrm>
            <a:off x="1966384" y="2199217"/>
            <a:ext cx="543983" cy="300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AC861EF-3D20-4005-A403-65BB195AC314}"/>
              </a:ext>
            </a:extLst>
          </p:cNvPr>
          <p:cNvCxnSpPr/>
          <p:nvPr/>
        </p:nvCxnSpPr>
        <p:spPr>
          <a:xfrm>
            <a:off x="1902882" y="3310467"/>
            <a:ext cx="349251" cy="104774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9A0CCEF-D605-475E-BA0E-5C048C90FAFD}"/>
              </a:ext>
            </a:extLst>
          </p:cNvPr>
          <p:cNvCxnSpPr>
            <a:cxnSpLocks/>
          </p:cNvCxnSpPr>
          <p:nvPr/>
        </p:nvCxnSpPr>
        <p:spPr>
          <a:xfrm flipV="1">
            <a:off x="1934633" y="4358216"/>
            <a:ext cx="306916" cy="213783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276D1D1-E0EA-4C56-8858-132E0137C90E}"/>
              </a:ext>
            </a:extLst>
          </p:cNvPr>
          <p:cNvCxnSpPr/>
          <p:nvPr/>
        </p:nvCxnSpPr>
        <p:spPr>
          <a:xfrm>
            <a:off x="1902883" y="5099050"/>
            <a:ext cx="20108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F5209A5-FA7F-4083-B862-DB5CF2BEF577}"/>
              </a:ext>
            </a:extLst>
          </p:cNvPr>
          <p:cNvCxnSpPr/>
          <p:nvPr/>
        </p:nvCxnSpPr>
        <p:spPr>
          <a:xfrm>
            <a:off x="2051051" y="4358217"/>
            <a:ext cx="364067" cy="4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40C0297E-F420-437D-A263-A049EF5B74EC}"/>
              </a:ext>
            </a:extLst>
          </p:cNvPr>
          <p:cNvCxnSpPr/>
          <p:nvPr/>
        </p:nvCxnSpPr>
        <p:spPr>
          <a:xfrm flipV="1">
            <a:off x="3596217" y="2065868"/>
            <a:ext cx="533400" cy="221826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2AFE802-582A-4136-88D9-7566118E3DDD}"/>
              </a:ext>
            </a:extLst>
          </p:cNvPr>
          <p:cNvCxnSpPr>
            <a:cxnSpLocks/>
          </p:cNvCxnSpPr>
          <p:nvPr/>
        </p:nvCxnSpPr>
        <p:spPr>
          <a:xfrm>
            <a:off x="3592822" y="4291323"/>
            <a:ext cx="543982" cy="145415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E1A6E97-6360-4A60-88E9-B55E2A3BD095}"/>
              </a:ext>
            </a:extLst>
          </p:cNvPr>
          <p:cNvCxnSpPr/>
          <p:nvPr/>
        </p:nvCxnSpPr>
        <p:spPr>
          <a:xfrm flipV="1">
            <a:off x="3850217" y="3177117"/>
            <a:ext cx="279400" cy="6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D0B85D3-D5BF-4984-89B7-2B0ACC1027D8}"/>
              </a:ext>
            </a:extLst>
          </p:cNvPr>
          <p:cNvCxnSpPr>
            <a:cxnSpLocks/>
          </p:cNvCxnSpPr>
          <p:nvPr/>
        </p:nvCxnSpPr>
        <p:spPr>
          <a:xfrm flipV="1">
            <a:off x="3733115" y="4288366"/>
            <a:ext cx="344097" cy="2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79B299E-BFD5-454E-9AF4-10F2E0D631A9}"/>
              </a:ext>
            </a:extLst>
          </p:cNvPr>
          <p:cNvCxnSpPr/>
          <p:nvPr/>
        </p:nvCxnSpPr>
        <p:spPr>
          <a:xfrm>
            <a:off x="8057092" y="2077508"/>
            <a:ext cx="1104900" cy="1274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AA6E6A5-A970-4D48-A921-4A401B4091FF}"/>
              </a:ext>
            </a:extLst>
          </p:cNvPr>
          <p:cNvCxnSpPr>
            <a:cxnSpLocks/>
          </p:cNvCxnSpPr>
          <p:nvPr/>
        </p:nvCxnSpPr>
        <p:spPr>
          <a:xfrm flipV="1">
            <a:off x="8131174" y="4484158"/>
            <a:ext cx="1073151" cy="1265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8ADFE57-9E4F-4274-8D36-1D2AA7DB0076}"/>
              </a:ext>
            </a:extLst>
          </p:cNvPr>
          <p:cNvCxnSpPr/>
          <p:nvPr/>
        </p:nvCxnSpPr>
        <p:spPr>
          <a:xfrm>
            <a:off x="8030633" y="3257550"/>
            <a:ext cx="501650" cy="2688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7250B65-15D9-439A-B6B9-8658F9C3B76D}"/>
              </a:ext>
            </a:extLst>
          </p:cNvPr>
          <p:cNvCxnSpPr>
            <a:cxnSpLocks/>
          </p:cNvCxnSpPr>
          <p:nvPr/>
        </p:nvCxnSpPr>
        <p:spPr>
          <a:xfrm flipV="1">
            <a:off x="8030633" y="4288367"/>
            <a:ext cx="501649" cy="260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EBC5584-EE43-4B24-AD47-3F73BE593FFC}"/>
              </a:ext>
            </a:extLst>
          </p:cNvPr>
          <p:cNvSpPr txBox="1"/>
          <p:nvPr/>
        </p:nvSpPr>
        <p:spPr>
          <a:xfrm>
            <a:off x="9384090" y="661277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Icon Credit: Microsoft PowerPoint Icons</a:t>
            </a:r>
          </a:p>
        </p:txBody>
      </p:sp>
      <p:cxnSp>
        <p:nvCxnSpPr>
          <p:cNvPr id="48" name="Straight Arrow Connector 47">
            <a:extLst>
              <a:ext uri="{FF2B5EF4-FFF2-40B4-BE49-F238E27FC236}">
                <a16:creationId xmlns:a16="http://schemas.microsoft.com/office/drawing/2014/main" id="{DF9A5ED7-0EAE-4CE2-A728-FEEFD319771A}"/>
              </a:ext>
            </a:extLst>
          </p:cNvPr>
          <p:cNvCxnSpPr>
            <a:cxnSpLocks/>
          </p:cNvCxnSpPr>
          <p:nvPr/>
        </p:nvCxnSpPr>
        <p:spPr>
          <a:xfrm>
            <a:off x="10437230" y="1487911"/>
            <a:ext cx="10638" cy="311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D4FDED-776D-4A33-9B2E-D149872096B2}"/>
              </a:ext>
            </a:extLst>
          </p:cNvPr>
          <p:cNvCxnSpPr/>
          <p:nvPr/>
        </p:nvCxnSpPr>
        <p:spPr>
          <a:xfrm flipV="1">
            <a:off x="9744473" y="2974052"/>
            <a:ext cx="491065" cy="641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3A539F-8C58-4524-807C-4F811E8952E7}"/>
              </a:ext>
            </a:extLst>
          </p:cNvPr>
          <p:cNvCxnSpPr>
            <a:cxnSpLocks/>
          </p:cNvCxnSpPr>
          <p:nvPr/>
        </p:nvCxnSpPr>
        <p:spPr>
          <a:xfrm>
            <a:off x="9840383" y="4188884"/>
            <a:ext cx="533399" cy="459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326E88-9B11-4D9E-96E3-4011C87263E3}"/>
              </a:ext>
            </a:extLst>
          </p:cNvPr>
          <p:cNvSpPr/>
          <p:nvPr/>
        </p:nvSpPr>
        <p:spPr>
          <a:xfrm>
            <a:off x="1907384" y="386820"/>
            <a:ext cx="2137829"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75000"/>
                    <a:lumOff val="25000"/>
                  </a:schemeClr>
                </a:solidFill>
                <a:latin typeface="Century Gothic"/>
                <a:cs typeface="Calibri"/>
              </a:rPr>
              <a:t>Data Processing</a:t>
            </a:r>
          </a:p>
          <a:p>
            <a:pPr algn="ctr"/>
            <a:r>
              <a:rPr lang="en-US" sz="2000" b="1">
                <a:solidFill>
                  <a:schemeClr val="tx1">
                    <a:lumMod val="75000"/>
                    <a:lumOff val="25000"/>
                  </a:schemeClr>
                </a:solidFill>
                <a:latin typeface="Century Gothic"/>
                <a:cs typeface="Calibri"/>
              </a:rPr>
              <a:t>Software</a:t>
            </a:r>
          </a:p>
        </p:txBody>
      </p:sp>
      <p:sp>
        <p:nvSpPr>
          <p:cNvPr id="49" name="Oval 48">
            <a:extLst>
              <a:ext uri="{FF2B5EF4-FFF2-40B4-BE49-F238E27FC236}">
                <a16:creationId xmlns:a16="http://schemas.microsoft.com/office/drawing/2014/main" id="{B0BB580A-CEE9-4E7D-95AB-CB0F01722235}"/>
              </a:ext>
            </a:extLst>
          </p:cNvPr>
          <p:cNvSpPr/>
          <p:nvPr/>
        </p:nvSpPr>
        <p:spPr>
          <a:xfrm>
            <a:off x="-2114" y="396080"/>
            <a:ext cx="1845467"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Input Data</a:t>
            </a:r>
          </a:p>
        </p:txBody>
      </p:sp>
      <p:sp>
        <p:nvSpPr>
          <p:cNvPr id="57" name="Oval 56">
            <a:extLst>
              <a:ext uri="{FF2B5EF4-FFF2-40B4-BE49-F238E27FC236}">
                <a16:creationId xmlns:a16="http://schemas.microsoft.com/office/drawing/2014/main" id="{42C2E923-8F65-4FB3-964B-320371F54CEA}"/>
              </a:ext>
            </a:extLst>
          </p:cNvPr>
          <p:cNvSpPr/>
          <p:nvPr/>
        </p:nvSpPr>
        <p:spPr>
          <a:xfrm>
            <a:off x="4150256" y="386820"/>
            <a:ext cx="2125922"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Data Processing</a:t>
            </a:r>
          </a:p>
        </p:txBody>
      </p:sp>
      <p:sp>
        <p:nvSpPr>
          <p:cNvPr id="59" name="Oval 58">
            <a:extLst>
              <a:ext uri="{FF2B5EF4-FFF2-40B4-BE49-F238E27FC236}">
                <a16:creationId xmlns:a16="http://schemas.microsoft.com/office/drawing/2014/main" id="{1D8B7F5D-B3FB-4CED-A300-29FA069F584E}"/>
              </a:ext>
            </a:extLst>
          </p:cNvPr>
          <p:cNvSpPr/>
          <p:nvPr/>
        </p:nvSpPr>
        <p:spPr>
          <a:xfrm>
            <a:off x="6416941" y="400048"/>
            <a:ext cx="1926163"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Climatic Variable Layers</a:t>
            </a:r>
          </a:p>
        </p:txBody>
      </p:sp>
      <p:sp>
        <p:nvSpPr>
          <p:cNvPr id="60" name="Oval 59">
            <a:extLst>
              <a:ext uri="{FF2B5EF4-FFF2-40B4-BE49-F238E27FC236}">
                <a16:creationId xmlns:a16="http://schemas.microsoft.com/office/drawing/2014/main" id="{6E432826-7E90-4718-ACFF-1AEB4C7D590F}"/>
              </a:ext>
            </a:extLst>
          </p:cNvPr>
          <p:cNvSpPr/>
          <p:nvPr/>
        </p:nvSpPr>
        <p:spPr>
          <a:xfrm>
            <a:off x="8445501" y="400049"/>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Model Outputs</a:t>
            </a:r>
          </a:p>
        </p:txBody>
      </p:sp>
      <p:sp>
        <p:nvSpPr>
          <p:cNvPr id="61" name="Oval 60">
            <a:extLst>
              <a:ext uri="{FF2B5EF4-FFF2-40B4-BE49-F238E27FC236}">
                <a16:creationId xmlns:a16="http://schemas.microsoft.com/office/drawing/2014/main" id="{F0AE287E-4EE4-4964-90DE-4A5C8DF6A0C2}"/>
              </a:ext>
            </a:extLst>
          </p:cNvPr>
          <p:cNvSpPr/>
          <p:nvPr/>
        </p:nvSpPr>
        <p:spPr>
          <a:xfrm>
            <a:off x="10390717" y="389465"/>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Products</a:t>
            </a:r>
          </a:p>
        </p:txBody>
      </p:sp>
      <p:sp>
        <p:nvSpPr>
          <p:cNvPr id="3" name="Rectangle 2">
            <a:extLst>
              <a:ext uri="{FF2B5EF4-FFF2-40B4-BE49-F238E27FC236}">
                <a16:creationId xmlns:a16="http://schemas.microsoft.com/office/drawing/2014/main" id="{1A14582E-3D17-4996-B309-44B162293BBE}"/>
              </a:ext>
            </a:extLst>
          </p:cNvPr>
          <p:cNvSpPr/>
          <p:nvPr/>
        </p:nvSpPr>
        <p:spPr>
          <a:xfrm>
            <a:off x="6093883" y="1289051"/>
            <a:ext cx="6159499" cy="5513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D6CCE7-FF15-4B3A-A71F-B31CF6DF85FA}"/>
              </a:ext>
            </a:extLst>
          </p:cNvPr>
          <p:cNvSpPr/>
          <p:nvPr/>
        </p:nvSpPr>
        <p:spPr>
          <a:xfrm>
            <a:off x="6363758" y="299509"/>
            <a:ext cx="5884332" cy="99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23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ACFDD48-0584-4A0B-AC72-A6C4DDDD69D1}"/>
              </a:ext>
            </a:extLst>
          </p:cNvPr>
          <p:cNvSpPr/>
          <p:nvPr/>
        </p:nvSpPr>
        <p:spPr>
          <a:xfrm>
            <a:off x="45508" y="2694868"/>
            <a:ext cx="1862666" cy="1502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Temperature, Humidity, and Wind</a:t>
            </a:r>
          </a:p>
        </p:txBody>
      </p:sp>
      <p:sp>
        <p:nvSpPr>
          <p:cNvPr id="14" name="Rectangle: Rounded Corners 13">
            <a:extLst>
              <a:ext uri="{FF2B5EF4-FFF2-40B4-BE49-F238E27FC236}">
                <a16:creationId xmlns:a16="http://schemas.microsoft.com/office/drawing/2014/main" id="{42E441A2-FAAE-4D53-AF78-E9FBEA76B876}"/>
              </a:ext>
            </a:extLst>
          </p:cNvPr>
          <p:cNvSpPr/>
          <p:nvPr/>
        </p:nvSpPr>
        <p:spPr>
          <a:xfrm>
            <a:off x="45507" y="4391729"/>
            <a:ext cx="1862666" cy="143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Elevation</a:t>
            </a:r>
          </a:p>
        </p:txBody>
      </p:sp>
      <p:sp>
        <p:nvSpPr>
          <p:cNvPr id="16" name="Rectangle: Rounded Corners 15">
            <a:extLst>
              <a:ext uri="{FF2B5EF4-FFF2-40B4-BE49-F238E27FC236}">
                <a16:creationId xmlns:a16="http://schemas.microsoft.com/office/drawing/2014/main" id="{4670E164-6C33-4EC4-B496-E8CE024478AF}"/>
              </a:ext>
            </a:extLst>
          </p:cNvPr>
          <p:cNvSpPr/>
          <p:nvPr/>
        </p:nvSpPr>
        <p:spPr>
          <a:xfrm>
            <a:off x="45506" y="6025090"/>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CONAF's historical fires</a:t>
            </a:r>
            <a:endParaRPr lang="en-US">
              <a:latin typeface="Century Gothic"/>
            </a:endParaRPr>
          </a:p>
        </p:txBody>
      </p:sp>
      <p:pic>
        <p:nvPicPr>
          <p:cNvPr id="18" name="Graphic 19" descr="Globe outline">
            <a:extLst>
              <a:ext uri="{FF2B5EF4-FFF2-40B4-BE49-F238E27FC236}">
                <a16:creationId xmlns:a16="http://schemas.microsoft.com/office/drawing/2014/main" id="{930718ED-11EB-4260-8201-E5A696723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3800" y="2188634"/>
            <a:ext cx="1274233" cy="1263650"/>
          </a:xfrm>
          <a:prstGeom prst="rect">
            <a:avLst/>
          </a:prstGeom>
        </p:spPr>
      </p:pic>
      <p:sp>
        <p:nvSpPr>
          <p:cNvPr id="21" name="Rectangle: Rounded Corners 20">
            <a:extLst>
              <a:ext uri="{FF2B5EF4-FFF2-40B4-BE49-F238E27FC236}">
                <a16:creationId xmlns:a16="http://schemas.microsoft.com/office/drawing/2014/main" id="{49D889D8-576E-4B1B-A2BE-E4934DD9E086}"/>
              </a:ext>
            </a:extLst>
          </p:cNvPr>
          <p:cNvSpPr/>
          <p:nvPr/>
        </p:nvSpPr>
        <p:spPr>
          <a:xfrm>
            <a:off x="45505" y="1717673"/>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NBR</a:t>
            </a:r>
          </a:p>
        </p:txBody>
      </p:sp>
      <p:pic>
        <p:nvPicPr>
          <p:cNvPr id="23" name="Graphic 30" descr="Add with solid fill">
            <a:extLst>
              <a:ext uri="{FF2B5EF4-FFF2-40B4-BE49-F238E27FC236}">
                <a16:creationId xmlns:a16="http://schemas.microsoft.com/office/drawing/2014/main" id="{0CD2B440-EE22-468B-9914-91803A52A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6050" y="3956050"/>
            <a:ext cx="681567" cy="670984"/>
          </a:xfrm>
          <a:prstGeom prst="rect">
            <a:avLst/>
          </a:prstGeom>
        </p:spPr>
      </p:pic>
      <p:pic>
        <p:nvPicPr>
          <p:cNvPr id="25" name="Graphic 18" descr="Topography Map outline">
            <a:extLst>
              <a:ext uri="{FF2B5EF4-FFF2-40B4-BE49-F238E27FC236}">
                <a16:creationId xmlns:a16="http://schemas.microsoft.com/office/drawing/2014/main" id="{4A7F2181-302C-4ADC-96AB-C28FF7E23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7383" y="4622801"/>
            <a:ext cx="1358900" cy="1358900"/>
          </a:xfrm>
          <a:prstGeom prst="rect">
            <a:avLst/>
          </a:prstGeom>
        </p:spPr>
      </p:pic>
      <p:sp>
        <p:nvSpPr>
          <p:cNvPr id="27" name="TextBox 26">
            <a:extLst>
              <a:ext uri="{FF2B5EF4-FFF2-40B4-BE49-F238E27FC236}">
                <a16:creationId xmlns:a16="http://schemas.microsoft.com/office/drawing/2014/main" id="{03CA2F60-175C-4178-8ACE-9A47712EDBD4}"/>
              </a:ext>
            </a:extLst>
          </p:cNvPr>
          <p:cNvSpPr txBox="1"/>
          <p:nvPr/>
        </p:nvSpPr>
        <p:spPr>
          <a:xfrm>
            <a:off x="2290233" y="3390900"/>
            <a:ext cx="16107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Google Earth  </a:t>
            </a:r>
            <a:endParaRPr lang="en-US">
              <a:solidFill>
                <a:schemeClr val="tx1">
                  <a:lumMod val="75000"/>
                  <a:lumOff val="25000"/>
                </a:schemeClr>
              </a:solidFill>
            </a:endParaRPr>
          </a:p>
          <a:p>
            <a:r>
              <a:rPr lang="en-US" sz="1600">
                <a:solidFill>
                  <a:schemeClr val="tx1">
                    <a:lumMod val="75000"/>
                    <a:lumOff val="25000"/>
                  </a:schemeClr>
                </a:solidFill>
                <a:latin typeface="Century Gothic"/>
              </a:rPr>
              <a:t>       Engine</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17E9440B-5C11-4902-964E-1544416E8AC9}"/>
              </a:ext>
            </a:extLst>
          </p:cNvPr>
          <p:cNvSpPr txBox="1"/>
          <p:nvPr/>
        </p:nvSpPr>
        <p:spPr>
          <a:xfrm>
            <a:off x="2353733" y="57721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ArcGIS Pro</a:t>
            </a:r>
          </a:p>
        </p:txBody>
      </p:sp>
      <p:sp>
        <p:nvSpPr>
          <p:cNvPr id="31" name="Rectangle: Rounded Corners 30">
            <a:extLst>
              <a:ext uri="{FF2B5EF4-FFF2-40B4-BE49-F238E27FC236}">
                <a16:creationId xmlns:a16="http://schemas.microsoft.com/office/drawing/2014/main" id="{898B8BDA-C3F7-4584-BB20-C44A8E9401B3}"/>
              </a:ext>
            </a:extLst>
          </p:cNvPr>
          <p:cNvSpPr/>
          <p:nvPr/>
        </p:nvSpPr>
        <p:spPr>
          <a:xfrm>
            <a:off x="4130674" y="5051425"/>
            <a:ext cx="1862666" cy="1439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Inverse distance weighted </a:t>
            </a:r>
          </a:p>
          <a:p>
            <a:pPr algn="ctr"/>
            <a:r>
              <a:rPr lang="en-US">
                <a:latin typeface="Century Gothic"/>
              </a:rPr>
              <a:t>interpolation</a:t>
            </a:r>
          </a:p>
        </p:txBody>
      </p:sp>
      <p:sp>
        <p:nvSpPr>
          <p:cNvPr id="33" name="Rectangle: Rounded Corners 32">
            <a:extLst>
              <a:ext uri="{FF2B5EF4-FFF2-40B4-BE49-F238E27FC236}">
                <a16:creationId xmlns:a16="http://schemas.microsoft.com/office/drawing/2014/main" id="{F38FE0A2-90D2-4A4D-912C-AA96950734CD}"/>
              </a:ext>
            </a:extLst>
          </p:cNvPr>
          <p:cNvSpPr/>
          <p:nvPr/>
        </p:nvSpPr>
        <p:spPr>
          <a:xfrm>
            <a:off x="4151840" y="2783064"/>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Reclassify interpolated images</a:t>
            </a:r>
          </a:p>
        </p:txBody>
      </p:sp>
      <p:sp>
        <p:nvSpPr>
          <p:cNvPr id="35" name="Rectangle: Rounded Corners 34">
            <a:extLst>
              <a:ext uri="{FF2B5EF4-FFF2-40B4-BE49-F238E27FC236}">
                <a16:creationId xmlns:a16="http://schemas.microsoft.com/office/drawing/2014/main" id="{FDAF2F17-38FF-4CC5-800F-1A5E17B6FE93}"/>
              </a:ext>
            </a:extLst>
          </p:cNvPr>
          <p:cNvSpPr/>
          <p:nvPr/>
        </p:nvSpPr>
        <p:spPr>
          <a:xfrm>
            <a:off x="4141256" y="3922536"/>
            <a:ext cx="1852083" cy="931333"/>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 of probability of ignition</a:t>
            </a:r>
          </a:p>
        </p:txBody>
      </p:sp>
      <p:sp>
        <p:nvSpPr>
          <p:cNvPr id="36" name="Rectangle: Rounded Corners 35">
            <a:extLst>
              <a:ext uri="{FF2B5EF4-FFF2-40B4-BE49-F238E27FC236}">
                <a16:creationId xmlns:a16="http://schemas.microsoft.com/office/drawing/2014/main" id="{25A532E6-4FF8-4B58-926B-5F38F4A77A42}"/>
              </a:ext>
            </a:extLst>
          </p:cNvPr>
          <p:cNvSpPr/>
          <p:nvPr/>
        </p:nvSpPr>
        <p:spPr>
          <a:xfrm>
            <a:off x="4141257" y="1643592"/>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a:t>
            </a:r>
            <a:r>
              <a:rPr lang="en-US" err="1">
                <a:latin typeface="Century Gothic"/>
              </a:rPr>
              <a:t>dNBR</a:t>
            </a:r>
          </a:p>
        </p:txBody>
      </p:sp>
      <p:sp>
        <p:nvSpPr>
          <p:cNvPr id="38" name="Rectangle: Rounded Corners 37">
            <a:extLst>
              <a:ext uri="{FF2B5EF4-FFF2-40B4-BE49-F238E27FC236}">
                <a16:creationId xmlns:a16="http://schemas.microsoft.com/office/drawing/2014/main" id="{EC4014EA-F5D5-447F-9A20-05C56CE3226F}"/>
              </a:ext>
            </a:extLst>
          </p:cNvPr>
          <p:cNvSpPr/>
          <p:nvPr/>
        </p:nvSpPr>
        <p:spPr>
          <a:xfrm>
            <a:off x="6194423" y="1643591"/>
            <a:ext cx="1852083" cy="93133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Temperature</a:t>
            </a:r>
            <a:endParaRPr lang="en-US">
              <a:cs typeface="Calibri"/>
            </a:endParaRPr>
          </a:p>
          <a:p>
            <a:pPr algn="ctr"/>
            <a:endParaRPr lang="en-US">
              <a:latin typeface="Century Gothic"/>
            </a:endParaRPr>
          </a:p>
        </p:txBody>
      </p:sp>
      <p:sp>
        <p:nvSpPr>
          <p:cNvPr id="39" name="Rectangle: Rounded Corners 38">
            <a:extLst>
              <a:ext uri="{FF2B5EF4-FFF2-40B4-BE49-F238E27FC236}">
                <a16:creationId xmlns:a16="http://schemas.microsoft.com/office/drawing/2014/main" id="{6AD0F3BE-E106-4C0E-B59A-910413E96270}"/>
              </a:ext>
            </a:extLst>
          </p:cNvPr>
          <p:cNvSpPr/>
          <p:nvPr/>
        </p:nvSpPr>
        <p:spPr>
          <a:xfrm>
            <a:off x="6194422" y="2828923"/>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a:endParaRPr>
          </a:p>
          <a:p>
            <a:pPr algn="ctr"/>
            <a:r>
              <a:rPr lang="en-US" dirty="0">
                <a:latin typeface="Century Gothic"/>
              </a:rPr>
              <a:t>Relative humidity</a:t>
            </a:r>
            <a:endParaRPr lang="en-US" dirty="0"/>
          </a:p>
          <a:p>
            <a:pPr algn="ctr"/>
            <a:endParaRPr lang="en-US" dirty="0">
              <a:latin typeface="Century Gothic"/>
            </a:endParaRPr>
          </a:p>
        </p:txBody>
      </p:sp>
      <p:sp>
        <p:nvSpPr>
          <p:cNvPr id="40" name="Rectangle: Rounded Corners 39">
            <a:extLst>
              <a:ext uri="{FF2B5EF4-FFF2-40B4-BE49-F238E27FC236}">
                <a16:creationId xmlns:a16="http://schemas.microsoft.com/office/drawing/2014/main" id="{3EEC8434-CB36-4040-8A9B-E03C45E14182}"/>
              </a:ext>
            </a:extLst>
          </p:cNvPr>
          <p:cNvSpPr/>
          <p:nvPr/>
        </p:nvSpPr>
        <p:spPr>
          <a:xfrm>
            <a:off x="6194421" y="3961339"/>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Wind</a:t>
            </a:r>
            <a:endParaRPr lang="en-US"/>
          </a:p>
          <a:p>
            <a:pPr algn="ctr"/>
            <a:endParaRPr lang="en-US">
              <a:latin typeface="Century Gothic"/>
            </a:endParaRPr>
          </a:p>
        </p:txBody>
      </p:sp>
      <p:sp>
        <p:nvSpPr>
          <p:cNvPr id="41" name="Rectangle: Rounded Corners 40">
            <a:extLst>
              <a:ext uri="{FF2B5EF4-FFF2-40B4-BE49-F238E27FC236}">
                <a16:creationId xmlns:a16="http://schemas.microsoft.com/office/drawing/2014/main" id="{91829B28-0881-4ED2-9E74-E860AF7AFBA8}"/>
              </a:ext>
            </a:extLst>
          </p:cNvPr>
          <p:cNvSpPr/>
          <p:nvPr/>
        </p:nvSpPr>
        <p:spPr>
          <a:xfrm>
            <a:off x="6183838" y="5104340"/>
            <a:ext cx="1926166" cy="114299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a:endParaRPr>
          </a:p>
          <a:p>
            <a:pPr algn="ctr"/>
            <a:r>
              <a:rPr lang="en-US" dirty="0">
                <a:latin typeface="Century Gothic"/>
              </a:rPr>
              <a:t>Fine fuel moisture content</a:t>
            </a:r>
            <a:endParaRPr lang="en-US" dirty="0"/>
          </a:p>
          <a:p>
            <a:pPr algn="ctr"/>
            <a:endParaRPr lang="en-US" dirty="0">
              <a:latin typeface="Century Gothic"/>
            </a:endParaRPr>
          </a:p>
        </p:txBody>
      </p:sp>
      <p:sp>
        <p:nvSpPr>
          <p:cNvPr id="47" name="Oval 46">
            <a:extLst>
              <a:ext uri="{FF2B5EF4-FFF2-40B4-BE49-F238E27FC236}">
                <a16:creationId xmlns:a16="http://schemas.microsoft.com/office/drawing/2014/main" id="{8B9EA723-2CCD-4FD7-AF67-5BA6FED79087}"/>
              </a:ext>
            </a:extLst>
          </p:cNvPr>
          <p:cNvSpPr/>
          <p:nvPr/>
        </p:nvSpPr>
        <p:spPr>
          <a:xfrm>
            <a:off x="8342842" y="3474508"/>
            <a:ext cx="1640416" cy="889000"/>
          </a:xfrm>
          <a:prstGeom prst="ellipse">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Red Flag Warning</a:t>
            </a:r>
          </a:p>
        </p:txBody>
      </p:sp>
      <p:sp>
        <p:nvSpPr>
          <p:cNvPr id="51" name="Rectangle: Rounded Corners 50">
            <a:extLst>
              <a:ext uri="{FF2B5EF4-FFF2-40B4-BE49-F238E27FC236}">
                <a16:creationId xmlns:a16="http://schemas.microsoft.com/office/drawing/2014/main" id="{49C17AD2-7CD0-4B72-8032-10441F51D6A5}"/>
              </a:ext>
            </a:extLst>
          </p:cNvPr>
          <p:cNvSpPr/>
          <p:nvPr/>
        </p:nvSpPr>
        <p:spPr>
          <a:xfrm>
            <a:off x="10279588" y="46280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Fire severity and estimated burned area maps</a:t>
            </a:r>
          </a:p>
          <a:p>
            <a:pPr algn="ctr"/>
            <a:endParaRPr lang="en-US">
              <a:latin typeface="Century Gothic"/>
            </a:endParaRPr>
          </a:p>
        </p:txBody>
      </p:sp>
      <p:sp>
        <p:nvSpPr>
          <p:cNvPr id="52" name="Rectangle: Rounded Corners 51">
            <a:extLst>
              <a:ext uri="{FF2B5EF4-FFF2-40B4-BE49-F238E27FC236}">
                <a16:creationId xmlns:a16="http://schemas.microsoft.com/office/drawing/2014/main" id="{B825A516-A704-43F2-BEAB-FAA4887096AD}"/>
              </a:ext>
            </a:extLst>
          </p:cNvPr>
          <p:cNvSpPr/>
          <p:nvPr/>
        </p:nvSpPr>
        <p:spPr>
          <a:xfrm>
            <a:off x="10279588" y="16435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GEE App and code tutorial</a:t>
            </a:r>
          </a:p>
          <a:p>
            <a:pPr algn="ctr"/>
            <a:endParaRPr lang="en-US">
              <a:latin typeface="Century Gothic"/>
            </a:endParaRPr>
          </a:p>
        </p:txBody>
      </p:sp>
      <p:cxnSp>
        <p:nvCxnSpPr>
          <p:cNvPr id="53" name="Straight Arrow Connector 52">
            <a:extLst>
              <a:ext uri="{FF2B5EF4-FFF2-40B4-BE49-F238E27FC236}">
                <a16:creationId xmlns:a16="http://schemas.microsoft.com/office/drawing/2014/main" id="{C72F20AB-9905-4DE8-A7D8-88145D98E1A2}"/>
              </a:ext>
            </a:extLst>
          </p:cNvPr>
          <p:cNvCxnSpPr/>
          <p:nvPr/>
        </p:nvCxnSpPr>
        <p:spPr>
          <a:xfrm>
            <a:off x="1966384" y="2199217"/>
            <a:ext cx="543983" cy="300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AC861EF-3D20-4005-A403-65BB195AC314}"/>
              </a:ext>
            </a:extLst>
          </p:cNvPr>
          <p:cNvCxnSpPr/>
          <p:nvPr/>
        </p:nvCxnSpPr>
        <p:spPr>
          <a:xfrm>
            <a:off x="1902882" y="3310467"/>
            <a:ext cx="349251" cy="104774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9A0CCEF-D605-475E-BA0E-5C048C90FAFD}"/>
              </a:ext>
            </a:extLst>
          </p:cNvPr>
          <p:cNvCxnSpPr>
            <a:cxnSpLocks/>
          </p:cNvCxnSpPr>
          <p:nvPr/>
        </p:nvCxnSpPr>
        <p:spPr>
          <a:xfrm flipV="1">
            <a:off x="1934633" y="4358216"/>
            <a:ext cx="306916" cy="213783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276D1D1-E0EA-4C56-8858-132E0137C90E}"/>
              </a:ext>
            </a:extLst>
          </p:cNvPr>
          <p:cNvCxnSpPr/>
          <p:nvPr/>
        </p:nvCxnSpPr>
        <p:spPr>
          <a:xfrm>
            <a:off x="1902883" y="5099050"/>
            <a:ext cx="20108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F5209A5-FA7F-4083-B862-DB5CF2BEF577}"/>
              </a:ext>
            </a:extLst>
          </p:cNvPr>
          <p:cNvCxnSpPr/>
          <p:nvPr/>
        </p:nvCxnSpPr>
        <p:spPr>
          <a:xfrm>
            <a:off x="2051051" y="4358217"/>
            <a:ext cx="364067" cy="4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40C0297E-F420-437D-A263-A049EF5B74EC}"/>
              </a:ext>
            </a:extLst>
          </p:cNvPr>
          <p:cNvCxnSpPr/>
          <p:nvPr/>
        </p:nvCxnSpPr>
        <p:spPr>
          <a:xfrm flipV="1">
            <a:off x="3596217" y="2065868"/>
            <a:ext cx="533400" cy="221826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2AFE802-582A-4136-88D9-7566118E3DDD}"/>
              </a:ext>
            </a:extLst>
          </p:cNvPr>
          <p:cNvCxnSpPr>
            <a:cxnSpLocks/>
          </p:cNvCxnSpPr>
          <p:nvPr/>
        </p:nvCxnSpPr>
        <p:spPr>
          <a:xfrm>
            <a:off x="3592822" y="4291323"/>
            <a:ext cx="543982" cy="145415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E1A6E97-6360-4A60-88E9-B55E2A3BD095}"/>
              </a:ext>
            </a:extLst>
          </p:cNvPr>
          <p:cNvCxnSpPr/>
          <p:nvPr/>
        </p:nvCxnSpPr>
        <p:spPr>
          <a:xfrm flipV="1">
            <a:off x="3850217" y="3177117"/>
            <a:ext cx="279400" cy="6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D0B85D3-D5BF-4984-89B7-2B0ACC1027D8}"/>
              </a:ext>
            </a:extLst>
          </p:cNvPr>
          <p:cNvCxnSpPr>
            <a:cxnSpLocks/>
          </p:cNvCxnSpPr>
          <p:nvPr/>
        </p:nvCxnSpPr>
        <p:spPr>
          <a:xfrm flipV="1">
            <a:off x="3733115" y="4288366"/>
            <a:ext cx="344097" cy="2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ight Brace 1">
            <a:extLst>
              <a:ext uri="{FF2B5EF4-FFF2-40B4-BE49-F238E27FC236}">
                <a16:creationId xmlns:a16="http://schemas.microsoft.com/office/drawing/2014/main" id="{FCE69480-63E3-43C5-9C92-82C510DD014D}"/>
              </a:ext>
            </a:extLst>
          </p:cNvPr>
          <p:cNvSpPr/>
          <p:nvPr/>
        </p:nvSpPr>
        <p:spPr>
          <a:xfrm>
            <a:off x="5965360" y="1924051"/>
            <a:ext cx="253999" cy="388408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EBC5584-EE43-4B24-AD47-3F73BE593FFC}"/>
              </a:ext>
            </a:extLst>
          </p:cNvPr>
          <p:cNvSpPr txBox="1"/>
          <p:nvPr/>
        </p:nvSpPr>
        <p:spPr>
          <a:xfrm>
            <a:off x="9384090" y="661277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Icon Credit: Microsoft PowerPoint Icons</a:t>
            </a:r>
          </a:p>
        </p:txBody>
      </p:sp>
      <p:cxnSp>
        <p:nvCxnSpPr>
          <p:cNvPr id="48" name="Straight Arrow Connector 47">
            <a:extLst>
              <a:ext uri="{FF2B5EF4-FFF2-40B4-BE49-F238E27FC236}">
                <a16:creationId xmlns:a16="http://schemas.microsoft.com/office/drawing/2014/main" id="{DF9A5ED7-0EAE-4CE2-A728-FEEFD319771A}"/>
              </a:ext>
            </a:extLst>
          </p:cNvPr>
          <p:cNvCxnSpPr>
            <a:cxnSpLocks/>
          </p:cNvCxnSpPr>
          <p:nvPr/>
        </p:nvCxnSpPr>
        <p:spPr>
          <a:xfrm>
            <a:off x="10437230" y="1487911"/>
            <a:ext cx="10638" cy="311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D4FDED-776D-4A33-9B2E-D149872096B2}"/>
              </a:ext>
            </a:extLst>
          </p:cNvPr>
          <p:cNvCxnSpPr/>
          <p:nvPr/>
        </p:nvCxnSpPr>
        <p:spPr>
          <a:xfrm flipV="1">
            <a:off x="9744473" y="2974052"/>
            <a:ext cx="491065" cy="641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3A539F-8C58-4524-807C-4F811E8952E7}"/>
              </a:ext>
            </a:extLst>
          </p:cNvPr>
          <p:cNvCxnSpPr>
            <a:cxnSpLocks/>
          </p:cNvCxnSpPr>
          <p:nvPr/>
        </p:nvCxnSpPr>
        <p:spPr>
          <a:xfrm>
            <a:off x="9840383" y="4188884"/>
            <a:ext cx="533399" cy="459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326E88-9B11-4D9E-96E3-4011C87263E3}"/>
              </a:ext>
            </a:extLst>
          </p:cNvPr>
          <p:cNvSpPr/>
          <p:nvPr/>
        </p:nvSpPr>
        <p:spPr>
          <a:xfrm>
            <a:off x="1907384" y="386820"/>
            <a:ext cx="2137829"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75000"/>
                    <a:lumOff val="25000"/>
                  </a:schemeClr>
                </a:solidFill>
                <a:latin typeface="Century Gothic"/>
                <a:cs typeface="Calibri"/>
              </a:rPr>
              <a:t>Data Processing</a:t>
            </a:r>
          </a:p>
          <a:p>
            <a:pPr algn="ctr"/>
            <a:r>
              <a:rPr lang="en-US" sz="2000" b="1">
                <a:solidFill>
                  <a:schemeClr val="tx1">
                    <a:lumMod val="75000"/>
                    <a:lumOff val="25000"/>
                  </a:schemeClr>
                </a:solidFill>
                <a:latin typeface="Century Gothic"/>
                <a:cs typeface="Calibri"/>
              </a:rPr>
              <a:t>Software</a:t>
            </a:r>
          </a:p>
        </p:txBody>
      </p:sp>
      <p:sp>
        <p:nvSpPr>
          <p:cNvPr id="49" name="Oval 48">
            <a:extLst>
              <a:ext uri="{FF2B5EF4-FFF2-40B4-BE49-F238E27FC236}">
                <a16:creationId xmlns:a16="http://schemas.microsoft.com/office/drawing/2014/main" id="{B0BB580A-CEE9-4E7D-95AB-CB0F01722235}"/>
              </a:ext>
            </a:extLst>
          </p:cNvPr>
          <p:cNvSpPr/>
          <p:nvPr/>
        </p:nvSpPr>
        <p:spPr>
          <a:xfrm>
            <a:off x="-2114" y="396080"/>
            <a:ext cx="1845467"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Input Data</a:t>
            </a:r>
          </a:p>
        </p:txBody>
      </p:sp>
      <p:sp>
        <p:nvSpPr>
          <p:cNvPr id="57" name="Oval 56">
            <a:extLst>
              <a:ext uri="{FF2B5EF4-FFF2-40B4-BE49-F238E27FC236}">
                <a16:creationId xmlns:a16="http://schemas.microsoft.com/office/drawing/2014/main" id="{42C2E923-8F65-4FB3-964B-320371F54CEA}"/>
              </a:ext>
            </a:extLst>
          </p:cNvPr>
          <p:cNvSpPr/>
          <p:nvPr/>
        </p:nvSpPr>
        <p:spPr>
          <a:xfrm>
            <a:off x="4150256" y="386820"/>
            <a:ext cx="2125922"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Data Processing</a:t>
            </a:r>
          </a:p>
        </p:txBody>
      </p:sp>
      <p:sp>
        <p:nvSpPr>
          <p:cNvPr id="59" name="Oval 58">
            <a:extLst>
              <a:ext uri="{FF2B5EF4-FFF2-40B4-BE49-F238E27FC236}">
                <a16:creationId xmlns:a16="http://schemas.microsoft.com/office/drawing/2014/main" id="{1D8B7F5D-B3FB-4CED-A300-29FA069F584E}"/>
              </a:ext>
            </a:extLst>
          </p:cNvPr>
          <p:cNvSpPr/>
          <p:nvPr/>
        </p:nvSpPr>
        <p:spPr>
          <a:xfrm>
            <a:off x="6336033" y="379453"/>
            <a:ext cx="1926163"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lumMod val="75000"/>
                    <a:lumOff val="25000"/>
                  </a:schemeClr>
                </a:solidFill>
                <a:latin typeface="Century Gothic"/>
                <a:cs typeface="Calibri"/>
              </a:rPr>
              <a:t>Meteor-</a:t>
            </a:r>
            <a:r>
              <a:rPr lang="en-US" sz="1600" b="1" dirty="0" err="1">
                <a:solidFill>
                  <a:schemeClr val="tx1">
                    <a:lumMod val="75000"/>
                    <a:lumOff val="25000"/>
                  </a:schemeClr>
                </a:solidFill>
                <a:latin typeface="Century Gothic"/>
                <a:cs typeface="Calibri"/>
              </a:rPr>
              <a:t>ological</a:t>
            </a:r>
            <a:r>
              <a:rPr lang="en-US" sz="1600" b="1" dirty="0">
                <a:solidFill>
                  <a:schemeClr val="tx1">
                    <a:lumMod val="75000"/>
                    <a:lumOff val="25000"/>
                  </a:schemeClr>
                </a:solidFill>
                <a:latin typeface="Century Gothic"/>
                <a:cs typeface="Calibri"/>
              </a:rPr>
              <a:t> Variable Layers</a:t>
            </a:r>
          </a:p>
        </p:txBody>
      </p:sp>
      <p:sp>
        <p:nvSpPr>
          <p:cNvPr id="60" name="Oval 59">
            <a:extLst>
              <a:ext uri="{FF2B5EF4-FFF2-40B4-BE49-F238E27FC236}">
                <a16:creationId xmlns:a16="http://schemas.microsoft.com/office/drawing/2014/main" id="{6E432826-7E90-4718-ACFF-1AEB4C7D590F}"/>
              </a:ext>
            </a:extLst>
          </p:cNvPr>
          <p:cNvSpPr/>
          <p:nvPr/>
        </p:nvSpPr>
        <p:spPr>
          <a:xfrm>
            <a:off x="8445501" y="400049"/>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Model Outputs</a:t>
            </a:r>
          </a:p>
        </p:txBody>
      </p:sp>
      <p:sp>
        <p:nvSpPr>
          <p:cNvPr id="61" name="Oval 60">
            <a:extLst>
              <a:ext uri="{FF2B5EF4-FFF2-40B4-BE49-F238E27FC236}">
                <a16:creationId xmlns:a16="http://schemas.microsoft.com/office/drawing/2014/main" id="{F0AE287E-4EE4-4964-90DE-4A5C8DF6A0C2}"/>
              </a:ext>
            </a:extLst>
          </p:cNvPr>
          <p:cNvSpPr/>
          <p:nvPr/>
        </p:nvSpPr>
        <p:spPr>
          <a:xfrm>
            <a:off x="10390717" y="389465"/>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Products</a:t>
            </a:r>
          </a:p>
        </p:txBody>
      </p:sp>
      <p:sp>
        <p:nvSpPr>
          <p:cNvPr id="3" name="Rectangle 2">
            <a:extLst>
              <a:ext uri="{FF2B5EF4-FFF2-40B4-BE49-F238E27FC236}">
                <a16:creationId xmlns:a16="http://schemas.microsoft.com/office/drawing/2014/main" id="{D2AF81F3-B106-4C9C-BCEA-9D91FB52959C}"/>
              </a:ext>
            </a:extLst>
          </p:cNvPr>
          <p:cNvSpPr/>
          <p:nvPr/>
        </p:nvSpPr>
        <p:spPr>
          <a:xfrm>
            <a:off x="8168216" y="1384300"/>
            <a:ext cx="4074583" cy="5408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C97548-0700-4CBE-A515-D0B7246952B6}"/>
              </a:ext>
            </a:extLst>
          </p:cNvPr>
          <p:cNvSpPr/>
          <p:nvPr/>
        </p:nvSpPr>
        <p:spPr>
          <a:xfrm>
            <a:off x="8438091" y="299509"/>
            <a:ext cx="3809999" cy="1164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736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ACFDD48-0584-4A0B-AC72-A6C4DDDD69D1}"/>
              </a:ext>
            </a:extLst>
          </p:cNvPr>
          <p:cNvSpPr/>
          <p:nvPr/>
        </p:nvSpPr>
        <p:spPr>
          <a:xfrm>
            <a:off x="45508" y="2694868"/>
            <a:ext cx="1862666" cy="1502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Temperature, Humidity, and Wind </a:t>
            </a:r>
          </a:p>
        </p:txBody>
      </p:sp>
      <p:sp>
        <p:nvSpPr>
          <p:cNvPr id="14" name="Rectangle: Rounded Corners 13">
            <a:extLst>
              <a:ext uri="{FF2B5EF4-FFF2-40B4-BE49-F238E27FC236}">
                <a16:creationId xmlns:a16="http://schemas.microsoft.com/office/drawing/2014/main" id="{42E441A2-FAAE-4D53-AF78-E9FBEA76B876}"/>
              </a:ext>
            </a:extLst>
          </p:cNvPr>
          <p:cNvSpPr/>
          <p:nvPr/>
        </p:nvSpPr>
        <p:spPr>
          <a:xfrm>
            <a:off x="45507" y="4391729"/>
            <a:ext cx="1862666" cy="143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Elevation</a:t>
            </a:r>
          </a:p>
        </p:txBody>
      </p:sp>
      <p:sp>
        <p:nvSpPr>
          <p:cNvPr id="16" name="Rectangle: Rounded Corners 15">
            <a:extLst>
              <a:ext uri="{FF2B5EF4-FFF2-40B4-BE49-F238E27FC236}">
                <a16:creationId xmlns:a16="http://schemas.microsoft.com/office/drawing/2014/main" id="{4670E164-6C33-4EC4-B496-E8CE024478AF}"/>
              </a:ext>
            </a:extLst>
          </p:cNvPr>
          <p:cNvSpPr/>
          <p:nvPr/>
        </p:nvSpPr>
        <p:spPr>
          <a:xfrm>
            <a:off x="45506" y="6025090"/>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CONAF's historical fires</a:t>
            </a:r>
            <a:endParaRPr lang="en-US">
              <a:latin typeface="Century Gothic"/>
            </a:endParaRPr>
          </a:p>
        </p:txBody>
      </p:sp>
      <p:pic>
        <p:nvPicPr>
          <p:cNvPr id="18" name="Graphic 19" descr="Globe outline">
            <a:extLst>
              <a:ext uri="{FF2B5EF4-FFF2-40B4-BE49-F238E27FC236}">
                <a16:creationId xmlns:a16="http://schemas.microsoft.com/office/drawing/2014/main" id="{930718ED-11EB-4260-8201-E5A696723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3800" y="2188634"/>
            <a:ext cx="1274233" cy="1263650"/>
          </a:xfrm>
          <a:prstGeom prst="rect">
            <a:avLst/>
          </a:prstGeom>
        </p:spPr>
      </p:pic>
      <p:sp>
        <p:nvSpPr>
          <p:cNvPr id="21" name="Rectangle: Rounded Corners 20">
            <a:extLst>
              <a:ext uri="{FF2B5EF4-FFF2-40B4-BE49-F238E27FC236}">
                <a16:creationId xmlns:a16="http://schemas.microsoft.com/office/drawing/2014/main" id="{49D889D8-576E-4B1B-A2BE-E4934DD9E086}"/>
              </a:ext>
            </a:extLst>
          </p:cNvPr>
          <p:cNvSpPr/>
          <p:nvPr/>
        </p:nvSpPr>
        <p:spPr>
          <a:xfrm>
            <a:off x="45505" y="1717673"/>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NBR</a:t>
            </a:r>
          </a:p>
        </p:txBody>
      </p:sp>
      <p:pic>
        <p:nvPicPr>
          <p:cNvPr id="23" name="Graphic 30" descr="Add with solid fill">
            <a:extLst>
              <a:ext uri="{FF2B5EF4-FFF2-40B4-BE49-F238E27FC236}">
                <a16:creationId xmlns:a16="http://schemas.microsoft.com/office/drawing/2014/main" id="{0CD2B440-EE22-468B-9914-91803A52A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6050" y="3956050"/>
            <a:ext cx="681567" cy="670984"/>
          </a:xfrm>
          <a:prstGeom prst="rect">
            <a:avLst/>
          </a:prstGeom>
        </p:spPr>
      </p:pic>
      <p:pic>
        <p:nvPicPr>
          <p:cNvPr id="25" name="Graphic 18" descr="Topography Map outline">
            <a:extLst>
              <a:ext uri="{FF2B5EF4-FFF2-40B4-BE49-F238E27FC236}">
                <a16:creationId xmlns:a16="http://schemas.microsoft.com/office/drawing/2014/main" id="{4A7F2181-302C-4ADC-96AB-C28FF7E23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7383" y="4622801"/>
            <a:ext cx="1358900" cy="1358900"/>
          </a:xfrm>
          <a:prstGeom prst="rect">
            <a:avLst/>
          </a:prstGeom>
        </p:spPr>
      </p:pic>
      <p:sp>
        <p:nvSpPr>
          <p:cNvPr id="27" name="TextBox 26">
            <a:extLst>
              <a:ext uri="{FF2B5EF4-FFF2-40B4-BE49-F238E27FC236}">
                <a16:creationId xmlns:a16="http://schemas.microsoft.com/office/drawing/2014/main" id="{03CA2F60-175C-4178-8ACE-9A47712EDBD4}"/>
              </a:ext>
            </a:extLst>
          </p:cNvPr>
          <p:cNvSpPr txBox="1"/>
          <p:nvPr/>
        </p:nvSpPr>
        <p:spPr>
          <a:xfrm>
            <a:off x="2290233" y="3390900"/>
            <a:ext cx="16107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Google Earth  </a:t>
            </a:r>
            <a:endParaRPr lang="en-US">
              <a:solidFill>
                <a:schemeClr val="tx1">
                  <a:lumMod val="75000"/>
                  <a:lumOff val="25000"/>
                </a:schemeClr>
              </a:solidFill>
            </a:endParaRPr>
          </a:p>
          <a:p>
            <a:r>
              <a:rPr lang="en-US" sz="1600">
                <a:solidFill>
                  <a:schemeClr val="tx1">
                    <a:lumMod val="75000"/>
                    <a:lumOff val="25000"/>
                  </a:schemeClr>
                </a:solidFill>
                <a:latin typeface="Century Gothic"/>
              </a:rPr>
              <a:t>       Engine</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17E9440B-5C11-4902-964E-1544416E8AC9}"/>
              </a:ext>
            </a:extLst>
          </p:cNvPr>
          <p:cNvSpPr txBox="1"/>
          <p:nvPr/>
        </p:nvSpPr>
        <p:spPr>
          <a:xfrm>
            <a:off x="2353733" y="57721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ArcGIS Pro</a:t>
            </a:r>
          </a:p>
        </p:txBody>
      </p:sp>
      <p:sp>
        <p:nvSpPr>
          <p:cNvPr id="31" name="Rectangle: Rounded Corners 30">
            <a:extLst>
              <a:ext uri="{FF2B5EF4-FFF2-40B4-BE49-F238E27FC236}">
                <a16:creationId xmlns:a16="http://schemas.microsoft.com/office/drawing/2014/main" id="{898B8BDA-C3F7-4584-BB20-C44A8E9401B3}"/>
              </a:ext>
            </a:extLst>
          </p:cNvPr>
          <p:cNvSpPr/>
          <p:nvPr/>
        </p:nvSpPr>
        <p:spPr>
          <a:xfrm>
            <a:off x="4130674" y="5051425"/>
            <a:ext cx="1862666" cy="1439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Inverse distance weighted </a:t>
            </a:r>
          </a:p>
          <a:p>
            <a:pPr algn="ctr"/>
            <a:r>
              <a:rPr lang="en-US">
                <a:latin typeface="Century Gothic"/>
              </a:rPr>
              <a:t>interpolation</a:t>
            </a:r>
          </a:p>
        </p:txBody>
      </p:sp>
      <p:sp>
        <p:nvSpPr>
          <p:cNvPr id="33" name="Rectangle: Rounded Corners 32">
            <a:extLst>
              <a:ext uri="{FF2B5EF4-FFF2-40B4-BE49-F238E27FC236}">
                <a16:creationId xmlns:a16="http://schemas.microsoft.com/office/drawing/2014/main" id="{F38FE0A2-90D2-4A4D-912C-AA96950734CD}"/>
              </a:ext>
            </a:extLst>
          </p:cNvPr>
          <p:cNvSpPr/>
          <p:nvPr/>
        </p:nvSpPr>
        <p:spPr>
          <a:xfrm>
            <a:off x="4151840" y="2783064"/>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Reclassify interpolated images</a:t>
            </a:r>
          </a:p>
        </p:txBody>
      </p:sp>
      <p:sp>
        <p:nvSpPr>
          <p:cNvPr id="35" name="Rectangle: Rounded Corners 34">
            <a:extLst>
              <a:ext uri="{FF2B5EF4-FFF2-40B4-BE49-F238E27FC236}">
                <a16:creationId xmlns:a16="http://schemas.microsoft.com/office/drawing/2014/main" id="{FDAF2F17-38FF-4CC5-800F-1A5E17B6FE93}"/>
              </a:ext>
            </a:extLst>
          </p:cNvPr>
          <p:cNvSpPr/>
          <p:nvPr/>
        </p:nvSpPr>
        <p:spPr>
          <a:xfrm>
            <a:off x="4141256" y="3922536"/>
            <a:ext cx="1852083" cy="931333"/>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 of probability of ignition</a:t>
            </a:r>
          </a:p>
        </p:txBody>
      </p:sp>
      <p:sp>
        <p:nvSpPr>
          <p:cNvPr id="36" name="Rectangle: Rounded Corners 35">
            <a:extLst>
              <a:ext uri="{FF2B5EF4-FFF2-40B4-BE49-F238E27FC236}">
                <a16:creationId xmlns:a16="http://schemas.microsoft.com/office/drawing/2014/main" id="{25A532E6-4FF8-4B58-926B-5F38F4A77A42}"/>
              </a:ext>
            </a:extLst>
          </p:cNvPr>
          <p:cNvSpPr/>
          <p:nvPr/>
        </p:nvSpPr>
        <p:spPr>
          <a:xfrm>
            <a:off x="4141257" y="1643592"/>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a:t>
            </a:r>
            <a:r>
              <a:rPr lang="en-US" err="1">
                <a:latin typeface="Century Gothic"/>
              </a:rPr>
              <a:t>dNBR</a:t>
            </a:r>
          </a:p>
        </p:txBody>
      </p:sp>
      <p:sp>
        <p:nvSpPr>
          <p:cNvPr id="38" name="Rectangle: Rounded Corners 37">
            <a:extLst>
              <a:ext uri="{FF2B5EF4-FFF2-40B4-BE49-F238E27FC236}">
                <a16:creationId xmlns:a16="http://schemas.microsoft.com/office/drawing/2014/main" id="{EC4014EA-F5D5-447F-9A20-05C56CE3226F}"/>
              </a:ext>
            </a:extLst>
          </p:cNvPr>
          <p:cNvSpPr/>
          <p:nvPr/>
        </p:nvSpPr>
        <p:spPr>
          <a:xfrm>
            <a:off x="6194423" y="1643591"/>
            <a:ext cx="1852083" cy="93133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Temperature</a:t>
            </a:r>
            <a:endParaRPr lang="en-US">
              <a:cs typeface="Calibri"/>
            </a:endParaRPr>
          </a:p>
          <a:p>
            <a:pPr algn="ctr"/>
            <a:endParaRPr lang="en-US">
              <a:latin typeface="Century Gothic"/>
            </a:endParaRPr>
          </a:p>
        </p:txBody>
      </p:sp>
      <p:sp>
        <p:nvSpPr>
          <p:cNvPr id="39" name="Rectangle: Rounded Corners 38">
            <a:extLst>
              <a:ext uri="{FF2B5EF4-FFF2-40B4-BE49-F238E27FC236}">
                <a16:creationId xmlns:a16="http://schemas.microsoft.com/office/drawing/2014/main" id="{6AD0F3BE-E106-4C0E-B59A-910413E96270}"/>
              </a:ext>
            </a:extLst>
          </p:cNvPr>
          <p:cNvSpPr/>
          <p:nvPr/>
        </p:nvSpPr>
        <p:spPr>
          <a:xfrm>
            <a:off x="6194422" y="2828923"/>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Relative Humidity</a:t>
            </a:r>
            <a:endParaRPr lang="en-US"/>
          </a:p>
          <a:p>
            <a:pPr algn="ctr"/>
            <a:endParaRPr lang="en-US">
              <a:latin typeface="Century Gothic"/>
            </a:endParaRPr>
          </a:p>
        </p:txBody>
      </p:sp>
      <p:sp>
        <p:nvSpPr>
          <p:cNvPr id="40" name="Rectangle: Rounded Corners 39">
            <a:extLst>
              <a:ext uri="{FF2B5EF4-FFF2-40B4-BE49-F238E27FC236}">
                <a16:creationId xmlns:a16="http://schemas.microsoft.com/office/drawing/2014/main" id="{3EEC8434-CB36-4040-8A9B-E03C45E14182}"/>
              </a:ext>
            </a:extLst>
          </p:cNvPr>
          <p:cNvSpPr/>
          <p:nvPr/>
        </p:nvSpPr>
        <p:spPr>
          <a:xfrm>
            <a:off x="6194421" y="3961339"/>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Wind</a:t>
            </a:r>
            <a:endParaRPr lang="en-US"/>
          </a:p>
          <a:p>
            <a:pPr algn="ctr"/>
            <a:endParaRPr lang="en-US">
              <a:latin typeface="Century Gothic"/>
            </a:endParaRPr>
          </a:p>
        </p:txBody>
      </p:sp>
      <p:sp>
        <p:nvSpPr>
          <p:cNvPr id="41" name="Rectangle: Rounded Corners 40">
            <a:extLst>
              <a:ext uri="{FF2B5EF4-FFF2-40B4-BE49-F238E27FC236}">
                <a16:creationId xmlns:a16="http://schemas.microsoft.com/office/drawing/2014/main" id="{91829B28-0881-4ED2-9E74-E860AF7AFBA8}"/>
              </a:ext>
            </a:extLst>
          </p:cNvPr>
          <p:cNvSpPr/>
          <p:nvPr/>
        </p:nvSpPr>
        <p:spPr>
          <a:xfrm>
            <a:off x="6183838" y="5104340"/>
            <a:ext cx="1926166" cy="114299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Fine Fuel Moisture Content</a:t>
            </a:r>
            <a:endParaRPr lang="en-US"/>
          </a:p>
          <a:p>
            <a:pPr algn="ctr"/>
            <a:endParaRPr lang="en-US">
              <a:latin typeface="Century Gothic"/>
            </a:endParaRPr>
          </a:p>
        </p:txBody>
      </p:sp>
      <p:sp>
        <p:nvSpPr>
          <p:cNvPr id="47" name="Oval 46">
            <a:extLst>
              <a:ext uri="{FF2B5EF4-FFF2-40B4-BE49-F238E27FC236}">
                <a16:creationId xmlns:a16="http://schemas.microsoft.com/office/drawing/2014/main" id="{8B9EA723-2CCD-4FD7-AF67-5BA6FED79087}"/>
              </a:ext>
            </a:extLst>
          </p:cNvPr>
          <p:cNvSpPr/>
          <p:nvPr/>
        </p:nvSpPr>
        <p:spPr>
          <a:xfrm>
            <a:off x="8342842" y="3474508"/>
            <a:ext cx="1640416" cy="889000"/>
          </a:xfrm>
          <a:prstGeom prst="ellipse">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cs typeface="Calibri"/>
              </a:rPr>
              <a:t>Red Flag Warning</a:t>
            </a:r>
          </a:p>
        </p:txBody>
      </p:sp>
      <p:sp>
        <p:nvSpPr>
          <p:cNvPr id="51" name="Rectangle: Rounded Corners 50">
            <a:extLst>
              <a:ext uri="{FF2B5EF4-FFF2-40B4-BE49-F238E27FC236}">
                <a16:creationId xmlns:a16="http://schemas.microsoft.com/office/drawing/2014/main" id="{49C17AD2-7CD0-4B72-8032-10441F51D6A5}"/>
              </a:ext>
            </a:extLst>
          </p:cNvPr>
          <p:cNvSpPr/>
          <p:nvPr/>
        </p:nvSpPr>
        <p:spPr>
          <a:xfrm>
            <a:off x="10279588" y="46280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Fire severity and estimated burned area maps</a:t>
            </a:r>
          </a:p>
          <a:p>
            <a:pPr algn="ctr"/>
            <a:endParaRPr lang="en-US">
              <a:latin typeface="Century Gothic"/>
            </a:endParaRPr>
          </a:p>
        </p:txBody>
      </p:sp>
      <p:sp>
        <p:nvSpPr>
          <p:cNvPr id="52" name="Rectangle: Rounded Corners 51">
            <a:extLst>
              <a:ext uri="{FF2B5EF4-FFF2-40B4-BE49-F238E27FC236}">
                <a16:creationId xmlns:a16="http://schemas.microsoft.com/office/drawing/2014/main" id="{B825A516-A704-43F2-BEAB-FAA4887096AD}"/>
              </a:ext>
            </a:extLst>
          </p:cNvPr>
          <p:cNvSpPr/>
          <p:nvPr/>
        </p:nvSpPr>
        <p:spPr>
          <a:xfrm>
            <a:off x="10279588" y="16435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GEE App and code tutorial</a:t>
            </a:r>
          </a:p>
          <a:p>
            <a:pPr algn="ctr"/>
            <a:endParaRPr lang="en-US">
              <a:latin typeface="Century Gothic"/>
            </a:endParaRPr>
          </a:p>
        </p:txBody>
      </p:sp>
      <p:cxnSp>
        <p:nvCxnSpPr>
          <p:cNvPr id="53" name="Straight Arrow Connector 52">
            <a:extLst>
              <a:ext uri="{FF2B5EF4-FFF2-40B4-BE49-F238E27FC236}">
                <a16:creationId xmlns:a16="http://schemas.microsoft.com/office/drawing/2014/main" id="{C72F20AB-9905-4DE8-A7D8-88145D98E1A2}"/>
              </a:ext>
            </a:extLst>
          </p:cNvPr>
          <p:cNvCxnSpPr/>
          <p:nvPr/>
        </p:nvCxnSpPr>
        <p:spPr>
          <a:xfrm>
            <a:off x="1966384" y="2199217"/>
            <a:ext cx="543983" cy="300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AC861EF-3D20-4005-A403-65BB195AC314}"/>
              </a:ext>
            </a:extLst>
          </p:cNvPr>
          <p:cNvCxnSpPr/>
          <p:nvPr/>
        </p:nvCxnSpPr>
        <p:spPr>
          <a:xfrm>
            <a:off x="1902882" y="3310467"/>
            <a:ext cx="349251" cy="104774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9A0CCEF-D605-475E-BA0E-5C048C90FAFD}"/>
              </a:ext>
            </a:extLst>
          </p:cNvPr>
          <p:cNvCxnSpPr>
            <a:cxnSpLocks/>
          </p:cNvCxnSpPr>
          <p:nvPr/>
        </p:nvCxnSpPr>
        <p:spPr>
          <a:xfrm flipV="1">
            <a:off x="1934633" y="4358216"/>
            <a:ext cx="306916" cy="213783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276D1D1-E0EA-4C56-8858-132E0137C90E}"/>
              </a:ext>
            </a:extLst>
          </p:cNvPr>
          <p:cNvCxnSpPr/>
          <p:nvPr/>
        </p:nvCxnSpPr>
        <p:spPr>
          <a:xfrm>
            <a:off x="1902883" y="5099050"/>
            <a:ext cx="20108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F5209A5-FA7F-4083-B862-DB5CF2BEF577}"/>
              </a:ext>
            </a:extLst>
          </p:cNvPr>
          <p:cNvCxnSpPr/>
          <p:nvPr/>
        </p:nvCxnSpPr>
        <p:spPr>
          <a:xfrm>
            <a:off x="2051051" y="4358217"/>
            <a:ext cx="364067" cy="4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40C0297E-F420-437D-A263-A049EF5B74EC}"/>
              </a:ext>
            </a:extLst>
          </p:cNvPr>
          <p:cNvCxnSpPr/>
          <p:nvPr/>
        </p:nvCxnSpPr>
        <p:spPr>
          <a:xfrm flipV="1">
            <a:off x="3596217" y="2065868"/>
            <a:ext cx="533400" cy="221826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2AFE802-582A-4136-88D9-7566118E3DDD}"/>
              </a:ext>
            </a:extLst>
          </p:cNvPr>
          <p:cNvCxnSpPr>
            <a:cxnSpLocks/>
          </p:cNvCxnSpPr>
          <p:nvPr/>
        </p:nvCxnSpPr>
        <p:spPr>
          <a:xfrm>
            <a:off x="3592822" y="4291323"/>
            <a:ext cx="543982" cy="145415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E1A6E97-6360-4A60-88E9-B55E2A3BD095}"/>
              </a:ext>
            </a:extLst>
          </p:cNvPr>
          <p:cNvCxnSpPr/>
          <p:nvPr/>
        </p:nvCxnSpPr>
        <p:spPr>
          <a:xfrm flipV="1">
            <a:off x="3850217" y="3177117"/>
            <a:ext cx="279400" cy="6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D0B85D3-D5BF-4984-89B7-2B0ACC1027D8}"/>
              </a:ext>
            </a:extLst>
          </p:cNvPr>
          <p:cNvCxnSpPr>
            <a:cxnSpLocks/>
          </p:cNvCxnSpPr>
          <p:nvPr/>
        </p:nvCxnSpPr>
        <p:spPr>
          <a:xfrm flipV="1">
            <a:off x="3733115" y="4288366"/>
            <a:ext cx="344097" cy="2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79B299E-BFD5-454E-9AF4-10F2E0D631A9}"/>
              </a:ext>
            </a:extLst>
          </p:cNvPr>
          <p:cNvCxnSpPr/>
          <p:nvPr/>
        </p:nvCxnSpPr>
        <p:spPr>
          <a:xfrm>
            <a:off x="8057092" y="2077508"/>
            <a:ext cx="1104900" cy="1274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AA6E6A5-A970-4D48-A921-4A401B4091FF}"/>
              </a:ext>
            </a:extLst>
          </p:cNvPr>
          <p:cNvCxnSpPr>
            <a:cxnSpLocks/>
          </p:cNvCxnSpPr>
          <p:nvPr/>
        </p:nvCxnSpPr>
        <p:spPr>
          <a:xfrm flipV="1">
            <a:off x="8131174" y="4484158"/>
            <a:ext cx="1073151" cy="1265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8ADFE57-9E4F-4274-8D36-1D2AA7DB0076}"/>
              </a:ext>
            </a:extLst>
          </p:cNvPr>
          <p:cNvCxnSpPr/>
          <p:nvPr/>
        </p:nvCxnSpPr>
        <p:spPr>
          <a:xfrm>
            <a:off x="8030633" y="3257550"/>
            <a:ext cx="501650" cy="2688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7250B65-15D9-439A-B6B9-8658F9C3B76D}"/>
              </a:ext>
            </a:extLst>
          </p:cNvPr>
          <p:cNvCxnSpPr>
            <a:cxnSpLocks/>
          </p:cNvCxnSpPr>
          <p:nvPr/>
        </p:nvCxnSpPr>
        <p:spPr>
          <a:xfrm flipV="1">
            <a:off x="8030633" y="4288367"/>
            <a:ext cx="501649" cy="260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ight Brace 1">
            <a:extLst>
              <a:ext uri="{FF2B5EF4-FFF2-40B4-BE49-F238E27FC236}">
                <a16:creationId xmlns:a16="http://schemas.microsoft.com/office/drawing/2014/main" id="{FCE69480-63E3-43C5-9C92-82C510DD014D}"/>
              </a:ext>
            </a:extLst>
          </p:cNvPr>
          <p:cNvSpPr/>
          <p:nvPr/>
        </p:nvSpPr>
        <p:spPr>
          <a:xfrm>
            <a:off x="5965360" y="1924051"/>
            <a:ext cx="253999" cy="388408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EBC5584-EE43-4B24-AD47-3F73BE593FFC}"/>
              </a:ext>
            </a:extLst>
          </p:cNvPr>
          <p:cNvSpPr txBox="1"/>
          <p:nvPr/>
        </p:nvSpPr>
        <p:spPr>
          <a:xfrm>
            <a:off x="9384090" y="661277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Icon Credit: Microsoft PowerPoint Icons</a:t>
            </a:r>
          </a:p>
        </p:txBody>
      </p:sp>
      <p:cxnSp>
        <p:nvCxnSpPr>
          <p:cNvPr id="48" name="Straight Arrow Connector 47">
            <a:extLst>
              <a:ext uri="{FF2B5EF4-FFF2-40B4-BE49-F238E27FC236}">
                <a16:creationId xmlns:a16="http://schemas.microsoft.com/office/drawing/2014/main" id="{DF9A5ED7-0EAE-4CE2-A728-FEEFD319771A}"/>
              </a:ext>
            </a:extLst>
          </p:cNvPr>
          <p:cNvCxnSpPr>
            <a:cxnSpLocks/>
          </p:cNvCxnSpPr>
          <p:nvPr/>
        </p:nvCxnSpPr>
        <p:spPr>
          <a:xfrm>
            <a:off x="10437230" y="1487911"/>
            <a:ext cx="10638" cy="311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326E88-9B11-4D9E-96E3-4011C87263E3}"/>
              </a:ext>
            </a:extLst>
          </p:cNvPr>
          <p:cNvSpPr/>
          <p:nvPr/>
        </p:nvSpPr>
        <p:spPr>
          <a:xfrm>
            <a:off x="1907384" y="386820"/>
            <a:ext cx="2137829"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75000"/>
                    <a:lumOff val="25000"/>
                  </a:schemeClr>
                </a:solidFill>
                <a:latin typeface="Century Gothic"/>
                <a:cs typeface="Calibri"/>
              </a:rPr>
              <a:t>Data Processing</a:t>
            </a:r>
          </a:p>
          <a:p>
            <a:pPr algn="ctr"/>
            <a:r>
              <a:rPr lang="en-US" sz="2000" b="1">
                <a:solidFill>
                  <a:schemeClr val="tx1">
                    <a:lumMod val="75000"/>
                    <a:lumOff val="25000"/>
                  </a:schemeClr>
                </a:solidFill>
                <a:latin typeface="Century Gothic"/>
                <a:cs typeface="Calibri"/>
              </a:rPr>
              <a:t>Software</a:t>
            </a:r>
          </a:p>
        </p:txBody>
      </p:sp>
      <p:sp>
        <p:nvSpPr>
          <p:cNvPr id="49" name="Oval 48">
            <a:extLst>
              <a:ext uri="{FF2B5EF4-FFF2-40B4-BE49-F238E27FC236}">
                <a16:creationId xmlns:a16="http://schemas.microsoft.com/office/drawing/2014/main" id="{B0BB580A-CEE9-4E7D-95AB-CB0F01722235}"/>
              </a:ext>
            </a:extLst>
          </p:cNvPr>
          <p:cNvSpPr/>
          <p:nvPr/>
        </p:nvSpPr>
        <p:spPr>
          <a:xfrm>
            <a:off x="-2114" y="396080"/>
            <a:ext cx="1845467"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Input Data</a:t>
            </a:r>
          </a:p>
        </p:txBody>
      </p:sp>
      <p:sp>
        <p:nvSpPr>
          <p:cNvPr id="57" name="Oval 56">
            <a:extLst>
              <a:ext uri="{FF2B5EF4-FFF2-40B4-BE49-F238E27FC236}">
                <a16:creationId xmlns:a16="http://schemas.microsoft.com/office/drawing/2014/main" id="{42C2E923-8F65-4FB3-964B-320371F54CEA}"/>
              </a:ext>
            </a:extLst>
          </p:cNvPr>
          <p:cNvSpPr/>
          <p:nvPr/>
        </p:nvSpPr>
        <p:spPr>
          <a:xfrm>
            <a:off x="4150256" y="386820"/>
            <a:ext cx="2125922"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Data Processing</a:t>
            </a:r>
          </a:p>
        </p:txBody>
      </p:sp>
      <p:sp>
        <p:nvSpPr>
          <p:cNvPr id="59" name="Oval 58">
            <a:extLst>
              <a:ext uri="{FF2B5EF4-FFF2-40B4-BE49-F238E27FC236}">
                <a16:creationId xmlns:a16="http://schemas.microsoft.com/office/drawing/2014/main" id="{1D8B7F5D-B3FB-4CED-A300-29FA069F584E}"/>
              </a:ext>
            </a:extLst>
          </p:cNvPr>
          <p:cNvSpPr/>
          <p:nvPr/>
        </p:nvSpPr>
        <p:spPr>
          <a:xfrm>
            <a:off x="6359938" y="400048"/>
            <a:ext cx="1926163"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Climatic Variable Layers</a:t>
            </a:r>
          </a:p>
        </p:txBody>
      </p:sp>
      <p:sp>
        <p:nvSpPr>
          <p:cNvPr id="60" name="Oval 59">
            <a:extLst>
              <a:ext uri="{FF2B5EF4-FFF2-40B4-BE49-F238E27FC236}">
                <a16:creationId xmlns:a16="http://schemas.microsoft.com/office/drawing/2014/main" id="{6E432826-7E90-4718-ACFF-1AEB4C7D590F}"/>
              </a:ext>
            </a:extLst>
          </p:cNvPr>
          <p:cNvSpPr/>
          <p:nvPr/>
        </p:nvSpPr>
        <p:spPr>
          <a:xfrm>
            <a:off x="8354296" y="389752"/>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Model Outputs</a:t>
            </a:r>
          </a:p>
        </p:txBody>
      </p:sp>
      <p:sp>
        <p:nvSpPr>
          <p:cNvPr id="61" name="Oval 60">
            <a:extLst>
              <a:ext uri="{FF2B5EF4-FFF2-40B4-BE49-F238E27FC236}">
                <a16:creationId xmlns:a16="http://schemas.microsoft.com/office/drawing/2014/main" id="{F0AE287E-4EE4-4964-90DE-4A5C8DF6A0C2}"/>
              </a:ext>
            </a:extLst>
          </p:cNvPr>
          <p:cNvSpPr/>
          <p:nvPr/>
        </p:nvSpPr>
        <p:spPr>
          <a:xfrm>
            <a:off x="10390717" y="389465"/>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Products</a:t>
            </a:r>
          </a:p>
        </p:txBody>
      </p:sp>
      <p:sp>
        <p:nvSpPr>
          <p:cNvPr id="3" name="Rectangle 2">
            <a:extLst>
              <a:ext uri="{FF2B5EF4-FFF2-40B4-BE49-F238E27FC236}">
                <a16:creationId xmlns:a16="http://schemas.microsoft.com/office/drawing/2014/main" id="{5F30AFA7-EC03-439C-B9ED-E8CBCFFD3940}"/>
              </a:ext>
            </a:extLst>
          </p:cNvPr>
          <p:cNvSpPr/>
          <p:nvPr/>
        </p:nvSpPr>
        <p:spPr>
          <a:xfrm>
            <a:off x="10103568" y="1465173"/>
            <a:ext cx="2139231" cy="5352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37EB66-EE43-43F1-A923-F55592A401E1}"/>
              </a:ext>
            </a:extLst>
          </p:cNvPr>
          <p:cNvSpPr/>
          <p:nvPr/>
        </p:nvSpPr>
        <p:spPr>
          <a:xfrm>
            <a:off x="10321926" y="341842"/>
            <a:ext cx="1926165" cy="1121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20D3BA-B814-41FE-885E-359EA7AF2F8D}"/>
              </a:ext>
            </a:extLst>
          </p:cNvPr>
          <p:cNvSpPr/>
          <p:nvPr/>
        </p:nvSpPr>
        <p:spPr>
          <a:xfrm>
            <a:off x="9194800" y="5913967"/>
            <a:ext cx="910166" cy="910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814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ACFDD48-0584-4A0B-AC72-A6C4DDDD69D1}"/>
              </a:ext>
            </a:extLst>
          </p:cNvPr>
          <p:cNvSpPr/>
          <p:nvPr/>
        </p:nvSpPr>
        <p:spPr>
          <a:xfrm>
            <a:off x="45508" y="2694868"/>
            <a:ext cx="1862666" cy="1502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Temperature, Humidity, and Wind </a:t>
            </a:r>
          </a:p>
        </p:txBody>
      </p:sp>
      <p:sp>
        <p:nvSpPr>
          <p:cNvPr id="14" name="Rectangle: Rounded Corners 13">
            <a:extLst>
              <a:ext uri="{FF2B5EF4-FFF2-40B4-BE49-F238E27FC236}">
                <a16:creationId xmlns:a16="http://schemas.microsoft.com/office/drawing/2014/main" id="{42E441A2-FAAE-4D53-AF78-E9FBEA76B876}"/>
              </a:ext>
            </a:extLst>
          </p:cNvPr>
          <p:cNvSpPr/>
          <p:nvPr/>
        </p:nvSpPr>
        <p:spPr>
          <a:xfrm>
            <a:off x="45507" y="4391729"/>
            <a:ext cx="1862666" cy="143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Elevation</a:t>
            </a:r>
          </a:p>
        </p:txBody>
      </p:sp>
      <p:sp>
        <p:nvSpPr>
          <p:cNvPr id="16" name="Rectangle: Rounded Corners 15">
            <a:extLst>
              <a:ext uri="{FF2B5EF4-FFF2-40B4-BE49-F238E27FC236}">
                <a16:creationId xmlns:a16="http://schemas.microsoft.com/office/drawing/2014/main" id="{4670E164-6C33-4EC4-B496-E8CE024478AF}"/>
              </a:ext>
            </a:extLst>
          </p:cNvPr>
          <p:cNvSpPr/>
          <p:nvPr/>
        </p:nvSpPr>
        <p:spPr>
          <a:xfrm>
            <a:off x="45506" y="6025090"/>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CONAF's historical fires</a:t>
            </a:r>
            <a:endParaRPr lang="en-US">
              <a:latin typeface="Century Gothic"/>
            </a:endParaRPr>
          </a:p>
        </p:txBody>
      </p:sp>
      <p:pic>
        <p:nvPicPr>
          <p:cNvPr id="18" name="Graphic 19" descr="Globe outline">
            <a:extLst>
              <a:ext uri="{FF2B5EF4-FFF2-40B4-BE49-F238E27FC236}">
                <a16:creationId xmlns:a16="http://schemas.microsoft.com/office/drawing/2014/main" id="{930718ED-11EB-4260-8201-E5A696723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3800" y="2188634"/>
            <a:ext cx="1274233" cy="1263650"/>
          </a:xfrm>
          <a:prstGeom prst="rect">
            <a:avLst/>
          </a:prstGeom>
        </p:spPr>
      </p:pic>
      <p:sp>
        <p:nvSpPr>
          <p:cNvPr id="21" name="Rectangle: Rounded Corners 20">
            <a:extLst>
              <a:ext uri="{FF2B5EF4-FFF2-40B4-BE49-F238E27FC236}">
                <a16:creationId xmlns:a16="http://schemas.microsoft.com/office/drawing/2014/main" id="{49D889D8-576E-4B1B-A2BE-E4934DD9E086}"/>
              </a:ext>
            </a:extLst>
          </p:cNvPr>
          <p:cNvSpPr/>
          <p:nvPr/>
        </p:nvSpPr>
        <p:spPr>
          <a:xfrm>
            <a:off x="45505" y="1717673"/>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NBR</a:t>
            </a:r>
          </a:p>
        </p:txBody>
      </p:sp>
      <p:pic>
        <p:nvPicPr>
          <p:cNvPr id="23" name="Graphic 30" descr="Add with solid fill">
            <a:extLst>
              <a:ext uri="{FF2B5EF4-FFF2-40B4-BE49-F238E27FC236}">
                <a16:creationId xmlns:a16="http://schemas.microsoft.com/office/drawing/2014/main" id="{0CD2B440-EE22-468B-9914-91803A52A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6050" y="3956050"/>
            <a:ext cx="681567" cy="670984"/>
          </a:xfrm>
          <a:prstGeom prst="rect">
            <a:avLst/>
          </a:prstGeom>
        </p:spPr>
      </p:pic>
      <p:pic>
        <p:nvPicPr>
          <p:cNvPr id="25" name="Graphic 18" descr="Topography Map outline">
            <a:extLst>
              <a:ext uri="{FF2B5EF4-FFF2-40B4-BE49-F238E27FC236}">
                <a16:creationId xmlns:a16="http://schemas.microsoft.com/office/drawing/2014/main" id="{4A7F2181-302C-4ADC-96AB-C28FF7E23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7383" y="4622801"/>
            <a:ext cx="1358900" cy="1358900"/>
          </a:xfrm>
          <a:prstGeom prst="rect">
            <a:avLst/>
          </a:prstGeom>
        </p:spPr>
      </p:pic>
      <p:sp>
        <p:nvSpPr>
          <p:cNvPr id="27" name="TextBox 26">
            <a:extLst>
              <a:ext uri="{FF2B5EF4-FFF2-40B4-BE49-F238E27FC236}">
                <a16:creationId xmlns:a16="http://schemas.microsoft.com/office/drawing/2014/main" id="{03CA2F60-175C-4178-8ACE-9A47712EDBD4}"/>
              </a:ext>
            </a:extLst>
          </p:cNvPr>
          <p:cNvSpPr txBox="1"/>
          <p:nvPr/>
        </p:nvSpPr>
        <p:spPr>
          <a:xfrm>
            <a:off x="2290233" y="3390900"/>
            <a:ext cx="16107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Google Earth  </a:t>
            </a:r>
            <a:endParaRPr lang="en-US">
              <a:solidFill>
                <a:schemeClr val="tx1">
                  <a:lumMod val="75000"/>
                  <a:lumOff val="25000"/>
                </a:schemeClr>
              </a:solidFill>
            </a:endParaRPr>
          </a:p>
          <a:p>
            <a:r>
              <a:rPr lang="en-US" sz="1600">
                <a:solidFill>
                  <a:schemeClr val="tx1">
                    <a:lumMod val="75000"/>
                    <a:lumOff val="25000"/>
                  </a:schemeClr>
                </a:solidFill>
                <a:latin typeface="Century Gothic"/>
              </a:rPr>
              <a:t>       Engine</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17E9440B-5C11-4902-964E-1544416E8AC9}"/>
              </a:ext>
            </a:extLst>
          </p:cNvPr>
          <p:cNvSpPr txBox="1"/>
          <p:nvPr/>
        </p:nvSpPr>
        <p:spPr>
          <a:xfrm>
            <a:off x="2353733" y="57721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ArcGIS Pro</a:t>
            </a:r>
          </a:p>
        </p:txBody>
      </p:sp>
      <p:sp>
        <p:nvSpPr>
          <p:cNvPr id="31" name="Rectangle: Rounded Corners 30">
            <a:extLst>
              <a:ext uri="{FF2B5EF4-FFF2-40B4-BE49-F238E27FC236}">
                <a16:creationId xmlns:a16="http://schemas.microsoft.com/office/drawing/2014/main" id="{898B8BDA-C3F7-4584-BB20-C44A8E9401B3}"/>
              </a:ext>
            </a:extLst>
          </p:cNvPr>
          <p:cNvSpPr/>
          <p:nvPr/>
        </p:nvSpPr>
        <p:spPr>
          <a:xfrm>
            <a:off x="4130674" y="5051425"/>
            <a:ext cx="1862666" cy="1439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Inverse distance weighted </a:t>
            </a:r>
          </a:p>
          <a:p>
            <a:pPr algn="ctr"/>
            <a:r>
              <a:rPr lang="en-US">
                <a:latin typeface="Century Gothic"/>
              </a:rPr>
              <a:t>interpolation</a:t>
            </a:r>
          </a:p>
        </p:txBody>
      </p:sp>
      <p:sp>
        <p:nvSpPr>
          <p:cNvPr id="33" name="Rectangle: Rounded Corners 32">
            <a:extLst>
              <a:ext uri="{FF2B5EF4-FFF2-40B4-BE49-F238E27FC236}">
                <a16:creationId xmlns:a16="http://schemas.microsoft.com/office/drawing/2014/main" id="{F38FE0A2-90D2-4A4D-912C-AA96950734CD}"/>
              </a:ext>
            </a:extLst>
          </p:cNvPr>
          <p:cNvSpPr/>
          <p:nvPr/>
        </p:nvSpPr>
        <p:spPr>
          <a:xfrm>
            <a:off x="4151840" y="2783064"/>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Reclassify interpolated images</a:t>
            </a:r>
          </a:p>
        </p:txBody>
      </p:sp>
      <p:sp>
        <p:nvSpPr>
          <p:cNvPr id="35" name="Rectangle: Rounded Corners 34">
            <a:extLst>
              <a:ext uri="{FF2B5EF4-FFF2-40B4-BE49-F238E27FC236}">
                <a16:creationId xmlns:a16="http://schemas.microsoft.com/office/drawing/2014/main" id="{FDAF2F17-38FF-4CC5-800F-1A5E17B6FE93}"/>
              </a:ext>
            </a:extLst>
          </p:cNvPr>
          <p:cNvSpPr/>
          <p:nvPr/>
        </p:nvSpPr>
        <p:spPr>
          <a:xfrm>
            <a:off x="4141256" y="3922536"/>
            <a:ext cx="1852083" cy="931333"/>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 of probability of ignition</a:t>
            </a:r>
          </a:p>
        </p:txBody>
      </p:sp>
      <p:sp>
        <p:nvSpPr>
          <p:cNvPr id="36" name="Rectangle: Rounded Corners 35">
            <a:extLst>
              <a:ext uri="{FF2B5EF4-FFF2-40B4-BE49-F238E27FC236}">
                <a16:creationId xmlns:a16="http://schemas.microsoft.com/office/drawing/2014/main" id="{25A532E6-4FF8-4B58-926B-5F38F4A77A42}"/>
              </a:ext>
            </a:extLst>
          </p:cNvPr>
          <p:cNvSpPr/>
          <p:nvPr/>
        </p:nvSpPr>
        <p:spPr>
          <a:xfrm>
            <a:off x="4141257" y="1643592"/>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a:t>
            </a:r>
            <a:r>
              <a:rPr lang="en-US" err="1">
                <a:latin typeface="Century Gothic"/>
              </a:rPr>
              <a:t>dNBR</a:t>
            </a:r>
          </a:p>
        </p:txBody>
      </p:sp>
      <p:sp>
        <p:nvSpPr>
          <p:cNvPr id="38" name="Rectangle: Rounded Corners 37">
            <a:extLst>
              <a:ext uri="{FF2B5EF4-FFF2-40B4-BE49-F238E27FC236}">
                <a16:creationId xmlns:a16="http://schemas.microsoft.com/office/drawing/2014/main" id="{EC4014EA-F5D5-447F-9A20-05C56CE3226F}"/>
              </a:ext>
            </a:extLst>
          </p:cNvPr>
          <p:cNvSpPr/>
          <p:nvPr/>
        </p:nvSpPr>
        <p:spPr>
          <a:xfrm>
            <a:off x="6194423" y="1643591"/>
            <a:ext cx="1852083" cy="93133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Temperature</a:t>
            </a:r>
            <a:endParaRPr lang="en-US">
              <a:cs typeface="Calibri"/>
            </a:endParaRPr>
          </a:p>
          <a:p>
            <a:pPr algn="ctr"/>
            <a:endParaRPr lang="en-US">
              <a:latin typeface="Century Gothic"/>
            </a:endParaRPr>
          </a:p>
        </p:txBody>
      </p:sp>
      <p:sp>
        <p:nvSpPr>
          <p:cNvPr id="39" name="Rectangle: Rounded Corners 38">
            <a:extLst>
              <a:ext uri="{FF2B5EF4-FFF2-40B4-BE49-F238E27FC236}">
                <a16:creationId xmlns:a16="http://schemas.microsoft.com/office/drawing/2014/main" id="{6AD0F3BE-E106-4C0E-B59A-910413E96270}"/>
              </a:ext>
            </a:extLst>
          </p:cNvPr>
          <p:cNvSpPr/>
          <p:nvPr/>
        </p:nvSpPr>
        <p:spPr>
          <a:xfrm>
            <a:off x="6194422" y="2828923"/>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Relative Humidity</a:t>
            </a:r>
            <a:endParaRPr lang="en-US"/>
          </a:p>
          <a:p>
            <a:pPr algn="ctr"/>
            <a:endParaRPr lang="en-US">
              <a:latin typeface="Century Gothic"/>
            </a:endParaRPr>
          </a:p>
        </p:txBody>
      </p:sp>
      <p:sp>
        <p:nvSpPr>
          <p:cNvPr id="40" name="Rectangle: Rounded Corners 39">
            <a:extLst>
              <a:ext uri="{FF2B5EF4-FFF2-40B4-BE49-F238E27FC236}">
                <a16:creationId xmlns:a16="http://schemas.microsoft.com/office/drawing/2014/main" id="{3EEC8434-CB36-4040-8A9B-E03C45E14182}"/>
              </a:ext>
            </a:extLst>
          </p:cNvPr>
          <p:cNvSpPr/>
          <p:nvPr/>
        </p:nvSpPr>
        <p:spPr>
          <a:xfrm>
            <a:off x="6194421" y="3961339"/>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Wind</a:t>
            </a:r>
            <a:endParaRPr lang="en-US"/>
          </a:p>
          <a:p>
            <a:pPr algn="ctr"/>
            <a:endParaRPr lang="en-US">
              <a:latin typeface="Century Gothic"/>
            </a:endParaRPr>
          </a:p>
        </p:txBody>
      </p:sp>
      <p:sp>
        <p:nvSpPr>
          <p:cNvPr id="41" name="Rectangle: Rounded Corners 40">
            <a:extLst>
              <a:ext uri="{FF2B5EF4-FFF2-40B4-BE49-F238E27FC236}">
                <a16:creationId xmlns:a16="http://schemas.microsoft.com/office/drawing/2014/main" id="{91829B28-0881-4ED2-9E74-E860AF7AFBA8}"/>
              </a:ext>
            </a:extLst>
          </p:cNvPr>
          <p:cNvSpPr/>
          <p:nvPr/>
        </p:nvSpPr>
        <p:spPr>
          <a:xfrm>
            <a:off x="6183838" y="5104340"/>
            <a:ext cx="1926166" cy="114299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Fine Fuel Moisture Content</a:t>
            </a:r>
            <a:endParaRPr lang="en-US"/>
          </a:p>
          <a:p>
            <a:pPr algn="ctr"/>
            <a:endParaRPr lang="en-US">
              <a:latin typeface="Century Gothic"/>
            </a:endParaRPr>
          </a:p>
        </p:txBody>
      </p:sp>
      <p:sp>
        <p:nvSpPr>
          <p:cNvPr id="47" name="Oval 46">
            <a:extLst>
              <a:ext uri="{FF2B5EF4-FFF2-40B4-BE49-F238E27FC236}">
                <a16:creationId xmlns:a16="http://schemas.microsoft.com/office/drawing/2014/main" id="{8B9EA723-2CCD-4FD7-AF67-5BA6FED79087}"/>
              </a:ext>
            </a:extLst>
          </p:cNvPr>
          <p:cNvSpPr/>
          <p:nvPr/>
        </p:nvSpPr>
        <p:spPr>
          <a:xfrm>
            <a:off x="8342842" y="3474508"/>
            <a:ext cx="1640416" cy="889000"/>
          </a:xfrm>
          <a:prstGeom prst="ellipse">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cs typeface="Calibri"/>
              </a:rPr>
              <a:t>Red Flag Warning</a:t>
            </a:r>
          </a:p>
        </p:txBody>
      </p:sp>
      <p:sp>
        <p:nvSpPr>
          <p:cNvPr id="51" name="Rectangle: Rounded Corners 50">
            <a:extLst>
              <a:ext uri="{FF2B5EF4-FFF2-40B4-BE49-F238E27FC236}">
                <a16:creationId xmlns:a16="http://schemas.microsoft.com/office/drawing/2014/main" id="{49C17AD2-7CD0-4B72-8032-10441F51D6A5}"/>
              </a:ext>
            </a:extLst>
          </p:cNvPr>
          <p:cNvSpPr/>
          <p:nvPr/>
        </p:nvSpPr>
        <p:spPr>
          <a:xfrm>
            <a:off x="10279588" y="46280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Fire severity and estimated burned area maps</a:t>
            </a:r>
          </a:p>
          <a:p>
            <a:pPr algn="ctr"/>
            <a:endParaRPr lang="en-US">
              <a:latin typeface="Century Gothic"/>
            </a:endParaRPr>
          </a:p>
        </p:txBody>
      </p:sp>
      <p:sp>
        <p:nvSpPr>
          <p:cNvPr id="52" name="Rectangle: Rounded Corners 51">
            <a:extLst>
              <a:ext uri="{FF2B5EF4-FFF2-40B4-BE49-F238E27FC236}">
                <a16:creationId xmlns:a16="http://schemas.microsoft.com/office/drawing/2014/main" id="{B825A516-A704-43F2-BEAB-FAA4887096AD}"/>
              </a:ext>
            </a:extLst>
          </p:cNvPr>
          <p:cNvSpPr/>
          <p:nvPr/>
        </p:nvSpPr>
        <p:spPr>
          <a:xfrm>
            <a:off x="10279588" y="16435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GEE App and code tutorial</a:t>
            </a:r>
          </a:p>
          <a:p>
            <a:pPr algn="ctr"/>
            <a:endParaRPr lang="en-US">
              <a:latin typeface="Century Gothic"/>
            </a:endParaRPr>
          </a:p>
        </p:txBody>
      </p:sp>
      <p:cxnSp>
        <p:nvCxnSpPr>
          <p:cNvPr id="53" name="Straight Arrow Connector 52">
            <a:extLst>
              <a:ext uri="{FF2B5EF4-FFF2-40B4-BE49-F238E27FC236}">
                <a16:creationId xmlns:a16="http://schemas.microsoft.com/office/drawing/2014/main" id="{C72F20AB-9905-4DE8-A7D8-88145D98E1A2}"/>
              </a:ext>
            </a:extLst>
          </p:cNvPr>
          <p:cNvCxnSpPr/>
          <p:nvPr/>
        </p:nvCxnSpPr>
        <p:spPr>
          <a:xfrm>
            <a:off x="1966384" y="2199217"/>
            <a:ext cx="543983" cy="300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AC861EF-3D20-4005-A403-65BB195AC314}"/>
              </a:ext>
            </a:extLst>
          </p:cNvPr>
          <p:cNvCxnSpPr/>
          <p:nvPr/>
        </p:nvCxnSpPr>
        <p:spPr>
          <a:xfrm>
            <a:off x="1902882" y="3310467"/>
            <a:ext cx="349251" cy="104774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9A0CCEF-D605-475E-BA0E-5C048C90FAFD}"/>
              </a:ext>
            </a:extLst>
          </p:cNvPr>
          <p:cNvCxnSpPr>
            <a:cxnSpLocks/>
          </p:cNvCxnSpPr>
          <p:nvPr/>
        </p:nvCxnSpPr>
        <p:spPr>
          <a:xfrm flipV="1">
            <a:off x="1934633" y="4358216"/>
            <a:ext cx="306916" cy="213783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276D1D1-E0EA-4C56-8858-132E0137C90E}"/>
              </a:ext>
            </a:extLst>
          </p:cNvPr>
          <p:cNvCxnSpPr/>
          <p:nvPr/>
        </p:nvCxnSpPr>
        <p:spPr>
          <a:xfrm>
            <a:off x="1902883" y="5099050"/>
            <a:ext cx="20108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F5209A5-FA7F-4083-B862-DB5CF2BEF577}"/>
              </a:ext>
            </a:extLst>
          </p:cNvPr>
          <p:cNvCxnSpPr/>
          <p:nvPr/>
        </p:nvCxnSpPr>
        <p:spPr>
          <a:xfrm>
            <a:off x="2051051" y="4358217"/>
            <a:ext cx="364067" cy="4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40C0297E-F420-437D-A263-A049EF5B74EC}"/>
              </a:ext>
            </a:extLst>
          </p:cNvPr>
          <p:cNvCxnSpPr/>
          <p:nvPr/>
        </p:nvCxnSpPr>
        <p:spPr>
          <a:xfrm flipV="1">
            <a:off x="3596217" y="2065868"/>
            <a:ext cx="533400" cy="221826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2AFE802-582A-4136-88D9-7566118E3DDD}"/>
              </a:ext>
            </a:extLst>
          </p:cNvPr>
          <p:cNvCxnSpPr>
            <a:cxnSpLocks/>
          </p:cNvCxnSpPr>
          <p:nvPr/>
        </p:nvCxnSpPr>
        <p:spPr>
          <a:xfrm>
            <a:off x="3592822" y="4291323"/>
            <a:ext cx="543982" cy="145415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E1A6E97-6360-4A60-88E9-B55E2A3BD095}"/>
              </a:ext>
            </a:extLst>
          </p:cNvPr>
          <p:cNvCxnSpPr/>
          <p:nvPr/>
        </p:nvCxnSpPr>
        <p:spPr>
          <a:xfrm flipV="1">
            <a:off x="3850217" y="3177117"/>
            <a:ext cx="279400" cy="6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D0B85D3-D5BF-4984-89B7-2B0ACC1027D8}"/>
              </a:ext>
            </a:extLst>
          </p:cNvPr>
          <p:cNvCxnSpPr>
            <a:cxnSpLocks/>
          </p:cNvCxnSpPr>
          <p:nvPr/>
        </p:nvCxnSpPr>
        <p:spPr>
          <a:xfrm flipV="1">
            <a:off x="3733115" y="4288366"/>
            <a:ext cx="344097" cy="2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79B299E-BFD5-454E-9AF4-10F2E0D631A9}"/>
              </a:ext>
            </a:extLst>
          </p:cNvPr>
          <p:cNvCxnSpPr/>
          <p:nvPr/>
        </p:nvCxnSpPr>
        <p:spPr>
          <a:xfrm>
            <a:off x="8057092" y="2077508"/>
            <a:ext cx="1104900" cy="1274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AA6E6A5-A970-4D48-A921-4A401B4091FF}"/>
              </a:ext>
            </a:extLst>
          </p:cNvPr>
          <p:cNvCxnSpPr>
            <a:cxnSpLocks/>
          </p:cNvCxnSpPr>
          <p:nvPr/>
        </p:nvCxnSpPr>
        <p:spPr>
          <a:xfrm flipV="1">
            <a:off x="8131174" y="4484158"/>
            <a:ext cx="1073151" cy="1265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8ADFE57-9E4F-4274-8D36-1D2AA7DB0076}"/>
              </a:ext>
            </a:extLst>
          </p:cNvPr>
          <p:cNvCxnSpPr/>
          <p:nvPr/>
        </p:nvCxnSpPr>
        <p:spPr>
          <a:xfrm>
            <a:off x="8030633" y="3257550"/>
            <a:ext cx="501650" cy="2688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7250B65-15D9-439A-B6B9-8658F9C3B76D}"/>
              </a:ext>
            </a:extLst>
          </p:cNvPr>
          <p:cNvCxnSpPr>
            <a:cxnSpLocks/>
          </p:cNvCxnSpPr>
          <p:nvPr/>
        </p:nvCxnSpPr>
        <p:spPr>
          <a:xfrm flipV="1">
            <a:off x="8030633" y="4288367"/>
            <a:ext cx="501649" cy="260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ight Brace 1">
            <a:extLst>
              <a:ext uri="{FF2B5EF4-FFF2-40B4-BE49-F238E27FC236}">
                <a16:creationId xmlns:a16="http://schemas.microsoft.com/office/drawing/2014/main" id="{FCE69480-63E3-43C5-9C92-82C510DD014D}"/>
              </a:ext>
            </a:extLst>
          </p:cNvPr>
          <p:cNvSpPr/>
          <p:nvPr/>
        </p:nvSpPr>
        <p:spPr>
          <a:xfrm>
            <a:off x="5965360" y="1924051"/>
            <a:ext cx="253999" cy="388408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ket 12">
            <a:extLst>
              <a:ext uri="{FF2B5EF4-FFF2-40B4-BE49-F238E27FC236}">
                <a16:creationId xmlns:a16="http://schemas.microsoft.com/office/drawing/2014/main" id="{CCD456E0-0F55-4497-A5EC-4535DF027AB2}"/>
              </a:ext>
            </a:extLst>
          </p:cNvPr>
          <p:cNvSpPr/>
          <p:nvPr/>
        </p:nvSpPr>
        <p:spPr>
          <a:xfrm rot="-16200000" flipH="1" flipV="1">
            <a:off x="7869173" y="-933451"/>
            <a:ext cx="179917" cy="496358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DF9A5ED7-0EAE-4CE2-A728-FEEFD319771A}"/>
              </a:ext>
            </a:extLst>
          </p:cNvPr>
          <p:cNvCxnSpPr>
            <a:cxnSpLocks/>
          </p:cNvCxnSpPr>
          <p:nvPr/>
        </p:nvCxnSpPr>
        <p:spPr>
          <a:xfrm>
            <a:off x="10437230" y="1487911"/>
            <a:ext cx="3693" cy="1503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D4FDED-776D-4A33-9B2E-D149872096B2}"/>
              </a:ext>
            </a:extLst>
          </p:cNvPr>
          <p:cNvCxnSpPr/>
          <p:nvPr/>
        </p:nvCxnSpPr>
        <p:spPr>
          <a:xfrm flipV="1">
            <a:off x="9744473" y="2974052"/>
            <a:ext cx="491065" cy="641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3A539F-8C58-4524-807C-4F811E8952E7}"/>
              </a:ext>
            </a:extLst>
          </p:cNvPr>
          <p:cNvCxnSpPr>
            <a:cxnSpLocks/>
          </p:cNvCxnSpPr>
          <p:nvPr/>
        </p:nvCxnSpPr>
        <p:spPr>
          <a:xfrm>
            <a:off x="9840383" y="4188884"/>
            <a:ext cx="533399" cy="459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326E88-9B11-4D9E-96E3-4011C87263E3}"/>
              </a:ext>
            </a:extLst>
          </p:cNvPr>
          <p:cNvSpPr/>
          <p:nvPr/>
        </p:nvSpPr>
        <p:spPr>
          <a:xfrm>
            <a:off x="1907384" y="386820"/>
            <a:ext cx="2137829"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75000"/>
                    <a:lumOff val="25000"/>
                  </a:schemeClr>
                </a:solidFill>
                <a:latin typeface="Century Gothic"/>
                <a:cs typeface="Calibri"/>
              </a:rPr>
              <a:t>Data Processing</a:t>
            </a:r>
          </a:p>
          <a:p>
            <a:pPr algn="ctr"/>
            <a:r>
              <a:rPr lang="en-US" sz="2000" b="1">
                <a:solidFill>
                  <a:schemeClr val="tx1">
                    <a:lumMod val="75000"/>
                    <a:lumOff val="25000"/>
                  </a:schemeClr>
                </a:solidFill>
                <a:latin typeface="Century Gothic"/>
                <a:cs typeface="Calibri"/>
              </a:rPr>
              <a:t>Software</a:t>
            </a:r>
          </a:p>
        </p:txBody>
      </p:sp>
      <p:sp>
        <p:nvSpPr>
          <p:cNvPr id="49" name="Oval 48">
            <a:extLst>
              <a:ext uri="{FF2B5EF4-FFF2-40B4-BE49-F238E27FC236}">
                <a16:creationId xmlns:a16="http://schemas.microsoft.com/office/drawing/2014/main" id="{B0BB580A-CEE9-4E7D-95AB-CB0F01722235}"/>
              </a:ext>
            </a:extLst>
          </p:cNvPr>
          <p:cNvSpPr/>
          <p:nvPr/>
        </p:nvSpPr>
        <p:spPr>
          <a:xfrm>
            <a:off x="-2114" y="396080"/>
            <a:ext cx="1845467"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Input Data</a:t>
            </a:r>
          </a:p>
        </p:txBody>
      </p:sp>
      <p:sp>
        <p:nvSpPr>
          <p:cNvPr id="57" name="Oval 56">
            <a:extLst>
              <a:ext uri="{FF2B5EF4-FFF2-40B4-BE49-F238E27FC236}">
                <a16:creationId xmlns:a16="http://schemas.microsoft.com/office/drawing/2014/main" id="{42C2E923-8F65-4FB3-964B-320371F54CEA}"/>
              </a:ext>
            </a:extLst>
          </p:cNvPr>
          <p:cNvSpPr/>
          <p:nvPr/>
        </p:nvSpPr>
        <p:spPr>
          <a:xfrm>
            <a:off x="4150256" y="386820"/>
            <a:ext cx="2125922"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Data Processing</a:t>
            </a:r>
          </a:p>
        </p:txBody>
      </p:sp>
      <p:sp>
        <p:nvSpPr>
          <p:cNvPr id="59" name="Oval 58">
            <a:extLst>
              <a:ext uri="{FF2B5EF4-FFF2-40B4-BE49-F238E27FC236}">
                <a16:creationId xmlns:a16="http://schemas.microsoft.com/office/drawing/2014/main" id="{1D8B7F5D-B3FB-4CED-A300-29FA069F584E}"/>
              </a:ext>
            </a:extLst>
          </p:cNvPr>
          <p:cNvSpPr/>
          <p:nvPr/>
        </p:nvSpPr>
        <p:spPr>
          <a:xfrm>
            <a:off x="6359938" y="389751"/>
            <a:ext cx="1926163"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Climatic Variable Layers</a:t>
            </a:r>
          </a:p>
        </p:txBody>
      </p:sp>
      <p:sp>
        <p:nvSpPr>
          <p:cNvPr id="60" name="Oval 59">
            <a:extLst>
              <a:ext uri="{FF2B5EF4-FFF2-40B4-BE49-F238E27FC236}">
                <a16:creationId xmlns:a16="http://schemas.microsoft.com/office/drawing/2014/main" id="{6E432826-7E90-4718-ACFF-1AEB4C7D590F}"/>
              </a:ext>
            </a:extLst>
          </p:cNvPr>
          <p:cNvSpPr/>
          <p:nvPr/>
        </p:nvSpPr>
        <p:spPr>
          <a:xfrm>
            <a:off x="8357239" y="389752"/>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Model Outputs</a:t>
            </a:r>
          </a:p>
        </p:txBody>
      </p:sp>
      <p:sp>
        <p:nvSpPr>
          <p:cNvPr id="61" name="Oval 60">
            <a:extLst>
              <a:ext uri="{FF2B5EF4-FFF2-40B4-BE49-F238E27FC236}">
                <a16:creationId xmlns:a16="http://schemas.microsoft.com/office/drawing/2014/main" id="{F0AE287E-4EE4-4964-90DE-4A5C8DF6A0C2}"/>
              </a:ext>
            </a:extLst>
          </p:cNvPr>
          <p:cNvSpPr/>
          <p:nvPr/>
        </p:nvSpPr>
        <p:spPr>
          <a:xfrm>
            <a:off x="10287744" y="379168"/>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Products</a:t>
            </a:r>
          </a:p>
        </p:txBody>
      </p:sp>
    </p:spTree>
    <p:extLst>
      <p:ext uri="{BB962C8B-B14F-4D97-AF65-F5344CB8AC3E}">
        <p14:creationId xmlns:p14="http://schemas.microsoft.com/office/powerpoint/2010/main" val="3688858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13991-535A-4F87-B74E-32E4F1A4237C}"/>
              </a:ext>
            </a:extLst>
          </p:cNvPr>
          <p:cNvSpPr txBox="1"/>
          <p:nvPr/>
        </p:nvSpPr>
        <p:spPr>
          <a:xfrm>
            <a:off x="2986630" y="2727108"/>
            <a:ext cx="62108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B73B52"/>
                </a:solidFill>
                <a:latin typeface="Century Gothic"/>
              </a:rPr>
              <a:t>Results</a:t>
            </a:r>
          </a:p>
        </p:txBody>
      </p:sp>
    </p:spTree>
    <p:extLst>
      <p:ext uri="{BB962C8B-B14F-4D97-AF65-F5344CB8AC3E}">
        <p14:creationId xmlns:p14="http://schemas.microsoft.com/office/powerpoint/2010/main" val="3376962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0A6939D2-DD77-4C24-AE39-6D9AB9CD57AD}"/>
              </a:ext>
            </a:extLst>
          </p:cNvPr>
          <p:cNvPicPr>
            <a:picLocks noChangeAspect="1"/>
          </p:cNvPicPr>
          <p:nvPr/>
        </p:nvPicPr>
        <p:blipFill>
          <a:blip r:embed="rId3"/>
          <a:stretch>
            <a:fillRect/>
          </a:stretch>
        </p:blipFill>
        <p:spPr>
          <a:xfrm>
            <a:off x="3912919" y="759946"/>
            <a:ext cx="4084840" cy="2664806"/>
          </a:xfrm>
          <a:prstGeom prst="rect">
            <a:avLst/>
          </a:prstGeom>
        </p:spPr>
      </p:pic>
      <p:pic>
        <p:nvPicPr>
          <p:cNvPr id="8" name="Picture 19" descr="A picture containing text, tree, outdoor&#10;&#10;Description automatically generated">
            <a:extLst>
              <a:ext uri="{FF2B5EF4-FFF2-40B4-BE49-F238E27FC236}">
                <a16:creationId xmlns:a16="http://schemas.microsoft.com/office/drawing/2014/main" id="{A599F41D-A34B-42C5-922C-2A8ACBA137A0}"/>
              </a:ext>
            </a:extLst>
          </p:cNvPr>
          <p:cNvPicPr>
            <a:picLocks noChangeAspect="1"/>
          </p:cNvPicPr>
          <p:nvPr/>
        </p:nvPicPr>
        <p:blipFill>
          <a:blip r:embed="rId4"/>
          <a:stretch>
            <a:fillRect/>
          </a:stretch>
        </p:blipFill>
        <p:spPr>
          <a:xfrm>
            <a:off x="3906407" y="763077"/>
            <a:ext cx="4085685" cy="2669457"/>
          </a:xfrm>
          <a:prstGeom prst="rect">
            <a:avLst/>
          </a:prstGeom>
        </p:spPr>
      </p:pic>
      <p:pic>
        <p:nvPicPr>
          <p:cNvPr id="4" name="Picture 4" descr="Map&#10;&#10;Description automatically generated">
            <a:extLst>
              <a:ext uri="{FF2B5EF4-FFF2-40B4-BE49-F238E27FC236}">
                <a16:creationId xmlns:a16="http://schemas.microsoft.com/office/drawing/2014/main" id="{649162D3-570E-45C6-B6AC-9D8EBE825589}"/>
              </a:ext>
            </a:extLst>
          </p:cNvPr>
          <p:cNvPicPr>
            <a:picLocks noChangeAspect="1"/>
          </p:cNvPicPr>
          <p:nvPr/>
        </p:nvPicPr>
        <p:blipFill>
          <a:blip r:embed="rId5"/>
          <a:stretch>
            <a:fillRect/>
          </a:stretch>
        </p:blipFill>
        <p:spPr>
          <a:xfrm>
            <a:off x="8146175" y="752037"/>
            <a:ext cx="3480659" cy="5396894"/>
          </a:xfrm>
          <a:prstGeom prst="rect">
            <a:avLst/>
          </a:prstGeom>
        </p:spPr>
      </p:pic>
      <p:sp>
        <p:nvSpPr>
          <p:cNvPr id="3" name="Title 1">
            <a:extLst>
              <a:ext uri="{FF2B5EF4-FFF2-40B4-BE49-F238E27FC236}">
                <a16:creationId xmlns:a16="http://schemas.microsoft.com/office/drawing/2014/main" id="{7F656F57-DFB1-450D-806D-355B8447FCA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RESULTS</a:t>
            </a:r>
            <a:endParaRPr lang="en-US">
              <a:solidFill>
                <a:schemeClr val="tx1">
                  <a:lumMod val="75000"/>
                  <a:lumOff val="25000"/>
                </a:schemeClr>
              </a:solidFill>
            </a:endParaRPr>
          </a:p>
        </p:txBody>
      </p:sp>
      <p:grpSp>
        <p:nvGrpSpPr>
          <p:cNvPr id="19" name="Group 18">
            <a:extLst>
              <a:ext uri="{FF2B5EF4-FFF2-40B4-BE49-F238E27FC236}">
                <a16:creationId xmlns:a16="http://schemas.microsoft.com/office/drawing/2014/main" id="{7779B53A-93AA-4B93-89BF-CFE130037249}"/>
              </a:ext>
            </a:extLst>
          </p:cNvPr>
          <p:cNvGrpSpPr/>
          <p:nvPr/>
        </p:nvGrpSpPr>
        <p:grpSpPr>
          <a:xfrm>
            <a:off x="9677241" y="5765176"/>
            <a:ext cx="2841207" cy="317875"/>
            <a:chOff x="5656918" y="808225"/>
            <a:chExt cx="2854535" cy="475553"/>
          </a:xfrm>
        </p:grpSpPr>
        <p:grpSp>
          <p:nvGrpSpPr>
            <p:cNvPr id="9" name="Group 8">
              <a:extLst>
                <a:ext uri="{FF2B5EF4-FFF2-40B4-BE49-F238E27FC236}">
                  <a16:creationId xmlns:a16="http://schemas.microsoft.com/office/drawing/2014/main" id="{7261EAAE-95C3-429A-8CAD-62B64B3B179D}"/>
                </a:ext>
              </a:extLst>
            </p:cNvPr>
            <p:cNvGrpSpPr/>
            <p:nvPr/>
          </p:nvGrpSpPr>
          <p:grpSpPr>
            <a:xfrm>
              <a:off x="5879793" y="1181201"/>
              <a:ext cx="1257301" cy="102577"/>
              <a:chOff x="5838825" y="1160717"/>
              <a:chExt cx="1257301" cy="102577"/>
            </a:xfrm>
          </p:grpSpPr>
          <p:sp>
            <p:nvSpPr>
              <p:cNvPr id="11" name="Rectangle 10">
                <a:extLst>
                  <a:ext uri="{FF2B5EF4-FFF2-40B4-BE49-F238E27FC236}">
                    <a16:creationId xmlns:a16="http://schemas.microsoft.com/office/drawing/2014/main" id="{5B115576-61BF-4C1E-9B2F-6693D75D4EC7}"/>
                  </a:ext>
                </a:extLst>
              </p:cNvPr>
              <p:cNvSpPr/>
              <p:nvPr/>
            </p:nvSpPr>
            <p:spPr>
              <a:xfrm flipV="1">
                <a:off x="5838825" y="1176338"/>
                <a:ext cx="1257301" cy="66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12" name="Straight Arrow Connector 11">
                <a:extLst>
                  <a:ext uri="{FF2B5EF4-FFF2-40B4-BE49-F238E27FC236}">
                    <a16:creationId xmlns:a16="http://schemas.microsoft.com/office/drawing/2014/main" id="{B8968EC3-2C61-40AF-9392-5632BC540167}"/>
                  </a:ext>
                </a:extLst>
              </p:cNvPr>
              <p:cNvCxnSpPr/>
              <p:nvPr/>
            </p:nvCxnSpPr>
            <p:spPr>
              <a:xfrm>
                <a:off x="5947694" y="1165020"/>
                <a:ext cx="7530" cy="8875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443A4AEB-09A7-4F5A-9C58-069923C3FB70}"/>
                  </a:ext>
                </a:extLst>
              </p:cNvPr>
              <p:cNvCxnSpPr>
                <a:cxnSpLocks/>
              </p:cNvCxnSpPr>
              <p:nvPr/>
            </p:nvCxnSpPr>
            <p:spPr>
              <a:xfrm>
                <a:off x="6092568" y="1166350"/>
                <a:ext cx="7529" cy="9694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B679A1B1-4819-4F5B-B318-C859E6C61EAC}"/>
                  </a:ext>
                </a:extLst>
              </p:cNvPr>
              <p:cNvCxnSpPr>
                <a:cxnSpLocks/>
              </p:cNvCxnSpPr>
              <p:nvPr/>
            </p:nvCxnSpPr>
            <p:spPr>
              <a:xfrm>
                <a:off x="6276974" y="1160717"/>
                <a:ext cx="3432" cy="10257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A77B542C-94A2-4AE3-AE17-38BD1F19535C}"/>
                  </a:ext>
                </a:extLst>
              </p:cNvPr>
              <p:cNvCxnSpPr>
                <a:cxnSpLocks/>
              </p:cNvCxnSpPr>
              <p:nvPr/>
            </p:nvCxnSpPr>
            <p:spPr>
              <a:xfrm>
                <a:off x="6435468" y="1172342"/>
                <a:ext cx="6862" cy="90286"/>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B7C087EC-D03A-40A5-991F-572893A0FB15}"/>
                  </a:ext>
                </a:extLst>
              </p:cNvPr>
              <p:cNvCxnSpPr>
                <a:cxnSpLocks/>
              </p:cNvCxnSpPr>
              <p:nvPr/>
            </p:nvCxnSpPr>
            <p:spPr>
              <a:xfrm flipH="1">
                <a:off x="6600158" y="1166352"/>
                <a:ext cx="665" cy="7645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EEFB24CA-9C2C-435D-9AA6-823959F4BD00}"/>
                  </a:ext>
                </a:extLst>
              </p:cNvPr>
              <p:cNvCxnSpPr>
                <a:cxnSpLocks/>
              </p:cNvCxnSpPr>
              <p:nvPr/>
            </p:nvCxnSpPr>
            <p:spPr>
              <a:xfrm>
                <a:off x="6749793" y="1178641"/>
                <a:ext cx="3432" cy="8465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C7A29094-8E63-4EC7-B932-D6606E61805F}"/>
                  </a:ext>
                </a:extLst>
              </p:cNvPr>
              <p:cNvCxnSpPr>
                <a:cxnSpLocks/>
              </p:cNvCxnSpPr>
              <p:nvPr/>
            </p:nvCxnSpPr>
            <p:spPr>
              <a:xfrm>
                <a:off x="6902193" y="1174544"/>
                <a:ext cx="3432" cy="80556"/>
              </a:xfrm>
              <a:prstGeom prst="straightConnector1">
                <a:avLst/>
              </a:prstGeom>
              <a:ln/>
            </p:spPr>
            <p:style>
              <a:lnRef idx="2">
                <a:schemeClr val="dk1"/>
              </a:lnRef>
              <a:fillRef idx="0">
                <a:schemeClr val="dk1"/>
              </a:fillRef>
              <a:effectRef idx="1">
                <a:schemeClr val="dk1"/>
              </a:effectRef>
              <a:fontRef idx="minor">
                <a:schemeClr val="tx1"/>
              </a:fontRef>
            </p:style>
          </p:cxnSp>
        </p:grpSp>
        <p:sp>
          <p:nvSpPr>
            <p:cNvPr id="10" name="TextBox 9">
              <a:extLst>
                <a:ext uri="{FF2B5EF4-FFF2-40B4-BE49-F238E27FC236}">
                  <a16:creationId xmlns:a16="http://schemas.microsoft.com/office/drawing/2014/main" id="{C47C94D4-A708-41DC-9FDF-2EF6ACE9DFB0}"/>
                </a:ext>
              </a:extLst>
            </p:cNvPr>
            <p:cNvSpPr txBox="1"/>
            <p:nvPr/>
          </p:nvSpPr>
          <p:spPr>
            <a:xfrm>
              <a:off x="5656918" y="808225"/>
              <a:ext cx="2854535" cy="4604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      25     50    100 Km</a:t>
              </a:r>
            </a:p>
          </p:txBody>
        </p:sp>
      </p:grpSp>
      <p:sp>
        <p:nvSpPr>
          <p:cNvPr id="25" name="Text Placeholder 5">
            <a:extLst>
              <a:ext uri="{FF2B5EF4-FFF2-40B4-BE49-F238E27FC236}">
                <a16:creationId xmlns:a16="http://schemas.microsoft.com/office/drawing/2014/main" id="{C359BA97-0BC7-4625-8FB7-DF443B65EB8D}"/>
              </a:ext>
            </a:extLst>
          </p:cNvPr>
          <p:cNvSpPr txBox="1">
            <a:spLocks/>
          </p:cNvSpPr>
          <p:nvPr/>
        </p:nvSpPr>
        <p:spPr>
          <a:xfrm>
            <a:off x="513024" y="1232130"/>
            <a:ext cx="3542714"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Arial" panose="05030102010509060703" pitchFamily="18" charset="2"/>
              <a:buChar char="•"/>
            </a:pPr>
            <a:endParaRPr lang="en-US" sz="2000">
              <a:solidFill>
                <a:schemeClr val="tx1">
                  <a:lumMod val="75000"/>
                  <a:lumOff val="25000"/>
                </a:schemeClr>
              </a:solidFill>
              <a:latin typeface="Century Gothic"/>
              <a:cs typeface="Calibri"/>
            </a:endParaRPr>
          </a:p>
        </p:txBody>
      </p:sp>
      <p:sp>
        <p:nvSpPr>
          <p:cNvPr id="27" name="Text Placeholder 5">
            <a:extLst>
              <a:ext uri="{FF2B5EF4-FFF2-40B4-BE49-F238E27FC236}">
                <a16:creationId xmlns:a16="http://schemas.microsoft.com/office/drawing/2014/main" id="{3551E563-45A2-4231-AC9F-3DAF79765E53}"/>
              </a:ext>
            </a:extLst>
          </p:cNvPr>
          <p:cNvSpPr txBox="1">
            <a:spLocks/>
          </p:cNvSpPr>
          <p:nvPr/>
        </p:nvSpPr>
        <p:spPr>
          <a:xfrm>
            <a:off x="513024" y="1232130"/>
            <a:ext cx="3251713"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Arial" panose="05030102010509060703" pitchFamily="18" charset="2"/>
              <a:buChar char="•"/>
            </a:pPr>
            <a:r>
              <a:rPr lang="en-US" sz="2000">
                <a:solidFill>
                  <a:schemeClr val="tx1">
                    <a:lumMod val="75000"/>
                    <a:lumOff val="25000"/>
                  </a:schemeClr>
                </a:solidFill>
                <a:latin typeface="Century Gothic"/>
                <a:cs typeface="Calibri"/>
              </a:rPr>
              <a:t>Historic fires ignited adjacent to Red Flag Warning areas </a:t>
            </a:r>
          </a:p>
          <a:p>
            <a:pPr marL="0" indent="0">
              <a:lnSpc>
                <a:spcPct val="100000"/>
              </a:lnSpc>
              <a:spcBef>
                <a:spcPts val="0"/>
              </a:spcBef>
              <a:spcAft>
                <a:spcPts val="600"/>
              </a:spcAft>
              <a:buNone/>
            </a:pPr>
            <a:endParaRPr lang="en-US" sz="2000">
              <a:solidFill>
                <a:schemeClr val="tx1">
                  <a:lumMod val="75000"/>
                  <a:lumOff val="25000"/>
                </a:schemeClr>
              </a:solidFill>
              <a:latin typeface="Century Gothic"/>
            </a:endParaRPr>
          </a:p>
          <a:p>
            <a:pPr>
              <a:lnSpc>
                <a:spcPct val="100000"/>
              </a:lnSpc>
              <a:spcBef>
                <a:spcPts val="0"/>
              </a:spcBef>
              <a:spcAft>
                <a:spcPts val="600"/>
              </a:spcAft>
              <a:buClr>
                <a:srgbClr val="BA3A50"/>
              </a:buClr>
            </a:pPr>
            <a:r>
              <a:rPr lang="en-US" sz="2000">
                <a:solidFill>
                  <a:schemeClr val="tx1">
                    <a:lumMod val="75000"/>
                    <a:lumOff val="25000"/>
                  </a:schemeClr>
                </a:solidFill>
                <a:latin typeface="Century Gothic"/>
              </a:rPr>
              <a:t>Fires began in or near areas of high POI levels</a:t>
            </a:r>
            <a:endParaRPr lang="en-US" sz="2000">
              <a:solidFill>
                <a:schemeClr val="tx1">
                  <a:lumMod val="75000"/>
                  <a:lumOff val="25000"/>
                </a:schemeClr>
              </a:solidFill>
              <a:latin typeface="Century Gothic"/>
              <a:cs typeface="Calibri" panose="020F0502020204030204"/>
            </a:endParaRPr>
          </a:p>
          <a:p>
            <a:pPr>
              <a:lnSpc>
                <a:spcPct val="100000"/>
              </a:lnSpc>
              <a:spcBef>
                <a:spcPts val="0"/>
              </a:spcBef>
              <a:spcAft>
                <a:spcPts val="600"/>
              </a:spcAft>
              <a:buClr>
                <a:srgbClr val="BA3A50"/>
              </a:buClr>
            </a:pPr>
            <a:endParaRPr lang="en-US" sz="2000">
              <a:solidFill>
                <a:schemeClr val="tx1">
                  <a:lumMod val="75000"/>
                  <a:lumOff val="25000"/>
                </a:schemeClr>
              </a:solidFill>
              <a:latin typeface="Century Gothic"/>
            </a:endParaRPr>
          </a:p>
          <a:p>
            <a:pPr>
              <a:lnSpc>
                <a:spcPct val="100000"/>
              </a:lnSpc>
              <a:spcBef>
                <a:spcPts val="0"/>
              </a:spcBef>
              <a:spcAft>
                <a:spcPts val="600"/>
              </a:spcAft>
              <a:buClr>
                <a:srgbClr val="BA3A50"/>
              </a:buClr>
            </a:pPr>
            <a:r>
              <a:rPr lang="en-US" sz="2000">
                <a:solidFill>
                  <a:schemeClr val="tx1">
                    <a:lumMod val="75000"/>
                    <a:lumOff val="25000"/>
                  </a:schemeClr>
                </a:solidFill>
                <a:latin typeface="Century Gothic"/>
                <a:cs typeface="Calibri"/>
              </a:rPr>
              <a:t>Accuracy decreased with successive days of model forecast</a:t>
            </a:r>
          </a:p>
          <a:p>
            <a:pPr marL="0" indent="0">
              <a:lnSpc>
                <a:spcPct val="100000"/>
              </a:lnSpc>
              <a:spcBef>
                <a:spcPts val="0"/>
              </a:spcBef>
              <a:spcAft>
                <a:spcPts val="600"/>
              </a:spcAft>
              <a:buNone/>
            </a:pPr>
            <a:endParaRPr lang="en-US" sz="2000">
              <a:solidFill>
                <a:schemeClr val="tx1">
                  <a:lumMod val="75000"/>
                  <a:lumOff val="25000"/>
                </a:schemeClr>
              </a:solidFill>
              <a:latin typeface="Century Gothic"/>
              <a:cs typeface="Calibri"/>
            </a:endParaRPr>
          </a:p>
          <a:p>
            <a:pPr>
              <a:lnSpc>
                <a:spcPct val="100000"/>
              </a:lnSpc>
              <a:spcBef>
                <a:spcPts val="0"/>
              </a:spcBef>
              <a:spcAft>
                <a:spcPts val="600"/>
              </a:spcAft>
              <a:buClr>
                <a:srgbClr val="BA3A50"/>
              </a:buClr>
              <a:buFont typeface="Arial" panose="05030102010509060703" pitchFamily="18" charset="2"/>
              <a:buChar char="•"/>
            </a:pPr>
            <a:endParaRPr lang="en-US" sz="2000">
              <a:solidFill>
                <a:schemeClr val="tx1">
                  <a:lumMod val="75000"/>
                  <a:lumOff val="25000"/>
                </a:schemeClr>
              </a:solidFill>
              <a:latin typeface="Century Gothic"/>
              <a:cs typeface="Calibri"/>
            </a:endParaRPr>
          </a:p>
        </p:txBody>
      </p:sp>
      <p:pic>
        <p:nvPicPr>
          <p:cNvPr id="5" name="Picture 5" descr="A picture containing food, sweet&#10;&#10;Description automatically generated">
            <a:extLst>
              <a:ext uri="{FF2B5EF4-FFF2-40B4-BE49-F238E27FC236}">
                <a16:creationId xmlns:a16="http://schemas.microsoft.com/office/drawing/2014/main" id="{B0FB0D8B-5633-4A75-8031-632F9E407B23}"/>
              </a:ext>
            </a:extLst>
          </p:cNvPr>
          <p:cNvPicPr>
            <a:picLocks noChangeAspect="1"/>
          </p:cNvPicPr>
          <p:nvPr/>
        </p:nvPicPr>
        <p:blipFill>
          <a:blip r:embed="rId6"/>
          <a:stretch>
            <a:fillRect/>
          </a:stretch>
        </p:blipFill>
        <p:spPr>
          <a:xfrm>
            <a:off x="3910806" y="3525075"/>
            <a:ext cx="4080610" cy="2623419"/>
          </a:xfrm>
          <a:prstGeom prst="rect">
            <a:avLst/>
          </a:prstGeom>
        </p:spPr>
      </p:pic>
      <p:grpSp>
        <p:nvGrpSpPr>
          <p:cNvPr id="24" name="Group 23">
            <a:extLst>
              <a:ext uri="{FF2B5EF4-FFF2-40B4-BE49-F238E27FC236}">
                <a16:creationId xmlns:a16="http://schemas.microsoft.com/office/drawing/2014/main" id="{A2DFE1D4-4D80-43D5-B1C7-0E99067E937D}"/>
              </a:ext>
            </a:extLst>
          </p:cNvPr>
          <p:cNvGrpSpPr/>
          <p:nvPr/>
        </p:nvGrpSpPr>
        <p:grpSpPr>
          <a:xfrm>
            <a:off x="3864561" y="5813379"/>
            <a:ext cx="2104577" cy="308844"/>
            <a:chOff x="5527298" y="899693"/>
            <a:chExt cx="3436192" cy="384085"/>
          </a:xfrm>
        </p:grpSpPr>
        <p:grpSp>
          <p:nvGrpSpPr>
            <p:cNvPr id="26" name="Group 25">
              <a:extLst>
                <a:ext uri="{FF2B5EF4-FFF2-40B4-BE49-F238E27FC236}">
                  <a16:creationId xmlns:a16="http://schemas.microsoft.com/office/drawing/2014/main" id="{0D3A7C6F-552C-4360-8986-61D6F33536C0}"/>
                </a:ext>
              </a:extLst>
            </p:cNvPr>
            <p:cNvGrpSpPr/>
            <p:nvPr/>
          </p:nvGrpSpPr>
          <p:grpSpPr>
            <a:xfrm>
              <a:off x="5879793" y="1181201"/>
              <a:ext cx="1257301" cy="102577"/>
              <a:chOff x="5838825" y="1160717"/>
              <a:chExt cx="1257301" cy="102577"/>
            </a:xfrm>
          </p:grpSpPr>
          <p:sp>
            <p:nvSpPr>
              <p:cNvPr id="32" name="Rectangle 31">
                <a:extLst>
                  <a:ext uri="{FF2B5EF4-FFF2-40B4-BE49-F238E27FC236}">
                    <a16:creationId xmlns:a16="http://schemas.microsoft.com/office/drawing/2014/main" id="{1713093C-EB97-4FDB-A253-CFDC82629D3E}"/>
                  </a:ext>
                </a:extLst>
              </p:cNvPr>
              <p:cNvSpPr/>
              <p:nvPr/>
            </p:nvSpPr>
            <p:spPr>
              <a:xfrm flipV="1">
                <a:off x="5838825" y="1176338"/>
                <a:ext cx="1257301" cy="66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34" name="Straight Arrow Connector 33">
                <a:extLst>
                  <a:ext uri="{FF2B5EF4-FFF2-40B4-BE49-F238E27FC236}">
                    <a16:creationId xmlns:a16="http://schemas.microsoft.com/office/drawing/2014/main" id="{C3559A9C-0911-4373-8145-A8F3C404B500}"/>
                  </a:ext>
                </a:extLst>
              </p:cNvPr>
              <p:cNvCxnSpPr>
                <a:cxnSpLocks/>
              </p:cNvCxnSpPr>
              <p:nvPr/>
            </p:nvCxnSpPr>
            <p:spPr>
              <a:xfrm>
                <a:off x="5947694" y="1165020"/>
                <a:ext cx="7530" cy="8875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044453B4-4054-4F71-BFFE-32D01463BB60}"/>
                  </a:ext>
                </a:extLst>
              </p:cNvPr>
              <p:cNvCxnSpPr>
                <a:cxnSpLocks/>
              </p:cNvCxnSpPr>
              <p:nvPr/>
            </p:nvCxnSpPr>
            <p:spPr>
              <a:xfrm>
                <a:off x="6092568" y="1166350"/>
                <a:ext cx="7529" cy="9694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C43BD643-D3B1-420A-B116-631D4F0F2C36}"/>
                  </a:ext>
                </a:extLst>
              </p:cNvPr>
              <p:cNvCxnSpPr>
                <a:cxnSpLocks/>
              </p:cNvCxnSpPr>
              <p:nvPr/>
            </p:nvCxnSpPr>
            <p:spPr>
              <a:xfrm>
                <a:off x="6276974" y="1160717"/>
                <a:ext cx="3432" cy="10257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F13EB52F-3E7B-44AD-8E6B-3D403DCBAAC5}"/>
                  </a:ext>
                </a:extLst>
              </p:cNvPr>
              <p:cNvCxnSpPr>
                <a:cxnSpLocks/>
              </p:cNvCxnSpPr>
              <p:nvPr/>
            </p:nvCxnSpPr>
            <p:spPr>
              <a:xfrm>
                <a:off x="6435468" y="1172342"/>
                <a:ext cx="6862" cy="90286"/>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2068ACB4-8634-4842-AF30-F42F8C9B09B7}"/>
                  </a:ext>
                </a:extLst>
              </p:cNvPr>
              <p:cNvCxnSpPr>
                <a:cxnSpLocks/>
              </p:cNvCxnSpPr>
              <p:nvPr/>
            </p:nvCxnSpPr>
            <p:spPr>
              <a:xfrm flipH="1">
                <a:off x="6600158" y="1166352"/>
                <a:ext cx="665" cy="7645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EC60C21A-CEF7-41DD-87FF-5DDCD9B31E84}"/>
                  </a:ext>
                </a:extLst>
              </p:cNvPr>
              <p:cNvCxnSpPr>
                <a:cxnSpLocks/>
              </p:cNvCxnSpPr>
              <p:nvPr/>
            </p:nvCxnSpPr>
            <p:spPr>
              <a:xfrm>
                <a:off x="6749793" y="1178641"/>
                <a:ext cx="3432" cy="8465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32E97C95-6C51-45C9-9057-D09260D78461}"/>
                  </a:ext>
                </a:extLst>
              </p:cNvPr>
              <p:cNvCxnSpPr>
                <a:cxnSpLocks/>
              </p:cNvCxnSpPr>
              <p:nvPr/>
            </p:nvCxnSpPr>
            <p:spPr>
              <a:xfrm>
                <a:off x="6902193" y="1174544"/>
                <a:ext cx="3432" cy="80556"/>
              </a:xfrm>
              <a:prstGeom prst="straightConnector1">
                <a:avLst/>
              </a:prstGeom>
              <a:ln/>
            </p:spPr>
            <p:style>
              <a:lnRef idx="2">
                <a:schemeClr val="dk1"/>
              </a:lnRef>
              <a:fillRef idx="0">
                <a:schemeClr val="dk1"/>
              </a:fillRef>
              <a:effectRef idx="1">
                <a:schemeClr val="dk1"/>
              </a:effectRef>
              <a:fontRef idx="minor">
                <a:schemeClr val="tx1"/>
              </a:fontRef>
            </p:style>
          </p:cxnSp>
        </p:grpSp>
        <p:sp>
          <p:nvSpPr>
            <p:cNvPr id="28" name="TextBox 27">
              <a:extLst>
                <a:ext uri="{FF2B5EF4-FFF2-40B4-BE49-F238E27FC236}">
                  <a16:creationId xmlns:a16="http://schemas.microsoft.com/office/drawing/2014/main" id="{21B73DD9-C35D-4F3A-AD90-F41DC3B97D61}"/>
                </a:ext>
              </a:extLst>
            </p:cNvPr>
            <p:cNvSpPr txBox="1"/>
            <p:nvPr/>
          </p:nvSpPr>
          <p:spPr>
            <a:xfrm>
              <a:off x="5527298" y="899693"/>
              <a:ext cx="3436192" cy="382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     120    240 Km</a:t>
              </a:r>
            </a:p>
          </p:txBody>
        </p:sp>
      </p:grpSp>
      <p:sp>
        <p:nvSpPr>
          <p:cNvPr id="23" name="TextBox 22">
            <a:extLst>
              <a:ext uri="{FF2B5EF4-FFF2-40B4-BE49-F238E27FC236}">
                <a16:creationId xmlns:a16="http://schemas.microsoft.com/office/drawing/2014/main" id="{B7E0F170-19CE-4EDA-BDC7-2502C84B78D9}"/>
              </a:ext>
            </a:extLst>
          </p:cNvPr>
          <p:cNvSpPr txBox="1"/>
          <p:nvPr/>
        </p:nvSpPr>
        <p:spPr>
          <a:xfrm>
            <a:off x="3900740" y="234335"/>
            <a:ext cx="13755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Day 1</a:t>
            </a:r>
          </a:p>
          <a:p>
            <a:pPr algn="ctr"/>
            <a:r>
              <a:rPr lang="en-US" sz="1400">
                <a:solidFill>
                  <a:schemeClr val="tx1">
                    <a:lumMod val="75000"/>
                    <a:lumOff val="25000"/>
                  </a:schemeClr>
                </a:solidFill>
                <a:latin typeface="Century Gothic"/>
              </a:rPr>
              <a:t>1/14/2017</a:t>
            </a:r>
          </a:p>
        </p:txBody>
      </p:sp>
      <p:sp>
        <p:nvSpPr>
          <p:cNvPr id="57" name="TextBox 56">
            <a:extLst>
              <a:ext uri="{FF2B5EF4-FFF2-40B4-BE49-F238E27FC236}">
                <a16:creationId xmlns:a16="http://schemas.microsoft.com/office/drawing/2014/main" id="{62B8EEC4-F643-4C54-8E42-6BBC714DBDE0}"/>
              </a:ext>
            </a:extLst>
          </p:cNvPr>
          <p:cNvSpPr txBox="1"/>
          <p:nvPr/>
        </p:nvSpPr>
        <p:spPr>
          <a:xfrm>
            <a:off x="5261919" y="253873"/>
            <a:ext cx="13755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Day 4</a:t>
            </a:r>
          </a:p>
          <a:p>
            <a:pPr algn="ctr"/>
            <a:r>
              <a:rPr lang="en-US" sz="1400">
                <a:solidFill>
                  <a:schemeClr val="tx1">
                    <a:lumMod val="75000"/>
                    <a:lumOff val="25000"/>
                  </a:schemeClr>
                </a:solidFill>
                <a:latin typeface="Century Gothic"/>
              </a:rPr>
              <a:t>1/17/2017</a:t>
            </a:r>
          </a:p>
        </p:txBody>
      </p:sp>
      <p:sp>
        <p:nvSpPr>
          <p:cNvPr id="58" name="TextBox 57">
            <a:extLst>
              <a:ext uri="{FF2B5EF4-FFF2-40B4-BE49-F238E27FC236}">
                <a16:creationId xmlns:a16="http://schemas.microsoft.com/office/drawing/2014/main" id="{B437C6FF-5CA4-4D0C-839B-C7F730E95096}"/>
              </a:ext>
            </a:extLst>
          </p:cNvPr>
          <p:cNvSpPr txBox="1"/>
          <p:nvPr/>
        </p:nvSpPr>
        <p:spPr>
          <a:xfrm>
            <a:off x="6610073" y="234335"/>
            <a:ext cx="13755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Day 7</a:t>
            </a:r>
          </a:p>
          <a:p>
            <a:pPr algn="ctr"/>
            <a:r>
              <a:rPr lang="en-US" sz="1400">
                <a:solidFill>
                  <a:schemeClr val="tx1">
                    <a:lumMod val="75000"/>
                    <a:lumOff val="25000"/>
                  </a:schemeClr>
                </a:solidFill>
                <a:latin typeface="Century Gothic"/>
              </a:rPr>
              <a:t>1/20/2017</a:t>
            </a:r>
          </a:p>
        </p:txBody>
      </p:sp>
      <p:grpSp>
        <p:nvGrpSpPr>
          <p:cNvPr id="31" name="Group 30">
            <a:extLst>
              <a:ext uri="{FF2B5EF4-FFF2-40B4-BE49-F238E27FC236}">
                <a16:creationId xmlns:a16="http://schemas.microsoft.com/office/drawing/2014/main" id="{266EA681-BFD6-4B8E-AA0D-827BBC9EA96E}"/>
              </a:ext>
            </a:extLst>
          </p:cNvPr>
          <p:cNvGrpSpPr/>
          <p:nvPr/>
        </p:nvGrpSpPr>
        <p:grpSpPr>
          <a:xfrm>
            <a:off x="9402106" y="863709"/>
            <a:ext cx="2791500" cy="738664"/>
            <a:chOff x="10414137" y="1369725"/>
            <a:chExt cx="2791500" cy="738664"/>
          </a:xfrm>
        </p:grpSpPr>
        <p:grpSp>
          <p:nvGrpSpPr>
            <p:cNvPr id="7" name="Group 6">
              <a:extLst>
                <a:ext uri="{FF2B5EF4-FFF2-40B4-BE49-F238E27FC236}">
                  <a16:creationId xmlns:a16="http://schemas.microsoft.com/office/drawing/2014/main" id="{E9C974E4-028C-49D2-ABF0-968F0D104D27}"/>
                </a:ext>
              </a:extLst>
            </p:cNvPr>
            <p:cNvGrpSpPr/>
            <p:nvPr/>
          </p:nvGrpSpPr>
          <p:grpSpPr>
            <a:xfrm>
              <a:off x="10414137" y="1369725"/>
              <a:ext cx="2791500" cy="738664"/>
              <a:chOff x="10228786" y="1410913"/>
              <a:chExt cx="1887222" cy="954063"/>
            </a:xfrm>
          </p:grpSpPr>
          <p:sp>
            <p:nvSpPr>
              <p:cNvPr id="29" name="TextBox 28">
                <a:extLst>
                  <a:ext uri="{FF2B5EF4-FFF2-40B4-BE49-F238E27FC236}">
                    <a16:creationId xmlns:a16="http://schemas.microsoft.com/office/drawing/2014/main" id="{60744A44-A3A7-429A-97EE-B2E3939A721B}"/>
                  </a:ext>
                </a:extLst>
              </p:cNvPr>
              <p:cNvSpPr txBox="1"/>
              <p:nvPr/>
            </p:nvSpPr>
            <p:spPr>
              <a:xfrm>
                <a:off x="10228786" y="1410913"/>
                <a:ext cx="1887222" cy="954063"/>
              </a:xfrm>
              <a:prstGeom prst="rect">
                <a:avLst/>
              </a:prstGeom>
              <a:solidFill>
                <a:schemeClr val="bg1"/>
              </a:solid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       &gt;1.5   Difference </a:t>
                </a:r>
                <a:endParaRPr lang="en-US" sz="1400" dirty="0">
                  <a:solidFill>
                    <a:schemeClr val="tx1">
                      <a:lumMod val="75000"/>
                      <a:lumOff val="25000"/>
                    </a:schemeClr>
                  </a:solidFill>
                  <a:latin typeface="Calibri" panose="020F0502020204030204"/>
                  <a:cs typeface="Calibri" panose="020F0502020204030204"/>
                </a:endParaRPr>
              </a:p>
              <a:p>
                <a:r>
                  <a:rPr lang="en-US" sz="1400" dirty="0">
                    <a:solidFill>
                      <a:schemeClr val="tx1">
                        <a:lumMod val="75000"/>
                        <a:lumOff val="25000"/>
                      </a:schemeClr>
                    </a:solidFill>
                    <a:latin typeface="Century Gothic"/>
                  </a:rPr>
                  <a:t>                 Normalized</a:t>
                </a:r>
                <a:endParaRPr lang="en-US" sz="1400" dirty="0">
                  <a:solidFill>
                    <a:schemeClr val="tx1">
                      <a:lumMod val="75000"/>
                      <a:lumOff val="25000"/>
                    </a:schemeClr>
                  </a:solidFill>
                  <a:latin typeface="Calibri" panose="020F0502020204030204"/>
                  <a:cs typeface="Calibri" panose="020F0502020204030204"/>
                </a:endParaRPr>
              </a:p>
              <a:p>
                <a:r>
                  <a:rPr lang="en-US" sz="1400" dirty="0">
                    <a:solidFill>
                      <a:schemeClr val="tx1">
                        <a:lumMod val="75000"/>
                        <a:lumOff val="25000"/>
                      </a:schemeClr>
                    </a:solidFill>
                    <a:latin typeface="Century Gothic"/>
                    <a:cs typeface="Calibri"/>
                  </a:rPr>
                  <a:t>       - 0.5   Burn Ratio</a:t>
                </a:r>
              </a:p>
            </p:txBody>
          </p:sp>
          <p:pic>
            <p:nvPicPr>
              <p:cNvPr id="33" name="Picture 17" descr="Shape, arrow&#10;&#10;Description automatically generated">
                <a:extLst>
                  <a:ext uri="{FF2B5EF4-FFF2-40B4-BE49-F238E27FC236}">
                    <a16:creationId xmlns:a16="http://schemas.microsoft.com/office/drawing/2014/main" id="{2AFB3947-DBAD-4E2F-95E8-9CB15F2CCB2B}"/>
                  </a:ext>
                </a:extLst>
              </p:cNvPr>
              <p:cNvPicPr>
                <a:picLocks noChangeAspect="1"/>
              </p:cNvPicPr>
              <p:nvPr/>
            </p:nvPicPr>
            <p:blipFill>
              <a:blip r:embed="rId7"/>
              <a:stretch>
                <a:fillRect/>
              </a:stretch>
            </p:blipFill>
            <p:spPr>
              <a:xfrm>
                <a:off x="11734691" y="1475312"/>
                <a:ext cx="326255" cy="803206"/>
              </a:xfrm>
              <a:prstGeom prst="rect">
                <a:avLst/>
              </a:prstGeom>
            </p:spPr>
          </p:pic>
        </p:grpSp>
        <p:pic>
          <p:nvPicPr>
            <p:cNvPr id="52" name="Picture 52">
              <a:extLst>
                <a:ext uri="{FF2B5EF4-FFF2-40B4-BE49-F238E27FC236}">
                  <a16:creationId xmlns:a16="http://schemas.microsoft.com/office/drawing/2014/main" id="{08D70FDB-EA7D-488D-A8A2-E8F5EB0D01C7}"/>
                </a:ext>
              </a:extLst>
            </p:cNvPr>
            <p:cNvPicPr>
              <a:picLocks noChangeAspect="1"/>
            </p:cNvPicPr>
            <p:nvPr/>
          </p:nvPicPr>
          <p:blipFill rotWithShape="1">
            <a:blip r:embed="rId8"/>
            <a:srcRect r="58857" b="-658"/>
            <a:stretch/>
          </p:blipFill>
          <p:spPr>
            <a:xfrm>
              <a:off x="10542364" y="1453177"/>
              <a:ext cx="209751" cy="437015"/>
            </a:xfrm>
            <a:prstGeom prst="rect">
              <a:avLst/>
            </a:prstGeom>
          </p:spPr>
        </p:pic>
      </p:grpSp>
      <p:grpSp>
        <p:nvGrpSpPr>
          <p:cNvPr id="30" name="Group 29">
            <a:extLst>
              <a:ext uri="{FF2B5EF4-FFF2-40B4-BE49-F238E27FC236}">
                <a16:creationId xmlns:a16="http://schemas.microsoft.com/office/drawing/2014/main" id="{DA08C7A9-AE5F-4CAF-8E09-F4E404CCB74A}"/>
              </a:ext>
            </a:extLst>
          </p:cNvPr>
          <p:cNvGrpSpPr/>
          <p:nvPr/>
        </p:nvGrpSpPr>
        <p:grpSpPr>
          <a:xfrm>
            <a:off x="1131228" y="4997755"/>
            <a:ext cx="2695259" cy="1600438"/>
            <a:chOff x="-820732" y="5299756"/>
            <a:chExt cx="1887222" cy="1600438"/>
          </a:xfrm>
        </p:grpSpPr>
        <p:grpSp>
          <p:nvGrpSpPr>
            <p:cNvPr id="22" name="Group 21">
              <a:extLst>
                <a:ext uri="{FF2B5EF4-FFF2-40B4-BE49-F238E27FC236}">
                  <a16:creationId xmlns:a16="http://schemas.microsoft.com/office/drawing/2014/main" id="{D0E64567-8044-4F9B-8008-99A0C349B2B2}"/>
                </a:ext>
              </a:extLst>
            </p:cNvPr>
            <p:cNvGrpSpPr/>
            <p:nvPr/>
          </p:nvGrpSpPr>
          <p:grpSpPr>
            <a:xfrm>
              <a:off x="-820732" y="5299756"/>
              <a:ext cx="1887222" cy="1600438"/>
              <a:chOff x="5897761" y="3963937"/>
              <a:chExt cx="1887222" cy="1600435"/>
            </a:xfrm>
          </p:grpSpPr>
          <p:sp>
            <p:nvSpPr>
              <p:cNvPr id="55" name="TextBox 54">
                <a:extLst>
                  <a:ext uri="{FF2B5EF4-FFF2-40B4-BE49-F238E27FC236}">
                    <a16:creationId xmlns:a16="http://schemas.microsoft.com/office/drawing/2014/main" id="{DDC58588-420E-4EAE-A801-E097B177D85D}"/>
                  </a:ext>
                </a:extLst>
              </p:cNvPr>
              <p:cNvSpPr txBox="1"/>
              <p:nvPr/>
            </p:nvSpPr>
            <p:spPr>
              <a:xfrm>
                <a:off x="5897761" y="3963937"/>
                <a:ext cx="1887222" cy="1600435"/>
              </a:xfrm>
              <a:prstGeom prst="rect">
                <a:avLst/>
              </a:prstGeom>
              <a:solidFill>
                <a:schemeClr val="bg1"/>
              </a:solid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     v </a:t>
                </a:r>
                <a:r>
                  <a:rPr lang="en-US" sz="1400" dirty="0">
                    <a:solidFill>
                      <a:schemeClr val="tx1">
                        <a:lumMod val="75000"/>
                        <a:lumOff val="25000"/>
                      </a:schemeClr>
                    </a:solidFill>
                    <a:latin typeface="Century Gothic"/>
                  </a:rPr>
                  <a:t>90%   Probability of </a:t>
                </a:r>
                <a:endParaRPr lang="en-US" sz="1400" dirty="0">
                  <a:solidFill>
                    <a:schemeClr val="tx1">
                      <a:lumMod val="75000"/>
                      <a:lumOff val="25000"/>
                    </a:schemeClr>
                  </a:solidFill>
                  <a:latin typeface="Calibri" panose="020F0502020204030204"/>
                  <a:cs typeface="Calibri" panose="020F0502020204030204"/>
                </a:endParaRPr>
              </a:p>
              <a:p>
                <a:r>
                  <a:rPr lang="en-US" sz="1400" dirty="0">
                    <a:solidFill>
                      <a:schemeClr val="tx1">
                        <a:lumMod val="75000"/>
                        <a:lumOff val="25000"/>
                      </a:schemeClr>
                    </a:solidFill>
                    <a:latin typeface="Century Gothic"/>
                    <a:cs typeface="Calibri" panose="020F0502020204030204"/>
                  </a:rPr>
                  <a:t>               Ignition (POI)</a:t>
                </a:r>
              </a:p>
              <a:p>
                <a:r>
                  <a:rPr lang="en-US" sz="1400" dirty="0">
                    <a:solidFill>
                      <a:schemeClr val="tx1">
                        <a:lumMod val="75000"/>
                        <a:lumOff val="25000"/>
                      </a:schemeClr>
                    </a:solidFill>
                    <a:latin typeface="Century Gothic"/>
                    <a:cs typeface="Calibri" panose="020F0502020204030204"/>
                  </a:rPr>
                  <a:t>     10%       </a:t>
                </a:r>
              </a:p>
              <a:p>
                <a:r>
                  <a:rPr lang="en-US" sz="1400" dirty="0">
                    <a:solidFill>
                      <a:schemeClr val="tx1">
                        <a:lumMod val="75000"/>
                        <a:lumOff val="25000"/>
                      </a:schemeClr>
                    </a:solidFill>
                    <a:latin typeface="Century Gothic"/>
                    <a:cs typeface="Calibri" panose="020F0502020204030204"/>
                  </a:rPr>
                  <a:t>             Red Flag Warning</a:t>
                </a:r>
              </a:p>
              <a:p>
                <a:r>
                  <a:rPr lang="en-US" sz="1400" dirty="0">
                    <a:solidFill>
                      <a:schemeClr val="tx1">
                        <a:lumMod val="75000"/>
                        <a:lumOff val="25000"/>
                      </a:schemeClr>
                    </a:solidFill>
                    <a:latin typeface="Century Gothic"/>
                    <a:cs typeface="Calibri" panose="020F0502020204030204"/>
                  </a:rPr>
                  <a:t>             Zones</a:t>
                </a:r>
              </a:p>
              <a:p>
                <a:r>
                  <a:rPr lang="en-US" sz="1400" dirty="0">
                    <a:solidFill>
                      <a:schemeClr val="tx1">
                        <a:lumMod val="75000"/>
                        <a:lumOff val="25000"/>
                      </a:schemeClr>
                    </a:solidFill>
                    <a:latin typeface="Century Gothic"/>
                    <a:cs typeface="Calibri" panose="020F0502020204030204"/>
                  </a:rPr>
                  <a:t>             Historic Fire    </a:t>
                </a:r>
              </a:p>
              <a:p>
                <a:r>
                  <a:rPr lang="en-US" sz="1400" dirty="0">
                    <a:solidFill>
                      <a:schemeClr val="tx1">
                        <a:lumMod val="75000"/>
                        <a:lumOff val="25000"/>
                      </a:schemeClr>
                    </a:solidFill>
                    <a:latin typeface="Century Gothic"/>
                    <a:cs typeface="Calibri" panose="020F0502020204030204"/>
                  </a:rPr>
                  <a:t>             Perimeters</a:t>
                </a:r>
              </a:p>
            </p:txBody>
          </p:sp>
          <p:pic>
            <p:nvPicPr>
              <p:cNvPr id="54" name="Picture 17" descr="Shape, arrow&#10;&#10;Description automatically generated">
                <a:extLst>
                  <a:ext uri="{FF2B5EF4-FFF2-40B4-BE49-F238E27FC236}">
                    <a16:creationId xmlns:a16="http://schemas.microsoft.com/office/drawing/2014/main" id="{381CB73D-DD08-4E7A-B536-4516CFB3ED72}"/>
                  </a:ext>
                </a:extLst>
              </p:cNvPr>
              <p:cNvPicPr>
                <a:picLocks noChangeAspect="1"/>
              </p:cNvPicPr>
              <p:nvPr/>
            </p:nvPicPr>
            <p:blipFill>
              <a:blip r:embed="rId7"/>
              <a:stretch>
                <a:fillRect/>
              </a:stretch>
            </p:blipFill>
            <p:spPr>
              <a:xfrm>
                <a:off x="7358289" y="4002241"/>
                <a:ext cx="326255" cy="619316"/>
              </a:xfrm>
              <a:prstGeom prst="rect">
                <a:avLst/>
              </a:prstGeom>
            </p:spPr>
          </p:pic>
          <p:pic>
            <p:nvPicPr>
              <p:cNvPr id="20" name="Picture 20" descr="Shape, rectangle&#10;&#10;Description automatically generated">
                <a:extLst>
                  <a:ext uri="{FF2B5EF4-FFF2-40B4-BE49-F238E27FC236}">
                    <a16:creationId xmlns:a16="http://schemas.microsoft.com/office/drawing/2014/main" id="{D572E080-C054-4903-98C5-1E9827CDE358}"/>
                  </a:ext>
                </a:extLst>
              </p:cNvPr>
              <p:cNvPicPr>
                <a:picLocks noChangeAspect="1"/>
              </p:cNvPicPr>
              <p:nvPr/>
            </p:nvPicPr>
            <p:blipFill>
              <a:blip r:embed="rId9"/>
              <a:stretch>
                <a:fillRect/>
              </a:stretch>
            </p:blipFill>
            <p:spPr>
              <a:xfrm>
                <a:off x="5923627" y="4667958"/>
                <a:ext cx="338017" cy="196690"/>
              </a:xfrm>
              <a:prstGeom prst="rect">
                <a:avLst/>
              </a:prstGeom>
            </p:spPr>
          </p:pic>
          <p:pic>
            <p:nvPicPr>
              <p:cNvPr id="21" name="Picture 21" descr="Shape, rectangle&#10;&#10;Description automatically generated">
                <a:extLst>
                  <a:ext uri="{FF2B5EF4-FFF2-40B4-BE49-F238E27FC236}">
                    <a16:creationId xmlns:a16="http://schemas.microsoft.com/office/drawing/2014/main" id="{367373BA-FB6A-4157-9D01-B9E304006F45}"/>
                  </a:ext>
                </a:extLst>
              </p:cNvPr>
              <p:cNvPicPr>
                <a:picLocks noChangeAspect="1"/>
              </p:cNvPicPr>
              <p:nvPr/>
            </p:nvPicPr>
            <p:blipFill>
              <a:blip r:embed="rId10"/>
              <a:stretch>
                <a:fillRect/>
              </a:stretch>
            </p:blipFill>
            <p:spPr>
              <a:xfrm flipV="1">
                <a:off x="5912310" y="5088579"/>
                <a:ext cx="360649" cy="210039"/>
              </a:xfrm>
              <a:prstGeom prst="rect">
                <a:avLst/>
              </a:prstGeom>
            </p:spPr>
          </p:pic>
        </p:grpSp>
        <p:pic>
          <p:nvPicPr>
            <p:cNvPr id="53" name="Picture 6" descr="Chart&#10;&#10;Description automatically generated">
              <a:extLst>
                <a:ext uri="{FF2B5EF4-FFF2-40B4-BE49-F238E27FC236}">
                  <a16:creationId xmlns:a16="http://schemas.microsoft.com/office/drawing/2014/main" id="{90A4B6ED-6EFE-49CA-B6ED-CE239C89BFBE}"/>
                </a:ext>
              </a:extLst>
            </p:cNvPr>
            <p:cNvPicPr>
              <a:picLocks noChangeAspect="1"/>
            </p:cNvPicPr>
            <p:nvPr/>
          </p:nvPicPr>
          <p:blipFill rotWithShape="1">
            <a:blip r:embed="rId11"/>
            <a:srcRect t="-696" r="57908" b="-2857"/>
            <a:stretch/>
          </p:blipFill>
          <p:spPr>
            <a:xfrm>
              <a:off x="-809028" y="5335796"/>
              <a:ext cx="245908" cy="559942"/>
            </a:xfrm>
            <a:prstGeom prst="rect">
              <a:avLst/>
            </a:prstGeom>
          </p:spPr>
        </p:pic>
      </p:grpSp>
      <p:sp>
        <p:nvSpPr>
          <p:cNvPr id="2" name="TextBox 1">
            <a:extLst>
              <a:ext uri="{FF2B5EF4-FFF2-40B4-BE49-F238E27FC236}">
                <a16:creationId xmlns:a16="http://schemas.microsoft.com/office/drawing/2014/main" id="{EFC06D96-4897-4B3A-B13A-2E00D7F0E8EC}"/>
              </a:ext>
            </a:extLst>
          </p:cNvPr>
          <p:cNvSpPr txBox="1"/>
          <p:nvPr/>
        </p:nvSpPr>
        <p:spPr>
          <a:xfrm>
            <a:off x="10305886" y="3591169"/>
            <a:ext cx="7958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Maule</a:t>
            </a:r>
            <a:endParaRPr lang="en-US" sz="1400">
              <a:solidFill>
                <a:schemeClr val="tx1">
                  <a:lumMod val="75000"/>
                  <a:lumOff val="25000"/>
                </a:schemeClr>
              </a:solidFill>
            </a:endParaRPr>
          </a:p>
        </p:txBody>
      </p:sp>
      <p:sp>
        <p:nvSpPr>
          <p:cNvPr id="59" name="TextBox 58">
            <a:extLst>
              <a:ext uri="{FF2B5EF4-FFF2-40B4-BE49-F238E27FC236}">
                <a16:creationId xmlns:a16="http://schemas.microsoft.com/office/drawing/2014/main" id="{F4F16288-69D9-4416-991C-7CEA9EB2BADB}"/>
              </a:ext>
            </a:extLst>
          </p:cNvPr>
          <p:cNvSpPr txBox="1"/>
          <p:nvPr/>
        </p:nvSpPr>
        <p:spPr>
          <a:xfrm>
            <a:off x="9560121" y="4885902"/>
            <a:ext cx="7958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err="1">
                <a:solidFill>
                  <a:schemeClr val="tx1">
                    <a:lumMod val="75000"/>
                    <a:lumOff val="25000"/>
                  </a:schemeClr>
                </a:solidFill>
                <a:latin typeface="Century Gothic"/>
              </a:rPr>
              <a:t>Ñuble</a:t>
            </a:r>
            <a:endParaRPr lang="en-US" sz="1400">
              <a:solidFill>
                <a:schemeClr val="tx1">
                  <a:lumMod val="75000"/>
                  <a:lumOff val="25000"/>
                </a:schemeClr>
              </a:solidFill>
              <a:latin typeface="Century Gothic"/>
            </a:endParaRPr>
          </a:p>
        </p:txBody>
      </p:sp>
      <p:sp>
        <p:nvSpPr>
          <p:cNvPr id="60" name="TextBox 59">
            <a:extLst>
              <a:ext uri="{FF2B5EF4-FFF2-40B4-BE49-F238E27FC236}">
                <a16:creationId xmlns:a16="http://schemas.microsoft.com/office/drawing/2014/main" id="{5282B989-2F0D-4C14-9771-D30CAAF722F2}"/>
              </a:ext>
            </a:extLst>
          </p:cNvPr>
          <p:cNvSpPr txBox="1"/>
          <p:nvPr/>
        </p:nvSpPr>
        <p:spPr>
          <a:xfrm>
            <a:off x="8846211" y="5797974"/>
            <a:ext cx="7958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err="1">
                <a:solidFill>
                  <a:schemeClr val="tx1">
                    <a:lumMod val="75000"/>
                    <a:lumOff val="25000"/>
                  </a:schemeClr>
                </a:solidFill>
                <a:latin typeface="Century Gothic"/>
              </a:rPr>
              <a:t>Bíobío</a:t>
            </a:r>
            <a:endParaRPr lang="en-US" sz="1400">
              <a:solidFill>
                <a:schemeClr val="tx1">
                  <a:lumMod val="75000"/>
                  <a:lumOff val="25000"/>
                </a:schemeClr>
              </a:solidFill>
              <a:latin typeface="Century Gothic"/>
            </a:endParaRPr>
          </a:p>
        </p:txBody>
      </p:sp>
      <p:sp>
        <p:nvSpPr>
          <p:cNvPr id="61" name="TextBox 60">
            <a:extLst>
              <a:ext uri="{FF2B5EF4-FFF2-40B4-BE49-F238E27FC236}">
                <a16:creationId xmlns:a16="http://schemas.microsoft.com/office/drawing/2014/main" id="{8887E24E-C614-4826-A589-C011D69925A7}"/>
              </a:ext>
            </a:extLst>
          </p:cNvPr>
          <p:cNvSpPr txBox="1"/>
          <p:nvPr/>
        </p:nvSpPr>
        <p:spPr>
          <a:xfrm>
            <a:off x="10631527" y="2184400"/>
            <a:ext cx="11437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O'Higgins</a:t>
            </a:r>
          </a:p>
        </p:txBody>
      </p:sp>
      <p:grpSp>
        <p:nvGrpSpPr>
          <p:cNvPr id="73" name="Group 72">
            <a:extLst>
              <a:ext uri="{FF2B5EF4-FFF2-40B4-BE49-F238E27FC236}">
                <a16:creationId xmlns:a16="http://schemas.microsoft.com/office/drawing/2014/main" id="{0018A685-AF93-4E0C-A554-51F00E82CBD9}"/>
              </a:ext>
            </a:extLst>
          </p:cNvPr>
          <p:cNvGrpSpPr/>
          <p:nvPr/>
        </p:nvGrpSpPr>
        <p:grpSpPr>
          <a:xfrm>
            <a:off x="3850762" y="3116494"/>
            <a:ext cx="2104577" cy="308844"/>
            <a:chOff x="5527298" y="899693"/>
            <a:chExt cx="3436192" cy="384085"/>
          </a:xfrm>
        </p:grpSpPr>
        <p:grpSp>
          <p:nvGrpSpPr>
            <p:cNvPr id="74" name="Group 73">
              <a:extLst>
                <a:ext uri="{FF2B5EF4-FFF2-40B4-BE49-F238E27FC236}">
                  <a16:creationId xmlns:a16="http://schemas.microsoft.com/office/drawing/2014/main" id="{753D18F5-065B-4DCE-AED3-9C7A79166BDE}"/>
                </a:ext>
              </a:extLst>
            </p:cNvPr>
            <p:cNvGrpSpPr/>
            <p:nvPr/>
          </p:nvGrpSpPr>
          <p:grpSpPr>
            <a:xfrm>
              <a:off x="5879793" y="1181201"/>
              <a:ext cx="1257301" cy="102577"/>
              <a:chOff x="5838825" y="1160717"/>
              <a:chExt cx="1257301" cy="102577"/>
            </a:xfrm>
          </p:grpSpPr>
          <p:sp>
            <p:nvSpPr>
              <p:cNvPr id="76" name="Rectangle 75">
                <a:extLst>
                  <a:ext uri="{FF2B5EF4-FFF2-40B4-BE49-F238E27FC236}">
                    <a16:creationId xmlns:a16="http://schemas.microsoft.com/office/drawing/2014/main" id="{7ECF2EE8-1563-4D1A-A3BA-0A453727BD07}"/>
                  </a:ext>
                </a:extLst>
              </p:cNvPr>
              <p:cNvSpPr/>
              <p:nvPr/>
            </p:nvSpPr>
            <p:spPr>
              <a:xfrm flipV="1">
                <a:off x="5838825" y="1176338"/>
                <a:ext cx="1257301" cy="66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77" name="Straight Arrow Connector 76">
                <a:extLst>
                  <a:ext uri="{FF2B5EF4-FFF2-40B4-BE49-F238E27FC236}">
                    <a16:creationId xmlns:a16="http://schemas.microsoft.com/office/drawing/2014/main" id="{CAD4C8F0-13DB-4B79-B1F1-8475278E53A0}"/>
                  </a:ext>
                </a:extLst>
              </p:cNvPr>
              <p:cNvCxnSpPr>
                <a:cxnSpLocks/>
              </p:cNvCxnSpPr>
              <p:nvPr/>
            </p:nvCxnSpPr>
            <p:spPr>
              <a:xfrm>
                <a:off x="5947694" y="1165020"/>
                <a:ext cx="7530" cy="8875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78" name="Straight Arrow Connector 77">
                <a:extLst>
                  <a:ext uri="{FF2B5EF4-FFF2-40B4-BE49-F238E27FC236}">
                    <a16:creationId xmlns:a16="http://schemas.microsoft.com/office/drawing/2014/main" id="{782494CC-9F32-4FC7-89F8-05F70239C6DA}"/>
                  </a:ext>
                </a:extLst>
              </p:cNvPr>
              <p:cNvCxnSpPr>
                <a:cxnSpLocks/>
              </p:cNvCxnSpPr>
              <p:nvPr/>
            </p:nvCxnSpPr>
            <p:spPr>
              <a:xfrm>
                <a:off x="6092568" y="1166350"/>
                <a:ext cx="7529" cy="9694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79" name="Straight Arrow Connector 78">
                <a:extLst>
                  <a:ext uri="{FF2B5EF4-FFF2-40B4-BE49-F238E27FC236}">
                    <a16:creationId xmlns:a16="http://schemas.microsoft.com/office/drawing/2014/main" id="{EE4FB9D2-9FEE-4455-82B2-1B03B215FCC4}"/>
                  </a:ext>
                </a:extLst>
              </p:cNvPr>
              <p:cNvCxnSpPr>
                <a:cxnSpLocks/>
              </p:cNvCxnSpPr>
              <p:nvPr/>
            </p:nvCxnSpPr>
            <p:spPr>
              <a:xfrm>
                <a:off x="6276974" y="1160717"/>
                <a:ext cx="3432" cy="10257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80" name="Straight Arrow Connector 79">
                <a:extLst>
                  <a:ext uri="{FF2B5EF4-FFF2-40B4-BE49-F238E27FC236}">
                    <a16:creationId xmlns:a16="http://schemas.microsoft.com/office/drawing/2014/main" id="{D9826AC6-8BF3-4297-AD5C-39CB361BABE9}"/>
                  </a:ext>
                </a:extLst>
              </p:cNvPr>
              <p:cNvCxnSpPr>
                <a:cxnSpLocks/>
              </p:cNvCxnSpPr>
              <p:nvPr/>
            </p:nvCxnSpPr>
            <p:spPr>
              <a:xfrm>
                <a:off x="6435468" y="1172342"/>
                <a:ext cx="6862" cy="90286"/>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81" name="Straight Arrow Connector 80">
                <a:extLst>
                  <a:ext uri="{FF2B5EF4-FFF2-40B4-BE49-F238E27FC236}">
                    <a16:creationId xmlns:a16="http://schemas.microsoft.com/office/drawing/2014/main" id="{8D5FBE6D-9596-4739-B451-A40165235F0C}"/>
                  </a:ext>
                </a:extLst>
              </p:cNvPr>
              <p:cNvCxnSpPr>
                <a:cxnSpLocks/>
              </p:cNvCxnSpPr>
              <p:nvPr/>
            </p:nvCxnSpPr>
            <p:spPr>
              <a:xfrm flipH="1">
                <a:off x="6600158" y="1166352"/>
                <a:ext cx="665" cy="7645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61E43C4F-BB96-47A1-8960-5677886B298E}"/>
                  </a:ext>
                </a:extLst>
              </p:cNvPr>
              <p:cNvCxnSpPr>
                <a:cxnSpLocks/>
              </p:cNvCxnSpPr>
              <p:nvPr/>
            </p:nvCxnSpPr>
            <p:spPr>
              <a:xfrm>
                <a:off x="6749793" y="1178641"/>
                <a:ext cx="3432" cy="8465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83" name="Straight Arrow Connector 82">
                <a:extLst>
                  <a:ext uri="{FF2B5EF4-FFF2-40B4-BE49-F238E27FC236}">
                    <a16:creationId xmlns:a16="http://schemas.microsoft.com/office/drawing/2014/main" id="{07FA7F6B-E8E4-48E2-8E9E-D2597902A1BE}"/>
                  </a:ext>
                </a:extLst>
              </p:cNvPr>
              <p:cNvCxnSpPr>
                <a:cxnSpLocks/>
              </p:cNvCxnSpPr>
              <p:nvPr/>
            </p:nvCxnSpPr>
            <p:spPr>
              <a:xfrm>
                <a:off x="6902193" y="1174544"/>
                <a:ext cx="3432" cy="80556"/>
              </a:xfrm>
              <a:prstGeom prst="straightConnector1">
                <a:avLst/>
              </a:prstGeom>
              <a:ln/>
            </p:spPr>
            <p:style>
              <a:lnRef idx="2">
                <a:schemeClr val="dk1"/>
              </a:lnRef>
              <a:fillRef idx="0">
                <a:schemeClr val="dk1"/>
              </a:fillRef>
              <a:effectRef idx="1">
                <a:schemeClr val="dk1"/>
              </a:effectRef>
              <a:fontRef idx="minor">
                <a:schemeClr val="tx1"/>
              </a:fontRef>
            </p:style>
          </p:cxnSp>
        </p:grpSp>
        <p:sp>
          <p:nvSpPr>
            <p:cNvPr id="75" name="TextBox 74">
              <a:extLst>
                <a:ext uri="{FF2B5EF4-FFF2-40B4-BE49-F238E27FC236}">
                  <a16:creationId xmlns:a16="http://schemas.microsoft.com/office/drawing/2014/main" id="{F05C8DDB-9874-4179-9AF8-A661A59E02AC}"/>
                </a:ext>
              </a:extLst>
            </p:cNvPr>
            <p:cNvSpPr txBox="1"/>
            <p:nvPr/>
          </p:nvSpPr>
          <p:spPr>
            <a:xfrm>
              <a:off x="5527298" y="899693"/>
              <a:ext cx="3436192" cy="382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0     120    240 Km</a:t>
              </a:r>
            </a:p>
          </p:txBody>
        </p:sp>
      </p:grpSp>
    </p:spTree>
    <p:extLst>
      <p:ext uri="{BB962C8B-B14F-4D97-AF65-F5344CB8AC3E}">
        <p14:creationId xmlns:p14="http://schemas.microsoft.com/office/powerpoint/2010/main" val="1905210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22CF6-5D5E-4DD1-BAC7-A54AC8C8831A}"/>
              </a:ext>
            </a:extLst>
          </p:cNvPr>
          <p:cNvSpPr txBox="1"/>
          <p:nvPr/>
        </p:nvSpPr>
        <p:spPr>
          <a:xfrm>
            <a:off x="377157" y="383388"/>
            <a:ext cx="10515599" cy="93268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lnSpcReduction="20000"/>
          </a:bodyPr>
          <a:lstStyle/>
          <a:p>
            <a:pPr>
              <a:lnSpc>
                <a:spcPct val="90000"/>
              </a:lnSpc>
              <a:spcBef>
                <a:spcPct val="0"/>
              </a:spcBef>
              <a:spcAft>
                <a:spcPts val="600"/>
              </a:spcAft>
            </a:pPr>
            <a:r>
              <a:rPr lang="en-US" sz="4000" b="1">
                <a:solidFill>
                  <a:srgbClr val="BA3A50"/>
                </a:solidFill>
                <a:latin typeface="Century Gothic"/>
                <a:ea typeface="+mj-ea"/>
                <a:cs typeface="+mj-cs"/>
              </a:rPr>
              <a:t>Fire Risk Location Automated Model (FLAMe)</a:t>
            </a:r>
            <a:r>
              <a:rPr lang="en-US" sz="4000" b="1" kern="1200">
                <a:solidFill>
                  <a:srgbClr val="BA3A50"/>
                </a:solidFill>
                <a:latin typeface="Century Gothic"/>
                <a:ea typeface="+mj-ea"/>
                <a:cs typeface="+mj-cs"/>
              </a:rPr>
              <a:t> GEE App</a:t>
            </a:r>
            <a:endParaRPr lang="en-US" sz="4000" b="1" kern="1200">
              <a:solidFill>
                <a:srgbClr val="BA3A50"/>
              </a:solidFill>
              <a:latin typeface="Century Gothic"/>
              <a:ea typeface="+mj-ea"/>
              <a:cs typeface="Calibri Light"/>
            </a:endParaRPr>
          </a:p>
        </p:txBody>
      </p:sp>
      <p:pic>
        <p:nvPicPr>
          <p:cNvPr id="3" name="Picture 4" descr="Map&#10;&#10;Description automatically generated">
            <a:extLst>
              <a:ext uri="{FF2B5EF4-FFF2-40B4-BE49-F238E27FC236}">
                <a16:creationId xmlns:a16="http://schemas.microsoft.com/office/drawing/2014/main" id="{28C4E847-4936-4E1A-87B3-AB631BB323E3}"/>
              </a:ext>
            </a:extLst>
          </p:cNvPr>
          <p:cNvPicPr>
            <a:picLocks noChangeAspect="1"/>
          </p:cNvPicPr>
          <p:nvPr/>
        </p:nvPicPr>
        <p:blipFill>
          <a:blip r:embed="rId3"/>
          <a:stretch>
            <a:fillRect/>
          </a:stretch>
        </p:blipFill>
        <p:spPr>
          <a:xfrm>
            <a:off x="509245" y="1374533"/>
            <a:ext cx="11169253" cy="5013940"/>
          </a:xfrm>
          <a:prstGeom prst="rect">
            <a:avLst/>
          </a:prstGeom>
        </p:spPr>
      </p:pic>
    </p:spTree>
    <p:extLst>
      <p:ext uri="{BB962C8B-B14F-4D97-AF65-F5344CB8AC3E}">
        <p14:creationId xmlns:p14="http://schemas.microsoft.com/office/powerpoint/2010/main" val="278219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8D1B4D-1ACF-4A96-A4AD-7BBE54E0BE5F}"/>
              </a:ext>
            </a:extLst>
          </p:cNvPr>
          <p:cNvSpPr/>
          <p:nvPr/>
        </p:nvSpPr>
        <p:spPr>
          <a:xfrm>
            <a:off x="7222329" y="-4762"/>
            <a:ext cx="4970860" cy="6863951"/>
          </a:xfrm>
          <a:prstGeom prst="rect">
            <a:avLst/>
          </a:prstGeom>
          <a:solidFill>
            <a:srgbClr val="BA3A50"/>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49DC6880-319B-4EE8-BFA5-DAF45CBE3F6D}"/>
              </a:ext>
            </a:extLst>
          </p:cNvPr>
          <p:cNvSpPr/>
          <p:nvPr/>
        </p:nvSpPr>
        <p:spPr>
          <a:xfrm>
            <a:off x="7553992" y="1632345"/>
            <a:ext cx="4238625" cy="3559969"/>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descr="Monitor with solid fill">
            <a:extLst>
              <a:ext uri="{FF2B5EF4-FFF2-40B4-BE49-F238E27FC236}">
                <a16:creationId xmlns:a16="http://schemas.microsoft.com/office/drawing/2014/main" id="{315254F6-472E-465E-9534-672F8CA7F9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4330" y="1810940"/>
            <a:ext cx="3378994" cy="3378994"/>
          </a:xfrm>
          <a:prstGeom prst="rect">
            <a:avLst/>
          </a:prstGeom>
        </p:spPr>
      </p:pic>
      <p:pic>
        <p:nvPicPr>
          <p:cNvPr id="8" name="Graphic 8" descr="Web design outline">
            <a:extLst>
              <a:ext uri="{FF2B5EF4-FFF2-40B4-BE49-F238E27FC236}">
                <a16:creationId xmlns:a16="http://schemas.microsoft.com/office/drawing/2014/main" id="{D48AFB85-93A0-4B72-9912-6682F0EDA0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7034" y="2263377"/>
            <a:ext cx="2093119" cy="2093119"/>
          </a:xfrm>
          <a:prstGeom prst="rect">
            <a:avLst/>
          </a:prstGeom>
        </p:spPr>
      </p:pic>
      <p:sp>
        <p:nvSpPr>
          <p:cNvPr id="10" name="TextBox 9">
            <a:extLst>
              <a:ext uri="{FF2B5EF4-FFF2-40B4-BE49-F238E27FC236}">
                <a16:creationId xmlns:a16="http://schemas.microsoft.com/office/drawing/2014/main" id="{AF12E06E-EC61-4477-B525-D5A3BAC500A2}"/>
              </a:ext>
            </a:extLst>
          </p:cNvPr>
          <p:cNvSpPr txBox="1"/>
          <p:nvPr/>
        </p:nvSpPr>
        <p:spPr>
          <a:xfrm>
            <a:off x="366713" y="235744"/>
            <a:ext cx="55292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B73B52"/>
                </a:solidFill>
                <a:latin typeface="Century Gothic"/>
              </a:rPr>
              <a:t>CODE TUTORIAL</a:t>
            </a:r>
          </a:p>
        </p:txBody>
      </p:sp>
      <p:sp>
        <p:nvSpPr>
          <p:cNvPr id="13" name="TextBox 12">
            <a:extLst>
              <a:ext uri="{FF2B5EF4-FFF2-40B4-BE49-F238E27FC236}">
                <a16:creationId xmlns:a16="http://schemas.microsoft.com/office/drawing/2014/main" id="{27B8C521-F073-4FB1-9FF1-E2B02A19BA16}"/>
              </a:ext>
            </a:extLst>
          </p:cNvPr>
          <p:cNvSpPr txBox="1"/>
          <p:nvPr/>
        </p:nvSpPr>
        <p:spPr>
          <a:xfrm>
            <a:off x="748903" y="2034411"/>
            <a:ext cx="6002125" cy="2554545"/>
          </a:xfrm>
          <a:prstGeom prst="rect">
            <a:avLst/>
          </a:prstGeom>
          <a:noFill/>
        </p:spPr>
        <p:txBody>
          <a:bodyPr wrap="square" lIns="91440" tIns="45720" rIns="91440" bIns="45720" rtlCol="0" anchor="t">
            <a:spAutoFit/>
          </a:bodyPr>
          <a:lstStyle/>
          <a:p>
            <a:pPr>
              <a:buClr>
                <a:srgbClr val="BA3A50"/>
              </a:buClr>
            </a:pPr>
            <a:endParaRPr lang="en-US" sz="2000" dirty="0">
              <a:solidFill>
                <a:srgbClr val="000000"/>
              </a:solidFill>
              <a:effectLst/>
              <a:latin typeface="Century Gothic"/>
            </a:endParaRPr>
          </a:p>
          <a:p>
            <a:pPr marL="285750" indent="-285750">
              <a:buClr>
                <a:srgbClr val="BA3A50"/>
              </a:buClr>
              <a:buFont typeface="Arial" panose="020B0604020202020204" pitchFamily="34" charset="0"/>
              <a:buChar char="•"/>
            </a:pPr>
            <a:r>
              <a:rPr lang="en-US" sz="2000" dirty="0">
                <a:solidFill>
                  <a:schemeClr val="tx1">
                    <a:lumMod val="75000"/>
                    <a:lumOff val="25000"/>
                  </a:schemeClr>
                </a:solidFill>
                <a:latin typeface="Century Gothic"/>
              </a:rPr>
              <a:t>Written document containing the workflow for the Fire Location Risk Automated Model (</a:t>
            </a:r>
            <a:r>
              <a:rPr lang="en-US" sz="2000" dirty="0" err="1">
                <a:solidFill>
                  <a:schemeClr val="tx1">
                    <a:lumMod val="75000"/>
                    <a:lumOff val="25000"/>
                  </a:schemeClr>
                </a:solidFill>
                <a:latin typeface="Century Gothic"/>
              </a:rPr>
              <a:t>FLAMe</a:t>
            </a:r>
            <a:r>
              <a:rPr lang="en-US" sz="2000" dirty="0">
                <a:solidFill>
                  <a:schemeClr val="tx1">
                    <a:lumMod val="75000"/>
                    <a:lumOff val="25000"/>
                  </a:schemeClr>
                </a:solidFill>
                <a:latin typeface="Century Gothic"/>
              </a:rPr>
              <a:t>)</a:t>
            </a:r>
            <a:endParaRPr lang="en-US" sz="2000" dirty="0">
              <a:solidFill>
                <a:schemeClr val="tx1">
                  <a:lumMod val="75000"/>
                  <a:lumOff val="25000"/>
                </a:schemeClr>
              </a:solidFill>
              <a:ea typeface="+mn-lt"/>
              <a:cs typeface="+mn-lt"/>
            </a:endParaRPr>
          </a:p>
          <a:p>
            <a:pPr marL="285750" indent="-285750">
              <a:buClr>
                <a:srgbClr val="BA3A50"/>
              </a:buClr>
              <a:buFont typeface="Arial" panose="020B0604020202020204" pitchFamily="34" charset="0"/>
              <a:buChar char="•"/>
            </a:pPr>
            <a:endParaRPr lang="en-US" sz="2000" dirty="0">
              <a:solidFill>
                <a:schemeClr val="tx1">
                  <a:lumMod val="75000"/>
                  <a:lumOff val="25000"/>
                </a:schemeClr>
              </a:solidFill>
              <a:ea typeface="+mn-lt"/>
              <a:cs typeface="+mn-lt"/>
            </a:endParaRPr>
          </a:p>
          <a:p>
            <a:pPr marL="285750" indent="-285750">
              <a:buClr>
                <a:srgbClr val="BA3A50"/>
              </a:buClr>
              <a:buFont typeface="Arial" panose="020B0604020202020204" pitchFamily="34" charset="0"/>
              <a:buChar char="•"/>
            </a:pPr>
            <a:r>
              <a:rPr lang="en-US" sz="2000" dirty="0">
                <a:solidFill>
                  <a:schemeClr val="tx1">
                    <a:lumMod val="75000"/>
                    <a:lumOff val="25000"/>
                  </a:schemeClr>
                </a:solidFill>
                <a:latin typeface="Century Gothic"/>
              </a:rPr>
              <a:t>Goal: Give partners the capacity to replicate these analyses for future fire events</a:t>
            </a:r>
            <a:endParaRPr lang="en-US" sz="2000" dirty="0">
              <a:solidFill>
                <a:schemeClr val="tx1">
                  <a:lumMod val="75000"/>
                  <a:lumOff val="25000"/>
                </a:schemeClr>
              </a:solidFill>
              <a:ea typeface="+mn-lt"/>
              <a:cs typeface="+mn-lt"/>
            </a:endParaRPr>
          </a:p>
          <a:p>
            <a:pPr marL="285750" indent="-285750">
              <a:buClr>
                <a:srgbClr val="BA3A50"/>
              </a:buClr>
              <a:buFont typeface="Arial" panose="020B0604020202020204" pitchFamily="34" charset="0"/>
              <a:buChar char="•"/>
            </a:pPr>
            <a:endParaRPr lang="en-US" sz="2000" dirty="0">
              <a:latin typeface="Century Gothic"/>
            </a:endParaRPr>
          </a:p>
        </p:txBody>
      </p:sp>
    </p:spTree>
    <p:extLst>
      <p:ext uri="{BB962C8B-B14F-4D97-AF65-F5344CB8AC3E}">
        <p14:creationId xmlns:p14="http://schemas.microsoft.com/office/powerpoint/2010/main" val="3586158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8235F-841A-4965-A05A-1C0BB6C99959}"/>
              </a:ext>
            </a:extLst>
          </p:cNvPr>
          <p:cNvSpPr/>
          <p:nvPr/>
        </p:nvSpPr>
        <p:spPr>
          <a:xfrm>
            <a:off x="8154186" y="193249"/>
            <a:ext cx="4037814" cy="666475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B063348A-2372-44C6-A92A-C0AAC23B593B}"/>
              </a:ext>
            </a:extLst>
          </p:cNvPr>
          <p:cNvSpPr/>
          <p:nvPr/>
        </p:nvSpPr>
        <p:spPr>
          <a:xfrm>
            <a:off x="8386713" y="1414019"/>
            <a:ext cx="3572759" cy="341250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B2049F-D114-439A-B005-B0679097F260}"/>
              </a:ext>
            </a:extLst>
          </p:cNvPr>
          <p:cNvSpPr txBox="1">
            <a:spLocks/>
          </p:cNvSpPr>
          <p:nvPr/>
        </p:nvSpPr>
        <p:spPr>
          <a:xfrm>
            <a:off x="0" y="44659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ERROR &amp; UNCERTAINTY</a:t>
            </a:r>
            <a:endParaRPr lang="en-US"/>
          </a:p>
        </p:txBody>
      </p:sp>
      <p:pic>
        <p:nvPicPr>
          <p:cNvPr id="8" name="Graphic 7" descr="Questions with solid fill">
            <a:extLst>
              <a:ext uri="{FF2B5EF4-FFF2-40B4-BE49-F238E27FC236}">
                <a16:creationId xmlns:a16="http://schemas.microsoft.com/office/drawing/2014/main" id="{1D2E91D6-B04C-4686-88A5-5AC11FD70F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9804" y="1796982"/>
            <a:ext cx="2646575" cy="2646575"/>
          </a:xfrm>
          <a:prstGeom prst="rect">
            <a:avLst/>
          </a:prstGeom>
        </p:spPr>
      </p:pic>
      <p:sp>
        <p:nvSpPr>
          <p:cNvPr id="4" name="TextBox 3">
            <a:extLst>
              <a:ext uri="{FF2B5EF4-FFF2-40B4-BE49-F238E27FC236}">
                <a16:creationId xmlns:a16="http://schemas.microsoft.com/office/drawing/2014/main" id="{F517BB89-7695-4D50-A9F5-E052C2871E44}"/>
              </a:ext>
            </a:extLst>
          </p:cNvPr>
          <p:cNvSpPr txBox="1"/>
          <p:nvPr/>
        </p:nvSpPr>
        <p:spPr>
          <a:xfrm>
            <a:off x="473482" y="1189785"/>
            <a:ext cx="6002125" cy="5078313"/>
          </a:xfrm>
          <a:prstGeom prst="rect">
            <a:avLst/>
          </a:prstGeom>
          <a:noFill/>
        </p:spPr>
        <p:txBody>
          <a:bodyPr wrap="square" lIns="91440" tIns="45720" rIns="91440" bIns="45720" rtlCol="0" anchor="t">
            <a:spAutoFit/>
          </a:bodyPr>
          <a:lstStyle/>
          <a:p>
            <a:pPr>
              <a:buClr>
                <a:srgbClr val="BA3A50"/>
              </a:buClr>
            </a:pPr>
            <a:endParaRPr lang="en-US" sz="2000" dirty="0">
              <a:solidFill>
                <a:schemeClr val="tx1">
                  <a:lumMod val="75000"/>
                  <a:lumOff val="25000"/>
                </a:schemeClr>
              </a:solidFill>
              <a:effectLst/>
              <a:latin typeface="Century Gothic"/>
            </a:endParaRPr>
          </a:p>
          <a:p>
            <a:pPr>
              <a:buClr>
                <a:srgbClr val="BA3A50"/>
              </a:buClr>
            </a:pPr>
            <a:r>
              <a:rPr lang="en-US" sz="2000" b="1" dirty="0">
                <a:solidFill>
                  <a:schemeClr val="tx1">
                    <a:lumMod val="75000"/>
                    <a:lumOff val="25000"/>
                  </a:schemeClr>
                </a:solidFill>
                <a:latin typeface="Century Gothic"/>
                <a:ea typeface="+mn-lt"/>
                <a:cs typeface="+mn-lt"/>
              </a:rPr>
              <a:t>Day 1</a:t>
            </a:r>
            <a:r>
              <a:rPr lang="en-US" sz="2000" dirty="0">
                <a:solidFill>
                  <a:schemeClr val="tx1">
                    <a:lumMod val="75000"/>
                    <a:lumOff val="25000"/>
                  </a:schemeClr>
                </a:solidFill>
                <a:latin typeface="Century Gothic"/>
                <a:ea typeface="+mn-lt"/>
                <a:cs typeface="+mn-lt"/>
              </a:rPr>
              <a:t> (January 14, 2017)</a:t>
            </a:r>
          </a:p>
          <a:p>
            <a:pPr marL="285750" indent="-285750">
              <a:buFont typeface="Arial,Sans-Serif"/>
              <a:buChar char="•"/>
            </a:pPr>
            <a:r>
              <a:rPr lang="en-US" sz="2000" dirty="0">
                <a:solidFill>
                  <a:schemeClr val="tx1">
                    <a:lumMod val="75000"/>
                    <a:lumOff val="25000"/>
                  </a:schemeClr>
                </a:solidFill>
                <a:latin typeface="Century Gothic"/>
                <a:ea typeface="+mn-lt"/>
                <a:cs typeface="+mn-lt"/>
              </a:rPr>
              <a:t>Minor fire intersection with RFW</a:t>
            </a:r>
            <a:endParaRPr lang="en-US" sz="2000" dirty="0">
              <a:solidFill>
                <a:schemeClr val="tx1">
                  <a:lumMod val="75000"/>
                  <a:lumOff val="25000"/>
                </a:schemeClr>
              </a:solidFill>
              <a:ea typeface="+mn-lt"/>
              <a:cs typeface="+mn-lt"/>
            </a:endParaRPr>
          </a:p>
          <a:p>
            <a:pPr marL="285750" indent="-285750">
              <a:buFont typeface="Arial,Sans-Serif"/>
              <a:buChar char="•"/>
            </a:pPr>
            <a:r>
              <a:rPr lang="en-US" sz="2000" dirty="0">
                <a:solidFill>
                  <a:schemeClr val="tx1">
                    <a:lumMod val="75000"/>
                    <a:lumOff val="25000"/>
                  </a:schemeClr>
                </a:solidFill>
                <a:latin typeface="Century Gothic"/>
                <a:ea typeface="+mn-lt"/>
                <a:cs typeface="+mn-lt"/>
              </a:rPr>
              <a:t>30-80% POI zones</a:t>
            </a:r>
            <a:endParaRPr lang="en-US" sz="2000" dirty="0">
              <a:solidFill>
                <a:schemeClr val="tx1">
                  <a:lumMod val="75000"/>
                  <a:lumOff val="25000"/>
                </a:schemeClr>
              </a:solidFill>
              <a:ea typeface="+mn-lt"/>
              <a:cs typeface="+mn-lt"/>
            </a:endParaRPr>
          </a:p>
          <a:p>
            <a:endParaRPr lang="en-US" sz="2000" dirty="0">
              <a:solidFill>
                <a:schemeClr val="tx1">
                  <a:lumMod val="75000"/>
                  <a:lumOff val="25000"/>
                </a:schemeClr>
              </a:solidFill>
              <a:latin typeface="Century Gothic"/>
              <a:ea typeface="+mn-lt"/>
              <a:cs typeface="+mn-lt"/>
            </a:endParaRPr>
          </a:p>
          <a:p>
            <a:endParaRPr lang="en-US" sz="2000" dirty="0">
              <a:solidFill>
                <a:schemeClr val="tx1">
                  <a:lumMod val="75000"/>
                  <a:lumOff val="25000"/>
                </a:schemeClr>
              </a:solidFill>
              <a:latin typeface="Century Gothic"/>
              <a:ea typeface="+mn-lt"/>
              <a:cs typeface="+mn-lt"/>
            </a:endParaRPr>
          </a:p>
          <a:p>
            <a:endParaRPr lang="en-US" sz="2000" dirty="0">
              <a:solidFill>
                <a:schemeClr val="tx1">
                  <a:lumMod val="75000"/>
                  <a:lumOff val="25000"/>
                </a:schemeClr>
              </a:solidFill>
              <a:latin typeface="Century Gothic"/>
              <a:cs typeface="Calibri"/>
            </a:endParaRPr>
          </a:p>
          <a:p>
            <a:r>
              <a:rPr lang="en-US" sz="2000" b="1" dirty="0">
                <a:solidFill>
                  <a:schemeClr val="tx1">
                    <a:lumMod val="75000"/>
                    <a:lumOff val="25000"/>
                  </a:schemeClr>
                </a:solidFill>
                <a:latin typeface="Century Gothic"/>
                <a:cs typeface="Calibri"/>
              </a:rPr>
              <a:t>Day 4</a:t>
            </a:r>
            <a:r>
              <a:rPr lang="en-US" sz="2000" dirty="0">
                <a:solidFill>
                  <a:schemeClr val="tx1">
                    <a:lumMod val="75000"/>
                    <a:lumOff val="25000"/>
                  </a:schemeClr>
                </a:solidFill>
                <a:latin typeface="Century Gothic"/>
                <a:cs typeface="Calibri"/>
              </a:rPr>
              <a:t> (January 17, 2017)</a:t>
            </a:r>
            <a:endParaRPr lang="en-US" sz="2000" dirty="0">
              <a:solidFill>
                <a:schemeClr val="tx1">
                  <a:lumMod val="75000"/>
                  <a:lumOff val="25000"/>
                </a:schemeClr>
              </a:solidFill>
              <a:ea typeface="+mn-lt"/>
              <a:cs typeface="+mn-lt"/>
            </a:endParaRPr>
          </a:p>
          <a:p>
            <a:pPr marL="285750" indent="-285750">
              <a:buFont typeface="Arial,Sans-Serif"/>
              <a:buChar char="•"/>
            </a:pPr>
            <a:r>
              <a:rPr lang="en-US" sz="2000" dirty="0">
                <a:solidFill>
                  <a:schemeClr val="tx1">
                    <a:lumMod val="75000"/>
                    <a:lumOff val="25000"/>
                  </a:schemeClr>
                </a:solidFill>
                <a:latin typeface="Century Gothic"/>
                <a:cs typeface="Calibri"/>
              </a:rPr>
              <a:t>No fires reported within RFW zones</a:t>
            </a:r>
            <a:endParaRPr lang="en-US" sz="2000" dirty="0">
              <a:solidFill>
                <a:schemeClr val="tx1">
                  <a:lumMod val="75000"/>
                  <a:lumOff val="25000"/>
                </a:schemeClr>
              </a:solidFill>
              <a:ea typeface="+mn-lt"/>
              <a:cs typeface="+mn-lt"/>
            </a:endParaRPr>
          </a:p>
          <a:p>
            <a:pPr marL="285750" indent="-285750">
              <a:buFont typeface="Arial,Sans-Serif"/>
              <a:buChar char="•"/>
            </a:pPr>
            <a:r>
              <a:rPr lang="en-US" sz="2000" dirty="0">
                <a:solidFill>
                  <a:schemeClr val="tx1">
                    <a:lumMod val="75000"/>
                    <a:lumOff val="25000"/>
                  </a:schemeClr>
                </a:solidFill>
                <a:latin typeface="Century Gothic"/>
                <a:cs typeface="Calibri"/>
              </a:rPr>
              <a:t>60-70% POI zones</a:t>
            </a:r>
            <a:endParaRPr lang="en-US" sz="2000" dirty="0">
              <a:solidFill>
                <a:schemeClr val="tx1">
                  <a:lumMod val="75000"/>
                  <a:lumOff val="25000"/>
                </a:schemeClr>
              </a:solidFill>
              <a:ea typeface="+mn-lt"/>
              <a:cs typeface="+mn-lt"/>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r>
              <a:rPr lang="en-US" sz="2000" b="1" dirty="0">
                <a:solidFill>
                  <a:schemeClr val="tx1">
                    <a:lumMod val="75000"/>
                    <a:lumOff val="25000"/>
                  </a:schemeClr>
                </a:solidFill>
                <a:latin typeface="Century Gothic"/>
                <a:cs typeface="Calibri"/>
              </a:rPr>
              <a:t>Day 7</a:t>
            </a:r>
            <a:r>
              <a:rPr lang="en-US" sz="2000" dirty="0">
                <a:solidFill>
                  <a:schemeClr val="tx1">
                    <a:lumMod val="75000"/>
                    <a:lumOff val="25000"/>
                  </a:schemeClr>
                </a:solidFill>
                <a:latin typeface="Century Gothic"/>
                <a:cs typeface="Calibri"/>
              </a:rPr>
              <a:t> (January 20, 2017)</a:t>
            </a:r>
          </a:p>
          <a:p>
            <a:pPr marL="285750" indent="-285750">
              <a:buClr>
                <a:srgbClr val="BA3A50"/>
              </a:buClr>
              <a:buFont typeface="Arial" panose="020B0604020202020204" pitchFamily="34" charset="0"/>
              <a:buChar char="•"/>
            </a:pPr>
            <a:r>
              <a:rPr lang="en-US" sz="2000" dirty="0">
                <a:solidFill>
                  <a:schemeClr val="tx1">
                    <a:lumMod val="75000"/>
                    <a:lumOff val="25000"/>
                  </a:schemeClr>
                </a:solidFill>
                <a:latin typeface="Century Gothic"/>
              </a:rPr>
              <a:t>No fires reported within RFW zones</a:t>
            </a:r>
          </a:p>
          <a:p>
            <a:pPr marL="285750" indent="-285750">
              <a:buClr>
                <a:srgbClr val="BA3A50"/>
              </a:buClr>
              <a:buFont typeface="Arial" panose="020B0604020202020204" pitchFamily="34" charset="0"/>
              <a:buChar char="•"/>
            </a:pPr>
            <a:r>
              <a:rPr lang="en-US" sz="2000" dirty="0">
                <a:solidFill>
                  <a:schemeClr val="tx1">
                    <a:lumMod val="75000"/>
                    <a:lumOff val="25000"/>
                  </a:schemeClr>
                </a:solidFill>
                <a:latin typeface="Century Gothic"/>
              </a:rPr>
              <a:t>20-70% POI zones</a:t>
            </a:r>
          </a:p>
        </p:txBody>
      </p:sp>
    </p:spTree>
    <p:extLst>
      <p:ext uri="{BB962C8B-B14F-4D97-AF65-F5344CB8AC3E}">
        <p14:creationId xmlns:p14="http://schemas.microsoft.com/office/powerpoint/2010/main" val="179108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hape&#10;&#10;Description automatically generated">
            <a:extLst>
              <a:ext uri="{FF2B5EF4-FFF2-40B4-BE49-F238E27FC236}">
                <a16:creationId xmlns:a16="http://schemas.microsoft.com/office/drawing/2014/main" id="{D3EE68FC-6B0F-4254-96CC-327431D2E11F}"/>
              </a:ext>
            </a:extLst>
          </p:cNvPr>
          <p:cNvPicPr>
            <a:picLocks noChangeAspect="1"/>
          </p:cNvPicPr>
          <p:nvPr/>
        </p:nvPicPr>
        <p:blipFill>
          <a:blip r:embed="rId3"/>
          <a:stretch>
            <a:fillRect/>
          </a:stretch>
        </p:blipFill>
        <p:spPr>
          <a:xfrm>
            <a:off x="6549888" y="1155381"/>
            <a:ext cx="5236734" cy="3642740"/>
          </a:xfrm>
          <a:prstGeom prst="rect">
            <a:avLst/>
          </a:prstGeom>
        </p:spPr>
      </p:pic>
      <p:pic>
        <p:nvPicPr>
          <p:cNvPr id="5" name="Picture 4" descr="A picture containing text, nature&#10;&#10;Description automatically generated">
            <a:extLst>
              <a:ext uri="{FF2B5EF4-FFF2-40B4-BE49-F238E27FC236}">
                <a16:creationId xmlns:a16="http://schemas.microsoft.com/office/drawing/2014/main" id="{43F0A73A-6FB0-4879-9EC4-B50346D3DB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46" r="20896"/>
          <a:stretch/>
        </p:blipFill>
        <p:spPr>
          <a:xfrm rot="5400000">
            <a:off x="7489680" y="277461"/>
            <a:ext cx="3616878" cy="4977005"/>
          </a:xfrm>
          <a:prstGeom prst="rect">
            <a:avLst/>
          </a:prstGeom>
        </p:spPr>
      </p:pic>
      <p:sp>
        <p:nvSpPr>
          <p:cNvPr id="3" name="Title 1">
            <a:extLst>
              <a:ext uri="{FF2B5EF4-FFF2-40B4-BE49-F238E27FC236}">
                <a16:creationId xmlns:a16="http://schemas.microsoft.com/office/drawing/2014/main" id="{B4BF063F-80C4-414C-A70F-41A4604E923F}"/>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CONCLUSIONS</a:t>
            </a:r>
            <a:endParaRPr lang="en-US"/>
          </a:p>
        </p:txBody>
      </p:sp>
      <p:sp>
        <p:nvSpPr>
          <p:cNvPr id="9" name="TextBox 8">
            <a:extLst>
              <a:ext uri="{FF2B5EF4-FFF2-40B4-BE49-F238E27FC236}">
                <a16:creationId xmlns:a16="http://schemas.microsoft.com/office/drawing/2014/main" id="{90260CDF-D3BC-4BD4-A289-3C31BD6629EA}"/>
              </a:ext>
            </a:extLst>
          </p:cNvPr>
          <p:cNvSpPr txBox="1"/>
          <p:nvPr/>
        </p:nvSpPr>
        <p:spPr>
          <a:xfrm>
            <a:off x="6676100" y="4517682"/>
            <a:ext cx="32335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a:cs typeface="Calibri"/>
              </a:rPr>
              <a:t>Image credit: Cooper Campbell </a:t>
            </a:r>
          </a:p>
        </p:txBody>
      </p:sp>
      <p:sp>
        <p:nvSpPr>
          <p:cNvPr id="11" name="TextBox 10">
            <a:extLst>
              <a:ext uri="{FF2B5EF4-FFF2-40B4-BE49-F238E27FC236}">
                <a16:creationId xmlns:a16="http://schemas.microsoft.com/office/drawing/2014/main" id="{6AC569D1-9555-4843-BF7E-13E85902E273}"/>
              </a:ext>
            </a:extLst>
          </p:cNvPr>
          <p:cNvSpPr txBox="1"/>
          <p:nvPr/>
        </p:nvSpPr>
        <p:spPr>
          <a:xfrm>
            <a:off x="388408" y="1607608"/>
            <a:ext cx="5706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solidFill>
                <a:srgbClr val="000000"/>
              </a:solidFill>
              <a:cs typeface="Calibri"/>
            </a:endParaRPr>
          </a:p>
        </p:txBody>
      </p:sp>
      <p:sp>
        <p:nvSpPr>
          <p:cNvPr id="2" name="TextBox 1">
            <a:extLst>
              <a:ext uri="{FF2B5EF4-FFF2-40B4-BE49-F238E27FC236}">
                <a16:creationId xmlns:a16="http://schemas.microsoft.com/office/drawing/2014/main" id="{8313C71B-90DA-4A28-B06D-567DC64084CB}"/>
              </a:ext>
            </a:extLst>
          </p:cNvPr>
          <p:cNvSpPr txBox="1"/>
          <p:nvPr/>
        </p:nvSpPr>
        <p:spPr>
          <a:xfrm>
            <a:off x="266700" y="1605786"/>
            <a:ext cx="6002125" cy="4708981"/>
          </a:xfrm>
          <a:prstGeom prst="rect">
            <a:avLst/>
          </a:prstGeom>
          <a:noFill/>
        </p:spPr>
        <p:txBody>
          <a:bodyPr wrap="square" lIns="91440" tIns="45720" rIns="91440" bIns="45720" rtlCol="0" anchor="t">
            <a:spAutoFit/>
          </a:bodyPr>
          <a:lstStyle/>
          <a:p>
            <a:pPr marL="342900" indent="-342900">
              <a:buClr>
                <a:srgbClr val="BA3A50"/>
              </a:buClr>
              <a:buFont typeface="Arial" panose="020B0604020202020204" pitchFamily="34" charset="0"/>
              <a:buChar char="•"/>
            </a:pPr>
            <a:r>
              <a:rPr lang="en-US" sz="2000" dirty="0">
                <a:solidFill>
                  <a:schemeClr val="tx1">
                    <a:lumMod val="75000"/>
                    <a:lumOff val="25000"/>
                  </a:schemeClr>
                </a:solidFill>
                <a:latin typeface="Century Gothic"/>
              </a:rPr>
              <a:t>The team successfully encoded CONAF’s model in GEE, providing the partners with a single script that outputs all their data faster than before. </a:t>
            </a:r>
            <a:endParaRPr lang="en-US" sz="2000" dirty="0">
              <a:solidFill>
                <a:schemeClr val="tx1">
                  <a:lumMod val="75000"/>
                  <a:lumOff val="25000"/>
                </a:schemeClr>
              </a:solidFill>
              <a:latin typeface="Century Gothic" panose="020B0502020202020204" pitchFamily="34" charset="0"/>
            </a:endParaRPr>
          </a:p>
          <a:p>
            <a:pPr marL="342900" indent="-342900">
              <a:buClr>
                <a:srgbClr val="BA3A50"/>
              </a:buClr>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ndParaRPr>
          </a:p>
          <a:p>
            <a:pPr marL="342900" indent="-342900">
              <a:buClr>
                <a:srgbClr val="BA3A50"/>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The </a:t>
            </a:r>
            <a:r>
              <a:rPr lang="en-US" sz="2000" dirty="0" err="1">
                <a:solidFill>
                  <a:schemeClr val="tx1">
                    <a:lumMod val="75000"/>
                    <a:lumOff val="25000"/>
                  </a:schemeClr>
                </a:solidFill>
                <a:latin typeface="Century Gothic" panose="020B0502020202020204" pitchFamily="34" charset="0"/>
              </a:rPr>
              <a:t>FLAMe</a:t>
            </a:r>
            <a:r>
              <a:rPr lang="en-US" sz="2000" dirty="0">
                <a:solidFill>
                  <a:schemeClr val="tx1">
                    <a:lumMod val="75000"/>
                    <a:lumOff val="25000"/>
                  </a:schemeClr>
                </a:solidFill>
                <a:latin typeface="Century Gothic" panose="020B0502020202020204" pitchFamily="34" charset="0"/>
              </a:rPr>
              <a:t> App will allow the partners to share their data with ease to non-GEE users. </a:t>
            </a:r>
          </a:p>
          <a:p>
            <a:pPr>
              <a:buClr>
                <a:srgbClr val="BA3A50"/>
              </a:buClr>
            </a:pPr>
            <a:endParaRPr lang="en-US" sz="2000" dirty="0">
              <a:solidFill>
                <a:schemeClr val="tx1">
                  <a:lumMod val="75000"/>
                  <a:lumOff val="25000"/>
                </a:schemeClr>
              </a:solidFill>
              <a:latin typeface="Century Gothic" panose="020B0502020202020204" pitchFamily="34" charset="0"/>
            </a:endParaRPr>
          </a:p>
          <a:p>
            <a:pPr marL="285750" indent="-285750">
              <a:buClr>
                <a:srgbClr val="BA3A50"/>
              </a:buClr>
              <a:buFont typeface="Arial" panose="020B0604020202020204" pitchFamily="34" charset="0"/>
              <a:buChar char="•"/>
            </a:pPr>
            <a:r>
              <a:rPr lang="en-US" sz="2000" dirty="0">
                <a:solidFill>
                  <a:schemeClr val="tx1">
                    <a:lumMod val="75000"/>
                    <a:lumOff val="25000"/>
                  </a:schemeClr>
                </a:solidFill>
                <a:effectLst/>
                <a:latin typeface="Century Gothic"/>
              </a:rPr>
              <a:t>Results from this project can help identify vulnerable locations of potential wildfires-prone areas </a:t>
            </a:r>
          </a:p>
          <a:p>
            <a:pPr marL="285750" indent="-285750">
              <a:buClr>
                <a:srgbClr val="BA3A50"/>
              </a:buClr>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ndParaRPr>
          </a:p>
          <a:p>
            <a:pPr marL="285750" indent="-285750">
              <a:buClr>
                <a:srgbClr val="BA3A50"/>
              </a:buClr>
              <a:buFont typeface="Arial" panose="020B0604020202020204" pitchFamily="34" charset="0"/>
              <a:buChar char="•"/>
            </a:pPr>
            <a:r>
              <a:rPr lang="en-US" sz="2000" dirty="0">
                <a:solidFill>
                  <a:schemeClr val="tx1">
                    <a:lumMod val="75000"/>
                    <a:lumOff val="25000"/>
                  </a:schemeClr>
                </a:solidFill>
                <a:effectLst/>
                <a:latin typeface="Century Gothic"/>
              </a:rPr>
              <a:t>The project’s results could increase fire resiliency in other countries outside of Chile who also face wildfire issues</a:t>
            </a:r>
            <a:endParaRPr lang="en-US" sz="2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991745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5" descr="Map&#10;&#10;Description automatically generated">
            <a:extLst>
              <a:ext uri="{FF2B5EF4-FFF2-40B4-BE49-F238E27FC236}">
                <a16:creationId xmlns:a16="http://schemas.microsoft.com/office/drawing/2014/main" id="{F092AE28-EC0B-4D4A-9F86-33D269099B68}"/>
              </a:ext>
            </a:extLst>
          </p:cNvPr>
          <p:cNvPicPr>
            <a:picLocks noChangeAspect="1"/>
          </p:cNvPicPr>
          <p:nvPr/>
        </p:nvPicPr>
        <p:blipFill>
          <a:blip r:embed="rId3"/>
          <a:stretch>
            <a:fillRect/>
          </a:stretch>
        </p:blipFill>
        <p:spPr>
          <a:xfrm>
            <a:off x="5268432" y="951614"/>
            <a:ext cx="6846183" cy="5604675"/>
          </a:xfrm>
          <a:prstGeom prst="rect">
            <a:avLst/>
          </a:prstGeom>
        </p:spPr>
      </p:pic>
      <p:sp>
        <p:nvSpPr>
          <p:cNvPr id="3" name="Title 1">
            <a:extLst>
              <a:ext uri="{FF2B5EF4-FFF2-40B4-BE49-F238E27FC236}">
                <a16:creationId xmlns:a16="http://schemas.microsoft.com/office/drawing/2014/main" id="{7F656F57-DFB1-450D-806D-355B8447FCAC}"/>
              </a:ext>
            </a:extLst>
          </p:cNvPr>
          <p:cNvSpPr txBox="1">
            <a:spLocks/>
          </p:cNvSpPr>
          <p:nvPr/>
        </p:nvSpPr>
        <p:spPr>
          <a:xfrm>
            <a:off x="256403" y="30171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STUDY AREA &amp; PERIOD</a:t>
            </a:r>
            <a:endParaRPr lang="en-US"/>
          </a:p>
        </p:txBody>
      </p:sp>
      <p:sp>
        <p:nvSpPr>
          <p:cNvPr id="2" name="Text Placeholder 5">
            <a:extLst>
              <a:ext uri="{FF2B5EF4-FFF2-40B4-BE49-F238E27FC236}">
                <a16:creationId xmlns:a16="http://schemas.microsoft.com/office/drawing/2014/main" id="{08429232-1E09-4F99-BADC-C31BE2D5EA49}"/>
              </a:ext>
            </a:extLst>
          </p:cNvPr>
          <p:cNvSpPr txBox="1">
            <a:spLocks/>
          </p:cNvSpPr>
          <p:nvPr/>
        </p:nvSpPr>
        <p:spPr>
          <a:xfrm>
            <a:off x="387627" y="1232130"/>
            <a:ext cx="4889930"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Arial" panose="05030102010509060703" pitchFamily="18" charset="2"/>
              <a:buChar char="•"/>
            </a:pPr>
            <a:r>
              <a:rPr lang="en-US" sz="2000" dirty="0">
                <a:solidFill>
                  <a:schemeClr val="tx1">
                    <a:lumMod val="75000"/>
                    <a:lumOff val="25000"/>
                  </a:schemeClr>
                </a:solidFill>
                <a:latin typeface="Century Gothic"/>
              </a:rPr>
              <a:t>Study area included Chile and</a:t>
            </a:r>
            <a:endParaRPr lang="en-US" dirty="0">
              <a:solidFill>
                <a:schemeClr val="tx1">
                  <a:lumMod val="75000"/>
                  <a:lumOff val="25000"/>
                </a:schemeClr>
              </a:solidFill>
              <a:latin typeface="Calibri" panose="020F0502020204030204"/>
              <a:cs typeface="Calibri" panose="020F0502020204030204"/>
            </a:endParaRPr>
          </a:p>
          <a:p>
            <a:pPr marL="0" indent="0">
              <a:lnSpc>
                <a:spcPct val="100000"/>
              </a:lnSpc>
              <a:spcBef>
                <a:spcPts val="0"/>
              </a:spcBef>
              <a:spcAft>
                <a:spcPts val="600"/>
              </a:spcAft>
              <a:buClr>
                <a:srgbClr val="BA3A50"/>
              </a:buClr>
              <a:buNone/>
            </a:pPr>
            <a:r>
              <a:rPr lang="en-US" sz="2000" dirty="0">
                <a:solidFill>
                  <a:schemeClr val="tx1">
                    <a:lumMod val="75000"/>
                    <a:lumOff val="25000"/>
                  </a:schemeClr>
                </a:solidFill>
                <a:latin typeface="Century Gothic"/>
              </a:rPr>
              <a:t>surrounding regions of interest</a:t>
            </a:r>
            <a:endParaRPr lang="en-US" dirty="0">
              <a:solidFill>
                <a:schemeClr val="tx1">
                  <a:lumMod val="75000"/>
                  <a:lumOff val="25000"/>
                </a:schemeClr>
              </a:solidFill>
              <a:latin typeface="Calibri" panose="020F0502020204030204"/>
              <a:cs typeface="Calibri" panose="020F0502020204030204"/>
            </a:endParaRPr>
          </a:p>
          <a:p>
            <a:pPr marL="0" indent="0">
              <a:lnSpc>
                <a:spcPct val="100000"/>
              </a:lnSpc>
              <a:spcBef>
                <a:spcPts val="0"/>
              </a:spcBef>
              <a:spcAft>
                <a:spcPts val="600"/>
              </a:spcAft>
              <a:buNone/>
            </a:pPr>
            <a:endParaRPr lang="en-US" sz="2000" dirty="0">
              <a:solidFill>
                <a:schemeClr val="tx1">
                  <a:lumMod val="75000"/>
                  <a:lumOff val="25000"/>
                </a:schemeClr>
              </a:solidFill>
              <a:latin typeface="Century Gothic"/>
            </a:endParaRP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a:rPr>
              <a:t>The case study compared model </a:t>
            </a:r>
            <a:endParaRPr lang="en-US" sz="2000" dirty="0">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BA3A50"/>
              </a:buClr>
              <a:buNone/>
            </a:pPr>
            <a:r>
              <a:rPr lang="en-US" sz="2000" dirty="0">
                <a:solidFill>
                  <a:schemeClr val="tx1">
                    <a:lumMod val="75000"/>
                    <a:lumOff val="25000"/>
                  </a:schemeClr>
                </a:solidFill>
                <a:latin typeface="Century Gothic"/>
              </a:rPr>
              <a:t>results with the perimeter of historic fires</a:t>
            </a:r>
            <a:endParaRPr lang="en-US" sz="2000" dirty="0">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None/>
            </a:pPr>
            <a:endParaRPr lang="en-US" sz="2000" dirty="0">
              <a:solidFill>
                <a:schemeClr val="tx1">
                  <a:lumMod val="75000"/>
                  <a:lumOff val="25000"/>
                </a:schemeClr>
              </a:solidFill>
              <a:latin typeface="Century Gothic"/>
            </a:endParaRPr>
          </a:p>
          <a:p>
            <a:pPr>
              <a:lnSpc>
                <a:spcPct val="100000"/>
              </a:lnSpc>
              <a:spcBef>
                <a:spcPts val="0"/>
              </a:spcBef>
              <a:spcAft>
                <a:spcPts val="600"/>
              </a:spcAft>
              <a:buClr>
                <a:srgbClr val="BA3A50"/>
              </a:buClr>
              <a:buFont typeface="Arial" panose="05030102010509060703" pitchFamily="18" charset="2"/>
              <a:buChar char="•"/>
            </a:pPr>
            <a:r>
              <a:rPr lang="en-US" sz="2000" dirty="0">
                <a:solidFill>
                  <a:schemeClr val="tx1">
                    <a:lumMod val="75000"/>
                    <a:lumOff val="25000"/>
                  </a:schemeClr>
                </a:solidFill>
                <a:latin typeface="Century Gothic"/>
              </a:rPr>
              <a:t>Study period of the case study was </a:t>
            </a:r>
            <a:endParaRPr lang="en-US" dirty="0">
              <a:solidFill>
                <a:schemeClr val="tx1">
                  <a:lumMod val="75000"/>
                  <a:lumOff val="25000"/>
                </a:schemeClr>
              </a:solidFill>
              <a:latin typeface="Calibri" panose="020F0502020204030204"/>
              <a:cs typeface="Calibri"/>
            </a:endParaRPr>
          </a:p>
          <a:p>
            <a:pPr marL="0" indent="0">
              <a:lnSpc>
                <a:spcPct val="100000"/>
              </a:lnSpc>
              <a:spcBef>
                <a:spcPts val="0"/>
              </a:spcBef>
              <a:spcAft>
                <a:spcPts val="600"/>
              </a:spcAft>
              <a:buClr>
                <a:srgbClr val="BA3A50"/>
              </a:buClr>
              <a:buNone/>
            </a:pPr>
            <a:r>
              <a:rPr lang="en-US" sz="2000" dirty="0">
                <a:solidFill>
                  <a:schemeClr val="tx1">
                    <a:lumMod val="75000"/>
                    <a:lumOff val="25000"/>
                  </a:schemeClr>
                </a:solidFill>
                <a:latin typeface="Century Gothic"/>
              </a:rPr>
              <a:t>the record-breaking 2017 fire season</a:t>
            </a:r>
            <a:endParaRPr lang="en-US" dirty="0">
              <a:solidFill>
                <a:schemeClr val="tx1">
                  <a:lumMod val="75000"/>
                  <a:lumOff val="25000"/>
                </a:schemeClr>
              </a:solidFill>
              <a:cs typeface="Calibri"/>
            </a:endParaRPr>
          </a:p>
        </p:txBody>
      </p:sp>
      <p:grpSp>
        <p:nvGrpSpPr>
          <p:cNvPr id="12" name="Group 11">
            <a:extLst>
              <a:ext uri="{FF2B5EF4-FFF2-40B4-BE49-F238E27FC236}">
                <a16:creationId xmlns:a16="http://schemas.microsoft.com/office/drawing/2014/main" id="{CDCBC26E-2564-4353-9AA3-E2990BE0E7D9}"/>
              </a:ext>
            </a:extLst>
          </p:cNvPr>
          <p:cNvGrpSpPr/>
          <p:nvPr/>
        </p:nvGrpSpPr>
        <p:grpSpPr>
          <a:xfrm>
            <a:off x="5202485" y="4326028"/>
            <a:ext cx="2884127" cy="365235"/>
            <a:chOff x="5777151" y="941187"/>
            <a:chExt cx="2743199" cy="342591"/>
          </a:xfrm>
        </p:grpSpPr>
        <p:grpSp>
          <p:nvGrpSpPr>
            <p:cNvPr id="11" name="Group 10">
              <a:extLst>
                <a:ext uri="{FF2B5EF4-FFF2-40B4-BE49-F238E27FC236}">
                  <a16:creationId xmlns:a16="http://schemas.microsoft.com/office/drawing/2014/main" id="{CABA3B49-8445-4A3D-810A-964232AA1533}"/>
                </a:ext>
              </a:extLst>
            </p:cNvPr>
            <p:cNvGrpSpPr/>
            <p:nvPr/>
          </p:nvGrpSpPr>
          <p:grpSpPr>
            <a:xfrm>
              <a:off x="5879793" y="1181201"/>
              <a:ext cx="1257301" cy="102577"/>
              <a:chOff x="5838825" y="1160717"/>
              <a:chExt cx="1257301" cy="102577"/>
            </a:xfrm>
          </p:grpSpPr>
          <p:sp>
            <p:nvSpPr>
              <p:cNvPr id="6" name="Rectangle 5">
                <a:extLst>
                  <a:ext uri="{FF2B5EF4-FFF2-40B4-BE49-F238E27FC236}">
                    <a16:creationId xmlns:a16="http://schemas.microsoft.com/office/drawing/2014/main" id="{5DEC751C-1B29-4C07-8629-40EDD5BB9C13}"/>
                  </a:ext>
                </a:extLst>
              </p:cNvPr>
              <p:cNvSpPr/>
              <p:nvPr/>
            </p:nvSpPr>
            <p:spPr>
              <a:xfrm flipV="1">
                <a:off x="5838825" y="1176338"/>
                <a:ext cx="1257301" cy="66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2219F3C-0C2E-4039-A0BF-C052BBB18216}"/>
                  </a:ext>
                </a:extLst>
              </p:cNvPr>
              <p:cNvCxnSpPr/>
              <p:nvPr/>
            </p:nvCxnSpPr>
            <p:spPr>
              <a:xfrm>
                <a:off x="5947694" y="1165020"/>
                <a:ext cx="7530" cy="8875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00A84E4A-76FD-44DE-83F9-6E23A80358B4}"/>
                  </a:ext>
                </a:extLst>
              </p:cNvPr>
              <p:cNvCxnSpPr>
                <a:cxnSpLocks/>
              </p:cNvCxnSpPr>
              <p:nvPr/>
            </p:nvCxnSpPr>
            <p:spPr>
              <a:xfrm>
                <a:off x="6092568" y="1166350"/>
                <a:ext cx="7529" cy="9694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A8D1B6E2-C286-4FDD-AE7D-98892EAE2778}"/>
                  </a:ext>
                </a:extLst>
              </p:cNvPr>
              <p:cNvCxnSpPr>
                <a:cxnSpLocks/>
              </p:cNvCxnSpPr>
              <p:nvPr/>
            </p:nvCxnSpPr>
            <p:spPr>
              <a:xfrm>
                <a:off x="6276974" y="1160717"/>
                <a:ext cx="3432" cy="10257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4C9F98B2-72E7-4E5C-8B96-995367122EB0}"/>
                  </a:ext>
                </a:extLst>
              </p:cNvPr>
              <p:cNvCxnSpPr>
                <a:cxnSpLocks/>
              </p:cNvCxnSpPr>
              <p:nvPr/>
            </p:nvCxnSpPr>
            <p:spPr>
              <a:xfrm>
                <a:off x="6435468" y="1172342"/>
                <a:ext cx="6862" cy="90286"/>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12C5B7A7-DB20-4D6F-85CA-C5930B907B06}"/>
                  </a:ext>
                </a:extLst>
              </p:cNvPr>
              <p:cNvCxnSpPr>
                <a:cxnSpLocks/>
              </p:cNvCxnSpPr>
              <p:nvPr/>
            </p:nvCxnSpPr>
            <p:spPr>
              <a:xfrm flipH="1">
                <a:off x="6600158" y="1166352"/>
                <a:ext cx="665" cy="7645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BE92C44A-A505-4960-AB0B-A39C55F3BB1D}"/>
                  </a:ext>
                </a:extLst>
              </p:cNvPr>
              <p:cNvCxnSpPr>
                <a:cxnSpLocks/>
              </p:cNvCxnSpPr>
              <p:nvPr/>
            </p:nvCxnSpPr>
            <p:spPr>
              <a:xfrm>
                <a:off x="6749793" y="1178641"/>
                <a:ext cx="3432" cy="8465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DF5FFDA7-33EA-4FC4-AED5-A3CF8FFF31B9}"/>
                  </a:ext>
                </a:extLst>
              </p:cNvPr>
              <p:cNvCxnSpPr>
                <a:cxnSpLocks/>
              </p:cNvCxnSpPr>
              <p:nvPr/>
            </p:nvCxnSpPr>
            <p:spPr>
              <a:xfrm>
                <a:off x="6902193" y="1174544"/>
                <a:ext cx="3432" cy="80556"/>
              </a:xfrm>
              <a:prstGeom prst="straightConnector1">
                <a:avLst/>
              </a:prstGeom>
              <a:ln/>
            </p:spPr>
            <p:style>
              <a:lnRef idx="2">
                <a:schemeClr val="dk1"/>
              </a:lnRef>
              <a:fillRef idx="0">
                <a:schemeClr val="dk1"/>
              </a:fillRef>
              <a:effectRef idx="1">
                <a:schemeClr val="dk1"/>
              </a:effectRef>
              <a:fontRef idx="minor">
                <a:schemeClr val="tx1"/>
              </a:fontRef>
            </p:style>
          </p:cxnSp>
        </p:grpSp>
        <p:sp>
          <p:nvSpPr>
            <p:cNvPr id="10" name="TextBox 9">
              <a:extLst>
                <a:ext uri="{FF2B5EF4-FFF2-40B4-BE49-F238E27FC236}">
                  <a16:creationId xmlns:a16="http://schemas.microsoft.com/office/drawing/2014/main" id="{582ED75F-8E2C-46D2-882C-9AE6206E588B}"/>
                </a:ext>
              </a:extLst>
            </p:cNvPr>
            <p:cNvSpPr txBox="1"/>
            <p:nvPr/>
          </p:nvSpPr>
          <p:spPr>
            <a:xfrm>
              <a:off x="5777151" y="94118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     60    120    240 Km</a:t>
              </a:r>
            </a:p>
          </p:txBody>
        </p:sp>
      </p:grpSp>
      <p:grpSp>
        <p:nvGrpSpPr>
          <p:cNvPr id="24" name="Group 23">
            <a:extLst>
              <a:ext uri="{FF2B5EF4-FFF2-40B4-BE49-F238E27FC236}">
                <a16:creationId xmlns:a16="http://schemas.microsoft.com/office/drawing/2014/main" id="{A7576B56-19D6-4EAE-93B1-1BA411A5DAA1}"/>
              </a:ext>
            </a:extLst>
          </p:cNvPr>
          <p:cNvGrpSpPr/>
          <p:nvPr/>
        </p:nvGrpSpPr>
        <p:grpSpPr>
          <a:xfrm>
            <a:off x="7358008" y="6186033"/>
            <a:ext cx="3049460" cy="359274"/>
            <a:chOff x="5624940" y="946778"/>
            <a:chExt cx="2900453" cy="337000"/>
          </a:xfrm>
        </p:grpSpPr>
        <p:grpSp>
          <p:nvGrpSpPr>
            <p:cNvPr id="25" name="Group 24">
              <a:extLst>
                <a:ext uri="{FF2B5EF4-FFF2-40B4-BE49-F238E27FC236}">
                  <a16:creationId xmlns:a16="http://schemas.microsoft.com/office/drawing/2014/main" id="{AB032EF2-B266-4B14-85CB-7FF7E3D7B669}"/>
                </a:ext>
              </a:extLst>
            </p:cNvPr>
            <p:cNvGrpSpPr/>
            <p:nvPr/>
          </p:nvGrpSpPr>
          <p:grpSpPr>
            <a:xfrm>
              <a:off x="5879793" y="1181201"/>
              <a:ext cx="1257301" cy="102577"/>
              <a:chOff x="5838825" y="1160717"/>
              <a:chExt cx="1257301" cy="102577"/>
            </a:xfrm>
          </p:grpSpPr>
          <p:sp>
            <p:nvSpPr>
              <p:cNvPr id="27" name="Rectangle 26">
                <a:extLst>
                  <a:ext uri="{FF2B5EF4-FFF2-40B4-BE49-F238E27FC236}">
                    <a16:creationId xmlns:a16="http://schemas.microsoft.com/office/drawing/2014/main" id="{9C3A6B05-504E-4A1F-BD71-C52B968DCB5A}"/>
                  </a:ext>
                </a:extLst>
              </p:cNvPr>
              <p:cNvSpPr/>
              <p:nvPr/>
            </p:nvSpPr>
            <p:spPr>
              <a:xfrm flipV="1">
                <a:off x="5838825" y="1176338"/>
                <a:ext cx="1257301" cy="66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6C443644-D32C-454F-A3F8-78A3C2D45994}"/>
                  </a:ext>
                </a:extLst>
              </p:cNvPr>
              <p:cNvCxnSpPr>
                <a:cxnSpLocks/>
              </p:cNvCxnSpPr>
              <p:nvPr/>
            </p:nvCxnSpPr>
            <p:spPr>
              <a:xfrm>
                <a:off x="5947694" y="1165020"/>
                <a:ext cx="7530" cy="8875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9EE4FFE0-DB89-4E2E-A194-787D35DFF1C2}"/>
                  </a:ext>
                </a:extLst>
              </p:cNvPr>
              <p:cNvCxnSpPr>
                <a:cxnSpLocks/>
              </p:cNvCxnSpPr>
              <p:nvPr/>
            </p:nvCxnSpPr>
            <p:spPr>
              <a:xfrm>
                <a:off x="6092568" y="1166350"/>
                <a:ext cx="7529" cy="9694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D43750A9-50D3-49FD-A0B0-6D60F7C0289C}"/>
                  </a:ext>
                </a:extLst>
              </p:cNvPr>
              <p:cNvCxnSpPr>
                <a:cxnSpLocks/>
              </p:cNvCxnSpPr>
              <p:nvPr/>
            </p:nvCxnSpPr>
            <p:spPr>
              <a:xfrm>
                <a:off x="6276974" y="1160717"/>
                <a:ext cx="3432" cy="10257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0743F294-05CB-4342-810B-605C8A94315D}"/>
                  </a:ext>
                </a:extLst>
              </p:cNvPr>
              <p:cNvCxnSpPr>
                <a:cxnSpLocks/>
              </p:cNvCxnSpPr>
              <p:nvPr/>
            </p:nvCxnSpPr>
            <p:spPr>
              <a:xfrm>
                <a:off x="6435468" y="1172342"/>
                <a:ext cx="6862" cy="90286"/>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AFB9D5D4-4114-4FBE-BBDC-8817049426ED}"/>
                  </a:ext>
                </a:extLst>
              </p:cNvPr>
              <p:cNvCxnSpPr>
                <a:cxnSpLocks/>
              </p:cNvCxnSpPr>
              <p:nvPr/>
            </p:nvCxnSpPr>
            <p:spPr>
              <a:xfrm flipH="1">
                <a:off x="6600158" y="1166352"/>
                <a:ext cx="665" cy="7645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5C4CFBE6-5222-4964-8AC4-7D0768F9EEFD}"/>
                  </a:ext>
                </a:extLst>
              </p:cNvPr>
              <p:cNvCxnSpPr>
                <a:cxnSpLocks/>
              </p:cNvCxnSpPr>
              <p:nvPr/>
            </p:nvCxnSpPr>
            <p:spPr>
              <a:xfrm>
                <a:off x="6749793" y="1178641"/>
                <a:ext cx="3432" cy="8465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69B4558D-A60D-40FC-8B63-5204B5A0D0AF}"/>
                  </a:ext>
                </a:extLst>
              </p:cNvPr>
              <p:cNvCxnSpPr>
                <a:cxnSpLocks/>
              </p:cNvCxnSpPr>
              <p:nvPr/>
            </p:nvCxnSpPr>
            <p:spPr>
              <a:xfrm>
                <a:off x="6902193" y="1174544"/>
                <a:ext cx="3432" cy="80556"/>
              </a:xfrm>
              <a:prstGeom prst="straightConnector1">
                <a:avLst/>
              </a:prstGeom>
              <a:ln/>
            </p:spPr>
            <p:style>
              <a:lnRef idx="2">
                <a:schemeClr val="dk1"/>
              </a:lnRef>
              <a:fillRef idx="0">
                <a:schemeClr val="dk1"/>
              </a:fillRef>
              <a:effectRef idx="1">
                <a:schemeClr val="dk1"/>
              </a:effectRef>
              <a:fontRef idx="minor">
                <a:schemeClr val="tx1"/>
              </a:fontRef>
            </p:style>
          </p:cxnSp>
        </p:grpSp>
        <p:sp>
          <p:nvSpPr>
            <p:cNvPr id="26" name="TextBox 25">
              <a:extLst>
                <a:ext uri="{FF2B5EF4-FFF2-40B4-BE49-F238E27FC236}">
                  <a16:creationId xmlns:a16="http://schemas.microsoft.com/office/drawing/2014/main" id="{53415517-3A87-4072-B56C-E4BDE4A777CE}"/>
                </a:ext>
              </a:extLst>
            </p:cNvPr>
            <p:cNvSpPr txBox="1"/>
            <p:nvPr/>
          </p:nvSpPr>
          <p:spPr>
            <a:xfrm>
              <a:off x="5624940" y="946778"/>
              <a:ext cx="2900453" cy="314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0     300    600   1,200 Km</a:t>
              </a:r>
            </a:p>
          </p:txBody>
        </p:sp>
      </p:grpSp>
      <p:grpSp>
        <p:nvGrpSpPr>
          <p:cNvPr id="35" name="Group 34">
            <a:extLst>
              <a:ext uri="{FF2B5EF4-FFF2-40B4-BE49-F238E27FC236}">
                <a16:creationId xmlns:a16="http://schemas.microsoft.com/office/drawing/2014/main" id="{F2549888-8A30-4FCD-925E-3B69C09523F9}"/>
              </a:ext>
            </a:extLst>
          </p:cNvPr>
          <p:cNvGrpSpPr/>
          <p:nvPr/>
        </p:nvGrpSpPr>
        <p:grpSpPr>
          <a:xfrm>
            <a:off x="3085303" y="4927197"/>
            <a:ext cx="5203875" cy="1148418"/>
            <a:chOff x="3528937" y="4473292"/>
            <a:chExt cx="4949596" cy="1077218"/>
          </a:xfrm>
        </p:grpSpPr>
        <p:grpSp>
          <p:nvGrpSpPr>
            <p:cNvPr id="18" name="Group 17">
              <a:extLst>
                <a:ext uri="{FF2B5EF4-FFF2-40B4-BE49-F238E27FC236}">
                  <a16:creationId xmlns:a16="http://schemas.microsoft.com/office/drawing/2014/main" id="{B7872C3D-F120-4987-BFFB-820765260DA6}"/>
                </a:ext>
              </a:extLst>
            </p:cNvPr>
            <p:cNvGrpSpPr/>
            <p:nvPr/>
          </p:nvGrpSpPr>
          <p:grpSpPr>
            <a:xfrm>
              <a:off x="3528937" y="4473292"/>
              <a:ext cx="4949596" cy="1077218"/>
              <a:chOff x="358640" y="4623812"/>
              <a:chExt cx="4949596" cy="1077218"/>
            </a:xfrm>
          </p:grpSpPr>
          <p:sp>
            <p:nvSpPr>
              <p:cNvPr id="16" name="TextBox 15">
                <a:extLst>
                  <a:ext uri="{FF2B5EF4-FFF2-40B4-BE49-F238E27FC236}">
                    <a16:creationId xmlns:a16="http://schemas.microsoft.com/office/drawing/2014/main" id="{022A16F4-B80B-4D7C-873D-CB16CCB88991}"/>
                  </a:ext>
                </a:extLst>
              </p:cNvPr>
              <p:cNvSpPr txBox="1"/>
              <p:nvPr/>
            </p:nvSpPr>
            <p:spPr>
              <a:xfrm>
                <a:off x="358640" y="4623812"/>
                <a:ext cx="4949596" cy="1077218"/>
              </a:xfrm>
              <a:prstGeom prst="rect">
                <a:avLst/>
              </a:prstGeom>
              <a:solidFill>
                <a:schemeClr val="bg1"/>
              </a:solid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          National boundary of Chile </a:t>
                </a:r>
                <a:endParaRPr lang="en-US" dirty="0"/>
              </a:p>
              <a:p>
                <a:endParaRPr lang="en-US" sz="1600" dirty="0">
                  <a:latin typeface="Century Gothic"/>
                </a:endParaRPr>
              </a:p>
              <a:p>
                <a:r>
                  <a:rPr lang="en-US" sz="1600" dirty="0">
                    <a:latin typeface="Century Gothic"/>
                  </a:rPr>
                  <a:t>          Perimeter of 2016-2017 wildfires</a:t>
                </a:r>
              </a:p>
              <a:p>
                <a:r>
                  <a:rPr lang="en-US" sz="1600" dirty="0">
                    <a:latin typeface="Century Gothic"/>
                  </a:rPr>
                  <a:t>           in Central Chile</a:t>
                </a:r>
                <a:endParaRPr lang="en-US" dirty="0"/>
              </a:p>
            </p:txBody>
          </p:sp>
          <p:pic>
            <p:nvPicPr>
              <p:cNvPr id="8" name="Picture 8" descr="Shape, rectangle&#10;&#10;Description automatically generated">
                <a:extLst>
                  <a:ext uri="{FF2B5EF4-FFF2-40B4-BE49-F238E27FC236}">
                    <a16:creationId xmlns:a16="http://schemas.microsoft.com/office/drawing/2014/main" id="{3BC1C7AA-6817-4B52-99DF-BFF1A8C3C5AE}"/>
                  </a:ext>
                </a:extLst>
              </p:cNvPr>
              <p:cNvPicPr>
                <a:picLocks noChangeAspect="1"/>
              </p:cNvPicPr>
              <p:nvPr/>
            </p:nvPicPr>
            <p:blipFill>
              <a:blip r:embed="rId4"/>
              <a:stretch>
                <a:fillRect/>
              </a:stretch>
            </p:blipFill>
            <p:spPr>
              <a:xfrm>
                <a:off x="438855" y="5161844"/>
                <a:ext cx="495771" cy="306682"/>
              </a:xfrm>
              <a:prstGeom prst="rect">
                <a:avLst/>
              </a:prstGeom>
            </p:spPr>
          </p:pic>
          <p:pic>
            <p:nvPicPr>
              <p:cNvPr id="15" name="Picture 17" descr="Shape, arrow&#10;&#10;Description automatically generated">
                <a:extLst>
                  <a:ext uri="{FF2B5EF4-FFF2-40B4-BE49-F238E27FC236}">
                    <a16:creationId xmlns:a16="http://schemas.microsoft.com/office/drawing/2014/main" id="{1785E48E-E390-43CE-B121-D53EBAD975F8}"/>
                  </a:ext>
                </a:extLst>
              </p:cNvPr>
              <p:cNvPicPr>
                <a:picLocks noChangeAspect="1"/>
              </p:cNvPicPr>
              <p:nvPr/>
            </p:nvPicPr>
            <p:blipFill>
              <a:blip r:embed="rId5"/>
              <a:stretch>
                <a:fillRect/>
              </a:stretch>
            </p:blipFill>
            <p:spPr>
              <a:xfrm>
                <a:off x="4403550" y="4699881"/>
                <a:ext cx="901348" cy="929570"/>
              </a:xfrm>
              <a:prstGeom prst="rect">
                <a:avLst/>
              </a:prstGeom>
            </p:spPr>
          </p:pic>
        </p:grpSp>
        <p:pic>
          <p:nvPicPr>
            <p:cNvPr id="13" name="Picture 34" descr="A picture containing graphical user interface&#10;&#10;Description automatically generated">
              <a:extLst>
                <a:ext uri="{FF2B5EF4-FFF2-40B4-BE49-F238E27FC236}">
                  <a16:creationId xmlns:a16="http://schemas.microsoft.com/office/drawing/2014/main" id="{0716023F-79B7-42BF-A4CD-D2F78CB26651}"/>
                </a:ext>
              </a:extLst>
            </p:cNvPr>
            <p:cNvPicPr>
              <a:picLocks noChangeAspect="1"/>
            </p:cNvPicPr>
            <p:nvPr/>
          </p:nvPicPr>
          <p:blipFill>
            <a:blip r:embed="rId6"/>
            <a:stretch>
              <a:fillRect/>
            </a:stretch>
          </p:blipFill>
          <p:spPr>
            <a:xfrm>
              <a:off x="3618559" y="4559887"/>
              <a:ext cx="495771" cy="315854"/>
            </a:xfrm>
            <a:prstGeom prst="rect">
              <a:avLst/>
            </a:prstGeom>
          </p:spPr>
        </p:pic>
      </p:grpSp>
      <p:sp>
        <p:nvSpPr>
          <p:cNvPr id="4" name="TextBox 3">
            <a:extLst>
              <a:ext uri="{FF2B5EF4-FFF2-40B4-BE49-F238E27FC236}">
                <a16:creationId xmlns:a16="http://schemas.microsoft.com/office/drawing/2014/main" id="{B2D4898C-82F7-4E48-B85F-3FC223487503}"/>
              </a:ext>
            </a:extLst>
          </p:cNvPr>
          <p:cNvSpPr txBox="1"/>
          <p:nvPr/>
        </p:nvSpPr>
        <p:spPr>
          <a:xfrm>
            <a:off x="9872543" y="1952927"/>
            <a:ext cx="856226" cy="3095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rPr>
              <a:t>Chile</a:t>
            </a:r>
            <a:endParaRPr lang="en-US" sz="1400" b="1">
              <a:cs typeface="Calibri"/>
            </a:endParaRPr>
          </a:p>
        </p:txBody>
      </p:sp>
      <p:sp>
        <p:nvSpPr>
          <p:cNvPr id="7" name="TextBox 6">
            <a:extLst>
              <a:ext uri="{FF2B5EF4-FFF2-40B4-BE49-F238E27FC236}">
                <a16:creationId xmlns:a16="http://schemas.microsoft.com/office/drawing/2014/main" id="{BEEA5025-EDB0-4742-AD6D-7CA6912FFA23}"/>
              </a:ext>
            </a:extLst>
          </p:cNvPr>
          <p:cNvSpPr txBox="1"/>
          <p:nvPr/>
        </p:nvSpPr>
        <p:spPr>
          <a:xfrm>
            <a:off x="10300656" y="3163538"/>
            <a:ext cx="1358715" cy="3095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rPr>
              <a:t>Argentina</a:t>
            </a:r>
          </a:p>
        </p:txBody>
      </p:sp>
      <p:sp>
        <p:nvSpPr>
          <p:cNvPr id="38" name="TextBox 37">
            <a:extLst>
              <a:ext uri="{FF2B5EF4-FFF2-40B4-BE49-F238E27FC236}">
                <a16:creationId xmlns:a16="http://schemas.microsoft.com/office/drawing/2014/main" id="{FC6973A8-A3DC-45E2-8D55-1AB5E6B362B1}"/>
              </a:ext>
            </a:extLst>
          </p:cNvPr>
          <p:cNvSpPr txBox="1"/>
          <p:nvPr/>
        </p:nvSpPr>
        <p:spPr>
          <a:xfrm rot="1788550">
            <a:off x="11034268" y="1956529"/>
            <a:ext cx="13965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rPr>
              <a:t>Paraguay</a:t>
            </a:r>
          </a:p>
        </p:txBody>
      </p:sp>
      <p:sp>
        <p:nvSpPr>
          <p:cNvPr id="39" name="TextBox 1">
            <a:extLst>
              <a:ext uri="{FF2B5EF4-FFF2-40B4-BE49-F238E27FC236}">
                <a16:creationId xmlns:a16="http://schemas.microsoft.com/office/drawing/2014/main" id="{67841308-64B8-4060-BCC3-57E29D014B4F}"/>
              </a:ext>
            </a:extLst>
          </p:cNvPr>
          <p:cNvSpPr txBox="1"/>
          <p:nvPr/>
        </p:nvSpPr>
        <p:spPr>
          <a:xfrm rot="3755507">
            <a:off x="11414550" y="3090181"/>
            <a:ext cx="9722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rPr>
              <a:t>Uruguay</a:t>
            </a:r>
            <a:endParaRPr lang="en-US" sz="1400" b="1"/>
          </a:p>
        </p:txBody>
      </p:sp>
      <p:sp>
        <p:nvSpPr>
          <p:cNvPr id="40" name="TextBox 1">
            <a:extLst>
              <a:ext uri="{FF2B5EF4-FFF2-40B4-BE49-F238E27FC236}">
                <a16:creationId xmlns:a16="http://schemas.microsoft.com/office/drawing/2014/main" id="{67841308-64B8-4060-BCC3-57E29D014B4F}"/>
              </a:ext>
            </a:extLst>
          </p:cNvPr>
          <p:cNvSpPr txBox="1"/>
          <p:nvPr/>
        </p:nvSpPr>
        <p:spPr>
          <a:xfrm rot="3540000">
            <a:off x="11507003" y="1360768"/>
            <a:ext cx="958793" cy="3095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rPr>
              <a:t>Brazil</a:t>
            </a:r>
          </a:p>
        </p:txBody>
      </p:sp>
      <p:sp>
        <p:nvSpPr>
          <p:cNvPr id="41" name="TextBox 40">
            <a:extLst>
              <a:ext uri="{FF2B5EF4-FFF2-40B4-BE49-F238E27FC236}">
                <a16:creationId xmlns:a16="http://schemas.microsoft.com/office/drawing/2014/main" id="{D897EB7B-F83F-411B-8079-207DAC628E64}"/>
              </a:ext>
            </a:extLst>
          </p:cNvPr>
          <p:cNvSpPr txBox="1"/>
          <p:nvPr/>
        </p:nvSpPr>
        <p:spPr>
          <a:xfrm>
            <a:off x="10407468" y="1358438"/>
            <a:ext cx="958793" cy="3095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rPr>
              <a:t>Bolivia</a:t>
            </a:r>
          </a:p>
        </p:txBody>
      </p:sp>
    </p:spTree>
    <p:extLst>
      <p:ext uri="{BB962C8B-B14F-4D97-AF65-F5344CB8AC3E}">
        <p14:creationId xmlns:p14="http://schemas.microsoft.com/office/powerpoint/2010/main" val="1077468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t="-15000" b="-15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79967E-31AC-4074-B625-66F5E9DA471D}"/>
              </a:ext>
            </a:extLst>
          </p:cNvPr>
          <p:cNvSpPr txBox="1">
            <a:spLocks/>
          </p:cNvSpPr>
          <p:nvPr/>
        </p:nvSpPr>
        <p:spPr>
          <a:xfrm>
            <a:off x="159544" y="467916"/>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FUTURE WORK</a:t>
            </a:r>
            <a:endParaRPr lang="en-US"/>
          </a:p>
        </p:txBody>
      </p:sp>
      <p:graphicFrame>
        <p:nvGraphicFramePr>
          <p:cNvPr id="36" name="TextBox 5">
            <a:extLst>
              <a:ext uri="{FF2B5EF4-FFF2-40B4-BE49-F238E27FC236}">
                <a16:creationId xmlns:a16="http://schemas.microsoft.com/office/drawing/2014/main" id="{F380790D-706E-4B38-AD50-BA83248B7A8B}"/>
              </a:ext>
            </a:extLst>
          </p:cNvPr>
          <p:cNvGraphicFramePr/>
          <p:nvPr>
            <p:extLst>
              <p:ext uri="{D42A27DB-BD31-4B8C-83A1-F6EECF244321}">
                <p14:modId xmlns:p14="http://schemas.microsoft.com/office/powerpoint/2010/main" val="1476780934"/>
              </p:ext>
            </p:extLst>
          </p:nvPr>
        </p:nvGraphicFramePr>
        <p:xfrm>
          <a:off x="2314842" y="1084569"/>
          <a:ext cx="7562316" cy="55142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0" name="TextBox 39">
            <a:extLst>
              <a:ext uri="{FF2B5EF4-FFF2-40B4-BE49-F238E27FC236}">
                <a16:creationId xmlns:a16="http://schemas.microsoft.com/office/drawing/2014/main" id="{775A8BA6-8BF9-4965-A20C-4FBF8AF8C710}"/>
              </a:ext>
            </a:extLst>
          </p:cNvPr>
          <p:cNvSpPr txBox="1"/>
          <p:nvPr/>
        </p:nvSpPr>
        <p:spPr>
          <a:xfrm>
            <a:off x="-459978" y="6598829"/>
            <a:ext cx="437303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Century Gothic"/>
              </a:rPr>
              <a:t>Image Credit: Andres Escalona Vergara, </a:t>
            </a:r>
            <a:r>
              <a:rPr lang="en-US" sz="1100" err="1">
                <a:solidFill>
                  <a:schemeClr val="bg1"/>
                </a:solidFill>
                <a:latin typeface="Century Gothic"/>
              </a:rPr>
              <a:t>Pexels</a:t>
            </a:r>
            <a:endParaRPr lang="en-US" sz="1100">
              <a:solidFill>
                <a:schemeClr val="bg1"/>
              </a:solidFill>
              <a:latin typeface="Century Gothic"/>
              <a:cs typeface="Calibri" panose="020F0502020204030204"/>
            </a:endParaRPr>
          </a:p>
        </p:txBody>
      </p:sp>
    </p:spTree>
    <p:extLst>
      <p:ext uri="{BB962C8B-B14F-4D97-AF65-F5344CB8AC3E}">
        <p14:creationId xmlns:p14="http://schemas.microsoft.com/office/powerpoint/2010/main" val="1299525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B79139-6105-41A0-8DD1-944A3246C9FD}"/>
              </a:ext>
            </a:extLst>
          </p:cNvPr>
          <p:cNvSpPr txBox="1">
            <a:spLocks/>
          </p:cNvSpPr>
          <p:nvPr/>
        </p:nvSpPr>
        <p:spPr>
          <a:xfrm>
            <a:off x="495299" y="1140370"/>
            <a:ext cx="11217729" cy="418539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spcAft>
                <a:spcPts val="600"/>
              </a:spcAft>
              <a:buClr>
                <a:srgbClr val="B73B52"/>
              </a:buClr>
              <a:buFont typeface="Wingdings" panose="020B0604020202020204" pitchFamily="34" charset="0"/>
              <a:buChar char="Ø"/>
              <a:defRPr/>
            </a:pPr>
            <a:r>
              <a:rPr lang="en-US" b="1" dirty="0">
                <a:latin typeface="Century Gothic"/>
              </a:rPr>
              <a:t>Dr. Virginia Iglesias, </a:t>
            </a:r>
            <a:r>
              <a:rPr lang="en-US" dirty="0">
                <a:latin typeface="Century Gothic"/>
              </a:rPr>
              <a:t>University of Colorado Boulder </a:t>
            </a:r>
            <a:r>
              <a:rPr lang="en-US" b="1" dirty="0">
                <a:latin typeface="Century Gothic"/>
              </a:rPr>
              <a:t> </a:t>
            </a:r>
            <a:endParaRPr lang="en-US" dirty="0"/>
          </a:p>
          <a:p>
            <a:pPr marL="342900" indent="-342900">
              <a:lnSpc>
                <a:spcPct val="150000"/>
              </a:lnSpc>
              <a:spcBef>
                <a:spcPts val="0"/>
              </a:spcBef>
              <a:spcAft>
                <a:spcPts val="600"/>
              </a:spcAft>
              <a:buClr>
                <a:srgbClr val="B73B52"/>
              </a:buClr>
              <a:buFont typeface="Wingdings" panose="020B0604020202020204" pitchFamily="34" charset="0"/>
              <a:buChar char="Ø"/>
              <a:defRPr/>
            </a:pPr>
            <a:r>
              <a:rPr lang="en-US" b="1" dirty="0">
                <a:latin typeface="Century Gothic"/>
              </a:rPr>
              <a:t>Erica </a:t>
            </a:r>
            <a:r>
              <a:rPr lang="en-US" b="1" dirty="0" err="1">
                <a:latin typeface="Century Gothic"/>
              </a:rPr>
              <a:t>Carcelen</a:t>
            </a:r>
            <a:r>
              <a:rPr lang="en-US" dirty="0">
                <a:latin typeface="Century Gothic"/>
              </a:rPr>
              <a:t>, NASA DEVELOP</a:t>
            </a:r>
          </a:p>
          <a:p>
            <a:pPr marL="342900" indent="-342900">
              <a:lnSpc>
                <a:spcPct val="150000"/>
              </a:lnSpc>
              <a:spcBef>
                <a:spcPts val="0"/>
              </a:spcBef>
              <a:spcAft>
                <a:spcPts val="600"/>
              </a:spcAft>
              <a:buClr>
                <a:srgbClr val="B73B52"/>
              </a:buClr>
              <a:buFont typeface="Wingdings" panose="020B0604020202020204" pitchFamily="34" charset="0"/>
              <a:buChar char="Ø"/>
              <a:defRPr/>
            </a:pPr>
            <a:r>
              <a:rPr lang="en-US" b="1" dirty="0">
                <a:latin typeface="Century Gothic"/>
              </a:rPr>
              <a:t>Benjamin Holt, </a:t>
            </a:r>
            <a:r>
              <a:rPr lang="en-US" dirty="0">
                <a:latin typeface="Century Gothic"/>
              </a:rPr>
              <a:t>NASA Jet Propulsion Lab - Caltech</a:t>
            </a:r>
          </a:p>
          <a:p>
            <a:pPr marL="342900" indent="-342900">
              <a:lnSpc>
                <a:spcPct val="150000"/>
              </a:lnSpc>
              <a:spcBef>
                <a:spcPts val="0"/>
              </a:spcBef>
              <a:spcAft>
                <a:spcPts val="600"/>
              </a:spcAft>
              <a:buClr>
                <a:srgbClr val="B73B52"/>
              </a:buClr>
              <a:buFont typeface="Wingdings" panose="020B0604020202020204" pitchFamily="34" charset="0"/>
              <a:buChar char="Ø"/>
              <a:defRPr/>
            </a:pPr>
            <a:r>
              <a:rPr lang="en-US" b="1" dirty="0">
                <a:latin typeface="Century Gothic"/>
              </a:rPr>
              <a:t>Jorge </a:t>
            </a:r>
            <a:r>
              <a:rPr lang="en-US" b="1" dirty="0" err="1">
                <a:latin typeface="Century Gothic"/>
              </a:rPr>
              <a:t>Saldias</a:t>
            </a:r>
            <a:r>
              <a:rPr lang="en-US" b="1" dirty="0">
                <a:latin typeface="Century Gothic"/>
              </a:rPr>
              <a:t>, </a:t>
            </a:r>
            <a:r>
              <a:rPr lang="en-US" dirty="0" err="1">
                <a:latin typeface="Century Gothic"/>
              </a:rPr>
              <a:t>Corporación</a:t>
            </a:r>
            <a:r>
              <a:rPr lang="en-US" dirty="0">
                <a:latin typeface="Century Gothic"/>
              </a:rPr>
              <a:t> </a:t>
            </a:r>
            <a:r>
              <a:rPr lang="en-US" dirty="0" err="1">
                <a:latin typeface="Century Gothic"/>
              </a:rPr>
              <a:t>Forestal</a:t>
            </a:r>
            <a:r>
              <a:rPr lang="en-US" dirty="0">
                <a:latin typeface="Century Gothic"/>
              </a:rPr>
              <a:t> Nacional </a:t>
            </a:r>
          </a:p>
          <a:p>
            <a:pPr marL="342900" indent="-342900">
              <a:lnSpc>
                <a:spcPct val="150000"/>
              </a:lnSpc>
              <a:spcBef>
                <a:spcPts val="0"/>
              </a:spcBef>
              <a:spcAft>
                <a:spcPts val="600"/>
              </a:spcAft>
              <a:buClr>
                <a:srgbClr val="B73B52"/>
              </a:buClr>
              <a:buFont typeface="Wingdings" panose="020B0604020202020204" pitchFamily="34" charset="0"/>
              <a:buChar char="Ø"/>
              <a:defRPr/>
            </a:pPr>
            <a:r>
              <a:rPr lang="en-US" b="1" dirty="0">
                <a:latin typeface="Century Gothic"/>
              </a:rPr>
              <a:t>Jordi Bull, </a:t>
            </a:r>
            <a:r>
              <a:rPr lang="en-US" dirty="0" err="1">
                <a:latin typeface="Century Gothic"/>
              </a:rPr>
              <a:t>Corporación</a:t>
            </a:r>
            <a:r>
              <a:rPr lang="en-US" dirty="0">
                <a:latin typeface="Century Gothic"/>
              </a:rPr>
              <a:t> </a:t>
            </a:r>
            <a:r>
              <a:rPr lang="en-US" dirty="0" err="1">
                <a:latin typeface="Century Gothic"/>
              </a:rPr>
              <a:t>Forestal</a:t>
            </a:r>
            <a:r>
              <a:rPr lang="en-US" dirty="0">
                <a:latin typeface="Century Gothic"/>
              </a:rPr>
              <a:t> Nacional </a:t>
            </a:r>
          </a:p>
          <a:p>
            <a:pPr marL="342900" indent="-342900">
              <a:lnSpc>
                <a:spcPct val="150000"/>
              </a:lnSpc>
              <a:spcBef>
                <a:spcPts val="0"/>
              </a:spcBef>
              <a:spcAft>
                <a:spcPts val="600"/>
              </a:spcAft>
              <a:buClr>
                <a:srgbClr val="B73B52"/>
              </a:buClr>
              <a:buFont typeface="Wingdings" panose="020B0604020202020204" pitchFamily="34" charset="0"/>
              <a:buChar char="Ø"/>
              <a:defRPr/>
            </a:pPr>
            <a:r>
              <a:rPr lang="en-US" b="1" dirty="0">
                <a:latin typeface="Century Gothic"/>
              </a:rPr>
              <a:t>Fernandez Vasquez, </a:t>
            </a:r>
            <a:r>
              <a:rPr lang="en-US" dirty="0">
                <a:latin typeface="Century Gothic"/>
              </a:rPr>
              <a:t>Embassy of Chile </a:t>
            </a:r>
          </a:p>
          <a:p>
            <a:pPr marL="342900" indent="-342900">
              <a:lnSpc>
                <a:spcPct val="150000"/>
              </a:lnSpc>
              <a:spcBef>
                <a:spcPts val="0"/>
              </a:spcBef>
              <a:spcAft>
                <a:spcPts val="600"/>
              </a:spcAft>
              <a:buClr>
                <a:srgbClr val="B73B52"/>
              </a:buClr>
              <a:buFont typeface="Wingdings" panose="020B0604020202020204" pitchFamily="34" charset="0"/>
              <a:buChar char="Ø"/>
              <a:defRPr/>
            </a:pPr>
            <a:r>
              <a:rPr lang="en-US" b="1" dirty="0">
                <a:latin typeface="Century Gothic"/>
              </a:rPr>
              <a:t>Andres Rodriguez, </a:t>
            </a:r>
            <a:r>
              <a:rPr lang="en-US" dirty="0">
                <a:latin typeface="Century Gothic"/>
              </a:rPr>
              <a:t>Embassy of Chile </a:t>
            </a:r>
            <a:endParaRPr lang="en-US" b="1" dirty="0">
              <a:latin typeface="Century Gothic"/>
            </a:endParaRPr>
          </a:p>
          <a:p>
            <a:pPr marL="342900" indent="-342900">
              <a:lnSpc>
                <a:spcPct val="150000"/>
              </a:lnSpc>
              <a:spcBef>
                <a:spcPts val="0"/>
              </a:spcBef>
              <a:spcAft>
                <a:spcPts val="600"/>
              </a:spcAft>
              <a:buClr>
                <a:srgbClr val="B73B52"/>
              </a:buClr>
              <a:buFont typeface="Wingdings,Sans-Serif" panose="020B0604020202020204" pitchFamily="34" charset="0"/>
              <a:buChar char="Ø"/>
              <a:defRPr/>
            </a:pPr>
            <a:r>
              <a:rPr lang="en-US" b="1" dirty="0">
                <a:latin typeface="Century Gothic"/>
              </a:rPr>
              <a:t>Patricio </a:t>
            </a:r>
            <a:r>
              <a:rPr lang="en-US" b="1" dirty="0" err="1">
                <a:latin typeface="Century Gothic"/>
              </a:rPr>
              <a:t>Sanhuez</a:t>
            </a:r>
            <a:r>
              <a:rPr lang="en-US" dirty="0">
                <a:latin typeface="Century Gothic"/>
              </a:rPr>
              <a:t>, </a:t>
            </a:r>
            <a:r>
              <a:rPr lang="en-US" dirty="0" err="1">
                <a:latin typeface="Century Gothic"/>
              </a:rPr>
              <a:t>Corporación</a:t>
            </a:r>
            <a:r>
              <a:rPr lang="en-US" dirty="0">
                <a:latin typeface="Century Gothic"/>
              </a:rPr>
              <a:t> </a:t>
            </a:r>
            <a:r>
              <a:rPr lang="en-US" dirty="0" err="1">
                <a:latin typeface="Century Gothic"/>
              </a:rPr>
              <a:t>Forestal</a:t>
            </a:r>
            <a:r>
              <a:rPr lang="en-US" dirty="0">
                <a:latin typeface="Century Gothic"/>
              </a:rPr>
              <a:t> Nacional </a:t>
            </a:r>
          </a:p>
          <a:p>
            <a:pPr>
              <a:defRPr/>
            </a:pPr>
            <a:endParaRPr lang="en-US" i="1" dirty="0">
              <a:latin typeface="Century Gothic"/>
            </a:endParaRPr>
          </a:p>
          <a:p>
            <a:pPr>
              <a:defRPr/>
            </a:pPr>
            <a:r>
              <a:rPr lang="en-US" i="1" dirty="0">
                <a:latin typeface="Century Gothic"/>
              </a:rPr>
              <a:t>This material contains modified Copernicus Sentinel data (2016-2017), processed by ESA. </a:t>
            </a:r>
            <a:endParaRPr lang="en-US" dirty="0"/>
          </a:p>
          <a:p>
            <a:pPr>
              <a:lnSpc>
                <a:spcPct val="200000"/>
              </a:lnSpc>
              <a:spcBef>
                <a:spcPts val="0"/>
              </a:spcBef>
              <a:spcAft>
                <a:spcPts val="600"/>
              </a:spcAft>
              <a:buFont typeface="Wingdings" panose="020B0604020202020204" pitchFamily="34" charset="0"/>
              <a:defRPr/>
            </a:pPr>
            <a:endParaRPr lang="en-US" dirty="0">
              <a:latin typeface="Century Gothic"/>
            </a:endParaRPr>
          </a:p>
          <a:p>
            <a:pPr marL="342900" indent="-342900">
              <a:lnSpc>
                <a:spcPct val="100000"/>
              </a:lnSpc>
              <a:spcBef>
                <a:spcPts val="0"/>
              </a:spcBef>
              <a:spcAft>
                <a:spcPts val="600"/>
              </a:spcAft>
              <a:buClr>
                <a:srgbClr val="B73B52"/>
              </a:buClr>
              <a:buFont typeface="Wingdings" panose="020B0604020202020204" pitchFamily="34" charset="0"/>
              <a:buChar char="Ø"/>
              <a:defRPr/>
            </a:pPr>
            <a:endParaRPr lang="en-US" b="1" dirty="0">
              <a:latin typeface="Century Gothic"/>
            </a:endParaRPr>
          </a:p>
          <a:p>
            <a:pPr marL="342900" marR="0" lvl="0" indent="-342900" algn="l" defTabSz="914400" rtl="0" eaLnBrk="1" fontAlgn="auto" latinLnBrk="0" hangingPunct="1">
              <a:lnSpc>
                <a:spcPct val="100000"/>
              </a:lnSpc>
              <a:spcBef>
                <a:spcPts val="0"/>
              </a:spcBef>
              <a:spcAft>
                <a:spcPts val="600"/>
              </a:spcAft>
              <a:buClr>
                <a:srgbClr val="B73B52"/>
              </a:buClr>
              <a:buSzTx/>
              <a:buFont typeface="Wingdings" panose="020B0604020202020204" pitchFamily="34" charset="0"/>
              <a:buChar char="Ø"/>
              <a:tabLst/>
              <a:defRPr/>
            </a:pPr>
            <a:endParaRPr lang="en-US" b="1"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dirty="0"/>
          </a:p>
        </p:txBody>
      </p:sp>
    </p:spTree>
    <p:extLst>
      <p:ext uri="{BB962C8B-B14F-4D97-AF65-F5344CB8AC3E}">
        <p14:creationId xmlns:p14="http://schemas.microsoft.com/office/powerpoint/2010/main" val="1351550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19A1460-6733-4B4A-9021-717CC085C685}"/>
              </a:ext>
            </a:extLst>
          </p:cNvPr>
          <p:cNvGraphicFramePr/>
          <p:nvPr>
            <p:extLst>
              <p:ext uri="{D42A27DB-BD31-4B8C-83A1-F6EECF244321}">
                <p14:modId xmlns:p14="http://schemas.microsoft.com/office/powerpoint/2010/main" val="1420550378"/>
              </p:ext>
            </p:extLst>
          </p:nvPr>
        </p:nvGraphicFramePr>
        <p:xfrm>
          <a:off x="-1005113" y="1024466"/>
          <a:ext cx="796471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owchart: Connector 2">
            <a:extLst>
              <a:ext uri="{FF2B5EF4-FFF2-40B4-BE49-F238E27FC236}">
                <a16:creationId xmlns:a16="http://schemas.microsoft.com/office/drawing/2014/main" id="{B30F3AA3-E5C0-4ED3-9BA8-9180F1F83F74}"/>
              </a:ext>
            </a:extLst>
          </p:cNvPr>
          <p:cNvSpPr/>
          <p:nvPr/>
        </p:nvSpPr>
        <p:spPr>
          <a:xfrm>
            <a:off x="413657" y="2373086"/>
            <a:ext cx="2721428" cy="2732314"/>
          </a:xfrm>
          <a:prstGeom prst="flowChartConnector">
            <a:avLst/>
          </a:prstGeom>
          <a:solidFill>
            <a:srgbClr val="BA3A50"/>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9F5B60C1-0A2C-4A4E-9BEE-8767B80F1CA2}"/>
              </a:ext>
            </a:extLst>
          </p:cNvPr>
          <p:cNvSpPr/>
          <p:nvPr/>
        </p:nvSpPr>
        <p:spPr>
          <a:xfrm>
            <a:off x="2959612" y="1469570"/>
            <a:ext cx="1397380" cy="1393371"/>
          </a:xfrm>
          <a:prstGeom prst="flowChartConnector">
            <a:avLst/>
          </a:prstGeom>
          <a:solidFill>
            <a:srgbClr val="BA3A50"/>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5067C6DF-03E6-4551-B1ED-EF38592EAC68}"/>
              </a:ext>
            </a:extLst>
          </p:cNvPr>
          <p:cNvSpPr/>
          <p:nvPr/>
        </p:nvSpPr>
        <p:spPr>
          <a:xfrm>
            <a:off x="2923689" y="4626428"/>
            <a:ext cx="1397380" cy="1393371"/>
          </a:xfrm>
          <a:prstGeom prst="flowChartConnector">
            <a:avLst/>
          </a:prstGeom>
          <a:solidFill>
            <a:srgbClr val="BA3A50"/>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B17801B6-7B7F-4C7F-B602-19C28DA1A731}"/>
              </a:ext>
            </a:extLst>
          </p:cNvPr>
          <p:cNvSpPr/>
          <p:nvPr/>
        </p:nvSpPr>
        <p:spPr>
          <a:xfrm>
            <a:off x="3479686" y="3047999"/>
            <a:ext cx="1397380" cy="1393371"/>
          </a:xfrm>
          <a:prstGeom prst="flowChartConnector">
            <a:avLst/>
          </a:prstGeom>
          <a:solidFill>
            <a:srgbClr val="BA3A50"/>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71034EE-852C-4114-A70E-24A01B8715FF}"/>
              </a:ext>
            </a:extLst>
          </p:cNvPr>
          <p:cNvSpPr txBox="1"/>
          <p:nvPr/>
        </p:nvSpPr>
        <p:spPr>
          <a:xfrm>
            <a:off x="4415971" y="1733246"/>
            <a:ext cx="67436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0" i="0" dirty="0">
                <a:solidFill>
                  <a:schemeClr val="tx1">
                    <a:lumMod val="75000"/>
                    <a:lumOff val="25000"/>
                  </a:schemeClr>
                </a:solidFill>
                <a:effectLst/>
                <a:latin typeface="Century Gothic"/>
              </a:rPr>
              <a:t>Generate an automated workflow to improve wildfire predictive models and reduce human error and uncertainties</a:t>
            </a:r>
            <a:endParaRPr lang="en-US" sz="2000" dirty="0">
              <a:solidFill>
                <a:schemeClr val="tx1">
                  <a:lumMod val="75000"/>
                  <a:lumOff val="25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2DFA11E1-8D13-4DD8-BD77-5FFE8E9267FA}"/>
              </a:ext>
            </a:extLst>
          </p:cNvPr>
          <p:cNvSpPr txBox="1"/>
          <p:nvPr/>
        </p:nvSpPr>
        <p:spPr>
          <a:xfrm>
            <a:off x="4918680" y="3283706"/>
            <a:ext cx="74316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0" i="0" dirty="0">
                <a:solidFill>
                  <a:schemeClr val="tx1">
                    <a:lumMod val="75000"/>
                    <a:lumOff val="25000"/>
                  </a:schemeClr>
                </a:solidFill>
                <a:effectLst/>
                <a:latin typeface="Century Gothic"/>
              </a:rPr>
              <a:t>Incorporate NASA Earth observations to </a:t>
            </a:r>
            <a:r>
              <a:rPr lang="en-US" sz="2000" dirty="0">
                <a:solidFill>
                  <a:schemeClr val="tx1">
                    <a:lumMod val="75000"/>
                    <a:lumOff val="25000"/>
                  </a:schemeClr>
                </a:solidFill>
                <a:effectLst/>
                <a:latin typeface="Century Gothic"/>
              </a:rPr>
              <a:t>compare and evaluate methods for identifying wildfires and burned areas. </a:t>
            </a:r>
            <a:endParaRPr lang="en-US" sz="2000" dirty="0">
              <a:solidFill>
                <a:schemeClr val="tx1">
                  <a:lumMod val="75000"/>
                  <a:lumOff val="25000"/>
                </a:schemeClr>
              </a:solidFill>
              <a:latin typeface="Century Gothic" panose="020B0502020202020204" pitchFamily="34" charset="0"/>
              <a:cs typeface="Calibri"/>
            </a:endParaRPr>
          </a:p>
        </p:txBody>
      </p:sp>
      <p:sp>
        <p:nvSpPr>
          <p:cNvPr id="44" name="TextBox 43">
            <a:extLst>
              <a:ext uri="{FF2B5EF4-FFF2-40B4-BE49-F238E27FC236}">
                <a16:creationId xmlns:a16="http://schemas.microsoft.com/office/drawing/2014/main" id="{C852D3DC-7372-4589-91C0-8C7F10341498}"/>
              </a:ext>
            </a:extLst>
          </p:cNvPr>
          <p:cNvSpPr txBox="1"/>
          <p:nvPr/>
        </p:nvSpPr>
        <p:spPr>
          <a:xfrm>
            <a:off x="4415972" y="5246914"/>
            <a:ext cx="76115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ea typeface="+mn-lt"/>
                <a:cs typeface="+mn-lt"/>
              </a:rPr>
              <a:t>Derive a set of fire severity and estimated burned area maps from an automated workflow</a:t>
            </a:r>
            <a:endParaRPr lang="en-US" sz="2000">
              <a:solidFill>
                <a:schemeClr val="tx1">
                  <a:lumMod val="75000"/>
                  <a:lumOff val="25000"/>
                </a:schemeClr>
              </a:solidFill>
              <a:latin typeface="Century Gothic"/>
            </a:endParaRPr>
          </a:p>
        </p:txBody>
      </p:sp>
      <p:pic>
        <p:nvPicPr>
          <p:cNvPr id="46" name="Graphic 45" descr="A picture containing shape&#10;&#10;Description automatically generated">
            <a:extLst>
              <a:ext uri="{FF2B5EF4-FFF2-40B4-BE49-F238E27FC236}">
                <a16:creationId xmlns:a16="http://schemas.microsoft.com/office/drawing/2014/main" id="{A474788D-EEE9-4610-A946-476B234D5088}"/>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16745"/>
          <a:stretch/>
        </p:blipFill>
        <p:spPr>
          <a:xfrm>
            <a:off x="-225815" y="1929241"/>
            <a:ext cx="4001266" cy="3315809"/>
          </a:xfrm>
          <a:prstGeom prst="rect">
            <a:avLst/>
          </a:prstGeom>
        </p:spPr>
      </p:pic>
      <p:pic>
        <p:nvPicPr>
          <p:cNvPr id="47" name="Graphic 47" descr="Gears outline">
            <a:extLst>
              <a:ext uri="{FF2B5EF4-FFF2-40B4-BE49-F238E27FC236}">
                <a16:creationId xmlns:a16="http://schemas.microsoft.com/office/drawing/2014/main" id="{6E6879D5-7674-4143-A199-1BB8508D4F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81406" y="3050120"/>
            <a:ext cx="1487681" cy="1452423"/>
          </a:xfrm>
          <a:prstGeom prst="rect">
            <a:avLst/>
          </a:prstGeom>
        </p:spPr>
      </p:pic>
      <p:pic>
        <p:nvPicPr>
          <p:cNvPr id="48" name="Graphic 48" descr="Lightbulb and gear outline">
            <a:extLst>
              <a:ext uri="{FF2B5EF4-FFF2-40B4-BE49-F238E27FC236}">
                <a16:creationId xmlns:a16="http://schemas.microsoft.com/office/drawing/2014/main" id="{ADA54C54-5CCF-40F8-BD74-143A1FBAE3D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5883" y="1490795"/>
            <a:ext cx="1397380" cy="1370339"/>
          </a:xfrm>
          <a:prstGeom prst="rect">
            <a:avLst/>
          </a:prstGeom>
        </p:spPr>
      </p:pic>
      <p:pic>
        <p:nvPicPr>
          <p:cNvPr id="49" name="Graphic 49" descr="Fire outline">
            <a:extLst>
              <a:ext uri="{FF2B5EF4-FFF2-40B4-BE49-F238E27FC236}">
                <a16:creationId xmlns:a16="http://schemas.microsoft.com/office/drawing/2014/main" id="{BF185F83-3EF3-4EB1-94D7-A2FB30E7287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45977" y="4669489"/>
            <a:ext cx="1277193" cy="1303106"/>
          </a:xfrm>
          <a:prstGeom prst="rect">
            <a:avLst/>
          </a:prstGeom>
        </p:spPr>
      </p:pic>
      <p:sp>
        <p:nvSpPr>
          <p:cNvPr id="105" name="Title 1">
            <a:extLst>
              <a:ext uri="{FF2B5EF4-FFF2-40B4-BE49-F238E27FC236}">
                <a16:creationId xmlns:a16="http://schemas.microsoft.com/office/drawing/2014/main" id="{EE0EE8AE-AC43-4B53-B546-1ED775B43B3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OBJECTIVES</a:t>
            </a:r>
            <a:endParaRPr lang="en-US"/>
          </a:p>
        </p:txBody>
      </p:sp>
      <p:cxnSp>
        <p:nvCxnSpPr>
          <p:cNvPr id="13" name="Straight Arrow Connector 12">
            <a:extLst>
              <a:ext uri="{FF2B5EF4-FFF2-40B4-BE49-F238E27FC236}">
                <a16:creationId xmlns:a16="http://schemas.microsoft.com/office/drawing/2014/main" id="{316AAE3D-0445-4A2E-B5EA-E422F199047F}"/>
              </a:ext>
            </a:extLst>
          </p:cNvPr>
          <p:cNvCxnSpPr/>
          <p:nvPr/>
        </p:nvCxnSpPr>
        <p:spPr>
          <a:xfrm flipV="1">
            <a:off x="2436340" y="2477529"/>
            <a:ext cx="731107" cy="473676"/>
          </a:xfrm>
          <a:prstGeom prst="straightConnector1">
            <a:avLst/>
          </a:prstGeom>
          <a:ln>
            <a:solidFill>
              <a:srgbClr val="BA3A50"/>
            </a:solidFill>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F540DB25-FE3A-4FE3-B73D-3B5D8B8B88D2}"/>
              </a:ext>
            </a:extLst>
          </p:cNvPr>
          <p:cNvCxnSpPr>
            <a:cxnSpLocks/>
          </p:cNvCxnSpPr>
          <p:nvPr/>
        </p:nvCxnSpPr>
        <p:spPr>
          <a:xfrm flipV="1">
            <a:off x="3085069" y="3723502"/>
            <a:ext cx="566352" cy="30892"/>
          </a:xfrm>
          <a:prstGeom prst="straightConnector1">
            <a:avLst/>
          </a:prstGeom>
          <a:ln>
            <a:solidFill>
              <a:srgbClr val="BA3A50"/>
            </a:solidFill>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AC55767B-2318-42CE-9234-D1008B6D3E40}"/>
              </a:ext>
            </a:extLst>
          </p:cNvPr>
          <p:cNvCxnSpPr>
            <a:cxnSpLocks/>
          </p:cNvCxnSpPr>
          <p:nvPr/>
        </p:nvCxnSpPr>
        <p:spPr>
          <a:xfrm>
            <a:off x="2529015" y="4670854"/>
            <a:ext cx="648729" cy="391296"/>
          </a:xfrm>
          <a:prstGeom prst="straightConnector1">
            <a:avLst/>
          </a:prstGeom>
          <a:ln>
            <a:solidFill>
              <a:srgbClr val="BA3A5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3140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656F57-DFB1-450D-806D-355B8447FCA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PARTNERS </a:t>
            </a:r>
            <a:endParaRPr lang="en-US"/>
          </a:p>
        </p:txBody>
      </p:sp>
      <p:pic>
        <p:nvPicPr>
          <p:cNvPr id="4" name="Picture 5" descr="A picture containing tree, outdoor, sky, forest&#10;&#10;Description automatically generated">
            <a:extLst>
              <a:ext uri="{FF2B5EF4-FFF2-40B4-BE49-F238E27FC236}">
                <a16:creationId xmlns:a16="http://schemas.microsoft.com/office/drawing/2014/main" id="{7CC4020A-369C-4E6B-A7F0-45B68FA14615}"/>
              </a:ext>
            </a:extLst>
          </p:cNvPr>
          <p:cNvPicPr>
            <a:picLocks noChangeAspect="1"/>
          </p:cNvPicPr>
          <p:nvPr/>
        </p:nvPicPr>
        <p:blipFill>
          <a:blip r:embed="rId3"/>
          <a:stretch>
            <a:fillRect/>
          </a:stretch>
        </p:blipFill>
        <p:spPr>
          <a:xfrm>
            <a:off x="6979729" y="2080558"/>
            <a:ext cx="3646232" cy="2734674"/>
          </a:xfrm>
          <a:prstGeom prst="rect">
            <a:avLst/>
          </a:prstGeom>
        </p:spPr>
      </p:pic>
      <p:sp>
        <p:nvSpPr>
          <p:cNvPr id="7" name="TextBox 6">
            <a:extLst>
              <a:ext uri="{FF2B5EF4-FFF2-40B4-BE49-F238E27FC236}">
                <a16:creationId xmlns:a16="http://schemas.microsoft.com/office/drawing/2014/main" id="{E78A2EA9-0764-4303-B2FB-E54D46AFA88C}"/>
              </a:ext>
            </a:extLst>
          </p:cNvPr>
          <p:cNvSpPr txBox="1"/>
          <p:nvPr/>
        </p:nvSpPr>
        <p:spPr>
          <a:xfrm>
            <a:off x="6060673" y="5395618"/>
            <a:ext cx="5489276"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000">
                <a:solidFill>
                  <a:schemeClr val="tx1">
                    <a:lumMod val="75000"/>
                    <a:lumOff val="25000"/>
                  </a:schemeClr>
                </a:solidFill>
                <a:latin typeface="Century Gothic"/>
              </a:rPr>
              <a:t>Corporación Nacional Forestal (CONAF)</a:t>
            </a:r>
            <a:endParaRPr lang="en-US" sz="2000">
              <a:solidFill>
                <a:schemeClr val="tx1">
                  <a:lumMod val="75000"/>
                  <a:lumOff val="25000"/>
                </a:schemeClr>
              </a:solidFill>
              <a:ea typeface="+mn-lt"/>
              <a:cs typeface="+mn-lt"/>
            </a:endParaRPr>
          </a:p>
          <a:p>
            <a:pPr algn="ctr"/>
            <a:endParaRPr lang="en-US">
              <a:cs typeface="Calibri"/>
            </a:endParaRPr>
          </a:p>
        </p:txBody>
      </p:sp>
      <p:sp>
        <p:nvSpPr>
          <p:cNvPr id="8" name="TextBox 7">
            <a:extLst>
              <a:ext uri="{FF2B5EF4-FFF2-40B4-BE49-F238E27FC236}">
                <a16:creationId xmlns:a16="http://schemas.microsoft.com/office/drawing/2014/main" id="{F16F0548-8D2D-4810-8422-E8FE235723E9}"/>
              </a:ext>
            </a:extLst>
          </p:cNvPr>
          <p:cNvSpPr txBox="1"/>
          <p:nvPr/>
        </p:nvSpPr>
        <p:spPr>
          <a:xfrm>
            <a:off x="384901" y="5396439"/>
            <a:ext cx="5489276"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000">
                <a:solidFill>
                  <a:schemeClr val="tx1">
                    <a:lumMod val="75000"/>
                    <a:lumOff val="25000"/>
                  </a:schemeClr>
                </a:solidFill>
                <a:latin typeface="Century Gothic"/>
              </a:rPr>
              <a:t>Embassy of Chile</a:t>
            </a:r>
            <a:endParaRPr lang="en-US">
              <a:solidFill>
                <a:schemeClr val="tx1">
                  <a:lumMod val="75000"/>
                  <a:lumOff val="25000"/>
                </a:schemeClr>
              </a:solidFill>
            </a:endParaRPr>
          </a:p>
          <a:p>
            <a:pPr algn="ctr"/>
            <a:endParaRPr lang="en-US">
              <a:cs typeface="Calibri"/>
            </a:endParaRPr>
          </a:p>
        </p:txBody>
      </p:sp>
      <p:sp>
        <p:nvSpPr>
          <p:cNvPr id="6" name="TextBox 5">
            <a:extLst>
              <a:ext uri="{FF2B5EF4-FFF2-40B4-BE49-F238E27FC236}">
                <a16:creationId xmlns:a16="http://schemas.microsoft.com/office/drawing/2014/main" id="{643F40DE-8BC5-4AA6-B49A-8BEE3377BC52}"/>
              </a:ext>
            </a:extLst>
          </p:cNvPr>
          <p:cNvSpPr txBox="1"/>
          <p:nvPr/>
        </p:nvSpPr>
        <p:spPr>
          <a:xfrm>
            <a:off x="7611310" y="4796197"/>
            <a:ext cx="343988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cs typeface="Calibri"/>
              </a:rPr>
              <a:t>Image Credit: Cooper Campbell</a:t>
            </a:r>
          </a:p>
        </p:txBody>
      </p:sp>
      <p:sp>
        <p:nvSpPr>
          <p:cNvPr id="12" name="TextBox 11">
            <a:extLst>
              <a:ext uri="{FF2B5EF4-FFF2-40B4-BE49-F238E27FC236}">
                <a16:creationId xmlns:a16="http://schemas.microsoft.com/office/drawing/2014/main" id="{8DD4B315-6D42-45E4-9D8F-0566A0C89DDF}"/>
              </a:ext>
            </a:extLst>
          </p:cNvPr>
          <p:cNvSpPr txBox="1"/>
          <p:nvPr/>
        </p:nvSpPr>
        <p:spPr>
          <a:xfrm>
            <a:off x="1714236" y="4777674"/>
            <a:ext cx="28306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Image Credit: Alisha </a:t>
            </a:r>
            <a:r>
              <a:rPr lang="en-US" sz="1100" dirty="0" err="1">
                <a:solidFill>
                  <a:schemeClr val="tx1">
                    <a:lumMod val="75000"/>
                    <a:lumOff val="25000"/>
                  </a:schemeClr>
                </a:solidFill>
                <a:latin typeface="Century Gothic"/>
                <a:cs typeface="Calibri"/>
              </a:rPr>
              <a:t>Lubben</a:t>
            </a:r>
            <a:r>
              <a:rPr lang="en-US" sz="1100" dirty="0">
                <a:solidFill>
                  <a:schemeClr val="tx1">
                    <a:lumMod val="75000"/>
                    <a:lumOff val="25000"/>
                  </a:schemeClr>
                </a:solidFill>
                <a:latin typeface="Century Gothic"/>
                <a:cs typeface="Calibri"/>
              </a:rPr>
              <a:t>, </a:t>
            </a:r>
            <a:r>
              <a:rPr lang="en-US" sz="1100" dirty="0" err="1">
                <a:solidFill>
                  <a:schemeClr val="tx1">
                    <a:lumMod val="75000"/>
                    <a:lumOff val="25000"/>
                  </a:schemeClr>
                </a:solidFill>
                <a:latin typeface="Century Gothic"/>
                <a:cs typeface="Calibri"/>
              </a:rPr>
              <a:t>Pexels</a:t>
            </a:r>
            <a:endParaRPr lang="en-US" sz="1400" dirty="0">
              <a:solidFill>
                <a:schemeClr val="tx1">
                  <a:lumMod val="75000"/>
                  <a:lumOff val="25000"/>
                </a:schemeClr>
              </a:solidFill>
              <a:cs typeface="Calibri"/>
            </a:endParaRPr>
          </a:p>
        </p:txBody>
      </p:sp>
      <p:pic>
        <p:nvPicPr>
          <p:cNvPr id="14" name="Picture 13" descr="A city with mountains in the background&#10;&#10;Description automatically generated with medium confidence">
            <a:extLst>
              <a:ext uri="{FF2B5EF4-FFF2-40B4-BE49-F238E27FC236}">
                <a16:creationId xmlns:a16="http://schemas.microsoft.com/office/drawing/2014/main" id="{C10E7153-3902-41D1-B9BA-C222A73F7E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02"/>
          <a:stretch/>
        </p:blipFill>
        <p:spPr>
          <a:xfrm>
            <a:off x="1306423" y="2061802"/>
            <a:ext cx="3646232" cy="2734395"/>
          </a:xfrm>
          <a:prstGeom prst="rect">
            <a:avLst/>
          </a:prstGeom>
        </p:spPr>
      </p:pic>
    </p:spTree>
    <p:extLst>
      <p:ext uri="{BB962C8B-B14F-4D97-AF65-F5344CB8AC3E}">
        <p14:creationId xmlns:p14="http://schemas.microsoft.com/office/powerpoint/2010/main" val="3654690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descr="A picture containing fire, outdoor, grass, hydrant&#10;&#10;Description automatically generated">
            <a:extLst>
              <a:ext uri="{FF2B5EF4-FFF2-40B4-BE49-F238E27FC236}">
                <a16:creationId xmlns:a16="http://schemas.microsoft.com/office/drawing/2014/main" id="{AB1F7047-7554-411B-BFAB-025B366E207F}"/>
              </a:ext>
            </a:extLst>
          </p:cNvPr>
          <p:cNvPicPr>
            <a:picLocks noChangeAspect="1"/>
          </p:cNvPicPr>
          <p:nvPr/>
        </p:nvPicPr>
        <p:blipFill>
          <a:blip r:embed="rId3">
            <a:alphaModFix amt="73000"/>
          </a:blip>
          <a:stretch>
            <a:fillRect/>
          </a:stretch>
        </p:blipFill>
        <p:spPr>
          <a:xfrm>
            <a:off x="-1280" y="2677"/>
            <a:ext cx="12194560" cy="6666948"/>
          </a:xfrm>
          <a:prstGeom prst="rect">
            <a:avLst/>
          </a:prstGeom>
        </p:spPr>
      </p:pic>
      <p:sp>
        <p:nvSpPr>
          <p:cNvPr id="3" name="Title 1">
            <a:extLst>
              <a:ext uri="{FF2B5EF4-FFF2-40B4-BE49-F238E27FC236}">
                <a16:creationId xmlns:a16="http://schemas.microsoft.com/office/drawing/2014/main" id="{C1022077-B1BD-4CCD-83CE-A1D1F15E5288}"/>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COMMUNITY CONCERNS</a:t>
            </a:r>
            <a:endParaRPr lang="en-US" b="1">
              <a:solidFill>
                <a:srgbClr val="BA3A50"/>
              </a:solidFill>
              <a:cs typeface="Calibri Light"/>
            </a:endParaRPr>
          </a:p>
        </p:txBody>
      </p:sp>
      <p:graphicFrame>
        <p:nvGraphicFramePr>
          <p:cNvPr id="7" name="Text Placeholder 5">
            <a:extLst>
              <a:ext uri="{FF2B5EF4-FFF2-40B4-BE49-F238E27FC236}">
                <a16:creationId xmlns:a16="http://schemas.microsoft.com/office/drawing/2014/main" id="{FDCBCEAF-151D-4F2D-9EF6-F034DBBACEEB}"/>
              </a:ext>
            </a:extLst>
          </p:cNvPr>
          <p:cNvGraphicFramePr/>
          <p:nvPr>
            <p:extLst>
              <p:ext uri="{D42A27DB-BD31-4B8C-83A1-F6EECF244321}">
                <p14:modId xmlns:p14="http://schemas.microsoft.com/office/powerpoint/2010/main" val="2535899172"/>
              </p:ext>
            </p:extLst>
          </p:nvPr>
        </p:nvGraphicFramePr>
        <p:xfrm>
          <a:off x="564784" y="1541781"/>
          <a:ext cx="11286203" cy="3774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extBox 27">
            <a:extLst>
              <a:ext uri="{FF2B5EF4-FFF2-40B4-BE49-F238E27FC236}">
                <a16:creationId xmlns:a16="http://schemas.microsoft.com/office/drawing/2014/main" id="{C8E1CC54-BE00-46CF-945D-DFF04E0AA4A6}"/>
              </a:ext>
            </a:extLst>
          </p:cNvPr>
          <p:cNvSpPr txBox="1"/>
          <p:nvPr/>
        </p:nvSpPr>
        <p:spPr>
          <a:xfrm>
            <a:off x="-824149" y="6359234"/>
            <a:ext cx="43730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FFFFFF"/>
                </a:solidFill>
                <a:latin typeface="Century Gothic"/>
              </a:rPr>
              <a:t>Image Credit: </a:t>
            </a:r>
            <a:r>
              <a:rPr lang="en-US" sz="1400" b="1" err="1">
                <a:solidFill>
                  <a:srgbClr val="FFFFFF"/>
                </a:solidFill>
                <a:latin typeface="Century Gothic"/>
              </a:rPr>
              <a:t>terski</a:t>
            </a:r>
            <a:r>
              <a:rPr lang="en-US" sz="1400" b="1">
                <a:solidFill>
                  <a:srgbClr val="FFFFFF"/>
                </a:solidFill>
                <a:latin typeface="Century Gothic"/>
              </a:rPr>
              <a:t>, </a:t>
            </a:r>
            <a:r>
              <a:rPr lang="en-US" sz="1400" b="1" err="1">
                <a:solidFill>
                  <a:srgbClr val="FFFFFF"/>
                </a:solidFill>
                <a:latin typeface="Century Gothic"/>
              </a:rPr>
              <a:t>Pixabay</a:t>
            </a:r>
            <a:endParaRPr lang="en-US" sz="1400" b="1" err="1">
              <a:solidFill>
                <a:srgbClr val="FFFFFF"/>
              </a:solidFill>
              <a:latin typeface="Century Gothic"/>
              <a:cs typeface="Calibri" panose="020F0502020204030204"/>
            </a:endParaRPr>
          </a:p>
        </p:txBody>
      </p:sp>
    </p:spTree>
    <p:extLst>
      <p:ext uri="{BB962C8B-B14F-4D97-AF65-F5344CB8AC3E}">
        <p14:creationId xmlns:p14="http://schemas.microsoft.com/office/powerpoint/2010/main" val="1191801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satellite in space&#10;&#10;Description automatically generated with low confidence">
            <a:extLst>
              <a:ext uri="{FF2B5EF4-FFF2-40B4-BE49-F238E27FC236}">
                <a16:creationId xmlns:a16="http://schemas.microsoft.com/office/drawing/2014/main" id="{59C76BB1-A8F5-4D38-897C-099BA8046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97908">
            <a:off x="8813183" y="-341719"/>
            <a:ext cx="3675248" cy="4061048"/>
          </a:xfrm>
          <a:prstGeom prst="rect">
            <a:avLst/>
          </a:prstGeom>
        </p:spPr>
      </p:pic>
      <p:pic>
        <p:nvPicPr>
          <p:cNvPr id="3" name="Picture 3">
            <a:extLst>
              <a:ext uri="{FF2B5EF4-FFF2-40B4-BE49-F238E27FC236}">
                <a16:creationId xmlns:a16="http://schemas.microsoft.com/office/drawing/2014/main" id="{2A8C7BA1-3AFC-4161-A0E5-2DF54943F8E2}"/>
              </a:ext>
            </a:extLst>
          </p:cNvPr>
          <p:cNvPicPr>
            <a:picLocks noChangeAspect="1"/>
          </p:cNvPicPr>
          <p:nvPr/>
        </p:nvPicPr>
        <p:blipFill>
          <a:blip r:embed="rId4"/>
          <a:stretch>
            <a:fillRect/>
          </a:stretch>
        </p:blipFill>
        <p:spPr>
          <a:xfrm>
            <a:off x="644148" y="1391955"/>
            <a:ext cx="3279267" cy="2757992"/>
          </a:xfrm>
          <a:prstGeom prst="rect">
            <a:avLst/>
          </a:prstGeom>
        </p:spPr>
      </p:pic>
      <p:sp>
        <p:nvSpPr>
          <p:cNvPr id="6" name="TextBox 5">
            <a:extLst>
              <a:ext uri="{FF2B5EF4-FFF2-40B4-BE49-F238E27FC236}">
                <a16:creationId xmlns:a16="http://schemas.microsoft.com/office/drawing/2014/main" id="{DB2D817E-E7BD-49FC-BCB9-A427891D0A91}"/>
              </a:ext>
            </a:extLst>
          </p:cNvPr>
          <p:cNvSpPr txBox="1"/>
          <p:nvPr/>
        </p:nvSpPr>
        <p:spPr>
          <a:xfrm>
            <a:off x="284947" y="312504"/>
            <a:ext cx="62108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B73B52"/>
                </a:solidFill>
                <a:latin typeface="Century Gothic"/>
              </a:rPr>
              <a:t>EARTH OBSERVATIONS</a:t>
            </a:r>
          </a:p>
        </p:txBody>
      </p:sp>
      <p:sp>
        <p:nvSpPr>
          <p:cNvPr id="11" name="TextBox 10">
            <a:extLst>
              <a:ext uri="{FF2B5EF4-FFF2-40B4-BE49-F238E27FC236}">
                <a16:creationId xmlns:a16="http://schemas.microsoft.com/office/drawing/2014/main" id="{47213474-F3DD-468A-973C-A4ED3494C41E}"/>
              </a:ext>
            </a:extLst>
          </p:cNvPr>
          <p:cNvSpPr txBox="1"/>
          <p:nvPr/>
        </p:nvSpPr>
        <p:spPr>
          <a:xfrm>
            <a:off x="1162649" y="1020390"/>
            <a:ext cx="38263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cs typeface="Calibri"/>
              </a:rPr>
              <a:t>Landsat 8 OLI</a:t>
            </a:r>
          </a:p>
        </p:txBody>
      </p:sp>
      <p:pic>
        <p:nvPicPr>
          <p:cNvPr id="8" name="Picture 7">
            <a:extLst>
              <a:ext uri="{FF2B5EF4-FFF2-40B4-BE49-F238E27FC236}">
                <a16:creationId xmlns:a16="http://schemas.microsoft.com/office/drawing/2014/main" id="{5C7D288E-0C17-4898-A097-D2AC3CC39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986" y="3141974"/>
            <a:ext cx="3617060" cy="3457014"/>
          </a:xfrm>
          <a:prstGeom prst="rect">
            <a:avLst/>
          </a:prstGeom>
        </p:spPr>
      </p:pic>
      <p:sp>
        <p:nvSpPr>
          <p:cNvPr id="17" name="TextBox 16">
            <a:extLst>
              <a:ext uri="{FF2B5EF4-FFF2-40B4-BE49-F238E27FC236}">
                <a16:creationId xmlns:a16="http://schemas.microsoft.com/office/drawing/2014/main" id="{4D0A070D-CE50-42B1-A078-1526C8DCD7FC}"/>
              </a:ext>
            </a:extLst>
          </p:cNvPr>
          <p:cNvSpPr txBox="1"/>
          <p:nvPr/>
        </p:nvSpPr>
        <p:spPr>
          <a:xfrm>
            <a:off x="9788857" y="1092975"/>
            <a:ext cx="38263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cs typeface="Calibri"/>
              </a:rPr>
              <a:t>STRM</a:t>
            </a:r>
          </a:p>
        </p:txBody>
      </p:sp>
      <p:cxnSp>
        <p:nvCxnSpPr>
          <p:cNvPr id="22" name="Straight Connector 21">
            <a:extLst>
              <a:ext uri="{FF2B5EF4-FFF2-40B4-BE49-F238E27FC236}">
                <a16:creationId xmlns:a16="http://schemas.microsoft.com/office/drawing/2014/main" id="{6B44E30C-68AF-4398-805F-DDEF62A32466}"/>
              </a:ext>
            </a:extLst>
          </p:cNvPr>
          <p:cNvCxnSpPr>
            <a:cxnSpLocks/>
          </p:cNvCxnSpPr>
          <p:nvPr/>
        </p:nvCxnSpPr>
        <p:spPr>
          <a:xfrm flipV="1">
            <a:off x="2315452" y="5402624"/>
            <a:ext cx="612741" cy="387946"/>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74187D52-569E-4920-9334-DDBF1CA4762D}"/>
              </a:ext>
            </a:extLst>
          </p:cNvPr>
          <p:cNvCxnSpPr>
            <a:cxnSpLocks/>
          </p:cNvCxnSpPr>
          <p:nvPr/>
        </p:nvCxnSpPr>
        <p:spPr>
          <a:xfrm flipV="1">
            <a:off x="2019859" y="5369756"/>
            <a:ext cx="612741" cy="387946"/>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AF4370C9-3AC7-4762-90E8-4903421BAB1E}"/>
              </a:ext>
            </a:extLst>
          </p:cNvPr>
          <p:cNvSpPr txBox="1"/>
          <p:nvPr/>
        </p:nvSpPr>
        <p:spPr>
          <a:xfrm>
            <a:off x="6495799" y="2706267"/>
            <a:ext cx="2708694" cy="400110"/>
          </a:xfrm>
          <a:prstGeom prst="rect">
            <a:avLst/>
          </a:prstGeom>
          <a:noFill/>
        </p:spPr>
        <p:txBody>
          <a:bodyPr wrap="square" rtlCol="0">
            <a:spAutoFit/>
          </a:bodyPr>
          <a:lstStyle/>
          <a:p>
            <a:r>
              <a:rPr lang="en-US" sz="2000">
                <a:solidFill>
                  <a:srgbClr val="3F3F3F"/>
                </a:solidFill>
                <a:latin typeface="Century Gothic" panose="020B0502020202020204" pitchFamily="34" charset="0"/>
              </a:rPr>
              <a:t>Relative  Humidity</a:t>
            </a:r>
          </a:p>
        </p:txBody>
      </p:sp>
      <p:cxnSp>
        <p:nvCxnSpPr>
          <p:cNvPr id="35" name="Straight Connector 34">
            <a:extLst>
              <a:ext uri="{FF2B5EF4-FFF2-40B4-BE49-F238E27FC236}">
                <a16:creationId xmlns:a16="http://schemas.microsoft.com/office/drawing/2014/main" id="{571B06F7-5F0E-4E7E-8901-28107C2FD5ED}"/>
              </a:ext>
            </a:extLst>
          </p:cNvPr>
          <p:cNvCxnSpPr>
            <a:cxnSpLocks/>
          </p:cNvCxnSpPr>
          <p:nvPr/>
        </p:nvCxnSpPr>
        <p:spPr>
          <a:xfrm flipV="1">
            <a:off x="2135845" y="4193607"/>
            <a:ext cx="0" cy="115031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9" name="Graphic 38" descr="Thermometer outline">
            <a:extLst>
              <a:ext uri="{FF2B5EF4-FFF2-40B4-BE49-F238E27FC236}">
                <a16:creationId xmlns:a16="http://schemas.microsoft.com/office/drawing/2014/main" id="{E93639B4-525A-4618-8754-0603696D34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9011" y="1714533"/>
            <a:ext cx="967610" cy="967610"/>
          </a:xfrm>
          <a:prstGeom prst="rect">
            <a:avLst/>
          </a:prstGeom>
        </p:spPr>
      </p:pic>
      <p:pic>
        <p:nvPicPr>
          <p:cNvPr id="41" name="Graphic 40" descr="Windy outline">
            <a:extLst>
              <a:ext uri="{FF2B5EF4-FFF2-40B4-BE49-F238E27FC236}">
                <a16:creationId xmlns:a16="http://schemas.microsoft.com/office/drawing/2014/main" id="{248DF6B5-626B-4B58-9518-B12E7E08F4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16969" y="1646921"/>
            <a:ext cx="967610" cy="967610"/>
          </a:xfrm>
          <a:prstGeom prst="rect">
            <a:avLst/>
          </a:prstGeom>
        </p:spPr>
      </p:pic>
      <p:grpSp>
        <p:nvGrpSpPr>
          <p:cNvPr id="58" name="Group 57">
            <a:extLst>
              <a:ext uri="{FF2B5EF4-FFF2-40B4-BE49-F238E27FC236}">
                <a16:creationId xmlns:a16="http://schemas.microsoft.com/office/drawing/2014/main" id="{08D1AA30-3170-45DA-AAFC-E94569205099}"/>
              </a:ext>
            </a:extLst>
          </p:cNvPr>
          <p:cNvGrpSpPr/>
          <p:nvPr/>
        </p:nvGrpSpPr>
        <p:grpSpPr>
          <a:xfrm>
            <a:off x="6949419" y="1787767"/>
            <a:ext cx="1120978" cy="1064529"/>
            <a:chOff x="6648091" y="2089422"/>
            <a:chExt cx="967610" cy="897066"/>
          </a:xfrm>
        </p:grpSpPr>
        <p:pic>
          <p:nvPicPr>
            <p:cNvPr id="44" name="Graphic 43" descr="Water outline">
              <a:extLst>
                <a:ext uri="{FF2B5EF4-FFF2-40B4-BE49-F238E27FC236}">
                  <a16:creationId xmlns:a16="http://schemas.microsoft.com/office/drawing/2014/main" id="{7A330942-7107-4338-9691-8E65EEF6A3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48091" y="2089422"/>
              <a:ext cx="967610" cy="897066"/>
            </a:xfrm>
            <a:prstGeom prst="rect">
              <a:avLst/>
            </a:prstGeom>
          </p:spPr>
        </p:pic>
        <p:sp>
          <p:nvSpPr>
            <p:cNvPr id="45" name="TextBox 44">
              <a:extLst>
                <a:ext uri="{FF2B5EF4-FFF2-40B4-BE49-F238E27FC236}">
                  <a16:creationId xmlns:a16="http://schemas.microsoft.com/office/drawing/2014/main" id="{0E7E0A9A-F124-47F5-B53F-CDC684E82ADE}"/>
                </a:ext>
              </a:extLst>
            </p:cNvPr>
            <p:cNvSpPr txBox="1"/>
            <p:nvPr/>
          </p:nvSpPr>
          <p:spPr>
            <a:xfrm>
              <a:off x="6932409" y="2351540"/>
              <a:ext cx="501146" cy="492783"/>
            </a:xfrm>
            <a:prstGeom prst="rect">
              <a:avLst/>
            </a:prstGeom>
            <a:noFill/>
          </p:spPr>
          <p:txBody>
            <a:bodyPr wrap="square" lIns="91440" tIns="45720" rIns="91440" bIns="45720" rtlCol="0" anchor="t">
              <a:spAutoFit/>
            </a:bodyPr>
            <a:lstStyle/>
            <a:p>
              <a:r>
                <a:rPr lang="en-US" sz="3200">
                  <a:solidFill>
                    <a:srgbClr val="3F3F3F"/>
                  </a:solidFill>
                </a:rPr>
                <a:t>%</a:t>
              </a:r>
            </a:p>
          </p:txBody>
        </p:sp>
      </p:grpSp>
      <p:sp>
        <p:nvSpPr>
          <p:cNvPr id="47" name="Arc 46">
            <a:extLst>
              <a:ext uri="{FF2B5EF4-FFF2-40B4-BE49-F238E27FC236}">
                <a16:creationId xmlns:a16="http://schemas.microsoft.com/office/drawing/2014/main" id="{4FAC6E87-FD31-4135-82CC-F1880F85C336}"/>
              </a:ext>
            </a:extLst>
          </p:cNvPr>
          <p:cNvSpPr/>
          <p:nvPr/>
        </p:nvSpPr>
        <p:spPr>
          <a:xfrm rot="19242216">
            <a:off x="747709" y="5861733"/>
            <a:ext cx="2454438" cy="2353189"/>
          </a:xfrm>
          <a:prstGeom prst="arc">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EBABED16-D14C-483C-9D80-34637A3C4F4D}"/>
              </a:ext>
            </a:extLst>
          </p:cNvPr>
          <p:cNvCxnSpPr>
            <a:cxnSpLocks/>
          </p:cNvCxnSpPr>
          <p:nvPr/>
        </p:nvCxnSpPr>
        <p:spPr>
          <a:xfrm>
            <a:off x="1390963" y="5330974"/>
            <a:ext cx="639171" cy="418563"/>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7A615FE1-D589-43BB-A5A1-A92E6FBB26D9}"/>
              </a:ext>
            </a:extLst>
          </p:cNvPr>
          <p:cNvCxnSpPr/>
          <p:nvPr/>
        </p:nvCxnSpPr>
        <p:spPr>
          <a:xfrm>
            <a:off x="1690673" y="5334445"/>
            <a:ext cx="643270" cy="451883"/>
          </a:xfrm>
          <a:prstGeom prst="line">
            <a:avLst/>
          </a:prstGeom>
        </p:spPr>
        <p:style>
          <a:lnRef idx="3">
            <a:schemeClr val="dk1"/>
          </a:lnRef>
          <a:fillRef idx="0">
            <a:schemeClr val="dk1"/>
          </a:fillRef>
          <a:effectRef idx="2">
            <a:schemeClr val="dk1"/>
          </a:effectRef>
          <a:fontRef idx="minor">
            <a:schemeClr val="tx1"/>
          </a:fontRef>
        </p:style>
      </p:cxnSp>
      <p:sp>
        <p:nvSpPr>
          <p:cNvPr id="55" name="TextBox 54">
            <a:extLst>
              <a:ext uri="{FF2B5EF4-FFF2-40B4-BE49-F238E27FC236}">
                <a16:creationId xmlns:a16="http://schemas.microsoft.com/office/drawing/2014/main" id="{4F36F98D-DF08-48D4-A9D9-652BE81BDAD8}"/>
              </a:ext>
            </a:extLst>
          </p:cNvPr>
          <p:cNvSpPr txBox="1"/>
          <p:nvPr/>
        </p:nvSpPr>
        <p:spPr>
          <a:xfrm>
            <a:off x="4392024" y="2610441"/>
            <a:ext cx="2708694" cy="400110"/>
          </a:xfrm>
          <a:prstGeom prst="rect">
            <a:avLst/>
          </a:prstGeom>
          <a:noFill/>
        </p:spPr>
        <p:txBody>
          <a:bodyPr wrap="square" rtlCol="0">
            <a:spAutoFit/>
          </a:bodyPr>
          <a:lstStyle/>
          <a:p>
            <a:r>
              <a:rPr lang="en-US" sz="2000">
                <a:solidFill>
                  <a:srgbClr val="3F3F3F"/>
                </a:solidFill>
                <a:latin typeface="Century Gothic" panose="020B0502020202020204" pitchFamily="34" charset="0"/>
              </a:rPr>
              <a:t>Temperature </a:t>
            </a:r>
          </a:p>
        </p:txBody>
      </p:sp>
      <p:sp>
        <p:nvSpPr>
          <p:cNvPr id="56" name="TextBox 55">
            <a:extLst>
              <a:ext uri="{FF2B5EF4-FFF2-40B4-BE49-F238E27FC236}">
                <a16:creationId xmlns:a16="http://schemas.microsoft.com/office/drawing/2014/main" id="{8EC012EA-AA1F-4FF3-9E71-CC9DA4FF5C09}"/>
              </a:ext>
            </a:extLst>
          </p:cNvPr>
          <p:cNvSpPr txBox="1"/>
          <p:nvPr/>
        </p:nvSpPr>
        <p:spPr>
          <a:xfrm>
            <a:off x="5848672" y="1379798"/>
            <a:ext cx="2708694" cy="400110"/>
          </a:xfrm>
          <a:prstGeom prst="rect">
            <a:avLst/>
          </a:prstGeom>
          <a:noFill/>
        </p:spPr>
        <p:txBody>
          <a:bodyPr wrap="square" rtlCol="0">
            <a:spAutoFit/>
          </a:bodyPr>
          <a:lstStyle/>
          <a:p>
            <a:r>
              <a:rPr lang="en-US" sz="2000">
                <a:solidFill>
                  <a:srgbClr val="3F3F3F"/>
                </a:solidFill>
                <a:latin typeface="Century Gothic" panose="020B0502020202020204" pitchFamily="34" charset="0"/>
              </a:rPr>
              <a:t>Wind</a:t>
            </a:r>
          </a:p>
        </p:txBody>
      </p:sp>
      <p:sp>
        <p:nvSpPr>
          <p:cNvPr id="57" name="TextBox 56">
            <a:extLst>
              <a:ext uri="{FF2B5EF4-FFF2-40B4-BE49-F238E27FC236}">
                <a16:creationId xmlns:a16="http://schemas.microsoft.com/office/drawing/2014/main" id="{6C57B1D7-4DE7-4E7D-9385-215A8F8F78A7}"/>
              </a:ext>
            </a:extLst>
          </p:cNvPr>
          <p:cNvSpPr txBox="1"/>
          <p:nvPr/>
        </p:nvSpPr>
        <p:spPr>
          <a:xfrm>
            <a:off x="929434" y="6229656"/>
            <a:ext cx="3304006" cy="400110"/>
          </a:xfrm>
          <a:prstGeom prst="rect">
            <a:avLst/>
          </a:prstGeom>
          <a:noFill/>
        </p:spPr>
        <p:txBody>
          <a:bodyPr wrap="square" rtlCol="0">
            <a:spAutoFit/>
          </a:bodyPr>
          <a:lstStyle/>
          <a:p>
            <a:r>
              <a:rPr lang="en-US" sz="2000">
                <a:solidFill>
                  <a:srgbClr val="3F3F3F"/>
                </a:solidFill>
                <a:latin typeface="Century Gothic" panose="020B0502020202020204" pitchFamily="34" charset="0"/>
              </a:rPr>
              <a:t>Surface Reflectance</a:t>
            </a:r>
          </a:p>
        </p:txBody>
      </p:sp>
      <p:pic>
        <p:nvPicPr>
          <p:cNvPr id="60" name="Graphic 59" descr="Mountains outline">
            <a:extLst>
              <a:ext uri="{FF2B5EF4-FFF2-40B4-BE49-F238E27FC236}">
                <a16:creationId xmlns:a16="http://schemas.microsoft.com/office/drawing/2014/main" id="{975C4692-438F-4B57-BF0C-41542055226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05576" y="4668118"/>
            <a:ext cx="1871331" cy="1871331"/>
          </a:xfrm>
          <a:prstGeom prst="rect">
            <a:avLst/>
          </a:prstGeom>
        </p:spPr>
      </p:pic>
      <p:sp>
        <p:nvSpPr>
          <p:cNvPr id="61" name="TextBox 60">
            <a:extLst>
              <a:ext uri="{FF2B5EF4-FFF2-40B4-BE49-F238E27FC236}">
                <a16:creationId xmlns:a16="http://schemas.microsoft.com/office/drawing/2014/main" id="{913C21C1-2B58-4F81-A53C-E9CC92E37495}"/>
              </a:ext>
            </a:extLst>
          </p:cNvPr>
          <p:cNvSpPr txBox="1"/>
          <p:nvPr/>
        </p:nvSpPr>
        <p:spPr>
          <a:xfrm>
            <a:off x="9788857" y="6229656"/>
            <a:ext cx="2708694" cy="400110"/>
          </a:xfrm>
          <a:prstGeom prst="rect">
            <a:avLst/>
          </a:prstGeom>
          <a:noFill/>
        </p:spPr>
        <p:txBody>
          <a:bodyPr wrap="square" rtlCol="0">
            <a:spAutoFit/>
          </a:bodyPr>
          <a:lstStyle/>
          <a:p>
            <a:r>
              <a:rPr lang="en-US" sz="2000">
                <a:solidFill>
                  <a:srgbClr val="3F3F3F"/>
                </a:solidFill>
                <a:latin typeface="Century Gothic" panose="020B0502020202020204" pitchFamily="34" charset="0"/>
              </a:rPr>
              <a:t>Elevation </a:t>
            </a:r>
          </a:p>
        </p:txBody>
      </p:sp>
      <p:cxnSp>
        <p:nvCxnSpPr>
          <p:cNvPr id="62" name="Straight Connector 61">
            <a:extLst>
              <a:ext uri="{FF2B5EF4-FFF2-40B4-BE49-F238E27FC236}">
                <a16:creationId xmlns:a16="http://schemas.microsoft.com/office/drawing/2014/main" id="{DA63589D-2824-449E-929A-19DAC66CF6F1}"/>
              </a:ext>
            </a:extLst>
          </p:cNvPr>
          <p:cNvCxnSpPr>
            <a:cxnSpLocks/>
          </p:cNvCxnSpPr>
          <p:nvPr/>
        </p:nvCxnSpPr>
        <p:spPr>
          <a:xfrm flipH="1" flipV="1">
            <a:off x="5082816" y="2939015"/>
            <a:ext cx="167308" cy="359671"/>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Straight Connector 64">
            <a:extLst>
              <a:ext uri="{FF2B5EF4-FFF2-40B4-BE49-F238E27FC236}">
                <a16:creationId xmlns:a16="http://schemas.microsoft.com/office/drawing/2014/main" id="{6E415D6B-064F-41AC-96A1-2D220437CD5E}"/>
              </a:ext>
            </a:extLst>
          </p:cNvPr>
          <p:cNvCxnSpPr>
            <a:cxnSpLocks/>
          </p:cNvCxnSpPr>
          <p:nvPr/>
        </p:nvCxnSpPr>
        <p:spPr>
          <a:xfrm flipV="1">
            <a:off x="6223516" y="2419955"/>
            <a:ext cx="0" cy="68248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Straight Connector 67">
            <a:extLst>
              <a:ext uri="{FF2B5EF4-FFF2-40B4-BE49-F238E27FC236}">
                <a16:creationId xmlns:a16="http://schemas.microsoft.com/office/drawing/2014/main" id="{0FDBEA00-CACD-4F51-912E-123161A037A1}"/>
              </a:ext>
            </a:extLst>
          </p:cNvPr>
          <p:cNvCxnSpPr>
            <a:cxnSpLocks/>
          </p:cNvCxnSpPr>
          <p:nvPr/>
        </p:nvCxnSpPr>
        <p:spPr>
          <a:xfrm flipV="1">
            <a:off x="7284461" y="3075599"/>
            <a:ext cx="184521" cy="30823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D0CBA451-243C-4A25-BC03-A240018140AE}"/>
              </a:ext>
            </a:extLst>
          </p:cNvPr>
          <p:cNvCxnSpPr>
            <a:cxnSpLocks/>
          </p:cNvCxnSpPr>
          <p:nvPr/>
        </p:nvCxnSpPr>
        <p:spPr>
          <a:xfrm flipV="1">
            <a:off x="10341242" y="3574790"/>
            <a:ext cx="0" cy="142786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461888BF-D452-4CAA-BA01-0346C7DCF252}"/>
              </a:ext>
            </a:extLst>
          </p:cNvPr>
          <p:cNvSpPr txBox="1"/>
          <p:nvPr/>
        </p:nvSpPr>
        <p:spPr>
          <a:xfrm>
            <a:off x="7165152" y="6429711"/>
            <a:ext cx="2039341" cy="261610"/>
          </a:xfrm>
          <a:prstGeom prst="rect">
            <a:avLst/>
          </a:prstGeom>
          <a:noFill/>
        </p:spPr>
        <p:txBody>
          <a:bodyPr wrap="none" rtlCol="0">
            <a:spAutoFit/>
          </a:bodyPr>
          <a:lstStyle/>
          <a:p>
            <a:r>
              <a:rPr lang="en-US" sz="1100" dirty="0">
                <a:latin typeface="Century Gothic" panose="020B0502020202020204" pitchFamily="34" charset="0"/>
              </a:rPr>
              <a:t>Image credit: NASA, NOAA</a:t>
            </a:r>
          </a:p>
        </p:txBody>
      </p:sp>
    </p:spTree>
    <p:extLst>
      <p:ext uri="{BB962C8B-B14F-4D97-AF65-F5344CB8AC3E}">
        <p14:creationId xmlns:p14="http://schemas.microsoft.com/office/powerpoint/2010/main" val="4099641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13991-535A-4F87-B74E-32E4F1A4237C}"/>
              </a:ext>
            </a:extLst>
          </p:cNvPr>
          <p:cNvSpPr txBox="1"/>
          <p:nvPr/>
        </p:nvSpPr>
        <p:spPr>
          <a:xfrm>
            <a:off x="2986630" y="2727108"/>
            <a:ext cx="62108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B73B52"/>
                </a:solidFill>
                <a:latin typeface="Century Gothic"/>
              </a:rPr>
              <a:t>Model Workflow</a:t>
            </a:r>
            <a:endParaRPr lang="en-US"/>
          </a:p>
        </p:txBody>
      </p:sp>
    </p:spTree>
    <p:extLst>
      <p:ext uri="{BB962C8B-B14F-4D97-AF65-F5344CB8AC3E}">
        <p14:creationId xmlns:p14="http://schemas.microsoft.com/office/powerpoint/2010/main" val="556057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ACFDD48-0584-4A0B-AC72-A6C4DDDD69D1}"/>
              </a:ext>
            </a:extLst>
          </p:cNvPr>
          <p:cNvSpPr/>
          <p:nvPr/>
        </p:nvSpPr>
        <p:spPr>
          <a:xfrm>
            <a:off x="45508" y="2694868"/>
            <a:ext cx="1862666" cy="1502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Temperature, humidity, and wind </a:t>
            </a:r>
          </a:p>
        </p:txBody>
      </p:sp>
      <p:sp>
        <p:nvSpPr>
          <p:cNvPr id="14" name="Rectangle: Rounded Corners 13">
            <a:extLst>
              <a:ext uri="{FF2B5EF4-FFF2-40B4-BE49-F238E27FC236}">
                <a16:creationId xmlns:a16="http://schemas.microsoft.com/office/drawing/2014/main" id="{42E441A2-FAAE-4D53-AF78-E9FBEA76B876}"/>
              </a:ext>
            </a:extLst>
          </p:cNvPr>
          <p:cNvSpPr/>
          <p:nvPr/>
        </p:nvSpPr>
        <p:spPr>
          <a:xfrm>
            <a:off x="45507" y="4391729"/>
            <a:ext cx="1862666" cy="143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Elevation</a:t>
            </a:r>
          </a:p>
        </p:txBody>
      </p:sp>
      <p:sp>
        <p:nvSpPr>
          <p:cNvPr id="16" name="Rectangle: Rounded Corners 15">
            <a:extLst>
              <a:ext uri="{FF2B5EF4-FFF2-40B4-BE49-F238E27FC236}">
                <a16:creationId xmlns:a16="http://schemas.microsoft.com/office/drawing/2014/main" id="{4670E164-6C33-4EC4-B496-E8CE024478AF}"/>
              </a:ext>
            </a:extLst>
          </p:cNvPr>
          <p:cNvSpPr/>
          <p:nvPr/>
        </p:nvSpPr>
        <p:spPr>
          <a:xfrm>
            <a:off x="45506" y="6025090"/>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CONAF's historical fires</a:t>
            </a:r>
            <a:endParaRPr lang="en-US">
              <a:latin typeface="Century Gothic"/>
            </a:endParaRPr>
          </a:p>
        </p:txBody>
      </p:sp>
      <p:pic>
        <p:nvPicPr>
          <p:cNvPr id="18" name="Graphic 19" descr="Globe outline">
            <a:extLst>
              <a:ext uri="{FF2B5EF4-FFF2-40B4-BE49-F238E27FC236}">
                <a16:creationId xmlns:a16="http://schemas.microsoft.com/office/drawing/2014/main" id="{930718ED-11EB-4260-8201-E5A696723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3800" y="2188634"/>
            <a:ext cx="1274233" cy="1263650"/>
          </a:xfrm>
          <a:prstGeom prst="rect">
            <a:avLst/>
          </a:prstGeom>
        </p:spPr>
      </p:pic>
      <p:sp>
        <p:nvSpPr>
          <p:cNvPr id="21" name="Rectangle: Rounded Corners 20">
            <a:extLst>
              <a:ext uri="{FF2B5EF4-FFF2-40B4-BE49-F238E27FC236}">
                <a16:creationId xmlns:a16="http://schemas.microsoft.com/office/drawing/2014/main" id="{49D889D8-576E-4B1B-A2BE-E4934DD9E086}"/>
              </a:ext>
            </a:extLst>
          </p:cNvPr>
          <p:cNvSpPr/>
          <p:nvPr/>
        </p:nvSpPr>
        <p:spPr>
          <a:xfrm>
            <a:off x="45505" y="1717673"/>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NBR</a:t>
            </a:r>
          </a:p>
        </p:txBody>
      </p:sp>
      <p:pic>
        <p:nvPicPr>
          <p:cNvPr id="23" name="Graphic 30" descr="Add with solid fill">
            <a:extLst>
              <a:ext uri="{FF2B5EF4-FFF2-40B4-BE49-F238E27FC236}">
                <a16:creationId xmlns:a16="http://schemas.microsoft.com/office/drawing/2014/main" id="{0CD2B440-EE22-468B-9914-91803A52A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6050" y="3956050"/>
            <a:ext cx="681567" cy="670984"/>
          </a:xfrm>
          <a:prstGeom prst="rect">
            <a:avLst/>
          </a:prstGeom>
        </p:spPr>
      </p:pic>
      <p:pic>
        <p:nvPicPr>
          <p:cNvPr id="25" name="Graphic 18" descr="Topography Map outline">
            <a:extLst>
              <a:ext uri="{FF2B5EF4-FFF2-40B4-BE49-F238E27FC236}">
                <a16:creationId xmlns:a16="http://schemas.microsoft.com/office/drawing/2014/main" id="{4A7F2181-302C-4ADC-96AB-C28FF7E23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7383" y="4622801"/>
            <a:ext cx="1358900" cy="1358900"/>
          </a:xfrm>
          <a:prstGeom prst="rect">
            <a:avLst/>
          </a:prstGeom>
        </p:spPr>
      </p:pic>
      <p:sp>
        <p:nvSpPr>
          <p:cNvPr id="27" name="TextBox 26">
            <a:extLst>
              <a:ext uri="{FF2B5EF4-FFF2-40B4-BE49-F238E27FC236}">
                <a16:creationId xmlns:a16="http://schemas.microsoft.com/office/drawing/2014/main" id="{03CA2F60-175C-4178-8ACE-9A47712EDBD4}"/>
              </a:ext>
            </a:extLst>
          </p:cNvPr>
          <p:cNvSpPr txBox="1"/>
          <p:nvPr/>
        </p:nvSpPr>
        <p:spPr>
          <a:xfrm>
            <a:off x="2290233" y="3390900"/>
            <a:ext cx="16107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Google Earth  </a:t>
            </a:r>
            <a:endParaRPr lang="en-US">
              <a:solidFill>
                <a:schemeClr val="tx1">
                  <a:lumMod val="75000"/>
                  <a:lumOff val="25000"/>
                </a:schemeClr>
              </a:solidFill>
            </a:endParaRPr>
          </a:p>
          <a:p>
            <a:r>
              <a:rPr lang="en-US" sz="1600">
                <a:solidFill>
                  <a:schemeClr val="tx1">
                    <a:lumMod val="75000"/>
                    <a:lumOff val="25000"/>
                  </a:schemeClr>
                </a:solidFill>
                <a:latin typeface="Century Gothic"/>
              </a:rPr>
              <a:t>       Engine</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17E9440B-5C11-4902-964E-1544416E8AC9}"/>
              </a:ext>
            </a:extLst>
          </p:cNvPr>
          <p:cNvSpPr txBox="1"/>
          <p:nvPr/>
        </p:nvSpPr>
        <p:spPr>
          <a:xfrm>
            <a:off x="2353733" y="57721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ArcGIS Pro</a:t>
            </a:r>
          </a:p>
        </p:txBody>
      </p:sp>
      <p:sp>
        <p:nvSpPr>
          <p:cNvPr id="31" name="Rectangle: Rounded Corners 30">
            <a:extLst>
              <a:ext uri="{FF2B5EF4-FFF2-40B4-BE49-F238E27FC236}">
                <a16:creationId xmlns:a16="http://schemas.microsoft.com/office/drawing/2014/main" id="{898B8BDA-C3F7-4584-BB20-C44A8E9401B3}"/>
              </a:ext>
            </a:extLst>
          </p:cNvPr>
          <p:cNvSpPr/>
          <p:nvPr/>
        </p:nvSpPr>
        <p:spPr>
          <a:xfrm>
            <a:off x="4130674" y="5051425"/>
            <a:ext cx="1862666" cy="1439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Inverse distance weighted </a:t>
            </a:r>
          </a:p>
          <a:p>
            <a:pPr algn="ctr"/>
            <a:r>
              <a:rPr lang="en-US">
                <a:latin typeface="Century Gothic"/>
              </a:rPr>
              <a:t>interpolation</a:t>
            </a:r>
          </a:p>
        </p:txBody>
      </p:sp>
      <p:sp>
        <p:nvSpPr>
          <p:cNvPr id="33" name="Rectangle: Rounded Corners 32">
            <a:extLst>
              <a:ext uri="{FF2B5EF4-FFF2-40B4-BE49-F238E27FC236}">
                <a16:creationId xmlns:a16="http://schemas.microsoft.com/office/drawing/2014/main" id="{F38FE0A2-90D2-4A4D-912C-AA96950734CD}"/>
              </a:ext>
            </a:extLst>
          </p:cNvPr>
          <p:cNvSpPr/>
          <p:nvPr/>
        </p:nvSpPr>
        <p:spPr>
          <a:xfrm>
            <a:off x="4151840" y="2783064"/>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Reclassify interpolated images</a:t>
            </a:r>
          </a:p>
        </p:txBody>
      </p:sp>
      <p:sp>
        <p:nvSpPr>
          <p:cNvPr id="35" name="Rectangle: Rounded Corners 34">
            <a:extLst>
              <a:ext uri="{FF2B5EF4-FFF2-40B4-BE49-F238E27FC236}">
                <a16:creationId xmlns:a16="http://schemas.microsoft.com/office/drawing/2014/main" id="{FDAF2F17-38FF-4CC5-800F-1A5E17B6FE93}"/>
              </a:ext>
            </a:extLst>
          </p:cNvPr>
          <p:cNvSpPr/>
          <p:nvPr/>
        </p:nvSpPr>
        <p:spPr>
          <a:xfrm>
            <a:off x="4141256" y="3922536"/>
            <a:ext cx="1852083" cy="931333"/>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 of probability of ignition</a:t>
            </a:r>
          </a:p>
        </p:txBody>
      </p:sp>
      <p:sp>
        <p:nvSpPr>
          <p:cNvPr id="36" name="Rectangle: Rounded Corners 35">
            <a:extLst>
              <a:ext uri="{FF2B5EF4-FFF2-40B4-BE49-F238E27FC236}">
                <a16:creationId xmlns:a16="http://schemas.microsoft.com/office/drawing/2014/main" id="{25A532E6-4FF8-4B58-926B-5F38F4A77A42}"/>
              </a:ext>
            </a:extLst>
          </p:cNvPr>
          <p:cNvSpPr/>
          <p:nvPr/>
        </p:nvSpPr>
        <p:spPr>
          <a:xfrm>
            <a:off x="4141257" y="1643592"/>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a:t>
            </a:r>
            <a:r>
              <a:rPr lang="en-US" err="1">
                <a:latin typeface="Century Gothic"/>
              </a:rPr>
              <a:t>dNBR</a:t>
            </a:r>
          </a:p>
        </p:txBody>
      </p:sp>
      <p:sp>
        <p:nvSpPr>
          <p:cNvPr id="38" name="Rectangle: Rounded Corners 37">
            <a:extLst>
              <a:ext uri="{FF2B5EF4-FFF2-40B4-BE49-F238E27FC236}">
                <a16:creationId xmlns:a16="http://schemas.microsoft.com/office/drawing/2014/main" id="{EC4014EA-F5D5-447F-9A20-05C56CE3226F}"/>
              </a:ext>
            </a:extLst>
          </p:cNvPr>
          <p:cNvSpPr/>
          <p:nvPr/>
        </p:nvSpPr>
        <p:spPr>
          <a:xfrm>
            <a:off x="6194423" y="1643591"/>
            <a:ext cx="1852083" cy="93133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Temperature</a:t>
            </a:r>
            <a:endParaRPr lang="en-US">
              <a:cs typeface="Calibri"/>
            </a:endParaRPr>
          </a:p>
          <a:p>
            <a:pPr algn="ctr"/>
            <a:endParaRPr lang="en-US">
              <a:latin typeface="Century Gothic"/>
            </a:endParaRPr>
          </a:p>
        </p:txBody>
      </p:sp>
      <p:sp>
        <p:nvSpPr>
          <p:cNvPr id="39" name="Rectangle: Rounded Corners 38">
            <a:extLst>
              <a:ext uri="{FF2B5EF4-FFF2-40B4-BE49-F238E27FC236}">
                <a16:creationId xmlns:a16="http://schemas.microsoft.com/office/drawing/2014/main" id="{6AD0F3BE-E106-4C0E-B59A-910413E96270}"/>
              </a:ext>
            </a:extLst>
          </p:cNvPr>
          <p:cNvSpPr/>
          <p:nvPr/>
        </p:nvSpPr>
        <p:spPr>
          <a:xfrm>
            <a:off x="6194422" y="2828923"/>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Relative Humidity</a:t>
            </a:r>
            <a:endParaRPr lang="en-US"/>
          </a:p>
          <a:p>
            <a:pPr algn="ctr"/>
            <a:endParaRPr lang="en-US">
              <a:latin typeface="Century Gothic"/>
            </a:endParaRPr>
          </a:p>
        </p:txBody>
      </p:sp>
      <p:sp>
        <p:nvSpPr>
          <p:cNvPr id="40" name="Rectangle: Rounded Corners 39">
            <a:extLst>
              <a:ext uri="{FF2B5EF4-FFF2-40B4-BE49-F238E27FC236}">
                <a16:creationId xmlns:a16="http://schemas.microsoft.com/office/drawing/2014/main" id="{3EEC8434-CB36-4040-8A9B-E03C45E14182}"/>
              </a:ext>
            </a:extLst>
          </p:cNvPr>
          <p:cNvSpPr/>
          <p:nvPr/>
        </p:nvSpPr>
        <p:spPr>
          <a:xfrm>
            <a:off x="6194421" y="3961339"/>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Wind</a:t>
            </a:r>
            <a:endParaRPr lang="en-US"/>
          </a:p>
          <a:p>
            <a:pPr algn="ctr"/>
            <a:endParaRPr lang="en-US">
              <a:latin typeface="Century Gothic"/>
            </a:endParaRPr>
          </a:p>
        </p:txBody>
      </p:sp>
      <p:sp>
        <p:nvSpPr>
          <p:cNvPr id="41" name="Rectangle: Rounded Corners 40">
            <a:extLst>
              <a:ext uri="{FF2B5EF4-FFF2-40B4-BE49-F238E27FC236}">
                <a16:creationId xmlns:a16="http://schemas.microsoft.com/office/drawing/2014/main" id="{91829B28-0881-4ED2-9E74-E860AF7AFBA8}"/>
              </a:ext>
            </a:extLst>
          </p:cNvPr>
          <p:cNvSpPr/>
          <p:nvPr/>
        </p:nvSpPr>
        <p:spPr>
          <a:xfrm>
            <a:off x="6183838" y="5104340"/>
            <a:ext cx="1926166" cy="114299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Fine Fuel Moisture Content</a:t>
            </a:r>
            <a:endParaRPr lang="en-US"/>
          </a:p>
          <a:p>
            <a:pPr algn="ctr"/>
            <a:endParaRPr lang="en-US">
              <a:latin typeface="Century Gothic"/>
            </a:endParaRPr>
          </a:p>
        </p:txBody>
      </p:sp>
      <p:sp>
        <p:nvSpPr>
          <p:cNvPr id="47" name="Oval 46">
            <a:extLst>
              <a:ext uri="{FF2B5EF4-FFF2-40B4-BE49-F238E27FC236}">
                <a16:creationId xmlns:a16="http://schemas.microsoft.com/office/drawing/2014/main" id="{8B9EA723-2CCD-4FD7-AF67-5BA6FED79087}"/>
              </a:ext>
            </a:extLst>
          </p:cNvPr>
          <p:cNvSpPr/>
          <p:nvPr/>
        </p:nvSpPr>
        <p:spPr>
          <a:xfrm>
            <a:off x="8342842" y="3474508"/>
            <a:ext cx="1640416" cy="889000"/>
          </a:xfrm>
          <a:prstGeom prst="ellipse">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Red Flag Warning</a:t>
            </a:r>
          </a:p>
        </p:txBody>
      </p:sp>
      <p:sp>
        <p:nvSpPr>
          <p:cNvPr id="51" name="Rectangle: Rounded Corners 50">
            <a:extLst>
              <a:ext uri="{FF2B5EF4-FFF2-40B4-BE49-F238E27FC236}">
                <a16:creationId xmlns:a16="http://schemas.microsoft.com/office/drawing/2014/main" id="{49C17AD2-7CD0-4B72-8032-10441F51D6A5}"/>
              </a:ext>
            </a:extLst>
          </p:cNvPr>
          <p:cNvSpPr/>
          <p:nvPr/>
        </p:nvSpPr>
        <p:spPr>
          <a:xfrm>
            <a:off x="10279588" y="46280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Fire severity and estimated burned area maps</a:t>
            </a:r>
          </a:p>
          <a:p>
            <a:pPr algn="ctr"/>
            <a:endParaRPr lang="en-US">
              <a:latin typeface="Century Gothic"/>
            </a:endParaRPr>
          </a:p>
        </p:txBody>
      </p:sp>
      <p:sp>
        <p:nvSpPr>
          <p:cNvPr id="52" name="Rectangle: Rounded Corners 51">
            <a:extLst>
              <a:ext uri="{FF2B5EF4-FFF2-40B4-BE49-F238E27FC236}">
                <a16:creationId xmlns:a16="http://schemas.microsoft.com/office/drawing/2014/main" id="{B825A516-A704-43F2-BEAB-FAA4887096AD}"/>
              </a:ext>
            </a:extLst>
          </p:cNvPr>
          <p:cNvSpPr/>
          <p:nvPr/>
        </p:nvSpPr>
        <p:spPr>
          <a:xfrm>
            <a:off x="10279588" y="16435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GEE App and code tutorial</a:t>
            </a:r>
          </a:p>
          <a:p>
            <a:pPr algn="ctr"/>
            <a:endParaRPr lang="en-US">
              <a:latin typeface="Century Gothic"/>
            </a:endParaRPr>
          </a:p>
        </p:txBody>
      </p:sp>
      <p:cxnSp>
        <p:nvCxnSpPr>
          <p:cNvPr id="53" name="Straight Arrow Connector 52">
            <a:extLst>
              <a:ext uri="{FF2B5EF4-FFF2-40B4-BE49-F238E27FC236}">
                <a16:creationId xmlns:a16="http://schemas.microsoft.com/office/drawing/2014/main" id="{C72F20AB-9905-4DE8-A7D8-88145D98E1A2}"/>
              </a:ext>
            </a:extLst>
          </p:cNvPr>
          <p:cNvCxnSpPr/>
          <p:nvPr/>
        </p:nvCxnSpPr>
        <p:spPr>
          <a:xfrm>
            <a:off x="1966384" y="2199217"/>
            <a:ext cx="543983" cy="300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AC861EF-3D20-4005-A403-65BB195AC314}"/>
              </a:ext>
            </a:extLst>
          </p:cNvPr>
          <p:cNvCxnSpPr/>
          <p:nvPr/>
        </p:nvCxnSpPr>
        <p:spPr>
          <a:xfrm>
            <a:off x="1902882" y="3310467"/>
            <a:ext cx="349251" cy="104774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9A0CCEF-D605-475E-BA0E-5C048C90FAFD}"/>
              </a:ext>
            </a:extLst>
          </p:cNvPr>
          <p:cNvCxnSpPr>
            <a:cxnSpLocks/>
          </p:cNvCxnSpPr>
          <p:nvPr/>
        </p:nvCxnSpPr>
        <p:spPr>
          <a:xfrm flipV="1">
            <a:off x="1934633" y="4358216"/>
            <a:ext cx="306916" cy="213783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276D1D1-E0EA-4C56-8858-132E0137C90E}"/>
              </a:ext>
            </a:extLst>
          </p:cNvPr>
          <p:cNvCxnSpPr/>
          <p:nvPr/>
        </p:nvCxnSpPr>
        <p:spPr>
          <a:xfrm>
            <a:off x="1902883" y="5099050"/>
            <a:ext cx="20108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F5209A5-FA7F-4083-B862-DB5CF2BEF577}"/>
              </a:ext>
            </a:extLst>
          </p:cNvPr>
          <p:cNvCxnSpPr/>
          <p:nvPr/>
        </p:nvCxnSpPr>
        <p:spPr>
          <a:xfrm>
            <a:off x="2051051" y="4358217"/>
            <a:ext cx="364067" cy="4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40C0297E-F420-437D-A263-A049EF5B74EC}"/>
              </a:ext>
            </a:extLst>
          </p:cNvPr>
          <p:cNvCxnSpPr/>
          <p:nvPr/>
        </p:nvCxnSpPr>
        <p:spPr>
          <a:xfrm flipV="1">
            <a:off x="3596217" y="2065868"/>
            <a:ext cx="533400" cy="221826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2AFE802-582A-4136-88D9-7566118E3DDD}"/>
              </a:ext>
            </a:extLst>
          </p:cNvPr>
          <p:cNvCxnSpPr>
            <a:cxnSpLocks/>
          </p:cNvCxnSpPr>
          <p:nvPr/>
        </p:nvCxnSpPr>
        <p:spPr>
          <a:xfrm>
            <a:off x="3592822" y="4291323"/>
            <a:ext cx="543982" cy="145415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E1A6E97-6360-4A60-88E9-B55E2A3BD095}"/>
              </a:ext>
            </a:extLst>
          </p:cNvPr>
          <p:cNvCxnSpPr/>
          <p:nvPr/>
        </p:nvCxnSpPr>
        <p:spPr>
          <a:xfrm flipV="1">
            <a:off x="3850217" y="3177117"/>
            <a:ext cx="279400" cy="6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D0B85D3-D5BF-4984-89B7-2B0ACC1027D8}"/>
              </a:ext>
            </a:extLst>
          </p:cNvPr>
          <p:cNvCxnSpPr>
            <a:cxnSpLocks/>
          </p:cNvCxnSpPr>
          <p:nvPr/>
        </p:nvCxnSpPr>
        <p:spPr>
          <a:xfrm flipV="1">
            <a:off x="3733115" y="4288366"/>
            <a:ext cx="344097" cy="2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79B299E-BFD5-454E-9AF4-10F2E0D631A9}"/>
              </a:ext>
            </a:extLst>
          </p:cNvPr>
          <p:cNvCxnSpPr/>
          <p:nvPr/>
        </p:nvCxnSpPr>
        <p:spPr>
          <a:xfrm>
            <a:off x="8057092" y="2077508"/>
            <a:ext cx="1104900" cy="1274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AA6E6A5-A970-4D48-A921-4A401B4091FF}"/>
              </a:ext>
            </a:extLst>
          </p:cNvPr>
          <p:cNvCxnSpPr>
            <a:cxnSpLocks/>
          </p:cNvCxnSpPr>
          <p:nvPr/>
        </p:nvCxnSpPr>
        <p:spPr>
          <a:xfrm flipV="1">
            <a:off x="8131174" y="4484158"/>
            <a:ext cx="1073151" cy="1265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8ADFE57-9E4F-4274-8D36-1D2AA7DB0076}"/>
              </a:ext>
            </a:extLst>
          </p:cNvPr>
          <p:cNvCxnSpPr/>
          <p:nvPr/>
        </p:nvCxnSpPr>
        <p:spPr>
          <a:xfrm>
            <a:off x="8030633" y="3257550"/>
            <a:ext cx="501650" cy="2688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7250B65-15D9-439A-B6B9-8658F9C3B76D}"/>
              </a:ext>
            </a:extLst>
          </p:cNvPr>
          <p:cNvCxnSpPr>
            <a:cxnSpLocks/>
          </p:cNvCxnSpPr>
          <p:nvPr/>
        </p:nvCxnSpPr>
        <p:spPr>
          <a:xfrm flipV="1">
            <a:off x="8030633" y="4288367"/>
            <a:ext cx="501649" cy="260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ight Brace 1">
            <a:extLst>
              <a:ext uri="{FF2B5EF4-FFF2-40B4-BE49-F238E27FC236}">
                <a16:creationId xmlns:a16="http://schemas.microsoft.com/office/drawing/2014/main" id="{FCE69480-63E3-43C5-9C92-82C510DD014D}"/>
              </a:ext>
            </a:extLst>
          </p:cNvPr>
          <p:cNvSpPr/>
          <p:nvPr/>
        </p:nvSpPr>
        <p:spPr>
          <a:xfrm>
            <a:off x="5965360" y="1924051"/>
            <a:ext cx="253999" cy="388408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EBC5584-EE43-4B24-AD47-3F73BE593FFC}"/>
              </a:ext>
            </a:extLst>
          </p:cNvPr>
          <p:cNvSpPr txBox="1"/>
          <p:nvPr/>
        </p:nvSpPr>
        <p:spPr>
          <a:xfrm>
            <a:off x="9384090" y="661277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Icon Credit: Microsoft PowerPoint Icons</a:t>
            </a:r>
          </a:p>
        </p:txBody>
      </p:sp>
      <p:sp>
        <p:nvSpPr>
          <p:cNvPr id="13" name="Right Bracket 12">
            <a:extLst>
              <a:ext uri="{FF2B5EF4-FFF2-40B4-BE49-F238E27FC236}">
                <a16:creationId xmlns:a16="http://schemas.microsoft.com/office/drawing/2014/main" id="{CCD456E0-0F55-4497-A5EC-4535DF027AB2}"/>
              </a:ext>
            </a:extLst>
          </p:cNvPr>
          <p:cNvSpPr/>
          <p:nvPr/>
        </p:nvSpPr>
        <p:spPr>
          <a:xfrm rot="-16200000" flipH="1" flipV="1">
            <a:off x="7869173" y="-933451"/>
            <a:ext cx="179917" cy="496358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DF9A5ED7-0EAE-4CE2-A728-FEEFD319771A}"/>
              </a:ext>
            </a:extLst>
          </p:cNvPr>
          <p:cNvCxnSpPr>
            <a:cxnSpLocks/>
          </p:cNvCxnSpPr>
          <p:nvPr/>
        </p:nvCxnSpPr>
        <p:spPr>
          <a:xfrm>
            <a:off x="10437230" y="1487911"/>
            <a:ext cx="10638" cy="311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D4FDED-776D-4A33-9B2E-D149872096B2}"/>
              </a:ext>
            </a:extLst>
          </p:cNvPr>
          <p:cNvCxnSpPr/>
          <p:nvPr/>
        </p:nvCxnSpPr>
        <p:spPr>
          <a:xfrm flipV="1">
            <a:off x="9744473" y="2974052"/>
            <a:ext cx="491065" cy="641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3A539F-8C58-4524-807C-4F811E8952E7}"/>
              </a:ext>
            </a:extLst>
          </p:cNvPr>
          <p:cNvCxnSpPr>
            <a:cxnSpLocks/>
          </p:cNvCxnSpPr>
          <p:nvPr/>
        </p:nvCxnSpPr>
        <p:spPr>
          <a:xfrm>
            <a:off x="9840383" y="4188884"/>
            <a:ext cx="533399" cy="459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326E88-9B11-4D9E-96E3-4011C87263E3}"/>
              </a:ext>
            </a:extLst>
          </p:cNvPr>
          <p:cNvSpPr/>
          <p:nvPr/>
        </p:nvSpPr>
        <p:spPr>
          <a:xfrm>
            <a:off x="1907384" y="386820"/>
            <a:ext cx="2137829"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75000"/>
                    <a:lumOff val="25000"/>
                  </a:schemeClr>
                </a:solidFill>
                <a:latin typeface="Century Gothic"/>
                <a:cs typeface="Calibri"/>
              </a:rPr>
              <a:t>Data Processing</a:t>
            </a:r>
          </a:p>
          <a:p>
            <a:pPr algn="ctr"/>
            <a:r>
              <a:rPr lang="en-US" sz="2000" b="1">
                <a:solidFill>
                  <a:schemeClr val="tx1">
                    <a:lumMod val="75000"/>
                    <a:lumOff val="25000"/>
                  </a:schemeClr>
                </a:solidFill>
                <a:latin typeface="Century Gothic"/>
                <a:cs typeface="Calibri"/>
              </a:rPr>
              <a:t>Software</a:t>
            </a:r>
          </a:p>
        </p:txBody>
      </p:sp>
      <p:sp>
        <p:nvSpPr>
          <p:cNvPr id="49" name="Oval 48">
            <a:extLst>
              <a:ext uri="{FF2B5EF4-FFF2-40B4-BE49-F238E27FC236}">
                <a16:creationId xmlns:a16="http://schemas.microsoft.com/office/drawing/2014/main" id="{B0BB580A-CEE9-4E7D-95AB-CB0F01722235}"/>
              </a:ext>
            </a:extLst>
          </p:cNvPr>
          <p:cNvSpPr/>
          <p:nvPr/>
        </p:nvSpPr>
        <p:spPr>
          <a:xfrm>
            <a:off x="-2114" y="396080"/>
            <a:ext cx="1845467"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Input Data</a:t>
            </a:r>
          </a:p>
        </p:txBody>
      </p:sp>
      <p:sp>
        <p:nvSpPr>
          <p:cNvPr id="57" name="Oval 56">
            <a:extLst>
              <a:ext uri="{FF2B5EF4-FFF2-40B4-BE49-F238E27FC236}">
                <a16:creationId xmlns:a16="http://schemas.microsoft.com/office/drawing/2014/main" id="{42C2E923-8F65-4FB3-964B-320371F54CEA}"/>
              </a:ext>
            </a:extLst>
          </p:cNvPr>
          <p:cNvSpPr/>
          <p:nvPr/>
        </p:nvSpPr>
        <p:spPr>
          <a:xfrm>
            <a:off x="4150256" y="386820"/>
            <a:ext cx="2125922"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Data Processing</a:t>
            </a:r>
          </a:p>
        </p:txBody>
      </p:sp>
      <p:sp>
        <p:nvSpPr>
          <p:cNvPr id="59" name="Oval 58">
            <a:extLst>
              <a:ext uri="{FF2B5EF4-FFF2-40B4-BE49-F238E27FC236}">
                <a16:creationId xmlns:a16="http://schemas.microsoft.com/office/drawing/2014/main" id="{1D8B7F5D-B3FB-4CED-A300-29FA069F584E}"/>
              </a:ext>
            </a:extLst>
          </p:cNvPr>
          <p:cNvSpPr/>
          <p:nvPr/>
        </p:nvSpPr>
        <p:spPr>
          <a:xfrm>
            <a:off x="6416941" y="400048"/>
            <a:ext cx="1926163"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Climatic Variable Layers</a:t>
            </a:r>
          </a:p>
        </p:txBody>
      </p:sp>
      <p:sp>
        <p:nvSpPr>
          <p:cNvPr id="60" name="Oval 59">
            <a:extLst>
              <a:ext uri="{FF2B5EF4-FFF2-40B4-BE49-F238E27FC236}">
                <a16:creationId xmlns:a16="http://schemas.microsoft.com/office/drawing/2014/main" id="{6E432826-7E90-4718-ACFF-1AEB4C7D590F}"/>
              </a:ext>
            </a:extLst>
          </p:cNvPr>
          <p:cNvSpPr/>
          <p:nvPr/>
        </p:nvSpPr>
        <p:spPr>
          <a:xfrm>
            <a:off x="8445501" y="400049"/>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Model Outputs</a:t>
            </a:r>
          </a:p>
        </p:txBody>
      </p:sp>
      <p:sp>
        <p:nvSpPr>
          <p:cNvPr id="61" name="Oval 60">
            <a:extLst>
              <a:ext uri="{FF2B5EF4-FFF2-40B4-BE49-F238E27FC236}">
                <a16:creationId xmlns:a16="http://schemas.microsoft.com/office/drawing/2014/main" id="{F0AE287E-4EE4-4964-90DE-4A5C8DF6A0C2}"/>
              </a:ext>
            </a:extLst>
          </p:cNvPr>
          <p:cNvSpPr/>
          <p:nvPr/>
        </p:nvSpPr>
        <p:spPr>
          <a:xfrm>
            <a:off x="10390717" y="389465"/>
            <a:ext cx="1671915"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Products</a:t>
            </a:r>
          </a:p>
        </p:txBody>
      </p:sp>
      <p:sp>
        <p:nvSpPr>
          <p:cNvPr id="3" name="Rectangle 2">
            <a:extLst>
              <a:ext uri="{FF2B5EF4-FFF2-40B4-BE49-F238E27FC236}">
                <a16:creationId xmlns:a16="http://schemas.microsoft.com/office/drawing/2014/main" id="{86C2184E-AA51-407F-BAD1-BA3659695BDC}"/>
              </a:ext>
            </a:extLst>
          </p:cNvPr>
          <p:cNvSpPr/>
          <p:nvPr/>
        </p:nvSpPr>
        <p:spPr>
          <a:xfrm>
            <a:off x="1892587" y="304800"/>
            <a:ext cx="10254962" cy="6551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690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ACFDD48-0584-4A0B-AC72-A6C4DDDD69D1}"/>
              </a:ext>
            </a:extLst>
          </p:cNvPr>
          <p:cNvSpPr/>
          <p:nvPr/>
        </p:nvSpPr>
        <p:spPr>
          <a:xfrm>
            <a:off x="45507" y="2694868"/>
            <a:ext cx="1861877" cy="1502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Temperature, humidity, and wind</a:t>
            </a:r>
          </a:p>
        </p:txBody>
      </p:sp>
      <p:sp>
        <p:nvSpPr>
          <p:cNvPr id="14" name="Rectangle: Rounded Corners 13">
            <a:extLst>
              <a:ext uri="{FF2B5EF4-FFF2-40B4-BE49-F238E27FC236}">
                <a16:creationId xmlns:a16="http://schemas.microsoft.com/office/drawing/2014/main" id="{42E441A2-FAAE-4D53-AF78-E9FBEA76B876}"/>
              </a:ext>
            </a:extLst>
          </p:cNvPr>
          <p:cNvSpPr/>
          <p:nvPr/>
        </p:nvSpPr>
        <p:spPr>
          <a:xfrm>
            <a:off x="45507" y="4391729"/>
            <a:ext cx="1862666" cy="143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Elevation</a:t>
            </a:r>
          </a:p>
        </p:txBody>
      </p:sp>
      <p:sp>
        <p:nvSpPr>
          <p:cNvPr id="16" name="Rectangle: Rounded Corners 15">
            <a:extLst>
              <a:ext uri="{FF2B5EF4-FFF2-40B4-BE49-F238E27FC236}">
                <a16:creationId xmlns:a16="http://schemas.microsoft.com/office/drawing/2014/main" id="{4670E164-6C33-4EC4-B496-E8CE024478AF}"/>
              </a:ext>
            </a:extLst>
          </p:cNvPr>
          <p:cNvSpPr/>
          <p:nvPr/>
        </p:nvSpPr>
        <p:spPr>
          <a:xfrm>
            <a:off x="45506" y="6025090"/>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CONAF's historical fires</a:t>
            </a:r>
            <a:endParaRPr lang="en-US">
              <a:latin typeface="Century Gothic"/>
            </a:endParaRPr>
          </a:p>
        </p:txBody>
      </p:sp>
      <p:pic>
        <p:nvPicPr>
          <p:cNvPr id="18" name="Graphic 19" descr="Globe outline">
            <a:extLst>
              <a:ext uri="{FF2B5EF4-FFF2-40B4-BE49-F238E27FC236}">
                <a16:creationId xmlns:a16="http://schemas.microsoft.com/office/drawing/2014/main" id="{930718ED-11EB-4260-8201-E5A696723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3800" y="2188634"/>
            <a:ext cx="1274233" cy="1263650"/>
          </a:xfrm>
          <a:prstGeom prst="rect">
            <a:avLst/>
          </a:prstGeom>
        </p:spPr>
      </p:pic>
      <p:sp>
        <p:nvSpPr>
          <p:cNvPr id="21" name="Rectangle: Rounded Corners 20">
            <a:extLst>
              <a:ext uri="{FF2B5EF4-FFF2-40B4-BE49-F238E27FC236}">
                <a16:creationId xmlns:a16="http://schemas.microsoft.com/office/drawing/2014/main" id="{49D889D8-576E-4B1B-A2BE-E4934DD9E086}"/>
              </a:ext>
            </a:extLst>
          </p:cNvPr>
          <p:cNvSpPr/>
          <p:nvPr/>
        </p:nvSpPr>
        <p:spPr>
          <a:xfrm>
            <a:off x="45505" y="1717673"/>
            <a:ext cx="1862666" cy="783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NBR</a:t>
            </a:r>
          </a:p>
        </p:txBody>
      </p:sp>
      <p:pic>
        <p:nvPicPr>
          <p:cNvPr id="23" name="Graphic 30" descr="Add with solid fill">
            <a:extLst>
              <a:ext uri="{FF2B5EF4-FFF2-40B4-BE49-F238E27FC236}">
                <a16:creationId xmlns:a16="http://schemas.microsoft.com/office/drawing/2014/main" id="{0CD2B440-EE22-468B-9914-91803A52A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6050" y="3956050"/>
            <a:ext cx="681567" cy="670984"/>
          </a:xfrm>
          <a:prstGeom prst="rect">
            <a:avLst/>
          </a:prstGeom>
        </p:spPr>
      </p:pic>
      <p:pic>
        <p:nvPicPr>
          <p:cNvPr id="25" name="Graphic 18" descr="Topography Map outline">
            <a:extLst>
              <a:ext uri="{FF2B5EF4-FFF2-40B4-BE49-F238E27FC236}">
                <a16:creationId xmlns:a16="http://schemas.microsoft.com/office/drawing/2014/main" id="{4A7F2181-302C-4ADC-96AB-C28FF7E23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7383" y="4622801"/>
            <a:ext cx="1358900" cy="1358900"/>
          </a:xfrm>
          <a:prstGeom prst="rect">
            <a:avLst/>
          </a:prstGeom>
        </p:spPr>
      </p:pic>
      <p:sp>
        <p:nvSpPr>
          <p:cNvPr id="27" name="TextBox 26">
            <a:extLst>
              <a:ext uri="{FF2B5EF4-FFF2-40B4-BE49-F238E27FC236}">
                <a16:creationId xmlns:a16="http://schemas.microsoft.com/office/drawing/2014/main" id="{03CA2F60-175C-4178-8ACE-9A47712EDBD4}"/>
              </a:ext>
            </a:extLst>
          </p:cNvPr>
          <p:cNvSpPr txBox="1"/>
          <p:nvPr/>
        </p:nvSpPr>
        <p:spPr>
          <a:xfrm>
            <a:off x="2290233" y="3390900"/>
            <a:ext cx="16107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Google Earth  </a:t>
            </a:r>
            <a:endParaRPr lang="en-US">
              <a:solidFill>
                <a:schemeClr val="tx1">
                  <a:lumMod val="75000"/>
                  <a:lumOff val="25000"/>
                </a:schemeClr>
              </a:solidFill>
            </a:endParaRPr>
          </a:p>
          <a:p>
            <a:r>
              <a:rPr lang="en-US" sz="1600">
                <a:solidFill>
                  <a:schemeClr val="tx1">
                    <a:lumMod val="75000"/>
                    <a:lumOff val="25000"/>
                  </a:schemeClr>
                </a:solidFill>
                <a:latin typeface="Century Gothic"/>
              </a:rPr>
              <a:t>       Engine</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17E9440B-5C11-4902-964E-1544416E8AC9}"/>
              </a:ext>
            </a:extLst>
          </p:cNvPr>
          <p:cNvSpPr txBox="1"/>
          <p:nvPr/>
        </p:nvSpPr>
        <p:spPr>
          <a:xfrm>
            <a:off x="2353733" y="57721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ArcGIS Pro</a:t>
            </a:r>
          </a:p>
        </p:txBody>
      </p:sp>
      <p:sp>
        <p:nvSpPr>
          <p:cNvPr id="31" name="Rectangle: Rounded Corners 30">
            <a:extLst>
              <a:ext uri="{FF2B5EF4-FFF2-40B4-BE49-F238E27FC236}">
                <a16:creationId xmlns:a16="http://schemas.microsoft.com/office/drawing/2014/main" id="{898B8BDA-C3F7-4584-BB20-C44A8E9401B3}"/>
              </a:ext>
            </a:extLst>
          </p:cNvPr>
          <p:cNvSpPr/>
          <p:nvPr/>
        </p:nvSpPr>
        <p:spPr>
          <a:xfrm>
            <a:off x="4130674" y="5051425"/>
            <a:ext cx="1862666" cy="1439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Inverse distance weighted </a:t>
            </a:r>
          </a:p>
          <a:p>
            <a:pPr algn="ctr"/>
            <a:r>
              <a:rPr lang="en-US">
                <a:latin typeface="Century Gothic"/>
              </a:rPr>
              <a:t>interpolation</a:t>
            </a:r>
          </a:p>
        </p:txBody>
      </p:sp>
      <p:sp>
        <p:nvSpPr>
          <p:cNvPr id="33" name="Rectangle: Rounded Corners 32">
            <a:extLst>
              <a:ext uri="{FF2B5EF4-FFF2-40B4-BE49-F238E27FC236}">
                <a16:creationId xmlns:a16="http://schemas.microsoft.com/office/drawing/2014/main" id="{F38FE0A2-90D2-4A4D-912C-AA96950734CD}"/>
              </a:ext>
            </a:extLst>
          </p:cNvPr>
          <p:cNvSpPr/>
          <p:nvPr/>
        </p:nvSpPr>
        <p:spPr>
          <a:xfrm>
            <a:off x="4151840" y="2783064"/>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Reclassify interpolated images</a:t>
            </a:r>
          </a:p>
        </p:txBody>
      </p:sp>
      <p:sp>
        <p:nvSpPr>
          <p:cNvPr id="35" name="Rectangle: Rounded Corners 34">
            <a:extLst>
              <a:ext uri="{FF2B5EF4-FFF2-40B4-BE49-F238E27FC236}">
                <a16:creationId xmlns:a16="http://schemas.microsoft.com/office/drawing/2014/main" id="{FDAF2F17-38FF-4CC5-800F-1A5E17B6FE93}"/>
              </a:ext>
            </a:extLst>
          </p:cNvPr>
          <p:cNvSpPr/>
          <p:nvPr/>
        </p:nvSpPr>
        <p:spPr>
          <a:xfrm>
            <a:off x="4141256" y="3922536"/>
            <a:ext cx="1852083" cy="931333"/>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 of probability of ignition</a:t>
            </a:r>
          </a:p>
        </p:txBody>
      </p:sp>
      <p:sp>
        <p:nvSpPr>
          <p:cNvPr id="36" name="Rectangle: Rounded Corners 35">
            <a:extLst>
              <a:ext uri="{FF2B5EF4-FFF2-40B4-BE49-F238E27FC236}">
                <a16:creationId xmlns:a16="http://schemas.microsoft.com/office/drawing/2014/main" id="{25A532E6-4FF8-4B58-926B-5F38F4A77A42}"/>
              </a:ext>
            </a:extLst>
          </p:cNvPr>
          <p:cNvSpPr/>
          <p:nvPr/>
        </p:nvSpPr>
        <p:spPr>
          <a:xfrm>
            <a:off x="4141257" y="1643592"/>
            <a:ext cx="1852083" cy="931332"/>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a:t>
            </a:r>
            <a:r>
              <a:rPr lang="en-US" err="1">
                <a:latin typeface="Century Gothic"/>
              </a:rPr>
              <a:t>dNBR</a:t>
            </a:r>
          </a:p>
        </p:txBody>
      </p:sp>
      <p:sp>
        <p:nvSpPr>
          <p:cNvPr id="38" name="Rectangle: Rounded Corners 37">
            <a:extLst>
              <a:ext uri="{FF2B5EF4-FFF2-40B4-BE49-F238E27FC236}">
                <a16:creationId xmlns:a16="http://schemas.microsoft.com/office/drawing/2014/main" id="{EC4014EA-F5D5-447F-9A20-05C56CE3226F}"/>
              </a:ext>
            </a:extLst>
          </p:cNvPr>
          <p:cNvSpPr/>
          <p:nvPr/>
        </p:nvSpPr>
        <p:spPr>
          <a:xfrm>
            <a:off x="6194423" y="1643591"/>
            <a:ext cx="1852083" cy="93133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Temperature</a:t>
            </a:r>
            <a:endParaRPr lang="en-US">
              <a:cs typeface="Calibri"/>
            </a:endParaRPr>
          </a:p>
          <a:p>
            <a:pPr algn="ctr"/>
            <a:endParaRPr lang="en-US">
              <a:latin typeface="Century Gothic"/>
            </a:endParaRPr>
          </a:p>
        </p:txBody>
      </p:sp>
      <p:sp>
        <p:nvSpPr>
          <p:cNvPr id="39" name="Rectangle: Rounded Corners 38">
            <a:extLst>
              <a:ext uri="{FF2B5EF4-FFF2-40B4-BE49-F238E27FC236}">
                <a16:creationId xmlns:a16="http://schemas.microsoft.com/office/drawing/2014/main" id="{6AD0F3BE-E106-4C0E-B59A-910413E96270}"/>
              </a:ext>
            </a:extLst>
          </p:cNvPr>
          <p:cNvSpPr/>
          <p:nvPr/>
        </p:nvSpPr>
        <p:spPr>
          <a:xfrm>
            <a:off x="6194422" y="2828923"/>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Relative Humidity</a:t>
            </a:r>
            <a:endParaRPr lang="en-US"/>
          </a:p>
          <a:p>
            <a:pPr algn="ctr"/>
            <a:endParaRPr lang="en-US">
              <a:latin typeface="Century Gothic"/>
            </a:endParaRPr>
          </a:p>
        </p:txBody>
      </p:sp>
      <p:sp>
        <p:nvSpPr>
          <p:cNvPr id="40" name="Rectangle: Rounded Corners 39">
            <a:extLst>
              <a:ext uri="{FF2B5EF4-FFF2-40B4-BE49-F238E27FC236}">
                <a16:creationId xmlns:a16="http://schemas.microsoft.com/office/drawing/2014/main" id="{3EEC8434-CB36-4040-8A9B-E03C45E14182}"/>
              </a:ext>
            </a:extLst>
          </p:cNvPr>
          <p:cNvSpPr/>
          <p:nvPr/>
        </p:nvSpPr>
        <p:spPr>
          <a:xfrm>
            <a:off x="6194421" y="3961339"/>
            <a:ext cx="1852083" cy="963082"/>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Wind</a:t>
            </a:r>
            <a:endParaRPr lang="en-US"/>
          </a:p>
          <a:p>
            <a:pPr algn="ctr"/>
            <a:endParaRPr lang="en-US">
              <a:latin typeface="Century Gothic"/>
            </a:endParaRPr>
          </a:p>
        </p:txBody>
      </p:sp>
      <p:sp>
        <p:nvSpPr>
          <p:cNvPr id="41" name="Rectangle: Rounded Corners 40">
            <a:extLst>
              <a:ext uri="{FF2B5EF4-FFF2-40B4-BE49-F238E27FC236}">
                <a16:creationId xmlns:a16="http://schemas.microsoft.com/office/drawing/2014/main" id="{91829B28-0881-4ED2-9E74-E860AF7AFBA8}"/>
              </a:ext>
            </a:extLst>
          </p:cNvPr>
          <p:cNvSpPr/>
          <p:nvPr/>
        </p:nvSpPr>
        <p:spPr>
          <a:xfrm>
            <a:off x="6183838" y="5104340"/>
            <a:ext cx="1926166" cy="114299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a:p>
            <a:pPr algn="ctr"/>
            <a:r>
              <a:rPr lang="en-US">
                <a:latin typeface="Century Gothic"/>
              </a:rPr>
              <a:t>Fine Fuel Moisture Content</a:t>
            </a:r>
            <a:endParaRPr lang="en-US"/>
          </a:p>
          <a:p>
            <a:pPr algn="ctr"/>
            <a:endParaRPr lang="en-US">
              <a:latin typeface="Century Gothic"/>
            </a:endParaRPr>
          </a:p>
        </p:txBody>
      </p:sp>
      <p:sp>
        <p:nvSpPr>
          <p:cNvPr id="47" name="Oval 46">
            <a:extLst>
              <a:ext uri="{FF2B5EF4-FFF2-40B4-BE49-F238E27FC236}">
                <a16:creationId xmlns:a16="http://schemas.microsoft.com/office/drawing/2014/main" id="{8B9EA723-2CCD-4FD7-AF67-5BA6FED79087}"/>
              </a:ext>
            </a:extLst>
          </p:cNvPr>
          <p:cNvSpPr/>
          <p:nvPr/>
        </p:nvSpPr>
        <p:spPr>
          <a:xfrm>
            <a:off x="8342842" y="3474508"/>
            <a:ext cx="1640416" cy="889000"/>
          </a:xfrm>
          <a:prstGeom prst="ellipse">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Red Flag Warning</a:t>
            </a:r>
          </a:p>
        </p:txBody>
      </p:sp>
      <p:sp>
        <p:nvSpPr>
          <p:cNvPr id="51" name="Rectangle: Rounded Corners 50">
            <a:extLst>
              <a:ext uri="{FF2B5EF4-FFF2-40B4-BE49-F238E27FC236}">
                <a16:creationId xmlns:a16="http://schemas.microsoft.com/office/drawing/2014/main" id="{49C17AD2-7CD0-4B72-8032-10441F51D6A5}"/>
              </a:ext>
            </a:extLst>
          </p:cNvPr>
          <p:cNvSpPr/>
          <p:nvPr/>
        </p:nvSpPr>
        <p:spPr>
          <a:xfrm>
            <a:off x="10279588" y="46280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Fire severity and estimated burned area maps</a:t>
            </a:r>
          </a:p>
          <a:p>
            <a:pPr algn="ctr"/>
            <a:endParaRPr lang="en-US">
              <a:latin typeface="Century Gothic"/>
            </a:endParaRPr>
          </a:p>
        </p:txBody>
      </p:sp>
      <p:sp>
        <p:nvSpPr>
          <p:cNvPr id="52" name="Rectangle: Rounded Corners 51">
            <a:extLst>
              <a:ext uri="{FF2B5EF4-FFF2-40B4-BE49-F238E27FC236}">
                <a16:creationId xmlns:a16="http://schemas.microsoft.com/office/drawing/2014/main" id="{B825A516-A704-43F2-BEAB-FAA4887096AD}"/>
              </a:ext>
            </a:extLst>
          </p:cNvPr>
          <p:cNvSpPr/>
          <p:nvPr/>
        </p:nvSpPr>
        <p:spPr>
          <a:xfrm>
            <a:off x="10279588" y="1643588"/>
            <a:ext cx="1862666" cy="1746249"/>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GEE App and code tutorial</a:t>
            </a:r>
          </a:p>
          <a:p>
            <a:pPr algn="ctr"/>
            <a:endParaRPr lang="en-US">
              <a:latin typeface="Century Gothic"/>
            </a:endParaRPr>
          </a:p>
        </p:txBody>
      </p:sp>
      <p:cxnSp>
        <p:nvCxnSpPr>
          <p:cNvPr id="53" name="Straight Arrow Connector 52">
            <a:extLst>
              <a:ext uri="{FF2B5EF4-FFF2-40B4-BE49-F238E27FC236}">
                <a16:creationId xmlns:a16="http://schemas.microsoft.com/office/drawing/2014/main" id="{C72F20AB-9905-4DE8-A7D8-88145D98E1A2}"/>
              </a:ext>
            </a:extLst>
          </p:cNvPr>
          <p:cNvCxnSpPr/>
          <p:nvPr/>
        </p:nvCxnSpPr>
        <p:spPr>
          <a:xfrm>
            <a:off x="1966384" y="2199217"/>
            <a:ext cx="543983" cy="300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AC861EF-3D20-4005-A403-65BB195AC314}"/>
              </a:ext>
            </a:extLst>
          </p:cNvPr>
          <p:cNvCxnSpPr/>
          <p:nvPr/>
        </p:nvCxnSpPr>
        <p:spPr>
          <a:xfrm>
            <a:off x="1902882" y="3310467"/>
            <a:ext cx="349251" cy="104774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9A0CCEF-D605-475E-BA0E-5C048C90FAFD}"/>
              </a:ext>
            </a:extLst>
          </p:cNvPr>
          <p:cNvCxnSpPr>
            <a:cxnSpLocks/>
          </p:cNvCxnSpPr>
          <p:nvPr/>
        </p:nvCxnSpPr>
        <p:spPr>
          <a:xfrm flipV="1">
            <a:off x="1934633" y="4358216"/>
            <a:ext cx="306916" cy="213783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276D1D1-E0EA-4C56-8858-132E0137C90E}"/>
              </a:ext>
            </a:extLst>
          </p:cNvPr>
          <p:cNvCxnSpPr/>
          <p:nvPr/>
        </p:nvCxnSpPr>
        <p:spPr>
          <a:xfrm>
            <a:off x="1902883" y="5099050"/>
            <a:ext cx="20108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F5209A5-FA7F-4083-B862-DB5CF2BEF577}"/>
              </a:ext>
            </a:extLst>
          </p:cNvPr>
          <p:cNvCxnSpPr/>
          <p:nvPr/>
        </p:nvCxnSpPr>
        <p:spPr>
          <a:xfrm>
            <a:off x="2051051" y="4358217"/>
            <a:ext cx="364067" cy="4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79B299E-BFD5-454E-9AF4-10F2E0D631A9}"/>
              </a:ext>
            </a:extLst>
          </p:cNvPr>
          <p:cNvCxnSpPr/>
          <p:nvPr/>
        </p:nvCxnSpPr>
        <p:spPr>
          <a:xfrm>
            <a:off x="8057092" y="2077508"/>
            <a:ext cx="1104900" cy="1274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AA6E6A5-A970-4D48-A921-4A401B4091FF}"/>
              </a:ext>
            </a:extLst>
          </p:cNvPr>
          <p:cNvCxnSpPr>
            <a:cxnSpLocks/>
          </p:cNvCxnSpPr>
          <p:nvPr/>
        </p:nvCxnSpPr>
        <p:spPr>
          <a:xfrm flipV="1">
            <a:off x="8131174" y="4484158"/>
            <a:ext cx="1073151" cy="1265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8ADFE57-9E4F-4274-8D36-1D2AA7DB0076}"/>
              </a:ext>
            </a:extLst>
          </p:cNvPr>
          <p:cNvCxnSpPr/>
          <p:nvPr/>
        </p:nvCxnSpPr>
        <p:spPr>
          <a:xfrm>
            <a:off x="8030633" y="3257550"/>
            <a:ext cx="501650" cy="2688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7250B65-15D9-439A-B6B9-8658F9C3B76D}"/>
              </a:ext>
            </a:extLst>
          </p:cNvPr>
          <p:cNvCxnSpPr>
            <a:cxnSpLocks/>
          </p:cNvCxnSpPr>
          <p:nvPr/>
        </p:nvCxnSpPr>
        <p:spPr>
          <a:xfrm flipV="1">
            <a:off x="8030633" y="4288367"/>
            <a:ext cx="501649" cy="260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ight Brace 1">
            <a:extLst>
              <a:ext uri="{FF2B5EF4-FFF2-40B4-BE49-F238E27FC236}">
                <a16:creationId xmlns:a16="http://schemas.microsoft.com/office/drawing/2014/main" id="{FCE69480-63E3-43C5-9C92-82C510DD014D}"/>
              </a:ext>
            </a:extLst>
          </p:cNvPr>
          <p:cNvSpPr/>
          <p:nvPr/>
        </p:nvSpPr>
        <p:spPr>
          <a:xfrm>
            <a:off x="5965360" y="1924051"/>
            <a:ext cx="253999" cy="388408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EBC5584-EE43-4B24-AD47-3F73BE593FFC}"/>
              </a:ext>
            </a:extLst>
          </p:cNvPr>
          <p:cNvSpPr txBox="1"/>
          <p:nvPr/>
        </p:nvSpPr>
        <p:spPr>
          <a:xfrm>
            <a:off x="9384090" y="661277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Icon Credit: Microsoft PowerPoint Icons</a:t>
            </a:r>
          </a:p>
        </p:txBody>
      </p:sp>
      <p:sp>
        <p:nvSpPr>
          <p:cNvPr id="13" name="Right Bracket 12">
            <a:extLst>
              <a:ext uri="{FF2B5EF4-FFF2-40B4-BE49-F238E27FC236}">
                <a16:creationId xmlns:a16="http://schemas.microsoft.com/office/drawing/2014/main" id="{CCD456E0-0F55-4497-A5EC-4535DF027AB2}"/>
              </a:ext>
            </a:extLst>
          </p:cNvPr>
          <p:cNvSpPr/>
          <p:nvPr/>
        </p:nvSpPr>
        <p:spPr>
          <a:xfrm rot="-16200000" flipH="1" flipV="1">
            <a:off x="7869173" y="-933451"/>
            <a:ext cx="179917" cy="496358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DF9A5ED7-0EAE-4CE2-A728-FEEFD319771A}"/>
              </a:ext>
            </a:extLst>
          </p:cNvPr>
          <p:cNvCxnSpPr>
            <a:cxnSpLocks/>
          </p:cNvCxnSpPr>
          <p:nvPr/>
        </p:nvCxnSpPr>
        <p:spPr>
          <a:xfrm>
            <a:off x="10437230" y="1487911"/>
            <a:ext cx="10638" cy="311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D4FDED-776D-4A33-9B2E-D149872096B2}"/>
              </a:ext>
            </a:extLst>
          </p:cNvPr>
          <p:cNvCxnSpPr/>
          <p:nvPr/>
        </p:nvCxnSpPr>
        <p:spPr>
          <a:xfrm flipV="1">
            <a:off x="9744473" y="2974052"/>
            <a:ext cx="491065" cy="641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3A539F-8C58-4524-807C-4F811E8952E7}"/>
              </a:ext>
            </a:extLst>
          </p:cNvPr>
          <p:cNvCxnSpPr>
            <a:cxnSpLocks/>
          </p:cNvCxnSpPr>
          <p:nvPr/>
        </p:nvCxnSpPr>
        <p:spPr>
          <a:xfrm>
            <a:off x="9840383" y="4188884"/>
            <a:ext cx="533399" cy="459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C326E88-9B11-4D9E-96E3-4011C87263E3}"/>
              </a:ext>
            </a:extLst>
          </p:cNvPr>
          <p:cNvSpPr/>
          <p:nvPr/>
        </p:nvSpPr>
        <p:spPr>
          <a:xfrm>
            <a:off x="1907384" y="386820"/>
            <a:ext cx="2137829"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75000"/>
                    <a:lumOff val="25000"/>
                  </a:schemeClr>
                </a:solidFill>
                <a:latin typeface="Century Gothic"/>
                <a:cs typeface="Calibri"/>
              </a:rPr>
              <a:t>Data Processing</a:t>
            </a:r>
          </a:p>
          <a:p>
            <a:pPr algn="ctr"/>
            <a:r>
              <a:rPr lang="en-US" sz="2000" b="1">
                <a:solidFill>
                  <a:schemeClr val="tx1">
                    <a:lumMod val="75000"/>
                    <a:lumOff val="25000"/>
                  </a:schemeClr>
                </a:solidFill>
                <a:latin typeface="Century Gothic"/>
                <a:cs typeface="Calibri"/>
              </a:rPr>
              <a:t>Software</a:t>
            </a:r>
          </a:p>
        </p:txBody>
      </p:sp>
      <p:sp>
        <p:nvSpPr>
          <p:cNvPr id="49" name="Oval 48">
            <a:extLst>
              <a:ext uri="{FF2B5EF4-FFF2-40B4-BE49-F238E27FC236}">
                <a16:creationId xmlns:a16="http://schemas.microsoft.com/office/drawing/2014/main" id="{B0BB580A-CEE9-4E7D-95AB-CB0F01722235}"/>
              </a:ext>
            </a:extLst>
          </p:cNvPr>
          <p:cNvSpPr/>
          <p:nvPr/>
        </p:nvSpPr>
        <p:spPr>
          <a:xfrm>
            <a:off x="-2114" y="396080"/>
            <a:ext cx="1845467"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Input Data</a:t>
            </a:r>
          </a:p>
        </p:txBody>
      </p:sp>
      <p:sp>
        <p:nvSpPr>
          <p:cNvPr id="57" name="Oval 56">
            <a:extLst>
              <a:ext uri="{FF2B5EF4-FFF2-40B4-BE49-F238E27FC236}">
                <a16:creationId xmlns:a16="http://schemas.microsoft.com/office/drawing/2014/main" id="{42C2E923-8F65-4FB3-964B-320371F54CEA}"/>
              </a:ext>
            </a:extLst>
          </p:cNvPr>
          <p:cNvSpPr/>
          <p:nvPr/>
        </p:nvSpPr>
        <p:spPr>
          <a:xfrm>
            <a:off x="4150256" y="386820"/>
            <a:ext cx="2125922" cy="994832"/>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Data Processing</a:t>
            </a:r>
          </a:p>
        </p:txBody>
      </p:sp>
      <p:sp>
        <p:nvSpPr>
          <p:cNvPr id="59" name="Oval 58">
            <a:extLst>
              <a:ext uri="{FF2B5EF4-FFF2-40B4-BE49-F238E27FC236}">
                <a16:creationId xmlns:a16="http://schemas.microsoft.com/office/drawing/2014/main" id="{1D8B7F5D-B3FB-4CED-A300-29FA069F584E}"/>
              </a:ext>
            </a:extLst>
          </p:cNvPr>
          <p:cNvSpPr/>
          <p:nvPr/>
        </p:nvSpPr>
        <p:spPr>
          <a:xfrm>
            <a:off x="6416941" y="400048"/>
            <a:ext cx="1926163"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Climatic Variable Layers</a:t>
            </a:r>
          </a:p>
        </p:txBody>
      </p:sp>
      <p:sp>
        <p:nvSpPr>
          <p:cNvPr id="60" name="Oval 59">
            <a:extLst>
              <a:ext uri="{FF2B5EF4-FFF2-40B4-BE49-F238E27FC236}">
                <a16:creationId xmlns:a16="http://schemas.microsoft.com/office/drawing/2014/main" id="{6E432826-7E90-4718-ACFF-1AEB4C7D590F}"/>
              </a:ext>
            </a:extLst>
          </p:cNvPr>
          <p:cNvSpPr/>
          <p:nvPr/>
        </p:nvSpPr>
        <p:spPr>
          <a:xfrm>
            <a:off x="8445501" y="400049"/>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Model Outputs</a:t>
            </a:r>
          </a:p>
        </p:txBody>
      </p:sp>
      <p:sp>
        <p:nvSpPr>
          <p:cNvPr id="61" name="Oval 60">
            <a:extLst>
              <a:ext uri="{FF2B5EF4-FFF2-40B4-BE49-F238E27FC236}">
                <a16:creationId xmlns:a16="http://schemas.microsoft.com/office/drawing/2014/main" id="{F0AE287E-4EE4-4964-90DE-4A5C8DF6A0C2}"/>
              </a:ext>
            </a:extLst>
          </p:cNvPr>
          <p:cNvSpPr/>
          <p:nvPr/>
        </p:nvSpPr>
        <p:spPr>
          <a:xfrm>
            <a:off x="10390717" y="389465"/>
            <a:ext cx="1852080" cy="1002770"/>
          </a:xfrm>
          <a:prstGeom prst="ellipse">
            <a:avLst/>
          </a:prstGeom>
          <a:solidFill>
            <a:schemeClr val="bg2"/>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Products</a:t>
            </a:r>
          </a:p>
        </p:txBody>
      </p:sp>
      <p:sp>
        <p:nvSpPr>
          <p:cNvPr id="3" name="Rectangle 2">
            <a:extLst>
              <a:ext uri="{FF2B5EF4-FFF2-40B4-BE49-F238E27FC236}">
                <a16:creationId xmlns:a16="http://schemas.microsoft.com/office/drawing/2014/main" id="{10603929-56F5-40A5-9666-04F748FC9EA9}"/>
              </a:ext>
            </a:extLst>
          </p:cNvPr>
          <p:cNvSpPr/>
          <p:nvPr/>
        </p:nvSpPr>
        <p:spPr>
          <a:xfrm>
            <a:off x="4125384" y="273050"/>
            <a:ext cx="8117415" cy="6529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123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Maria De Los Santos</DisplayName>
        <AccountId>655</AccountId>
        <AccountType/>
      </UserInfo>
      <UserInfo>
        <DisplayName>Karen Alvarez</DisplayName>
        <AccountId>706</AccountId>
        <AccountType/>
      </UserInfo>
      <UserInfo>
        <DisplayName>Hannah Ferriby</DisplayName>
        <AccountId>707</AccountId>
        <AccountType/>
      </UserInfo>
      <UserInfo>
        <DisplayName>Emma Cooper</DisplayName>
        <AccountId>797</AccountId>
        <AccountType/>
      </UserInfo>
      <UserInfo>
        <DisplayName>Erica Carcelen</DisplayName>
        <AccountId>156</AccountId>
        <AccountType/>
      </UserInfo>
      <UserInfo>
        <DisplayName>Cooper Campbell</DisplayName>
        <AccountId>708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EFF532-5ECE-4A5A-8664-1F8E6A73C01D}">
  <ds:schemaRefs>
    <ds:schemaRef ds:uri="http://schemas.microsoft.com/sharepoint/v3/contenttype/forms"/>
  </ds:schemaRefs>
</ds:datastoreItem>
</file>

<file path=customXml/itemProps2.xml><?xml version="1.0" encoding="utf-8"?>
<ds:datastoreItem xmlns:ds="http://schemas.openxmlformats.org/officeDocument/2006/customXml" ds:itemID="{F84B51FA-50C8-4089-B09A-EC3E71E2ADB4}">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8D0CDF1-B07F-4C88-B816-7831CAD7F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162</TotalTime>
  <Words>3708</Words>
  <Application>Microsoft Office PowerPoint</Application>
  <PresentationFormat>Widescreen</PresentationFormat>
  <Paragraphs>494</Paragraphs>
  <Slides>21</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Arial,Sans-Serif</vt:lpstr>
      <vt:lpstr>Calibri</vt:lpstr>
      <vt:lpstr>Calibri Light</vt:lpstr>
      <vt:lpstr>Century Gothic</vt:lpstr>
      <vt:lpstr>Garamond</vt:lpstr>
      <vt:lpstr>Wingdings</vt:lpstr>
      <vt:lpstr>Wingdings,Sans-Serif</vt: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10</cp:revision>
  <dcterms:created xsi:type="dcterms:W3CDTF">2019-11-12T17:46:59Z</dcterms:created>
  <dcterms:modified xsi:type="dcterms:W3CDTF">2022-06-13T15:44:18Z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