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6" r:id="rId4"/>
    <p:sldMasterId id="2147483732" r:id="rId5"/>
  </p:sldMasterIdLst>
  <p:notesMasterIdLst>
    <p:notesMasterId r:id="rId26"/>
  </p:notesMasterIdLst>
  <p:sldIdLst>
    <p:sldId id="333" r:id="rId6"/>
    <p:sldId id="335" r:id="rId7"/>
    <p:sldId id="334" r:id="rId8"/>
    <p:sldId id="336" r:id="rId9"/>
    <p:sldId id="337" r:id="rId10"/>
    <p:sldId id="341" r:id="rId11"/>
    <p:sldId id="351" r:id="rId12"/>
    <p:sldId id="350" r:id="rId13"/>
    <p:sldId id="327" r:id="rId14"/>
    <p:sldId id="345" r:id="rId15"/>
    <p:sldId id="340" r:id="rId16"/>
    <p:sldId id="332" r:id="rId17"/>
    <p:sldId id="329" r:id="rId18"/>
    <p:sldId id="328" r:id="rId19"/>
    <p:sldId id="330" r:id="rId20"/>
    <p:sldId id="339" r:id="rId21"/>
    <p:sldId id="346" r:id="rId22"/>
    <p:sldId id="352" r:id="rId23"/>
    <p:sldId id="344" r:id="rId24"/>
    <p:sldId id="34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83D901-FFEE-5423-C5BB-10B9AC20CA87}" name="Joseph Spruce" initials="JS" userId="S::joseph.spruce@ssaihq.com::de036bfa-73a3-41f6-8929-f952e2d9d6aa" providerId="AD"/>
  <p188:author id="{96088508-EC10-265B-6E22-E27BFF24D4F6}" name="Abbi Brown" initials="AB" userId="Abbi Brown" providerId="None"/>
  <p188:author id="{D16D6528-E1A4-31C9-A295-74C78E9F6BE2}" name="Anne Britton" initials="AB" userId="S::anne.britton@ssaihq.com::4faa56eb-2ef0-4eec-8606-79afe075ab59" providerId="AD"/>
  <p188:author id="{166CDE50-5CAD-B29A-12A6-24A82BCA32BA}" name="Mccartney, Sean (GSFC-610.0)[SCIENCE SYSTEMS AND APPLICATIONS INC]" initials="MI" userId="S::sean.mccartney_nasa.gov#ext#@ssaihq.onmicrosoft.com::e3a2d6fb-cdbd-4020-abc9-b88d130b0cb2" providerId="AD"/>
  <p188:author id="{3DF34F65-1E85-54D2-5B61-E8B300D335AC}" name="Margaret Jaenicke" initials="MJ" userId="S::margaret.jaenicke@ssaihq.com::6d09d141-e29d-483f-b646-e21355a3d6d8" providerId="AD"/>
  <p188:author id="{96079F6B-2024-47AC-C75F-BD4F2F2F41C1}" name="Sophia Skoglund" initials="SS" userId="S::sophia.skoglund@ssaihq.com::e785ee75-321d-4883-8c8f-abbe80df506e" providerId="AD"/>
  <p188:author id="{EFC73F8C-BC25-741B-4DF6-E7A3BEA5DD95}" name="Nicole Ramberg" initials="NR" userId="S::nicole.ramberg@ssaihq.com::8bea0ed3-6ffd-45f5-964f-03d92dae60bc" providerId="AD"/>
  <p188:author id="{CCC752B3-3FAC-A4F5-5D59-2A02454A6D93}" name="Liam Megraw" initials="LM" userId="S::liam.megraw@ssaihq.com::f2915fd2-2e26-4eb3-87f9-94f173b32886" providerId="AD"/>
  <p188:author id="{0C3487B8-EE82-C676-5F1A-EE809F377CEE}" name="Sean McCartney" initials="SM" userId="S::sean.mccartney@ssaihq.com::52649765-2bb3-4632-9bdb-d066d76d0f72" providerId="AD"/>
  <p188:author id="{75A839BE-D7A5-4191-C46E-401FD1B97D33}" name="Tamara Barbakova" initials="TB" userId="S::tamara.barbakova@ssaihq.com::c5b038eb-f46c-42fd-a929-91fca4bff84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9A7C"/>
    <a:srgbClr val="4DAEB3"/>
    <a:srgbClr val="F47CAC"/>
    <a:srgbClr val="501627"/>
    <a:srgbClr val="B03057"/>
    <a:srgbClr val="D35F82"/>
    <a:srgbClr val="E0B7B7"/>
    <a:srgbClr val="94BFA7"/>
    <a:srgbClr val="38A807"/>
    <a:srgbClr val="4E4E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CA8EEC-A732-4ECD-8D71-190839A48EAB}" v="5" dt="2022-03-18T15:08:13.944"/>
    <p1510:client id="{20CE0C2C-4E7C-7551-08AC-EA0ADCF64279}" v="103" dt="2022-03-17T16:34:43.341"/>
    <p1510:client id="{413B799F-30F7-4229-DA44-D8459D683CCD}" v="2500" dt="2022-03-17T21:33:44.776"/>
    <p1510:client id="{543D82B7-61CA-D91E-0C94-BFFE817C5EA2}" v="6" dt="2022-03-17T19:11:44.648"/>
    <p1510:client id="{56C2FC69-522B-F56D-C4FC-5B8FF58CB6F1}" v="5" dt="2022-03-17T19:19:13.639"/>
    <p1510:client id="{7B6E3CB8-38EA-4799-AD19-1A959D5997EE}" v="29" dt="2022-03-17T16:24:23.451"/>
    <p1510:client id="{81D8E3A2-04CC-439B-AD17-70FE2F9DD54A}" v="3047" dt="2022-03-17T21:54:06.724"/>
    <p1510:client id="{8AB88AB6-8B85-3D66-B38D-9551ABA25887}" v="1" dt="2022-03-18T15:06:23.066"/>
    <p1510:client id="{94A8BD0B-4131-3BF0-6B11-B11DF8BF99A9}" v="81" dt="2022-03-18T15:05:34.856"/>
    <p1510:client id="{BD751B05-10CA-19E1-CAF6-073A5346CBB9}" v="7" dt="2022-03-17T21:15:40.556"/>
    <p1510:client id="{D0E1A60A-A9AF-48A6-B4B5-05F0F99FE20C}" v="2" dt="2022-03-17T17:17:47.4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76" autoAdjust="0"/>
    <p:restoredTop sz="70680"/>
  </p:normalViewPr>
  <p:slideViewPr>
    <p:cSldViewPr snapToGrid="0">
      <p:cViewPr varScale="1">
        <p:scale>
          <a:sx n="81" d="100"/>
          <a:sy n="81" d="100"/>
        </p:scale>
        <p:origin x="171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6/13/2022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www.flickr.com/photos/gsfc/4386822005/in/photostream/" TargetMode="External"/><Relationship Id="rId3" Type="http://schemas.openxmlformats.org/officeDocument/2006/relationships/hyperlink" Target="https://www.devpedia.developexchange.com/dp/index.php?title=List_of_Satellite_Pictures#/media/File:03_Landsat8.png" TargetMode="External"/><Relationship Id="rId7" Type="http://schemas.openxmlformats.org/officeDocument/2006/relationships/hyperlink" Target="https://www.devpedia.developexchange.com/dp/index.php?title=List_of_Satellite_Pictures#/media/File:20_SMAP.png"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devpedia.developexchange.com/dp/index.php?title=List_of_Satellite_Pictures#/media/File:12_SRTM.png" TargetMode="External"/><Relationship Id="rId5" Type="http://schemas.openxmlformats.org/officeDocument/2006/relationships/hyperlink" Target="https://www.devpedia.developexchange.com/dp/index.php?title=List_of_Satellite_Pictures#/media/File:08_GPM.png" TargetMode="External"/><Relationship Id="rId4" Type="http://schemas.openxmlformats.org/officeDocument/2006/relationships/hyperlink" Target="https://www.devpedia.developexchange.com/dp/index.php?title=List_of_Satellite_Pictures#/media/File:05_Terra.png"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arcgis.com/home/item.html?id=33064a20de0c48d2bb61efa8faca93a8"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ps.gov/articles/create-your-own-park-logo-or-arrowhead.htm"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rcgis.com/home/item.html?id=33064a20de0c48d2bb61efa8faca93a8"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ationalparks.org/connect/blog/arizona-attractions-ancient-pueblos-wupatki-national-monument"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commons.wikimedia.org/wiki/File:Mule_deer_doe_backlit.jpg"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We are the Arizona Water Resources team: Maggie Jaenicke, Anne Britton, Abbi Brown, and Liam Megraw. For our 10-week long project for NASA DEVELOP, we worked to map widespread pinyon-juniper woodland mortality in Flagstaff, AZ that occurred in 2021. Additionally, this project examined how topographic factors and measurements of water availability may have impacted mortality across the landscape. This presentation will introduce you to our partners and the project, share our methods, and discuss the team's results.</a:t>
            </a:r>
          </a:p>
          <a:p>
            <a:endParaRPr lang="en-US" dirty="0">
              <a:cs typeface="Calibri"/>
            </a:endParaRPr>
          </a:p>
          <a:p>
            <a:r>
              <a:rPr lang="en-US" dirty="0"/>
              <a:t>------------------------------Image Information Below ------------------------------</a:t>
            </a:r>
            <a:endParaRPr lang="en-US" dirty="0">
              <a:cs typeface="Calibri"/>
            </a:endParaRPr>
          </a:p>
          <a:p>
            <a:r>
              <a:rPr lang="en-US" dirty="0"/>
              <a:t>Image Credit: DEVELOP team</a:t>
            </a:r>
            <a:endParaRPr lang="en-US" dirty="0">
              <a:cs typeface="Calibri"/>
            </a:endParaRPr>
          </a:p>
          <a:p>
            <a:r>
              <a:rPr lang="en-US" dirty="0"/>
              <a:t>Image Source: All images generated by our NASA DEVELOP team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799093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After determining where mortality was occurring across the study area in 2021, our team turned to investigating the </a:t>
            </a:r>
            <a:r>
              <a:rPr lang="en-US" i="1" dirty="0">
                <a:cs typeface="Calibri"/>
              </a:rPr>
              <a:t>why</a:t>
            </a:r>
            <a:r>
              <a:rPr lang="en-US" dirty="0">
                <a:cs typeface="Calibri"/>
              </a:rPr>
              <a:t> of mortality. We utilized a wide variety of NASA satellites and sensors. These 5 satellites and sensors provided our team with data for topographical features such as slope, elevation, and aspect, as well as monthly precipitation, soil moisture, evapotranspiration, and land surface temperature for our study area. These instruments provided the necessary datasets to determine the influence of these environmental variables on pinyon-juniper mortality when combined with the classified NAIP imagery. </a:t>
            </a:r>
            <a:endParaRPr lang="en-US" dirty="0"/>
          </a:p>
          <a:p>
            <a:endParaRPr lang="en-US" dirty="0"/>
          </a:p>
          <a:p>
            <a:r>
              <a:rPr lang="en-US" dirty="0"/>
              <a:t>------------------------------Image Information Below ------------------------------</a:t>
            </a:r>
            <a:endParaRPr lang="en-US" dirty="0">
              <a:cs typeface="Calibri"/>
            </a:endParaRPr>
          </a:p>
          <a:p>
            <a:r>
              <a:rPr lang="en-US" dirty="0">
                <a:cs typeface="Calibri"/>
              </a:rPr>
              <a:t>Image Credit: DEVELOPedia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Image Source: </a:t>
            </a:r>
            <a:r>
              <a:rPr lang="en-US" dirty="0">
                <a:hlinkClick r:id="rId3"/>
              </a:rPr>
              <a:t>03 Landsat8 - List of Satellite Pictures - DEVELOPedia (developexchange.com)</a:t>
            </a:r>
            <a:endParaRPr lang="en-US" dirty="0">
              <a:cs typeface="Calibri"/>
            </a:endParaRP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Image Credit: DEVELOPedia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Image Source: </a:t>
            </a:r>
            <a:r>
              <a:rPr lang="en-US" dirty="0">
                <a:hlinkClick r:id="rId4"/>
              </a:rPr>
              <a:t>05 Terra - List of Satellite Pictures - DEVELOPedia (developexchange.com)</a:t>
            </a:r>
            <a:endParaRPr lang="en-US" dirty="0">
              <a:cs typeface="Calibri"/>
            </a:endParaRP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Image Credit: DEVELOPedia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Image Source: </a:t>
            </a:r>
            <a:r>
              <a:rPr lang="en-US" dirty="0">
                <a:hlinkClick r:id="rId5"/>
              </a:rPr>
              <a:t>08 GPM - List of Satellite Pictures - DEVELOPedia (developexchange.com)</a:t>
            </a:r>
            <a:endParaRPr lang="en-US" dirty="0">
              <a:cs typeface="Calibri"/>
            </a:endParaRP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Image Credit: DEVELOPedia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Image Source: </a:t>
            </a:r>
            <a:r>
              <a:rPr lang="en-US" dirty="0">
                <a:hlinkClick r:id="rId6"/>
              </a:rPr>
              <a:t>12 SRTM - List of Satellite Pictures - DEVELOPedia (developexchange.com)</a:t>
            </a:r>
            <a:endParaRPr lang="en-US" dirty="0">
              <a:cs typeface="Calibri"/>
            </a:endParaRP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Image Credit: DEVELOPedia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Image Source: </a:t>
            </a:r>
            <a:r>
              <a:rPr lang="en-US" dirty="0">
                <a:hlinkClick r:id="rId7"/>
              </a:rPr>
              <a:t>20 SMAP - List of Satellite Pictures - DEVELOPedia (developexchange.com)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a:defRPr/>
            </a:pPr>
            <a:r>
              <a:rPr lang="en-US" dirty="0">
                <a:cs typeface="Calibri"/>
              </a:rPr>
              <a:t>Image Credit: </a:t>
            </a:r>
            <a:r>
              <a:rPr lang="en-US" dirty="0"/>
              <a:t>NASA Earth Observatory</a:t>
            </a:r>
            <a:endParaRPr lang="en-US" dirty="0">
              <a:cs typeface="Calibri"/>
            </a:endParaRPr>
          </a:p>
          <a:p>
            <a:pPr>
              <a:defRPr/>
            </a:pPr>
            <a:r>
              <a:rPr lang="en-US" dirty="0">
                <a:cs typeface="Calibri"/>
              </a:rPr>
              <a:t>Image Source: </a:t>
            </a:r>
            <a:r>
              <a:rPr lang="en-US" dirty="0">
                <a:cs typeface="Calibri"/>
                <a:hlinkClick r:id="rId8"/>
              </a:rPr>
              <a:t>NASA Goddard Space Flight Center Flickr</a:t>
            </a:r>
          </a:p>
          <a:p>
            <a:endParaRPr lang="en-US" dirty="0"/>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1048969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team used these data from NASA Earth observations to find potential relationships between the environment and pinyon-juniper mortality. First, we plotted monthly timeseries of environmental data in Tableau to determine general trends over the seven-year study period. </a:t>
            </a:r>
          </a:p>
          <a:p>
            <a:endParaRPr lang="en-US" dirty="0">
              <a:cs typeface="Calibri"/>
            </a:endParaRPr>
          </a:p>
          <a:p>
            <a:r>
              <a:rPr lang="en-US" dirty="0">
                <a:cs typeface="Calibri"/>
              </a:rPr>
              <a:t>Next, we looked at the relationship between these variables and mortality. As you can see illustrated with the soil moisture data in the center here, our data had greatly varying spatial resolutions. Before we could compare these variables to our classification, we had to aggregate them to the same scale. Imagery with relatively high resolution, like Landsat and NAIP, had to be aggregated to a larger pixel size, while data with relatively low resolution, like soil moisture and precipitation had to be sampled up to a smaller pixel size. It was a "meet in the middle" approach. </a:t>
            </a:r>
            <a:endParaRPr lang="en-US" dirty="0"/>
          </a:p>
          <a:p>
            <a:endParaRPr lang="en-US" dirty="0">
              <a:cs typeface="Calibri"/>
            </a:endParaRPr>
          </a:p>
          <a:p>
            <a:r>
              <a:rPr lang="en-US" dirty="0">
                <a:cs typeface="Calibri"/>
              </a:rPr>
              <a:t>Our mortality data was not normally distributed, so we used a non-parametric approach for analysis. Using topographic and environmental data, a Spearman's Correlation was performed in R to examine relationships with pinyon-juniper mortality. This process was run three separate times on environmental variables aggregated over three separate time periods: a mean between 2020 and 2021, a mean between 2019 and 2021, and a difference between 2015 and 2021.</a:t>
            </a:r>
          </a:p>
          <a:p>
            <a:endParaRPr lang="en-US" dirty="0"/>
          </a:p>
          <a:p>
            <a:r>
              <a:rPr lang="en-US" dirty="0"/>
              <a:t>------------------------------Image Information Below ------------------------------</a:t>
            </a:r>
            <a:endParaRPr lang="en-US" dirty="0">
              <a:cs typeface="Calibri"/>
            </a:endParaRPr>
          </a:p>
          <a:p>
            <a:r>
              <a:rPr lang="en-US" dirty="0"/>
              <a:t>Image Credit: DEVELOP team</a:t>
            </a:r>
            <a:endParaRPr lang="en-US" dirty="0">
              <a:cs typeface="Calibri"/>
            </a:endParaRPr>
          </a:p>
          <a:p>
            <a:r>
              <a:rPr lang="en-US" dirty="0"/>
              <a:t>Image Source: All images generated by our NASA DEVELOP team</a:t>
            </a:r>
            <a:endParaRPr lang="en-US" dirty="0">
              <a:cs typeface="Calibri"/>
            </a:endParaRPr>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729506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Time series plots of precipitation and soil moisture between 2015 and 2021 showed significant downward trends in both metrics. The other variables examined -</a:t>
            </a:r>
            <a:r>
              <a:rPr lang="en-US" dirty="0"/>
              <a:t> evapotranspiration, land surface temperature, NDVI, and NDMI - did not show significant trends for this time period, but may show trends if examined over a longer study period.</a:t>
            </a:r>
            <a:endParaRPr lang="en-US" dirty="0">
              <a:cs typeface="Calibri"/>
            </a:endParaRPr>
          </a:p>
          <a:p>
            <a:endParaRPr lang="en-US" dirty="0">
              <a:cs typeface="Calibri"/>
            </a:endParaRPr>
          </a:p>
          <a:p>
            <a:r>
              <a:rPr lang="en-US" dirty="0"/>
              <a:t>Additionally, the Spearman's Correlation performed in R did not return any Rho values greater than 0.16 for our high probability areas as a whole. The highest Rho values returned by this analysis across all time periods was 0.16 for both Land Surface Temperature and NDVI.</a:t>
            </a:r>
            <a:endParaRPr lang="en-US" dirty="0">
              <a:cs typeface="Calibri"/>
            </a:endParaRPr>
          </a:p>
          <a:p>
            <a:endParaRPr lang="en-US" dirty="0">
              <a:cs typeface="Calibri"/>
            </a:endParaRPr>
          </a:p>
          <a:p>
            <a:r>
              <a:rPr lang="en-US" dirty="0"/>
              <a:t>Within Wupatki National Monument, the Spearman's Correlation returned higher Rho values. The Rho for elevation was -0.37, while, for the 2020–2021 mean run of the analysis, soil moisture was 0.39, and land surface temperature was 0.38. Despite these higher numbers, these are considered only weak relationships. It is possible that with additional years of data or with a multivariate analysis, these values could be higher. Unfortunately, those analyses were not realistic within the scope and time of this project.</a:t>
            </a:r>
            <a:endParaRPr lang="en-US" dirty="0">
              <a:cs typeface="Calibri"/>
            </a:endParaRPr>
          </a:p>
          <a:p>
            <a:endParaRPr lang="en-US" dirty="0">
              <a:cs typeface="Calibri"/>
            </a:endParaRPr>
          </a:p>
          <a:p>
            <a:endParaRPr lang="en-US" dirty="0">
              <a:cs typeface="Calibri"/>
            </a:endParaRPr>
          </a:p>
          <a:p>
            <a:r>
              <a:rPr lang="en-US" dirty="0"/>
              <a:t>------------------------------Image Information Below ------------------------------</a:t>
            </a:r>
            <a:endParaRPr lang="en-US" dirty="0">
              <a:cs typeface="Calibri"/>
            </a:endParaRPr>
          </a:p>
          <a:p>
            <a:r>
              <a:rPr lang="en-US" dirty="0"/>
              <a:t>Image Credit: DEVELOP team</a:t>
            </a:r>
            <a:endParaRPr lang="en-US" dirty="0">
              <a:cs typeface="Calibri" panose="020F0502020204030204"/>
            </a:endParaRPr>
          </a:p>
          <a:p>
            <a:r>
              <a:rPr lang="en-US" dirty="0"/>
              <a:t>Image Source: All images generated by our NASA DEVELOP team</a:t>
            </a:r>
            <a:endParaRPr lang="en-US" dirty="0">
              <a:cs typeface="Calibri" panose="020F0502020204030204"/>
            </a:endParaRPr>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1962921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There were a variety of sources of error in our unsupervised classification. One of the bigger challenges was distinguishing pinyon-juniper woodlands from ponderosa pine, as well as areas that are mixed ponderosa and pinyon-juniper. While we had data that showed the extent of ponderosa pine, it came with its own set of uncertainties. Because of this, we ended up only analyzing areas with a high probability of pinyon-juniper-only landcover.</a:t>
            </a:r>
            <a:endParaRPr lang="en-US" dirty="0"/>
          </a:p>
          <a:p>
            <a:endParaRPr lang="en-US" dirty="0">
              <a:cs typeface="Calibri"/>
            </a:endParaRPr>
          </a:p>
          <a:p>
            <a:r>
              <a:rPr lang="en-US" dirty="0">
                <a:cs typeface="Calibri"/>
              </a:rPr>
              <a:t>Another challenge we faced was the coarse resolution of some of our data products. When compared with our high-resolution NAIP classification, they offered only very general information about climatic trends – not enough to perform the fine-scale analysis necessary to identify conditions specific to each tree or stand of trees.</a:t>
            </a:r>
          </a:p>
          <a:p>
            <a:endParaRPr lang="en-US" dirty="0">
              <a:cs typeface="Calibri"/>
            </a:endParaRPr>
          </a:p>
          <a:p>
            <a:r>
              <a:rPr lang="en-US" dirty="0">
                <a:cs typeface="Calibri"/>
              </a:rPr>
              <a:t>Lastly, as a feasibility project, it wasn't within our scope to incorporate the influence of variables such as pests, which are known contributors to tree mortality. A greater breadth and depth of data may have offered us a more complete understanding of influences on </a:t>
            </a:r>
            <a:r>
              <a:rPr lang="en-US" dirty="0"/>
              <a:t>mortality</a:t>
            </a:r>
            <a:r>
              <a:rPr lang="en-US" dirty="0">
                <a:cs typeface="Calibri"/>
              </a:rPr>
              <a:t>. </a:t>
            </a:r>
          </a:p>
          <a:p>
            <a:endParaRPr lang="en-US" dirty="0"/>
          </a:p>
          <a:p>
            <a:r>
              <a:rPr lang="en-US" dirty="0"/>
              <a:t>------------------------------Image Information Below ------------------------------</a:t>
            </a:r>
            <a:endParaRPr lang="en-US" dirty="0">
              <a:cs typeface="Calibri"/>
            </a:endParaRPr>
          </a:p>
          <a:p>
            <a:r>
              <a:rPr lang="en-US" dirty="0"/>
              <a:t>Image Credit: DEVELOP team</a:t>
            </a:r>
            <a:endParaRPr lang="en-US" dirty="0">
              <a:cs typeface="Calibri" panose="020F0502020204030204"/>
            </a:endParaRPr>
          </a:p>
          <a:p>
            <a:r>
              <a:rPr lang="en-US" dirty="0"/>
              <a:t>Image Source: All images generated by our NASA DEVELOP team</a:t>
            </a:r>
            <a:endParaRPr lang="en-US" dirty="0">
              <a:cs typeface="Calibri"/>
            </a:endParaRPr>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1690385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From these results, the team demonstrated that NAIP imagery is a viable option for mapping pinyon-juniper mortality over a large spatial scale. While there were significant challenges that came along with refining our process, we ultimately were able to produce mortality data that was 89% accurate in our high probability areas.</a:t>
            </a:r>
          </a:p>
          <a:p>
            <a:endParaRPr lang="en-US" dirty="0">
              <a:cs typeface="Calibri"/>
            </a:endParaRPr>
          </a:p>
          <a:p>
            <a:r>
              <a:rPr lang="en-US" dirty="0"/>
              <a:t>Additionally, our calculated mortality percentages corroborate ground level mortality observations from our partner at the National Park Service as well as observations from the US Forest Service. Through this work, it is evident that the area of study has experienced an extensive mortality event even in areas not monitored by these organizations. </a:t>
            </a:r>
            <a:endParaRPr lang="en-US" dirty="0">
              <a:cs typeface="Calibri"/>
            </a:endParaRPr>
          </a:p>
          <a:p>
            <a:endParaRPr lang="en-US" dirty="0"/>
          </a:p>
          <a:p>
            <a:r>
              <a:rPr lang="en-US" dirty="0"/>
              <a:t>Lastly, low Rho values for mortality and environmental variables across the study area exemplify the inherent difficulties of correlating environmental and climatic variables with mortality over time, particularly in an area that has been experiencing drought for decades. It is our hope that with a greater scope of data, stronger relationships would be found.</a:t>
            </a:r>
            <a:endParaRPr lang="en-US" dirty="0">
              <a:ea typeface="Calibri"/>
              <a:cs typeface="Calibri"/>
            </a:endParaRPr>
          </a:p>
          <a:p>
            <a:endParaRPr lang="en-US" dirty="0"/>
          </a:p>
          <a:p>
            <a:r>
              <a:rPr lang="en-US" dirty="0"/>
              <a:t>------------------------------Image Information Below ------------------------------</a:t>
            </a:r>
            <a:endParaRPr lang="en-US" dirty="0">
              <a:cs typeface="Calibri"/>
            </a:endParaRPr>
          </a:p>
          <a:p>
            <a:r>
              <a:rPr lang="en-US" dirty="0"/>
              <a:t>Image Credit: DEVELOP team</a:t>
            </a:r>
            <a:endParaRPr lang="en-US" dirty="0">
              <a:cs typeface="Calibri"/>
            </a:endParaRPr>
          </a:p>
          <a:p>
            <a:r>
              <a:rPr lang="en-US" dirty="0"/>
              <a:t>Image Source: All images generated by our NASA DEVELOP team</a:t>
            </a:r>
            <a:endParaRPr lang="en-US" dirty="0">
              <a:cs typeface="Calibri"/>
            </a:endParaRPr>
          </a:p>
          <a:p>
            <a:endParaRPr lang="en-US" dirty="0"/>
          </a:p>
          <a:p>
            <a:r>
              <a:rPr lang="en-US" dirty="0">
                <a:cs typeface="Calibri" panose="020F0502020204030204"/>
              </a:rPr>
              <a:t>Basemap Credit: ESRI, World Terrain Base</a:t>
            </a:r>
            <a:endParaRPr lang="en-US" dirty="0">
              <a:ea typeface="Calibri"/>
              <a:cs typeface="Calibri" panose="020F0502020204030204"/>
            </a:endParaRPr>
          </a:p>
          <a:p>
            <a:r>
              <a:rPr lang="en-US" dirty="0">
                <a:cs typeface="Calibri" panose="020F0502020204030204"/>
              </a:rPr>
              <a:t>Basemap Source: </a:t>
            </a:r>
            <a:r>
              <a:rPr lang="en-US" dirty="0">
                <a:cs typeface="Calibri" panose="020F0502020204030204"/>
                <a:hlinkClick r:id="rId3"/>
              </a:rPr>
              <a:t>ESRI World Terrain Base</a:t>
            </a:r>
            <a:endParaRPr lang="en-US" dirty="0">
              <a:ea typeface="Calibri"/>
              <a:cs typeface="Calibri" panose="020F0502020204030204"/>
              <a:hlinkClick r:id="rId3"/>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1089068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forward, it would be beneficial to increase the accuracy of unsupervised classification as well as the accuracy of the mortality data. Additionally, future work should consider increasing the duration of the study period to encompass additional years prior to 2015. This may lend to a deeper understanding of trends in environmental variables leading up to the pinyon-juniper mortality event in 2021. It may also prove helpful to evaluate pinyon-juniper mortality on a year-to-year basis between 2015 and 2021 through a time series of mortality classifications, as opposed to this project's "bookend" approach. </a:t>
            </a:r>
          </a:p>
          <a:p>
            <a:endParaRPr lang="en-US" dirty="0"/>
          </a:p>
          <a:p>
            <a:r>
              <a:rPr lang="en-US" dirty="0"/>
              <a:t>------------------------------Image Information Below ------------------------------</a:t>
            </a:r>
            <a:endParaRPr lang="en-US" dirty="0">
              <a:cs typeface="Calibri"/>
            </a:endParaRPr>
          </a:p>
          <a:p>
            <a:r>
              <a:rPr lang="en-US" dirty="0"/>
              <a:t>Image Credit: DEVELOP team</a:t>
            </a:r>
            <a:endParaRPr lang="en-US" dirty="0">
              <a:cs typeface="Calibri"/>
            </a:endParaRPr>
          </a:p>
          <a:p>
            <a:r>
              <a:rPr lang="en-US" dirty="0"/>
              <a:t>Image Source: Created by the NASA DEVELOP team</a:t>
            </a:r>
            <a:endParaRPr lang="en-US" dirty="0">
              <a:cs typeface="Calibri"/>
            </a:endParaRPr>
          </a:p>
          <a:p>
            <a:endParaRPr lang="en-US" dirty="0"/>
          </a:p>
          <a:p>
            <a:r>
              <a:rPr lang="en-US" dirty="0"/>
              <a:t>Image Credit: Mark Szydlo</a:t>
            </a:r>
            <a:endParaRPr lang="en-US" dirty="0">
              <a:cs typeface="Calibri" panose="020F0502020204030204"/>
            </a:endParaRPr>
          </a:p>
          <a:p>
            <a:r>
              <a:rPr lang="en-US" dirty="0"/>
              <a:t>Image Source: Provided by partner with permission to use.</a:t>
            </a:r>
            <a:endParaRPr lang="en-US" dirty="0">
              <a:cs typeface="Calibri" panose="020F0502020204030204"/>
            </a:endParaRPr>
          </a:p>
          <a:p>
            <a:endParaRPr lang="en-US" dirty="0"/>
          </a:p>
          <a:p>
            <a:r>
              <a:rPr lang="en-US" dirty="0"/>
              <a:t>Image Credit: DEVELOP team</a:t>
            </a:r>
            <a:endParaRPr lang="en-US" dirty="0">
              <a:cs typeface="Calibri" panose="020F0502020204030204"/>
            </a:endParaRPr>
          </a:p>
          <a:p>
            <a:r>
              <a:rPr lang="en-US" dirty="0"/>
              <a:t>Image Source: Created by the NASA DEVELOP team</a:t>
            </a:r>
            <a:endParaRPr lang="en-US" dirty="0">
              <a:cs typeface="Calibri" panose="020F0502020204030204"/>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3437028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mn-lt"/>
              </a:rPr>
              <a:t>As with any scientific endeavor, this project and our team greatly benefited from the advice and guidance of our partner, Mark Szydlo with the National Park Service at Wupatki National Monument, our science advisors: Joe Spruce, Sean McCartney, Dr. John Bolten, and Dr. Kent Ross, and our fellow Nicole Ramberg-Pihl with Goddard Space Flight Center. Thank you. </a:t>
            </a:r>
          </a:p>
        </p:txBody>
      </p:sp>
      <p:sp>
        <p:nvSpPr>
          <p:cNvPr id="4" name="Slide Number Placeholder 3"/>
          <p:cNvSpPr>
            <a:spLocks noGrp="1"/>
          </p:cNvSpPr>
          <p:nvPr>
            <p:ph type="sldNum" sz="quarter" idx="10"/>
          </p:nvPr>
        </p:nvSpPr>
        <p:spPr/>
        <p:txBody>
          <a:bodyPr/>
          <a:lstStyle/>
          <a:p>
            <a:fld id="{66EE4239-191D-4388-B0F5-1C5222233620}" type="slidenum">
              <a:rPr lang="en-US" smtClean="0"/>
              <a:t>16</a:t>
            </a:fld>
            <a:endParaRPr lang="en-US" dirty="0"/>
          </a:p>
        </p:txBody>
      </p:sp>
    </p:spTree>
    <p:extLst>
      <p:ext uri="{BB962C8B-B14F-4D97-AF65-F5344CB8AC3E}">
        <p14:creationId xmlns:p14="http://schemas.microsoft.com/office/powerpoint/2010/main" val="3213969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our vegetation classifications, we saw an 82% accuracy for 2015 and a 73% accuracy for 2021. In our high confidence areas specifically, we were able to achieve an 89% accuracy for the mortality classifications. </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2288251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table includes all the platforms and sensors that were used to acquire the data for our environmental and topographic variables as well as the uses for each.</a:t>
            </a: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1196372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display the R squared and p values for our statistical analysis of our time series plots for each environmental variable. The only two significant environmental variables we have here are soil moisture and precipitation.</a:t>
            </a: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1284002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project, we partnered with the National Park Service branch for Flagstaff Area National Monuments. They are a key point in where our research begins. In mid-2021, in the midst of a decades-long ecological and hydrological drought, our partner at Wupatki National Monument began to notice something strange: juniper trees, typically a very drought-tolerant species, were experiencing mass mortality at a landscape scale. And this wasn't only happening in protected areas. News outlets were publishing stories on the phenomena warning homeowners to water trees in their backyards. </a:t>
            </a:r>
            <a:endParaRPr lang="en-US" dirty="0">
              <a:cs typeface="Calibri"/>
            </a:endParaRPr>
          </a:p>
          <a:p>
            <a:endParaRPr lang="en-US" dirty="0">
              <a:cs typeface="Calibri"/>
            </a:endParaRPr>
          </a:p>
          <a:p>
            <a:r>
              <a:rPr lang="en-US" dirty="0">
                <a:cs typeface="Calibri"/>
              </a:rPr>
              <a:t>Our partners were curious as to why this die-off was occurring, but with only limited time, resources, and remote sensing capabilities, it was a difficult question for them to answer alone.</a:t>
            </a:r>
          </a:p>
          <a:p>
            <a:endParaRPr lang="en-US" b="1" dirty="0"/>
          </a:p>
          <a:p>
            <a:r>
              <a:rPr lang="en-US" dirty="0"/>
              <a:t>------------------------------Image Information Below ------------------------------</a:t>
            </a:r>
            <a:endParaRPr lang="en-US" dirty="0">
              <a:cs typeface="Calibri"/>
            </a:endParaRPr>
          </a:p>
          <a:p>
            <a:r>
              <a:rPr lang="en-US" dirty="0">
                <a:cs typeface="Calibri"/>
              </a:rPr>
              <a:t>Image Credit: NPS</a:t>
            </a:r>
          </a:p>
          <a:p>
            <a:r>
              <a:rPr lang="en-US" dirty="0">
                <a:cs typeface="Calibri"/>
              </a:rPr>
              <a:t>Image Source: </a:t>
            </a:r>
            <a:r>
              <a:rPr lang="en-US" dirty="0">
                <a:hlinkClick r:id="rId3"/>
              </a:rPr>
              <a:t>Create Your Own Park Logo or Arrowhead (U.S. National Park Service) (nps.gov)</a:t>
            </a:r>
            <a:r>
              <a:rPr lang="en-US" dirty="0">
                <a:cs typeface="Calibri"/>
              </a:rPr>
              <a:t> (Public domain)</a:t>
            </a:r>
          </a:p>
          <a:p>
            <a:endParaRPr lang="en-US" b="1"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348336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a non-parametric statistical analysis called a Spearman’s Correlation to compare pinyon-juniper mortality and our environmental and topographic variables. For the years 2019 to 2021, we took the mean of each variable to use for the analysis as we hoped to encompass any lag effects that might be present from the previous year leading up to the extensive mortality event seen in 2021. We also wanted to evaluate just the year leading up to the mortality event as well by taking the mean of each variable between April of 2020 and May of 2021 to evaluate the relationship between mortality and the environmental conditions most closely associated with the mortality event while still taking into account seasonal variability by averaging the entire year. Finally, we also took the difference between the mean values for 2015 and the mean values for 2021 to evaluate the change in each environmental variable during our study period and compare those values to the mortality we observed. </a:t>
            </a: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3711429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response to our partner's research questions, the team looked at pinyon-juniper woodlands across a nearly 2-million-acre study area in north-central Arizona spanning from Flagstaff to the Southern Rim of the Grand Canyon. Much of the study area is made up of federal land including the National Park Service's Wupatki National Monument, Grand Canyon National Park, and Sunset Crater Volcano National Monument. The United States Forest Service's Coconino and Kaibab National Forests make up a significant portion of the study area as well.</a:t>
            </a:r>
          </a:p>
          <a:p>
            <a:endParaRPr lang="en-US" dirty="0">
              <a:cs typeface="Calibri"/>
            </a:endParaRPr>
          </a:p>
          <a:p>
            <a:r>
              <a:rPr lang="en-US" dirty="0">
                <a:cs typeface="Calibri"/>
              </a:rPr>
              <a:t>The team's research spanned a study period between 2015 and 2021, pre- and post- mortality event.</a:t>
            </a:r>
          </a:p>
          <a:p>
            <a:endParaRPr lang="en-US" dirty="0">
              <a:cs typeface="Calibri"/>
            </a:endParaRPr>
          </a:p>
          <a:p>
            <a:r>
              <a:rPr lang="en-US" dirty="0"/>
              <a:t>------------------------------Image Information Below ------------------------------</a:t>
            </a:r>
            <a:endParaRPr lang="en-US" dirty="0">
              <a:cs typeface="Calibri"/>
            </a:endParaRPr>
          </a:p>
          <a:p>
            <a:r>
              <a:rPr lang="en-US" dirty="0"/>
              <a:t>Image Credit: DEVELOP team</a:t>
            </a:r>
            <a:endParaRPr lang="en-US" dirty="0">
              <a:cs typeface="Calibri"/>
            </a:endParaRPr>
          </a:p>
          <a:p>
            <a:r>
              <a:rPr lang="en-US" dirty="0"/>
              <a:t>Image Source: All images generated by our NASA DEVELOP team</a:t>
            </a:r>
            <a:endParaRPr lang="en-US" dirty="0">
              <a:cs typeface="Calibri"/>
            </a:endParaRPr>
          </a:p>
          <a:p>
            <a:endParaRPr lang="en-US" dirty="0">
              <a:cs typeface="Calibri"/>
            </a:endParaRPr>
          </a:p>
          <a:p>
            <a:r>
              <a:rPr lang="en-US" dirty="0">
                <a:cs typeface="Calibri"/>
              </a:rPr>
              <a:t>Basemap Credit: ESRI, World Terrain Base</a:t>
            </a:r>
          </a:p>
          <a:p>
            <a:r>
              <a:rPr lang="en-US" dirty="0">
                <a:cs typeface="Calibri"/>
              </a:rPr>
              <a:t>Basemap Source: </a:t>
            </a:r>
            <a:r>
              <a:rPr lang="en-US" dirty="0">
                <a:cs typeface="Calibri" panose="020F0502020204030204"/>
                <a:hlinkClick r:id="rId3"/>
              </a:rPr>
              <a:t>ESRI World Terrain Base</a:t>
            </a:r>
          </a:p>
          <a:p>
            <a:endParaRPr lang="en-US" dirty="0"/>
          </a:p>
          <a:p>
            <a:r>
              <a:rPr lang="en-US" dirty="0"/>
              <a:t>Image Credit: Mark Szydlo</a:t>
            </a:r>
          </a:p>
          <a:p>
            <a:r>
              <a:rPr lang="en-US" dirty="0"/>
              <a:t>Image Source: Provided by partner with permission to use.</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3555581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drought believed to be causing the mortality has been going on for multiple decades, reducing the water available to trees. This impacts their ability to photosynthesize and makes them susceptible to pests. This is troubling because in total, pinyon-juniper woodlands provide habitat, breeding area, and food sources for nearly 1,000 species, several of which rely exclusively on these woodlands. When stands of trees die, they act as fuel for fires, increasing the risk of damage to Ancestral Puebloan heritage sites.</a:t>
            </a:r>
            <a:endParaRPr lang="en-US" dirty="0"/>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Information Below ------------------------------</a:t>
            </a:r>
            <a:endParaRPr lang="en-US" dirty="0">
              <a:cs typeface="Calibri"/>
            </a:endParaRPr>
          </a:p>
          <a:p>
            <a:r>
              <a:rPr lang="en-US" dirty="0"/>
              <a:t>Image Credit: Mark Szydlo</a:t>
            </a:r>
            <a:endParaRPr lang="en-US" dirty="0">
              <a:cs typeface="Calibri"/>
            </a:endParaRPr>
          </a:p>
          <a:p>
            <a:r>
              <a:rPr lang="en-US" dirty="0"/>
              <a:t>Image Source: Provided by partner with permission to use.</a:t>
            </a:r>
          </a:p>
          <a:p>
            <a:endParaRPr lang="en-US" dirty="0">
              <a:cs typeface="Calibri"/>
            </a:endParaRPr>
          </a:p>
          <a:p>
            <a:r>
              <a:rPr lang="en-US" dirty="0"/>
              <a:t>Image Credit: Mark Szydlo</a:t>
            </a:r>
            <a:endParaRPr lang="en-US" dirty="0">
              <a:cs typeface="Calibri"/>
            </a:endParaRPr>
          </a:p>
          <a:p>
            <a:r>
              <a:rPr lang="en-US" dirty="0"/>
              <a:t>Image Source: Provided by partner with permission to use.</a:t>
            </a:r>
            <a:endParaRPr lang="en-US" dirty="0">
              <a:cs typeface="Calibri"/>
            </a:endParaRPr>
          </a:p>
          <a:p>
            <a:endParaRPr lang="en-US" dirty="0"/>
          </a:p>
          <a:p>
            <a:r>
              <a:rPr lang="en-US" dirty="0">
                <a:cs typeface="Calibri"/>
              </a:rPr>
              <a:t>Image Credit: National Park Foundation</a:t>
            </a:r>
          </a:p>
          <a:p>
            <a:r>
              <a:rPr lang="en-US" dirty="0">
                <a:cs typeface="Calibri"/>
              </a:rPr>
              <a:t>Image Source: </a:t>
            </a:r>
            <a:r>
              <a:rPr lang="en-US" dirty="0">
                <a:hlinkClick r:id="rId3"/>
              </a:rPr>
              <a:t>Arizona Attractions: Ancient Pueblos in Wupatki | National Park Foundation (nationalparks.org)</a:t>
            </a:r>
            <a:endParaRPr lang="en-US" dirty="0"/>
          </a:p>
          <a:p>
            <a:endParaRPr lang="en-US" dirty="0">
              <a:cs typeface="Calibri"/>
            </a:endParaRPr>
          </a:p>
          <a:p>
            <a:r>
              <a:rPr lang="en-US" dirty="0"/>
              <a:t>Image Credit: Jane Shelby Richardson</a:t>
            </a:r>
            <a:endParaRPr lang="en-US" dirty="0">
              <a:cs typeface="Calibri"/>
            </a:endParaRPr>
          </a:p>
          <a:p>
            <a:r>
              <a:rPr lang="en-US" dirty="0"/>
              <a:t>Image Source: </a:t>
            </a:r>
            <a:r>
              <a:rPr lang="en-US" dirty="0">
                <a:hlinkClick r:id="rId4"/>
              </a:rPr>
              <a:t>Mule Deer Doe Backlit | Wikimedia (commons.wikimedia.org)</a:t>
            </a:r>
            <a:endParaRPr lang="en-US" dirty="0">
              <a:cs typeface="Calibri"/>
              <a:hlinkClick r:id="rId4"/>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3168105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help the NPS effectively respond to these concerns in the area, our project set out to answer where and why pinyon-juniper mortality had occurred. Our first objective was to map the extent of pinyon-juniper woodlands and identify where tree mortality was occurring. After knowing </a:t>
            </a:r>
            <a:r>
              <a:rPr lang="en-US" i="1" dirty="0">
                <a:cs typeface="Calibri"/>
              </a:rPr>
              <a:t>where </a:t>
            </a:r>
            <a:r>
              <a:rPr lang="en-US" dirty="0">
                <a:cs typeface="Calibri"/>
              </a:rPr>
              <a:t>mortality was occurring, we wanted to evaluate factors that might be </a:t>
            </a:r>
            <a:r>
              <a:rPr lang="en-US" i="1" dirty="0">
                <a:cs typeface="Calibri"/>
              </a:rPr>
              <a:t>causing </a:t>
            </a:r>
            <a:r>
              <a:rPr lang="en-US" dirty="0">
                <a:cs typeface="Calibri"/>
              </a:rPr>
              <a:t>mortality, such as elevation, soil moisture, temperature, and precipitation. Finally, to enable the NPS to effectively use our results and replicate our work, we set out to </a:t>
            </a:r>
            <a:r>
              <a:rPr lang="en-US" dirty="0"/>
              <a:t>provide partners with a method for continued monitoring and detection of mortality events</a:t>
            </a:r>
            <a:r>
              <a:rPr lang="en-US" dirty="0">
                <a:cs typeface="Calibri"/>
              </a:rPr>
              <a:t>.</a:t>
            </a:r>
          </a:p>
          <a:p>
            <a:endParaRPr lang="en-US" dirty="0">
              <a:cs typeface="Calibri"/>
            </a:endParaRPr>
          </a:p>
          <a:p>
            <a:r>
              <a:rPr lang="en-US" dirty="0"/>
              <a:t>------------------------------Image Information Below ------------------------------</a:t>
            </a:r>
            <a:endParaRPr lang="en-US" dirty="0">
              <a:cs typeface="Calibri"/>
            </a:endParaRPr>
          </a:p>
          <a:p>
            <a:r>
              <a:rPr lang="en-US" dirty="0"/>
              <a:t>Image Credit: Icons from PowerPoint</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3927988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is an overview of the process we used to achieve our objectives. </a:t>
            </a:r>
            <a:r>
              <a:rPr lang="en-US" dirty="0"/>
              <a:t>National Agricultural Imagery Program (NAIP)</a:t>
            </a:r>
            <a:r>
              <a:rPr lang="en-US" dirty="0">
                <a:cs typeface="Calibri"/>
              </a:rPr>
              <a:t> data was used to map trees, while NASA Earth observation data was used to relate environmental factors to tree mortality. With these data, we then performed statistical analyses and </a:t>
            </a:r>
            <a:r>
              <a:rPr lang="en-US" dirty="0"/>
              <a:t>created timeseries </a:t>
            </a:r>
            <a:r>
              <a:rPr lang="en-US" dirty="0">
                <a:cs typeface="Calibri"/>
              </a:rPr>
              <a:t>to attempt to discover relationships between environmental factors and mortality. </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2365572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map forests, we used imagery from the National Agricultural Imagery Program (NAIP), a high-resolution airborne data product from the USDA. Using a "bookend" approach, we performed an unsupervised classification on two color infrared NAIP images of our study area, one from 2015</a:t>
            </a:r>
            <a:r>
              <a:rPr lang="en-US" dirty="0"/>
              <a:t> and one from 2021, post-mortality event. Through this process, pixels with common characteristics are automatically grouped together to form different “classes” within an image.</a:t>
            </a:r>
            <a:r>
              <a:rPr lang="en-US" dirty="0">
                <a:cs typeface="Calibri"/>
              </a:rPr>
              <a:t> </a:t>
            </a:r>
            <a:r>
              <a:rPr lang="en-US" dirty="0"/>
              <a:t>Because NAIP is high resolution imagery, we were able </a:t>
            </a:r>
            <a:r>
              <a:rPr lang="en-US" dirty="0">
                <a:cs typeface="Calibri"/>
              </a:rPr>
              <a:t>to identify pinyon-juniper stands at a per-tree level. </a:t>
            </a:r>
            <a:endParaRPr lang="en-US" dirty="0"/>
          </a:p>
          <a:p>
            <a:endParaRPr lang="en-US" dirty="0">
              <a:cs typeface="Calibri"/>
            </a:endParaRPr>
          </a:p>
          <a:p>
            <a:r>
              <a:rPr lang="en-US" dirty="0">
                <a:cs typeface="Calibri"/>
              </a:rPr>
              <a:t>To test the performance of the classification, we visually assessed 240 points equally split between classes for both the 2015 and 2021 imagery. Following this, we determined where mortality was occurring by subtracting the 2015 pinyon-juniper classification from the 2021 classification. An accuracy assessment of mortality was then performed on this "difference" map. Our team proceeded to use ArcPro to generate spatially explicit maps of percent mortality. We also used R to calculate the spatially implicit percent of juniper trees that had experienced mortality between 2015 and 2021.</a:t>
            </a:r>
            <a:endParaRPr lang="en-US" dirty="0"/>
          </a:p>
          <a:p>
            <a:endParaRPr lang="en-US" dirty="0">
              <a:cs typeface="Calibri"/>
            </a:endParaRPr>
          </a:p>
          <a:p>
            <a:r>
              <a:rPr lang="en-US" dirty="0"/>
              <a:t>------------------------------Image Information Below ------------------------------</a:t>
            </a:r>
            <a:endParaRPr lang="en-US" dirty="0">
              <a:cs typeface="Calibri"/>
            </a:endParaRPr>
          </a:p>
          <a:p>
            <a:r>
              <a:rPr lang="en-US" dirty="0"/>
              <a:t>Image Credit: DEVELOP team</a:t>
            </a:r>
            <a:endParaRPr lang="en-US" dirty="0">
              <a:cs typeface="Calibri"/>
            </a:endParaRPr>
          </a:p>
          <a:p>
            <a:r>
              <a:rPr lang="en-US" dirty="0"/>
              <a:t>Image Source: All images generated by our NASA DEVELOP team</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3754944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were pleased with the accuracy of our classifications, with the 2015 classification resulting in an 82% accuracy and the 2021 classification resulting in a 73% accuracy.</a:t>
            </a:r>
            <a:r>
              <a:rPr lang="en-US" dirty="0"/>
              <a:t> Additionally, the mortality accuracy assessment was performed on areas specifically determined to have a high probability of pinyon-juniper land cover, excluding burn areas and mixed pinyon-juniper ponderosa forests. This assessment resulted in an accuracy of 89%.</a:t>
            </a:r>
            <a:endParaRPr lang="en-US" dirty="0">
              <a:cs typeface="Calibri"/>
            </a:endParaRPr>
          </a:p>
          <a:p>
            <a:endParaRPr lang="en-US" dirty="0">
              <a:cs typeface="Calibri"/>
            </a:endParaRPr>
          </a:p>
          <a:p>
            <a:r>
              <a:rPr lang="en-US" dirty="0"/>
              <a:t>------------------------------Image Information Below ------------------------------</a:t>
            </a:r>
            <a:endParaRPr lang="en-US" dirty="0">
              <a:cs typeface="Calibri"/>
            </a:endParaRPr>
          </a:p>
          <a:p>
            <a:r>
              <a:rPr lang="en-US" dirty="0"/>
              <a:t>Image Credit: DEVELOP team</a:t>
            </a:r>
            <a:endParaRPr lang="en-US" dirty="0">
              <a:cs typeface="Calibri"/>
            </a:endParaRPr>
          </a:p>
          <a:p>
            <a:r>
              <a:rPr lang="en-US" dirty="0"/>
              <a:t>Image Source: All images generated by our NASA DEVELOP team</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430566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map on the right shows our spatially explicit data mortality data. The percentage of tree mortality is shown in shades of purple, while stands with no mortality are shown in green. White areas are those that did not contain any living or dead stands of pinyon-juniper trees in either 2015 or 2021. Spatially, mortality was widespread across stands in the study area, with some areas having upwards of 80-100% mortality according to our classification.</a:t>
            </a:r>
          </a:p>
          <a:p>
            <a:endParaRPr lang="en-US" dirty="0"/>
          </a:p>
          <a:p>
            <a:r>
              <a:rPr lang="en-US" dirty="0"/>
              <a:t>Additionally, spatially</a:t>
            </a:r>
            <a:r>
              <a:rPr lang="en-US" dirty="0">
                <a:cs typeface="Calibri"/>
              </a:rPr>
              <a:t> implicit calculations of mortality in R found that </a:t>
            </a:r>
            <a:r>
              <a:rPr lang="en-US" dirty="0"/>
              <a:t>43% of 3m² pixels classified as pinyon-juniper in 2015 showed mortality in 2021 within high probability pinyon-juniper areas. In Wupatki National Monument, 47% of 3m² pixels previously classified as pinyon-juniper in 2015 showed mortality in 2021. </a:t>
            </a:r>
            <a:endParaRPr lang="en-US" dirty="0">
              <a:cs typeface="Calibri"/>
            </a:endParaRPr>
          </a:p>
          <a:p>
            <a:endParaRPr lang="en-US" dirty="0"/>
          </a:p>
          <a:p>
            <a:r>
              <a:rPr lang="en-US" dirty="0"/>
              <a:t>------------------------------Image Information Below ------------------------------</a:t>
            </a:r>
            <a:endParaRPr lang="en-US" dirty="0">
              <a:cs typeface="Calibri"/>
            </a:endParaRPr>
          </a:p>
          <a:p>
            <a:r>
              <a:rPr lang="en-US" dirty="0"/>
              <a:t>Image Credit: DEVELOP team</a:t>
            </a:r>
            <a:endParaRPr lang="en-US" dirty="0">
              <a:cs typeface="Calibri"/>
            </a:endParaRPr>
          </a:p>
          <a:p>
            <a:r>
              <a:rPr lang="en-US" dirty="0"/>
              <a:t>Image Source: All images generated by our NASA DEVELOP team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428376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CD7143"/>
                </a:solidFill>
              </a:rPr>
              <a:t>STUDY AREA</a:t>
            </a:r>
          </a:p>
          <a:p>
            <a:pPr algn="ctr"/>
            <a:r>
              <a:rPr lang="en-US" sz="2600" b="0" spc="0" baseline="0" dirty="0">
                <a:solidFill>
                  <a:srgbClr val="CD7143"/>
                </a:solidFill>
              </a:rPr>
              <a:t>Agriculture &amp; Food Security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738664"/>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Logo, icon&#10;&#10;Description automatically generated">
            <a:extLst>
              <a:ext uri="{FF2B5EF4-FFF2-40B4-BE49-F238E27FC236}">
                <a16:creationId xmlns:a16="http://schemas.microsoft.com/office/drawing/2014/main" id="{8ED29B3A-7D82-476B-BC21-2969C855D9E1}"/>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Logo, icon&#10;&#10;Description automatically generated">
            <a:extLst>
              <a:ext uri="{FF2B5EF4-FFF2-40B4-BE49-F238E27FC236}">
                <a16:creationId xmlns:a16="http://schemas.microsoft.com/office/drawing/2014/main" id="{C24AA502-47DC-4F8B-85AA-422E5B47F8D9}"/>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Logo, icon&#10;&#10;Description automatically generated">
            <a:extLst>
              <a:ext uri="{FF2B5EF4-FFF2-40B4-BE49-F238E27FC236}">
                <a16:creationId xmlns:a16="http://schemas.microsoft.com/office/drawing/2014/main" id="{FB406A75-71C7-4FAC-8650-1732B63CC00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Logo, icon&#10;&#10;Description automatically generated">
            <a:extLst>
              <a:ext uri="{FF2B5EF4-FFF2-40B4-BE49-F238E27FC236}">
                <a16:creationId xmlns:a16="http://schemas.microsoft.com/office/drawing/2014/main" id="{7E950B24-E3C6-4031-A4A4-5FEB940B851F}"/>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1378" y="1551586"/>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900" y="1529516"/>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CD7143"/>
                </a:solidFill>
              </a:rPr>
              <a:t>STUDY AREA</a:t>
            </a:r>
          </a:p>
          <a:p>
            <a:pPr algn="ctr"/>
            <a:r>
              <a:rPr lang="en-US" sz="2600" b="0" spc="0" baseline="0" dirty="0">
                <a:solidFill>
                  <a:srgbClr val="CD7143"/>
                </a:solidFill>
              </a:rPr>
              <a:t>Agriculture &amp; Food Security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738664"/>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27324083"/>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p15:clr>
            <a:srgbClr val="FBAE40"/>
          </p15:clr>
        </p15:guide>
        <p15:guide id="3" pos="7224">
          <p15:clr>
            <a:srgbClr val="FBAE40"/>
          </p15:clr>
        </p15:guide>
        <p15:guide id="4" pos="3624">
          <p15:clr>
            <a:srgbClr val="FBAE40"/>
          </p15:clr>
        </p15:guide>
        <p15:guide id="6" pos="3840">
          <p15:clr>
            <a:srgbClr val="FBAE40"/>
          </p15:clr>
        </p15:guide>
        <p15:guide id="8" orient="horz" pos="1728">
          <p15:clr>
            <a:srgbClr val="FBAE40"/>
          </p15:clr>
        </p15:guide>
        <p15:guide id="9" orient="horz" pos="3768">
          <p15:clr>
            <a:srgbClr val="FBAE40"/>
          </p15:clr>
        </p15:guide>
        <p15:guide id="10" orient="horz" pos="3192">
          <p15:clr>
            <a:srgbClr val="FBAE40"/>
          </p15:clr>
        </p15:guide>
        <p15:guide id="11" orient="horz" pos="2208">
          <p15:clr>
            <a:srgbClr val="FBAE40"/>
          </p15:clr>
        </p15:guide>
        <p15:guide id="12" orient="horz" pos="290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900" y="1529516"/>
            <a:ext cx="838200" cy="838200"/>
          </a:xfrm>
          <a:prstGeom prst="rect">
            <a:avLst/>
          </a:prstGeom>
        </p:spPr>
      </p:pic>
    </p:spTree>
    <p:extLst>
      <p:ext uri="{BB962C8B-B14F-4D97-AF65-F5344CB8AC3E}">
        <p14:creationId xmlns:p14="http://schemas.microsoft.com/office/powerpoint/2010/main" val="1751492445"/>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p15:clr>
            <a:srgbClr val="FBAE40"/>
          </p15:clr>
        </p15:guide>
        <p15:guide id="3" pos="7224">
          <p15:clr>
            <a:srgbClr val="FBAE40"/>
          </p15:clr>
        </p15:guide>
        <p15:guide id="4" pos="3624">
          <p15:clr>
            <a:srgbClr val="FBAE40"/>
          </p15:clr>
        </p15:guide>
        <p15:guide id="6" pos="3840">
          <p15:clr>
            <a:srgbClr val="FBAE40"/>
          </p15:clr>
        </p15:guide>
        <p15:guide id="7" orient="horz" pos="672">
          <p15:clr>
            <a:srgbClr val="FBAE40"/>
          </p15:clr>
        </p15:guide>
        <p15:guide id="8" orient="horz" pos="74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17547" y="2565478"/>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4DAEB3"/>
                </a:solidFill>
              </a:rPr>
              <a:t>STUDY AREA</a:t>
            </a:r>
          </a:p>
          <a:p>
            <a:pPr algn="ctr"/>
            <a:r>
              <a:rPr lang="en-US" sz="2600" b="0" spc="0" baseline="0" dirty="0">
                <a:solidFill>
                  <a:srgbClr val="4DAEB3"/>
                </a:solidFill>
              </a:rPr>
              <a:t>Water Resources</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33561"/>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72338"/>
            <a:ext cx="5492500" cy="738664"/>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24" name="Picture 23" descr="Logo, icon&#10;&#10;Description automatically generated">
            <a:extLst>
              <a:ext uri="{FF2B5EF4-FFF2-40B4-BE49-F238E27FC236}">
                <a16:creationId xmlns:a16="http://schemas.microsoft.com/office/drawing/2014/main" id="{DADE89A0-6D9B-4A9C-807B-5AD4049563E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250373894"/>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p15:clr>
            <a:srgbClr val="FBAE40"/>
          </p15:clr>
        </p15:guide>
        <p15:guide id="3" pos="7224">
          <p15:clr>
            <a:srgbClr val="FBAE40"/>
          </p15:clr>
        </p15:guide>
        <p15:guide id="4" pos="3624">
          <p15:clr>
            <a:srgbClr val="FBAE40"/>
          </p15:clr>
        </p15:guide>
        <p15:guide id="6" pos="3840">
          <p15:clr>
            <a:srgbClr val="FBAE40"/>
          </p15:clr>
        </p15:guide>
        <p15:guide id="8" orient="horz" pos="1728">
          <p15:clr>
            <a:srgbClr val="FBAE40"/>
          </p15:clr>
        </p15:guide>
        <p15:guide id="9" orient="horz" pos="3768">
          <p15:clr>
            <a:srgbClr val="FBAE40"/>
          </p15:clr>
        </p15:guide>
        <p15:guide id="10" orient="horz" pos="3192">
          <p15:clr>
            <a:srgbClr val="FBAE40"/>
          </p15:clr>
        </p15:guide>
        <p15:guide id="11" orient="horz" pos="2208">
          <p15:clr>
            <a:srgbClr val="FBAE40"/>
          </p15:clr>
        </p15:guide>
        <p15:guide id="12" orient="horz" pos="2904">
          <p15:clr>
            <a:srgbClr val="FBAE40"/>
          </p15:clr>
        </p15:guide>
        <p15:guide id="13" pos="2136">
          <p15:clr>
            <a:srgbClr val="FBAE40"/>
          </p15:clr>
        </p15:guide>
        <p15:guide id="14" orient="horz" pos="148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Logo, icon&#10;&#10;Description automatically generated">
            <a:extLst>
              <a:ext uri="{FF2B5EF4-FFF2-40B4-BE49-F238E27FC236}">
                <a16:creationId xmlns:a16="http://schemas.microsoft.com/office/drawing/2014/main" id="{9D3FD202-EA15-4B6D-A765-B4F1283CA42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8986"/>
            <a:ext cx="841248" cy="841248"/>
          </a:xfrm>
          <a:prstGeom prst="rect">
            <a:avLst/>
          </a:prstGeom>
        </p:spPr>
      </p:pic>
    </p:spTree>
    <p:extLst>
      <p:ext uri="{BB962C8B-B14F-4D97-AF65-F5344CB8AC3E}">
        <p14:creationId xmlns:p14="http://schemas.microsoft.com/office/powerpoint/2010/main" val="1230940258"/>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p15:clr>
            <a:srgbClr val="FBAE40"/>
          </p15:clr>
        </p15:guide>
        <p15:guide id="3" pos="7224">
          <p15:clr>
            <a:srgbClr val="FBAE40"/>
          </p15:clr>
        </p15:guide>
        <p15:guide id="4" pos="3624">
          <p15:clr>
            <a:srgbClr val="FBAE40"/>
          </p15:clr>
        </p15:guide>
        <p15:guide id="6" pos="3840">
          <p15:clr>
            <a:srgbClr val="FBAE40"/>
          </p15:clr>
        </p15:guide>
        <p15:guide id="7" orient="horz" pos="672">
          <p15:clr>
            <a:srgbClr val="FBAE40"/>
          </p15:clr>
        </p15:guide>
        <p15:guide id="8" orient="horz" pos="74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50471008"/>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17795171"/>
      </p:ext>
    </p:extLst>
  </p:cSld>
  <p:clrMapOvr>
    <a:masterClrMapping/>
  </p:clrMapOvr>
  <p:extLst>
    <p:ext uri="{DCECCB84-F9BA-43D5-87BE-67443E8EF086}">
      <p15:sldGuideLst xmlns:p15="http://schemas.microsoft.com/office/powerpoint/2012/main">
        <p15:guide id="1" orient="horz" pos="67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86129539"/>
      </p:ext>
    </p:extLst>
  </p:cSld>
  <p:clrMapOvr>
    <a:masterClrMapping/>
  </p:clrMapOvr>
  <p:extLst>
    <p:ext uri="{DCECCB84-F9BA-43D5-87BE-67443E8EF086}">
      <p15:sldGuideLst xmlns:p15="http://schemas.microsoft.com/office/powerpoint/2012/main">
        <p15:guide id="1" orient="horz" pos="67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2239637937"/>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54109068"/>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65801025"/>
      </p:ext>
    </p:extLst>
  </p:cSld>
  <p:clrMapOvr>
    <a:masterClrMapping/>
  </p:clrMapOvr>
  <p:extLst>
    <p:ext uri="{DCECCB84-F9BA-43D5-87BE-67443E8EF086}">
      <p15:sldGuideLst xmlns:p15="http://schemas.microsoft.com/office/powerpoint/2012/main">
        <p15:guide id="1" orient="horz" pos="7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17547" y="2565478"/>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4DAEB3"/>
                </a:solidFill>
              </a:rPr>
              <a:t>STUDY AREA</a:t>
            </a:r>
          </a:p>
          <a:p>
            <a:pPr algn="ctr"/>
            <a:r>
              <a:rPr lang="en-US" sz="2600" b="0" spc="0" baseline="0" dirty="0">
                <a:solidFill>
                  <a:srgbClr val="4DAEB3"/>
                </a:solidFill>
              </a:rPr>
              <a:t>Water Resources</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33561"/>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72338"/>
            <a:ext cx="5492500" cy="738664"/>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24" name="Picture 23" descr="Logo, icon&#10;&#10;Description automatically generated">
            <a:extLst>
              <a:ext uri="{FF2B5EF4-FFF2-40B4-BE49-F238E27FC236}">
                <a16:creationId xmlns:a16="http://schemas.microsoft.com/office/drawing/2014/main" id="{DADE89A0-6D9B-4A9C-807B-5AD4049563E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21204557"/>
      </p:ext>
    </p:extLst>
  </p:cSld>
  <p:clrMapOvr>
    <a:masterClrMapping/>
  </p:clrMapOvr>
  <p:extLst>
    <p:ext uri="{DCECCB84-F9BA-43D5-87BE-67443E8EF086}">
      <p15:sldGuideLst xmlns:p15="http://schemas.microsoft.com/office/powerpoint/2012/main">
        <p15:guide id="1" orient="horz" pos="7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1376195769"/>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72">
          <p15:clr>
            <a:srgbClr val="FBAE40"/>
          </p15:clr>
        </p15:guide>
        <p15:guide id="3" orient="horz" pos="3816">
          <p15:clr>
            <a:srgbClr val="FBAE40"/>
          </p15:clr>
        </p15:guide>
        <p15:guide id="4" pos="523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Logo, icon&#10;&#10;Description automatically generated">
            <a:extLst>
              <a:ext uri="{FF2B5EF4-FFF2-40B4-BE49-F238E27FC236}">
                <a16:creationId xmlns:a16="http://schemas.microsoft.com/office/drawing/2014/main" id="{8ED29B3A-7D82-476B-BC21-2969C855D9E1}"/>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3790331886"/>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104">
          <p15:clr>
            <a:srgbClr val="FBAE40"/>
          </p15:clr>
        </p15:guide>
        <p15:guide id="3" pos="753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88663560"/>
      </p:ext>
    </p:extLst>
  </p:cSld>
  <p:clrMapOvr>
    <a:masterClrMapping/>
  </p:clrMapOvr>
  <p:extLst>
    <p:ext uri="{DCECCB84-F9BA-43D5-87BE-67443E8EF086}">
      <p15:sldGuideLst xmlns:p15="http://schemas.microsoft.com/office/powerpoint/2012/main">
        <p15:guide id="1" orient="horz" pos="67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Logo, icon&#10;&#10;Description automatically generated">
            <a:extLst>
              <a:ext uri="{FF2B5EF4-FFF2-40B4-BE49-F238E27FC236}">
                <a16:creationId xmlns:a16="http://schemas.microsoft.com/office/drawing/2014/main" id="{C24AA502-47DC-4F8B-85AA-422E5B47F8D9}"/>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388735916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2756203"/>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Logo, icon&#10;&#10;Description automatically generated">
            <a:extLst>
              <a:ext uri="{FF2B5EF4-FFF2-40B4-BE49-F238E27FC236}">
                <a16:creationId xmlns:a16="http://schemas.microsoft.com/office/drawing/2014/main" id="{FB406A75-71C7-4FAC-8650-1732B63CC00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2617948113"/>
      </p:ext>
    </p:extLst>
  </p:cSld>
  <p:clrMapOvr>
    <a:masterClrMapping/>
  </p:clrMapOvr>
  <p:extLst>
    <p:ext uri="{DCECCB84-F9BA-43D5-87BE-67443E8EF086}">
      <p15:sldGuideLst xmlns:p15="http://schemas.microsoft.com/office/powerpoint/2012/main">
        <p15:guide id="1" orient="horz" pos="7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7146139"/>
      </p:ext>
    </p:extLst>
  </p:cSld>
  <p:clrMapOvr>
    <a:masterClrMapping/>
  </p:clrMapOvr>
  <p:extLst>
    <p:ext uri="{DCECCB84-F9BA-43D5-87BE-67443E8EF086}">
      <p15:sldGuideLst xmlns:p15="http://schemas.microsoft.com/office/powerpoint/2012/main">
        <p15:guide id="1" orient="horz" pos="7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Logo, icon&#10;&#10;Description automatically generated">
            <a:extLst>
              <a:ext uri="{FF2B5EF4-FFF2-40B4-BE49-F238E27FC236}">
                <a16:creationId xmlns:a16="http://schemas.microsoft.com/office/drawing/2014/main" id="{7E950B24-E3C6-4031-A4A4-5FEB940B851F}"/>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1378" y="1551586"/>
            <a:ext cx="4572000" cy="4572000"/>
          </a:xfrm>
          <a:prstGeom prst="rect">
            <a:avLst/>
          </a:prstGeom>
        </p:spPr>
      </p:pic>
    </p:spTree>
    <p:extLst>
      <p:ext uri="{BB962C8B-B14F-4D97-AF65-F5344CB8AC3E}">
        <p14:creationId xmlns:p14="http://schemas.microsoft.com/office/powerpoint/2010/main" val="4201361077"/>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72">
          <p15:clr>
            <a:srgbClr val="FBAE40"/>
          </p15:clr>
        </p15:guide>
        <p15:guide id="3" orient="horz" pos="3816">
          <p15:clr>
            <a:srgbClr val="FBAE40"/>
          </p15:clr>
        </p15:guide>
        <p15:guide id="4" pos="52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pic>
        <p:nvPicPr>
          <p:cNvPr id="10" name="Picture 9">
            <a:extLst>
              <a:ext uri="{FF2B5EF4-FFF2-40B4-BE49-F238E27FC236}">
                <a16:creationId xmlns:a16="http://schemas.microsoft.com/office/drawing/2014/main" id="{250D7923-10F5-4F80-8A44-73C0798C1E1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461" r="8756"/>
          <a:stretch/>
        </p:blipFill>
        <p:spPr>
          <a:xfrm>
            <a:off x="6095998" y="1080502"/>
            <a:ext cx="6096002" cy="5208373"/>
          </a:xfrm>
          <a:prstGeom prst="rect">
            <a:avLst/>
          </a:prstGeom>
        </p:spPr>
      </p:pic>
      <p:pic>
        <p:nvPicPr>
          <p:cNvPr id="18" name="Picture 17" descr="Logo, icon&#10;&#10;Description automatically generated">
            <a:extLst>
              <a:ext uri="{FF2B5EF4-FFF2-40B4-BE49-F238E27FC236}">
                <a16:creationId xmlns:a16="http://schemas.microsoft.com/office/drawing/2014/main" id="{9D3FD202-EA15-4B6D-A765-B4F1283CA42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8986"/>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16" r:id="rId3"/>
    <p:sldLayoutId id="2147483719" r:id="rId4"/>
    <p:sldLayoutId id="2147483718" r:id="rId5"/>
    <p:sldLayoutId id="2147483725" r:id="rId6"/>
    <p:sldLayoutId id="2147483726" r:id="rId7"/>
    <p:sldLayoutId id="2147483727" r:id="rId8"/>
    <p:sldLayoutId id="2147483728" r:id="rId9"/>
    <p:sldLayoutId id="2147483729" r:id="rId10"/>
    <p:sldLayoutId id="2147483730" r:id="rId11"/>
    <p:sldLayoutId id="2147483731" r:id="rId12"/>
    <p:sldLayoutId id="2147483679" r:id="rId13"/>
    <p:sldLayoutId id="2147483721" r:id="rId14"/>
    <p:sldLayoutId id="2147483720" r:id="rId15"/>
    <p:sldLayoutId id="2147483707" r:id="rId16"/>
    <p:sldLayoutId id="2147483722" r:id="rId17"/>
    <p:sldLayoutId id="2147483690" r:id="rId18"/>
    <p:sldLayoutId id="214748371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48230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p15:clr>
            <a:srgbClr val="F26B43"/>
          </p15:clr>
        </p15:guide>
        <p15:guide id="2" orient="horz" pos="480">
          <p15:clr>
            <a:srgbClr val="F26B43"/>
          </p15:clr>
        </p15:guide>
        <p15:guide id="3" orient="horz" pos="216">
          <p15:clr>
            <a:srgbClr val="F26B43"/>
          </p15:clr>
        </p15:guide>
        <p15:guide id="4" pos="7320">
          <p15:clr>
            <a:srgbClr val="F26B43"/>
          </p15:clr>
        </p15:guide>
        <p15:guide id="5" pos="758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504177" cy="569125"/>
          </a:xfrm>
          <a:prstGeom prst="rect">
            <a:avLst/>
          </a:prstGeom>
        </p:spPr>
        <p:txBody>
          <a:bodyPr wrap="none" lIns="91440" tIns="45720" rIns="91440" bIns="45720" anchor="ctr">
            <a:noAutofit/>
          </a:bodyPr>
          <a:lstStyle/>
          <a:p>
            <a:r>
              <a:rPr lang="en-US" sz="1600" dirty="0">
                <a:solidFill>
                  <a:schemeClr val="bg1"/>
                </a:solidFill>
                <a:latin typeface="Century Gothic"/>
              </a:rPr>
              <a:t>Maryland </a:t>
            </a:r>
            <a:r>
              <a:rPr lang="en-US" sz="1600" dirty="0">
                <a:solidFill>
                  <a:schemeClr val="bg1"/>
                </a:solidFill>
                <a:latin typeface="Century Gothic"/>
                <a:ea typeface="+mn-lt"/>
                <a:cs typeface="+mn-lt"/>
              </a:rPr>
              <a:t>–</a:t>
            </a:r>
            <a:r>
              <a:rPr lang="en-US" sz="1600" dirty="0">
                <a:solidFill>
                  <a:schemeClr val="bg1"/>
                </a:solidFill>
                <a:latin typeface="Century Gothic"/>
              </a:rPr>
              <a:t> Goddard </a:t>
            </a:r>
            <a:endParaRPr lang="en-US" dirty="0">
              <a:solidFill>
                <a:schemeClr val="bg1"/>
              </a:solidFill>
            </a:endParaRPr>
          </a:p>
        </p:txBody>
      </p:sp>
      <p:sp>
        <p:nvSpPr>
          <p:cNvPr id="4" name="Title 1">
            <a:extLst>
              <a:ext uri="{FF2B5EF4-FFF2-40B4-BE49-F238E27FC236}">
                <a16:creationId xmlns:a16="http://schemas.microsoft.com/office/drawing/2014/main" id="{D0B65BBE-F4B6-48C1-A7D3-08517E6C54A3}"/>
              </a:ext>
            </a:extLst>
          </p:cNvPr>
          <p:cNvSpPr txBox="1">
            <a:spLocks/>
          </p:cNvSpPr>
          <p:nvPr/>
        </p:nvSpPr>
        <p:spPr>
          <a:xfrm>
            <a:off x="311447" y="2603075"/>
            <a:ext cx="54925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4DAEB3"/>
                </a:solidFill>
              </a:rPr>
              <a:t>Arizona</a:t>
            </a:r>
          </a:p>
          <a:p>
            <a:pPr algn="ctr"/>
            <a:r>
              <a:rPr lang="en-US" sz="2600" b="0" spc="0" baseline="0" dirty="0">
                <a:solidFill>
                  <a:srgbClr val="4DAEB3"/>
                </a:solidFill>
              </a:rPr>
              <a:t>Water Resources</a:t>
            </a:r>
          </a:p>
        </p:txBody>
      </p:sp>
      <p:sp>
        <p:nvSpPr>
          <p:cNvPr id="5" name="Subtitle 2">
            <a:extLst>
              <a:ext uri="{FF2B5EF4-FFF2-40B4-BE49-F238E27FC236}">
                <a16:creationId xmlns:a16="http://schemas.microsoft.com/office/drawing/2014/main" id="{14A2CAFE-C138-4653-8B25-02CD974F84D4}"/>
              </a:ext>
            </a:extLst>
          </p:cNvPr>
          <p:cNvSpPr txBox="1">
            <a:spLocks/>
          </p:cNvSpPr>
          <p:nvPr/>
        </p:nvSpPr>
        <p:spPr>
          <a:xfrm>
            <a:off x="311447" y="3927700"/>
            <a:ext cx="54925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800" b="0" i="0" dirty="0">
                <a:solidFill>
                  <a:srgbClr val="3F3F3F"/>
                </a:solidFill>
                <a:effectLst/>
                <a:latin typeface="Century Gothic"/>
              </a:rPr>
              <a:t>Utilizing Aerial Imagery and NASA Earth Observations to Assess Pinyon-Juniper Tree Mortality in Flagstaff, AZ</a:t>
            </a:r>
            <a:endParaRPr lang="en-US" sz="1800" dirty="0">
              <a:solidFill>
                <a:srgbClr val="3F3F3F"/>
              </a:solidFill>
              <a:latin typeface="Century Gothic"/>
            </a:endParaRPr>
          </a:p>
        </p:txBody>
      </p:sp>
      <p:sp>
        <p:nvSpPr>
          <p:cNvPr id="6" name="TextBox 5">
            <a:extLst>
              <a:ext uri="{FF2B5EF4-FFF2-40B4-BE49-F238E27FC236}">
                <a16:creationId xmlns:a16="http://schemas.microsoft.com/office/drawing/2014/main" id="{D9D34997-050B-417C-A703-B12B2478D61D}"/>
              </a:ext>
            </a:extLst>
          </p:cNvPr>
          <p:cNvSpPr txBox="1"/>
          <p:nvPr/>
        </p:nvSpPr>
        <p:spPr>
          <a:xfrm>
            <a:off x="311447" y="5154500"/>
            <a:ext cx="5492500" cy="954107"/>
          </a:xfrm>
          <a:prstGeom prst="rect">
            <a:avLst/>
          </a:prstGeom>
          <a:noFill/>
        </p:spPr>
        <p:txBody>
          <a:bodyPr wrap="square" lIns="91440" tIns="45720" rIns="91440" bIns="45720" rtlCol="0" anchor="t">
            <a:spAutoFit/>
          </a:bodyPr>
          <a:lstStyle/>
          <a:p>
            <a:pPr algn="ctr"/>
            <a:r>
              <a:rPr lang="en-US" sz="1400" dirty="0">
                <a:solidFill>
                  <a:srgbClr val="3F3F3F"/>
                </a:solidFill>
                <a:latin typeface="Century Gothic"/>
              </a:rPr>
              <a:t>Margaret Jaenicke</a:t>
            </a:r>
          </a:p>
          <a:p>
            <a:pPr algn="ctr"/>
            <a:r>
              <a:rPr lang="en-US" sz="1400" dirty="0">
                <a:solidFill>
                  <a:srgbClr val="3F3F3F"/>
                </a:solidFill>
                <a:latin typeface="Century Gothic"/>
              </a:rPr>
              <a:t>Anne Britton</a:t>
            </a:r>
          </a:p>
          <a:p>
            <a:pPr algn="ctr"/>
            <a:r>
              <a:rPr lang="en-US" sz="1400" dirty="0">
                <a:solidFill>
                  <a:srgbClr val="3F3F3F"/>
                </a:solidFill>
                <a:latin typeface="Century Gothic"/>
              </a:rPr>
              <a:t>Abbi Brown</a:t>
            </a:r>
          </a:p>
          <a:p>
            <a:pPr algn="ctr"/>
            <a:r>
              <a:rPr lang="en-US" sz="1400" dirty="0">
                <a:solidFill>
                  <a:srgbClr val="3F3F3F"/>
                </a:solidFill>
                <a:latin typeface="Century Gothic"/>
              </a:rPr>
              <a:t>Liam Megraw</a:t>
            </a:r>
            <a:endParaRPr lang="en-US" sz="1400" dirty="0">
              <a:solidFill>
                <a:srgbClr val="3F3F3F"/>
              </a:solidFill>
              <a:latin typeface="Century Gothic" panose="020B0502020202020204" pitchFamily="34" charset="0"/>
            </a:endParaRPr>
          </a:p>
        </p:txBody>
      </p:sp>
    </p:spTree>
    <p:extLst>
      <p:ext uri="{BB962C8B-B14F-4D97-AF65-F5344CB8AC3E}">
        <p14:creationId xmlns:p14="http://schemas.microsoft.com/office/powerpoint/2010/main" val="2997712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8230A-CB61-4389-A7EC-E9B277393521}"/>
              </a:ext>
            </a:extLst>
          </p:cNvPr>
          <p:cNvSpPr txBox="1">
            <a:spLocks/>
          </p:cNvSpPr>
          <p:nvPr/>
        </p:nvSpPr>
        <p:spPr>
          <a:xfrm>
            <a:off x="266700" y="342900"/>
            <a:ext cx="11461010" cy="378995"/>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a:rPr>
              <a:t>METHODOLOGY: NASA SATELLITES &amp; SENSORS</a:t>
            </a:r>
            <a:endParaRPr lang="en-US" dirty="0">
              <a:latin typeface="Century Gothic"/>
            </a:endParaRPr>
          </a:p>
        </p:txBody>
      </p:sp>
      <p:pic>
        <p:nvPicPr>
          <p:cNvPr id="3" name="Picture 2">
            <a:extLst>
              <a:ext uri="{FF2B5EF4-FFF2-40B4-BE49-F238E27FC236}">
                <a16:creationId xmlns:a16="http://schemas.microsoft.com/office/drawing/2014/main" id="{2A591B7F-58D0-436A-80FB-E1FC417B7A8B}"/>
              </a:ext>
            </a:extLst>
          </p:cNvPr>
          <p:cNvPicPr>
            <a:picLocks noChangeAspect="1"/>
          </p:cNvPicPr>
          <p:nvPr/>
        </p:nvPicPr>
        <p:blipFill>
          <a:blip r:embed="rId3"/>
          <a:stretch>
            <a:fillRect/>
          </a:stretch>
        </p:blipFill>
        <p:spPr>
          <a:xfrm rot="1408366">
            <a:off x="822056" y="3769163"/>
            <a:ext cx="2139349" cy="2363922"/>
          </a:xfrm>
          <a:prstGeom prst="rect">
            <a:avLst/>
          </a:prstGeom>
          <a:effectLst/>
        </p:spPr>
      </p:pic>
      <p:pic>
        <p:nvPicPr>
          <p:cNvPr id="4" name="Picture 3">
            <a:extLst>
              <a:ext uri="{FF2B5EF4-FFF2-40B4-BE49-F238E27FC236}">
                <a16:creationId xmlns:a16="http://schemas.microsoft.com/office/drawing/2014/main" id="{9ADDE1EE-AB9E-43D4-A2F6-1A16BD4A82D3}"/>
              </a:ext>
            </a:extLst>
          </p:cNvPr>
          <p:cNvPicPr>
            <a:picLocks noChangeAspect="1"/>
          </p:cNvPicPr>
          <p:nvPr/>
        </p:nvPicPr>
        <p:blipFill>
          <a:blip r:embed="rId4"/>
          <a:stretch>
            <a:fillRect/>
          </a:stretch>
        </p:blipFill>
        <p:spPr>
          <a:xfrm>
            <a:off x="9150191" y="4529137"/>
            <a:ext cx="2081491" cy="1700968"/>
          </a:xfrm>
          <a:prstGeom prst="rect">
            <a:avLst/>
          </a:prstGeom>
          <a:effectLst/>
        </p:spPr>
      </p:pic>
      <p:pic>
        <p:nvPicPr>
          <p:cNvPr id="5" name="Picture 4">
            <a:extLst>
              <a:ext uri="{FF2B5EF4-FFF2-40B4-BE49-F238E27FC236}">
                <a16:creationId xmlns:a16="http://schemas.microsoft.com/office/drawing/2014/main" id="{A3E4FD30-FC17-4B1E-B9C6-E04CC8DE60C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rot="5400000">
            <a:off x="5177650" y="1371957"/>
            <a:ext cx="1640934" cy="2289616"/>
          </a:xfrm>
          <a:prstGeom prst="rect">
            <a:avLst/>
          </a:prstGeom>
          <a:effectLst/>
        </p:spPr>
      </p:pic>
      <p:sp>
        <p:nvSpPr>
          <p:cNvPr id="6" name="Title 1">
            <a:extLst>
              <a:ext uri="{FF2B5EF4-FFF2-40B4-BE49-F238E27FC236}">
                <a16:creationId xmlns:a16="http://schemas.microsoft.com/office/drawing/2014/main" id="{4C4609EA-F48D-4F79-83B6-876D652678B1}"/>
              </a:ext>
            </a:extLst>
          </p:cNvPr>
          <p:cNvSpPr txBox="1">
            <a:spLocks/>
          </p:cNvSpPr>
          <p:nvPr/>
        </p:nvSpPr>
        <p:spPr>
          <a:xfrm>
            <a:off x="266700" y="342900"/>
            <a:ext cx="11461010" cy="378995"/>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a:rPr>
              <a:t>METHODOLOGY: NASA SATELLITES &amp; SENSORS</a:t>
            </a:r>
            <a:endParaRPr lang="en-US" dirty="0">
              <a:latin typeface="Century Gothic"/>
            </a:endParaRPr>
          </a:p>
        </p:txBody>
      </p:sp>
      <p:sp>
        <p:nvSpPr>
          <p:cNvPr id="7" name="TextBox 6">
            <a:extLst>
              <a:ext uri="{FF2B5EF4-FFF2-40B4-BE49-F238E27FC236}">
                <a16:creationId xmlns:a16="http://schemas.microsoft.com/office/drawing/2014/main" id="{BC7CBDAA-F2EB-41FB-BDFD-11A98A6D8820}"/>
              </a:ext>
            </a:extLst>
          </p:cNvPr>
          <p:cNvSpPr txBox="1"/>
          <p:nvPr/>
        </p:nvSpPr>
        <p:spPr>
          <a:xfrm>
            <a:off x="5095642" y="1214099"/>
            <a:ext cx="2000716" cy="369332"/>
          </a:xfrm>
          <a:prstGeom prst="rect">
            <a:avLst/>
          </a:prstGeom>
          <a:noFill/>
        </p:spPr>
        <p:txBody>
          <a:bodyPr wrap="square" rtlCol="0">
            <a:spAutoFit/>
          </a:bodyPr>
          <a:lstStyle/>
          <a:p>
            <a:pPr algn="ctr">
              <a:lnSpc>
                <a:spcPct val="100000"/>
              </a:lnSpc>
              <a:spcBef>
                <a:spcPts val="0"/>
              </a:spcBef>
              <a:spcAft>
                <a:spcPts val="600"/>
              </a:spcAft>
              <a:buClr>
                <a:srgbClr val="4DAEB3"/>
              </a:buClr>
            </a:pPr>
            <a:r>
              <a:rPr lang="en-US" b="1" dirty="0">
                <a:solidFill>
                  <a:srgbClr val="3F3F3F"/>
                </a:solidFill>
                <a:latin typeface="Century Gothic" panose="020B0502020202020204" pitchFamily="34" charset="0"/>
              </a:rPr>
              <a:t>SMAP</a:t>
            </a:r>
          </a:p>
        </p:txBody>
      </p:sp>
      <p:sp>
        <p:nvSpPr>
          <p:cNvPr id="8" name="TextBox 7">
            <a:extLst>
              <a:ext uri="{FF2B5EF4-FFF2-40B4-BE49-F238E27FC236}">
                <a16:creationId xmlns:a16="http://schemas.microsoft.com/office/drawing/2014/main" id="{5E32A581-CEB1-43B3-A56D-6FB1E1773268}"/>
              </a:ext>
            </a:extLst>
          </p:cNvPr>
          <p:cNvSpPr txBox="1"/>
          <p:nvPr/>
        </p:nvSpPr>
        <p:spPr>
          <a:xfrm>
            <a:off x="9067457" y="2271945"/>
            <a:ext cx="2926519" cy="369332"/>
          </a:xfrm>
          <a:prstGeom prst="rect">
            <a:avLst/>
          </a:prstGeom>
          <a:noFill/>
        </p:spPr>
        <p:txBody>
          <a:bodyPr wrap="square" rtlCol="0">
            <a:spAutoFit/>
          </a:bodyPr>
          <a:lstStyle/>
          <a:p>
            <a:pPr algn="ctr">
              <a:lnSpc>
                <a:spcPct val="100000"/>
              </a:lnSpc>
              <a:spcBef>
                <a:spcPts val="0"/>
              </a:spcBef>
              <a:spcAft>
                <a:spcPts val="600"/>
              </a:spcAft>
              <a:buClr>
                <a:srgbClr val="4DAEB3"/>
              </a:buClr>
            </a:pPr>
            <a:r>
              <a:rPr lang="en-US" dirty="0">
                <a:solidFill>
                  <a:srgbClr val="3F3F3F"/>
                </a:solidFill>
                <a:latin typeface="Century Gothic" panose="020B0502020202020204" pitchFamily="34" charset="0"/>
              </a:rPr>
              <a:t>Terra </a:t>
            </a:r>
            <a:r>
              <a:rPr lang="en-US" b="1" dirty="0">
                <a:solidFill>
                  <a:srgbClr val="3F3F3F"/>
                </a:solidFill>
                <a:latin typeface="Century Gothic" panose="020B0502020202020204" pitchFamily="34" charset="0"/>
              </a:rPr>
              <a:t>MODIS</a:t>
            </a:r>
          </a:p>
        </p:txBody>
      </p:sp>
      <p:sp>
        <p:nvSpPr>
          <p:cNvPr id="9" name="TextBox 8">
            <a:extLst>
              <a:ext uri="{FF2B5EF4-FFF2-40B4-BE49-F238E27FC236}">
                <a16:creationId xmlns:a16="http://schemas.microsoft.com/office/drawing/2014/main" id="{3576274A-729D-4A54-85B3-2F196BAF9B77}"/>
              </a:ext>
            </a:extLst>
          </p:cNvPr>
          <p:cNvSpPr txBox="1"/>
          <p:nvPr/>
        </p:nvSpPr>
        <p:spPr>
          <a:xfrm>
            <a:off x="9610520" y="4054926"/>
            <a:ext cx="2438585" cy="369332"/>
          </a:xfrm>
          <a:prstGeom prst="rect">
            <a:avLst/>
          </a:prstGeom>
          <a:noFill/>
        </p:spPr>
        <p:txBody>
          <a:bodyPr wrap="square" lIns="91440" tIns="45720" rIns="91440" bIns="45720" rtlCol="0" anchor="t">
            <a:spAutoFit/>
          </a:bodyPr>
          <a:lstStyle/>
          <a:p>
            <a:pPr algn="ctr">
              <a:spcAft>
                <a:spcPts val="600"/>
              </a:spcAft>
              <a:buClr>
                <a:srgbClr val="4DAEB3"/>
              </a:buClr>
            </a:pPr>
            <a:r>
              <a:rPr lang="en-US" dirty="0">
                <a:solidFill>
                  <a:srgbClr val="3F3F3F"/>
                </a:solidFill>
                <a:latin typeface="Century Gothic"/>
              </a:rPr>
              <a:t>Landsat 8 </a:t>
            </a:r>
            <a:r>
              <a:rPr lang="en-US" b="1" dirty="0">
                <a:solidFill>
                  <a:srgbClr val="3F3F3F"/>
                </a:solidFill>
                <a:latin typeface="Century Gothic"/>
              </a:rPr>
              <a:t>OLI </a:t>
            </a:r>
            <a:r>
              <a:rPr lang="en-US" dirty="0">
                <a:solidFill>
                  <a:srgbClr val="3F3F3F"/>
                </a:solidFill>
                <a:latin typeface="Century Gothic"/>
              </a:rPr>
              <a:t>&amp; </a:t>
            </a:r>
            <a:r>
              <a:rPr lang="en-US" b="1" dirty="0">
                <a:solidFill>
                  <a:srgbClr val="3F3F3F"/>
                </a:solidFill>
                <a:latin typeface="Century Gothic"/>
              </a:rPr>
              <a:t>TIRS</a:t>
            </a:r>
            <a:endParaRPr lang="en-US" dirty="0">
              <a:solidFill>
                <a:srgbClr val="3F3F3F"/>
              </a:solidFill>
              <a:latin typeface="Century Gothic"/>
            </a:endParaRPr>
          </a:p>
        </p:txBody>
      </p:sp>
      <p:sp>
        <p:nvSpPr>
          <p:cNvPr id="10" name="TextBox 9">
            <a:extLst>
              <a:ext uri="{FF2B5EF4-FFF2-40B4-BE49-F238E27FC236}">
                <a16:creationId xmlns:a16="http://schemas.microsoft.com/office/drawing/2014/main" id="{10763FA6-EA17-42A6-BE4B-3147EB81643B}"/>
              </a:ext>
            </a:extLst>
          </p:cNvPr>
          <p:cNvSpPr txBox="1"/>
          <p:nvPr/>
        </p:nvSpPr>
        <p:spPr>
          <a:xfrm>
            <a:off x="800035" y="2271945"/>
            <a:ext cx="2926520" cy="369332"/>
          </a:xfrm>
          <a:prstGeom prst="rect">
            <a:avLst/>
          </a:prstGeom>
          <a:noFill/>
        </p:spPr>
        <p:txBody>
          <a:bodyPr wrap="square" rtlCol="0">
            <a:spAutoFit/>
          </a:bodyPr>
          <a:lstStyle/>
          <a:p>
            <a:pPr algn="ctr"/>
            <a:r>
              <a:rPr lang="en-US" dirty="0">
                <a:solidFill>
                  <a:srgbClr val="3F3F3F"/>
                </a:solidFill>
                <a:latin typeface="Century Gothic" panose="020B0502020202020204" pitchFamily="34" charset="0"/>
              </a:rPr>
              <a:t>GPM </a:t>
            </a:r>
            <a:r>
              <a:rPr lang="en-US" b="1" dirty="0">
                <a:solidFill>
                  <a:srgbClr val="3F3F3F"/>
                </a:solidFill>
                <a:latin typeface="Century Gothic" panose="020B0502020202020204" pitchFamily="34" charset="0"/>
              </a:rPr>
              <a:t>IMERG</a:t>
            </a:r>
            <a:endParaRPr lang="en-US" b="1" dirty="0">
              <a:solidFill>
                <a:srgbClr val="3F3F3F"/>
              </a:solidFill>
            </a:endParaRPr>
          </a:p>
        </p:txBody>
      </p:sp>
      <p:pic>
        <p:nvPicPr>
          <p:cNvPr id="11" name="Picture 8" descr="A picture containing transport, satellite&#10;&#10;Description automatically generated">
            <a:extLst>
              <a:ext uri="{FF2B5EF4-FFF2-40B4-BE49-F238E27FC236}">
                <a16:creationId xmlns:a16="http://schemas.microsoft.com/office/drawing/2014/main" id="{D8B0F9B3-8DB5-476F-B1B9-50C38B825BD0}"/>
              </a:ext>
            </a:extLst>
          </p:cNvPr>
          <p:cNvPicPr>
            <a:picLocks noChangeAspect="1"/>
          </p:cNvPicPr>
          <p:nvPr/>
        </p:nvPicPr>
        <p:blipFill>
          <a:blip r:embed="rId7"/>
          <a:stretch>
            <a:fillRect/>
          </a:stretch>
        </p:blipFill>
        <p:spPr>
          <a:xfrm>
            <a:off x="8097171" y="2028365"/>
            <a:ext cx="2081492" cy="1558858"/>
          </a:xfrm>
          <a:prstGeom prst="rect">
            <a:avLst/>
          </a:prstGeom>
          <a:effectLst/>
        </p:spPr>
      </p:pic>
      <p:pic>
        <p:nvPicPr>
          <p:cNvPr id="12" name="Picture 11">
            <a:extLst>
              <a:ext uri="{FF2B5EF4-FFF2-40B4-BE49-F238E27FC236}">
                <a16:creationId xmlns:a16="http://schemas.microsoft.com/office/drawing/2014/main" id="{F67002CD-B562-42B2-8322-927DDF010087}"/>
              </a:ext>
            </a:extLst>
          </p:cNvPr>
          <p:cNvPicPr>
            <a:picLocks noChangeAspect="1"/>
          </p:cNvPicPr>
          <p:nvPr/>
        </p:nvPicPr>
        <p:blipFill>
          <a:blip r:embed="rId8"/>
          <a:stretch>
            <a:fillRect/>
          </a:stretch>
        </p:blipFill>
        <p:spPr>
          <a:xfrm rot="678158">
            <a:off x="1668660" y="2246933"/>
            <a:ext cx="2801332" cy="1327117"/>
          </a:xfrm>
          <a:prstGeom prst="rect">
            <a:avLst/>
          </a:prstGeom>
          <a:effectLst/>
        </p:spPr>
      </p:pic>
      <p:sp>
        <p:nvSpPr>
          <p:cNvPr id="13" name="TextBox 12">
            <a:extLst>
              <a:ext uri="{FF2B5EF4-FFF2-40B4-BE49-F238E27FC236}">
                <a16:creationId xmlns:a16="http://schemas.microsoft.com/office/drawing/2014/main" id="{1AEDF024-ADEE-42C6-B2B6-007C78C2CF93}"/>
              </a:ext>
            </a:extLst>
          </p:cNvPr>
          <p:cNvSpPr txBox="1"/>
          <p:nvPr/>
        </p:nvSpPr>
        <p:spPr>
          <a:xfrm>
            <a:off x="539118" y="4054926"/>
            <a:ext cx="2172426" cy="369332"/>
          </a:xfrm>
          <a:prstGeom prst="rect">
            <a:avLst/>
          </a:prstGeom>
          <a:noFill/>
        </p:spPr>
        <p:txBody>
          <a:bodyPr wrap="square" rtlCol="0">
            <a:spAutoFit/>
          </a:bodyPr>
          <a:lstStyle/>
          <a:p>
            <a:pPr algn="ctr">
              <a:lnSpc>
                <a:spcPct val="100000"/>
              </a:lnSpc>
              <a:spcBef>
                <a:spcPts val="0"/>
              </a:spcBef>
              <a:spcAft>
                <a:spcPts val="600"/>
              </a:spcAft>
              <a:buClr>
                <a:srgbClr val="4DAEB3"/>
              </a:buClr>
            </a:pPr>
            <a:r>
              <a:rPr lang="en-US" b="1" dirty="0">
                <a:solidFill>
                  <a:srgbClr val="3F3F3F"/>
                </a:solidFill>
                <a:latin typeface="Century Gothic" panose="020B0502020202020204" pitchFamily="34" charset="0"/>
              </a:rPr>
              <a:t>SRTM</a:t>
            </a:r>
          </a:p>
        </p:txBody>
      </p:sp>
      <p:sp>
        <p:nvSpPr>
          <p:cNvPr id="14" name="TextBox 13">
            <a:extLst>
              <a:ext uri="{FF2B5EF4-FFF2-40B4-BE49-F238E27FC236}">
                <a16:creationId xmlns:a16="http://schemas.microsoft.com/office/drawing/2014/main" id="{6B13DE1A-D708-4D80-B88D-0A440E351F53}"/>
              </a:ext>
            </a:extLst>
          </p:cNvPr>
          <p:cNvSpPr txBox="1"/>
          <p:nvPr/>
        </p:nvSpPr>
        <p:spPr>
          <a:xfrm>
            <a:off x="0" y="6330538"/>
            <a:ext cx="11167030" cy="261610"/>
          </a:xfrm>
          <a:prstGeom prst="rect">
            <a:avLst/>
          </a:prstGeom>
          <a:noFill/>
        </p:spPr>
        <p:txBody>
          <a:bodyPr wrap="square" lIns="91440" tIns="45720" rIns="91440" bIns="45720" rtlCol="0" anchor="t">
            <a:spAutoFit/>
          </a:bodyPr>
          <a:lstStyle/>
          <a:p>
            <a:r>
              <a:rPr lang="en-US" sz="1100" b="1" dirty="0">
                <a:solidFill>
                  <a:srgbClr val="3F3F3F"/>
                </a:solidFill>
                <a:latin typeface="Century Gothic"/>
              </a:rPr>
              <a:t>Image Credit: NASA</a:t>
            </a:r>
            <a:endParaRPr lang="en-US" sz="1100" b="1" dirty="0">
              <a:solidFill>
                <a:srgbClr val="3F3F3F"/>
              </a:solidFill>
              <a:latin typeface="Century Gothic" panose="020B0502020202020204" pitchFamily="34" charset="0"/>
            </a:endParaRPr>
          </a:p>
        </p:txBody>
      </p:sp>
      <p:pic>
        <p:nvPicPr>
          <p:cNvPr id="19" name="Picture 19" descr="A picture containing blue, porcelain&#10;&#10;Description automatically generated">
            <a:extLst>
              <a:ext uri="{FF2B5EF4-FFF2-40B4-BE49-F238E27FC236}">
                <a16:creationId xmlns:a16="http://schemas.microsoft.com/office/drawing/2014/main" id="{059F6A1A-9BF9-499A-A258-3B5EEC3A1A17}"/>
              </a:ext>
            </a:extLst>
          </p:cNvPr>
          <p:cNvPicPr>
            <a:picLocks noChangeAspect="1"/>
          </p:cNvPicPr>
          <p:nvPr/>
        </p:nvPicPr>
        <p:blipFill rotWithShape="1">
          <a:blip r:embed="rId9"/>
          <a:srcRect t="-148" b="41021"/>
          <a:stretch/>
        </p:blipFill>
        <p:spPr>
          <a:xfrm>
            <a:off x="3173664" y="3340314"/>
            <a:ext cx="5630778" cy="3321423"/>
          </a:xfrm>
          <a:prstGeom prst="rect">
            <a:avLst/>
          </a:prstGeom>
        </p:spPr>
      </p:pic>
    </p:spTree>
    <p:extLst>
      <p:ext uri="{BB962C8B-B14F-4D97-AF65-F5344CB8AC3E}">
        <p14:creationId xmlns:p14="http://schemas.microsoft.com/office/powerpoint/2010/main" val="2089660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D3F98590-9CC4-423D-B9A4-5E336FB8B984}"/>
              </a:ext>
            </a:extLst>
          </p:cNvPr>
          <p:cNvPicPr>
            <a:picLocks noChangeAspect="1"/>
          </p:cNvPicPr>
          <p:nvPr/>
        </p:nvPicPr>
        <p:blipFill>
          <a:blip r:embed="rId3"/>
          <a:stretch>
            <a:fillRect/>
          </a:stretch>
        </p:blipFill>
        <p:spPr>
          <a:xfrm>
            <a:off x="2060619" y="4453725"/>
            <a:ext cx="3020173" cy="2836513"/>
          </a:xfrm>
          <a:prstGeom prst="rect">
            <a:avLst/>
          </a:prstGeom>
          <a:effectLst>
            <a:outerShdw blurRad="50800" dist="38100" dir="8100000" algn="tr" rotWithShape="0">
              <a:prstClr val="black">
                <a:alpha val="40000"/>
              </a:prstClr>
            </a:outerShdw>
          </a:effectLst>
          <a:scene3d>
            <a:camera prst="isometricOffAxis1Top"/>
            <a:lightRig rig="threePt" dir="t"/>
          </a:scene3d>
        </p:spPr>
      </p:pic>
      <p:pic>
        <p:nvPicPr>
          <p:cNvPr id="6" name="Picture 5">
            <a:extLst>
              <a:ext uri="{FF2B5EF4-FFF2-40B4-BE49-F238E27FC236}">
                <a16:creationId xmlns:a16="http://schemas.microsoft.com/office/drawing/2014/main" id="{810CCDA5-118D-4A46-B90A-6171E09817DF}"/>
              </a:ext>
            </a:extLst>
          </p:cNvPr>
          <p:cNvPicPr>
            <a:picLocks noChangeAspect="1"/>
          </p:cNvPicPr>
          <p:nvPr/>
        </p:nvPicPr>
        <p:blipFill>
          <a:blip r:embed="rId4"/>
          <a:stretch>
            <a:fillRect/>
          </a:stretch>
        </p:blipFill>
        <p:spPr>
          <a:xfrm>
            <a:off x="2056390" y="4056951"/>
            <a:ext cx="3028630" cy="2775266"/>
          </a:xfrm>
          <a:prstGeom prst="rect">
            <a:avLst/>
          </a:prstGeom>
          <a:scene3d>
            <a:camera prst="isometricOffAxis1Top"/>
            <a:lightRig rig="threePt" dir="t"/>
          </a:scene3d>
        </p:spPr>
      </p:pic>
      <p:pic>
        <p:nvPicPr>
          <p:cNvPr id="3" name="Picture 4" descr="A picture containing mountain, plant, lush, ocean floor&#10;&#10;Description automatically generated">
            <a:extLst>
              <a:ext uri="{FF2B5EF4-FFF2-40B4-BE49-F238E27FC236}">
                <a16:creationId xmlns:a16="http://schemas.microsoft.com/office/drawing/2014/main" id="{F4E67CE9-CF8B-417F-A52A-75D16B5D07B6}"/>
              </a:ext>
            </a:extLst>
          </p:cNvPr>
          <p:cNvPicPr>
            <a:picLocks noChangeAspect="1"/>
          </p:cNvPicPr>
          <p:nvPr/>
        </p:nvPicPr>
        <p:blipFill>
          <a:blip r:embed="rId5"/>
          <a:stretch>
            <a:fillRect/>
          </a:stretch>
        </p:blipFill>
        <p:spPr>
          <a:xfrm>
            <a:off x="2055989" y="3595720"/>
            <a:ext cx="3029433" cy="2839726"/>
          </a:xfrm>
          <a:prstGeom prst="rect">
            <a:avLst/>
          </a:prstGeom>
          <a:scene3d>
            <a:camera prst="isometricOffAxis1Top"/>
            <a:lightRig rig="threePt" dir="t"/>
          </a:scene3d>
        </p:spPr>
      </p:pic>
      <p:pic>
        <p:nvPicPr>
          <p:cNvPr id="38" name="Picture 37">
            <a:extLst>
              <a:ext uri="{FF2B5EF4-FFF2-40B4-BE49-F238E27FC236}">
                <a16:creationId xmlns:a16="http://schemas.microsoft.com/office/drawing/2014/main" id="{650AD252-299D-40F5-85F6-73A19E282F69}"/>
              </a:ext>
            </a:extLst>
          </p:cNvPr>
          <p:cNvPicPr>
            <a:picLocks noChangeAspect="1"/>
          </p:cNvPicPr>
          <p:nvPr/>
        </p:nvPicPr>
        <p:blipFill>
          <a:blip r:embed="rId6"/>
          <a:stretch>
            <a:fillRect/>
          </a:stretch>
        </p:blipFill>
        <p:spPr>
          <a:xfrm>
            <a:off x="2060620" y="3137700"/>
            <a:ext cx="3020171" cy="2836515"/>
          </a:xfrm>
          <a:prstGeom prst="rect">
            <a:avLst/>
          </a:prstGeom>
          <a:scene3d>
            <a:camera prst="isometricOffAxis1Top"/>
            <a:lightRig rig="threePt" dir="t"/>
          </a:scene3d>
        </p:spPr>
      </p:pic>
      <p:pic>
        <p:nvPicPr>
          <p:cNvPr id="4" name="Picture 3">
            <a:extLst>
              <a:ext uri="{FF2B5EF4-FFF2-40B4-BE49-F238E27FC236}">
                <a16:creationId xmlns:a16="http://schemas.microsoft.com/office/drawing/2014/main" id="{E775A286-2522-4D7C-95F7-BE148E7952AD}"/>
              </a:ext>
            </a:extLst>
          </p:cNvPr>
          <p:cNvPicPr>
            <a:picLocks noChangeAspect="1"/>
          </p:cNvPicPr>
          <p:nvPr/>
        </p:nvPicPr>
        <p:blipFill>
          <a:blip r:embed="rId7"/>
          <a:stretch>
            <a:fillRect/>
          </a:stretch>
        </p:blipFill>
        <p:spPr>
          <a:xfrm>
            <a:off x="2056390" y="2679680"/>
            <a:ext cx="3028630" cy="2836515"/>
          </a:xfrm>
          <a:prstGeom prst="rect">
            <a:avLst/>
          </a:prstGeom>
          <a:scene3d>
            <a:camera prst="isometricOffAxis1Top"/>
            <a:lightRig rig="threePt" dir="t"/>
          </a:scene3d>
        </p:spPr>
      </p:pic>
      <p:sp>
        <p:nvSpPr>
          <p:cNvPr id="47" name="TextBox 46">
            <a:extLst>
              <a:ext uri="{FF2B5EF4-FFF2-40B4-BE49-F238E27FC236}">
                <a16:creationId xmlns:a16="http://schemas.microsoft.com/office/drawing/2014/main" id="{8F0C616F-5897-4030-AFE8-EF6DA3BE60C9}"/>
              </a:ext>
            </a:extLst>
          </p:cNvPr>
          <p:cNvSpPr txBox="1"/>
          <p:nvPr/>
        </p:nvSpPr>
        <p:spPr>
          <a:xfrm>
            <a:off x="5695317" y="5778526"/>
            <a:ext cx="4436063" cy="400110"/>
          </a:xfrm>
          <a:prstGeom prst="rect">
            <a:avLst/>
          </a:prstGeom>
          <a:noFill/>
        </p:spPr>
        <p:txBody>
          <a:bodyPr wrap="square" rtlCol="0">
            <a:spAutoFit/>
          </a:bodyPr>
          <a:lstStyle/>
          <a:p>
            <a:r>
              <a:rPr lang="en-US" sz="2000" dirty="0">
                <a:solidFill>
                  <a:srgbClr val="3F3F3F"/>
                </a:solidFill>
                <a:latin typeface="Century Gothic" panose="020B0502020202020204" pitchFamily="34" charset="0"/>
              </a:rPr>
              <a:t>NAIP Aerial Reflectance Data</a:t>
            </a:r>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1154176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B0502020202020204" pitchFamily="34" charset="0"/>
              </a:rPr>
              <a:t>METHODOLOGY: ENVIRONMENTAL VARIABLES</a:t>
            </a:r>
          </a:p>
        </p:txBody>
      </p:sp>
      <p:pic>
        <p:nvPicPr>
          <p:cNvPr id="40" name="Picture 39">
            <a:extLst>
              <a:ext uri="{FF2B5EF4-FFF2-40B4-BE49-F238E27FC236}">
                <a16:creationId xmlns:a16="http://schemas.microsoft.com/office/drawing/2014/main" id="{1E4D0A24-49AD-4E2C-B479-6F39133DE54C}"/>
              </a:ext>
            </a:extLst>
          </p:cNvPr>
          <p:cNvPicPr>
            <a:picLocks noChangeAspect="1"/>
          </p:cNvPicPr>
          <p:nvPr/>
        </p:nvPicPr>
        <p:blipFill>
          <a:blip r:embed="rId8"/>
          <a:stretch>
            <a:fillRect/>
          </a:stretch>
        </p:blipFill>
        <p:spPr>
          <a:xfrm>
            <a:off x="2095395" y="2286986"/>
            <a:ext cx="2950621" cy="2771189"/>
          </a:xfrm>
          <a:prstGeom prst="rect">
            <a:avLst/>
          </a:prstGeom>
          <a:effectLst>
            <a:outerShdw blurRad="50800" dist="38100" dir="8100000" algn="tr" rotWithShape="0">
              <a:prstClr val="black">
                <a:alpha val="40000"/>
              </a:prstClr>
            </a:outerShdw>
          </a:effectLst>
          <a:scene3d>
            <a:camera prst="isometricOffAxis1Top"/>
            <a:lightRig rig="threePt" dir="t"/>
          </a:scene3d>
        </p:spPr>
      </p:pic>
      <p:pic>
        <p:nvPicPr>
          <p:cNvPr id="41" name="Picture 40">
            <a:extLst>
              <a:ext uri="{FF2B5EF4-FFF2-40B4-BE49-F238E27FC236}">
                <a16:creationId xmlns:a16="http://schemas.microsoft.com/office/drawing/2014/main" id="{6D742210-820C-44BC-8052-C7DEF3FDA9E1}"/>
              </a:ext>
            </a:extLst>
          </p:cNvPr>
          <p:cNvPicPr>
            <a:picLocks noChangeAspect="1"/>
          </p:cNvPicPr>
          <p:nvPr/>
        </p:nvPicPr>
        <p:blipFill>
          <a:blip r:embed="rId9"/>
          <a:stretch>
            <a:fillRect/>
          </a:stretch>
        </p:blipFill>
        <p:spPr>
          <a:xfrm>
            <a:off x="2094264" y="1892168"/>
            <a:ext cx="2952883" cy="2773313"/>
          </a:xfrm>
          <a:prstGeom prst="rect">
            <a:avLst/>
          </a:prstGeom>
          <a:effectLst>
            <a:outerShdw blurRad="50800" dist="38100" dir="8100000" algn="tr" rotWithShape="0">
              <a:prstClr val="black">
                <a:alpha val="40000"/>
              </a:prstClr>
            </a:outerShdw>
          </a:effectLst>
          <a:scene3d>
            <a:camera prst="isometricOffAxis1Top"/>
            <a:lightRig rig="threePt" dir="t"/>
          </a:scene3d>
        </p:spPr>
      </p:pic>
      <p:pic>
        <p:nvPicPr>
          <p:cNvPr id="42" name="Picture 41">
            <a:extLst>
              <a:ext uri="{FF2B5EF4-FFF2-40B4-BE49-F238E27FC236}">
                <a16:creationId xmlns:a16="http://schemas.microsoft.com/office/drawing/2014/main" id="{38F4F413-7554-4551-AC21-67299A4C4F3B}"/>
              </a:ext>
            </a:extLst>
          </p:cNvPr>
          <p:cNvPicPr>
            <a:picLocks noChangeAspect="1"/>
          </p:cNvPicPr>
          <p:nvPr/>
        </p:nvPicPr>
        <p:blipFill>
          <a:blip r:embed="rId10"/>
          <a:stretch>
            <a:fillRect/>
          </a:stretch>
        </p:blipFill>
        <p:spPr>
          <a:xfrm>
            <a:off x="2060620" y="1434152"/>
            <a:ext cx="3020171" cy="2836511"/>
          </a:xfrm>
          <a:prstGeom prst="rect">
            <a:avLst/>
          </a:prstGeom>
          <a:effectLst>
            <a:outerShdw blurRad="50800" dist="38100" dir="8100000" algn="tr" rotWithShape="0">
              <a:prstClr val="black">
                <a:alpha val="40000"/>
              </a:prstClr>
            </a:outerShdw>
          </a:effectLst>
          <a:scene3d>
            <a:camera prst="isometricOffAxis1Top"/>
            <a:lightRig rig="threePt" dir="t"/>
          </a:scene3d>
        </p:spPr>
      </p:pic>
      <p:pic>
        <p:nvPicPr>
          <p:cNvPr id="43" name="Picture 42">
            <a:extLst>
              <a:ext uri="{FF2B5EF4-FFF2-40B4-BE49-F238E27FC236}">
                <a16:creationId xmlns:a16="http://schemas.microsoft.com/office/drawing/2014/main" id="{691B1519-ADB2-4715-9C22-6C9E8921F6DE}"/>
              </a:ext>
            </a:extLst>
          </p:cNvPr>
          <p:cNvPicPr>
            <a:picLocks noChangeAspect="1"/>
          </p:cNvPicPr>
          <p:nvPr/>
        </p:nvPicPr>
        <p:blipFill>
          <a:blip r:embed="rId11"/>
          <a:stretch>
            <a:fillRect/>
          </a:stretch>
        </p:blipFill>
        <p:spPr>
          <a:xfrm>
            <a:off x="2094264" y="1039334"/>
            <a:ext cx="2952883" cy="2773313"/>
          </a:xfrm>
          <a:prstGeom prst="rect">
            <a:avLst/>
          </a:prstGeom>
          <a:effectLst>
            <a:outerShdw blurRad="50800" dist="38100" dir="8100000" algn="tr" rotWithShape="0">
              <a:prstClr val="black">
                <a:alpha val="40000"/>
              </a:prstClr>
            </a:outerShdw>
          </a:effectLst>
          <a:scene3d>
            <a:camera prst="isometricOffAxis1Top"/>
            <a:lightRig rig="threePt" dir="t"/>
          </a:scene3d>
        </p:spPr>
      </p:pic>
      <p:pic>
        <p:nvPicPr>
          <p:cNvPr id="44" name="Picture 43">
            <a:extLst>
              <a:ext uri="{FF2B5EF4-FFF2-40B4-BE49-F238E27FC236}">
                <a16:creationId xmlns:a16="http://schemas.microsoft.com/office/drawing/2014/main" id="{AFB6989E-BD4E-4E33-9D3D-DF61AC6365BB}"/>
              </a:ext>
            </a:extLst>
          </p:cNvPr>
          <p:cNvPicPr>
            <a:picLocks noChangeAspect="1"/>
          </p:cNvPicPr>
          <p:nvPr/>
        </p:nvPicPr>
        <p:blipFill>
          <a:blip r:embed="rId12"/>
          <a:stretch>
            <a:fillRect/>
          </a:stretch>
        </p:blipFill>
        <p:spPr>
          <a:xfrm>
            <a:off x="2093223" y="642563"/>
            <a:ext cx="2954964" cy="2775266"/>
          </a:xfrm>
          <a:prstGeom prst="rect">
            <a:avLst/>
          </a:prstGeom>
          <a:effectLst>
            <a:outerShdw blurRad="50800" dist="38100" dir="8100000" algn="tr" rotWithShape="0">
              <a:prstClr val="black">
                <a:alpha val="40000"/>
              </a:prstClr>
            </a:outerShdw>
          </a:effectLst>
          <a:scene3d>
            <a:camera prst="isometricOffAxis1Top"/>
            <a:lightRig rig="threePt" dir="t"/>
          </a:scene3d>
        </p:spPr>
      </p:pic>
      <p:pic>
        <p:nvPicPr>
          <p:cNvPr id="45" name="Picture 44">
            <a:extLst>
              <a:ext uri="{FF2B5EF4-FFF2-40B4-BE49-F238E27FC236}">
                <a16:creationId xmlns:a16="http://schemas.microsoft.com/office/drawing/2014/main" id="{7CA57139-4428-4E9A-A149-97222392E113}"/>
              </a:ext>
            </a:extLst>
          </p:cNvPr>
          <p:cNvPicPr>
            <a:picLocks noChangeAspect="1"/>
          </p:cNvPicPr>
          <p:nvPr/>
        </p:nvPicPr>
        <p:blipFill>
          <a:blip r:embed="rId13"/>
          <a:stretch>
            <a:fillRect/>
          </a:stretch>
        </p:blipFill>
        <p:spPr>
          <a:xfrm>
            <a:off x="2093223" y="245792"/>
            <a:ext cx="2954964" cy="2775266"/>
          </a:xfrm>
          <a:prstGeom prst="rect">
            <a:avLst/>
          </a:prstGeom>
          <a:effectLst>
            <a:outerShdw blurRad="50800" dist="38100" dir="8100000" algn="tr" rotWithShape="0">
              <a:prstClr val="black">
                <a:alpha val="40000"/>
              </a:prstClr>
            </a:outerShdw>
          </a:effectLst>
          <a:scene3d>
            <a:camera prst="isometricOffAxis1Top"/>
            <a:lightRig rig="threePt" dir="t"/>
          </a:scene3d>
        </p:spPr>
      </p:pic>
      <p:sp>
        <p:nvSpPr>
          <p:cNvPr id="48" name="TextBox 47">
            <a:extLst>
              <a:ext uri="{FF2B5EF4-FFF2-40B4-BE49-F238E27FC236}">
                <a16:creationId xmlns:a16="http://schemas.microsoft.com/office/drawing/2014/main" id="{B8F97397-8A65-4127-BFA9-A7BFBA0FA44D}"/>
              </a:ext>
            </a:extLst>
          </p:cNvPr>
          <p:cNvSpPr txBox="1"/>
          <p:nvPr/>
        </p:nvSpPr>
        <p:spPr>
          <a:xfrm>
            <a:off x="5695317" y="1643462"/>
            <a:ext cx="1879042" cy="400110"/>
          </a:xfrm>
          <a:prstGeom prst="rect">
            <a:avLst/>
          </a:prstGeom>
          <a:noFill/>
        </p:spPr>
        <p:txBody>
          <a:bodyPr wrap="square" rtlCol="0">
            <a:spAutoFit/>
          </a:bodyPr>
          <a:lstStyle/>
          <a:p>
            <a:r>
              <a:rPr lang="en-US" sz="2000" dirty="0">
                <a:solidFill>
                  <a:srgbClr val="3F3F3F"/>
                </a:solidFill>
                <a:latin typeface="Century Gothic" panose="020B0502020202020204" pitchFamily="34" charset="0"/>
              </a:rPr>
              <a:t>Slope</a:t>
            </a:r>
          </a:p>
        </p:txBody>
      </p:sp>
      <p:sp>
        <p:nvSpPr>
          <p:cNvPr id="49" name="TextBox 48">
            <a:extLst>
              <a:ext uri="{FF2B5EF4-FFF2-40B4-BE49-F238E27FC236}">
                <a16:creationId xmlns:a16="http://schemas.microsoft.com/office/drawing/2014/main" id="{06637934-D77F-4DB6-9528-5A756E19383E}"/>
              </a:ext>
            </a:extLst>
          </p:cNvPr>
          <p:cNvSpPr txBox="1"/>
          <p:nvPr/>
        </p:nvSpPr>
        <p:spPr>
          <a:xfrm>
            <a:off x="5695317" y="2050186"/>
            <a:ext cx="1879042" cy="400110"/>
          </a:xfrm>
          <a:prstGeom prst="rect">
            <a:avLst/>
          </a:prstGeom>
          <a:noFill/>
        </p:spPr>
        <p:txBody>
          <a:bodyPr wrap="square" rtlCol="0">
            <a:spAutoFit/>
          </a:bodyPr>
          <a:lstStyle/>
          <a:p>
            <a:r>
              <a:rPr lang="en-US" sz="2000" dirty="0">
                <a:solidFill>
                  <a:srgbClr val="3F3F3F"/>
                </a:solidFill>
                <a:latin typeface="Century Gothic" panose="020B0502020202020204" pitchFamily="34" charset="0"/>
              </a:rPr>
              <a:t>Elevation</a:t>
            </a:r>
          </a:p>
        </p:txBody>
      </p:sp>
      <p:sp>
        <p:nvSpPr>
          <p:cNvPr id="50" name="TextBox 49">
            <a:extLst>
              <a:ext uri="{FF2B5EF4-FFF2-40B4-BE49-F238E27FC236}">
                <a16:creationId xmlns:a16="http://schemas.microsoft.com/office/drawing/2014/main" id="{FD8EF1EE-15FD-48F3-85A5-08309009055D}"/>
              </a:ext>
            </a:extLst>
          </p:cNvPr>
          <p:cNvSpPr txBox="1"/>
          <p:nvPr/>
        </p:nvSpPr>
        <p:spPr>
          <a:xfrm>
            <a:off x="5695317" y="2416670"/>
            <a:ext cx="1879042" cy="400110"/>
          </a:xfrm>
          <a:prstGeom prst="rect">
            <a:avLst/>
          </a:prstGeom>
          <a:noFill/>
        </p:spPr>
        <p:txBody>
          <a:bodyPr wrap="square" rtlCol="0">
            <a:spAutoFit/>
          </a:bodyPr>
          <a:lstStyle/>
          <a:p>
            <a:r>
              <a:rPr lang="en-US" sz="2000" dirty="0">
                <a:solidFill>
                  <a:srgbClr val="3F3F3F"/>
                </a:solidFill>
                <a:latin typeface="Century Gothic" panose="020B0502020202020204" pitchFamily="34" charset="0"/>
              </a:rPr>
              <a:t>Aspect</a:t>
            </a:r>
          </a:p>
        </p:txBody>
      </p:sp>
      <p:sp>
        <p:nvSpPr>
          <p:cNvPr id="51" name="TextBox 50">
            <a:extLst>
              <a:ext uri="{FF2B5EF4-FFF2-40B4-BE49-F238E27FC236}">
                <a16:creationId xmlns:a16="http://schemas.microsoft.com/office/drawing/2014/main" id="{D539F889-C2F5-4C39-AE42-ABC7B3C8DDC8}"/>
              </a:ext>
            </a:extLst>
          </p:cNvPr>
          <p:cNvSpPr txBox="1"/>
          <p:nvPr/>
        </p:nvSpPr>
        <p:spPr>
          <a:xfrm>
            <a:off x="5695317" y="2826580"/>
            <a:ext cx="1886097" cy="400110"/>
          </a:xfrm>
          <a:prstGeom prst="rect">
            <a:avLst/>
          </a:prstGeom>
          <a:noFill/>
        </p:spPr>
        <p:txBody>
          <a:bodyPr wrap="square" rtlCol="0">
            <a:spAutoFit/>
          </a:bodyPr>
          <a:lstStyle/>
          <a:p>
            <a:r>
              <a:rPr lang="en-US" sz="2000" dirty="0">
                <a:solidFill>
                  <a:srgbClr val="3F3F3F"/>
                </a:solidFill>
                <a:latin typeface="Century Gothic" panose="020B0502020202020204" pitchFamily="34" charset="0"/>
              </a:rPr>
              <a:t>Precipitation</a:t>
            </a:r>
          </a:p>
        </p:txBody>
      </p:sp>
      <p:sp>
        <p:nvSpPr>
          <p:cNvPr id="52" name="TextBox 51">
            <a:extLst>
              <a:ext uri="{FF2B5EF4-FFF2-40B4-BE49-F238E27FC236}">
                <a16:creationId xmlns:a16="http://schemas.microsoft.com/office/drawing/2014/main" id="{D4A55FC9-05BF-4920-8198-3FBD91C19BCA}"/>
              </a:ext>
            </a:extLst>
          </p:cNvPr>
          <p:cNvSpPr txBox="1"/>
          <p:nvPr/>
        </p:nvSpPr>
        <p:spPr>
          <a:xfrm>
            <a:off x="5695317" y="3251002"/>
            <a:ext cx="1886097" cy="400110"/>
          </a:xfrm>
          <a:prstGeom prst="rect">
            <a:avLst/>
          </a:prstGeom>
          <a:noFill/>
        </p:spPr>
        <p:txBody>
          <a:bodyPr wrap="square" rtlCol="0">
            <a:spAutoFit/>
          </a:bodyPr>
          <a:lstStyle/>
          <a:p>
            <a:r>
              <a:rPr lang="en-US" sz="2000" dirty="0">
                <a:solidFill>
                  <a:srgbClr val="3F3F3F"/>
                </a:solidFill>
                <a:latin typeface="Century Gothic" panose="020B0502020202020204" pitchFamily="34" charset="0"/>
              </a:rPr>
              <a:t>Soil Moisture</a:t>
            </a:r>
          </a:p>
        </p:txBody>
      </p:sp>
      <p:sp>
        <p:nvSpPr>
          <p:cNvPr id="53" name="TextBox 52">
            <a:extLst>
              <a:ext uri="{FF2B5EF4-FFF2-40B4-BE49-F238E27FC236}">
                <a16:creationId xmlns:a16="http://schemas.microsoft.com/office/drawing/2014/main" id="{EEDDB0E3-D7FD-4DF1-90EF-ED74ACE0A33F}"/>
              </a:ext>
            </a:extLst>
          </p:cNvPr>
          <p:cNvSpPr txBox="1"/>
          <p:nvPr/>
        </p:nvSpPr>
        <p:spPr>
          <a:xfrm>
            <a:off x="5695317" y="3670310"/>
            <a:ext cx="2712316" cy="400110"/>
          </a:xfrm>
          <a:prstGeom prst="rect">
            <a:avLst/>
          </a:prstGeom>
          <a:noFill/>
        </p:spPr>
        <p:txBody>
          <a:bodyPr wrap="square" rtlCol="0">
            <a:spAutoFit/>
          </a:bodyPr>
          <a:lstStyle/>
          <a:p>
            <a:r>
              <a:rPr lang="en-US" sz="2000" dirty="0">
                <a:solidFill>
                  <a:srgbClr val="3F3F3F"/>
                </a:solidFill>
                <a:latin typeface="Century Gothic" panose="020B0502020202020204" pitchFamily="34" charset="0"/>
              </a:rPr>
              <a:t>Evapotranspiration</a:t>
            </a:r>
          </a:p>
        </p:txBody>
      </p:sp>
      <p:sp>
        <p:nvSpPr>
          <p:cNvPr id="54" name="TextBox 53">
            <a:extLst>
              <a:ext uri="{FF2B5EF4-FFF2-40B4-BE49-F238E27FC236}">
                <a16:creationId xmlns:a16="http://schemas.microsoft.com/office/drawing/2014/main" id="{6C8FABEE-5D67-47C0-8A43-FA7A9339C30B}"/>
              </a:ext>
            </a:extLst>
          </p:cNvPr>
          <p:cNvSpPr txBox="1"/>
          <p:nvPr/>
        </p:nvSpPr>
        <p:spPr>
          <a:xfrm>
            <a:off x="5695317" y="4077649"/>
            <a:ext cx="3916339" cy="400110"/>
          </a:xfrm>
          <a:prstGeom prst="rect">
            <a:avLst/>
          </a:prstGeom>
          <a:noFill/>
        </p:spPr>
        <p:txBody>
          <a:bodyPr wrap="square" rtlCol="0">
            <a:spAutoFit/>
          </a:bodyPr>
          <a:lstStyle/>
          <a:p>
            <a:r>
              <a:rPr lang="en-US" sz="2000" dirty="0">
                <a:solidFill>
                  <a:srgbClr val="3F3F3F"/>
                </a:solidFill>
                <a:latin typeface="Century Gothic" panose="020B0502020202020204" pitchFamily="34" charset="0"/>
              </a:rPr>
              <a:t>Land Surface Temperature</a:t>
            </a:r>
          </a:p>
        </p:txBody>
      </p:sp>
      <p:sp>
        <p:nvSpPr>
          <p:cNvPr id="55" name="Right Brace 54">
            <a:extLst>
              <a:ext uri="{FF2B5EF4-FFF2-40B4-BE49-F238E27FC236}">
                <a16:creationId xmlns:a16="http://schemas.microsoft.com/office/drawing/2014/main" id="{860088CC-A3AE-488D-9D18-BEE273EE6A4E}"/>
              </a:ext>
            </a:extLst>
          </p:cNvPr>
          <p:cNvSpPr/>
          <p:nvPr/>
        </p:nvSpPr>
        <p:spPr>
          <a:xfrm>
            <a:off x="7006048" y="1799351"/>
            <a:ext cx="219583" cy="899345"/>
          </a:xfrm>
          <a:prstGeom prst="rightBrace">
            <a:avLst>
              <a:gd name="adj1" fmla="val 0"/>
              <a:gd name="adj2" fmla="val 50000"/>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sz="2000" dirty="0">
              <a:solidFill>
                <a:srgbClr val="3F3F3F"/>
              </a:solidFill>
              <a:latin typeface="Century Gothic" panose="020B0502020202020204" pitchFamily="34" charset="0"/>
            </a:endParaRPr>
          </a:p>
        </p:txBody>
      </p:sp>
      <p:sp>
        <p:nvSpPr>
          <p:cNvPr id="56" name="TextBox 55">
            <a:extLst>
              <a:ext uri="{FF2B5EF4-FFF2-40B4-BE49-F238E27FC236}">
                <a16:creationId xmlns:a16="http://schemas.microsoft.com/office/drawing/2014/main" id="{D30E93EE-34DD-44E8-8548-FEC1E9A49F8A}"/>
              </a:ext>
            </a:extLst>
          </p:cNvPr>
          <p:cNvSpPr txBox="1"/>
          <p:nvPr/>
        </p:nvSpPr>
        <p:spPr>
          <a:xfrm>
            <a:off x="7324977" y="2038783"/>
            <a:ext cx="1815208" cy="400110"/>
          </a:xfrm>
          <a:prstGeom prst="rect">
            <a:avLst/>
          </a:prstGeom>
          <a:noFill/>
        </p:spPr>
        <p:txBody>
          <a:bodyPr wrap="square" rtlCol="0">
            <a:spAutoFit/>
          </a:bodyPr>
          <a:lstStyle/>
          <a:p>
            <a:r>
              <a:rPr lang="en-US" sz="2000" dirty="0">
                <a:solidFill>
                  <a:srgbClr val="3F3F3F"/>
                </a:solidFill>
                <a:latin typeface="Century Gothic" panose="020B0502020202020204" pitchFamily="34" charset="0"/>
              </a:rPr>
              <a:t>Topography</a:t>
            </a:r>
          </a:p>
        </p:txBody>
      </p:sp>
      <p:sp>
        <p:nvSpPr>
          <p:cNvPr id="57" name="TextBox 56">
            <a:extLst>
              <a:ext uri="{FF2B5EF4-FFF2-40B4-BE49-F238E27FC236}">
                <a16:creationId xmlns:a16="http://schemas.microsoft.com/office/drawing/2014/main" id="{056FFB4A-B86F-4159-B1F3-369BF93F78C2}"/>
              </a:ext>
            </a:extLst>
          </p:cNvPr>
          <p:cNvSpPr txBox="1"/>
          <p:nvPr/>
        </p:nvSpPr>
        <p:spPr>
          <a:xfrm>
            <a:off x="5695317" y="4530613"/>
            <a:ext cx="2712316" cy="400110"/>
          </a:xfrm>
          <a:prstGeom prst="rect">
            <a:avLst/>
          </a:prstGeom>
          <a:noFill/>
        </p:spPr>
        <p:txBody>
          <a:bodyPr wrap="square" lIns="91440" tIns="45720" rIns="91440" bIns="45720" rtlCol="0" anchor="t">
            <a:spAutoFit/>
          </a:bodyPr>
          <a:lstStyle/>
          <a:p>
            <a:r>
              <a:rPr lang="en-US" sz="2000" dirty="0">
                <a:solidFill>
                  <a:srgbClr val="3F3F3F"/>
                </a:solidFill>
                <a:latin typeface="Century Gothic"/>
              </a:rPr>
              <a:t>LANDFIRE</a:t>
            </a:r>
            <a:endParaRPr lang="en-US" sz="2000" dirty="0">
              <a:solidFill>
                <a:srgbClr val="3F3F3F"/>
              </a:solidFill>
            </a:endParaRPr>
          </a:p>
        </p:txBody>
      </p:sp>
      <p:sp>
        <p:nvSpPr>
          <p:cNvPr id="58" name="TextBox 57">
            <a:extLst>
              <a:ext uri="{FF2B5EF4-FFF2-40B4-BE49-F238E27FC236}">
                <a16:creationId xmlns:a16="http://schemas.microsoft.com/office/drawing/2014/main" id="{986CAD99-9B27-4720-910F-7D6120E83D8D}"/>
              </a:ext>
            </a:extLst>
          </p:cNvPr>
          <p:cNvSpPr txBox="1"/>
          <p:nvPr/>
        </p:nvSpPr>
        <p:spPr>
          <a:xfrm>
            <a:off x="5695317" y="4930723"/>
            <a:ext cx="5120161" cy="400110"/>
          </a:xfrm>
          <a:prstGeom prst="rect">
            <a:avLst/>
          </a:prstGeom>
          <a:noFill/>
        </p:spPr>
        <p:txBody>
          <a:bodyPr wrap="square" lIns="91440" tIns="45720" rIns="91440" bIns="45720" rtlCol="0" anchor="t">
            <a:spAutoFit/>
          </a:bodyPr>
          <a:lstStyle/>
          <a:p>
            <a:r>
              <a:rPr lang="en-US" sz="2000" dirty="0">
                <a:solidFill>
                  <a:srgbClr val="3F3F3F"/>
                </a:solidFill>
                <a:latin typeface="Century Gothic"/>
              </a:rPr>
              <a:t>Normalized Difference Moisture Index</a:t>
            </a:r>
            <a:endParaRPr lang="en-US" sz="2000" dirty="0">
              <a:solidFill>
                <a:srgbClr val="3F3F3F"/>
              </a:solidFill>
              <a:latin typeface="Century Gothic" panose="020B0502020202020204" pitchFamily="34" charset="0"/>
            </a:endParaRPr>
          </a:p>
        </p:txBody>
      </p:sp>
      <p:sp>
        <p:nvSpPr>
          <p:cNvPr id="60" name="TextBox 59">
            <a:extLst>
              <a:ext uri="{FF2B5EF4-FFF2-40B4-BE49-F238E27FC236}">
                <a16:creationId xmlns:a16="http://schemas.microsoft.com/office/drawing/2014/main" id="{37E359B0-C048-46FA-A6B8-E6B5973C6AF5}"/>
              </a:ext>
            </a:extLst>
          </p:cNvPr>
          <p:cNvSpPr txBox="1"/>
          <p:nvPr/>
        </p:nvSpPr>
        <p:spPr>
          <a:xfrm>
            <a:off x="5677860" y="5359218"/>
            <a:ext cx="5402796" cy="400110"/>
          </a:xfrm>
          <a:prstGeom prst="rect">
            <a:avLst/>
          </a:prstGeom>
          <a:noFill/>
        </p:spPr>
        <p:txBody>
          <a:bodyPr wrap="square" lIns="91440" tIns="45720" rIns="91440" bIns="45720" rtlCol="0" anchor="t">
            <a:spAutoFit/>
          </a:bodyPr>
          <a:lstStyle/>
          <a:p>
            <a:r>
              <a:rPr lang="en-US" sz="2000" dirty="0">
                <a:solidFill>
                  <a:srgbClr val="3F3F3F"/>
                </a:solidFill>
                <a:latin typeface="Century Gothic"/>
              </a:rPr>
              <a:t>Normalized Difference Vegetation Index</a:t>
            </a:r>
            <a:endParaRPr lang="en-US" sz="2000" dirty="0">
              <a:solidFill>
                <a:srgbClr val="3F3F3F"/>
              </a:solidFill>
              <a:latin typeface="Century Gothic" panose="020B0502020202020204" pitchFamily="34" charset="0"/>
            </a:endParaRPr>
          </a:p>
        </p:txBody>
      </p:sp>
    </p:spTree>
    <p:extLst>
      <p:ext uri="{BB962C8B-B14F-4D97-AF65-F5344CB8AC3E}">
        <p14:creationId xmlns:p14="http://schemas.microsoft.com/office/powerpoint/2010/main" val="1201356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a:rPr>
              <a:t>RESULTS: ENVIRONMENTAL VARIABLES</a:t>
            </a:r>
          </a:p>
        </p:txBody>
      </p:sp>
      <p:sp>
        <p:nvSpPr>
          <p:cNvPr id="10" name="Text Placeholder 5"/>
          <p:cNvSpPr txBox="1">
            <a:spLocks/>
          </p:cNvSpPr>
          <p:nvPr/>
        </p:nvSpPr>
        <p:spPr>
          <a:xfrm>
            <a:off x="484270" y="1203377"/>
            <a:ext cx="3706181" cy="202434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 panose="05030102010509060703" pitchFamily="18" charset="2"/>
              <a:buChar char="4"/>
            </a:pPr>
            <a:r>
              <a:rPr lang="en-US" sz="2400" b="1" dirty="0">
                <a:solidFill>
                  <a:srgbClr val="3F3F3F"/>
                </a:solidFill>
                <a:latin typeface="Century Gothic"/>
              </a:rPr>
              <a:t>Precipitation</a:t>
            </a:r>
            <a:r>
              <a:rPr lang="en-US" sz="2400" dirty="0">
                <a:solidFill>
                  <a:srgbClr val="3F3F3F"/>
                </a:solidFill>
                <a:latin typeface="Century Gothic"/>
              </a:rPr>
              <a:t> and </a:t>
            </a:r>
            <a:r>
              <a:rPr lang="en-US" sz="2400" b="1" dirty="0">
                <a:solidFill>
                  <a:srgbClr val="3F3F3F"/>
                </a:solidFill>
                <a:latin typeface="Century Gothic"/>
              </a:rPr>
              <a:t>soil moisture</a:t>
            </a:r>
            <a:r>
              <a:rPr lang="en-US" sz="2400" dirty="0">
                <a:solidFill>
                  <a:srgbClr val="3F3F3F"/>
                </a:solidFill>
                <a:latin typeface="Century Gothic"/>
              </a:rPr>
              <a:t> levels showed significant downward trend from 2015 to 2021</a:t>
            </a:r>
            <a:endParaRPr lang="en-US" sz="2400" dirty="0">
              <a:solidFill>
                <a:srgbClr val="3F3F3F"/>
              </a:solidFill>
              <a:cs typeface="Calibri" panose="020F0502020204030204"/>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sz="1800" dirty="0">
              <a:solidFill>
                <a:srgbClr val="3F3F3F"/>
              </a:solidFill>
              <a:latin typeface="Century Gothic"/>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sz="1800" dirty="0">
              <a:solidFill>
                <a:srgbClr val="3F3F3F"/>
              </a:solidFill>
              <a:latin typeface="Century Gothic"/>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sz="1800" dirty="0">
              <a:solidFill>
                <a:srgbClr val="3F3F3F"/>
              </a:solidFill>
              <a:latin typeface="Century Gothic"/>
            </a:endParaRPr>
          </a:p>
        </p:txBody>
      </p:sp>
      <p:graphicFrame>
        <p:nvGraphicFramePr>
          <p:cNvPr id="12" name="Table 12">
            <a:extLst>
              <a:ext uri="{FF2B5EF4-FFF2-40B4-BE49-F238E27FC236}">
                <a16:creationId xmlns:a16="http://schemas.microsoft.com/office/drawing/2014/main" id="{C741ADD6-8E6C-42BE-BDDE-7FD930FA04D0}"/>
              </a:ext>
            </a:extLst>
          </p:cNvPr>
          <p:cNvGraphicFramePr>
            <a:graphicFrameLocks noGrp="1"/>
          </p:cNvGraphicFramePr>
          <p:nvPr>
            <p:extLst>
              <p:ext uri="{D42A27DB-BD31-4B8C-83A1-F6EECF244321}">
                <p14:modId xmlns:p14="http://schemas.microsoft.com/office/powerpoint/2010/main" val="3308528073"/>
              </p:ext>
            </p:extLst>
          </p:nvPr>
        </p:nvGraphicFramePr>
        <p:xfrm>
          <a:off x="5148986" y="3223463"/>
          <a:ext cx="6160119" cy="259080"/>
        </p:xfrm>
        <a:graphic>
          <a:graphicData uri="http://schemas.openxmlformats.org/drawingml/2006/table">
            <a:tbl>
              <a:tblPr firstRow="1" bandRow="1">
                <a:tableStyleId>{5C22544A-7EE6-4342-B048-85BDC9FD1C3A}</a:tableStyleId>
              </a:tblPr>
              <a:tblGrid>
                <a:gridCol w="880017">
                  <a:extLst>
                    <a:ext uri="{9D8B030D-6E8A-4147-A177-3AD203B41FA5}">
                      <a16:colId xmlns:a16="http://schemas.microsoft.com/office/drawing/2014/main" val="713668856"/>
                    </a:ext>
                  </a:extLst>
                </a:gridCol>
                <a:gridCol w="880017">
                  <a:extLst>
                    <a:ext uri="{9D8B030D-6E8A-4147-A177-3AD203B41FA5}">
                      <a16:colId xmlns:a16="http://schemas.microsoft.com/office/drawing/2014/main" val="587739518"/>
                    </a:ext>
                  </a:extLst>
                </a:gridCol>
                <a:gridCol w="880017">
                  <a:extLst>
                    <a:ext uri="{9D8B030D-6E8A-4147-A177-3AD203B41FA5}">
                      <a16:colId xmlns:a16="http://schemas.microsoft.com/office/drawing/2014/main" val="2843458278"/>
                    </a:ext>
                  </a:extLst>
                </a:gridCol>
                <a:gridCol w="880017">
                  <a:extLst>
                    <a:ext uri="{9D8B030D-6E8A-4147-A177-3AD203B41FA5}">
                      <a16:colId xmlns:a16="http://schemas.microsoft.com/office/drawing/2014/main" val="935550806"/>
                    </a:ext>
                  </a:extLst>
                </a:gridCol>
                <a:gridCol w="880017">
                  <a:extLst>
                    <a:ext uri="{9D8B030D-6E8A-4147-A177-3AD203B41FA5}">
                      <a16:colId xmlns:a16="http://schemas.microsoft.com/office/drawing/2014/main" val="765942207"/>
                    </a:ext>
                  </a:extLst>
                </a:gridCol>
                <a:gridCol w="880017">
                  <a:extLst>
                    <a:ext uri="{9D8B030D-6E8A-4147-A177-3AD203B41FA5}">
                      <a16:colId xmlns:a16="http://schemas.microsoft.com/office/drawing/2014/main" val="3758246466"/>
                    </a:ext>
                  </a:extLst>
                </a:gridCol>
                <a:gridCol w="880017">
                  <a:extLst>
                    <a:ext uri="{9D8B030D-6E8A-4147-A177-3AD203B41FA5}">
                      <a16:colId xmlns:a16="http://schemas.microsoft.com/office/drawing/2014/main" val="2347095393"/>
                    </a:ext>
                  </a:extLst>
                </a:gridCol>
              </a:tblGrid>
              <a:tr h="221888">
                <a:tc>
                  <a:txBody>
                    <a:bodyPr/>
                    <a:lstStyle/>
                    <a:p>
                      <a:r>
                        <a:rPr lang="en-US" sz="1100" b="0" dirty="0">
                          <a:solidFill>
                            <a:schemeClr val="tx1">
                              <a:lumMod val="75000"/>
                              <a:lumOff val="25000"/>
                            </a:schemeClr>
                          </a:solidFill>
                          <a:latin typeface="Century Gothic"/>
                        </a:rPr>
                        <a:t>2015</a:t>
                      </a:r>
                    </a:p>
                  </a:txBody>
                  <a:tcPr>
                    <a:solidFill>
                      <a:schemeClr val="bg1"/>
                    </a:solidFill>
                  </a:tcPr>
                </a:tc>
                <a:tc>
                  <a:txBody>
                    <a:bodyPr/>
                    <a:lstStyle/>
                    <a:p>
                      <a:r>
                        <a:rPr lang="en-US" sz="1100" b="0" dirty="0">
                          <a:solidFill>
                            <a:schemeClr val="tx1">
                              <a:lumMod val="75000"/>
                              <a:lumOff val="25000"/>
                            </a:schemeClr>
                          </a:solidFill>
                          <a:latin typeface="Century Gothic"/>
                        </a:rPr>
                        <a:t>2016</a:t>
                      </a:r>
                    </a:p>
                  </a:txBody>
                  <a:tcPr>
                    <a:solidFill>
                      <a:schemeClr val="bg1"/>
                    </a:solidFill>
                  </a:tcPr>
                </a:tc>
                <a:tc>
                  <a:txBody>
                    <a:bodyPr/>
                    <a:lstStyle/>
                    <a:p>
                      <a:r>
                        <a:rPr lang="en-US" sz="1100" b="0" dirty="0">
                          <a:solidFill>
                            <a:schemeClr val="tx1">
                              <a:lumMod val="75000"/>
                              <a:lumOff val="25000"/>
                            </a:schemeClr>
                          </a:solidFill>
                          <a:latin typeface="Century Gothic"/>
                        </a:rPr>
                        <a:t>2017</a:t>
                      </a:r>
                    </a:p>
                  </a:txBody>
                  <a:tcPr>
                    <a:solidFill>
                      <a:schemeClr val="bg1"/>
                    </a:solidFill>
                  </a:tcPr>
                </a:tc>
                <a:tc>
                  <a:txBody>
                    <a:bodyPr/>
                    <a:lstStyle/>
                    <a:p>
                      <a:r>
                        <a:rPr lang="en-US" sz="1100" b="0" dirty="0">
                          <a:solidFill>
                            <a:schemeClr val="tx1">
                              <a:lumMod val="75000"/>
                              <a:lumOff val="25000"/>
                            </a:schemeClr>
                          </a:solidFill>
                          <a:latin typeface="Century Gothic"/>
                        </a:rPr>
                        <a:t>2018</a:t>
                      </a:r>
                    </a:p>
                  </a:txBody>
                  <a:tcPr>
                    <a:solidFill>
                      <a:schemeClr val="bg1"/>
                    </a:solidFill>
                  </a:tcPr>
                </a:tc>
                <a:tc>
                  <a:txBody>
                    <a:bodyPr/>
                    <a:lstStyle/>
                    <a:p>
                      <a:r>
                        <a:rPr lang="en-US" sz="1100" b="0" dirty="0">
                          <a:solidFill>
                            <a:schemeClr val="tx1">
                              <a:lumMod val="75000"/>
                              <a:lumOff val="25000"/>
                            </a:schemeClr>
                          </a:solidFill>
                          <a:latin typeface="Century Gothic"/>
                        </a:rPr>
                        <a:t>2019</a:t>
                      </a:r>
                    </a:p>
                  </a:txBody>
                  <a:tcPr>
                    <a:solidFill>
                      <a:schemeClr val="bg1"/>
                    </a:solidFill>
                  </a:tcPr>
                </a:tc>
                <a:tc>
                  <a:txBody>
                    <a:bodyPr/>
                    <a:lstStyle/>
                    <a:p>
                      <a:r>
                        <a:rPr lang="en-US" sz="1100" b="0" dirty="0">
                          <a:solidFill>
                            <a:schemeClr val="tx1">
                              <a:lumMod val="75000"/>
                              <a:lumOff val="25000"/>
                            </a:schemeClr>
                          </a:solidFill>
                          <a:latin typeface="Century Gothic"/>
                        </a:rPr>
                        <a:t>2020</a:t>
                      </a:r>
                    </a:p>
                  </a:txBody>
                  <a:tcPr>
                    <a:solidFill>
                      <a:schemeClr val="bg1"/>
                    </a:solidFill>
                  </a:tcPr>
                </a:tc>
                <a:tc>
                  <a:txBody>
                    <a:bodyPr/>
                    <a:lstStyle/>
                    <a:p>
                      <a:r>
                        <a:rPr lang="en-US" sz="1100" b="0" dirty="0">
                          <a:solidFill>
                            <a:schemeClr val="tx1">
                              <a:lumMod val="75000"/>
                              <a:lumOff val="25000"/>
                            </a:schemeClr>
                          </a:solidFill>
                          <a:latin typeface="Century Gothic"/>
                        </a:rPr>
                        <a:t>2021</a:t>
                      </a:r>
                    </a:p>
                  </a:txBody>
                  <a:tcPr>
                    <a:solidFill>
                      <a:schemeClr val="bg1"/>
                    </a:solidFill>
                  </a:tcPr>
                </a:tc>
                <a:extLst>
                  <a:ext uri="{0D108BD9-81ED-4DB2-BD59-A6C34878D82A}">
                    <a16:rowId xmlns:a16="http://schemas.microsoft.com/office/drawing/2014/main" val="619387483"/>
                  </a:ext>
                </a:extLst>
              </a:tr>
            </a:tbl>
          </a:graphicData>
        </a:graphic>
      </p:graphicFrame>
      <p:sp>
        <p:nvSpPr>
          <p:cNvPr id="14" name="Shape 214">
            <a:extLst>
              <a:ext uri="{FF2B5EF4-FFF2-40B4-BE49-F238E27FC236}">
                <a16:creationId xmlns:a16="http://schemas.microsoft.com/office/drawing/2014/main" id="{6B26CE84-7E83-45AD-A08C-5688DAD085C6}"/>
              </a:ext>
            </a:extLst>
          </p:cNvPr>
          <p:cNvSpPr txBox="1"/>
          <p:nvPr/>
        </p:nvSpPr>
        <p:spPr>
          <a:xfrm>
            <a:off x="4504664" y="1131039"/>
            <a:ext cx="7102003" cy="317482"/>
          </a:xfrm>
          <a:prstGeom prst="rect">
            <a:avLst/>
          </a:prstGeom>
          <a:solidFill>
            <a:srgbClr val="FFFFFF"/>
          </a:solidFill>
          <a:ln>
            <a:noFill/>
          </a:ln>
        </p:spPr>
        <p:txBody>
          <a:bodyPr lIns="91425" tIns="91425" rIns="91425" bIns="91425" anchor="t" anchorCtr="0">
            <a:noAutofit/>
          </a:bodyPr>
          <a:lstStyle/>
          <a:p>
            <a:pPr algn="ctr">
              <a:defRPr/>
            </a:pPr>
            <a:r>
              <a:rPr lang="en-US" sz="1500" b="1" kern="0" dirty="0">
                <a:solidFill>
                  <a:srgbClr val="3F3F3F"/>
                </a:solidFill>
                <a:latin typeface="Century Gothic"/>
                <a:sym typeface="Century Gothic"/>
              </a:rPr>
              <a:t>Mean Monthly Precipitation in Study Area, 2015 – 2021</a:t>
            </a:r>
            <a:endParaRPr lang="en-US" dirty="0">
              <a:solidFill>
                <a:srgbClr val="3F3F3F"/>
              </a:solidFill>
            </a:endParaRPr>
          </a:p>
        </p:txBody>
      </p:sp>
      <p:sp>
        <p:nvSpPr>
          <p:cNvPr id="18" name="TextBox 17">
            <a:extLst>
              <a:ext uri="{FF2B5EF4-FFF2-40B4-BE49-F238E27FC236}">
                <a16:creationId xmlns:a16="http://schemas.microsoft.com/office/drawing/2014/main" id="{314434BA-54D1-43A2-9EFB-E3138B5A6726}"/>
              </a:ext>
            </a:extLst>
          </p:cNvPr>
          <p:cNvSpPr txBox="1"/>
          <p:nvPr/>
        </p:nvSpPr>
        <p:spPr>
          <a:xfrm>
            <a:off x="4606972" y="1835274"/>
            <a:ext cx="809254" cy="253916"/>
          </a:xfrm>
          <a:prstGeom prst="rect">
            <a:avLst/>
          </a:prstGeom>
          <a:solidFill>
            <a:sysClr val="window" lastClr="FFFFFF"/>
          </a:solidFill>
        </p:spPr>
        <p:txBody>
          <a:bodyPr wrap="square" lIns="91440" tIns="45720" rIns="91440" bIns="45720" rtlCol="0" anchor="t">
            <a:spAutoFit/>
          </a:bodyPr>
          <a:lstStyle/>
          <a:p>
            <a:pPr marL="0" marR="0" lvl="0" indent="0" algn="r" defTabSz="914400">
              <a:lnSpc>
                <a:spcPct val="100000"/>
              </a:lnSpc>
              <a:spcBef>
                <a:spcPts val="0"/>
              </a:spcBef>
              <a:spcAft>
                <a:spcPts val="0"/>
              </a:spcAft>
              <a:buNone/>
              <a:tabLst/>
              <a:defRPr/>
            </a:pPr>
            <a:r>
              <a:rPr lang="en-US" sz="1050" kern="0" dirty="0">
                <a:solidFill>
                  <a:srgbClr val="3F3F3F"/>
                </a:solidFill>
                <a:latin typeface="Century Gothic" panose="020F0302020204030204"/>
              </a:rPr>
              <a:t>0.10</a:t>
            </a:r>
            <a:endParaRPr lang="en-US" dirty="0">
              <a:solidFill>
                <a:srgbClr val="3F3F3F"/>
              </a:solidFill>
            </a:endParaRPr>
          </a:p>
        </p:txBody>
      </p:sp>
      <p:sp>
        <p:nvSpPr>
          <p:cNvPr id="20" name="TextBox 19">
            <a:extLst>
              <a:ext uri="{FF2B5EF4-FFF2-40B4-BE49-F238E27FC236}">
                <a16:creationId xmlns:a16="http://schemas.microsoft.com/office/drawing/2014/main" id="{5A542199-6FAC-4492-9E50-B043DD128A6D}"/>
              </a:ext>
            </a:extLst>
          </p:cNvPr>
          <p:cNvSpPr txBox="1"/>
          <p:nvPr/>
        </p:nvSpPr>
        <p:spPr>
          <a:xfrm>
            <a:off x="4606972" y="2134514"/>
            <a:ext cx="809254" cy="253916"/>
          </a:xfrm>
          <a:prstGeom prst="rect">
            <a:avLst/>
          </a:prstGeom>
          <a:solidFill>
            <a:sysClr val="window" lastClr="FFFFFF"/>
          </a:solidFill>
        </p:spPr>
        <p:txBody>
          <a:bodyPr wrap="square" lIns="91440" tIns="45720" rIns="91440" bIns="45720" rtlCol="0" anchor="t">
            <a:spAutoFit/>
          </a:bodyPr>
          <a:lstStyle/>
          <a:p>
            <a:pPr marL="0" marR="0" lvl="0" indent="0" algn="r" defTabSz="914400">
              <a:lnSpc>
                <a:spcPct val="100000"/>
              </a:lnSpc>
              <a:spcBef>
                <a:spcPts val="0"/>
              </a:spcBef>
              <a:spcAft>
                <a:spcPts val="0"/>
              </a:spcAft>
              <a:buNone/>
              <a:tabLst/>
              <a:defRPr/>
            </a:pPr>
            <a:r>
              <a:rPr lang="en-US" sz="1050" kern="0" dirty="0">
                <a:solidFill>
                  <a:srgbClr val="3F3F3F"/>
                </a:solidFill>
                <a:latin typeface="Century Gothic" panose="020F0302020204030204"/>
              </a:rPr>
              <a:t>0.08</a:t>
            </a:r>
            <a:endParaRPr lang="en-US" dirty="0">
              <a:solidFill>
                <a:srgbClr val="3F3F3F"/>
              </a:solidFill>
            </a:endParaRPr>
          </a:p>
        </p:txBody>
      </p:sp>
      <p:sp>
        <p:nvSpPr>
          <p:cNvPr id="22" name="TextBox 21">
            <a:extLst>
              <a:ext uri="{FF2B5EF4-FFF2-40B4-BE49-F238E27FC236}">
                <a16:creationId xmlns:a16="http://schemas.microsoft.com/office/drawing/2014/main" id="{621F9950-9A4C-418A-B29E-B313C4D8EB12}"/>
              </a:ext>
            </a:extLst>
          </p:cNvPr>
          <p:cNvSpPr txBox="1"/>
          <p:nvPr/>
        </p:nvSpPr>
        <p:spPr>
          <a:xfrm>
            <a:off x="4606972" y="2433753"/>
            <a:ext cx="809254" cy="253916"/>
          </a:xfrm>
          <a:prstGeom prst="rect">
            <a:avLst/>
          </a:prstGeom>
          <a:solidFill>
            <a:sysClr val="window" lastClr="FFFFFF"/>
          </a:solidFill>
        </p:spPr>
        <p:txBody>
          <a:bodyPr wrap="square" lIns="91440" tIns="45720" rIns="91440" bIns="45720" rtlCol="0" anchor="t">
            <a:spAutoFit/>
          </a:bodyPr>
          <a:lstStyle/>
          <a:p>
            <a:pPr marL="0" marR="0" lvl="0" indent="0" algn="r" defTabSz="914400">
              <a:lnSpc>
                <a:spcPct val="100000"/>
              </a:lnSpc>
              <a:spcBef>
                <a:spcPts val="0"/>
              </a:spcBef>
              <a:spcAft>
                <a:spcPts val="0"/>
              </a:spcAft>
              <a:buNone/>
              <a:tabLst/>
              <a:defRPr/>
            </a:pPr>
            <a:r>
              <a:rPr lang="en-US" sz="1050" kern="0" dirty="0">
                <a:solidFill>
                  <a:srgbClr val="3F3F3F"/>
                </a:solidFill>
                <a:latin typeface="Century Gothic" panose="020F0302020204030204"/>
              </a:rPr>
              <a:t>0.05</a:t>
            </a:r>
            <a:endParaRPr lang="en-US" dirty="0">
              <a:solidFill>
                <a:srgbClr val="3F3F3F"/>
              </a:solidFill>
            </a:endParaRPr>
          </a:p>
        </p:txBody>
      </p:sp>
      <p:sp>
        <p:nvSpPr>
          <p:cNvPr id="24" name="TextBox 23">
            <a:extLst>
              <a:ext uri="{FF2B5EF4-FFF2-40B4-BE49-F238E27FC236}">
                <a16:creationId xmlns:a16="http://schemas.microsoft.com/office/drawing/2014/main" id="{0FC93FF7-1B90-448A-8BB2-F2A05F6B19FD}"/>
              </a:ext>
            </a:extLst>
          </p:cNvPr>
          <p:cNvSpPr txBox="1"/>
          <p:nvPr/>
        </p:nvSpPr>
        <p:spPr>
          <a:xfrm>
            <a:off x="4606972" y="2732993"/>
            <a:ext cx="809254" cy="253916"/>
          </a:xfrm>
          <a:prstGeom prst="rect">
            <a:avLst/>
          </a:prstGeom>
          <a:solidFill>
            <a:sysClr val="window" lastClr="FFFFFF"/>
          </a:solidFill>
        </p:spPr>
        <p:txBody>
          <a:bodyPr wrap="square" lIns="91440" tIns="45720" rIns="91440" bIns="45720" rtlCol="0" anchor="t">
            <a:spAutoFit/>
          </a:bodyPr>
          <a:lstStyle/>
          <a:p>
            <a:pPr marL="0" marR="0" lvl="0" indent="0" algn="r" defTabSz="914400">
              <a:lnSpc>
                <a:spcPct val="100000"/>
              </a:lnSpc>
              <a:spcBef>
                <a:spcPts val="0"/>
              </a:spcBef>
              <a:spcAft>
                <a:spcPts val="0"/>
              </a:spcAft>
              <a:buNone/>
              <a:tabLst/>
              <a:defRPr/>
            </a:pPr>
            <a:r>
              <a:rPr lang="en-US" sz="1050" kern="0" dirty="0">
                <a:solidFill>
                  <a:srgbClr val="3F3F3F"/>
                </a:solidFill>
                <a:latin typeface="Century Gothic" panose="020F0302020204030204"/>
              </a:rPr>
              <a:t>0.03</a:t>
            </a:r>
            <a:endParaRPr lang="en-US" dirty="0">
              <a:solidFill>
                <a:srgbClr val="3F3F3F"/>
              </a:solidFill>
            </a:endParaRPr>
          </a:p>
        </p:txBody>
      </p:sp>
      <p:sp>
        <p:nvSpPr>
          <p:cNvPr id="26" name="TextBox 25">
            <a:extLst>
              <a:ext uri="{FF2B5EF4-FFF2-40B4-BE49-F238E27FC236}">
                <a16:creationId xmlns:a16="http://schemas.microsoft.com/office/drawing/2014/main" id="{A6909CF8-818B-4FD9-8F3A-8E11CAF98ED5}"/>
              </a:ext>
            </a:extLst>
          </p:cNvPr>
          <p:cNvSpPr txBox="1"/>
          <p:nvPr/>
        </p:nvSpPr>
        <p:spPr>
          <a:xfrm>
            <a:off x="4703735" y="3032232"/>
            <a:ext cx="719678" cy="261610"/>
          </a:xfrm>
          <a:prstGeom prst="rect">
            <a:avLst/>
          </a:prstGeom>
          <a:noFill/>
        </p:spPr>
        <p:txBody>
          <a:bodyPr wrap="square" lIns="91440" tIns="45720" rIns="91440" bIns="45720" rtlCol="0" anchor="t">
            <a:spAutoFit/>
          </a:bodyPr>
          <a:lstStyle/>
          <a:p>
            <a:pPr marL="0" marR="0" lvl="0" indent="0" algn="r" defTabSz="914400">
              <a:lnSpc>
                <a:spcPct val="100000"/>
              </a:lnSpc>
              <a:spcBef>
                <a:spcPts val="0"/>
              </a:spcBef>
              <a:spcAft>
                <a:spcPts val="0"/>
              </a:spcAft>
              <a:buNone/>
              <a:tabLst/>
              <a:defRPr/>
            </a:pPr>
            <a:r>
              <a:rPr lang="en-US" sz="1050" kern="0" dirty="0">
                <a:solidFill>
                  <a:srgbClr val="3F3F3F"/>
                </a:solidFill>
                <a:latin typeface="Century Gothic" panose="020F0302020204030204"/>
              </a:rPr>
              <a:t>0.000</a:t>
            </a:r>
            <a:endParaRPr lang="en-US" dirty="0">
              <a:solidFill>
                <a:srgbClr val="3F3F3F"/>
              </a:solidFill>
            </a:endParaRPr>
          </a:p>
        </p:txBody>
      </p:sp>
      <p:pic>
        <p:nvPicPr>
          <p:cNvPr id="42" name="Picture 42" descr="Chart, line chart&#10;&#10;Description automatically generated">
            <a:extLst>
              <a:ext uri="{FF2B5EF4-FFF2-40B4-BE49-F238E27FC236}">
                <a16:creationId xmlns:a16="http://schemas.microsoft.com/office/drawing/2014/main" id="{BC064D08-CC60-45CE-B075-C20D844FA86B}"/>
              </a:ext>
            </a:extLst>
          </p:cNvPr>
          <p:cNvPicPr>
            <a:picLocks noChangeAspect="1"/>
          </p:cNvPicPr>
          <p:nvPr/>
        </p:nvPicPr>
        <p:blipFill rotWithShape="1">
          <a:blip r:embed="rId3"/>
          <a:srcRect l="5273" t="625" r="1763"/>
          <a:stretch/>
        </p:blipFill>
        <p:spPr>
          <a:xfrm>
            <a:off x="5400134" y="1514252"/>
            <a:ext cx="6053288" cy="1716176"/>
          </a:xfrm>
          <a:prstGeom prst="rect">
            <a:avLst/>
          </a:prstGeom>
        </p:spPr>
      </p:pic>
      <p:sp>
        <p:nvSpPr>
          <p:cNvPr id="44" name="TextBox 43">
            <a:extLst>
              <a:ext uri="{FF2B5EF4-FFF2-40B4-BE49-F238E27FC236}">
                <a16:creationId xmlns:a16="http://schemas.microsoft.com/office/drawing/2014/main" id="{1EFE9500-F699-4A15-8F0D-3A1E4BA53AA5}"/>
              </a:ext>
            </a:extLst>
          </p:cNvPr>
          <p:cNvSpPr txBox="1"/>
          <p:nvPr/>
        </p:nvSpPr>
        <p:spPr>
          <a:xfrm>
            <a:off x="4586095" y="1511684"/>
            <a:ext cx="809254" cy="253916"/>
          </a:xfrm>
          <a:prstGeom prst="rect">
            <a:avLst/>
          </a:prstGeom>
          <a:solidFill>
            <a:sysClr val="window" lastClr="FFFFFF"/>
          </a:solidFill>
        </p:spPr>
        <p:txBody>
          <a:bodyPr wrap="square" lIns="91440" tIns="45720" rIns="91440" bIns="45720" rtlCol="0" anchor="t">
            <a:spAutoFit/>
          </a:bodyPr>
          <a:lstStyle/>
          <a:p>
            <a:pPr marL="0" marR="0" lvl="0" indent="0" algn="r" defTabSz="914400">
              <a:lnSpc>
                <a:spcPct val="100000"/>
              </a:lnSpc>
              <a:spcBef>
                <a:spcPts val="0"/>
              </a:spcBef>
              <a:spcAft>
                <a:spcPts val="0"/>
              </a:spcAft>
              <a:buNone/>
              <a:tabLst/>
              <a:defRPr/>
            </a:pPr>
            <a:r>
              <a:rPr lang="en-US" sz="1050" kern="0" dirty="0">
                <a:solidFill>
                  <a:srgbClr val="3F3F3F"/>
                </a:solidFill>
                <a:latin typeface="Century Gothic" panose="020F0302020204030204"/>
              </a:rPr>
              <a:t>0.13</a:t>
            </a:r>
            <a:endParaRPr lang="en-US" dirty="0">
              <a:solidFill>
                <a:srgbClr val="3F3F3F"/>
              </a:solidFill>
            </a:endParaRPr>
          </a:p>
        </p:txBody>
      </p:sp>
      <p:sp>
        <p:nvSpPr>
          <p:cNvPr id="6" name="TextBox 5">
            <a:extLst>
              <a:ext uri="{FF2B5EF4-FFF2-40B4-BE49-F238E27FC236}">
                <a16:creationId xmlns:a16="http://schemas.microsoft.com/office/drawing/2014/main" id="{AC018A64-ED81-493D-A8A1-CC6C79BB6E37}"/>
              </a:ext>
            </a:extLst>
          </p:cNvPr>
          <p:cNvSpPr txBox="1"/>
          <p:nvPr/>
        </p:nvSpPr>
        <p:spPr>
          <a:xfrm rot="16200000">
            <a:off x="3782923" y="2248854"/>
            <a:ext cx="2090032" cy="276999"/>
          </a:xfrm>
          <a:prstGeom prst="rect">
            <a:avLst/>
          </a:prstGeom>
          <a:solidFill>
            <a:sysClr val="window" lastClr="FFFFFF"/>
          </a:solidFill>
        </p:spPr>
        <p:txBody>
          <a:bodyPr wrap="square" lIns="91440" tIns="45720" rIns="91440" bIns="45720" rtlCol="0" anchor="t">
            <a:spAutoFit/>
          </a:bodyPr>
          <a:lstStyle/>
          <a:p>
            <a:pPr algn="ctr">
              <a:defRPr/>
            </a:pPr>
            <a:r>
              <a:rPr lang="en-US" sz="1200" kern="0" dirty="0">
                <a:solidFill>
                  <a:srgbClr val="3F3F3F"/>
                </a:solidFill>
                <a:latin typeface="Century Gothic" panose="020F0302020204030204"/>
              </a:rPr>
              <a:t>Mean Precipitation (mm)</a:t>
            </a:r>
            <a:endParaRPr lang="en-US" dirty="0">
              <a:solidFill>
                <a:srgbClr val="3F3F3F"/>
              </a:solidFill>
            </a:endParaRPr>
          </a:p>
        </p:txBody>
      </p:sp>
      <p:sp>
        <p:nvSpPr>
          <p:cNvPr id="47" name="TextBox 46">
            <a:extLst>
              <a:ext uri="{FF2B5EF4-FFF2-40B4-BE49-F238E27FC236}">
                <a16:creationId xmlns:a16="http://schemas.microsoft.com/office/drawing/2014/main" id="{5E24A185-5DF7-4C7E-9B8B-12039E624AE5}"/>
              </a:ext>
            </a:extLst>
          </p:cNvPr>
          <p:cNvSpPr txBox="1"/>
          <p:nvPr/>
        </p:nvSpPr>
        <p:spPr>
          <a:xfrm>
            <a:off x="10312627" y="1638544"/>
            <a:ext cx="1156266" cy="261610"/>
          </a:xfrm>
          <a:prstGeom prst="rect">
            <a:avLst/>
          </a:prstGeom>
          <a:noFill/>
        </p:spPr>
        <p:txBody>
          <a:bodyPr wrap="square" lIns="91440" tIns="45720" rIns="91440" bIns="45720" rtlCol="0" anchor="t">
            <a:spAutoFit/>
          </a:bodyPr>
          <a:lstStyle/>
          <a:p>
            <a:pPr algn="r">
              <a:defRPr/>
            </a:pPr>
            <a:r>
              <a:rPr lang="en-US" sz="1100" kern="0" dirty="0">
                <a:solidFill>
                  <a:srgbClr val="3F3F3F"/>
                </a:solidFill>
                <a:latin typeface="Century Gothic"/>
                <a:ea typeface="+mn-lt"/>
                <a:cs typeface="+mn-lt"/>
              </a:rPr>
              <a:t>p-value</a:t>
            </a:r>
            <a:r>
              <a:rPr lang="en-US" sz="1100" kern="0" dirty="0">
                <a:solidFill>
                  <a:srgbClr val="3F3F3F"/>
                </a:solidFill>
                <a:latin typeface="Century Gothic" panose="020F0302020204030204"/>
                <a:cs typeface="Calibri"/>
              </a:rPr>
              <a:t> </a:t>
            </a:r>
            <a:r>
              <a:rPr lang="en-US" sz="1100" kern="0" dirty="0">
                <a:solidFill>
                  <a:srgbClr val="3F3F3F"/>
                </a:solidFill>
                <a:latin typeface="Century Gothic" panose="020F0302020204030204"/>
              </a:rPr>
              <a:t>= .026</a:t>
            </a:r>
            <a:endParaRPr lang="en-US" sz="1100" dirty="0">
              <a:solidFill>
                <a:srgbClr val="3F3F3F"/>
              </a:solidFill>
              <a:cs typeface="Calibri"/>
            </a:endParaRPr>
          </a:p>
        </p:txBody>
      </p:sp>
      <p:pic>
        <p:nvPicPr>
          <p:cNvPr id="48" name="Picture 48" descr="Chart, line chart&#10;&#10;Description automatically generated">
            <a:extLst>
              <a:ext uri="{FF2B5EF4-FFF2-40B4-BE49-F238E27FC236}">
                <a16:creationId xmlns:a16="http://schemas.microsoft.com/office/drawing/2014/main" id="{2CBC213F-20D5-4F01-B806-EAAD6926F799}"/>
              </a:ext>
            </a:extLst>
          </p:cNvPr>
          <p:cNvPicPr>
            <a:picLocks noChangeAspect="1"/>
          </p:cNvPicPr>
          <p:nvPr/>
        </p:nvPicPr>
        <p:blipFill rotWithShape="1">
          <a:blip r:embed="rId4"/>
          <a:srcRect l="3956" t="-3088" r="4272" b="3067"/>
          <a:stretch/>
        </p:blipFill>
        <p:spPr>
          <a:xfrm>
            <a:off x="5389696" y="3830217"/>
            <a:ext cx="6072365" cy="1840620"/>
          </a:xfrm>
          <a:prstGeom prst="rect">
            <a:avLst/>
          </a:prstGeom>
        </p:spPr>
      </p:pic>
      <p:sp>
        <p:nvSpPr>
          <p:cNvPr id="55" name="TextBox 54">
            <a:extLst>
              <a:ext uri="{FF2B5EF4-FFF2-40B4-BE49-F238E27FC236}">
                <a16:creationId xmlns:a16="http://schemas.microsoft.com/office/drawing/2014/main" id="{882AE951-D1C9-451A-BA7F-EF9BF92C61C3}"/>
              </a:ext>
            </a:extLst>
          </p:cNvPr>
          <p:cNvSpPr txBox="1"/>
          <p:nvPr/>
        </p:nvSpPr>
        <p:spPr>
          <a:xfrm rot="16200000">
            <a:off x="3877777" y="4471826"/>
            <a:ext cx="2093346" cy="276999"/>
          </a:xfrm>
          <a:prstGeom prst="rect">
            <a:avLst/>
          </a:prstGeom>
          <a:solidFill>
            <a:sysClr val="window" lastClr="FFFFFF"/>
          </a:solidFill>
        </p:spPr>
        <p:txBody>
          <a:bodyPr wrap="square" lIns="91440" tIns="45720" rIns="91440" bIns="45720" rtlCol="0" anchor="t">
            <a:spAutoFit/>
          </a:bodyPr>
          <a:lstStyle/>
          <a:p>
            <a:pPr algn="ctr">
              <a:defRPr/>
            </a:pPr>
            <a:endParaRPr lang="en-US" sz="1200" kern="0" dirty="0">
              <a:solidFill>
                <a:srgbClr val="3F3F3F"/>
              </a:solidFill>
              <a:latin typeface="Century Gothic" panose="020F0302020204030204"/>
            </a:endParaRPr>
          </a:p>
        </p:txBody>
      </p:sp>
      <p:sp>
        <p:nvSpPr>
          <p:cNvPr id="57" name="Shape 214">
            <a:extLst>
              <a:ext uri="{FF2B5EF4-FFF2-40B4-BE49-F238E27FC236}">
                <a16:creationId xmlns:a16="http://schemas.microsoft.com/office/drawing/2014/main" id="{47220FEF-0294-4208-B828-6E860CC8056F}"/>
              </a:ext>
            </a:extLst>
          </p:cNvPr>
          <p:cNvSpPr txBox="1"/>
          <p:nvPr/>
        </p:nvSpPr>
        <p:spPr>
          <a:xfrm>
            <a:off x="4515102" y="3543560"/>
            <a:ext cx="7102003" cy="317482"/>
          </a:xfrm>
          <a:prstGeom prst="rect">
            <a:avLst/>
          </a:prstGeom>
          <a:solidFill>
            <a:srgbClr val="FFFFFF"/>
          </a:solidFill>
          <a:ln>
            <a:noFill/>
          </a:ln>
        </p:spPr>
        <p:txBody>
          <a:bodyPr lIns="91425" tIns="91425" rIns="91425" bIns="91425" anchor="t" anchorCtr="0">
            <a:noAutofit/>
          </a:bodyPr>
          <a:lstStyle/>
          <a:p>
            <a:pPr algn="ctr">
              <a:defRPr/>
            </a:pPr>
            <a:r>
              <a:rPr lang="en-US" sz="1500" b="1" kern="0" dirty="0">
                <a:solidFill>
                  <a:srgbClr val="3F3F3F"/>
                </a:solidFill>
                <a:latin typeface="Century Gothic"/>
                <a:sym typeface="Century Gothic"/>
              </a:rPr>
              <a:t>Mean Monthly Soil Moisture in Study area, 2015 – 2021</a:t>
            </a:r>
            <a:endParaRPr lang="en-US" dirty="0">
              <a:solidFill>
                <a:srgbClr val="3F3F3F"/>
              </a:solidFill>
            </a:endParaRPr>
          </a:p>
        </p:txBody>
      </p:sp>
      <p:sp>
        <p:nvSpPr>
          <p:cNvPr id="65" name="TextBox 64">
            <a:extLst>
              <a:ext uri="{FF2B5EF4-FFF2-40B4-BE49-F238E27FC236}">
                <a16:creationId xmlns:a16="http://schemas.microsoft.com/office/drawing/2014/main" id="{A74B3B3B-A2CB-40BC-93A1-D127B29F1F76}"/>
              </a:ext>
            </a:extLst>
          </p:cNvPr>
          <p:cNvSpPr txBox="1"/>
          <p:nvPr/>
        </p:nvSpPr>
        <p:spPr>
          <a:xfrm>
            <a:off x="10312627" y="4042203"/>
            <a:ext cx="1156267" cy="261610"/>
          </a:xfrm>
          <a:prstGeom prst="rect">
            <a:avLst/>
          </a:prstGeom>
          <a:noFill/>
        </p:spPr>
        <p:txBody>
          <a:bodyPr wrap="square" lIns="91440" tIns="45720" rIns="91440" bIns="45720" rtlCol="0" anchor="t">
            <a:spAutoFit/>
          </a:bodyPr>
          <a:lstStyle/>
          <a:p>
            <a:pPr algn="r">
              <a:defRPr/>
            </a:pPr>
            <a:r>
              <a:rPr lang="en-US" sz="1100" kern="0" dirty="0">
                <a:solidFill>
                  <a:srgbClr val="3F3F3F"/>
                </a:solidFill>
                <a:latin typeface="Century Gothic" panose="020F0302020204030204"/>
              </a:rPr>
              <a:t>p-value = .016</a:t>
            </a:r>
            <a:endParaRPr lang="en-US" sz="1100" dirty="0">
              <a:solidFill>
                <a:srgbClr val="3F3F3F"/>
              </a:solidFill>
              <a:cs typeface="Calibri" panose="020F0502020204030204"/>
            </a:endParaRPr>
          </a:p>
        </p:txBody>
      </p:sp>
      <p:sp>
        <p:nvSpPr>
          <p:cNvPr id="58" name="TextBox 57">
            <a:extLst>
              <a:ext uri="{FF2B5EF4-FFF2-40B4-BE49-F238E27FC236}">
                <a16:creationId xmlns:a16="http://schemas.microsoft.com/office/drawing/2014/main" id="{B83A4B5B-0625-45F3-AB85-78E5C9487469}"/>
              </a:ext>
            </a:extLst>
          </p:cNvPr>
          <p:cNvSpPr txBox="1"/>
          <p:nvPr/>
        </p:nvSpPr>
        <p:spPr>
          <a:xfrm>
            <a:off x="4617410" y="4206040"/>
            <a:ext cx="809254" cy="253916"/>
          </a:xfrm>
          <a:prstGeom prst="rect">
            <a:avLst/>
          </a:prstGeom>
          <a:solidFill>
            <a:sysClr val="window" lastClr="FFFFFF"/>
          </a:solidFill>
        </p:spPr>
        <p:txBody>
          <a:bodyPr wrap="square" lIns="91440" tIns="45720" rIns="91440" bIns="45720" rtlCol="0" anchor="t">
            <a:spAutoFit/>
          </a:bodyPr>
          <a:lstStyle/>
          <a:p>
            <a:pPr marL="0" marR="0" lvl="0" indent="0" algn="r" defTabSz="914400">
              <a:lnSpc>
                <a:spcPct val="100000"/>
              </a:lnSpc>
              <a:spcBef>
                <a:spcPts val="0"/>
              </a:spcBef>
              <a:spcAft>
                <a:spcPts val="0"/>
              </a:spcAft>
              <a:buNone/>
              <a:tabLst/>
              <a:defRPr/>
            </a:pPr>
            <a:r>
              <a:rPr lang="en-US" sz="1050" kern="0" dirty="0">
                <a:solidFill>
                  <a:srgbClr val="3F3F3F"/>
                </a:solidFill>
                <a:latin typeface="Century Gothic" panose="020F0302020204030204"/>
              </a:rPr>
              <a:t>0.10</a:t>
            </a:r>
            <a:endParaRPr lang="en-US" dirty="0">
              <a:solidFill>
                <a:srgbClr val="3F3F3F"/>
              </a:solidFill>
            </a:endParaRPr>
          </a:p>
        </p:txBody>
      </p:sp>
      <p:sp>
        <p:nvSpPr>
          <p:cNvPr id="59" name="TextBox 58">
            <a:extLst>
              <a:ext uri="{FF2B5EF4-FFF2-40B4-BE49-F238E27FC236}">
                <a16:creationId xmlns:a16="http://schemas.microsoft.com/office/drawing/2014/main" id="{F1013C46-6C34-49CC-9354-9931C5DA33FA}"/>
              </a:ext>
            </a:extLst>
          </p:cNvPr>
          <p:cNvSpPr txBox="1"/>
          <p:nvPr/>
        </p:nvSpPr>
        <p:spPr>
          <a:xfrm>
            <a:off x="4617410" y="4505280"/>
            <a:ext cx="809254" cy="253916"/>
          </a:xfrm>
          <a:prstGeom prst="rect">
            <a:avLst/>
          </a:prstGeom>
          <a:solidFill>
            <a:sysClr val="window" lastClr="FFFFFF"/>
          </a:solidFill>
        </p:spPr>
        <p:txBody>
          <a:bodyPr wrap="square" lIns="91440" tIns="45720" rIns="91440" bIns="45720" rtlCol="0" anchor="t">
            <a:spAutoFit/>
          </a:bodyPr>
          <a:lstStyle/>
          <a:p>
            <a:pPr marL="0" marR="0" lvl="0" indent="0" algn="r" defTabSz="914400">
              <a:lnSpc>
                <a:spcPct val="100000"/>
              </a:lnSpc>
              <a:spcBef>
                <a:spcPts val="0"/>
              </a:spcBef>
              <a:spcAft>
                <a:spcPts val="0"/>
              </a:spcAft>
              <a:buNone/>
              <a:tabLst/>
              <a:defRPr/>
            </a:pPr>
            <a:r>
              <a:rPr lang="en-US" sz="1050" kern="0" dirty="0">
                <a:solidFill>
                  <a:srgbClr val="3F3F3F"/>
                </a:solidFill>
                <a:latin typeface="Century Gothic" panose="020F0302020204030204"/>
              </a:rPr>
              <a:t>0.08</a:t>
            </a:r>
            <a:endParaRPr lang="en-US" dirty="0">
              <a:solidFill>
                <a:srgbClr val="3F3F3F"/>
              </a:solidFill>
            </a:endParaRPr>
          </a:p>
        </p:txBody>
      </p:sp>
      <p:sp>
        <p:nvSpPr>
          <p:cNvPr id="60" name="TextBox 59">
            <a:extLst>
              <a:ext uri="{FF2B5EF4-FFF2-40B4-BE49-F238E27FC236}">
                <a16:creationId xmlns:a16="http://schemas.microsoft.com/office/drawing/2014/main" id="{54B1EF34-6C82-4EB5-BB67-065060A5173D}"/>
              </a:ext>
            </a:extLst>
          </p:cNvPr>
          <p:cNvSpPr txBox="1"/>
          <p:nvPr/>
        </p:nvSpPr>
        <p:spPr>
          <a:xfrm>
            <a:off x="4617410" y="4804520"/>
            <a:ext cx="809254" cy="253916"/>
          </a:xfrm>
          <a:prstGeom prst="rect">
            <a:avLst/>
          </a:prstGeom>
          <a:solidFill>
            <a:sysClr val="window" lastClr="FFFFFF"/>
          </a:solidFill>
        </p:spPr>
        <p:txBody>
          <a:bodyPr wrap="square" lIns="91440" tIns="45720" rIns="91440" bIns="45720" rtlCol="0" anchor="t">
            <a:spAutoFit/>
          </a:bodyPr>
          <a:lstStyle/>
          <a:p>
            <a:pPr marL="0" marR="0" lvl="0" indent="0" algn="r" defTabSz="914400">
              <a:lnSpc>
                <a:spcPct val="100000"/>
              </a:lnSpc>
              <a:spcBef>
                <a:spcPts val="0"/>
              </a:spcBef>
              <a:spcAft>
                <a:spcPts val="0"/>
              </a:spcAft>
              <a:buNone/>
              <a:tabLst/>
              <a:defRPr/>
            </a:pPr>
            <a:r>
              <a:rPr lang="en-US" sz="1050" kern="0" dirty="0">
                <a:solidFill>
                  <a:srgbClr val="3F3F3F"/>
                </a:solidFill>
                <a:latin typeface="Century Gothic" panose="020F0302020204030204"/>
              </a:rPr>
              <a:t>0.05</a:t>
            </a:r>
            <a:endParaRPr lang="en-US" dirty="0">
              <a:solidFill>
                <a:srgbClr val="3F3F3F"/>
              </a:solidFill>
            </a:endParaRPr>
          </a:p>
        </p:txBody>
      </p:sp>
      <p:sp>
        <p:nvSpPr>
          <p:cNvPr id="61" name="TextBox 60">
            <a:extLst>
              <a:ext uri="{FF2B5EF4-FFF2-40B4-BE49-F238E27FC236}">
                <a16:creationId xmlns:a16="http://schemas.microsoft.com/office/drawing/2014/main" id="{4C27FF57-651F-4160-96E9-56B150D655EB}"/>
              </a:ext>
            </a:extLst>
          </p:cNvPr>
          <p:cNvSpPr txBox="1"/>
          <p:nvPr/>
        </p:nvSpPr>
        <p:spPr>
          <a:xfrm>
            <a:off x="4617410" y="5103760"/>
            <a:ext cx="809254" cy="253916"/>
          </a:xfrm>
          <a:prstGeom prst="rect">
            <a:avLst/>
          </a:prstGeom>
          <a:solidFill>
            <a:sysClr val="window" lastClr="FFFFFF"/>
          </a:solidFill>
        </p:spPr>
        <p:txBody>
          <a:bodyPr wrap="square" lIns="91440" tIns="45720" rIns="91440" bIns="45720" rtlCol="0" anchor="t">
            <a:spAutoFit/>
          </a:bodyPr>
          <a:lstStyle/>
          <a:p>
            <a:pPr marL="0" marR="0" lvl="0" indent="0" algn="r" defTabSz="914400">
              <a:lnSpc>
                <a:spcPct val="100000"/>
              </a:lnSpc>
              <a:spcBef>
                <a:spcPts val="0"/>
              </a:spcBef>
              <a:spcAft>
                <a:spcPts val="0"/>
              </a:spcAft>
              <a:buNone/>
              <a:tabLst/>
              <a:defRPr/>
            </a:pPr>
            <a:r>
              <a:rPr lang="en-US" sz="1050" kern="0" dirty="0">
                <a:solidFill>
                  <a:srgbClr val="3F3F3F"/>
                </a:solidFill>
                <a:latin typeface="Century Gothic" panose="020F0302020204030204"/>
              </a:rPr>
              <a:t>0.03</a:t>
            </a:r>
            <a:endParaRPr lang="en-US" dirty="0">
              <a:solidFill>
                <a:srgbClr val="3F3F3F"/>
              </a:solidFill>
            </a:endParaRPr>
          </a:p>
        </p:txBody>
      </p:sp>
      <p:sp>
        <p:nvSpPr>
          <p:cNvPr id="62" name="TextBox 61">
            <a:extLst>
              <a:ext uri="{FF2B5EF4-FFF2-40B4-BE49-F238E27FC236}">
                <a16:creationId xmlns:a16="http://schemas.microsoft.com/office/drawing/2014/main" id="{07CD2647-03CA-40DF-8C7F-087138FAA3FD}"/>
              </a:ext>
            </a:extLst>
          </p:cNvPr>
          <p:cNvSpPr txBox="1"/>
          <p:nvPr/>
        </p:nvSpPr>
        <p:spPr>
          <a:xfrm>
            <a:off x="4714171" y="5382121"/>
            <a:ext cx="719678" cy="261610"/>
          </a:xfrm>
          <a:prstGeom prst="rect">
            <a:avLst/>
          </a:prstGeom>
          <a:noFill/>
        </p:spPr>
        <p:txBody>
          <a:bodyPr wrap="square" lIns="91440" tIns="45720" rIns="91440" bIns="45720" rtlCol="0" anchor="t">
            <a:spAutoFit/>
          </a:bodyPr>
          <a:lstStyle/>
          <a:p>
            <a:pPr marL="0" marR="0" lvl="0" indent="0" algn="r" defTabSz="914400">
              <a:lnSpc>
                <a:spcPct val="100000"/>
              </a:lnSpc>
              <a:spcBef>
                <a:spcPts val="0"/>
              </a:spcBef>
              <a:spcAft>
                <a:spcPts val="0"/>
              </a:spcAft>
              <a:buNone/>
              <a:tabLst/>
              <a:defRPr/>
            </a:pPr>
            <a:r>
              <a:rPr lang="en-US" sz="1050" kern="0" dirty="0">
                <a:solidFill>
                  <a:srgbClr val="3F3F3F"/>
                </a:solidFill>
                <a:latin typeface="Century Gothic" panose="020F0302020204030204"/>
              </a:rPr>
              <a:t>0.000</a:t>
            </a:r>
            <a:endParaRPr lang="en-US" dirty="0">
              <a:solidFill>
                <a:srgbClr val="3F3F3F"/>
              </a:solidFill>
            </a:endParaRPr>
          </a:p>
        </p:txBody>
      </p:sp>
      <p:sp>
        <p:nvSpPr>
          <p:cNvPr id="63" name="TextBox 62">
            <a:extLst>
              <a:ext uri="{FF2B5EF4-FFF2-40B4-BE49-F238E27FC236}">
                <a16:creationId xmlns:a16="http://schemas.microsoft.com/office/drawing/2014/main" id="{1F7758A0-63F8-4C53-A3A3-9BFC37E2E623}"/>
              </a:ext>
            </a:extLst>
          </p:cNvPr>
          <p:cNvSpPr txBox="1"/>
          <p:nvPr/>
        </p:nvSpPr>
        <p:spPr>
          <a:xfrm>
            <a:off x="4596532" y="3882450"/>
            <a:ext cx="809254" cy="253916"/>
          </a:xfrm>
          <a:prstGeom prst="rect">
            <a:avLst/>
          </a:prstGeom>
          <a:solidFill>
            <a:sysClr val="window" lastClr="FFFFFF"/>
          </a:solidFill>
        </p:spPr>
        <p:txBody>
          <a:bodyPr wrap="square" lIns="91440" tIns="45720" rIns="91440" bIns="45720" rtlCol="0" anchor="t">
            <a:spAutoFit/>
          </a:bodyPr>
          <a:lstStyle/>
          <a:p>
            <a:pPr marL="0" marR="0" lvl="0" indent="0" algn="r" defTabSz="914400">
              <a:lnSpc>
                <a:spcPct val="100000"/>
              </a:lnSpc>
              <a:spcBef>
                <a:spcPts val="0"/>
              </a:spcBef>
              <a:spcAft>
                <a:spcPts val="0"/>
              </a:spcAft>
              <a:buNone/>
              <a:tabLst/>
              <a:defRPr/>
            </a:pPr>
            <a:r>
              <a:rPr lang="en-US" sz="1050" kern="0" dirty="0">
                <a:solidFill>
                  <a:srgbClr val="3F3F3F"/>
                </a:solidFill>
                <a:latin typeface="Century Gothic" panose="020F0302020204030204"/>
              </a:rPr>
              <a:t>0.13</a:t>
            </a:r>
            <a:endParaRPr lang="en-US" dirty="0">
              <a:solidFill>
                <a:srgbClr val="3F3F3F"/>
              </a:solidFill>
            </a:endParaRPr>
          </a:p>
        </p:txBody>
      </p:sp>
      <p:sp>
        <p:nvSpPr>
          <p:cNvPr id="64" name="TextBox 63">
            <a:extLst>
              <a:ext uri="{FF2B5EF4-FFF2-40B4-BE49-F238E27FC236}">
                <a16:creationId xmlns:a16="http://schemas.microsoft.com/office/drawing/2014/main" id="{FC3B77FF-E53E-4D70-87AD-B3B336B08CF4}"/>
              </a:ext>
            </a:extLst>
          </p:cNvPr>
          <p:cNvSpPr txBox="1"/>
          <p:nvPr/>
        </p:nvSpPr>
        <p:spPr>
          <a:xfrm rot="16200000">
            <a:off x="3793360" y="4619621"/>
            <a:ext cx="2090032" cy="276999"/>
          </a:xfrm>
          <a:prstGeom prst="rect">
            <a:avLst/>
          </a:prstGeom>
          <a:solidFill>
            <a:sysClr val="window" lastClr="FFFFFF"/>
          </a:solidFill>
        </p:spPr>
        <p:txBody>
          <a:bodyPr wrap="square" lIns="91440" tIns="45720" rIns="91440" bIns="45720" rtlCol="0" anchor="t">
            <a:spAutoFit/>
          </a:bodyPr>
          <a:lstStyle/>
          <a:p>
            <a:pPr algn="ctr">
              <a:defRPr/>
            </a:pPr>
            <a:r>
              <a:rPr lang="en-US" sz="1200" kern="0" dirty="0">
                <a:solidFill>
                  <a:srgbClr val="3F3F3F"/>
                </a:solidFill>
                <a:latin typeface="Century Gothic" panose="020F0302020204030204"/>
              </a:rPr>
              <a:t>Mean Soil Moisture (mm)</a:t>
            </a:r>
            <a:endParaRPr lang="en-US" dirty="0">
              <a:solidFill>
                <a:srgbClr val="3F3F3F"/>
              </a:solidFill>
            </a:endParaRPr>
          </a:p>
        </p:txBody>
      </p:sp>
      <p:sp>
        <p:nvSpPr>
          <p:cNvPr id="37" name="TextBox 36">
            <a:extLst>
              <a:ext uri="{FF2B5EF4-FFF2-40B4-BE49-F238E27FC236}">
                <a16:creationId xmlns:a16="http://schemas.microsoft.com/office/drawing/2014/main" id="{46BA0F9C-6CDE-43E0-8F52-1D1F55648727}"/>
              </a:ext>
            </a:extLst>
          </p:cNvPr>
          <p:cNvSpPr txBox="1"/>
          <p:nvPr/>
        </p:nvSpPr>
        <p:spPr>
          <a:xfrm>
            <a:off x="10871477" y="5549720"/>
            <a:ext cx="746799" cy="276999"/>
          </a:xfrm>
          <a:prstGeom prst="rect">
            <a:avLst/>
          </a:prstGeom>
          <a:solidFill>
            <a:sysClr val="window" lastClr="FFFFFF"/>
          </a:solidFill>
        </p:spPr>
        <p:txBody>
          <a:bodyPr wrap="square" lIns="91440" tIns="45720" rIns="91440" bIns="45720" rtlCol="0" anchor="t">
            <a:spAutoFit/>
          </a:bodyPr>
          <a:lstStyle/>
          <a:p>
            <a:pPr algn="ctr">
              <a:defRPr/>
            </a:pPr>
            <a:endParaRPr lang="en-US" sz="1200" kern="0" dirty="0">
              <a:solidFill>
                <a:srgbClr val="3F3F3F"/>
              </a:solidFill>
              <a:latin typeface="Century Gothic" panose="020F0302020204030204"/>
            </a:endParaRPr>
          </a:p>
        </p:txBody>
      </p:sp>
      <p:graphicFrame>
        <p:nvGraphicFramePr>
          <p:cNvPr id="68" name="Table 12">
            <a:extLst>
              <a:ext uri="{FF2B5EF4-FFF2-40B4-BE49-F238E27FC236}">
                <a16:creationId xmlns:a16="http://schemas.microsoft.com/office/drawing/2014/main" id="{482AFBA1-A4F4-43A0-A7C7-00A3BDC1F092}"/>
              </a:ext>
            </a:extLst>
          </p:cNvPr>
          <p:cNvGraphicFramePr>
            <a:graphicFrameLocks noGrp="1"/>
          </p:cNvGraphicFramePr>
          <p:nvPr>
            <p:extLst>
              <p:ext uri="{D42A27DB-BD31-4B8C-83A1-F6EECF244321}">
                <p14:modId xmlns:p14="http://schemas.microsoft.com/office/powerpoint/2010/main" val="1941503535"/>
              </p:ext>
            </p:extLst>
          </p:nvPr>
        </p:nvGraphicFramePr>
        <p:xfrm>
          <a:off x="5148986" y="5573352"/>
          <a:ext cx="6160119" cy="259080"/>
        </p:xfrm>
        <a:graphic>
          <a:graphicData uri="http://schemas.openxmlformats.org/drawingml/2006/table">
            <a:tbl>
              <a:tblPr firstRow="1" bandRow="1">
                <a:tableStyleId>{5C22544A-7EE6-4342-B048-85BDC9FD1C3A}</a:tableStyleId>
              </a:tblPr>
              <a:tblGrid>
                <a:gridCol w="880017">
                  <a:extLst>
                    <a:ext uri="{9D8B030D-6E8A-4147-A177-3AD203B41FA5}">
                      <a16:colId xmlns:a16="http://schemas.microsoft.com/office/drawing/2014/main" val="713668856"/>
                    </a:ext>
                  </a:extLst>
                </a:gridCol>
                <a:gridCol w="880017">
                  <a:extLst>
                    <a:ext uri="{9D8B030D-6E8A-4147-A177-3AD203B41FA5}">
                      <a16:colId xmlns:a16="http://schemas.microsoft.com/office/drawing/2014/main" val="587739518"/>
                    </a:ext>
                  </a:extLst>
                </a:gridCol>
                <a:gridCol w="880017">
                  <a:extLst>
                    <a:ext uri="{9D8B030D-6E8A-4147-A177-3AD203B41FA5}">
                      <a16:colId xmlns:a16="http://schemas.microsoft.com/office/drawing/2014/main" val="2843458278"/>
                    </a:ext>
                  </a:extLst>
                </a:gridCol>
                <a:gridCol w="880017">
                  <a:extLst>
                    <a:ext uri="{9D8B030D-6E8A-4147-A177-3AD203B41FA5}">
                      <a16:colId xmlns:a16="http://schemas.microsoft.com/office/drawing/2014/main" val="935550806"/>
                    </a:ext>
                  </a:extLst>
                </a:gridCol>
                <a:gridCol w="880017">
                  <a:extLst>
                    <a:ext uri="{9D8B030D-6E8A-4147-A177-3AD203B41FA5}">
                      <a16:colId xmlns:a16="http://schemas.microsoft.com/office/drawing/2014/main" val="765942207"/>
                    </a:ext>
                  </a:extLst>
                </a:gridCol>
                <a:gridCol w="880017">
                  <a:extLst>
                    <a:ext uri="{9D8B030D-6E8A-4147-A177-3AD203B41FA5}">
                      <a16:colId xmlns:a16="http://schemas.microsoft.com/office/drawing/2014/main" val="3758246466"/>
                    </a:ext>
                  </a:extLst>
                </a:gridCol>
                <a:gridCol w="880017">
                  <a:extLst>
                    <a:ext uri="{9D8B030D-6E8A-4147-A177-3AD203B41FA5}">
                      <a16:colId xmlns:a16="http://schemas.microsoft.com/office/drawing/2014/main" val="2347095393"/>
                    </a:ext>
                  </a:extLst>
                </a:gridCol>
              </a:tblGrid>
              <a:tr h="221888">
                <a:tc>
                  <a:txBody>
                    <a:bodyPr/>
                    <a:lstStyle/>
                    <a:p>
                      <a:r>
                        <a:rPr lang="en-US" sz="1100" b="0" dirty="0">
                          <a:solidFill>
                            <a:schemeClr val="tx1">
                              <a:lumMod val="75000"/>
                              <a:lumOff val="25000"/>
                            </a:schemeClr>
                          </a:solidFill>
                          <a:latin typeface="Century Gothic"/>
                        </a:rPr>
                        <a:t>2015</a:t>
                      </a:r>
                    </a:p>
                  </a:txBody>
                  <a:tcPr>
                    <a:solidFill>
                      <a:schemeClr val="bg1"/>
                    </a:solidFill>
                  </a:tcPr>
                </a:tc>
                <a:tc>
                  <a:txBody>
                    <a:bodyPr/>
                    <a:lstStyle/>
                    <a:p>
                      <a:r>
                        <a:rPr lang="en-US" sz="1100" b="0" dirty="0">
                          <a:solidFill>
                            <a:schemeClr val="tx1">
                              <a:lumMod val="75000"/>
                              <a:lumOff val="25000"/>
                            </a:schemeClr>
                          </a:solidFill>
                          <a:latin typeface="Century Gothic"/>
                        </a:rPr>
                        <a:t>2016</a:t>
                      </a:r>
                    </a:p>
                  </a:txBody>
                  <a:tcPr>
                    <a:solidFill>
                      <a:schemeClr val="bg1"/>
                    </a:solidFill>
                  </a:tcPr>
                </a:tc>
                <a:tc>
                  <a:txBody>
                    <a:bodyPr/>
                    <a:lstStyle/>
                    <a:p>
                      <a:r>
                        <a:rPr lang="en-US" sz="1100" b="0" dirty="0">
                          <a:solidFill>
                            <a:schemeClr val="tx1">
                              <a:lumMod val="75000"/>
                              <a:lumOff val="25000"/>
                            </a:schemeClr>
                          </a:solidFill>
                          <a:latin typeface="Century Gothic"/>
                        </a:rPr>
                        <a:t>2017</a:t>
                      </a:r>
                    </a:p>
                  </a:txBody>
                  <a:tcPr>
                    <a:solidFill>
                      <a:schemeClr val="bg1"/>
                    </a:solidFill>
                  </a:tcPr>
                </a:tc>
                <a:tc>
                  <a:txBody>
                    <a:bodyPr/>
                    <a:lstStyle/>
                    <a:p>
                      <a:r>
                        <a:rPr lang="en-US" sz="1100" b="0" dirty="0">
                          <a:solidFill>
                            <a:schemeClr val="tx1">
                              <a:lumMod val="75000"/>
                              <a:lumOff val="25000"/>
                            </a:schemeClr>
                          </a:solidFill>
                          <a:latin typeface="Century Gothic"/>
                        </a:rPr>
                        <a:t>2018</a:t>
                      </a:r>
                    </a:p>
                  </a:txBody>
                  <a:tcPr>
                    <a:solidFill>
                      <a:schemeClr val="bg1"/>
                    </a:solidFill>
                  </a:tcPr>
                </a:tc>
                <a:tc>
                  <a:txBody>
                    <a:bodyPr/>
                    <a:lstStyle/>
                    <a:p>
                      <a:r>
                        <a:rPr lang="en-US" sz="1100" b="0" dirty="0">
                          <a:solidFill>
                            <a:schemeClr val="tx1">
                              <a:lumMod val="75000"/>
                              <a:lumOff val="25000"/>
                            </a:schemeClr>
                          </a:solidFill>
                          <a:latin typeface="Century Gothic"/>
                        </a:rPr>
                        <a:t>2019</a:t>
                      </a:r>
                    </a:p>
                  </a:txBody>
                  <a:tcPr>
                    <a:solidFill>
                      <a:schemeClr val="bg1"/>
                    </a:solidFill>
                  </a:tcPr>
                </a:tc>
                <a:tc>
                  <a:txBody>
                    <a:bodyPr/>
                    <a:lstStyle/>
                    <a:p>
                      <a:r>
                        <a:rPr lang="en-US" sz="1100" b="0" dirty="0">
                          <a:solidFill>
                            <a:schemeClr val="tx1">
                              <a:lumMod val="75000"/>
                              <a:lumOff val="25000"/>
                            </a:schemeClr>
                          </a:solidFill>
                          <a:latin typeface="Century Gothic"/>
                        </a:rPr>
                        <a:t>2020</a:t>
                      </a:r>
                    </a:p>
                  </a:txBody>
                  <a:tcPr>
                    <a:solidFill>
                      <a:schemeClr val="bg1"/>
                    </a:solidFill>
                  </a:tcPr>
                </a:tc>
                <a:tc>
                  <a:txBody>
                    <a:bodyPr/>
                    <a:lstStyle/>
                    <a:p>
                      <a:r>
                        <a:rPr lang="en-US" sz="1100" b="0" dirty="0">
                          <a:solidFill>
                            <a:schemeClr val="tx1">
                              <a:lumMod val="75000"/>
                              <a:lumOff val="25000"/>
                            </a:schemeClr>
                          </a:solidFill>
                          <a:latin typeface="Century Gothic"/>
                        </a:rPr>
                        <a:t>2021</a:t>
                      </a:r>
                    </a:p>
                  </a:txBody>
                  <a:tcPr>
                    <a:solidFill>
                      <a:schemeClr val="bg1"/>
                    </a:solidFill>
                  </a:tcPr>
                </a:tc>
                <a:extLst>
                  <a:ext uri="{0D108BD9-81ED-4DB2-BD59-A6C34878D82A}">
                    <a16:rowId xmlns:a16="http://schemas.microsoft.com/office/drawing/2014/main" val="619387483"/>
                  </a:ext>
                </a:extLst>
              </a:tr>
            </a:tbl>
          </a:graphicData>
        </a:graphic>
      </p:graphicFrame>
      <p:sp>
        <p:nvSpPr>
          <p:cNvPr id="3" name="Text Placeholder 4">
            <a:extLst>
              <a:ext uri="{FF2B5EF4-FFF2-40B4-BE49-F238E27FC236}">
                <a16:creationId xmlns:a16="http://schemas.microsoft.com/office/drawing/2014/main" id="{9C05BEF8-C120-4931-A453-1E8B8F339D8E}"/>
              </a:ext>
            </a:extLst>
          </p:cNvPr>
          <p:cNvSpPr txBox="1">
            <a:spLocks/>
          </p:cNvSpPr>
          <p:nvPr/>
        </p:nvSpPr>
        <p:spPr>
          <a:xfrm>
            <a:off x="3112112" y="5958242"/>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rgbClr val="3F3F3F"/>
                </a:solidFill>
                <a:effectLst/>
                <a:uLnTx/>
                <a:uFillTx/>
                <a:latin typeface="Century Gothic" panose="020B0502020202020204" pitchFamily="34" charset="0"/>
                <a:ea typeface="+mn-ea"/>
                <a:cs typeface="+mn-cs"/>
              </a:rPr>
              <a:t>Image Credit: DEVELOP Team</a:t>
            </a:r>
          </a:p>
        </p:txBody>
      </p:sp>
      <p:sp>
        <p:nvSpPr>
          <p:cNvPr id="4" name="Rectangle 3">
            <a:extLst>
              <a:ext uri="{FF2B5EF4-FFF2-40B4-BE49-F238E27FC236}">
                <a16:creationId xmlns:a16="http://schemas.microsoft.com/office/drawing/2014/main" id="{596DDCC4-BDA0-48F8-8EC3-79EA7F3FD56A}"/>
              </a:ext>
            </a:extLst>
          </p:cNvPr>
          <p:cNvSpPr/>
          <p:nvPr/>
        </p:nvSpPr>
        <p:spPr>
          <a:xfrm>
            <a:off x="475592" y="1014247"/>
            <a:ext cx="3783723" cy="2364827"/>
          </a:xfrm>
          <a:prstGeom prst="rect">
            <a:avLst/>
          </a:prstGeom>
          <a:noFill/>
          <a:ln w="28575">
            <a:solidFill>
              <a:srgbClr val="D39A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F3F3F"/>
              </a:solidFill>
            </a:endParaRPr>
          </a:p>
        </p:txBody>
      </p:sp>
      <p:sp>
        <p:nvSpPr>
          <p:cNvPr id="30" name="Rectangle 29">
            <a:extLst>
              <a:ext uri="{FF2B5EF4-FFF2-40B4-BE49-F238E27FC236}">
                <a16:creationId xmlns:a16="http://schemas.microsoft.com/office/drawing/2014/main" id="{A887F685-8BC7-4A22-9086-314910C404D3}"/>
              </a:ext>
            </a:extLst>
          </p:cNvPr>
          <p:cNvSpPr/>
          <p:nvPr/>
        </p:nvSpPr>
        <p:spPr>
          <a:xfrm>
            <a:off x="4508936" y="1014246"/>
            <a:ext cx="7094481" cy="4874173"/>
          </a:xfrm>
          <a:prstGeom prst="rect">
            <a:avLst/>
          </a:prstGeom>
          <a:noFill/>
          <a:ln w="28575">
            <a:solidFill>
              <a:srgbClr val="D39A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F3F3F"/>
              </a:solidFill>
            </a:endParaRPr>
          </a:p>
        </p:txBody>
      </p:sp>
      <p:cxnSp>
        <p:nvCxnSpPr>
          <p:cNvPr id="5" name="Straight Arrow Connector 4">
            <a:extLst>
              <a:ext uri="{FF2B5EF4-FFF2-40B4-BE49-F238E27FC236}">
                <a16:creationId xmlns:a16="http://schemas.microsoft.com/office/drawing/2014/main" id="{F39B532A-2EA5-4B2F-A3D4-7E49A9D1603F}"/>
              </a:ext>
            </a:extLst>
          </p:cNvPr>
          <p:cNvCxnSpPr/>
          <p:nvPr/>
        </p:nvCxnSpPr>
        <p:spPr>
          <a:xfrm flipH="1">
            <a:off x="4270812" y="2155605"/>
            <a:ext cx="249623" cy="2"/>
          </a:xfrm>
          <a:prstGeom prst="straightConnector1">
            <a:avLst/>
          </a:prstGeom>
          <a:ln w="28575">
            <a:solidFill>
              <a:srgbClr val="D39A7C"/>
            </a:solidFill>
          </a:ln>
        </p:spPr>
        <p:style>
          <a:lnRef idx="1">
            <a:schemeClr val="accent1"/>
          </a:lnRef>
          <a:fillRef idx="0">
            <a:schemeClr val="accent1"/>
          </a:fillRef>
          <a:effectRef idx="0">
            <a:schemeClr val="accent1"/>
          </a:effectRef>
          <a:fontRef idx="minor">
            <a:schemeClr val="tx1"/>
          </a:fontRef>
        </p:style>
      </p:cxnSp>
      <p:sp>
        <p:nvSpPr>
          <p:cNvPr id="33" name="Text Placeholder 5">
            <a:extLst>
              <a:ext uri="{FF2B5EF4-FFF2-40B4-BE49-F238E27FC236}">
                <a16:creationId xmlns:a16="http://schemas.microsoft.com/office/drawing/2014/main" id="{88B0F047-E6F2-4114-87D2-7F62B12B8421}"/>
              </a:ext>
            </a:extLst>
          </p:cNvPr>
          <p:cNvSpPr txBox="1">
            <a:spLocks/>
          </p:cNvSpPr>
          <p:nvPr/>
        </p:nvSpPr>
        <p:spPr>
          <a:xfrm>
            <a:off x="484270" y="3876748"/>
            <a:ext cx="3929701" cy="201418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2400" dirty="0">
                <a:latin typeface="Century Gothic"/>
                <a:ea typeface="+mn-lt"/>
                <a:cs typeface="+mn-lt"/>
              </a:rPr>
              <a:t>Rho in Wupatki NM: </a:t>
            </a:r>
            <a:endParaRPr lang="en-US" b="1" dirty="0">
              <a:latin typeface="Century Gothic"/>
              <a:ea typeface="+mn-lt"/>
              <a:cs typeface="+mn-lt"/>
            </a:endParaRP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b="1" dirty="0">
                <a:latin typeface="Century Gothic"/>
                <a:ea typeface="+mn-lt"/>
                <a:cs typeface="+mn-lt"/>
              </a:rPr>
              <a:t>Elevation </a:t>
            </a:r>
            <a:r>
              <a:rPr lang="en-US" sz="2000" dirty="0">
                <a:latin typeface="Century Gothic"/>
                <a:ea typeface="+mn-lt"/>
                <a:cs typeface="+mn-lt"/>
              </a:rPr>
              <a:t>= -0. 37</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b="1" dirty="0">
                <a:latin typeface="Century Gothic"/>
                <a:ea typeface="+mn-lt"/>
                <a:cs typeface="+mn-lt"/>
              </a:rPr>
              <a:t>Soil moisture</a:t>
            </a:r>
            <a:r>
              <a:rPr lang="en-US" sz="2000" dirty="0">
                <a:latin typeface="Century Gothic"/>
                <a:ea typeface="+mn-lt"/>
                <a:cs typeface="+mn-lt"/>
              </a:rPr>
              <a:t> = 0. 39*</a:t>
            </a:r>
            <a:endParaRPr lang="en-US" dirty="0"/>
          </a:p>
          <a:p>
            <a:pPr marL="342900" indent="-342900">
              <a:lnSpc>
                <a:spcPct val="100000"/>
              </a:lnSpc>
              <a:spcBef>
                <a:spcPts val="0"/>
              </a:spcBef>
              <a:spcAft>
                <a:spcPts val="600"/>
              </a:spcAft>
              <a:buClr>
                <a:srgbClr val="4DAEB3"/>
              </a:buClr>
              <a:buFont typeface="Webdings" panose="05030102010509060703" pitchFamily="18" charset="2"/>
              <a:buChar char="4"/>
            </a:pPr>
            <a:r>
              <a:rPr lang="en-US" sz="2000" b="1" dirty="0">
                <a:latin typeface="Century Gothic"/>
                <a:ea typeface="+mn-lt"/>
                <a:cs typeface="+mn-lt"/>
              </a:rPr>
              <a:t>Land surface temp </a:t>
            </a:r>
            <a:r>
              <a:rPr lang="en-US" sz="2000" dirty="0">
                <a:latin typeface="Century Gothic"/>
                <a:ea typeface="+mn-lt"/>
                <a:cs typeface="+mn-lt"/>
              </a:rPr>
              <a:t>= 0. 38*</a:t>
            </a:r>
          </a:p>
          <a:p>
            <a:pPr marL="342900" indent="-342900">
              <a:lnSpc>
                <a:spcPct val="100000"/>
              </a:lnSpc>
              <a:spcBef>
                <a:spcPts val="0"/>
              </a:spcBef>
              <a:spcAft>
                <a:spcPts val="600"/>
              </a:spcAft>
              <a:buClr>
                <a:srgbClr val="4DAEB3"/>
              </a:buClr>
              <a:buFont typeface="Webdings" panose="05030102010509060703" pitchFamily="18" charset="2"/>
              <a:buChar char="4"/>
            </a:pPr>
            <a:endParaRPr lang="en-US" sz="2000" dirty="0">
              <a:latin typeface="Century Gothic"/>
              <a:cs typeface="Calibri"/>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sz="18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sz="18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sz="1800" dirty="0">
              <a:solidFill>
                <a:schemeClr val="tx1">
                  <a:lumMod val="75000"/>
                  <a:lumOff val="25000"/>
                </a:schemeClr>
              </a:solidFill>
              <a:latin typeface="Century Gothic"/>
            </a:endParaRPr>
          </a:p>
        </p:txBody>
      </p:sp>
      <p:sp>
        <p:nvSpPr>
          <p:cNvPr id="7" name="TextBox 6">
            <a:extLst>
              <a:ext uri="{FF2B5EF4-FFF2-40B4-BE49-F238E27FC236}">
                <a16:creationId xmlns:a16="http://schemas.microsoft.com/office/drawing/2014/main" id="{198BF86C-AAE5-4A35-B585-4C5BC0E864E0}"/>
              </a:ext>
            </a:extLst>
          </p:cNvPr>
          <p:cNvSpPr txBox="1"/>
          <p:nvPr/>
        </p:nvSpPr>
        <p:spPr>
          <a:xfrm>
            <a:off x="546915" y="5643784"/>
            <a:ext cx="301636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3F3F3F"/>
                </a:solidFill>
                <a:latin typeface="Century Gothic"/>
              </a:rPr>
              <a:t>*2020 – 2021 Mean Data Run</a:t>
            </a:r>
            <a:endParaRPr lang="en-US" sz="1600" dirty="0">
              <a:solidFill>
                <a:srgbClr val="3F3F3F"/>
              </a:solidFill>
              <a:cs typeface="Calibri"/>
            </a:endParaRPr>
          </a:p>
        </p:txBody>
      </p:sp>
    </p:spTree>
    <p:extLst>
      <p:ext uri="{BB962C8B-B14F-4D97-AF65-F5344CB8AC3E}">
        <p14:creationId xmlns:p14="http://schemas.microsoft.com/office/powerpoint/2010/main" val="4119358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24ED52-0002-4454-9E18-ED99C0CC9CE1}"/>
              </a:ext>
            </a:extLst>
          </p:cNvPr>
          <p:cNvPicPr>
            <a:picLocks noChangeAspect="1"/>
          </p:cNvPicPr>
          <p:nvPr/>
        </p:nvPicPr>
        <p:blipFill rotWithShape="1">
          <a:blip r:embed="rId3"/>
          <a:srcRect l="50000"/>
          <a:stretch/>
        </p:blipFill>
        <p:spPr>
          <a:xfrm>
            <a:off x="7938053" y="973211"/>
            <a:ext cx="3456731" cy="5346655"/>
          </a:xfrm>
          <a:prstGeom prst="rect">
            <a:avLst/>
          </a:prstGeom>
        </p:spPr>
      </p:pic>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B0502020202020204" pitchFamily="34" charset="0"/>
              </a:rPr>
              <a:t>ERRORS &amp; UNCERTAINTIES</a:t>
            </a:r>
          </a:p>
        </p:txBody>
      </p:sp>
      <p:sp>
        <p:nvSpPr>
          <p:cNvPr id="10" name="Text Placeholder 5"/>
          <p:cNvSpPr txBox="1">
            <a:spLocks/>
          </p:cNvSpPr>
          <p:nvPr/>
        </p:nvSpPr>
        <p:spPr>
          <a:xfrm>
            <a:off x="513024" y="1232130"/>
            <a:ext cx="3502093"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rgbClr val="3F3F3F"/>
                </a:solidFill>
                <a:latin typeface="Century Gothic"/>
              </a:rPr>
              <a:t>Error associated with unsupervised classification of pinyon-juniper stands</a:t>
            </a:r>
          </a:p>
          <a:p>
            <a:pPr marL="342900" indent="-342900">
              <a:lnSpc>
                <a:spcPct val="100000"/>
              </a:lnSpc>
              <a:spcBef>
                <a:spcPts val="0"/>
              </a:spcBef>
              <a:spcAft>
                <a:spcPts val="600"/>
              </a:spcAft>
              <a:buClr>
                <a:srgbClr val="4DAEB3"/>
              </a:buClr>
              <a:buFont typeface="Webdings" panose="05030102010509060703" pitchFamily="18" charset="2"/>
              <a:buChar char="4"/>
            </a:pPr>
            <a:endParaRPr lang="en-US" sz="2000" dirty="0">
              <a:solidFill>
                <a:srgbClr val="3F3F3F"/>
              </a:solidFill>
              <a:latin typeface="Century Gothic"/>
            </a:endParaRP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rgbClr val="3F3F3F"/>
                </a:solidFill>
                <a:latin typeface="Century Gothic"/>
              </a:rPr>
              <a:t>Coarse resolution of some data products</a:t>
            </a:r>
          </a:p>
          <a:p>
            <a:pPr marL="0" indent="0">
              <a:lnSpc>
                <a:spcPct val="100000"/>
              </a:lnSpc>
              <a:spcBef>
                <a:spcPts val="0"/>
              </a:spcBef>
              <a:spcAft>
                <a:spcPts val="600"/>
              </a:spcAft>
              <a:buClr>
                <a:srgbClr val="4DAEB3"/>
              </a:buClr>
              <a:buNone/>
            </a:pPr>
            <a:endParaRPr lang="en-US" sz="2000" dirty="0">
              <a:solidFill>
                <a:srgbClr val="3F3F3F"/>
              </a:solidFill>
              <a:latin typeface="Century Gothic"/>
            </a:endParaRP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rgbClr val="3F3F3F"/>
                </a:solidFill>
                <a:latin typeface="Century Gothic"/>
              </a:rPr>
              <a:t>Other contributing variables not considered</a:t>
            </a:r>
            <a:endParaRPr lang="en-US" sz="2000" dirty="0">
              <a:solidFill>
                <a:srgbClr val="3F3F3F"/>
              </a:solidFill>
              <a:latin typeface="Century Gothic" panose="020B0502020202020204" pitchFamily="34" charset="0"/>
            </a:endParaRPr>
          </a:p>
        </p:txBody>
      </p:sp>
      <p:sp>
        <p:nvSpPr>
          <p:cNvPr id="3" name="Text Placeholder 4">
            <a:extLst>
              <a:ext uri="{FF2B5EF4-FFF2-40B4-BE49-F238E27FC236}">
                <a16:creationId xmlns:a16="http://schemas.microsoft.com/office/drawing/2014/main" id="{9DF47A74-5CBF-4BB0-90C1-A6666FD61397}"/>
              </a:ext>
            </a:extLst>
          </p:cNvPr>
          <p:cNvSpPr txBox="1">
            <a:spLocks/>
          </p:cNvSpPr>
          <p:nvPr/>
        </p:nvSpPr>
        <p:spPr>
          <a:xfrm>
            <a:off x="4217163" y="6324831"/>
            <a:ext cx="2261618" cy="303721"/>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rgbClr val="3F3F3F"/>
                </a:solidFill>
                <a:effectLst/>
                <a:uLnTx/>
                <a:uFillTx/>
                <a:latin typeface="Century Gothic" panose="020B0502020202020204" pitchFamily="34" charset="0"/>
                <a:ea typeface="+mn-ea"/>
                <a:cs typeface="+mn-cs"/>
              </a:rPr>
              <a:t>Image Credit: DEVELOP Team</a:t>
            </a:r>
          </a:p>
        </p:txBody>
      </p:sp>
      <p:pic>
        <p:nvPicPr>
          <p:cNvPr id="11" name="Picture 10">
            <a:extLst>
              <a:ext uri="{FF2B5EF4-FFF2-40B4-BE49-F238E27FC236}">
                <a16:creationId xmlns:a16="http://schemas.microsoft.com/office/drawing/2014/main" id="{745D73A7-5BED-4D2C-B9F3-EADCCC89AB3A}"/>
              </a:ext>
            </a:extLst>
          </p:cNvPr>
          <p:cNvPicPr>
            <a:picLocks noChangeAspect="1"/>
          </p:cNvPicPr>
          <p:nvPr/>
        </p:nvPicPr>
        <p:blipFill rotWithShape="1">
          <a:blip r:embed="rId4"/>
          <a:srcRect r="50024"/>
          <a:stretch/>
        </p:blipFill>
        <p:spPr>
          <a:xfrm>
            <a:off x="4399459" y="980440"/>
            <a:ext cx="3456731" cy="5344391"/>
          </a:xfrm>
          <a:prstGeom prst="rect">
            <a:avLst/>
          </a:prstGeom>
          <a:ln w="38100">
            <a:noFill/>
          </a:ln>
          <a:effectLst/>
        </p:spPr>
      </p:pic>
      <p:sp>
        <p:nvSpPr>
          <p:cNvPr id="15" name="Flowchart: Alternate Process 14">
            <a:extLst>
              <a:ext uri="{FF2B5EF4-FFF2-40B4-BE49-F238E27FC236}">
                <a16:creationId xmlns:a16="http://schemas.microsoft.com/office/drawing/2014/main" id="{31806B41-F4B2-4650-888E-4FD8F4F7BE70}"/>
              </a:ext>
            </a:extLst>
          </p:cNvPr>
          <p:cNvSpPr/>
          <p:nvPr/>
        </p:nvSpPr>
        <p:spPr>
          <a:xfrm>
            <a:off x="4569729" y="5788958"/>
            <a:ext cx="3086099" cy="383242"/>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3F3F3F"/>
                </a:solidFill>
                <a:latin typeface="Century Gothic" panose="020B0502020202020204" pitchFamily="34" charset="0"/>
              </a:rPr>
              <a:t>Resolution: 0.6 meters</a:t>
            </a:r>
          </a:p>
        </p:txBody>
      </p:sp>
      <p:sp>
        <p:nvSpPr>
          <p:cNvPr id="16" name="Flowchart: Alternate Process 15">
            <a:extLst>
              <a:ext uri="{FF2B5EF4-FFF2-40B4-BE49-F238E27FC236}">
                <a16:creationId xmlns:a16="http://schemas.microsoft.com/office/drawing/2014/main" id="{F6D346D9-A539-482D-9F83-EFEF60A4CCA5}"/>
              </a:ext>
            </a:extLst>
          </p:cNvPr>
          <p:cNvSpPr/>
          <p:nvPr/>
        </p:nvSpPr>
        <p:spPr>
          <a:xfrm>
            <a:off x="8123368" y="5788958"/>
            <a:ext cx="3086099" cy="383242"/>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3F3F3F"/>
                </a:solidFill>
                <a:latin typeface="Century Gothic" panose="020B0502020202020204" pitchFamily="34" charset="0"/>
              </a:rPr>
              <a:t>Resolution: 30 meters</a:t>
            </a:r>
          </a:p>
        </p:txBody>
      </p:sp>
    </p:spTree>
    <p:extLst>
      <p:ext uri="{BB962C8B-B14F-4D97-AF65-F5344CB8AC3E}">
        <p14:creationId xmlns:p14="http://schemas.microsoft.com/office/powerpoint/2010/main" val="2475700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B0502020202020204" pitchFamily="34" charset="0"/>
              </a:rPr>
              <a:t>CONCLUSIONS</a:t>
            </a:r>
          </a:p>
        </p:txBody>
      </p:sp>
      <p:sp>
        <p:nvSpPr>
          <p:cNvPr id="10" name="Text Placeholder 5"/>
          <p:cNvSpPr txBox="1">
            <a:spLocks/>
          </p:cNvSpPr>
          <p:nvPr/>
        </p:nvSpPr>
        <p:spPr>
          <a:xfrm>
            <a:off x="513024" y="1073979"/>
            <a:ext cx="3424560" cy="526633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rgbClr val="3F3F3F"/>
                </a:solidFill>
                <a:latin typeface="Century Gothic"/>
              </a:rPr>
              <a:t>NAIP imagery can be used to </a:t>
            </a:r>
            <a:r>
              <a:rPr lang="en-US" sz="2000" b="1" dirty="0">
                <a:solidFill>
                  <a:srgbClr val="3F3F3F"/>
                </a:solidFill>
                <a:latin typeface="Century Gothic"/>
              </a:rPr>
              <a:t>accurately map mortality </a:t>
            </a:r>
          </a:p>
          <a:p>
            <a:pPr marL="342900" indent="-342900">
              <a:lnSpc>
                <a:spcPct val="100000"/>
              </a:lnSpc>
              <a:spcBef>
                <a:spcPts val="0"/>
              </a:spcBef>
              <a:spcAft>
                <a:spcPts val="600"/>
              </a:spcAft>
              <a:buClr>
                <a:srgbClr val="4DAEB3"/>
              </a:buClr>
              <a:buFont typeface="Webdings" panose="05030102010509060703" pitchFamily="18" charset="2"/>
              <a:buChar char="4"/>
            </a:pPr>
            <a:endParaRPr lang="en-US" sz="2000" dirty="0">
              <a:solidFill>
                <a:srgbClr val="3F3F3F"/>
              </a:solidFill>
              <a:latin typeface="Century Gothic"/>
            </a:endParaRP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rgbClr val="3F3F3F"/>
                </a:solidFill>
                <a:latin typeface="Century Gothic"/>
              </a:rPr>
              <a:t>High mortality percentages </a:t>
            </a:r>
            <a:r>
              <a:rPr lang="en-US" sz="2000" b="1" dirty="0">
                <a:solidFill>
                  <a:srgbClr val="3F3F3F"/>
                </a:solidFill>
                <a:latin typeface="Century Gothic"/>
              </a:rPr>
              <a:t>corroborate partner observations</a:t>
            </a:r>
            <a:r>
              <a:rPr lang="en-US" sz="2000" dirty="0">
                <a:solidFill>
                  <a:srgbClr val="3F3F3F"/>
                </a:solidFill>
                <a:latin typeface="Century Gothic"/>
              </a:rPr>
              <a:t> on the ground</a:t>
            </a:r>
            <a:endParaRPr lang="en-US" dirty="0">
              <a:solidFill>
                <a:srgbClr val="3F3F3F"/>
              </a:solidFill>
              <a:cs typeface="Calibri"/>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sz="2000" dirty="0">
              <a:solidFill>
                <a:srgbClr val="3F3F3F"/>
              </a:solidFill>
              <a:latin typeface="Century Gothic"/>
            </a:endParaRP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b="1" dirty="0">
                <a:solidFill>
                  <a:srgbClr val="3F3F3F"/>
                </a:solidFill>
                <a:latin typeface="Century Gothic"/>
                <a:ea typeface="+mn-lt"/>
                <a:cs typeface="+mn-lt"/>
              </a:rPr>
              <a:t>No high correlations</a:t>
            </a:r>
            <a:r>
              <a:rPr lang="en-US" sz="2000" dirty="0">
                <a:solidFill>
                  <a:srgbClr val="3F3F3F"/>
                </a:solidFill>
                <a:latin typeface="Century Gothic"/>
                <a:ea typeface="+mn-lt"/>
                <a:cs typeface="+mn-lt"/>
              </a:rPr>
              <a:t> with environmental variables and mortality</a:t>
            </a:r>
            <a:endParaRPr lang="en-US" sz="2000" dirty="0">
              <a:solidFill>
                <a:srgbClr val="3F3F3F"/>
              </a:solidFill>
              <a:latin typeface="Century Gothic"/>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sz="2000" dirty="0">
              <a:solidFill>
                <a:srgbClr val="3F3F3F"/>
              </a:solidFill>
              <a:latin typeface="Century Gothic"/>
            </a:endParaRPr>
          </a:p>
        </p:txBody>
      </p:sp>
      <p:sp>
        <p:nvSpPr>
          <p:cNvPr id="3" name="Text Placeholder 4">
            <a:extLst>
              <a:ext uri="{FF2B5EF4-FFF2-40B4-BE49-F238E27FC236}">
                <a16:creationId xmlns:a16="http://schemas.microsoft.com/office/drawing/2014/main" id="{08EE2B82-BC81-4C87-81CA-16EC2CF06976}"/>
              </a:ext>
            </a:extLst>
          </p:cNvPr>
          <p:cNvSpPr txBox="1">
            <a:spLocks/>
          </p:cNvSpPr>
          <p:nvPr/>
        </p:nvSpPr>
        <p:spPr>
          <a:xfrm>
            <a:off x="4205364" y="6339840"/>
            <a:ext cx="2174557" cy="303414"/>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rgbClr val="3F3F3F"/>
                </a:solidFill>
                <a:effectLst/>
                <a:uLnTx/>
                <a:uFillTx/>
                <a:latin typeface="Century Gothic" panose="020B0502020202020204" pitchFamily="34" charset="0"/>
                <a:ea typeface="+mn-ea"/>
                <a:cs typeface="+mn-cs"/>
              </a:rPr>
              <a:t>Image Credit: DEVELOP Team</a:t>
            </a:r>
          </a:p>
        </p:txBody>
      </p:sp>
      <p:pic>
        <p:nvPicPr>
          <p:cNvPr id="8" name="Picture 7" descr="A picture containing map&#10;&#10;Description automatically generated">
            <a:extLst>
              <a:ext uri="{FF2B5EF4-FFF2-40B4-BE49-F238E27FC236}">
                <a16:creationId xmlns:a16="http://schemas.microsoft.com/office/drawing/2014/main" id="{F4FEF459-EA42-4B84-BB32-D9FEE71D4E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2" t="89437" r="72165" b="7555"/>
          <a:stretch/>
        </p:blipFill>
        <p:spPr>
          <a:xfrm>
            <a:off x="4257058" y="5766547"/>
            <a:ext cx="2328203" cy="206326"/>
          </a:xfrm>
          <a:prstGeom prst="rect">
            <a:avLst/>
          </a:prstGeom>
        </p:spPr>
      </p:pic>
      <p:pic>
        <p:nvPicPr>
          <p:cNvPr id="11" name="Picture 10" descr="A picture containing map&#10;&#10;Description automatically generated">
            <a:extLst>
              <a:ext uri="{FF2B5EF4-FFF2-40B4-BE49-F238E27FC236}">
                <a16:creationId xmlns:a16="http://schemas.microsoft.com/office/drawing/2014/main" id="{9C00D7D1-AD38-4312-B21E-9B060EA35A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8" t="93545" r="77066" b="4021"/>
          <a:stretch/>
        </p:blipFill>
        <p:spPr>
          <a:xfrm>
            <a:off x="4242734" y="5972543"/>
            <a:ext cx="1908629" cy="166915"/>
          </a:xfrm>
          <a:prstGeom prst="rect">
            <a:avLst/>
          </a:prstGeom>
        </p:spPr>
      </p:pic>
      <p:sp>
        <p:nvSpPr>
          <p:cNvPr id="12" name="TextBox 11">
            <a:extLst>
              <a:ext uri="{FF2B5EF4-FFF2-40B4-BE49-F238E27FC236}">
                <a16:creationId xmlns:a16="http://schemas.microsoft.com/office/drawing/2014/main" id="{23CAE23B-2285-477A-9E6B-9F3BE082323F}"/>
              </a:ext>
            </a:extLst>
          </p:cNvPr>
          <p:cNvSpPr txBox="1"/>
          <p:nvPr/>
        </p:nvSpPr>
        <p:spPr>
          <a:xfrm>
            <a:off x="4149969" y="5498181"/>
            <a:ext cx="422031" cy="307777"/>
          </a:xfrm>
          <a:prstGeom prst="rect">
            <a:avLst/>
          </a:prstGeom>
          <a:noFill/>
        </p:spPr>
        <p:txBody>
          <a:bodyPr wrap="square" rtlCol="0">
            <a:spAutoFit/>
          </a:bodyPr>
          <a:lstStyle/>
          <a:p>
            <a:r>
              <a:rPr lang="en-US" sz="1400" dirty="0">
                <a:solidFill>
                  <a:srgbClr val="3F3F3F"/>
                </a:solidFill>
                <a:latin typeface="Century Gothic" panose="020B0502020202020204" pitchFamily="34" charset="0"/>
              </a:rPr>
              <a:t>0</a:t>
            </a:r>
          </a:p>
        </p:txBody>
      </p:sp>
      <p:sp>
        <p:nvSpPr>
          <p:cNvPr id="13" name="TextBox 12">
            <a:extLst>
              <a:ext uri="{FF2B5EF4-FFF2-40B4-BE49-F238E27FC236}">
                <a16:creationId xmlns:a16="http://schemas.microsoft.com/office/drawing/2014/main" id="{74173F77-B844-4CC0-8E80-2C0475798436}"/>
              </a:ext>
            </a:extLst>
          </p:cNvPr>
          <p:cNvSpPr txBox="1"/>
          <p:nvPr/>
        </p:nvSpPr>
        <p:spPr>
          <a:xfrm>
            <a:off x="4149968" y="6122199"/>
            <a:ext cx="422031" cy="307777"/>
          </a:xfrm>
          <a:prstGeom prst="rect">
            <a:avLst/>
          </a:prstGeom>
          <a:noFill/>
        </p:spPr>
        <p:txBody>
          <a:bodyPr wrap="square" rtlCol="0">
            <a:spAutoFit/>
          </a:bodyPr>
          <a:lstStyle/>
          <a:p>
            <a:r>
              <a:rPr lang="en-US" sz="1400" dirty="0">
                <a:solidFill>
                  <a:srgbClr val="3F3F3F"/>
                </a:solidFill>
                <a:latin typeface="Century Gothic" panose="020B0502020202020204" pitchFamily="34" charset="0"/>
              </a:rPr>
              <a:t>0</a:t>
            </a:r>
          </a:p>
        </p:txBody>
      </p:sp>
      <p:sp>
        <p:nvSpPr>
          <p:cNvPr id="14" name="TextBox 13">
            <a:extLst>
              <a:ext uri="{FF2B5EF4-FFF2-40B4-BE49-F238E27FC236}">
                <a16:creationId xmlns:a16="http://schemas.microsoft.com/office/drawing/2014/main" id="{24ED4939-6CFF-4E97-AF51-2F7B519E0A70}"/>
              </a:ext>
            </a:extLst>
          </p:cNvPr>
          <p:cNvSpPr txBox="1"/>
          <p:nvPr/>
        </p:nvSpPr>
        <p:spPr>
          <a:xfrm>
            <a:off x="6414922" y="5498181"/>
            <a:ext cx="422031" cy="307777"/>
          </a:xfrm>
          <a:prstGeom prst="rect">
            <a:avLst/>
          </a:prstGeom>
          <a:noFill/>
        </p:spPr>
        <p:txBody>
          <a:bodyPr wrap="square" rtlCol="0">
            <a:spAutoFit/>
          </a:bodyPr>
          <a:lstStyle/>
          <a:p>
            <a:r>
              <a:rPr lang="en-US" sz="1400" dirty="0">
                <a:solidFill>
                  <a:srgbClr val="3F3F3F"/>
                </a:solidFill>
                <a:latin typeface="Century Gothic" panose="020B0502020202020204" pitchFamily="34" charset="0"/>
              </a:rPr>
              <a:t>10</a:t>
            </a:r>
          </a:p>
        </p:txBody>
      </p:sp>
      <p:sp>
        <p:nvSpPr>
          <p:cNvPr id="15" name="TextBox 14">
            <a:extLst>
              <a:ext uri="{FF2B5EF4-FFF2-40B4-BE49-F238E27FC236}">
                <a16:creationId xmlns:a16="http://schemas.microsoft.com/office/drawing/2014/main" id="{C2DE6B8A-E47A-400E-A650-D67A3B2CC095}"/>
              </a:ext>
            </a:extLst>
          </p:cNvPr>
          <p:cNvSpPr txBox="1"/>
          <p:nvPr/>
        </p:nvSpPr>
        <p:spPr>
          <a:xfrm>
            <a:off x="5998998" y="6122198"/>
            <a:ext cx="422031" cy="307777"/>
          </a:xfrm>
          <a:prstGeom prst="rect">
            <a:avLst/>
          </a:prstGeom>
          <a:noFill/>
        </p:spPr>
        <p:txBody>
          <a:bodyPr wrap="square" rtlCol="0">
            <a:spAutoFit/>
          </a:bodyPr>
          <a:lstStyle/>
          <a:p>
            <a:r>
              <a:rPr lang="en-US" sz="1400" dirty="0">
                <a:solidFill>
                  <a:srgbClr val="3F3F3F"/>
                </a:solidFill>
                <a:latin typeface="Century Gothic" panose="020B0502020202020204" pitchFamily="34" charset="0"/>
              </a:rPr>
              <a:t>5</a:t>
            </a:r>
          </a:p>
        </p:txBody>
      </p:sp>
      <p:sp>
        <p:nvSpPr>
          <p:cNvPr id="16" name="TextBox 15">
            <a:extLst>
              <a:ext uri="{FF2B5EF4-FFF2-40B4-BE49-F238E27FC236}">
                <a16:creationId xmlns:a16="http://schemas.microsoft.com/office/drawing/2014/main" id="{22B9C549-E3FD-4197-8BAE-C1C4A3CB19C8}"/>
              </a:ext>
            </a:extLst>
          </p:cNvPr>
          <p:cNvSpPr txBox="1"/>
          <p:nvPr/>
        </p:nvSpPr>
        <p:spPr>
          <a:xfrm>
            <a:off x="6525904" y="5694994"/>
            <a:ext cx="1160597" cy="307777"/>
          </a:xfrm>
          <a:prstGeom prst="rect">
            <a:avLst/>
          </a:prstGeom>
          <a:noFill/>
        </p:spPr>
        <p:txBody>
          <a:bodyPr wrap="square" rtlCol="0">
            <a:spAutoFit/>
          </a:bodyPr>
          <a:lstStyle/>
          <a:p>
            <a:r>
              <a:rPr lang="en-US" sz="1400" dirty="0">
                <a:solidFill>
                  <a:srgbClr val="3F3F3F"/>
                </a:solidFill>
                <a:latin typeface="Century Gothic" panose="020B0502020202020204" pitchFamily="34" charset="0"/>
              </a:rPr>
              <a:t>Kilometers</a:t>
            </a:r>
          </a:p>
        </p:txBody>
      </p:sp>
      <p:sp>
        <p:nvSpPr>
          <p:cNvPr id="17" name="TextBox 16">
            <a:extLst>
              <a:ext uri="{FF2B5EF4-FFF2-40B4-BE49-F238E27FC236}">
                <a16:creationId xmlns:a16="http://schemas.microsoft.com/office/drawing/2014/main" id="{2583E6C3-46D3-4FCA-9730-CA5C5DA7A35D}"/>
              </a:ext>
            </a:extLst>
          </p:cNvPr>
          <p:cNvSpPr txBox="1"/>
          <p:nvPr/>
        </p:nvSpPr>
        <p:spPr>
          <a:xfrm>
            <a:off x="6081713" y="5912635"/>
            <a:ext cx="1160597" cy="307777"/>
          </a:xfrm>
          <a:prstGeom prst="rect">
            <a:avLst/>
          </a:prstGeom>
          <a:noFill/>
        </p:spPr>
        <p:txBody>
          <a:bodyPr wrap="square" rtlCol="0">
            <a:spAutoFit/>
          </a:bodyPr>
          <a:lstStyle/>
          <a:p>
            <a:r>
              <a:rPr lang="en-US" sz="1400" dirty="0">
                <a:solidFill>
                  <a:srgbClr val="3F3F3F"/>
                </a:solidFill>
                <a:latin typeface="Century Gothic" panose="020B0502020202020204" pitchFamily="34" charset="0"/>
              </a:rPr>
              <a:t>Miles</a:t>
            </a:r>
          </a:p>
        </p:txBody>
      </p:sp>
      <p:pic>
        <p:nvPicPr>
          <p:cNvPr id="21" name="Picture 20" descr="A picture containing map&#10;&#10;Description automatically generated">
            <a:extLst>
              <a:ext uri="{FF2B5EF4-FFF2-40B4-BE49-F238E27FC236}">
                <a16:creationId xmlns:a16="http://schemas.microsoft.com/office/drawing/2014/main" id="{82EBDE20-6C89-465F-8372-CAEB786C9E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588" t="33145" r="13321" b="63542"/>
          <a:stretch/>
        </p:blipFill>
        <p:spPr>
          <a:xfrm>
            <a:off x="10721870" y="2332558"/>
            <a:ext cx="363067" cy="227318"/>
          </a:xfrm>
          <a:prstGeom prst="rect">
            <a:avLst/>
          </a:prstGeom>
        </p:spPr>
      </p:pic>
      <p:pic>
        <p:nvPicPr>
          <p:cNvPr id="23" name="Picture 22" descr="A picture containing map&#10;&#10;Description automatically generated">
            <a:extLst>
              <a:ext uri="{FF2B5EF4-FFF2-40B4-BE49-F238E27FC236}">
                <a16:creationId xmlns:a16="http://schemas.microsoft.com/office/drawing/2014/main" id="{BB396147-C9C1-40B4-B03B-66A4831ED5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2623" t="41212" r="13159" b="51677"/>
          <a:stretch/>
        </p:blipFill>
        <p:spPr>
          <a:xfrm>
            <a:off x="10718173" y="2874288"/>
            <a:ext cx="374332" cy="487681"/>
          </a:xfrm>
          <a:prstGeom prst="rect">
            <a:avLst/>
          </a:prstGeom>
        </p:spPr>
      </p:pic>
      <p:pic>
        <p:nvPicPr>
          <p:cNvPr id="25" name="Picture 24" descr="A picture containing map&#10;&#10;Description automatically generated">
            <a:extLst>
              <a:ext uri="{FF2B5EF4-FFF2-40B4-BE49-F238E27FC236}">
                <a16:creationId xmlns:a16="http://schemas.microsoft.com/office/drawing/2014/main" id="{8AE063E6-FF61-4281-8ADA-3CEAACA5DA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623" t="52929" r="13222" b="30667"/>
          <a:stretch/>
        </p:blipFill>
        <p:spPr>
          <a:xfrm>
            <a:off x="10718173" y="3727728"/>
            <a:ext cx="368790" cy="1124990"/>
          </a:xfrm>
          <a:prstGeom prst="rect">
            <a:avLst/>
          </a:prstGeom>
        </p:spPr>
      </p:pic>
      <p:sp>
        <p:nvSpPr>
          <p:cNvPr id="26" name="TextBox 25">
            <a:extLst>
              <a:ext uri="{FF2B5EF4-FFF2-40B4-BE49-F238E27FC236}">
                <a16:creationId xmlns:a16="http://schemas.microsoft.com/office/drawing/2014/main" id="{C0A15995-B626-450F-ADEA-7C3B3B24A971}"/>
              </a:ext>
            </a:extLst>
          </p:cNvPr>
          <p:cNvSpPr txBox="1"/>
          <p:nvPr/>
        </p:nvSpPr>
        <p:spPr>
          <a:xfrm>
            <a:off x="10592543" y="1994421"/>
            <a:ext cx="1542855" cy="338554"/>
          </a:xfrm>
          <a:prstGeom prst="rect">
            <a:avLst/>
          </a:prstGeom>
          <a:noFill/>
        </p:spPr>
        <p:txBody>
          <a:bodyPr wrap="square" lIns="91440" tIns="45720" rIns="91440" bIns="45720" rtlCol="0" anchor="t">
            <a:spAutoFit/>
          </a:bodyPr>
          <a:lstStyle/>
          <a:p>
            <a:r>
              <a:rPr lang="en-US" sz="1600" dirty="0">
                <a:solidFill>
                  <a:srgbClr val="3F3F3F"/>
                </a:solidFill>
                <a:latin typeface="Century Gothic"/>
              </a:rPr>
              <a:t>Wupatki NM</a:t>
            </a:r>
          </a:p>
        </p:txBody>
      </p:sp>
      <p:sp>
        <p:nvSpPr>
          <p:cNvPr id="27" name="TextBox 26">
            <a:extLst>
              <a:ext uri="{FF2B5EF4-FFF2-40B4-BE49-F238E27FC236}">
                <a16:creationId xmlns:a16="http://schemas.microsoft.com/office/drawing/2014/main" id="{00696297-2B38-4D47-9605-1E8ACDC979B6}"/>
              </a:ext>
            </a:extLst>
          </p:cNvPr>
          <p:cNvSpPr txBox="1"/>
          <p:nvPr/>
        </p:nvSpPr>
        <p:spPr>
          <a:xfrm>
            <a:off x="10592543" y="2508703"/>
            <a:ext cx="1736245" cy="338554"/>
          </a:xfrm>
          <a:prstGeom prst="rect">
            <a:avLst/>
          </a:prstGeom>
          <a:noFill/>
        </p:spPr>
        <p:txBody>
          <a:bodyPr wrap="square" rtlCol="0">
            <a:spAutoFit/>
          </a:bodyPr>
          <a:lstStyle/>
          <a:p>
            <a:r>
              <a:rPr lang="en-US" sz="1600" dirty="0">
                <a:solidFill>
                  <a:srgbClr val="3F3F3F"/>
                </a:solidFill>
                <a:latin typeface="Century Gothic" panose="020B0502020202020204" pitchFamily="34" charset="0"/>
              </a:rPr>
              <a:t>Temperature</a:t>
            </a:r>
          </a:p>
        </p:txBody>
      </p:sp>
      <p:sp>
        <p:nvSpPr>
          <p:cNvPr id="28" name="TextBox 27">
            <a:extLst>
              <a:ext uri="{FF2B5EF4-FFF2-40B4-BE49-F238E27FC236}">
                <a16:creationId xmlns:a16="http://schemas.microsoft.com/office/drawing/2014/main" id="{83E647D9-2257-4E2E-AB78-49329D28456D}"/>
              </a:ext>
            </a:extLst>
          </p:cNvPr>
          <p:cNvSpPr txBox="1"/>
          <p:nvPr/>
        </p:nvSpPr>
        <p:spPr>
          <a:xfrm>
            <a:off x="10592543" y="3390960"/>
            <a:ext cx="1126644" cy="338554"/>
          </a:xfrm>
          <a:prstGeom prst="rect">
            <a:avLst/>
          </a:prstGeom>
          <a:noFill/>
        </p:spPr>
        <p:txBody>
          <a:bodyPr wrap="square" rtlCol="0">
            <a:spAutoFit/>
          </a:bodyPr>
          <a:lstStyle/>
          <a:p>
            <a:r>
              <a:rPr lang="en-US" sz="1600" dirty="0">
                <a:solidFill>
                  <a:srgbClr val="3F3F3F"/>
                </a:solidFill>
                <a:latin typeface="Century Gothic" panose="020B0502020202020204" pitchFamily="34" charset="0"/>
              </a:rPr>
              <a:t>Mortality</a:t>
            </a:r>
          </a:p>
        </p:txBody>
      </p:sp>
      <p:sp>
        <p:nvSpPr>
          <p:cNvPr id="29" name="TextBox 28">
            <a:extLst>
              <a:ext uri="{FF2B5EF4-FFF2-40B4-BE49-F238E27FC236}">
                <a16:creationId xmlns:a16="http://schemas.microsoft.com/office/drawing/2014/main" id="{038BED1E-D400-4744-ACC3-2EDEDBC466C3}"/>
              </a:ext>
            </a:extLst>
          </p:cNvPr>
          <p:cNvSpPr txBox="1"/>
          <p:nvPr/>
        </p:nvSpPr>
        <p:spPr>
          <a:xfrm>
            <a:off x="10991495" y="3675222"/>
            <a:ext cx="1260084" cy="307777"/>
          </a:xfrm>
          <a:prstGeom prst="rect">
            <a:avLst/>
          </a:prstGeom>
          <a:noFill/>
        </p:spPr>
        <p:txBody>
          <a:bodyPr wrap="square" rtlCol="0">
            <a:spAutoFit/>
          </a:bodyPr>
          <a:lstStyle/>
          <a:p>
            <a:r>
              <a:rPr lang="en-US" sz="1400" dirty="0">
                <a:solidFill>
                  <a:srgbClr val="3F3F3F"/>
                </a:solidFill>
                <a:latin typeface="Century Gothic" panose="020B0502020202020204" pitchFamily="34" charset="0"/>
              </a:rPr>
              <a:t>No Mortality</a:t>
            </a:r>
          </a:p>
        </p:txBody>
      </p:sp>
      <p:sp>
        <p:nvSpPr>
          <p:cNvPr id="30" name="TextBox 29">
            <a:extLst>
              <a:ext uri="{FF2B5EF4-FFF2-40B4-BE49-F238E27FC236}">
                <a16:creationId xmlns:a16="http://schemas.microsoft.com/office/drawing/2014/main" id="{AA934E21-2467-4424-84AD-D0DD44ED8530}"/>
              </a:ext>
            </a:extLst>
          </p:cNvPr>
          <p:cNvSpPr txBox="1"/>
          <p:nvPr/>
        </p:nvSpPr>
        <p:spPr>
          <a:xfrm>
            <a:off x="10991495" y="3856596"/>
            <a:ext cx="1260084" cy="307777"/>
          </a:xfrm>
          <a:prstGeom prst="rect">
            <a:avLst/>
          </a:prstGeom>
          <a:noFill/>
        </p:spPr>
        <p:txBody>
          <a:bodyPr wrap="square" lIns="91440" tIns="45720" rIns="91440" bIns="45720" rtlCol="0" anchor="t">
            <a:spAutoFit/>
          </a:bodyPr>
          <a:lstStyle/>
          <a:p>
            <a:r>
              <a:rPr lang="en-US" sz="1400" dirty="0">
                <a:solidFill>
                  <a:srgbClr val="3F3F3F"/>
                </a:solidFill>
                <a:latin typeface="Century Gothic"/>
              </a:rPr>
              <a:t>1-20%</a:t>
            </a:r>
            <a:endParaRPr lang="en-US" sz="1400" dirty="0">
              <a:solidFill>
                <a:srgbClr val="3F3F3F"/>
              </a:solidFill>
              <a:latin typeface="Century Gothic" panose="020B0502020202020204" pitchFamily="34" charset="0"/>
            </a:endParaRPr>
          </a:p>
        </p:txBody>
      </p:sp>
      <p:sp>
        <p:nvSpPr>
          <p:cNvPr id="31" name="TextBox 30">
            <a:extLst>
              <a:ext uri="{FF2B5EF4-FFF2-40B4-BE49-F238E27FC236}">
                <a16:creationId xmlns:a16="http://schemas.microsoft.com/office/drawing/2014/main" id="{52935593-4524-4EE7-93C9-20251B0EAF59}"/>
              </a:ext>
            </a:extLst>
          </p:cNvPr>
          <p:cNvSpPr txBox="1"/>
          <p:nvPr/>
        </p:nvSpPr>
        <p:spPr>
          <a:xfrm>
            <a:off x="10991495" y="4035505"/>
            <a:ext cx="1260084" cy="307777"/>
          </a:xfrm>
          <a:prstGeom prst="rect">
            <a:avLst/>
          </a:prstGeom>
          <a:noFill/>
        </p:spPr>
        <p:txBody>
          <a:bodyPr wrap="square" lIns="91440" tIns="45720" rIns="91440" bIns="45720" rtlCol="0" anchor="t">
            <a:spAutoFit/>
          </a:bodyPr>
          <a:lstStyle/>
          <a:p>
            <a:r>
              <a:rPr lang="en-US" sz="1400" dirty="0">
                <a:solidFill>
                  <a:srgbClr val="3F3F3F"/>
                </a:solidFill>
                <a:latin typeface="Century Gothic"/>
              </a:rPr>
              <a:t>20-40%</a:t>
            </a:r>
            <a:endParaRPr lang="en-US" sz="1400" dirty="0">
              <a:solidFill>
                <a:srgbClr val="3F3F3F"/>
              </a:solidFill>
              <a:latin typeface="Century Gothic" panose="020B0502020202020204" pitchFamily="34" charset="0"/>
            </a:endParaRPr>
          </a:p>
        </p:txBody>
      </p:sp>
      <p:sp>
        <p:nvSpPr>
          <p:cNvPr id="32" name="TextBox 31">
            <a:extLst>
              <a:ext uri="{FF2B5EF4-FFF2-40B4-BE49-F238E27FC236}">
                <a16:creationId xmlns:a16="http://schemas.microsoft.com/office/drawing/2014/main" id="{369C2191-8942-46B4-9F3C-D7F5CEAEB4A5}"/>
              </a:ext>
            </a:extLst>
          </p:cNvPr>
          <p:cNvSpPr txBox="1"/>
          <p:nvPr/>
        </p:nvSpPr>
        <p:spPr>
          <a:xfrm>
            <a:off x="10991495" y="4226170"/>
            <a:ext cx="1260084" cy="307777"/>
          </a:xfrm>
          <a:prstGeom prst="rect">
            <a:avLst/>
          </a:prstGeom>
          <a:noFill/>
        </p:spPr>
        <p:txBody>
          <a:bodyPr wrap="square" lIns="91440" tIns="45720" rIns="91440" bIns="45720" rtlCol="0" anchor="t">
            <a:spAutoFit/>
          </a:bodyPr>
          <a:lstStyle/>
          <a:p>
            <a:r>
              <a:rPr lang="en-US" sz="1400" dirty="0">
                <a:solidFill>
                  <a:srgbClr val="3F3F3F"/>
                </a:solidFill>
                <a:latin typeface="Century Gothic"/>
              </a:rPr>
              <a:t>40-60%</a:t>
            </a:r>
            <a:endParaRPr lang="en-US" sz="1400" dirty="0">
              <a:solidFill>
                <a:srgbClr val="3F3F3F"/>
              </a:solidFill>
              <a:latin typeface="Century Gothic" panose="020B0502020202020204" pitchFamily="34" charset="0"/>
            </a:endParaRPr>
          </a:p>
        </p:txBody>
      </p:sp>
      <p:sp>
        <p:nvSpPr>
          <p:cNvPr id="33" name="TextBox 32">
            <a:extLst>
              <a:ext uri="{FF2B5EF4-FFF2-40B4-BE49-F238E27FC236}">
                <a16:creationId xmlns:a16="http://schemas.microsoft.com/office/drawing/2014/main" id="{70E7E1EE-73BC-411A-BD2C-DC13B217E09A}"/>
              </a:ext>
            </a:extLst>
          </p:cNvPr>
          <p:cNvSpPr txBox="1"/>
          <p:nvPr/>
        </p:nvSpPr>
        <p:spPr>
          <a:xfrm>
            <a:off x="10980595" y="4415680"/>
            <a:ext cx="1260084" cy="307777"/>
          </a:xfrm>
          <a:prstGeom prst="rect">
            <a:avLst/>
          </a:prstGeom>
          <a:noFill/>
        </p:spPr>
        <p:txBody>
          <a:bodyPr wrap="square" lIns="91440" tIns="45720" rIns="91440" bIns="45720" rtlCol="0" anchor="t">
            <a:spAutoFit/>
          </a:bodyPr>
          <a:lstStyle/>
          <a:p>
            <a:r>
              <a:rPr lang="en-US" sz="1400" dirty="0">
                <a:solidFill>
                  <a:srgbClr val="3F3F3F"/>
                </a:solidFill>
                <a:latin typeface="Century Gothic"/>
              </a:rPr>
              <a:t>60-80%</a:t>
            </a:r>
            <a:endParaRPr lang="en-US" sz="1400" dirty="0">
              <a:solidFill>
                <a:srgbClr val="3F3F3F"/>
              </a:solidFill>
              <a:latin typeface="Century Gothic" panose="020B0502020202020204" pitchFamily="34" charset="0"/>
            </a:endParaRPr>
          </a:p>
        </p:txBody>
      </p:sp>
      <p:sp>
        <p:nvSpPr>
          <p:cNvPr id="34" name="TextBox 33">
            <a:extLst>
              <a:ext uri="{FF2B5EF4-FFF2-40B4-BE49-F238E27FC236}">
                <a16:creationId xmlns:a16="http://schemas.microsoft.com/office/drawing/2014/main" id="{70E6ECDA-EFBF-4071-8D93-AF45B5A06426}"/>
              </a:ext>
            </a:extLst>
          </p:cNvPr>
          <p:cNvSpPr txBox="1"/>
          <p:nvPr/>
        </p:nvSpPr>
        <p:spPr>
          <a:xfrm>
            <a:off x="10980595" y="4594589"/>
            <a:ext cx="1260084" cy="307777"/>
          </a:xfrm>
          <a:prstGeom prst="rect">
            <a:avLst/>
          </a:prstGeom>
          <a:noFill/>
        </p:spPr>
        <p:txBody>
          <a:bodyPr wrap="square" lIns="91440" tIns="45720" rIns="91440" bIns="45720" rtlCol="0" anchor="t">
            <a:spAutoFit/>
          </a:bodyPr>
          <a:lstStyle/>
          <a:p>
            <a:r>
              <a:rPr lang="en-US" sz="1400" dirty="0">
                <a:solidFill>
                  <a:srgbClr val="3F3F3F"/>
                </a:solidFill>
                <a:latin typeface="Century Gothic"/>
              </a:rPr>
              <a:t>80-100%</a:t>
            </a:r>
            <a:endParaRPr lang="en-US" sz="1400" dirty="0">
              <a:solidFill>
                <a:srgbClr val="3F3F3F"/>
              </a:solidFill>
              <a:latin typeface="Century Gothic" panose="020B0502020202020204" pitchFamily="34" charset="0"/>
            </a:endParaRPr>
          </a:p>
        </p:txBody>
      </p:sp>
      <p:sp>
        <p:nvSpPr>
          <p:cNvPr id="35" name="TextBox 34">
            <a:extLst>
              <a:ext uri="{FF2B5EF4-FFF2-40B4-BE49-F238E27FC236}">
                <a16:creationId xmlns:a16="http://schemas.microsoft.com/office/drawing/2014/main" id="{9C559FD7-03E4-4B03-AF17-70F5FA42515F}"/>
              </a:ext>
            </a:extLst>
          </p:cNvPr>
          <p:cNvSpPr txBox="1"/>
          <p:nvPr/>
        </p:nvSpPr>
        <p:spPr>
          <a:xfrm>
            <a:off x="10989051" y="2848979"/>
            <a:ext cx="854900" cy="307777"/>
          </a:xfrm>
          <a:prstGeom prst="rect">
            <a:avLst/>
          </a:prstGeom>
          <a:noFill/>
        </p:spPr>
        <p:txBody>
          <a:bodyPr wrap="square" lIns="91440" tIns="45720" rIns="91440" bIns="45720" rtlCol="0" anchor="t">
            <a:spAutoFit/>
          </a:bodyPr>
          <a:lstStyle/>
          <a:p>
            <a:r>
              <a:rPr lang="en-US" sz="1400" dirty="0">
                <a:solidFill>
                  <a:srgbClr val="3F3F3F"/>
                </a:solidFill>
                <a:latin typeface="Century Gothic"/>
                <a:ea typeface="+mn-lt"/>
                <a:cs typeface="+mn-lt"/>
              </a:rPr>
              <a:t>20.24°C</a:t>
            </a:r>
            <a:endParaRPr lang="en-US" sz="1400" dirty="0">
              <a:solidFill>
                <a:srgbClr val="3F3F3F"/>
              </a:solidFill>
              <a:latin typeface="Century Gothic"/>
            </a:endParaRPr>
          </a:p>
        </p:txBody>
      </p:sp>
      <p:sp>
        <p:nvSpPr>
          <p:cNvPr id="36" name="TextBox 35">
            <a:extLst>
              <a:ext uri="{FF2B5EF4-FFF2-40B4-BE49-F238E27FC236}">
                <a16:creationId xmlns:a16="http://schemas.microsoft.com/office/drawing/2014/main" id="{4DC22486-17CB-44AD-9B6E-966DEE908D03}"/>
              </a:ext>
            </a:extLst>
          </p:cNvPr>
          <p:cNvSpPr txBox="1"/>
          <p:nvPr/>
        </p:nvSpPr>
        <p:spPr>
          <a:xfrm>
            <a:off x="10989052" y="3158023"/>
            <a:ext cx="1128070" cy="307777"/>
          </a:xfrm>
          <a:prstGeom prst="rect">
            <a:avLst/>
          </a:prstGeom>
          <a:noFill/>
        </p:spPr>
        <p:txBody>
          <a:bodyPr wrap="square" lIns="91440" tIns="45720" rIns="91440" bIns="45720" rtlCol="0" anchor="t">
            <a:spAutoFit/>
          </a:bodyPr>
          <a:lstStyle/>
          <a:p>
            <a:r>
              <a:rPr lang="en-US" sz="1400" dirty="0">
                <a:solidFill>
                  <a:srgbClr val="3F3F3F"/>
                </a:solidFill>
                <a:latin typeface="Century Gothic"/>
              </a:rPr>
              <a:t>-4.00°C</a:t>
            </a:r>
            <a:endParaRPr lang="en-US" sz="1400" dirty="0">
              <a:solidFill>
                <a:srgbClr val="3F3F3F"/>
              </a:solidFill>
              <a:latin typeface="Century Gothic" panose="020B0502020202020204" pitchFamily="34" charset="0"/>
            </a:endParaRPr>
          </a:p>
        </p:txBody>
      </p:sp>
      <p:grpSp>
        <p:nvGrpSpPr>
          <p:cNvPr id="4" name="Group 3">
            <a:extLst>
              <a:ext uri="{FF2B5EF4-FFF2-40B4-BE49-F238E27FC236}">
                <a16:creationId xmlns:a16="http://schemas.microsoft.com/office/drawing/2014/main" id="{55185516-2A2A-46BF-8541-0458C84527A9}"/>
              </a:ext>
            </a:extLst>
          </p:cNvPr>
          <p:cNvGrpSpPr/>
          <p:nvPr/>
        </p:nvGrpSpPr>
        <p:grpSpPr>
          <a:xfrm>
            <a:off x="10207520" y="5568342"/>
            <a:ext cx="514710" cy="716034"/>
            <a:chOff x="9407993" y="5381437"/>
            <a:chExt cx="514710" cy="716034"/>
          </a:xfrm>
        </p:grpSpPr>
        <p:sp>
          <p:nvSpPr>
            <p:cNvPr id="38" name="TextBox 37">
              <a:extLst>
                <a:ext uri="{FF2B5EF4-FFF2-40B4-BE49-F238E27FC236}">
                  <a16:creationId xmlns:a16="http://schemas.microsoft.com/office/drawing/2014/main" id="{339C0467-3459-4C7C-98D8-964EA8F1F722}"/>
                </a:ext>
              </a:extLst>
            </p:cNvPr>
            <p:cNvSpPr txBox="1"/>
            <p:nvPr/>
          </p:nvSpPr>
          <p:spPr>
            <a:xfrm>
              <a:off x="9508386" y="5381437"/>
              <a:ext cx="3254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3F3F3F"/>
                  </a:solidFill>
                  <a:latin typeface="Century Gothic"/>
                </a:rPr>
                <a:t>N</a:t>
              </a:r>
              <a:endParaRPr lang="en-US" sz="1400" dirty="0">
                <a:solidFill>
                  <a:srgbClr val="3F3F3F"/>
                </a:solidFill>
              </a:endParaRPr>
            </a:p>
          </p:txBody>
        </p:sp>
        <p:pic>
          <p:nvPicPr>
            <p:cNvPr id="39" name="Picture 39" descr="A picture containing icon&#10;&#10;Description automatically generated">
              <a:extLst>
                <a:ext uri="{FF2B5EF4-FFF2-40B4-BE49-F238E27FC236}">
                  <a16:creationId xmlns:a16="http://schemas.microsoft.com/office/drawing/2014/main" id="{3B2C0B8A-3347-4A46-96DA-F545B48BD4DA}"/>
                </a:ext>
              </a:extLst>
            </p:cNvPr>
            <p:cNvPicPr>
              <a:picLocks noChangeAspect="1"/>
            </p:cNvPicPr>
            <p:nvPr/>
          </p:nvPicPr>
          <p:blipFill rotWithShape="1">
            <a:blip r:embed="rId7"/>
            <a:srcRect b="32754"/>
            <a:stretch/>
          </p:blipFill>
          <p:spPr>
            <a:xfrm>
              <a:off x="9407993" y="5643863"/>
              <a:ext cx="514710" cy="453608"/>
            </a:xfrm>
            <a:prstGeom prst="rect">
              <a:avLst/>
            </a:prstGeom>
          </p:spPr>
        </p:pic>
      </p:grpSp>
      <p:pic>
        <p:nvPicPr>
          <p:cNvPr id="18" name="Picture 17" descr="A picture containing map&#10;&#10;Description automatically generated">
            <a:extLst>
              <a:ext uri="{FF2B5EF4-FFF2-40B4-BE49-F238E27FC236}">
                <a16:creationId xmlns:a16="http://schemas.microsoft.com/office/drawing/2014/main" id="{8A8242F1-4611-4D11-B7E0-41D7CAB6407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6796" b="12911"/>
          <a:stretch/>
        </p:blipFill>
        <p:spPr>
          <a:xfrm>
            <a:off x="4173706" y="342901"/>
            <a:ext cx="6442083" cy="5210368"/>
          </a:xfrm>
          <a:prstGeom prst="rect">
            <a:avLst/>
          </a:prstGeom>
        </p:spPr>
      </p:pic>
    </p:spTree>
    <p:extLst>
      <p:ext uri="{BB962C8B-B14F-4D97-AF65-F5344CB8AC3E}">
        <p14:creationId xmlns:p14="http://schemas.microsoft.com/office/powerpoint/2010/main" val="753966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2AA5C20-C9FD-4408-AE7F-5C74FEB852F7}"/>
              </a:ext>
            </a:extLst>
          </p:cNvPr>
          <p:cNvPicPr>
            <a:picLocks noChangeAspect="1"/>
          </p:cNvPicPr>
          <p:nvPr/>
        </p:nvPicPr>
        <p:blipFill rotWithShape="1">
          <a:blip r:embed="rId3"/>
          <a:srcRect l="18057"/>
          <a:stretch/>
        </p:blipFill>
        <p:spPr>
          <a:xfrm>
            <a:off x="506550" y="1152296"/>
            <a:ext cx="3658589" cy="4721729"/>
          </a:xfrm>
          <a:prstGeom prst="rect">
            <a:avLst/>
          </a:prstGeom>
        </p:spPr>
      </p:pic>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B0502020202020204" pitchFamily="34" charset="0"/>
              </a:rPr>
              <a:t>FUTURE WORK</a:t>
            </a:r>
          </a:p>
        </p:txBody>
      </p:sp>
      <p:sp>
        <p:nvSpPr>
          <p:cNvPr id="3" name="Text Placeholder 4">
            <a:extLst>
              <a:ext uri="{FF2B5EF4-FFF2-40B4-BE49-F238E27FC236}">
                <a16:creationId xmlns:a16="http://schemas.microsoft.com/office/drawing/2014/main" id="{846DC0E4-B4AC-4F43-BA30-F560DD6248DF}"/>
              </a:ext>
            </a:extLst>
          </p:cNvPr>
          <p:cNvSpPr txBox="1">
            <a:spLocks/>
          </p:cNvSpPr>
          <p:nvPr/>
        </p:nvSpPr>
        <p:spPr>
          <a:xfrm>
            <a:off x="312624" y="5957358"/>
            <a:ext cx="5656081" cy="311607"/>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100" b="1" i="0" u="none" strike="noStrike" kern="1200" cap="none" spc="0" normalizeH="0" baseline="0" noProof="0" dirty="0">
                <a:ln>
                  <a:noFill/>
                </a:ln>
                <a:solidFill>
                  <a:srgbClr val="3F3F3F"/>
                </a:solidFill>
                <a:effectLst/>
                <a:uLnTx/>
                <a:uFillTx/>
                <a:latin typeface="Century Gothic"/>
              </a:rPr>
              <a:t>Image Credit: </a:t>
            </a:r>
            <a:r>
              <a:rPr lang="en-US" sz="1100" b="1" dirty="0">
                <a:solidFill>
                  <a:srgbClr val="3F3F3F"/>
                </a:solidFill>
                <a:latin typeface="Century Gothic"/>
              </a:rPr>
              <a:t>DEVELOP Team </a:t>
            </a:r>
            <a:r>
              <a:rPr kumimoji="0" lang="en-US" sz="1100" b="1" i="0" u="none" strike="noStrike" kern="1200" cap="none" spc="0" normalizeH="0" baseline="0" noProof="0" dirty="0">
                <a:ln>
                  <a:noFill/>
                </a:ln>
                <a:solidFill>
                  <a:srgbClr val="3F3F3F"/>
                </a:solidFill>
                <a:effectLst/>
                <a:uLnTx/>
                <a:uFillTx/>
                <a:latin typeface="Century Gothic"/>
              </a:rPr>
              <a:t>(left),</a:t>
            </a:r>
            <a:r>
              <a:rPr lang="en-US" sz="1100" b="1" dirty="0">
                <a:solidFill>
                  <a:srgbClr val="3F3F3F"/>
                </a:solidFill>
                <a:latin typeface="Century Gothic"/>
              </a:rPr>
              <a:t> Mark Szydlo </a:t>
            </a:r>
            <a:r>
              <a:rPr kumimoji="0" lang="en-US" sz="1100" b="1" i="0" u="none" strike="noStrike" kern="1200" cap="none" spc="0" normalizeH="0" baseline="0" noProof="0" dirty="0">
                <a:ln>
                  <a:noFill/>
                </a:ln>
                <a:solidFill>
                  <a:srgbClr val="3F3F3F"/>
                </a:solidFill>
                <a:effectLst/>
                <a:uLnTx/>
                <a:uFillTx/>
                <a:latin typeface="Century Gothic"/>
              </a:rPr>
              <a:t>(center),</a:t>
            </a:r>
            <a:r>
              <a:rPr lang="en-US" sz="1100" b="1" dirty="0">
                <a:solidFill>
                  <a:srgbClr val="3F3F3F"/>
                </a:solidFill>
                <a:latin typeface="Century Gothic"/>
              </a:rPr>
              <a:t> DEVELOP Team </a:t>
            </a:r>
            <a:r>
              <a:rPr kumimoji="0" lang="en-US" sz="1100" b="1" i="0" u="none" strike="noStrike" kern="1200" cap="none" spc="0" normalizeH="0" baseline="0" noProof="0" dirty="0">
                <a:ln>
                  <a:noFill/>
                </a:ln>
                <a:solidFill>
                  <a:srgbClr val="3F3F3F"/>
                </a:solidFill>
                <a:effectLst/>
                <a:uLnTx/>
                <a:uFillTx/>
                <a:latin typeface="Century Gothic"/>
              </a:rPr>
              <a:t>(right)</a:t>
            </a:r>
          </a:p>
        </p:txBody>
      </p:sp>
      <p:sp>
        <p:nvSpPr>
          <p:cNvPr id="8" name="Flowchart: Alternate Process 7">
            <a:extLst>
              <a:ext uri="{FF2B5EF4-FFF2-40B4-BE49-F238E27FC236}">
                <a16:creationId xmlns:a16="http://schemas.microsoft.com/office/drawing/2014/main" id="{F1B757BF-7182-4DBF-B087-022213196CEE}"/>
              </a:ext>
            </a:extLst>
          </p:cNvPr>
          <p:cNvSpPr/>
          <p:nvPr/>
        </p:nvSpPr>
        <p:spPr>
          <a:xfrm>
            <a:off x="610827" y="1314261"/>
            <a:ext cx="3450036" cy="1124493"/>
          </a:xfrm>
          <a:prstGeom prst="flowChartAlternate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3F3F3F"/>
                </a:solidFill>
                <a:latin typeface="Century Gothic" panose="020B0502020202020204" pitchFamily="34" charset="0"/>
              </a:rPr>
              <a:t>Increase </a:t>
            </a:r>
            <a:r>
              <a:rPr lang="en-US" dirty="0">
                <a:solidFill>
                  <a:srgbClr val="3F3F3F"/>
                </a:solidFill>
                <a:latin typeface="Century Gothic" panose="020B0502020202020204" pitchFamily="34" charset="0"/>
              </a:rPr>
              <a:t>the </a:t>
            </a:r>
            <a:r>
              <a:rPr lang="en-US" b="1" dirty="0">
                <a:solidFill>
                  <a:srgbClr val="3F3F3F"/>
                </a:solidFill>
                <a:latin typeface="Century Gothic" panose="020B0502020202020204" pitchFamily="34" charset="0"/>
              </a:rPr>
              <a:t>accuracy </a:t>
            </a:r>
            <a:r>
              <a:rPr lang="en-US" dirty="0">
                <a:solidFill>
                  <a:srgbClr val="3F3F3F"/>
                </a:solidFill>
                <a:latin typeface="Century Gothic" panose="020B0502020202020204" pitchFamily="34" charset="0"/>
              </a:rPr>
              <a:t>of unsupervised classification</a:t>
            </a:r>
          </a:p>
        </p:txBody>
      </p:sp>
      <p:pic>
        <p:nvPicPr>
          <p:cNvPr id="7" name="Picture 10" descr="A picture containing people, day&#10;&#10;Description automatically generated">
            <a:extLst>
              <a:ext uri="{FF2B5EF4-FFF2-40B4-BE49-F238E27FC236}">
                <a16:creationId xmlns:a16="http://schemas.microsoft.com/office/drawing/2014/main" id="{1A3D0A37-E95F-40B3-BCDC-8D0147B0ED4F}"/>
              </a:ext>
            </a:extLst>
          </p:cNvPr>
          <p:cNvPicPr>
            <a:picLocks noChangeAspect="1"/>
          </p:cNvPicPr>
          <p:nvPr/>
        </p:nvPicPr>
        <p:blipFill rotWithShape="1">
          <a:blip r:embed="rId4"/>
          <a:srcRect t="-93" r="10658" b="17569"/>
          <a:stretch/>
        </p:blipFill>
        <p:spPr>
          <a:xfrm>
            <a:off x="8041122" y="1142358"/>
            <a:ext cx="3673924" cy="4741607"/>
          </a:xfrm>
          <a:prstGeom prst="rect">
            <a:avLst/>
          </a:prstGeom>
          <a:effectLst/>
        </p:spPr>
      </p:pic>
      <p:pic>
        <p:nvPicPr>
          <p:cNvPr id="5" name="Picture 4">
            <a:extLst>
              <a:ext uri="{FF2B5EF4-FFF2-40B4-BE49-F238E27FC236}">
                <a16:creationId xmlns:a16="http://schemas.microsoft.com/office/drawing/2014/main" id="{FF683DC5-B4A5-4955-AEEF-FC039C93D469}"/>
              </a:ext>
            </a:extLst>
          </p:cNvPr>
          <p:cNvPicPr>
            <a:picLocks noChangeAspect="1"/>
          </p:cNvPicPr>
          <p:nvPr/>
        </p:nvPicPr>
        <p:blipFill rotWithShape="1">
          <a:blip r:embed="rId5"/>
          <a:srcRect l="26258" r="14833" b="17617"/>
          <a:stretch/>
        </p:blipFill>
        <p:spPr>
          <a:xfrm>
            <a:off x="4278256" y="1142358"/>
            <a:ext cx="3658590" cy="4731666"/>
          </a:xfrm>
          <a:prstGeom prst="rect">
            <a:avLst/>
          </a:prstGeom>
          <a:ln>
            <a:noFill/>
          </a:ln>
          <a:effectLst/>
        </p:spPr>
      </p:pic>
      <p:sp>
        <p:nvSpPr>
          <p:cNvPr id="9" name="Flowchart: Alternate Process 8">
            <a:extLst>
              <a:ext uri="{FF2B5EF4-FFF2-40B4-BE49-F238E27FC236}">
                <a16:creationId xmlns:a16="http://schemas.microsoft.com/office/drawing/2014/main" id="{CBAA0E3A-4F12-4B2A-B836-C6EDBFC70C63}"/>
              </a:ext>
            </a:extLst>
          </p:cNvPr>
          <p:cNvSpPr/>
          <p:nvPr/>
        </p:nvSpPr>
        <p:spPr>
          <a:xfrm>
            <a:off x="8148250" y="1314261"/>
            <a:ext cx="3429000" cy="1124493"/>
          </a:xfrm>
          <a:prstGeom prst="flowChartAlternate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rgbClr val="3F3F3F"/>
                </a:solidFill>
                <a:latin typeface="Century Gothic"/>
              </a:rPr>
              <a:t>Yearly time series </a:t>
            </a:r>
            <a:r>
              <a:rPr lang="en-US" dirty="0">
                <a:solidFill>
                  <a:srgbClr val="3F3F3F"/>
                </a:solidFill>
                <a:latin typeface="Century Gothic"/>
              </a:rPr>
              <a:t>for mortality classifications</a:t>
            </a:r>
          </a:p>
        </p:txBody>
      </p:sp>
      <p:sp>
        <p:nvSpPr>
          <p:cNvPr id="4" name="Flowchart: Alternate Process 3">
            <a:extLst>
              <a:ext uri="{FF2B5EF4-FFF2-40B4-BE49-F238E27FC236}">
                <a16:creationId xmlns:a16="http://schemas.microsoft.com/office/drawing/2014/main" id="{0EFF28BC-4C23-40E9-A425-2BF884A4C3F7}"/>
              </a:ext>
            </a:extLst>
          </p:cNvPr>
          <p:cNvSpPr/>
          <p:nvPr/>
        </p:nvSpPr>
        <p:spPr>
          <a:xfrm>
            <a:off x="4380784" y="1314261"/>
            <a:ext cx="3450036" cy="1124493"/>
          </a:xfrm>
          <a:prstGeom prst="flowChartAlternate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3F3F3F"/>
                </a:solidFill>
                <a:latin typeface="Century Gothic" panose="020B0502020202020204" pitchFamily="34" charset="0"/>
              </a:rPr>
              <a:t>Extend</a:t>
            </a:r>
            <a:r>
              <a:rPr lang="en-US" dirty="0">
                <a:solidFill>
                  <a:srgbClr val="3F3F3F"/>
                </a:solidFill>
                <a:latin typeface="Century Gothic" panose="020B0502020202020204" pitchFamily="34" charset="0"/>
              </a:rPr>
              <a:t> the </a:t>
            </a:r>
            <a:r>
              <a:rPr lang="en-US" b="1" dirty="0">
                <a:solidFill>
                  <a:srgbClr val="3F3F3F"/>
                </a:solidFill>
                <a:latin typeface="Century Gothic" panose="020B0502020202020204" pitchFamily="34" charset="0"/>
              </a:rPr>
              <a:t>study period </a:t>
            </a:r>
            <a:r>
              <a:rPr lang="en-US" dirty="0">
                <a:solidFill>
                  <a:srgbClr val="3F3F3F"/>
                </a:solidFill>
                <a:latin typeface="Century Gothic" panose="020B0502020202020204" pitchFamily="34" charset="0"/>
              </a:rPr>
              <a:t>to include previous years of drought</a:t>
            </a:r>
          </a:p>
        </p:txBody>
      </p:sp>
    </p:spTree>
    <p:extLst>
      <p:ext uri="{BB962C8B-B14F-4D97-AF65-F5344CB8AC3E}">
        <p14:creationId xmlns:p14="http://schemas.microsoft.com/office/powerpoint/2010/main" val="839543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184888"/>
            <a:ext cx="10439399" cy="453963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300"/>
              </a:spcAft>
              <a:buClr>
                <a:srgbClr val="4DAEB3"/>
              </a:buClr>
              <a:defRPr/>
            </a:pPr>
            <a:endParaRPr lang="en-US" sz="1800" dirty="0">
              <a:latin typeface="Century Gothic"/>
            </a:endParaRPr>
          </a:p>
          <a:p>
            <a:pPr marL="342900" indent="-342900">
              <a:lnSpc>
                <a:spcPct val="100000"/>
              </a:lnSpc>
              <a:spcBef>
                <a:spcPts val="0"/>
              </a:spcBef>
              <a:spcAft>
                <a:spcPts val="300"/>
              </a:spcAft>
              <a:buClr>
                <a:srgbClr val="4DAEB3"/>
              </a:buClr>
              <a:buFont typeface="Webdings,Sans-Serif" panose="05030102010509060703" pitchFamily="18" charset="2"/>
              <a:buChar char="4"/>
              <a:defRPr/>
            </a:pPr>
            <a:r>
              <a:rPr lang="en-US" sz="1800" dirty="0">
                <a:latin typeface="Century Gothic"/>
              </a:rPr>
              <a:t>Mark Szydlo (National Park Service, Wupatki National Monument)</a:t>
            </a:r>
          </a:p>
          <a:p>
            <a:pPr marL="342900" indent="-342900">
              <a:lnSpc>
                <a:spcPct val="100000"/>
              </a:lnSpc>
              <a:spcBef>
                <a:spcPts val="0"/>
              </a:spcBef>
              <a:spcAft>
                <a:spcPts val="300"/>
              </a:spcAft>
              <a:buClr>
                <a:srgbClr val="4DAEB3"/>
              </a:buClr>
              <a:buFont typeface="Webdings,Sans-Serif" panose="05030102010509060703" pitchFamily="18" charset="2"/>
              <a:buChar char="4"/>
              <a:defRPr/>
            </a:pPr>
            <a:endParaRPr lang="en-US" sz="1800" dirty="0">
              <a:latin typeface="Century Gothic"/>
            </a:endParaRPr>
          </a:p>
          <a:p>
            <a:pPr>
              <a:lnSpc>
                <a:spcPct val="100000"/>
              </a:lnSpc>
              <a:spcBef>
                <a:spcPts val="0"/>
              </a:spcBef>
              <a:spcAft>
                <a:spcPts val="300"/>
              </a:spcAft>
              <a:buClr>
                <a:srgbClr val="4DAEB3"/>
              </a:buClr>
              <a:defRPr/>
            </a:pPr>
            <a:endParaRPr lang="en-US" sz="1800" dirty="0">
              <a:latin typeface="Century Gothic"/>
            </a:endParaRPr>
          </a:p>
          <a:p>
            <a:pPr marL="342900" indent="-342900">
              <a:lnSpc>
                <a:spcPct val="100000"/>
              </a:lnSpc>
              <a:spcBef>
                <a:spcPts val="0"/>
              </a:spcBef>
              <a:spcAft>
                <a:spcPts val="300"/>
              </a:spcAft>
              <a:buClr>
                <a:srgbClr val="4DAEB3"/>
              </a:buClr>
              <a:buFont typeface="Webdings,Sans-Serif" panose="05030102010509060703" pitchFamily="18" charset="2"/>
              <a:buChar char="4"/>
              <a:defRPr/>
            </a:pPr>
            <a:r>
              <a:rPr lang="en-US" sz="1800" dirty="0">
                <a:latin typeface="Century Gothic"/>
              </a:rPr>
              <a:t>Joseph Spruce (Science Systems &amp; Applications, Inc.) </a:t>
            </a:r>
          </a:p>
          <a:p>
            <a:pPr marL="342900" indent="-342900">
              <a:lnSpc>
                <a:spcPct val="100000"/>
              </a:lnSpc>
              <a:spcBef>
                <a:spcPts val="0"/>
              </a:spcBef>
              <a:spcAft>
                <a:spcPts val="300"/>
              </a:spcAft>
              <a:buClr>
                <a:srgbClr val="4DAEB3"/>
              </a:buClr>
              <a:buFont typeface="Webdings,Sans-Serif" panose="05030102010509060703" pitchFamily="18" charset="2"/>
              <a:buChar char="4"/>
              <a:defRPr/>
            </a:pPr>
            <a:r>
              <a:rPr lang="en-US" sz="1800" dirty="0">
                <a:latin typeface="Century Gothic"/>
              </a:rPr>
              <a:t>Sean McCartney (Science Systems &amp; Applications, Inc., NASA Goddard Space Flight Center) </a:t>
            </a:r>
          </a:p>
          <a:p>
            <a:pPr>
              <a:lnSpc>
                <a:spcPct val="100000"/>
              </a:lnSpc>
              <a:spcBef>
                <a:spcPts val="0"/>
              </a:spcBef>
              <a:spcAft>
                <a:spcPts val="300"/>
              </a:spcAft>
              <a:buClr>
                <a:srgbClr val="4DAEB3"/>
              </a:buClr>
              <a:defRPr/>
            </a:pPr>
            <a:endParaRPr lang="en-US" sz="1800" dirty="0">
              <a:latin typeface="Century Gothic"/>
            </a:endParaRPr>
          </a:p>
          <a:p>
            <a:pPr>
              <a:lnSpc>
                <a:spcPct val="100000"/>
              </a:lnSpc>
              <a:spcBef>
                <a:spcPts val="0"/>
              </a:spcBef>
              <a:spcAft>
                <a:spcPts val="300"/>
              </a:spcAft>
              <a:defRPr/>
            </a:pPr>
            <a:endParaRPr lang="en-US" sz="1800" dirty="0">
              <a:latin typeface="Century Gothic"/>
            </a:endParaRPr>
          </a:p>
          <a:p>
            <a:pPr marL="342900" indent="-342900">
              <a:lnSpc>
                <a:spcPct val="100000"/>
              </a:lnSpc>
              <a:spcBef>
                <a:spcPts val="0"/>
              </a:spcBef>
              <a:spcAft>
                <a:spcPts val="300"/>
              </a:spcAft>
              <a:buClr>
                <a:srgbClr val="4DAEB3"/>
              </a:buClr>
              <a:buFont typeface="Webdings" panose="05030102010509060703" pitchFamily="18" charset="2"/>
              <a:buChar char="4"/>
              <a:defRPr/>
            </a:pPr>
            <a:r>
              <a:rPr lang="en-US" sz="1800" dirty="0">
                <a:latin typeface="Century Gothic"/>
              </a:rPr>
              <a:t>Dr. Nicole Ramberg-Pihl (Science Systems &amp; Applications, Inc., NASA Goddard Space Flight Center) </a:t>
            </a:r>
            <a:endParaRPr lang="en-US" sz="1800" b="0" i="0" u="none" strike="noStrike" kern="1200" cap="none" spc="0" normalizeH="0" baseline="0" noProof="0" dirty="0">
              <a:ln>
                <a:noFill/>
              </a:ln>
              <a:effectLst/>
              <a:uLnTx/>
              <a:uFillTx/>
              <a:latin typeface="Century Gothic"/>
            </a:endParaRPr>
          </a:p>
          <a:p>
            <a:pPr marL="342900" marR="0" lvl="0" indent="-342900" algn="l" defTabSz="914400">
              <a:lnSpc>
                <a:spcPct val="100000"/>
              </a:lnSpc>
              <a:spcBef>
                <a:spcPts val="0"/>
              </a:spcBef>
              <a:spcAft>
                <a:spcPts val="300"/>
              </a:spcAft>
              <a:buClr>
                <a:srgbClr val="4DAEB3"/>
              </a:buClr>
              <a:buSzTx/>
              <a:buFont typeface="Webdings" panose="05030102010509060703" pitchFamily="18" charset="2"/>
              <a:buChar char="4"/>
              <a:tabLst/>
              <a:defRPr/>
            </a:pPr>
            <a:endParaRPr lang="en-US" sz="1800" b="0" i="0" dirty="0">
              <a:effectLst/>
            </a:endParaRPr>
          </a:p>
          <a:p>
            <a:pPr marL="342900" indent="-342900">
              <a:lnSpc>
                <a:spcPct val="100000"/>
              </a:lnSpc>
              <a:spcBef>
                <a:spcPts val="0"/>
              </a:spcBef>
              <a:spcAft>
                <a:spcPts val="300"/>
              </a:spcAft>
              <a:buClr>
                <a:srgbClr val="4DAEB3"/>
              </a:buClr>
              <a:buFont typeface="Webdings" panose="05030102010509060703" pitchFamily="18" charset="2"/>
              <a:buChar char="4"/>
              <a:defRPr/>
            </a:pPr>
            <a:endParaRPr lang="en-US" sz="1800" dirty="0">
              <a:latin typeface="Century Gothic"/>
            </a:endParaRPr>
          </a:p>
          <a:p>
            <a:pPr marL="342900" indent="-342900">
              <a:lnSpc>
                <a:spcPct val="100000"/>
              </a:lnSpc>
              <a:spcBef>
                <a:spcPts val="0"/>
              </a:spcBef>
              <a:spcAft>
                <a:spcPts val="300"/>
              </a:spcAft>
              <a:buClr>
                <a:srgbClr val="4DAEB3"/>
              </a:buClr>
              <a:buFont typeface="Webdings,Sans-Serif" panose="05030102010509060703" pitchFamily="18" charset="2"/>
              <a:buChar char="4"/>
              <a:defRPr/>
            </a:pPr>
            <a:r>
              <a:rPr lang="en-US" sz="1800" dirty="0">
                <a:latin typeface="Century Gothic"/>
              </a:rPr>
              <a:t>Dr. John Bolten (NASA Goddard Space Flight Center) </a:t>
            </a:r>
          </a:p>
          <a:p>
            <a:pPr marL="342900" indent="-342900">
              <a:lnSpc>
                <a:spcPct val="100000"/>
              </a:lnSpc>
              <a:spcBef>
                <a:spcPts val="0"/>
              </a:spcBef>
              <a:spcAft>
                <a:spcPts val="300"/>
              </a:spcAft>
              <a:buClr>
                <a:srgbClr val="4DAEB3"/>
              </a:buClr>
              <a:buFont typeface="Webdings,Sans-Serif" panose="05030102010509060703" pitchFamily="18" charset="2"/>
              <a:buChar char="4"/>
              <a:defRPr/>
            </a:pPr>
            <a:r>
              <a:rPr lang="en-US" sz="1800" dirty="0">
                <a:latin typeface="Century Gothic"/>
              </a:rPr>
              <a:t>Dr. Kent Ross (NASA Langley Research Center)</a:t>
            </a:r>
          </a:p>
          <a:p>
            <a:pPr marL="342900" indent="-342900">
              <a:lnSpc>
                <a:spcPct val="100000"/>
              </a:lnSpc>
              <a:spcBef>
                <a:spcPts val="0"/>
              </a:spcBef>
              <a:spcAft>
                <a:spcPts val="300"/>
              </a:spcAft>
              <a:buClr>
                <a:srgbClr val="4DAEB3"/>
              </a:buClr>
              <a:buFont typeface="Webdings" panose="05030102010509060703" pitchFamily="18" charset="2"/>
              <a:buChar char="4"/>
              <a:defRPr/>
            </a:pPr>
            <a:endParaRPr lang="en-US" sz="1800" dirty="0"/>
          </a:p>
          <a:p>
            <a:pPr>
              <a:lnSpc>
                <a:spcPct val="100000"/>
              </a:lnSpc>
              <a:spcBef>
                <a:spcPts val="0"/>
              </a:spcBef>
              <a:spcAft>
                <a:spcPts val="300"/>
              </a:spcAft>
              <a:defRPr/>
            </a:pPr>
            <a:endParaRPr lang="en-US" sz="1800" dirty="0"/>
          </a:p>
        </p:txBody>
      </p:sp>
      <p:sp>
        <p:nvSpPr>
          <p:cNvPr id="2" name="TextBox 1">
            <a:extLst>
              <a:ext uri="{FF2B5EF4-FFF2-40B4-BE49-F238E27FC236}">
                <a16:creationId xmlns:a16="http://schemas.microsoft.com/office/drawing/2014/main" id="{21715CDD-9E50-43D1-BBCD-4EA10FBC5198}"/>
              </a:ext>
            </a:extLst>
          </p:cNvPr>
          <p:cNvSpPr txBox="1"/>
          <p:nvPr/>
        </p:nvSpPr>
        <p:spPr>
          <a:xfrm>
            <a:off x="586474" y="1088426"/>
            <a:ext cx="2591851" cy="430887"/>
          </a:xfrm>
          <a:prstGeom prst="rect">
            <a:avLst/>
          </a:prstGeom>
          <a:noFill/>
        </p:spPr>
        <p:txBody>
          <a:bodyPr wrap="square" rtlCol="0">
            <a:spAutoFit/>
          </a:bodyPr>
          <a:lstStyle/>
          <a:p>
            <a:r>
              <a:rPr lang="en-US" sz="2200" b="1" dirty="0">
                <a:solidFill>
                  <a:srgbClr val="4DAEB3"/>
                </a:solidFill>
                <a:latin typeface="Century Gothic" panose="020B0502020202020204" pitchFamily="34" charset="0"/>
              </a:rPr>
              <a:t>Partner</a:t>
            </a:r>
          </a:p>
        </p:txBody>
      </p:sp>
      <p:sp>
        <p:nvSpPr>
          <p:cNvPr id="4" name="TextBox 3">
            <a:extLst>
              <a:ext uri="{FF2B5EF4-FFF2-40B4-BE49-F238E27FC236}">
                <a16:creationId xmlns:a16="http://schemas.microsoft.com/office/drawing/2014/main" id="{C380BEB3-FC99-40B0-B548-AE1889774642}"/>
              </a:ext>
            </a:extLst>
          </p:cNvPr>
          <p:cNvSpPr txBox="1"/>
          <p:nvPr/>
        </p:nvSpPr>
        <p:spPr>
          <a:xfrm>
            <a:off x="586474" y="1997828"/>
            <a:ext cx="2591851" cy="430887"/>
          </a:xfrm>
          <a:prstGeom prst="rect">
            <a:avLst/>
          </a:prstGeom>
          <a:noFill/>
        </p:spPr>
        <p:txBody>
          <a:bodyPr wrap="square" rtlCol="0">
            <a:spAutoFit/>
          </a:bodyPr>
          <a:lstStyle/>
          <a:p>
            <a:r>
              <a:rPr lang="en-US" sz="2200" b="1" dirty="0">
                <a:solidFill>
                  <a:srgbClr val="4DAEB3"/>
                </a:solidFill>
                <a:latin typeface="Century Gothic" panose="020B0502020202020204" pitchFamily="34" charset="0"/>
              </a:rPr>
              <a:t>Science Advisors</a:t>
            </a:r>
          </a:p>
        </p:txBody>
      </p:sp>
      <p:sp>
        <p:nvSpPr>
          <p:cNvPr id="5" name="TextBox 4">
            <a:extLst>
              <a:ext uri="{FF2B5EF4-FFF2-40B4-BE49-F238E27FC236}">
                <a16:creationId xmlns:a16="http://schemas.microsoft.com/office/drawing/2014/main" id="{41685294-B78A-44E2-95F5-17CCFBF6BFD4}"/>
              </a:ext>
            </a:extLst>
          </p:cNvPr>
          <p:cNvSpPr txBox="1"/>
          <p:nvPr/>
        </p:nvSpPr>
        <p:spPr>
          <a:xfrm>
            <a:off x="586474" y="3560492"/>
            <a:ext cx="2591851" cy="430887"/>
          </a:xfrm>
          <a:prstGeom prst="rect">
            <a:avLst/>
          </a:prstGeom>
          <a:noFill/>
        </p:spPr>
        <p:txBody>
          <a:bodyPr wrap="square" rtlCol="0">
            <a:spAutoFit/>
          </a:bodyPr>
          <a:lstStyle/>
          <a:p>
            <a:r>
              <a:rPr lang="en-US" sz="2200" b="1" dirty="0">
                <a:solidFill>
                  <a:srgbClr val="4DAEB3"/>
                </a:solidFill>
                <a:latin typeface="Century Gothic" panose="020B0502020202020204" pitchFamily="34" charset="0"/>
              </a:rPr>
              <a:t>Fellow</a:t>
            </a:r>
          </a:p>
        </p:txBody>
      </p:sp>
      <p:sp>
        <p:nvSpPr>
          <p:cNvPr id="3" name="TextBox 2">
            <a:extLst>
              <a:ext uri="{FF2B5EF4-FFF2-40B4-BE49-F238E27FC236}">
                <a16:creationId xmlns:a16="http://schemas.microsoft.com/office/drawing/2014/main" id="{E89FBE25-F46E-4FA1-96BF-4A76FBD3AAEB}"/>
              </a:ext>
            </a:extLst>
          </p:cNvPr>
          <p:cNvSpPr txBox="1"/>
          <p:nvPr/>
        </p:nvSpPr>
        <p:spPr>
          <a:xfrm>
            <a:off x="483704" y="6093791"/>
            <a:ext cx="1130189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i="1" dirty="0">
                <a:solidFill>
                  <a:srgbClr val="3F3F3F"/>
                </a:solidFill>
                <a:latin typeface="Century Gothic"/>
                <a:ea typeface="+mn-lt"/>
                <a:cs typeface="+mn-lt"/>
              </a:rPr>
              <a:t>Maps throughout this work were created using ArcGIS® software by Esri. ArcGIS® and ArcMap™ are the intellectual property of Esri and are used herein under license. Copyright © Esri. All rights reserved. For more information about Esri® software, please visit www.esri.com.</a:t>
            </a:r>
            <a:endParaRPr lang="en-US" sz="800" i="1" dirty="0">
              <a:solidFill>
                <a:srgbClr val="3F3F3F"/>
              </a:solidFill>
              <a:latin typeface="Century Gothic"/>
            </a:endParaRPr>
          </a:p>
        </p:txBody>
      </p:sp>
      <p:sp>
        <p:nvSpPr>
          <p:cNvPr id="7" name="TextBox 6">
            <a:extLst>
              <a:ext uri="{FF2B5EF4-FFF2-40B4-BE49-F238E27FC236}">
                <a16:creationId xmlns:a16="http://schemas.microsoft.com/office/drawing/2014/main" id="{60BA80FF-A7F0-449B-B597-AD71B2E926AF}"/>
              </a:ext>
            </a:extLst>
          </p:cNvPr>
          <p:cNvSpPr txBox="1"/>
          <p:nvPr/>
        </p:nvSpPr>
        <p:spPr>
          <a:xfrm>
            <a:off x="586474" y="4758281"/>
            <a:ext cx="3785171" cy="430887"/>
          </a:xfrm>
          <a:prstGeom prst="rect">
            <a:avLst/>
          </a:prstGeom>
          <a:noFill/>
        </p:spPr>
        <p:txBody>
          <a:bodyPr wrap="square" lIns="91440" tIns="45720" rIns="91440" bIns="45720" rtlCol="0" anchor="t">
            <a:spAutoFit/>
          </a:bodyPr>
          <a:lstStyle/>
          <a:p>
            <a:r>
              <a:rPr lang="en-US" sz="2200" b="1" dirty="0">
                <a:solidFill>
                  <a:srgbClr val="4DAEB3"/>
                </a:solidFill>
                <a:latin typeface="Century Gothic"/>
              </a:rPr>
              <a:t>Additional Support</a:t>
            </a:r>
            <a:endParaRPr lang="en-US" dirty="0"/>
          </a:p>
        </p:txBody>
      </p:sp>
    </p:spTree>
    <p:extLst>
      <p:ext uri="{BB962C8B-B14F-4D97-AF65-F5344CB8AC3E}">
        <p14:creationId xmlns:p14="http://schemas.microsoft.com/office/powerpoint/2010/main" val="373364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487809" cy="419100"/>
          </a:xfrm>
          <a:prstGeom prst="rect">
            <a:avLst/>
          </a:prstGeom>
        </p:spPr>
        <p:txBody>
          <a:bodyPr wrap="none" lIns="91440" tIns="45720" rIns="91440" bIns="45720" anchor="ctr" anchorCtr="0">
            <a:noAutofit/>
          </a:bodyPr>
          <a:lstStyle/>
          <a:p>
            <a:pPr lvl="0"/>
            <a:r>
              <a:rPr lang="en-US" sz="4000" b="1" dirty="0">
                <a:solidFill>
                  <a:srgbClr val="4DAEB3"/>
                </a:solidFill>
                <a:latin typeface="Century Gothic" panose="020F0302020204030204"/>
              </a:rPr>
              <a:t>APPENDIX</a:t>
            </a:r>
            <a:endParaRPr lang="en-US" dirty="0"/>
          </a:p>
        </p:txBody>
      </p:sp>
      <p:graphicFrame>
        <p:nvGraphicFramePr>
          <p:cNvPr id="5" name="Table 4">
            <a:extLst>
              <a:ext uri="{FF2B5EF4-FFF2-40B4-BE49-F238E27FC236}">
                <a16:creationId xmlns:a16="http://schemas.microsoft.com/office/drawing/2014/main" id="{D3746CDD-8A32-4A80-B867-D45C8B9FA36B}"/>
              </a:ext>
            </a:extLst>
          </p:cNvPr>
          <p:cNvGraphicFramePr>
            <a:graphicFrameLocks noGrp="1"/>
          </p:cNvGraphicFramePr>
          <p:nvPr>
            <p:extLst>
              <p:ext uri="{D42A27DB-BD31-4B8C-83A1-F6EECF244321}">
                <p14:modId xmlns:p14="http://schemas.microsoft.com/office/powerpoint/2010/main" val="1049726358"/>
              </p:ext>
            </p:extLst>
          </p:nvPr>
        </p:nvGraphicFramePr>
        <p:xfrm>
          <a:off x="424543" y="2051957"/>
          <a:ext cx="11346428" cy="2714624"/>
        </p:xfrm>
        <a:graphic>
          <a:graphicData uri="http://schemas.openxmlformats.org/drawingml/2006/table">
            <a:tbl>
              <a:tblPr firstRow="1" bandRow="1">
                <a:tableStyleId>{9D7B26C5-4107-4FEC-AEDC-1716B250A1EF}</a:tableStyleId>
              </a:tblPr>
              <a:tblGrid>
                <a:gridCol w="1743494">
                  <a:extLst>
                    <a:ext uri="{9D8B030D-6E8A-4147-A177-3AD203B41FA5}">
                      <a16:colId xmlns:a16="http://schemas.microsoft.com/office/drawing/2014/main" val="2990326304"/>
                    </a:ext>
                  </a:extLst>
                </a:gridCol>
                <a:gridCol w="1238248">
                  <a:extLst>
                    <a:ext uri="{9D8B030D-6E8A-4147-A177-3AD203B41FA5}">
                      <a16:colId xmlns:a16="http://schemas.microsoft.com/office/drawing/2014/main" val="1616669530"/>
                    </a:ext>
                  </a:extLst>
                </a:gridCol>
                <a:gridCol w="2078979">
                  <a:extLst>
                    <a:ext uri="{9D8B030D-6E8A-4147-A177-3AD203B41FA5}">
                      <a16:colId xmlns:a16="http://schemas.microsoft.com/office/drawing/2014/main" val="950817190"/>
                    </a:ext>
                  </a:extLst>
                </a:gridCol>
                <a:gridCol w="1794416">
                  <a:extLst>
                    <a:ext uri="{9D8B030D-6E8A-4147-A177-3AD203B41FA5}">
                      <a16:colId xmlns:a16="http://schemas.microsoft.com/office/drawing/2014/main" val="2079952164"/>
                    </a:ext>
                  </a:extLst>
                </a:gridCol>
                <a:gridCol w="1170214">
                  <a:extLst>
                    <a:ext uri="{9D8B030D-6E8A-4147-A177-3AD203B41FA5}">
                      <a16:colId xmlns:a16="http://schemas.microsoft.com/office/drawing/2014/main" val="1057676120"/>
                    </a:ext>
                  </a:extLst>
                </a:gridCol>
                <a:gridCol w="797020">
                  <a:extLst>
                    <a:ext uri="{9D8B030D-6E8A-4147-A177-3AD203B41FA5}">
                      <a16:colId xmlns:a16="http://schemas.microsoft.com/office/drawing/2014/main" val="2722874643"/>
                    </a:ext>
                  </a:extLst>
                </a:gridCol>
                <a:gridCol w="872435">
                  <a:extLst>
                    <a:ext uri="{9D8B030D-6E8A-4147-A177-3AD203B41FA5}">
                      <a16:colId xmlns:a16="http://schemas.microsoft.com/office/drawing/2014/main" val="283120028"/>
                    </a:ext>
                  </a:extLst>
                </a:gridCol>
                <a:gridCol w="1651622">
                  <a:extLst>
                    <a:ext uri="{9D8B030D-6E8A-4147-A177-3AD203B41FA5}">
                      <a16:colId xmlns:a16="http://schemas.microsoft.com/office/drawing/2014/main" val="695774021"/>
                    </a:ext>
                  </a:extLst>
                </a:gridCol>
              </a:tblGrid>
              <a:tr h="190500">
                <a:tc gridSpan="8">
                  <a:txBody>
                    <a:bodyPr/>
                    <a:lstStyle/>
                    <a:p>
                      <a:pPr lvl="0" algn="ctr">
                        <a:buNone/>
                      </a:pPr>
                      <a:r>
                        <a:rPr lang="en-US" sz="2000" dirty="0">
                          <a:solidFill>
                            <a:schemeClr val="tx1">
                              <a:lumMod val="75000"/>
                              <a:lumOff val="25000"/>
                            </a:schemeClr>
                          </a:solidFill>
                          <a:effectLst/>
                          <a:latin typeface="Century Gothic"/>
                        </a:rPr>
                        <a:t>Accuracy Assessment Data</a:t>
                      </a:r>
                    </a:p>
                  </a:txBody>
                  <a:tcPr marL="9524" marR="9524" marT="9524">
                    <a:lnL w="0">
                      <a:noFill/>
                    </a:lnL>
                    <a:lnR w="0">
                      <a:noFill/>
                    </a:lnR>
                    <a:lnT w="0">
                      <a:noFill/>
                    </a:lnT>
                    <a:lnB w="12700">
                      <a:solidFill>
                        <a:schemeClr val="tx1"/>
                      </a:solidFill>
                    </a:lnB>
                  </a:tcPr>
                </a:tc>
                <a:tc hMerge="1">
                  <a:txBody>
                    <a:bodyPr/>
                    <a:lstStyle/>
                    <a:p>
                      <a:endParaRPr lang="en-US"/>
                    </a:p>
                  </a:txBody>
                  <a:tcPr marL="9524" marR="9524" marT="9524"/>
                </a:tc>
                <a:tc hMerge="1">
                  <a:txBody>
                    <a:bodyPr/>
                    <a:lstStyle/>
                    <a:p>
                      <a:endParaRPr lang="en-US"/>
                    </a:p>
                  </a:txBody>
                  <a:tcPr marL="9524" marR="9524" marT="9524"/>
                </a:tc>
                <a:tc hMerge="1">
                  <a:txBody>
                    <a:bodyPr/>
                    <a:lstStyle/>
                    <a:p>
                      <a:endParaRPr lang="en-US"/>
                    </a:p>
                  </a:txBody>
                  <a:tcPr marL="9524" marR="9524" marT="9524"/>
                </a:tc>
                <a:tc hMerge="1">
                  <a:txBody>
                    <a:bodyPr/>
                    <a:lstStyle/>
                    <a:p>
                      <a:endParaRPr lang="en-US"/>
                    </a:p>
                  </a:txBody>
                  <a:tcPr marL="9524" marR="9524" marT="9524"/>
                </a:tc>
                <a:tc hMerge="1">
                  <a:txBody>
                    <a:bodyPr/>
                    <a:lstStyle/>
                    <a:p>
                      <a:endParaRPr lang="en-US"/>
                    </a:p>
                  </a:txBody>
                  <a:tcPr marL="9524" marR="9524" marT="9524"/>
                </a:tc>
                <a:tc hMerge="1">
                  <a:txBody>
                    <a:bodyPr/>
                    <a:lstStyle/>
                    <a:p>
                      <a:endParaRPr lang="en-US"/>
                    </a:p>
                  </a:txBody>
                  <a:tcPr marL="9524" marR="9524" marT="9524"/>
                </a:tc>
                <a:tc hMerge="1">
                  <a:txBody>
                    <a:bodyPr/>
                    <a:lstStyle/>
                    <a:p>
                      <a:endParaRPr lang="en-US"/>
                    </a:p>
                  </a:txBody>
                  <a:tcPr marL="9524" marR="9524" marT="9524"/>
                </a:tc>
                <a:extLst>
                  <a:ext uri="{0D108BD9-81ED-4DB2-BD59-A6C34878D82A}">
                    <a16:rowId xmlns:a16="http://schemas.microsoft.com/office/drawing/2014/main" val="2303126644"/>
                  </a:ext>
                </a:extLst>
              </a:tr>
              <a:tr h="190500">
                <a:tc>
                  <a:txBody>
                    <a:bodyPr/>
                    <a:lstStyle/>
                    <a:p>
                      <a:pPr fontAlgn="b"/>
                      <a:r>
                        <a:rPr lang="en-US" sz="1400" b="1" dirty="0">
                          <a:solidFill>
                            <a:schemeClr val="tx1">
                              <a:lumMod val="75000"/>
                              <a:lumOff val="25000"/>
                            </a:schemeClr>
                          </a:solidFill>
                          <a:effectLst/>
                          <a:latin typeface="Century Gothic"/>
                        </a:rPr>
                        <a:t>Assessment</a:t>
                      </a:r>
                    </a:p>
                  </a:txBody>
                  <a:tcPr marL="9525" marR="9525" marT="9525" anchor="ctr">
                    <a:lnL w="12700">
                      <a:solidFill>
                        <a:schemeClr val="tx1"/>
                      </a:solidFill>
                    </a:lnL>
                    <a:lnT w="12700">
                      <a:solidFill>
                        <a:schemeClr val="tx1"/>
                      </a:solidFill>
                    </a:lnT>
                    <a:lnB w="12700">
                      <a:solidFill>
                        <a:schemeClr val="tx1"/>
                      </a:solidFill>
                    </a:lnB>
                    <a:solidFill>
                      <a:srgbClr val="D39A7C"/>
                    </a:solidFill>
                  </a:tcPr>
                </a:tc>
                <a:tc>
                  <a:txBody>
                    <a:bodyPr/>
                    <a:lstStyle/>
                    <a:p>
                      <a:pPr algn="ctr" fontAlgn="b"/>
                      <a:r>
                        <a:rPr lang="en-US" sz="1400" b="1" dirty="0">
                          <a:solidFill>
                            <a:schemeClr val="tx1">
                              <a:lumMod val="75000"/>
                              <a:lumOff val="25000"/>
                            </a:schemeClr>
                          </a:solidFill>
                          <a:effectLst/>
                          <a:latin typeface="Century Gothic"/>
                        </a:rPr>
                        <a:t># of Random Points</a:t>
                      </a:r>
                    </a:p>
                  </a:txBody>
                  <a:tcPr marL="9525" marR="9525" marT="9525" anchor="ctr">
                    <a:lnT w="12700">
                      <a:solidFill>
                        <a:schemeClr val="tx1"/>
                      </a:solidFill>
                    </a:lnT>
                    <a:lnB w="12700">
                      <a:solidFill>
                        <a:schemeClr val="tx1"/>
                      </a:solidFill>
                    </a:lnB>
                    <a:solidFill>
                      <a:srgbClr val="D39A7C"/>
                    </a:solidFill>
                  </a:tcPr>
                </a:tc>
                <a:tc>
                  <a:txBody>
                    <a:bodyPr/>
                    <a:lstStyle/>
                    <a:p>
                      <a:pPr algn="ctr" fontAlgn="b"/>
                      <a:r>
                        <a:rPr lang="en-US" sz="1400" b="1" dirty="0">
                          <a:solidFill>
                            <a:schemeClr val="tx1">
                              <a:lumMod val="75000"/>
                              <a:lumOff val="25000"/>
                            </a:schemeClr>
                          </a:solidFill>
                          <a:effectLst/>
                          <a:latin typeface="Century Gothic"/>
                        </a:rPr>
                        <a:t>Method</a:t>
                      </a:r>
                    </a:p>
                  </a:txBody>
                  <a:tcPr marL="9525" marR="9525" marT="9525" anchor="ctr">
                    <a:lnT w="12700">
                      <a:solidFill>
                        <a:schemeClr val="tx1"/>
                      </a:solidFill>
                    </a:lnT>
                    <a:lnB w="12700">
                      <a:solidFill>
                        <a:schemeClr val="tx1"/>
                      </a:solidFill>
                    </a:lnB>
                    <a:solidFill>
                      <a:srgbClr val="D39A7C"/>
                    </a:solidFill>
                  </a:tcPr>
                </a:tc>
                <a:tc>
                  <a:txBody>
                    <a:bodyPr/>
                    <a:lstStyle/>
                    <a:p>
                      <a:pPr algn="ctr" fontAlgn="b"/>
                      <a:r>
                        <a:rPr lang="en-US" sz="1400" b="1" dirty="0">
                          <a:solidFill>
                            <a:schemeClr val="tx1">
                              <a:lumMod val="75000"/>
                              <a:lumOff val="25000"/>
                            </a:schemeClr>
                          </a:solidFill>
                          <a:effectLst/>
                          <a:latin typeface="Century Gothic"/>
                        </a:rPr>
                        <a:t># of Combined Classes</a:t>
                      </a:r>
                    </a:p>
                  </a:txBody>
                  <a:tcPr marL="9525" marR="9525" marT="9525" anchor="ctr">
                    <a:lnT w="12700">
                      <a:solidFill>
                        <a:schemeClr val="tx1"/>
                      </a:solidFill>
                    </a:lnT>
                    <a:lnB w="12700">
                      <a:solidFill>
                        <a:schemeClr val="tx1"/>
                      </a:solidFill>
                    </a:lnB>
                    <a:solidFill>
                      <a:srgbClr val="D39A7C"/>
                    </a:solidFill>
                  </a:tcPr>
                </a:tc>
                <a:tc>
                  <a:txBody>
                    <a:bodyPr/>
                    <a:lstStyle/>
                    <a:p>
                      <a:pPr algn="ctr" fontAlgn="b"/>
                      <a:r>
                        <a:rPr lang="en-US" sz="1400" b="1" dirty="0">
                          <a:solidFill>
                            <a:schemeClr val="tx1">
                              <a:lumMod val="75000"/>
                              <a:lumOff val="25000"/>
                            </a:schemeClr>
                          </a:solidFill>
                          <a:effectLst/>
                          <a:latin typeface="Century Gothic"/>
                        </a:rPr>
                        <a:t>Accuracy</a:t>
                      </a:r>
                    </a:p>
                  </a:txBody>
                  <a:tcPr marL="9525" marR="9525" marT="9525" anchor="ctr">
                    <a:lnT w="12700">
                      <a:solidFill>
                        <a:schemeClr val="tx1"/>
                      </a:solidFill>
                    </a:lnT>
                    <a:lnB w="12700">
                      <a:solidFill>
                        <a:schemeClr val="tx1"/>
                      </a:solidFill>
                    </a:lnB>
                    <a:solidFill>
                      <a:srgbClr val="D39A7C"/>
                    </a:solidFill>
                  </a:tcPr>
                </a:tc>
                <a:tc>
                  <a:txBody>
                    <a:bodyPr/>
                    <a:lstStyle/>
                    <a:p>
                      <a:pPr algn="ctr" fontAlgn="b"/>
                      <a:r>
                        <a:rPr lang="en-US" sz="1400" b="1" dirty="0">
                          <a:solidFill>
                            <a:schemeClr val="tx1">
                              <a:lumMod val="75000"/>
                              <a:lumOff val="25000"/>
                            </a:schemeClr>
                          </a:solidFill>
                          <a:effectLst/>
                          <a:latin typeface="Century Gothic"/>
                        </a:rPr>
                        <a:t>Kappa</a:t>
                      </a:r>
                    </a:p>
                  </a:txBody>
                  <a:tcPr marL="9525" marR="9525" marT="9525" anchor="ctr">
                    <a:lnT w="12700">
                      <a:solidFill>
                        <a:schemeClr val="tx1"/>
                      </a:solidFill>
                    </a:lnT>
                    <a:lnB w="12700">
                      <a:solidFill>
                        <a:schemeClr val="tx1"/>
                      </a:solidFill>
                    </a:lnB>
                    <a:solidFill>
                      <a:srgbClr val="D39A7C"/>
                    </a:solidFill>
                  </a:tcPr>
                </a:tc>
                <a:tc>
                  <a:txBody>
                    <a:bodyPr/>
                    <a:lstStyle/>
                    <a:p>
                      <a:pPr algn="ctr" fontAlgn="b"/>
                      <a:r>
                        <a:rPr lang="en-US" sz="1400" b="1" dirty="0">
                          <a:solidFill>
                            <a:schemeClr val="tx1">
                              <a:lumMod val="75000"/>
                              <a:lumOff val="25000"/>
                            </a:schemeClr>
                          </a:solidFill>
                          <a:effectLst/>
                          <a:latin typeface="Century Gothic"/>
                        </a:rPr>
                        <a:t>Error</a:t>
                      </a:r>
                    </a:p>
                  </a:txBody>
                  <a:tcPr marL="9525" marR="9525" marT="9525" anchor="ctr">
                    <a:lnT w="12700">
                      <a:solidFill>
                        <a:schemeClr val="tx1"/>
                      </a:solidFill>
                    </a:lnT>
                    <a:lnB w="12700">
                      <a:solidFill>
                        <a:schemeClr val="tx1"/>
                      </a:solidFill>
                    </a:lnB>
                    <a:solidFill>
                      <a:srgbClr val="D39A7C"/>
                    </a:solidFill>
                  </a:tcPr>
                </a:tc>
                <a:tc>
                  <a:txBody>
                    <a:bodyPr/>
                    <a:lstStyle/>
                    <a:p>
                      <a:pPr algn="ctr" fontAlgn="b"/>
                      <a:r>
                        <a:rPr lang="en-US" sz="1400" b="1" dirty="0">
                          <a:solidFill>
                            <a:schemeClr val="tx1">
                              <a:lumMod val="75000"/>
                              <a:lumOff val="25000"/>
                            </a:schemeClr>
                          </a:solidFill>
                          <a:effectLst/>
                          <a:latin typeface="Century Gothic"/>
                        </a:rPr>
                        <a:t>95% Confidence Interval</a:t>
                      </a:r>
                    </a:p>
                  </a:txBody>
                  <a:tcPr marL="9525" marR="9525" marT="9525" anchor="ctr">
                    <a:lnR w="12700">
                      <a:solidFill>
                        <a:schemeClr val="tx1"/>
                      </a:solidFill>
                    </a:lnR>
                    <a:lnT w="12700">
                      <a:solidFill>
                        <a:schemeClr val="tx1"/>
                      </a:solidFill>
                    </a:lnT>
                    <a:lnB w="12700">
                      <a:solidFill>
                        <a:schemeClr val="tx1"/>
                      </a:solidFill>
                    </a:lnB>
                    <a:solidFill>
                      <a:srgbClr val="D39A7C"/>
                    </a:solidFill>
                  </a:tcPr>
                </a:tc>
                <a:extLst>
                  <a:ext uri="{0D108BD9-81ED-4DB2-BD59-A6C34878D82A}">
                    <a16:rowId xmlns:a16="http://schemas.microsoft.com/office/drawing/2014/main" val="1434569322"/>
                  </a:ext>
                </a:extLst>
              </a:tr>
              <a:tr h="571500">
                <a:tc>
                  <a:txBody>
                    <a:bodyPr/>
                    <a:lstStyle/>
                    <a:p>
                      <a:pPr fontAlgn="b"/>
                      <a:r>
                        <a:rPr lang="en-US" sz="1400" dirty="0">
                          <a:solidFill>
                            <a:schemeClr val="tx1">
                              <a:lumMod val="75000"/>
                              <a:lumOff val="25000"/>
                            </a:schemeClr>
                          </a:solidFill>
                          <a:effectLst/>
                          <a:latin typeface="Century Gothic"/>
                        </a:rPr>
                        <a:t>2015 Vegetation Classification</a:t>
                      </a:r>
                    </a:p>
                  </a:txBody>
                  <a:tcPr marL="9525" marR="9525" marT="9525" anchor="ctr">
                    <a:lnL w="12700">
                      <a:solidFill>
                        <a:schemeClr val="tx1"/>
                      </a:solidFill>
                    </a:lnL>
                    <a:lnT w="12700">
                      <a:solidFill>
                        <a:schemeClr val="tx1"/>
                      </a:solidFill>
                    </a:lnT>
                  </a:tcPr>
                </a:tc>
                <a:tc>
                  <a:txBody>
                    <a:bodyPr/>
                    <a:lstStyle/>
                    <a:p>
                      <a:pPr algn="ctr" fontAlgn="b"/>
                      <a:r>
                        <a:rPr lang="en-US" sz="1400" dirty="0">
                          <a:solidFill>
                            <a:schemeClr val="tx1">
                              <a:lumMod val="75000"/>
                              <a:lumOff val="25000"/>
                            </a:schemeClr>
                          </a:solidFill>
                          <a:effectLst/>
                          <a:latin typeface="Century Gothic"/>
                        </a:rPr>
                        <a:t>240</a:t>
                      </a:r>
                    </a:p>
                  </a:txBody>
                  <a:tcPr marL="9525" marR="9525" marT="9525" anchor="ctr">
                    <a:lnT w="12700">
                      <a:solidFill>
                        <a:schemeClr val="tx1"/>
                      </a:solidFill>
                    </a:lnT>
                  </a:tcPr>
                </a:tc>
                <a:tc>
                  <a:txBody>
                    <a:bodyPr/>
                    <a:lstStyle/>
                    <a:p>
                      <a:pPr algn="ctr" fontAlgn="b"/>
                      <a:r>
                        <a:rPr lang="en-US" sz="1400" dirty="0">
                          <a:solidFill>
                            <a:schemeClr val="tx1">
                              <a:lumMod val="75000"/>
                              <a:lumOff val="25000"/>
                            </a:schemeClr>
                          </a:solidFill>
                          <a:effectLst/>
                          <a:latin typeface="Century Gothic"/>
                        </a:rPr>
                        <a:t>Equalized Stratified Random</a:t>
                      </a:r>
                    </a:p>
                  </a:txBody>
                  <a:tcPr marL="9525" marR="9525" marT="9525" anchor="ctr">
                    <a:lnT w="12700">
                      <a:solidFill>
                        <a:schemeClr val="tx1"/>
                      </a:solidFill>
                    </a:lnT>
                  </a:tcPr>
                </a:tc>
                <a:tc>
                  <a:txBody>
                    <a:bodyPr/>
                    <a:lstStyle/>
                    <a:p>
                      <a:pPr algn="ctr" fontAlgn="b"/>
                      <a:r>
                        <a:rPr lang="en-US" sz="1400" dirty="0">
                          <a:solidFill>
                            <a:schemeClr val="tx1">
                              <a:lumMod val="75000"/>
                              <a:lumOff val="25000"/>
                            </a:schemeClr>
                          </a:solidFill>
                          <a:effectLst/>
                          <a:latin typeface="Century Gothic"/>
                        </a:rPr>
                        <a:t>4 - Pinyon-Juniper, Bare Earth, Shrubs, Shadow</a:t>
                      </a:r>
                    </a:p>
                  </a:txBody>
                  <a:tcPr marL="9525" marR="9525" marT="9525" anchor="ctr">
                    <a:lnT w="12700">
                      <a:solidFill>
                        <a:schemeClr val="tx1"/>
                      </a:solidFill>
                    </a:lnT>
                  </a:tcPr>
                </a:tc>
                <a:tc>
                  <a:txBody>
                    <a:bodyPr/>
                    <a:lstStyle/>
                    <a:p>
                      <a:pPr algn="ctr" fontAlgn="b"/>
                      <a:r>
                        <a:rPr lang="en-US" sz="1400" dirty="0">
                          <a:solidFill>
                            <a:schemeClr val="tx1">
                              <a:lumMod val="75000"/>
                              <a:lumOff val="25000"/>
                            </a:schemeClr>
                          </a:solidFill>
                          <a:effectLst/>
                          <a:latin typeface="Century Gothic"/>
                        </a:rPr>
                        <a:t>82%</a:t>
                      </a:r>
                    </a:p>
                  </a:txBody>
                  <a:tcPr marL="9525" marR="9525" marT="9525" anchor="ctr">
                    <a:lnT w="12700">
                      <a:solidFill>
                        <a:schemeClr val="tx1"/>
                      </a:solidFill>
                    </a:lnT>
                  </a:tcPr>
                </a:tc>
                <a:tc>
                  <a:txBody>
                    <a:bodyPr/>
                    <a:lstStyle/>
                    <a:p>
                      <a:pPr algn="ctr" fontAlgn="b"/>
                      <a:r>
                        <a:rPr lang="en-US" sz="1400" dirty="0">
                          <a:solidFill>
                            <a:schemeClr val="tx1">
                              <a:lumMod val="75000"/>
                              <a:lumOff val="25000"/>
                            </a:schemeClr>
                          </a:solidFill>
                          <a:effectLst/>
                          <a:latin typeface="Century Gothic"/>
                        </a:rPr>
                        <a:t>0.69</a:t>
                      </a:r>
                    </a:p>
                  </a:txBody>
                  <a:tcPr marL="9525" marR="9525" marT="9525" anchor="ctr">
                    <a:lnT w="12700">
                      <a:solidFill>
                        <a:schemeClr val="tx1"/>
                      </a:solidFill>
                    </a:lnT>
                  </a:tcPr>
                </a:tc>
                <a:tc>
                  <a:txBody>
                    <a:bodyPr/>
                    <a:lstStyle/>
                    <a:p>
                      <a:pPr algn="ctr" fontAlgn="b"/>
                      <a:r>
                        <a:rPr lang="en-US" sz="1400" dirty="0">
                          <a:solidFill>
                            <a:schemeClr val="tx1">
                              <a:lumMod val="75000"/>
                              <a:lumOff val="25000"/>
                            </a:schemeClr>
                          </a:solidFill>
                          <a:effectLst/>
                          <a:latin typeface="Century Gothic"/>
                        </a:rPr>
                        <a:t>0.18</a:t>
                      </a:r>
                    </a:p>
                  </a:txBody>
                  <a:tcPr marL="9525" marR="9525" marT="9525" anchor="ctr">
                    <a:lnT w="12700">
                      <a:solidFill>
                        <a:schemeClr val="tx1"/>
                      </a:solidFill>
                    </a:lnT>
                  </a:tcPr>
                </a:tc>
                <a:tc>
                  <a:txBody>
                    <a:bodyPr/>
                    <a:lstStyle/>
                    <a:p>
                      <a:pPr lvl="0" algn="ctr">
                        <a:buNone/>
                      </a:pPr>
                      <a:r>
                        <a:rPr lang="en-US" sz="1400" b="0" i="0" u="none" strike="noStrike" noProof="0" dirty="0">
                          <a:solidFill>
                            <a:schemeClr val="tx1">
                              <a:lumMod val="75000"/>
                              <a:lumOff val="25000"/>
                            </a:schemeClr>
                          </a:solidFill>
                          <a:effectLst/>
                          <a:latin typeface="Century Gothic"/>
                        </a:rPr>
                        <a:t>82% </a:t>
                      </a:r>
                      <a:r>
                        <a:rPr lang="en-US" sz="1400" dirty="0">
                          <a:solidFill>
                            <a:schemeClr val="tx1">
                              <a:lumMod val="75000"/>
                              <a:lumOff val="25000"/>
                            </a:schemeClr>
                          </a:solidFill>
                          <a:effectLst/>
                          <a:latin typeface="Century Gothic"/>
                        </a:rPr>
                        <a:t>+/- 4.9</a:t>
                      </a:r>
                    </a:p>
                  </a:txBody>
                  <a:tcPr marL="9525" marR="9525" marT="9525" anchor="ctr">
                    <a:lnR w="12700">
                      <a:solidFill>
                        <a:schemeClr val="tx1"/>
                      </a:solidFill>
                    </a:lnR>
                    <a:lnT w="12700">
                      <a:solidFill>
                        <a:schemeClr val="tx1"/>
                      </a:solidFill>
                    </a:lnT>
                  </a:tcPr>
                </a:tc>
                <a:extLst>
                  <a:ext uri="{0D108BD9-81ED-4DB2-BD59-A6C34878D82A}">
                    <a16:rowId xmlns:a16="http://schemas.microsoft.com/office/drawing/2014/main" val="2143150242"/>
                  </a:ext>
                </a:extLst>
              </a:tr>
              <a:tr h="571500">
                <a:tc>
                  <a:txBody>
                    <a:bodyPr/>
                    <a:lstStyle/>
                    <a:p>
                      <a:pPr fontAlgn="b"/>
                      <a:r>
                        <a:rPr lang="en-US" sz="1400" dirty="0">
                          <a:solidFill>
                            <a:schemeClr val="tx1">
                              <a:lumMod val="75000"/>
                              <a:lumOff val="25000"/>
                            </a:schemeClr>
                          </a:solidFill>
                          <a:effectLst/>
                          <a:latin typeface="Century Gothic"/>
                        </a:rPr>
                        <a:t>2021 Vegetation Classification</a:t>
                      </a:r>
                    </a:p>
                  </a:txBody>
                  <a:tcPr marL="9525" marR="9525" marT="9525" anchor="ctr">
                    <a:lnL w="12700">
                      <a:solidFill>
                        <a:schemeClr val="tx1"/>
                      </a:solidFill>
                    </a:lnL>
                  </a:tcPr>
                </a:tc>
                <a:tc>
                  <a:txBody>
                    <a:bodyPr/>
                    <a:lstStyle/>
                    <a:p>
                      <a:pPr algn="ctr" fontAlgn="b"/>
                      <a:r>
                        <a:rPr lang="en-US" sz="1400" dirty="0">
                          <a:solidFill>
                            <a:schemeClr val="tx1">
                              <a:lumMod val="75000"/>
                              <a:lumOff val="25000"/>
                            </a:schemeClr>
                          </a:solidFill>
                          <a:effectLst/>
                          <a:latin typeface="Century Gothic"/>
                        </a:rPr>
                        <a:t>240</a:t>
                      </a:r>
                    </a:p>
                  </a:txBody>
                  <a:tcPr marL="9525" marR="9525" marT="9525" anchor="ctr"/>
                </a:tc>
                <a:tc>
                  <a:txBody>
                    <a:bodyPr/>
                    <a:lstStyle/>
                    <a:p>
                      <a:pPr algn="ctr" fontAlgn="b"/>
                      <a:r>
                        <a:rPr lang="en-US" sz="1400" dirty="0">
                          <a:solidFill>
                            <a:schemeClr val="tx1">
                              <a:lumMod val="75000"/>
                              <a:lumOff val="25000"/>
                            </a:schemeClr>
                          </a:solidFill>
                          <a:effectLst/>
                          <a:latin typeface="Century Gothic"/>
                        </a:rPr>
                        <a:t>Equalized Stratified Random</a:t>
                      </a:r>
                    </a:p>
                  </a:txBody>
                  <a:tcPr marL="9525" marR="9525" marT="9525" anchor="ctr"/>
                </a:tc>
                <a:tc>
                  <a:txBody>
                    <a:bodyPr/>
                    <a:lstStyle/>
                    <a:p>
                      <a:pPr algn="ctr" fontAlgn="b"/>
                      <a:r>
                        <a:rPr lang="en-US" sz="1400" dirty="0">
                          <a:solidFill>
                            <a:schemeClr val="tx1">
                              <a:lumMod val="75000"/>
                              <a:lumOff val="25000"/>
                            </a:schemeClr>
                          </a:solidFill>
                          <a:effectLst/>
                          <a:latin typeface="Century Gothic"/>
                        </a:rPr>
                        <a:t>4 - Pinyon-Juniper, Bare Earth, Shrubs, Shadow</a:t>
                      </a:r>
                    </a:p>
                  </a:txBody>
                  <a:tcPr marL="9525" marR="9525" marT="9525" anchor="ctr"/>
                </a:tc>
                <a:tc>
                  <a:txBody>
                    <a:bodyPr/>
                    <a:lstStyle/>
                    <a:p>
                      <a:pPr algn="ctr" fontAlgn="b"/>
                      <a:r>
                        <a:rPr lang="en-US" sz="1400" dirty="0">
                          <a:solidFill>
                            <a:schemeClr val="tx1">
                              <a:lumMod val="75000"/>
                              <a:lumOff val="25000"/>
                            </a:schemeClr>
                          </a:solidFill>
                          <a:effectLst/>
                          <a:latin typeface="Century Gothic"/>
                        </a:rPr>
                        <a:t>73%</a:t>
                      </a:r>
                    </a:p>
                  </a:txBody>
                  <a:tcPr marL="9525" marR="9525" marT="9525" anchor="ctr"/>
                </a:tc>
                <a:tc>
                  <a:txBody>
                    <a:bodyPr/>
                    <a:lstStyle/>
                    <a:p>
                      <a:pPr algn="ctr" fontAlgn="b"/>
                      <a:r>
                        <a:rPr lang="en-US" sz="1400" dirty="0">
                          <a:solidFill>
                            <a:schemeClr val="tx1">
                              <a:lumMod val="75000"/>
                              <a:lumOff val="25000"/>
                            </a:schemeClr>
                          </a:solidFill>
                          <a:effectLst/>
                          <a:latin typeface="Century Gothic"/>
                        </a:rPr>
                        <a:t>0.65</a:t>
                      </a:r>
                    </a:p>
                  </a:txBody>
                  <a:tcPr marL="9525" marR="9525" marT="9525" anchor="ctr"/>
                </a:tc>
                <a:tc>
                  <a:txBody>
                    <a:bodyPr/>
                    <a:lstStyle/>
                    <a:p>
                      <a:pPr algn="ctr" fontAlgn="b"/>
                      <a:r>
                        <a:rPr lang="en-US" sz="1400" dirty="0">
                          <a:solidFill>
                            <a:schemeClr val="tx1">
                              <a:lumMod val="75000"/>
                              <a:lumOff val="25000"/>
                            </a:schemeClr>
                          </a:solidFill>
                          <a:effectLst/>
                          <a:latin typeface="Century Gothic"/>
                        </a:rPr>
                        <a:t>0.27</a:t>
                      </a:r>
                    </a:p>
                  </a:txBody>
                  <a:tcPr marL="9525" marR="9525" marT="9525" anchor="ctr"/>
                </a:tc>
                <a:tc>
                  <a:txBody>
                    <a:bodyPr/>
                    <a:lstStyle/>
                    <a:p>
                      <a:pPr lvl="0" algn="ctr">
                        <a:buNone/>
                      </a:pPr>
                      <a:r>
                        <a:rPr lang="en-US" sz="1400" b="0" i="0" u="none" strike="noStrike" noProof="0" dirty="0">
                          <a:solidFill>
                            <a:schemeClr val="tx1">
                              <a:lumMod val="75000"/>
                              <a:lumOff val="25000"/>
                            </a:schemeClr>
                          </a:solidFill>
                          <a:effectLst/>
                          <a:latin typeface="Century Gothic"/>
                        </a:rPr>
                        <a:t>73%</a:t>
                      </a:r>
                      <a:r>
                        <a:rPr lang="en-US" sz="1400" dirty="0">
                          <a:solidFill>
                            <a:schemeClr val="tx1">
                              <a:lumMod val="75000"/>
                              <a:lumOff val="25000"/>
                            </a:schemeClr>
                          </a:solidFill>
                          <a:effectLst/>
                          <a:latin typeface="Century Gothic"/>
                        </a:rPr>
                        <a:t> +/- 5.6</a:t>
                      </a:r>
                    </a:p>
                  </a:txBody>
                  <a:tcPr marL="9525" marR="9525" marT="9525" anchor="ctr">
                    <a:lnR w="12700">
                      <a:solidFill>
                        <a:schemeClr val="tx1"/>
                      </a:solidFill>
                    </a:lnR>
                  </a:tcPr>
                </a:tc>
                <a:extLst>
                  <a:ext uri="{0D108BD9-81ED-4DB2-BD59-A6C34878D82A}">
                    <a16:rowId xmlns:a16="http://schemas.microsoft.com/office/drawing/2014/main" val="1285441045"/>
                  </a:ext>
                </a:extLst>
              </a:tr>
              <a:tr h="381000">
                <a:tc>
                  <a:txBody>
                    <a:bodyPr/>
                    <a:lstStyle/>
                    <a:p>
                      <a:pPr fontAlgn="b"/>
                      <a:r>
                        <a:rPr lang="en-US" sz="1400" dirty="0">
                          <a:solidFill>
                            <a:schemeClr val="tx1">
                              <a:lumMod val="75000"/>
                              <a:lumOff val="25000"/>
                            </a:schemeClr>
                          </a:solidFill>
                          <a:effectLst/>
                          <a:latin typeface="Century Gothic"/>
                        </a:rPr>
                        <a:t>Mortality in High Confidence Areas</a:t>
                      </a:r>
                    </a:p>
                  </a:txBody>
                  <a:tcPr marL="9525" marR="9525" marT="9525" anchor="ctr">
                    <a:lnL w="12700">
                      <a:solidFill>
                        <a:schemeClr val="tx1"/>
                      </a:solidFill>
                    </a:lnL>
                    <a:lnB w="12700">
                      <a:solidFill>
                        <a:schemeClr val="tx1"/>
                      </a:solidFill>
                    </a:lnB>
                  </a:tcPr>
                </a:tc>
                <a:tc>
                  <a:txBody>
                    <a:bodyPr/>
                    <a:lstStyle/>
                    <a:p>
                      <a:pPr algn="ctr" fontAlgn="b"/>
                      <a:r>
                        <a:rPr lang="en-US" sz="1400" dirty="0">
                          <a:solidFill>
                            <a:schemeClr val="tx1">
                              <a:lumMod val="75000"/>
                              <a:lumOff val="25000"/>
                            </a:schemeClr>
                          </a:solidFill>
                          <a:effectLst/>
                          <a:latin typeface="Century Gothic"/>
                        </a:rPr>
                        <a:t>240</a:t>
                      </a:r>
                    </a:p>
                  </a:txBody>
                  <a:tcPr marL="9525" marR="9525" marT="9525" anchor="ctr">
                    <a:lnB w="12700">
                      <a:solidFill>
                        <a:schemeClr val="tx1"/>
                      </a:solidFill>
                    </a:lnB>
                  </a:tcPr>
                </a:tc>
                <a:tc>
                  <a:txBody>
                    <a:bodyPr/>
                    <a:lstStyle/>
                    <a:p>
                      <a:pPr algn="ctr" fontAlgn="b"/>
                      <a:r>
                        <a:rPr lang="en-US" sz="1400" dirty="0">
                          <a:solidFill>
                            <a:schemeClr val="tx1">
                              <a:lumMod val="75000"/>
                              <a:lumOff val="25000"/>
                            </a:schemeClr>
                          </a:solidFill>
                          <a:effectLst/>
                          <a:latin typeface="Century Gothic"/>
                        </a:rPr>
                        <a:t>Equalized Stratified Random</a:t>
                      </a:r>
                    </a:p>
                  </a:txBody>
                  <a:tcPr marL="9525" marR="9525" marT="9525" anchor="ctr">
                    <a:lnB w="12700">
                      <a:solidFill>
                        <a:schemeClr val="tx1"/>
                      </a:solidFill>
                    </a:lnB>
                  </a:tcPr>
                </a:tc>
                <a:tc>
                  <a:txBody>
                    <a:bodyPr/>
                    <a:lstStyle/>
                    <a:p>
                      <a:pPr algn="ctr" fontAlgn="b"/>
                      <a:r>
                        <a:rPr lang="en-US" sz="1400" dirty="0">
                          <a:solidFill>
                            <a:schemeClr val="tx1">
                              <a:lumMod val="75000"/>
                              <a:lumOff val="25000"/>
                            </a:schemeClr>
                          </a:solidFill>
                          <a:effectLst/>
                          <a:latin typeface="Century Gothic"/>
                        </a:rPr>
                        <a:t>2 - Mortality, Not Mortality</a:t>
                      </a:r>
                    </a:p>
                  </a:txBody>
                  <a:tcPr marL="9525" marR="9525" marT="9525" anchor="ctr">
                    <a:lnB w="12700">
                      <a:solidFill>
                        <a:schemeClr val="tx1"/>
                      </a:solidFill>
                    </a:lnB>
                  </a:tcPr>
                </a:tc>
                <a:tc>
                  <a:txBody>
                    <a:bodyPr/>
                    <a:lstStyle/>
                    <a:p>
                      <a:pPr algn="ctr" fontAlgn="b"/>
                      <a:r>
                        <a:rPr lang="en-US" sz="1400" dirty="0">
                          <a:solidFill>
                            <a:schemeClr val="tx1">
                              <a:lumMod val="75000"/>
                              <a:lumOff val="25000"/>
                            </a:schemeClr>
                          </a:solidFill>
                          <a:effectLst/>
                          <a:latin typeface="Century Gothic"/>
                        </a:rPr>
                        <a:t>89%</a:t>
                      </a:r>
                    </a:p>
                  </a:txBody>
                  <a:tcPr marL="9525" marR="9525" marT="9525" anchor="ctr">
                    <a:lnB w="12700">
                      <a:solidFill>
                        <a:schemeClr val="tx1"/>
                      </a:solidFill>
                    </a:lnB>
                  </a:tcPr>
                </a:tc>
                <a:tc>
                  <a:txBody>
                    <a:bodyPr/>
                    <a:lstStyle/>
                    <a:p>
                      <a:pPr algn="ctr" fontAlgn="b"/>
                      <a:r>
                        <a:rPr lang="en-US" sz="1400" dirty="0">
                          <a:solidFill>
                            <a:schemeClr val="tx1">
                              <a:lumMod val="75000"/>
                              <a:lumOff val="25000"/>
                            </a:schemeClr>
                          </a:solidFill>
                          <a:effectLst/>
                          <a:latin typeface="Century Gothic"/>
                        </a:rPr>
                        <a:t>0.78</a:t>
                      </a:r>
                    </a:p>
                  </a:txBody>
                  <a:tcPr marL="9525" marR="9525" marT="9525" anchor="ctr">
                    <a:lnB w="12700">
                      <a:solidFill>
                        <a:schemeClr val="tx1"/>
                      </a:solidFill>
                    </a:lnB>
                  </a:tcPr>
                </a:tc>
                <a:tc>
                  <a:txBody>
                    <a:bodyPr/>
                    <a:lstStyle/>
                    <a:p>
                      <a:pPr algn="ctr" fontAlgn="b"/>
                      <a:r>
                        <a:rPr lang="en-US" sz="1400" dirty="0">
                          <a:solidFill>
                            <a:schemeClr val="tx1">
                              <a:lumMod val="75000"/>
                              <a:lumOff val="25000"/>
                            </a:schemeClr>
                          </a:solidFill>
                          <a:effectLst/>
                          <a:latin typeface="Century Gothic"/>
                        </a:rPr>
                        <a:t>0.11</a:t>
                      </a:r>
                    </a:p>
                  </a:txBody>
                  <a:tcPr marL="9525" marR="9525" marT="9525" anchor="ctr">
                    <a:lnB w="12700">
                      <a:solidFill>
                        <a:schemeClr val="tx1"/>
                      </a:solidFill>
                    </a:lnB>
                  </a:tcPr>
                </a:tc>
                <a:tc>
                  <a:txBody>
                    <a:bodyPr/>
                    <a:lstStyle/>
                    <a:p>
                      <a:pPr lvl="0" algn="ctr">
                        <a:buNone/>
                      </a:pPr>
                      <a:r>
                        <a:rPr lang="en-US" sz="1400" b="0" i="0" u="none" strike="noStrike" noProof="0" dirty="0">
                          <a:solidFill>
                            <a:schemeClr val="tx1">
                              <a:lumMod val="75000"/>
                              <a:lumOff val="25000"/>
                            </a:schemeClr>
                          </a:solidFill>
                          <a:effectLst/>
                          <a:latin typeface="Century Gothic"/>
                        </a:rPr>
                        <a:t>89%</a:t>
                      </a:r>
                      <a:r>
                        <a:rPr lang="en-US" sz="1400" dirty="0">
                          <a:solidFill>
                            <a:schemeClr val="tx1">
                              <a:lumMod val="75000"/>
                              <a:lumOff val="25000"/>
                            </a:schemeClr>
                          </a:solidFill>
                          <a:effectLst/>
                          <a:latin typeface="Century Gothic"/>
                        </a:rPr>
                        <a:t> +/- 4.0</a:t>
                      </a:r>
                    </a:p>
                  </a:txBody>
                  <a:tcPr marL="9525" marR="9525" marT="9525" anchor="ctr">
                    <a:lnR w="12700">
                      <a:solidFill>
                        <a:schemeClr val="tx1"/>
                      </a:solidFill>
                    </a:lnR>
                    <a:lnB w="12700">
                      <a:solidFill>
                        <a:schemeClr val="tx1"/>
                      </a:solidFill>
                    </a:lnB>
                  </a:tcPr>
                </a:tc>
                <a:extLst>
                  <a:ext uri="{0D108BD9-81ED-4DB2-BD59-A6C34878D82A}">
                    <a16:rowId xmlns:a16="http://schemas.microsoft.com/office/drawing/2014/main" val="2712677583"/>
                  </a:ext>
                </a:extLst>
              </a:tr>
            </a:tbl>
          </a:graphicData>
        </a:graphic>
      </p:graphicFrame>
    </p:spTree>
    <p:extLst>
      <p:ext uri="{BB962C8B-B14F-4D97-AF65-F5344CB8AC3E}">
        <p14:creationId xmlns:p14="http://schemas.microsoft.com/office/powerpoint/2010/main" val="2797087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487809" cy="419100"/>
          </a:xfrm>
          <a:prstGeom prst="rect">
            <a:avLst/>
          </a:prstGeom>
        </p:spPr>
        <p:txBody>
          <a:bodyPr wrap="none" lIns="91440" tIns="45720" rIns="91440" bIns="45720" anchor="ctr" anchorCtr="0">
            <a:noAutofit/>
          </a:bodyPr>
          <a:lstStyle/>
          <a:p>
            <a:pPr lvl="0"/>
            <a:r>
              <a:rPr lang="en-US" sz="4000" b="1" dirty="0">
                <a:solidFill>
                  <a:srgbClr val="4DAEB3"/>
                </a:solidFill>
                <a:latin typeface="Century Gothic" panose="020F0302020204030204"/>
              </a:rPr>
              <a:t>APPENDIX</a:t>
            </a:r>
            <a:endParaRPr lang="en-US" dirty="0"/>
          </a:p>
        </p:txBody>
      </p:sp>
      <p:graphicFrame>
        <p:nvGraphicFramePr>
          <p:cNvPr id="3" name="Table 2">
            <a:extLst>
              <a:ext uri="{FF2B5EF4-FFF2-40B4-BE49-F238E27FC236}">
                <a16:creationId xmlns:a16="http://schemas.microsoft.com/office/drawing/2014/main" id="{C0A1603A-D6E8-444E-8924-E21456BCE9A0}"/>
              </a:ext>
            </a:extLst>
          </p:cNvPr>
          <p:cNvGraphicFramePr>
            <a:graphicFrameLocks noGrp="1"/>
          </p:cNvGraphicFramePr>
          <p:nvPr>
            <p:extLst>
              <p:ext uri="{D42A27DB-BD31-4B8C-83A1-F6EECF244321}">
                <p14:modId xmlns:p14="http://schemas.microsoft.com/office/powerpoint/2010/main" val="77214062"/>
              </p:ext>
            </p:extLst>
          </p:nvPr>
        </p:nvGraphicFramePr>
        <p:xfrm>
          <a:off x="517585" y="1229264"/>
          <a:ext cx="11156407" cy="4398358"/>
        </p:xfrm>
        <a:graphic>
          <a:graphicData uri="http://schemas.openxmlformats.org/drawingml/2006/table">
            <a:tbl>
              <a:tblPr firstRow="1" firstCol="1" bandRow="1">
                <a:tableStyleId>{9D7B26C5-4107-4FEC-AEDC-1716B250A1EF}</a:tableStyleId>
              </a:tblPr>
              <a:tblGrid>
                <a:gridCol w="2798940">
                  <a:extLst>
                    <a:ext uri="{9D8B030D-6E8A-4147-A177-3AD203B41FA5}">
                      <a16:colId xmlns:a16="http://schemas.microsoft.com/office/drawing/2014/main" val="2663711725"/>
                    </a:ext>
                  </a:extLst>
                </a:gridCol>
                <a:gridCol w="2875264">
                  <a:extLst>
                    <a:ext uri="{9D8B030D-6E8A-4147-A177-3AD203B41FA5}">
                      <a16:colId xmlns:a16="http://schemas.microsoft.com/office/drawing/2014/main" val="1635346017"/>
                    </a:ext>
                  </a:extLst>
                </a:gridCol>
                <a:gridCol w="5482203">
                  <a:extLst>
                    <a:ext uri="{9D8B030D-6E8A-4147-A177-3AD203B41FA5}">
                      <a16:colId xmlns:a16="http://schemas.microsoft.com/office/drawing/2014/main" val="1521306226"/>
                    </a:ext>
                  </a:extLst>
                </a:gridCol>
              </a:tblGrid>
              <a:tr h="304523">
                <a:tc gridSpan="3">
                  <a:txBody>
                    <a:bodyPr/>
                    <a:lstStyle/>
                    <a:p>
                      <a:pPr marL="0" lvl="0" algn="ctr">
                        <a:spcBef>
                          <a:spcPts val="0"/>
                        </a:spcBef>
                        <a:spcAft>
                          <a:spcPts val="0"/>
                        </a:spcAft>
                        <a:buNone/>
                      </a:pPr>
                      <a:r>
                        <a:rPr lang="en-US" sz="2000" dirty="0">
                          <a:effectLst/>
                          <a:latin typeface="Century Gothic"/>
                        </a:rPr>
                        <a:t>Environmental Variables</a:t>
                      </a:r>
                    </a:p>
                  </a:txBody>
                  <a:tcPr marL="27304" marR="27304" marT="27304" marB="27304">
                    <a:lnL w="0">
                      <a:noFill/>
                    </a:lnL>
                    <a:lnR w="0">
                      <a:noFill/>
                    </a:lnR>
                    <a:lnT w="0">
                      <a:noFill/>
                    </a:lnT>
                    <a:lnB w="12700">
                      <a:solidFill>
                        <a:schemeClr val="tx1"/>
                      </a:solidFill>
                    </a:lnB>
                  </a:tcPr>
                </a:tc>
                <a:tc hMerge="1">
                  <a:txBody>
                    <a:bodyPr/>
                    <a:lstStyle/>
                    <a:p>
                      <a:endParaRPr lang="en-US"/>
                    </a:p>
                  </a:txBody>
                  <a:tcPr marL="27304" marR="27304" marT="27304" marB="27304"/>
                </a:tc>
                <a:tc hMerge="1">
                  <a:txBody>
                    <a:bodyPr/>
                    <a:lstStyle/>
                    <a:p>
                      <a:endParaRPr lang="en-US"/>
                    </a:p>
                  </a:txBody>
                  <a:tcPr marL="27304" marR="27304" marT="27304" marB="27304"/>
                </a:tc>
                <a:extLst>
                  <a:ext uri="{0D108BD9-81ED-4DB2-BD59-A6C34878D82A}">
                    <a16:rowId xmlns:a16="http://schemas.microsoft.com/office/drawing/2014/main" val="3096515850"/>
                  </a:ext>
                </a:extLst>
              </a:tr>
              <a:tr h="240412">
                <a:tc>
                  <a:txBody>
                    <a:bodyPr/>
                    <a:lstStyle/>
                    <a:p>
                      <a:pPr marL="0" marR="0" algn="ctr">
                        <a:spcBef>
                          <a:spcPts val="0"/>
                        </a:spcBef>
                        <a:spcAft>
                          <a:spcPts val="0"/>
                        </a:spcAft>
                      </a:pPr>
                      <a:r>
                        <a:rPr lang="en-US" sz="1200" b="0" dirty="0">
                          <a:effectLst/>
                          <a:latin typeface="Century Gothic"/>
                        </a:rPr>
                        <a:t>Platform &amp; Sensor</a:t>
                      </a:r>
                      <a:r>
                        <a:rPr lang="en-US" sz="900" b="0" dirty="0">
                          <a:effectLst/>
                          <a:latin typeface="Century Gothic"/>
                        </a:rPr>
                        <a:t> </a:t>
                      </a:r>
                    </a:p>
                  </a:txBody>
                  <a:tcPr marL="27305" marR="27305" marT="27305" marB="27305" anchor="ctr">
                    <a:lnL w="12700">
                      <a:solidFill>
                        <a:schemeClr val="tx1"/>
                      </a:solidFill>
                    </a:lnL>
                    <a:lnT w="12700">
                      <a:solidFill>
                        <a:schemeClr val="tx1"/>
                      </a:solidFill>
                    </a:lnT>
                    <a:solidFill>
                      <a:srgbClr val="D39A7C"/>
                    </a:solidFill>
                  </a:tcPr>
                </a:tc>
                <a:tc>
                  <a:txBody>
                    <a:bodyPr/>
                    <a:lstStyle/>
                    <a:p>
                      <a:pPr marL="0" marR="0" algn="ctr">
                        <a:spcBef>
                          <a:spcPts val="0"/>
                        </a:spcBef>
                        <a:spcAft>
                          <a:spcPts val="0"/>
                        </a:spcAft>
                      </a:pPr>
                      <a:r>
                        <a:rPr lang="en-US" sz="1200" b="0" dirty="0">
                          <a:effectLst/>
                          <a:latin typeface="Century Gothic"/>
                        </a:rPr>
                        <a:t>Parameters</a:t>
                      </a:r>
                    </a:p>
                  </a:txBody>
                  <a:tcPr marL="27305" marR="27305" marT="27305" marB="27305" anchor="ctr">
                    <a:lnT w="12700">
                      <a:solidFill>
                        <a:schemeClr val="tx1"/>
                      </a:solidFill>
                    </a:lnT>
                    <a:solidFill>
                      <a:srgbClr val="D39A7C"/>
                    </a:solidFill>
                  </a:tcPr>
                </a:tc>
                <a:tc>
                  <a:txBody>
                    <a:bodyPr/>
                    <a:lstStyle/>
                    <a:p>
                      <a:pPr marL="0" marR="0" algn="ctr">
                        <a:spcBef>
                          <a:spcPts val="0"/>
                        </a:spcBef>
                        <a:spcAft>
                          <a:spcPts val="0"/>
                        </a:spcAft>
                      </a:pPr>
                      <a:r>
                        <a:rPr lang="en-US" sz="1200" b="0" dirty="0">
                          <a:effectLst/>
                          <a:latin typeface="Century Gothic"/>
                        </a:rPr>
                        <a:t>Use</a:t>
                      </a:r>
                    </a:p>
                  </a:txBody>
                  <a:tcPr marL="27305" marR="27305" marT="27305" marB="27305" anchor="ctr">
                    <a:lnR w="12700">
                      <a:solidFill>
                        <a:schemeClr val="tx1"/>
                      </a:solidFill>
                    </a:lnR>
                    <a:lnT w="12700">
                      <a:solidFill>
                        <a:schemeClr val="tx1"/>
                      </a:solidFill>
                    </a:lnT>
                    <a:solidFill>
                      <a:srgbClr val="D39A7C"/>
                    </a:solidFill>
                  </a:tcPr>
                </a:tc>
                <a:extLst>
                  <a:ext uri="{0D108BD9-81ED-4DB2-BD59-A6C34878D82A}">
                    <a16:rowId xmlns:a16="http://schemas.microsoft.com/office/drawing/2014/main" val="1933406367"/>
                  </a:ext>
                </a:extLst>
              </a:tr>
              <a:tr h="801380">
                <a:tc>
                  <a:txBody>
                    <a:bodyPr/>
                    <a:lstStyle/>
                    <a:p>
                      <a:pPr marL="0" marR="0">
                        <a:spcBef>
                          <a:spcPts val="0"/>
                        </a:spcBef>
                        <a:spcAft>
                          <a:spcPts val="0"/>
                        </a:spcAft>
                      </a:pPr>
                      <a:r>
                        <a:rPr lang="en-US" sz="1200" b="0" dirty="0">
                          <a:effectLst/>
                          <a:latin typeface="Century Gothic"/>
                        </a:rPr>
                        <a:t>Landsat 8 Operational Land Imager (OLI) and Thermal Infrared Sensor (TIRS)</a:t>
                      </a:r>
                      <a:r>
                        <a:rPr lang="en-US" sz="900" b="0" dirty="0">
                          <a:effectLst/>
                          <a:latin typeface="Century Gothic"/>
                        </a:rPr>
                        <a:t> </a:t>
                      </a:r>
                    </a:p>
                  </a:txBody>
                  <a:tcPr marL="27305" marR="27305" marT="27305" marB="27305">
                    <a:lnL w="12700">
                      <a:solidFill>
                        <a:schemeClr val="tx1"/>
                      </a:solidFill>
                    </a:lnL>
                  </a:tcPr>
                </a:tc>
                <a:tc>
                  <a:txBody>
                    <a:bodyPr/>
                    <a:lstStyle/>
                    <a:p>
                      <a:pPr marL="0" marR="0">
                        <a:spcBef>
                          <a:spcPts val="0"/>
                        </a:spcBef>
                        <a:spcAft>
                          <a:spcPts val="0"/>
                        </a:spcAft>
                      </a:pPr>
                      <a:r>
                        <a:rPr lang="en-US" sz="1200" dirty="0">
                          <a:effectLst/>
                          <a:latin typeface="Century Gothic"/>
                        </a:rPr>
                        <a:t>Land Surface Temperature, NDMI, NDVI</a:t>
                      </a:r>
                    </a:p>
                  </a:txBody>
                  <a:tcPr marL="27305" marR="27305" marT="27305" marB="27305"/>
                </a:tc>
                <a:tc>
                  <a:txBody>
                    <a:bodyPr/>
                    <a:lstStyle/>
                    <a:p>
                      <a:pPr marL="0" marR="0">
                        <a:spcBef>
                          <a:spcPts val="0"/>
                        </a:spcBef>
                        <a:spcAft>
                          <a:spcPts val="0"/>
                        </a:spcAft>
                      </a:pPr>
                      <a:r>
                        <a:rPr lang="en-US" sz="1200" dirty="0">
                          <a:effectLst/>
                          <a:latin typeface="Century Gothic"/>
                        </a:rPr>
                        <a:t>Land surface temperature, NDMI, and NDVI were used to evaluate their potential effects on pinyon-juniper mortality.</a:t>
                      </a:r>
                    </a:p>
                  </a:txBody>
                  <a:tcPr marL="27305" marR="27305" marT="27305" marB="27305">
                    <a:lnR w="12700">
                      <a:solidFill>
                        <a:schemeClr val="tx1"/>
                      </a:solidFill>
                    </a:lnR>
                  </a:tcPr>
                </a:tc>
                <a:extLst>
                  <a:ext uri="{0D108BD9-81ED-4DB2-BD59-A6C34878D82A}">
                    <a16:rowId xmlns:a16="http://schemas.microsoft.com/office/drawing/2014/main" val="2681476378"/>
                  </a:ext>
                </a:extLst>
              </a:tr>
              <a:tr h="432745">
                <a:tc>
                  <a:txBody>
                    <a:bodyPr/>
                    <a:lstStyle/>
                    <a:p>
                      <a:pPr marL="0" marR="0">
                        <a:spcBef>
                          <a:spcPts val="0"/>
                        </a:spcBef>
                        <a:spcAft>
                          <a:spcPts val="0"/>
                        </a:spcAft>
                      </a:pPr>
                      <a:r>
                        <a:rPr lang="en-US" sz="1200" b="0" dirty="0">
                          <a:effectLst/>
                          <a:latin typeface="Century Gothic"/>
                        </a:rPr>
                        <a:t>Soil Moisture Active Passive (SMAP)</a:t>
                      </a:r>
                    </a:p>
                  </a:txBody>
                  <a:tcPr marL="27305" marR="27305" marT="27305" marB="27305">
                    <a:lnL w="12700">
                      <a:solidFill>
                        <a:schemeClr val="tx1"/>
                      </a:solidFill>
                    </a:lnL>
                  </a:tcPr>
                </a:tc>
                <a:tc>
                  <a:txBody>
                    <a:bodyPr/>
                    <a:lstStyle/>
                    <a:p>
                      <a:pPr marL="0" marR="0">
                        <a:spcBef>
                          <a:spcPts val="0"/>
                        </a:spcBef>
                        <a:spcAft>
                          <a:spcPts val="0"/>
                        </a:spcAft>
                      </a:pPr>
                      <a:r>
                        <a:rPr lang="en-US" sz="1200" dirty="0">
                          <a:effectLst/>
                          <a:latin typeface="Century Gothic"/>
                        </a:rPr>
                        <a:t>Soil Moisture</a:t>
                      </a:r>
                    </a:p>
                  </a:txBody>
                  <a:tcPr marL="27305" marR="27305" marT="27305" marB="27305"/>
                </a:tc>
                <a:tc>
                  <a:txBody>
                    <a:bodyPr/>
                    <a:lstStyle/>
                    <a:p>
                      <a:pPr marL="0" marR="0">
                        <a:spcBef>
                          <a:spcPts val="0"/>
                        </a:spcBef>
                        <a:spcAft>
                          <a:spcPts val="0"/>
                        </a:spcAft>
                      </a:pPr>
                      <a:r>
                        <a:rPr lang="en-US" sz="1200" dirty="0">
                          <a:effectLst/>
                          <a:latin typeface="Century Gothic"/>
                        </a:rPr>
                        <a:t>SMAP was used to assess soil moisture over time in the region.</a:t>
                      </a:r>
                    </a:p>
                  </a:txBody>
                  <a:tcPr marL="27305" marR="27305" marT="27305" marB="27305">
                    <a:lnR w="12700">
                      <a:solidFill>
                        <a:schemeClr val="tx1"/>
                      </a:solidFill>
                    </a:lnR>
                  </a:tcPr>
                </a:tc>
                <a:extLst>
                  <a:ext uri="{0D108BD9-81ED-4DB2-BD59-A6C34878D82A}">
                    <a16:rowId xmlns:a16="http://schemas.microsoft.com/office/drawing/2014/main" val="660483550"/>
                  </a:ext>
                </a:extLst>
              </a:tr>
              <a:tr h="1153986">
                <a:tc>
                  <a:txBody>
                    <a:bodyPr/>
                    <a:lstStyle/>
                    <a:p>
                      <a:pPr marL="0" marR="0">
                        <a:spcBef>
                          <a:spcPts val="0"/>
                        </a:spcBef>
                        <a:spcAft>
                          <a:spcPts val="0"/>
                        </a:spcAft>
                      </a:pPr>
                      <a:r>
                        <a:rPr lang="en-US" sz="1200" b="0" dirty="0">
                          <a:effectLst/>
                          <a:latin typeface="Century Gothic"/>
                        </a:rPr>
                        <a:t>Global Precipitation Measurement (GPM) Integrated Multi-satellite Retrievals for Global Precipitation Measurement (IMERG)</a:t>
                      </a:r>
                    </a:p>
                  </a:txBody>
                  <a:tcPr marL="27305" marR="27305" marT="27305" marB="27305">
                    <a:lnL w="12700">
                      <a:solidFill>
                        <a:schemeClr val="tx1"/>
                      </a:solidFill>
                    </a:lnL>
                  </a:tcPr>
                </a:tc>
                <a:tc>
                  <a:txBody>
                    <a:bodyPr/>
                    <a:lstStyle/>
                    <a:p>
                      <a:pPr marL="0" marR="0">
                        <a:spcBef>
                          <a:spcPts val="0"/>
                        </a:spcBef>
                        <a:spcAft>
                          <a:spcPts val="0"/>
                        </a:spcAft>
                      </a:pPr>
                      <a:r>
                        <a:rPr lang="en-US" sz="1200" dirty="0">
                          <a:effectLst/>
                          <a:latin typeface="Century Gothic"/>
                        </a:rPr>
                        <a:t>Precipitation</a:t>
                      </a:r>
                    </a:p>
                  </a:txBody>
                  <a:tcPr marL="27305" marR="27305" marT="27305" marB="27305"/>
                </a:tc>
                <a:tc>
                  <a:txBody>
                    <a:bodyPr/>
                    <a:lstStyle/>
                    <a:p>
                      <a:pPr marL="0" marR="0">
                        <a:spcBef>
                          <a:spcPts val="0"/>
                        </a:spcBef>
                        <a:spcAft>
                          <a:spcPts val="0"/>
                        </a:spcAft>
                      </a:pPr>
                      <a:r>
                        <a:rPr lang="en-US" sz="1200" dirty="0">
                          <a:effectLst/>
                          <a:latin typeface="Century Gothic"/>
                        </a:rPr>
                        <a:t>Precipitation accumulation data, derived from algorithms to predict interpolated values, were used to assess precipitation over time.</a:t>
                      </a:r>
                    </a:p>
                  </a:txBody>
                  <a:tcPr marL="27305" marR="27305" marT="27305" marB="27305">
                    <a:lnR w="12700">
                      <a:solidFill>
                        <a:schemeClr val="tx1"/>
                      </a:solidFill>
                    </a:lnR>
                  </a:tcPr>
                </a:tc>
                <a:extLst>
                  <a:ext uri="{0D108BD9-81ED-4DB2-BD59-A6C34878D82A}">
                    <a16:rowId xmlns:a16="http://schemas.microsoft.com/office/drawing/2014/main" val="3878269654"/>
                  </a:ext>
                </a:extLst>
              </a:tr>
              <a:tr h="609047">
                <a:tc>
                  <a:txBody>
                    <a:bodyPr/>
                    <a:lstStyle/>
                    <a:p>
                      <a:pPr marL="0" marR="0">
                        <a:spcBef>
                          <a:spcPts val="0"/>
                        </a:spcBef>
                        <a:spcAft>
                          <a:spcPts val="0"/>
                        </a:spcAft>
                      </a:pPr>
                      <a:r>
                        <a:rPr lang="en-US" sz="1200" b="0" dirty="0">
                          <a:effectLst/>
                          <a:latin typeface="Century Gothic"/>
                        </a:rPr>
                        <a:t>Shuttle Radar Topography Mission (SRTM)</a:t>
                      </a:r>
                    </a:p>
                  </a:txBody>
                  <a:tcPr marL="27305" marR="27305" marT="27305" marB="27305">
                    <a:lnL w="12700">
                      <a:solidFill>
                        <a:schemeClr val="tx1"/>
                      </a:solidFill>
                    </a:lnL>
                  </a:tcPr>
                </a:tc>
                <a:tc>
                  <a:txBody>
                    <a:bodyPr/>
                    <a:lstStyle/>
                    <a:p>
                      <a:pPr marL="0" marR="0">
                        <a:spcBef>
                          <a:spcPts val="0"/>
                        </a:spcBef>
                        <a:spcAft>
                          <a:spcPts val="0"/>
                        </a:spcAft>
                      </a:pPr>
                      <a:r>
                        <a:rPr lang="en-US" sz="1200" dirty="0">
                          <a:effectLst/>
                          <a:latin typeface="Century Gothic"/>
                        </a:rPr>
                        <a:t>Elevation, Slope, and Aspect</a:t>
                      </a:r>
                      <a:r>
                        <a:rPr lang="en-US" sz="900" dirty="0">
                          <a:effectLst/>
                          <a:latin typeface="Century Gothic"/>
                        </a:rPr>
                        <a:t> </a:t>
                      </a:r>
                    </a:p>
                  </a:txBody>
                  <a:tcPr marL="27305" marR="27305" marT="27305" marB="27305"/>
                </a:tc>
                <a:tc>
                  <a:txBody>
                    <a:bodyPr/>
                    <a:lstStyle/>
                    <a:p>
                      <a:pPr marL="0" marR="0">
                        <a:spcBef>
                          <a:spcPts val="0"/>
                        </a:spcBef>
                        <a:spcAft>
                          <a:spcPts val="0"/>
                        </a:spcAft>
                      </a:pPr>
                      <a:r>
                        <a:rPr lang="en-US" sz="1200" dirty="0">
                          <a:effectLst/>
                          <a:latin typeface="Century Gothic"/>
                        </a:rPr>
                        <a:t>Elevation, slope, and aspect were used to map topographic characteristics of the landscape.</a:t>
                      </a:r>
                    </a:p>
                  </a:txBody>
                  <a:tcPr marL="27305" marR="27305" marT="27305" marB="27305">
                    <a:lnR w="12700">
                      <a:solidFill>
                        <a:schemeClr val="tx1"/>
                      </a:solidFill>
                    </a:lnR>
                  </a:tcPr>
                </a:tc>
                <a:extLst>
                  <a:ext uri="{0D108BD9-81ED-4DB2-BD59-A6C34878D82A}">
                    <a16:rowId xmlns:a16="http://schemas.microsoft.com/office/drawing/2014/main" val="4217940087"/>
                  </a:ext>
                </a:extLst>
              </a:tr>
              <a:tr h="801380">
                <a:tc>
                  <a:txBody>
                    <a:bodyPr/>
                    <a:lstStyle/>
                    <a:p>
                      <a:pPr marL="0" marR="0">
                        <a:spcBef>
                          <a:spcPts val="0"/>
                        </a:spcBef>
                        <a:spcAft>
                          <a:spcPts val="0"/>
                        </a:spcAft>
                      </a:pPr>
                      <a:r>
                        <a:rPr lang="en-US" sz="1200" b="0" dirty="0">
                          <a:effectLst/>
                          <a:latin typeface="Century Gothic"/>
                        </a:rPr>
                        <a:t>Terra Moderate Resolution Imaging Spectroradiometer (MODIS)</a:t>
                      </a:r>
                    </a:p>
                  </a:txBody>
                  <a:tcPr marL="27305" marR="27305" marT="27305" marB="27305">
                    <a:lnL w="12700">
                      <a:solidFill>
                        <a:schemeClr val="tx1"/>
                      </a:solidFill>
                    </a:lnL>
                    <a:lnB w="12700">
                      <a:solidFill>
                        <a:schemeClr val="tx1"/>
                      </a:solidFill>
                    </a:lnB>
                  </a:tcPr>
                </a:tc>
                <a:tc>
                  <a:txBody>
                    <a:bodyPr/>
                    <a:lstStyle/>
                    <a:p>
                      <a:pPr marL="0" marR="0">
                        <a:spcBef>
                          <a:spcPts val="0"/>
                        </a:spcBef>
                        <a:spcAft>
                          <a:spcPts val="0"/>
                        </a:spcAft>
                      </a:pPr>
                      <a:r>
                        <a:rPr lang="en-US" sz="1200" dirty="0">
                          <a:effectLst/>
                          <a:latin typeface="Century Gothic"/>
                        </a:rPr>
                        <a:t>Evapotranspiration, Burn Boundary (2021)</a:t>
                      </a:r>
                    </a:p>
                  </a:txBody>
                  <a:tcPr marL="27305" marR="27305" marT="27305" marB="27305">
                    <a:lnB w="12700">
                      <a:solidFill>
                        <a:schemeClr val="tx1"/>
                      </a:solidFill>
                    </a:lnB>
                  </a:tcPr>
                </a:tc>
                <a:tc>
                  <a:txBody>
                    <a:bodyPr/>
                    <a:lstStyle/>
                    <a:p>
                      <a:pPr marL="0" marR="0">
                        <a:spcBef>
                          <a:spcPts val="0"/>
                        </a:spcBef>
                        <a:spcAft>
                          <a:spcPts val="0"/>
                        </a:spcAft>
                      </a:pPr>
                      <a:r>
                        <a:rPr lang="en-US" sz="1200" dirty="0">
                          <a:effectLst/>
                          <a:latin typeface="Century Gothic"/>
                        </a:rPr>
                        <a:t>Terra MODIS was used to assess evapotranspiration over time and relate it with pinyon-juniper mortality.</a:t>
                      </a:r>
                    </a:p>
                  </a:txBody>
                  <a:tcPr marL="27305" marR="27305" marT="27305" marB="27305">
                    <a:lnR w="12700">
                      <a:solidFill>
                        <a:schemeClr val="tx1"/>
                      </a:solidFill>
                    </a:lnR>
                    <a:lnB w="12700">
                      <a:solidFill>
                        <a:schemeClr val="tx1"/>
                      </a:solidFill>
                    </a:lnB>
                  </a:tcPr>
                </a:tc>
                <a:extLst>
                  <a:ext uri="{0D108BD9-81ED-4DB2-BD59-A6C34878D82A}">
                    <a16:rowId xmlns:a16="http://schemas.microsoft.com/office/drawing/2014/main" val="3741053234"/>
                  </a:ext>
                </a:extLst>
              </a:tr>
            </a:tbl>
          </a:graphicData>
        </a:graphic>
      </p:graphicFrame>
    </p:spTree>
    <p:extLst>
      <p:ext uri="{BB962C8B-B14F-4D97-AF65-F5344CB8AC3E}">
        <p14:creationId xmlns:p14="http://schemas.microsoft.com/office/powerpoint/2010/main" val="2469637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487809" cy="419100"/>
          </a:xfrm>
          <a:prstGeom prst="rect">
            <a:avLst/>
          </a:prstGeom>
        </p:spPr>
        <p:txBody>
          <a:bodyPr wrap="none" lIns="91440" tIns="45720" rIns="91440" bIns="45720" anchor="ctr" anchorCtr="0">
            <a:noAutofit/>
          </a:bodyPr>
          <a:lstStyle/>
          <a:p>
            <a:pPr lvl="0"/>
            <a:r>
              <a:rPr lang="en-US" sz="4000" b="1" dirty="0">
                <a:solidFill>
                  <a:srgbClr val="4DAEB3"/>
                </a:solidFill>
                <a:latin typeface="Century Gothic" panose="020F0302020204030204"/>
              </a:rPr>
              <a:t>APPENDIX</a:t>
            </a:r>
            <a:endParaRPr lang="en-US" dirty="0"/>
          </a:p>
        </p:txBody>
      </p:sp>
      <p:sp>
        <p:nvSpPr>
          <p:cNvPr id="34" name="TextBox 33">
            <a:extLst>
              <a:ext uri="{FF2B5EF4-FFF2-40B4-BE49-F238E27FC236}">
                <a16:creationId xmlns:a16="http://schemas.microsoft.com/office/drawing/2014/main" id="{0AF49BA0-BEB0-44BF-AD1D-06B3790CD9DC}"/>
              </a:ext>
            </a:extLst>
          </p:cNvPr>
          <p:cNvSpPr txBox="1"/>
          <p:nvPr/>
        </p:nvSpPr>
        <p:spPr>
          <a:xfrm>
            <a:off x="3617934" y="508974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graphicFrame>
        <p:nvGraphicFramePr>
          <p:cNvPr id="10" name="Table 9">
            <a:extLst>
              <a:ext uri="{FF2B5EF4-FFF2-40B4-BE49-F238E27FC236}">
                <a16:creationId xmlns:a16="http://schemas.microsoft.com/office/drawing/2014/main" id="{568E15ED-F7C3-4684-A12F-78CD529FF4A1}"/>
              </a:ext>
            </a:extLst>
          </p:cNvPr>
          <p:cNvGraphicFramePr>
            <a:graphicFrameLocks noGrp="1"/>
          </p:cNvGraphicFramePr>
          <p:nvPr>
            <p:extLst>
              <p:ext uri="{D42A27DB-BD31-4B8C-83A1-F6EECF244321}">
                <p14:modId xmlns:p14="http://schemas.microsoft.com/office/powerpoint/2010/main" val="1431193606"/>
              </p:ext>
            </p:extLst>
          </p:nvPr>
        </p:nvGraphicFramePr>
        <p:xfrm>
          <a:off x="3287154" y="2080260"/>
          <a:ext cx="5617691" cy="2697479"/>
        </p:xfrm>
        <a:graphic>
          <a:graphicData uri="http://schemas.openxmlformats.org/drawingml/2006/table">
            <a:tbl>
              <a:tblPr firstRow="1" bandRow="1">
                <a:tableStyleId>{9D7B26C5-4107-4FEC-AEDC-1716B250A1EF}</a:tableStyleId>
              </a:tblPr>
              <a:tblGrid>
                <a:gridCol w="1937855">
                  <a:extLst>
                    <a:ext uri="{9D8B030D-6E8A-4147-A177-3AD203B41FA5}">
                      <a16:colId xmlns:a16="http://schemas.microsoft.com/office/drawing/2014/main" val="1018821844"/>
                    </a:ext>
                  </a:extLst>
                </a:gridCol>
                <a:gridCol w="1839918">
                  <a:extLst>
                    <a:ext uri="{9D8B030D-6E8A-4147-A177-3AD203B41FA5}">
                      <a16:colId xmlns:a16="http://schemas.microsoft.com/office/drawing/2014/main" val="125207602"/>
                    </a:ext>
                  </a:extLst>
                </a:gridCol>
                <a:gridCol w="1839918">
                  <a:extLst>
                    <a:ext uri="{9D8B030D-6E8A-4147-A177-3AD203B41FA5}">
                      <a16:colId xmlns:a16="http://schemas.microsoft.com/office/drawing/2014/main" val="830946492"/>
                    </a:ext>
                  </a:extLst>
                </a:gridCol>
              </a:tblGrid>
              <a:tr h="261253">
                <a:tc gridSpan="3">
                  <a:txBody>
                    <a:bodyPr/>
                    <a:lstStyle/>
                    <a:p>
                      <a:pPr lvl="0" algn="ctr">
                        <a:buNone/>
                      </a:pPr>
                      <a:r>
                        <a:rPr lang="en-US" sz="2000" dirty="0">
                          <a:solidFill>
                            <a:schemeClr val="tx1">
                              <a:lumMod val="75000"/>
                              <a:lumOff val="25000"/>
                            </a:schemeClr>
                          </a:solidFill>
                          <a:effectLst/>
                          <a:latin typeface="Century Gothic"/>
                        </a:rPr>
                        <a:t>Time Series p-Values, 2015 – 2021</a:t>
                      </a:r>
                      <a:endParaRPr lang="en-US" sz="2000" dirty="0">
                        <a:solidFill>
                          <a:schemeClr val="tx1">
                            <a:lumMod val="75000"/>
                            <a:lumOff val="25000"/>
                          </a:schemeClr>
                        </a:solidFill>
                      </a:endParaRPr>
                    </a:p>
                  </a:txBody>
                  <a:tcPr marL="9524" marR="9524" marT="9524" anchor="ctr">
                    <a:lnL w="0">
                      <a:noFill/>
                    </a:lnL>
                    <a:lnR w="0">
                      <a:noFill/>
                    </a:lnR>
                    <a:lnT w="0">
                      <a:noFill/>
                    </a:lnT>
                    <a:lnB w="12700">
                      <a:solidFill>
                        <a:schemeClr val="tx1"/>
                      </a:solidFill>
                    </a:lnB>
                  </a:tcPr>
                </a:tc>
                <a:tc hMerge="1">
                  <a:txBody>
                    <a:bodyPr/>
                    <a:lstStyle/>
                    <a:p>
                      <a:endParaRPr lang="en-US"/>
                    </a:p>
                  </a:txBody>
                  <a:tcPr/>
                </a:tc>
                <a:tc hMerge="1">
                  <a:txBody>
                    <a:bodyPr/>
                    <a:lstStyle/>
                    <a:p>
                      <a:endParaRPr lang="en-US"/>
                    </a:p>
                  </a:txBody>
                  <a:tcPr marL="0" marR="0" marT="0" marB="0" horzOverflow="overflow"/>
                </a:tc>
                <a:extLst>
                  <a:ext uri="{0D108BD9-81ED-4DB2-BD59-A6C34878D82A}">
                    <a16:rowId xmlns:a16="http://schemas.microsoft.com/office/drawing/2014/main" val="2551168284"/>
                  </a:ext>
                </a:extLst>
              </a:tr>
              <a:tr h="209002">
                <a:tc>
                  <a:txBody>
                    <a:bodyPr/>
                    <a:lstStyle/>
                    <a:p>
                      <a:pPr lvl="0">
                        <a:buNone/>
                      </a:pPr>
                      <a:r>
                        <a:rPr lang="en-US" sz="1600" b="1" dirty="0">
                          <a:solidFill>
                            <a:schemeClr val="tx1">
                              <a:lumMod val="75000"/>
                              <a:lumOff val="25000"/>
                            </a:schemeClr>
                          </a:solidFill>
                          <a:effectLst/>
                          <a:latin typeface="Century Gothic"/>
                        </a:rPr>
                        <a:t>Variable</a:t>
                      </a:r>
                    </a:p>
                  </a:txBody>
                  <a:tcPr marL="9525" marR="9525" marT="9525" anchor="ctr">
                    <a:lnL w="12700">
                      <a:solidFill>
                        <a:schemeClr val="tx1"/>
                      </a:solidFill>
                    </a:lnL>
                    <a:lnT w="12700">
                      <a:solidFill>
                        <a:schemeClr val="tx1"/>
                      </a:solidFill>
                    </a:lnT>
                    <a:lnB w="12700">
                      <a:solidFill>
                        <a:schemeClr val="tx1"/>
                      </a:solidFill>
                    </a:lnB>
                    <a:solidFill>
                      <a:srgbClr val="D39A7C"/>
                    </a:solidFill>
                  </a:tcPr>
                </a:tc>
                <a:tc>
                  <a:txBody>
                    <a:bodyPr/>
                    <a:lstStyle/>
                    <a:p>
                      <a:pPr lvl="0" algn="ctr">
                        <a:buNone/>
                      </a:pPr>
                      <a:r>
                        <a:rPr lang="en-US" sz="1600" b="1" dirty="0">
                          <a:solidFill>
                            <a:schemeClr val="tx1">
                              <a:lumMod val="75000"/>
                              <a:lumOff val="25000"/>
                            </a:schemeClr>
                          </a:solidFill>
                          <a:effectLst/>
                          <a:latin typeface="Century Gothic"/>
                        </a:rPr>
                        <a:t>R</a:t>
                      </a:r>
                      <a:r>
                        <a:rPr lang="en-US" sz="1600" b="1" baseline="30000" dirty="0">
                          <a:solidFill>
                            <a:schemeClr val="tx1">
                              <a:lumMod val="75000"/>
                              <a:lumOff val="25000"/>
                            </a:schemeClr>
                          </a:solidFill>
                          <a:effectLst/>
                          <a:latin typeface="Century Gothic"/>
                        </a:rPr>
                        <a:t>2</a:t>
                      </a:r>
                      <a:endParaRPr lang="en-US" sz="1600" b="1" dirty="0">
                        <a:solidFill>
                          <a:schemeClr val="tx1">
                            <a:lumMod val="75000"/>
                            <a:lumOff val="25000"/>
                          </a:schemeClr>
                        </a:solidFill>
                        <a:effectLst/>
                        <a:latin typeface="Century Gothic"/>
                      </a:endParaRPr>
                    </a:p>
                  </a:txBody>
                  <a:tcPr marL="9525" marR="9525" marT="952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9A7C"/>
                    </a:solidFill>
                  </a:tcPr>
                </a:tc>
                <a:tc>
                  <a:txBody>
                    <a:bodyPr/>
                    <a:lstStyle/>
                    <a:p>
                      <a:pPr lvl="0" algn="ctr">
                        <a:buNone/>
                      </a:pPr>
                      <a:r>
                        <a:rPr lang="en-US" sz="1600" b="1" dirty="0">
                          <a:solidFill>
                            <a:schemeClr val="tx1">
                              <a:lumMod val="75000"/>
                              <a:lumOff val="25000"/>
                            </a:schemeClr>
                          </a:solidFill>
                          <a:effectLst/>
                          <a:latin typeface="Century Gothic"/>
                        </a:rPr>
                        <a:t>p-Value</a:t>
                      </a:r>
                    </a:p>
                  </a:txBody>
                  <a:tcPr marL="9525" marR="9525" marT="9525" anchor="ctr">
                    <a:lnR w="12700">
                      <a:solidFill>
                        <a:schemeClr val="tx1"/>
                      </a:solidFill>
                    </a:lnR>
                    <a:lnT w="12700">
                      <a:solidFill>
                        <a:schemeClr val="tx1"/>
                      </a:solidFill>
                    </a:lnT>
                    <a:lnB w="12700">
                      <a:solidFill>
                        <a:schemeClr val="tx1"/>
                      </a:solidFill>
                    </a:lnB>
                    <a:solidFill>
                      <a:srgbClr val="D39A7C"/>
                    </a:solidFill>
                  </a:tcPr>
                </a:tc>
                <a:extLst>
                  <a:ext uri="{0D108BD9-81ED-4DB2-BD59-A6C34878D82A}">
                    <a16:rowId xmlns:a16="http://schemas.microsoft.com/office/drawing/2014/main" val="1451755681"/>
                  </a:ext>
                </a:extLst>
              </a:tr>
              <a:tr h="209002">
                <a:tc>
                  <a:txBody>
                    <a:bodyPr/>
                    <a:lstStyle/>
                    <a:p>
                      <a:pPr lvl="0">
                        <a:buNone/>
                      </a:pPr>
                      <a:r>
                        <a:rPr lang="en-US" sz="1600" dirty="0">
                          <a:solidFill>
                            <a:schemeClr val="tx1">
                              <a:lumMod val="75000"/>
                              <a:lumOff val="25000"/>
                            </a:schemeClr>
                          </a:solidFill>
                          <a:effectLst/>
                          <a:latin typeface="Century Gothic"/>
                        </a:rPr>
                        <a:t>Soil Moisture</a:t>
                      </a:r>
                    </a:p>
                  </a:txBody>
                  <a:tcPr marL="9525" marR="9525" marT="9525" anchor="ctr">
                    <a:lnL w="12700">
                      <a:solidFill>
                        <a:schemeClr val="tx1"/>
                      </a:solidFill>
                    </a:lnL>
                    <a:lnT w="12700">
                      <a:solidFill>
                        <a:schemeClr val="tx1"/>
                      </a:solidFill>
                    </a:lnT>
                  </a:tcPr>
                </a:tc>
                <a:tc>
                  <a:txBody>
                    <a:bodyPr/>
                    <a:lstStyle/>
                    <a:p>
                      <a:pPr lvl="0" algn="ctr">
                        <a:buNone/>
                      </a:pPr>
                      <a:r>
                        <a:rPr lang="en-US" sz="1600" kern="1200" dirty="0">
                          <a:solidFill>
                            <a:schemeClr val="tx1">
                              <a:lumMod val="75000"/>
                              <a:lumOff val="25000"/>
                            </a:schemeClr>
                          </a:solidFill>
                          <a:effectLst/>
                          <a:latin typeface="Century Gothic"/>
                          <a:ea typeface="+mn-ea"/>
                          <a:cs typeface="+mn-cs"/>
                        </a:rPr>
                        <a:t>0.071</a:t>
                      </a:r>
                    </a:p>
                  </a:txBody>
                  <a:tcPr marL="9525" marR="9525" marT="9525" anchor="ctr">
                    <a:lnT w="12700" cap="flat" cmpd="sng" algn="ctr">
                      <a:solidFill>
                        <a:schemeClr val="tx1"/>
                      </a:solidFill>
                      <a:prstDash val="solid"/>
                      <a:round/>
                      <a:headEnd type="none" w="med" len="med"/>
                      <a:tailEnd type="none" w="med" len="med"/>
                    </a:lnT>
                  </a:tcPr>
                </a:tc>
                <a:tc>
                  <a:txBody>
                    <a:bodyPr/>
                    <a:lstStyle/>
                    <a:p>
                      <a:pPr lvl="0" algn="ctr">
                        <a:buNone/>
                      </a:pPr>
                      <a:r>
                        <a:rPr lang="en-US" sz="1600" dirty="0">
                          <a:solidFill>
                            <a:schemeClr val="tx1">
                              <a:lumMod val="75000"/>
                              <a:lumOff val="25000"/>
                            </a:schemeClr>
                          </a:solidFill>
                          <a:effectLst/>
                          <a:latin typeface="Century Gothic"/>
                        </a:rPr>
                        <a:t>0.016</a:t>
                      </a:r>
                      <a:endParaRPr lang="en-US" sz="1600" dirty="0">
                        <a:solidFill>
                          <a:schemeClr val="tx1">
                            <a:lumMod val="75000"/>
                            <a:lumOff val="25000"/>
                          </a:schemeClr>
                        </a:solidFill>
                      </a:endParaRPr>
                    </a:p>
                  </a:txBody>
                  <a:tcPr marL="9525" marR="9525" marT="9525" anchor="ctr">
                    <a:lnR w="12700">
                      <a:solidFill>
                        <a:schemeClr val="tx1"/>
                      </a:solidFill>
                    </a:lnR>
                    <a:lnT w="12700">
                      <a:solidFill>
                        <a:schemeClr val="tx1"/>
                      </a:solidFill>
                    </a:lnT>
                  </a:tcPr>
                </a:tc>
                <a:extLst>
                  <a:ext uri="{0D108BD9-81ED-4DB2-BD59-A6C34878D82A}">
                    <a16:rowId xmlns:a16="http://schemas.microsoft.com/office/drawing/2014/main" val="3322268699"/>
                  </a:ext>
                </a:extLst>
              </a:tr>
              <a:tr h="235127">
                <a:tc>
                  <a:txBody>
                    <a:bodyPr/>
                    <a:lstStyle/>
                    <a:p>
                      <a:pPr lvl="0">
                        <a:buNone/>
                      </a:pPr>
                      <a:r>
                        <a:rPr lang="en-US" sz="1600" dirty="0">
                          <a:solidFill>
                            <a:schemeClr val="tx1">
                              <a:lumMod val="75000"/>
                              <a:lumOff val="25000"/>
                            </a:schemeClr>
                          </a:solidFill>
                          <a:effectLst/>
                          <a:latin typeface="Century Gothic"/>
                        </a:rPr>
                        <a:t>Evapotranspiration</a:t>
                      </a:r>
                    </a:p>
                  </a:txBody>
                  <a:tcPr marL="9525" marR="9525" marT="9525" anchor="ctr">
                    <a:lnL w="12700">
                      <a:solidFill>
                        <a:schemeClr val="tx1"/>
                      </a:solidFill>
                    </a:lnL>
                  </a:tcPr>
                </a:tc>
                <a:tc>
                  <a:txBody>
                    <a:bodyPr/>
                    <a:lstStyle/>
                    <a:p>
                      <a:pPr lvl="0" algn="ctr">
                        <a:buNone/>
                      </a:pPr>
                      <a:r>
                        <a:rPr lang="en-US" sz="1600" dirty="0">
                          <a:solidFill>
                            <a:schemeClr val="tx1">
                              <a:lumMod val="75000"/>
                              <a:lumOff val="25000"/>
                            </a:schemeClr>
                          </a:solidFill>
                          <a:latin typeface="Century Gothic"/>
                        </a:rPr>
                        <a:t>0.006</a:t>
                      </a:r>
                    </a:p>
                  </a:txBody>
                  <a:tcPr marL="9525" marR="9525" marT="9525" anchor="ctr"/>
                </a:tc>
                <a:tc>
                  <a:txBody>
                    <a:bodyPr/>
                    <a:lstStyle/>
                    <a:p>
                      <a:pPr lvl="0" algn="ctr">
                        <a:buNone/>
                      </a:pPr>
                      <a:r>
                        <a:rPr lang="en-US" sz="1600" dirty="0">
                          <a:solidFill>
                            <a:schemeClr val="tx1">
                              <a:lumMod val="75000"/>
                              <a:lumOff val="25000"/>
                            </a:schemeClr>
                          </a:solidFill>
                          <a:effectLst/>
                          <a:latin typeface="Century Gothic"/>
                        </a:rPr>
                        <a:t>0.478</a:t>
                      </a:r>
                      <a:endParaRPr lang="en-US" sz="1600" dirty="0">
                        <a:solidFill>
                          <a:schemeClr val="tx1">
                            <a:lumMod val="75000"/>
                            <a:lumOff val="25000"/>
                          </a:schemeClr>
                        </a:solidFill>
                        <a:latin typeface="Century Gothic"/>
                      </a:endParaRPr>
                    </a:p>
                  </a:txBody>
                  <a:tcPr marL="9525" marR="9525" marT="9525" anchor="ctr">
                    <a:lnR w="12700">
                      <a:solidFill>
                        <a:schemeClr val="tx1"/>
                      </a:solidFill>
                    </a:lnR>
                  </a:tcPr>
                </a:tc>
                <a:extLst>
                  <a:ext uri="{0D108BD9-81ED-4DB2-BD59-A6C34878D82A}">
                    <a16:rowId xmlns:a16="http://schemas.microsoft.com/office/drawing/2014/main" val="1554309"/>
                  </a:ext>
                </a:extLst>
              </a:tr>
              <a:tr h="209002">
                <a:tc>
                  <a:txBody>
                    <a:bodyPr/>
                    <a:lstStyle/>
                    <a:p>
                      <a:pPr lvl="0">
                        <a:buNone/>
                      </a:pPr>
                      <a:r>
                        <a:rPr lang="en-US" sz="1600" dirty="0">
                          <a:solidFill>
                            <a:schemeClr val="tx1">
                              <a:lumMod val="75000"/>
                              <a:lumOff val="25000"/>
                            </a:schemeClr>
                          </a:solidFill>
                          <a:effectLst/>
                          <a:latin typeface="Century Gothic"/>
                        </a:rPr>
                        <a:t>Precipitation</a:t>
                      </a:r>
                    </a:p>
                  </a:txBody>
                  <a:tcPr marL="9525" marR="9525" marT="9525" anchor="ctr">
                    <a:lnL w="12700">
                      <a:solidFill>
                        <a:schemeClr val="tx1"/>
                      </a:solidFill>
                    </a:lnL>
                  </a:tcPr>
                </a:tc>
                <a:tc>
                  <a:txBody>
                    <a:bodyPr/>
                    <a:lstStyle/>
                    <a:p>
                      <a:pPr algn="ctr" fontAlgn="b"/>
                      <a:r>
                        <a:rPr lang="en-US" sz="1600" dirty="0">
                          <a:solidFill>
                            <a:schemeClr val="tx1">
                              <a:lumMod val="75000"/>
                              <a:lumOff val="25000"/>
                            </a:schemeClr>
                          </a:solidFill>
                          <a:effectLst/>
                          <a:latin typeface="Century Gothic"/>
                        </a:rPr>
                        <a:t>0.061</a:t>
                      </a:r>
                    </a:p>
                  </a:txBody>
                  <a:tcPr marL="9525" marR="9525" marT="9525" anchor="ctr"/>
                </a:tc>
                <a:tc>
                  <a:txBody>
                    <a:bodyPr/>
                    <a:lstStyle/>
                    <a:p>
                      <a:pPr algn="ctr" fontAlgn="b"/>
                      <a:r>
                        <a:rPr lang="en-US" sz="1600" dirty="0">
                          <a:solidFill>
                            <a:schemeClr val="tx1">
                              <a:lumMod val="75000"/>
                              <a:lumOff val="25000"/>
                            </a:schemeClr>
                          </a:solidFill>
                          <a:effectLst/>
                          <a:latin typeface="Century Gothic"/>
                        </a:rPr>
                        <a:t>0.026</a:t>
                      </a:r>
                    </a:p>
                  </a:txBody>
                  <a:tcPr marL="9525" marR="9525" marT="9525" anchor="ctr">
                    <a:lnR w="12700">
                      <a:solidFill>
                        <a:schemeClr val="tx1"/>
                      </a:solidFill>
                    </a:lnR>
                  </a:tcPr>
                </a:tc>
                <a:extLst>
                  <a:ext uri="{0D108BD9-81ED-4DB2-BD59-A6C34878D82A}">
                    <a16:rowId xmlns:a16="http://schemas.microsoft.com/office/drawing/2014/main" val="1696298324"/>
                  </a:ext>
                </a:extLst>
              </a:tr>
              <a:tr h="248190">
                <a:tc>
                  <a:txBody>
                    <a:bodyPr/>
                    <a:lstStyle/>
                    <a:p>
                      <a:pPr lvl="0">
                        <a:buNone/>
                      </a:pPr>
                      <a:r>
                        <a:rPr lang="en-US" sz="1600" dirty="0">
                          <a:solidFill>
                            <a:schemeClr val="tx1">
                              <a:lumMod val="75000"/>
                              <a:lumOff val="25000"/>
                            </a:schemeClr>
                          </a:solidFill>
                          <a:effectLst/>
                          <a:latin typeface="Century Gothic"/>
                        </a:rPr>
                        <a:t>Land Surface Temperature</a:t>
                      </a:r>
                    </a:p>
                  </a:txBody>
                  <a:tcPr marL="9525" marR="9525" marT="9525" anchor="ctr">
                    <a:lnL w="12700">
                      <a:solidFill>
                        <a:schemeClr val="tx1"/>
                      </a:solidFill>
                    </a:lnL>
                  </a:tcPr>
                </a:tc>
                <a:tc>
                  <a:txBody>
                    <a:bodyPr/>
                    <a:lstStyle/>
                    <a:p>
                      <a:pPr lvl="0" algn="ctr">
                        <a:buNone/>
                      </a:pPr>
                      <a:r>
                        <a:rPr lang="en-US" sz="1600" dirty="0">
                          <a:solidFill>
                            <a:schemeClr val="tx1">
                              <a:lumMod val="75000"/>
                              <a:lumOff val="25000"/>
                            </a:schemeClr>
                          </a:solidFill>
                          <a:effectLst/>
                          <a:latin typeface="Century Gothic"/>
                        </a:rPr>
                        <a:t>0.006</a:t>
                      </a:r>
                    </a:p>
                  </a:txBody>
                  <a:tcPr marL="9525" marR="9525" marT="9525" anchor="ctr"/>
                </a:tc>
                <a:tc>
                  <a:txBody>
                    <a:bodyPr/>
                    <a:lstStyle/>
                    <a:p>
                      <a:pPr lvl="0" algn="ctr">
                        <a:buNone/>
                      </a:pPr>
                      <a:r>
                        <a:rPr lang="en-US" sz="1600" dirty="0">
                          <a:solidFill>
                            <a:schemeClr val="tx1">
                              <a:lumMod val="75000"/>
                              <a:lumOff val="25000"/>
                            </a:schemeClr>
                          </a:solidFill>
                          <a:effectLst/>
                          <a:latin typeface="Century Gothic"/>
                        </a:rPr>
                        <a:t>0.501</a:t>
                      </a:r>
                    </a:p>
                  </a:txBody>
                  <a:tcPr marL="9525" marR="9525" marT="9525" anchor="ctr">
                    <a:lnR w="12700">
                      <a:solidFill>
                        <a:schemeClr val="tx1"/>
                      </a:solidFill>
                    </a:lnR>
                  </a:tcPr>
                </a:tc>
                <a:extLst>
                  <a:ext uri="{0D108BD9-81ED-4DB2-BD59-A6C34878D82A}">
                    <a16:rowId xmlns:a16="http://schemas.microsoft.com/office/drawing/2014/main" val="3353354847"/>
                  </a:ext>
                </a:extLst>
              </a:tr>
              <a:tr h="195940">
                <a:tc>
                  <a:txBody>
                    <a:bodyPr/>
                    <a:lstStyle/>
                    <a:p>
                      <a:pPr lvl="0">
                        <a:buNone/>
                      </a:pPr>
                      <a:r>
                        <a:rPr lang="en-US" sz="1600" dirty="0">
                          <a:solidFill>
                            <a:schemeClr val="tx1">
                              <a:lumMod val="75000"/>
                              <a:lumOff val="25000"/>
                            </a:schemeClr>
                          </a:solidFill>
                          <a:effectLst/>
                          <a:latin typeface="Century Gothic"/>
                        </a:rPr>
                        <a:t>NDMI</a:t>
                      </a:r>
                    </a:p>
                  </a:txBody>
                  <a:tcPr marL="9525" marR="9525" marT="9525" anchor="ctr">
                    <a:lnL w="12700">
                      <a:solidFill>
                        <a:schemeClr val="tx1"/>
                      </a:solidFill>
                    </a:lnL>
                  </a:tcPr>
                </a:tc>
                <a:tc>
                  <a:txBody>
                    <a:bodyPr/>
                    <a:lstStyle/>
                    <a:p>
                      <a:pPr lvl="0" algn="ctr">
                        <a:buNone/>
                      </a:pPr>
                      <a:r>
                        <a:rPr lang="en-US" sz="1600" dirty="0">
                          <a:solidFill>
                            <a:schemeClr val="tx1">
                              <a:lumMod val="75000"/>
                              <a:lumOff val="25000"/>
                            </a:schemeClr>
                          </a:solidFill>
                          <a:effectLst/>
                          <a:latin typeface="Century Gothic"/>
                        </a:rPr>
                        <a:t>0.007</a:t>
                      </a:r>
                    </a:p>
                  </a:txBody>
                  <a:tcPr marL="9525" marR="9525" marT="9525" anchor="ctr"/>
                </a:tc>
                <a:tc>
                  <a:txBody>
                    <a:bodyPr/>
                    <a:lstStyle/>
                    <a:p>
                      <a:pPr lvl="0" algn="ctr">
                        <a:buNone/>
                      </a:pPr>
                      <a:r>
                        <a:rPr lang="en-US" sz="1600" dirty="0">
                          <a:solidFill>
                            <a:schemeClr val="tx1">
                              <a:lumMod val="75000"/>
                              <a:lumOff val="25000"/>
                            </a:schemeClr>
                          </a:solidFill>
                          <a:effectLst/>
                          <a:latin typeface="Century Gothic"/>
                        </a:rPr>
                        <a:t>0.454</a:t>
                      </a:r>
                    </a:p>
                  </a:txBody>
                  <a:tcPr marL="9525" marR="9525" marT="9525" anchor="ctr">
                    <a:lnR w="12700">
                      <a:solidFill>
                        <a:schemeClr val="tx1"/>
                      </a:solidFill>
                    </a:lnR>
                  </a:tcPr>
                </a:tc>
                <a:extLst>
                  <a:ext uri="{0D108BD9-81ED-4DB2-BD59-A6C34878D82A}">
                    <a16:rowId xmlns:a16="http://schemas.microsoft.com/office/drawing/2014/main" val="2400098232"/>
                  </a:ext>
                </a:extLst>
              </a:tr>
              <a:tr h="209002">
                <a:tc>
                  <a:txBody>
                    <a:bodyPr/>
                    <a:lstStyle/>
                    <a:p>
                      <a:pPr lvl="0">
                        <a:buNone/>
                      </a:pPr>
                      <a:r>
                        <a:rPr lang="en-US" sz="1600" dirty="0">
                          <a:solidFill>
                            <a:schemeClr val="tx1">
                              <a:lumMod val="75000"/>
                              <a:lumOff val="25000"/>
                            </a:schemeClr>
                          </a:solidFill>
                          <a:effectLst/>
                          <a:latin typeface="Century Gothic"/>
                        </a:rPr>
                        <a:t>NDVI</a:t>
                      </a:r>
                    </a:p>
                  </a:txBody>
                  <a:tcPr marL="9525" marR="9525" marT="9525" anchor="ctr">
                    <a:lnL w="12700">
                      <a:solidFill>
                        <a:schemeClr val="tx1"/>
                      </a:solidFill>
                    </a:lnL>
                    <a:lnB w="12700">
                      <a:solidFill>
                        <a:schemeClr val="tx1"/>
                      </a:solidFill>
                    </a:lnB>
                  </a:tcPr>
                </a:tc>
                <a:tc>
                  <a:txBody>
                    <a:bodyPr/>
                    <a:lstStyle/>
                    <a:p>
                      <a:pPr lvl="0" algn="ctr">
                        <a:buNone/>
                      </a:pPr>
                      <a:r>
                        <a:rPr lang="en-US" sz="1600" dirty="0">
                          <a:solidFill>
                            <a:schemeClr val="tx1">
                              <a:lumMod val="75000"/>
                              <a:lumOff val="25000"/>
                            </a:schemeClr>
                          </a:solidFill>
                          <a:effectLst/>
                          <a:latin typeface="Century Gothic"/>
                        </a:rPr>
                        <a:t>0.002</a:t>
                      </a:r>
                    </a:p>
                  </a:txBody>
                  <a:tcPr marL="9525" marR="9525" marT="9525" anchor="ctr">
                    <a:lnB w="12700">
                      <a:solidFill>
                        <a:schemeClr val="tx1"/>
                      </a:solidFill>
                    </a:lnB>
                  </a:tcPr>
                </a:tc>
                <a:tc>
                  <a:txBody>
                    <a:bodyPr/>
                    <a:lstStyle/>
                    <a:p>
                      <a:pPr lvl="0" algn="ctr">
                        <a:buNone/>
                      </a:pPr>
                      <a:r>
                        <a:rPr lang="en-US" sz="1600" dirty="0">
                          <a:solidFill>
                            <a:schemeClr val="tx1">
                              <a:lumMod val="75000"/>
                              <a:lumOff val="25000"/>
                            </a:schemeClr>
                          </a:solidFill>
                          <a:effectLst/>
                          <a:latin typeface="Century Gothic"/>
                        </a:rPr>
                        <a:t>0.687</a:t>
                      </a:r>
                    </a:p>
                  </a:txBody>
                  <a:tcPr marL="9525" marR="9525" marT="9525" anchor="ctr">
                    <a:lnR w="12700">
                      <a:solidFill>
                        <a:schemeClr val="tx1"/>
                      </a:solidFill>
                    </a:lnR>
                    <a:lnB w="12700">
                      <a:solidFill>
                        <a:schemeClr val="tx1"/>
                      </a:solidFill>
                    </a:lnB>
                  </a:tcPr>
                </a:tc>
                <a:extLst>
                  <a:ext uri="{0D108BD9-81ED-4DB2-BD59-A6C34878D82A}">
                    <a16:rowId xmlns:a16="http://schemas.microsoft.com/office/drawing/2014/main" val="4076743575"/>
                  </a:ext>
                </a:extLst>
              </a:tr>
            </a:tbl>
          </a:graphicData>
        </a:graphic>
      </p:graphicFrame>
    </p:spTree>
    <p:extLst>
      <p:ext uri="{BB962C8B-B14F-4D97-AF65-F5344CB8AC3E}">
        <p14:creationId xmlns:p14="http://schemas.microsoft.com/office/powerpoint/2010/main" val="3100703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3C2066-C87C-412D-94F5-AD728760C311}"/>
              </a:ext>
            </a:extLst>
          </p:cNvPr>
          <p:cNvPicPr>
            <a:picLocks noChangeAspect="1"/>
          </p:cNvPicPr>
          <p:nvPr/>
        </p:nvPicPr>
        <p:blipFill>
          <a:blip r:embed="rId3"/>
          <a:stretch>
            <a:fillRect/>
          </a:stretch>
        </p:blipFill>
        <p:spPr>
          <a:xfrm>
            <a:off x="6645337" y="558976"/>
            <a:ext cx="4777568" cy="5508600"/>
          </a:xfrm>
          <a:prstGeom prst="rect">
            <a:avLst/>
          </a:prstGeom>
        </p:spPr>
      </p:pic>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a:rPr>
              <a:t>PARTNERS</a:t>
            </a:r>
            <a:endParaRPr lang="en-US" sz="4000" b="1" dirty="0">
              <a:solidFill>
                <a:srgbClr val="4DAEB3"/>
              </a:solidFill>
              <a:latin typeface="Century Gothic" panose="020B0502020202020204" pitchFamily="34" charset="0"/>
            </a:endParaRPr>
          </a:p>
        </p:txBody>
      </p:sp>
      <p:sp>
        <p:nvSpPr>
          <p:cNvPr id="10" name="Text Placeholder 5"/>
          <p:cNvSpPr txBox="1">
            <a:spLocks/>
          </p:cNvSpPr>
          <p:nvPr/>
        </p:nvSpPr>
        <p:spPr>
          <a:xfrm>
            <a:off x="426325" y="1340543"/>
            <a:ext cx="5880345" cy="523049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4DAEB3"/>
              </a:buClr>
              <a:buNone/>
            </a:pPr>
            <a:endParaRPr lang="en-US" b="1" dirty="0">
              <a:solidFill>
                <a:srgbClr val="D39A7C"/>
              </a:solidFill>
              <a:latin typeface="Century Gothic"/>
            </a:endParaRPr>
          </a:p>
          <a:p>
            <a:pPr marL="0" indent="0">
              <a:lnSpc>
                <a:spcPct val="100000"/>
              </a:lnSpc>
              <a:spcBef>
                <a:spcPts val="0"/>
              </a:spcBef>
              <a:spcAft>
                <a:spcPts val="600"/>
              </a:spcAft>
              <a:buNone/>
            </a:pPr>
            <a:r>
              <a:rPr lang="en-US" b="1" dirty="0">
                <a:solidFill>
                  <a:srgbClr val="D39A7C"/>
                </a:solidFill>
                <a:latin typeface="Century Gothic"/>
              </a:rPr>
              <a:t>National Park Service, Flagstaff Area National Monuments</a:t>
            </a:r>
            <a:endParaRPr lang="en-US" dirty="0">
              <a:cs typeface="Calibri"/>
            </a:endParaRPr>
          </a:p>
          <a:p>
            <a:pPr marL="0" indent="0">
              <a:lnSpc>
                <a:spcPct val="150000"/>
              </a:lnSpc>
              <a:spcBef>
                <a:spcPts val="0"/>
              </a:spcBef>
              <a:buClr>
                <a:srgbClr val="4DAEB3"/>
              </a:buClr>
              <a:buNone/>
            </a:pPr>
            <a:r>
              <a:rPr lang="en-US" sz="2400" i="1" dirty="0">
                <a:solidFill>
                  <a:schemeClr val="tx1">
                    <a:lumMod val="75000"/>
                    <a:lumOff val="25000"/>
                  </a:schemeClr>
                </a:solidFill>
                <a:latin typeface="Century Gothic"/>
              </a:rPr>
              <a:t>Wupatki National Monument </a:t>
            </a:r>
            <a:endParaRPr lang="en-US" sz="2400" dirty="0">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4DAEB3"/>
              </a:buClr>
              <a:buNone/>
            </a:pPr>
            <a:r>
              <a:rPr lang="en-US" sz="2400" dirty="0">
                <a:solidFill>
                  <a:schemeClr val="tx1">
                    <a:lumMod val="75000"/>
                    <a:lumOff val="25000"/>
                  </a:schemeClr>
                </a:solidFill>
                <a:latin typeface="Century Gothic"/>
              </a:rPr>
              <a:t>Mark Szydlo, Biologist </a:t>
            </a:r>
          </a:p>
          <a:p>
            <a:pPr marL="0" indent="0">
              <a:lnSpc>
                <a:spcPct val="150000"/>
              </a:lnSpc>
              <a:spcBef>
                <a:spcPts val="0"/>
              </a:spcBef>
              <a:spcAft>
                <a:spcPts val="600"/>
              </a:spcAft>
              <a:buClr>
                <a:srgbClr val="4DAEB3"/>
              </a:buClr>
              <a:buNone/>
            </a:pPr>
            <a:r>
              <a:rPr lang="en-US" sz="2400" dirty="0">
                <a:solidFill>
                  <a:schemeClr val="tx1">
                    <a:lumMod val="75000"/>
                    <a:lumOff val="25000"/>
                  </a:schemeClr>
                </a:solidFill>
                <a:latin typeface="Century Gothic"/>
              </a:rPr>
              <a:t>  </a:t>
            </a:r>
          </a:p>
        </p:txBody>
      </p:sp>
      <p:sp>
        <p:nvSpPr>
          <p:cNvPr id="12" name="Text Placeholder 4"/>
          <p:cNvSpPr txBox="1">
            <a:spLocks/>
          </p:cNvSpPr>
          <p:nvPr/>
        </p:nvSpPr>
        <p:spPr>
          <a:xfrm>
            <a:off x="7742489" y="6266608"/>
            <a:ext cx="3445002" cy="27432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rgbClr val="3F3F3F"/>
                </a:solidFill>
                <a:effectLst/>
                <a:uLnTx/>
                <a:uFillTx/>
                <a:latin typeface="Century Gothic"/>
              </a:rPr>
              <a:t>Image Credit: NPS</a:t>
            </a:r>
          </a:p>
        </p:txBody>
      </p:sp>
      <p:sp>
        <p:nvSpPr>
          <p:cNvPr id="14" name="TextBox 13">
            <a:extLst>
              <a:ext uri="{FF2B5EF4-FFF2-40B4-BE49-F238E27FC236}">
                <a16:creationId xmlns:a16="http://schemas.microsoft.com/office/drawing/2014/main" id="{A8E23657-5E7B-48C9-BFD8-FE863EA86AEA}"/>
              </a:ext>
            </a:extLst>
          </p:cNvPr>
          <p:cNvSpPr txBox="1"/>
          <p:nvPr/>
        </p:nvSpPr>
        <p:spPr>
          <a:xfrm>
            <a:off x="426325" y="4116210"/>
            <a:ext cx="6094878" cy="1957202"/>
          </a:xfrm>
          <a:prstGeom prst="rect">
            <a:avLst/>
          </a:prstGeom>
          <a:noFill/>
        </p:spPr>
        <p:txBody>
          <a:bodyPr wrap="square" lIns="91440" tIns="45720" rIns="91440" bIns="45720" anchor="t">
            <a:spAutoFit/>
          </a:bodyPr>
          <a:lstStyle/>
          <a:p>
            <a:pPr marL="342900" indent="-342900">
              <a:lnSpc>
                <a:spcPct val="150000"/>
              </a:lnSpc>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a:rPr>
              <a:t>Seeking to better understand pinyon-juniper tree mortality in 2021</a:t>
            </a:r>
          </a:p>
          <a:p>
            <a:pPr marL="342900" indent="-342900">
              <a:lnSpc>
                <a:spcPct val="15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a:rPr>
              <a:t>Limited use of remote sensing to monitor landscape-scale changes</a:t>
            </a:r>
            <a:endParaRPr lang="en-US" sz="2000" b="1"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2584160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487809" cy="419100"/>
          </a:xfrm>
          <a:prstGeom prst="rect">
            <a:avLst/>
          </a:prstGeom>
        </p:spPr>
        <p:txBody>
          <a:bodyPr wrap="none" lIns="91440" tIns="45720" rIns="91440" bIns="45720" anchor="ctr" anchorCtr="0">
            <a:noAutofit/>
          </a:bodyPr>
          <a:lstStyle/>
          <a:p>
            <a:pPr lvl="0"/>
            <a:r>
              <a:rPr lang="en-US" sz="4000" b="1" dirty="0">
                <a:solidFill>
                  <a:srgbClr val="4DAEB3"/>
                </a:solidFill>
                <a:latin typeface="Century Gothic" panose="020F0302020204030204"/>
              </a:rPr>
              <a:t>APPENDIX</a:t>
            </a:r>
            <a:endParaRPr lang="en-US" dirty="0"/>
          </a:p>
        </p:txBody>
      </p:sp>
      <p:sp>
        <p:nvSpPr>
          <p:cNvPr id="34" name="TextBox 33">
            <a:extLst>
              <a:ext uri="{FF2B5EF4-FFF2-40B4-BE49-F238E27FC236}">
                <a16:creationId xmlns:a16="http://schemas.microsoft.com/office/drawing/2014/main" id="{0AF49BA0-BEB0-44BF-AD1D-06B3790CD9DC}"/>
              </a:ext>
            </a:extLst>
          </p:cNvPr>
          <p:cNvSpPr txBox="1"/>
          <p:nvPr/>
        </p:nvSpPr>
        <p:spPr>
          <a:xfrm>
            <a:off x="3617934" y="508974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graphicFrame>
        <p:nvGraphicFramePr>
          <p:cNvPr id="4" name="Table 3">
            <a:extLst>
              <a:ext uri="{FF2B5EF4-FFF2-40B4-BE49-F238E27FC236}">
                <a16:creationId xmlns:a16="http://schemas.microsoft.com/office/drawing/2014/main" id="{FAC37F02-8149-426B-8E4F-4D313F838759}"/>
              </a:ext>
            </a:extLst>
          </p:cNvPr>
          <p:cNvGraphicFramePr>
            <a:graphicFrameLocks noGrp="1"/>
          </p:cNvGraphicFramePr>
          <p:nvPr>
            <p:extLst>
              <p:ext uri="{D42A27DB-BD31-4B8C-83A1-F6EECF244321}">
                <p14:modId xmlns:p14="http://schemas.microsoft.com/office/powerpoint/2010/main" val="611647217"/>
              </p:ext>
            </p:extLst>
          </p:nvPr>
        </p:nvGraphicFramePr>
        <p:xfrm>
          <a:off x="1491343" y="827314"/>
          <a:ext cx="9205978" cy="5814060"/>
        </p:xfrm>
        <a:graphic>
          <a:graphicData uri="http://schemas.openxmlformats.org/drawingml/2006/table">
            <a:tbl>
              <a:tblPr firstRow="1" bandRow="1">
                <a:tableStyleId>{9D7B26C5-4107-4FEC-AEDC-1716B250A1EF}</a:tableStyleId>
              </a:tblPr>
              <a:tblGrid>
                <a:gridCol w="2198118">
                  <a:extLst>
                    <a:ext uri="{9D8B030D-6E8A-4147-A177-3AD203B41FA5}">
                      <a16:colId xmlns:a16="http://schemas.microsoft.com/office/drawing/2014/main" val="1676081630"/>
                    </a:ext>
                  </a:extLst>
                </a:gridCol>
                <a:gridCol w="2589861">
                  <a:extLst>
                    <a:ext uri="{9D8B030D-6E8A-4147-A177-3AD203B41FA5}">
                      <a16:colId xmlns:a16="http://schemas.microsoft.com/office/drawing/2014/main" val="2869546296"/>
                    </a:ext>
                  </a:extLst>
                </a:gridCol>
                <a:gridCol w="1044650">
                  <a:extLst>
                    <a:ext uri="{9D8B030D-6E8A-4147-A177-3AD203B41FA5}">
                      <a16:colId xmlns:a16="http://schemas.microsoft.com/office/drawing/2014/main" val="2694940843"/>
                    </a:ext>
                  </a:extLst>
                </a:gridCol>
                <a:gridCol w="1284049">
                  <a:extLst>
                    <a:ext uri="{9D8B030D-6E8A-4147-A177-3AD203B41FA5}">
                      <a16:colId xmlns:a16="http://schemas.microsoft.com/office/drawing/2014/main" val="1045080831"/>
                    </a:ext>
                  </a:extLst>
                </a:gridCol>
                <a:gridCol w="1044650">
                  <a:extLst>
                    <a:ext uri="{9D8B030D-6E8A-4147-A177-3AD203B41FA5}">
                      <a16:colId xmlns:a16="http://schemas.microsoft.com/office/drawing/2014/main" val="1590532623"/>
                    </a:ext>
                  </a:extLst>
                </a:gridCol>
                <a:gridCol w="1044650">
                  <a:extLst>
                    <a:ext uri="{9D8B030D-6E8A-4147-A177-3AD203B41FA5}">
                      <a16:colId xmlns:a16="http://schemas.microsoft.com/office/drawing/2014/main" val="3344346153"/>
                    </a:ext>
                  </a:extLst>
                </a:gridCol>
              </a:tblGrid>
              <a:tr h="190500">
                <a:tc gridSpan="2">
                  <a:txBody>
                    <a:bodyPr/>
                    <a:lstStyle/>
                    <a:p>
                      <a:pPr algn="ctr" fontAlgn="b"/>
                      <a:r>
                        <a:rPr lang="en-US" sz="2000" dirty="0">
                          <a:solidFill>
                            <a:schemeClr val="tx1">
                              <a:lumMod val="75000"/>
                              <a:lumOff val="25000"/>
                            </a:schemeClr>
                          </a:solidFill>
                          <a:effectLst/>
                          <a:latin typeface="Century Gothic"/>
                        </a:rPr>
                        <a:t>Spearman's Correlation</a:t>
                      </a:r>
                    </a:p>
                  </a:txBody>
                  <a:tcPr marL="9525" marR="9525" marT="9525" anchor="ctr">
                    <a:lnL w="0">
                      <a:noFill/>
                    </a:lnL>
                    <a:lnR w="0">
                      <a:noFill/>
                    </a:lnR>
                    <a:lnT w="0">
                      <a:noFill/>
                    </a:lnT>
                    <a:lnB w="12700">
                      <a:solidFill>
                        <a:schemeClr val="tx1"/>
                      </a:solidFill>
                    </a:lnB>
                  </a:tcPr>
                </a:tc>
                <a:tc hMerge="1">
                  <a:txBody>
                    <a:bodyPr/>
                    <a:lstStyle/>
                    <a:p>
                      <a:endParaRPr lang="en-US"/>
                    </a:p>
                  </a:txBody>
                  <a:tcPr marL="0" marR="0" marT="0" marB="0" horzOverflow="overflow"/>
                </a:tc>
                <a:tc gridSpan="2">
                  <a:txBody>
                    <a:bodyPr/>
                    <a:lstStyle/>
                    <a:p>
                      <a:pPr algn="ctr" fontAlgn="b"/>
                      <a:r>
                        <a:rPr lang="en-US" sz="2000" dirty="0">
                          <a:solidFill>
                            <a:schemeClr val="tx1">
                              <a:lumMod val="75000"/>
                              <a:lumOff val="25000"/>
                            </a:schemeClr>
                          </a:solidFill>
                          <a:effectLst/>
                          <a:latin typeface="Century Gothic"/>
                        </a:rPr>
                        <a:t>High Prob. Areas</a:t>
                      </a:r>
                    </a:p>
                  </a:txBody>
                  <a:tcPr marL="9525" marR="9525" marT="9525" anchor="ctr">
                    <a:lnL w="0">
                      <a:noFill/>
                    </a:lnL>
                    <a:lnR w="0">
                      <a:noFill/>
                    </a:lnR>
                    <a:lnT w="0">
                      <a:noFill/>
                    </a:lnT>
                    <a:lnB w="12700">
                      <a:solidFill>
                        <a:schemeClr val="tx1"/>
                      </a:solidFill>
                    </a:lnB>
                  </a:tcPr>
                </a:tc>
                <a:tc hMerge="1">
                  <a:txBody>
                    <a:bodyPr/>
                    <a:lstStyle/>
                    <a:p>
                      <a:endParaRPr lang="en-US"/>
                    </a:p>
                  </a:txBody>
                  <a:tcPr marL="0" marR="0" marT="0" marB="0" horzOverflow="overflow"/>
                </a:tc>
                <a:tc gridSpan="2">
                  <a:txBody>
                    <a:bodyPr/>
                    <a:lstStyle/>
                    <a:p>
                      <a:pPr algn="ctr" fontAlgn="b"/>
                      <a:r>
                        <a:rPr lang="en-US" sz="2000" dirty="0">
                          <a:solidFill>
                            <a:schemeClr val="tx1">
                              <a:lumMod val="75000"/>
                              <a:lumOff val="25000"/>
                            </a:schemeClr>
                          </a:solidFill>
                          <a:effectLst/>
                          <a:latin typeface="Century Gothic"/>
                        </a:rPr>
                        <a:t>Wupatki</a:t>
                      </a:r>
                    </a:p>
                  </a:txBody>
                  <a:tcPr marL="9525" marR="9525" marT="9525" anchor="ctr">
                    <a:lnL w="0">
                      <a:noFill/>
                    </a:lnL>
                    <a:lnR w="0">
                      <a:noFill/>
                    </a:lnR>
                    <a:lnT w="0">
                      <a:noFill/>
                    </a:lnT>
                    <a:lnB w="12700">
                      <a:solidFill>
                        <a:schemeClr val="tx1"/>
                      </a:solidFill>
                    </a:lnB>
                  </a:tcPr>
                </a:tc>
                <a:tc hMerge="1">
                  <a:txBody>
                    <a:bodyPr/>
                    <a:lstStyle/>
                    <a:p>
                      <a:endParaRPr lang="en-US"/>
                    </a:p>
                  </a:txBody>
                  <a:tcPr marL="0" marR="0" marT="0" marB="0" horzOverflow="overflow"/>
                </a:tc>
                <a:extLst>
                  <a:ext uri="{0D108BD9-81ED-4DB2-BD59-A6C34878D82A}">
                    <a16:rowId xmlns:a16="http://schemas.microsoft.com/office/drawing/2014/main" val="1474551430"/>
                  </a:ext>
                </a:extLst>
              </a:tr>
              <a:tr h="304800">
                <a:tc>
                  <a:txBody>
                    <a:bodyPr/>
                    <a:lstStyle/>
                    <a:p>
                      <a:pPr algn="l" fontAlgn="b"/>
                      <a:r>
                        <a:rPr lang="en-US" sz="1400" b="1" dirty="0">
                          <a:solidFill>
                            <a:schemeClr val="tx1">
                              <a:lumMod val="75000"/>
                              <a:lumOff val="25000"/>
                            </a:schemeClr>
                          </a:solidFill>
                          <a:effectLst/>
                          <a:latin typeface="Century Gothic"/>
                        </a:rPr>
                        <a:t>Date</a:t>
                      </a:r>
                    </a:p>
                  </a:txBody>
                  <a:tcPr marL="9525" marR="9525" marT="9525" anchor="ctr">
                    <a:lnL w="12700">
                      <a:solidFill>
                        <a:schemeClr val="tx1"/>
                      </a:solidFill>
                    </a:lnL>
                    <a:lnT w="12700">
                      <a:solidFill>
                        <a:schemeClr val="tx1"/>
                      </a:solidFill>
                    </a:lnT>
                    <a:lnB w="12700">
                      <a:solidFill>
                        <a:schemeClr val="tx1"/>
                      </a:solidFill>
                    </a:lnB>
                    <a:solidFill>
                      <a:srgbClr val="D39A7C"/>
                    </a:solidFill>
                  </a:tcPr>
                </a:tc>
                <a:tc>
                  <a:txBody>
                    <a:bodyPr/>
                    <a:lstStyle/>
                    <a:p>
                      <a:pPr algn="l" fontAlgn="b"/>
                      <a:r>
                        <a:rPr lang="en-US" sz="1400" b="1" dirty="0">
                          <a:solidFill>
                            <a:schemeClr val="tx1">
                              <a:lumMod val="75000"/>
                              <a:lumOff val="25000"/>
                            </a:schemeClr>
                          </a:solidFill>
                          <a:effectLst/>
                          <a:latin typeface="Century Gothic"/>
                        </a:rPr>
                        <a:t>Variable</a:t>
                      </a:r>
                    </a:p>
                  </a:txBody>
                  <a:tcPr marL="9525" marR="9525" marT="9525" anchor="ctr">
                    <a:lnT w="12700">
                      <a:solidFill>
                        <a:schemeClr val="tx1"/>
                      </a:solidFill>
                    </a:lnT>
                    <a:lnB w="12700">
                      <a:solidFill>
                        <a:schemeClr val="tx1"/>
                      </a:solidFill>
                    </a:lnB>
                    <a:solidFill>
                      <a:srgbClr val="D39A7C"/>
                    </a:solidFill>
                  </a:tcPr>
                </a:tc>
                <a:tc>
                  <a:txBody>
                    <a:bodyPr/>
                    <a:lstStyle/>
                    <a:p>
                      <a:pPr lvl="0" algn="ctr">
                        <a:buNone/>
                      </a:pPr>
                      <a:r>
                        <a:rPr lang="en-US" sz="1400" b="1" i="0" u="none" strike="noStrike" noProof="0" dirty="0">
                          <a:solidFill>
                            <a:schemeClr val="tx1">
                              <a:lumMod val="75000"/>
                              <a:lumOff val="25000"/>
                            </a:schemeClr>
                          </a:solidFill>
                          <a:effectLst/>
                          <a:latin typeface="Century Gothic"/>
                        </a:rPr>
                        <a:t>Rho</a:t>
                      </a:r>
                      <a:endParaRPr lang="en-US" sz="1400" b="1" dirty="0">
                        <a:solidFill>
                          <a:schemeClr val="tx1">
                            <a:lumMod val="75000"/>
                            <a:lumOff val="25000"/>
                          </a:schemeClr>
                        </a:solidFill>
                        <a:effectLst/>
                        <a:latin typeface="Century Gothic"/>
                      </a:endParaRPr>
                    </a:p>
                  </a:txBody>
                  <a:tcPr marL="9525" marR="9525" marT="9525" anchor="ctr">
                    <a:lnT w="12700">
                      <a:solidFill>
                        <a:schemeClr val="tx1"/>
                      </a:solidFill>
                    </a:lnT>
                    <a:lnB w="12700">
                      <a:solidFill>
                        <a:schemeClr val="tx1"/>
                      </a:solidFill>
                    </a:lnB>
                    <a:solidFill>
                      <a:srgbClr val="D39A7C"/>
                    </a:solidFill>
                  </a:tcPr>
                </a:tc>
                <a:tc>
                  <a:txBody>
                    <a:bodyPr/>
                    <a:lstStyle/>
                    <a:p>
                      <a:pPr algn="ctr" fontAlgn="b"/>
                      <a:r>
                        <a:rPr lang="en-US" sz="1400" b="1" dirty="0">
                          <a:solidFill>
                            <a:schemeClr val="tx1">
                              <a:lumMod val="75000"/>
                              <a:lumOff val="25000"/>
                            </a:schemeClr>
                          </a:solidFill>
                          <a:effectLst/>
                          <a:latin typeface="Century Gothic"/>
                        </a:rPr>
                        <a:t>P-Value</a:t>
                      </a:r>
                    </a:p>
                  </a:txBody>
                  <a:tcPr marL="9525" marR="9525" marT="9525" anchor="ctr">
                    <a:lnR w="12700">
                      <a:solidFill>
                        <a:schemeClr val="tx1"/>
                      </a:solidFill>
                    </a:lnR>
                    <a:lnT w="12700">
                      <a:solidFill>
                        <a:schemeClr val="tx1"/>
                      </a:solidFill>
                    </a:lnT>
                    <a:lnB w="12700">
                      <a:solidFill>
                        <a:schemeClr val="tx1"/>
                      </a:solidFill>
                    </a:lnB>
                    <a:solidFill>
                      <a:srgbClr val="D39A7C"/>
                    </a:solidFill>
                  </a:tcPr>
                </a:tc>
                <a:tc>
                  <a:txBody>
                    <a:bodyPr/>
                    <a:lstStyle/>
                    <a:p>
                      <a:pPr lvl="0" algn="ctr">
                        <a:buNone/>
                      </a:pPr>
                      <a:r>
                        <a:rPr lang="en-US" sz="1400" b="1" kern="1200" noProof="0" dirty="0">
                          <a:solidFill>
                            <a:schemeClr val="tx1">
                              <a:lumMod val="75000"/>
                              <a:lumOff val="25000"/>
                            </a:schemeClr>
                          </a:solidFill>
                          <a:effectLst/>
                          <a:latin typeface="Century Gothic"/>
                          <a:ea typeface="+mn-ea"/>
                          <a:cs typeface="+mn-cs"/>
                        </a:rPr>
                        <a:t>Rho</a:t>
                      </a:r>
                      <a:endParaRPr lang="en-US" sz="1400" b="1" kern="1200" dirty="0">
                        <a:solidFill>
                          <a:schemeClr val="tx1">
                            <a:lumMod val="75000"/>
                            <a:lumOff val="25000"/>
                          </a:schemeClr>
                        </a:solidFill>
                        <a:effectLst/>
                        <a:latin typeface="Century Gothic"/>
                        <a:ea typeface="+mn-ea"/>
                        <a:cs typeface="+mn-cs"/>
                      </a:endParaRPr>
                    </a:p>
                  </a:txBody>
                  <a:tcPr marL="9525" marR="9525" marT="9525" anchor="ctr">
                    <a:lnL w="12700">
                      <a:solidFill>
                        <a:schemeClr val="tx1"/>
                      </a:solidFill>
                    </a:lnL>
                    <a:lnT w="12700">
                      <a:solidFill>
                        <a:schemeClr val="tx1"/>
                      </a:solidFill>
                    </a:lnT>
                    <a:lnB w="12700">
                      <a:solidFill>
                        <a:schemeClr val="tx1"/>
                      </a:solidFill>
                    </a:lnB>
                    <a:solidFill>
                      <a:srgbClr val="D39A7C"/>
                    </a:solidFill>
                  </a:tcPr>
                </a:tc>
                <a:tc>
                  <a:txBody>
                    <a:bodyPr/>
                    <a:lstStyle/>
                    <a:p>
                      <a:pPr algn="ctr" fontAlgn="b"/>
                      <a:r>
                        <a:rPr lang="en-US" sz="1400" b="1" dirty="0">
                          <a:solidFill>
                            <a:schemeClr val="tx1">
                              <a:lumMod val="75000"/>
                              <a:lumOff val="25000"/>
                            </a:schemeClr>
                          </a:solidFill>
                          <a:effectLst/>
                          <a:latin typeface="Century Gothic"/>
                        </a:rPr>
                        <a:t>P-Value</a:t>
                      </a:r>
                    </a:p>
                  </a:txBody>
                  <a:tcPr marL="9525" marR="9525" marT="9525" anchor="ctr">
                    <a:lnR w="12700">
                      <a:solidFill>
                        <a:schemeClr val="tx1"/>
                      </a:solidFill>
                    </a:lnR>
                    <a:lnT w="12700">
                      <a:solidFill>
                        <a:schemeClr val="tx1"/>
                      </a:solidFill>
                    </a:lnT>
                    <a:lnB w="12700">
                      <a:solidFill>
                        <a:schemeClr val="tx1"/>
                      </a:solidFill>
                    </a:lnB>
                    <a:solidFill>
                      <a:srgbClr val="D39A7C"/>
                    </a:solidFill>
                  </a:tcPr>
                </a:tc>
                <a:extLst>
                  <a:ext uri="{0D108BD9-81ED-4DB2-BD59-A6C34878D82A}">
                    <a16:rowId xmlns:a16="http://schemas.microsoft.com/office/drawing/2014/main" val="1817347790"/>
                  </a:ext>
                </a:extLst>
              </a:tr>
              <a:tr h="180975">
                <a:tc>
                  <a:txBody>
                    <a:bodyPr/>
                    <a:lstStyle/>
                    <a:p>
                      <a:pPr algn="l" fontAlgn="b"/>
                      <a:r>
                        <a:rPr lang="en-US" sz="1100" dirty="0">
                          <a:solidFill>
                            <a:schemeClr val="tx1">
                              <a:lumMod val="75000"/>
                              <a:lumOff val="25000"/>
                            </a:schemeClr>
                          </a:solidFill>
                          <a:effectLst/>
                          <a:latin typeface="Century Gothic"/>
                        </a:rPr>
                        <a:t>No Date</a:t>
                      </a:r>
                    </a:p>
                  </a:txBody>
                  <a:tcPr marL="9525" marR="9525" marT="9525" anchor="ctr">
                    <a:lnL w="12700">
                      <a:solidFill>
                        <a:schemeClr val="tx1"/>
                      </a:solidFill>
                    </a:lnL>
                    <a:lnT w="12700">
                      <a:solidFill>
                        <a:schemeClr val="tx1"/>
                      </a:solidFill>
                    </a:lnT>
                  </a:tcPr>
                </a:tc>
                <a:tc>
                  <a:txBody>
                    <a:bodyPr/>
                    <a:lstStyle/>
                    <a:p>
                      <a:pPr algn="l" fontAlgn="b"/>
                      <a:r>
                        <a:rPr lang="en-US" sz="1100" dirty="0">
                          <a:solidFill>
                            <a:schemeClr val="tx1">
                              <a:lumMod val="75000"/>
                              <a:lumOff val="25000"/>
                            </a:schemeClr>
                          </a:solidFill>
                          <a:effectLst/>
                          <a:latin typeface="Century Gothic"/>
                        </a:rPr>
                        <a:t>Aspect​</a:t>
                      </a:r>
                    </a:p>
                  </a:txBody>
                  <a:tcPr marL="9525" marR="9525" marT="9525" anchor="ctr">
                    <a:lnT w="12700">
                      <a:solidFill>
                        <a:schemeClr val="tx1"/>
                      </a:solidFill>
                    </a:lnT>
                  </a:tcPr>
                </a:tc>
                <a:tc>
                  <a:txBody>
                    <a:bodyPr/>
                    <a:lstStyle/>
                    <a:p>
                      <a:pPr algn="ctr" fontAlgn="b"/>
                      <a:r>
                        <a:rPr lang="en-US" sz="1100" dirty="0">
                          <a:solidFill>
                            <a:schemeClr val="tx1">
                              <a:lumMod val="75000"/>
                              <a:lumOff val="25000"/>
                            </a:schemeClr>
                          </a:solidFill>
                          <a:effectLst/>
                          <a:latin typeface="Century Gothic"/>
                        </a:rPr>
                        <a:t>-0.01</a:t>
                      </a:r>
                    </a:p>
                  </a:txBody>
                  <a:tcPr marL="9525" marR="9525" marT="9525" anchor="ctr">
                    <a:lnT w="12700">
                      <a:solidFill>
                        <a:schemeClr val="tx1"/>
                      </a:solidFill>
                    </a:lnT>
                  </a:tcPr>
                </a:tc>
                <a:tc>
                  <a:txBody>
                    <a:bodyPr/>
                    <a:lstStyle/>
                    <a:p>
                      <a:pPr algn="ctr" fontAlgn="b"/>
                      <a:r>
                        <a:rPr lang="en-US" sz="1100" dirty="0">
                          <a:solidFill>
                            <a:schemeClr val="tx1">
                              <a:lumMod val="75000"/>
                              <a:lumOff val="25000"/>
                            </a:schemeClr>
                          </a:solidFill>
                          <a:effectLst/>
                          <a:latin typeface="Century Gothic"/>
                        </a:rPr>
                        <a:t>0.4364</a:t>
                      </a:r>
                    </a:p>
                  </a:txBody>
                  <a:tcPr marL="9525" marR="9525" marT="9525" anchor="ctr">
                    <a:lnR w="12700">
                      <a:solidFill>
                        <a:schemeClr val="tx1"/>
                      </a:solidFill>
                    </a:lnR>
                    <a:lnT w="12700">
                      <a:solidFill>
                        <a:schemeClr val="tx1"/>
                      </a:solidFill>
                    </a:lnT>
                  </a:tcPr>
                </a:tc>
                <a:tc>
                  <a:txBody>
                    <a:bodyPr/>
                    <a:lstStyle/>
                    <a:p>
                      <a:pPr algn="ctr" fontAlgn="b"/>
                      <a:r>
                        <a:rPr lang="en-US" sz="1100" dirty="0">
                          <a:solidFill>
                            <a:schemeClr val="tx1">
                              <a:lumMod val="75000"/>
                              <a:lumOff val="25000"/>
                            </a:schemeClr>
                          </a:solidFill>
                          <a:effectLst/>
                          <a:latin typeface="Century Gothic"/>
                        </a:rPr>
                        <a:t>0.03</a:t>
                      </a:r>
                    </a:p>
                  </a:txBody>
                  <a:tcPr marL="9525" marR="9525" marT="9525" anchor="ctr">
                    <a:lnL w="12700">
                      <a:solidFill>
                        <a:schemeClr val="tx1"/>
                      </a:solidFill>
                    </a:lnL>
                    <a:lnT w="12700">
                      <a:solidFill>
                        <a:schemeClr val="tx1"/>
                      </a:solidFill>
                    </a:lnT>
                  </a:tcPr>
                </a:tc>
                <a:tc>
                  <a:txBody>
                    <a:bodyPr/>
                    <a:lstStyle/>
                    <a:p>
                      <a:pPr algn="ctr" fontAlgn="b"/>
                      <a:r>
                        <a:rPr lang="en-US" sz="1100" dirty="0">
                          <a:solidFill>
                            <a:schemeClr val="tx1">
                              <a:lumMod val="75000"/>
                              <a:lumOff val="25000"/>
                            </a:schemeClr>
                          </a:solidFill>
                          <a:effectLst/>
                          <a:latin typeface="Century Gothic"/>
                        </a:rPr>
                        <a:t>0.617</a:t>
                      </a:r>
                    </a:p>
                  </a:txBody>
                  <a:tcPr marL="9525" marR="9525" marT="9525" anchor="ctr">
                    <a:lnR w="12700">
                      <a:solidFill>
                        <a:schemeClr val="tx1"/>
                      </a:solidFill>
                    </a:lnR>
                    <a:lnT w="12700">
                      <a:solidFill>
                        <a:schemeClr val="tx1"/>
                      </a:solidFill>
                    </a:lnT>
                  </a:tcPr>
                </a:tc>
                <a:extLst>
                  <a:ext uri="{0D108BD9-81ED-4DB2-BD59-A6C34878D82A}">
                    <a16:rowId xmlns:a16="http://schemas.microsoft.com/office/drawing/2014/main" val="3997752583"/>
                  </a:ext>
                </a:extLst>
              </a:tr>
              <a:tr h="180975">
                <a:tc>
                  <a:txBody>
                    <a:bodyPr/>
                    <a:lstStyle/>
                    <a:p>
                      <a:pPr algn="l" fontAlgn="b"/>
                      <a:r>
                        <a:rPr lang="en-US" sz="1100" dirty="0">
                          <a:solidFill>
                            <a:schemeClr val="tx1">
                              <a:lumMod val="75000"/>
                              <a:lumOff val="25000"/>
                            </a:schemeClr>
                          </a:solidFill>
                          <a:effectLst/>
                          <a:latin typeface="Century Gothic"/>
                        </a:rPr>
                        <a:t>No Date</a:t>
                      </a:r>
                    </a:p>
                  </a:txBody>
                  <a:tcPr marL="9525" marR="9525" marT="9525" anchor="ctr">
                    <a:lnL w="12700">
                      <a:solidFill>
                        <a:schemeClr val="tx1"/>
                      </a:solidFill>
                    </a:lnL>
                  </a:tcPr>
                </a:tc>
                <a:tc>
                  <a:txBody>
                    <a:bodyPr/>
                    <a:lstStyle/>
                    <a:p>
                      <a:pPr algn="l" fontAlgn="b"/>
                      <a:r>
                        <a:rPr lang="en-US" sz="1100" dirty="0">
                          <a:solidFill>
                            <a:schemeClr val="tx1">
                              <a:lumMod val="75000"/>
                              <a:lumOff val="25000"/>
                            </a:schemeClr>
                          </a:solidFill>
                          <a:effectLst/>
                          <a:latin typeface="Century Gothic"/>
                        </a:rPr>
                        <a:t>Elevation​</a:t>
                      </a:r>
                    </a:p>
                  </a:txBody>
                  <a:tcPr marL="9525" marR="9525" marT="9525" anchor="ctr"/>
                </a:tc>
                <a:tc>
                  <a:txBody>
                    <a:bodyPr/>
                    <a:lstStyle/>
                    <a:p>
                      <a:pPr algn="ctr" fontAlgn="b"/>
                      <a:r>
                        <a:rPr lang="en-US" sz="1100" dirty="0">
                          <a:solidFill>
                            <a:schemeClr val="tx1">
                              <a:lumMod val="75000"/>
                              <a:lumOff val="25000"/>
                            </a:schemeClr>
                          </a:solidFill>
                          <a:effectLst/>
                          <a:latin typeface="Century Gothic"/>
                        </a:rPr>
                        <a:t>-0.11</a:t>
                      </a:r>
                    </a:p>
                  </a:txBody>
                  <a:tcPr marL="9525" marR="9525" marT="9525" anchor="ctr"/>
                </a:tc>
                <a:tc>
                  <a:txBody>
                    <a:bodyPr/>
                    <a:lstStyle/>
                    <a:p>
                      <a:pPr algn="ctr" fontAlgn="b"/>
                      <a:r>
                        <a:rPr lang="en-US" sz="1100" dirty="0">
                          <a:solidFill>
                            <a:schemeClr val="tx1">
                              <a:lumMod val="75000"/>
                              <a:lumOff val="25000"/>
                            </a:schemeClr>
                          </a:solidFill>
                          <a:effectLst/>
                          <a:latin typeface="Century Gothic"/>
                        </a:rPr>
                        <a:t>2.20E-16</a:t>
                      </a:r>
                    </a:p>
                  </a:txBody>
                  <a:tcPr marL="9525" marR="9525" marT="9525" anchor="ctr">
                    <a:lnR w="12700">
                      <a:solidFill>
                        <a:schemeClr val="tx1"/>
                      </a:solidFill>
                    </a:lnR>
                  </a:tcPr>
                </a:tc>
                <a:tc>
                  <a:txBody>
                    <a:bodyPr/>
                    <a:lstStyle/>
                    <a:p>
                      <a:pPr algn="ctr" fontAlgn="b"/>
                      <a:r>
                        <a:rPr lang="en-US" sz="1100" b="1" dirty="0">
                          <a:solidFill>
                            <a:schemeClr val="tx1">
                              <a:lumMod val="75000"/>
                              <a:lumOff val="25000"/>
                            </a:schemeClr>
                          </a:solidFill>
                          <a:effectLst/>
                          <a:latin typeface="Century Gothic"/>
                        </a:rPr>
                        <a:t>-0.37</a:t>
                      </a:r>
                    </a:p>
                  </a:txBody>
                  <a:tcPr marL="9525" marR="9525" marT="9525" anchor="ctr">
                    <a:lnL w="12700">
                      <a:solidFill>
                        <a:schemeClr val="tx1"/>
                      </a:solidFill>
                    </a:lnL>
                  </a:tcPr>
                </a:tc>
                <a:tc>
                  <a:txBody>
                    <a:bodyPr/>
                    <a:lstStyle/>
                    <a:p>
                      <a:pPr algn="ctr" fontAlgn="b"/>
                      <a:r>
                        <a:rPr lang="en-US" sz="1100" b="1" dirty="0">
                          <a:solidFill>
                            <a:schemeClr val="tx1">
                              <a:lumMod val="75000"/>
                              <a:lumOff val="25000"/>
                            </a:schemeClr>
                          </a:solidFill>
                          <a:effectLst/>
                          <a:latin typeface="Century Gothic"/>
                        </a:rPr>
                        <a:t>3.75E-10</a:t>
                      </a:r>
                    </a:p>
                  </a:txBody>
                  <a:tcPr marL="9525" marR="9525" marT="9525" anchor="ctr">
                    <a:lnR w="12700">
                      <a:solidFill>
                        <a:schemeClr val="tx1"/>
                      </a:solidFill>
                    </a:lnR>
                  </a:tcPr>
                </a:tc>
                <a:extLst>
                  <a:ext uri="{0D108BD9-81ED-4DB2-BD59-A6C34878D82A}">
                    <a16:rowId xmlns:a16="http://schemas.microsoft.com/office/drawing/2014/main" val="791445855"/>
                  </a:ext>
                </a:extLst>
              </a:tr>
              <a:tr h="180975">
                <a:tc>
                  <a:txBody>
                    <a:bodyPr/>
                    <a:lstStyle/>
                    <a:p>
                      <a:pPr algn="l" fontAlgn="b"/>
                      <a:r>
                        <a:rPr lang="en-US" sz="1100" dirty="0">
                          <a:solidFill>
                            <a:schemeClr val="tx1">
                              <a:lumMod val="75000"/>
                              <a:lumOff val="25000"/>
                            </a:schemeClr>
                          </a:solidFill>
                          <a:effectLst/>
                          <a:latin typeface="Century Gothic"/>
                        </a:rPr>
                        <a:t>No Date</a:t>
                      </a:r>
                    </a:p>
                  </a:txBody>
                  <a:tcPr marL="9525" marR="9525" marT="9525" anchor="ctr">
                    <a:lnL w="12700">
                      <a:solidFill>
                        <a:schemeClr val="tx1"/>
                      </a:solidFill>
                    </a:lnL>
                  </a:tcPr>
                </a:tc>
                <a:tc>
                  <a:txBody>
                    <a:bodyPr/>
                    <a:lstStyle/>
                    <a:p>
                      <a:pPr algn="l" fontAlgn="b"/>
                      <a:r>
                        <a:rPr lang="en-US" sz="1100" dirty="0">
                          <a:solidFill>
                            <a:schemeClr val="tx1">
                              <a:lumMod val="75000"/>
                              <a:lumOff val="25000"/>
                            </a:schemeClr>
                          </a:solidFill>
                          <a:effectLst/>
                          <a:latin typeface="Century Gothic"/>
                        </a:rPr>
                        <a:t>Slope​</a:t>
                      </a:r>
                    </a:p>
                  </a:txBody>
                  <a:tcPr marL="9525" marR="9525" marT="9525" anchor="ctr"/>
                </a:tc>
                <a:tc>
                  <a:txBody>
                    <a:bodyPr/>
                    <a:lstStyle/>
                    <a:p>
                      <a:pPr algn="ctr" fontAlgn="b"/>
                      <a:r>
                        <a:rPr lang="en-US" sz="1100" dirty="0">
                          <a:solidFill>
                            <a:schemeClr val="tx1">
                              <a:lumMod val="75000"/>
                              <a:lumOff val="25000"/>
                            </a:schemeClr>
                          </a:solidFill>
                          <a:effectLst/>
                          <a:latin typeface="Century Gothic"/>
                        </a:rPr>
                        <a:t>-0.04</a:t>
                      </a:r>
                    </a:p>
                  </a:txBody>
                  <a:tcPr marL="9525" marR="9525" marT="9525" anchor="ctr"/>
                </a:tc>
                <a:tc>
                  <a:txBody>
                    <a:bodyPr/>
                    <a:lstStyle/>
                    <a:p>
                      <a:pPr algn="ctr" fontAlgn="b"/>
                      <a:r>
                        <a:rPr lang="en-US" sz="1100" dirty="0">
                          <a:solidFill>
                            <a:schemeClr val="tx1">
                              <a:lumMod val="75000"/>
                              <a:lumOff val="25000"/>
                            </a:schemeClr>
                          </a:solidFill>
                          <a:effectLst/>
                          <a:latin typeface="Century Gothic"/>
                        </a:rPr>
                        <a:t>0.004554</a:t>
                      </a:r>
                    </a:p>
                  </a:txBody>
                  <a:tcPr marL="9525" marR="9525" marT="9525" anchor="ctr">
                    <a:lnR w="12700">
                      <a:solidFill>
                        <a:schemeClr val="tx1"/>
                      </a:solidFill>
                    </a:lnR>
                  </a:tcPr>
                </a:tc>
                <a:tc>
                  <a:txBody>
                    <a:bodyPr/>
                    <a:lstStyle/>
                    <a:p>
                      <a:pPr algn="ctr" fontAlgn="b"/>
                      <a:r>
                        <a:rPr lang="en-US" sz="1100" dirty="0">
                          <a:solidFill>
                            <a:schemeClr val="tx1">
                              <a:lumMod val="75000"/>
                              <a:lumOff val="25000"/>
                            </a:schemeClr>
                          </a:solidFill>
                          <a:effectLst/>
                          <a:latin typeface="Century Gothic"/>
                        </a:rPr>
                        <a:t>-0.10</a:t>
                      </a:r>
                    </a:p>
                  </a:txBody>
                  <a:tcPr marL="9525" marR="9525" marT="9525" anchor="ctr">
                    <a:lnL w="12700">
                      <a:solidFill>
                        <a:schemeClr val="tx1"/>
                      </a:solidFill>
                    </a:lnL>
                  </a:tcPr>
                </a:tc>
                <a:tc>
                  <a:txBody>
                    <a:bodyPr/>
                    <a:lstStyle/>
                    <a:p>
                      <a:pPr algn="ctr" fontAlgn="b"/>
                      <a:r>
                        <a:rPr lang="en-US" sz="1100" dirty="0">
                          <a:solidFill>
                            <a:schemeClr val="tx1">
                              <a:lumMod val="75000"/>
                              <a:lumOff val="25000"/>
                            </a:schemeClr>
                          </a:solidFill>
                          <a:effectLst/>
                          <a:latin typeface="Century Gothic"/>
                        </a:rPr>
                        <a:t>0.1215</a:t>
                      </a:r>
                    </a:p>
                  </a:txBody>
                  <a:tcPr marL="9525" marR="9525" marT="9525" anchor="ctr">
                    <a:lnR w="12700">
                      <a:solidFill>
                        <a:schemeClr val="tx1"/>
                      </a:solidFill>
                    </a:lnR>
                  </a:tcPr>
                </a:tc>
                <a:extLst>
                  <a:ext uri="{0D108BD9-81ED-4DB2-BD59-A6C34878D82A}">
                    <a16:rowId xmlns:a16="http://schemas.microsoft.com/office/drawing/2014/main" val="182016075"/>
                  </a:ext>
                </a:extLst>
              </a:tr>
              <a:tr h="180975">
                <a:tc>
                  <a:txBody>
                    <a:bodyPr/>
                    <a:lstStyle/>
                    <a:p>
                      <a:pPr algn="l" fontAlgn="b"/>
                      <a:r>
                        <a:rPr lang="en-US" sz="1100" dirty="0">
                          <a:solidFill>
                            <a:schemeClr val="tx1">
                              <a:lumMod val="75000"/>
                              <a:lumOff val="25000"/>
                            </a:schemeClr>
                          </a:solidFill>
                          <a:effectLst/>
                          <a:latin typeface="Century Gothic"/>
                        </a:rPr>
                        <a:t>No Date</a:t>
                      </a:r>
                    </a:p>
                  </a:txBody>
                  <a:tcPr marL="9525" marR="9525" marT="9525" anchor="ctr">
                    <a:lnL w="12700">
                      <a:solidFill>
                        <a:schemeClr val="tx1"/>
                      </a:solidFill>
                    </a:lnL>
                    <a:lnB w="12700">
                      <a:solidFill>
                        <a:schemeClr val="tx1"/>
                      </a:solidFill>
                    </a:lnB>
                  </a:tcPr>
                </a:tc>
                <a:tc>
                  <a:txBody>
                    <a:bodyPr/>
                    <a:lstStyle/>
                    <a:p>
                      <a:pPr algn="l" fontAlgn="b"/>
                      <a:r>
                        <a:rPr lang="en-US" sz="1100" dirty="0">
                          <a:solidFill>
                            <a:schemeClr val="tx1">
                              <a:lumMod val="75000"/>
                              <a:lumOff val="25000"/>
                            </a:schemeClr>
                          </a:solidFill>
                          <a:effectLst/>
                          <a:latin typeface="Century Gothic"/>
                        </a:rPr>
                        <a:t>Stand Density​</a:t>
                      </a:r>
                    </a:p>
                  </a:txBody>
                  <a:tcPr marL="9525" marR="9525" marT="9525" anchor="ctr">
                    <a:lnB w="12700">
                      <a:solidFill>
                        <a:schemeClr val="tx1"/>
                      </a:solidFill>
                    </a:lnB>
                  </a:tcPr>
                </a:tc>
                <a:tc>
                  <a:txBody>
                    <a:bodyPr/>
                    <a:lstStyle/>
                    <a:p>
                      <a:pPr algn="ctr" fontAlgn="b"/>
                      <a:r>
                        <a:rPr lang="en-US" sz="1100" dirty="0">
                          <a:solidFill>
                            <a:schemeClr val="tx1">
                              <a:lumMod val="75000"/>
                              <a:lumOff val="25000"/>
                            </a:schemeClr>
                          </a:solidFill>
                          <a:effectLst/>
                          <a:latin typeface="Century Gothic"/>
                        </a:rPr>
                        <a:t>0.02</a:t>
                      </a:r>
                    </a:p>
                  </a:txBody>
                  <a:tcPr marL="9525" marR="9525" marT="9525" anchor="ctr">
                    <a:lnB w="12700">
                      <a:solidFill>
                        <a:schemeClr val="tx1"/>
                      </a:solidFill>
                    </a:lnB>
                  </a:tcPr>
                </a:tc>
                <a:tc>
                  <a:txBody>
                    <a:bodyPr/>
                    <a:lstStyle/>
                    <a:p>
                      <a:pPr algn="ctr" fontAlgn="b"/>
                      <a:r>
                        <a:rPr lang="en-US" sz="1100" dirty="0">
                          <a:solidFill>
                            <a:schemeClr val="tx1">
                              <a:lumMod val="75000"/>
                              <a:lumOff val="25000"/>
                            </a:schemeClr>
                          </a:solidFill>
                          <a:effectLst/>
                          <a:latin typeface="Century Gothic"/>
                        </a:rPr>
                        <a:t>0.1107</a:t>
                      </a:r>
                    </a:p>
                  </a:txBody>
                  <a:tcPr marL="9525" marR="9525" marT="9525" anchor="ctr">
                    <a:lnR w="12700">
                      <a:solidFill>
                        <a:schemeClr val="tx1"/>
                      </a:solidFill>
                    </a:lnR>
                    <a:lnB w="12700">
                      <a:solidFill>
                        <a:schemeClr val="tx1"/>
                      </a:solidFill>
                    </a:lnB>
                  </a:tcPr>
                </a:tc>
                <a:tc>
                  <a:txBody>
                    <a:bodyPr/>
                    <a:lstStyle/>
                    <a:p>
                      <a:pPr algn="ctr" fontAlgn="b"/>
                      <a:r>
                        <a:rPr lang="en-US" sz="1100" dirty="0">
                          <a:solidFill>
                            <a:schemeClr val="tx1">
                              <a:lumMod val="75000"/>
                              <a:lumOff val="25000"/>
                            </a:schemeClr>
                          </a:solidFill>
                          <a:effectLst/>
                          <a:latin typeface="Century Gothic"/>
                        </a:rPr>
                        <a:t>-0.03</a:t>
                      </a:r>
                    </a:p>
                  </a:txBody>
                  <a:tcPr marL="9525" marR="9525" marT="9525" anchor="ctr">
                    <a:lnL w="12700">
                      <a:solidFill>
                        <a:schemeClr val="tx1"/>
                      </a:solidFill>
                    </a:lnL>
                    <a:lnB w="12700">
                      <a:solidFill>
                        <a:schemeClr val="tx1"/>
                      </a:solidFill>
                    </a:lnB>
                  </a:tcPr>
                </a:tc>
                <a:tc>
                  <a:txBody>
                    <a:bodyPr/>
                    <a:lstStyle/>
                    <a:p>
                      <a:pPr algn="ctr" fontAlgn="b"/>
                      <a:r>
                        <a:rPr lang="en-US" sz="1100" dirty="0">
                          <a:solidFill>
                            <a:schemeClr val="tx1">
                              <a:lumMod val="75000"/>
                              <a:lumOff val="25000"/>
                            </a:schemeClr>
                          </a:solidFill>
                          <a:effectLst/>
                          <a:latin typeface="Century Gothic"/>
                        </a:rPr>
                        <a:t>0.6201</a:t>
                      </a:r>
                    </a:p>
                  </a:txBody>
                  <a:tcPr marL="9525" marR="9525" marT="9525" anchor="ctr">
                    <a:lnR w="12700">
                      <a:solidFill>
                        <a:schemeClr val="tx1"/>
                      </a:solidFill>
                    </a:lnR>
                    <a:lnB w="12700">
                      <a:solidFill>
                        <a:schemeClr val="tx1"/>
                      </a:solidFill>
                    </a:lnB>
                  </a:tcPr>
                </a:tc>
                <a:extLst>
                  <a:ext uri="{0D108BD9-81ED-4DB2-BD59-A6C34878D82A}">
                    <a16:rowId xmlns:a16="http://schemas.microsoft.com/office/drawing/2014/main" val="3641496369"/>
                  </a:ext>
                </a:extLst>
              </a:tr>
              <a:tr h="180975">
                <a:tc>
                  <a:txBody>
                    <a:bodyPr/>
                    <a:lstStyle/>
                    <a:p>
                      <a:pPr algn="l" fontAlgn="b"/>
                      <a:r>
                        <a:rPr lang="en-US" sz="1100" dirty="0">
                          <a:solidFill>
                            <a:schemeClr val="tx1">
                              <a:lumMod val="75000"/>
                              <a:lumOff val="25000"/>
                            </a:schemeClr>
                          </a:solidFill>
                          <a:effectLst/>
                          <a:latin typeface="Century Gothic"/>
                        </a:rPr>
                        <a:t>April 2019 - May 2021 Mean</a:t>
                      </a:r>
                    </a:p>
                  </a:txBody>
                  <a:tcPr marL="9525" marR="9525" marT="9525" anchor="ctr">
                    <a:lnL w="12700">
                      <a:solidFill>
                        <a:schemeClr val="tx1"/>
                      </a:solidFill>
                    </a:lnL>
                    <a:lnT w="12700">
                      <a:solidFill>
                        <a:schemeClr val="tx1"/>
                      </a:solidFill>
                    </a:lnT>
                  </a:tcPr>
                </a:tc>
                <a:tc>
                  <a:txBody>
                    <a:bodyPr/>
                    <a:lstStyle/>
                    <a:p>
                      <a:pPr algn="l" fontAlgn="b"/>
                      <a:r>
                        <a:rPr lang="en-US" sz="1100" dirty="0">
                          <a:solidFill>
                            <a:schemeClr val="tx1">
                              <a:lumMod val="75000"/>
                              <a:lumOff val="25000"/>
                            </a:schemeClr>
                          </a:solidFill>
                          <a:effectLst/>
                          <a:latin typeface="Century Gothic"/>
                        </a:rPr>
                        <a:t>Soil Moisture​</a:t>
                      </a:r>
                    </a:p>
                  </a:txBody>
                  <a:tcPr marL="9525" marR="9525" marT="9525" anchor="ctr">
                    <a:lnT w="12700">
                      <a:solidFill>
                        <a:schemeClr val="tx1"/>
                      </a:solidFill>
                    </a:lnT>
                  </a:tcPr>
                </a:tc>
                <a:tc>
                  <a:txBody>
                    <a:bodyPr/>
                    <a:lstStyle/>
                    <a:p>
                      <a:pPr algn="ctr" fontAlgn="b"/>
                      <a:r>
                        <a:rPr lang="en-US" sz="1100" dirty="0">
                          <a:solidFill>
                            <a:schemeClr val="tx1">
                              <a:lumMod val="75000"/>
                              <a:lumOff val="25000"/>
                            </a:schemeClr>
                          </a:solidFill>
                          <a:effectLst/>
                          <a:latin typeface="Century Gothic"/>
                        </a:rPr>
                        <a:t>0.04</a:t>
                      </a:r>
                    </a:p>
                  </a:txBody>
                  <a:tcPr marL="9525" marR="9525" marT="9525" anchor="ctr">
                    <a:lnT w="12700">
                      <a:solidFill>
                        <a:schemeClr val="tx1"/>
                      </a:solidFill>
                    </a:lnT>
                  </a:tcPr>
                </a:tc>
                <a:tc>
                  <a:txBody>
                    <a:bodyPr/>
                    <a:lstStyle/>
                    <a:p>
                      <a:pPr algn="ctr" fontAlgn="b"/>
                      <a:r>
                        <a:rPr lang="en-US" sz="1100" dirty="0">
                          <a:solidFill>
                            <a:schemeClr val="tx1">
                              <a:lumMod val="75000"/>
                              <a:lumOff val="25000"/>
                            </a:schemeClr>
                          </a:solidFill>
                          <a:effectLst/>
                          <a:latin typeface="Century Gothic"/>
                        </a:rPr>
                        <a:t>1.95E-03</a:t>
                      </a:r>
                    </a:p>
                  </a:txBody>
                  <a:tcPr marL="9525" marR="9525" marT="9525" anchor="ctr">
                    <a:lnR w="12700">
                      <a:solidFill>
                        <a:schemeClr val="tx1"/>
                      </a:solidFill>
                    </a:lnR>
                    <a:lnT w="12700">
                      <a:solidFill>
                        <a:schemeClr val="tx1"/>
                      </a:solidFill>
                    </a:lnT>
                  </a:tcPr>
                </a:tc>
                <a:tc>
                  <a:txBody>
                    <a:bodyPr/>
                    <a:lstStyle/>
                    <a:p>
                      <a:pPr algn="ctr" fontAlgn="b"/>
                      <a:r>
                        <a:rPr lang="en-US" sz="1100" b="1" dirty="0">
                          <a:solidFill>
                            <a:schemeClr val="tx1">
                              <a:lumMod val="75000"/>
                              <a:lumOff val="25000"/>
                            </a:schemeClr>
                          </a:solidFill>
                          <a:effectLst/>
                          <a:latin typeface="Century Gothic"/>
                        </a:rPr>
                        <a:t>0.35</a:t>
                      </a:r>
                    </a:p>
                  </a:txBody>
                  <a:tcPr marL="9525" marR="9525" marT="9525" anchor="ctr">
                    <a:lnL w="12700">
                      <a:solidFill>
                        <a:schemeClr val="tx1"/>
                      </a:solidFill>
                    </a:lnL>
                    <a:lnT w="12700">
                      <a:solidFill>
                        <a:schemeClr val="tx1"/>
                      </a:solidFill>
                    </a:lnT>
                  </a:tcPr>
                </a:tc>
                <a:tc>
                  <a:txBody>
                    <a:bodyPr/>
                    <a:lstStyle/>
                    <a:p>
                      <a:pPr algn="ctr" fontAlgn="b"/>
                      <a:r>
                        <a:rPr lang="en-US" sz="1100" b="1" dirty="0">
                          <a:solidFill>
                            <a:schemeClr val="tx1">
                              <a:lumMod val="75000"/>
                              <a:lumOff val="25000"/>
                            </a:schemeClr>
                          </a:solidFill>
                          <a:effectLst/>
                          <a:latin typeface="Century Gothic"/>
                        </a:rPr>
                        <a:t>4.66E-09</a:t>
                      </a:r>
                    </a:p>
                  </a:txBody>
                  <a:tcPr marL="9525" marR="9525" marT="9525" anchor="ctr">
                    <a:lnR w="12700">
                      <a:solidFill>
                        <a:schemeClr val="tx1"/>
                      </a:solidFill>
                    </a:lnR>
                    <a:lnT w="12700">
                      <a:solidFill>
                        <a:schemeClr val="tx1"/>
                      </a:solidFill>
                    </a:lnT>
                  </a:tcPr>
                </a:tc>
                <a:extLst>
                  <a:ext uri="{0D108BD9-81ED-4DB2-BD59-A6C34878D82A}">
                    <a16:rowId xmlns:a16="http://schemas.microsoft.com/office/drawing/2014/main" val="1902793304"/>
                  </a:ext>
                </a:extLst>
              </a:tr>
              <a:tr h="180975">
                <a:tc>
                  <a:txBody>
                    <a:bodyPr/>
                    <a:lstStyle/>
                    <a:p>
                      <a:pPr algn="l" fontAlgn="b"/>
                      <a:r>
                        <a:rPr lang="en-US" sz="1100" dirty="0">
                          <a:solidFill>
                            <a:schemeClr val="tx1">
                              <a:lumMod val="75000"/>
                              <a:lumOff val="25000"/>
                            </a:schemeClr>
                          </a:solidFill>
                          <a:effectLst/>
                          <a:latin typeface="Century Gothic"/>
                        </a:rPr>
                        <a:t>April 2019 - May 2021 Mean</a:t>
                      </a:r>
                    </a:p>
                  </a:txBody>
                  <a:tcPr marL="9525" marR="9525" marT="9525" anchor="ctr">
                    <a:lnL w="12700">
                      <a:solidFill>
                        <a:schemeClr val="tx1"/>
                      </a:solidFill>
                    </a:lnL>
                  </a:tcPr>
                </a:tc>
                <a:tc>
                  <a:txBody>
                    <a:bodyPr/>
                    <a:lstStyle/>
                    <a:p>
                      <a:pPr algn="l" fontAlgn="b"/>
                      <a:r>
                        <a:rPr lang="en-US" sz="1100" dirty="0">
                          <a:solidFill>
                            <a:schemeClr val="tx1">
                              <a:lumMod val="75000"/>
                              <a:lumOff val="25000"/>
                            </a:schemeClr>
                          </a:solidFill>
                          <a:effectLst/>
                          <a:latin typeface="Century Gothic"/>
                        </a:rPr>
                        <a:t>Evapotranspiration​</a:t>
                      </a:r>
                    </a:p>
                  </a:txBody>
                  <a:tcPr marL="9525" marR="9525" marT="9525" anchor="ctr"/>
                </a:tc>
                <a:tc>
                  <a:txBody>
                    <a:bodyPr/>
                    <a:lstStyle/>
                    <a:p>
                      <a:pPr algn="ctr" fontAlgn="b"/>
                      <a:r>
                        <a:rPr lang="en-US" sz="1100" dirty="0">
                          <a:solidFill>
                            <a:schemeClr val="tx1">
                              <a:lumMod val="75000"/>
                              <a:lumOff val="25000"/>
                            </a:schemeClr>
                          </a:solidFill>
                          <a:effectLst/>
                          <a:latin typeface="Century Gothic"/>
                        </a:rPr>
                        <a:t>-0.04</a:t>
                      </a:r>
                    </a:p>
                  </a:txBody>
                  <a:tcPr marL="9525" marR="9525" marT="9525" anchor="ctr"/>
                </a:tc>
                <a:tc>
                  <a:txBody>
                    <a:bodyPr/>
                    <a:lstStyle/>
                    <a:p>
                      <a:pPr algn="ctr" fontAlgn="b"/>
                      <a:r>
                        <a:rPr lang="en-US" sz="1100" dirty="0">
                          <a:solidFill>
                            <a:schemeClr val="tx1">
                              <a:lumMod val="75000"/>
                              <a:lumOff val="25000"/>
                            </a:schemeClr>
                          </a:solidFill>
                          <a:effectLst/>
                          <a:latin typeface="Century Gothic"/>
                        </a:rPr>
                        <a:t>3.06E-03</a:t>
                      </a:r>
                    </a:p>
                  </a:txBody>
                  <a:tcPr marL="9525" marR="9525" marT="9525" anchor="ctr">
                    <a:lnR w="12700">
                      <a:solidFill>
                        <a:schemeClr val="tx1"/>
                      </a:solidFill>
                    </a:lnR>
                  </a:tcPr>
                </a:tc>
                <a:tc>
                  <a:txBody>
                    <a:bodyPr/>
                    <a:lstStyle/>
                    <a:p>
                      <a:pPr algn="ctr" fontAlgn="b"/>
                      <a:r>
                        <a:rPr lang="en-US" sz="1100" dirty="0">
                          <a:solidFill>
                            <a:schemeClr val="tx1">
                              <a:lumMod val="75000"/>
                              <a:lumOff val="25000"/>
                            </a:schemeClr>
                          </a:solidFill>
                          <a:effectLst/>
                          <a:latin typeface="Century Gothic"/>
                        </a:rPr>
                        <a:t>-0.30</a:t>
                      </a:r>
                    </a:p>
                  </a:txBody>
                  <a:tcPr marL="9525" marR="9525" marT="9525" anchor="ctr">
                    <a:lnL w="12700">
                      <a:solidFill>
                        <a:schemeClr val="tx1"/>
                      </a:solidFill>
                    </a:lnL>
                  </a:tcPr>
                </a:tc>
                <a:tc>
                  <a:txBody>
                    <a:bodyPr/>
                    <a:lstStyle/>
                    <a:p>
                      <a:pPr algn="ctr" fontAlgn="b"/>
                      <a:r>
                        <a:rPr lang="en-US" sz="1100" dirty="0">
                          <a:solidFill>
                            <a:schemeClr val="tx1">
                              <a:lumMod val="75000"/>
                              <a:lumOff val="25000"/>
                            </a:schemeClr>
                          </a:solidFill>
                          <a:effectLst/>
                          <a:latin typeface="Century Gothic"/>
                        </a:rPr>
                        <a:t>5.40E-06</a:t>
                      </a:r>
                    </a:p>
                  </a:txBody>
                  <a:tcPr marL="9525" marR="9525" marT="9525" anchor="ctr">
                    <a:lnR w="12700">
                      <a:solidFill>
                        <a:schemeClr val="tx1"/>
                      </a:solidFill>
                    </a:lnR>
                  </a:tcPr>
                </a:tc>
                <a:extLst>
                  <a:ext uri="{0D108BD9-81ED-4DB2-BD59-A6C34878D82A}">
                    <a16:rowId xmlns:a16="http://schemas.microsoft.com/office/drawing/2014/main" val="4130030466"/>
                  </a:ext>
                </a:extLst>
              </a:tr>
              <a:tr h="180975">
                <a:tc>
                  <a:txBody>
                    <a:bodyPr/>
                    <a:lstStyle/>
                    <a:p>
                      <a:pPr algn="l" fontAlgn="b"/>
                      <a:r>
                        <a:rPr lang="en-US" sz="1100" dirty="0">
                          <a:solidFill>
                            <a:schemeClr val="tx1">
                              <a:lumMod val="75000"/>
                              <a:lumOff val="25000"/>
                            </a:schemeClr>
                          </a:solidFill>
                          <a:effectLst/>
                          <a:latin typeface="Century Gothic"/>
                        </a:rPr>
                        <a:t>April 2019 - May 2021 Mean</a:t>
                      </a:r>
                    </a:p>
                  </a:txBody>
                  <a:tcPr marL="9525" marR="9525" marT="9525" anchor="ctr">
                    <a:lnL w="12700">
                      <a:solidFill>
                        <a:schemeClr val="tx1"/>
                      </a:solidFill>
                    </a:lnL>
                  </a:tcPr>
                </a:tc>
                <a:tc>
                  <a:txBody>
                    <a:bodyPr/>
                    <a:lstStyle/>
                    <a:p>
                      <a:pPr algn="l" fontAlgn="b"/>
                      <a:r>
                        <a:rPr lang="en-US" sz="1100" dirty="0">
                          <a:solidFill>
                            <a:schemeClr val="tx1">
                              <a:lumMod val="75000"/>
                              <a:lumOff val="25000"/>
                            </a:schemeClr>
                          </a:solidFill>
                          <a:effectLst/>
                          <a:latin typeface="Century Gothic"/>
                        </a:rPr>
                        <a:t>Precipitation​</a:t>
                      </a:r>
                    </a:p>
                  </a:txBody>
                  <a:tcPr marL="9525" marR="9525" marT="9525" anchor="ctr"/>
                </a:tc>
                <a:tc>
                  <a:txBody>
                    <a:bodyPr/>
                    <a:lstStyle/>
                    <a:p>
                      <a:pPr algn="ctr" fontAlgn="b"/>
                      <a:r>
                        <a:rPr lang="en-US" sz="1100" dirty="0">
                          <a:solidFill>
                            <a:schemeClr val="tx1">
                              <a:lumMod val="75000"/>
                              <a:lumOff val="25000"/>
                            </a:schemeClr>
                          </a:solidFill>
                          <a:effectLst/>
                          <a:latin typeface="Century Gothic"/>
                        </a:rPr>
                        <a:t>-0.03</a:t>
                      </a:r>
                    </a:p>
                  </a:txBody>
                  <a:tcPr marL="9525" marR="9525" marT="9525" anchor="ctr"/>
                </a:tc>
                <a:tc>
                  <a:txBody>
                    <a:bodyPr/>
                    <a:lstStyle/>
                    <a:p>
                      <a:pPr algn="ctr" fontAlgn="b"/>
                      <a:r>
                        <a:rPr lang="en-US" sz="1100" dirty="0">
                          <a:solidFill>
                            <a:schemeClr val="tx1">
                              <a:lumMod val="75000"/>
                              <a:lumOff val="25000"/>
                            </a:schemeClr>
                          </a:solidFill>
                          <a:effectLst/>
                          <a:latin typeface="Century Gothic"/>
                        </a:rPr>
                        <a:t>0.01367</a:t>
                      </a:r>
                    </a:p>
                  </a:txBody>
                  <a:tcPr marL="9525" marR="9525" marT="9525" anchor="ctr">
                    <a:lnR w="12700">
                      <a:solidFill>
                        <a:schemeClr val="tx1"/>
                      </a:solidFill>
                    </a:lnR>
                  </a:tcPr>
                </a:tc>
                <a:tc>
                  <a:txBody>
                    <a:bodyPr/>
                    <a:lstStyle/>
                    <a:p>
                      <a:pPr algn="ctr" fontAlgn="b"/>
                      <a:r>
                        <a:rPr lang="en-US" sz="1100" dirty="0">
                          <a:solidFill>
                            <a:schemeClr val="tx1">
                              <a:lumMod val="75000"/>
                              <a:lumOff val="25000"/>
                            </a:schemeClr>
                          </a:solidFill>
                          <a:effectLst/>
                          <a:latin typeface="Century Gothic"/>
                        </a:rPr>
                        <a:t>-0.14</a:t>
                      </a:r>
                    </a:p>
                  </a:txBody>
                  <a:tcPr marL="9525" marR="9525" marT="9525" anchor="ctr">
                    <a:lnL w="12700">
                      <a:solidFill>
                        <a:schemeClr val="tx1"/>
                      </a:solidFill>
                    </a:lnL>
                  </a:tcPr>
                </a:tc>
                <a:tc>
                  <a:txBody>
                    <a:bodyPr/>
                    <a:lstStyle/>
                    <a:p>
                      <a:pPr algn="ctr" fontAlgn="b"/>
                      <a:r>
                        <a:rPr lang="en-US" sz="1100" dirty="0">
                          <a:solidFill>
                            <a:schemeClr val="tx1">
                              <a:lumMod val="75000"/>
                              <a:lumOff val="25000"/>
                            </a:schemeClr>
                          </a:solidFill>
                          <a:effectLst/>
                          <a:latin typeface="Century Gothic"/>
                        </a:rPr>
                        <a:t>0.02766</a:t>
                      </a:r>
                    </a:p>
                  </a:txBody>
                  <a:tcPr marL="9525" marR="9525" marT="9525" anchor="ctr">
                    <a:lnR w="12700">
                      <a:solidFill>
                        <a:schemeClr val="tx1"/>
                      </a:solidFill>
                    </a:lnR>
                  </a:tcPr>
                </a:tc>
                <a:extLst>
                  <a:ext uri="{0D108BD9-81ED-4DB2-BD59-A6C34878D82A}">
                    <a16:rowId xmlns:a16="http://schemas.microsoft.com/office/drawing/2014/main" val="1181222370"/>
                  </a:ext>
                </a:extLst>
              </a:tr>
              <a:tr h="304800">
                <a:tc>
                  <a:txBody>
                    <a:bodyPr/>
                    <a:lstStyle/>
                    <a:p>
                      <a:pPr algn="l" fontAlgn="b"/>
                      <a:r>
                        <a:rPr lang="en-US" sz="1100" dirty="0">
                          <a:solidFill>
                            <a:schemeClr val="tx1">
                              <a:lumMod val="75000"/>
                              <a:lumOff val="25000"/>
                            </a:schemeClr>
                          </a:solidFill>
                          <a:effectLst/>
                          <a:latin typeface="Century Gothic"/>
                        </a:rPr>
                        <a:t>April 2019 - May 2021 Mean</a:t>
                      </a:r>
                    </a:p>
                  </a:txBody>
                  <a:tcPr marL="9525" marR="9525" marT="9525" anchor="ctr">
                    <a:lnL w="12700">
                      <a:solidFill>
                        <a:schemeClr val="tx1"/>
                      </a:solidFill>
                    </a:lnL>
                  </a:tcPr>
                </a:tc>
                <a:tc>
                  <a:txBody>
                    <a:bodyPr/>
                    <a:lstStyle/>
                    <a:p>
                      <a:pPr algn="l" fontAlgn="b"/>
                      <a:r>
                        <a:rPr lang="en-US" sz="1100" dirty="0">
                          <a:solidFill>
                            <a:schemeClr val="tx1">
                              <a:lumMod val="75000"/>
                              <a:lumOff val="25000"/>
                            </a:schemeClr>
                          </a:solidFill>
                          <a:effectLst/>
                          <a:latin typeface="Century Gothic"/>
                        </a:rPr>
                        <a:t>Land Surface Temperature​</a:t>
                      </a:r>
                    </a:p>
                  </a:txBody>
                  <a:tcPr marL="9525" marR="9525" marT="9525" anchor="ctr"/>
                </a:tc>
                <a:tc>
                  <a:txBody>
                    <a:bodyPr/>
                    <a:lstStyle/>
                    <a:p>
                      <a:pPr algn="ctr" fontAlgn="b"/>
                      <a:r>
                        <a:rPr lang="en-US" sz="1100" dirty="0">
                          <a:solidFill>
                            <a:schemeClr val="tx1">
                              <a:lumMod val="75000"/>
                              <a:lumOff val="25000"/>
                            </a:schemeClr>
                          </a:solidFill>
                          <a:effectLst/>
                          <a:latin typeface="Century Gothic"/>
                        </a:rPr>
                        <a:t>0.12</a:t>
                      </a:r>
                    </a:p>
                  </a:txBody>
                  <a:tcPr marL="9525" marR="9525" marT="9525" anchor="ctr"/>
                </a:tc>
                <a:tc>
                  <a:txBody>
                    <a:bodyPr/>
                    <a:lstStyle/>
                    <a:p>
                      <a:pPr algn="ctr" fontAlgn="b"/>
                      <a:r>
                        <a:rPr lang="en-US" sz="1100" dirty="0">
                          <a:solidFill>
                            <a:schemeClr val="tx1">
                              <a:lumMod val="75000"/>
                              <a:lumOff val="25000"/>
                            </a:schemeClr>
                          </a:solidFill>
                          <a:effectLst/>
                          <a:latin typeface="Century Gothic"/>
                        </a:rPr>
                        <a:t>2.20E-16</a:t>
                      </a:r>
                    </a:p>
                  </a:txBody>
                  <a:tcPr marL="9525" marR="9525" marT="9525" anchor="ctr">
                    <a:lnR w="12700">
                      <a:solidFill>
                        <a:schemeClr val="tx1"/>
                      </a:solidFill>
                    </a:lnR>
                  </a:tcPr>
                </a:tc>
                <a:tc>
                  <a:txBody>
                    <a:bodyPr/>
                    <a:lstStyle/>
                    <a:p>
                      <a:pPr algn="ctr" fontAlgn="b"/>
                      <a:r>
                        <a:rPr lang="en-US" sz="1100" b="1" dirty="0">
                          <a:solidFill>
                            <a:schemeClr val="tx1">
                              <a:lumMod val="75000"/>
                              <a:lumOff val="25000"/>
                            </a:schemeClr>
                          </a:solidFill>
                          <a:effectLst/>
                          <a:latin typeface="Century Gothic"/>
                        </a:rPr>
                        <a:t>0.35</a:t>
                      </a:r>
                    </a:p>
                  </a:txBody>
                  <a:tcPr marL="9525" marR="9525" marT="9525" anchor="ctr">
                    <a:lnL w="12700">
                      <a:solidFill>
                        <a:schemeClr val="tx1"/>
                      </a:solidFill>
                    </a:lnL>
                  </a:tcPr>
                </a:tc>
                <a:tc>
                  <a:txBody>
                    <a:bodyPr/>
                    <a:lstStyle/>
                    <a:p>
                      <a:pPr algn="ctr" fontAlgn="b"/>
                      <a:r>
                        <a:rPr lang="en-US" sz="1100" b="1" dirty="0">
                          <a:solidFill>
                            <a:schemeClr val="tx1">
                              <a:lumMod val="75000"/>
                              <a:lumOff val="25000"/>
                            </a:schemeClr>
                          </a:solidFill>
                          <a:effectLst/>
                          <a:latin typeface="Century Gothic"/>
                        </a:rPr>
                        <a:t>4.94E-09</a:t>
                      </a:r>
                    </a:p>
                  </a:txBody>
                  <a:tcPr marL="9525" marR="9525" marT="9525" anchor="ctr">
                    <a:lnR w="12700">
                      <a:solidFill>
                        <a:schemeClr val="tx1"/>
                      </a:solidFill>
                    </a:lnR>
                  </a:tcPr>
                </a:tc>
                <a:extLst>
                  <a:ext uri="{0D108BD9-81ED-4DB2-BD59-A6C34878D82A}">
                    <a16:rowId xmlns:a16="http://schemas.microsoft.com/office/drawing/2014/main" val="3767637784"/>
                  </a:ext>
                </a:extLst>
              </a:tr>
              <a:tr h="180975">
                <a:tc>
                  <a:txBody>
                    <a:bodyPr/>
                    <a:lstStyle/>
                    <a:p>
                      <a:pPr algn="l" fontAlgn="b"/>
                      <a:r>
                        <a:rPr lang="en-US" sz="1100" dirty="0">
                          <a:solidFill>
                            <a:schemeClr val="tx1">
                              <a:lumMod val="75000"/>
                              <a:lumOff val="25000"/>
                            </a:schemeClr>
                          </a:solidFill>
                          <a:effectLst/>
                          <a:latin typeface="Century Gothic"/>
                        </a:rPr>
                        <a:t>April 2019 - May 2021 Mean</a:t>
                      </a:r>
                    </a:p>
                  </a:txBody>
                  <a:tcPr marL="9525" marR="9525" marT="9525" anchor="ctr">
                    <a:lnL w="12700">
                      <a:solidFill>
                        <a:schemeClr val="tx1"/>
                      </a:solidFill>
                    </a:lnL>
                  </a:tcPr>
                </a:tc>
                <a:tc>
                  <a:txBody>
                    <a:bodyPr/>
                    <a:lstStyle/>
                    <a:p>
                      <a:pPr algn="l" fontAlgn="b"/>
                      <a:r>
                        <a:rPr lang="en-US" sz="1100" dirty="0">
                          <a:solidFill>
                            <a:schemeClr val="tx1">
                              <a:lumMod val="75000"/>
                              <a:lumOff val="25000"/>
                            </a:schemeClr>
                          </a:solidFill>
                          <a:effectLst/>
                          <a:latin typeface="Century Gothic"/>
                        </a:rPr>
                        <a:t>NDMI​</a:t>
                      </a:r>
                    </a:p>
                  </a:txBody>
                  <a:tcPr marL="9525" marR="9525" marT="9525" anchor="ctr"/>
                </a:tc>
                <a:tc>
                  <a:txBody>
                    <a:bodyPr/>
                    <a:lstStyle/>
                    <a:p>
                      <a:pPr algn="ctr" fontAlgn="b"/>
                      <a:r>
                        <a:rPr lang="en-US" sz="1100" dirty="0">
                          <a:solidFill>
                            <a:schemeClr val="tx1">
                              <a:lumMod val="75000"/>
                              <a:lumOff val="25000"/>
                            </a:schemeClr>
                          </a:solidFill>
                          <a:effectLst/>
                          <a:latin typeface="Century Gothic"/>
                        </a:rPr>
                        <a:t>-0.03</a:t>
                      </a:r>
                    </a:p>
                  </a:txBody>
                  <a:tcPr marL="9525" marR="9525" marT="9525" anchor="ctr"/>
                </a:tc>
                <a:tc>
                  <a:txBody>
                    <a:bodyPr/>
                    <a:lstStyle/>
                    <a:p>
                      <a:pPr algn="ctr" fontAlgn="b"/>
                      <a:r>
                        <a:rPr lang="en-US" sz="1100" dirty="0">
                          <a:solidFill>
                            <a:schemeClr val="tx1">
                              <a:lumMod val="75000"/>
                              <a:lumOff val="25000"/>
                            </a:schemeClr>
                          </a:solidFill>
                          <a:effectLst/>
                          <a:latin typeface="Century Gothic"/>
                        </a:rPr>
                        <a:t>0.04881</a:t>
                      </a:r>
                    </a:p>
                  </a:txBody>
                  <a:tcPr marL="9525" marR="9525" marT="9525" anchor="ctr">
                    <a:lnR w="12700">
                      <a:solidFill>
                        <a:schemeClr val="tx1"/>
                      </a:solidFill>
                    </a:lnR>
                  </a:tcPr>
                </a:tc>
                <a:tc>
                  <a:txBody>
                    <a:bodyPr/>
                    <a:lstStyle/>
                    <a:p>
                      <a:pPr algn="ctr" fontAlgn="b"/>
                      <a:r>
                        <a:rPr lang="en-US" sz="1100" dirty="0">
                          <a:solidFill>
                            <a:schemeClr val="tx1">
                              <a:lumMod val="75000"/>
                              <a:lumOff val="25000"/>
                            </a:schemeClr>
                          </a:solidFill>
                          <a:effectLst/>
                          <a:latin typeface="Century Gothic"/>
                        </a:rPr>
                        <a:t>0.19</a:t>
                      </a:r>
                    </a:p>
                  </a:txBody>
                  <a:tcPr marL="9525" marR="9525" marT="9525" anchor="ctr">
                    <a:lnL w="12700">
                      <a:solidFill>
                        <a:schemeClr val="tx1"/>
                      </a:solidFill>
                    </a:lnL>
                  </a:tcPr>
                </a:tc>
                <a:tc>
                  <a:txBody>
                    <a:bodyPr/>
                    <a:lstStyle/>
                    <a:p>
                      <a:pPr algn="ctr" fontAlgn="b"/>
                      <a:r>
                        <a:rPr lang="en-US" sz="1100" dirty="0">
                          <a:solidFill>
                            <a:schemeClr val="tx1">
                              <a:lumMod val="75000"/>
                              <a:lumOff val="25000"/>
                            </a:schemeClr>
                          </a:solidFill>
                          <a:effectLst/>
                          <a:latin typeface="Century Gothic"/>
                        </a:rPr>
                        <a:t>0.001925</a:t>
                      </a:r>
                    </a:p>
                  </a:txBody>
                  <a:tcPr marL="9525" marR="9525" marT="9525" anchor="ctr">
                    <a:lnR w="12700">
                      <a:solidFill>
                        <a:schemeClr val="tx1"/>
                      </a:solidFill>
                    </a:lnR>
                  </a:tcPr>
                </a:tc>
                <a:extLst>
                  <a:ext uri="{0D108BD9-81ED-4DB2-BD59-A6C34878D82A}">
                    <a16:rowId xmlns:a16="http://schemas.microsoft.com/office/drawing/2014/main" val="263107380"/>
                  </a:ext>
                </a:extLst>
              </a:tr>
              <a:tr h="180975">
                <a:tc>
                  <a:txBody>
                    <a:bodyPr/>
                    <a:lstStyle/>
                    <a:p>
                      <a:pPr algn="l" fontAlgn="b"/>
                      <a:r>
                        <a:rPr lang="en-US" sz="1100" dirty="0">
                          <a:solidFill>
                            <a:schemeClr val="tx1">
                              <a:lumMod val="75000"/>
                              <a:lumOff val="25000"/>
                            </a:schemeClr>
                          </a:solidFill>
                          <a:effectLst/>
                          <a:latin typeface="Century Gothic"/>
                        </a:rPr>
                        <a:t>April 2019 - May 2021 Mean</a:t>
                      </a:r>
                    </a:p>
                  </a:txBody>
                  <a:tcPr marL="9525" marR="9525" marT="9525" anchor="ctr">
                    <a:lnL w="12700">
                      <a:solidFill>
                        <a:schemeClr val="tx1"/>
                      </a:solidFill>
                    </a:lnL>
                    <a:lnB w="12700">
                      <a:solidFill>
                        <a:schemeClr val="tx1"/>
                      </a:solidFill>
                    </a:lnB>
                  </a:tcPr>
                </a:tc>
                <a:tc>
                  <a:txBody>
                    <a:bodyPr/>
                    <a:lstStyle/>
                    <a:p>
                      <a:pPr algn="l" fontAlgn="b"/>
                      <a:r>
                        <a:rPr lang="en-US" sz="1100" dirty="0">
                          <a:solidFill>
                            <a:schemeClr val="tx1">
                              <a:lumMod val="75000"/>
                              <a:lumOff val="25000"/>
                            </a:schemeClr>
                          </a:solidFill>
                          <a:effectLst/>
                          <a:latin typeface="Century Gothic"/>
                        </a:rPr>
                        <a:t>NDVI​</a:t>
                      </a:r>
                    </a:p>
                  </a:txBody>
                  <a:tcPr marL="9525" marR="9525" marT="9525" anchor="ctr">
                    <a:lnB w="12700">
                      <a:solidFill>
                        <a:schemeClr val="tx1"/>
                      </a:solidFill>
                    </a:lnB>
                  </a:tcPr>
                </a:tc>
                <a:tc>
                  <a:txBody>
                    <a:bodyPr/>
                    <a:lstStyle/>
                    <a:p>
                      <a:pPr algn="ctr" fontAlgn="b"/>
                      <a:r>
                        <a:rPr lang="en-US" sz="1100" dirty="0">
                          <a:solidFill>
                            <a:schemeClr val="tx1">
                              <a:lumMod val="75000"/>
                              <a:lumOff val="25000"/>
                            </a:schemeClr>
                          </a:solidFill>
                          <a:effectLst/>
                          <a:latin typeface="Century Gothic"/>
                        </a:rPr>
                        <a:t>-0.12</a:t>
                      </a:r>
                    </a:p>
                  </a:txBody>
                  <a:tcPr marL="9525" marR="9525" marT="9525" anchor="ctr">
                    <a:lnB w="12700">
                      <a:solidFill>
                        <a:schemeClr val="tx1"/>
                      </a:solidFill>
                    </a:lnB>
                  </a:tcPr>
                </a:tc>
                <a:tc>
                  <a:txBody>
                    <a:bodyPr/>
                    <a:lstStyle/>
                    <a:p>
                      <a:pPr algn="ctr" fontAlgn="b"/>
                      <a:r>
                        <a:rPr lang="en-US" sz="1100" dirty="0">
                          <a:solidFill>
                            <a:schemeClr val="tx1">
                              <a:lumMod val="75000"/>
                              <a:lumOff val="25000"/>
                            </a:schemeClr>
                          </a:solidFill>
                          <a:effectLst/>
                          <a:latin typeface="Century Gothic"/>
                        </a:rPr>
                        <a:t>2.20E-16</a:t>
                      </a:r>
                    </a:p>
                  </a:txBody>
                  <a:tcPr marL="9525" marR="9525" marT="9525" anchor="ctr">
                    <a:lnR w="12700">
                      <a:solidFill>
                        <a:schemeClr val="tx1"/>
                      </a:solidFill>
                    </a:lnR>
                    <a:lnB w="12700">
                      <a:solidFill>
                        <a:schemeClr val="tx1"/>
                      </a:solidFill>
                    </a:lnB>
                  </a:tcPr>
                </a:tc>
                <a:tc>
                  <a:txBody>
                    <a:bodyPr/>
                    <a:lstStyle/>
                    <a:p>
                      <a:pPr algn="ctr" fontAlgn="b"/>
                      <a:r>
                        <a:rPr lang="en-US" sz="1100" dirty="0">
                          <a:solidFill>
                            <a:schemeClr val="tx1">
                              <a:lumMod val="75000"/>
                              <a:lumOff val="25000"/>
                            </a:schemeClr>
                          </a:solidFill>
                          <a:effectLst/>
                          <a:latin typeface="Century Gothic"/>
                        </a:rPr>
                        <a:t>-0.07</a:t>
                      </a:r>
                    </a:p>
                  </a:txBody>
                  <a:tcPr marL="9525" marR="9525" marT="9525" anchor="ctr">
                    <a:lnL w="12700">
                      <a:solidFill>
                        <a:schemeClr val="tx1"/>
                      </a:solidFill>
                    </a:lnL>
                    <a:lnB w="12700">
                      <a:solidFill>
                        <a:schemeClr val="tx1"/>
                      </a:solidFill>
                    </a:lnB>
                  </a:tcPr>
                </a:tc>
                <a:tc>
                  <a:txBody>
                    <a:bodyPr/>
                    <a:lstStyle/>
                    <a:p>
                      <a:pPr algn="ctr" fontAlgn="b"/>
                      <a:r>
                        <a:rPr lang="en-US" sz="1100" dirty="0">
                          <a:solidFill>
                            <a:schemeClr val="tx1">
                              <a:lumMod val="75000"/>
                              <a:lumOff val="25000"/>
                            </a:schemeClr>
                          </a:solidFill>
                          <a:effectLst/>
                          <a:latin typeface="Century Gothic"/>
                        </a:rPr>
                        <a:t>0.2665</a:t>
                      </a:r>
                    </a:p>
                  </a:txBody>
                  <a:tcPr marL="9525" marR="9525" marT="9525" anchor="ctr">
                    <a:lnR w="12700">
                      <a:solidFill>
                        <a:schemeClr val="tx1"/>
                      </a:solidFill>
                    </a:lnR>
                    <a:lnB w="12700">
                      <a:solidFill>
                        <a:schemeClr val="tx1"/>
                      </a:solidFill>
                    </a:lnB>
                  </a:tcPr>
                </a:tc>
                <a:extLst>
                  <a:ext uri="{0D108BD9-81ED-4DB2-BD59-A6C34878D82A}">
                    <a16:rowId xmlns:a16="http://schemas.microsoft.com/office/drawing/2014/main" val="3749842161"/>
                  </a:ext>
                </a:extLst>
              </a:tr>
              <a:tr h="180975">
                <a:tc>
                  <a:txBody>
                    <a:bodyPr/>
                    <a:lstStyle/>
                    <a:p>
                      <a:pPr algn="l" fontAlgn="b"/>
                      <a:r>
                        <a:rPr lang="en-US" sz="1100" dirty="0">
                          <a:solidFill>
                            <a:schemeClr val="tx1">
                              <a:lumMod val="75000"/>
                              <a:lumOff val="25000"/>
                            </a:schemeClr>
                          </a:solidFill>
                          <a:effectLst/>
                          <a:latin typeface="Century Gothic"/>
                        </a:rPr>
                        <a:t>April 2020 - May 2021 Mean</a:t>
                      </a:r>
                    </a:p>
                  </a:txBody>
                  <a:tcPr marL="9525" marR="9525" marT="9525" anchor="ctr">
                    <a:lnL w="12700">
                      <a:solidFill>
                        <a:schemeClr val="tx1"/>
                      </a:solidFill>
                    </a:lnL>
                    <a:lnT w="12700">
                      <a:solidFill>
                        <a:schemeClr val="tx1"/>
                      </a:solidFill>
                    </a:lnT>
                  </a:tcPr>
                </a:tc>
                <a:tc>
                  <a:txBody>
                    <a:bodyPr/>
                    <a:lstStyle/>
                    <a:p>
                      <a:pPr algn="l" fontAlgn="b"/>
                      <a:r>
                        <a:rPr lang="en-US" sz="1100" dirty="0">
                          <a:solidFill>
                            <a:schemeClr val="tx1">
                              <a:lumMod val="75000"/>
                              <a:lumOff val="25000"/>
                            </a:schemeClr>
                          </a:solidFill>
                          <a:effectLst/>
                          <a:latin typeface="Century Gothic"/>
                        </a:rPr>
                        <a:t>Soil Moisture​</a:t>
                      </a:r>
                    </a:p>
                  </a:txBody>
                  <a:tcPr marL="9525" marR="9525" marT="9525" anchor="ctr">
                    <a:lnT w="12700">
                      <a:solidFill>
                        <a:schemeClr val="tx1"/>
                      </a:solidFill>
                    </a:lnT>
                  </a:tcPr>
                </a:tc>
                <a:tc>
                  <a:txBody>
                    <a:bodyPr/>
                    <a:lstStyle/>
                    <a:p>
                      <a:pPr algn="ctr" fontAlgn="b"/>
                      <a:r>
                        <a:rPr lang="en-US" sz="1100" dirty="0">
                          <a:solidFill>
                            <a:schemeClr val="tx1">
                              <a:lumMod val="75000"/>
                              <a:lumOff val="25000"/>
                            </a:schemeClr>
                          </a:solidFill>
                          <a:effectLst/>
                          <a:latin typeface="Century Gothic"/>
                        </a:rPr>
                        <a:t>0.05</a:t>
                      </a:r>
                    </a:p>
                  </a:txBody>
                  <a:tcPr marL="9525" marR="9525" marT="9525" anchor="ctr">
                    <a:lnT w="12700">
                      <a:solidFill>
                        <a:schemeClr val="tx1"/>
                      </a:solidFill>
                    </a:lnT>
                  </a:tcPr>
                </a:tc>
                <a:tc>
                  <a:txBody>
                    <a:bodyPr/>
                    <a:lstStyle/>
                    <a:p>
                      <a:pPr algn="ctr" fontAlgn="b"/>
                      <a:r>
                        <a:rPr lang="en-US" sz="1100" dirty="0">
                          <a:solidFill>
                            <a:schemeClr val="tx1">
                              <a:lumMod val="75000"/>
                              <a:lumOff val="25000"/>
                            </a:schemeClr>
                          </a:solidFill>
                          <a:effectLst/>
                          <a:latin typeface="Century Gothic"/>
                        </a:rPr>
                        <a:t>4.32E-05</a:t>
                      </a:r>
                    </a:p>
                  </a:txBody>
                  <a:tcPr marL="9525" marR="9525" marT="9525" anchor="ctr">
                    <a:lnR w="12700">
                      <a:solidFill>
                        <a:schemeClr val="tx1"/>
                      </a:solidFill>
                    </a:lnR>
                    <a:lnT w="12700">
                      <a:solidFill>
                        <a:schemeClr val="tx1"/>
                      </a:solidFill>
                    </a:lnT>
                  </a:tcPr>
                </a:tc>
                <a:tc>
                  <a:txBody>
                    <a:bodyPr/>
                    <a:lstStyle/>
                    <a:p>
                      <a:pPr algn="ctr" fontAlgn="b"/>
                      <a:r>
                        <a:rPr lang="en-US" sz="1100" b="1" dirty="0">
                          <a:solidFill>
                            <a:schemeClr val="tx1">
                              <a:lumMod val="75000"/>
                              <a:lumOff val="25000"/>
                            </a:schemeClr>
                          </a:solidFill>
                          <a:effectLst/>
                          <a:latin typeface="Century Gothic"/>
                        </a:rPr>
                        <a:t>0.39</a:t>
                      </a:r>
                    </a:p>
                  </a:txBody>
                  <a:tcPr marL="9525" marR="9525" marT="9525" anchor="ctr">
                    <a:lnL w="12700">
                      <a:solidFill>
                        <a:schemeClr val="tx1"/>
                      </a:solidFill>
                    </a:lnL>
                    <a:lnT w="12700">
                      <a:solidFill>
                        <a:schemeClr val="tx1"/>
                      </a:solidFill>
                    </a:lnT>
                  </a:tcPr>
                </a:tc>
                <a:tc>
                  <a:txBody>
                    <a:bodyPr/>
                    <a:lstStyle/>
                    <a:p>
                      <a:pPr algn="ctr" fontAlgn="b"/>
                      <a:r>
                        <a:rPr lang="en-US" sz="1100" b="1" dirty="0">
                          <a:solidFill>
                            <a:schemeClr val="tx1">
                              <a:lumMod val="75000"/>
                              <a:lumOff val="25000"/>
                            </a:schemeClr>
                          </a:solidFill>
                          <a:effectLst/>
                          <a:latin typeface="Century Gothic"/>
                        </a:rPr>
                        <a:t>1.01E-10</a:t>
                      </a:r>
                    </a:p>
                  </a:txBody>
                  <a:tcPr marL="9525" marR="9525" marT="9525" anchor="ctr">
                    <a:lnR w="12700">
                      <a:solidFill>
                        <a:schemeClr val="tx1"/>
                      </a:solidFill>
                    </a:lnR>
                    <a:lnT w="12700">
                      <a:solidFill>
                        <a:schemeClr val="tx1"/>
                      </a:solidFill>
                    </a:lnT>
                  </a:tcPr>
                </a:tc>
                <a:extLst>
                  <a:ext uri="{0D108BD9-81ED-4DB2-BD59-A6C34878D82A}">
                    <a16:rowId xmlns:a16="http://schemas.microsoft.com/office/drawing/2014/main" val="3507159036"/>
                  </a:ext>
                </a:extLst>
              </a:tr>
              <a:tr h="180975">
                <a:tc>
                  <a:txBody>
                    <a:bodyPr/>
                    <a:lstStyle/>
                    <a:p>
                      <a:pPr algn="l" fontAlgn="b"/>
                      <a:r>
                        <a:rPr lang="en-US" sz="1100" dirty="0">
                          <a:solidFill>
                            <a:schemeClr val="tx1">
                              <a:lumMod val="75000"/>
                              <a:lumOff val="25000"/>
                            </a:schemeClr>
                          </a:solidFill>
                          <a:effectLst/>
                          <a:latin typeface="Century Gothic"/>
                        </a:rPr>
                        <a:t>April 2020 - May 2021 Mean</a:t>
                      </a:r>
                    </a:p>
                  </a:txBody>
                  <a:tcPr marL="9525" marR="9525" marT="9525" anchor="ctr">
                    <a:lnL w="12700">
                      <a:solidFill>
                        <a:schemeClr val="tx1"/>
                      </a:solidFill>
                    </a:lnL>
                  </a:tcPr>
                </a:tc>
                <a:tc>
                  <a:txBody>
                    <a:bodyPr/>
                    <a:lstStyle/>
                    <a:p>
                      <a:pPr algn="l" fontAlgn="b"/>
                      <a:r>
                        <a:rPr lang="en-US" sz="1100" dirty="0">
                          <a:solidFill>
                            <a:schemeClr val="tx1">
                              <a:lumMod val="75000"/>
                              <a:lumOff val="25000"/>
                            </a:schemeClr>
                          </a:solidFill>
                          <a:effectLst/>
                          <a:latin typeface="Century Gothic"/>
                        </a:rPr>
                        <a:t>Evapotranspiration​</a:t>
                      </a:r>
                    </a:p>
                  </a:txBody>
                  <a:tcPr marL="9525" marR="9525" marT="9525" anchor="ctr"/>
                </a:tc>
                <a:tc>
                  <a:txBody>
                    <a:bodyPr/>
                    <a:lstStyle/>
                    <a:p>
                      <a:pPr algn="ctr" fontAlgn="b"/>
                      <a:r>
                        <a:rPr lang="en-US" sz="1100" dirty="0">
                          <a:solidFill>
                            <a:schemeClr val="tx1">
                              <a:lumMod val="75000"/>
                              <a:lumOff val="25000"/>
                            </a:schemeClr>
                          </a:solidFill>
                          <a:effectLst/>
                          <a:latin typeface="Century Gothic"/>
                        </a:rPr>
                        <a:t>-0.06</a:t>
                      </a:r>
                    </a:p>
                  </a:txBody>
                  <a:tcPr marL="9525" marR="9525" marT="9525" anchor="ctr"/>
                </a:tc>
                <a:tc>
                  <a:txBody>
                    <a:bodyPr/>
                    <a:lstStyle/>
                    <a:p>
                      <a:pPr algn="ctr" fontAlgn="b"/>
                      <a:r>
                        <a:rPr lang="en-US" sz="1100" dirty="0">
                          <a:solidFill>
                            <a:schemeClr val="tx1">
                              <a:lumMod val="75000"/>
                              <a:lumOff val="25000"/>
                            </a:schemeClr>
                          </a:solidFill>
                          <a:effectLst/>
                          <a:latin typeface="Century Gothic"/>
                        </a:rPr>
                        <a:t>6.14E-05</a:t>
                      </a:r>
                    </a:p>
                  </a:txBody>
                  <a:tcPr marL="9525" marR="9525" marT="9525" anchor="ctr">
                    <a:lnR w="12700">
                      <a:solidFill>
                        <a:schemeClr val="tx1"/>
                      </a:solidFill>
                    </a:lnR>
                  </a:tcPr>
                </a:tc>
                <a:tc>
                  <a:txBody>
                    <a:bodyPr/>
                    <a:lstStyle/>
                    <a:p>
                      <a:pPr algn="ctr" fontAlgn="b"/>
                      <a:r>
                        <a:rPr lang="en-US" sz="1100" dirty="0">
                          <a:solidFill>
                            <a:schemeClr val="tx1">
                              <a:lumMod val="75000"/>
                              <a:lumOff val="25000"/>
                            </a:schemeClr>
                          </a:solidFill>
                          <a:effectLst/>
                          <a:latin typeface="Century Gothic"/>
                        </a:rPr>
                        <a:t>-0.21</a:t>
                      </a:r>
                    </a:p>
                  </a:txBody>
                  <a:tcPr marL="9525" marR="9525" marT="9525" anchor="ctr">
                    <a:lnL w="12700">
                      <a:solidFill>
                        <a:schemeClr val="tx1"/>
                      </a:solidFill>
                    </a:lnL>
                  </a:tcPr>
                </a:tc>
                <a:tc>
                  <a:txBody>
                    <a:bodyPr/>
                    <a:lstStyle/>
                    <a:p>
                      <a:pPr algn="ctr" fontAlgn="b"/>
                      <a:r>
                        <a:rPr lang="en-US" sz="1100" dirty="0">
                          <a:solidFill>
                            <a:schemeClr val="tx1">
                              <a:lumMod val="75000"/>
                              <a:lumOff val="25000"/>
                            </a:schemeClr>
                          </a:solidFill>
                          <a:effectLst/>
                          <a:latin typeface="Century Gothic"/>
                        </a:rPr>
                        <a:t>1.13E-03</a:t>
                      </a:r>
                    </a:p>
                  </a:txBody>
                  <a:tcPr marL="9525" marR="9525" marT="9525" anchor="ctr">
                    <a:lnR w="12700">
                      <a:solidFill>
                        <a:schemeClr val="tx1"/>
                      </a:solidFill>
                    </a:lnR>
                  </a:tcPr>
                </a:tc>
                <a:extLst>
                  <a:ext uri="{0D108BD9-81ED-4DB2-BD59-A6C34878D82A}">
                    <a16:rowId xmlns:a16="http://schemas.microsoft.com/office/drawing/2014/main" val="688077000"/>
                  </a:ext>
                </a:extLst>
              </a:tr>
              <a:tr h="180975">
                <a:tc>
                  <a:txBody>
                    <a:bodyPr/>
                    <a:lstStyle/>
                    <a:p>
                      <a:pPr algn="l" fontAlgn="b"/>
                      <a:r>
                        <a:rPr lang="en-US" sz="1100" dirty="0">
                          <a:solidFill>
                            <a:schemeClr val="tx1">
                              <a:lumMod val="75000"/>
                              <a:lumOff val="25000"/>
                            </a:schemeClr>
                          </a:solidFill>
                          <a:effectLst/>
                          <a:latin typeface="Century Gothic"/>
                        </a:rPr>
                        <a:t>April 2020 - May 2021 Mean</a:t>
                      </a:r>
                    </a:p>
                  </a:txBody>
                  <a:tcPr marL="9525" marR="9525" marT="9525" anchor="ctr">
                    <a:lnL w="12700">
                      <a:solidFill>
                        <a:schemeClr val="tx1"/>
                      </a:solidFill>
                    </a:lnL>
                  </a:tcPr>
                </a:tc>
                <a:tc>
                  <a:txBody>
                    <a:bodyPr/>
                    <a:lstStyle/>
                    <a:p>
                      <a:pPr algn="l" fontAlgn="b"/>
                      <a:r>
                        <a:rPr lang="en-US" sz="1100" dirty="0">
                          <a:solidFill>
                            <a:schemeClr val="tx1">
                              <a:lumMod val="75000"/>
                              <a:lumOff val="25000"/>
                            </a:schemeClr>
                          </a:solidFill>
                          <a:effectLst/>
                          <a:latin typeface="Century Gothic"/>
                        </a:rPr>
                        <a:t>Precipitation​</a:t>
                      </a:r>
                    </a:p>
                  </a:txBody>
                  <a:tcPr marL="9525" marR="9525" marT="9525" anchor="ctr"/>
                </a:tc>
                <a:tc>
                  <a:txBody>
                    <a:bodyPr/>
                    <a:lstStyle/>
                    <a:p>
                      <a:pPr algn="ctr" fontAlgn="b"/>
                      <a:r>
                        <a:rPr lang="en-US" sz="1100" dirty="0">
                          <a:solidFill>
                            <a:schemeClr val="tx1">
                              <a:lumMod val="75000"/>
                              <a:lumOff val="25000"/>
                            </a:schemeClr>
                          </a:solidFill>
                          <a:effectLst/>
                          <a:latin typeface="Century Gothic"/>
                        </a:rPr>
                        <a:t>-0.06</a:t>
                      </a:r>
                    </a:p>
                  </a:txBody>
                  <a:tcPr marL="9525" marR="9525" marT="9525" anchor="ctr"/>
                </a:tc>
                <a:tc>
                  <a:txBody>
                    <a:bodyPr/>
                    <a:lstStyle/>
                    <a:p>
                      <a:pPr algn="ctr" fontAlgn="b"/>
                      <a:r>
                        <a:rPr lang="en-US" sz="1100" dirty="0">
                          <a:solidFill>
                            <a:schemeClr val="tx1">
                              <a:lumMod val="75000"/>
                              <a:lumOff val="25000"/>
                            </a:schemeClr>
                          </a:solidFill>
                          <a:effectLst/>
                          <a:latin typeface="Century Gothic"/>
                        </a:rPr>
                        <a:t>5.78E-06</a:t>
                      </a:r>
                    </a:p>
                  </a:txBody>
                  <a:tcPr marL="9525" marR="9525" marT="9525" anchor="ctr">
                    <a:lnR w="12700">
                      <a:solidFill>
                        <a:schemeClr val="tx1"/>
                      </a:solidFill>
                    </a:lnR>
                  </a:tcPr>
                </a:tc>
                <a:tc>
                  <a:txBody>
                    <a:bodyPr/>
                    <a:lstStyle/>
                    <a:p>
                      <a:pPr algn="ctr" fontAlgn="b"/>
                      <a:r>
                        <a:rPr lang="en-US" sz="1100" dirty="0">
                          <a:solidFill>
                            <a:schemeClr val="tx1">
                              <a:lumMod val="75000"/>
                              <a:lumOff val="25000"/>
                            </a:schemeClr>
                          </a:solidFill>
                          <a:effectLst/>
                          <a:latin typeface="Century Gothic"/>
                        </a:rPr>
                        <a:t>-0.20</a:t>
                      </a:r>
                    </a:p>
                  </a:txBody>
                  <a:tcPr marL="9525" marR="9525" marT="9525" anchor="ctr">
                    <a:lnL w="12700">
                      <a:solidFill>
                        <a:schemeClr val="tx1"/>
                      </a:solidFill>
                    </a:lnL>
                  </a:tcPr>
                </a:tc>
                <a:tc>
                  <a:txBody>
                    <a:bodyPr/>
                    <a:lstStyle/>
                    <a:p>
                      <a:pPr algn="ctr" fontAlgn="b"/>
                      <a:r>
                        <a:rPr lang="en-US" sz="1100" dirty="0">
                          <a:solidFill>
                            <a:schemeClr val="tx1">
                              <a:lumMod val="75000"/>
                              <a:lumOff val="25000"/>
                            </a:schemeClr>
                          </a:solidFill>
                          <a:effectLst/>
                          <a:latin typeface="Century Gothic"/>
                        </a:rPr>
                        <a:t>0.001153</a:t>
                      </a:r>
                    </a:p>
                  </a:txBody>
                  <a:tcPr marL="9525" marR="9525" marT="9525" anchor="ctr">
                    <a:lnR w="12700">
                      <a:solidFill>
                        <a:schemeClr val="tx1"/>
                      </a:solidFill>
                    </a:lnR>
                  </a:tcPr>
                </a:tc>
                <a:extLst>
                  <a:ext uri="{0D108BD9-81ED-4DB2-BD59-A6C34878D82A}">
                    <a16:rowId xmlns:a16="http://schemas.microsoft.com/office/drawing/2014/main" val="1014003625"/>
                  </a:ext>
                </a:extLst>
              </a:tr>
              <a:tr h="304800">
                <a:tc>
                  <a:txBody>
                    <a:bodyPr/>
                    <a:lstStyle/>
                    <a:p>
                      <a:pPr algn="l" fontAlgn="b"/>
                      <a:r>
                        <a:rPr lang="en-US" sz="1100" dirty="0">
                          <a:solidFill>
                            <a:schemeClr val="tx1">
                              <a:lumMod val="75000"/>
                              <a:lumOff val="25000"/>
                            </a:schemeClr>
                          </a:solidFill>
                          <a:effectLst/>
                          <a:latin typeface="Century Gothic"/>
                        </a:rPr>
                        <a:t>April 2020 - May 2021 Mean</a:t>
                      </a:r>
                    </a:p>
                  </a:txBody>
                  <a:tcPr marL="9525" marR="9525" marT="9525" anchor="ctr">
                    <a:lnL w="12700">
                      <a:solidFill>
                        <a:schemeClr val="tx1"/>
                      </a:solidFill>
                    </a:lnL>
                  </a:tcPr>
                </a:tc>
                <a:tc>
                  <a:txBody>
                    <a:bodyPr/>
                    <a:lstStyle/>
                    <a:p>
                      <a:pPr algn="l" fontAlgn="b"/>
                      <a:r>
                        <a:rPr lang="en-US" sz="1100" dirty="0">
                          <a:solidFill>
                            <a:schemeClr val="tx1">
                              <a:lumMod val="75000"/>
                              <a:lumOff val="25000"/>
                            </a:schemeClr>
                          </a:solidFill>
                          <a:effectLst/>
                          <a:latin typeface="Century Gothic"/>
                        </a:rPr>
                        <a:t>Land Surface Temperature​</a:t>
                      </a:r>
                    </a:p>
                  </a:txBody>
                  <a:tcPr marL="9525" marR="9525" marT="9525" anchor="ctr"/>
                </a:tc>
                <a:tc>
                  <a:txBody>
                    <a:bodyPr/>
                    <a:lstStyle/>
                    <a:p>
                      <a:pPr algn="ctr" fontAlgn="b"/>
                      <a:r>
                        <a:rPr lang="en-US" sz="1100" dirty="0">
                          <a:solidFill>
                            <a:schemeClr val="tx1">
                              <a:lumMod val="75000"/>
                              <a:lumOff val="25000"/>
                            </a:schemeClr>
                          </a:solidFill>
                          <a:effectLst/>
                          <a:latin typeface="Century Gothic"/>
                        </a:rPr>
                        <a:t>0.12</a:t>
                      </a:r>
                    </a:p>
                  </a:txBody>
                  <a:tcPr marL="9525" marR="9525" marT="9525" anchor="ctr"/>
                </a:tc>
                <a:tc>
                  <a:txBody>
                    <a:bodyPr/>
                    <a:lstStyle/>
                    <a:p>
                      <a:pPr algn="ctr" fontAlgn="b"/>
                      <a:r>
                        <a:rPr lang="en-US" sz="1100" dirty="0">
                          <a:solidFill>
                            <a:schemeClr val="tx1">
                              <a:lumMod val="75000"/>
                              <a:lumOff val="25000"/>
                            </a:schemeClr>
                          </a:solidFill>
                          <a:effectLst/>
                          <a:latin typeface="Century Gothic"/>
                        </a:rPr>
                        <a:t>2.20E-16</a:t>
                      </a:r>
                    </a:p>
                  </a:txBody>
                  <a:tcPr marL="9525" marR="9525" marT="9525" anchor="ctr">
                    <a:lnR w="12700">
                      <a:solidFill>
                        <a:schemeClr val="tx1"/>
                      </a:solidFill>
                    </a:lnR>
                  </a:tcPr>
                </a:tc>
                <a:tc>
                  <a:txBody>
                    <a:bodyPr/>
                    <a:lstStyle/>
                    <a:p>
                      <a:pPr algn="ctr" fontAlgn="b"/>
                      <a:r>
                        <a:rPr lang="en-US" sz="1100" b="1" dirty="0">
                          <a:solidFill>
                            <a:schemeClr val="tx1">
                              <a:lumMod val="75000"/>
                              <a:lumOff val="25000"/>
                            </a:schemeClr>
                          </a:solidFill>
                          <a:effectLst/>
                          <a:latin typeface="Century Gothic"/>
                        </a:rPr>
                        <a:t>0.38</a:t>
                      </a:r>
                    </a:p>
                  </a:txBody>
                  <a:tcPr marL="9525" marR="9525" marT="9525" anchor="ctr">
                    <a:lnL w="12700">
                      <a:solidFill>
                        <a:schemeClr val="tx1"/>
                      </a:solidFill>
                    </a:lnL>
                  </a:tcPr>
                </a:tc>
                <a:tc>
                  <a:txBody>
                    <a:bodyPr/>
                    <a:lstStyle/>
                    <a:p>
                      <a:pPr algn="ctr" fontAlgn="b"/>
                      <a:r>
                        <a:rPr lang="en-US" sz="1100" b="1" dirty="0">
                          <a:solidFill>
                            <a:schemeClr val="tx1">
                              <a:lumMod val="75000"/>
                              <a:lumOff val="25000"/>
                            </a:schemeClr>
                          </a:solidFill>
                          <a:effectLst/>
                          <a:latin typeface="Century Gothic"/>
                        </a:rPr>
                        <a:t>3.21E-10</a:t>
                      </a:r>
                    </a:p>
                  </a:txBody>
                  <a:tcPr marL="9525" marR="9525" marT="9525" anchor="ctr">
                    <a:lnR w="12700">
                      <a:solidFill>
                        <a:schemeClr val="tx1"/>
                      </a:solidFill>
                    </a:lnR>
                  </a:tcPr>
                </a:tc>
                <a:extLst>
                  <a:ext uri="{0D108BD9-81ED-4DB2-BD59-A6C34878D82A}">
                    <a16:rowId xmlns:a16="http://schemas.microsoft.com/office/drawing/2014/main" val="2884238860"/>
                  </a:ext>
                </a:extLst>
              </a:tr>
              <a:tr h="180975">
                <a:tc>
                  <a:txBody>
                    <a:bodyPr/>
                    <a:lstStyle/>
                    <a:p>
                      <a:pPr algn="l" fontAlgn="b"/>
                      <a:r>
                        <a:rPr lang="en-US" sz="1100" dirty="0">
                          <a:solidFill>
                            <a:schemeClr val="tx1">
                              <a:lumMod val="75000"/>
                              <a:lumOff val="25000"/>
                            </a:schemeClr>
                          </a:solidFill>
                          <a:effectLst/>
                          <a:latin typeface="Century Gothic"/>
                        </a:rPr>
                        <a:t>April 2020 - May 2021 Mean</a:t>
                      </a:r>
                    </a:p>
                  </a:txBody>
                  <a:tcPr marL="9525" marR="9525" marT="9525" anchor="ctr">
                    <a:lnL w="12700">
                      <a:solidFill>
                        <a:schemeClr val="tx1"/>
                      </a:solidFill>
                    </a:lnL>
                  </a:tcPr>
                </a:tc>
                <a:tc>
                  <a:txBody>
                    <a:bodyPr/>
                    <a:lstStyle/>
                    <a:p>
                      <a:pPr algn="l" fontAlgn="b"/>
                      <a:r>
                        <a:rPr lang="en-US" sz="1100" dirty="0">
                          <a:solidFill>
                            <a:schemeClr val="tx1">
                              <a:lumMod val="75000"/>
                              <a:lumOff val="25000"/>
                            </a:schemeClr>
                          </a:solidFill>
                          <a:effectLst/>
                          <a:latin typeface="Century Gothic"/>
                        </a:rPr>
                        <a:t>NDMI​</a:t>
                      </a:r>
                    </a:p>
                  </a:txBody>
                  <a:tcPr marL="9525" marR="9525" marT="9525" anchor="ctr"/>
                </a:tc>
                <a:tc>
                  <a:txBody>
                    <a:bodyPr/>
                    <a:lstStyle/>
                    <a:p>
                      <a:pPr algn="ctr" fontAlgn="b"/>
                      <a:r>
                        <a:rPr lang="en-US" sz="1100" dirty="0">
                          <a:solidFill>
                            <a:schemeClr val="tx1">
                              <a:lumMod val="75000"/>
                              <a:lumOff val="25000"/>
                            </a:schemeClr>
                          </a:solidFill>
                          <a:effectLst/>
                          <a:latin typeface="Century Gothic"/>
                        </a:rPr>
                        <a:t>0.00</a:t>
                      </a:r>
                    </a:p>
                  </a:txBody>
                  <a:tcPr marL="9525" marR="9525" marT="9525" anchor="ctr"/>
                </a:tc>
                <a:tc>
                  <a:txBody>
                    <a:bodyPr/>
                    <a:lstStyle/>
                    <a:p>
                      <a:pPr algn="ctr" fontAlgn="b"/>
                      <a:r>
                        <a:rPr lang="en-US" sz="1100" dirty="0">
                          <a:solidFill>
                            <a:schemeClr val="tx1">
                              <a:lumMod val="75000"/>
                              <a:lumOff val="25000"/>
                            </a:schemeClr>
                          </a:solidFill>
                          <a:effectLst/>
                          <a:latin typeface="Century Gothic"/>
                        </a:rPr>
                        <a:t>0.7104</a:t>
                      </a:r>
                    </a:p>
                  </a:txBody>
                  <a:tcPr marL="9525" marR="9525" marT="9525" anchor="ctr">
                    <a:lnR w="12700">
                      <a:solidFill>
                        <a:schemeClr val="tx1"/>
                      </a:solidFill>
                    </a:lnR>
                  </a:tcPr>
                </a:tc>
                <a:tc>
                  <a:txBody>
                    <a:bodyPr/>
                    <a:lstStyle/>
                    <a:p>
                      <a:pPr algn="ctr" fontAlgn="b"/>
                      <a:r>
                        <a:rPr lang="en-US" sz="1100" dirty="0">
                          <a:solidFill>
                            <a:schemeClr val="tx1">
                              <a:lumMod val="75000"/>
                              <a:lumOff val="25000"/>
                            </a:schemeClr>
                          </a:solidFill>
                          <a:effectLst/>
                          <a:latin typeface="Century Gothic"/>
                        </a:rPr>
                        <a:t>0.19</a:t>
                      </a:r>
                    </a:p>
                  </a:txBody>
                  <a:tcPr marL="9525" marR="9525" marT="9525" anchor="ctr">
                    <a:lnL w="12700">
                      <a:solidFill>
                        <a:schemeClr val="tx1"/>
                      </a:solidFill>
                    </a:lnL>
                  </a:tcPr>
                </a:tc>
                <a:tc>
                  <a:txBody>
                    <a:bodyPr/>
                    <a:lstStyle/>
                    <a:p>
                      <a:pPr algn="ctr" fontAlgn="b"/>
                      <a:r>
                        <a:rPr lang="en-US" sz="1100" dirty="0">
                          <a:solidFill>
                            <a:schemeClr val="tx1">
                              <a:lumMod val="75000"/>
                              <a:lumOff val="25000"/>
                            </a:schemeClr>
                          </a:solidFill>
                          <a:effectLst/>
                          <a:latin typeface="Century Gothic"/>
                        </a:rPr>
                        <a:t>0.002817</a:t>
                      </a:r>
                    </a:p>
                  </a:txBody>
                  <a:tcPr marL="9525" marR="9525" marT="9525" anchor="ctr">
                    <a:lnR w="12700">
                      <a:solidFill>
                        <a:schemeClr val="tx1"/>
                      </a:solidFill>
                    </a:lnR>
                  </a:tcPr>
                </a:tc>
                <a:extLst>
                  <a:ext uri="{0D108BD9-81ED-4DB2-BD59-A6C34878D82A}">
                    <a16:rowId xmlns:a16="http://schemas.microsoft.com/office/drawing/2014/main" val="4087272067"/>
                  </a:ext>
                </a:extLst>
              </a:tr>
              <a:tr h="180975">
                <a:tc>
                  <a:txBody>
                    <a:bodyPr/>
                    <a:lstStyle/>
                    <a:p>
                      <a:pPr algn="l" fontAlgn="b"/>
                      <a:r>
                        <a:rPr lang="en-US" sz="1100" dirty="0">
                          <a:solidFill>
                            <a:schemeClr val="tx1">
                              <a:lumMod val="75000"/>
                              <a:lumOff val="25000"/>
                            </a:schemeClr>
                          </a:solidFill>
                          <a:effectLst/>
                          <a:latin typeface="Century Gothic"/>
                        </a:rPr>
                        <a:t>April 2020 - May 2021 Mean</a:t>
                      </a:r>
                    </a:p>
                  </a:txBody>
                  <a:tcPr marL="9525" marR="9525" marT="9525" anchor="ctr">
                    <a:lnL w="12700">
                      <a:solidFill>
                        <a:schemeClr val="tx1"/>
                      </a:solidFill>
                    </a:lnL>
                    <a:lnB w="12700">
                      <a:solidFill>
                        <a:schemeClr val="tx1"/>
                      </a:solidFill>
                    </a:lnB>
                  </a:tcPr>
                </a:tc>
                <a:tc>
                  <a:txBody>
                    <a:bodyPr/>
                    <a:lstStyle/>
                    <a:p>
                      <a:pPr algn="l" fontAlgn="b"/>
                      <a:r>
                        <a:rPr lang="en-US" sz="1100" dirty="0">
                          <a:solidFill>
                            <a:schemeClr val="tx1">
                              <a:lumMod val="75000"/>
                              <a:lumOff val="25000"/>
                            </a:schemeClr>
                          </a:solidFill>
                          <a:effectLst/>
                          <a:latin typeface="Century Gothic"/>
                        </a:rPr>
                        <a:t>NDVI​</a:t>
                      </a:r>
                    </a:p>
                  </a:txBody>
                  <a:tcPr marL="9525" marR="9525" marT="9525" anchor="ctr">
                    <a:lnB w="12700">
                      <a:solidFill>
                        <a:schemeClr val="tx1"/>
                      </a:solidFill>
                    </a:lnB>
                  </a:tcPr>
                </a:tc>
                <a:tc>
                  <a:txBody>
                    <a:bodyPr/>
                    <a:lstStyle/>
                    <a:p>
                      <a:pPr algn="ctr" fontAlgn="b"/>
                      <a:r>
                        <a:rPr lang="en-US" sz="1100" dirty="0">
                          <a:solidFill>
                            <a:schemeClr val="tx1">
                              <a:lumMod val="75000"/>
                              <a:lumOff val="25000"/>
                            </a:schemeClr>
                          </a:solidFill>
                          <a:effectLst/>
                          <a:latin typeface="Century Gothic"/>
                        </a:rPr>
                        <a:t>-0.16</a:t>
                      </a:r>
                    </a:p>
                  </a:txBody>
                  <a:tcPr marL="9525" marR="9525" marT="9525" anchor="ctr">
                    <a:lnB w="12700">
                      <a:solidFill>
                        <a:schemeClr val="tx1"/>
                      </a:solidFill>
                    </a:lnB>
                  </a:tcPr>
                </a:tc>
                <a:tc>
                  <a:txBody>
                    <a:bodyPr/>
                    <a:lstStyle/>
                    <a:p>
                      <a:pPr algn="ctr" fontAlgn="b"/>
                      <a:r>
                        <a:rPr lang="en-US" sz="1100" dirty="0">
                          <a:solidFill>
                            <a:schemeClr val="tx1">
                              <a:lumMod val="75000"/>
                              <a:lumOff val="25000"/>
                            </a:schemeClr>
                          </a:solidFill>
                          <a:effectLst/>
                          <a:latin typeface="Century Gothic"/>
                        </a:rPr>
                        <a:t>2.20E-16</a:t>
                      </a:r>
                    </a:p>
                  </a:txBody>
                  <a:tcPr marL="9525" marR="9525" marT="9525" anchor="ctr">
                    <a:lnR w="12700">
                      <a:solidFill>
                        <a:schemeClr val="tx1"/>
                      </a:solidFill>
                    </a:lnR>
                    <a:lnB w="12700">
                      <a:solidFill>
                        <a:schemeClr val="tx1"/>
                      </a:solidFill>
                    </a:lnB>
                  </a:tcPr>
                </a:tc>
                <a:tc>
                  <a:txBody>
                    <a:bodyPr/>
                    <a:lstStyle/>
                    <a:p>
                      <a:pPr algn="ctr" fontAlgn="b"/>
                      <a:r>
                        <a:rPr lang="en-US" sz="1100" dirty="0">
                          <a:solidFill>
                            <a:schemeClr val="tx1">
                              <a:lumMod val="75000"/>
                              <a:lumOff val="25000"/>
                            </a:schemeClr>
                          </a:solidFill>
                          <a:effectLst/>
                          <a:latin typeface="Century Gothic"/>
                        </a:rPr>
                        <a:t>-0.14</a:t>
                      </a:r>
                    </a:p>
                  </a:txBody>
                  <a:tcPr marL="9525" marR="9525" marT="9525" anchor="ctr">
                    <a:lnL w="12700">
                      <a:solidFill>
                        <a:schemeClr val="tx1"/>
                      </a:solidFill>
                    </a:lnL>
                    <a:lnB w="12700">
                      <a:solidFill>
                        <a:schemeClr val="tx1"/>
                      </a:solidFill>
                    </a:lnB>
                  </a:tcPr>
                </a:tc>
                <a:tc>
                  <a:txBody>
                    <a:bodyPr/>
                    <a:lstStyle/>
                    <a:p>
                      <a:pPr algn="ctr" fontAlgn="b"/>
                      <a:r>
                        <a:rPr lang="en-US" sz="1100" dirty="0">
                          <a:solidFill>
                            <a:schemeClr val="tx1">
                              <a:lumMod val="75000"/>
                              <a:lumOff val="25000"/>
                            </a:schemeClr>
                          </a:solidFill>
                          <a:effectLst/>
                          <a:latin typeface="Century Gothic"/>
                        </a:rPr>
                        <a:t>0.02352</a:t>
                      </a:r>
                    </a:p>
                  </a:txBody>
                  <a:tcPr marL="9525" marR="9525" marT="9525" anchor="ctr">
                    <a:lnR w="12700">
                      <a:solidFill>
                        <a:schemeClr val="tx1"/>
                      </a:solidFill>
                    </a:lnR>
                    <a:lnB w="12700">
                      <a:solidFill>
                        <a:schemeClr val="tx1"/>
                      </a:solidFill>
                    </a:lnB>
                  </a:tcPr>
                </a:tc>
                <a:extLst>
                  <a:ext uri="{0D108BD9-81ED-4DB2-BD59-A6C34878D82A}">
                    <a16:rowId xmlns:a16="http://schemas.microsoft.com/office/drawing/2014/main" val="3462311116"/>
                  </a:ext>
                </a:extLst>
              </a:tr>
              <a:tr h="180975">
                <a:tc>
                  <a:txBody>
                    <a:bodyPr/>
                    <a:lstStyle/>
                    <a:p>
                      <a:pPr algn="l" fontAlgn="b"/>
                      <a:r>
                        <a:rPr lang="en-US" sz="1100" dirty="0">
                          <a:solidFill>
                            <a:schemeClr val="tx1">
                              <a:lumMod val="75000"/>
                              <a:lumOff val="25000"/>
                            </a:schemeClr>
                          </a:solidFill>
                          <a:effectLst/>
                          <a:latin typeface="Century Gothic"/>
                        </a:rPr>
                        <a:t>April 2015 - May 2021 Difference</a:t>
                      </a:r>
                    </a:p>
                  </a:txBody>
                  <a:tcPr marL="9525" marR="9525" marT="9525" anchor="ctr">
                    <a:lnL w="12700">
                      <a:solidFill>
                        <a:schemeClr val="tx1"/>
                      </a:solidFill>
                    </a:lnL>
                    <a:lnT w="12700">
                      <a:solidFill>
                        <a:schemeClr val="tx1"/>
                      </a:solidFill>
                    </a:lnT>
                  </a:tcPr>
                </a:tc>
                <a:tc>
                  <a:txBody>
                    <a:bodyPr/>
                    <a:lstStyle/>
                    <a:p>
                      <a:pPr algn="l" fontAlgn="b"/>
                      <a:r>
                        <a:rPr lang="en-US" sz="1100" dirty="0">
                          <a:solidFill>
                            <a:schemeClr val="tx1">
                              <a:lumMod val="75000"/>
                              <a:lumOff val="25000"/>
                            </a:schemeClr>
                          </a:solidFill>
                          <a:effectLst/>
                          <a:latin typeface="Century Gothic"/>
                        </a:rPr>
                        <a:t>Soil Moisture​</a:t>
                      </a:r>
                    </a:p>
                  </a:txBody>
                  <a:tcPr marL="9525" marR="9525" marT="9525" anchor="ctr">
                    <a:lnT w="12700">
                      <a:solidFill>
                        <a:schemeClr val="tx1"/>
                      </a:solidFill>
                    </a:lnT>
                  </a:tcPr>
                </a:tc>
                <a:tc>
                  <a:txBody>
                    <a:bodyPr/>
                    <a:lstStyle/>
                    <a:p>
                      <a:pPr algn="ctr" fontAlgn="b"/>
                      <a:r>
                        <a:rPr lang="en-US" sz="1100" dirty="0">
                          <a:solidFill>
                            <a:schemeClr val="tx1">
                              <a:lumMod val="75000"/>
                              <a:lumOff val="25000"/>
                            </a:schemeClr>
                          </a:solidFill>
                          <a:effectLst/>
                          <a:latin typeface="Century Gothic"/>
                        </a:rPr>
                        <a:t>0.12</a:t>
                      </a:r>
                    </a:p>
                  </a:txBody>
                  <a:tcPr marL="9525" marR="9525" marT="9525" anchor="ctr">
                    <a:lnT w="12700">
                      <a:solidFill>
                        <a:schemeClr val="tx1"/>
                      </a:solidFill>
                    </a:lnT>
                  </a:tcPr>
                </a:tc>
                <a:tc>
                  <a:txBody>
                    <a:bodyPr/>
                    <a:lstStyle/>
                    <a:p>
                      <a:pPr algn="ctr" fontAlgn="b"/>
                      <a:r>
                        <a:rPr lang="en-US" sz="1100" dirty="0">
                          <a:solidFill>
                            <a:schemeClr val="tx1">
                              <a:lumMod val="75000"/>
                              <a:lumOff val="25000"/>
                            </a:schemeClr>
                          </a:solidFill>
                          <a:effectLst/>
                          <a:latin typeface="Century Gothic"/>
                        </a:rPr>
                        <a:t>2.20E-16</a:t>
                      </a:r>
                    </a:p>
                  </a:txBody>
                  <a:tcPr marL="9525" marR="9525" marT="9525" anchor="ctr">
                    <a:lnR w="12700">
                      <a:solidFill>
                        <a:schemeClr val="tx1"/>
                      </a:solidFill>
                    </a:lnR>
                    <a:lnT w="12700">
                      <a:solidFill>
                        <a:schemeClr val="tx1"/>
                      </a:solidFill>
                    </a:lnT>
                  </a:tcPr>
                </a:tc>
                <a:tc>
                  <a:txBody>
                    <a:bodyPr/>
                    <a:lstStyle/>
                    <a:p>
                      <a:pPr algn="ctr" fontAlgn="b"/>
                      <a:r>
                        <a:rPr lang="en-US" sz="1100" b="1" dirty="0">
                          <a:solidFill>
                            <a:schemeClr val="tx1">
                              <a:lumMod val="75000"/>
                              <a:lumOff val="25000"/>
                            </a:schemeClr>
                          </a:solidFill>
                          <a:effectLst/>
                          <a:latin typeface="Century Gothic"/>
                        </a:rPr>
                        <a:t>0.39</a:t>
                      </a:r>
                    </a:p>
                  </a:txBody>
                  <a:tcPr marL="9525" marR="9525" marT="9525" anchor="ctr">
                    <a:lnL w="12700">
                      <a:solidFill>
                        <a:schemeClr val="tx1"/>
                      </a:solidFill>
                    </a:lnL>
                    <a:lnT w="12700">
                      <a:solidFill>
                        <a:schemeClr val="tx1"/>
                      </a:solidFill>
                    </a:lnT>
                  </a:tcPr>
                </a:tc>
                <a:tc>
                  <a:txBody>
                    <a:bodyPr/>
                    <a:lstStyle/>
                    <a:p>
                      <a:pPr algn="ctr" fontAlgn="b"/>
                      <a:r>
                        <a:rPr lang="en-US" sz="1100" b="1" dirty="0">
                          <a:solidFill>
                            <a:schemeClr val="tx1">
                              <a:lumMod val="75000"/>
                              <a:lumOff val="25000"/>
                            </a:schemeClr>
                          </a:solidFill>
                          <a:effectLst/>
                          <a:latin typeface="Century Gothic"/>
                        </a:rPr>
                        <a:t>6.79E-11</a:t>
                      </a:r>
                    </a:p>
                  </a:txBody>
                  <a:tcPr marL="9525" marR="9525" marT="9525" anchor="ctr">
                    <a:lnR w="12700">
                      <a:solidFill>
                        <a:schemeClr val="tx1"/>
                      </a:solidFill>
                    </a:lnR>
                    <a:lnT w="12700">
                      <a:solidFill>
                        <a:schemeClr val="tx1"/>
                      </a:solidFill>
                    </a:lnT>
                  </a:tcPr>
                </a:tc>
                <a:extLst>
                  <a:ext uri="{0D108BD9-81ED-4DB2-BD59-A6C34878D82A}">
                    <a16:rowId xmlns:a16="http://schemas.microsoft.com/office/drawing/2014/main" val="1157254414"/>
                  </a:ext>
                </a:extLst>
              </a:tr>
              <a:tr h="180975">
                <a:tc>
                  <a:txBody>
                    <a:bodyPr/>
                    <a:lstStyle/>
                    <a:p>
                      <a:pPr algn="l" fontAlgn="b"/>
                      <a:r>
                        <a:rPr lang="en-US" sz="1100" dirty="0">
                          <a:solidFill>
                            <a:schemeClr val="tx1">
                              <a:lumMod val="75000"/>
                              <a:lumOff val="25000"/>
                            </a:schemeClr>
                          </a:solidFill>
                          <a:effectLst/>
                          <a:latin typeface="Century Gothic"/>
                        </a:rPr>
                        <a:t>April 2015 - May 2021 Difference</a:t>
                      </a:r>
                    </a:p>
                  </a:txBody>
                  <a:tcPr marL="9525" marR="9525" marT="9525" anchor="ctr">
                    <a:lnL w="12700">
                      <a:solidFill>
                        <a:schemeClr val="tx1"/>
                      </a:solidFill>
                    </a:lnL>
                  </a:tcPr>
                </a:tc>
                <a:tc>
                  <a:txBody>
                    <a:bodyPr/>
                    <a:lstStyle/>
                    <a:p>
                      <a:pPr algn="l" fontAlgn="b"/>
                      <a:r>
                        <a:rPr lang="en-US" sz="1100" dirty="0">
                          <a:solidFill>
                            <a:schemeClr val="tx1">
                              <a:lumMod val="75000"/>
                              <a:lumOff val="25000"/>
                            </a:schemeClr>
                          </a:solidFill>
                          <a:effectLst/>
                          <a:latin typeface="Century Gothic"/>
                        </a:rPr>
                        <a:t>Evapotranspiration​</a:t>
                      </a:r>
                    </a:p>
                  </a:txBody>
                  <a:tcPr marL="9525" marR="9525" marT="9525" anchor="ctr"/>
                </a:tc>
                <a:tc>
                  <a:txBody>
                    <a:bodyPr/>
                    <a:lstStyle/>
                    <a:p>
                      <a:pPr algn="ctr" fontAlgn="b"/>
                      <a:r>
                        <a:rPr lang="en-US" sz="1100" dirty="0">
                          <a:solidFill>
                            <a:schemeClr val="tx1">
                              <a:lumMod val="75000"/>
                              <a:lumOff val="25000"/>
                            </a:schemeClr>
                          </a:solidFill>
                          <a:effectLst/>
                          <a:latin typeface="Century Gothic"/>
                        </a:rPr>
                        <a:t>-0.02</a:t>
                      </a:r>
                    </a:p>
                  </a:txBody>
                  <a:tcPr marL="9525" marR="9525" marT="9525" anchor="ctr"/>
                </a:tc>
                <a:tc>
                  <a:txBody>
                    <a:bodyPr/>
                    <a:lstStyle/>
                    <a:p>
                      <a:pPr algn="ctr" fontAlgn="b"/>
                      <a:r>
                        <a:rPr lang="en-US" sz="1100" dirty="0">
                          <a:solidFill>
                            <a:schemeClr val="tx1">
                              <a:lumMod val="75000"/>
                              <a:lumOff val="25000"/>
                            </a:schemeClr>
                          </a:solidFill>
                          <a:effectLst/>
                          <a:latin typeface="Century Gothic"/>
                        </a:rPr>
                        <a:t>9.25E-02</a:t>
                      </a:r>
                    </a:p>
                  </a:txBody>
                  <a:tcPr marL="9525" marR="9525" marT="9525" anchor="ctr">
                    <a:lnR w="12700">
                      <a:solidFill>
                        <a:schemeClr val="tx1"/>
                      </a:solidFill>
                    </a:lnR>
                  </a:tcPr>
                </a:tc>
                <a:tc>
                  <a:txBody>
                    <a:bodyPr/>
                    <a:lstStyle/>
                    <a:p>
                      <a:pPr algn="ctr" fontAlgn="b"/>
                      <a:r>
                        <a:rPr lang="en-US" sz="1100" dirty="0">
                          <a:solidFill>
                            <a:schemeClr val="tx1">
                              <a:lumMod val="75000"/>
                              <a:lumOff val="25000"/>
                            </a:schemeClr>
                          </a:solidFill>
                          <a:effectLst/>
                          <a:latin typeface="Century Gothic"/>
                        </a:rPr>
                        <a:t>-0.10</a:t>
                      </a:r>
                    </a:p>
                  </a:txBody>
                  <a:tcPr marL="9525" marR="9525" marT="9525" anchor="ctr">
                    <a:lnL w="12700">
                      <a:solidFill>
                        <a:schemeClr val="tx1"/>
                      </a:solidFill>
                    </a:lnL>
                  </a:tcPr>
                </a:tc>
                <a:tc>
                  <a:txBody>
                    <a:bodyPr/>
                    <a:lstStyle/>
                    <a:p>
                      <a:pPr algn="ctr" fontAlgn="b"/>
                      <a:r>
                        <a:rPr lang="en-US" sz="1100" dirty="0">
                          <a:solidFill>
                            <a:schemeClr val="tx1">
                              <a:lumMod val="75000"/>
                              <a:lumOff val="25000"/>
                            </a:schemeClr>
                          </a:solidFill>
                          <a:effectLst/>
                          <a:latin typeface="Century Gothic"/>
                        </a:rPr>
                        <a:t>2.18E-01</a:t>
                      </a:r>
                    </a:p>
                  </a:txBody>
                  <a:tcPr marL="9525" marR="9525" marT="9525" anchor="ctr">
                    <a:lnR w="12700">
                      <a:solidFill>
                        <a:schemeClr val="tx1"/>
                      </a:solidFill>
                    </a:lnR>
                  </a:tcPr>
                </a:tc>
                <a:extLst>
                  <a:ext uri="{0D108BD9-81ED-4DB2-BD59-A6C34878D82A}">
                    <a16:rowId xmlns:a16="http://schemas.microsoft.com/office/drawing/2014/main" val="3334281203"/>
                  </a:ext>
                </a:extLst>
              </a:tr>
              <a:tr h="180975">
                <a:tc>
                  <a:txBody>
                    <a:bodyPr/>
                    <a:lstStyle/>
                    <a:p>
                      <a:pPr algn="l" fontAlgn="b"/>
                      <a:r>
                        <a:rPr lang="en-US" sz="1100" dirty="0">
                          <a:solidFill>
                            <a:schemeClr val="tx1">
                              <a:lumMod val="75000"/>
                              <a:lumOff val="25000"/>
                            </a:schemeClr>
                          </a:solidFill>
                          <a:effectLst/>
                          <a:latin typeface="Century Gothic"/>
                        </a:rPr>
                        <a:t>April 2015 - May 2021 Difference</a:t>
                      </a:r>
                    </a:p>
                  </a:txBody>
                  <a:tcPr marL="9525" marR="9525" marT="9525" anchor="ctr">
                    <a:lnL w="12700">
                      <a:solidFill>
                        <a:schemeClr val="tx1"/>
                      </a:solidFill>
                    </a:lnL>
                  </a:tcPr>
                </a:tc>
                <a:tc>
                  <a:txBody>
                    <a:bodyPr/>
                    <a:lstStyle/>
                    <a:p>
                      <a:pPr algn="l" fontAlgn="b"/>
                      <a:r>
                        <a:rPr lang="en-US" sz="1100" dirty="0">
                          <a:solidFill>
                            <a:schemeClr val="tx1">
                              <a:lumMod val="75000"/>
                              <a:lumOff val="25000"/>
                            </a:schemeClr>
                          </a:solidFill>
                          <a:effectLst/>
                          <a:latin typeface="Century Gothic"/>
                        </a:rPr>
                        <a:t>Precipitation​</a:t>
                      </a:r>
                    </a:p>
                  </a:txBody>
                  <a:tcPr marL="9525" marR="9525" marT="9525" anchor="ctr"/>
                </a:tc>
                <a:tc>
                  <a:txBody>
                    <a:bodyPr/>
                    <a:lstStyle/>
                    <a:p>
                      <a:pPr algn="ctr" fontAlgn="b"/>
                      <a:r>
                        <a:rPr lang="en-US" sz="1100" dirty="0">
                          <a:solidFill>
                            <a:schemeClr val="tx1">
                              <a:lumMod val="75000"/>
                              <a:lumOff val="25000"/>
                            </a:schemeClr>
                          </a:solidFill>
                          <a:effectLst/>
                          <a:latin typeface="Century Gothic"/>
                        </a:rPr>
                        <a:t>-0.01</a:t>
                      </a:r>
                    </a:p>
                  </a:txBody>
                  <a:tcPr marL="9525" marR="9525" marT="9525" anchor="ctr"/>
                </a:tc>
                <a:tc>
                  <a:txBody>
                    <a:bodyPr/>
                    <a:lstStyle/>
                    <a:p>
                      <a:pPr algn="ctr" fontAlgn="b"/>
                      <a:r>
                        <a:rPr lang="en-US" sz="1100" dirty="0">
                          <a:solidFill>
                            <a:schemeClr val="tx1">
                              <a:lumMod val="75000"/>
                              <a:lumOff val="25000"/>
                            </a:schemeClr>
                          </a:solidFill>
                          <a:effectLst/>
                          <a:latin typeface="Century Gothic"/>
                        </a:rPr>
                        <a:t>0.3516</a:t>
                      </a:r>
                    </a:p>
                  </a:txBody>
                  <a:tcPr marL="9525" marR="9525" marT="9525" anchor="ctr">
                    <a:lnR w="12700">
                      <a:solidFill>
                        <a:schemeClr val="tx1"/>
                      </a:solidFill>
                    </a:lnR>
                  </a:tcPr>
                </a:tc>
                <a:tc>
                  <a:txBody>
                    <a:bodyPr/>
                    <a:lstStyle/>
                    <a:p>
                      <a:pPr algn="ctr" fontAlgn="b"/>
                      <a:r>
                        <a:rPr lang="en-US" sz="1100" dirty="0">
                          <a:solidFill>
                            <a:schemeClr val="tx1">
                              <a:lumMod val="75000"/>
                              <a:lumOff val="25000"/>
                            </a:schemeClr>
                          </a:solidFill>
                          <a:effectLst/>
                          <a:latin typeface="Century Gothic"/>
                        </a:rPr>
                        <a:t>-0.20</a:t>
                      </a:r>
                    </a:p>
                  </a:txBody>
                  <a:tcPr marL="9525" marR="9525" marT="9525" anchor="ctr">
                    <a:lnL w="12700">
                      <a:solidFill>
                        <a:schemeClr val="tx1"/>
                      </a:solidFill>
                    </a:lnL>
                  </a:tcPr>
                </a:tc>
                <a:tc>
                  <a:txBody>
                    <a:bodyPr/>
                    <a:lstStyle/>
                    <a:p>
                      <a:pPr algn="ctr" fontAlgn="b"/>
                      <a:r>
                        <a:rPr lang="en-US" sz="1100" dirty="0">
                          <a:solidFill>
                            <a:schemeClr val="tx1">
                              <a:lumMod val="75000"/>
                              <a:lumOff val="25000"/>
                            </a:schemeClr>
                          </a:solidFill>
                          <a:effectLst/>
                          <a:latin typeface="Century Gothic"/>
                        </a:rPr>
                        <a:t>0.00121</a:t>
                      </a:r>
                    </a:p>
                  </a:txBody>
                  <a:tcPr marL="9525" marR="9525" marT="9525" anchor="ctr">
                    <a:lnR w="12700">
                      <a:solidFill>
                        <a:schemeClr val="tx1"/>
                      </a:solidFill>
                    </a:lnR>
                  </a:tcPr>
                </a:tc>
                <a:extLst>
                  <a:ext uri="{0D108BD9-81ED-4DB2-BD59-A6C34878D82A}">
                    <a16:rowId xmlns:a16="http://schemas.microsoft.com/office/drawing/2014/main" val="2902644488"/>
                  </a:ext>
                </a:extLst>
              </a:tr>
              <a:tr h="304800">
                <a:tc>
                  <a:txBody>
                    <a:bodyPr/>
                    <a:lstStyle/>
                    <a:p>
                      <a:pPr algn="l" fontAlgn="b"/>
                      <a:r>
                        <a:rPr lang="en-US" sz="1100" dirty="0">
                          <a:solidFill>
                            <a:schemeClr val="tx1">
                              <a:lumMod val="75000"/>
                              <a:lumOff val="25000"/>
                            </a:schemeClr>
                          </a:solidFill>
                          <a:effectLst/>
                          <a:latin typeface="Century Gothic"/>
                        </a:rPr>
                        <a:t>April 2015 - May 2021 Difference</a:t>
                      </a:r>
                    </a:p>
                  </a:txBody>
                  <a:tcPr marL="9525" marR="9525" marT="9525" anchor="ctr">
                    <a:lnL w="12700">
                      <a:solidFill>
                        <a:schemeClr val="tx1"/>
                      </a:solidFill>
                    </a:lnL>
                  </a:tcPr>
                </a:tc>
                <a:tc>
                  <a:txBody>
                    <a:bodyPr/>
                    <a:lstStyle/>
                    <a:p>
                      <a:pPr algn="l" fontAlgn="b"/>
                      <a:r>
                        <a:rPr lang="en-US" sz="1100" dirty="0">
                          <a:solidFill>
                            <a:schemeClr val="tx1">
                              <a:lumMod val="75000"/>
                              <a:lumOff val="25000"/>
                            </a:schemeClr>
                          </a:solidFill>
                          <a:effectLst/>
                          <a:latin typeface="Century Gothic"/>
                        </a:rPr>
                        <a:t>Land Surface Temperature​</a:t>
                      </a:r>
                    </a:p>
                  </a:txBody>
                  <a:tcPr marL="9525" marR="9525" marT="9525" anchor="ctr"/>
                </a:tc>
                <a:tc>
                  <a:txBody>
                    <a:bodyPr/>
                    <a:lstStyle/>
                    <a:p>
                      <a:pPr algn="ctr" fontAlgn="b"/>
                      <a:r>
                        <a:rPr lang="en-US" sz="1100" dirty="0">
                          <a:solidFill>
                            <a:schemeClr val="tx1">
                              <a:lumMod val="75000"/>
                              <a:lumOff val="25000"/>
                            </a:schemeClr>
                          </a:solidFill>
                          <a:effectLst/>
                          <a:latin typeface="Century Gothic"/>
                        </a:rPr>
                        <a:t>0.16</a:t>
                      </a:r>
                    </a:p>
                  </a:txBody>
                  <a:tcPr marL="9525" marR="9525" marT="9525" anchor="ctr"/>
                </a:tc>
                <a:tc>
                  <a:txBody>
                    <a:bodyPr/>
                    <a:lstStyle/>
                    <a:p>
                      <a:pPr algn="ctr" fontAlgn="b"/>
                      <a:r>
                        <a:rPr lang="en-US" sz="1100" dirty="0">
                          <a:solidFill>
                            <a:schemeClr val="tx1">
                              <a:lumMod val="75000"/>
                              <a:lumOff val="25000"/>
                            </a:schemeClr>
                          </a:solidFill>
                          <a:effectLst/>
                          <a:latin typeface="Century Gothic"/>
                        </a:rPr>
                        <a:t>2.20E-16</a:t>
                      </a:r>
                    </a:p>
                  </a:txBody>
                  <a:tcPr marL="9525" marR="9525" marT="9525" anchor="ctr">
                    <a:lnR w="12700">
                      <a:solidFill>
                        <a:schemeClr val="tx1"/>
                      </a:solidFill>
                    </a:lnR>
                  </a:tcPr>
                </a:tc>
                <a:tc>
                  <a:txBody>
                    <a:bodyPr/>
                    <a:lstStyle/>
                    <a:p>
                      <a:pPr algn="ctr" fontAlgn="b"/>
                      <a:r>
                        <a:rPr lang="en-US" sz="1100" dirty="0">
                          <a:solidFill>
                            <a:schemeClr val="tx1">
                              <a:lumMod val="75000"/>
                              <a:lumOff val="25000"/>
                            </a:schemeClr>
                          </a:solidFill>
                          <a:effectLst/>
                          <a:latin typeface="Century Gothic"/>
                        </a:rPr>
                        <a:t>0.33</a:t>
                      </a:r>
                    </a:p>
                  </a:txBody>
                  <a:tcPr marL="9525" marR="9525" marT="9525" anchor="ctr">
                    <a:lnL w="12700">
                      <a:solidFill>
                        <a:schemeClr val="tx1"/>
                      </a:solidFill>
                    </a:lnL>
                  </a:tcPr>
                </a:tc>
                <a:tc>
                  <a:txBody>
                    <a:bodyPr/>
                    <a:lstStyle/>
                    <a:p>
                      <a:pPr algn="ctr" fontAlgn="b"/>
                      <a:r>
                        <a:rPr lang="en-US" sz="1100" dirty="0">
                          <a:solidFill>
                            <a:schemeClr val="tx1">
                              <a:lumMod val="75000"/>
                              <a:lumOff val="25000"/>
                            </a:schemeClr>
                          </a:solidFill>
                          <a:effectLst/>
                          <a:latin typeface="Century Gothic"/>
                        </a:rPr>
                        <a:t>3.15E-08</a:t>
                      </a:r>
                    </a:p>
                  </a:txBody>
                  <a:tcPr marL="9525" marR="9525" marT="9525" anchor="ctr">
                    <a:lnR w="12700">
                      <a:solidFill>
                        <a:schemeClr val="tx1"/>
                      </a:solidFill>
                    </a:lnR>
                  </a:tcPr>
                </a:tc>
                <a:extLst>
                  <a:ext uri="{0D108BD9-81ED-4DB2-BD59-A6C34878D82A}">
                    <a16:rowId xmlns:a16="http://schemas.microsoft.com/office/drawing/2014/main" val="235540601"/>
                  </a:ext>
                </a:extLst>
              </a:tr>
              <a:tr h="180975">
                <a:tc>
                  <a:txBody>
                    <a:bodyPr/>
                    <a:lstStyle/>
                    <a:p>
                      <a:pPr algn="l" fontAlgn="b"/>
                      <a:r>
                        <a:rPr lang="en-US" sz="1100" dirty="0">
                          <a:solidFill>
                            <a:schemeClr val="tx1">
                              <a:lumMod val="75000"/>
                              <a:lumOff val="25000"/>
                            </a:schemeClr>
                          </a:solidFill>
                          <a:effectLst/>
                          <a:latin typeface="Century Gothic"/>
                        </a:rPr>
                        <a:t>April 2015 - May 2021 Difference</a:t>
                      </a:r>
                    </a:p>
                  </a:txBody>
                  <a:tcPr marL="9525" marR="9525" marT="9525" anchor="ctr">
                    <a:lnL w="12700">
                      <a:solidFill>
                        <a:schemeClr val="tx1"/>
                      </a:solidFill>
                    </a:lnL>
                  </a:tcPr>
                </a:tc>
                <a:tc>
                  <a:txBody>
                    <a:bodyPr/>
                    <a:lstStyle/>
                    <a:p>
                      <a:pPr algn="l" fontAlgn="b"/>
                      <a:r>
                        <a:rPr lang="en-US" sz="1100" dirty="0">
                          <a:solidFill>
                            <a:schemeClr val="tx1">
                              <a:lumMod val="75000"/>
                              <a:lumOff val="25000"/>
                            </a:schemeClr>
                          </a:solidFill>
                          <a:effectLst/>
                          <a:latin typeface="Century Gothic"/>
                        </a:rPr>
                        <a:t>NDMI​</a:t>
                      </a:r>
                    </a:p>
                  </a:txBody>
                  <a:tcPr marL="9525" marR="9525" marT="9525" anchor="ctr"/>
                </a:tc>
                <a:tc>
                  <a:txBody>
                    <a:bodyPr/>
                    <a:lstStyle/>
                    <a:p>
                      <a:pPr algn="ctr" fontAlgn="b"/>
                      <a:r>
                        <a:rPr lang="en-US" sz="1100" dirty="0">
                          <a:solidFill>
                            <a:schemeClr val="tx1">
                              <a:lumMod val="75000"/>
                              <a:lumOff val="25000"/>
                            </a:schemeClr>
                          </a:solidFill>
                          <a:effectLst/>
                          <a:latin typeface="Century Gothic"/>
                        </a:rPr>
                        <a:t>-0.10</a:t>
                      </a:r>
                    </a:p>
                  </a:txBody>
                  <a:tcPr marL="9525" marR="9525" marT="9525" anchor="ctr"/>
                </a:tc>
                <a:tc>
                  <a:txBody>
                    <a:bodyPr/>
                    <a:lstStyle/>
                    <a:p>
                      <a:pPr algn="ctr" fontAlgn="b"/>
                      <a:r>
                        <a:rPr lang="en-US" sz="1100" dirty="0">
                          <a:solidFill>
                            <a:schemeClr val="tx1">
                              <a:lumMod val="75000"/>
                              <a:lumOff val="25000"/>
                            </a:schemeClr>
                          </a:solidFill>
                          <a:effectLst/>
                          <a:latin typeface="Century Gothic"/>
                        </a:rPr>
                        <a:t>0.000000</a:t>
                      </a:r>
                    </a:p>
                  </a:txBody>
                  <a:tcPr marL="9525" marR="9525" marT="9525" anchor="ctr">
                    <a:lnR w="12700">
                      <a:solidFill>
                        <a:schemeClr val="tx1"/>
                      </a:solidFill>
                    </a:lnR>
                  </a:tcPr>
                </a:tc>
                <a:tc>
                  <a:txBody>
                    <a:bodyPr/>
                    <a:lstStyle/>
                    <a:p>
                      <a:pPr algn="ctr" fontAlgn="b"/>
                      <a:r>
                        <a:rPr lang="en-US" sz="1100" dirty="0">
                          <a:solidFill>
                            <a:schemeClr val="tx1">
                              <a:lumMod val="75000"/>
                              <a:lumOff val="25000"/>
                            </a:schemeClr>
                          </a:solidFill>
                          <a:effectLst/>
                          <a:latin typeface="Century Gothic"/>
                        </a:rPr>
                        <a:t>-0.23</a:t>
                      </a:r>
                    </a:p>
                  </a:txBody>
                  <a:tcPr marL="9525" marR="9525" marT="9525" anchor="ctr">
                    <a:lnL w="12700">
                      <a:solidFill>
                        <a:schemeClr val="tx1"/>
                      </a:solidFill>
                    </a:lnL>
                  </a:tcPr>
                </a:tc>
                <a:tc>
                  <a:txBody>
                    <a:bodyPr/>
                    <a:lstStyle/>
                    <a:p>
                      <a:pPr algn="ctr" fontAlgn="b"/>
                      <a:r>
                        <a:rPr lang="en-US" sz="1100" dirty="0">
                          <a:solidFill>
                            <a:schemeClr val="tx1">
                              <a:lumMod val="75000"/>
                              <a:lumOff val="25000"/>
                            </a:schemeClr>
                          </a:solidFill>
                          <a:effectLst/>
                          <a:latin typeface="Century Gothic"/>
                        </a:rPr>
                        <a:t>0.000128</a:t>
                      </a:r>
                    </a:p>
                  </a:txBody>
                  <a:tcPr marL="9525" marR="9525" marT="9525" anchor="ctr">
                    <a:lnR w="12700">
                      <a:solidFill>
                        <a:schemeClr val="tx1"/>
                      </a:solidFill>
                    </a:lnR>
                  </a:tcPr>
                </a:tc>
                <a:extLst>
                  <a:ext uri="{0D108BD9-81ED-4DB2-BD59-A6C34878D82A}">
                    <a16:rowId xmlns:a16="http://schemas.microsoft.com/office/drawing/2014/main" val="4152316085"/>
                  </a:ext>
                </a:extLst>
              </a:tr>
              <a:tr h="18097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dirty="0">
                          <a:solidFill>
                            <a:schemeClr val="tx1">
                              <a:lumMod val="75000"/>
                              <a:lumOff val="25000"/>
                            </a:schemeClr>
                          </a:solidFill>
                          <a:effectLst/>
                          <a:latin typeface="Century Gothic"/>
                        </a:rPr>
                        <a:t>April 2015 - May 2021 Difference</a:t>
                      </a:r>
                    </a:p>
                  </a:txBody>
                  <a:tcPr marL="9525" marR="9525" marT="9525" anchor="ctr">
                    <a:lnL w="12700">
                      <a:solidFill>
                        <a:schemeClr val="tx1"/>
                      </a:solidFill>
                    </a:lnL>
                    <a:lnB w="12700">
                      <a:solidFill>
                        <a:schemeClr val="tx1"/>
                      </a:solidFill>
                    </a:lnB>
                  </a:tcPr>
                </a:tc>
                <a:tc>
                  <a:txBody>
                    <a:bodyPr/>
                    <a:lstStyle/>
                    <a:p>
                      <a:pPr algn="l" fontAlgn="b"/>
                      <a:r>
                        <a:rPr lang="en-US" sz="1100" dirty="0">
                          <a:solidFill>
                            <a:schemeClr val="tx1">
                              <a:lumMod val="75000"/>
                              <a:lumOff val="25000"/>
                            </a:schemeClr>
                          </a:solidFill>
                          <a:effectLst/>
                          <a:latin typeface="Century Gothic"/>
                        </a:rPr>
                        <a:t>NDVI​</a:t>
                      </a:r>
                    </a:p>
                  </a:txBody>
                  <a:tcPr marL="9525" marR="9525" marT="9525" anchor="ctr">
                    <a:lnB w="12700">
                      <a:solidFill>
                        <a:schemeClr val="tx1"/>
                      </a:solidFill>
                    </a:lnB>
                  </a:tcPr>
                </a:tc>
                <a:tc>
                  <a:txBody>
                    <a:bodyPr/>
                    <a:lstStyle/>
                    <a:p>
                      <a:pPr algn="ctr" fontAlgn="b"/>
                      <a:r>
                        <a:rPr lang="en-US" sz="1100" dirty="0">
                          <a:solidFill>
                            <a:schemeClr val="tx1">
                              <a:lumMod val="75000"/>
                              <a:lumOff val="25000"/>
                            </a:schemeClr>
                          </a:solidFill>
                          <a:effectLst/>
                          <a:latin typeface="Century Gothic"/>
                        </a:rPr>
                        <a:t>-0.05</a:t>
                      </a:r>
                    </a:p>
                  </a:txBody>
                  <a:tcPr marL="9525" marR="9525" marT="9525" anchor="ctr">
                    <a:lnB w="12700">
                      <a:solidFill>
                        <a:schemeClr val="tx1"/>
                      </a:solidFill>
                    </a:lnB>
                  </a:tcPr>
                </a:tc>
                <a:tc>
                  <a:txBody>
                    <a:bodyPr/>
                    <a:lstStyle/>
                    <a:p>
                      <a:pPr algn="ctr" fontAlgn="b"/>
                      <a:r>
                        <a:rPr lang="en-US" sz="1100" dirty="0">
                          <a:solidFill>
                            <a:schemeClr val="tx1">
                              <a:lumMod val="75000"/>
                              <a:lumOff val="25000"/>
                            </a:schemeClr>
                          </a:solidFill>
                          <a:effectLst/>
                          <a:latin typeface="Century Gothic"/>
                        </a:rPr>
                        <a:t>0.000031</a:t>
                      </a:r>
                    </a:p>
                  </a:txBody>
                  <a:tcPr marL="9525" marR="9525" marT="9525" anchor="ctr">
                    <a:lnR w="12700">
                      <a:solidFill>
                        <a:schemeClr val="tx1"/>
                      </a:solidFill>
                    </a:lnR>
                    <a:lnB w="12700">
                      <a:solidFill>
                        <a:schemeClr val="tx1"/>
                      </a:solidFill>
                    </a:lnB>
                  </a:tcPr>
                </a:tc>
                <a:tc>
                  <a:txBody>
                    <a:bodyPr/>
                    <a:lstStyle/>
                    <a:p>
                      <a:pPr algn="ctr" fontAlgn="b"/>
                      <a:r>
                        <a:rPr lang="en-US" sz="1100" dirty="0">
                          <a:solidFill>
                            <a:schemeClr val="tx1">
                              <a:lumMod val="75000"/>
                              <a:lumOff val="25000"/>
                            </a:schemeClr>
                          </a:solidFill>
                          <a:effectLst/>
                          <a:latin typeface="Century Gothic"/>
                        </a:rPr>
                        <a:t>-0.06</a:t>
                      </a:r>
                    </a:p>
                  </a:txBody>
                  <a:tcPr marL="9525" marR="9525" marT="9525" anchor="ctr">
                    <a:lnL w="12700">
                      <a:solidFill>
                        <a:schemeClr val="tx1"/>
                      </a:solidFill>
                    </a:lnL>
                    <a:lnB w="12700">
                      <a:solidFill>
                        <a:schemeClr val="tx1"/>
                      </a:solidFill>
                    </a:lnB>
                  </a:tcPr>
                </a:tc>
                <a:tc>
                  <a:txBody>
                    <a:bodyPr/>
                    <a:lstStyle/>
                    <a:p>
                      <a:pPr algn="ctr" fontAlgn="b"/>
                      <a:r>
                        <a:rPr lang="en-US" sz="1100" dirty="0">
                          <a:solidFill>
                            <a:schemeClr val="tx1">
                              <a:lumMod val="75000"/>
                              <a:lumOff val="25000"/>
                            </a:schemeClr>
                          </a:solidFill>
                          <a:effectLst/>
                          <a:latin typeface="Century Gothic"/>
                        </a:rPr>
                        <a:t>0.304400</a:t>
                      </a:r>
                    </a:p>
                  </a:txBody>
                  <a:tcPr marL="9525" marR="9525" marT="9525" anchor="ctr">
                    <a:lnR w="12700">
                      <a:solidFill>
                        <a:schemeClr val="tx1"/>
                      </a:solidFill>
                    </a:lnR>
                    <a:lnB w="12700">
                      <a:solidFill>
                        <a:schemeClr val="tx1"/>
                      </a:solidFill>
                    </a:lnB>
                  </a:tcPr>
                </a:tc>
                <a:extLst>
                  <a:ext uri="{0D108BD9-81ED-4DB2-BD59-A6C34878D82A}">
                    <a16:rowId xmlns:a16="http://schemas.microsoft.com/office/drawing/2014/main" val="2455716874"/>
                  </a:ext>
                </a:extLst>
              </a:tr>
            </a:tbl>
          </a:graphicData>
        </a:graphic>
      </p:graphicFrame>
    </p:spTree>
    <p:extLst>
      <p:ext uri="{BB962C8B-B14F-4D97-AF65-F5344CB8AC3E}">
        <p14:creationId xmlns:p14="http://schemas.microsoft.com/office/powerpoint/2010/main" val="1727046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E193F62C-5F9A-4150-BFAB-A738C97C4F30}"/>
              </a:ext>
            </a:extLst>
          </p:cNvPr>
          <p:cNvSpPr txBox="1">
            <a:spLocks/>
          </p:cNvSpPr>
          <p:nvPr/>
        </p:nvSpPr>
        <p:spPr>
          <a:xfrm>
            <a:off x="7668845" y="446690"/>
            <a:ext cx="3343603"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B0502020202020204" pitchFamily="34" charset="0"/>
              </a:rPr>
              <a:t>STUDY AREA</a:t>
            </a:r>
          </a:p>
        </p:txBody>
      </p:sp>
      <p:sp>
        <p:nvSpPr>
          <p:cNvPr id="43" name="Text Placeholder 4">
            <a:extLst>
              <a:ext uri="{FF2B5EF4-FFF2-40B4-BE49-F238E27FC236}">
                <a16:creationId xmlns:a16="http://schemas.microsoft.com/office/drawing/2014/main" id="{9CA5015F-7A3A-4FEC-9333-BB5E8039EA74}"/>
              </a:ext>
            </a:extLst>
          </p:cNvPr>
          <p:cNvSpPr txBox="1">
            <a:spLocks/>
          </p:cNvSpPr>
          <p:nvPr/>
        </p:nvSpPr>
        <p:spPr>
          <a:xfrm>
            <a:off x="-179165" y="6330828"/>
            <a:ext cx="4751287" cy="154578"/>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100" b="1" i="0" u="none" strike="noStrike" kern="1200" cap="none" spc="0" normalizeH="0" baseline="0" noProof="0" dirty="0">
                <a:ln>
                  <a:noFill/>
                </a:ln>
                <a:solidFill>
                  <a:srgbClr val="3F3F3F"/>
                </a:solidFill>
                <a:effectLst/>
                <a:uLnTx/>
                <a:uFillTx/>
                <a:latin typeface="Century Gothic"/>
              </a:rPr>
              <a:t>Image Credit: </a:t>
            </a:r>
            <a:r>
              <a:rPr lang="en-US" sz="1100" b="1" dirty="0">
                <a:solidFill>
                  <a:srgbClr val="3F3F3F"/>
                </a:solidFill>
                <a:latin typeface="Century Gothic"/>
              </a:rPr>
              <a:t>DEVELOP Team, Basemap: Esri, World Terrain Base</a:t>
            </a:r>
            <a:endParaRPr lang="en-US" sz="1100" b="1" i="0" u="none" strike="noStrike" kern="1200" cap="none" spc="0" normalizeH="0" baseline="0" noProof="0" dirty="0">
              <a:ln>
                <a:noFill/>
              </a:ln>
              <a:solidFill>
                <a:srgbClr val="3F3F3F"/>
              </a:solidFill>
              <a:effectLst/>
              <a:uLnTx/>
              <a:uFillTx/>
              <a:latin typeface="Century Gothic"/>
            </a:endParaRPr>
          </a:p>
        </p:txBody>
      </p:sp>
      <p:pic>
        <p:nvPicPr>
          <p:cNvPr id="44" name="Picture 6" descr="Map&#10;&#10;Description automatically generated">
            <a:extLst>
              <a:ext uri="{FF2B5EF4-FFF2-40B4-BE49-F238E27FC236}">
                <a16:creationId xmlns:a16="http://schemas.microsoft.com/office/drawing/2014/main" id="{F0622E0B-EDE8-4DBA-A6D1-239173722322}"/>
              </a:ext>
            </a:extLst>
          </p:cNvPr>
          <p:cNvPicPr>
            <a:picLocks noChangeAspect="1"/>
          </p:cNvPicPr>
          <p:nvPr/>
        </p:nvPicPr>
        <p:blipFill>
          <a:blip r:embed="rId3"/>
          <a:stretch>
            <a:fillRect/>
          </a:stretch>
        </p:blipFill>
        <p:spPr>
          <a:xfrm>
            <a:off x="105104" y="446690"/>
            <a:ext cx="7444595" cy="5757216"/>
          </a:xfrm>
          <a:prstGeom prst="rect">
            <a:avLst/>
          </a:prstGeom>
        </p:spPr>
      </p:pic>
      <p:sp>
        <p:nvSpPr>
          <p:cNvPr id="45" name="TextBox 44">
            <a:extLst>
              <a:ext uri="{FF2B5EF4-FFF2-40B4-BE49-F238E27FC236}">
                <a16:creationId xmlns:a16="http://schemas.microsoft.com/office/drawing/2014/main" id="{34B5798F-EA2E-4831-986D-961DDBAEBCAB}"/>
              </a:ext>
            </a:extLst>
          </p:cNvPr>
          <p:cNvSpPr txBox="1"/>
          <p:nvPr/>
        </p:nvSpPr>
        <p:spPr>
          <a:xfrm>
            <a:off x="580053" y="3955621"/>
            <a:ext cx="25329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JUNIPER EXTENT (LANDFIRE)</a:t>
            </a:r>
            <a:endParaRPr lang="en-US" sz="1400" dirty="0">
              <a:solidFill>
                <a:srgbClr val="3F3F3F"/>
              </a:solidFill>
              <a:latin typeface="Century Gothic"/>
              <a:cs typeface="Calibri"/>
            </a:endParaRPr>
          </a:p>
        </p:txBody>
      </p:sp>
      <p:sp>
        <p:nvSpPr>
          <p:cNvPr id="46" name="TextBox 45">
            <a:extLst>
              <a:ext uri="{FF2B5EF4-FFF2-40B4-BE49-F238E27FC236}">
                <a16:creationId xmlns:a16="http://schemas.microsoft.com/office/drawing/2014/main" id="{B40A3E74-2A52-4D09-8FB4-3F24EEC77069}"/>
              </a:ext>
            </a:extLst>
          </p:cNvPr>
          <p:cNvSpPr txBox="1"/>
          <p:nvPr/>
        </p:nvSpPr>
        <p:spPr>
          <a:xfrm>
            <a:off x="580053" y="4285308"/>
            <a:ext cx="230964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FOREST SERVICE LAND</a:t>
            </a:r>
          </a:p>
        </p:txBody>
      </p:sp>
      <p:sp>
        <p:nvSpPr>
          <p:cNvPr id="47" name="TextBox 46">
            <a:extLst>
              <a:ext uri="{FF2B5EF4-FFF2-40B4-BE49-F238E27FC236}">
                <a16:creationId xmlns:a16="http://schemas.microsoft.com/office/drawing/2014/main" id="{C47559D6-E923-4D2F-ADF0-FBC0D7BB4DA2}"/>
              </a:ext>
            </a:extLst>
          </p:cNvPr>
          <p:cNvSpPr txBox="1"/>
          <p:nvPr/>
        </p:nvSpPr>
        <p:spPr>
          <a:xfrm>
            <a:off x="580053" y="5016570"/>
            <a:ext cx="29271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NATIONAL PARK SERVICE LAND</a:t>
            </a:r>
            <a:endParaRPr lang="en-US" sz="1400" dirty="0">
              <a:solidFill>
                <a:srgbClr val="3F3F3F"/>
              </a:solidFill>
              <a:cs typeface="Calibri"/>
            </a:endParaRPr>
          </a:p>
        </p:txBody>
      </p:sp>
      <p:sp>
        <p:nvSpPr>
          <p:cNvPr id="48" name="TextBox 47">
            <a:extLst>
              <a:ext uri="{FF2B5EF4-FFF2-40B4-BE49-F238E27FC236}">
                <a16:creationId xmlns:a16="http://schemas.microsoft.com/office/drawing/2014/main" id="{98AE5327-940A-4710-84F5-7CEC08802F47}"/>
              </a:ext>
            </a:extLst>
          </p:cNvPr>
          <p:cNvSpPr txBox="1"/>
          <p:nvPr/>
        </p:nvSpPr>
        <p:spPr>
          <a:xfrm>
            <a:off x="580053" y="3650969"/>
            <a:ext cx="25329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STUDY AREA</a:t>
            </a:r>
            <a:endParaRPr lang="en-US" sz="1400" dirty="0">
              <a:solidFill>
                <a:srgbClr val="3F3F3F"/>
              </a:solidFill>
              <a:cs typeface="Calibri"/>
            </a:endParaRPr>
          </a:p>
        </p:txBody>
      </p:sp>
      <p:sp>
        <p:nvSpPr>
          <p:cNvPr id="49" name="TextBox 48">
            <a:extLst>
              <a:ext uri="{FF2B5EF4-FFF2-40B4-BE49-F238E27FC236}">
                <a16:creationId xmlns:a16="http://schemas.microsoft.com/office/drawing/2014/main" id="{A91709A6-44EF-4D44-AB7B-7674C53A0CE8}"/>
              </a:ext>
            </a:extLst>
          </p:cNvPr>
          <p:cNvSpPr txBox="1"/>
          <p:nvPr/>
        </p:nvSpPr>
        <p:spPr>
          <a:xfrm>
            <a:off x="354478" y="4511132"/>
            <a:ext cx="273427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1. Coconino National Forest</a:t>
            </a:r>
          </a:p>
          <a:p>
            <a:r>
              <a:rPr lang="en-US" sz="1400" dirty="0">
                <a:solidFill>
                  <a:srgbClr val="3F3F3F"/>
                </a:solidFill>
                <a:latin typeface="Century Gothic"/>
                <a:cs typeface="Calibri"/>
              </a:rPr>
              <a:t>2. Kaibab National Forest</a:t>
            </a:r>
          </a:p>
        </p:txBody>
      </p:sp>
      <p:sp>
        <p:nvSpPr>
          <p:cNvPr id="50" name="Rectangle 49">
            <a:extLst>
              <a:ext uri="{FF2B5EF4-FFF2-40B4-BE49-F238E27FC236}">
                <a16:creationId xmlns:a16="http://schemas.microsoft.com/office/drawing/2014/main" id="{8FDAB0BB-F87B-4D56-A752-CFB91A98BF50}"/>
              </a:ext>
            </a:extLst>
          </p:cNvPr>
          <p:cNvSpPr/>
          <p:nvPr/>
        </p:nvSpPr>
        <p:spPr>
          <a:xfrm>
            <a:off x="194634" y="4001274"/>
            <a:ext cx="390274" cy="183932"/>
          </a:xfrm>
          <a:prstGeom prst="rect">
            <a:avLst/>
          </a:prstGeom>
          <a:solidFill>
            <a:srgbClr val="E0E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F3F3F"/>
              </a:solidFill>
            </a:endParaRPr>
          </a:p>
        </p:txBody>
      </p:sp>
      <p:sp>
        <p:nvSpPr>
          <p:cNvPr id="51" name="Rectangle 50">
            <a:extLst>
              <a:ext uri="{FF2B5EF4-FFF2-40B4-BE49-F238E27FC236}">
                <a16:creationId xmlns:a16="http://schemas.microsoft.com/office/drawing/2014/main" id="{CF500F3B-0365-4F5F-95C3-D5E6B12A6BBE}"/>
              </a:ext>
            </a:extLst>
          </p:cNvPr>
          <p:cNvSpPr/>
          <p:nvPr/>
        </p:nvSpPr>
        <p:spPr>
          <a:xfrm>
            <a:off x="194634" y="4343792"/>
            <a:ext cx="390274" cy="183932"/>
          </a:xfrm>
          <a:prstGeom prst="rect">
            <a:avLst/>
          </a:prstGeom>
          <a:solidFill>
            <a:srgbClr val="95A6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F3F3F"/>
              </a:solidFill>
            </a:endParaRPr>
          </a:p>
        </p:txBody>
      </p:sp>
      <p:sp>
        <p:nvSpPr>
          <p:cNvPr id="52" name="Rectangle 51">
            <a:extLst>
              <a:ext uri="{FF2B5EF4-FFF2-40B4-BE49-F238E27FC236}">
                <a16:creationId xmlns:a16="http://schemas.microsoft.com/office/drawing/2014/main" id="{02066F8A-07FE-4A26-91D5-1F759BD8C189}"/>
              </a:ext>
            </a:extLst>
          </p:cNvPr>
          <p:cNvSpPr/>
          <p:nvPr/>
        </p:nvSpPr>
        <p:spPr>
          <a:xfrm>
            <a:off x="194633" y="5043208"/>
            <a:ext cx="390274" cy="183932"/>
          </a:xfrm>
          <a:prstGeom prst="rect">
            <a:avLst/>
          </a:prstGeom>
          <a:solidFill>
            <a:srgbClr val="D39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F3F3F"/>
              </a:solidFill>
            </a:endParaRPr>
          </a:p>
        </p:txBody>
      </p:sp>
      <p:sp>
        <p:nvSpPr>
          <p:cNvPr id="53" name="Rectangle 52">
            <a:extLst>
              <a:ext uri="{FF2B5EF4-FFF2-40B4-BE49-F238E27FC236}">
                <a16:creationId xmlns:a16="http://schemas.microsoft.com/office/drawing/2014/main" id="{D6EB173E-15B9-4BD2-88B0-4E45EE57F35F}"/>
              </a:ext>
            </a:extLst>
          </p:cNvPr>
          <p:cNvSpPr/>
          <p:nvPr/>
        </p:nvSpPr>
        <p:spPr>
          <a:xfrm>
            <a:off x="194634" y="3721126"/>
            <a:ext cx="390274" cy="183932"/>
          </a:xfrm>
          <a:prstGeom prst="rect">
            <a:avLst/>
          </a:prstGeom>
          <a:noFill/>
          <a:ln>
            <a:solidFill>
              <a:srgbClr val="4E4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F3F3F"/>
              </a:solidFill>
            </a:endParaRPr>
          </a:p>
        </p:txBody>
      </p:sp>
      <p:sp>
        <p:nvSpPr>
          <p:cNvPr id="54" name="TextBox 53">
            <a:extLst>
              <a:ext uri="{FF2B5EF4-FFF2-40B4-BE49-F238E27FC236}">
                <a16:creationId xmlns:a16="http://schemas.microsoft.com/office/drawing/2014/main" id="{8D135FCF-A24D-4DE7-BD73-F6B7FF86DAA8}"/>
              </a:ext>
            </a:extLst>
          </p:cNvPr>
          <p:cNvSpPr txBox="1"/>
          <p:nvPr/>
        </p:nvSpPr>
        <p:spPr>
          <a:xfrm rot="1320000">
            <a:off x="824467" y="2678217"/>
            <a:ext cx="25329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50000"/>
                    <a:lumOff val="50000"/>
                  </a:schemeClr>
                </a:solidFill>
                <a:latin typeface="Century Gothic"/>
              </a:rPr>
              <a:t>A R I Z O N A</a:t>
            </a:r>
            <a:endParaRPr lang="en-US" sz="1400" dirty="0">
              <a:solidFill>
                <a:schemeClr val="tx1">
                  <a:lumMod val="50000"/>
                  <a:lumOff val="50000"/>
                </a:schemeClr>
              </a:solidFill>
              <a:cs typeface="Calibri"/>
            </a:endParaRPr>
          </a:p>
        </p:txBody>
      </p:sp>
      <p:sp>
        <p:nvSpPr>
          <p:cNvPr id="55" name="TextBox 54">
            <a:extLst>
              <a:ext uri="{FF2B5EF4-FFF2-40B4-BE49-F238E27FC236}">
                <a16:creationId xmlns:a16="http://schemas.microsoft.com/office/drawing/2014/main" id="{C82E1D37-022C-4532-9152-5C1E26D17F13}"/>
              </a:ext>
            </a:extLst>
          </p:cNvPr>
          <p:cNvSpPr txBox="1"/>
          <p:nvPr/>
        </p:nvSpPr>
        <p:spPr>
          <a:xfrm>
            <a:off x="865589" y="3041267"/>
            <a:ext cx="5575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50000"/>
                    <a:lumOff val="50000"/>
                  </a:schemeClr>
                </a:solidFill>
                <a:latin typeface="Century Gothic"/>
              </a:rPr>
              <a:t>150</a:t>
            </a:r>
            <a:endParaRPr lang="en-US" sz="1400" dirty="0">
              <a:solidFill>
                <a:schemeClr val="tx1">
                  <a:lumMod val="50000"/>
                  <a:lumOff val="50000"/>
                </a:schemeClr>
              </a:solidFill>
              <a:cs typeface="Calibri"/>
            </a:endParaRPr>
          </a:p>
        </p:txBody>
      </p:sp>
      <p:sp>
        <p:nvSpPr>
          <p:cNvPr id="56" name="TextBox 55">
            <a:extLst>
              <a:ext uri="{FF2B5EF4-FFF2-40B4-BE49-F238E27FC236}">
                <a16:creationId xmlns:a16="http://schemas.microsoft.com/office/drawing/2014/main" id="{E5C4EE89-8F11-481B-A915-D7A3AE9EB4B4}"/>
              </a:ext>
            </a:extLst>
          </p:cNvPr>
          <p:cNvSpPr txBox="1"/>
          <p:nvPr/>
        </p:nvSpPr>
        <p:spPr>
          <a:xfrm>
            <a:off x="1355476" y="3207662"/>
            <a:ext cx="7491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50000"/>
                    <a:lumOff val="50000"/>
                  </a:schemeClr>
                </a:solidFill>
                <a:latin typeface="Century Gothic"/>
              </a:rPr>
              <a:t>Miles</a:t>
            </a:r>
            <a:endParaRPr lang="en-US" sz="1400" dirty="0">
              <a:solidFill>
                <a:schemeClr val="tx1">
                  <a:lumMod val="50000"/>
                  <a:lumOff val="50000"/>
                </a:schemeClr>
              </a:solidFill>
              <a:cs typeface="Calibri"/>
            </a:endParaRPr>
          </a:p>
        </p:txBody>
      </p:sp>
      <p:sp>
        <p:nvSpPr>
          <p:cNvPr id="57" name="TextBox 56">
            <a:extLst>
              <a:ext uri="{FF2B5EF4-FFF2-40B4-BE49-F238E27FC236}">
                <a16:creationId xmlns:a16="http://schemas.microsoft.com/office/drawing/2014/main" id="{7F3CC968-D7F2-4631-9F5F-C6E59798A9A9}"/>
              </a:ext>
            </a:extLst>
          </p:cNvPr>
          <p:cNvSpPr txBox="1"/>
          <p:nvPr/>
        </p:nvSpPr>
        <p:spPr>
          <a:xfrm>
            <a:off x="4813864" y="5853942"/>
            <a:ext cx="6772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65000"/>
                    <a:lumOff val="35000"/>
                  </a:schemeClr>
                </a:solidFill>
                <a:latin typeface="Century Gothic"/>
              </a:rPr>
              <a:t>Miles</a:t>
            </a:r>
            <a:endParaRPr lang="en-US" sz="1400" dirty="0">
              <a:solidFill>
                <a:schemeClr val="tx1">
                  <a:lumMod val="65000"/>
                  <a:lumOff val="35000"/>
                </a:schemeClr>
              </a:solidFill>
              <a:latin typeface="Century Gothic"/>
              <a:cs typeface="Calibri"/>
            </a:endParaRPr>
          </a:p>
        </p:txBody>
      </p:sp>
      <p:sp>
        <p:nvSpPr>
          <p:cNvPr id="58" name="TextBox 57">
            <a:extLst>
              <a:ext uri="{FF2B5EF4-FFF2-40B4-BE49-F238E27FC236}">
                <a16:creationId xmlns:a16="http://schemas.microsoft.com/office/drawing/2014/main" id="{09CA63A2-EDE3-463A-A85C-BC8B763A2297}"/>
              </a:ext>
            </a:extLst>
          </p:cNvPr>
          <p:cNvSpPr txBox="1"/>
          <p:nvPr/>
        </p:nvSpPr>
        <p:spPr>
          <a:xfrm>
            <a:off x="4569237" y="5642721"/>
            <a:ext cx="5047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65000"/>
                    <a:lumOff val="35000"/>
                  </a:schemeClr>
                </a:solidFill>
                <a:latin typeface="Century Gothic"/>
              </a:rPr>
              <a:t>300</a:t>
            </a:r>
          </a:p>
        </p:txBody>
      </p:sp>
      <p:sp>
        <p:nvSpPr>
          <p:cNvPr id="59" name="TextBox 58">
            <a:extLst>
              <a:ext uri="{FF2B5EF4-FFF2-40B4-BE49-F238E27FC236}">
                <a16:creationId xmlns:a16="http://schemas.microsoft.com/office/drawing/2014/main" id="{E9749AAE-A3FF-46BB-BCAF-AE34BD860D1B}"/>
              </a:ext>
            </a:extLst>
          </p:cNvPr>
          <p:cNvSpPr txBox="1"/>
          <p:nvPr/>
        </p:nvSpPr>
        <p:spPr>
          <a:xfrm>
            <a:off x="5487697" y="5700230"/>
            <a:ext cx="114578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65000"/>
                    <a:lumOff val="35000"/>
                  </a:schemeClr>
                </a:solidFill>
                <a:latin typeface="Century Gothic"/>
              </a:rPr>
              <a:t>Flagstaff</a:t>
            </a:r>
            <a:endParaRPr lang="en-US" sz="1400" b="1" dirty="0">
              <a:solidFill>
                <a:schemeClr val="tx1">
                  <a:lumMod val="65000"/>
                  <a:lumOff val="35000"/>
                </a:schemeClr>
              </a:solidFill>
              <a:cs typeface="Calibri"/>
            </a:endParaRPr>
          </a:p>
        </p:txBody>
      </p:sp>
      <p:sp>
        <p:nvSpPr>
          <p:cNvPr id="60" name="TextBox 59">
            <a:extLst>
              <a:ext uri="{FF2B5EF4-FFF2-40B4-BE49-F238E27FC236}">
                <a16:creationId xmlns:a16="http://schemas.microsoft.com/office/drawing/2014/main" id="{C9506A69-8B22-4462-8DF5-05ABD5031DA0}"/>
              </a:ext>
            </a:extLst>
          </p:cNvPr>
          <p:cNvSpPr txBox="1"/>
          <p:nvPr/>
        </p:nvSpPr>
        <p:spPr>
          <a:xfrm>
            <a:off x="6561981" y="4092926"/>
            <a:ext cx="50472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1">
                    <a:lumMod val="65000"/>
                    <a:lumOff val="35000"/>
                  </a:schemeClr>
                </a:solidFill>
                <a:latin typeface="Century Gothic"/>
              </a:rPr>
              <a:t>3</a:t>
            </a:r>
          </a:p>
        </p:txBody>
      </p:sp>
      <p:sp>
        <p:nvSpPr>
          <p:cNvPr id="61" name="TextBox 60">
            <a:extLst>
              <a:ext uri="{FF2B5EF4-FFF2-40B4-BE49-F238E27FC236}">
                <a16:creationId xmlns:a16="http://schemas.microsoft.com/office/drawing/2014/main" id="{677826C6-6CD4-439A-AE1F-493930CE8A9F}"/>
              </a:ext>
            </a:extLst>
          </p:cNvPr>
          <p:cNvSpPr txBox="1"/>
          <p:nvPr/>
        </p:nvSpPr>
        <p:spPr>
          <a:xfrm>
            <a:off x="5912039" y="5235926"/>
            <a:ext cx="50472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1">
                    <a:lumMod val="65000"/>
                    <a:lumOff val="35000"/>
                  </a:schemeClr>
                </a:solidFill>
                <a:latin typeface="Century Gothic"/>
              </a:rPr>
              <a:t>5</a:t>
            </a:r>
          </a:p>
        </p:txBody>
      </p:sp>
      <p:sp>
        <p:nvSpPr>
          <p:cNvPr id="62" name="TextBox 61">
            <a:extLst>
              <a:ext uri="{FF2B5EF4-FFF2-40B4-BE49-F238E27FC236}">
                <a16:creationId xmlns:a16="http://schemas.microsoft.com/office/drawing/2014/main" id="{238C65D3-7E40-4391-9C16-CB371D08D132}"/>
              </a:ext>
            </a:extLst>
          </p:cNvPr>
          <p:cNvSpPr txBox="1"/>
          <p:nvPr/>
        </p:nvSpPr>
        <p:spPr>
          <a:xfrm>
            <a:off x="3749304" y="641513"/>
            <a:ext cx="50472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1">
                    <a:lumMod val="65000"/>
                    <a:lumOff val="35000"/>
                  </a:schemeClr>
                </a:solidFill>
                <a:latin typeface="Century Gothic"/>
              </a:rPr>
              <a:t>4</a:t>
            </a:r>
          </a:p>
        </p:txBody>
      </p:sp>
      <p:sp>
        <p:nvSpPr>
          <p:cNvPr id="63" name="TextBox 62">
            <a:extLst>
              <a:ext uri="{FF2B5EF4-FFF2-40B4-BE49-F238E27FC236}">
                <a16:creationId xmlns:a16="http://schemas.microsoft.com/office/drawing/2014/main" id="{6EC6E242-D92B-40DB-B1C1-47521CD7408C}"/>
              </a:ext>
            </a:extLst>
          </p:cNvPr>
          <p:cNvSpPr txBox="1"/>
          <p:nvPr/>
        </p:nvSpPr>
        <p:spPr>
          <a:xfrm>
            <a:off x="5150039" y="4686837"/>
            <a:ext cx="50472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1">
                    <a:lumMod val="65000"/>
                    <a:lumOff val="35000"/>
                  </a:schemeClr>
                </a:solidFill>
                <a:latin typeface="Century Gothic"/>
              </a:rPr>
              <a:t>1</a:t>
            </a:r>
          </a:p>
        </p:txBody>
      </p:sp>
      <p:sp>
        <p:nvSpPr>
          <p:cNvPr id="64" name="TextBox 63">
            <a:extLst>
              <a:ext uri="{FF2B5EF4-FFF2-40B4-BE49-F238E27FC236}">
                <a16:creationId xmlns:a16="http://schemas.microsoft.com/office/drawing/2014/main" id="{EFBFA67F-718B-4FA6-911D-9B6ACADC01AB}"/>
              </a:ext>
            </a:extLst>
          </p:cNvPr>
          <p:cNvSpPr txBox="1"/>
          <p:nvPr/>
        </p:nvSpPr>
        <p:spPr>
          <a:xfrm>
            <a:off x="4208745" y="4686837"/>
            <a:ext cx="50472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1">
                    <a:lumMod val="65000"/>
                    <a:lumOff val="35000"/>
                  </a:schemeClr>
                </a:solidFill>
                <a:latin typeface="Century Gothic"/>
              </a:rPr>
              <a:t>2</a:t>
            </a:r>
          </a:p>
        </p:txBody>
      </p:sp>
      <p:sp>
        <p:nvSpPr>
          <p:cNvPr id="65" name="TextBox 64">
            <a:extLst>
              <a:ext uri="{FF2B5EF4-FFF2-40B4-BE49-F238E27FC236}">
                <a16:creationId xmlns:a16="http://schemas.microsoft.com/office/drawing/2014/main" id="{35F5A1B4-1E69-4A78-BD90-D0674CC55A58}"/>
              </a:ext>
            </a:extLst>
          </p:cNvPr>
          <p:cNvSpPr txBox="1"/>
          <p:nvPr/>
        </p:nvSpPr>
        <p:spPr>
          <a:xfrm>
            <a:off x="4208745" y="2412043"/>
            <a:ext cx="50472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1">
                    <a:lumMod val="65000"/>
                    <a:lumOff val="35000"/>
                  </a:schemeClr>
                </a:solidFill>
                <a:latin typeface="Century Gothic"/>
              </a:rPr>
              <a:t>2</a:t>
            </a:r>
          </a:p>
        </p:txBody>
      </p:sp>
      <p:sp>
        <p:nvSpPr>
          <p:cNvPr id="66" name="TextBox 65">
            <a:extLst>
              <a:ext uri="{FF2B5EF4-FFF2-40B4-BE49-F238E27FC236}">
                <a16:creationId xmlns:a16="http://schemas.microsoft.com/office/drawing/2014/main" id="{4B071CCA-A9AD-41D8-B95C-B8C5155CBC17}"/>
              </a:ext>
            </a:extLst>
          </p:cNvPr>
          <p:cNvSpPr txBox="1"/>
          <p:nvPr/>
        </p:nvSpPr>
        <p:spPr>
          <a:xfrm>
            <a:off x="6157724" y="3005955"/>
            <a:ext cx="3254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65000"/>
                    <a:lumOff val="35000"/>
                  </a:schemeClr>
                </a:solidFill>
                <a:latin typeface="Century Gothic"/>
              </a:rPr>
              <a:t>N</a:t>
            </a:r>
            <a:endParaRPr lang="en-US" sz="1400" dirty="0">
              <a:solidFill>
                <a:schemeClr val="tx1">
                  <a:lumMod val="65000"/>
                  <a:lumOff val="35000"/>
                </a:schemeClr>
              </a:solidFill>
            </a:endParaRPr>
          </a:p>
        </p:txBody>
      </p:sp>
      <p:sp>
        <p:nvSpPr>
          <p:cNvPr id="67" name="TextBox 66">
            <a:extLst>
              <a:ext uri="{FF2B5EF4-FFF2-40B4-BE49-F238E27FC236}">
                <a16:creationId xmlns:a16="http://schemas.microsoft.com/office/drawing/2014/main" id="{BA4533CD-44A2-488A-BAD2-9BE8B787D7A0}"/>
              </a:ext>
            </a:extLst>
          </p:cNvPr>
          <p:cNvSpPr txBox="1"/>
          <p:nvPr/>
        </p:nvSpPr>
        <p:spPr>
          <a:xfrm>
            <a:off x="189853" y="3012512"/>
            <a:ext cx="1981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50000"/>
                    <a:lumOff val="50000"/>
                  </a:schemeClr>
                </a:solidFill>
                <a:latin typeface="Century Gothic"/>
              </a:rPr>
              <a:t>0</a:t>
            </a:r>
            <a:endParaRPr lang="en-US" sz="1400" dirty="0">
              <a:solidFill>
                <a:schemeClr val="tx1">
                  <a:lumMod val="50000"/>
                  <a:lumOff val="50000"/>
                </a:schemeClr>
              </a:solidFill>
              <a:cs typeface="Calibri"/>
            </a:endParaRPr>
          </a:p>
        </p:txBody>
      </p:sp>
      <p:sp>
        <p:nvSpPr>
          <p:cNvPr id="68" name="TextBox 67">
            <a:extLst>
              <a:ext uri="{FF2B5EF4-FFF2-40B4-BE49-F238E27FC236}">
                <a16:creationId xmlns:a16="http://schemas.microsoft.com/office/drawing/2014/main" id="{831C6A6C-0DDB-4C83-A5C9-9A33DB798DE8}"/>
              </a:ext>
            </a:extLst>
          </p:cNvPr>
          <p:cNvSpPr txBox="1"/>
          <p:nvPr/>
        </p:nvSpPr>
        <p:spPr>
          <a:xfrm>
            <a:off x="3304029" y="5642720"/>
            <a:ext cx="5047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65000"/>
                    <a:lumOff val="35000"/>
                  </a:schemeClr>
                </a:solidFill>
                <a:latin typeface="Century Gothic"/>
              </a:rPr>
              <a:t>0</a:t>
            </a:r>
          </a:p>
        </p:txBody>
      </p:sp>
      <p:sp>
        <p:nvSpPr>
          <p:cNvPr id="69" name="Rectangle 68">
            <a:extLst>
              <a:ext uri="{FF2B5EF4-FFF2-40B4-BE49-F238E27FC236}">
                <a16:creationId xmlns:a16="http://schemas.microsoft.com/office/drawing/2014/main" id="{023CBDFE-E9C3-435D-A574-0BF368EB9078}"/>
              </a:ext>
            </a:extLst>
          </p:cNvPr>
          <p:cNvSpPr/>
          <p:nvPr/>
        </p:nvSpPr>
        <p:spPr>
          <a:xfrm>
            <a:off x="185617" y="5477587"/>
            <a:ext cx="632603" cy="5463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F3F3F"/>
              </a:solidFill>
            </a:endParaRPr>
          </a:p>
        </p:txBody>
      </p:sp>
      <p:sp>
        <p:nvSpPr>
          <p:cNvPr id="70" name="TextBox 69">
            <a:extLst>
              <a:ext uri="{FF2B5EF4-FFF2-40B4-BE49-F238E27FC236}">
                <a16:creationId xmlns:a16="http://schemas.microsoft.com/office/drawing/2014/main" id="{BCD0CC65-913D-40B8-ADD2-DBDAB3E44463}"/>
              </a:ext>
            </a:extLst>
          </p:cNvPr>
          <p:cNvSpPr txBox="1"/>
          <p:nvPr/>
        </p:nvSpPr>
        <p:spPr>
          <a:xfrm>
            <a:off x="354478" y="5226777"/>
            <a:ext cx="2949936" cy="11233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3. Wupatki National Monument</a:t>
            </a:r>
          </a:p>
          <a:p>
            <a:r>
              <a:rPr lang="en-US" sz="1400" dirty="0">
                <a:solidFill>
                  <a:srgbClr val="3F3F3F"/>
                </a:solidFill>
                <a:latin typeface="Century Gothic"/>
                <a:cs typeface="Calibri"/>
              </a:rPr>
              <a:t>4. Grand Canyon National Park</a:t>
            </a:r>
          </a:p>
          <a:p>
            <a:r>
              <a:rPr lang="en-US" sz="1400" dirty="0">
                <a:solidFill>
                  <a:srgbClr val="3F3F3F"/>
                </a:solidFill>
                <a:latin typeface="Century Gothic"/>
                <a:cs typeface="Calibri"/>
              </a:rPr>
              <a:t>5. Sunset Crater Volcano </a:t>
            </a:r>
          </a:p>
          <a:p>
            <a:r>
              <a:rPr lang="en-US" sz="1400" dirty="0">
                <a:solidFill>
                  <a:srgbClr val="3F3F3F"/>
                </a:solidFill>
                <a:latin typeface="Century Gothic"/>
                <a:cs typeface="Calibri"/>
              </a:rPr>
              <a:t>    National Monument</a:t>
            </a:r>
            <a:endParaRPr lang="en-US" sz="1400" dirty="0">
              <a:solidFill>
                <a:srgbClr val="3F3F3F"/>
              </a:solidFill>
            </a:endParaRPr>
          </a:p>
          <a:p>
            <a:endParaRPr lang="en-US" sz="1100" dirty="0">
              <a:solidFill>
                <a:srgbClr val="3F3F3F"/>
              </a:solidFill>
              <a:latin typeface="Century Gothic"/>
              <a:cs typeface="Calibri"/>
            </a:endParaRPr>
          </a:p>
        </p:txBody>
      </p:sp>
      <p:pic>
        <p:nvPicPr>
          <p:cNvPr id="71" name="Picture 39" descr="A picture containing icon&#10;&#10;Description automatically generated">
            <a:extLst>
              <a:ext uri="{FF2B5EF4-FFF2-40B4-BE49-F238E27FC236}">
                <a16:creationId xmlns:a16="http://schemas.microsoft.com/office/drawing/2014/main" id="{374269EB-6F82-4FF4-9333-69A55CF89F2A}"/>
              </a:ext>
            </a:extLst>
          </p:cNvPr>
          <p:cNvPicPr>
            <a:picLocks noChangeAspect="1"/>
          </p:cNvPicPr>
          <p:nvPr/>
        </p:nvPicPr>
        <p:blipFill>
          <a:blip r:embed="rId4"/>
          <a:stretch>
            <a:fillRect/>
          </a:stretch>
        </p:blipFill>
        <p:spPr>
          <a:xfrm>
            <a:off x="6057331" y="3268380"/>
            <a:ext cx="514710" cy="674553"/>
          </a:xfrm>
          <a:prstGeom prst="rect">
            <a:avLst/>
          </a:prstGeom>
        </p:spPr>
      </p:pic>
      <p:sp>
        <p:nvSpPr>
          <p:cNvPr id="72" name="Text Placeholder 5">
            <a:extLst>
              <a:ext uri="{FF2B5EF4-FFF2-40B4-BE49-F238E27FC236}">
                <a16:creationId xmlns:a16="http://schemas.microsoft.com/office/drawing/2014/main" id="{4DD21158-ECD8-4812-9E0B-336219383E36}"/>
              </a:ext>
            </a:extLst>
          </p:cNvPr>
          <p:cNvSpPr txBox="1">
            <a:spLocks/>
          </p:cNvSpPr>
          <p:nvPr/>
        </p:nvSpPr>
        <p:spPr>
          <a:xfrm>
            <a:off x="7680940" y="1060710"/>
            <a:ext cx="4155457" cy="526906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spcBef>
                <a:spcPts val="0"/>
              </a:spcBef>
              <a:spcAft>
                <a:spcPts val="600"/>
              </a:spcAft>
              <a:buClr>
                <a:srgbClr val="4DAEB3"/>
              </a:buClr>
              <a:buFont typeface="Webdings" panose="05030102010509060703" pitchFamily="18" charset="2"/>
              <a:buChar char="4"/>
            </a:pPr>
            <a:r>
              <a:rPr lang="en-US" sz="2200" b="1" dirty="0">
                <a:solidFill>
                  <a:srgbClr val="3F3F3F"/>
                </a:solidFill>
                <a:latin typeface="Century Gothic"/>
              </a:rPr>
              <a:t>1.9-million-acre</a:t>
            </a:r>
            <a:r>
              <a:rPr lang="en-US" sz="2200" dirty="0">
                <a:solidFill>
                  <a:srgbClr val="3F3F3F"/>
                </a:solidFill>
                <a:latin typeface="Century Gothic"/>
              </a:rPr>
              <a:t> study area near Flagstaff, AZ</a:t>
            </a:r>
          </a:p>
          <a:p>
            <a:pPr marL="342900" indent="-342900">
              <a:lnSpc>
                <a:spcPct val="150000"/>
              </a:lnSpc>
              <a:spcBef>
                <a:spcPts val="0"/>
              </a:spcBef>
              <a:spcAft>
                <a:spcPts val="600"/>
              </a:spcAft>
              <a:buClr>
                <a:srgbClr val="4DAEB3"/>
              </a:buClr>
              <a:buFont typeface="Webdings" panose="05030102010509060703" pitchFamily="18" charset="2"/>
              <a:buChar char="4"/>
            </a:pPr>
            <a:r>
              <a:rPr lang="en-US" sz="2200" dirty="0">
                <a:solidFill>
                  <a:srgbClr val="3F3F3F"/>
                </a:solidFill>
                <a:latin typeface="Century Gothic"/>
              </a:rPr>
              <a:t>Study period: </a:t>
            </a:r>
            <a:r>
              <a:rPr lang="en-US" sz="2200" b="1" dirty="0">
                <a:solidFill>
                  <a:srgbClr val="3F3F3F"/>
                </a:solidFill>
                <a:latin typeface="Century Gothic"/>
              </a:rPr>
              <a:t>2015 – 2021</a:t>
            </a:r>
            <a:endParaRPr lang="en-US" sz="2200" dirty="0">
              <a:solidFill>
                <a:srgbClr val="3F3F3F"/>
              </a:solidFill>
              <a:latin typeface="Century Gothic"/>
              <a:cs typeface="Calibri" panose="020F0502020204030204"/>
            </a:endParaRPr>
          </a:p>
          <a:p>
            <a:pPr marL="0" indent="0">
              <a:lnSpc>
                <a:spcPct val="150000"/>
              </a:lnSpc>
              <a:spcBef>
                <a:spcPts val="0"/>
              </a:spcBef>
              <a:spcAft>
                <a:spcPts val="600"/>
              </a:spcAft>
              <a:buClr>
                <a:srgbClr val="4DAEB3"/>
              </a:buClr>
              <a:buNone/>
            </a:pPr>
            <a:endParaRPr lang="en-US" sz="2200" b="1" dirty="0">
              <a:solidFill>
                <a:srgbClr val="3F3F3F"/>
              </a:solidFill>
              <a:latin typeface="Century Gothic" panose="020B0502020202020204" pitchFamily="34" charset="0"/>
            </a:endParaRPr>
          </a:p>
          <a:p>
            <a:pPr marL="0" indent="0">
              <a:lnSpc>
                <a:spcPct val="150000"/>
              </a:lnSpc>
              <a:spcBef>
                <a:spcPts val="0"/>
              </a:spcBef>
              <a:spcAft>
                <a:spcPts val="600"/>
              </a:spcAft>
              <a:buClr>
                <a:srgbClr val="4DAEB3"/>
              </a:buClr>
              <a:buNone/>
            </a:pPr>
            <a:endParaRPr lang="en-US" sz="2200" dirty="0">
              <a:solidFill>
                <a:srgbClr val="3F3F3F"/>
              </a:solidFill>
              <a:latin typeface="Century Gothic" panose="020B0502020202020204" pitchFamily="34" charset="0"/>
              <a:cs typeface="Calibri" panose="020F0502020204030204"/>
            </a:endParaRPr>
          </a:p>
          <a:p>
            <a:pPr marL="342900" indent="-342900">
              <a:lnSpc>
                <a:spcPct val="150000"/>
              </a:lnSpc>
              <a:spcBef>
                <a:spcPts val="0"/>
              </a:spcBef>
              <a:spcAft>
                <a:spcPts val="600"/>
              </a:spcAft>
              <a:buClr>
                <a:srgbClr val="4DAEB3"/>
              </a:buClr>
              <a:buFont typeface="Webdings" panose="05030102010509060703" pitchFamily="18" charset="2"/>
              <a:buChar char="4"/>
            </a:pPr>
            <a:endParaRPr lang="en-US" sz="1800" dirty="0">
              <a:solidFill>
                <a:srgbClr val="3F3F3F"/>
              </a:solidFill>
              <a:latin typeface="Century Gothic" panose="020B0502020202020204" pitchFamily="34" charset="0"/>
            </a:endParaRPr>
          </a:p>
        </p:txBody>
      </p:sp>
      <p:pic>
        <p:nvPicPr>
          <p:cNvPr id="3" name="Picture 2" descr="A picture containing outdoor, grass, plant, tree&#10;&#10;Description automatically generated">
            <a:extLst>
              <a:ext uri="{FF2B5EF4-FFF2-40B4-BE49-F238E27FC236}">
                <a16:creationId xmlns:a16="http://schemas.microsoft.com/office/drawing/2014/main" id="{EC07FAAD-5B9C-4F84-B245-8896D5F107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236" t="6513" r="6263" b="25344"/>
          <a:stretch/>
        </p:blipFill>
        <p:spPr>
          <a:xfrm>
            <a:off x="7945265" y="3072653"/>
            <a:ext cx="3637797" cy="2707846"/>
          </a:xfrm>
          <a:prstGeom prst="rect">
            <a:avLst/>
          </a:prstGeom>
          <a:effectLst/>
        </p:spPr>
      </p:pic>
      <p:sp>
        <p:nvSpPr>
          <p:cNvPr id="35" name="Text Placeholder 4">
            <a:extLst>
              <a:ext uri="{FF2B5EF4-FFF2-40B4-BE49-F238E27FC236}">
                <a16:creationId xmlns:a16="http://schemas.microsoft.com/office/drawing/2014/main" id="{3CFC6198-481B-4D43-A942-078464D84112}"/>
              </a:ext>
            </a:extLst>
          </p:cNvPr>
          <p:cNvSpPr txBox="1">
            <a:spLocks/>
          </p:cNvSpPr>
          <p:nvPr/>
        </p:nvSpPr>
        <p:spPr>
          <a:xfrm>
            <a:off x="6365672" y="6212060"/>
            <a:ext cx="3445002" cy="27432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100" b="1" i="0" u="none" strike="noStrike" kern="1200" cap="none" spc="0" normalizeH="0" baseline="0" noProof="0" dirty="0">
                <a:ln>
                  <a:noFill/>
                </a:ln>
                <a:solidFill>
                  <a:srgbClr val="3F3F3F"/>
                </a:solidFill>
                <a:effectLst/>
                <a:uLnTx/>
                <a:uFillTx/>
                <a:latin typeface="Century Gothic"/>
              </a:rPr>
              <a:t>Image Credit: </a:t>
            </a:r>
            <a:r>
              <a:rPr lang="en-US" sz="1100" b="1" dirty="0">
                <a:solidFill>
                  <a:srgbClr val="3F3F3F"/>
                </a:solidFill>
                <a:latin typeface="Century Gothic"/>
              </a:rPr>
              <a:t>Mark Szydlo</a:t>
            </a:r>
            <a:endParaRPr lang="en-US" sz="1100" b="1" i="0" u="none" strike="noStrike" kern="1200" cap="none" spc="0" normalizeH="0" baseline="0" noProof="0" dirty="0">
              <a:ln>
                <a:noFill/>
              </a:ln>
              <a:solidFill>
                <a:srgbClr val="3F3F3F"/>
              </a:solidFill>
              <a:effectLst/>
              <a:uLnTx/>
              <a:uFillTx/>
              <a:latin typeface="Century Gothic"/>
            </a:endParaRPr>
          </a:p>
        </p:txBody>
      </p:sp>
      <p:sp>
        <p:nvSpPr>
          <p:cNvPr id="36" name="Text Placeholder 4">
            <a:extLst>
              <a:ext uri="{FF2B5EF4-FFF2-40B4-BE49-F238E27FC236}">
                <a16:creationId xmlns:a16="http://schemas.microsoft.com/office/drawing/2014/main" id="{4036AF35-B531-465E-B02D-827EFEF8D1E1}"/>
              </a:ext>
            </a:extLst>
          </p:cNvPr>
          <p:cNvSpPr txBox="1">
            <a:spLocks/>
          </p:cNvSpPr>
          <p:nvPr/>
        </p:nvSpPr>
        <p:spPr>
          <a:xfrm>
            <a:off x="7843490" y="5912314"/>
            <a:ext cx="3860638" cy="228139"/>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dirty="0">
                <a:solidFill>
                  <a:srgbClr val="3F3F3F"/>
                </a:solidFill>
                <a:latin typeface="Century Gothic"/>
              </a:rPr>
              <a:t>Pinyon-juniper tree experiencing partial mortality.</a:t>
            </a:r>
          </a:p>
        </p:txBody>
      </p:sp>
    </p:spTree>
    <p:extLst>
      <p:ext uri="{BB962C8B-B14F-4D97-AF65-F5344CB8AC3E}">
        <p14:creationId xmlns:p14="http://schemas.microsoft.com/office/powerpoint/2010/main" val="1807428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a:extLst>
              <a:ext uri="{FF2B5EF4-FFF2-40B4-BE49-F238E27FC236}">
                <a16:creationId xmlns:a16="http://schemas.microsoft.com/office/drawing/2014/main" id="{436404C3-A0E3-4474-B350-36CD8E9DBD96}"/>
              </a:ext>
            </a:extLst>
          </p:cNvPr>
          <p:cNvPicPr>
            <a:picLocks noChangeAspect="1"/>
          </p:cNvPicPr>
          <p:nvPr/>
        </p:nvPicPr>
        <p:blipFill rotWithShape="1">
          <a:blip r:embed="rId3"/>
          <a:srcRect l="18705" t="16741" r="7485" b="9091"/>
          <a:stretch/>
        </p:blipFill>
        <p:spPr>
          <a:xfrm>
            <a:off x="7761027" y="3566959"/>
            <a:ext cx="3608657" cy="2680152"/>
          </a:xfrm>
          <a:prstGeom prst="rect">
            <a:avLst/>
          </a:prstGeom>
          <a:effectLst/>
        </p:spPr>
      </p:pic>
      <p:pic>
        <p:nvPicPr>
          <p:cNvPr id="6" name="Picture 5" descr="A picture containing outdoor, grass, plant, tree&#10;&#10;Description automatically generated">
            <a:extLst>
              <a:ext uri="{FF2B5EF4-FFF2-40B4-BE49-F238E27FC236}">
                <a16:creationId xmlns:a16="http://schemas.microsoft.com/office/drawing/2014/main" id="{A6C5D6EF-0126-43B6-BC07-9E945BC749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652" t="7759" r="14058"/>
          <a:stretch/>
        </p:blipFill>
        <p:spPr>
          <a:xfrm>
            <a:off x="404191" y="898674"/>
            <a:ext cx="3498691" cy="5344259"/>
          </a:xfrm>
          <a:prstGeom prst="rect">
            <a:avLst/>
          </a:prstGeom>
        </p:spPr>
      </p:pic>
      <p:pic>
        <p:nvPicPr>
          <p:cNvPr id="12" name="Picture 11" descr="A picture containing sky, outdoor, mountain, grass&#10;&#10;Description automatically generated">
            <a:extLst>
              <a:ext uri="{FF2B5EF4-FFF2-40B4-BE49-F238E27FC236}">
                <a16:creationId xmlns:a16="http://schemas.microsoft.com/office/drawing/2014/main" id="{6A10DA65-345E-4459-9776-4E9AB8492E1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33858" r="8295"/>
          <a:stretch/>
        </p:blipFill>
        <p:spPr>
          <a:xfrm>
            <a:off x="3991501" y="898675"/>
            <a:ext cx="3680045" cy="5351774"/>
          </a:xfrm>
          <a:prstGeom prst="rect">
            <a:avLst/>
          </a:prstGeom>
          <a:effectLst/>
        </p:spPr>
      </p:pic>
      <p:sp>
        <p:nvSpPr>
          <p:cNvPr id="5" name="Rectangle: Rounded Corners 4">
            <a:extLst>
              <a:ext uri="{FF2B5EF4-FFF2-40B4-BE49-F238E27FC236}">
                <a16:creationId xmlns:a16="http://schemas.microsoft.com/office/drawing/2014/main" id="{FC5EAA82-D0FD-4218-86A5-C5D67F63D19E}"/>
              </a:ext>
            </a:extLst>
          </p:cNvPr>
          <p:cNvSpPr/>
          <p:nvPr/>
        </p:nvSpPr>
        <p:spPr>
          <a:xfrm>
            <a:off x="7960224" y="5322219"/>
            <a:ext cx="3216166" cy="809995"/>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rgbClr val="3F3F3F"/>
                </a:solidFill>
                <a:latin typeface="Century Gothic"/>
                <a:cs typeface="Calibri"/>
              </a:rPr>
              <a:t>Reduction of </a:t>
            </a:r>
            <a:r>
              <a:rPr lang="en-US" sz="2000" dirty="0">
                <a:solidFill>
                  <a:srgbClr val="3F3F3F"/>
                </a:solidFill>
                <a:latin typeface="Century Gothic"/>
              </a:rPr>
              <a:t>important habitat for wildlife</a:t>
            </a:r>
            <a:endParaRPr lang="en-US" sz="2000" dirty="0">
              <a:solidFill>
                <a:srgbClr val="3F3F3F"/>
              </a:solidFill>
              <a:cs typeface="Calibri"/>
            </a:endParaRPr>
          </a:p>
        </p:txBody>
      </p:sp>
      <p:pic>
        <p:nvPicPr>
          <p:cNvPr id="20" name="Picture 19">
            <a:extLst>
              <a:ext uri="{FF2B5EF4-FFF2-40B4-BE49-F238E27FC236}">
                <a16:creationId xmlns:a16="http://schemas.microsoft.com/office/drawing/2014/main" id="{30DDC824-1931-46D6-A8C4-6AF0E5E39BAA}"/>
              </a:ext>
            </a:extLst>
          </p:cNvPr>
          <p:cNvPicPr>
            <a:picLocks noChangeAspect="1"/>
          </p:cNvPicPr>
          <p:nvPr/>
        </p:nvPicPr>
        <p:blipFill rotWithShape="1">
          <a:blip r:embed="rId7"/>
          <a:srcRect l="21793" t="37820" r="37069" b="23291"/>
          <a:stretch/>
        </p:blipFill>
        <p:spPr>
          <a:xfrm>
            <a:off x="7760837" y="886581"/>
            <a:ext cx="3605313" cy="2578704"/>
          </a:xfrm>
          <a:prstGeom prst="rect">
            <a:avLst/>
          </a:prstGeom>
          <a:effectLst/>
        </p:spPr>
      </p:pic>
      <p:sp>
        <p:nvSpPr>
          <p:cNvPr id="21" name="Rectangle: Rounded Corners 20">
            <a:extLst>
              <a:ext uri="{FF2B5EF4-FFF2-40B4-BE49-F238E27FC236}">
                <a16:creationId xmlns:a16="http://schemas.microsoft.com/office/drawing/2014/main" id="{EE19BEF7-095B-4053-9915-FCCA81530732}"/>
              </a:ext>
            </a:extLst>
          </p:cNvPr>
          <p:cNvSpPr/>
          <p:nvPr/>
        </p:nvSpPr>
        <p:spPr>
          <a:xfrm>
            <a:off x="7955410" y="2517260"/>
            <a:ext cx="3216166" cy="809995"/>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rgbClr val="3F3F3F"/>
                </a:solidFill>
                <a:latin typeface="Century Gothic"/>
                <a:cs typeface="Calibri"/>
              </a:rPr>
              <a:t>Increased wildfire risk to cultural resource sites</a:t>
            </a:r>
            <a:endParaRPr lang="en-US" sz="2000" dirty="0">
              <a:solidFill>
                <a:srgbClr val="3F3F3F"/>
              </a:solidFill>
              <a:cs typeface="Calibri"/>
            </a:endParaRPr>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B0502020202020204" pitchFamily="34" charset="0"/>
              </a:rPr>
              <a:t>COMMUNITY CONCERNS</a:t>
            </a:r>
          </a:p>
        </p:txBody>
      </p:sp>
      <p:sp>
        <p:nvSpPr>
          <p:cNvPr id="14" name="Rectangle: Rounded Corners 13">
            <a:extLst>
              <a:ext uri="{FF2B5EF4-FFF2-40B4-BE49-F238E27FC236}">
                <a16:creationId xmlns:a16="http://schemas.microsoft.com/office/drawing/2014/main" id="{2A315124-6826-4B89-B99E-3F052A46264F}"/>
              </a:ext>
            </a:extLst>
          </p:cNvPr>
          <p:cNvSpPr/>
          <p:nvPr/>
        </p:nvSpPr>
        <p:spPr>
          <a:xfrm>
            <a:off x="4223776" y="4774016"/>
            <a:ext cx="3216166" cy="1358198"/>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rgbClr val="3F3F3F"/>
                </a:solidFill>
                <a:latin typeface="Century Gothic"/>
              </a:rPr>
              <a:t>Drought-related pinyon-juniper mortality across the landscape</a:t>
            </a:r>
            <a:endParaRPr lang="en-US" sz="2000" dirty="0">
              <a:solidFill>
                <a:srgbClr val="3F3F3F"/>
              </a:solidFill>
            </a:endParaRPr>
          </a:p>
        </p:txBody>
      </p:sp>
      <p:sp>
        <p:nvSpPr>
          <p:cNvPr id="17" name="TextBox 16">
            <a:extLst>
              <a:ext uri="{FF2B5EF4-FFF2-40B4-BE49-F238E27FC236}">
                <a16:creationId xmlns:a16="http://schemas.microsoft.com/office/drawing/2014/main" id="{2AC1FB41-6468-436A-A3B4-2BAB3236A94A}"/>
              </a:ext>
            </a:extLst>
          </p:cNvPr>
          <p:cNvSpPr txBox="1"/>
          <p:nvPr/>
        </p:nvSpPr>
        <p:spPr>
          <a:xfrm>
            <a:off x="196847" y="6339483"/>
            <a:ext cx="11167030" cy="261610"/>
          </a:xfrm>
          <a:prstGeom prst="rect">
            <a:avLst/>
          </a:prstGeom>
          <a:noFill/>
        </p:spPr>
        <p:txBody>
          <a:bodyPr wrap="square" lIns="91440" tIns="45720" rIns="91440" bIns="45720" rtlCol="0" anchor="t">
            <a:spAutoFit/>
          </a:bodyPr>
          <a:lstStyle/>
          <a:p>
            <a:r>
              <a:rPr lang="en-US" sz="1100" b="1" dirty="0">
                <a:solidFill>
                  <a:srgbClr val="3F3F3F"/>
                </a:solidFill>
                <a:latin typeface="Century Gothic"/>
              </a:rPr>
              <a:t>Image Credit: Mark Szydlo (left), Mark Szydlo (center), National Park Foundation (top right), </a:t>
            </a:r>
            <a:r>
              <a:rPr lang="en-US" sz="1100" b="1" dirty="0">
                <a:solidFill>
                  <a:srgbClr val="3F3F3F"/>
                </a:solidFill>
                <a:latin typeface="Century Gothic"/>
                <a:ea typeface="+mn-lt"/>
                <a:cs typeface="+mn-lt"/>
              </a:rPr>
              <a:t>Jane Shelby Richardson</a:t>
            </a:r>
            <a:r>
              <a:rPr lang="en-US" sz="1100" b="1" dirty="0">
                <a:solidFill>
                  <a:srgbClr val="3F3F3F"/>
                </a:solidFill>
                <a:latin typeface="Century Gothic"/>
              </a:rPr>
              <a:t> (bottom right) </a:t>
            </a:r>
            <a:endParaRPr lang="en-US" sz="1100" b="1" dirty="0">
              <a:solidFill>
                <a:srgbClr val="3F3F3F"/>
              </a:solidFill>
              <a:latin typeface="Century Gothic" panose="020B0502020202020204" pitchFamily="34" charset="0"/>
            </a:endParaRPr>
          </a:p>
        </p:txBody>
      </p:sp>
      <p:sp>
        <p:nvSpPr>
          <p:cNvPr id="13" name="Rectangle: Rounded Corners 12">
            <a:extLst>
              <a:ext uri="{FF2B5EF4-FFF2-40B4-BE49-F238E27FC236}">
                <a16:creationId xmlns:a16="http://schemas.microsoft.com/office/drawing/2014/main" id="{ACF126CC-47D8-4AC5-8A03-25DE9A6BCA9F}"/>
              </a:ext>
            </a:extLst>
          </p:cNvPr>
          <p:cNvSpPr/>
          <p:nvPr/>
        </p:nvSpPr>
        <p:spPr>
          <a:xfrm>
            <a:off x="545453" y="4774016"/>
            <a:ext cx="3216166" cy="1358198"/>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rgbClr val="3F3F3F"/>
                </a:solidFill>
                <a:latin typeface="Century Gothic" panose="020B0502020202020204" pitchFamily="34" charset="0"/>
              </a:rPr>
              <a:t>Prolonged drought resulting in regional </a:t>
            </a:r>
            <a:endParaRPr lang="en-US" sz="2000" dirty="0">
              <a:solidFill>
                <a:srgbClr val="3F3F3F"/>
              </a:solidFill>
              <a:latin typeface="Century Gothic" panose="020B0502020202020204" pitchFamily="34" charset="0"/>
              <a:cs typeface="Calibri"/>
            </a:endParaRPr>
          </a:p>
          <a:p>
            <a:pPr algn="ctr"/>
            <a:r>
              <a:rPr lang="en-US" sz="2000" dirty="0">
                <a:solidFill>
                  <a:srgbClr val="3F3F3F"/>
                </a:solidFill>
                <a:latin typeface="Century Gothic" panose="020B0502020202020204" pitchFamily="34" charset="0"/>
              </a:rPr>
              <a:t>hydrological and ecological shifts</a:t>
            </a:r>
            <a:endParaRPr lang="en-US" sz="2000" dirty="0">
              <a:solidFill>
                <a:srgbClr val="3F3F3F"/>
              </a:solidFill>
              <a:latin typeface="Century Gothic" panose="020B0502020202020204" pitchFamily="34" charset="0"/>
              <a:cs typeface="Calibri"/>
            </a:endParaRPr>
          </a:p>
        </p:txBody>
      </p:sp>
    </p:spTree>
    <p:extLst>
      <p:ext uri="{BB962C8B-B14F-4D97-AF65-F5344CB8AC3E}">
        <p14:creationId xmlns:p14="http://schemas.microsoft.com/office/powerpoint/2010/main" val="3317166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B0502020202020204" pitchFamily="34" charset="0"/>
              </a:rPr>
              <a:t>PROJECT OBJECTIVES</a:t>
            </a:r>
          </a:p>
        </p:txBody>
      </p:sp>
      <p:sp>
        <p:nvSpPr>
          <p:cNvPr id="10" name="Text Placeholder 5"/>
          <p:cNvSpPr txBox="1">
            <a:spLocks/>
          </p:cNvSpPr>
          <p:nvPr/>
        </p:nvSpPr>
        <p:spPr>
          <a:xfrm>
            <a:off x="2300105" y="1490922"/>
            <a:ext cx="9092373" cy="433909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spcAft>
                <a:spcPts val="600"/>
              </a:spcAft>
              <a:buClr>
                <a:srgbClr val="4DAEB3"/>
              </a:buClr>
              <a:buNone/>
            </a:pPr>
            <a:r>
              <a:rPr lang="en-US" sz="2400" b="1" dirty="0">
                <a:solidFill>
                  <a:schemeClr val="tx1">
                    <a:lumMod val="75000"/>
                    <a:lumOff val="25000"/>
                  </a:schemeClr>
                </a:solidFill>
                <a:latin typeface="Century Gothic"/>
              </a:rPr>
              <a:t>Map and assess</a:t>
            </a:r>
            <a:r>
              <a:rPr lang="en-US" sz="2400" dirty="0">
                <a:solidFill>
                  <a:schemeClr val="tx1">
                    <a:lumMod val="75000"/>
                    <a:lumOff val="25000"/>
                  </a:schemeClr>
                </a:solidFill>
                <a:latin typeface="Century Gothic"/>
              </a:rPr>
              <a:t> extent of pinyon-juniper tree mortality </a:t>
            </a:r>
            <a:endParaRPr lang="en-US" sz="2400" dirty="0">
              <a:solidFill>
                <a:schemeClr val="tx1">
                  <a:lumMod val="75000"/>
                  <a:lumOff val="25000"/>
                </a:schemeClr>
              </a:solidFill>
              <a:latin typeface="Century Gothic" panose="020B0502020202020204" pitchFamily="34" charset="0"/>
            </a:endParaRPr>
          </a:p>
          <a:p>
            <a:pPr marL="342900" indent="-342900">
              <a:lnSpc>
                <a:spcPct val="150000"/>
              </a:lnSpc>
              <a:spcBef>
                <a:spcPts val="0"/>
              </a:spcBef>
              <a:spcAft>
                <a:spcPts val="600"/>
              </a:spcAft>
              <a:buClr>
                <a:srgbClr val="4DAEB3"/>
              </a:buClr>
              <a:buFont typeface="Webdings" panose="05030102010509060703" pitchFamily="18" charset="2"/>
              <a:buChar char="4"/>
            </a:pPr>
            <a:endParaRPr lang="en-US" sz="2400" dirty="0">
              <a:solidFill>
                <a:schemeClr val="tx1">
                  <a:lumMod val="75000"/>
                  <a:lumOff val="25000"/>
                </a:schemeClr>
              </a:solidFill>
              <a:latin typeface="Century Gothic"/>
            </a:endParaRPr>
          </a:p>
          <a:p>
            <a:pPr marL="0" indent="0">
              <a:lnSpc>
                <a:spcPct val="150000"/>
              </a:lnSpc>
              <a:spcBef>
                <a:spcPts val="0"/>
              </a:spcBef>
              <a:spcAft>
                <a:spcPts val="600"/>
              </a:spcAft>
              <a:buClr>
                <a:srgbClr val="4DAEB3"/>
              </a:buClr>
              <a:buNone/>
            </a:pPr>
            <a:r>
              <a:rPr lang="en-US" sz="2400" b="1" dirty="0">
                <a:solidFill>
                  <a:schemeClr val="tx1">
                    <a:lumMod val="75000"/>
                    <a:lumOff val="25000"/>
                  </a:schemeClr>
                </a:solidFill>
                <a:latin typeface="Century Gothic"/>
              </a:rPr>
              <a:t>Evaluate</a:t>
            </a:r>
            <a:r>
              <a:rPr lang="en-US" sz="2400" dirty="0">
                <a:solidFill>
                  <a:schemeClr val="tx1">
                    <a:lumMod val="75000"/>
                    <a:lumOff val="25000"/>
                  </a:schemeClr>
                </a:solidFill>
                <a:latin typeface="Century Gothic"/>
              </a:rPr>
              <a:t> factors including evapotranspiration, climatic, and topographic variables </a:t>
            </a:r>
            <a:r>
              <a:rPr lang="en-US" sz="2400" dirty="0">
                <a:solidFill>
                  <a:schemeClr val="tx1">
                    <a:lumMod val="75000"/>
                    <a:lumOff val="25000"/>
                  </a:schemeClr>
                </a:solidFill>
                <a:latin typeface="Century Gothic"/>
                <a:ea typeface="+mn-lt"/>
                <a:cs typeface="+mn-lt"/>
              </a:rPr>
              <a:t>using NASA Earth observation data</a:t>
            </a:r>
            <a:endParaRPr lang="en-US" sz="2400" dirty="0">
              <a:solidFill>
                <a:schemeClr val="tx1">
                  <a:lumMod val="75000"/>
                  <a:lumOff val="25000"/>
                </a:schemeClr>
              </a:solidFill>
              <a:latin typeface="Century Gothic"/>
            </a:endParaRPr>
          </a:p>
          <a:p>
            <a:pPr marL="342900" indent="-342900">
              <a:lnSpc>
                <a:spcPct val="150000"/>
              </a:lnSpc>
              <a:spcBef>
                <a:spcPts val="0"/>
              </a:spcBef>
              <a:spcAft>
                <a:spcPts val="600"/>
              </a:spcAft>
              <a:buClr>
                <a:srgbClr val="4DAEB3"/>
              </a:buClr>
              <a:buFont typeface="Webdings" panose="05030102010509060703" pitchFamily="18" charset="2"/>
              <a:buChar char="4"/>
            </a:pPr>
            <a:endParaRPr lang="en-US" sz="1400" dirty="0">
              <a:solidFill>
                <a:schemeClr val="tx1">
                  <a:lumMod val="75000"/>
                  <a:lumOff val="25000"/>
                </a:schemeClr>
              </a:solidFill>
              <a:latin typeface="Century Gothic"/>
            </a:endParaRPr>
          </a:p>
          <a:p>
            <a:pPr marL="0" indent="0">
              <a:lnSpc>
                <a:spcPct val="150000"/>
              </a:lnSpc>
              <a:spcBef>
                <a:spcPts val="0"/>
              </a:spcBef>
              <a:spcAft>
                <a:spcPts val="600"/>
              </a:spcAft>
              <a:buNone/>
            </a:pPr>
            <a:r>
              <a:rPr lang="en-US" sz="2400" b="1" dirty="0">
                <a:solidFill>
                  <a:schemeClr val="tx1">
                    <a:lumMod val="75000"/>
                    <a:lumOff val="25000"/>
                  </a:schemeClr>
                </a:solidFill>
                <a:latin typeface="Century Gothic"/>
                <a:ea typeface="+mn-lt"/>
                <a:cs typeface="+mn-lt"/>
              </a:rPr>
              <a:t>Provide</a:t>
            </a:r>
            <a:r>
              <a:rPr lang="en-US" sz="2400" dirty="0">
                <a:solidFill>
                  <a:schemeClr val="tx1">
                    <a:lumMod val="75000"/>
                    <a:lumOff val="25000"/>
                  </a:schemeClr>
                </a:solidFill>
                <a:latin typeface="Century Gothic"/>
                <a:ea typeface="+mn-lt"/>
                <a:cs typeface="+mn-lt"/>
              </a:rPr>
              <a:t> partners with a method for continued monitoring and detection of mortality events</a:t>
            </a:r>
            <a:endParaRPr lang="en-US" dirty="0">
              <a:solidFill>
                <a:schemeClr val="tx1">
                  <a:lumMod val="75000"/>
                  <a:lumOff val="25000"/>
                </a:schemeClr>
              </a:solidFill>
              <a:latin typeface="Century Gothic"/>
            </a:endParaRPr>
          </a:p>
          <a:p>
            <a:pPr marL="0" indent="0">
              <a:lnSpc>
                <a:spcPct val="150000"/>
              </a:lnSpc>
              <a:spcBef>
                <a:spcPts val="0"/>
              </a:spcBef>
              <a:spcAft>
                <a:spcPts val="600"/>
              </a:spcAft>
              <a:buClr>
                <a:srgbClr val="4DAEB3"/>
              </a:buClr>
              <a:buNone/>
            </a:pPr>
            <a:endParaRPr lang="en-US" sz="2400" dirty="0">
              <a:solidFill>
                <a:schemeClr val="tx1">
                  <a:lumMod val="75000"/>
                  <a:lumOff val="25000"/>
                </a:schemeClr>
              </a:solidFill>
              <a:latin typeface="Century Gothic" panose="020B0502020202020204" pitchFamily="34" charset="0"/>
            </a:endParaRPr>
          </a:p>
          <a:p>
            <a:pPr marL="0" indent="0">
              <a:lnSpc>
                <a:spcPct val="150000"/>
              </a:lnSpc>
              <a:spcBef>
                <a:spcPts val="0"/>
              </a:spcBef>
              <a:spcAft>
                <a:spcPts val="600"/>
              </a:spcAft>
              <a:buClr>
                <a:srgbClr val="4DAEB3"/>
              </a:buClr>
              <a:buNone/>
            </a:pPr>
            <a:endParaRPr lang="en-US" sz="2400" dirty="0">
              <a:solidFill>
                <a:schemeClr val="tx1">
                  <a:lumMod val="75000"/>
                  <a:lumOff val="25000"/>
                </a:schemeClr>
              </a:solidFill>
              <a:latin typeface="Century Gothic" panose="020B0502020202020204" pitchFamily="34" charset="0"/>
            </a:endParaRPr>
          </a:p>
        </p:txBody>
      </p:sp>
      <p:pic>
        <p:nvPicPr>
          <p:cNvPr id="3" name="Graphic 3" descr="Topography Map outline">
            <a:extLst>
              <a:ext uri="{FF2B5EF4-FFF2-40B4-BE49-F238E27FC236}">
                <a16:creationId xmlns:a16="http://schemas.microsoft.com/office/drawing/2014/main" id="{78BEF7E4-E019-4606-9B4F-93B316F338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9909" y="1390291"/>
            <a:ext cx="914400" cy="914400"/>
          </a:xfrm>
          <a:prstGeom prst="rect">
            <a:avLst/>
          </a:prstGeom>
        </p:spPr>
      </p:pic>
      <p:pic>
        <p:nvPicPr>
          <p:cNvPr id="5" name="Graphic 5" descr="Checklist outline">
            <a:extLst>
              <a:ext uri="{FF2B5EF4-FFF2-40B4-BE49-F238E27FC236}">
                <a16:creationId xmlns:a16="http://schemas.microsoft.com/office/drawing/2014/main" id="{A66C4FA5-2B51-4266-BB22-4F49A45099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9909" y="4458832"/>
            <a:ext cx="914400" cy="914400"/>
          </a:xfrm>
          <a:prstGeom prst="rect">
            <a:avLst/>
          </a:prstGeom>
        </p:spPr>
      </p:pic>
      <p:pic>
        <p:nvPicPr>
          <p:cNvPr id="6" name="Graphic 7" descr="Bar chart outline">
            <a:extLst>
              <a:ext uri="{FF2B5EF4-FFF2-40B4-BE49-F238E27FC236}">
                <a16:creationId xmlns:a16="http://schemas.microsoft.com/office/drawing/2014/main" id="{CC6BECAE-AFEE-4A28-9F3A-9983995D7B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9909" y="2900922"/>
            <a:ext cx="914400" cy="914400"/>
          </a:xfrm>
          <a:prstGeom prst="rect">
            <a:avLst/>
          </a:prstGeom>
        </p:spPr>
      </p:pic>
    </p:spTree>
    <p:extLst>
      <p:ext uri="{BB962C8B-B14F-4D97-AF65-F5344CB8AC3E}">
        <p14:creationId xmlns:p14="http://schemas.microsoft.com/office/powerpoint/2010/main" val="569815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a:rPr>
              <a:t>RESEARCH PROCESS</a:t>
            </a:r>
            <a:endParaRPr lang="en-US" dirty="0"/>
          </a:p>
        </p:txBody>
      </p:sp>
      <p:sp>
        <p:nvSpPr>
          <p:cNvPr id="3" name="Rectangle: Rounded Corners 2">
            <a:extLst>
              <a:ext uri="{FF2B5EF4-FFF2-40B4-BE49-F238E27FC236}">
                <a16:creationId xmlns:a16="http://schemas.microsoft.com/office/drawing/2014/main" id="{09878222-EA22-4C58-AB5B-58D641E3D698}"/>
              </a:ext>
            </a:extLst>
          </p:cNvPr>
          <p:cNvSpPr/>
          <p:nvPr/>
        </p:nvSpPr>
        <p:spPr>
          <a:xfrm>
            <a:off x="4471136" y="1407010"/>
            <a:ext cx="4545100" cy="1075866"/>
          </a:xfrm>
          <a:prstGeom prst="roundRect">
            <a:avLst/>
          </a:prstGeom>
          <a:solidFill>
            <a:srgbClr val="D39A7C">
              <a:alpha val="80000"/>
            </a:srgb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rgbClr val="3F3F3F"/>
                </a:solidFill>
                <a:latin typeface="Century Gothic"/>
              </a:rPr>
              <a:t>Map</a:t>
            </a:r>
            <a:r>
              <a:rPr lang="en-US" sz="2000" dirty="0">
                <a:solidFill>
                  <a:srgbClr val="3F3F3F"/>
                </a:solidFill>
                <a:latin typeface="Century Gothic"/>
              </a:rPr>
              <a:t> Pinyon-Juniper Mortality</a:t>
            </a:r>
          </a:p>
        </p:txBody>
      </p:sp>
      <p:sp>
        <p:nvSpPr>
          <p:cNvPr id="5" name="Rectangle: Rounded Corners 4">
            <a:extLst>
              <a:ext uri="{FF2B5EF4-FFF2-40B4-BE49-F238E27FC236}">
                <a16:creationId xmlns:a16="http://schemas.microsoft.com/office/drawing/2014/main" id="{8B7F926C-2A16-4DF1-99BF-C5E7DD17837E}"/>
              </a:ext>
            </a:extLst>
          </p:cNvPr>
          <p:cNvSpPr/>
          <p:nvPr/>
        </p:nvSpPr>
        <p:spPr>
          <a:xfrm>
            <a:off x="4471136" y="3783379"/>
            <a:ext cx="4545100" cy="1083565"/>
          </a:xfrm>
          <a:prstGeom prst="roundRect">
            <a:avLst/>
          </a:prstGeom>
          <a:solidFill>
            <a:schemeClr val="accent6">
              <a:lumMod val="60000"/>
              <a:lumOff val="40000"/>
              <a:alpha val="9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rgbClr val="3F3F3F"/>
                </a:solidFill>
                <a:latin typeface="Century Gothic"/>
              </a:rPr>
              <a:t>Plot </a:t>
            </a:r>
            <a:r>
              <a:rPr lang="en-US" sz="2000" dirty="0">
                <a:solidFill>
                  <a:srgbClr val="3F3F3F"/>
                </a:solidFill>
                <a:latin typeface="Century Gothic"/>
              </a:rPr>
              <a:t>Time Series of Environmental Factors in Tableau</a:t>
            </a:r>
            <a:endParaRPr lang="en-US" sz="2000" dirty="0">
              <a:solidFill>
                <a:srgbClr val="3F3F3F"/>
              </a:solidFill>
              <a:latin typeface="Century Gothic"/>
              <a:cs typeface="Calibri" panose="020F0502020204030204"/>
            </a:endParaRPr>
          </a:p>
        </p:txBody>
      </p:sp>
      <p:sp>
        <p:nvSpPr>
          <p:cNvPr id="9" name="Rectangle: Rounded Corners 8">
            <a:extLst>
              <a:ext uri="{FF2B5EF4-FFF2-40B4-BE49-F238E27FC236}">
                <a16:creationId xmlns:a16="http://schemas.microsoft.com/office/drawing/2014/main" id="{94311FAB-975B-4B1C-8F8A-36EB5D3D14BD}"/>
              </a:ext>
            </a:extLst>
          </p:cNvPr>
          <p:cNvSpPr/>
          <p:nvPr/>
        </p:nvSpPr>
        <p:spPr>
          <a:xfrm>
            <a:off x="4471136" y="2595194"/>
            <a:ext cx="4545100" cy="1069453"/>
          </a:xfrm>
          <a:prstGeom prst="roundRect">
            <a:avLst/>
          </a:prstGeom>
          <a:solidFill>
            <a:schemeClr val="accent6">
              <a:lumMod val="60000"/>
              <a:lumOff val="40000"/>
              <a:alpha val="9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rgbClr val="3F3F3F"/>
                </a:solidFill>
                <a:latin typeface="Century Gothic"/>
              </a:rPr>
              <a:t>Map</a:t>
            </a:r>
            <a:r>
              <a:rPr lang="en-US" sz="2000" dirty="0">
                <a:solidFill>
                  <a:srgbClr val="3F3F3F"/>
                </a:solidFill>
                <a:latin typeface="Century Gothic"/>
              </a:rPr>
              <a:t> Environmental Factors </a:t>
            </a:r>
            <a:r>
              <a:rPr lang="en-US" sz="2000" dirty="0">
                <a:solidFill>
                  <a:srgbClr val="3F3F3F"/>
                </a:solidFill>
                <a:latin typeface="Century Gothic"/>
                <a:ea typeface="+mn-lt"/>
                <a:cs typeface="+mn-lt"/>
              </a:rPr>
              <a:t>in ArcGIS</a:t>
            </a:r>
          </a:p>
        </p:txBody>
      </p:sp>
      <p:sp>
        <p:nvSpPr>
          <p:cNvPr id="17" name="Rectangle: Rounded Corners 16">
            <a:extLst>
              <a:ext uri="{FF2B5EF4-FFF2-40B4-BE49-F238E27FC236}">
                <a16:creationId xmlns:a16="http://schemas.microsoft.com/office/drawing/2014/main" id="{4CEB6D55-512D-4258-9FC3-9D08B4FAA8E2}"/>
              </a:ext>
            </a:extLst>
          </p:cNvPr>
          <p:cNvSpPr/>
          <p:nvPr/>
        </p:nvSpPr>
        <p:spPr>
          <a:xfrm>
            <a:off x="4471136" y="4971563"/>
            <a:ext cx="4545100" cy="1061756"/>
          </a:xfrm>
          <a:prstGeom prst="roundRect">
            <a:avLst/>
          </a:prstGeom>
          <a:solidFill>
            <a:schemeClr val="accent6">
              <a:lumMod val="60000"/>
              <a:lumOff val="40000"/>
              <a:alpha val="9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rgbClr val="3F3F3F"/>
                </a:solidFill>
                <a:latin typeface="Century Gothic"/>
              </a:rPr>
              <a:t>Statistical Analyses </a:t>
            </a:r>
            <a:r>
              <a:rPr lang="en-US" sz="2000" dirty="0">
                <a:solidFill>
                  <a:srgbClr val="3F3F3F"/>
                </a:solidFill>
                <a:latin typeface="Century Gothic"/>
              </a:rPr>
              <a:t>of Mortality and </a:t>
            </a:r>
            <a:r>
              <a:rPr lang="en-US" sz="2000" dirty="0">
                <a:solidFill>
                  <a:srgbClr val="3F3F3F"/>
                </a:solidFill>
                <a:latin typeface="Century Gothic"/>
                <a:ea typeface="+mn-lt"/>
                <a:cs typeface="+mn-lt"/>
              </a:rPr>
              <a:t>Environmental Factors </a:t>
            </a:r>
            <a:r>
              <a:rPr lang="en-US" sz="2000" dirty="0">
                <a:solidFill>
                  <a:srgbClr val="3F3F3F"/>
                </a:solidFill>
                <a:latin typeface="Century Gothic"/>
              </a:rPr>
              <a:t>in R</a:t>
            </a:r>
            <a:endParaRPr lang="en-US" sz="2000" dirty="0">
              <a:solidFill>
                <a:srgbClr val="3F3F3F"/>
              </a:solidFill>
              <a:latin typeface="Century Gothic"/>
              <a:ea typeface="+mn-lt"/>
              <a:cs typeface="+mn-lt"/>
            </a:endParaRPr>
          </a:p>
        </p:txBody>
      </p:sp>
      <p:sp>
        <p:nvSpPr>
          <p:cNvPr id="25" name="TextBox 24">
            <a:extLst>
              <a:ext uri="{FF2B5EF4-FFF2-40B4-BE49-F238E27FC236}">
                <a16:creationId xmlns:a16="http://schemas.microsoft.com/office/drawing/2014/main" id="{3750C9FC-72E4-43C1-A327-1BBEFD15DCE2}"/>
              </a:ext>
            </a:extLst>
          </p:cNvPr>
          <p:cNvSpPr txBox="1"/>
          <p:nvPr/>
        </p:nvSpPr>
        <p:spPr>
          <a:xfrm>
            <a:off x="2006423" y="3687495"/>
            <a:ext cx="211141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dirty="0">
                <a:solidFill>
                  <a:srgbClr val="3F3F3F"/>
                </a:solidFill>
                <a:latin typeface="Century Gothic"/>
                <a:cs typeface="Calibri"/>
              </a:rPr>
              <a:t>The WHY</a:t>
            </a:r>
            <a:endParaRPr lang="en-US" sz="2400" b="1" dirty="0">
              <a:solidFill>
                <a:srgbClr val="3F3F3F"/>
              </a:solidFill>
              <a:latin typeface="Century Gothic"/>
            </a:endParaRPr>
          </a:p>
          <a:p>
            <a:pPr algn="r"/>
            <a:r>
              <a:rPr lang="en-US" sz="2400" dirty="0">
                <a:solidFill>
                  <a:srgbClr val="3F3F3F"/>
                </a:solidFill>
                <a:latin typeface="Century Gothic"/>
                <a:cs typeface="Calibri"/>
              </a:rPr>
              <a:t>NASA Earth</a:t>
            </a:r>
          </a:p>
          <a:p>
            <a:pPr algn="r"/>
            <a:r>
              <a:rPr lang="en-US" sz="2400" dirty="0">
                <a:solidFill>
                  <a:srgbClr val="3F3F3F"/>
                </a:solidFill>
                <a:latin typeface="Century Gothic"/>
                <a:cs typeface="Calibri"/>
              </a:rPr>
              <a:t>Observations</a:t>
            </a:r>
            <a:endParaRPr lang="en-US" sz="2400" dirty="0">
              <a:solidFill>
                <a:srgbClr val="3F3F3F"/>
              </a:solidFill>
              <a:cs typeface="Calibri"/>
            </a:endParaRPr>
          </a:p>
        </p:txBody>
      </p:sp>
      <p:sp>
        <p:nvSpPr>
          <p:cNvPr id="27" name="TextBox 26">
            <a:extLst>
              <a:ext uri="{FF2B5EF4-FFF2-40B4-BE49-F238E27FC236}">
                <a16:creationId xmlns:a16="http://schemas.microsoft.com/office/drawing/2014/main" id="{62EC4CF8-F035-44E8-B901-B8EB1E05A8BA}"/>
              </a:ext>
            </a:extLst>
          </p:cNvPr>
          <p:cNvSpPr txBox="1"/>
          <p:nvPr/>
        </p:nvSpPr>
        <p:spPr>
          <a:xfrm>
            <a:off x="1684203" y="1515333"/>
            <a:ext cx="25113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dirty="0">
                <a:solidFill>
                  <a:srgbClr val="3F3F3F"/>
                </a:solidFill>
                <a:latin typeface="Century Gothic"/>
              </a:rPr>
              <a:t>The WHERE</a:t>
            </a:r>
            <a:endParaRPr lang="en-US" sz="2400" b="1" dirty="0">
              <a:solidFill>
                <a:srgbClr val="3F3F3F"/>
              </a:solidFill>
              <a:latin typeface="Century Gothic"/>
              <a:cs typeface="Calibri" panose="020F0502020204030204"/>
            </a:endParaRPr>
          </a:p>
          <a:p>
            <a:pPr algn="r"/>
            <a:r>
              <a:rPr lang="en-US" sz="2400" dirty="0">
                <a:solidFill>
                  <a:srgbClr val="3F3F3F"/>
                </a:solidFill>
                <a:latin typeface="Century Gothic"/>
                <a:cs typeface="Calibri"/>
              </a:rPr>
              <a:t>Ancillary Data</a:t>
            </a:r>
          </a:p>
        </p:txBody>
      </p:sp>
      <p:cxnSp>
        <p:nvCxnSpPr>
          <p:cNvPr id="29" name="Straight Connector 28">
            <a:extLst>
              <a:ext uri="{FF2B5EF4-FFF2-40B4-BE49-F238E27FC236}">
                <a16:creationId xmlns:a16="http://schemas.microsoft.com/office/drawing/2014/main" id="{6B4696D5-48FF-494E-B64D-1D17F7931356}"/>
              </a:ext>
            </a:extLst>
          </p:cNvPr>
          <p:cNvCxnSpPr>
            <a:cxnSpLocks/>
          </p:cNvCxnSpPr>
          <p:nvPr/>
        </p:nvCxnSpPr>
        <p:spPr>
          <a:xfrm flipH="1" flipV="1">
            <a:off x="4286521" y="1395906"/>
            <a:ext cx="0" cy="10698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AE517AF-8F6F-4F0F-A5B1-5A63A09A1568}"/>
              </a:ext>
            </a:extLst>
          </p:cNvPr>
          <p:cNvCxnSpPr>
            <a:cxnSpLocks/>
          </p:cNvCxnSpPr>
          <p:nvPr/>
        </p:nvCxnSpPr>
        <p:spPr>
          <a:xfrm flipV="1">
            <a:off x="4293577" y="2573594"/>
            <a:ext cx="4121" cy="34909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Graphic 11" descr="Line arrow: Counter-clockwise curve outline">
            <a:extLst>
              <a:ext uri="{FF2B5EF4-FFF2-40B4-BE49-F238E27FC236}">
                <a16:creationId xmlns:a16="http://schemas.microsoft.com/office/drawing/2014/main" id="{214611E7-81F9-40D0-85FA-BAFABBBE31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9840000" flipH="1">
            <a:off x="8812163" y="1887688"/>
            <a:ext cx="829733" cy="914400"/>
          </a:xfrm>
          <a:prstGeom prst="rect">
            <a:avLst/>
          </a:prstGeom>
        </p:spPr>
      </p:pic>
      <p:pic>
        <p:nvPicPr>
          <p:cNvPr id="26" name="Graphic 11" descr="Line arrow: Counter-clockwise curve outline">
            <a:extLst>
              <a:ext uri="{FF2B5EF4-FFF2-40B4-BE49-F238E27FC236}">
                <a16:creationId xmlns:a16="http://schemas.microsoft.com/office/drawing/2014/main" id="{BF4246D0-CF1E-44BA-B3DA-F942300336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9840000" flipH="1">
            <a:off x="8812163" y="3145345"/>
            <a:ext cx="829733" cy="914400"/>
          </a:xfrm>
          <a:prstGeom prst="rect">
            <a:avLst/>
          </a:prstGeom>
        </p:spPr>
      </p:pic>
      <p:pic>
        <p:nvPicPr>
          <p:cNvPr id="28" name="Graphic 11" descr="Line arrow: Counter-clockwise curve outline">
            <a:extLst>
              <a:ext uri="{FF2B5EF4-FFF2-40B4-BE49-F238E27FC236}">
                <a16:creationId xmlns:a16="http://schemas.microsoft.com/office/drawing/2014/main" id="{8815FFA6-782E-4F51-A06C-DDA80E4B57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9840000" flipH="1">
            <a:off x="8812162" y="4412841"/>
            <a:ext cx="829733" cy="914400"/>
          </a:xfrm>
          <a:prstGeom prst="rect">
            <a:avLst/>
          </a:prstGeom>
        </p:spPr>
      </p:pic>
    </p:spTree>
    <p:extLst>
      <p:ext uri="{BB962C8B-B14F-4D97-AF65-F5344CB8AC3E}">
        <p14:creationId xmlns:p14="http://schemas.microsoft.com/office/powerpoint/2010/main" val="3078017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B0502020202020204" pitchFamily="34" charset="0"/>
              </a:rPr>
              <a:t>METHODOLOGY: NAIP IMAGERY</a:t>
            </a:r>
          </a:p>
        </p:txBody>
      </p:sp>
      <p:sp>
        <p:nvSpPr>
          <p:cNvPr id="47" name="Text Placeholder 5">
            <a:extLst>
              <a:ext uri="{FF2B5EF4-FFF2-40B4-BE49-F238E27FC236}">
                <a16:creationId xmlns:a16="http://schemas.microsoft.com/office/drawing/2014/main" id="{9AA34F51-9310-4ADC-AB32-0C2883BF6DD7}"/>
              </a:ext>
            </a:extLst>
          </p:cNvPr>
          <p:cNvSpPr txBox="1">
            <a:spLocks/>
          </p:cNvSpPr>
          <p:nvPr/>
        </p:nvSpPr>
        <p:spPr>
          <a:xfrm>
            <a:off x="513024" y="1145866"/>
            <a:ext cx="3938195" cy="525330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1500"/>
              </a:spcBef>
              <a:spcAft>
                <a:spcPts val="1500"/>
              </a:spcAft>
              <a:buClr>
                <a:srgbClr val="4DAEB3"/>
              </a:buClr>
              <a:buAutoNum type="arabicPeriod"/>
            </a:pPr>
            <a:r>
              <a:rPr lang="en-US" sz="2000" b="1" dirty="0">
                <a:solidFill>
                  <a:srgbClr val="3F3F3F"/>
                </a:solidFill>
                <a:latin typeface="Century Gothic"/>
              </a:rPr>
              <a:t>Unsupervised classification </a:t>
            </a:r>
            <a:r>
              <a:rPr lang="en-US" sz="2000" dirty="0">
                <a:solidFill>
                  <a:srgbClr val="3F3F3F"/>
                </a:solidFill>
                <a:latin typeface="Century Gothic"/>
              </a:rPr>
              <a:t>with NAIP imagery</a:t>
            </a:r>
            <a:endParaRPr lang="en-US" sz="2000" dirty="0">
              <a:solidFill>
                <a:srgbClr val="3F3F3F"/>
              </a:solidFill>
              <a:latin typeface="Calibri"/>
              <a:cs typeface="Calibri"/>
            </a:endParaRPr>
          </a:p>
          <a:p>
            <a:pPr marL="457200" indent="-457200">
              <a:lnSpc>
                <a:spcPct val="100000"/>
              </a:lnSpc>
              <a:spcBef>
                <a:spcPts val="1500"/>
              </a:spcBef>
              <a:spcAft>
                <a:spcPts val="1500"/>
              </a:spcAft>
              <a:buClr>
                <a:srgbClr val="4DAEB3"/>
              </a:buClr>
              <a:buAutoNum type="arabicPeriod"/>
            </a:pPr>
            <a:r>
              <a:rPr lang="en-US" sz="2000" b="1" dirty="0">
                <a:solidFill>
                  <a:srgbClr val="3F3F3F"/>
                </a:solidFill>
                <a:latin typeface="Century Gothic"/>
              </a:rPr>
              <a:t>Accuracy assessments </a:t>
            </a:r>
            <a:r>
              <a:rPr lang="en-US" sz="2000" dirty="0">
                <a:solidFill>
                  <a:srgbClr val="3F3F3F"/>
                </a:solidFill>
                <a:latin typeface="Century Gothic"/>
              </a:rPr>
              <a:t>of land cover classifications </a:t>
            </a:r>
          </a:p>
          <a:p>
            <a:pPr marL="457200" indent="-457200">
              <a:lnSpc>
                <a:spcPct val="100000"/>
              </a:lnSpc>
              <a:spcBef>
                <a:spcPts val="1500"/>
              </a:spcBef>
              <a:spcAft>
                <a:spcPts val="1500"/>
              </a:spcAft>
              <a:buClr>
                <a:srgbClr val="4DAEB3"/>
              </a:buClr>
              <a:buAutoNum type="arabicPeriod"/>
            </a:pPr>
            <a:r>
              <a:rPr lang="en-US" sz="2000" b="1" dirty="0">
                <a:solidFill>
                  <a:srgbClr val="3F3F3F"/>
                </a:solidFill>
                <a:latin typeface="Century Gothic"/>
              </a:rPr>
              <a:t>Re-classification</a:t>
            </a:r>
            <a:r>
              <a:rPr lang="en-US" sz="2000" dirty="0">
                <a:solidFill>
                  <a:srgbClr val="3F3F3F"/>
                </a:solidFill>
                <a:latin typeface="Century Gothic"/>
              </a:rPr>
              <a:t> with only vegetated classes</a:t>
            </a:r>
          </a:p>
          <a:p>
            <a:pPr marL="457200" indent="-457200">
              <a:lnSpc>
                <a:spcPct val="100000"/>
              </a:lnSpc>
              <a:spcBef>
                <a:spcPts val="1500"/>
              </a:spcBef>
              <a:spcAft>
                <a:spcPts val="1500"/>
              </a:spcAft>
              <a:buClr>
                <a:srgbClr val="4DAEB3"/>
              </a:buClr>
              <a:buAutoNum type="arabicPeriod"/>
            </a:pPr>
            <a:r>
              <a:rPr lang="en-US" sz="2000" dirty="0">
                <a:solidFill>
                  <a:srgbClr val="3F3F3F"/>
                </a:solidFill>
                <a:latin typeface="Century Gothic"/>
              </a:rPr>
              <a:t>Inter-year</a:t>
            </a:r>
            <a:r>
              <a:rPr lang="en-US" sz="2000" b="1" dirty="0">
                <a:solidFill>
                  <a:srgbClr val="3F3F3F"/>
                </a:solidFill>
                <a:latin typeface="Century Gothic"/>
              </a:rPr>
              <a:t> differencing</a:t>
            </a:r>
            <a:r>
              <a:rPr lang="en-US" sz="2000" dirty="0">
                <a:solidFill>
                  <a:srgbClr val="3F3F3F"/>
                </a:solidFill>
                <a:latin typeface="Century Gothic"/>
              </a:rPr>
              <a:t> and</a:t>
            </a:r>
            <a:r>
              <a:rPr lang="en-US" sz="2000" b="1" dirty="0">
                <a:solidFill>
                  <a:srgbClr val="3F3F3F"/>
                </a:solidFill>
                <a:latin typeface="Century Gothic"/>
              </a:rPr>
              <a:t> mortality accuracy assessment</a:t>
            </a:r>
          </a:p>
          <a:p>
            <a:pPr marL="457200" indent="-457200">
              <a:lnSpc>
                <a:spcPct val="100000"/>
              </a:lnSpc>
              <a:spcBef>
                <a:spcPts val="1500"/>
              </a:spcBef>
              <a:spcAft>
                <a:spcPts val="1500"/>
              </a:spcAft>
              <a:buClr>
                <a:srgbClr val="4DAEB3"/>
              </a:buClr>
              <a:buAutoNum type="arabicPeriod"/>
            </a:pPr>
            <a:r>
              <a:rPr lang="en-US" sz="2000" dirty="0">
                <a:solidFill>
                  <a:srgbClr val="3F3F3F"/>
                </a:solidFill>
                <a:latin typeface="Century Gothic"/>
              </a:rPr>
              <a:t>Percent mortality </a:t>
            </a:r>
            <a:r>
              <a:rPr lang="en-US" sz="2000" b="1" dirty="0">
                <a:solidFill>
                  <a:srgbClr val="3F3F3F"/>
                </a:solidFill>
                <a:latin typeface="Century Gothic"/>
              </a:rPr>
              <a:t>calculations</a:t>
            </a:r>
          </a:p>
        </p:txBody>
      </p:sp>
      <p:sp>
        <p:nvSpPr>
          <p:cNvPr id="22" name="Text Placeholder 4">
            <a:extLst>
              <a:ext uri="{FF2B5EF4-FFF2-40B4-BE49-F238E27FC236}">
                <a16:creationId xmlns:a16="http://schemas.microsoft.com/office/drawing/2014/main" id="{7CB302CC-463C-4F66-9ECD-E4470F6A5250}"/>
              </a:ext>
            </a:extLst>
          </p:cNvPr>
          <p:cNvSpPr txBox="1">
            <a:spLocks/>
          </p:cNvSpPr>
          <p:nvPr/>
        </p:nvSpPr>
        <p:spPr>
          <a:xfrm>
            <a:off x="4917945" y="6199592"/>
            <a:ext cx="2290750" cy="394497"/>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rgbClr val="3F3F3F"/>
                </a:solidFill>
                <a:effectLst/>
                <a:uLnTx/>
                <a:uFillTx/>
                <a:latin typeface="Century Gothic"/>
              </a:rPr>
              <a:t>Image Credit: DEVELOP Team</a:t>
            </a:r>
            <a:endParaRPr lang="en-US" sz="1100" b="1" i="0" u="none" strike="noStrike" kern="1200" cap="none" spc="0" normalizeH="0" baseline="0" noProof="0" dirty="0">
              <a:ln>
                <a:noFill/>
              </a:ln>
              <a:solidFill>
                <a:srgbClr val="3F3F3F"/>
              </a:solidFill>
              <a:effectLst/>
              <a:uLnTx/>
              <a:uFillTx/>
              <a:latin typeface="Century Gothic"/>
            </a:endParaRPr>
          </a:p>
        </p:txBody>
      </p:sp>
      <p:grpSp>
        <p:nvGrpSpPr>
          <p:cNvPr id="8" name="Group 7">
            <a:extLst>
              <a:ext uri="{FF2B5EF4-FFF2-40B4-BE49-F238E27FC236}">
                <a16:creationId xmlns:a16="http://schemas.microsoft.com/office/drawing/2014/main" id="{3D71E5D0-6236-473C-940E-6FA43FF8D51A}"/>
              </a:ext>
            </a:extLst>
          </p:cNvPr>
          <p:cNvGrpSpPr/>
          <p:nvPr/>
        </p:nvGrpSpPr>
        <p:grpSpPr>
          <a:xfrm>
            <a:off x="9191533" y="1078000"/>
            <a:ext cx="1913105" cy="5120544"/>
            <a:chOff x="9234665" y="1078000"/>
            <a:chExt cx="1913105" cy="5120544"/>
          </a:xfrm>
        </p:grpSpPr>
        <p:pic>
          <p:nvPicPr>
            <p:cNvPr id="20" name="Picture 15" descr="A picture containing nature&#10;&#10;Description automatically generated">
              <a:extLst>
                <a:ext uri="{FF2B5EF4-FFF2-40B4-BE49-F238E27FC236}">
                  <a16:creationId xmlns:a16="http://schemas.microsoft.com/office/drawing/2014/main" id="{CD17D3DA-EA99-467D-8C12-4D9E2640D64F}"/>
                </a:ext>
              </a:extLst>
            </p:cNvPr>
            <p:cNvPicPr>
              <a:picLocks noChangeAspect="1"/>
            </p:cNvPicPr>
            <p:nvPr/>
          </p:nvPicPr>
          <p:blipFill rotWithShape="1">
            <a:blip r:embed="rId3"/>
            <a:srcRect l="27667" t="490" r="50167" b="12333"/>
            <a:stretch/>
          </p:blipFill>
          <p:spPr>
            <a:xfrm>
              <a:off x="9234665" y="1078000"/>
              <a:ext cx="1913105" cy="5120544"/>
            </a:xfrm>
            <a:prstGeom prst="rect">
              <a:avLst/>
            </a:prstGeom>
            <a:ln w="12700">
              <a:solidFill>
                <a:schemeClr val="tx1"/>
              </a:solidFill>
            </a:ln>
          </p:spPr>
        </p:pic>
        <p:sp>
          <p:nvSpPr>
            <p:cNvPr id="32" name="Flowchart: Alternate Process 31">
              <a:extLst>
                <a:ext uri="{FF2B5EF4-FFF2-40B4-BE49-F238E27FC236}">
                  <a16:creationId xmlns:a16="http://schemas.microsoft.com/office/drawing/2014/main" id="{F923CE55-839C-4901-A823-96FB36E7E6AD}"/>
                </a:ext>
              </a:extLst>
            </p:cNvPr>
            <p:cNvSpPr/>
            <p:nvPr/>
          </p:nvSpPr>
          <p:spPr>
            <a:xfrm>
              <a:off x="9486269" y="1224030"/>
              <a:ext cx="1400148" cy="502015"/>
            </a:xfrm>
            <a:prstGeom prst="flowChartAlternate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dirty="0">
                  <a:solidFill>
                    <a:srgbClr val="3F3F3F"/>
                  </a:solidFill>
                  <a:latin typeface="Century Gothic"/>
                </a:rPr>
                <a:t>Differenced Mortality</a:t>
              </a:r>
              <a:endParaRPr lang="en-US" sz="1400" b="1" dirty="0">
                <a:solidFill>
                  <a:srgbClr val="3F3F3F"/>
                </a:solidFill>
                <a:cs typeface="Calibri"/>
              </a:endParaRPr>
            </a:p>
          </p:txBody>
        </p:sp>
      </p:grpSp>
      <p:grpSp>
        <p:nvGrpSpPr>
          <p:cNvPr id="9" name="Group 8">
            <a:extLst>
              <a:ext uri="{FF2B5EF4-FFF2-40B4-BE49-F238E27FC236}">
                <a16:creationId xmlns:a16="http://schemas.microsoft.com/office/drawing/2014/main" id="{55B55837-F6A5-4B87-A6E7-809091E4D4B6}"/>
              </a:ext>
            </a:extLst>
          </p:cNvPr>
          <p:cNvGrpSpPr/>
          <p:nvPr/>
        </p:nvGrpSpPr>
        <p:grpSpPr>
          <a:xfrm>
            <a:off x="7144154" y="1076311"/>
            <a:ext cx="1919541" cy="5122577"/>
            <a:chOff x="7172151" y="1076311"/>
            <a:chExt cx="1919541" cy="5122577"/>
          </a:xfrm>
        </p:grpSpPr>
        <p:pic>
          <p:nvPicPr>
            <p:cNvPr id="24" name="Picture 12" descr="Background pattern&#10;&#10;Description automatically generated">
              <a:extLst>
                <a:ext uri="{FF2B5EF4-FFF2-40B4-BE49-F238E27FC236}">
                  <a16:creationId xmlns:a16="http://schemas.microsoft.com/office/drawing/2014/main" id="{FA512034-CF7D-400D-9A9D-6456189FA415}"/>
                </a:ext>
              </a:extLst>
            </p:cNvPr>
            <p:cNvPicPr>
              <a:picLocks noChangeAspect="1"/>
            </p:cNvPicPr>
            <p:nvPr/>
          </p:nvPicPr>
          <p:blipFill rotWithShape="1">
            <a:blip r:embed="rId4"/>
            <a:srcRect l="27425" t="614" r="50293" b="53581"/>
            <a:stretch/>
          </p:blipFill>
          <p:spPr>
            <a:xfrm>
              <a:off x="7172151" y="3679202"/>
              <a:ext cx="1916009" cy="2519686"/>
            </a:xfrm>
            <a:prstGeom prst="rect">
              <a:avLst/>
            </a:prstGeom>
            <a:ln w="12700">
              <a:solidFill>
                <a:schemeClr val="tx1"/>
              </a:solidFill>
            </a:ln>
          </p:spPr>
        </p:pic>
        <p:pic>
          <p:nvPicPr>
            <p:cNvPr id="3" name="Picture 3" descr="A picture containing nature, rain&#10;&#10;Description automatically generated">
              <a:extLst>
                <a:ext uri="{FF2B5EF4-FFF2-40B4-BE49-F238E27FC236}">
                  <a16:creationId xmlns:a16="http://schemas.microsoft.com/office/drawing/2014/main" id="{36B9881B-2BBD-40B0-BA65-937107212490}"/>
                </a:ext>
              </a:extLst>
            </p:cNvPr>
            <p:cNvPicPr>
              <a:picLocks noChangeAspect="1"/>
            </p:cNvPicPr>
            <p:nvPr/>
          </p:nvPicPr>
          <p:blipFill rotWithShape="1">
            <a:blip r:embed="rId5"/>
            <a:srcRect l="27922" t="826" r="50407" b="51240"/>
            <a:stretch/>
          </p:blipFill>
          <p:spPr>
            <a:xfrm>
              <a:off x="7172151" y="1076311"/>
              <a:ext cx="1919541" cy="2503116"/>
            </a:xfrm>
            <a:prstGeom prst="rect">
              <a:avLst/>
            </a:prstGeom>
            <a:ln>
              <a:solidFill>
                <a:schemeClr val="tx1"/>
              </a:solidFill>
            </a:ln>
          </p:spPr>
        </p:pic>
        <p:sp>
          <p:nvSpPr>
            <p:cNvPr id="30" name="Flowchart: Alternate Process 29">
              <a:extLst>
                <a:ext uri="{FF2B5EF4-FFF2-40B4-BE49-F238E27FC236}">
                  <a16:creationId xmlns:a16="http://schemas.microsoft.com/office/drawing/2014/main" id="{5918E3BB-EA8E-4F11-A927-94572227EB25}"/>
                </a:ext>
              </a:extLst>
            </p:cNvPr>
            <p:cNvSpPr/>
            <p:nvPr/>
          </p:nvSpPr>
          <p:spPr>
            <a:xfrm>
              <a:off x="7344679" y="3731347"/>
              <a:ext cx="1558298" cy="502015"/>
            </a:xfrm>
            <a:prstGeom prst="flowChartAlternate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dirty="0">
                  <a:solidFill>
                    <a:srgbClr val="3F3F3F"/>
                  </a:solidFill>
                  <a:latin typeface="Century Gothic"/>
                </a:rPr>
                <a:t>2021 Classified </a:t>
              </a:r>
              <a:endParaRPr lang="en-US" sz="1400" b="1" dirty="0">
                <a:solidFill>
                  <a:srgbClr val="3F3F3F"/>
                </a:solidFill>
                <a:latin typeface="Calibri" panose="020F0502020204030204"/>
                <a:cs typeface="Calibri" panose="020F0502020204030204"/>
              </a:endParaRPr>
            </a:p>
            <a:p>
              <a:pPr algn="ctr"/>
              <a:r>
                <a:rPr lang="en-US" sz="1400" b="1" dirty="0">
                  <a:solidFill>
                    <a:srgbClr val="3F3F3F"/>
                  </a:solidFill>
                  <a:latin typeface="Century Gothic"/>
                </a:rPr>
                <a:t>Image</a:t>
              </a:r>
              <a:endParaRPr lang="en-US" sz="1400" b="1" dirty="0">
                <a:solidFill>
                  <a:srgbClr val="3F3F3F"/>
                </a:solidFill>
                <a:cs typeface="Calibri"/>
              </a:endParaRPr>
            </a:p>
          </p:txBody>
        </p:sp>
        <p:sp>
          <p:nvSpPr>
            <p:cNvPr id="13" name="Flowchart: Alternate Process 12">
              <a:extLst>
                <a:ext uri="{FF2B5EF4-FFF2-40B4-BE49-F238E27FC236}">
                  <a16:creationId xmlns:a16="http://schemas.microsoft.com/office/drawing/2014/main" id="{F4B52B8B-967D-4D02-8AAE-32AD2A25F319}"/>
                </a:ext>
              </a:extLst>
            </p:cNvPr>
            <p:cNvSpPr/>
            <p:nvPr/>
          </p:nvSpPr>
          <p:spPr>
            <a:xfrm>
              <a:off x="7344679" y="1222954"/>
              <a:ext cx="1558298" cy="502015"/>
            </a:xfrm>
            <a:prstGeom prst="flowChartAlternate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dirty="0">
                  <a:solidFill>
                    <a:srgbClr val="3F3F3F"/>
                  </a:solidFill>
                  <a:latin typeface="Century Gothic"/>
                </a:rPr>
                <a:t>2015 Classified </a:t>
              </a:r>
              <a:endParaRPr lang="en-US" sz="1400" b="1" dirty="0">
                <a:solidFill>
                  <a:srgbClr val="3F3F3F"/>
                </a:solidFill>
                <a:latin typeface="Calibri" panose="020F0502020204030204"/>
                <a:cs typeface="Calibri" panose="020F0502020204030204"/>
              </a:endParaRPr>
            </a:p>
            <a:p>
              <a:pPr algn="ctr"/>
              <a:r>
                <a:rPr lang="en-US" sz="1400" b="1" dirty="0">
                  <a:solidFill>
                    <a:srgbClr val="3F3F3F"/>
                  </a:solidFill>
                  <a:latin typeface="Century Gothic"/>
                </a:rPr>
                <a:t>Image</a:t>
              </a:r>
              <a:endParaRPr lang="en-US" sz="1400" b="1" dirty="0">
                <a:solidFill>
                  <a:srgbClr val="3F3F3F"/>
                </a:solidFill>
                <a:cs typeface="Calibri"/>
              </a:endParaRPr>
            </a:p>
          </p:txBody>
        </p:sp>
      </p:grpSp>
      <p:grpSp>
        <p:nvGrpSpPr>
          <p:cNvPr id="10" name="Group 9">
            <a:extLst>
              <a:ext uri="{FF2B5EF4-FFF2-40B4-BE49-F238E27FC236}">
                <a16:creationId xmlns:a16="http://schemas.microsoft.com/office/drawing/2014/main" id="{07BC41E9-0118-4811-9F71-9D75EF3B2D09}"/>
              </a:ext>
            </a:extLst>
          </p:cNvPr>
          <p:cNvGrpSpPr/>
          <p:nvPr/>
        </p:nvGrpSpPr>
        <p:grpSpPr>
          <a:xfrm>
            <a:off x="5096774" y="1076311"/>
            <a:ext cx="1916901" cy="5098825"/>
            <a:chOff x="5139906" y="1076311"/>
            <a:chExt cx="1916901" cy="5098825"/>
          </a:xfrm>
        </p:grpSpPr>
        <p:pic>
          <p:nvPicPr>
            <p:cNvPr id="4" name="Picture 4">
              <a:extLst>
                <a:ext uri="{FF2B5EF4-FFF2-40B4-BE49-F238E27FC236}">
                  <a16:creationId xmlns:a16="http://schemas.microsoft.com/office/drawing/2014/main" id="{36C0359D-F2AE-4443-AF6E-0AC850645C43}"/>
                </a:ext>
              </a:extLst>
            </p:cNvPr>
            <p:cNvPicPr>
              <a:picLocks noChangeAspect="1"/>
            </p:cNvPicPr>
            <p:nvPr/>
          </p:nvPicPr>
          <p:blipFill rotWithShape="1">
            <a:blip r:embed="rId6"/>
            <a:srcRect l="27759" t="187" r="49959" b="53395"/>
            <a:stretch/>
          </p:blipFill>
          <p:spPr>
            <a:xfrm>
              <a:off x="5139906" y="3647875"/>
              <a:ext cx="1916901" cy="2527261"/>
            </a:xfrm>
            <a:prstGeom prst="rect">
              <a:avLst/>
            </a:prstGeom>
            <a:ln>
              <a:solidFill>
                <a:schemeClr val="tx1"/>
              </a:solidFill>
            </a:ln>
          </p:spPr>
        </p:pic>
        <p:pic>
          <p:nvPicPr>
            <p:cNvPr id="26" name="Picture 11" descr="A picture containing ground, outdoor&#10;&#10;Description automatically generated">
              <a:extLst>
                <a:ext uri="{FF2B5EF4-FFF2-40B4-BE49-F238E27FC236}">
                  <a16:creationId xmlns:a16="http://schemas.microsoft.com/office/drawing/2014/main" id="{B54C67F6-7EEB-436B-B715-191C5FE940F5}"/>
                </a:ext>
              </a:extLst>
            </p:cNvPr>
            <p:cNvPicPr>
              <a:picLocks noChangeAspect="1"/>
            </p:cNvPicPr>
            <p:nvPr/>
          </p:nvPicPr>
          <p:blipFill rotWithShape="1">
            <a:blip r:embed="rId7"/>
            <a:srcRect l="27592" r="50167" b="52198"/>
            <a:stretch/>
          </p:blipFill>
          <p:spPr>
            <a:xfrm>
              <a:off x="5139906" y="1076311"/>
              <a:ext cx="1914513" cy="2502176"/>
            </a:xfrm>
            <a:prstGeom prst="rect">
              <a:avLst/>
            </a:prstGeom>
            <a:ln w="12700">
              <a:solidFill>
                <a:schemeClr val="tx1"/>
              </a:solidFill>
            </a:ln>
          </p:spPr>
        </p:pic>
        <p:sp>
          <p:nvSpPr>
            <p:cNvPr id="28" name="Flowchart: Alternate Process 27">
              <a:extLst>
                <a:ext uri="{FF2B5EF4-FFF2-40B4-BE49-F238E27FC236}">
                  <a16:creationId xmlns:a16="http://schemas.microsoft.com/office/drawing/2014/main" id="{5740A1A9-E3A0-400E-B296-3414E5069476}"/>
                </a:ext>
              </a:extLst>
            </p:cNvPr>
            <p:cNvSpPr/>
            <p:nvPr/>
          </p:nvSpPr>
          <p:spPr>
            <a:xfrm>
              <a:off x="5398698" y="3731347"/>
              <a:ext cx="1400148" cy="502015"/>
            </a:xfrm>
            <a:prstGeom prst="flowChartAlternate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dirty="0">
                  <a:solidFill>
                    <a:srgbClr val="3F3F3F"/>
                  </a:solidFill>
                  <a:latin typeface="Century Gothic"/>
                </a:rPr>
                <a:t>2021 Base </a:t>
              </a:r>
              <a:endParaRPr lang="en-US" sz="1400" b="1" dirty="0">
                <a:solidFill>
                  <a:srgbClr val="3F3F3F"/>
                </a:solidFill>
                <a:latin typeface="Century Gothic" panose="020B0502020202020204" pitchFamily="34" charset="0"/>
              </a:endParaRPr>
            </a:p>
            <a:p>
              <a:pPr algn="ctr"/>
              <a:r>
                <a:rPr lang="en-US" sz="1400" b="1" dirty="0">
                  <a:solidFill>
                    <a:srgbClr val="3F3F3F"/>
                  </a:solidFill>
                  <a:latin typeface="Century Gothic"/>
                </a:rPr>
                <a:t>Imagery</a:t>
              </a:r>
              <a:endParaRPr lang="en-US" sz="1400" b="1" dirty="0">
                <a:solidFill>
                  <a:srgbClr val="3F3F3F"/>
                </a:solidFill>
                <a:latin typeface="Century Gothic" panose="020B0502020202020204" pitchFamily="34" charset="0"/>
              </a:endParaRPr>
            </a:p>
          </p:txBody>
        </p:sp>
        <p:sp>
          <p:nvSpPr>
            <p:cNvPr id="15" name="Flowchart: Alternate Process 14">
              <a:extLst>
                <a:ext uri="{FF2B5EF4-FFF2-40B4-BE49-F238E27FC236}">
                  <a16:creationId xmlns:a16="http://schemas.microsoft.com/office/drawing/2014/main" id="{88D191A2-1F74-4334-9534-ECE0EEF326F1}"/>
                </a:ext>
              </a:extLst>
            </p:cNvPr>
            <p:cNvSpPr/>
            <p:nvPr/>
          </p:nvSpPr>
          <p:spPr>
            <a:xfrm>
              <a:off x="5398698" y="1222954"/>
              <a:ext cx="1400148" cy="502015"/>
            </a:xfrm>
            <a:prstGeom prst="flowChartAlternate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dirty="0">
                  <a:solidFill>
                    <a:srgbClr val="3F3F3F"/>
                  </a:solidFill>
                  <a:latin typeface="Century Gothic"/>
                </a:rPr>
                <a:t>2015 Base </a:t>
              </a:r>
              <a:endParaRPr lang="en-US" sz="1400" b="1" dirty="0">
                <a:solidFill>
                  <a:srgbClr val="3F3F3F"/>
                </a:solidFill>
                <a:latin typeface="Century Gothic" panose="020B0502020202020204" pitchFamily="34" charset="0"/>
              </a:endParaRPr>
            </a:p>
            <a:p>
              <a:pPr algn="ctr"/>
              <a:r>
                <a:rPr lang="en-US" sz="1400" b="1" dirty="0">
                  <a:solidFill>
                    <a:srgbClr val="3F3F3F"/>
                  </a:solidFill>
                  <a:latin typeface="Century Gothic"/>
                </a:rPr>
                <a:t>Imagery</a:t>
              </a:r>
              <a:endParaRPr lang="en-US" sz="1400" b="1" dirty="0">
                <a:solidFill>
                  <a:srgbClr val="3F3F3F"/>
                </a:solidFill>
                <a:latin typeface="Century Gothic" panose="020B0502020202020204" pitchFamily="34" charset="0"/>
              </a:endParaRPr>
            </a:p>
          </p:txBody>
        </p:sp>
      </p:grpSp>
    </p:spTree>
    <p:extLst>
      <p:ext uri="{BB962C8B-B14F-4D97-AF65-F5344CB8AC3E}">
        <p14:creationId xmlns:p14="http://schemas.microsoft.com/office/powerpoint/2010/main" val="3371916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a:rPr>
              <a:t>RESULTS: ACCURACY ASSESSMENT </a:t>
            </a:r>
            <a:endParaRPr lang="en-US" sz="4000" b="1" dirty="0">
              <a:solidFill>
                <a:srgbClr val="4DAEB3"/>
              </a:solidFill>
              <a:latin typeface="Century Gothic" panose="020B0502020202020204" pitchFamily="34" charset="0"/>
            </a:endParaRPr>
          </a:p>
        </p:txBody>
      </p:sp>
      <p:sp>
        <p:nvSpPr>
          <p:cNvPr id="4" name="Text Placeholder 5">
            <a:extLst>
              <a:ext uri="{FF2B5EF4-FFF2-40B4-BE49-F238E27FC236}">
                <a16:creationId xmlns:a16="http://schemas.microsoft.com/office/drawing/2014/main" id="{AE483603-66F6-4F80-862A-F634093BCDB9}"/>
              </a:ext>
            </a:extLst>
          </p:cNvPr>
          <p:cNvSpPr txBox="1">
            <a:spLocks/>
          </p:cNvSpPr>
          <p:nvPr/>
        </p:nvSpPr>
        <p:spPr>
          <a:xfrm>
            <a:off x="678994" y="1180675"/>
            <a:ext cx="3854693" cy="425182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 panose="05030102010509060703" pitchFamily="18" charset="2"/>
              <a:buChar char="4"/>
            </a:pPr>
            <a:r>
              <a:rPr lang="en-US" sz="2400" b="1" dirty="0">
                <a:solidFill>
                  <a:srgbClr val="D39A7C"/>
                </a:solidFill>
                <a:latin typeface="Century Gothic"/>
              </a:rPr>
              <a:t>82% accuracy</a:t>
            </a:r>
            <a:r>
              <a:rPr lang="en-US" sz="2400" b="1" dirty="0">
                <a:solidFill>
                  <a:srgbClr val="3F3F3F"/>
                </a:solidFill>
                <a:latin typeface="Century Gothic"/>
              </a:rPr>
              <a:t> </a:t>
            </a:r>
            <a:r>
              <a:rPr lang="en-US" sz="2400" dirty="0">
                <a:solidFill>
                  <a:srgbClr val="3F3F3F"/>
                </a:solidFill>
                <a:latin typeface="Century Gothic"/>
              </a:rPr>
              <a:t>for 2015 landcover classification</a:t>
            </a:r>
          </a:p>
          <a:p>
            <a:pPr marL="342900" indent="-342900">
              <a:lnSpc>
                <a:spcPct val="100000"/>
              </a:lnSpc>
              <a:spcBef>
                <a:spcPts val="0"/>
              </a:spcBef>
              <a:spcAft>
                <a:spcPts val="600"/>
              </a:spcAft>
              <a:buClr>
                <a:srgbClr val="4DAEB3"/>
              </a:buClr>
              <a:buFont typeface="Webdings" panose="05030102010509060703" pitchFamily="18" charset="2"/>
              <a:buChar char="4"/>
            </a:pPr>
            <a:endParaRPr lang="en-US" sz="2400" b="1" dirty="0">
              <a:solidFill>
                <a:srgbClr val="3F3F3F"/>
              </a:solidFill>
              <a:latin typeface="Century Gothic"/>
            </a:endParaRPr>
          </a:p>
          <a:p>
            <a:pPr marL="342900" indent="-342900">
              <a:lnSpc>
                <a:spcPct val="100000"/>
              </a:lnSpc>
              <a:spcBef>
                <a:spcPts val="0"/>
              </a:spcBef>
              <a:spcAft>
                <a:spcPts val="600"/>
              </a:spcAft>
              <a:buClr>
                <a:srgbClr val="4DAEB3"/>
              </a:buClr>
              <a:buFont typeface="Webdings" panose="05030102010509060703" pitchFamily="18" charset="2"/>
              <a:buChar char="4"/>
            </a:pPr>
            <a:r>
              <a:rPr lang="en-US" sz="2400" b="1" dirty="0">
                <a:solidFill>
                  <a:srgbClr val="D39A7C"/>
                </a:solidFill>
                <a:latin typeface="Century Gothic"/>
              </a:rPr>
              <a:t>73% accuracy</a:t>
            </a:r>
            <a:r>
              <a:rPr lang="en-US" sz="2400" b="1" dirty="0">
                <a:solidFill>
                  <a:srgbClr val="3F3F3F"/>
                </a:solidFill>
                <a:latin typeface="Century Gothic"/>
              </a:rPr>
              <a:t> </a:t>
            </a:r>
            <a:r>
              <a:rPr lang="en-US" sz="2400" dirty="0">
                <a:solidFill>
                  <a:srgbClr val="3F3F3F"/>
                </a:solidFill>
                <a:latin typeface="Century Gothic"/>
              </a:rPr>
              <a:t>for 2021 landcover classification</a:t>
            </a:r>
          </a:p>
          <a:p>
            <a:pPr marL="342900" indent="-342900">
              <a:lnSpc>
                <a:spcPct val="100000"/>
              </a:lnSpc>
              <a:spcBef>
                <a:spcPts val="0"/>
              </a:spcBef>
              <a:spcAft>
                <a:spcPts val="600"/>
              </a:spcAft>
              <a:buClr>
                <a:srgbClr val="4DAEB3"/>
              </a:buClr>
              <a:buFont typeface="Webdings" panose="05030102010509060703" pitchFamily="18" charset="2"/>
              <a:buChar char="4"/>
            </a:pPr>
            <a:endParaRPr lang="en-US" sz="2400" b="1" dirty="0">
              <a:solidFill>
                <a:srgbClr val="3F3F3F"/>
              </a:solidFill>
              <a:latin typeface="Century Gothic"/>
            </a:endParaRPr>
          </a:p>
          <a:p>
            <a:pPr marL="342900" indent="-342900">
              <a:lnSpc>
                <a:spcPct val="100000"/>
              </a:lnSpc>
              <a:spcBef>
                <a:spcPts val="0"/>
              </a:spcBef>
              <a:spcAft>
                <a:spcPts val="600"/>
              </a:spcAft>
              <a:buClr>
                <a:srgbClr val="4DAEB3"/>
              </a:buClr>
              <a:buFont typeface="Webdings" panose="05030102010509060703" pitchFamily="18" charset="2"/>
              <a:buChar char="4"/>
            </a:pPr>
            <a:r>
              <a:rPr lang="en-US" sz="2400" b="1" dirty="0">
                <a:solidFill>
                  <a:srgbClr val="D39A7C"/>
                </a:solidFill>
                <a:latin typeface="Century Gothic"/>
              </a:rPr>
              <a:t>89% accuracy</a:t>
            </a:r>
            <a:r>
              <a:rPr lang="en-US" sz="2400" b="1" dirty="0">
                <a:solidFill>
                  <a:srgbClr val="3F3F3F"/>
                </a:solidFill>
                <a:latin typeface="Century Gothic"/>
              </a:rPr>
              <a:t> </a:t>
            </a:r>
            <a:r>
              <a:rPr lang="en-US" sz="2400" dirty="0">
                <a:solidFill>
                  <a:srgbClr val="3F3F3F"/>
                </a:solidFill>
                <a:latin typeface="Century Gothic"/>
              </a:rPr>
              <a:t>for differenced mortality in high probability areas*</a:t>
            </a:r>
          </a:p>
          <a:p>
            <a:pPr marL="342900" indent="-342900">
              <a:lnSpc>
                <a:spcPct val="100000"/>
              </a:lnSpc>
              <a:spcBef>
                <a:spcPts val="0"/>
              </a:spcBef>
              <a:spcAft>
                <a:spcPts val="600"/>
              </a:spcAft>
              <a:buClr>
                <a:srgbClr val="4DAEB3"/>
              </a:buClr>
              <a:buFont typeface="Webdings" panose="05030102010509060703" pitchFamily="18" charset="2"/>
              <a:buChar char="4"/>
            </a:pPr>
            <a:endParaRPr lang="en-US" sz="2400" dirty="0">
              <a:solidFill>
                <a:srgbClr val="3F3F3F"/>
              </a:solidFill>
              <a:latin typeface="Century Gothic"/>
              <a:cs typeface="Calibri"/>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sz="2400" dirty="0">
              <a:solidFill>
                <a:srgbClr val="3F3F3F"/>
              </a:solidFill>
              <a:latin typeface="Century Gothic"/>
            </a:endParaRPr>
          </a:p>
        </p:txBody>
      </p:sp>
      <p:sp>
        <p:nvSpPr>
          <p:cNvPr id="23" name="Text Placeholder 4">
            <a:extLst>
              <a:ext uri="{FF2B5EF4-FFF2-40B4-BE49-F238E27FC236}">
                <a16:creationId xmlns:a16="http://schemas.microsoft.com/office/drawing/2014/main" id="{131DE1E9-88AC-44A6-B881-E84377269633}"/>
              </a:ext>
            </a:extLst>
          </p:cNvPr>
          <p:cNvSpPr txBox="1">
            <a:spLocks/>
          </p:cNvSpPr>
          <p:nvPr/>
        </p:nvSpPr>
        <p:spPr>
          <a:xfrm>
            <a:off x="986173" y="6100204"/>
            <a:ext cx="7561055" cy="76429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600" dirty="0">
                <a:solidFill>
                  <a:srgbClr val="3F3F3F"/>
                </a:solidFill>
                <a:latin typeface="Century Gothic"/>
              </a:rPr>
              <a:t>*Areas excluding burn areas and mixed pinyon-juniper ponderosa forests</a:t>
            </a:r>
            <a:endParaRPr lang="en-US" sz="1600" dirty="0">
              <a:solidFill>
                <a:srgbClr val="3F3F3F"/>
              </a:solidFill>
            </a:endParaRPr>
          </a:p>
        </p:txBody>
      </p:sp>
      <p:pic>
        <p:nvPicPr>
          <p:cNvPr id="3" name="Picture 4" descr="A picture containing outdoor&#10;&#10;Description automatically generated">
            <a:extLst>
              <a:ext uri="{FF2B5EF4-FFF2-40B4-BE49-F238E27FC236}">
                <a16:creationId xmlns:a16="http://schemas.microsoft.com/office/drawing/2014/main" id="{FA97F75C-594A-4DCD-8ADB-A20AEE5C1788}"/>
              </a:ext>
            </a:extLst>
          </p:cNvPr>
          <p:cNvPicPr>
            <a:picLocks noChangeAspect="1"/>
          </p:cNvPicPr>
          <p:nvPr/>
        </p:nvPicPr>
        <p:blipFill>
          <a:blip r:embed="rId3"/>
          <a:stretch>
            <a:fillRect/>
          </a:stretch>
        </p:blipFill>
        <p:spPr>
          <a:xfrm>
            <a:off x="4968815" y="1178379"/>
            <a:ext cx="6107501" cy="4645012"/>
          </a:xfrm>
          <a:prstGeom prst="rect">
            <a:avLst/>
          </a:prstGeom>
        </p:spPr>
      </p:pic>
      <p:sp>
        <p:nvSpPr>
          <p:cNvPr id="5" name="Text Placeholder 4">
            <a:extLst>
              <a:ext uri="{FF2B5EF4-FFF2-40B4-BE49-F238E27FC236}">
                <a16:creationId xmlns:a16="http://schemas.microsoft.com/office/drawing/2014/main" id="{A36EF4A3-8D30-482B-B09B-6212C16B92CC}"/>
              </a:ext>
            </a:extLst>
          </p:cNvPr>
          <p:cNvSpPr txBox="1">
            <a:spLocks/>
          </p:cNvSpPr>
          <p:nvPr/>
        </p:nvSpPr>
        <p:spPr>
          <a:xfrm>
            <a:off x="4817303" y="5811403"/>
            <a:ext cx="2290750" cy="394497"/>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rgbClr val="3F3F3F"/>
                </a:solidFill>
                <a:effectLst/>
                <a:uLnTx/>
                <a:uFillTx/>
                <a:latin typeface="Century Gothic"/>
              </a:rPr>
              <a:t>Image Credit: DEVELOP Team</a:t>
            </a:r>
            <a:endParaRPr lang="en-US" sz="1100" b="1" i="0" u="none" strike="noStrike" kern="1200" cap="none" spc="0" normalizeH="0" baseline="0" noProof="0" dirty="0">
              <a:ln>
                <a:noFill/>
              </a:ln>
              <a:solidFill>
                <a:srgbClr val="3F3F3F"/>
              </a:solidFill>
              <a:effectLst/>
              <a:uLnTx/>
              <a:uFillTx/>
              <a:latin typeface="Century Gothic"/>
            </a:endParaRPr>
          </a:p>
        </p:txBody>
      </p:sp>
    </p:spTree>
    <p:extLst>
      <p:ext uri="{BB962C8B-B14F-4D97-AF65-F5344CB8AC3E}">
        <p14:creationId xmlns:p14="http://schemas.microsoft.com/office/powerpoint/2010/main" val="2358182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a:rPr>
              <a:t>RESULTS: PINYON-JUNIPER MORTALITY </a:t>
            </a:r>
            <a:endParaRPr lang="en-US" sz="4000" b="1" dirty="0">
              <a:solidFill>
                <a:srgbClr val="4DAEB3"/>
              </a:solidFill>
              <a:latin typeface="Century Gothic" panose="020B0502020202020204" pitchFamily="34" charset="0"/>
            </a:endParaRPr>
          </a:p>
        </p:txBody>
      </p:sp>
      <p:sp>
        <p:nvSpPr>
          <p:cNvPr id="8" name="Text Placeholder 4">
            <a:extLst>
              <a:ext uri="{FF2B5EF4-FFF2-40B4-BE49-F238E27FC236}">
                <a16:creationId xmlns:a16="http://schemas.microsoft.com/office/drawing/2014/main" id="{96EED4F8-59DE-44FE-A327-9A321B888565}"/>
              </a:ext>
            </a:extLst>
          </p:cNvPr>
          <p:cNvSpPr txBox="1">
            <a:spLocks/>
          </p:cNvSpPr>
          <p:nvPr/>
        </p:nvSpPr>
        <p:spPr>
          <a:xfrm>
            <a:off x="6116979" y="6202657"/>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rgbClr val="3F3F3F"/>
                </a:solidFill>
                <a:effectLst/>
                <a:uLnTx/>
                <a:uFillTx/>
                <a:latin typeface="Century Gothic" panose="020B0502020202020204" pitchFamily="34" charset="0"/>
                <a:ea typeface="+mn-ea"/>
                <a:cs typeface="+mn-cs"/>
              </a:rPr>
              <a:t>Image Credit: DEVELOP Team</a:t>
            </a:r>
          </a:p>
        </p:txBody>
      </p:sp>
      <p:pic>
        <p:nvPicPr>
          <p:cNvPr id="4" name="Picture 4" descr="Diagram, engineering drawing&#10;&#10;Description automatically generated">
            <a:extLst>
              <a:ext uri="{FF2B5EF4-FFF2-40B4-BE49-F238E27FC236}">
                <a16:creationId xmlns:a16="http://schemas.microsoft.com/office/drawing/2014/main" id="{3B3DB097-D7F0-4B7C-9C12-EC32A2ECE2EC}"/>
              </a:ext>
            </a:extLst>
          </p:cNvPr>
          <p:cNvPicPr>
            <a:picLocks noChangeAspect="1"/>
          </p:cNvPicPr>
          <p:nvPr/>
        </p:nvPicPr>
        <p:blipFill rotWithShape="1">
          <a:blip r:embed="rId3"/>
          <a:srcRect b="8934"/>
          <a:stretch/>
        </p:blipFill>
        <p:spPr>
          <a:xfrm>
            <a:off x="5511981" y="1102164"/>
            <a:ext cx="5585049" cy="4261756"/>
          </a:xfrm>
          <a:prstGeom prst="rect">
            <a:avLst/>
          </a:prstGeom>
        </p:spPr>
      </p:pic>
      <p:grpSp>
        <p:nvGrpSpPr>
          <p:cNvPr id="7" name="Group 6">
            <a:extLst>
              <a:ext uri="{FF2B5EF4-FFF2-40B4-BE49-F238E27FC236}">
                <a16:creationId xmlns:a16="http://schemas.microsoft.com/office/drawing/2014/main" id="{A51E7CAC-C406-F347-AE22-E71F87C2F28D}"/>
              </a:ext>
            </a:extLst>
          </p:cNvPr>
          <p:cNvGrpSpPr/>
          <p:nvPr/>
        </p:nvGrpSpPr>
        <p:grpSpPr>
          <a:xfrm>
            <a:off x="9028577" y="5381437"/>
            <a:ext cx="514710" cy="716034"/>
            <a:chOff x="9407993" y="5381437"/>
            <a:chExt cx="514710" cy="716034"/>
          </a:xfrm>
        </p:grpSpPr>
        <p:sp>
          <p:nvSpPr>
            <p:cNvPr id="16" name="TextBox 15">
              <a:extLst>
                <a:ext uri="{FF2B5EF4-FFF2-40B4-BE49-F238E27FC236}">
                  <a16:creationId xmlns:a16="http://schemas.microsoft.com/office/drawing/2014/main" id="{F89CEF5B-2811-6E44-9BA2-7DCF2A358BD6}"/>
                </a:ext>
              </a:extLst>
            </p:cNvPr>
            <p:cNvSpPr txBox="1"/>
            <p:nvPr/>
          </p:nvSpPr>
          <p:spPr>
            <a:xfrm>
              <a:off x="9508386" y="5381437"/>
              <a:ext cx="3254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3F3F3F"/>
                  </a:solidFill>
                  <a:latin typeface="Century Gothic"/>
                </a:rPr>
                <a:t>N</a:t>
              </a:r>
              <a:endParaRPr lang="en-US" sz="1400" dirty="0">
                <a:solidFill>
                  <a:srgbClr val="3F3F3F"/>
                </a:solidFill>
              </a:endParaRPr>
            </a:p>
          </p:txBody>
        </p:sp>
        <p:pic>
          <p:nvPicPr>
            <p:cNvPr id="17" name="Picture 39" descr="A picture containing icon&#10;&#10;Description automatically generated">
              <a:extLst>
                <a:ext uri="{FF2B5EF4-FFF2-40B4-BE49-F238E27FC236}">
                  <a16:creationId xmlns:a16="http://schemas.microsoft.com/office/drawing/2014/main" id="{47486884-0824-C04D-9703-1D7BDBF2DB38}"/>
                </a:ext>
              </a:extLst>
            </p:cNvPr>
            <p:cNvPicPr>
              <a:picLocks noChangeAspect="1"/>
            </p:cNvPicPr>
            <p:nvPr/>
          </p:nvPicPr>
          <p:blipFill rotWithShape="1">
            <a:blip r:embed="rId4"/>
            <a:srcRect b="32754"/>
            <a:stretch/>
          </p:blipFill>
          <p:spPr>
            <a:xfrm>
              <a:off x="9407993" y="5643863"/>
              <a:ext cx="514710" cy="453608"/>
            </a:xfrm>
            <a:prstGeom prst="rect">
              <a:avLst/>
            </a:prstGeom>
          </p:spPr>
        </p:pic>
      </p:grpSp>
      <p:sp>
        <p:nvSpPr>
          <p:cNvPr id="6" name="TextBox 5">
            <a:extLst>
              <a:ext uri="{FF2B5EF4-FFF2-40B4-BE49-F238E27FC236}">
                <a16:creationId xmlns:a16="http://schemas.microsoft.com/office/drawing/2014/main" id="{6C3F5E5A-C54C-492E-86DA-158C2CB23B0B}"/>
              </a:ext>
            </a:extLst>
          </p:cNvPr>
          <p:cNvSpPr txBox="1"/>
          <p:nvPr/>
        </p:nvSpPr>
        <p:spPr>
          <a:xfrm>
            <a:off x="8185693" y="1351125"/>
            <a:ext cx="199880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3F3F3F"/>
                </a:solidFill>
                <a:latin typeface="Century Gothic"/>
                <a:ea typeface="+mn-lt"/>
                <a:cs typeface="+mn-lt"/>
              </a:rPr>
              <a:t>Wupatki</a:t>
            </a:r>
            <a:r>
              <a:rPr lang="en-US" sz="1600" dirty="0">
                <a:solidFill>
                  <a:srgbClr val="3F3F3F"/>
                </a:solidFill>
                <a:ea typeface="+mn-lt"/>
                <a:cs typeface="+mn-lt"/>
              </a:rPr>
              <a:t> </a:t>
            </a:r>
            <a:r>
              <a:rPr lang="en-US" sz="1600" dirty="0">
                <a:solidFill>
                  <a:srgbClr val="3F3F3F"/>
                </a:solidFill>
                <a:latin typeface="Century Gothic"/>
                <a:ea typeface="+mn-lt"/>
                <a:cs typeface="+mn-lt"/>
              </a:rPr>
              <a:t>National </a:t>
            </a:r>
          </a:p>
          <a:p>
            <a:r>
              <a:rPr lang="en-US" sz="1600" dirty="0">
                <a:solidFill>
                  <a:srgbClr val="3F3F3F"/>
                </a:solidFill>
                <a:latin typeface="Century Gothic"/>
                <a:ea typeface="+mn-lt"/>
                <a:cs typeface="+mn-lt"/>
              </a:rPr>
              <a:t>Monument</a:t>
            </a:r>
            <a:endParaRPr lang="en-US" sz="1600" dirty="0">
              <a:solidFill>
                <a:srgbClr val="3F3F3F"/>
              </a:solidFill>
              <a:latin typeface="Century Gothic"/>
            </a:endParaRPr>
          </a:p>
        </p:txBody>
      </p:sp>
      <p:sp>
        <p:nvSpPr>
          <p:cNvPr id="19" name="TextBox 18">
            <a:extLst>
              <a:ext uri="{FF2B5EF4-FFF2-40B4-BE49-F238E27FC236}">
                <a16:creationId xmlns:a16="http://schemas.microsoft.com/office/drawing/2014/main" id="{06B1D2E4-2D5A-FB4D-896D-78D2649337E2}"/>
              </a:ext>
            </a:extLst>
          </p:cNvPr>
          <p:cNvSpPr txBox="1"/>
          <p:nvPr/>
        </p:nvSpPr>
        <p:spPr>
          <a:xfrm>
            <a:off x="10184499" y="3565567"/>
            <a:ext cx="1791374" cy="815608"/>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spcAft>
                <a:spcPts val="300"/>
              </a:spcAft>
            </a:pPr>
            <a:r>
              <a:rPr lang="en-US" sz="1400" dirty="0">
                <a:solidFill>
                  <a:srgbClr val="3F3F3F"/>
                </a:solidFill>
                <a:latin typeface="Century Gothic"/>
              </a:rPr>
              <a:t>Study Areas</a:t>
            </a:r>
          </a:p>
          <a:p>
            <a:pPr>
              <a:spcAft>
                <a:spcPts val="300"/>
              </a:spcAft>
            </a:pPr>
            <a:r>
              <a:rPr lang="en-US" sz="1400" dirty="0">
                <a:solidFill>
                  <a:srgbClr val="3F3F3F"/>
                </a:solidFill>
                <a:latin typeface="Century Gothic"/>
              </a:rPr>
              <a:t>Wildfire</a:t>
            </a:r>
          </a:p>
          <a:p>
            <a:pPr>
              <a:spcAft>
                <a:spcPts val="300"/>
              </a:spcAft>
            </a:pPr>
            <a:r>
              <a:rPr lang="en-US" sz="1400" dirty="0">
                <a:solidFill>
                  <a:srgbClr val="3F3F3F"/>
                </a:solidFill>
                <a:latin typeface="Century Gothic"/>
              </a:rPr>
              <a:t>Low Prob. Areas</a:t>
            </a:r>
          </a:p>
        </p:txBody>
      </p:sp>
      <p:sp>
        <p:nvSpPr>
          <p:cNvPr id="20" name="TextBox 19">
            <a:extLst>
              <a:ext uri="{FF2B5EF4-FFF2-40B4-BE49-F238E27FC236}">
                <a16:creationId xmlns:a16="http://schemas.microsoft.com/office/drawing/2014/main" id="{B70FC22B-CAAF-924F-B551-D5299985D0EA}"/>
              </a:ext>
            </a:extLst>
          </p:cNvPr>
          <p:cNvSpPr txBox="1"/>
          <p:nvPr/>
        </p:nvSpPr>
        <p:spPr>
          <a:xfrm>
            <a:off x="10183677" y="4679578"/>
            <a:ext cx="1791374" cy="1577355"/>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spcAft>
                <a:spcPts val="300"/>
              </a:spcAft>
            </a:pPr>
            <a:r>
              <a:rPr lang="en-US" sz="1400" dirty="0">
                <a:solidFill>
                  <a:srgbClr val="3F3F3F"/>
                </a:solidFill>
                <a:latin typeface="Century Gothic"/>
              </a:rPr>
              <a:t>No Mortality</a:t>
            </a:r>
          </a:p>
          <a:p>
            <a:pPr>
              <a:spcAft>
                <a:spcPts val="300"/>
              </a:spcAft>
            </a:pPr>
            <a:r>
              <a:rPr lang="en-US" sz="1400" dirty="0">
                <a:solidFill>
                  <a:srgbClr val="3F3F3F"/>
                </a:solidFill>
                <a:latin typeface="Century Gothic"/>
              </a:rPr>
              <a:t>1 – 20%</a:t>
            </a:r>
          </a:p>
          <a:p>
            <a:pPr>
              <a:spcAft>
                <a:spcPts val="300"/>
              </a:spcAft>
            </a:pPr>
            <a:r>
              <a:rPr lang="en-US" sz="1400" dirty="0">
                <a:solidFill>
                  <a:srgbClr val="3F3F3F"/>
                </a:solidFill>
                <a:latin typeface="Century Gothic"/>
              </a:rPr>
              <a:t>20 – 40%</a:t>
            </a:r>
          </a:p>
          <a:p>
            <a:pPr>
              <a:spcAft>
                <a:spcPts val="300"/>
              </a:spcAft>
            </a:pPr>
            <a:r>
              <a:rPr lang="en-US" sz="1400" dirty="0">
                <a:solidFill>
                  <a:srgbClr val="3F3F3F"/>
                </a:solidFill>
                <a:latin typeface="Century Gothic"/>
              </a:rPr>
              <a:t>40 – 60%</a:t>
            </a:r>
          </a:p>
          <a:p>
            <a:pPr>
              <a:spcAft>
                <a:spcPts val="300"/>
              </a:spcAft>
            </a:pPr>
            <a:r>
              <a:rPr lang="en-US" sz="1400" dirty="0">
                <a:solidFill>
                  <a:srgbClr val="3F3F3F"/>
                </a:solidFill>
                <a:latin typeface="Century Gothic"/>
              </a:rPr>
              <a:t>60 – 80%</a:t>
            </a:r>
          </a:p>
          <a:p>
            <a:pPr>
              <a:spcAft>
                <a:spcPts val="300"/>
              </a:spcAft>
            </a:pPr>
            <a:r>
              <a:rPr lang="en-US" sz="1400" dirty="0">
                <a:solidFill>
                  <a:srgbClr val="3F3F3F"/>
                </a:solidFill>
                <a:latin typeface="Century Gothic"/>
              </a:rPr>
              <a:t>80 – 100%</a:t>
            </a:r>
          </a:p>
        </p:txBody>
      </p:sp>
      <p:grpSp>
        <p:nvGrpSpPr>
          <p:cNvPr id="26" name="Group 25">
            <a:extLst>
              <a:ext uri="{FF2B5EF4-FFF2-40B4-BE49-F238E27FC236}">
                <a16:creationId xmlns:a16="http://schemas.microsoft.com/office/drawing/2014/main" id="{A28C96E4-DA6F-4540-9169-BDFCCA91BCD1}"/>
              </a:ext>
            </a:extLst>
          </p:cNvPr>
          <p:cNvGrpSpPr/>
          <p:nvPr/>
        </p:nvGrpSpPr>
        <p:grpSpPr>
          <a:xfrm>
            <a:off x="5507536" y="5304840"/>
            <a:ext cx="2357838" cy="910729"/>
            <a:chOff x="5507536" y="5304840"/>
            <a:chExt cx="2357838" cy="910729"/>
          </a:xfrm>
        </p:grpSpPr>
        <p:sp>
          <p:nvSpPr>
            <p:cNvPr id="5" name="TextBox 4">
              <a:extLst>
                <a:ext uri="{FF2B5EF4-FFF2-40B4-BE49-F238E27FC236}">
                  <a16:creationId xmlns:a16="http://schemas.microsoft.com/office/drawing/2014/main" id="{10C3FF81-7CEA-4918-BF9C-34EDEB7A58F1}"/>
                </a:ext>
              </a:extLst>
            </p:cNvPr>
            <p:cNvSpPr txBox="1"/>
            <p:nvPr/>
          </p:nvSpPr>
          <p:spPr>
            <a:xfrm>
              <a:off x="6359839" y="5310059"/>
              <a:ext cx="418266" cy="30777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400" dirty="0">
                  <a:solidFill>
                    <a:srgbClr val="3F3F3F"/>
                  </a:solidFill>
                  <a:latin typeface="Century Gothic"/>
                </a:rPr>
                <a:t>25</a:t>
              </a:r>
            </a:p>
          </p:txBody>
        </p:sp>
        <p:pic>
          <p:nvPicPr>
            <p:cNvPr id="9" name="Picture 4" descr="Diagram, engineering drawing&#10;&#10;Description automatically generated">
              <a:extLst>
                <a:ext uri="{FF2B5EF4-FFF2-40B4-BE49-F238E27FC236}">
                  <a16:creationId xmlns:a16="http://schemas.microsoft.com/office/drawing/2014/main" id="{D4B5D053-998D-4950-872F-E46E6E23A335}"/>
                </a:ext>
              </a:extLst>
            </p:cNvPr>
            <p:cNvPicPr>
              <a:picLocks noChangeAspect="1"/>
            </p:cNvPicPr>
            <p:nvPr/>
          </p:nvPicPr>
          <p:blipFill rotWithShape="1">
            <a:blip r:embed="rId3"/>
            <a:srcRect t="93533" r="78506" b="3299"/>
            <a:stretch/>
          </p:blipFill>
          <p:spPr>
            <a:xfrm>
              <a:off x="5509759" y="5587102"/>
              <a:ext cx="1220865" cy="150780"/>
            </a:xfrm>
            <a:prstGeom prst="rect">
              <a:avLst/>
            </a:prstGeom>
          </p:spPr>
        </p:pic>
        <p:sp>
          <p:nvSpPr>
            <p:cNvPr id="12" name="TextBox 11">
              <a:extLst>
                <a:ext uri="{FF2B5EF4-FFF2-40B4-BE49-F238E27FC236}">
                  <a16:creationId xmlns:a16="http://schemas.microsoft.com/office/drawing/2014/main" id="{EB314809-64EF-6E4D-A687-F61AFA6EFA60}"/>
                </a:ext>
              </a:extLst>
            </p:cNvPr>
            <p:cNvSpPr txBox="1"/>
            <p:nvPr/>
          </p:nvSpPr>
          <p:spPr>
            <a:xfrm>
              <a:off x="6182387" y="5907792"/>
              <a:ext cx="418266" cy="30777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400" dirty="0">
                  <a:solidFill>
                    <a:srgbClr val="3F3F3F"/>
                  </a:solidFill>
                  <a:latin typeface="Century Gothic"/>
                </a:rPr>
                <a:t>10</a:t>
              </a:r>
            </a:p>
          </p:txBody>
        </p:sp>
        <p:sp>
          <p:nvSpPr>
            <p:cNvPr id="13" name="TextBox 12">
              <a:extLst>
                <a:ext uri="{FF2B5EF4-FFF2-40B4-BE49-F238E27FC236}">
                  <a16:creationId xmlns:a16="http://schemas.microsoft.com/office/drawing/2014/main" id="{0C9AFD96-A81C-8C4A-A02F-DB0E8A22D9F5}"/>
                </a:ext>
              </a:extLst>
            </p:cNvPr>
            <p:cNvSpPr txBox="1"/>
            <p:nvPr/>
          </p:nvSpPr>
          <p:spPr>
            <a:xfrm>
              <a:off x="6644509" y="5497062"/>
              <a:ext cx="1220865" cy="30777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400" dirty="0">
                  <a:solidFill>
                    <a:srgbClr val="3F3F3F"/>
                  </a:solidFill>
                  <a:latin typeface="Century Gothic"/>
                </a:rPr>
                <a:t>Kilometers</a:t>
              </a:r>
            </a:p>
          </p:txBody>
        </p:sp>
        <p:sp>
          <p:nvSpPr>
            <p:cNvPr id="14" name="TextBox 13">
              <a:extLst>
                <a:ext uri="{FF2B5EF4-FFF2-40B4-BE49-F238E27FC236}">
                  <a16:creationId xmlns:a16="http://schemas.microsoft.com/office/drawing/2014/main" id="{BA691B87-F8B8-B34B-9293-C5C209D6B444}"/>
                </a:ext>
              </a:extLst>
            </p:cNvPr>
            <p:cNvSpPr txBox="1"/>
            <p:nvPr/>
          </p:nvSpPr>
          <p:spPr>
            <a:xfrm>
              <a:off x="6464982" y="5710051"/>
              <a:ext cx="1220865" cy="30777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400" dirty="0">
                  <a:solidFill>
                    <a:srgbClr val="3F3F3F"/>
                  </a:solidFill>
                  <a:latin typeface="Century Gothic"/>
                </a:rPr>
                <a:t>Miles</a:t>
              </a:r>
            </a:p>
          </p:txBody>
        </p:sp>
        <p:pic>
          <p:nvPicPr>
            <p:cNvPr id="15" name="Picture 4" descr="Diagram, engineering drawing&#10;&#10;Description automatically generated">
              <a:extLst>
                <a:ext uri="{FF2B5EF4-FFF2-40B4-BE49-F238E27FC236}">
                  <a16:creationId xmlns:a16="http://schemas.microsoft.com/office/drawing/2014/main" id="{9051E5A2-03AB-734E-A19E-D3EFB85DA392}"/>
                </a:ext>
              </a:extLst>
            </p:cNvPr>
            <p:cNvPicPr>
              <a:picLocks noChangeAspect="1"/>
            </p:cNvPicPr>
            <p:nvPr/>
          </p:nvPicPr>
          <p:blipFill rotWithShape="1">
            <a:blip r:embed="rId3"/>
            <a:srcRect t="96798" r="82705"/>
            <a:stretch/>
          </p:blipFill>
          <p:spPr>
            <a:xfrm>
              <a:off x="5507536" y="5783160"/>
              <a:ext cx="982350" cy="152401"/>
            </a:xfrm>
            <a:prstGeom prst="rect">
              <a:avLst/>
            </a:prstGeom>
          </p:spPr>
        </p:pic>
        <p:sp>
          <p:nvSpPr>
            <p:cNvPr id="24" name="TextBox 23">
              <a:extLst>
                <a:ext uri="{FF2B5EF4-FFF2-40B4-BE49-F238E27FC236}">
                  <a16:creationId xmlns:a16="http://schemas.microsoft.com/office/drawing/2014/main" id="{59D1A257-6900-4652-B972-7974572A2F34}"/>
                </a:ext>
              </a:extLst>
            </p:cNvPr>
            <p:cNvSpPr txBox="1"/>
            <p:nvPr/>
          </p:nvSpPr>
          <p:spPr>
            <a:xfrm>
              <a:off x="5510157" y="5304840"/>
              <a:ext cx="418266" cy="30777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400" dirty="0">
                  <a:solidFill>
                    <a:srgbClr val="3F3F3F"/>
                  </a:solidFill>
                  <a:latin typeface="Century Gothic"/>
                </a:rPr>
                <a:t>0</a:t>
              </a:r>
              <a:endParaRPr lang="en-US" dirty="0">
                <a:solidFill>
                  <a:srgbClr val="3F3F3F"/>
                </a:solidFill>
              </a:endParaRPr>
            </a:p>
          </p:txBody>
        </p:sp>
        <p:sp>
          <p:nvSpPr>
            <p:cNvPr id="25" name="TextBox 24">
              <a:extLst>
                <a:ext uri="{FF2B5EF4-FFF2-40B4-BE49-F238E27FC236}">
                  <a16:creationId xmlns:a16="http://schemas.microsoft.com/office/drawing/2014/main" id="{A536272F-9461-41A4-8F45-112613AA983D}"/>
                </a:ext>
              </a:extLst>
            </p:cNvPr>
            <p:cNvSpPr txBox="1"/>
            <p:nvPr/>
          </p:nvSpPr>
          <p:spPr>
            <a:xfrm>
              <a:off x="5510157" y="5902573"/>
              <a:ext cx="418266" cy="30777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400" dirty="0">
                  <a:solidFill>
                    <a:srgbClr val="3F3F3F"/>
                  </a:solidFill>
                  <a:latin typeface="Century Gothic"/>
                </a:rPr>
                <a:t>0</a:t>
              </a:r>
              <a:endParaRPr lang="en-US" dirty="0">
                <a:solidFill>
                  <a:srgbClr val="3F3F3F"/>
                </a:solidFill>
              </a:endParaRPr>
            </a:p>
          </p:txBody>
        </p:sp>
      </p:grpSp>
      <p:sp>
        <p:nvSpPr>
          <p:cNvPr id="29" name="Text Placeholder 5">
            <a:extLst>
              <a:ext uri="{FF2B5EF4-FFF2-40B4-BE49-F238E27FC236}">
                <a16:creationId xmlns:a16="http://schemas.microsoft.com/office/drawing/2014/main" id="{DC18D9B7-F373-43E2-A869-DBFEFE1902E3}"/>
              </a:ext>
            </a:extLst>
          </p:cNvPr>
          <p:cNvSpPr txBox="1">
            <a:spLocks/>
          </p:cNvSpPr>
          <p:nvPr/>
        </p:nvSpPr>
        <p:spPr>
          <a:xfrm>
            <a:off x="656798" y="1447790"/>
            <a:ext cx="3655862" cy="42384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 panose="05030102010509060703" pitchFamily="18" charset="2"/>
              <a:buChar char="4"/>
            </a:pPr>
            <a:endParaRPr lang="en-US" sz="1600" dirty="0">
              <a:solidFill>
                <a:srgbClr val="3F3F3F"/>
              </a:solidFill>
              <a:latin typeface="Century Gothic"/>
              <a:cs typeface="Calibri"/>
            </a:endParaRPr>
          </a:p>
          <a:p>
            <a:pPr marL="342900" indent="-342900">
              <a:lnSpc>
                <a:spcPct val="100000"/>
              </a:lnSpc>
              <a:spcBef>
                <a:spcPts val="0"/>
              </a:spcBef>
              <a:spcAft>
                <a:spcPts val="600"/>
              </a:spcAft>
              <a:buClr>
                <a:srgbClr val="4DAEB3"/>
              </a:buClr>
              <a:buFont typeface="Webdings" panose="05030102010509060703" pitchFamily="18" charset="2"/>
              <a:buChar char="4"/>
            </a:pPr>
            <a:r>
              <a:rPr lang="en-US" b="1" dirty="0">
                <a:solidFill>
                  <a:srgbClr val="3F3F3F"/>
                </a:solidFill>
                <a:latin typeface="Century Gothic"/>
              </a:rPr>
              <a:t>43% mortality</a:t>
            </a:r>
            <a:r>
              <a:rPr lang="en-US" dirty="0">
                <a:solidFill>
                  <a:srgbClr val="3F3F3F"/>
                </a:solidFill>
                <a:latin typeface="Century Gothic"/>
              </a:rPr>
              <a:t> in high probability areas* </a:t>
            </a:r>
            <a:endParaRPr lang="en-US" dirty="0">
              <a:solidFill>
                <a:srgbClr val="3F3F3F"/>
              </a:solidFill>
              <a:cs typeface="Calibri" panose="020F0502020204030204"/>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sz="1100" dirty="0">
              <a:solidFill>
                <a:srgbClr val="3F3F3F"/>
              </a:solidFill>
              <a:latin typeface="Century Gothic"/>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sz="1100" dirty="0">
              <a:solidFill>
                <a:srgbClr val="3F3F3F"/>
              </a:solidFill>
              <a:latin typeface="Century Gothic"/>
            </a:endParaRPr>
          </a:p>
          <a:p>
            <a:pPr marL="342900" indent="-342900">
              <a:lnSpc>
                <a:spcPct val="100000"/>
              </a:lnSpc>
              <a:spcBef>
                <a:spcPts val="0"/>
              </a:spcBef>
              <a:spcAft>
                <a:spcPts val="600"/>
              </a:spcAft>
              <a:buClr>
                <a:srgbClr val="4DAEB3"/>
              </a:buClr>
              <a:buFont typeface="Webdings" panose="05030102010509060703" pitchFamily="18" charset="2"/>
              <a:buChar char="4"/>
            </a:pPr>
            <a:r>
              <a:rPr lang="en-US" b="1" dirty="0">
                <a:solidFill>
                  <a:srgbClr val="3F3F3F"/>
                </a:solidFill>
                <a:latin typeface="Century Gothic"/>
              </a:rPr>
              <a:t>47% mortality</a:t>
            </a:r>
            <a:r>
              <a:rPr lang="en-US" dirty="0">
                <a:solidFill>
                  <a:srgbClr val="3F3F3F"/>
                </a:solidFill>
                <a:latin typeface="Century Gothic"/>
              </a:rPr>
              <a:t> in Wupatki National Monument</a:t>
            </a:r>
          </a:p>
          <a:p>
            <a:pPr marL="342900" indent="-342900">
              <a:lnSpc>
                <a:spcPct val="100000"/>
              </a:lnSpc>
              <a:spcBef>
                <a:spcPts val="0"/>
              </a:spcBef>
              <a:spcAft>
                <a:spcPts val="600"/>
              </a:spcAft>
              <a:buClr>
                <a:srgbClr val="4DAEB3"/>
              </a:buClr>
              <a:buFont typeface="Webdings" panose="05030102010509060703" pitchFamily="18" charset="2"/>
              <a:buChar char="4"/>
            </a:pPr>
            <a:endParaRPr lang="en-US" sz="2400" dirty="0">
              <a:solidFill>
                <a:srgbClr val="3F3F3F"/>
              </a:solidFill>
              <a:latin typeface="Century Gothic"/>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sz="2400" dirty="0">
              <a:solidFill>
                <a:srgbClr val="3F3F3F"/>
              </a:solidFill>
              <a:latin typeface="Century Gothic"/>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sz="2400" dirty="0">
              <a:solidFill>
                <a:srgbClr val="3F3F3F"/>
              </a:solidFill>
              <a:latin typeface="Century Gothic"/>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sz="2400" dirty="0">
              <a:solidFill>
                <a:srgbClr val="3F3F3F"/>
              </a:solidFill>
              <a:latin typeface="Century Gothic"/>
            </a:endParaRPr>
          </a:p>
        </p:txBody>
      </p:sp>
      <p:sp>
        <p:nvSpPr>
          <p:cNvPr id="32" name="Rectangle 31">
            <a:extLst>
              <a:ext uri="{FF2B5EF4-FFF2-40B4-BE49-F238E27FC236}">
                <a16:creationId xmlns:a16="http://schemas.microsoft.com/office/drawing/2014/main" id="{1EFC67BA-A456-45FB-874C-7243BBF96BC1}"/>
              </a:ext>
            </a:extLst>
          </p:cNvPr>
          <p:cNvSpPr/>
          <p:nvPr/>
        </p:nvSpPr>
        <p:spPr>
          <a:xfrm>
            <a:off x="9966384" y="3542412"/>
            <a:ext cx="258792" cy="1782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E87AC25B-5F6B-4405-8007-1D7EB852E8BD}"/>
              </a:ext>
            </a:extLst>
          </p:cNvPr>
          <p:cNvSpPr/>
          <p:nvPr/>
        </p:nvSpPr>
        <p:spPr>
          <a:xfrm>
            <a:off x="9980761" y="3645667"/>
            <a:ext cx="230038" cy="10064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6A948D1F-5D59-4968-8B65-FB76EF548815}"/>
              </a:ext>
            </a:extLst>
          </p:cNvPr>
          <p:cNvSpPr/>
          <p:nvPr/>
        </p:nvSpPr>
        <p:spPr>
          <a:xfrm>
            <a:off x="9980761" y="3890081"/>
            <a:ext cx="230038" cy="100641"/>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F3F3F"/>
              </a:solidFill>
            </a:endParaRPr>
          </a:p>
        </p:txBody>
      </p:sp>
      <p:sp>
        <p:nvSpPr>
          <p:cNvPr id="36" name="Rectangle 35">
            <a:extLst>
              <a:ext uri="{FF2B5EF4-FFF2-40B4-BE49-F238E27FC236}">
                <a16:creationId xmlns:a16="http://schemas.microsoft.com/office/drawing/2014/main" id="{6F846C1D-D52C-41C6-98B2-96B04CC0EABA}"/>
              </a:ext>
            </a:extLst>
          </p:cNvPr>
          <p:cNvSpPr/>
          <p:nvPr/>
        </p:nvSpPr>
        <p:spPr>
          <a:xfrm>
            <a:off x="9980761" y="4800650"/>
            <a:ext cx="230038" cy="100641"/>
          </a:xfrm>
          <a:prstGeom prst="rect">
            <a:avLst/>
          </a:prstGeom>
          <a:solidFill>
            <a:srgbClr val="94B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F3F3F"/>
              </a:solidFill>
            </a:endParaRPr>
          </a:p>
        </p:txBody>
      </p:sp>
      <p:sp>
        <p:nvSpPr>
          <p:cNvPr id="37" name="Rectangle 36">
            <a:extLst>
              <a:ext uri="{FF2B5EF4-FFF2-40B4-BE49-F238E27FC236}">
                <a16:creationId xmlns:a16="http://schemas.microsoft.com/office/drawing/2014/main" id="{789ECB87-B363-4C3F-99B1-EFE81826A50C}"/>
              </a:ext>
            </a:extLst>
          </p:cNvPr>
          <p:cNvSpPr/>
          <p:nvPr/>
        </p:nvSpPr>
        <p:spPr>
          <a:xfrm>
            <a:off x="9980761" y="5045065"/>
            <a:ext cx="230038" cy="100641"/>
          </a:xfrm>
          <a:prstGeom prst="rect">
            <a:avLst/>
          </a:prstGeom>
          <a:solidFill>
            <a:srgbClr val="E0B7B7"/>
          </a:solidFill>
          <a:ln>
            <a:solidFill>
              <a:srgbClr val="E0B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F3F3F"/>
              </a:solidFill>
            </a:endParaRPr>
          </a:p>
        </p:txBody>
      </p:sp>
      <p:sp>
        <p:nvSpPr>
          <p:cNvPr id="38" name="Rectangle 37">
            <a:extLst>
              <a:ext uri="{FF2B5EF4-FFF2-40B4-BE49-F238E27FC236}">
                <a16:creationId xmlns:a16="http://schemas.microsoft.com/office/drawing/2014/main" id="{5193082F-C8B4-416D-BE45-5FAC2C8891DA}"/>
              </a:ext>
            </a:extLst>
          </p:cNvPr>
          <p:cNvSpPr/>
          <p:nvPr/>
        </p:nvSpPr>
        <p:spPr>
          <a:xfrm>
            <a:off x="9980761" y="5303857"/>
            <a:ext cx="230038" cy="100641"/>
          </a:xfrm>
          <a:prstGeom prst="rect">
            <a:avLst/>
          </a:prstGeom>
          <a:solidFill>
            <a:srgbClr val="F47CAC"/>
          </a:solidFill>
          <a:ln>
            <a:solidFill>
              <a:srgbClr val="F47C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F3F3F"/>
              </a:solidFill>
            </a:endParaRPr>
          </a:p>
        </p:txBody>
      </p:sp>
      <p:sp>
        <p:nvSpPr>
          <p:cNvPr id="39" name="Rectangle 38">
            <a:extLst>
              <a:ext uri="{FF2B5EF4-FFF2-40B4-BE49-F238E27FC236}">
                <a16:creationId xmlns:a16="http://schemas.microsoft.com/office/drawing/2014/main" id="{A73C9EBF-C638-416B-ADB2-042EACDD4BA0}"/>
              </a:ext>
            </a:extLst>
          </p:cNvPr>
          <p:cNvSpPr/>
          <p:nvPr/>
        </p:nvSpPr>
        <p:spPr>
          <a:xfrm>
            <a:off x="9980761" y="5568150"/>
            <a:ext cx="230038" cy="100641"/>
          </a:xfrm>
          <a:prstGeom prst="rect">
            <a:avLst/>
          </a:prstGeom>
          <a:solidFill>
            <a:srgbClr val="D35F82"/>
          </a:solidFill>
          <a:ln>
            <a:solidFill>
              <a:srgbClr val="D35F8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3F3F3F"/>
              </a:solidFill>
              <a:cs typeface="Calibri"/>
            </a:endParaRPr>
          </a:p>
        </p:txBody>
      </p:sp>
      <p:sp>
        <p:nvSpPr>
          <p:cNvPr id="40" name="Rectangle 39">
            <a:extLst>
              <a:ext uri="{FF2B5EF4-FFF2-40B4-BE49-F238E27FC236}">
                <a16:creationId xmlns:a16="http://schemas.microsoft.com/office/drawing/2014/main" id="{FC7CFA62-ACC2-4163-B56C-C9C210E8AE78}"/>
              </a:ext>
            </a:extLst>
          </p:cNvPr>
          <p:cNvSpPr/>
          <p:nvPr/>
        </p:nvSpPr>
        <p:spPr>
          <a:xfrm>
            <a:off x="9980761" y="6052541"/>
            <a:ext cx="230038" cy="100641"/>
          </a:xfrm>
          <a:prstGeom prst="rect">
            <a:avLst/>
          </a:prstGeom>
          <a:solidFill>
            <a:srgbClr val="501627"/>
          </a:solidFill>
          <a:ln>
            <a:solidFill>
              <a:srgbClr val="501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F3F3F"/>
              </a:solidFill>
            </a:endParaRPr>
          </a:p>
        </p:txBody>
      </p:sp>
      <p:sp>
        <p:nvSpPr>
          <p:cNvPr id="41" name="Rectangle 40">
            <a:extLst>
              <a:ext uri="{FF2B5EF4-FFF2-40B4-BE49-F238E27FC236}">
                <a16:creationId xmlns:a16="http://schemas.microsoft.com/office/drawing/2014/main" id="{ACF803F7-D55B-4C77-87D7-C04A087F1379}"/>
              </a:ext>
            </a:extLst>
          </p:cNvPr>
          <p:cNvSpPr/>
          <p:nvPr/>
        </p:nvSpPr>
        <p:spPr>
          <a:xfrm>
            <a:off x="9980761" y="5812567"/>
            <a:ext cx="230038" cy="100641"/>
          </a:xfrm>
          <a:prstGeom prst="rect">
            <a:avLst/>
          </a:prstGeom>
          <a:solidFill>
            <a:srgbClr val="B03057"/>
          </a:solidFill>
          <a:ln>
            <a:solidFill>
              <a:srgbClr val="B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F3F3F"/>
              </a:solidFill>
            </a:endParaRPr>
          </a:p>
        </p:txBody>
      </p:sp>
      <p:pic>
        <p:nvPicPr>
          <p:cNvPr id="18" name="Picture 4" descr="Diagram, engineering drawing&#10;&#10;Description automatically generated">
            <a:extLst>
              <a:ext uri="{FF2B5EF4-FFF2-40B4-BE49-F238E27FC236}">
                <a16:creationId xmlns:a16="http://schemas.microsoft.com/office/drawing/2014/main" id="{8D0A0CEB-74C5-4E43-B3E9-1BF0EDAB9C65}"/>
              </a:ext>
            </a:extLst>
          </p:cNvPr>
          <p:cNvPicPr>
            <a:picLocks noChangeAspect="1"/>
          </p:cNvPicPr>
          <p:nvPr/>
        </p:nvPicPr>
        <p:blipFill rotWithShape="1">
          <a:blip r:embed="rId3"/>
          <a:srcRect l="79839" t="58427" r="16129" b="38266"/>
          <a:stretch/>
        </p:blipFill>
        <p:spPr>
          <a:xfrm>
            <a:off x="9882799" y="4087880"/>
            <a:ext cx="359120" cy="246681"/>
          </a:xfrm>
          <a:prstGeom prst="rect">
            <a:avLst/>
          </a:prstGeom>
        </p:spPr>
      </p:pic>
      <p:sp>
        <p:nvSpPr>
          <p:cNvPr id="10" name="TextBox 9">
            <a:extLst>
              <a:ext uri="{FF2B5EF4-FFF2-40B4-BE49-F238E27FC236}">
                <a16:creationId xmlns:a16="http://schemas.microsoft.com/office/drawing/2014/main" id="{6759305C-2B60-4FBB-8174-05926A1DFD29}"/>
              </a:ext>
            </a:extLst>
          </p:cNvPr>
          <p:cNvSpPr txBox="1"/>
          <p:nvPr/>
        </p:nvSpPr>
        <p:spPr>
          <a:xfrm>
            <a:off x="9913970" y="4363109"/>
            <a:ext cx="1220865"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600" dirty="0">
                <a:solidFill>
                  <a:srgbClr val="3F3F3F"/>
                </a:solidFill>
                <a:latin typeface="Century Gothic"/>
              </a:rPr>
              <a:t>Mortality</a:t>
            </a:r>
          </a:p>
        </p:txBody>
      </p:sp>
      <p:sp>
        <p:nvSpPr>
          <p:cNvPr id="3" name="Text Placeholder 4">
            <a:extLst>
              <a:ext uri="{FF2B5EF4-FFF2-40B4-BE49-F238E27FC236}">
                <a16:creationId xmlns:a16="http://schemas.microsoft.com/office/drawing/2014/main" id="{051E2854-5176-423F-A03B-C1518DA7FA22}"/>
              </a:ext>
            </a:extLst>
          </p:cNvPr>
          <p:cNvSpPr txBox="1">
            <a:spLocks/>
          </p:cNvSpPr>
          <p:nvPr/>
        </p:nvSpPr>
        <p:spPr>
          <a:xfrm>
            <a:off x="914285" y="5611375"/>
            <a:ext cx="2787772" cy="735536"/>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600" dirty="0">
                <a:solidFill>
                  <a:srgbClr val="3F3F3F"/>
                </a:solidFill>
                <a:latin typeface="Century Gothic"/>
              </a:rPr>
              <a:t>*Areas excluding burn areas and mixed pinyon-juniper ponderosa forests</a:t>
            </a:r>
            <a:endParaRPr lang="en-US" sz="1600" dirty="0">
              <a:solidFill>
                <a:srgbClr val="3F3F3F"/>
              </a:solidFill>
            </a:endParaRPr>
          </a:p>
        </p:txBody>
      </p:sp>
    </p:spTree>
    <p:extLst>
      <p:ext uri="{BB962C8B-B14F-4D97-AF65-F5344CB8AC3E}">
        <p14:creationId xmlns:p14="http://schemas.microsoft.com/office/powerpoint/2010/main" val="1969160699"/>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SharingLinks.8b6d6936-1d43-4e1c-8b69-293acb10fc65.OrganizationEdit.365fe81b-0486-452a-9350-daed94afbcaf</DisplayName>
        <AccountId>17</AccountId>
        <AccountType/>
      </UserInfo>
      <UserInfo>
        <DisplayName>Robert Byles</DisplayName>
        <AccountId>16</AccountId>
        <AccountType/>
      </UserInfo>
      <UserInfo>
        <DisplayName>Sydney Neugebauer</DisplayName>
        <AccountId>10</AccountId>
        <AccountType/>
      </UserInfo>
      <UserInfo>
        <DisplayName>Margaret Jaenicke</DisplayName>
        <AccountId>612</AccountId>
        <AccountType/>
      </UserInfo>
      <UserInfo>
        <DisplayName>Nicole Ramberg</DisplayName>
        <AccountId>79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DFF6FF-AB3A-4891-A209-9B7A918B3BB0}">
  <ds:schemaRefs>
    <ds:schemaRef ds:uri="http://schemas.microsoft.com/sharepoint/v3/contenttype/forms"/>
  </ds:schemaRefs>
</ds:datastoreItem>
</file>

<file path=customXml/itemProps2.xml><?xml version="1.0" encoding="utf-8"?>
<ds:datastoreItem xmlns:ds="http://schemas.openxmlformats.org/officeDocument/2006/customXml" ds:itemID="{3C9A41F3-44F3-4D9A-9BC7-4D51479DD56E}">
  <ds:schemaRefs>
    <ds:schemaRef ds:uri="7df78d0b-135a-4de7-9166-7c181cd87fb4"/>
    <ds:schemaRef ds:uri="81744c8b-d3e6-4c75-9dea-00e5f912a844"/>
    <ds:schemaRef ds:uri="f592930b-d295-41e8-9dfd-c4c94cf7d1f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03FE6BC-795C-4C97-9430-FD4185B45382}">
  <ds:schemaRefs>
    <ds:schemaRef ds:uri="21e6a8e8-1dff-48a6-ab9b-8d556c6946c0"/>
    <ds:schemaRef ds:uri="7df78d0b-135a-4de7-9166-7c181cd87f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64</TotalTime>
  <Words>4413</Words>
  <Application>Microsoft Office PowerPoint</Application>
  <PresentationFormat>Widescreen</PresentationFormat>
  <Paragraphs>628</Paragraphs>
  <Slides>20</Slides>
  <Notes>20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Arial</vt:lpstr>
      <vt:lpstr>Calibri</vt:lpstr>
      <vt:lpstr>Calibri Light</vt:lpstr>
      <vt:lpstr>Century Gothic</vt:lpstr>
      <vt:lpstr>Webdings</vt:lpstr>
      <vt:lpstr>Webdings,Sans-Serif</vt:lpstr>
      <vt:lpstr>Wingdings</vt:lpstr>
      <vt:lpstr>Favorites</vt:lpstr>
      <vt:lpstr>1_Favorites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Sophia Skoglund</cp:lastModifiedBy>
  <cp:revision>46</cp:revision>
  <dcterms:created xsi:type="dcterms:W3CDTF">2019-11-12T17:46:59Z</dcterms:created>
  <dcterms:modified xsi:type="dcterms:W3CDTF">2022-06-13T15:45:43Z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15700.0000000000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