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A9A"/>
    <a:srgbClr val="9DB23F"/>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5E28EF-208F-4D2B-BCA7-972E2594E72D}" v="15" dt="2022-09-09T20:09:41.355"/>
    <p1510:client id="{3D080CAB-0A44-8FD3-CE4A-975CC4C5D9AC}" v="5" dt="2022-06-02T21:47:37.825"/>
    <p1510:client id="{61058459-D3C2-FCB2-9592-0E407AF89AFB}" v="6" dt="2022-06-02T21:39:47.249"/>
    <p1510:client id="{75653F1C-AD48-494E-8F90-FE28C420C301}" v="3" dt="2022-05-25T16:34:00.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3380" autoAdjust="0"/>
    <p:restoredTop sz="90871" autoAdjust="0"/>
  </p:normalViewPr>
  <p:slideViewPr>
    <p:cSldViewPr snapToGrid="0" showGuides="1">
      <p:cViewPr varScale="1">
        <p:scale>
          <a:sx n="125" d="100"/>
          <a:sy n="125" d="100"/>
        </p:scale>
        <p:origin x="16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596565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763299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40717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522902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0" y="1079479"/>
            <a:ext cx="12192000"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a:t>
            </a:r>
            <a:r>
              <a:rPr lang="en-US" sz="1800" dirty="0">
                <a:solidFill>
                  <a:schemeClr val="bg1"/>
                </a:solidFill>
                <a:latin typeface="Century Gothic" panose="020B0502020202020204" pitchFamily="34" charset="0"/>
              </a:rPr>
              <a:t> </a:t>
            </a:r>
            <a:r>
              <a:rPr lang="en-US" sz="1600" dirty="0">
                <a:solidFill>
                  <a:schemeClr val="bg1"/>
                </a:solidFill>
                <a:latin typeface="Century Gothic" panose="020B0502020202020204" pitchFamily="34" charset="0"/>
              </a:rPr>
              <a:t>| Fall 2022 </a:t>
            </a:r>
            <a:endParaRPr lang="en-US" sz="1600"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8A5A9A"/>
                </a:solidFill>
              </a:rPr>
              <a:t>STUDY AREA</a:t>
            </a:r>
          </a:p>
          <a:p>
            <a:pPr algn="ctr"/>
            <a:r>
              <a:rPr lang="en-US" sz="2600" b="0" spc="0" baseline="0" dirty="0">
                <a:solidFill>
                  <a:srgbClr val="8A5A9A"/>
                </a:solidFill>
              </a:rPr>
              <a:t>Health &amp; Air Quality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1336"/>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0" name="Picture 19" descr="Icon&#10;&#10;Description automatically generated">
            <a:extLst>
              <a:ext uri="{FF2B5EF4-FFF2-40B4-BE49-F238E27FC236}">
                <a16:creationId xmlns:a16="http://schemas.microsoft.com/office/drawing/2014/main" id="{CBCCA953-F0ED-4FDC-9235-C49980DB43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B36B2056-B123-4EDB-BD44-19455DAF9B83}"/>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6109" y="1575338"/>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78D0C693-0580-458B-9C21-6EDB32AB79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a:t>
            </a:r>
            <a:r>
              <a:rPr lang="en-US" dirty="0">
                <a:solidFill>
                  <a:schemeClr val="bg1"/>
                </a:solidFill>
                <a:latin typeface="Century Gothic" panose="020B0502020202020204" pitchFamily="34" charset="0"/>
              </a:rPr>
              <a:t> </a:t>
            </a:r>
            <a:r>
              <a:rPr lang="en-US" sz="1600" dirty="0">
                <a:solidFill>
                  <a:schemeClr val="bg1"/>
                </a:solidFill>
                <a:latin typeface="Century Gothic" panose="020B0502020202020204" pitchFamily="34" charset="0"/>
              </a:rPr>
              <a:t>| Fall 2022 </a:t>
            </a:r>
            <a:endParaRPr lang="en-US" sz="1600"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974BFE26-9C25-4933-97FA-9717E2186F58}"/>
              </a:ext>
            </a:extLst>
          </p:cNvPr>
          <p:cNvSpPr txBox="1">
            <a:spLocks/>
          </p:cNvSpPr>
          <p:nvPr/>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8A5A9A"/>
                </a:solidFill>
              </a:rPr>
              <a:t>STUDY AREA</a:t>
            </a:r>
          </a:p>
          <a:p>
            <a:pPr algn="ctr"/>
            <a:r>
              <a:rPr lang="en-US" sz="2600" b="0" spc="0" baseline="0" dirty="0">
                <a:solidFill>
                  <a:srgbClr val="8A5A9A"/>
                </a:solidFill>
              </a:rPr>
              <a:t>Health &amp; Air Quality</a:t>
            </a:r>
          </a:p>
        </p:txBody>
      </p:sp>
      <p:sp>
        <p:nvSpPr>
          <p:cNvPr id="11" name="Subtitle 2">
            <a:extLst>
              <a:ext uri="{FF2B5EF4-FFF2-40B4-BE49-F238E27FC236}">
                <a16:creationId xmlns:a16="http://schemas.microsoft.com/office/drawing/2014/main" id="{1B86DC4B-2E25-4502-A434-AD80C8AF5DCE}"/>
              </a:ext>
            </a:extLst>
          </p:cNvPr>
          <p:cNvSpPr txBox="1">
            <a:spLocks/>
          </p:cNvSpPr>
          <p:nvPr/>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E5A77419-9629-4E67-90A6-5FF61A89481A}"/>
              </a:ext>
            </a:extLst>
          </p:cNvPr>
          <p:cNvSpPr txBox="1"/>
          <p:nvPr/>
        </p:nvSpPr>
        <p:spPr>
          <a:xfrm>
            <a:off x="301749" y="5161336"/>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2</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3</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4</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84560-7262-5EA6-1B73-BDDAAF4AF8D4}"/>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List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advisors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partners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and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others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who have contributed in any way to the project.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If your project is a multi-term one, acknowledge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past contributors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If you used ESA data, you need to include the following disclaimer:</a:t>
            </a:r>
            <a:r>
              <a:rPr lang="en-US" sz="2200" dirty="0">
                <a:solidFill>
                  <a:schemeClr val="tx1">
                    <a:lumMod val="75000"/>
                    <a:lumOff val="25000"/>
                  </a:schemeClr>
                </a:solidFill>
                <a:latin typeface="Century Gothic"/>
              </a:rPr>
              <a:t> </a:t>
            </a: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(insert year), processed by ESA.</a:t>
            </a:r>
            <a:r>
              <a:rPr lang="en-US" sz="2200" dirty="0">
                <a:solidFill>
                  <a:schemeClr val="tx1">
                    <a:lumMod val="75000"/>
                    <a:lumOff val="25000"/>
                  </a:schemeClr>
                </a:solidFill>
                <a:latin typeface="Century Gothic"/>
              </a:rPr>
              <a:t> </a:t>
            </a:r>
          </a:p>
          <a:p>
            <a:pPr marL="114300">
              <a:lnSpc>
                <a:spcPct val="100000"/>
              </a:lnSpc>
              <a:spcBef>
                <a:spcPts val="0"/>
              </a:spcBef>
              <a:spcAft>
                <a:spcPts val="600"/>
              </a:spcAft>
              <a:defRPr/>
            </a:pPr>
            <a:endParaRPr lang="en-US" sz="10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7D5EDFE-9A39-176A-30AC-D610CFB8F5CE}"/>
              </a:ext>
            </a:extLst>
          </p:cNvPr>
          <p:cNvSpPr txBox="1"/>
          <p:nvPr/>
        </p:nvSpPr>
        <p:spPr>
          <a:xfrm>
            <a:off x="4396292" y="4050632"/>
            <a:ext cx="3399416" cy="830997"/>
          </a:xfrm>
          <a:prstGeom prst="rect">
            <a:avLst/>
          </a:prstGeom>
          <a:noFill/>
          <a:ln w="190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Font is always Century Gothic, </a:t>
            </a:r>
            <a:r>
              <a:rPr lang="en-US" sz="2000"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color is </a:t>
            </a:r>
            <a:r>
              <a:rPr lang="en-US" sz="2000" b="1" dirty="0">
                <a:solidFill>
                  <a:schemeClr val="tx1">
                    <a:lumMod val="75000"/>
                    <a:lumOff val="25000"/>
                  </a:schemeClr>
                </a:solidFill>
                <a:latin typeface="Century Gothic" panose="020F0302020204030204"/>
              </a:rPr>
              <a:t>Black, Text 1, Lighter 25%, </a:t>
            </a:r>
            <a:r>
              <a:rPr lang="en-US" sz="2000"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8A5A9A"/>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Header text</a:t>
            </a:r>
            <a:r>
              <a:rPr lang="en-US" sz="1500" dirty="0">
                <a:solidFill>
                  <a:schemeClr val="tx1">
                    <a:lumMod val="75000"/>
                    <a:lumOff val="25000"/>
                  </a:schemeClr>
                </a:solidFill>
                <a:latin typeface="Century Gothic" panose="020F0302020204030204"/>
              </a:rPr>
              <a:t> point size should be between </a:t>
            </a:r>
            <a:r>
              <a:rPr lang="en-US" sz="1500" b="1" dirty="0">
                <a:solidFill>
                  <a:schemeClr val="tx1">
                    <a:lumMod val="75000"/>
                    <a:lumOff val="25000"/>
                  </a:schemeClr>
                </a:solidFill>
                <a:latin typeface="Century Gothic" panose="020F0302020204030204"/>
              </a:rPr>
              <a:t>32 and 44 </a:t>
            </a:r>
            <a:r>
              <a:rPr lang="en-US" sz="15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8A5A9A"/>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Body text </a:t>
            </a:r>
            <a:r>
              <a:rPr lang="en-US" sz="1500" dirty="0">
                <a:solidFill>
                  <a:schemeClr val="tx1">
                    <a:lumMod val="75000"/>
                    <a:lumOff val="25000"/>
                  </a:schemeClr>
                </a:solidFill>
                <a:latin typeface="Century Gothic" panose="020F0302020204030204"/>
              </a:rPr>
              <a:t>point size should be at least </a:t>
            </a:r>
            <a:r>
              <a:rPr lang="en-US" sz="1500" b="1" dirty="0">
                <a:solidFill>
                  <a:schemeClr val="tx1">
                    <a:lumMod val="75000"/>
                    <a:lumOff val="25000"/>
                  </a:schemeClr>
                </a:solidFill>
                <a:latin typeface="Century Gothic" panose="020F0302020204030204"/>
              </a:rPr>
              <a:t>20</a:t>
            </a:r>
            <a:r>
              <a:rPr lang="en-US" sz="15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8A5A9A"/>
              </a:buClr>
              <a:buFont typeface="Webdings,Sans-Serif" panose="05030102010509060703" pitchFamily="18" charset="2"/>
              <a:buChar char=""/>
            </a:pPr>
            <a:r>
              <a:rPr lang="en-US" sz="1500" b="1" dirty="0">
                <a:solidFill>
                  <a:schemeClr val="tx1">
                    <a:lumMod val="75000"/>
                    <a:lumOff val="25000"/>
                  </a:schemeClr>
                </a:solidFill>
                <a:latin typeface="Century Gothic"/>
                <a:cs typeface="Calibri"/>
              </a:rPr>
              <a:t>Captions</a:t>
            </a:r>
            <a:r>
              <a:rPr lang="en-US" sz="1500" b="1" dirty="0">
                <a:solidFill>
                  <a:schemeClr val="tx1">
                    <a:lumMod val="75000"/>
                    <a:lumOff val="25000"/>
                  </a:schemeClr>
                </a:solidFill>
                <a:latin typeface="Century Gothic"/>
                <a:ea typeface="+mn-lt"/>
                <a:cs typeface="+mn-lt"/>
              </a:rPr>
              <a:t> &amp; legend</a:t>
            </a:r>
            <a:r>
              <a:rPr lang="en-US" sz="1500" dirty="0">
                <a:solidFill>
                  <a:schemeClr val="tx1">
                    <a:lumMod val="75000"/>
                    <a:lumOff val="25000"/>
                  </a:schemeClr>
                </a:solidFill>
                <a:latin typeface="Century Gothic"/>
                <a:ea typeface="+mn-lt"/>
                <a:cs typeface="+mn-lt"/>
              </a:rPr>
              <a:t> items </a:t>
            </a:r>
            <a:r>
              <a:rPr lang="en-US" sz="1500" u="sng" dirty="0">
                <a:solidFill>
                  <a:schemeClr val="tx1">
                    <a:lumMod val="75000"/>
                    <a:lumOff val="25000"/>
                  </a:schemeClr>
                </a:solidFill>
                <a:latin typeface="Century Gothic"/>
                <a:ea typeface="+mn-lt"/>
                <a:cs typeface="+mn-lt"/>
              </a:rPr>
              <a:t>no smaller than</a:t>
            </a:r>
            <a:r>
              <a:rPr lang="en-US" sz="1500" dirty="0">
                <a:solidFill>
                  <a:schemeClr val="tx1">
                    <a:lumMod val="75000"/>
                    <a:lumOff val="25000"/>
                  </a:schemeClr>
                </a:solidFill>
                <a:latin typeface="Century Gothic"/>
                <a:ea typeface="+mn-lt"/>
                <a:cs typeface="+mn-lt"/>
              </a:rPr>
              <a:t> </a:t>
            </a:r>
            <a:r>
              <a:rPr lang="en-US" sz="1500" b="1" dirty="0">
                <a:solidFill>
                  <a:schemeClr val="tx1">
                    <a:lumMod val="75000"/>
                    <a:lumOff val="25000"/>
                  </a:schemeClr>
                </a:solidFill>
                <a:latin typeface="Century Gothic"/>
                <a:ea typeface="+mn-lt"/>
                <a:cs typeface="+mn-lt"/>
              </a:rPr>
              <a:t>14 point type</a:t>
            </a:r>
            <a:r>
              <a:rPr lang="en-US" sz="1500" dirty="0">
                <a:solidFill>
                  <a:schemeClr val="tx1">
                    <a:lumMod val="75000"/>
                    <a:lumOff val="25000"/>
                  </a:schemeClr>
                </a:solidFill>
                <a:latin typeface="Century Gothic"/>
                <a:ea typeface="+mn-lt"/>
                <a:cs typeface="+mn-lt"/>
              </a:rPr>
              <a:t>.</a:t>
            </a:r>
          </a:p>
          <a:p>
            <a:pPr marL="800100" lvl="1" indent="-342900">
              <a:lnSpc>
                <a:spcPct val="100000"/>
              </a:lnSpc>
              <a:spcAft>
                <a:spcPts val="600"/>
              </a:spcAft>
              <a:buClr>
                <a:srgbClr val="8A5A9A"/>
              </a:buClr>
              <a:buFont typeface="Webdings,Sans-Serif" panose="05030102010509060703" pitchFamily="18" charset="2"/>
              <a:buChar char=""/>
            </a:pPr>
            <a:r>
              <a:rPr lang="en-US" sz="1500" dirty="0">
                <a:solidFill>
                  <a:schemeClr val="tx1">
                    <a:lumMod val="75000"/>
                    <a:lumOff val="25000"/>
                  </a:schemeClr>
                </a:solidFill>
                <a:latin typeface="Century Gothic"/>
                <a:ea typeface="+mn-lt"/>
                <a:cs typeface="+mn-lt"/>
              </a:rPr>
              <a:t>On slide </a:t>
            </a:r>
            <a:r>
              <a:rPr lang="en-US" sz="1500" b="1" dirty="0">
                <a:solidFill>
                  <a:schemeClr val="tx1">
                    <a:lumMod val="75000"/>
                    <a:lumOff val="25000"/>
                  </a:schemeClr>
                </a:solidFill>
                <a:latin typeface="Century Gothic"/>
                <a:ea typeface="+mn-lt"/>
                <a:cs typeface="+mn-lt"/>
              </a:rPr>
              <a:t>image credits</a:t>
            </a:r>
            <a:r>
              <a:rPr lang="en-US" sz="1500" dirty="0">
                <a:solidFill>
                  <a:schemeClr val="tx1">
                    <a:lumMod val="75000"/>
                    <a:lumOff val="25000"/>
                  </a:schemeClr>
                </a:solidFill>
                <a:latin typeface="Century Gothic"/>
                <a:ea typeface="+mn-lt"/>
                <a:cs typeface="+mn-lt"/>
              </a:rPr>
              <a:t> = 11–12pts; preferably use consistent placement on all slides (bottom corner).</a:t>
            </a:r>
            <a:endParaRPr lang="en-US" sz="1500">
              <a:solidFill>
                <a:schemeClr val="tx1">
                  <a:lumMod val="75000"/>
                  <a:lumOff val="25000"/>
                </a:schemeClr>
              </a:solidFill>
              <a:latin typeface="Century Gothic"/>
              <a:cs typeface="Calibri" panose="020F0502020204030204"/>
            </a:endParaRPr>
          </a:p>
          <a:p>
            <a:pPr marL="342900" indent="-342900">
              <a:lnSpc>
                <a:spcPct val="100000"/>
              </a:lnSpc>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Try to use a </a:t>
            </a:r>
            <a:r>
              <a:rPr lang="en-US" sz="2000" b="1" dirty="0">
                <a:solidFill>
                  <a:schemeClr val="tx1">
                    <a:lumMod val="75000"/>
                    <a:lumOff val="25000"/>
                  </a:schemeClr>
                </a:solidFill>
                <a:latin typeface="Century Gothic" panose="020F0302020204030204"/>
              </a:rPr>
              <a:t>consistent font size</a:t>
            </a:r>
            <a:r>
              <a:rPr lang="en-US" sz="2000"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The standard DEVELOP bullet style is </a:t>
            </a:r>
            <a:r>
              <a:rPr lang="en-US" sz="2000" b="1" dirty="0">
                <a:solidFill>
                  <a:schemeClr val="tx1">
                    <a:lumMod val="75000"/>
                    <a:lumOff val="25000"/>
                  </a:schemeClr>
                </a:solidFill>
                <a:latin typeface="Century Gothic" panose="020F0302020204030204"/>
              </a:rPr>
              <a:t>symbol #52 </a:t>
            </a:r>
            <a:r>
              <a:rPr lang="en-US" sz="2000" dirty="0">
                <a:solidFill>
                  <a:schemeClr val="tx1">
                    <a:lumMod val="75000"/>
                    <a:lumOff val="25000"/>
                  </a:schemeClr>
                </a:solidFill>
                <a:latin typeface="Century Gothic" panose="020F0302020204030204"/>
              </a:rPr>
              <a:t>in the </a:t>
            </a:r>
            <a:r>
              <a:rPr lang="en-US" sz="2000" b="1" dirty="0">
                <a:solidFill>
                  <a:schemeClr val="tx1">
                    <a:lumMod val="75000"/>
                    <a:lumOff val="25000"/>
                  </a:schemeClr>
                </a:solidFill>
                <a:latin typeface="Century Gothic" panose="020F0302020204030204"/>
              </a:rPr>
              <a:t>Webdings</a:t>
            </a:r>
            <a:r>
              <a:rPr lang="en-US" sz="2000"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8A5A9A"/>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8A5A9A"/>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8A5A9A"/>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8A5A9A"/>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8A5A9A"/>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0BD9F8-E6DB-4C3F-BF17-7A497F5755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D84F8E-DF30-4F06-ADC5-D5EA32005E19}">
  <ds:schemaRefs>
    <ds:schemaRef ds:uri="http://schemas.microsoft.com/office/2006/metadata/properties"/>
    <ds:schemaRef ds:uri="http://purl.org/dc/dcmitype/"/>
    <ds:schemaRef ds:uri="http://purl.org/dc/terms/"/>
    <ds:schemaRef ds:uri="7df78d0b-135a-4de7-9166-7c181cd87fb4"/>
    <ds:schemaRef ds:uri="21e6a8e8-1dff-48a6-ab9b-8d556c6946c0"/>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4237</TotalTime>
  <Words>1637</Words>
  <Application>Microsoft Office PowerPoint</Application>
  <PresentationFormat>Widescreen</PresentationFormat>
  <Paragraphs>179</Paragraphs>
  <Slides>12</Slides>
  <Notes>7</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221</cp:revision>
  <dcterms:created xsi:type="dcterms:W3CDTF">2019-11-12T17:46:59Z</dcterms:created>
  <dcterms:modified xsi:type="dcterms:W3CDTF">2022-09-09T20:09:54Z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