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6" r:id="rId5"/>
  </p:sldMasterIdLst>
  <p:notesMasterIdLst>
    <p:notesMasterId r:id="rId28"/>
  </p:notesMasterIdLst>
  <p:sldIdLst>
    <p:sldId id="321" r:id="rId6"/>
    <p:sldId id="282" r:id="rId7"/>
    <p:sldId id="311" r:id="rId8"/>
    <p:sldId id="327" r:id="rId9"/>
    <p:sldId id="324" r:id="rId10"/>
    <p:sldId id="343" r:id="rId11"/>
    <p:sldId id="325" r:id="rId12"/>
    <p:sldId id="328" r:id="rId13"/>
    <p:sldId id="329" r:id="rId14"/>
    <p:sldId id="330" r:id="rId15"/>
    <p:sldId id="331" r:id="rId16"/>
    <p:sldId id="333" r:id="rId17"/>
    <p:sldId id="345" r:id="rId18"/>
    <p:sldId id="316" r:id="rId19"/>
    <p:sldId id="341" r:id="rId20"/>
    <p:sldId id="339" r:id="rId21"/>
    <p:sldId id="347" r:id="rId22"/>
    <p:sldId id="338" r:id="rId23"/>
    <p:sldId id="340" r:id="rId24"/>
    <p:sldId id="344" r:id="rId25"/>
    <p:sldId id="346" r:id="rId26"/>
    <p:sldId id="34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Lange" initials="KL" lastIdx="56" clrIdx="0">
    <p:extLst>
      <p:ext uri="{19B8F6BF-5375-455C-9EA6-DF929625EA0E}">
        <p15:presenceInfo xmlns:p15="http://schemas.microsoft.com/office/powerpoint/2012/main" userId="S::kathleen.lange@ssaihq.com::80466473-9d23-4b3f-8aa0-ca31785b19c0" providerId="AD"/>
      </p:ext>
    </p:extLst>
  </p:cmAuthor>
  <p:cmAuthor id="2" name="Robert Byles" initials="RB" lastIdx="14" clrIdx="1">
    <p:extLst>
      <p:ext uri="{19B8F6BF-5375-455C-9EA6-DF929625EA0E}">
        <p15:presenceInfo xmlns:p15="http://schemas.microsoft.com/office/powerpoint/2012/main" userId="S::robert.byles@ssaihq.com::c798ae76-1ca0-48cd-999b-80a00bd13fc4" providerId="AD"/>
      </p:ext>
    </p:extLst>
  </p:cmAuthor>
  <p:cmAuthor id="3" name="Nicole Ramberg" initials="NR" lastIdx="6" clrIdx="2">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BA6618"/>
    <a:srgbClr val="EDAB5A"/>
    <a:srgbClr val="1D9A78"/>
    <a:srgbClr val="266E99"/>
    <a:srgbClr val="8B8580"/>
    <a:srgbClr val="8A599A"/>
    <a:srgbClr val="B73B52"/>
    <a:srgbClr val="9EB13D"/>
    <a:srgbClr val="66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 dt="2021-03-18T00:41:17.042"/>
    <p1510:client id="{11D3B59F-304F-0000-A363-FB1A34845715}" v="1" dt="2021-03-19T15:06:56.099"/>
    <p1510:client id="{2D53C1B2-02B7-6D8D-8D0A-14F5F319C990}" v="441" dt="2021-03-18T19:34:33.002"/>
    <p1510:client id="{3288B59F-9010-0000-A0ED-9FF7DFBC442C}" v="17" dt="2021-03-18T17:19:03.988"/>
    <p1510:client id="{5F8C9791-558A-6A72-988F-2BFD9510892E}" v="347" dt="2021-03-18T18:29:50.342"/>
    <p1510:client id="{655E32E1-31B9-0E56-7931-2EBA09B3B4CD}" v="309" dt="2021-03-18T19:50:06.764"/>
    <p1510:client id="{68E76BFA-7096-2443-9C88-01729CF66747}" v="37" dt="2021-03-17T23:50:41.448"/>
    <p1510:client id="{8FDA5D6A-B14F-74F4-A60D-C6F6A4B7A4AE}" v="677" dt="2021-03-18T22:26:22.413"/>
    <p1510:client id="{9C4BC6B8-EA5F-AB91-78C4-4B815CFF1D5A}" v="743" dt="2021-03-18T17:15:54.124"/>
    <p1510:client id="{A72AB59F-40A2-0000-A416-028652D639F7}" v="156" dt="2021-03-17T14:40:11.069"/>
    <p1510:client id="{BDBAEFCE-8C39-52BD-A988-6D17E858BEFD}" v="8" dt="2021-03-17T20:56:29.675"/>
    <p1510:client id="{C6E9E4B8-CF0C-395C-A6A1-B868B5A97821}" v="254" dt="2021-03-18T21:52:07.515"/>
    <p1510:client id="{CE88F0DD-E20D-F8C0-BA9E-9577CA942759}" v="194" dt="2021-03-19T02:13:01.644"/>
    <p1510:client id="{DA3EB59F-2001-0000-A366-7E2FDDAB3990}" v="35" dt="2021-03-17T20:04:33.554"/>
    <p1510:client id="{DC277B84-7844-DA11-FA51-64284528AA8F}" v="1217" dt="2021-03-18T22:10:39.336"/>
    <p1510:client id="{EE456657-482C-EB40-7C20-7D393408B99D}" v="11" dt="2021-03-18T18:00:58.842"/>
    <p1510:client id="{F599B59F-2020-0000-A416-0AE11C9F79D9}" v="68" dt="2021-03-18T22:35:58.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64" autoAdjust="0"/>
  </p:normalViewPr>
  <p:slideViewPr>
    <p:cSldViewPr snapToGrid="0">
      <p:cViewPr varScale="1">
        <p:scale>
          <a:sx n="50" d="100"/>
          <a:sy n="50" d="100"/>
        </p:scale>
        <p:origin x="12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18T19:02:53.329" idx="13">
    <p:pos x="10" y="10"/>
    <p:text>Legends too small?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8T19:11:58.531" idx="14">
    <p:pos x="10" y="10"/>
    <p:text>PAGE NOT FOUND &gt;:(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D317C-C57A-45E3-832D-1916DE43EB3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F46CD5-42AB-4D49-83FA-98D4CC3C342E}">
      <dgm:prSet/>
      <dgm:spPr/>
      <dgm:t>
        <a:bodyPr/>
        <a:lstStyle/>
        <a:p>
          <a:pPr>
            <a:lnSpc>
              <a:spcPct val="100000"/>
            </a:lnSpc>
          </a:pPr>
          <a:r>
            <a:rPr lang="en-US">
              <a:solidFill>
                <a:schemeClr val="tx1">
                  <a:lumMod val="75000"/>
                  <a:lumOff val="25000"/>
                </a:schemeClr>
              </a:solidFill>
              <a:latin typeface="Century Gothic"/>
            </a:rPr>
            <a:t>Spatial resolution discrepancies among datasets</a:t>
          </a:r>
        </a:p>
      </dgm:t>
    </dgm:pt>
    <dgm:pt modelId="{274866D0-605F-4084-A305-30A2ED0B62A7}" type="parTrans" cxnId="{2F3768C2-3071-4B47-AE24-CD8106864E4B}">
      <dgm:prSet/>
      <dgm:spPr/>
      <dgm:t>
        <a:bodyPr/>
        <a:lstStyle/>
        <a:p>
          <a:endParaRPr lang="en-US"/>
        </a:p>
      </dgm:t>
    </dgm:pt>
    <dgm:pt modelId="{D3EB605F-E931-48CB-B7E0-D00F6E1FA2CC}" type="sibTrans" cxnId="{2F3768C2-3071-4B47-AE24-CD8106864E4B}">
      <dgm:prSet/>
      <dgm:spPr/>
      <dgm:t>
        <a:bodyPr/>
        <a:lstStyle/>
        <a:p>
          <a:endParaRPr lang="en-US"/>
        </a:p>
      </dgm:t>
    </dgm:pt>
    <dgm:pt modelId="{6DF75DEB-2A7B-4E67-92D9-37ABE4FDB351}">
      <dgm:prSet/>
      <dgm:spPr/>
      <dgm:t>
        <a:bodyPr/>
        <a:lstStyle/>
        <a:p>
          <a:pPr>
            <a:lnSpc>
              <a:spcPct val="100000"/>
            </a:lnSpc>
          </a:pPr>
          <a:r>
            <a:rPr lang="en-US">
              <a:solidFill>
                <a:schemeClr val="tx1">
                  <a:lumMod val="75000"/>
                  <a:lumOff val="25000"/>
                </a:schemeClr>
              </a:solidFill>
              <a:latin typeface="Century Gothic"/>
            </a:rPr>
            <a:t>Influence of upper HUC streamflow into lower basin </a:t>
          </a:r>
        </a:p>
      </dgm:t>
    </dgm:pt>
    <dgm:pt modelId="{944E4C06-C80B-422E-8D32-F16B431356B3}" type="parTrans" cxnId="{6F4B82CC-7EC5-4429-8251-9F59A13A58A3}">
      <dgm:prSet/>
      <dgm:spPr/>
      <dgm:t>
        <a:bodyPr/>
        <a:lstStyle/>
        <a:p>
          <a:endParaRPr lang="en-US"/>
        </a:p>
      </dgm:t>
    </dgm:pt>
    <dgm:pt modelId="{EDFEDDD4-1D06-4705-BC88-D62F664860B1}" type="sibTrans" cxnId="{6F4B82CC-7EC5-4429-8251-9F59A13A58A3}">
      <dgm:prSet/>
      <dgm:spPr/>
      <dgm:t>
        <a:bodyPr/>
        <a:lstStyle/>
        <a:p>
          <a:endParaRPr lang="en-US"/>
        </a:p>
      </dgm:t>
    </dgm:pt>
    <dgm:pt modelId="{F7018372-58E6-4D3F-9DAB-9895F673128A}">
      <dgm:prSet/>
      <dgm:spPr/>
      <dgm:t>
        <a:bodyPr/>
        <a:lstStyle/>
        <a:p>
          <a:pPr>
            <a:lnSpc>
              <a:spcPct val="100000"/>
            </a:lnSpc>
          </a:pPr>
          <a:r>
            <a:rPr lang="en-US">
              <a:solidFill>
                <a:schemeClr val="tx1">
                  <a:lumMod val="75000"/>
                  <a:lumOff val="25000"/>
                </a:schemeClr>
              </a:solidFill>
              <a:latin typeface="Century Gothic"/>
            </a:rPr>
            <a:t>Assumptions about data distribution</a:t>
          </a:r>
        </a:p>
      </dgm:t>
    </dgm:pt>
    <dgm:pt modelId="{02AABCB1-561E-4ED2-BE55-93EB8219904F}" type="parTrans" cxnId="{56B92C2A-B1D8-48D0-A457-7DF4A7C131BE}">
      <dgm:prSet/>
      <dgm:spPr/>
      <dgm:t>
        <a:bodyPr/>
        <a:lstStyle/>
        <a:p>
          <a:endParaRPr lang="en-US"/>
        </a:p>
      </dgm:t>
    </dgm:pt>
    <dgm:pt modelId="{C2A87947-060E-4D55-89B7-6BBB892A3CE0}" type="sibTrans" cxnId="{56B92C2A-B1D8-48D0-A457-7DF4A7C131BE}">
      <dgm:prSet/>
      <dgm:spPr/>
      <dgm:t>
        <a:bodyPr/>
        <a:lstStyle/>
        <a:p>
          <a:endParaRPr lang="en-US"/>
        </a:p>
      </dgm:t>
    </dgm:pt>
    <dgm:pt modelId="{6AE2B004-907D-4F95-AA55-C26AF7C6088E}" type="pres">
      <dgm:prSet presAssocID="{3F0D317C-C57A-45E3-832D-1916DE43EB33}" presName="root" presStyleCnt="0">
        <dgm:presLayoutVars>
          <dgm:dir/>
          <dgm:resizeHandles val="exact"/>
        </dgm:presLayoutVars>
      </dgm:prSet>
      <dgm:spPr/>
    </dgm:pt>
    <dgm:pt modelId="{8FF78083-609D-4C2B-A694-DC631325D884}" type="pres">
      <dgm:prSet presAssocID="{51F46CD5-42AB-4D49-83FA-98D4CC3C342E}" presName="compNode" presStyleCnt="0"/>
      <dgm:spPr/>
    </dgm:pt>
    <dgm:pt modelId="{A232D467-73E2-42E4-BBC4-3E85BDA4214C}" type="pres">
      <dgm:prSet presAssocID="{51F46CD5-42AB-4D49-83FA-98D4CC3C342E}" presName="bgRect" presStyleLbl="bgShp" presStyleIdx="0" presStyleCnt="3"/>
      <dgm:spPr/>
    </dgm:pt>
    <dgm:pt modelId="{38FA4F38-7E4D-4728-8DAC-6CCA1EC5A7AC}" type="pres">
      <dgm:prSet presAssocID="{51F46CD5-42AB-4D49-83FA-98D4CC3C34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6E2D1BBB-2AD1-4374-8490-C64D777D0877}" type="pres">
      <dgm:prSet presAssocID="{51F46CD5-42AB-4D49-83FA-98D4CC3C342E}" presName="spaceRect" presStyleCnt="0"/>
      <dgm:spPr/>
    </dgm:pt>
    <dgm:pt modelId="{5640E0A5-F955-4941-AA5A-A9C19B42F9F1}" type="pres">
      <dgm:prSet presAssocID="{51F46CD5-42AB-4D49-83FA-98D4CC3C342E}" presName="parTx" presStyleLbl="revTx" presStyleIdx="0" presStyleCnt="3">
        <dgm:presLayoutVars>
          <dgm:chMax val="0"/>
          <dgm:chPref val="0"/>
        </dgm:presLayoutVars>
      </dgm:prSet>
      <dgm:spPr/>
    </dgm:pt>
    <dgm:pt modelId="{FB36AF65-661D-45D8-A50F-FAC48A1A5988}" type="pres">
      <dgm:prSet presAssocID="{D3EB605F-E931-48CB-B7E0-D00F6E1FA2CC}" presName="sibTrans" presStyleCnt="0"/>
      <dgm:spPr/>
    </dgm:pt>
    <dgm:pt modelId="{B5F99BFF-96C0-44BE-B3C9-0C25A12B02EB}" type="pres">
      <dgm:prSet presAssocID="{6DF75DEB-2A7B-4E67-92D9-37ABE4FDB351}" presName="compNode" presStyleCnt="0"/>
      <dgm:spPr/>
    </dgm:pt>
    <dgm:pt modelId="{ABA19BEB-9244-45D3-8800-DAB364350F17}" type="pres">
      <dgm:prSet presAssocID="{6DF75DEB-2A7B-4E67-92D9-37ABE4FDB351}" presName="bgRect" presStyleLbl="bgShp" presStyleIdx="1" presStyleCnt="3"/>
      <dgm:spPr/>
    </dgm:pt>
    <dgm:pt modelId="{DAB37EC4-682E-45FB-B877-51B9EC08A8DA}" type="pres">
      <dgm:prSet presAssocID="{6DF75DEB-2A7B-4E67-92D9-37ABE4FDB35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5B93C2BB-99B2-42B3-B8B2-543DC8287DA8}" type="pres">
      <dgm:prSet presAssocID="{6DF75DEB-2A7B-4E67-92D9-37ABE4FDB351}" presName="spaceRect" presStyleCnt="0"/>
      <dgm:spPr/>
    </dgm:pt>
    <dgm:pt modelId="{CED75DA0-B64B-435F-8046-C208A86C37F8}" type="pres">
      <dgm:prSet presAssocID="{6DF75DEB-2A7B-4E67-92D9-37ABE4FDB351}" presName="parTx" presStyleLbl="revTx" presStyleIdx="1" presStyleCnt="3">
        <dgm:presLayoutVars>
          <dgm:chMax val="0"/>
          <dgm:chPref val="0"/>
        </dgm:presLayoutVars>
      </dgm:prSet>
      <dgm:spPr/>
    </dgm:pt>
    <dgm:pt modelId="{F93BE678-6F56-4264-A59A-31512D816148}" type="pres">
      <dgm:prSet presAssocID="{EDFEDDD4-1D06-4705-BC88-D62F664860B1}" presName="sibTrans" presStyleCnt="0"/>
      <dgm:spPr/>
    </dgm:pt>
    <dgm:pt modelId="{54B96895-12DF-4D52-9818-1D3119A0C52B}" type="pres">
      <dgm:prSet presAssocID="{F7018372-58E6-4D3F-9DAB-9895F673128A}" presName="compNode" presStyleCnt="0"/>
      <dgm:spPr/>
    </dgm:pt>
    <dgm:pt modelId="{101E03F6-0857-46DB-B221-A4C10DF225BF}" type="pres">
      <dgm:prSet presAssocID="{F7018372-58E6-4D3F-9DAB-9895F673128A}" presName="bgRect" presStyleLbl="bgShp" presStyleIdx="2" presStyleCnt="3"/>
      <dgm:spPr/>
    </dgm:pt>
    <dgm:pt modelId="{42AF46FA-E46E-4309-B7A0-8D80D13978C0}" type="pres">
      <dgm:prSet presAssocID="{F7018372-58E6-4D3F-9DAB-9895F67312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75407BD3-F163-4610-96F6-F01CAF2CF268}" type="pres">
      <dgm:prSet presAssocID="{F7018372-58E6-4D3F-9DAB-9895F673128A}" presName="spaceRect" presStyleCnt="0"/>
      <dgm:spPr/>
    </dgm:pt>
    <dgm:pt modelId="{39E542E8-3642-4D81-B958-0AD53B114146}" type="pres">
      <dgm:prSet presAssocID="{F7018372-58E6-4D3F-9DAB-9895F673128A}" presName="parTx" presStyleLbl="revTx" presStyleIdx="2" presStyleCnt="3">
        <dgm:presLayoutVars>
          <dgm:chMax val="0"/>
          <dgm:chPref val="0"/>
        </dgm:presLayoutVars>
      </dgm:prSet>
      <dgm:spPr/>
    </dgm:pt>
  </dgm:ptLst>
  <dgm:cxnLst>
    <dgm:cxn modelId="{25A0C601-E5B4-43A2-94D4-E5EB013BA6CA}" type="presOf" srcId="{3F0D317C-C57A-45E3-832D-1916DE43EB33}" destId="{6AE2B004-907D-4F95-AA55-C26AF7C6088E}" srcOrd="0" destOrd="0" presId="urn:microsoft.com/office/officeart/2018/2/layout/IconVerticalSolidList"/>
    <dgm:cxn modelId="{8C5EC11C-C7DB-48C5-B945-D5619FC59928}" type="presOf" srcId="{51F46CD5-42AB-4D49-83FA-98D4CC3C342E}" destId="{5640E0A5-F955-4941-AA5A-A9C19B42F9F1}" srcOrd="0" destOrd="0" presId="urn:microsoft.com/office/officeart/2018/2/layout/IconVerticalSolidList"/>
    <dgm:cxn modelId="{56B92C2A-B1D8-48D0-A457-7DF4A7C131BE}" srcId="{3F0D317C-C57A-45E3-832D-1916DE43EB33}" destId="{F7018372-58E6-4D3F-9DAB-9895F673128A}" srcOrd="2" destOrd="0" parTransId="{02AABCB1-561E-4ED2-BE55-93EB8219904F}" sibTransId="{C2A87947-060E-4D55-89B7-6BBB892A3CE0}"/>
    <dgm:cxn modelId="{11531F4B-6C56-4633-90FC-2E61239C7B2A}" type="presOf" srcId="{6DF75DEB-2A7B-4E67-92D9-37ABE4FDB351}" destId="{CED75DA0-B64B-435F-8046-C208A86C37F8}" srcOrd="0" destOrd="0" presId="urn:microsoft.com/office/officeart/2018/2/layout/IconVerticalSolidList"/>
    <dgm:cxn modelId="{D73908B1-F4B5-4D4F-9606-6E898961F9FF}" type="presOf" srcId="{F7018372-58E6-4D3F-9DAB-9895F673128A}" destId="{39E542E8-3642-4D81-B958-0AD53B114146}" srcOrd="0" destOrd="0" presId="urn:microsoft.com/office/officeart/2018/2/layout/IconVerticalSolidList"/>
    <dgm:cxn modelId="{2F3768C2-3071-4B47-AE24-CD8106864E4B}" srcId="{3F0D317C-C57A-45E3-832D-1916DE43EB33}" destId="{51F46CD5-42AB-4D49-83FA-98D4CC3C342E}" srcOrd="0" destOrd="0" parTransId="{274866D0-605F-4084-A305-30A2ED0B62A7}" sibTransId="{D3EB605F-E931-48CB-B7E0-D00F6E1FA2CC}"/>
    <dgm:cxn modelId="{6F4B82CC-7EC5-4429-8251-9F59A13A58A3}" srcId="{3F0D317C-C57A-45E3-832D-1916DE43EB33}" destId="{6DF75DEB-2A7B-4E67-92D9-37ABE4FDB351}" srcOrd="1" destOrd="0" parTransId="{944E4C06-C80B-422E-8D32-F16B431356B3}" sibTransId="{EDFEDDD4-1D06-4705-BC88-D62F664860B1}"/>
    <dgm:cxn modelId="{371E085F-87BB-4A8F-9872-94C3617BE2FB}" type="presParOf" srcId="{6AE2B004-907D-4F95-AA55-C26AF7C6088E}" destId="{8FF78083-609D-4C2B-A694-DC631325D884}" srcOrd="0" destOrd="0" presId="urn:microsoft.com/office/officeart/2018/2/layout/IconVerticalSolidList"/>
    <dgm:cxn modelId="{74605CE3-BF90-495A-896D-80BB2DAB2687}" type="presParOf" srcId="{8FF78083-609D-4C2B-A694-DC631325D884}" destId="{A232D467-73E2-42E4-BBC4-3E85BDA4214C}" srcOrd="0" destOrd="0" presId="urn:microsoft.com/office/officeart/2018/2/layout/IconVerticalSolidList"/>
    <dgm:cxn modelId="{4E22F834-96C2-465B-832D-2239AF924DBA}" type="presParOf" srcId="{8FF78083-609D-4C2B-A694-DC631325D884}" destId="{38FA4F38-7E4D-4728-8DAC-6CCA1EC5A7AC}" srcOrd="1" destOrd="0" presId="urn:microsoft.com/office/officeart/2018/2/layout/IconVerticalSolidList"/>
    <dgm:cxn modelId="{325DF153-D066-47E3-AFA8-B1511311588F}" type="presParOf" srcId="{8FF78083-609D-4C2B-A694-DC631325D884}" destId="{6E2D1BBB-2AD1-4374-8490-C64D777D0877}" srcOrd="2" destOrd="0" presId="urn:microsoft.com/office/officeart/2018/2/layout/IconVerticalSolidList"/>
    <dgm:cxn modelId="{A38AF9A6-1CFD-401F-A332-AFFB0E2E04E2}" type="presParOf" srcId="{8FF78083-609D-4C2B-A694-DC631325D884}" destId="{5640E0A5-F955-4941-AA5A-A9C19B42F9F1}" srcOrd="3" destOrd="0" presId="urn:microsoft.com/office/officeart/2018/2/layout/IconVerticalSolidList"/>
    <dgm:cxn modelId="{6F81892F-ACAF-4DAA-986F-1A5B6BCBE2DC}" type="presParOf" srcId="{6AE2B004-907D-4F95-AA55-C26AF7C6088E}" destId="{FB36AF65-661D-45D8-A50F-FAC48A1A5988}" srcOrd="1" destOrd="0" presId="urn:microsoft.com/office/officeart/2018/2/layout/IconVerticalSolidList"/>
    <dgm:cxn modelId="{423660D5-DCC4-442F-A572-36001B9A0EA9}" type="presParOf" srcId="{6AE2B004-907D-4F95-AA55-C26AF7C6088E}" destId="{B5F99BFF-96C0-44BE-B3C9-0C25A12B02EB}" srcOrd="2" destOrd="0" presId="urn:microsoft.com/office/officeart/2018/2/layout/IconVerticalSolidList"/>
    <dgm:cxn modelId="{486CCB8C-9E38-4D25-BAC6-A825345560FD}" type="presParOf" srcId="{B5F99BFF-96C0-44BE-B3C9-0C25A12B02EB}" destId="{ABA19BEB-9244-45D3-8800-DAB364350F17}" srcOrd="0" destOrd="0" presId="urn:microsoft.com/office/officeart/2018/2/layout/IconVerticalSolidList"/>
    <dgm:cxn modelId="{CBB40A06-8D4B-493D-A431-CD8C821CC4C4}" type="presParOf" srcId="{B5F99BFF-96C0-44BE-B3C9-0C25A12B02EB}" destId="{DAB37EC4-682E-45FB-B877-51B9EC08A8DA}" srcOrd="1" destOrd="0" presId="urn:microsoft.com/office/officeart/2018/2/layout/IconVerticalSolidList"/>
    <dgm:cxn modelId="{1DCCB591-1792-4AF1-AEFF-A05840587E00}" type="presParOf" srcId="{B5F99BFF-96C0-44BE-B3C9-0C25A12B02EB}" destId="{5B93C2BB-99B2-42B3-B8B2-543DC8287DA8}" srcOrd="2" destOrd="0" presId="urn:microsoft.com/office/officeart/2018/2/layout/IconVerticalSolidList"/>
    <dgm:cxn modelId="{2C32D006-F67F-4469-8234-61309F9CAF18}" type="presParOf" srcId="{B5F99BFF-96C0-44BE-B3C9-0C25A12B02EB}" destId="{CED75DA0-B64B-435F-8046-C208A86C37F8}" srcOrd="3" destOrd="0" presId="urn:microsoft.com/office/officeart/2018/2/layout/IconVerticalSolidList"/>
    <dgm:cxn modelId="{A1FE46E0-B6C2-41AF-8EF7-EE1C0B4228E8}" type="presParOf" srcId="{6AE2B004-907D-4F95-AA55-C26AF7C6088E}" destId="{F93BE678-6F56-4264-A59A-31512D816148}" srcOrd="3" destOrd="0" presId="urn:microsoft.com/office/officeart/2018/2/layout/IconVerticalSolidList"/>
    <dgm:cxn modelId="{8787E91E-1A9A-487B-86E7-193809595EC9}" type="presParOf" srcId="{6AE2B004-907D-4F95-AA55-C26AF7C6088E}" destId="{54B96895-12DF-4D52-9818-1D3119A0C52B}" srcOrd="4" destOrd="0" presId="urn:microsoft.com/office/officeart/2018/2/layout/IconVerticalSolidList"/>
    <dgm:cxn modelId="{D06DBF70-B1C1-4534-BB9A-19AF3F67ED60}" type="presParOf" srcId="{54B96895-12DF-4D52-9818-1D3119A0C52B}" destId="{101E03F6-0857-46DB-B221-A4C10DF225BF}" srcOrd="0" destOrd="0" presId="urn:microsoft.com/office/officeart/2018/2/layout/IconVerticalSolidList"/>
    <dgm:cxn modelId="{6E9395A9-9B28-446A-A82A-019B12D58F7F}" type="presParOf" srcId="{54B96895-12DF-4D52-9818-1D3119A0C52B}" destId="{42AF46FA-E46E-4309-B7A0-8D80D13978C0}" srcOrd="1" destOrd="0" presId="urn:microsoft.com/office/officeart/2018/2/layout/IconVerticalSolidList"/>
    <dgm:cxn modelId="{AAEA575A-483D-421A-8DE4-4F90B3B806C6}" type="presParOf" srcId="{54B96895-12DF-4D52-9818-1D3119A0C52B}" destId="{75407BD3-F163-4610-96F6-F01CAF2CF268}" srcOrd="2" destOrd="0" presId="urn:microsoft.com/office/officeart/2018/2/layout/IconVerticalSolidList"/>
    <dgm:cxn modelId="{75B24FBC-29E0-4177-BF88-9A4489F82ADD}" type="presParOf" srcId="{54B96895-12DF-4D52-9818-1D3119A0C52B}" destId="{39E542E8-3642-4D81-B958-0AD53B11414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5D1B1B-4D7F-43D0-88C4-4EDBAEE4962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E70936-18D2-4955-8E6A-27774DB7C7E4}">
      <dgm:prSet/>
      <dgm:spPr/>
      <dgm:t>
        <a:bodyPr/>
        <a:lstStyle/>
        <a:p>
          <a:pPr rtl="0">
            <a:lnSpc>
              <a:spcPct val="100000"/>
            </a:lnSpc>
          </a:pPr>
          <a:r>
            <a:rPr lang="en-US">
              <a:solidFill>
                <a:schemeClr val="tx1">
                  <a:lumMod val="75000"/>
                  <a:lumOff val="25000"/>
                </a:schemeClr>
              </a:solidFill>
              <a:latin typeface="Century Gothic"/>
            </a:rPr>
            <a:t>Automated Mapping </a:t>
          </a:r>
        </a:p>
      </dgm:t>
    </dgm:pt>
    <dgm:pt modelId="{40004DED-68BB-44D4-9221-6B3320E58C91}" type="parTrans" cxnId="{D12BBD72-A413-4057-A700-F26CC6A31295}">
      <dgm:prSet/>
      <dgm:spPr/>
      <dgm:t>
        <a:bodyPr/>
        <a:lstStyle/>
        <a:p>
          <a:endParaRPr lang="en-US"/>
        </a:p>
      </dgm:t>
    </dgm:pt>
    <dgm:pt modelId="{53C9FF04-A3C6-4F4D-BEDF-D51202E876EE}" type="sibTrans" cxnId="{D12BBD72-A413-4057-A700-F26CC6A31295}">
      <dgm:prSet/>
      <dgm:spPr/>
      <dgm:t>
        <a:bodyPr/>
        <a:lstStyle/>
        <a:p>
          <a:endParaRPr lang="en-US"/>
        </a:p>
      </dgm:t>
    </dgm:pt>
    <dgm:pt modelId="{D5220BFB-5B00-4F7A-98D8-B57E6FD22435}">
      <dgm:prSet/>
      <dgm:spPr/>
      <dgm:t>
        <a:bodyPr/>
        <a:lstStyle/>
        <a:p>
          <a:pPr rtl="0">
            <a:lnSpc>
              <a:spcPct val="100000"/>
            </a:lnSpc>
          </a:pPr>
          <a:r>
            <a:rPr lang="en-US">
              <a:solidFill>
                <a:schemeClr val="tx1">
                  <a:lumMod val="75000"/>
                  <a:lumOff val="25000"/>
                </a:schemeClr>
              </a:solidFill>
              <a:latin typeface="Century Gothic"/>
            </a:rPr>
            <a:t>Sensitivity Analysis </a:t>
          </a:r>
        </a:p>
      </dgm:t>
    </dgm:pt>
    <dgm:pt modelId="{464C8BE6-24AD-4718-A933-ED504EECACF1}" type="parTrans" cxnId="{CCEC21CB-F2F6-4918-9435-134A7AE9E57C}">
      <dgm:prSet/>
      <dgm:spPr/>
      <dgm:t>
        <a:bodyPr/>
        <a:lstStyle/>
        <a:p>
          <a:endParaRPr lang="en-US"/>
        </a:p>
      </dgm:t>
    </dgm:pt>
    <dgm:pt modelId="{F2FE0561-BD86-4DC5-B496-676D1D9C0F5B}" type="sibTrans" cxnId="{CCEC21CB-F2F6-4918-9435-134A7AE9E57C}">
      <dgm:prSet/>
      <dgm:spPr/>
      <dgm:t>
        <a:bodyPr/>
        <a:lstStyle/>
        <a:p>
          <a:endParaRPr lang="en-US"/>
        </a:p>
      </dgm:t>
    </dgm:pt>
    <dgm:pt modelId="{D935558C-64F0-4AD0-B1B0-132C3BE613FB}">
      <dgm:prSet/>
      <dgm:spPr/>
      <dgm:t>
        <a:bodyPr/>
        <a:lstStyle/>
        <a:p>
          <a:pPr>
            <a:lnSpc>
              <a:spcPct val="100000"/>
            </a:lnSpc>
          </a:pPr>
          <a:r>
            <a:rPr lang="en-US">
              <a:solidFill>
                <a:schemeClr val="tx1">
                  <a:lumMod val="75000"/>
                  <a:lumOff val="25000"/>
                </a:schemeClr>
              </a:solidFill>
              <a:latin typeface="Century Gothic"/>
            </a:rPr>
            <a:t>Consider only local hydrology in lower HUC's</a:t>
          </a:r>
        </a:p>
      </dgm:t>
    </dgm:pt>
    <dgm:pt modelId="{6FB4ACCD-2EB8-40D6-979A-5209F3ECB13B}" type="parTrans" cxnId="{20041132-66BC-4E35-90F2-E70C8E9BDE5C}">
      <dgm:prSet/>
      <dgm:spPr/>
      <dgm:t>
        <a:bodyPr/>
        <a:lstStyle/>
        <a:p>
          <a:endParaRPr lang="en-US"/>
        </a:p>
      </dgm:t>
    </dgm:pt>
    <dgm:pt modelId="{6CE55C74-B9EF-4B53-B8D3-87CD7E9D01EA}" type="sibTrans" cxnId="{20041132-66BC-4E35-90F2-E70C8E9BDE5C}">
      <dgm:prSet/>
      <dgm:spPr/>
      <dgm:t>
        <a:bodyPr/>
        <a:lstStyle/>
        <a:p>
          <a:endParaRPr lang="en-US"/>
        </a:p>
      </dgm:t>
    </dgm:pt>
    <dgm:pt modelId="{1BD4C9D0-2191-434A-A931-2715FD3E1468}">
      <dgm:prSet/>
      <dgm:spPr/>
      <dgm:t>
        <a:bodyPr/>
        <a:lstStyle/>
        <a:p>
          <a:pPr>
            <a:lnSpc>
              <a:spcPct val="100000"/>
            </a:lnSpc>
          </a:pPr>
          <a:r>
            <a:rPr lang="en-US">
              <a:solidFill>
                <a:schemeClr val="tx1">
                  <a:lumMod val="75000"/>
                  <a:lumOff val="25000"/>
                </a:schemeClr>
              </a:solidFill>
              <a:latin typeface="Century Gothic"/>
            </a:rPr>
            <a:t>Identify snowmelt timeframe </a:t>
          </a:r>
        </a:p>
      </dgm:t>
    </dgm:pt>
    <dgm:pt modelId="{D020A92A-3DBD-4402-BCA9-D0507373A92D}" type="parTrans" cxnId="{39A46A08-FCED-46F0-91ED-8207681F14AE}">
      <dgm:prSet/>
      <dgm:spPr/>
      <dgm:t>
        <a:bodyPr/>
        <a:lstStyle/>
        <a:p>
          <a:endParaRPr lang="en-US"/>
        </a:p>
      </dgm:t>
    </dgm:pt>
    <dgm:pt modelId="{66297243-7B2A-4837-B37C-5DDD7C064175}" type="sibTrans" cxnId="{39A46A08-FCED-46F0-91ED-8207681F14AE}">
      <dgm:prSet/>
      <dgm:spPr/>
      <dgm:t>
        <a:bodyPr/>
        <a:lstStyle/>
        <a:p>
          <a:endParaRPr lang="en-US"/>
        </a:p>
      </dgm:t>
    </dgm:pt>
    <dgm:pt modelId="{556731D1-1A84-4F71-9E2E-852C6BE8CF8C}" type="pres">
      <dgm:prSet presAssocID="{CE5D1B1B-4D7F-43D0-88C4-4EDBAEE4962F}" presName="root" presStyleCnt="0">
        <dgm:presLayoutVars>
          <dgm:dir/>
          <dgm:resizeHandles val="exact"/>
        </dgm:presLayoutVars>
      </dgm:prSet>
      <dgm:spPr/>
    </dgm:pt>
    <dgm:pt modelId="{090A049C-96EA-4E8D-AD63-37E2FB7A2B21}" type="pres">
      <dgm:prSet presAssocID="{6DE70936-18D2-4955-8E6A-27774DB7C7E4}" presName="compNode" presStyleCnt="0"/>
      <dgm:spPr/>
    </dgm:pt>
    <dgm:pt modelId="{56C95F99-5168-4965-BAC3-0138DBD05993}" type="pres">
      <dgm:prSet presAssocID="{6DE70936-18D2-4955-8E6A-27774DB7C7E4}" presName="bgRect" presStyleLbl="bgShp" presStyleIdx="0" presStyleCnt="4"/>
      <dgm:spPr/>
    </dgm:pt>
    <dgm:pt modelId="{9E58BA52-76AB-4DCC-8B78-F2C41BA1D7DA}" type="pres">
      <dgm:prSet presAssocID="{6DE70936-18D2-4955-8E6A-27774DB7C7E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23B82922-D840-42B6-86FE-EA0825D94F39}" type="pres">
      <dgm:prSet presAssocID="{6DE70936-18D2-4955-8E6A-27774DB7C7E4}" presName="spaceRect" presStyleCnt="0"/>
      <dgm:spPr/>
    </dgm:pt>
    <dgm:pt modelId="{E2A6E8AC-082C-45AD-88ED-5BC193A27291}" type="pres">
      <dgm:prSet presAssocID="{6DE70936-18D2-4955-8E6A-27774DB7C7E4}" presName="parTx" presStyleLbl="revTx" presStyleIdx="0" presStyleCnt="4">
        <dgm:presLayoutVars>
          <dgm:chMax val="0"/>
          <dgm:chPref val="0"/>
        </dgm:presLayoutVars>
      </dgm:prSet>
      <dgm:spPr/>
    </dgm:pt>
    <dgm:pt modelId="{E8F8FC87-1242-47B7-93FE-F37F71E46E37}" type="pres">
      <dgm:prSet presAssocID="{53C9FF04-A3C6-4F4D-BEDF-D51202E876EE}" presName="sibTrans" presStyleCnt="0"/>
      <dgm:spPr/>
    </dgm:pt>
    <dgm:pt modelId="{EB38DC98-C9DE-4E15-847E-AB8D98D20985}" type="pres">
      <dgm:prSet presAssocID="{D5220BFB-5B00-4F7A-98D8-B57E6FD22435}" presName="compNode" presStyleCnt="0"/>
      <dgm:spPr/>
    </dgm:pt>
    <dgm:pt modelId="{B1126156-4C6E-4F7C-BE58-E69286198372}" type="pres">
      <dgm:prSet presAssocID="{D5220BFB-5B00-4F7A-98D8-B57E6FD22435}" presName="bgRect" presStyleLbl="bgShp" presStyleIdx="1" presStyleCnt="4"/>
      <dgm:spPr/>
    </dgm:pt>
    <dgm:pt modelId="{649BE446-A1D5-4D70-9D71-3B81982D6133}" type="pres">
      <dgm:prSet presAssocID="{D5220BFB-5B00-4F7A-98D8-B57E6FD224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4094E7A-7F5F-48E3-B4BA-16466B4D81F2}" type="pres">
      <dgm:prSet presAssocID="{D5220BFB-5B00-4F7A-98D8-B57E6FD22435}" presName="spaceRect" presStyleCnt="0"/>
      <dgm:spPr/>
    </dgm:pt>
    <dgm:pt modelId="{5A215DBB-4017-49AE-9995-54DECE16ACAA}" type="pres">
      <dgm:prSet presAssocID="{D5220BFB-5B00-4F7A-98D8-B57E6FD22435}" presName="parTx" presStyleLbl="revTx" presStyleIdx="1" presStyleCnt="4">
        <dgm:presLayoutVars>
          <dgm:chMax val="0"/>
          <dgm:chPref val="0"/>
        </dgm:presLayoutVars>
      </dgm:prSet>
      <dgm:spPr/>
    </dgm:pt>
    <dgm:pt modelId="{7CC17796-0401-4E1C-B522-89CBE270005A}" type="pres">
      <dgm:prSet presAssocID="{F2FE0561-BD86-4DC5-B496-676D1D9C0F5B}" presName="sibTrans" presStyleCnt="0"/>
      <dgm:spPr/>
    </dgm:pt>
    <dgm:pt modelId="{D28EE954-545F-407D-B0D0-7E65BC7BE6A7}" type="pres">
      <dgm:prSet presAssocID="{D935558C-64F0-4AD0-B1B0-132C3BE613FB}" presName="compNode" presStyleCnt="0"/>
      <dgm:spPr/>
    </dgm:pt>
    <dgm:pt modelId="{2AD8AA4E-20A7-40E2-9554-05EBB552BD39}" type="pres">
      <dgm:prSet presAssocID="{D935558C-64F0-4AD0-B1B0-132C3BE613FB}" presName="bgRect" presStyleLbl="bgShp" presStyleIdx="2" presStyleCnt="4"/>
      <dgm:spPr/>
    </dgm:pt>
    <dgm:pt modelId="{CED76F07-379A-432E-A95C-28E790700A7F}" type="pres">
      <dgm:prSet presAssocID="{D935558C-64F0-4AD0-B1B0-132C3BE613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D67250CC-A170-4F9A-B73D-4651D1176476}" type="pres">
      <dgm:prSet presAssocID="{D935558C-64F0-4AD0-B1B0-132C3BE613FB}" presName="spaceRect" presStyleCnt="0"/>
      <dgm:spPr/>
    </dgm:pt>
    <dgm:pt modelId="{82802DA3-89E1-4F1C-8511-D6B3C90F9E4A}" type="pres">
      <dgm:prSet presAssocID="{D935558C-64F0-4AD0-B1B0-132C3BE613FB}" presName="parTx" presStyleLbl="revTx" presStyleIdx="2" presStyleCnt="4">
        <dgm:presLayoutVars>
          <dgm:chMax val="0"/>
          <dgm:chPref val="0"/>
        </dgm:presLayoutVars>
      </dgm:prSet>
      <dgm:spPr/>
    </dgm:pt>
    <dgm:pt modelId="{E0A980CC-57BF-4C8F-93AB-C7AE29695239}" type="pres">
      <dgm:prSet presAssocID="{6CE55C74-B9EF-4B53-B8D3-87CD7E9D01EA}" presName="sibTrans" presStyleCnt="0"/>
      <dgm:spPr/>
    </dgm:pt>
    <dgm:pt modelId="{D57A96D3-F589-475C-91BF-2B9CDDE66DBD}" type="pres">
      <dgm:prSet presAssocID="{1BD4C9D0-2191-434A-A931-2715FD3E1468}" presName="compNode" presStyleCnt="0"/>
      <dgm:spPr/>
    </dgm:pt>
    <dgm:pt modelId="{546F4EDA-303E-4CCF-AC1B-E85E0460238D}" type="pres">
      <dgm:prSet presAssocID="{1BD4C9D0-2191-434A-A931-2715FD3E1468}" presName="bgRect" presStyleLbl="bgShp" presStyleIdx="3" presStyleCnt="4"/>
      <dgm:spPr/>
    </dgm:pt>
    <dgm:pt modelId="{7EA6FE0F-8845-41E0-A22E-8506B349A618}" type="pres">
      <dgm:prSet presAssocID="{1BD4C9D0-2191-434A-A931-2715FD3E146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4D99A8B7-2619-4F81-A92A-11A0F5C558BF}" type="pres">
      <dgm:prSet presAssocID="{1BD4C9D0-2191-434A-A931-2715FD3E1468}" presName="spaceRect" presStyleCnt="0"/>
      <dgm:spPr/>
    </dgm:pt>
    <dgm:pt modelId="{A1136A70-5EF6-4077-A955-D160A1FFD120}" type="pres">
      <dgm:prSet presAssocID="{1BD4C9D0-2191-434A-A931-2715FD3E1468}" presName="parTx" presStyleLbl="revTx" presStyleIdx="3" presStyleCnt="4">
        <dgm:presLayoutVars>
          <dgm:chMax val="0"/>
          <dgm:chPref val="0"/>
        </dgm:presLayoutVars>
      </dgm:prSet>
      <dgm:spPr/>
    </dgm:pt>
  </dgm:ptLst>
  <dgm:cxnLst>
    <dgm:cxn modelId="{39A46A08-FCED-46F0-91ED-8207681F14AE}" srcId="{CE5D1B1B-4D7F-43D0-88C4-4EDBAEE4962F}" destId="{1BD4C9D0-2191-434A-A931-2715FD3E1468}" srcOrd="3" destOrd="0" parTransId="{D020A92A-3DBD-4402-BCA9-D0507373A92D}" sibTransId="{66297243-7B2A-4837-B37C-5DDD7C064175}"/>
    <dgm:cxn modelId="{2BF8BE27-5D8B-449D-BFDC-76FCBB3DC8FB}" type="presOf" srcId="{CE5D1B1B-4D7F-43D0-88C4-4EDBAEE4962F}" destId="{556731D1-1A84-4F71-9E2E-852C6BE8CF8C}" srcOrd="0" destOrd="0" presId="urn:microsoft.com/office/officeart/2018/2/layout/IconVerticalSolidList"/>
    <dgm:cxn modelId="{20041132-66BC-4E35-90F2-E70C8E9BDE5C}" srcId="{CE5D1B1B-4D7F-43D0-88C4-4EDBAEE4962F}" destId="{D935558C-64F0-4AD0-B1B0-132C3BE613FB}" srcOrd="2" destOrd="0" parTransId="{6FB4ACCD-2EB8-40D6-979A-5209F3ECB13B}" sibTransId="{6CE55C74-B9EF-4B53-B8D3-87CD7E9D01EA}"/>
    <dgm:cxn modelId="{05505C40-FA55-4591-BF5C-4AC5AE36B7B6}" type="presOf" srcId="{6DE70936-18D2-4955-8E6A-27774DB7C7E4}" destId="{E2A6E8AC-082C-45AD-88ED-5BC193A27291}" srcOrd="0" destOrd="0" presId="urn:microsoft.com/office/officeart/2018/2/layout/IconVerticalSolidList"/>
    <dgm:cxn modelId="{D12BBD72-A413-4057-A700-F26CC6A31295}" srcId="{CE5D1B1B-4D7F-43D0-88C4-4EDBAEE4962F}" destId="{6DE70936-18D2-4955-8E6A-27774DB7C7E4}" srcOrd="0" destOrd="0" parTransId="{40004DED-68BB-44D4-9221-6B3320E58C91}" sibTransId="{53C9FF04-A3C6-4F4D-BEDF-D51202E876EE}"/>
    <dgm:cxn modelId="{19F6F9C4-B34E-42CB-9E4A-31F719F4ABCE}" type="presOf" srcId="{D5220BFB-5B00-4F7A-98D8-B57E6FD22435}" destId="{5A215DBB-4017-49AE-9995-54DECE16ACAA}" srcOrd="0" destOrd="0" presId="urn:microsoft.com/office/officeart/2018/2/layout/IconVerticalSolidList"/>
    <dgm:cxn modelId="{CCEC21CB-F2F6-4918-9435-134A7AE9E57C}" srcId="{CE5D1B1B-4D7F-43D0-88C4-4EDBAEE4962F}" destId="{D5220BFB-5B00-4F7A-98D8-B57E6FD22435}" srcOrd="1" destOrd="0" parTransId="{464C8BE6-24AD-4718-A933-ED504EECACF1}" sibTransId="{F2FE0561-BD86-4DC5-B496-676D1D9C0F5B}"/>
    <dgm:cxn modelId="{56B310D1-8A20-45C2-A8CB-35F2ABC587B1}" type="presOf" srcId="{D935558C-64F0-4AD0-B1B0-132C3BE613FB}" destId="{82802DA3-89E1-4F1C-8511-D6B3C90F9E4A}" srcOrd="0" destOrd="0" presId="urn:microsoft.com/office/officeart/2018/2/layout/IconVerticalSolidList"/>
    <dgm:cxn modelId="{19BF94E6-1B42-4A6A-8176-765881A41C8B}" type="presOf" srcId="{1BD4C9D0-2191-434A-A931-2715FD3E1468}" destId="{A1136A70-5EF6-4077-A955-D160A1FFD120}" srcOrd="0" destOrd="0" presId="urn:microsoft.com/office/officeart/2018/2/layout/IconVerticalSolidList"/>
    <dgm:cxn modelId="{E4DB62C4-070E-4704-AE32-2BD3BBC55D58}" type="presParOf" srcId="{556731D1-1A84-4F71-9E2E-852C6BE8CF8C}" destId="{090A049C-96EA-4E8D-AD63-37E2FB7A2B21}" srcOrd="0" destOrd="0" presId="urn:microsoft.com/office/officeart/2018/2/layout/IconVerticalSolidList"/>
    <dgm:cxn modelId="{8A1A773C-6443-4D12-B0ED-04423C8FE225}" type="presParOf" srcId="{090A049C-96EA-4E8D-AD63-37E2FB7A2B21}" destId="{56C95F99-5168-4965-BAC3-0138DBD05993}" srcOrd="0" destOrd="0" presId="urn:microsoft.com/office/officeart/2018/2/layout/IconVerticalSolidList"/>
    <dgm:cxn modelId="{6727709E-0633-4D9B-9B6E-A38139C94C82}" type="presParOf" srcId="{090A049C-96EA-4E8D-AD63-37E2FB7A2B21}" destId="{9E58BA52-76AB-4DCC-8B78-F2C41BA1D7DA}" srcOrd="1" destOrd="0" presId="urn:microsoft.com/office/officeart/2018/2/layout/IconVerticalSolidList"/>
    <dgm:cxn modelId="{469EE24A-A25A-4951-8C4A-1E7B4E8D185E}" type="presParOf" srcId="{090A049C-96EA-4E8D-AD63-37E2FB7A2B21}" destId="{23B82922-D840-42B6-86FE-EA0825D94F39}" srcOrd="2" destOrd="0" presId="urn:microsoft.com/office/officeart/2018/2/layout/IconVerticalSolidList"/>
    <dgm:cxn modelId="{DD31FC63-6DC1-4FC4-8F4D-5D17A48FDF87}" type="presParOf" srcId="{090A049C-96EA-4E8D-AD63-37E2FB7A2B21}" destId="{E2A6E8AC-082C-45AD-88ED-5BC193A27291}" srcOrd="3" destOrd="0" presId="urn:microsoft.com/office/officeart/2018/2/layout/IconVerticalSolidList"/>
    <dgm:cxn modelId="{F838CBF1-925D-471C-BAA3-B9F2BA6B5C9B}" type="presParOf" srcId="{556731D1-1A84-4F71-9E2E-852C6BE8CF8C}" destId="{E8F8FC87-1242-47B7-93FE-F37F71E46E37}" srcOrd="1" destOrd="0" presId="urn:microsoft.com/office/officeart/2018/2/layout/IconVerticalSolidList"/>
    <dgm:cxn modelId="{AC20833A-6693-4A0F-87C7-E643DB27ED51}" type="presParOf" srcId="{556731D1-1A84-4F71-9E2E-852C6BE8CF8C}" destId="{EB38DC98-C9DE-4E15-847E-AB8D98D20985}" srcOrd="2" destOrd="0" presId="urn:microsoft.com/office/officeart/2018/2/layout/IconVerticalSolidList"/>
    <dgm:cxn modelId="{28F594F0-A9A9-4E53-BA7E-F8258D7F56EC}" type="presParOf" srcId="{EB38DC98-C9DE-4E15-847E-AB8D98D20985}" destId="{B1126156-4C6E-4F7C-BE58-E69286198372}" srcOrd="0" destOrd="0" presId="urn:microsoft.com/office/officeart/2018/2/layout/IconVerticalSolidList"/>
    <dgm:cxn modelId="{3607847D-5B31-492F-98FB-1BEFDF9CBA51}" type="presParOf" srcId="{EB38DC98-C9DE-4E15-847E-AB8D98D20985}" destId="{649BE446-A1D5-4D70-9D71-3B81982D6133}" srcOrd="1" destOrd="0" presId="urn:microsoft.com/office/officeart/2018/2/layout/IconVerticalSolidList"/>
    <dgm:cxn modelId="{97E95C83-2368-4C4E-9EEF-9ED56EFAE716}" type="presParOf" srcId="{EB38DC98-C9DE-4E15-847E-AB8D98D20985}" destId="{04094E7A-7F5F-48E3-B4BA-16466B4D81F2}" srcOrd="2" destOrd="0" presId="urn:microsoft.com/office/officeart/2018/2/layout/IconVerticalSolidList"/>
    <dgm:cxn modelId="{C08EB01C-7918-4062-9BE3-27A1D4BBFBD9}" type="presParOf" srcId="{EB38DC98-C9DE-4E15-847E-AB8D98D20985}" destId="{5A215DBB-4017-49AE-9995-54DECE16ACAA}" srcOrd="3" destOrd="0" presId="urn:microsoft.com/office/officeart/2018/2/layout/IconVerticalSolidList"/>
    <dgm:cxn modelId="{557EB653-EBF6-4163-BA44-817C0FF2FB49}" type="presParOf" srcId="{556731D1-1A84-4F71-9E2E-852C6BE8CF8C}" destId="{7CC17796-0401-4E1C-B522-89CBE270005A}" srcOrd="3" destOrd="0" presId="urn:microsoft.com/office/officeart/2018/2/layout/IconVerticalSolidList"/>
    <dgm:cxn modelId="{3ED15571-521E-4D0A-98B9-720B4D2B8456}" type="presParOf" srcId="{556731D1-1A84-4F71-9E2E-852C6BE8CF8C}" destId="{D28EE954-545F-407D-B0D0-7E65BC7BE6A7}" srcOrd="4" destOrd="0" presId="urn:microsoft.com/office/officeart/2018/2/layout/IconVerticalSolidList"/>
    <dgm:cxn modelId="{A175301E-348D-42A2-BED9-97D9E9BAC854}" type="presParOf" srcId="{D28EE954-545F-407D-B0D0-7E65BC7BE6A7}" destId="{2AD8AA4E-20A7-40E2-9554-05EBB552BD39}" srcOrd="0" destOrd="0" presId="urn:microsoft.com/office/officeart/2018/2/layout/IconVerticalSolidList"/>
    <dgm:cxn modelId="{13501DED-1906-4D5F-BF10-E79A547A67C5}" type="presParOf" srcId="{D28EE954-545F-407D-B0D0-7E65BC7BE6A7}" destId="{CED76F07-379A-432E-A95C-28E790700A7F}" srcOrd="1" destOrd="0" presId="urn:microsoft.com/office/officeart/2018/2/layout/IconVerticalSolidList"/>
    <dgm:cxn modelId="{D29F33E9-F5DE-4B6E-B86D-8DA6FAF65D9C}" type="presParOf" srcId="{D28EE954-545F-407D-B0D0-7E65BC7BE6A7}" destId="{D67250CC-A170-4F9A-B73D-4651D1176476}" srcOrd="2" destOrd="0" presId="urn:microsoft.com/office/officeart/2018/2/layout/IconVerticalSolidList"/>
    <dgm:cxn modelId="{8780268C-98EB-4D76-9BC7-292EC338E425}" type="presParOf" srcId="{D28EE954-545F-407D-B0D0-7E65BC7BE6A7}" destId="{82802DA3-89E1-4F1C-8511-D6B3C90F9E4A}" srcOrd="3" destOrd="0" presId="urn:microsoft.com/office/officeart/2018/2/layout/IconVerticalSolidList"/>
    <dgm:cxn modelId="{0C593AD5-CB25-4DC9-9971-1AAC86EC652E}" type="presParOf" srcId="{556731D1-1A84-4F71-9E2E-852C6BE8CF8C}" destId="{E0A980CC-57BF-4C8F-93AB-C7AE29695239}" srcOrd="5" destOrd="0" presId="urn:microsoft.com/office/officeart/2018/2/layout/IconVerticalSolidList"/>
    <dgm:cxn modelId="{C45707AE-D78F-427F-A71D-5E8F504CD51D}" type="presParOf" srcId="{556731D1-1A84-4F71-9E2E-852C6BE8CF8C}" destId="{D57A96D3-F589-475C-91BF-2B9CDDE66DBD}" srcOrd="6" destOrd="0" presId="urn:microsoft.com/office/officeart/2018/2/layout/IconVerticalSolidList"/>
    <dgm:cxn modelId="{844E094A-0179-43BE-A84C-A964A879925B}" type="presParOf" srcId="{D57A96D3-F589-475C-91BF-2B9CDDE66DBD}" destId="{546F4EDA-303E-4CCF-AC1B-E85E0460238D}" srcOrd="0" destOrd="0" presId="urn:microsoft.com/office/officeart/2018/2/layout/IconVerticalSolidList"/>
    <dgm:cxn modelId="{51C3B95F-40CE-44BB-9417-7BD664172A5C}" type="presParOf" srcId="{D57A96D3-F589-475C-91BF-2B9CDDE66DBD}" destId="{7EA6FE0F-8845-41E0-A22E-8506B349A618}" srcOrd="1" destOrd="0" presId="urn:microsoft.com/office/officeart/2018/2/layout/IconVerticalSolidList"/>
    <dgm:cxn modelId="{839199BC-4439-4F5B-81F9-A7A773DC4B0A}" type="presParOf" srcId="{D57A96D3-F589-475C-91BF-2B9CDDE66DBD}" destId="{4D99A8B7-2619-4F81-A92A-11A0F5C558BF}" srcOrd="2" destOrd="0" presId="urn:microsoft.com/office/officeart/2018/2/layout/IconVerticalSolidList"/>
    <dgm:cxn modelId="{12F898D2-72A9-4C01-9B7B-A55529721C53}" type="presParOf" srcId="{D57A96D3-F589-475C-91BF-2B9CDDE66DBD}" destId="{A1136A70-5EF6-4077-A955-D160A1FFD1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D467-73E2-42E4-BBC4-3E85BDA4214C}">
      <dsp:nvSpPr>
        <dsp:cNvPr id="0" name=""/>
        <dsp:cNvSpPr/>
      </dsp:nvSpPr>
      <dsp:spPr>
        <a:xfrm>
          <a:off x="0" y="690"/>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A4F38-7E4D-4728-8DAC-6CCA1EC5A7AC}">
      <dsp:nvSpPr>
        <dsp:cNvPr id="0" name=""/>
        <dsp:cNvSpPr/>
      </dsp:nvSpPr>
      <dsp:spPr>
        <a:xfrm>
          <a:off x="488743" y="364218"/>
          <a:ext cx="888624" cy="888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0E0A5-F955-4941-AA5A-A9C19B42F9F1}">
      <dsp:nvSpPr>
        <dsp:cNvPr id="0" name=""/>
        <dsp:cNvSpPr/>
      </dsp:nvSpPr>
      <dsp:spPr>
        <a:xfrm>
          <a:off x="1866111" y="690"/>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Spatial resolution discrepancies among datasets</a:t>
          </a:r>
        </a:p>
      </dsp:txBody>
      <dsp:txXfrm>
        <a:off x="1866111" y="690"/>
        <a:ext cx="4382288" cy="1615680"/>
      </dsp:txXfrm>
    </dsp:sp>
    <dsp:sp modelId="{ABA19BEB-9244-45D3-8800-DAB364350F17}">
      <dsp:nvSpPr>
        <dsp:cNvPr id="0" name=""/>
        <dsp:cNvSpPr/>
      </dsp:nvSpPr>
      <dsp:spPr>
        <a:xfrm>
          <a:off x="0" y="2020291"/>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37EC4-682E-45FB-B877-51B9EC08A8DA}">
      <dsp:nvSpPr>
        <dsp:cNvPr id="0" name=""/>
        <dsp:cNvSpPr/>
      </dsp:nvSpPr>
      <dsp:spPr>
        <a:xfrm>
          <a:off x="488743" y="2383819"/>
          <a:ext cx="888624" cy="888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D75DA0-B64B-435F-8046-C208A86C37F8}">
      <dsp:nvSpPr>
        <dsp:cNvPr id="0" name=""/>
        <dsp:cNvSpPr/>
      </dsp:nvSpPr>
      <dsp:spPr>
        <a:xfrm>
          <a:off x="1866111" y="20202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Influence of upper HUC streamflow into lower basin </a:t>
          </a:r>
        </a:p>
      </dsp:txBody>
      <dsp:txXfrm>
        <a:off x="1866111" y="2020291"/>
        <a:ext cx="4382288" cy="1615680"/>
      </dsp:txXfrm>
    </dsp:sp>
    <dsp:sp modelId="{101E03F6-0857-46DB-B221-A4C10DF225BF}">
      <dsp:nvSpPr>
        <dsp:cNvPr id="0" name=""/>
        <dsp:cNvSpPr/>
      </dsp:nvSpPr>
      <dsp:spPr>
        <a:xfrm>
          <a:off x="0" y="4039891"/>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AF46FA-E46E-4309-B7A0-8D80D13978C0}">
      <dsp:nvSpPr>
        <dsp:cNvPr id="0" name=""/>
        <dsp:cNvSpPr/>
      </dsp:nvSpPr>
      <dsp:spPr>
        <a:xfrm>
          <a:off x="488743" y="4403420"/>
          <a:ext cx="888624" cy="888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E542E8-3642-4D81-B958-0AD53B114146}">
      <dsp:nvSpPr>
        <dsp:cNvPr id="0" name=""/>
        <dsp:cNvSpPr/>
      </dsp:nvSpPr>
      <dsp:spPr>
        <a:xfrm>
          <a:off x="1866111" y="40398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Assumptions about data distribution</a:t>
          </a:r>
        </a:p>
      </dsp:txBody>
      <dsp:txXfrm>
        <a:off x="1866111" y="4039891"/>
        <a:ext cx="4382288" cy="1615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95F99-5168-4965-BAC3-0138DBD05993}">
      <dsp:nvSpPr>
        <dsp:cNvPr id="0" name=""/>
        <dsp:cNvSpPr/>
      </dsp:nvSpPr>
      <dsp:spPr>
        <a:xfrm>
          <a:off x="0" y="2031"/>
          <a:ext cx="6780363" cy="10295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8BA52-76AB-4DCC-8B78-F2C41BA1D7DA}">
      <dsp:nvSpPr>
        <dsp:cNvPr id="0" name=""/>
        <dsp:cNvSpPr/>
      </dsp:nvSpPr>
      <dsp:spPr>
        <a:xfrm>
          <a:off x="311428" y="233672"/>
          <a:ext cx="566233" cy="5662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A6E8AC-082C-45AD-88ED-5BC193A27291}">
      <dsp:nvSpPr>
        <dsp:cNvPr id="0" name=""/>
        <dsp:cNvSpPr/>
      </dsp:nvSpPr>
      <dsp:spPr>
        <a:xfrm>
          <a:off x="1189090" y="2031"/>
          <a:ext cx="5591272" cy="102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7" tIns="108957" rIns="108957" bIns="108957" numCol="1" spcCol="1270" anchor="ctr" anchorCtr="0">
          <a:noAutofit/>
        </a:bodyPr>
        <a:lstStyle/>
        <a:p>
          <a:pPr marL="0" lvl="0" indent="0" algn="l" defTabSz="977900" rtl="0">
            <a:lnSpc>
              <a:spcPct val="100000"/>
            </a:lnSpc>
            <a:spcBef>
              <a:spcPct val="0"/>
            </a:spcBef>
            <a:spcAft>
              <a:spcPct val="35000"/>
            </a:spcAft>
            <a:buNone/>
          </a:pPr>
          <a:r>
            <a:rPr lang="en-US" sz="2200" kern="1200">
              <a:solidFill>
                <a:schemeClr val="tx1">
                  <a:lumMod val="75000"/>
                  <a:lumOff val="25000"/>
                </a:schemeClr>
              </a:solidFill>
              <a:latin typeface="Century Gothic"/>
            </a:rPr>
            <a:t>Automated Mapping </a:t>
          </a:r>
        </a:p>
      </dsp:txBody>
      <dsp:txXfrm>
        <a:off x="1189090" y="2031"/>
        <a:ext cx="5591272" cy="1029515"/>
      </dsp:txXfrm>
    </dsp:sp>
    <dsp:sp modelId="{B1126156-4C6E-4F7C-BE58-E69286198372}">
      <dsp:nvSpPr>
        <dsp:cNvPr id="0" name=""/>
        <dsp:cNvSpPr/>
      </dsp:nvSpPr>
      <dsp:spPr>
        <a:xfrm>
          <a:off x="0" y="1288925"/>
          <a:ext cx="6780363" cy="10295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BE446-A1D5-4D70-9D71-3B81982D6133}">
      <dsp:nvSpPr>
        <dsp:cNvPr id="0" name=""/>
        <dsp:cNvSpPr/>
      </dsp:nvSpPr>
      <dsp:spPr>
        <a:xfrm>
          <a:off x="311428" y="1520566"/>
          <a:ext cx="566233" cy="5662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215DBB-4017-49AE-9995-54DECE16ACAA}">
      <dsp:nvSpPr>
        <dsp:cNvPr id="0" name=""/>
        <dsp:cNvSpPr/>
      </dsp:nvSpPr>
      <dsp:spPr>
        <a:xfrm>
          <a:off x="1189090" y="1288925"/>
          <a:ext cx="5591272" cy="102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7" tIns="108957" rIns="108957" bIns="108957" numCol="1" spcCol="1270" anchor="ctr" anchorCtr="0">
          <a:noAutofit/>
        </a:bodyPr>
        <a:lstStyle/>
        <a:p>
          <a:pPr marL="0" lvl="0" indent="0" algn="l" defTabSz="977900" rtl="0">
            <a:lnSpc>
              <a:spcPct val="100000"/>
            </a:lnSpc>
            <a:spcBef>
              <a:spcPct val="0"/>
            </a:spcBef>
            <a:spcAft>
              <a:spcPct val="35000"/>
            </a:spcAft>
            <a:buNone/>
          </a:pPr>
          <a:r>
            <a:rPr lang="en-US" sz="2200" kern="1200">
              <a:solidFill>
                <a:schemeClr val="tx1">
                  <a:lumMod val="75000"/>
                  <a:lumOff val="25000"/>
                </a:schemeClr>
              </a:solidFill>
              <a:latin typeface="Century Gothic"/>
            </a:rPr>
            <a:t>Sensitivity Analysis </a:t>
          </a:r>
        </a:p>
      </dsp:txBody>
      <dsp:txXfrm>
        <a:off x="1189090" y="1288925"/>
        <a:ext cx="5591272" cy="1029515"/>
      </dsp:txXfrm>
    </dsp:sp>
    <dsp:sp modelId="{2AD8AA4E-20A7-40E2-9554-05EBB552BD39}">
      <dsp:nvSpPr>
        <dsp:cNvPr id="0" name=""/>
        <dsp:cNvSpPr/>
      </dsp:nvSpPr>
      <dsp:spPr>
        <a:xfrm>
          <a:off x="0" y="2575820"/>
          <a:ext cx="6780363" cy="10295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76F07-379A-432E-A95C-28E790700A7F}">
      <dsp:nvSpPr>
        <dsp:cNvPr id="0" name=""/>
        <dsp:cNvSpPr/>
      </dsp:nvSpPr>
      <dsp:spPr>
        <a:xfrm>
          <a:off x="311428" y="2807461"/>
          <a:ext cx="566233" cy="5662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802DA3-89E1-4F1C-8511-D6B3C90F9E4A}">
      <dsp:nvSpPr>
        <dsp:cNvPr id="0" name=""/>
        <dsp:cNvSpPr/>
      </dsp:nvSpPr>
      <dsp:spPr>
        <a:xfrm>
          <a:off x="1189090" y="2575820"/>
          <a:ext cx="5591272" cy="102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7" tIns="108957" rIns="108957" bIns="108957"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Consider only local hydrology in lower HUC's</a:t>
          </a:r>
        </a:p>
      </dsp:txBody>
      <dsp:txXfrm>
        <a:off x="1189090" y="2575820"/>
        <a:ext cx="5591272" cy="1029515"/>
      </dsp:txXfrm>
    </dsp:sp>
    <dsp:sp modelId="{546F4EDA-303E-4CCF-AC1B-E85E0460238D}">
      <dsp:nvSpPr>
        <dsp:cNvPr id="0" name=""/>
        <dsp:cNvSpPr/>
      </dsp:nvSpPr>
      <dsp:spPr>
        <a:xfrm>
          <a:off x="0" y="3862715"/>
          <a:ext cx="6780363" cy="10295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6FE0F-8845-41E0-A22E-8506B349A618}">
      <dsp:nvSpPr>
        <dsp:cNvPr id="0" name=""/>
        <dsp:cNvSpPr/>
      </dsp:nvSpPr>
      <dsp:spPr>
        <a:xfrm>
          <a:off x="311428" y="4094356"/>
          <a:ext cx="566233" cy="5662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136A70-5EF6-4077-A955-D160A1FFD120}">
      <dsp:nvSpPr>
        <dsp:cNvPr id="0" name=""/>
        <dsp:cNvSpPr/>
      </dsp:nvSpPr>
      <dsp:spPr>
        <a:xfrm>
          <a:off x="1189090" y="3862715"/>
          <a:ext cx="5591272" cy="102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7" tIns="108957" rIns="108957" bIns="108957"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Identify snowmelt timeframe </a:t>
          </a:r>
        </a:p>
      </dsp:txBody>
      <dsp:txXfrm>
        <a:off x="1189090" y="3862715"/>
        <a:ext cx="5591272" cy="10295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03T17:18:12.679"/>
    </inkml:context>
    <inkml:brush xml:id="br0">
      <inkml:brushProperty name="width" value="0.05" units="cm"/>
      <inkml:brushProperty name="height" value="0.05" units="cm"/>
    </inkml:brush>
  </inkml:definitions>
  <inkml:trace contextRef="#ctx0" brushRef="#br0">18979 5617 16383 0 0,'-4'0'0'0'0,"-7"0"0"0"0,-4 0 0 0 0,-6 0 0 0 0,-2 0 0 0 0,-3 0 0 0 0,0 0 0 0 0,1 0 0 0 0,1 0 0 0 0,3 0 0 0 0,0 0 0 0 0,3 0 0 0 0,1 0 0 0 0,0 0 0 0 0,-2 0 0 0 0,0 0 0 0 0,0 0 0 0 0,0 0 0 0 0,0 0 0 0 0,-2 0 0 0 0,-2 0 0 0 0,-1 0 0 0 0,-1 0 0 0 0,0 0 0 0 0,-1 0 0 0 0,-3 0 0 0 0,1 0 0 0 0,1 0 0 0 0,3 0 0 0 0,4 0 0 0 0,4 0 0 0 0,2 0 0 0 0,1 0 0 0 0,2 0 0 0 0,0 0 0 0 0,0 0 0 0 0,1 0 0 0 0,-1 0 0 0 0,0 0 0 0 0,0 0 0 0 0,-1 0 0 0 0,1 0 0 0 0,-3 0 0 0 0,0 0 0 0 0,-1 0 0 0 0,1 0 0 0 0,3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mages/9/91/05_Terra.p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vpedia.developexchange.com/dp/images/b/b5/20_SMAP.p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fld-geoplatform.opendata.arcgis.com/datasets/streamflow-gaging-station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aterdata.usgs.gov/nwis/sw" TargetMode="External"/><Relationship Id="rId4" Type="http://schemas.openxmlformats.org/officeDocument/2006/relationships/hyperlink" Target="ftp://rockyftp.cr.usgs.gov/ngtoc/hydro/outgoing/WBDArchivedMetadat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rcgis.com/home/user.html?user=esri_basema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gis.com/home/user.html?user=esri_basemap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snow-capped-mountain-ranges-230881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evpedia.developexchange.com/dp/images/b/b5/20_SMAP.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cs typeface="Calibri" panose="020F0502020204030204"/>
              </a:rPr>
              <a:t>Intoduce</a:t>
            </a:r>
            <a:r>
              <a:rPr lang="en-US">
                <a:cs typeface="Calibri" panose="020F0502020204030204"/>
              </a:rPr>
              <a:t> DEVELOP team </a:t>
            </a:r>
          </a:p>
          <a:p>
            <a:pPr marL="171450" indent="-171450">
              <a:buFont typeface="Arial"/>
              <a:buChar char="•"/>
            </a:pPr>
            <a:r>
              <a:rPr lang="en-US">
                <a:cs typeface="Calibri" panose="020F0502020204030204"/>
              </a:rPr>
              <a:t>Through the NASA DEVELOP program, we partnered with local climate and forecast offices in the Missouri River Basin to conduct a </a:t>
            </a:r>
            <a:r>
              <a:rPr lang="en-US" err="1">
                <a:cs typeface="Calibri" panose="020F0502020204030204"/>
              </a:rPr>
              <a:t>feasibilty</a:t>
            </a:r>
            <a:r>
              <a:rPr lang="en-US">
                <a:cs typeface="Calibri" panose="020F0502020204030204"/>
              </a:rPr>
              <a:t> study that investigated how NASA earth observations can be leveraged to provide a flood and drought forecasting tool for the region</a:t>
            </a: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r>
              <a:rPr lang="en-US">
                <a:cs typeface="Calibri" panose="020F0502020204030204"/>
              </a:rPr>
              <a:t>-------------Website Image Info --------------</a:t>
            </a:r>
          </a:p>
          <a:p>
            <a:r>
              <a:rPr lang="en-US"/>
              <a:t>Mean snow cover imagery derived from the Normalized Difference Snow Index (</a:t>
            </a:r>
            <a:r>
              <a:rPr lang="en-US" err="1"/>
              <a:t>NDSI</a:t>
            </a:r>
            <a:r>
              <a:rPr lang="en-US"/>
              <a:t>). The </a:t>
            </a:r>
            <a:r>
              <a:rPr lang="en-US" err="1"/>
              <a:t>NDSI</a:t>
            </a:r>
            <a:r>
              <a:rPr lang="en-US"/>
              <a:t> is obtained by NASA’s Terra Moderate Resolution Imaging Spectroradiometer. March 2020 snow cover in the Missouri River Basin is displayed. Lighter shades indicate the presence of snow and darker shades indicate absence of snow. Monthly snow cover is compared to historic conditions to assist in drought and flood predictions in the Missouri River Basin.</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acquired gridded daily snow cover data at 500m resolution from the MODIS instrument on the Terra satellite for 2000 to present via the Google Earth Engine Python API</a:t>
            </a:r>
          </a:p>
          <a:p>
            <a:endParaRPr lang="en-US"/>
          </a:p>
          <a:p>
            <a:r>
              <a:rPr lang="en-US"/>
              <a:t>------------------------------Image Information Below ------------------------------</a:t>
            </a:r>
          </a:p>
          <a:p>
            <a:r>
              <a:rPr lang="en-US">
                <a:cs typeface="Calibri" panose="020F0502020204030204"/>
              </a:rPr>
              <a:t>Image credit: NASA</a:t>
            </a:r>
            <a:endParaRPr lang="en-US"/>
          </a:p>
          <a:p>
            <a:r>
              <a:rPr lang="en-US"/>
              <a:t>Image source:  </a:t>
            </a:r>
            <a:r>
              <a:rPr lang="en-US">
                <a:hlinkClick r:id="rId3"/>
              </a:rPr>
              <a:t>https://www.devpedia.developexchange.com/dp/images/9/91/05_Terra.png</a:t>
            </a:r>
            <a:endParaRPr lang="en-US"/>
          </a:p>
          <a:p>
            <a:endParaRPr lang="en-US">
              <a:cs typeface="Calibri"/>
            </a:endParaRPr>
          </a:p>
          <a:p>
            <a:endParaRPr lang="en-US"/>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98687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acquired surface soil moisture anomaly data at 26km resolution from the Soil Moisture Active Passive (SMAP) mission for 2015 to present via the Google Earth Engine Python API</a:t>
            </a:r>
          </a:p>
          <a:p>
            <a:endParaRPr lang="en-US">
              <a:cs typeface="Calibri"/>
            </a:endParaRPr>
          </a:p>
          <a:p>
            <a:endParaRPr lang="en-US"/>
          </a:p>
          <a:p>
            <a:r>
              <a:rPr lang="en-US"/>
              <a:t>------------------------------Image Information Below ------------------------------</a:t>
            </a:r>
            <a:endParaRPr lang="en-US">
              <a:cs typeface="Calibri" panose="020F0502020204030204"/>
            </a:endParaRPr>
          </a:p>
          <a:p>
            <a:r>
              <a:rPr lang="en-US">
                <a:cs typeface="Calibri" panose="020F0502020204030204"/>
              </a:rPr>
              <a:t>Image credit: NASA</a:t>
            </a:r>
            <a:endParaRPr lang="en-US"/>
          </a:p>
          <a:p>
            <a:r>
              <a:rPr lang="en-US" dirty="0"/>
              <a:t>Image source: </a:t>
            </a:r>
            <a:r>
              <a:rPr lang="en-US" u="sng">
                <a:hlinkClick r:id="rId3"/>
              </a:rPr>
              <a:t>http://www.devpedia.developexchange.com/dp/images/b/b5/20_SMAP.png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71788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Ancillary data were used to support Earth observation parameters in the CMI. To obtain stream discharge, </a:t>
            </a:r>
            <a:r>
              <a:rPr lang="en-US"/>
              <a:t>snow water equivalent and snow depth data, the team used in situ and modeled data. The SNODAS data products used in this CMI include snow water equivalent and snow depth. These datasets was acquired through the NOAA FTP Server. In this slide we present Snow Water Equivalent and Snow Depth Data for March 2019. </a:t>
            </a:r>
          </a:p>
          <a:p>
            <a:endParaRPr lang="en-US">
              <a:cs typeface="Calibri"/>
            </a:endParaRPr>
          </a:p>
          <a:p>
            <a:r>
              <a:rPr lang="en-US"/>
              <a:t>------------------------------Image Information Below ------------------------------</a:t>
            </a:r>
            <a:endParaRPr lang="en-US">
              <a:cs typeface="Calibri"/>
            </a:endParaRPr>
          </a:p>
          <a:p>
            <a:pPr marL="171450" indent="-171450">
              <a:buFont typeface="Arial,Sans-Serif"/>
              <a:buChar char="•"/>
            </a:pPr>
            <a:r>
              <a:rPr lang="en-US"/>
              <a:t>Map credit: The image was created using ArcGIS Pro</a:t>
            </a:r>
            <a:endParaRPr lang="en-US">
              <a:cs typeface="Calibri"/>
            </a:endParaRPr>
          </a:p>
          <a:p>
            <a:pPr marL="171450" indent="-171450">
              <a:buFont typeface="Arial,Sans-Serif"/>
              <a:buChar char="•"/>
            </a:pPr>
            <a:r>
              <a:rPr lang="en-US" err="1"/>
              <a:t>Basemap</a:t>
            </a:r>
            <a:r>
              <a:rPr lang="en-US"/>
              <a:t> Sources: USA States (Generalized) from ESRI </a:t>
            </a:r>
            <a:r>
              <a:rPr lang="en-US" err="1"/>
              <a:t>basemaps</a:t>
            </a:r>
            <a:r>
              <a:rPr lang="en-US"/>
              <a:t>. https://www.arcgis.com/home/user.html?user=esri_basemaps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850935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Ancillary data were used to support earth observation parameters in the CMI. To obtain stream discharge, </a:t>
            </a:r>
            <a:r>
              <a:rPr lang="en-US" dirty="0"/>
              <a:t>snow water equivalent and snow depth data, the team used in situ and modeled data. In situ streamflow data from the USGS stream gage network was acquired using the </a:t>
            </a:r>
            <a:r>
              <a:rPr lang="en-US" dirty="0" err="1"/>
              <a:t>waterData</a:t>
            </a:r>
            <a:r>
              <a:rPr lang="en-US" dirty="0"/>
              <a:t> package in RStudio. One gauge per HUC-6 level basin was selected throughout the MRB. HUC refers to the USGS’s classification system for hydrologic areas (Hydrologic Unit Code). Partners from the Missouri River Basin Forecast Center selected the gauge locations-based proximity to the confluence in order to capture as much of the discharge of the basin as possible. This map shows stream gauge locations selected for our analysis </a:t>
            </a:r>
          </a:p>
          <a:p>
            <a:endParaRPr lang="en-US" dirty="0">
              <a:cs typeface="Calibri"/>
            </a:endParaRPr>
          </a:p>
          <a:p>
            <a:endParaRPr lang="en-US" dirty="0">
              <a:cs typeface="Calibri"/>
            </a:endParaRPr>
          </a:p>
          <a:p>
            <a:r>
              <a:rPr lang="en-US" dirty="0"/>
              <a:t>------------------------------Image Information Below ------------------------------</a:t>
            </a:r>
            <a:endParaRPr lang="en-US" dirty="0">
              <a:cs typeface="Calibri"/>
            </a:endParaRPr>
          </a:p>
          <a:p>
            <a:pPr marL="171450" indent="-171450">
              <a:buFont typeface="Arial,Sans-Serif"/>
              <a:buChar char="•"/>
            </a:pPr>
            <a:r>
              <a:rPr lang="en-US" dirty="0"/>
              <a:t>Map credit: The image was created using ArcGIS Pro</a:t>
            </a:r>
          </a:p>
          <a:p>
            <a:pPr marL="171450" indent="-171450">
              <a:buFont typeface="Arial"/>
              <a:buChar char="•"/>
            </a:pPr>
            <a:r>
              <a:rPr lang="en-US" dirty="0" err="1"/>
              <a:t>Basemap</a:t>
            </a:r>
            <a:r>
              <a:rPr lang="en-US" dirty="0"/>
              <a:t> Sources: </a:t>
            </a:r>
          </a:p>
          <a:p>
            <a:pPr lvl="1" indent="-171450">
              <a:buFont typeface="Arial"/>
              <a:buChar char="•"/>
            </a:pPr>
            <a:r>
              <a:rPr lang="en-US" dirty="0"/>
              <a:t>U.S. Geological Survey (USGS) National Atlas of the United States  </a:t>
            </a:r>
            <a:r>
              <a:rPr lang="en-US" u="sng" dirty="0">
                <a:hlinkClick r:id="rId3"/>
              </a:rPr>
              <a:t>https://hifld-geoplatform.opendata.arcgis.com/datasets/streamflow-gaging-stations</a:t>
            </a:r>
            <a:endParaRPr lang="en-US" dirty="0"/>
          </a:p>
          <a:p>
            <a:pPr lvl="1" indent="-171450">
              <a:buFont typeface="Arial"/>
              <a:buChar char="•"/>
            </a:pPr>
            <a:r>
              <a:rPr lang="en-US" dirty="0"/>
              <a:t>U.S. Geological Survey (USGS), U.S. Department of Agriculture - Natural Resource Conservation Service (NRCS), U.S. Environmental Protection Agency (EPA)Other Federal </a:t>
            </a:r>
            <a:r>
              <a:rPr lang="en-US" dirty="0">
                <a:hlinkClick r:id="rId4"/>
              </a:rPr>
              <a:t>ftp://rockyftp.cr.usgs.gov/ngtoc/hydro/outgoing/WBDArchivedMetadata</a:t>
            </a:r>
            <a:endParaRPr lang="en-US" dirty="0">
              <a:cs typeface="Calibri" panose="020F0502020204030204"/>
            </a:endParaRPr>
          </a:p>
          <a:p>
            <a:pPr lvl="1" indent="-171450">
              <a:buFont typeface="Arial"/>
              <a:buChar char="•"/>
            </a:pPr>
            <a:r>
              <a:rPr lang="en-US" dirty="0">
                <a:cs typeface="Calibri" panose="020F0502020204030204"/>
              </a:rPr>
              <a:t>U.S. Geological Survey(USGS) Water Data for the Nation </a:t>
            </a:r>
            <a:r>
              <a:rPr lang="en-US" dirty="0">
                <a:hlinkClick r:id="rId5"/>
              </a:rPr>
              <a:t>https://waterdata.usgs.gov/nwis/sw</a:t>
            </a:r>
            <a:endParaRPr lang="en-US" dirty="0">
              <a:cs typeface="Calibri"/>
            </a:endParaRPr>
          </a:p>
          <a:p>
            <a:pPr lvl="1" indent="-171450">
              <a:buFont typeface="Arial"/>
              <a:buChar char="•"/>
            </a:pPr>
            <a:endParaRPr lang="en-US" dirty="0">
              <a:cs typeface="Calibri"/>
            </a:endParaRPr>
          </a:p>
          <a:p>
            <a:pPr marL="285750" lvl="1">
              <a:buFont typeface="Arial"/>
              <a:buChar char="•"/>
            </a:pPr>
            <a:endParaRPr lang="en-US" dirty="0">
              <a:cs typeface="Calibri"/>
            </a:endParaRPr>
          </a:p>
          <a:p>
            <a:pPr lvl="1" indent="-171450">
              <a:buFont typeface="Arial"/>
              <a:buChar char="•"/>
            </a:pPr>
            <a:endParaRPr lang="en-US" u="sng" dirty="0">
              <a:cs typeface="Calibri"/>
            </a:endParaRPr>
          </a:p>
          <a:p>
            <a:pPr marL="171450" indent="-17145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40130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data processing steps are outlined here from top to bottom. </a:t>
            </a:r>
          </a:p>
          <a:p>
            <a:r>
              <a:rPr lang="en-US">
                <a:cs typeface="Calibri"/>
              </a:rPr>
              <a:t>1. The top row represents each dataset that was acquired </a:t>
            </a:r>
          </a:p>
          <a:p>
            <a:r>
              <a:rPr lang="en-US">
                <a:cs typeface="Calibri"/>
              </a:rPr>
              <a:t>2. Each dataset was converted from raw daily or weekly values into monthly means </a:t>
            </a:r>
          </a:p>
          <a:p>
            <a:r>
              <a:rPr lang="en-US">
                <a:cs typeface="Calibri"/>
              </a:rPr>
              <a:t>3. From mean values, we computed monthly z-score in order to normalize the observation into a standard unit relative to their climatic history. </a:t>
            </a:r>
            <a:r>
              <a:rPr lang="en-US" err="1">
                <a:cs typeface="Calibri"/>
              </a:rPr>
              <a:t>SMAP</a:t>
            </a:r>
            <a:r>
              <a:rPr lang="en-US">
                <a:cs typeface="Calibri"/>
              </a:rPr>
              <a:t> was excluded from this processing step because it was downloaded as anomalies </a:t>
            </a:r>
          </a:p>
          <a:p>
            <a:r>
              <a:rPr lang="en-US">
                <a:cs typeface="Calibri"/>
              </a:rPr>
              <a:t>4. In order to integrate each parameter into the CMI despite the varying native resolutions, we resampled each dataset to obtain pixel-based and HUC-6 resolutions. </a:t>
            </a:r>
          </a:p>
          <a:p>
            <a:r>
              <a:rPr lang="en-US">
                <a:cs typeface="Calibri"/>
              </a:rPr>
              <a:t>5. Each parameter is then averaged to produce a single CMI value</a:t>
            </a:r>
          </a:p>
          <a:p>
            <a:endParaRPr lang="en-US">
              <a:cs typeface="Calibri"/>
            </a:endParaRPr>
          </a:p>
          <a:p>
            <a:r>
              <a:rPr lang="en-US"/>
              <a:t>------------------------------Image Information Below ------------------------------</a:t>
            </a:r>
          </a:p>
          <a:p>
            <a:r>
              <a:rPr lang="en-US"/>
              <a:t>Clipart source: Microsoft Office 365</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71416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composite moisture index was the average of each input variable for a given pixel or HUC-6 region for a given month. Note that the pixel CMI does not include streamflow as a variable is the mean of the remaining 5 variables. The CMI is relative to the standard, or normal, conditions of each region. The scale of the CMI is  -2 - 2, with 0 corresponding to normal conditions, 2 to wetter than normal, and –2 to drier than normal conditions.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18149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present two example maps of the output CMI for the pixel based spatial aggregation approach – where all values we resample to the resolution of the coarsest variable at ~25km. Colors in red represent negative CMI values that indicate an aggerate of drier than normal snowpack and soil moisture conditions and blue represents positive CMI values that indicate an aggregate of wetter than normal conditions. The figure on the left represents CMI values in the MRB in March of 2017. 2017 was a major drought year. The figure on the right  displays CMI value for march of 2019. 2019 was the second wettest year since 1973. </a:t>
            </a:r>
          </a:p>
          <a:p>
            <a:endParaRPr lang="en-US">
              <a:cs typeface="Calibri"/>
            </a:endParaRPr>
          </a:p>
          <a:p>
            <a:r>
              <a:rPr lang="en-US"/>
              <a:t>------------------------------Image Information Below ------------------------------</a:t>
            </a:r>
            <a:endParaRPr lang="en-US">
              <a:cs typeface="Calibri"/>
            </a:endParaRPr>
          </a:p>
          <a:p>
            <a:pPr marL="171450" indent="-171450">
              <a:buFont typeface="Arial,Sans-Serif"/>
              <a:buChar char="•"/>
            </a:pPr>
            <a:r>
              <a:rPr lang="en-US"/>
              <a:t>Map credit: The image was created using ArcGIS Pro</a:t>
            </a:r>
            <a:endParaRPr lang="en-US">
              <a:cs typeface="Calibri"/>
            </a:endParaRPr>
          </a:p>
          <a:p>
            <a:pPr marL="171450" indent="-171450">
              <a:buFont typeface="Arial,Sans-Serif"/>
              <a:buChar char="•"/>
            </a:pPr>
            <a:r>
              <a:rPr lang="en-US" err="1"/>
              <a:t>Basemap</a:t>
            </a:r>
            <a:r>
              <a:rPr lang="en-US"/>
              <a:t> Sources: USA States (Generalized) from ESRI </a:t>
            </a:r>
            <a:r>
              <a:rPr lang="en-US" err="1"/>
              <a:t>basemaps</a:t>
            </a:r>
            <a:r>
              <a:rPr lang="en-US"/>
              <a:t>. </a:t>
            </a:r>
            <a:r>
              <a:rPr lang="en-US">
                <a:hlinkClick r:id="rId3"/>
              </a:rPr>
              <a:t>https://www.arcgis.com/home/user.html?user=esri_basemaps</a:t>
            </a:r>
            <a:endParaRPr lang="en-US"/>
          </a:p>
          <a:p>
            <a:pPr marL="171450" indent="-171450">
              <a:buFont typeface="Arial,Sans-Serif"/>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85559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present two example maps of the output CMI for the pixel based spatial aggregation approach – where all values we resample to the resolution of the coarsest variable at ~25km. Colors in red represent negative CMI values that indicate an aggerate of drier than normal snowpack and soil moisture conditions and blue represents positive CMI values that indicate an aggregate of wetter than normal conditions. </a:t>
            </a:r>
          </a:p>
          <a:p>
            <a:endParaRPr lang="en-US" dirty="0">
              <a:cs typeface="Calibri"/>
            </a:endParaRPr>
          </a:p>
          <a:p>
            <a:r>
              <a:rPr lang="en-US" dirty="0"/>
              <a:t>------------------------------Image Information Below ------------------------------</a:t>
            </a:r>
            <a:endParaRPr lang="en-US" dirty="0">
              <a:cs typeface="Calibri"/>
            </a:endParaRPr>
          </a:p>
          <a:p>
            <a:pPr marL="171450" indent="-171450">
              <a:buFont typeface="Arial,Sans-Serif"/>
              <a:buChar char="•"/>
            </a:pPr>
            <a:r>
              <a:rPr lang="en-US" dirty="0"/>
              <a:t>Map credit: The image was created using ArcGIS Pro</a:t>
            </a:r>
          </a:p>
          <a:p>
            <a:pPr marL="171450" indent="-171450">
              <a:buFont typeface="Arial,Sans-Serif"/>
              <a:buChar char="•"/>
            </a:pPr>
            <a:r>
              <a:rPr lang="en-US" dirty="0" err="1"/>
              <a:t>Basemap</a:t>
            </a:r>
            <a:r>
              <a:rPr lang="en-US" dirty="0"/>
              <a:t> Sources: USA States (Generalized) from ESRI </a:t>
            </a:r>
            <a:r>
              <a:rPr lang="en-US" dirty="0" err="1"/>
              <a:t>basemaps</a:t>
            </a:r>
            <a:r>
              <a:rPr lang="en-US" dirty="0"/>
              <a:t>. </a:t>
            </a:r>
            <a:r>
              <a:rPr lang="en-US" dirty="0">
                <a:hlinkClick r:id="rId3"/>
              </a:rPr>
              <a:t>https://www.arcgis.com/home/user.html?user=esri_basemaps</a:t>
            </a:r>
            <a:endParaRPr lang="en-US" dirty="0"/>
          </a:p>
          <a:p>
            <a:pPr marL="171450" indent="-171450">
              <a:buFont typeface="Arial,Sans-Serif"/>
              <a:buChar char="•"/>
            </a:pPr>
            <a:endParaRPr lang="en-US" dirty="0"/>
          </a:p>
          <a:p>
            <a:pPr marL="171450" indent="-171450">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42213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We assessed the strength and accuracy of the CMI by conducting a correlation analysis between hydrologic basin level CMI outputs and in situ streamflow data. The two figures shown analyze CMI outputs against standardized spring streamflow for each HUC. For March 2017, our data did not show a strong relationship between CMI values and spring discharge, with a r-squared of .014. For March 2019, our data showed a more promising correlation with an r-squared value of .314. More promising, all HUCS experienced greater than normal spring streamflow in 2019 and the CMI values reflect this, as all CMI values are above 0, meaning wetter than normal conditions.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969954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The CMI was found to be successful in reflecting general wet and dry conditions across the basin at both the pixel ~26km resolution and HUC6 resolution for the Missouri River Basin. The CMI provides a holistic understanding of soil moisture conditions in the Missouri River Basin and serves as a useful tool for out partners. The CMI will aid in analyzing and predicting seasonal moisture conditions that will further facilitate efforts drought and flooding events before they occur. </a:t>
            </a:r>
          </a:p>
          <a:p>
            <a:endParaRPr lang="en-US" dirty="0">
              <a:cs typeface="Calibri"/>
            </a:endParaRPr>
          </a:p>
          <a:p>
            <a:r>
              <a:rPr lang="en-US" dirty="0">
                <a:cs typeface="Calibri"/>
              </a:rPr>
              <a:t>We improved the accuracy of the CMI in capturing moisture storage states by adding groundwater storage and streamflow as indicators in the CMI</a:t>
            </a:r>
          </a:p>
          <a:p>
            <a:endParaRPr lang="en-US" dirty="0">
              <a:cs typeface="Calibri"/>
            </a:endParaRPr>
          </a:p>
          <a:p>
            <a:r>
              <a:rPr lang="en-US" dirty="0"/>
              <a:t>Our team also completed a sensitivity analysis and a principal component analysis of our CMI input parameters to understand how each metric contributes to the CMI in relation to spring streamflow conditions. Results of the sensitivity analyses will be reported in future DEVELOP materials.</a:t>
            </a:r>
            <a:endParaRPr lang="en-US" dirty="0">
              <a:cs typeface="Calibri"/>
            </a:endParaRPr>
          </a:p>
          <a:p>
            <a:endParaRPr lang="en-US" dirty="0"/>
          </a:p>
          <a:p>
            <a:r>
              <a:rPr lang="en-US" dirty="0"/>
              <a:t>------------------------------Image Information Below ------------------------------</a:t>
            </a:r>
            <a:endParaRPr lang="en-US" dirty="0">
              <a:cs typeface="Calibri"/>
            </a:endParaRPr>
          </a:p>
          <a:p>
            <a:r>
              <a:rPr lang="en-US" dirty="0"/>
              <a:t>•Image Credit: “Kerry”</a:t>
            </a:r>
            <a:endParaRPr lang="en-US" dirty="0">
              <a:cs typeface="Calibri"/>
            </a:endParaRPr>
          </a:p>
          <a:p>
            <a:r>
              <a:rPr lang="en-US" dirty="0"/>
              <a:t>•Image Source: https://www.pexels.com/photo/black-wooden-fences-and-green-grasses-534394/</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69318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Missouri River Basin (MRB) is the largest river basin in the United States, encompassing 500,000 square miles of drainage from all of Nebraska and parts of Colorado, Iowa, Kansas, Minnesota, Missouri, Montana, North Dakota, South Dakota and Wyoming. The Missouri River Basin supports much of the United States agricultural industry and produces approximately 46% of the wheat, 22% of the grain corn and supports 34% of the cattle found in the United States. </a:t>
            </a:r>
          </a:p>
          <a:p>
            <a:endParaRPr lang="en-US" dirty="0"/>
          </a:p>
          <a:p>
            <a:r>
              <a:rPr lang="en-US" dirty="0"/>
              <a:t>------------------------------Image Information Below ------------------------------</a:t>
            </a:r>
            <a:endParaRPr lang="en-US" dirty="0">
              <a:cs typeface="Calibri"/>
            </a:endParaRPr>
          </a:p>
          <a:p>
            <a:pPr marL="171450" indent="-171450">
              <a:buFont typeface="Arial"/>
              <a:buChar char="•"/>
            </a:pPr>
            <a:r>
              <a:rPr lang="en-US" dirty="0">
                <a:cs typeface="Calibri"/>
              </a:rPr>
              <a:t>Map credit: </a:t>
            </a:r>
            <a:r>
              <a:rPr lang="en-US" dirty="0"/>
              <a:t>The image was created using ArcGIS Pro, and overlays ESRI </a:t>
            </a:r>
            <a:r>
              <a:rPr lang="en-US" dirty="0" err="1"/>
              <a:t>basemaps</a:t>
            </a:r>
            <a:r>
              <a:rPr lang="en-US" dirty="0"/>
              <a:t> </a:t>
            </a:r>
            <a:endParaRPr lang="en-US" dirty="0">
              <a:cs typeface="Calibri" panose="020F0502020204030204"/>
            </a:endParaRPr>
          </a:p>
          <a:p>
            <a:pPr marL="171450" indent="-171450">
              <a:buFont typeface="Arial,Sans-Serif"/>
              <a:buChar char="•"/>
            </a:pPr>
            <a:r>
              <a:rPr lang="en-US" dirty="0" err="1"/>
              <a:t>Basemap</a:t>
            </a:r>
            <a:r>
              <a:rPr lang="en-US" dirty="0"/>
              <a:t> Sources: </a:t>
            </a:r>
            <a:r>
              <a:rPr lang="en-US" dirty="0" err="1"/>
              <a:t>Esri</a:t>
            </a:r>
            <a:r>
              <a:rPr lang="en-US" dirty="0"/>
              <a:t>, </a:t>
            </a:r>
            <a:r>
              <a:rPr lang="en-US" dirty="0" err="1"/>
              <a:t>DeLorme</a:t>
            </a:r>
            <a:r>
              <a:rPr lang="en-US" dirty="0"/>
              <a:t>, HERE, TomTom, </a:t>
            </a:r>
            <a:r>
              <a:rPr lang="en-US" dirty="0" err="1"/>
              <a:t>Intermap</a:t>
            </a:r>
            <a:r>
              <a:rPr lang="en-US" dirty="0"/>
              <a:t>, increment P Corp., GEBCO, USGS, FAO, NPS, NRCAN, GeoBase, IGN, </a:t>
            </a:r>
            <a:r>
              <a:rPr lang="en-US" dirty="0" err="1"/>
              <a:t>Kadaster</a:t>
            </a:r>
            <a:r>
              <a:rPr lang="en-US" dirty="0"/>
              <a:t> NL, Ordnance Survey, </a:t>
            </a:r>
            <a:r>
              <a:rPr lang="en-US" dirty="0" err="1"/>
              <a:t>Esri</a:t>
            </a:r>
            <a:r>
              <a:rPr lang="en-US" dirty="0"/>
              <a:t> Japan, METI, </a:t>
            </a:r>
            <a:r>
              <a:rPr lang="en-US" dirty="0" err="1"/>
              <a:t>Esri</a:t>
            </a:r>
            <a:r>
              <a:rPr lang="en-US" dirty="0"/>
              <a:t> China (Hong Kong), </a:t>
            </a:r>
            <a:r>
              <a:rPr lang="en-US" dirty="0" err="1"/>
              <a:t>swisstopo</a:t>
            </a:r>
            <a:r>
              <a:rPr lang="en-US" dirty="0"/>
              <a:t>, </a:t>
            </a:r>
            <a:r>
              <a:rPr lang="en-US" dirty="0" err="1"/>
              <a:t>MapmyIndia</a:t>
            </a:r>
            <a:r>
              <a:rPr lang="en-US" dirty="0"/>
              <a:t>, and the GIS User Community</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575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source of uncertainty in our calculations stems from the variance in native resolutions of our datasets. Resampling data onto a common grid results in a loss of some information. </a:t>
            </a:r>
          </a:p>
          <a:p>
            <a:endParaRPr lang="en-US" dirty="0">
              <a:cs typeface="Calibri"/>
            </a:endParaRPr>
          </a:p>
          <a:p>
            <a:r>
              <a:rPr lang="en-US" dirty="0"/>
              <a:t>Another limitation is that upstream conditions may block signals of local moisture conditions in lower HUC's. Future work should consider only local hydrology by subtracting the sum of all upstream HUC-6 discharge values from the from the discharge at the local HUC-6 basin </a:t>
            </a:r>
          </a:p>
          <a:p>
            <a:endParaRPr lang="en-US" dirty="0">
              <a:cs typeface="Calibri"/>
            </a:endParaRPr>
          </a:p>
          <a:p>
            <a:r>
              <a:rPr lang="en-US" dirty="0">
                <a:cs typeface="Calibri"/>
              </a:rPr>
              <a:t>We are making the assumption that we have a perfect normal distribution when converting GRACE percentile data into anomaly value in order to incorporate into the CMI </a:t>
            </a:r>
          </a:p>
          <a:p>
            <a:r>
              <a:rPr lang="en-US" dirty="0"/>
              <a:t>------------------------------Image Information Below ------------------------------</a:t>
            </a:r>
            <a:endParaRPr lang="en-US" dirty="0">
              <a:cs typeface="Calibri"/>
            </a:endParaRPr>
          </a:p>
          <a:p>
            <a:r>
              <a:rPr lang="en-US" dirty="0">
                <a:cs typeface="Calibri"/>
              </a:rPr>
              <a:t>Clipart source: Microsoft Office 365</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960730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Future teams could consider improving on customization and automation of the CMI, into an updating map similar to the U.S Drought Monitor.   </a:t>
            </a:r>
          </a:p>
          <a:p>
            <a:r>
              <a:rPr lang="en-US"/>
              <a:t>* An automated CMI could automatically pull data from an FTP Server and calculate CMI values from the updated data sets. This would remove the need to manually update the data each time new values are calculated.   </a:t>
            </a:r>
            <a:endParaRPr lang="en-US">
              <a:cs typeface="Calibri"/>
            </a:endParaRPr>
          </a:p>
          <a:p>
            <a:r>
              <a:rPr lang="en-US"/>
              <a:t>* Future teams may also consider customizing the weighted values to include or exclude relevant databased on seasonal conditions. For example, the CMI includes snow depth data that would likely be less relevant during the summer months. Integrating a method that adjusts to the variation in seasonal conditions would further optimize the CMI ability to meet the needs of UMRB communities.   </a:t>
            </a:r>
            <a:endParaRPr lang="en-US">
              <a:cs typeface="Calibri"/>
            </a:endParaRPr>
          </a:p>
          <a:p>
            <a:endParaRPr lang="en-US">
              <a:cs typeface="Calibri"/>
            </a:endParaRPr>
          </a:p>
          <a:p>
            <a:r>
              <a:rPr lang="en-US"/>
              <a:t>------------------------------Image Information Below ------------------------------</a:t>
            </a:r>
            <a:endParaRPr lang="en-US">
              <a:cs typeface="Calibri" panose="020F0502020204030204"/>
            </a:endParaRPr>
          </a:p>
          <a:p>
            <a:r>
              <a:rPr lang="en-US"/>
              <a:t>Clipart source: Microsoft Office 365</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661391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thank all who helped make this project possible. Without their help, our project would not have been successful</a:t>
            </a: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426596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Drought and flood events impact the resource availability and the economic productivity of the Missouri River Basin. In 2017, an unexpected flash drought devastated the region, causing agricultural losses exceeding $2.6 billion and record wildfires. Fall and Winter moisture conditions specifically affect the Spring growing season. While state agencies employ various drought indicators in their monitoring efforts, there is currently no single drought index that holistically considers various moisture conditions that can be applied across the entire forecast region. Regional organizations are seeking to improve drought early warning systems and communication with stakeholders in order to better prepare for extreme weather events. </a:t>
            </a:r>
          </a:p>
          <a:p>
            <a:endParaRPr lang="en-US" dirty="0"/>
          </a:p>
          <a:p>
            <a:r>
              <a:rPr lang="en-US" dirty="0"/>
              <a:t>------------------------------Image Information Below ------------------------------</a:t>
            </a:r>
          </a:p>
          <a:p>
            <a:r>
              <a:rPr lang="en-US" dirty="0"/>
              <a:t>•Image Credit: Luis Quintero </a:t>
            </a:r>
            <a:endParaRPr lang="en-US" dirty="0">
              <a:cs typeface="Calibri"/>
            </a:endParaRPr>
          </a:p>
          <a:p>
            <a:r>
              <a:rPr lang="en-US" dirty="0"/>
              <a:t>•Image Source: https://www.pexels.com/photo/brown-desert-sand-2106223/</a:t>
            </a:r>
          </a:p>
          <a:p>
            <a:r>
              <a:rPr lang="en-US" dirty="0"/>
              <a:t>CC Free to use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73106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partnered with the Montana Climate Office, the National Oceanic and Atmospheric Association (NOAA) National Weather Service (NWS) Missouri Basin River Forecast Center, NOAA Regional Climate Services of the Central Region, US Army Corps of Engineers, Northwestern Division and NOAA, Physical Sciences Laboratory to accomplish these goals. These collaborators work firsthand with communities of the Missouri River Basin communities. They provide local stakeholders with precise and timely information of hydro-climatological conditions. </a:t>
            </a:r>
          </a:p>
          <a:p>
            <a:r>
              <a:rPr lang="en-US"/>
              <a:t>In light of the severe drought events recently experienced in the region, the partners were interested in a product that communicated the antecedent soil moisture conditions influencing drought and runoff. They collaborated with the DEVELOP team and provided expert hydrological advice to produce a scientifically sound product. </a:t>
            </a:r>
          </a:p>
          <a:p>
            <a:endParaRPr lang="en-US">
              <a:cs typeface="Calibri"/>
            </a:endParaRPr>
          </a:p>
          <a:p>
            <a:endParaRPr lang="en-US"/>
          </a:p>
          <a:p>
            <a:r>
              <a:rPr lang="en-US"/>
              <a:t>------------------------------Image Information Below ------------------------------</a:t>
            </a:r>
            <a:endParaRPr lang="en-US">
              <a:cs typeface="Calibri"/>
            </a:endParaRPr>
          </a:p>
          <a:p>
            <a:r>
              <a:rPr lang="en-US"/>
              <a:t>•Image Credit: DEVELOP Montana Water Resources I Team </a:t>
            </a:r>
            <a:endParaRPr lang="en-US">
              <a:cs typeface="Calibri"/>
            </a:endParaRPr>
          </a:p>
          <a:p>
            <a:r>
              <a:rPr lang="en-US"/>
              <a:t>•Image Source: </a:t>
            </a:r>
            <a:r>
              <a:rPr lang="en-US" err="1"/>
              <a:t>DEVELOPedia</a:t>
            </a:r>
            <a:r>
              <a:rPr lang="en-US"/>
              <a:t> Montana Water Resources I Team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88944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a:buChar char="•"/>
            </a:pPr>
            <a:r>
              <a:rPr lang="en-US" dirty="0"/>
              <a:t>Fall and early Winter moisture states can be locked-in during Winter freezes, resulting in similar Spring moisture conditions as thawing occurs.</a:t>
            </a:r>
          </a:p>
          <a:p>
            <a:pPr marL="171450" indent="-171450">
              <a:spcAft>
                <a:spcPts val="600"/>
              </a:spcAft>
              <a:buFont typeface="Arial"/>
              <a:buChar char="•"/>
            </a:pPr>
            <a:r>
              <a:rPr lang="en-US" dirty="0"/>
              <a:t>Snowmelt accounts for a large portion of annual streamflow, so Winter snow heavily influences moisture conditions during Spring snowmelt. </a:t>
            </a:r>
            <a:endParaRPr lang="en-US" dirty="0">
              <a:cs typeface="Calibri"/>
            </a:endParaRPr>
          </a:p>
          <a:p>
            <a:pPr marL="171450" indent="-171450">
              <a:spcAft>
                <a:spcPts val="600"/>
              </a:spcAft>
              <a:buFont typeface="Arial"/>
              <a:buChar char="•"/>
            </a:pPr>
            <a:r>
              <a:rPr lang="en-US" dirty="0"/>
              <a:t>Therefore, Fall and Winter moisture conditions are the antecedent conditions to Spring, determining moisture state at beginning of growing season</a:t>
            </a:r>
            <a:endParaRPr lang="en-US" dirty="0">
              <a:cs typeface="Calibri"/>
            </a:endParaRPr>
          </a:p>
          <a:p>
            <a:pPr marL="171450" indent="-171450">
              <a:spcAft>
                <a:spcPts val="600"/>
              </a:spcAft>
              <a:buFont typeface="Arial"/>
              <a:buChar char="•"/>
            </a:pPr>
            <a:r>
              <a:rPr lang="en-US" dirty="0"/>
              <a:t>For this reason, we are interested in Fall and Winter snow, soil moisture, streamflow, and groundwater measurements that can be used as early indicators of Spring and Summer basin conditions. </a:t>
            </a:r>
            <a:endParaRPr lang="en-US" dirty="0">
              <a:cs typeface="Calibri"/>
            </a:endParaRPr>
          </a:p>
          <a:p>
            <a:endParaRPr lang="en-US">
              <a:cs typeface="Calibri"/>
            </a:endParaRPr>
          </a:p>
          <a:p>
            <a:r>
              <a:rPr lang="en-US" dirty="0"/>
              <a:t>------------------------------Image Information Below ------------------------------</a:t>
            </a:r>
            <a:endParaRPr lang="en-US" dirty="0">
              <a:cs typeface="Calibri"/>
            </a:endParaRPr>
          </a:p>
          <a:p>
            <a:r>
              <a:rPr lang="en-US" dirty="0"/>
              <a:t>•Image Credit: Yevgeniya Fedorova from </a:t>
            </a:r>
            <a:r>
              <a:rPr lang="en-US" dirty="0" err="1"/>
              <a:t>Pexels</a:t>
            </a:r>
            <a:endParaRPr lang="en-US" dirty="0" err="1">
              <a:cs typeface="Calibri"/>
            </a:endParaRPr>
          </a:p>
          <a:p>
            <a:r>
              <a:rPr lang="en-US" dirty="0"/>
              <a:t>•Image Source: </a:t>
            </a:r>
            <a:r>
              <a:rPr lang="en-US" dirty="0">
                <a:hlinkClick r:id="rId3"/>
              </a:rPr>
              <a:t>https://www.pexels.com/photo/snow-capped-mountain-ranges-2308815/</a:t>
            </a:r>
            <a:r>
              <a:rPr lang="en-US" dirty="0"/>
              <a:t> </a:t>
            </a:r>
            <a:endParaRPr lang="en-US" dirty="0">
              <a:cs typeface="Calibri"/>
            </a:endParaRPr>
          </a:p>
          <a:p>
            <a:r>
              <a:rPr lang="en-US" dirty="0"/>
              <a:t>CC Free to use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06370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the needs of our partners, our project built upon the Montana Water Resources I team, who created the framework for incorporating various NASA Earth observations and ancillary datasets to be incorporated into a single Composite moisture index (CMI) that will be used to communicate moisture conditions of the basin relative to their normal conditions. The first DEVELOP team incorporated soil moisture, snow cover, snow depth and snow water equivalent measurements into the CMI. </a:t>
            </a:r>
          </a:p>
          <a:p>
            <a:endParaRPr lang="en-US"/>
          </a:p>
          <a:p>
            <a:r>
              <a:rPr lang="en-US"/>
              <a:t>------------------------------Image Information Below ------------------------------</a:t>
            </a:r>
            <a:endParaRPr lang="en-US">
              <a:cs typeface="Calibri"/>
            </a:endParaRPr>
          </a:p>
          <a:p>
            <a:r>
              <a:rPr lang="en-US"/>
              <a:t>•Image Credit: This image was created using ArcGIS Pro (ESRI software)</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09420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team expanded the functionality of the CMI by incorporating additional datasets of groundwater and streamflow to strengthen the CMI. We also expanded the analysis of our CMI product and how it performs in relation to historic in situ data. </a:t>
            </a:r>
            <a:endParaRPr lang="en-US"/>
          </a:p>
          <a:p>
            <a:endParaRPr lang="en-US"/>
          </a:p>
          <a:p>
            <a:r>
              <a:rPr lang="en-US">
                <a:cs typeface="Calibri"/>
              </a:rPr>
              <a:t>Specific Objectives:</a:t>
            </a:r>
            <a:endParaRPr lang="en-US"/>
          </a:p>
          <a:p>
            <a:pPr marL="171450" indent="-171450">
              <a:buFont typeface="Symbol"/>
              <a:buChar char="•"/>
            </a:pPr>
            <a:r>
              <a:rPr lang="en-US"/>
              <a:t>Develop a framework for a monthly Composite Moisture Index (CMI) that can holistically and quantitatively assess the general moisture state of the Upper Missouri River Basin</a:t>
            </a:r>
          </a:p>
          <a:p>
            <a:pPr marL="171450" indent="-171450">
              <a:buFont typeface="Symbol"/>
              <a:buChar char="•"/>
            </a:pPr>
            <a:r>
              <a:rPr lang="en-US"/>
              <a:t>Expand the functionality and scope of the CMI produced in the first term </a:t>
            </a:r>
          </a:p>
          <a:p>
            <a:pPr marL="171450" indent="-171450">
              <a:buFont typeface="Symbol"/>
              <a:buChar char="•"/>
            </a:pPr>
            <a:r>
              <a:rPr lang="en-US"/>
              <a:t>Include fall streamflow as an input to the CMI</a:t>
            </a:r>
          </a:p>
          <a:p>
            <a:pPr marL="171450" indent="-171450">
              <a:buFont typeface="Symbol"/>
              <a:buChar char="•"/>
            </a:pPr>
            <a:r>
              <a:rPr lang="en-US"/>
              <a:t>Automate data ingestion and processing for updated CMI outputs</a:t>
            </a:r>
          </a:p>
          <a:p>
            <a:pPr marL="171450" indent="-171450">
              <a:buFont typeface="Symbol"/>
              <a:buChar char="•"/>
            </a:pPr>
            <a:r>
              <a:rPr lang="en-US"/>
              <a:t>Conduct a sensitivity analysis to determine which threshold values and timescales of CMI indicate spring and summer stream discharge anomalies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85714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used three NASA Earth Observing satellites to obtain snow cover, groundwater storage and surface soil moisture data:</a:t>
            </a:r>
            <a:endParaRPr lang="en-US"/>
          </a:p>
          <a:p>
            <a:r>
              <a:rPr lang="en-US">
                <a:cs typeface="Calibri"/>
              </a:rPr>
              <a:t>1. Gravity Recovery and Climate Experiment (GRACE) and GRACE Follow On</a:t>
            </a:r>
          </a:p>
          <a:p>
            <a:r>
              <a:rPr lang="en-US">
                <a:cs typeface="Calibri"/>
              </a:rPr>
              <a:t>2. </a:t>
            </a:r>
            <a:r>
              <a:rPr lang="en-US"/>
              <a:t>Terra Moderate Resolution Imaging Spectroradiometer (MODIS) </a:t>
            </a:r>
          </a:p>
          <a:p>
            <a:r>
              <a:rPr lang="en-US">
                <a:cs typeface="Calibri"/>
              </a:rPr>
              <a:t>3. Soil Moisture Active Passive (</a:t>
            </a:r>
            <a:r>
              <a:rPr lang="en-US" err="1">
                <a:cs typeface="Calibri"/>
              </a:rPr>
              <a:t>SMAP</a:t>
            </a:r>
            <a:r>
              <a:rPr lang="en-US">
                <a:cs typeface="Calibri"/>
              </a:rPr>
              <a:t>) </a:t>
            </a:r>
          </a:p>
          <a:p>
            <a:r>
              <a:rPr lang="en-US">
                <a:cs typeface="Calibri"/>
              </a:rPr>
              <a:t>Our Study period ranged from 2000 to present</a:t>
            </a:r>
          </a:p>
          <a:p>
            <a:endParaRPr lang="en-US"/>
          </a:p>
          <a:p>
            <a:endParaRPr lang="en-US"/>
          </a:p>
          <a:p>
            <a:endParaRPr lang="en-US"/>
          </a:p>
          <a:p>
            <a:r>
              <a:rPr lang="en-US"/>
              <a:t>------------------------------Image Information Below ------------------------------</a:t>
            </a:r>
            <a:endParaRPr lang="en-US">
              <a:cs typeface="Calibri" panose="020F0502020204030204"/>
            </a:endParaRPr>
          </a:p>
          <a:p>
            <a:r>
              <a:rPr lang="en-US">
                <a:cs typeface="Calibri" panose="020F0502020204030204"/>
              </a:rPr>
              <a:t>All images credit: NASA</a:t>
            </a:r>
            <a:endParaRPr lang="en-US"/>
          </a:p>
          <a:p>
            <a:r>
              <a:rPr lang="en-US">
                <a:cs typeface="Calibri"/>
              </a:rPr>
              <a:t>All images sources:</a:t>
            </a:r>
            <a:endParaRPr lang="en-US" dirty="0">
              <a:cs typeface="Calibri"/>
            </a:endParaRPr>
          </a:p>
          <a:p>
            <a:r>
              <a:rPr lang="en-US"/>
              <a:t>SMAP- </a:t>
            </a:r>
            <a:r>
              <a:rPr lang="en-US" u="sng" dirty="0">
                <a:hlinkClick r:id="rId3"/>
              </a:rPr>
              <a:t>http://www.devpedia.developexchange.com/dp/images/b/b5/20_SMAP.png</a:t>
            </a:r>
            <a:endParaRPr lang="en-US" dirty="0">
              <a:cs typeface="Calibri"/>
            </a:endParaRPr>
          </a:p>
          <a:p>
            <a:r>
              <a:rPr lang="en-US"/>
              <a:t>MODIS- https://www.devpedia.developexchange.com/dp/images/9/91/05_Terra.png</a:t>
            </a:r>
          </a:p>
          <a:p>
            <a:r>
              <a:rPr lang="en-US">
                <a:cs typeface="Calibri"/>
              </a:rPr>
              <a:t>GRACE- </a:t>
            </a:r>
            <a:r>
              <a:rPr lang="en-US"/>
              <a:t>https://www.devpedia.developexchange.com/dp/images/b/b4/10_Grace.png</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49904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acquired weekly groundwater storage estimates generated at 0.125 degree. Data were accessed through an FTP server hosted by the </a:t>
            </a:r>
            <a:r>
              <a:rPr lang="en-US"/>
              <a:t>National Drought Mitigation Center at</a:t>
            </a:r>
            <a:r>
              <a:rPr lang="en-US" b="1" dirty="0"/>
              <a:t> </a:t>
            </a:r>
            <a:r>
              <a:rPr lang="en-US"/>
              <a:t>University of Nebraska-Lincoln. </a:t>
            </a:r>
          </a:p>
          <a:p>
            <a:endParaRPr lang="en-US">
              <a:cs typeface="Calibri"/>
            </a:endParaRPr>
          </a:p>
          <a:p>
            <a:endParaRPr lang="en-US"/>
          </a:p>
          <a:p>
            <a:r>
              <a:rPr lang="en-US"/>
              <a:t>------------------------------Image Information Below ------------------------------</a:t>
            </a:r>
            <a:endParaRPr lang="en-US">
              <a:cs typeface="Calibri" panose="020F0502020204030204"/>
            </a:endParaRPr>
          </a:p>
          <a:p>
            <a:r>
              <a:rPr lang="en-US">
                <a:cs typeface="Calibri" panose="020F0502020204030204"/>
              </a:rPr>
              <a:t>Image credit: NASA</a:t>
            </a:r>
            <a:endParaRPr lang="en-US" dirty="0">
              <a:cs typeface="Calibri" panose="020F0502020204030204"/>
            </a:endParaRPr>
          </a:p>
          <a:p>
            <a:r>
              <a:rPr lang="en-US">
                <a:cs typeface="Calibri" panose="020F0502020204030204"/>
              </a:rPr>
              <a:t>Image Source: </a:t>
            </a:r>
            <a:r>
              <a:rPr lang="en-US" dirty="0"/>
              <a:t>https://www.devpedia.developexchange.com/dp/images/b/b4/10_Grace.png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40124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4668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051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4455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21003" t="-255" r="24359" b="255"/>
          <a:stretch/>
        </p:blipFill>
        <p:spPr>
          <a:xfrm>
            <a:off x="0" y="0"/>
            <a:ext cx="5576048" cy="6091355"/>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611395686"/>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35385230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63701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059651690"/>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600245255"/>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6647508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115272"/>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6314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832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871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469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369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3130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278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214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282902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54.png"/><Relationship Id="rId5" Type="http://schemas.openxmlformats.org/officeDocument/2006/relationships/diagramQuickStyle" Target="../diagrams/quickStyle2.xml"/><Relationship Id="rId10" Type="http://schemas.openxmlformats.org/officeDocument/2006/relationships/image" Target="../media/image53.svg"/><Relationship Id="rId4" Type="http://schemas.openxmlformats.org/officeDocument/2006/relationships/diagramLayout" Target="../diagrams/layout2.xml"/><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2334" y="5762340"/>
            <a:ext cx="2326278" cy="338554"/>
          </a:xfrm>
          <a:prstGeom prst="rect">
            <a:avLst/>
          </a:prstGeom>
        </p:spPr>
        <p:txBody>
          <a:bodyPr wrap="none" lIns="91440" tIns="45720" rIns="91440" bIns="45720" anchor="t">
            <a:spAutoFit/>
          </a:bodyPr>
          <a:lstStyle/>
          <a:p>
            <a:r>
              <a:rPr lang="en-US" sz="1600">
                <a:solidFill>
                  <a:srgbClr val="54AEB2"/>
                </a:solidFill>
                <a:latin typeface="Century Gothic"/>
              </a:rPr>
              <a:t>North Carolina – NCEI</a:t>
            </a:r>
            <a:endParaRPr lang="en-US">
              <a:solidFill>
                <a:srgbClr val="54AEB2"/>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54AEB2"/>
                </a:solidFill>
                <a:latin typeface="Century Gothic"/>
              </a:rPr>
              <a:t>Montana</a:t>
            </a:r>
            <a:endParaRPr lang="en-US" sz="3700" spc="0" baseline="0">
              <a:solidFill>
                <a:srgbClr val="54AEB2"/>
              </a:solidFill>
            </a:endParaRPr>
          </a:p>
          <a:p>
            <a:pPr algn="l"/>
            <a:r>
              <a:rPr lang="en-US" sz="2800" b="0" spc="0">
                <a:solidFill>
                  <a:srgbClr val="54AEB2"/>
                </a:solidFill>
                <a:latin typeface="Century Gothic"/>
              </a:rPr>
              <a:t>Water Resources II</a:t>
            </a:r>
            <a:endParaRPr lang="en-US" sz="2800" b="0" spc="0" baseline="0">
              <a:solidFill>
                <a:srgbClr val="54AEB2"/>
              </a:solidFill>
            </a:endParaRPr>
          </a:p>
        </p:txBody>
      </p:sp>
      <p:sp>
        <p:nvSpPr>
          <p:cNvPr id="4" name="Subtitle 2"/>
          <p:cNvSpPr txBox="1">
            <a:spLocks/>
          </p:cNvSpPr>
          <p:nvPr/>
        </p:nvSpPr>
        <p:spPr>
          <a:xfrm>
            <a:off x="6090881" y="3092179"/>
            <a:ext cx="536114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Enhancing a Composite Moisture Index for Drought and Flood Monitoring in the Missouri River Basin</a:t>
            </a:r>
            <a:endParaRPr lang="en-US" sz="1600">
              <a:solidFill>
                <a:schemeClr val="tx1">
                  <a:lumMod val="75000"/>
                  <a:lumOff val="25000"/>
                </a:schemeClr>
              </a:solidFill>
            </a:endParaRPr>
          </a:p>
        </p:txBody>
      </p:sp>
      <p:sp>
        <p:nvSpPr>
          <p:cNvPr id="5" name="TextBox 4"/>
          <p:cNvSpPr txBox="1"/>
          <p:nvPr/>
        </p:nvSpPr>
        <p:spPr>
          <a:xfrm>
            <a:off x="5833146" y="4467909"/>
            <a:ext cx="659827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Chloe Schneider, Bevan Pearson, Madelyn Savan, Catherine Buczek</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463ECE1-B315-4170-BE5B-CC2EA6819420}"/>
              </a:ext>
            </a:extLst>
          </p:cNvPr>
          <p:cNvSpPr/>
          <p:nvPr/>
        </p:nvSpPr>
        <p:spPr>
          <a:xfrm>
            <a:off x="1772603" y="1630388"/>
            <a:ext cx="2530415" cy="618226"/>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FFFF"/>
                </a:solidFill>
                <a:latin typeface="Century Gothic"/>
              </a:rPr>
              <a:t>Terra MODIS</a:t>
            </a:r>
          </a:p>
        </p:txBody>
      </p:sp>
      <p:sp>
        <p:nvSpPr>
          <p:cNvPr id="7" name="Rectangle 6">
            <a:extLst>
              <a:ext uri="{FF2B5EF4-FFF2-40B4-BE49-F238E27FC236}">
                <a16:creationId xmlns:a16="http://schemas.microsoft.com/office/drawing/2014/main" id="{5AAC5602-18F0-4EEC-B9B5-F93E41199092}"/>
              </a:ext>
            </a:extLst>
          </p:cNvPr>
          <p:cNvSpPr/>
          <p:nvPr/>
        </p:nvSpPr>
        <p:spPr>
          <a:xfrm>
            <a:off x="5221" y="66674"/>
            <a:ext cx="5223386" cy="909483"/>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25227"/>
            <a:ext cx="5228079" cy="76624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panose="020F0302020204030204"/>
              </a:rPr>
              <a:t>Terra</a:t>
            </a:r>
          </a:p>
        </p:txBody>
      </p:sp>
      <p:sp>
        <p:nvSpPr>
          <p:cNvPr id="8" name="Text Placeholder 3">
            <a:extLst>
              <a:ext uri="{FF2B5EF4-FFF2-40B4-BE49-F238E27FC236}">
                <a16:creationId xmlns:a16="http://schemas.microsoft.com/office/drawing/2014/main" id="{ED6FD68C-3ED9-4A31-B769-41A2D333714D}"/>
              </a:ext>
            </a:extLst>
          </p:cNvPr>
          <p:cNvSpPr txBox="1">
            <a:spLocks/>
          </p:cNvSpPr>
          <p:nvPr/>
        </p:nvSpPr>
        <p:spPr>
          <a:xfrm>
            <a:off x="2457502" y="5468544"/>
            <a:ext cx="3020683" cy="774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b="1">
                <a:solidFill>
                  <a:schemeClr val="tx1">
                    <a:lumMod val="75000"/>
                    <a:lumOff val="25000"/>
                  </a:schemeClr>
                </a:solidFill>
                <a:latin typeface="Century Gothic" panose="020F0302020204030204"/>
              </a:rPr>
              <a:t>Snow Cover</a:t>
            </a:r>
            <a:endParaRPr lang="en-US"/>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2" name="TextBox 1">
            <a:extLst>
              <a:ext uri="{FF2B5EF4-FFF2-40B4-BE49-F238E27FC236}">
                <a16:creationId xmlns:a16="http://schemas.microsoft.com/office/drawing/2014/main" id="{F3FA53B0-698C-4908-971E-28EE4C657373}"/>
              </a:ext>
            </a:extLst>
          </p:cNvPr>
          <p:cNvSpPr txBox="1"/>
          <p:nvPr/>
        </p:nvSpPr>
        <p:spPr>
          <a:xfrm>
            <a:off x="6623694" y="1223993"/>
            <a:ext cx="4935621"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solidFill>
                  <a:schemeClr val="tx1">
                    <a:lumMod val="75000"/>
                    <a:lumOff val="25000"/>
                  </a:schemeClr>
                </a:solidFill>
                <a:latin typeface="Century Gothic"/>
              </a:rPr>
              <a:t>Acquisition: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Google Earth Engine Python API </a:t>
            </a:r>
            <a:endParaRPr lang="en-US" sz="2400">
              <a:solidFill>
                <a:schemeClr val="tx1">
                  <a:lumMod val="75000"/>
                  <a:lumOff val="25000"/>
                </a:schemeClr>
              </a:solidFill>
              <a:ea typeface="+mn-lt"/>
              <a:cs typeface="+mn-lt"/>
            </a:endParaRPr>
          </a:p>
          <a:p>
            <a:endParaRPr lang="en-US" sz="2400">
              <a:solidFill>
                <a:schemeClr val="tx1">
                  <a:lumMod val="75000"/>
                  <a:lumOff val="25000"/>
                </a:schemeClr>
              </a:solidFill>
              <a:ea typeface="+mn-lt"/>
              <a:cs typeface="+mn-lt"/>
            </a:endParaRPr>
          </a:p>
          <a:p>
            <a:r>
              <a:rPr lang="en-US" sz="2400" u="sng">
                <a:solidFill>
                  <a:schemeClr val="tx1">
                    <a:lumMod val="75000"/>
                    <a:lumOff val="25000"/>
                  </a:schemeClr>
                </a:solidFill>
                <a:latin typeface="Century Gothic"/>
              </a:rPr>
              <a:t>Years of Data: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Acquired: February 24, 2000 – Present </a:t>
            </a:r>
            <a:endParaRPr lang="en-US" sz="2400">
              <a:solidFill>
                <a:schemeClr val="tx1">
                  <a:lumMod val="75000"/>
                  <a:lumOff val="25000"/>
                </a:schemeClr>
              </a:solidFill>
              <a:ea typeface="+mn-lt"/>
              <a:cs typeface="+mn-lt"/>
            </a:endParaRPr>
          </a:p>
          <a:p>
            <a:endParaRPr lang="en-US" sz="2400">
              <a:solidFill>
                <a:schemeClr val="tx1">
                  <a:lumMod val="75000"/>
                  <a:lumOff val="25000"/>
                </a:schemeClr>
              </a:solidFill>
              <a:ea typeface="+mn-lt"/>
              <a:cs typeface="+mn-lt"/>
            </a:endParaRPr>
          </a:p>
          <a:p>
            <a:r>
              <a:rPr lang="en-US" sz="2400" u="sng">
                <a:solidFill>
                  <a:schemeClr val="tx1">
                    <a:lumMod val="75000"/>
                    <a:lumOff val="25000"/>
                  </a:schemeClr>
                </a:solidFill>
                <a:latin typeface="Century Gothic"/>
              </a:rPr>
              <a:t>Data Product: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Snow Cover Daily L3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Global 500m SIN Grid, Version 6 </a:t>
            </a:r>
            <a:endParaRPr lang="en-US" sz="2400">
              <a:solidFill>
                <a:schemeClr val="tx1">
                  <a:lumMod val="75000"/>
                  <a:lumOff val="25000"/>
                </a:schemeClr>
              </a:solidFill>
              <a:ea typeface="+mn-lt"/>
              <a:cs typeface="+mn-lt"/>
            </a:endParaRPr>
          </a:p>
          <a:p>
            <a:endParaRPr lang="en-US" sz="2400">
              <a:solidFill>
                <a:schemeClr val="tx1">
                  <a:lumMod val="75000"/>
                  <a:lumOff val="25000"/>
                </a:schemeClr>
              </a:solidFill>
              <a:ea typeface="+mn-lt"/>
              <a:cs typeface="+mn-lt"/>
            </a:endParaRPr>
          </a:p>
          <a:p>
            <a:endParaRPr lang="en-US" sz="2000">
              <a:solidFill>
                <a:schemeClr val="tx1">
                  <a:lumMod val="75000"/>
                  <a:lumOff val="25000"/>
                </a:schemeClr>
              </a:solidFill>
              <a:ea typeface="+mn-lt"/>
              <a:cs typeface="+mn-lt"/>
            </a:endParaRPr>
          </a:p>
          <a:p>
            <a:pPr algn="l"/>
            <a:endParaRPr lang="en-US" sz="2000">
              <a:solidFill>
                <a:schemeClr val="tx1">
                  <a:lumMod val="75000"/>
                  <a:lumOff val="25000"/>
                </a:schemeClr>
              </a:solidFill>
              <a:cs typeface="Calibri"/>
            </a:endParaRPr>
          </a:p>
          <a:p>
            <a:endParaRPr lang="en-US" sz="2000">
              <a:solidFill>
                <a:schemeClr val="tx1">
                  <a:lumMod val="75000"/>
                  <a:lumOff val="25000"/>
                </a:schemeClr>
              </a:solidFill>
              <a:cs typeface="Calibri"/>
            </a:endParaRPr>
          </a:p>
        </p:txBody>
      </p:sp>
      <p:sp>
        <p:nvSpPr>
          <p:cNvPr id="4" name="Text Placeholder 4">
            <a:extLst>
              <a:ext uri="{FF2B5EF4-FFF2-40B4-BE49-F238E27FC236}">
                <a16:creationId xmlns:a16="http://schemas.microsoft.com/office/drawing/2014/main" id="{EA07635A-5056-47FE-A3D3-A67AD15432C9}"/>
              </a:ext>
            </a:extLst>
          </p:cNvPr>
          <p:cNvSpPr txBox="1">
            <a:spLocks/>
          </p:cNvSpPr>
          <p:nvPr/>
        </p:nvSpPr>
        <p:spPr>
          <a:xfrm>
            <a:off x="-623098" y="6402177"/>
            <a:ext cx="2331061" cy="39194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effectLst/>
                <a:uLnTx/>
                <a:uFillTx/>
                <a:latin typeface="Century Gothic"/>
              </a:rPr>
              <a:t>Image Credit:</a:t>
            </a:r>
            <a:r>
              <a:rPr lang="en-US">
                <a:latin typeface="Century Gothic"/>
              </a:rPr>
              <a:t> NASA</a:t>
            </a:r>
            <a:endParaRPr lang="en-US" i="0" u="none" strike="noStrike" kern="1200" cap="none" spc="0" normalizeH="0" baseline="0" noProof="0">
              <a:ln>
                <a:noFill/>
              </a:ln>
              <a:effectLst/>
              <a:uLnTx/>
              <a:uFillTx/>
              <a:latin typeface="Century Gothic"/>
            </a:endParaRPr>
          </a:p>
        </p:txBody>
      </p:sp>
      <p:pic>
        <p:nvPicPr>
          <p:cNvPr id="5" name="Picture 16" descr="A picture containing transport, satellite&#10;&#10;Description automatically generated">
            <a:extLst>
              <a:ext uri="{FF2B5EF4-FFF2-40B4-BE49-F238E27FC236}">
                <a16:creationId xmlns:a16="http://schemas.microsoft.com/office/drawing/2014/main" id="{E6AAD341-7AB7-4937-9985-170963D327A1}"/>
              </a:ext>
            </a:extLst>
          </p:cNvPr>
          <p:cNvPicPr>
            <a:picLocks noChangeAspect="1"/>
          </p:cNvPicPr>
          <p:nvPr/>
        </p:nvPicPr>
        <p:blipFill>
          <a:blip r:embed="rId3"/>
          <a:stretch>
            <a:fillRect/>
          </a:stretch>
        </p:blipFill>
        <p:spPr>
          <a:xfrm>
            <a:off x="1403673" y="2408655"/>
            <a:ext cx="3826146" cy="2889616"/>
          </a:xfrm>
          <a:prstGeom prst="rect">
            <a:avLst/>
          </a:prstGeom>
        </p:spPr>
      </p:pic>
    </p:spTree>
    <p:extLst>
      <p:ext uri="{BB962C8B-B14F-4D97-AF65-F5344CB8AC3E}">
        <p14:creationId xmlns:p14="http://schemas.microsoft.com/office/powerpoint/2010/main" val="216448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evice&#10;&#10;Description automatically generated">
            <a:extLst>
              <a:ext uri="{FF2B5EF4-FFF2-40B4-BE49-F238E27FC236}">
                <a16:creationId xmlns:a16="http://schemas.microsoft.com/office/drawing/2014/main" id="{7DC733BB-6406-4248-BCE6-FFD85C9A449E}"/>
              </a:ext>
            </a:extLst>
          </p:cNvPr>
          <p:cNvPicPr>
            <a:picLocks noChangeAspect="1"/>
          </p:cNvPicPr>
          <p:nvPr/>
        </p:nvPicPr>
        <p:blipFill>
          <a:blip r:embed="rId3"/>
          <a:stretch>
            <a:fillRect/>
          </a:stretch>
        </p:blipFill>
        <p:spPr>
          <a:xfrm>
            <a:off x="8555084" y="660147"/>
            <a:ext cx="3395515" cy="4722132"/>
          </a:xfrm>
          <a:prstGeom prst="rect">
            <a:avLst/>
          </a:prstGeom>
        </p:spPr>
      </p:pic>
      <p:sp>
        <p:nvSpPr>
          <p:cNvPr id="11" name="Text Placeholder 3">
            <a:extLst>
              <a:ext uri="{FF2B5EF4-FFF2-40B4-BE49-F238E27FC236}">
                <a16:creationId xmlns:a16="http://schemas.microsoft.com/office/drawing/2014/main" id="{2A8E2E43-1538-4F2F-9164-3E00BF112B58}"/>
              </a:ext>
            </a:extLst>
          </p:cNvPr>
          <p:cNvSpPr txBox="1">
            <a:spLocks/>
          </p:cNvSpPr>
          <p:nvPr/>
        </p:nvSpPr>
        <p:spPr>
          <a:xfrm>
            <a:off x="7592995" y="5685212"/>
            <a:ext cx="3883324" cy="124857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b="1">
                <a:solidFill>
                  <a:schemeClr val="tx1">
                    <a:lumMod val="75000"/>
                    <a:lumOff val="25000"/>
                  </a:schemeClr>
                </a:solidFill>
                <a:latin typeface="Century Gothic" panose="020F0302020204030204"/>
              </a:rPr>
              <a:t>Surface Soil Moisture </a:t>
            </a:r>
            <a:endParaRPr lang="en-US">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6" name="Rectangle: Rounded Corners 5">
            <a:extLst>
              <a:ext uri="{FF2B5EF4-FFF2-40B4-BE49-F238E27FC236}">
                <a16:creationId xmlns:a16="http://schemas.microsoft.com/office/drawing/2014/main" id="{F5B834AF-AFA0-4693-9108-0BB8723B2FCC}"/>
              </a:ext>
            </a:extLst>
          </p:cNvPr>
          <p:cNvSpPr/>
          <p:nvPr/>
        </p:nvSpPr>
        <p:spPr>
          <a:xfrm>
            <a:off x="6989387" y="657274"/>
            <a:ext cx="1675658" cy="597587"/>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Century Gothic"/>
              </a:rPr>
              <a:t>SMAP</a:t>
            </a:r>
          </a:p>
        </p:txBody>
      </p:sp>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25227"/>
            <a:ext cx="6083657" cy="85982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a:solidFill>
                  <a:schemeClr val="bg1"/>
                </a:solidFill>
                <a:latin typeface="Century Gothic" panose="020F0302020204030204"/>
              </a:rPr>
              <a:t>Soil Moisture Active Passive </a:t>
            </a:r>
            <a:endParaRPr lang="en-US">
              <a:solidFill>
                <a:schemeClr val="bg1"/>
              </a:solidFill>
            </a:endParaRPr>
          </a:p>
        </p:txBody>
      </p:sp>
      <p:sp>
        <p:nvSpPr>
          <p:cNvPr id="2" name="TextBox 1">
            <a:extLst>
              <a:ext uri="{FF2B5EF4-FFF2-40B4-BE49-F238E27FC236}">
                <a16:creationId xmlns:a16="http://schemas.microsoft.com/office/drawing/2014/main" id="{81B74E49-D5E4-46AA-BE34-7578816C2489}"/>
              </a:ext>
            </a:extLst>
          </p:cNvPr>
          <p:cNvSpPr txBox="1"/>
          <p:nvPr/>
        </p:nvSpPr>
        <p:spPr>
          <a:xfrm>
            <a:off x="700505" y="1649663"/>
            <a:ext cx="563322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solidFill>
                  <a:schemeClr val="tx1">
                    <a:lumMod val="75000"/>
                    <a:lumOff val="25000"/>
                  </a:schemeClr>
                </a:solidFill>
                <a:latin typeface="Century Gothic"/>
                <a:cs typeface="Calibri"/>
              </a:rPr>
              <a:t>Acquired: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cs typeface="Calibri"/>
              </a:rPr>
              <a:t>Google Earth Engine Python API </a:t>
            </a:r>
            <a:endParaRPr lang="en-US" sz="2400">
              <a:solidFill>
                <a:schemeClr val="tx1">
                  <a:lumMod val="75000"/>
                  <a:lumOff val="25000"/>
                </a:schemeClr>
              </a:solidFill>
              <a:ea typeface="+mn-lt"/>
              <a:cs typeface="+mn-lt"/>
            </a:endParaRPr>
          </a:p>
          <a:p>
            <a:endParaRPr lang="en-US" sz="2400">
              <a:ea typeface="+mn-lt"/>
              <a:cs typeface="+mn-lt"/>
            </a:endParaRPr>
          </a:p>
          <a:p>
            <a:r>
              <a:rPr lang="en-US" sz="2400" u="sng">
                <a:solidFill>
                  <a:schemeClr val="tx1">
                    <a:lumMod val="75000"/>
                    <a:lumOff val="25000"/>
                  </a:schemeClr>
                </a:solidFill>
                <a:latin typeface="Century Gothic"/>
                <a:cs typeface="Calibri"/>
              </a:rPr>
              <a:t>Years of Data Acquired: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cs typeface="Calibri"/>
              </a:rPr>
              <a:t>April 01, 2015 – Present </a:t>
            </a:r>
            <a:endParaRPr lang="en-US" sz="2400">
              <a:solidFill>
                <a:schemeClr val="tx1">
                  <a:lumMod val="75000"/>
                  <a:lumOff val="25000"/>
                </a:schemeClr>
              </a:solidFill>
              <a:ea typeface="+mn-lt"/>
              <a:cs typeface="+mn-lt"/>
            </a:endParaRPr>
          </a:p>
          <a:p>
            <a:endParaRPr lang="en-US" sz="2400">
              <a:ea typeface="+mn-lt"/>
              <a:cs typeface="+mn-lt"/>
            </a:endParaRPr>
          </a:p>
          <a:p>
            <a:r>
              <a:rPr lang="en-US" sz="2400" u="sng">
                <a:solidFill>
                  <a:schemeClr val="tx1">
                    <a:lumMod val="75000"/>
                    <a:lumOff val="25000"/>
                  </a:schemeClr>
                </a:solidFill>
                <a:latin typeface="Century Gothic"/>
                <a:cs typeface="Calibri"/>
              </a:rPr>
              <a:t>Data Product: </a:t>
            </a:r>
            <a:endParaRPr lang="en-US" sz="2400">
              <a:solidFill>
                <a:schemeClr val="tx1">
                  <a:lumMod val="75000"/>
                  <a:lumOff val="25000"/>
                </a:schemeClr>
              </a:solidFill>
              <a:ea typeface="+mn-lt"/>
              <a:cs typeface="+mn-lt"/>
            </a:endParaRPr>
          </a:p>
          <a:p>
            <a:r>
              <a:rPr lang="en-US" sz="2400" err="1">
                <a:solidFill>
                  <a:schemeClr val="tx1">
                    <a:lumMod val="75000"/>
                    <a:lumOff val="25000"/>
                  </a:schemeClr>
                </a:solidFill>
                <a:latin typeface="Century Gothic"/>
                <a:cs typeface="Calibri"/>
              </a:rPr>
              <a:t>SMAP</a:t>
            </a:r>
            <a:r>
              <a:rPr lang="en-US" sz="2400">
                <a:solidFill>
                  <a:schemeClr val="tx1">
                    <a:lumMod val="75000"/>
                    <a:lumOff val="25000"/>
                  </a:schemeClr>
                </a:solidFill>
                <a:latin typeface="Century Gothic"/>
                <a:cs typeface="Calibri"/>
              </a:rPr>
              <a:t> L3 Radiometer Global Daily 36km EASE-GRID Soil Moisture, Version 4  </a:t>
            </a:r>
            <a:endParaRPr lang="en-US" sz="2400">
              <a:solidFill>
                <a:schemeClr val="tx1">
                  <a:lumMod val="75000"/>
                  <a:lumOff val="25000"/>
                </a:schemeClr>
              </a:solidFill>
              <a:ea typeface="+mn-lt"/>
              <a:cs typeface="+mn-lt"/>
            </a:endParaRPr>
          </a:p>
          <a:p>
            <a:pPr algn="l"/>
            <a:endParaRPr lang="en-US" sz="2000">
              <a:cs typeface="Calibri"/>
            </a:endParaRPr>
          </a:p>
        </p:txBody>
      </p:sp>
      <p:sp>
        <p:nvSpPr>
          <p:cNvPr id="3" name="Text Placeholder 4">
            <a:extLst>
              <a:ext uri="{FF2B5EF4-FFF2-40B4-BE49-F238E27FC236}">
                <a16:creationId xmlns:a16="http://schemas.microsoft.com/office/drawing/2014/main" id="{202010FC-143A-42C2-BF06-EF4060FE2AF4}"/>
              </a:ext>
            </a:extLst>
          </p:cNvPr>
          <p:cNvSpPr txBox="1">
            <a:spLocks/>
          </p:cNvSpPr>
          <p:nvPr/>
        </p:nvSpPr>
        <p:spPr>
          <a:xfrm>
            <a:off x="10274047" y="6362706"/>
            <a:ext cx="1914118" cy="406321"/>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effectLst/>
                <a:uLnTx/>
                <a:uFillTx/>
                <a:latin typeface="Century Gothic"/>
              </a:rPr>
              <a:t>Image Credit:</a:t>
            </a:r>
            <a:r>
              <a:rPr lang="en-US">
                <a:latin typeface="Century Gothic"/>
              </a:rPr>
              <a:t> NASA</a:t>
            </a:r>
            <a:endParaRPr lang="en-US" i="0" u="none" strike="noStrike" kern="1200" cap="none" spc="0" normalizeH="0" baseline="0" noProof="0">
              <a:ln>
                <a:noFill/>
              </a:ln>
              <a:effectLst/>
              <a:uLnTx/>
              <a:uFillTx/>
              <a:latin typeface="Century Gothic"/>
            </a:endParaRPr>
          </a:p>
        </p:txBody>
      </p:sp>
    </p:spTree>
    <p:extLst>
      <p:ext uri="{BB962C8B-B14F-4D97-AF65-F5344CB8AC3E}">
        <p14:creationId xmlns:p14="http://schemas.microsoft.com/office/powerpoint/2010/main" val="1749545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5B834AF-AFA0-4693-9108-0BB8723B2FCC}"/>
              </a:ext>
            </a:extLst>
          </p:cNvPr>
          <p:cNvSpPr/>
          <p:nvPr/>
        </p:nvSpPr>
        <p:spPr>
          <a:xfrm>
            <a:off x="1251405" y="1252722"/>
            <a:ext cx="1983131" cy="597587"/>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FFFF"/>
                </a:solidFill>
                <a:latin typeface="Century Gothic"/>
              </a:rPr>
              <a:t>SNODAS</a:t>
            </a:r>
            <a:endParaRPr lang="en-US"/>
          </a:p>
        </p:txBody>
      </p:sp>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25227"/>
            <a:ext cx="6083657" cy="85982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a:solidFill>
                  <a:schemeClr val="bg1"/>
                </a:solidFill>
                <a:latin typeface="Century Gothic" panose="020F0302020204030204"/>
              </a:rPr>
              <a:t>Ancillary Data </a:t>
            </a:r>
            <a:endParaRPr lang="en-US">
              <a:solidFill>
                <a:schemeClr val="bg1"/>
              </a:solidFill>
            </a:endParaRPr>
          </a:p>
        </p:txBody>
      </p:sp>
      <p:sp>
        <p:nvSpPr>
          <p:cNvPr id="3" name="TextBox 2">
            <a:extLst>
              <a:ext uri="{FF2B5EF4-FFF2-40B4-BE49-F238E27FC236}">
                <a16:creationId xmlns:a16="http://schemas.microsoft.com/office/drawing/2014/main" id="{017061C1-D896-41EC-9696-00450C684841}"/>
              </a:ext>
            </a:extLst>
          </p:cNvPr>
          <p:cNvSpPr txBox="1"/>
          <p:nvPr/>
        </p:nvSpPr>
        <p:spPr>
          <a:xfrm>
            <a:off x="4152488" y="1130587"/>
            <a:ext cx="67002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Snow Data Assimilation System (SNODAS) Data Products at NSIDC, Version 1</a:t>
            </a:r>
            <a:endParaRPr lang="en-US" sz="240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2CF45E1B-CC76-44E6-B2EB-2AE452ACC36E}"/>
              </a:ext>
            </a:extLst>
          </p:cNvPr>
          <p:cNvSpPr txBox="1"/>
          <p:nvPr/>
        </p:nvSpPr>
        <p:spPr>
          <a:xfrm>
            <a:off x="925692" y="2357893"/>
            <a:ext cx="47353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March 2019 Snow Water Equivalence </a:t>
            </a:r>
          </a:p>
        </p:txBody>
      </p:sp>
      <p:sp>
        <p:nvSpPr>
          <p:cNvPr id="16" name="TextBox 15">
            <a:extLst>
              <a:ext uri="{FF2B5EF4-FFF2-40B4-BE49-F238E27FC236}">
                <a16:creationId xmlns:a16="http://schemas.microsoft.com/office/drawing/2014/main" id="{3B493961-4EF4-43C5-8A28-22DB6BA6ADD8}"/>
              </a:ext>
            </a:extLst>
          </p:cNvPr>
          <p:cNvSpPr txBox="1"/>
          <p:nvPr/>
        </p:nvSpPr>
        <p:spPr>
          <a:xfrm>
            <a:off x="7409605" y="2305340"/>
            <a:ext cx="3195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March 2019 Snow Depth </a:t>
            </a:r>
          </a:p>
        </p:txBody>
      </p:sp>
      <p:grpSp>
        <p:nvGrpSpPr>
          <p:cNvPr id="18" name="Group 17">
            <a:extLst>
              <a:ext uri="{FF2B5EF4-FFF2-40B4-BE49-F238E27FC236}">
                <a16:creationId xmlns:a16="http://schemas.microsoft.com/office/drawing/2014/main" id="{82B62934-8706-4079-9C5D-F03CA380C1BB}"/>
              </a:ext>
            </a:extLst>
          </p:cNvPr>
          <p:cNvGrpSpPr/>
          <p:nvPr/>
        </p:nvGrpSpPr>
        <p:grpSpPr>
          <a:xfrm>
            <a:off x="6801669" y="5841341"/>
            <a:ext cx="1813403" cy="560917"/>
            <a:chOff x="830312" y="5035549"/>
            <a:chExt cx="1813403" cy="560917"/>
          </a:xfrm>
        </p:grpSpPr>
        <p:sp>
          <p:nvSpPr>
            <p:cNvPr id="21" name="Rectangle 20">
              <a:extLst>
                <a:ext uri="{FF2B5EF4-FFF2-40B4-BE49-F238E27FC236}">
                  <a16:creationId xmlns:a16="http://schemas.microsoft.com/office/drawing/2014/main" id="{1BCE7F7E-2FD8-4FC8-BE52-BDD8EA34119B}"/>
                </a:ext>
              </a:extLst>
            </p:cNvPr>
            <p:cNvSpPr/>
            <p:nvPr/>
          </p:nvSpPr>
          <p:spPr>
            <a:xfrm>
              <a:off x="876300" y="5035549"/>
              <a:ext cx="1767415" cy="560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2" descr="Shape, arrow&#10;&#10;Description automatically generated">
              <a:extLst>
                <a:ext uri="{FF2B5EF4-FFF2-40B4-BE49-F238E27FC236}">
                  <a16:creationId xmlns:a16="http://schemas.microsoft.com/office/drawing/2014/main" id="{0D0B35B7-3C49-4036-AD05-A7227D1E0E85}"/>
                </a:ext>
              </a:extLst>
            </p:cNvPr>
            <p:cNvPicPr>
              <a:picLocks noChangeAspect="1"/>
            </p:cNvPicPr>
            <p:nvPr/>
          </p:nvPicPr>
          <p:blipFill>
            <a:blip r:embed="rId3"/>
            <a:stretch>
              <a:fillRect/>
            </a:stretch>
          </p:blipFill>
          <p:spPr>
            <a:xfrm>
              <a:off x="830312" y="5038589"/>
              <a:ext cx="446763" cy="445844"/>
            </a:xfrm>
            <a:prstGeom prst="rect">
              <a:avLst/>
            </a:prstGeom>
          </p:spPr>
        </p:pic>
        <p:sp>
          <p:nvSpPr>
            <p:cNvPr id="25" name="TextBox 24">
              <a:extLst>
                <a:ext uri="{FF2B5EF4-FFF2-40B4-BE49-F238E27FC236}">
                  <a16:creationId xmlns:a16="http://schemas.microsoft.com/office/drawing/2014/main" id="{D2D153D7-6C82-4170-94DD-56F92402FCAA}"/>
                </a:ext>
              </a:extLst>
            </p:cNvPr>
            <p:cNvSpPr txBox="1"/>
            <p:nvPr/>
          </p:nvSpPr>
          <p:spPr>
            <a:xfrm>
              <a:off x="1237192" y="5153025"/>
              <a:ext cx="137795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Century Gothic"/>
                </a:rPr>
                <a:t>0              250          500 km </a:t>
              </a:r>
              <a:endParaRPr lang="en-US" sz="700"/>
            </a:p>
          </p:txBody>
        </p:sp>
        <p:pic>
          <p:nvPicPr>
            <p:cNvPr id="24" name="Picture 19" descr="Map&#10;&#10;Description automatically generated">
              <a:extLst>
                <a:ext uri="{FF2B5EF4-FFF2-40B4-BE49-F238E27FC236}">
                  <a16:creationId xmlns:a16="http://schemas.microsoft.com/office/drawing/2014/main" id="{F768A47F-7D93-4379-8B36-08176931CFF2}"/>
                </a:ext>
              </a:extLst>
            </p:cNvPr>
            <p:cNvPicPr>
              <a:picLocks noChangeAspect="1"/>
            </p:cNvPicPr>
            <p:nvPr/>
          </p:nvPicPr>
          <p:blipFill rotWithShape="1">
            <a:blip r:embed="rId4"/>
            <a:srcRect l="18994" t="85115" r="60521" b="4397"/>
            <a:stretch/>
          </p:blipFill>
          <p:spPr>
            <a:xfrm>
              <a:off x="1283026" y="5086364"/>
              <a:ext cx="1164891" cy="459886"/>
            </a:xfrm>
            <a:prstGeom prst="rect">
              <a:avLst/>
            </a:prstGeom>
          </p:spPr>
        </p:pic>
      </p:grpSp>
      <p:grpSp>
        <p:nvGrpSpPr>
          <p:cNvPr id="41" name="Group 40">
            <a:extLst>
              <a:ext uri="{FF2B5EF4-FFF2-40B4-BE49-F238E27FC236}">
                <a16:creationId xmlns:a16="http://schemas.microsoft.com/office/drawing/2014/main" id="{ED0D7B4B-6035-4597-99BF-5DBF49FAD157}"/>
              </a:ext>
            </a:extLst>
          </p:cNvPr>
          <p:cNvGrpSpPr/>
          <p:nvPr/>
        </p:nvGrpSpPr>
        <p:grpSpPr>
          <a:xfrm>
            <a:off x="8107964" y="5818352"/>
            <a:ext cx="1410904" cy="832069"/>
            <a:chOff x="8922516" y="5818352"/>
            <a:chExt cx="1410904" cy="832069"/>
          </a:xfrm>
        </p:grpSpPr>
        <p:sp>
          <p:nvSpPr>
            <p:cNvPr id="27" name="Rectangle 26">
              <a:extLst>
                <a:ext uri="{FF2B5EF4-FFF2-40B4-BE49-F238E27FC236}">
                  <a16:creationId xmlns:a16="http://schemas.microsoft.com/office/drawing/2014/main" id="{C03F7049-66E6-4435-8BE2-EB96267F824A}"/>
                </a:ext>
              </a:extLst>
            </p:cNvPr>
            <p:cNvSpPr/>
            <p:nvPr/>
          </p:nvSpPr>
          <p:spPr>
            <a:xfrm>
              <a:off x="8967076" y="5818352"/>
              <a:ext cx="1366344" cy="832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A3D277-2A4A-4BE8-A0ED-846FF70F29E2}"/>
                </a:ext>
              </a:extLst>
            </p:cNvPr>
            <p:cNvSpPr txBox="1"/>
            <p:nvPr/>
          </p:nvSpPr>
          <p:spPr>
            <a:xfrm>
              <a:off x="8922516" y="5839482"/>
              <a:ext cx="13386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latin typeface="Century Gothic"/>
                </a:rPr>
                <a:t>Snow Depth</a:t>
              </a:r>
              <a:endParaRPr lang="en-US" sz="800" b="1">
                <a:latin typeface="Century Gothic"/>
                <a:cs typeface="Calibri"/>
              </a:endParaRPr>
            </a:p>
            <a:p>
              <a:r>
                <a:rPr lang="en-US" sz="800">
                  <a:latin typeface="Century Gothic"/>
                  <a:cs typeface="Calibri"/>
                </a:rPr>
                <a:t>Standard Anomalies</a:t>
              </a:r>
            </a:p>
          </p:txBody>
        </p:sp>
        <p:pic>
          <p:nvPicPr>
            <p:cNvPr id="13" name="Picture 13" descr="A picture containing chart&#10;&#10;Description automatically generated">
              <a:extLst>
                <a:ext uri="{FF2B5EF4-FFF2-40B4-BE49-F238E27FC236}">
                  <a16:creationId xmlns:a16="http://schemas.microsoft.com/office/drawing/2014/main" id="{FD8E7E9C-1FAD-4928-AED9-EC9A6AD5F56D}"/>
                </a:ext>
              </a:extLst>
            </p:cNvPr>
            <p:cNvPicPr>
              <a:picLocks noChangeAspect="1"/>
            </p:cNvPicPr>
            <p:nvPr/>
          </p:nvPicPr>
          <p:blipFill>
            <a:blip r:embed="rId5"/>
            <a:stretch>
              <a:fillRect/>
            </a:stretch>
          </p:blipFill>
          <p:spPr>
            <a:xfrm>
              <a:off x="8990919" y="6119832"/>
              <a:ext cx="348412" cy="491171"/>
            </a:xfrm>
            <a:prstGeom prst="rect">
              <a:avLst/>
            </a:prstGeom>
          </p:spPr>
        </p:pic>
        <p:sp>
          <p:nvSpPr>
            <p:cNvPr id="29" name="TextBox 28">
              <a:extLst>
                <a:ext uri="{FF2B5EF4-FFF2-40B4-BE49-F238E27FC236}">
                  <a16:creationId xmlns:a16="http://schemas.microsoft.com/office/drawing/2014/main" id="{CC79687D-296D-4ABD-86F4-EF5333945C59}"/>
                </a:ext>
              </a:extLst>
            </p:cNvPr>
            <p:cNvSpPr txBox="1"/>
            <p:nvPr/>
          </p:nvSpPr>
          <p:spPr>
            <a:xfrm>
              <a:off x="9231806" y="6148771"/>
              <a:ext cx="34334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Century Gothic"/>
                </a:rPr>
                <a:t>2.3</a:t>
              </a:r>
            </a:p>
          </p:txBody>
        </p:sp>
        <p:sp>
          <p:nvSpPr>
            <p:cNvPr id="40" name="TextBox 39">
              <a:extLst>
                <a:ext uri="{FF2B5EF4-FFF2-40B4-BE49-F238E27FC236}">
                  <a16:creationId xmlns:a16="http://schemas.microsoft.com/office/drawing/2014/main" id="{1046BF5D-B13E-4FF0-8273-A0C5FF571681}"/>
                </a:ext>
              </a:extLst>
            </p:cNvPr>
            <p:cNvSpPr txBox="1"/>
            <p:nvPr/>
          </p:nvSpPr>
          <p:spPr>
            <a:xfrm>
              <a:off x="9196770" y="6429046"/>
              <a:ext cx="42216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Century Gothic"/>
                </a:rPr>
                <a:t>-1.6</a:t>
              </a:r>
              <a:endParaRPr lang="en-US" sz="800">
                <a:cs typeface="Calibri"/>
              </a:endParaRPr>
            </a:p>
          </p:txBody>
        </p:sp>
      </p:grpSp>
      <p:sp>
        <p:nvSpPr>
          <p:cNvPr id="20" name="Rectangle 19">
            <a:extLst>
              <a:ext uri="{FF2B5EF4-FFF2-40B4-BE49-F238E27FC236}">
                <a16:creationId xmlns:a16="http://schemas.microsoft.com/office/drawing/2014/main" id="{9E9A71E5-92DD-41D3-8025-3D3BDAEA5DE2}"/>
              </a:ext>
            </a:extLst>
          </p:cNvPr>
          <p:cNvSpPr/>
          <p:nvPr/>
        </p:nvSpPr>
        <p:spPr>
          <a:xfrm>
            <a:off x="6411945" y="5842720"/>
            <a:ext cx="1767415" cy="560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descr="Map&#10;&#10;Description automatically generated">
            <a:extLst>
              <a:ext uri="{FF2B5EF4-FFF2-40B4-BE49-F238E27FC236}">
                <a16:creationId xmlns:a16="http://schemas.microsoft.com/office/drawing/2014/main" id="{3E6F06DD-C7A0-44D7-BF57-49645E010502}"/>
              </a:ext>
            </a:extLst>
          </p:cNvPr>
          <p:cNvPicPr>
            <a:picLocks noChangeAspect="1"/>
          </p:cNvPicPr>
          <p:nvPr/>
        </p:nvPicPr>
        <p:blipFill rotWithShape="1">
          <a:blip r:embed="rId4"/>
          <a:srcRect l="18994" t="85115" r="60521" b="4397"/>
          <a:stretch/>
        </p:blipFill>
        <p:spPr>
          <a:xfrm>
            <a:off x="6818671" y="5893535"/>
            <a:ext cx="1164891" cy="459886"/>
          </a:xfrm>
          <a:prstGeom prst="rect">
            <a:avLst/>
          </a:prstGeom>
        </p:spPr>
      </p:pic>
      <p:sp>
        <p:nvSpPr>
          <p:cNvPr id="23" name="TextBox 22">
            <a:extLst>
              <a:ext uri="{FF2B5EF4-FFF2-40B4-BE49-F238E27FC236}">
                <a16:creationId xmlns:a16="http://schemas.microsoft.com/office/drawing/2014/main" id="{1969F242-AC7D-4ECE-B06D-28DBAD9AB763}"/>
              </a:ext>
            </a:extLst>
          </p:cNvPr>
          <p:cNvSpPr txBox="1"/>
          <p:nvPr/>
        </p:nvSpPr>
        <p:spPr>
          <a:xfrm>
            <a:off x="6772837" y="5960196"/>
            <a:ext cx="137795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Century Gothic"/>
              </a:rPr>
              <a:t>0              250          500 km </a:t>
            </a:r>
            <a:endParaRPr lang="en-US" sz="700"/>
          </a:p>
        </p:txBody>
      </p:sp>
      <p:pic>
        <p:nvPicPr>
          <p:cNvPr id="42" name="Picture 42" descr="Map&#10;&#10;Description automatically generated">
            <a:extLst>
              <a:ext uri="{FF2B5EF4-FFF2-40B4-BE49-F238E27FC236}">
                <a16:creationId xmlns:a16="http://schemas.microsoft.com/office/drawing/2014/main" id="{25847F9B-72D3-45DE-BF1D-E73DEBC7A7F2}"/>
              </a:ext>
            </a:extLst>
          </p:cNvPr>
          <p:cNvPicPr>
            <a:picLocks noChangeAspect="1"/>
          </p:cNvPicPr>
          <p:nvPr/>
        </p:nvPicPr>
        <p:blipFill>
          <a:blip r:embed="rId6"/>
          <a:stretch>
            <a:fillRect/>
          </a:stretch>
        </p:blipFill>
        <p:spPr>
          <a:xfrm>
            <a:off x="739227" y="2670784"/>
            <a:ext cx="4748924" cy="3206846"/>
          </a:xfrm>
          <a:prstGeom prst="rect">
            <a:avLst/>
          </a:prstGeom>
        </p:spPr>
      </p:pic>
      <p:pic>
        <p:nvPicPr>
          <p:cNvPr id="44" name="Picture 44" descr="Map&#10;&#10;Description automatically generated">
            <a:extLst>
              <a:ext uri="{FF2B5EF4-FFF2-40B4-BE49-F238E27FC236}">
                <a16:creationId xmlns:a16="http://schemas.microsoft.com/office/drawing/2014/main" id="{56073E0A-CD7D-4B7A-BA7C-B0A612AD1435}"/>
              </a:ext>
            </a:extLst>
          </p:cNvPr>
          <p:cNvPicPr>
            <a:picLocks noChangeAspect="1"/>
          </p:cNvPicPr>
          <p:nvPr/>
        </p:nvPicPr>
        <p:blipFill>
          <a:blip r:embed="rId7"/>
          <a:stretch>
            <a:fillRect/>
          </a:stretch>
        </p:blipFill>
        <p:spPr>
          <a:xfrm>
            <a:off x="6452926" y="2630487"/>
            <a:ext cx="4748923" cy="3187071"/>
          </a:xfrm>
          <a:prstGeom prst="rect">
            <a:avLst/>
          </a:prstGeom>
        </p:spPr>
      </p:pic>
      <p:grpSp>
        <p:nvGrpSpPr>
          <p:cNvPr id="45" name="Group 44">
            <a:extLst>
              <a:ext uri="{FF2B5EF4-FFF2-40B4-BE49-F238E27FC236}">
                <a16:creationId xmlns:a16="http://schemas.microsoft.com/office/drawing/2014/main" id="{249E016B-6118-4D64-B725-41C438F8E6DB}"/>
              </a:ext>
            </a:extLst>
          </p:cNvPr>
          <p:cNvGrpSpPr/>
          <p:nvPr/>
        </p:nvGrpSpPr>
        <p:grpSpPr>
          <a:xfrm>
            <a:off x="2414860" y="5818351"/>
            <a:ext cx="1639614" cy="832069"/>
            <a:chOff x="8922516" y="5818352"/>
            <a:chExt cx="1639614" cy="832069"/>
          </a:xfrm>
        </p:grpSpPr>
        <p:sp>
          <p:nvSpPr>
            <p:cNvPr id="46" name="Rectangle 45">
              <a:extLst>
                <a:ext uri="{FF2B5EF4-FFF2-40B4-BE49-F238E27FC236}">
                  <a16:creationId xmlns:a16="http://schemas.microsoft.com/office/drawing/2014/main" id="{1645D73C-166B-4255-B475-0886EA0FB24D}"/>
                </a:ext>
              </a:extLst>
            </p:cNvPr>
            <p:cNvSpPr/>
            <p:nvPr/>
          </p:nvSpPr>
          <p:spPr>
            <a:xfrm>
              <a:off x="8967076" y="5818352"/>
              <a:ext cx="1366344" cy="832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D232581-A66D-426D-8734-3A392ECD2BC9}"/>
                </a:ext>
              </a:extLst>
            </p:cNvPr>
            <p:cNvSpPr txBox="1"/>
            <p:nvPr/>
          </p:nvSpPr>
          <p:spPr>
            <a:xfrm>
              <a:off x="8922516" y="5821965"/>
              <a:ext cx="16396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latin typeface="Century Gothic"/>
                </a:rPr>
                <a:t>Snow Water Equivalence </a:t>
              </a:r>
            </a:p>
            <a:p>
              <a:r>
                <a:rPr lang="en-US" sz="800">
                  <a:latin typeface="Century Gothic"/>
                  <a:cs typeface="Calibri"/>
                </a:rPr>
                <a:t>Standard Anomalies</a:t>
              </a:r>
            </a:p>
          </p:txBody>
        </p:sp>
        <p:pic>
          <p:nvPicPr>
            <p:cNvPr id="48" name="Picture 13" descr="A picture containing chart&#10;&#10;Description automatically generated">
              <a:extLst>
                <a:ext uri="{FF2B5EF4-FFF2-40B4-BE49-F238E27FC236}">
                  <a16:creationId xmlns:a16="http://schemas.microsoft.com/office/drawing/2014/main" id="{EFC56FA9-6902-44B4-8512-6354DEB88925}"/>
                </a:ext>
              </a:extLst>
            </p:cNvPr>
            <p:cNvPicPr>
              <a:picLocks noChangeAspect="1"/>
            </p:cNvPicPr>
            <p:nvPr/>
          </p:nvPicPr>
          <p:blipFill>
            <a:blip r:embed="rId5"/>
            <a:stretch>
              <a:fillRect/>
            </a:stretch>
          </p:blipFill>
          <p:spPr>
            <a:xfrm>
              <a:off x="8990919" y="6119832"/>
              <a:ext cx="348412" cy="491171"/>
            </a:xfrm>
            <a:prstGeom prst="rect">
              <a:avLst/>
            </a:prstGeom>
          </p:spPr>
        </p:pic>
        <p:sp>
          <p:nvSpPr>
            <p:cNvPr id="49" name="TextBox 48">
              <a:extLst>
                <a:ext uri="{FF2B5EF4-FFF2-40B4-BE49-F238E27FC236}">
                  <a16:creationId xmlns:a16="http://schemas.microsoft.com/office/drawing/2014/main" id="{E35DE9D0-1946-41A3-96E7-806719D2A5D4}"/>
                </a:ext>
              </a:extLst>
            </p:cNvPr>
            <p:cNvSpPr txBox="1"/>
            <p:nvPr/>
          </p:nvSpPr>
          <p:spPr>
            <a:xfrm>
              <a:off x="9231806" y="6148771"/>
              <a:ext cx="34334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Century Gothic"/>
                </a:rPr>
                <a:t>2.3</a:t>
              </a:r>
            </a:p>
          </p:txBody>
        </p:sp>
        <p:sp>
          <p:nvSpPr>
            <p:cNvPr id="50" name="TextBox 49">
              <a:extLst>
                <a:ext uri="{FF2B5EF4-FFF2-40B4-BE49-F238E27FC236}">
                  <a16:creationId xmlns:a16="http://schemas.microsoft.com/office/drawing/2014/main" id="{252326DB-E8B4-4AD2-9D27-7CE45B8B1B44}"/>
                </a:ext>
              </a:extLst>
            </p:cNvPr>
            <p:cNvSpPr txBox="1"/>
            <p:nvPr/>
          </p:nvSpPr>
          <p:spPr>
            <a:xfrm>
              <a:off x="9196770" y="6429046"/>
              <a:ext cx="42216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Century Gothic"/>
                </a:rPr>
                <a:t>-1.6</a:t>
              </a:r>
              <a:endParaRPr lang="en-US" sz="800">
                <a:cs typeface="Calibri"/>
              </a:endParaRPr>
            </a:p>
          </p:txBody>
        </p:sp>
      </p:grpSp>
      <p:grpSp>
        <p:nvGrpSpPr>
          <p:cNvPr id="51" name="Group 50">
            <a:extLst>
              <a:ext uri="{FF2B5EF4-FFF2-40B4-BE49-F238E27FC236}">
                <a16:creationId xmlns:a16="http://schemas.microsoft.com/office/drawing/2014/main" id="{2A26FF49-3C24-4F62-B1EB-F9235192BCB9}"/>
              </a:ext>
            </a:extLst>
          </p:cNvPr>
          <p:cNvGrpSpPr/>
          <p:nvPr/>
        </p:nvGrpSpPr>
        <p:grpSpPr>
          <a:xfrm>
            <a:off x="672853" y="5842719"/>
            <a:ext cx="1813403" cy="560917"/>
            <a:chOff x="830312" y="5035549"/>
            <a:chExt cx="1813403" cy="560917"/>
          </a:xfrm>
        </p:grpSpPr>
        <p:sp>
          <p:nvSpPr>
            <p:cNvPr id="52" name="Rectangle 51">
              <a:extLst>
                <a:ext uri="{FF2B5EF4-FFF2-40B4-BE49-F238E27FC236}">
                  <a16:creationId xmlns:a16="http://schemas.microsoft.com/office/drawing/2014/main" id="{AF0EA2BD-AF53-4971-AC35-AF1560865CD1}"/>
                </a:ext>
              </a:extLst>
            </p:cNvPr>
            <p:cNvSpPr/>
            <p:nvPr/>
          </p:nvSpPr>
          <p:spPr>
            <a:xfrm>
              <a:off x="876300" y="5035549"/>
              <a:ext cx="1767415" cy="560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12" descr="Shape, arrow&#10;&#10;Description automatically generated">
              <a:extLst>
                <a:ext uri="{FF2B5EF4-FFF2-40B4-BE49-F238E27FC236}">
                  <a16:creationId xmlns:a16="http://schemas.microsoft.com/office/drawing/2014/main" id="{D697DFB6-7A91-46FE-91D2-21EC9F0EB357}"/>
                </a:ext>
              </a:extLst>
            </p:cNvPr>
            <p:cNvPicPr>
              <a:picLocks noChangeAspect="1"/>
            </p:cNvPicPr>
            <p:nvPr/>
          </p:nvPicPr>
          <p:blipFill>
            <a:blip r:embed="rId3"/>
            <a:stretch>
              <a:fillRect/>
            </a:stretch>
          </p:blipFill>
          <p:spPr>
            <a:xfrm>
              <a:off x="830312" y="5038589"/>
              <a:ext cx="446763" cy="445844"/>
            </a:xfrm>
            <a:prstGeom prst="rect">
              <a:avLst/>
            </a:prstGeom>
          </p:spPr>
        </p:pic>
        <p:pic>
          <p:nvPicPr>
            <p:cNvPr id="54" name="Picture 19" descr="Map&#10;&#10;Description automatically generated">
              <a:extLst>
                <a:ext uri="{FF2B5EF4-FFF2-40B4-BE49-F238E27FC236}">
                  <a16:creationId xmlns:a16="http://schemas.microsoft.com/office/drawing/2014/main" id="{78962382-4BA3-40D4-BC5E-E7951205DACD}"/>
                </a:ext>
              </a:extLst>
            </p:cNvPr>
            <p:cNvPicPr>
              <a:picLocks noChangeAspect="1"/>
            </p:cNvPicPr>
            <p:nvPr/>
          </p:nvPicPr>
          <p:blipFill rotWithShape="1">
            <a:blip r:embed="rId4"/>
            <a:srcRect l="18994" t="85115" r="60521" b="4397"/>
            <a:stretch/>
          </p:blipFill>
          <p:spPr>
            <a:xfrm>
              <a:off x="1283026" y="5086364"/>
              <a:ext cx="1164891" cy="459886"/>
            </a:xfrm>
            <a:prstGeom prst="rect">
              <a:avLst/>
            </a:prstGeom>
          </p:spPr>
        </p:pic>
        <p:sp>
          <p:nvSpPr>
            <p:cNvPr id="55" name="TextBox 54">
              <a:extLst>
                <a:ext uri="{FF2B5EF4-FFF2-40B4-BE49-F238E27FC236}">
                  <a16:creationId xmlns:a16="http://schemas.microsoft.com/office/drawing/2014/main" id="{8B2F7607-28FF-410B-A935-A25A02CB8315}"/>
                </a:ext>
              </a:extLst>
            </p:cNvPr>
            <p:cNvSpPr txBox="1"/>
            <p:nvPr/>
          </p:nvSpPr>
          <p:spPr>
            <a:xfrm>
              <a:off x="1237192" y="5153025"/>
              <a:ext cx="137795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Century Gothic"/>
                </a:rPr>
                <a:t>0              250          500 km </a:t>
              </a:r>
              <a:endParaRPr lang="en-US" sz="700"/>
            </a:p>
          </p:txBody>
        </p:sp>
      </p:grpSp>
      <p:grpSp>
        <p:nvGrpSpPr>
          <p:cNvPr id="58" name="Group 57">
            <a:extLst>
              <a:ext uri="{FF2B5EF4-FFF2-40B4-BE49-F238E27FC236}">
                <a16:creationId xmlns:a16="http://schemas.microsoft.com/office/drawing/2014/main" id="{1504D71E-8BC4-4B79-8250-81C3F7E9B01D}"/>
              </a:ext>
            </a:extLst>
          </p:cNvPr>
          <p:cNvGrpSpPr/>
          <p:nvPr/>
        </p:nvGrpSpPr>
        <p:grpSpPr>
          <a:xfrm>
            <a:off x="6365957" y="5792404"/>
            <a:ext cx="446763" cy="499200"/>
            <a:chOff x="6365957" y="5792404"/>
            <a:chExt cx="446763" cy="499200"/>
          </a:xfrm>
        </p:grpSpPr>
        <p:pic>
          <p:nvPicPr>
            <p:cNvPr id="10" name="Picture 12" descr="Shape, arrow&#10;&#10;Description automatically generated">
              <a:extLst>
                <a:ext uri="{FF2B5EF4-FFF2-40B4-BE49-F238E27FC236}">
                  <a16:creationId xmlns:a16="http://schemas.microsoft.com/office/drawing/2014/main" id="{6286F2BA-1E80-419F-8BD4-C6CE766E270D}"/>
                </a:ext>
              </a:extLst>
            </p:cNvPr>
            <p:cNvPicPr>
              <a:picLocks noChangeAspect="1"/>
            </p:cNvPicPr>
            <p:nvPr/>
          </p:nvPicPr>
          <p:blipFill>
            <a:blip r:embed="rId3"/>
            <a:stretch>
              <a:fillRect/>
            </a:stretch>
          </p:blipFill>
          <p:spPr>
            <a:xfrm>
              <a:off x="6365957" y="5845760"/>
              <a:ext cx="446763" cy="445844"/>
            </a:xfrm>
            <a:prstGeom prst="rect">
              <a:avLst/>
            </a:prstGeom>
          </p:spPr>
        </p:pic>
        <p:sp>
          <p:nvSpPr>
            <p:cNvPr id="56" name="TextBox 55">
              <a:extLst>
                <a:ext uri="{FF2B5EF4-FFF2-40B4-BE49-F238E27FC236}">
                  <a16:creationId xmlns:a16="http://schemas.microsoft.com/office/drawing/2014/main" id="{B415A30D-70B6-491D-AE24-D6BF2585CE48}"/>
                </a:ext>
              </a:extLst>
            </p:cNvPr>
            <p:cNvSpPr txBox="1"/>
            <p:nvPr/>
          </p:nvSpPr>
          <p:spPr>
            <a:xfrm>
              <a:off x="6458059" y="5792404"/>
              <a:ext cx="203202" cy="20005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latin typeface="Century Gothic"/>
                </a:rPr>
                <a:t>N</a:t>
              </a:r>
              <a:endParaRPr lang="en-US" sz="700">
                <a:latin typeface="Century Gothic"/>
                <a:cs typeface="Calibri"/>
              </a:endParaRPr>
            </a:p>
          </p:txBody>
        </p:sp>
      </p:grpSp>
      <p:sp>
        <p:nvSpPr>
          <p:cNvPr id="57" name="TextBox 56">
            <a:extLst>
              <a:ext uri="{FF2B5EF4-FFF2-40B4-BE49-F238E27FC236}">
                <a16:creationId xmlns:a16="http://schemas.microsoft.com/office/drawing/2014/main" id="{331D977C-E9D3-4AD7-90E7-DEB15EACBCE9}"/>
              </a:ext>
            </a:extLst>
          </p:cNvPr>
          <p:cNvSpPr txBox="1"/>
          <p:nvPr/>
        </p:nvSpPr>
        <p:spPr>
          <a:xfrm>
            <a:off x="799990" y="5801162"/>
            <a:ext cx="168168" cy="20005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latin typeface="Century Gothic"/>
              </a:rPr>
              <a:t>N</a:t>
            </a:r>
            <a:endParaRPr lang="en-US" sz="700">
              <a:latin typeface="Century Gothic"/>
              <a:cs typeface="Calibri"/>
            </a:endParaRPr>
          </a:p>
        </p:txBody>
      </p:sp>
    </p:spTree>
    <p:extLst>
      <p:ext uri="{BB962C8B-B14F-4D97-AF65-F5344CB8AC3E}">
        <p14:creationId xmlns:p14="http://schemas.microsoft.com/office/powerpoint/2010/main" val="61877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25227"/>
            <a:ext cx="6083657" cy="85982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a:solidFill>
                  <a:schemeClr val="bg1"/>
                </a:solidFill>
                <a:latin typeface="Century Gothic" panose="020F0302020204030204"/>
              </a:rPr>
              <a:t>Ancillary Data </a:t>
            </a:r>
            <a:endParaRPr lang="en-US">
              <a:solidFill>
                <a:schemeClr val="bg1"/>
              </a:solidFill>
            </a:endParaRPr>
          </a:p>
        </p:txBody>
      </p:sp>
      <p:sp>
        <p:nvSpPr>
          <p:cNvPr id="10" name="Rectangle: Rounded Corners 9">
            <a:extLst>
              <a:ext uri="{FF2B5EF4-FFF2-40B4-BE49-F238E27FC236}">
                <a16:creationId xmlns:a16="http://schemas.microsoft.com/office/drawing/2014/main" id="{C6ECD851-044C-4F52-8E1E-2BA5AB7F7345}"/>
              </a:ext>
            </a:extLst>
          </p:cNvPr>
          <p:cNvSpPr/>
          <p:nvPr/>
        </p:nvSpPr>
        <p:spPr>
          <a:xfrm>
            <a:off x="7299533" y="1244325"/>
            <a:ext cx="4250462" cy="934571"/>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rPr>
              <a:t>USGS Stream Gages</a:t>
            </a:r>
            <a:endParaRPr lang="en-US" sz="3200">
              <a:latin typeface="Century Gothic"/>
              <a:cs typeface="Calibri"/>
            </a:endParaRPr>
          </a:p>
        </p:txBody>
      </p:sp>
      <p:sp>
        <p:nvSpPr>
          <p:cNvPr id="5" name="TextBox 4">
            <a:extLst>
              <a:ext uri="{FF2B5EF4-FFF2-40B4-BE49-F238E27FC236}">
                <a16:creationId xmlns:a16="http://schemas.microsoft.com/office/drawing/2014/main" id="{A90FB53D-6FE1-4EE5-8ACA-7DA18049A25B}"/>
              </a:ext>
            </a:extLst>
          </p:cNvPr>
          <p:cNvSpPr txBox="1"/>
          <p:nvPr/>
        </p:nvSpPr>
        <p:spPr>
          <a:xfrm>
            <a:off x="7531551" y="3217512"/>
            <a:ext cx="36606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USGS Water Data for the Nation</a:t>
            </a:r>
          </a:p>
          <a:p>
            <a:endParaRPr lang="en-US" sz="2400">
              <a:cs typeface="Calibri"/>
            </a:endParaRPr>
          </a:p>
        </p:txBody>
      </p:sp>
      <p:grpSp>
        <p:nvGrpSpPr>
          <p:cNvPr id="13" name="Group 12">
            <a:extLst>
              <a:ext uri="{FF2B5EF4-FFF2-40B4-BE49-F238E27FC236}">
                <a16:creationId xmlns:a16="http://schemas.microsoft.com/office/drawing/2014/main" id="{2571616C-EBA0-47E0-9479-5DA02F0AB840}"/>
              </a:ext>
            </a:extLst>
          </p:cNvPr>
          <p:cNvGrpSpPr/>
          <p:nvPr/>
        </p:nvGrpSpPr>
        <p:grpSpPr>
          <a:xfrm>
            <a:off x="422385" y="1703403"/>
            <a:ext cx="6094049" cy="4240365"/>
            <a:chOff x="445476" y="1795767"/>
            <a:chExt cx="6094049" cy="4240365"/>
          </a:xfrm>
        </p:grpSpPr>
        <p:pic>
          <p:nvPicPr>
            <p:cNvPr id="12" name="Picture 12" descr="Map&#10;&#10;Description automatically generated">
              <a:extLst>
                <a:ext uri="{FF2B5EF4-FFF2-40B4-BE49-F238E27FC236}">
                  <a16:creationId xmlns:a16="http://schemas.microsoft.com/office/drawing/2014/main" id="{677D3AFA-3F5C-4D87-8621-2856872CBE08}"/>
                </a:ext>
              </a:extLst>
            </p:cNvPr>
            <p:cNvPicPr>
              <a:picLocks noChangeAspect="1"/>
            </p:cNvPicPr>
            <p:nvPr/>
          </p:nvPicPr>
          <p:blipFill rotWithShape="1">
            <a:blip r:embed="rId3"/>
            <a:srcRect t="69" r="173" b="10430"/>
            <a:stretch/>
          </p:blipFill>
          <p:spPr>
            <a:xfrm>
              <a:off x="445476" y="1795767"/>
              <a:ext cx="6094049" cy="4240365"/>
            </a:xfrm>
            <a:prstGeom prst="rect">
              <a:avLst/>
            </a:prstGeom>
          </p:spPr>
        </p:pic>
        <p:pic>
          <p:nvPicPr>
            <p:cNvPr id="4" name="Picture 5" descr="Map&#10;&#10;Description automatically generated">
              <a:extLst>
                <a:ext uri="{FF2B5EF4-FFF2-40B4-BE49-F238E27FC236}">
                  <a16:creationId xmlns:a16="http://schemas.microsoft.com/office/drawing/2014/main" id="{B4AD814C-D4AA-48BD-923E-A7F9932728B2}"/>
                </a:ext>
              </a:extLst>
            </p:cNvPr>
            <p:cNvPicPr>
              <a:picLocks noChangeAspect="1"/>
            </p:cNvPicPr>
            <p:nvPr/>
          </p:nvPicPr>
          <p:blipFill rotWithShape="1">
            <a:blip r:embed="rId4"/>
            <a:srcRect l="86467" t="2651" r="4558" b="79044"/>
            <a:stretch/>
          </p:blipFill>
          <p:spPr>
            <a:xfrm>
              <a:off x="5814931" y="2074709"/>
              <a:ext cx="410619" cy="640415"/>
            </a:xfrm>
            <a:prstGeom prst="rect">
              <a:avLst/>
            </a:prstGeom>
          </p:spPr>
        </p:pic>
        <p:sp>
          <p:nvSpPr>
            <p:cNvPr id="6" name="TextBox 5">
              <a:extLst>
                <a:ext uri="{FF2B5EF4-FFF2-40B4-BE49-F238E27FC236}">
                  <a16:creationId xmlns:a16="http://schemas.microsoft.com/office/drawing/2014/main" id="{2325DCA6-766F-493C-BA6D-E32044464737}"/>
                </a:ext>
              </a:extLst>
            </p:cNvPr>
            <p:cNvSpPr txBox="1"/>
            <p:nvPr/>
          </p:nvSpPr>
          <p:spPr>
            <a:xfrm>
              <a:off x="689431" y="5774170"/>
              <a:ext cx="27247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rPr>
                <a:t>0                     500                  1,000 km</a:t>
              </a:r>
            </a:p>
          </p:txBody>
        </p:sp>
      </p:grpSp>
    </p:spTree>
    <p:extLst>
      <p:ext uri="{BB962C8B-B14F-4D97-AF65-F5344CB8AC3E}">
        <p14:creationId xmlns:p14="http://schemas.microsoft.com/office/powerpoint/2010/main" val="302220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B5F97A6-4F4F-4CA2-B774-44C1E7EFBD0D}"/>
              </a:ext>
            </a:extLst>
          </p:cNvPr>
          <p:cNvPicPr>
            <a:picLocks noChangeAspect="1"/>
          </p:cNvPicPr>
          <p:nvPr/>
        </p:nvPicPr>
        <p:blipFill>
          <a:blip r:embed="rId3"/>
          <a:stretch>
            <a:fillRect/>
          </a:stretch>
        </p:blipFill>
        <p:spPr>
          <a:xfrm>
            <a:off x="300021" y="859127"/>
            <a:ext cx="10269241" cy="5571066"/>
          </a:xfrm>
          <a:prstGeom prst="rect">
            <a:avLst/>
          </a:prstGeom>
        </p:spPr>
      </p:pic>
      <p:sp>
        <p:nvSpPr>
          <p:cNvPr id="8" name="Title 1">
            <a:extLst>
              <a:ext uri="{FF2B5EF4-FFF2-40B4-BE49-F238E27FC236}">
                <a16:creationId xmlns:a16="http://schemas.microsoft.com/office/drawing/2014/main" id="{FF2A8888-6A77-4845-A18C-FF58F459568C}"/>
              </a:ext>
            </a:extLst>
          </p:cNvPr>
          <p:cNvSpPr txBox="1">
            <a:spLocks/>
          </p:cNvSpPr>
          <p:nvPr/>
        </p:nvSpPr>
        <p:spPr>
          <a:xfrm>
            <a:off x="437791" y="253697"/>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 Workflow  </a:t>
            </a:r>
          </a:p>
        </p:txBody>
      </p:sp>
      <p:sp>
        <p:nvSpPr>
          <p:cNvPr id="2" name="TextBox 1">
            <a:extLst>
              <a:ext uri="{FF2B5EF4-FFF2-40B4-BE49-F238E27FC236}">
                <a16:creationId xmlns:a16="http://schemas.microsoft.com/office/drawing/2014/main" id="{B7D72B83-5FBA-4436-8EED-6A6CB1952FE4}"/>
              </a:ext>
            </a:extLst>
          </p:cNvPr>
          <p:cNvSpPr txBox="1"/>
          <p:nvPr/>
        </p:nvSpPr>
        <p:spPr>
          <a:xfrm>
            <a:off x="4551" y="6578221"/>
            <a:ext cx="29934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Clipart Credit: Microsoft Office 365​</a:t>
            </a:r>
          </a:p>
        </p:txBody>
      </p:sp>
    </p:spTree>
    <p:extLst>
      <p:ext uri="{BB962C8B-B14F-4D97-AF65-F5344CB8AC3E}">
        <p14:creationId xmlns:p14="http://schemas.microsoft.com/office/powerpoint/2010/main" val="1923026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5C411F-BC89-495F-BD84-138CB9D281DE}"/>
              </a:ext>
            </a:extLst>
          </p:cNvPr>
          <p:cNvSpPr/>
          <p:nvPr/>
        </p:nvSpPr>
        <p:spPr>
          <a:xfrm>
            <a:off x="365904" y="357277"/>
            <a:ext cx="7487809" cy="419100"/>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4AEB2"/>
                </a:solidFill>
                <a:latin typeface="Century Gothic" panose="020F0302020204030204"/>
              </a:rPr>
              <a:t>CMI Calculation </a:t>
            </a:r>
          </a:p>
        </p:txBody>
      </p:sp>
      <p:sp>
        <p:nvSpPr>
          <p:cNvPr id="8" name="Text Placeholder 5">
            <a:extLst>
              <a:ext uri="{FF2B5EF4-FFF2-40B4-BE49-F238E27FC236}">
                <a16:creationId xmlns:a16="http://schemas.microsoft.com/office/drawing/2014/main" id="{808E7854-3100-4539-B669-8C18407A21DC}"/>
              </a:ext>
            </a:extLst>
          </p:cNvPr>
          <p:cNvSpPr txBox="1">
            <a:spLocks/>
          </p:cNvSpPr>
          <p:nvPr/>
        </p:nvSpPr>
        <p:spPr>
          <a:xfrm>
            <a:off x="502473" y="1468689"/>
            <a:ext cx="11191654" cy="390876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54AEB2"/>
              </a:buClr>
            </a:pPr>
            <a:r>
              <a:rPr lang="en-US" sz="2800">
                <a:solidFill>
                  <a:schemeClr val="tx1">
                    <a:lumMod val="75000"/>
                    <a:lumOff val="25000"/>
                  </a:schemeClr>
                </a:solidFill>
                <a:latin typeface="Century Gothic"/>
                <a:ea typeface="+mn-lt"/>
                <a:cs typeface="+mn-lt"/>
              </a:rPr>
              <a:t>The Composite Moisture Index is an average</a:t>
            </a:r>
            <a:r>
              <a:rPr lang="en-US" sz="2800" b="1">
                <a:solidFill>
                  <a:schemeClr val="tx1">
                    <a:lumMod val="75000"/>
                    <a:lumOff val="25000"/>
                  </a:schemeClr>
                </a:solidFill>
                <a:latin typeface="Century Gothic"/>
                <a:ea typeface="+mn-lt"/>
                <a:cs typeface="+mn-lt"/>
              </a:rPr>
              <a:t> </a:t>
            </a:r>
            <a:r>
              <a:rPr lang="en-US" sz="2800">
                <a:solidFill>
                  <a:schemeClr val="tx1">
                    <a:lumMod val="75000"/>
                    <a:lumOff val="25000"/>
                  </a:schemeClr>
                </a:solidFill>
                <a:latin typeface="Century Gothic"/>
                <a:ea typeface="+mn-lt"/>
                <a:cs typeface="+mn-lt"/>
              </a:rPr>
              <a:t>of each index's standardized values for a given month. </a:t>
            </a:r>
            <a:endParaRPr lang="en-US" sz="2800">
              <a:solidFill>
                <a:schemeClr val="tx1">
                  <a:lumMod val="75000"/>
                  <a:lumOff val="25000"/>
                </a:schemeClr>
              </a:solidFill>
              <a:latin typeface="Century Gothic"/>
              <a:cs typeface="Calibri"/>
            </a:endParaRPr>
          </a:p>
          <a:p>
            <a:pPr algn="ctr"/>
            <a:endParaRPr lang="en-US" sz="2800">
              <a:solidFill>
                <a:schemeClr val="tx1">
                  <a:lumMod val="75000"/>
                  <a:lumOff val="25000"/>
                </a:schemeClr>
              </a:solidFill>
              <a:latin typeface="Century Gothic"/>
              <a:ea typeface="+mn-lt"/>
              <a:cs typeface="+mn-lt"/>
            </a:endParaRPr>
          </a:p>
          <a:p>
            <a:pPr algn="ctr"/>
            <a:endParaRPr lang="en-US" sz="2800" b="1">
              <a:solidFill>
                <a:schemeClr val="bg1"/>
              </a:solidFill>
              <a:latin typeface="Century Gothic"/>
              <a:ea typeface="+mn-lt"/>
              <a:cs typeface="+mn-lt"/>
            </a:endParaRPr>
          </a:p>
          <a:p>
            <a:pPr algn="ctr"/>
            <a:r>
              <a:rPr lang="en-US" sz="3200" b="1">
                <a:solidFill>
                  <a:schemeClr val="bg1"/>
                </a:solidFill>
                <a:latin typeface="Century Gothic"/>
                <a:ea typeface="+mn-lt"/>
                <a:cs typeface="+mn-lt"/>
              </a:rPr>
              <a:t>CMI = mean(Soil moisture, Soil depth, Snow water equivalent, Snow cover, Groundwater, Streamflow)</a:t>
            </a:r>
            <a:endParaRPr lang="en-US" sz="3200" b="1">
              <a:solidFill>
                <a:schemeClr val="bg1"/>
              </a:solidFill>
              <a:latin typeface="Century Gothic"/>
            </a:endParaRPr>
          </a:p>
          <a:p>
            <a:pPr algn="ctr"/>
            <a:endParaRPr lang="en-US" sz="2400">
              <a:solidFill>
                <a:schemeClr val="tx1">
                  <a:lumMod val="75000"/>
                  <a:lumOff val="25000"/>
                </a:schemeClr>
              </a:solidFill>
              <a:latin typeface="Century Gothic"/>
              <a:cs typeface="Calibri"/>
            </a:endParaRPr>
          </a:p>
          <a:p>
            <a:pPr algn="ctr">
              <a:buClr>
                <a:srgbClr val="54AEB2"/>
              </a:buClr>
            </a:pPr>
            <a:r>
              <a:rPr lang="en-US" sz="2400">
                <a:solidFill>
                  <a:schemeClr val="tx1">
                    <a:lumMod val="75000"/>
                    <a:lumOff val="25000"/>
                  </a:schemeClr>
                </a:solidFill>
                <a:latin typeface="Century Gothic"/>
                <a:ea typeface="+mn-lt"/>
                <a:cs typeface="+mn-lt"/>
              </a:rPr>
              <a:t>    </a:t>
            </a:r>
            <a:endParaRPr lang="en-US" sz="2400">
              <a:solidFill>
                <a:schemeClr val="tx1">
                  <a:lumMod val="75000"/>
                  <a:lumOff val="25000"/>
                </a:schemeClr>
              </a:solidFill>
              <a:latin typeface="Century Gothic"/>
              <a:cs typeface="Calibri"/>
            </a:endParaRPr>
          </a:p>
          <a:p>
            <a:pPr algn="ctr">
              <a:spcAft>
                <a:spcPts val="600"/>
              </a:spcAft>
              <a:buClr>
                <a:srgbClr val="54AEB2"/>
              </a:buClr>
            </a:pPr>
            <a:endParaRPr lang="en-US" sz="2400">
              <a:solidFill>
                <a:schemeClr val="tx1">
                  <a:lumMod val="75000"/>
                  <a:lumOff val="25000"/>
                </a:schemeClr>
              </a:solidFill>
              <a:latin typeface="Century Gothic"/>
              <a:cs typeface="Calibri"/>
            </a:endParaRPr>
          </a:p>
        </p:txBody>
      </p:sp>
      <p:sp>
        <p:nvSpPr>
          <p:cNvPr id="2" name="Rectangle: Rounded Corners 1">
            <a:extLst>
              <a:ext uri="{FF2B5EF4-FFF2-40B4-BE49-F238E27FC236}">
                <a16:creationId xmlns:a16="http://schemas.microsoft.com/office/drawing/2014/main" id="{39D88994-6A27-4898-A369-FA9B6E41C670}"/>
              </a:ext>
            </a:extLst>
          </p:cNvPr>
          <p:cNvSpPr/>
          <p:nvPr/>
        </p:nvSpPr>
        <p:spPr>
          <a:xfrm>
            <a:off x="798690" y="3239911"/>
            <a:ext cx="10597443" cy="1651000"/>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rgbClr val="FFFFFF"/>
                </a:solidFill>
                <a:latin typeface="Century Gothic"/>
                <a:ea typeface="Segoe UI"/>
                <a:cs typeface="Segoe UI"/>
              </a:rPr>
              <a:t>CMI = mean(soil moisture, soil depth, snow </a:t>
            </a:r>
            <a:r>
              <a:rPr lang="en-US" sz="2800" b="1">
                <a:solidFill>
                  <a:srgbClr val="FFFFFF"/>
                </a:solidFill>
                <a:latin typeface="Century Gothic"/>
                <a:ea typeface="Segoe UI"/>
                <a:cs typeface="Segoe UI"/>
              </a:rPr>
              <a:t>water equivalent, snow cover, groundwater, streamflow)</a:t>
            </a:r>
            <a:endParaRPr lang="en-US" sz="2800">
              <a:cs typeface="Calibri"/>
            </a:endParaRPr>
          </a:p>
        </p:txBody>
      </p:sp>
    </p:spTree>
    <p:extLst>
      <p:ext uri="{BB962C8B-B14F-4D97-AF65-F5344CB8AC3E}">
        <p14:creationId xmlns:p14="http://schemas.microsoft.com/office/powerpoint/2010/main" val="211891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60207" y="-4169"/>
            <a:ext cx="3955808" cy="989217"/>
          </a:xfrm>
          <a:prstGeom prst="rect">
            <a:avLst/>
          </a:prstGeom>
          <a:solidFill>
            <a:srgbClr val="54AEB2"/>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entury Gothic" panose="020F0302020204030204"/>
              </a:rPr>
              <a:t>  Results</a:t>
            </a:r>
            <a:endParaRPr lang="en-US">
              <a:solidFill>
                <a:schemeClr val="bg1"/>
              </a:solidFill>
              <a:cs typeface="Calibri Light"/>
            </a:endParaRPr>
          </a:p>
        </p:txBody>
      </p:sp>
      <p:pic>
        <p:nvPicPr>
          <p:cNvPr id="11" name="Picture 11" descr="A picture containing chart&#10;&#10;Description automatically generated">
            <a:extLst>
              <a:ext uri="{FF2B5EF4-FFF2-40B4-BE49-F238E27FC236}">
                <a16:creationId xmlns:a16="http://schemas.microsoft.com/office/drawing/2014/main" id="{3CC0CCE6-F0A4-4F9D-8E21-47BCFD2EC7CE}"/>
              </a:ext>
            </a:extLst>
          </p:cNvPr>
          <p:cNvPicPr>
            <a:picLocks noChangeAspect="1"/>
          </p:cNvPicPr>
          <p:nvPr/>
        </p:nvPicPr>
        <p:blipFill>
          <a:blip r:embed="rId3"/>
          <a:stretch>
            <a:fillRect/>
          </a:stretch>
        </p:blipFill>
        <p:spPr>
          <a:xfrm>
            <a:off x="411193" y="1580690"/>
            <a:ext cx="5043577" cy="4228582"/>
          </a:xfrm>
          <a:prstGeom prst="rect">
            <a:avLst/>
          </a:prstGeom>
        </p:spPr>
      </p:pic>
      <p:pic>
        <p:nvPicPr>
          <p:cNvPr id="13" name="Picture 13" descr="A picture containing chart&#10;&#10;Description automatically generated">
            <a:extLst>
              <a:ext uri="{FF2B5EF4-FFF2-40B4-BE49-F238E27FC236}">
                <a16:creationId xmlns:a16="http://schemas.microsoft.com/office/drawing/2014/main" id="{2BF50F92-3D55-447B-AA3A-FBAF1796F055}"/>
              </a:ext>
            </a:extLst>
          </p:cNvPr>
          <p:cNvPicPr>
            <a:picLocks noChangeAspect="1"/>
          </p:cNvPicPr>
          <p:nvPr/>
        </p:nvPicPr>
        <p:blipFill rotWithShape="1">
          <a:blip r:embed="rId4"/>
          <a:srcRect l="915" t="-975" r="1373" b="128"/>
          <a:stretch/>
        </p:blipFill>
        <p:spPr>
          <a:xfrm>
            <a:off x="6458304" y="1575154"/>
            <a:ext cx="4928157" cy="4258972"/>
          </a:xfrm>
          <a:prstGeom prst="rect">
            <a:avLst/>
          </a:prstGeom>
        </p:spPr>
      </p:pic>
      <p:sp>
        <p:nvSpPr>
          <p:cNvPr id="16" name="Rectangle 15">
            <a:extLst>
              <a:ext uri="{FF2B5EF4-FFF2-40B4-BE49-F238E27FC236}">
                <a16:creationId xmlns:a16="http://schemas.microsoft.com/office/drawing/2014/main" id="{4B88C8D1-E0F8-4B97-B722-C4BCA7AB5508}"/>
              </a:ext>
            </a:extLst>
          </p:cNvPr>
          <p:cNvSpPr/>
          <p:nvPr/>
        </p:nvSpPr>
        <p:spPr>
          <a:xfrm>
            <a:off x="718001" y="4466062"/>
            <a:ext cx="977232" cy="1285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3CDF372-5B5E-4842-9066-E0D309E0EB03}"/>
              </a:ext>
            </a:extLst>
          </p:cNvPr>
          <p:cNvGrpSpPr/>
          <p:nvPr/>
        </p:nvGrpSpPr>
        <p:grpSpPr>
          <a:xfrm>
            <a:off x="1686432" y="5204414"/>
            <a:ext cx="1539934" cy="603832"/>
            <a:chOff x="3106048" y="5047839"/>
            <a:chExt cx="1539934" cy="603832"/>
          </a:xfrm>
        </p:grpSpPr>
        <p:pic>
          <p:nvPicPr>
            <p:cNvPr id="15" name="Picture 15" descr="A picture containing diagram&#10;&#10;Description automatically generated">
              <a:extLst>
                <a:ext uri="{FF2B5EF4-FFF2-40B4-BE49-F238E27FC236}">
                  <a16:creationId xmlns:a16="http://schemas.microsoft.com/office/drawing/2014/main" id="{C8CC0B3D-38A6-4CC1-BF57-523C180FEAB4}"/>
                </a:ext>
              </a:extLst>
            </p:cNvPr>
            <p:cNvPicPr>
              <a:picLocks noChangeAspect="1"/>
            </p:cNvPicPr>
            <p:nvPr/>
          </p:nvPicPr>
          <p:blipFill>
            <a:blip r:embed="rId5"/>
            <a:stretch>
              <a:fillRect/>
            </a:stretch>
          </p:blipFill>
          <p:spPr>
            <a:xfrm>
              <a:off x="3106048" y="5047839"/>
              <a:ext cx="1535942" cy="603832"/>
            </a:xfrm>
            <a:prstGeom prst="rect">
              <a:avLst/>
            </a:prstGeom>
          </p:spPr>
        </p:pic>
        <p:sp>
          <p:nvSpPr>
            <p:cNvPr id="17" name="TextBox 16">
              <a:extLst>
                <a:ext uri="{FF2B5EF4-FFF2-40B4-BE49-F238E27FC236}">
                  <a16:creationId xmlns:a16="http://schemas.microsoft.com/office/drawing/2014/main" id="{C77150B9-3963-4EC5-991C-0EB456E144DB}"/>
                </a:ext>
              </a:extLst>
            </p:cNvPr>
            <p:cNvSpPr txBox="1"/>
            <p:nvPr/>
          </p:nvSpPr>
          <p:spPr>
            <a:xfrm>
              <a:off x="3107302" y="5128234"/>
              <a:ext cx="153868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0         250        500 km</a:t>
              </a:r>
            </a:p>
          </p:txBody>
        </p:sp>
      </p:grpSp>
      <p:sp>
        <p:nvSpPr>
          <p:cNvPr id="2" name="TextBox 1">
            <a:extLst>
              <a:ext uri="{FF2B5EF4-FFF2-40B4-BE49-F238E27FC236}">
                <a16:creationId xmlns:a16="http://schemas.microsoft.com/office/drawing/2014/main" id="{F6FF5760-3D37-4BF0-829A-AA539F46DA21}"/>
              </a:ext>
            </a:extLst>
          </p:cNvPr>
          <p:cNvSpPr txBox="1"/>
          <p:nvPr/>
        </p:nvSpPr>
        <p:spPr>
          <a:xfrm>
            <a:off x="2185270" y="1204064"/>
            <a:ext cx="16367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March 2017</a:t>
            </a:r>
            <a:endParaRPr lang="en-US">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7BA77437-A716-4590-9BD7-A336AB1D29FB}"/>
              </a:ext>
            </a:extLst>
          </p:cNvPr>
          <p:cNvSpPr txBox="1"/>
          <p:nvPr/>
        </p:nvSpPr>
        <p:spPr>
          <a:xfrm>
            <a:off x="8135133" y="1204063"/>
            <a:ext cx="16367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March 2019</a:t>
            </a:r>
            <a:endParaRPr lang="en-US">
              <a:solidFill>
                <a:schemeClr val="tx1">
                  <a:lumMod val="75000"/>
                  <a:lumOff val="25000"/>
                </a:schemeClr>
              </a:solidFill>
            </a:endParaRPr>
          </a:p>
        </p:txBody>
      </p:sp>
      <p:grpSp>
        <p:nvGrpSpPr>
          <p:cNvPr id="22" name="Group 21">
            <a:extLst>
              <a:ext uri="{FF2B5EF4-FFF2-40B4-BE49-F238E27FC236}">
                <a16:creationId xmlns:a16="http://schemas.microsoft.com/office/drawing/2014/main" id="{3472402F-06D5-4F09-939B-7679F9619A45}"/>
              </a:ext>
            </a:extLst>
          </p:cNvPr>
          <p:cNvGrpSpPr/>
          <p:nvPr/>
        </p:nvGrpSpPr>
        <p:grpSpPr>
          <a:xfrm>
            <a:off x="586719" y="4584135"/>
            <a:ext cx="1123673" cy="1157188"/>
            <a:chOff x="690628" y="4584135"/>
            <a:chExt cx="1031309" cy="1111007"/>
          </a:xfrm>
        </p:grpSpPr>
        <p:pic>
          <p:nvPicPr>
            <p:cNvPr id="14" name="Picture 14" descr="A picture containing background pattern&#10;&#10;Description automatically generated">
              <a:extLst>
                <a:ext uri="{FF2B5EF4-FFF2-40B4-BE49-F238E27FC236}">
                  <a16:creationId xmlns:a16="http://schemas.microsoft.com/office/drawing/2014/main" id="{85298257-90B4-4109-B97C-BABD9CF75503}"/>
                </a:ext>
              </a:extLst>
            </p:cNvPr>
            <p:cNvPicPr>
              <a:picLocks noChangeAspect="1"/>
            </p:cNvPicPr>
            <p:nvPr/>
          </p:nvPicPr>
          <p:blipFill>
            <a:blip r:embed="rId6"/>
            <a:stretch>
              <a:fillRect/>
            </a:stretch>
          </p:blipFill>
          <p:spPr>
            <a:xfrm>
              <a:off x="738737" y="4800331"/>
              <a:ext cx="540407" cy="894811"/>
            </a:xfrm>
            <a:prstGeom prst="rect">
              <a:avLst/>
            </a:prstGeom>
          </p:spPr>
        </p:pic>
        <p:sp>
          <p:nvSpPr>
            <p:cNvPr id="18" name="TextBox 17">
              <a:extLst>
                <a:ext uri="{FF2B5EF4-FFF2-40B4-BE49-F238E27FC236}">
                  <a16:creationId xmlns:a16="http://schemas.microsoft.com/office/drawing/2014/main" id="{5C0B8E45-AA73-451C-8C94-B4FF2EB450F1}"/>
                </a:ext>
              </a:extLst>
            </p:cNvPr>
            <p:cNvSpPr txBox="1"/>
            <p:nvPr/>
          </p:nvSpPr>
          <p:spPr>
            <a:xfrm>
              <a:off x="1208439" y="4801383"/>
              <a:ext cx="2098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rPr>
                <a:t>2</a:t>
              </a:r>
            </a:p>
          </p:txBody>
        </p:sp>
        <p:sp>
          <p:nvSpPr>
            <p:cNvPr id="19" name="TextBox 18">
              <a:extLst>
                <a:ext uri="{FF2B5EF4-FFF2-40B4-BE49-F238E27FC236}">
                  <a16:creationId xmlns:a16="http://schemas.microsoft.com/office/drawing/2014/main" id="{1ADB0221-1A69-4F9B-995F-0C19C26420C1}"/>
                </a:ext>
              </a:extLst>
            </p:cNvPr>
            <p:cNvSpPr txBox="1"/>
            <p:nvPr/>
          </p:nvSpPr>
          <p:spPr>
            <a:xfrm>
              <a:off x="1205430" y="5445299"/>
              <a:ext cx="4313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rPr>
                <a:t>-1</a:t>
              </a:r>
              <a:endParaRPr lang="en-US" sz="1000">
                <a:latin typeface="Century Gothic"/>
                <a:cs typeface="Calibri"/>
              </a:endParaRPr>
            </a:p>
          </p:txBody>
        </p:sp>
        <p:sp>
          <p:nvSpPr>
            <p:cNvPr id="12" name="TextBox 11">
              <a:extLst>
                <a:ext uri="{FF2B5EF4-FFF2-40B4-BE49-F238E27FC236}">
                  <a16:creationId xmlns:a16="http://schemas.microsoft.com/office/drawing/2014/main" id="{3AA122AC-4547-4A83-AE4B-1D40C0E38174}"/>
                </a:ext>
              </a:extLst>
            </p:cNvPr>
            <p:cNvSpPr txBox="1"/>
            <p:nvPr/>
          </p:nvSpPr>
          <p:spPr>
            <a:xfrm>
              <a:off x="690628" y="4584135"/>
              <a:ext cx="10313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CMI values</a:t>
              </a:r>
            </a:p>
          </p:txBody>
        </p:sp>
      </p:grpSp>
      <p:grpSp>
        <p:nvGrpSpPr>
          <p:cNvPr id="24" name="Group 23">
            <a:extLst>
              <a:ext uri="{FF2B5EF4-FFF2-40B4-BE49-F238E27FC236}">
                <a16:creationId xmlns:a16="http://schemas.microsoft.com/office/drawing/2014/main" id="{A909B517-D2DA-40C9-94D6-E6F1D1F43C83}"/>
              </a:ext>
            </a:extLst>
          </p:cNvPr>
          <p:cNvGrpSpPr/>
          <p:nvPr/>
        </p:nvGrpSpPr>
        <p:grpSpPr>
          <a:xfrm>
            <a:off x="6460068" y="4692233"/>
            <a:ext cx="1123672" cy="1141945"/>
            <a:chOff x="690628" y="4584135"/>
            <a:chExt cx="1031309" cy="1118695"/>
          </a:xfrm>
        </p:grpSpPr>
        <p:pic>
          <p:nvPicPr>
            <p:cNvPr id="25" name="Picture 14" descr="A picture containing background pattern&#10;&#10;Description automatically generated">
              <a:extLst>
                <a:ext uri="{FF2B5EF4-FFF2-40B4-BE49-F238E27FC236}">
                  <a16:creationId xmlns:a16="http://schemas.microsoft.com/office/drawing/2014/main" id="{57137CF8-4940-40FA-A1A8-58D598B34631}"/>
                </a:ext>
              </a:extLst>
            </p:cNvPr>
            <p:cNvPicPr>
              <a:picLocks noChangeAspect="1"/>
            </p:cNvPicPr>
            <p:nvPr/>
          </p:nvPicPr>
          <p:blipFill>
            <a:blip r:embed="rId6"/>
            <a:stretch>
              <a:fillRect/>
            </a:stretch>
          </p:blipFill>
          <p:spPr>
            <a:xfrm>
              <a:off x="738737" y="4800331"/>
              <a:ext cx="540407" cy="894811"/>
            </a:xfrm>
            <a:prstGeom prst="rect">
              <a:avLst/>
            </a:prstGeom>
            <a:solidFill>
              <a:schemeClr val="bg1"/>
            </a:solidFill>
          </p:spPr>
        </p:pic>
        <p:sp>
          <p:nvSpPr>
            <p:cNvPr id="26" name="TextBox 25">
              <a:extLst>
                <a:ext uri="{FF2B5EF4-FFF2-40B4-BE49-F238E27FC236}">
                  <a16:creationId xmlns:a16="http://schemas.microsoft.com/office/drawing/2014/main" id="{6FF9EF9A-4F1E-4B8C-9E19-84E71C6E3DB1}"/>
                </a:ext>
              </a:extLst>
            </p:cNvPr>
            <p:cNvSpPr txBox="1"/>
            <p:nvPr/>
          </p:nvSpPr>
          <p:spPr>
            <a:xfrm>
              <a:off x="1229632" y="4801383"/>
              <a:ext cx="20989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rPr>
                <a:t>2</a:t>
              </a:r>
            </a:p>
          </p:txBody>
        </p:sp>
        <p:sp>
          <p:nvSpPr>
            <p:cNvPr id="27" name="TextBox 26">
              <a:extLst>
                <a:ext uri="{FF2B5EF4-FFF2-40B4-BE49-F238E27FC236}">
                  <a16:creationId xmlns:a16="http://schemas.microsoft.com/office/drawing/2014/main" id="{0A5E7F6F-C969-430D-ABE6-C5E41BBE111E}"/>
                </a:ext>
              </a:extLst>
            </p:cNvPr>
            <p:cNvSpPr txBox="1"/>
            <p:nvPr/>
          </p:nvSpPr>
          <p:spPr>
            <a:xfrm>
              <a:off x="1226623" y="5456609"/>
              <a:ext cx="43134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rPr>
                <a:t>-1</a:t>
              </a:r>
              <a:endParaRPr lang="en-US" sz="1000">
                <a:latin typeface="Century Gothic"/>
                <a:cs typeface="Calibri"/>
              </a:endParaRPr>
            </a:p>
          </p:txBody>
        </p:sp>
        <p:sp>
          <p:nvSpPr>
            <p:cNvPr id="28" name="TextBox 27">
              <a:extLst>
                <a:ext uri="{FF2B5EF4-FFF2-40B4-BE49-F238E27FC236}">
                  <a16:creationId xmlns:a16="http://schemas.microsoft.com/office/drawing/2014/main" id="{2C9A277B-6848-4382-94B8-0BDCF7EE8352}"/>
                </a:ext>
              </a:extLst>
            </p:cNvPr>
            <p:cNvSpPr txBox="1"/>
            <p:nvPr/>
          </p:nvSpPr>
          <p:spPr>
            <a:xfrm>
              <a:off x="690628" y="4584135"/>
              <a:ext cx="1031309"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CMI values</a:t>
              </a:r>
            </a:p>
          </p:txBody>
        </p:sp>
      </p:grpSp>
      <p:grpSp>
        <p:nvGrpSpPr>
          <p:cNvPr id="29" name="Group 28">
            <a:extLst>
              <a:ext uri="{FF2B5EF4-FFF2-40B4-BE49-F238E27FC236}">
                <a16:creationId xmlns:a16="http://schemas.microsoft.com/office/drawing/2014/main" id="{BCEB50EB-C5DE-45F4-A18B-EEB579813A60}"/>
              </a:ext>
            </a:extLst>
          </p:cNvPr>
          <p:cNvGrpSpPr/>
          <p:nvPr/>
        </p:nvGrpSpPr>
        <p:grpSpPr>
          <a:xfrm>
            <a:off x="7448403" y="5225291"/>
            <a:ext cx="1539934" cy="603832"/>
            <a:chOff x="3106048" y="5047839"/>
            <a:chExt cx="1539934" cy="603832"/>
          </a:xfrm>
        </p:grpSpPr>
        <p:pic>
          <p:nvPicPr>
            <p:cNvPr id="30" name="Picture 15" descr="A picture containing diagram&#10;&#10;Description automatically generated">
              <a:extLst>
                <a:ext uri="{FF2B5EF4-FFF2-40B4-BE49-F238E27FC236}">
                  <a16:creationId xmlns:a16="http://schemas.microsoft.com/office/drawing/2014/main" id="{50EF17FF-86BD-4C3A-B0FF-DAF5FAA4D666}"/>
                </a:ext>
              </a:extLst>
            </p:cNvPr>
            <p:cNvPicPr>
              <a:picLocks noChangeAspect="1"/>
            </p:cNvPicPr>
            <p:nvPr/>
          </p:nvPicPr>
          <p:blipFill>
            <a:blip r:embed="rId5"/>
            <a:stretch>
              <a:fillRect/>
            </a:stretch>
          </p:blipFill>
          <p:spPr>
            <a:xfrm>
              <a:off x="3106048" y="5047839"/>
              <a:ext cx="1535942" cy="603832"/>
            </a:xfrm>
            <a:prstGeom prst="rect">
              <a:avLst/>
            </a:prstGeom>
          </p:spPr>
        </p:pic>
        <p:sp>
          <p:nvSpPr>
            <p:cNvPr id="31" name="TextBox 30">
              <a:extLst>
                <a:ext uri="{FF2B5EF4-FFF2-40B4-BE49-F238E27FC236}">
                  <a16:creationId xmlns:a16="http://schemas.microsoft.com/office/drawing/2014/main" id="{D56BD37C-8911-460A-A86B-EDEDBA3015E0}"/>
                </a:ext>
              </a:extLst>
            </p:cNvPr>
            <p:cNvSpPr txBox="1"/>
            <p:nvPr/>
          </p:nvSpPr>
          <p:spPr>
            <a:xfrm>
              <a:off x="3107302" y="5128234"/>
              <a:ext cx="153868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0         250        500 km</a:t>
              </a:r>
            </a:p>
          </p:txBody>
        </p:sp>
      </p:grpSp>
      <p:grpSp>
        <p:nvGrpSpPr>
          <p:cNvPr id="3" name="Group 2">
            <a:extLst>
              <a:ext uri="{FF2B5EF4-FFF2-40B4-BE49-F238E27FC236}">
                <a16:creationId xmlns:a16="http://schemas.microsoft.com/office/drawing/2014/main" id="{A61DFE4C-1477-49B5-B841-BE051E922965}"/>
              </a:ext>
            </a:extLst>
          </p:cNvPr>
          <p:cNvGrpSpPr/>
          <p:nvPr/>
        </p:nvGrpSpPr>
        <p:grpSpPr>
          <a:xfrm>
            <a:off x="3114042" y="5255785"/>
            <a:ext cx="446763" cy="499200"/>
            <a:chOff x="6365957" y="5792404"/>
            <a:chExt cx="446763" cy="499200"/>
          </a:xfrm>
        </p:grpSpPr>
        <p:pic>
          <p:nvPicPr>
            <p:cNvPr id="33" name="Picture 12" descr="Shape, arrow&#10;&#10;Description automatically generated">
              <a:extLst>
                <a:ext uri="{FF2B5EF4-FFF2-40B4-BE49-F238E27FC236}">
                  <a16:creationId xmlns:a16="http://schemas.microsoft.com/office/drawing/2014/main" id="{F63C7D7C-E5C9-4492-8C80-007B251B538D}"/>
                </a:ext>
              </a:extLst>
            </p:cNvPr>
            <p:cNvPicPr>
              <a:picLocks noChangeAspect="1"/>
            </p:cNvPicPr>
            <p:nvPr/>
          </p:nvPicPr>
          <p:blipFill>
            <a:blip r:embed="rId7"/>
            <a:stretch>
              <a:fillRect/>
            </a:stretch>
          </p:blipFill>
          <p:spPr>
            <a:xfrm>
              <a:off x="6365957" y="5845760"/>
              <a:ext cx="446763" cy="445844"/>
            </a:xfrm>
            <a:prstGeom prst="rect">
              <a:avLst/>
            </a:prstGeom>
          </p:spPr>
        </p:pic>
        <p:sp>
          <p:nvSpPr>
            <p:cNvPr id="34" name="TextBox 33">
              <a:extLst>
                <a:ext uri="{FF2B5EF4-FFF2-40B4-BE49-F238E27FC236}">
                  <a16:creationId xmlns:a16="http://schemas.microsoft.com/office/drawing/2014/main" id="{FDAE8E4F-1A04-4320-A843-9B57CEA3A8B9}"/>
                </a:ext>
              </a:extLst>
            </p:cNvPr>
            <p:cNvSpPr txBox="1"/>
            <p:nvPr/>
          </p:nvSpPr>
          <p:spPr>
            <a:xfrm>
              <a:off x="6458059" y="5792404"/>
              <a:ext cx="203202" cy="20005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latin typeface="Century Gothic"/>
                </a:rPr>
                <a:t>N</a:t>
              </a:r>
              <a:endParaRPr lang="en-US" sz="700">
                <a:latin typeface="Century Gothic"/>
                <a:cs typeface="Calibri"/>
              </a:endParaRPr>
            </a:p>
          </p:txBody>
        </p:sp>
      </p:grpSp>
      <p:grpSp>
        <p:nvGrpSpPr>
          <p:cNvPr id="4" name="Group 3">
            <a:extLst>
              <a:ext uri="{FF2B5EF4-FFF2-40B4-BE49-F238E27FC236}">
                <a16:creationId xmlns:a16="http://schemas.microsoft.com/office/drawing/2014/main" id="{6F1487E8-27AD-45A3-B4D3-274EC5047647}"/>
              </a:ext>
            </a:extLst>
          </p:cNvPr>
          <p:cNvGrpSpPr/>
          <p:nvPr/>
        </p:nvGrpSpPr>
        <p:grpSpPr>
          <a:xfrm>
            <a:off x="8984661" y="5255784"/>
            <a:ext cx="446763" cy="499200"/>
            <a:chOff x="6365957" y="5792404"/>
            <a:chExt cx="446763" cy="499200"/>
          </a:xfrm>
        </p:grpSpPr>
        <p:pic>
          <p:nvPicPr>
            <p:cNvPr id="36" name="Picture 12" descr="Shape, arrow&#10;&#10;Description automatically generated">
              <a:extLst>
                <a:ext uri="{FF2B5EF4-FFF2-40B4-BE49-F238E27FC236}">
                  <a16:creationId xmlns:a16="http://schemas.microsoft.com/office/drawing/2014/main" id="{3A6AE5D8-5A03-48CB-8BAF-A729292A3329}"/>
                </a:ext>
              </a:extLst>
            </p:cNvPr>
            <p:cNvPicPr>
              <a:picLocks noChangeAspect="1"/>
            </p:cNvPicPr>
            <p:nvPr/>
          </p:nvPicPr>
          <p:blipFill>
            <a:blip r:embed="rId7"/>
            <a:stretch>
              <a:fillRect/>
            </a:stretch>
          </p:blipFill>
          <p:spPr>
            <a:xfrm>
              <a:off x="6365957" y="5845760"/>
              <a:ext cx="446763" cy="445844"/>
            </a:xfrm>
            <a:prstGeom prst="rect">
              <a:avLst/>
            </a:prstGeom>
          </p:spPr>
        </p:pic>
        <p:sp>
          <p:nvSpPr>
            <p:cNvPr id="37" name="TextBox 36">
              <a:extLst>
                <a:ext uri="{FF2B5EF4-FFF2-40B4-BE49-F238E27FC236}">
                  <a16:creationId xmlns:a16="http://schemas.microsoft.com/office/drawing/2014/main" id="{2A939759-A588-469B-887B-DE03BDD07591}"/>
                </a:ext>
              </a:extLst>
            </p:cNvPr>
            <p:cNvSpPr txBox="1"/>
            <p:nvPr/>
          </p:nvSpPr>
          <p:spPr>
            <a:xfrm>
              <a:off x="6458059" y="5792404"/>
              <a:ext cx="203202" cy="20005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latin typeface="Century Gothic"/>
                </a:rPr>
                <a:t>N</a:t>
              </a:r>
              <a:endParaRPr lang="en-US" sz="700">
                <a:latin typeface="Century Gothic"/>
                <a:cs typeface="Calibri"/>
              </a:endParaRPr>
            </a:p>
          </p:txBody>
        </p:sp>
      </p:grpSp>
    </p:spTree>
    <p:extLst>
      <p:ext uri="{BB962C8B-B14F-4D97-AF65-F5344CB8AC3E}">
        <p14:creationId xmlns:p14="http://schemas.microsoft.com/office/powerpoint/2010/main" val="401979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60207" y="-4169"/>
            <a:ext cx="3955808" cy="989217"/>
          </a:xfrm>
          <a:prstGeom prst="rect">
            <a:avLst/>
          </a:prstGeom>
          <a:solidFill>
            <a:srgbClr val="54AEB2"/>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entury Gothic" panose="020F0302020204030204"/>
              </a:rPr>
              <a:t>  Results</a:t>
            </a:r>
            <a:endParaRPr lang="en-US">
              <a:solidFill>
                <a:schemeClr val="bg1"/>
              </a:solidFill>
              <a:cs typeface="Calibri Light"/>
            </a:endParaRPr>
          </a:p>
        </p:txBody>
      </p:sp>
      <p:sp>
        <p:nvSpPr>
          <p:cNvPr id="3" name="TextBox 2">
            <a:extLst>
              <a:ext uri="{FF2B5EF4-FFF2-40B4-BE49-F238E27FC236}">
                <a16:creationId xmlns:a16="http://schemas.microsoft.com/office/drawing/2014/main" id="{017061C1-D896-41EC-9696-00450C684841}"/>
              </a:ext>
            </a:extLst>
          </p:cNvPr>
          <p:cNvSpPr txBox="1"/>
          <p:nvPr/>
        </p:nvSpPr>
        <p:spPr>
          <a:xfrm>
            <a:off x="1463588" y="1508206"/>
            <a:ext cx="33324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HUC CMI March 2017 </a:t>
            </a:r>
          </a:p>
        </p:txBody>
      </p:sp>
      <p:sp>
        <p:nvSpPr>
          <p:cNvPr id="10" name="TextBox 9">
            <a:extLst>
              <a:ext uri="{FF2B5EF4-FFF2-40B4-BE49-F238E27FC236}">
                <a16:creationId xmlns:a16="http://schemas.microsoft.com/office/drawing/2014/main" id="{38A5CD8F-EC68-4DE2-8A0B-E497013901FD}"/>
              </a:ext>
            </a:extLst>
          </p:cNvPr>
          <p:cNvSpPr txBox="1"/>
          <p:nvPr/>
        </p:nvSpPr>
        <p:spPr>
          <a:xfrm>
            <a:off x="7255846" y="1576997"/>
            <a:ext cx="33324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HUC CMI March 2019</a:t>
            </a:r>
          </a:p>
        </p:txBody>
      </p:sp>
      <p:grpSp>
        <p:nvGrpSpPr>
          <p:cNvPr id="25" name="Group 24">
            <a:extLst>
              <a:ext uri="{FF2B5EF4-FFF2-40B4-BE49-F238E27FC236}">
                <a16:creationId xmlns:a16="http://schemas.microsoft.com/office/drawing/2014/main" id="{0CBA679A-1097-4B63-A813-6055FD098AF7}"/>
              </a:ext>
            </a:extLst>
          </p:cNvPr>
          <p:cNvGrpSpPr/>
          <p:nvPr/>
        </p:nvGrpSpPr>
        <p:grpSpPr>
          <a:xfrm>
            <a:off x="329712" y="2352029"/>
            <a:ext cx="4830263" cy="2795987"/>
            <a:chOff x="-247650" y="2235776"/>
            <a:chExt cx="5318724" cy="3081774"/>
          </a:xfrm>
        </p:grpSpPr>
        <p:grpSp>
          <p:nvGrpSpPr>
            <p:cNvPr id="22" name="Group 21">
              <a:extLst>
                <a:ext uri="{FF2B5EF4-FFF2-40B4-BE49-F238E27FC236}">
                  <a16:creationId xmlns:a16="http://schemas.microsoft.com/office/drawing/2014/main" id="{447F370A-720E-4C83-AC82-ADE3C936DFA8}"/>
                </a:ext>
              </a:extLst>
            </p:cNvPr>
            <p:cNvGrpSpPr/>
            <p:nvPr/>
          </p:nvGrpSpPr>
          <p:grpSpPr>
            <a:xfrm>
              <a:off x="-247650" y="2235777"/>
              <a:ext cx="5318724" cy="3081773"/>
              <a:chOff x="390525" y="2159577"/>
              <a:chExt cx="5318724" cy="3081773"/>
            </a:xfrm>
          </p:grpSpPr>
          <p:pic>
            <p:nvPicPr>
              <p:cNvPr id="18" name="Picture 18" descr="Chart&#10;&#10;Description automatically generated">
                <a:extLst>
                  <a:ext uri="{FF2B5EF4-FFF2-40B4-BE49-F238E27FC236}">
                    <a16:creationId xmlns:a16="http://schemas.microsoft.com/office/drawing/2014/main" id="{48C197A6-4A7B-4343-98BB-B4C107F920EE}"/>
                  </a:ext>
                </a:extLst>
              </p:cNvPr>
              <p:cNvPicPr>
                <a:picLocks noChangeAspect="1"/>
              </p:cNvPicPr>
              <p:nvPr/>
            </p:nvPicPr>
            <p:blipFill rotWithShape="1">
              <a:blip r:embed="rId3"/>
              <a:srcRect l="3093" t="20925" r="18317" b="21145"/>
              <a:stretch/>
            </p:blipFill>
            <p:spPr>
              <a:xfrm>
                <a:off x="390525" y="2159577"/>
                <a:ext cx="5318724" cy="3055021"/>
              </a:xfrm>
              <a:prstGeom prst="rect">
                <a:avLst/>
              </a:prstGeom>
            </p:spPr>
          </p:pic>
          <p:sp>
            <p:nvSpPr>
              <p:cNvPr id="14" name="TextBox 13">
                <a:extLst>
                  <a:ext uri="{FF2B5EF4-FFF2-40B4-BE49-F238E27FC236}">
                    <a16:creationId xmlns:a16="http://schemas.microsoft.com/office/drawing/2014/main" id="{CC46C695-FDD5-4545-B827-FBFFB076B47F}"/>
                  </a:ext>
                </a:extLst>
              </p:cNvPr>
              <p:cNvSpPr txBox="1"/>
              <p:nvPr/>
            </p:nvSpPr>
            <p:spPr>
              <a:xfrm>
                <a:off x="1571625" y="4953000"/>
                <a:ext cx="2743200" cy="2883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0                  500              1,000 Km</a:t>
                </a:r>
              </a:p>
            </p:txBody>
          </p:sp>
        </p:grpSp>
        <p:pic>
          <p:nvPicPr>
            <p:cNvPr id="17" name="Picture 16" descr="Map&#10;&#10;Description automatically generated">
              <a:extLst>
                <a:ext uri="{FF2B5EF4-FFF2-40B4-BE49-F238E27FC236}">
                  <a16:creationId xmlns:a16="http://schemas.microsoft.com/office/drawing/2014/main" id="{420A0D84-8ABD-4F9B-BFD7-B31C32E7D678}"/>
                </a:ext>
              </a:extLst>
            </p:cNvPr>
            <p:cNvPicPr>
              <a:picLocks noChangeAspect="1"/>
            </p:cNvPicPr>
            <p:nvPr/>
          </p:nvPicPr>
          <p:blipFill rotWithShape="1">
            <a:blip r:embed="rId4"/>
            <a:srcRect l="82986" t="3139" r="6250" b="73094"/>
            <a:stretch/>
          </p:blipFill>
          <p:spPr>
            <a:xfrm>
              <a:off x="4714875" y="2235776"/>
              <a:ext cx="295276" cy="503799"/>
            </a:xfrm>
            <a:prstGeom prst="rect">
              <a:avLst/>
            </a:prstGeom>
          </p:spPr>
        </p:pic>
      </p:grpSp>
      <p:grpSp>
        <p:nvGrpSpPr>
          <p:cNvPr id="29" name="Group 28">
            <a:extLst>
              <a:ext uri="{FF2B5EF4-FFF2-40B4-BE49-F238E27FC236}">
                <a16:creationId xmlns:a16="http://schemas.microsoft.com/office/drawing/2014/main" id="{83A02551-85FF-40EB-94A0-36E8C0BBE15B}"/>
              </a:ext>
            </a:extLst>
          </p:cNvPr>
          <p:cNvGrpSpPr/>
          <p:nvPr/>
        </p:nvGrpSpPr>
        <p:grpSpPr>
          <a:xfrm>
            <a:off x="7127630" y="2398310"/>
            <a:ext cx="4700458" cy="2709440"/>
            <a:chOff x="6534150" y="2328217"/>
            <a:chExt cx="5345227" cy="3095078"/>
          </a:xfrm>
        </p:grpSpPr>
        <p:grpSp>
          <p:nvGrpSpPr>
            <p:cNvPr id="28" name="Group 27">
              <a:extLst>
                <a:ext uri="{FF2B5EF4-FFF2-40B4-BE49-F238E27FC236}">
                  <a16:creationId xmlns:a16="http://schemas.microsoft.com/office/drawing/2014/main" id="{AA26CB29-9C3A-4838-836B-F49A20770A39}"/>
                </a:ext>
              </a:extLst>
            </p:cNvPr>
            <p:cNvGrpSpPr/>
            <p:nvPr/>
          </p:nvGrpSpPr>
          <p:grpSpPr>
            <a:xfrm>
              <a:off x="6534150" y="2328217"/>
              <a:ext cx="5345227" cy="3095078"/>
              <a:chOff x="6534150" y="2328217"/>
              <a:chExt cx="5345227" cy="3095078"/>
            </a:xfrm>
          </p:grpSpPr>
          <p:pic>
            <p:nvPicPr>
              <p:cNvPr id="19" name="Picture 19" descr="Map&#10;&#10;Description automatically generated">
                <a:extLst>
                  <a:ext uri="{FF2B5EF4-FFF2-40B4-BE49-F238E27FC236}">
                    <a16:creationId xmlns:a16="http://schemas.microsoft.com/office/drawing/2014/main" id="{CA59B0A8-4ADF-4BE0-9404-EC5C65B86D60}"/>
                  </a:ext>
                </a:extLst>
              </p:cNvPr>
              <p:cNvPicPr>
                <a:picLocks noChangeAspect="1"/>
              </p:cNvPicPr>
              <p:nvPr/>
            </p:nvPicPr>
            <p:blipFill rotWithShape="1">
              <a:blip r:embed="rId5"/>
              <a:srcRect l="3583" t="20127" r="17915" b="21610"/>
              <a:stretch/>
            </p:blipFill>
            <p:spPr>
              <a:xfrm>
                <a:off x="6534150" y="2328217"/>
                <a:ext cx="5345227" cy="3048312"/>
              </a:xfrm>
              <a:prstGeom prst="rect">
                <a:avLst/>
              </a:prstGeom>
            </p:spPr>
          </p:pic>
          <p:sp>
            <p:nvSpPr>
              <p:cNvPr id="27" name="TextBox 26">
                <a:extLst>
                  <a:ext uri="{FF2B5EF4-FFF2-40B4-BE49-F238E27FC236}">
                    <a16:creationId xmlns:a16="http://schemas.microsoft.com/office/drawing/2014/main" id="{44711800-0ABA-4922-88B8-2BDD1FC0F636}"/>
                  </a:ext>
                </a:extLst>
              </p:cNvPr>
              <p:cNvSpPr txBox="1"/>
              <p:nvPr/>
            </p:nvSpPr>
            <p:spPr>
              <a:xfrm>
                <a:off x="7696201" y="5124450"/>
                <a:ext cx="2743200" cy="2988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0                 500               1,000 Km</a:t>
                </a:r>
              </a:p>
            </p:txBody>
          </p:sp>
        </p:grpSp>
        <p:pic>
          <p:nvPicPr>
            <p:cNvPr id="16" name="Picture 16" descr="Map&#10;&#10;Description automatically generated">
              <a:extLst>
                <a:ext uri="{FF2B5EF4-FFF2-40B4-BE49-F238E27FC236}">
                  <a16:creationId xmlns:a16="http://schemas.microsoft.com/office/drawing/2014/main" id="{1BDB78DF-54AB-4017-8DCA-A1F140DD2070}"/>
                </a:ext>
              </a:extLst>
            </p:cNvPr>
            <p:cNvPicPr>
              <a:picLocks noChangeAspect="1"/>
            </p:cNvPicPr>
            <p:nvPr/>
          </p:nvPicPr>
          <p:blipFill rotWithShape="1">
            <a:blip r:embed="rId4"/>
            <a:srcRect l="82986" t="3139" r="6250" b="73094"/>
            <a:stretch/>
          </p:blipFill>
          <p:spPr>
            <a:xfrm>
              <a:off x="11477625" y="2331027"/>
              <a:ext cx="295276" cy="503799"/>
            </a:xfrm>
            <a:prstGeom prst="rect">
              <a:avLst/>
            </a:prstGeom>
          </p:spPr>
        </p:pic>
      </p:grpSp>
      <p:graphicFrame>
        <p:nvGraphicFramePr>
          <p:cNvPr id="32" name="Table 24">
            <a:extLst>
              <a:ext uri="{FF2B5EF4-FFF2-40B4-BE49-F238E27FC236}">
                <a16:creationId xmlns:a16="http://schemas.microsoft.com/office/drawing/2014/main" id="{F0F67B5F-9A9D-4D98-8643-35E0013241A2}"/>
              </a:ext>
            </a:extLst>
          </p:cNvPr>
          <p:cNvGraphicFramePr>
            <a:graphicFrameLocks noGrp="1"/>
          </p:cNvGraphicFramePr>
          <p:nvPr>
            <p:extLst>
              <p:ext uri="{D42A27DB-BD31-4B8C-83A1-F6EECF244321}">
                <p14:modId xmlns:p14="http://schemas.microsoft.com/office/powerpoint/2010/main" val="3247328305"/>
              </p:ext>
            </p:extLst>
          </p:nvPr>
        </p:nvGraphicFramePr>
        <p:xfrm>
          <a:off x="5987578" y="2702465"/>
          <a:ext cx="909177" cy="2438400"/>
        </p:xfrm>
        <a:graphic>
          <a:graphicData uri="http://schemas.openxmlformats.org/drawingml/2006/table">
            <a:tbl>
              <a:tblPr firstRow="1" bandRow="1">
                <a:tableStyleId>{2D5ABB26-0587-4C30-8999-92F81FD0307C}</a:tableStyleId>
              </a:tblPr>
              <a:tblGrid>
                <a:gridCol w="909177">
                  <a:extLst>
                    <a:ext uri="{9D8B030D-6E8A-4147-A177-3AD203B41FA5}">
                      <a16:colId xmlns:a16="http://schemas.microsoft.com/office/drawing/2014/main" val="2792628739"/>
                    </a:ext>
                  </a:extLst>
                </a:gridCol>
              </a:tblGrid>
              <a:tr h="183358">
                <a:tc>
                  <a:txBody>
                    <a:bodyPr/>
                    <a:lstStyle/>
                    <a:p>
                      <a:r>
                        <a:rPr lang="en-US" sz="1000" b="0" i="0" u="none" strike="noStrike" noProof="0">
                          <a:solidFill>
                            <a:schemeClr val="tx1">
                              <a:lumMod val="75000"/>
                              <a:lumOff val="25000"/>
                            </a:schemeClr>
                          </a:solidFill>
                          <a:latin typeface="Century Gothic"/>
                        </a:rPr>
                        <a:t>1.6 - 1.8</a:t>
                      </a:r>
                      <a:endParaRPr lang="en-US" sz="1000">
                        <a:solidFill>
                          <a:schemeClr val="tx1">
                            <a:lumMod val="75000"/>
                            <a:lumOff val="25000"/>
                          </a:schemeClr>
                        </a:solidFill>
                        <a:latin typeface="Century Gothic"/>
                      </a:endParaRPr>
                    </a:p>
                  </a:txBody>
                  <a:tcPr/>
                </a:tc>
                <a:extLst>
                  <a:ext uri="{0D108BD9-81ED-4DB2-BD59-A6C34878D82A}">
                    <a16:rowId xmlns:a16="http://schemas.microsoft.com/office/drawing/2014/main" val="3856327770"/>
                  </a:ext>
                </a:extLst>
              </a:tr>
              <a:tr h="183358">
                <a:tc>
                  <a:txBody>
                    <a:bodyPr/>
                    <a:lstStyle/>
                    <a:p>
                      <a:pPr lvl="0">
                        <a:buNone/>
                      </a:pPr>
                      <a:r>
                        <a:rPr lang="en-US" sz="1000" b="0" i="0" u="none" strike="noStrike" noProof="0">
                          <a:solidFill>
                            <a:schemeClr val="tx1">
                              <a:lumMod val="75000"/>
                              <a:lumOff val="25000"/>
                            </a:schemeClr>
                          </a:solidFill>
                          <a:latin typeface="Century Gothic"/>
                        </a:rPr>
                        <a:t>1.4 - 1.6</a:t>
                      </a:r>
                    </a:p>
                  </a:txBody>
                  <a:tcPr/>
                </a:tc>
                <a:extLst>
                  <a:ext uri="{0D108BD9-81ED-4DB2-BD59-A6C34878D82A}">
                    <a16:rowId xmlns:a16="http://schemas.microsoft.com/office/drawing/2014/main" val="3682508278"/>
                  </a:ext>
                </a:extLst>
              </a:tr>
              <a:tr h="183358">
                <a:tc>
                  <a:txBody>
                    <a:bodyPr/>
                    <a:lstStyle/>
                    <a:p>
                      <a:pPr lvl="0">
                        <a:buNone/>
                      </a:pPr>
                      <a:r>
                        <a:rPr lang="en-US" sz="1000" b="0" i="0" u="none" strike="noStrike" noProof="0">
                          <a:solidFill>
                            <a:schemeClr val="tx1">
                              <a:lumMod val="75000"/>
                              <a:lumOff val="25000"/>
                            </a:schemeClr>
                          </a:solidFill>
                          <a:latin typeface="Century Gothic"/>
                        </a:rPr>
                        <a:t>1.2 - 1.4</a:t>
                      </a:r>
                      <a:endParaRPr lang="en-US" sz="1000">
                        <a:solidFill>
                          <a:schemeClr val="tx1">
                            <a:lumMod val="75000"/>
                            <a:lumOff val="25000"/>
                          </a:schemeClr>
                        </a:solidFill>
                        <a:latin typeface="Century Gothic"/>
                      </a:endParaRPr>
                    </a:p>
                  </a:txBody>
                  <a:tcPr/>
                </a:tc>
                <a:extLst>
                  <a:ext uri="{0D108BD9-81ED-4DB2-BD59-A6C34878D82A}">
                    <a16:rowId xmlns:a16="http://schemas.microsoft.com/office/drawing/2014/main" val="1827388504"/>
                  </a:ext>
                </a:extLst>
              </a:tr>
              <a:tr h="183358">
                <a:tc>
                  <a:txBody>
                    <a:bodyPr/>
                    <a:lstStyle/>
                    <a:p>
                      <a:pPr lvl="0">
                        <a:buNone/>
                      </a:pPr>
                      <a:r>
                        <a:rPr lang="en-US" sz="1000" b="0" i="0" u="none" strike="noStrike" noProof="0">
                          <a:solidFill>
                            <a:schemeClr val="tx1">
                              <a:lumMod val="75000"/>
                              <a:lumOff val="25000"/>
                            </a:schemeClr>
                          </a:solidFill>
                          <a:latin typeface="Century Gothic"/>
                        </a:rPr>
                        <a:t>1.0 - 1.2</a:t>
                      </a:r>
                      <a:endParaRPr lang="en-US" sz="1000">
                        <a:solidFill>
                          <a:schemeClr val="tx1">
                            <a:lumMod val="75000"/>
                            <a:lumOff val="25000"/>
                          </a:schemeClr>
                        </a:solidFill>
                        <a:latin typeface="Century Gothic"/>
                      </a:endParaRPr>
                    </a:p>
                  </a:txBody>
                  <a:tcPr/>
                </a:tc>
                <a:extLst>
                  <a:ext uri="{0D108BD9-81ED-4DB2-BD59-A6C34878D82A}">
                    <a16:rowId xmlns:a16="http://schemas.microsoft.com/office/drawing/2014/main" val="3202557699"/>
                  </a:ext>
                </a:extLst>
              </a:tr>
              <a:tr h="183358">
                <a:tc>
                  <a:txBody>
                    <a:bodyPr/>
                    <a:lstStyle/>
                    <a:p>
                      <a:r>
                        <a:rPr lang="en-US" sz="1000">
                          <a:solidFill>
                            <a:schemeClr val="tx1">
                              <a:lumMod val="75000"/>
                              <a:lumOff val="25000"/>
                            </a:schemeClr>
                          </a:solidFill>
                          <a:latin typeface="Century Gothic"/>
                        </a:rPr>
                        <a:t>0.6 - 0.8</a:t>
                      </a:r>
                    </a:p>
                  </a:txBody>
                  <a:tcPr/>
                </a:tc>
                <a:extLst>
                  <a:ext uri="{0D108BD9-81ED-4DB2-BD59-A6C34878D82A}">
                    <a16:rowId xmlns:a16="http://schemas.microsoft.com/office/drawing/2014/main" val="2322231263"/>
                  </a:ext>
                </a:extLst>
              </a:tr>
              <a:tr h="183358">
                <a:tc>
                  <a:txBody>
                    <a:bodyPr/>
                    <a:lstStyle/>
                    <a:p>
                      <a:r>
                        <a:rPr lang="en-US" sz="1000">
                          <a:solidFill>
                            <a:schemeClr val="tx1">
                              <a:lumMod val="75000"/>
                              <a:lumOff val="25000"/>
                            </a:schemeClr>
                          </a:solidFill>
                          <a:latin typeface="Century Gothic"/>
                        </a:rPr>
                        <a:t>0.8 – 1.0</a:t>
                      </a:r>
                    </a:p>
                  </a:txBody>
                  <a:tcPr/>
                </a:tc>
                <a:extLst>
                  <a:ext uri="{0D108BD9-81ED-4DB2-BD59-A6C34878D82A}">
                    <a16:rowId xmlns:a16="http://schemas.microsoft.com/office/drawing/2014/main" val="264021932"/>
                  </a:ext>
                </a:extLst>
              </a:tr>
              <a:tr h="183358">
                <a:tc>
                  <a:txBody>
                    <a:bodyPr/>
                    <a:lstStyle/>
                    <a:p>
                      <a:pPr lvl="0">
                        <a:buNone/>
                      </a:pPr>
                      <a:r>
                        <a:rPr lang="en-US" sz="1000" b="0" i="0" u="none" strike="noStrike" noProof="0">
                          <a:solidFill>
                            <a:schemeClr val="tx1">
                              <a:lumMod val="75000"/>
                              <a:lumOff val="25000"/>
                            </a:schemeClr>
                          </a:solidFill>
                          <a:latin typeface="Century Gothic"/>
                        </a:rPr>
                        <a:t>0.4 - 0.6</a:t>
                      </a:r>
                      <a:endParaRPr lang="en-US" sz="1000" b="0" i="0" u="none" strike="noStrike" noProof="0">
                        <a:solidFill>
                          <a:schemeClr val="tx1">
                            <a:lumMod val="75000"/>
                            <a:lumOff val="25000"/>
                          </a:schemeClr>
                        </a:solidFill>
                      </a:endParaRPr>
                    </a:p>
                  </a:txBody>
                  <a:tcPr/>
                </a:tc>
                <a:extLst>
                  <a:ext uri="{0D108BD9-81ED-4DB2-BD59-A6C34878D82A}">
                    <a16:rowId xmlns:a16="http://schemas.microsoft.com/office/drawing/2014/main" val="1604386459"/>
                  </a:ext>
                </a:extLst>
              </a:tr>
              <a:tr h="183358">
                <a:tc>
                  <a:txBody>
                    <a:bodyPr/>
                    <a:lstStyle/>
                    <a:p>
                      <a:pPr lvl="0">
                        <a:buNone/>
                      </a:pPr>
                      <a:r>
                        <a:rPr lang="en-US" sz="1000" b="0" i="0" u="none" strike="noStrike" noProof="0">
                          <a:solidFill>
                            <a:schemeClr val="tx1">
                              <a:lumMod val="75000"/>
                              <a:lumOff val="25000"/>
                            </a:schemeClr>
                          </a:solidFill>
                          <a:latin typeface="Century Gothic"/>
                        </a:rPr>
                        <a:t>0.2 - 0.4</a:t>
                      </a:r>
                      <a:endParaRPr lang="en-US" sz="2400">
                        <a:solidFill>
                          <a:schemeClr val="tx1">
                            <a:lumMod val="75000"/>
                            <a:lumOff val="25000"/>
                          </a:schemeClr>
                        </a:solidFill>
                      </a:endParaRPr>
                    </a:p>
                  </a:txBody>
                  <a:tcPr/>
                </a:tc>
                <a:extLst>
                  <a:ext uri="{0D108BD9-81ED-4DB2-BD59-A6C34878D82A}">
                    <a16:rowId xmlns:a16="http://schemas.microsoft.com/office/drawing/2014/main" val="2598002208"/>
                  </a:ext>
                </a:extLst>
              </a:tr>
              <a:tr h="183358">
                <a:tc>
                  <a:txBody>
                    <a:bodyPr/>
                    <a:lstStyle/>
                    <a:p>
                      <a:pPr lvl="0">
                        <a:buNone/>
                      </a:pPr>
                      <a:r>
                        <a:rPr lang="en-US" sz="1000" b="0" i="0" u="none" strike="noStrike" noProof="0">
                          <a:solidFill>
                            <a:schemeClr val="tx1">
                              <a:lumMod val="75000"/>
                              <a:lumOff val="25000"/>
                            </a:schemeClr>
                          </a:solidFill>
                          <a:latin typeface="Century Gothic"/>
                        </a:rPr>
                        <a:t>0.0  - 0.2</a:t>
                      </a:r>
                      <a:endParaRPr lang="en-US" sz="2400">
                        <a:solidFill>
                          <a:schemeClr val="tx1">
                            <a:lumMod val="75000"/>
                            <a:lumOff val="25000"/>
                          </a:schemeClr>
                        </a:solidFill>
                      </a:endParaRPr>
                    </a:p>
                  </a:txBody>
                  <a:tcPr/>
                </a:tc>
                <a:extLst>
                  <a:ext uri="{0D108BD9-81ED-4DB2-BD59-A6C34878D82A}">
                    <a16:rowId xmlns:a16="http://schemas.microsoft.com/office/drawing/2014/main" val="1304305723"/>
                  </a:ext>
                </a:extLst>
              </a:tr>
              <a:tr h="183358">
                <a:tc>
                  <a:txBody>
                    <a:bodyPr/>
                    <a:lstStyle/>
                    <a:p>
                      <a:pPr lvl="0">
                        <a:buNone/>
                      </a:pPr>
                      <a:r>
                        <a:rPr lang="en-US" sz="1000" b="0" i="0" u="none" strike="noStrike" noProof="0">
                          <a:solidFill>
                            <a:schemeClr val="tx1">
                              <a:lumMod val="75000"/>
                              <a:lumOff val="25000"/>
                            </a:schemeClr>
                          </a:solidFill>
                          <a:latin typeface="Century Gothic"/>
                        </a:rPr>
                        <a:t>-0.2 - 0.0</a:t>
                      </a:r>
                      <a:endParaRPr lang="en-US" sz="2400">
                        <a:solidFill>
                          <a:schemeClr val="tx1">
                            <a:lumMod val="75000"/>
                            <a:lumOff val="25000"/>
                          </a:schemeClr>
                        </a:solidFill>
                      </a:endParaRPr>
                    </a:p>
                  </a:txBody>
                  <a:tcPr/>
                </a:tc>
                <a:extLst>
                  <a:ext uri="{0D108BD9-81ED-4DB2-BD59-A6C34878D82A}">
                    <a16:rowId xmlns:a16="http://schemas.microsoft.com/office/drawing/2014/main" val="342747347"/>
                  </a:ext>
                </a:extLst>
              </a:tr>
            </a:tbl>
          </a:graphicData>
        </a:graphic>
      </p:graphicFrame>
      <p:pic>
        <p:nvPicPr>
          <p:cNvPr id="31" name="Picture 31" descr="Chart&#10;&#10;Description automatically generated">
            <a:extLst>
              <a:ext uri="{FF2B5EF4-FFF2-40B4-BE49-F238E27FC236}">
                <a16:creationId xmlns:a16="http://schemas.microsoft.com/office/drawing/2014/main" id="{B8FC52DE-67DC-46E3-81B8-05CE0158B2D3}"/>
              </a:ext>
            </a:extLst>
          </p:cNvPr>
          <p:cNvPicPr>
            <a:picLocks noChangeAspect="1"/>
          </p:cNvPicPr>
          <p:nvPr/>
        </p:nvPicPr>
        <p:blipFill rotWithShape="1">
          <a:blip r:embed="rId6"/>
          <a:srcRect l="84360" t="31603" r="10545" b="30229"/>
          <a:stretch/>
        </p:blipFill>
        <p:spPr>
          <a:xfrm>
            <a:off x="5604099" y="2708546"/>
            <a:ext cx="403012" cy="2414531"/>
          </a:xfrm>
          <a:prstGeom prst="rect">
            <a:avLst/>
          </a:prstGeom>
        </p:spPr>
      </p:pic>
    </p:spTree>
    <p:extLst>
      <p:ext uri="{BB962C8B-B14F-4D97-AF65-F5344CB8AC3E}">
        <p14:creationId xmlns:p14="http://schemas.microsoft.com/office/powerpoint/2010/main" val="126697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B1029-14A9-4E0A-9173-F8EAF7F9F715}"/>
              </a:ext>
            </a:extLst>
          </p:cNvPr>
          <p:cNvSpPr txBox="1">
            <a:spLocks/>
          </p:cNvSpPr>
          <p:nvPr/>
        </p:nvSpPr>
        <p:spPr>
          <a:xfrm>
            <a:off x="425299" y="178746"/>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Correlation Analysis </a:t>
            </a:r>
            <a:endParaRPr lang="en-US"/>
          </a:p>
        </p:txBody>
      </p:sp>
      <p:sp>
        <p:nvSpPr>
          <p:cNvPr id="6" name="TextBox 1">
            <a:extLst>
              <a:ext uri="{FF2B5EF4-FFF2-40B4-BE49-F238E27FC236}">
                <a16:creationId xmlns:a16="http://schemas.microsoft.com/office/drawing/2014/main" id="{BED293B0-110A-4D58-ADB5-E6A45E2F09BC}"/>
              </a:ext>
            </a:extLst>
          </p:cNvPr>
          <p:cNvSpPr txBox="1"/>
          <p:nvPr/>
        </p:nvSpPr>
        <p:spPr>
          <a:xfrm>
            <a:off x="532249" y="5886639"/>
            <a:ext cx="10399961"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a:rPr>
              <a:t>Winter CMI values compared against spring and summer cumulative discharge for March 2017 and 2019</a:t>
            </a:r>
          </a:p>
        </p:txBody>
      </p:sp>
      <p:grpSp>
        <p:nvGrpSpPr>
          <p:cNvPr id="8" name="Group 7">
            <a:extLst>
              <a:ext uri="{FF2B5EF4-FFF2-40B4-BE49-F238E27FC236}">
                <a16:creationId xmlns:a16="http://schemas.microsoft.com/office/drawing/2014/main" id="{E7DAF7D5-30FF-41FB-AD92-A84F26D4B0C5}"/>
              </a:ext>
            </a:extLst>
          </p:cNvPr>
          <p:cNvGrpSpPr/>
          <p:nvPr/>
        </p:nvGrpSpPr>
        <p:grpSpPr>
          <a:xfrm>
            <a:off x="197400" y="861963"/>
            <a:ext cx="10841683" cy="4678171"/>
            <a:chOff x="197400" y="861963"/>
            <a:chExt cx="10841683" cy="4678171"/>
          </a:xfrm>
        </p:grpSpPr>
        <p:grpSp>
          <p:nvGrpSpPr>
            <p:cNvPr id="2" name="Group 1">
              <a:extLst>
                <a:ext uri="{FF2B5EF4-FFF2-40B4-BE49-F238E27FC236}">
                  <a16:creationId xmlns:a16="http://schemas.microsoft.com/office/drawing/2014/main" id="{367C1188-F57C-47F1-ABDB-2ECF9E727009}"/>
                </a:ext>
              </a:extLst>
            </p:cNvPr>
            <p:cNvGrpSpPr/>
            <p:nvPr/>
          </p:nvGrpSpPr>
          <p:grpSpPr>
            <a:xfrm>
              <a:off x="663985" y="861963"/>
              <a:ext cx="10375098" cy="4274659"/>
              <a:chOff x="326707" y="949406"/>
              <a:chExt cx="10375098" cy="4274659"/>
            </a:xfrm>
          </p:grpSpPr>
          <p:pic>
            <p:nvPicPr>
              <p:cNvPr id="3" name="Picture 6" descr="Chart, scatter chart&#10;&#10;Description automatically generated">
                <a:extLst>
                  <a:ext uri="{FF2B5EF4-FFF2-40B4-BE49-F238E27FC236}">
                    <a16:creationId xmlns:a16="http://schemas.microsoft.com/office/drawing/2014/main" id="{AB4F0C61-FBF9-43F2-BA3D-08B1BD904A04}"/>
                  </a:ext>
                </a:extLst>
              </p:cNvPr>
              <p:cNvPicPr>
                <a:picLocks noChangeAspect="1"/>
              </p:cNvPicPr>
              <p:nvPr/>
            </p:nvPicPr>
            <p:blipFill>
              <a:blip r:embed="rId3"/>
              <a:stretch>
                <a:fillRect/>
              </a:stretch>
            </p:blipFill>
            <p:spPr>
              <a:xfrm>
                <a:off x="611842" y="1143000"/>
                <a:ext cx="4749053" cy="3922058"/>
              </a:xfrm>
              <a:prstGeom prst="rect">
                <a:avLst/>
              </a:prstGeom>
            </p:spPr>
          </p:pic>
          <p:pic>
            <p:nvPicPr>
              <p:cNvPr id="7" name="Picture 8" descr="Chart, scatter chart&#10;&#10;Description automatically generated">
                <a:extLst>
                  <a:ext uri="{FF2B5EF4-FFF2-40B4-BE49-F238E27FC236}">
                    <a16:creationId xmlns:a16="http://schemas.microsoft.com/office/drawing/2014/main" id="{D7EE6C8F-B3CC-414B-B2F4-F5B20305275A}"/>
                  </a:ext>
                </a:extLst>
              </p:cNvPr>
              <p:cNvPicPr>
                <a:picLocks noChangeAspect="1"/>
              </p:cNvPicPr>
              <p:nvPr/>
            </p:nvPicPr>
            <p:blipFill>
              <a:blip r:embed="rId4"/>
              <a:stretch>
                <a:fillRect/>
              </a:stretch>
            </p:blipFill>
            <p:spPr>
              <a:xfrm>
                <a:off x="5766548" y="1143001"/>
                <a:ext cx="4693023" cy="3922057"/>
              </a:xfrm>
              <a:prstGeom prst="rect">
                <a:avLst/>
              </a:prstGeom>
            </p:spPr>
          </p:pic>
          <p:sp>
            <p:nvSpPr>
              <p:cNvPr id="10" name="TextBox 9">
                <a:extLst>
                  <a:ext uri="{FF2B5EF4-FFF2-40B4-BE49-F238E27FC236}">
                    <a16:creationId xmlns:a16="http://schemas.microsoft.com/office/drawing/2014/main" id="{DB3F6E77-4023-4EAF-81B6-28E39203603D}"/>
                  </a:ext>
                </a:extLst>
              </p:cNvPr>
              <p:cNvSpPr txBox="1"/>
              <p:nvPr/>
            </p:nvSpPr>
            <p:spPr>
              <a:xfrm>
                <a:off x="850214" y="965264"/>
                <a:ext cx="309935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54AEB2"/>
                    </a:solidFill>
                    <a:latin typeface="Century Gothic"/>
                  </a:rPr>
                  <a:t>March 2017 Correlation</a:t>
                </a:r>
              </a:p>
            </p:txBody>
          </p:sp>
          <p:sp>
            <p:nvSpPr>
              <p:cNvPr id="11" name="TextBox 10">
                <a:extLst>
                  <a:ext uri="{FF2B5EF4-FFF2-40B4-BE49-F238E27FC236}">
                    <a16:creationId xmlns:a16="http://schemas.microsoft.com/office/drawing/2014/main" id="{CC552693-4C91-4977-819E-0004F22FC8E5}"/>
                  </a:ext>
                </a:extLst>
              </p:cNvPr>
              <p:cNvSpPr txBox="1"/>
              <p:nvPr/>
            </p:nvSpPr>
            <p:spPr>
              <a:xfrm>
                <a:off x="5963267" y="949406"/>
                <a:ext cx="309935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54AEB2"/>
                    </a:solidFill>
                    <a:latin typeface="Century Gothic"/>
                  </a:rPr>
                  <a:t>March 2019 Correlation</a:t>
                </a:r>
                <a:endParaRPr lang="en-US" b="1">
                  <a:solidFill>
                    <a:srgbClr val="54AEB2"/>
                  </a:solidFill>
                  <a:cs typeface="Calibri" panose="020F0502020204030204"/>
                </a:endParaRPr>
              </a:p>
            </p:txBody>
          </p:sp>
          <p:sp>
            <p:nvSpPr>
              <p:cNvPr id="12" name="TextBox 11">
                <a:extLst>
                  <a:ext uri="{FF2B5EF4-FFF2-40B4-BE49-F238E27FC236}">
                    <a16:creationId xmlns:a16="http://schemas.microsoft.com/office/drawing/2014/main" id="{051A9EB3-E9F9-47E9-9647-AC602B71370E}"/>
                  </a:ext>
                </a:extLst>
              </p:cNvPr>
              <p:cNvSpPr txBox="1"/>
              <p:nvPr/>
            </p:nvSpPr>
            <p:spPr>
              <a:xfrm>
                <a:off x="6433913" y="1565729"/>
                <a:ext cx="132882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R</a:t>
                </a:r>
                <a:r>
                  <a:rPr lang="en-US" sz="2000" baseline="30000">
                    <a:solidFill>
                      <a:srgbClr val="3F3F3F"/>
                    </a:solidFill>
                    <a:latin typeface="Century Gothic"/>
                  </a:rPr>
                  <a:t>2</a:t>
                </a:r>
                <a:r>
                  <a:rPr lang="en-US" sz="2000">
                    <a:solidFill>
                      <a:srgbClr val="3F3F3F"/>
                    </a:solidFill>
                    <a:latin typeface="Century Gothic"/>
                  </a:rPr>
                  <a:t> : 0.314</a:t>
                </a:r>
                <a:endParaRPr lang="en-US">
                  <a:solidFill>
                    <a:srgbClr val="3F3F3F"/>
                  </a:solidFill>
                  <a:cs typeface="Calibri" panose="020F0502020204030204"/>
                </a:endParaRPr>
              </a:p>
            </p:txBody>
          </p:sp>
          <p:sp>
            <p:nvSpPr>
              <p:cNvPr id="14" name="TextBox 13">
                <a:extLst>
                  <a:ext uri="{FF2B5EF4-FFF2-40B4-BE49-F238E27FC236}">
                    <a16:creationId xmlns:a16="http://schemas.microsoft.com/office/drawing/2014/main" id="{1A8052F6-0DEA-44CF-932C-D382EFEE6994}"/>
                  </a:ext>
                </a:extLst>
              </p:cNvPr>
              <p:cNvSpPr txBox="1"/>
              <p:nvPr/>
            </p:nvSpPr>
            <p:spPr>
              <a:xfrm>
                <a:off x="3666059" y="1520905"/>
                <a:ext cx="132882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R</a:t>
                </a:r>
                <a:r>
                  <a:rPr lang="en-US" sz="2000" baseline="30000">
                    <a:solidFill>
                      <a:srgbClr val="3F3F3F"/>
                    </a:solidFill>
                    <a:latin typeface="Century Gothic"/>
                  </a:rPr>
                  <a:t>2</a:t>
                </a:r>
                <a:r>
                  <a:rPr lang="en-US" sz="2000">
                    <a:solidFill>
                      <a:srgbClr val="3F3F3F"/>
                    </a:solidFill>
                    <a:latin typeface="Century Gothic"/>
                  </a:rPr>
                  <a:t> : 0.014</a:t>
                </a:r>
                <a:endParaRPr lang="en-US">
                  <a:solidFill>
                    <a:srgbClr val="3F3F3F"/>
                  </a:solidFill>
                  <a:cs typeface="Calibri" panose="020F0502020204030204"/>
                </a:endParaRPr>
              </a:p>
            </p:txBody>
          </p:sp>
          <p:sp>
            <p:nvSpPr>
              <p:cNvPr id="15" name="TextBox 14">
                <a:extLst>
                  <a:ext uri="{FF2B5EF4-FFF2-40B4-BE49-F238E27FC236}">
                    <a16:creationId xmlns:a16="http://schemas.microsoft.com/office/drawing/2014/main" id="{5534F22C-558A-40BB-9A15-EE89F7302F25}"/>
                  </a:ext>
                </a:extLst>
              </p:cNvPr>
              <p:cNvSpPr txBox="1"/>
              <p:nvPr/>
            </p:nvSpPr>
            <p:spPr>
              <a:xfrm>
                <a:off x="6008090" y="4916288"/>
                <a:ext cx="469371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panose="020F0502020204030204"/>
                  </a:rPr>
                  <a:t>0.0            0.5            1.0             1.5            2.0           2.5 </a:t>
                </a:r>
                <a:endParaRPr lang="en-US" sz="1400">
                  <a:cs typeface="Calibri" panose="020F0502020204030204"/>
                </a:endParaRPr>
              </a:p>
            </p:txBody>
          </p:sp>
          <p:sp>
            <p:nvSpPr>
              <p:cNvPr id="16" name="TextBox 15">
                <a:extLst>
                  <a:ext uri="{FF2B5EF4-FFF2-40B4-BE49-F238E27FC236}">
                    <a16:creationId xmlns:a16="http://schemas.microsoft.com/office/drawing/2014/main" id="{075BA736-9E8C-4DE0-98C7-FC8B7A31CE62}"/>
                  </a:ext>
                </a:extLst>
              </p:cNvPr>
              <p:cNvSpPr txBox="1"/>
              <p:nvPr/>
            </p:nvSpPr>
            <p:spPr>
              <a:xfrm>
                <a:off x="1234383" y="4916288"/>
                <a:ext cx="395100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panose="020F0502020204030204"/>
                  </a:rPr>
                  <a:t>-1.0                      0.0                     1.0</a:t>
                </a:r>
                <a:endParaRPr lang="en-US" sz="1400">
                  <a:cs typeface="Calibri" panose="020F0502020204030204"/>
                </a:endParaRPr>
              </a:p>
            </p:txBody>
          </p:sp>
          <p:sp>
            <p:nvSpPr>
              <p:cNvPr id="17" name="TextBox 16">
                <a:extLst>
                  <a:ext uri="{FF2B5EF4-FFF2-40B4-BE49-F238E27FC236}">
                    <a16:creationId xmlns:a16="http://schemas.microsoft.com/office/drawing/2014/main" id="{CA88F45A-552F-4C5A-BC32-02D5BE938BA9}"/>
                  </a:ext>
                </a:extLst>
              </p:cNvPr>
              <p:cNvSpPr txBox="1"/>
              <p:nvPr/>
            </p:nvSpPr>
            <p:spPr>
              <a:xfrm>
                <a:off x="326707" y="1520905"/>
                <a:ext cx="533211" cy="35394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3F3F3F"/>
                    </a:solidFill>
                    <a:latin typeface="Century Gothic"/>
                    <a:cs typeface="Calibri" panose="020F0502020204030204"/>
                  </a:rPr>
                  <a:t>0.6</a:t>
                </a:r>
                <a:endParaRPr lang="en-US"/>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r>
                  <a:rPr lang="en-US" sz="1400">
                    <a:solidFill>
                      <a:srgbClr val="3F3F3F"/>
                    </a:solidFill>
                    <a:latin typeface="Century Gothic"/>
                    <a:cs typeface="Calibri" panose="020F0502020204030204"/>
                  </a:rPr>
                  <a:t>0.3</a:t>
                </a: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r>
                  <a:rPr lang="en-US" sz="1400">
                    <a:solidFill>
                      <a:srgbClr val="3F3F3F"/>
                    </a:solidFill>
                    <a:latin typeface="Century Gothic"/>
                    <a:cs typeface="Calibri" panose="020F0502020204030204"/>
                  </a:rPr>
                  <a:t>0.0</a:t>
                </a: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r>
                  <a:rPr lang="en-US" sz="1400">
                    <a:solidFill>
                      <a:srgbClr val="3F3F3F"/>
                    </a:solidFill>
                    <a:latin typeface="Century Gothic"/>
                    <a:cs typeface="Calibri" panose="020F0502020204030204"/>
                  </a:rPr>
                  <a:t>-0.3</a:t>
                </a: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endParaRPr lang="en-US" sz="1400">
                  <a:solidFill>
                    <a:srgbClr val="3F3F3F"/>
                  </a:solidFill>
                  <a:latin typeface="Century Gothic"/>
                  <a:cs typeface="Calibri" panose="020F0502020204030204"/>
                </a:endParaRPr>
              </a:p>
              <a:p>
                <a:pPr algn="r"/>
                <a:r>
                  <a:rPr lang="en-US" sz="1400">
                    <a:solidFill>
                      <a:srgbClr val="3F3F3F"/>
                    </a:solidFill>
                    <a:latin typeface="Century Gothic"/>
                    <a:cs typeface="Calibri" panose="020F0502020204030204"/>
                  </a:rPr>
                  <a:t>-0.6</a:t>
                </a:r>
              </a:p>
            </p:txBody>
          </p:sp>
          <p:sp>
            <p:nvSpPr>
              <p:cNvPr id="13" name="TextBox 12">
                <a:extLst>
                  <a:ext uri="{FF2B5EF4-FFF2-40B4-BE49-F238E27FC236}">
                    <a16:creationId xmlns:a16="http://schemas.microsoft.com/office/drawing/2014/main" id="{ED3E6AE3-DEDE-43ED-A5BD-DBC953CBAEBA}"/>
                  </a:ext>
                </a:extLst>
              </p:cNvPr>
              <p:cNvSpPr txBox="1"/>
              <p:nvPr/>
            </p:nvSpPr>
            <p:spPr>
              <a:xfrm>
                <a:off x="5425384" y="1913110"/>
                <a:ext cx="533211" cy="289310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3F3F3F"/>
                    </a:solidFill>
                    <a:latin typeface="Century Gothic"/>
                    <a:cs typeface="Calibri"/>
                  </a:rPr>
                  <a:t>1.5</a:t>
                </a: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r>
                  <a:rPr lang="en-US" sz="1400">
                    <a:solidFill>
                      <a:srgbClr val="3F3F3F"/>
                    </a:solidFill>
                    <a:latin typeface="Century Gothic"/>
                    <a:cs typeface="Calibri"/>
                  </a:rPr>
                  <a:t>1.0</a:t>
                </a: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r>
                  <a:rPr lang="en-US" sz="1400">
                    <a:solidFill>
                      <a:srgbClr val="3F3F3F"/>
                    </a:solidFill>
                    <a:latin typeface="Century Gothic"/>
                    <a:cs typeface="Calibri"/>
                  </a:rPr>
                  <a:t>0.5</a:t>
                </a: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endParaRPr lang="en-US" sz="1400">
                  <a:solidFill>
                    <a:srgbClr val="3F3F3F"/>
                  </a:solidFill>
                  <a:latin typeface="Century Gothic"/>
                  <a:cs typeface="Calibri"/>
                </a:endParaRPr>
              </a:p>
              <a:p>
                <a:pPr algn="r"/>
                <a:r>
                  <a:rPr lang="en-US" sz="1400">
                    <a:solidFill>
                      <a:srgbClr val="3F3F3F"/>
                    </a:solidFill>
                    <a:latin typeface="Century Gothic"/>
                    <a:cs typeface="Calibri"/>
                  </a:rPr>
                  <a:t>0.0</a:t>
                </a:r>
              </a:p>
            </p:txBody>
          </p:sp>
        </p:grpSp>
        <p:sp>
          <p:nvSpPr>
            <p:cNvPr id="5" name="TextBox 4">
              <a:extLst>
                <a:ext uri="{FF2B5EF4-FFF2-40B4-BE49-F238E27FC236}">
                  <a16:creationId xmlns:a16="http://schemas.microsoft.com/office/drawing/2014/main" id="{C6E0369F-B6F8-41EC-A58E-7E8C9C66EB58}"/>
                </a:ext>
              </a:extLst>
            </p:cNvPr>
            <p:cNvSpPr txBox="1"/>
            <p:nvPr/>
          </p:nvSpPr>
          <p:spPr>
            <a:xfrm>
              <a:off x="3413531" y="5140024"/>
              <a:ext cx="476076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Spring Standardized Discharge</a:t>
              </a:r>
            </a:p>
          </p:txBody>
        </p:sp>
        <p:sp>
          <p:nvSpPr>
            <p:cNvPr id="19" name="TextBox 18">
              <a:extLst>
                <a:ext uri="{FF2B5EF4-FFF2-40B4-BE49-F238E27FC236}">
                  <a16:creationId xmlns:a16="http://schemas.microsoft.com/office/drawing/2014/main" id="{68666442-8EA7-46EC-8451-D9E84D8F0E03}"/>
                </a:ext>
              </a:extLst>
            </p:cNvPr>
            <p:cNvSpPr txBox="1"/>
            <p:nvPr/>
          </p:nvSpPr>
          <p:spPr>
            <a:xfrm rot="16200000">
              <a:off x="-1071028" y="2554220"/>
              <a:ext cx="293696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March CMI Outputs</a:t>
              </a:r>
            </a:p>
          </p:txBody>
        </p:sp>
      </p:grpSp>
    </p:spTree>
    <p:extLst>
      <p:ext uri="{BB962C8B-B14F-4D97-AF65-F5344CB8AC3E}">
        <p14:creationId xmlns:p14="http://schemas.microsoft.com/office/powerpoint/2010/main" val="370036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C5602-18F0-4EEC-B9B5-F93E41199092}"/>
              </a:ext>
            </a:extLst>
          </p:cNvPr>
          <p:cNvSpPr/>
          <p:nvPr/>
        </p:nvSpPr>
        <p:spPr>
          <a:xfrm>
            <a:off x="5221" y="66674"/>
            <a:ext cx="5998754" cy="922851"/>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67718"/>
            <a:ext cx="6011771" cy="989217"/>
          </a:xfrm>
          <a:prstGeom prst="rect">
            <a:avLst/>
          </a:prstGeom>
          <a:solidFill>
            <a:srgbClr val="54AEB2"/>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entury Gothic" panose="020F0302020204030204"/>
              </a:rPr>
              <a:t>Conclusions</a:t>
            </a:r>
            <a:endParaRPr lang="en-US">
              <a:solidFill>
                <a:schemeClr val="bg1"/>
              </a:solidFill>
              <a:cs typeface="Calibri Light"/>
            </a:endParaRPr>
          </a:p>
        </p:txBody>
      </p:sp>
      <p:sp>
        <p:nvSpPr>
          <p:cNvPr id="5" name="TextBox 4">
            <a:extLst>
              <a:ext uri="{FF2B5EF4-FFF2-40B4-BE49-F238E27FC236}">
                <a16:creationId xmlns:a16="http://schemas.microsoft.com/office/drawing/2014/main" id="{46AB0120-74B2-4368-9884-6F9BE323C233}"/>
              </a:ext>
            </a:extLst>
          </p:cNvPr>
          <p:cNvSpPr txBox="1"/>
          <p:nvPr/>
        </p:nvSpPr>
        <p:spPr>
          <a:xfrm>
            <a:off x="6002215" y="6435969"/>
            <a:ext cx="52636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Image Credit: </a:t>
            </a:r>
            <a:r>
              <a:rPr lang="en-US" sz="1200" dirty="0">
                <a:latin typeface="Century Gothic"/>
                <a:ea typeface="+mn-lt"/>
                <a:cs typeface="+mn-lt"/>
              </a:rPr>
              <a:t>”Kerry”</a:t>
            </a:r>
          </a:p>
        </p:txBody>
      </p:sp>
      <p:pic>
        <p:nvPicPr>
          <p:cNvPr id="6" name="Picture 9">
            <a:extLst>
              <a:ext uri="{FF2B5EF4-FFF2-40B4-BE49-F238E27FC236}">
                <a16:creationId xmlns:a16="http://schemas.microsoft.com/office/drawing/2014/main" id="{9F4214D5-BFDF-47AF-8665-A8641DAA1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90"/>
          <a:stretch/>
        </p:blipFill>
        <p:spPr>
          <a:xfrm>
            <a:off x="0" y="1056935"/>
            <a:ext cx="6019865" cy="5648665"/>
          </a:xfrm>
          <a:prstGeom prst="rect">
            <a:avLst/>
          </a:prstGeom>
        </p:spPr>
      </p:pic>
      <p:sp>
        <p:nvSpPr>
          <p:cNvPr id="2" name="TextBox 1">
            <a:extLst>
              <a:ext uri="{FF2B5EF4-FFF2-40B4-BE49-F238E27FC236}">
                <a16:creationId xmlns:a16="http://schemas.microsoft.com/office/drawing/2014/main" id="{2D89D4B5-039E-4837-B9A9-E3A33DBF6F5E}"/>
              </a:ext>
            </a:extLst>
          </p:cNvPr>
          <p:cNvSpPr txBox="1"/>
          <p:nvPr/>
        </p:nvSpPr>
        <p:spPr>
          <a:xfrm>
            <a:off x="6851176" y="1164608"/>
            <a:ext cx="465388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chemeClr val="tx1">
                    <a:lumMod val="75000"/>
                    <a:lumOff val="25000"/>
                  </a:schemeClr>
                </a:solidFill>
                <a:latin typeface="Century Gothic"/>
                <a:ea typeface="+mn-lt"/>
                <a:cs typeface="+mn-lt"/>
              </a:rPr>
              <a:t>The CMI</a:t>
            </a:r>
            <a:r>
              <a:rPr lang="en-US" sz="2400">
                <a:solidFill>
                  <a:schemeClr val="tx1">
                    <a:lumMod val="75000"/>
                    <a:lumOff val="25000"/>
                  </a:schemeClr>
                </a:solidFill>
                <a:latin typeface="Century Gothic"/>
              </a:rPr>
              <a:t> provides a </a:t>
            </a:r>
            <a:r>
              <a:rPr lang="en-US" sz="2400" b="1">
                <a:solidFill>
                  <a:srgbClr val="54AEB2"/>
                </a:solidFill>
                <a:latin typeface="Century Gothic"/>
              </a:rPr>
              <a:t>holistic measure</a:t>
            </a:r>
            <a:r>
              <a:rPr lang="en-US" sz="2400">
                <a:solidFill>
                  <a:schemeClr val="tx1">
                    <a:lumMod val="75000"/>
                    <a:lumOff val="25000"/>
                  </a:schemeClr>
                </a:solidFill>
                <a:latin typeface="Century Gothic"/>
              </a:rPr>
              <a:t> of moisture conditions on regional scales throughout the Missouri River Basin</a:t>
            </a:r>
            <a:endParaRPr lang="en-US">
              <a:solidFill>
                <a:schemeClr val="tx1">
                  <a:lumMod val="75000"/>
                  <a:lumOff val="25000"/>
                </a:schemeClr>
              </a:solidFill>
              <a:cs typeface="Calibri"/>
            </a:endParaRPr>
          </a:p>
          <a:p>
            <a:pPr marL="342900" indent="-342900">
              <a:buFont typeface="Arial"/>
              <a:buChar char="•"/>
            </a:pPr>
            <a:endParaRPr lang="en-US" sz="2400">
              <a:solidFill>
                <a:schemeClr val="tx1">
                  <a:lumMod val="75000"/>
                  <a:lumOff val="25000"/>
                </a:schemeClr>
              </a:solidFill>
              <a:latin typeface="Century Gothic"/>
              <a:cs typeface="Calibri"/>
            </a:endParaRPr>
          </a:p>
          <a:p>
            <a:endParaRPr lang="en-US" sz="2400">
              <a:solidFill>
                <a:schemeClr val="tx1">
                  <a:lumMod val="75000"/>
                  <a:lumOff val="25000"/>
                </a:schemeClr>
              </a:solidFill>
              <a:latin typeface="Century Gothic"/>
              <a:cs typeface="Calibri"/>
            </a:endParaRPr>
          </a:p>
          <a:p>
            <a:pPr marL="342900" indent="-342900">
              <a:buFont typeface="Arial"/>
              <a:buChar char="•"/>
            </a:pPr>
            <a:r>
              <a:rPr lang="en-US" sz="2400">
                <a:solidFill>
                  <a:schemeClr val="tx1">
                    <a:lumMod val="75000"/>
                    <a:lumOff val="25000"/>
                  </a:schemeClr>
                </a:solidFill>
                <a:latin typeface="Century Gothic"/>
                <a:cs typeface="Calibri"/>
              </a:rPr>
              <a:t>Improved accuracy in describing </a:t>
            </a:r>
            <a:r>
              <a:rPr lang="en-US" sz="2400" b="1">
                <a:solidFill>
                  <a:srgbClr val="54AEB2"/>
                </a:solidFill>
                <a:latin typeface="Century Gothic"/>
                <a:cs typeface="Calibri"/>
              </a:rPr>
              <a:t>moisture storage</a:t>
            </a:r>
            <a:r>
              <a:rPr lang="en-US" sz="2400">
                <a:solidFill>
                  <a:schemeClr val="tx1">
                    <a:lumMod val="75000"/>
                    <a:lumOff val="25000"/>
                  </a:schemeClr>
                </a:solidFill>
                <a:latin typeface="Century Gothic"/>
                <a:cs typeface="Calibri"/>
              </a:rPr>
              <a:t> states with the addition of indicators </a:t>
            </a:r>
          </a:p>
          <a:p>
            <a:pPr marL="342900" indent="-342900">
              <a:buFont typeface="Arial"/>
              <a:buChar char="•"/>
            </a:pPr>
            <a:endParaRPr lang="en-US" sz="2400">
              <a:solidFill>
                <a:schemeClr val="tx1">
                  <a:lumMod val="75000"/>
                  <a:lumOff val="25000"/>
                </a:schemeClr>
              </a:solidFill>
              <a:latin typeface="Century Gothic"/>
              <a:cs typeface="Calibri"/>
            </a:endParaRPr>
          </a:p>
          <a:p>
            <a:endParaRPr lang="en-US">
              <a:solidFill>
                <a:srgbClr val="000000"/>
              </a:solidFill>
              <a:latin typeface="Calibri" panose="020F0502020204030204"/>
              <a:cs typeface="Calibri"/>
            </a:endParaRPr>
          </a:p>
          <a:p>
            <a:endParaRPr lang="en-US">
              <a:cs typeface="Calibri"/>
            </a:endParaRPr>
          </a:p>
        </p:txBody>
      </p:sp>
    </p:spTree>
    <p:extLst>
      <p:ext uri="{BB962C8B-B14F-4D97-AF65-F5344CB8AC3E}">
        <p14:creationId xmlns:p14="http://schemas.microsoft.com/office/powerpoint/2010/main" val="74721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7511450" y="198914"/>
            <a:ext cx="4728447" cy="827386"/>
          </a:xfrm>
          <a:prstGeom prst="rect">
            <a:avLst/>
          </a:prstGeom>
          <a:solidFill>
            <a:schemeClr val="bg1"/>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a:solidFill>
                  <a:srgbClr val="54AEB2"/>
                </a:solidFill>
                <a:latin typeface="Century Gothic"/>
              </a:rPr>
              <a:t>Region of Interest </a:t>
            </a:r>
            <a:endParaRPr lang="en-US">
              <a:cs typeface="Calibri Light" panose="020F0302020204030204"/>
            </a:endParaRPr>
          </a:p>
        </p:txBody>
      </p:sp>
      <p:sp>
        <p:nvSpPr>
          <p:cNvPr id="3" name="TextBox 2">
            <a:extLst>
              <a:ext uri="{FF2B5EF4-FFF2-40B4-BE49-F238E27FC236}">
                <a16:creationId xmlns:a16="http://schemas.microsoft.com/office/drawing/2014/main" id="{6F7D4C58-8447-43B0-85E2-80DE39FD9701}"/>
              </a:ext>
            </a:extLst>
          </p:cNvPr>
          <p:cNvSpPr txBox="1"/>
          <p:nvPr/>
        </p:nvSpPr>
        <p:spPr>
          <a:xfrm>
            <a:off x="7207037" y="1201809"/>
            <a:ext cx="4986068" cy="8617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entury Gothic"/>
              </a:rPr>
              <a:t>Missouri River Basin</a:t>
            </a:r>
            <a:endParaRPr lang="en-US" dirty="0">
              <a:solidFill>
                <a:schemeClr val="bg1"/>
              </a:solidFill>
              <a:latin typeface="Century Gothic"/>
            </a:endParaRPr>
          </a:p>
          <a:p>
            <a:endParaRPr lang="en-US" sz="220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CD9F13BA-E1B7-4639-8361-EDD2E28C0F21}"/>
              </a:ext>
            </a:extLst>
          </p:cNvPr>
          <p:cNvSpPr txBox="1"/>
          <p:nvPr/>
        </p:nvSpPr>
        <p:spPr>
          <a:xfrm>
            <a:off x="7979196" y="1927685"/>
            <a:ext cx="4097069"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a:solidFill>
                <a:srgbClr val="3F3F3F"/>
              </a:solidFill>
              <a:latin typeface="Century Gothic"/>
            </a:endParaRPr>
          </a:p>
          <a:p>
            <a:endParaRPr lang="en-US" sz="2000">
              <a:solidFill>
                <a:srgbClr val="3F3F3F"/>
              </a:solidFill>
              <a:latin typeface="Century Gothic"/>
            </a:endParaRPr>
          </a:p>
          <a:p>
            <a:pPr marL="342900" indent="-342900">
              <a:buFont typeface="Arial"/>
              <a:buChar char="•"/>
            </a:pPr>
            <a:endParaRPr lang="en-US" sz="2400">
              <a:solidFill>
                <a:schemeClr val="tx1">
                  <a:lumMod val="75000"/>
                  <a:lumOff val="25000"/>
                </a:schemeClr>
              </a:solidFill>
              <a:latin typeface="Century Gothic"/>
              <a:cs typeface="Calibri" panose="020F0502020204030204"/>
            </a:endParaRPr>
          </a:p>
        </p:txBody>
      </p:sp>
      <p:sp>
        <p:nvSpPr>
          <p:cNvPr id="6" name="Text Placeholder 5">
            <a:extLst>
              <a:ext uri="{FF2B5EF4-FFF2-40B4-BE49-F238E27FC236}">
                <a16:creationId xmlns:a16="http://schemas.microsoft.com/office/drawing/2014/main" id="{05ABE02F-E1F0-44E3-90AF-93B08CDC86B1}"/>
              </a:ext>
            </a:extLst>
          </p:cNvPr>
          <p:cNvSpPr txBox="1">
            <a:spLocks/>
          </p:cNvSpPr>
          <p:nvPr/>
        </p:nvSpPr>
        <p:spPr>
          <a:xfrm>
            <a:off x="7644011" y="2157114"/>
            <a:ext cx="4098647" cy="46984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54AEB2"/>
              </a:buClr>
              <a:buFont typeface="Arial,Sans-Serif" panose="020B0604020202020204" pitchFamily="34" charset="0"/>
            </a:pPr>
            <a:r>
              <a:rPr lang="en-US" sz="2600" dirty="0">
                <a:solidFill>
                  <a:schemeClr val="bg1"/>
                </a:solidFill>
                <a:latin typeface="Century Gothic"/>
                <a:ea typeface="+mn-lt"/>
                <a:cs typeface="+mn-lt"/>
              </a:rPr>
              <a:t>Largest river basin in the United States</a:t>
            </a:r>
          </a:p>
          <a:p>
            <a:pPr marL="342900" indent="-342900">
              <a:lnSpc>
                <a:spcPct val="100000"/>
              </a:lnSpc>
              <a:spcBef>
                <a:spcPts val="0"/>
              </a:spcBef>
              <a:buClr>
                <a:srgbClr val="54AEB2"/>
              </a:buClr>
              <a:buFont typeface="Arial,Sans-Serif" panose="020B0604020202020204" pitchFamily="34" charset="0"/>
            </a:pPr>
            <a:endParaRPr lang="en-US" sz="2600" dirty="0">
              <a:solidFill>
                <a:schemeClr val="bg1"/>
              </a:solidFill>
              <a:latin typeface="Century Gothic"/>
              <a:ea typeface="+mn-lt"/>
              <a:cs typeface="+mn-lt"/>
            </a:endParaRPr>
          </a:p>
          <a:p>
            <a:pPr marL="342900" indent="-342900">
              <a:lnSpc>
                <a:spcPct val="100000"/>
              </a:lnSpc>
              <a:spcBef>
                <a:spcPts val="0"/>
              </a:spcBef>
              <a:buClr>
                <a:srgbClr val="54AEB2"/>
              </a:buClr>
              <a:buFont typeface="Arial,Sans-Serif" panose="020B0604020202020204" pitchFamily="34" charset="0"/>
            </a:pPr>
            <a:endParaRPr lang="en-US" sz="2600" dirty="0">
              <a:solidFill>
                <a:schemeClr val="bg1"/>
              </a:solidFill>
              <a:latin typeface="Century Gothic"/>
              <a:ea typeface="+mn-lt"/>
              <a:cs typeface="+mn-lt"/>
            </a:endParaRPr>
          </a:p>
          <a:p>
            <a:pPr marL="342900" indent="-342900">
              <a:lnSpc>
                <a:spcPct val="100000"/>
              </a:lnSpc>
              <a:spcBef>
                <a:spcPts val="0"/>
              </a:spcBef>
              <a:buClr>
                <a:srgbClr val="54AEB2"/>
              </a:buClr>
              <a:buFont typeface="Arial,Sans-Serif" panose="020B0604020202020204" pitchFamily="34" charset="0"/>
            </a:pPr>
            <a:r>
              <a:rPr lang="en-US" sz="2600" dirty="0">
                <a:solidFill>
                  <a:schemeClr val="bg1"/>
                </a:solidFill>
                <a:latin typeface="Century Gothic"/>
                <a:ea typeface="+mn-lt"/>
                <a:cs typeface="+mn-lt"/>
              </a:rPr>
              <a:t>Supports some of the most agriculturally productive land in the country</a:t>
            </a:r>
          </a:p>
          <a:p>
            <a:pPr marL="342900" indent="-342900">
              <a:lnSpc>
                <a:spcPct val="100000"/>
              </a:lnSpc>
              <a:spcBef>
                <a:spcPts val="0"/>
              </a:spcBef>
              <a:buFont typeface="Arial,Sans-Serif" panose="020B0604020202020204" pitchFamily="34" charset="0"/>
            </a:pPr>
            <a:endParaRPr lang="en-US" sz="2600" dirty="0">
              <a:solidFill>
                <a:schemeClr val="bg1"/>
              </a:solidFill>
              <a:ea typeface="+mn-lt"/>
              <a:cs typeface="+mn-lt"/>
            </a:endParaRPr>
          </a:p>
          <a:p>
            <a:pPr marL="342900" indent="-342900">
              <a:lnSpc>
                <a:spcPct val="100000"/>
              </a:lnSpc>
              <a:spcBef>
                <a:spcPts val="0"/>
              </a:spcBef>
              <a:buFont typeface="Arial,Sans-Serif" panose="020B0604020202020204" pitchFamily="34" charset="0"/>
            </a:pPr>
            <a:endParaRPr lang="en-US" sz="2600" dirty="0">
              <a:solidFill>
                <a:schemeClr val="bg1"/>
              </a:solidFill>
              <a:cs typeface="Calibri"/>
            </a:endParaRPr>
          </a:p>
          <a:p>
            <a:pPr>
              <a:lnSpc>
                <a:spcPct val="100000"/>
              </a:lnSpc>
              <a:spcBef>
                <a:spcPts val="0"/>
              </a:spcBef>
              <a:spcAft>
                <a:spcPts val="600"/>
              </a:spcAft>
              <a:buClr>
                <a:srgbClr val="54AEB2"/>
              </a:buClr>
            </a:pPr>
            <a:endParaRPr lang="en-US" sz="2600" dirty="0">
              <a:solidFill>
                <a:schemeClr val="bg1"/>
              </a:solidFill>
              <a:latin typeface="Century Gothic"/>
              <a:cs typeface="Calibri"/>
            </a:endParaRPr>
          </a:p>
          <a:p>
            <a:pPr>
              <a:lnSpc>
                <a:spcPct val="100000"/>
              </a:lnSpc>
              <a:spcBef>
                <a:spcPts val="0"/>
              </a:spcBef>
              <a:spcAft>
                <a:spcPts val="600"/>
              </a:spcAft>
              <a:buClr>
                <a:srgbClr val="54AEB2"/>
              </a:buClr>
            </a:pPr>
            <a:endParaRPr lang="en-US" sz="2600" dirty="0">
              <a:solidFill>
                <a:schemeClr val="bg1"/>
              </a:solidFill>
              <a:latin typeface="Century Gothic" panose="020B0502020202020204" pitchFamily="34" charset="0"/>
            </a:endParaRPr>
          </a:p>
        </p:txBody>
      </p:sp>
      <p:pic>
        <p:nvPicPr>
          <p:cNvPr id="16" name="Picture 16" descr="Map&#10;&#10;Description automatically generated">
            <a:extLst>
              <a:ext uri="{FF2B5EF4-FFF2-40B4-BE49-F238E27FC236}">
                <a16:creationId xmlns:a16="http://schemas.microsoft.com/office/drawing/2014/main" id="{77B70760-83FB-4764-B985-951EC6E74619}"/>
              </a:ext>
            </a:extLst>
          </p:cNvPr>
          <p:cNvPicPr>
            <a:picLocks noChangeAspect="1"/>
          </p:cNvPicPr>
          <p:nvPr/>
        </p:nvPicPr>
        <p:blipFill rotWithShape="1">
          <a:blip r:embed="rId3"/>
          <a:srcRect l="50743" t="483" r="42937" b="83575"/>
          <a:stretch/>
        </p:blipFill>
        <p:spPr>
          <a:xfrm>
            <a:off x="1447986" y="1996617"/>
            <a:ext cx="308090" cy="599694"/>
          </a:xfrm>
          <a:prstGeom prst="rect">
            <a:avLst/>
          </a:prstGeom>
        </p:spPr>
      </p:pic>
      <p:sp>
        <p:nvSpPr>
          <p:cNvPr id="7" name="TextBox 6">
            <a:extLst>
              <a:ext uri="{FF2B5EF4-FFF2-40B4-BE49-F238E27FC236}">
                <a16:creationId xmlns:a16="http://schemas.microsoft.com/office/drawing/2014/main" id="{AB803DFD-8249-4A05-B62D-2A1415611AD4}"/>
              </a:ext>
            </a:extLst>
          </p:cNvPr>
          <p:cNvSpPr txBox="1"/>
          <p:nvPr/>
        </p:nvSpPr>
        <p:spPr>
          <a:xfrm>
            <a:off x="2129776" y="3579584"/>
            <a:ext cx="2654420"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893612"/>
                </a:solidFill>
                <a:latin typeface="Century Gothic"/>
              </a:rPr>
              <a:t>Missouri River Basin</a:t>
            </a:r>
          </a:p>
        </p:txBody>
      </p:sp>
      <p:grpSp>
        <p:nvGrpSpPr>
          <p:cNvPr id="13" name="Group 12">
            <a:extLst>
              <a:ext uri="{FF2B5EF4-FFF2-40B4-BE49-F238E27FC236}">
                <a16:creationId xmlns:a16="http://schemas.microsoft.com/office/drawing/2014/main" id="{9FB353F5-8BD8-4AD6-AA5F-D546BFFAE582}"/>
              </a:ext>
            </a:extLst>
          </p:cNvPr>
          <p:cNvGrpSpPr/>
          <p:nvPr/>
        </p:nvGrpSpPr>
        <p:grpSpPr>
          <a:xfrm>
            <a:off x="145253" y="1057932"/>
            <a:ext cx="7335785" cy="4374679"/>
            <a:chOff x="179266" y="1692276"/>
            <a:chExt cx="7335785" cy="4374679"/>
          </a:xfrm>
        </p:grpSpPr>
        <p:grpSp>
          <p:nvGrpSpPr>
            <p:cNvPr id="19" name="Group 18">
              <a:extLst>
                <a:ext uri="{FF2B5EF4-FFF2-40B4-BE49-F238E27FC236}">
                  <a16:creationId xmlns:a16="http://schemas.microsoft.com/office/drawing/2014/main" id="{6EB7498D-D0C9-40B1-A5AB-61658085493E}"/>
                </a:ext>
              </a:extLst>
            </p:cNvPr>
            <p:cNvGrpSpPr/>
            <p:nvPr/>
          </p:nvGrpSpPr>
          <p:grpSpPr>
            <a:xfrm>
              <a:off x="179266" y="1693828"/>
              <a:ext cx="7335785" cy="4373127"/>
              <a:chOff x="579804" y="1449598"/>
              <a:chExt cx="7746092" cy="4617357"/>
            </a:xfrm>
          </p:grpSpPr>
          <p:pic>
            <p:nvPicPr>
              <p:cNvPr id="5" name="Picture 7" descr="Map&#10;&#10;Description automatically generated">
                <a:extLst>
                  <a:ext uri="{FF2B5EF4-FFF2-40B4-BE49-F238E27FC236}">
                    <a16:creationId xmlns:a16="http://schemas.microsoft.com/office/drawing/2014/main" id="{085324DB-5F46-433B-B860-C64C64BFCCE4}"/>
                  </a:ext>
                </a:extLst>
              </p:cNvPr>
              <p:cNvPicPr>
                <a:picLocks noChangeAspect="1"/>
              </p:cNvPicPr>
              <p:nvPr/>
            </p:nvPicPr>
            <p:blipFill rotWithShape="1">
              <a:blip r:embed="rId4"/>
              <a:srcRect l="1119" t="1288" r="622" b="22557"/>
              <a:stretch/>
            </p:blipFill>
            <p:spPr>
              <a:xfrm>
                <a:off x="579804" y="1449598"/>
                <a:ext cx="7721300" cy="4617357"/>
              </a:xfrm>
              <a:prstGeom prst="rect">
                <a:avLst/>
              </a:prstGeom>
            </p:spPr>
          </p:pic>
          <p:grpSp>
            <p:nvGrpSpPr>
              <p:cNvPr id="17" name="Group 16">
                <a:extLst>
                  <a:ext uri="{FF2B5EF4-FFF2-40B4-BE49-F238E27FC236}">
                    <a16:creationId xmlns:a16="http://schemas.microsoft.com/office/drawing/2014/main" id="{A4E2D3C6-766B-4F63-80A5-BE91EEB5D350}"/>
                  </a:ext>
                </a:extLst>
              </p:cNvPr>
              <p:cNvGrpSpPr/>
              <p:nvPr/>
            </p:nvGrpSpPr>
            <p:grpSpPr>
              <a:xfrm>
                <a:off x="5716865" y="1450171"/>
                <a:ext cx="2609031" cy="1664872"/>
                <a:chOff x="7369959" y="126440"/>
                <a:chExt cx="2850548" cy="1879795"/>
              </a:xfrm>
            </p:grpSpPr>
            <p:pic>
              <p:nvPicPr>
                <p:cNvPr id="4" name="Picture 14" descr="Map&#10;&#10;Description automatically generated">
                  <a:extLst>
                    <a:ext uri="{FF2B5EF4-FFF2-40B4-BE49-F238E27FC236}">
                      <a16:creationId xmlns:a16="http://schemas.microsoft.com/office/drawing/2014/main" id="{4AB93CCE-8DD4-4F4D-A4BC-1090385C742E}"/>
                    </a:ext>
                  </a:extLst>
                </p:cNvPr>
                <p:cNvPicPr>
                  <a:picLocks noChangeAspect="1"/>
                </p:cNvPicPr>
                <p:nvPr/>
              </p:nvPicPr>
              <p:blipFill rotWithShape="1">
                <a:blip r:embed="rId3"/>
                <a:srcRect l="60098" t="633" r="1714" b="66614"/>
                <a:stretch/>
              </p:blipFill>
              <p:spPr>
                <a:xfrm>
                  <a:off x="7369959" y="126440"/>
                  <a:ext cx="2829990" cy="1879795"/>
                </a:xfrm>
                <a:prstGeom prst="rect">
                  <a:avLst/>
                </a:prstGeom>
              </p:spPr>
            </p:pic>
            <p:sp>
              <p:nvSpPr>
                <p:cNvPr id="15" name="TextBox 14">
                  <a:extLst>
                    <a:ext uri="{FF2B5EF4-FFF2-40B4-BE49-F238E27FC236}">
                      <a16:creationId xmlns:a16="http://schemas.microsoft.com/office/drawing/2014/main" id="{DCCAB62B-1225-4A63-A1C4-52FD205936CA}"/>
                    </a:ext>
                  </a:extLst>
                </p:cNvPr>
                <p:cNvSpPr txBox="1"/>
                <p:nvPr/>
              </p:nvSpPr>
              <p:spPr>
                <a:xfrm>
                  <a:off x="7477308" y="1685473"/>
                  <a:ext cx="2743199" cy="311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0        1,500     3,000 km</a:t>
                  </a:r>
                </a:p>
              </p:txBody>
            </p:sp>
          </p:grpSp>
          <p:sp>
            <p:nvSpPr>
              <p:cNvPr id="12" name="TextBox 11">
                <a:extLst>
                  <a:ext uri="{FF2B5EF4-FFF2-40B4-BE49-F238E27FC236}">
                    <a16:creationId xmlns:a16="http://schemas.microsoft.com/office/drawing/2014/main" id="{6DD5380F-A47D-4C40-AAEA-939F17602BB8}"/>
                  </a:ext>
                </a:extLst>
              </p:cNvPr>
              <p:cNvSpPr txBox="1"/>
              <p:nvPr/>
            </p:nvSpPr>
            <p:spPr>
              <a:xfrm>
                <a:off x="1727127" y="5757819"/>
                <a:ext cx="2877156" cy="276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0                     500                  1,000 km</a:t>
                </a:r>
              </a:p>
            </p:txBody>
          </p:sp>
        </p:grpSp>
        <p:sp>
          <p:nvSpPr>
            <p:cNvPr id="8" name="Star: 4 Points 7">
              <a:extLst>
                <a:ext uri="{FF2B5EF4-FFF2-40B4-BE49-F238E27FC236}">
                  <a16:creationId xmlns:a16="http://schemas.microsoft.com/office/drawing/2014/main" id="{5AD88C4F-702D-4A0B-9C70-39CECD843F1F}"/>
                </a:ext>
              </a:extLst>
            </p:cNvPr>
            <p:cNvSpPr/>
            <p:nvPr/>
          </p:nvSpPr>
          <p:spPr>
            <a:xfrm>
              <a:off x="400050" y="1998133"/>
              <a:ext cx="381000" cy="433917"/>
            </a:xfrm>
            <a:prstGeom prst="star4">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B3625B-EBF0-433B-B191-BF87079A19F5}"/>
                </a:ext>
              </a:extLst>
            </p:cNvPr>
            <p:cNvSpPr txBox="1"/>
            <p:nvPr/>
          </p:nvSpPr>
          <p:spPr>
            <a:xfrm>
              <a:off x="443441" y="1692276"/>
              <a:ext cx="2878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N</a:t>
              </a:r>
              <a:endParaRPr lang="en-US" sz="110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364669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B1029-14A9-4E0A-9173-F8EAF7F9F715}"/>
              </a:ext>
            </a:extLst>
          </p:cNvPr>
          <p:cNvSpPr txBox="1">
            <a:spLocks/>
          </p:cNvSpPr>
          <p:nvPr/>
        </p:nvSpPr>
        <p:spPr>
          <a:xfrm>
            <a:off x="8198902" y="1523697"/>
            <a:ext cx="5451790" cy="337302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F0302020204030204"/>
              </a:rPr>
              <a:t>Errors and Uncertainties </a:t>
            </a:r>
            <a:endParaRPr lang="en-US">
              <a:solidFill>
                <a:schemeClr val="bg1"/>
              </a:solidFill>
              <a:latin typeface="Calibri Light" panose="020F0302020204030204"/>
              <a:cs typeface="Calibri Light" panose="020F0302020204030204"/>
            </a:endParaRPr>
          </a:p>
        </p:txBody>
      </p:sp>
      <p:graphicFrame>
        <p:nvGraphicFramePr>
          <p:cNvPr id="2" name="TextBox 4">
            <a:extLst>
              <a:ext uri="{FF2B5EF4-FFF2-40B4-BE49-F238E27FC236}">
                <a16:creationId xmlns:a16="http://schemas.microsoft.com/office/drawing/2014/main" id="{97EF071E-1806-4497-BA1E-37364E67FDA3}"/>
              </a:ext>
            </a:extLst>
          </p:cNvPr>
          <p:cNvGraphicFramePr/>
          <p:nvPr>
            <p:extLst>
              <p:ext uri="{D42A27DB-BD31-4B8C-83A1-F6EECF244321}">
                <p14:modId xmlns:p14="http://schemas.microsoft.com/office/powerpoint/2010/main" val="3493336515"/>
              </p:ext>
            </p:extLst>
          </p:nvPr>
        </p:nvGraphicFramePr>
        <p:xfrm>
          <a:off x="656637" y="596547"/>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9D5C5CD5-6FB4-4853-9615-3783D1B8CA62}"/>
              </a:ext>
            </a:extLst>
          </p:cNvPr>
          <p:cNvSpPr txBox="1"/>
          <p:nvPr/>
        </p:nvSpPr>
        <p:spPr>
          <a:xfrm>
            <a:off x="4549" y="6532729"/>
            <a:ext cx="40852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Clipart source: Microsoft Office 365​​</a:t>
            </a:r>
          </a:p>
        </p:txBody>
      </p:sp>
    </p:spTree>
    <p:extLst>
      <p:ext uri="{BB962C8B-B14F-4D97-AF65-F5344CB8AC3E}">
        <p14:creationId xmlns:p14="http://schemas.microsoft.com/office/powerpoint/2010/main" val="183298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FAF4EC5A-BC90-4C4D-9E47-CCC7B30FB70A}"/>
              </a:ext>
            </a:extLst>
          </p:cNvPr>
          <p:cNvSpPr/>
          <p:nvPr/>
        </p:nvSpPr>
        <p:spPr>
          <a:xfrm>
            <a:off x="2875" y="-4312"/>
            <a:ext cx="4226941" cy="6857997"/>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BAB1029-14A9-4E0A-9173-F8EAF7F9F715}"/>
              </a:ext>
            </a:extLst>
          </p:cNvPr>
          <p:cNvSpPr txBox="1">
            <a:spLocks/>
          </p:cNvSpPr>
          <p:nvPr/>
        </p:nvSpPr>
        <p:spPr>
          <a:xfrm>
            <a:off x="538432" y="2568452"/>
            <a:ext cx="4515664" cy="95106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F0302020204030204"/>
              </a:rPr>
              <a:t>Future Work</a:t>
            </a:r>
            <a:endParaRPr lang="en-US">
              <a:solidFill>
                <a:schemeClr val="bg1"/>
              </a:solidFill>
              <a:cs typeface="Calibri Light"/>
            </a:endParaRPr>
          </a:p>
        </p:txBody>
      </p:sp>
      <p:sp>
        <p:nvSpPr>
          <p:cNvPr id="30" name="Rectangle 29">
            <a:extLst>
              <a:ext uri="{FF2B5EF4-FFF2-40B4-BE49-F238E27FC236}">
                <a16:creationId xmlns:a16="http://schemas.microsoft.com/office/drawing/2014/main" id="{DE4CA3B1-61D6-4229-9483-AFE8286296FB}"/>
              </a:ext>
            </a:extLst>
          </p:cNvPr>
          <p:cNvSpPr/>
          <p:nvPr/>
        </p:nvSpPr>
        <p:spPr>
          <a:xfrm>
            <a:off x="7364083" y="-4312"/>
            <a:ext cx="4830790" cy="6857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extBox 4">
            <a:extLst>
              <a:ext uri="{FF2B5EF4-FFF2-40B4-BE49-F238E27FC236}">
                <a16:creationId xmlns:a16="http://schemas.microsoft.com/office/drawing/2014/main" id="{A1C6B81C-774C-4260-9704-F629B8FDEA10}"/>
              </a:ext>
            </a:extLst>
          </p:cNvPr>
          <p:cNvGraphicFramePr/>
          <p:nvPr>
            <p:extLst>
              <p:ext uri="{D42A27DB-BD31-4B8C-83A1-F6EECF244321}">
                <p14:modId xmlns:p14="http://schemas.microsoft.com/office/powerpoint/2010/main" val="2299093558"/>
              </p:ext>
            </p:extLst>
          </p:nvPr>
        </p:nvGraphicFramePr>
        <p:xfrm>
          <a:off x="4908430" y="985267"/>
          <a:ext cx="6780363" cy="489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6" name="Picture 176" descr="Icon&#10;&#10;Description automatically generated">
            <a:extLst>
              <a:ext uri="{FF2B5EF4-FFF2-40B4-BE49-F238E27FC236}">
                <a16:creationId xmlns:a16="http://schemas.microsoft.com/office/drawing/2014/main" id="{168B5C9E-042D-4FCF-BA9F-791AACDF6793}"/>
              </a:ext>
            </a:extLst>
          </p:cNvPr>
          <p:cNvPicPr>
            <a:picLocks noChangeAspect="1"/>
          </p:cNvPicPr>
          <p:nvPr/>
        </p:nvPicPr>
        <p:blipFill rotWithShape="1">
          <a:blip r:embed="rId8"/>
          <a:srcRect t="-658" r="11392" b="1791"/>
          <a:stretch/>
        </p:blipFill>
        <p:spPr>
          <a:xfrm>
            <a:off x="1977" y="5873098"/>
            <a:ext cx="1015652" cy="968001"/>
          </a:xfrm>
          <a:prstGeom prst="rect">
            <a:avLst/>
          </a:prstGeom>
        </p:spPr>
      </p:pic>
      <p:sp>
        <p:nvSpPr>
          <p:cNvPr id="72" name="Rectangle: Rounded Corners 71">
            <a:extLst>
              <a:ext uri="{FF2B5EF4-FFF2-40B4-BE49-F238E27FC236}">
                <a16:creationId xmlns:a16="http://schemas.microsoft.com/office/drawing/2014/main" id="{25D0CCF8-D613-486C-89FC-0E8F0D74DAEC}"/>
              </a:ext>
            </a:extLst>
          </p:cNvPr>
          <p:cNvSpPr/>
          <p:nvPr/>
        </p:nvSpPr>
        <p:spPr>
          <a:xfrm>
            <a:off x="5064177" y="1073045"/>
            <a:ext cx="911901" cy="91190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1" descr="Map with pin outline">
            <a:extLst>
              <a:ext uri="{FF2B5EF4-FFF2-40B4-BE49-F238E27FC236}">
                <a16:creationId xmlns:a16="http://schemas.microsoft.com/office/drawing/2014/main" id="{A96E15BA-D50C-42AF-BDE1-301D6ADBCC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4177" y="985603"/>
            <a:ext cx="914400" cy="914400"/>
          </a:xfrm>
          <a:prstGeom prst="rect">
            <a:avLst/>
          </a:prstGeom>
        </p:spPr>
      </p:pic>
      <p:sp>
        <p:nvSpPr>
          <p:cNvPr id="75" name="Rectangle: Rounded Corners 74">
            <a:extLst>
              <a:ext uri="{FF2B5EF4-FFF2-40B4-BE49-F238E27FC236}">
                <a16:creationId xmlns:a16="http://schemas.microsoft.com/office/drawing/2014/main" id="{1D8077C4-A06B-4224-A5C2-325D1A5E3F47}"/>
              </a:ext>
            </a:extLst>
          </p:cNvPr>
          <p:cNvSpPr/>
          <p:nvPr/>
        </p:nvSpPr>
        <p:spPr>
          <a:xfrm>
            <a:off x="5051684" y="2359700"/>
            <a:ext cx="911901" cy="91190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8" descr="Statistics outline">
            <a:extLst>
              <a:ext uri="{FF2B5EF4-FFF2-40B4-BE49-F238E27FC236}">
                <a16:creationId xmlns:a16="http://schemas.microsoft.com/office/drawing/2014/main" id="{96CC3A95-FBF6-4E79-8FC4-479B23E4E3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4177" y="2409667"/>
            <a:ext cx="901908" cy="864433"/>
          </a:xfrm>
          <a:prstGeom prst="rect">
            <a:avLst/>
          </a:prstGeom>
        </p:spPr>
      </p:pic>
      <p:sp>
        <p:nvSpPr>
          <p:cNvPr id="17" name="TextBox 16">
            <a:extLst>
              <a:ext uri="{FF2B5EF4-FFF2-40B4-BE49-F238E27FC236}">
                <a16:creationId xmlns:a16="http://schemas.microsoft.com/office/drawing/2014/main" id="{F1E39AA6-9AF4-4253-B7D4-26576726C722}"/>
              </a:ext>
            </a:extLst>
          </p:cNvPr>
          <p:cNvSpPr txBox="1"/>
          <p:nvPr/>
        </p:nvSpPr>
        <p:spPr>
          <a:xfrm>
            <a:off x="9432879" y="6566848"/>
            <a:ext cx="29934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Clipart source: Microsoft Office 365​</a:t>
            </a:r>
          </a:p>
        </p:txBody>
      </p:sp>
    </p:spTree>
    <p:extLst>
      <p:ext uri="{BB962C8B-B14F-4D97-AF65-F5344CB8AC3E}">
        <p14:creationId xmlns:p14="http://schemas.microsoft.com/office/powerpoint/2010/main" val="9724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51526" y="1131539"/>
            <a:ext cx="11361502" cy="52182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4AEB2"/>
              </a:buClr>
              <a:defRPr/>
            </a:pPr>
            <a:r>
              <a:rPr lang="en-US" sz="1900">
                <a:latin typeface="Century Gothic"/>
              </a:rPr>
              <a:t>This project was made possible through the support and mentorship of the following: </a:t>
            </a:r>
            <a:endParaRPr lang="en-US" sz="1900"/>
          </a:p>
          <a:p>
            <a:pPr marL="342900" indent="-342900">
              <a:buClr>
                <a:srgbClr val="54AEB2"/>
              </a:buClr>
              <a:buFont typeface="Arial" panose="020B0604020202020204" pitchFamily="34" charset="0"/>
              <a:buChar char="•"/>
              <a:defRPr/>
            </a:pPr>
            <a:r>
              <a:rPr lang="en-US" sz="1900" b="1">
                <a:solidFill>
                  <a:srgbClr val="54AEB2"/>
                </a:solidFill>
                <a:latin typeface="Century Gothic"/>
              </a:rPr>
              <a:t>Julie </a:t>
            </a:r>
            <a:r>
              <a:rPr lang="en-US" sz="1900" b="1" err="1">
                <a:solidFill>
                  <a:srgbClr val="54AEB2"/>
                </a:solidFill>
                <a:latin typeface="Century Gothic"/>
              </a:rPr>
              <a:t>Sorfleet</a:t>
            </a:r>
            <a:r>
              <a:rPr lang="en-US" sz="1900">
                <a:solidFill>
                  <a:srgbClr val="404040"/>
                </a:solidFill>
                <a:latin typeface="Century Gothic"/>
              </a:rPr>
              <a:t>, </a:t>
            </a:r>
            <a:r>
              <a:rPr lang="en-US" sz="1900" b="1">
                <a:solidFill>
                  <a:srgbClr val="54AEB2"/>
                </a:solidFill>
                <a:latin typeface="Century Gothic"/>
              </a:rPr>
              <a:t>Dean </a:t>
            </a:r>
            <a:r>
              <a:rPr lang="en-US" sz="1900" b="1" err="1">
                <a:solidFill>
                  <a:srgbClr val="54AEB2"/>
                </a:solidFill>
                <a:latin typeface="Century Gothic"/>
              </a:rPr>
              <a:t>Burkowitz</a:t>
            </a:r>
            <a:r>
              <a:rPr lang="en-US" sz="1900">
                <a:solidFill>
                  <a:srgbClr val="404040"/>
                </a:solidFill>
                <a:latin typeface="Century Gothic"/>
              </a:rPr>
              <a:t>, </a:t>
            </a:r>
            <a:r>
              <a:rPr lang="en-US" sz="1900" b="1">
                <a:solidFill>
                  <a:srgbClr val="54AEB2"/>
                </a:solidFill>
                <a:latin typeface="Century Gothic"/>
              </a:rPr>
              <a:t>Egla Ochoa-Madrid</a:t>
            </a:r>
            <a:r>
              <a:rPr lang="en-US" sz="1900">
                <a:solidFill>
                  <a:srgbClr val="404040"/>
                </a:solidFill>
                <a:latin typeface="Century Gothic"/>
              </a:rPr>
              <a:t>, and </a:t>
            </a:r>
            <a:r>
              <a:rPr lang="en-US" sz="1900" b="1">
                <a:solidFill>
                  <a:srgbClr val="54AEB2"/>
                </a:solidFill>
                <a:latin typeface="Century Gothic"/>
              </a:rPr>
              <a:t>Andrew Shannon</a:t>
            </a:r>
            <a:r>
              <a:rPr lang="en-US" sz="1900">
                <a:solidFill>
                  <a:srgbClr val="404040"/>
                </a:solidFill>
                <a:latin typeface="Century Gothic"/>
              </a:rPr>
              <a:t> - DEVELOP  Montana Water Resources I </a:t>
            </a:r>
          </a:p>
          <a:p>
            <a:pPr marL="342900" indent="-342900">
              <a:buClr>
                <a:srgbClr val="54AEB2"/>
              </a:buClr>
              <a:buFont typeface="Arial" panose="020B0604020202020204" pitchFamily="34" charset="0"/>
              <a:buChar char="•"/>
              <a:defRPr/>
            </a:pPr>
            <a:r>
              <a:rPr lang="en-US" sz="1900" b="1">
                <a:solidFill>
                  <a:srgbClr val="54AEB2"/>
                </a:solidFill>
                <a:latin typeface="Century Gothic"/>
              </a:rPr>
              <a:t>Ronald Leeper</a:t>
            </a:r>
            <a:r>
              <a:rPr lang="en-US" sz="1900">
                <a:solidFill>
                  <a:srgbClr val="404040"/>
                </a:solidFill>
                <a:latin typeface="Century Gothic"/>
              </a:rPr>
              <a:t>, Research Associate at NOAA National Centers for Environmental Information, North Carolina Institute for Climate Studies - Science Advisor</a:t>
            </a:r>
            <a:endParaRPr lang="en-US" sz="1900">
              <a:solidFill>
                <a:srgbClr val="404040"/>
              </a:solidFill>
            </a:endParaRPr>
          </a:p>
          <a:p>
            <a:pPr marL="342900" indent="-342900">
              <a:buClr>
                <a:srgbClr val="54AEB2"/>
              </a:buClr>
              <a:buFont typeface="Arial" panose="020B0604020202020204" pitchFamily="34" charset="0"/>
              <a:buChar char="•"/>
              <a:defRPr/>
            </a:pPr>
            <a:r>
              <a:rPr lang="en-US" sz="1900" b="1">
                <a:solidFill>
                  <a:srgbClr val="54AEB2"/>
                </a:solidFill>
                <a:latin typeface="Century Gothic"/>
              </a:rPr>
              <a:t>Kelsey </a:t>
            </a:r>
            <a:r>
              <a:rPr lang="en-US" sz="1900" b="1" err="1">
                <a:solidFill>
                  <a:srgbClr val="54AEB2"/>
                </a:solidFill>
                <a:latin typeface="Century Gothic"/>
              </a:rPr>
              <a:t>Jencso</a:t>
            </a:r>
            <a:r>
              <a:rPr kumimoji="0" lang="en-US" sz="1900" b="0" i="0" u="none" strike="noStrike" kern="1200" cap="none" spc="0" normalizeH="0" baseline="0" noProof="0">
                <a:ln>
                  <a:noFill/>
                </a:ln>
                <a:effectLst/>
                <a:uLnTx/>
                <a:uFillTx/>
                <a:latin typeface="Century Gothic"/>
              </a:rPr>
              <a:t>, </a:t>
            </a:r>
            <a:r>
              <a:rPr lang="en-US" sz="1900">
                <a:latin typeface="Century Gothic"/>
              </a:rPr>
              <a:t>Montana State Climatologist at </a:t>
            </a:r>
            <a:r>
              <a:rPr kumimoji="0" lang="en-US" sz="1900" b="0" i="0" u="none" strike="noStrike" kern="1200" cap="none" spc="0" normalizeH="0" baseline="0" noProof="0">
                <a:ln>
                  <a:noFill/>
                </a:ln>
                <a:effectLst/>
                <a:uLnTx/>
                <a:uFillTx/>
                <a:latin typeface="Century Gothic"/>
              </a:rPr>
              <a:t>the </a:t>
            </a:r>
            <a:r>
              <a:rPr lang="en-US" sz="1900">
                <a:latin typeface="Century Gothic"/>
              </a:rPr>
              <a:t>Montana Climate Office </a:t>
            </a:r>
            <a:endParaRPr lang="en-US" sz="1900"/>
          </a:p>
          <a:p>
            <a:pPr marL="342900" indent="-342900">
              <a:buClr>
                <a:srgbClr val="54AEB2"/>
              </a:buClr>
              <a:buFont typeface="Arial" panose="020B0604020202020204" pitchFamily="34" charset="0"/>
              <a:buChar char="•"/>
              <a:defRPr/>
            </a:pPr>
            <a:r>
              <a:rPr lang="en-US" sz="1900" b="1">
                <a:solidFill>
                  <a:srgbClr val="54AEB2"/>
                </a:solidFill>
                <a:latin typeface="Century Gothic"/>
              </a:rPr>
              <a:t>Zachary Hoylman</a:t>
            </a:r>
            <a:r>
              <a:rPr lang="en-US" sz="1900">
                <a:latin typeface="Century Gothic"/>
              </a:rPr>
              <a:t>, Assistant Climatologist at the Montana Climate Office </a:t>
            </a:r>
          </a:p>
          <a:p>
            <a:pPr marL="342900" indent="-342900">
              <a:buClr>
                <a:srgbClr val="54AEB2"/>
              </a:buClr>
              <a:buFont typeface="Arial" panose="020B0604020202020204" pitchFamily="34" charset="0"/>
              <a:buChar char="•"/>
              <a:defRPr/>
            </a:pPr>
            <a:r>
              <a:rPr lang="en-US" sz="1900" b="1">
                <a:solidFill>
                  <a:srgbClr val="54AEB2"/>
                </a:solidFill>
                <a:latin typeface="Century Gothic"/>
              </a:rPr>
              <a:t>Kevin Low</a:t>
            </a:r>
            <a:r>
              <a:rPr lang="en-US" sz="1900">
                <a:latin typeface="Century Gothic"/>
              </a:rPr>
              <a:t>, Hydrologist at NOAA, National Weather Service</a:t>
            </a:r>
            <a:r>
              <a:rPr kumimoji="0" lang="en-US" sz="1900" b="0" i="0" u="none" strike="noStrike" kern="1200" cap="none" spc="0" normalizeH="0" baseline="0" noProof="0">
                <a:ln>
                  <a:noFill/>
                </a:ln>
                <a:effectLst/>
                <a:uLnTx/>
                <a:uFillTx/>
                <a:latin typeface="Century Gothic"/>
              </a:rPr>
              <a:t>, </a:t>
            </a:r>
            <a:r>
              <a:rPr lang="en-US" sz="1900">
                <a:latin typeface="Century Gothic"/>
              </a:rPr>
              <a:t>Missouri Basin River Forecast Center </a:t>
            </a:r>
            <a:endParaRPr lang="en-US" sz="1900"/>
          </a:p>
          <a:p>
            <a:pPr marL="342900" indent="-342900">
              <a:buClr>
                <a:srgbClr val="54AEB2"/>
              </a:buClr>
              <a:buChar char="•"/>
              <a:defRPr/>
            </a:pPr>
            <a:r>
              <a:rPr lang="en-US" sz="1900" b="1">
                <a:solidFill>
                  <a:srgbClr val="54AEB2"/>
                </a:solidFill>
                <a:latin typeface="Century Gothic"/>
              </a:rPr>
              <a:t>Doug Kluck</a:t>
            </a:r>
            <a:r>
              <a:rPr lang="en-US" sz="1900">
                <a:latin typeface="Century Gothic"/>
              </a:rPr>
              <a:t>, NOAA Regional Climate Services Director, Central Region</a:t>
            </a:r>
            <a:endParaRPr lang="en-US" sz="1900"/>
          </a:p>
          <a:p>
            <a:pPr marL="342900" indent="-342900">
              <a:buClr>
                <a:srgbClr val="54AEB2"/>
              </a:buClr>
              <a:buChar char="•"/>
              <a:defRPr/>
            </a:pPr>
            <a:r>
              <a:rPr lang="en-US" sz="1900" b="1">
                <a:solidFill>
                  <a:srgbClr val="54AEB2"/>
                </a:solidFill>
                <a:latin typeface="Century Gothic"/>
              </a:rPr>
              <a:t>Andrew Hoell</a:t>
            </a:r>
            <a:r>
              <a:rPr kumimoji="0" lang="en-US" sz="1900" i="0" u="none" strike="noStrike" kern="1200" cap="none" spc="0" normalizeH="0" baseline="0" noProof="0">
                <a:ln>
                  <a:noFill/>
                </a:ln>
                <a:effectLst/>
                <a:uLnTx/>
                <a:uFillTx/>
                <a:latin typeface="Century Gothic"/>
              </a:rPr>
              <a:t>, </a:t>
            </a:r>
            <a:r>
              <a:rPr lang="en-US" sz="1900">
                <a:latin typeface="Century Gothic"/>
              </a:rPr>
              <a:t>NOAA Meteorologist </a:t>
            </a:r>
            <a:endParaRPr lang="en-US" sz="1900"/>
          </a:p>
          <a:p>
            <a:pPr marL="342900" indent="-342900">
              <a:buClr>
                <a:srgbClr val="54AEB2"/>
              </a:buClr>
              <a:buChar char="•"/>
              <a:defRPr/>
            </a:pPr>
            <a:r>
              <a:rPr lang="en-US" sz="1900" b="1">
                <a:solidFill>
                  <a:srgbClr val="54AEB2"/>
                </a:solidFill>
                <a:latin typeface="Century Gothic"/>
              </a:rPr>
              <a:t>Kevin Stamm</a:t>
            </a:r>
            <a:r>
              <a:rPr lang="en-US" sz="1900">
                <a:latin typeface="Century Gothic"/>
              </a:rPr>
              <a:t>, Senior Hydraulic Engineer at US Army Corps of Engineers, Northwestern Division</a:t>
            </a:r>
          </a:p>
          <a:p>
            <a:pPr marL="342900" indent="-342900">
              <a:buClr>
                <a:srgbClr val="54AEB2"/>
              </a:buClr>
              <a:buChar char="•"/>
              <a:defRPr/>
            </a:pPr>
            <a:r>
              <a:rPr lang="en-US" sz="1900" b="1">
                <a:solidFill>
                  <a:srgbClr val="54AEB2"/>
                </a:solidFill>
                <a:latin typeface="Century Gothic"/>
              </a:rPr>
              <a:t>Kevin Grode</a:t>
            </a:r>
            <a:r>
              <a:rPr lang="en-US" sz="1900">
                <a:latin typeface="Century Gothic"/>
              </a:rPr>
              <a:t>, Missouri River Basin Water Management Reservoir Regulation Team Lead at US Army Corps of Engineers, Northwestern Division</a:t>
            </a:r>
          </a:p>
          <a:p>
            <a:pPr marL="342900" indent="-342900">
              <a:buClr>
                <a:srgbClr val="54AEB2"/>
              </a:buClr>
              <a:buChar char="•"/>
              <a:defRPr/>
            </a:pPr>
            <a:r>
              <a:rPr lang="en-US" sz="1900" b="1">
                <a:solidFill>
                  <a:srgbClr val="54AEB2"/>
                </a:solidFill>
                <a:latin typeface="Century Gothic"/>
              </a:rPr>
              <a:t>Britt Parker</a:t>
            </a:r>
            <a:r>
              <a:rPr lang="en-US" sz="1900">
                <a:latin typeface="Century Gothic"/>
              </a:rPr>
              <a:t>, NOAA Regional Drought Information Coordinator</a:t>
            </a:r>
            <a:endParaRPr lang="en-US" sz="1900"/>
          </a:p>
          <a:p>
            <a:pPr marL="342900" marR="0" lvl="0" indent="-342900" algn="l" defTabSz="914400">
              <a:lnSpc>
                <a:spcPct val="100000"/>
              </a:lnSpc>
              <a:spcBef>
                <a:spcPts val="0"/>
              </a:spcBef>
              <a:spcAft>
                <a:spcPts val="600"/>
              </a:spcAft>
              <a:buClr>
                <a:srgbClr val="54AEB2"/>
              </a:buClr>
              <a:buSzTx/>
              <a:buFont typeface="Arial" panose="020B0604020202020204" pitchFamily="34" charset="0"/>
              <a:buChar char="•"/>
              <a:tabLst/>
              <a:defRPr/>
            </a:pPr>
            <a:endParaRPr lang="en-US" sz="19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900" b="0" i="0" u="none" strike="noStrike" kern="1200" cap="none" spc="0" normalizeH="0" baseline="0" noProof="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71307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picture containing outdoor, ground, desert, dirt&#10;&#10;Description automatically generated">
            <a:extLst>
              <a:ext uri="{FF2B5EF4-FFF2-40B4-BE49-F238E27FC236}">
                <a16:creationId xmlns:a16="http://schemas.microsoft.com/office/drawing/2014/main" id="{E562F77C-8DA4-48DB-8463-B81D465CB9AF}"/>
              </a:ext>
            </a:extLst>
          </p:cNvPr>
          <p:cNvPicPr>
            <a:picLocks noChangeAspect="1"/>
          </p:cNvPicPr>
          <p:nvPr/>
        </p:nvPicPr>
        <p:blipFill>
          <a:blip r:embed="rId3"/>
          <a:stretch>
            <a:fillRect/>
          </a:stretch>
        </p:blipFill>
        <p:spPr>
          <a:xfrm>
            <a:off x="-5750" y="111450"/>
            <a:ext cx="6538820" cy="6592765"/>
          </a:xfrm>
          <a:prstGeom prst="rect">
            <a:avLst/>
          </a:prstGeom>
        </p:spPr>
      </p:pic>
      <p:sp>
        <p:nvSpPr>
          <p:cNvPr id="9" name="Title 1"/>
          <p:cNvSpPr txBox="1">
            <a:spLocks/>
          </p:cNvSpPr>
          <p:nvPr/>
        </p:nvSpPr>
        <p:spPr>
          <a:xfrm>
            <a:off x="509678" y="196188"/>
            <a:ext cx="5641545" cy="764155"/>
          </a:xfrm>
          <a:prstGeom prst="rect">
            <a:avLst/>
          </a:prstGeom>
          <a:noFill/>
          <a:ln>
            <a:noFill/>
          </a:ln>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F0302020204030204"/>
              </a:rPr>
              <a:t>Community Concerns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4AEB2"/>
              </a:buCl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8" name="Text Placeholder 5">
            <a:extLst>
              <a:ext uri="{FF2B5EF4-FFF2-40B4-BE49-F238E27FC236}">
                <a16:creationId xmlns:a16="http://schemas.microsoft.com/office/drawing/2014/main" id="{0DEC9553-50C0-41AB-99AE-6E3561CCDCB3}"/>
              </a:ext>
            </a:extLst>
          </p:cNvPr>
          <p:cNvSpPr txBox="1">
            <a:spLocks/>
          </p:cNvSpPr>
          <p:nvPr/>
        </p:nvSpPr>
        <p:spPr>
          <a:xfrm>
            <a:off x="6752798" y="791520"/>
            <a:ext cx="5228715" cy="60672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600" b="1" dirty="0">
                <a:solidFill>
                  <a:srgbClr val="54AEB2"/>
                </a:solidFill>
                <a:latin typeface="Century Gothic"/>
                <a:ea typeface="+mn-lt"/>
                <a:cs typeface="+mn-lt"/>
              </a:rPr>
              <a:t>Drought and flood</a:t>
            </a:r>
            <a:r>
              <a:rPr lang="en-US" sz="2600" dirty="0">
                <a:solidFill>
                  <a:schemeClr val="tx1">
                    <a:lumMod val="75000"/>
                    <a:lumOff val="25000"/>
                  </a:schemeClr>
                </a:solidFill>
                <a:latin typeface="Century Gothic"/>
                <a:ea typeface="+mn-lt"/>
                <a:cs typeface="+mn-lt"/>
              </a:rPr>
              <a:t> events impact the resource availability and the economic productivity of the Missouri River Basin</a:t>
            </a:r>
            <a:endParaRPr lang="en-US" sz="2600" dirty="0">
              <a:solidFill>
                <a:schemeClr val="tx1">
                  <a:lumMod val="75000"/>
                  <a:lumOff val="25000"/>
                </a:schemeClr>
              </a:solidFill>
              <a:latin typeface="Century Gothic"/>
              <a:cs typeface="Calibri"/>
            </a:endParaRPr>
          </a:p>
          <a:p>
            <a:pPr>
              <a:lnSpc>
                <a:spcPct val="100000"/>
              </a:lnSpc>
              <a:spcBef>
                <a:spcPts val="0"/>
              </a:spcBef>
              <a:spcAft>
                <a:spcPts val="600"/>
              </a:spcAft>
              <a:buClr>
                <a:srgbClr val="54AEB2"/>
              </a:buClr>
            </a:pPr>
            <a:endParaRPr lang="en-US" sz="26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54AEB2"/>
              </a:buClr>
            </a:pPr>
            <a:r>
              <a:rPr lang="en-US" sz="2600" b="1" dirty="0">
                <a:solidFill>
                  <a:srgbClr val="54AEB2"/>
                </a:solidFill>
                <a:latin typeface="Century Gothic"/>
                <a:ea typeface="+mn-lt"/>
                <a:cs typeface="+mn-lt"/>
              </a:rPr>
              <a:t>A single moisture indicator</a:t>
            </a:r>
            <a:r>
              <a:rPr lang="en-US" sz="2600" dirty="0">
                <a:solidFill>
                  <a:schemeClr val="tx1">
                    <a:lumMod val="75000"/>
                    <a:lumOff val="25000"/>
                  </a:schemeClr>
                </a:solidFill>
                <a:latin typeface="Century Gothic"/>
                <a:ea typeface="+mn-lt"/>
                <a:cs typeface="+mn-lt"/>
              </a:rPr>
              <a:t> that captures fall and winter conditions would aid end users in effective resource management and decision-making. </a:t>
            </a:r>
            <a:endParaRPr lang="en-US" sz="2600" dirty="0">
              <a:solidFill>
                <a:schemeClr val="tx1">
                  <a:lumMod val="75000"/>
                  <a:lumOff val="25000"/>
                </a:schemeClr>
              </a:solidFill>
              <a:latin typeface="Century Gothic"/>
              <a:cs typeface="Calibri"/>
            </a:endParaRPr>
          </a:p>
          <a:p>
            <a:pPr>
              <a:lnSpc>
                <a:spcPct val="100000"/>
              </a:lnSpc>
              <a:spcBef>
                <a:spcPts val="0"/>
              </a:spcBef>
              <a:spcAft>
                <a:spcPts val="600"/>
              </a:spcAft>
              <a:buClr>
                <a:srgbClr val="54AEB2"/>
              </a:buClr>
            </a:pPr>
            <a:endParaRPr lang="en-US" sz="2600">
              <a:solidFill>
                <a:schemeClr val="tx1">
                  <a:lumMod val="75000"/>
                  <a:lumOff val="25000"/>
                </a:schemeClr>
              </a:solidFill>
              <a:latin typeface="Century Gothic"/>
              <a:cs typeface="Calibri"/>
            </a:endParaRPr>
          </a:p>
          <a:p>
            <a:pPr>
              <a:lnSpc>
                <a:spcPct val="100000"/>
              </a:lnSpc>
              <a:spcBef>
                <a:spcPts val="0"/>
              </a:spcBef>
              <a:spcAft>
                <a:spcPts val="600"/>
              </a:spcAft>
              <a:buClr>
                <a:srgbClr val="54AEB2"/>
              </a:buClr>
            </a:pPr>
            <a:endParaRPr lang="en-US" sz="2600">
              <a:solidFill>
                <a:schemeClr val="tx1">
                  <a:lumMod val="75000"/>
                  <a:lumOff val="25000"/>
                </a:schemeClr>
              </a:solidFill>
              <a:latin typeface="Century Gothic" panose="020B0502020202020204" pitchFamily="34" charset="0"/>
            </a:endParaRPr>
          </a:p>
        </p:txBody>
      </p:sp>
      <p:sp>
        <p:nvSpPr>
          <p:cNvPr id="16" name="Text Placeholder 4">
            <a:extLst>
              <a:ext uri="{FF2B5EF4-FFF2-40B4-BE49-F238E27FC236}">
                <a16:creationId xmlns:a16="http://schemas.microsoft.com/office/drawing/2014/main" id="{63B414A6-E8FD-42A0-B5BE-B8F4FA8EE4AB}"/>
              </a:ext>
            </a:extLst>
          </p:cNvPr>
          <p:cNvSpPr txBox="1">
            <a:spLocks/>
          </p:cNvSpPr>
          <p:nvPr/>
        </p:nvSpPr>
        <p:spPr>
          <a:xfrm>
            <a:off x="8275594" y="6377085"/>
            <a:ext cx="3970079" cy="736999"/>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effectLst/>
                <a:uLnTx/>
                <a:uFillTx/>
                <a:latin typeface="Century Gothic"/>
              </a:rPr>
              <a:t>Image Credit:</a:t>
            </a:r>
            <a:r>
              <a:rPr lang="en-US" dirty="0">
                <a:latin typeface="Century Gothic"/>
              </a:rPr>
              <a:t> Luis Quintero </a:t>
            </a:r>
            <a:endParaRPr lang="en-US" dirty="0"/>
          </a:p>
          <a:p>
            <a:pPr marL="0" marR="0" lvl="0" indent="0" algn="r" defTabSz="914400">
              <a:lnSpc>
                <a:spcPct val="90000"/>
              </a:lnSpc>
              <a:spcBef>
                <a:spcPts val="1000"/>
              </a:spcBef>
              <a:spcAft>
                <a:spcPts val="0"/>
              </a:spcAft>
              <a:buClrTx/>
              <a:buSzTx/>
              <a:buFont typeface="Arial" panose="020B0604020202020204" pitchFamily="34" charset="0"/>
              <a:buNone/>
              <a:tabLst/>
              <a:defRPr/>
            </a:pPr>
            <a:endParaRPr lang="en-US" i="0" u="none" strike="noStrike" kern="1200" cap="none" spc="0" normalizeH="0" baseline="0" noProof="0">
              <a:ln>
                <a:noFill/>
              </a:ln>
              <a:effectLst/>
              <a:uLnTx/>
              <a:uFillTx/>
              <a:latin typeface="Century Gothic"/>
            </a:endParaRP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Project Partners </a:t>
            </a:r>
          </a:p>
        </p:txBody>
      </p:sp>
      <p:sp>
        <p:nvSpPr>
          <p:cNvPr id="3" name="Text Placeholder 3"/>
          <p:cNvSpPr txBox="1">
            <a:spLocks/>
          </p:cNvSpPr>
          <p:nvPr/>
        </p:nvSpPr>
        <p:spPr>
          <a:xfrm>
            <a:off x="334002" y="1256932"/>
            <a:ext cx="5142782" cy="497777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400">
                <a:solidFill>
                  <a:schemeClr val="tx1">
                    <a:lumMod val="75000"/>
                    <a:lumOff val="25000"/>
                  </a:schemeClr>
                </a:solidFill>
                <a:latin typeface="Century Gothic"/>
                <a:ea typeface="+mn-lt"/>
                <a:cs typeface="+mn-lt"/>
              </a:rPr>
              <a:t>Montana Climate Office</a:t>
            </a:r>
            <a:endParaRPr lang="en-US">
              <a:solidFill>
                <a:schemeClr val="tx1">
                  <a:lumMod val="75000"/>
                  <a:lumOff val="25000"/>
                </a:schemeClr>
              </a:solidFill>
              <a:latin typeface="Calibri" panose="020F0502020204030204"/>
              <a:ea typeface="+mn-lt"/>
              <a:cs typeface="+mn-lt"/>
            </a:endParaRPr>
          </a:p>
          <a:p>
            <a:pPr>
              <a:lnSpc>
                <a:spcPct val="100000"/>
              </a:lnSpc>
              <a:spcBef>
                <a:spcPts val="0"/>
              </a:spcBef>
              <a:spcAft>
                <a:spcPts val="600"/>
              </a:spcAft>
              <a:buClr>
                <a:srgbClr val="54AEB2"/>
              </a:buClr>
            </a:pPr>
            <a:r>
              <a:rPr lang="en-US" sz="2400">
                <a:solidFill>
                  <a:schemeClr val="tx1">
                    <a:lumMod val="75000"/>
                    <a:lumOff val="25000"/>
                  </a:schemeClr>
                </a:solidFill>
                <a:latin typeface="Century Gothic"/>
                <a:ea typeface="+mn-lt"/>
                <a:cs typeface="+mn-lt"/>
              </a:rPr>
              <a:t>NOAA, National Weather Service, Missouri Basin River Forecast Center</a:t>
            </a:r>
            <a:endParaRPr lang="en-US">
              <a:solidFill>
                <a:schemeClr val="tx1">
                  <a:lumMod val="75000"/>
                  <a:lumOff val="25000"/>
                </a:schemeClr>
              </a:solidFill>
              <a:cs typeface="Calibri"/>
            </a:endParaRPr>
          </a:p>
          <a:p>
            <a:pPr>
              <a:lnSpc>
                <a:spcPct val="100000"/>
              </a:lnSpc>
              <a:spcBef>
                <a:spcPts val="0"/>
              </a:spcBef>
              <a:spcAft>
                <a:spcPts val="600"/>
              </a:spcAft>
              <a:buClr>
                <a:srgbClr val="54AEB2"/>
              </a:buClr>
            </a:pPr>
            <a:r>
              <a:rPr lang="en-US" sz="2400">
                <a:solidFill>
                  <a:schemeClr val="tx1">
                    <a:lumMod val="75000"/>
                    <a:lumOff val="25000"/>
                  </a:schemeClr>
                </a:solidFill>
                <a:latin typeface="Century Gothic"/>
                <a:ea typeface="+mn-lt"/>
                <a:cs typeface="+mn-lt"/>
              </a:rPr>
              <a:t>NOAA, Physical Sciences Laboratory</a:t>
            </a:r>
          </a:p>
          <a:p>
            <a:pPr>
              <a:lnSpc>
                <a:spcPct val="100000"/>
              </a:lnSpc>
              <a:spcBef>
                <a:spcPts val="0"/>
              </a:spcBef>
              <a:spcAft>
                <a:spcPts val="600"/>
              </a:spcAft>
              <a:buClr>
                <a:srgbClr val="54AEB2"/>
              </a:buClr>
            </a:pPr>
            <a:r>
              <a:rPr lang="en-US" sz="2400">
                <a:solidFill>
                  <a:schemeClr val="tx1">
                    <a:lumMod val="75000"/>
                    <a:lumOff val="25000"/>
                  </a:schemeClr>
                </a:solidFill>
                <a:latin typeface="Century Gothic"/>
                <a:ea typeface="+mn-lt"/>
                <a:cs typeface="+mn-lt"/>
              </a:rPr>
              <a:t>US Army Corps of Engineers, Northwestern Division</a:t>
            </a:r>
            <a:endParaRPr lang="en-US" sz="2400">
              <a:solidFill>
                <a:schemeClr val="tx1">
                  <a:lumMod val="75000"/>
                  <a:lumOff val="25000"/>
                </a:schemeClr>
              </a:solidFill>
              <a:ea typeface="+mn-lt"/>
              <a:cs typeface="+mn-lt"/>
            </a:endParaRPr>
          </a:p>
          <a:p>
            <a:pPr>
              <a:buClr>
                <a:srgbClr val="54AEB2"/>
              </a:buClr>
            </a:pPr>
            <a:r>
              <a:rPr lang="en-US" sz="2400">
                <a:solidFill>
                  <a:schemeClr val="tx1">
                    <a:lumMod val="75000"/>
                    <a:lumOff val="25000"/>
                  </a:schemeClr>
                </a:solidFill>
                <a:latin typeface="Century Gothic"/>
                <a:ea typeface="+mn-lt"/>
                <a:cs typeface="+mn-lt"/>
              </a:rPr>
              <a:t>NOAA, Regional Climate Services, Central Region</a:t>
            </a:r>
          </a:p>
          <a:p>
            <a:pPr>
              <a:buClr>
                <a:srgbClr val="54AEB2"/>
              </a:buClr>
            </a:pPr>
            <a:endParaRPr lang="en-US" sz="2400">
              <a:solidFill>
                <a:schemeClr val="tx1">
                  <a:lumMod val="75000"/>
                  <a:lumOff val="25000"/>
                </a:schemeClr>
              </a:solidFill>
              <a:latin typeface="Century Gothic"/>
              <a:ea typeface="+mn-lt"/>
              <a:cs typeface="+mn-lt"/>
            </a:endParaRPr>
          </a:p>
        </p:txBody>
      </p:sp>
      <p:sp>
        <p:nvSpPr>
          <p:cNvPr id="41" name="Text Placeholder 4">
            <a:extLst>
              <a:ext uri="{FF2B5EF4-FFF2-40B4-BE49-F238E27FC236}">
                <a16:creationId xmlns:a16="http://schemas.microsoft.com/office/drawing/2014/main" id="{E6C71633-B8AE-4753-A2D7-D697B32FE764}"/>
              </a:ext>
            </a:extLst>
          </p:cNvPr>
          <p:cNvSpPr txBox="1">
            <a:spLocks/>
          </p:cNvSpPr>
          <p:nvPr/>
        </p:nvSpPr>
        <p:spPr>
          <a:xfrm>
            <a:off x="7513595" y="6046405"/>
            <a:ext cx="4530796" cy="67949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effectLst/>
                <a:uLnTx/>
                <a:uFillTx/>
                <a:latin typeface="Century Gothic"/>
              </a:rPr>
              <a:t>Image Credit:</a:t>
            </a:r>
            <a:r>
              <a:rPr lang="en-US">
                <a:latin typeface="Century Gothic"/>
              </a:rPr>
              <a:t> DEVELOP Montana Water Resources I Team</a:t>
            </a:r>
            <a:endParaRPr lang="en-US"/>
          </a:p>
          <a:p>
            <a:pPr marL="0" marR="0" lvl="0" indent="0" algn="r" defTabSz="914400">
              <a:lnSpc>
                <a:spcPct val="90000"/>
              </a:lnSpc>
              <a:spcBef>
                <a:spcPts val="1000"/>
              </a:spcBef>
              <a:spcAft>
                <a:spcPts val="0"/>
              </a:spcAft>
              <a:buClrTx/>
              <a:buSzTx/>
              <a:buFont typeface="Arial" panose="020B0604020202020204" pitchFamily="34" charset="0"/>
              <a:buNone/>
              <a:tabLst/>
              <a:defRPr/>
            </a:pPr>
            <a:endParaRPr lang="en-US" i="0" u="none" strike="noStrike" kern="1200" cap="none" spc="0" normalizeH="0" baseline="0" noProof="0">
              <a:ln>
                <a:noFill/>
              </a:ln>
              <a:effectLst/>
              <a:uLnTx/>
              <a:uFillTx/>
              <a:latin typeface="Century Gothic"/>
            </a:endParaRPr>
          </a:p>
        </p:txBody>
      </p:sp>
      <p:grpSp>
        <p:nvGrpSpPr>
          <p:cNvPr id="7" name="Group 6">
            <a:extLst>
              <a:ext uri="{FF2B5EF4-FFF2-40B4-BE49-F238E27FC236}">
                <a16:creationId xmlns:a16="http://schemas.microsoft.com/office/drawing/2014/main" id="{9F06F64F-D595-4437-B9FD-8D1801F9612C}"/>
              </a:ext>
            </a:extLst>
          </p:cNvPr>
          <p:cNvGrpSpPr/>
          <p:nvPr/>
        </p:nvGrpSpPr>
        <p:grpSpPr>
          <a:xfrm>
            <a:off x="4871885" y="218254"/>
            <a:ext cx="7253746" cy="5893011"/>
            <a:chOff x="-154857" y="648413"/>
            <a:chExt cx="6848166" cy="5241625"/>
          </a:xfrm>
        </p:grpSpPr>
        <p:pic>
          <p:nvPicPr>
            <p:cNvPr id="5" name="Picture 5" descr="Map&#10;&#10;Description automatically generated">
              <a:extLst>
                <a:ext uri="{FF2B5EF4-FFF2-40B4-BE49-F238E27FC236}">
                  <a16:creationId xmlns:a16="http://schemas.microsoft.com/office/drawing/2014/main" id="{6908CD99-1DF0-4CED-B691-0076EB016CE7}"/>
                </a:ext>
              </a:extLst>
            </p:cNvPr>
            <p:cNvPicPr>
              <a:picLocks noChangeAspect="1"/>
            </p:cNvPicPr>
            <p:nvPr/>
          </p:nvPicPr>
          <p:blipFill>
            <a:blip r:embed="rId3"/>
            <a:stretch>
              <a:fillRect/>
            </a:stretch>
          </p:blipFill>
          <p:spPr>
            <a:xfrm>
              <a:off x="-154857" y="648413"/>
              <a:ext cx="6848166" cy="5241625"/>
            </a:xfrm>
            <a:prstGeom prst="rect">
              <a:avLst/>
            </a:prstGeom>
          </p:spPr>
        </p:pic>
        <p:sp>
          <p:nvSpPr>
            <p:cNvPr id="6" name="Star: 5 Points 5">
              <a:extLst>
                <a:ext uri="{FF2B5EF4-FFF2-40B4-BE49-F238E27FC236}">
                  <a16:creationId xmlns:a16="http://schemas.microsoft.com/office/drawing/2014/main" id="{BA035628-0836-41BC-B8E1-6541FEE5F5EB}"/>
                </a:ext>
              </a:extLst>
            </p:cNvPr>
            <p:cNvSpPr/>
            <p:nvPr/>
          </p:nvSpPr>
          <p:spPr>
            <a:xfrm>
              <a:off x="3610896" y="4053347"/>
              <a:ext cx="331838" cy="29496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6CB4C3BE-9A03-4698-A12C-3DC1394E6024}"/>
                </a:ext>
              </a:extLst>
            </p:cNvPr>
            <p:cNvSpPr/>
            <p:nvPr/>
          </p:nvSpPr>
          <p:spPr>
            <a:xfrm>
              <a:off x="3782959" y="4630992"/>
              <a:ext cx="331838" cy="29496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DEEEF87F-AF84-4BDA-A6CF-7EF41567C288}"/>
                </a:ext>
              </a:extLst>
            </p:cNvPr>
            <p:cNvSpPr/>
            <p:nvPr/>
          </p:nvSpPr>
          <p:spPr>
            <a:xfrm>
              <a:off x="3721508" y="3684637"/>
              <a:ext cx="331838" cy="29496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4EFAF1FA-5003-4A09-9F09-4DFD8B189998}"/>
                </a:ext>
              </a:extLst>
            </p:cNvPr>
            <p:cNvSpPr/>
            <p:nvPr/>
          </p:nvSpPr>
          <p:spPr>
            <a:xfrm>
              <a:off x="1841089" y="4102508"/>
              <a:ext cx="331838" cy="29496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FE53DC66-99A4-4325-8D33-A5DA42C6107B}"/>
                </a:ext>
              </a:extLst>
            </p:cNvPr>
            <p:cNvSpPr/>
            <p:nvPr/>
          </p:nvSpPr>
          <p:spPr>
            <a:xfrm>
              <a:off x="501444" y="2074605"/>
              <a:ext cx="331838" cy="29496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19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now, outdoor, sky, skiing&#10;&#10;Description automatically generated">
            <a:extLst>
              <a:ext uri="{FF2B5EF4-FFF2-40B4-BE49-F238E27FC236}">
                <a16:creationId xmlns:a16="http://schemas.microsoft.com/office/drawing/2014/main" id="{FD598E70-EE54-47ED-8C14-E19FD49F98AB}"/>
              </a:ext>
            </a:extLst>
          </p:cNvPr>
          <p:cNvPicPr>
            <a:picLocks noChangeAspect="1"/>
          </p:cNvPicPr>
          <p:nvPr/>
        </p:nvPicPr>
        <p:blipFill rotWithShape="1">
          <a:blip r:embed="rId3"/>
          <a:srcRect l="38" t="25146" r="197" b="31931"/>
          <a:stretch/>
        </p:blipFill>
        <p:spPr>
          <a:xfrm>
            <a:off x="-1085" y="88396"/>
            <a:ext cx="12189598" cy="2725435"/>
          </a:xfrm>
          <a:prstGeom prst="rect">
            <a:avLst/>
          </a:prstGeom>
        </p:spPr>
      </p:pic>
      <p:sp>
        <p:nvSpPr>
          <p:cNvPr id="9" name="Title 1"/>
          <p:cNvSpPr txBox="1">
            <a:spLocks/>
          </p:cNvSpPr>
          <p:nvPr/>
        </p:nvSpPr>
        <p:spPr>
          <a:xfrm>
            <a:off x="178997" y="3014149"/>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Assessing Moisture Conditions</a:t>
            </a:r>
          </a:p>
        </p:txBody>
      </p:sp>
      <p:sp>
        <p:nvSpPr>
          <p:cNvPr id="4" name="Text Placeholder 4">
            <a:extLst>
              <a:ext uri="{FF2B5EF4-FFF2-40B4-BE49-F238E27FC236}">
                <a16:creationId xmlns:a16="http://schemas.microsoft.com/office/drawing/2014/main" id="{B2E30162-812D-40B6-99EE-427C78968D33}"/>
              </a:ext>
            </a:extLst>
          </p:cNvPr>
          <p:cNvSpPr txBox="1">
            <a:spLocks/>
          </p:cNvSpPr>
          <p:nvPr/>
        </p:nvSpPr>
        <p:spPr>
          <a:xfrm>
            <a:off x="8376236" y="2753990"/>
            <a:ext cx="3869438" cy="67949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dirty="0">
                <a:ln>
                  <a:noFill/>
                </a:ln>
                <a:effectLst/>
                <a:uLnTx/>
                <a:uFillTx/>
                <a:latin typeface="Century Gothic"/>
              </a:rPr>
              <a:t>Image Credit:</a:t>
            </a:r>
            <a:r>
              <a:rPr lang="en-US" dirty="0">
                <a:latin typeface="Century Gothic"/>
              </a:rPr>
              <a:t> Yevgeniya Fedorova </a:t>
            </a:r>
            <a:endParaRPr lang="en-US" dirty="0"/>
          </a:p>
          <a:p>
            <a:pPr marL="0" marR="0" lvl="0" indent="0" algn="r" defTabSz="914400">
              <a:lnSpc>
                <a:spcPct val="90000"/>
              </a:lnSpc>
              <a:spcBef>
                <a:spcPts val="1000"/>
              </a:spcBef>
              <a:spcAft>
                <a:spcPts val="0"/>
              </a:spcAft>
              <a:buClrTx/>
              <a:buSzTx/>
              <a:buFont typeface="Arial" panose="020B0604020202020204" pitchFamily="34" charset="0"/>
              <a:buNone/>
              <a:tabLst/>
              <a:defRPr/>
            </a:pPr>
            <a:endParaRPr lang="en-US" i="0" u="none" strike="noStrike" kern="1200" cap="none" spc="0" normalizeH="0" baseline="0" noProof="0">
              <a:ln>
                <a:noFill/>
              </a:ln>
              <a:effectLst/>
              <a:uLnTx/>
              <a:uFillTx/>
              <a:latin typeface="Century Gothic"/>
            </a:endParaRPr>
          </a:p>
        </p:txBody>
      </p:sp>
      <p:sp>
        <p:nvSpPr>
          <p:cNvPr id="8" name="Text Placeholder 5">
            <a:extLst>
              <a:ext uri="{FF2B5EF4-FFF2-40B4-BE49-F238E27FC236}">
                <a16:creationId xmlns:a16="http://schemas.microsoft.com/office/drawing/2014/main" id="{0DEC9553-50C0-41AB-99AE-6E3561CCDCB3}"/>
              </a:ext>
            </a:extLst>
          </p:cNvPr>
          <p:cNvSpPr txBox="1">
            <a:spLocks/>
          </p:cNvSpPr>
          <p:nvPr/>
        </p:nvSpPr>
        <p:spPr>
          <a:xfrm>
            <a:off x="498647" y="1452878"/>
            <a:ext cx="5224864" cy="44856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D7A6BE86-B2DE-413D-B64E-D81AD9E4D2AD}"/>
              </a:ext>
            </a:extLst>
          </p:cNvPr>
          <p:cNvSpPr txBox="1">
            <a:spLocks/>
          </p:cNvSpPr>
          <p:nvPr/>
        </p:nvSpPr>
        <p:spPr>
          <a:xfrm>
            <a:off x="1205800" y="3825141"/>
            <a:ext cx="10421165" cy="24728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4AEB2"/>
              </a:buClr>
              <a:buNone/>
            </a:pPr>
            <a:r>
              <a:rPr lang="en-US" sz="2400" b="1">
                <a:solidFill>
                  <a:srgbClr val="54AEB2"/>
                </a:solidFill>
                <a:latin typeface="Century Gothic"/>
                <a:cs typeface="Calibri"/>
              </a:rPr>
              <a:t>Fall and winter</a:t>
            </a:r>
            <a:r>
              <a:rPr lang="en-US" sz="2400">
                <a:solidFill>
                  <a:schemeClr val="tx1">
                    <a:lumMod val="75000"/>
                    <a:lumOff val="25000"/>
                  </a:schemeClr>
                </a:solidFill>
                <a:latin typeface="Century Gothic"/>
                <a:cs typeface="Calibri"/>
              </a:rPr>
              <a:t> moisture states are of interest as they are </a:t>
            </a:r>
            <a:r>
              <a:rPr lang="en-US" sz="2400" b="1">
                <a:solidFill>
                  <a:srgbClr val="54AEB2"/>
                </a:solidFill>
                <a:latin typeface="Century Gothic"/>
                <a:cs typeface="Calibri"/>
              </a:rPr>
              <a:t>antecedent conditions to spring</a:t>
            </a:r>
            <a:r>
              <a:rPr lang="en-US" sz="2400">
                <a:solidFill>
                  <a:schemeClr val="tx1">
                    <a:lumMod val="75000"/>
                    <a:lumOff val="25000"/>
                  </a:schemeClr>
                </a:solidFill>
                <a:latin typeface="Century Gothic"/>
                <a:cs typeface="Calibri"/>
              </a:rPr>
              <a:t>, determining moisture state at start of growing season</a:t>
            </a:r>
          </a:p>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panose="020B0502020202020204" pitchFamily="34" charset="0"/>
              <a:cs typeface="Calibri"/>
            </a:endParaRPr>
          </a:p>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46620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5C411F-BC89-495F-BD84-138CB9D281DE}"/>
              </a:ext>
            </a:extLst>
          </p:cNvPr>
          <p:cNvSpPr/>
          <p:nvPr/>
        </p:nvSpPr>
        <p:spPr>
          <a:xfrm>
            <a:off x="355933" y="413163"/>
            <a:ext cx="7487809" cy="419100"/>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4AEB2"/>
                </a:solidFill>
                <a:latin typeface="Century Gothic" panose="020F0302020204030204"/>
              </a:rPr>
              <a:t>Montana Water Resources I</a:t>
            </a:r>
          </a:p>
        </p:txBody>
      </p:sp>
      <p:sp>
        <p:nvSpPr>
          <p:cNvPr id="8" name="Text Placeholder 5">
            <a:extLst>
              <a:ext uri="{FF2B5EF4-FFF2-40B4-BE49-F238E27FC236}">
                <a16:creationId xmlns:a16="http://schemas.microsoft.com/office/drawing/2014/main" id="{808E7854-3100-4539-B669-8C18407A21DC}"/>
              </a:ext>
            </a:extLst>
          </p:cNvPr>
          <p:cNvSpPr txBox="1">
            <a:spLocks/>
          </p:cNvSpPr>
          <p:nvPr/>
        </p:nvSpPr>
        <p:spPr>
          <a:xfrm>
            <a:off x="358700" y="2374461"/>
            <a:ext cx="7861168" cy="19389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4AEB2"/>
              </a:buClr>
            </a:pPr>
            <a:r>
              <a:rPr lang="en-US" sz="2400">
                <a:solidFill>
                  <a:schemeClr val="tx1">
                    <a:lumMod val="75000"/>
                    <a:lumOff val="25000"/>
                  </a:schemeClr>
                </a:solidFill>
                <a:latin typeface="Century Gothic" panose="020F0302020204030204"/>
              </a:rPr>
              <a:t>The Montana Water Resources I team developed a </a:t>
            </a:r>
            <a:r>
              <a:rPr lang="en-US" sz="2400" b="1">
                <a:solidFill>
                  <a:srgbClr val="54AEB2"/>
                </a:solidFill>
                <a:latin typeface="Century Gothic" panose="020F0302020204030204"/>
              </a:rPr>
              <a:t>Composite Moisture Index (CMI)</a:t>
            </a:r>
            <a:r>
              <a:rPr lang="en-US" sz="2400">
                <a:solidFill>
                  <a:schemeClr val="tx1">
                    <a:lumMod val="75000"/>
                    <a:lumOff val="25000"/>
                  </a:schemeClr>
                </a:solidFill>
                <a:latin typeface="Century Gothic" panose="020F0302020204030204"/>
              </a:rPr>
              <a:t> that incorporated soil moisture, snow cover, snow depth and snow water equivalent measurements into </a:t>
            </a:r>
            <a:r>
              <a:rPr lang="en-US" sz="2400" b="1">
                <a:solidFill>
                  <a:srgbClr val="54AEB2"/>
                </a:solidFill>
                <a:latin typeface="Century Gothic" panose="020F0302020204030204"/>
              </a:rPr>
              <a:t>a single metric</a:t>
            </a:r>
            <a:endParaRPr lang="en-US" sz="2400" b="1">
              <a:solidFill>
                <a:srgbClr val="54AEB2"/>
              </a:solidFill>
              <a:cs typeface="Calibri"/>
            </a:endParaRPr>
          </a:p>
        </p:txBody>
      </p:sp>
      <p:sp>
        <p:nvSpPr>
          <p:cNvPr id="17" name="Text Placeholder 5">
            <a:extLst>
              <a:ext uri="{FF2B5EF4-FFF2-40B4-BE49-F238E27FC236}">
                <a16:creationId xmlns:a16="http://schemas.microsoft.com/office/drawing/2014/main" id="{E85B87A4-45BC-468F-8520-C58643F1CC37}"/>
              </a:ext>
            </a:extLst>
          </p:cNvPr>
          <p:cNvSpPr txBox="1">
            <a:spLocks/>
          </p:cNvSpPr>
          <p:nvPr/>
        </p:nvSpPr>
        <p:spPr>
          <a:xfrm>
            <a:off x="8985114" y="5724385"/>
            <a:ext cx="603018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4AEB2"/>
              </a:buClr>
            </a:pPr>
            <a:r>
              <a:rPr lang="en-US" sz="2400" dirty="0">
                <a:solidFill>
                  <a:schemeClr val="tx1">
                    <a:lumMod val="75000"/>
                    <a:lumOff val="25000"/>
                  </a:schemeClr>
                </a:solidFill>
                <a:latin typeface="Century Gothic" panose="020F0302020204030204"/>
              </a:rPr>
              <a:t>Drier than normal</a:t>
            </a:r>
            <a:endParaRPr lang="en-US" sz="2400" dirty="0">
              <a:solidFill>
                <a:schemeClr val="tx1">
                  <a:lumMod val="75000"/>
                  <a:lumOff val="25000"/>
                </a:schemeClr>
              </a:solidFill>
              <a:latin typeface="Century Gothic"/>
              <a:cs typeface="Calibri"/>
            </a:endParaRPr>
          </a:p>
        </p:txBody>
      </p:sp>
      <p:sp>
        <p:nvSpPr>
          <p:cNvPr id="18" name="Text Placeholder 5">
            <a:extLst>
              <a:ext uri="{FF2B5EF4-FFF2-40B4-BE49-F238E27FC236}">
                <a16:creationId xmlns:a16="http://schemas.microsoft.com/office/drawing/2014/main" id="{A611A844-2F1B-4901-B074-4CA24BB1817E}"/>
              </a:ext>
            </a:extLst>
          </p:cNvPr>
          <p:cNvSpPr txBox="1">
            <a:spLocks/>
          </p:cNvSpPr>
          <p:nvPr/>
        </p:nvSpPr>
        <p:spPr>
          <a:xfrm>
            <a:off x="8798208" y="74082"/>
            <a:ext cx="603018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4AEB2"/>
              </a:buClr>
            </a:pPr>
            <a:r>
              <a:rPr lang="en-US" sz="2400" dirty="0">
                <a:solidFill>
                  <a:schemeClr val="tx1">
                    <a:lumMod val="75000"/>
                    <a:lumOff val="25000"/>
                  </a:schemeClr>
                </a:solidFill>
                <a:latin typeface="Century Gothic" panose="020F0302020204030204"/>
              </a:rPr>
              <a:t>Wetter than normal</a:t>
            </a:r>
            <a:endParaRPr lang="en-US" sz="2400" dirty="0">
              <a:solidFill>
                <a:schemeClr val="tx1">
                  <a:lumMod val="75000"/>
                  <a:lumOff val="25000"/>
                </a:schemeClr>
              </a:solidFill>
              <a:latin typeface="Century Gothic"/>
              <a:cs typeface="Calibri"/>
            </a:endParaRPr>
          </a:p>
        </p:txBody>
      </p:sp>
      <p:sp>
        <p:nvSpPr>
          <p:cNvPr id="19" name="Text Placeholder 5">
            <a:extLst>
              <a:ext uri="{FF2B5EF4-FFF2-40B4-BE49-F238E27FC236}">
                <a16:creationId xmlns:a16="http://schemas.microsoft.com/office/drawing/2014/main" id="{74F528FC-CF32-49C9-A5EA-7E7E54C535D6}"/>
              </a:ext>
            </a:extLst>
          </p:cNvPr>
          <p:cNvSpPr txBox="1">
            <a:spLocks/>
          </p:cNvSpPr>
          <p:nvPr/>
        </p:nvSpPr>
        <p:spPr>
          <a:xfrm>
            <a:off x="9042624" y="2901801"/>
            <a:ext cx="603018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4AEB2"/>
              </a:buClr>
            </a:pPr>
            <a:r>
              <a:rPr lang="en-US" sz="2400" dirty="0">
                <a:solidFill>
                  <a:schemeClr val="tx1">
                    <a:lumMod val="75000"/>
                    <a:lumOff val="25000"/>
                  </a:schemeClr>
                </a:solidFill>
                <a:latin typeface="Century Gothic" panose="020F0302020204030204"/>
              </a:rPr>
              <a:t>Normal</a:t>
            </a:r>
            <a:endParaRPr lang="en-US" sz="2400" dirty="0">
              <a:solidFill>
                <a:schemeClr val="tx1">
                  <a:lumMod val="75000"/>
                  <a:lumOff val="25000"/>
                </a:schemeClr>
              </a:solidFill>
              <a:latin typeface="Century Gothic"/>
              <a:cs typeface="Calibri"/>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825CB67-6B9C-4174-ACDD-1C53BE433034}"/>
                  </a:ext>
                </a:extLst>
              </p14:cNvPr>
              <p14:cNvContentPartPr/>
              <p14:nvPr/>
            </p14:nvContentPartPr>
            <p14:xfrm>
              <a:off x="10322650" y="3135706"/>
              <a:ext cx="304800" cy="19050"/>
            </p14:xfrm>
          </p:contentPart>
        </mc:Choice>
        <mc:Fallback xmlns="">
          <p:pic>
            <p:nvPicPr>
              <p:cNvPr id="6" name="Ink 5">
                <a:extLst>
                  <a:ext uri="{FF2B5EF4-FFF2-40B4-BE49-F238E27FC236}">
                    <a16:creationId xmlns:a16="http://schemas.microsoft.com/office/drawing/2014/main" id="{3825CB67-6B9C-4174-ACDD-1C53BE433034}"/>
                  </a:ext>
                </a:extLst>
              </p:cNvPr>
              <p:cNvPicPr/>
              <p:nvPr/>
            </p:nvPicPr>
            <p:blipFill>
              <a:blip r:embed="rId4"/>
              <a:stretch>
                <a:fillRect/>
              </a:stretch>
            </p:blipFill>
            <p:spPr>
              <a:xfrm>
                <a:off x="10313654" y="2659456"/>
                <a:ext cx="322433" cy="952500"/>
              </a:xfrm>
              <a:prstGeom prst="rect">
                <a:avLst/>
              </a:prstGeom>
            </p:spPr>
          </p:pic>
        </mc:Fallback>
      </mc:AlternateContent>
      <p:pic>
        <p:nvPicPr>
          <p:cNvPr id="2" name="Picture 3" descr="A picture containing background pattern&#10;&#10;Description automatically generated">
            <a:extLst>
              <a:ext uri="{FF2B5EF4-FFF2-40B4-BE49-F238E27FC236}">
                <a16:creationId xmlns:a16="http://schemas.microsoft.com/office/drawing/2014/main" id="{1E434AD5-B994-4216-A51C-F5BF3ABB7C3B}"/>
              </a:ext>
            </a:extLst>
          </p:cNvPr>
          <p:cNvPicPr>
            <a:picLocks noChangeAspect="1"/>
          </p:cNvPicPr>
          <p:nvPr/>
        </p:nvPicPr>
        <p:blipFill rotWithShape="1">
          <a:blip r:embed="rId5"/>
          <a:srcRect l="3448" t="3529" r="4598" b="8235"/>
          <a:stretch/>
        </p:blipFill>
        <p:spPr>
          <a:xfrm>
            <a:off x="10583533" y="443989"/>
            <a:ext cx="1160108" cy="5381843"/>
          </a:xfrm>
          <a:prstGeom prst="rect">
            <a:avLst/>
          </a:prstGeom>
        </p:spPr>
      </p:pic>
    </p:spTree>
    <p:extLst>
      <p:ext uri="{BB962C8B-B14F-4D97-AF65-F5344CB8AC3E}">
        <p14:creationId xmlns:p14="http://schemas.microsoft.com/office/powerpoint/2010/main" val="337205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5C411F-BC89-495F-BD84-138CB9D281DE}"/>
              </a:ext>
            </a:extLst>
          </p:cNvPr>
          <p:cNvSpPr/>
          <p:nvPr/>
        </p:nvSpPr>
        <p:spPr>
          <a:xfrm>
            <a:off x="452168" y="443541"/>
            <a:ext cx="7487809" cy="419100"/>
          </a:xfrm>
          <a:prstGeom prst="rect">
            <a:avLst/>
          </a:prstGeom>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4AEB2"/>
                </a:solidFill>
                <a:latin typeface="Century Gothic" panose="020F0302020204030204"/>
              </a:rPr>
              <a:t>Objectives </a:t>
            </a:r>
          </a:p>
        </p:txBody>
      </p:sp>
      <p:grpSp>
        <p:nvGrpSpPr>
          <p:cNvPr id="9" name="Group 8">
            <a:extLst>
              <a:ext uri="{FF2B5EF4-FFF2-40B4-BE49-F238E27FC236}">
                <a16:creationId xmlns:a16="http://schemas.microsoft.com/office/drawing/2014/main" id="{004D0C46-ADF9-4C59-9A00-DE14DE8CCC43}"/>
              </a:ext>
            </a:extLst>
          </p:cNvPr>
          <p:cNvGrpSpPr/>
          <p:nvPr/>
        </p:nvGrpSpPr>
        <p:grpSpPr>
          <a:xfrm>
            <a:off x="864619" y="2862984"/>
            <a:ext cx="10308564" cy="1825924"/>
            <a:chOff x="361411" y="3912532"/>
            <a:chExt cx="9445923" cy="2185358"/>
          </a:xfrm>
        </p:grpSpPr>
        <p:sp>
          <p:nvSpPr>
            <p:cNvPr id="10" name="Flowchart: Data 9">
              <a:extLst>
                <a:ext uri="{FF2B5EF4-FFF2-40B4-BE49-F238E27FC236}">
                  <a16:creationId xmlns:a16="http://schemas.microsoft.com/office/drawing/2014/main" id="{0D955EDC-7302-4761-BEE5-57CB6FA6A7F8}"/>
                </a:ext>
              </a:extLst>
            </p:cNvPr>
            <p:cNvSpPr/>
            <p:nvPr/>
          </p:nvSpPr>
          <p:spPr>
            <a:xfrm>
              <a:off x="361411" y="3912532"/>
              <a:ext cx="3450565" cy="2185358"/>
            </a:xfrm>
            <a:prstGeom prst="flowChartInputOutpu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54AEB2"/>
                </a:solidFill>
                <a:cs typeface="Calibri"/>
              </a:endParaRPr>
            </a:p>
          </p:txBody>
        </p:sp>
        <p:sp>
          <p:nvSpPr>
            <p:cNvPr id="11" name="Flowchart: Data 10">
              <a:extLst>
                <a:ext uri="{FF2B5EF4-FFF2-40B4-BE49-F238E27FC236}">
                  <a16:creationId xmlns:a16="http://schemas.microsoft.com/office/drawing/2014/main" id="{53E8A767-F8CA-4C92-B06E-1E8A00E8E86C}"/>
                </a:ext>
              </a:extLst>
            </p:cNvPr>
            <p:cNvSpPr/>
            <p:nvPr/>
          </p:nvSpPr>
          <p:spPr>
            <a:xfrm>
              <a:off x="3323146" y="3912532"/>
              <a:ext cx="3450565" cy="2185358"/>
            </a:xfrm>
            <a:prstGeom prst="flowChartInputOutpu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54AEB2"/>
                </a:solidFill>
                <a:cs typeface="Calibri"/>
              </a:endParaRPr>
            </a:p>
          </p:txBody>
        </p:sp>
        <p:sp>
          <p:nvSpPr>
            <p:cNvPr id="12" name="Flowchart: Data 11">
              <a:extLst>
                <a:ext uri="{FF2B5EF4-FFF2-40B4-BE49-F238E27FC236}">
                  <a16:creationId xmlns:a16="http://schemas.microsoft.com/office/drawing/2014/main" id="{B94F951C-FC65-4640-BFDB-A594BD97F2A5}"/>
                </a:ext>
              </a:extLst>
            </p:cNvPr>
            <p:cNvSpPr/>
            <p:nvPr/>
          </p:nvSpPr>
          <p:spPr>
            <a:xfrm>
              <a:off x="6284883" y="3912533"/>
              <a:ext cx="3522451" cy="2185357"/>
            </a:xfrm>
            <a:prstGeom prst="flowChartInputOutpu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54AEB2"/>
                </a:solidFill>
                <a:cs typeface="Calibri"/>
              </a:endParaRPr>
            </a:p>
          </p:txBody>
        </p:sp>
      </p:grpSp>
      <p:sp>
        <p:nvSpPr>
          <p:cNvPr id="13" name="Text Placeholder 5">
            <a:extLst>
              <a:ext uri="{FF2B5EF4-FFF2-40B4-BE49-F238E27FC236}">
                <a16:creationId xmlns:a16="http://schemas.microsoft.com/office/drawing/2014/main" id="{1064DABD-A9BA-4DC9-A60F-7E0EF99BF970}"/>
              </a:ext>
            </a:extLst>
          </p:cNvPr>
          <p:cNvSpPr txBox="1">
            <a:spLocks/>
          </p:cNvSpPr>
          <p:nvPr/>
        </p:nvSpPr>
        <p:spPr>
          <a:xfrm>
            <a:off x="1034435" y="3424006"/>
            <a:ext cx="3399126"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54AEB2"/>
              </a:buClr>
            </a:pPr>
            <a:r>
              <a:rPr lang="en-US" sz="2400">
                <a:latin typeface="Century Gothic"/>
                <a:cs typeface="Calibri"/>
              </a:rPr>
              <a:t>Access additional datasets</a:t>
            </a:r>
            <a:endParaRPr lang="en-US">
              <a:cs typeface="Calibri" panose="020F0502020204030204"/>
            </a:endParaRPr>
          </a:p>
        </p:txBody>
      </p:sp>
      <p:sp>
        <p:nvSpPr>
          <p:cNvPr id="14" name="Text Placeholder 5">
            <a:extLst>
              <a:ext uri="{FF2B5EF4-FFF2-40B4-BE49-F238E27FC236}">
                <a16:creationId xmlns:a16="http://schemas.microsoft.com/office/drawing/2014/main" id="{2EA11280-8A4B-4308-91C5-2D40AA1006F7}"/>
              </a:ext>
            </a:extLst>
          </p:cNvPr>
          <p:cNvSpPr txBox="1">
            <a:spLocks/>
          </p:cNvSpPr>
          <p:nvPr/>
        </p:nvSpPr>
        <p:spPr>
          <a:xfrm>
            <a:off x="7709702" y="3424006"/>
            <a:ext cx="3082825"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54AEB2"/>
              </a:buClr>
            </a:pPr>
            <a:r>
              <a:rPr lang="en-US" sz="2400">
                <a:latin typeface="Century Gothic"/>
                <a:cs typeface="Calibri"/>
              </a:rPr>
              <a:t>Correlate CMI with </a:t>
            </a:r>
            <a:r>
              <a:rPr lang="en-US" sz="2400" i="1">
                <a:latin typeface="Century Gothic"/>
                <a:cs typeface="Calibri"/>
              </a:rPr>
              <a:t>in situ</a:t>
            </a:r>
            <a:r>
              <a:rPr lang="en-US" sz="2400">
                <a:latin typeface="Century Gothic"/>
                <a:cs typeface="Calibri"/>
              </a:rPr>
              <a:t> data</a:t>
            </a:r>
          </a:p>
        </p:txBody>
      </p:sp>
      <p:sp>
        <p:nvSpPr>
          <p:cNvPr id="15" name="Text Placeholder 5">
            <a:extLst>
              <a:ext uri="{FF2B5EF4-FFF2-40B4-BE49-F238E27FC236}">
                <a16:creationId xmlns:a16="http://schemas.microsoft.com/office/drawing/2014/main" id="{B847C4D2-CECA-44CC-A205-F0B6D6535ECE}"/>
              </a:ext>
            </a:extLst>
          </p:cNvPr>
          <p:cNvSpPr txBox="1">
            <a:spLocks/>
          </p:cNvSpPr>
          <p:nvPr/>
        </p:nvSpPr>
        <p:spPr>
          <a:xfrm>
            <a:off x="4442100" y="3424007"/>
            <a:ext cx="2982184"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54AEB2"/>
              </a:buClr>
            </a:pPr>
            <a:r>
              <a:rPr lang="en-US" sz="2400">
                <a:latin typeface="Century Gothic"/>
                <a:cs typeface="Calibri" panose="020F0502020204030204"/>
              </a:rPr>
              <a:t>Normalize data and create CMI</a:t>
            </a:r>
          </a:p>
        </p:txBody>
      </p:sp>
      <p:sp>
        <p:nvSpPr>
          <p:cNvPr id="16" name="Text Placeholder 5">
            <a:extLst>
              <a:ext uri="{FF2B5EF4-FFF2-40B4-BE49-F238E27FC236}">
                <a16:creationId xmlns:a16="http://schemas.microsoft.com/office/drawing/2014/main" id="{51D56012-E3CF-4BD9-9103-A423B130B6CE}"/>
              </a:ext>
            </a:extLst>
          </p:cNvPr>
          <p:cNvSpPr txBox="1">
            <a:spLocks/>
          </p:cNvSpPr>
          <p:nvPr/>
        </p:nvSpPr>
        <p:spPr>
          <a:xfrm>
            <a:off x="689378" y="1497441"/>
            <a:ext cx="11392937" cy="89255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600">
                <a:solidFill>
                  <a:schemeClr val="tx1">
                    <a:lumMod val="75000"/>
                    <a:lumOff val="25000"/>
                  </a:schemeClr>
                </a:solidFill>
                <a:latin typeface="Century Gothic"/>
                <a:ea typeface="+mn-lt"/>
                <a:cs typeface="+mn-lt"/>
              </a:rPr>
              <a:t>Our team expanded the functionality of the CMI by</a:t>
            </a:r>
            <a:r>
              <a:rPr lang="en-US" sz="2600" b="1">
                <a:solidFill>
                  <a:srgbClr val="54AEB2"/>
                </a:solidFill>
                <a:latin typeface="Century Gothic"/>
                <a:ea typeface="+mn-lt"/>
                <a:cs typeface="+mn-lt"/>
              </a:rPr>
              <a:t> incorporating additional groundwater and fall streamflow datasets</a:t>
            </a:r>
            <a:endParaRPr lang="en-US" sz="2600" b="1">
              <a:solidFill>
                <a:srgbClr val="54AEB2"/>
              </a:solidFill>
              <a:latin typeface="Century Gothic"/>
            </a:endParaRPr>
          </a:p>
        </p:txBody>
      </p:sp>
      <p:sp>
        <p:nvSpPr>
          <p:cNvPr id="17" name="Text Placeholder 3">
            <a:extLst>
              <a:ext uri="{FF2B5EF4-FFF2-40B4-BE49-F238E27FC236}">
                <a16:creationId xmlns:a16="http://schemas.microsoft.com/office/drawing/2014/main" id="{8F384379-1100-4B41-9646-56046A9CD062}"/>
              </a:ext>
            </a:extLst>
          </p:cNvPr>
          <p:cNvSpPr txBox="1">
            <a:spLocks/>
          </p:cNvSpPr>
          <p:nvPr/>
        </p:nvSpPr>
        <p:spPr>
          <a:xfrm>
            <a:off x="3604161" y="5460976"/>
            <a:ext cx="4846607" cy="774127"/>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sz="2400">
                <a:solidFill>
                  <a:schemeClr val="tx1">
                    <a:lumMod val="75000"/>
                    <a:lumOff val="25000"/>
                  </a:schemeClr>
                </a:solidFill>
                <a:latin typeface="Century Gothic" panose="020F0302020204030204"/>
              </a:rPr>
              <a:t>Study Period: 2000 to Present</a:t>
            </a:r>
          </a:p>
          <a:p>
            <a:pPr marL="342900" indent="-342900">
              <a:lnSpc>
                <a:spcPct val="100000"/>
              </a:lnSpc>
              <a:spcAft>
                <a:spcPts val="600"/>
              </a:spcAft>
              <a:buClr>
                <a:srgbClr val="7EB761"/>
              </a:buClr>
              <a:buFont typeface="Webdings" panose="05030102010509060703" pitchFamily="18" charset="2"/>
              <a:buChar char=""/>
            </a:pPr>
            <a:endParaRPr lang="en-US" sz="240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61120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628048" y="4454561"/>
            <a:ext cx="3020683" cy="774127"/>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b="1">
                <a:solidFill>
                  <a:schemeClr val="tx1">
                    <a:lumMod val="75000"/>
                    <a:lumOff val="25000"/>
                  </a:schemeClr>
                </a:solidFill>
                <a:latin typeface="Century Gothic" panose="020F0302020204030204"/>
              </a:rPr>
              <a:t>Groundwater Storage</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4" name="Picture 4" descr="A picture containing device&#10;&#10;Description automatically generated">
            <a:extLst>
              <a:ext uri="{FF2B5EF4-FFF2-40B4-BE49-F238E27FC236}">
                <a16:creationId xmlns:a16="http://schemas.microsoft.com/office/drawing/2014/main" id="{7DC733BB-6406-4248-BCE6-FFD85C9A449E}"/>
              </a:ext>
            </a:extLst>
          </p:cNvPr>
          <p:cNvPicPr>
            <a:picLocks noChangeAspect="1"/>
          </p:cNvPicPr>
          <p:nvPr/>
        </p:nvPicPr>
        <p:blipFill>
          <a:blip r:embed="rId3"/>
          <a:stretch>
            <a:fillRect/>
          </a:stretch>
        </p:blipFill>
        <p:spPr>
          <a:xfrm>
            <a:off x="8980099" y="479043"/>
            <a:ext cx="2906685" cy="4046397"/>
          </a:xfrm>
          <a:prstGeom prst="rect">
            <a:avLst/>
          </a:prstGeom>
        </p:spPr>
      </p:pic>
      <p:sp>
        <p:nvSpPr>
          <p:cNvPr id="11" name="Text Placeholder 3">
            <a:extLst>
              <a:ext uri="{FF2B5EF4-FFF2-40B4-BE49-F238E27FC236}">
                <a16:creationId xmlns:a16="http://schemas.microsoft.com/office/drawing/2014/main" id="{2A8E2E43-1538-4F2F-9164-3E00BF112B58}"/>
              </a:ext>
            </a:extLst>
          </p:cNvPr>
          <p:cNvSpPr txBox="1">
            <a:spLocks/>
          </p:cNvSpPr>
          <p:nvPr/>
        </p:nvSpPr>
        <p:spPr>
          <a:xfrm>
            <a:off x="8176161" y="4770863"/>
            <a:ext cx="3883324" cy="124857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b="1">
                <a:solidFill>
                  <a:schemeClr val="tx1">
                    <a:lumMod val="75000"/>
                    <a:lumOff val="25000"/>
                  </a:schemeClr>
                </a:solidFill>
                <a:latin typeface="Century Gothic" panose="020F0302020204030204"/>
              </a:rPr>
              <a:t>Surface Soil Moisture </a:t>
            </a:r>
            <a:endParaRPr lang="en-US">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6" name="Rectangle: Rounded Corners 5">
            <a:extLst>
              <a:ext uri="{FF2B5EF4-FFF2-40B4-BE49-F238E27FC236}">
                <a16:creationId xmlns:a16="http://schemas.microsoft.com/office/drawing/2014/main" id="{F5B834AF-AFA0-4693-9108-0BB8723B2FCC}"/>
              </a:ext>
            </a:extLst>
          </p:cNvPr>
          <p:cNvSpPr/>
          <p:nvPr/>
        </p:nvSpPr>
        <p:spPr>
          <a:xfrm>
            <a:off x="7644440" y="389906"/>
            <a:ext cx="1675658" cy="597587"/>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Century Gothic"/>
              </a:rPr>
              <a:t>SMAP</a:t>
            </a:r>
          </a:p>
        </p:txBody>
      </p:sp>
      <p:sp>
        <p:nvSpPr>
          <p:cNvPr id="12" name="Rectangle: Rounded Corners 11">
            <a:extLst>
              <a:ext uri="{FF2B5EF4-FFF2-40B4-BE49-F238E27FC236}">
                <a16:creationId xmlns:a16="http://schemas.microsoft.com/office/drawing/2014/main" id="{2463ECE1-B315-4170-BE5B-CC2EA6819420}"/>
              </a:ext>
            </a:extLst>
          </p:cNvPr>
          <p:cNvSpPr/>
          <p:nvPr/>
        </p:nvSpPr>
        <p:spPr>
          <a:xfrm>
            <a:off x="5074603" y="2178493"/>
            <a:ext cx="2530415" cy="618226"/>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FFFF"/>
                </a:solidFill>
                <a:latin typeface="Century Gothic"/>
              </a:rPr>
              <a:t>Terra MODIS</a:t>
            </a:r>
          </a:p>
        </p:txBody>
      </p:sp>
      <p:sp>
        <p:nvSpPr>
          <p:cNvPr id="7" name="Rectangle 6">
            <a:extLst>
              <a:ext uri="{FF2B5EF4-FFF2-40B4-BE49-F238E27FC236}">
                <a16:creationId xmlns:a16="http://schemas.microsoft.com/office/drawing/2014/main" id="{5AAC5602-18F0-4EEC-B9B5-F93E41199092}"/>
              </a:ext>
            </a:extLst>
          </p:cNvPr>
          <p:cNvSpPr/>
          <p:nvPr/>
        </p:nvSpPr>
        <p:spPr>
          <a:xfrm>
            <a:off x="5221" y="66674"/>
            <a:ext cx="5223386" cy="909483"/>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25227"/>
            <a:ext cx="5228079" cy="76624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panose="020F0302020204030204"/>
              </a:rPr>
              <a:t>NASA Satellites </a:t>
            </a:r>
          </a:p>
        </p:txBody>
      </p:sp>
      <p:sp>
        <p:nvSpPr>
          <p:cNvPr id="8" name="Text Placeholder 3">
            <a:extLst>
              <a:ext uri="{FF2B5EF4-FFF2-40B4-BE49-F238E27FC236}">
                <a16:creationId xmlns:a16="http://schemas.microsoft.com/office/drawing/2014/main" id="{ED6FD68C-3ED9-4A31-B769-41A2D333714D}"/>
              </a:ext>
            </a:extLst>
          </p:cNvPr>
          <p:cNvSpPr txBox="1">
            <a:spLocks/>
          </p:cNvSpPr>
          <p:nvPr/>
        </p:nvSpPr>
        <p:spPr>
          <a:xfrm>
            <a:off x="4869368" y="5906675"/>
            <a:ext cx="3020683" cy="774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54AEB2"/>
              </a:buClr>
              <a:buNone/>
            </a:pPr>
            <a:r>
              <a:rPr lang="en-US" b="1">
                <a:solidFill>
                  <a:schemeClr val="tx1">
                    <a:lumMod val="75000"/>
                    <a:lumOff val="25000"/>
                  </a:schemeClr>
                </a:solidFill>
                <a:latin typeface="Century Gothic" panose="020F0302020204030204"/>
              </a:rPr>
              <a:t>Snow Cover</a:t>
            </a:r>
            <a:endParaRPr lang="en-US">
              <a:solidFill>
                <a:schemeClr val="tx1">
                  <a:lumMod val="75000"/>
                  <a:lumOff val="25000"/>
                </a:schemeClr>
              </a:solidFill>
              <a:cs typeface="Calibri"/>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2" name="Text Placeholder 4">
            <a:extLst>
              <a:ext uri="{FF2B5EF4-FFF2-40B4-BE49-F238E27FC236}">
                <a16:creationId xmlns:a16="http://schemas.microsoft.com/office/drawing/2014/main" id="{BD8EEDEC-86E4-487C-8795-16FF3EC892C7}"/>
              </a:ext>
            </a:extLst>
          </p:cNvPr>
          <p:cNvSpPr txBox="1">
            <a:spLocks/>
          </p:cNvSpPr>
          <p:nvPr/>
        </p:nvSpPr>
        <p:spPr>
          <a:xfrm>
            <a:off x="0" y="6375613"/>
            <a:ext cx="2500271" cy="406321"/>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effectLst/>
                <a:uLnTx/>
                <a:uFillTx/>
                <a:latin typeface="Century Gothic"/>
              </a:rPr>
              <a:t>Image Credit:</a:t>
            </a:r>
            <a:r>
              <a:rPr lang="en-US">
                <a:latin typeface="Century Gothic"/>
              </a:rPr>
              <a:t> NASA</a:t>
            </a:r>
          </a:p>
        </p:txBody>
      </p:sp>
      <p:sp>
        <p:nvSpPr>
          <p:cNvPr id="14" name="Rectangle: Rounded Corners 13">
            <a:extLst>
              <a:ext uri="{FF2B5EF4-FFF2-40B4-BE49-F238E27FC236}">
                <a16:creationId xmlns:a16="http://schemas.microsoft.com/office/drawing/2014/main" id="{3D55CD6B-CA34-4D6E-A8C2-2912AA320ED3}"/>
              </a:ext>
            </a:extLst>
          </p:cNvPr>
          <p:cNvSpPr/>
          <p:nvPr/>
        </p:nvSpPr>
        <p:spPr>
          <a:xfrm>
            <a:off x="313867" y="1323590"/>
            <a:ext cx="2022143" cy="726001"/>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a:solidFill>
                  <a:srgbClr val="FFFFFF"/>
                </a:solidFill>
                <a:latin typeface="Century Gothic"/>
              </a:rPr>
              <a:t>GRACE/ GRACE-FO</a:t>
            </a:r>
          </a:p>
        </p:txBody>
      </p:sp>
      <p:pic>
        <p:nvPicPr>
          <p:cNvPr id="13" name="Picture 7" descr="A picture containing text, stationary, envelope, worktable&#10;&#10;Description automatically generated">
            <a:extLst>
              <a:ext uri="{FF2B5EF4-FFF2-40B4-BE49-F238E27FC236}">
                <a16:creationId xmlns:a16="http://schemas.microsoft.com/office/drawing/2014/main" id="{3E8DD77C-303A-4653-B0AA-D1E16EEC49CD}"/>
              </a:ext>
            </a:extLst>
          </p:cNvPr>
          <p:cNvPicPr>
            <a:picLocks noChangeAspect="1"/>
          </p:cNvPicPr>
          <p:nvPr/>
        </p:nvPicPr>
        <p:blipFill>
          <a:blip r:embed="rId4"/>
          <a:stretch>
            <a:fillRect/>
          </a:stretch>
        </p:blipFill>
        <p:spPr>
          <a:xfrm>
            <a:off x="137138" y="1213735"/>
            <a:ext cx="4654725" cy="3046545"/>
          </a:xfrm>
          <a:prstGeom prst="rect">
            <a:avLst/>
          </a:prstGeom>
        </p:spPr>
      </p:pic>
      <p:pic>
        <p:nvPicPr>
          <p:cNvPr id="16" name="Picture 16">
            <a:extLst>
              <a:ext uri="{FF2B5EF4-FFF2-40B4-BE49-F238E27FC236}">
                <a16:creationId xmlns:a16="http://schemas.microsoft.com/office/drawing/2014/main" id="{734B4C61-F9CE-4D80-8AFD-3626BEE37918}"/>
              </a:ext>
            </a:extLst>
          </p:cNvPr>
          <p:cNvPicPr>
            <a:picLocks noChangeAspect="1"/>
          </p:cNvPicPr>
          <p:nvPr/>
        </p:nvPicPr>
        <p:blipFill>
          <a:blip r:embed="rId5"/>
          <a:stretch>
            <a:fillRect/>
          </a:stretch>
        </p:blipFill>
        <p:spPr>
          <a:xfrm>
            <a:off x="4595446" y="3041259"/>
            <a:ext cx="3294184" cy="2487050"/>
          </a:xfrm>
          <a:prstGeom prst="rect">
            <a:avLst/>
          </a:prstGeom>
        </p:spPr>
      </p:pic>
    </p:spTree>
    <p:extLst>
      <p:ext uri="{BB962C8B-B14F-4D97-AF65-F5344CB8AC3E}">
        <p14:creationId xmlns:p14="http://schemas.microsoft.com/office/powerpoint/2010/main" val="817299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7641742" y="5134717"/>
            <a:ext cx="3587536" cy="774127"/>
          </a:xfrm>
          <a:prstGeom prst="rect">
            <a:avLst/>
          </a:prstGeom>
        </p:spPr>
        <p:txBody>
          <a:bodyPr lIns="91440" tIns="45720" rIns="91440" bIns="4572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a:solidFill>
                  <a:schemeClr val="tx1">
                    <a:lumMod val="75000"/>
                    <a:lumOff val="25000"/>
                  </a:schemeClr>
                </a:solidFill>
                <a:latin typeface="Century Gothic" panose="020F0302020204030204"/>
              </a:rPr>
              <a:t>Groundwater Storage</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7" name="Rectangle 6">
            <a:extLst>
              <a:ext uri="{FF2B5EF4-FFF2-40B4-BE49-F238E27FC236}">
                <a16:creationId xmlns:a16="http://schemas.microsoft.com/office/drawing/2014/main" id="{5AAC5602-18F0-4EEC-B9B5-F93E41199092}"/>
              </a:ext>
            </a:extLst>
          </p:cNvPr>
          <p:cNvSpPr/>
          <p:nvPr/>
        </p:nvSpPr>
        <p:spPr>
          <a:xfrm>
            <a:off x="5221" y="66674"/>
            <a:ext cx="5367159" cy="909483"/>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094" y="139604"/>
            <a:ext cx="5386229" cy="76624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panose="020F0302020204030204"/>
              </a:rPr>
              <a:t>GRACE &amp; GRACE-FO</a:t>
            </a:r>
            <a:endParaRPr lang="en-US">
              <a:solidFill>
                <a:schemeClr val="bg1"/>
              </a:solidFill>
            </a:endParaRPr>
          </a:p>
        </p:txBody>
      </p:sp>
      <p:sp>
        <p:nvSpPr>
          <p:cNvPr id="2" name="TextBox 1">
            <a:extLst>
              <a:ext uri="{FF2B5EF4-FFF2-40B4-BE49-F238E27FC236}">
                <a16:creationId xmlns:a16="http://schemas.microsoft.com/office/drawing/2014/main" id="{09436D49-7B75-494E-99DB-756002A655BE}"/>
              </a:ext>
            </a:extLst>
          </p:cNvPr>
          <p:cNvSpPr txBox="1"/>
          <p:nvPr/>
        </p:nvSpPr>
        <p:spPr>
          <a:xfrm>
            <a:off x="436793" y="1878983"/>
            <a:ext cx="478483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solidFill>
                  <a:schemeClr val="tx1">
                    <a:lumMod val="75000"/>
                    <a:lumOff val="25000"/>
                  </a:schemeClr>
                </a:solidFill>
                <a:latin typeface="Century Gothic"/>
              </a:rPr>
              <a:t>Acquisition: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FTP Server </a:t>
            </a:r>
            <a:endParaRPr lang="en-US" sz="2400" b="1">
              <a:solidFill>
                <a:schemeClr val="tx1">
                  <a:lumMod val="75000"/>
                  <a:lumOff val="25000"/>
                </a:schemeClr>
              </a:solidFill>
              <a:cs typeface="Calibri"/>
            </a:endParaRPr>
          </a:p>
          <a:p>
            <a:endParaRPr lang="en-US" sz="2400" dirty="0">
              <a:solidFill>
                <a:schemeClr val="tx1">
                  <a:lumMod val="75000"/>
                  <a:lumOff val="25000"/>
                </a:schemeClr>
              </a:solidFill>
              <a:ea typeface="+mn-lt"/>
              <a:cs typeface="+mn-lt"/>
            </a:endParaRPr>
          </a:p>
          <a:p>
            <a:r>
              <a:rPr lang="en-US" sz="2400" u="sng">
                <a:solidFill>
                  <a:schemeClr val="tx1">
                    <a:lumMod val="75000"/>
                    <a:lumOff val="25000"/>
                  </a:schemeClr>
                </a:solidFill>
                <a:latin typeface="Century Gothic"/>
              </a:rPr>
              <a:t>Years of Data: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Acquired: April 4, 2002 - Present</a:t>
            </a:r>
            <a:endParaRPr lang="en-US" sz="2400">
              <a:solidFill>
                <a:schemeClr val="tx1">
                  <a:lumMod val="75000"/>
                  <a:lumOff val="25000"/>
                </a:schemeClr>
              </a:solidFill>
              <a:ea typeface="+mn-lt"/>
              <a:cs typeface="+mn-lt"/>
            </a:endParaRPr>
          </a:p>
          <a:p>
            <a:endParaRPr lang="en-US" sz="2400" dirty="0">
              <a:solidFill>
                <a:schemeClr val="tx1">
                  <a:lumMod val="75000"/>
                  <a:lumOff val="25000"/>
                </a:schemeClr>
              </a:solidFill>
              <a:ea typeface="+mn-lt"/>
              <a:cs typeface="+mn-lt"/>
            </a:endParaRPr>
          </a:p>
          <a:p>
            <a:r>
              <a:rPr lang="en-US" sz="2400" u="sng">
                <a:solidFill>
                  <a:schemeClr val="tx1">
                    <a:lumMod val="75000"/>
                    <a:lumOff val="25000"/>
                  </a:schemeClr>
                </a:solidFill>
                <a:latin typeface="Century Gothic"/>
              </a:rPr>
              <a:t>Data Product: </a:t>
            </a:r>
            <a:endParaRPr lang="en-US" sz="2400">
              <a:solidFill>
                <a:schemeClr val="tx1">
                  <a:lumMod val="75000"/>
                  <a:lumOff val="25000"/>
                </a:schemeClr>
              </a:solidFill>
              <a:ea typeface="+mn-lt"/>
              <a:cs typeface="+mn-lt"/>
            </a:endParaRPr>
          </a:p>
          <a:p>
            <a:r>
              <a:rPr lang="en-US" sz="2400">
                <a:solidFill>
                  <a:schemeClr val="tx1">
                    <a:lumMod val="75000"/>
                    <a:lumOff val="25000"/>
                  </a:schemeClr>
                </a:solidFill>
                <a:latin typeface="Century Gothic"/>
              </a:rPr>
              <a:t>Weekly ground water storage percentile</a:t>
            </a:r>
          </a:p>
        </p:txBody>
      </p:sp>
      <p:sp>
        <p:nvSpPr>
          <p:cNvPr id="3" name="Rectangle: Rounded Corners 2">
            <a:extLst>
              <a:ext uri="{FF2B5EF4-FFF2-40B4-BE49-F238E27FC236}">
                <a16:creationId xmlns:a16="http://schemas.microsoft.com/office/drawing/2014/main" id="{4A0456C1-070D-4169-AFC8-907BCE28BFFE}"/>
              </a:ext>
            </a:extLst>
          </p:cNvPr>
          <p:cNvSpPr/>
          <p:nvPr/>
        </p:nvSpPr>
        <p:spPr>
          <a:xfrm>
            <a:off x="6797113" y="1086246"/>
            <a:ext cx="2159552" cy="788459"/>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FFFF"/>
                </a:solidFill>
                <a:latin typeface="Century Gothic"/>
              </a:rPr>
              <a:t>GRACE/ GRACE-FO</a:t>
            </a:r>
          </a:p>
        </p:txBody>
      </p:sp>
      <p:sp>
        <p:nvSpPr>
          <p:cNvPr id="4" name="Text Placeholder 4">
            <a:extLst>
              <a:ext uri="{FF2B5EF4-FFF2-40B4-BE49-F238E27FC236}">
                <a16:creationId xmlns:a16="http://schemas.microsoft.com/office/drawing/2014/main" id="{2803EA8B-E287-4DFD-A970-2DB78B1F2DEB}"/>
              </a:ext>
            </a:extLst>
          </p:cNvPr>
          <p:cNvSpPr txBox="1">
            <a:spLocks/>
          </p:cNvSpPr>
          <p:nvPr/>
        </p:nvSpPr>
        <p:spPr>
          <a:xfrm>
            <a:off x="10000171" y="6354992"/>
            <a:ext cx="2187287" cy="435075"/>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effectLst/>
                <a:uLnTx/>
                <a:uFillTx/>
                <a:latin typeface="Century Gothic"/>
              </a:rPr>
              <a:t>Image Credit:</a:t>
            </a:r>
            <a:r>
              <a:rPr lang="en-US">
                <a:latin typeface="Century Gothic"/>
              </a:rPr>
              <a:t> NASA</a:t>
            </a:r>
            <a:endParaRPr lang="en-US" i="0" u="none" strike="noStrike" kern="1200" cap="none" spc="0" normalizeH="0" baseline="0" noProof="0">
              <a:ln>
                <a:noFill/>
              </a:ln>
              <a:effectLst/>
              <a:uLnTx/>
              <a:uFillTx/>
              <a:latin typeface="Century Gothic"/>
            </a:endParaRPr>
          </a:p>
        </p:txBody>
      </p:sp>
      <p:pic>
        <p:nvPicPr>
          <p:cNvPr id="6" name="Picture 7" descr="A picture containing text, stationary, envelope, worktable&#10;&#10;Description automatically generated">
            <a:extLst>
              <a:ext uri="{FF2B5EF4-FFF2-40B4-BE49-F238E27FC236}">
                <a16:creationId xmlns:a16="http://schemas.microsoft.com/office/drawing/2014/main" id="{C29BC9DE-A6C4-4DEF-85A4-7F3DE350EAC4}"/>
              </a:ext>
            </a:extLst>
          </p:cNvPr>
          <p:cNvPicPr>
            <a:picLocks noChangeAspect="1"/>
          </p:cNvPicPr>
          <p:nvPr/>
        </p:nvPicPr>
        <p:blipFill>
          <a:blip r:embed="rId3"/>
          <a:stretch>
            <a:fillRect/>
          </a:stretch>
        </p:blipFill>
        <p:spPr>
          <a:xfrm>
            <a:off x="6737230" y="1553704"/>
            <a:ext cx="4842294" cy="3175498"/>
          </a:xfrm>
          <a:prstGeom prst="rect">
            <a:avLst/>
          </a:prstGeom>
        </p:spPr>
      </p:pic>
    </p:spTree>
    <p:extLst>
      <p:ext uri="{BB962C8B-B14F-4D97-AF65-F5344CB8AC3E}">
        <p14:creationId xmlns:p14="http://schemas.microsoft.com/office/powerpoint/2010/main" val="12977949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PC Team Members</DisplayName>
        <AccountId>8</AccountId>
        <AccountType/>
      </UserInfo>
      <UserInfo>
        <DisplayName>SharingLinks.3a9b2b9c-1a91-43d8-9bc7-e76d3c4d3048.OrganizationEdit.d0aec52e-2f15-4d91-a6a2-fd1bf9d43787</DisplayName>
        <AccountId>38</AccountId>
        <AccountType/>
      </UserInfo>
      <UserInfo>
        <DisplayName>Amanda Clayton</DisplayName>
        <AccountId>14</AccountId>
        <AccountType/>
      </UserInfo>
      <UserInfo>
        <DisplayName>Everyone except external users</DisplayName>
        <AccountId>9</AccountId>
        <AccountType/>
      </UserInfo>
      <UserInfo>
        <DisplayName>Lauren Lad</DisplayName>
        <AccountId>27</AccountId>
        <AccountType/>
      </UserInfo>
      <UserInfo>
        <DisplayName>Bevan Pearson</DisplayName>
        <AccountId>285</AccountId>
        <AccountType/>
      </UserInfo>
      <UserInfo>
        <DisplayName>Kathleen Lange</DisplayName>
        <AccountId>139</AccountId>
        <AccountType/>
      </UserInfo>
      <UserInfo>
        <DisplayName>Chloe Schneider</DisplayName>
        <AccountId>33</AccountId>
        <AccountType/>
      </UserInfo>
      <UserInfo>
        <DisplayName>Madelyn Savan</DisplayName>
        <AccountId>321</AccountId>
        <AccountType/>
      </UserInfo>
      <UserInfo>
        <DisplayName>Catherine Buczek</DisplayName>
        <AccountId>341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20DEC-746B-47C8-8B1F-2F1F4114BFF3}">
  <ds:schemaRefs>
    <ds:schemaRef ds:uri="c5e798b2-77c8-4117-9ca8-7ce83f57b4b3"/>
    <ds:schemaRef ds:uri="d1d404cb-6fa0-4259-8329-57f3d7ec92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435B3C10-930D-4C6F-9223-E20051FB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3682</Words>
  <Application>Microsoft Office PowerPoint</Application>
  <PresentationFormat>Widescreen</PresentationFormat>
  <Paragraphs>383</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Arial,Sans-Serif</vt:lpstr>
      <vt:lpstr>Calibri</vt:lpstr>
      <vt:lpstr>Calibri Light</vt:lpstr>
      <vt:lpstr>Century Gothic</vt:lpstr>
      <vt:lpstr>Symbol</vt:lpstr>
      <vt:lpstr>Webdings</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cp:lastModifiedBy>
  <cp:revision>87</cp:revision>
  <dcterms:created xsi:type="dcterms:W3CDTF">2019-11-12T17:46:59Z</dcterms:created>
  <dcterms:modified xsi:type="dcterms:W3CDTF">2021-03-22T23:29:14Z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53700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