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7" r:id="rId7"/>
    <p:sldId id="260" r:id="rId8"/>
    <p:sldId id="262" r:id="rId9"/>
    <p:sldId id="261" r:id="rId10"/>
    <p:sldId id="269" r:id="rId11"/>
    <p:sldId id="276" r:id="rId12"/>
    <p:sldId id="263" r:id="rId13"/>
    <p:sldId id="264" r:id="rId14"/>
    <p:sldId id="274" r:id="rId15"/>
    <p:sldId id="278" r:id="rId16"/>
    <p:sldId id="275"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dan, Juanito J. (ARC-SGE)[SSAI DEVELOP]" initials="AJJ(D" lastIdx="7" clrIdx="0">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a:srgbClr val="3C3A69"/>
    <a:srgbClr val="2D264F"/>
    <a:srgbClr val="18133C"/>
    <a:srgbClr val="485870"/>
    <a:srgbClr val="3F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06BC7-0B83-7B05-34C4-C768F258C475}" v="45" dt="2020-05-26T20:23:04.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1696" autoAdjust="0"/>
  </p:normalViewPr>
  <p:slideViewPr>
    <p:cSldViewPr snapToGrid="0">
      <p:cViewPr varScale="1">
        <p:scale>
          <a:sx n="52" d="100"/>
          <a:sy n="52" d="100"/>
        </p:scale>
        <p:origin x="77" y="2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Ingram" userId="S::shelby.ingram@ssaihq.com::ed753731-4535-450d-b397-52ea87a2d985" providerId="AD" clId="Web-{A5506BC7-0B83-7B05-34C4-C768F258C475}"/>
    <pc:docChg chg="modSld">
      <pc:chgData name="Shelby Ingram" userId="S::shelby.ingram@ssaihq.com::ed753731-4535-450d-b397-52ea87a2d985" providerId="AD" clId="Web-{A5506BC7-0B83-7B05-34C4-C768F258C475}" dt="2020-05-26T20:23:03.973" v="42" actId="20577"/>
      <pc:docMkLst>
        <pc:docMk/>
      </pc:docMkLst>
      <pc:sldChg chg="modSp">
        <pc:chgData name="Shelby Ingram" userId="S::shelby.ingram@ssaihq.com::ed753731-4535-450d-b397-52ea87a2d985" providerId="AD" clId="Web-{A5506BC7-0B83-7B05-34C4-C768F258C475}" dt="2020-05-26T20:23:03.973" v="41" actId="20577"/>
        <pc:sldMkLst>
          <pc:docMk/>
          <pc:sldMk cId="1513250874" sldId="263"/>
        </pc:sldMkLst>
        <pc:spChg chg="mod">
          <ac:chgData name="Shelby Ingram" userId="S::shelby.ingram@ssaihq.com::ed753731-4535-450d-b397-52ea87a2d985" providerId="AD" clId="Web-{A5506BC7-0B83-7B05-34C4-C768F258C475}" dt="2020-05-26T20:23:03.973" v="41" actId="20577"/>
          <ac:spMkLst>
            <pc:docMk/>
            <pc:sldMk cId="1513250874" sldId="263"/>
            <ac:spMk id="61" creationId="{00000000-0000-0000-0000-000000000000}"/>
          </ac:spMkLst>
        </pc:spChg>
      </pc:sldChg>
      <pc:sldChg chg="modSp">
        <pc:chgData name="Shelby Ingram" userId="S::shelby.ingram@ssaihq.com::ed753731-4535-450d-b397-52ea87a2d985" providerId="AD" clId="Web-{A5506BC7-0B83-7B05-34C4-C768F258C475}" dt="2020-05-26T20:03:22.768" v="7" actId="20577"/>
        <pc:sldMkLst>
          <pc:docMk/>
          <pc:sldMk cId="3948163095" sldId="269"/>
        </pc:sldMkLst>
        <pc:graphicFrameChg chg="modGraphic">
          <ac:chgData name="Shelby Ingram" userId="S::shelby.ingram@ssaihq.com::ed753731-4535-450d-b397-52ea87a2d985" providerId="AD" clId="Web-{A5506BC7-0B83-7B05-34C4-C768F258C475}" dt="2020-05-26T20:03:22.768" v="7" actId="20577"/>
          <ac:graphicFrameMkLst>
            <pc:docMk/>
            <pc:sldMk cId="3948163095" sldId="269"/>
            <ac:graphicFrameMk id="49" creationId="{00000000-0000-0000-0000-000000000000}"/>
          </ac:graphicFrameMkLst>
        </pc:graphicFrameChg>
      </pc:sldChg>
      <pc:sldChg chg="modSp">
        <pc:chgData name="Shelby Ingram" userId="S::shelby.ingram@ssaihq.com::ed753731-4535-450d-b397-52ea87a2d985" providerId="AD" clId="Web-{A5506BC7-0B83-7B05-34C4-C768F258C475}" dt="2020-05-26T20:22:25.516" v="22" actId="20577"/>
        <pc:sldMkLst>
          <pc:docMk/>
          <pc:sldMk cId="1373779725" sldId="276"/>
        </pc:sldMkLst>
        <pc:spChg chg="mod">
          <ac:chgData name="Shelby Ingram" userId="S::shelby.ingram@ssaihq.com::ed753731-4535-450d-b397-52ea87a2d985" providerId="AD" clId="Web-{A5506BC7-0B83-7B05-34C4-C768F258C475}" dt="2020-05-26T20:22:25.516" v="22" actId="20577"/>
          <ac:spMkLst>
            <pc:docMk/>
            <pc:sldMk cId="1373779725" sldId="276"/>
            <ac:spMk id="5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2400" dirty="0"/>
            <a:t>NPO</a:t>
          </a:r>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a:t>Senior Fellows</a:t>
          </a:r>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smtClean="0"/>
            <a:t>Lead/Fellow </a:t>
          </a:r>
          <a:endParaRPr lang="en-US" sz="2400" dirty="0"/>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a:t>Participants</a:t>
          </a:r>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4">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4">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4">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4">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4EA4F529-BB79-4258-A434-2A75D413EA7A}" type="presOf" srcId="{A748C7D6-C850-4C9C-866A-F95C2FB83DB9}" destId="{D9BF2C98-52F4-4CB9-842C-256050F16AC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1800" dirty="0"/>
            <a:t>NPO</a:t>
          </a:r>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custT="1"/>
      <dgm:spPr/>
      <dgm:t>
        <a:bodyPr/>
        <a:lstStyle/>
        <a:p>
          <a:pPr>
            <a:spcAft>
              <a:spcPts val="0"/>
            </a:spcAft>
          </a:pPr>
          <a:r>
            <a:rPr lang="en-US" sz="1600" dirty="0" smtClean="0"/>
            <a:t>Lead/</a:t>
          </a:r>
        </a:p>
        <a:p>
          <a:pPr>
            <a:spcAft>
              <a:spcPts val="0"/>
            </a:spcAft>
          </a:pPr>
          <a:r>
            <a:rPr lang="en-US" sz="1600" dirty="0" smtClean="0"/>
            <a:t>Fellow</a:t>
          </a:r>
          <a:endParaRPr lang="en-US" sz="1600" dirty="0"/>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custT="1"/>
      <dgm:spPr/>
      <dgm:t>
        <a:bodyPr/>
        <a:lstStyle/>
        <a:p>
          <a:r>
            <a:rPr lang="en-US" sz="1500" dirty="0"/>
            <a:t>Science Advisor &amp; Mentors </a:t>
          </a:r>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custT="1"/>
      <dgm:spPr/>
      <dgm:t>
        <a:bodyPr/>
        <a:lstStyle/>
        <a:p>
          <a:pPr rtl="0"/>
          <a:r>
            <a:rPr lang="en-US" sz="2200" dirty="0"/>
            <a:t>Assistant Lead</a:t>
          </a:r>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custT="1"/>
      <dgm:spPr/>
      <dgm:t>
        <a:bodyPr/>
        <a:lstStyle/>
        <a:p>
          <a:r>
            <a:rPr lang="en-US" sz="2400" dirty="0"/>
            <a:t>Project Lead</a:t>
          </a:r>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custT="1"/>
      <dgm:spPr/>
      <dgm:t>
        <a:bodyPr/>
        <a:lstStyle/>
        <a:p>
          <a:r>
            <a:rPr lang="en-US" sz="2400" dirty="0"/>
            <a:t>Team Members</a:t>
          </a:r>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829246" y="0"/>
          <a:ext cx="1219497" cy="1037728"/>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a:t>NPO</a:t>
          </a:r>
        </a:p>
      </dsp:txBody>
      <dsp:txXfrm>
        <a:off x="1829246" y="0"/>
        <a:ext cx="1219497" cy="1037728"/>
      </dsp:txXfrm>
    </dsp:sp>
    <dsp:sp modelId="{2469CB0C-DBDE-4C84-AE95-649B8085B2C6}">
      <dsp:nvSpPr>
        <dsp:cNvPr id="0" name=""/>
        <dsp:cNvSpPr/>
      </dsp:nvSpPr>
      <dsp:spPr>
        <a:xfrm>
          <a:off x="1219497" y="1037728"/>
          <a:ext cx="2438995" cy="1037728"/>
        </a:xfrm>
        <a:prstGeom prst="trapezoid">
          <a:avLst>
            <a:gd name="adj" fmla="val 58758"/>
          </a:avLst>
        </a:prstGeom>
        <a:solidFill>
          <a:schemeClr val="accent4">
            <a:hueOff val="3465231"/>
            <a:satOff val="-15989"/>
            <a:lumOff val="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Senior Fellows</a:t>
          </a:r>
        </a:p>
      </dsp:txBody>
      <dsp:txXfrm>
        <a:off x="1646321" y="1037728"/>
        <a:ext cx="1585346" cy="1037728"/>
      </dsp:txXfrm>
    </dsp:sp>
    <dsp:sp modelId="{FDF9B02C-E0F0-4FDB-B2D5-E8681770B15E}">
      <dsp:nvSpPr>
        <dsp:cNvPr id="0" name=""/>
        <dsp:cNvSpPr/>
      </dsp:nvSpPr>
      <dsp:spPr>
        <a:xfrm>
          <a:off x="609748" y="2075456"/>
          <a:ext cx="3658492" cy="1037728"/>
        </a:xfrm>
        <a:prstGeom prst="trapezoid">
          <a:avLst>
            <a:gd name="adj" fmla="val 58758"/>
          </a:avLst>
        </a:prstGeom>
        <a:solidFill>
          <a:schemeClr val="accent4">
            <a:hueOff val="6930461"/>
            <a:satOff val="-31979"/>
            <a:lumOff val="1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Lead/Fellow </a:t>
          </a:r>
          <a:endParaRPr lang="en-US" sz="2400" kern="1200" dirty="0"/>
        </a:p>
      </dsp:txBody>
      <dsp:txXfrm>
        <a:off x="1249984" y="2075456"/>
        <a:ext cx="2378020" cy="1037728"/>
      </dsp:txXfrm>
    </dsp:sp>
    <dsp:sp modelId="{7155F1A5-A3C2-487F-AF6E-EC239BDD7D8F}">
      <dsp:nvSpPr>
        <dsp:cNvPr id="0" name=""/>
        <dsp:cNvSpPr/>
      </dsp:nvSpPr>
      <dsp:spPr>
        <a:xfrm>
          <a:off x="0" y="3113184"/>
          <a:ext cx="4877990" cy="1037728"/>
        </a:xfrm>
        <a:prstGeom prst="trapezoid">
          <a:avLst>
            <a:gd name="adj" fmla="val 5875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Participants</a:t>
          </a:r>
        </a:p>
      </dsp:txBody>
      <dsp:txXfrm>
        <a:off x="853648" y="3113184"/>
        <a:ext cx="3170693" cy="103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kern="1200" dirty="0"/>
            <a:t>NPO</a:t>
          </a:r>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2079139"/>
            <a:satOff val="-9594"/>
            <a:lumOff val="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t>Lead/</a:t>
          </a:r>
        </a:p>
        <a:p>
          <a:pPr lvl="0" algn="ctr" defTabSz="711200">
            <a:lnSpc>
              <a:spcPct val="90000"/>
            </a:lnSpc>
            <a:spcBef>
              <a:spcPct val="0"/>
            </a:spcBef>
            <a:spcAft>
              <a:spcPts val="0"/>
            </a:spcAft>
          </a:pPr>
          <a:r>
            <a:rPr lang="en-US" sz="1600" kern="1200" dirty="0" smtClean="0"/>
            <a:t>Fellow</a:t>
          </a:r>
          <a:endParaRPr lang="en-US" sz="1600" kern="1200" dirty="0"/>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4158277"/>
            <a:satOff val="-19187"/>
            <a:lumOff val="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Science Advisor &amp; Mentors </a:t>
          </a:r>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6237415"/>
            <a:satOff val="-28781"/>
            <a:lumOff val="1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a:t>Assistant Lead</a:t>
          </a:r>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8316554"/>
            <a:satOff val="-38374"/>
            <a:lumOff val="1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Project Lead</a:t>
          </a:r>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Team Members</a:t>
          </a:r>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6/1/2020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a:t>
            </a:r>
            <a:r>
              <a:rPr lang="en-US" baseline="0" dirty="0"/>
              <a:t> </a:t>
            </a:r>
            <a:r>
              <a:rPr lang="en-US" b="1" baseline="0" dirty="0"/>
              <a:t>w</a:t>
            </a:r>
            <a:r>
              <a:rPr lang="en-US" b="1" dirty="0"/>
              <a:t>hite paper</a:t>
            </a:r>
            <a:r>
              <a:rPr lang="en-US" baseline="0" dirty="0"/>
              <a:t> is </a:t>
            </a:r>
            <a:r>
              <a:rPr lang="en-US" dirty="0"/>
              <a:t>a government or other authoritative report giving information or proposals on an issue</a:t>
            </a:r>
          </a:p>
        </p:txBody>
      </p:sp>
      <p:sp>
        <p:nvSpPr>
          <p:cNvPr id="4" name="Slide Number Placeholder 3"/>
          <p:cNvSpPr>
            <a:spLocks noGrp="1"/>
          </p:cNvSpPr>
          <p:nvPr>
            <p:ph type="sldNum" sz="quarter" idx="10"/>
          </p:nvPr>
        </p:nvSpPr>
        <p:spPr/>
        <p:txBody>
          <a:bodyPr/>
          <a:lstStyle/>
          <a:p>
            <a:fld id="{C4502A3F-391F-4CF7-8F8D-18D9DA593537}" type="slidenum">
              <a:rPr lang="en-US" smtClean="0"/>
              <a:t>3</a:t>
            </a:fld>
            <a:endParaRPr lang="en-US"/>
          </a:p>
        </p:txBody>
      </p:sp>
    </p:spTree>
    <p:extLst>
      <p:ext uri="{BB962C8B-B14F-4D97-AF65-F5344CB8AC3E}">
        <p14:creationId xmlns:p14="http://schemas.microsoft.com/office/powerpoint/2010/main" val="6429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4</a:t>
            </a:fld>
            <a:endParaRPr lang="en-US"/>
          </a:p>
        </p:txBody>
      </p:sp>
    </p:spTree>
    <p:extLst>
      <p:ext uri="{BB962C8B-B14F-4D97-AF65-F5344CB8AC3E}">
        <p14:creationId xmlns:p14="http://schemas.microsoft.com/office/powerpoint/2010/main" val="6594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pPr marL="228600" indent="-228600">
              <a:buAutoNum type="arabicParenBoth"/>
            </a:pPr>
            <a:r>
              <a:rPr lang="en-US" dirty="0"/>
              <a:t>Blue = NASA Center</a:t>
            </a:r>
            <a:r>
              <a:rPr lang="en-US" baseline="0" dirty="0"/>
              <a:t> Nodes</a:t>
            </a:r>
            <a:endParaRPr lang="en-US" dirty="0"/>
          </a:p>
          <a:p>
            <a:pPr marL="228600" indent="-228600">
              <a:buAutoNum type="arabicParenBoth"/>
            </a:pPr>
            <a:r>
              <a:rPr lang="en-US" dirty="0"/>
              <a:t>Orange = Regional Nodes</a:t>
            </a:r>
          </a:p>
        </p:txBody>
      </p:sp>
      <p:sp>
        <p:nvSpPr>
          <p:cNvPr id="4" name="Slide Number Placeholder 3"/>
          <p:cNvSpPr>
            <a:spLocks noGrp="1"/>
          </p:cNvSpPr>
          <p:nvPr>
            <p:ph type="sldNum" sz="quarter" idx="10"/>
          </p:nvPr>
        </p:nvSpPr>
        <p:spPr/>
        <p:txBody>
          <a:bodyPr/>
          <a:lstStyle/>
          <a:p>
            <a:fld id="{C4502A3F-391F-4CF7-8F8D-18D9DA593537}" type="slidenum">
              <a:rPr lang="en-US" smtClean="0"/>
              <a:t>6</a:t>
            </a:fld>
            <a:endParaRPr lang="en-US"/>
          </a:p>
        </p:txBody>
      </p:sp>
    </p:spTree>
    <p:extLst>
      <p:ext uri="{BB962C8B-B14F-4D97-AF65-F5344CB8AC3E}">
        <p14:creationId xmlns:p14="http://schemas.microsoft.com/office/powerpoint/2010/main" val="31479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10</a:t>
            </a:fld>
            <a:endParaRPr lang="en-US"/>
          </a:p>
        </p:txBody>
      </p:sp>
    </p:spTree>
    <p:extLst>
      <p:ext uri="{BB962C8B-B14F-4D97-AF65-F5344CB8AC3E}">
        <p14:creationId xmlns:p14="http://schemas.microsoft.com/office/powerpoint/2010/main" val="27102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6/1/2020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7.jpeg"/><Relationship Id="rId3" Type="http://schemas.openxmlformats.org/officeDocument/2006/relationships/image" Target="../media/image35.png"/><Relationship Id="rId7" Type="http://schemas.openxmlformats.org/officeDocument/2006/relationships/image" Target="../media/image31.jpeg"/><Relationship Id="rId12" Type="http://schemas.openxmlformats.org/officeDocument/2006/relationships/hyperlink" Target="mailto:Stephanie.Burke@ssiahq.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hyperlink" Target="mailto:daniel.c.mangosing@nasa.gov" TargetMode="External"/><Relationship Id="rId5" Type="http://schemas.openxmlformats.org/officeDocument/2006/relationships/image" Target="../media/image22.png"/><Relationship Id="rId10" Type="http://schemas.openxmlformats.org/officeDocument/2006/relationships/hyperlink" Target="mailto:Karen.N.Allsbrook@nasa.gov" TargetMode="External"/><Relationship Id="rId4" Type="http://schemas.openxmlformats.org/officeDocument/2006/relationships/image" Target="../media/image36.jpeg"/><Relationship Id="rId9" Type="http://schemas.openxmlformats.org/officeDocument/2006/relationships/hyperlink" Target="mailto:Amanda.L.Clayton@nasa.gov"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hyperlink" Target="https://twitter.com/NASA_DEVELOP?lang=en" TargetMode="External"/><Relationship Id="rId3" Type="http://schemas.openxmlformats.org/officeDocument/2006/relationships/image" Target="../media/image22.png"/><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hyperlink" Target="http://twitter.com/#!/nasa_develop" TargetMode="External"/><Relationship Id="rId11" Type="http://schemas.openxmlformats.org/officeDocument/2006/relationships/hyperlink" Target="https://www.facebook.com/developnationalprogram/" TargetMode="External"/><Relationship Id="rId5" Type="http://schemas.openxmlformats.org/officeDocument/2006/relationships/hyperlink" Target="https://www.facebook.com/groups/387243741376125/" TargetMode="External"/><Relationship Id="rId10" Type="http://schemas.openxmlformats.org/officeDocument/2006/relationships/hyperlink" Target="http://www.linkedin.com/groups/4343498" TargetMode="External"/><Relationship Id="rId4" Type="http://schemas.openxmlformats.org/officeDocument/2006/relationships/hyperlink" Target="http://www.facebook.com/developnationalprogram" TargetMode="External"/><Relationship Id="rId9" Type="http://schemas.openxmlformats.org/officeDocument/2006/relationships/hyperlink" Target="http://www.youtube.com/user/NASADEVELOP" TargetMode="External"/><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0.jpe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2.png"/><Relationship Id="rId4" Type="http://schemas.openxmlformats.org/officeDocument/2006/relationships/image" Target="../media/image29.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2020 Summer</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2. </a:t>
            </a:r>
            <a:r>
              <a:rPr lang="en-US" sz="3600" dirty="0">
                <a:solidFill>
                  <a:srgbClr val="0061AA"/>
                </a:solidFill>
              </a:rPr>
              <a:t>About DEVELOP</a:t>
            </a:r>
            <a:endParaRPr lang="en-US" dirty="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3" y="5006825"/>
            <a:ext cx="1289304" cy="1289304"/>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Questions? Contact…</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448" y="1530639"/>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5495" y="3337164"/>
            <a:ext cx="1254572" cy="1253933"/>
          </a:xfrm>
          <a:prstGeom prst="ellipse">
            <a:avLst/>
          </a:prstGeom>
          <a:effectLst>
            <a:outerShdw blurRad="76200" dir="13500000" sy="23000" kx="1200000" algn="br" rotWithShape="0">
              <a:prstClr val="black">
                <a:alpha val="20000"/>
              </a:prstClr>
            </a:outerShdw>
          </a:effectLst>
        </p:spPr>
      </p:pic>
      <p:pic>
        <p:nvPicPr>
          <p:cNvPr id="70" name="Picture 6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78711" y="1530639"/>
            <a:ext cx="1253933" cy="1253933"/>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Deliverables, publications, presentations, conferences, deadlines, international work, webinars, partners, project hand-offs, proposals, Fellow positions </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Amanda: </a:t>
            </a:r>
            <a:r>
              <a:rPr lang="en-US" sz="1600" dirty="0">
                <a:solidFill>
                  <a:schemeClr val="tx1">
                    <a:lumMod val="75000"/>
                    <a:lumOff val="25000"/>
                  </a:schemeClr>
                </a:solidFill>
              </a:rPr>
              <a:t>757-864-5552 </a:t>
            </a:r>
            <a:r>
              <a:rPr lang="en-US" sz="1200" dirty="0">
                <a:solidFill>
                  <a:schemeClr val="tx1">
                    <a:lumMod val="75000"/>
                    <a:lumOff val="25000"/>
                  </a:schemeClr>
                </a:solidFill>
                <a:hlinkClick r:id="rId9"/>
              </a:rPr>
              <a:t>Amanda.L.Clayton@nasa.gov</a:t>
            </a:r>
            <a:endParaRPr lang="en-US" sz="1600" dirty="0">
              <a:solidFill>
                <a:schemeClr val="tx1">
                  <a:lumMod val="75000"/>
                  <a:lumOff val="25000"/>
                </a:schemeClr>
              </a:solidFill>
              <a:latin typeface="Century Gothic" panose="020F0302020204030204"/>
            </a:endParaRPr>
          </a:p>
        </p:txBody>
      </p:sp>
      <p:sp>
        <p:nvSpPr>
          <p:cNvPr id="78" name="TextBox 77"/>
          <p:cNvSpPr txBox="1"/>
          <p:nvPr/>
        </p:nvSpPr>
        <p:spPr>
          <a:xfrm>
            <a:off x="1299465" y="3295366"/>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Contracts, payroll, SSAI systems, travel, schedule adjustments, paperwork, online application system, employment verifications, SSAI</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Karen: </a:t>
            </a:r>
            <a:r>
              <a:rPr lang="en-US" sz="1600" dirty="0">
                <a:solidFill>
                  <a:prstClr val="black">
                    <a:lumMod val="75000"/>
                    <a:lumOff val="25000"/>
                  </a:prstClr>
                </a:solidFill>
              </a:rPr>
              <a:t>757-864-1276 </a:t>
            </a:r>
            <a:r>
              <a:rPr lang="en-US" sz="1200" dirty="0">
                <a:solidFill>
                  <a:prstClr val="black">
                    <a:lumMod val="75000"/>
                    <a:lumOff val="25000"/>
                  </a:prstClr>
                </a:solidFill>
                <a:hlinkClick r:id="rId10"/>
              </a:rPr>
              <a:t>Karen.N.Allsbrook@nasa.gov</a:t>
            </a:r>
            <a:endParaRPr lang="en-US" sz="1600" dirty="0">
              <a:solidFill>
                <a:prstClr val="black">
                  <a:lumMod val="75000"/>
                  <a:lumOff val="25000"/>
                </a:prstClr>
              </a:solidFill>
            </a:endParaRPr>
          </a:p>
        </p:txBody>
      </p:sp>
      <p:sp>
        <p:nvSpPr>
          <p:cNvPr id="84" name="TextBox 83"/>
          <p:cNvSpPr txBox="1"/>
          <p:nvPr/>
        </p:nvSpPr>
        <p:spPr>
          <a:xfrm>
            <a:off x="6262681" y="1521423"/>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Tracking </a:t>
            </a:r>
            <a:r>
              <a:rPr lang="en-US" sz="1400" dirty="0">
                <a:solidFill>
                  <a:schemeClr val="tx1">
                    <a:lumMod val="75000"/>
                    <a:lumOff val="25000"/>
                  </a:schemeClr>
                </a:solidFill>
                <a:latin typeface="Century Gothic" panose="020B0502020202020204" pitchFamily="34" charset="0"/>
              </a:rPr>
              <a:t>metrics, indicators, socioeconomic impact analysis, PSI, participant surveys, alumni survey, using the national telecon line</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Danielle: </a:t>
            </a:r>
            <a:r>
              <a:rPr lang="en-US" sz="1600" dirty="0">
                <a:solidFill>
                  <a:prstClr val="black">
                    <a:lumMod val="75000"/>
                    <a:lumOff val="25000"/>
                  </a:prstClr>
                </a:solidFill>
              </a:rPr>
              <a:t>757-864-5548 </a:t>
            </a:r>
            <a:r>
              <a:rPr lang="en-US" sz="1200" dirty="0">
                <a:solidFill>
                  <a:prstClr val="black">
                    <a:lumMod val="75000"/>
                    <a:lumOff val="25000"/>
                  </a:prstClr>
                </a:solidFill>
                <a:hlinkClick r:id="rId10"/>
              </a:rPr>
              <a:t>Danielle.L.Quick@nasa.gov</a:t>
            </a:r>
            <a:endParaRPr lang="en-US" sz="1600" dirty="0">
              <a:solidFill>
                <a:prstClr val="black">
                  <a:lumMod val="75000"/>
                  <a:lumOff val="25000"/>
                </a:prstClr>
              </a:solidFill>
            </a:endParaRPr>
          </a:p>
        </p:txBody>
      </p:sp>
      <p:sp>
        <p:nvSpPr>
          <p:cNvPr id="85" name="TextBox 84"/>
          <p:cNvSpPr txBox="1"/>
          <p:nvPr/>
        </p:nvSpPr>
        <p:spPr>
          <a:xfrm>
            <a:off x="1265779" y="5024432"/>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DEVELOP Website, software release, interactive mapper, software licenses, IT, communications</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Danny: </a:t>
            </a:r>
            <a:r>
              <a:rPr lang="en-US" sz="1600" dirty="0">
                <a:solidFill>
                  <a:schemeClr val="tx1">
                    <a:lumMod val="75000"/>
                    <a:lumOff val="25000"/>
                  </a:schemeClr>
                </a:solidFill>
              </a:rPr>
              <a:t>757-864-3762 </a:t>
            </a:r>
            <a:r>
              <a:rPr lang="en-US" sz="1200" dirty="0">
                <a:solidFill>
                  <a:schemeClr val="tx1">
                    <a:lumMod val="75000"/>
                    <a:lumOff val="25000"/>
                  </a:schemeClr>
                </a:solidFill>
                <a:hlinkClick r:id="rId11"/>
              </a:rPr>
              <a:t>daniel.c.mangosing@nasa.gov</a:t>
            </a:r>
            <a:r>
              <a:rPr lang="en-US" sz="1200" dirty="0">
                <a:solidFill>
                  <a:schemeClr val="tx1">
                    <a:lumMod val="75000"/>
                    <a:lumOff val="25000"/>
                  </a:schemeClr>
                </a:solidFill>
              </a:rPr>
              <a:t> </a:t>
            </a:r>
            <a:endParaRPr lang="en-US" sz="1600" dirty="0">
              <a:solidFill>
                <a:schemeClr val="tx1">
                  <a:lumMod val="75000"/>
                  <a:lumOff val="25000"/>
                </a:schemeClr>
              </a:solidFill>
              <a:latin typeface="Century Gothic" panose="020F0302020204030204"/>
            </a:endParaRPr>
          </a:p>
        </p:txBody>
      </p:sp>
      <p:sp>
        <p:nvSpPr>
          <p:cNvPr id="40" name="TextBox 39"/>
          <p:cNvSpPr txBox="1"/>
          <p:nvPr/>
        </p:nvSpPr>
        <p:spPr>
          <a:xfrm>
            <a:off x="6304439" y="3295366"/>
            <a:ext cx="3559085" cy="2086725"/>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Employment status, offer letters, SSAI application, SSAI systems, employment verifications,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Media requests, social media approvals</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Stephanie: </a:t>
            </a:r>
            <a:r>
              <a:rPr lang="en-US" sz="1600" dirty="0">
                <a:solidFill>
                  <a:prstClr val="black">
                    <a:lumMod val="75000"/>
                    <a:lumOff val="25000"/>
                  </a:prstClr>
                </a:solidFill>
              </a:rPr>
              <a:t>757-864-4498 </a:t>
            </a:r>
            <a:r>
              <a:rPr lang="en-US" sz="1400" dirty="0">
                <a:solidFill>
                  <a:prstClr val="black">
                    <a:lumMod val="75000"/>
                    <a:lumOff val="25000"/>
                  </a:prstClr>
                </a:solidFill>
                <a:hlinkClick r:id="rId12"/>
              </a:rPr>
              <a:t>Stephanie.Burke@ssiahq.com</a:t>
            </a:r>
            <a:endParaRPr lang="en-US" sz="1400" dirty="0">
              <a:solidFill>
                <a:prstClr val="black">
                  <a:lumMod val="75000"/>
                  <a:lumOff val="25000"/>
                </a:prstClr>
              </a:solidFill>
            </a:endParaRPr>
          </a:p>
          <a:p>
            <a:pPr lvl="0">
              <a:lnSpc>
                <a:spcPct val="90000"/>
              </a:lnSpc>
              <a:buClr>
                <a:srgbClr val="EF282F"/>
              </a:buClr>
            </a:pPr>
            <a:endParaRPr lang="en-US" sz="1600" dirty="0">
              <a:solidFill>
                <a:prstClr val="black">
                  <a:lumMod val="75000"/>
                  <a:lumOff val="25000"/>
                </a:prstClr>
              </a:solidFill>
            </a:endParaRPr>
          </a:p>
        </p:txBody>
      </p:sp>
      <p:pic>
        <p:nvPicPr>
          <p:cNvPr id="41" name="Picture 40"/>
          <p:cNvPicPr>
            <a:picLocks noChangeAspect="1"/>
          </p:cNvPicPr>
          <p:nvPr/>
        </p:nvPicPr>
        <p:blipFill rotWithShape="1">
          <a:blip r:embed="rId13" cstate="print">
            <a:extLst>
              <a:ext uri="{28A0092B-C50C-407E-A947-70E740481C1C}">
                <a14:useLocalDpi xmlns:a14="http://schemas.microsoft.com/office/drawing/2010/main" val="0"/>
              </a:ext>
            </a:extLst>
          </a:blip>
          <a:srcRect l="8522" t="-1008" r="6021" b="33382"/>
          <a:stretch/>
        </p:blipFill>
        <p:spPr>
          <a:xfrm>
            <a:off x="5205353" y="3368161"/>
            <a:ext cx="1200647" cy="1191938"/>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0339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Social Media</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Content Placeholder 1"/>
          <p:cNvSpPr txBox="1">
            <a:spLocks/>
          </p:cNvSpPr>
          <p:nvPr/>
        </p:nvSpPr>
        <p:spPr>
          <a:xfrm>
            <a:off x="1141471" y="12710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4"/>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5"/>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6"/>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6"/>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1320" y="2971494"/>
            <a:ext cx="701209" cy="701209"/>
          </a:xfrm>
          <a:prstGeom prst="rect">
            <a:avLst/>
          </a:prstGeom>
        </p:spPr>
      </p:pic>
      <p:pic>
        <p:nvPicPr>
          <p:cNvPr id="45" name="Picture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01667" y="1759298"/>
            <a:ext cx="644672" cy="641941"/>
          </a:xfrm>
          <a:prstGeom prst="rect">
            <a:avLst/>
          </a:prstGeom>
        </p:spPr>
      </p:pic>
      <p:sp>
        <p:nvSpPr>
          <p:cNvPr id="46" name="Content Placeholder 1"/>
          <p:cNvSpPr txBox="1">
            <a:spLocks/>
          </p:cNvSpPr>
          <p:nvPr/>
        </p:nvSpPr>
        <p:spPr>
          <a:xfrm>
            <a:off x="6112529" y="16709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10"/>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47" name="Picture 2" descr="cid:image002.png@01D34742.BFB23FE0">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59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twitterCircle-logo">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7364" y="36079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987789" y="4943746"/>
            <a:ext cx="6727380" cy="1221482"/>
            <a:chOff x="1395347" y="5290691"/>
            <a:chExt cx="4206624" cy="1780902"/>
          </a:xfrm>
        </p:grpSpPr>
        <p:sp>
          <p:nvSpPr>
            <p:cNvPr id="52" name="Text Placeholder 5"/>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a:t>
              </a:r>
              <a:r>
                <a:rPr lang="en-US" sz="1800" dirty="0" smtClean="0"/>
                <a:t>media during work hours. </a:t>
              </a:r>
              <a:r>
                <a:rPr lang="en-US" sz="1800" dirty="0"/>
                <a:t>If you are going to be on it, you should probably be on the DEVELOP pages liking and commenting on DEVELOP posts!</a:t>
              </a:r>
            </a:p>
          </p:txBody>
        </p:sp>
        <p:sp>
          <p:nvSpPr>
            <p:cNvPr id="53" name="Rounded Rectangle 52"/>
            <p:cNvSpPr/>
            <p:nvPr/>
          </p:nvSpPr>
          <p:spPr>
            <a:xfrm>
              <a:off x="1395347" y="5290691"/>
              <a:ext cx="4206624" cy="178090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22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55043"/>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Important Things to Note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 </a:t>
            </a:r>
            <a:r>
              <a:rPr lang="en-US" sz="1800" b="1" dirty="0"/>
              <a:t>IS</a:t>
            </a:r>
            <a:r>
              <a:rPr lang="en-US" sz="1800" dirty="0"/>
              <a:t> part of NASA’s Applied Sciences Program.</a:t>
            </a:r>
            <a:br>
              <a:rPr lang="en-US" sz="1800" dirty="0"/>
            </a:br>
            <a:r>
              <a:rPr lang="en-US" sz="1800" dirty="0"/>
              <a:t>DEVELOP is </a:t>
            </a:r>
            <a:r>
              <a:rPr lang="en-US" sz="1800" b="1" dirty="0"/>
              <a:t>NOT</a:t>
            </a:r>
            <a:r>
              <a:rPr lang="en-US" sz="1800" dirty="0"/>
              <a:t> part of NASA’s Office of Education.</a:t>
            </a:r>
          </a:p>
          <a:p>
            <a:pPr marL="285750" indent="-285750">
              <a:spcBef>
                <a:spcPts val="0"/>
              </a:spcBef>
              <a:spcAft>
                <a:spcPts val="1800"/>
              </a:spcAft>
              <a:buClr>
                <a:srgbClr val="EF282F"/>
              </a:buClr>
              <a:buFont typeface="Webdings" panose="05030102010509060703" pitchFamily="18" charset="2"/>
              <a:buChar char="4"/>
            </a:pPr>
            <a:r>
              <a:rPr lang="en-US" sz="1800"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spcBef>
                <a:spcPts val="0"/>
              </a:spcBef>
              <a:spcAft>
                <a:spcPts val="1800"/>
              </a:spcAft>
              <a:buClr>
                <a:srgbClr val="EF282F"/>
              </a:buClr>
              <a:buFont typeface="Webdings" panose="05030102010509060703" pitchFamily="18" charset="2"/>
              <a:buChar char="4"/>
            </a:pPr>
            <a:r>
              <a:rPr lang="en-US" sz="1800" dirty="0"/>
              <a:t>Earth observations and Earth science data are objective, transparent, and policy-neutral. </a:t>
            </a:r>
          </a:p>
          <a:p>
            <a:pPr marL="285750" indent="-285750">
              <a:spcBef>
                <a:spcPts val="0"/>
              </a:spcBef>
              <a:spcAft>
                <a:spcPts val="1800"/>
              </a:spcAft>
              <a:buClr>
                <a:srgbClr val="EF282F"/>
              </a:buClr>
              <a:buFont typeface="Webdings" panose="05030102010509060703" pitchFamily="18" charset="2"/>
              <a:buChar char="4"/>
            </a:pPr>
            <a:r>
              <a:rPr lang="en-US" sz="1800" dirty="0"/>
              <a:t>NASA Earth Science does NOT develop or prescribe policy. Other agencies and organizations use the data and scientific results in their policy analysis and development.</a:t>
            </a:r>
          </a:p>
          <a:p>
            <a:pPr marL="285750" indent="-285750">
              <a:spcBef>
                <a:spcPts val="0"/>
              </a:spcBef>
              <a:spcAft>
                <a:spcPts val="1800"/>
              </a:spcAft>
              <a:buClr>
                <a:srgbClr val="EF282F"/>
              </a:buClr>
              <a:buFont typeface="Webdings" panose="05030102010509060703" pitchFamily="18" charset="2"/>
              <a:buChar char="4"/>
            </a:pPr>
            <a:r>
              <a:rPr lang="en-US" sz="1800" dirty="0"/>
              <a:t>Travel is restricted and carefully managed, meaning that guidelines are in place to gain approval for travel. Travel is a privilege!</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Tree>
    <p:extLst>
      <p:ext uri="{BB962C8B-B14F-4D97-AF65-F5344CB8AC3E}">
        <p14:creationId xmlns:p14="http://schemas.microsoft.com/office/powerpoint/2010/main" val="262770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Quiz Time!</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20"/>
            <a:ext cx="8606614" cy="48339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3000"/>
              </a:spcAft>
              <a:buClr>
                <a:srgbClr val="EF282F"/>
              </a:buClr>
              <a:buFont typeface="Webdings" panose="05030102010509060703" pitchFamily="18" charset="2"/>
              <a:buChar char="4"/>
            </a:pPr>
            <a:r>
              <a:rPr lang="en-US" sz="1800" dirty="0"/>
              <a:t>What year did DEVELOP begin?</a:t>
            </a:r>
          </a:p>
          <a:p>
            <a:pPr marL="285750" indent="-285750">
              <a:spcBef>
                <a:spcPts val="0"/>
              </a:spcBef>
              <a:spcAft>
                <a:spcPts val="3000"/>
              </a:spcAft>
              <a:buClr>
                <a:srgbClr val="EF282F"/>
              </a:buClr>
              <a:buFont typeface="Webdings" panose="05030102010509060703" pitchFamily="18" charset="2"/>
              <a:buChar char="4"/>
            </a:pPr>
            <a:r>
              <a:rPr lang="en-US" sz="1800" dirty="0"/>
              <a:t>How many locations does DEVELOP have?</a:t>
            </a:r>
          </a:p>
          <a:p>
            <a:pPr marL="285750" indent="-285750">
              <a:spcBef>
                <a:spcPts val="0"/>
              </a:spcBef>
              <a:spcAft>
                <a:spcPts val="3000"/>
              </a:spcAft>
              <a:buClr>
                <a:srgbClr val="EF282F"/>
              </a:buClr>
              <a:buFont typeface="Webdings" panose="05030102010509060703" pitchFamily="18" charset="2"/>
              <a:buChar char="4"/>
            </a:pPr>
            <a:r>
              <a:rPr lang="en-US" sz="1800" dirty="0"/>
              <a:t>What is a DEVELOP location called?</a:t>
            </a:r>
          </a:p>
          <a:p>
            <a:pPr marL="285750" indent="-285750">
              <a:spcBef>
                <a:spcPts val="0"/>
              </a:spcBef>
              <a:spcAft>
                <a:spcPts val="3000"/>
              </a:spcAft>
              <a:buClr>
                <a:srgbClr val="EF282F"/>
              </a:buClr>
              <a:buFont typeface="Webdings" panose="05030102010509060703" pitchFamily="18" charset="2"/>
              <a:buChar char="4"/>
            </a:pPr>
            <a:r>
              <a:rPr lang="en-US" sz="1800" dirty="0"/>
              <a:t>What is the DEVELOP NPO?</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project-related question?</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schedule or payroll-related question?</a:t>
            </a:r>
          </a:p>
          <a:p>
            <a:pPr marL="285750" indent="-285750">
              <a:spcBef>
                <a:spcPts val="0"/>
              </a:spcBef>
              <a:spcAft>
                <a:spcPts val="3000"/>
              </a:spcAft>
              <a:buClr>
                <a:srgbClr val="EF282F"/>
              </a:buClr>
              <a:buFont typeface="Webdings" panose="05030102010509060703" pitchFamily="18" charset="2"/>
              <a:buChar char="4"/>
            </a:pPr>
            <a:endParaRPr lang="en-US" sz="1800"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Tree>
    <p:extLst>
      <p:ext uri="{BB962C8B-B14F-4D97-AF65-F5344CB8AC3E}">
        <p14:creationId xmlns:p14="http://schemas.microsoft.com/office/powerpoint/2010/main" val="401710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5" y="4374"/>
            <a:ext cx="6204613" cy="47581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092467" y="30479"/>
            <a:ext cx="6156374" cy="477012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6739812" y="34383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50342" y="206170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706285" y="341964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5356078" y="-107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4030087" y="139098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321614"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rPr>
              <a:t>You’re welcome for these DEVELOP knowledge bombs that just got dropped on you!</a:t>
            </a:r>
          </a:p>
        </p:txBody>
      </p:sp>
    </p:spTree>
    <p:extLst>
      <p:ext uri="{BB962C8B-B14F-4D97-AF65-F5344CB8AC3E}">
        <p14:creationId xmlns:p14="http://schemas.microsoft.com/office/powerpoint/2010/main" val="40633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National Program</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69462" y="1106365"/>
            <a:ext cx="9669024"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i="1" dirty="0" smtClean="0"/>
              <a:t>“Shaping The Future By Integrating Earth Observations Into Global Decision Making”</a:t>
            </a:r>
            <a:endParaRPr lang="en-US" sz="1600" i="1" dirty="0"/>
          </a:p>
        </p:txBody>
      </p:sp>
      <p:sp>
        <p:nvSpPr>
          <p:cNvPr id="7" name="Rectangle 6"/>
          <p:cNvSpPr/>
          <p:nvPr/>
        </p:nvSpPr>
        <p:spPr>
          <a:xfrm>
            <a:off x="242597" y="4045073"/>
            <a:ext cx="9619860" cy="2677656"/>
          </a:xfrm>
          <a:prstGeom prst="rect">
            <a:avLst/>
          </a:prstGeom>
        </p:spPr>
        <p:txBody>
          <a:bodyPr wrap="square">
            <a:spAutoFit/>
          </a:bodyPr>
          <a:lstStyle/>
          <a:p>
            <a:pPr lvl="0" algn="ctr">
              <a:defRPr/>
            </a:pPr>
            <a:r>
              <a:rPr lang="en-US" b="1" dirty="0">
                <a:solidFill>
                  <a:schemeClr val="tx1">
                    <a:lumMod val="75000"/>
                    <a:lumOff val="25000"/>
                  </a:schemeClr>
                </a:solidFill>
                <a:latin typeface="Century Gothic" charset="0"/>
                <a:ea typeface="Century Gothic" charset="0"/>
                <a:cs typeface="Century Gothic" charset="0"/>
              </a:rPr>
              <a:t>DEVELOP bridges the gap between NASA Earth Science and society</a:t>
            </a:r>
            <a:r>
              <a:rPr lang="en-US" dirty="0">
                <a:solidFill>
                  <a:schemeClr val="tx1">
                    <a:lumMod val="75000"/>
                    <a:lumOff val="25000"/>
                  </a:schemeClr>
                </a:solidFill>
                <a:latin typeface="Century Gothic" charset="0"/>
                <a:ea typeface="Century Gothic" charset="0"/>
                <a:cs typeface="Century Gothic" charset="0"/>
              </a:rPr>
              <a:t>, </a:t>
            </a:r>
          </a:p>
          <a:p>
            <a:pPr lvl="0" algn="ctr">
              <a:defRPr/>
            </a:pPr>
            <a:r>
              <a:rPr lang="en-US" dirty="0">
                <a:solidFill>
                  <a:schemeClr val="tx1">
                    <a:lumMod val="75000"/>
                    <a:lumOff val="25000"/>
                  </a:schemeClr>
                </a:solidFill>
                <a:latin typeface="Century Gothic" charset="0"/>
                <a:ea typeface="Century Gothic" charset="0"/>
                <a:cs typeface="Century Gothic" charset="0"/>
              </a:rPr>
              <a:t>building capacity in both its participants and end-user organizations to better prepare them to handle the environmental challenges that face society.</a:t>
            </a:r>
          </a:p>
          <a:p>
            <a:pPr lvl="0" algn="ctr">
              <a:defRPr/>
            </a:pPr>
            <a:endParaRPr lang="en-US" dirty="0">
              <a:solidFill>
                <a:schemeClr val="tx1">
                  <a:lumMod val="75000"/>
                  <a:lumOff val="25000"/>
                </a:schemeClr>
              </a:solidFill>
              <a:latin typeface="Century Gothic" charset="0"/>
              <a:ea typeface="Century Gothic" charset="0"/>
              <a:cs typeface="Century Gothic" charset="0"/>
            </a:endParaRPr>
          </a:p>
          <a:p>
            <a:pPr>
              <a:defRPr/>
            </a:pPr>
            <a:r>
              <a:rPr lang="en-US" sz="1600" b="1" dirty="0">
                <a:solidFill>
                  <a:schemeClr val="tx1">
                    <a:lumMod val="75000"/>
                    <a:lumOff val="25000"/>
                  </a:schemeClr>
                </a:solidFill>
                <a:latin typeface="Century Gothic" charset="0"/>
                <a:ea typeface="Century Gothic" charset="0"/>
                <a:cs typeface="Century Gothic" charset="0"/>
              </a:rPr>
              <a:t>Elevator Speech: </a:t>
            </a:r>
            <a:r>
              <a:rPr lang="en-US" sz="1600" dirty="0">
                <a:solidFill>
                  <a:schemeClr val="tx1">
                    <a:lumMod val="75000"/>
                    <a:lumOff val="25000"/>
                  </a:schemeClr>
                </a:solidFill>
                <a:latin typeface="Century Gothic" charset="0"/>
                <a:ea typeface="Century Gothic" charset="0"/>
                <a:cs typeface="Century Gothic" charset="0"/>
              </a:rPr>
              <a:t>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
        <p:nvSpPr>
          <p:cNvPr id="41" name="TextBox 40"/>
          <p:cNvSpPr txBox="1"/>
          <p:nvPr/>
        </p:nvSpPr>
        <p:spPr>
          <a:xfrm>
            <a:off x="186651" y="1510353"/>
            <a:ext cx="9784080" cy="738664"/>
          </a:xfrm>
          <a:prstGeom prst="rect">
            <a:avLst/>
          </a:prstGeom>
          <a:noFill/>
        </p:spPr>
        <p:txBody>
          <a:bodyPr wrap="square" rtlCol="0">
            <a:spAutoFit/>
          </a:bodyPr>
          <a:lstStyle/>
          <a:p>
            <a:pPr algn="ctr" fontAlgn="base">
              <a:spcAft>
                <a:spcPts val="600"/>
              </a:spcAft>
              <a:buClr>
                <a:schemeClr val="tx1">
                  <a:lumMod val="75000"/>
                </a:schemeClr>
              </a:buClr>
            </a:pPr>
            <a:r>
              <a:rPr lang="en-US" sz="2100" b="1" dirty="0">
                <a:solidFill>
                  <a:srgbClr val="0061AA"/>
                </a:solidFill>
                <a:latin typeface="Century Gothic" charset="0"/>
                <a:ea typeface="Century Gothic" charset="0"/>
                <a:cs typeface="Century Gothic" charset="0"/>
              </a:rPr>
              <a:t>Empowered Participants + Earth Observations + Engaged Decision Makers</a:t>
            </a:r>
          </a:p>
        </p:txBody>
      </p:sp>
      <p:pic>
        <p:nvPicPr>
          <p:cNvPr id="44"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49325" y="1976783"/>
            <a:ext cx="287507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621113"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92901"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944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8180341" y="58653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4" name="Straight Connector 103"/>
          <p:cNvCxnSpPr/>
          <p:nvPr/>
        </p:nvCxnSpPr>
        <p:spPr>
          <a:xfrm>
            <a:off x="6186209" y="588945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2" name="Straight Connector 101"/>
          <p:cNvCxnSpPr/>
          <p:nvPr/>
        </p:nvCxnSpPr>
        <p:spPr>
          <a:xfrm>
            <a:off x="4157687" y="5875818"/>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flipH="1">
            <a:off x="4107380" y="4276933"/>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2189714" y="585187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a:off x="3045348" y="4554581"/>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H="1">
            <a:off x="5101412" y="4775034"/>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7031517" y="4567685"/>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72" name="Hexagon 71"/>
          <p:cNvSpPr/>
          <p:nvPr/>
        </p:nvSpPr>
        <p:spPr>
          <a:xfrm>
            <a:off x="1437176" y="5317630"/>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3" name="Hexagon 72"/>
          <p:cNvSpPr/>
          <p:nvPr/>
        </p:nvSpPr>
        <p:spPr>
          <a:xfrm>
            <a:off x="2420643" y="4721338"/>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4" name="Hexagon 73"/>
          <p:cNvSpPr/>
          <p:nvPr/>
        </p:nvSpPr>
        <p:spPr>
          <a:xfrm>
            <a:off x="3417019" y="415968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5" name="Hexagon 74"/>
          <p:cNvSpPr/>
          <p:nvPr/>
        </p:nvSpPr>
        <p:spPr>
          <a:xfrm>
            <a:off x="3413605" y="5307470"/>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6" name="Hexagon 75"/>
          <p:cNvSpPr/>
          <p:nvPr/>
        </p:nvSpPr>
        <p:spPr>
          <a:xfrm>
            <a:off x="4425179" y="4720170"/>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7" name="Hexagon 86"/>
          <p:cNvSpPr/>
          <p:nvPr/>
        </p:nvSpPr>
        <p:spPr>
          <a:xfrm>
            <a:off x="5409887" y="5317630"/>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8" name="Hexagon 87"/>
          <p:cNvSpPr/>
          <p:nvPr/>
        </p:nvSpPr>
        <p:spPr>
          <a:xfrm>
            <a:off x="6409576" y="4728276"/>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93" name="Hexagon 92"/>
          <p:cNvSpPr/>
          <p:nvPr/>
        </p:nvSpPr>
        <p:spPr>
          <a:xfrm>
            <a:off x="7407265" y="5307470"/>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pic>
        <p:nvPicPr>
          <p:cNvPr id="23" name="Picture 2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6200000">
            <a:off x="7714588" y="2385554"/>
            <a:ext cx="6872492" cy="210138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History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272578" y="1251893"/>
            <a:ext cx="982665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In 1998, three interns at NASA Langley Research Center co-authored the white paper “Practical Applications of Remote Sensing.” </a:t>
            </a:r>
          </a:p>
          <a:p>
            <a:pPr marL="285750" indent="-285750">
              <a:spcBef>
                <a:spcPts val="0"/>
              </a:spcBef>
              <a:spcAft>
                <a:spcPts val="600"/>
              </a:spcAft>
              <a:buClr>
                <a:srgbClr val="EF282F"/>
              </a:buClr>
              <a:buFont typeface="Webdings" panose="05030102010509060703" pitchFamily="18" charset="2"/>
              <a:buChar char="4"/>
            </a:pPr>
            <a:r>
              <a:rPr lang="en-US" sz="1800" dirty="0"/>
              <a:t>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 </a:t>
            </a:r>
          </a:p>
          <a:p>
            <a:pPr marL="285750" indent="-285750">
              <a:spcBef>
                <a:spcPts val="0"/>
              </a:spcBef>
              <a:spcAft>
                <a:spcPts val="600"/>
              </a:spcAft>
              <a:buClr>
                <a:srgbClr val="EF282F"/>
              </a:buClr>
              <a:buFont typeface="Webdings" panose="05030102010509060703" pitchFamily="18" charset="2"/>
              <a:buChar char="4"/>
            </a:pPr>
            <a:r>
              <a:rPr lang="en-US" sz="1800" dirty="0"/>
              <a:t>Beginning in 2001, expansion beyond Langley began and continues to today. </a:t>
            </a:r>
          </a:p>
        </p:txBody>
      </p:sp>
      <p:sp>
        <p:nvSpPr>
          <p:cNvPr id="107" name="Oval 106"/>
          <p:cNvSpPr/>
          <p:nvPr/>
        </p:nvSpPr>
        <p:spPr>
          <a:xfrm>
            <a:off x="8685382" y="61894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6691250" y="62135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4662728" y="61998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2610765" y="6035966"/>
            <a:ext cx="1007007" cy="523220"/>
          </a:xfrm>
          <a:prstGeom prst="rect">
            <a:avLst/>
          </a:prstGeom>
          <a:noFill/>
        </p:spPr>
        <p:txBody>
          <a:bodyPr wrap="non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99" name="Straight Connector 98"/>
          <p:cNvCxnSpPr/>
          <p:nvPr/>
        </p:nvCxnSpPr>
        <p:spPr>
          <a:xfrm>
            <a:off x="1049760" y="5119085"/>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a:stCxn id="90" idx="5"/>
          </p:cNvCxnSpPr>
          <p:nvPr/>
        </p:nvCxnSpPr>
        <p:spPr>
          <a:xfrm>
            <a:off x="1434158" y="4310648"/>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9026147" y="4578318"/>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753093" y="4022368"/>
            <a:ext cx="588623" cy="523220"/>
          </a:xfrm>
          <a:prstGeom prst="rect">
            <a:avLst/>
          </a:prstGeom>
          <a:noFill/>
        </p:spPr>
        <p:txBody>
          <a:bodyPr wrap="non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57" name="TextBox 56"/>
          <p:cNvSpPr txBox="1"/>
          <p:nvPr/>
        </p:nvSpPr>
        <p:spPr>
          <a:xfrm>
            <a:off x="5480671" y="4390149"/>
            <a:ext cx="1172116" cy="523220"/>
          </a:xfrm>
          <a:prstGeom prst="rect">
            <a:avLst/>
          </a:prstGeom>
          <a:noFill/>
        </p:spPr>
        <p:txBody>
          <a:bodyPr wrap="non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58" name="TextBox 57"/>
          <p:cNvSpPr txBox="1"/>
          <p:nvPr/>
        </p:nvSpPr>
        <p:spPr>
          <a:xfrm>
            <a:off x="6391703" y="4024919"/>
            <a:ext cx="1284326" cy="523220"/>
          </a:xfrm>
          <a:prstGeom prst="rect">
            <a:avLst/>
          </a:prstGeom>
          <a:noFill/>
        </p:spPr>
        <p:txBody>
          <a:bodyPr wrap="non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59" name="TextBox 58"/>
          <p:cNvSpPr txBox="1"/>
          <p:nvPr/>
        </p:nvSpPr>
        <p:spPr>
          <a:xfrm>
            <a:off x="8449549" y="4009551"/>
            <a:ext cx="1157689" cy="523220"/>
          </a:xfrm>
          <a:prstGeom prst="rect">
            <a:avLst/>
          </a:prstGeom>
          <a:noFill/>
        </p:spPr>
        <p:txBody>
          <a:bodyPr wrap="non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62" name="TextBox 61"/>
          <p:cNvSpPr txBox="1"/>
          <p:nvPr/>
        </p:nvSpPr>
        <p:spPr>
          <a:xfrm>
            <a:off x="4323361" y="6070777"/>
            <a:ext cx="1500732" cy="523220"/>
          </a:xfrm>
          <a:prstGeom prst="rect">
            <a:avLst/>
          </a:prstGeom>
          <a:noFill/>
        </p:spPr>
        <p:txBody>
          <a:bodyPr wrap="non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63" name="TextBox 62"/>
          <p:cNvSpPr txBox="1"/>
          <p:nvPr/>
        </p:nvSpPr>
        <p:spPr>
          <a:xfrm>
            <a:off x="6433037" y="6033071"/>
            <a:ext cx="1313180" cy="523220"/>
          </a:xfrm>
          <a:prstGeom prst="rect">
            <a:avLst/>
          </a:prstGeom>
          <a:noFill/>
        </p:spPr>
        <p:txBody>
          <a:bodyPr wrap="non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64" name="TextBox 63"/>
          <p:cNvSpPr txBox="1"/>
          <p:nvPr/>
        </p:nvSpPr>
        <p:spPr>
          <a:xfrm>
            <a:off x="8496784" y="6016891"/>
            <a:ext cx="1104790" cy="523220"/>
          </a:xfrm>
          <a:prstGeom prst="rect">
            <a:avLst/>
          </a:prstGeom>
          <a:noFill/>
        </p:spPr>
        <p:txBody>
          <a:bodyPr wrap="non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66" name="Hexagon 65"/>
          <p:cNvSpPr/>
          <p:nvPr/>
        </p:nvSpPr>
        <p:spPr>
          <a:xfrm>
            <a:off x="427534" y="4730335"/>
            <a:ext cx="1257116" cy="1060418"/>
          </a:xfrm>
          <a:prstGeom prst="hexagon">
            <a:avLst>
              <a:gd name="adj" fmla="val 31100"/>
              <a:gd name="vf" fmla="val 115470"/>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1" name="Hexagon 80"/>
          <p:cNvSpPr/>
          <p:nvPr/>
        </p:nvSpPr>
        <p:spPr>
          <a:xfrm>
            <a:off x="8392656" y="4738436"/>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3" name="Hexagon 82"/>
          <p:cNvSpPr/>
          <p:nvPr/>
        </p:nvSpPr>
        <p:spPr>
          <a:xfrm>
            <a:off x="1424156" y="4147894"/>
            <a:ext cx="1257116" cy="1060418"/>
          </a:xfrm>
          <a:prstGeom prst="hexagon">
            <a:avLst>
              <a:gd name="adj" fmla="val 31100"/>
              <a:gd name="vf" fmla="val 115470"/>
            </a:avLst>
          </a:prstGeom>
          <a:blipFill>
            <a:blip r:embed="rId1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5" name="TextBox 84"/>
          <p:cNvSpPr txBox="1"/>
          <p:nvPr/>
        </p:nvSpPr>
        <p:spPr>
          <a:xfrm>
            <a:off x="683761" y="3980822"/>
            <a:ext cx="671979" cy="523220"/>
          </a:xfrm>
          <a:prstGeom prst="rect">
            <a:avLst/>
          </a:prstGeom>
          <a:noFill/>
        </p:spPr>
        <p:txBody>
          <a:bodyPr wrap="non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86" name="TextBox 85"/>
          <p:cNvSpPr txBox="1"/>
          <p:nvPr/>
        </p:nvSpPr>
        <p:spPr>
          <a:xfrm>
            <a:off x="4688878" y="4031391"/>
            <a:ext cx="899605" cy="523220"/>
          </a:xfrm>
          <a:prstGeom prst="rect">
            <a:avLst/>
          </a:prstGeom>
          <a:noFill/>
        </p:spPr>
        <p:txBody>
          <a:bodyPr wrap="non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89" name="Oval 88"/>
          <p:cNvSpPr/>
          <p:nvPr/>
        </p:nvSpPr>
        <p:spPr>
          <a:xfrm>
            <a:off x="2694755" y="617592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340499"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988984" y="453528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4675721"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5677381" y="47201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8970684" y="45107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6976653" y="450149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621718" y="5950629"/>
            <a:ext cx="869149" cy="523220"/>
          </a:xfrm>
          <a:prstGeom prst="rect">
            <a:avLst/>
          </a:prstGeom>
          <a:noFill/>
        </p:spPr>
        <p:txBody>
          <a:bodyPr wrap="non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101" name="Oval 100"/>
          <p:cNvSpPr/>
          <p:nvPr/>
        </p:nvSpPr>
        <p:spPr>
          <a:xfrm>
            <a:off x="996148" y="58825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
        <p:nvSpPr>
          <p:cNvPr id="95" name="Hexagon 94"/>
          <p:cNvSpPr/>
          <p:nvPr/>
        </p:nvSpPr>
        <p:spPr>
          <a:xfrm>
            <a:off x="8403818" y="4741099"/>
            <a:ext cx="1257116" cy="1060418"/>
          </a:xfrm>
          <a:prstGeom prst="hexagon">
            <a:avLst>
              <a:gd name="adj" fmla="val 31100"/>
              <a:gd name="vf" fmla="val 115470"/>
            </a:avLst>
          </a:prstGeom>
          <a:blipFill>
            <a:blip r:embed="rId1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328924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DEVELOP’s Mission &amp; Vision</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322121" y="1577207"/>
            <a:ext cx="6601194" cy="47032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t>Mission</a:t>
            </a:r>
            <a:r>
              <a:rPr lang="en-US" sz="1800" dirty="0"/>
              <a:t>: </a:t>
            </a:r>
            <a:r>
              <a:rPr lang="en-US" sz="1800" dirty="0">
                <a:latin typeface="Century Gothic" charset="0"/>
                <a:ea typeface="Century Gothic" charset="0"/>
                <a:cs typeface="Century Gothic" charset="0"/>
              </a:rPr>
              <a:t>Integrating NASA Earth observations with society to foster future innovation and cultivate the professionals of tomorrow by addressing diverse environmental issues today.</a:t>
            </a:r>
          </a:p>
          <a:p>
            <a:pPr marL="285750" indent="-285750">
              <a:spcBef>
                <a:spcPts val="0"/>
              </a:spcBef>
              <a:spcAft>
                <a:spcPts val="1800"/>
              </a:spcAft>
              <a:buClr>
                <a:srgbClr val="EF282F"/>
              </a:buClr>
              <a:buFont typeface="Webdings" panose="05030102010509060703" pitchFamily="18" charset="2"/>
              <a:buChar char="4"/>
            </a:pPr>
            <a:r>
              <a:rPr lang="en-US" sz="1800" b="1" dirty="0"/>
              <a:t>Vision</a:t>
            </a:r>
            <a:r>
              <a:rPr lang="en-US" sz="1800" dirty="0"/>
              <a:t>: </a:t>
            </a:r>
            <a:r>
              <a:rPr lang="en-US" sz="1800" dirty="0">
                <a:latin typeface="Century Gothic" charset="0"/>
                <a:ea typeface="Century Gothic" charset="0"/>
                <a:cs typeface="Century Gothic" charset="0"/>
              </a:rPr>
              <a:t>Shaping the future by integrating Earth observations into global decision making.</a:t>
            </a:r>
          </a:p>
          <a:p>
            <a:pPr marL="285750" indent="-285750">
              <a:spcBef>
                <a:spcPts val="0"/>
              </a:spcBef>
              <a:spcAft>
                <a:spcPts val="600"/>
              </a:spcAft>
              <a:buClr>
                <a:srgbClr val="EF282F"/>
              </a:buClr>
              <a:buFont typeface="Webdings" panose="05030102010509060703" pitchFamily="18" charset="2"/>
              <a:buChar char="4"/>
            </a:pPr>
            <a:r>
              <a:rPr lang="en-US" sz="1800" b="1" dirty="0"/>
              <a:t>Core Values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Collaboration</a:t>
            </a:r>
            <a:r>
              <a:rPr lang="en-US" sz="1800" dirty="0"/>
              <a:t>: </a:t>
            </a:r>
            <a:r>
              <a:rPr lang="en-US" sz="1800" dirty="0">
                <a:solidFill>
                  <a:schemeClr val="bg2">
                    <a:lumMod val="25000"/>
                  </a:schemeClr>
                </a:solidFill>
                <a:latin typeface="Century Gothic" charset="0"/>
                <a:ea typeface="Century Gothic" charset="0"/>
                <a:cs typeface="Century Gothic" charset="0"/>
              </a:rPr>
              <a:t>Cultivating teamwork, multi-disciplinary solutions, and open communication</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Discovery</a:t>
            </a:r>
            <a:r>
              <a:rPr lang="en-US" sz="1800" dirty="0"/>
              <a:t>: </a:t>
            </a:r>
            <a:r>
              <a:rPr lang="en-US" sz="18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Service</a:t>
            </a:r>
            <a:r>
              <a:rPr lang="en-US" sz="1800" dirty="0"/>
              <a:t>: </a:t>
            </a:r>
            <a:r>
              <a:rPr lang="en-US" sz="18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Passion</a:t>
            </a:r>
            <a:r>
              <a:rPr lang="en-US" sz="1800" dirty="0"/>
              <a:t>: </a:t>
            </a:r>
            <a:r>
              <a:rPr lang="en-US" sz="18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a:p>
            <a:pPr marL="285750" indent="-285750">
              <a:spcBef>
                <a:spcPts val="0"/>
              </a:spcBef>
              <a:spcAft>
                <a:spcPts val="600"/>
              </a:spcAft>
              <a:buClr>
                <a:srgbClr val="EF282F"/>
              </a:buClr>
              <a:buFont typeface="Webdings" panose="05030102010509060703" pitchFamily="18" charset="2"/>
              <a:buChar char="4"/>
            </a:pPr>
            <a:endParaRPr lang="en-US" dirty="0"/>
          </a:p>
        </p:txBody>
      </p:sp>
      <p:grpSp>
        <p:nvGrpSpPr>
          <p:cNvPr id="2" name="Group 1"/>
          <p:cNvGrpSpPr/>
          <p:nvPr/>
        </p:nvGrpSpPr>
        <p:grpSpPr>
          <a:xfrm>
            <a:off x="7079795" y="2195450"/>
            <a:ext cx="2672189" cy="3423007"/>
            <a:chOff x="7063273" y="1726211"/>
            <a:chExt cx="2672189" cy="3423007"/>
          </a:xfrm>
        </p:grpSpPr>
        <p:sp>
          <p:nvSpPr>
            <p:cNvPr id="77" name="Text Placeholder 5"/>
            <p:cNvSpPr txBox="1">
              <a:spLocks/>
            </p:cNvSpPr>
            <p:nvPr/>
          </p:nvSpPr>
          <p:spPr>
            <a:xfrm>
              <a:off x="7286957" y="2585776"/>
              <a:ext cx="2224819"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a:t>
              </a:r>
            </a:p>
            <a:p>
              <a:pPr algn="ctr">
                <a:spcBef>
                  <a:spcPts val="0"/>
                </a:spcBef>
                <a:buClr>
                  <a:srgbClr val="0078C1"/>
                </a:buClr>
              </a:pPr>
              <a:r>
                <a:rPr lang="en-US" sz="1800" dirty="0"/>
                <a:t>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600"/>
                </a:spcBef>
                <a:buClr>
                  <a:srgbClr val="0078C1"/>
                </a:buClr>
              </a:pPr>
              <a:r>
                <a:rPr lang="en-US" sz="1800" dirty="0"/>
                <a:t>DEVELOP shares these </a:t>
              </a:r>
            </a:p>
            <a:p>
              <a:pPr algn="ctr">
                <a:spcBef>
                  <a:spcPts val="0"/>
                </a:spcBef>
                <a:buClr>
                  <a:srgbClr val="0078C1"/>
                </a:buClr>
              </a:pPr>
              <a:r>
                <a:rPr lang="en-US" sz="1800" dirty="0"/>
                <a:t>as well!</a:t>
              </a:r>
            </a:p>
          </p:txBody>
        </p:sp>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1862" y="1944590"/>
              <a:ext cx="827037" cy="680267"/>
            </a:xfrm>
            <a:prstGeom prst="ellipse">
              <a:avLst/>
            </a:prstGeom>
          </p:spPr>
        </p:pic>
        <p:sp>
          <p:nvSpPr>
            <p:cNvPr id="80" name="Rounded Rectangle 79"/>
            <p:cNvSpPr/>
            <p:nvPr/>
          </p:nvSpPr>
          <p:spPr>
            <a:xfrm>
              <a:off x="7063273" y="1726211"/>
              <a:ext cx="2672189" cy="3423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5"/>
            <p:cNvSpPr txBox="1">
              <a:spLocks/>
            </p:cNvSpPr>
            <p:nvPr/>
          </p:nvSpPr>
          <p:spPr>
            <a:xfrm>
              <a:off x="7960408" y="2095404"/>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b="1" i="1" dirty="0">
                  <a:solidFill>
                    <a:srgbClr val="0061AA"/>
                  </a:solidFill>
                </a:rPr>
                <a:t>By The Way</a:t>
              </a:r>
            </a:p>
          </p:txBody>
        </p:sp>
      </p:grpSp>
    </p:spTree>
    <p:extLst>
      <p:ext uri="{BB962C8B-B14F-4D97-AF65-F5344CB8AC3E}">
        <p14:creationId xmlns:p14="http://schemas.microsoft.com/office/powerpoint/2010/main" val="406654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Culture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46019" cy="42787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Our approach to teamwork is based on a philosophy that each team member brings unique experience and important expertise to tasks at hand. We encourage and reward vigorous, open flows of communication on all issues, in all directions.</a:t>
            </a:r>
          </a:p>
          <a:p>
            <a:pPr marL="285750" indent="-285750">
              <a:spcBef>
                <a:spcPts val="0"/>
              </a:spcBef>
              <a:spcAft>
                <a:spcPts val="600"/>
              </a:spcAft>
              <a:buClr>
                <a:srgbClr val="EF282F"/>
              </a:buClr>
              <a:buFont typeface="Webdings" panose="05030102010509060703" pitchFamily="18" charset="2"/>
              <a:buChar char="4"/>
            </a:pPr>
            <a:r>
              <a:rPr lang="en-US" sz="1800" dirty="0"/>
              <a:t>We are committed to creating an environment that fosters teamwork and processes that support continuous learning, innovation, and an openness to new ideas.</a:t>
            </a:r>
          </a:p>
          <a:p>
            <a:pPr marL="285750" indent="-285750">
              <a:spcBef>
                <a:spcPts val="0"/>
              </a:spcBef>
              <a:spcAft>
                <a:spcPts val="600"/>
              </a:spcAft>
              <a:buClr>
                <a:srgbClr val="EF282F"/>
              </a:buClr>
              <a:buFont typeface="Webdings" panose="05030102010509060703" pitchFamily="18" charset="2"/>
              <a:buChar char="4"/>
            </a:pPr>
            <a:r>
              <a:rPr lang="en-US" sz="1800" dirty="0"/>
              <a:t>We are adaptable, quick to respond, and go where others don’t, providing more service than is expected.</a:t>
            </a:r>
          </a:p>
          <a:p>
            <a:pPr marL="285750" indent="-285750">
              <a:spcBef>
                <a:spcPts val="0"/>
              </a:spcBef>
              <a:spcAft>
                <a:spcPts val="600"/>
              </a:spcAft>
              <a:buClr>
                <a:srgbClr val="EF282F"/>
              </a:buClr>
              <a:buFont typeface="Webdings" panose="05030102010509060703" pitchFamily="18" charset="2"/>
              <a:buChar char="4"/>
            </a:pPr>
            <a:r>
              <a:rPr lang="en-US" sz="1800" dirty="0"/>
              <a:t>We pursue all endeavors with energy, excitement, and enthusiasm and are committed to maintaining an environment of trust, built upon honesty, ethical behavior, respect, and candor. </a:t>
            </a:r>
          </a:p>
          <a:p>
            <a:pPr marL="285750" indent="-285750">
              <a:spcBef>
                <a:spcPts val="0"/>
              </a:spcBef>
              <a:spcAft>
                <a:spcPts val="600"/>
              </a:spcAft>
              <a:buClr>
                <a:srgbClr val="EF282F"/>
              </a:buClr>
              <a:buFont typeface="Webdings" panose="05030102010509060703" pitchFamily="18" charset="2"/>
              <a:buChar char="4"/>
            </a:pPr>
            <a:r>
              <a:rPr lang="en-US" sz="1800" dirty="0"/>
              <a:t>DEVELOP nurtures an organizational culture in which individuals make full use of their time, talent, and opportunities to pursue excellence in both the ordinary and the extraordinary.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2"/>
          <p:cNvSpPr txBox="1">
            <a:spLocks/>
          </p:cNvSpPr>
          <p:nvPr/>
        </p:nvSpPr>
        <p:spPr>
          <a:xfrm rot="19623489">
            <a:off x="327753" y="5294653"/>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44" name="Text Placeholder 4"/>
          <p:cNvSpPr txBox="1">
            <a:spLocks/>
          </p:cNvSpPr>
          <p:nvPr/>
        </p:nvSpPr>
        <p:spPr>
          <a:xfrm rot="19623489">
            <a:off x="5544129"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Service-Oriented</a:t>
            </a:r>
          </a:p>
        </p:txBody>
      </p:sp>
      <p:sp>
        <p:nvSpPr>
          <p:cNvPr id="48" name="Text Placeholder 5"/>
          <p:cNvSpPr txBox="1">
            <a:spLocks/>
          </p:cNvSpPr>
          <p:nvPr/>
        </p:nvSpPr>
        <p:spPr>
          <a:xfrm rot="19623489">
            <a:off x="1631847" y="5294653"/>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Dynamic</a:t>
            </a:r>
          </a:p>
        </p:txBody>
      </p:sp>
      <p:sp>
        <p:nvSpPr>
          <p:cNvPr id="49" name="Text Placeholder 2"/>
          <p:cNvSpPr txBox="1">
            <a:spLocks/>
          </p:cNvSpPr>
          <p:nvPr/>
        </p:nvSpPr>
        <p:spPr>
          <a:xfrm rot="19623489">
            <a:off x="2935941"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51" name="Text Placeholder 4"/>
          <p:cNvSpPr txBox="1">
            <a:spLocks/>
          </p:cNvSpPr>
          <p:nvPr/>
        </p:nvSpPr>
        <p:spPr>
          <a:xfrm rot="19623489">
            <a:off x="6848224"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Passionate</a:t>
            </a:r>
          </a:p>
        </p:txBody>
      </p:sp>
      <p:sp>
        <p:nvSpPr>
          <p:cNvPr id="52" name="Text Placeholder 4"/>
          <p:cNvSpPr txBox="1">
            <a:spLocks/>
          </p:cNvSpPr>
          <p:nvPr/>
        </p:nvSpPr>
        <p:spPr>
          <a:xfrm rot="19623489">
            <a:off x="8152318" y="5294653"/>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Excellent</a:t>
            </a:r>
          </a:p>
        </p:txBody>
      </p:sp>
      <p:sp>
        <p:nvSpPr>
          <p:cNvPr id="53" name="Text Placeholder 2"/>
          <p:cNvSpPr txBox="1">
            <a:spLocks/>
          </p:cNvSpPr>
          <p:nvPr/>
        </p:nvSpPr>
        <p:spPr>
          <a:xfrm rot="19623489">
            <a:off x="4240035"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spTree>
    <p:extLst>
      <p:ext uri="{BB962C8B-B14F-4D97-AF65-F5344CB8AC3E}">
        <p14:creationId xmlns:p14="http://schemas.microsoft.com/office/powerpoint/2010/main" val="70149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061" y="1084529"/>
            <a:ext cx="8158416" cy="504598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Locations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56" name="Oval 55"/>
          <p:cNvSpPr/>
          <p:nvPr/>
        </p:nvSpPr>
        <p:spPr>
          <a:xfrm>
            <a:off x="5538848" y="405248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9970" y="313564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38306" y="336621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18354" y="301180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593" y="387655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40394" y="235399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1339" y="377550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58044" y="413098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92050" y="214258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81958" y="413097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92804" y="30063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51349" y="403442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70" name="TextBox 69"/>
          <p:cNvSpPr txBox="1"/>
          <p:nvPr/>
        </p:nvSpPr>
        <p:spPr>
          <a:xfrm>
            <a:off x="1590324" y="411291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71" name="TextBox 70"/>
          <p:cNvSpPr txBox="1"/>
          <p:nvPr/>
        </p:nvSpPr>
        <p:spPr>
          <a:xfrm>
            <a:off x="279970" y="311758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72" name="TextBox 71"/>
          <p:cNvSpPr txBox="1"/>
          <p:nvPr/>
        </p:nvSpPr>
        <p:spPr>
          <a:xfrm>
            <a:off x="681251" y="385849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73" name="TextBox 72"/>
          <p:cNvSpPr txBox="1"/>
          <p:nvPr/>
        </p:nvSpPr>
        <p:spPr>
          <a:xfrm>
            <a:off x="2807175" y="298055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74" name="TextBox 73"/>
          <p:cNvSpPr txBox="1"/>
          <p:nvPr/>
        </p:nvSpPr>
        <p:spPr>
          <a:xfrm>
            <a:off x="6069666" y="411292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75" name="TextBox 74"/>
          <p:cNvSpPr txBox="1"/>
          <p:nvPr/>
        </p:nvSpPr>
        <p:spPr>
          <a:xfrm>
            <a:off x="1849725" y="233070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76" name="TextBox 75"/>
          <p:cNvSpPr txBox="1"/>
          <p:nvPr/>
        </p:nvSpPr>
        <p:spPr>
          <a:xfrm>
            <a:off x="7417487" y="211804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77" name="TextBox 76"/>
          <p:cNvSpPr txBox="1"/>
          <p:nvPr/>
        </p:nvSpPr>
        <p:spPr>
          <a:xfrm>
            <a:off x="6922549" y="299107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78" name="TextBox 77"/>
          <p:cNvSpPr txBox="1"/>
          <p:nvPr/>
        </p:nvSpPr>
        <p:spPr>
          <a:xfrm>
            <a:off x="6112541" y="375878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79" name="TextBox 78"/>
          <p:cNvSpPr txBox="1"/>
          <p:nvPr/>
        </p:nvSpPr>
        <p:spPr>
          <a:xfrm>
            <a:off x="6992758" y="334815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50" name="TextBox 49">
            <a:extLst>
              <a:ext uri="{FF2B5EF4-FFF2-40B4-BE49-F238E27FC236}">
                <a16:creationId xmlns:a16="http://schemas.microsoft.com/office/drawing/2014/main" id="{0B356E58-0EA3-4473-85D5-58E4F1B910B9}"/>
              </a:ext>
            </a:extLst>
          </p:cNvPr>
          <p:cNvSpPr txBox="1"/>
          <p:nvPr/>
        </p:nvSpPr>
        <p:spPr>
          <a:xfrm>
            <a:off x="7384758" y="2980552"/>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grpSp>
        <p:nvGrpSpPr>
          <p:cNvPr id="80" name="Group 79"/>
          <p:cNvGrpSpPr/>
          <p:nvPr/>
        </p:nvGrpSpPr>
        <p:grpSpPr>
          <a:xfrm>
            <a:off x="7197164" y="168740"/>
            <a:ext cx="2765252" cy="1056769"/>
            <a:chOff x="1208910" y="5290691"/>
            <a:chExt cx="2765252" cy="1056769"/>
          </a:xfrm>
        </p:grpSpPr>
        <p:sp>
          <p:nvSpPr>
            <p:cNvPr id="81" name="Text Placeholder 5"/>
            <p:cNvSpPr txBox="1">
              <a:spLocks/>
            </p:cNvSpPr>
            <p:nvPr/>
          </p:nvSpPr>
          <p:spPr>
            <a:xfrm>
              <a:off x="1208910" y="5307539"/>
              <a:ext cx="276525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DEVELOP locations are also known as “nodes”</a:t>
              </a:r>
            </a:p>
          </p:txBody>
        </p:sp>
        <p:sp>
          <p:nvSpPr>
            <p:cNvPr id="84" name="Rounded Rectangle 83"/>
            <p:cNvSpPr/>
            <p:nvPr/>
          </p:nvSpPr>
          <p:spPr>
            <a:xfrm>
              <a:off x="1212300" y="5290691"/>
              <a:ext cx="2761862"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632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Structure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5540229"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Node Chain of Command</a:t>
            </a:r>
          </a:p>
        </p:txBody>
      </p:sp>
      <p:graphicFrame>
        <p:nvGraphicFramePr>
          <p:cNvPr id="2" name="Diagram 1"/>
          <p:cNvGraphicFramePr/>
          <p:nvPr>
            <p:extLst>
              <p:ext uri="{D42A27DB-BD31-4B8C-83A1-F6EECF244321}">
                <p14:modId xmlns:p14="http://schemas.microsoft.com/office/powerpoint/2010/main" val="3295981067"/>
              </p:ext>
            </p:extLst>
          </p:nvPr>
        </p:nvGraphicFramePr>
        <p:xfrm>
          <a:off x="251927" y="1567531"/>
          <a:ext cx="4877990" cy="4150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 Placeholder 5"/>
          <p:cNvSpPr txBox="1">
            <a:spLocks/>
          </p:cNvSpPr>
          <p:nvPr/>
        </p:nvSpPr>
        <p:spPr>
          <a:xfrm>
            <a:off x="742221"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National Chain of Command</a:t>
            </a:r>
          </a:p>
        </p:txBody>
      </p:sp>
      <p:graphicFrame>
        <p:nvGraphicFramePr>
          <p:cNvPr id="49" name="Diagram 48"/>
          <p:cNvGraphicFramePr/>
          <p:nvPr>
            <p:extLst>
              <p:ext uri="{D42A27DB-BD31-4B8C-83A1-F6EECF244321}">
                <p14:modId xmlns:p14="http://schemas.microsoft.com/office/powerpoint/2010/main" val="3005488594"/>
              </p:ext>
            </p:extLst>
          </p:nvPr>
        </p:nvGraphicFramePr>
        <p:xfrm>
          <a:off x="5169705" y="1567531"/>
          <a:ext cx="4776727" cy="4150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0" name="Group 49"/>
          <p:cNvGrpSpPr/>
          <p:nvPr/>
        </p:nvGrpSpPr>
        <p:grpSpPr>
          <a:xfrm>
            <a:off x="494517" y="5817888"/>
            <a:ext cx="9209314" cy="966589"/>
            <a:chOff x="-1035317" y="5290692"/>
            <a:chExt cx="9209314" cy="966589"/>
          </a:xfrm>
        </p:grpSpPr>
        <p:sp>
          <p:nvSpPr>
            <p:cNvPr id="51" name="Text Placeholder 5"/>
            <p:cNvSpPr txBox="1">
              <a:spLocks/>
            </p:cNvSpPr>
            <p:nvPr/>
          </p:nvSpPr>
          <p:spPr>
            <a:xfrm>
              <a:off x="-1035317" y="5307539"/>
              <a:ext cx="9209314"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While there may be a chain of command, the program is actually very informal and communication is open between all levels. Never hesitate to reach out! </a:t>
              </a:r>
            </a:p>
          </p:txBody>
        </p:sp>
        <p:sp>
          <p:nvSpPr>
            <p:cNvPr id="52" name="Rounded Rectangle 51"/>
            <p:cNvSpPr/>
            <p:nvPr/>
          </p:nvSpPr>
          <p:spPr>
            <a:xfrm>
              <a:off x="-1035317" y="5290692"/>
              <a:ext cx="9209314" cy="87216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816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8522" t="-1008" r="6021" b="33382"/>
          <a:stretch/>
        </p:blipFill>
        <p:spPr>
          <a:xfrm>
            <a:off x="6964467" y="3872943"/>
            <a:ext cx="1105297" cy="1097280"/>
          </a:xfrm>
          <a:prstGeom prst="ellipse">
            <a:avLst/>
          </a:prstGeom>
          <a:effectLst>
            <a:outerShdw blurRad="76200" dir="13500000" sy="23000" kx="1200000" algn="br" rotWithShape="0">
              <a:prstClr val="black">
                <a:alpha val="20000"/>
              </a:prstClr>
            </a:outerShdw>
          </a:effectLst>
        </p:spPr>
      </p:pic>
      <p:pic>
        <p:nvPicPr>
          <p:cNvPr id="2050"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3881" y="3000159"/>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What is the DEVELOP NPO?</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537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20"/>
            <a:ext cx="9202879" cy="195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DEVELOP’s National Program Office (NPO) is the core leadership team who manage and facilitate all of the various aspects of the program. </a:t>
            </a:r>
          </a:p>
          <a:p>
            <a:pPr marL="285750" indent="-285750">
              <a:spcBef>
                <a:spcPts val="0"/>
              </a:spcBef>
              <a:spcAft>
                <a:spcPts val="1800"/>
              </a:spcAft>
              <a:buClr>
                <a:srgbClr val="EF282F"/>
              </a:buClr>
              <a:buFont typeface="Webdings" panose="05030102010509060703" pitchFamily="18" charset="2"/>
              <a:buChar char="4"/>
            </a:pPr>
            <a:r>
              <a:rPr lang="en-US" sz="1800" dirty="0"/>
              <a:t>The NPO sits at NASA Langley Research Center down the hall from the node participants.</a:t>
            </a:r>
          </a:p>
          <a:p>
            <a:pPr marL="285750" indent="-285750">
              <a:spcBef>
                <a:spcPts val="0"/>
              </a:spcBef>
              <a:spcAft>
                <a:spcPts val="1800"/>
              </a:spcAft>
              <a:buClr>
                <a:srgbClr val="EF282F"/>
              </a:buClr>
              <a:buFont typeface="Webdings" panose="05030102010509060703" pitchFamily="18" charset="2"/>
              <a:buChar char="4"/>
            </a:pPr>
            <a:r>
              <a:rPr lang="en-US" sz="1800" dirty="0"/>
              <a:t>NPO consists of:</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
        <p:nvSpPr>
          <p:cNvPr id="45" name="Content Placeholder 3"/>
          <p:cNvSpPr txBox="1">
            <a:spLocks/>
          </p:cNvSpPr>
          <p:nvPr/>
        </p:nvSpPr>
        <p:spPr>
          <a:xfrm>
            <a:off x="765488"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Program Manager</a:t>
            </a:r>
          </a:p>
        </p:txBody>
      </p:sp>
      <p:sp>
        <p:nvSpPr>
          <p:cNvPr id="47" name="Content Placeholder 3"/>
          <p:cNvSpPr txBox="1">
            <a:spLocks/>
          </p:cNvSpPr>
          <p:nvPr/>
        </p:nvSpPr>
        <p:spPr>
          <a:xfrm>
            <a:off x="2368897" y="4174743"/>
            <a:ext cx="1803564"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National Science Advisor</a:t>
            </a:r>
          </a:p>
        </p:txBody>
      </p:sp>
      <p:sp>
        <p:nvSpPr>
          <p:cNvPr id="48" name="Content Placeholder 3"/>
          <p:cNvSpPr txBox="1">
            <a:spLocks/>
          </p:cNvSpPr>
          <p:nvPr/>
        </p:nvSpPr>
        <p:spPr>
          <a:xfrm>
            <a:off x="3841603"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Financial Lead</a:t>
            </a:r>
          </a:p>
        </p:txBody>
      </p:sp>
      <p:sp>
        <p:nvSpPr>
          <p:cNvPr id="49" name="Content Placeholder 3"/>
          <p:cNvSpPr txBox="1">
            <a:spLocks/>
          </p:cNvSpPr>
          <p:nvPr/>
        </p:nvSpPr>
        <p:spPr>
          <a:xfrm>
            <a:off x="5107754" y="4178605"/>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51" name="Group 50"/>
          <p:cNvGrpSpPr/>
          <p:nvPr/>
        </p:nvGrpSpPr>
        <p:grpSpPr>
          <a:xfrm>
            <a:off x="2206134" y="5556466"/>
            <a:ext cx="6412997" cy="1224999"/>
            <a:chOff x="1395347" y="5290691"/>
            <a:chExt cx="4206624" cy="1224999"/>
          </a:xfrm>
        </p:grpSpPr>
        <p:sp>
          <p:nvSpPr>
            <p:cNvPr id="52" name="Text Placeholder 5"/>
            <p:cNvSpPr txBox="1">
              <a:spLocks/>
            </p:cNvSpPr>
            <p:nvPr/>
          </p:nvSpPr>
          <p:spPr>
            <a:xfrm>
              <a:off x="1395347" y="5307539"/>
              <a:ext cx="4206624" cy="11247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a:t>
              </a:r>
              <a:r>
                <a:rPr lang="en-US" sz="1800" dirty="0" smtClean="0">
                  <a:latin typeface="Century Gothic"/>
                </a:rPr>
                <a:t>have the opportunity to interact with them throughout the term!</a:t>
              </a:r>
              <a:endParaRPr lang="en-US" sz="1800" dirty="0"/>
            </a:p>
          </p:txBody>
        </p:sp>
        <p:sp>
          <p:nvSpPr>
            <p:cNvPr id="53" name="Rounded Rectangle 52"/>
            <p:cNvSpPr/>
            <p:nvPr/>
          </p:nvSpPr>
          <p:spPr>
            <a:xfrm>
              <a:off x="1395347" y="5290691"/>
              <a:ext cx="4206624" cy="122499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49490" y="2997793"/>
            <a:ext cx="1097281" cy="1097280"/>
          </a:xfrm>
          <a:prstGeom prst="ellipse">
            <a:avLst/>
          </a:prstGeom>
          <a:effectLst>
            <a:outerShdw blurRad="76200" dir="13500000" sy="23000" kx="1200000" algn="br" rotWithShape="0">
              <a:prstClr val="black">
                <a:alpha val="20000"/>
              </a:prstClr>
            </a:outerShdw>
          </a:effectLst>
        </p:spPr>
      </p:pic>
      <p:pic>
        <p:nvPicPr>
          <p:cNvPr id="56" name="Picture 5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06546" y="3872943"/>
            <a:ext cx="1097839" cy="1097280"/>
          </a:xfrm>
          <a:prstGeom prst="ellipse">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8"/>
          <a:srcRect l="15246" t="16618" r="20497" b="21315"/>
          <a:stretch/>
        </p:blipFill>
        <p:spPr>
          <a:xfrm>
            <a:off x="1023833" y="3872943"/>
            <a:ext cx="1111035" cy="1097280"/>
          </a:xfrm>
          <a:prstGeom prst="ellipse">
            <a:avLst/>
          </a:prstGeom>
          <a:effectLst>
            <a:outerShdw blurRad="76200" dir="13500000" sy="23000" kx="1200000" algn="br" rotWithShape="0">
              <a:prstClr val="black">
                <a:alpha val="20000"/>
              </a:prstClr>
            </a:outerShdw>
          </a:effectLst>
        </p:spPr>
      </p:pic>
      <p:pic>
        <p:nvPicPr>
          <p:cNvPr id="40" name="Picture 39"/>
          <p:cNvPicPr>
            <a:picLocks noChangeAspect="1"/>
          </p:cNvPicPr>
          <p:nvPr/>
        </p:nvPicPr>
        <p:blipFill rotWithShape="1">
          <a:blip r:embed="rId9" cstate="print">
            <a:extLst>
              <a:ext uri="{28A0092B-C50C-407E-A947-70E740481C1C}">
                <a14:useLocalDpi xmlns:a14="http://schemas.microsoft.com/office/drawing/2010/main" val="0"/>
              </a:ext>
            </a:extLst>
          </a:blip>
          <a:srcRect l="58300" t="10182" r="305" b="26929"/>
          <a:stretch/>
        </p:blipFill>
        <p:spPr>
          <a:xfrm>
            <a:off x="2728978" y="2998396"/>
            <a:ext cx="1083402" cy="1097280"/>
          </a:xfrm>
          <a:prstGeom prst="ellipse">
            <a:avLst/>
          </a:prstGeom>
          <a:ln>
            <a:noFill/>
          </a:ln>
          <a:effectLst>
            <a:outerShdw blurRad="76200" dir="13500000" sy="23000" kx="1200000" algn="br" rotWithShape="0">
              <a:prstClr val="black">
                <a:alpha val="20000"/>
              </a:prstClr>
            </a:outerShdw>
          </a:effectLst>
        </p:spPr>
      </p:pic>
      <p:sp>
        <p:nvSpPr>
          <p:cNvPr id="41" name="Content Placeholder 3"/>
          <p:cNvSpPr txBox="1">
            <a:spLocks/>
          </p:cNvSpPr>
          <p:nvPr/>
        </p:nvSpPr>
        <p:spPr>
          <a:xfrm>
            <a:off x="6541666" y="5054732"/>
            <a:ext cx="1950898"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Human Resources</a:t>
            </a:r>
          </a:p>
        </p:txBody>
      </p:sp>
      <p:sp>
        <p:nvSpPr>
          <p:cNvPr id="43" name="Content Placeholder 3"/>
          <p:cNvSpPr txBox="1">
            <a:spLocks/>
          </p:cNvSpPr>
          <p:nvPr/>
        </p:nvSpPr>
        <p:spPr>
          <a:xfrm>
            <a:off x="7942145" y="4174743"/>
            <a:ext cx="1980752"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spTree>
    <p:extLst>
      <p:ext uri="{BB962C8B-B14F-4D97-AF65-F5344CB8AC3E}">
        <p14:creationId xmlns:p14="http://schemas.microsoft.com/office/powerpoint/2010/main" val="137377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55160" y="42133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National POCs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7" name="Rounded Rectangle 46"/>
          <p:cNvSpPr/>
          <p:nvPr/>
        </p:nvSpPr>
        <p:spPr>
          <a:xfrm>
            <a:off x="322121" y="2457158"/>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48" name="TextBox 47"/>
          <p:cNvSpPr txBox="1"/>
          <p:nvPr/>
        </p:nvSpPr>
        <p:spPr>
          <a:xfrm>
            <a:off x="527751" y="2614221"/>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54" name="Rounded Rectangular Callout 53"/>
          <p:cNvSpPr/>
          <p:nvPr/>
        </p:nvSpPr>
        <p:spPr>
          <a:xfrm>
            <a:off x="322121" y="1391997"/>
            <a:ext cx="9586989" cy="92774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27751" y="1507191"/>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4" name="Group 3"/>
          <p:cNvGrpSpPr/>
          <p:nvPr/>
        </p:nvGrpSpPr>
        <p:grpSpPr>
          <a:xfrm>
            <a:off x="4869453" y="1507191"/>
            <a:ext cx="2261584" cy="3820333"/>
            <a:chOff x="4982343" y="1507191"/>
            <a:chExt cx="2261584" cy="3820333"/>
          </a:xfrm>
        </p:grpSpPr>
        <p:sp>
          <p:nvSpPr>
            <p:cNvPr id="61" name="Rectangle 60"/>
            <p:cNvSpPr/>
            <p:nvPr/>
          </p:nvSpPr>
          <p:spPr>
            <a:xfrm>
              <a:off x="4982343" y="1507191"/>
              <a:ext cx="1888557" cy="738609"/>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Danny Mangosing</a:t>
              </a:r>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p:txBody>
        </p:sp>
        <p:sp>
          <p:nvSpPr>
            <p:cNvPr id="63" name="Rectangle 62"/>
            <p:cNvSpPr/>
            <p:nvPr/>
          </p:nvSpPr>
          <p:spPr>
            <a:xfrm>
              <a:off x="4982343" y="2865366"/>
              <a:ext cx="2261584" cy="2462158"/>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a:solidFill>
                    <a:schemeClr val="bg1"/>
                  </a:solidFill>
                  <a:latin typeface="Century Gothic" charset="0"/>
                  <a:ea typeface="Century Gothic" charset="0"/>
                  <a:cs typeface="Century Gothic" charset="0"/>
                </a:rPr>
                <a:t>Shelby Ingram</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a:solidFill>
                    <a:schemeClr val="bg1"/>
                  </a:solidFill>
                  <a:latin typeface="Century Gothic" charset="0"/>
                  <a:ea typeface="Century Gothic" charset="0"/>
                  <a:cs typeface="Century Gothic" charset="0"/>
                </a:rPr>
                <a:t>Mason Bull</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Darcy Gray</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Celeste Gambino</a:t>
              </a:r>
            </a:p>
          </p:txBody>
        </p:sp>
      </p:grpSp>
      <p:grpSp>
        <p:nvGrpSpPr>
          <p:cNvPr id="5" name="Group 4"/>
          <p:cNvGrpSpPr/>
          <p:nvPr/>
        </p:nvGrpSpPr>
        <p:grpSpPr>
          <a:xfrm>
            <a:off x="7574787" y="1507191"/>
            <a:ext cx="2126044" cy="3820333"/>
            <a:chOff x="7597365" y="1507191"/>
            <a:chExt cx="2126044" cy="3820333"/>
          </a:xfrm>
        </p:grpSpPr>
        <p:sp>
          <p:nvSpPr>
            <p:cNvPr id="56" name="Rectangle 55"/>
            <p:cNvSpPr/>
            <p:nvPr/>
          </p:nvSpPr>
          <p:spPr>
            <a:xfrm>
              <a:off x="7597365" y="1507191"/>
              <a:ext cx="1704680" cy="553943"/>
            </a:xfrm>
            <a:prstGeom prst="rect">
              <a:avLst/>
            </a:prstGeom>
          </p:spPr>
          <p:txBody>
            <a:bodyPr wrap="square" lIns="91387" tIns="45693" rIns="91387" bIns="45693">
              <a:spAutoFit/>
            </a:bodyPr>
            <a:lstStyle/>
            <a:p>
              <a:pPr defTabSz="1018229"/>
              <a:r>
                <a:rPr lang="en-US" sz="1600" b="1" i="1" dirty="0">
                  <a:solidFill>
                    <a:schemeClr val="bg1"/>
                  </a:solidFill>
                  <a:latin typeface="Century Gothic" charset="0"/>
                  <a:ea typeface="Century Gothic" charset="0"/>
                  <a:cs typeface="Century Gothic" charset="0"/>
                </a:rPr>
                <a:t>Senior Fellow</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Danielle Quick </a:t>
              </a:r>
            </a:p>
          </p:txBody>
        </p:sp>
        <p:sp>
          <p:nvSpPr>
            <p:cNvPr id="64" name="Rectangle 63"/>
            <p:cNvSpPr/>
            <p:nvPr/>
          </p:nvSpPr>
          <p:spPr>
            <a:xfrm>
              <a:off x="7597365" y="2865366"/>
              <a:ext cx="2126044" cy="2462158"/>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Andrew Shannon</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a:solidFill>
                    <a:schemeClr val="bg1"/>
                  </a:solidFill>
                  <a:latin typeface="Century Gothic" charset="0"/>
                  <a:ea typeface="Century Gothic" charset="0"/>
                  <a:cs typeface="Century Gothic" charset="0"/>
                </a:rPr>
                <a:t>Sydney Neugebauer</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a:solidFill>
                    <a:schemeClr val="bg1"/>
                  </a:solidFill>
                  <a:latin typeface="Century Gothic" charset="0"/>
                  <a:ea typeface="Century Gothic" charset="0"/>
                  <a:cs typeface="Century Gothic" charset="0"/>
                </a:rPr>
                <a:t>Gina Cova</a:t>
              </a:r>
            </a:p>
            <a:p>
              <a:pPr defTabSz="1018229"/>
              <a:r>
                <a:rPr lang="en-US" sz="1400" dirty="0">
                  <a:solidFill>
                    <a:schemeClr val="bg1"/>
                  </a:solidFill>
                  <a:latin typeface="Century Gothic" charset="0"/>
                  <a:ea typeface="Century Gothic" charset="0"/>
                  <a:cs typeface="Century Gothic" charset="0"/>
                </a:rPr>
                <a:t>Zach Bengtsson</a:t>
              </a:r>
            </a:p>
            <a:p>
              <a:pPr defTabSz="1018229"/>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p:txBody>
        </p:sp>
      </p:grpSp>
      <p:grpSp>
        <p:nvGrpSpPr>
          <p:cNvPr id="2" name="Group 1"/>
          <p:cNvGrpSpPr/>
          <p:nvPr/>
        </p:nvGrpSpPr>
        <p:grpSpPr>
          <a:xfrm>
            <a:off x="2298970" y="1507191"/>
            <a:ext cx="2143977" cy="4040930"/>
            <a:chOff x="2298970" y="1507191"/>
            <a:chExt cx="2143977" cy="4040930"/>
          </a:xfrm>
        </p:grpSpPr>
        <p:sp>
          <p:nvSpPr>
            <p:cNvPr id="60" name="Rectangle 59"/>
            <p:cNvSpPr/>
            <p:nvPr/>
          </p:nvSpPr>
          <p:spPr>
            <a:xfrm>
              <a:off x="2298970" y="1507191"/>
              <a:ext cx="1794370" cy="738609"/>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Karen </a:t>
              </a:r>
              <a:r>
                <a:rPr lang="en-US" sz="1400" b="1" dirty="0" smtClean="0">
                  <a:solidFill>
                    <a:schemeClr val="bg1"/>
                  </a:solidFill>
                  <a:latin typeface="Century Gothic" charset="0"/>
                  <a:ea typeface="Century Gothic" charset="0"/>
                  <a:cs typeface="Century Gothic" charset="0"/>
                </a:rPr>
                <a:t>Allsbrook</a:t>
              </a:r>
              <a:endParaRPr lang="en-US" sz="1400" b="1" dirty="0">
                <a:solidFill>
                  <a:schemeClr val="bg1"/>
                </a:solidFill>
                <a:latin typeface="Century Gothic" charset="0"/>
                <a:ea typeface="Century Gothic" charset="0"/>
                <a:cs typeface="Century Gothic" charset="0"/>
              </a:endParaRPr>
            </a:p>
          </p:txBody>
        </p:sp>
        <p:sp>
          <p:nvSpPr>
            <p:cNvPr id="62" name="Rectangle 61"/>
            <p:cNvSpPr/>
            <p:nvPr/>
          </p:nvSpPr>
          <p:spPr>
            <a:xfrm>
              <a:off x="2298970" y="4144118"/>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a:solidFill>
                    <a:schemeClr val="bg1"/>
                  </a:solidFill>
                  <a:latin typeface="Century Gothic" charset="0"/>
                  <a:ea typeface="Century Gothic" charset="0"/>
                  <a:cs typeface="Century Gothic" charset="0"/>
                </a:rPr>
                <a:t>Kristen Dennis </a:t>
              </a:r>
            </a:p>
          </p:txBody>
        </p:sp>
        <p:sp>
          <p:nvSpPr>
            <p:cNvPr id="65" name="Rectangle 64"/>
            <p:cNvSpPr/>
            <p:nvPr/>
          </p:nvSpPr>
          <p:spPr>
            <a:xfrm>
              <a:off x="2298970" y="4809512"/>
              <a:ext cx="1975068" cy="73860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a:solidFill>
                    <a:schemeClr val="bg1"/>
                  </a:solidFill>
                  <a:latin typeface="Century Gothic" charset="0"/>
                  <a:ea typeface="Century Gothic" charset="0"/>
                  <a:cs typeface="Century Gothic" charset="0"/>
                </a:rPr>
                <a:t>Cecil Byles</a:t>
              </a:r>
            </a:p>
            <a:p>
              <a:pPr defTabSz="1018229"/>
              <a:endParaRPr lang="en-US" sz="1400" dirty="0">
                <a:solidFill>
                  <a:schemeClr val="bg1"/>
                </a:solidFill>
                <a:latin typeface="Century Gothic" charset="0"/>
                <a:ea typeface="Century Gothic" charset="0"/>
                <a:cs typeface="Century Gothic" charset="0"/>
              </a:endParaRPr>
            </a:p>
          </p:txBody>
        </p:sp>
        <p:sp>
          <p:nvSpPr>
            <p:cNvPr id="66" name="Rectangle 65"/>
            <p:cNvSpPr/>
            <p:nvPr/>
          </p:nvSpPr>
          <p:spPr>
            <a:xfrm>
              <a:off x="2298970" y="2861647"/>
              <a:ext cx="2103120" cy="116949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Rochelle Williams</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smtClean="0">
                  <a:solidFill>
                    <a:schemeClr val="bg1"/>
                  </a:solidFill>
                  <a:latin typeface="Century Gothic" charset="0"/>
                  <a:ea typeface="Century Gothic" charset="0"/>
                  <a:cs typeface="Century Gothic" charset="0"/>
                </a:rPr>
                <a:t>Arizona – Tempe </a:t>
              </a:r>
            </a:p>
            <a:p>
              <a:pPr defTabSz="1018229"/>
              <a:r>
                <a:rPr lang="en-US" sz="1400" dirty="0" smtClean="0">
                  <a:solidFill>
                    <a:schemeClr val="bg1"/>
                  </a:solidFill>
                  <a:latin typeface="Century Gothic" charset="0"/>
                  <a:ea typeface="Century Gothic" charset="0"/>
                  <a:cs typeface="Century Gothic" charset="0"/>
                </a:rPr>
                <a:t>Crystal Wespestad</a:t>
              </a:r>
              <a:endParaRPr lang="en-US" sz="1400" dirty="0">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151325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EC7508-155C-4596-97E1-6C59F59AB18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5F867A-E08D-4242-8D2C-13103BB5D31D}">
  <ds:schemaRefs>
    <ds:schemaRef ds:uri="http://schemas.microsoft.com/sharepoint/v3/contenttype/forms"/>
  </ds:schemaRefs>
</ds:datastoreItem>
</file>

<file path=customXml/itemProps3.xml><?xml version="1.0" encoding="utf-8"?>
<ds:datastoreItem xmlns:ds="http://schemas.openxmlformats.org/officeDocument/2006/customXml" ds:itemID="{22D93755-72A5-4D2C-98E0-FED585FCC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2444</TotalTime>
  <Words>1385</Words>
  <Application>Microsoft Office PowerPoint</Application>
  <PresentationFormat>Widescreen</PresentationFormat>
  <Paragraphs>230</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99</cp:revision>
  <dcterms:created xsi:type="dcterms:W3CDTF">2019-01-24T15:36:39Z</dcterms:created>
  <dcterms:modified xsi:type="dcterms:W3CDTF">2020-06-01T19:55:38Z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