
<file path=[Content_Types].xml><?xml version="1.0" encoding="utf-8"?>
<Types xmlns="http://schemas.openxmlformats.org/package/2006/content-types">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theme/theme1.xml" ContentType="application/vnd.openxmlformats-officedocument.theme+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commentAuthors.xml" ContentType="application/vnd.openxmlformats-officedocument.presentationml.commentAuthors+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
  </p:notesMasterIdLst>
  <p:sldIdLst>
    <p:sldId id="256" r:id="rId2"/>
  </p:sldIdLst>
  <p:sldSz cx="27432000" cy="36576000"/>
  <p:notesSz cx="6858000" cy="9144000"/>
  <p:embeddedFontLst>
    <p:embeddedFont>
      <p:font typeface="Garamond" pitchFamily="18" charset="0"/>
      <p:regular r:id="rId4"/>
      <p:bold r:id="rId5"/>
      <p:italic r:id="rId6"/>
    </p:embeddedFont>
    <p:embeddedFont>
      <p:font typeface="Century Gothic" pitchFamily="34" charset="0"/>
      <p:regular r:id="rId7"/>
      <p:bold r:id="rId8"/>
      <p:italic r:id="rId9"/>
      <p:boldItalic r:id="rId10"/>
    </p:embeddedFont>
    <p:embeddedFont>
      <p:font typeface="Wingdings 3" pitchFamily="18" charset="2"/>
      <p:regular r:id="rId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3744">
          <p15:clr>
            <a:srgbClr val="A4A3A4"/>
          </p15:clr>
        </p15:guide>
        <p15:guide id="2" orient="horz" pos="5544">
          <p15:clr>
            <a:srgbClr val="A4A3A4"/>
          </p15:clr>
        </p15:guide>
        <p15:guide id="3"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2" clrIdx="0"/>
  <p:cmAuthor id="1" name="DEVELOP_USER" initials="D"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390" y="1164"/>
      </p:cViewPr>
      <p:guideLst>
        <p:guide orient="horz" pos="3744"/>
        <p:guide orient="horz" pos="5544"/>
        <p:guide pos="86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presProps" Target="presProp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theme" Target="theme/theme1.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
        <p:cNvGrpSpPr/>
        <p:nvPr/>
      </p:nvGrpSpPr>
      <p:grpSpPr>
        <a:xfrm>
          <a:off x="0" y="0"/>
          <a:ext cx="0" cy="0"/>
          <a:chOff x="0" y="0"/>
          <a:chExt cx="0" cy="0"/>
        </a:xfrm>
      </p:grpSpPr>
      <p:sp>
        <p:nvSpPr>
          <p:cNvPr id="11" name="Google Shape;1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
        <p:nvSpPr>
          <p:cNvPr id="12" name="Google Shape;12;p1:notes"/>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
        <p:cNvGrpSpPr/>
        <p:nvPr/>
      </p:nvGrpSpPr>
      <p:grpSpPr>
        <a:xfrm>
          <a:off x="0" y="0"/>
          <a:ext cx="0" cy="0"/>
          <a:chOff x="0" y="0"/>
          <a:chExt cx="0" cy="0"/>
        </a:xfrm>
      </p:grpSpPr>
      <p:pic>
        <p:nvPicPr>
          <p:cNvPr id="7" name="Google Shape;7;p2"/>
          <p:cNvPicPr preferRelativeResize="0"/>
          <p:nvPr/>
        </p:nvPicPr>
        <p:blipFill rotWithShape="1">
          <a:blip r:embed="rId2">
            <a:alphaModFix/>
          </a:blip>
          <a:srcRect/>
          <a:stretch/>
        </p:blipFill>
        <p:spPr>
          <a:xfrm>
            <a:off x="275" y="0"/>
            <a:ext cx="27431451" cy="36575996"/>
          </a:xfrm>
          <a:prstGeom prst="rect">
            <a:avLst/>
          </a:prstGeom>
          <a:noFill/>
          <a:ln>
            <a:noFill/>
          </a:ln>
        </p:spPr>
      </p:pic>
      <p:sp>
        <p:nvSpPr>
          <p:cNvPr id="8" name="Google Shape;8;p2"/>
          <p:cNvSpPr txBox="1">
            <a:spLocks noGrp="1"/>
          </p:cNvSpPr>
          <p:nvPr>
            <p:ph type="body" idx="1"/>
          </p:nvPr>
        </p:nvSpPr>
        <p:spPr>
          <a:xfrm>
            <a:off x="914400" y="438150"/>
            <a:ext cx="17183101" cy="3383280"/>
          </a:xfrm>
          <a:prstGeom prst="rect">
            <a:avLst/>
          </a:prstGeom>
          <a:noFill/>
          <a:ln>
            <a:noFill/>
          </a:ln>
        </p:spPr>
        <p:txBody>
          <a:bodyPr spcFirstLastPara="1" wrap="square" lIns="91425" tIns="45700" rIns="91425" bIns="45700" anchor="ctr" anchorCtr="0"/>
          <a:lstStyle>
            <a:lvl1pPr marL="457200" marR="0" lvl="0" indent="-228600" algn="l" rtl="0">
              <a:lnSpc>
                <a:spcPct val="90000"/>
              </a:lnSpc>
              <a:spcBef>
                <a:spcPts val="0"/>
              </a:spcBef>
              <a:spcAft>
                <a:spcPts val="0"/>
              </a:spcAft>
              <a:buClr>
                <a:srgbClr val="1C57B0"/>
              </a:buClr>
              <a:buSzPts val="6000"/>
              <a:buFont typeface="Arial"/>
              <a:buNone/>
              <a:defRPr sz="6000" b="1" i="0" u="none" strike="noStrike" cap="none">
                <a:solidFill>
                  <a:srgbClr val="1C57B0"/>
                </a:solidFill>
                <a:latin typeface="Century Gothic"/>
                <a:ea typeface="Century Gothic"/>
                <a:cs typeface="Century Gothic"/>
                <a:sym typeface="Century Gothic"/>
              </a:defRPr>
            </a:lvl1pPr>
            <a:lvl2pPr marL="914400" marR="0" lvl="1" indent="-533400" algn="l" rtl="0">
              <a:lnSpc>
                <a:spcPct val="90000"/>
              </a:lnSpc>
              <a:spcBef>
                <a:spcPts val="1500"/>
              </a:spcBef>
              <a:spcAft>
                <a:spcPts val="0"/>
              </a:spcAft>
              <a:buClr>
                <a:schemeClr val="dk1"/>
              </a:buClr>
              <a:buSzPts val="4800"/>
              <a:buFont typeface="Arial"/>
              <a:buChar char="•"/>
              <a:defRPr sz="4800" b="0" i="0" u="none" strike="noStrike" cap="none">
                <a:solidFill>
                  <a:schemeClr val="dk1"/>
                </a:solidFill>
                <a:latin typeface="Garamond"/>
                <a:ea typeface="Garamond"/>
                <a:cs typeface="Garamond"/>
                <a:sym typeface="Garamond"/>
              </a:defRPr>
            </a:lvl2pPr>
            <a:lvl3pPr marL="1371600" marR="0" lvl="2" indent="-482600" algn="l" rtl="0">
              <a:lnSpc>
                <a:spcPct val="90000"/>
              </a:lnSpc>
              <a:spcBef>
                <a:spcPts val="1500"/>
              </a:spcBef>
              <a:spcAft>
                <a:spcPts val="0"/>
              </a:spcAft>
              <a:buClr>
                <a:schemeClr val="dk1"/>
              </a:buClr>
              <a:buSzPts val="4000"/>
              <a:buFont typeface="Arial"/>
              <a:buChar char="•"/>
              <a:defRPr sz="4000" b="0" i="0" u="none" strike="noStrike" cap="none">
                <a:solidFill>
                  <a:schemeClr val="dk1"/>
                </a:solidFill>
                <a:latin typeface="Garamond"/>
                <a:ea typeface="Garamond"/>
                <a:cs typeface="Garamond"/>
                <a:sym typeface="Garamond"/>
              </a:defRPr>
            </a:lvl3pPr>
            <a:lvl4pPr marL="1828800" marR="0" lvl="3" indent="-457200" algn="l" rtl="0">
              <a:lnSpc>
                <a:spcPct val="90000"/>
              </a:lnSpc>
              <a:spcBef>
                <a:spcPts val="1500"/>
              </a:spcBef>
              <a:spcAft>
                <a:spcPts val="0"/>
              </a:spcAft>
              <a:buClr>
                <a:schemeClr val="dk1"/>
              </a:buClr>
              <a:buSzPts val="3600"/>
              <a:buFont typeface="Arial"/>
              <a:buChar char="•"/>
              <a:defRPr sz="3600" b="0" i="0" u="none" strike="noStrike" cap="none">
                <a:solidFill>
                  <a:schemeClr val="dk1"/>
                </a:solidFill>
                <a:latin typeface="Garamond"/>
                <a:ea typeface="Garamond"/>
                <a:cs typeface="Garamond"/>
                <a:sym typeface="Garamond"/>
              </a:defRPr>
            </a:lvl4pPr>
            <a:lvl5pPr marL="2286000" marR="0" lvl="4" indent="-457200" algn="l" rtl="0">
              <a:lnSpc>
                <a:spcPct val="90000"/>
              </a:lnSpc>
              <a:spcBef>
                <a:spcPts val="1500"/>
              </a:spcBef>
              <a:spcAft>
                <a:spcPts val="0"/>
              </a:spcAft>
              <a:buClr>
                <a:schemeClr val="dk1"/>
              </a:buClr>
              <a:buSzPts val="3600"/>
              <a:buFont typeface="Arial"/>
              <a:buChar char="•"/>
              <a:defRPr sz="3600" b="0" i="0" u="none" strike="noStrike" cap="none">
                <a:solidFill>
                  <a:schemeClr val="dk1"/>
                </a:solidFill>
                <a:latin typeface="Garamond"/>
                <a:ea typeface="Garamond"/>
                <a:cs typeface="Garamond"/>
                <a:sym typeface="Garamond"/>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9" name="Google Shape;9;p2"/>
          <p:cNvSpPr txBox="1"/>
          <p:nvPr/>
        </p:nvSpPr>
        <p:spPr>
          <a:xfrm>
            <a:off x="3286898" y="35485794"/>
            <a:ext cx="23230702" cy="21390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90"/>
              <a:buFont typeface="Arial"/>
              <a:buNone/>
            </a:pPr>
            <a:r>
              <a:rPr lang="en-US" sz="790" b="0" i="1" u="none" strike="noStrike" cap="none">
                <a:solidFill>
                  <a:srgbClr val="A5A5A5"/>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790" b="0" i="1" u="none" strike="noStrike" cap="none">
              <a:solidFill>
                <a:srgbClr val="A5A5A5"/>
              </a:solidFill>
              <a:latin typeface="Century Gothic"/>
              <a:ea typeface="Century Gothic"/>
              <a:cs typeface="Century Gothic"/>
              <a:sym typeface="Century Gothic"/>
            </a:endParaRPr>
          </a:p>
        </p:txBody>
      </p:sp>
    </p:spTree>
  </p:cSld>
  <p:clrMapOvr>
    <a:masterClrMapping/>
  </p:clrMapOvr>
  <p:extLst>
    <p:ext uri="{DCECCB84-F9BA-43D5-87BE-67443E8EF086}">
      <p15:sldGuideLst xmlns:p15="http://schemas.microsoft.com/office/powerpoint/2012/main" xmlns="">
        <p15:guide id="1" pos="16704">
          <p15:clr>
            <a:srgbClr val="FBAE40"/>
          </p15:clr>
        </p15:guide>
        <p15:guide id="2" pos="576">
          <p15:clr>
            <a:srgbClr val="FBAE40"/>
          </p15:clr>
        </p15:guide>
        <p15:guide id="3" pos="8640">
          <p15:clr>
            <a:srgbClr val="FBAE40"/>
          </p15:clr>
        </p15:guide>
        <p15:guide id="4" orient="horz" pos="264">
          <p15:clr>
            <a:srgbClr val="FBAE40"/>
          </p15:clr>
        </p15:guide>
        <p15:guide id="5" orient="horz" pos="22752">
          <p15:clr>
            <a:srgbClr val="FBAE40"/>
          </p15:clr>
        </p15:guide>
        <p15:guide id="6" orient="horz" pos="3240">
          <p15:clr>
            <a:srgbClr val="FBAE40"/>
          </p15:clr>
        </p15:guide>
        <p15:guide id="7" orient="horz" pos="21120">
          <p15:clr>
            <a:srgbClr val="FBAE40"/>
          </p15:clr>
        </p15:guide>
        <p15:guide id="8" orient="horz" pos="1872">
          <p15:clr>
            <a:srgbClr val="FBAE40"/>
          </p15:clr>
        </p15:guide>
        <p15:guide id="9" pos="11424">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notesSlide" Target="../notesSlides/notesSlide1.xml"/><Relationship Id="rId16" Type="http://schemas.openxmlformats.org/officeDocument/2006/relationships/image" Target="../media/image15.jpe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
        <p:cNvGrpSpPr/>
        <p:nvPr/>
      </p:nvGrpSpPr>
      <p:grpSpPr>
        <a:xfrm>
          <a:off x="0" y="0"/>
          <a:ext cx="0" cy="0"/>
          <a:chOff x="0" y="0"/>
          <a:chExt cx="0" cy="0"/>
        </a:xfrm>
      </p:grpSpPr>
      <p:sp>
        <p:nvSpPr>
          <p:cNvPr id="14" name="Google Shape;14;p3"/>
          <p:cNvSpPr/>
          <p:nvPr/>
        </p:nvSpPr>
        <p:spPr>
          <a:xfrm>
            <a:off x="13716000" y="10558236"/>
            <a:ext cx="12801600" cy="46485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800"/>
              <a:buFont typeface="Arial"/>
              <a:buNone/>
            </a:pPr>
            <a:endParaRPr sz="3800" b="1" i="0" u="none" strike="noStrike" cap="none">
              <a:solidFill>
                <a:schemeClr val="lt1"/>
              </a:solidFill>
              <a:latin typeface="Garamond"/>
              <a:ea typeface="Garamond"/>
              <a:cs typeface="Garamond"/>
              <a:sym typeface="Garamond"/>
            </a:endParaRPr>
          </a:p>
        </p:txBody>
      </p:sp>
      <p:sp>
        <p:nvSpPr>
          <p:cNvPr id="15" name="Google Shape;15;p3"/>
          <p:cNvSpPr txBox="1"/>
          <p:nvPr/>
        </p:nvSpPr>
        <p:spPr>
          <a:xfrm>
            <a:off x="846699" y="18094910"/>
            <a:ext cx="229848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1C57B0"/>
                </a:solidFill>
                <a:latin typeface="Century Gothic"/>
                <a:ea typeface="Century Gothic"/>
                <a:cs typeface="Century Gothic"/>
                <a:sym typeface="Century Gothic"/>
              </a:rPr>
              <a:t>Results</a:t>
            </a:r>
            <a:endParaRPr sz="1400" b="0" i="0" u="none" strike="noStrike" cap="none">
              <a:solidFill>
                <a:srgbClr val="000000"/>
              </a:solidFill>
              <a:latin typeface="Arial"/>
              <a:ea typeface="Arial"/>
              <a:cs typeface="Arial"/>
              <a:sym typeface="Arial"/>
            </a:endParaRPr>
          </a:p>
        </p:txBody>
      </p:sp>
      <p:sp>
        <p:nvSpPr>
          <p:cNvPr id="16" name="Google Shape;16;p3"/>
          <p:cNvSpPr txBox="1"/>
          <p:nvPr/>
        </p:nvSpPr>
        <p:spPr>
          <a:xfrm>
            <a:off x="887514" y="4970823"/>
            <a:ext cx="115164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1C57B0"/>
                </a:solidFill>
                <a:latin typeface="Century Gothic"/>
                <a:ea typeface="Century Gothic"/>
                <a:cs typeface="Century Gothic"/>
                <a:sym typeface="Century Gothic"/>
              </a:rPr>
              <a:t>Abstract</a:t>
            </a:r>
            <a:endParaRPr sz="1400" b="0" i="0" u="none" strike="noStrike" cap="none" dirty="0">
              <a:solidFill>
                <a:srgbClr val="000000"/>
              </a:solidFill>
              <a:latin typeface="Arial"/>
              <a:ea typeface="Arial"/>
              <a:cs typeface="Arial"/>
              <a:sym typeface="Arial"/>
            </a:endParaRPr>
          </a:p>
        </p:txBody>
      </p:sp>
      <p:sp>
        <p:nvSpPr>
          <p:cNvPr id="17" name="Google Shape;17;p3"/>
          <p:cNvSpPr txBox="1"/>
          <p:nvPr/>
        </p:nvSpPr>
        <p:spPr>
          <a:xfrm>
            <a:off x="13595075" y="4965907"/>
            <a:ext cx="8229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1C57B0"/>
                </a:solidFill>
                <a:latin typeface="Century Gothic"/>
                <a:ea typeface="Century Gothic"/>
                <a:cs typeface="Century Gothic"/>
                <a:sym typeface="Century Gothic"/>
              </a:rPr>
              <a:t>Objectives</a:t>
            </a:r>
            <a:endParaRPr sz="1400" b="0" i="0" u="none" strike="noStrike" cap="none" dirty="0">
              <a:solidFill>
                <a:srgbClr val="000000"/>
              </a:solidFill>
              <a:latin typeface="Arial"/>
              <a:ea typeface="Arial"/>
              <a:cs typeface="Arial"/>
              <a:sym typeface="Arial"/>
            </a:endParaRPr>
          </a:p>
        </p:txBody>
      </p:sp>
      <p:sp>
        <p:nvSpPr>
          <p:cNvPr id="19" name="Google Shape;19;p3"/>
          <p:cNvSpPr txBox="1"/>
          <p:nvPr/>
        </p:nvSpPr>
        <p:spPr>
          <a:xfrm>
            <a:off x="13639809" y="8640435"/>
            <a:ext cx="8229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1C57B0"/>
                </a:solidFill>
                <a:latin typeface="Century Gothic"/>
                <a:ea typeface="Century Gothic"/>
                <a:cs typeface="Century Gothic"/>
                <a:sym typeface="Century Gothic"/>
              </a:rPr>
              <a:t>Study Area</a:t>
            </a:r>
            <a:endParaRPr sz="1400" b="0" i="0" u="none" strike="noStrike" cap="none" dirty="0">
              <a:solidFill>
                <a:srgbClr val="000000"/>
              </a:solidFill>
              <a:latin typeface="Arial"/>
              <a:ea typeface="Arial"/>
              <a:cs typeface="Arial"/>
              <a:sym typeface="Arial"/>
            </a:endParaRPr>
          </a:p>
        </p:txBody>
      </p:sp>
      <p:sp>
        <p:nvSpPr>
          <p:cNvPr id="20" name="Google Shape;20;p3"/>
          <p:cNvSpPr txBox="1"/>
          <p:nvPr/>
        </p:nvSpPr>
        <p:spPr>
          <a:xfrm>
            <a:off x="13518875" y="13811528"/>
            <a:ext cx="8229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1C57B0"/>
                </a:solidFill>
                <a:latin typeface="Century Gothic"/>
                <a:ea typeface="Century Gothic"/>
                <a:cs typeface="Century Gothic"/>
                <a:sym typeface="Century Gothic"/>
              </a:rPr>
              <a:t>Earth Observations</a:t>
            </a:r>
            <a:endParaRPr sz="1400" b="0" i="0" u="none" strike="noStrike" cap="none" dirty="0">
              <a:solidFill>
                <a:srgbClr val="000000"/>
              </a:solidFill>
              <a:latin typeface="Arial"/>
              <a:ea typeface="Arial"/>
              <a:cs typeface="Arial"/>
              <a:sym typeface="Arial"/>
            </a:endParaRPr>
          </a:p>
        </p:txBody>
      </p:sp>
      <p:sp>
        <p:nvSpPr>
          <p:cNvPr id="21" name="Google Shape;21;p3"/>
          <p:cNvSpPr txBox="1"/>
          <p:nvPr/>
        </p:nvSpPr>
        <p:spPr>
          <a:xfrm>
            <a:off x="983389" y="30218954"/>
            <a:ext cx="8229599" cy="6958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1C57B0"/>
                </a:solidFill>
                <a:latin typeface="Century Gothic"/>
                <a:ea typeface="Century Gothic"/>
                <a:cs typeface="Century Gothic"/>
                <a:sym typeface="Century Gothic"/>
              </a:rPr>
              <a:t>Acknowledgements</a:t>
            </a:r>
            <a:endParaRPr sz="1400" b="0" i="0" u="none" strike="noStrike" cap="none" dirty="0">
              <a:solidFill>
                <a:srgbClr val="000000"/>
              </a:solidFill>
              <a:latin typeface="Arial"/>
              <a:ea typeface="Arial"/>
              <a:cs typeface="Arial"/>
              <a:sym typeface="Arial"/>
            </a:endParaRPr>
          </a:p>
        </p:txBody>
      </p:sp>
      <p:sp>
        <p:nvSpPr>
          <p:cNvPr id="22" name="Google Shape;22;p3"/>
          <p:cNvSpPr txBox="1"/>
          <p:nvPr/>
        </p:nvSpPr>
        <p:spPr>
          <a:xfrm>
            <a:off x="876300" y="16955978"/>
            <a:ext cx="8229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1C57B0"/>
                </a:solidFill>
                <a:latin typeface="Century Gothic"/>
                <a:ea typeface="Century Gothic"/>
                <a:cs typeface="Century Gothic"/>
                <a:sym typeface="Century Gothic"/>
              </a:rPr>
              <a:t>Project Partners</a:t>
            </a:r>
            <a:endParaRPr sz="1400" b="0" i="0" u="none" strike="noStrike" cap="none" dirty="0">
              <a:solidFill>
                <a:srgbClr val="000000"/>
              </a:solidFill>
              <a:latin typeface="Arial"/>
              <a:ea typeface="Arial"/>
              <a:cs typeface="Arial"/>
              <a:sym typeface="Arial"/>
            </a:endParaRPr>
          </a:p>
        </p:txBody>
      </p:sp>
      <p:sp>
        <p:nvSpPr>
          <p:cNvPr id="23" name="Google Shape;23;p3"/>
          <p:cNvSpPr txBox="1"/>
          <p:nvPr/>
        </p:nvSpPr>
        <p:spPr>
          <a:xfrm>
            <a:off x="932490" y="27185286"/>
            <a:ext cx="8229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1C57B0"/>
                </a:solidFill>
                <a:latin typeface="Century Gothic"/>
                <a:ea typeface="Century Gothic"/>
                <a:cs typeface="Century Gothic"/>
                <a:sym typeface="Century Gothic"/>
              </a:rPr>
              <a:t>Conclusions</a:t>
            </a:r>
            <a:endParaRPr sz="1400" b="0" i="0" u="none" strike="noStrike" cap="none" dirty="0">
              <a:solidFill>
                <a:srgbClr val="000000"/>
              </a:solidFill>
              <a:latin typeface="Arial"/>
              <a:ea typeface="Arial"/>
              <a:cs typeface="Arial"/>
              <a:sym typeface="Arial"/>
            </a:endParaRPr>
          </a:p>
        </p:txBody>
      </p:sp>
      <p:sp>
        <p:nvSpPr>
          <p:cNvPr id="24" name="Google Shape;24;p3"/>
          <p:cNvSpPr txBox="1"/>
          <p:nvPr/>
        </p:nvSpPr>
        <p:spPr>
          <a:xfrm>
            <a:off x="886749" y="5439245"/>
            <a:ext cx="11986800" cy="5558100"/>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1800"/>
              </a:spcBef>
              <a:spcAft>
                <a:spcPts val="0"/>
              </a:spcAft>
              <a:buClr>
                <a:srgbClr val="3F3F3F"/>
              </a:buClr>
              <a:buSzPts val="2700"/>
              <a:buFont typeface="Arial"/>
              <a:buNone/>
            </a:pPr>
            <a:r>
              <a:rPr lang="en-US" sz="2400" dirty="0">
                <a:solidFill>
                  <a:schemeClr val="tx1">
                    <a:lumMod val="75000"/>
                    <a:lumOff val="25000"/>
                  </a:schemeClr>
                </a:solidFill>
                <a:highlight>
                  <a:srgbClr val="FFFFFF"/>
                </a:highlight>
                <a:latin typeface="Garamond" panose="02020404030301010803" pitchFamily="18" charset="0"/>
                <a:ea typeface="Century Gothic"/>
                <a:cs typeface="Century Gothic"/>
                <a:sym typeface="Century Gothic"/>
              </a:rPr>
              <a:t>Flooding in New Orleans, Louisiana has increased in intensity and frequency due to sea level rise and land subsidence. Considered one of the rainiest cities in the country, New Orleans often experiences localized street flooding, causing damages to homes and businesses. Groundwork New Orleans (GWNO) is dedicated to increasing urban resilience to flooding by implementing green infrastructure. However, the current practices for site selection and assessment implemented by GWNO are costly and time consuming. NASA and ESA Earth observation data were acquired and used to create end products that can supplement GWNO’s current methods. The project utilized Landsat 8 Operational Land Imager (OLI) and Thermal Infrared Sensor (TIRS), Sentinel-2 Multispectral Instrument (MSI), Sentinel-1 C-Band Synthetic Aperture Radar (C-SAR), and Terra Moderate Resolution Imaging Spectroradiometer (MODIS) imagery from 2013 to 2018. Data were acquired for summer months with consideration to the Atlantic hurricane season to quantify the impact of GWNO’s tree planting campaigns and provide additional data to supplement GWNO’s current practices towards mitigating flood risk in the area. The team used remote sensing and geospatial analysis to map areas with high surface runoff and flood vulnerability. A land cover classification product and Normalized Difference Vegetation Index (NDVI) assessment were produced to monitor changes in urban tree canopy and impervious surface cover. The Normalized Difference Flood Index (NDFI) and Normalized Difference Flood Vegetation Index (NDFVI), along with land surface temperature data were computed to create a discrete-time series analysis of flood extent along with outlining shallow water in short vegetation and monitor the urban heat island effect in flood vulnerable communities. Project end products will provide GWNO with geospatial evidence of the effectiveness of their current tree-planting project for increasing the urban tree cover and improving community resilience to flooding over time.</a:t>
            </a:r>
            <a:endParaRPr sz="2400" i="0" u="none" strike="noStrike" cap="none" dirty="0">
              <a:solidFill>
                <a:schemeClr val="tx1">
                  <a:lumMod val="75000"/>
                  <a:lumOff val="25000"/>
                </a:schemeClr>
              </a:solidFill>
              <a:latin typeface="Garamond" panose="02020404030301010803" pitchFamily="18" charset="0"/>
              <a:ea typeface="Century Gothic"/>
              <a:cs typeface="Century Gothic"/>
              <a:sym typeface="Century Gothic"/>
            </a:endParaRPr>
          </a:p>
        </p:txBody>
      </p:sp>
      <p:sp>
        <p:nvSpPr>
          <p:cNvPr id="25" name="Google Shape;25;p3"/>
          <p:cNvSpPr txBox="1"/>
          <p:nvPr/>
        </p:nvSpPr>
        <p:spPr>
          <a:xfrm>
            <a:off x="921401" y="17483633"/>
            <a:ext cx="12801600" cy="1390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800"/>
              </a:spcBef>
              <a:spcAft>
                <a:spcPts val="0"/>
              </a:spcAft>
              <a:buClr>
                <a:srgbClr val="3F3F3F"/>
              </a:buClr>
              <a:buSzPts val="2700"/>
              <a:buFont typeface="Arial"/>
              <a:buNone/>
            </a:pPr>
            <a:r>
              <a:rPr lang="en-US" sz="2400" dirty="0">
                <a:solidFill>
                  <a:srgbClr val="3F3F3F"/>
                </a:solidFill>
                <a:latin typeface="Garamond" panose="02020404030301010803" pitchFamily="18" charset="0"/>
                <a:ea typeface="Century Gothic"/>
                <a:cs typeface="Century Gothic"/>
                <a:sym typeface="Century Gothic"/>
              </a:rPr>
              <a:t>Our team partnered with Groundwork New Orleans, a local trust of </a:t>
            </a:r>
            <a:r>
              <a:rPr lang="en-US" sz="2400" i="0" u="none" strike="noStrike" cap="none" dirty="0">
                <a:solidFill>
                  <a:srgbClr val="3F3F3F"/>
                </a:solidFill>
                <a:latin typeface="Garamond" panose="02020404030301010803" pitchFamily="18" charset="0"/>
                <a:ea typeface="Century Gothic"/>
                <a:cs typeface="Century Gothic"/>
                <a:sym typeface="Century Gothic"/>
              </a:rPr>
              <a:t>Groundwork USA</a:t>
            </a:r>
            <a:r>
              <a:rPr lang="en-US" sz="2400" dirty="0">
                <a:solidFill>
                  <a:srgbClr val="3F3F3F"/>
                </a:solidFill>
                <a:latin typeface="Garamond" panose="02020404030301010803" pitchFamily="18" charset="0"/>
                <a:ea typeface="Century Gothic"/>
                <a:cs typeface="Century Gothic"/>
                <a:sym typeface="Century Gothic"/>
              </a:rPr>
              <a:t>.</a:t>
            </a:r>
            <a:endParaRPr sz="2400" i="0" u="none" strike="noStrike" cap="none" dirty="0">
              <a:solidFill>
                <a:srgbClr val="000000"/>
              </a:solidFill>
              <a:latin typeface="Garamond" panose="02020404030301010803" pitchFamily="18" charset="0"/>
              <a:ea typeface="Century Gothic"/>
              <a:cs typeface="Century Gothic"/>
              <a:sym typeface="Century Gothic"/>
            </a:endParaRPr>
          </a:p>
        </p:txBody>
      </p:sp>
      <p:sp>
        <p:nvSpPr>
          <p:cNvPr id="26" name="Google Shape;26;p3"/>
          <p:cNvSpPr txBox="1"/>
          <p:nvPr/>
        </p:nvSpPr>
        <p:spPr>
          <a:xfrm>
            <a:off x="16408400" y="34696400"/>
            <a:ext cx="10109100" cy="812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Alabama - Mobile | Summer 2018</a:t>
            </a:r>
            <a:endParaRPr sz="4000" b="0" i="0" u="none" strike="noStrike" cap="none">
              <a:solidFill>
                <a:schemeClr val="lt1"/>
              </a:solidFill>
              <a:latin typeface="Century Gothic"/>
              <a:ea typeface="Century Gothic"/>
              <a:cs typeface="Century Gothic"/>
              <a:sym typeface="Century Gothic"/>
            </a:endParaRPr>
          </a:p>
        </p:txBody>
      </p:sp>
      <p:sp>
        <p:nvSpPr>
          <p:cNvPr id="27" name="Google Shape;27;p3"/>
          <p:cNvSpPr txBox="1"/>
          <p:nvPr/>
        </p:nvSpPr>
        <p:spPr>
          <a:xfrm>
            <a:off x="3522133" y="34696400"/>
            <a:ext cx="11354400" cy="795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New Orleans Urban Development</a:t>
            </a:r>
            <a:endParaRPr sz="4000" b="0" i="0" u="none" strike="noStrike" cap="none">
              <a:solidFill>
                <a:schemeClr val="lt1"/>
              </a:solidFill>
              <a:latin typeface="Century Gothic"/>
              <a:ea typeface="Century Gothic"/>
              <a:cs typeface="Century Gothic"/>
              <a:sym typeface="Century Gothic"/>
            </a:endParaRPr>
          </a:p>
        </p:txBody>
      </p:sp>
      <p:sp>
        <p:nvSpPr>
          <p:cNvPr id="28" name="Google Shape;28;p3"/>
          <p:cNvSpPr txBox="1">
            <a:spLocks noGrp="1"/>
          </p:cNvSpPr>
          <p:nvPr>
            <p:ph type="body" idx="1"/>
          </p:nvPr>
        </p:nvSpPr>
        <p:spPr>
          <a:xfrm>
            <a:off x="914400" y="130350"/>
            <a:ext cx="16578600" cy="3333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C57B0"/>
              </a:buClr>
              <a:buSzPts val="6000"/>
              <a:buFont typeface="Arial"/>
              <a:buNone/>
            </a:pPr>
            <a:r>
              <a:rPr lang="en-US" sz="5200" b="1" i="0" u="none" strike="noStrike" cap="none" dirty="0">
                <a:solidFill>
                  <a:srgbClr val="1C57B0"/>
                </a:solidFill>
                <a:latin typeface="Century Gothic"/>
                <a:ea typeface="Century Gothic"/>
                <a:cs typeface="Century Gothic"/>
                <a:sym typeface="Century Gothic"/>
              </a:rPr>
              <a:t>Utilizing Earth Observations to Assist Groundwork New Orleans to Reduce Flood Vulnerability in New Orleans, Louisiana Metropolitan Area</a:t>
            </a:r>
            <a:endParaRPr sz="5200" b="1" i="0" u="none" strike="noStrike" cap="none" dirty="0">
              <a:solidFill>
                <a:srgbClr val="1C57B0"/>
              </a:solidFill>
              <a:latin typeface="Century Gothic"/>
              <a:ea typeface="Century Gothic"/>
              <a:cs typeface="Century Gothic"/>
              <a:sym typeface="Century Gothic"/>
            </a:endParaRPr>
          </a:p>
        </p:txBody>
      </p:sp>
      <p:pic>
        <p:nvPicPr>
          <p:cNvPr id="29" name="Google Shape;29;p3"/>
          <p:cNvPicPr preferRelativeResize="0"/>
          <p:nvPr/>
        </p:nvPicPr>
        <p:blipFill rotWithShape="1">
          <a:blip r:embed="rId3">
            <a:alphaModFix/>
          </a:blip>
          <a:srcRect/>
          <a:stretch/>
        </p:blipFill>
        <p:spPr>
          <a:xfrm>
            <a:off x="14135260" y="14893259"/>
            <a:ext cx="2320931" cy="1901823"/>
          </a:xfrm>
          <a:prstGeom prst="rect">
            <a:avLst/>
          </a:prstGeom>
          <a:noFill/>
          <a:ln>
            <a:noFill/>
          </a:ln>
        </p:spPr>
      </p:pic>
      <p:pic>
        <p:nvPicPr>
          <p:cNvPr id="30" name="Google Shape;30;p3"/>
          <p:cNvPicPr preferRelativeResize="0"/>
          <p:nvPr/>
        </p:nvPicPr>
        <p:blipFill rotWithShape="1">
          <a:blip r:embed="rId4">
            <a:alphaModFix/>
          </a:blip>
          <a:srcRect/>
          <a:stretch/>
        </p:blipFill>
        <p:spPr>
          <a:xfrm>
            <a:off x="17379973" y="14893259"/>
            <a:ext cx="2347425" cy="1923599"/>
          </a:xfrm>
          <a:prstGeom prst="rect">
            <a:avLst/>
          </a:prstGeom>
          <a:noFill/>
          <a:ln>
            <a:noFill/>
          </a:ln>
        </p:spPr>
      </p:pic>
      <p:sp>
        <p:nvSpPr>
          <p:cNvPr id="31" name="Google Shape;31;p3"/>
          <p:cNvSpPr txBox="1"/>
          <p:nvPr/>
        </p:nvSpPr>
        <p:spPr>
          <a:xfrm>
            <a:off x="13450463" y="16927481"/>
            <a:ext cx="3467100" cy="477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800" i="0" u="none" strike="noStrike" cap="none" dirty="0">
                <a:solidFill>
                  <a:srgbClr val="3F3F3F"/>
                </a:solidFill>
                <a:latin typeface="Garamond" panose="02020404030301010803" pitchFamily="18" charset="0"/>
                <a:ea typeface="Century Gothic"/>
                <a:cs typeface="Century Gothic"/>
                <a:sym typeface="Century Gothic"/>
              </a:rPr>
              <a:t>Landsat 8 OLI/TIRS</a:t>
            </a:r>
            <a:endParaRPr sz="2800" i="0" u="none" strike="noStrike" cap="none" dirty="0">
              <a:solidFill>
                <a:srgbClr val="3F3F3F"/>
              </a:solidFill>
              <a:latin typeface="Garamond" panose="02020404030301010803" pitchFamily="18" charset="0"/>
              <a:ea typeface="Century Gothic"/>
              <a:cs typeface="Century Gothic"/>
              <a:sym typeface="Century Gothic"/>
            </a:endParaRPr>
          </a:p>
        </p:txBody>
      </p:sp>
      <p:sp>
        <p:nvSpPr>
          <p:cNvPr id="32" name="Google Shape;32;p3"/>
          <p:cNvSpPr txBox="1"/>
          <p:nvPr/>
        </p:nvSpPr>
        <p:spPr>
          <a:xfrm>
            <a:off x="16820136" y="16927481"/>
            <a:ext cx="3467100" cy="477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800" i="0" u="none" strike="noStrike" cap="none" dirty="0">
                <a:solidFill>
                  <a:srgbClr val="3F3F3F"/>
                </a:solidFill>
                <a:latin typeface="Garamond" panose="02020404030301010803" pitchFamily="18" charset="0"/>
                <a:ea typeface="Century Gothic"/>
                <a:cs typeface="Century Gothic"/>
                <a:sym typeface="Century Gothic"/>
              </a:rPr>
              <a:t>Sentinel-1 C-SAR</a:t>
            </a:r>
            <a:endParaRPr sz="2800" i="0" u="none" strike="noStrike" cap="none" dirty="0">
              <a:solidFill>
                <a:srgbClr val="3F3F3F"/>
              </a:solidFill>
              <a:latin typeface="Garamond" panose="02020404030301010803" pitchFamily="18" charset="0"/>
              <a:ea typeface="Century Gothic"/>
              <a:cs typeface="Century Gothic"/>
              <a:sym typeface="Century Gothic"/>
            </a:endParaRPr>
          </a:p>
        </p:txBody>
      </p:sp>
      <p:sp>
        <p:nvSpPr>
          <p:cNvPr id="33" name="Google Shape;33;p3"/>
          <p:cNvSpPr txBox="1"/>
          <p:nvPr/>
        </p:nvSpPr>
        <p:spPr>
          <a:xfrm>
            <a:off x="20348705" y="16943523"/>
            <a:ext cx="3467100" cy="477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800" i="0" u="none" strike="noStrike" cap="none" dirty="0">
                <a:solidFill>
                  <a:srgbClr val="3F3F3F"/>
                </a:solidFill>
                <a:latin typeface="Garamond" panose="02020404030301010803" pitchFamily="18" charset="0"/>
                <a:ea typeface="Century Gothic"/>
                <a:cs typeface="Century Gothic"/>
                <a:sym typeface="Century Gothic"/>
              </a:rPr>
              <a:t>Sentinel-2 MSI</a:t>
            </a:r>
            <a:endParaRPr sz="2800" i="0" u="none" strike="noStrike" cap="none" dirty="0">
              <a:solidFill>
                <a:srgbClr val="3F3F3F"/>
              </a:solidFill>
              <a:latin typeface="Garamond" panose="02020404030301010803" pitchFamily="18" charset="0"/>
              <a:ea typeface="Century Gothic"/>
              <a:cs typeface="Century Gothic"/>
              <a:sym typeface="Century Gothic"/>
            </a:endParaRPr>
          </a:p>
        </p:txBody>
      </p:sp>
      <p:pic>
        <p:nvPicPr>
          <p:cNvPr id="34" name="Google Shape;34;p3"/>
          <p:cNvPicPr preferRelativeResize="0"/>
          <p:nvPr/>
        </p:nvPicPr>
        <p:blipFill rotWithShape="1">
          <a:blip r:embed="rId5">
            <a:alphaModFix/>
          </a:blip>
          <a:srcRect/>
          <a:stretch/>
        </p:blipFill>
        <p:spPr>
          <a:xfrm>
            <a:off x="20193000" y="8659300"/>
            <a:ext cx="6531502" cy="5056700"/>
          </a:xfrm>
          <a:prstGeom prst="rect">
            <a:avLst/>
          </a:prstGeom>
          <a:noFill/>
          <a:ln>
            <a:noFill/>
          </a:ln>
        </p:spPr>
      </p:pic>
      <p:pic>
        <p:nvPicPr>
          <p:cNvPr id="35" name="Google Shape;35;p3"/>
          <p:cNvPicPr preferRelativeResize="0"/>
          <p:nvPr/>
        </p:nvPicPr>
        <p:blipFill>
          <a:blip r:embed="rId6">
            <a:alphaModFix/>
          </a:blip>
          <a:stretch>
            <a:fillRect/>
          </a:stretch>
        </p:blipFill>
        <p:spPr>
          <a:xfrm>
            <a:off x="19995876" y="23416251"/>
            <a:ext cx="6498113" cy="3721684"/>
          </a:xfrm>
          <a:prstGeom prst="rect">
            <a:avLst/>
          </a:prstGeom>
          <a:noFill/>
          <a:ln>
            <a:solidFill>
              <a:schemeClr val="tx1"/>
            </a:solidFill>
          </a:ln>
        </p:spPr>
      </p:pic>
      <p:sp>
        <p:nvSpPr>
          <p:cNvPr id="55" name="Google Shape;55;p3"/>
          <p:cNvSpPr txBox="1"/>
          <p:nvPr/>
        </p:nvSpPr>
        <p:spPr>
          <a:xfrm>
            <a:off x="13841525" y="5631750"/>
            <a:ext cx="12676200" cy="30759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90000"/>
              </a:lnSpc>
              <a:spcBef>
                <a:spcPts val="1000"/>
              </a:spcBef>
              <a:spcAft>
                <a:spcPts val="0"/>
              </a:spcAft>
              <a:buClr>
                <a:srgbClr val="1B57AF"/>
              </a:buClr>
              <a:buSzPts val="2400"/>
              <a:buFont typeface="Wingdings 3" pitchFamily="18" charset="2"/>
              <a:buChar char=""/>
            </a:pPr>
            <a:r>
              <a:rPr lang="en-US" sz="2800" kern="1200" dirty="0">
                <a:solidFill>
                  <a:schemeClr val="tx1">
                    <a:lumMod val="75000"/>
                    <a:lumOff val="25000"/>
                  </a:schemeClr>
                </a:solidFill>
                <a:latin typeface="Garamond" panose="02020404030301010803" pitchFamily="18" charset="0"/>
                <a:ea typeface="+mn-ea"/>
                <a:cs typeface="+mn-cs"/>
                <a:sym typeface="Century Gothic"/>
              </a:rPr>
              <a:t>Identify and monitor canopy cover and gray infrastructure changes to quantify the impacts of the green initiatives of Groundwork New Orleans (GWNO)</a:t>
            </a:r>
            <a:endParaRPr sz="2800" kern="1200" dirty="0">
              <a:solidFill>
                <a:schemeClr val="tx1">
                  <a:lumMod val="75000"/>
                  <a:lumOff val="25000"/>
                </a:schemeClr>
              </a:solidFill>
              <a:latin typeface="Garamond" panose="02020404030301010803" pitchFamily="18" charset="0"/>
              <a:ea typeface="+mn-ea"/>
              <a:cs typeface="+mn-cs"/>
              <a:sym typeface="Century Gothic"/>
            </a:endParaRPr>
          </a:p>
          <a:p>
            <a:pPr marL="342900" marR="0" lvl="0" indent="-342900" algn="l" rtl="0">
              <a:lnSpc>
                <a:spcPct val="90000"/>
              </a:lnSpc>
              <a:spcBef>
                <a:spcPts val="1000"/>
              </a:spcBef>
              <a:spcAft>
                <a:spcPts val="0"/>
              </a:spcAft>
              <a:buClr>
                <a:srgbClr val="1B57AF"/>
              </a:buClr>
              <a:buSzPts val="2400"/>
              <a:buFont typeface="Wingdings 3" pitchFamily="18" charset="2"/>
              <a:buChar char=""/>
            </a:pPr>
            <a:r>
              <a:rPr lang="en-US" sz="2800" kern="1200" dirty="0">
                <a:solidFill>
                  <a:schemeClr val="tx1">
                    <a:lumMod val="75000"/>
                    <a:lumOff val="25000"/>
                  </a:schemeClr>
                </a:solidFill>
                <a:latin typeface="Garamond" panose="02020404030301010803" pitchFamily="18" charset="0"/>
                <a:ea typeface="+mn-ea"/>
                <a:cs typeface="+mn-cs"/>
                <a:sym typeface="Century Gothic"/>
              </a:rPr>
              <a:t>Produce discrete-time analysis of flood extent utilizing Normalized Difference Flood Index</a:t>
            </a:r>
            <a:endParaRPr sz="2800" kern="1200" dirty="0">
              <a:solidFill>
                <a:schemeClr val="tx1">
                  <a:lumMod val="75000"/>
                  <a:lumOff val="25000"/>
                </a:schemeClr>
              </a:solidFill>
              <a:latin typeface="Garamond" panose="02020404030301010803" pitchFamily="18" charset="0"/>
              <a:ea typeface="+mn-ea"/>
              <a:cs typeface="+mn-cs"/>
              <a:sym typeface="Century Gothic"/>
            </a:endParaRPr>
          </a:p>
          <a:p>
            <a:pPr marL="342900" marR="0" lvl="0" indent="-342900" algn="l" rtl="0">
              <a:lnSpc>
                <a:spcPct val="90000"/>
              </a:lnSpc>
              <a:spcBef>
                <a:spcPts val="1000"/>
              </a:spcBef>
              <a:spcAft>
                <a:spcPts val="0"/>
              </a:spcAft>
              <a:buClr>
                <a:srgbClr val="1B57AF"/>
              </a:buClr>
              <a:buSzPts val="2400"/>
              <a:buFont typeface="Wingdings 3" pitchFamily="18" charset="2"/>
              <a:buChar char=""/>
            </a:pPr>
            <a:r>
              <a:rPr lang="en-US" sz="2800" kern="1200" dirty="0">
                <a:solidFill>
                  <a:schemeClr val="tx1">
                    <a:lumMod val="75000"/>
                    <a:lumOff val="25000"/>
                  </a:schemeClr>
                </a:solidFill>
                <a:latin typeface="Garamond" panose="02020404030301010803" pitchFamily="18" charset="0"/>
                <a:ea typeface="+mn-ea"/>
                <a:cs typeface="+mn-cs"/>
                <a:sym typeface="Century Gothic"/>
              </a:rPr>
              <a:t>Monitor  land surface temperature to determine urban heat island effects on municipal zones with high exposure to surface runoff.</a:t>
            </a:r>
            <a:endParaRPr sz="2800" kern="1200" dirty="0">
              <a:solidFill>
                <a:schemeClr val="tx1">
                  <a:lumMod val="75000"/>
                  <a:lumOff val="25000"/>
                </a:schemeClr>
              </a:solidFill>
              <a:latin typeface="Garamond" panose="02020404030301010803" pitchFamily="18" charset="0"/>
              <a:ea typeface="+mn-ea"/>
              <a:cs typeface="+mn-cs"/>
              <a:sym typeface="Century Gothic"/>
            </a:endParaRPr>
          </a:p>
          <a:p>
            <a:pPr marL="0" marR="0" lvl="0" indent="0" algn="l" rtl="0">
              <a:lnSpc>
                <a:spcPct val="90000"/>
              </a:lnSpc>
              <a:spcBef>
                <a:spcPts val="1000"/>
              </a:spcBef>
              <a:spcAft>
                <a:spcPts val="0"/>
              </a:spcAft>
              <a:buClr>
                <a:srgbClr val="000000"/>
              </a:buClr>
              <a:buSzPts val="2000"/>
              <a:buFont typeface="Arial"/>
              <a:buNone/>
            </a:pPr>
            <a:endParaRPr sz="2400" i="0" u="none" strike="noStrike" cap="none" dirty="0">
              <a:solidFill>
                <a:srgbClr val="000000"/>
              </a:solidFill>
              <a:latin typeface="Century Gothic"/>
              <a:ea typeface="Century Gothic"/>
              <a:cs typeface="Century Gothic"/>
              <a:sym typeface="Century Gothic"/>
            </a:endParaRPr>
          </a:p>
        </p:txBody>
      </p:sp>
      <p:sp>
        <p:nvSpPr>
          <p:cNvPr id="56" name="Google Shape;56;p3"/>
          <p:cNvSpPr txBox="1"/>
          <p:nvPr/>
        </p:nvSpPr>
        <p:spPr>
          <a:xfrm>
            <a:off x="13841525" y="9295188"/>
            <a:ext cx="6346500" cy="4372686"/>
          </a:xfrm>
          <a:prstGeom prst="rect">
            <a:avLst/>
          </a:prstGeom>
          <a:noFill/>
          <a:ln>
            <a:noFill/>
          </a:ln>
        </p:spPr>
        <p:txBody>
          <a:bodyPr spcFirstLastPara="1" wrap="square" lIns="91425" tIns="91425" rIns="91425" bIns="91425" anchor="t" anchorCtr="0">
            <a:noAutofit/>
          </a:bodyPr>
          <a:lstStyle/>
          <a:p>
            <a:pPr marL="342900" marR="0" lvl="0" indent="-342900" algn="l" rtl="0">
              <a:lnSpc>
                <a:spcPct val="90000"/>
              </a:lnSpc>
              <a:spcBef>
                <a:spcPts val="1000"/>
              </a:spcBef>
              <a:spcAft>
                <a:spcPts val="0"/>
              </a:spcAft>
              <a:buClr>
                <a:srgbClr val="1B57AF"/>
              </a:buClr>
              <a:buSzPts val="2400"/>
              <a:buFont typeface="Wingdings 3" pitchFamily="18" charset="2"/>
              <a:buChar char=""/>
            </a:pPr>
            <a:r>
              <a:rPr lang="en-US" sz="2800" dirty="0">
                <a:solidFill>
                  <a:schemeClr val="tx1">
                    <a:lumMod val="75000"/>
                    <a:lumOff val="25000"/>
                  </a:schemeClr>
                </a:solidFill>
                <a:latin typeface="Garamond" panose="02020404030301010803" pitchFamily="18" charset="0"/>
                <a:ea typeface="Century Gothic"/>
                <a:cs typeface="Century Gothic"/>
                <a:sym typeface="Century Gothic"/>
              </a:rPr>
              <a:t>New Orleans urban areas defined by United States Census Bureau 2010</a:t>
            </a:r>
            <a:endParaRPr sz="2800" dirty="0">
              <a:solidFill>
                <a:schemeClr val="tx1">
                  <a:lumMod val="75000"/>
                  <a:lumOff val="25000"/>
                </a:schemeClr>
              </a:solidFill>
              <a:latin typeface="Garamond" panose="02020404030301010803" pitchFamily="18" charset="0"/>
              <a:ea typeface="Century Gothic"/>
              <a:cs typeface="Century Gothic"/>
              <a:sym typeface="Century Gothic"/>
            </a:endParaRPr>
          </a:p>
          <a:p>
            <a:pPr marL="342900" marR="0" lvl="0" indent="-342900" algn="l" rtl="0">
              <a:lnSpc>
                <a:spcPct val="90000"/>
              </a:lnSpc>
              <a:spcBef>
                <a:spcPts val="1000"/>
              </a:spcBef>
              <a:spcAft>
                <a:spcPts val="0"/>
              </a:spcAft>
              <a:buClr>
                <a:srgbClr val="1B57AF"/>
              </a:buClr>
              <a:buSzPts val="2400"/>
              <a:buFont typeface="Wingdings 3" pitchFamily="18" charset="2"/>
              <a:buChar char=""/>
            </a:pPr>
            <a:r>
              <a:rPr lang="en-US" sz="2800" dirty="0">
                <a:solidFill>
                  <a:schemeClr val="tx1">
                    <a:lumMod val="75000"/>
                    <a:lumOff val="25000"/>
                  </a:schemeClr>
                </a:solidFill>
                <a:latin typeface="Garamond" panose="02020404030301010803" pitchFamily="18" charset="0"/>
                <a:ea typeface="Century Gothic"/>
                <a:cs typeface="Century Gothic"/>
                <a:sym typeface="Century Gothic"/>
              </a:rPr>
              <a:t>Neighborhoods and areas where GWNO specifically operates include:</a:t>
            </a:r>
            <a:br>
              <a:rPr lang="en-US" sz="2800" dirty="0">
                <a:solidFill>
                  <a:schemeClr val="tx1">
                    <a:lumMod val="75000"/>
                    <a:lumOff val="25000"/>
                  </a:schemeClr>
                </a:solidFill>
                <a:latin typeface="Garamond" panose="02020404030301010803" pitchFamily="18" charset="0"/>
                <a:ea typeface="Century Gothic"/>
                <a:cs typeface="Century Gothic"/>
                <a:sym typeface="Century Gothic"/>
              </a:rPr>
            </a:br>
            <a:r>
              <a:rPr lang="en-US" sz="2800" dirty="0" smtClean="0">
                <a:solidFill>
                  <a:schemeClr val="tx1">
                    <a:lumMod val="75000"/>
                    <a:lumOff val="25000"/>
                  </a:schemeClr>
                </a:solidFill>
                <a:latin typeface="Garamond" panose="02020404030301010803" pitchFamily="18" charset="0"/>
                <a:ea typeface="Century Gothic"/>
                <a:cs typeface="Century Gothic"/>
                <a:sym typeface="Century Gothic"/>
              </a:rPr>
              <a:t>	Lower </a:t>
            </a:r>
            <a:r>
              <a:rPr lang="en-US" sz="2800" dirty="0">
                <a:solidFill>
                  <a:schemeClr val="tx1">
                    <a:lumMod val="75000"/>
                    <a:lumOff val="25000"/>
                  </a:schemeClr>
                </a:solidFill>
                <a:latin typeface="Garamond" panose="02020404030301010803" pitchFamily="18" charset="0"/>
                <a:ea typeface="Century Gothic"/>
                <a:cs typeface="Century Gothic"/>
                <a:sym typeface="Century Gothic"/>
              </a:rPr>
              <a:t>Ninth Ward</a:t>
            </a:r>
            <a:br>
              <a:rPr lang="en-US" sz="2800" dirty="0">
                <a:solidFill>
                  <a:schemeClr val="tx1">
                    <a:lumMod val="75000"/>
                    <a:lumOff val="25000"/>
                  </a:schemeClr>
                </a:solidFill>
                <a:latin typeface="Garamond" panose="02020404030301010803" pitchFamily="18" charset="0"/>
                <a:ea typeface="Century Gothic"/>
                <a:cs typeface="Century Gothic"/>
                <a:sym typeface="Century Gothic"/>
              </a:rPr>
            </a:br>
            <a:r>
              <a:rPr lang="en-US" sz="2800" dirty="0" smtClean="0">
                <a:solidFill>
                  <a:schemeClr val="tx1">
                    <a:lumMod val="75000"/>
                    <a:lumOff val="25000"/>
                  </a:schemeClr>
                </a:solidFill>
                <a:latin typeface="Garamond" panose="02020404030301010803" pitchFamily="18" charset="0"/>
                <a:ea typeface="Century Gothic"/>
                <a:cs typeface="Century Gothic"/>
                <a:sym typeface="Century Gothic"/>
              </a:rPr>
              <a:t>	</a:t>
            </a:r>
            <a:r>
              <a:rPr lang="en-US" sz="2800" dirty="0" err="1" smtClean="0">
                <a:solidFill>
                  <a:schemeClr val="tx1">
                    <a:lumMod val="75000"/>
                    <a:lumOff val="25000"/>
                  </a:schemeClr>
                </a:solidFill>
                <a:latin typeface="Garamond" panose="02020404030301010803" pitchFamily="18" charset="0"/>
                <a:ea typeface="Century Gothic"/>
                <a:cs typeface="Century Gothic"/>
                <a:sym typeface="Century Gothic"/>
              </a:rPr>
              <a:t>Bywater</a:t>
            </a:r>
            <a:r>
              <a:rPr lang="en-US" sz="2800" dirty="0">
                <a:solidFill>
                  <a:schemeClr val="tx1">
                    <a:lumMod val="75000"/>
                    <a:lumOff val="25000"/>
                  </a:schemeClr>
                </a:solidFill>
                <a:latin typeface="Garamond" panose="02020404030301010803" pitchFamily="18" charset="0"/>
                <a:ea typeface="Century Gothic"/>
                <a:cs typeface="Century Gothic"/>
                <a:sym typeface="Century Gothic"/>
              </a:rPr>
              <a:t/>
            </a:r>
            <a:br>
              <a:rPr lang="en-US" sz="2800" dirty="0">
                <a:solidFill>
                  <a:schemeClr val="tx1">
                    <a:lumMod val="75000"/>
                    <a:lumOff val="25000"/>
                  </a:schemeClr>
                </a:solidFill>
                <a:latin typeface="Garamond" panose="02020404030301010803" pitchFamily="18" charset="0"/>
                <a:ea typeface="Century Gothic"/>
                <a:cs typeface="Century Gothic"/>
                <a:sym typeface="Century Gothic"/>
              </a:rPr>
            </a:br>
            <a:r>
              <a:rPr lang="en-US" sz="2800" dirty="0" smtClean="0">
                <a:solidFill>
                  <a:schemeClr val="tx1">
                    <a:lumMod val="75000"/>
                    <a:lumOff val="25000"/>
                  </a:schemeClr>
                </a:solidFill>
                <a:latin typeface="Garamond" panose="02020404030301010803" pitchFamily="18" charset="0"/>
                <a:ea typeface="Century Gothic"/>
                <a:cs typeface="Century Gothic"/>
                <a:sym typeface="Century Gothic"/>
              </a:rPr>
              <a:t>	St</a:t>
            </a:r>
            <a:r>
              <a:rPr lang="en-US" sz="2800" dirty="0">
                <a:solidFill>
                  <a:schemeClr val="tx1">
                    <a:lumMod val="75000"/>
                    <a:lumOff val="25000"/>
                  </a:schemeClr>
                </a:solidFill>
                <a:latin typeface="Garamond" panose="02020404030301010803" pitchFamily="18" charset="0"/>
                <a:ea typeface="Century Gothic"/>
                <a:cs typeface="Century Gothic"/>
                <a:sym typeface="Century Gothic"/>
              </a:rPr>
              <a:t>. </a:t>
            </a:r>
            <a:r>
              <a:rPr lang="en-US" sz="2800" dirty="0" err="1">
                <a:solidFill>
                  <a:schemeClr val="tx1">
                    <a:lumMod val="75000"/>
                    <a:lumOff val="25000"/>
                  </a:schemeClr>
                </a:solidFill>
                <a:latin typeface="Garamond" panose="02020404030301010803" pitchFamily="18" charset="0"/>
                <a:ea typeface="Century Gothic"/>
                <a:cs typeface="Century Gothic"/>
                <a:sym typeface="Century Gothic"/>
              </a:rPr>
              <a:t>Roch</a:t>
            </a:r>
            <a:r>
              <a:rPr lang="en-US" sz="2800" dirty="0">
                <a:solidFill>
                  <a:schemeClr val="tx1">
                    <a:lumMod val="75000"/>
                    <a:lumOff val="25000"/>
                  </a:schemeClr>
                </a:solidFill>
                <a:latin typeface="Garamond" panose="02020404030301010803" pitchFamily="18" charset="0"/>
                <a:ea typeface="Century Gothic"/>
                <a:cs typeface="Century Gothic"/>
                <a:sym typeface="Century Gothic"/>
              </a:rPr>
              <a:t/>
            </a:r>
            <a:br>
              <a:rPr lang="en-US" sz="2800" dirty="0">
                <a:solidFill>
                  <a:schemeClr val="tx1">
                    <a:lumMod val="75000"/>
                    <a:lumOff val="25000"/>
                  </a:schemeClr>
                </a:solidFill>
                <a:latin typeface="Garamond" panose="02020404030301010803" pitchFamily="18" charset="0"/>
                <a:ea typeface="Century Gothic"/>
                <a:cs typeface="Century Gothic"/>
                <a:sym typeface="Century Gothic"/>
              </a:rPr>
            </a:br>
            <a:r>
              <a:rPr lang="en-US" sz="2800" dirty="0" smtClean="0">
                <a:solidFill>
                  <a:schemeClr val="tx1">
                    <a:lumMod val="75000"/>
                    <a:lumOff val="25000"/>
                  </a:schemeClr>
                </a:solidFill>
                <a:latin typeface="Garamond" panose="02020404030301010803" pitchFamily="18" charset="0"/>
                <a:ea typeface="Century Gothic"/>
                <a:cs typeface="Century Gothic"/>
                <a:sym typeface="Century Gothic"/>
              </a:rPr>
              <a:t>	Central </a:t>
            </a:r>
            <a:r>
              <a:rPr lang="en-US" sz="2800" dirty="0">
                <a:solidFill>
                  <a:schemeClr val="tx1">
                    <a:lumMod val="75000"/>
                    <a:lumOff val="25000"/>
                  </a:schemeClr>
                </a:solidFill>
                <a:latin typeface="Garamond" panose="02020404030301010803" pitchFamily="18" charset="0"/>
                <a:ea typeface="Century Gothic"/>
                <a:cs typeface="Century Gothic"/>
                <a:sym typeface="Century Gothic"/>
              </a:rPr>
              <a:t>City </a:t>
            </a:r>
            <a:br>
              <a:rPr lang="en-US" sz="2800" dirty="0">
                <a:solidFill>
                  <a:schemeClr val="tx1">
                    <a:lumMod val="75000"/>
                    <a:lumOff val="25000"/>
                  </a:schemeClr>
                </a:solidFill>
                <a:latin typeface="Garamond" panose="02020404030301010803" pitchFamily="18" charset="0"/>
                <a:ea typeface="Century Gothic"/>
                <a:cs typeface="Century Gothic"/>
                <a:sym typeface="Century Gothic"/>
              </a:rPr>
            </a:br>
            <a:r>
              <a:rPr lang="en-US" sz="2800" dirty="0" smtClean="0">
                <a:solidFill>
                  <a:schemeClr val="tx1">
                    <a:lumMod val="75000"/>
                    <a:lumOff val="25000"/>
                  </a:schemeClr>
                </a:solidFill>
                <a:latin typeface="Garamond" panose="02020404030301010803" pitchFamily="18" charset="0"/>
                <a:ea typeface="Century Gothic"/>
                <a:cs typeface="Century Gothic"/>
                <a:sym typeface="Century Gothic"/>
              </a:rPr>
              <a:t>	Intersection </a:t>
            </a:r>
            <a:r>
              <a:rPr lang="en-US" sz="2800" dirty="0">
                <a:solidFill>
                  <a:schemeClr val="tx1">
                    <a:lumMod val="75000"/>
                    <a:lumOff val="25000"/>
                  </a:schemeClr>
                </a:solidFill>
                <a:latin typeface="Garamond" panose="02020404030301010803" pitchFamily="18" charset="0"/>
                <a:ea typeface="Century Gothic"/>
                <a:cs typeface="Century Gothic"/>
                <a:sym typeface="Century Gothic"/>
              </a:rPr>
              <a:t>of Claiborne Ave. and </a:t>
            </a:r>
            <a:r>
              <a:rPr lang="en-US" sz="2800" dirty="0" smtClean="0">
                <a:solidFill>
                  <a:schemeClr val="tx1">
                    <a:lumMod val="75000"/>
                    <a:lumOff val="25000"/>
                  </a:schemeClr>
                </a:solidFill>
                <a:latin typeface="Garamond" panose="02020404030301010803" pitchFamily="18" charset="0"/>
                <a:ea typeface="Century Gothic"/>
                <a:cs typeface="Century Gothic"/>
                <a:sym typeface="Century Gothic"/>
              </a:rPr>
              <a:t>	Saint </a:t>
            </a:r>
            <a:r>
              <a:rPr lang="en-US" sz="2800" dirty="0">
                <a:solidFill>
                  <a:schemeClr val="tx1">
                    <a:lumMod val="75000"/>
                    <a:lumOff val="25000"/>
                  </a:schemeClr>
                </a:solidFill>
                <a:latin typeface="Garamond" panose="02020404030301010803" pitchFamily="18" charset="0"/>
                <a:ea typeface="Century Gothic"/>
                <a:cs typeface="Century Gothic"/>
                <a:sym typeface="Century Gothic"/>
              </a:rPr>
              <a:t>Bernard Ave.</a:t>
            </a:r>
            <a:endParaRPr sz="2800" i="0" u="none" strike="noStrike" cap="none" dirty="0">
              <a:solidFill>
                <a:schemeClr val="tx1">
                  <a:lumMod val="75000"/>
                  <a:lumOff val="25000"/>
                </a:schemeClr>
              </a:solidFill>
              <a:latin typeface="Garamond" panose="02020404030301010803" pitchFamily="18" charset="0"/>
              <a:ea typeface="Century Gothic"/>
              <a:cs typeface="Century Gothic"/>
              <a:sym typeface="Century Gothic"/>
            </a:endParaRPr>
          </a:p>
        </p:txBody>
      </p:sp>
      <p:pic>
        <p:nvPicPr>
          <p:cNvPr id="58" name="Google Shape;58;p3"/>
          <p:cNvPicPr preferRelativeResize="0"/>
          <p:nvPr/>
        </p:nvPicPr>
        <p:blipFill>
          <a:blip r:embed="rId7">
            <a:alphaModFix/>
          </a:blip>
          <a:stretch>
            <a:fillRect/>
          </a:stretch>
        </p:blipFill>
        <p:spPr>
          <a:xfrm>
            <a:off x="20567219" y="14893259"/>
            <a:ext cx="2709227" cy="1923598"/>
          </a:xfrm>
          <a:prstGeom prst="rect">
            <a:avLst/>
          </a:prstGeom>
          <a:noFill/>
          <a:ln>
            <a:noFill/>
          </a:ln>
        </p:spPr>
      </p:pic>
      <p:pic>
        <p:nvPicPr>
          <p:cNvPr id="59" name="Google Shape;59;p3"/>
          <p:cNvPicPr preferRelativeResize="0"/>
          <p:nvPr/>
        </p:nvPicPr>
        <p:blipFill>
          <a:blip r:embed="rId8">
            <a:alphaModFix/>
          </a:blip>
          <a:stretch>
            <a:fillRect/>
          </a:stretch>
        </p:blipFill>
        <p:spPr>
          <a:xfrm>
            <a:off x="23950866" y="14893259"/>
            <a:ext cx="2555334" cy="1923599"/>
          </a:xfrm>
          <a:prstGeom prst="rect">
            <a:avLst/>
          </a:prstGeom>
          <a:noFill/>
          <a:ln>
            <a:noFill/>
          </a:ln>
        </p:spPr>
      </p:pic>
      <p:sp>
        <p:nvSpPr>
          <p:cNvPr id="69" name="Google Shape;69;p3"/>
          <p:cNvSpPr txBox="1"/>
          <p:nvPr/>
        </p:nvSpPr>
        <p:spPr>
          <a:xfrm>
            <a:off x="23431875" y="16927469"/>
            <a:ext cx="3467100" cy="47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2800" dirty="0">
                <a:solidFill>
                  <a:srgbClr val="434343"/>
                </a:solidFill>
                <a:latin typeface="Garamond" panose="02020404030301010803" pitchFamily="18" charset="0"/>
                <a:ea typeface="Century Gothic"/>
                <a:cs typeface="Century Gothic"/>
                <a:sym typeface="Century Gothic"/>
              </a:rPr>
              <a:t>Terra MODIS</a:t>
            </a:r>
            <a:endParaRPr sz="2800" i="0" u="none" strike="noStrike" cap="none" dirty="0">
              <a:solidFill>
                <a:srgbClr val="3F3F3F"/>
              </a:solidFill>
              <a:latin typeface="Garamond" panose="02020404030301010803" pitchFamily="18" charset="0"/>
              <a:ea typeface="Century Gothic"/>
              <a:cs typeface="Century Gothic"/>
              <a:sym typeface="Century Gothic"/>
            </a:endParaRPr>
          </a:p>
        </p:txBody>
      </p:sp>
      <p:sp>
        <p:nvSpPr>
          <p:cNvPr id="83" name="Google Shape;83;p3"/>
          <p:cNvSpPr txBox="1"/>
          <p:nvPr/>
        </p:nvSpPr>
        <p:spPr>
          <a:xfrm>
            <a:off x="6518475" y="19500738"/>
            <a:ext cx="819600" cy="4770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US" sz="1800">
                <a:latin typeface="Century Gothic"/>
                <a:ea typeface="Century Gothic"/>
                <a:cs typeface="Century Gothic"/>
                <a:sym typeface="Century Gothic"/>
              </a:rPr>
              <a:t>2013</a:t>
            </a:r>
            <a:endParaRPr sz="1800">
              <a:latin typeface="Century Gothic"/>
              <a:ea typeface="Century Gothic"/>
              <a:cs typeface="Century Gothic"/>
              <a:sym typeface="Century Gothic"/>
            </a:endParaRPr>
          </a:p>
        </p:txBody>
      </p:sp>
      <p:sp>
        <p:nvSpPr>
          <p:cNvPr id="84" name="Google Shape;84;p3"/>
          <p:cNvSpPr txBox="1"/>
          <p:nvPr/>
        </p:nvSpPr>
        <p:spPr>
          <a:xfrm>
            <a:off x="12856250" y="19500738"/>
            <a:ext cx="819600" cy="47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latin typeface="Century Gothic"/>
                <a:ea typeface="Century Gothic"/>
                <a:cs typeface="Century Gothic"/>
                <a:sym typeface="Century Gothic"/>
              </a:rPr>
              <a:t>2013</a:t>
            </a:r>
            <a:endParaRPr sz="1800">
              <a:latin typeface="Century Gothic"/>
              <a:ea typeface="Century Gothic"/>
              <a:cs typeface="Century Gothic"/>
              <a:sym typeface="Century Gothic"/>
            </a:endParaRPr>
          </a:p>
        </p:txBody>
      </p:sp>
      <p:sp>
        <p:nvSpPr>
          <p:cNvPr id="85" name="Google Shape;85;p3"/>
          <p:cNvSpPr txBox="1"/>
          <p:nvPr/>
        </p:nvSpPr>
        <p:spPr>
          <a:xfrm>
            <a:off x="19297200" y="19452650"/>
            <a:ext cx="819600" cy="47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latin typeface="Century Gothic"/>
                <a:ea typeface="Century Gothic"/>
                <a:cs typeface="Century Gothic"/>
                <a:sym typeface="Century Gothic"/>
              </a:rPr>
              <a:t>2016</a:t>
            </a:r>
            <a:endParaRPr sz="1800">
              <a:latin typeface="Century Gothic"/>
              <a:ea typeface="Century Gothic"/>
              <a:cs typeface="Century Gothic"/>
              <a:sym typeface="Century Gothic"/>
            </a:endParaRPr>
          </a:p>
        </p:txBody>
      </p:sp>
      <p:grpSp>
        <p:nvGrpSpPr>
          <p:cNvPr id="2" name="Group 1">
            <a:extLst>
              <a:ext uri="{FF2B5EF4-FFF2-40B4-BE49-F238E27FC236}">
                <a16:creationId xmlns:a16="http://schemas.microsoft.com/office/drawing/2014/main" xmlns="" id="{0802D187-034C-4A64-9D56-956F62E6DCCA}"/>
              </a:ext>
            </a:extLst>
          </p:cNvPr>
          <p:cNvGrpSpPr/>
          <p:nvPr/>
        </p:nvGrpSpPr>
        <p:grpSpPr>
          <a:xfrm>
            <a:off x="1003003" y="12946660"/>
            <a:ext cx="13676868" cy="3932318"/>
            <a:chOff x="938500" y="11537060"/>
            <a:chExt cx="13310627" cy="4280765"/>
          </a:xfrm>
        </p:grpSpPr>
        <p:grpSp>
          <p:nvGrpSpPr>
            <p:cNvPr id="41" name="Google Shape;41;p3"/>
            <p:cNvGrpSpPr/>
            <p:nvPr/>
          </p:nvGrpSpPr>
          <p:grpSpPr>
            <a:xfrm>
              <a:off x="2400684" y="11537060"/>
              <a:ext cx="11848443" cy="4280756"/>
              <a:chOff x="1380093" y="11107608"/>
              <a:chExt cx="13514821" cy="4683540"/>
            </a:xfrm>
          </p:grpSpPr>
          <p:grpSp>
            <p:nvGrpSpPr>
              <p:cNvPr id="42" name="Google Shape;42;p3"/>
              <p:cNvGrpSpPr/>
              <p:nvPr/>
            </p:nvGrpSpPr>
            <p:grpSpPr>
              <a:xfrm>
                <a:off x="1380093" y="11107608"/>
                <a:ext cx="13514821" cy="4683540"/>
                <a:chOff x="941789" y="11256221"/>
                <a:chExt cx="11407800" cy="4557303"/>
              </a:xfrm>
            </p:grpSpPr>
            <p:sp>
              <p:nvSpPr>
                <p:cNvPr id="43" name="Google Shape;43;p3"/>
                <p:cNvSpPr txBox="1"/>
                <p:nvPr/>
              </p:nvSpPr>
              <p:spPr>
                <a:xfrm>
                  <a:off x="941789" y="11256221"/>
                  <a:ext cx="11407800" cy="3518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700"/>
                    <a:buFont typeface="Arial"/>
                    <a:buNone/>
                  </a:pPr>
                  <a:endParaRPr sz="1400" b="0" i="0" u="none" strike="noStrike" cap="none">
                    <a:solidFill>
                      <a:srgbClr val="000000"/>
                    </a:solidFill>
                    <a:latin typeface="Arial"/>
                    <a:ea typeface="Arial"/>
                    <a:cs typeface="Arial"/>
                    <a:sym typeface="Arial"/>
                  </a:endParaRPr>
                </a:p>
              </p:txBody>
            </p:sp>
            <p:sp>
              <p:nvSpPr>
                <p:cNvPr id="44" name="Google Shape;44;p3"/>
                <p:cNvSpPr/>
                <p:nvPr/>
              </p:nvSpPr>
              <p:spPr>
                <a:xfrm>
                  <a:off x="3711564" y="11666268"/>
                  <a:ext cx="3702000" cy="1370400"/>
                </a:xfrm>
                <a:prstGeom prst="chevron">
                  <a:avLst>
                    <a:gd name="adj" fmla="val 50000"/>
                  </a:avLst>
                </a:prstGeom>
                <a:solidFill>
                  <a:srgbClr val="0A2143"/>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457200" marR="0" lvl="0" indent="0" rtl="0">
                    <a:lnSpc>
                      <a:spcPct val="100000"/>
                    </a:lnSpc>
                    <a:spcBef>
                      <a:spcPts val="0"/>
                    </a:spcBef>
                    <a:spcAft>
                      <a:spcPts val="0"/>
                    </a:spcAft>
                    <a:buClr>
                      <a:srgbClr val="000000"/>
                    </a:buClr>
                    <a:buSzPts val="1600"/>
                    <a:buFont typeface="Arial"/>
                    <a:buNone/>
                  </a:pPr>
                  <a:r>
                    <a:rPr lang="en-US" sz="1600" b="1" i="0" u="none" strike="noStrike" cap="none" dirty="0">
                      <a:solidFill>
                        <a:srgbClr val="FFFFFF"/>
                      </a:solidFill>
                      <a:latin typeface="Century Gothic"/>
                      <a:ea typeface="Century Gothic"/>
                      <a:cs typeface="Century Gothic"/>
                      <a:sym typeface="Century Gothic"/>
                    </a:rPr>
                    <a:t>Landsat 8 TIRS</a:t>
                  </a:r>
                  <a:endParaRPr sz="1600" b="1" i="0" u="none" strike="noStrike" cap="none" dirty="0">
                    <a:solidFill>
                      <a:srgbClr val="FFFFFF"/>
                    </a:solidFill>
                    <a:latin typeface="Century Gothic"/>
                    <a:ea typeface="Century Gothic"/>
                    <a:cs typeface="Century Gothic"/>
                    <a:sym typeface="Century Gothic"/>
                  </a:endParaRPr>
                </a:p>
                <a:p>
                  <a:pPr marL="457200" marR="0" lvl="0" indent="0" rtl="0">
                    <a:lnSpc>
                      <a:spcPct val="100000"/>
                    </a:lnSpc>
                    <a:spcBef>
                      <a:spcPts val="0"/>
                    </a:spcBef>
                    <a:spcAft>
                      <a:spcPts val="0"/>
                    </a:spcAft>
                    <a:buClr>
                      <a:srgbClr val="000000"/>
                    </a:buClr>
                    <a:buSzPts val="1400"/>
                    <a:buFont typeface="Arial"/>
                    <a:buNone/>
                  </a:pPr>
                  <a:r>
                    <a:rPr lang="en-US" sz="1600" i="0" u="none" strike="noStrike" cap="none" dirty="0">
                      <a:solidFill>
                        <a:srgbClr val="FFFFFF"/>
                      </a:solidFill>
                      <a:latin typeface="Century Gothic"/>
                      <a:ea typeface="Century Gothic"/>
                      <a:cs typeface="Century Gothic"/>
                      <a:sym typeface="Century Gothic"/>
                    </a:rPr>
                    <a:t>2013 to 2015</a:t>
                  </a:r>
                  <a:endParaRPr sz="1600" i="0" u="none" strike="noStrike" cap="none" dirty="0">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200"/>
                    <a:buFont typeface="Arial"/>
                    <a:buNone/>
                  </a:pPr>
                  <a:endParaRPr sz="1200" i="0" u="none" strike="noStrike" cap="none" dirty="0">
                    <a:solidFill>
                      <a:srgbClr val="FFFFFF"/>
                    </a:solidFill>
                    <a:latin typeface="Century Gothic"/>
                    <a:ea typeface="Century Gothic"/>
                    <a:cs typeface="Century Gothic"/>
                    <a:sym typeface="Century Gothic"/>
                  </a:endParaRPr>
                </a:p>
              </p:txBody>
            </p:sp>
            <p:sp>
              <p:nvSpPr>
                <p:cNvPr id="45" name="Google Shape;45;p3"/>
                <p:cNvSpPr/>
                <p:nvPr/>
              </p:nvSpPr>
              <p:spPr>
                <a:xfrm>
                  <a:off x="6854318" y="11666268"/>
                  <a:ext cx="4068600" cy="1370400"/>
                </a:xfrm>
                <a:prstGeom prst="chevron">
                  <a:avLst>
                    <a:gd name="adj" fmla="val 50000"/>
                  </a:avLst>
                </a:prstGeom>
                <a:solidFill>
                  <a:srgbClr val="0A2143"/>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457200" marR="0" lvl="0" indent="0" rtl="0">
                    <a:lnSpc>
                      <a:spcPct val="100000"/>
                    </a:lnSpc>
                    <a:spcBef>
                      <a:spcPts val="0"/>
                    </a:spcBef>
                    <a:spcAft>
                      <a:spcPts val="0"/>
                    </a:spcAft>
                    <a:buClr>
                      <a:srgbClr val="000000"/>
                    </a:buClr>
                    <a:buSzPts val="1600"/>
                    <a:buFont typeface="Arial"/>
                    <a:buNone/>
                  </a:pPr>
                  <a:r>
                    <a:rPr lang="en-US" sz="1600" b="1" i="0" u="none" strike="noStrike" cap="none" dirty="0">
                      <a:solidFill>
                        <a:srgbClr val="FFFFFF"/>
                      </a:solidFill>
                      <a:latin typeface="Century Gothic"/>
                      <a:ea typeface="Century Gothic"/>
                      <a:cs typeface="Century Gothic"/>
                      <a:sym typeface="Century Gothic"/>
                    </a:rPr>
                    <a:t>Sentinel-1 C SAR</a:t>
                  </a:r>
                  <a:endParaRPr sz="1600" b="1" i="0" u="none" strike="noStrike" cap="none" dirty="0">
                    <a:solidFill>
                      <a:srgbClr val="FFFFFF"/>
                    </a:solidFill>
                    <a:latin typeface="Century Gothic"/>
                    <a:ea typeface="Century Gothic"/>
                    <a:cs typeface="Century Gothic"/>
                    <a:sym typeface="Century Gothic"/>
                  </a:endParaRPr>
                </a:p>
                <a:p>
                  <a:pPr marL="457200" marR="0" lvl="0" indent="0" rtl="0">
                    <a:lnSpc>
                      <a:spcPct val="100000"/>
                    </a:lnSpc>
                    <a:spcBef>
                      <a:spcPts val="0"/>
                    </a:spcBef>
                    <a:spcAft>
                      <a:spcPts val="0"/>
                    </a:spcAft>
                    <a:buClr>
                      <a:srgbClr val="000000"/>
                    </a:buClr>
                    <a:buSzPts val="1400"/>
                    <a:buFont typeface="Arial"/>
                    <a:buNone/>
                  </a:pPr>
                  <a:r>
                    <a:rPr lang="en-US" sz="1600" i="0" u="none" strike="noStrike" cap="none" dirty="0">
                      <a:solidFill>
                        <a:srgbClr val="FFFFFF"/>
                      </a:solidFill>
                      <a:latin typeface="Century Gothic"/>
                      <a:ea typeface="Century Gothic"/>
                      <a:cs typeface="Century Gothic"/>
                      <a:sym typeface="Century Gothic"/>
                    </a:rPr>
                    <a:t>201</a:t>
                  </a:r>
                  <a:r>
                    <a:rPr lang="en-US" sz="1600" dirty="0">
                      <a:solidFill>
                        <a:srgbClr val="FFFFFF"/>
                      </a:solidFill>
                      <a:latin typeface="Century Gothic"/>
                      <a:ea typeface="Century Gothic"/>
                      <a:cs typeface="Century Gothic"/>
                      <a:sym typeface="Century Gothic"/>
                    </a:rPr>
                    <a:t>6</a:t>
                  </a:r>
                  <a:r>
                    <a:rPr lang="en-US" sz="1600" i="0" u="none" strike="noStrike" cap="none" dirty="0">
                      <a:solidFill>
                        <a:srgbClr val="FFFFFF"/>
                      </a:solidFill>
                      <a:latin typeface="Century Gothic"/>
                      <a:ea typeface="Century Gothic"/>
                      <a:cs typeface="Century Gothic"/>
                      <a:sym typeface="Century Gothic"/>
                    </a:rPr>
                    <a:t> to 2018</a:t>
                  </a:r>
                  <a:endParaRPr sz="1600" i="0" u="none" strike="noStrike" cap="none" dirty="0">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200"/>
                    <a:buFont typeface="Arial"/>
                    <a:buNone/>
                  </a:pPr>
                  <a:endParaRPr sz="1600" i="0" u="none" strike="noStrike" cap="none" dirty="0">
                    <a:solidFill>
                      <a:srgbClr val="FFFFFF"/>
                    </a:solidFill>
                    <a:latin typeface="Century Gothic"/>
                    <a:ea typeface="Century Gothic"/>
                    <a:cs typeface="Century Gothic"/>
                    <a:sym typeface="Century Gothic"/>
                  </a:endParaRPr>
                </a:p>
              </p:txBody>
            </p:sp>
            <p:sp>
              <p:nvSpPr>
                <p:cNvPr id="46" name="Google Shape;46;p3"/>
                <p:cNvSpPr/>
                <p:nvPr/>
              </p:nvSpPr>
              <p:spPr>
                <a:xfrm>
                  <a:off x="941825" y="13025787"/>
                  <a:ext cx="2677800" cy="1451700"/>
                </a:xfrm>
                <a:prstGeom prst="homePlate">
                  <a:avLst>
                    <a:gd name="adj" fmla="val 50000"/>
                  </a:avLst>
                </a:prstGeom>
                <a:solidFill>
                  <a:srgbClr val="A5A5A5"/>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600" i="0" u="none" strike="noStrike" cap="none" dirty="0">
                      <a:solidFill>
                        <a:srgbClr val="FFFFFF"/>
                      </a:solidFill>
                      <a:latin typeface="Century Gothic"/>
                      <a:ea typeface="Century Gothic"/>
                      <a:cs typeface="Century Gothic"/>
                      <a:sym typeface="Century Gothic"/>
                    </a:rPr>
                    <a:t>Acquire Data</a:t>
                  </a:r>
                  <a:endParaRPr sz="1600" i="0" u="none" strike="noStrike" cap="none" dirty="0">
                    <a:solidFill>
                      <a:srgbClr val="FFFFFF"/>
                    </a:solidFill>
                    <a:latin typeface="Century Gothic"/>
                    <a:ea typeface="Century Gothic"/>
                    <a:cs typeface="Century Gothic"/>
                    <a:sym typeface="Century Gothic"/>
                  </a:endParaRPr>
                </a:p>
              </p:txBody>
            </p:sp>
            <p:sp>
              <p:nvSpPr>
                <p:cNvPr id="47" name="Google Shape;47;p3"/>
                <p:cNvSpPr/>
                <p:nvPr/>
              </p:nvSpPr>
              <p:spPr>
                <a:xfrm>
                  <a:off x="2075150" y="13025787"/>
                  <a:ext cx="4457700" cy="1451700"/>
                </a:xfrm>
                <a:prstGeom prst="chevron">
                  <a:avLst>
                    <a:gd name="adj" fmla="val 50000"/>
                  </a:avLst>
                </a:prstGeom>
                <a:solidFill>
                  <a:srgbClr val="6AA84F"/>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i="0" u="none" strike="noStrike" cap="none" dirty="0">
                      <a:solidFill>
                        <a:srgbClr val="FFFFFF"/>
                      </a:solidFill>
                      <a:latin typeface="Century Gothic"/>
                      <a:ea typeface="Century Gothic"/>
                      <a:cs typeface="Century Gothic"/>
                      <a:sym typeface="Century Gothic"/>
                    </a:rPr>
                    <a:t>Classify land cover and </a:t>
                  </a:r>
                  <a:endParaRPr sz="1600" i="0" u="none" strike="noStrike" cap="none" dirty="0">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600" i="0" u="none" strike="noStrike" cap="none" dirty="0">
                      <a:solidFill>
                        <a:srgbClr val="FFFFFF"/>
                      </a:solidFill>
                      <a:latin typeface="Century Gothic"/>
                      <a:ea typeface="Century Gothic"/>
                      <a:cs typeface="Century Gothic"/>
                      <a:sym typeface="Century Gothic"/>
                    </a:rPr>
                    <a:t>calculate NDVI for urban </a:t>
                  </a:r>
                  <a:endParaRPr sz="1600" i="0" u="none" strike="noStrike" cap="none" dirty="0">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600" i="0" u="none" strike="noStrike" cap="none" dirty="0">
                      <a:solidFill>
                        <a:srgbClr val="FFFFFF"/>
                      </a:solidFill>
                      <a:latin typeface="Century Gothic"/>
                      <a:ea typeface="Century Gothic"/>
                      <a:cs typeface="Century Gothic"/>
                      <a:sym typeface="Century Gothic"/>
                    </a:rPr>
                    <a:t>canopy and impervious </a:t>
                  </a:r>
                  <a:endParaRPr sz="1600" i="0" u="none" strike="noStrike" cap="none" dirty="0">
                    <a:solidFill>
                      <a:srgbClr val="FFFFFF"/>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rgbClr val="000000"/>
                    </a:buClr>
                    <a:buSzPts val="1400"/>
                    <a:buFont typeface="Arial"/>
                    <a:buNone/>
                  </a:pPr>
                  <a:r>
                    <a:rPr lang="en-US" sz="1600" i="0" u="none" strike="noStrike" cap="none" dirty="0">
                      <a:solidFill>
                        <a:srgbClr val="FFFFFF"/>
                      </a:solidFill>
                      <a:latin typeface="Century Gothic"/>
                      <a:ea typeface="Century Gothic"/>
                      <a:cs typeface="Century Gothic"/>
                      <a:sym typeface="Century Gothic"/>
                    </a:rPr>
                    <a:t>surface</a:t>
                  </a:r>
                  <a:endParaRPr sz="1600" i="0" u="none" strike="noStrike" cap="none" dirty="0">
                    <a:solidFill>
                      <a:srgbClr val="FFFFFF"/>
                    </a:solidFill>
                    <a:latin typeface="Century Gothic"/>
                    <a:ea typeface="Century Gothic"/>
                    <a:cs typeface="Century Gothic"/>
                    <a:sym typeface="Century Gothic"/>
                  </a:endParaRPr>
                </a:p>
              </p:txBody>
            </p:sp>
            <p:sp>
              <p:nvSpPr>
                <p:cNvPr id="48" name="Google Shape;48;p3"/>
                <p:cNvSpPr/>
                <p:nvPr/>
              </p:nvSpPr>
              <p:spPr>
                <a:xfrm>
                  <a:off x="5200616" y="13025787"/>
                  <a:ext cx="3319500" cy="1451700"/>
                </a:xfrm>
                <a:prstGeom prst="chevron">
                  <a:avLst>
                    <a:gd name="adj" fmla="val 50000"/>
                  </a:avLst>
                </a:prstGeom>
                <a:solidFill>
                  <a:schemeClr val="accent4"/>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1400"/>
                    <a:buFont typeface="Arial"/>
                    <a:buNone/>
                  </a:pPr>
                  <a:r>
                    <a:rPr lang="en-US" sz="1600" i="0" u="none" strike="noStrike" cap="none" dirty="0">
                      <a:solidFill>
                        <a:srgbClr val="FFFFFF"/>
                      </a:solidFill>
                      <a:latin typeface="Century Gothic"/>
                      <a:ea typeface="Century Gothic"/>
                      <a:cs typeface="Century Gothic"/>
                      <a:sym typeface="Century Gothic"/>
                    </a:rPr>
                    <a:t>Calculation of land surface temperature</a:t>
                  </a:r>
                  <a:endParaRPr sz="1600" i="0" u="none" strike="noStrike" cap="none" dirty="0">
                    <a:solidFill>
                      <a:srgbClr val="FFFFFF"/>
                    </a:solidFill>
                    <a:latin typeface="Century Gothic"/>
                    <a:ea typeface="Century Gothic"/>
                    <a:cs typeface="Century Gothic"/>
                    <a:sym typeface="Century Gothic"/>
                  </a:endParaRPr>
                </a:p>
              </p:txBody>
            </p:sp>
            <p:sp>
              <p:nvSpPr>
                <p:cNvPr id="49" name="Google Shape;49;p3"/>
                <p:cNvSpPr/>
                <p:nvPr/>
              </p:nvSpPr>
              <p:spPr>
                <a:xfrm>
                  <a:off x="7765475" y="13025787"/>
                  <a:ext cx="3205500" cy="1451700"/>
                </a:xfrm>
                <a:prstGeom prst="chevron">
                  <a:avLst>
                    <a:gd name="adj" fmla="val 50000"/>
                  </a:avLst>
                </a:prstGeom>
                <a:solidFill>
                  <a:srgbClr val="1C57B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i="0" u="none" strike="noStrike" cap="none" dirty="0">
                      <a:solidFill>
                        <a:srgbClr val="FFFFFF"/>
                      </a:solidFill>
                      <a:latin typeface="Century Gothic"/>
                      <a:ea typeface="Century Gothic"/>
                      <a:cs typeface="Century Gothic"/>
                      <a:sym typeface="Century Gothic"/>
                    </a:rPr>
                    <a:t>Calculation of NDFI and flood map creation</a:t>
                  </a:r>
                  <a:endParaRPr sz="1600" i="0" u="none" strike="noStrike" cap="none" dirty="0">
                    <a:solidFill>
                      <a:srgbClr val="FFFFFF"/>
                    </a:solidFill>
                    <a:latin typeface="Century Gothic"/>
                    <a:ea typeface="Century Gothic"/>
                    <a:cs typeface="Century Gothic"/>
                    <a:sym typeface="Century Gothic"/>
                  </a:endParaRPr>
                </a:p>
              </p:txBody>
            </p:sp>
            <p:sp>
              <p:nvSpPr>
                <p:cNvPr id="50" name="Google Shape;50;p3"/>
                <p:cNvSpPr/>
                <p:nvPr/>
              </p:nvSpPr>
              <p:spPr>
                <a:xfrm>
                  <a:off x="941975" y="14443124"/>
                  <a:ext cx="5154000" cy="1370400"/>
                </a:xfrm>
                <a:prstGeom prst="homePlate">
                  <a:avLst>
                    <a:gd name="adj" fmla="val 50000"/>
                  </a:avLst>
                </a:prstGeom>
                <a:solidFill>
                  <a:srgbClr val="A5A5A5"/>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600" i="0" u="none" strike="noStrike" cap="none" dirty="0">
                      <a:solidFill>
                        <a:srgbClr val="FFFFFF"/>
                      </a:solidFill>
                      <a:latin typeface="Century Gothic"/>
                      <a:ea typeface="Century Gothic"/>
                      <a:cs typeface="Century Gothic"/>
                      <a:sym typeface="Century Gothic"/>
                    </a:rPr>
                    <a:t>Compare land classification and NDVI with land surface temperature results</a:t>
                  </a:r>
                  <a:endParaRPr sz="1600" i="0" u="none" strike="noStrike" cap="none" dirty="0">
                    <a:solidFill>
                      <a:srgbClr val="FFFFFF"/>
                    </a:solidFill>
                    <a:latin typeface="Century Gothic"/>
                    <a:ea typeface="Century Gothic"/>
                    <a:cs typeface="Century Gothic"/>
                    <a:sym typeface="Century Gothic"/>
                  </a:endParaRPr>
                </a:p>
              </p:txBody>
            </p:sp>
            <p:sp>
              <p:nvSpPr>
                <p:cNvPr id="51" name="Google Shape;51;p3"/>
                <p:cNvSpPr/>
                <p:nvPr/>
              </p:nvSpPr>
              <p:spPr>
                <a:xfrm>
                  <a:off x="5388849" y="14442990"/>
                  <a:ext cx="5582100" cy="1370400"/>
                </a:xfrm>
                <a:prstGeom prst="chevron">
                  <a:avLst>
                    <a:gd name="adj" fmla="val 50000"/>
                  </a:avLst>
                </a:prstGeom>
                <a:solidFill>
                  <a:srgbClr val="A5A5A5"/>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600" i="0" u="none" strike="noStrike" cap="none" dirty="0">
                      <a:solidFill>
                        <a:srgbClr val="FFFFFF"/>
                      </a:solidFill>
                      <a:latin typeface="Century Gothic"/>
                      <a:ea typeface="Century Gothic"/>
                      <a:cs typeface="Century Gothic"/>
                      <a:sym typeface="Century Gothic"/>
                    </a:rPr>
                    <a:t>Compare land cover classification, NDVI, and land surface temperature results with NDFI flood map</a:t>
                  </a:r>
                  <a:endParaRPr sz="1600" i="0" u="none" strike="noStrike" cap="none" dirty="0">
                    <a:solidFill>
                      <a:srgbClr val="FFFFFF"/>
                    </a:solidFill>
                    <a:latin typeface="Century Gothic"/>
                    <a:ea typeface="Century Gothic"/>
                    <a:cs typeface="Century Gothic"/>
                    <a:sym typeface="Century Gothic"/>
                  </a:endParaRPr>
                </a:p>
              </p:txBody>
            </p:sp>
          </p:grpSp>
          <p:sp>
            <p:nvSpPr>
              <p:cNvPr id="52" name="Google Shape;52;p3"/>
              <p:cNvSpPr/>
              <p:nvPr/>
            </p:nvSpPr>
            <p:spPr>
              <a:xfrm>
                <a:off x="1380100" y="11532377"/>
                <a:ext cx="3932700" cy="1390800"/>
              </a:xfrm>
              <a:prstGeom prst="homePlate">
                <a:avLst>
                  <a:gd name="adj" fmla="val 50000"/>
                </a:avLst>
              </a:prstGeom>
              <a:solidFill>
                <a:srgbClr val="0A2143"/>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457200" marR="0" lvl="0" indent="0" rtl="0">
                  <a:lnSpc>
                    <a:spcPct val="100000"/>
                  </a:lnSpc>
                  <a:spcBef>
                    <a:spcPts val="0"/>
                  </a:spcBef>
                  <a:spcAft>
                    <a:spcPts val="0"/>
                  </a:spcAft>
                  <a:buClr>
                    <a:srgbClr val="000000"/>
                  </a:buClr>
                  <a:buSzPts val="1600"/>
                  <a:buFont typeface="Arial"/>
                  <a:buNone/>
                </a:pPr>
                <a:r>
                  <a:rPr lang="en-US" sz="1600" b="1" dirty="0">
                    <a:solidFill>
                      <a:srgbClr val="FFFFFF"/>
                    </a:solidFill>
                    <a:latin typeface="Century Gothic"/>
                    <a:ea typeface="Century Gothic"/>
                    <a:cs typeface="Century Gothic"/>
                    <a:sym typeface="Century Gothic"/>
                  </a:rPr>
                  <a:t>Landsat 8 OLI</a:t>
                </a:r>
                <a:endParaRPr sz="1600" b="1" i="0" u="none" strike="noStrike" cap="none" dirty="0">
                  <a:solidFill>
                    <a:srgbClr val="FFFFFF"/>
                  </a:solidFill>
                  <a:latin typeface="Century Gothic"/>
                  <a:ea typeface="Century Gothic"/>
                  <a:cs typeface="Century Gothic"/>
                  <a:sym typeface="Century Gothic"/>
                </a:endParaRPr>
              </a:p>
              <a:p>
                <a:pPr marL="457200" marR="0" lvl="0" indent="0" rtl="0">
                  <a:lnSpc>
                    <a:spcPct val="100000"/>
                  </a:lnSpc>
                  <a:spcBef>
                    <a:spcPts val="0"/>
                  </a:spcBef>
                  <a:spcAft>
                    <a:spcPts val="0"/>
                  </a:spcAft>
                  <a:buClr>
                    <a:srgbClr val="000000"/>
                  </a:buClr>
                  <a:buSzPts val="1400"/>
                  <a:buFont typeface="Arial"/>
                  <a:buNone/>
                </a:pPr>
                <a:r>
                  <a:rPr lang="en-US" sz="1600" i="0" u="none" strike="noStrike" cap="none" dirty="0">
                    <a:solidFill>
                      <a:srgbClr val="FFFFFF"/>
                    </a:solidFill>
                    <a:latin typeface="Century Gothic"/>
                    <a:ea typeface="Century Gothic"/>
                    <a:cs typeface="Century Gothic"/>
                    <a:sym typeface="Century Gothic"/>
                  </a:rPr>
                  <a:t>201</a:t>
                </a:r>
                <a:r>
                  <a:rPr lang="en-US" sz="1600" dirty="0">
                    <a:solidFill>
                      <a:srgbClr val="FFFFFF"/>
                    </a:solidFill>
                    <a:latin typeface="Century Gothic"/>
                    <a:ea typeface="Century Gothic"/>
                    <a:cs typeface="Century Gothic"/>
                    <a:sym typeface="Century Gothic"/>
                  </a:rPr>
                  <a:t>3</a:t>
                </a:r>
                <a:r>
                  <a:rPr lang="en-US" sz="1600" i="0" u="none" strike="noStrike" cap="none" dirty="0">
                    <a:solidFill>
                      <a:srgbClr val="FFFFFF"/>
                    </a:solidFill>
                    <a:latin typeface="Century Gothic"/>
                    <a:ea typeface="Century Gothic"/>
                    <a:cs typeface="Century Gothic"/>
                    <a:sym typeface="Century Gothic"/>
                  </a:rPr>
                  <a:t> to 2017</a:t>
                </a:r>
                <a:endParaRPr sz="1600" i="0" u="none" strike="noStrike" cap="none" dirty="0">
                  <a:solidFill>
                    <a:srgbClr val="FFFFFF"/>
                  </a:solidFill>
                  <a:latin typeface="Century Gothic"/>
                  <a:ea typeface="Century Gothic"/>
                  <a:cs typeface="Century Gothic"/>
                  <a:sym typeface="Century Gothic"/>
                </a:endParaRPr>
              </a:p>
              <a:p>
                <a:pPr marL="457200" marR="0" lvl="0" indent="0" rtl="0">
                  <a:lnSpc>
                    <a:spcPct val="100000"/>
                  </a:lnSpc>
                  <a:spcBef>
                    <a:spcPts val="0"/>
                  </a:spcBef>
                  <a:spcAft>
                    <a:spcPts val="0"/>
                  </a:spcAft>
                  <a:buClr>
                    <a:srgbClr val="000000"/>
                  </a:buClr>
                  <a:buSzPts val="1400"/>
                  <a:buFont typeface="Arial"/>
                  <a:buNone/>
                </a:pPr>
                <a:r>
                  <a:rPr lang="en-US" sz="1600" i="0" u="none" strike="noStrike" cap="none" dirty="0">
                    <a:solidFill>
                      <a:srgbClr val="FFFFFF"/>
                    </a:solidFill>
                    <a:latin typeface="Century Gothic"/>
                    <a:ea typeface="Century Gothic"/>
                    <a:cs typeface="Century Gothic"/>
                    <a:sym typeface="Century Gothic"/>
                  </a:rPr>
                  <a:t>&lt;10% cloud cover</a:t>
                </a:r>
                <a:endParaRPr sz="1600" i="0" u="none" strike="noStrike" cap="none" dirty="0">
                  <a:solidFill>
                    <a:srgbClr val="FFFFFF"/>
                  </a:solidFill>
                  <a:latin typeface="Century Gothic"/>
                  <a:ea typeface="Century Gothic"/>
                  <a:cs typeface="Century Gothic"/>
                  <a:sym typeface="Century Gothic"/>
                </a:endParaRPr>
              </a:p>
            </p:txBody>
          </p:sp>
        </p:grpSp>
        <p:sp>
          <p:nvSpPr>
            <p:cNvPr id="91" name="Google Shape;91;p3"/>
            <p:cNvSpPr/>
            <p:nvPr/>
          </p:nvSpPr>
          <p:spPr>
            <a:xfrm>
              <a:off x="938500" y="11937925"/>
              <a:ext cx="1462200" cy="1248000"/>
            </a:xfrm>
            <a:prstGeom prst="rect">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solidFill>
                    <a:srgbClr val="FFFFFF"/>
                  </a:solidFill>
                  <a:latin typeface="Century Gothic"/>
                  <a:ea typeface="Century Gothic"/>
                  <a:cs typeface="Century Gothic"/>
                  <a:sym typeface="Century Gothic"/>
                </a:rPr>
                <a:t>Data</a:t>
              </a:r>
              <a:endParaRPr sz="1800" b="1" dirty="0">
                <a:solidFill>
                  <a:srgbClr val="FFFFFF"/>
                </a:solidFill>
                <a:latin typeface="Century Gothic"/>
                <a:ea typeface="Century Gothic"/>
                <a:cs typeface="Century Gothic"/>
                <a:sym typeface="Century Gothic"/>
              </a:endParaRPr>
            </a:p>
            <a:p>
              <a:pPr marL="0" lvl="0" indent="0" algn="ctr">
                <a:spcBef>
                  <a:spcPts val="0"/>
                </a:spcBef>
                <a:spcAft>
                  <a:spcPts val="0"/>
                </a:spcAft>
                <a:buNone/>
              </a:pPr>
              <a:r>
                <a:rPr lang="en-US" sz="1800" b="1" dirty="0">
                  <a:solidFill>
                    <a:srgbClr val="FFFFFF"/>
                  </a:solidFill>
                  <a:latin typeface="Century Gothic"/>
                  <a:ea typeface="Century Gothic"/>
                  <a:cs typeface="Century Gothic"/>
                  <a:sym typeface="Century Gothic"/>
                </a:rPr>
                <a:t>Acquisition</a:t>
              </a:r>
              <a:endParaRPr sz="1800" b="1" dirty="0">
                <a:solidFill>
                  <a:srgbClr val="FFFFFF"/>
                </a:solidFill>
                <a:latin typeface="Century Gothic"/>
                <a:ea typeface="Century Gothic"/>
                <a:cs typeface="Century Gothic"/>
                <a:sym typeface="Century Gothic"/>
              </a:endParaRPr>
            </a:p>
          </p:txBody>
        </p:sp>
        <p:sp>
          <p:nvSpPr>
            <p:cNvPr id="92" name="Google Shape;92;p3"/>
            <p:cNvSpPr/>
            <p:nvPr/>
          </p:nvSpPr>
          <p:spPr>
            <a:xfrm>
              <a:off x="938500" y="13206537"/>
              <a:ext cx="1462200" cy="1305000"/>
            </a:xfrm>
            <a:prstGeom prst="rect">
              <a:avLst/>
            </a:prstGeom>
            <a:solidFill>
              <a:srgbClr val="434343"/>
            </a:solid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US" sz="1800" b="1" dirty="0">
                  <a:solidFill>
                    <a:srgbClr val="FFFFFF"/>
                  </a:solidFill>
                  <a:latin typeface="Century Gothic"/>
                  <a:ea typeface="Century Gothic"/>
                  <a:cs typeface="Century Gothic"/>
                  <a:sym typeface="Century Gothic"/>
                </a:rPr>
                <a:t>Data Processing</a:t>
              </a:r>
              <a:endParaRPr sz="1800" b="1" dirty="0">
                <a:solidFill>
                  <a:srgbClr val="FFFFFF"/>
                </a:solidFill>
                <a:latin typeface="Century Gothic"/>
                <a:ea typeface="Century Gothic"/>
                <a:cs typeface="Century Gothic"/>
                <a:sym typeface="Century Gothic"/>
              </a:endParaRPr>
            </a:p>
          </p:txBody>
        </p:sp>
        <p:sp>
          <p:nvSpPr>
            <p:cNvPr id="93" name="Google Shape;93;p3"/>
            <p:cNvSpPr/>
            <p:nvPr/>
          </p:nvSpPr>
          <p:spPr>
            <a:xfrm>
              <a:off x="938500" y="14549425"/>
              <a:ext cx="1462200" cy="1268400"/>
            </a:xfrm>
            <a:prstGeom prst="rect">
              <a:avLst/>
            </a:prstGeom>
            <a:solidFill>
              <a:srgbClr val="666666"/>
            </a:solid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US" sz="1800" b="1" dirty="0">
                  <a:solidFill>
                    <a:srgbClr val="FFFFFF"/>
                  </a:solidFill>
                  <a:latin typeface="Century Gothic"/>
                  <a:ea typeface="Century Gothic"/>
                  <a:cs typeface="Century Gothic"/>
                  <a:sym typeface="Century Gothic"/>
                </a:rPr>
                <a:t>Data Analysis</a:t>
              </a:r>
              <a:endParaRPr sz="1800" b="1" dirty="0">
                <a:solidFill>
                  <a:srgbClr val="FFFFFF"/>
                </a:solidFill>
                <a:latin typeface="Century Gothic"/>
                <a:ea typeface="Century Gothic"/>
                <a:cs typeface="Century Gothic"/>
                <a:sym typeface="Century Gothic"/>
              </a:endParaRPr>
            </a:p>
          </p:txBody>
        </p:sp>
      </p:grpSp>
      <p:grpSp>
        <p:nvGrpSpPr>
          <p:cNvPr id="94" name="Google Shape;94;p3"/>
          <p:cNvGrpSpPr/>
          <p:nvPr/>
        </p:nvGrpSpPr>
        <p:grpSpPr>
          <a:xfrm>
            <a:off x="13255028" y="30152999"/>
            <a:ext cx="13210975" cy="4173272"/>
            <a:chOff x="13469513" y="29664988"/>
            <a:chExt cx="13210975" cy="4173272"/>
          </a:xfrm>
        </p:grpSpPr>
        <p:pic>
          <p:nvPicPr>
            <p:cNvPr id="95" name="Google Shape;95;p3"/>
            <p:cNvPicPr preferRelativeResize="0"/>
            <p:nvPr/>
          </p:nvPicPr>
          <p:blipFill>
            <a:blip r:embed="rId9">
              <a:alphaModFix/>
            </a:blip>
            <a:stretch>
              <a:fillRect/>
            </a:stretch>
          </p:blipFill>
          <p:spPr>
            <a:xfrm>
              <a:off x="17338350" y="30522263"/>
              <a:ext cx="2076600" cy="2067000"/>
            </a:xfrm>
            <a:prstGeom prst="ellipse">
              <a:avLst/>
            </a:prstGeom>
            <a:noFill/>
            <a:ln>
              <a:noFill/>
            </a:ln>
          </p:spPr>
        </p:pic>
        <p:pic>
          <p:nvPicPr>
            <p:cNvPr id="96" name="Google Shape;96;p3"/>
            <p:cNvPicPr preferRelativeResize="0"/>
            <p:nvPr/>
          </p:nvPicPr>
          <p:blipFill>
            <a:blip r:embed="rId9">
              <a:alphaModFix/>
            </a:blip>
            <a:stretch>
              <a:fillRect/>
            </a:stretch>
          </p:blipFill>
          <p:spPr>
            <a:xfrm>
              <a:off x="20725725" y="30522263"/>
              <a:ext cx="2076600" cy="2067000"/>
            </a:xfrm>
            <a:prstGeom prst="ellipse">
              <a:avLst/>
            </a:prstGeom>
            <a:noFill/>
            <a:ln>
              <a:noFill/>
            </a:ln>
          </p:spPr>
        </p:pic>
        <p:pic>
          <p:nvPicPr>
            <p:cNvPr id="97" name="Google Shape;97;p3"/>
            <p:cNvPicPr preferRelativeResize="0"/>
            <p:nvPr/>
          </p:nvPicPr>
          <p:blipFill>
            <a:blip r:embed="rId9">
              <a:alphaModFix/>
            </a:blip>
            <a:stretch>
              <a:fillRect/>
            </a:stretch>
          </p:blipFill>
          <p:spPr>
            <a:xfrm>
              <a:off x="24113100" y="30522263"/>
              <a:ext cx="2076600" cy="2067000"/>
            </a:xfrm>
            <a:prstGeom prst="ellipse">
              <a:avLst/>
            </a:prstGeom>
            <a:noFill/>
            <a:ln>
              <a:noFill/>
            </a:ln>
          </p:spPr>
        </p:pic>
        <p:pic>
          <p:nvPicPr>
            <p:cNvPr id="98" name="Google Shape;98;p3"/>
            <p:cNvPicPr preferRelativeResize="0"/>
            <p:nvPr/>
          </p:nvPicPr>
          <p:blipFill>
            <a:blip r:embed="rId9">
              <a:alphaModFix/>
            </a:blip>
            <a:stretch>
              <a:fillRect/>
            </a:stretch>
          </p:blipFill>
          <p:spPr>
            <a:xfrm>
              <a:off x="13950975" y="30522263"/>
              <a:ext cx="2076600" cy="2067000"/>
            </a:xfrm>
            <a:prstGeom prst="ellipse">
              <a:avLst/>
            </a:prstGeom>
            <a:noFill/>
            <a:ln>
              <a:noFill/>
            </a:ln>
          </p:spPr>
        </p:pic>
        <p:grpSp>
          <p:nvGrpSpPr>
            <p:cNvPr id="99" name="Google Shape;99;p3"/>
            <p:cNvGrpSpPr/>
            <p:nvPr/>
          </p:nvGrpSpPr>
          <p:grpSpPr>
            <a:xfrm>
              <a:off x="13469513" y="29664988"/>
              <a:ext cx="13210975" cy="4173272"/>
              <a:chOff x="13469513" y="29664988"/>
              <a:chExt cx="13210975" cy="4173272"/>
            </a:xfrm>
          </p:grpSpPr>
          <p:sp>
            <p:nvSpPr>
              <p:cNvPr id="100" name="Google Shape;100;p3"/>
              <p:cNvSpPr txBox="1"/>
              <p:nvPr/>
            </p:nvSpPr>
            <p:spPr>
              <a:xfrm>
                <a:off x="13469513" y="29664988"/>
                <a:ext cx="4542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1C57B0"/>
                    </a:solidFill>
                    <a:latin typeface="Century Gothic"/>
                    <a:ea typeface="Century Gothic"/>
                    <a:cs typeface="Century Gothic"/>
                    <a:sym typeface="Century Gothic"/>
                  </a:rPr>
                  <a:t>Team Members</a:t>
                </a:r>
                <a:endParaRPr sz="1400" b="0" i="0" u="none" strike="noStrike" cap="none" dirty="0">
                  <a:solidFill>
                    <a:srgbClr val="000000"/>
                  </a:solidFill>
                  <a:latin typeface="Arial"/>
                  <a:ea typeface="Arial"/>
                  <a:cs typeface="Arial"/>
                  <a:sym typeface="Arial"/>
                </a:endParaRPr>
              </a:p>
            </p:txBody>
          </p:sp>
          <p:sp>
            <p:nvSpPr>
              <p:cNvPr id="101" name="Google Shape;101;p3"/>
              <p:cNvSpPr txBox="1"/>
              <p:nvPr/>
            </p:nvSpPr>
            <p:spPr>
              <a:xfrm>
                <a:off x="13553109" y="32590259"/>
                <a:ext cx="2872200"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dirty="0" err="1">
                    <a:solidFill>
                      <a:schemeClr val="tx1">
                        <a:lumMod val="75000"/>
                        <a:lumOff val="25000"/>
                      </a:schemeClr>
                    </a:solidFill>
                    <a:latin typeface="Garamond"/>
                    <a:ea typeface="Garamond"/>
                    <a:cs typeface="Garamond"/>
                    <a:sym typeface="Garamond"/>
                  </a:rPr>
                  <a:t>Rupsa</a:t>
                </a:r>
                <a:r>
                  <a:rPr lang="en-US" sz="2700" b="0" i="0" u="none" strike="noStrike" cap="none" dirty="0">
                    <a:solidFill>
                      <a:schemeClr val="tx1">
                        <a:lumMod val="75000"/>
                        <a:lumOff val="25000"/>
                      </a:schemeClr>
                    </a:solidFill>
                    <a:latin typeface="Garamond"/>
                    <a:ea typeface="Garamond"/>
                    <a:cs typeface="Garamond"/>
                    <a:sym typeface="Garamond"/>
                  </a:rPr>
                  <a:t> </a:t>
                </a:r>
                <a:r>
                  <a:rPr lang="en-US" sz="2700" b="0" i="0" u="none" strike="noStrike" cap="none" dirty="0" err="1">
                    <a:solidFill>
                      <a:schemeClr val="tx1">
                        <a:lumMod val="75000"/>
                        <a:lumOff val="25000"/>
                      </a:schemeClr>
                    </a:solidFill>
                    <a:latin typeface="Garamond"/>
                    <a:ea typeface="Garamond"/>
                    <a:cs typeface="Garamond"/>
                    <a:sym typeface="Garamond"/>
                  </a:rPr>
                  <a:t>Bhowmick</a:t>
                </a:r>
                <a:endParaRPr sz="1400" b="0" i="0" u="none" strike="noStrike" cap="none" dirty="0">
                  <a:solidFill>
                    <a:schemeClr val="tx1">
                      <a:lumMod val="75000"/>
                      <a:lumOff val="25000"/>
                    </a:schemeClr>
                  </a:solidFill>
                  <a:sym typeface="Arial"/>
                </a:endParaRPr>
              </a:p>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dirty="0">
                    <a:solidFill>
                      <a:schemeClr val="tx1">
                        <a:lumMod val="75000"/>
                        <a:lumOff val="25000"/>
                      </a:schemeClr>
                    </a:solidFill>
                    <a:latin typeface="Garamond"/>
                    <a:ea typeface="Garamond"/>
                    <a:cs typeface="Garamond"/>
                    <a:sym typeface="Garamond"/>
                  </a:rPr>
                  <a:t>Project Lead</a:t>
                </a:r>
                <a:endParaRPr sz="1400" b="0" i="0" u="none" strike="noStrike" cap="none" dirty="0">
                  <a:solidFill>
                    <a:schemeClr val="tx1">
                      <a:lumMod val="75000"/>
                      <a:lumOff val="25000"/>
                    </a:schemeClr>
                  </a:solidFill>
                  <a:sym typeface="Arial"/>
                </a:endParaRPr>
              </a:p>
            </p:txBody>
          </p:sp>
          <p:sp>
            <p:nvSpPr>
              <p:cNvPr id="102" name="Google Shape;102;p3"/>
              <p:cNvSpPr txBox="1"/>
              <p:nvPr/>
            </p:nvSpPr>
            <p:spPr>
              <a:xfrm>
                <a:off x="16773836" y="32590250"/>
                <a:ext cx="3205500"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dirty="0" err="1">
                    <a:solidFill>
                      <a:schemeClr val="tx1">
                        <a:lumMod val="75000"/>
                        <a:lumOff val="25000"/>
                      </a:schemeClr>
                    </a:solidFill>
                    <a:latin typeface="Garamond"/>
                    <a:ea typeface="Garamond"/>
                    <a:cs typeface="Garamond"/>
                    <a:sym typeface="Garamond"/>
                  </a:rPr>
                  <a:t>Lulin</a:t>
                </a:r>
                <a:r>
                  <a:rPr lang="en-US" sz="2700" b="0" i="0" u="none" strike="noStrike" cap="none" dirty="0">
                    <a:solidFill>
                      <a:schemeClr val="tx1">
                        <a:lumMod val="75000"/>
                        <a:lumOff val="25000"/>
                      </a:schemeClr>
                    </a:solidFill>
                    <a:latin typeface="Garamond"/>
                    <a:ea typeface="Garamond"/>
                    <a:cs typeface="Garamond"/>
                    <a:sym typeface="Garamond"/>
                  </a:rPr>
                  <a:t> Zheng</a:t>
                </a:r>
                <a:endParaRPr sz="2700" b="0" i="0" u="none" strike="noStrike" cap="none" dirty="0">
                  <a:solidFill>
                    <a:schemeClr val="tx1">
                      <a:lumMod val="75000"/>
                      <a:lumOff val="25000"/>
                    </a:schemeClr>
                  </a:solidFill>
                  <a:latin typeface="Garamond"/>
                  <a:ea typeface="Garamond"/>
                  <a:cs typeface="Garamond"/>
                  <a:sym typeface="Garamond"/>
                </a:endParaRPr>
              </a:p>
              <a:p>
                <a:pPr marL="0" marR="0" lvl="0" indent="0" algn="ctr" rtl="0">
                  <a:lnSpc>
                    <a:spcPct val="100000"/>
                  </a:lnSpc>
                  <a:spcBef>
                    <a:spcPts val="0"/>
                  </a:spcBef>
                  <a:spcAft>
                    <a:spcPts val="0"/>
                  </a:spcAft>
                  <a:buClr>
                    <a:srgbClr val="3F3F3F"/>
                  </a:buClr>
                  <a:buSzPts val="2700"/>
                  <a:buFont typeface="Arial"/>
                  <a:buNone/>
                </a:pPr>
                <a:endParaRPr sz="2700" b="0" i="0" u="none" strike="noStrike" cap="none" dirty="0">
                  <a:solidFill>
                    <a:srgbClr val="3F3F3F"/>
                  </a:solidFill>
                  <a:latin typeface="Garamond"/>
                  <a:ea typeface="Garamond"/>
                  <a:cs typeface="Garamond"/>
                  <a:sym typeface="Garamond"/>
                </a:endParaRPr>
              </a:p>
            </p:txBody>
          </p:sp>
          <p:sp>
            <p:nvSpPr>
              <p:cNvPr id="103" name="Google Shape;103;p3"/>
              <p:cNvSpPr txBox="1"/>
              <p:nvPr/>
            </p:nvSpPr>
            <p:spPr>
              <a:xfrm>
                <a:off x="20327813" y="32590259"/>
                <a:ext cx="3002100"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dirty="0">
                    <a:solidFill>
                      <a:schemeClr val="tx1">
                        <a:lumMod val="75000"/>
                        <a:lumOff val="25000"/>
                      </a:schemeClr>
                    </a:solidFill>
                    <a:latin typeface="Garamond"/>
                    <a:ea typeface="Garamond"/>
                    <a:cs typeface="Garamond"/>
                    <a:sym typeface="Garamond"/>
                  </a:rPr>
                  <a:t>Madison Murphy</a:t>
                </a:r>
                <a:endParaRPr sz="1400" b="0" i="0" u="none" strike="noStrike" cap="none" dirty="0">
                  <a:solidFill>
                    <a:schemeClr val="tx1">
                      <a:lumMod val="75000"/>
                      <a:lumOff val="25000"/>
                    </a:schemeClr>
                  </a:solidFill>
                  <a:sym typeface="Arial"/>
                </a:endParaRPr>
              </a:p>
            </p:txBody>
          </p:sp>
          <p:sp>
            <p:nvSpPr>
              <p:cNvPr id="104" name="Google Shape;104;p3"/>
              <p:cNvSpPr txBox="1"/>
              <p:nvPr/>
            </p:nvSpPr>
            <p:spPr>
              <a:xfrm>
                <a:off x="23678388" y="32590259"/>
                <a:ext cx="3002100"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dirty="0">
                    <a:solidFill>
                      <a:schemeClr val="tx1">
                        <a:lumMod val="75000"/>
                        <a:lumOff val="25000"/>
                      </a:schemeClr>
                    </a:solidFill>
                    <a:latin typeface="Garamond"/>
                    <a:ea typeface="Garamond"/>
                    <a:cs typeface="Garamond"/>
                    <a:sym typeface="Garamond"/>
                  </a:rPr>
                  <a:t>Chelsea Randall</a:t>
                </a:r>
                <a:endParaRPr sz="1400" b="0" i="0" u="none" strike="noStrike" cap="none" dirty="0">
                  <a:solidFill>
                    <a:schemeClr val="tx1">
                      <a:lumMod val="75000"/>
                      <a:lumOff val="25000"/>
                    </a:schemeClr>
                  </a:solidFill>
                  <a:sym typeface="Arial"/>
                </a:endParaRPr>
              </a:p>
            </p:txBody>
          </p:sp>
          <p:pic>
            <p:nvPicPr>
              <p:cNvPr id="105" name="Google Shape;105;p3"/>
              <p:cNvPicPr preferRelativeResize="0"/>
              <p:nvPr/>
            </p:nvPicPr>
            <p:blipFill rotWithShape="1">
              <a:blip r:embed="rId10">
                <a:alphaModFix/>
              </a:blip>
              <a:srcRect l="8477" t="4433" r="15696" b="16949"/>
              <a:stretch/>
            </p:blipFill>
            <p:spPr>
              <a:xfrm>
                <a:off x="17567575" y="30721450"/>
                <a:ext cx="1643700" cy="1681800"/>
              </a:xfrm>
              <a:prstGeom prst="ellipse">
                <a:avLst/>
              </a:prstGeom>
              <a:noFill/>
              <a:ln>
                <a:noFill/>
              </a:ln>
            </p:spPr>
          </p:pic>
          <p:pic>
            <p:nvPicPr>
              <p:cNvPr id="106" name="Google Shape;106;p3"/>
              <p:cNvPicPr preferRelativeResize="0"/>
              <p:nvPr/>
            </p:nvPicPr>
            <p:blipFill rotWithShape="1">
              <a:blip r:embed="rId11">
                <a:alphaModFix/>
              </a:blip>
              <a:srcRect l="14678" t="1252" r="8392" b="12962"/>
              <a:stretch/>
            </p:blipFill>
            <p:spPr>
              <a:xfrm>
                <a:off x="24316625" y="30678226"/>
                <a:ext cx="1643700" cy="1755000"/>
              </a:xfrm>
              <a:prstGeom prst="ellipse">
                <a:avLst/>
              </a:prstGeom>
              <a:noFill/>
              <a:ln>
                <a:noFill/>
              </a:ln>
            </p:spPr>
          </p:pic>
          <p:pic>
            <p:nvPicPr>
              <p:cNvPr id="107" name="Google Shape;107;p3"/>
              <p:cNvPicPr preferRelativeResize="0"/>
              <p:nvPr/>
            </p:nvPicPr>
            <p:blipFill rotWithShape="1">
              <a:blip r:embed="rId12">
                <a:alphaModFix/>
              </a:blip>
              <a:srcRect l="10958" t="6934" r="6088" b="8190"/>
              <a:stretch/>
            </p:blipFill>
            <p:spPr>
              <a:xfrm>
                <a:off x="20910600" y="30721450"/>
                <a:ext cx="1706700" cy="1681800"/>
              </a:xfrm>
              <a:prstGeom prst="ellipse">
                <a:avLst/>
              </a:prstGeom>
              <a:noFill/>
              <a:ln>
                <a:noFill/>
              </a:ln>
            </p:spPr>
          </p:pic>
          <p:pic>
            <p:nvPicPr>
              <p:cNvPr id="108" name="Google Shape;108;p3"/>
              <p:cNvPicPr preferRelativeResize="0"/>
              <p:nvPr/>
            </p:nvPicPr>
            <p:blipFill rotWithShape="1">
              <a:blip r:embed="rId13">
                <a:alphaModFix/>
              </a:blip>
              <a:srcRect l="11862" r="6324" b="3651"/>
              <a:stretch/>
            </p:blipFill>
            <p:spPr>
              <a:xfrm>
                <a:off x="14105900" y="30714825"/>
                <a:ext cx="1771500" cy="1714500"/>
              </a:xfrm>
              <a:prstGeom prst="ellipse">
                <a:avLst/>
              </a:prstGeom>
              <a:noFill/>
              <a:ln>
                <a:noFill/>
              </a:ln>
            </p:spPr>
          </p:pic>
        </p:grpSp>
      </p:grpSp>
      <p:grpSp>
        <p:nvGrpSpPr>
          <p:cNvPr id="130" name="Google Shape;130;p3"/>
          <p:cNvGrpSpPr/>
          <p:nvPr/>
        </p:nvGrpSpPr>
        <p:grpSpPr>
          <a:xfrm>
            <a:off x="25059703" y="26263812"/>
            <a:ext cx="1460168" cy="898159"/>
            <a:chOff x="24986124" y="26337175"/>
            <a:chExt cx="1460168" cy="898159"/>
          </a:xfrm>
        </p:grpSpPr>
        <p:sp>
          <p:nvSpPr>
            <p:cNvPr id="131" name="Google Shape;131;p3"/>
            <p:cNvSpPr txBox="1"/>
            <p:nvPr/>
          </p:nvSpPr>
          <p:spPr>
            <a:xfrm>
              <a:off x="25965721" y="26337175"/>
              <a:ext cx="478200" cy="200700"/>
            </a:xfrm>
            <a:prstGeom prst="rect">
              <a:avLst/>
            </a:prstGeom>
            <a:solidFill>
              <a:srgbClr val="D9D9D9"/>
            </a:solidFill>
            <a:ln>
              <a:noFill/>
            </a:ln>
          </p:spPr>
          <p:txBody>
            <a:bodyPr spcFirstLastPara="1" wrap="square" lIns="91425" tIns="91425" rIns="91425" bIns="91425" anchor="ctr" anchorCtr="0">
              <a:noAutofit/>
            </a:bodyPr>
            <a:lstStyle/>
            <a:p>
              <a:pPr marL="0" lvl="0" indent="0" rtl="0">
                <a:lnSpc>
                  <a:spcPct val="135000"/>
                </a:lnSpc>
                <a:spcBef>
                  <a:spcPts val="0"/>
                </a:spcBef>
                <a:spcAft>
                  <a:spcPts val="0"/>
                </a:spcAft>
                <a:buNone/>
              </a:pPr>
              <a:r>
                <a:rPr lang="en-US" sz="800" b="1" dirty="0">
                  <a:solidFill>
                    <a:schemeClr val="dk1"/>
                  </a:solidFill>
                  <a:latin typeface="Century Gothic"/>
                  <a:ea typeface="Century Gothic"/>
                  <a:cs typeface="Century Gothic"/>
                  <a:sym typeface="Century Gothic"/>
                </a:rPr>
                <a:t>315 K</a:t>
              </a:r>
              <a:endParaRPr sz="800" b="1" dirty="0"/>
            </a:p>
          </p:txBody>
        </p:sp>
        <p:sp>
          <p:nvSpPr>
            <p:cNvPr id="132" name="Google Shape;132;p3"/>
            <p:cNvSpPr txBox="1"/>
            <p:nvPr/>
          </p:nvSpPr>
          <p:spPr>
            <a:xfrm>
              <a:off x="25968092" y="27034634"/>
              <a:ext cx="478200" cy="200700"/>
            </a:xfrm>
            <a:prstGeom prst="rect">
              <a:avLst/>
            </a:prstGeom>
            <a:solidFill>
              <a:srgbClr val="D9D9D9"/>
            </a:solidFill>
            <a:ln>
              <a:noFill/>
            </a:ln>
          </p:spPr>
          <p:txBody>
            <a:bodyPr spcFirstLastPara="1" wrap="square" lIns="91425" tIns="91425" rIns="91425" bIns="91425" anchor="ctr" anchorCtr="0">
              <a:noAutofit/>
            </a:bodyPr>
            <a:lstStyle/>
            <a:p>
              <a:pPr marL="0" lvl="0" indent="0" rtl="0">
                <a:lnSpc>
                  <a:spcPct val="135000"/>
                </a:lnSpc>
                <a:spcBef>
                  <a:spcPts val="0"/>
                </a:spcBef>
                <a:spcAft>
                  <a:spcPts val="0"/>
                </a:spcAft>
                <a:buNone/>
              </a:pPr>
              <a:r>
                <a:rPr lang="en-US" sz="800" b="1" dirty="0">
                  <a:solidFill>
                    <a:schemeClr val="dk1"/>
                  </a:solidFill>
                  <a:latin typeface="Century Gothic"/>
                  <a:ea typeface="Century Gothic"/>
                  <a:cs typeface="Century Gothic"/>
                  <a:sym typeface="Century Gothic"/>
                </a:rPr>
                <a:t>270 K</a:t>
              </a:r>
              <a:endParaRPr sz="800" b="1" dirty="0"/>
            </a:p>
          </p:txBody>
        </p:sp>
        <p:sp>
          <p:nvSpPr>
            <p:cNvPr id="133" name="Google Shape;133;p3"/>
            <p:cNvSpPr txBox="1"/>
            <p:nvPr/>
          </p:nvSpPr>
          <p:spPr>
            <a:xfrm>
              <a:off x="24986124" y="26337175"/>
              <a:ext cx="819676" cy="2007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lnSpc>
                  <a:spcPct val="135000"/>
                </a:lnSpc>
                <a:spcBef>
                  <a:spcPts val="0"/>
                </a:spcBef>
                <a:spcAft>
                  <a:spcPts val="0"/>
                </a:spcAft>
                <a:buNone/>
              </a:pPr>
              <a:r>
                <a:rPr lang="en-US" sz="800" b="1" dirty="0">
                  <a:solidFill>
                    <a:schemeClr val="dk1"/>
                  </a:solidFill>
                  <a:latin typeface="Century Gothic"/>
                  <a:ea typeface="Century Gothic"/>
                  <a:cs typeface="Century Gothic"/>
                  <a:sym typeface="Century Gothic"/>
                </a:rPr>
                <a:t>High Temperature</a:t>
              </a:r>
              <a:endParaRPr sz="800" b="1" dirty="0"/>
            </a:p>
          </p:txBody>
        </p:sp>
        <p:sp>
          <p:nvSpPr>
            <p:cNvPr id="134" name="Google Shape;134;p3"/>
            <p:cNvSpPr txBox="1"/>
            <p:nvPr/>
          </p:nvSpPr>
          <p:spPr>
            <a:xfrm>
              <a:off x="24998941" y="26992193"/>
              <a:ext cx="819676" cy="2007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lnSpc>
                  <a:spcPct val="135000"/>
                </a:lnSpc>
                <a:spcBef>
                  <a:spcPts val="0"/>
                </a:spcBef>
                <a:spcAft>
                  <a:spcPts val="0"/>
                </a:spcAft>
                <a:buNone/>
              </a:pPr>
              <a:r>
                <a:rPr lang="en-US" sz="800" b="1" dirty="0">
                  <a:solidFill>
                    <a:schemeClr val="dk1"/>
                  </a:solidFill>
                  <a:latin typeface="Century Gothic"/>
                  <a:ea typeface="Century Gothic"/>
                  <a:cs typeface="Century Gothic"/>
                  <a:sym typeface="Century Gothic"/>
                </a:rPr>
                <a:t>Low Temperature</a:t>
              </a:r>
              <a:endParaRPr sz="800" b="1" dirty="0"/>
            </a:p>
          </p:txBody>
        </p:sp>
      </p:grpSp>
      <p:sp>
        <p:nvSpPr>
          <p:cNvPr id="141" name="Google Shape;141;p3"/>
          <p:cNvSpPr txBox="1"/>
          <p:nvPr/>
        </p:nvSpPr>
        <p:spPr>
          <a:xfrm>
            <a:off x="956933" y="30749037"/>
            <a:ext cx="12506632" cy="3133895"/>
          </a:xfrm>
          <a:prstGeom prst="rect">
            <a:avLst/>
          </a:prstGeom>
          <a:noFill/>
          <a:ln>
            <a:noFill/>
          </a:ln>
        </p:spPr>
        <p:txBody>
          <a:bodyPr spcFirstLastPara="1" wrap="square" lIns="91425" tIns="91425" rIns="91425" bIns="91425" anchor="t" anchorCtr="0">
            <a:noAutofit/>
          </a:bodyPr>
          <a:lstStyle/>
          <a:p>
            <a:pPr marL="355600" lvl="0" indent="-342900">
              <a:lnSpc>
                <a:spcPct val="90000"/>
              </a:lnSpc>
              <a:spcBef>
                <a:spcPts val="1000"/>
              </a:spcBef>
              <a:buClr>
                <a:srgbClr val="1B57AF"/>
              </a:buClr>
              <a:buSzPts val="2000"/>
              <a:buFont typeface="Wingdings 3" pitchFamily="18" charset="2"/>
              <a:buChar char=""/>
            </a:pPr>
            <a:r>
              <a:rPr lang="en-US" sz="2400" dirty="0" smtClean="0">
                <a:solidFill>
                  <a:srgbClr val="000000">
                    <a:lumMod val="75000"/>
                    <a:lumOff val="25000"/>
                  </a:srgbClr>
                </a:solidFill>
                <a:latin typeface="Garamond" panose="02020404030301010803" pitchFamily="18" charset="0"/>
                <a:ea typeface="Century Gothic"/>
                <a:cs typeface="Century Gothic"/>
                <a:sym typeface="Century Gothic"/>
              </a:rPr>
              <a:t>Joe </a:t>
            </a:r>
            <a:r>
              <a:rPr lang="en-US" sz="2400" dirty="0">
                <a:solidFill>
                  <a:srgbClr val="000000">
                    <a:lumMod val="75000"/>
                    <a:lumOff val="25000"/>
                  </a:srgbClr>
                </a:solidFill>
                <a:latin typeface="Garamond" panose="02020404030301010803" pitchFamily="18" charset="0"/>
                <a:ea typeface="Century Gothic"/>
                <a:cs typeface="Century Gothic"/>
                <a:sym typeface="Century Gothic"/>
              </a:rPr>
              <a:t>Spruce, Lead Science Advisor, Science Systems &amp; Applications, Inc. </a:t>
            </a:r>
            <a:endParaRPr sz="2400" dirty="0">
              <a:solidFill>
                <a:schemeClr val="tx1">
                  <a:lumMod val="75000"/>
                  <a:lumOff val="25000"/>
                </a:schemeClr>
              </a:solidFill>
              <a:latin typeface="Garamond" panose="02020404030301010803" pitchFamily="18" charset="0"/>
              <a:ea typeface="Century Gothic"/>
              <a:cs typeface="Century Gothic"/>
              <a:sym typeface="Century Gothic"/>
            </a:endParaRPr>
          </a:p>
          <a:p>
            <a:pPr marL="355600" marR="0" lvl="0" indent="-342900" algn="l" rtl="0">
              <a:lnSpc>
                <a:spcPct val="90000"/>
              </a:lnSpc>
              <a:spcBef>
                <a:spcPts val="1000"/>
              </a:spcBef>
              <a:spcAft>
                <a:spcPts val="0"/>
              </a:spcAft>
              <a:buClr>
                <a:srgbClr val="1B57AF"/>
              </a:buClr>
              <a:buSzPts val="2000"/>
              <a:buFont typeface="Wingdings 3" pitchFamily="18" charset="2"/>
              <a:buChar char=""/>
            </a:pPr>
            <a:r>
              <a:rPr lang="en-US" sz="2400" dirty="0">
                <a:solidFill>
                  <a:schemeClr val="tx1">
                    <a:lumMod val="75000"/>
                    <a:lumOff val="25000"/>
                  </a:schemeClr>
                </a:solidFill>
                <a:latin typeface="Garamond" panose="02020404030301010803" pitchFamily="18" charset="0"/>
                <a:ea typeface="Century Gothic"/>
                <a:cs typeface="Century Gothic"/>
                <a:sym typeface="Century Gothic"/>
              </a:rPr>
              <a:t>Dr. Kenton Ross, Science Advisor, NASA Langley Research </a:t>
            </a:r>
            <a:r>
              <a:rPr lang="en-US" sz="2400" dirty="0" smtClean="0">
                <a:solidFill>
                  <a:schemeClr val="tx1">
                    <a:lumMod val="75000"/>
                    <a:lumOff val="25000"/>
                  </a:schemeClr>
                </a:solidFill>
                <a:latin typeface="Garamond" panose="02020404030301010803" pitchFamily="18" charset="0"/>
                <a:ea typeface="Century Gothic"/>
                <a:cs typeface="Century Gothic"/>
                <a:sym typeface="Century Gothic"/>
              </a:rPr>
              <a:t>Center</a:t>
            </a:r>
          </a:p>
          <a:p>
            <a:pPr marL="355600" indent="-342900">
              <a:lnSpc>
                <a:spcPct val="90000"/>
              </a:lnSpc>
              <a:spcBef>
                <a:spcPts val="1000"/>
              </a:spcBef>
              <a:buClr>
                <a:srgbClr val="1B57AF"/>
              </a:buClr>
              <a:buSzPts val="2000"/>
              <a:buFont typeface="Wingdings 3" pitchFamily="18" charset="2"/>
              <a:buChar char=""/>
            </a:pPr>
            <a:r>
              <a:rPr lang="en-US" sz="2400" dirty="0" smtClean="0">
                <a:solidFill>
                  <a:schemeClr val="tx1">
                    <a:lumMod val="75000"/>
                    <a:lumOff val="25000"/>
                  </a:schemeClr>
                </a:solidFill>
                <a:latin typeface="Garamond" panose="02020404030301010803" pitchFamily="18" charset="0"/>
                <a:ea typeface="Century Gothic"/>
                <a:cs typeface="Century Gothic"/>
                <a:sym typeface="Century Gothic"/>
              </a:rPr>
              <a:t>Bernard H. </a:t>
            </a:r>
            <a:r>
              <a:rPr lang="en-US" sz="2400" dirty="0" err="1" smtClean="0">
                <a:solidFill>
                  <a:schemeClr val="tx1">
                    <a:lumMod val="75000"/>
                    <a:lumOff val="25000"/>
                  </a:schemeClr>
                </a:solidFill>
                <a:latin typeface="Garamond" panose="02020404030301010803" pitchFamily="18" charset="0"/>
                <a:ea typeface="Century Gothic"/>
                <a:cs typeface="Century Gothic"/>
                <a:sym typeface="Century Gothic"/>
              </a:rPr>
              <a:t>Eichold</a:t>
            </a:r>
            <a:r>
              <a:rPr lang="en-US" sz="2400" dirty="0" smtClean="0">
                <a:solidFill>
                  <a:schemeClr val="tx1">
                    <a:lumMod val="75000"/>
                    <a:lumOff val="25000"/>
                  </a:schemeClr>
                </a:solidFill>
                <a:latin typeface="Garamond" panose="02020404030301010803" pitchFamily="18" charset="0"/>
                <a:ea typeface="Century Gothic"/>
                <a:cs typeface="Century Gothic"/>
                <a:sym typeface="Century Gothic"/>
              </a:rPr>
              <a:t> II, M.D., Dr. P.H., Mentor, Mobile County Health Department</a:t>
            </a:r>
          </a:p>
          <a:p>
            <a:pPr marL="355600" indent="-342900">
              <a:lnSpc>
                <a:spcPct val="90000"/>
              </a:lnSpc>
              <a:spcBef>
                <a:spcPts val="1000"/>
              </a:spcBef>
              <a:buClr>
                <a:srgbClr val="1B57AF"/>
              </a:buClr>
              <a:buSzPts val="2000"/>
              <a:buFont typeface="Wingdings 3" pitchFamily="18" charset="2"/>
              <a:buChar char=""/>
            </a:pPr>
            <a:r>
              <a:rPr lang="en-US" sz="2400" dirty="0" smtClean="0">
                <a:solidFill>
                  <a:schemeClr val="tx1">
                    <a:lumMod val="75000"/>
                    <a:lumOff val="25000"/>
                  </a:schemeClr>
                </a:solidFill>
                <a:latin typeface="Garamond" panose="02020404030301010803" pitchFamily="18" charset="0"/>
                <a:ea typeface="Century Gothic"/>
                <a:cs typeface="Century Gothic"/>
                <a:sym typeface="Century Gothic"/>
              </a:rPr>
              <a:t>Alicia Neal, Groundwork New Orleans</a:t>
            </a:r>
            <a:endParaRPr sz="2400" dirty="0">
              <a:solidFill>
                <a:schemeClr val="tx1">
                  <a:lumMod val="75000"/>
                  <a:lumOff val="25000"/>
                </a:schemeClr>
              </a:solidFill>
              <a:latin typeface="Garamond" panose="02020404030301010803" pitchFamily="18" charset="0"/>
              <a:ea typeface="Century Gothic"/>
              <a:cs typeface="Century Gothic"/>
              <a:sym typeface="Century Gothic"/>
            </a:endParaRPr>
          </a:p>
          <a:p>
            <a:pPr marL="355600" marR="0" lvl="0" indent="-342900" algn="l" rtl="0">
              <a:lnSpc>
                <a:spcPct val="90000"/>
              </a:lnSpc>
              <a:spcBef>
                <a:spcPts val="1000"/>
              </a:spcBef>
              <a:spcAft>
                <a:spcPts val="0"/>
              </a:spcAft>
              <a:buClr>
                <a:srgbClr val="1B57AF"/>
              </a:buClr>
              <a:buSzPts val="2000"/>
              <a:buFont typeface="Wingdings 3" pitchFamily="18" charset="2"/>
              <a:buChar char=""/>
            </a:pPr>
            <a:r>
              <a:rPr lang="en-US" sz="2400" dirty="0">
                <a:solidFill>
                  <a:schemeClr val="tx1">
                    <a:lumMod val="75000"/>
                    <a:lumOff val="25000"/>
                  </a:schemeClr>
                </a:solidFill>
                <a:latin typeface="Garamond" panose="02020404030301010803" pitchFamily="18" charset="0"/>
                <a:ea typeface="Century Gothic"/>
                <a:cs typeface="Century Gothic"/>
                <a:sym typeface="Century Gothic"/>
              </a:rPr>
              <a:t>Farnaz Bayat, Center Lead, NASA DEVELOP AL-Mobile Node</a:t>
            </a:r>
            <a:endParaRPr sz="2400" dirty="0">
              <a:solidFill>
                <a:schemeClr val="tx1">
                  <a:lumMod val="75000"/>
                  <a:lumOff val="25000"/>
                </a:schemeClr>
              </a:solidFill>
              <a:latin typeface="Garamond" panose="02020404030301010803" pitchFamily="18" charset="0"/>
              <a:ea typeface="Century Gothic"/>
              <a:cs typeface="Century Gothic"/>
              <a:sym typeface="Century Gothic"/>
            </a:endParaRPr>
          </a:p>
          <a:p>
            <a:pPr marL="355600" marR="0" lvl="0" indent="-342900" algn="l" rtl="0">
              <a:lnSpc>
                <a:spcPct val="90000"/>
              </a:lnSpc>
              <a:spcBef>
                <a:spcPts val="1000"/>
              </a:spcBef>
              <a:spcAft>
                <a:spcPts val="0"/>
              </a:spcAft>
              <a:buClr>
                <a:srgbClr val="1B57AF"/>
              </a:buClr>
              <a:buSzPts val="2000"/>
              <a:buFont typeface="Wingdings 3" pitchFamily="18" charset="2"/>
              <a:buChar char=""/>
            </a:pPr>
            <a:r>
              <a:rPr lang="en-US" sz="2400" dirty="0">
                <a:solidFill>
                  <a:schemeClr val="tx1">
                    <a:lumMod val="75000"/>
                    <a:lumOff val="25000"/>
                  </a:schemeClr>
                </a:solidFill>
                <a:latin typeface="Garamond" panose="02020404030301010803" pitchFamily="18" charset="0"/>
                <a:ea typeface="Century Gothic"/>
                <a:cs typeface="Century Gothic"/>
                <a:sym typeface="Century Gothic"/>
              </a:rPr>
              <a:t>Danielle Quick, Assistant Center Lead, Impact Analysis Fellow, NASA DEVELOP AL-Mobile Node</a:t>
            </a:r>
            <a:r>
              <a:rPr lang="en-US" sz="2000" dirty="0">
                <a:latin typeface="Century Gothic"/>
                <a:ea typeface="Century Gothic"/>
                <a:cs typeface="Century Gothic"/>
                <a:sym typeface="Century Gothic"/>
              </a:rPr>
              <a:t/>
            </a:r>
            <a:br>
              <a:rPr lang="en-US" sz="2000" dirty="0">
                <a:latin typeface="Century Gothic"/>
                <a:ea typeface="Century Gothic"/>
                <a:cs typeface="Century Gothic"/>
                <a:sym typeface="Century Gothic"/>
              </a:rPr>
            </a:br>
            <a:endParaRPr sz="2000" i="0" u="none" strike="noStrike" cap="none" dirty="0">
              <a:solidFill>
                <a:srgbClr val="000000"/>
              </a:solidFill>
              <a:latin typeface="Century Gothic"/>
              <a:ea typeface="Century Gothic"/>
              <a:cs typeface="Century Gothic"/>
              <a:sym typeface="Century Gothic"/>
            </a:endParaRPr>
          </a:p>
        </p:txBody>
      </p:sp>
      <p:sp>
        <p:nvSpPr>
          <p:cNvPr id="142" name="Google Shape;142;p3"/>
          <p:cNvSpPr txBox="1"/>
          <p:nvPr/>
        </p:nvSpPr>
        <p:spPr>
          <a:xfrm>
            <a:off x="912075" y="27641663"/>
            <a:ext cx="25566000" cy="2457337"/>
          </a:xfrm>
          <a:prstGeom prst="rect">
            <a:avLst/>
          </a:prstGeom>
          <a:noFill/>
          <a:ln>
            <a:noFill/>
          </a:ln>
        </p:spPr>
        <p:txBody>
          <a:bodyPr spcFirstLastPara="1" wrap="square" lIns="91425" tIns="91425" rIns="91425" bIns="91425" anchor="t" anchorCtr="0">
            <a:noAutofit/>
          </a:bodyPr>
          <a:lstStyle/>
          <a:p>
            <a:pPr marL="355600" marR="0" lvl="0" indent="-342900" algn="l" rtl="0">
              <a:lnSpc>
                <a:spcPct val="90000"/>
              </a:lnSpc>
              <a:spcBef>
                <a:spcPts val="1000"/>
              </a:spcBef>
              <a:spcAft>
                <a:spcPts val="0"/>
              </a:spcAft>
              <a:buClr>
                <a:srgbClr val="1B57AF"/>
              </a:buClr>
              <a:buSzPts val="2000"/>
              <a:buFont typeface="Wingdings 3" pitchFamily="18" charset="2"/>
              <a:buChar char=""/>
            </a:pPr>
            <a:r>
              <a:rPr lang="en-US" sz="2800" dirty="0">
                <a:solidFill>
                  <a:schemeClr val="tx1">
                    <a:lumMod val="75000"/>
                    <a:lumOff val="25000"/>
                  </a:schemeClr>
                </a:solidFill>
                <a:latin typeface="Garamond" panose="02020404030301010803" pitchFamily="18" charset="0"/>
                <a:ea typeface="Century Gothic"/>
                <a:cs typeface="Century Gothic"/>
                <a:sym typeface="Century Gothic"/>
              </a:rPr>
              <a:t>Flood extent analysis shows an increasing trend in the spatial pattern of flooded areas from 2016 to 2017 in the </a:t>
            </a:r>
            <a:r>
              <a:rPr lang="en-US" sz="2800" dirty="0" smtClean="0">
                <a:solidFill>
                  <a:schemeClr val="tx1">
                    <a:lumMod val="75000"/>
                    <a:lumOff val="25000"/>
                  </a:schemeClr>
                </a:solidFill>
                <a:latin typeface="Garamond" panose="02020404030301010803" pitchFamily="18" charset="0"/>
                <a:ea typeface="Century Gothic"/>
                <a:cs typeface="Century Gothic"/>
                <a:sym typeface="Century Gothic"/>
              </a:rPr>
              <a:t>eastern </a:t>
            </a:r>
            <a:r>
              <a:rPr lang="en-US" sz="2800" dirty="0" smtClean="0">
                <a:solidFill>
                  <a:schemeClr val="tx1">
                    <a:lumMod val="75000"/>
                    <a:lumOff val="25000"/>
                  </a:schemeClr>
                </a:solidFill>
                <a:latin typeface="Garamond" panose="02020404030301010803" pitchFamily="18" charset="0"/>
                <a:ea typeface="Century Gothic"/>
                <a:cs typeface="Century Gothic"/>
                <a:sym typeface="Century Gothic"/>
              </a:rPr>
              <a:t>half</a:t>
            </a:r>
            <a:r>
              <a:rPr lang="en-US" sz="2800" dirty="0" smtClean="0">
                <a:solidFill>
                  <a:schemeClr val="tx1">
                    <a:lumMod val="75000"/>
                    <a:lumOff val="25000"/>
                  </a:schemeClr>
                </a:solidFill>
                <a:latin typeface="Garamond" panose="02020404030301010803" pitchFamily="18" charset="0"/>
                <a:ea typeface="Century Gothic"/>
                <a:cs typeface="Century Gothic"/>
                <a:sym typeface="Century Gothic"/>
              </a:rPr>
              <a:t> </a:t>
            </a:r>
            <a:r>
              <a:rPr lang="en-US" sz="2800" dirty="0">
                <a:solidFill>
                  <a:schemeClr val="tx1">
                    <a:lumMod val="75000"/>
                    <a:lumOff val="25000"/>
                  </a:schemeClr>
                </a:solidFill>
                <a:latin typeface="Garamond" panose="02020404030301010803" pitchFamily="18" charset="0"/>
                <a:ea typeface="Century Gothic"/>
                <a:cs typeface="Century Gothic"/>
                <a:sym typeface="Century Gothic"/>
              </a:rPr>
              <a:t>of the city. The </a:t>
            </a:r>
            <a:r>
              <a:rPr lang="en-US" sz="2800" dirty="0" smtClean="0">
                <a:solidFill>
                  <a:schemeClr val="tx1">
                    <a:lumMod val="75000"/>
                    <a:lumOff val="25000"/>
                  </a:schemeClr>
                </a:solidFill>
                <a:latin typeface="Garamond" panose="02020404030301010803" pitchFamily="18" charset="0"/>
                <a:ea typeface="Century Gothic"/>
                <a:cs typeface="Century Gothic"/>
                <a:sym typeface="Century Gothic"/>
              </a:rPr>
              <a:t>City </a:t>
            </a:r>
            <a:r>
              <a:rPr lang="en-US" sz="2800" dirty="0">
                <a:solidFill>
                  <a:schemeClr val="tx1">
                    <a:lumMod val="75000"/>
                    <a:lumOff val="25000"/>
                  </a:schemeClr>
                </a:solidFill>
                <a:latin typeface="Garamond" panose="02020404030301010803" pitchFamily="18" charset="0"/>
                <a:ea typeface="Century Gothic"/>
                <a:cs typeface="Century Gothic"/>
                <a:sym typeface="Century Gothic"/>
              </a:rPr>
              <a:t>P</a:t>
            </a:r>
            <a:r>
              <a:rPr lang="en-US" sz="2800" dirty="0" smtClean="0">
                <a:solidFill>
                  <a:schemeClr val="tx1">
                    <a:lumMod val="75000"/>
                    <a:lumOff val="25000"/>
                  </a:schemeClr>
                </a:solidFill>
                <a:latin typeface="Garamond" panose="02020404030301010803" pitchFamily="18" charset="0"/>
                <a:ea typeface="Century Gothic"/>
                <a:cs typeface="Century Gothic"/>
                <a:sym typeface="Century Gothic"/>
              </a:rPr>
              <a:t>ark </a:t>
            </a:r>
            <a:r>
              <a:rPr lang="en-US" sz="2800" dirty="0">
                <a:solidFill>
                  <a:schemeClr val="tx1">
                    <a:lumMod val="75000"/>
                    <a:lumOff val="25000"/>
                  </a:schemeClr>
                </a:solidFill>
                <a:latin typeface="Garamond" panose="02020404030301010803" pitchFamily="18" charset="0"/>
                <a:ea typeface="Century Gothic"/>
                <a:cs typeface="Century Gothic"/>
                <a:sym typeface="Century Gothic"/>
              </a:rPr>
              <a:t>region, the Seabrook region, and areas near </a:t>
            </a:r>
            <a:r>
              <a:rPr lang="en-US" sz="2800" dirty="0" smtClean="0">
                <a:solidFill>
                  <a:schemeClr val="tx1">
                    <a:lumMod val="75000"/>
                    <a:lumOff val="25000"/>
                  </a:schemeClr>
                </a:solidFill>
                <a:latin typeface="Garamond" panose="02020404030301010803" pitchFamily="18" charset="0"/>
                <a:ea typeface="Century Gothic"/>
                <a:cs typeface="Century Gothic"/>
                <a:sym typeface="Century Gothic"/>
              </a:rPr>
              <a:t>the </a:t>
            </a:r>
            <a:r>
              <a:rPr lang="en-US" sz="2800" dirty="0">
                <a:solidFill>
                  <a:schemeClr val="tx1">
                    <a:lumMod val="75000"/>
                    <a:lumOff val="25000"/>
                  </a:schemeClr>
                </a:solidFill>
                <a:latin typeface="Garamond" panose="02020404030301010803" pitchFamily="18" charset="0"/>
                <a:ea typeface="Century Gothic"/>
                <a:cs typeface="Century Gothic"/>
                <a:sym typeface="Century Gothic"/>
              </a:rPr>
              <a:t>L</a:t>
            </a:r>
            <a:r>
              <a:rPr lang="en-US" sz="2800" dirty="0" smtClean="0">
                <a:solidFill>
                  <a:schemeClr val="tx1">
                    <a:lumMod val="75000"/>
                    <a:lumOff val="25000"/>
                  </a:schemeClr>
                </a:solidFill>
                <a:latin typeface="Garamond" panose="02020404030301010803" pitchFamily="18" charset="0"/>
                <a:ea typeface="Century Gothic"/>
                <a:cs typeface="Century Gothic"/>
                <a:sym typeface="Century Gothic"/>
              </a:rPr>
              <a:t>ower Ninth </a:t>
            </a:r>
            <a:r>
              <a:rPr lang="en-US" sz="2800" dirty="0">
                <a:solidFill>
                  <a:schemeClr val="tx1">
                    <a:lumMod val="75000"/>
                    <a:lumOff val="25000"/>
                  </a:schemeClr>
                </a:solidFill>
                <a:latin typeface="Garamond" panose="02020404030301010803" pitchFamily="18" charset="0"/>
                <a:ea typeface="Century Gothic"/>
                <a:cs typeface="Century Gothic"/>
                <a:sym typeface="Century Gothic"/>
              </a:rPr>
              <a:t>W</a:t>
            </a:r>
            <a:r>
              <a:rPr lang="en-US" sz="2800" dirty="0" smtClean="0">
                <a:solidFill>
                  <a:schemeClr val="tx1">
                    <a:lumMod val="75000"/>
                    <a:lumOff val="25000"/>
                  </a:schemeClr>
                </a:solidFill>
                <a:latin typeface="Garamond" panose="02020404030301010803" pitchFamily="18" charset="0"/>
                <a:ea typeface="Century Gothic"/>
                <a:cs typeface="Century Gothic"/>
                <a:sym typeface="Century Gothic"/>
              </a:rPr>
              <a:t>ard </a:t>
            </a:r>
            <a:r>
              <a:rPr lang="en-US" sz="2800" dirty="0">
                <a:solidFill>
                  <a:schemeClr val="tx1">
                    <a:lumMod val="75000"/>
                    <a:lumOff val="25000"/>
                  </a:schemeClr>
                </a:solidFill>
                <a:latin typeface="Garamond" panose="02020404030301010803" pitchFamily="18" charset="0"/>
                <a:ea typeface="Century Gothic"/>
                <a:cs typeface="Century Gothic"/>
                <a:sym typeface="Century Gothic"/>
              </a:rPr>
              <a:t>region are more vulnerable to frequent flood. </a:t>
            </a:r>
            <a:endParaRPr sz="2800" dirty="0">
              <a:solidFill>
                <a:schemeClr val="tx1">
                  <a:lumMod val="75000"/>
                  <a:lumOff val="25000"/>
                </a:schemeClr>
              </a:solidFill>
              <a:latin typeface="Garamond" panose="02020404030301010803" pitchFamily="18" charset="0"/>
              <a:ea typeface="Century Gothic"/>
              <a:cs typeface="Century Gothic"/>
              <a:sym typeface="Century Gothic"/>
            </a:endParaRPr>
          </a:p>
          <a:p>
            <a:pPr marL="355600" marR="0" lvl="0" indent="-342900" algn="l" rtl="0">
              <a:lnSpc>
                <a:spcPct val="90000"/>
              </a:lnSpc>
              <a:spcBef>
                <a:spcPts val="1000"/>
              </a:spcBef>
              <a:spcAft>
                <a:spcPts val="0"/>
              </a:spcAft>
              <a:buClr>
                <a:srgbClr val="1B57AF"/>
              </a:buClr>
              <a:buSzPts val="2000"/>
              <a:buFont typeface="Wingdings 3" pitchFamily="18" charset="2"/>
              <a:buChar char=""/>
            </a:pPr>
            <a:r>
              <a:rPr lang="en-US" sz="2800" dirty="0">
                <a:solidFill>
                  <a:schemeClr val="tx1">
                    <a:lumMod val="75000"/>
                    <a:lumOff val="25000"/>
                  </a:schemeClr>
                </a:solidFill>
                <a:latin typeface="Garamond" panose="02020404030301010803" pitchFamily="18" charset="0"/>
                <a:ea typeface="Century Gothic"/>
                <a:cs typeface="Century Gothic"/>
                <a:sym typeface="Century Gothic"/>
              </a:rPr>
              <a:t>Land surface temperature shows a slight decreasing trend from 2013 to 2017. Within the urban areas, impervious space shows higher land surface temperature than areas with more green space. </a:t>
            </a:r>
            <a:r>
              <a:rPr lang="en-US" sz="2800" dirty="0" smtClean="0">
                <a:solidFill>
                  <a:schemeClr val="tx1">
                    <a:lumMod val="75000"/>
                    <a:lumOff val="25000"/>
                  </a:schemeClr>
                </a:solidFill>
                <a:latin typeface="Garamond" panose="02020404030301010803" pitchFamily="18" charset="0"/>
                <a:ea typeface="Century Gothic"/>
                <a:cs typeface="Century Gothic"/>
                <a:sym typeface="Century Gothic"/>
              </a:rPr>
              <a:t>Downtown New </a:t>
            </a:r>
            <a:r>
              <a:rPr lang="en-US" sz="2800" dirty="0">
                <a:solidFill>
                  <a:schemeClr val="tx1">
                    <a:lumMod val="75000"/>
                    <a:lumOff val="25000"/>
                  </a:schemeClr>
                </a:solidFill>
                <a:latin typeface="Garamond" panose="02020404030301010803" pitchFamily="18" charset="0"/>
                <a:ea typeface="Century Gothic"/>
                <a:cs typeface="Century Gothic"/>
                <a:sym typeface="Century Gothic"/>
              </a:rPr>
              <a:t>Orleans is more vulnerable </a:t>
            </a:r>
            <a:r>
              <a:rPr lang="en-US" sz="2800" dirty="0" smtClean="0">
                <a:solidFill>
                  <a:schemeClr val="tx1">
                    <a:lumMod val="75000"/>
                    <a:lumOff val="25000"/>
                  </a:schemeClr>
                </a:solidFill>
                <a:latin typeface="Garamond" panose="02020404030301010803" pitchFamily="18" charset="0"/>
                <a:ea typeface="Century Gothic"/>
                <a:cs typeface="Century Gothic"/>
                <a:sym typeface="Century Gothic"/>
              </a:rPr>
              <a:t>to the </a:t>
            </a:r>
            <a:r>
              <a:rPr lang="en-US" sz="2800" dirty="0">
                <a:solidFill>
                  <a:schemeClr val="tx1">
                    <a:lumMod val="75000"/>
                    <a:lumOff val="25000"/>
                  </a:schemeClr>
                </a:solidFill>
                <a:latin typeface="Garamond" panose="02020404030301010803" pitchFamily="18" charset="0"/>
                <a:ea typeface="Century Gothic"/>
                <a:cs typeface="Century Gothic"/>
                <a:sym typeface="Century Gothic"/>
              </a:rPr>
              <a:t>urban heat island effect. </a:t>
            </a:r>
            <a:endParaRPr sz="2800" dirty="0">
              <a:solidFill>
                <a:schemeClr val="tx1">
                  <a:lumMod val="75000"/>
                  <a:lumOff val="25000"/>
                </a:schemeClr>
              </a:solidFill>
              <a:latin typeface="Garamond" panose="02020404030301010803" pitchFamily="18" charset="0"/>
              <a:ea typeface="Century Gothic"/>
              <a:cs typeface="Century Gothic"/>
              <a:sym typeface="Century Gothic"/>
            </a:endParaRPr>
          </a:p>
          <a:p>
            <a:pPr marL="355600" marR="0" lvl="0" indent="-342900" algn="l" rtl="0">
              <a:lnSpc>
                <a:spcPct val="90000"/>
              </a:lnSpc>
              <a:spcBef>
                <a:spcPts val="1000"/>
              </a:spcBef>
              <a:spcAft>
                <a:spcPts val="0"/>
              </a:spcAft>
              <a:buClr>
                <a:srgbClr val="1B57AF"/>
              </a:buClr>
              <a:buSzPts val="2000"/>
              <a:buFont typeface="Wingdings 3" pitchFamily="18" charset="2"/>
              <a:buChar char=""/>
            </a:pPr>
            <a:r>
              <a:rPr lang="en-US" sz="2800" dirty="0">
                <a:solidFill>
                  <a:schemeClr val="tx1">
                    <a:lumMod val="75000"/>
                    <a:lumOff val="25000"/>
                  </a:schemeClr>
                </a:solidFill>
                <a:latin typeface="Garamond" panose="02020404030301010803" pitchFamily="18" charset="0"/>
                <a:ea typeface="Century Gothic"/>
                <a:cs typeface="Century Gothic"/>
                <a:sym typeface="Century Gothic"/>
              </a:rPr>
              <a:t>Land cover classification demonstrated an increase </a:t>
            </a:r>
            <a:r>
              <a:rPr lang="en-US" sz="2800" dirty="0" smtClean="0">
                <a:solidFill>
                  <a:schemeClr val="tx1">
                    <a:lumMod val="75000"/>
                    <a:lumOff val="25000"/>
                  </a:schemeClr>
                </a:solidFill>
                <a:latin typeface="Garamond" panose="02020404030301010803" pitchFamily="18" charset="0"/>
                <a:ea typeface="Century Gothic"/>
                <a:cs typeface="Century Gothic"/>
                <a:sym typeface="Century Gothic"/>
              </a:rPr>
              <a:t>in urban area in New Orleans from </a:t>
            </a:r>
            <a:r>
              <a:rPr lang="en-US" sz="2800" dirty="0">
                <a:solidFill>
                  <a:schemeClr val="tx1">
                    <a:lumMod val="75000"/>
                    <a:lumOff val="25000"/>
                  </a:schemeClr>
                </a:solidFill>
                <a:latin typeface="Garamond" panose="02020404030301010803" pitchFamily="18" charset="0"/>
                <a:ea typeface="Century Gothic"/>
                <a:cs typeface="Century Gothic"/>
                <a:sym typeface="Century Gothic"/>
              </a:rPr>
              <a:t>2013 </a:t>
            </a:r>
            <a:r>
              <a:rPr lang="en-US" sz="2800" dirty="0" smtClean="0">
                <a:solidFill>
                  <a:schemeClr val="tx1">
                    <a:lumMod val="75000"/>
                    <a:lumOff val="25000"/>
                  </a:schemeClr>
                </a:solidFill>
                <a:latin typeface="Garamond" panose="02020404030301010803" pitchFamily="18" charset="0"/>
                <a:ea typeface="Century Gothic"/>
                <a:cs typeface="Century Gothic"/>
                <a:sym typeface="Century Gothic"/>
              </a:rPr>
              <a:t>to 2017.</a:t>
            </a:r>
            <a:endParaRPr sz="2800" dirty="0">
              <a:solidFill>
                <a:schemeClr val="tx1">
                  <a:lumMod val="75000"/>
                  <a:lumOff val="25000"/>
                </a:schemeClr>
              </a:solidFill>
              <a:latin typeface="Garamond" panose="02020404030301010803" pitchFamily="18" charset="0"/>
              <a:ea typeface="Century Gothic"/>
              <a:cs typeface="Century Gothic"/>
              <a:sym typeface="Century Gothic"/>
            </a:endParaRPr>
          </a:p>
        </p:txBody>
      </p:sp>
      <p:grpSp>
        <p:nvGrpSpPr>
          <p:cNvPr id="3" name="Group 2">
            <a:extLst>
              <a:ext uri="{FF2B5EF4-FFF2-40B4-BE49-F238E27FC236}">
                <a16:creationId xmlns:a16="http://schemas.microsoft.com/office/drawing/2014/main" xmlns="" id="{57AF209C-791B-4BE4-A108-345D44BDABFD}"/>
              </a:ext>
            </a:extLst>
          </p:cNvPr>
          <p:cNvGrpSpPr/>
          <p:nvPr/>
        </p:nvGrpSpPr>
        <p:grpSpPr>
          <a:xfrm>
            <a:off x="497305" y="18870897"/>
            <a:ext cx="25991742" cy="8380128"/>
            <a:chOff x="934528" y="18717813"/>
            <a:chExt cx="25602497" cy="8104323"/>
          </a:xfrm>
        </p:grpSpPr>
        <p:pic>
          <p:nvPicPr>
            <p:cNvPr id="36" name="Google Shape;36;p3"/>
            <p:cNvPicPr preferRelativeResize="0"/>
            <p:nvPr/>
          </p:nvPicPr>
          <p:blipFill>
            <a:blip r:embed="rId14">
              <a:alphaModFix/>
            </a:blip>
            <a:stretch>
              <a:fillRect/>
            </a:stretch>
          </p:blipFill>
          <p:spPr>
            <a:xfrm>
              <a:off x="20116800" y="19492988"/>
              <a:ext cx="6400799" cy="3599196"/>
            </a:xfrm>
            <a:prstGeom prst="rect">
              <a:avLst/>
            </a:prstGeom>
            <a:noFill/>
            <a:ln>
              <a:solidFill>
                <a:schemeClr val="tx1"/>
              </a:solidFill>
            </a:ln>
          </p:spPr>
        </p:pic>
        <p:sp>
          <p:nvSpPr>
            <p:cNvPr id="37" name="Google Shape;37;p3"/>
            <p:cNvSpPr/>
            <p:nvPr/>
          </p:nvSpPr>
          <p:spPr>
            <a:xfrm>
              <a:off x="20136225" y="18717825"/>
              <a:ext cx="6400800" cy="769500"/>
            </a:xfrm>
            <a:prstGeom prst="rect">
              <a:avLst/>
            </a:prstGeom>
            <a:solidFill>
              <a:srgbClr val="F1C232"/>
            </a:solid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US" sz="2400" dirty="0">
                  <a:latin typeface="Century Gothic"/>
                  <a:ea typeface="Century Gothic"/>
                  <a:cs typeface="Century Gothic"/>
                  <a:sym typeface="Century Gothic"/>
                </a:rPr>
                <a:t>Land Surface Temperature (LST)</a:t>
              </a:r>
              <a:endParaRPr sz="2400" dirty="0">
                <a:latin typeface="Century Gothic"/>
                <a:ea typeface="Century Gothic"/>
                <a:cs typeface="Century Gothic"/>
                <a:sym typeface="Century Gothic"/>
              </a:endParaRPr>
            </a:p>
          </p:txBody>
        </p:sp>
        <p:sp>
          <p:nvSpPr>
            <p:cNvPr id="38" name="Google Shape;38;p3"/>
            <p:cNvSpPr/>
            <p:nvPr/>
          </p:nvSpPr>
          <p:spPr>
            <a:xfrm>
              <a:off x="13716000" y="18717813"/>
              <a:ext cx="6400800" cy="769500"/>
            </a:xfrm>
            <a:prstGeom prst="rect">
              <a:avLst/>
            </a:prstGeom>
            <a:solidFill>
              <a:srgbClr val="1C57B0"/>
            </a:solidFill>
            <a:ln>
              <a:noFill/>
            </a:ln>
          </p:spPr>
          <p:txBody>
            <a:bodyPr spcFirstLastPara="1" wrap="square" lIns="91425" tIns="91425" rIns="91425" bIns="91425" anchor="ctr" anchorCtr="0">
              <a:noAutofit/>
            </a:bodyPr>
            <a:lstStyle/>
            <a:p>
              <a:pPr marL="0" lvl="0" indent="0" algn="ctr">
                <a:spcBef>
                  <a:spcPts val="0"/>
                </a:spcBef>
                <a:spcAft>
                  <a:spcPts val="0"/>
                </a:spcAft>
                <a:buClr>
                  <a:schemeClr val="dk1"/>
                </a:buClr>
                <a:buSzPts val="1100"/>
                <a:buFont typeface="Arial"/>
                <a:buNone/>
              </a:pPr>
              <a:r>
                <a:rPr lang="en-US" sz="2400" dirty="0">
                  <a:solidFill>
                    <a:srgbClr val="FFFFFF"/>
                  </a:solidFill>
                  <a:latin typeface="Century Gothic"/>
                  <a:ea typeface="Century Gothic"/>
                  <a:cs typeface="Century Gothic"/>
                  <a:sym typeface="Century Gothic"/>
                </a:rPr>
                <a:t>Normalized Difference Flood Index (NDFI)</a:t>
              </a:r>
              <a:endParaRPr sz="2400" dirty="0"/>
            </a:p>
          </p:txBody>
        </p:sp>
        <p:sp>
          <p:nvSpPr>
            <p:cNvPr id="39" name="Google Shape;39;p3"/>
            <p:cNvSpPr/>
            <p:nvPr/>
          </p:nvSpPr>
          <p:spPr>
            <a:xfrm>
              <a:off x="7295775" y="18717813"/>
              <a:ext cx="6400800" cy="769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US" sz="2400" dirty="0">
                  <a:solidFill>
                    <a:srgbClr val="FFFFFF"/>
                  </a:solidFill>
                  <a:latin typeface="Century Gothic"/>
                  <a:ea typeface="Century Gothic"/>
                  <a:cs typeface="Century Gothic"/>
                  <a:sym typeface="Century Gothic"/>
                </a:rPr>
                <a:t>Normalized Difference Vegetation Index (NDVI)</a:t>
              </a:r>
              <a:endParaRPr sz="2400" dirty="0">
                <a:solidFill>
                  <a:srgbClr val="FFFFFF"/>
                </a:solidFill>
                <a:latin typeface="Century Gothic"/>
                <a:ea typeface="Century Gothic"/>
                <a:cs typeface="Century Gothic"/>
                <a:sym typeface="Century Gothic"/>
              </a:endParaRPr>
            </a:p>
          </p:txBody>
        </p:sp>
        <p:sp>
          <p:nvSpPr>
            <p:cNvPr id="40" name="Google Shape;40;p3"/>
            <p:cNvSpPr/>
            <p:nvPr/>
          </p:nvSpPr>
          <p:spPr>
            <a:xfrm>
              <a:off x="934875" y="18717825"/>
              <a:ext cx="6400800" cy="769500"/>
            </a:xfrm>
            <a:prstGeom prst="rect">
              <a:avLst/>
            </a:prstGeom>
            <a:solidFill>
              <a:srgbClr val="999999"/>
            </a:solid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US" sz="2400" dirty="0">
                  <a:solidFill>
                    <a:srgbClr val="FFFFFF"/>
                  </a:solidFill>
                  <a:latin typeface="Century Gothic"/>
                  <a:ea typeface="Century Gothic"/>
                  <a:cs typeface="Century Gothic"/>
                  <a:sym typeface="Century Gothic"/>
                </a:rPr>
                <a:t>Land Cover Classification</a:t>
              </a:r>
              <a:endParaRPr sz="2400" dirty="0">
                <a:solidFill>
                  <a:srgbClr val="FFFFFF"/>
                </a:solidFill>
                <a:latin typeface="Century Gothic"/>
                <a:ea typeface="Century Gothic"/>
                <a:cs typeface="Century Gothic"/>
                <a:sym typeface="Century Gothic"/>
              </a:endParaRPr>
            </a:p>
          </p:txBody>
        </p:sp>
        <p:pic>
          <p:nvPicPr>
            <p:cNvPr id="53" name="Google Shape;53;p3"/>
            <p:cNvPicPr preferRelativeResize="0"/>
            <p:nvPr/>
          </p:nvPicPr>
          <p:blipFill>
            <a:blip r:embed="rId15">
              <a:alphaModFix/>
            </a:blip>
            <a:stretch>
              <a:fillRect/>
            </a:stretch>
          </p:blipFill>
          <p:spPr>
            <a:xfrm>
              <a:off x="938494" y="19492988"/>
              <a:ext cx="6393556" cy="3591675"/>
            </a:xfrm>
            <a:prstGeom prst="rect">
              <a:avLst/>
            </a:prstGeom>
            <a:noFill/>
            <a:ln>
              <a:solidFill>
                <a:schemeClr val="tx1"/>
              </a:solidFill>
            </a:ln>
          </p:spPr>
        </p:pic>
        <p:pic>
          <p:nvPicPr>
            <p:cNvPr id="54" name="Google Shape;54;p3"/>
            <p:cNvPicPr preferRelativeResize="0"/>
            <p:nvPr/>
          </p:nvPicPr>
          <p:blipFill>
            <a:blip r:embed="rId16">
              <a:alphaModFix/>
            </a:blip>
            <a:stretch>
              <a:fillRect/>
            </a:stretch>
          </p:blipFill>
          <p:spPr>
            <a:xfrm>
              <a:off x="934528" y="23092931"/>
              <a:ext cx="6434472" cy="3629025"/>
            </a:xfrm>
            <a:prstGeom prst="rect">
              <a:avLst/>
            </a:prstGeom>
            <a:noFill/>
            <a:ln>
              <a:solidFill>
                <a:schemeClr val="tx1"/>
              </a:solidFill>
            </a:ln>
          </p:spPr>
        </p:pic>
        <p:pic>
          <p:nvPicPr>
            <p:cNvPr id="57" name="Google Shape;57;p3"/>
            <p:cNvPicPr preferRelativeResize="0"/>
            <p:nvPr/>
          </p:nvPicPr>
          <p:blipFill>
            <a:blip r:embed="rId17">
              <a:alphaModFix/>
            </a:blip>
            <a:stretch>
              <a:fillRect/>
            </a:stretch>
          </p:blipFill>
          <p:spPr>
            <a:xfrm>
              <a:off x="7334283" y="23092931"/>
              <a:ext cx="6368150" cy="3618661"/>
            </a:xfrm>
            <a:prstGeom prst="rect">
              <a:avLst/>
            </a:prstGeom>
            <a:noFill/>
            <a:ln>
              <a:solidFill>
                <a:schemeClr val="tx1"/>
              </a:solidFill>
            </a:ln>
          </p:spPr>
        </p:pic>
        <p:pic>
          <p:nvPicPr>
            <p:cNvPr id="70" name="Google Shape;70;p3"/>
            <p:cNvPicPr preferRelativeResize="0"/>
            <p:nvPr/>
          </p:nvPicPr>
          <p:blipFill>
            <a:blip r:embed="rId18">
              <a:alphaModFix/>
            </a:blip>
            <a:stretch>
              <a:fillRect/>
            </a:stretch>
          </p:blipFill>
          <p:spPr>
            <a:xfrm>
              <a:off x="7326434" y="19492989"/>
              <a:ext cx="6400799" cy="3598478"/>
            </a:xfrm>
            <a:prstGeom prst="rect">
              <a:avLst/>
            </a:prstGeom>
            <a:noFill/>
            <a:ln>
              <a:solidFill>
                <a:schemeClr val="tx1"/>
              </a:solidFill>
            </a:ln>
          </p:spPr>
        </p:pic>
        <p:grpSp>
          <p:nvGrpSpPr>
            <p:cNvPr id="143" name="Google Shape;143;p3"/>
            <p:cNvGrpSpPr/>
            <p:nvPr/>
          </p:nvGrpSpPr>
          <p:grpSpPr>
            <a:xfrm>
              <a:off x="13721618" y="19488047"/>
              <a:ext cx="6400799" cy="3612052"/>
              <a:chOff x="13721618" y="19488047"/>
              <a:chExt cx="6400799" cy="3612052"/>
            </a:xfrm>
          </p:grpSpPr>
          <p:grpSp>
            <p:nvGrpSpPr>
              <p:cNvPr id="144" name="Google Shape;144;p3"/>
              <p:cNvGrpSpPr/>
              <p:nvPr/>
            </p:nvGrpSpPr>
            <p:grpSpPr>
              <a:xfrm>
                <a:off x="13721618" y="19492988"/>
                <a:ext cx="6400799" cy="3607111"/>
                <a:chOff x="13721618" y="19492988"/>
                <a:chExt cx="6400799" cy="3607111"/>
              </a:xfrm>
            </p:grpSpPr>
            <p:pic>
              <p:nvPicPr>
                <p:cNvPr id="145" name="Google Shape;145;p3"/>
                <p:cNvPicPr preferRelativeResize="0"/>
                <p:nvPr/>
              </p:nvPicPr>
              <p:blipFill>
                <a:blip r:embed="rId19">
                  <a:alphaModFix/>
                </a:blip>
                <a:stretch>
                  <a:fillRect/>
                </a:stretch>
              </p:blipFill>
              <p:spPr>
                <a:xfrm>
                  <a:off x="13721618" y="19492988"/>
                  <a:ext cx="6400799" cy="3607111"/>
                </a:xfrm>
                <a:prstGeom prst="rect">
                  <a:avLst/>
                </a:prstGeom>
                <a:noFill/>
                <a:ln>
                  <a:solidFill>
                    <a:schemeClr val="tx1"/>
                  </a:solidFill>
                </a:ln>
              </p:spPr>
            </p:pic>
            <p:grpSp>
              <p:nvGrpSpPr>
                <p:cNvPr id="146" name="Google Shape;146;p3"/>
                <p:cNvGrpSpPr/>
                <p:nvPr/>
              </p:nvGrpSpPr>
              <p:grpSpPr>
                <a:xfrm>
                  <a:off x="18692506" y="21829500"/>
                  <a:ext cx="1223490" cy="529216"/>
                  <a:chOff x="6756306" y="26746177"/>
                  <a:chExt cx="753519" cy="233990"/>
                </a:xfrm>
              </p:grpSpPr>
              <p:sp>
                <p:nvSpPr>
                  <p:cNvPr id="147" name="Google Shape;147;p3"/>
                  <p:cNvSpPr/>
                  <p:nvPr/>
                </p:nvSpPr>
                <p:spPr>
                  <a:xfrm>
                    <a:off x="6756306" y="26766582"/>
                    <a:ext cx="123000" cy="56400"/>
                  </a:xfrm>
                  <a:prstGeom prst="rect">
                    <a:avLst/>
                  </a:prstGeom>
                  <a:solidFill>
                    <a:srgbClr val="0000FF"/>
                  </a:solidFill>
                  <a:ln w="9525" cap="flat" cmpd="sng">
                    <a:solidFill>
                      <a:srgbClr val="67D5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8" name="Google Shape;148;p3"/>
                  <p:cNvSpPr/>
                  <p:nvPr/>
                </p:nvSpPr>
                <p:spPr>
                  <a:xfrm>
                    <a:off x="6756307" y="26902167"/>
                    <a:ext cx="123000" cy="56400"/>
                  </a:xfrm>
                  <a:prstGeom prst="rect">
                    <a:avLst/>
                  </a:prstGeom>
                  <a:solidFill>
                    <a:srgbClr val="FF0000"/>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49" name="Google Shape;149;p3"/>
                  <p:cNvSpPr/>
                  <p:nvPr/>
                </p:nvSpPr>
                <p:spPr>
                  <a:xfrm>
                    <a:off x="6756306" y="26834374"/>
                    <a:ext cx="123000" cy="56400"/>
                  </a:xfrm>
                  <a:prstGeom prst="rect">
                    <a:avLst/>
                  </a:prstGeom>
                  <a:solidFill>
                    <a:srgbClr val="FFFF00"/>
                  </a:solidFill>
                  <a:ln w="9525" cap="flat" cmpd="sng">
                    <a:solidFill>
                      <a:srgbClr val="91E436"/>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50" name="Google Shape;150;p3"/>
                  <p:cNvSpPr txBox="1"/>
                  <p:nvPr/>
                </p:nvSpPr>
                <p:spPr>
                  <a:xfrm>
                    <a:off x="6865320" y="26746177"/>
                    <a:ext cx="409200" cy="76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800" b="1" dirty="0">
                        <a:latin typeface="Century Gothic"/>
                        <a:ea typeface="Century Gothic"/>
                        <a:cs typeface="Century Gothic"/>
                        <a:sym typeface="Century Gothic"/>
                      </a:rPr>
                      <a:t>Flood</a:t>
                    </a:r>
                    <a:endParaRPr sz="800" b="1" dirty="0">
                      <a:latin typeface="Century Gothic"/>
                      <a:ea typeface="Century Gothic"/>
                      <a:cs typeface="Century Gothic"/>
                      <a:sym typeface="Century Gothic"/>
                    </a:endParaRPr>
                  </a:p>
                </p:txBody>
              </p:sp>
              <p:sp>
                <p:nvSpPr>
                  <p:cNvPr id="151" name="Google Shape;151;p3"/>
                  <p:cNvSpPr txBox="1"/>
                  <p:nvPr/>
                </p:nvSpPr>
                <p:spPr>
                  <a:xfrm>
                    <a:off x="6865318" y="26880567"/>
                    <a:ext cx="644507" cy="99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800" b="1" dirty="0">
                        <a:latin typeface="Century Gothic"/>
                        <a:ea typeface="Century Gothic"/>
                        <a:cs typeface="Century Gothic"/>
                        <a:sym typeface="Century Gothic"/>
                      </a:rPr>
                      <a:t>Highly urbanized</a:t>
                    </a:r>
                    <a:endParaRPr sz="800" b="1" dirty="0">
                      <a:latin typeface="Century Gothic"/>
                      <a:ea typeface="Century Gothic"/>
                      <a:cs typeface="Century Gothic"/>
                      <a:sym typeface="Century Gothic"/>
                    </a:endParaRPr>
                  </a:p>
                </p:txBody>
              </p:sp>
              <p:sp>
                <p:nvSpPr>
                  <p:cNvPr id="152" name="Google Shape;152;p3"/>
                  <p:cNvSpPr txBox="1"/>
                  <p:nvPr/>
                </p:nvSpPr>
                <p:spPr>
                  <a:xfrm>
                    <a:off x="6865316" y="26812769"/>
                    <a:ext cx="535500" cy="99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800" b="1" dirty="0">
                        <a:latin typeface="Century Gothic"/>
                        <a:ea typeface="Century Gothic"/>
                        <a:cs typeface="Century Gothic"/>
                        <a:sym typeface="Century Gothic"/>
                      </a:rPr>
                      <a:t>Non flooded</a:t>
                    </a:r>
                    <a:endParaRPr sz="800" b="1" dirty="0">
                      <a:latin typeface="Century Gothic"/>
                      <a:ea typeface="Century Gothic"/>
                      <a:cs typeface="Century Gothic"/>
                      <a:sym typeface="Century Gothic"/>
                    </a:endParaRPr>
                  </a:p>
                </p:txBody>
              </p:sp>
            </p:grpSp>
          </p:grpSp>
          <p:sp>
            <p:nvSpPr>
              <p:cNvPr id="153" name="Google Shape;153;p3"/>
              <p:cNvSpPr txBox="1"/>
              <p:nvPr/>
            </p:nvSpPr>
            <p:spPr>
              <a:xfrm>
                <a:off x="19194025" y="19488047"/>
                <a:ext cx="902700" cy="453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800">
                    <a:latin typeface="Century Gothic"/>
                    <a:ea typeface="Century Gothic"/>
                    <a:cs typeface="Century Gothic"/>
                    <a:sym typeface="Century Gothic"/>
                  </a:rPr>
                  <a:t>2016</a:t>
                </a:r>
                <a:endParaRPr sz="1800">
                  <a:latin typeface="Century Gothic"/>
                  <a:ea typeface="Century Gothic"/>
                  <a:cs typeface="Century Gothic"/>
                  <a:sym typeface="Century Gothic"/>
                </a:endParaRPr>
              </a:p>
            </p:txBody>
          </p:sp>
        </p:grpSp>
        <p:grpSp>
          <p:nvGrpSpPr>
            <p:cNvPr id="154" name="Google Shape;154;p3"/>
            <p:cNvGrpSpPr/>
            <p:nvPr/>
          </p:nvGrpSpPr>
          <p:grpSpPr>
            <a:xfrm>
              <a:off x="13720705" y="23117661"/>
              <a:ext cx="6414919" cy="3704475"/>
              <a:chOff x="13720769" y="23145240"/>
              <a:chExt cx="6414919" cy="3677263"/>
            </a:xfrm>
          </p:grpSpPr>
          <p:grpSp>
            <p:nvGrpSpPr>
              <p:cNvPr id="155" name="Google Shape;155;p3"/>
              <p:cNvGrpSpPr/>
              <p:nvPr/>
            </p:nvGrpSpPr>
            <p:grpSpPr>
              <a:xfrm>
                <a:off x="13720769" y="23145240"/>
                <a:ext cx="6398766" cy="3677263"/>
                <a:chOff x="13707942" y="23189121"/>
                <a:chExt cx="6398766" cy="3535149"/>
              </a:xfrm>
            </p:grpSpPr>
            <p:pic>
              <p:nvPicPr>
                <p:cNvPr id="156" name="Google Shape;156;p3"/>
                <p:cNvPicPr preferRelativeResize="0"/>
                <p:nvPr/>
              </p:nvPicPr>
              <p:blipFill rotWithShape="1">
                <a:blip r:embed="rId20">
                  <a:alphaModFix/>
                </a:blip>
                <a:srcRect t="3180" b="-3180"/>
                <a:stretch/>
              </p:blipFill>
              <p:spPr>
                <a:xfrm>
                  <a:off x="13707942" y="23189121"/>
                  <a:ext cx="6398766" cy="3535149"/>
                </a:xfrm>
                <a:prstGeom prst="rect">
                  <a:avLst/>
                </a:prstGeom>
                <a:noFill/>
                <a:ln>
                  <a:noFill/>
                </a:ln>
              </p:spPr>
            </p:pic>
            <p:grpSp>
              <p:nvGrpSpPr>
                <p:cNvPr id="157" name="Google Shape;157;p3"/>
                <p:cNvGrpSpPr/>
                <p:nvPr/>
              </p:nvGrpSpPr>
              <p:grpSpPr>
                <a:xfrm>
                  <a:off x="18692506" y="25715700"/>
                  <a:ext cx="1207680" cy="529216"/>
                  <a:chOff x="6756306" y="26746177"/>
                  <a:chExt cx="743782" cy="233990"/>
                </a:xfrm>
              </p:grpSpPr>
              <p:sp>
                <p:nvSpPr>
                  <p:cNvPr id="158" name="Google Shape;158;p3"/>
                  <p:cNvSpPr/>
                  <p:nvPr/>
                </p:nvSpPr>
                <p:spPr>
                  <a:xfrm>
                    <a:off x="6756306" y="26766582"/>
                    <a:ext cx="123000" cy="56400"/>
                  </a:xfrm>
                  <a:prstGeom prst="rect">
                    <a:avLst/>
                  </a:prstGeom>
                  <a:solidFill>
                    <a:srgbClr val="0000FF"/>
                  </a:solidFill>
                  <a:ln w="9525" cap="flat" cmpd="sng">
                    <a:solidFill>
                      <a:srgbClr val="67D5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9" name="Google Shape;159;p3"/>
                  <p:cNvSpPr/>
                  <p:nvPr/>
                </p:nvSpPr>
                <p:spPr>
                  <a:xfrm>
                    <a:off x="6756307" y="26902167"/>
                    <a:ext cx="123000" cy="56400"/>
                  </a:xfrm>
                  <a:prstGeom prst="rect">
                    <a:avLst/>
                  </a:prstGeom>
                  <a:solidFill>
                    <a:srgbClr val="FF0000"/>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60" name="Google Shape;160;p3"/>
                  <p:cNvSpPr/>
                  <p:nvPr/>
                </p:nvSpPr>
                <p:spPr>
                  <a:xfrm>
                    <a:off x="6756306" y="26834374"/>
                    <a:ext cx="123000" cy="56400"/>
                  </a:xfrm>
                  <a:prstGeom prst="rect">
                    <a:avLst/>
                  </a:prstGeom>
                  <a:solidFill>
                    <a:srgbClr val="FFFF00"/>
                  </a:solidFill>
                  <a:ln w="9525" cap="flat" cmpd="sng">
                    <a:solidFill>
                      <a:srgbClr val="91E436"/>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61" name="Google Shape;161;p3"/>
                  <p:cNvSpPr txBox="1"/>
                  <p:nvPr/>
                </p:nvSpPr>
                <p:spPr>
                  <a:xfrm>
                    <a:off x="6865320" y="26746177"/>
                    <a:ext cx="409200" cy="76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800" b="1" dirty="0">
                        <a:latin typeface="Century Gothic"/>
                        <a:ea typeface="Century Gothic"/>
                        <a:cs typeface="Century Gothic"/>
                        <a:sym typeface="Century Gothic"/>
                      </a:rPr>
                      <a:t>Flood</a:t>
                    </a:r>
                    <a:endParaRPr sz="800" b="1" dirty="0">
                      <a:latin typeface="Century Gothic"/>
                      <a:ea typeface="Century Gothic"/>
                      <a:cs typeface="Century Gothic"/>
                      <a:sym typeface="Century Gothic"/>
                    </a:endParaRPr>
                  </a:p>
                </p:txBody>
              </p:sp>
              <p:sp>
                <p:nvSpPr>
                  <p:cNvPr id="162" name="Google Shape;162;p3"/>
                  <p:cNvSpPr txBox="1"/>
                  <p:nvPr/>
                </p:nvSpPr>
                <p:spPr>
                  <a:xfrm>
                    <a:off x="6865318" y="26880567"/>
                    <a:ext cx="634770" cy="99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800" b="1" dirty="0">
                        <a:latin typeface="Century Gothic"/>
                        <a:ea typeface="Century Gothic"/>
                        <a:cs typeface="Century Gothic"/>
                        <a:sym typeface="Century Gothic"/>
                      </a:rPr>
                      <a:t>Highly urbanized</a:t>
                    </a:r>
                    <a:endParaRPr sz="800" b="1" dirty="0">
                      <a:latin typeface="Century Gothic"/>
                      <a:ea typeface="Century Gothic"/>
                      <a:cs typeface="Century Gothic"/>
                      <a:sym typeface="Century Gothic"/>
                    </a:endParaRPr>
                  </a:p>
                </p:txBody>
              </p:sp>
              <p:sp>
                <p:nvSpPr>
                  <p:cNvPr id="163" name="Google Shape;163;p3"/>
                  <p:cNvSpPr txBox="1"/>
                  <p:nvPr/>
                </p:nvSpPr>
                <p:spPr>
                  <a:xfrm>
                    <a:off x="6865317" y="26812769"/>
                    <a:ext cx="525762" cy="99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800" b="1" dirty="0">
                        <a:latin typeface="Century Gothic"/>
                        <a:ea typeface="Century Gothic"/>
                        <a:cs typeface="Century Gothic"/>
                        <a:sym typeface="Century Gothic"/>
                      </a:rPr>
                      <a:t>Non flooded</a:t>
                    </a:r>
                    <a:endParaRPr sz="800" b="1" dirty="0">
                      <a:latin typeface="Century Gothic"/>
                      <a:ea typeface="Century Gothic"/>
                      <a:cs typeface="Century Gothic"/>
                      <a:sym typeface="Century Gothic"/>
                    </a:endParaRPr>
                  </a:p>
                </p:txBody>
              </p:sp>
            </p:grpSp>
          </p:grpSp>
          <p:sp>
            <p:nvSpPr>
              <p:cNvPr id="164" name="Google Shape;164;p3"/>
              <p:cNvSpPr txBox="1"/>
              <p:nvPr/>
            </p:nvSpPr>
            <p:spPr>
              <a:xfrm>
                <a:off x="19278588" y="23261950"/>
                <a:ext cx="857100" cy="543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800">
                    <a:latin typeface="Century Gothic"/>
                    <a:ea typeface="Century Gothic"/>
                    <a:cs typeface="Century Gothic"/>
                    <a:sym typeface="Century Gothic"/>
                  </a:rPr>
                  <a:t>2017</a:t>
                </a:r>
                <a:endParaRPr sz="1800">
                  <a:latin typeface="Century Gothic"/>
                  <a:ea typeface="Century Gothic"/>
                  <a:cs typeface="Century Gothic"/>
                  <a:sym typeface="Century Gothic"/>
                </a:endParaRPr>
              </a:p>
            </p:txBody>
          </p:sp>
        </p:grpSp>
      </p:grpSp>
      <p:grpSp>
        <p:nvGrpSpPr>
          <p:cNvPr id="8" name="Group 7">
            <a:extLst>
              <a:ext uri="{FF2B5EF4-FFF2-40B4-BE49-F238E27FC236}">
                <a16:creationId xmlns:a16="http://schemas.microsoft.com/office/drawing/2014/main" xmlns="" id="{15C9D2AA-3CE0-46E4-83AF-F4CDCDF14CAA}"/>
              </a:ext>
            </a:extLst>
          </p:cNvPr>
          <p:cNvGrpSpPr/>
          <p:nvPr/>
        </p:nvGrpSpPr>
        <p:grpSpPr>
          <a:xfrm>
            <a:off x="5665756" y="26445398"/>
            <a:ext cx="1430868" cy="616223"/>
            <a:chOff x="5665756" y="26445398"/>
            <a:chExt cx="1430868" cy="616223"/>
          </a:xfrm>
        </p:grpSpPr>
        <p:sp>
          <p:nvSpPr>
            <p:cNvPr id="61" name="Google Shape;61;p3"/>
            <p:cNvSpPr/>
            <p:nvPr/>
          </p:nvSpPr>
          <p:spPr>
            <a:xfrm>
              <a:off x="5665756" y="26494352"/>
              <a:ext cx="159300" cy="88500"/>
            </a:xfrm>
            <a:prstGeom prst="rect">
              <a:avLst/>
            </a:prstGeom>
            <a:solidFill>
              <a:srgbClr val="67D5FF"/>
            </a:solidFill>
            <a:ln w="9525" cap="flat" cmpd="sng">
              <a:solidFill>
                <a:srgbClr val="67D5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 name="Google Shape;62;p3"/>
            <p:cNvSpPr/>
            <p:nvPr/>
          </p:nvSpPr>
          <p:spPr>
            <a:xfrm>
              <a:off x="5665756" y="26663909"/>
              <a:ext cx="159300" cy="88500"/>
            </a:xfrm>
            <a:prstGeom prst="rect">
              <a:avLst/>
            </a:prstGeom>
            <a:solidFill>
              <a:srgbClr val="999999"/>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63" name="Google Shape;63;p3"/>
            <p:cNvSpPr/>
            <p:nvPr/>
          </p:nvSpPr>
          <p:spPr>
            <a:xfrm>
              <a:off x="5672994" y="26818002"/>
              <a:ext cx="159300" cy="88500"/>
            </a:xfrm>
            <a:prstGeom prst="rect">
              <a:avLst/>
            </a:prstGeom>
            <a:solidFill>
              <a:srgbClr val="91E436"/>
            </a:solidFill>
            <a:ln w="9525" cap="flat" cmpd="sng">
              <a:solidFill>
                <a:srgbClr val="91E436"/>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64" name="Google Shape;64;p3"/>
            <p:cNvSpPr/>
            <p:nvPr/>
          </p:nvSpPr>
          <p:spPr>
            <a:xfrm>
              <a:off x="5672693" y="26973121"/>
              <a:ext cx="159300" cy="88500"/>
            </a:xfrm>
            <a:prstGeom prst="rect">
              <a:avLst/>
            </a:prstGeom>
            <a:solidFill>
              <a:srgbClr val="CDFD0F"/>
            </a:solidFill>
            <a:ln w="9525" cap="flat" cmpd="sng">
              <a:solidFill>
                <a:srgbClr val="CDFD0F"/>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65" name="Google Shape;65;p3"/>
            <p:cNvSpPr txBox="1"/>
            <p:nvPr/>
          </p:nvSpPr>
          <p:spPr>
            <a:xfrm>
              <a:off x="5788770" y="26445398"/>
              <a:ext cx="487031" cy="79675"/>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800" b="1" dirty="0">
                  <a:latin typeface="Century Gothic"/>
                  <a:ea typeface="Century Gothic"/>
                  <a:cs typeface="Century Gothic"/>
                  <a:sym typeface="Century Gothic"/>
                </a:rPr>
                <a:t>Water</a:t>
              </a:r>
              <a:endParaRPr sz="800" b="1" dirty="0">
                <a:latin typeface="Century Gothic"/>
                <a:ea typeface="Century Gothic"/>
                <a:cs typeface="Century Gothic"/>
                <a:sym typeface="Century Gothic"/>
              </a:endParaRPr>
            </a:p>
          </p:txBody>
        </p:sp>
        <p:sp>
          <p:nvSpPr>
            <p:cNvPr id="66" name="Google Shape;66;p3"/>
            <p:cNvSpPr txBox="1"/>
            <p:nvPr/>
          </p:nvSpPr>
          <p:spPr>
            <a:xfrm>
              <a:off x="5796606" y="26603242"/>
              <a:ext cx="487030" cy="9291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800" b="1" dirty="0">
                  <a:latin typeface="Century Gothic"/>
                  <a:ea typeface="Century Gothic"/>
                  <a:cs typeface="Century Gothic"/>
                  <a:sym typeface="Century Gothic"/>
                </a:rPr>
                <a:t>Urban</a:t>
              </a:r>
              <a:endParaRPr sz="800" b="1" dirty="0">
                <a:latin typeface="Century Gothic"/>
                <a:ea typeface="Century Gothic"/>
                <a:cs typeface="Century Gothic"/>
                <a:sym typeface="Century Gothic"/>
              </a:endParaRPr>
            </a:p>
          </p:txBody>
        </p:sp>
        <p:sp>
          <p:nvSpPr>
            <p:cNvPr id="67" name="Google Shape;67;p3"/>
            <p:cNvSpPr txBox="1"/>
            <p:nvPr/>
          </p:nvSpPr>
          <p:spPr>
            <a:xfrm>
              <a:off x="5802311" y="26753833"/>
              <a:ext cx="409200" cy="99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800" b="1" dirty="0">
                  <a:latin typeface="Century Gothic"/>
                  <a:ea typeface="Century Gothic"/>
                  <a:cs typeface="Century Gothic"/>
                  <a:sym typeface="Century Gothic"/>
                </a:rPr>
                <a:t>Tree</a:t>
              </a:r>
              <a:endParaRPr sz="800" b="1" dirty="0">
                <a:latin typeface="Century Gothic"/>
                <a:ea typeface="Century Gothic"/>
                <a:cs typeface="Century Gothic"/>
                <a:sym typeface="Century Gothic"/>
              </a:endParaRPr>
            </a:p>
          </p:txBody>
        </p:sp>
        <p:sp>
          <p:nvSpPr>
            <p:cNvPr id="68" name="Google Shape;68;p3"/>
            <p:cNvSpPr txBox="1"/>
            <p:nvPr/>
          </p:nvSpPr>
          <p:spPr>
            <a:xfrm>
              <a:off x="5802311" y="26888286"/>
              <a:ext cx="1294313" cy="12536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800" b="1" dirty="0">
                  <a:latin typeface="Century Gothic"/>
                  <a:ea typeface="Century Gothic"/>
                  <a:cs typeface="Century Gothic"/>
                  <a:sym typeface="Century Gothic"/>
                </a:rPr>
                <a:t>Non-tree Vegetation</a:t>
              </a:r>
              <a:endParaRPr sz="800" b="1" dirty="0">
                <a:latin typeface="Century Gothic"/>
                <a:ea typeface="Century Gothic"/>
                <a:cs typeface="Century Gothic"/>
                <a:sym typeface="Century Gothic"/>
              </a:endParaRPr>
            </a:p>
          </p:txBody>
        </p:sp>
      </p:grpSp>
      <p:sp>
        <p:nvSpPr>
          <p:cNvPr id="87" name="Google Shape;87;p3"/>
          <p:cNvSpPr txBox="1"/>
          <p:nvPr/>
        </p:nvSpPr>
        <p:spPr>
          <a:xfrm>
            <a:off x="5953867" y="23551851"/>
            <a:ext cx="1129216" cy="45222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latin typeface="Century Gothic"/>
                <a:ea typeface="Century Gothic"/>
                <a:cs typeface="Century Gothic"/>
                <a:sym typeface="Century Gothic"/>
              </a:rPr>
              <a:t>2017</a:t>
            </a:r>
            <a:endParaRPr sz="1800" dirty="0">
              <a:latin typeface="Century Gothic"/>
              <a:ea typeface="Century Gothic"/>
              <a:cs typeface="Century Gothic"/>
              <a:sym typeface="Century Gothic"/>
            </a:endParaRPr>
          </a:p>
        </p:txBody>
      </p:sp>
      <p:sp>
        <p:nvSpPr>
          <p:cNvPr id="4" name="TextBox 3">
            <a:extLst>
              <a:ext uri="{FF2B5EF4-FFF2-40B4-BE49-F238E27FC236}">
                <a16:creationId xmlns:a16="http://schemas.microsoft.com/office/drawing/2014/main" xmlns="" id="{7AE11824-5CF8-4313-88D3-4DFB511BF134}"/>
              </a:ext>
            </a:extLst>
          </p:cNvPr>
          <p:cNvSpPr txBox="1"/>
          <p:nvPr/>
        </p:nvSpPr>
        <p:spPr>
          <a:xfrm>
            <a:off x="6276487" y="19821772"/>
            <a:ext cx="697627" cy="369332"/>
          </a:xfrm>
          <a:prstGeom prst="rect">
            <a:avLst/>
          </a:prstGeom>
          <a:noFill/>
        </p:spPr>
        <p:txBody>
          <a:bodyPr wrap="none" rtlCol="0">
            <a:spAutoFit/>
          </a:bodyPr>
          <a:lstStyle/>
          <a:p>
            <a:r>
              <a:rPr lang="en-US" sz="1800" dirty="0">
                <a:latin typeface="Century Gothic" panose="020B0502020202020204" pitchFamily="34" charset="0"/>
              </a:rPr>
              <a:t>2013</a:t>
            </a:r>
          </a:p>
        </p:txBody>
      </p:sp>
      <p:sp>
        <p:nvSpPr>
          <p:cNvPr id="88" name="Google Shape;88;p3"/>
          <p:cNvSpPr txBox="1"/>
          <p:nvPr/>
        </p:nvSpPr>
        <p:spPr>
          <a:xfrm>
            <a:off x="12550291" y="23623993"/>
            <a:ext cx="819600" cy="47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latin typeface="Century Gothic"/>
                <a:ea typeface="Century Gothic"/>
                <a:cs typeface="Century Gothic"/>
                <a:sym typeface="Century Gothic"/>
              </a:rPr>
              <a:t>2017</a:t>
            </a:r>
            <a:endParaRPr sz="1800" dirty="0">
              <a:latin typeface="Century Gothic"/>
              <a:ea typeface="Century Gothic"/>
              <a:cs typeface="Century Gothic"/>
              <a:sym typeface="Century Gothic"/>
            </a:endParaRPr>
          </a:p>
        </p:txBody>
      </p:sp>
      <p:grpSp>
        <p:nvGrpSpPr>
          <p:cNvPr id="6" name="Group 5">
            <a:extLst>
              <a:ext uri="{FF2B5EF4-FFF2-40B4-BE49-F238E27FC236}">
                <a16:creationId xmlns:a16="http://schemas.microsoft.com/office/drawing/2014/main" xmlns="" id="{F6A304CC-D52B-49D7-B57E-0F9708CD4091}"/>
              </a:ext>
            </a:extLst>
          </p:cNvPr>
          <p:cNvGrpSpPr/>
          <p:nvPr/>
        </p:nvGrpSpPr>
        <p:grpSpPr>
          <a:xfrm>
            <a:off x="12374674" y="22003951"/>
            <a:ext cx="547001" cy="1189845"/>
            <a:chOff x="13234973" y="22420386"/>
            <a:chExt cx="547001" cy="1189845"/>
          </a:xfrm>
        </p:grpSpPr>
        <p:sp>
          <p:nvSpPr>
            <p:cNvPr id="129" name="Google Shape;129;p3"/>
            <p:cNvSpPr/>
            <p:nvPr/>
          </p:nvSpPr>
          <p:spPr>
            <a:xfrm>
              <a:off x="13240187" y="22541855"/>
              <a:ext cx="159300" cy="885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b="1"/>
            </a:p>
          </p:txBody>
        </p:sp>
        <p:sp>
          <p:nvSpPr>
            <p:cNvPr id="128" name="Google Shape;128;p3"/>
            <p:cNvSpPr txBox="1"/>
            <p:nvPr/>
          </p:nvSpPr>
          <p:spPr>
            <a:xfrm>
              <a:off x="13342174" y="22420386"/>
              <a:ext cx="439800" cy="1005300"/>
            </a:xfrm>
            <a:prstGeom prst="rect">
              <a:avLst/>
            </a:prstGeom>
            <a:noFill/>
            <a:ln>
              <a:noFill/>
            </a:ln>
          </p:spPr>
          <p:txBody>
            <a:bodyPr spcFirstLastPara="1" wrap="square" lIns="91425" tIns="91425" rIns="91425" bIns="91425" anchor="t" anchorCtr="0">
              <a:noAutofit/>
            </a:bodyPr>
            <a:lstStyle/>
            <a:p>
              <a:pPr marL="0" lvl="0" indent="0" rtl="0">
                <a:lnSpc>
                  <a:spcPct val="135000"/>
                </a:lnSpc>
                <a:spcBef>
                  <a:spcPts val="0"/>
                </a:spcBef>
                <a:spcAft>
                  <a:spcPts val="0"/>
                </a:spcAft>
                <a:buNone/>
              </a:pPr>
              <a:r>
                <a:rPr lang="en-US" sz="600" b="1" dirty="0">
                  <a:latin typeface="Century Gothic"/>
                  <a:ea typeface="Century Gothic"/>
                  <a:cs typeface="Century Gothic"/>
                  <a:sym typeface="Century Gothic"/>
                </a:rPr>
                <a:t>-1.0</a:t>
              </a:r>
              <a:endParaRPr sz="600" b="1" dirty="0">
                <a:latin typeface="Century Gothic"/>
                <a:ea typeface="Century Gothic"/>
                <a:cs typeface="Century Gothic"/>
                <a:sym typeface="Century Gothic"/>
              </a:endParaRPr>
            </a:p>
            <a:p>
              <a:pPr marL="0" lvl="0" indent="0" rtl="0">
                <a:lnSpc>
                  <a:spcPct val="135000"/>
                </a:lnSpc>
                <a:spcBef>
                  <a:spcPts val="0"/>
                </a:spcBef>
                <a:spcAft>
                  <a:spcPts val="0"/>
                </a:spcAft>
                <a:buNone/>
              </a:pPr>
              <a:r>
                <a:rPr lang="en-US" sz="600" b="1" dirty="0">
                  <a:latin typeface="Century Gothic"/>
                  <a:ea typeface="Century Gothic"/>
                  <a:cs typeface="Century Gothic"/>
                  <a:sym typeface="Century Gothic"/>
                </a:rPr>
                <a:t>-.75</a:t>
              </a:r>
              <a:endParaRPr sz="600" b="1" dirty="0">
                <a:latin typeface="Century Gothic"/>
                <a:ea typeface="Century Gothic"/>
                <a:cs typeface="Century Gothic"/>
                <a:sym typeface="Century Gothic"/>
              </a:endParaRPr>
            </a:p>
            <a:p>
              <a:pPr marL="0" lvl="0" indent="0" rtl="0">
                <a:lnSpc>
                  <a:spcPct val="135000"/>
                </a:lnSpc>
                <a:spcBef>
                  <a:spcPts val="0"/>
                </a:spcBef>
                <a:spcAft>
                  <a:spcPts val="0"/>
                </a:spcAft>
                <a:buNone/>
              </a:pPr>
              <a:r>
                <a:rPr lang="en-US" sz="600" b="1" dirty="0">
                  <a:latin typeface="Century Gothic"/>
                  <a:ea typeface="Century Gothic"/>
                  <a:cs typeface="Century Gothic"/>
                  <a:sym typeface="Century Gothic"/>
                </a:rPr>
                <a:t>-.50</a:t>
              </a:r>
              <a:endParaRPr sz="600" b="1" dirty="0">
                <a:latin typeface="Century Gothic"/>
                <a:ea typeface="Century Gothic"/>
                <a:cs typeface="Century Gothic"/>
                <a:sym typeface="Century Gothic"/>
              </a:endParaRPr>
            </a:p>
            <a:p>
              <a:pPr marL="0" lvl="0" indent="0" rtl="0">
                <a:lnSpc>
                  <a:spcPct val="135000"/>
                </a:lnSpc>
                <a:spcBef>
                  <a:spcPts val="0"/>
                </a:spcBef>
                <a:spcAft>
                  <a:spcPts val="0"/>
                </a:spcAft>
                <a:buNone/>
              </a:pPr>
              <a:r>
                <a:rPr lang="en-US" sz="600" b="1" dirty="0">
                  <a:latin typeface="Century Gothic"/>
                  <a:ea typeface="Century Gothic"/>
                  <a:cs typeface="Century Gothic"/>
                  <a:sym typeface="Century Gothic"/>
                </a:rPr>
                <a:t>-.25</a:t>
              </a:r>
              <a:endParaRPr sz="600" b="1" dirty="0">
                <a:latin typeface="Century Gothic"/>
                <a:ea typeface="Century Gothic"/>
                <a:cs typeface="Century Gothic"/>
                <a:sym typeface="Century Gothic"/>
              </a:endParaRPr>
            </a:p>
            <a:p>
              <a:pPr marL="0" lvl="0" indent="0" rtl="0">
                <a:lnSpc>
                  <a:spcPct val="135000"/>
                </a:lnSpc>
                <a:spcBef>
                  <a:spcPts val="0"/>
                </a:spcBef>
                <a:spcAft>
                  <a:spcPts val="0"/>
                </a:spcAft>
                <a:buNone/>
              </a:pPr>
              <a:r>
                <a:rPr lang="en-US" sz="600" b="1" dirty="0">
                  <a:latin typeface="Century Gothic"/>
                  <a:ea typeface="Century Gothic"/>
                  <a:cs typeface="Century Gothic"/>
                  <a:sym typeface="Century Gothic"/>
                </a:rPr>
                <a:t>0</a:t>
              </a:r>
              <a:endParaRPr sz="600" b="1" dirty="0">
                <a:latin typeface="Century Gothic"/>
                <a:ea typeface="Century Gothic"/>
                <a:cs typeface="Century Gothic"/>
                <a:sym typeface="Century Gothic"/>
              </a:endParaRPr>
            </a:p>
            <a:p>
              <a:pPr marL="0" lvl="0" indent="0" rtl="0">
                <a:lnSpc>
                  <a:spcPct val="135000"/>
                </a:lnSpc>
                <a:spcBef>
                  <a:spcPts val="0"/>
                </a:spcBef>
                <a:spcAft>
                  <a:spcPts val="0"/>
                </a:spcAft>
                <a:buNone/>
              </a:pPr>
              <a:r>
                <a:rPr lang="en-US" sz="600" b="1" dirty="0">
                  <a:latin typeface="Century Gothic"/>
                  <a:ea typeface="Century Gothic"/>
                  <a:cs typeface="Century Gothic"/>
                  <a:sym typeface="Century Gothic"/>
                </a:rPr>
                <a:t>.25</a:t>
              </a:r>
              <a:endParaRPr sz="600" b="1" dirty="0">
                <a:latin typeface="Century Gothic"/>
                <a:ea typeface="Century Gothic"/>
                <a:cs typeface="Century Gothic"/>
                <a:sym typeface="Century Gothic"/>
              </a:endParaRPr>
            </a:p>
            <a:p>
              <a:pPr marL="0" lvl="0" indent="0" rtl="0">
                <a:lnSpc>
                  <a:spcPct val="135000"/>
                </a:lnSpc>
                <a:spcBef>
                  <a:spcPts val="0"/>
                </a:spcBef>
                <a:spcAft>
                  <a:spcPts val="0"/>
                </a:spcAft>
                <a:buNone/>
              </a:pPr>
              <a:r>
                <a:rPr lang="en-US" sz="600" b="1" dirty="0">
                  <a:latin typeface="Century Gothic"/>
                  <a:ea typeface="Century Gothic"/>
                  <a:cs typeface="Century Gothic"/>
                  <a:sym typeface="Century Gothic"/>
                </a:rPr>
                <a:t>.50</a:t>
              </a:r>
              <a:endParaRPr sz="600" b="1" dirty="0">
                <a:latin typeface="Century Gothic"/>
                <a:ea typeface="Century Gothic"/>
                <a:cs typeface="Century Gothic"/>
                <a:sym typeface="Century Gothic"/>
              </a:endParaRPr>
            </a:p>
            <a:p>
              <a:pPr marL="0" lvl="0" indent="0" rtl="0">
                <a:lnSpc>
                  <a:spcPct val="135000"/>
                </a:lnSpc>
                <a:spcBef>
                  <a:spcPts val="0"/>
                </a:spcBef>
                <a:spcAft>
                  <a:spcPts val="0"/>
                </a:spcAft>
                <a:buNone/>
              </a:pPr>
              <a:r>
                <a:rPr lang="en-US" sz="600" b="1" dirty="0">
                  <a:latin typeface="Century Gothic"/>
                  <a:ea typeface="Century Gothic"/>
                  <a:cs typeface="Century Gothic"/>
                  <a:sym typeface="Century Gothic"/>
                </a:rPr>
                <a:t>.75</a:t>
              </a:r>
              <a:endParaRPr sz="600" b="1" dirty="0">
                <a:latin typeface="Century Gothic"/>
                <a:ea typeface="Century Gothic"/>
                <a:cs typeface="Century Gothic"/>
                <a:sym typeface="Century Gothic"/>
              </a:endParaRPr>
            </a:p>
            <a:p>
              <a:pPr marL="0" lvl="0" indent="0" rtl="0">
                <a:lnSpc>
                  <a:spcPct val="135000"/>
                </a:lnSpc>
                <a:spcBef>
                  <a:spcPts val="0"/>
                </a:spcBef>
                <a:spcAft>
                  <a:spcPts val="0"/>
                </a:spcAft>
                <a:buNone/>
              </a:pPr>
              <a:r>
                <a:rPr lang="en-US" sz="600" b="1" dirty="0">
                  <a:latin typeface="Century Gothic"/>
                  <a:ea typeface="Century Gothic"/>
                  <a:cs typeface="Century Gothic"/>
                  <a:sym typeface="Century Gothic"/>
                </a:rPr>
                <a:t>1.0</a:t>
              </a:r>
              <a:endParaRPr sz="600" b="1" dirty="0">
                <a:latin typeface="Century Gothic"/>
                <a:ea typeface="Century Gothic"/>
                <a:cs typeface="Century Gothic"/>
                <a:sym typeface="Century Gothic"/>
              </a:endParaRPr>
            </a:p>
          </p:txBody>
        </p:sp>
        <p:grpSp>
          <p:nvGrpSpPr>
            <p:cNvPr id="118" name="Google Shape;118;p3"/>
            <p:cNvGrpSpPr/>
            <p:nvPr/>
          </p:nvGrpSpPr>
          <p:grpSpPr>
            <a:xfrm>
              <a:off x="13234973" y="23157381"/>
              <a:ext cx="159300" cy="452850"/>
              <a:chOff x="6756300" y="26766586"/>
              <a:chExt cx="159300" cy="452850"/>
            </a:xfrm>
          </p:grpSpPr>
          <p:sp>
            <p:nvSpPr>
              <p:cNvPr id="119" name="Google Shape;119;p3"/>
              <p:cNvSpPr/>
              <p:nvPr/>
            </p:nvSpPr>
            <p:spPr>
              <a:xfrm>
                <a:off x="6756300" y="26766586"/>
                <a:ext cx="159300" cy="88500"/>
              </a:xfrm>
              <a:prstGeom prst="rect">
                <a:avLst/>
              </a:prstGeom>
              <a:solidFill>
                <a:srgbClr val="AFED1B">
                  <a:alpha val="82310"/>
                </a:srgbClr>
              </a:solidFill>
              <a:ln w="9525" cap="flat" cmpd="sng">
                <a:solidFill>
                  <a:srgbClr val="AFED1B"/>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b="1"/>
              </a:p>
            </p:txBody>
          </p:sp>
          <p:sp>
            <p:nvSpPr>
              <p:cNvPr id="120" name="Google Shape;120;p3"/>
              <p:cNvSpPr/>
              <p:nvPr/>
            </p:nvSpPr>
            <p:spPr>
              <a:xfrm>
                <a:off x="6756300" y="26888036"/>
                <a:ext cx="159300" cy="88500"/>
              </a:xfrm>
              <a:prstGeom prst="rect">
                <a:avLst/>
              </a:prstGeom>
              <a:solidFill>
                <a:srgbClr val="6AA84F"/>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b="1"/>
              </a:p>
            </p:txBody>
          </p:sp>
          <p:sp>
            <p:nvSpPr>
              <p:cNvPr id="121" name="Google Shape;121;p3"/>
              <p:cNvSpPr/>
              <p:nvPr/>
            </p:nvSpPr>
            <p:spPr>
              <a:xfrm>
                <a:off x="6756300" y="27009486"/>
                <a:ext cx="159300" cy="88500"/>
              </a:xfrm>
              <a:prstGeom prst="rect">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b="1"/>
              </a:p>
            </p:txBody>
          </p:sp>
          <p:sp>
            <p:nvSpPr>
              <p:cNvPr id="122" name="Google Shape;122;p3"/>
              <p:cNvSpPr/>
              <p:nvPr/>
            </p:nvSpPr>
            <p:spPr>
              <a:xfrm>
                <a:off x="6756300" y="27130936"/>
                <a:ext cx="159300" cy="88500"/>
              </a:xfrm>
              <a:prstGeom prst="rect">
                <a:avLst/>
              </a:prstGeom>
              <a:solidFill>
                <a:srgbClr val="274E13"/>
              </a:solidFill>
              <a:ln w="952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b="1"/>
              </a:p>
            </p:txBody>
          </p:sp>
        </p:grpSp>
        <p:grpSp>
          <p:nvGrpSpPr>
            <p:cNvPr id="123" name="Google Shape;123;p3"/>
            <p:cNvGrpSpPr/>
            <p:nvPr/>
          </p:nvGrpSpPr>
          <p:grpSpPr>
            <a:xfrm>
              <a:off x="13234973" y="22669498"/>
              <a:ext cx="159300" cy="452850"/>
              <a:chOff x="6756300" y="26766586"/>
              <a:chExt cx="159300" cy="452850"/>
            </a:xfrm>
          </p:grpSpPr>
          <p:sp>
            <p:nvSpPr>
              <p:cNvPr id="124" name="Google Shape;124;p3"/>
              <p:cNvSpPr/>
              <p:nvPr/>
            </p:nvSpPr>
            <p:spPr>
              <a:xfrm>
                <a:off x="6756300" y="26766586"/>
                <a:ext cx="159300" cy="885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b="1"/>
              </a:p>
            </p:txBody>
          </p:sp>
          <p:sp>
            <p:nvSpPr>
              <p:cNvPr id="125" name="Google Shape;125;p3"/>
              <p:cNvSpPr/>
              <p:nvPr/>
            </p:nvSpPr>
            <p:spPr>
              <a:xfrm>
                <a:off x="6756300" y="26888036"/>
                <a:ext cx="159300" cy="88500"/>
              </a:xfrm>
              <a:prstGeom prst="rect">
                <a:avLst/>
              </a:prstGeom>
              <a:solidFill>
                <a:srgbClr val="6FA8DC"/>
              </a:solidFill>
              <a:ln w="9525"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b="1"/>
              </a:p>
            </p:txBody>
          </p:sp>
          <p:sp>
            <p:nvSpPr>
              <p:cNvPr id="126" name="Google Shape;126;p3"/>
              <p:cNvSpPr/>
              <p:nvPr/>
            </p:nvSpPr>
            <p:spPr>
              <a:xfrm>
                <a:off x="6756300" y="27009486"/>
                <a:ext cx="159300" cy="88500"/>
              </a:xfrm>
              <a:prstGeom prst="rect">
                <a:avLst/>
              </a:prstGeom>
              <a:solidFill>
                <a:srgbClr val="CFE2F3"/>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b="1"/>
              </a:p>
            </p:txBody>
          </p:sp>
          <p:sp>
            <p:nvSpPr>
              <p:cNvPr id="127" name="Google Shape;127;p3"/>
              <p:cNvSpPr/>
              <p:nvPr/>
            </p:nvSpPr>
            <p:spPr>
              <a:xfrm>
                <a:off x="6756300" y="27130936"/>
                <a:ext cx="159300" cy="88500"/>
              </a:xfrm>
              <a:prstGeom prst="rect">
                <a:avLst/>
              </a:prstGeom>
              <a:solidFill>
                <a:srgbClr val="FCE5CD"/>
              </a:solidFill>
              <a:ln w="9525" cap="flat" cmpd="sng">
                <a:solidFill>
                  <a:srgbClr val="FCE5CD"/>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b="1"/>
              </a:p>
            </p:txBody>
          </p:sp>
        </p:grpSp>
      </p:grpSp>
      <p:sp>
        <p:nvSpPr>
          <p:cNvPr id="7" name="TextBox 6">
            <a:extLst>
              <a:ext uri="{FF2B5EF4-FFF2-40B4-BE49-F238E27FC236}">
                <a16:creationId xmlns:a16="http://schemas.microsoft.com/office/drawing/2014/main" xmlns="" id="{768DF656-C8F8-4FDC-AD81-6154E5A2E3A8}"/>
              </a:ext>
            </a:extLst>
          </p:cNvPr>
          <p:cNvSpPr txBox="1"/>
          <p:nvPr/>
        </p:nvSpPr>
        <p:spPr>
          <a:xfrm>
            <a:off x="12711012" y="19637950"/>
            <a:ext cx="697627" cy="369332"/>
          </a:xfrm>
          <a:prstGeom prst="rect">
            <a:avLst/>
          </a:prstGeom>
          <a:noFill/>
        </p:spPr>
        <p:txBody>
          <a:bodyPr wrap="none" rtlCol="0">
            <a:spAutoFit/>
          </a:bodyPr>
          <a:lstStyle/>
          <a:p>
            <a:r>
              <a:rPr lang="en-US" sz="1800" dirty="0">
                <a:latin typeface="Century Gothic" panose="020B0502020202020204" pitchFamily="34" charset="0"/>
              </a:rPr>
              <a:t>2013</a:t>
            </a:r>
          </a:p>
        </p:txBody>
      </p:sp>
      <p:sp>
        <p:nvSpPr>
          <p:cNvPr id="86" name="Google Shape;86;p3"/>
          <p:cNvSpPr txBox="1"/>
          <p:nvPr/>
        </p:nvSpPr>
        <p:spPr>
          <a:xfrm>
            <a:off x="25608648" y="19673742"/>
            <a:ext cx="819600" cy="47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latin typeface="Century Gothic"/>
                <a:ea typeface="Century Gothic"/>
                <a:cs typeface="Century Gothic"/>
                <a:sym typeface="Century Gothic"/>
              </a:rPr>
              <a:t>2013</a:t>
            </a:r>
            <a:endParaRPr sz="1800" dirty="0">
              <a:latin typeface="Century Gothic"/>
              <a:ea typeface="Century Gothic"/>
              <a:cs typeface="Century Gothic"/>
              <a:sym typeface="Century Gothic"/>
            </a:endParaRPr>
          </a:p>
        </p:txBody>
      </p:sp>
      <p:pic>
        <p:nvPicPr>
          <p:cNvPr id="140" name="Google Shape;140;p3"/>
          <p:cNvPicPr preferRelativeResize="0"/>
          <p:nvPr/>
        </p:nvPicPr>
        <p:blipFill rotWithShape="1">
          <a:blip r:embed="rId6">
            <a:alphaModFix/>
          </a:blip>
          <a:srcRect l="89879" t="73814" r="8130" b="3557"/>
          <a:stretch/>
        </p:blipFill>
        <p:spPr>
          <a:xfrm>
            <a:off x="25939997" y="22310615"/>
            <a:ext cx="127401" cy="812700"/>
          </a:xfrm>
          <a:prstGeom prst="rect">
            <a:avLst/>
          </a:prstGeom>
          <a:noFill/>
          <a:ln>
            <a:noFill/>
          </a:ln>
        </p:spPr>
      </p:pic>
      <p:sp>
        <p:nvSpPr>
          <p:cNvPr id="90" name="Google Shape;90;p3"/>
          <p:cNvSpPr txBox="1"/>
          <p:nvPr/>
        </p:nvSpPr>
        <p:spPr>
          <a:xfrm>
            <a:off x="25548318" y="23573606"/>
            <a:ext cx="819600" cy="47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latin typeface="Century Gothic"/>
                <a:ea typeface="Century Gothic"/>
                <a:cs typeface="Century Gothic"/>
                <a:sym typeface="Century Gothic"/>
              </a:rPr>
              <a:t>2017</a:t>
            </a:r>
            <a:endParaRPr sz="1800" dirty="0">
              <a:latin typeface="Century Gothic"/>
              <a:ea typeface="Century Gothic"/>
              <a:cs typeface="Century Gothic"/>
              <a:sym typeface="Century Gothic"/>
            </a:endParaRPr>
          </a:p>
        </p:txBody>
      </p:sp>
      <p:grpSp>
        <p:nvGrpSpPr>
          <p:cNvPr id="165" name="Group 164">
            <a:extLst>
              <a:ext uri="{FF2B5EF4-FFF2-40B4-BE49-F238E27FC236}">
                <a16:creationId xmlns:a16="http://schemas.microsoft.com/office/drawing/2014/main" xmlns="" id="{1CA00C60-7685-4589-92E2-D2DC2735190B}"/>
              </a:ext>
            </a:extLst>
          </p:cNvPr>
          <p:cNvGrpSpPr/>
          <p:nvPr/>
        </p:nvGrpSpPr>
        <p:grpSpPr>
          <a:xfrm>
            <a:off x="12383957" y="25855532"/>
            <a:ext cx="547001" cy="1189845"/>
            <a:chOff x="13234973" y="22420386"/>
            <a:chExt cx="547001" cy="1189845"/>
          </a:xfrm>
        </p:grpSpPr>
        <p:sp>
          <p:nvSpPr>
            <p:cNvPr id="166" name="Google Shape;129;p3">
              <a:extLst>
                <a:ext uri="{FF2B5EF4-FFF2-40B4-BE49-F238E27FC236}">
                  <a16:creationId xmlns:a16="http://schemas.microsoft.com/office/drawing/2014/main" xmlns="" id="{8EBFF13D-038D-47BC-89E4-F7C3C77C88DB}"/>
                </a:ext>
              </a:extLst>
            </p:cNvPr>
            <p:cNvSpPr/>
            <p:nvPr/>
          </p:nvSpPr>
          <p:spPr>
            <a:xfrm>
              <a:off x="13240187" y="22541855"/>
              <a:ext cx="159300" cy="885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b="1"/>
            </a:p>
          </p:txBody>
        </p:sp>
        <p:sp>
          <p:nvSpPr>
            <p:cNvPr id="167" name="Google Shape;128;p3">
              <a:extLst>
                <a:ext uri="{FF2B5EF4-FFF2-40B4-BE49-F238E27FC236}">
                  <a16:creationId xmlns:a16="http://schemas.microsoft.com/office/drawing/2014/main" xmlns="" id="{DE59543E-37E1-4B20-97AE-9EDBC741615F}"/>
                </a:ext>
              </a:extLst>
            </p:cNvPr>
            <p:cNvSpPr txBox="1"/>
            <p:nvPr/>
          </p:nvSpPr>
          <p:spPr>
            <a:xfrm>
              <a:off x="13342174" y="22420386"/>
              <a:ext cx="439800" cy="1005300"/>
            </a:xfrm>
            <a:prstGeom prst="rect">
              <a:avLst/>
            </a:prstGeom>
            <a:noFill/>
            <a:ln>
              <a:noFill/>
            </a:ln>
          </p:spPr>
          <p:txBody>
            <a:bodyPr spcFirstLastPara="1" wrap="square" lIns="91425" tIns="91425" rIns="91425" bIns="91425" anchor="t" anchorCtr="0">
              <a:noAutofit/>
            </a:bodyPr>
            <a:lstStyle/>
            <a:p>
              <a:pPr marL="0" lvl="0" indent="0" rtl="0">
                <a:lnSpc>
                  <a:spcPct val="135000"/>
                </a:lnSpc>
                <a:spcBef>
                  <a:spcPts val="0"/>
                </a:spcBef>
                <a:spcAft>
                  <a:spcPts val="0"/>
                </a:spcAft>
                <a:buNone/>
              </a:pPr>
              <a:r>
                <a:rPr lang="en-US" sz="600" b="1" dirty="0">
                  <a:latin typeface="Century Gothic"/>
                  <a:ea typeface="Century Gothic"/>
                  <a:cs typeface="Century Gothic"/>
                  <a:sym typeface="Century Gothic"/>
                </a:rPr>
                <a:t>-1.0</a:t>
              </a:r>
              <a:endParaRPr sz="600" b="1" dirty="0">
                <a:latin typeface="Century Gothic"/>
                <a:ea typeface="Century Gothic"/>
                <a:cs typeface="Century Gothic"/>
                <a:sym typeface="Century Gothic"/>
              </a:endParaRPr>
            </a:p>
            <a:p>
              <a:pPr marL="0" lvl="0" indent="0" rtl="0">
                <a:lnSpc>
                  <a:spcPct val="135000"/>
                </a:lnSpc>
                <a:spcBef>
                  <a:spcPts val="0"/>
                </a:spcBef>
                <a:spcAft>
                  <a:spcPts val="0"/>
                </a:spcAft>
                <a:buNone/>
              </a:pPr>
              <a:r>
                <a:rPr lang="en-US" sz="600" b="1" dirty="0">
                  <a:latin typeface="Century Gothic"/>
                  <a:ea typeface="Century Gothic"/>
                  <a:cs typeface="Century Gothic"/>
                  <a:sym typeface="Century Gothic"/>
                </a:rPr>
                <a:t>-.75</a:t>
              </a:r>
              <a:endParaRPr sz="600" b="1" dirty="0">
                <a:latin typeface="Century Gothic"/>
                <a:ea typeface="Century Gothic"/>
                <a:cs typeface="Century Gothic"/>
                <a:sym typeface="Century Gothic"/>
              </a:endParaRPr>
            </a:p>
            <a:p>
              <a:pPr marL="0" lvl="0" indent="0" rtl="0">
                <a:lnSpc>
                  <a:spcPct val="135000"/>
                </a:lnSpc>
                <a:spcBef>
                  <a:spcPts val="0"/>
                </a:spcBef>
                <a:spcAft>
                  <a:spcPts val="0"/>
                </a:spcAft>
                <a:buNone/>
              </a:pPr>
              <a:r>
                <a:rPr lang="en-US" sz="600" b="1" dirty="0">
                  <a:latin typeface="Century Gothic"/>
                  <a:ea typeface="Century Gothic"/>
                  <a:cs typeface="Century Gothic"/>
                  <a:sym typeface="Century Gothic"/>
                </a:rPr>
                <a:t>-.50</a:t>
              </a:r>
              <a:endParaRPr sz="600" b="1" dirty="0">
                <a:latin typeface="Century Gothic"/>
                <a:ea typeface="Century Gothic"/>
                <a:cs typeface="Century Gothic"/>
                <a:sym typeface="Century Gothic"/>
              </a:endParaRPr>
            </a:p>
            <a:p>
              <a:pPr marL="0" lvl="0" indent="0" rtl="0">
                <a:lnSpc>
                  <a:spcPct val="135000"/>
                </a:lnSpc>
                <a:spcBef>
                  <a:spcPts val="0"/>
                </a:spcBef>
                <a:spcAft>
                  <a:spcPts val="0"/>
                </a:spcAft>
                <a:buNone/>
              </a:pPr>
              <a:r>
                <a:rPr lang="en-US" sz="600" b="1" dirty="0">
                  <a:latin typeface="Century Gothic"/>
                  <a:ea typeface="Century Gothic"/>
                  <a:cs typeface="Century Gothic"/>
                  <a:sym typeface="Century Gothic"/>
                </a:rPr>
                <a:t>-.25</a:t>
              </a:r>
              <a:endParaRPr sz="600" b="1" dirty="0">
                <a:latin typeface="Century Gothic"/>
                <a:ea typeface="Century Gothic"/>
                <a:cs typeface="Century Gothic"/>
                <a:sym typeface="Century Gothic"/>
              </a:endParaRPr>
            </a:p>
            <a:p>
              <a:pPr marL="0" lvl="0" indent="0" rtl="0">
                <a:lnSpc>
                  <a:spcPct val="135000"/>
                </a:lnSpc>
                <a:spcBef>
                  <a:spcPts val="0"/>
                </a:spcBef>
                <a:spcAft>
                  <a:spcPts val="0"/>
                </a:spcAft>
                <a:buNone/>
              </a:pPr>
              <a:r>
                <a:rPr lang="en-US" sz="600" b="1" dirty="0">
                  <a:latin typeface="Century Gothic"/>
                  <a:ea typeface="Century Gothic"/>
                  <a:cs typeface="Century Gothic"/>
                  <a:sym typeface="Century Gothic"/>
                </a:rPr>
                <a:t>0</a:t>
              </a:r>
              <a:endParaRPr sz="600" b="1" dirty="0">
                <a:latin typeface="Century Gothic"/>
                <a:ea typeface="Century Gothic"/>
                <a:cs typeface="Century Gothic"/>
                <a:sym typeface="Century Gothic"/>
              </a:endParaRPr>
            </a:p>
            <a:p>
              <a:pPr marL="0" lvl="0" indent="0" rtl="0">
                <a:lnSpc>
                  <a:spcPct val="135000"/>
                </a:lnSpc>
                <a:spcBef>
                  <a:spcPts val="0"/>
                </a:spcBef>
                <a:spcAft>
                  <a:spcPts val="0"/>
                </a:spcAft>
                <a:buNone/>
              </a:pPr>
              <a:r>
                <a:rPr lang="en-US" sz="600" b="1" dirty="0">
                  <a:latin typeface="Century Gothic"/>
                  <a:ea typeface="Century Gothic"/>
                  <a:cs typeface="Century Gothic"/>
                  <a:sym typeface="Century Gothic"/>
                </a:rPr>
                <a:t>.25</a:t>
              </a:r>
              <a:endParaRPr sz="600" b="1" dirty="0">
                <a:latin typeface="Century Gothic"/>
                <a:ea typeface="Century Gothic"/>
                <a:cs typeface="Century Gothic"/>
                <a:sym typeface="Century Gothic"/>
              </a:endParaRPr>
            </a:p>
            <a:p>
              <a:pPr marL="0" lvl="0" indent="0" rtl="0">
                <a:lnSpc>
                  <a:spcPct val="135000"/>
                </a:lnSpc>
                <a:spcBef>
                  <a:spcPts val="0"/>
                </a:spcBef>
                <a:spcAft>
                  <a:spcPts val="0"/>
                </a:spcAft>
                <a:buNone/>
              </a:pPr>
              <a:r>
                <a:rPr lang="en-US" sz="600" b="1" dirty="0">
                  <a:latin typeface="Century Gothic"/>
                  <a:ea typeface="Century Gothic"/>
                  <a:cs typeface="Century Gothic"/>
                  <a:sym typeface="Century Gothic"/>
                </a:rPr>
                <a:t>.50</a:t>
              </a:r>
              <a:endParaRPr sz="600" b="1" dirty="0">
                <a:latin typeface="Century Gothic"/>
                <a:ea typeface="Century Gothic"/>
                <a:cs typeface="Century Gothic"/>
                <a:sym typeface="Century Gothic"/>
              </a:endParaRPr>
            </a:p>
            <a:p>
              <a:pPr marL="0" lvl="0" indent="0" rtl="0">
                <a:lnSpc>
                  <a:spcPct val="135000"/>
                </a:lnSpc>
                <a:spcBef>
                  <a:spcPts val="0"/>
                </a:spcBef>
                <a:spcAft>
                  <a:spcPts val="0"/>
                </a:spcAft>
                <a:buNone/>
              </a:pPr>
              <a:r>
                <a:rPr lang="en-US" sz="600" b="1" dirty="0">
                  <a:latin typeface="Century Gothic"/>
                  <a:ea typeface="Century Gothic"/>
                  <a:cs typeface="Century Gothic"/>
                  <a:sym typeface="Century Gothic"/>
                </a:rPr>
                <a:t>.75</a:t>
              </a:r>
              <a:endParaRPr sz="600" b="1" dirty="0">
                <a:latin typeface="Century Gothic"/>
                <a:ea typeface="Century Gothic"/>
                <a:cs typeface="Century Gothic"/>
                <a:sym typeface="Century Gothic"/>
              </a:endParaRPr>
            </a:p>
            <a:p>
              <a:pPr marL="0" lvl="0" indent="0" rtl="0">
                <a:lnSpc>
                  <a:spcPct val="135000"/>
                </a:lnSpc>
                <a:spcBef>
                  <a:spcPts val="0"/>
                </a:spcBef>
                <a:spcAft>
                  <a:spcPts val="0"/>
                </a:spcAft>
                <a:buNone/>
              </a:pPr>
              <a:r>
                <a:rPr lang="en-US" sz="600" b="1" dirty="0">
                  <a:latin typeface="Century Gothic"/>
                  <a:ea typeface="Century Gothic"/>
                  <a:cs typeface="Century Gothic"/>
                  <a:sym typeface="Century Gothic"/>
                </a:rPr>
                <a:t>1.0</a:t>
              </a:r>
              <a:endParaRPr sz="600" b="1" dirty="0">
                <a:latin typeface="Century Gothic"/>
                <a:ea typeface="Century Gothic"/>
                <a:cs typeface="Century Gothic"/>
                <a:sym typeface="Century Gothic"/>
              </a:endParaRPr>
            </a:p>
          </p:txBody>
        </p:sp>
        <p:grpSp>
          <p:nvGrpSpPr>
            <p:cNvPr id="168" name="Google Shape;118;p3">
              <a:extLst>
                <a:ext uri="{FF2B5EF4-FFF2-40B4-BE49-F238E27FC236}">
                  <a16:creationId xmlns:a16="http://schemas.microsoft.com/office/drawing/2014/main" xmlns="" id="{347F6D19-7ADE-4D09-A88F-A062789D6EF1}"/>
                </a:ext>
              </a:extLst>
            </p:cNvPr>
            <p:cNvGrpSpPr/>
            <p:nvPr/>
          </p:nvGrpSpPr>
          <p:grpSpPr>
            <a:xfrm>
              <a:off x="13234973" y="23157381"/>
              <a:ext cx="159300" cy="452850"/>
              <a:chOff x="6756300" y="26766586"/>
              <a:chExt cx="159300" cy="452850"/>
            </a:xfrm>
          </p:grpSpPr>
          <p:sp>
            <p:nvSpPr>
              <p:cNvPr id="174" name="Google Shape;119;p3">
                <a:extLst>
                  <a:ext uri="{FF2B5EF4-FFF2-40B4-BE49-F238E27FC236}">
                    <a16:creationId xmlns:a16="http://schemas.microsoft.com/office/drawing/2014/main" xmlns="" id="{A0FCB56D-BB8D-4091-88E0-BA72B865D05B}"/>
                  </a:ext>
                </a:extLst>
              </p:cNvPr>
              <p:cNvSpPr/>
              <p:nvPr/>
            </p:nvSpPr>
            <p:spPr>
              <a:xfrm>
                <a:off x="6756300" y="26766586"/>
                <a:ext cx="159300" cy="88500"/>
              </a:xfrm>
              <a:prstGeom prst="rect">
                <a:avLst/>
              </a:prstGeom>
              <a:solidFill>
                <a:srgbClr val="AFED1B">
                  <a:alpha val="82310"/>
                </a:srgbClr>
              </a:solidFill>
              <a:ln w="9525" cap="flat" cmpd="sng">
                <a:solidFill>
                  <a:srgbClr val="AFED1B"/>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b="1"/>
              </a:p>
            </p:txBody>
          </p:sp>
          <p:sp>
            <p:nvSpPr>
              <p:cNvPr id="175" name="Google Shape;120;p3">
                <a:extLst>
                  <a:ext uri="{FF2B5EF4-FFF2-40B4-BE49-F238E27FC236}">
                    <a16:creationId xmlns:a16="http://schemas.microsoft.com/office/drawing/2014/main" xmlns="" id="{99D94B20-3C44-40F2-9C68-91777B39A9B8}"/>
                  </a:ext>
                </a:extLst>
              </p:cNvPr>
              <p:cNvSpPr/>
              <p:nvPr/>
            </p:nvSpPr>
            <p:spPr>
              <a:xfrm>
                <a:off x="6756300" y="26888036"/>
                <a:ext cx="159300" cy="88500"/>
              </a:xfrm>
              <a:prstGeom prst="rect">
                <a:avLst/>
              </a:prstGeom>
              <a:solidFill>
                <a:srgbClr val="6AA84F"/>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b="1"/>
              </a:p>
            </p:txBody>
          </p:sp>
          <p:sp>
            <p:nvSpPr>
              <p:cNvPr id="176" name="Google Shape;121;p3">
                <a:extLst>
                  <a:ext uri="{FF2B5EF4-FFF2-40B4-BE49-F238E27FC236}">
                    <a16:creationId xmlns:a16="http://schemas.microsoft.com/office/drawing/2014/main" xmlns="" id="{7CC0B42D-48EF-4CFE-9168-E8B982BA61C2}"/>
                  </a:ext>
                </a:extLst>
              </p:cNvPr>
              <p:cNvSpPr/>
              <p:nvPr/>
            </p:nvSpPr>
            <p:spPr>
              <a:xfrm>
                <a:off x="6756300" y="27009486"/>
                <a:ext cx="159300" cy="88500"/>
              </a:xfrm>
              <a:prstGeom prst="rect">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b="1"/>
              </a:p>
            </p:txBody>
          </p:sp>
          <p:sp>
            <p:nvSpPr>
              <p:cNvPr id="177" name="Google Shape;122;p3">
                <a:extLst>
                  <a:ext uri="{FF2B5EF4-FFF2-40B4-BE49-F238E27FC236}">
                    <a16:creationId xmlns:a16="http://schemas.microsoft.com/office/drawing/2014/main" xmlns="" id="{1CA1A60B-714D-4323-B5A9-A540B5272BC0}"/>
                  </a:ext>
                </a:extLst>
              </p:cNvPr>
              <p:cNvSpPr/>
              <p:nvPr/>
            </p:nvSpPr>
            <p:spPr>
              <a:xfrm>
                <a:off x="6756300" y="27130936"/>
                <a:ext cx="159300" cy="88500"/>
              </a:xfrm>
              <a:prstGeom prst="rect">
                <a:avLst/>
              </a:prstGeom>
              <a:solidFill>
                <a:srgbClr val="274E13"/>
              </a:solidFill>
              <a:ln w="952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b="1"/>
              </a:p>
            </p:txBody>
          </p:sp>
        </p:grpSp>
        <p:grpSp>
          <p:nvGrpSpPr>
            <p:cNvPr id="169" name="Google Shape;123;p3">
              <a:extLst>
                <a:ext uri="{FF2B5EF4-FFF2-40B4-BE49-F238E27FC236}">
                  <a16:creationId xmlns:a16="http://schemas.microsoft.com/office/drawing/2014/main" xmlns="" id="{89D7343F-FB08-4403-9B50-3FE631F94A99}"/>
                </a:ext>
              </a:extLst>
            </p:cNvPr>
            <p:cNvGrpSpPr/>
            <p:nvPr/>
          </p:nvGrpSpPr>
          <p:grpSpPr>
            <a:xfrm>
              <a:off x="13234973" y="22669498"/>
              <a:ext cx="159300" cy="452850"/>
              <a:chOff x="6756300" y="26766586"/>
              <a:chExt cx="159300" cy="452850"/>
            </a:xfrm>
          </p:grpSpPr>
          <p:sp>
            <p:nvSpPr>
              <p:cNvPr id="170" name="Google Shape;124;p3">
                <a:extLst>
                  <a:ext uri="{FF2B5EF4-FFF2-40B4-BE49-F238E27FC236}">
                    <a16:creationId xmlns:a16="http://schemas.microsoft.com/office/drawing/2014/main" xmlns="" id="{ED3DBC17-7DBA-4354-8109-3567B147942A}"/>
                  </a:ext>
                </a:extLst>
              </p:cNvPr>
              <p:cNvSpPr/>
              <p:nvPr/>
            </p:nvSpPr>
            <p:spPr>
              <a:xfrm>
                <a:off x="6756300" y="26766586"/>
                <a:ext cx="159300" cy="885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b="1"/>
              </a:p>
            </p:txBody>
          </p:sp>
          <p:sp>
            <p:nvSpPr>
              <p:cNvPr id="171" name="Google Shape;125;p3">
                <a:extLst>
                  <a:ext uri="{FF2B5EF4-FFF2-40B4-BE49-F238E27FC236}">
                    <a16:creationId xmlns:a16="http://schemas.microsoft.com/office/drawing/2014/main" xmlns="" id="{6880BDDB-9131-4F10-947E-0C990B28250B}"/>
                  </a:ext>
                </a:extLst>
              </p:cNvPr>
              <p:cNvSpPr/>
              <p:nvPr/>
            </p:nvSpPr>
            <p:spPr>
              <a:xfrm>
                <a:off x="6756300" y="26888036"/>
                <a:ext cx="159300" cy="88500"/>
              </a:xfrm>
              <a:prstGeom prst="rect">
                <a:avLst/>
              </a:prstGeom>
              <a:solidFill>
                <a:srgbClr val="6FA8DC"/>
              </a:solidFill>
              <a:ln w="9525"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b="1"/>
              </a:p>
            </p:txBody>
          </p:sp>
          <p:sp>
            <p:nvSpPr>
              <p:cNvPr id="172" name="Google Shape;126;p3">
                <a:extLst>
                  <a:ext uri="{FF2B5EF4-FFF2-40B4-BE49-F238E27FC236}">
                    <a16:creationId xmlns:a16="http://schemas.microsoft.com/office/drawing/2014/main" xmlns="" id="{455C6AB0-10B6-48FE-8BAF-E7C1E068553C}"/>
                  </a:ext>
                </a:extLst>
              </p:cNvPr>
              <p:cNvSpPr/>
              <p:nvPr/>
            </p:nvSpPr>
            <p:spPr>
              <a:xfrm>
                <a:off x="6756300" y="27009486"/>
                <a:ext cx="159300" cy="88500"/>
              </a:xfrm>
              <a:prstGeom prst="rect">
                <a:avLst/>
              </a:prstGeom>
              <a:solidFill>
                <a:srgbClr val="CFE2F3"/>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b="1"/>
              </a:p>
            </p:txBody>
          </p:sp>
          <p:sp>
            <p:nvSpPr>
              <p:cNvPr id="173" name="Google Shape;127;p3">
                <a:extLst>
                  <a:ext uri="{FF2B5EF4-FFF2-40B4-BE49-F238E27FC236}">
                    <a16:creationId xmlns:a16="http://schemas.microsoft.com/office/drawing/2014/main" xmlns="" id="{BA9AFDD9-E5B4-4BBE-A48E-2345CFDE559B}"/>
                  </a:ext>
                </a:extLst>
              </p:cNvPr>
              <p:cNvSpPr/>
              <p:nvPr/>
            </p:nvSpPr>
            <p:spPr>
              <a:xfrm>
                <a:off x="6756300" y="27130936"/>
                <a:ext cx="159300" cy="88500"/>
              </a:xfrm>
              <a:prstGeom prst="rect">
                <a:avLst/>
              </a:prstGeom>
              <a:solidFill>
                <a:srgbClr val="FCE5CD"/>
              </a:solidFill>
              <a:ln w="9525" cap="flat" cmpd="sng">
                <a:solidFill>
                  <a:srgbClr val="FCE5CD"/>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b="1"/>
              </a:p>
            </p:txBody>
          </p:sp>
        </p:grpSp>
      </p:grpSp>
      <p:grpSp>
        <p:nvGrpSpPr>
          <p:cNvPr id="178" name="Group 177">
            <a:extLst>
              <a:ext uri="{FF2B5EF4-FFF2-40B4-BE49-F238E27FC236}">
                <a16:creationId xmlns:a16="http://schemas.microsoft.com/office/drawing/2014/main" xmlns="" id="{9096BEFC-F1EB-427C-AC26-00AA3BC118BF}"/>
              </a:ext>
            </a:extLst>
          </p:cNvPr>
          <p:cNvGrpSpPr/>
          <p:nvPr/>
        </p:nvGrpSpPr>
        <p:grpSpPr>
          <a:xfrm>
            <a:off x="5674391" y="22510910"/>
            <a:ext cx="1430868" cy="616223"/>
            <a:chOff x="5665756" y="26445398"/>
            <a:chExt cx="1430868" cy="616223"/>
          </a:xfrm>
        </p:grpSpPr>
        <p:sp>
          <p:nvSpPr>
            <p:cNvPr id="179" name="Google Shape;61;p3">
              <a:extLst>
                <a:ext uri="{FF2B5EF4-FFF2-40B4-BE49-F238E27FC236}">
                  <a16:creationId xmlns:a16="http://schemas.microsoft.com/office/drawing/2014/main" xmlns="" id="{B7328177-03EA-4F62-BCC6-514066C0F36D}"/>
                </a:ext>
              </a:extLst>
            </p:cNvPr>
            <p:cNvSpPr/>
            <p:nvPr/>
          </p:nvSpPr>
          <p:spPr>
            <a:xfrm>
              <a:off x="5665756" y="26494352"/>
              <a:ext cx="159300" cy="88500"/>
            </a:xfrm>
            <a:prstGeom prst="rect">
              <a:avLst/>
            </a:prstGeom>
            <a:solidFill>
              <a:srgbClr val="67D5FF"/>
            </a:solidFill>
            <a:ln w="9525" cap="flat" cmpd="sng">
              <a:solidFill>
                <a:srgbClr val="67D5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0" name="Google Shape;62;p3">
              <a:extLst>
                <a:ext uri="{FF2B5EF4-FFF2-40B4-BE49-F238E27FC236}">
                  <a16:creationId xmlns:a16="http://schemas.microsoft.com/office/drawing/2014/main" xmlns="" id="{60211DB7-3C8C-49A3-89F7-B6D103493273}"/>
                </a:ext>
              </a:extLst>
            </p:cNvPr>
            <p:cNvSpPr/>
            <p:nvPr/>
          </p:nvSpPr>
          <p:spPr>
            <a:xfrm>
              <a:off x="5665756" y="26663909"/>
              <a:ext cx="159300" cy="88500"/>
            </a:xfrm>
            <a:prstGeom prst="rect">
              <a:avLst/>
            </a:prstGeom>
            <a:solidFill>
              <a:srgbClr val="999999"/>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81" name="Google Shape;63;p3">
              <a:extLst>
                <a:ext uri="{FF2B5EF4-FFF2-40B4-BE49-F238E27FC236}">
                  <a16:creationId xmlns:a16="http://schemas.microsoft.com/office/drawing/2014/main" xmlns="" id="{EF55D1AD-753A-45CD-A05C-196D2BBB9BF9}"/>
                </a:ext>
              </a:extLst>
            </p:cNvPr>
            <p:cNvSpPr/>
            <p:nvPr/>
          </p:nvSpPr>
          <p:spPr>
            <a:xfrm>
              <a:off x="5672994" y="26818002"/>
              <a:ext cx="159300" cy="88500"/>
            </a:xfrm>
            <a:prstGeom prst="rect">
              <a:avLst/>
            </a:prstGeom>
            <a:solidFill>
              <a:srgbClr val="91E436"/>
            </a:solidFill>
            <a:ln w="9525" cap="flat" cmpd="sng">
              <a:solidFill>
                <a:srgbClr val="91E436"/>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82" name="Google Shape;64;p3">
              <a:extLst>
                <a:ext uri="{FF2B5EF4-FFF2-40B4-BE49-F238E27FC236}">
                  <a16:creationId xmlns:a16="http://schemas.microsoft.com/office/drawing/2014/main" xmlns="" id="{734ADC57-8CBB-4B0C-8456-8C7F215DF0D1}"/>
                </a:ext>
              </a:extLst>
            </p:cNvPr>
            <p:cNvSpPr/>
            <p:nvPr/>
          </p:nvSpPr>
          <p:spPr>
            <a:xfrm>
              <a:off x="5672693" y="26973121"/>
              <a:ext cx="159300" cy="88500"/>
            </a:xfrm>
            <a:prstGeom prst="rect">
              <a:avLst/>
            </a:prstGeom>
            <a:solidFill>
              <a:srgbClr val="CDFD0F"/>
            </a:solidFill>
            <a:ln w="9525" cap="flat" cmpd="sng">
              <a:solidFill>
                <a:srgbClr val="CDFD0F"/>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83" name="Google Shape;65;p3">
              <a:extLst>
                <a:ext uri="{FF2B5EF4-FFF2-40B4-BE49-F238E27FC236}">
                  <a16:creationId xmlns:a16="http://schemas.microsoft.com/office/drawing/2014/main" xmlns="" id="{77057841-85CD-425E-B292-2B8CFB5884F7}"/>
                </a:ext>
              </a:extLst>
            </p:cNvPr>
            <p:cNvSpPr txBox="1"/>
            <p:nvPr/>
          </p:nvSpPr>
          <p:spPr>
            <a:xfrm>
              <a:off x="5788770" y="26445398"/>
              <a:ext cx="487031" cy="79675"/>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800" b="1" dirty="0">
                  <a:latin typeface="Century Gothic"/>
                  <a:ea typeface="Century Gothic"/>
                  <a:cs typeface="Century Gothic"/>
                  <a:sym typeface="Century Gothic"/>
                </a:rPr>
                <a:t>Water</a:t>
              </a:r>
              <a:endParaRPr sz="800" b="1" dirty="0">
                <a:latin typeface="Century Gothic"/>
                <a:ea typeface="Century Gothic"/>
                <a:cs typeface="Century Gothic"/>
                <a:sym typeface="Century Gothic"/>
              </a:endParaRPr>
            </a:p>
          </p:txBody>
        </p:sp>
        <p:sp>
          <p:nvSpPr>
            <p:cNvPr id="184" name="Google Shape;66;p3">
              <a:extLst>
                <a:ext uri="{FF2B5EF4-FFF2-40B4-BE49-F238E27FC236}">
                  <a16:creationId xmlns:a16="http://schemas.microsoft.com/office/drawing/2014/main" xmlns="" id="{8DFEFCCE-1AE3-4087-A50E-A0A9F9F43BB9}"/>
                </a:ext>
              </a:extLst>
            </p:cNvPr>
            <p:cNvSpPr txBox="1"/>
            <p:nvPr/>
          </p:nvSpPr>
          <p:spPr>
            <a:xfrm>
              <a:off x="5796606" y="26603242"/>
              <a:ext cx="487030" cy="9291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800" b="1" dirty="0">
                  <a:latin typeface="Century Gothic"/>
                  <a:ea typeface="Century Gothic"/>
                  <a:cs typeface="Century Gothic"/>
                  <a:sym typeface="Century Gothic"/>
                </a:rPr>
                <a:t>Urban</a:t>
              </a:r>
              <a:endParaRPr sz="800" b="1" dirty="0">
                <a:latin typeface="Century Gothic"/>
                <a:ea typeface="Century Gothic"/>
                <a:cs typeface="Century Gothic"/>
                <a:sym typeface="Century Gothic"/>
              </a:endParaRPr>
            </a:p>
          </p:txBody>
        </p:sp>
        <p:sp>
          <p:nvSpPr>
            <p:cNvPr id="185" name="Google Shape;67;p3">
              <a:extLst>
                <a:ext uri="{FF2B5EF4-FFF2-40B4-BE49-F238E27FC236}">
                  <a16:creationId xmlns:a16="http://schemas.microsoft.com/office/drawing/2014/main" xmlns="" id="{2A12FB58-6247-40BC-951E-50E821571008}"/>
                </a:ext>
              </a:extLst>
            </p:cNvPr>
            <p:cNvSpPr txBox="1"/>
            <p:nvPr/>
          </p:nvSpPr>
          <p:spPr>
            <a:xfrm>
              <a:off x="5802311" y="26753833"/>
              <a:ext cx="409200" cy="99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800" b="1" dirty="0">
                  <a:latin typeface="Century Gothic"/>
                  <a:ea typeface="Century Gothic"/>
                  <a:cs typeface="Century Gothic"/>
                  <a:sym typeface="Century Gothic"/>
                </a:rPr>
                <a:t>Tree</a:t>
              </a:r>
              <a:endParaRPr sz="800" b="1" dirty="0">
                <a:latin typeface="Century Gothic"/>
                <a:ea typeface="Century Gothic"/>
                <a:cs typeface="Century Gothic"/>
                <a:sym typeface="Century Gothic"/>
              </a:endParaRPr>
            </a:p>
          </p:txBody>
        </p:sp>
        <p:sp>
          <p:nvSpPr>
            <p:cNvPr id="186" name="Google Shape;68;p3">
              <a:extLst>
                <a:ext uri="{FF2B5EF4-FFF2-40B4-BE49-F238E27FC236}">
                  <a16:creationId xmlns:a16="http://schemas.microsoft.com/office/drawing/2014/main" xmlns="" id="{87B4E08E-1C43-48FC-94F5-04B16C2C8F77}"/>
                </a:ext>
              </a:extLst>
            </p:cNvPr>
            <p:cNvSpPr txBox="1"/>
            <p:nvPr/>
          </p:nvSpPr>
          <p:spPr>
            <a:xfrm>
              <a:off x="5802311" y="26888286"/>
              <a:ext cx="1294313" cy="12536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800" b="1" dirty="0">
                  <a:latin typeface="Century Gothic"/>
                  <a:ea typeface="Century Gothic"/>
                  <a:cs typeface="Century Gothic"/>
                  <a:sym typeface="Century Gothic"/>
                </a:rPr>
                <a:t>Non-tree Vegetation</a:t>
              </a:r>
              <a:endParaRPr sz="800" b="1" dirty="0">
                <a:latin typeface="Century Gothic"/>
                <a:ea typeface="Century Gothic"/>
                <a:cs typeface="Century Gothic"/>
                <a:sym typeface="Century Gothic"/>
              </a:endParaRPr>
            </a:p>
          </p:txBody>
        </p:sp>
      </p:grpSp>
      <p:grpSp>
        <p:nvGrpSpPr>
          <p:cNvPr id="9" name="Group 8">
            <a:extLst>
              <a:ext uri="{FF2B5EF4-FFF2-40B4-BE49-F238E27FC236}">
                <a16:creationId xmlns:a16="http://schemas.microsoft.com/office/drawing/2014/main" xmlns="" id="{793F84CB-AB86-4C66-BA97-63F87DEF59E9}"/>
              </a:ext>
            </a:extLst>
          </p:cNvPr>
          <p:cNvGrpSpPr/>
          <p:nvPr/>
        </p:nvGrpSpPr>
        <p:grpSpPr>
          <a:xfrm>
            <a:off x="25097989" y="22312558"/>
            <a:ext cx="1460168" cy="898159"/>
            <a:chOff x="25212103" y="26416212"/>
            <a:chExt cx="1460168" cy="898159"/>
          </a:xfrm>
        </p:grpSpPr>
        <p:sp>
          <p:nvSpPr>
            <p:cNvPr id="193" name="Google Shape;131;p3">
              <a:extLst>
                <a:ext uri="{FF2B5EF4-FFF2-40B4-BE49-F238E27FC236}">
                  <a16:creationId xmlns:a16="http://schemas.microsoft.com/office/drawing/2014/main" xmlns="" id="{CD663DE3-57A4-404D-937D-6A21C28BBC50}"/>
                </a:ext>
              </a:extLst>
            </p:cNvPr>
            <p:cNvSpPr txBox="1"/>
            <p:nvPr/>
          </p:nvSpPr>
          <p:spPr>
            <a:xfrm>
              <a:off x="26191700" y="26416212"/>
              <a:ext cx="478200" cy="200700"/>
            </a:xfrm>
            <a:prstGeom prst="rect">
              <a:avLst/>
            </a:prstGeom>
            <a:solidFill>
              <a:srgbClr val="D9D9D9"/>
            </a:solidFill>
            <a:ln>
              <a:noFill/>
            </a:ln>
          </p:spPr>
          <p:txBody>
            <a:bodyPr spcFirstLastPara="1" wrap="square" lIns="91425" tIns="91425" rIns="91425" bIns="91425" anchor="ctr" anchorCtr="0">
              <a:noAutofit/>
            </a:bodyPr>
            <a:lstStyle/>
            <a:p>
              <a:pPr marL="0" lvl="0" indent="0" rtl="0">
                <a:lnSpc>
                  <a:spcPct val="135000"/>
                </a:lnSpc>
                <a:spcBef>
                  <a:spcPts val="0"/>
                </a:spcBef>
                <a:spcAft>
                  <a:spcPts val="0"/>
                </a:spcAft>
                <a:buNone/>
              </a:pPr>
              <a:r>
                <a:rPr lang="en-US" sz="800" b="1" dirty="0">
                  <a:solidFill>
                    <a:schemeClr val="dk1"/>
                  </a:solidFill>
                  <a:latin typeface="Century Gothic"/>
                  <a:ea typeface="Century Gothic"/>
                  <a:cs typeface="Century Gothic"/>
                  <a:sym typeface="Century Gothic"/>
                </a:rPr>
                <a:t>315 K</a:t>
              </a:r>
              <a:endParaRPr sz="800" b="1" dirty="0"/>
            </a:p>
          </p:txBody>
        </p:sp>
        <p:sp>
          <p:nvSpPr>
            <p:cNvPr id="194" name="Google Shape;132;p3">
              <a:extLst>
                <a:ext uri="{FF2B5EF4-FFF2-40B4-BE49-F238E27FC236}">
                  <a16:creationId xmlns:a16="http://schemas.microsoft.com/office/drawing/2014/main" xmlns="" id="{B97222D8-E797-4C04-955E-3C072D6761D7}"/>
                </a:ext>
              </a:extLst>
            </p:cNvPr>
            <p:cNvSpPr txBox="1"/>
            <p:nvPr/>
          </p:nvSpPr>
          <p:spPr>
            <a:xfrm>
              <a:off x="26194071" y="27113671"/>
              <a:ext cx="478200" cy="200700"/>
            </a:xfrm>
            <a:prstGeom prst="rect">
              <a:avLst/>
            </a:prstGeom>
            <a:solidFill>
              <a:srgbClr val="D9D9D9"/>
            </a:solidFill>
            <a:ln>
              <a:noFill/>
            </a:ln>
          </p:spPr>
          <p:txBody>
            <a:bodyPr spcFirstLastPara="1" wrap="square" lIns="91425" tIns="91425" rIns="91425" bIns="91425" anchor="ctr" anchorCtr="0">
              <a:noAutofit/>
            </a:bodyPr>
            <a:lstStyle/>
            <a:p>
              <a:pPr marL="0" lvl="0" indent="0" rtl="0">
                <a:lnSpc>
                  <a:spcPct val="135000"/>
                </a:lnSpc>
                <a:spcBef>
                  <a:spcPts val="0"/>
                </a:spcBef>
                <a:spcAft>
                  <a:spcPts val="0"/>
                </a:spcAft>
                <a:buNone/>
              </a:pPr>
              <a:r>
                <a:rPr lang="en-US" sz="800" b="1" dirty="0">
                  <a:solidFill>
                    <a:schemeClr val="dk1"/>
                  </a:solidFill>
                  <a:latin typeface="Century Gothic"/>
                  <a:ea typeface="Century Gothic"/>
                  <a:cs typeface="Century Gothic"/>
                  <a:sym typeface="Century Gothic"/>
                </a:rPr>
                <a:t>270 K</a:t>
              </a:r>
              <a:endParaRPr sz="800" b="1" dirty="0"/>
            </a:p>
          </p:txBody>
        </p:sp>
        <p:sp>
          <p:nvSpPr>
            <p:cNvPr id="195" name="Google Shape;133;p3">
              <a:extLst>
                <a:ext uri="{FF2B5EF4-FFF2-40B4-BE49-F238E27FC236}">
                  <a16:creationId xmlns:a16="http://schemas.microsoft.com/office/drawing/2014/main" xmlns="" id="{823D25E3-4107-4A40-96C8-90465EA8CD4E}"/>
                </a:ext>
              </a:extLst>
            </p:cNvPr>
            <p:cNvSpPr txBox="1"/>
            <p:nvPr/>
          </p:nvSpPr>
          <p:spPr>
            <a:xfrm>
              <a:off x="25212103" y="26416212"/>
              <a:ext cx="819676" cy="2007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lnSpc>
                  <a:spcPct val="135000"/>
                </a:lnSpc>
                <a:spcBef>
                  <a:spcPts val="0"/>
                </a:spcBef>
                <a:spcAft>
                  <a:spcPts val="0"/>
                </a:spcAft>
                <a:buNone/>
              </a:pPr>
              <a:r>
                <a:rPr lang="en-US" sz="800" b="1" dirty="0">
                  <a:solidFill>
                    <a:schemeClr val="dk1"/>
                  </a:solidFill>
                  <a:latin typeface="Century Gothic"/>
                  <a:ea typeface="Century Gothic"/>
                  <a:cs typeface="Century Gothic"/>
                  <a:sym typeface="Century Gothic"/>
                </a:rPr>
                <a:t>High Temperature</a:t>
              </a:r>
              <a:endParaRPr sz="800" b="1" dirty="0"/>
            </a:p>
          </p:txBody>
        </p:sp>
        <p:sp>
          <p:nvSpPr>
            <p:cNvPr id="196" name="Google Shape;134;p3">
              <a:extLst>
                <a:ext uri="{FF2B5EF4-FFF2-40B4-BE49-F238E27FC236}">
                  <a16:creationId xmlns:a16="http://schemas.microsoft.com/office/drawing/2014/main" xmlns="" id="{EC3AAADA-8BE1-4727-87FE-8219E02B18C5}"/>
                </a:ext>
              </a:extLst>
            </p:cNvPr>
            <p:cNvSpPr txBox="1"/>
            <p:nvPr/>
          </p:nvSpPr>
          <p:spPr>
            <a:xfrm>
              <a:off x="25224919" y="27071230"/>
              <a:ext cx="819676" cy="2007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lnSpc>
                  <a:spcPct val="135000"/>
                </a:lnSpc>
                <a:spcBef>
                  <a:spcPts val="0"/>
                </a:spcBef>
                <a:spcAft>
                  <a:spcPts val="0"/>
                </a:spcAft>
                <a:buNone/>
              </a:pPr>
              <a:r>
                <a:rPr lang="en-US" sz="800" b="1" dirty="0">
                  <a:solidFill>
                    <a:schemeClr val="dk1"/>
                  </a:solidFill>
                  <a:latin typeface="Century Gothic"/>
                  <a:ea typeface="Century Gothic"/>
                  <a:cs typeface="Century Gothic"/>
                  <a:sym typeface="Century Gothic"/>
                </a:rPr>
                <a:t>Low Temperature</a:t>
              </a:r>
              <a:endParaRPr sz="800" b="1" dirty="0"/>
            </a:p>
          </p:txBody>
        </p:sp>
      </p:gr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TotalTime>
  <Words>845</Words>
  <Application>Microsoft Office PowerPoint</Application>
  <PresentationFormat>Custom</PresentationFormat>
  <Paragraphs>112</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Garamond</vt:lpstr>
      <vt:lpstr>Century Gothic</vt:lpstr>
      <vt:lpstr>Wingdings 3</vt:lpstr>
      <vt:lpstr>Office Theme</vt:lpstr>
      <vt:lpstr>Slide 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DEVELOP_USER</cp:lastModifiedBy>
  <cp:revision>20</cp:revision>
  <dcterms:modified xsi:type="dcterms:W3CDTF">2018-07-30T19:35:45Z</dcterms:modified>
</cp:coreProperties>
</file>