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6" r:id="rId1"/>
    <p:sldMasterId id="2147483667" r:id="rId2"/>
  </p:sldMasterIdLst>
  <p:notesMasterIdLst>
    <p:notesMasterId r:id="rId2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Lst>
  <p:sldSz cx="12192000" cy="6858000"/>
  <p:notesSz cx="7010400" cy="9296400"/>
  <p:embeddedFontLst>
    <p:embeddedFont>
      <p:font typeface="Webdings" panose="05030102010509060703" pitchFamily="18" charset="2"/>
      <p:regular r:id="rId21"/>
    </p:embeddedFont>
    <p:embeddedFont>
      <p:font typeface="Century Gothic" panose="020B0502020202020204" pitchFamily="34" charset="0"/>
      <p:regular r:id="rId22"/>
      <p:bold r:id="rId23"/>
      <p:italic r:id="rId24"/>
      <p:boldItalic r:id="rId25"/>
    </p:embeddedFont>
    <p:embeddedFont>
      <p:font typeface="Calibri" panose="020F0502020204030204" pitchFamily="34"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633DED-0C31-4329-BC87-C717C63BB987}">
  <a:tblStyle styleId="{59633DED-0C31-4329-BC87-C717C63BB987}"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8953" autoAdjust="0"/>
  </p:normalViewPr>
  <p:slideViewPr>
    <p:cSldViewPr snapToGrid="0">
      <p:cViewPr varScale="1">
        <p:scale>
          <a:sx n="68" d="100"/>
          <a:sy n="68" d="100"/>
        </p:scale>
        <p:origin x="219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font" Target="fonts/font1.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1" y="0"/>
            <a:ext cx="3037839" cy="466434"/>
          </a:xfrm>
          <a:prstGeom prst="rect">
            <a:avLst/>
          </a:prstGeom>
          <a:noFill/>
          <a:ln>
            <a:noFill/>
          </a:ln>
        </p:spPr>
        <p:txBody>
          <a:bodyPr lIns="93162" tIns="93162" rIns="93162" bIns="93162" anchor="t"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65887"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31774"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9766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63547"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329434"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95321"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61208"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727094"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970937" y="0"/>
            <a:ext cx="3037839" cy="466434"/>
          </a:xfrm>
          <a:prstGeom prst="rect">
            <a:avLst/>
          </a:prstGeom>
          <a:noFill/>
          <a:ln>
            <a:noFill/>
          </a:ln>
        </p:spPr>
        <p:txBody>
          <a:bodyPr lIns="93162" tIns="93162" rIns="93162" bIns="93162" anchor="t" anchorCtr="0"/>
          <a:lstStyle>
            <a:lvl1pPr marL="0" marR="0" lvl="0" indent="0" algn="r"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65887"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31774"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9766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63547"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329434"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95321"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61208"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727094"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701041" y="4473892"/>
            <a:ext cx="5608319" cy="3660458"/>
          </a:xfrm>
          <a:prstGeom prst="rect">
            <a:avLst/>
          </a:prstGeom>
          <a:noFill/>
          <a:ln>
            <a:noFill/>
          </a:ln>
        </p:spPr>
        <p:txBody>
          <a:bodyPr lIns="93162" tIns="93162" rIns="93162" bIns="93162" anchor="t" anchorCtr="0"/>
          <a:lstStyle>
            <a:lvl1pPr marL="0" marR="0" lvl="0" indent="0" algn="l" rtl="0">
              <a:spcBef>
                <a:spcPts val="0"/>
              </a:spcBef>
              <a:buClr>
                <a:schemeClr val="dk1"/>
              </a:buClr>
              <a:buFont typeface="Calibri"/>
              <a:buChar char="●"/>
              <a:defRPr sz="1200" b="0" i="0" u="none" strike="noStrike" cap="none">
                <a:solidFill>
                  <a:schemeClr val="dk1"/>
                </a:solidFill>
                <a:latin typeface="Calibri"/>
                <a:ea typeface="Calibri"/>
                <a:cs typeface="Calibri"/>
                <a:sym typeface="Calibri"/>
              </a:defRPr>
            </a:lvl1pPr>
            <a:lvl2pPr marL="457200" marR="0" lvl="1" indent="0" algn="l" rtl="0">
              <a:spcBef>
                <a:spcPts val="0"/>
              </a:spcBef>
              <a:buClr>
                <a:schemeClr val="dk1"/>
              </a:buClr>
              <a:buFont typeface="Calibri"/>
              <a:buChar char="○"/>
              <a:defRPr sz="12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Font typeface="Calibri"/>
              <a:buChar char="■"/>
              <a:defRPr sz="12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Font typeface="Calibri"/>
              <a:buChar char="●"/>
              <a:defRPr sz="12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Font typeface="Calibri"/>
              <a:buChar char="○"/>
              <a:defRPr sz="12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Font typeface="Calibri"/>
              <a:buChar char="■"/>
              <a:defRPr sz="12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Font typeface="Calibri"/>
              <a:buChar char="●"/>
              <a:defRPr sz="12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Font typeface="Calibri"/>
              <a:buChar char="○"/>
              <a:defRPr sz="12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Font typeface="Calibri"/>
              <a:buChar char="■"/>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1" y="8829967"/>
            <a:ext cx="3037839" cy="466431"/>
          </a:xfrm>
          <a:prstGeom prst="rect">
            <a:avLst/>
          </a:prstGeom>
          <a:noFill/>
          <a:ln>
            <a:noFill/>
          </a:ln>
        </p:spPr>
        <p:txBody>
          <a:bodyPr lIns="93162" tIns="93162" rIns="93162" bIns="93162" anchor="b"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65887"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31774"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9766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63547"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329434"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95321"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61208"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727094"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970937" y="8829967"/>
            <a:ext cx="3037839" cy="466431"/>
          </a:xfrm>
          <a:prstGeom prst="rect">
            <a:avLst/>
          </a:prstGeom>
          <a:noFill/>
          <a:ln>
            <a:noFill/>
          </a:ln>
        </p:spPr>
        <p:txBody>
          <a:bodyPr lIns="93162" tIns="46568" rIns="93162" bIns="46568" anchor="b" anchorCtr="0">
            <a:noAutofit/>
          </a:bodyPr>
          <a:lstStyle/>
          <a:p>
            <a:pPr algn="r">
              <a:buClr>
                <a:schemeClr val="dk1"/>
              </a:buClr>
              <a:buSzPct val="25000"/>
            </a:pPr>
            <a:fld id="{00000000-1234-1234-1234-123412341234}" type="slidenum">
              <a:rPr lang="en-US" sz="1200" smtClean="0">
                <a:solidFill>
                  <a:schemeClr val="dk1"/>
                </a:solidFill>
                <a:latin typeface="Calibri"/>
                <a:ea typeface="Calibri"/>
                <a:cs typeface="Calibri"/>
                <a:sym typeface="Calibri"/>
              </a:rPr>
              <a:pPr algn="r">
                <a:buClr>
                  <a:schemeClr val="dk1"/>
                </a:buClr>
                <a:buSzPct val="25000"/>
              </a:pPr>
              <a:t>‹#›</a:t>
            </a:fld>
            <a:endParaRPr lang="en-US"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9" name="Shape 159"/>
          <p:cNvSpPr txBox="1">
            <a:spLocks noGrp="1"/>
          </p:cNvSpPr>
          <p:nvPr>
            <p:ph type="body" idx="1"/>
          </p:nvPr>
        </p:nvSpPr>
        <p:spPr>
          <a:xfrm>
            <a:off x="701041" y="4473892"/>
            <a:ext cx="5608319" cy="3660458"/>
          </a:xfrm>
          <a:prstGeom prst="rect">
            <a:avLst/>
          </a:prstGeom>
          <a:noFill/>
          <a:ln>
            <a:noFill/>
          </a:ln>
        </p:spPr>
        <p:txBody>
          <a:bodyPr lIns="93162" tIns="46568" rIns="93162" bIns="46568" anchor="t" anchorCtr="0">
            <a:noAutofit/>
          </a:bodyPr>
          <a:lstStyle/>
          <a:p>
            <a:pPr>
              <a:buClr>
                <a:srgbClr val="FF0000"/>
              </a:buClr>
              <a:buSzPct val="25000"/>
              <a:buNone/>
            </a:pPr>
            <a:r>
              <a:rPr lang="en-US">
                <a:solidFill>
                  <a:srgbClr val="000000"/>
                </a:solidFill>
              </a:rPr>
              <a:t>C: </a:t>
            </a:r>
            <a:r>
              <a:rPr lang="en-US">
                <a:solidFill>
                  <a:srgbClr val="000000"/>
                </a:solidFill>
              </a:rPr>
              <a:t>Good morning all</a:t>
            </a:r>
            <a:r>
              <a:rPr lang="en-US">
                <a:solidFill>
                  <a:srgbClr val="000000"/>
                </a:solidFill>
              </a:rPr>
              <a:t>, my name is Collin Pampalone</a:t>
            </a:r>
            <a:r>
              <a:rPr lang="en-US">
                <a:solidFill>
                  <a:srgbClr val="000000"/>
                </a:solidFill>
              </a:rPr>
              <a:t> and I’m a rising senior at William and Mary studying physics</a:t>
            </a:r>
          </a:p>
          <a:p>
            <a:pPr>
              <a:buClr>
                <a:srgbClr val="FF0000"/>
              </a:buClr>
              <a:buSzPct val="25000"/>
              <a:buNone/>
            </a:pPr>
            <a:endParaRPr>
              <a:solidFill>
                <a:srgbClr val="000000"/>
              </a:solidFill>
            </a:endParaRPr>
          </a:p>
          <a:p>
            <a:pPr>
              <a:buClr>
                <a:srgbClr val="FF0000"/>
              </a:buClr>
              <a:buSzPct val="25000"/>
              <a:buNone/>
            </a:pPr>
            <a:r>
              <a:rPr lang="en-US">
                <a:solidFill>
                  <a:srgbClr val="000000"/>
                </a:solidFill>
              </a:rPr>
              <a:t>W: I’m William Turner </a:t>
            </a:r>
            <a:r>
              <a:rPr lang="en-US">
                <a:solidFill>
                  <a:srgbClr val="000000"/>
                </a:solidFill>
              </a:rPr>
              <a:t>i’m a freshman at Virginia Tech studying Cyber Security</a:t>
            </a:r>
          </a:p>
          <a:p>
            <a:pPr>
              <a:buClr>
                <a:srgbClr val="FF0000"/>
              </a:buClr>
              <a:buSzPct val="25000"/>
              <a:buNone/>
            </a:pPr>
            <a:endParaRPr>
              <a:solidFill>
                <a:srgbClr val="000000"/>
              </a:solidFill>
            </a:endParaRPr>
          </a:p>
          <a:p>
            <a:pPr>
              <a:buClr>
                <a:srgbClr val="FF0000"/>
              </a:buClr>
              <a:buSzPct val="25000"/>
              <a:buNone/>
            </a:pPr>
            <a:r>
              <a:rPr lang="en-US">
                <a:solidFill>
                  <a:srgbClr val="000000"/>
                </a:solidFill>
              </a:rPr>
              <a:t>R: And I’m Ryan Avery</a:t>
            </a:r>
          </a:p>
          <a:p>
            <a:pPr>
              <a:buClr>
                <a:srgbClr val="FF0000"/>
              </a:buClr>
              <a:buSzPct val="25000"/>
              <a:buNone/>
            </a:pPr>
            <a:endParaRPr>
              <a:solidFill>
                <a:srgbClr val="000000"/>
              </a:solidFill>
            </a:endParaRPr>
          </a:p>
          <a:p>
            <a:pPr>
              <a:buClr>
                <a:srgbClr val="FF0000"/>
              </a:buClr>
              <a:buSzPct val="25000"/>
              <a:buNone/>
            </a:pPr>
            <a:r>
              <a:rPr lang="en-US">
                <a:solidFill>
                  <a:srgbClr val="000000"/>
                </a:solidFill>
              </a:rPr>
              <a:t>C: Our project is CALIPSO Cross-Cutting, enhancements to Visualization of CALIPSO through case studies on Saharan dust</a:t>
            </a:r>
          </a:p>
          <a:p>
            <a:pPr>
              <a:buClr>
                <a:srgbClr val="FF0000"/>
              </a:buClr>
              <a:buSzPct val="25000"/>
              <a:buNone/>
            </a:pPr>
            <a:endParaRPr>
              <a:solidFill>
                <a:srgbClr val="FF0000"/>
              </a:solidFill>
            </a:endParaRPr>
          </a:p>
        </p:txBody>
      </p:sp>
      <p:sp>
        <p:nvSpPr>
          <p:cNvPr id="160" name="Shape 160"/>
          <p:cNvSpPr txBox="1">
            <a:spLocks noGrp="1"/>
          </p:cNvSpPr>
          <p:nvPr>
            <p:ph type="sldNum" idx="12"/>
          </p:nvPr>
        </p:nvSpPr>
        <p:spPr>
          <a:xfrm>
            <a:off x="3970937" y="8829967"/>
            <a:ext cx="3037839" cy="466431"/>
          </a:xfrm>
          <a:prstGeom prst="rect">
            <a:avLst/>
          </a:prstGeom>
          <a:noFill/>
          <a:ln>
            <a:noFill/>
          </a:ln>
        </p:spPr>
        <p:txBody>
          <a:bodyPr lIns="93162" tIns="46568" rIns="93162" bIns="46568" anchor="b" anchorCtr="0">
            <a:noAutofit/>
          </a:bodyPr>
          <a:lstStyle/>
          <a:p>
            <a:pPr algn="r">
              <a:buClr>
                <a:schemeClr val="dk1"/>
              </a:buClr>
              <a:buSzPct val="25000"/>
            </a:pPr>
            <a:fld id="{00000000-1234-1234-1234-123412341234}" type="slidenum">
              <a:rPr lang="en-US" sz="1200">
                <a:solidFill>
                  <a:schemeClr val="dk1"/>
                </a:solidFill>
                <a:latin typeface="Calibri"/>
                <a:ea typeface="Calibri"/>
                <a:cs typeface="Calibri"/>
                <a:sym typeface="Calibri"/>
              </a:rPr>
              <a:pPr algn="r">
                <a:buClr>
                  <a:schemeClr val="dk1"/>
                </a:buClr>
                <a:buSzPct val="25000"/>
              </a:pPr>
              <a:t>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2" name="Shape 252"/>
          <p:cNvSpPr txBox="1">
            <a:spLocks noGrp="1"/>
          </p:cNvSpPr>
          <p:nvPr>
            <p:ph type="body" idx="1"/>
          </p:nvPr>
        </p:nvSpPr>
        <p:spPr>
          <a:xfrm>
            <a:off x="701041" y="4473892"/>
            <a:ext cx="5608319" cy="3660458"/>
          </a:xfrm>
          <a:prstGeom prst="rect">
            <a:avLst/>
          </a:prstGeom>
          <a:noFill/>
          <a:ln>
            <a:noFill/>
          </a:ln>
        </p:spPr>
        <p:txBody>
          <a:bodyPr lIns="93162" tIns="93162" rIns="93162" bIns="93162" anchor="t" anchorCtr="0">
            <a:noAutofit/>
          </a:bodyPr>
          <a:lstStyle/>
          <a:p>
            <a:pPr>
              <a:buSzPct val="25000"/>
              <a:buNone/>
            </a:pPr>
            <a:r>
              <a:rPr lang="en-US" dirty="0"/>
              <a:t>R: For this study we chose to focus on dust particles. One of the largest sources of this aerosol is the Saharan Desert, from which dust is transported over the </a:t>
            </a:r>
            <a:r>
              <a:rPr lang="en-US" dirty="0" smtClean="0"/>
              <a:t>Atlantic.</a:t>
            </a:r>
            <a:endParaRPr lang="en-US" dirty="0"/>
          </a:p>
          <a:p>
            <a:pPr>
              <a:buSzPct val="25000"/>
              <a:buNone/>
            </a:pPr>
            <a:endParaRPr dirty="0"/>
          </a:p>
          <a:p>
            <a:pPr>
              <a:buSzPct val="25000"/>
              <a:buNone/>
            </a:pPr>
            <a:r>
              <a:rPr lang="en-US" dirty="0"/>
              <a:t>R: We began our case study by finding 10 multi-day dust events, occurring within the summer months between 2014-2016. The area enclosed by the blue line was our main area of </a:t>
            </a:r>
            <a:r>
              <a:rPr lang="en-US" dirty="0"/>
              <a:t>focus.</a:t>
            </a:r>
            <a:endParaRPr lang="en-US" dirty="0"/>
          </a:p>
          <a:p>
            <a:pPr>
              <a:buSzPct val="25000"/>
              <a:buNone/>
            </a:pPr>
            <a:endParaRPr dirty="0"/>
          </a:p>
          <a:p>
            <a:pPr>
              <a:buSzPct val="25000"/>
              <a:buNone/>
            </a:pPr>
            <a:r>
              <a:rPr lang="en-US" dirty="0"/>
              <a:t>Image Source: Self made, NASA Worldview</a:t>
            </a:r>
          </a:p>
        </p:txBody>
      </p:sp>
      <p:sp>
        <p:nvSpPr>
          <p:cNvPr id="253" name="Shape 253"/>
          <p:cNvSpPr txBox="1">
            <a:spLocks noGrp="1"/>
          </p:cNvSpPr>
          <p:nvPr>
            <p:ph type="sldNum" idx="12"/>
          </p:nvPr>
        </p:nvSpPr>
        <p:spPr>
          <a:xfrm>
            <a:off x="3970937" y="8829967"/>
            <a:ext cx="3037839" cy="466431"/>
          </a:xfrm>
          <a:prstGeom prst="rect">
            <a:avLst/>
          </a:prstGeom>
          <a:noFill/>
          <a:ln>
            <a:noFill/>
          </a:ln>
        </p:spPr>
        <p:txBody>
          <a:bodyPr lIns="93162" tIns="46568" rIns="93162" bIns="46568" anchor="b" anchorCtr="0">
            <a:noAutofit/>
          </a:bodyPr>
          <a:lstStyle/>
          <a:p>
            <a:pPr algn="r">
              <a:buClr>
                <a:schemeClr val="dk1"/>
              </a:buClr>
              <a:buSzPct val="25000"/>
            </a:pPr>
            <a:fld id="{00000000-1234-1234-1234-123412341234}" type="slidenum">
              <a:rPr lang="en-US" sz="1200">
                <a:solidFill>
                  <a:schemeClr val="dk1"/>
                </a:solidFill>
                <a:latin typeface="Calibri"/>
                <a:ea typeface="Calibri"/>
                <a:cs typeface="Calibri"/>
                <a:sym typeface="Calibri"/>
              </a:rPr>
              <a:pPr algn="r">
                <a:buClr>
                  <a:schemeClr val="dk1"/>
                </a:buClr>
                <a:buSzPct val="25000"/>
              </a:pPr>
              <a:t>10</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701041" y="4473892"/>
            <a:ext cx="5608319" cy="3660458"/>
          </a:xfrm>
          <a:prstGeom prst="rect">
            <a:avLst/>
          </a:prstGeom>
          <a:noFill/>
          <a:ln>
            <a:noFill/>
          </a:ln>
        </p:spPr>
        <p:txBody>
          <a:bodyPr lIns="93162" tIns="93162" rIns="93162" bIns="93162" anchor="t" anchorCtr="0">
            <a:noAutofit/>
          </a:bodyPr>
          <a:lstStyle/>
          <a:p>
            <a:pPr>
              <a:buSzPct val="25000"/>
              <a:buNone/>
            </a:pPr>
            <a:r>
              <a:rPr lang="en-US" dirty="0"/>
              <a:t>R: In order to find dates when dust was active, we used MODIS data on NASA Worldview. We searched for times, typically a week to ten days, where dust left the west coast of Africa and then collected curtain data between the West African coast and </a:t>
            </a:r>
            <a:r>
              <a:rPr lang="en-US" dirty="0"/>
              <a:t>Central </a:t>
            </a:r>
            <a:r>
              <a:rPr lang="en-US" dirty="0"/>
              <a:t>and South America. After finding ten such events from 2014 to 2016 and downloading the data, our analyst, Collin Pampalone, trained himself to identify dust features </a:t>
            </a:r>
            <a:r>
              <a:rPr lang="en-US" dirty="0"/>
              <a:t>and then</a:t>
            </a:r>
            <a:r>
              <a:rPr lang="en-US" dirty="0"/>
              <a:t> visually identify dust features </a:t>
            </a:r>
            <a:r>
              <a:rPr lang="en-US" dirty="0"/>
              <a:t>using VOCAL with the polygon drawing tool</a:t>
            </a:r>
            <a:r>
              <a:rPr lang="en-US" dirty="0"/>
              <a:t>.</a:t>
            </a:r>
          </a:p>
          <a:p>
            <a:pPr>
              <a:buSzPct val="25000"/>
              <a:buNone/>
            </a:pPr>
            <a:endParaRPr dirty="0"/>
          </a:p>
          <a:p>
            <a:pPr>
              <a:buSzPct val="25000"/>
              <a:buNone/>
            </a:pPr>
            <a:r>
              <a:rPr lang="en-US" dirty="0"/>
              <a:t>Image Source: </a:t>
            </a:r>
            <a:r>
              <a:rPr lang="en-US" dirty="0"/>
              <a:t>created by our partner Roman Kowch</a:t>
            </a:r>
            <a:endParaRPr lang="en-US" dirty="0"/>
          </a:p>
          <a:p>
            <a:pPr>
              <a:buSzPct val="25000"/>
              <a:buNone/>
            </a:pPr>
            <a:endParaRPr dirty="0"/>
          </a:p>
          <a:p>
            <a:pPr>
              <a:buSzPct val="25000"/>
              <a:buNone/>
            </a:pPr>
            <a:endParaRPr dirty="0"/>
          </a:p>
        </p:txBody>
      </p:sp>
      <p:sp>
        <p:nvSpPr>
          <p:cNvPr id="262" name="Shape 262"/>
          <p:cNvSpPr txBox="1">
            <a:spLocks noGrp="1"/>
          </p:cNvSpPr>
          <p:nvPr>
            <p:ph type="sldNum" idx="12"/>
          </p:nvPr>
        </p:nvSpPr>
        <p:spPr>
          <a:xfrm>
            <a:off x="3970937" y="8829967"/>
            <a:ext cx="3037839" cy="466431"/>
          </a:xfrm>
          <a:prstGeom prst="rect">
            <a:avLst/>
          </a:prstGeom>
          <a:noFill/>
          <a:ln>
            <a:noFill/>
          </a:ln>
        </p:spPr>
        <p:txBody>
          <a:bodyPr lIns="93162" tIns="46568" rIns="93162" bIns="46568" anchor="b" anchorCtr="0">
            <a:noAutofit/>
          </a:bodyPr>
          <a:lstStyle/>
          <a:p>
            <a:pPr algn="r">
              <a:buClr>
                <a:schemeClr val="dk1"/>
              </a:buClr>
              <a:buSzPct val="25000"/>
            </a:pPr>
            <a:fld id="{00000000-1234-1234-1234-123412341234}" type="slidenum">
              <a:rPr lang="en-US" sz="1200">
                <a:solidFill>
                  <a:schemeClr val="dk1"/>
                </a:solidFill>
                <a:latin typeface="Calibri"/>
                <a:ea typeface="Calibri"/>
                <a:cs typeface="Calibri"/>
                <a:sym typeface="Calibri"/>
              </a:rPr>
              <a:pPr algn="r">
                <a:buClr>
                  <a:schemeClr val="dk1"/>
                </a:buClr>
                <a:buSzPct val="25000"/>
              </a:pPr>
              <a:t>11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4" name="Shape 274"/>
          <p:cNvSpPr txBox="1">
            <a:spLocks noGrp="1"/>
          </p:cNvSpPr>
          <p:nvPr>
            <p:ph type="body" idx="1"/>
          </p:nvPr>
        </p:nvSpPr>
        <p:spPr>
          <a:xfrm>
            <a:off x="701040" y="4473893"/>
            <a:ext cx="5608320" cy="3660610"/>
          </a:xfrm>
          <a:prstGeom prst="rect">
            <a:avLst/>
          </a:prstGeom>
          <a:noFill/>
          <a:ln>
            <a:noFill/>
          </a:ln>
        </p:spPr>
        <p:txBody>
          <a:bodyPr lIns="93162" tIns="93162" rIns="93162" bIns="93162" anchor="t" anchorCtr="0">
            <a:noAutofit/>
          </a:bodyPr>
          <a:lstStyle/>
          <a:p>
            <a:pPr>
              <a:buSzPct val="25000"/>
              <a:buNone/>
            </a:pPr>
            <a:r>
              <a:rPr lang="en-US" dirty="0"/>
              <a:t>R</a:t>
            </a:r>
            <a:r>
              <a:rPr lang="en-US" dirty="0" smtClean="0"/>
              <a:t>: </a:t>
            </a:r>
            <a:r>
              <a:rPr lang="en-US" dirty="0"/>
              <a:t>We looked for large features between 0 and thirty degrees latitude, and between zero to ten kilometers above sea level. </a:t>
            </a:r>
          </a:p>
          <a:p>
            <a:pPr>
              <a:buSzPct val="25000"/>
              <a:buNone/>
            </a:pPr>
            <a:endParaRPr dirty="0"/>
          </a:p>
          <a:p>
            <a:pPr>
              <a:buSzPct val="25000"/>
              <a:buNone/>
            </a:pPr>
            <a:endParaRPr dirty="0"/>
          </a:p>
          <a:p>
            <a:pPr>
              <a:buSzPct val="25000"/>
              <a:buNone/>
            </a:pPr>
            <a:r>
              <a:rPr lang="en-US" dirty="0"/>
              <a:t>Image Source: Self made, NASA Worldview</a:t>
            </a:r>
          </a:p>
          <a:p>
            <a:pPr>
              <a:buSzPct val="25000"/>
              <a:buNone/>
            </a:pPr>
            <a:endParaRPr dirty="0"/>
          </a:p>
          <a:p>
            <a:pPr>
              <a:buSzPct val="25000"/>
              <a:buNone/>
            </a:pPr>
            <a:endParaRPr dirty="0"/>
          </a:p>
        </p:txBody>
      </p:sp>
      <p:sp>
        <p:nvSpPr>
          <p:cNvPr id="275" name="Shape 275"/>
          <p:cNvSpPr txBox="1">
            <a:spLocks noGrp="1"/>
          </p:cNvSpPr>
          <p:nvPr>
            <p:ph type="sldNum" idx="12"/>
          </p:nvPr>
        </p:nvSpPr>
        <p:spPr>
          <a:xfrm>
            <a:off x="3970937" y="8829967"/>
            <a:ext cx="3037839" cy="466345"/>
          </a:xfrm>
          <a:prstGeom prst="rect">
            <a:avLst/>
          </a:prstGeom>
          <a:noFill/>
          <a:ln>
            <a:noFill/>
          </a:ln>
        </p:spPr>
        <p:txBody>
          <a:bodyPr lIns="93162" tIns="46568" rIns="93162" bIns="46568" anchor="b" anchorCtr="0">
            <a:noAutofit/>
          </a:bodyPr>
          <a:lstStyle/>
          <a:p>
            <a:pPr algn="r">
              <a:buClr>
                <a:schemeClr val="dk1"/>
              </a:buClr>
              <a:buSzPct val="25000"/>
            </a:pPr>
            <a:fld id="{00000000-1234-1234-1234-123412341234}" type="slidenum">
              <a:rPr lang="en-US" sz="1200">
                <a:solidFill>
                  <a:schemeClr val="dk1"/>
                </a:solidFill>
                <a:latin typeface="Calibri"/>
                <a:ea typeface="Calibri"/>
                <a:cs typeface="Calibri"/>
                <a:sym typeface="Calibri"/>
              </a:rPr>
              <a:pPr algn="r">
                <a:buClr>
                  <a:schemeClr val="dk1"/>
                </a:buClr>
                <a:buSzPct val="25000"/>
              </a:pPr>
              <a:t>12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Shape 282"/>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3" name="Shape 283"/>
          <p:cNvSpPr txBox="1">
            <a:spLocks noGrp="1"/>
          </p:cNvSpPr>
          <p:nvPr>
            <p:ph type="body" idx="1"/>
          </p:nvPr>
        </p:nvSpPr>
        <p:spPr>
          <a:xfrm>
            <a:off x="701041" y="4473892"/>
            <a:ext cx="5608319" cy="3660458"/>
          </a:xfrm>
          <a:prstGeom prst="rect">
            <a:avLst/>
          </a:prstGeom>
          <a:noFill/>
          <a:ln>
            <a:noFill/>
          </a:ln>
        </p:spPr>
        <p:txBody>
          <a:bodyPr lIns="93162" tIns="93162" rIns="93162" bIns="93162" anchor="t" anchorCtr="0">
            <a:noAutofit/>
          </a:bodyPr>
          <a:lstStyle/>
          <a:p>
            <a:pPr>
              <a:buSzPct val="25000"/>
              <a:buNone/>
            </a:pPr>
            <a:r>
              <a:rPr lang="en-US" dirty="0"/>
              <a:t>C: CALIPSO records the backscatter attenuation and polarization </a:t>
            </a:r>
            <a:r>
              <a:rPr lang="en-US" dirty="0" smtClean="0"/>
              <a:t>of reflected Lidar beam at </a:t>
            </a:r>
            <a:r>
              <a:rPr lang="en-US" dirty="0"/>
              <a:t>different </a:t>
            </a:r>
            <a:r>
              <a:rPr lang="en-US" dirty="0" smtClean="0"/>
              <a:t>altitudes.</a:t>
            </a:r>
            <a:r>
              <a:rPr lang="en-US" baseline="0" dirty="0" smtClean="0"/>
              <a:t> These variables are </a:t>
            </a:r>
            <a:r>
              <a:rPr lang="en-US" dirty="0" smtClean="0"/>
              <a:t>published as a Level </a:t>
            </a:r>
            <a:r>
              <a:rPr lang="en-US" dirty="0"/>
              <a:t>One data </a:t>
            </a:r>
            <a:r>
              <a:rPr lang="en-US" dirty="0" smtClean="0"/>
              <a:t>product.</a:t>
            </a:r>
          </a:p>
          <a:p>
            <a:pPr>
              <a:buSzPct val="25000"/>
              <a:buNone/>
            </a:pPr>
            <a:endParaRPr dirty="0"/>
          </a:p>
          <a:p>
            <a:pPr>
              <a:buSzPct val="25000"/>
              <a:buNone/>
            </a:pPr>
            <a:r>
              <a:rPr lang="en-US" dirty="0"/>
              <a:t>C:  Further processing through algorithms written by the CALIPSO Science team allow objects to be identified and aerosols classified as </a:t>
            </a:r>
            <a:r>
              <a:rPr lang="en-US" i="1" dirty="0"/>
              <a:t>layers</a:t>
            </a:r>
            <a:r>
              <a:rPr lang="en-US" dirty="0"/>
              <a:t>. Layers are simply objects </a:t>
            </a:r>
            <a:r>
              <a:rPr lang="en-US" dirty="0" smtClean="0"/>
              <a:t>of averaged data</a:t>
            </a:r>
            <a:r>
              <a:rPr lang="en-US" baseline="0" dirty="0" smtClean="0"/>
              <a:t> </a:t>
            </a:r>
            <a:r>
              <a:rPr lang="en-US" dirty="0" smtClean="0"/>
              <a:t>that </a:t>
            </a:r>
            <a:r>
              <a:rPr lang="en-US" dirty="0"/>
              <a:t>include the aerosol type, phase, and other higher level information. These object are organized into data curtains and releases as Level Two </a:t>
            </a:r>
            <a:r>
              <a:rPr lang="en-US" dirty="0" smtClean="0"/>
              <a:t>data products.</a:t>
            </a:r>
            <a:endParaRPr lang="en-US" dirty="0"/>
          </a:p>
          <a:p>
            <a:pPr>
              <a:buSzPct val="25000"/>
              <a:buNone/>
            </a:pPr>
            <a:endParaRPr dirty="0"/>
          </a:p>
        </p:txBody>
      </p:sp>
      <p:sp>
        <p:nvSpPr>
          <p:cNvPr id="284" name="Shape 284"/>
          <p:cNvSpPr txBox="1">
            <a:spLocks noGrp="1"/>
          </p:cNvSpPr>
          <p:nvPr>
            <p:ph type="sldNum" idx="12"/>
          </p:nvPr>
        </p:nvSpPr>
        <p:spPr>
          <a:xfrm>
            <a:off x="3970937" y="8829967"/>
            <a:ext cx="3037839" cy="466431"/>
          </a:xfrm>
          <a:prstGeom prst="rect">
            <a:avLst/>
          </a:prstGeom>
          <a:noFill/>
          <a:ln>
            <a:noFill/>
          </a:ln>
        </p:spPr>
        <p:txBody>
          <a:bodyPr lIns="93162" tIns="46568" rIns="93162" bIns="46568" anchor="b" anchorCtr="0">
            <a:noAutofit/>
          </a:bodyPr>
          <a:lstStyle/>
          <a:p>
            <a:pPr algn="r">
              <a:buClr>
                <a:schemeClr val="dk1"/>
              </a:buClr>
              <a:buSzPct val="25000"/>
            </a:pPr>
            <a:fld id="{00000000-1234-1234-1234-123412341234}" type="slidenum">
              <a:rPr lang="en-US" sz="1200">
                <a:solidFill>
                  <a:schemeClr val="dk1"/>
                </a:solidFill>
                <a:latin typeface="Calibri"/>
                <a:ea typeface="Calibri"/>
                <a:cs typeface="Calibri"/>
                <a:sym typeface="Calibri"/>
              </a:rPr>
              <a:pPr algn="r">
                <a:buClr>
                  <a:schemeClr val="dk1"/>
                </a:buClr>
                <a:buSzPct val="25000"/>
              </a:pPr>
              <a:t>13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4" name="Shape 294"/>
          <p:cNvSpPr txBox="1">
            <a:spLocks noGrp="1"/>
          </p:cNvSpPr>
          <p:nvPr>
            <p:ph type="body" idx="1"/>
          </p:nvPr>
        </p:nvSpPr>
        <p:spPr>
          <a:xfrm>
            <a:off x="701041" y="4473892"/>
            <a:ext cx="5608319" cy="3660458"/>
          </a:xfrm>
          <a:prstGeom prst="rect">
            <a:avLst/>
          </a:prstGeom>
          <a:noFill/>
          <a:ln>
            <a:noFill/>
          </a:ln>
        </p:spPr>
        <p:txBody>
          <a:bodyPr lIns="93162" tIns="93162" rIns="93162" bIns="93162" anchor="t" anchorCtr="0">
            <a:noAutofit/>
          </a:bodyPr>
          <a:lstStyle/>
          <a:p>
            <a:pPr>
              <a:buSzPct val="25000"/>
              <a:buNone/>
            </a:pPr>
            <a:r>
              <a:rPr lang="en-US" dirty="0"/>
              <a:t>C: Once we finished</a:t>
            </a:r>
            <a:r>
              <a:rPr lang="en-US" dirty="0"/>
              <a:t> identifying dust shapes in the Level One data, we ran them through a data analysis script created by Britney Hopgood to produce a number of plots comparing level one and level two data. </a:t>
            </a:r>
          </a:p>
          <a:p>
            <a:pPr>
              <a:buSzPct val="25000"/>
              <a:buNone/>
            </a:pPr>
            <a:endParaRPr dirty="0"/>
          </a:p>
          <a:p>
            <a:pPr>
              <a:buSzPct val="25000"/>
              <a:buNone/>
            </a:pPr>
            <a:r>
              <a:rPr lang="en-US" dirty="0" smtClean="0"/>
              <a:t>C: One of the plots,</a:t>
            </a:r>
            <a:r>
              <a:rPr lang="en-US" baseline="0" dirty="0" smtClean="0"/>
              <a:t> shown here, compares shapes we drew on level one data and layers from level two data</a:t>
            </a:r>
            <a:endParaRPr lang="en-US" dirty="0" smtClean="0"/>
          </a:p>
          <a:p>
            <a:pPr>
              <a:buSzPct val="25000"/>
              <a:buNone/>
            </a:pPr>
            <a:endParaRPr lang="en-US" dirty="0" smtClean="0"/>
          </a:p>
          <a:p>
            <a:pPr>
              <a:buSzPct val="25000"/>
              <a:buNone/>
            </a:pPr>
            <a:r>
              <a:rPr lang="en-US" dirty="0" smtClean="0"/>
              <a:t>C: This plot </a:t>
            </a:r>
            <a:r>
              <a:rPr lang="en-US" dirty="0"/>
              <a:t>among others will be </a:t>
            </a:r>
            <a:r>
              <a:rPr lang="en-US" dirty="0" smtClean="0"/>
              <a:t>useful </a:t>
            </a:r>
            <a:r>
              <a:rPr lang="en-US" dirty="0"/>
              <a:t>to the CALIPSO science team here at Langley as they continue to </a:t>
            </a:r>
            <a:r>
              <a:rPr lang="en-US" dirty="0" smtClean="0"/>
              <a:t>expand </a:t>
            </a:r>
            <a:r>
              <a:rPr lang="en-US" dirty="0"/>
              <a:t>their </a:t>
            </a:r>
            <a:r>
              <a:rPr lang="en-US" dirty="0" smtClean="0"/>
              <a:t>understanding of CALIPSO data.</a:t>
            </a:r>
            <a:endParaRPr lang="en-US" dirty="0"/>
          </a:p>
        </p:txBody>
      </p:sp>
      <p:sp>
        <p:nvSpPr>
          <p:cNvPr id="295" name="Shape 295"/>
          <p:cNvSpPr txBox="1">
            <a:spLocks noGrp="1"/>
          </p:cNvSpPr>
          <p:nvPr>
            <p:ph type="sldNum" idx="12"/>
          </p:nvPr>
        </p:nvSpPr>
        <p:spPr>
          <a:xfrm>
            <a:off x="3970937" y="8829967"/>
            <a:ext cx="3037839" cy="466431"/>
          </a:xfrm>
          <a:prstGeom prst="rect">
            <a:avLst/>
          </a:prstGeom>
          <a:noFill/>
          <a:ln>
            <a:noFill/>
          </a:ln>
        </p:spPr>
        <p:txBody>
          <a:bodyPr lIns="93162" tIns="46568" rIns="93162" bIns="46568" anchor="b" anchorCtr="0">
            <a:noAutofit/>
          </a:bodyPr>
          <a:lstStyle/>
          <a:p>
            <a:pPr algn="r">
              <a:buClr>
                <a:schemeClr val="dk1"/>
              </a:buClr>
              <a:buSzPct val="25000"/>
            </a:pPr>
            <a:fld id="{00000000-1234-1234-1234-123412341234}" type="slidenum">
              <a:rPr lang="en-US" sz="1200">
                <a:solidFill>
                  <a:schemeClr val="dk1"/>
                </a:solidFill>
                <a:latin typeface="Calibri"/>
                <a:ea typeface="Calibri"/>
                <a:cs typeface="Calibri"/>
                <a:sym typeface="Calibri"/>
              </a:rPr>
              <a:pPr algn="r">
                <a:buClr>
                  <a:schemeClr val="dk1"/>
                </a:buClr>
                <a:buSzPct val="25000"/>
              </a:pPr>
              <a:t>14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Shape 301"/>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2" name="Shape 302"/>
          <p:cNvSpPr txBox="1">
            <a:spLocks noGrp="1"/>
          </p:cNvSpPr>
          <p:nvPr>
            <p:ph type="body" idx="1"/>
          </p:nvPr>
        </p:nvSpPr>
        <p:spPr>
          <a:xfrm>
            <a:off x="701041" y="4473892"/>
            <a:ext cx="5608319" cy="3660458"/>
          </a:xfrm>
          <a:prstGeom prst="rect">
            <a:avLst/>
          </a:prstGeom>
          <a:noFill/>
          <a:ln>
            <a:noFill/>
          </a:ln>
        </p:spPr>
        <p:txBody>
          <a:bodyPr lIns="93162" tIns="93162" rIns="93162" bIns="93162" anchor="t" anchorCtr="0">
            <a:noAutofit/>
          </a:bodyPr>
          <a:lstStyle/>
          <a:p>
            <a:pPr>
              <a:buSzPct val="25000"/>
              <a:buNone/>
            </a:pPr>
            <a:r>
              <a:rPr lang="en-US" dirty="0"/>
              <a:t>C: </a:t>
            </a:r>
            <a:r>
              <a:rPr lang="en-US" dirty="0"/>
              <a:t>In conclusion, t</a:t>
            </a:r>
            <a:r>
              <a:rPr lang="en-US" dirty="0"/>
              <a:t>he added features make the tool more useful for viewing, tracking, and </a:t>
            </a:r>
            <a:r>
              <a:rPr lang="en-US"/>
              <a:t>analyzing </a:t>
            </a:r>
            <a:r>
              <a:rPr lang="en-US" smtClean="0"/>
              <a:t>aerosols. </a:t>
            </a:r>
            <a:endParaRPr lang="en-US" dirty="0"/>
          </a:p>
          <a:p>
            <a:pPr>
              <a:buSzPct val="25000"/>
              <a:buNone/>
            </a:pPr>
            <a:endParaRPr lang="en-US" dirty="0"/>
          </a:p>
          <a:p>
            <a:pPr>
              <a:buSzPct val="25000"/>
              <a:buNone/>
            </a:pPr>
            <a:r>
              <a:rPr lang="en-US" dirty="0"/>
              <a:t>C: New </a:t>
            </a:r>
            <a:r>
              <a:rPr lang="en-US" dirty="0"/>
              <a:t>documentation makes it easier for users to install and work with VOCAL, and easier for developers to continue to make changes to the software. </a:t>
            </a:r>
          </a:p>
          <a:p>
            <a:pPr>
              <a:buSzPct val="25000"/>
              <a:buNone/>
            </a:pPr>
            <a:endParaRPr dirty="0"/>
          </a:p>
          <a:p>
            <a:pPr>
              <a:buSzPct val="25000"/>
              <a:buNone/>
            </a:pPr>
            <a:r>
              <a:rPr lang="en-US" dirty="0"/>
              <a:t>C: Finally, </a:t>
            </a:r>
            <a:r>
              <a:rPr lang="en-US" dirty="0"/>
              <a:t>our case study has helped us improve the VOCAL tool, and serves as an example of how researchers can analyze CALIPSO data. </a:t>
            </a:r>
            <a:r>
              <a:rPr lang="en-US" dirty="0" smtClean="0"/>
              <a:t>Although </a:t>
            </a:r>
            <a:r>
              <a:rPr lang="en-US" dirty="0"/>
              <a:t>CALIPSO has been orbiting Earth for over a decade, researchers are still publishing new papers about aerosols using CALIPSO data. We’ve only scratched the surface of what CALIPSO and aerosol research has to offer.</a:t>
            </a:r>
          </a:p>
          <a:p>
            <a:pPr>
              <a:buSzPct val="25000"/>
              <a:buNone/>
            </a:pPr>
            <a:endParaRPr dirty="0"/>
          </a:p>
          <a:p>
            <a:pPr>
              <a:buSzPct val="25000"/>
              <a:buNone/>
            </a:pPr>
            <a:endParaRPr dirty="0"/>
          </a:p>
          <a:p>
            <a:pPr>
              <a:buSzPct val="25000"/>
              <a:buNone/>
            </a:pPr>
            <a:r>
              <a:rPr lang="en-US" dirty="0"/>
              <a:t>Image credit: https://commons.wikimedia.org/wiki/File:2000-Feb-26_NASA_SeaWiFS_African_Dust_Storm.jpg</a:t>
            </a:r>
          </a:p>
          <a:p>
            <a:pPr>
              <a:buSzPct val="25000"/>
              <a:buNone/>
            </a:pPr>
            <a:endParaRPr dirty="0"/>
          </a:p>
        </p:txBody>
      </p:sp>
      <p:sp>
        <p:nvSpPr>
          <p:cNvPr id="303" name="Shape 303"/>
          <p:cNvSpPr txBox="1">
            <a:spLocks noGrp="1"/>
          </p:cNvSpPr>
          <p:nvPr>
            <p:ph type="sldNum" idx="12"/>
          </p:nvPr>
        </p:nvSpPr>
        <p:spPr>
          <a:xfrm>
            <a:off x="3970937" y="8829967"/>
            <a:ext cx="3037839" cy="466431"/>
          </a:xfrm>
          <a:prstGeom prst="rect">
            <a:avLst/>
          </a:prstGeom>
          <a:noFill/>
          <a:ln>
            <a:noFill/>
          </a:ln>
        </p:spPr>
        <p:txBody>
          <a:bodyPr lIns="93162" tIns="46568" rIns="93162" bIns="46568" anchor="b" anchorCtr="0">
            <a:noAutofit/>
          </a:bodyPr>
          <a:lstStyle/>
          <a:p>
            <a:pPr algn="r">
              <a:buClr>
                <a:schemeClr val="dk1"/>
              </a:buClr>
              <a:buSzPct val="25000"/>
            </a:pPr>
            <a:fld id="{00000000-1234-1234-1234-123412341234}" type="slidenum">
              <a:rPr lang="en-US" sz="1200">
                <a:solidFill>
                  <a:schemeClr val="dk1"/>
                </a:solidFill>
                <a:latin typeface="Calibri"/>
                <a:ea typeface="Calibri"/>
                <a:cs typeface="Calibri"/>
                <a:sym typeface="Calibri"/>
              </a:rPr>
              <a:pPr algn="r">
                <a:buClr>
                  <a:schemeClr val="dk1"/>
                </a:buClr>
                <a:buSzPct val="25000"/>
              </a:pPr>
              <a:t>15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Shape 310"/>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1" name="Shape 311"/>
          <p:cNvSpPr txBox="1">
            <a:spLocks noGrp="1"/>
          </p:cNvSpPr>
          <p:nvPr>
            <p:ph type="body" idx="1"/>
          </p:nvPr>
        </p:nvSpPr>
        <p:spPr>
          <a:xfrm>
            <a:off x="701041" y="4473892"/>
            <a:ext cx="5608319" cy="3660458"/>
          </a:xfrm>
          <a:prstGeom prst="rect">
            <a:avLst/>
          </a:prstGeom>
          <a:noFill/>
          <a:ln>
            <a:noFill/>
          </a:ln>
        </p:spPr>
        <p:txBody>
          <a:bodyPr lIns="93162" tIns="93162" rIns="93162" bIns="93162" anchor="t" anchorCtr="0">
            <a:noAutofit/>
          </a:bodyPr>
          <a:lstStyle/>
          <a:p>
            <a:pPr>
              <a:buSzPct val="25000"/>
              <a:buNone/>
            </a:pPr>
            <a:r>
              <a:rPr lang="en-US" dirty="0"/>
              <a:t>W</a:t>
            </a:r>
            <a:r>
              <a:rPr lang="en-US" dirty="0"/>
              <a:t>: and lastly </a:t>
            </a:r>
            <a:r>
              <a:rPr lang="en-US" dirty="0"/>
              <a:t>we’d </a:t>
            </a:r>
            <a:r>
              <a:rPr lang="en-US" dirty="0"/>
              <a:t>like to thank our partners and advisors for all of their continued support.</a:t>
            </a:r>
          </a:p>
          <a:p>
            <a:pPr>
              <a:buSzPct val="25000"/>
              <a:buNone/>
            </a:pPr>
            <a:endParaRPr dirty="0"/>
          </a:p>
          <a:p>
            <a:pPr>
              <a:buSzPct val="25000"/>
              <a:buNone/>
            </a:pPr>
            <a:r>
              <a:rPr lang="en-US" dirty="0"/>
              <a:t>Image Source: https://commons.wikimedia.org/wiki/File:CALIPSO_-_Artist_Concept_2.jpg</a:t>
            </a:r>
          </a:p>
        </p:txBody>
      </p:sp>
      <p:sp>
        <p:nvSpPr>
          <p:cNvPr id="312" name="Shape 312"/>
          <p:cNvSpPr txBox="1">
            <a:spLocks noGrp="1"/>
          </p:cNvSpPr>
          <p:nvPr>
            <p:ph type="sldNum" idx="12"/>
          </p:nvPr>
        </p:nvSpPr>
        <p:spPr>
          <a:xfrm>
            <a:off x="3970937" y="8829967"/>
            <a:ext cx="3037839" cy="466431"/>
          </a:xfrm>
          <a:prstGeom prst="rect">
            <a:avLst/>
          </a:prstGeom>
          <a:noFill/>
          <a:ln>
            <a:noFill/>
          </a:ln>
        </p:spPr>
        <p:txBody>
          <a:bodyPr lIns="93162" tIns="46568" rIns="93162" bIns="46568" anchor="b" anchorCtr="0">
            <a:noAutofit/>
          </a:bodyPr>
          <a:lstStyle/>
          <a:p>
            <a:pPr algn="r">
              <a:buClr>
                <a:srgbClr val="000000"/>
              </a:buClr>
              <a:buSzPct val="25000"/>
            </a:pPr>
            <a:fld id="{00000000-1234-1234-1234-123412341234}" type="slidenum">
              <a:rPr lang="en-US" sz="1200">
                <a:latin typeface="Calibri"/>
                <a:ea typeface="Calibri"/>
                <a:cs typeface="Calibri"/>
                <a:sym typeface="Calibri"/>
              </a:rPr>
              <a:pPr algn="r">
                <a:buClr>
                  <a:srgbClr val="000000"/>
                </a:buClr>
                <a:buSzPct val="25000"/>
              </a:pPr>
              <a:t>16</a:t>
            </a:fld>
            <a:endParaRPr lang="en-US" sz="1200">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Shape 322"/>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3" name="Shape 323"/>
          <p:cNvSpPr txBox="1">
            <a:spLocks noGrp="1"/>
          </p:cNvSpPr>
          <p:nvPr>
            <p:ph type="body" idx="1"/>
          </p:nvPr>
        </p:nvSpPr>
        <p:spPr>
          <a:xfrm>
            <a:off x="701041" y="4473892"/>
            <a:ext cx="5608319" cy="3660458"/>
          </a:xfrm>
          <a:prstGeom prst="rect">
            <a:avLst/>
          </a:prstGeom>
          <a:noFill/>
          <a:ln>
            <a:noFill/>
          </a:ln>
        </p:spPr>
        <p:txBody>
          <a:bodyPr lIns="93162" tIns="93162" rIns="93162" bIns="93162" anchor="t" anchorCtr="0">
            <a:noAutofit/>
          </a:bodyPr>
          <a:lstStyle/>
          <a:p>
            <a:pPr>
              <a:buSzPct val="25000"/>
              <a:buNone/>
            </a:pPr>
            <a:r>
              <a:rPr lang="en-US"/>
              <a:t>W:</a:t>
            </a:r>
            <a:r>
              <a:rPr lang="en-US"/>
              <a:t> As well as </a:t>
            </a:r>
            <a:r>
              <a:rPr lang="en-US"/>
              <a:t> all of the past contributors. and next </a:t>
            </a:r>
            <a:r>
              <a:rPr lang="en-US"/>
              <a:t>to present we have the Chesepeake Bay Water Resources Team. </a:t>
            </a:r>
          </a:p>
          <a:p>
            <a:pPr>
              <a:buSzPct val="25000"/>
              <a:buNone/>
            </a:pPr>
            <a:endParaRPr/>
          </a:p>
          <a:p>
            <a:pPr>
              <a:buSzPct val="25000"/>
              <a:buNone/>
            </a:pPr>
            <a:r>
              <a:rPr lang="en-US"/>
              <a:t>Image Source: https://commons.wikimedia.org/wiki/File:CALIPSO_-_Artist_Concept_2.jpg</a:t>
            </a:r>
          </a:p>
          <a:p>
            <a:pPr>
              <a:buSzPct val="25000"/>
              <a:buNone/>
            </a:pPr>
            <a:endParaRPr/>
          </a:p>
        </p:txBody>
      </p:sp>
      <p:sp>
        <p:nvSpPr>
          <p:cNvPr id="324" name="Shape 324"/>
          <p:cNvSpPr txBox="1">
            <a:spLocks noGrp="1"/>
          </p:cNvSpPr>
          <p:nvPr>
            <p:ph type="sldNum" idx="12"/>
          </p:nvPr>
        </p:nvSpPr>
        <p:spPr>
          <a:xfrm>
            <a:off x="3970937" y="8829967"/>
            <a:ext cx="3037839" cy="466431"/>
          </a:xfrm>
          <a:prstGeom prst="rect">
            <a:avLst/>
          </a:prstGeom>
          <a:noFill/>
          <a:ln>
            <a:noFill/>
          </a:ln>
        </p:spPr>
        <p:txBody>
          <a:bodyPr lIns="93162" tIns="46568" rIns="93162" bIns="46568" anchor="b" anchorCtr="0">
            <a:noAutofit/>
          </a:bodyPr>
          <a:lstStyle/>
          <a:p>
            <a:pPr algn="r">
              <a:buClr>
                <a:srgbClr val="000000"/>
              </a:buClr>
              <a:buSzPct val="25000"/>
            </a:pPr>
            <a:fld id="{00000000-1234-1234-1234-123412341234}" type="slidenum">
              <a:rPr lang="en-US" sz="1200">
                <a:latin typeface="Calibri"/>
                <a:ea typeface="Calibri"/>
                <a:cs typeface="Calibri"/>
                <a:sym typeface="Calibri"/>
              </a:rPr>
              <a:pPr algn="r">
                <a:buClr>
                  <a:srgbClr val="000000"/>
                </a:buClr>
                <a:buSzPct val="25000"/>
              </a:pPr>
              <a:t>17</a:t>
            </a:fld>
            <a:endParaRPr lang="en-US" sz="1200">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4" name="Shape 174"/>
          <p:cNvSpPr txBox="1">
            <a:spLocks noGrp="1"/>
          </p:cNvSpPr>
          <p:nvPr>
            <p:ph type="body" idx="1"/>
          </p:nvPr>
        </p:nvSpPr>
        <p:spPr>
          <a:xfrm>
            <a:off x="701041" y="4473892"/>
            <a:ext cx="5608319" cy="3660458"/>
          </a:xfrm>
          <a:prstGeom prst="rect">
            <a:avLst/>
          </a:prstGeom>
          <a:noFill/>
          <a:ln>
            <a:noFill/>
          </a:ln>
        </p:spPr>
        <p:txBody>
          <a:bodyPr lIns="93162" tIns="93162" rIns="93162" bIns="93162" anchor="t" anchorCtr="0">
            <a:noAutofit/>
          </a:bodyPr>
          <a:lstStyle/>
          <a:p>
            <a:pPr>
              <a:buSzPct val="25000"/>
              <a:buNone/>
            </a:pPr>
            <a:r>
              <a:rPr lang="en-US" dirty="0"/>
              <a:t>C: Aerosols are small particles that play an important role in the Earth’s atmosphere, affecting everything from the radiation budget to cloud formation.</a:t>
            </a:r>
          </a:p>
          <a:p>
            <a:pPr>
              <a:buSzPct val="25000"/>
              <a:buNone/>
            </a:pPr>
            <a:endParaRPr dirty="0"/>
          </a:p>
          <a:p>
            <a:pPr>
              <a:buSzPct val="25000"/>
              <a:buNone/>
            </a:pPr>
            <a:r>
              <a:rPr lang="en-US" dirty="0"/>
              <a:t>C: Launched </a:t>
            </a:r>
            <a:r>
              <a:rPr lang="en-US" dirty="0"/>
              <a:t>over </a:t>
            </a:r>
            <a:r>
              <a:rPr lang="en-US" dirty="0"/>
              <a:t>a decade ago, the CALIPSO satellite offers a unique way to view aerosols</a:t>
            </a:r>
          </a:p>
          <a:p>
            <a:pPr>
              <a:buSzPct val="25000"/>
              <a:buNone/>
            </a:pPr>
            <a:endParaRPr dirty="0"/>
          </a:p>
          <a:p>
            <a:pPr>
              <a:buSzPct val="25000"/>
              <a:buNone/>
            </a:pPr>
            <a:r>
              <a:rPr lang="en-US" dirty="0"/>
              <a:t>C: Using </a:t>
            </a:r>
            <a:r>
              <a:rPr lang="en-US" dirty="0"/>
              <a:t>Lidar</a:t>
            </a:r>
            <a:r>
              <a:rPr lang="en-US" dirty="0"/>
              <a:t>, the satellite collects aerosol data as curtains, or vertical </a:t>
            </a:r>
            <a:r>
              <a:rPr lang="en-US" dirty="0"/>
              <a:t>slices. </a:t>
            </a:r>
            <a:r>
              <a:rPr lang="en-US" dirty="0"/>
              <a:t>This allows researchers to view aerosol properties and distribution in ways that were previously not available. </a:t>
            </a:r>
          </a:p>
          <a:p>
            <a:pPr>
              <a:buSzPct val="25000"/>
              <a:buNone/>
            </a:pPr>
            <a:endParaRPr dirty="0"/>
          </a:p>
          <a:p>
            <a:pPr>
              <a:buSzPct val="25000"/>
              <a:buNone/>
            </a:pPr>
            <a:r>
              <a:rPr lang="en-US" dirty="0"/>
              <a:t>C: While a typical passive satellite instrument records only</a:t>
            </a:r>
            <a:r>
              <a:rPr lang="en-US" dirty="0"/>
              <a:t> </a:t>
            </a:r>
            <a:r>
              <a:rPr lang="en-US" dirty="0" smtClean="0"/>
              <a:t>the mixed </a:t>
            </a:r>
            <a:r>
              <a:rPr lang="en-US" dirty="0"/>
              <a:t>surface layers of</a:t>
            </a:r>
            <a:r>
              <a:rPr lang="en-US" b="1" dirty="0">
                <a:solidFill>
                  <a:srgbClr val="FF0000"/>
                </a:solidFill>
              </a:rPr>
              <a:t> </a:t>
            </a:r>
            <a:r>
              <a:rPr lang="en-US" dirty="0"/>
              <a:t>aerosols, the </a:t>
            </a:r>
            <a:r>
              <a:rPr lang="en-US" dirty="0"/>
              <a:t>Lidar </a:t>
            </a:r>
            <a:r>
              <a:rPr lang="en-US" dirty="0"/>
              <a:t>aboard CALIPSO allows it to record data from </a:t>
            </a:r>
            <a:r>
              <a:rPr lang="en-US" i="1" dirty="0"/>
              <a:t>inside</a:t>
            </a:r>
            <a:r>
              <a:rPr lang="en-US" dirty="0"/>
              <a:t> and </a:t>
            </a:r>
            <a:r>
              <a:rPr lang="en-US" i="1" dirty="0"/>
              <a:t>underneath</a:t>
            </a:r>
            <a:r>
              <a:rPr lang="en-US" dirty="0"/>
              <a:t> clouds. </a:t>
            </a:r>
          </a:p>
          <a:p>
            <a:pPr marL="174708" indent="-174708">
              <a:buSzPct val="100000"/>
              <a:buNone/>
            </a:pPr>
            <a:endParaRPr dirty="0"/>
          </a:p>
          <a:p>
            <a:pPr>
              <a:buSzPct val="25000"/>
              <a:buNone/>
            </a:pPr>
            <a:endParaRPr dirty="0"/>
          </a:p>
          <a:p>
            <a:pPr>
              <a:buSzPct val="25000"/>
              <a:buNone/>
            </a:pPr>
            <a:r>
              <a:rPr lang="en-US" dirty="0"/>
              <a:t>Image Source: https://www.nasa.gov/topics/earth/features/diabar.html</a:t>
            </a:r>
          </a:p>
        </p:txBody>
      </p:sp>
      <p:sp>
        <p:nvSpPr>
          <p:cNvPr id="175" name="Shape 175"/>
          <p:cNvSpPr txBox="1">
            <a:spLocks noGrp="1"/>
          </p:cNvSpPr>
          <p:nvPr>
            <p:ph type="sldNum" idx="12"/>
          </p:nvPr>
        </p:nvSpPr>
        <p:spPr>
          <a:xfrm>
            <a:off x="3970937" y="8829967"/>
            <a:ext cx="3037839" cy="466431"/>
          </a:xfrm>
          <a:prstGeom prst="rect">
            <a:avLst/>
          </a:prstGeom>
          <a:noFill/>
          <a:ln>
            <a:noFill/>
          </a:ln>
        </p:spPr>
        <p:txBody>
          <a:bodyPr lIns="93162" tIns="46568" rIns="93162" bIns="46568" anchor="b" anchorCtr="0">
            <a:noAutofit/>
          </a:bodyPr>
          <a:lstStyle/>
          <a:p>
            <a:pPr algn="r">
              <a:buClr>
                <a:schemeClr val="dk1"/>
              </a:buClr>
              <a:buSzPct val="25000"/>
            </a:pPr>
            <a:fld id="{00000000-1234-1234-1234-123412341234}" type="slidenum">
              <a:rPr lang="en-US" sz="1200">
                <a:solidFill>
                  <a:schemeClr val="dk1"/>
                </a:solidFill>
                <a:latin typeface="Calibri"/>
                <a:ea typeface="Calibri"/>
                <a:cs typeface="Calibri"/>
                <a:sym typeface="Calibri"/>
              </a:rPr>
              <a:pPr algn="r">
                <a:buClr>
                  <a:schemeClr val="dk1"/>
                </a:buClr>
                <a:buSzPct val="25000"/>
              </a:pPr>
              <a:t>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3" name="Shape 183"/>
          <p:cNvSpPr txBox="1">
            <a:spLocks noGrp="1"/>
          </p:cNvSpPr>
          <p:nvPr>
            <p:ph type="body" idx="1"/>
          </p:nvPr>
        </p:nvSpPr>
        <p:spPr>
          <a:xfrm>
            <a:off x="701041" y="4473892"/>
            <a:ext cx="5608319" cy="3660458"/>
          </a:xfrm>
          <a:prstGeom prst="rect">
            <a:avLst/>
          </a:prstGeom>
          <a:noFill/>
          <a:ln>
            <a:noFill/>
          </a:ln>
        </p:spPr>
        <p:txBody>
          <a:bodyPr lIns="93162" tIns="93162" rIns="93162" bIns="93162" anchor="t" anchorCtr="0">
            <a:noAutofit/>
          </a:bodyPr>
          <a:lstStyle/>
          <a:p>
            <a:pPr>
              <a:buSzPct val="25000"/>
              <a:buNone/>
            </a:pPr>
            <a:r>
              <a:rPr lang="en-US" dirty="0"/>
              <a:t>W</a:t>
            </a:r>
            <a:r>
              <a:rPr lang="en-US" dirty="0"/>
              <a:t>: Over the past two years, several DEVELOP teams have built and expanded the </a:t>
            </a:r>
            <a:r>
              <a:rPr lang="en-US" i="1" dirty="0"/>
              <a:t>Visualization of CALIPSO</a:t>
            </a:r>
            <a:r>
              <a:rPr lang="en-US" dirty="0"/>
              <a:t>, or VOCAL tool. </a:t>
            </a:r>
          </a:p>
          <a:p>
            <a:pPr>
              <a:buSzPct val="25000"/>
              <a:buNone/>
            </a:pPr>
            <a:endParaRPr dirty="0"/>
          </a:p>
          <a:p>
            <a:pPr>
              <a:buSzPct val="25000"/>
              <a:buNone/>
            </a:pPr>
            <a:r>
              <a:rPr lang="en-US" dirty="0"/>
              <a:t>W: This open source tool allows the user to visualize the vertical curtains of data from CALIPSO and select regions of data to export for study.</a:t>
            </a:r>
          </a:p>
          <a:p>
            <a:pPr marL="174708" indent="-174708">
              <a:buSzPct val="100000"/>
              <a:buNone/>
            </a:pPr>
            <a:endParaRPr dirty="0"/>
          </a:p>
          <a:p>
            <a:pPr>
              <a:buSzPct val="25000"/>
              <a:buNone/>
            </a:pPr>
            <a:r>
              <a:rPr lang="en-US" dirty="0"/>
              <a:t>Image source: Self Made, VOCAL tool</a:t>
            </a:r>
          </a:p>
          <a:p>
            <a:pPr>
              <a:buSzPct val="25000"/>
              <a:buNone/>
            </a:pPr>
            <a:endParaRPr dirty="0"/>
          </a:p>
        </p:txBody>
      </p:sp>
      <p:sp>
        <p:nvSpPr>
          <p:cNvPr id="184" name="Shape 184"/>
          <p:cNvSpPr txBox="1">
            <a:spLocks noGrp="1"/>
          </p:cNvSpPr>
          <p:nvPr>
            <p:ph type="sldNum" idx="12"/>
          </p:nvPr>
        </p:nvSpPr>
        <p:spPr>
          <a:xfrm>
            <a:off x="3970937" y="8829967"/>
            <a:ext cx="3037839" cy="466431"/>
          </a:xfrm>
          <a:prstGeom prst="rect">
            <a:avLst/>
          </a:prstGeom>
          <a:noFill/>
          <a:ln>
            <a:noFill/>
          </a:ln>
        </p:spPr>
        <p:txBody>
          <a:bodyPr lIns="93162" tIns="46568" rIns="93162" bIns="46568" anchor="b" anchorCtr="0">
            <a:noAutofit/>
          </a:bodyPr>
          <a:lstStyle/>
          <a:p>
            <a:pPr algn="r">
              <a:buClr>
                <a:schemeClr val="dk1"/>
              </a:buClr>
              <a:buSzPct val="25000"/>
            </a:pPr>
            <a:fld id="{00000000-1234-1234-1234-123412341234}" type="slidenum">
              <a:rPr lang="en-US" sz="1200">
                <a:solidFill>
                  <a:schemeClr val="dk1"/>
                </a:solidFill>
                <a:latin typeface="Calibri"/>
                <a:ea typeface="Calibri"/>
                <a:cs typeface="Calibri"/>
                <a:sym typeface="Calibri"/>
              </a:rPr>
              <a:pPr algn="r">
                <a:buClr>
                  <a:schemeClr val="dk1"/>
                </a:buClr>
                <a:buSzPct val="25000"/>
              </a:pPr>
              <a:t>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3" name="Shape 193"/>
          <p:cNvSpPr txBox="1">
            <a:spLocks noGrp="1"/>
          </p:cNvSpPr>
          <p:nvPr>
            <p:ph type="body" idx="1"/>
          </p:nvPr>
        </p:nvSpPr>
        <p:spPr>
          <a:xfrm>
            <a:off x="701041" y="4473892"/>
            <a:ext cx="5608319" cy="3660458"/>
          </a:xfrm>
          <a:prstGeom prst="rect">
            <a:avLst/>
          </a:prstGeom>
          <a:noFill/>
          <a:ln>
            <a:noFill/>
          </a:ln>
        </p:spPr>
        <p:txBody>
          <a:bodyPr lIns="93162" tIns="93162" rIns="93162" bIns="93162" anchor="t" anchorCtr="0">
            <a:noAutofit/>
          </a:bodyPr>
          <a:lstStyle/>
          <a:p>
            <a:pPr>
              <a:buSzPct val="25000"/>
              <a:buNone/>
            </a:pPr>
            <a:r>
              <a:rPr lang="en-US" dirty="0"/>
              <a:t>R: Last Spring, NIFTS intern Britney Hopgood used VOCAL in a case study of cirrus clouds and noted areas of improvements for the interface and database backend that would make VOCAL more useful and accessible</a:t>
            </a:r>
          </a:p>
          <a:p>
            <a:pPr>
              <a:buSzPct val="25000"/>
              <a:buNone/>
            </a:pPr>
            <a:endParaRPr dirty="0"/>
          </a:p>
          <a:p>
            <a:pPr>
              <a:buSzPct val="25000"/>
              <a:buNone/>
            </a:pPr>
            <a:r>
              <a:rPr lang="en-US" dirty="0"/>
              <a:t>R</a:t>
            </a:r>
            <a:r>
              <a:rPr lang="en-US" dirty="0"/>
              <a:t>: With th</a:t>
            </a:r>
            <a:r>
              <a:rPr lang="en-US" dirty="0"/>
              <a:t>is feedback in mind</a:t>
            </a:r>
            <a:r>
              <a:rPr lang="en-US" dirty="0"/>
              <a:t>, we created two main objectives for the term: developing enhancements </a:t>
            </a:r>
            <a:r>
              <a:rPr lang="en-US" dirty="0"/>
              <a:t>software enhancements</a:t>
            </a:r>
            <a:r>
              <a:rPr lang="en-US" dirty="0"/>
              <a:t>, and conducting a case study of long r</a:t>
            </a:r>
            <a:r>
              <a:rPr lang="en-US" dirty="0"/>
              <a:t>ange </a:t>
            </a:r>
            <a:r>
              <a:rPr lang="en-US" dirty="0"/>
              <a:t>Saharan dust transport using VOCAL. </a:t>
            </a:r>
            <a:r>
              <a:rPr lang="en-US" dirty="0"/>
              <a:t>Our </a:t>
            </a:r>
            <a:r>
              <a:rPr lang="en-US" dirty="0"/>
              <a:t>case study tests these enhancements and </a:t>
            </a:r>
            <a:r>
              <a:rPr lang="en-US" dirty="0"/>
              <a:t>demonstrates VOCAL’s improved capability as a tool for aerosol identification.</a:t>
            </a:r>
          </a:p>
          <a:p>
            <a:pPr>
              <a:buSzPct val="25000"/>
              <a:buNone/>
            </a:pPr>
            <a:endParaRPr dirty="0"/>
          </a:p>
          <a:p>
            <a:pPr>
              <a:buSzPct val="25000"/>
              <a:buNone/>
            </a:pPr>
            <a:endParaRPr dirty="0"/>
          </a:p>
          <a:p>
            <a:pPr>
              <a:buSzPct val="25000"/>
              <a:buNone/>
            </a:pPr>
            <a:r>
              <a:rPr lang="en-US" dirty="0"/>
              <a:t>Image Source: </a:t>
            </a:r>
            <a:r>
              <a:rPr lang="en-US" dirty="0" smtClean="0"/>
              <a:t>self made</a:t>
            </a:r>
          </a:p>
        </p:txBody>
      </p:sp>
      <p:sp>
        <p:nvSpPr>
          <p:cNvPr id="194" name="Shape 194"/>
          <p:cNvSpPr txBox="1">
            <a:spLocks noGrp="1"/>
          </p:cNvSpPr>
          <p:nvPr>
            <p:ph type="sldNum" idx="12"/>
          </p:nvPr>
        </p:nvSpPr>
        <p:spPr>
          <a:xfrm>
            <a:off x="3970937" y="8829967"/>
            <a:ext cx="3037839" cy="466431"/>
          </a:xfrm>
          <a:prstGeom prst="rect">
            <a:avLst/>
          </a:prstGeom>
          <a:noFill/>
          <a:ln>
            <a:noFill/>
          </a:ln>
        </p:spPr>
        <p:txBody>
          <a:bodyPr lIns="93162" tIns="46568" rIns="93162" bIns="46568" anchor="b" anchorCtr="0">
            <a:noAutofit/>
          </a:bodyPr>
          <a:lstStyle/>
          <a:p>
            <a:pPr algn="r">
              <a:buClr>
                <a:schemeClr val="dk1"/>
              </a:buClr>
              <a:buSzPct val="25000"/>
            </a:pPr>
            <a:fld id="{00000000-1234-1234-1234-123412341234}" type="slidenum">
              <a:rPr lang="en-US" sz="1200">
                <a:solidFill>
                  <a:schemeClr val="dk1"/>
                </a:solidFill>
                <a:latin typeface="Calibri"/>
                <a:ea typeface="Calibri"/>
                <a:cs typeface="Calibri"/>
                <a:sym typeface="Calibri"/>
              </a:rPr>
              <a:pPr algn="r">
                <a:buClr>
                  <a:schemeClr val="dk1"/>
                </a:buClr>
                <a:buSzPct val="25000"/>
              </a:pPr>
              <a:t>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2" name="Shape 202"/>
          <p:cNvSpPr txBox="1">
            <a:spLocks noGrp="1"/>
          </p:cNvSpPr>
          <p:nvPr>
            <p:ph type="body" idx="1"/>
          </p:nvPr>
        </p:nvSpPr>
        <p:spPr>
          <a:xfrm>
            <a:off x="701041" y="4473892"/>
            <a:ext cx="5608319" cy="3660458"/>
          </a:xfrm>
          <a:prstGeom prst="rect">
            <a:avLst/>
          </a:prstGeom>
          <a:noFill/>
          <a:ln>
            <a:noFill/>
          </a:ln>
        </p:spPr>
        <p:txBody>
          <a:bodyPr lIns="93162" tIns="93162" rIns="93162" bIns="93162" anchor="t" anchorCtr="0">
            <a:noAutofit/>
          </a:bodyPr>
          <a:lstStyle/>
          <a:p>
            <a:pPr>
              <a:buSzPct val="25000"/>
              <a:buNone/>
            </a:pPr>
            <a:r>
              <a:rPr lang="en-US" dirty="0"/>
              <a:t>C: </a:t>
            </a:r>
            <a:r>
              <a:rPr lang="en-US" dirty="0" smtClean="0"/>
              <a:t>Our </a:t>
            </a:r>
            <a:r>
              <a:rPr lang="en-US" dirty="0"/>
              <a:t>primary </a:t>
            </a:r>
            <a:r>
              <a:rPr lang="en-US" b="1" dirty="0"/>
              <a:t>enhancement </a:t>
            </a:r>
            <a:r>
              <a:rPr lang="en-US" dirty="0"/>
              <a:t>was to add visualization capabilities for level two data, examples of which are shown here *point*. </a:t>
            </a:r>
            <a:endParaRPr lang="en-US" dirty="0" smtClean="0"/>
          </a:p>
          <a:p>
            <a:pPr>
              <a:buSzPct val="25000"/>
              <a:buNone/>
            </a:pPr>
            <a:endParaRPr i="1" dirty="0"/>
          </a:p>
          <a:p>
            <a:pPr>
              <a:buSzPct val="25000"/>
              <a:buNone/>
            </a:pPr>
            <a:r>
              <a:rPr lang="en-US" dirty="0"/>
              <a:t>Image source: self made in VOCAL</a:t>
            </a:r>
          </a:p>
        </p:txBody>
      </p:sp>
      <p:sp>
        <p:nvSpPr>
          <p:cNvPr id="203" name="Shape 203"/>
          <p:cNvSpPr txBox="1">
            <a:spLocks noGrp="1"/>
          </p:cNvSpPr>
          <p:nvPr>
            <p:ph type="sldNum" idx="12"/>
          </p:nvPr>
        </p:nvSpPr>
        <p:spPr>
          <a:xfrm>
            <a:off x="3970937" y="8829967"/>
            <a:ext cx="3037839" cy="466431"/>
          </a:xfrm>
          <a:prstGeom prst="rect">
            <a:avLst/>
          </a:prstGeom>
          <a:noFill/>
          <a:ln>
            <a:noFill/>
          </a:ln>
        </p:spPr>
        <p:txBody>
          <a:bodyPr lIns="93162" tIns="46568" rIns="93162" bIns="46568" anchor="b" anchorCtr="0">
            <a:noAutofit/>
          </a:bodyPr>
          <a:lstStyle/>
          <a:p>
            <a:pPr algn="r">
              <a:buClr>
                <a:schemeClr val="dk1"/>
              </a:buClr>
              <a:buSzPct val="25000"/>
            </a:pPr>
            <a:fld id="{00000000-1234-1234-1234-123412341234}" type="slidenum">
              <a:rPr lang="en-US" sz="1200">
                <a:solidFill>
                  <a:schemeClr val="dk1"/>
                </a:solidFill>
                <a:latin typeface="Calibri"/>
                <a:ea typeface="Calibri"/>
                <a:cs typeface="Calibri"/>
                <a:sym typeface="Calibri"/>
              </a:rPr>
              <a:pPr algn="r">
                <a:buClr>
                  <a:schemeClr val="dk1"/>
                </a:buClr>
                <a:buSzPct val="25000"/>
              </a:pPr>
              <a:t>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4" name="Shape 214"/>
          <p:cNvSpPr txBox="1">
            <a:spLocks noGrp="1"/>
          </p:cNvSpPr>
          <p:nvPr>
            <p:ph type="body" idx="1"/>
          </p:nvPr>
        </p:nvSpPr>
        <p:spPr>
          <a:xfrm>
            <a:off x="701041" y="4473892"/>
            <a:ext cx="5608319" cy="3660458"/>
          </a:xfrm>
          <a:prstGeom prst="rect">
            <a:avLst/>
          </a:prstGeom>
          <a:noFill/>
          <a:ln>
            <a:noFill/>
          </a:ln>
        </p:spPr>
        <p:txBody>
          <a:bodyPr lIns="93162" tIns="93162" rIns="93162" bIns="93162" anchor="t" anchorCtr="0">
            <a:noAutofit/>
          </a:bodyPr>
          <a:lstStyle/>
          <a:p>
            <a:pPr>
              <a:buSzPct val="25000"/>
              <a:buNone/>
            </a:pPr>
            <a:r>
              <a:rPr lang="en-US" dirty="0"/>
              <a:t>C: When we received the version of VOCAL from the previous term, many features were mostly complete, but needed to be finished, integrated into a single version, and debugged. </a:t>
            </a:r>
          </a:p>
          <a:p>
            <a:pPr>
              <a:buSzPct val="25000"/>
              <a:buNone/>
            </a:pPr>
            <a:endParaRPr dirty="0"/>
          </a:p>
          <a:p>
            <a:pPr>
              <a:buSzPct val="25000"/>
              <a:buNone/>
            </a:pPr>
            <a:r>
              <a:rPr lang="en-US" dirty="0"/>
              <a:t>C: Building on </a:t>
            </a:r>
            <a:r>
              <a:rPr lang="en-US" dirty="0" smtClean="0"/>
              <a:t>their</a:t>
            </a:r>
            <a:r>
              <a:rPr lang="en-US" baseline="0" dirty="0" smtClean="0"/>
              <a:t> code</a:t>
            </a:r>
            <a:r>
              <a:rPr lang="en-US" dirty="0" smtClean="0"/>
              <a:t>, </a:t>
            </a:r>
            <a:r>
              <a:rPr lang="en-US" dirty="0"/>
              <a:t>we implemented </a:t>
            </a:r>
            <a:r>
              <a:rPr lang="en-US" dirty="0" smtClean="0"/>
              <a:t>loading,</a:t>
            </a:r>
            <a:r>
              <a:rPr lang="en-US" baseline="0" dirty="0" smtClean="0"/>
              <a:t> </a:t>
            </a:r>
            <a:r>
              <a:rPr lang="en-US" dirty="0" smtClean="0"/>
              <a:t>plotting, and persistent shapes </a:t>
            </a:r>
            <a:r>
              <a:rPr lang="en-US" dirty="0"/>
              <a:t>for </a:t>
            </a:r>
            <a:r>
              <a:rPr lang="en-US" dirty="0" smtClean="0"/>
              <a:t>all </a:t>
            </a:r>
            <a:r>
              <a:rPr lang="en-US" dirty="0"/>
              <a:t>levels of data.</a:t>
            </a:r>
          </a:p>
          <a:p>
            <a:pPr>
              <a:buSzPct val="25000"/>
              <a:buNone/>
            </a:pPr>
            <a:endParaRPr dirty="0"/>
          </a:p>
          <a:p>
            <a:pPr>
              <a:buSzPct val="25000"/>
              <a:buNone/>
            </a:pPr>
            <a:r>
              <a:rPr lang="en-US" dirty="0" smtClean="0"/>
              <a:t>C</a:t>
            </a:r>
            <a:r>
              <a:rPr lang="en-US" dirty="0"/>
              <a:t>: Now, </a:t>
            </a:r>
            <a:r>
              <a:rPr lang="en-US" dirty="0"/>
              <a:t>if </a:t>
            </a:r>
            <a:r>
              <a:rPr lang="en-US" dirty="0"/>
              <a:t>a user moves the plot or draws a shape in one view, the same area and shape will be displayed when </a:t>
            </a:r>
            <a:r>
              <a:rPr lang="en-US" dirty="0"/>
              <a:t>the plot is changed.</a:t>
            </a:r>
            <a:endParaRPr lang="en-US" dirty="0"/>
          </a:p>
          <a:p>
            <a:pPr>
              <a:buSzPct val="25000"/>
              <a:buNone/>
            </a:pPr>
            <a:endParaRPr dirty="0"/>
          </a:p>
          <a:p>
            <a:pPr>
              <a:buSzPct val="25000"/>
              <a:buNone/>
            </a:pPr>
            <a:endParaRPr dirty="0"/>
          </a:p>
          <a:p>
            <a:pPr>
              <a:buSzPct val="25000"/>
              <a:buNone/>
            </a:pPr>
            <a:r>
              <a:rPr lang="en-US" dirty="0"/>
              <a:t>Image Source: self made, VOCAL </a:t>
            </a:r>
          </a:p>
        </p:txBody>
      </p:sp>
      <p:sp>
        <p:nvSpPr>
          <p:cNvPr id="215" name="Shape 215"/>
          <p:cNvSpPr txBox="1">
            <a:spLocks noGrp="1"/>
          </p:cNvSpPr>
          <p:nvPr>
            <p:ph type="sldNum" idx="12"/>
          </p:nvPr>
        </p:nvSpPr>
        <p:spPr>
          <a:xfrm>
            <a:off x="3970937" y="8829967"/>
            <a:ext cx="3037839" cy="466431"/>
          </a:xfrm>
          <a:prstGeom prst="rect">
            <a:avLst/>
          </a:prstGeom>
          <a:noFill/>
          <a:ln>
            <a:noFill/>
          </a:ln>
        </p:spPr>
        <p:txBody>
          <a:bodyPr lIns="93162" tIns="46568" rIns="93162" bIns="46568" anchor="b" anchorCtr="0">
            <a:noAutofit/>
          </a:bodyPr>
          <a:lstStyle/>
          <a:p>
            <a:pPr algn="r">
              <a:buClr>
                <a:schemeClr val="dk1"/>
              </a:buClr>
              <a:buSzPct val="25000"/>
            </a:pPr>
            <a:fld id="{00000000-1234-1234-1234-123412341234}" type="slidenum">
              <a:rPr lang="en-US" sz="1200">
                <a:solidFill>
                  <a:schemeClr val="dk1"/>
                </a:solidFill>
                <a:latin typeface="Calibri"/>
                <a:ea typeface="Calibri"/>
                <a:cs typeface="Calibri"/>
                <a:sym typeface="Calibri"/>
              </a:rPr>
              <a:pPr algn="r">
                <a:buClr>
                  <a:schemeClr val="dk1"/>
                </a:buClr>
                <a:buSzPct val="25000"/>
              </a:pPr>
              <a:t>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6" name="Shape 226"/>
          <p:cNvSpPr txBox="1">
            <a:spLocks noGrp="1"/>
          </p:cNvSpPr>
          <p:nvPr>
            <p:ph type="body" idx="1"/>
          </p:nvPr>
        </p:nvSpPr>
        <p:spPr>
          <a:xfrm>
            <a:off x="701041" y="4473892"/>
            <a:ext cx="5608319" cy="3660458"/>
          </a:xfrm>
          <a:prstGeom prst="rect">
            <a:avLst/>
          </a:prstGeom>
          <a:noFill/>
          <a:ln>
            <a:noFill/>
          </a:ln>
        </p:spPr>
        <p:txBody>
          <a:bodyPr lIns="93162" tIns="93162" rIns="93162" bIns="93162" anchor="t" anchorCtr="0">
            <a:noAutofit/>
          </a:bodyPr>
          <a:lstStyle/>
          <a:p>
            <a:pPr>
              <a:lnSpc>
                <a:spcPct val="115000"/>
              </a:lnSpc>
              <a:buSzPct val="91666"/>
              <a:buNone/>
            </a:pPr>
            <a:r>
              <a:rPr lang="en-US"/>
              <a:t>W: We also made exporting, importing and saving shapes more dynamic. Users now have the ability to select a directory where they may create a database to save drawn shapes. These saved shapes can be shared between several researchers. </a:t>
            </a:r>
          </a:p>
          <a:p>
            <a:pPr>
              <a:lnSpc>
                <a:spcPct val="115000"/>
              </a:lnSpc>
              <a:buSzPct val="91666"/>
              <a:buNone/>
            </a:pPr>
            <a:endParaRPr/>
          </a:p>
          <a:p>
            <a:pPr>
              <a:lnSpc>
                <a:spcPct val="115000"/>
              </a:lnSpc>
              <a:buSzPct val="91666"/>
              <a:buNone/>
            </a:pPr>
            <a:r>
              <a:rPr lang="en-US"/>
              <a:t>W: Additionally, we added a settings menu so that users are able to configure VOCAL. For example, choosing which database to use by default and whether or not to allow persistent shapes. </a:t>
            </a:r>
          </a:p>
          <a:p>
            <a:pPr>
              <a:buSzPct val="25000"/>
              <a:buNone/>
            </a:pPr>
            <a:endParaRPr/>
          </a:p>
          <a:p>
            <a:pPr>
              <a:buSzPct val="25000"/>
              <a:buNone/>
            </a:pPr>
            <a:r>
              <a:rPr lang="en-US"/>
              <a:t>Image Source: self made, VOCAL tool</a:t>
            </a:r>
          </a:p>
        </p:txBody>
      </p:sp>
      <p:sp>
        <p:nvSpPr>
          <p:cNvPr id="227" name="Shape 227"/>
          <p:cNvSpPr txBox="1">
            <a:spLocks noGrp="1"/>
          </p:cNvSpPr>
          <p:nvPr>
            <p:ph type="sldNum" idx="12"/>
          </p:nvPr>
        </p:nvSpPr>
        <p:spPr>
          <a:xfrm>
            <a:off x="3970937" y="8829967"/>
            <a:ext cx="3037839" cy="466431"/>
          </a:xfrm>
          <a:prstGeom prst="rect">
            <a:avLst/>
          </a:prstGeom>
          <a:noFill/>
          <a:ln>
            <a:noFill/>
          </a:ln>
        </p:spPr>
        <p:txBody>
          <a:bodyPr lIns="93162" tIns="46568" rIns="93162" bIns="46568" anchor="b" anchorCtr="0">
            <a:noAutofit/>
          </a:bodyPr>
          <a:lstStyle/>
          <a:p>
            <a:pPr algn="r">
              <a:buClr>
                <a:schemeClr val="dk1"/>
              </a:buClr>
              <a:buSzPct val="25000"/>
            </a:pPr>
            <a:fld id="{00000000-1234-1234-1234-123412341234}" type="slidenum">
              <a:rPr lang="en-US" sz="1200">
                <a:solidFill>
                  <a:schemeClr val="dk1"/>
                </a:solidFill>
                <a:latin typeface="Calibri"/>
                <a:ea typeface="Calibri"/>
                <a:cs typeface="Calibri"/>
                <a:sym typeface="Calibri"/>
              </a:rPr>
              <a:pPr algn="r">
                <a:buClr>
                  <a:schemeClr val="dk1"/>
                </a:buClr>
                <a:buSzPct val="25000"/>
              </a:pPr>
              <a:t>7</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6" name="Shape 236"/>
          <p:cNvSpPr txBox="1">
            <a:spLocks noGrp="1"/>
          </p:cNvSpPr>
          <p:nvPr>
            <p:ph type="body" idx="1"/>
          </p:nvPr>
        </p:nvSpPr>
        <p:spPr>
          <a:xfrm>
            <a:off x="701041" y="4473892"/>
            <a:ext cx="5608319" cy="3660458"/>
          </a:xfrm>
          <a:prstGeom prst="rect">
            <a:avLst/>
          </a:prstGeom>
          <a:noFill/>
          <a:ln>
            <a:noFill/>
          </a:ln>
        </p:spPr>
        <p:txBody>
          <a:bodyPr lIns="93162" tIns="93162" rIns="93162" bIns="93162" anchor="t" anchorCtr="0">
            <a:noAutofit/>
          </a:bodyPr>
          <a:lstStyle/>
          <a:p>
            <a:pPr>
              <a:buSzPct val="25000"/>
              <a:buNone/>
            </a:pPr>
            <a:r>
              <a:rPr lang="en-US" dirty="0"/>
              <a:t>C: Finally, we updated </a:t>
            </a:r>
            <a:r>
              <a:rPr lang="en-US" dirty="0"/>
              <a:t>the </a:t>
            </a:r>
            <a:r>
              <a:rPr lang="en-US" dirty="0"/>
              <a:t>online documentation and added missing comments in the code. The </a:t>
            </a:r>
            <a:r>
              <a:rPr lang="en-US" dirty="0"/>
              <a:t>documentation </a:t>
            </a:r>
            <a:r>
              <a:rPr lang="en-US" dirty="0"/>
              <a:t>had not been </a:t>
            </a:r>
            <a:r>
              <a:rPr lang="en-US" dirty="0"/>
              <a:t>since 2015, </a:t>
            </a:r>
            <a:r>
              <a:rPr lang="en-US" dirty="0"/>
              <a:t>so this was a vital part of making VOCAL more accessible.</a:t>
            </a:r>
            <a:r>
              <a:rPr lang="en-US" dirty="0"/>
              <a:t> A guide for developing VOCAL and procedures on handing it over to a new team are now available for future developers.</a:t>
            </a:r>
            <a:r>
              <a:rPr lang="en-US" dirty="0"/>
              <a:t> </a:t>
            </a:r>
          </a:p>
          <a:p>
            <a:pPr>
              <a:buSzPct val="25000"/>
              <a:buNone/>
            </a:pPr>
            <a:endParaRPr dirty="0"/>
          </a:p>
          <a:p>
            <a:pPr>
              <a:buSzPct val="25000"/>
              <a:buNone/>
            </a:pPr>
            <a:r>
              <a:rPr lang="en-US" dirty="0"/>
              <a:t>C: With the changes implemented, we released VOCAL 1.17.8 on GitHub, an open-source, public development platform. Any researcher in the world can access </a:t>
            </a:r>
            <a:r>
              <a:rPr lang="en-US" dirty="0"/>
              <a:t>the VOCAL tool and source code. </a:t>
            </a:r>
            <a:endParaRPr lang="en-US" dirty="0"/>
          </a:p>
          <a:p>
            <a:pPr>
              <a:buSzPct val="25000"/>
              <a:buNone/>
            </a:pPr>
            <a:endParaRPr dirty="0"/>
          </a:p>
          <a:p>
            <a:pPr>
              <a:buSzPct val="25000"/>
              <a:buNone/>
            </a:pPr>
            <a:r>
              <a:rPr lang="en-US" dirty="0"/>
              <a:t>Image Source: self made, VOCAL documentation website</a:t>
            </a:r>
          </a:p>
        </p:txBody>
      </p:sp>
      <p:sp>
        <p:nvSpPr>
          <p:cNvPr id="237" name="Shape 237"/>
          <p:cNvSpPr txBox="1">
            <a:spLocks noGrp="1"/>
          </p:cNvSpPr>
          <p:nvPr>
            <p:ph type="sldNum" idx="12"/>
          </p:nvPr>
        </p:nvSpPr>
        <p:spPr>
          <a:xfrm>
            <a:off x="3970937" y="8829967"/>
            <a:ext cx="3037839" cy="466431"/>
          </a:xfrm>
          <a:prstGeom prst="rect">
            <a:avLst/>
          </a:prstGeom>
          <a:noFill/>
          <a:ln>
            <a:noFill/>
          </a:ln>
        </p:spPr>
        <p:txBody>
          <a:bodyPr lIns="93162" tIns="46568" rIns="93162" bIns="46568" anchor="b" anchorCtr="0">
            <a:noAutofit/>
          </a:bodyPr>
          <a:lstStyle/>
          <a:p>
            <a:pPr algn="r">
              <a:buClr>
                <a:schemeClr val="dk1"/>
              </a:buClr>
              <a:buSzPct val="25000"/>
            </a:pPr>
            <a:fld id="{00000000-1234-1234-1234-123412341234}" type="slidenum">
              <a:rPr lang="en-US" sz="1200">
                <a:solidFill>
                  <a:schemeClr val="dk1"/>
                </a:solidFill>
                <a:latin typeface="Calibri"/>
                <a:ea typeface="Calibri"/>
                <a:cs typeface="Calibri"/>
                <a:sym typeface="Calibri"/>
              </a:rPr>
              <a:pPr algn="r">
                <a:buClr>
                  <a:schemeClr val="dk1"/>
                </a:buClr>
                <a:buSzPct val="25000"/>
              </a:pPr>
              <a:t>8</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4" name="Shape 244"/>
          <p:cNvSpPr txBox="1">
            <a:spLocks noGrp="1"/>
          </p:cNvSpPr>
          <p:nvPr>
            <p:ph type="body" idx="1"/>
          </p:nvPr>
        </p:nvSpPr>
        <p:spPr>
          <a:xfrm>
            <a:off x="701041" y="4473892"/>
            <a:ext cx="5608319" cy="3660458"/>
          </a:xfrm>
          <a:prstGeom prst="rect">
            <a:avLst/>
          </a:prstGeom>
          <a:noFill/>
          <a:ln>
            <a:noFill/>
          </a:ln>
        </p:spPr>
        <p:txBody>
          <a:bodyPr lIns="93162" tIns="93162" rIns="93162" bIns="93162" anchor="t" anchorCtr="0">
            <a:noAutofit/>
          </a:bodyPr>
          <a:lstStyle/>
          <a:p>
            <a:pPr>
              <a:buSzPct val="25000"/>
              <a:buNone/>
            </a:pPr>
            <a:r>
              <a:rPr lang="en-US"/>
              <a:t>R</a:t>
            </a:r>
            <a:r>
              <a:rPr lang="en-US"/>
              <a:t>: With these enhancements to VOCAL, we began working on </a:t>
            </a:r>
            <a:r>
              <a:rPr lang="en-US"/>
              <a:t>our </a:t>
            </a:r>
            <a:r>
              <a:rPr lang="en-US"/>
              <a:t>case study of Saharan </a:t>
            </a:r>
            <a:r>
              <a:rPr lang="en-US"/>
              <a:t>dust transport</a:t>
            </a:r>
            <a:r>
              <a:rPr lang="en-US"/>
              <a:t>. As we worked through the case study, we came across bugs and errors in the code</a:t>
            </a:r>
            <a:r>
              <a:rPr lang="en-US"/>
              <a:t>, which gave us</a:t>
            </a:r>
            <a:r>
              <a:rPr lang="en-US"/>
              <a:t> an opportunity to test and fix VOCAL on the go.</a:t>
            </a:r>
          </a:p>
          <a:p>
            <a:pPr>
              <a:buSzPct val="25000"/>
              <a:buNone/>
            </a:pPr>
            <a:endParaRPr/>
          </a:p>
          <a:p>
            <a:pPr>
              <a:buSzPct val="25000"/>
              <a:buNone/>
            </a:pPr>
            <a:r>
              <a:rPr lang="en-US"/>
              <a:t>Image Source: Created in Google Earth using only NASA MODIS and CALIPSO imagery, produced by our partner Roman Kowch</a:t>
            </a:r>
          </a:p>
        </p:txBody>
      </p:sp>
      <p:sp>
        <p:nvSpPr>
          <p:cNvPr id="245" name="Shape 245"/>
          <p:cNvSpPr txBox="1">
            <a:spLocks noGrp="1"/>
          </p:cNvSpPr>
          <p:nvPr>
            <p:ph type="sldNum" idx="12"/>
          </p:nvPr>
        </p:nvSpPr>
        <p:spPr>
          <a:xfrm>
            <a:off x="3970937" y="8829967"/>
            <a:ext cx="3037839" cy="466431"/>
          </a:xfrm>
          <a:prstGeom prst="rect">
            <a:avLst/>
          </a:prstGeom>
          <a:noFill/>
          <a:ln>
            <a:noFill/>
          </a:ln>
        </p:spPr>
        <p:txBody>
          <a:bodyPr lIns="93162" tIns="46568" rIns="93162" bIns="46568" anchor="b" anchorCtr="0">
            <a:noAutofit/>
          </a:bodyPr>
          <a:lstStyle/>
          <a:p>
            <a:pPr algn="r">
              <a:buClr>
                <a:schemeClr val="dk1"/>
              </a:buClr>
              <a:buSzPct val="25000"/>
            </a:pPr>
            <a:fld id="{00000000-1234-1234-1234-123412341234}" type="slidenum">
              <a:rPr lang="en-US" sz="1200">
                <a:solidFill>
                  <a:schemeClr val="dk1"/>
                </a:solidFill>
                <a:latin typeface="Calibri"/>
                <a:ea typeface="Calibri"/>
                <a:cs typeface="Calibri"/>
                <a:sym typeface="Calibri"/>
              </a:rPr>
              <a:pPr algn="r">
                <a:buClr>
                  <a:schemeClr val="dk1"/>
                </a:buClr>
                <a:buSzPct val="25000"/>
              </a:pPr>
              <a:t>9</a:t>
            </a:fld>
            <a:endParaRPr lang="en-US"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2"/>
        <p:cNvGrpSpPr/>
        <p:nvPr/>
      </p:nvGrpSpPr>
      <p:grpSpPr>
        <a:xfrm>
          <a:off x="0" y="0"/>
          <a:ext cx="0" cy="0"/>
          <a:chOff x="0" y="0"/>
          <a:chExt cx="0" cy="0"/>
        </a:xfrm>
      </p:grpSpPr>
      <p:pic>
        <p:nvPicPr>
          <p:cNvPr id="13" name="Shape 13"/>
          <p:cNvPicPr preferRelativeResize="0"/>
          <p:nvPr/>
        </p:nvPicPr>
        <p:blipFill rotWithShape="1">
          <a:blip r:embed="rId2">
            <a:alphaModFix/>
          </a:blip>
          <a:srcRect/>
          <a:stretch/>
        </p:blipFill>
        <p:spPr>
          <a:xfrm>
            <a:off x="10953750" y="238125"/>
            <a:ext cx="870608" cy="741585"/>
          </a:xfrm>
          <a:prstGeom prst="rect">
            <a:avLst/>
          </a:prstGeom>
          <a:noFill/>
          <a:ln>
            <a:noFill/>
          </a:ln>
        </p:spPr>
      </p:pic>
      <p:sp>
        <p:nvSpPr>
          <p:cNvPr id="14" name="Shape 14"/>
          <p:cNvSpPr txBox="1"/>
          <p:nvPr/>
        </p:nvSpPr>
        <p:spPr>
          <a:xfrm>
            <a:off x="8944500" y="442912"/>
            <a:ext cx="1962149" cy="415498"/>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r>
              <a:rPr lang="en-US" sz="1050" b="0" i="0" u="none" strike="noStrike" cap="none">
                <a:solidFill>
                  <a:schemeClr val="dk1"/>
                </a:solidFill>
                <a:latin typeface="Arial"/>
                <a:ea typeface="Arial"/>
                <a:cs typeface="Arial"/>
                <a:sym typeface="Arial"/>
              </a:rPr>
              <a:t>National Aeronautics and</a:t>
            </a:r>
          </a:p>
          <a:p>
            <a:pPr marL="0" marR="0" lvl="0" indent="0" algn="r" rtl="0">
              <a:lnSpc>
                <a:spcPct val="100000"/>
              </a:lnSpc>
              <a:spcBef>
                <a:spcPts val="0"/>
              </a:spcBef>
              <a:spcAft>
                <a:spcPts val="0"/>
              </a:spcAft>
              <a:buClr>
                <a:schemeClr val="dk1"/>
              </a:buClr>
              <a:buSzPct val="25000"/>
              <a:buFont typeface="Arial"/>
              <a:buNone/>
            </a:pPr>
            <a:r>
              <a:rPr lang="en-US" sz="1050" b="0" i="0" u="none" strike="noStrike" cap="none">
                <a:solidFill>
                  <a:schemeClr val="dk1"/>
                </a:solidFill>
                <a:latin typeface="Arial"/>
                <a:ea typeface="Arial"/>
                <a:cs typeface="Arial"/>
                <a:sym typeface="Arial"/>
              </a:rPr>
              <a:t>Space Administration</a:t>
            </a:r>
          </a:p>
        </p:txBody>
      </p:sp>
      <p:cxnSp>
        <p:nvCxnSpPr>
          <p:cNvPr id="15" name="Shape 15"/>
          <p:cNvCxnSpPr/>
          <p:nvPr/>
        </p:nvCxnSpPr>
        <p:spPr>
          <a:xfrm>
            <a:off x="10930200" y="304800"/>
            <a:ext cx="0" cy="616952"/>
          </a:xfrm>
          <a:prstGeom prst="straightConnector1">
            <a:avLst/>
          </a:prstGeom>
          <a:noFill/>
          <a:ln w="9525" cap="flat" cmpd="sng">
            <a:solidFill>
              <a:schemeClr val="dk1"/>
            </a:solidFill>
            <a:prstDash val="solid"/>
            <a:miter/>
            <a:headEnd type="none" w="med" len="med"/>
            <a:tailEnd type="none" w="med" len="med"/>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Acknowledgements">
    <p:spTree>
      <p:nvGrpSpPr>
        <p:cNvPr id="1" name="Shape 86"/>
        <p:cNvGrpSpPr/>
        <p:nvPr/>
      </p:nvGrpSpPr>
      <p:grpSpPr>
        <a:xfrm>
          <a:off x="0" y="0"/>
          <a:ext cx="0" cy="0"/>
          <a:chOff x="0" y="0"/>
          <a:chExt cx="0" cy="0"/>
        </a:xfrm>
      </p:grpSpPr>
      <p:pic>
        <p:nvPicPr>
          <p:cNvPr id="87" name="Shape 87"/>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88" name="Shape 88"/>
          <p:cNvSpPr txBox="1">
            <a:spLocks noGrp="1"/>
          </p:cNvSpPr>
          <p:nvPr>
            <p:ph type="title"/>
          </p:nvPr>
        </p:nvSpPr>
        <p:spPr>
          <a:xfrm>
            <a:off x="1000125" y="365123"/>
            <a:ext cx="9413276" cy="479425"/>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E97845"/>
              </a:buClr>
              <a:buFont typeface="Century Gothic"/>
              <a:buNone/>
              <a:defRPr sz="4800" b="0" i="0" u="none" strike="noStrike" cap="none">
                <a:solidFill>
                  <a:srgbClr val="E97845"/>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9" name="Shape 89"/>
          <p:cNvSpPr/>
          <p:nvPr/>
        </p:nvSpPr>
        <p:spPr>
          <a:xfrm>
            <a:off x="11144250" y="88726"/>
            <a:ext cx="577564" cy="495474"/>
          </a:xfrm>
          <a:prstGeom prst="hexagon">
            <a:avLst>
              <a:gd name="adj" fmla="val 25000"/>
              <a:gd name="vf" fmla="val 11547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90" name="Shape 90"/>
          <p:cNvSpPr/>
          <p:nvPr/>
        </p:nvSpPr>
        <p:spPr>
          <a:xfrm>
            <a:off x="0" y="6809900"/>
            <a:ext cx="12192000" cy="45718"/>
          </a:xfrm>
          <a:prstGeom prst="rect">
            <a:avLst/>
          </a:prstGeom>
          <a:solidFill>
            <a:srgbClr val="E9784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91" name="Shape 91"/>
          <p:cNvSpPr txBox="1">
            <a:spLocks noGrp="1"/>
          </p:cNvSpPr>
          <p:nvPr>
            <p:ph type="body" idx="1"/>
          </p:nvPr>
        </p:nvSpPr>
        <p:spPr>
          <a:xfrm>
            <a:off x="1172583" y="1697389"/>
            <a:ext cx="9818921"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2" name="Shape 92"/>
          <p:cNvSpPr txBox="1">
            <a:spLocks noGrp="1"/>
          </p:cNvSpPr>
          <p:nvPr>
            <p:ph type="body" idx="2"/>
          </p:nvPr>
        </p:nvSpPr>
        <p:spPr>
          <a:xfrm>
            <a:off x="1172582" y="3287942"/>
            <a:ext cx="9818921"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3" name="Shape 93"/>
          <p:cNvSpPr txBox="1">
            <a:spLocks noGrp="1"/>
          </p:cNvSpPr>
          <p:nvPr>
            <p:ph type="body" idx="3"/>
          </p:nvPr>
        </p:nvSpPr>
        <p:spPr>
          <a:xfrm>
            <a:off x="1172583" y="4904821"/>
            <a:ext cx="9818919"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4" name="Shape 94"/>
          <p:cNvSpPr/>
          <p:nvPr/>
        </p:nvSpPr>
        <p:spPr>
          <a:xfrm>
            <a:off x="0" y="6420217"/>
            <a:ext cx="12192000" cy="43088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800" b="0" i="1" u="none" strike="noStrike" cap="none">
                <a:solidFill>
                  <a:srgbClr val="757070"/>
                </a:solidFill>
                <a:latin typeface="Arial"/>
                <a:ea typeface="Arial"/>
                <a:cs typeface="Arial"/>
                <a:sym typeface="Arial"/>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marL="0" marR="0" lvl="0" indent="0" algn="ctr" rtl="0">
              <a:lnSpc>
                <a:spcPct val="100000"/>
              </a:lnSpc>
              <a:spcBef>
                <a:spcPts val="0"/>
              </a:spcBef>
              <a:spcAft>
                <a:spcPts val="0"/>
              </a:spcAft>
              <a:buClr>
                <a:schemeClr val="dk1"/>
              </a:buClr>
              <a:buFont typeface="Arial"/>
              <a:buNone/>
            </a:pPr>
            <a:endParaRPr sz="600" b="0" i="1" u="none" strike="noStrike" cap="none">
              <a:solidFill>
                <a:srgbClr val="757070"/>
              </a:solidFill>
              <a:latin typeface="Arial"/>
              <a:ea typeface="Arial"/>
              <a:cs typeface="Arial"/>
              <a:sym typeface="Arial"/>
            </a:endParaRPr>
          </a:p>
        </p:txBody>
      </p:sp>
      <p:pic>
        <p:nvPicPr>
          <p:cNvPr id="95" name="Shape 95"/>
          <p:cNvPicPr preferRelativeResize="0"/>
          <p:nvPr/>
        </p:nvPicPr>
        <p:blipFill rotWithShape="1">
          <a:blip r:embed="rId3">
            <a:alphaModFix/>
          </a:blip>
          <a:srcRect/>
          <a:stretch/>
        </p:blipFill>
        <p:spPr>
          <a:xfrm>
            <a:off x="11212103" y="114548"/>
            <a:ext cx="422908" cy="427953"/>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New Section">
    <p:spTree>
      <p:nvGrpSpPr>
        <p:cNvPr id="1" name="Shape 96"/>
        <p:cNvGrpSpPr/>
        <p:nvPr/>
      </p:nvGrpSpPr>
      <p:grpSpPr>
        <a:xfrm>
          <a:off x="0" y="0"/>
          <a:ext cx="0" cy="0"/>
          <a:chOff x="0" y="0"/>
          <a:chExt cx="0" cy="0"/>
        </a:xfrm>
      </p:grpSpPr>
      <p:pic>
        <p:nvPicPr>
          <p:cNvPr id="97" name="Shape 97"/>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8" name="Shape 98"/>
          <p:cNvSpPr txBox="1">
            <a:spLocks noGrp="1"/>
          </p:cNvSpPr>
          <p:nvPr>
            <p:ph type="title"/>
          </p:nvPr>
        </p:nvSpPr>
        <p:spPr>
          <a:xfrm>
            <a:off x="2291378" y="1129553"/>
            <a:ext cx="7562624" cy="1065007"/>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E97845"/>
              </a:buClr>
              <a:buFont typeface="Century Gothic"/>
              <a:buNone/>
              <a:defRPr sz="4800" b="0" i="0" u="none" strike="noStrike" cap="none">
                <a:solidFill>
                  <a:srgbClr val="E97845"/>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99" name="Shape 99"/>
          <p:cNvPicPr preferRelativeResize="0"/>
          <p:nvPr/>
        </p:nvPicPr>
        <p:blipFill rotWithShape="1">
          <a:blip r:embed="rId3">
            <a:alphaModFix/>
          </a:blip>
          <a:srcRect/>
          <a:stretch/>
        </p:blipFill>
        <p:spPr>
          <a:xfrm>
            <a:off x="8680329" y="2622253"/>
            <a:ext cx="912019" cy="912019"/>
          </a:xfrm>
          <a:prstGeom prst="rect">
            <a:avLst/>
          </a:prstGeom>
          <a:noFill/>
          <a:ln>
            <a:noFill/>
          </a:ln>
        </p:spPr>
      </p:pic>
      <p:sp>
        <p:nvSpPr>
          <p:cNvPr id="100" name="Shape 100"/>
          <p:cNvSpPr txBox="1">
            <a:spLocks noGrp="1"/>
          </p:cNvSpPr>
          <p:nvPr>
            <p:ph type="body" idx="1"/>
          </p:nvPr>
        </p:nvSpPr>
        <p:spPr>
          <a:xfrm>
            <a:off x="2291378" y="2302135"/>
            <a:ext cx="7562624" cy="4055633"/>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101" name="Shape 101"/>
          <p:cNvSpPr/>
          <p:nvPr/>
        </p:nvSpPr>
        <p:spPr>
          <a:xfrm>
            <a:off x="0" y="6812672"/>
            <a:ext cx="12192000" cy="45718"/>
          </a:xfrm>
          <a:prstGeom prst="rect">
            <a:avLst/>
          </a:prstGeom>
          <a:solidFill>
            <a:srgbClr val="E9784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pic>
        <p:nvPicPr>
          <p:cNvPr id="102" name="Shape 102"/>
          <p:cNvPicPr preferRelativeResize="0"/>
          <p:nvPr/>
        </p:nvPicPr>
        <p:blipFill rotWithShape="1">
          <a:blip r:embed="rId3">
            <a:alphaModFix/>
          </a:blip>
          <a:srcRect/>
          <a:stretch/>
        </p:blipFill>
        <p:spPr>
          <a:xfrm>
            <a:off x="180864" y="644883"/>
            <a:ext cx="912019" cy="91201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ontent H2">
    <p:spTree>
      <p:nvGrpSpPr>
        <p:cNvPr id="1" name="Shape 103"/>
        <p:cNvGrpSpPr/>
        <p:nvPr/>
      </p:nvGrpSpPr>
      <p:grpSpPr>
        <a:xfrm>
          <a:off x="0" y="0"/>
          <a:ext cx="0" cy="0"/>
          <a:chOff x="0" y="0"/>
          <a:chExt cx="0" cy="0"/>
        </a:xfrm>
      </p:grpSpPr>
      <p:pic>
        <p:nvPicPr>
          <p:cNvPr id="104" name="Shape 10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05" name="Shape 105"/>
          <p:cNvSpPr txBox="1">
            <a:spLocks noGrp="1"/>
          </p:cNvSpPr>
          <p:nvPr>
            <p:ph type="title"/>
          </p:nvPr>
        </p:nvSpPr>
        <p:spPr>
          <a:xfrm>
            <a:off x="1000125" y="365123"/>
            <a:ext cx="10233148" cy="479425"/>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E97845"/>
              </a:buClr>
              <a:buFont typeface="Century Gothic"/>
              <a:buNone/>
              <a:defRPr sz="4800" b="0" i="0" u="none" strike="noStrike" cap="none">
                <a:solidFill>
                  <a:srgbClr val="E97845"/>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106" name="Shape 106"/>
          <p:cNvPicPr preferRelativeResize="0"/>
          <p:nvPr/>
        </p:nvPicPr>
        <p:blipFill rotWithShape="1">
          <a:blip r:embed="rId3">
            <a:alphaModFix/>
          </a:blip>
          <a:srcRect/>
          <a:stretch/>
        </p:blipFill>
        <p:spPr>
          <a:xfrm>
            <a:off x="11233272" y="130932"/>
            <a:ext cx="386785" cy="386785"/>
          </a:xfrm>
          <a:prstGeom prst="rect">
            <a:avLst/>
          </a:prstGeom>
          <a:noFill/>
          <a:ln>
            <a:noFill/>
          </a:ln>
        </p:spPr>
      </p:pic>
      <p:sp>
        <p:nvSpPr>
          <p:cNvPr id="107" name="Shape 107"/>
          <p:cNvSpPr>
            <a:spLocks noGrp="1"/>
          </p:cNvSpPr>
          <p:nvPr>
            <p:ph type="pic" idx="2"/>
          </p:nvPr>
        </p:nvSpPr>
        <p:spPr>
          <a:xfrm>
            <a:off x="0" y="3456417"/>
            <a:ext cx="12192000" cy="3354936"/>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A5A5A5"/>
              </a:buClr>
              <a:buFont typeface="Arial"/>
              <a:buNone/>
              <a:defRPr sz="5400" b="1" i="0" u="none" strike="noStrike" cap="none">
                <a:solidFill>
                  <a:srgbClr val="A5A5A5"/>
                </a:solidFill>
                <a:latin typeface="Century Gothic"/>
                <a:ea typeface="Century Gothic"/>
                <a:cs typeface="Century Gothic"/>
                <a:sym typeface="Century Gothic"/>
              </a:defRPr>
            </a:lvl1pPr>
            <a:lvl2pPr marL="457200" marR="0" lvl="1" indent="0" algn="l" rtl="0">
              <a:lnSpc>
                <a:spcPct val="90000"/>
              </a:lnSpc>
              <a:spcBef>
                <a:spcPts val="500"/>
              </a:spcBef>
              <a:buClr>
                <a:schemeClr val="dk1"/>
              </a:buClr>
              <a:buFont typeface="Arial"/>
              <a:buNone/>
              <a:defRPr sz="28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buClr>
                <a:schemeClr val="dk1"/>
              </a:buClr>
              <a:buFont typeface="Arial"/>
              <a:buNone/>
              <a:defRPr sz="24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108" name="Shape 108"/>
          <p:cNvSpPr txBox="1">
            <a:spLocks noGrp="1"/>
          </p:cNvSpPr>
          <p:nvPr>
            <p:ph type="body" idx="1"/>
          </p:nvPr>
        </p:nvSpPr>
        <p:spPr>
          <a:xfrm>
            <a:off x="1000125" y="993665"/>
            <a:ext cx="10233148" cy="2186052"/>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109" name="Shape 109"/>
          <p:cNvSpPr/>
          <p:nvPr/>
        </p:nvSpPr>
        <p:spPr>
          <a:xfrm>
            <a:off x="0" y="6809900"/>
            <a:ext cx="12192000" cy="45718"/>
          </a:xfrm>
          <a:prstGeom prst="rect">
            <a:avLst/>
          </a:prstGeom>
          <a:solidFill>
            <a:srgbClr val="E9784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Slide">
    <p:spTree>
      <p:nvGrpSpPr>
        <p:cNvPr id="1" name="Shape 110"/>
        <p:cNvGrpSpPr/>
        <p:nvPr/>
      </p:nvGrpSpPr>
      <p:grpSpPr>
        <a:xfrm>
          <a:off x="0" y="0"/>
          <a:ext cx="0" cy="0"/>
          <a:chOff x="0" y="0"/>
          <a:chExt cx="0" cy="0"/>
        </a:xfrm>
      </p:grpSpPr>
      <p:pic>
        <p:nvPicPr>
          <p:cNvPr id="111" name="Shape 111"/>
          <p:cNvPicPr preferRelativeResize="0"/>
          <p:nvPr/>
        </p:nvPicPr>
        <p:blipFill rotWithShape="1">
          <a:blip r:embed="rId2">
            <a:alphaModFix/>
          </a:blip>
          <a:srcRect/>
          <a:stretch/>
        </p:blipFill>
        <p:spPr>
          <a:xfrm>
            <a:off x="10953750" y="238125"/>
            <a:ext cx="870608" cy="741585"/>
          </a:xfrm>
          <a:prstGeom prst="rect">
            <a:avLst/>
          </a:prstGeom>
          <a:noFill/>
          <a:ln>
            <a:noFill/>
          </a:ln>
        </p:spPr>
      </p:pic>
      <p:sp>
        <p:nvSpPr>
          <p:cNvPr id="112" name="Shape 112"/>
          <p:cNvSpPr txBox="1"/>
          <p:nvPr/>
        </p:nvSpPr>
        <p:spPr>
          <a:xfrm>
            <a:off x="8944500" y="442912"/>
            <a:ext cx="1962149" cy="415498"/>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050" b="0" i="0" u="none" strike="noStrike" cap="none">
                <a:solidFill>
                  <a:srgbClr val="000000"/>
                </a:solidFill>
                <a:latin typeface="Arial"/>
                <a:ea typeface="Arial"/>
                <a:cs typeface="Arial"/>
                <a:sym typeface="Arial"/>
              </a:rPr>
              <a:t>National Aeronautics and</a:t>
            </a:r>
          </a:p>
          <a:p>
            <a:pPr marL="0" marR="0" lvl="0" indent="0" algn="r" rtl="0">
              <a:lnSpc>
                <a:spcPct val="100000"/>
              </a:lnSpc>
              <a:spcBef>
                <a:spcPts val="0"/>
              </a:spcBef>
              <a:spcAft>
                <a:spcPts val="0"/>
              </a:spcAft>
              <a:buClr>
                <a:srgbClr val="000000"/>
              </a:buClr>
              <a:buSzPct val="25000"/>
              <a:buFont typeface="Arial"/>
              <a:buNone/>
            </a:pPr>
            <a:r>
              <a:rPr lang="en-US" sz="1050" b="0" i="0" u="none" strike="noStrike" cap="none">
                <a:solidFill>
                  <a:srgbClr val="000000"/>
                </a:solidFill>
                <a:latin typeface="Arial"/>
                <a:ea typeface="Arial"/>
                <a:cs typeface="Arial"/>
                <a:sym typeface="Arial"/>
              </a:rPr>
              <a:t>Space Administration</a:t>
            </a:r>
          </a:p>
        </p:txBody>
      </p:sp>
      <p:cxnSp>
        <p:nvCxnSpPr>
          <p:cNvPr id="113" name="Shape 113"/>
          <p:cNvCxnSpPr/>
          <p:nvPr/>
        </p:nvCxnSpPr>
        <p:spPr>
          <a:xfrm>
            <a:off x="10930200" y="304800"/>
            <a:ext cx="0" cy="616952"/>
          </a:xfrm>
          <a:prstGeom prst="straightConnector1">
            <a:avLst/>
          </a:prstGeom>
          <a:noFill/>
          <a:ln w="9525" cap="flat" cmpd="sng">
            <a:solidFill>
              <a:schemeClr val="dk1"/>
            </a:solidFill>
            <a:prstDash val="solid"/>
            <a:miter/>
            <a:headEnd type="none" w="med" len="med"/>
            <a:tailEnd type="none" w="med" len="med"/>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114"/>
        <p:cNvGrpSpPr/>
        <p:nvPr/>
      </p:nvGrpSpPr>
      <p:grpSpPr>
        <a:xfrm>
          <a:off x="0" y="0"/>
          <a:ext cx="0" cy="0"/>
          <a:chOff x="0" y="0"/>
          <a:chExt cx="0" cy="0"/>
        </a:xfrm>
      </p:grpSpPr>
      <p:pic>
        <p:nvPicPr>
          <p:cNvPr id="115" name="Shape 115"/>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16" name="Shape 116"/>
          <p:cNvSpPr txBox="1">
            <a:spLocks noGrp="1"/>
          </p:cNvSpPr>
          <p:nvPr>
            <p:ph type="title"/>
          </p:nvPr>
        </p:nvSpPr>
        <p:spPr>
          <a:xfrm>
            <a:off x="1000125" y="365123"/>
            <a:ext cx="9413276" cy="479425"/>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E97845"/>
              </a:buClr>
              <a:buFont typeface="Century Gothic"/>
              <a:buNone/>
              <a:defRPr sz="4800" b="0" i="0" u="none" strike="noStrike" cap="none">
                <a:solidFill>
                  <a:srgbClr val="E97845"/>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117" name="Shape 117"/>
          <p:cNvPicPr preferRelativeResize="0"/>
          <p:nvPr/>
        </p:nvPicPr>
        <p:blipFill rotWithShape="1">
          <a:blip r:embed="rId3">
            <a:alphaModFix/>
          </a:blip>
          <a:srcRect/>
          <a:stretch/>
        </p:blipFill>
        <p:spPr>
          <a:xfrm>
            <a:off x="11233272" y="130932"/>
            <a:ext cx="386785" cy="386785"/>
          </a:xfrm>
          <a:prstGeom prst="rect">
            <a:avLst/>
          </a:prstGeom>
          <a:noFill/>
          <a:ln>
            <a:noFill/>
          </a:ln>
        </p:spPr>
      </p:pic>
      <p:sp>
        <p:nvSpPr>
          <p:cNvPr id="118" name="Shape 118"/>
          <p:cNvSpPr>
            <a:spLocks noGrp="1"/>
          </p:cNvSpPr>
          <p:nvPr>
            <p:ph type="pic" idx="2"/>
          </p:nvPr>
        </p:nvSpPr>
        <p:spPr>
          <a:xfrm>
            <a:off x="5183187" y="931498"/>
            <a:ext cx="7008813" cy="5880782"/>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A5A5A5"/>
              </a:buClr>
              <a:buFont typeface="Arial"/>
              <a:buNone/>
              <a:defRPr sz="5400" b="1" i="0" u="none" strike="noStrike" cap="none">
                <a:solidFill>
                  <a:srgbClr val="A5A5A5"/>
                </a:solidFill>
                <a:latin typeface="Century Gothic"/>
                <a:ea typeface="Century Gothic"/>
                <a:cs typeface="Century Gothic"/>
                <a:sym typeface="Century Gothic"/>
              </a:defRPr>
            </a:lvl1pPr>
            <a:lvl2pPr marL="457200" marR="0" lvl="1" indent="0" algn="l" rtl="0">
              <a:lnSpc>
                <a:spcPct val="90000"/>
              </a:lnSpc>
              <a:spcBef>
                <a:spcPts val="500"/>
              </a:spcBef>
              <a:buClr>
                <a:schemeClr val="dk1"/>
              </a:buClr>
              <a:buFont typeface="Arial"/>
              <a:buNone/>
              <a:defRPr sz="28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buClr>
                <a:schemeClr val="dk1"/>
              </a:buClr>
              <a:buFont typeface="Arial"/>
              <a:buNone/>
              <a:defRPr sz="24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119" name="Shape 119"/>
          <p:cNvSpPr txBox="1">
            <a:spLocks noGrp="1"/>
          </p:cNvSpPr>
          <p:nvPr>
            <p:ph type="body" idx="1"/>
          </p:nvPr>
        </p:nvSpPr>
        <p:spPr>
          <a:xfrm>
            <a:off x="1000125" y="931498"/>
            <a:ext cx="3743996" cy="5880782"/>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120" name="Shape 120"/>
          <p:cNvSpPr/>
          <p:nvPr/>
        </p:nvSpPr>
        <p:spPr>
          <a:xfrm>
            <a:off x="0" y="6812281"/>
            <a:ext cx="12192000" cy="45718"/>
          </a:xfrm>
          <a:prstGeom prst="rect">
            <a:avLst/>
          </a:prstGeom>
          <a:solidFill>
            <a:srgbClr val="E9784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and Content 2">
    <p:spTree>
      <p:nvGrpSpPr>
        <p:cNvPr id="1" name="Shape 121"/>
        <p:cNvGrpSpPr/>
        <p:nvPr/>
      </p:nvGrpSpPr>
      <p:grpSpPr>
        <a:xfrm>
          <a:off x="0" y="0"/>
          <a:ext cx="0" cy="0"/>
          <a:chOff x="0" y="0"/>
          <a:chExt cx="0" cy="0"/>
        </a:xfrm>
      </p:grpSpPr>
      <p:pic>
        <p:nvPicPr>
          <p:cNvPr id="122" name="Shape 12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3" name="Shape 123"/>
          <p:cNvSpPr txBox="1">
            <a:spLocks noGrp="1"/>
          </p:cNvSpPr>
          <p:nvPr>
            <p:ph type="title"/>
          </p:nvPr>
        </p:nvSpPr>
        <p:spPr>
          <a:xfrm>
            <a:off x="1000125" y="365123"/>
            <a:ext cx="10233148" cy="479425"/>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E97845"/>
              </a:buClr>
              <a:buFont typeface="Century Gothic"/>
              <a:buNone/>
              <a:defRPr sz="4800" b="0" i="0" u="none" strike="noStrike" cap="none">
                <a:solidFill>
                  <a:srgbClr val="E97845"/>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124" name="Shape 124"/>
          <p:cNvPicPr preferRelativeResize="0"/>
          <p:nvPr/>
        </p:nvPicPr>
        <p:blipFill rotWithShape="1">
          <a:blip r:embed="rId3">
            <a:alphaModFix/>
          </a:blip>
          <a:srcRect/>
          <a:stretch/>
        </p:blipFill>
        <p:spPr>
          <a:xfrm>
            <a:off x="11233272" y="130932"/>
            <a:ext cx="386785" cy="386785"/>
          </a:xfrm>
          <a:prstGeom prst="rect">
            <a:avLst/>
          </a:prstGeom>
          <a:noFill/>
          <a:ln>
            <a:noFill/>
          </a:ln>
        </p:spPr>
      </p:pic>
      <p:sp>
        <p:nvSpPr>
          <p:cNvPr id="125" name="Shape 125"/>
          <p:cNvSpPr>
            <a:spLocks noGrp="1"/>
          </p:cNvSpPr>
          <p:nvPr>
            <p:ph type="pic" idx="2"/>
          </p:nvPr>
        </p:nvSpPr>
        <p:spPr>
          <a:xfrm>
            <a:off x="0" y="931498"/>
            <a:ext cx="7008813" cy="5880478"/>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A5A5A5"/>
              </a:buClr>
              <a:buFont typeface="Arial"/>
              <a:buNone/>
              <a:defRPr sz="5400" b="1" i="0" u="none" strike="noStrike" cap="none">
                <a:solidFill>
                  <a:srgbClr val="A5A5A5"/>
                </a:solidFill>
                <a:latin typeface="Century Gothic"/>
                <a:ea typeface="Century Gothic"/>
                <a:cs typeface="Century Gothic"/>
                <a:sym typeface="Century Gothic"/>
              </a:defRPr>
            </a:lvl1pPr>
            <a:lvl2pPr marL="457200" marR="0" lvl="1" indent="0" algn="l" rtl="0">
              <a:lnSpc>
                <a:spcPct val="90000"/>
              </a:lnSpc>
              <a:spcBef>
                <a:spcPts val="500"/>
              </a:spcBef>
              <a:buClr>
                <a:schemeClr val="dk1"/>
              </a:buClr>
              <a:buFont typeface="Arial"/>
              <a:buNone/>
              <a:defRPr sz="28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buClr>
                <a:schemeClr val="dk1"/>
              </a:buClr>
              <a:buFont typeface="Arial"/>
              <a:buNone/>
              <a:defRPr sz="24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126" name="Shape 126"/>
          <p:cNvSpPr txBox="1">
            <a:spLocks noGrp="1"/>
          </p:cNvSpPr>
          <p:nvPr>
            <p:ph type="body" idx="1"/>
          </p:nvPr>
        </p:nvSpPr>
        <p:spPr>
          <a:xfrm>
            <a:off x="7436064" y="931499"/>
            <a:ext cx="3797207" cy="5880477"/>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127" name="Shape 127"/>
          <p:cNvSpPr/>
          <p:nvPr/>
        </p:nvSpPr>
        <p:spPr>
          <a:xfrm>
            <a:off x="0" y="6812128"/>
            <a:ext cx="12192000" cy="45718"/>
          </a:xfrm>
          <a:prstGeom prst="rect">
            <a:avLst/>
          </a:prstGeom>
          <a:solidFill>
            <a:srgbClr val="E9784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le and Content H">
    <p:spTree>
      <p:nvGrpSpPr>
        <p:cNvPr id="1" name="Shape 128"/>
        <p:cNvGrpSpPr/>
        <p:nvPr/>
      </p:nvGrpSpPr>
      <p:grpSpPr>
        <a:xfrm>
          <a:off x="0" y="0"/>
          <a:ext cx="0" cy="0"/>
          <a:chOff x="0" y="0"/>
          <a:chExt cx="0" cy="0"/>
        </a:xfrm>
      </p:grpSpPr>
      <p:pic>
        <p:nvPicPr>
          <p:cNvPr id="129" name="Shape 129"/>
          <p:cNvPicPr preferRelativeResize="0"/>
          <p:nvPr/>
        </p:nvPicPr>
        <p:blipFill rotWithShape="1">
          <a:blip r:embed="rId2">
            <a:alphaModFix/>
          </a:blip>
          <a:srcRect/>
          <a:stretch/>
        </p:blipFill>
        <p:spPr>
          <a:xfrm>
            <a:off x="0" y="3429000"/>
            <a:ext cx="12192000" cy="6858000"/>
          </a:xfrm>
          <a:prstGeom prst="rect">
            <a:avLst/>
          </a:prstGeom>
          <a:noFill/>
          <a:ln>
            <a:noFill/>
          </a:ln>
        </p:spPr>
      </p:pic>
      <p:sp>
        <p:nvSpPr>
          <p:cNvPr id="130" name="Shape 130"/>
          <p:cNvSpPr txBox="1">
            <a:spLocks noGrp="1"/>
          </p:cNvSpPr>
          <p:nvPr>
            <p:ph type="title"/>
          </p:nvPr>
        </p:nvSpPr>
        <p:spPr>
          <a:xfrm>
            <a:off x="1000125" y="3794123"/>
            <a:ext cx="10233148" cy="479425"/>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E97845"/>
              </a:buClr>
              <a:buFont typeface="Century Gothic"/>
              <a:buNone/>
              <a:defRPr sz="4800" b="0" i="0" u="none" strike="noStrike" cap="none">
                <a:solidFill>
                  <a:srgbClr val="E97845"/>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131" name="Shape 131"/>
          <p:cNvPicPr preferRelativeResize="0"/>
          <p:nvPr/>
        </p:nvPicPr>
        <p:blipFill rotWithShape="1">
          <a:blip r:embed="rId3">
            <a:alphaModFix/>
          </a:blip>
          <a:srcRect/>
          <a:stretch/>
        </p:blipFill>
        <p:spPr>
          <a:xfrm>
            <a:off x="11233272" y="3559932"/>
            <a:ext cx="386785" cy="386785"/>
          </a:xfrm>
          <a:prstGeom prst="rect">
            <a:avLst/>
          </a:prstGeom>
          <a:noFill/>
          <a:ln>
            <a:noFill/>
          </a:ln>
        </p:spPr>
      </p:pic>
      <p:sp>
        <p:nvSpPr>
          <p:cNvPr id="132" name="Shape 132"/>
          <p:cNvSpPr>
            <a:spLocks noGrp="1"/>
          </p:cNvSpPr>
          <p:nvPr>
            <p:ph type="pic" idx="2"/>
          </p:nvPr>
        </p:nvSpPr>
        <p:spPr>
          <a:xfrm>
            <a:off x="0" y="46648"/>
            <a:ext cx="12192000" cy="3390904"/>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A5A5A5"/>
              </a:buClr>
              <a:buFont typeface="Arial"/>
              <a:buNone/>
              <a:defRPr sz="5400" b="1" i="0" u="none" strike="noStrike" cap="none">
                <a:solidFill>
                  <a:srgbClr val="A5A5A5"/>
                </a:solidFill>
                <a:latin typeface="Century Gothic"/>
                <a:ea typeface="Century Gothic"/>
                <a:cs typeface="Century Gothic"/>
                <a:sym typeface="Century Gothic"/>
              </a:defRPr>
            </a:lvl1pPr>
            <a:lvl2pPr marL="457200" marR="0" lvl="1" indent="0" algn="l" rtl="0">
              <a:lnSpc>
                <a:spcPct val="90000"/>
              </a:lnSpc>
              <a:spcBef>
                <a:spcPts val="500"/>
              </a:spcBef>
              <a:buClr>
                <a:schemeClr val="dk1"/>
              </a:buClr>
              <a:buFont typeface="Arial"/>
              <a:buNone/>
              <a:defRPr sz="28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buClr>
                <a:schemeClr val="dk1"/>
              </a:buClr>
              <a:buFont typeface="Arial"/>
              <a:buNone/>
              <a:defRPr sz="24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133" name="Shape 133"/>
          <p:cNvSpPr txBox="1">
            <a:spLocks noGrp="1"/>
          </p:cNvSpPr>
          <p:nvPr>
            <p:ph type="body" idx="1"/>
          </p:nvPr>
        </p:nvSpPr>
        <p:spPr>
          <a:xfrm>
            <a:off x="1000125" y="4432151"/>
            <a:ext cx="10233148" cy="2194559"/>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134" name="Shape 134"/>
          <p:cNvSpPr/>
          <p:nvPr/>
        </p:nvSpPr>
        <p:spPr>
          <a:xfrm>
            <a:off x="0" y="0"/>
            <a:ext cx="12192000" cy="45718"/>
          </a:xfrm>
          <a:prstGeom prst="rect">
            <a:avLst/>
          </a:prstGeom>
          <a:solidFill>
            <a:srgbClr val="E9784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Key Points">
    <p:spTree>
      <p:nvGrpSpPr>
        <p:cNvPr id="1" name="Shape 135"/>
        <p:cNvGrpSpPr/>
        <p:nvPr/>
      </p:nvGrpSpPr>
      <p:grpSpPr>
        <a:xfrm>
          <a:off x="0" y="0"/>
          <a:ext cx="0" cy="0"/>
          <a:chOff x="0" y="0"/>
          <a:chExt cx="0" cy="0"/>
        </a:xfrm>
      </p:grpSpPr>
      <p:pic>
        <p:nvPicPr>
          <p:cNvPr id="136" name="Shape 136"/>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37" name="Shape 137"/>
          <p:cNvPicPr preferRelativeResize="0"/>
          <p:nvPr/>
        </p:nvPicPr>
        <p:blipFill rotWithShape="1">
          <a:blip r:embed="rId3">
            <a:alphaModFix/>
          </a:blip>
          <a:srcRect/>
          <a:stretch/>
        </p:blipFill>
        <p:spPr>
          <a:xfrm>
            <a:off x="11233272" y="130932"/>
            <a:ext cx="386785" cy="386785"/>
          </a:xfrm>
          <a:prstGeom prst="rect">
            <a:avLst/>
          </a:prstGeom>
          <a:noFill/>
          <a:ln>
            <a:noFill/>
          </a:ln>
        </p:spPr>
      </p:pic>
      <p:sp>
        <p:nvSpPr>
          <p:cNvPr id="138" name="Shape 138"/>
          <p:cNvSpPr txBox="1">
            <a:spLocks noGrp="1"/>
          </p:cNvSpPr>
          <p:nvPr>
            <p:ph type="body" idx="1"/>
          </p:nvPr>
        </p:nvSpPr>
        <p:spPr>
          <a:xfrm>
            <a:off x="4833257" y="5695687"/>
            <a:ext cx="6400015" cy="1114211"/>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9" name="Shape 139"/>
          <p:cNvSpPr txBox="1">
            <a:spLocks noGrp="1"/>
          </p:cNvSpPr>
          <p:nvPr>
            <p:ph type="body" idx="2"/>
          </p:nvPr>
        </p:nvSpPr>
        <p:spPr>
          <a:xfrm>
            <a:off x="1000125" y="1165799"/>
            <a:ext cx="3393745" cy="1042732"/>
          </a:xfrm>
          <a:prstGeom prst="rect">
            <a:avLst/>
          </a:prstGeom>
          <a:noFill/>
          <a:ln>
            <a:noFill/>
          </a:ln>
        </p:spPr>
        <p:txBody>
          <a:bodyPr lIns="91425" tIns="91425" rIns="91425" bIns="91425" anchor="b" anchorCtr="0"/>
          <a:lstStyle>
            <a:lvl1pPr marL="0" marR="0" lvl="0" indent="0" algn="r" rtl="0">
              <a:lnSpc>
                <a:spcPct val="90000"/>
              </a:lnSpc>
              <a:spcBef>
                <a:spcPts val="1000"/>
              </a:spcBef>
              <a:buClr>
                <a:srgbClr val="E97845"/>
              </a:buClr>
              <a:buFont typeface="Arial"/>
              <a:buNone/>
              <a:defRPr sz="3600" b="0" i="0" u="none" strike="noStrike" cap="none">
                <a:solidFill>
                  <a:srgbClr val="E97845"/>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0" name="Shape 140"/>
          <p:cNvSpPr txBox="1">
            <a:spLocks noGrp="1"/>
          </p:cNvSpPr>
          <p:nvPr>
            <p:ph type="body" idx="3"/>
          </p:nvPr>
        </p:nvSpPr>
        <p:spPr>
          <a:xfrm>
            <a:off x="4833257" y="1805049"/>
            <a:ext cx="6400015" cy="1127840"/>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1" name="Shape 141"/>
          <p:cNvSpPr txBox="1">
            <a:spLocks noGrp="1"/>
          </p:cNvSpPr>
          <p:nvPr>
            <p:ph type="body" idx="4"/>
          </p:nvPr>
        </p:nvSpPr>
        <p:spPr>
          <a:xfrm>
            <a:off x="1000125" y="5058580"/>
            <a:ext cx="3393745" cy="1042732"/>
          </a:xfrm>
          <a:prstGeom prst="rect">
            <a:avLst/>
          </a:prstGeom>
          <a:noFill/>
          <a:ln>
            <a:noFill/>
          </a:ln>
        </p:spPr>
        <p:txBody>
          <a:bodyPr lIns="91425" tIns="91425" rIns="91425" bIns="91425" anchor="b" anchorCtr="0"/>
          <a:lstStyle>
            <a:lvl1pPr marL="0" marR="0" lvl="0" indent="0" algn="r" rtl="0">
              <a:lnSpc>
                <a:spcPct val="90000"/>
              </a:lnSpc>
              <a:spcBef>
                <a:spcPts val="1000"/>
              </a:spcBef>
              <a:buClr>
                <a:srgbClr val="E97845"/>
              </a:buClr>
              <a:buFont typeface="Arial"/>
              <a:buNone/>
              <a:defRPr sz="3600" b="0" i="0" u="none" strike="noStrike" cap="none">
                <a:solidFill>
                  <a:srgbClr val="E97845"/>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2" name="Shape 142"/>
          <p:cNvSpPr txBox="1">
            <a:spLocks noGrp="1"/>
          </p:cNvSpPr>
          <p:nvPr>
            <p:ph type="body" idx="5"/>
          </p:nvPr>
        </p:nvSpPr>
        <p:spPr>
          <a:xfrm>
            <a:off x="1000125" y="3063682"/>
            <a:ext cx="3393745" cy="1042732"/>
          </a:xfrm>
          <a:prstGeom prst="rect">
            <a:avLst/>
          </a:prstGeom>
          <a:noFill/>
          <a:ln>
            <a:noFill/>
          </a:ln>
        </p:spPr>
        <p:txBody>
          <a:bodyPr lIns="91425" tIns="91425" rIns="91425" bIns="91425" anchor="b" anchorCtr="0"/>
          <a:lstStyle>
            <a:lvl1pPr marL="0" marR="0" lvl="0" indent="0" algn="r" rtl="0">
              <a:lnSpc>
                <a:spcPct val="90000"/>
              </a:lnSpc>
              <a:spcBef>
                <a:spcPts val="1000"/>
              </a:spcBef>
              <a:buClr>
                <a:srgbClr val="E97845"/>
              </a:buClr>
              <a:buFont typeface="Arial"/>
              <a:buNone/>
              <a:defRPr sz="3600" b="0" i="0" u="none" strike="noStrike" cap="none">
                <a:solidFill>
                  <a:srgbClr val="E97845"/>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3" name="Shape 143"/>
          <p:cNvSpPr txBox="1">
            <a:spLocks noGrp="1"/>
          </p:cNvSpPr>
          <p:nvPr>
            <p:ph type="body" idx="6"/>
          </p:nvPr>
        </p:nvSpPr>
        <p:spPr>
          <a:xfrm>
            <a:off x="4833257" y="3732285"/>
            <a:ext cx="6400015" cy="1127840"/>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4" name="Shape 144"/>
          <p:cNvSpPr/>
          <p:nvPr/>
        </p:nvSpPr>
        <p:spPr>
          <a:xfrm>
            <a:off x="0" y="6809900"/>
            <a:ext cx="12192000" cy="45718"/>
          </a:xfrm>
          <a:prstGeom prst="rect">
            <a:avLst/>
          </a:prstGeom>
          <a:solidFill>
            <a:srgbClr val="E9784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145" name="Shape 145"/>
          <p:cNvSpPr txBox="1">
            <a:spLocks noGrp="1"/>
          </p:cNvSpPr>
          <p:nvPr>
            <p:ph type="title"/>
          </p:nvPr>
        </p:nvSpPr>
        <p:spPr>
          <a:xfrm>
            <a:off x="1000125" y="365123"/>
            <a:ext cx="10233148" cy="479425"/>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E97845"/>
              </a:buClr>
              <a:buFont typeface="Century Gothic"/>
              <a:buNone/>
              <a:defRPr sz="4800" b="0" i="0" u="none" strike="noStrike" cap="none">
                <a:solidFill>
                  <a:srgbClr val="E97845"/>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Key Points 2">
    <p:spTree>
      <p:nvGrpSpPr>
        <p:cNvPr id="1" name="Shape 146"/>
        <p:cNvGrpSpPr/>
        <p:nvPr/>
      </p:nvGrpSpPr>
      <p:grpSpPr>
        <a:xfrm>
          <a:off x="0" y="0"/>
          <a:ext cx="0" cy="0"/>
          <a:chOff x="0" y="0"/>
          <a:chExt cx="0" cy="0"/>
        </a:xfrm>
      </p:grpSpPr>
      <p:pic>
        <p:nvPicPr>
          <p:cNvPr id="147" name="Shape 147"/>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48" name="Shape 148"/>
          <p:cNvSpPr txBox="1">
            <a:spLocks noGrp="1"/>
          </p:cNvSpPr>
          <p:nvPr>
            <p:ph type="title"/>
          </p:nvPr>
        </p:nvSpPr>
        <p:spPr>
          <a:xfrm>
            <a:off x="1000125" y="365123"/>
            <a:ext cx="10233148" cy="479425"/>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E97845"/>
              </a:buClr>
              <a:buFont typeface="Century Gothic"/>
              <a:buNone/>
              <a:defRPr sz="4800" b="0" i="0" u="none" strike="noStrike" cap="none">
                <a:solidFill>
                  <a:srgbClr val="E97845"/>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149" name="Shape 149"/>
          <p:cNvPicPr preferRelativeResize="0"/>
          <p:nvPr/>
        </p:nvPicPr>
        <p:blipFill rotWithShape="1">
          <a:blip r:embed="rId3">
            <a:alphaModFix/>
          </a:blip>
          <a:srcRect/>
          <a:stretch/>
        </p:blipFill>
        <p:spPr>
          <a:xfrm>
            <a:off x="11233272" y="130932"/>
            <a:ext cx="386785" cy="386785"/>
          </a:xfrm>
          <a:prstGeom prst="rect">
            <a:avLst/>
          </a:prstGeom>
          <a:noFill/>
          <a:ln>
            <a:noFill/>
          </a:ln>
        </p:spPr>
      </p:pic>
      <p:sp>
        <p:nvSpPr>
          <p:cNvPr id="150" name="Shape 150"/>
          <p:cNvSpPr txBox="1">
            <a:spLocks noGrp="1"/>
          </p:cNvSpPr>
          <p:nvPr>
            <p:ph type="body" idx="1"/>
          </p:nvPr>
        </p:nvSpPr>
        <p:spPr>
          <a:xfrm>
            <a:off x="8261871" y="2383475"/>
            <a:ext cx="2961573" cy="4421729"/>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1" name="Shape 151"/>
          <p:cNvSpPr txBox="1">
            <a:spLocks noGrp="1"/>
          </p:cNvSpPr>
          <p:nvPr>
            <p:ph type="body" idx="2"/>
          </p:nvPr>
        </p:nvSpPr>
        <p:spPr>
          <a:xfrm>
            <a:off x="1000125" y="1102299"/>
            <a:ext cx="2958688" cy="1042732"/>
          </a:xfrm>
          <a:prstGeom prst="rect">
            <a:avLst/>
          </a:prstGeom>
          <a:noFill/>
          <a:ln>
            <a:noFill/>
          </a:ln>
        </p:spPr>
        <p:txBody>
          <a:bodyPr lIns="91425" tIns="91425" rIns="91425" bIns="91425" anchor="b" anchorCtr="0"/>
          <a:lstStyle>
            <a:lvl1pPr marL="0" marR="0" lvl="0" indent="0" algn="l" rtl="0">
              <a:lnSpc>
                <a:spcPct val="90000"/>
              </a:lnSpc>
              <a:spcBef>
                <a:spcPts val="1000"/>
              </a:spcBef>
              <a:buClr>
                <a:srgbClr val="E97845"/>
              </a:buClr>
              <a:buFont typeface="Arial"/>
              <a:buNone/>
              <a:defRPr sz="3600" b="0" i="0" u="none" strike="noStrike" cap="none">
                <a:solidFill>
                  <a:srgbClr val="E97845"/>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2" name="Shape 152"/>
          <p:cNvSpPr txBox="1">
            <a:spLocks noGrp="1"/>
          </p:cNvSpPr>
          <p:nvPr>
            <p:ph type="body" idx="3"/>
          </p:nvPr>
        </p:nvSpPr>
        <p:spPr>
          <a:xfrm>
            <a:off x="1000125" y="2376661"/>
            <a:ext cx="2958688" cy="4428544"/>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3" name="Shape 153"/>
          <p:cNvSpPr txBox="1">
            <a:spLocks noGrp="1"/>
          </p:cNvSpPr>
          <p:nvPr>
            <p:ph type="body" idx="4"/>
          </p:nvPr>
        </p:nvSpPr>
        <p:spPr>
          <a:xfrm>
            <a:off x="8261871" y="1097604"/>
            <a:ext cx="2961573" cy="1042732"/>
          </a:xfrm>
          <a:prstGeom prst="rect">
            <a:avLst/>
          </a:prstGeom>
          <a:noFill/>
          <a:ln>
            <a:noFill/>
          </a:ln>
        </p:spPr>
        <p:txBody>
          <a:bodyPr lIns="91425" tIns="91425" rIns="91425" bIns="91425" anchor="b" anchorCtr="0"/>
          <a:lstStyle>
            <a:lvl1pPr marL="0" marR="0" lvl="0" indent="0" algn="l" rtl="0">
              <a:lnSpc>
                <a:spcPct val="90000"/>
              </a:lnSpc>
              <a:spcBef>
                <a:spcPts val="1000"/>
              </a:spcBef>
              <a:buClr>
                <a:srgbClr val="E97845"/>
              </a:buClr>
              <a:buFont typeface="Arial"/>
              <a:buNone/>
              <a:defRPr sz="3600" b="0" i="0" u="none" strike="noStrike" cap="none">
                <a:solidFill>
                  <a:srgbClr val="E97845"/>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4" name="Shape 154"/>
          <p:cNvSpPr txBox="1">
            <a:spLocks noGrp="1"/>
          </p:cNvSpPr>
          <p:nvPr>
            <p:ph type="body" idx="5"/>
          </p:nvPr>
        </p:nvSpPr>
        <p:spPr>
          <a:xfrm>
            <a:off x="4496694" y="1097604"/>
            <a:ext cx="3227295" cy="1042732"/>
          </a:xfrm>
          <a:prstGeom prst="rect">
            <a:avLst/>
          </a:prstGeom>
          <a:noFill/>
          <a:ln>
            <a:noFill/>
          </a:ln>
        </p:spPr>
        <p:txBody>
          <a:bodyPr lIns="91425" tIns="91425" rIns="91425" bIns="91425" anchor="b" anchorCtr="0"/>
          <a:lstStyle>
            <a:lvl1pPr marL="0" marR="0" lvl="0" indent="0" algn="l" rtl="0">
              <a:lnSpc>
                <a:spcPct val="90000"/>
              </a:lnSpc>
              <a:spcBef>
                <a:spcPts val="1000"/>
              </a:spcBef>
              <a:buClr>
                <a:srgbClr val="E97845"/>
              </a:buClr>
              <a:buFont typeface="Arial"/>
              <a:buNone/>
              <a:defRPr sz="3600" b="0" i="0" u="none" strike="noStrike" cap="none">
                <a:solidFill>
                  <a:srgbClr val="E97845"/>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5" name="Shape 155"/>
          <p:cNvSpPr txBox="1">
            <a:spLocks noGrp="1"/>
          </p:cNvSpPr>
          <p:nvPr>
            <p:ph type="body" idx="6"/>
          </p:nvPr>
        </p:nvSpPr>
        <p:spPr>
          <a:xfrm>
            <a:off x="4496694" y="2376661"/>
            <a:ext cx="3227295" cy="4428544"/>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6" name="Shape 156"/>
          <p:cNvSpPr/>
          <p:nvPr/>
        </p:nvSpPr>
        <p:spPr>
          <a:xfrm>
            <a:off x="0" y="6809900"/>
            <a:ext cx="12192000" cy="45718"/>
          </a:xfrm>
          <a:prstGeom prst="rect">
            <a:avLst/>
          </a:prstGeom>
          <a:solidFill>
            <a:srgbClr val="E9784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and Content H2">
    <p:spTree>
      <p:nvGrpSpPr>
        <p:cNvPr id="1" name="Shape 16"/>
        <p:cNvGrpSpPr/>
        <p:nvPr/>
      </p:nvGrpSpPr>
      <p:grpSpPr>
        <a:xfrm>
          <a:off x="0" y="0"/>
          <a:ext cx="0" cy="0"/>
          <a:chOff x="0" y="0"/>
          <a:chExt cx="0" cy="0"/>
        </a:xfrm>
      </p:grpSpPr>
      <p:pic>
        <p:nvPicPr>
          <p:cNvPr id="17" name="Shape 17"/>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8" name="Shape 18"/>
          <p:cNvSpPr txBox="1">
            <a:spLocks noGrp="1"/>
          </p:cNvSpPr>
          <p:nvPr>
            <p:ph type="title"/>
          </p:nvPr>
        </p:nvSpPr>
        <p:spPr>
          <a:xfrm>
            <a:off x="1000125" y="365122"/>
            <a:ext cx="10233148" cy="479425"/>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rgbClr val="E97845"/>
              </a:buClr>
              <a:buFont typeface="Century Gothic"/>
              <a:buNone/>
              <a:defRPr sz="4800" b="0" i="0" u="none" strike="noStrike" cap="none">
                <a:solidFill>
                  <a:srgbClr val="E97845"/>
                </a:solidFill>
                <a:latin typeface="Century Gothic"/>
                <a:ea typeface="Century Gothic"/>
                <a:cs typeface="Century Gothic"/>
                <a:sym typeface="Century Gothic"/>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pic>
        <p:nvPicPr>
          <p:cNvPr id="19" name="Shape 19"/>
          <p:cNvPicPr preferRelativeResize="0"/>
          <p:nvPr/>
        </p:nvPicPr>
        <p:blipFill rotWithShape="1">
          <a:blip r:embed="rId3">
            <a:alphaModFix/>
          </a:blip>
          <a:srcRect/>
          <a:stretch/>
        </p:blipFill>
        <p:spPr>
          <a:xfrm>
            <a:off x="11233271" y="130931"/>
            <a:ext cx="386785" cy="386785"/>
          </a:xfrm>
          <a:prstGeom prst="rect">
            <a:avLst/>
          </a:prstGeom>
          <a:noFill/>
          <a:ln>
            <a:noFill/>
          </a:ln>
        </p:spPr>
      </p:pic>
      <p:sp>
        <p:nvSpPr>
          <p:cNvPr id="20" name="Shape 20"/>
          <p:cNvSpPr>
            <a:spLocks noGrp="1"/>
          </p:cNvSpPr>
          <p:nvPr>
            <p:ph type="pic" idx="2"/>
          </p:nvPr>
        </p:nvSpPr>
        <p:spPr>
          <a:xfrm>
            <a:off x="0" y="3456417"/>
            <a:ext cx="12192000" cy="3354936"/>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A5A5A5"/>
              </a:buClr>
              <a:buFont typeface="Arial"/>
              <a:buNone/>
              <a:defRPr sz="5400" b="1" i="0" u="none" strike="noStrike" cap="none">
                <a:solidFill>
                  <a:srgbClr val="A5A5A5"/>
                </a:solidFill>
                <a:latin typeface="Century Gothic"/>
                <a:ea typeface="Century Gothic"/>
                <a:cs typeface="Century Gothic"/>
                <a:sym typeface="Century Gothic"/>
              </a:defRPr>
            </a:lvl1pPr>
            <a:lvl2pPr marL="457200" marR="0" lvl="1" indent="0" algn="l" rtl="0">
              <a:lnSpc>
                <a:spcPct val="90000"/>
              </a:lnSpc>
              <a:spcBef>
                <a:spcPts val="500"/>
              </a:spcBef>
              <a:spcAft>
                <a:spcPts val="0"/>
              </a:spcAft>
              <a:buClr>
                <a:schemeClr val="dk1"/>
              </a:buClr>
              <a:buFont typeface="Arial"/>
              <a:buNone/>
              <a:defRPr sz="28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spcAft>
                <a:spcPts val="0"/>
              </a:spcAft>
              <a:buClr>
                <a:schemeClr val="dk1"/>
              </a:buClr>
              <a:buFont typeface="Arial"/>
              <a:buNone/>
              <a:defRPr sz="24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1" name="Shape 21"/>
          <p:cNvSpPr txBox="1">
            <a:spLocks noGrp="1"/>
          </p:cNvSpPr>
          <p:nvPr>
            <p:ph type="body" idx="1"/>
          </p:nvPr>
        </p:nvSpPr>
        <p:spPr>
          <a:xfrm>
            <a:off x="1000125" y="993665"/>
            <a:ext cx="10233148" cy="2186052"/>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457200" marR="0" lvl="1" indent="0" algn="l" rtl="0">
              <a:lnSpc>
                <a:spcPct val="90000"/>
              </a:lnSpc>
              <a:spcBef>
                <a:spcPts val="500"/>
              </a:spcBef>
              <a:spcAft>
                <a:spcPts val="0"/>
              </a:spcAft>
              <a:buClr>
                <a:schemeClr val="dk1"/>
              </a:buClr>
              <a:buFont typeface="Arial"/>
              <a:buNone/>
              <a:defRPr sz="14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spcAft>
                <a:spcPts val="0"/>
              </a:spcAft>
              <a:buClr>
                <a:schemeClr val="dk1"/>
              </a:buClr>
              <a:buFont typeface="Arial"/>
              <a:buNone/>
              <a:defRPr sz="12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22" name="Shape 22"/>
          <p:cNvSpPr/>
          <p:nvPr/>
        </p:nvSpPr>
        <p:spPr>
          <a:xfrm>
            <a:off x="0" y="6809900"/>
            <a:ext cx="12192000" cy="45718"/>
          </a:xfrm>
          <a:prstGeom prst="rect">
            <a:avLst/>
          </a:prstGeom>
          <a:solidFill>
            <a:srgbClr val="E9784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Content 2">
    <p:spTree>
      <p:nvGrpSpPr>
        <p:cNvPr id="1" name="Shape 23"/>
        <p:cNvGrpSpPr/>
        <p:nvPr/>
      </p:nvGrpSpPr>
      <p:grpSpPr>
        <a:xfrm>
          <a:off x="0" y="0"/>
          <a:ext cx="0" cy="0"/>
          <a:chOff x="0" y="0"/>
          <a:chExt cx="0" cy="0"/>
        </a:xfrm>
      </p:grpSpPr>
      <p:pic>
        <p:nvPicPr>
          <p:cNvPr id="24" name="Shape 2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5" name="Shape 25"/>
          <p:cNvSpPr txBox="1">
            <a:spLocks noGrp="1"/>
          </p:cNvSpPr>
          <p:nvPr>
            <p:ph type="title"/>
          </p:nvPr>
        </p:nvSpPr>
        <p:spPr>
          <a:xfrm>
            <a:off x="1000125" y="365122"/>
            <a:ext cx="10233148" cy="479425"/>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rgbClr val="E97845"/>
              </a:buClr>
              <a:buFont typeface="Century Gothic"/>
              <a:buNone/>
              <a:defRPr sz="4800" b="0" i="0" u="none" strike="noStrike" cap="none">
                <a:solidFill>
                  <a:srgbClr val="E97845"/>
                </a:solidFill>
                <a:latin typeface="Century Gothic"/>
                <a:ea typeface="Century Gothic"/>
                <a:cs typeface="Century Gothic"/>
                <a:sym typeface="Century Gothic"/>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pic>
        <p:nvPicPr>
          <p:cNvPr id="26" name="Shape 26"/>
          <p:cNvPicPr preferRelativeResize="0"/>
          <p:nvPr/>
        </p:nvPicPr>
        <p:blipFill rotWithShape="1">
          <a:blip r:embed="rId3">
            <a:alphaModFix/>
          </a:blip>
          <a:srcRect/>
          <a:stretch/>
        </p:blipFill>
        <p:spPr>
          <a:xfrm>
            <a:off x="11233271" y="130931"/>
            <a:ext cx="386785" cy="386785"/>
          </a:xfrm>
          <a:prstGeom prst="rect">
            <a:avLst/>
          </a:prstGeom>
          <a:noFill/>
          <a:ln>
            <a:noFill/>
          </a:ln>
        </p:spPr>
      </p:pic>
      <p:sp>
        <p:nvSpPr>
          <p:cNvPr id="27" name="Shape 27"/>
          <p:cNvSpPr>
            <a:spLocks noGrp="1"/>
          </p:cNvSpPr>
          <p:nvPr>
            <p:ph type="pic" idx="2"/>
          </p:nvPr>
        </p:nvSpPr>
        <p:spPr>
          <a:xfrm>
            <a:off x="0" y="931498"/>
            <a:ext cx="7008813" cy="5880477"/>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A5A5A5"/>
              </a:buClr>
              <a:buFont typeface="Arial"/>
              <a:buNone/>
              <a:defRPr sz="5400" b="1" i="0" u="none" strike="noStrike" cap="none">
                <a:solidFill>
                  <a:srgbClr val="A5A5A5"/>
                </a:solidFill>
                <a:latin typeface="Century Gothic"/>
                <a:ea typeface="Century Gothic"/>
                <a:cs typeface="Century Gothic"/>
                <a:sym typeface="Century Gothic"/>
              </a:defRPr>
            </a:lvl1pPr>
            <a:lvl2pPr marL="457200" marR="0" lvl="1" indent="0" algn="l" rtl="0">
              <a:lnSpc>
                <a:spcPct val="90000"/>
              </a:lnSpc>
              <a:spcBef>
                <a:spcPts val="500"/>
              </a:spcBef>
              <a:spcAft>
                <a:spcPts val="0"/>
              </a:spcAft>
              <a:buClr>
                <a:schemeClr val="dk1"/>
              </a:buClr>
              <a:buFont typeface="Arial"/>
              <a:buNone/>
              <a:defRPr sz="28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spcAft>
                <a:spcPts val="0"/>
              </a:spcAft>
              <a:buClr>
                <a:schemeClr val="dk1"/>
              </a:buClr>
              <a:buFont typeface="Arial"/>
              <a:buNone/>
              <a:defRPr sz="24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8" name="Shape 28"/>
          <p:cNvSpPr txBox="1">
            <a:spLocks noGrp="1"/>
          </p:cNvSpPr>
          <p:nvPr>
            <p:ph type="body" idx="1"/>
          </p:nvPr>
        </p:nvSpPr>
        <p:spPr>
          <a:xfrm>
            <a:off x="7436064" y="931499"/>
            <a:ext cx="3797206" cy="5880476"/>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457200" marR="0" lvl="1" indent="0" algn="l" rtl="0">
              <a:lnSpc>
                <a:spcPct val="90000"/>
              </a:lnSpc>
              <a:spcBef>
                <a:spcPts val="500"/>
              </a:spcBef>
              <a:spcAft>
                <a:spcPts val="0"/>
              </a:spcAft>
              <a:buClr>
                <a:schemeClr val="dk1"/>
              </a:buClr>
              <a:buFont typeface="Arial"/>
              <a:buNone/>
              <a:defRPr sz="14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spcAft>
                <a:spcPts val="0"/>
              </a:spcAft>
              <a:buClr>
                <a:schemeClr val="dk1"/>
              </a:buClr>
              <a:buFont typeface="Arial"/>
              <a:buNone/>
              <a:defRPr sz="12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29" name="Shape 29"/>
          <p:cNvSpPr/>
          <p:nvPr/>
        </p:nvSpPr>
        <p:spPr>
          <a:xfrm>
            <a:off x="0" y="6812128"/>
            <a:ext cx="12192000" cy="45718"/>
          </a:xfrm>
          <a:prstGeom prst="rect">
            <a:avLst/>
          </a:prstGeom>
          <a:solidFill>
            <a:srgbClr val="E9784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30"/>
        <p:cNvGrpSpPr/>
        <p:nvPr/>
      </p:nvGrpSpPr>
      <p:grpSpPr>
        <a:xfrm>
          <a:off x="0" y="0"/>
          <a:ext cx="0" cy="0"/>
          <a:chOff x="0" y="0"/>
          <a:chExt cx="0" cy="0"/>
        </a:xfrm>
      </p:grpSpPr>
      <p:pic>
        <p:nvPicPr>
          <p:cNvPr id="31" name="Shape 31"/>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2" name="Shape 32"/>
          <p:cNvSpPr txBox="1">
            <a:spLocks noGrp="1"/>
          </p:cNvSpPr>
          <p:nvPr>
            <p:ph type="title"/>
          </p:nvPr>
        </p:nvSpPr>
        <p:spPr>
          <a:xfrm>
            <a:off x="1000125" y="365122"/>
            <a:ext cx="9413276" cy="479425"/>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rgbClr val="E97845"/>
              </a:buClr>
              <a:buFont typeface="Century Gothic"/>
              <a:buNone/>
              <a:defRPr sz="4800" b="0" i="0" u="none" strike="noStrike" cap="none">
                <a:solidFill>
                  <a:srgbClr val="E97845"/>
                </a:solidFill>
                <a:latin typeface="Century Gothic"/>
                <a:ea typeface="Century Gothic"/>
                <a:cs typeface="Century Gothic"/>
                <a:sym typeface="Century Gothic"/>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pic>
        <p:nvPicPr>
          <p:cNvPr id="33" name="Shape 33"/>
          <p:cNvPicPr preferRelativeResize="0"/>
          <p:nvPr/>
        </p:nvPicPr>
        <p:blipFill rotWithShape="1">
          <a:blip r:embed="rId3">
            <a:alphaModFix/>
          </a:blip>
          <a:srcRect/>
          <a:stretch/>
        </p:blipFill>
        <p:spPr>
          <a:xfrm>
            <a:off x="11233271" y="130931"/>
            <a:ext cx="386785" cy="386785"/>
          </a:xfrm>
          <a:prstGeom prst="rect">
            <a:avLst/>
          </a:prstGeom>
          <a:noFill/>
          <a:ln>
            <a:noFill/>
          </a:ln>
        </p:spPr>
      </p:pic>
      <p:sp>
        <p:nvSpPr>
          <p:cNvPr id="34" name="Shape 34"/>
          <p:cNvSpPr>
            <a:spLocks noGrp="1"/>
          </p:cNvSpPr>
          <p:nvPr>
            <p:ph type="pic" idx="2"/>
          </p:nvPr>
        </p:nvSpPr>
        <p:spPr>
          <a:xfrm>
            <a:off x="5183187" y="931498"/>
            <a:ext cx="7008813" cy="5880781"/>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A5A5A5"/>
              </a:buClr>
              <a:buFont typeface="Arial"/>
              <a:buNone/>
              <a:defRPr sz="5400" b="1" i="0" u="none" strike="noStrike" cap="none">
                <a:solidFill>
                  <a:srgbClr val="A5A5A5"/>
                </a:solidFill>
                <a:latin typeface="Century Gothic"/>
                <a:ea typeface="Century Gothic"/>
                <a:cs typeface="Century Gothic"/>
                <a:sym typeface="Century Gothic"/>
              </a:defRPr>
            </a:lvl1pPr>
            <a:lvl2pPr marL="457200" marR="0" lvl="1" indent="0" algn="l" rtl="0">
              <a:lnSpc>
                <a:spcPct val="90000"/>
              </a:lnSpc>
              <a:spcBef>
                <a:spcPts val="500"/>
              </a:spcBef>
              <a:spcAft>
                <a:spcPts val="0"/>
              </a:spcAft>
              <a:buClr>
                <a:schemeClr val="dk1"/>
              </a:buClr>
              <a:buFont typeface="Arial"/>
              <a:buNone/>
              <a:defRPr sz="28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spcAft>
                <a:spcPts val="0"/>
              </a:spcAft>
              <a:buClr>
                <a:schemeClr val="dk1"/>
              </a:buClr>
              <a:buFont typeface="Arial"/>
              <a:buNone/>
              <a:defRPr sz="24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35" name="Shape 35"/>
          <p:cNvSpPr txBox="1">
            <a:spLocks noGrp="1"/>
          </p:cNvSpPr>
          <p:nvPr>
            <p:ph type="body" idx="1"/>
          </p:nvPr>
        </p:nvSpPr>
        <p:spPr>
          <a:xfrm>
            <a:off x="1000125" y="931498"/>
            <a:ext cx="3743996" cy="5880781"/>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457200" marR="0" lvl="1" indent="0" algn="l" rtl="0">
              <a:lnSpc>
                <a:spcPct val="90000"/>
              </a:lnSpc>
              <a:spcBef>
                <a:spcPts val="500"/>
              </a:spcBef>
              <a:spcAft>
                <a:spcPts val="0"/>
              </a:spcAft>
              <a:buClr>
                <a:schemeClr val="dk1"/>
              </a:buClr>
              <a:buFont typeface="Arial"/>
              <a:buNone/>
              <a:defRPr sz="14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spcAft>
                <a:spcPts val="0"/>
              </a:spcAft>
              <a:buClr>
                <a:schemeClr val="dk1"/>
              </a:buClr>
              <a:buFont typeface="Arial"/>
              <a:buNone/>
              <a:defRPr sz="12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36" name="Shape 36"/>
          <p:cNvSpPr/>
          <p:nvPr/>
        </p:nvSpPr>
        <p:spPr>
          <a:xfrm>
            <a:off x="0" y="6812281"/>
            <a:ext cx="12192000" cy="45718"/>
          </a:xfrm>
          <a:prstGeom prst="rect">
            <a:avLst/>
          </a:prstGeom>
          <a:solidFill>
            <a:srgbClr val="E9784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Key Points 2">
    <p:spTree>
      <p:nvGrpSpPr>
        <p:cNvPr id="1" name="Shape 37"/>
        <p:cNvGrpSpPr/>
        <p:nvPr/>
      </p:nvGrpSpPr>
      <p:grpSpPr>
        <a:xfrm>
          <a:off x="0" y="0"/>
          <a:ext cx="0" cy="0"/>
          <a:chOff x="0" y="0"/>
          <a:chExt cx="0" cy="0"/>
        </a:xfrm>
      </p:grpSpPr>
      <p:pic>
        <p:nvPicPr>
          <p:cNvPr id="38" name="Shape 3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9" name="Shape 39"/>
          <p:cNvSpPr txBox="1">
            <a:spLocks noGrp="1"/>
          </p:cNvSpPr>
          <p:nvPr>
            <p:ph type="title"/>
          </p:nvPr>
        </p:nvSpPr>
        <p:spPr>
          <a:xfrm>
            <a:off x="1000125" y="365122"/>
            <a:ext cx="10233148" cy="479425"/>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rgbClr val="E97845"/>
              </a:buClr>
              <a:buFont typeface="Century Gothic"/>
              <a:buNone/>
              <a:defRPr sz="4800" b="0" i="0" u="none" strike="noStrike" cap="none">
                <a:solidFill>
                  <a:srgbClr val="E97845"/>
                </a:solidFill>
                <a:latin typeface="Century Gothic"/>
                <a:ea typeface="Century Gothic"/>
                <a:cs typeface="Century Gothic"/>
                <a:sym typeface="Century Gothic"/>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pic>
        <p:nvPicPr>
          <p:cNvPr id="40" name="Shape 40"/>
          <p:cNvPicPr preferRelativeResize="0"/>
          <p:nvPr/>
        </p:nvPicPr>
        <p:blipFill rotWithShape="1">
          <a:blip r:embed="rId3">
            <a:alphaModFix/>
          </a:blip>
          <a:srcRect/>
          <a:stretch/>
        </p:blipFill>
        <p:spPr>
          <a:xfrm>
            <a:off x="11233271" y="130931"/>
            <a:ext cx="386785" cy="386785"/>
          </a:xfrm>
          <a:prstGeom prst="rect">
            <a:avLst/>
          </a:prstGeom>
          <a:noFill/>
          <a:ln>
            <a:noFill/>
          </a:ln>
        </p:spPr>
      </p:pic>
      <p:sp>
        <p:nvSpPr>
          <p:cNvPr id="41" name="Shape 41"/>
          <p:cNvSpPr txBox="1">
            <a:spLocks noGrp="1"/>
          </p:cNvSpPr>
          <p:nvPr>
            <p:ph type="body" idx="1"/>
          </p:nvPr>
        </p:nvSpPr>
        <p:spPr>
          <a:xfrm>
            <a:off x="8261871" y="2383475"/>
            <a:ext cx="2961573" cy="442172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2" name="Shape 42"/>
          <p:cNvSpPr txBox="1">
            <a:spLocks noGrp="1"/>
          </p:cNvSpPr>
          <p:nvPr>
            <p:ph type="body" idx="2"/>
          </p:nvPr>
        </p:nvSpPr>
        <p:spPr>
          <a:xfrm>
            <a:off x="1000125" y="1102299"/>
            <a:ext cx="2958688" cy="1042732"/>
          </a:xfrm>
          <a:prstGeom prst="rect">
            <a:avLst/>
          </a:prstGeom>
          <a:noFill/>
          <a:ln>
            <a:noFill/>
          </a:ln>
        </p:spPr>
        <p:txBody>
          <a:bodyPr lIns="91425" tIns="91425" rIns="91425" bIns="91425" anchor="b" anchorCtr="0"/>
          <a:lstStyle>
            <a:lvl1pPr marL="0" marR="0" lvl="0" indent="0" algn="l" rtl="0">
              <a:lnSpc>
                <a:spcPct val="90000"/>
              </a:lnSpc>
              <a:spcBef>
                <a:spcPts val="1000"/>
              </a:spcBef>
              <a:spcAft>
                <a:spcPts val="0"/>
              </a:spcAft>
              <a:buClr>
                <a:srgbClr val="E97845"/>
              </a:buClr>
              <a:buFont typeface="Arial"/>
              <a:buNone/>
              <a:defRPr sz="3600" b="0" i="0" u="none" strike="noStrike" cap="none">
                <a:solidFill>
                  <a:srgbClr val="E97845"/>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3" name="Shape 43"/>
          <p:cNvSpPr txBox="1">
            <a:spLocks noGrp="1"/>
          </p:cNvSpPr>
          <p:nvPr>
            <p:ph type="body" idx="3"/>
          </p:nvPr>
        </p:nvSpPr>
        <p:spPr>
          <a:xfrm>
            <a:off x="1000125" y="2376660"/>
            <a:ext cx="2958688" cy="4428544"/>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4" name="Shape 44"/>
          <p:cNvSpPr txBox="1">
            <a:spLocks noGrp="1"/>
          </p:cNvSpPr>
          <p:nvPr>
            <p:ph type="body" idx="4"/>
          </p:nvPr>
        </p:nvSpPr>
        <p:spPr>
          <a:xfrm>
            <a:off x="8261871" y="1097604"/>
            <a:ext cx="2961573" cy="1042732"/>
          </a:xfrm>
          <a:prstGeom prst="rect">
            <a:avLst/>
          </a:prstGeom>
          <a:noFill/>
          <a:ln>
            <a:noFill/>
          </a:ln>
        </p:spPr>
        <p:txBody>
          <a:bodyPr lIns="91425" tIns="91425" rIns="91425" bIns="91425" anchor="b" anchorCtr="0"/>
          <a:lstStyle>
            <a:lvl1pPr marL="0" marR="0" lvl="0" indent="0" algn="l" rtl="0">
              <a:lnSpc>
                <a:spcPct val="90000"/>
              </a:lnSpc>
              <a:spcBef>
                <a:spcPts val="1000"/>
              </a:spcBef>
              <a:spcAft>
                <a:spcPts val="0"/>
              </a:spcAft>
              <a:buClr>
                <a:srgbClr val="E97845"/>
              </a:buClr>
              <a:buFont typeface="Arial"/>
              <a:buNone/>
              <a:defRPr sz="3600" b="0" i="0" u="none" strike="noStrike" cap="none">
                <a:solidFill>
                  <a:srgbClr val="E97845"/>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5" name="Shape 45"/>
          <p:cNvSpPr txBox="1">
            <a:spLocks noGrp="1"/>
          </p:cNvSpPr>
          <p:nvPr>
            <p:ph type="body" idx="5"/>
          </p:nvPr>
        </p:nvSpPr>
        <p:spPr>
          <a:xfrm>
            <a:off x="4496694" y="1097604"/>
            <a:ext cx="3227295" cy="1042732"/>
          </a:xfrm>
          <a:prstGeom prst="rect">
            <a:avLst/>
          </a:prstGeom>
          <a:noFill/>
          <a:ln>
            <a:noFill/>
          </a:ln>
        </p:spPr>
        <p:txBody>
          <a:bodyPr lIns="91425" tIns="91425" rIns="91425" bIns="91425" anchor="b" anchorCtr="0"/>
          <a:lstStyle>
            <a:lvl1pPr marL="0" marR="0" lvl="0" indent="0" algn="l" rtl="0">
              <a:lnSpc>
                <a:spcPct val="90000"/>
              </a:lnSpc>
              <a:spcBef>
                <a:spcPts val="1000"/>
              </a:spcBef>
              <a:spcAft>
                <a:spcPts val="0"/>
              </a:spcAft>
              <a:buClr>
                <a:srgbClr val="E97845"/>
              </a:buClr>
              <a:buFont typeface="Arial"/>
              <a:buNone/>
              <a:defRPr sz="3600" b="0" i="0" u="none" strike="noStrike" cap="none">
                <a:solidFill>
                  <a:srgbClr val="E97845"/>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6" name="Shape 46"/>
          <p:cNvSpPr txBox="1">
            <a:spLocks noGrp="1"/>
          </p:cNvSpPr>
          <p:nvPr>
            <p:ph type="body" idx="6"/>
          </p:nvPr>
        </p:nvSpPr>
        <p:spPr>
          <a:xfrm>
            <a:off x="4496694" y="2376660"/>
            <a:ext cx="3227295" cy="4428544"/>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7" name="Shape 47"/>
          <p:cNvSpPr/>
          <p:nvPr/>
        </p:nvSpPr>
        <p:spPr>
          <a:xfrm>
            <a:off x="0" y="6809900"/>
            <a:ext cx="12192000" cy="45718"/>
          </a:xfrm>
          <a:prstGeom prst="rect">
            <a:avLst/>
          </a:prstGeom>
          <a:solidFill>
            <a:srgbClr val="E9784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New Section">
    <p:spTree>
      <p:nvGrpSpPr>
        <p:cNvPr id="1" name="Shape 48"/>
        <p:cNvGrpSpPr/>
        <p:nvPr/>
      </p:nvGrpSpPr>
      <p:grpSpPr>
        <a:xfrm>
          <a:off x="0" y="0"/>
          <a:ext cx="0" cy="0"/>
          <a:chOff x="0" y="0"/>
          <a:chExt cx="0" cy="0"/>
        </a:xfrm>
      </p:grpSpPr>
      <p:pic>
        <p:nvPicPr>
          <p:cNvPr id="49" name="Shape 4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0" name="Shape 50"/>
          <p:cNvSpPr txBox="1">
            <a:spLocks noGrp="1"/>
          </p:cNvSpPr>
          <p:nvPr>
            <p:ph type="title"/>
          </p:nvPr>
        </p:nvSpPr>
        <p:spPr>
          <a:xfrm>
            <a:off x="2291377" y="1129553"/>
            <a:ext cx="7562624" cy="1065007"/>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rgbClr val="E97845"/>
              </a:buClr>
              <a:buFont typeface="Century Gothic"/>
              <a:buNone/>
              <a:defRPr sz="4800" b="0" i="0" u="none" strike="noStrike" cap="none">
                <a:solidFill>
                  <a:srgbClr val="E97845"/>
                </a:solidFill>
                <a:latin typeface="Century Gothic"/>
                <a:ea typeface="Century Gothic"/>
                <a:cs typeface="Century Gothic"/>
                <a:sym typeface="Century Gothic"/>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pic>
        <p:nvPicPr>
          <p:cNvPr id="51" name="Shape 51"/>
          <p:cNvPicPr preferRelativeResize="0"/>
          <p:nvPr/>
        </p:nvPicPr>
        <p:blipFill rotWithShape="1">
          <a:blip r:embed="rId3">
            <a:alphaModFix/>
          </a:blip>
          <a:srcRect/>
          <a:stretch/>
        </p:blipFill>
        <p:spPr>
          <a:xfrm>
            <a:off x="8680328" y="2622252"/>
            <a:ext cx="912019" cy="912019"/>
          </a:xfrm>
          <a:prstGeom prst="rect">
            <a:avLst/>
          </a:prstGeom>
          <a:noFill/>
          <a:ln>
            <a:noFill/>
          </a:ln>
        </p:spPr>
      </p:pic>
      <p:sp>
        <p:nvSpPr>
          <p:cNvPr id="52" name="Shape 52"/>
          <p:cNvSpPr txBox="1">
            <a:spLocks noGrp="1"/>
          </p:cNvSpPr>
          <p:nvPr>
            <p:ph type="body" idx="1"/>
          </p:nvPr>
        </p:nvSpPr>
        <p:spPr>
          <a:xfrm>
            <a:off x="2291377" y="2302134"/>
            <a:ext cx="7562624" cy="4055633"/>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457200" marR="0" lvl="1" indent="0" algn="l" rtl="0">
              <a:lnSpc>
                <a:spcPct val="90000"/>
              </a:lnSpc>
              <a:spcBef>
                <a:spcPts val="500"/>
              </a:spcBef>
              <a:spcAft>
                <a:spcPts val="0"/>
              </a:spcAft>
              <a:buClr>
                <a:schemeClr val="dk1"/>
              </a:buClr>
              <a:buFont typeface="Arial"/>
              <a:buNone/>
              <a:defRPr sz="14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spcAft>
                <a:spcPts val="0"/>
              </a:spcAft>
              <a:buClr>
                <a:schemeClr val="dk1"/>
              </a:buClr>
              <a:buFont typeface="Arial"/>
              <a:buNone/>
              <a:defRPr sz="12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53" name="Shape 53"/>
          <p:cNvSpPr/>
          <p:nvPr/>
        </p:nvSpPr>
        <p:spPr>
          <a:xfrm>
            <a:off x="0" y="6812671"/>
            <a:ext cx="12192000" cy="45718"/>
          </a:xfrm>
          <a:prstGeom prst="rect">
            <a:avLst/>
          </a:prstGeom>
          <a:solidFill>
            <a:srgbClr val="E9784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54" name="Shape 54"/>
          <p:cNvPicPr preferRelativeResize="0"/>
          <p:nvPr/>
        </p:nvPicPr>
        <p:blipFill rotWithShape="1">
          <a:blip r:embed="rId3">
            <a:alphaModFix/>
          </a:blip>
          <a:srcRect/>
          <a:stretch/>
        </p:blipFill>
        <p:spPr>
          <a:xfrm>
            <a:off x="180864" y="644883"/>
            <a:ext cx="912019" cy="91201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le and Content H">
    <p:spTree>
      <p:nvGrpSpPr>
        <p:cNvPr id="1" name="Shape 55"/>
        <p:cNvGrpSpPr/>
        <p:nvPr/>
      </p:nvGrpSpPr>
      <p:grpSpPr>
        <a:xfrm>
          <a:off x="0" y="0"/>
          <a:ext cx="0" cy="0"/>
          <a:chOff x="0" y="0"/>
          <a:chExt cx="0" cy="0"/>
        </a:xfrm>
      </p:grpSpPr>
      <p:pic>
        <p:nvPicPr>
          <p:cNvPr id="56" name="Shape 56"/>
          <p:cNvPicPr preferRelativeResize="0"/>
          <p:nvPr/>
        </p:nvPicPr>
        <p:blipFill rotWithShape="1">
          <a:blip r:embed="rId2">
            <a:alphaModFix/>
          </a:blip>
          <a:srcRect/>
          <a:stretch/>
        </p:blipFill>
        <p:spPr>
          <a:xfrm>
            <a:off x="0" y="3429000"/>
            <a:ext cx="12192000" cy="6858000"/>
          </a:xfrm>
          <a:prstGeom prst="rect">
            <a:avLst/>
          </a:prstGeom>
          <a:noFill/>
          <a:ln>
            <a:noFill/>
          </a:ln>
        </p:spPr>
      </p:pic>
      <p:sp>
        <p:nvSpPr>
          <p:cNvPr id="57" name="Shape 57"/>
          <p:cNvSpPr txBox="1">
            <a:spLocks noGrp="1"/>
          </p:cNvSpPr>
          <p:nvPr>
            <p:ph type="title"/>
          </p:nvPr>
        </p:nvSpPr>
        <p:spPr>
          <a:xfrm>
            <a:off x="1000125" y="3794123"/>
            <a:ext cx="10233148" cy="479425"/>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rgbClr val="E97845"/>
              </a:buClr>
              <a:buFont typeface="Century Gothic"/>
              <a:buNone/>
              <a:defRPr sz="4800" b="0" i="0" u="none" strike="noStrike" cap="none">
                <a:solidFill>
                  <a:srgbClr val="E97845"/>
                </a:solidFill>
                <a:latin typeface="Century Gothic"/>
                <a:ea typeface="Century Gothic"/>
                <a:cs typeface="Century Gothic"/>
                <a:sym typeface="Century Gothic"/>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pic>
        <p:nvPicPr>
          <p:cNvPr id="58" name="Shape 58"/>
          <p:cNvPicPr preferRelativeResize="0"/>
          <p:nvPr/>
        </p:nvPicPr>
        <p:blipFill rotWithShape="1">
          <a:blip r:embed="rId3">
            <a:alphaModFix/>
          </a:blip>
          <a:srcRect/>
          <a:stretch/>
        </p:blipFill>
        <p:spPr>
          <a:xfrm>
            <a:off x="11233271" y="3559932"/>
            <a:ext cx="386785" cy="386785"/>
          </a:xfrm>
          <a:prstGeom prst="rect">
            <a:avLst/>
          </a:prstGeom>
          <a:noFill/>
          <a:ln>
            <a:noFill/>
          </a:ln>
        </p:spPr>
      </p:pic>
      <p:sp>
        <p:nvSpPr>
          <p:cNvPr id="59" name="Shape 59"/>
          <p:cNvSpPr>
            <a:spLocks noGrp="1"/>
          </p:cNvSpPr>
          <p:nvPr>
            <p:ph type="pic" idx="2"/>
          </p:nvPr>
        </p:nvSpPr>
        <p:spPr>
          <a:xfrm>
            <a:off x="0" y="46648"/>
            <a:ext cx="12192000" cy="3390904"/>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A5A5A5"/>
              </a:buClr>
              <a:buFont typeface="Arial"/>
              <a:buNone/>
              <a:defRPr sz="5400" b="1" i="0" u="none" strike="noStrike" cap="none">
                <a:solidFill>
                  <a:srgbClr val="A5A5A5"/>
                </a:solidFill>
                <a:latin typeface="Century Gothic"/>
                <a:ea typeface="Century Gothic"/>
                <a:cs typeface="Century Gothic"/>
                <a:sym typeface="Century Gothic"/>
              </a:defRPr>
            </a:lvl1pPr>
            <a:lvl2pPr marL="457200" marR="0" lvl="1" indent="0" algn="l" rtl="0">
              <a:lnSpc>
                <a:spcPct val="90000"/>
              </a:lnSpc>
              <a:spcBef>
                <a:spcPts val="500"/>
              </a:spcBef>
              <a:spcAft>
                <a:spcPts val="0"/>
              </a:spcAft>
              <a:buClr>
                <a:schemeClr val="dk1"/>
              </a:buClr>
              <a:buFont typeface="Arial"/>
              <a:buNone/>
              <a:defRPr sz="28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spcAft>
                <a:spcPts val="0"/>
              </a:spcAft>
              <a:buClr>
                <a:schemeClr val="dk1"/>
              </a:buClr>
              <a:buFont typeface="Arial"/>
              <a:buNone/>
              <a:defRPr sz="24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60" name="Shape 60"/>
          <p:cNvSpPr txBox="1">
            <a:spLocks noGrp="1"/>
          </p:cNvSpPr>
          <p:nvPr>
            <p:ph type="body" idx="1"/>
          </p:nvPr>
        </p:nvSpPr>
        <p:spPr>
          <a:xfrm>
            <a:off x="1000125" y="4432151"/>
            <a:ext cx="10233148" cy="219455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457200" marR="0" lvl="1" indent="0" algn="l" rtl="0">
              <a:lnSpc>
                <a:spcPct val="90000"/>
              </a:lnSpc>
              <a:spcBef>
                <a:spcPts val="500"/>
              </a:spcBef>
              <a:spcAft>
                <a:spcPts val="0"/>
              </a:spcAft>
              <a:buClr>
                <a:schemeClr val="dk1"/>
              </a:buClr>
              <a:buFont typeface="Arial"/>
              <a:buNone/>
              <a:defRPr sz="14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spcAft>
                <a:spcPts val="0"/>
              </a:spcAft>
              <a:buClr>
                <a:schemeClr val="dk1"/>
              </a:buClr>
              <a:buFont typeface="Arial"/>
              <a:buNone/>
              <a:defRPr sz="12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61" name="Shape 61"/>
          <p:cNvSpPr/>
          <p:nvPr/>
        </p:nvSpPr>
        <p:spPr>
          <a:xfrm>
            <a:off x="0" y="0"/>
            <a:ext cx="12192000" cy="45718"/>
          </a:xfrm>
          <a:prstGeom prst="rect">
            <a:avLst/>
          </a:prstGeom>
          <a:solidFill>
            <a:srgbClr val="E9784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Key Points">
    <p:spTree>
      <p:nvGrpSpPr>
        <p:cNvPr id="1" name="Shape 62"/>
        <p:cNvGrpSpPr/>
        <p:nvPr/>
      </p:nvGrpSpPr>
      <p:grpSpPr>
        <a:xfrm>
          <a:off x="0" y="0"/>
          <a:ext cx="0" cy="0"/>
          <a:chOff x="0" y="0"/>
          <a:chExt cx="0" cy="0"/>
        </a:xfrm>
      </p:grpSpPr>
      <p:pic>
        <p:nvPicPr>
          <p:cNvPr id="63" name="Shape 63"/>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64" name="Shape 64"/>
          <p:cNvPicPr preferRelativeResize="0"/>
          <p:nvPr/>
        </p:nvPicPr>
        <p:blipFill rotWithShape="1">
          <a:blip r:embed="rId3">
            <a:alphaModFix/>
          </a:blip>
          <a:srcRect/>
          <a:stretch/>
        </p:blipFill>
        <p:spPr>
          <a:xfrm>
            <a:off x="11233271" y="130931"/>
            <a:ext cx="386785" cy="386785"/>
          </a:xfrm>
          <a:prstGeom prst="rect">
            <a:avLst/>
          </a:prstGeom>
          <a:noFill/>
          <a:ln>
            <a:noFill/>
          </a:ln>
        </p:spPr>
      </p:pic>
      <p:sp>
        <p:nvSpPr>
          <p:cNvPr id="65" name="Shape 65"/>
          <p:cNvSpPr txBox="1">
            <a:spLocks noGrp="1"/>
          </p:cNvSpPr>
          <p:nvPr>
            <p:ph type="body" idx="1"/>
          </p:nvPr>
        </p:nvSpPr>
        <p:spPr>
          <a:xfrm>
            <a:off x="4833257" y="5695687"/>
            <a:ext cx="6400015" cy="1114210"/>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6" name="Shape 66"/>
          <p:cNvSpPr txBox="1">
            <a:spLocks noGrp="1"/>
          </p:cNvSpPr>
          <p:nvPr>
            <p:ph type="body" idx="2"/>
          </p:nvPr>
        </p:nvSpPr>
        <p:spPr>
          <a:xfrm>
            <a:off x="1000125" y="1165799"/>
            <a:ext cx="3393745" cy="1042732"/>
          </a:xfrm>
          <a:prstGeom prst="rect">
            <a:avLst/>
          </a:prstGeom>
          <a:noFill/>
          <a:ln>
            <a:noFill/>
          </a:ln>
        </p:spPr>
        <p:txBody>
          <a:bodyPr lIns="91425" tIns="91425" rIns="91425" bIns="91425" anchor="b" anchorCtr="0"/>
          <a:lstStyle>
            <a:lvl1pPr marL="0" marR="0" lvl="0" indent="0" algn="r" rtl="0">
              <a:lnSpc>
                <a:spcPct val="90000"/>
              </a:lnSpc>
              <a:spcBef>
                <a:spcPts val="1000"/>
              </a:spcBef>
              <a:spcAft>
                <a:spcPts val="0"/>
              </a:spcAft>
              <a:buClr>
                <a:srgbClr val="E97845"/>
              </a:buClr>
              <a:buFont typeface="Arial"/>
              <a:buNone/>
              <a:defRPr sz="3600" b="0" i="0" u="none" strike="noStrike" cap="none">
                <a:solidFill>
                  <a:srgbClr val="E97845"/>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7" name="Shape 67"/>
          <p:cNvSpPr txBox="1">
            <a:spLocks noGrp="1"/>
          </p:cNvSpPr>
          <p:nvPr>
            <p:ph type="body" idx="3"/>
          </p:nvPr>
        </p:nvSpPr>
        <p:spPr>
          <a:xfrm>
            <a:off x="4833257" y="1805049"/>
            <a:ext cx="6400015" cy="1127840"/>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8" name="Shape 68"/>
          <p:cNvSpPr txBox="1">
            <a:spLocks noGrp="1"/>
          </p:cNvSpPr>
          <p:nvPr>
            <p:ph type="body" idx="4"/>
          </p:nvPr>
        </p:nvSpPr>
        <p:spPr>
          <a:xfrm>
            <a:off x="1000125" y="5058580"/>
            <a:ext cx="3393745" cy="1042732"/>
          </a:xfrm>
          <a:prstGeom prst="rect">
            <a:avLst/>
          </a:prstGeom>
          <a:noFill/>
          <a:ln>
            <a:noFill/>
          </a:ln>
        </p:spPr>
        <p:txBody>
          <a:bodyPr lIns="91425" tIns="91425" rIns="91425" bIns="91425" anchor="b" anchorCtr="0"/>
          <a:lstStyle>
            <a:lvl1pPr marL="0" marR="0" lvl="0" indent="0" algn="r" rtl="0">
              <a:lnSpc>
                <a:spcPct val="90000"/>
              </a:lnSpc>
              <a:spcBef>
                <a:spcPts val="1000"/>
              </a:spcBef>
              <a:spcAft>
                <a:spcPts val="0"/>
              </a:spcAft>
              <a:buClr>
                <a:srgbClr val="E97845"/>
              </a:buClr>
              <a:buFont typeface="Arial"/>
              <a:buNone/>
              <a:defRPr sz="3600" b="0" i="0" u="none" strike="noStrike" cap="none">
                <a:solidFill>
                  <a:srgbClr val="E97845"/>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9" name="Shape 69"/>
          <p:cNvSpPr txBox="1">
            <a:spLocks noGrp="1"/>
          </p:cNvSpPr>
          <p:nvPr>
            <p:ph type="body" idx="5"/>
          </p:nvPr>
        </p:nvSpPr>
        <p:spPr>
          <a:xfrm>
            <a:off x="1000125" y="3063682"/>
            <a:ext cx="3393745" cy="1042732"/>
          </a:xfrm>
          <a:prstGeom prst="rect">
            <a:avLst/>
          </a:prstGeom>
          <a:noFill/>
          <a:ln>
            <a:noFill/>
          </a:ln>
        </p:spPr>
        <p:txBody>
          <a:bodyPr lIns="91425" tIns="91425" rIns="91425" bIns="91425" anchor="b" anchorCtr="0"/>
          <a:lstStyle>
            <a:lvl1pPr marL="0" marR="0" lvl="0" indent="0" algn="r" rtl="0">
              <a:lnSpc>
                <a:spcPct val="90000"/>
              </a:lnSpc>
              <a:spcBef>
                <a:spcPts val="1000"/>
              </a:spcBef>
              <a:spcAft>
                <a:spcPts val="0"/>
              </a:spcAft>
              <a:buClr>
                <a:srgbClr val="E97845"/>
              </a:buClr>
              <a:buFont typeface="Arial"/>
              <a:buNone/>
              <a:defRPr sz="3600" b="0" i="0" u="none" strike="noStrike" cap="none">
                <a:solidFill>
                  <a:srgbClr val="E97845"/>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0" name="Shape 70"/>
          <p:cNvSpPr txBox="1">
            <a:spLocks noGrp="1"/>
          </p:cNvSpPr>
          <p:nvPr>
            <p:ph type="body" idx="6"/>
          </p:nvPr>
        </p:nvSpPr>
        <p:spPr>
          <a:xfrm>
            <a:off x="4833257" y="3732285"/>
            <a:ext cx="6400015" cy="1127840"/>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1" name="Shape 71"/>
          <p:cNvSpPr/>
          <p:nvPr/>
        </p:nvSpPr>
        <p:spPr>
          <a:xfrm>
            <a:off x="0" y="6809900"/>
            <a:ext cx="12192000" cy="45718"/>
          </a:xfrm>
          <a:prstGeom prst="rect">
            <a:avLst/>
          </a:prstGeom>
          <a:solidFill>
            <a:srgbClr val="E9784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2" name="Shape 72"/>
          <p:cNvSpPr txBox="1">
            <a:spLocks noGrp="1"/>
          </p:cNvSpPr>
          <p:nvPr>
            <p:ph type="title"/>
          </p:nvPr>
        </p:nvSpPr>
        <p:spPr>
          <a:xfrm>
            <a:off x="1000125" y="365122"/>
            <a:ext cx="10233148" cy="479425"/>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rgbClr val="E97845"/>
              </a:buClr>
              <a:buFont typeface="Century Gothic"/>
              <a:buNone/>
              <a:defRPr sz="4800" b="0" i="0" u="none" strike="noStrike" cap="none">
                <a:solidFill>
                  <a:srgbClr val="E97845"/>
                </a:solidFill>
                <a:latin typeface="Century Gothic"/>
                <a:ea typeface="Century Gothic"/>
                <a:cs typeface="Century Gothic"/>
                <a:sym typeface="Century Gothic"/>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Acknowledgements">
    <p:spTree>
      <p:nvGrpSpPr>
        <p:cNvPr id="1" name="Shape 73"/>
        <p:cNvGrpSpPr/>
        <p:nvPr/>
      </p:nvGrpSpPr>
      <p:grpSpPr>
        <a:xfrm>
          <a:off x="0" y="0"/>
          <a:ext cx="0" cy="0"/>
          <a:chOff x="0" y="0"/>
          <a:chExt cx="0" cy="0"/>
        </a:xfrm>
      </p:grpSpPr>
      <p:pic>
        <p:nvPicPr>
          <p:cNvPr id="74" name="Shape 7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75" name="Shape 75"/>
          <p:cNvSpPr txBox="1">
            <a:spLocks noGrp="1"/>
          </p:cNvSpPr>
          <p:nvPr>
            <p:ph type="title"/>
          </p:nvPr>
        </p:nvSpPr>
        <p:spPr>
          <a:xfrm>
            <a:off x="1000125" y="365122"/>
            <a:ext cx="9413276" cy="479425"/>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rgbClr val="E97845"/>
              </a:buClr>
              <a:buFont typeface="Century Gothic"/>
              <a:buNone/>
              <a:defRPr sz="4800" b="0" i="0" u="none" strike="noStrike" cap="none">
                <a:solidFill>
                  <a:srgbClr val="E97845"/>
                </a:solidFill>
                <a:latin typeface="Century Gothic"/>
                <a:ea typeface="Century Gothic"/>
                <a:cs typeface="Century Gothic"/>
                <a:sym typeface="Century Gothic"/>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76" name="Shape 76"/>
          <p:cNvSpPr/>
          <p:nvPr/>
        </p:nvSpPr>
        <p:spPr>
          <a:xfrm>
            <a:off x="11144250" y="88726"/>
            <a:ext cx="577564" cy="495474"/>
          </a:xfrm>
          <a:prstGeom prst="hexagon">
            <a:avLst>
              <a:gd name="adj" fmla="val 25000"/>
              <a:gd name="vf" fmla="val 11547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7" name="Shape 77"/>
          <p:cNvSpPr/>
          <p:nvPr/>
        </p:nvSpPr>
        <p:spPr>
          <a:xfrm>
            <a:off x="0" y="6809900"/>
            <a:ext cx="12192000" cy="45718"/>
          </a:xfrm>
          <a:prstGeom prst="rect">
            <a:avLst/>
          </a:prstGeom>
          <a:solidFill>
            <a:srgbClr val="E9784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8" name="Shape 78"/>
          <p:cNvSpPr txBox="1">
            <a:spLocks noGrp="1"/>
          </p:cNvSpPr>
          <p:nvPr>
            <p:ph type="body" idx="1"/>
          </p:nvPr>
        </p:nvSpPr>
        <p:spPr>
          <a:xfrm>
            <a:off x="1172583" y="1697389"/>
            <a:ext cx="9818921"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9" name="Shape 79"/>
          <p:cNvSpPr txBox="1">
            <a:spLocks noGrp="1"/>
          </p:cNvSpPr>
          <p:nvPr>
            <p:ph type="body" idx="2"/>
          </p:nvPr>
        </p:nvSpPr>
        <p:spPr>
          <a:xfrm>
            <a:off x="1172582" y="3287942"/>
            <a:ext cx="9818921"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0" name="Shape 80"/>
          <p:cNvSpPr txBox="1">
            <a:spLocks noGrp="1"/>
          </p:cNvSpPr>
          <p:nvPr>
            <p:ph type="body" idx="3"/>
          </p:nvPr>
        </p:nvSpPr>
        <p:spPr>
          <a:xfrm>
            <a:off x="1172583" y="4904821"/>
            <a:ext cx="9818919"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1" name="Shape 81"/>
          <p:cNvSpPr/>
          <p:nvPr/>
        </p:nvSpPr>
        <p:spPr>
          <a:xfrm>
            <a:off x="0" y="6420217"/>
            <a:ext cx="12192000" cy="43088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Century Gothic"/>
              <a:buNone/>
            </a:pPr>
            <a:r>
              <a:rPr lang="en-US" sz="800" b="0" i="1" u="none" strike="noStrike" cap="none">
                <a:solidFill>
                  <a:srgbClr val="757070"/>
                </a:solidFill>
                <a:latin typeface="Century Gothic"/>
                <a:ea typeface="Century Gothic"/>
                <a:cs typeface="Century Gothic"/>
                <a:sym typeface="Century Gothic"/>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marL="0" marR="0" lvl="0" indent="0" algn="ctr" rtl="0">
              <a:lnSpc>
                <a:spcPct val="100000"/>
              </a:lnSpc>
              <a:spcBef>
                <a:spcPts val="0"/>
              </a:spcBef>
              <a:spcAft>
                <a:spcPts val="0"/>
              </a:spcAft>
              <a:buClr>
                <a:srgbClr val="000000"/>
              </a:buClr>
              <a:buFont typeface="Arial"/>
              <a:buNone/>
            </a:pPr>
            <a:endParaRPr sz="600" b="0" i="1" u="none" strike="noStrike" cap="none">
              <a:solidFill>
                <a:srgbClr val="757070"/>
              </a:solidFill>
              <a:latin typeface="Arial"/>
              <a:ea typeface="Arial"/>
              <a:cs typeface="Arial"/>
              <a:sym typeface="Arial"/>
            </a:endParaRPr>
          </a:p>
        </p:txBody>
      </p:sp>
      <p:pic>
        <p:nvPicPr>
          <p:cNvPr id="82" name="Shape 82"/>
          <p:cNvPicPr preferRelativeResize="0"/>
          <p:nvPr/>
        </p:nvPicPr>
        <p:blipFill rotWithShape="1">
          <a:blip r:embed="rId3">
            <a:alphaModFix/>
          </a:blip>
          <a:srcRect/>
          <a:stretch/>
        </p:blipFill>
        <p:spPr>
          <a:xfrm>
            <a:off x="11212103" y="114547"/>
            <a:ext cx="422908" cy="427953"/>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dk1"/>
              </a:buClr>
              <a:buFont typeface="Century Gothic"/>
              <a:buNone/>
              <a:defRPr sz="4400" b="0" i="0" u="none" strike="noStrike" cap="none">
                <a:solidFill>
                  <a:schemeClr val="dk1"/>
                </a:solidFill>
                <a:latin typeface="Century Gothic"/>
                <a:ea typeface="Century Gothic"/>
                <a:cs typeface="Century Gothic"/>
                <a:sym typeface="Century Gothic"/>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lIns="91425" tIns="91425" rIns="91425" bIns="91425" anchor="t" anchorCtr="0"/>
          <a:lstStyle>
            <a:lvl1pPr marL="228600" marR="0" lvl="0" indent="1270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entury Gothic"/>
              <a:buNone/>
              <a:defRPr sz="4400" b="0" i="0" u="none" strike="noStrike" cap="none">
                <a:solidFill>
                  <a:schemeClr val="dk1"/>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5" name="Shape 85"/>
          <p:cNvSpPr txBox="1">
            <a:spLocks noGrp="1"/>
          </p:cNvSpPr>
          <p:nvPr>
            <p:ph type="body" idx="1"/>
          </p:nvPr>
        </p:nvSpPr>
        <p:spPr>
          <a:xfrm>
            <a:off x="838200" y="1825625"/>
            <a:ext cx="10515599"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Shape 162"/>
          <p:cNvPicPr preferRelativeResize="0"/>
          <p:nvPr/>
        </p:nvPicPr>
        <p:blipFill rotWithShape="1">
          <a:blip r:embed="rId3">
            <a:alphaModFix/>
          </a:blip>
          <a:srcRect l="18710" t="11083" r="25320" b="9220"/>
          <a:stretch/>
        </p:blipFill>
        <p:spPr>
          <a:xfrm>
            <a:off x="0" y="-884"/>
            <a:ext cx="7009634" cy="6858884"/>
          </a:xfrm>
          <a:prstGeom prst="rect">
            <a:avLst/>
          </a:prstGeom>
          <a:noFill/>
          <a:ln>
            <a:noFill/>
          </a:ln>
        </p:spPr>
      </p:pic>
      <p:pic>
        <p:nvPicPr>
          <p:cNvPr id="163" name="Shape 163"/>
          <p:cNvPicPr preferRelativeResize="0"/>
          <p:nvPr/>
        </p:nvPicPr>
        <p:blipFill rotWithShape="1">
          <a:blip r:embed="rId4">
            <a:alphaModFix/>
          </a:blip>
          <a:srcRect/>
          <a:stretch/>
        </p:blipFill>
        <p:spPr>
          <a:xfrm>
            <a:off x="0" y="0"/>
            <a:ext cx="12192000" cy="6858000"/>
          </a:xfrm>
          <a:prstGeom prst="rect">
            <a:avLst/>
          </a:prstGeom>
          <a:noFill/>
          <a:ln>
            <a:noFill/>
          </a:ln>
        </p:spPr>
      </p:pic>
      <p:sp>
        <p:nvSpPr>
          <p:cNvPr id="164" name="Shape 164"/>
          <p:cNvSpPr txBox="1"/>
          <p:nvPr/>
        </p:nvSpPr>
        <p:spPr>
          <a:xfrm>
            <a:off x="5103971" y="1123208"/>
            <a:ext cx="6867307" cy="1436913"/>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rgbClr val="E97845"/>
              </a:buClr>
              <a:buSzPct val="25000"/>
              <a:buFont typeface="Century Gothic"/>
              <a:buNone/>
            </a:pPr>
            <a:r>
              <a:rPr lang="en-US" sz="4800" b="1" i="0" u="none" strike="noStrike" cap="none">
                <a:solidFill>
                  <a:srgbClr val="E97845"/>
                </a:solidFill>
                <a:latin typeface="Century Gothic"/>
                <a:ea typeface="Century Gothic"/>
                <a:cs typeface="Century Gothic"/>
                <a:sym typeface="Century Gothic"/>
              </a:rPr>
              <a:t>CALIPSO Cross-Cutting</a:t>
            </a:r>
          </a:p>
        </p:txBody>
      </p:sp>
      <p:sp>
        <p:nvSpPr>
          <p:cNvPr id="165" name="Shape 165"/>
          <p:cNvSpPr txBox="1"/>
          <p:nvPr/>
        </p:nvSpPr>
        <p:spPr>
          <a:xfrm>
            <a:off x="5489300" y="2677697"/>
            <a:ext cx="6096651" cy="1418105"/>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rgbClr val="E97845"/>
              </a:buClr>
              <a:buSzPct val="25000"/>
              <a:buFont typeface="Arial"/>
              <a:buNone/>
            </a:pPr>
            <a:r>
              <a:rPr lang="en-US" sz="2000" b="0" i="0" u="none" strike="noStrike" cap="none">
                <a:solidFill>
                  <a:srgbClr val="E97845"/>
                </a:solidFill>
                <a:latin typeface="Century Gothic"/>
                <a:ea typeface="Century Gothic"/>
                <a:cs typeface="Century Gothic"/>
                <a:sym typeface="Century Gothic"/>
              </a:rPr>
              <a:t>Enhancements to </a:t>
            </a:r>
            <a:r>
              <a:rPr lang="en-US" sz="2000" b="0" i="1" u="none" strike="noStrike" cap="none">
                <a:solidFill>
                  <a:srgbClr val="E97845"/>
                </a:solidFill>
                <a:latin typeface="Century Gothic"/>
                <a:ea typeface="Century Gothic"/>
                <a:cs typeface="Century Gothic"/>
                <a:sym typeface="Century Gothic"/>
              </a:rPr>
              <a:t>Visualization of CALIPSO </a:t>
            </a:r>
            <a:r>
              <a:rPr lang="en-US" sz="2000" b="0" i="0" u="none" strike="noStrike" cap="none">
                <a:solidFill>
                  <a:srgbClr val="E97845"/>
                </a:solidFill>
                <a:latin typeface="Century Gothic"/>
                <a:ea typeface="Century Gothic"/>
                <a:cs typeface="Century Gothic"/>
                <a:sym typeface="Century Gothic"/>
              </a:rPr>
              <a:t>(VOCAL) through Case Studies of Saharan Dust</a:t>
            </a:r>
          </a:p>
        </p:txBody>
      </p:sp>
      <p:sp>
        <p:nvSpPr>
          <p:cNvPr id="166" name="Shape 166"/>
          <p:cNvSpPr txBox="1"/>
          <p:nvPr/>
        </p:nvSpPr>
        <p:spPr>
          <a:xfrm>
            <a:off x="5324700" y="5916951"/>
            <a:ext cx="5628299" cy="3386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Century Gothic"/>
              <a:buNone/>
            </a:pPr>
            <a:r>
              <a:rPr lang="en-US" sz="1600" b="1" i="0" u="none" strike="noStrike" cap="none">
                <a:solidFill>
                  <a:schemeClr val="lt1"/>
                </a:solidFill>
                <a:latin typeface="Century Gothic"/>
                <a:ea typeface="Century Gothic"/>
                <a:cs typeface="Century Gothic"/>
                <a:sym typeface="Century Gothic"/>
              </a:rPr>
              <a:t>NASA Langley Research Center</a:t>
            </a:r>
          </a:p>
        </p:txBody>
      </p:sp>
      <p:pic>
        <p:nvPicPr>
          <p:cNvPr id="167" name="Shape 167"/>
          <p:cNvPicPr preferRelativeResize="0"/>
          <p:nvPr/>
        </p:nvPicPr>
        <p:blipFill rotWithShape="1">
          <a:blip r:embed="rId5">
            <a:alphaModFix/>
          </a:blip>
          <a:srcRect/>
          <a:stretch/>
        </p:blipFill>
        <p:spPr>
          <a:xfrm>
            <a:off x="11104535" y="5916939"/>
            <a:ext cx="705860" cy="705860"/>
          </a:xfrm>
          <a:prstGeom prst="rect">
            <a:avLst/>
          </a:prstGeom>
          <a:noFill/>
          <a:ln>
            <a:noFill/>
          </a:ln>
        </p:spPr>
      </p:pic>
      <p:sp>
        <p:nvSpPr>
          <p:cNvPr id="168" name="Shape 168"/>
          <p:cNvSpPr txBox="1"/>
          <p:nvPr/>
        </p:nvSpPr>
        <p:spPr>
          <a:xfrm>
            <a:off x="5982344" y="4745003"/>
            <a:ext cx="2114130" cy="276435"/>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3F3F3F"/>
              </a:buClr>
              <a:buSzPct val="25000"/>
              <a:buFont typeface="Arial"/>
              <a:buNone/>
            </a:pPr>
            <a:r>
              <a:rPr lang="en-US" sz="1800" b="0" i="0" u="none" strike="noStrike" cap="none">
                <a:solidFill>
                  <a:srgbClr val="757070"/>
                </a:solidFill>
                <a:latin typeface="Century Gothic"/>
                <a:ea typeface="Century Gothic"/>
                <a:cs typeface="Century Gothic"/>
                <a:sym typeface="Century Gothic"/>
              </a:rPr>
              <a:t>William Turner</a:t>
            </a:r>
          </a:p>
        </p:txBody>
      </p:sp>
      <p:sp>
        <p:nvSpPr>
          <p:cNvPr id="169" name="Shape 169"/>
          <p:cNvSpPr txBox="1"/>
          <p:nvPr/>
        </p:nvSpPr>
        <p:spPr>
          <a:xfrm>
            <a:off x="5983403" y="5170319"/>
            <a:ext cx="2114130" cy="276435"/>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3F3F3F"/>
              </a:buClr>
              <a:buSzPct val="25000"/>
              <a:buFont typeface="Arial"/>
              <a:buNone/>
            </a:pPr>
            <a:r>
              <a:rPr lang="en-US" sz="1800" b="0" i="0" u="none" strike="noStrike" cap="none">
                <a:solidFill>
                  <a:srgbClr val="757070"/>
                </a:solidFill>
                <a:latin typeface="Century Gothic"/>
                <a:ea typeface="Century Gothic"/>
                <a:cs typeface="Century Gothic"/>
                <a:sym typeface="Century Gothic"/>
              </a:rPr>
              <a:t>Ryan Avery</a:t>
            </a:r>
          </a:p>
        </p:txBody>
      </p:sp>
      <p:sp>
        <p:nvSpPr>
          <p:cNvPr id="170" name="Shape 170"/>
          <p:cNvSpPr txBox="1"/>
          <p:nvPr/>
        </p:nvSpPr>
        <p:spPr>
          <a:xfrm>
            <a:off x="5324692" y="6400678"/>
            <a:ext cx="5628299" cy="3386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Century Gothic"/>
              <a:buNone/>
            </a:pPr>
            <a:r>
              <a:rPr lang="en-US" sz="1600" b="0" i="1" u="none" strike="noStrike" cap="none">
                <a:solidFill>
                  <a:schemeClr val="lt1"/>
                </a:solidFill>
                <a:latin typeface="Century Gothic"/>
                <a:ea typeface="Century Gothic"/>
                <a:cs typeface="Century Gothic"/>
                <a:sym typeface="Century Gothic"/>
              </a:rPr>
              <a:t>2017 Summer</a:t>
            </a:r>
          </a:p>
        </p:txBody>
      </p:sp>
      <p:sp>
        <p:nvSpPr>
          <p:cNvPr id="171" name="Shape 171"/>
          <p:cNvSpPr txBox="1"/>
          <p:nvPr/>
        </p:nvSpPr>
        <p:spPr>
          <a:xfrm>
            <a:off x="5976075" y="4342250"/>
            <a:ext cx="3950440" cy="2763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3F3F3F"/>
              </a:buClr>
              <a:buSzPct val="25000"/>
              <a:buFont typeface="Arial"/>
              <a:buNone/>
            </a:pPr>
            <a:r>
              <a:rPr lang="en-US" sz="1800" b="0" i="0" u="none" strike="noStrike" cap="none">
                <a:solidFill>
                  <a:srgbClr val="757070"/>
                </a:solidFill>
                <a:latin typeface="Century Gothic"/>
                <a:ea typeface="Century Gothic"/>
                <a:cs typeface="Century Gothic"/>
                <a:sym typeface="Century Gothic"/>
              </a:rPr>
              <a:t>Collin Pampalone (Project Lead)</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Shape 255"/>
          <p:cNvSpPr txBox="1">
            <a:spLocks noGrp="1"/>
          </p:cNvSpPr>
          <p:nvPr>
            <p:ph type="title"/>
          </p:nvPr>
        </p:nvSpPr>
        <p:spPr>
          <a:xfrm>
            <a:off x="1000125" y="365122"/>
            <a:ext cx="10233148" cy="479425"/>
          </a:xfrm>
          <a:prstGeom prst="rect">
            <a:avLst/>
          </a:prstGeom>
          <a:noFill/>
          <a:ln>
            <a:noFill/>
          </a:ln>
        </p:spPr>
        <p:txBody>
          <a:bodyPr lIns="91425" tIns="91425" rIns="91425" bIns="91425" anchor="ctr" anchorCtr="0">
            <a:noAutofit/>
          </a:bodyPr>
          <a:lstStyle/>
          <a:p>
            <a:pPr marL="0" marR="0" lvl="0" indent="0" algn="l" rtl="0">
              <a:lnSpc>
                <a:spcPct val="90000"/>
              </a:lnSpc>
              <a:spcBef>
                <a:spcPts val="0"/>
              </a:spcBef>
              <a:spcAft>
                <a:spcPts val="0"/>
              </a:spcAft>
              <a:buClr>
                <a:srgbClr val="E97845"/>
              </a:buClr>
              <a:buSzPct val="25000"/>
              <a:buFont typeface="Century Gothic"/>
              <a:buNone/>
            </a:pPr>
            <a:r>
              <a:rPr lang="en-US" sz="4800" b="1" i="0" u="none" strike="noStrike" cap="none" dirty="0">
                <a:solidFill>
                  <a:srgbClr val="E97845"/>
                </a:solidFill>
                <a:latin typeface="Century Gothic"/>
                <a:ea typeface="Century Gothic"/>
                <a:cs typeface="Century Gothic"/>
                <a:sym typeface="Century Gothic"/>
              </a:rPr>
              <a:t>Study Area</a:t>
            </a:r>
          </a:p>
        </p:txBody>
      </p:sp>
      <p:pic>
        <p:nvPicPr>
          <p:cNvPr id="256" name="Shape 256"/>
          <p:cNvPicPr preferRelativeResize="0">
            <a:picLocks noGrp="1"/>
          </p:cNvPicPr>
          <p:nvPr>
            <p:ph type="pic" idx="2"/>
          </p:nvPr>
        </p:nvPicPr>
        <p:blipFill rotWithShape="1">
          <a:blip r:embed="rId3">
            <a:alphaModFix/>
          </a:blip>
          <a:srcRect l="14399" r="14400"/>
          <a:stretch/>
        </p:blipFill>
        <p:spPr>
          <a:xfrm>
            <a:off x="0" y="1123950"/>
            <a:ext cx="7008813" cy="5619750"/>
          </a:xfrm>
          <a:prstGeom prst="rect">
            <a:avLst/>
          </a:prstGeom>
          <a:noFill/>
          <a:ln>
            <a:noFill/>
          </a:ln>
        </p:spPr>
      </p:pic>
      <p:sp>
        <p:nvSpPr>
          <p:cNvPr id="257" name="Shape 257"/>
          <p:cNvSpPr txBox="1">
            <a:spLocks noGrp="1"/>
          </p:cNvSpPr>
          <p:nvPr>
            <p:ph type="body" idx="1"/>
          </p:nvPr>
        </p:nvSpPr>
        <p:spPr>
          <a:xfrm>
            <a:off x="7008813" y="1840833"/>
            <a:ext cx="5183186" cy="3649013"/>
          </a:xfrm>
          <a:prstGeom prst="rect">
            <a:avLst/>
          </a:prstGeom>
          <a:noFill/>
          <a:ln>
            <a:noFill/>
          </a:ln>
        </p:spPr>
        <p:txBody>
          <a:bodyPr lIns="91425" tIns="91425" rIns="91425" bIns="91425" anchor="t" anchorCtr="0">
            <a:noAutofit/>
          </a:bodyPr>
          <a:lstStyle/>
          <a:p>
            <a:pPr marL="342900" marR="0" lvl="0" indent="-342900" algn="l" rtl="0">
              <a:lnSpc>
                <a:spcPct val="200000"/>
              </a:lnSpc>
              <a:spcBef>
                <a:spcPts val="0"/>
              </a:spcBef>
              <a:spcAft>
                <a:spcPts val="0"/>
              </a:spcAft>
              <a:buClr>
                <a:schemeClr val="accent2"/>
              </a:buClr>
              <a:buSzPct val="100000"/>
              <a:buFont typeface="Webdings" panose="05030102010509060703" pitchFamily="18" charset="2"/>
              <a:buChar char="4"/>
            </a:pPr>
            <a:r>
              <a:rPr lang="en-US" sz="2400" b="0" i="0" u="none" strike="noStrike" cap="none" dirty="0">
                <a:solidFill>
                  <a:srgbClr val="757070"/>
                </a:solidFill>
                <a:latin typeface="Century Gothic"/>
                <a:ea typeface="Century Gothic"/>
                <a:cs typeface="Century Gothic"/>
                <a:sym typeface="Century Gothic"/>
              </a:rPr>
              <a:t>Summer months 2014-2016</a:t>
            </a:r>
          </a:p>
          <a:p>
            <a:pPr marL="342900" marR="0" lvl="0" indent="-342900" algn="l" rtl="0">
              <a:lnSpc>
                <a:spcPct val="200000"/>
              </a:lnSpc>
              <a:spcBef>
                <a:spcPts val="6000"/>
              </a:spcBef>
              <a:spcAft>
                <a:spcPts val="0"/>
              </a:spcAft>
              <a:buClr>
                <a:schemeClr val="accent2"/>
              </a:buClr>
              <a:buSzPct val="100000"/>
              <a:buFont typeface="Webdings" panose="05030102010509060703" pitchFamily="18" charset="2"/>
              <a:buChar char="4"/>
            </a:pPr>
            <a:r>
              <a:rPr lang="en-US" sz="2400" b="0" i="0" u="none" strike="noStrike" cap="none" dirty="0">
                <a:solidFill>
                  <a:srgbClr val="757070"/>
                </a:solidFill>
                <a:latin typeface="Century Gothic"/>
                <a:ea typeface="Century Gothic"/>
                <a:cs typeface="Century Gothic"/>
                <a:sym typeface="Century Gothic"/>
              </a:rPr>
              <a:t>West coast of Africa to Central and South America, over the Atlantic Ocean</a:t>
            </a:r>
          </a:p>
        </p:txBody>
      </p:sp>
      <p:sp>
        <p:nvSpPr>
          <p:cNvPr id="258" name="Shape 258"/>
          <p:cNvSpPr/>
          <p:nvPr/>
        </p:nvSpPr>
        <p:spPr>
          <a:xfrm>
            <a:off x="-72188" y="1262067"/>
            <a:ext cx="6958761" cy="5079376"/>
          </a:xfrm>
          <a:custGeom>
            <a:avLst/>
            <a:gdLst/>
            <a:ahLst/>
            <a:cxnLst/>
            <a:rect l="0" t="0" r="0" b="0"/>
            <a:pathLst>
              <a:path w="120000" h="120000" extrusionOk="0">
                <a:moveTo>
                  <a:pt x="1244" y="16314"/>
                </a:moveTo>
                <a:cubicBezTo>
                  <a:pt x="19449" y="-2025"/>
                  <a:pt x="74255" y="-5888"/>
                  <a:pt x="99632" y="9788"/>
                </a:cubicBezTo>
                <a:cubicBezTo>
                  <a:pt x="109569" y="27490"/>
                  <a:pt x="117180" y="76734"/>
                  <a:pt x="119999" y="91473"/>
                </a:cubicBezTo>
                <a:cubicBezTo>
                  <a:pt x="93418" y="109138"/>
                  <a:pt x="49480" y="127140"/>
                  <a:pt x="1244" y="117126"/>
                </a:cubicBezTo>
                <a:cubicBezTo>
                  <a:pt x="-2313" y="98336"/>
                  <a:pt x="3078" y="49055"/>
                  <a:pt x="1244" y="16314"/>
                </a:cubicBezTo>
                <a:close/>
              </a:path>
            </a:pathLst>
          </a:custGeom>
          <a:noFill/>
          <a:ln w="28575" cap="flat" cmpd="sng">
            <a:solidFill>
              <a:srgbClr val="31FFFA"/>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accen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5353" r="15382"/>
          <a:stretch/>
        </p:blipFill>
        <p:spPr>
          <a:xfrm>
            <a:off x="4900019" y="844546"/>
            <a:ext cx="7291979" cy="5921829"/>
          </a:xfrm>
          <a:prstGeom prst="rect">
            <a:avLst/>
          </a:prstGeom>
        </p:spPr>
      </p:pic>
      <p:sp>
        <p:nvSpPr>
          <p:cNvPr id="264" name="Shape 264"/>
          <p:cNvSpPr txBox="1">
            <a:spLocks noGrp="1"/>
          </p:cNvSpPr>
          <p:nvPr>
            <p:ph type="title"/>
          </p:nvPr>
        </p:nvSpPr>
        <p:spPr>
          <a:xfrm>
            <a:off x="1000125" y="365122"/>
            <a:ext cx="9413276" cy="479425"/>
          </a:xfrm>
          <a:prstGeom prst="rect">
            <a:avLst/>
          </a:prstGeom>
          <a:noFill/>
          <a:ln>
            <a:noFill/>
          </a:ln>
        </p:spPr>
        <p:txBody>
          <a:bodyPr lIns="91425" tIns="91425" rIns="91425" bIns="91425" anchor="ctr" anchorCtr="0">
            <a:noAutofit/>
          </a:bodyPr>
          <a:lstStyle/>
          <a:p>
            <a:pPr marL="0" marR="0" lvl="0" indent="0" algn="l" rtl="0">
              <a:lnSpc>
                <a:spcPct val="90000"/>
              </a:lnSpc>
              <a:spcBef>
                <a:spcPts val="0"/>
              </a:spcBef>
              <a:spcAft>
                <a:spcPts val="0"/>
              </a:spcAft>
              <a:buClr>
                <a:srgbClr val="E97845"/>
              </a:buClr>
              <a:buSzPct val="25000"/>
              <a:buFont typeface="Century Gothic"/>
              <a:buNone/>
            </a:pPr>
            <a:r>
              <a:rPr lang="en-US" sz="4800" b="1" i="0" u="none" strike="noStrike" cap="none" dirty="0">
                <a:solidFill>
                  <a:srgbClr val="E97845"/>
                </a:solidFill>
                <a:latin typeface="Century Gothic"/>
                <a:ea typeface="Century Gothic"/>
                <a:cs typeface="Century Gothic"/>
                <a:sym typeface="Century Gothic"/>
              </a:rPr>
              <a:t>Identifying Features</a:t>
            </a:r>
          </a:p>
        </p:txBody>
      </p:sp>
      <p:sp>
        <p:nvSpPr>
          <p:cNvPr id="265" name="Shape 265"/>
          <p:cNvSpPr txBox="1">
            <a:spLocks noGrp="1"/>
          </p:cNvSpPr>
          <p:nvPr>
            <p:ph type="body" idx="1"/>
          </p:nvPr>
        </p:nvSpPr>
        <p:spPr>
          <a:xfrm>
            <a:off x="383510" y="1333948"/>
            <a:ext cx="4401759" cy="5303519"/>
          </a:xfrm>
          <a:prstGeom prst="rect">
            <a:avLst/>
          </a:prstGeom>
          <a:noFill/>
          <a:ln>
            <a:noFill/>
          </a:ln>
        </p:spPr>
        <p:txBody>
          <a:bodyPr lIns="91425" tIns="91425" rIns="91425" bIns="91425" anchor="t" anchorCtr="0">
            <a:noAutofit/>
          </a:bodyPr>
          <a:lstStyle/>
          <a:p>
            <a:pPr marL="342900" marR="0" lvl="0" indent="-342900" algn="just" rtl="0">
              <a:lnSpc>
                <a:spcPct val="150000"/>
              </a:lnSpc>
              <a:spcBef>
                <a:spcPts val="0"/>
              </a:spcBef>
              <a:spcAft>
                <a:spcPts val="0"/>
              </a:spcAft>
              <a:buClr>
                <a:schemeClr val="accent2"/>
              </a:buClr>
              <a:buSzPct val="100000"/>
              <a:buFont typeface="Webdings" panose="05030102010509060703" pitchFamily="18" charset="2"/>
              <a:buChar char="4"/>
            </a:pPr>
            <a:r>
              <a:rPr lang="en-US" sz="2400" b="0" i="0" u="none" strike="noStrike" cap="none" dirty="0">
                <a:solidFill>
                  <a:srgbClr val="757070"/>
                </a:solidFill>
                <a:latin typeface="Century Gothic"/>
                <a:ea typeface="Century Gothic"/>
                <a:cs typeface="Century Gothic"/>
                <a:sym typeface="Century Gothic"/>
              </a:rPr>
              <a:t>NASA Worldview</a:t>
            </a:r>
          </a:p>
          <a:p>
            <a:pPr marL="342900" marR="0" lvl="0" indent="-342900" algn="just" rtl="0">
              <a:lnSpc>
                <a:spcPct val="150000"/>
              </a:lnSpc>
              <a:spcBef>
                <a:spcPts val="6000"/>
              </a:spcBef>
              <a:spcAft>
                <a:spcPts val="0"/>
              </a:spcAft>
              <a:buClr>
                <a:schemeClr val="accent2"/>
              </a:buClr>
              <a:buSzPct val="100000"/>
              <a:buFont typeface="Webdings" panose="05030102010509060703" pitchFamily="18" charset="2"/>
              <a:buChar char="4"/>
            </a:pPr>
            <a:r>
              <a:rPr lang="en-US" sz="2400" b="0" i="0" u="none" strike="noStrike" cap="none" dirty="0">
                <a:solidFill>
                  <a:srgbClr val="757070"/>
                </a:solidFill>
                <a:latin typeface="Century Gothic"/>
                <a:ea typeface="Century Gothic"/>
                <a:cs typeface="Century Gothic"/>
                <a:sym typeface="Century Gothic"/>
              </a:rPr>
              <a:t>MODIS data with CALIPSO track overlaid </a:t>
            </a:r>
            <a:endParaRPr lang="en-US" sz="2400" dirty="0">
              <a:solidFill>
                <a:srgbClr val="757070"/>
              </a:solidFill>
            </a:endParaRPr>
          </a:p>
          <a:p>
            <a:pPr marL="342900" marR="0" lvl="0" indent="-342900" algn="just" rtl="0">
              <a:lnSpc>
                <a:spcPct val="150000"/>
              </a:lnSpc>
              <a:spcBef>
                <a:spcPts val="6000"/>
              </a:spcBef>
              <a:spcAft>
                <a:spcPts val="0"/>
              </a:spcAft>
              <a:buClr>
                <a:schemeClr val="accent2"/>
              </a:buClr>
              <a:buSzPct val="100000"/>
              <a:buFont typeface="Webdings" panose="05030102010509060703" pitchFamily="18" charset="2"/>
              <a:buChar char="4"/>
            </a:pPr>
            <a:r>
              <a:rPr lang="en-US" sz="2400" dirty="0" smtClean="0">
                <a:solidFill>
                  <a:srgbClr val="757070"/>
                </a:solidFill>
              </a:rPr>
              <a:t>Selected </a:t>
            </a:r>
            <a:r>
              <a:rPr lang="en-US" sz="2400" dirty="0">
                <a:solidFill>
                  <a:srgbClr val="757070"/>
                </a:solidFill>
              </a:rPr>
              <a:t>objects in </a:t>
            </a:r>
            <a:r>
              <a:rPr lang="en-US" sz="2400" b="1" dirty="0">
                <a:solidFill>
                  <a:srgbClr val="E97845"/>
                </a:solidFill>
              </a:rPr>
              <a:t>VOCAL</a:t>
            </a:r>
          </a:p>
          <a:p>
            <a:pPr marR="0" lvl="0" algn="just" rtl="0">
              <a:lnSpc>
                <a:spcPct val="150000"/>
              </a:lnSpc>
              <a:spcBef>
                <a:spcPts val="6000"/>
              </a:spcBef>
              <a:spcAft>
                <a:spcPts val="0"/>
              </a:spcAft>
              <a:buNone/>
            </a:pPr>
            <a:endParaRPr sz="2400" dirty="0">
              <a:solidFill>
                <a:srgbClr val="757070"/>
              </a:solidFill>
            </a:endParaRPr>
          </a:p>
          <a:p>
            <a:pPr marL="342900" marR="0" lvl="0" indent="-342900" algn="just" rtl="0">
              <a:lnSpc>
                <a:spcPct val="150000"/>
              </a:lnSpc>
              <a:spcBef>
                <a:spcPts val="1800"/>
              </a:spcBef>
              <a:spcAft>
                <a:spcPts val="0"/>
              </a:spcAft>
              <a:buClr>
                <a:schemeClr val="accent2"/>
              </a:buClr>
              <a:buSzPct val="100000"/>
              <a:buFont typeface="Arimo"/>
              <a:buNone/>
            </a:pPr>
            <a:endParaRPr sz="2400" b="0" i="0" u="none" strike="noStrike" cap="none" dirty="0">
              <a:solidFill>
                <a:srgbClr val="757070"/>
              </a:solidFill>
              <a:latin typeface="Century Gothic"/>
              <a:ea typeface="Century Gothic"/>
              <a:cs typeface="Century Gothic"/>
              <a:sym typeface="Century Gothic"/>
            </a:endParaRPr>
          </a:p>
        </p:txBody>
      </p:sp>
      <p:sp>
        <p:nvSpPr>
          <p:cNvPr id="269" name="Shape 269"/>
          <p:cNvSpPr/>
          <p:nvPr/>
        </p:nvSpPr>
        <p:spPr>
          <a:xfrm>
            <a:off x="10413402" y="6489378"/>
            <a:ext cx="1893346" cy="27699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171616"/>
              </a:buClr>
              <a:buSzPct val="25000"/>
              <a:buFont typeface="Century Gothic"/>
              <a:buNone/>
            </a:pPr>
            <a:r>
              <a:rPr lang="en-US" sz="1200" b="1" i="0" u="none" strike="noStrike" cap="none" dirty="0">
                <a:solidFill>
                  <a:srgbClr val="171616"/>
                </a:solidFill>
                <a:latin typeface="Century Gothic"/>
                <a:ea typeface="Century Gothic"/>
                <a:cs typeface="Century Gothic"/>
                <a:sym typeface="Century Gothic"/>
              </a:rPr>
              <a:t>Credit: </a:t>
            </a:r>
            <a:r>
              <a:rPr lang="en-US" sz="1200" b="1" i="0" u="none" strike="noStrike" cap="none" dirty="0" smtClean="0">
                <a:solidFill>
                  <a:srgbClr val="171616"/>
                </a:solidFill>
                <a:latin typeface="Century Gothic"/>
                <a:ea typeface="Century Gothic"/>
                <a:cs typeface="Century Gothic"/>
                <a:sym typeface="Century Gothic"/>
              </a:rPr>
              <a:t>Roman Kowch</a:t>
            </a:r>
            <a:endParaRPr lang="en-US" sz="1200" b="1" i="0" u="none" strike="noStrike" cap="none" dirty="0">
              <a:solidFill>
                <a:srgbClr val="171616"/>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Shape 277"/>
          <p:cNvSpPr txBox="1">
            <a:spLocks noGrp="1"/>
          </p:cNvSpPr>
          <p:nvPr>
            <p:ph type="title"/>
          </p:nvPr>
        </p:nvSpPr>
        <p:spPr>
          <a:xfrm>
            <a:off x="1000125" y="365122"/>
            <a:ext cx="9413400" cy="479400"/>
          </a:xfrm>
          <a:prstGeom prst="rect">
            <a:avLst/>
          </a:prstGeom>
          <a:noFill/>
          <a:ln>
            <a:noFill/>
          </a:ln>
        </p:spPr>
        <p:txBody>
          <a:bodyPr lIns="91425" tIns="91425" rIns="91425" bIns="91425" anchor="ctr" anchorCtr="0">
            <a:noAutofit/>
          </a:bodyPr>
          <a:lstStyle/>
          <a:p>
            <a:pPr marL="0" marR="0" lvl="0" indent="0" algn="l" rtl="0">
              <a:lnSpc>
                <a:spcPct val="90000"/>
              </a:lnSpc>
              <a:spcBef>
                <a:spcPts val="0"/>
              </a:spcBef>
              <a:spcAft>
                <a:spcPts val="0"/>
              </a:spcAft>
              <a:buClr>
                <a:srgbClr val="E97845"/>
              </a:buClr>
              <a:buSzPct val="25000"/>
              <a:buFont typeface="Century Gothic"/>
              <a:buNone/>
            </a:pPr>
            <a:r>
              <a:rPr lang="en-US" sz="4800" b="1" i="0" u="none" strike="noStrike" cap="none">
                <a:solidFill>
                  <a:srgbClr val="E97845"/>
                </a:solidFill>
                <a:latin typeface="Century Gothic"/>
                <a:ea typeface="Century Gothic"/>
                <a:cs typeface="Century Gothic"/>
                <a:sym typeface="Century Gothic"/>
              </a:rPr>
              <a:t>Identifying Features</a:t>
            </a:r>
          </a:p>
        </p:txBody>
      </p:sp>
      <p:sp>
        <p:nvSpPr>
          <p:cNvPr id="278" name="Shape 278"/>
          <p:cNvSpPr txBox="1"/>
          <p:nvPr/>
        </p:nvSpPr>
        <p:spPr>
          <a:xfrm>
            <a:off x="9207229" y="4140076"/>
            <a:ext cx="603000" cy="3387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171616"/>
              </a:buClr>
              <a:buSzPct val="25000"/>
              <a:buFont typeface="Century Gothic"/>
              <a:buNone/>
            </a:pPr>
            <a:r>
              <a:rPr lang="en-US" sz="1600" b="1" i="0" u="none" strike="noStrike" cap="none">
                <a:solidFill>
                  <a:srgbClr val="171616"/>
                </a:solidFill>
                <a:latin typeface="Century Gothic"/>
                <a:ea typeface="Century Gothic"/>
                <a:cs typeface="Century Gothic"/>
                <a:sym typeface="Century Gothic"/>
              </a:rPr>
              <a:t>Dust</a:t>
            </a:r>
          </a:p>
        </p:txBody>
      </p:sp>
      <p:sp>
        <p:nvSpPr>
          <p:cNvPr id="279" name="Shape 279"/>
          <p:cNvSpPr/>
          <p:nvPr/>
        </p:nvSpPr>
        <p:spPr>
          <a:xfrm>
            <a:off x="11047135" y="6489378"/>
            <a:ext cx="1144800" cy="2769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171616"/>
              </a:buClr>
              <a:buSzPct val="25000"/>
              <a:buFont typeface="Century Gothic"/>
              <a:buNone/>
            </a:pPr>
            <a:r>
              <a:rPr lang="en-US" sz="1200" b="1" i="0" u="none" strike="noStrike" cap="none">
                <a:solidFill>
                  <a:srgbClr val="171616"/>
                </a:solidFill>
                <a:latin typeface="Century Gothic"/>
                <a:ea typeface="Century Gothic"/>
                <a:cs typeface="Century Gothic"/>
                <a:sym typeface="Century Gothic"/>
              </a:rPr>
              <a:t>Credit: NASA</a:t>
            </a:r>
          </a:p>
        </p:txBody>
      </p:sp>
      <p:pic>
        <p:nvPicPr>
          <p:cNvPr id="280" name="Shape 280"/>
          <p:cNvPicPr preferRelativeResize="0"/>
          <p:nvPr/>
        </p:nvPicPr>
        <p:blipFill rotWithShape="1">
          <a:blip r:embed="rId3">
            <a:alphaModFix/>
          </a:blip>
          <a:srcRect l="1197" t="18740" r="7361" b="3237"/>
          <a:stretch/>
        </p:blipFill>
        <p:spPr>
          <a:xfrm>
            <a:off x="0" y="982175"/>
            <a:ext cx="12192000" cy="5784090"/>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Shape 286"/>
          <p:cNvSpPr txBox="1">
            <a:spLocks noGrp="1"/>
          </p:cNvSpPr>
          <p:nvPr>
            <p:ph type="title"/>
          </p:nvPr>
        </p:nvSpPr>
        <p:spPr>
          <a:xfrm>
            <a:off x="1000125" y="365122"/>
            <a:ext cx="10233148" cy="479425"/>
          </a:xfrm>
          <a:prstGeom prst="rect">
            <a:avLst/>
          </a:prstGeom>
          <a:noFill/>
          <a:ln>
            <a:noFill/>
          </a:ln>
        </p:spPr>
        <p:txBody>
          <a:bodyPr lIns="91425" tIns="91425" rIns="91425" bIns="91425" anchor="ctr" anchorCtr="0">
            <a:noAutofit/>
          </a:bodyPr>
          <a:lstStyle/>
          <a:p>
            <a:pPr marL="0" marR="0" lvl="0" indent="0" algn="l" rtl="0">
              <a:lnSpc>
                <a:spcPct val="90000"/>
              </a:lnSpc>
              <a:spcBef>
                <a:spcPts val="0"/>
              </a:spcBef>
              <a:spcAft>
                <a:spcPts val="0"/>
              </a:spcAft>
              <a:buClr>
                <a:srgbClr val="E97845"/>
              </a:buClr>
              <a:buSzPct val="25000"/>
              <a:buFont typeface="Century Gothic"/>
              <a:buNone/>
            </a:pPr>
            <a:r>
              <a:rPr lang="en-US" b="1"/>
              <a:t>Analyzing CALIPSO Data</a:t>
            </a:r>
          </a:p>
        </p:txBody>
      </p:sp>
      <p:sp>
        <p:nvSpPr>
          <p:cNvPr id="287" name="Shape 287"/>
          <p:cNvSpPr txBox="1"/>
          <p:nvPr/>
        </p:nvSpPr>
        <p:spPr>
          <a:xfrm>
            <a:off x="7311259" y="4899817"/>
            <a:ext cx="1927131" cy="33855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Century Gothic"/>
              <a:buNone/>
            </a:pPr>
            <a:r>
              <a:rPr lang="en-US" sz="1600" b="1" i="0" u="none" strike="noStrike" cap="none">
                <a:solidFill>
                  <a:schemeClr val="lt1"/>
                </a:solidFill>
                <a:latin typeface="Century Gothic"/>
                <a:ea typeface="Century Gothic"/>
                <a:cs typeface="Century Gothic"/>
                <a:sym typeface="Century Gothic"/>
              </a:rPr>
              <a:t>Cumulous Clouds</a:t>
            </a:r>
          </a:p>
        </p:txBody>
      </p:sp>
      <p:cxnSp>
        <p:nvCxnSpPr>
          <p:cNvPr id="288" name="Shape 288"/>
          <p:cNvCxnSpPr/>
          <p:nvPr/>
        </p:nvCxnSpPr>
        <p:spPr>
          <a:xfrm>
            <a:off x="8465820" y="5295007"/>
            <a:ext cx="228600" cy="331044"/>
          </a:xfrm>
          <a:prstGeom prst="straightConnector1">
            <a:avLst/>
          </a:prstGeom>
          <a:noFill/>
          <a:ln w="9525" cap="flat" cmpd="sng">
            <a:solidFill>
              <a:schemeClr val="lt1"/>
            </a:solidFill>
            <a:prstDash val="solid"/>
            <a:round/>
            <a:headEnd type="none" w="med" len="med"/>
            <a:tailEnd type="triangle" w="lg" len="lg"/>
          </a:ln>
        </p:spPr>
      </p:cxnSp>
      <p:cxnSp>
        <p:nvCxnSpPr>
          <p:cNvPr id="289" name="Shape 289"/>
          <p:cNvCxnSpPr/>
          <p:nvPr/>
        </p:nvCxnSpPr>
        <p:spPr>
          <a:xfrm flipH="1">
            <a:off x="8274825" y="5293146"/>
            <a:ext cx="190995" cy="332904"/>
          </a:xfrm>
          <a:prstGeom prst="straightConnector1">
            <a:avLst/>
          </a:prstGeom>
          <a:noFill/>
          <a:ln w="9525" cap="flat" cmpd="sng">
            <a:solidFill>
              <a:schemeClr val="lt1"/>
            </a:solidFill>
            <a:prstDash val="solid"/>
            <a:round/>
            <a:headEnd type="none" w="med" len="med"/>
            <a:tailEnd type="triangle" w="lg" len="lg"/>
          </a:ln>
        </p:spPr>
      </p:cxnSp>
      <p:sp>
        <p:nvSpPr>
          <p:cNvPr id="290" name="Shape 290"/>
          <p:cNvSpPr txBox="1"/>
          <p:nvPr/>
        </p:nvSpPr>
        <p:spPr>
          <a:xfrm>
            <a:off x="286859" y="946050"/>
            <a:ext cx="4291200" cy="5530054"/>
          </a:xfrm>
          <a:prstGeom prst="rect">
            <a:avLst/>
          </a:prstGeom>
          <a:noFill/>
          <a:ln>
            <a:noFill/>
          </a:ln>
        </p:spPr>
        <p:txBody>
          <a:bodyPr lIns="91425" tIns="91425" rIns="91425" bIns="91425" anchor="ctr" anchorCtr="0">
            <a:noAutofit/>
          </a:bodyPr>
          <a:lstStyle/>
          <a:p>
            <a:pPr marL="342900" lvl="0" indent="-342900" rtl="0">
              <a:lnSpc>
                <a:spcPct val="150000"/>
              </a:lnSpc>
              <a:spcBef>
                <a:spcPts val="1200"/>
              </a:spcBef>
              <a:buClr>
                <a:schemeClr val="accent2"/>
              </a:buClr>
              <a:buSzPct val="100000"/>
              <a:buFont typeface="Webdings" panose="05030102010509060703" pitchFamily="18" charset="2"/>
              <a:buChar char="4"/>
            </a:pPr>
            <a:r>
              <a:rPr lang="en-US" sz="2400" dirty="0">
                <a:solidFill>
                  <a:srgbClr val="757070"/>
                </a:solidFill>
                <a:latin typeface="Century Gothic"/>
                <a:ea typeface="Century Gothic"/>
                <a:cs typeface="Century Gothic"/>
                <a:sym typeface="Century Gothic"/>
              </a:rPr>
              <a:t>CALSIPSO records</a:t>
            </a:r>
            <a:r>
              <a:rPr lang="en-US" sz="2400" b="1" dirty="0" smtClean="0">
                <a:solidFill>
                  <a:srgbClr val="E97845"/>
                </a:solidFill>
                <a:latin typeface="Century Gothic"/>
                <a:ea typeface="Century Gothic"/>
                <a:cs typeface="Century Gothic"/>
                <a:sym typeface="Century Gothic"/>
              </a:rPr>
              <a:t> backscatter attenuation </a:t>
            </a:r>
            <a:r>
              <a:rPr lang="en-US" sz="2400" dirty="0">
                <a:solidFill>
                  <a:srgbClr val="757070"/>
                </a:solidFill>
                <a:latin typeface="Century Gothic"/>
                <a:ea typeface="Century Gothic"/>
                <a:cs typeface="Century Gothic"/>
                <a:sym typeface="Century Gothic"/>
              </a:rPr>
              <a:t>and</a:t>
            </a:r>
            <a:r>
              <a:rPr lang="en-US" sz="2400" b="1" dirty="0" smtClean="0">
                <a:solidFill>
                  <a:srgbClr val="E97845"/>
                </a:solidFill>
                <a:latin typeface="Century Gothic"/>
                <a:ea typeface="Century Gothic"/>
                <a:cs typeface="Century Gothic"/>
                <a:sym typeface="Century Gothic"/>
              </a:rPr>
              <a:t> polarization</a:t>
            </a:r>
          </a:p>
          <a:p>
            <a:pPr marL="342900" lvl="0" indent="-342900" rtl="0">
              <a:lnSpc>
                <a:spcPct val="150000"/>
              </a:lnSpc>
              <a:spcBef>
                <a:spcPts val="1200"/>
              </a:spcBef>
              <a:buClr>
                <a:schemeClr val="accent2"/>
              </a:buClr>
              <a:buSzPct val="100000"/>
              <a:buFont typeface="Webdings" panose="05030102010509060703" pitchFamily="18" charset="2"/>
              <a:buChar char="4"/>
            </a:pPr>
            <a:r>
              <a:rPr lang="en-US" sz="2400" b="1" dirty="0" smtClean="0">
                <a:solidFill>
                  <a:srgbClr val="E97845"/>
                </a:solidFill>
                <a:latin typeface="Century Gothic"/>
                <a:ea typeface="Century Gothic"/>
                <a:cs typeface="Century Gothic"/>
                <a:sym typeface="Century Gothic"/>
              </a:rPr>
              <a:t>Shapes </a:t>
            </a:r>
            <a:r>
              <a:rPr lang="en-US" sz="2400" dirty="0">
                <a:solidFill>
                  <a:srgbClr val="757070"/>
                </a:solidFill>
                <a:latin typeface="Century Gothic"/>
                <a:ea typeface="Century Gothic"/>
                <a:cs typeface="Century Gothic"/>
                <a:sym typeface="Century Gothic"/>
              </a:rPr>
              <a:t>are drawn by researchers in Level One</a:t>
            </a:r>
          </a:p>
          <a:p>
            <a:pPr marL="342900" lvl="0" indent="-342900" rtl="0">
              <a:lnSpc>
                <a:spcPct val="150000"/>
              </a:lnSpc>
              <a:spcBef>
                <a:spcPts val="1200"/>
              </a:spcBef>
              <a:buClr>
                <a:schemeClr val="accent2"/>
              </a:buClr>
              <a:buSzPct val="100000"/>
              <a:buFont typeface="Webdings" panose="05030102010509060703" pitchFamily="18" charset="2"/>
              <a:buChar char="4"/>
            </a:pPr>
            <a:r>
              <a:rPr lang="en-US" sz="2400" b="1" dirty="0" smtClean="0">
                <a:solidFill>
                  <a:srgbClr val="E97845"/>
                </a:solidFill>
                <a:latin typeface="Century Gothic"/>
                <a:ea typeface="Century Gothic"/>
                <a:cs typeface="Century Gothic"/>
                <a:sym typeface="Century Gothic"/>
              </a:rPr>
              <a:t>Layers </a:t>
            </a:r>
            <a:r>
              <a:rPr lang="en-US" sz="2400" dirty="0" smtClean="0">
                <a:solidFill>
                  <a:srgbClr val="757070"/>
                </a:solidFill>
                <a:latin typeface="Century Gothic"/>
                <a:ea typeface="Century Gothic"/>
                <a:cs typeface="Century Gothic"/>
                <a:sym typeface="Century Gothic"/>
              </a:rPr>
              <a:t>are produced by algorithms and shown in Level Two data</a:t>
            </a:r>
            <a:endParaRPr lang="en-US" sz="2400" dirty="0">
              <a:solidFill>
                <a:srgbClr val="757070"/>
              </a:solidFill>
              <a:latin typeface="Century Gothic"/>
              <a:ea typeface="Century Gothic"/>
              <a:cs typeface="Century Gothic"/>
              <a:sym typeface="Century Gothic"/>
            </a:endParaRPr>
          </a:p>
        </p:txBody>
      </p:sp>
      <p:pic>
        <p:nvPicPr>
          <p:cNvPr id="8" name="Shape 219"/>
          <p:cNvPicPr preferRelativeResize="0"/>
          <p:nvPr/>
        </p:nvPicPr>
        <p:blipFill rotWithShape="1">
          <a:blip r:embed="rId3">
            <a:alphaModFix/>
          </a:blip>
          <a:srcRect/>
          <a:stretch/>
        </p:blipFill>
        <p:spPr>
          <a:xfrm>
            <a:off x="6788075" y="946050"/>
            <a:ext cx="5403924" cy="2937461"/>
          </a:xfrm>
          <a:prstGeom prst="rect">
            <a:avLst/>
          </a:prstGeom>
          <a:noFill/>
          <a:ln>
            <a:noFill/>
          </a:ln>
        </p:spPr>
      </p:pic>
      <p:pic>
        <p:nvPicPr>
          <p:cNvPr id="9" name="Shape 217"/>
          <p:cNvPicPr preferRelativeResize="0"/>
          <p:nvPr/>
        </p:nvPicPr>
        <p:blipFill rotWithShape="1">
          <a:blip r:embed="rId4">
            <a:alphaModFix/>
          </a:blip>
          <a:srcRect/>
          <a:stretch/>
        </p:blipFill>
        <p:spPr>
          <a:xfrm>
            <a:off x="6788075" y="3883511"/>
            <a:ext cx="5403924" cy="2871982"/>
          </a:xfrm>
          <a:prstGeom prst="rect">
            <a:avLst/>
          </a:prstGeom>
          <a:noFill/>
          <a:ln>
            <a:noFill/>
          </a:ln>
        </p:spPr>
      </p:pic>
      <p:sp>
        <p:nvSpPr>
          <p:cNvPr id="3" name="Rectangle 2"/>
          <p:cNvSpPr/>
          <p:nvPr/>
        </p:nvSpPr>
        <p:spPr>
          <a:xfrm>
            <a:off x="5636439" y="2179363"/>
            <a:ext cx="960519" cy="369332"/>
          </a:xfrm>
          <a:prstGeom prst="rect">
            <a:avLst/>
          </a:prstGeom>
        </p:spPr>
        <p:txBody>
          <a:bodyPr wrap="none">
            <a:spAutoFit/>
          </a:bodyPr>
          <a:lstStyle/>
          <a:p>
            <a:r>
              <a:rPr lang="en-US" sz="1800" b="1" dirty="0" smtClean="0">
                <a:solidFill>
                  <a:srgbClr val="E97845"/>
                </a:solidFill>
                <a:latin typeface="Century Gothic"/>
                <a:ea typeface="Century Gothic"/>
                <a:cs typeface="Century Gothic"/>
                <a:sym typeface="Century Gothic"/>
              </a:rPr>
              <a:t>Level 1</a:t>
            </a:r>
            <a:endParaRPr lang="en-US" sz="1800" dirty="0"/>
          </a:p>
        </p:txBody>
      </p:sp>
      <p:sp>
        <p:nvSpPr>
          <p:cNvPr id="6" name="Rectangle 5"/>
          <p:cNvSpPr/>
          <p:nvPr/>
        </p:nvSpPr>
        <p:spPr>
          <a:xfrm>
            <a:off x="5636439" y="5090266"/>
            <a:ext cx="960519" cy="369332"/>
          </a:xfrm>
          <a:prstGeom prst="rect">
            <a:avLst/>
          </a:prstGeom>
        </p:spPr>
        <p:txBody>
          <a:bodyPr wrap="none">
            <a:spAutoFit/>
          </a:bodyPr>
          <a:lstStyle/>
          <a:p>
            <a:r>
              <a:rPr lang="en-US" sz="1800" b="1" dirty="0" smtClean="0">
                <a:solidFill>
                  <a:srgbClr val="E97845"/>
                </a:solidFill>
                <a:latin typeface="Century Gothic"/>
                <a:ea typeface="Century Gothic"/>
                <a:cs typeface="Century Gothic"/>
                <a:sym typeface="Century Gothic"/>
              </a:rPr>
              <a:t>Level 2</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Shape 297"/>
          <p:cNvSpPr txBox="1">
            <a:spLocks noGrp="1"/>
          </p:cNvSpPr>
          <p:nvPr>
            <p:ph type="title"/>
          </p:nvPr>
        </p:nvSpPr>
        <p:spPr>
          <a:xfrm>
            <a:off x="1000125" y="365122"/>
            <a:ext cx="9413276" cy="479425"/>
          </a:xfrm>
          <a:prstGeom prst="rect">
            <a:avLst/>
          </a:prstGeom>
          <a:noFill/>
          <a:ln>
            <a:noFill/>
          </a:ln>
        </p:spPr>
        <p:txBody>
          <a:bodyPr lIns="91425" tIns="91425" rIns="91425" bIns="91425" anchor="ctr" anchorCtr="0">
            <a:noAutofit/>
          </a:bodyPr>
          <a:lstStyle/>
          <a:p>
            <a:pPr marL="0" marR="0" lvl="0" indent="0" algn="l" rtl="0">
              <a:lnSpc>
                <a:spcPct val="90000"/>
              </a:lnSpc>
              <a:spcBef>
                <a:spcPts val="0"/>
              </a:spcBef>
              <a:spcAft>
                <a:spcPts val="0"/>
              </a:spcAft>
              <a:buClr>
                <a:srgbClr val="E97845"/>
              </a:buClr>
              <a:buSzPct val="25000"/>
              <a:buFont typeface="Century Gothic"/>
              <a:buNone/>
            </a:pPr>
            <a:r>
              <a:rPr lang="en-US" sz="4800" b="1" i="0" u="none" strike="noStrike" cap="none">
                <a:solidFill>
                  <a:srgbClr val="E97845"/>
                </a:solidFill>
                <a:latin typeface="Century Gothic"/>
                <a:ea typeface="Century Gothic"/>
                <a:cs typeface="Century Gothic"/>
                <a:sym typeface="Century Gothic"/>
              </a:rPr>
              <a:t>Comparing Data Products</a:t>
            </a:r>
          </a:p>
        </p:txBody>
      </p:sp>
      <p:pic>
        <p:nvPicPr>
          <p:cNvPr id="298" name="Shape 298"/>
          <p:cNvPicPr preferRelativeResize="0"/>
          <p:nvPr/>
        </p:nvPicPr>
        <p:blipFill rotWithShape="1">
          <a:blip r:embed="rId3">
            <a:alphaModFix/>
          </a:blip>
          <a:srcRect l="2356" r="6159"/>
          <a:stretch/>
        </p:blipFill>
        <p:spPr>
          <a:xfrm>
            <a:off x="0" y="984499"/>
            <a:ext cx="6404399" cy="5799000"/>
          </a:xfrm>
          <a:prstGeom prst="rect">
            <a:avLst/>
          </a:prstGeom>
          <a:noFill/>
          <a:ln>
            <a:noFill/>
          </a:ln>
        </p:spPr>
      </p:pic>
      <p:sp>
        <p:nvSpPr>
          <p:cNvPr id="299" name="Shape 299"/>
          <p:cNvSpPr/>
          <p:nvPr/>
        </p:nvSpPr>
        <p:spPr>
          <a:xfrm>
            <a:off x="6529891" y="1231599"/>
            <a:ext cx="5507915" cy="5237400"/>
          </a:xfrm>
          <a:prstGeom prst="rect">
            <a:avLst/>
          </a:prstGeom>
          <a:noFill/>
          <a:ln>
            <a:noFill/>
          </a:ln>
        </p:spPr>
        <p:txBody>
          <a:bodyPr lIns="91425" tIns="45700" rIns="91425" bIns="45700" anchor="t" anchorCtr="0">
            <a:noAutofit/>
          </a:bodyPr>
          <a:lstStyle/>
          <a:p>
            <a:pPr marL="342900" marR="0" lvl="0" indent="-342900" algn="l" rtl="0">
              <a:lnSpc>
                <a:spcPct val="150000"/>
              </a:lnSpc>
              <a:spcBef>
                <a:spcPts val="2400"/>
              </a:spcBef>
              <a:spcAft>
                <a:spcPts val="0"/>
              </a:spcAft>
              <a:buClr>
                <a:srgbClr val="ED7D31"/>
              </a:buClr>
              <a:buSzPct val="100000"/>
              <a:buFont typeface="Webdings" panose="05030102010509060703" pitchFamily="18" charset="2"/>
              <a:buChar char="4"/>
            </a:pPr>
            <a:r>
              <a:rPr lang="en-US" sz="2200" dirty="0" smtClean="0">
                <a:solidFill>
                  <a:srgbClr val="757070"/>
                </a:solidFill>
                <a:latin typeface="Century Gothic"/>
                <a:ea typeface="Century Gothic"/>
                <a:cs typeface="Century Gothic"/>
                <a:sym typeface="Century Gothic"/>
              </a:rPr>
              <a:t>Data analysis courtesy of Britney Hopgood</a:t>
            </a:r>
          </a:p>
          <a:p>
            <a:pPr marL="342900" marR="0" lvl="0" indent="-342900" algn="l" rtl="0">
              <a:lnSpc>
                <a:spcPct val="150000"/>
              </a:lnSpc>
              <a:spcBef>
                <a:spcPts val="2400"/>
              </a:spcBef>
              <a:spcAft>
                <a:spcPts val="0"/>
              </a:spcAft>
              <a:buClr>
                <a:srgbClr val="ED7D31"/>
              </a:buClr>
              <a:buSzPct val="100000"/>
              <a:buFont typeface="Webdings" panose="05030102010509060703" pitchFamily="18" charset="2"/>
              <a:buChar char="4"/>
            </a:pPr>
            <a:r>
              <a:rPr lang="en-US" sz="2200" dirty="0" smtClean="0">
                <a:solidFill>
                  <a:srgbClr val="757070"/>
                </a:solidFill>
                <a:latin typeface="Century Gothic"/>
                <a:ea typeface="Century Gothic"/>
                <a:cs typeface="Century Gothic"/>
                <a:sym typeface="Century Gothic"/>
              </a:rPr>
              <a:t>Shape backscatter on the x-axis, layer backscatter on the y-axis</a:t>
            </a:r>
          </a:p>
          <a:p>
            <a:pPr marL="342900" marR="0" lvl="0" indent="-342900" algn="l" rtl="0">
              <a:lnSpc>
                <a:spcPct val="150000"/>
              </a:lnSpc>
              <a:spcBef>
                <a:spcPts val="2400"/>
              </a:spcBef>
              <a:spcAft>
                <a:spcPts val="0"/>
              </a:spcAft>
              <a:buClr>
                <a:srgbClr val="ED7D31"/>
              </a:buClr>
              <a:buSzPct val="100000"/>
              <a:buFont typeface="Webdings" panose="05030102010509060703" pitchFamily="18" charset="2"/>
              <a:buChar char="4"/>
            </a:pPr>
            <a:r>
              <a:rPr lang="en-US" sz="2200" dirty="0" smtClean="0">
                <a:solidFill>
                  <a:srgbClr val="757070"/>
                </a:solidFill>
                <a:latin typeface="Century Gothic"/>
                <a:ea typeface="Century Gothic"/>
                <a:cs typeface="Century Gothic"/>
                <a:sym typeface="Century Gothic"/>
              </a:rPr>
              <a:t>Red color means more frequent</a:t>
            </a:r>
          </a:p>
          <a:p>
            <a:pPr marL="342900" marR="0" lvl="0" indent="-342900" algn="l" rtl="0">
              <a:lnSpc>
                <a:spcPct val="150000"/>
              </a:lnSpc>
              <a:spcBef>
                <a:spcPts val="2400"/>
              </a:spcBef>
              <a:spcAft>
                <a:spcPts val="0"/>
              </a:spcAft>
              <a:buClr>
                <a:srgbClr val="ED7D31"/>
              </a:buClr>
              <a:buSzPct val="100000"/>
              <a:buFont typeface="Webdings" panose="05030102010509060703" pitchFamily="18" charset="2"/>
              <a:buChar char="4"/>
            </a:pPr>
            <a:r>
              <a:rPr lang="en-US" sz="2200" dirty="0" smtClean="0">
                <a:solidFill>
                  <a:srgbClr val="757070"/>
                </a:solidFill>
                <a:latin typeface="Century Gothic"/>
                <a:ea typeface="Century Gothic"/>
                <a:cs typeface="Century Gothic"/>
                <a:sym typeface="Century Gothic"/>
              </a:rPr>
              <a:t>The backscatter for drawn shapes is higher than for algorithm identified layers</a:t>
            </a:r>
          </a:p>
          <a:p>
            <a:pPr marL="342900" marR="0" lvl="0" indent="-342900" algn="l" rtl="0">
              <a:lnSpc>
                <a:spcPct val="200000"/>
              </a:lnSpc>
              <a:spcBef>
                <a:spcPts val="2400"/>
              </a:spcBef>
              <a:spcAft>
                <a:spcPts val="0"/>
              </a:spcAft>
              <a:buClr>
                <a:srgbClr val="ED7D31"/>
              </a:buClr>
              <a:buFont typeface="Arimo"/>
              <a:buNone/>
            </a:pPr>
            <a:endParaRPr sz="2200" b="0" i="0" u="none" strike="noStrike" cap="none" dirty="0">
              <a:solidFill>
                <a:srgbClr val="757070"/>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Shape 305"/>
          <p:cNvSpPr txBox="1">
            <a:spLocks noGrp="1"/>
          </p:cNvSpPr>
          <p:nvPr>
            <p:ph type="title"/>
          </p:nvPr>
        </p:nvSpPr>
        <p:spPr>
          <a:xfrm>
            <a:off x="1000125" y="365122"/>
            <a:ext cx="9413276" cy="479425"/>
          </a:xfrm>
          <a:prstGeom prst="rect">
            <a:avLst/>
          </a:prstGeom>
          <a:noFill/>
          <a:ln>
            <a:noFill/>
          </a:ln>
        </p:spPr>
        <p:txBody>
          <a:bodyPr lIns="91425" tIns="91425" rIns="91425" bIns="91425" anchor="ctr" anchorCtr="0">
            <a:noAutofit/>
          </a:bodyPr>
          <a:lstStyle/>
          <a:p>
            <a:pPr marL="0" marR="0" lvl="0" indent="0" algn="l" rtl="0">
              <a:lnSpc>
                <a:spcPct val="90000"/>
              </a:lnSpc>
              <a:spcBef>
                <a:spcPts val="0"/>
              </a:spcBef>
              <a:spcAft>
                <a:spcPts val="0"/>
              </a:spcAft>
              <a:buClr>
                <a:srgbClr val="E97845"/>
              </a:buClr>
              <a:buSzPct val="25000"/>
              <a:buFont typeface="Century Gothic"/>
              <a:buNone/>
            </a:pPr>
            <a:r>
              <a:rPr lang="en-US" sz="4800" b="1" i="0" u="none" strike="noStrike" cap="none">
                <a:solidFill>
                  <a:srgbClr val="E97845"/>
                </a:solidFill>
                <a:latin typeface="Century Gothic"/>
                <a:ea typeface="Century Gothic"/>
                <a:cs typeface="Century Gothic"/>
                <a:sym typeface="Century Gothic"/>
              </a:rPr>
              <a:t>Conclusions</a:t>
            </a:r>
          </a:p>
        </p:txBody>
      </p:sp>
      <p:pic>
        <p:nvPicPr>
          <p:cNvPr id="306" name="Shape 306"/>
          <p:cNvPicPr preferRelativeResize="0"/>
          <p:nvPr/>
        </p:nvPicPr>
        <p:blipFill rotWithShape="1">
          <a:blip r:embed="rId3">
            <a:alphaModFix/>
          </a:blip>
          <a:srcRect/>
          <a:stretch/>
        </p:blipFill>
        <p:spPr>
          <a:xfrm>
            <a:off x="0" y="1050100"/>
            <a:ext cx="7622400" cy="5604000"/>
          </a:xfrm>
          <a:prstGeom prst="rect">
            <a:avLst/>
          </a:prstGeom>
          <a:noFill/>
          <a:ln>
            <a:noFill/>
          </a:ln>
        </p:spPr>
      </p:pic>
      <p:sp>
        <p:nvSpPr>
          <p:cNvPr id="307" name="Shape 307"/>
          <p:cNvSpPr/>
          <p:nvPr/>
        </p:nvSpPr>
        <p:spPr>
          <a:xfrm>
            <a:off x="7622313" y="1966567"/>
            <a:ext cx="4471096" cy="3970318"/>
          </a:xfrm>
          <a:prstGeom prst="rect">
            <a:avLst/>
          </a:prstGeom>
          <a:noFill/>
          <a:ln>
            <a:noFill/>
          </a:ln>
        </p:spPr>
        <p:txBody>
          <a:bodyPr lIns="91425" tIns="45700" rIns="91425" bIns="45700" anchor="t" anchorCtr="0">
            <a:noAutofit/>
          </a:bodyPr>
          <a:lstStyle/>
          <a:p>
            <a:pPr marL="342900" marR="0" lvl="0" indent="-342900" algn="l" rtl="0">
              <a:lnSpc>
                <a:spcPct val="200000"/>
              </a:lnSpc>
              <a:spcBef>
                <a:spcPts val="0"/>
              </a:spcBef>
              <a:spcAft>
                <a:spcPts val="0"/>
              </a:spcAft>
              <a:buClr>
                <a:srgbClr val="ED7D31"/>
              </a:buClr>
              <a:buSzPct val="100000"/>
              <a:buFont typeface="Webdings" panose="05030102010509060703" pitchFamily="18" charset="2"/>
              <a:buChar char="4"/>
            </a:pPr>
            <a:r>
              <a:rPr lang="en-US" sz="2400" b="0" i="0" u="none" strike="noStrike" cap="none" dirty="0">
                <a:solidFill>
                  <a:srgbClr val="757070"/>
                </a:solidFill>
                <a:latin typeface="Century Gothic"/>
                <a:ea typeface="Century Gothic"/>
                <a:cs typeface="Century Gothic"/>
                <a:sym typeface="Century Gothic"/>
              </a:rPr>
              <a:t>Added features to VOCAL</a:t>
            </a:r>
          </a:p>
          <a:p>
            <a:pPr marL="342900" marR="0" lvl="0" indent="-342900" algn="l" rtl="0">
              <a:lnSpc>
                <a:spcPct val="200000"/>
              </a:lnSpc>
              <a:spcBef>
                <a:spcPts val="2400"/>
              </a:spcBef>
              <a:spcAft>
                <a:spcPts val="0"/>
              </a:spcAft>
              <a:buClr>
                <a:srgbClr val="ED7D31"/>
              </a:buClr>
              <a:buSzPct val="100000"/>
              <a:buFont typeface="Webdings" panose="05030102010509060703" pitchFamily="18" charset="2"/>
              <a:buChar char="4"/>
            </a:pPr>
            <a:r>
              <a:rPr lang="en-US" sz="2400" b="0" i="0" u="none" strike="noStrike" cap="none" dirty="0">
                <a:solidFill>
                  <a:srgbClr val="757070"/>
                </a:solidFill>
                <a:latin typeface="Century Gothic"/>
                <a:ea typeface="Century Gothic"/>
                <a:cs typeface="Century Gothic"/>
                <a:sym typeface="Century Gothic"/>
              </a:rPr>
              <a:t>Updated documentation</a:t>
            </a:r>
          </a:p>
          <a:p>
            <a:pPr marL="342900" marR="0" lvl="0" indent="-342900" algn="l" rtl="0">
              <a:lnSpc>
                <a:spcPct val="200000"/>
              </a:lnSpc>
              <a:spcBef>
                <a:spcPts val="2400"/>
              </a:spcBef>
              <a:spcAft>
                <a:spcPts val="0"/>
              </a:spcAft>
              <a:buClr>
                <a:srgbClr val="ED7D31"/>
              </a:buClr>
              <a:buSzPct val="100000"/>
              <a:buFont typeface="Webdings" panose="05030102010509060703" pitchFamily="18" charset="2"/>
              <a:buChar char="4"/>
            </a:pPr>
            <a:r>
              <a:rPr lang="en-US" sz="2400" dirty="0">
                <a:solidFill>
                  <a:srgbClr val="757070"/>
                </a:solidFill>
                <a:latin typeface="Century Gothic"/>
                <a:ea typeface="Century Gothic"/>
                <a:cs typeface="Century Gothic"/>
                <a:sym typeface="Century Gothic"/>
              </a:rPr>
              <a:t>Analyzed dust events in case study</a:t>
            </a:r>
          </a:p>
          <a:p>
            <a:pPr marL="342900" marR="0" lvl="0" indent="-342900" algn="l" rtl="0">
              <a:lnSpc>
                <a:spcPct val="200000"/>
              </a:lnSpc>
              <a:spcBef>
                <a:spcPts val="2400"/>
              </a:spcBef>
              <a:spcAft>
                <a:spcPts val="0"/>
              </a:spcAft>
              <a:buClr>
                <a:srgbClr val="ED7D31"/>
              </a:buClr>
              <a:buFont typeface="Arimo"/>
              <a:buNone/>
            </a:pPr>
            <a:endParaRPr sz="2400" b="0" i="0" u="none" strike="noStrike" cap="none" dirty="0">
              <a:solidFill>
                <a:srgbClr val="757070"/>
              </a:solidFill>
              <a:latin typeface="Century Gothic"/>
              <a:ea typeface="Century Gothic"/>
              <a:cs typeface="Century Gothic"/>
              <a:sym typeface="Century Gothic"/>
            </a:endParaRPr>
          </a:p>
        </p:txBody>
      </p:sp>
      <p:sp>
        <p:nvSpPr>
          <p:cNvPr id="308" name="Shape 308"/>
          <p:cNvSpPr txBox="1"/>
          <p:nvPr/>
        </p:nvSpPr>
        <p:spPr>
          <a:xfrm>
            <a:off x="71553" y="6278785"/>
            <a:ext cx="2313600" cy="2769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A5A5A5"/>
              </a:buClr>
              <a:buSzPct val="25000"/>
              <a:buFont typeface="Century Gothic"/>
              <a:buNone/>
            </a:pPr>
            <a:r>
              <a:rPr lang="en-US" sz="1200" b="1" i="0" u="none" strike="noStrike" cap="none">
                <a:solidFill>
                  <a:srgbClr val="EFEFEF"/>
                </a:solidFill>
                <a:latin typeface="Century Gothic"/>
                <a:ea typeface="Century Gothic"/>
                <a:cs typeface="Century Gothic"/>
                <a:sym typeface="Century Gothic"/>
              </a:rPr>
              <a:t>Credit: Wikimedia Commons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Shape 314"/>
          <p:cNvSpPr txBox="1">
            <a:spLocks noGrp="1"/>
          </p:cNvSpPr>
          <p:nvPr>
            <p:ph type="title"/>
          </p:nvPr>
        </p:nvSpPr>
        <p:spPr>
          <a:xfrm>
            <a:off x="1000125" y="377823"/>
            <a:ext cx="9413276" cy="479425"/>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E97845"/>
              </a:buClr>
              <a:buSzPct val="25000"/>
              <a:buFont typeface="Century Gothic"/>
              <a:buNone/>
            </a:pPr>
            <a:r>
              <a:rPr lang="en-US" sz="4320" b="1" i="0" u="none" strike="noStrike" cap="none">
                <a:solidFill>
                  <a:srgbClr val="E97845"/>
                </a:solidFill>
                <a:latin typeface="Century Gothic"/>
                <a:ea typeface="Century Gothic"/>
                <a:cs typeface="Century Gothic"/>
                <a:sym typeface="Century Gothic"/>
              </a:rPr>
              <a:t>Acknowledgements</a:t>
            </a:r>
          </a:p>
        </p:txBody>
      </p:sp>
      <p:sp>
        <p:nvSpPr>
          <p:cNvPr id="315" name="Shape 315"/>
          <p:cNvSpPr txBox="1"/>
          <p:nvPr/>
        </p:nvSpPr>
        <p:spPr>
          <a:xfrm>
            <a:off x="728954" y="4053526"/>
            <a:ext cx="9178796" cy="1741950"/>
          </a:xfrm>
          <a:prstGeom prst="rect">
            <a:avLst/>
          </a:prstGeom>
          <a:noFill/>
          <a:ln>
            <a:noFill/>
          </a:ln>
        </p:spPr>
        <p:txBody>
          <a:bodyPr lIns="91425" tIns="45700" rIns="91425" bIns="45700" anchor="t" anchorCtr="0">
            <a:noAutofit/>
          </a:bodyPr>
          <a:lstStyle/>
          <a:p>
            <a:pPr marL="0" marR="0" lvl="0" indent="0" algn="l" rtl="0">
              <a:lnSpc>
                <a:spcPct val="150000"/>
              </a:lnSpc>
              <a:spcBef>
                <a:spcPts val="0"/>
              </a:spcBef>
              <a:spcAft>
                <a:spcPts val="0"/>
              </a:spcAft>
              <a:buClr>
                <a:srgbClr val="3F3F3F"/>
              </a:buClr>
              <a:buSzPct val="25000"/>
              <a:buFont typeface="Arial"/>
              <a:buNone/>
            </a:pPr>
            <a:r>
              <a:rPr lang="en-US" sz="2400" b="0" i="0" u="none" strike="noStrike" cap="none">
                <a:solidFill>
                  <a:srgbClr val="757070"/>
                </a:solidFill>
                <a:latin typeface="Century Gothic"/>
                <a:ea typeface="Century Gothic"/>
                <a:cs typeface="Century Gothic"/>
                <a:sym typeface="Century Gothic"/>
              </a:rPr>
              <a:t>Dr. Kathleen Moore (NASA LaRC) </a:t>
            </a:r>
          </a:p>
          <a:p>
            <a:pPr marL="0" marR="0" lvl="0" indent="0" algn="l" rtl="0">
              <a:lnSpc>
                <a:spcPct val="150000"/>
              </a:lnSpc>
              <a:spcBef>
                <a:spcPts val="0"/>
              </a:spcBef>
              <a:spcAft>
                <a:spcPts val="0"/>
              </a:spcAft>
              <a:buClr>
                <a:srgbClr val="3F3F3F"/>
              </a:buClr>
              <a:buSzPct val="25000"/>
              <a:buFont typeface="Arial"/>
              <a:buNone/>
            </a:pPr>
            <a:r>
              <a:rPr lang="en-US" sz="2400" b="0" i="0" u="none" strike="noStrike" cap="none">
                <a:solidFill>
                  <a:srgbClr val="757070"/>
                </a:solidFill>
                <a:latin typeface="Century Gothic"/>
                <a:ea typeface="Century Gothic"/>
                <a:cs typeface="Century Gothic"/>
                <a:sym typeface="Century Gothic"/>
              </a:rPr>
              <a:t>Dr. Kenton Ross (NASA LaRC) </a:t>
            </a:r>
          </a:p>
          <a:p>
            <a:pPr marL="0" marR="0" lvl="0" indent="0" algn="l" rtl="0">
              <a:lnSpc>
                <a:spcPct val="150000"/>
              </a:lnSpc>
              <a:spcBef>
                <a:spcPts val="0"/>
              </a:spcBef>
              <a:spcAft>
                <a:spcPts val="0"/>
              </a:spcAft>
              <a:buClr>
                <a:srgbClr val="3F3F3F"/>
              </a:buClr>
              <a:buSzPct val="25000"/>
              <a:buFont typeface="Arial"/>
              <a:buNone/>
            </a:pPr>
            <a:r>
              <a:rPr lang="en-US" sz="2400" b="0" i="0" u="none" strike="noStrike" cap="none">
                <a:solidFill>
                  <a:srgbClr val="757070"/>
                </a:solidFill>
                <a:latin typeface="Century Gothic"/>
                <a:ea typeface="Century Gothic"/>
                <a:cs typeface="Century Gothic"/>
                <a:sym typeface="Century Gothic"/>
              </a:rPr>
              <a:t>Grant Mercer (UNLV)</a:t>
            </a:r>
          </a:p>
          <a:p>
            <a:pPr marL="0" marR="0" lvl="0" indent="0" algn="l" rtl="0">
              <a:lnSpc>
                <a:spcPct val="150000"/>
              </a:lnSpc>
              <a:spcBef>
                <a:spcPts val="0"/>
              </a:spcBef>
              <a:spcAft>
                <a:spcPts val="0"/>
              </a:spcAft>
              <a:buClr>
                <a:srgbClr val="3F3F3F"/>
              </a:buClr>
              <a:buFont typeface="Arial"/>
              <a:buNone/>
            </a:pPr>
            <a:endParaRPr sz="2400" b="0" i="0" u="none" strike="noStrike" cap="none">
              <a:solidFill>
                <a:srgbClr val="757070"/>
              </a:solidFill>
              <a:latin typeface="Century Gothic"/>
              <a:ea typeface="Century Gothic"/>
              <a:cs typeface="Century Gothic"/>
              <a:sym typeface="Century Gothic"/>
            </a:endParaRPr>
          </a:p>
        </p:txBody>
      </p:sp>
      <p:sp>
        <p:nvSpPr>
          <p:cNvPr id="316" name="Shape 316"/>
          <p:cNvSpPr txBox="1"/>
          <p:nvPr/>
        </p:nvSpPr>
        <p:spPr>
          <a:xfrm>
            <a:off x="728954" y="1151967"/>
            <a:ext cx="2376496" cy="562532"/>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E97845"/>
              </a:buClr>
              <a:buSzPct val="25000"/>
              <a:buFont typeface="Arial"/>
              <a:buNone/>
            </a:pPr>
            <a:r>
              <a:rPr lang="en-US" sz="3600" b="0" i="0" u="none" strike="noStrike" cap="none">
                <a:solidFill>
                  <a:srgbClr val="E97845"/>
                </a:solidFill>
                <a:latin typeface="Century Gothic"/>
                <a:ea typeface="Century Gothic"/>
                <a:cs typeface="Century Gothic"/>
                <a:sym typeface="Century Gothic"/>
              </a:rPr>
              <a:t>Partners</a:t>
            </a:r>
          </a:p>
        </p:txBody>
      </p:sp>
      <p:sp>
        <p:nvSpPr>
          <p:cNvPr id="317" name="Shape 317"/>
          <p:cNvSpPr txBox="1"/>
          <p:nvPr/>
        </p:nvSpPr>
        <p:spPr>
          <a:xfrm>
            <a:off x="728954" y="1531062"/>
            <a:ext cx="7700670" cy="1274330"/>
          </a:xfrm>
          <a:prstGeom prst="rect">
            <a:avLst/>
          </a:prstGeom>
          <a:noFill/>
          <a:ln>
            <a:noFill/>
          </a:ln>
        </p:spPr>
        <p:txBody>
          <a:bodyPr lIns="91425" tIns="91425" rIns="91425" bIns="91425" anchor="t" anchorCtr="0">
            <a:noAutofit/>
          </a:bodyPr>
          <a:lstStyle/>
          <a:p>
            <a:pPr marL="0" marR="0" lvl="0" indent="0" algn="l" rtl="0">
              <a:lnSpc>
                <a:spcPct val="150000"/>
              </a:lnSpc>
              <a:spcBef>
                <a:spcPts val="0"/>
              </a:spcBef>
              <a:spcAft>
                <a:spcPts val="0"/>
              </a:spcAft>
              <a:buClr>
                <a:srgbClr val="3F3F3F"/>
              </a:buClr>
              <a:buSzPct val="25000"/>
              <a:buFont typeface="Arial"/>
              <a:buNone/>
            </a:pPr>
            <a:r>
              <a:rPr lang="en-US" sz="2400" b="0" i="0" u="none" strike="noStrike" cap="none">
                <a:solidFill>
                  <a:srgbClr val="757070"/>
                </a:solidFill>
                <a:latin typeface="Century Gothic"/>
                <a:ea typeface="Century Gothic"/>
                <a:cs typeface="Century Gothic"/>
                <a:sym typeface="Century Gothic"/>
              </a:rPr>
              <a:t>Dr. Charles Trepte (CALIPSO Science Team)</a:t>
            </a:r>
          </a:p>
          <a:p>
            <a:pPr marL="0" marR="0" lvl="0" indent="0" algn="l" rtl="0">
              <a:lnSpc>
                <a:spcPct val="150000"/>
              </a:lnSpc>
              <a:spcBef>
                <a:spcPts val="0"/>
              </a:spcBef>
              <a:spcAft>
                <a:spcPts val="0"/>
              </a:spcAft>
              <a:buClr>
                <a:srgbClr val="3F3F3F"/>
              </a:buClr>
              <a:buSzPct val="25000"/>
              <a:buFont typeface="Arial"/>
              <a:buNone/>
            </a:pPr>
            <a:r>
              <a:rPr lang="en-US" sz="2400" b="0" i="0" u="none" strike="noStrike" cap="none">
                <a:solidFill>
                  <a:srgbClr val="757070"/>
                </a:solidFill>
                <a:latin typeface="Century Gothic"/>
                <a:ea typeface="Century Gothic"/>
                <a:cs typeface="Century Gothic"/>
                <a:sym typeface="Century Gothic"/>
              </a:rPr>
              <a:t>Britney Hopgood (CALIPSO Science Team)</a:t>
            </a:r>
          </a:p>
          <a:p>
            <a:pPr marL="0" marR="0" lvl="0" indent="0" algn="l" rtl="0">
              <a:lnSpc>
                <a:spcPct val="150000"/>
              </a:lnSpc>
              <a:spcBef>
                <a:spcPts val="0"/>
              </a:spcBef>
              <a:spcAft>
                <a:spcPts val="0"/>
              </a:spcAft>
              <a:buClr>
                <a:srgbClr val="3F3F3F"/>
              </a:buClr>
              <a:buSzPct val="25000"/>
              <a:buFont typeface="Arial"/>
              <a:buNone/>
            </a:pPr>
            <a:r>
              <a:rPr lang="en-US" sz="2400" b="0" i="0" u="none" strike="noStrike" cap="none">
                <a:solidFill>
                  <a:srgbClr val="757070"/>
                </a:solidFill>
                <a:latin typeface="Century Gothic"/>
                <a:ea typeface="Century Gothic"/>
                <a:cs typeface="Century Gothic"/>
                <a:sym typeface="Century Gothic"/>
              </a:rPr>
              <a:t>Roman Kowch (CALIPSO Science Team)</a:t>
            </a:r>
          </a:p>
        </p:txBody>
      </p:sp>
      <p:sp>
        <p:nvSpPr>
          <p:cNvPr id="318" name="Shape 318"/>
          <p:cNvSpPr txBox="1"/>
          <p:nvPr/>
        </p:nvSpPr>
        <p:spPr>
          <a:xfrm>
            <a:off x="728954" y="3656942"/>
            <a:ext cx="2961573" cy="55827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E97845"/>
              </a:buClr>
              <a:buSzPct val="25000"/>
              <a:buFont typeface="Arial"/>
              <a:buNone/>
            </a:pPr>
            <a:r>
              <a:rPr lang="en-US" sz="3600" b="0" i="0" u="none" strike="noStrike" cap="none">
                <a:solidFill>
                  <a:srgbClr val="E97845"/>
                </a:solidFill>
                <a:latin typeface="Century Gothic"/>
                <a:ea typeface="Century Gothic"/>
                <a:cs typeface="Century Gothic"/>
                <a:sym typeface="Century Gothic"/>
              </a:rPr>
              <a:t>Advisors</a:t>
            </a:r>
          </a:p>
        </p:txBody>
      </p:sp>
      <p:pic>
        <p:nvPicPr>
          <p:cNvPr id="319" name="Shape 319"/>
          <p:cNvPicPr preferRelativeResize="0"/>
          <p:nvPr/>
        </p:nvPicPr>
        <p:blipFill rotWithShape="1">
          <a:blip r:embed="rId3">
            <a:alphaModFix/>
          </a:blip>
          <a:srcRect r="50662"/>
          <a:stretch/>
        </p:blipFill>
        <p:spPr>
          <a:xfrm>
            <a:off x="8143875" y="896762"/>
            <a:ext cx="4043362" cy="5531762"/>
          </a:xfrm>
          <a:prstGeom prst="rect">
            <a:avLst/>
          </a:prstGeom>
          <a:noFill/>
          <a:ln>
            <a:noFill/>
          </a:ln>
        </p:spPr>
      </p:pic>
      <p:sp>
        <p:nvSpPr>
          <p:cNvPr id="320" name="Shape 320"/>
          <p:cNvSpPr/>
          <p:nvPr/>
        </p:nvSpPr>
        <p:spPr>
          <a:xfrm>
            <a:off x="9873784" y="6159976"/>
            <a:ext cx="2313453" cy="27699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Century Gothic"/>
              <a:buNone/>
            </a:pPr>
            <a:r>
              <a:rPr lang="en-US" sz="1200" b="1" i="0" u="none" strike="noStrike" cap="none">
                <a:solidFill>
                  <a:schemeClr val="lt1"/>
                </a:solidFill>
                <a:latin typeface="Century Gothic"/>
                <a:ea typeface="Century Gothic"/>
                <a:cs typeface="Century Gothic"/>
                <a:sym typeface="Century Gothic"/>
              </a:rPr>
              <a:t>Credit: Wikimedia Commons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Shape 326"/>
          <p:cNvSpPr txBox="1">
            <a:spLocks noGrp="1"/>
          </p:cNvSpPr>
          <p:nvPr>
            <p:ph type="title"/>
          </p:nvPr>
        </p:nvSpPr>
        <p:spPr>
          <a:xfrm>
            <a:off x="1000125" y="377823"/>
            <a:ext cx="9413276" cy="479425"/>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E97845"/>
              </a:buClr>
              <a:buSzPct val="25000"/>
              <a:buFont typeface="Century Gothic"/>
              <a:buNone/>
            </a:pPr>
            <a:r>
              <a:rPr lang="en-US" sz="4320" b="1" i="0" u="none" strike="noStrike" cap="none">
                <a:solidFill>
                  <a:srgbClr val="E97845"/>
                </a:solidFill>
                <a:latin typeface="Century Gothic"/>
                <a:ea typeface="Century Gothic"/>
                <a:cs typeface="Century Gothic"/>
                <a:sym typeface="Century Gothic"/>
              </a:rPr>
              <a:t>Acknowledgements</a:t>
            </a:r>
          </a:p>
        </p:txBody>
      </p:sp>
      <p:sp>
        <p:nvSpPr>
          <p:cNvPr id="327" name="Shape 327"/>
          <p:cNvSpPr txBox="1"/>
          <p:nvPr/>
        </p:nvSpPr>
        <p:spPr>
          <a:xfrm>
            <a:off x="1000125" y="1708193"/>
            <a:ext cx="6460618" cy="606517"/>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E97845"/>
              </a:buClr>
              <a:buSzPct val="25000"/>
              <a:buFont typeface="Arial"/>
              <a:buNone/>
            </a:pPr>
            <a:r>
              <a:rPr lang="en-US" sz="3600" b="0" i="0" u="none" strike="noStrike" cap="none">
                <a:solidFill>
                  <a:srgbClr val="E97845"/>
                </a:solidFill>
                <a:latin typeface="Century Gothic"/>
                <a:ea typeface="Century Gothic"/>
                <a:cs typeface="Century Gothic"/>
                <a:sym typeface="Century Gothic"/>
              </a:rPr>
              <a:t>Previous Contributors</a:t>
            </a:r>
          </a:p>
        </p:txBody>
      </p:sp>
      <p:sp>
        <p:nvSpPr>
          <p:cNvPr id="328" name="Shape 328"/>
          <p:cNvSpPr txBox="1"/>
          <p:nvPr/>
        </p:nvSpPr>
        <p:spPr>
          <a:xfrm>
            <a:off x="1000124" y="2314710"/>
            <a:ext cx="7143751" cy="3414576"/>
          </a:xfrm>
          <a:prstGeom prst="rect">
            <a:avLst/>
          </a:prstGeom>
          <a:noFill/>
          <a:ln>
            <a:noFill/>
          </a:ln>
        </p:spPr>
        <p:txBody>
          <a:bodyPr lIns="91425" tIns="91425" rIns="91425" bIns="91425" numCol="2" anchor="t" anchorCtr="0">
            <a:noAutofit/>
          </a:bodyPr>
          <a:lstStyle/>
          <a:p>
            <a:pPr marL="0" marR="0" lvl="0" indent="0" algn="l" rtl="0">
              <a:lnSpc>
                <a:spcPct val="150000"/>
              </a:lnSpc>
              <a:spcBef>
                <a:spcPts val="0"/>
              </a:spcBef>
              <a:spcAft>
                <a:spcPts val="0"/>
              </a:spcAft>
              <a:buClr>
                <a:srgbClr val="3F3F3F"/>
              </a:buClr>
              <a:buSzPct val="25000"/>
              <a:buFont typeface="Arial"/>
              <a:buNone/>
            </a:pPr>
            <a:r>
              <a:rPr lang="en-US" sz="2400" b="0" i="0" u="none" strike="noStrike" cap="none" dirty="0">
                <a:solidFill>
                  <a:srgbClr val="757070"/>
                </a:solidFill>
                <a:latin typeface="Century Gothic"/>
                <a:ea typeface="Century Gothic"/>
                <a:cs typeface="Century Gothic"/>
                <a:sym typeface="Century Gothic"/>
              </a:rPr>
              <a:t>Grant Mercer</a:t>
            </a:r>
          </a:p>
          <a:p>
            <a:pPr marL="0" marR="0" lvl="0" indent="0" algn="l" rtl="0">
              <a:lnSpc>
                <a:spcPct val="150000"/>
              </a:lnSpc>
              <a:spcBef>
                <a:spcPts val="1000"/>
              </a:spcBef>
              <a:spcAft>
                <a:spcPts val="0"/>
              </a:spcAft>
              <a:buClr>
                <a:srgbClr val="3F3F3F"/>
              </a:buClr>
              <a:buSzPct val="25000"/>
              <a:buFont typeface="Arial"/>
              <a:buNone/>
            </a:pPr>
            <a:r>
              <a:rPr lang="en-US" sz="2400" b="0" i="0" u="none" strike="noStrike" cap="none" dirty="0">
                <a:solidFill>
                  <a:srgbClr val="757070"/>
                </a:solidFill>
                <a:latin typeface="Century Gothic"/>
                <a:ea typeface="Century Gothic"/>
                <a:cs typeface="Century Gothic"/>
                <a:sym typeface="Century Gothic"/>
              </a:rPr>
              <a:t>Nathan Qian</a:t>
            </a:r>
          </a:p>
          <a:p>
            <a:pPr marL="0" marR="0" lvl="0" indent="0" algn="l" rtl="0">
              <a:lnSpc>
                <a:spcPct val="150000"/>
              </a:lnSpc>
              <a:spcBef>
                <a:spcPts val="1000"/>
              </a:spcBef>
              <a:spcAft>
                <a:spcPts val="0"/>
              </a:spcAft>
              <a:buClr>
                <a:srgbClr val="3F3F3F"/>
              </a:buClr>
              <a:buSzPct val="25000"/>
              <a:buFont typeface="Arial"/>
              <a:buNone/>
            </a:pPr>
            <a:r>
              <a:rPr lang="en-US" sz="2400" b="0" i="0" u="none" strike="noStrike" cap="none" dirty="0" err="1">
                <a:solidFill>
                  <a:srgbClr val="757070"/>
                </a:solidFill>
                <a:latin typeface="Century Gothic"/>
                <a:ea typeface="Century Gothic"/>
                <a:cs typeface="Century Gothic"/>
                <a:sym typeface="Century Gothic"/>
              </a:rPr>
              <a:t>Ashna</a:t>
            </a:r>
            <a:r>
              <a:rPr lang="en-US" sz="2400" b="0" i="0" u="none" strike="noStrike" cap="none" dirty="0">
                <a:solidFill>
                  <a:srgbClr val="757070"/>
                </a:solidFill>
                <a:latin typeface="Century Gothic"/>
                <a:ea typeface="Century Gothic"/>
                <a:cs typeface="Century Gothic"/>
                <a:sym typeface="Century Gothic"/>
              </a:rPr>
              <a:t> Aggarwal</a:t>
            </a:r>
          </a:p>
          <a:p>
            <a:pPr marL="0" marR="0" lvl="0" indent="0" algn="l" rtl="0">
              <a:lnSpc>
                <a:spcPct val="150000"/>
              </a:lnSpc>
              <a:spcBef>
                <a:spcPts val="1000"/>
              </a:spcBef>
              <a:spcAft>
                <a:spcPts val="0"/>
              </a:spcAft>
              <a:buClr>
                <a:srgbClr val="3F3F3F"/>
              </a:buClr>
              <a:buSzPct val="25000"/>
              <a:buFont typeface="Arial"/>
              <a:buNone/>
            </a:pPr>
            <a:r>
              <a:rPr lang="en-US" sz="2400" b="0" i="0" u="none" strike="noStrike" cap="none" dirty="0">
                <a:solidFill>
                  <a:srgbClr val="757070"/>
                </a:solidFill>
                <a:latin typeface="Century Gothic"/>
                <a:ea typeface="Century Gothic"/>
                <a:cs typeface="Century Gothic"/>
                <a:sym typeface="Century Gothic"/>
              </a:rPr>
              <a:t>Jordan </a:t>
            </a:r>
            <a:r>
              <a:rPr lang="en-US" sz="2400" b="0" i="0" u="none" strike="noStrike" cap="none" dirty="0" err="1">
                <a:solidFill>
                  <a:srgbClr val="757070"/>
                </a:solidFill>
                <a:latin typeface="Century Gothic"/>
                <a:ea typeface="Century Gothic"/>
                <a:cs typeface="Century Gothic"/>
                <a:sym typeface="Century Gothic"/>
              </a:rPr>
              <a:t>Vaa</a:t>
            </a:r>
            <a:endParaRPr lang="en-US" sz="2400" b="0" i="0" u="none" strike="noStrike" cap="none" dirty="0">
              <a:solidFill>
                <a:srgbClr val="757070"/>
              </a:solidFill>
              <a:latin typeface="Century Gothic"/>
              <a:ea typeface="Century Gothic"/>
              <a:cs typeface="Century Gothic"/>
              <a:sym typeface="Century Gothic"/>
            </a:endParaRPr>
          </a:p>
          <a:p>
            <a:pPr marL="0" marR="0" lvl="0" indent="0" algn="l" rtl="0">
              <a:lnSpc>
                <a:spcPct val="150000"/>
              </a:lnSpc>
              <a:spcBef>
                <a:spcPts val="1000"/>
              </a:spcBef>
              <a:spcAft>
                <a:spcPts val="0"/>
              </a:spcAft>
              <a:buClr>
                <a:srgbClr val="3F3F3F"/>
              </a:buClr>
              <a:buSzPct val="25000"/>
              <a:buFont typeface="Arial"/>
              <a:buNone/>
            </a:pPr>
            <a:r>
              <a:rPr lang="en-US" sz="2400" b="0" i="0" u="none" strike="noStrike" cap="none" dirty="0">
                <a:solidFill>
                  <a:srgbClr val="757070"/>
                </a:solidFill>
                <a:latin typeface="Century Gothic"/>
                <a:ea typeface="Century Gothic"/>
                <a:cs typeface="Century Gothic"/>
                <a:sym typeface="Century Gothic"/>
              </a:rPr>
              <a:t>Kathleen Moore</a:t>
            </a:r>
          </a:p>
          <a:p>
            <a:pPr marL="0" marR="0" lvl="0" indent="0" algn="l" rtl="0">
              <a:lnSpc>
                <a:spcPct val="150000"/>
              </a:lnSpc>
              <a:spcBef>
                <a:spcPts val="1000"/>
              </a:spcBef>
              <a:spcAft>
                <a:spcPts val="0"/>
              </a:spcAft>
              <a:buClr>
                <a:srgbClr val="3F3F3F"/>
              </a:buClr>
              <a:buSzPct val="25000"/>
              <a:buFont typeface="Arial"/>
              <a:buNone/>
            </a:pPr>
            <a:r>
              <a:rPr lang="en-US" sz="2400" b="0" i="0" u="none" strike="noStrike" cap="none" dirty="0">
                <a:solidFill>
                  <a:srgbClr val="757070"/>
                </a:solidFill>
                <a:latin typeface="Century Gothic"/>
                <a:ea typeface="Century Gothic"/>
                <a:cs typeface="Century Gothic"/>
                <a:sym typeface="Century Gothic"/>
              </a:rPr>
              <a:t>Ahmad </a:t>
            </a:r>
            <a:r>
              <a:rPr lang="en-US" sz="2400" b="0" i="0" u="none" strike="noStrike" cap="none" dirty="0" err="1">
                <a:solidFill>
                  <a:srgbClr val="757070"/>
                </a:solidFill>
                <a:latin typeface="Century Gothic"/>
                <a:ea typeface="Century Gothic"/>
                <a:cs typeface="Century Gothic"/>
                <a:sym typeface="Century Gothic"/>
              </a:rPr>
              <a:t>Aburizaiza</a:t>
            </a:r>
            <a:endParaRPr lang="en-US" sz="2400" b="0" i="0" u="none" strike="noStrike" cap="none" dirty="0">
              <a:solidFill>
                <a:srgbClr val="757070"/>
              </a:solidFill>
              <a:latin typeface="Century Gothic"/>
              <a:ea typeface="Century Gothic"/>
              <a:cs typeface="Century Gothic"/>
              <a:sym typeface="Century Gothic"/>
            </a:endParaRPr>
          </a:p>
          <a:p>
            <a:pPr marL="0" marR="0" lvl="0" indent="0" algn="l" rtl="0">
              <a:lnSpc>
                <a:spcPct val="150000"/>
              </a:lnSpc>
              <a:spcBef>
                <a:spcPts val="1000"/>
              </a:spcBef>
              <a:spcAft>
                <a:spcPts val="0"/>
              </a:spcAft>
              <a:buClr>
                <a:srgbClr val="3F3F3F"/>
              </a:buClr>
              <a:buSzPct val="25000"/>
              <a:buFont typeface="Arial"/>
              <a:buNone/>
            </a:pPr>
            <a:r>
              <a:rPr lang="en-US" sz="2400" b="0" i="0" u="none" strike="noStrike" cap="none" dirty="0">
                <a:solidFill>
                  <a:srgbClr val="757070"/>
                </a:solidFill>
                <a:latin typeface="Century Gothic"/>
                <a:ea typeface="Century Gothic"/>
                <a:cs typeface="Century Gothic"/>
                <a:sym typeface="Century Gothic"/>
              </a:rPr>
              <a:t>Andrea Martinez</a:t>
            </a:r>
          </a:p>
          <a:p>
            <a:pPr marL="0" marR="0" lvl="0" indent="0" algn="l" rtl="0">
              <a:lnSpc>
                <a:spcPct val="150000"/>
              </a:lnSpc>
              <a:spcBef>
                <a:spcPts val="1000"/>
              </a:spcBef>
              <a:spcAft>
                <a:spcPts val="0"/>
              </a:spcAft>
              <a:buClr>
                <a:srgbClr val="3F3F3F"/>
              </a:buClr>
              <a:buSzPct val="25000"/>
              <a:buFont typeface="Arial"/>
              <a:buNone/>
            </a:pPr>
            <a:r>
              <a:rPr lang="en-US" sz="2400" b="0" i="0" u="none" strike="noStrike" cap="none" dirty="0">
                <a:solidFill>
                  <a:srgbClr val="757070"/>
                </a:solidFill>
                <a:latin typeface="Century Gothic"/>
                <a:ea typeface="Century Gothic"/>
                <a:cs typeface="Century Gothic"/>
                <a:sym typeface="Century Gothic"/>
              </a:rPr>
              <a:t>Adam Ba</a:t>
            </a:r>
          </a:p>
          <a:p>
            <a:pPr marL="0" marR="0" lvl="0" indent="0" algn="l" rtl="0">
              <a:lnSpc>
                <a:spcPct val="150000"/>
              </a:lnSpc>
              <a:spcBef>
                <a:spcPts val="1000"/>
              </a:spcBef>
              <a:spcAft>
                <a:spcPts val="0"/>
              </a:spcAft>
              <a:buClr>
                <a:srgbClr val="3F3F3F"/>
              </a:buClr>
              <a:buSzPct val="25000"/>
              <a:buFont typeface="Arial"/>
              <a:buNone/>
            </a:pPr>
            <a:r>
              <a:rPr lang="en-US" sz="2400" b="0" i="0" u="none" strike="noStrike" cap="none" dirty="0">
                <a:solidFill>
                  <a:srgbClr val="757070"/>
                </a:solidFill>
                <a:latin typeface="Century Gothic"/>
                <a:ea typeface="Century Gothic"/>
                <a:cs typeface="Century Gothic"/>
                <a:sym typeface="Century Gothic"/>
              </a:rPr>
              <a:t>Joseph Driscoll</a:t>
            </a:r>
          </a:p>
        </p:txBody>
      </p:sp>
      <p:pic>
        <p:nvPicPr>
          <p:cNvPr id="329" name="Shape 329"/>
          <p:cNvPicPr preferRelativeResize="0"/>
          <p:nvPr/>
        </p:nvPicPr>
        <p:blipFill rotWithShape="1">
          <a:blip r:embed="rId3">
            <a:alphaModFix/>
          </a:blip>
          <a:srcRect r="50662"/>
          <a:stretch/>
        </p:blipFill>
        <p:spPr>
          <a:xfrm>
            <a:off x="8143875" y="896762"/>
            <a:ext cx="4043362" cy="5531762"/>
          </a:xfrm>
          <a:prstGeom prst="rect">
            <a:avLst/>
          </a:prstGeom>
          <a:noFill/>
          <a:ln>
            <a:noFill/>
          </a:ln>
        </p:spPr>
      </p:pic>
      <p:sp>
        <p:nvSpPr>
          <p:cNvPr id="330" name="Shape 330"/>
          <p:cNvSpPr/>
          <p:nvPr/>
        </p:nvSpPr>
        <p:spPr>
          <a:xfrm>
            <a:off x="9873784" y="6159976"/>
            <a:ext cx="2313453" cy="27699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Century Gothic"/>
              <a:buNone/>
            </a:pPr>
            <a:r>
              <a:rPr lang="en-US" sz="1200" b="1" i="0" u="none" strike="noStrike" cap="none">
                <a:solidFill>
                  <a:schemeClr val="lt1"/>
                </a:solidFill>
                <a:latin typeface="Century Gothic"/>
                <a:ea typeface="Century Gothic"/>
                <a:cs typeface="Century Gothic"/>
                <a:sym typeface="Century Gothic"/>
              </a:rPr>
              <a:t>Credit: Wikimedia Commons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Shape 177"/>
          <p:cNvSpPr txBox="1">
            <a:spLocks noGrp="1"/>
          </p:cNvSpPr>
          <p:nvPr>
            <p:ph type="title"/>
          </p:nvPr>
        </p:nvSpPr>
        <p:spPr>
          <a:xfrm>
            <a:off x="1000125" y="365122"/>
            <a:ext cx="10233148" cy="479425"/>
          </a:xfrm>
          <a:prstGeom prst="rect">
            <a:avLst/>
          </a:prstGeom>
          <a:noFill/>
          <a:ln>
            <a:noFill/>
          </a:ln>
        </p:spPr>
        <p:txBody>
          <a:bodyPr lIns="91425" tIns="91425" rIns="91425" bIns="91425" anchor="ctr" anchorCtr="0">
            <a:noAutofit/>
          </a:bodyPr>
          <a:lstStyle/>
          <a:p>
            <a:pPr marL="0" marR="0" lvl="0" indent="0" algn="ctr" rtl="0">
              <a:lnSpc>
                <a:spcPct val="90000"/>
              </a:lnSpc>
              <a:spcBef>
                <a:spcPts val="0"/>
              </a:spcBef>
              <a:spcAft>
                <a:spcPts val="0"/>
              </a:spcAft>
              <a:buClr>
                <a:srgbClr val="E97845"/>
              </a:buClr>
              <a:buSzPct val="25000"/>
              <a:buFont typeface="Century Gothic"/>
              <a:buNone/>
            </a:pPr>
            <a:r>
              <a:rPr lang="en-US" sz="4800" b="1" i="0" u="none" strike="noStrike" cap="none" dirty="0">
                <a:solidFill>
                  <a:srgbClr val="E97845"/>
                </a:solidFill>
                <a:latin typeface="Century Gothic"/>
                <a:ea typeface="Century Gothic"/>
                <a:cs typeface="Century Gothic"/>
                <a:sym typeface="Century Gothic"/>
              </a:rPr>
              <a:t>Background</a:t>
            </a:r>
          </a:p>
        </p:txBody>
      </p:sp>
      <p:sp>
        <p:nvSpPr>
          <p:cNvPr id="178" name="Shape 178"/>
          <p:cNvSpPr txBox="1">
            <a:spLocks noGrp="1"/>
          </p:cNvSpPr>
          <p:nvPr>
            <p:ph type="body" idx="1"/>
          </p:nvPr>
        </p:nvSpPr>
        <p:spPr>
          <a:xfrm>
            <a:off x="6945923" y="1448976"/>
            <a:ext cx="5090746" cy="4845520"/>
          </a:xfrm>
          <a:prstGeom prst="rect">
            <a:avLst/>
          </a:prstGeom>
          <a:noFill/>
          <a:ln>
            <a:noFill/>
          </a:ln>
        </p:spPr>
        <p:txBody>
          <a:bodyPr lIns="91425" tIns="91425" rIns="91425" bIns="91425" anchor="t" anchorCtr="0">
            <a:noAutofit/>
          </a:bodyPr>
          <a:lstStyle/>
          <a:p>
            <a:pPr marL="342900" marR="0" lvl="0" indent="-342900" algn="just" rtl="0">
              <a:lnSpc>
                <a:spcPct val="150000"/>
              </a:lnSpc>
              <a:spcBef>
                <a:spcPts val="0"/>
              </a:spcBef>
              <a:spcAft>
                <a:spcPts val="3600"/>
              </a:spcAft>
              <a:buClr>
                <a:schemeClr val="accent2"/>
              </a:buClr>
              <a:buSzPct val="100000"/>
              <a:buFont typeface="Webdings" panose="05030102010509060703" pitchFamily="18" charset="2"/>
              <a:buChar char="4"/>
            </a:pPr>
            <a:r>
              <a:rPr lang="en-US" sz="2400" dirty="0">
                <a:solidFill>
                  <a:srgbClr val="757070"/>
                </a:solidFill>
              </a:rPr>
              <a:t>Aerosols are small </a:t>
            </a:r>
            <a:r>
              <a:rPr lang="en-US" sz="2400" dirty="0" smtClean="0">
                <a:solidFill>
                  <a:srgbClr val="757070"/>
                </a:solidFill>
              </a:rPr>
              <a:t>particles</a:t>
            </a:r>
            <a:endParaRPr sz="2400" dirty="0">
              <a:solidFill>
                <a:srgbClr val="757070"/>
              </a:solidFill>
            </a:endParaRPr>
          </a:p>
          <a:p>
            <a:pPr marL="342900" marR="0" lvl="0" indent="-342900" algn="just" rtl="0">
              <a:lnSpc>
                <a:spcPct val="150000"/>
              </a:lnSpc>
              <a:spcBef>
                <a:spcPts val="0"/>
              </a:spcBef>
              <a:spcAft>
                <a:spcPts val="3600"/>
              </a:spcAft>
              <a:buClr>
                <a:schemeClr val="accent2"/>
              </a:buClr>
              <a:buSzPct val="100000"/>
              <a:buFont typeface="Webdings" panose="05030102010509060703" pitchFamily="18" charset="2"/>
              <a:buChar char="4"/>
            </a:pPr>
            <a:r>
              <a:rPr lang="en-US" sz="2400" b="1" i="0" u="none" strike="noStrike" cap="none" dirty="0" smtClean="0">
                <a:solidFill>
                  <a:schemeClr val="accent2"/>
                </a:solidFill>
                <a:latin typeface="Century Gothic"/>
                <a:ea typeface="Century Gothic"/>
                <a:cs typeface="Century Gothic"/>
                <a:sym typeface="Century Gothic"/>
              </a:rPr>
              <a:t>CALIPSO</a:t>
            </a:r>
            <a:r>
              <a:rPr lang="en-US" sz="2400" b="0" i="0" u="none" strike="noStrike" cap="none" dirty="0" smtClean="0">
                <a:solidFill>
                  <a:srgbClr val="757070"/>
                </a:solidFill>
                <a:latin typeface="Century Gothic"/>
                <a:ea typeface="Century Gothic"/>
                <a:cs typeface="Century Gothic"/>
                <a:sym typeface="Century Gothic"/>
              </a:rPr>
              <a:t> </a:t>
            </a:r>
            <a:r>
              <a:rPr lang="en-US" sz="2400" b="0" i="0" u="none" strike="noStrike" cap="none" dirty="0">
                <a:solidFill>
                  <a:srgbClr val="757070"/>
                </a:solidFill>
                <a:latin typeface="Century Gothic"/>
                <a:ea typeface="Century Gothic"/>
                <a:cs typeface="Century Gothic"/>
                <a:sym typeface="Century Gothic"/>
              </a:rPr>
              <a:t>uses </a:t>
            </a:r>
            <a:r>
              <a:rPr lang="en-US" sz="2400" b="1" dirty="0">
                <a:solidFill>
                  <a:schemeClr val="accent2"/>
                </a:solidFill>
              </a:rPr>
              <a:t>Lidar </a:t>
            </a:r>
            <a:r>
              <a:rPr lang="en-US" sz="2400" b="0" i="0" u="none" strike="noStrike" cap="none" dirty="0">
                <a:solidFill>
                  <a:srgbClr val="757070"/>
                </a:solidFill>
                <a:latin typeface="Century Gothic"/>
                <a:ea typeface="Century Gothic"/>
                <a:cs typeface="Century Gothic"/>
                <a:sym typeface="Century Gothic"/>
              </a:rPr>
              <a:t>to detect </a:t>
            </a:r>
            <a:r>
              <a:rPr lang="en-US" sz="2400" b="1" i="0" u="none" strike="noStrike" cap="none" dirty="0" smtClean="0">
                <a:solidFill>
                  <a:schemeClr val="accent2"/>
                </a:solidFill>
                <a:latin typeface="Century Gothic"/>
                <a:ea typeface="Century Gothic"/>
                <a:cs typeface="Century Gothic"/>
                <a:sym typeface="Century Gothic"/>
              </a:rPr>
              <a:t>aerosols and</a:t>
            </a:r>
            <a:r>
              <a:rPr lang="en-US" sz="2400" i="0" u="none" strike="noStrike" cap="none" dirty="0" smtClean="0">
                <a:solidFill>
                  <a:schemeClr val="accent2"/>
                </a:solidFill>
                <a:latin typeface="Century Gothic"/>
                <a:ea typeface="Century Gothic"/>
                <a:cs typeface="Century Gothic"/>
                <a:sym typeface="Century Gothic"/>
              </a:rPr>
              <a:t> </a:t>
            </a:r>
            <a:r>
              <a:rPr lang="en-US" sz="2400" b="1" i="0" u="none" strike="noStrike" cap="none" dirty="0" smtClean="0">
                <a:solidFill>
                  <a:schemeClr val="accent2"/>
                </a:solidFill>
                <a:latin typeface="Century Gothic"/>
                <a:ea typeface="Century Gothic"/>
                <a:cs typeface="Century Gothic"/>
                <a:sym typeface="Century Gothic"/>
              </a:rPr>
              <a:t>clouds</a:t>
            </a:r>
          </a:p>
          <a:p>
            <a:pPr marL="342900" marR="0" lvl="0" indent="-342900" algn="just" rtl="0">
              <a:lnSpc>
                <a:spcPct val="150000"/>
              </a:lnSpc>
              <a:spcBef>
                <a:spcPts val="0"/>
              </a:spcBef>
              <a:spcAft>
                <a:spcPts val="3600"/>
              </a:spcAft>
              <a:buClr>
                <a:schemeClr val="accent2"/>
              </a:buClr>
              <a:buSzPct val="100000"/>
              <a:buFont typeface="Webdings" panose="05030102010509060703" pitchFamily="18" charset="2"/>
              <a:buChar char="4"/>
            </a:pPr>
            <a:r>
              <a:rPr lang="en-US" sz="2400" dirty="0">
                <a:solidFill>
                  <a:srgbClr val="757070"/>
                </a:solidFill>
              </a:rPr>
              <a:t>Records</a:t>
            </a:r>
            <a:r>
              <a:rPr lang="en-US" sz="2400" b="1" dirty="0" smtClean="0">
                <a:solidFill>
                  <a:schemeClr val="accent2"/>
                </a:solidFill>
              </a:rPr>
              <a:t> vertical</a:t>
            </a:r>
            <a:r>
              <a:rPr lang="en-US" sz="2400" dirty="0" smtClean="0">
                <a:solidFill>
                  <a:schemeClr val="accent2"/>
                </a:solidFill>
              </a:rPr>
              <a:t> </a:t>
            </a:r>
            <a:r>
              <a:rPr lang="en-US" sz="2400" dirty="0">
                <a:solidFill>
                  <a:srgbClr val="757070"/>
                </a:solidFill>
              </a:rPr>
              <a:t>curtains</a:t>
            </a:r>
          </a:p>
          <a:p>
            <a:pPr marL="342900" marR="0" lvl="0" indent="-342900" algn="just" rtl="0">
              <a:lnSpc>
                <a:spcPct val="150000"/>
              </a:lnSpc>
              <a:spcBef>
                <a:spcPts val="0"/>
              </a:spcBef>
              <a:spcAft>
                <a:spcPts val="3600"/>
              </a:spcAft>
              <a:buClr>
                <a:schemeClr val="accent2"/>
              </a:buClr>
              <a:buSzPct val="100000"/>
              <a:buFont typeface="Webdings" panose="05030102010509060703" pitchFamily="18" charset="2"/>
              <a:buChar char="4"/>
            </a:pPr>
            <a:r>
              <a:rPr lang="en-US" sz="2400" dirty="0">
                <a:solidFill>
                  <a:srgbClr val="757070"/>
                </a:solidFill>
              </a:rPr>
              <a:t>Allows researchers to view </a:t>
            </a:r>
            <a:r>
              <a:rPr lang="en-US" sz="2400" b="1" dirty="0" smtClean="0">
                <a:solidFill>
                  <a:schemeClr val="accent2"/>
                </a:solidFill>
              </a:rPr>
              <a:t>inside</a:t>
            </a:r>
            <a:r>
              <a:rPr lang="en-US" sz="2400" dirty="0" smtClean="0">
                <a:solidFill>
                  <a:schemeClr val="accent2"/>
                </a:solidFill>
              </a:rPr>
              <a:t> </a:t>
            </a:r>
            <a:r>
              <a:rPr lang="en-US" sz="2400" dirty="0">
                <a:solidFill>
                  <a:srgbClr val="757070"/>
                </a:solidFill>
              </a:rPr>
              <a:t>and</a:t>
            </a:r>
            <a:r>
              <a:rPr lang="en-US" sz="2400" dirty="0" smtClean="0">
                <a:solidFill>
                  <a:schemeClr val="accent2"/>
                </a:solidFill>
              </a:rPr>
              <a:t> </a:t>
            </a:r>
            <a:r>
              <a:rPr lang="en-US" sz="2400" b="1" dirty="0" smtClean="0">
                <a:solidFill>
                  <a:schemeClr val="accent2"/>
                </a:solidFill>
              </a:rPr>
              <a:t>underneath</a:t>
            </a:r>
            <a:r>
              <a:rPr lang="en-US" sz="2400" dirty="0" smtClean="0">
                <a:solidFill>
                  <a:schemeClr val="accent2"/>
                </a:solidFill>
              </a:rPr>
              <a:t> </a:t>
            </a:r>
            <a:r>
              <a:rPr lang="en-US" sz="2400" dirty="0">
                <a:solidFill>
                  <a:srgbClr val="757070"/>
                </a:solidFill>
              </a:rPr>
              <a:t>clouds</a:t>
            </a:r>
          </a:p>
        </p:txBody>
      </p:sp>
      <p:pic>
        <p:nvPicPr>
          <p:cNvPr id="179" name="Shape 179"/>
          <p:cNvPicPr preferRelativeResize="0"/>
          <p:nvPr/>
        </p:nvPicPr>
        <p:blipFill rotWithShape="1">
          <a:blip r:embed="rId3">
            <a:alphaModFix/>
          </a:blip>
          <a:srcRect l="28069" t="15238" b="6032"/>
          <a:stretch/>
        </p:blipFill>
        <p:spPr>
          <a:xfrm>
            <a:off x="0" y="1089287"/>
            <a:ext cx="6825890" cy="5564899"/>
          </a:xfrm>
          <a:prstGeom prst="rect">
            <a:avLst/>
          </a:prstGeom>
          <a:noFill/>
          <a:ln>
            <a:noFill/>
          </a:ln>
        </p:spPr>
      </p:pic>
      <p:sp>
        <p:nvSpPr>
          <p:cNvPr id="180" name="Shape 180"/>
          <p:cNvSpPr txBox="1"/>
          <p:nvPr/>
        </p:nvSpPr>
        <p:spPr>
          <a:xfrm>
            <a:off x="0" y="6343610"/>
            <a:ext cx="1144864" cy="27699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A5A5A5"/>
              </a:buClr>
              <a:buSzPct val="25000"/>
              <a:buFont typeface="Century Gothic"/>
              <a:buNone/>
            </a:pPr>
            <a:r>
              <a:rPr lang="en-US" sz="1200" b="1" i="0" u="none" strike="noStrike" cap="none">
                <a:solidFill>
                  <a:srgbClr val="A5A5A5"/>
                </a:solidFill>
                <a:latin typeface="Century Gothic"/>
                <a:ea typeface="Century Gothic"/>
                <a:cs typeface="Century Gothic"/>
                <a:sym typeface="Century Gothic"/>
              </a:rPr>
              <a:t>Credit: NASA</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Shape 186"/>
          <p:cNvSpPr txBox="1">
            <a:spLocks noGrp="1"/>
          </p:cNvSpPr>
          <p:nvPr>
            <p:ph type="title"/>
          </p:nvPr>
        </p:nvSpPr>
        <p:spPr>
          <a:xfrm>
            <a:off x="1000125" y="365122"/>
            <a:ext cx="10233148" cy="479425"/>
          </a:xfrm>
          <a:prstGeom prst="rect">
            <a:avLst/>
          </a:prstGeom>
          <a:noFill/>
          <a:ln>
            <a:noFill/>
          </a:ln>
        </p:spPr>
        <p:txBody>
          <a:bodyPr lIns="91425" tIns="91425" rIns="91425" bIns="91425" anchor="ctr" anchorCtr="0">
            <a:noAutofit/>
          </a:bodyPr>
          <a:lstStyle/>
          <a:p>
            <a:pPr marL="0" marR="0" lvl="0" indent="0" algn="ctr" rtl="0">
              <a:lnSpc>
                <a:spcPct val="90000"/>
              </a:lnSpc>
              <a:spcBef>
                <a:spcPts val="0"/>
              </a:spcBef>
              <a:spcAft>
                <a:spcPts val="0"/>
              </a:spcAft>
              <a:buClr>
                <a:srgbClr val="E97845"/>
              </a:buClr>
              <a:buSzPct val="25000"/>
              <a:buFont typeface="Century Gothic"/>
              <a:buNone/>
            </a:pPr>
            <a:r>
              <a:rPr lang="en-US" sz="4800" b="1" i="0" u="none" strike="noStrike" cap="none">
                <a:solidFill>
                  <a:srgbClr val="E97845"/>
                </a:solidFill>
                <a:latin typeface="Century Gothic"/>
                <a:ea typeface="Century Gothic"/>
                <a:cs typeface="Century Gothic"/>
                <a:sym typeface="Century Gothic"/>
              </a:rPr>
              <a:t>Background</a:t>
            </a:r>
          </a:p>
        </p:txBody>
      </p:sp>
      <p:graphicFrame>
        <p:nvGraphicFramePr>
          <p:cNvPr id="187" name="Shape 187"/>
          <p:cNvGraphicFramePr/>
          <p:nvPr>
            <p:extLst>
              <p:ext uri="{D42A27DB-BD31-4B8C-83A1-F6EECF244321}">
                <p14:modId xmlns:p14="http://schemas.microsoft.com/office/powerpoint/2010/main" val="3104650698"/>
              </p:ext>
            </p:extLst>
          </p:nvPr>
        </p:nvGraphicFramePr>
        <p:xfrm>
          <a:off x="350425" y="1047600"/>
          <a:ext cx="11557475" cy="2057370"/>
        </p:xfrm>
        <a:graphic>
          <a:graphicData uri="http://schemas.openxmlformats.org/drawingml/2006/table">
            <a:tbl>
              <a:tblPr>
                <a:noFill/>
                <a:tableStyleId>{59633DED-0C31-4329-BC87-C717C63BB987}</a:tableStyleId>
              </a:tblPr>
              <a:tblGrid>
                <a:gridCol w="5599325">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5575300">
                  <a:extLst>
                    <a:ext uri="{9D8B030D-6E8A-4147-A177-3AD203B41FA5}">
                      <a16:colId xmlns:a16="http://schemas.microsoft.com/office/drawing/2014/main" val="20002"/>
                    </a:ext>
                  </a:extLst>
                </a:gridCol>
              </a:tblGrid>
              <a:tr h="1547475">
                <a:tc>
                  <a:txBody>
                    <a:bodyPr/>
                    <a:lstStyle/>
                    <a:p>
                      <a:pPr marL="355600" lvl="0" indent="-342900" algn="just" rtl="0">
                        <a:lnSpc>
                          <a:spcPct val="150000"/>
                        </a:lnSpc>
                        <a:spcBef>
                          <a:spcPts val="0"/>
                        </a:spcBef>
                        <a:buClr>
                          <a:schemeClr val="accent2"/>
                        </a:buClr>
                        <a:buSzPct val="100000"/>
                        <a:buFont typeface="Webdings" panose="05030102010509060703" pitchFamily="18" charset="2"/>
                        <a:buChar char="4"/>
                      </a:pPr>
                      <a:r>
                        <a:rPr lang="en-US" sz="2200" i="1" dirty="0">
                          <a:solidFill>
                            <a:srgbClr val="757070"/>
                          </a:solidFill>
                          <a:latin typeface="Century Gothic"/>
                          <a:ea typeface="Century Gothic"/>
                          <a:cs typeface="Century Gothic"/>
                          <a:sym typeface="Century Gothic"/>
                        </a:rPr>
                        <a:t>Visualization of CALIPSO</a:t>
                      </a:r>
                      <a:r>
                        <a:rPr lang="en-US" sz="2200" dirty="0">
                          <a:solidFill>
                            <a:srgbClr val="757070"/>
                          </a:solidFill>
                          <a:latin typeface="Century Gothic"/>
                          <a:ea typeface="Century Gothic"/>
                          <a:cs typeface="Century Gothic"/>
                          <a:sym typeface="Century Gothic"/>
                        </a:rPr>
                        <a:t> (VOCAL) offers a unique way to </a:t>
                      </a:r>
                      <a:r>
                        <a:rPr lang="en-US" sz="2200" b="1" dirty="0">
                          <a:solidFill>
                            <a:schemeClr val="accent2"/>
                          </a:solidFill>
                          <a:latin typeface="Century Gothic"/>
                          <a:ea typeface="Century Gothic"/>
                          <a:cs typeface="Century Gothic"/>
                          <a:sym typeface="Century Gothic"/>
                        </a:rPr>
                        <a:t>view</a:t>
                      </a:r>
                      <a:r>
                        <a:rPr lang="en-US" sz="2200" dirty="0">
                          <a:solidFill>
                            <a:srgbClr val="757070"/>
                          </a:solidFill>
                          <a:latin typeface="Century Gothic"/>
                          <a:ea typeface="Century Gothic"/>
                          <a:cs typeface="Century Gothic"/>
                          <a:sym typeface="Century Gothic"/>
                        </a:rPr>
                        <a:t> and </a:t>
                      </a:r>
                      <a:r>
                        <a:rPr lang="en-US" sz="2200" b="1" dirty="0">
                          <a:solidFill>
                            <a:schemeClr val="accent2"/>
                          </a:solidFill>
                          <a:latin typeface="Century Gothic"/>
                          <a:ea typeface="Century Gothic"/>
                          <a:cs typeface="Century Gothic"/>
                          <a:sym typeface="Century Gothic"/>
                        </a:rPr>
                        <a:t>track</a:t>
                      </a:r>
                      <a:r>
                        <a:rPr lang="en-US" sz="2200" dirty="0">
                          <a:solidFill>
                            <a:srgbClr val="757070"/>
                          </a:solidFill>
                          <a:latin typeface="Century Gothic"/>
                          <a:ea typeface="Century Gothic"/>
                          <a:cs typeface="Century Gothic"/>
                          <a:sym typeface="Century Gothic"/>
                        </a:rPr>
                        <a:t> </a:t>
                      </a:r>
                      <a:r>
                        <a:rPr lang="en-US" sz="2200" dirty="0" smtClean="0">
                          <a:solidFill>
                            <a:srgbClr val="757070"/>
                          </a:solidFill>
                          <a:latin typeface="Century Gothic"/>
                          <a:ea typeface="Century Gothic"/>
                          <a:cs typeface="Century Gothic"/>
                          <a:sym typeface="Century Gothic"/>
                        </a:rPr>
                        <a:t>aerosols and clouds</a:t>
                      </a:r>
                      <a:endParaRPr lang="en-US" sz="2200" dirty="0">
                        <a:solidFill>
                          <a:srgbClr val="757070"/>
                        </a:solidFill>
                        <a:latin typeface="Century Gothic"/>
                        <a:ea typeface="Century Gothic"/>
                        <a:cs typeface="Century Gothic"/>
                        <a:sym typeface="Century Gothic"/>
                      </a:endParaRPr>
                    </a:p>
                    <a:p>
                      <a:pPr lvl="0">
                        <a:spcBef>
                          <a:spcPts val="0"/>
                        </a:spcBef>
                        <a:buNone/>
                      </a:pPr>
                      <a:endParaRPr sz="2400" i="1" dirty="0">
                        <a:solidFill>
                          <a:srgbClr val="757070"/>
                        </a:solidFill>
                        <a:latin typeface="Century Gothic"/>
                        <a:ea typeface="Century Gothic"/>
                        <a:cs typeface="Century Gothic"/>
                        <a:sym typeface="Century Gothic"/>
                      </a:endParaRPr>
                    </a:p>
                  </a:txBody>
                  <a:tcPr marL="91425" marR="91425" marT="91425" marB="91425">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tcPr>
                </a:tc>
                <a:tc>
                  <a:txBody>
                    <a:bodyPr/>
                    <a:lstStyle/>
                    <a:p>
                      <a:pPr marL="342900" lvl="0" indent="-190500" algn="just" rtl="0">
                        <a:lnSpc>
                          <a:spcPct val="150000"/>
                        </a:lnSpc>
                        <a:spcBef>
                          <a:spcPts val="0"/>
                        </a:spcBef>
                        <a:buNone/>
                      </a:pPr>
                      <a:endParaRPr sz="2200" i="1" dirty="0">
                        <a:solidFill>
                          <a:srgbClr val="757070"/>
                        </a:solidFill>
                        <a:latin typeface="Century Gothic"/>
                        <a:ea typeface="Century Gothic"/>
                        <a:cs typeface="Century Gothic"/>
                        <a:sym typeface="Century Gothic"/>
                      </a:endParaRPr>
                    </a:p>
                  </a:txBody>
                  <a:tcPr marL="91425" marR="91425" marT="91425" marB="91425">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tcPr>
                </a:tc>
                <a:tc>
                  <a:txBody>
                    <a:bodyPr/>
                    <a:lstStyle/>
                    <a:p>
                      <a:pPr marL="355600" lvl="0" indent="-342900" rtl="0">
                        <a:lnSpc>
                          <a:spcPct val="150000"/>
                        </a:lnSpc>
                        <a:spcBef>
                          <a:spcPts val="0"/>
                        </a:spcBef>
                        <a:buClr>
                          <a:schemeClr val="accent2"/>
                        </a:buClr>
                        <a:buSzPct val="100000"/>
                        <a:buFont typeface="Webdings" panose="05030102010509060703" pitchFamily="18" charset="2"/>
                        <a:buChar char="4"/>
                      </a:pPr>
                      <a:r>
                        <a:rPr lang="en-US" sz="2200" dirty="0" smtClean="0">
                          <a:solidFill>
                            <a:srgbClr val="757070"/>
                          </a:solidFill>
                          <a:latin typeface="Century Gothic"/>
                          <a:ea typeface="Century Gothic"/>
                          <a:cs typeface="Century Gothic"/>
                          <a:sym typeface="Century Gothic"/>
                        </a:rPr>
                        <a:t>VOCAL enhances</a:t>
                      </a:r>
                      <a:r>
                        <a:rPr lang="en-US" sz="2200" baseline="0" dirty="0" smtClean="0">
                          <a:solidFill>
                            <a:srgbClr val="757070"/>
                          </a:solidFill>
                          <a:latin typeface="Century Gothic"/>
                          <a:ea typeface="Century Gothic"/>
                          <a:cs typeface="Century Gothic"/>
                          <a:sym typeface="Century Gothic"/>
                        </a:rPr>
                        <a:t> t</a:t>
                      </a:r>
                      <a:r>
                        <a:rPr lang="en-US" sz="2200" dirty="0" smtClean="0">
                          <a:solidFill>
                            <a:srgbClr val="757070"/>
                          </a:solidFill>
                          <a:latin typeface="Century Gothic"/>
                          <a:ea typeface="Century Gothic"/>
                          <a:cs typeface="Century Gothic"/>
                          <a:sym typeface="Century Gothic"/>
                        </a:rPr>
                        <a:t>he capabilities</a:t>
                      </a:r>
                      <a:r>
                        <a:rPr lang="en-US" sz="2200" baseline="0" dirty="0" smtClean="0">
                          <a:solidFill>
                            <a:srgbClr val="757070"/>
                          </a:solidFill>
                          <a:latin typeface="Century Gothic"/>
                          <a:ea typeface="Century Gothic"/>
                          <a:cs typeface="Century Gothic"/>
                          <a:sym typeface="Century Gothic"/>
                        </a:rPr>
                        <a:t> of </a:t>
                      </a:r>
                      <a:r>
                        <a:rPr lang="en-US" sz="2200" dirty="0" smtClean="0">
                          <a:solidFill>
                            <a:srgbClr val="757070"/>
                          </a:solidFill>
                          <a:latin typeface="Century Gothic"/>
                          <a:ea typeface="Century Gothic"/>
                          <a:cs typeface="Century Gothic"/>
                          <a:sym typeface="Century Gothic"/>
                        </a:rPr>
                        <a:t>visualization</a:t>
                      </a:r>
                      <a:r>
                        <a:rPr lang="en-US" sz="2200" baseline="0" dirty="0" smtClean="0">
                          <a:solidFill>
                            <a:srgbClr val="757070"/>
                          </a:solidFill>
                          <a:latin typeface="Century Gothic"/>
                          <a:ea typeface="Century Gothic"/>
                          <a:cs typeface="Century Gothic"/>
                          <a:sym typeface="Century Gothic"/>
                        </a:rPr>
                        <a:t> scripts on the </a:t>
                      </a:r>
                      <a:r>
                        <a:rPr lang="en-US" sz="2200" dirty="0" smtClean="0">
                          <a:solidFill>
                            <a:srgbClr val="757070"/>
                          </a:solidFill>
                          <a:latin typeface="Century Gothic"/>
                          <a:ea typeface="Century Gothic"/>
                          <a:cs typeface="Century Gothic"/>
                          <a:sym typeface="Century Gothic"/>
                        </a:rPr>
                        <a:t>ASDC website</a:t>
                      </a:r>
                      <a:endParaRPr dirty="0"/>
                    </a:p>
                  </a:txBody>
                  <a:tcPr marL="91425" marR="91425" marT="91425" marB="91425">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188" name="Shape 188"/>
          <p:cNvPicPr preferRelativeResize="0"/>
          <p:nvPr/>
        </p:nvPicPr>
        <p:blipFill rotWithShape="1">
          <a:blip r:embed="rId3">
            <a:alphaModFix/>
          </a:blip>
          <a:srcRect t="13833"/>
          <a:stretch/>
        </p:blipFill>
        <p:spPr>
          <a:xfrm>
            <a:off x="350425" y="2775473"/>
            <a:ext cx="11453225" cy="3978415"/>
          </a:xfrm>
          <a:prstGeom prst="rect">
            <a:avLst/>
          </a:prstGeom>
          <a:noFill/>
          <a:ln>
            <a:noFill/>
          </a:ln>
        </p:spPr>
      </p:pic>
      <p:sp>
        <p:nvSpPr>
          <p:cNvPr id="189" name="Shape 189"/>
          <p:cNvSpPr txBox="1"/>
          <p:nvPr/>
        </p:nvSpPr>
        <p:spPr>
          <a:xfrm>
            <a:off x="2651402" y="5513900"/>
            <a:ext cx="693300" cy="2769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A5A5A5"/>
              </a:buClr>
              <a:buSzPct val="25000"/>
              <a:buFont typeface="Century Gothic"/>
              <a:buNone/>
            </a:pPr>
            <a:r>
              <a:rPr lang="en-US" sz="1800" b="1" dirty="0">
                <a:latin typeface="Century Gothic"/>
                <a:ea typeface="Century Gothic"/>
                <a:cs typeface="Century Gothic"/>
                <a:sym typeface="Century Gothic"/>
              </a:rPr>
              <a:t>Dust</a:t>
            </a:r>
          </a:p>
        </p:txBody>
      </p:sp>
      <p:sp>
        <p:nvSpPr>
          <p:cNvPr id="190" name="Shape 190"/>
          <p:cNvSpPr txBox="1"/>
          <p:nvPr/>
        </p:nvSpPr>
        <p:spPr>
          <a:xfrm>
            <a:off x="9143225" y="5790800"/>
            <a:ext cx="1046400" cy="2769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A5A5A5"/>
              </a:buClr>
              <a:buSzPct val="25000"/>
              <a:buFont typeface="Century Gothic"/>
              <a:buNone/>
            </a:pPr>
            <a:r>
              <a:rPr lang="en-US" sz="1800" b="1">
                <a:latin typeface="Century Gothic"/>
                <a:ea typeface="Century Gothic"/>
                <a:cs typeface="Century Gothic"/>
                <a:sym typeface="Century Gothic"/>
              </a:rPr>
              <a:t>Smoke</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txBox="1">
            <a:spLocks noGrp="1"/>
          </p:cNvSpPr>
          <p:nvPr>
            <p:ph type="title"/>
          </p:nvPr>
        </p:nvSpPr>
        <p:spPr>
          <a:xfrm>
            <a:off x="1000125" y="365122"/>
            <a:ext cx="10233148" cy="479425"/>
          </a:xfrm>
          <a:prstGeom prst="rect">
            <a:avLst/>
          </a:prstGeom>
          <a:noFill/>
          <a:ln>
            <a:noFill/>
          </a:ln>
        </p:spPr>
        <p:txBody>
          <a:bodyPr lIns="91425" tIns="91425" rIns="91425" bIns="91425" anchor="ctr" anchorCtr="0">
            <a:noAutofit/>
          </a:bodyPr>
          <a:lstStyle/>
          <a:p>
            <a:pPr marL="0" marR="0" lvl="0" indent="0" algn="l" rtl="0">
              <a:lnSpc>
                <a:spcPct val="90000"/>
              </a:lnSpc>
              <a:spcBef>
                <a:spcPts val="0"/>
              </a:spcBef>
              <a:spcAft>
                <a:spcPts val="0"/>
              </a:spcAft>
              <a:buClr>
                <a:srgbClr val="E97845"/>
              </a:buClr>
              <a:buSzPct val="25000"/>
              <a:buFont typeface="Century Gothic"/>
              <a:buNone/>
            </a:pPr>
            <a:r>
              <a:rPr lang="en-US" sz="4800" b="1" i="0" u="none" strike="noStrike" cap="none">
                <a:solidFill>
                  <a:srgbClr val="E97845"/>
                </a:solidFill>
                <a:latin typeface="Century Gothic"/>
                <a:ea typeface="Century Gothic"/>
                <a:cs typeface="Century Gothic"/>
                <a:sym typeface="Century Gothic"/>
              </a:rPr>
              <a:t>Objectives</a:t>
            </a:r>
          </a:p>
        </p:txBody>
      </p:sp>
      <p:sp>
        <p:nvSpPr>
          <p:cNvPr id="197" name="Shape 197"/>
          <p:cNvSpPr txBox="1"/>
          <p:nvPr/>
        </p:nvSpPr>
        <p:spPr>
          <a:xfrm>
            <a:off x="1000125" y="1710694"/>
            <a:ext cx="4459800" cy="2839200"/>
          </a:xfrm>
          <a:prstGeom prst="rect">
            <a:avLst/>
          </a:prstGeom>
          <a:noFill/>
          <a:ln>
            <a:noFill/>
          </a:ln>
        </p:spPr>
        <p:txBody>
          <a:bodyPr lIns="91425" tIns="91425" rIns="91425" bIns="91425" anchor="t" anchorCtr="0">
            <a:noAutofit/>
          </a:bodyPr>
          <a:lstStyle/>
          <a:p>
            <a:pPr marL="342900" lvl="0" indent="-342900" rtl="0">
              <a:lnSpc>
                <a:spcPct val="115000"/>
              </a:lnSpc>
              <a:spcBef>
                <a:spcPts val="0"/>
              </a:spcBef>
              <a:spcAft>
                <a:spcPts val="3000"/>
              </a:spcAft>
              <a:buClr>
                <a:srgbClr val="E97845"/>
              </a:buClr>
              <a:buSzPct val="100000"/>
              <a:buFont typeface="Webdings" panose="05030102010509060703" pitchFamily="18" charset="2"/>
              <a:buChar char="4"/>
            </a:pPr>
            <a:r>
              <a:rPr lang="en-US" sz="2400" dirty="0" smtClean="0">
                <a:solidFill>
                  <a:srgbClr val="757070"/>
                </a:solidFill>
                <a:latin typeface="Century Gothic"/>
                <a:ea typeface="Century Gothic"/>
                <a:cs typeface="Century Gothic"/>
                <a:sym typeface="Century Gothic"/>
              </a:rPr>
              <a:t>Two main goals</a:t>
            </a:r>
          </a:p>
          <a:p>
            <a:pPr lvl="0" rtl="0">
              <a:lnSpc>
                <a:spcPct val="115000"/>
              </a:lnSpc>
              <a:spcBef>
                <a:spcPts val="0"/>
              </a:spcBef>
              <a:spcAft>
                <a:spcPts val="3000"/>
              </a:spcAft>
              <a:buClr>
                <a:srgbClr val="E97845"/>
              </a:buClr>
              <a:buSzPct val="100000"/>
            </a:pPr>
            <a:endParaRPr lang="en-US" sz="2400" dirty="0" smtClean="0">
              <a:solidFill>
                <a:srgbClr val="757070"/>
              </a:solidFill>
              <a:latin typeface="Century Gothic"/>
              <a:ea typeface="Century Gothic"/>
              <a:cs typeface="Century Gothic"/>
              <a:sym typeface="Century Gothic"/>
            </a:endParaRPr>
          </a:p>
          <a:p>
            <a:pPr marL="342900" lvl="0" indent="-342900" rtl="0">
              <a:lnSpc>
                <a:spcPct val="115000"/>
              </a:lnSpc>
              <a:spcBef>
                <a:spcPts val="0"/>
              </a:spcBef>
              <a:spcAft>
                <a:spcPts val="3000"/>
              </a:spcAft>
              <a:buClr>
                <a:srgbClr val="E97845"/>
              </a:buClr>
              <a:buSzPct val="100000"/>
              <a:buFont typeface="Webdings" panose="05030102010509060703" pitchFamily="18" charset="2"/>
              <a:buChar char="4"/>
            </a:pPr>
            <a:r>
              <a:rPr lang="en-US" sz="2400" dirty="0" smtClean="0">
                <a:solidFill>
                  <a:srgbClr val="757070"/>
                </a:solidFill>
                <a:latin typeface="Century Gothic"/>
                <a:ea typeface="Century Gothic"/>
                <a:cs typeface="Century Gothic"/>
                <a:sym typeface="Century Gothic"/>
              </a:rPr>
              <a:t>Enhancements </a:t>
            </a:r>
            <a:r>
              <a:rPr lang="en-US" sz="2400" dirty="0">
                <a:solidFill>
                  <a:srgbClr val="757070"/>
                </a:solidFill>
                <a:latin typeface="Century Gothic"/>
                <a:ea typeface="Century Gothic"/>
                <a:cs typeface="Century Gothic"/>
                <a:sym typeface="Century Gothic"/>
              </a:rPr>
              <a:t>to </a:t>
            </a:r>
            <a:r>
              <a:rPr lang="en-US" sz="2400" dirty="0" smtClean="0">
                <a:solidFill>
                  <a:srgbClr val="757070"/>
                </a:solidFill>
                <a:latin typeface="Century Gothic"/>
                <a:ea typeface="Century Gothic"/>
                <a:cs typeface="Century Gothic"/>
                <a:sym typeface="Century Gothic"/>
              </a:rPr>
              <a:t>VOCAL</a:t>
            </a:r>
          </a:p>
          <a:p>
            <a:pPr lvl="0" rtl="0">
              <a:lnSpc>
                <a:spcPct val="115000"/>
              </a:lnSpc>
              <a:spcBef>
                <a:spcPts val="0"/>
              </a:spcBef>
              <a:spcAft>
                <a:spcPts val="3000"/>
              </a:spcAft>
              <a:buClr>
                <a:srgbClr val="E97845"/>
              </a:buClr>
              <a:buSzPct val="100000"/>
            </a:pPr>
            <a:endParaRPr lang="en-US" sz="2400" dirty="0" smtClean="0">
              <a:solidFill>
                <a:srgbClr val="757070"/>
              </a:solidFill>
              <a:latin typeface="Century Gothic"/>
              <a:ea typeface="Century Gothic"/>
              <a:cs typeface="Century Gothic"/>
              <a:sym typeface="Century Gothic"/>
            </a:endParaRPr>
          </a:p>
          <a:p>
            <a:pPr marL="342900" lvl="2" indent="-342900">
              <a:lnSpc>
                <a:spcPct val="115000"/>
              </a:lnSpc>
              <a:spcAft>
                <a:spcPts val="2000"/>
              </a:spcAft>
              <a:buClr>
                <a:srgbClr val="E97845"/>
              </a:buClr>
              <a:buSzPct val="100000"/>
              <a:buFont typeface="Webdings" panose="05030102010509060703" pitchFamily="18" charset="2"/>
              <a:buChar char="4"/>
            </a:pPr>
            <a:r>
              <a:rPr lang="en-US" sz="2400" dirty="0" smtClean="0">
                <a:solidFill>
                  <a:srgbClr val="757070"/>
                </a:solidFill>
                <a:latin typeface="Century Gothic"/>
                <a:ea typeface="Century Gothic"/>
                <a:cs typeface="Century Gothic"/>
                <a:sym typeface="Century Gothic"/>
              </a:rPr>
              <a:t>Case </a:t>
            </a:r>
            <a:r>
              <a:rPr lang="en-US" sz="2400" dirty="0">
                <a:solidFill>
                  <a:srgbClr val="757070"/>
                </a:solidFill>
                <a:latin typeface="Century Gothic"/>
                <a:ea typeface="Century Gothic"/>
                <a:cs typeface="Century Gothic"/>
                <a:sym typeface="Century Gothic"/>
              </a:rPr>
              <a:t>Study of Saharan Dust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1833" y="991927"/>
            <a:ext cx="6030167" cy="5696745"/>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txBox="1">
            <a:spLocks noGrp="1"/>
          </p:cNvSpPr>
          <p:nvPr>
            <p:ph type="title"/>
          </p:nvPr>
        </p:nvSpPr>
        <p:spPr>
          <a:xfrm>
            <a:off x="3240625" y="238362"/>
            <a:ext cx="7562624" cy="1065007"/>
          </a:xfrm>
          <a:prstGeom prst="rect">
            <a:avLst/>
          </a:prstGeom>
          <a:noFill/>
          <a:ln>
            <a:noFill/>
          </a:ln>
        </p:spPr>
        <p:txBody>
          <a:bodyPr lIns="91425" tIns="91425" rIns="91425" bIns="91425" anchor="ctr" anchorCtr="0">
            <a:noAutofit/>
          </a:bodyPr>
          <a:lstStyle/>
          <a:p>
            <a:pPr marL="0" marR="0" lvl="0" indent="0" algn="ctr" rtl="0">
              <a:lnSpc>
                <a:spcPct val="90000"/>
              </a:lnSpc>
              <a:spcBef>
                <a:spcPts val="0"/>
              </a:spcBef>
              <a:spcAft>
                <a:spcPts val="0"/>
              </a:spcAft>
              <a:buClr>
                <a:srgbClr val="E97845"/>
              </a:buClr>
              <a:buSzPct val="25000"/>
              <a:buFont typeface="Century Gothic"/>
              <a:buNone/>
            </a:pPr>
            <a:r>
              <a:rPr lang="en-US" sz="4800" b="1" i="0" u="none" strike="noStrike" cap="none">
                <a:solidFill>
                  <a:srgbClr val="E97845"/>
                </a:solidFill>
                <a:latin typeface="Century Gothic"/>
                <a:ea typeface="Century Gothic"/>
                <a:cs typeface="Century Gothic"/>
                <a:sym typeface="Century Gothic"/>
              </a:rPr>
              <a:t>Enhancements </a:t>
            </a:r>
            <a:br>
              <a:rPr lang="en-US" sz="4800" b="1" i="0" u="none" strike="noStrike" cap="none">
                <a:solidFill>
                  <a:srgbClr val="E97845"/>
                </a:solidFill>
                <a:latin typeface="Century Gothic"/>
                <a:ea typeface="Century Gothic"/>
                <a:cs typeface="Century Gothic"/>
                <a:sym typeface="Century Gothic"/>
              </a:rPr>
            </a:br>
            <a:r>
              <a:rPr lang="en-US" sz="4800" b="1" i="0" u="none" strike="noStrike" cap="none">
                <a:solidFill>
                  <a:srgbClr val="E97845"/>
                </a:solidFill>
                <a:latin typeface="Century Gothic"/>
                <a:ea typeface="Century Gothic"/>
                <a:cs typeface="Century Gothic"/>
                <a:sym typeface="Century Gothic"/>
              </a:rPr>
              <a:t>to VOCAL</a:t>
            </a:r>
          </a:p>
        </p:txBody>
      </p:sp>
      <p:pic>
        <p:nvPicPr>
          <p:cNvPr id="206" name="Shape 206"/>
          <p:cNvPicPr preferRelativeResize="0"/>
          <p:nvPr/>
        </p:nvPicPr>
        <p:blipFill rotWithShape="1">
          <a:blip r:embed="rId3">
            <a:alphaModFix/>
          </a:blip>
          <a:srcRect/>
          <a:stretch/>
        </p:blipFill>
        <p:spPr>
          <a:xfrm>
            <a:off x="9058078" y="1303369"/>
            <a:ext cx="2690017" cy="1879167"/>
          </a:xfrm>
          <a:prstGeom prst="rect">
            <a:avLst/>
          </a:prstGeom>
          <a:noFill/>
          <a:ln>
            <a:noFill/>
          </a:ln>
        </p:spPr>
      </p:pic>
      <p:pic>
        <p:nvPicPr>
          <p:cNvPr id="207" name="Shape 207"/>
          <p:cNvPicPr preferRelativeResize="0"/>
          <p:nvPr/>
        </p:nvPicPr>
        <p:blipFill rotWithShape="1">
          <a:blip r:embed="rId4">
            <a:alphaModFix/>
          </a:blip>
          <a:srcRect/>
          <a:stretch/>
        </p:blipFill>
        <p:spPr>
          <a:xfrm>
            <a:off x="303362" y="3723112"/>
            <a:ext cx="3059268" cy="1845032"/>
          </a:xfrm>
          <a:prstGeom prst="rect">
            <a:avLst/>
          </a:prstGeom>
          <a:noFill/>
          <a:ln>
            <a:noFill/>
          </a:ln>
        </p:spPr>
      </p:pic>
      <p:pic>
        <p:nvPicPr>
          <p:cNvPr id="208" name="Shape 208"/>
          <p:cNvPicPr preferRelativeResize="0"/>
          <p:nvPr/>
        </p:nvPicPr>
        <p:blipFill rotWithShape="1">
          <a:blip r:embed="rId5">
            <a:alphaModFix/>
          </a:blip>
          <a:srcRect/>
          <a:stretch/>
        </p:blipFill>
        <p:spPr>
          <a:xfrm>
            <a:off x="5518560" y="2573132"/>
            <a:ext cx="3316409" cy="1845032"/>
          </a:xfrm>
          <a:prstGeom prst="rect">
            <a:avLst/>
          </a:prstGeom>
          <a:noFill/>
          <a:ln>
            <a:noFill/>
          </a:ln>
        </p:spPr>
      </p:pic>
      <p:pic>
        <p:nvPicPr>
          <p:cNvPr id="209" name="Shape 209"/>
          <p:cNvPicPr preferRelativeResize="0"/>
          <p:nvPr/>
        </p:nvPicPr>
        <p:blipFill rotWithShape="1">
          <a:blip r:embed="rId6">
            <a:alphaModFix/>
          </a:blip>
          <a:srcRect/>
          <a:stretch/>
        </p:blipFill>
        <p:spPr>
          <a:xfrm>
            <a:off x="2383177" y="1303369"/>
            <a:ext cx="2973796" cy="2002269"/>
          </a:xfrm>
          <a:prstGeom prst="rect">
            <a:avLst/>
          </a:prstGeom>
          <a:noFill/>
          <a:ln>
            <a:noFill/>
          </a:ln>
        </p:spPr>
      </p:pic>
      <p:pic>
        <p:nvPicPr>
          <p:cNvPr id="211" name="Shape 211"/>
          <p:cNvPicPr preferRelativeResize="0"/>
          <p:nvPr/>
        </p:nvPicPr>
        <p:blipFill rotWithShape="1">
          <a:blip r:embed="rId7">
            <a:alphaModFix/>
          </a:blip>
          <a:srcRect/>
          <a:stretch/>
        </p:blipFill>
        <p:spPr>
          <a:xfrm>
            <a:off x="7176765" y="4891187"/>
            <a:ext cx="2700451" cy="1845032"/>
          </a:xfrm>
          <a:prstGeom prst="rect">
            <a:avLst/>
          </a:prstGeom>
          <a:noFill/>
          <a:ln>
            <a:noFill/>
          </a:ln>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13794" y="4575402"/>
            <a:ext cx="3229897" cy="1922567"/>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Shape 217"/>
          <p:cNvPicPr preferRelativeResize="0"/>
          <p:nvPr/>
        </p:nvPicPr>
        <p:blipFill rotWithShape="1">
          <a:blip r:embed="rId3">
            <a:alphaModFix/>
          </a:blip>
          <a:srcRect/>
          <a:stretch/>
        </p:blipFill>
        <p:spPr>
          <a:xfrm>
            <a:off x="5384800" y="3330076"/>
            <a:ext cx="6807199" cy="3425418"/>
          </a:xfrm>
          <a:prstGeom prst="rect">
            <a:avLst/>
          </a:prstGeom>
          <a:noFill/>
          <a:ln>
            <a:noFill/>
          </a:ln>
        </p:spPr>
      </p:pic>
      <p:sp>
        <p:nvSpPr>
          <p:cNvPr id="218" name="Shape 218"/>
          <p:cNvSpPr txBox="1">
            <a:spLocks noGrp="1"/>
          </p:cNvSpPr>
          <p:nvPr>
            <p:ph type="title"/>
          </p:nvPr>
        </p:nvSpPr>
        <p:spPr>
          <a:xfrm>
            <a:off x="1000125" y="365122"/>
            <a:ext cx="10233148" cy="479425"/>
          </a:xfrm>
          <a:prstGeom prst="rect">
            <a:avLst/>
          </a:prstGeom>
          <a:noFill/>
          <a:ln>
            <a:noFill/>
          </a:ln>
        </p:spPr>
        <p:txBody>
          <a:bodyPr lIns="91425" tIns="91425" rIns="91425" bIns="91425" anchor="ctr" anchorCtr="0">
            <a:noAutofit/>
          </a:bodyPr>
          <a:lstStyle/>
          <a:p>
            <a:pPr marL="0" marR="0" lvl="0" indent="0" algn="l" rtl="0">
              <a:lnSpc>
                <a:spcPct val="90000"/>
              </a:lnSpc>
              <a:spcBef>
                <a:spcPts val="0"/>
              </a:spcBef>
              <a:spcAft>
                <a:spcPts val="0"/>
              </a:spcAft>
              <a:buClr>
                <a:srgbClr val="E97845"/>
              </a:buClr>
              <a:buSzPct val="25000"/>
              <a:buFont typeface="Century Gothic"/>
              <a:buNone/>
            </a:pPr>
            <a:r>
              <a:rPr lang="en-US" b="1" dirty="0"/>
              <a:t>Integrating </a:t>
            </a:r>
            <a:r>
              <a:rPr lang="en-US" sz="4800" b="1" i="0" u="none" strike="noStrike" cap="none" dirty="0">
                <a:solidFill>
                  <a:srgbClr val="E97845"/>
                </a:solidFill>
                <a:latin typeface="Century Gothic"/>
                <a:ea typeface="Century Gothic"/>
                <a:cs typeface="Century Gothic"/>
                <a:sym typeface="Century Gothic"/>
              </a:rPr>
              <a:t>Features</a:t>
            </a:r>
          </a:p>
        </p:txBody>
      </p:sp>
      <p:pic>
        <p:nvPicPr>
          <p:cNvPr id="219" name="Shape 219"/>
          <p:cNvPicPr preferRelativeResize="0"/>
          <p:nvPr/>
        </p:nvPicPr>
        <p:blipFill rotWithShape="1">
          <a:blip r:embed="rId4">
            <a:alphaModFix/>
          </a:blip>
          <a:srcRect/>
          <a:stretch/>
        </p:blipFill>
        <p:spPr>
          <a:xfrm>
            <a:off x="0" y="1052862"/>
            <a:ext cx="6807199" cy="3425418"/>
          </a:xfrm>
          <a:prstGeom prst="rect">
            <a:avLst/>
          </a:prstGeom>
          <a:noFill/>
          <a:ln>
            <a:noFill/>
          </a:ln>
        </p:spPr>
      </p:pic>
      <p:sp>
        <p:nvSpPr>
          <p:cNvPr id="220" name="Shape 220"/>
          <p:cNvSpPr/>
          <p:nvPr/>
        </p:nvSpPr>
        <p:spPr>
          <a:xfrm>
            <a:off x="8788400" y="2765572"/>
            <a:ext cx="1037462" cy="5847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E97845"/>
              </a:buClr>
              <a:buSzPct val="25000"/>
              <a:buFont typeface="Century Gothic"/>
              <a:buNone/>
            </a:pPr>
            <a:r>
              <a:rPr lang="en-US" sz="3200" b="1" i="0" u="none" strike="noStrike" cap="none">
                <a:solidFill>
                  <a:srgbClr val="E97845"/>
                </a:solidFill>
                <a:latin typeface="Century Gothic"/>
                <a:ea typeface="Century Gothic"/>
                <a:cs typeface="Century Gothic"/>
                <a:sym typeface="Century Gothic"/>
              </a:rPr>
              <a:t>VFM</a:t>
            </a:r>
          </a:p>
        </p:txBody>
      </p:sp>
      <p:sp>
        <p:nvSpPr>
          <p:cNvPr id="221" name="Shape 221"/>
          <p:cNvSpPr/>
          <p:nvPr/>
        </p:nvSpPr>
        <p:spPr>
          <a:xfrm>
            <a:off x="1167313" y="4478280"/>
            <a:ext cx="2552301" cy="5847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E97845"/>
              </a:buClr>
              <a:buSzPct val="25000"/>
              <a:buFont typeface="Century Gothic"/>
              <a:buNone/>
            </a:pPr>
            <a:r>
              <a:rPr lang="en-US" sz="3200" b="1" i="0" u="none" strike="noStrike" cap="none" dirty="0">
                <a:solidFill>
                  <a:srgbClr val="E97845"/>
                </a:solidFill>
                <a:latin typeface="Century Gothic"/>
                <a:ea typeface="Century Gothic"/>
                <a:cs typeface="Century Gothic"/>
                <a:sym typeface="Century Gothic"/>
              </a:rPr>
              <a:t>Backscatter</a:t>
            </a:r>
          </a:p>
        </p:txBody>
      </p:sp>
      <p:sp>
        <p:nvSpPr>
          <p:cNvPr id="222" name="Shape 222"/>
          <p:cNvSpPr txBox="1">
            <a:spLocks noGrp="1"/>
          </p:cNvSpPr>
          <p:nvPr>
            <p:ph type="body" idx="1"/>
          </p:nvPr>
        </p:nvSpPr>
        <p:spPr>
          <a:xfrm>
            <a:off x="272709" y="5082159"/>
            <a:ext cx="4890962" cy="1673335"/>
          </a:xfrm>
          <a:prstGeom prst="rect">
            <a:avLst/>
          </a:prstGeom>
          <a:noFill/>
          <a:ln>
            <a:noFill/>
          </a:ln>
        </p:spPr>
        <p:txBody>
          <a:bodyPr lIns="91425" tIns="91425" rIns="91425" bIns="91425" anchor="t" anchorCtr="0">
            <a:noAutofit/>
          </a:bodyPr>
          <a:lstStyle/>
          <a:p>
            <a:pPr marL="342900" marR="0" lvl="0" indent="-342900" algn="just" rtl="0">
              <a:lnSpc>
                <a:spcPct val="150000"/>
              </a:lnSpc>
              <a:spcBef>
                <a:spcPts val="0"/>
              </a:spcBef>
              <a:spcAft>
                <a:spcPts val="0"/>
              </a:spcAft>
              <a:buClr>
                <a:schemeClr val="accent2"/>
              </a:buClr>
              <a:buSzPct val="100000"/>
              <a:buFont typeface="Webdings" panose="05030102010509060703" pitchFamily="18" charset="2"/>
              <a:buChar char="4"/>
            </a:pPr>
            <a:r>
              <a:rPr lang="en-US" sz="2000" b="0" i="0" u="none" strike="noStrike" cap="none" dirty="0" smtClean="0">
                <a:solidFill>
                  <a:srgbClr val="757070"/>
                </a:solidFill>
                <a:latin typeface="Century Gothic"/>
                <a:ea typeface="Century Gothic"/>
                <a:cs typeface="Century Gothic"/>
                <a:sym typeface="Century Gothic"/>
              </a:rPr>
              <a:t>Implement features from previous term</a:t>
            </a:r>
            <a:endParaRPr lang="en-US" sz="2000" b="0" i="0" u="none" strike="noStrike" cap="none" dirty="0">
              <a:solidFill>
                <a:srgbClr val="757070"/>
              </a:solidFill>
              <a:latin typeface="Century Gothic"/>
              <a:ea typeface="Century Gothic"/>
              <a:cs typeface="Century Gothic"/>
              <a:sym typeface="Century Gothic"/>
            </a:endParaRPr>
          </a:p>
          <a:p>
            <a:pPr marL="342900" marR="0" lvl="0" indent="-342900" algn="just" rtl="0">
              <a:lnSpc>
                <a:spcPct val="150000"/>
              </a:lnSpc>
              <a:spcBef>
                <a:spcPts val="1000"/>
              </a:spcBef>
              <a:spcAft>
                <a:spcPts val="0"/>
              </a:spcAft>
              <a:buClr>
                <a:schemeClr val="accent2"/>
              </a:buClr>
              <a:buSzPct val="100000"/>
              <a:buFont typeface="Webdings" panose="05030102010509060703" pitchFamily="18" charset="2"/>
              <a:buChar char="4"/>
            </a:pPr>
            <a:r>
              <a:rPr lang="en-US" sz="2000" b="0" i="0" u="none" strike="noStrike" cap="none" dirty="0" smtClean="0">
                <a:solidFill>
                  <a:srgbClr val="757070"/>
                </a:solidFill>
                <a:latin typeface="Century Gothic"/>
                <a:ea typeface="Century Gothic"/>
                <a:cs typeface="Century Gothic"/>
                <a:sym typeface="Century Gothic"/>
              </a:rPr>
              <a:t>Navigate views</a:t>
            </a:r>
            <a:endParaRPr lang="en-US" sz="2000" b="0" i="0" u="none" strike="noStrike" cap="none" dirty="0">
              <a:solidFill>
                <a:srgbClr val="757070"/>
              </a:solidFill>
              <a:latin typeface="Century Gothic"/>
              <a:ea typeface="Century Gothic"/>
              <a:cs typeface="Century Gothic"/>
              <a:sym typeface="Century Gothic"/>
            </a:endParaRPr>
          </a:p>
        </p:txBody>
      </p:sp>
      <p:sp>
        <p:nvSpPr>
          <p:cNvPr id="9" name="Shape 222"/>
          <p:cNvSpPr txBox="1">
            <a:spLocks/>
          </p:cNvSpPr>
          <p:nvPr/>
        </p:nvSpPr>
        <p:spPr>
          <a:xfrm>
            <a:off x="7136377" y="844547"/>
            <a:ext cx="4341507" cy="2001443"/>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0" marR="0" lvl="0" indent="0" algn="l" rtl="0">
              <a:lnSpc>
                <a:spcPct val="90000"/>
              </a:lnSpc>
              <a:spcBef>
                <a:spcPts val="1000"/>
              </a:spcBef>
              <a:spcAft>
                <a:spcPts val="0"/>
              </a:spcAft>
              <a:buClr>
                <a:srgbClr val="3F3F3F"/>
              </a:buClr>
              <a:buSzPct val="100000"/>
              <a:buFont typeface="Arial"/>
              <a:buNone/>
              <a:defRPr sz="2000" b="0" i="0" u="none" strike="noStrike" cap="none">
                <a:solidFill>
                  <a:srgbClr val="3F3F3F"/>
                </a:solidFill>
                <a:latin typeface="Century Gothic"/>
                <a:ea typeface="Century Gothic"/>
                <a:cs typeface="Century Gothic"/>
                <a:sym typeface="Century Gothic"/>
              </a:defRPr>
            </a:lvl1pPr>
            <a:lvl2pPr marL="457200" marR="0" lvl="1" indent="0" algn="l" rtl="0">
              <a:lnSpc>
                <a:spcPct val="90000"/>
              </a:lnSpc>
              <a:spcBef>
                <a:spcPts val="500"/>
              </a:spcBef>
              <a:spcAft>
                <a:spcPts val="0"/>
              </a:spcAft>
              <a:buClr>
                <a:schemeClr val="dk1"/>
              </a:buClr>
              <a:buSzPct val="100000"/>
              <a:buFont typeface="Arial"/>
              <a:buNone/>
              <a:defRPr sz="14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spcAft>
                <a:spcPts val="0"/>
              </a:spcAft>
              <a:buClr>
                <a:schemeClr val="dk1"/>
              </a:buClr>
              <a:buSzPct val="100000"/>
              <a:buFont typeface="Arial"/>
              <a:buNone/>
              <a:defRPr sz="12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spcAft>
                <a:spcPts val="0"/>
              </a:spcAft>
              <a:buClr>
                <a:schemeClr val="dk1"/>
              </a:buClr>
              <a:buSzPct val="100000"/>
              <a:buFont typeface="Arial"/>
              <a:buNone/>
              <a:defRPr sz="1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spcAft>
                <a:spcPts val="0"/>
              </a:spcAft>
              <a:buClr>
                <a:schemeClr val="dk1"/>
              </a:buClr>
              <a:buSzPct val="100000"/>
              <a:buFont typeface="Arial"/>
              <a:buNone/>
              <a:defRPr sz="1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spcAft>
                <a:spcPts val="0"/>
              </a:spcAft>
              <a:buClr>
                <a:schemeClr val="dk1"/>
              </a:buClr>
              <a:buSzPct val="100000"/>
              <a:buFont typeface="Arial"/>
              <a:buNone/>
              <a:defRPr sz="1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spcAft>
                <a:spcPts val="0"/>
              </a:spcAft>
              <a:buClr>
                <a:schemeClr val="dk1"/>
              </a:buClr>
              <a:buSzPct val="100000"/>
              <a:buFont typeface="Arial"/>
              <a:buNone/>
              <a:defRPr sz="1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spcAft>
                <a:spcPts val="0"/>
              </a:spcAft>
              <a:buClr>
                <a:schemeClr val="dk1"/>
              </a:buClr>
              <a:buSzPct val="100000"/>
              <a:buFont typeface="Arial"/>
              <a:buNone/>
              <a:defRPr sz="1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spcAft>
                <a:spcPts val="0"/>
              </a:spcAft>
              <a:buClr>
                <a:schemeClr val="dk1"/>
              </a:buClr>
              <a:buSzPct val="100000"/>
              <a:buFont typeface="Arial"/>
              <a:buNone/>
              <a:defRPr sz="1000" b="0" i="0" u="none" strike="noStrike" cap="none">
                <a:solidFill>
                  <a:schemeClr val="dk1"/>
                </a:solidFill>
                <a:latin typeface="Century Gothic"/>
                <a:ea typeface="Century Gothic"/>
                <a:cs typeface="Century Gothic"/>
                <a:sym typeface="Century Gothic"/>
              </a:defRPr>
            </a:lvl9pPr>
          </a:lstStyle>
          <a:p>
            <a:pPr marL="342900" indent="-342900" algn="just">
              <a:lnSpc>
                <a:spcPct val="150000"/>
              </a:lnSpc>
              <a:spcBef>
                <a:spcPts val="0"/>
              </a:spcBef>
              <a:buClr>
                <a:schemeClr val="accent2"/>
              </a:buClr>
              <a:buFont typeface="Webdings" panose="05030102010509060703" pitchFamily="18" charset="2"/>
              <a:buChar char="4"/>
            </a:pPr>
            <a:r>
              <a:rPr lang="en-US" dirty="0" smtClean="0">
                <a:solidFill>
                  <a:srgbClr val="757070"/>
                </a:solidFill>
              </a:rPr>
              <a:t>Load and plot multiple levels of data</a:t>
            </a:r>
          </a:p>
          <a:p>
            <a:pPr marL="342900" indent="-342900" algn="just">
              <a:lnSpc>
                <a:spcPct val="150000"/>
              </a:lnSpc>
              <a:buClr>
                <a:schemeClr val="accent2"/>
              </a:buClr>
              <a:buFont typeface="Webdings" panose="05030102010509060703" pitchFamily="18" charset="2"/>
              <a:buChar char="4"/>
            </a:pPr>
            <a:r>
              <a:rPr lang="en-US" dirty="0" smtClean="0">
                <a:solidFill>
                  <a:srgbClr val="757070"/>
                </a:solidFill>
              </a:rPr>
              <a:t>Tool interaction and persistent shapes</a:t>
            </a:r>
            <a:endParaRPr lang="en-US" dirty="0">
              <a:solidFill>
                <a:srgbClr val="75707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Shape 229"/>
          <p:cNvSpPr txBox="1">
            <a:spLocks noGrp="1"/>
          </p:cNvSpPr>
          <p:nvPr>
            <p:ph type="title"/>
          </p:nvPr>
        </p:nvSpPr>
        <p:spPr>
          <a:xfrm>
            <a:off x="1000125" y="365122"/>
            <a:ext cx="10233148" cy="479425"/>
          </a:xfrm>
          <a:prstGeom prst="rect">
            <a:avLst/>
          </a:prstGeom>
          <a:noFill/>
          <a:ln>
            <a:noFill/>
          </a:ln>
        </p:spPr>
        <p:txBody>
          <a:bodyPr lIns="91425" tIns="91425" rIns="91425" bIns="91425" anchor="ctr" anchorCtr="0">
            <a:noAutofit/>
          </a:bodyPr>
          <a:lstStyle/>
          <a:p>
            <a:pPr marL="0" marR="0" lvl="0" indent="0" algn="l" rtl="0">
              <a:lnSpc>
                <a:spcPct val="90000"/>
              </a:lnSpc>
              <a:spcBef>
                <a:spcPts val="0"/>
              </a:spcBef>
              <a:spcAft>
                <a:spcPts val="0"/>
              </a:spcAft>
              <a:buClr>
                <a:srgbClr val="E97845"/>
              </a:buClr>
              <a:buSzPct val="25000"/>
              <a:buFont typeface="Century Gothic"/>
              <a:buNone/>
            </a:pPr>
            <a:r>
              <a:rPr lang="en-US" b="1"/>
              <a:t>Dynamic Sharing Options</a:t>
            </a:r>
          </a:p>
        </p:txBody>
      </p:sp>
      <p:pic>
        <p:nvPicPr>
          <p:cNvPr id="230" name="Shape 230"/>
          <p:cNvPicPr preferRelativeResize="0"/>
          <p:nvPr/>
        </p:nvPicPr>
        <p:blipFill rotWithShape="1">
          <a:blip r:embed="rId3">
            <a:alphaModFix/>
          </a:blip>
          <a:srcRect/>
          <a:stretch/>
        </p:blipFill>
        <p:spPr>
          <a:xfrm>
            <a:off x="226372" y="3646025"/>
            <a:ext cx="5728281" cy="3035989"/>
          </a:xfrm>
          <a:prstGeom prst="rect">
            <a:avLst/>
          </a:prstGeom>
          <a:noFill/>
          <a:ln>
            <a:noFill/>
          </a:ln>
        </p:spPr>
      </p:pic>
      <p:pic>
        <p:nvPicPr>
          <p:cNvPr id="231" name="Shape 231"/>
          <p:cNvPicPr preferRelativeResize="0"/>
          <p:nvPr/>
        </p:nvPicPr>
        <p:blipFill rotWithShape="1">
          <a:blip r:embed="rId4">
            <a:alphaModFix/>
          </a:blip>
          <a:srcRect/>
          <a:stretch/>
        </p:blipFill>
        <p:spPr>
          <a:xfrm>
            <a:off x="7033397" y="1018570"/>
            <a:ext cx="4366350" cy="2627454"/>
          </a:xfrm>
          <a:prstGeom prst="rect">
            <a:avLst/>
          </a:prstGeom>
          <a:noFill/>
          <a:ln>
            <a:noFill/>
          </a:ln>
        </p:spPr>
      </p:pic>
      <p:sp>
        <p:nvSpPr>
          <p:cNvPr id="232" name="Shape 232"/>
          <p:cNvSpPr txBox="1">
            <a:spLocks noGrp="1"/>
          </p:cNvSpPr>
          <p:nvPr>
            <p:ph type="body" idx="1"/>
          </p:nvPr>
        </p:nvSpPr>
        <p:spPr>
          <a:xfrm>
            <a:off x="6465346" y="4215345"/>
            <a:ext cx="5120640" cy="2188800"/>
          </a:xfrm>
          <a:prstGeom prst="rect">
            <a:avLst/>
          </a:prstGeom>
          <a:noFill/>
          <a:ln>
            <a:noFill/>
          </a:ln>
        </p:spPr>
        <p:txBody>
          <a:bodyPr lIns="91425" tIns="91425" rIns="91425" bIns="91425" anchor="t" anchorCtr="0">
            <a:noAutofit/>
          </a:bodyPr>
          <a:lstStyle/>
          <a:p>
            <a:pPr marL="342900" marR="0" lvl="0" indent="-342900" algn="just" rtl="0">
              <a:lnSpc>
                <a:spcPct val="150000"/>
              </a:lnSpc>
              <a:spcBef>
                <a:spcPts val="0"/>
              </a:spcBef>
              <a:spcAft>
                <a:spcPts val="0"/>
              </a:spcAft>
              <a:buClr>
                <a:schemeClr val="accent2"/>
              </a:buClr>
              <a:buSzPct val="100000"/>
              <a:buFont typeface="Webdings" panose="05030102010509060703" pitchFamily="18" charset="2"/>
              <a:buChar char="4"/>
            </a:pPr>
            <a:r>
              <a:rPr lang="en-US" sz="2400" b="0" i="0" u="none" strike="noStrike" cap="none" dirty="0">
                <a:solidFill>
                  <a:srgbClr val="757070"/>
                </a:solidFill>
                <a:latin typeface="Century Gothic"/>
                <a:ea typeface="Century Gothic"/>
                <a:cs typeface="Century Gothic"/>
                <a:sym typeface="Century Gothic"/>
              </a:rPr>
              <a:t>Settings allow users to </a:t>
            </a:r>
            <a:r>
              <a:rPr lang="en-US" sz="2400" dirty="0">
                <a:solidFill>
                  <a:srgbClr val="757070"/>
                </a:solidFill>
              </a:rPr>
              <a:t>toggle persistent shapes and choose a default database</a:t>
            </a:r>
          </a:p>
        </p:txBody>
      </p:sp>
      <p:sp>
        <p:nvSpPr>
          <p:cNvPr id="233" name="Shape 233"/>
          <p:cNvSpPr txBox="1"/>
          <p:nvPr/>
        </p:nvSpPr>
        <p:spPr>
          <a:xfrm>
            <a:off x="226372" y="1308484"/>
            <a:ext cx="6109882" cy="1873602"/>
          </a:xfrm>
          <a:prstGeom prst="rect">
            <a:avLst/>
          </a:prstGeom>
          <a:noFill/>
          <a:ln>
            <a:noFill/>
          </a:ln>
        </p:spPr>
        <p:txBody>
          <a:bodyPr lIns="91425" tIns="91425" rIns="91425" bIns="91425" anchor="t" anchorCtr="0">
            <a:noAutofit/>
          </a:bodyPr>
          <a:lstStyle/>
          <a:p>
            <a:pPr marL="342900" marR="0" lvl="0" indent="-342900" algn="l" rtl="0">
              <a:lnSpc>
                <a:spcPct val="150000"/>
              </a:lnSpc>
              <a:spcBef>
                <a:spcPts val="0"/>
              </a:spcBef>
              <a:spcAft>
                <a:spcPts val="0"/>
              </a:spcAft>
              <a:buClr>
                <a:schemeClr val="accent2"/>
              </a:buClr>
              <a:buSzPct val="100000"/>
              <a:buFont typeface="Webdings" panose="05030102010509060703" pitchFamily="18" charset="2"/>
              <a:buChar char="4"/>
            </a:pPr>
            <a:r>
              <a:rPr lang="en-US" sz="2400" b="0" i="0" u="none" strike="noStrike" cap="none" dirty="0">
                <a:solidFill>
                  <a:srgbClr val="757070"/>
                </a:solidFill>
                <a:latin typeface="Century Gothic"/>
                <a:ea typeface="Century Gothic"/>
                <a:cs typeface="Century Gothic"/>
                <a:sym typeface="Century Gothic"/>
              </a:rPr>
              <a:t>The location of the database can be changed so that it can be shared between multiple researchers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Shape 239"/>
          <p:cNvSpPr txBox="1">
            <a:spLocks noGrp="1"/>
          </p:cNvSpPr>
          <p:nvPr>
            <p:ph type="title"/>
          </p:nvPr>
        </p:nvSpPr>
        <p:spPr>
          <a:xfrm>
            <a:off x="1000125" y="365122"/>
            <a:ext cx="10233148" cy="479425"/>
          </a:xfrm>
          <a:prstGeom prst="rect">
            <a:avLst/>
          </a:prstGeom>
          <a:noFill/>
          <a:ln>
            <a:noFill/>
          </a:ln>
        </p:spPr>
        <p:txBody>
          <a:bodyPr lIns="91425" tIns="91425" rIns="91425" bIns="91425" anchor="ctr" anchorCtr="0">
            <a:noAutofit/>
          </a:bodyPr>
          <a:lstStyle/>
          <a:p>
            <a:pPr marL="0" marR="0" lvl="0" indent="0" algn="l" rtl="0">
              <a:lnSpc>
                <a:spcPct val="90000"/>
              </a:lnSpc>
              <a:spcBef>
                <a:spcPts val="0"/>
              </a:spcBef>
              <a:spcAft>
                <a:spcPts val="0"/>
              </a:spcAft>
              <a:buClr>
                <a:srgbClr val="E97845"/>
              </a:buClr>
              <a:buSzPct val="25000"/>
              <a:buFont typeface="Century Gothic"/>
              <a:buNone/>
            </a:pPr>
            <a:r>
              <a:rPr lang="en-US" b="1"/>
              <a:t>Updated Documentation</a:t>
            </a:r>
          </a:p>
        </p:txBody>
      </p:sp>
      <p:pic>
        <p:nvPicPr>
          <p:cNvPr id="240" name="Shape 240"/>
          <p:cNvPicPr preferRelativeResize="0"/>
          <p:nvPr/>
        </p:nvPicPr>
        <p:blipFill rotWithShape="1">
          <a:blip r:embed="rId3">
            <a:alphaModFix/>
          </a:blip>
          <a:srcRect/>
          <a:stretch/>
        </p:blipFill>
        <p:spPr>
          <a:xfrm>
            <a:off x="138895" y="1166859"/>
            <a:ext cx="6907590" cy="4886700"/>
          </a:xfrm>
          <a:prstGeom prst="rect">
            <a:avLst/>
          </a:prstGeom>
          <a:noFill/>
          <a:ln>
            <a:noFill/>
          </a:ln>
        </p:spPr>
      </p:pic>
      <p:sp>
        <p:nvSpPr>
          <p:cNvPr id="241" name="Shape 241"/>
          <p:cNvSpPr txBox="1">
            <a:spLocks noGrp="1"/>
          </p:cNvSpPr>
          <p:nvPr>
            <p:ph type="body" idx="1"/>
          </p:nvPr>
        </p:nvSpPr>
        <p:spPr>
          <a:xfrm>
            <a:off x="7321328" y="1785702"/>
            <a:ext cx="4438549" cy="3649013"/>
          </a:xfrm>
          <a:prstGeom prst="rect">
            <a:avLst/>
          </a:prstGeom>
          <a:noFill/>
          <a:ln>
            <a:noFill/>
          </a:ln>
        </p:spPr>
        <p:txBody>
          <a:bodyPr lIns="91425" tIns="91425" rIns="91425" bIns="91425" anchor="t" anchorCtr="0">
            <a:noAutofit/>
          </a:bodyPr>
          <a:lstStyle/>
          <a:p>
            <a:pPr marL="342900" marR="0" lvl="0" indent="-342900" algn="l" rtl="0">
              <a:lnSpc>
                <a:spcPct val="150000"/>
              </a:lnSpc>
              <a:spcBef>
                <a:spcPts val="0"/>
              </a:spcBef>
              <a:spcAft>
                <a:spcPts val="0"/>
              </a:spcAft>
              <a:buClr>
                <a:schemeClr val="accent2"/>
              </a:buClr>
              <a:buSzPct val="100000"/>
              <a:buFont typeface="Webdings" panose="05030102010509060703" pitchFamily="18" charset="2"/>
              <a:buChar char="4"/>
            </a:pPr>
            <a:r>
              <a:rPr lang="en-US" sz="2400" b="0" i="0" u="none" strike="noStrike" cap="none" dirty="0">
                <a:solidFill>
                  <a:srgbClr val="757070"/>
                </a:solidFill>
                <a:latin typeface="Century Gothic"/>
                <a:ea typeface="Century Gothic"/>
                <a:cs typeface="Century Gothic"/>
                <a:sym typeface="Century Gothic"/>
              </a:rPr>
              <a:t>Documentation website was outdated</a:t>
            </a:r>
          </a:p>
          <a:p>
            <a:pPr marL="342900" marR="0" lvl="0" indent="-342900" algn="l" rtl="0">
              <a:lnSpc>
                <a:spcPct val="150000"/>
              </a:lnSpc>
              <a:spcBef>
                <a:spcPts val="6000"/>
              </a:spcBef>
              <a:spcAft>
                <a:spcPts val="0"/>
              </a:spcAft>
              <a:buClr>
                <a:schemeClr val="accent2"/>
              </a:buClr>
              <a:buSzPct val="100000"/>
              <a:buFont typeface="Webdings" panose="05030102010509060703" pitchFamily="18" charset="2"/>
              <a:buChar char="4"/>
            </a:pPr>
            <a:r>
              <a:rPr lang="en-US" sz="2400" b="0" i="0" u="none" strike="noStrike" cap="none" dirty="0">
                <a:solidFill>
                  <a:srgbClr val="757070"/>
                </a:solidFill>
                <a:latin typeface="Century Gothic"/>
                <a:ea typeface="Century Gothic"/>
                <a:cs typeface="Century Gothic"/>
                <a:sym typeface="Century Gothic"/>
              </a:rPr>
              <a:t>Renewed installation and tutorial, added developer </a:t>
            </a:r>
            <a:r>
              <a:rPr lang="en-US" sz="2400" b="0" i="0" u="none" strike="noStrike" cap="none" dirty="0" smtClean="0">
                <a:solidFill>
                  <a:srgbClr val="757070"/>
                </a:solidFill>
                <a:latin typeface="Century Gothic"/>
                <a:ea typeface="Century Gothic"/>
                <a:cs typeface="Century Gothic"/>
                <a:sym typeface="Century Gothic"/>
              </a:rPr>
              <a:t>procedures</a:t>
            </a:r>
            <a:endParaRPr lang="en-US" sz="2400" b="0" i="0" u="none" strike="noStrike" cap="none" dirty="0">
              <a:solidFill>
                <a:srgbClr val="757070"/>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Shape 247" descr="CALIPSO_Terra-MODIS_2014-06-10.png"/>
          <p:cNvPicPr preferRelativeResize="0"/>
          <p:nvPr/>
        </p:nvPicPr>
        <p:blipFill>
          <a:blip r:embed="rId3">
            <a:alphaModFix/>
          </a:blip>
          <a:stretch>
            <a:fillRect/>
          </a:stretch>
        </p:blipFill>
        <p:spPr>
          <a:xfrm>
            <a:off x="2500988" y="1555750"/>
            <a:ext cx="7143398" cy="4936174"/>
          </a:xfrm>
          <a:prstGeom prst="rect">
            <a:avLst/>
          </a:prstGeom>
          <a:noFill/>
          <a:ln>
            <a:noFill/>
          </a:ln>
        </p:spPr>
      </p:pic>
      <p:sp>
        <p:nvSpPr>
          <p:cNvPr id="248" name="Shape 248"/>
          <p:cNvSpPr txBox="1">
            <a:spLocks noGrp="1"/>
          </p:cNvSpPr>
          <p:nvPr>
            <p:ph type="title"/>
          </p:nvPr>
        </p:nvSpPr>
        <p:spPr>
          <a:xfrm>
            <a:off x="2291376" y="406066"/>
            <a:ext cx="7562700" cy="1065000"/>
          </a:xfrm>
          <a:prstGeom prst="rect">
            <a:avLst/>
          </a:prstGeom>
          <a:noFill/>
          <a:ln>
            <a:noFill/>
          </a:ln>
        </p:spPr>
        <p:txBody>
          <a:bodyPr lIns="91425" tIns="91425" rIns="91425" bIns="91425" anchor="ctr" anchorCtr="0">
            <a:noAutofit/>
          </a:bodyPr>
          <a:lstStyle/>
          <a:p>
            <a:pPr marL="0" marR="0" lvl="0" indent="0" algn="ctr" rtl="0">
              <a:lnSpc>
                <a:spcPct val="90000"/>
              </a:lnSpc>
              <a:spcBef>
                <a:spcPts val="0"/>
              </a:spcBef>
              <a:spcAft>
                <a:spcPts val="0"/>
              </a:spcAft>
              <a:buClr>
                <a:srgbClr val="E97845"/>
              </a:buClr>
              <a:buSzPct val="25000"/>
              <a:buFont typeface="Century Gothic"/>
              <a:buNone/>
            </a:pPr>
            <a:r>
              <a:rPr lang="en-US" sz="4800" b="1" i="0" u="none" strike="noStrike" cap="none">
                <a:solidFill>
                  <a:srgbClr val="E97845"/>
                </a:solidFill>
                <a:latin typeface="Century Gothic"/>
                <a:ea typeface="Century Gothic"/>
                <a:cs typeface="Century Gothic"/>
                <a:sym typeface="Century Gothic"/>
              </a:rPr>
              <a:t>Case Study</a:t>
            </a:r>
          </a:p>
        </p:txBody>
      </p:sp>
      <p:sp>
        <p:nvSpPr>
          <p:cNvPr id="249" name="Shape 249"/>
          <p:cNvSpPr/>
          <p:nvPr/>
        </p:nvSpPr>
        <p:spPr>
          <a:xfrm>
            <a:off x="2649111" y="6149123"/>
            <a:ext cx="2861700" cy="2769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9CC2E5"/>
              </a:buClr>
              <a:buSzPct val="25000"/>
              <a:buFont typeface="Century Gothic"/>
              <a:buNone/>
            </a:pPr>
            <a:r>
              <a:rPr lang="en-US" sz="1200" b="1" i="0" u="none" strike="noStrike" cap="none">
                <a:solidFill>
                  <a:srgbClr val="9E9E9E"/>
                </a:solidFill>
                <a:latin typeface="Century Gothic"/>
                <a:ea typeface="Century Gothic"/>
                <a:cs typeface="Century Gothic"/>
                <a:sym typeface="Century Gothic"/>
              </a:rPr>
              <a:t>Credit: Google Earth, Roman Kowch</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1560</TotalTime>
  <Words>1707</Words>
  <Application>Microsoft Office PowerPoint</Application>
  <PresentationFormat>Widescreen</PresentationFormat>
  <Paragraphs>193</Paragraphs>
  <Slides>17</Slides>
  <Notes>17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Arimo</vt:lpstr>
      <vt:lpstr>Webdings</vt:lpstr>
      <vt:lpstr>Century Gothic</vt:lpstr>
      <vt:lpstr>Calibri</vt:lpstr>
      <vt:lpstr>Arial</vt:lpstr>
      <vt:lpstr>Office Theme</vt:lpstr>
      <vt:lpstr>1_Office Theme</vt:lpstr>
      <vt:lpstr>PowerPoint Presentation</vt:lpstr>
      <vt:lpstr>Background</vt:lpstr>
      <vt:lpstr>Background</vt:lpstr>
      <vt:lpstr>Objectives</vt:lpstr>
      <vt:lpstr>Enhancements  to VOCAL</vt:lpstr>
      <vt:lpstr>Integrating Features</vt:lpstr>
      <vt:lpstr>Dynamic Sharing Options</vt:lpstr>
      <vt:lpstr>Updated Documentation</vt:lpstr>
      <vt:lpstr>Case Study</vt:lpstr>
      <vt:lpstr>Study Area</vt:lpstr>
      <vt:lpstr>Identifying Features</vt:lpstr>
      <vt:lpstr>Identifying Features</vt:lpstr>
      <vt:lpstr>Analyzing CALIPSO Data</vt:lpstr>
      <vt:lpstr>Comparing Data Products</vt:lpstr>
      <vt:lpstr>Conclusions</vt:lpstr>
      <vt:lpstr>Acknowledgements</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Pampalone, Collin (LARC-E3)[SSAI DEVELOP]</dc:creator>
  <cp:lastModifiedBy>Pampalone, Collin (LARC-E3)[SSAI DEVELOP]</cp:lastModifiedBy>
  <cp:revision>16</cp:revision>
  <cp:lastPrinted>2017-08-09T20:39:58Z</cp:lastPrinted>
  <dcterms:modified xsi:type="dcterms:W3CDTF">2017-08-10T18:51:13Z</dcterms:modified>
</cp:coreProperties>
</file>