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276" r:id="rId2"/>
    <p:sldId id="316" r:id="rId3"/>
    <p:sldId id="303" r:id="rId4"/>
    <p:sldId id="317" r:id="rId5"/>
    <p:sldId id="305" r:id="rId6"/>
    <p:sldId id="304" r:id="rId7"/>
    <p:sldId id="310" r:id="rId8"/>
    <p:sldId id="307" r:id="rId9"/>
    <p:sldId id="319" r:id="rId10"/>
    <p:sldId id="311" r:id="rId11"/>
    <p:sldId id="313" r:id="rId12"/>
    <p:sldId id="309" r:id="rId13"/>
    <p:sldId id="318" r:id="rId14"/>
    <p:sldId id="320" r:id="rId15"/>
    <p:sldId id="332" r:id="rId16"/>
    <p:sldId id="323" r:id="rId17"/>
    <p:sldId id="329" r:id="rId18"/>
    <p:sldId id="330" r:id="rId19"/>
    <p:sldId id="333" r:id="rId20"/>
    <p:sldId id="351" r:id="rId21"/>
    <p:sldId id="352" r:id="rId22"/>
    <p:sldId id="353" r:id="rId23"/>
    <p:sldId id="349" r:id="rId24"/>
    <p:sldId id="334" r:id="rId25"/>
    <p:sldId id="336" r:id="rId26"/>
    <p:sldId id="337" r:id="rId27"/>
    <p:sldId id="335" r:id="rId28"/>
    <p:sldId id="338" r:id="rId29"/>
    <p:sldId id="301" r:id="rId30"/>
    <p:sldId id="295" r:id="rId31"/>
    <p:sldId id="302" r:id="rId32"/>
    <p:sldId id="315" r:id="rId33"/>
    <p:sldId id="298" r:id="rId34"/>
    <p:sldId id="340" r:id="rId35"/>
    <p:sldId id="341" r:id="rId36"/>
    <p:sldId id="342" r:id="rId37"/>
    <p:sldId id="331" r:id="rId38"/>
    <p:sldId id="354" r:id="rId39"/>
    <p:sldId id="343" r:id="rId40"/>
    <p:sldId id="344" r:id="rId41"/>
    <p:sldId id="345" r:id="rId42"/>
    <p:sldId id="346" r:id="rId43"/>
    <p:sldId id="34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ubkin, Sara H. (GSFC-6170)[DEVELOP]" initials="LSH(" lastIdx="2" clrIdx="6">
    <p:extLst>
      <p:ext uri="{19B8F6BF-5375-455C-9EA6-DF929625EA0E}">
        <p15:presenceInfo xmlns:p15="http://schemas.microsoft.com/office/powerpoint/2012/main" userId="S-1-5-21-330711430-3775241029-4075259233-721952" providerId="AD"/>
      </p:ext>
    </p:extLst>
  </p:cmAuthor>
  <p:cmAuthor id="1" name="Margaret C Mulhern" initials="MCM" lastIdx="21" clrIdx="0">
    <p:extLst/>
  </p:cmAuthor>
  <p:cmAuthor id="8" name="Clayton, Amanda L. (LARC-E3)[SSAI DEVELOP]" initials="CAL(D" lastIdx="2" clrIdx="7">
    <p:extLst>
      <p:ext uri="{19B8F6BF-5375-455C-9EA6-DF929625EA0E}">
        <p15:presenceInfo xmlns:p15="http://schemas.microsoft.com/office/powerpoint/2012/main" userId="S-1-5-21-330711430-3775241029-4075259233-682401" providerId="AD"/>
      </p:ext>
    </p:extLst>
  </p:cmAuthor>
  <p:cmAuthor id="2" name="Eric White" initials="EW" lastIdx="12" clrIdx="1">
    <p:extLst/>
  </p:cmAuthor>
  <p:cmAuthor id="3" name="DEVELOP-13" initials="D" lastIdx="6" clrIdx="2">
    <p:extLst/>
  </p:cmAuthor>
  <p:cmAuthor id="4" name="DEVELOP-15" initials="D" lastIdx="3" clrIdx="3">
    <p:extLst/>
  </p:cmAuthor>
  <p:cmAuthor id="5" name="DEVELOP-14" initials="D" lastIdx="3" clrIdx="4">
    <p:extLst/>
  </p:cmAuthor>
  <p:cmAuthor id="6" name="Mercedes Bartkovich" initials="MB" lastIdx="2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767171"/>
    <a:srgbClr val="9298A8"/>
    <a:srgbClr val="C9C7C7"/>
    <a:srgbClr val="E97845"/>
    <a:srgbClr val="E9A149"/>
    <a:srgbClr val="56B27B"/>
    <a:srgbClr val="2E8652"/>
    <a:srgbClr val="57688F"/>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2" autoAdjust="0"/>
    <p:restoredTop sz="64442" autoAdjust="0"/>
  </p:normalViewPr>
  <p:slideViewPr>
    <p:cSldViewPr snapToGrid="0">
      <p:cViewPr>
        <p:scale>
          <a:sx n="68" d="100"/>
          <a:sy n="68" d="100"/>
        </p:scale>
        <p:origin x="1560" y="138"/>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55B6B-1C88-4C77-BAEF-111BEAB0FFED}" type="doc">
      <dgm:prSet loTypeId="urn:microsoft.com/office/officeart/2005/8/layout/hProcess9" loCatId="process" qsTypeId="urn:microsoft.com/office/officeart/2005/8/quickstyle/simple1" qsCatId="simple" csTypeId="urn:microsoft.com/office/officeart/2005/8/colors/accent1_1" csCatId="accent1" phldr="1"/>
      <dgm:spPr/>
    </dgm:pt>
    <dgm:pt modelId="{8431D9FD-A91E-461C-9330-18C368D19615}">
      <dgm:prSet phldrT="[Text]" custT="1"/>
      <dgm:spPr>
        <a:xfrm>
          <a:off x="400470" y="920841"/>
          <a:ext cx="3545378" cy="1227788"/>
        </a:xfrm>
        <a:prstGeom prst="roundRect">
          <a:avLst/>
        </a:prstGeom>
      </dgm:spPr>
      <dgm:t>
        <a:bodyPr/>
        <a:lstStyle/>
        <a:p>
          <a:pPr algn="ctr">
            <a:spcAft>
              <a:spcPts val="600"/>
            </a:spcAft>
          </a:pPr>
          <a:r>
            <a:rPr lang="en-US" sz="2000" dirty="0">
              <a:latin typeface="Century Gothic"/>
              <a:ea typeface="+mn-ea"/>
              <a:cs typeface="+mn-cs"/>
            </a:rPr>
            <a:t>VIIRS gives brightness at the </a:t>
          </a:r>
          <a:r>
            <a:rPr lang="en-US" sz="2000" b="1" dirty="0">
              <a:solidFill>
                <a:srgbClr val="1B57AF"/>
              </a:solidFill>
              <a:latin typeface="Century Gothic"/>
              <a:ea typeface="+mn-ea"/>
              <a:cs typeface="+mn-cs"/>
            </a:rPr>
            <a:t>source,</a:t>
          </a:r>
          <a:r>
            <a:rPr lang="en-US" sz="2000" b="1" dirty="0">
              <a:latin typeface="Century Gothic"/>
              <a:ea typeface="+mn-ea"/>
              <a:cs typeface="+mn-cs"/>
            </a:rPr>
            <a:t> </a:t>
          </a:r>
          <a:r>
            <a:rPr lang="en-US" sz="2000" dirty="0">
              <a:latin typeface="Century Gothic"/>
              <a:ea typeface="+mn-ea"/>
              <a:cs typeface="+mn-cs"/>
            </a:rPr>
            <a:t>source light scatters in </a:t>
          </a:r>
          <a:r>
            <a:rPr lang="en-US" sz="2000" b="1" dirty="0">
              <a:solidFill>
                <a:srgbClr val="1B57AF"/>
              </a:solidFill>
              <a:latin typeface="Century Gothic"/>
              <a:ea typeface="+mn-ea"/>
              <a:cs typeface="+mn-cs"/>
            </a:rPr>
            <a:t>all directions</a:t>
          </a:r>
        </a:p>
      </dgm:t>
    </dgm:pt>
    <dgm:pt modelId="{33FDB309-EA66-433A-8CB8-381A0CC7762E}" type="parTrans" cxnId="{EAA0ED0B-6EA3-4A70-9504-E65A8890B459}">
      <dgm:prSet/>
      <dgm:spPr/>
      <dgm:t>
        <a:bodyPr/>
        <a:lstStyle/>
        <a:p>
          <a:pPr algn="ctr"/>
          <a:endParaRPr lang="en-US"/>
        </a:p>
      </dgm:t>
    </dgm:pt>
    <dgm:pt modelId="{5B1EBC52-F249-48F9-B53C-9263461454D8}" type="sibTrans" cxnId="{EAA0ED0B-6EA3-4A70-9504-E65A8890B459}">
      <dgm:prSet/>
      <dgm:spPr/>
      <dgm:t>
        <a:bodyPr/>
        <a:lstStyle/>
        <a:p>
          <a:pPr algn="ctr"/>
          <a:endParaRPr lang="en-US"/>
        </a:p>
      </dgm:t>
    </dgm:pt>
    <dgm:pt modelId="{931C7C21-9631-4081-A5E1-9881019E4DA9}">
      <dgm:prSet phldrT="[Text]" custT="1"/>
      <dgm:spPr>
        <a:xfrm>
          <a:off x="4136275" y="920841"/>
          <a:ext cx="3545378" cy="1227788"/>
        </a:xfrm>
        <a:prstGeom prst="roundRect">
          <a:avLst/>
        </a:prstGeom>
      </dgm:spPr>
      <dgm:t>
        <a:bodyPr/>
        <a:lstStyle/>
        <a:p>
          <a:pPr algn="ctr"/>
          <a:r>
            <a:rPr lang="en-US" sz="2000" dirty="0">
              <a:latin typeface="Century Gothic"/>
              <a:ea typeface="+mn-ea"/>
              <a:cs typeface="+mn-cs"/>
            </a:rPr>
            <a:t>The </a:t>
          </a:r>
          <a:r>
            <a:rPr lang="en-US" sz="2000" b="1" dirty="0">
              <a:solidFill>
                <a:srgbClr val="1B57AF"/>
              </a:solidFill>
              <a:latin typeface="Century Gothic"/>
              <a:ea typeface="+mn-ea"/>
              <a:cs typeface="+mn-cs"/>
            </a:rPr>
            <a:t>exact amount</a:t>
          </a:r>
          <a:r>
            <a:rPr lang="en-US" sz="2000" dirty="0">
              <a:solidFill>
                <a:srgbClr val="1B57AF"/>
              </a:solidFill>
              <a:latin typeface="Century Gothic"/>
              <a:ea typeface="+mn-ea"/>
              <a:cs typeface="+mn-cs"/>
            </a:rPr>
            <a:t> </a:t>
          </a:r>
          <a:r>
            <a:rPr lang="en-US" sz="2000" dirty="0">
              <a:latin typeface="Century Gothic"/>
              <a:ea typeface="+mn-ea"/>
              <a:cs typeface="+mn-cs"/>
            </a:rPr>
            <a:t>scattered by </a:t>
          </a:r>
          <a:r>
            <a:rPr lang="en-US" sz="2000" b="1" dirty="0">
              <a:solidFill>
                <a:srgbClr val="1B57AF"/>
              </a:solidFill>
              <a:latin typeface="Century Gothic"/>
              <a:ea typeface="+mn-ea"/>
              <a:cs typeface="+mn-cs"/>
            </a:rPr>
            <a:t>each path </a:t>
          </a:r>
          <a:r>
            <a:rPr lang="en-US" sz="2000" dirty="0">
              <a:latin typeface="Century Gothic"/>
              <a:ea typeface="+mn-ea"/>
              <a:cs typeface="+mn-cs"/>
            </a:rPr>
            <a:t>can be estimated</a:t>
          </a:r>
        </a:p>
      </dgm:t>
    </dgm:pt>
    <dgm:pt modelId="{7AA60FD7-B3BD-4EC7-85B0-73544686B091}" type="parTrans" cxnId="{85C11BD8-77A7-4C32-84DA-A749E7029065}">
      <dgm:prSet/>
      <dgm:spPr/>
      <dgm:t>
        <a:bodyPr/>
        <a:lstStyle/>
        <a:p>
          <a:pPr algn="ctr"/>
          <a:endParaRPr lang="en-US"/>
        </a:p>
      </dgm:t>
    </dgm:pt>
    <dgm:pt modelId="{487D0603-B98F-44CA-B368-698CAE7139FA}" type="sibTrans" cxnId="{85C11BD8-77A7-4C32-84DA-A749E7029065}">
      <dgm:prSet/>
      <dgm:spPr/>
      <dgm:t>
        <a:bodyPr/>
        <a:lstStyle/>
        <a:p>
          <a:pPr algn="ctr"/>
          <a:endParaRPr lang="en-US"/>
        </a:p>
      </dgm:t>
    </dgm:pt>
    <dgm:pt modelId="{E3C855F0-A444-4E61-982A-8384F5BC7408}">
      <dgm:prSet custT="1"/>
      <dgm:spPr>
        <a:xfrm>
          <a:off x="7892536" y="920841"/>
          <a:ext cx="3545378" cy="1227788"/>
        </a:xfrm>
        <a:prstGeom prst="roundRect">
          <a:avLst/>
        </a:prstGeom>
      </dgm:spPr>
      <dgm:t>
        <a:bodyPr/>
        <a:lstStyle/>
        <a:p>
          <a:pPr algn="ctr"/>
          <a:r>
            <a:rPr lang="en-US" sz="2000" b="1" dirty="0">
              <a:solidFill>
                <a:srgbClr val="1B57AF"/>
              </a:solidFill>
              <a:latin typeface="Century Gothic"/>
              <a:ea typeface="+mn-ea"/>
              <a:cs typeface="+mn-cs"/>
            </a:rPr>
            <a:t>Adding up </a:t>
          </a:r>
          <a:r>
            <a:rPr lang="en-US" sz="2000" dirty="0">
              <a:latin typeface="Century Gothic"/>
              <a:ea typeface="+mn-ea"/>
              <a:cs typeface="+mn-cs"/>
            </a:rPr>
            <a:t>all values estimates the contribution of sky glow from a single point</a:t>
          </a:r>
        </a:p>
      </dgm:t>
    </dgm:pt>
    <dgm:pt modelId="{FAFD06B6-778F-4CEA-B6D2-ADB8490F569C}" type="parTrans" cxnId="{4EA08DCF-B56D-47C9-8476-D9F2CD4B3B43}">
      <dgm:prSet/>
      <dgm:spPr/>
      <dgm:t>
        <a:bodyPr/>
        <a:lstStyle/>
        <a:p>
          <a:pPr algn="ctr"/>
          <a:endParaRPr lang="en-US"/>
        </a:p>
      </dgm:t>
    </dgm:pt>
    <dgm:pt modelId="{ED26BF37-6BBD-47FB-9EC1-F109D341AC76}" type="sibTrans" cxnId="{4EA08DCF-B56D-47C9-8476-D9F2CD4B3B43}">
      <dgm:prSet/>
      <dgm:spPr/>
      <dgm:t>
        <a:bodyPr/>
        <a:lstStyle/>
        <a:p>
          <a:pPr algn="ctr"/>
          <a:endParaRPr lang="en-US"/>
        </a:p>
      </dgm:t>
    </dgm:pt>
    <dgm:pt modelId="{44DFA829-EA5A-4F5D-90B9-2F6CA837E658}" type="pres">
      <dgm:prSet presAssocID="{DD555B6B-1C88-4C77-BAEF-111BEAB0FFED}" presName="CompostProcess" presStyleCnt="0">
        <dgm:presLayoutVars>
          <dgm:dir/>
          <dgm:resizeHandles val="exact"/>
        </dgm:presLayoutVars>
      </dgm:prSet>
      <dgm:spPr/>
    </dgm:pt>
    <dgm:pt modelId="{DEBF6DF9-20EA-45CF-AED0-1F7B3EBD9392}" type="pres">
      <dgm:prSet presAssocID="{DD555B6B-1C88-4C77-BAEF-111BEAB0FFED}" presName="arrow" presStyleLbl="bgShp" presStyleIdx="0" presStyleCnt="1"/>
      <dgm:spPr>
        <a:xfrm>
          <a:off x="886344" y="0"/>
          <a:ext cx="10045239" cy="3069472"/>
        </a:xfrm>
        <a:prstGeom prst="rightArrow">
          <a:avLst/>
        </a:prstGeom>
      </dgm:spPr>
    </dgm:pt>
    <dgm:pt modelId="{0205FD13-DB9B-430E-B381-27F42C548766}" type="pres">
      <dgm:prSet presAssocID="{DD555B6B-1C88-4C77-BAEF-111BEAB0FFED}" presName="linearProcess" presStyleCnt="0"/>
      <dgm:spPr/>
    </dgm:pt>
    <dgm:pt modelId="{7890EA3C-3260-4811-896A-19837214873D}" type="pres">
      <dgm:prSet presAssocID="{8431D9FD-A91E-461C-9330-18C368D19615}" presName="textNode" presStyleLbl="node1" presStyleIdx="0" presStyleCnt="3" custLinFactNeighborY="0">
        <dgm:presLayoutVars>
          <dgm:bulletEnabled val="1"/>
        </dgm:presLayoutVars>
      </dgm:prSet>
      <dgm:spPr/>
      <dgm:t>
        <a:bodyPr/>
        <a:lstStyle/>
        <a:p>
          <a:endParaRPr lang="en-US"/>
        </a:p>
      </dgm:t>
    </dgm:pt>
    <dgm:pt modelId="{E9D381A3-A433-465F-AD5F-645B79C6A820}" type="pres">
      <dgm:prSet presAssocID="{5B1EBC52-F249-48F9-B53C-9263461454D8}" presName="sibTrans" presStyleCnt="0"/>
      <dgm:spPr/>
    </dgm:pt>
    <dgm:pt modelId="{C847FDD5-E0F9-4A8E-86D8-7DE9286D378D}" type="pres">
      <dgm:prSet presAssocID="{931C7C21-9631-4081-A5E1-9881019E4DA9}" presName="textNode" presStyleLbl="node1" presStyleIdx="1" presStyleCnt="3">
        <dgm:presLayoutVars>
          <dgm:bulletEnabled val="1"/>
        </dgm:presLayoutVars>
      </dgm:prSet>
      <dgm:spPr/>
      <dgm:t>
        <a:bodyPr/>
        <a:lstStyle/>
        <a:p>
          <a:endParaRPr lang="en-US"/>
        </a:p>
      </dgm:t>
    </dgm:pt>
    <dgm:pt modelId="{9C852EC4-FE3D-428B-9834-1C9ED903A9D0}" type="pres">
      <dgm:prSet presAssocID="{487D0603-B98F-44CA-B368-698CAE7139FA}" presName="sibTrans" presStyleCnt="0"/>
      <dgm:spPr/>
    </dgm:pt>
    <dgm:pt modelId="{20DA9D49-B9C6-44A2-B859-E628FBD0812F}" type="pres">
      <dgm:prSet presAssocID="{E3C855F0-A444-4E61-982A-8384F5BC7408}" presName="textNode" presStyleLbl="node1" presStyleIdx="2" presStyleCnt="3" custLinFactNeighborX="10743">
        <dgm:presLayoutVars>
          <dgm:bulletEnabled val="1"/>
        </dgm:presLayoutVars>
      </dgm:prSet>
      <dgm:spPr/>
      <dgm:t>
        <a:bodyPr/>
        <a:lstStyle/>
        <a:p>
          <a:endParaRPr lang="en-US"/>
        </a:p>
      </dgm:t>
    </dgm:pt>
  </dgm:ptLst>
  <dgm:cxnLst>
    <dgm:cxn modelId="{22BCEFE1-D1BC-49C2-971C-AA0745001FFC}" type="presOf" srcId="{8431D9FD-A91E-461C-9330-18C368D19615}" destId="{7890EA3C-3260-4811-896A-19837214873D}" srcOrd="0" destOrd="0" presId="urn:microsoft.com/office/officeart/2005/8/layout/hProcess9"/>
    <dgm:cxn modelId="{C1D1B03E-B1D1-4274-9F1A-835190417736}" type="presOf" srcId="{931C7C21-9631-4081-A5E1-9881019E4DA9}" destId="{C847FDD5-E0F9-4A8E-86D8-7DE9286D378D}" srcOrd="0" destOrd="0" presId="urn:microsoft.com/office/officeart/2005/8/layout/hProcess9"/>
    <dgm:cxn modelId="{4EA08DCF-B56D-47C9-8476-D9F2CD4B3B43}" srcId="{DD555B6B-1C88-4C77-BAEF-111BEAB0FFED}" destId="{E3C855F0-A444-4E61-982A-8384F5BC7408}" srcOrd="2" destOrd="0" parTransId="{FAFD06B6-778F-4CEA-B6D2-ADB8490F569C}" sibTransId="{ED26BF37-6BBD-47FB-9EC1-F109D341AC76}"/>
    <dgm:cxn modelId="{E53BF506-E323-414B-B463-68315408053D}" type="presOf" srcId="{DD555B6B-1C88-4C77-BAEF-111BEAB0FFED}" destId="{44DFA829-EA5A-4F5D-90B9-2F6CA837E658}" srcOrd="0" destOrd="0" presId="urn:microsoft.com/office/officeart/2005/8/layout/hProcess9"/>
    <dgm:cxn modelId="{B3668252-DC67-4F8E-BF05-6D96E361FAB9}" type="presOf" srcId="{E3C855F0-A444-4E61-982A-8384F5BC7408}" destId="{20DA9D49-B9C6-44A2-B859-E628FBD0812F}" srcOrd="0" destOrd="0" presId="urn:microsoft.com/office/officeart/2005/8/layout/hProcess9"/>
    <dgm:cxn modelId="{EAA0ED0B-6EA3-4A70-9504-E65A8890B459}" srcId="{DD555B6B-1C88-4C77-BAEF-111BEAB0FFED}" destId="{8431D9FD-A91E-461C-9330-18C368D19615}" srcOrd="0" destOrd="0" parTransId="{33FDB309-EA66-433A-8CB8-381A0CC7762E}" sibTransId="{5B1EBC52-F249-48F9-B53C-9263461454D8}"/>
    <dgm:cxn modelId="{85C11BD8-77A7-4C32-84DA-A749E7029065}" srcId="{DD555B6B-1C88-4C77-BAEF-111BEAB0FFED}" destId="{931C7C21-9631-4081-A5E1-9881019E4DA9}" srcOrd="1" destOrd="0" parTransId="{7AA60FD7-B3BD-4EC7-85B0-73544686B091}" sibTransId="{487D0603-B98F-44CA-B368-698CAE7139FA}"/>
    <dgm:cxn modelId="{7E15CEEB-EC7B-4F10-9A84-6B2EE4A7D4E6}" type="presParOf" srcId="{44DFA829-EA5A-4F5D-90B9-2F6CA837E658}" destId="{DEBF6DF9-20EA-45CF-AED0-1F7B3EBD9392}" srcOrd="0" destOrd="0" presId="urn:microsoft.com/office/officeart/2005/8/layout/hProcess9"/>
    <dgm:cxn modelId="{A42505F6-1465-442D-9EE4-AA2988B2971F}" type="presParOf" srcId="{44DFA829-EA5A-4F5D-90B9-2F6CA837E658}" destId="{0205FD13-DB9B-430E-B381-27F42C548766}" srcOrd="1" destOrd="0" presId="urn:microsoft.com/office/officeart/2005/8/layout/hProcess9"/>
    <dgm:cxn modelId="{A33A8B76-618D-4241-8B0C-0AFE9C60FAE5}" type="presParOf" srcId="{0205FD13-DB9B-430E-B381-27F42C548766}" destId="{7890EA3C-3260-4811-896A-19837214873D}" srcOrd="0" destOrd="0" presId="urn:microsoft.com/office/officeart/2005/8/layout/hProcess9"/>
    <dgm:cxn modelId="{D80E4369-6221-4176-8764-045197B924CC}" type="presParOf" srcId="{0205FD13-DB9B-430E-B381-27F42C548766}" destId="{E9D381A3-A433-465F-AD5F-645B79C6A820}" srcOrd="1" destOrd="0" presId="urn:microsoft.com/office/officeart/2005/8/layout/hProcess9"/>
    <dgm:cxn modelId="{614BF32D-87D4-4082-8728-0579D84256CD}" type="presParOf" srcId="{0205FD13-DB9B-430E-B381-27F42C548766}" destId="{C847FDD5-E0F9-4A8E-86D8-7DE9286D378D}" srcOrd="2" destOrd="0" presId="urn:microsoft.com/office/officeart/2005/8/layout/hProcess9"/>
    <dgm:cxn modelId="{C0B71837-1749-4E13-9992-0525A4AAB2E4}" type="presParOf" srcId="{0205FD13-DB9B-430E-B381-27F42C548766}" destId="{9C852EC4-FE3D-428B-9834-1C9ED903A9D0}" srcOrd="3" destOrd="0" presId="urn:microsoft.com/office/officeart/2005/8/layout/hProcess9"/>
    <dgm:cxn modelId="{03566AAA-AF6A-47CE-B25D-90E23C7C0BC2}" type="presParOf" srcId="{0205FD13-DB9B-430E-B381-27F42C548766}" destId="{20DA9D49-B9C6-44A2-B859-E628FBD0812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F6DF9-20EA-45CF-AED0-1F7B3EBD9392}">
      <dsp:nvSpPr>
        <dsp:cNvPr id="0" name=""/>
        <dsp:cNvSpPr/>
      </dsp:nvSpPr>
      <dsp:spPr>
        <a:xfrm>
          <a:off x="886344" y="0"/>
          <a:ext cx="10045239" cy="306947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90EA3C-3260-4811-896A-19837214873D}">
      <dsp:nvSpPr>
        <dsp:cNvPr id="0" name=""/>
        <dsp:cNvSpPr/>
      </dsp:nvSpPr>
      <dsp:spPr>
        <a:xfrm>
          <a:off x="5770" y="920841"/>
          <a:ext cx="3566152" cy="122778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ts val="600"/>
            </a:spcAft>
          </a:pPr>
          <a:r>
            <a:rPr lang="en-US" sz="2000" kern="1200" dirty="0">
              <a:latin typeface="Century Gothic"/>
              <a:ea typeface="+mn-ea"/>
              <a:cs typeface="+mn-cs"/>
            </a:rPr>
            <a:t>VIIRS gives brightness at the </a:t>
          </a:r>
          <a:r>
            <a:rPr lang="en-US" sz="2000" b="1" kern="1200" dirty="0">
              <a:solidFill>
                <a:srgbClr val="1B57AF"/>
              </a:solidFill>
              <a:latin typeface="Century Gothic"/>
              <a:ea typeface="+mn-ea"/>
              <a:cs typeface="+mn-cs"/>
            </a:rPr>
            <a:t>source,</a:t>
          </a:r>
          <a:r>
            <a:rPr lang="en-US" sz="2000" b="1" kern="1200" dirty="0">
              <a:latin typeface="Century Gothic"/>
              <a:ea typeface="+mn-ea"/>
              <a:cs typeface="+mn-cs"/>
            </a:rPr>
            <a:t> </a:t>
          </a:r>
          <a:r>
            <a:rPr lang="en-US" sz="2000" kern="1200" dirty="0">
              <a:latin typeface="Century Gothic"/>
              <a:ea typeface="+mn-ea"/>
              <a:cs typeface="+mn-cs"/>
            </a:rPr>
            <a:t>source light scatters in </a:t>
          </a:r>
          <a:r>
            <a:rPr lang="en-US" sz="2000" b="1" kern="1200" dirty="0">
              <a:solidFill>
                <a:srgbClr val="1B57AF"/>
              </a:solidFill>
              <a:latin typeface="Century Gothic"/>
              <a:ea typeface="+mn-ea"/>
              <a:cs typeface="+mn-cs"/>
            </a:rPr>
            <a:t>all directions</a:t>
          </a:r>
        </a:p>
      </dsp:txBody>
      <dsp:txXfrm>
        <a:off x="65706" y="980777"/>
        <a:ext cx="3446280" cy="1107916"/>
      </dsp:txXfrm>
    </dsp:sp>
    <dsp:sp modelId="{C847FDD5-E0F9-4A8E-86D8-7DE9286D378D}">
      <dsp:nvSpPr>
        <dsp:cNvPr id="0" name=""/>
        <dsp:cNvSpPr/>
      </dsp:nvSpPr>
      <dsp:spPr>
        <a:xfrm>
          <a:off x="4125888" y="920841"/>
          <a:ext cx="3566152" cy="122778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Century Gothic"/>
              <a:ea typeface="+mn-ea"/>
              <a:cs typeface="+mn-cs"/>
            </a:rPr>
            <a:t>The </a:t>
          </a:r>
          <a:r>
            <a:rPr lang="en-US" sz="2000" b="1" kern="1200" dirty="0">
              <a:solidFill>
                <a:srgbClr val="1B57AF"/>
              </a:solidFill>
              <a:latin typeface="Century Gothic"/>
              <a:ea typeface="+mn-ea"/>
              <a:cs typeface="+mn-cs"/>
            </a:rPr>
            <a:t>exact amount</a:t>
          </a:r>
          <a:r>
            <a:rPr lang="en-US" sz="2000" kern="1200" dirty="0">
              <a:solidFill>
                <a:srgbClr val="1B57AF"/>
              </a:solidFill>
              <a:latin typeface="Century Gothic"/>
              <a:ea typeface="+mn-ea"/>
              <a:cs typeface="+mn-cs"/>
            </a:rPr>
            <a:t> </a:t>
          </a:r>
          <a:r>
            <a:rPr lang="en-US" sz="2000" kern="1200" dirty="0">
              <a:latin typeface="Century Gothic"/>
              <a:ea typeface="+mn-ea"/>
              <a:cs typeface="+mn-cs"/>
            </a:rPr>
            <a:t>scattered by </a:t>
          </a:r>
          <a:r>
            <a:rPr lang="en-US" sz="2000" b="1" kern="1200" dirty="0">
              <a:solidFill>
                <a:srgbClr val="1B57AF"/>
              </a:solidFill>
              <a:latin typeface="Century Gothic"/>
              <a:ea typeface="+mn-ea"/>
              <a:cs typeface="+mn-cs"/>
            </a:rPr>
            <a:t>each path </a:t>
          </a:r>
          <a:r>
            <a:rPr lang="en-US" sz="2000" kern="1200" dirty="0">
              <a:latin typeface="Century Gothic"/>
              <a:ea typeface="+mn-ea"/>
              <a:cs typeface="+mn-cs"/>
            </a:rPr>
            <a:t>can be estimated</a:t>
          </a:r>
        </a:p>
      </dsp:txBody>
      <dsp:txXfrm>
        <a:off x="4185824" y="980777"/>
        <a:ext cx="3446280" cy="1107916"/>
      </dsp:txXfrm>
    </dsp:sp>
    <dsp:sp modelId="{20DA9D49-B9C6-44A2-B859-E628FBD0812F}">
      <dsp:nvSpPr>
        <dsp:cNvPr id="0" name=""/>
        <dsp:cNvSpPr/>
      </dsp:nvSpPr>
      <dsp:spPr>
        <a:xfrm>
          <a:off x="8251776" y="920841"/>
          <a:ext cx="3566152" cy="1227788"/>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rgbClr val="1B57AF"/>
              </a:solidFill>
              <a:latin typeface="Century Gothic"/>
              <a:ea typeface="+mn-ea"/>
              <a:cs typeface="+mn-cs"/>
            </a:rPr>
            <a:t>Adding up </a:t>
          </a:r>
          <a:r>
            <a:rPr lang="en-US" sz="2000" kern="1200" dirty="0">
              <a:latin typeface="Century Gothic"/>
              <a:ea typeface="+mn-ea"/>
              <a:cs typeface="+mn-cs"/>
            </a:rPr>
            <a:t>all values estimates the contribution of sky glow from a single point</a:t>
          </a:r>
        </a:p>
      </dsp:txBody>
      <dsp:txXfrm>
        <a:off x="8311712" y="980777"/>
        <a:ext cx="3446280" cy="11079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gdc.noaa.gov/eog/viirs/download_dnb_composite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gdc.noaa.gov/eog/viirs/download_dnb_composite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gdc.noaa.gov/eog/viirs/download_dnb_composite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gdc.noaa.gov/eog/viirs/download_dnb_composite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gdc.noaa.gov/eog/viirs/download_dnb_composite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Hello, My name is Margaret Mulhern, and I am the project lead.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 am Manda Au</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And I am Ian </a:t>
            </a:r>
            <a:r>
              <a:rPr lang="en-US" sz="1200" dirty="0" err="1">
                <a:solidFill>
                  <a:srgbClr val="FF0000"/>
                </a:solidFill>
              </a:rPr>
              <a:t>Brastow</a:t>
            </a:r>
            <a:r>
              <a:rPr lang="en-US" sz="1200" dirty="0">
                <a:solidFill>
                  <a:srgbClr val="FF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We are the Colorado Plateau Urban Development Team. This is the first term of this project, however, we are a continuation project of the Wyoming Cross Cutting I and II terms.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We looked at A Perspective on Nighttime Sky Glow over the Colorado Plateau by Integrating the Suomi-NPP VIIRS Day Night Band Sensor with a Customized Geolocation Data Processing Program.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Image Source: Colorado Plateau Urban Development Team</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partnered with the Colorado Plateau Dark Sky Cooperative, International Dark-Sky Cooperative, the Intermountain Region of the National Park Service, the Natural Sounds and Night Skies Division of the National Park Service, Grand Teton National Park, and Wyoming Stargazing.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i="0" kern="1200" dirty="0" err="1">
                <a:solidFill>
                  <a:schemeClr val="tx1"/>
                </a:solidFill>
                <a:effectLst/>
                <a:latin typeface="+mn-lt"/>
                <a:ea typeface="+mn-ea"/>
                <a:cs typeface="+mn-cs"/>
              </a:rPr>
              <a:t>Bettymaya</a:t>
            </a:r>
            <a:r>
              <a:rPr lang="en-US" sz="1200" b="0" i="0" kern="1200" dirty="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Foott</a:t>
            </a:r>
            <a:r>
              <a:rPr lang="en-US" sz="1200" b="0" i="0" kern="1200" dirty="0" smtClean="0">
                <a:solidFill>
                  <a:schemeClr val="tx1"/>
                </a:solidFill>
                <a:effectLst/>
                <a:latin typeface="+mn-lt"/>
                <a:ea typeface="+mn-ea"/>
                <a:cs typeface="+mn-cs"/>
              </a:rPr>
              <a:t> (project partner)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797466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dirty="0"/>
              <a:t>Our objectives for our project were to: </a:t>
            </a:r>
          </a:p>
          <a:p>
            <a:endParaRPr lang="en-US" dirty="0"/>
          </a:p>
          <a:p>
            <a:pPr lvl="1" indent="-342900">
              <a:buClr>
                <a:srgbClr val="1B57AF"/>
              </a:buClr>
              <a:buFont typeface="Webdings" panose="05030102010509060703" pitchFamily="18" charset="2"/>
              <a:buChar char=""/>
            </a:pPr>
            <a:r>
              <a:rPr lang="en-US" sz="2400" dirty="0">
                <a:solidFill>
                  <a:srgbClr val="767171"/>
                </a:solidFill>
              </a:rPr>
              <a:t>Analyze artificial light affecting the Colorado Plateau using the </a:t>
            </a:r>
            <a:r>
              <a:rPr lang="en-US" sz="2400" b="1" dirty="0" err="1">
                <a:solidFill>
                  <a:srgbClr val="1B57AF"/>
                </a:solidFill>
              </a:rPr>
              <a:t>Skyglow</a:t>
            </a:r>
            <a:r>
              <a:rPr lang="en-US" sz="2400" b="1" dirty="0">
                <a:solidFill>
                  <a:srgbClr val="1B57AF"/>
                </a:solidFill>
              </a:rPr>
              <a:t> Estimation Toolbox (SET).</a:t>
            </a:r>
          </a:p>
          <a:p>
            <a:pPr lvl="1" indent="-342900">
              <a:buClr>
                <a:srgbClr val="1B57AF"/>
              </a:buClr>
              <a:buFont typeface="Webdings" panose="05030102010509060703" pitchFamily="18" charset="2"/>
              <a:buChar char=""/>
            </a:pPr>
            <a:endParaRPr lang="en-US" sz="2400" b="1" dirty="0">
              <a:solidFill>
                <a:srgbClr val="1B57AF"/>
              </a:solidFill>
            </a:endParaRPr>
          </a:p>
          <a:p>
            <a:pPr lvl="1" indent="-342900">
              <a:buClr>
                <a:srgbClr val="1B57AF"/>
              </a:buClr>
              <a:buFont typeface="Webdings" panose="05030102010509060703" pitchFamily="18" charset="2"/>
              <a:buChar char=""/>
            </a:pPr>
            <a:r>
              <a:rPr lang="en-US" sz="2400" dirty="0">
                <a:solidFill>
                  <a:srgbClr val="767171"/>
                </a:solidFill>
              </a:rPr>
              <a:t>Determine zenith and azimuth angles with </a:t>
            </a:r>
            <a:r>
              <a:rPr lang="en-US" sz="2400" b="1" dirty="0">
                <a:solidFill>
                  <a:srgbClr val="1B57AF"/>
                </a:solidFill>
              </a:rPr>
              <a:t>higher sky glow values.</a:t>
            </a:r>
          </a:p>
          <a:p>
            <a:pPr lvl="1" indent="-342900">
              <a:buClr>
                <a:srgbClr val="1B57AF"/>
              </a:buClr>
              <a:buFont typeface="Webdings" panose="05030102010509060703" pitchFamily="18" charset="2"/>
              <a:buChar char=""/>
            </a:pPr>
            <a:endParaRPr lang="en-US" sz="2400" b="1" dirty="0">
              <a:solidFill>
                <a:srgbClr val="1B57AF"/>
              </a:solidFill>
            </a:endParaRPr>
          </a:p>
          <a:p>
            <a:pPr lvl="1" indent="-342900">
              <a:buClr>
                <a:srgbClr val="1B57AF"/>
              </a:buClr>
              <a:buFont typeface="Webdings" panose="05030102010509060703" pitchFamily="18" charset="2"/>
              <a:buChar char=""/>
            </a:pPr>
            <a:r>
              <a:rPr lang="en-US" sz="2400" dirty="0">
                <a:solidFill>
                  <a:srgbClr val="767171"/>
                </a:solidFill>
              </a:rPr>
              <a:t>Employ </a:t>
            </a:r>
            <a:r>
              <a:rPr lang="en-US" sz="2400" i="1" dirty="0">
                <a:solidFill>
                  <a:srgbClr val="767171"/>
                </a:solidFill>
              </a:rPr>
              <a:t>in situ </a:t>
            </a:r>
            <a:r>
              <a:rPr lang="en-US" sz="2400" dirty="0">
                <a:solidFill>
                  <a:srgbClr val="767171"/>
                </a:solidFill>
              </a:rPr>
              <a:t>data from the National Park to determine the </a:t>
            </a:r>
            <a:r>
              <a:rPr lang="en-US" sz="2400" b="1" dirty="0">
                <a:solidFill>
                  <a:srgbClr val="1B57AF"/>
                </a:solidFill>
              </a:rPr>
              <a:t>statistical relevance </a:t>
            </a:r>
            <a:r>
              <a:rPr lang="en-US" sz="2400" dirty="0">
                <a:solidFill>
                  <a:srgbClr val="767171"/>
                </a:solidFill>
              </a:rPr>
              <a:t>of the values generated by SET.</a:t>
            </a:r>
          </a:p>
          <a:p>
            <a:pPr lvl="1" indent="-342900">
              <a:buClr>
                <a:srgbClr val="1B57AF"/>
              </a:buClr>
              <a:buFont typeface="Webdings" panose="05030102010509060703" pitchFamily="18" charset="2"/>
              <a:buChar char=""/>
            </a:pPr>
            <a:endParaRPr lang="en-US" sz="2400" dirty="0">
              <a:solidFill>
                <a:srgbClr val="767171"/>
              </a:solidFill>
            </a:endParaRPr>
          </a:p>
          <a:p>
            <a:pPr lvl="1" indent="-342900">
              <a:buClr>
                <a:srgbClr val="1B57AF"/>
              </a:buClr>
              <a:buFont typeface="Webdings" panose="05030102010509060703" pitchFamily="18" charset="2"/>
              <a:buChar char=""/>
            </a:pPr>
            <a:r>
              <a:rPr lang="en-US" sz="2400" dirty="0">
                <a:solidFill>
                  <a:srgbClr val="767171"/>
                </a:solidFill>
              </a:rPr>
              <a:t>Generate </a:t>
            </a:r>
            <a:r>
              <a:rPr lang="en-US" sz="2400" b="1" dirty="0">
                <a:solidFill>
                  <a:srgbClr val="1B57AF"/>
                </a:solidFill>
              </a:rPr>
              <a:t>Artificial </a:t>
            </a:r>
            <a:r>
              <a:rPr lang="en-US" sz="2400" b="1" dirty="0" err="1">
                <a:solidFill>
                  <a:srgbClr val="1B57AF"/>
                </a:solidFill>
              </a:rPr>
              <a:t>Skyglow</a:t>
            </a:r>
            <a:r>
              <a:rPr lang="en-US" sz="2400" b="1" dirty="0">
                <a:solidFill>
                  <a:srgbClr val="1B57AF"/>
                </a:solidFill>
              </a:rPr>
              <a:t> Maps </a:t>
            </a:r>
            <a:r>
              <a:rPr lang="en-US" sz="2400" dirty="0">
                <a:solidFill>
                  <a:srgbClr val="767171"/>
                </a:solidFill>
              </a:rPr>
              <a:t>for the Colorado Plateau.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dirty="0"/>
          </a:p>
          <a:p>
            <a:r>
              <a:rPr lang="en-US" dirty="0"/>
              <a:t>Image Credit: National Park Service. (</a:t>
            </a:r>
            <a:r>
              <a:rPr lang="en-US" dirty="0" err="1"/>
              <a:t>n.d.</a:t>
            </a:r>
            <a:r>
              <a:rPr lang="en-US" dirty="0"/>
              <a:t>). [Photograph found in Chaco Culture National Historical Park]. Retrieved October 17, 2017, from https://www.nps.gov/media/photo/gallery.htm?id=9D6C7929-155D-451F-67A5660052FF8254</a:t>
            </a:r>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19185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Short Script</a:t>
            </a:r>
          </a:p>
          <a:p>
            <a:r>
              <a:rPr lang="en-US" u="none" dirty="0"/>
              <a:t>Our area of interest is the Colorado Plateau highlighted in orange on the map. We determined a 200 km Accuracy Buffer was necessary as light sources up to 200 km away can affect a region. An additional 200 km buffer is necessary for the kernel in the </a:t>
            </a:r>
            <a:r>
              <a:rPr lang="en-US" u="none" dirty="0" err="1"/>
              <a:t>Skyglow</a:t>
            </a:r>
            <a:r>
              <a:rPr lang="en-US" u="none" dirty="0"/>
              <a:t> Estimation Toolbox, which is depicted as the 400 km Kernel Buffer. The light found in the additional 200 km for the 400 km Kernel Buffer is being using within the calculations; however, the values given for this region are not accurate in the final image, and are therefore not shown in our final results. </a:t>
            </a:r>
            <a:r>
              <a:rPr lang="en-US" dirty="0"/>
              <a:t>Only summer and fall months, with low snow cover, were used because of the brightening effect of snow. In addition, no Day/Night Imagery was available before 2014. As a result, our dataset utilized a multi-annual composite of a total of seventeen months from 2014 to 2016 for June, July, August, September, and October; as well as June and July in 2017. </a:t>
            </a:r>
          </a:p>
          <a:p>
            <a:endParaRPr lang="en-US" dirty="0"/>
          </a:p>
          <a:p>
            <a:r>
              <a:rPr lang="en-US" u="sng" dirty="0"/>
              <a:t>Long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Our area of interest is the Colorado Plateau, which is highlighted in orange on the map. This area is the physiographical region for the Colorado Plateau, which lies over the four corners region in Utah, Colorado, Arizona, and New Mexico. We determined a 200 km Accuracy Buffer was necessary as light sources up to 200 km away can affect a region. We wanted to be sure we could accurately depict the sources of light affecting the Colorado Plateau in our final images. An additional 200 km buffer is necessary for the kernel in the </a:t>
            </a:r>
            <a:r>
              <a:rPr lang="en-US" u="none" dirty="0" err="1"/>
              <a:t>Skyglow</a:t>
            </a:r>
            <a:r>
              <a:rPr lang="en-US" u="none" dirty="0"/>
              <a:t> Estimation Toolbox, which is depicted as the 400 km Kernel Buffer. The light found in the additional 200 km for the 400 km Kernel Buffer is being using within the calculations, however, the values given for this region are not accurate in the final image, and are therefore not shown in our final results. </a:t>
            </a:r>
            <a:r>
              <a:rPr lang="en-US" dirty="0"/>
              <a:t>Only summer and fall months, with low snow cover, were used because of the brightening effect of snow. Snow coverage increases sky brightness 1.3- to 2.6-fold when partially present on lit roads due to snow’s high reflectance. In addition, no Day/Night Imagery was available before 2014. As a result, our dataset utilized a multi-annual composite of a total of seventeen months from 2014 to 2016 for June, July, August, September, and October; as well as June and July in 2017. </a:t>
            </a:r>
          </a:p>
          <a:p>
            <a:endParaRPr lang="en-US" dirty="0"/>
          </a:p>
          <a:p>
            <a:r>
              <a:rPr lang="en-US" dirty="0"/>
              <a:t>--advance slide--</a:t>
            </a:r>
          </a:p>
          <a:p>
            <a:endParaRPr lang="en-US" dirty="0"/>
          </a:p>
          <a:p>
            <a:r>
              <a:rPr lang="en-US" dirty="0"/>
              <a:t>Map Credit: </a:t>
            </a:r>
            <a:r>
              <a:rPr lang="en-US" sz="1200" kern="1200" dirty="0">
                <a:solidFill>
                  <a:schemeClr val="tx1"/>
                </a:solidFill>
                <a:effectLst/>
                <a:latin typeface="+mn-lt"/>
                <a:ea typeface="+mn-ea"/>
                <a:cs typeface="+mn-cs"/>
              </a:rPr>
              <a:t>Colorado Plateau Urban Development</a:t>
            </a:r>
          </a:p>
          <a:p>
            <a:r>
              <a:rPr lang="en-US" dirty="0"/>
              <a:t>Map Sources: </a:t>
            </a:r>
            <a:r>
              <a:rPr lang="en-US" sz="1200" b="0" i="0" kern="1200" dirty="0" err="1">
                <a:solidFill>
                  <a:schemeClr val="tx1"/>
                </a:solidFill>
                <a:effectLst/>
                <a:latin typeface="+mn-lt"/>
                <a:ea typeface="+mn-ea"/>
                <a:cs typeface="+mn-cs"/>
              </a:rPr>
              <a:t>Fenneman</a:t>
            </a:r>
            <a:r>
              <a:rPr lang="en-US" sz="1200" b="0" i="0" kern="1200" dirty="0">
                <a:solidFill>
                  <a:schemeClr val="tx1"/>
                </a:solidFill>
                <a:effectLst/>
                <a:latin typeface="+mn-lt"/>
                <a:ea typeface="+mn-ea"/>
                <a:cs typeface="+mn-cs"/>
              </a:rPr>
              <a:t>, N.M. and Johnson, D.W. (1946). </a:t>
            </a:r>
            <a:r>
              <a:rPr lang="en-US" sz="1200" b="0" i="1" kern="1200" dirty="0">
                <a:solidFill>
                  <a:schemeClr val="tx1"/>
                </a:solidFill>
                <a:effectLst/>
                <a:latin typeface="+mn-lt"/>
                <a:ea typeface="+mn-ea"/>
                <a:cs typeface="+mn-cs"/>
              </a:rPr>
              <a:t>Physiographic divisions of the conterminous U. S.</a:t>
            </a:r>
            <a:r>
              <a:rPr lang="en-US" sz="1200" b="0" i="0" kern="1200" dirty="0">
                <a:solidFill>
                  <a:schemeClr val="tx1"/>
                </a:solidFill>
                <a:effectLst/>
                <a:latin typeface="+mn-lt"/>
                <a:ea typeface="+mn-ea"/>
                <a:cs typeface="+mn-cs"/>
              </a:rPr>
              <a:t> [shapefile]. Retrieved September 26, 2017, from https://water.usgs.gov/GIS/metadata/usgswrd/XML/physio.xml</a:t>
            </a:r>
          </a:p>
          <a:p>
            <a:r>
              <a:rPr lang="en-US" dirty="0"/>
              <a:t>University of California, Berkeley, and the International Rice Research Institute (2009). </a:t>
            </a:r>
            <a:r>
              <a:rPr lang="en-US" i="1" dirty="0"/>
              <a:t>GADM Global Administrative Database</a:t>
            </a:r>
            <a:r>
              <a:rPr lang="en-US" dirty="0"/>
              <a:t> [adm_1] Retrieved October 16, 2017, from http://gadm.org/</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983778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Short Script</a:t>
            </a:r>
          </a:p>
          <a:p>
            <a:r>
              <a:rPr lang="en-US" dirty="0"/>
              <a:t>We</a:t>
            </a:r>
            <a:r>
              <a:rPr lang="en-US" baseline="0" dirty="0"/>
              <a:t> collected our project data from t</a:t>
            </a:r>
            <a:r>
              <a:rPr lang="en-US" dirty="0"/>
              <a:t>he Suomi</a:t>
            </a:r>
            <a:r>
              <a:rPr lang="en-US" baseline="0" dirty="0"/>
              <a:t> NPP VIIRS Day/Night Band, which senses wavelengths from 500 nm to 900 nm. Looking at this image on the bottom, we see that this does not include light emitted from the blue end of the visible color spectrum. The NCEI Earth Observations Group in NOAA produces clean monthly composite images of VIIRS imagery.</a:t>
            </a:r>
          </a:p>
          <a:p>
            <a:endParaRPr lang="en-US" baseline="0" dirty="0"/>
          </a:p>
          <a:p>
            <a:r>
              <a:rPr lang="en-US" u="sng" baseline="0" dirty="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collected our project data from t</a:t>
            </a:r>
            <a:r>
              <a:rPr lang="en-US" dirty="0"/>
              <a:t>he Day/Night</a:t>
            </a:r>
            <a:r>
              <a:rPr lang="en-US" baseline="0" dirty="0"/>
              <a:t> Band, which is on the Visible Infrared Imaging Radiometer Suite Sensor housed on the </a:t>
            </a:r>
            <a:r>
              <a:rPr lang="en-US" dirty="0"/>
              <a:t>Suomi</a:t>
            </a:r>
            <a:r>
              <a:rPr lang="en-US" baseline="0" dirty="0"/>
              <a:t> National Polar-orbiting Partnership. The Day/Night Band senses wavelengths from 500 nm to 900 nm. Looking at this image on the bottom, we see that this does not include light emitted in the blue spectrum. This satellite is a joint project between NASA and NOAA that was launched in 2011 and started gathering data in 2012. The NCEI Earth Observations Group in NOAA produces monthly composite images of VIIRS DNB and removes cloud cover, stray light, and other temporary light sources. Furthermore, anytime the moon is above the horizon, the data is removed from the compilation.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baseline="0" dirty="0"/>
          </a:p>
          <a:p>
            <a:r>
              <a:rPr lang="en-US" baseline="0" dirty="0"/>
              <a:t>Source: </a:t>
            </a:r>
            <a:r>
              <a:rPr lang="en-US" sz="1200" kern="1200" dirty="0">
                <a:solidFill>
                  <a:schemeClr val="tx1"/>
                </a:solidFill>
                <a:effectLst/>
                <a:latin typeface="+mn-lt"/>
                <a:ea typeface="+mn-ea"/>
                <a:cs typeface="+mn-cs"/>
              </a:rPr>
              <a:t>Earth Observation Group. (2017). Version 1 Nighttime VIIRS Day/Night Band Monthly Composites. NOAA National Centers for Environmental Information. Retrieved September 2 -25, 2017, from </a:t>
            </a:r>
            <a:r>
              <a:rPr lang="en-US" sz="1200" u="none" strike="noStrike" kern="1200" dirty="0">
                <a:solidFill>
                  <a:schemeClr val="tx1"/>
                </a:solidFill>
                <a:effectLst/>
                <a:latin typeface="+mn-lt"/>
                <a:ea typeface="+mn-ea"/>
                <a:cs typeface="+mn-cs"/>
              </a:rPr>
              <a:t>https://www.ngdc.noaa.gov/eog/viirs/download_dnb_composites.html</a:t>
            </a:r>
            <a:endParaRPr lang="en-US" sz="1200" kern="1200" dirty="0">
              <a:solidFill>
                <a:schemeClr val="tx1"/>
              </a:solidFill>
              <a:effectLst/>
              <a:latin typeface="+mn-lt"/>
              <a:ea typeface="+mn-ea"/>
              <a:cs typeface="+mn-cs"/>
            </a:endParaRPr>
          </a:p>
          <a:p>
            <a:endParaRPr lang="en-US" baseline="0" dirty="0"/>
          </a:p>
          <a:p>
            <a:r>
              <a:rPr lang="en-US" baseline="0" dirty="0"/>
              <a:t>Image Source: </a:t>
            </a:r>
            <a:r>
              <a:rPr lang="en-US" sz="1200" b="0" i="0" kern="1200" dirty="0">
                <a:solidFill>
                  <a:schemeClr val="tx1"/>
                </a:solidFill>
                <a:effectLst/>
                <a:latin typeface="+mn-lt"/>
                <a:ea typeface="+mn-ea"/>
                <a:cs typeface="+mn-cs"/>
              </a:rPr>
              <a:t>NASA. (</a:t>
            </a:r>
            <a:r>
              <a:rPr lang="en-US" sz="1200" b="0" i="0" kern="1200" dirty="0" err="1">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Soumi</a:t>
            </a:r>
            <a:r>
              <a:rPr lang="en-US" sz="1200" b="0" i="0" kern="1200" dirty="0">
                <a:solidFill>
                  <a:schemeClr val="tx1"/>
                </a:solidFill>
                <a:effectLst/>
                <a:latin typeface="+mn-lt"/>
                <a:ea typeface="+mn-ea"/>
                <a:cs typeface="+mn-cs"/>
              </a:rPr>
              <a:t> NPP]. Retrieved June 29, 2017, from https://www.nasa.gov/sites/default/files/thumbnails/image/img_press_140106_suomi-npp.jpg; </a:t>
            </a:r>
            <a:r>
              <a:rPr lang="en-US" baseline="0" dirty="0" err="1"/>
              <a:t>Gringer</a:t>
            </a:r>
            <a:r>
              <a:rPr lang="en-US" baseline="0" dirty="0"/>
              <a:t>. (2008, August 27). </a:t>
            </a:r>
            <a:r>
              <a:rPr lang="en-US" i="1" baseline="0" dirty="0"/>
              <a:t>Linear visible spectrum</a:t>
            </a:r>
            <a:r>
              <a:rPr lang="en-US" i="0" baseline="0" dirty="0"/>
              <a:t>. Retrieved July 28, 2017, from </a:t>
            </a:r>
            <a:r>
              <a:rPr lang="en-US" baseline="0" dirty="0"/>
              <a:t>https://commons.wikimedia.org/wiki/File:Linear_visible_spectrum.svg</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607879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Short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downloaded the Suomi NPP VIIRS Day/Night Band Raster Data and clipped it to our study area, we performed noise reduction by creating a median. Through extra analysis, we were able to determine a median performed enough reduction to remove outliers, as we found evidence of wildfires through calculating percent differences for each individual month. The median file was convolved in the </a:t>
            </a:r>
            <a:r>
              <a:rPr lang="en-US" dirty="0" err="1"/>
              <a:t>Skyglow</a:t>
            </a:r>
            <a:r>
              <a:rPr lang="en-US" dirty="0"/>
              <a:t> Estimation Toolbox to create Artificial </a:t>
            </a:r>
            <a:r>
              <a:rPr lang="en-US" dirty="0" err="1"/>
              <a:t>Skyglow</a:t>
            </a:r>
            <a:r>
              <a:rPr lang="en-US" dirty="0"/>
              <a:t> Maps for a range of predetermined zenith and azimuth angles. We finally created Maximum Sky Brightness maps through further analysis of the convolved image files in ArcMap and compared them with </a:t>
            </a:r>
            <a:r>
              <a:rPr lang="en-US" i="1" dirty="0"/>
              <a:t>in situ </a:t>
            </a:r>
            <a:r>
              <a:rPr lang="en-US" dirty="0"/>
              <a:t>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u="sng" dirty="0"/>
              <a:t>Long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downloaded the Suomi NPP VIIRS Day/Night Band Raster Data and clipped it to our study area, we performed noise reduction by creating a median. Through extra analysis, we were able to determine a median performed enough reduction to remove outliers as we found evidence of wildfires through calculating percent differences. For example, the South Bobcat Wildfire outside of Boise, ID was evident in the August 2015 raster file, but dropped in our median calculation. The median file was convolved in the </a:t>
            </a:r>
            <a:r>
              <a:rPr lang="en-US" dirty="0" err="1"/>
              <a:t>Skyglow</a:t>
            </a:r>
            <a:r>
              <a:rPr lang="en-US" dirty="0"/>
              <a:t> Estimation Toolbox to create Artificial </a:t>
            </a:r>
            <a:r>
              <a:rPr lang="en-US" dirty="0" err="1"/>
              <a:t>Skyglow</a:t>
            </a:r>
            <a:r>
              <a:rPr lang="en-US" dirty="0"/>
              <a:t> Maps for a range of predetermined zenith and azimuth angles. We finally created Maximum Sky Brightness maps through further analysis of the convolved image files in ArcMap and compared them with in situ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--advance slide--</a:t>
            </a:r>
          </a:p>
          <a:p>
            <a:r>
              <a:rPr lang="en-US" dirty="0"/>
              <a:t>Spruce, J. personal communication, November 8, 2017</a:t>
            </a:r>
          </a:p>
          <a:p>
            <a:r>
              <a:rPr lang="en-US" dirty="0"/>
              <a:t>Image Source: Colorado Plateau Urban Development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247923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Short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image </a:t>
            </a:r>
            <a:r>
              <a:rPr lang="en-US" baseline="0" dirty="0"/>
              <a:t>is a prototype of what the user interface will look like for our end-users. As you can see, there are various fields that allow you to change parameters, such as the zenith angle, and to import a VIIRS image of your area of interest.</a:t>
            </a:r>
          </a:p>
          <a:p>
            <a:endParaRPr lang="en-US" dirty="0"/>
          </a:p>
          <a:p>
            <a:r>
              <a:rPr lang="en-US" u="sng" dirty="0"/>
              <a:t>Long Script</a:t>
            </a:r>
          </a:p>
          <a:p>
            <a:r>
              <a:rPr lang="en-US" sz="1200" b="0" i="0" kern="1200" baseline="0" dirty="0">
                <a:solidFill>
                  <a:schemeClr val="tx1"/>
                </a:solidFill>
                <a:effectLst/>
                <a:latin typeface="+mn-lt"/>
                <a:ea typeface="+mn-ea"/>
                <a:cs typeface="+mn-cs"/>
              </a:rPr>
              <a:t>The </a:t>
            </a:r>
            <a:r>
              <a:rPr lang="en-US" sz="1200" b="0" i="0" kern="1200" baseline="0" dirty="0" err="1">
                <a:solidFill>
                  <a:schemeClr val="tx1"/>
                </a:solidFill>
                <a:effectLst/>
                <a:latin typeface="+mn-lt"/>
                <a:ea typeface="+mn-ea"/>
                <a:cs typeface="+mn-cs"/>
              </a:rPr>
              <a:t>Skyglow</a:t>
            </a:r>
            <a:r>
              <a:rPr lang="en-US" sz="1200" b="0" i="0" kern="1200" baseline="0" dirty="0">
                <a:solidFill>
                  <a:schemeClr val="tx1"/>
                </a:solidFill>
                <a:effectLst/>
                <a:latin typeface="+mn-lt"/>
                <a:ea typeface="+mn-ea"/>
                <a:cs typeface="+mn-cs"/>
              </a:rPr>
              <a:t> Estimation Toolbox </a:t>
            </a:r>
            <a:r>
              <a:rPr lang="en-US" sz="1200" b="0" i="0" kern="1200" dirty="0">
                <a:solidFill>
                  <a:schemeClr val="tx1"/>
                </a:solidFill>
                <a:effectLst/>
                <a:latin typeface="+mn-lt"/>
                <a:ea typeface="+mn-ea"/>
                <a:cs typeface="+mn-cs"/>
              </a:rPr>
              <a:t>is going through the NASA Software Release process and will be an open-source code on the NASA DEVELOP GitHub page once approved. </a:t>
            </a:r>
            <a:r>
              <a:rPr lang="en-US" dirty="0"/>
              <a:t>This image </a:t>
            </a:r>
            <a:r>
              <a:rPr lang="en-US" baseline="0" dirty="0"/>
              <a:t>is a prototype of what the user interface will look like. As you can see, there are various fields that allow you to change parameters, such as the zenith angle, and to import a VIIRS image of your area of interest. This GUI was originally developed by the Wyoming Cross-Cutting II Team.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dirty="0"/>
          </a:p>
          <a:p>
            <a:r>
              <a:rPr lang="en-US" dirty="0"/>
              <a:t>Image Source:</a:t>
            </a:r>
            <a:r>
              <a:rPr lang="en-US" baseline="0" dirty="0"/>
              <a:t> Colorado Plateau Urban Development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982381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p>
          <a:p>
            <a:r>
              <a:rPr lang="en-US" u="none" baseline="0" dirty="0"/>
              <a:t>The </a:t>
            </a:r>
            <a:r>
              <a:rPr lang="en-US" u="none" baseline="0" dirty="0" err="1"/>
              <a:t>Skyglow</a:t>
            </a:r>
            <a:r>
              <a:rPr lang="en-US" u="none" baseline="0" dirty="0"/>
              <a:t> Estimation Toolbox was created by the Wyoming Cross Cutting II Team during the Summer 2017 term based on the methods found in these paper. Our team used the same methods to expand SET to be able to calculate different angle combinations for zenith and azimuth, quickly and efficiently.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Screenshot Sources: </a:t>
            </a:r>
            <a:r>
              <a:rPr lang="es-PR" sz="1200" kern="1200" dirty="0" err="1">
                <a:solidFill>
                  <a:schemeClr val="tx1"/>
                </a:solidFill>
                <a:effectLst/>
                <a:latin typeface="+mn-lt"/>
                <a:ea typeface="+mn-ea"/>
                <a:cs typeface="+mn-cs"/>
              </a:rPr>
              <a:t>Cinzano</a:t>
            </a:r>
            <a:r>
              <a:rPr lang="es-PR" sz="1200" kern="1200" dirty="0">
                <a:solidFill>
                  <a:schemeClr val="tx1"/>
                </a:solidFill>
                <a:effectLst/>
                <a:latin typeface="+mn-lt"/>
                <a:ea typeface="+mn-ea"/>
                <a:cs typeface="+mn-cs"/>
              </a:rPr>
              <a:t>, P., </a:t>
            </a:r>
            <a:r>
              <a:rPr lang="es-PR" sz="1200" kern="1200" dirty="0" err="1">
                <a:solidFill>
                  <a:schemeClr val="tx1"/>
                </a:solidFill>
                <a:effectLst/>
                <a:latin typeface="+mn-lt"/>
                <a:ea typeface="+mn-ea"/>
                <a:cs typeface="+mn-cs"/>
              </a:rPr>
              <a:t>Falchi</a:t>
            </a:r>
            <a:r>
              <a:rPr lang="es-PR" sz="1200" kern="1200" dirty="0">
                <a:solidFill>
                  <a:schemeClr val="tx1"/>
                </a:solidFill>
                <a:effectLst/>
                <a:latin typeface="+mn-lt"/>
                <a:ea typeface="+mn-ea"/>
                <a:cs typeface="+mn-cs"/>
              </a:rPr>
              <a:t>, F., </a:t>
            </a:r>
            <a:r>
              <a:rPr lang="es-PR" sz="1200" kern="1200" dirty="0" err="1">
                <a:solidFill>
                  <a:schemeClr val="tx1"/>
                </a:solidFill>
                <a:effectLst/>
                <a:latin typeface="+mn-lt"/>
                <a:ea typeface="+mn-ea"/>
                <a:cs typeface="+mn-cs"/>
              </a:rPr>
              <a:t>Elvidge</a:t>
            </a:r>
            <a:r>
              <a:rPr lang="es-PR" sz="1200" kern="1200" dirty="0">
                <a:solidFill>
                  <a:schemeClr val="tx1"/>
                </a:solidFill>
                <a:effectLst/>
                <a:latin typeface="+mn-lt"/>
                <a:ea typeface="+mn-ea"/>
                <a:cs typeface="+mn-cs"/>
              </a:rPr>
              <a:t>, C. D., &amp; </a:t>
            </a:r>
            <a:r>
              <a:rPr lang="es-PR" sz="1200" kern="1200" dirty="0" err="1">
                <a:solidFill>
                  <a:schemeClr val="tx1"/>
                </a:solidFill>
                <a:effectLst/>
                <a:latin typeface="+mn-lt"/>
                <a:ea typeface="+mn-ea"/>
                <a:cs typeface="+mn-cs"/>
              </a:rPr>
              <a:t>Baugh</a:t>
            </a:r>
            <a:r>
              <a:rPr lang="es-PR" sz="1200" kern="1200" dirty="0">
                <a:solidFill>
                  <a:schemeClr val="tx1"/>
                </a:solidFill>
                <a:effectLst/>
                <a:latin typeface="+mn-lt"/>
                <a:ea typeface="+mn-ea"/>
                <a:cs typeface="+mn-cs"/>
              </a:rPr>
              <a:t>, K. E. (2000). </a:t>
            </a:r>
            <a:r>
              <a:rPr lang="en-US" sz="1200" kern="1200" dirty="0">
                <a:solidFill>
                  <a:schemeClr val="tx1"/>
                </a:solidFill>
                <a:effectLst/>
                <a:latin typeface="+mn-lt"/>
                <a:ea typeface="+mn-ea"/>
                <a:cs typeface="+mn-cs"/>
              </a:rPr>
              <a:t>The artificial night sky brightness mapped from DMSP satellite Operational </a:t>
            </a:r>
            <a:r>
              <a:rPr lang="en-US" sz="1200" kern="1200" dirty="0" err="1">
                <a:solidFill>
                  <a:schemeClr val="tx1"/>
                </a:solidFill>
                <a:effectLst/>
                <a:latin typeface="+mn-lt"/>
                <a:ea typeface="+mn-ea"/>
                <a:cs typeface="+mn-cs"/>
              </a:rPr>
              <a:t>Linescan</a:t>
            </a:r>
            <a:r>
              <a:rPr lang="en-US" sz="1200" kern="1200" dirty="0">
                <a:solidFill>
                  <a:schemeClr val="tx1"/>
                </a:solidFill>
                <a:effectLst/>
                <a:latin typeface="+mn-lt"/>
                <a:ea typeface="+mn-ea"/>
                <a:cs typeface="+mn-cs"/>
              </a:rPr>
              <a:t> System measurements. </a:t>
            </a:r>
            <a:r>
              <a:rPr lang="en-US" sz="1200" i="1" kern="1200" dirty="0">
                <a:solidFill>
                  <a:schemeClr val="tx1"/>
                </a:solidFill>
                <a:effectLst/>
                <a:latin typeface="+mn-lt"/>
                <a:ea typeface="+mn-ea"/>
                <a:cs typeface="+mn-cs"/>
              </a:rPr>
              <a:t>Monthly Notices of the Royal Astronomical Society,318</a:t>
            </a:r>
            <a:r>
              <a:rPr lang="en-US" sz="1200" kern="1200" dirty="0">
                <a:solidFill>
                  <a:schemeClr val="tx1"/>
                </a:solidFill>
                <a:effectLst/>
                <a:latin typeface="+mn-lt"/>
                <a:ea typeface="+mn-ea"/>
                <a:cs typeface="+mn-cs"/>
              </a:rPr>
              <a:t>(3), 641-657. doi:10.1046/j.1365-8711.2000.03562.x; Cinzano, P., </a:t>
            </a:r>
            <a:r>
              <a:rPr lang="en-US" sz="1200" kern="1200" dirty="0" err="1">
                <a:solidFill>
                  <a:schemeClr val="tx1"/>
                </a:solidFill>
                <a:effectLst/>
                <a:latin typeface="+mn-lt"/>
                <a:ea typeface="+mn-ea"/>
                <a:cs typeface="+mn-cs"/>
              </a:rPr>
              <a:t>Falchi</a:t>
            </a:r>
            <a:r>
              <a:rPr lang="en-US" sz="1200" kern="1200" dirty="0">
                <a:solidFill>
                  <a:schemeClr val="tx1"/>
                </a:solidFill>
                <a:effectLst/>
                <a:latin typeface="+mn-lt"/>
                <a:ea typeface="+mn-ea"/>
                <a:cs typeface="+mn-cs"/>
              </a:rPr>
              <a:t>, F., &amp; </a:t>
            </a:r>
            <a:r>
              <a:rPr lang="en-US" sz="1200" kern="1200" dirty="0" err="1">
                <a:solidFill>
                  <a:schemeClr val="tx1"/>
                </a:solidFill>
                <a:effectLst/>
                <a:latin typeface="+mn-lt"/>
                <a:ea typeface="+mn-ea"/>
                <a:cs typeface="+mn-cs"/>
              </a:rPr>
              <a:t>Elvidge</a:t>
            </a:r>
            <a:r>
              <a:rPr lang="en-US" sz="1200" kern="1200" dirty="0">
                <a:solidFill>
                  <a:schemeClr val="tx1"/>
                </a:solidFill>
                <a:effectLst/>
                <a:latin typeface="+mn-lt"/>
                <a:ea typeface="+mn-ea"/>
                <a:cs typeface="+mn-cs"/>
              </a:rPr>
              <a:t>, C. D. (2001). The first World Atlas of the artificial night sky brightness. </a:t>
            </a:r>
            <a:r>
              <a:rPr lang="en-US" sz="1200" i="1" kern="1200" dirty="0">
                <a:solidFill>
                  <a:schemeClr val="tx1"/>
                </a:solidFill>
                <a:effectLst/>
                <a:latin typeface="+mn-lt"/>
                <a:ea typeface="+mn-ea"/>
                <a:cs typeface="+mn-cs"/>
              </a:rPr>
              <a:t>Monthly Notices of the Royal Astronomical Society,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328</a:t>
            </a:r>
            <a:r>
              <a:rPr lang="en-US" sz="1200" kern="1200" dirty="0">
                <a:solidFill>
                  <a:schemeClr val="tx1"/>
                </a:solidFill>
                <a:effectLst/>
                <a:latin typeface="+mn-lt"/>
                <a:ea typeface="+mn-ea"/>
                <a:cs typeface="+mn-cs"/>
              </a:rPr>
              <a:t>(3), 689-707. doi:10.1046/j.1365-8711.2001.04882.x;</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Falchi</a:t>
            </a:r>
            <a:r>
              <a:rPr lang="en-US" sz="1200" kern="1200" dirty="0">
                <a:solidFill>
                  <a:schemeClr val="tx1"/>
                </a:solidFill>
                <a:effectLst/>
                <a:latin typeface="+mn-lt"/>
                <a:ea typeface="+mn-ea"/>
                <a:cs typeface="+mn-cs"/>
              </a:rPr>
              <a:t>, F., Cinzano, P., </a:t>
            </a:r>
            <a:r>
              <a:rPr lang="en-US" sz="1200" kern="1200" dirty="0" err="1">
                <a:solidFill>
                  <a:schemeClr val="tx1"/>
                </a:solidFill>
                <a:effectLst/>
                <a:latin typeface="+mn-lt"/>
                <a:ea typeface="+mn-ea"/>
                <a:cs typeface="+mn-cs"/>
              </a:rPr>
              <a:t>Duriscoe</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Kyba</a:t>
            </a:r>
            <a:r>
              <a:rPr lang="en-US" sz="1200" kern="1200" dirty="0">
                <a:solidFill>
                  <a:schemeClr val="tx1"/>
                </a:solidFill>
                <a:effectLst/>
                <a:latin typeface="+mn-lt"/>
                <a:ea typeface="+mn-ea"/>
                <a:cs typeface="+mn-cs"/>
              </a:rPr>
              <a:t>, C. C. M., </a:t>
            </a:r>
            <a:r>
              <a:rPr lang="en-US" sz="1200" kern="1200" dirty="0" err="1">
                <a:solidFill>
                  <a:schemeClr val="tx1"/>
                </a:solidFill>
                <a:effectLst/>
                <a:latin typeface="+mn-lt"/>
                <a:ea typeface="+mn-ea"/>
                <a:cs typeface="+mn-cs"/>
              </a:rPr>
              <a:t>Elvidge</a:t>
            </a:r>
            <a:r>
              <a:rPr lang="en-US" sz="1200" kern="1200" dirty="0">
                <a:solidFill>
                  <a:schemeClr val="tx1"/>
                </a:solidFill>
                <a:effectLst/>
                <a:latin typeface="+mn-lt"/>
                <a:ea typeface="+mn-ea"/>
                <a:cs typeface="+mn-cs"/>
              </a:rPr>
              <a:t>, C. D., Baugh, K., </a:t>
            </a:r>
            <a:r>
              <a:rPr lang="en-US" sz="1200" kern="1200" dirty="0" err="1">
                <a:solidFill>
                  <a:schemeClr val="tx1"/>
                </a:solidFill>
                <a:effectLst/>
                <a:latin typeface="+mn-lt"/>
                <a:ea typeface="+mn-ea"/>
                <a:cs typeface="+mn-cs"/>
              </a:rPr>
              <a:t>Furgoni</a:t>
            </a:r>
            <a:r>
              <a:rPr lang="en-US" sz="1200" kern="1200" dirty="0">
                <a:solidFill>
                  <a:schemeClr val="tx1"/>
                </a:solidFill>
                <a:effectLst/>
                <a:latin typeface="+mn-lt"/>
                <a:ea typeface="+mn-ea"/>
                <a:cs typeface="+mn-cs"/>
              </a:rPr>
              <a:t>, R. (2016). The new world atlas of artificial night sky brightness. </a:t>
            </a:r>
            <a:r>
              <a:rPr lang="en-US" sz="1200" i="1" kern="1200" dirty="0">
                <a:solidFill>
                  <a:schemeClr val="tx1"/>
                </a:solidFill>
                <a:effectLst/>
                <a:latin typeface="+mn-lt"/>
                <a:ea typeface="+mn-ea"/>
                <a:cs typeface="+mn-cs"/>
              </a:rPr>
              <a:t>Science Advances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(6), e1600377. doi:10.1126/sciadv.1600377;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Garstang, R. H. (1989). Night-sky brightness at observatories and sites. </a:t>
            </a:r>
            <a:r>
              <a:rPr lang="en-US" sz="1200" i="1" kern="1200" dirty="0">
                <a:solidFill>
                  <a:schemeClr val="tx1"/>
                </a:solidFill>
                <a:effectLst/>
                <a:latin typeface="+mn-lt"/>
                <a:ea typeface="+mn-ea"/>
                <a:cs typeface="+mn-cs"/>
              </a:rPr>
              <a:t>Publications of the Astronomical Society of the Pacific,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101</a:t>
            </a:r>
            <a:r>
              <a:rPr lang="en-US" sz="1200" kern="1200" dirty="0">
                <a:solidFill>
                  <a:schemeClr val="tx1"/>
                </a:solidFill>
                <a:effectLst/>
                <a:latin typeface="+mn-lt"/>
                <a:ea typeface="+mn-ea"/>
                <a:cs typeface="+mn-cs"/>
              </a:rPr>
              <a:t>(637), 306-329. doi:10.1086/132436 </a:t>
            </a: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709471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Short Script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difficult to create a model of a 3D object, the sky, with a 2D input, the VIIRS imagery. There are two differences between VIIRS’s measure of radiance, seen in the top image, and the </a:t>
            </a:r>
            <a:r>
              <a:rPr lang="en-US" i="0" baseline="0" dirty="0"/>
              <a:t>in situ measure of sky-glow seen at the bottom. The difficulties lie in the physics of the atmosphere and the geometry of the Earth.</a:t>
            </a:r>
          </a:p>
          <a:p>
            <a:endParaRPr lang="en-US" baseline="0" dirty="0"/>
          </a:p>
          <a:p>
            <a:r>
              <a:rPr lang="en-US" u="sng" baseline="0" dirty="0"/>
              <a:t>Long Script</a:t>
            </a:r>
          </a:p>
          <a:p>
            <a:r>
              <a:rPr lang="en-US" baseline="0" dirty="0"/>
              <a:t>It is difficult to create a model of a 3D object, the sky, with a 2D input, the VIIRS imagery. There are two differences between VIIRS’s measure of radiance, seen in the top image, and the </a:t>
            </a:r>
            <a:r>
              <a:rPr lang="en-US" i="0" baseline="0" dirty="0"/>
              <a:t>in situ measure of sky-glow seen at the bottom. First, sky-glow spreads out over large areas while VIIRS shows points of light. The physics of the atmosphere mediate what each light source looks like from the ground at different places. The second difference is geometry: sky-glow appears in three-dimensions, and VIIRS can only measure two of those dimensions.</a:t>
            </a:r>
          </a:p>
          <a:p>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i="0" baseline="0" dirty="0"/>
          </a:p>
          <a:p>
            <a:r>
              <a:rPr lang="en-US" i="0" baseline="0" dirty="0"/>
              <a:t>Map Credit: Wyoming Cross-Cutting I &amp; II Teams</a:t>
            </a:r>
          </a:p>
          <a:p>
            <a:r>
              <a:rPr lang="en-US" i="0" baseline="0" dirty="0"/>
              <a:t>Image Source: National Park Service</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648708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order to produce an Artificial </a:t>
            </a:r>
            <a:r>
              <a:rPr lang="en-US" baseline="0" dirty="0" err="1"/>
              <a:t>Skyglow</a:t>
            </a:r>
            <a:r>
              <a:rPr lang="en-US" baseline="0" dirty="0"/>
              <a:t> Map, we first calculated light scattering point-to-point. We consider a </a:t>
            </a:r>
            <a:r>
              <a:rPr lang="en-US" i="0" baseline="0" dirty="0"/>
              <a:t>target being the area under one VIIRS pixel, and a nearby light source up to 200 kilometers away. We use quantities we can calculate, like distance, angle, and curvature of the Earth to imagine paths for a beam of light to go from the source to the target. There are different paths a beam of light can take to reach a target location. We add up all of these paths to see the effect a single light source has on sky brightness at an individual target location.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Graphic Source: Wyoming Cross-Cutting I &amp; II Teams</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183097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a:t>
            </a:r>
            <a:r>
              <a:rPr lang="en-US" baseline="0" dirty="0"/>
              <a:t> o</a:t>
            </a:r>
            <a:r>
              <a:rPr lang="en-US" dirty="0"/>
              <a:t>ur results establish a baseline of sky brightness in the Colorado Plateau for future monitoring. </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Quote Source: </a:t>
            </a:r>
            <a:r>
              <a:rPr lang="en-US" sz="1200" b="0" i="0" kern="1200" dirty="0">
                <a:solidFill>
                  <a:schemeClr val="tx1"/>
                </a:solidFill>
                <a:effectLst/>
                <a:latin typeface="+mn-lt"/>
                <a:ea typeface="+mn-ea"/>
                <a:cs typeface="+mn-cs"/>
              </a:rPr>
              <a:t>Anderson, S. (2017, July 19). </a:t>
            </a:r>
            <a:r>
              <a:rPr lang="en-US" sz="1200" kern="1200" dirty="0">
                <a:solidFill>
                  <a:schemeClr val="tx1"/>
                </a:solidFill>
                <a:effectLst/>
                <a:latin typeface="+mn-lt"/>
                <a:ea typeface="+mn-ea"/>
                <a:cs typeface="+mn-cs"/>
              </a:rPr>
              <a:t>NASA DEVELOP National Program Virtual Poster Session Interview </a:t>
            </a:r>
            <a:r>
              <a:rPr lang="en-US" sz="1200" b="0" i="0" kern="1200" dirty="0">
                <a:solidFill>
                  <a:schemeClr val="tx1"/>
                </a:solidFill>
                <a:effectLst/>
                <a:latin typeface="+mn-lt"/>
                <a:ea typeface="+mn-ea"/>
                <a:cs typeface="+mn-cs"/>
              </a:rPr>
              <a:t>[Personal interview] [emphasis added].</a:t>
            </a:r>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281670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Script</a:t>
            </a:r>
          </a:p>
          <a:p>
            <a:r>
              <a:rPr lang="en-US" dirty="0"/>
              <a:t>When thinking about environmental pollution, light is not typically the first type of pollutant that comes to mind. Light pollution is defined as any inappropriate or excessive artificial light.</a:t>
            </a:r>
          </a:p>
          <a:p>
            <a:endParaRPr lang="en-US" dirty="0"/>
          </a:p>
          <a:p>
            <a:r>
              <a:rPr lang="en-US" dirty="0"/>
              <a:t>Long Script</a:t>
            </a:r>
          </a:p>
          <a:p>
            <a:r>
              <a:rPr lang="en-US" dirty="0"/>
              <a:t>When thinking about environmental pollution, light is not typically the first type of pollutant that comes to mind. Many people may have never given much thought to the constant brightness that surrounds us.</a:t>
            </a:r>
          </a:p>
          <a:p>
            <a:r>
              <a:rPr lang="en-US" dirty="0"/>
              <a:t>Light pollution is defined as any inappropriate or excessive artificial light. The primary causes are artificial lighting fixtures at night, such as building lights, street lights, car headlights, and billboards.</a:t>
            </a:r>
          </a:p>
          <a:p>
            <a:endParaRPr lang="en-US" dirty="0"/>
          </a:p>
          <a:p>
            <a:r>
              <a:rPr lang="en-US" dirty="0"/>
              <a:t>--advance slide--</a:t>
            </a:r>
          </a:p>
          <a:p>
            <a:endParaRPr lang="en-US" dirty="0"/>
          </a:p>
          <a:p>
            <a:r>
              <a:rPr lang="en-US" dirty="0"/>
              <a:t>Sources: </a:t>
            </a:r>
          </a:p>
          <a:p>
            <a:r>
              <a:rPr lang="en-US" dirty="0"/>
              <a:t>International Dark-Sky Association (</a:t>
            </a:r>
            <a:r>
              <a:rPr lang="en-US" dirty="0" err="1"/>
              <a:t>n.d.</a:t>
            </a:r>
            <a:r>
              <a:rPr lang="en-US" dirty="0"/>
              <a:t>) Light Pollution. Retrieved on October 30, 2017. Retrieved from http://www.darksky.org/light-pollution/</a:t>
            </a:r>
          </a:p>
          <a:p>
            <a:r>
              <a:rPr lang="en-US" dirty="0"/>
              <a:t>Cinzano, P., </a:t>
            </a:r>
            <a:r>
              <a:rPr lang="en-US" dirty="0" err="1"/>
              <a:t>Falchi</a:t>
            </a:r>
            <a:r>
              <a:rPr lang="en-US" dirty="0"/>
              <a:t>, F., </a:t>
            </a:r>
            <a:r>
              <a:rPr lang="en-US" dirty="0" err="1"/>
              <a:t>Elvidge</a:t>
            </a:r>
            <a:r>
              <a:rPr lang="en-US" dirty="0"/>
              <a:t>, C. D., &amp; Baugh, K. E. (2000). The artificial night sky brightness mapped from DMSP satellite Operational </a:t>
            </a:r>
            <a:r>
              <a:rPr lang="en-US" dirty="0" err="1"/>
              <a:t>Linescan</a:t>
            </a:r>
            <a:r>
              <a:rPr lang="en-US" dirty="0"/>
              <a:t> System measurements. Monthly Notices of the Royal Astronomical Society, 318(3), 641; </a:t>
            </a:r>
            <a:r>
              <a:rPr lang="en-US" dirty="0" err="1"/>
              <a:t>Falchi</a:t>
            </a:r>
            <a:r>
              <a:rPr lang="en-US" dirty="0"/>
              <a:t>, F., Cinzano, P., </a:t>
            </a:r>
            <a:r>
              <a:rPr lang="en-US" dirty="0" err="1"/>
              <a:t>Duriscoe</a:t>
            </a:r>
            <a:r>
              <a:rPr lang="en-US" dirty="0"/>
              <a:t>, D., </a:t>
            </a:r>
            <a:r>
              <a:rPr lang="en-US" dirty="0" err="1"/>
              <a:t>Kyba</a:t>
            </a:r>
            <a:r>
              <a:rPr lang="en-US" dirty="0"/>
              <a:t>, C. C. M., </a:t>
            </a:r>
            <a:r>
              <a:rPr lang="en-US" dirty="0" err="1"/>
              <a:t>Elvidge</a:t>
            </a:r>
            <a:r>
              <a:rPr lang="en-US" dirty="0"/>
              <a:t>, C. D., Baugh, K., </a:t>
            </a:r>
            <a:r>
              <a:rPr lang="en-US" dirty="0" err="1"/>
              <a:t>Furgoni</a:t>
            </a:r>
            <a:r>
              <a:rPr lang="en-US" dirty="0"/>
              <a:t>, R. (2016). The new world atlas of artificial night sky brightness. Science Advances, 2(6), 19. doi:10.1126/sciadv.1600377 </a:t>
            </a:r>
          </a:p>
          <a:p>
            <a:endParaRPr lang="en-US" dirty="0"/>
          </a:p>
          <a:p>
            <a:r>
              <a:rPr lang="en-US" dirty="0"/>
              <a:t>Image Source: </a:t>
            </a:r>
            <a:r>
              <a:rPr lang="en-US" dirty="0" err="1"/>
              <a:t>Bettymaya</a:t>
            </a:r>
            <a:r>
              <a:rPr lang="en-US" dirty="0"/>
              <a:t> </a:t>
            </a:r>
            <a:r>
              <a:rPr lang="en-US" dirty="0" err="1" smtClean="0"/>
              <a:t>Foott</a:t>
            </a:r>
            <a:r>
              <a:rPr lang="en-US" dirty="0" smtClean="0"/>
              <a:t> (project partner)</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838607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u="none" dirty="0"/>
              <a:t>The first result which we would like to present is the ratio of Artificial Light Pollution at Zenith to Natural Sky Brightness. To clarify, zenith describes looking straight up in the sky.  We compared this image to The New World Atlas to determine the degree to which our models agree.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baseline="0" dirty="0"/>
          </a:p>
          <a:p>
            <a:endParaRPr lang="en-US" dirty="0"/>
          </a:p>
          <a:p>
            <a:r>
              <a:rPr lang="en-US" dirty="0"/>
              <a:t>Map Credit: </a:t>
            </a:r>
            <a:r>
              <a:rPr lang="en-US" sz="1200" kern="1200" dirty="0">
                <a:solidFill>
                  <a:schemeClr val="tx1"/>
                </a:solidFill>
                <a:effectLst/>
                <a:latin typeface="+mn-lt"/>
                <a:ea typeface="+mn-ea"/>
                <a:cs typeface="+mn-cs"/>
              </a:rPr>
              <a:t>Colorado Plateau Urban Development</a:t>
            </a:r>
          </a:p>
          <a:p>
            <a:r>
              <a:rPr lang="en-US" dirty="0"/>
              <a:t>Map Sources: </a:t>
            </a:r>
            <a:r>
              <a:rPr lang="en-US" sz="1200" b="0" i="0" kern="1200" dirty="0" err="1">
                <a:solidFill>
                  <a:schemeClr val="tx1"/>
                </a:solidFill>
                <a:effectLst/>
                <a:latin typeface="+mn-lt"/>
                <a:ea typeface="+mn-ea"/>
                <a:cs typeface="+mn-cs"/>
              </a:rPr>
              <a:t>Fenneman</a:t>
            </a:r>
            <a:r>
              <a:rPr lang="en-US" sz="1200" b="0" i="0" kern="1200" dirty="0">
                <a:solidFill>
                  <a:schemeClr val="tx1"/>
                </a:solidFill>
                <a:effectLst/>
                <a:latin typeface="+mn-lt"/>
                <a:ea typeface="+mn-ea"/>
                <a:cs typeface="+mn-cs"/>
              </a:rPr>
              <a:t>, N.M. and Johnson, D.W. (1946). </a:t>
            </a:r>
            <a:r>
              <a:rPr lang="en-US" sz="1200" b="0" i="1" kern="1200" dirty="0">
                <a:solidFill>
                  <a:schemeClr val="tx1"/>
                </a:solidFill>
                <a:effectLst/>
                <a:latin typeface="+mn-lt"/>
                <a:ea typeface="+mn-ea"/>
                <a:cs typeface="+mn-cs"/>
              </a:rPr>
              <a:t>Physiographic divisions of the conterminous U. S.</a:t>
            </a:r>
            <a:r>
              <a:rPr lang="en-US" sz="1200" b="0" i="0" kern="1200" dirty="0">
                <a:solidFill>
                  <a:schemeClr val="tx1"/>
                </a:solidFill>
                <a:effectLst/>
                <a:latin typeface="+mn-lt"/>
                <a:ea typeface="+mn-ea"/>
                <a:cs typeface="+mn-cs"/>
              </a:rPr>
              <a:t> [shapefile]. Retrieved September 26, 2017, from https://water.usgs.gov/GIS/metadata/usgswrd/XML/physio.xml</a:t>
            </a:r>
          </a:p>
          <a:p>
            <a:r>
              <a:rPr lang="en-US" dirty="0"/>
              <a:t>University of California, Berkeley, and the International Rice Research Institute (2009). </a:t>
            </a:r>
            <a:r>
              <a:rPr lang="en-US" i="1" dirty="0"/>
              <a:t>GADM Global Administrative Database</a:t>
            </a:r>
            <a:r>
              <a:rPr lang="en-US" dirty="0"/>
              <a:t> [adm_1] Retrieved October 16, 2017, from http://gadm.org/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Observation Group. (2017). Version 1 Nighttime VIIRS Day/Night Band Monthly Composites. NOAA National Centers for Environmental Information. Retrieved September 21 &amp; 25, 2017, from  </a:t>
            </a:r>
            <a:r>
              <a:rPr lang="en-US" sz="1200" u="sng" kern="1200" dirty="0">
                <a:solidFill>
                  <a:schemeClr val="tx1"/>
                </a:solidFill>
                <a:effectLst/>
                <a:latin typeface="+mn-lt"/>
                <a:ea typeface="+mn-ea"/>
                <a:cs typeface="+mn-cs"/>
                <a:hlinkClick r:id="rId3"/>
              </a:rPr>
              <a:t>https://www.ngdc.noaa.gov/eog/viirs/download_dnb_composites.html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Falchi</a:t>
            </a:r>
            <a:r>
              <a:rPr lang="en-US" dirty="0"/>
              <a:t>, F. (2011). Campaign of sky brightness and extinction measurements using a portable CCD camera. Monthly Notices of the Royal Astronomical Society, 412(1), 33-48. doi:10.1111/j.1365-2966.2010.17845.x;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Falchi</a:t>
            </a:r>
            <a:r>
              <a:rPr lang="en-US" dirty="0"/>
              <a:t>, F., Cinzano, P., </a:t>
            </a:r>
            <a:r>
              <a:rPr lang="en-US" dirty="0" err="1"/>
              <a:t>Duriscoe</a:t>
            </a:r>
            <a:r>
              <a:rPr lang="en-US" dirty="0"/>
              <a:t>, D., </a:t>
            </a:r>
            <a:r>
              <a:rPr lang="en-US" dirty="0" err="1"/>
              <a:t>Kyba</a:t>
            </a:r>
            <a:r>
              <a:rPr lang="en-US" dirty="0"/>
              <a:t>, C. C. M., </a:t>
            </a:r>
            <a:r>
              <a:rPr lang="en-US" dirty="0" err="1"/>
              <a:t>Elvidge</a:t>
            </a:r>
            <a:r>
              <a:rPr lang="en-US" dirty="0"/>
              <a:t>, C. D., Baugh, K., </a:t>
            </a:r>
            <a:r>
              <a:rPr lang="en-US" dirty="0" err="1"/>
              <a:t>Furgoni</a:t>
            </a:r>
            <a:r>
              <a:rPr lang="en-US" dirty="0"/>
              <a:t>, R. (2016). The new world atlas of artificial night sky brightness. Science Advances, 2(6), e1600377. doi:10.1126/sciadv.1600377</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3410912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u="none" dirty="0"/>
              <a:t>We calculated the maximum brightness values from all the of convolved images across the different angles tested. We determined the maximum values were all generated at 67.5 degrees from zenith. The ratio displayed is the same ratio scale used in both the previous image at zenith and in the New World Atlas. We would like to take a moment and show the difference between the brightness values found at zenith versus the maximum brightness values.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baseline="0" dirty="0"/>
          </a:p>
          <a:p>
            <a:endParaRPr lang="en-US" dirty="0"/>
          </a:p>
          <a:p>
            <a:r>
              <a:rPr lang="en-US" dirty="0"/>
              <a:t>Map Credit: </a:t>
            </a:r>
            <a:r>
              <a:rPr lang="en-US" sz="1200" kern="1200" dirty="0">
                <a:solidFill>
                  <a:schemeClr val="tx1"/>
                </a:solidFill>
                <a:effectLst/>
                <a:latin typeface="+mn-lt"/>
                <a:ea typeface="+mn-ea"/>
                <a:cs typeface="+mn-cs"/>
              </a:rPr>
              <a:t>Colorado Plateau Urban Development</a:t>
            </a:r>
          </a:p>
          <a:p>
            <a:r>
              <a:rPr lang="en-US" dirty="0"/>
              <a:t>Map Sources: </a:t>
            </a:r>
            <a:r>
              <a:rPr lang="en-US" sz="1200" b="0" i="0" kern="1200" dirty="0" err="1">
                <a:solidFill>
                  <a:schemeClr val="tx1"/>
                </a:solidFill>
                <a:effectLst/>
                <a:latin typeface="+mn-lt"/>
                <a:ea typeface="+mn-ea"/>
                <a:cs typeface="+mn-cs"/>
              </a:rPr>
              <a:t>Fenneman</a:t>
            </a:r>
            <a:r>
              <a:rPr lang="en-US" sz="1200" b="0" i="0" kern="1200" dirty="0">
                <a:solidFill>
                  <a:schemeClr val="tx1"/>
                </a:solidFill>
                <a:effectLst/>
                <a:latin typeface="+mn-lt"/>
                <a:ea typeface="+mn-ea"/>
                <a:cs typeface="+mn-cs"/>
              </a:rPr>
              <a:t>, N.M. and Johnson, D.W. (1946). </a:t>
            </a:r>
            <a:r>
              <a:rPr lang="en-US" sz="1200" b="0" i="1" kern="1200" dirty="0">
                <a:solidFill>
                  <a:schemeClr val="tx1"/>
                </a:solidFill>
                <a:effectLst/>
                <a:latin typeface="+mn-lt"/>
                <a:ea typeface="+mn-ea"/>
                <a:cs typeface="+mn-cs"/>
              </a:rPr>
              <a:t>Physiographic divisions of the conterminous U. S.</a:t>
            </a:r>
            <a:r>
              <a:rPr lang="en-US" sz="1200" b="0" i="0" kern="1200" dirty="0">
                <a:solidFill>
                  <a:schemeClr val="tx1"/>
                </a:solidFill>
                <a:effectLst/>
                <a:latin typeface="+mn-lt"/>
                <a:ea typeface="+mn-ea"/>
                <a:cs typeface="+mn-cs"/>
              </a:rPr>
              <a:t> [shapefile]. Retrieved September 26, 2017, from https://water.usgs.gov/GIS/metadata/usgswrd/XML/physio.xml</a:t>
            </a:r>
          </a:p>
          <a:p>
            <a:r>
              <a:rPr lang="en-US" dirty="0"/>
              <a:t>University of California, Berkeley, and the International Rice Research Institute (2009). </a:t>
            </a:r>
            <a:r>
              <a:rPr lang="en-US" i="1" dirty="0"/>
              <a:t>GADM Global Administrative Database</a:t>
            </a:r>
            <a:r>
              <a:rPr lang="en-US" dirty="0"/>
              <a:t> [adm_1] Retrieved October 16, 2017, from http://gadm.org/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Observation Group. (2017). Version 1 Nighttime VIIRS Day/Night Band Monthly Composites. NOAA National Centers for Environmental Information. Retrieved September 21 &amp; 25, 2017, from  </a:t>
            </a:r>
            <a:r>
              <a:rPr lang="en-US" sz="1200" u="sng" kern="1200" dirty="0">
                <a:solidFill>
                  <a:schemeClr val="tx1"/>
                </a:solidFill>
                <a:effectLst/>
                <a:latin typeface="+mn-lt"/>
                <a:ea typeface="+mn-ea"/>
                <a:cs typeface="+mn-cs"/>
                <a:hlinkClick r:id="rId3"/>
              </a:rPr>
              <a:t>https://www.ngdc.noaa.gov/eog/viirs/download_dnb_composites.html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Falchi</a:t>
            </a:r>
            <a:r>
              <a:rPr lang="en-US" dirty="0"/>
              <a:t>, F. (2011). Campaign of sky brightness and extinction measurements using a portable CCD camera. Monthly Notices of the Royal Astronomical Society, 412(1), 33-48. doi:10.1111/j.1365-2966.2010.17845.x;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Falchi</a:t>
            </a:r>
            <a:r>
              <a:rPr lang="en-US" dirty="0"/>
              <a:t>, F., Cinzano, P., </a:t>
            </a:r>
            <a:r>
              <a:rPr lang="en-US" dirty="0" err="1"/>
              <a:t>Duriscoe</a:t>
            </a:r>
            <a:r>
              <a:rPr lang="en-US" dirty="0"/>
              <a:t>, D., </a:t>
            </a:r>
            <a:r>
              <a:rPr lang="en-US" dirty="0" err="1"/>
              <a:t>Kyba</a:t>
            </a:r>
            <a:r>
              <a:rPr lang="en-US" dirty="0"/>
              <a:t>, C. C. M., </a:t>
            </a:r>
            <a:r>
              <a:rPr lang="en-US" dirty="0" err="1"/>
              <a:t>Elvidge</a:t>
            </a:r>
            <a:r>
              <a:rPr lang="en-US" dirty="0"/>
              <a:t>, C. D., Baugh, K., </a:t>
            </a:r>
            <a:r>
              <a:rPr lang="en-US" dirty="0" err="1"/>
              <a:t>Furgoni</a:t>
            </a:r>
            <a:r>
              <a:rPr lang="en-US" dirty="0"/>
              <a:t>, R. (2016). The new world atlas of artificial night sky brightness. Science Advances, 2(6), e1600377. doi:10.1126/sciadv.1600377</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298877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[click through animation] </a:t>
            </a:r>
          </a:p>
          <a:p>
            <a:endParaRPr lang="en-US" u="sng" dirty="0"/>
          </a:p>
          <a:p>
            <a:r>
              <a:rPr lang="en-US" u="sng" dirty="0"/>
              <a:t>Script</a:t>
            </a:r>
          </a:p>
          <a:p>
            <a:r>
              <a:rPr lang="en-US" u="none" dirty="0"/>
              <a:t>As you can see, there is a noticeable amount of light pollution that is not detectable at zenith.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baseline="0" dirty="0"/>
          </a:p>
          <a:p>
            <a:endParaRPr lang="en-US" dirty="0"/>
          </a:p>
          <a:p>
            <a:r>
              <a:rPr lang="en-US" dirty="0"/>
              <a:t>Map Credit: </a:t>
            </a:r>
            <a:r>
              <a:rPr lang="en-US" sz="1200" kern="1200" dirty="0">
                <a:solidFill>
                  <a:schemeClr val="tx1"/>
                </a:solidFill>
                <a:effectLst/>
                <a:latin typeface="+mn-lt"/>
                <a:ea typeface="+mn-ea"/>
                <a:cs typeface="+mn-cs"/>
              </a:rPr>
              <a:t>Colorado Plateau Urban Development</a:t>
            </a:r>
          </a:p>
          <a:p>
            <a:r>
              <a:rPr lang="en-US" dirty="0"/>
              <a:t>Map Sources: </a:t>
            </a:r>
            <a:r>
              <a:rPr lang="en-US" sz="1200" b="0" i="0" kern="1200" dirty="0" err="1">
                <a:solidFill>
                  <a:schemeClr val="tx1"/>
                </a:solidFill>
                <a:effectLst/>
                <a:latin typeface="+mn-lt"/>
                <a:ea typeface="+mn-ea"/>
                <a:cs typeface="+mn-cs"/>
              </a:rPr>
              <a:t>Fenneman</a:t>
            </a:r>
            <a:r>
              <a:rPr lang="en-US" sz="1200" b="0" i="0" kern="1200" dirty="0">
                <a:solidFill>
                  <a:schemeClr val="tx1"/>
                </a:solidFill>
                <a:effectLst/>
                <a:latin typeface="+mn-lt"/>
                <a:ea typeface="+mn-ea"/>
                <a:cs typeface="+mn-cs"/>
              </a:rPr>
              <a:t>, N.M. and Johnson, D.W. (1946). </a:t>
            </a:r>
            <a:r>
              <a:rPr lang="en-US" sz="1200" b="0" i="1" kern="1200" dirty="0">
                <a:solidFill>
                  <a:schemeClr val="tx1"/>
                </a:solidFill>
                <a:effectLst/>
                <a:latin typeface="+mn-lt"/>
                <a:ea typeface="+mn-ea"/>
                <a:cs typeface="+mn-cs"/>
              </a:rPr>
              <a:t>Physiographic divisions of the conterminous U. S.</a:t>
            </a:r>
            <a:r>
              <a:rPr lang="en-US" sz="1200" b="0" i="0" kern="1200" dirty="0">
                <a:solidFill>
                  <a:schemeClr val="tx1"/>
                </a:solidFill>
                <a:effectLst/>
                <a:latin typeface="+mn-lt"/>
                <a:ea typeface="+mn-ea"/>
                <a:cs typeface="+mn-cs"/>
              </a:rPr>
              <a:t> [shapefile]. Retrieved September 26, 2017, from https://water.usgs.gov/GIS/metadata/usgswrd/XML/physio.xml</a:t>
            </a:r>
          </a:p>
          <a:p>
            <a:r>
              <a:rPr lang="en-US" dirty="0"/>
              <a:t>University of California, Berkeley, and the International Rice Research Institute (2009). </a:t>
            </a:r>
            <a:r>
              <a:rPr lang="en-US" i="1" dirty="0"/>
              <a:t>GADM Global Administrative Database</a:t>
            </a:r>
            <a:r>
              <a:rPr lang="en-US" dirty="0"/>
              <a:t> [adm_1] Retrieved October 16, 2017, from http://gadm.org/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Observation Group. (2017). Version 1 Nighttime VIIRS Day/Night Band Monthly Composites. NOAA National Centers for Environmental Information. Retrieved September 21 &amp; 25, 2017, from  </a:t>
            </a:r>
            <a:r>
              <a:rPr lang="en-US" sz="1200" u="sng" kern="1200" dirty="0">
                <a:solidFill>
                  <a:schemeClr val="tx1"/>
                </a:solidFill>
                <a:effectLst/>
                <a:latin typeface="+mn-lt"/>
                <a:ea typeface="+mn-ea"/>
                <a:cs typeface="+mn-cs"/>
                <a:hlinkClick r:id="rId3"/>
              </a:rPr>
              <a:t>https://www.ngdc.noaa.gov/eog/viirs/download_dnb_composites.html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Falchi</a:t>
            </a:r>
            <a:r>
              <a:rPr lang="en-US" dirty="0"/>
              <a:t>, F. (2011). Campaign of sky brightness and extinction measurements using a portable CCD camera. Monthly Notices of the Royal Astronomical Society, 412(1), 33-48. doi:10.1111/j.1365-2966.2010.17845.x;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Falchi</a:t>
            </a:r>
            <a:r>
              <a:rPr lang="en-US" dirty="0"/>
              <a:t>, F., Cinzano, P., </a:t>
            </a:r>
            <a:r>
              <a:rPr lang="en-US" dirty="0" err="1"/>
              <a:t>Duriscoe</a:t>
            </a:r>
            <a:r>
              <a:rPr lang="en-US" dirty="0"/>
              <a:t>, D., </a:t>
            </a:r>
            <a:r>
              <a:rPr lang="en-US" dirty="0" err="1"/>
              <a:t>Kyba</a:t>
            </a:r>
            <a:r>
              <a:rPr lang="en-US" dirty="0"/>
              <a:t>, C. C. M., </a:t>
            </a:r>
            <a:r>
              <a:rPr lang="en-US" dirty="0" err="1"/>
              <a:t>Elvidge</a:t>
            </a:r>
            <a:r>
              <a:rPr lang="en-US" dirty="0"/>
              <a:t>, C. D., Baugh, K., </a:t>
            </a:r>
            <a:r>
              <a:rPr lang="en-US" dirty="0" err="1"/>
              <a:t>Furgoni</a:t>
            </a:r>
            <a:r>
              <a:rPr lang="en-US" dirty="0"/>
              <a:t>, R. (2016). The new world atlas of artificial night sky brightness. Science Advances, 2(6), e1600377. doi:10.1126/sciadv.1600377</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1254166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u="none" dirty="0"/>
              <a:t>This image shows the azimuth, or compass, angle with the greatest contribution towards the total maximum light pollution.  The angles themselves refer to the direction which an observer on the ground would be facing to experience the greatest sky brightness.  Each angle depicted was generated at 67.5 degrees from zenith.  It is important to note that we set the 360</a:t>
            </a:r>
            <a:r>
              <a:rPr lang="en-US" b="0" dirty="0">
                <a:solidFill>
                  <a:schemeClr val="tx1"/>
                </a:solidFill>
                <a:sym typeface="Symbol" panose="05050102010706020507" pitchFamily="18" charset="2"/>
              </a:rPr>
              <a:t> angle to be transparent so that the glow itself is more visible.</a:t>
            </a:r>
          </a:p>
          <a:p>
            <a:endParaRPr lang="en-US" b="0" u="none" dirty="0">
              <a:solidFill>
                <a:schemeClr val="tx1"/>
              </a:solidFill>
              <a:sym typeface="Symbol" panose="05050102010706020507" pitchFamily="18" charset="2"/>
            </a:endParaRPr>
          </a:p>
          <a:p>
            <a:r>
              <a:rPr lang="en-US" b="0" u="none" dirty="0">
                <a:solidFill>
                  <a:schemeClr val="tx1"/>
                </a:solidFill>
                <a:sym typeface="Symbol" panose="05050102010706020507" pitchFamily="18" charset="2"/>
              </a:rPr>
              <a:t>[Start Animation]</a:t>
            </a:r>
          </a:p>
          <a:p>
            <a:endParaRPr lang="en-US" b="0" u="none" dirty="0">
              <a:solidFill>
                <a:schemeClr val="tx1"/>
              </a:solidFill>
              <a:sym typeface="Symbol" panose="05050102010706020507" pitchFamily="18" charset="2"/>
            </a:endParaRPr>
          </a:p>
          <a:p>
            <a:r>
              <a:rPr lang="en-US" b="0" u="none" dirty="0">
                <a:solidFill>
                  <a:schemeClr val="tx1"/>
                </a:solidFill>
                <a:sym typeface="Symbol" panose="05050102010706020507" pitchFamily="18" charset="2"/>
              </a:rPr>
              <a:t>For example, when an individual is looking west, they are looking towards 270 degrees. Or if they are looking north, they are looking towards 360 degrees. </a:t>
            </a:r>
            <a:endParaRPr lang="en-US" u="none"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baseline="0" dirty="0"/>
          </a:p>
          <a:p>
            <a:endParaRPr lang="en-US" dirty="0"/>
          </a:p>
          <a:p>
            <a:r>
              <a:rPr lang="en-US" dirty="0"/>
              <a:t>Map Credit: </a:t>
            </a:r>
            <a:r>
              <a:rPr lang="en-US" sz="1200" kern="1200" dirty="0">
                <a:solidFill>
                  <a:schemeClr val="tx1"/>
                </a:solidFill>
                <a:effectLst/>
                <a:latin typeface="+mn-lt"/>
                <a:ea typeface="+mn-ea"/>
                <a:cs typeface="+mn-cs"/>
              </a:rPr>
              <a:t>Colorado Plateau Urban Development</a:t>
            </a:r>
          </a:p>
          <a:p>
            <a:r>
              <a:rPr lang="en-US" dirty="0"/>
              <a:t>Map Sources: </a:t>
            </a:r>
            <a:r>
              <a:rPr lang="en-US" sz="1200" b="0" i="0" kern="1200" dirty="0" err="1">
                <a:solidFill>
                  <a:schemeClr val="tx1"/>
                </a:solidFill>
                <a:effectLst/>
                <a:latin typeface="+mn-lt"/>
                <a:ea typeface="+mn-ea"/>
                <a:cs typeface="+mn-cs"/>
              </a:rPr>
              <a:t>Fenneman</a:t>
            </a:r>
            <a:r>
              <a:rPr lang="en-US" sz="1200" b="0" i="0" kern="1200" dirty="0">
                <a:solidFill>
                  <a:schemeClr val="tx1"/>
                </a:solidFill>
                <a:effectLst/>
                <a:latin typeface="+mn-lt"/>
                <a:ea typeface="+mn-ea"/>
                <a:cs typeface="+mn-cs"/>
              </a:rPr>
              <a:t>, N.M. and Johnson, D.W. (1946). </a:t>
            </a:r>
            <a:r>
              <a:rPr lang="en-US" sz="1200" b="0" i="1" kern="1200" dirty="0">
                <a:solidFill>
                  <a:schemeClr val="tx1"/>
                </a:solidFill>
                <a:effectLst/>
                <a:latin typeface="+mn-lt"/>
                <a:ea typeface="+mn-ea"/>
                <a:cs typeface="+mn-cs"/>
              </a:rPr>
              <a:t>Physiographic divisions of the conterminous U. S.</a:t>
            </a:r>
            <a:r>
              <a:rPr lang="en-US" sz="1200" b="0" i="0" kern="1200" dirty="0">
                <a:solidFill>
                  <a:schemeClr val="tx1"/>
                </a:solidFill>
                <a:effectLst/>
                <a:latin typeface="+mn-lt"/>
                <a:ea typeface="+mn-ea"/>
                <a:cs typeface="+mn-cs"/>
              </a:rPr>
              <a:t> [shapefile]. Retrieved September 26, 2017, from https://water.usgs.gov/GIS/metadata/usgswrd/XML/physio.xml</a:t>
            </a:r>
          </a:p>
          <a:p>
            <a:r>
              <a:rPr lang="en-US" dirty="0"/>
              <a:t>University of California, Berkeley, and the International Rice Research Institute (2009). </a:t>
            </a:r>
            <a:r>
              <a:rPr lang="en-US" i="1" dirty="0"/>
              <a:t>GADM Global Administrative Database</a:t>
            </a:r>
            <a:r>
              <a:rPr lang="en-US" dirty="0"/>
              <a:t> [adm_1] Retrieved October 16, 2017, from http://gadm.org/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Observation Group. (2017). Version 1 Nighttime VIIRS Day/Night Band Monthly Composites. NOAA National Centers for Environmental Information. Retrieved September 21 &amp; 25, 2017, from  </a:t>
            </a:r>
            <a:r>
              <a:rPr lang="en-US" sz="1200" u="sng" kern="1200" dirty="0">
                <a:solidFill>
                  <a:schemeClr val="tx1"/>
                </a:solidFill>
                <a:effectLst/>
                <a:latin typeface="+mn-lt"/>
                <a:ea typeface="+mn-ea"/>
                <a:cs typeface="+mn-cs"/>
                <a:hlinkClick r:id="rId3"/>
              </a:rPr>
              <a:t>https://www.ngdc.noaa.gov/eog/viirs/download_dnb_composites.html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Falchi</a:t>
            </a:r>
            <a:r>
              <a:rPr lang="en-US" dirty="0"/>
              <a:t>, F. (2011). Campaign of sky brightness and extinction measurements using a portable CCD camera. Monthly Notices of the Royal Astronomical Society, 412(1), 33-48. doi:10.1111/j.1365-2966.2010.17845.x;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Falchi</a:t>
            </a:r>
            <a:r>
              <a:rPr lang="en-US" dirty="0"/>
              <a:t>, F., Cinzano, P., </a:t>
            </a:r>
            <a:r>
              <a:rPr lang="en-US" dirty="0" err="1"/>
              <a:t>Duriscoe</a:t>
            </a:r>
            <a:r>
              <a:rPr lang="en-US" dirty="0"/>
              <a:t>, D., </a:t>
            </a:r>
            <a:r>
              <a:rPr lang="en-US" dirty="0" err="1"/>
              <a:t>Kyba</a:t>
            </a:r>
            <a:r>
              <a:rPr lang="en-US" dirty="0"/>
              <a:t>, C. C. M., </a:t>
            </a:r>
            <a:r>
              <a:rPr lang="en-US" dirty="0" err="1"/>
              <a:t>Elvidge</a:t>
            </a:r>
            <a:r>
              <a:rPr lang="en-US" dirty="0"/>
              <a:t>, C. D., Baugh, K., </a:t>
            </a:r>
            <a:r>
              <a:rPr lang="en-US" dirty="0" err="1"/>
              <a:t>Furgoni</a:t>
            </a:r>
            <a:r>
              <a:rPr lang="en-US" dirty="0"/>
              <a:t>, R. (2016). The new world atlas of artificial night sky brightness. Science Advances, 2(6), e1600377. doi:10.1126/sciadv.1600377</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2856145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Short Script</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further validate our model, we compared the in situ data collected by our partners to our maps values. We</a:t>
            </a:r>
            <a:r>
              <a:rPr lang="en-US" sz="1200" b="0" i="0" u="none" strike="noStrike" kern="1200" baseline="0" dirty="0">
                <a:solidFill>
                  <a:schemeClr val="tx1"/>
                </a:solidFill>
                <a:effectLst/>
                <a:latin typeface="+mn-lt"/>
                <a:ea typeface="+mn-ea"/>
                <a:cs typeface="+mn-cs"/>
              </a:rPr>
              <a:t> found that our model tended to be 269 </a:t>
            </a:r>
            <a:r>
              <a:rPr lang="en-US" sz="1200" b="0" i="0" u="none" strike="noStrike" kern="1200" dirty="0" err="1">
                <a:solidFill>
                  <a:schemeClr val="tx1"/>
                </a:solidFill>
                <a:effectLst/>
                <a:latin typeface="+mn-lt"/>
                <a:ea typeface="+mn-ea"/>
                <a:cs typeface="+mn-cs"/>
              </a:rPr>
              <a:t>μcd</a:t>
            </a:r>
            <a:r>
              <a:rPr lang="en-US" sz="1200" b="0" i="0" u="none" strike="noStrike" kern="1200" dirty="0">
                <a:solidFill>
                  <a:schemeClr val="tx1"/>
                </a:solidFill>
                <a:effectLst/>
                <a:latin typeface="+mn-lt"/>
                <a:ea typeface="+mn-ea"/>
                <a:cs typeface="+mn-cs"/>
              </a:rPr>
              <a:t>/m² darker than the actual values</a:t>
            </a:r>
            <a:r>
              <a:rPr lang="en-US" sz="1200" b="0" i="0" u="none" strike="noStrike" kern="1200" baseline="0" dirty="0">
                <a:solidFill>
                  <a:schemeClr val="tx1"/>
                </a:solidFill>
                <a:effectLst/>
                <a:latin typeface="+mn-lt"/>
                <a:ea typeface="+mn-ea"/>
                <a:cs typeface="+mn-cs"/>
              </a:rPr>
              <a:t> and the </a:t>
            </a:r>
            <a:r>
              <a:rPr lang="en-US" sz="1200" b="0" i="1" u="none" strike="noStrike" kern="1200" baseline="0" dirty="0">
                <a:solidFill>
                  <a:schemeClr val="tx1"/>
                </a:solidFill>
                <a:effectLst/>
                <a:latin typeface="+mn-lt"/>
                <a:ea typeface="+mn-ea"/>
                <a:cs typeface="+mn-cs"/>
              </a:rPr>
              <a:t>New World Atlas</a:t>
            </a:r>
            <a:r>
              <a:rPr lang="en-US" sz="1200" b="0" i="0" u="none" strike="noStrike" kern="1200" baseline="0" dirty="0">
                <a:solidFill>
                  <a:schemeClr val="tx1"/>
                </a:solidFill>
                <a:effectLst/>
                <a:latin typeface="+mn-lt"/>
                <a:ea typeface="+mn-ea"/>
                <a:cs typeface="+mn-cs"/>
              </a:rPr>
              <a:t> was on average </a:t>
            </a:r>
            <a:r>
              <a:rPr lang="en-US" sz="1200" b="0" i="0" u="none" strike="noStrike" kern="1200" baseline="0" dirty="0">
                <a:solidFill>
                  <a:prstClr val="white"/>
                </a:solidFill>
                <a:effectLst/>
                <a:latin typeface="+mn-lt"/>
                <a:ea typeface="+mn-ea"/>
                <a:cs typeface="+mn-cs"/>
              </a:rPr>
              <a:t>271</a:t>
            </a:r>
            <a:r>
              <a:rPr lang="en-US" sz="1200" b="0" dirty="0">
                <a:solidFill>
                  <a:prstClr val="white"/>
                </a:solidFill>
              </a:rPr>
              <a:t> </a:t>
            </a:r>
            <a:r>
              <a:rPr lang="en-US" sz="1200" b="0" i="0" u="none" strike="noStrike" kern="1200" dirty="0" err="1">
                <a:solidFill>
                  <a:schemeClr val="tx1"/>
                </a:solidFill>
                <a:effectLst/>
                <a:latin typeface="+mn-lt"/>
                <a:ea typeface="+mn-ea"/>
                <a:cs typeface="+mn-cs"/>
              </a:rPr>
              <a:t>μcd</a:t>
            </a:r>
            <a:r>
              <a:rPr lang="en-US" sz="1200" b="0" i="0" u="none" strike="noStrike" kern="1200" dirty="0">
                <a:solidFill>
                  <a:schemeClr val="tx1"/>
                </a:solidFill>
                <a:effectLst/>
                <a:latin typeface="+mn-lt"/>
                <a:ea typeface="+mn-ea"/>
                <a:cs typeface="+mn-cs"/>
              </a:rPr>
              <a:t>/m² darker</a:t>
            </a:r>
            <a:r>
              <a:rPr lang="en-US" sz="1200" b="0" i="0" u="none" strike="noStrike" kern="1200" baseline="0" dirty="0">
                <a:solidFill>
                  <a:schemeClr val="tx1"/>
                </a:solidFill>
                <a:effectLst/>
                <a:latin typeface="+mn-lt"/>
                <a:ea typeface="+mn-ea"/>
                <a:cs typeface="+mn-cs"/>
              </a:rPr>
              <a:t> than the in situ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Long Script</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further validate our model, we compared the in situ data collected by our partners to our maps values. We extracted the SQM values, originally in mag/arcsec², at each measurement location and converted them to </a:t>
            </a:r>
            <a:r>
              <a:rPr lang="en-US" sz="1200" b="0" i="0" u="none" strike="noStrike" kern="1200" dirty="0" err="1">
                <a:solidFill>
                  <a:schemeClr val="tx1"/>
                </a:solidFill>
                <a:effectLst/>
                <a:latin typeface="+mn-lt"/>
                <a:ea typeface="+mn-ea"/>
                <a:cs typeface="+mn-cs"/>
              </a:rPr>
              <a:t>μcd</a:t>
            </a:r>
            <a:r>
              <a:rPr lang="en-US" sz="1200" b="0" i="0" u="none" strike="noStrike" kern="1200" dirty="0">
                <a:solidFill>
                  <a:schemeClr val="tx1"/>
                </a:solidFill>
                <a:effectLst/>
                <a:latin typeface="+mn-lt"/>
                <a:ea typeface="+mn-ea"/>
                <a:cs typeface="+mn-cs"/>
              </a:rPr>
              <a:t>/m² values using the </a:t>
            </a:r>
            <a:r>
              <a:rPr lang="en-US" sz="1200" b="0" i="0" u="none" strike="noStrike" kern="1200" dirty="0" err="1">
                <a:solidFill>
                  <a:schemeClr val="tx1"/>
                </a:solidFill>
                <a:effectLst/>
                <a:latin typeface="+mn-lt"/>
                <a:ea typeface="+mn-ea"/>
                <a:cs typeface="+mn-cs"/>
              </a:rPr>
              <a:t>Unihedron</a:t>
            </a:r>
            <a:r>
              <a:rPr lang="en-US" sz="1200" b="0" i="0" u="none" strike="noStrike" kern="1200" dirty="0">
                <a:solidFill>
                  <a:schemeClr val="tx1"/>
                </a:solidFill>
                <a:effectLst/>
                <a:latin typeface="+mn-lt"/>
                <a:ea typeface="+mn-ea"/>
                <a:cs typeface="+mn-cs"/>
              </a:rPr>
              <a:t> Sky Quality Meter Conversion Tool.</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 compared these in situ values to the values predicted by the Artificial </a:t>
            </a:r>
            <a:r>
              <a:rPr lang="en-US" sz="1200" b="0" i="0" u="none" strike="noStrike" kern="1200" dirty="0" err="1">
                <a:solidFill>
                  <a:schemeClr val="tx1"/>
                </a:solidFill>
                <a:effectLst/>
                <a:latin typeface="+mn-lt"/>
                <a:ea typeface="+mn-ea"/>
                <a:cs typeface="+mn-cs"/>
              </a:rPr>
              <a:t>Skyglow</a:t>
            </a:r>
            <a:r>
              <a:rPr lang="en-US" sz="1200" b="0" i="0" u="none" strike="noStrike" kern="1200" dirty="0">
                <a:solidFill>
                  <a:schemeClr val="tx1"/>
                </a:solidFill>
                <a:effectLst/>
                <a:latin typeface="+mn-lt"/>
                <a:ea typeface="+mn-ea"/>
                <a:cs typeface="+mn-cs"/>
              </a:rPr>
              <a:t> Map by matching each in situ location to its corresponding location on the Artificial </a:t>
            </a:r>
            <a:r>
              <a:rPr lang="en-US" sz="1200" b="0" i="0" u="none" strike="noStrike" kern="1200" dirty="0" err="1">
                <a:solidFill>
                  <a:schemeClr val="tx1"/>
                </a:solidFill>
                <a:effectLst/>
                <a:latin typeface="+mn-lt"/>
                <a:ea typeface="+mn-ea"/>
                <a:cs typeface="+mn-cs"/>
              </a:rPr>
              <a:t>Skyglow</a:t>
            </a:r>
            <a:r>
              <a:rPr lang="en-US" sz="1200" b="0" i="0" u="none" strike="noStrike" kern="1200" dirty="0">
                <a:solidFill>
                  <a:schemeClr val="tx1"/>
                </a:solidFill>
                <a:effectLst/>
                <a:latin typeface="+mn-lt"/>
                <a:ea typeface="+mn-ea"/>
                <a:cs typeface="+mn-cs"/>
              </a:rPr>
              <a:t> Map and calculating the difference between the two values at that point. Next, we calculated the average discrepancy, the</a:t>
            </a:r>
            <a:r>
              <a:rPr lang="en-US" sz="1200" b="0" i="0" u="none" strike="noStrike" kern="1200" baseline="0" dirty="0">
                <a:solidFill>
                  <a:schemeClr val="tx1"/>
                </a:solidFill>
                <a:effectLst/>
                <a:latin typeface="+mn-lt"/>
                <a:ea typeface="+mn-ea"/>
                <a:cs typeface="+mn-cs"/>
              </a:rPr>
              <a:t> first time with all datasets and a second time with outliers removed</a:t>
            </a:r>
            <a:r>
              <a:rPr lang="en-US" sz="1200" b="0" i="0" u="none" strike="noStrike" kern="1200" dirty="0">
                <a:solidFill>
                  <a:schemeClr val="tx1"/>
                </a:solidFill>
                <a:effectLst/>
                <a:latin typeface="+mn-lt"/>
                <a:ea typeface="+mn-ea"/>
                <a:cs typeface="+mn-cs"/>
              </a:rPr>
              <a:t>. This process was repeated to calculate the average discrepancy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between the in situ values and the </a:t>
            </a:r>
            <a:r>
              <a:rPr lang="en-US" sz="1200" b="0" i="1" u="none" strike="noStrike" kern="1200" dirty="0">
                <a:solidFill>
                  <a:schemeClr val="tx1"/>
                </a:solidFill>
                <a:effectLst/>
                <a:latin typeface="+mn-lt"/>
                <a:ea typeface="+mn-ea"/>
                <a:cs typeface="+mn-cs"/>
              </a:rPr>
              <a:t>New</a:t>
            </a:r>
            <a:r>
              <a:rPr lang="en-US" sz="1200" b="0" i="1" u="none" strike="noStrike" kern="1200" baseline="0" dirty="0">
                <a:solidFill>
                  <a:schemeClr val="tx1"/>
                </a:solidFill>
                <a:effectLst/>
                <a:latin typeface="+mn-lt"/>
                <a:ea typeface="+mn-ea"/>
                <a:cs typeface="+mn-cs"/>
              </a:rPr>
              <a:t> World Atlas</a:t>
            </a:r>
            <a:r>
              <a:rPr lang="en-US" sz="1200" b="0" i="0" u="none" strike="noStrike" kern="1200" dirty="0">
                <a:solidFill>
                  <a:schemeClr val="tx1"/>
                </a:solidFill>
                <a:effectLst/>
                <a:latin typeface="+mn-lt"/>
                <a:ea typeface="+mn-ea"/>
                <a:cs typeface="+mn-cs"/>
              </a:rPr>
              <a:t>. We</a:t>
            </a:r>
            <a:r>
              <a:rPr lang="en-US" sz="1200" b="0" i="0" u="none" strike="noStrike" kern="1200" baseline="0" dirty="0">
                <a:solidFill>
                  <a:schemeClr val="tx1"/>
                </a:solidFill>
                <a:effectLst/>
                <a:latin typeface="+mn-lt"/>
                <a:ea typeface="+mn-ea"/>
                <a:cs typeface="+mn-cs"/>
              </a:rPr>
              <a:t> found that our model tended to be </a:t>
            </a:r>
            <a:r>
              <a:rPr lang="en-US" sz="1200" b="0" dirty="0"/>
              <a:t>269</a:t>
            </a:r>
            <a:r>
              <a:rPr lang="en-US" sz="1200" b="0" i="0" u="none" strike="noStrike" kern="1200" baseline="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μcd</a:t>
            </a:r>
            <a:r>
              <a:rPr lang="en-US" sz="1200" b="0" i="0" u="none" strike="noStrike" kern="1200" dirty="0">
                <a:solidFill>
                  <a:schemeClr val="tx1"/>
                </a:solidFill>
                <a:effectLst/>
                <a:latin typeface="+mn-lt"/>
                <a:ea typeface="+mn-ea"/>
                <a:cs typeface="+mn-cs"/>
              </a:rPr>
              <a:t>/m² darker than the actual values</a:t>
            </a:r>
            <a:r>
              <a:rPr lang="en-US" sz="1200" b="0" i="0" u="none" strike="noStrike" kern="1200" baseline="0" dirty="0">
                <a:solidFill>
                  <a:schemeClr val="tx1"/>
                </a:solidFill>
                <a:effectLst/>
                <a:latin typeface="+mn-lt"/>
                <a:ea typeface="+mn-ea"/>
                <a:cs typeface="+mn-cs"/>
              </a:rPr>
              <a:t> and that the </a:t>
            </a:r>
            <a:r>
              <a:rPr lang="en-US" sz="1200" b="0" i="1" u="none" strike="noStrike" kern="1200" baseline="0" dirty="0">
                <a:solidFill>
                  <a:schemeClr val="tx1"/>
                </a:solidFill>
                <a:effectLst/>
                <a:latin typeface="+mn-lt"/>
                <a:ea typeface="+mn-ea"/>
                <a:cs typeface="+mn-cs"/>
              </a:rPr>
              <a:t>New World Atlas</a:t>
            </a:r>
            <a:r>
              <a:rPr lang="en-US" sz="1200" b="0" i="0" u="none" strike="noStrike" kern="1200" baseline="0" dirty="0">
                <a:solidFill>
                  <a:schemeClr val="tx1"/>
                </a:solidFill>
                <a:effectLst/>
                <a:latin typeface="+mn-lt"/>
                <a:ea typeface="+mn-ea"/>
                <a:cs typeface="+mn-cs"/>
              </a:rPr>
              <a:t> was on average </a:t>
            </a:r>
            <a:r>
              <a:rPr lang="en-US" sz="1200" b="0" dirty="0">
                <a:solidFill>
                  <a:prstClr val="white"/>
                </a:solidFill>
              </a:rPr>
              <a:t>271 </a:t>
            </a:r>
            <a:r>
              <a:rPr lang="en-US" sz="1200" b="0" i="0" u="none" strike="noStrike" kern="1200" dirty="0" err="1">
                <a:solidFill>
                  <a:schemeClr val="tx1"/>
                </a:solidFill>
                <a:effectLst/>
                <a:latin typeface="+mn-lt"/>
                <a:ea typeface="+mn-ea"/>
                <a:cs typeface="+mn-cs"/>
              </a:rPr>
              <a:t>μcd</a:t>
            </a:r>
            <a:r>
              <a:rPr lang="en-US" sz="1200" b="0" i="0" u="none" strike="noStrike" kern="1200" dirty="0">
                <a:solidFill>
                  <a:schemeClr val="tx1"/>
                </a:solidFill>
                <a:effectLst/>
                <a:latin typeface="+mn-lt"/>
                <a:ea typeface="+mn-ea"/>
                <a:cs typeface="+mn-cs"/>
              </a:rPr>
              <a:t>/m² darker</a:t>
            </a:r>
            <a:r>
              <a:rPr lang="en-US" sz="1200" b="0" i="0" u="none" strike="noStrike" kern="1200" baseline="0" dirty="0">
                <a:solidFill>
                  <a:schemeClr val="tx1"/>
                </a:solidFill>
                <a:effectLst/>
                <a:latin typeface="+mn-lt"/>
                <a:ea typeface="+mn-ea"/>
                <a:cs typeface="+mn-cs"/>
              </a:rPr>
              <a:t> than the in situ data. In other words, it seems our model predicts values 2 </a:t>
            </a:r>
            <a:r>
              <a:rPr lang="en-US" sz="1200" b="0" i="0" u="none" strike="noStrike" kern="1200" dirty="0" err="1">
                <a:solidFill>
                  <a:schemeClr val="tx1"/>
                </a:solidFill>
                <a:effectLst/>
                <a:latin typeface="+mn-lt"/>
                <a:ea typeface="+mn-ea"/>
                <a:cs typeface="+mn-cs"/>
              </a:rPr>
              <a:t>μcd</a:t>
            </a:r>
            <a:r>
              <a:rPr lang="en-US" sz="1200" b="0" i="0" u="none" strike="noStrike" kern="1200" dirty="0">
                <a:solidFill>
                  <a:schemeClr val="tx1"/>
                </a:solidFill>
                <a:effectLst/>
                <a:latin typeface="+mn-lt"/>
                <a:ea typeface="+mn-ea"/>
                <a:cs typeface="+mn-cs"/>
              </a:rPr>
              <a:t>/m² brighter than what the</a:t>
            </a:r>
            <a:r>
              <a:rPr lang="en-US" sz="1200" b="0" i="0" u="none" strike="noStrike" kern="1200" baseline="0" dirty="0">
                <a:solidFill>
                  <a:schemeClr val="tx1"/>
                </a:solidFill>
                <a:effectLst/>
                <a:latin typeface="+mn-lt"/>
                <a:ea typeface="+mn-ea"/>
                <a:cs typeface="+mn-cs"/>
              </a:rPr>
              <a:t> </a:t>
            </a:r>
            <a:r>
              <a:rPr lang="en-US" sz="1200" b="0" i="1" u="none" strike="noStrike" kern="1200" baseline="0" dirty="0">
                <a:solidFill>
                  <a:schemeClr val="tx1"/>
                </a:solidFill>
                <a:effectLst/>
                <a:latin typeface="+mn-lt"/>
                <a:ea typeface="+mn-ea"/>
                <a:cs typeface="+mn-cs"/>
              </a:rPr>
              <a:t>New World Atlas</a:t>
            </a:r>
            <a:r>
              <a:rPr lang="en-US" sz="1200" b="0" i="0" u="none" strike="noStrike" kern="1200" baseline="0" dirty="0">
                <a:solidFill>
                  <a:schemeClr val="tx1"/>
                </a:solidFill>
                <a:effectLst/>
                <a:latin typeface="+mn-lt"/>
                <a:ea typeface="+mn-ea"/>
                <a:cs typeface="+mn-cs"/>
              </a:rPr>
              <a:t> predicts.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i="1" dirty="0"/>
              <a:t>Note:</a:t>
            </a:r>
          </a:p>
          <a:p>
            <a:r>
              <a:rPr lang="en-US" i="0" dirty="0"/>
              <a:t>The standard deviation for (</a:t>
            </a:r>
            <a:r>
              <a:rPr lang="en-US" i="1" dirty="0"/>
              <a:t>in situ</a:t>
            </a:r>
            <a:r>
              <a:rPr lang="en-US" i="0" dirty="0"/>
              <a:t> – our model) was 172 </a:t>
            </a:r>
            <a:r>
              <a:rPr lang="en-US" sz="1200" b="0" i="0" u="none" strike="noStrike" kern="1200" dirty="0" err="1">
                <a:solidFill>
                  <a:schemeClr val="tx1"/>
                </a:solidFill>
                <a:effectLst/>
                <a:latin typeface="+mn-lt"/>
                <a:ea typeface="+mn-ea"/>
                <a:cs typeface="+mn-cs"/>
              </a:rPr>
              <a:t>μ</a:t>
            </a:r>
            <a:r>
              <a:rPr lang="en-US" i="0" dirty="0" err="1"/>
              <a:t>cd</a:t>
            </a:r>
            <a:r>
              <a:rPr lang="en-US" i="0" dirty="0"/>
              <a:t>/m² and (</a:t>
            </a:r>
            <a:r>
              <a:rPr lang="en-US" i="1" dirty="0"/>
              <a:t>in situ</a:t>
            </a:r>
            <a:r>
              <a:rPr lang="en-US" i="0" dirty="0"/>
              <a:t> – The New World Atlas) was 177</a:t>
            </a:r>
            <a:r>
              <a:rPr lang="en-US" sz="1200" b="0" i="0" u="none" strike="noStrike" kern="1200" dirty="0">
                <a:solidFill>
                  <a:schemeClr val="tx1"/>
                </a:solidFill>
                <a:effectLst/>
                <a:latin typeface="+mn-lt"/>
                <a:ea typeface="+mn-ea"/>
                <a:cs typeface="+mn-cs"/>
              </a:rPr>
              <a:t>μ</a:t>
            </a:r>
            <a:r>
              <a:rPr lang="en-US" i="0" dirty="0"/>
              <a:t>cd/m²</a:t>
            </a:r>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dirty="0"/>
          </a:p>
        </p:txBody>
      </p:sp>
    </p:spTree>
    <p:extLst>
      <p:ext uri="{BB962C8B-B14F-4D97-AF65-F5344CB8AC3E}">
        <p14:creationId xmlns:p14="http://schemas.microsoft.com/office/powerpoint/2010/main" val="785268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dirty="0"/>
              <a:t>The </a:t>
            </a:r>
            <a:r>
              <a:rPr lang="en-US" baseline="0" dirty="0"/>
              <a:t>high quality Artificial Light Pollution imagery will help our partner’s direct their efforts for light pollution reduction.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Quote Source: </a:t>
            </a:r>
            <a:r>
              <a:rPr lang="en-US" sz="1200" b="0" i="0" kern="1200" dirty="0" err="1">
                <a:solidFill>
                  <a:schemeClr val="tx1"/>
                </a:solidFill>
                <a:effectLst/>
                <a:latin typeface="+mn-lt"/>
                <a:ea typeface="+mn-ea"/>
                <a:cs typeface="+mn-cs"/>
              </a:rPr>
              <a:t>Foott</a:t>
            </a:r>
            <a:r>
              <a:rPr lang="en-US" sz="1200" b="0" i="0" kern="1200" dirty="0">
                <a:solidFill>
                  <a:schemeClr val="tx1"/>
                </a:solidFill>
                <a:effectLst/>
                <a:latin typeface="+mn-lt"/>
                <a:ea typeface="+mn-ea"/>
                <a:cs typeface="+mn-cs"/>
              </a:rPr>
              <a:t>, B. (2017, October 26). </a:t>
            </a:r>
            <a:r>
              <a:rPr lang="en-US" sz="1200" kern="1200" dirty="0">
                <a:solidFill>
                  <a:schemeClr val="tx1"/>
                </a:solidFill>
                <a:effectLst/>
                <a:latin typeface="+mn-lt"/>
                <a:ea typeface="+mn-ea"/>
                <a:cs typeface="+mn-cs"/>
              </a:rPr>
              <a:t>NASA DEVELOP National Program Virtual Poster Session Interview </a:t>
            </a:r>
            <a:r>
              <a:rPr lang="en-US" sz="1200" b="0" i="0" kern="1200" dirty="0">
                <a:solidFill>
                  <a:schemeClr val="tx1"/>
                </a:solidFill>
                <a:effectLst/>
                <a:latin typeface="+mn-lt"/>
                <a:ea typeface="+mn-ea"/>
                <a:cs typeface="+mn-cs"/>
              </a:rPr>
              <a:t>[Personal interview] [emphasis added]</a:t>
            </a:r>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1729745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Tx/>
              <a:buFont typeface="Webdings" panose="05030102010509060703" pitchFamily="18" charset="2"/>
              <a:buNone/>
              <a:tabLst/>
              <a:defRPr/>
            </a:pPr>
            <a:r>
              <a:rPr lang="en-US" sz="1200" u="sng" kern="1200" dirty="0">
                <a:solidFill>
                  <a:schemeClr val="tx1"/>
                </a:solidFill>
                <a:effectLst/>
                <a:latin typeface="+mn-lt"/>
                <a:ea typeface="+mn-ea"/>
                <a:cs typeface="+mn-cs"/>
              </a:rPr>
              <a:t>Script</a:t>
            </a:r>
            <a:endParaRPr lang="en-US" sz="1200" dirty="0"/>
          </a:p>
          <a:p>
            <a:pPr marL="0" lvl="0" indent="0">
              <a:buClr>
                <a:schemeClr val="accent1"/>
              </a:buClr>
              <a:buFont typeface="Webdings" panose="05030102010509060703" pitchFamily="18" charset="2"/>
              <a:buNone/>
            </a:pPr>
            <a:r>
              <a:rPr lang="en-US" sz="1200" dirty="0"/>
              <a:t>During</a:t>
            </a:r>
            <a:r>
              <a:rPr lang="en-US" sz="1200" baseline="0" dirty="0"/>
              <a:t> this term, o</a:t>
            </a:r>
            <a:r>
              <a:rPr lang="en-US" sz="1200" dirty="0"/>
              <a:t>ur team reached the following conclusions:</a:t>
            </a:r>
          </a:p>
          <a:p>
            <a:pPr marL="342900" indent="-342900">
              <a:lnSpc>
                <a:spcPct val="100000"/>
              </a:lnSpc>
              <a:buClr>
                <a:srgbClr val="1B57AF"/>
              </a:buClr>
              <a:buFont typeface="Webdings" panose="05030102010509060703" pitchFamily="18" charset="2"/>
              <a:buChar char=""/>
            </a:pPr>
            <a:r>
              <a:rPr lang="en-US" sz="1200" dirty="0">
                <a:solidFill>
                  <a:schemeClr val="bg2">
                    <a:lumMod val="50000"/>
                  </a:schemeClr>
                </a:solidFill>
              </a:rPr>
              <a:t>Combining the </a:t>
            </a:r>
            <a:r>
              <a:rPr lang="en-US" sz="1200" dirty="0" err="1">
                <a:solidFill>
                  <a:schemeClr val="bg2">
                    <a:lumMod val="50000"/>
                  </a:schemeClr>
                </a:solidFill>
              </a:rPr>
              <a:t>Skyglow</a:t>
            </a:r>
            <a:r>
              <a:rPr lang="en-US" sz="1200" dirty="0">
                <a:solidFill>
                  <a:schemeClr val="bg2">
                    <a:lumMod val="50000"/>
                  </a:schemeClr>
                </a:solidFill>
              </a:rPr>
              <a:t> Estimation Toolbox and Suomi NPP VIIRS imagery will allow for the capability to model light pollution at predetermined zenith and azimuth angles.</a:t>
            </a:r>
          </a:p>
          <a:p>
            <a:pPr marL="342900" indent="-342900">
              <a:lnSpc>
                <a:spcPct val="100000"/>
              </a:lnSpc>
              <a:buClr>
                <a:srgbClr val="1B57AF"/>
              </a:buClr>
              <a:buFont typeface="Webdings" panose="05030102010509060703" pitchFamily="18" charset="2"/>
              <a:buChar char=""/>
            </a:pPr>
            <a:r>
              <a:rPr lang="en-US" sz="1200" dirty="0">
                <a:solidFill>
                  <a:schemeClr val="bg2">
                    <a:lumMod val="50000"/>
                  </a:schemeClr>
                </a:solidFill>
              </a:rPr>
              <a:t>SET offers broader, more dynamic capabilities and applications than handheld light meters, allowing local officials to expand the geographic scope of current light measurement practices. </a:t>
            </a:r>
          </a:p>
          <a:p>
            <a:pPr marL="342900" indent="-342900">
              <a:lnSpc>
                <a:spcPct val="100000"/>
              </a:lnSpc>
              <a:buClr>
                <a:srgbClr val="1B57AF"/>
              </a:buClr>
              <a:buFont typeface="Webdings" panose="05030102010509060703" pitchFamily="18" charset="2"/>
              <a:buChar char=""/>
            </a:pPr>
            <a:r>
              <a:rPr lang="en-US" sz="1200" dirty="0">
                <a:solidFill>
                  <a:schemeClr val="bg2">
                    <a:lumMod val="50000"/>
                  </a:schemeClr>
                </a:solidFill>
              </a:rPr>
              <a:t>Local officials and communities will have the capability to track changes in maximum brightness levels with the </a:t>
            </a:r>
            <a:r>
              <a:rPr lang="en-US" sz="1200" dirty="0" err="1">
                <a:solidFill>
                  <a:schemeClr val="bg2">
                    <a:lumMod val="50000"/>
                  </a:schemeClr>
                </a:solidFill>
              </a:rPr>
              <a:t>Skyglow</a:t>
            </a:r>
            <a:r>
              <a:rPr lang="en-US" sz="1200" dirty="0">
                <a:solidFill>
                  <a:schemeClr val="bg2">
                    <a:lumMod val="50000"/>
                  </a:schemeClr>
                </a:solidFill>
              </a:rPr>
              <a:t> Estimation Toolbox.</a:t>
            </a:r>
          </a:p>
          <a:p>
            <a:pPr marL="0" lvl="0" indent="0">
              <a:buClr>
                <a:schemeClr val="accent1"/>
              </a:buClr>
              <a:buFont typeface="Webdings" panose="05030102010509060703" pitchFamily="18" charset="2"/>
              <a:buNone/>
            </a:pPr>
            <a:endParaRPr lang="en-US" sz="120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dirty="0"/>
          </a:p>
          <a:p>
            <a:r>
              <a:rPr lang="en-US" dirty="0"/>
              <a:t>Image</a:t>
            </a:r>
            <a:r>
              <a:rPr lang="en-US" baseline="0" dirty="0"/>
              <a:t> Source: Colorado Plateau Urban Development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4274708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Short Script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would also like to discuss some sources of uncertainty in our model. While we have done some initial validation, the in situ measurements we used do not cover our entire study area. More in situ measurements throughout the Colorado Plateau would allow us to improve our toolbox’s accuracy. In addition, even though our study area contains a variety of terrain, we have not accounted for the effects of topographic shielding. Finally, as society transitions to LED lights, more emitted light comes from the blue end of the spectrum, which the VIIRS sensor is not sensitive to.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Long Script</a:t>
            </a:r>
            <a:endParaRPr lang="en-US" dirty="0"/>
          </a:p>
          <a:p>
            <a:r>
              <a:rPr lang="en-US" dirty="0"/>
              <a:t>We</a:t>
            </a:r>
            <a:r>
              <a:rPr lang="en-US" baseline="0" dirty="0"/>
              <a:t> would also like to discuss some sources of uncertainty in our model. While we have done some initial validation, the in situ measurements we used do not cover our entire study area. More in situ measurements throughout the Colorado Plateau would allow us to improve our toolbox’s accuracy. In addition, even though our study area contains a variety of terrain, we have not accounted for the effects of topographic shielding, which could block light from surrounding areas. Finally, as society transitions to LED lights, more emitted light comes from the blue end of the spectrum, which the VIIRS sensor is not sensitive to. This could result in a perceived reduction in </a:t>
            </a:r>
            <a:r>
              <a:rPr lang="en-US" baseline="0" dirty="0" err="1"/>
              <a:t>skyglow</a:t>
            </a:r>
            <a:r>
              <a:rPr lang="en-US" baseline="0" dirty="0"/>
              <a:t> predicted by SET when in reality, the VIIRS sensor is not picking up the increased amount of blue light.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dirty="0"/>
          </a:p>
          <a:p>
            <a:endParaRPr lang="en-US" dirty="0"/>
          </a:p>
          <a:p>
            <a:r>
              <a:rPr lang="en-US" dirty="0"/>
              <a:t>Image Sources:</a:t>
            </a:r>
          </a:p>
          <a:p>
            <a:r>
              <a:rPr lang="en-US" sz="1200" b="0" i="0" kern="1200" dirty="0">
                <a:solidFill>
                  <a:schemeClr val="tx1"/>
                </a:solidFill>
                <a:effectLst/>
                <a:latin typeface="+mn-lt"/>
                <a:ea typeface="+mn-ea"/>
                <a:cs typeface="+mn-cs"/>
              </a:rPr>
              <a:t>Kerr, D. (</a:t>
            </a:r>
            <a:r>
              <a:rPr lang="en-US" sz="1200" b="0" i="0" kern="1200" dirty="0" err="1">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Grand Teton National Park - Wyoming</a:t>
            </a:r>
            <a:r>
              <a:rPr lang="en-US" sz="1200" b="0" i="0" kern="1200" dirty="0">
                <a:solidFill>
                  <a:schemeClr val="tx1"/>
                </a:solidFill>
                <a:effectLst/>
                <a:latin typeface="+mn-lt"/>
                <a:ea typeface="+mn-ea"/>
                <a:cs typeface="+mn-cs"/>
              </a:rPr>
              <a:t> [Photograph found in Grand Teton National Park]. Retrieved June 29, 2017, from https://flic.kr/p/o79hvH (Originally photographed 2014, June 1); </a:t>
            </a:r>
            <a:r>
              <a:rPr lang="en-US" sz="1200" b="0" i="0" kern="1200" dirty="0" err="1">
                <a:solidFill>
                  <a:schemeClr val="tx1"/>
                </a:solidFill>
                <a:effectLst/>
                <a:latin typeface="+mn-lt"/>
                <a:ea typeface="+mn-ea"/>
                <a:cs typeface="+mn-cs"/>
              </a:rPr>
              <a:t>Lamiot</a:t>
            </a:r>
            <a:r>
              <a:rPr lang="en-US" sz="1200" b="0" i="0" kern="1200" dirty="0">
                <a:solidFill>
                  <a:schemeClr val="tx1"/>
                </a:solidFill>
                <a:effectLst/>
                <a:latin typeface="+mn-lt"/>
                <a:ea typeface="+mn-ea"/>
                <a:cs typeface="+mn-cs"/>
              </a:rPr>
              <a:t>. (2010, December 11). </a:t>
            </a:r>
            <a:r>
              <a:rPr lang="en-US" sz="1200" b="0" i="0" kern="1200" dirty="0" err="1">
                <a:solidFill>
                  <a:schemeClr val="tx1"/>
                </a:solidFill>
                <a:effectLst/>
                <a:latin typeface="+mn-lt"/>
                <a:ea typeface="+mn-ea"/>
                <a:cs typeface="+mn-cs"/>
              </a:rPr>
              <a:t>SkyQualityMeterQM-LFlou</a:t>
            </a:r>
            <a:r>
              <a:rPr lang="en-US" sz="1200" b="0" i="0" kern="1200" dirty="0">
                <a:solidFill>
                  <a:schemeClr val="tx1"/>
                </a:solidFill>
                <a:effectLst/>
                <a:latin typeface="+mn-lt"/>
                <a:ea typeface="+mn-ea"/>
                <a:cs typeface="+mn-cs"/>
              </a:rPr>
              <a:t> [Digital image]. Retrieved June 29, 2017, from https://zh.wikipedia.org/wiki/%E5%A4%9C%E7%A9%BA%E8%B4%A8%E9%87%8F%E4%BB%AA#/media/File:SkyQualityMeterQM-LFlou.jpg; NASA. (2011, February 25). [ROYGBIV Waves]. Retrieved June 29, 2017, from https://science.hq.nasa.gov/kids/imagers/ems/roygbiv_waves.gif</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a:p>
        </p:txBody>
      </p:sp>
    </p:spTree>
    <p:extLst>
      <p:ext uri="{BB962C8B-B14F-4D97-AF65-F5344CB8AC3E}">
        <p14:creationId xmlns:p14="http://schemas.microsoft.com/office/powerpoint/2010/main" val="4218260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proposed for a new two term project </a:t>
            </a:r>
            <a:r>
              <a:rPr lang="en-US" sz="1200" b="0" kern="1200" dirty="0">
                <a:solidFill>
                  <a:schemeClr val="tx1"/>
                </a:solidFill>
                <a:effectLst/>
                <a:latin typeface="+mn-lt"/>
                <a:ea typeface="+mn-ea"/>
                <a:cs typeface="+mn-cs"/>
              </a:rPr>
              <a:t>to continue studying light pollution using the SET model starting in</a:t>
            </a:r>
            <a:r>
              <a:rPr lang="en-US" sz="1200" b="0" kern="1200" baseline="0" dirty="0">
                <a:solidFill>
                  <a:schemeClr val="tx1"/>
                </a:solidFill>
                <a:effectLst/>
                <a:latin typeface="+mn-lt"/>
                <a:ea typeface="+mn-ea"/>
                <a:cs typeface="+mn-cs"/>
              </a:rPr>
              <a:t> Spring 2018 at Langley. Future directions that team could take include further validation with SQM </a:t>
            </a:r>
            <a:r>
              <a:rPr lang="en-US" sz="1200" b="0" i="1" kern="1200" baseline="0" dirty="0">
                <a:solidFill>
                  <a:schemeClr val="tx1"/>
                </a:solidFill>
                <a:effectLst/>
                <a:latin typeface="+mn-lt"/>
                <a:ea typeface="+mn-ea"/>
                <a:cs typeface="+mn-cs"/>
              </a:rPr>
              <a:t>in situ </a:t>
            </a:r>
            <a:r>
              <a:rPr lang="en-US" sz="1200" b="0" kern="1200" baseline="0" dirty="0">
                <a:solidFill>
                  <a:schemeClr val="tx1"/>
                </a:solidFill>
                <a:effectLst/>
                <a:latin typeface="+mn-lt"/>
                <a:ea typeface="+mn-ea"/>
                <a:cs typeface="+mn-cs"/>
              </a:rPr>
              <a:t>measurements, </a:t>
            </a:r>
            <a:r>
              <a:rPr lang="en-US" sz="1200" b="0" kern="1200" baseline="0" dirty="0">
                <a:solidFill>
                  <a:schemeClr val="bg2">
                    <a:lumMod val="50000"/>
                  </a:schemeClr>
                </a:solidFill>
                <a:effectLst/>
                <a:latin typeface="+mn-lt"/>
                <a:ea typeface="+mn-ea"/>
                <a:cs typeface="+mn-cs"/>
              </a:rPr>
              <a:t>b</a:t>
            </a:r>
            <a:r>
              <a:rPr lang="en-US" b="0" dirty="0">
                <a:solidFill>
                  <a:schemeClr val="bg2">
                    <a:lumMod val="50000"/>
                  </a:schemeClr>
                </a:solidFill>
              </a:rPr>
              <a:t>ring the </a:t>
            </a:r>
            <a:r>
              <a:rPr lang="en-US" b="0" dirty="0">
                <a:solidFill>
                  <a:srgbClr val="1B57AF"/>
                </a:solidFill>
              </a:rPr>
              <a:t>user interface </a:t>
            </a:r>
            <a:r>
              <a:rPr lang="en-US" b="0" dirty="0">
                <a:solidFill>
                  <a:schemeClr val="bg2">
                    <a:lumMod val="50000"/>
                  </a:schemeClr>
                </a:solidFill>
              </a:rPr>
              <a:t>up </a:t>
            </a:r>
            <a:r>
              <a:rPr lang="en-US" dirty="0">
                <a:solidFill>
                  <a:schemeClr val="bg2">
                    <a:lumMod val="50000"/>
                  </a:schemeClr>
                </a:solidFill>
              </a:rPr>
              <a:t>to the same level of functionality as the command line code,</a:t>
            </a:r>
            <a:r>
              <a:rPr lang="en-US" sz="1200" kern="1200" baseline="0" dirty="0">
                <a:solidFill>
                  <a:schemeClr val="tx1"/>
                </a:solidFill>
                <a:effectLst/>
                <a:latin typeface="+mn-lt"/>
                <a:ea typeface="+mn-ea"/>
                <a:cs typeface="+mn-cs"/>
              </a:rPr>
              <a:t> enhancing SET to update automatically to analyze long-term trends and eventually, incorporating the effects of topographic shielding.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short, SET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would give communities and parks around the world the power to determine the impact of outdoor artificial lighting on their night skies and to use this data to further enhance their decision making process in regards to lighting ordinances.</a:t>
            </a:r>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sz="1200" kern="1200" dirty="0">
              <a:solidFill>
                <a:schemeClr val="tx1"/>
              </a:solidFill>
              <a:effectLst/>
              <a:latin typeface="+mn-lt"/>
              <a:ea typeface="+mn-ea"/>
              <a:cs typeface="+mn-cs"/>
            </a:endParaRPr>
          </a:p>
          <a:p>
            <a:r>
              <a:rPr lang="en-US" dirty="0"/>
              <a:t>Image Source: </a:t>
            </a:r>
            <a:r>
              <a:rPr lang="en-US" sz="1200" b="0" i="0" kern="1200" dirty="0" err="1">
                <a:solidFill>
                  <a:schemeClr val="tx1"/>
                </a:solidFill>
                <a:effectLst/>
                <a:latin typeface="+mn-lt"/>
                <a:ea typeface="+mn-ea"/>
                <a:cs typeface="+mn-cs"/>
              </a:rPr>
              <a:t>Bettymaya</a:t>
            </a:r>
            <a:r>
              <a:rPr lang="en-US" sz="1200" b="0" i="0" kern="1200" dirty="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Foott</a:t>
            </a:r>
            <a:r>
              <a:rPr lang="en-US" sz="1200" b="0" i="0" kern="1200" dirty="0" smtClean="0">
                <a:solidFill>
                  <a:schemeClr val="tx1"/>
                </a:solidFill>
                <a:effectLst/>
                <a:latin typeface="+mn-lt"/>
                <a:ea typeface="+mn-ea"/>
                <a:cs typeface="+mn-cs"/>
              </a:rPr>
              <a:t> (project partner)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28</a:t>
            </a:fld>
            <a:endParaRPr lang="en-US"/>
          </a:p>
        </p:txBody>
      </p:sp>
    </p:spTree>
    <p:extLst>
      <p:ext uri="{BB962C8B-B14F-4D97-AF65-F5344CB8AC3E}">
        <p14:creationId xmlns:p14="http://schemas.microsoft.com/office/powerpoint/2010/main" val="3139495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Short</a:t>
            </a:r>
            <a:r>
              <a:rPr lang="en-US" sz="1200" u="sng" kern="1200" baseline="0" dirty="0">
                <a:solidFill>
                  <a:schemeClr val="tx1"/>
                </a:solidFill>
                <a:effectLst/>
                <a:latin typeface="+mn-lt"/>
                <a:ea typeface="+mn-ea"/>
                <a:cs typeface="+mn-cs"/>
              </a:rPr>
              <a: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also grateful for the guidance and assistance received throughout the term from our science advisors.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Long</a:t>
            </a:r>
            <a:r>
              <a:rPr lang="en-US" sz="1200" u="sng" kern="1200" baseline="0" dirty="0">
                <a:solidFill>
                  <a:schemeClr val="tx1"/>
                </a:solidFill>
                <a:effectLst/>
                <a:latin typeface="+mn-lt"/>
                <a:ea typeface="+mn-ea"/>
                <a:cs typeface="+mn-cs"/>
              </a:rPr>
              <a:t>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also grateful for the guidance and assistance received throughout the term from our science advisors: Joe Spruce, our Lead Science Advisor for NASA DEVELOP VA – Wise County and Research Consultant, Science Systems &amp; Applications, Inc.; Dr. Kenton Ross, Lead Science Advisor for NASA DEVELOP National Program; Dr. L. DeWayne Cecil, Chief Climatologist at NOAA National Centers for Environmental Information and Program Manager of Global Science &amp; Technology, Inc.; and Bob </a:t>
            </a:r>
            <a:r>
              <a:rPr lang="en-US" sz="1200" kern="1200" dirty="0" err="1">
                <a:solidFill>
                  <a:schemeClr val="tx1"/>
                </a:solidFill>
                <a:effectLst/>
                <a:latin typeface="+mn-lt"/>
                <a:ea typeface="+mn-ea"/>
                <a:cs typeface="+mn-cs"/>
              </a:rPr>
              <a:t>VanGundy</a:t>
            </a:r>
            <a:r>
              <a:rPr lang="en-US" sz="1200" kern="1200" dirty="0">
                <a:solidFill>
                  <a:schemeClr val="tx1"/>
                </a:solidFill>
                <a:effectLst/>
                <a:latin typeface="+mn-lt"/>
                <a:ea typeface="+mn-ea"/>
                <a:cs typeface="+mn-cs"/>
              </a:rPr>
              <a:t>, Geology Professor at The University of Virginia’s College at Wise.</a:t>
            </a:r>
          </a:p>
          <a:p>
            <a:endParaRPr lang="en-US" u="none"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29</a:t>
            </a:fld>
            <a:endParaRPr lang="en-US"/>
          </a:p>
        </p:txBody>
      </p:sp>
    </p:spTree>
    <p:extLst>
      <p:ext uri="{BB962C8B-B14F-4D97-AF65-F5344CB8AC3E}">
        <p14:creationId xmlns:p14="http://schemas.microsoft.com/office/powerpoint/2010/main" val="376574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dirty="0"/>
              <a:t>The dark night sky is important because it is a universal link to</a:t>
            </a:r>
            <a:r>
              <a:rPr lang="en-US" baseline="0" dirty="0"/>
              <a:t> our collective past. </a:t>
            </a:r>
            <a:r>
              <a:rPr lang="en-US" dirty="0"/>
              <a:t>Today, </a:t>
            </a:r>
            <a:r>
              <a:rPr lang="en-US" baseline="0" dirty="0"/>
              <a:t>artificial lighting threatens this history and can impact our quality of life as well as our surrounding environment in various ways.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Quote Source: Santa Fe Conservation Trust. (2012). </a:t>
            </a:r>
            <a:r>
              <a:rPr lang="en-US" i="1" dirty="0"/>
              <a:t>Bring Back the Stars! </a:t>
            </a:r>
            <a:r>
              <a:rPr lang="en-US" dirty="0"/>
              <a:t>[Flyer]. Author. Retrieved June 29, 2017, from http://sfct.org/wp-content/uploads/2012/07/Bring-Back-the-Stars-6-steps1.pdf [emphasis added</a:t>
            </a:r>
            <a:r>
              <a:rPr lang="en-US" baseline="0" dirty="0"/>
              <a:t>]</a:t>
            </a:r>
            <a:endParaRPr lang="en-US" dirty="0"/>
          </a:p>
          <a:p>
            <a:endParaRPr lang="en-US" dirty="0"/>
          </a:p>
          <a:p>
            <a:r>
              <a:rPr lang="en-US" dirty="0"/>
              <a:t>Image Source: </a:t>
            </a:r>
            <a:r>
              <a:rPr lang="en-US" dirty="0" err="1"/>
              <a:t>Bettymaya</a:t>
            </a:r>
            <a:r>
              <a:rPr lang="en-US" dirty="0"/>
              <a:t> </a:t>
            </a:r>
            <a:r>
              <a:rPr lang="en-US" dirty="0" err="1" smtClean="0"/>
              <a:t>Foott</a:t>
            </a:r>
            <a:r>
              <a:rPr lang="en-US" dirty="0" smtClean="0"/>
              <a:t> (project</a:t>
            </a:r>
            <a:r>
              <a:rPr lang="en-US" baseline="0" dirty="0" smtClean="0"/>
              <a:t> partner)</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364531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Short Script</a:t>
            </a:r>
          </a:p>
          <a:p>
            <a:r>
              <a:rPr lang="en-US" u="none" dirty="0"/>
              <a:t>We would like to thank our partners for their cooperation, assistance, and enthusiasm.</a:t>
            </a:r>
          </a:p>
          <a:p>
            <a:endParaRPr lang="en-US" u="none" dirty="0"/>
          </a:p>
          <a:p>
            <a:r>
              <a:rPr lang="en-US" u="sng" dirty="0"/>
              <a:t>Long Script</a:t>
            </a:r>
          </a:p>
          <a:p>
            <a:r>
              <a:rPr lang="en-US" u="none" dirty="0"/>
              <a:t>To conclude, we would like to thank our partners for their cooperation, assistance, and enthusiasm: </a:t>
            </a:r>
            <a:r>
              <a:rPr lang="en-US" u="none" dirty="0" err="1"/>
              <a:t>Bettymaya</a:t>
            </a:r>
            <a:r>
              <a:rPr lang="en-US" u="none" dirty="0"/>
              <a:t> Foot, Coordinator, Colorado Plateau Dark Sky Cooperative; Randy Stanley, Natural Sounds and Night Skies Coordinator of the National Park Service, Intermountain Region; Sharolyn Anderson, PhD, Research Scientist of the National Park Service, Natural Sounds and Night Skies Division; Li-Wei Hung, PhD, Research Scientist of the National Park Service Natural Sounds and Night Skies Division; John </a:t>
            </a:r>
            <a:r>
              <a:rPr lang="en-US" u="none" dirty="0" err="1"/>
              <a:t>Barentine</a:t>
            </a:r>
            <a:r>
              <a:rPr lang="en-US" u="none" dirty="0"/>
              <a:t>, Program Manager, International Dark-Sky Association; Dan Greenblatt, Colter Bay District Interpretive Ranger at Grand Teton National Park;  and Samuel Singer, PhD, Executive Director of Wyoming Stargazing.</a:t>
            </a:r>
          </a:p>
          <a:p>
            <a:endParaRPr lang="en-US" u="none" dirty="0"/>
          </a:p>
          <a:p>
            <a:r>
              <a:rPr lang="en-US" u="none" dirty="0"/>
              <a:t>--advance slide--</a:t>
            </a:r>
          </a:p>
          <a:p>
            <a:endParaRPr lang="en-US" u="none" dirty="0"/>
          </a:p>
          <a:p>
            <a:r>
              <a:rPr lang="en-US" dirty="0"/>
              <a:t>We would like to thank you for listening to our presentation. We can now </a:t>
            </a:r>
            <a:r>
              <a:rPr lang="en-US" baseline="0" dirty="0"/>
              <a:t>answer any questions you may have.</a:t>
            </a:r>
            <a:endParaRPr lang="en-US" dirty="0"/>
          </a:p>
          <a:p>
            <a:endParaRPr lang="en-US" dirty="0"/>
          </a:p>
          <a:p>
            <a:r>
              <a:rPr lang="en-US" dirty="0"/>
              <a:t>--end--</a:t>
            </a:r>
          </a:p>
          <a:p>
            <a:endParaRPr lang="en-US" dirty="0"/>
          </a:p>
          <a:p>
            <a:r>
              <a:rPr lang="en-US" dirty="0"/>
              <a:t>Image</a:t>
            </a:r>
            <a:r>
              <a:rPr lang="en-US" baseline="0" dirty="0"/>
              <a:t> Source: Wyoming Cross-Cutting II Team</a:t>
            </a:r>
            <a:endParaRPr lang="en-US" dirty="0"/>
          </a:p>
          <a:p>
            <a:endParaRPr lang="en-US" u="none"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30</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pPr>
            <a:r>
              <a:rPr lang="en-US" u="sng" dirty="0"/>
              <a:t>Short Script</a:t>
            </a:r>
          </a:p>
          <a:p>
            <a:pPr marL="0" indent="0">
              <a:lnSpc>
                <a:spcPct val="110000"/>
              </a:lnSpc>
            </a:pPr>
            <a:r>
              <a:rPr lang="en-US" dirty="0"/>
              <a:t>Finally, we would like to acknowledge those</a:t>
            </a:r>
            <a:r>
              <a:rPr lang="en-US" baseline="0" dirty="0"/>
              <a:t> at the Wise County node who have helped us make this project successful.</a:t>
            </a:r>
          </a:p>
          <a:p>
            <a:pPr marL="0" indent="0">
              <a:lnSpc>
                <a:spcPct val="110000"/>
              </a:lnSpc>
            </a:pPr>
            <a:endParaRPr lang="en-US" baseline="0" dirty="0"/>
          </a:p>
          <a:p>
            <a:pPr marL="0" indent="0">
              <a:lnSpc>
                <a:spcPct val="110000"/>
              </a:lnSpc>
            </a:pPr>
            <a:r>
              <a:rPr lang="en-US" u="sng" baseline="0" dirty="0"/>
              <a:t>Long Script</a:t>
            </a:r>
            <a:endParaRPr lang="en-US" u="sng" dirty="0"/>
          </a:p>
          <a:p>
            <a:pPr marL="0" indent="0">
              <a:lnSpc>
                <a:spcPct val="110000"/>
              </a:lnSpc>
            </a:pPr>
            <a:r>
              <a:rPr lang="en-US" dirty="0"/>
              <a:t>Finally, we would like to acknowledge those</a:t>
            </a:r>
            <a:r>
              <a:rPr lang="en-US" baseline="0" dirty="0"/>
              <a:t> at the Wise County node who have helped us make this project successful: Veronica </a:t>
            </a:r>
            <a:r>
              <a:rPr lang="en-US" baseline="0" dirty="0" err="1"/>
              <a:t>Warda</a:t>
            </a:r>
            <a:r>
              <a:rPr lang="en-US" baseline="0" dirty="0"/>
              <a:t>, former Project Lead; Ryan Avery, Steven Chao, Stanley Yu, </a:t>
            </a:r>
            <a:r>
              <a:rPr lang="en-US" sz="1200" b="0" dirty="0">
                <a:solidFill>
                  <a:schemeClr val="bg2">
                    <a:lumMod val="50000"/>
                  </a:schemeClr>
                </a:solidFill>
              </a:rPr>
              <a:t>Benjamin </a:t>
            </a:r>
            <a:r>
              <a:rPr lang="en-US" sz="1200" b="0" dirty="0" err="1">
                <a:solidFill>
                  <a:schemeClr val="bg2">
                    <a:lumMod val="50000"/>
                  </a:schemeClr>
                </a:solidFill>
              </a:rPr>
              <a:t>Marcovitz</a:t>
            </a:r>
            <a:r>
              <a:rPr lang="en-US" sz="1200" b="0" dirty="0">
                <a:solidFill>
                  <a:schemeClr val="bg2">
                    <a:lumMod val="50000"/>
                  </a:schemeClr>
                </a:solidFill>
              </a:rPr>
              <a:t>, and</a:t>
            </a:r>
            <a:r>
              <a:rPr lang="en-US" sz="1200" b="0" baseline="0" dirty="0">
                <a:solidFill>
                  <a:schemeClr val="bg2">
                    <a:lumMod val="50000"/>
                  </a:schemeClr>
                </a:solidFill>
              </a:rPr>
              <a:t> </a:t>
            </a:r>
            <a:r>
              <a:rPr lang="en-US" sz="1200" b="0" dirty="0">
                <a:solidFill>
                  <a:schemeClr val="bg2">
                    <a:lumMod val="50000"/>
                  </a:schemeClr>
                </a:solidFill>
              </a:rPr>
              <a:t>Aubrey </a:t>
            </a:r>
            <a:r>
              <a:rPr lang="en-US" sz="1200" b="0" dirty="0" err="1">
                <a:solidFill>
                  <a:schemeClr val="bg2">
                    <a:lumMod val="50000"/>
                  </a:schemeClr>
                </a:solidFill>
              </a:rPr>
              <a:t>Hilte</a:t>
            </a:r>
            <a:r>
              <a:rPr lang="en-US" sz="1200" b="0" dirty="0">
                <a:solidFill>
                  <a:schemeClr val="bg2">
                    <a:lumMod val="50000"/>
                  </a:schemeClr>
                </a:solidFill>
              </a:rPr>
              <a:t>,</a:t>
            </a:r>
            <a:r>
              <a:rPr lang="en-US" sz="1200" b="0" baseline="0" dirty="0">
                <a:solidFill>
                  <a:schemeClr val="bg2">
                    <a:lumMod val="50000"/>
                  </a:schemeClr>
                </a:solidFill>
              </a:rPr>
              <a:t> </a:t>
            </a:r>
            <a:r>
              <a:rPr lang="en-US" sz="1200" b="0" dirty="0">
                <a:solidFill>
                  <a:schemeClr val="bg2">
                    <a:lumMod val="50000"/>
                  </a:schemeClr>
                </a:solidFill>
              </a:rPr>
              <a:t>Wyoming Cross-Cutting Team I &amp; II</a:t>
            </a:r>
            <a:r>
              <a:rPr lang="en-US" sz="1200" b="0" baseline="0" dirty="0">
                <a:solidFill>
                  <a:schemeClr val="bg2">
                    <a:lumMod val="50000"/>
                  </a:schemeClr>
                </a:solidFill>
              </a:rPr>
              <a:t> members at</a:t>
            </a:r>
            <a:r>
              <a:rPr lang="en-US" sz="1200" b="0" dirty="0">
                <a:solidFill>
                  <a:schemeClr val="bg2">
                    <a:lumMod val="50000"/>
                  </a:schemeClr>
                </a:solidFill>
              </a:rPr>
              <a:t> NASA DEVELOP Wise County Clerk of Circuit Court’s Office; Eric White, Center Lead and Wyoming Cross-Cutting Team member; </a:t>
            </a:r>
            <a:r>
              <a:rPr lang="en-US" sz="1200" kern="1200" dirty="0">
                <a:solidFill>
                  <a:schemeClr val="tx1"/>
                </a:solidFill>
                <a:effectLst/>
                <a:latin typeface="+mn-lt"/>
                <a:ea typeface="+mn-ea"/>
                <a:cs typeface="+mn-cs"/>
              </a:rPr>
              <a:t>Christine Stevens, Former Assistant Center Lead, and Wyoming Cross-Cutting</a:t>
            </a:r>
            <a:r>
              <a:rPr lang="en-US" sz="1200" kern="1200" baseline="0" dirty="0">
                <a:solidFill>
                  <a:schemeClr val="tx1"/>
                </a:solidFill>
                <a:effectLst/>
                <a:latin typeface="+mn-lt"/>
                <a:ea typeface="+mn-ea"/>
                <a:cs typeface="+mn-cs"/>
              </a:rPr>
              <a:t> Team member</a:t>
            </a:r>
            <a:r>
              <a:rPr lang="en-US" sz="1200" kern="1200" dirty="0">
                <a:solidFill>
                  <a:schemeClr val="tx1"/>
                </a:solidFill>
                <a:effectLst/>
                <a:latin typeface="+mn-lt"/>
                <a:ea typeface="+mn-ea"/>
                <a:cs typeface="+mn-cs"/>
              </a:rPr>
              <a:t> at NASA DEVELOP Wise County Clerk of Circuit Court’s Office;</a:t>
            </a:r>
            <a:r>
              <a:rPr lang="en-US" sz="1200" b="0" kern="1200" baseline="0" dirty="0">
                <a:solidFill>
                  <a:schemeClr val="bg2">
                    <a:lumMod val="50000"/>
                  </a:schemeClr>
                </a:solidFill>
                <a:effectLst/>
                <a:latin typeface="+mn-lt"/>
                <a:ea typeface="+mn-ea"/>
                <a:cs typeface="+mn-cs"/>
              </a:rPr>
              <a:t> and </a:t>
            </a:r>
            <a:r>
              <a:rPr lang="en-US" sz="1200" kern="1200" dirty="0">
                <a:solidFill>
                  <a:schemeClr val="tx1"/>
                </a:solidFill>
                <a:effectLst/>
                <a:latin typeface="+mn-lt"/>
                <a:ea typeface="+mn-ea"/>
                <a:cs typeface="+mn-cs"/>
              </a:rPr>
              <a:t>Michael Brooke, Former Center Lead at NASA DEVELOP Wise County Clerk of Circuit Court’s Office.</a:t>
            </a:r>
          </a:p>
          <a:p>
            <a:endParaRPr lang="en-US" u="none"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31</a:t>
            </a:fld>
            <a:endParaRPr lang="en-US"/>
          </a:p>
        </p:txBody>
      </p:sp>
    </p:spTree>
    <p:extLst>
      <p:ext uri="{BB962C8B-B14F-4D97-AF65-F5344CB8AC3E}">
        <p14:creationId xmlns:p14="http://schemas.microsoft.com/office/powerpoint/2010/main" val="2604055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dirty="0"/>
              <a:t>We would like to thank you for listening to our presentation. We can now </a:t>
            </a:r>
            <a:r>
              <a:rPr lang="en-US" baseline="0" dirty="0"/>
              <a:t>answer any questions you may have.</a:t>
            </a:r>
            <a:endParaRPr lang="en-US" dirty="0"/>
          </a:p>
          <a:p>
            <a:endParaRPr lang="en-US" dirty="0"/>
          </a:p>
          <a:p>
            <a:r>
              <a:rPr lang="en-US" dirty="0"/>
              <a:t>--end--</a:t>
            </a:r>
          </a:p>
          <a:p>
            <a:endParaRPr lang="en-US" dirty="0"/>
          </a:p>
          <a:p>
            <a:r>
              <a:rPr lang="en-US" dirty="0"/>
              <a:t>Image</a:t>
            </a:r>
            <a:r>
              <a:rPr lang="en-US" baseline="0" dirty="0"/>
              <a:t> Source: Colorado Plateau Urban Development Team</a:t>
            </a:r>
            <a:endParaRPr lang="en-US" dirty="0"/>
          </a:p>
          <a:p>
            <a:endParaRPr lang="en-US" u="none"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32</a:t>
            </a:fld>
            <a:endParaRPr lang="en-US"/>
          </a:p>
        </p:txBody>
      </p:sp>
    </p:spTree>
    <p:extLst>
      <p:ext uri="{BB962C8B-B14F-4D97-AF65-F5344CB8AC3E}">
        <p14:creationId xmlns:p14="http://schemas.microsoft.com/office/powerpoint/2010/main" val="1521368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The following are additional/backup slides that can be used as a reference to answer questions from the audience.</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33</a:t>
            </a:fld>
            <a:endParaRPr lang="en-US"/>
          </a:p>
        </p:txBody>
      </p:sp>
    </p:spTree>
    <p:extLst>
      <p:ext uri="{BB962C8B-B14F-4D97-AF65-F5344CB8AC3E}">
        <p14:creationId xmlns:p14="http://schemas.microsoft.com/office/powerpoint/2010/main" val="3899777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current project focused on calculating sky glow at predetermined zenith and azimuth angles on the Colorado Plateau. How it works is that a kernel is created to calculate the amount of scattered light affecting the line of sight at a location. Each pixel value in the kernel represents the relative weight of light propagation, a coefficient determining how</a:t>
            </a:r>
            <a:r>
              <a:rPr lang="en-US" sz="1200" kern="1200" baseline="0" dirty="0">
                <a:solidFill>
                  <a:schemeClr val="tx1"/>
                </a:solidFill>
                <a:effectLst/>
                <a:latin typeface="+mn-lt"/>
                <a:ea typeface="+mn-ea"/>
                <a:cs typeface="+mn-cs"/>
              </a:rPr>
              <a:t> much light from neighboring pixels contributes to the pixel of interest</a:t>
            </a:r>
            <a:r>
              <a:rPr lang="en-US" sz="1200" kern="1200" dirty="0">
                <a:solidFill>
                  <a:schemeClr val="tx1"/>
                </a:solidFill>
                <a:effectLst/>
                <a:latin typeface="+mn-lt"/>
                <a:ea typeface="+mn-ea"/>
                <a:cs typeface="+mn-cs"/>
              </a:rPr>
              <a:t>. In other words, the further the pixel is from the center, the dimmer the pixel is since there is less light from that pixel reaching the center. The kernel is not georeferenced to a specific position of the study area.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the kernel does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depend on other parameters input by the user when running the code, such as the zenith angle, beta angle, and central latitude of the region. Thus, changing the line of sight would necessitate producing a new kernel.</a:t>
            </a:r>
            <a:r>
              <a:rPr lang="en-US" sz="1200" kern="1200" baseline="0" dirty="0">
                <a:solidFill>
                  <a:schemeClr val="tx1"/>
                </a:solidFill>
                <a:effectLst/>
                <a:latin typeface="+mn-lt"/>
                <a:ea typeface="+mn-ea"/>
                <a:cs typeface="+mn-cs"/>
              </a:rPr>
              <a:t> This creation currently takes about 22 – 60 minutes to produce.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improve the efficiency of the light propagation calculations, a mathematical shortcut known as the Fast Fourier Transform was used. This converts the input VIIRS DNB image and the kernel into frequency space. Because the inverse Fast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Fourier Transform of the product of two transformed images is equal to the convolution of two images, using the Fast Fourier Transform to complete this calculation expedited the calculation of the final product.</a:t>
            </a: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r>
              <a:rPr lang="en-US" dirty="0"/>
              <a:t>Image Source:</a:t>
            </a:r>
            <a:r>
              <a:rPr lang="en-US" baseline="0" dirty="0"/>
              <a:t> Colorado Plateau Urban Development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34</a:t>
            </a:fld>
            <a:endParaRPr lang="en-US"/>
          </a:p>
        </p:txBody>
      </p:sp>
    </p:spTree>
    <p:extLst>
      <p:ext uri="{BB962C8B-B14F-4D97-AF65-F5344CB8AC3E}">
        <p14:creationId xmlns:p14="http://schemas.microsoft.com/office/powerpoint/2010/main" val="607811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model is</a:t>
            </a:r>
            <a:r>
              <a:rPr lang="en-US" baseline="0" dirty="0"/>
              <a:t> based on </a:t>
            </a:r>
            <a:r>
              <a:rPr lang="en-US" baseline="0" dirty="0" err="1"/>
              <a:t>Garstang</a:t>
            </a:r>
            <a:r>
              <a:rPr lang="en-US" baseline="0" dirty="0"/>
              <a:t> (1989) and Cinzano et al. (2001). It tells you how and how much light is </a:t>
            </a:r>
            <a:r>
              <a:rPr lang="en-US" sz="1200" kern="1200" dirty="0">
                <a:solidFill>
                  <a:schemeClr val="tx1"/>
                </a:solidFill>
                <a:effectLst/>
                <a:latin typeface="+mn-lt"/>
                <a:ea typeface="+mn-ea"/>
                <a:cs typeface="+mn-cs"/>
              </a:rPr>
              <a:t>scattered from that source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to the line of sight (u) from the observer</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O</a:t>
            </a:r>
            <a:r>
              <a:rPr lang="en-US" sz="1200" i="0" kern="1200" baseline="0" dirty="0">
                <a:solidFill>
                  <a:schemeClr val="tx1"/>
                </a:solidFill>
                <a:effectLst/>
                <a:latin typeface="+mn-lt"/>
                <a:ea typeface="+mn-ea"/>
                <a:cs typeface="+mn-cs"/>
              </a:rPr>
              <a:t>). </a:t>
            </a:r>
            <a:r>
              <a:rPr lang="en-US" baseline="0" dirty="0"/>
              <a:t>The math and physics regarding light propagation found in the code uses these geometrical relationships to construct a kernel.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kern="1200" dirty="0">
                <a:solidFill>
                  <a:schemeClr val="tx1"/>
                </a:solidFill>
                <a:effectLst/>
                <a:latin typeface="+mn-lt"/>
                <a:ea typeface="+mn-ea"/>
                <a:cs typeface="+mn-cs"/>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Graphic Credit:</a:t>
            </a:r>
            <a:r>
              <a:rPr lang="en-US" baseline="0" dirty="0"/>
              <a:t> Wyoming Cross-Cutting I &amp; II Teams [Adapted from: </a:t>
            </a:r>
            <a:r>
              <a:rPr lang="en-US" sz="1200" kern="1200" dirty="0">
                <a:solidFill>
                  <a:schemeClr val="tx1"/>
                </a:solidFill>
                <a:effectLst/>
                <a:latin typeface="+mn-lt"/>
                <a:ea typeface="+mn-ea"/>
                <a:cs typeface="+mn-cs"/>
              </a:rPr>
              <a:t>Cinzano, P., </a:t>
            </a:r>
            <a:r>
              <a:rPr lang="en-US" sz="1200" kern="1200" dirty="0" err="1">
                <a:solidFill>
                  <a:schemeClr val="tx1"/>
                </a:solidFill>
                <a:effectLst/>
                <a:latin typeface="+mn-lt"/>
                <a:ea typeface="+mn-ea"/>
                <a:cs typeface="+mn-cs"/>
              </a:rPr>
              <a:t>Falchi</a:t>
            </a:r>
            <a:r>
              <a:rPr lang="en-US" sz="1200" kern="1200" dirty="0">
                <a:solidFill>
                  <a:schemeClr val="tx1"/>
                </a:solidFill>
                <a:effectLst/>
                <a:latin typeface="+mn-lt"/>
                <a:ea typeface="+mn-ea"/>
                <a:cs typeface="+mn-cs"/>
              </a:rPr>
              <a:t>, F., &amp; </a:t>
            </a:r>
            <a:r>
              <a:rPr lang="en-US" sz="1200" kern="1200" dirty="0" err="1">
                <a:solidFill>
                  <a:schemeClr val="tx1"/>
                </a:solidFill>
                <a:effectLst/>
                <a:latin typeface="+mn-lt"/>
                <a:ea typeface="+mn-ea"/>
                <a:cs typeface="+mn-cs"/>
              </a:rPr>
              <a:t>Elvidge</a:t>
            </a:r>
            <a:r>
              <a:rPr lang="en-US" sz="1200" kern="1200" dirty="0">
                <a:solidFill>
                  <a:schemeClr val="tx1"/>
                </a:solidFill>
                <a:effectLst/>
                <a:latin typeface="+mn-lt"/>
                <a:ea typeface="+mn-ea"/>
                <a:cs typeface="+mn-cs"/>
              </a:rPr>
              <a:t>, C. D. (2001). The first World Atlas of the artificial night sky brightness. </a:t>
            </a:r>
            <a:r>
              <a:rPr lang="en-US" sz="1200" i="1" kern="1200" dirty="0">
                <a:solidFill>
                  <a:schemeClr val="tx1"/>
                </a:solidFill>
                <a:effectLst/>
                <a:latin typeface="+mn-lt"/>
                <a:ea typeface="+mn-ea"/>
                <a:cs typeface="+mn-cs"/>
              </a:rPr>
              <a:t>Monthly Notices of the Royal Astronomical Society,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328</a:t>
            </a:r>
            <a:r>
              <a:rPr lang="en-US" sz="1200" kern="1200" dirty="0">
                <a:solidFill>
                  <a:schemeClr val="tx1"/>
                </a:solidFill>
                <a:effectLst/>
                <a:latin typeface="+mn-lt"/>
                <a:ea typeface="+mn-ea"/>
                <a:cs typeface="+mn-cs"/>
              </a:rPr>
              <a:t>(3), 689-707. doi:10.1046/j.1365-8711.2001.04882.x; </a:t>
            </a:r>
            <a:r>
              <a:rPr lang="en-US" sz="1200" kern="1200" dirty="0" err="1">
                <a:solidFill>
                  <a:schemeClr val="tx1"/>
                </a:solidFill>
                <a:effectLst/>
                <a:latin typeface="+mn-lt"/>
                <a:ea typeface="+mn-ea"/>
                <a:cs typeface="+mn-cs"/>
              </a:rPr>
              <a:t>Garstang</a:t>
            </a:r>
            <a:r>
              <a:rPr lang="en-US" sz="1200" kern="1200" dirty="0">
                <a:solidFill>
                  <a:schemeClr val="tx1"/>
                </a:solidFill>
                <a:effectLst/>
                <a:latin typeface="+mn-lt"/>
                <a:ea typeface="+mn-ea"/>
                <a:cs typeface="+mn-cs"/>
              </a:rPr>
              <a:t>, R. H. (1989). Night-sky brightness at observatories and sites. </a:t>
            </a:r>
            <a:r>
              <a:rPr lang="en-US" sz="1200" i="1" kern="1200" dirty="0">
                <a:solidFill>
                  <a:schemeClr val="tx1"/>
                </a:solidFill>
                <a:effectLst/>
                <a:latin typeface="+mn-lt"/>
                <a:ea typeface="+mn-ea"/>
                <a:cs typeface="+mn-cs"/>
              </a:rPr>
              <a:t>Publications of the Astronomical Society of the Pacific,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101</a:t>
            </a:r>
            <a:r>
              <a:rPr lang="en-US" sz="1200" kern="1200" dirty="0">
                <a:solidFill>
                  <a:schemeClr val="tx1"/>
                </a:solidFill>
                <a:effectLst/>
                <a:latin typeface="+mn-lt"/>
                <a:ea typeface="+mn-ea"/>
                <a:cs typeface="+mn-cs"/>
              </a:rPr>
              <a:t>(637), 306. doi:10.1086/132436]</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35</a:t>
            </a:fld>
            <a:endParaRPr lang="en-US"/>
          </a:p>
        </p:txBody>
      </p:sp>
    </p:spTree>
    <p:extLst>
      <p:ext uri="{BB962C8B-B14F-4D97-AF65-F5344CB8AC3E}">
        <p14:creationId xmlns:p14="http://schemas.microsoft.com/office/powerpoint/2010/main" val="1238241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equations describe how light travels through the atmosphere as sky-glow, but we have not yet described the emission of light at the source. </a:t>
                </a:r>
                <a:r>
                  <a:rPr lang="en-US" sz="1200" kern="1200" dirty="0" err="1">
                    <a:solidFill>
                      <a:schemeClr val="tx1"/>
                    </a:solidFill>
                    <a:effectLst/>
                    <a:latin typeface="+mn-lt"/>
                    <a:ea typeface="+mn-ea"/>
                    <a:cs typeface="+mn-cs"/>
                  </a:rPr>
                  <a:t>Falchi</a:t>
                </a:r>
                <a:r>
                  <a:rPr lang="en-US" sz="1200" kern="1200" dirty="0">
                    <a:solidFill>
                      <a:schemeClr val="tx1"/>
                    </a:solidFill>
                    <a:effectLst/>
                    <a:latin typeface="+mn-lt"/>
                    <a:ea typeface="+mn-ea"/>
                    <a:cs typeface="+mn-cs"/>
                  </a:rPr>
                  <a:t> et al. (2016) proposes three models of emission named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𝐴</m:t>
                    </m:r>
                  </m:oMath>
                </a14:m>
                <a:r>
                  <a:rPr lang="en-US" sz="1200" kern="1200" dirty="0">
                    <a:solidFill>
                      <a:schemeClr val="tx1"/>
                    </a:solidFill>
                    <a:effectLst/>
                    <a:latin typeface="+mn-lt"/>
                    <a:ea typeface="+mn-ea"/>
                    <a:cs typeface="+mn-cs"/>
                  </a:rPr>
                  <a:t>,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𝐵</m:t>
                    </m:r>
                  </m:oMath>
                </a14:m>
                <a:r>
                  <a:rPr lang="en-US" sz="1200" kern="1200" dirty="0">
                    <a:solidFill>
                      <a:schemeClr val="tx1"/>
                    </a:solidFill>
                    <a:effectLst/>
                    <a:latin typeface="+mn-lt"/>
                    <a:ea typeface="+mn-ea"/>
                    <a:cs typeface="+mn-cs"/>
                  </a:rPr>
                  <a:t>,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𝐶</m:t>
                    </m:r>
                  </m:oMath>
                </a14:m>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Model A is the blue circle representing emissions due to </a:t>
                </a:r>
                <a:r>
                  <a:rPr lang="en-US" sz="1200" kern="1200" dirty="0" err="1">
                    <a:solidFill>
                      <a:schemeClr val="tx1"/>
                    </a:solidFill>
                    <a:effectLst/>
                    <a:latin typeface="+mn-lt"/>
                    <a:ea typeface="+mn-ea"/>
                    <a:cs typeface="+mn-cs"/>
                  </a:rPr>
                  <a:t>Lambertian</a:t>
                </a:r>
                <a:r>
                  <a:rPr lang="en-US" sz="1200" kern="1200" dirty="0">
                    <a:solidFill>
                      <a:schemeClr val="tx1"/>
                    </a:solidFill>
                    <a:effectLst/>
                    <a:latin typeface="+mn-lt"/>
                    <a:ea typeface="+mn-ea"/>
                    <a:cs typeface="+mn-cs"/>
                  </a:rPr>
                  <a:t> reflectance at the ground, directing the most energy toward the zenith above the light source. Model B, the green curves at the bottom of the figure, represent emissions due to specular reflectance at the ground. Model C, traced by the yellow curves, is a combination of models A and B. Note that with the view of the night sky angled in the above figure, the angle marked on the outside of the chart is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𝜓</m:t>
                    </m:r>
                  </m:oMath>
                </a14:m>
                <a:r>
                  <a:rPr lang="en-US" sz="1200" kern="1200" dirty="0">
                    <a:solidFill>
                      <a:schemeClr val="tx1"/>
                    </a:solidFill>
                    <a:effectLst/>
                    <a:latin typeface="+mn-lt"/>
                    <a:ea typeface="+mn-ea"/>
                    <a:cs typeface="+mn-cs"/>
                  </a:rPr>
                  <a:t>. The red line is the overall best</a:t>
                </a:r>
                <a:r>
                  <a:rPr lang="en-US" sz="1200" kern="1200" baseline="0" dirty="0">
                    <a:solidFill>
                      <a:schemeClr val="tx1"/>
                    </a:solidFill>
                    <a:effectLst/>
                    <a:latin typeface="+mn-lt"/>
                    <a:ea typeface="+mn-ea"/>
                    <a:cs typeface="+mn-cs"/>
                  </a:rPr>
                  <a:t> fitting function.</a:t>
                </a:r>
                <a:endParaRPr lang="en-US"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Graphic</a:t>
                </a:r>
                <a:r>
                  <a:rPr lang="en-US" baseline="0" dirty="0"/>
                  <a:t> Source: </a:t>
                </a:r>
                <a:r>
                  <a:rPr lang="en-US" sz="1200" kern="1200" dirty="0" err="1">
                    <a:solidFill>
                      <a:schemeClr val="tx1"/>
                    </a:solidFill>
                    <a:effectLst/>
                    <a:latin typeface="+mn-lt"/>
                    <a:ea typeface="+mn-ea"/>
                    <a:cs typeface="+mn-cs"/>
                  </a:rPr>
                  <a:t>Falchi</a:t>
                </a:r>
                <a:r>
                  <a:rPr lang="en-US" sz="1200" kern="1200" dirty="0">
                    <a:solidFill>
                      <a:schemeClr val="tx1"/>
                    </a:solidFill>
                    <a:effectLst/>
                    <a:latin typeface="+mn-lt"/>
                    <a:ea typeface="+mn-ea"/>
                    <a:cs typeface="+mn-cs"/>
                  </a:rPr>
                  <a:t>, F., Cinzano, P., </a:t>
                </a:r>
                <a:r>
                  <a:rPr lang="en-US" sz="1200" kern="1200" dirty="0" err="1">
                    <a:solidFill>
                      <a:schemeClr val="tx1"/>
                    </a:solidFill>
                    <a:effectLst/>
                    <a:latin typeface="+mn-lt"/>
                    <a:ea typeface="+mn-ea"/>
                    <a:cs typeface="+mn-cs"/>
                  </a:rPr>
                  <a:t>Duriscoe</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Kyba</a:t>
                </a:r>
                <a:r>
                  <a:rPr lang="en-US" sz="1200" kern="1200" dirty="0">
                    <a:solidFill>
                      <a:schemeClr val="tx1"/>
                    </a:solidFill>
                    <a:effectLst/>
                    <a:latin typeface="+mn-lt"/>
                    <a:ea typeface="+mn-ea"/>
                    <a:cs typeface="+mn-cs"/>
                  </a:rPr>
                  <a:t>, C. C. M., </a:t>
                </a:r>
                <a:r>
                  <a:rPr lang="en-US" sz="1200" kern="1200" dirty="0" err="1">
                    <a:solidFill>
                      <a:schemeClr val="tx1"/>
                    </a:solidFill>
                    <a:effectLst/>
                    <a:latin typeface="+mn-lt"/>
                    <a:ea typeface="+mn-ea"/>
                    <a:cs typeface="+mn-cs"/>
                  </a:rPr>
                  <a:t>Elvidge</a:t>
                </a:r>
                <a:r>
                  <a:rPr lang="en-US" sz="1200" kern="1200" dirty="0">
                    <a:solidFill>
                      <a:schemeClr val="tx1"/>
                    </a:solidFill>
                    <a:effectLst/>
                    <a:latin typeface="+mn-lt"/>
                    <a:ea typeface="+mn-ea"/>
                    <a:cs typeface="+mn-cs"/>
                  </a:rPr>
                  <a:t>, C. D., Baugh, K., </a:t>
                </a:r>
                <a:r>
                  <a:rPr lang="en-US" sz="1200" kern="1200" dirty="0" err="1">
                    <a:solidFill>
                      <a:schemeClr val="tx1"/>
                    </a:solidFill>
                    <a:effectLst/>
                    <a:latin typeface="+mn-lt"/>
                    <a:ea typeface="+mn-ea"/>
                    <a:cs typeface="+mn-cs"/>
                  </a:rPr>
                  <a:t>Furgoni</a:t>
                </a:r>
                <a:r>
                  <a:rPr lang="en-US" sz="1200" kern="1200" dirty="0">
                    <a:solidFill>
                      <a:schemeClr val="tx1"/>
                    </a:solidFill>
                    <a:effectLst/>
                    <a:latin typeface="+mn-lt"/>
                    <a:ea typeface="+mn-ea"/>
                    <a:cs typeface="+mn-cs"/>
                  </a:rPr>
                  <a:t>, R. (2016). The new world atlas of artificial night sky brightness. </a:t>
                </a:r>
                <a:r>
                  <a:rPr lang="en-US" sz="1200" i="1" kern="1200" dirty="0">
                    <a:solidFill>
                      <a:schemeClr val="tx1"/>
                    </a:solidFill>
                    <a:effectLst/>
                    <a:latin typeface="+mn-lt"/>
                    <a:ea typeface="+mn-ea"/>
                    <a:cs typeface="+mn-cs"/>
                  </a:rPr>
                  <a:t>Science Advances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(6), e1600377. doi:10.1126/sciadv.1600377</a:t>
                </a:r>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equations describe how light travels through the atmosphere as sky-glow, but we have not yet described the emission of light at the source.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et al. (2016) proposes three models of emission named </a:t>
                </a:r>
                <a:r>
                  <a:rPr lang="en-US" sz="1200" i="0" kern="1200">
                    <a:solidFill>
                      <a:schemeClr val="tx1"/>
                    </a:solidFill>
                    <a:effectLst/>
                    <a:latin typeface="+mn-lt"/>
                    <a:ea typeface="+mn-ea"/>
                    <a:cs typeface="+mn-cs"/>
                  </a:rPr>
                  <a:t>𝐴</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𝐵</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𝐶</a:t>
                </a:r>
                <a:r>
                  <a:rPr lang="en-US" sz="1200" kern="1200" dirty="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Model </a:t>
                </a:r>
                <a:r>
                  <a:rPr lang="en-US" sz="1200" kern="1200" dirty="0">
                    <a:solidFill>
                      <a:schemeClr val="tx1"/>
                    </a:solidFill>
                    <a:effectLst/>
                    <a:latin typeface="+mn-lt"/>
                    <a:ea typeface="+mn-ea"/>
                    <a:cs typeface="+mn-cs"/>
                  </a:rPr>
                  <a:t>A is the blue circle representing emissions due to </a:t>
                </a:r>
                <a:r>
                  <a:rPr lang="en-US" sz="1200" kern="1200" dirty="0" err="1">
                    <a:solidFill>
                      <a:schemeClr val="tx1"/>
                    </a:solidFill>
                    <a:effectLst/>
                    <a:latin typeface="+mn-lt"/>
                    <a:ea typeface="+mn-ea"/>
                    <a:cs typeface="+mn-cs"/>
                  </a:rPr>
                  <a:t>Lambertian</a:t>
                </a:r>
                <a:r>
                  <a:rPr lang="en-US" sz="1200" kern="1200" dirty="0">
                    <a:solidFill>
                      <a:schemeClr val="tx1"/>
                    </a:solidFill>
                    <a:effectLst/>
                    <a:latin typeface="+mn-lt"/>
                    <a:ea typeface="+mn-ea"/>
                    <a:cs typeface="+mn-cs"/>
                  </a:rPr>
                  <a:t> reflectance at the ground, directing the most energy toward the zenith above the light source. Model B, the green curves at the bottom of the figure, represent emissions due to specular reflectance at the ground. Model C, traced by the yellow curves, is a combination of models A and B. Note that with the view of the night sky angled in the above figure, the angle marked on the outside of the chart is </a:t>
                </a:r>
                <a:r>
                  <a:rPr lang="en-US" sz="1200" i="0" kern="1200">
                    <a:solidFill>
                      <a:schemeClr val="tx1"/>
                    </a:solidFill>
                    <a:effectLst/>
                    <a:latin typeface="+mn-lt"/>
                    <a:ea typeface="+mn-ea"/>
                    <a:cs typeface="+mn-cs"/>
                  </a:rPr>
                  <a:t>𝜓</a:t>
                </a:r>
                <a:r>
                  <a:rPr lang="en-US" sz="1200" kern="1200" dirty="0" smtClean="0">
                    <a:solidFill>
                      <a:schemeClr val="tx1"/>
                    </a:solidFill>
                    <a:effectLst/>
                    <a:latin typeface="+mn-lt"/>
                    <a:ea typeface="+mn-ea"/>
                    <a:cs typeface="+mn-cs"/>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Graphic</a:t>
                </a:r>
                <a:r>
                  <a:rPr lang="en-US" baseline="0" dirty="0" smtClean="0"/>
                  <a:t> Source: </a:t>
                </a:r>
                <a:r>
                  <a:rPr lang="en-US" sz="1200" kern="1200" dirty="0" err="1" smtClean="0">
                    <a:solidFill>
                      <a:schemeClr val="tx1"/>
                    </a:solidFill>
                    <a:effectLst/>
                    <a:latin typeface="+mn-lt"/>
                    <a:ea typeface="+mn-ea"/>
                    <a:cs typeface="+mn-cs"/>
                  </a:rPr>
                  <a:t>Falchi</a:t>
                </a:r>
                <a:r>
                  <a:rPr lang="en-US" sz="1200" kern="1200" dirty="0" smtClean="0">
                    <a:solidFill>
                      <a:schemeClr val="tx1"/>
                    </a:solidFill>
                    <a:effectLst/>
                    <a:latin typeface="+mn-lt"/>
                    <a:ea typeface="+mn-ea"/>
                    <a:cs typeface="+mn-cs"/>
                  </a:rPr>
                  <a:t>, F., Cinzano, P., </a:t>
                </a:r>
                <a:r>
                  <a:rPr lang="en-US" sz="1200" kern="1200" dirty="0" err="1" smtClean="0">
                    <a:solidFill>
                      <a:schemeClr val="tx1"/>
                    </a:solidFill>
                    <a:effectLst/>
                    <a:latin typeface="+mn-lt"/>
                    <a:ea typeface="+mn-ea"/>
                    <a:cs typeface="+mn-cs"/>
                  </a:rPr>
                  <a:t>Duriscoe</a:t>
                </a:r>
                <a:r>
                  <a:rPr lang="en-US" sz="1200" kern="1200" dirty="0" smtClean="0">
                    <a:solidFill>
                      <a:schemeClr val="tx1"/>
                    </a:solidFill>
                    <a:effectLst/>
                    <a:latin typeface="+mn-lt"/>
                    <a:ea typeface="+mn-ea"/>
                    <a:cs typeface="+mn-cs"/>
                  </a:rPr>
                  <a:t>, D., </a:t>
                </a:r>
                <a:r>
                  <a:rPr lang="en-US" sz="1200" kern="1200" dirty="0" err="1" smtClean="0">
                    <a:solidFill>
                      <a:schemeClr val="tx1"/>
                    </a:solidFill>
                    <a:effectLst/>
                    <a:latin typeface="+mn-lt"/>
                    <a:ea typeface="+mn-ea"/>
                    <a:cs typeface="+mn-cs"/>
                  </a:rPr>
                  <a:t>Kyba</a:t>
                </a:r>
                <a:r>
                  <a:rPr lang="en-US" sz="1200" kern="1200" dirty="0" smtClean="0">
                    <a:solidFill>
                      <a:schemeClr val="tx1"/>
                    </a:solidFill>
                    <a:effectLst/>
                    <a:latin typeface="+mn-lt"/>
                    <a:ea typeface="+mn-ea"/>
                    <a:cs typeface="+mn-cs"/>
                  </a:rPr>
                  <a:t>, C. C. M., </a:t>
                </a:r>
                <a:r>
                  <a:rPr lang="en-US" sz="1200" kern="1200" dirty="0" err="1" smtClean="0">
                    <a:solidFill>
                      <a:schemeClr val="tx1"/>
                    </a:solidFill>
                    <a:effectLst/>
                    <a:latin typeface="+mn-lt"/>
                    <a:ea typeface="+mn-ea"/>
                    <a:cs typeface="+mn-cs"/>
                  </a:rPr>
                  <a:t>Elvidge</a:t>
                </a:r>
                <a:r>
                  <a:rPr lang="en-US" sz="1200" kern="1200" dirty="0" smtClean="0">
                    <a:solidFill>
                      <a:schemeClr val="tx1"/>
                    </a:solidFill>
                    <a:effectLst/>
                    <a:latin typeface="+mn-lt"/>
                    <a:ea typeface="+mn-ea"/>
                    <a:cs typeface="+mn-cs"/>
                  </a:rPr>
                  <a:t>, C. D., Baugh, K., </a:t>
                </a:r>
                <a:r>
                  <a:rPr lang="en-US" sz="1200" kern="1200" dirty="0" err="1" smtClean="0">
                    <a:solidFill>
                      <a:schemeClr val="tx1"/>
                    </a:solidFill>
                    <a:effectLst/>
                    <a:latin typeface="+mn-lt"/>
                    <a:ea typeface="+mn-ea"/>
                    <a:cs typeface="+mn-cs"/>
                  </a:rPr>
                  <a:t>Furgoni</a:t>
                </a:r>
                <a:r>
                  <a:rPr lang="en-US" sz="1200" kern="1200" dirty="0" smtClean="0">
                    <a:solidFill>
                      <a:schemeClr val="tx1"/>
                    </a:solidFill>
                    <a:effectLst/>
                    <a:latin typeface="+mn-lt"/>
                    <a:ea typeface="+mn-ea"/>
                    <a:cs typeface="+mn-cs"/>
                  </a:rPr>
                  <a:t>, R. (2016). The new world atlas of artificial night sky brightness. </a:t>
                </a:r>
                <a:r>
                  <a:rPr lang="en-US" sz="1200" i="1" kern="1200" dirty="0" smtClean="0">
                    <a:solidFill>
                      <a:schemeClr val="tx1"/>
                    </a:solidFill>
                    <a:effectLst/>
                    <a:latin typeface="+mn-lt"/>
                    <a:ea typeface="+mn-ea"/>
                    <a:cs typeface="+mn-cs"/>
                  </a:rPr>
                  <a:t>Science Advances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(6), e1600377–e1600377. http://doi.org/10.1126/sciadv.1600377 </a:t>
                </a:r>
              </a:p>
            </p:txBody>
          </p:sp>
        </mc:Fallback>
      </mc:AlternateContent>
      <p:sp>
        <p:nvSpPr>
          <p:cNvPr id="4" name="Slide Number Placeholder 3"/>
          <p:cNvSpPr>
            <a:spLocks noGrp="1"/>
          </p:cNvSpPr>
          <p:nvPr>
            <p:ph type="sldNum" sz="quarter" idx="10"/>
          </p:nvPr>
        </p:nvSpPr>
        <p:spPr/>
        <p:txBody>
          <a:bodyPr/>
          <a:lstStyle/>
          <a:p>
            <a:fld id="{0535C12C-436B-478B-9EA8-7D7AB2695871}" type="slidenum">
              <a:rPr lang="en-US" smtClean="0"/>
              <a:t>36</a:t>
            </a:fld>
            <a:endParaRPr lang="en-US"/>
          </a:p>
        </p:txBody>
      </p:sp>
    </p:spTree>
    <p:extLst>
      <p:ext uri="{BB962C8B-B14F-4D97-AF65-F5344CB8AC3E}">
        <p14:creationId xmlns:p14="http://schemas.microsoft.com/office/powerpoint/2010/main" val="3918087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impact from all sources of light that affect brightness must be added at an individual target location. A Fast Fourier Transform was used to help estimate light propagation behavior and speed up the process of calculating it. When all these sources nearby are added, we can look at the areas surrounding our pixel and get an idea of the overall quality of the night sky. We can also tell how much a particular light source is degrading the quality of the night sky.</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baseline="0" dirty="0"/>
          </a:p>
          <a:p>
            <a:r>
              <a:rPr lang="en-US" baseline="0" dirty="0"/>
              <a:t>Image Source: </a:t>
            </a:r>
            <a:r>
              <a:rPr lang="en-US" baseline="0" dirty="0" err="1"/>
              <a:t>Xkcd</a:t>
            </a:r>
            <a:r>
              <a:rPr lang="en-US" baseline="0" dirty="0"/>
              <a:t>. </a:t>
            </a:r>
            <a:r>
              <a:rPr lang="en-US" i="1" baseline="0" dirty="0"/>
              <a:t>Fourier. </a:t>
            </a:r>
            <a:r>
              <a:rPr lang="en-US" i="0" baseline="0" dirty="0"/>
              <a:t>Retrieved July 26, 2017, from </a:t>
            </a:r>
            <a:r>
              <a:rPr lang="en-US" baseline="0" dirty="0"/>
              <a:t>https://xkcd.com/26/</a:t>
            </a:r>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37</a:t>
            </a:fld>
            <a:endParaRPr lang="en-US"/>
          </a:p>
        </p:txBody>
      </p:sp>
    </p:spTree>
    <p:extLst>
      <p:ext uri="{BB962C8B-B14F-4D97-AF65-F5344CB8AC3E}">
        <p14:creationId xmlns:p14="http://schemas.microsoft.com/office/powerpoint/2010/main" val="2905580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dirty="0"/>
              <a:t>The VIIRS image shows the South Bobcat wildfire which happened in Idaho during August 2015.  This wildfire was revealed by looking at the percent median difference.</a:t>
            </a:r>
          </a:p>
          <a:p>
            <a:endParaRPr lang="en-US" dirty="0"/>
          </a:p>
          <a:p>
            <a:r>
              <a:rPr lang="en-US" dirty="0"/>
              <a:t>---advance slide---</a:t>
            </a:r>
          </a:p>
          <a:p>
            <a:endParaRPr lang="en-US" dirty="0"/>
          </a:p>
          <a:p>
            <a:r>
              <a:rPr lang="en-US" dirty="0"/>
              <a:t>Image source: </a:t>
            </a:r>
            <a:r>
              <a:rPr lang="en-US" sz="1200" kern="1200" dirty="0">
                <a:solidFill>
                  <a:schemeClr val="tx1"/>
                </a:solidFill>
                <a:effectLst/>
                <a:latin typeface="+mn-lt"/>
                <a:ea typeface="+mn-ea"/>
                <a:cs typeface="+mn-cs"/>
              </a:rPr>
              <a:t>Earth Observation Group. (2017). Version 1 Nighttime VIIRS Day/Night Band Monthly Composites. NOAA National Centers for Environmental Information. Retrieved September 21 &amp; 25, 2017, from  </a:t>
            </a:r>
            <a:r>
              <a:rPr lang="en-US" sz="1200" u="sng" kern="1200" dirty="0">
                <a:solidFill>
                  <a:schemeClr val="tx1"/>
                </a:solidFill>
                <a:effectLst/>
                <a:latin typeface="+mn-lt"/>
                <a:ea typeface="+mn-ea"/>
                <a:cs typeface="+mn-cs"/>
                <a:hlinkClick r:id="rId3"/>
              </a:rPr>
              <a:t>https://www.ngdc.noaa.gov/eog/viirs/download_dnb_composites.html</a:t>
            </a:r>
            <a:r>
              <a:rPr lang="en-US" dirty="0"/>
              <a:t>; </a:t>
            </a:r>
            <a:r>
              <a:rPr lang="en-US" dirty="0" err="1"/>
              <a:t>Selle</a:t>
            </a:r>
            <a:r>
              <a:rPr lang="en-US" dirty="0"/>
              <a:t>, J. (2015, August 20). Fires close north fork, area has at least 20 active fires, windy weather expected. </a:t>
            </a:r>
            <a:r>
              <a:rPr lang="en-US" i="1" dirty="0"/>
              <a:t>Coeur d’Alene/Post Falls Press</a:t>
            </a:r>
            <a:r>
              <a:rPr lang="en-US" dirty="0"/>
              <a:t>. Retrieved from http://www.cdapress.com/archive/article-ac946017-d1bc-59e1-b8d0-9e0e5a88cfb0.html</a:t>
            </a:r>
          </a:p>
        </p:txBody>
      </p:sp>
      <p:sp>
        <p:nvSpPr>
          <p:cNvPr id="4" name="Slide Number Placeholder 3"/>
          <p:cNvSpPr>
            <a:spLocks noGrp="1"/>
          </p:cNvSpPr>
          <p:nvPr>
            <p:ph type="sldNum" sz="quarter" idx="10"/>
          </p:nvPr>
        </p:nvSpPr>
        <p:spPr/>
        <p:txBody>
          <a:bodyPr/>
          <a:lstStyle/>
          <a:p>
            <a:fld id="{0535C12C-436B-478B-9EA8-7D7AB2695871}" type="slidenum">
              <a:rPr lang="en-US" smtClean="0"/>
              <a:t>38</a:t>
            </a:fld>
            <a:endParaRPr lang="en-US"/>
          </a:p>
        </p:txBody>
      </p:sp>
    </p:spTree>
    <p:extLst>
      <p:ext uri="{BB962C8B-B14F-4D97-AF65-F5344CB8AC3E}">
        <p14:creationId xmlns:p14="http://schemas.microsoft.com/office/powerpoint/2010/main" val="2603607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documentation for SET. This support page will allow end-users and those interested in enhancing SET the information needed to be able to use and modify the code. Like the code, it will be available on the NASA GitHub page once approved.</a:t>
            </a:r>
          </a:p>
          <a:p>
            <a:endParaRPr lang="en-US" baseline="0" dirty="0"/>
          </a:p>
          <a:p>
            <a:r>
              <a:rPr lang="en-US" baseline="0" dirty="0"/>
              <a:t>----</a:t>
            </a:r>
          </a:p>
          <a:p>
            <a:endParaRPr lang="en-US" baseline="0" dirty="0"/>
          </a:p>
          <a:p>
            <a:r>
              <a:rPr lang="en-US" baseline="0" dirty="0"/>
              <a:t>Image Source: Wyoming Cross-Cutting II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39</a:t>
            </a:fld>
            <a:endParaRPr lang="en-US" dirty="0"/>
          </a:p>
        </p:txBody>
      </p:sp>
    </p:spTree>
    <p:extLst>
      <p:ext uri="{BB962C8B-B14F-4D97-AF65-F5344CB8AC3E}">
        <p14:creationId xmlns:p14="http://schemas.microsoft.com/office/powerpoint/2010/main" val="78849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Short Script</a:t>
            </a:r>
          </a:p>
          <a:p>
            <a:r>
              <a:rPr lang="en-US" dirty="0"/>
              <a:t>The earliest known documentation of stargazing was in Germany 35,000 years ago. Since then, the night sky has continued to influence cultures wherever humans have lived. But today, with light associated with economic development and safety, our connection to the stars is eroding.</a:t>
            </a:r>
          </a:p>
          <a:p>
            <a:endParaRPr lang="en-US" dirty="0"/>
          </a:p>
          <a:p>
            <a:r>
              <a:rPr lang="en-US" u="sng" dirty="0"/>
              <a:t>Long Script</a:t>
            </a:r>
          </a:p>
          <a:p>
            <a:r>
              <a:rPr lang="en-US" dirty="0"/>
              <a:t>The earliest known documentation of stargazing was in Germany 35,000 years ago. Since then, the night sky has continued influence cultures wherever humans have lived. For instance, in North America, the Navajo nation painted stars on the ceilings of caves all across the southwest. The First Nations and other indigenous people relied on the stars for navigation. But today, with light associated with economic development and safety, our connection to the stars is eroding.</a:t>
            </a:r>
          </a:p>
          <a:p>
            <a:endParaRPr lang="en-US" dirty="0"/>
          </a:p>
          <a:p>
            <a:r>
              <a:rPr lang="en-US" dirty="0"/>
              <a:t>--advance slide--</a:t>
            </a:r>
          </a:p>
          <a:p>
            <a:endParaRPr lang="en-US" dirty="0"/>
          </a:p>
          <a:p>
            <a:r>
              <a:rPr lang="en-US" dirty="0"/>
              <a:t>Sources: B. </a:t>
            </a:r>
            <a:r>
              <a:rPr lang="en-US" dirty="0" err="1"/>
              <a:t>VanGundy</a:t>
            </a:r>
            <a:r>
              <a:rPr lang="en-US" dirty="0"/>
              <a:t>, personal communication, June 20, 2017; </a:t>
            </a:r>
          </a:p>
          <a:p>
            <a:r>
              <a:rPr lang="en-US" dirty="0" err="1"/>
              <a:t>Ruggles</a:t>
            </a:r>
            <a:r>
              <a:rPr lang="en-US" dirty="0"/>
              <a:t>, C. L., &amp; </a:t>
            </a:r>
            <a:r>
              <a:rPr lang="en-US" dirty="0" err="1"/>
              <a:t>Cotte</a:t>
            </a:r>
            <a:r>
              <a:rPr lang="en-US" dirty="0"/>
              <a:t>, M. (2010). Heritage Sites of Astronomy and </a:t>
            </a:r>
            <a:r>
              <a:rPr lang="en-US" dirty="0" err="1"/>
              <a:t>Archaeoastronomy</a:t>
            </a:r>
            <a:r>
              <a:rPr lang="en-US" dirty="0"/>
              <a:t> in the context of the UNESCO World Heritage Convention: A Thematic Study. Retrieved July 13, 2017, from http://www.astronomicalheritage.org/index.php?option=com_content&amp;view=article&amp;id=28&amp;Itemid=33.</a:t>
            </a:r>
          </a:p>
          <a:p>
            <a:endParaRPr lang="en-US" dirty="0"/>
          </a:p>
          <a:p>
            <a:r>
              <a:rPr lang="en-US" dirty="0"/>
              <a:t>Image Source: Frank, J.W. (</a:t>
            </a:r>
            <a:r>
              <a:rPr lang="en-US" dirty="0" err="1"/>
              <a:t>n.d.</a:t>
            </a:r>
            <a:r>
              <a:rPr lang="en-US" dirty="0"/>
              <a:t>). </a:t>
            </a:r>
            <a:r>
              <a:rPr lang="en-US" i="1" dirty="0"/>
              <a:t>Delicate Arch at Night </a:t>
            </a:r>
            <a:r>
              <a:rPr lang="en-US" i="0" dirty="0"/>
              <a:t>[Photograph found in Arches National Park]. Retrieved October 17, 2017, from </a:t>
            </a:r>
            <a:r>
              <a:rPr lang="en-US" dirty="0"/>
              <a:t>https://www.nps.gov/media/photo/gallery.htm?id=275B0E39-155D-451F-6752DA81D6E6018D</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784926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light pollution does have serious ramifications, it is a problem that can easily be reversed. You can easily make a measurable difference in your community by following these guidelines: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Shield light fixtures. In this graphic, the top image shows an unshielded light fixture, and the bottom shows a shielded one. As we mentioned during our presentation, half of the light in an unshielded light fixture is wasted. So by shielding your outdoor light fixtures, you not only save money in energy costs, but also protect the night skies. Light only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Light only what’s needed. Use the minimum amount of lightning needed to illuminate the target area, and turn on lights only for the time is needed. Here, the center fixture is not needed since the outer two fixtures already successfully illuminate the areas covered by the center one.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Finally, work with local governments to establish lighting ordinances that limit light pollution. Our project partner Wyoming Stargazing has been successful in this area, with Teton County and Jackson implementing lighting regulations in January 2017.</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 slide-</a:t>
            </a:r>
            <a:r>
              <a:rPr lang="en-US" sz="1200" baseline="0" dirty="0">
                <a:solidFill>
                  <a:srgbClr val="FF0000"/>
                </a:solidFill>
              </a:rPr>
              <a:t>-</a:t>
            </a:r>
            <a:endParaRPr lang="en-US" dirty="0"/>
          </a:p>
          <a:p>
            <a:endParaRPr lang="en-US" dirty="0"/>
          </a:p>
          <a:p>
            <a:r>
              <a:rPr lang="en-US" dirty="0"/>
              <a:t>Source:</a:t>
            </a:r>
            <a:r>
              <a:rPr lang="en-US" sz="1200" b="0" i="0" u="none" strike="noStrike" kern="1200" baseline="0" dirty="0">
                <a:solidFill>
                  <a:schemeClr val="tx1"/>
                </a:solidFill>
                <a:latin typeface="+mn-lt"/>
                <a:ea typeface="+mn-ea"/>
                <a:cs typeface="+mn-cs"/>
              </a:rPr>
              <a:t> Clanton, N. (2014). Opinion: Light pollution … is it important? </a:t>
            </a:r>
            <a:r>
              <a:rPr lang="en-US" sz="1200" b="0" i="1" u="none" strike="noStrike" kern="1200" baseline="0" dirty="0">
                <a:solidFill>
                  <a:schemeClr val="tx1"/>
                </a:solidFill>
                <a:latin typeface="+mn-lt"/>
                <a:ea typeface="+mn-ea"/>
                <a:cs typeface="+mn-cs"/>
              </a:rPr>
              <a:t>Lighting Research &amp; Technology, </a:t>
            </a:r>
            <a:r>
              <a:rPr lang="en-US" sz="1200" b="0" i="0" u="none" strike="noStrike" kern="1200" baseline="0" dirty="0">
                <a:solidFill>
                  <a:schemeClr val="tx1"/>
                </a:solidFill>
                <a:latin typeface="+mn-lt"/>
                <a:ea typeface="+mn-ea"/>
                <a:cs typeface="+mn-cs"/>
              </a:rPr>
              <a:t>46(4), 4. doi:10.1177/1477153513519378</a:t>
            </a:r>
            <a:endParaRPr lang="en-US" dirty="0"/>
          </a:p>
          <a:p>
            <a:r>
              <a:rPr lang="en-US" dirty="0"/>
              <a:t>Graphics</a:t>
            </a:r>
            <a:r>
              <a:rPr lang="en-US" baseline="0" dirty="0"/>
              <a:t> Source: Wyoming Cross-Cutting II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40</a:t>
            </a:fld>
            <a:endParaRPr lang="en-US"/>
          </a:p>
        </p:txBody>
      </p:sp>
    </p:spTree>
    <p:extLst>
      <p:ext uri="{BB962C8B-B14F-4D97-AF65-F5344CB8AC3E}">
        <p14:creationId xmlns:p14="http://schemas.microsoft.com/office/powerpoint/2010/main" val="1028510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bridge</a:t>
            </a:r>
            <a:r>
              <a:rPr lang="en-US" baseline="0" dirty="0"/>
              <a:t> the gap between science and community, we designed and created a brochure, which has been approved for distribution by NASA. We have a statistics panel, a panel that discusses what light pollution is, a panel that highlights what we’re doing, and a panel on how we can reduce light pollution. </a:t>
            </a:r>
            <a:r>
              <a:rPr lang="en-US" dirty="0"/>
              <a:t>This is</a:t>
            </a:r>
            <a:r>
              <a:rPr lang="en-US" baseline="0" dirty="0"/>
              <a:t> intended for the public, including those attending the Colorado Plateau Dark Sky Cooperative Stakeholder’s Workshop, in order to better communicate the effects of light pollution.</a:t>
            </a:r>
          </a:p>
          <a:p>
            <a:endParaRPr lang="en-US" baseline="0" dirty="0"/>
          </a:p>
          <a:p>
            <a:r>
              <a:rPr lang="en-US" baseline="0" dirty="0"/>
              <a:t>----</a:t>
            </a:r>
          </a:p>
          <a:p>
            <a:endParaRPr lang="en-US" baseline="0" dirty="0"/>
          </a:p>
          <a:p>
            <a:r>
              <a:rPr lang="en-US" baseline="0" dirty="0"/>
              <a:t>Credit: Colorado Plateau Urban Development Team </a:t>
            </a:r>
          </a:p>
          <a:p>
            <a:r>
              <a:rPr lang="en-US" baseline="0" dirty="0"/>
              <a:t>Brochure Publication Number: NP-2017-10-019-LaRC</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41</a:t>
            </a:fld>
            <a:endParaRPr lang="en-US" dirty="0"/>
          </a:p>
        </p:txBody>
      </p:sp>
    </p:spTree>
    <p:extLst>
      <p:ext uri="{BB962C8B-B14F-4D97-AF65-F5344CB8AC3E}">
        <p14:creationId xmlns:p14="http://schemas.microsoft.com/office/powerpoint/2010/main" val="4279614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a:t>
            </a:r>
            <a:r>
              <a:rPr lang="en-US" baseline="0" dirty="0"/>
              <a:t> the four papers that served as the basis for our project and our models. They should be accessible via most online subscription-based research databases.</a:t>
            </a: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We have this here so don’t have to go back into the</a:t>
            </a:r>
            <a:r>
              <a:rPr lang="en-US" sz="1200" i="1" kern="1200" baseline="0" dirty="0">
                <a:solidFill>
                  <a:schemeClr val="tx1"/>
                </a:solidFill>
                <a:effectLst/>
                <a:latin typeface="+mn-lt"/>
                <a:ea typeface="+mn-ea"/>
                <a:cs typeface="+mn-cs"/>
              </a:rPr>
              <a:t> presentation to find the articles we used.</a:t>
            </a:r>
            <a:endParaRPr lang="en-US" i="1"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Screenshot Sources: </a:t>
            </a:r>
            <a:r>
              <a:rPr lang="es-PR" sz="1200" kern="1200" dirty="0" err="1">
                <a:solidFill>
                  <a:schemeClr val="tx1"/>
                </a:solidFill>
                <a:effectLst/>
                <a:latin typeface="+mn-lt"/>
                <a:ea typeface="+mn-ea"/>
                <a:cs typeface="+mn-cs"/>
              </a:rPr>
              <a:t>Cinzano</a:t>
            </a:r>
            <a:r>
              <a:rPr lang="es-PR" sz="1200" kern="1200" dirty="0">
                <a:solidFill>
                  <a:schemeClr val="tx1"/>
                </a:solidFill>
                <a:effectLst/>
                <a:latin typeface="+mn-lt"/>
                <a:ea typeface="+mn-ea"/>
                <a:cs typeface="+mn-cs"/>
              </a:rPr>
              <a:t>, P., </a:t>
            </a:r>
            <a:r>
              <a:rPr lang="es-PR" sz="1200" kern="1200" dirty="0" err="1">
                <a:solidFill>
                  <a:schemeClr val="tx1"/>
                </a:solidFill>
                <a:effectLst/>
                <a:latin typeface="+mn-lt"/>
                <a:ea typeface="+mn-ea"/>
                <a:cs typeface="+mn-cs"/>
              </a:rPr>
              <a:t>Falchi</a:t>
            </a:r>
            <a:r>
              <a:rPr lang="es-PR" sz="1200" kern="1200" dirty="0">
                <a:solidFill>
                  <a:schemeClr val="tx1"/>
                </a:solidFill>
                <a:effectLst/>
                <a:latin typeface="+mn-lt"/>
                <a:ea typeface="+mn-ea"/>
                <a:cs typeface="+mn-cs"/>
              </a:rPr>
              <a:t>, F., </a:t>
            </a:r>
            <a:r>
              <a:rPr lang="es-PR" sz="1200" kern="1200" dirty="0" err="1">
                <a:solidFill>
                  <a:schemeClr val="tx1"/>
                </a:solidFill>
                <a:effectLst/>
                <a:latin typeface="+mn-lt"/>
                <a:ea typeface="+mn-ea"/>
                <a:cs typeface="+mn-cs"/>
              </a:rPr>
              <a:t>Elvidge</a:t>
            </a:r>
            <a:r>
              <a:rPr lang="es-PR" sz="1200" kern="1200" dirty="0">
                <a:solidFill>
                  <a:schemeClr val="tx1"/>
                </a:solidFill>
                <a:effectLst/>
                <a:latin typeface="+mn-lt"/>
                <a:ea typeface="+mn-ea"/>
                <a:cs typeface="+mn-cs"/>
              </a:rPr>
              <a:t>, C. D., &amp; </a:t>
            </a:r>
            <a:r>
              <a:rPr lang="es-PR" sz="1200" kern="1200" dirty="0" err="1">
                <a:solidFill>
                  <a:schemeClr val="tx1"/>
                </a:solidFill>
                <a:effectLst/>
                <a:latin typeface="+mn-lt"/>
                <a:ea typeface="+mn-ea"/>
                <a:cs typeface="+mn-cs"/>
              </a:rPr>
              <a:t>Baugh</a:t>
            </a:r>
            <a:r>
              <a:rPr lang="es-PR" sz="1200" kern="1200" dirty="0">
                <a:solidFill>
                  <a:schemeClr val="tx1"/>
                </a:solidFill>
                <a:effectLst/>
                <a:latin typeface="+mn-lt"/>
                <a:ea typeface="+mn-ea"/>
                <a:cs typeface="+mn-cs"/>
              </a:rPr>
              <a:t>, K. E. (2000). </a:t>
            </a:r>
            <a:r>
              <a:rPr lang="en-US" sz="1200" kern="1200" dirty="0">
                <a:solidFill>
                  <a:schemeClr val="tx1"/>
                </a:solidFill>
                <a:effectLst/>
                <a:latin typeface="+mn-lt"/>
                <a:ea typeface="+mn-ea"/>
                <a:cs typeface="+mn-cs"/>
              </a:rPr>
              <a:t>The artificial night sky brightness mapped from DMSP satellite Operational </a:t>
            </a:r>
            <a:r>
              <a:rPr lang="en-US" sz="1200" kern="1200" dirty="0" err="1">
                <a:solidFill>
                  <a:schemeClr val="tx1"/>
                </a:solidFill>
                <a:effectLst/>
                <a:latin typeface="+mn-lt"/>
                <a:ea typeface="+mn-ea"/>
                <a:cs typeface="+mn-cs"/>
              </a:rPr>
              <a:t>Linescan</a:t>
            </a:r>
            <a:r>
              <a:rPr lang="en-US" sz="1200" kern="1200" dirty="0">
                <a:solidFill>
                  <a:schemeClr val="tx1"/>
                </a:solidFill>
                <a:effectLst/>
                <a:latin typeface="+mn-lt"/>
                <a:ea typeface="+mn-ea"/>
                <a:cs typeface="+mn-cs"/>
              </a:rPr>
              <a:t> System measurements. </a:t>
            </a:r>
            <a:r>
              <a:rPr lang="en-US" sz="1200" i="1" kern="1200" dirty="0">
                <a:solidFill>
                  <a:schemeClr val="tx1"/>
                </a:solidFill>
                <a:effectLst/>
                <a:latin typeface="+mn-lt"/>
                <a:ea typeface="+mn-ea"/>
                <a:cs typeface="+mn-cs"/>
              </a:rPr>
              <a:t>Monthly Notices of the Royal Astronomical Society,318</a:t>
            </a:r>
            <a:r>
              <a:rPr lang="en-US" sz="1200" kern="1200" dirty="0">
                <a:solidFill>
                  <a:schemeClr val="tx1"/>
                </a:solidFill>
                <a:effectLst/>
                <a:latin typeface="+mn-lt"/>
                <a:ea typeface="+mn-ea"/>
                <a:cs typeface="+mn-cs"/>
              </a:rPr>
              <a:t>(3), 641-657. doi:10.1046/j.1365-8711.2000.03562.x; Cinzano, P., </a:t>
            </a:r>
            <a:r>
              <a:rPr lang="en-US" sz="1200" kern="1200" dirty="0" err="1">
                <a:solidFill>
                  <a:schemeClr val="tx1"/>
                </a:solidFill>
                <a:effectLst/>
                <a:latin typeface="+mn-lt"/>
                <a:ea typeface="+mn-ea"/>
                <a:cs typeface="+mn-cs"/>
              </a:rPr>
              <a:t>Falchi</a:t>
            </a:r>
            <a:r>
              <a:rPr lang="en-US" sz="1200" kern="1200" dirty="0">
                <a:solidFill>
                  <a:schemeClr val="tx1"/>
                </a:solidFill>
                <a:effectLst/>
                <a:latin typeface="+mn-lt"/>
                <a:ea typeface="+mn-ea"/>
                <a:cs typeface="+mn-cs"/>
              </a:rPr>
              <a:t>, F., &amp; </a:t>
            </a:r>
            <a:r>
              <a:rPr lang="en-US" sz="1200" kern="1200" dirty="0" err="1">
                <a:solidFill>
                  <a:schemeClr val="tx1"/>
                </a:solidFill>
                <a:effectLst/>
                <a:latin typeface="+mn-lt"/>
                <a:ea typeface="+mn-ea"/>
                <a:cs typeface="+mn-cs"/>
              </a:rPr>
              <a:t>Elvidge</a:t>
            </a:r>
            <a:r>
              <a:rPr lang="en-US" sz="1200" kern="1200" dirty="0">
                <a:solidFill>
                  <a:schemeClr val="tx1"/>
                </a:solidFill>
                <a:effectLst/>
                <a:latin typeface="+mn-lt"/>
                <a:ea typeface="+mn-ea"/>
                <a:cs typeface="+mn-cs"/>
              </a:rPr>
              <a:t>, C. D. (2001). The first World Atlas of the artificial night sky brightness. </a:t>
            </a:r>
            <a:r>
              <a:rPr lang="en-US" sz="1200" i="1" kern="1200" dirty="0">
                <a:solidFill>
                  <a:schemeClr val="tx1"/>
                </a:solidFill>
                <a:effectLst/>
                <a:latin typeface="+mn-lt"/>
                <a:ea typeface="+mn-ea"/>
                <a:cs typeface="+mn-cs"/>
              </a:rPr>
              <a:t>Monthly Notices of the Royal Astronomical Society,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328</a:t>
            </a:r>
            <a:r>
              <a:rPr lang="en-US" sz="1200" kern="1200" dirty="0">
                <a:solidFill>
                  <a:schemeClr val="tx1"/>
                </a:solidFill>
                <a:effectLst/>
                <a:latin typeface="+mn-lt"/>
                <a:ea typeface="+mn-ea"/>
                <a:cs typeface="+mn-cs"/>
              </a:rPr>
              <a:t>(3), 689-707. doi:10.1046/j.1365-8711.2001.04882.x;</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Falchi</a:t>
            </a:r>
            <a:r>
              <a:rPr lang="en-US" sz="1200" kern="1200" dirty="0">
                <a:solidFill>
                  <a:schemeClr val="tx1"/>
                </a:solidFill>
                <a:effectLst/>
                <a:latin typeface="+mn-lt"/>
                <a:ea typeface="+mn-ea"/>
                <a:cs typeface="+mn-cs"/>
              </a:rPr>
              <a:t>, F., Cinzano, P., </a:t>
            </a:r>
            <a:r>
              <a:rPr lang="en-US" sz="1200" kern="1200" dirty="0" err="1">
                <a:solidFill>
                  <a:schemeClr val="tx1"/>
                </a:solidFill>
                <a:effectLst/>
                <a:latin typeface="+mn-lt"/>
                <a:ea typeface="+mn-ea"/>
                <a:cs typeface="+mn-cs"/>
              </a:rPr>
              <a:t>Duriscoe</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Kyba</a:t>
            </a:r>
            <a:r>
              <a:rPr lang="en-US" sz="1200" kern="1200" dirty="0">
                <a:solidFill>
                  <a:schemeClr val="tx1"/>
                </a:solidFill>
                <a:effectLst/>
                <a:latin typeface="+mn-lt"/>
                <a:ea typeface="+mn-ea"/>
                <a:cs typeface="+mn-cs"/>
              </a:rPr>
              <a:t>, C. C. M., </a:t>
            </a:r>
            <a:r>
              <a:rPr lang="en-US" sz="1200" kern="1200" dirty="0" err="1">
                <a:solidFill>
                  <a:schemeClr val="tx1"/>
                </a:solidFill>
                <a:effectLst/>
                <a:latin typeface="+mn-lt"/>
                <a:ea typeface="+mn-ea"/>
                <a:cs typeface="+mn-cs"/>
              </a:rPr>
              <a:t>Elvidge</a:t>
            </a:r>
            <a:r>
              <a:rPr lang="en-US" sz="1200" kern="1200" dirty="0">
                <a:solidFill>
                  <a:schemeClr val="tx1"/>
                </a:solidFill>
                <a:effectLst/>
                <a:latin typeface="+mn-lt"/>
                <a:ea typeface="+mn-ea"/>
                <a:cs typeface="+mn-cs"/>
              </a:rPr>
              <a:t>, C. D., Baugh, K., </a:t>
            </a:r>
            <a:r>
              <a:rPr lang="en-US" sz="1200" kern="1200" dirty="0" err="1">
                <a:solidFill>
                  <a:schemeClr val="tx1"/>
                </a:solidFill>
                <a:effectLst/>
                <a:latin typeface="+mn-lt"/>
                <a:ea typeface="+mn-ea"/>
                <a:cs typeface="+mn-cs"/>
              </a:rPr>
              <a:t>Furgoni</a:t>
            </a:r>
            <a:r>
              <a:rPr lang="en-US" sz="1200" kern="1200" dirty="0">
                <a:solidFill>
                  <a:schemeClr val="tx1"/>
                </a:solidFill>
                <a:effectLst/>
                <a:latin typeface="+mn-lt"/>
                <a:ea typeface="+mn-ea"/>
                <a:cs typeface="+mn-cs"/>
              </a:rPr>
              <a:t>, R. (2016). The new world atlas of artificial night sky brightness. </a:t>
            </a:r>
            <a:r>
              <a:rPr lang="en-US" sz="1200" i="1" kern="1200" dirty="0">
                <a:solidFill>
                  <a:schemeClr val="tx1"/>
                </a:solidFill>
                <a:effectLst/>
                <a:latin typeface="+mn-lt"/>
                <a:ea typeface="+mn-ea"/>
                <a:cs typeface="+mn-cs"/>
              </a:rPr>
              <a:t>Science Advances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(6), e1600377. doi:10.1126/sciadv.1600377;</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Garstang</a:t>
            </a:r>
            <a:r>
              <a:rPr lang="en-US" sz="1200" kern="1200" dirty="0">
                <a:solidFill>
                  <a:schemeClr val="tx1"/>
                </a:solidFill>
                <a:effectLst/>
                <a:latin typeface="+mn-lt"/>
                <a:ea typeface="+mn-ea"/>
                <a:cs typeface="+mn-cs"/>
              </a:rPr>
              <a:t>, R. H. (1989). Night-sky brightness at observatories and sites. </a:t>
            </a:r>
            <a:r>
              <a:rPr lang="en-US" sz="1200" i="1" kern="1200" dirty="0">
                <a:solidFill>
                  <a:schemeClr val="tx1"/>
                </a:solidFill>
                <a:effectLst/>
                <a:latin typeface="+mn-lt"/>
                <a:ea typeface="+mn-ea"/>
                <a:cs typeface="+mn-cs"/>
              </a:rPr>
              <a:t>Publications of the Astronomical Society of the Pacific,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101</a:t>
            </a:r>
            <a:r>
              <a:rPr lang="en-US" sz="1200" kern="1200" dirty="0">
                <a:solidFill>
                  <a:schemeClr val="tx1"/>
                </a:solidFill>
                <a:effectLst/>
                <a:latin typeface="+mn-lt"/>
                <a:ea typeface="+mn-ea"/>
                <a:cs typeface="+mn-cs"/>
              </a:rPr>
              <a:t>(637), 306-329. doi:10.1086/132436 </a:t>
            </a:r>
          </a:p>
        </p:txBody>
      </p:sp>
      <p:sp>
        <p:nvSpPr>
          <p:cNvPr id="4" name="Slide Number Placeholder 3"/>
          <p:cNvSpPr>
            <a:spLocks noGrp="1"/>
          </p:cNvSpPr>
          <p:nvPr>
            <p:ph type="sldNum" sz="quarter" idx="10"/>
          </p:nvPr>
        </p:nvSpPr>
        <p:spPr/>
        <p:txBody>
          <a:bodyPr/>
          <a:lstStyle/>
          <a:p>
            <a:fld id="{0535C12C-436B-478B-9EA8-7D7AB2695871}" type="slidenum">
              <a:rPr lang="en-US" smtClean="0"/>
              <a:t>42</a:t>
            </a:fld>
            <a:endParaRPr lang="en-US"/>
          </a:p>
        </p:txBody>
      </p:sp>
    </p:spTree>
    <p:extLst>
      <p:ext uri="{BB962C8B-B14F-4D97-AF65-F5344CB8AC3E}">
        <p14:creationId xmlns:p14="http://schemas.microsoft.com/office/powerpoint/2010/main" val="2823003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many nuances</a:t>
            </a:r>
            <a:r>
              <a:rPr lang="en-US" sz="1200" kern="1200" baseline="0" dirty="0">
                <a:solidFill>
                  <a:schemeClr val="tx1"/>
                </a:solidFill>
                <a:effectLst/>
                <a:latin typeface="+mn-lt"/>
                <a:ea typeface="+mn-ea"/>
                <a:cs typeface="+mn-cs"/>
              </a:rPr>
              <a:t> regarding light pollution’s impacts on humans, plants, and animals. We’ve compiled some of our cited research on this slide, but their findings can be generally summarized into what we had in our presentation, which was: influences animal behavior and plant growth and correlated with various human health disorders.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Anderson, S. (2017, July 19). NASA DEVELOP National Program Virtual Poster Session Interview [Personal interview].</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Blask</a:t>
            </a:r>
            <a:r>
              <a:rPr lang="en-US" sz="1200" kern="1200" dirty="0">
                <a:solidFill>
                  <a:schemeClr val="tx1"/>
                </a:solidFill>
                <a:effectLst/>
                <a:latin typeface="+mn-lt"/>
                <a:ea typeface="+mn-ea"/>
                <a:cs typeface="+mn-cs"/>
              </a:rPr>
              <a:t>, D. E., </a:t>
            </a:r>
            <a:r>
              <a:rPr lang="en-US" sz="1200" kern="1200" dirty="0" err="1">
                <a:solidFill>
                  <a:schemeClr val="tx1"/>
                </a:solidFill>
                <a:effectLst/>
                <a:latin typeface="+mn-lt"/>
                <a:ea typeface="+mn-ea"/>
                <a:cs typeface="+mn-cs"/>
              </a:rPr>
              <a:t>Brainard</a:t>
            </a:r>
            <a:r>
              <a:rPr lang="en-US" sz="1200" kern="1200" dirty="0">
                <a:solidFill>
                  <a:schemeClr val="tx1"/>
                </a:solidFill>
                <a:effectLst/>
                <a:latin typeface="+mn-lt"/>
                <a:ea typeface="+mn-ea"/>
                <a:cs typeface="+mn-cs"/>
              </a:rPr>
              <a:t>, G. C., </a:t>
            </a:r>
            <a:r>
              <a:rPr lang="en-US" sz="1200" kern="1200" dirty="0" err="1">
                <a:solidFill>
                  <a:schemeClr val="tx1"/>
                </a:solidFill>
                <a:effectLst/>
                <a:latin typeface="+mn-lt"/>
                <a:ea typeface="+mn-ea"/>
                <a:cs typeface="+mn-cs"/>
              </a:rPr>
              <a:t>Dauchy</a:t>
            </a:r>
            <a:r>
              <a:rPr lang="en-US" sz="1200" kern="1200" dirty="0">
                <a:solidFill>
                  <a:schemeClr val="tx1"/>
                </a:solidFill>
                <a:effectLst/>
                <a:latin typeface="+mn-lt"/>
                <a:ea typeface="+mn-ea"/>
                <a:cs typeface="+mn-cs"/>
              </a:rPr>
              <a:t>, R. T., </a:t>
            </a:r>
            <a:r>
              <a:rPr lang="en-US" sz="1200" kern="1200" dirty="0" err="1">
                <a:solidFill>
                  <a:schemeClr val="tx1"/>
                </a:solidFill>
                <a:effectLst/>
                <a:latin typeface="+mn-lt"/>
                <a:ea typeface="+mn-ea"/>
                <a:cs typeface="+mn-cs"/>
              </a:rPr>
              <a:t>Hanifin</a:t>
            </a:r>
            <a:r>
              <a:rPr lang="en-US" sz="1200" kern="1200" dirty="0">
                <a:solidFill>
                  <a:schemeClr val="tx1"/>
                </a:solidFill>
                <a:effectLst/>
                <a:latin typeface="+mn-lt"/>
                <a:ea typeface="+mn-ea"/>
                <a:cs typeface="+mn-cs"/>
              </a:rPr>
              <a:t>, J. P., Davidson, L. K., Krause, J. A., … </a:t>
            </a:r>
            <a:r>
              <a:rPr lang="en-US" sz="1200" kern="1200" dirty="0" err="1">
                <a:solidFill>
                  <a:schemeClr val="tx1"/>
                </a:solidFill>
                <a:effectLst/>
                <a:latin typeface="+mn-lt"/>
                <a:ea typeface="+mn-ea"/>
                <a:cs typeface="+mn-cs"/>
              </a:rPr>
              <a:t>Zalatan</a:t>
            </a:r>
            <a:r>
              <a:rPr lang="en-US" sz="1200" kern="1200" dirty="0">
                <a:solidFill>
                  <a:schemeClr val="tx1"/>
                </a:solidFill>
                <a:effectLst/>
                <a:latin typeface="+mn-lt"/>
                <a:ea typeface="+mn-ea"/>
                <a:cs typeface="+mn-cs"/>
              </a:rPr>
              <a:t>, F. (2005). Melatonin-Depleted Blood from Premenopausal Women Exposed to Light at Night Stimulates Growth of Human Breast Cancer Xenografts in Nude Rats. </a:t>
            </a:r>
            <a:r>
              <a:rPr lang="en-US" sz="1200" i="1" kern="1200" dirty="0">
                <a:solidFill>
                  <a:schemeClr val="tx1"/>
                </a:solidFill>
                <a:effectLst/>
                <a:latin typeface="+mn-lt"/>
                <a:ea typeface="+mn-ea"/>
                <a:cs typeface="+mn-cs"/>
              </a:rPr>
              <a:t>Cancer Research</a:t>
            </a:r>
            <a:r>
              <a:rPr lang="en-US" sz="1200" kern="1200" dirty="0">
                <a:solidFill>
                  <a:schemeClr val="tx1"/>
                </a:solidFill>
                <a:effectLst/>
                <a:latin typeface="+mn-lt"/>
                <a:ea typeface="+mn-ea"/>
                <a:cs typeface="+mn-cs"/>
              </a:rPr>
              <a:t>, 65(23), 11174-11184. doi:10.1158/0008-5472.CAN-05-1945</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Chepesiuk</a:t>
            </a:r>
            <a:r>
              <a:rPr lang="en-US" sz="1200" kern="1200" dirty="0">
                <a:solidFill>
                  <a:schemeClr val="tx1"/>
                </a:solidFill>
                <a:effectLst/>
                <a:latin typeface="+mn-lt"/>
                <a:ea typeface="+mn-ea"/>
                <a:cs typeface="+mn-cs"/>
              </a:rPr>
              <a:t>, R. (2009). Missing the Dark: Health Effects of Light Pollution. </a:t>
            </a:r>
            <a:r>
              <a:rPr lang="en-US" sz="1200" i="1" kern="1200" dirty="0">
                <a:solidFill>
                  <a:schemeClr val="tx1"/>
                </a:solidFill>
                <a:effectLst/>
                <a:latin typeface="+mn-lt"/>
                <a:ea typeface="+mn-ea"/>
                <a:cs typeface="+mn-cs"/>
              </a:rPr>
              <a:t>Environmental Health Perspectives,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117</a:t>
            </a:r>
            <a:r>
              <a:rPr lang="en-US" sz="1200" kern="1200" dirty="0">
                <a:solidFill>
                  <a:schemeClr val="tx1"/>
                </a:solidFill>
                <a:effectLst/>
                <a:latin typeface="+mn-lt"/>
                <a:ea typeface="+mn-ea"/>
                <a:cs typeface="+mn-cs"/>
              </a:rPr>
              <a:t>(1), A20-A27. doi:10.1289/ehp.117-a20</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Dauchy</a:t>
            </a:r>
            <a:r>
              <a:rPr lang="en-US" sz="1200" kern="1200" dirty="0">
                <a:solidFill>
                  <a:schemeClr val="tx1"/>
                </a:solidFill>
                <a:effectLst/>
                <a:latin typeface="+mn-lt"/>
                <a:ea typeface="+mn-ea"/>
                <a:cs typeface="+mn-cs"/>
              </a:rPr>
              <a:t>, R. T., Xiang, S., Mao, L., </a:t>
            </a:r>
            <a:r>
              <a:rPr lang="en-US" sz="1200" kern="1200" dirty="0" err="1">
                <a:solidFill>
                  <a:schemeClr val="tx1"/>
                </a:solidFill>
                <a:effectLst/>
                <a:latin typeface="+mn-lt"/>
                <a:ea typeface="+mn-ea"/>
                <a:cs typeface="+mn-cs"/>
              </a:rPr>
              <a:t>Brimer</a:t>
            </a:r>
            <a:r>
              <a:rPr lang="en-US" sz="1200" kern="1200" dirty="0">
                <a:solidFill>
                  <a:schemeClr val="tx1"/>
                </a:solidFill>
                <a:effectLst/>
                <a:latin typeface="+mn-lt"/>
                <a:ea typeface="+mn-ea"/>
                <a:cs typeface="+mn-cs"/>
              </a:rPr>
              <a:t>, S., Wren, M. A., Yuan, L., … Hill, S. M. (2014). Circadian and Melatonin Disruption by Exposure to Light at Night Drives Intrinsic Resistance to Tamoxifen Therapy in Breast Cancer. </a:t>
            </a:r>
            <a:r>
              <a:rPr lang="en-US" sz="1200" i="1" kern="1200" dirty="0">
                <a:solidFill>
                  <a:schemeClr val="tx1"/>
                </a:solidFill>
                <a:effectLst/>
                <a:latin typeface="+mn-lt"/>
                <a:ea typeface="+mn-ea"/>
                <a:cs typeface="+mn-cs"/>
              </a:rPr>
              <a:t>Cancer Research</a:t>
            </a:r>
            <a:r>
              <a:rPr lang="en-US" sz="1200" kern="1200" dirty="0">
                <a:solidFill>
                  <a:schemeClr val="tx1"/>
                </a:solidFill>
                <a:effectLst/>
                <a:latin typeface="+mn-lt"/>
                <a:ea typeface="+mn-ea"/>
                <a:cs typeface="+mn-cs"/>
              </a:rPr>
              <a:t>, 74(15), 4099-4110. doi:10.1158/0008-5472.can-13-3156</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Dominoni</a:t>
            </a:r>
            <a:r>
              <a:rPr lang="en-US" sz="1200" kern="1200" dirty="0">
                <a:solidFill>
                  <a:schemeClr val="tx1"/>
                </a:solidFill>
                <a:effectLst/>
                <a:latin typeface="+mn-lt"/>
                <a:ea typeface="+mn-ea"/>
                <a:cs typeface="+mn-cs"/>
              </a:rPr>
              <a:t>, D. M., </a:t>
            </a:r>
            <a:r>
              <a:rPr lang="en-US" sz="1200" kern="1200" dirty="0" err="1">
                <a:solidFill>
                  <a:schemeClr val="tx1"/>
                </a:solidFill>
                <a:effectLst/>
                <a:latin typeface="+mn-lt"/>
                <a:ea typeface="+mn-ea"/>
                <a:cs typeface="+mn-cs"/>
              </a:rPr>
              <a:t>Borniger</a:t>
            </a:r>
            <a:r>
              <a:rPr lang="en-US" sz="1200" kern="1200" dirty="0">
                <a:solidFill>
                  <a:schemeClr val="tx1"/>
                </a:solidFill>
                <a:effectLst/>
                <a:latin typeface="+mn-lt"/>
                <a:ea typeface="+mn-ea"/>
                <a:cs typeface="+mn-cs"/>
              </a:rPr>
              <a:t>, J. C., &amp; Nelson, R. J. (2016). Light at night, clocks and health: from humans to wild organisms. </a:t>
            </a:r>
            <a:r>
              <a:rPr lang="en-US" sz="1200" i="1" kern="1200" dirty="0">
                <a:solidFill>
                  <a:schemeClr val="tx1"/>
                </a:solidFill>
                <a:effectLst/>
                <a:latin typeface="+mn-lt"/>
                <a:ea typeface="+mn-ea"/>
                <a:cs typeface="+mn-cs"/>
              </a:rPr>
              <a:t>Biology Letters,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(2), 20160015. doi:10.1098/rsbl.2016.0015</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Evans Ogden, L. J. (1996). </a:t>
            </a:r>
            <a:r>
              <a:rPr lang="en-US" sz="1200" i="1" kern="1200" dirty="0">
                <a:solidFill>
                  <a:schemeClr val="tx1"/>
                </a:solidFill>
                <a:effectLst/>
                <a:latin typeface="+mn-lt"/>
                <a:ea typeface="+mn-ea"/>
                <a:cs typeface="+mn-cs"/>
              </a:rPr>
              <a:t>Collision Course: The Hazards of Lighted Structures and Windows to Migrating Birds</a:t>
            </a:r>
            <a:r>
              <a:rPr lang="en-US" sz="1200" kern="1200" dirty="0">
                <a:solidFill>
                  <a:schemeClr val="tx1"/>
                </a:solidFill>
                <a:effectLst/>
                <a:latin typeface="+mn-lt"/>
                <a:ea typeface="+mn-ea"/>
                <a:cs typeface="+mn-cs"/>
              </a:rPr>
              <a:t> (pp. 1-46, Rep.). Fatal Light Awareness Program (FLAP). Retrieved August 8, 2017, from http://digitalcommons.unl.edu/cgi/viewcontent.cgi?article=1002&amp;context=flap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Gaston, K. J., Bennie, J., Davies, T. W., &amp; Hopkins, J. (2013). The ecological impacts of nighttime light pollution: a mechanistic appraisal: Nighttime light pollution.</a:t>
            </a:r>
            <a:r>
              <a:rPr lang="en-US" sz="1200" i="1" kern="1200" dirty="0">
                <a:solidFill>
                  <a:schemeClr val="tx1"/>
                </a:solidFill>
                <a:effectLst/>
                <a:latin typeface="+mn-lt"/>
                <a:ea typeface="+mn-ea"/>
                <a:cs typeface="+mn-cs"/>
              </a:rPr>
              <a:t> Biological Reviews</a:t>
            </a:r>
            <a:r>
              <a:rPr lang="en-US" sz="1200" kern="1200" dirty="0">
                <a:solidFill>
                  <a:schemeClr val="tx1"/>
                </a:solidFill>
                <a:effectLst/>
                <a:latin typeface="+mn-lt"/>
                <a:ea typeface="+mn-ea"/>
                <a:cs typeface="+mn-cs"/>
              </a:rPr>
              <a:t>, 88(4), 912-927. doi:10.1111/brv.12036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Hill, D. (1992). </a:t>
            </a:r>
            <a:r>
              <a:rPr lang="en-US" sz="1200" i="1" kern="1200" dirty="0">
                <a:solidFill>
                  <a:schemeClr val="tx1"/>
                </a:solidFill>
                <a:effectLst/>
                <a:latin typeface="+mn-lt"/>
                <a:ea typeface="+mn-ea"/>
                <a:cs typeface="+mn-cs"/>
              </a:rPr>
              <a:t>The Impact of Noise and Artificial Light on Waterfowl </a:t>
            </a:r>
            <a:r>
              <a:rPr lang="en-US" sz="1200" i="1" kern="1200" dirty="0" err="1">
                <a:solidFill>
                  <a:schemeClr val="tx1"/>
                </a:solidFill>
                <a:effectLst/>
                <a:latin typeface="+mn-lt"/>
                <a:ea typeface="+mn-ea"/>
                <a:cs typeface="+mn-cs"/>
              </a:rPr>
              <a:t>Behaviour</a:t>
            </a:r>
            <a:r>
              <a:rPr lang="en-US" sz="1200" i="1" kern="1200" dirty="0">
                <a:solidFill>
                  <a:schemeClr val="tx1"/>
                </a:solidFill>
                <a:effectLst/>
                <a:latin typeface="+mn-lt"/>
                <a:ea typeface="+mn-ea"/>
                <a:cs typeface="+mn-cs"/>
              </a:rPr>
              <a:t>: A Review and Synthesis of Available Literature</a:t>
            </a:r>
            <a:r>
              <a:rPr lang="en-US" sz="1200" kern="1200" dirty="0">
                <a:solidFill>
                  <a:schemeClr val="tx1"/>
                </a:solidFill>
                <a:effectLst/>
                <a:latin typeface="+mn-lt"/>
                <a:ea typeface="+mn-ea"/>
                <a:cs typeface="+mn-cs"/>
              </a:rPr>
              <a:t>. Retrieved August 8, 2017, from https://www.bto.org/file/335635/download?token=7TdSzNGG</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Hölker</a:t>
            </a:r>
            <a:r>
              <a:rPr lang="en-US" sz="1200" kern="1200" dirty="0">
                <a:solidFill>
                  <a:schemeClr val="tx1"/>
                </a:solidFill>
                <a:effectLst/>
                <a:latin typeface="+mn-lt"/>
                <a:ea typeface="+mn-ea"/>
                <a:cs typeface="+mn-cs"/>
              </a:rPr>
              <a:t>, F., </a:t>
            </a:r>
            <a:r>
              <a:rPr lang="en-US" sz="1200" kern="1200" dirty="0" err="1">
                <a:solidFill>
                  <a:schemeClr val="tx1"/>
                </a:solidFill>
                <a:effectLst/>
                <a:latin typeface="+mn-lt"/>
                <a:ea typeface="+mn-ea"/>
                <a:cs typeface="+mn-cs"/>
              </a:rPr>
              <a:t>Wolter</a:t>
            </a:r>
            <a:r>
              <a:rPr lang="en-US" sz="1200" kern="1200" dirty="0">
                <a:solidFill>
                  <a:schemeClr val="tx1"/>
                </a:solidFill>
                <a:effectLst/>
                <a:latin typeface="+mn-lt"/>
                <a:ea typeface="+mn-ea"/>
                <a:cs typeface="+mn-cs"/>
              </a:rPr>
              <a:t>, C., Perkin, E. K., &amp; </a:t>
            </a:r>
            <a:r>
              <a:rPr lang="en-US" sz="1200" kern="1200" dirty="0" err="1">
                <a:solidFill>
                  <a:schemeClr val="tx1"/>
                </a:solidFill>
                <a:effectLst/>
                <a:latin typeface="+mn-lt"/>
                <a:ea typeface="+mn-ea"/>
                <a:cs typeface="+mn-cs"/>
              </a:rPr>
              <a:t>Tockner</a:t>
            </a:r>
            <a:r>
              <a:rPr lang="en-US" sz="1200" kern="1200" dirty="0">
                <a:solidFill>
                  <a:schemeClr val="tx1"/>
                </a:solidFill>
                <a:effectLst/>
                <a:latin typeface="+mn-lt"/>
                <a:ea typeface="+mn-ea"/>
                <a:cs typeface="+mn-cs"/>
              </a:rPr>
              <a:t>, K. (2010). Light pollution as a biodiversity threat. </a:t>
            </a:r>
            <a:r>
              <a:rPr lang="en-US" sz="1200" i="1" kern="1200" dirty="0">
                <a:solidFill>
                  <a:schemeClr val="tx1"/>
                </a:solidFill>
                <a:effectLst/>
                <a:latin typeface="+mn-lt"/>
                <a:ea typeface="+mn-ea"/>
                <a:cs typeface="+mn-cs"/>
              </a:rPr>
              <a:t>Trends in Ecology &amp; Evolution</a:t>
            </a:r>
            <a:r>
              <a:rPr lang="en-US" sz="1200" kern="1200" dirty="0">
                <a:solidFill>
                  <a:schemeClr val="tx1"/>
                </a:solidFill>
                <a:effectLst/>
                <a:latin typeface="+mn-lt"/>
                <a:ea typeface="+mn-ea"/>
                <a:cs typeface="+mn-cs"/>
              </a:rPr>
              <a:t>, 25(12), 681-682. doi:10.1016/j.tree.2010.09.007</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Kempenaers</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Borgström</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Loës</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Schlicht</a:t>
            </a:r>
            <a:r>
              <a:rPr lang="en-US" sz="1200" kern="1200" dirty="0">
                <a:solidFill>
                  <a:schemeClr val="tx1"/>
                </a:solidFill>
                <a:effectLst/>
                <a:latin typeface="+mn-lt"/>
                <a:ea typeface="+mn-ea"/>
                <a:cs typeface="+mn-cs"/>
              </a:rPr>
              <a:t>, E., &amp; </a:t>
            </a:r>
            <a:r>
              <a:rPr lang="en-US" sz="1200" kern="1200" dirty="0" err="1">
                <a:solidFill>
                  <a:schemeClr val="tx1"/>
                </a:solidFill>
                <a:effectLst/>
                <a:latin typeface="+mn-lt"/>
                <a:ea typeface="+mn-ea"/>
                <a:cs typeface="+mn-cs"/>
              </a:rPr>
              <a:t>Valcu</a:t>
            </a:r>
            <a:r>
              <a:rPr lang="en-US" sz="1200" kern="1200" dirty="0">
                <a:solidFill>
                  <a:schemeClr val="tx1"/>
                </a:solidFill>
                <a:effectLst/>
                <a:latin typeface="+mn-lt"/>
                <a:ea typeface="+mn-ea"/>
                <a:cs typeface="+mn-cs"/>
              </a:rPr>
              <a:t>, M. (2010). Artificial Night Lighting Affects Dawn Song, Extra-Pair Siring Success, and Lay Date in Songbirds. </a:t>
            </a:r>
            <a:r>
              <a:rPr lang="en-US" sz="1200" i="1" kern="1200" dirty="0">
                <a:solidFill>
                  <a:schemeClr val="tx1"/>
                </a:solidFill>
                <a:effectLst/>
                <a:latin typeface="+mn-lt"/>
                <a:ea typeface="+mn-ea"/>
                <a:cs typeface="+mn-cs"/>
              </a:rPr>
              <a:t>Current Biology</a:t>
            </a:r>
            <a:r>
              <a:rPr lang="en-US" sz="1200" kern="1200" dirty="0">
                <a:solidFill>
                  <a:schemeClr val="tx1"/>
                </a:solidFill>
                <a:effectLst/>
                <a:latin typeface="+mn-lt"/>
                <a:ea typeface="+mn-ea"/>
                <a:cs typeface="+mn-cs"/>
              </a:rPr>
              <a:t>, 20(19), 1735-1739. doi:10.1016/j.cub.2010.08.028</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Kloog</a:t>
            </a:r>
            <a:r>
              <a:rPr lang="en-US" sz="1200" kern="1200" dirty="0">
                <a:solidFill>
                  <a:schemeClr val="tx1"/>
                </a:solidFill>
                <a:effectLst/>
                <a:latin typeface="+mn-lt"/>
                <a:ea typeface="+mn-ea"/>
                <a:cs typeface="+mn-cs"/>
              </a:rPr>
              <a:t>, I., Haim, A., Stevens, R. G., </a:t>
            </a:r>
            <a:r>
              <a:rPr lang="en-US" sz="1200" kern="1200" dirty="0" err="1">
                <a:solidFill>
                  <a:schemeClr val="tx1"/>
                </a:solidFill>
                <a:effectLst/>
                <a:latin typeface="+mn-lt"/>
                <a:ea typeface="+mn-ea"/>
                <a:cs typeface="+mn-cs"/>
              </a:rPr>
              <a:t>Barchana</a:t>
            </a:r>
            <a:r>
              <a:rPr lang="en-US" sz="1200" kern="1200" dirty="0">
                <a:solidFill>
                  <a:schemeClr val="tx1"/>
                </a:solidFill>
                <a:effectLst/>
                <a:latin typeface="+mn-lt"/>
                <a:ea typeface="+mn-ea"/>
                <a:cs typeface="+mn-cs"/>
              </a:rPr>
              <a:t>, M., &amp; </a:t>
            </a:r>
            <a:r>
              <a:rPr lang="en-US" sz="1200" kern="1200" dirty="0" err="1">
                <a:solidFill>
                  <a:schemeClr val="tx1"/>
                </a:solidFill>
                <a:effectLst/>
                <a:latin typeface="+mn-lt"/>
                <a:ea typeface="+mn-ea"/>
                <a:cs typeface="+mn-cs"/>
              </a:rPr>
              <a:t>Portnov</a:t>
            </a:r>
            <a:r>
              <a:rPr lang="en-US" sz="1200" kern="1200" dirty="0">
                <a:solidFill>
                  <a:schemeClr val="tx1"/>
                </a:solidFill>
                <a:effectLst/>
                <a:latin typeface="+mn-lt"/>
                <a:ea typeface="+mn-ea"/>
                <a:cs typeface="+mn-cs"/>
              </a:rPr>
              <a:t>, B. A. (2008). Light at Night Co‐distributes with Incident Breast but not Lung Cancer in the Female Population of Israel. </a:t>
            </a:r>
            <a:r>
              <a:rPr lang="en-US" sz="1200" i="1" kern="1200" dirty="0">
                <a:solidFill>
                  <a:schemeClr val="tx1"/>
                </a:solidFill>
                <a:effectLst/>
                <a:latin typeface="+mn-lt"/>
                <a:ea typeface="+mn-ea"/>
                <a:cs typeface="+mn-cs"/>
              </a:rPr>
              <a:t>Chronobiology International</a:t>
            </a:r>
            <a:r>
              <a:rPr lang="en-US" sz="1200" kern="1200" dirty="0">
                <a:solidFill>
                  <a:schemeClr val="tx1"/>
                </a:solidFill>
                <a:effectLst/>
                <a:latin typeface="+mn-lt"/>
                <a:ea typeface="+mn-ea"/>
                <a:cs typeface="+mn-cs"/>
              </a:rPr>
              <a:t>, 25(1), 65-81. doi:10.1080/07420520801921572</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Kloog</a:t>
            </a:r>
            <a:r>
              <a:rPr lang="en-US" sz="1200" kern="1200" dirty="0">
                <a:solidFill>
                  <a:schemeClr val="tx1"/>
                </a:solidFill>
                <a:effectLst/>
                <a:latin typeface="+mn-lt"/>
                <a:ea typeface="+mn-ea"/>
                <a:cs typeface="+mn-cs"/>
              </a:rPr>
              <a:t>, I., Stevens, R. G., Haim, A., &amp; </a:t>
            </a:r>
            <a:r>
              <a:rPr lang="en-US" sz="1200" kern="1200" dirty="0" err="1">
                <a:solidFill>
                  <a:schemeClr val="tx1"/>
                </a:solidFill>
                <a:effectLst/>
                <a:latin typeface="+mn-lt"/>
                <a:ea typeface="+mn-ea"/>
                <a:cs typeface="+mn-cs"/>
              </a:rPr>
              <a:t>Portnov</a:t>
            </a:r>
            <a:r>
              <a:rPr lang="en-US" sz="1200" kern="1200" dirty="0">
                <a:solidFill>
                  <a:schemeClr val="tx1"/>
                </a:solidFill>
                <a:effectLst/>
                <a:latin typeface="+mn-lt"/>
                <a:ea typeface="+mn-ea"/>
                <a:cs typeface="+mn-cs"/>
              </a:rPr>
              <a:t>, B. A. (2010). Nighttime light level co-distributes with breast cancer incidence worldwide. </a:t>
            </a:r>
            <a:r>
              <a:rPr lang="en-US" sz="1200" i="1" kern="1200" dirty="0">
                <a:solidFill>
                  <a:schemeClr val="tx1"/>
                </a:solidFill>
                <a:effectLst/>
                <a:latin typeface="+mn-lt"/>
                <a:ea typeface="+mn-ea"/>
                <a:cs typeface="+mn-cs"/>
              </a:rPr>
              <a:t>Cancer Causes &amp; Control</a:t>
            </a:r>
            <a:r>
              <a:rPr lang="en-US" sz="1200" kern="1200" dirty="0">
                <a:solidFill>
                  <a:schemeClr val="tx1"/>
                </a:solidFill>
                <a:effectLst/>
                <a:latin typeface="+mn-lt"/>
                <a:ea typeface="+mn-ea"/>
                <a:cs typeface="+mn-cs"/>
              </a:rPr>
              <a:t>, 21(12), 2059-2068. doi:10.1007/s10552-010-9624-4</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Kyba</a:t>
            </a:r>
            <a:r>
              <a:rPr lang="en-US" sz="1200" kern="1200" dirty="0">
                <a:solidFill>
                  <a:schemeClr val="tx1"/>
                </a:solidFill>
                <a:effectLst/>
                <a:latin typeface="+mn-lt"/>
                <a:ea typeface="+mn-ea"/>
                <a:cs typeface="+mn-cs"/>
              </a:rPr>
              <a:t>, C. C., </a:t>
            </a:r>
            <a:r>
              <a:rPr lang="en-US" sz="1200" kern="1200" dirty="0" err="1">
                <a:solidFill>
                  <a:schemeClr val="tx1"/>
                </a:solidFill>
                <a:effectLst/>
                <a:latin typeface="+mn-lt"/>
                <a:ea typeface="+mn-ea"/>
                <a:cs typeface="+mn-cs"/>
              </a:rPr>
              <a:t>Ruhtz</a:t>
            </a:r>
            <a:r>
              <a:rPr lang="en-US" sz="1200" kern="1200" dirty="0">
                <a:solidFill>
                  <a:schemeClr val="tx1"/>
                </a:solidFill>
                <a:effectLst/>
                <a:latin typeface="+mn-lt"/>
                <a:ea typeface="+mn-ea"/>
                <a:cs typeface="+mn-cs"/>
              </a:rPr>
              <a:t>, T., Fischer, J., &amp; </a:t>
            </a:r>
            <a:r>
              <a:rPr lang="en-US" sz="1200" kern="1200" dirty="0" err="1">
                <a:solidFill>
                  <a:schemeClr val="tx1"/>
                </a:solidFill>
                <a:effectLst/>
                <a:latin typeface="+mn-lt"/>
                <a:ea typeface="+mn-ea"/>
                <a:cs typeface="+mn-cs"/>
              </a:rPr>
              <a:t>Hölker</a:t>
            </a:r>
            <a:r>
              <a:rPr lang="en-US" sz="1200" kern="1200" dirty="0">
                <a:solidFill>
                  <a:schemeClr val="tx1"/>
                </a:solidFill>
                <a:effectLst/>
                <a:latin typeface="+mn-lt"/>
                <a:ea typeface="+mn-ea"/>
                <a:cs typeface="+mn-cs"/>
              </a:rPr>
              <a:t>, F. (2012). Red is the new black: how the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of urban </a:t>
            </a:r>
            <a:r>
              <a:rPr lang="en-US" sz="1200" kern="1200" dirty="0" err="1">
                <a:solidFill>
                  <a:schemeClr val="tx1"/>
                </a:solidFill>
                <a:effectLst/>
                <a:latin typeface="+mn-lt"/>
                <a:ea typeface="+mn-ea"/>
                <a:cs typeface="+mn-cs"/>
              </a:rPr>
              <a:t>skyglow</a:t>
            </a:r>
            <a:r>
              <a:rPr lang="en-US" sz="1200" kern="1200" dirty="0">
                <a:solidFill>
                  <a:schemeClr val="tx1"/>
                </a:solidFill>
                <a:effectLst/>
                <a:latin typeface="+mn-lt"/>
                <a:ea typeface="+mn-ea"/>
                <a:cs typeface="+mn-cs"/>
              </a:rPr>
              <a:t> varies with cloud cover. Monthly Notices of the Royal Astronomical Society, 425(1), 701-708. doi:10.1111/j.1365-2966.2012.21559.x</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Lacoeuilhe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Machon</a:t>
            </a:r>
            <a:r>
              <a:rPr lang="en-US" sz="1200" kern="1200" dirty="0">
                <a:solidFill>
                  <a:schemeClr val="tx1"/>
                </a:solidFill>
                <a:effectLst/>
                <a:latin typeface="+mn-lt"/>
                <a:ea typeface="+mn-ea"/>
                <a:cs typeface="+mn-cs"/>
              </a:rPr>
              <a:t>, N., Julien, J., </a:t>
            </a:r>
            <a:r>
              <a:rPr lang="en-US" sz="1200" kern="1200" dirty="0" err="1">
                <a:solidFill>
                  <a:schemeClr val="tx1"/>
                </a:solidFill>
                <a:effectLst/>
                <a:latin typeface="+mn-lt"/>
                <a:ea typeface="+mn-ea"/>
                <a:cs typeface="+mn-cs"/>
              </a:rPr>
              <a:t>Bocq</a:t>
            </a:r>
            <a:r>
              <a:rPr lang="en-US" sz="1200" kern="1200" dirty="0">
                <a:solidFill>
                  <a:schemeClr val="tx1"/>
                </a:solidFill>
                <a:effectLst/>
                <a:latin typeface="+mn-lt"/>
                <a:ea typeface="+mn-ea"/>
                <a:cs typeface="+mn-cs"/>
              </a:rPr>
              <a:t>, A. L., &amp; </a:t>
            </a:r>
            <a:r>
              <a:rPr lang="en-US" sz="1200" kern="1200" dirty="0" err="1">
                <a:solidFill>
                  <a:schemeClr val="tx1"/>
                </a:solidFill>
                <a:effectLst/>
                <a:latin typeface="+mn-lt"/>
                <a:ea typeface="+mn-ea"/>
                <a:cs typeface="+mn-cs"/>
              </a:rPr>
              <a:t>Kerbiriou</a:t>
            </a:r>
            <a:r>
              <a:rPr lang="en-US" sz="1200" kern="1200" dirty="0">
                <a:solidFill>
                  <a:schemeClr val="tx1"/>
                </a:solidFill>
                <a:effectLst/>
                <a:latin typeface="+mn-lt"/>
                <a:ea typeface="+mn-ea"/>
                <a:cs typeface="+mn-cs"/>
              </a:rPr>
              <a:t>, C. (2014). The Influence of Low Intensities of Light Pollution on Bat Communities in a Semi-Natural Context. </a:t>
            </a:r>
            <a:r>
              <a:rPr lang="en-US" sz="1200" i="1" kern="1200" dirty="0" err="1">
                <a:solidFill>
                  <a:schemeClr val="tx1"/>
                </a:solidFill>
                <a:effectLst/>
                <a:latin typeface="+mn-lt"/>
                <a:ea typeface="+mn-ea"/>
                <a:cs typeface="+mn-cs"/>
              </a:rPr>
              <a:t>PLoS</a:t>
            </a:r>
            <a:r>
              <a:rPr lang="en-US" sz="1200" i="1" kern="1200" dirty="0">
                <a:solidFill>
                  <a:schemeClr val="tx1"/>
                </a:solidFill>
                <a:effectLst/>
                <a:latin typeface="+mn-lt"/>
                <a:ea typeface="+mn-ea"/>
                <a:cs typeface="+mn-cs"/>
              </a:rPr>
              <a:t> ONE</a:t>
            </a:r>
            <a:r>
              <a:rPr lang="en-US" sz="1200" kern="1200" dirty="0">
                <a:solidFill>
                  <a:schemeClr val="tx1"/>
                </a:solidFill>
                <a:effectLst/>
                <a:latin typeface="+mn-lt"/>
                <a:ea typeface="+mn-ea"/>
                <a:cs typeface="+mn-cs"/>
              </a:rPr>
              <a:t>, 9(10), e103042. doi:10.1371/journal.pone.0103042</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Longcore</a:t>
            </a:r>
            <a:r>
              <a:rPr lang="en-US" sz="1200" kern="1200" dirty="0">
                <a:solidFill>
                  <a:schemeClr val="tx1"/>
                </a:solidFill>
                <a:effectLst/>
                <a:latin typeface="+mn-lt"/>
                <a:ea typeface="+mn-ea"/>
                <a:cs typeface="+mn-cs"/>
              </a:rPr>
              <a:t>, T., &amp; Rich, C. (2004). Ecological light pollution. </a:t>
            </a:r>
            <a:r>
              <a:rPr lang="en-US" sz="1200" i="1" kern="1200" dirty="0">
                <a:solidFill>
                  <a:schemeClr val="tx1"/>
                </a:solidFill>
                <a:effectLst/>
                <a:latin typeface="+mn-lt"/>
                <a:ea typeface="+mn-ea"/>
                <a:cs typeface="+mn-cs"/>
              </a:rPr>
              <a:t>Frontiers in Ecology and the Environment,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(4), 191-198. doi:10.2307/3868314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McFadden, E., Jones, M. E., </a:t>
            </a:r>
            <a:r>
              <a:rPr lang="en-US" sz="1200" kern="1200" dirty="0" err="1">
                <a:solidFill>
                  <a:schemeClr val="tx1"/>
                </a:solidFill>
                <a:effectLst/>
                <a:latin typeface="+mn-lt"/>
                <a:ea typeface="+mn-ea"/>
                <a:cs typeface="+mn-cs"/>
              </a:rPr>
              <a:t>Schoemaker</a:t>
            </a:r>
            <a:r>
              <a:rPr lang="en-US" sz="1200" kern="1200" dirty="0">
                <a:solidFill>
                  <a:schemeClr val="tx1"/>
                </a:solidFill>
                <a:effectLst/>
                <a:latin typeface="+mn-lt"/>
                <a:ea typeface="+mn-ea"/>
                <a:cs typeface="+mn-cs"/>
              </a:rPr>
              <a:t>, M. J., Ashworth, A., &amp; </a:t>
            </a:r>
            <a:r>
              <a:rPr lang="en-US" sz="1200" kern="1200" dirty="0" err="1">
                <a:solidFill>
                  <a:schemeClr val="tx1"/>
                </a:solidFill>
                <a:effectLst/>
                <a:latin typeface="+mn-lt"/>
                <a:ea typeface="+mn-ea"/>
                <a:cs typeface="+mn-cs"/>
              </a:rPr>
              <a:t>Swerdlow</a:t>
            </a:r>
            <a:r>
              <a:rPr lang="en-US" sz="1200" kern="1200" dirty="0">
                <a:solidFill>
                  <a:schemeClr val="tx1"/>
                </a:solidFill>
                <a:effectLst/>
                <a:latin typeface="+mn-lt"/>
                <a:ea typeface="+mn-ea"/>
                <a:cs typeface="+mn-cs"/>
              </a:rPr>
              <a:t>, A. J. (2014). The Relationship Between Obesity and Exposure to Light at Night: Cross-Sectional Analyses of Over 100,000 Women in the Breakthrough Generations Study. </a:t>
            </a:r>
            <a:r>
              <a:rPr lang="en-US" sz="1200" i="1" kern="1200" dirty="0">
                <a:solidFill>
                  <a:schemeClr val="tx1"/>
                </a:solidFill>
                <a:effectLst/>
                <a:latin typeface="+mn-lt"/>
                <a:ea typeface="+mn-ea"/>
                <a:cs typeface="+mn-cs"/>
              </a:rPr>
              <a:t>American Journal of Epidemiology</a:t>
            </a:r>
            <a:r>
              <a:rPr lang="en-US" sz="1200" kern="1200" dirty="0">
                <a:solidFill>
                  <a:schemeClr val="tx1"/>
                </a:solidFill>
                <a:effectLst/>
                <a:latin typeface="+mn-lt"/>
                <a:ea typeface="+mn-ea"/>
                <a:cs typeface="+mn-cs"/>
              </a:rPr>
              <a:t>, 180(3), 245-250. doi:10.1093/</a:t>
            </a:r>
            <a:r>
              <a:rPr lang="en-US" sz="1200" kern="1200" dirty="0" err="1">
                <a:solidFill>
                  <a:schemeClr val="tx1"/>
                </a:solidFill>
                <a:effectLst/>
                <a:latin typeface="+mn-lt"/>
                <a:ea typeface="+mn-ea"/>
                <a:cs typeface="+mn-cs"/>
              </a:rPr>
              <a:t>aje</a:t>
            </a:r>
            <a:r>
              <a:rPr lang="en-US" sz="1200" kern="1200" dirty="0">
                <a:solidFill>
                  <a:schemeClr val="tx1"/>
                </a:solidFill>
                <a:effectLst/>
                <a:latin typeface="+mn-lt"/>
                <a:ea typeface="+mn-ea"/>
                <a:cs typeface="+mn-cs"/>
              </a:rPr>
              <a:t>/kwu117</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Moran, M., &amp; Salisbury, D. F. (2006, August 21). Constant lighting may disrupt development of preemie’s biological clocks. Retrieved August 08, 2017, from https://news.vanderbilt.edu/2006/08/21/constant-lighting-may-disrupt-development-of-preemies-biological-clocks-58939/</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Ohta</a:t>
            </a:r>
            <a:r>
              <a:rPr lang="en-US" sz="1200" kern="1200" dirty="0">
                <a:solidFill>
                  <a:schemeClr val="tx1"/>
                </a:solidFill>
                <a:effectLst/>
                <a:latin typeface="+mn-lt"/>
                <a:ea typeface="+mn-ea"/>
                <a:cs typeface="+mn-cs"/>
              </a:rPr>
              <a:t>, H., Mitchell, A. C., &amp; McMahon, D. G. (2006). Constant Light Disrupts the Developing Mouse Biological Clock. </a:t>
            </a:r>
            <a:r>
              <a:rPr lang="en-US" sz="1200" i="1" kern="1200" dirty="0">
                <a:solidFill>
                  <a:schemeClr val="tx1"/>
                </a:solidFill>
                <a:effectLst/>
                <a:latin typeface="+mn-lt"/>
                <a:ea typeface="+mn-ea"/>
                <a:cs typeface="+mn-cs"/>
              </a:rPr>
              <a:t>Pediatric Research</a:t>
            </a:r>
            <a:r>
              <a:rPr lang="en-US" sz="1200" kern="1200" dirty="0">
                <a:solidFill>
                  <a:schemeClr val="tx1"/>
                </a:solidFill>
                <a:effectLst/>
                <a:latin typeface="+mn-lt"/>
                <a:ea typeface="+mn-ea"/>
                <a:cs typeface="+mn-cs"/>
              </a:rPr>
              <a:t>, 60(3), 304-308. doi:10.1203/01.pdr.0000233114.18403.66</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Rand, A. S., </a:t>
            </a:r>
            <a:r>
              <a:rPr lang="en-US" sz="1200" kern="1200" dirty="0" err="1">
                <a:solidFill>
                  <a:schemeClr val="tx1"/>
                </a:solidFill>
                <a:effectLst/>
                <a:latin typeface="+mn-lt"/>
                <a:ea typeface="+mn-ea"/>
                <a:cs typeface="+mn-cs"/>
              </a:rPr>
              <a:t>Bridarolli</a:t>
            </a:r>
            <a:r>
              <a:rPr lang="en-US" sz="1200" kern="1200" dirty="0">
                <a:solidFill>
                  <a:schemeClr val="tx1"/>
                </a:solidFill>
                <a:effectLst/>
                <a:latin typeface="+mn-lt"/>
                <a:ea typeface="+mn-ea"/>
                <a:cs typeface="+mn-cs"/>
              </a:rPr>
              <a:t>, M. E., Dries, L., &amp; Ryan, M. J. (1997). Light Levels Influence Female Choice in </a:t>
            </a:r>
            <a:r>
              <a:rPr lang="en-US" sz="1200" kern="1200" dirty="0" err="1">
                <a:solidFill>
                  <a:schemeClr val="tx1"/>
                </a:solidFill>
                <a:effectLst/>
                <a:latin typeface="+mn-lt"/>
                <a:ea typeface="+mn-ea"/>
                <a:cs typeface="+mn-cs"/>
              </a:rPr>
              <a:t>Túngara</a:t>
            </a:r>
            <a:r>
              <a:rPr lang="en-US" sz="1200" kern="1200" dirty="0">
                <a:solidFill>
                  <a:schemeClr val="tx1"/>
                </a:solidFill>
                <a:effectLst/>
                <a:latin typeface="+mn-lt"/>
                <a:ea typeface="+mn-ea"/>
                <a:cs typeface="+mn-cs"/>
              </a:rPr>
              <a:t> Frogs: Predation Risk Assessment? </a:t>
            </a:r>
            <a:r>
              <a:rPr lang="en-US" sz="1200" i="1" kern="1200" dirty="0" err="1">
                <a:solidFill>
                  <a:schemeClr val="tx1"/>
                </a:solidFill>
                <a:effectLst/>
                <a:latin typeface="+mn-lt"/>
                <a:ea typeface="+mn-ea"/>
                <a:cs typeface="+mn-cs"/>
              </a:rPr>
              <a:t>Copeia</a:t>
            </a:r>
            <a:r>
              <a:rPr lang="en-US" sz="1200" kern="1200" dirty="0">
                <a:solidFill>
                  <a:schemeClr val="tx1"/>
                </a:solidFill>
                <a:effectLst/>
                <a:latin typeface="+mn-lt"/>
                <a:ea typeface="+mn-ea"/>
                <a:cs typeface="+mn-cs"/>
              </a:rPr>
              <a:t>, 1997(2), 447-450. doi:10.2307/1447770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Salmon, M., Tolbert, M. G., Painter, D. P., Goff, M., &amp; </a:t>
            </a:r>
            <a:r>
              <a:rPr lang="en-US" sz="1200" kern="1200" dirty="0" err="1">
                <a:solidFill>
                  <a:schemeClr val="tx1"/>
                </a:solidFill>
                <a:effectLst/>
                <a:latin typeface="+mn-lt"/>
                <a:ea typeface="+mn-ea"/>
                <a:cs typeface="+mn-cs"/>
              </a:rPr>
              <a:t>Reiners</a:t>
            </a:r>
            <a:r>
              <a:rPr lang="en-US" sz="1200" kern="1200" dirty="0">
                <a:solidFill>
                  <a:schemeClr val="tx1"/>
                </a:solidFill>
                <a:effectLst/>
                <a:latin typeface="+mn-lt"/>
                <a:ea typeface="+mn-ea"/>
                <a:cs typeface="+mn-cs"/>
              </a:rPr>
              <a:t>, R. (1995). Behavior of Loggerhead Sea Turtles on an Urban Beach. II. Hatchling Orientation. </a:t>
            </a:r>
            <a:r>
              <a:rPr lang="en-US" sz="1200" i="1" kern="1200" dirty="0">
                <a:solidFill>
                  <a:schemeClr val="tx1"/>
                </a:solidFill>
                <a:effectLst/>
                <a:latin typeface="+mn-lt"/>
                <a:ea typeface="+mn-ea"/>
                <a:cs typeface="+mn-cs"/>
              </a:rPr>
              <a:t>Journal of Herpetology</a:t>
            </a:r>
            <a:r>
              <a:rPr lang="en-US" sz="1200" kern="1200" dirty="0">
                <a:solidFill>
                  <a:schemeClr val="tx1"/>
                </a:solidFill>
                <a:effectLst/>
                <a:latin typeface="+mn-lt"/>
                <a:ea typeface="+mn-ea"/>
                <a:cs typeface="+mn-cs"/>
              </a:rPr>
              <a:t>, 29(4), 568-576. doi:10.2307/1564740</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Schernhammer</a:t>
            </a:r>
            <a:r>
              <a:rPr lang="en-US" sz="1200" kern="1200" dirty="0">
                <a:solidFill>
                  <a:schemeClr val="tx1"/>
                </a:solidFill>
                <a:effectLst/>
                <a:latin typeface="+mn-lt"/>
                <a:ea typeface="+mn-ea"/>
                <a:cs typeface="+mn-cs"/>
              </a:rPr>
              <a:t>, E. S., Laden, F., </a:t>
            </a:r>
            <a:r>
              <a:rPr lang="en-US" sz="1200" kern="1200" dirty="0" err="1">
                <a:solidFill>
                  <a:schemeClr val="tx1"/>
                </a:solidFill>
                <a:effectLst/>
                <a:latin typeface="+mn-lt"/>
                <a:ea typeface="+mn-ea"/>
                <a:cs typeface="+mn-cs"/>
              </a:rPr>
              <a:t>Speizer</a:t>
            </a:r>
            <a:r>
              <a:rPr lang="en-US" sz="1200" kern="1200" dirty="0">
                <a:solidFill>
                  <a:schemeClr val="tx1"/>
                </a:solidFill>
                <a:effectLst/>
                <a:latin typeface="+mn-lt"/>
                <a:ea typeface="+mn-ea"/>
                <a:cs typeface="+mn-cs"/>
              </a:rPr>
              <a:t>, F. E., Willett, W. C., Hunter, D. J., </a:t>
            </a:r>
            <a:r>
              <a:rPr lang="en-US" sz="1200" kern="1200" dirty="0" err="1">
                <a:solidFill>
                  <a:schemeClr val="tx1"/>
                </a:solidFill>
                <a:effectLst/>
                <a:latin typeface="+mn-lt"/>
                <a:ea typeface="+mn-ea"/>
                <a:cs typeface="+mn-cs"/>
              </a:rPr>
              <a:t>Kawachi</a:t>
            </a:r>
            <a:r>
              <a:rPr lang="en-US" sz="1200" kern="1200" dirty="0">
                <a:solidFill>
                  <a:schemeClr val="tx1"/>
                </a:solidFill>
                <a:effectLst/>
                <a:latin typeface="+mn-lt"/>
                <a:ea typeface="+mn-ea"/>
                <a:cs typeface="+mn-cs"/>
              </a:rPr>
              <a:t>, I., &amp; </a:t>
            </a:r>
            <a:r>
              <a:rPr lang="en-US" sz="1200" kern="1200" dirty="0" err="1">
                <a:solidFill>
                  <a:schemeClr val="tx1"/>
                </a:solidFill>
                <a:effectLst/>
                <a:latin typeface="+mn-lt"/>
                <a:ea typeface="+mn-ea"/>
                <a:cs typeface="+mn-cs"/>
              </a:rPr>
              <a:t>Colditz</a:t>
            </a:r>
            <a:r>
              <a:rPr lang="en-US" sz="1200" kern="1200" dirty="0">
                <a:solidFill>
                  <a:schemeClr val="tx1"/>
                </a:solidFill>
                <a:effectLst/>
                <a:latin typeface="+mn-lt"/>
                <a:ea typeface="+mn-ea"/>
                <a:cs typeface="+mn-cs"/>
              </a:rPr>
              <a:t>, G. A. (2001). Rotating night shifts and risk of colorectal cancer in women participating in the nurses health study. </a:t>
            </a:r>
            <a:r>
              <a:rPr lang="en-US" sz="1200" i="1" kern="1200" dirty="0">
                <a:solidFill>
                  <a:schemeClr val="tx1"/>
                </a:solidFill>
                <a:effectLst/>
                <a:latin typeface="+mn-lt"/>
                <a:ea typeface="+mn-ea"/>
                <a:cs typeface="+mn-cs"/>
              </a:rPr>
              <a:t>Journal of the National Cancer Institute</a:t>
            </a:r>
            <a:r>
              <a:rPr lang="en-US" sz="1200" kern="1200" dirty="0">
                <a:solidFill>
                  <a:schemeClr val="tx1"/>
                </a:solidFill>
                <a:effectLst/>
                <a:latin typeface="+mn-lt"/>
                <a:ea typeface="+mn-ea"/>
                <a:cs typeface="+mn-cs"/>
              </a:rPr>
              <a:t>, 93(20), 1563-1568. Retrieved from https://blog.lsgc.com/wp-content/uploads/2016/04/08.-Schernhammer-2001-Nurses-Health-Study.pdf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Solano </a:t>
            </a:r>
            <a:r>
              <a:rPr lang="en-US" sz="1200" kern="1200" dirty="0" err="1">
                <a:solidFill>
                  <a:schemeClr val="tx1"/>
                </a:solidFill>
                <a:effectLst/>
                <a:latin typeface="+mn-lt"/>
                <a:ea typeface="+mn-ea"/>
                <a:cs typeface="+mn-cs"/>
              </a:rPr>
              <a:t>Lamphar</a:t>
            </a:r>
            <a:r>
              <a:rPr lang="en-US" sz="1200" kern="1200" dirty="0">
                <a:solidFill>
                  <a:schemeClr val="tx1"/>
                </a:solidFill>
                <a:effectLst/>
                <a:latin typeface="+mn-lt"/>
                <a:ea typeface="+mn-ea"/>
                <a:cs typeface="+mn-cs"/>
              </a:rPr>
              <a:t>, H. A., &amp; </a:t>
            </a:r>
            <a:r>
              <a:rPr lang="en-US" sz="1200" kern="1200" dirty="0" err="1">
                <a:solidFill>
                  <a:schemeClr val="tx1"/>
                </a:solidFill>
                <a:effectLst/>
                <a:latin typeface="+mn-lt"/>
                <a:ea typeface="+mn-ea"/>
                <a:cs typeface="+mn-cs"/>
              </a:rPr>
              <a:t>Kocifaj</a:t>
            </a:r>
            <a:r>
              <a:rPr lang="en-US" sz="1200" kern="1200" dirty="0">
                <a:solidFill>
                  <a:schemeClr val="tx1"/>
                </a:solidFill>
                <a:effectLst/>
                <a:latin typeface="+mn-lt"/>
                <a:ea typeface="+mn-ea"/>
                <a:cs typeface="+mn-cs"/>
              </a:rPr>
              <a:t>, M. (2013). Light Pollution in Ultraviolet and Visible Spectrum: Effect on Different Visual Perceptions. </a:t>
            </a:r>
            <a:r>
              <a:rPr lang="en-US" sz="1200" i="1" kern="1200" dirty="0" err="1">
                <a:solidFill>
                  <a:schemeClr val="tx1"/>
                </a:solidFill>
                <a:effectLst/>
                <a:latin typeface="+mn-lt"/>
                <a:ea typeface="+mn-ea"/>
                <a:cs typeface="+mn-cs"/>
              </a:rPr>
              <a:t>PLoS</a:t>
            </a:r>
            <a:r>
              <a:rPr lang="en-US" sz="1200" i="1" kern="1200" dirty="0">
                <a:solidFill>
                  <a:schemeClr val="tx1"/>
                </a:solidFill>
                <a:effectLst/>
                <a:latin typeface="+mn-lt"/>
                <a:ea typeface="+mn-ea"/>
                <a:cs typeface="+mn-cs"/>
              </a:rPr>
              <a:t> ONE,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(2), e56563. doi:10.1371/journal.pone.0056563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Squires, W. A., &amp; Hanson, H. E. (1918). The Destruction of Birds at the Lighthouses on the Coast of California. </a:t>
            </a:r>
            <a:r>
              <a:rPr lang="en-US" sz="1200" i="1" kern="1200" dirty="0">
                <a:solidFill>
                  <a:schemeClr val="tx1"/>
                </a:solidFill>
                <a:effectLst/>
                <a:latin typeface="+mn-lt"/>
                <a:ea typeface="+mn-ea"/>
                <a:cs typeface="+mn-cs"/>
              </a:rPr>
              <a:t>The Condor</a:t>
            </a:r>
            <a:r>
              <a:rPr lang="en-US" sz="1200" kern="1200" dirty="0">
                <a:solidFill>
                  <a:schemeClr val="tx1"/>
                </a:solidFill>
                <a:effectLst/>
                <a:latin typeface="+mn-lt"/>
                <a:ea typeface="+mn-ea"/>
                <a:cs typeface="+mn-cs"/>
              </a:rPr>
              <a:t>, 20(1), 6-10. doi:10.2307/1362354</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Vinogradova</a:t>
            </a:r>
            <a:r>
              <a:rPr lang="en-US" sz="1200" kern="1200" dirty="0">
                <a:solidFill>
                  <a:schemeClr val="tx1"/>
                </a:solidFill>
                <a:effectLst/>
                <a:latin typeface="+mn-lt"/>
                <a:ea typeface="+mn-ea"/>
                <a:cs typeface="+mn-cs"/>
              </a:rPr>
              <a:t>, I. A., </a:t>
            </a:r>
            <a:r>
              <a:rPr lang="en-US" sz="1200" kern="1200" dirty="0" err="1">
                <a:solidFill>
                  <a:schemeClr val="tx1"/>
                </a:solidFill>
                <a:effectLst/>
                <a:latin typeface="+mn-lt"/>
                <a:ea typeface="+mn-ea"/>
                <a:cs typeface="+mn-cs"/>
              </a:rPr>
              <a:t>Anisimov</a:t>
            </a:r>
            <a:r>
              <a:rPr lang="en-US" sz="1200" kern="1200" dirty="0">
                <a:solidFill>
                  <a:schemeClr val="tx1"/>
                </a:solidFill>
                <a:effectLst/>
                <a:latin typeface="+mn-lt"/>
                <a:ea typeface="+mn-ea"/>
                <a:cs typeface="+mn-cs"/>
              </a:rPr>
              <a:t>, V. N., </a:t>
            </a:r>
            <a:r>
              <a:rPr lang="en-US" sz="1200" kern="1200" dirty="0" err="1">
                <a:solidFill>
                  <a:schemeClr val="tx1"/>
                </a:solidFill>
                <a:effectLst/>
                <a:latin typeface="+mn-lt"/>
                <a:ea typeface="+mn-ea"/>
                <a:cs typeface="+mn-cs"/>
              </a:rPr>
              <a:t>Bukalev</a:t>
            </a:r>
            <a:r>
              <a:rPr lang="en-US" sz="1200" kern="1200" dirty="0">
                <a:solidFill>
                  <a:schemeClr val="tx1"/>
                </a:solidFill>
                <a:effectLst/>
                <a:latin typeface="+mn-lt"/>
                <a:ea typeface="+mn-ea"/>
                <a:cs typeface="+mn-cs"/>
              </a:rPr>
              <a:t>, A. V., </a:t>
            </a:r>
            <a:r>
              <a:rPr lang="en-US" sz="1200" kern="1200" dirty="0" err="1">
                <a:solidFill>
                  <a:schemeClr val="tx1"/>
                </a:solidFill>
                <a:effectLst/>
                <a:latin typeface="+mn-lt"/>
                <a:ea typeface="+mn-ea"/>
                <a:cs typeface="+mn-cs"/>
              </a:rPr>
              <a:t>Semenchenko</a:t>
            </a:r>
            <a:r>
              <a:rPr lang="en-US" sz="1200" kern="1200" dirty="0">
                <a:solidFill>
                  <a:schemeClr val="tx1"/>
                </a:solidFill>
                <a:effectLst/>
                <a:latin typeface="+mn-lt"/>
                <a:ea typeface="+mn-ea"/>
                <a:cs typeface="+mn-cs"/>
              </a:rPr>
              <a:t>, A. V., &amp; </a:t>
            </a:r>
            <a:r>
              <a:rPr lang="en-US" sz="1200" kern="1200" dirty="0" err="1">
                <a:solidFill>
                  <a:schemeClr val="tx1"/>
                </a:solidFill>
                <a:effectLst/>
                <a:latin typeface="+mn-lt"/>
                <a:ea typeface="+mn-ea"/>
                <a:cs typeface="+mn-cs"/>
              </a:rPr>
              <a:t>Zabezhinski</a:t>
            </a:r>
            <a:r>
              <a:rPr lang="en-US" sz="1200" kern="1200" dirty="0">
                <a:solidFill>
                  <a:schemeClr val="tx1"/>
                </a:solidFill>
                <a:effectLst/>
                <a:latin typeface="+mn-lt"/>
                <a:ea typeface="+mn-ea"/>
                <a:cs typeface="+mn-cs"/>
              </a:rPr>
              <a:t>, M. A. (2009). Circadian disruption induced by light-at-night accelerates aging and promotes tumorigenesis in rats. </a:t>
            </a:r>
            <a:r>
              <a:rPr lang="en-US" sz="1200" i="1" kern="1200" dirty="0">
                <a:solidFill>
                  <a:schemeClr val="tx1"/>
                </a:solidFill>
                <a:effectLst/>
                <a:latin typeface="+mn-lt"/>
                <a:ea typeface="+mn-ea"/>
                <a:cs typeface="+mn-cs"/>
              </a:rPr>
              <a:t>Aging</a:t>
            </a:r>
            <a:r>
              <a:rPr lang="en-US" sz="1200" kern="1200" dirty="0">
                <a:solidFill>
                  <a:schemeClr val="tx1"/>
                </a:solidFill>
                <a:effectLst/>
                <a:latin typeface="+mn-lt"/>
                <a:ea typeface="+mn-ea"/>
                <a:cs typeface="+mn-cs"/>
              </a:rPr>
              <a:t>, 1(10), 855-865. doi:10.18632/aging.100092</a:t>
            </a:r>
          </a:p>
        </p:txBody>
      </p:sp>
      <p:sp>
        <p:nvSpPr>
          <p:cNvPr id="4" name="Slide Number Placeholder 3"/>
          <p:cNvSpPr>
            <a:spLocks noGrp="1"/>
          </p:cNvSpPr>
          <p:nvPr>
            <p:ph type="sldNum" sz="quarter" idx="10"/>
          </p:nvPr>
        </p:nvSpPr>
        <p:spPr/>
        <p:txBody>
          <a:bodyPr/>
          <a:lstStyle/>
          <a:p>
            <a:fld id="{0535C12C-436B-478B-9EA8-7D7AB2695871}" type="slidenum">
              <a:rPr lang="en-US" smtClean="0"/>
              <a:t>43</a:t>
            </a:fld>
            <a:endParaRPr lang="en-US" dirty="0"/>
          </a:p>
        </p:txBody>
      </p:sp>
    </p:spTree>
    <p:extLst>
      <p:ext uri="{BB962C8B-B14F-4D97-AF65-F5344CB8AC3E}">
        <p14:creationId xmlns:p14="http://schemas.microsoft.com/office/powerpoint/2010/main" val="279356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Short Script</a:t>
            </a:r>
          </a:p>
          <a:p>
            <a:r>
              <a:rPr lang="en-US" baseline="0" dirty="0"/>
              <a:t>With growing development, light pollution has become expensive. In a typical unshielded light fixture, 50% of light is wasted into the sky, costing the United States </a:t>
            </a:r>
            <a:r>
              <a:rPr lang="en-US" dirty="0"/>
              <a:t>nearly $7 billion every year in energy costs.</a:t>
            </a:r>
          </a:p>
          <a:p>
            <a:endParaRPr lang="en-US" dirty="0"/>
          </a:p>
          <a:p>
            <a:r>
              <a:rPr lang="en-US" u="sng" dirty="0"/>
              <a:t>Long</a:t>
            </a:r>
            <a:r>
              <a:rPr lang="en-US" u="sng" baseline="0" dirty="0"/>
              <a:t> Script</a:t>
            </a:r>
          </a:p>
          <a:p>
            <a:r>
              <a:rPr lang="en-US" baseline="0" dirty="0"/>
              <a:t>With growing development, light pollution has become expensive as many of our outdoor fixtures are poorly designed and shielded. In a typical unshielded light fixture, 50% of light is wasted into the sky, costing the United States nearly</a:t>
            </a:r>
            <a:r>
              <a:rPr lang="en-US" dirty="0"/>
              <a:t> $7 billion every year in energy costs.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Sources: S. Anderson, personal communication, October 26, 2017; Stone, T. (2017). Light Pollution: A Case Study in Framing an Environmental Problem. Retrieved October 30, 2017 from http://www.tandfonline.com/doi/full/10.1080/21550085.2017.1374010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i="0" kern="1200" dirty="0">
                <a:solidFill>
                  <a:schemeClr val="tx1"/>
                </a:solidFill>
                <a:effectLst/>
                <a:latin typeface="+mn-lt"/>
                <a:ea typeface="+mn-ea"/>
                <a:cs typeface="+mn-cs"/>
              </a:rPr>
              <a:t>Samuel Singer, Wyoming Stargazing. </a:t>
            </a:r>
            <a:r>
              <a:rPr lang="en-US" sz="1200" b="0" i="0" kern="1200" dirty="0" smtClean="0">
                <a:solidFill>
                  <a:schemeClr val="tx1"/>
                </a:solidFill>
                <a:effectLst/>
                <a:latin typeface="+mn-lt"/>
                <a:ea typeface="+mn-ea"/>
                <a:cs typeface="+mn-cs"/>
              </a:rPr>
              <a:t>(project partner)</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36005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dirty="0"/>
              <a:t>Light at night disorients animals as well as alters wildlife behavior and migratory patterns. In fact, according to Liptak (2017), nearly 400 migrating birds collided with a single lit skyscraper in one night in Texas.</a:t>
            </a:r>
          </a:p>
          <a:p>
            <a:endParaRPr lang="en-US" dirty="0"/>
          </a:p>
          <a:p>
            <a:r>
              <a:rPr lang="en-US" dirty="0"/>
              <a:t>--advance slide--</a:t>
            </a:r>
          </a:p>
          <a:p>
            <a:endParaRPr lang="en-US" dirty="0"/>
          </a:p>
          <a:p>
            <a:r>
              <a:rPr lang="en-US" dirty="0"/>
              <a:t>Source: </a:t>
            </a:r>
            <a:r>
              <a:rPr lang="en-US" dirty="0" err="1"/>
              <a:t>Chepesiuk</a:t>
            </a:r>
            <a:r>
              <a:rPr lang="en-US" dirty="0"/>
              <a:t>, R. (2009). Missing the Dark: Health Effects of Light Pollution. Environmental Health Perspectives, 117(1), A24. doi:10.1289/ehp.117-a20; Liptak, A. (2017, May 13). After a massive bird strike last week, a Texas skyscraper will shut down its exterior lights. Retrieved July 12, 2017, from https://www.theverge.com/2017/5/13/15635240/texas-songbirds-skyscraper-save-migrating-birds-audubon-society</a:t>
            </a:r>
          </a:p>
          <a:p>
            <a:endParaRPr lang="en-US" dirty="0"/>
          </a:p>
          <a:p>
            <a:r>
              <a:rPr lang="en-US" dirty="0"/>
              <a:t>Image Source: National Park Service (</a:t>
            </a:r>
            <a:r>
              <a:rPr lang="en-US" dirty="0" err="1"/>
              <a:t>n.d.</a:t>
            </a:r>
            <a:r>
              <a:rPr lang="en-US" dirty="0"/>
              <a:t>). </a:t>
            </a:r>
            <a:r>
              <a:rPr lang="en-US" i="1" dirty="0"/>
              <a:t>Owl</a:t>
            </a:r>
            <a:r>
              <a:rPr lang="en-US" i="0" dirty="0"/>
              <a:t> [Photograph found in Dinosaur National Monument]. Retrieved October 17, 2017, from https</a:t>
            </a:r>
            <a:r>
              <a:rPr lang="en-US" dirty="0"/>
              <a:t>://www.nps.gov/media/photo/view.htm?id=67DFE465-155D-451F-670C3CBCFCFB34AE </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550873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Short Script</a:t>
            </a:r>
          </a:p>
          <a:p>
            <a:r>
              <a:rPr lang="en-US" dirty="0"/>
              <a:t>There are impacts on humans as well. </a:t>
            </a:r>
            <a:r>
              <a:rPr lang="en-US" baseline="0" dirty="0"/>
              <a:t>97% of Americans are unable to see the Milky Way at night due to these light polluted skies. To put this into perspective, that means over 300 million Americans cannot see our galaxy in the night sky from their homes. </a:t>
            </a:r>
          </a:p>
          <a:p>
            <a:endParaRPr lang="en-US" baseline="0" dirty="0"/>
          </a:p>
          <a:p>
            <a:r>
              <a:rPr lang="en-US" u="sng" baseline="0" dirty="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impacts on humans as well. </a:t>
            </a:r>
            <a:r>
              <a:rPr lang="en-US" baseline="0" dirty="0"/>
              <a:t>97% of Americans are unable to see the Milky Way at night due these light polluted skies. To put this into perspective, of the 323 million people living in the US as of 2016, only 10 million people can see the Milky Way.  That would be essentially the equivalent to only half the population of the New York City Urban Area being able to see the Milky Way.</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baseline="0" dirty="0"/>
          </a:p>
          <a:p>
            <a:r>
              <a:rPr lang="en-US" baseline="0" dirty="0"/>
              <a:t>Source: </a:t>
            </a:r>
            <a:r>
              <a:rPr lang="en-US" sz="1200" kern="1200" dirty="0" err="1">
                <a:solidFill>
                  <a:schemeClr val="tx1"/>
                </a:solidFill>
                <a:effectLst/>
                <a:latin typeface="+mn-lt"/>
                <a:ea typeface="+mn-ea"/>
                <a:cs typeface="+mn-cs"/>
              </a:rPr>
              <a:t>Falchi</a:t>
            </a:r>
            <a:r>
              <a:rPr lang="en-US" sz="1200" kern="1200" dirty="0">
                <a:solidFill>
                  <a:schemeClr val="tx1"/>
                </a:solidFill>
                <a:effectLst/>
                <a:latin typeface="+mn-lt"/>
                <a:ea typeface="+mn-ea"/>
                <a:cs typeface="+mn-cs"/>
              </a:rPr>
              <a:t>, F., Cinzano, P., </a:t>
            </a:r>
            <a:r>
              <a:rPr lang="en-US" sz="1200" kern="1200" dirty="0" err="1">
                <a:solidFill>
                  <a:schemeClr val="tx1"/>
                </a:solidFill>
                <a:effectLst/>
                <a:latin typeface="+mn-lt"/>
                <a:ea typeface="+mn-ea"/>
                <a:cs typeface="+mn-cs"/>
              </a:rPr>
              <a:t>Duriscoe</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Kyba</a:t>
            </a:r>
            <a:r>
              <a:rPr lang="en-US" sz="1200" kern="1200" dirty="0">
                <a:solidFill>
                  <a:schemeClr val="tx1"/>
                </a:solidFill>
                <a:effectLst/>
                <a:latin typeface="+mn-lt"/>
                <a:ea typeface="+mn-ea"/>
                <a:cs typeface="+mn-cs"/>
              </a:rPr>
              <a:t>, C. C. M., </a:t>
            </a:r>
            <a:r>
              <a:rPr lang="en-US" sz="1200" kern="1200" dirty="0" err="1">
                <a:solidFill>
                  <a:schemeClr val="tx1"/>
                </a:solidFill>
                <a:effectLst/>
                <a:latin typeface="+mn-lt"/>
                <a:ea typeface="+mn-ea"/>
                <a:cs typeface="+mn-cs"/>
              </a:rPr>
              <a:t>Elvidge</a:t>
            </a:r>
            <a:r>
              <a:rPr lang="en-US" sz="1200" kern="1200" dirty="0">
                <a:solidFill>
                  <a:schemeClr val="tx1"/>
                </a:solidFill>
                <a:effectLst/>
                <a:latin typeface="+mn-lt"/>
                <a:ea typeface="+mn-ea"/>
                <a:cs typeface="+mn-cs"/>
              </a:rPr>
              <a:t>, C. D., Baugh, K., </a:t>
            </a:r>
            <a:r>
              <a:rPr lang="en-US" sz="1200" kern="1200" dirty="0" err="1">
                <a:solidFill>
                  <a:schemeClr val="tx1"/>
                </a:solidFill>
                <a:effectLst/>
                <a:latin typeface="+mn-lt"/>
                <a:ea typeface="+mn-ea"/>
                <a:cs typeface="+mn-cs"/>
              </a:rPr>
              <a:t>Furgoni</a:t>
            </a:r>
            <a:r>
              <a:rPr lang="en-US" sz="1200" kern="1200" dirty="0">
                <a:solidFill>
                  <a:schemeClr val="tx1"/>
                </a:solidFill>
                <a:effectLst/>
                <a:latin typeface="+mn-lt"/>
                <a:ea typeface="+mn-ea"/>
                <a:cs typeface="+mn-cs"/>
              </a:rPr>
              <a:t>, R. (2016). The new world atlas of artificial night sky brightness. </a:t>
            </a:r>
            <a:r>
              <a:rPr lang="en-US" sz="1200" i="1" kern="1200" dirty="0">
                <a:solidFill>
                  <a:schemeClr val="tx1"/>
                </a:solidFill>
                <a:effectLst/>
                <a:latin typeface="+mn-lt"/>
                <a:ea typeface="+mn-ea"/>
                <a:cs typeface="+mn-cs"/>
              </a:rPr>
              <a:t>Science Advances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(6), 19. doi:10.1126/sciadv.1600377 </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 Census Bureau (2010). </a:t>
            </a:r>
            <a:r>
              <a:rPr lang="en-US" sz="1200" b="0" i="1" kern="1200" dirty="0">
                <a:solidFill>
                  <a:schemeClr val="tx1"/>
                </a:solidFill>
                <a:effectLst/>
                <a:latin typeface="+mn-lt"/>
                <a:ea typeface="+mn-ea"/>
                <a:cs typeface="+mn-cs"/>
              </a:rPr>
              <a:t>2010 Urban Area List All.</a:t>
            </a:r>
            <a:r>
              <a:rPr lang="en-US" sz="1200" b="0" i="0" kern="1200" dirty="0">
                <a:solidFill>
                  <a:schemeClr val="tx1"/>
                </a:solidFill>
                <a:effectLst/>
                <a:latin typeface="+mn-lt"/>
                <a:ea typeface="+mn-ea"/>
                <a:cs typeface="+mn-cs"/>
              </a:rPr>
              <a:t> https://www2.census.gov/geo/docs/reference/ua/ua_list_all.txt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i="0" kern="1200" dirty="0" err="1">
                <a:solidFill>
                  <a:schemeClr val="tx1"/>
                </a:solidFill>
                <a:effectLst/>
                <a:latin typeface="+mn-lt"/>
                <a:ea typeface="+mn-ea"/>
                <a:cs typeface="+mn-cs"/>
              </a:rPr>
              <a:t>Bettymaya</a:t>
            </a:r>
            <a:r>
              <a:rPr lang="en-US" sz="1200" b="0" i="0" kern="1200" dirty="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Foott</a:t>
            </a:r>
            <a:r>
              <a:rPr lang="en-US" sz="1200" b="0" i="0" kern="1200" dirty="0" smtClean="0">
                <a:solidFill>
                  <a:schemeClr val="tx1"/>
                </a:solidFill>
                <a:effectLst/>
                <a:latin typeface="+mn-lt"/>
                <a:ea typeface="+mn-ea"/>
                <a:cs typeface="+mn-cs"/>
              </a:rPr>
              <a:t> (project partner)</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942172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Short Script</a:t>
            </a:r>
          </a:p>
          <a:p>
            <a:r>
              <a:rPr lang="en-US" dirty="0"/>
              <a:t>There are also potential health</a:t>
            </a:r>
            <a:r>
              <a:rPr lang="en-US" baseline="0" dirty="0"/>
              <a:t> effects. Artificial light has been linked to cancer, depression, obesity, and insomnia.</a:t>
            </a:r>
            <a:endParaRPr lang="en-US" dirty="0"/>
          </a:p>
          <a:p>
            <a:endParaRPr lang="en-US" dirty="0"/>
          </a:p>
          <a:p>
            <a:r>
              <a:rPr lang="en-US" u="sng" dirty="0"/>
              <a:t>Long 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also potential health</a:t>
            </a:r>
            <a:r>
              <a:rPr lang="en-US" baseline="0" dirty="0"/>
              <a:t> effects. Artificial light suppresses melatonin production and alters circadian rhythms, resulting in increased risk of developing many health disorders, a few of which are listed here. The research connecting light pollution and human health is still in the early stages. </a:t>
            </a:r>
            <a:r>
              <a:rPr lang="en-US" sz="1200" kern="1200" dirty="0">
                <a:solidFill>
                  <a:schemeClr val="tx1"/>
                </a:solidFill>
                <a:effectLst/>
                <a:latin typeface="+mn-lt"/>
                <a:ea typeface="+mn-ea"/>
                <a:cs typeface="+mn-cs"/>
              </a:rPr>
              <a:t>Current research has revealed artificial light exposure at night can increase the risk of developing breast cancer by 30-50%.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Sources:</a:t>
            </a:r>
            <a:r>
              <a:rPr lang="en-US" baseline="0" dirty="0"/>
              <a:t> </a:t>
            </a:r>
            <a:r>
              <a:rPr lang="en-US" sz="1200" kern="1200" dirty="0" err="1">
                <a:solidFill>
                  <a:schemeClr val="tx1"/>
                </a:solidFill>
                <a:effectLst/>
                <a:latin typeface="+mn-lt"/>
                <a:ea typeface="+mn-ea"/>
                <a:cs typeface="+mn-cs"/>
              </a:rPr>
              <a:t>Chepesiuk</a:t>
            </a:r>
            <a:r>
              <a:rPr lang="en-US" sz="1200" kern="1200" dirty="0">
                <a:solidFill>
                  <a:schemeClr val="tx1"/>
                </a:solidFill>
                <a:effectLst/>
                <a:latin typeface="+mn-lt"/>
                <a:ea typeface="+mn-ea"/>
                <a:cs typeface="+mn-cs"/>
              </a:rPr>
              <a:t>, R. (2009). Missing the Dark: Health Effects of Light Pollution. </a:t>
            </a:r>
            <a:r>
              <a:rPr lang="en-US" sz="1200" i="1" kern="1200" dirty="0">
                <a:solidFill>
                  <a:schemeClr val="tx1"/>
                </a:solidFill>
                <a:effectLst/>
                <a:latin typeface="+mn-lt"/>
                <a:ea typeface="+mn-ea"/>
                <a:cs typeface="+mn-cs"/>
              </a:rPr>
              <a:t>Environmental Health Perspectives,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117</a:t>
            </a:r>
            <a:r>
              <a:rPr lang="en-US" sz="1200" kern="1200" dirty="0">
                <a:solidFill>
                  <a:schemeClr val="tx1"/>
                </a:solidFill>
                <a:effectLst/>
                <a:latin typeface="+mn-lt"/>
                <a:ea typeface="+mn-ea"/>
                <a:cs typeface="+mn-cs"/>
              </a:rPr>
              <a:t>(1), A24-A27. doi:10.1289/ehp.117-a20;</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Dominoni</a:t>
            </a:r>
            <a:r>
              <a:rPr lang="en-US" sz="1200" kern="1200" dirty="0">
                <a:solidFill>
                  <a:schemeClr val="tx1"/>
                </a:solidFill>
                <a:effectLst/>
                <a:latin typeface="+mn-lt"/>
                <a:ea typeface="+mn-ea"/>
                <a:cs typeface="+mn-cs"/>
              </a:rPr>
              <a:t>, D. M., </a:t>
            </a:r>
            <a:r>
              <a:rPr lang="en-US" sz="1200" kern="1200" dirty="0" err="1">
                <a:solidFill>
                  <a:schemeClr val="tx1"/>
                </a:solidFill>
                <a:effectLst/>
                <a:latin typeface="+mn-lt"/>
                <a:ea typeface="+mn-ea"/>
                <a:cs typeface="+mn-cs"/>
              </a:rPr>
              <a:t>Borniger</a:t>
            </a:r>
            <a:r>
              <a:rPr lang="en-US" sz="1200" kern="1200" dirty="0">
                <a:solidFill>
                  <a:schemeClr val="tx1"/>
                </a:solidFill>
                <a:effectLst/>
                <a:latin typeface="+mn-lt"/>
                <a:ea typeface="+mn-ea"/>
                <a:cs typeface="+mn-cs"/>
              </a:rPr>
              <a:t>, J. C., &amp; Nelson, R. J. (2016). Light at night, clocks and health: from humans to wild organisms. </a:t>
            </a:r>
            <a:r>
              <a:rPr lang="en-US" sz="1200" i="1" kern="1200" dirty="0">
                <a:solidFill>
                  <a:schemeClr val="tx1"/>
                </a:solidFill>
                <a:effectLst/>
                <a:latin typeface="+mn-lt"/>
                <a:ea typeface="+mn-ea"/>
                <a:cs typeface="+mn-cs"/>
              </a:rPr>
              <a:t>Biology Letters,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(2), 1-2. doi:10.1098/rsbl.2016.0015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Tumor Growth - Haim, A., &amp; </a:t>
            </a:r>
            <a:r>
              <a:rPr lang="en-US" sz="1200" b="0" i="0" kern="1200" dirty="0" err="1">
                <a:solidFill>
                  <a:schemeClr val="tx1"/>
                </a:solidFill>
                <a:effectLst/>
                <a:latin typeface="+mn-lt"/>
                <a:ea typeface="+mn-ea"/>
                <a:cs typeface="+mn-cs"/>
              </a:rPr>
              <a:t>Zubidat</a:t>
            </a:r>
            <a:r>
              <a:rPr lang="en-US" sz="1200" b="0" i="0" kern="1200" dirty="0">
                <a:solidFill>
                  <a:schemeClr val="tx1"/>
                </a:solidFill>
                <a:effectLst/>
                <a:latin typeface="+mn-lt"/>
                <a:ea typeface="+mn-ea"/>
                <a:cs typeface="+mn-cs"/>
              </a:rPr>
              <a:t>, A. E. (2015). Artificial light at night: melatonin as a mediator between the environment and epigenome. </a:t>
            </a:r>
            <a:r>
              <a:rPr lang="en-US" sz="1200" b="0" i="1" kern="1200" dirty="0">
                <a:solidFill>
                  <a:schemeClr val="tx1"/>
                </a:solidFill>
                <a:effectLst/>
                <a:latin typeface="+mn-lt"/>
                <a:ea typeface="+mn-ea"/>
                <a:cs typeface="+mn-cs"/>
              </a:rPr>
              <a:t>Philosophical Transactions of the Royal Society B: Biological Sciences,370</a:t>
            </a:r>
            <a:r>
              <a:rPr lang="en-US" sz="1200" b="0" i="0" kern="1200" dirty="0">
                <a:solidFill>
                  <a:schemeClr val="tx1"/>
                </a:solidFill>
                <a:effectLst/>
                <a:latin typeface="+mn-lt"/>
                <a:ea typeface="+mn-ea"/>
                <a:cs typeface="+mn-cs"/>
              </a:rPr>
              <a:t>(1667), 1-7. doi:10.1098/rstb.2014.0121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Obesity</a:t>
            </a:r>
            <a:r>
              <a:rPr lang="en-US" sz="1200" b="0" i="0" kern="1200" baseline="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Korkmaz</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Topal</a:t>
            </a:r>
            <a:r>
              <a:rPr lang="en-US" sz="1200" b="0" i="0" kern="1200" dirty="0">
                <a:solidFill>
                  <a:schemeClr val="tx1"/>
                </a:solidFill>
                <a:effectLst/>
                <a:latin typeface="+mn-lt"/>
                <a:ea typeface="+mn-ea"/>
                <a:cs typeface="+mn-cs"/>
              </a:rPr>
              <a:t>, T., Tan, D., &amp; Reiter, R. J. (2009). Role of melatonin in metabolic regulation. </a:t>
            </a:r>
            <a:r>
              <a:rPr lang="en-US" sz="1200" b="0" i="1" kern="1200" dirty="0">
                <a:solidFill>
                  <a:schemeClr val="tx1"/>
                </a:solidFill>
                <a:effectLst/>
                <a:latin typeface="+mn-lt"/>
                <a:ea typeface="+mn-ea"/>
                <a:cs typeface="+mn-cs"/>
              </a:rPr>
              <a:t>Reviews in Endocrine and Metabolic Disorders,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10</a:t>
            </a:r>
            <a:r>
              <a:rPr lang="en-US" sz="1200" b="0" i="0" kern="1200" dirty="0">
                <a:solidFill>
                  <a:schemeClr val="tx1"/>
                </a:solidFill>
                <a:effectLst/>
                <a:latin typeface="+mn-lt"/>
                <a:ea typeface="+mn-ea"/>
                <a:cs typeface="+mn-cs"/>
              </a:rPr>
              <a:t>(4), 261-270. doi:10.1007/s11154-009-9117-5</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Depression - </a:t>
            </a:r>
            <a:r>
              <a:rPr lang="en-US" sz="1200" b="0" i="0" kern="1200" dirty="0">
                <a:solidFill>
                  <a:schemeClr val="tx1"/>
                </a:solidFill>
                <a:effectLst/>
                <a:latin typeface="+mn-lt"/>
                <a:ea typeface="+mn-ea"/>
                <a:cs typeface="+mn-cs"/>
              </a:rPr>
              <a:t>Nature Bright. (2015, June 29). 5 Ways Light Pollution Affects Your Health. Retrieved July 05, 2017, from http://www.naturebright.com/research-news/5-ways-light-pollution-affects-your-health/; </a:t>
            </a:r>
            <a:r>
              <a:rPr lang="en-US" sz="1200" b="0" i="0" kern="1200" dirty="0" err="1">
                <a:solidFill>
                  <a:schemeClr val="tx1"/>
                </a:solidFill>
                <a:effectLst/>
                <a:latin typeface="+mn-lt"/>
                <a:ea typeface="+mn-ea"/>
                <a:cs typeface="+mn-cs"/>
              </a:rPr>
              <a:t>Scaccia</a:t>
            </a:r>
            <a:r>
              <a:rPr lang="en-US" sz="1200" b="0" i="0" kern="1200" dirty="0">
                <a:solidFill>
                  <a:schemeClr val="tx1"/>
                </a:solidFill>
                <a:effectLst/>
                <a:latin typeface="+mn-lt"/>
                <a:ea typeface="+mn-ea"/>
                <a:cs typeface="+mn-cs"/>
              </a:rPr>
              <a:t>, A. (2017, May 18). Serotonin: What You Need to Know. Retrieved July 05, 2017, from http://www.healthline.com/health/mental-health/serotonin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Insomnia - Fernandez, M., DG Health and Consumers of the European Commission, &amp; EU SCENIHR. (2012). Health Effects of Artificial Light. Retrieved July 05, 2017, from http://ec.europa.eu/health/scientific_committees/opinions_layman/artificial-light/en/about-artificial-light.htm#7</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14440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Short Script</a:t>
            </a:r>
          </a:p>
          <a:p>
            <a:r>
              <a:rPr lang="en-US" dirty="0"/>
              <a:t>The Colorado Plateau has historically been an ideal area for stargazing due to its dark skies. In fact, (as of now) there are seventeen certified Dark Sky Places within the Colorado Plateau. However, light pollution from cities up to 200 kilometers away can impact the pristine night sky of this region.</a:t>
            </a:r>
          </a:p>
          <a:p>
            <a:endParaRPr lang="en-US" dirty="0"/>
          </a:p>
          <a:p>
            <a:r>
              <a:rPr lang="en-US" u="sng" dirty="0"/>
              <a:t>Long Script</a:t>
            </a:r>
          </a:p>
          <a:p>
            <a:r>
              <a:rPr lang="en-US" dirty="0"/>
              <a:t>The Colorado Plateau has historically been an ideal area for stargazing due to its dark skies. In fact, (as of now) there are seventeen certified Dark Sky Places within the Colorado Plateau. Several National Parks host outreaching events, such as Star Parties. However, light pollution from cities up to 200 kilometers away can impact the pristine night sky of this region.</a:t>
            </a:r>
          </a:p>
          <a:p>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--advance</a:t>
            </a:r>
            <a:r>
              <a:rPr lang="en-US" sz="1200" baseline="0" dirty="0">
                <a:solidFill>
                  <a:srgbClr val="FF0000"/>
                </a:solidFill>
              </a:rPr>
              <a:t> slide--</a:t>
            </a:r>
            <a:endParaRPr lang="en-US" sz="120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Quote Source: </a:t>
            </a:r>
            <a:r>
              <a:rPr lang="en-US" sz="1200" b="0" i="0" kern="1200" baseline="0" dirty="0">
                <a:solidFill>
                  <a:schemeClr val="tx1"/>
                </a:solidFill>
                <a:effectLst/>
                <a:latin typeface="+mn-lt"/>
                <a:ea typeface="+mn-ea"/>
                <a:cs typeface="+mn-cs"/>
              </a:rPr>
              <a:t>Stanley</a:t>
            </a:r>
            <a:r>
              <a:rPr lang="en-US" sz="1200" b="0" i="0" kern="1200" dirty="0">
                <a:solidFill>
                  <a:schemeClr val="tx1"/>
                </a:solidFill>
                <a:effectLst/>
                <a:latin typeface="+mn-lt"/>
                <a:ea typeface="+mn-ea"/>
                <a:cs typeface="+mn-cs"/>
              </a:rPr>
              <a:t>, R. (2017, October 26). </a:t>
            </a:r>
            <a:r>
              <a:rPr lang="en-US" sz="1200" kern="1200" dirty="0">
                <a:solidFill>
                  <a:schemeClr val="tx1"/>
                </a:solidFill>
                <a:effectLst/>
                <a:latin typeface="+mn-lt"/>
                <a:ea typeface="+mn-ea"/>
                <a:cs typeface="+mn-cs"/>
              </a:rPr>
              <a:t>NASA DEVELOP National Program Virtual Poster Session Interview </a:t>
            </a:r>
            <a:r>
              <a:rPr lang="en-US" sz="1200" b="0" i="0" kern="1200" dirty="0">
                <a:solidFill>
                  <a:schemeClr val="tx1"/>
                </a:solidFill>
                <a:effectLst/>
                <a:latin typeface="+mn-lt"/>
                <a:ea typeface="+mn-ea"/>
                <a:cs typeface="+mn-cs"/>
              </a:rPr>
              <a:t>[Personal interview] [emphasis added]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Image Source: </a:t>
            </a:r>
            <a:r>
              <a:rPr lang="en-US" dirty="0" err="1"/>
              <a:t>Bettymaya</a:t>
            </a:r>
            <a:r>
              <a:rPr lang="en-US" dirty="0"/>
              <a:t> </a:t>
            </a:r>
            <a:r>
              <a:rPr lang="en-US" dirty="0" err="1" smtClean="0"/>
              <a:t>Foott</a:t>
            </a:r>
            <a:r>
              <a:rPr lang="en-US" dirty="0" smtClean="0"/>
              <a:t> (project partner)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227214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1B57AF"/>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0.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7.png"/><Relationship Id="rId4" Type="http://schemas.openxmlformats.org/officeDocument/2006/relationships/diagramLayout" Target="../diagrams/layout1.xml"/><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1.JPG"/></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72.png"/><Relationship Id="rId4" Type="http://schemas.openxmlformats.org/officeDocument/2006/relationships/image" Target="../media/image29.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03395EC-218C-4340-8D0A-293D00DA8B20}"/>
              </a:ext>
            </a:extLst>
          </p:cNvPr>
          <p:cNvPicPr>
            <a:picLocks noChangeAspect="1"/>
          </p:cNvPicPr>
          <p:nvPr/>
        </p:nvPicPr>
        <p:blipFill rotWithShape="1">
          <a:blip r:embed="rId3">
            <a:extLst>
              <a:ext uri="{28A0092B-C50C-407E-A947-70E740481C1C}">
                <a14:useLocalDpi xmlns:a14="http://schemas.microsoft.com/office/drawing/2010/main" val="0"/>
              </a:ext>
            </a:extLst>
          </a:blip>
          <a:srcRect l="42586" r="8333"/>
          <a:stretch/>
        </p:blipFill>
        <p:spPr>
          <a:xfrm>
            <a:off x="-5716" y="0"/>
            <a:ext cx="5989120" cy="686385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525"/>
            <a:ext cx="12192000" cy="685799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sp>
        <p:nvSpPr>
          <p:cNvPr id="8" name="Title 1"/>
          <p:cNvSpPr txBox="1">
            <a:spLocks/>
          </p:cNvSpPr>
          <p:nvPr/>
        </p:nvSpPr>
        <p:spPr>
          <a:xfrm>
            <a:off x="5412975" y="1123208"/>
            <a:ext cx="6031281"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1B57AF"/>
                </a:solidFill>
              </a:rPr>
              <a:t>Colorado Plateau Urban Development</a:t>
            </a:r>
          </a:p>
        </p:txBody>
      </p:sp>
      <p:sp>
        <p:nvSpPr>
          <p:cNvPr id="9" name="Subtitle 2"/>
          <p:cNvSpPr txBox="1">
            <a:spLocks/>
          </p:cNvSpPr>
          <p:nvPr/>
        </p:nvSpPr>
        <p:spPr>
          <a:xfrm>
            <a:off x="5604733" y="2593819"/>
            <a:ext cx="5647764" cy="153003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000" dirty="0">
                <a:solidFill>
                  <a:srgbClr val="1B57AF"/>
                </a:solidFill>
              </a:rPr>
              <a:t>A Perspective on Nighttime Sky Glow Over the Colorado Plateau by Integrating the Suomi-NPP VIIRS Day Night Band Sensor with a Customized Geolocation Data Processing Program</a:t>
            </a:r>
          </a:p>
        </p:txBody>
      </p:sp>
      <p:sp>
        <p:nvSpPr>
          <p:cNvPr id="22" name="TextBox 21"/>
          <p:cNvSpPr txBox="1"/>
          <p:nvPr/>
        </p:nvSpPr>
        <p:spPr>
          <a:xfrm>
            <a:off x="5221217" y="5923963"/>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Virginia – Wise </a:t>
            </a:r>
          </a:p>
        </p:txBody>
      </p:sp>
      <p:sp>
        <p:nvSpPr>
          <p:cNvPr id="15" name="Text Placeholder 17"/>
          <p:cNvSpPr txBox="1">
            <a:spLocks/>
          </p:cNvSpPr>
          <p:nvPr/>
        </p:nvSpPr>
        <p:spPr>
          <a:xfrm>
            <a:off x="7371549"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Manda Au</a:t>
            </a:r>
          </a:p>
        </p:txBody>
      </p:sp>
      <p:sp>
        <p:nvSpPr>
          <p:cNvPr id="23" name="Text Placeholder 17"/>
          <p:cNvSpPr txBox="1">
            <a:spLocks/>
          </p:cNvSpPr>
          <p:nvPr/>
        </p:nvSpPr>
        <p:spPr>
          <a:xfrm>
            <a:off x="7371549" y="517032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Ian </a:t>
            </a:r>
            <a:r>
              <a:rPr lang="en-US" sz="1800" dirty="0" err="1">
                <a:solidFill>
                  <a:schemeClr val="tx1">
                    <a:lumMod val="75000"/>
                    <a:lumOff val="25000"/>
                  </a:schemeClr>
                </a:solidFill>
                <a:latin typeface="Century Gothic" panose="020B0502020202020204" pitchFamily="34" charset="0"/>
              </a:rPr>
              <a:t>Brastow</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301039"/>
            <a:ext cx="5628425" cy="338554"/>
          </a:xfrm>
          <a:prstGeom prst="rect">
            <a:avLst/>
          </a:prstGeom>
          <a:noFill/>
        </p:spPr>
        <p:txBody>
          <a:bodyPr wrap="square" rtlCol="0">
            <a:spAutoFit/>
          </a:bodyPr>
          <a:lstStyle/>
          <a:p>
            <a:r>
              <a:rPr lang="en-US" sz="1600" i="1">
                <a:solidFill>
                  <a:schemeClr val="bg1"/>
                </a:solidFill>
                <a:latin typeface="Century Gothic" panose="020B0502020202020204" pitchFamily="34" charset="0"/>
              </a:rPr>
              <a:t>Fall 2017</a:t>
            </a:r>
            <a:endParaRPr lang="en-US" sz="1600" i="1" dirty="0">
              <a:solidFill>
                <a:schemeClr val="bg1"/>
              </a:solidFill>
              <a:latin typeface="Century Gothic" panose="020B0502020202020204" pitchFamily="34" charset="0"/>
            </a:endParaRPr>
          </a:p>
        </p:txBody>
      </p:sp>
      <p:sp>
        <p:nvSpPr>
          <p:cNvPr id="18" name="Text Placeholder 17"/>
          <p:cNvSpPr txBox="1">
            <a:spLocks/>
          </p:cNvSpPr>
          <p:nvPr/>
        </p:nvSpPr>
        <p:spPr>
          <a:xfrm>
            <a:off x="6495401" y="4342261"/>
            <a:ext cx="3866428" cy="350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Margaret Mulhern</a:t>
            </a:r>
            <a:endParaRPr lang="en-US" sz="1800" strike="sngStrike"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81F606A-CE2D-4C77-A75C-4D0F49E32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84765"/>
            <a:ext cx="12192000" cy="2925109"/>
          </a:xfrm>
          <a:prstGeom prst="rect">
            <a:avLst/>
          </a:prstGeom>
        </p:spPr>
      </p:pic>
      <p:sp>
        <p:nvSpPr>
          <p:cNvPr id="5" name="Title 4"/>
          <p:cNvSpPr>
            <a:spLocks noGrp="1"/>
          </p:cNvSpPr>
          <p:nvPr>
            <p:ph type="title"/>
          </p:nvPr>
        </p:nvSpPr>
        <p:spPr>
          <a:xfrm>
            <a:off x="4751221" y="371474"/>
            <a:ext cx="2689559" cy="479425"/>
          </a:xfrm>
        </p:spPr>
        <p:txBody>
          <a:bodyPr>
            <a:noAutofit/>
          </a:bodyPr>
          <a:lstStyle/>
          <a:p>
            <a:r>
              <a:rPr lang="en-US" dirty="0"/>
              <a:t>Partners</a:t>
            </a:r>
          </a:p>
        </p:txBody>
      </p:sp>
      <p:sp>
        <p:nvSpPr>
          <p:cNvPr id="7" name="Text Placeholder 4"/>
          <p:cNvSpPr txBox="1">
            <a:spLocks/>
          </p:cNvSpPr>
          <p:nvPr/>
        </p:nvSpPr>
        <p:spPr>
          <a:xfrm>
            <a:off x="8538451" y="653555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err="1">
                <a:solidFill>
                  <a:schemeClr val="bg1"/>
                </a:solidFill>
              </a:rPr>
              <a:t>Bettymaya</a:t>
            </a:r>
            <a:r>
              <a:rPr lang="en-US" dirty="0">
                <a:solidFill>
                  <a:schemeClr val="bg1"/>
                </a:solidFill>
              </a:rPr>
              <a:t> </a:t>
            </a:r>
            <a:r>
              <a:rPr lang="en-US" dirty="0" err="1">
                <a:solidFill>
                  <a:schemeClr val="bg1"/>
                </a:solidFill>
              </a:rPr>
              <a:t>Foott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xmlns="" id="{F5BECD34-4D00-428F-B527-85CDB863E2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992" y="172275"/>
            <a:ext cx="1097671" cy="1097671"/>
          </a:xfrm>
          <a:prstGeom prst="rect">
            <a:avLst/>
          </a:prstGeom>
        </p:spPr>
      </p:pic>
      <p:pic>
        <p:nvPicPr>
          <p:cNvPr id="11" name="Picture 10">
            <a:extLst>
              <a:ext uri="{FF2B5EF4-FFF2-40B4-BE49-F238E27FC236}">
                <a16:creationId xmlns:a16="http://schemas.microsoft.com/office/drawing/2014/main" xmlns="" id="{FA493627-C1E4-4F30-B4E7-1C70799EA2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2419" y="172275"/>
            <a:ext cx="842590" cy="1097671"/>
          </a:xfrm>
          <a:prstGeom prst="rect">
            <a:avLst/>
          </a:prstGeom>
        </p:spPr>
      </p:pic>
      <p:sp>
        <p:nvSpPr>
          <p:cNvPr id="8" name="Text Placeholder 5">
            <a:extLst>
              <a:ext uri="{FF2B5EF4-FFF2-40B4-BE49-F238E27FC236}">
                <a16:creationId xmlns:a16="http://schemas.microsoft.com/office/drawing/2014/main" xmlns="" id="{FB88CAB7-4CF6-49E9-8768-AC72FC8D4D1F}"/>
              </a:ext>
            </a:extLst>
          </p:cNvPr>
          <p:cNvSpPr txBox="1">
            <a:spLocks/>
          </p:cNvSpPr>
          <p:nvPr/>
        </p:nvSpPr>
        <p:spPr>
          <a:xfrm>
            <a:off x="609765" y="1361870"/>
            <a:ext cx="10972469" cy="243097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1B57AF"/>
              </a:buClr>
              <a:buFont typeface="Webdings" panose="05030102010509060703" pitchFamily="18" charset="2"/>
              <a:buChar char="4"/>
            </a:pPr>
            <a:r>
              <a:rPr lang="en-US" sz="2200" dirty="0">
                <a:solidFill>
                  <a:schemeClr val="bg2">
                    <a:lumMod val="50000"/>
                  </a:schemeClr>
                </a:solidFill>
              </a:rPr>
              <a:t>Colorado Plateau Dark Sky Cooperative</a:t>
            </a:r>
          </a:p>
          <a:p>
            <a:pPr marL="342900" indent="-342900">
              <a:spcBef>
                <a:spcPts val="200"/>
              </a:spcBef>
              <a:buClr>
                <a:srgbClr val="1B57AF"/>
              </a:buClr>
              <a:buFont typeface="Webdings" panose="05030102010509060703" pitchFamily="18" charset="2"/>
              <a:buChar char="4"/>
            </a:pPr>
            <a:endParaRPr lang="en-US" sz="1000" dirty="0">
              <a:solidFill>
                <a:schemeClr val="bg2">
                  <a:lumMod val="50000"/>
                </a:schemeClr>
              </a:solidFill>
            </a:endParaRPr>
          </a:p>
          <a:p>
            <a:pPr marL="342900" indent="-342900">
              <a:spcBef>
                <a:spcPts val="200"/>
              </a:spcBef>
              <a:buClr>
                <a:srgbClr val="1B57AF"/>
              </a:buClr>
              <a:buFont typeface="Webdings" panose="05030102010509060703" pitchFamily="18" charset="2"/>
              <a:buChar char="4"/>
            </a:pPr>
            <a:r>
              <a:rPr lang="en-US" sz="2200" dirty="0">
                <a:solidFill>
                  <a:schemeClr val="bg2">
                    <a:lumMod val="50000"/>
                  </a:schemeClr>
                </a:solidFill>
              </a:rPr>
              <a:t>International </a:t>
            </a:r>
            <a:r>
              <a:rPr lang="en-US" sz="2200" dirty="0" smtClean="0">
                <a:solidFill>
                  <a:schemeClr val="bg2">
                    <a:lumMod val="50000"/>
                  </a:schemeClr>
                </a:solidFill>
              </a:rPr>
              <a:t>Dark-Sky </a:t>
            </a:r>
            <a:r>
              <a:rPr lang="en-US" sz="2200" dirty="0">
                <a:solidFill>
                  <a:schemeClr val="bg2">
                    <a:lumMod val="50000"/>
                  </a:schemeClr>
                </a:solidFill>
              </a:rPr>
              <a:t>Cooperative</a:t>
            </a:r>
          </a:p>
          <a:p>
            <a:pPr marL="342900" indent="-342900">
              <a:spcBef>
                <a:spcPts val="200"/>
              </a:spcBef>
              <a:buClr>
                <a:srgbClr val="1B57AF"/>
              </a:buClr>
              <a:buFont typeface="Webdings" panose="05030102010509060703" pitchFamily="18" charset="2"/>
              <a:buChar char="4"/>
            </a:pPr>
            <a:endParaRPr lang="en-US" sz="1000" dirty="0">
              <a:solidFill>
                <a:schemeClr val="bg2">
                  <a:lumMod val="50000"/>
                </a:schemeClr>
              </a:solidFill>
            </a:endParaRPr>
          </a:p>
          <a:p>
            <a:pPr marL="342900" indent="-342900">
              <a:spcBef>
                <a:spcPts val="200"/>
              </a:spcBef>
              <a:spcAft>
                <a:spcPts val="1000"/>
              </a:spcAft>
              <a:buClr>
                <a:srgbClr val="1B57AF"/>
              </a:buClr>
              <a:buFont typeface="Webdings" panose="05030102010509060703" pitchFamily="18" charset="2"/>
              <a:buChar char="4"/>
            </a:pPr>
            <a:r>
              <a:rPr lang="en-US" sz="2200" dirty="0">
                <a:solidFill>
                  <a:schemeClr val="bg2">
                    <a:lumMod val="50000"/>
                  </a:schemeClr>
                </a:solidFill>
              </a:rPr>
              <a:t>National Park </a:t>
            </a:r>
            <a:r>
              <a:rPr lang="en-US" sz="2200" dirty="0" smtClean="0">
                <a:solidFill>
                  <a:schemeClr val="bg2">
                    <a:lumMod val="50000"/>
                  </a:schemeClr>
                </a:solidFill>
              </a:rPr>
              <a:t>Service, Intermountain Region </a:t>
            </a:r>
            <a:endParaRPr lang="en-US" sz="1100" dirty="0" smtClean="0">
              <a:solidFill>
                <a:schemeClr val="bg2">
                  <a:lumMod val="50000"/>
                </a:schemeClr>
              </a:solidFill>
            </a:endParaRPr>
          </a:p>
          <a:p>
            <a:pPr marL="342900" indent="-342900">
              <a:spcBef>
                <a:spcPts val="200"/>
              </a:spcBef>
              <a:spcAft>
                <a:spcPts val="1000"/>
              </a:spcAft>
              <a:buClr>
                <a:srgbClr val="1B57AF"/>
              </a:buClr>
              <a:buFont typeface="Webdings" panose="05030102010509060703" pitchFamily="18" charset="2"/>
              <a:buChar char="4"/>
            </a:pPr>
            <a:r>
              <a:rPr lang="en-US" sz="2200" dirty="0">
                <a:solidFill>
                  <a:schemeClr val="bg2">
                    <a:lumMod val="50000"/>
                  </a:schemeClr>
                </a:solidFill>
              </a:rPr>
              <a:t>National Park </a:t>
            </a:r>
            <a:r>
              <a:rPr lang="en-US" sz="2200" dirty="0" smtClean="0">
                <a:solidFill>
                  <a:schemeClr val="bg2">
                    <a:lumMod val="50000"/>
                  </a:schemeClr>
                </a:solidFill>
              </a:rPr>
              <a:t>Service, Natural Sounds and Night Skies Division </a:t>
            </a:r>
            <a:endParaRPr lang="en-US" sz="1100" dirty="0" smtClean="0">
              <a:solidFill>
                <a:schemeClr val="bg2">
                  <a:lumMod val="50000"/>
                </a:schemeClr>
              </a:solidFill>
            </a:endParaRPr>
          </a:p>
          <a:p>
            <a:pPr marL="342900" indent="-342900">
              <a:spcBef>
                <a:spcPts val="200"/>
              </a:spcBef>
              <a:spcAft>
                <a:spcPts val="1000"/>
              </a:spcAft>
              <a:buClr>
                <a:srgbClr val="1B57AF"/>
              </a:buClr>
              <a:buFont typeface="Webdings" panose="05030102010509060703" pitchFamily="18" charset="2"/>
              <a:buChar char="4"/>
            </a:pPr>
            <a:r>
              <a:rPr lang="en-US" sz="2200" dirty="0">
                <a:solidFill>
                  <a:schemeClr val="bg2">
                    <a:lumMod val="50000"/>
                  </a:schemeClr>
                </a:solidFill>
              </a:rPr>
              <a:t>National Park </a:t>
            </a:r>
            <a:r>
              <a:rPr lang="en-US" sz="2200" dirty="0" smtClean="0">
                <a:solidFill>
                  <a:schemeClr val="bg2">
                    <a:lumMod val="50000"/>
                  </a:schemeClr>
                </a:solidFill>
              </a:rPr>
              <a:t>Service, Grand Teton National Park, </a:t>
            </a:r>
            <a:endParaRPr lang="en-US" sz="1200" dirty="0" smtClean="0">
              <a:solidFill>
                <a:schemeClr val="bg2">
                  <a:lumMod val="50000"/>
                </a:schemeClr>
              </a:solidFill>
            </a:endParaRPr>
          </a:p>
          <a:p>
            <a:pPr marL="342900" indent="-342900">
              <a:spcBef>
                <a:spcPts val="200"/>
              </a:spcBef>
              <a:spcAft>
                <a:spcPts val="1000"/>
              </a:spcAft>
              <a:buClr>
                <a:srgbClr val="1B57AF"/>
              </a:buClr>
              <a:buFont typeface="Webdings" panose="05030102010509060703" pitchFamily="18" charset="2"/>
              <a:buChar char="4"/>
            </a:pPr>
            <a:r>
              <a:rPr lang="en-US" sz="2200" dirty="0" smtClean="0">
                <a:solidFill>
                  <a:schemeClr val="bg2">
                    <a:lumMod val="50000"/>
                  </a:schemeClr>
                </a:solidFill>
              </a:rPr>
              <a:t>Wyoming </a:t>
            </a:r>
            <a:r>
              <a:rPr lang="en-US" sz="2200" dirty="0">
                <a:solidFill>
                  <a:schemeClr val="bg2">
                    <a:lumMod val="50000"/>
                  </a:schemeClr>
                </a:solidFill>
              </a:rPr>
              <a:t>Stargazing </a:t>
            </a:r>
          </a:p>
        </p:txBody>
      </p:sp>
      <p:sp>
        <p:nvSpPr>
          <p:cNvPr id="9" name="TextBox 8">
            <a:extLst>
              <a:ext uri="{FF2B5EF4-FFF2-40B4-BE49-F238E27FC236}">
                <a16:creationId xmlns:a16="http://schemas.microsoft.com/office/drawing/2014/main" xmlns="" id="{2F32A26C-28D4-48B5-B6DB-37A2C980DD13}"/>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10</a:t>
            </a:fld>
            <a:endParaRPr lang="en-US" b="1" dirty="0">
              <a:solidFill>
                <a:srgbClr val="1B57AF"/>
              </a:solidFill>
            </a:endParaRPr>
          </a:p>
        </p:txBody>
      </p:sp>
    </p:spTree>
    <p:extLst>
      <p:ext uri="{BB962C8B-B14F-4D97-AF65-F5344CB8AC3E}">
        <p14:creationId xmlns:p14="http://schemas.microsoft.com/office/powerpoint/2010/main" val="2863433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xmlns="" id="{75A8AB56-055F-4A9B-B426-9B079AB8FEF6}"/>
              </a:ext>
            </a:extLst>
          </p:cNvPr>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827" t="-1362" r="1" b="1"/>
          <a:stretch/>
        </p:blipFill>
        <p:spPr>
          <a:xfrm>
            <a:off x="7658100" y="-112871"/>
            <a:ext cx="4533900" cy="6970872"/>
          </a:xfrm>
        </p:spPr>
      </p:pic>
      <p:sp>
        <p:nvSpPr>
          <p:cNvPr id="5" name="Title 4"/>
          <p:cNvSpPr>
            <a:spLocks noGrp="1"/>
          </p:cNvSpPr>
          <p:nvPr>
            <p:ph type="title"/>
          </p:nvPr>
        </p:nvSpPr>
        <p:spPr/>
        <p:txBody>
          <a:bodyPr/>
          <a:lstStyle/>
          <a:p>
            <a:r>
              <a:rPr lang="en-US" dirty="0"/>
              <a:t>Objectives</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National Park Service</a:t>
            </a:r>
          </a:p>
        </p:txBody>
      </p:sp>
      <p:sp>
        <p:nvSpPr>
          <p:cNvPr id="2" name="Rectangle 1">
            <a:extLst>
              <a:ext uri="{FF2B5EF4-FFF2-40B4-BE49-F238E27FC236}">
                <a16:creationId xmlns:a16="http://schemas.microsoft.com/office/drawing/2014/main" xmlns="" id="{51E8E892-5A4F-404A-B5E5-6A515FD9ACE4}"/>
              </a:ext>
            </a:extLst>
          </p:cNvPr>
          <p:cNvSpPr/>
          <p:nvPr/>
        </p:nvSpPr>
        <p:spPr>
          <a:xfrm>
            <a:off x="571682" y="1082394"/>
            <a:ext cx="5780991" cy="5262979"/>
          </a:xfrm>
          <a:prstGeom prst="rect">
            <a:avLst/>
          </a:prstGeom>
        </p:spPr>
        <p:txBody>
          <a:bodyPr wrap="square">
            <a:spAutoFit/>
          </a:bodyPr>
          <a:lstStyle/>
          <a:p>
            <a:pPr lvl="1" indent="-342900">
              <a:buClr>
                <a:srgbClr val="1B57AF"/>
              </a:buClr>
              <a:buFont typeface="Webdings" panose="05030102010509060703" pitchFamily="18" charset="2"/>
              <a:buChar char=""/>
            </a:pPr>
            <a:r>
              <a:rPr lang="en-US" sz="2400" dirty="0">
                <a:solidFill>
                  <a:srgbClr val="767171"/>
                </a:solidFill>
              </a:rPr>
              <a:t>Analyze artificial light affecting the Colorado Plateau using the </a:t>
            </a:r>
            <a:r>
              <a:rPr lang="en-US" sz="2400" b="1" dirty="0" err="1">
                <a:solidFill>
                  <a:srgbClr val="1B57AF"/>
                </a:solidFill>
              </a:rPr>
              <a:t>Skyglow</a:t>
            </a:r>
            <a:r>
              <a:rPr lang="en-US" sz="2400" b="1" dirty="0">
                <a:solidFill>
                  <a:srgbClr val="1B57AF"/>
                </a:solidFill>
              </a:rPr>
              <a:t> Estimation Toolbox (SET</a:t>
            </a:r>
            <a:r>
              <a:rPr lang="en-US" sz="2400" b="1" dirty="0" smtClean="0">
                <a:solidFill>
                  <a:srgbClr val="1B57AF"/>
                </a:solidFill>
              </a:rPr>
              <a:t>)</a:t>
            </a:r>
            <a:endParaRPr lang="en-US" sz="2400" b="1" dirty="0">
              <a:solidFill>
                <a:srgbClr val="1B57AF"/>
              </a:solidFill>
            </a:endParaRPr>
          </a:p>
          <a:p>
            <a:pPr lvl="1" indent="-342900">
              <a:buClr>
                <a:srgbClr val="1B57AF"/>
              </a:buClr>
              <a:buFont typeface="Webdings" panose="05030102010509060703" pitchFamily="18" charset="2"/>
              <a:buChar char=""/>
            </a:pPr>
            <a:endParaRPr lang="en-US" sz="2400" b="1" dirty="0">
              <a:solidFill>
                <a:srgbClr val="1B57AF"/>
              </a:solidFill>
            </a:endParaRPr>
          </a:p>
          <a:p>
            <a:pPr lvl="1" indent="-342900">
              <a:buClr>
                <a:srgbClr val="1B57AF"/>
              </a:buClr>
              <a:buFont typeface="Webdings" panose="05030102010509060703" pitchFamily="18" charset="2"/>
              <a:buChar char=""/>
            </a:pPr>
            <a:r>
              <a:rPr lang="en-US" sz="2400" dirty="0">
                <a:solidFill>
                  <a:srgbClr val="767171"/>
                </a:solidFill>
              </a:rPr>
              <a:t>Determine zenith and azimuth angles with </a:t>
            </a:r>
            <a:r>
              <a:rPr lang="en-US" sz="2400" b="1" dirty="0">
                <a:solidFill>
                  <a:srgbClr val="1B57AF"/>
                </a:solidFill>
              </a:rPr>
              <a:t>higher sky glow </a:t>
            </a:r>
            <a:r>
              <a:rPr lang="en-US" sz="2400" b="1" dirty="0" smtClean="0">
                <a:solidFill>
                  <a:srgbClr val="1B57AF"/>
                </a:solidFill>
              </a:rPr>
              <a:t>values</a:t>
            </a:r>
            <a:endParaRPr lang="en-US" sz="2400" b="1" dirty="0">
              <a:solidFill>
                <a:srgbClr val="1B57AF"/>
              </a:solidFill>
            </a:endParaRPr>
          </a:p>
          <a:p>
            <a:pPr lvl="1" indent="-342900">
              <a:buClr>
                <a:srgbClr val="1B57AF"/>
              </a:buClr>
              <a:buFont typeface="Webdings" panose="05030102010509060703" pitchFamily="18" charset="2"/>
              <a:buChar char=""/>
            </a:pPr>
            <a:endParaRPr lang="en-US" sz="2400" b="1" dirty="0">
              <a:solidFill>
                <a:srgbClr val="1B57AF"/>
              </a:solidFill>
            </a:endParaRPr>
          </a:p>
          <a:p>
            <a:pPr lvl="1" indent="-342900">
              <a:buClr>
                <a:srgbClr val="1B57AF"/>
              </a:buClr>
              <a:buFont typeface="Webdings" panose="05030102010509060703" pitchFamily="18" charset="2"/>
              <a:buChar char=""/>
            </a:pPr>
            <a:r>
              <a:rPr lang="en-US" sz="2400" dirty="0">
                <a:solidFill>
                  <a:srgbClr val="767171"/>
                </a:solidFill>
              </a:rPr>
              <a:t>Employ </a:t>
            </a:r>
            <a:r>
              <a:rPr lang="en-US" sz="2400" i="1" dirty="0">
                <a:solidFill>
                  <a:srgbClr val="767171"/>
                </a:solidFill>
              </a:rPr>
              <a:t>in situ </a:t>
            </a:r>
            <a:r>
              <a:rPr lang="en-US" sz="2400" dirty="0">
                <a:solidFill>
                  <a:srgbClr val="767171"/>
                </a:solidFill>
              </a:rPr>
              <a:t>data from the National Park to determine the </a:t>
            </a:r>
            <a:r>
              <a:rPr lang="en-US" sz="2400" b="1" dirty="0">
                <a:solidFill>
                  <a:srgbClr val="1B57AF"/>
                </a:solidFill>
              </a:rPr>
              <a:t>statistical relevance </a:t>
            </a:r>
            <a:r>
              <a:rPr lang="en-US" sz="2400" dirty="0">
                <a:solidFill>
                  <a:srgbClr val="767171"/>
                </a:solidFill>
              </a:rPr>
              <a:t>of the values generated by </a:t>
            </a:r>
            <a:r>
              <a:rPr lang="en-US" sz="2400" dirty="0" smtClean="0">
                <a:solidFill>
                  <a:srgbClr val="767171"/>
                </a:solidFill>
              </a:rPr>
              <a:t>SET</a:t>
            </a:r>
            <a:endParaRPr lang="en-US" sz="2400" dirty="0">
              <a:solidFill>
                <a:srgbClr val="767171"/>
              </a:solidFill>
            </a:endParaRPr>
          </a:p>
          <a:p>
            <a:pPr lvl="1" indent="-342900">
              <a:buClr>
                <a:srgbClr val="1B57AF"/>
              </a:buClr>
              <a:buFont typeface="Webdings" panose="05030102010509060703" pitchFamily="18" charset="2"/>
              <a:buChar char=""/>
            </a:pPr>
            <a:endParaRPr lang="en-US" sz="2400" dirty="0">
              <a:solidFill>
                <a:srgbClr val="767171"/>
              </a:solidFill>
            </a:endParaRPr>
          </a:p>
          <a:p>
            <a:pPr lvl="1" indent="-342900">
              <a:buClr>
                <a:srgbClr val="1B57AF"/>
              </a:buClr>
              <a:buFont typeface="Webdings" panose="05030102010509060703" pitchFamily="18" charset="2"/>
              <a:buChar char=""/>
            </a:pPr>
            <a:r>
              <a:rPr lang="en-US" sz="2400" dirty="0">
                <a:solidFill>
                  <a:srgbClr val="767171"/>
                </a:solidFill>
              </a:rPr>
              <a:t>Generate </a:t>
            </a:r>
            <a:r>
              <a:rPr lang="en-US" sz="2400" b="1" dirty="0">
                <a:solidFill>
                  <a:srgbClr val="1B57AF"/>
                </a:solidFill>
              </a:rPr>
              <a:t>Artificial </a:t>
            </a:r>
            <a:r>
              <a:rPr lang="en-US" sz="2400" b="1" dirty="0" err="1">
                <a:solidFill>
                  <a:srgbClr val="1B57AF"/>
                </a:solidFill>
              </a:rPr>
              <a:t>Skyglow</a:t>
            </a:r>
            <a:r>
              <a:rPr lang="en-US" sz="2400" b="1" dirty="0">
                <a:solidFill>
                  <a:srgbClr val="1B57AF"/>
                </a:solidFill>
              </a:rPr>
              <a:t> Maps </a:t>
            </a:r>
            <a:r>
              <a:rPr lang="en-US" sz="2400" dirty="0">
                <a:solidFill>
                  <a:srgbClr val="767171"/>
                </a:solidFill>
              </a:rPr>
              <a:t>for the Colorado </a:t>
            </a:r>
            <a:r>
              <a:rPr lang="en-US" sz="2400" dirty="0" smtClean="0">
                <a:solidFill>
                  <a:srgbClr val="767171"/>
                </a:solidFill>
              </a:rPr>
              <a:t>Plateau</a:t>
            </a:r>
            <a:endParaRPr lang="en-US" sz="2400" dirty="0">
              <a:solidFill>
                <a:srgbClr val="767171"/>
              </a:solidFill>
            </a:endParaRPr>
          </a:p>
        </p:txBody>
      </p:sp>
    </p:spTree>
    <p:extLst>
      <p:ext uri="{BB962C8B-B14F-4D97-AF65-F5344CB8AC3E}">
        <p14:creationId xmlns:p14="http://schemas.microsoft.com/office/powerpoint/2010/main" val="1765294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263524"/>
            <a:ext cx="10233148" cy="479425"/>
          </a:xfrm>
        </p:spPr>
        <p:txBody>
          <a:bodyPr>
            <a:normAutofit fontScale="90000"/>
          </a:bodyPr>
          <a:lstStyle/>
          <a:p>
            <a:pPr algn="ctr"/>
            <a:r>
              <a:rPr lang="en-US" dirty="0"/>
              <a:t>Study Area</a:t>
            </a:r>
          </a:p>
        </p:txBody>
      </p:sp>
      <p:grpSp>
        <p:nvGrpSpPr>
          <p:cNvPr id="28" name="Group 27">
            <a:extLst>
              <a:ext uri="{FF2B5EF4-FFF2-40B4-BE49-F238E27FC236}">
                <a16:creationId xmlns:a16="http://schemas.microsoft.com/office/drawing/2014/main" xmlns="" id="{F46B8D69-69E9-45C2-9509-186CA0DC12AE}"/>
              </a:ext>
            </a:extLst>
          </p:cNvPr>
          <p:cNvGrpSpPr/>
          <p:nvPr/>
        </p:nvGrpSpPr>
        <p:grpSpPr>
          <a:xfrm>
            <a:off x="611868" y="2144945"/>
            <a:ext cx="5908347" cy="2643002"/>
            <a:chOff x="13093080" y="11487059"/>
            <a:chExt cx="5803823" cy="2643002"/>
          </a:xfrm>
        </p:grpSpPr>
        <p:grpSp>
          <p:nvGrpSpPr>
            <p:cNvPr id="29" name="Group 28">
              <a:extLst>
                <a:ext uri="{FF2B5EF4-FFF2-40B4-BE49-F238E27FC236}">
                  <a16:creationId xmlns:a16="http://schemas.microsoft.com/office/drawing/2014/main" xmlns="" id="{FB606F28-0FF1-4F60-88AF-A82AD5354AC6}"/>
                </a:ext>
              </a:extLst>
            </p:cNvPr>
            <p:cNvGrpSpPr/>
            <p:nvPr/>
          </p:nvGrpSpPr>
          <p:grpSpPr>
            <a:xfrm>
              <a:off x="13093080" y="11487059"/>
              <a:ext cx="5803823" cy="2643002"/>
              <a:chOff x="13093080" y="11487059"/>
              <a:chExt cx="5803823" cy="2643002"/>
            </a:xfrm>
          </p:grpSpPr>
          <p:grpSp>
            <p:nvGrpSpPr>
              <p:cNvPr id="31" name="Group 30">
                <a:extLst>
                  <a:ext uri="{FF2B5EF4-FFF2-40B4-BE49-F238E27FC236}">
                    <a16:creationId xmlns:a16="http://schemas.microsoft.com/office/drawing/2014/main" xmlns="" id="{54C78E95-F9CD-43A4-80BD-0356867BB3EC}"/>
                  </a:ext>
                </a:extLst>
              </p:cNvPr>
              <p:cNvGrpSpPr/>
              <p:nvPr/>
            </p:nvGrpSpPr>
            <p:grpSpPr>
              <a:xfrm>
                <a:off x="14091367" y="11487059"/>
                <a:ext cx="4805536" cy="2544739"/>
                <a:chOff x="14091367" y="11487059"/>
                <a:chExt cx="4805536" cy="2544739"/>
              </a:xfrm>
            </p:grpSpPr>
            <p:grpSp>
              <p:nvGrpSpPr>
                <p:cNvPr id="33" name="Group 32">
                  <a:extLst>
                    <a:ext uri="{FF2B5EF4-FFF2-40B4-BE49-F238E27FC236}">
                      <a16:creationId xmlns:a16="http://schemas.microsoft.com/office/drawing/2014/main" xmlns="" id="{ADC29FD9-63BF-4A9D-AACE-F205DF50640B}"/>
                    </a:ext>
                  </a:extLst>
                </p:cNvPr>
                <p:cNvGrpSpPr/>
                <p:nvPr/>
              </p:nvGrpSpPr>
              <p:grpSpPr>
                <a:xfrm>
                  <a:off x="14091367" y="12224355"/>
                  <a:ext cx="4805536" cy="1807443"/>
                  <a:chOff x="13752316" y="12098080"/>
                  <a:chExt cx="4805536" cy="1807443"/>
                </a:xfrm>
              </p:grpSpPr>
              <p:sp>
                <p:nvSpPr>
                  <p:cNvPr id="35" name="TextBox 34">
                    <a:extLst>
                      <a:ext uri="{FF2B5EF4-FFF2-40B4-BE49-F238E27FC236}">
                        <a16:creationId xmlns:a16="http://schemas.microsoft.com/office/drawing/2014/main" xmlns="" id="{2030D103-9FB6-4B9C-B552-C8638A8C0E8A}"/>
                      </a:ext>
                    </a:extLst>
                  </p:cNvPr>
                  <p:cNvSpPr txBox="1"/>
                  <p:nvPr/>
                </p:nvSpPr>
                <p:spPr>
                  <a:xfrm>
                    <a:off x="13752317" y="12098080"/>
                    <a:ext cx="4805535" cy="461665"/>
                  </a:xfrm>
                  <a:prstGeom prst="rect">
                    <a:avLst/>
                  </a:prstGeom>
                  <a:noFill/>
                </p:spPr>
                <p:txBody>
                  <a:bodyPr wrap="square" rtlCol="0">
                    <a:spAutoFit/>
                  </a:bodyPr>
                  <a:lstStyle/>
                  <a:p>
                    <a:r>
                      <a:rPr lang="en-US" sz="2400" dirty="0"/>
                      <a:t>Colorado Plateau Study Region</a:t>
                    </a:r>
                  </a:p>
                </p:txBody>
              </p:sp>
              <p:sp>
                <p:nvSpPr>
                  <p:cNvPr id="36" name="TextBox 35">
                    <a:extLst>
                      <a:ext uri="{FF2B5EF4-FFF2-40B4-BE49-F238E27FC236}">
                        <a16:creationId xmlns:a16="http://schemas.microsoft.com/office/drawing/2014/main" xmlns="" id="{B44D2F2A-482A-4E78-BC84-482E695FEDA8}"/>
                      </a:ext>
                    </a:extLst>
                  </p:cNvPr>
                  <p:cNvSpPr txBox="1"/>
                  <p:nvPr/>
                </p:nvSpPr>
                <p:spPr>
                  <a:xfrm>
                    <a:off x="13752317" y="12769255"/>
                    <a:ext cx="4051589" cy="461665"/>
                  </a:xfrm>
                  <a:prstGeom prst="rect">
                    <a:avLst/>
                  </a:prstGeom>
                  <a:noFill/>
                </p:spPr>
                <p:txBody>
                  <a:bodyPr wrap="square" rtlCol="0">
                    <a:spAutoFit/>
                  </a:bodyPr>
                  <a:lstStyle/>
                  <a:p>
                    <a:r>
                      <a:rPr lang="en-US" sz="2400" dirty="0"/>
                      <a:t>200 km Accuracy Buffer</a:t>
                    </a:r>
                  </a:p>
                </p:txBody>
              </p:sp>
              <p:sp>
                <p:nvSpPr>
                  <p:cNvPr id="37" name="TextBox 36">
                    <a:extLst>
                      <a:ext uri="{FF2B5EF4-FFF2-40B4-BE49-F238E27FC236}">
                        <a16:creationId xmlns:a16="http://schemas.microsoft.com/office/drawing/2014/main" xmlns="" id="{991335CD-A4D7-4DBF-BE3A-69390A61BBE7}"/>
                      </a:ext>
                    </a:extLst>
                  </p:cNvPr>
                  <p:cNvSpPr txBox="1"/>
                  <p:nvPr/>
                </p:nvSpPr>
                <p:spPr>
                  <a:xfrm>
                    <a:off x="13752316" y="13443858"/>
                    <a:ext cx="4051589" cy="461665"/>
                  </a:xfrm>
                  <a:prstGeom prst="rect">
                    <a:avLst/>
                  </a:prstGeom>
                  <a:noFill/>
                </p:spPr>
                <p:txBody>
                  <a:bodyPr wrap="square" rtlCol="0">
                    <a:spAutoFit/>
                  </a:bodyPr>
                  <a:lstStyle/>
                  <a:p>
                    <a:r>
                      <a:rPr lang="en-US" sz="2400" dirty="0"/>
                      <a:t>400 km Kernel Buffer</a:t>
                    </a:r>
                  </a:p>
                </p:txBody>
              </p:sp>
            </p:grpSp>
            <p:sp>
              <p:nvSpPr>
                <p:cNvPr id="34" name="TextBox 33">
                  <a:extLst>
                    <a:ext uri="{FF2B5EF4-FFF2-40B4-BE49-F238E27FC236}">
                      <a16:creationId xmlns:a16="http://schemas.microsoft.com/office/drawing/2014/main" xmlns="" id="{21CA244D-FD91-4A14-ACE4-4B6E3AE9130E}"/>
                    </a:ext>
                  </a:extLst>
                </p:cNvPr>
                <p:cNvSpPr txBox="1"/>
                <p:nvPr/>
              </p:nvSpPr>
              <p:spPr>
                <a:xfrm>
                  <a:off x="14416415" y="11487059"/>
                  <a:ext cx="2517289" cy="523220"/>
                </a:xfrm>
                <a:prstGeom prst="rect">
                  <a:avLst/>
                </a:prstGeom>
                <a:noFill/>
              </p:spPr>
              <p:txBody>
                <a:bodyPr wrap="square" rtlCol="0">
                  <a:spAutoFit/>
                </a:bodyPr>
                <a:lstStyle/>
                <a:p>
                  <a:r>
                    <a:rPr lang="en-US" sz="2800" b="1" dirty="0"/>
                    <a:t>Study Region</a:t>
                  </a:r>
                </a:p>
              </p:txBody>
            </p:sp>
          </p:grpSp>
          <p:pic>
            <p:nvPicPr>
              <p:cNvPr id="32" name="Picture 31">
                <a:extLst>
                  <a:ext uri="{FF2B5EF4-FFF2-40B4-BE49-F238E27FC236}">
                    <a16:creationId xmlns:a16="http://schemas.microsoft.com/office/drawing/2014/main" xmlns="" id="{62A14464-03C2-4984-91D5-CB77D5AAFCA9}"/>
                  </a:ext>
                </a:extLst>
              </p:cNvPr>
              <p:cNvPicPr>
                <a:picLocks noChangeAspect="1"/>
              </p:cNvPicPr>
              <p:nvPr/>
            </p:nvPicPr>
            <p:blipFill rotWithShape="1">
              <a:blip r:embed="rId3"/>
              <a:srcRect t="29195" r="84605" b="-3125"/>
              <a:stretch/>
            </p:blipFill>
            <p:spPr>
              <a:xfrm>
                <a:off x="13093080" y="12139681"/>
                <a:ext cx="998287" cy="1990380"/>
              </a:xfrm>
              <a:prstGeom prst="rect">
                <a:avLst/>
              </a:prstGeom>
            </p:spPr>
          </p:pic>
        </p:grpSp>
        <p:cxnSp>
          <p:nvCxnSpPr>
            <p:cNvPr id="30" name="Straight Connector 29">
              <a:extLst>
                <a:ext uri="{FF2B5EF4-FFF2-40B4-BE49-F238E27FC236}">
                  <a16:creationId xmlns:a16="http://schemas.microsoft.com/office/drawing/2014/main" xmlns="" id="{033B29DE-BE5E-45BE-86E6-017CB02B9223}"/>
                </a:ext>
              </a:extLst>
            </p:cNvPr>
            <p:cNvCxnSpPr>
              <a:cxnSpLocks/>
            </p:cNvCxnSpPr>
            <p:nvPr/>
          </p:nvCxnSpPr>
          <p:spPr>
            <a:xfrm>
              <a:off x="13093080" y="13989397"/>
              <a:ext cx="965820" cy="0"/>
            </a:xfrm>
            <a:prstGeom prst="line">
              <a:avLst/>
            </a:prstGeom>
            <a:ln w="57150">
              <a:solidFill>
                <a:srgbClr val="38A800"/>
              </a:solidFill>
            </a:ln>
          </p:spPr>
          <p:style>
            <a:lnRef idx="1">
              <a:schemeClr val="accent6"/>
            </a:lnRef>
            <a:fillRef idx="0">
              <a:schemeClr val="accent6"/>
            </a:fillRef>
            <a:effectRef idx="0">
              <a:schemeClr val="accent6"/>
            </a:effectRef>
            <a:fontRef idx="minor">
              <a:schemeClr val="tx1"/>
            </a:fontRef>
          </p:style>
        </p:cxnSp>
      </p:grpSp>
      <p:grpSp>
        <p:nvGrpSpPr>
          <p:cNvPr id="2" name="Group 1">
            <a:extLst>
              <a:ext uri="{FF2B5EF4-FFF2-40B4-BE49-F238E27FC236}">
                <a16:creationId xmlns:a16="http://schemas.microsoft.com/office/drawing/2014/main" xmlns="" id="{542395F1-523B-4529-B368-55E0062075CC}"/>
              </a:ext>
            </a:extLst>
          </p:cNvPr>
          <p:cNvGrpSpPr/>
          <p:nvPr/>
        </p:nvGrpSpPr>
        <p:grpSpPr>
          <a:xfrm>
            <a:off x="6926902" y="776033"/>
            <a:ext cx="5224038" cy="6016430"/>
            <a:chOff x="6926902" y="776033"/>
            <a:chExt cx="5224038" cy="6016430"/>
          </a:xfrm>
        </p:grpSpPr>
        <p:pic>
          <p:nvPicPr>
            <p:cNvPr id="38" name="Picture 37">
              <a:extLst>
                <a:ext uri="{FF2B5EF4-FFF2-40B4-BE49-F238E27FC236}">
                  <a16:creationId xmlns:a16="http://schemas.microsoft.com/office/drawing/2014/main" xmlns="" id="{A114AEA5-7D26-4D08-AEE2-08185B96E28E}"/>
                </a:ext>
              </a:extLst>
            </p:cNvPr>
            <p:cNvPicPr/>
            <p:nvPr/>
          </p:nvPicPr>
          <p:blipFill rotWithShape="1">
            <a:blip r:embed="rId4">
              <a:extLst>
                <a:ext uri="{28A0092B-C50C-407E-A947-70E740481C1C}">
                  <a14:useLocalDpi xmlns:a14="http://schemas.microsoft.com/office/drawing/2010/main" val="0"/>
                </a:ext>
              </a:extLst>
            </a:blip>
            <a:srcRect l="8494" t="6556" r="8505" b="6672"/>
            <a:stretch/>
          </p:blipFill>
          <p:spPr bwMode="auto">
            <a:xfrm>
              <a:off x="6926902" y="776033"/>
              <a:ext cx="5224038" cy="6016430"/>
            </a:xfrm>
            <a:prstGeom prst="rect">
              <a:avLst/>
            </a:prstGeom>
            <a:noFill/>
            <a:ln>
              <a:noFill/>
            </a:ln>
            <a:extLst>
              <a:ext uri="{53640926-AAD7-44D8-BBD7-CCE9431645EC}">
                <a14:shadowObscured xmlns:a14="http://schemas.microsoft.com/office/drawing/2010/main"/>
              </a:ext>
            </a:extLst>
          </p:spPr>
        </p:pic>
        <p:pic>
          <p:nvPicPr>
            <p:cNvPr id="40" name="Picture 39">
              <a:extLst>
                <a:ext uri="{FF2B5EF4-FFF2-40B4-BE49-F238E27FC236}">
                  <a16:creationId xmlns:a16="http://schemas.microsoft.com/office/drawing/2014/main" xmlns="" id="{57073935-666C-495A-A570-3720BC444962}"/>
                </a:ext>
              </a:extLst>
            </p:cNvPr>
            <p:cNvPicPr>
              <a:picLocks noChangeAspect="1"/>
            </p:cNvPicPr>
            <p:nvPr/>
          </p:nvPicPr>
          <p:blipFill>
            <a:blip r:embed="rId5"/>
            <a:stretch>
              <a:fillRect/>
            </a:stretch>
          </p:blipFill>
          <p:spPr>
            <a:xfrm>
              <a:off x="6982070" y="886205"/>
              <a:ext cx="868410" cy="834712"/>
            </a:xfrm>
            <a:prstGeom prst="rect">
              <a:avLst/>
            </a:prstGeom>
          </p:spPr>
        </p:pic>
        <p:sp>
          <p:nvSpPr>
            <p:cNvPr id="49" name="TextBox 82">
              <a:extLst>
                <a:ext uri="{FF2B5EF4-FFF2-40B4-BE49-F238E27FC236}">
                  <a16:creationId xmlns:a16="http://schemas.microsoft.com/office/drawing/2014/main" xmlns="" id="{0C213E8E-5397-48C9-9C3F-4CAF042ACFD3}"/>
                </a:ext>
              </a:extLst>
            </p:cNvPr>
            <p:cNvSpPr txBox="1"/>
            <p:nvPr/>
          </p:nvSpPr>
          <p:spPr>
            <a:xfrm>
              <a:off x="9245198" y="5529050"/>
              <a:ext cx="1221241" cy="282685"/>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Mexico</a:t>
              </a:r>
              <a:endParaRPr lang="en-US" b="1" dirty="0">
                <a:effectLst/>
                <a:latin typeface="Times New Roman" panose="02020603050405020304" pitchFamily="18" charset="0"/>
                <a:ea typeface="Times New Roman" panose="02020603050405020304" pitchFamily="18" charset="0"/>
              </a:endParaRPr>
            </a:p>
          </p:txBody>
        </p:sp>
        <p:sp>
          <p:nvSpPr>
            <p:cNvPr id="50" name="TextBox 82">
              <a:extLst>
                <a:ext uri="{FF2B5EF4-FFF2-40B4-BE49-F238E27FC236}">
                  <a16:creationId xmlns:a16="http://schemas.microsoft.com/office/drawing/2014/main" xmlns="" id="{7C80E1DF-87F8-4C0A-A693-20BA5D20DE12}"/>
                </a:ext>
              </a:extLst>
            </p:cNvPr>
            <p:cNvSpPr txBox="1"/>
            <p:nvPr/>
          </p:nvSpPr>
          <p:spPr>
            <a:xfrm>
              <a:off x="11420290" y="5529050"/>
              <a:ext cx="445793"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TX</a:t>
              </a:r>
              <a:endParaRPr lang="en-US" b="1" dirty="0">
                <a:effectLst/>
                <a:latin typeface="Times New Roman" panose="02020603050405020304" pitchFamily="18" charset="0"/>
                <a:ea typeface="Times New Roman" panose="02020603050405020304" pitchFamily="18" charset="0"/>
              </a:endParaRPr>
            </a:p>
          </p:txBody>
        </p:sp>
        <p:sp>
          <p:nvSpPr>
            <p:cNvPr id="51" name="TextBox 82">
              <a:extLst>
                <a:ext uri="{FF2B5EF4-FFF2-40B4-BE49-F238E27FC236}">
                  <a16:creationId xmlns:a16="http://schemas.microsoft.com/office/drawing/2014/main" xmlns="" id="{83DB9DDD-FE5F-40E9-BF66-4E5D7B69AAD2}"/>
                </a:ext>
              </a:extLst>
            </p:cNvPr>
            <p:cNvSpPr txBox="1"/>
            <p:nvPr/>
          </p:nvSpPr>
          <p:spPr>
            <a:xfrm>
              <a:off x="10466439" y="4802478"/>
              <a:ext cx="600490"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NM</a:t>
              </a:r>
              <a:endParaRPr lang="en-US" b="1" dirty="0">
                <a:effectLst/>
                <a:latin typeface="Times New Roman" panose="02020603050405020304" pitchFamily="18" charset="0"/>
                <a:ea typeface="Times New Roman" panose="02020603050405020304" pitchFamily="18" charset="0"/>
              </a:endParaRPr>
            </a:p>
          </p:txBody>
        </p:sp>
        <p:sp>
          <p:nvSpPr>
            <p:cNvPr id="52" name="TextBox 82">
              <a:extLst>
                <a:ext uri="{FF2B5EF4-FFF2-40B4-BE49-F238E27FC236}">
                  <a16:creationId xmlns:a16="http://schemas.microsoft.com/office/drawing/2014/main" xmlns="" id="{1B911DEB-C7DE-44C7-A58D-F1D811270518}"/>
                </a:ext>
              </a:extLst>
            </p:cNvPr>
            <p:cNvSpPr txBox="1"/>
            <p:nvPr/>
          </p:nvSpPr>
          <p:spPr>
            <a:xfrm>
              <a:off x="8895574" y="4803137"/>
              <a:ext cx="445793"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AZ</a:t>
              </a:r>
              <a:endParaRPr lang="en-US" b="1" dirty="0">
                <a:effectLst/>
                <a:latin typeface="Times New Roman" panose="02020603050405020304" pitchFamily="18" charset="0"/>
                <a:ea typeface="Times New Roman" panose="02020603050405020304" pitchFamily="18" charset="0"/>
              </a:endParaRPr>
            </a:p>
          </p:txBody>
        </p:sp>
        <p:sp>
          <p:nvSpPr>
            <p:cNvPr id="53" name="TextBox 82">
              <a:extLst>
                <a:ext uri="{FF2B5EF4-FFF2-40B4-BE49-F238E27FC236}">
                  <a16:creationId xmlns:a16="http://schemas.microsoft.com/office/drawing/2014/main" xmlns="" id="{F96830CC-DC27-4ECF-8929-DEA44A1DC094}"/>
                </a:ext>
              </a:extLst>
            </p:cNvPr>
            <p:cNvSpPr txBox="1"/>
            <p:nvPr/>
          </p:nvSpPr>
          <p:spPr>
            <a:xfrm>
              <a:off x="10543787" y="3221582"/>
              <a:ext cx="523142"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endParaRPr lang="en-US" b="1" dirty="0">
                <a:effectLst/>
                <a:latin typeface="Times New Roman" panose="02020603050405020304" pitchFamily="18" charset="0"/>
                <a:ea typeface="Times New Roman" panose="02020603050405020304" pitchFamily="18" charset="0"/>
              </a:endParaRPr>
            </a:p>
          </p:txBody>
        </p:sp>
        <p:sp>
          <p:nvSpPr>
            <p:cNvPr id="54" name="TextBox 82">
              <a:extLst>
                <a:ext uri="{FF2B5EF4-FFF2-40B4-BE49-F238E27FC236}">
                  <a16:creationId xmlns:a16="http://schemas.microsoft.com/office/drawing/2014/main" xmlns="" id="{0B2438DA-7A20-4928-8D19-6810D3B63039}"/>
                </a:ext>
              </a:extLst>
            </p:cNvPr>
            <p:cNvSpPr txBox="1"/>
            <p:nvPr/>
          </p:nvSpPr>
          <p:spPr>
            <a:xfrm>
              <a:off x="8799405" y="2779841"/>
              <a:ext cx="445793" cy="424028"/>
            </a:xfrm>
            <a:prstGeom prst="rect">
              <a:avLst/>
            </a:prstGeom>
            <a:noFill/>
          </p:spPr>
          <p:txBody>
            <a:bodyPr wrap="square" rtlCol="0">
              <a:noAutofit/>
            </a:bodyPr>
            <a:lstStyle/>
            <a:p>
              <a:pPr marL="0" marR="0">
                <a:spcBef>
                  <a:spcPts val="0"/>
                </a:spcBef>
                <a:spcAft>
                  <a:spcPts val="0"/>
                </a:spcAft>
              </a:pP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UT</a:t>
              </a:r>
              <a:endParaRPr lang="en-US" b="1" dirty="0">
                <a:effectLst/>
                <a:latin typeface="Times New Roman" panose="02020603050405020304" pitchFamily="18" charset="0"/>
                <a:ea typeface="Times New Roman" panose="02020603050405020304" pitchFamily="18" charset="0"/>
              </a:endParaRPr>
            </a:p>
          </p:txBody>
        </p:sp>
        <p:sp>
          <p:nvSpPr>
            <p:cNvPr id="55" name="TextBox 82">
              <a:extLst>
                <a:ext uri="{FF2B5EF4-FFF2-40B4-BE49-F238E27FC236}">
                  <a16:creationId xmlns:a16="http://schemas.microsoft.com/office/drawing/2014/main" xmlns="" id="{9C0392A4-24BB-4276-9D05-E41F7A913379}"/>
                </a:ext>
              </a:extLst>
            </p:cNvPr>
            <p:cNvSpPr txBox="1"/>
            <p:nvPr/>
          </p:nvSpPr>
          <p:spPr>
            <a:xfrm>
              <a:off x="10063430" y="1850029"/>
              <a:ext cx="667323"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WY</a:t>
              </a:r>
              <a:endParaRPr lang="en-US" b="1" dirty="0">
                <a:effectLst/>
                <a:latin typeface="Times New Roman" panose="02020603050405020304" pitchFamily="18" charset="0"/>
                <a:ea typeface="Times New Roman" panose="02020603050405020304" pitchFamily="18" charset="0"/>
              </a:endParaRPr>
            </a:p>
          </p:txBody>
        </p:sp>
        <p:sp>
          <p:nvSpPr>
            <p:cNvPr id="56" name="TextBox 82">
              <a:extLst>
                <a:ext uri="{FF2B5EF4-FFF2-40B4-BE49-F238E27FC236}">
                  <a16:creationId xmlns:a16="http://schemas.microsoft.com/office/drawing/2014/main" xmlns="" id="{F4F0AA8B-5AAC-4F1F-A5F4-25B8FA305276}"/>
                </a:ext>
              </a:extLst>
            </p:cNvPr>
            <p:cNvSpPr txBox="1"/>
            <p:nvPr/>
          </p:nvSpPr>
          <p:spPr>
            <a:xfrm>
              <a:off x="8190851" y="1850029"/>
              <a:ext cx="445793"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ID</a:t>
              </a:r>
              <a:endParaRPr lang="en-US" b="1" dirty="0">
                <a:effectLst/>
                <a:latin typeface="Times New Roman" panose="02020603050405020304" pitchFamily="18" charset="0"/>
                <a:ea typeface="Times New Roman" panose="02020603050405020304" pitchFamily="18" charset="0"/>
              </a:endParaRPr>
            </a:p>
          </p:txBody>
        </p:sp>
        <p:sp>
          <p:nvSpPr>
            <p:cNvPr id="57" name="TextBox 82">
              <a:extLst>
                <a:ext uri="{FF2B5EF4-FFF2-40B4-BE49-F238E27FC236}">
                  <a16:creationId xmlns:a16="http://schemas.microsoft.com/office/drawing/2014/main" xmlns="" id="{1D4545DF-87A9-46E1-9CDD-1D757ABE5B23}"/>
                </a:ext>
              </a:extLst>
            </p:cNvPr>
            <p:cNvSpPr txBox="1"/>
            <p:nvPr/>
          </p:nvSpPr>
          <p:spPr>
            <a:xfrm>
              <a:off x="7282401" y="4392071"/>
              <a:ext cx="445793"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a:t>
              </a:r>
              <a:endParaRPr lang="en-US" b="1" dirty="0">
                <a:effectLst/>
                <a:latin typeface="Times New Roman" panose="02020603050405020304" pitchFamily="18" charset="0"/>
                <a:ea typeface="Times New Roman" panose="02020603050405020304" pitchFamily="18" charset="0"/>
              </a:endParaRPr>
            </a:p>
          </p:txBody>
        </p:sp>
        <p:sp>
          <p:nvSpPr>
            <p:cNvPr id="58" name="TextBox 82">
              <a:extLst>
                <a:ext uri="{FF2B5EF4-FFF2-40B4-BE49-F238E27FC236}">
                  <a16:creationId xmlns:a16="http://schemas.microsoft.com/office/drawing/2014/main" xmlns="" id="{216C836F-FD36-4EAE-BDD2-447B21206EB2}"/>
                </a:ext>
              </a:extLst>
            </p:cNvPr>
            <p:cNvSpPr txBox="1"/>
            <p:nvPr/>
          </p:nvSpPr>
          <p:spPr>
            <a:xfrm>
              <a:off x="7886709" y="3218761"/>
              <a:ext cx="547521"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NV</a:t>
              </a:r>
              <a:endParaRPr lang="en-US" b="1" dirty="0">
                <a:effectLst/>
                <a:latin typeface="Times New Roman" panose="02020603050405020304" pitchFamily="18" charset="0"/>
                <a:ea typeface="Times New Roman" panose="02020603050405020304" pitchFamily="18" charset="0"/>
              </a:endParaRPr>
            </a:p>
          </p:txBody>
        </p:sp>
        <p:sp>
          <p:nvSpPr>
            <p:cNvPr id="59" name="TextBox 82">
              <a:extLst>
                <a:ext uri="{FF2B5EF4-FFF2-40B4-BE49-F238E27FC236}">
                  <a16:creationId xmlns:a16="http://schemas.microsoft.com/office/drawing/2014/main" xmlns="" id="{0E8BE4C0-0447-4B02-A9C8-900ECFAE1827}"/>
                </a:ext>
              </a:extLst>
            </p:cNvPr>
            <p:cNvSpPr txBox="1"/>
            <p:nvPr/>
          </p:nvSpPr>
          <p:spPr>
            <a:xfrm>
              <a:off x="7148460" y="1968916"/>
              <a:ext cx="579734"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OR</a:t>
              </a:r>
              <a:endParaRPr lang="en-US" b="1" dirty="0">
                <a:effectLst/>
                <a:latin typeface="Times New Roman" panose="02020603050405020304" pitchFamily="18" charset="0"/>
                <a:ea typeface="Times New Roman" panose="02020603050405020304" pitchFamily="18" charset="0"/>
              </a:endParaRPr>
            </a:p>
          </p:txBody>
        </p:sp>
        <p:sp>
          <p:nvSpPr>
            <p:cNvPr id="60" name="TextBox 82">
              <a:extLst>
                <a:ext uri="{FF2B5EF4-FFF2-40B4-BE49-F238E27FC236}">
                  <a16:creationId xmlns:a16="http://schemas.microsoft.com/office/drawing/2014/main" xmlns="" id="{2C35CB3E-FBE6-4031-85AB-86D05D232B10}"/>
                </a:ext>
              </a:extLst>
            </p:cNvPr>
            <p:cNvSpPr txBox="1"/>
            <p:nvPr/>
          </p:nvSpPr>
          <p:spPr>
            <a:xfrm>
              <a:off x="11364536" y="2274057"/>
              <a:ext cx="445793"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a:t>
              </a:r>
              <a:endParaRPr lang="en-US" b="1" dirty="0">
                <a:effectLst/>
                <a:latin typeface="Times New Roman" panose="02020603050405020304" pitchFamily="18" charset="0"/>
                <a:ea typeface="Times New Roman" panose="02020603050405020304" pitchFamily="18" charset="0"/>
              </a:endParaRPr>
            </a:p>
          </p:txBody>
        </p:sp>
        <p:sp>
          <p:nvSpPr>
            <p:cNvPr id="61" name="TextBox 82">
              <a:extLst>
                <a:ext uri="{FF2B5EF4-FFF2-40B4-BE49-F238E27FC236}">
                  <a16:creationId xmlns:a16="http://schemas.microsoft.com/office/drawing/2014/main" xmlns="" id="{0A780307-5211-4C36-B7A9-217D7158B876}"/>
                </a:ext>
              </a:extLst>
            </p:cNvPr>
            <p:cNvSpPr txBox="1"/>
            <p:nvPr/>
          </p:nvSpPr>
          <p:spPr>
            <a:xfrm>
              <a:off x="11413789" y="1720917"/>
              <a:ext cx="445793" cy="424028"/>
            </a:xfrm>
            <a:prstGeom prst="rect">
              <a:avLst/>
            </a:prstGeom>
            <a:noFill/>
          </p:spPr>
          <p:txBody>
            <a:bodyPr wrap="square" rtlCol="0">
              <a:noAutofit/>
            </a:bodyPr>
            <a:lstStyle/>
            <a:p>
              <a:pPr marL="0" marR="0">
                <a:spcBef>
                  <a:spcPts val="0"/>
                </a:spcBef>
                <a:spcAft>
                  <a:spcPts val="0"/>
                </a:spcAft>
              </a:pPr>
              <a:r>
                <a:rPr lang="en-US"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SD</a:t>
              </a:r>
              <a:endParaRPr lang="en-US" b="1" dirty="0">
                <a:effectLst/>
                <a:latin typeface="Times New Roman" panose="02020603050405020304" pitchFamily="18" charset="0"/>
                <a:ea typeface="Times New Roman" panose="02020603050405020304" pitchFamily="18" charset="0"/>
              </a:endParaRPr>
            </a:p>
          </p:txBody>
        </p:sp>
      </p:grpSp>
      <p:sp>
        <p:nvSpPr>
          <p:cNvPr id="39" name="TextBox 38">
            <a:extLst>
              <a:ext uri="{FF2B5EF4-FFF2-40B4-BE49-F238E27FC236}">
                <a16:creationId xmlns:a16="http://schemas.microsoft.com/office/drawing/2014/main" xmlns="" id="{57DB98B2-EA9C-44D4-B37D-F9000A091F4F}"/>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12</a:t>
            </a:fld>
            <a:endParaRPr lang="en-US" b="1" dirty="0">
              <a:solidFill>
                <a:srgbClr val="1B57AF"/>
              </a:solidFill>
            </a:endParaRPr>
          </a:p>
        </p:txBody>
      </p:sp>
    </p:spTree>
    <p:extLst>
      <p:ext uri="{BB962C8B-B14F-4D97-AF65-F5344CB8AC3E}">
        <p14:creationId xmlns:p14="http://schemas.microsoft.com/office/powerpoint/2010/main" val="3179222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011" y="5578052"/>
            <a:ext cx="4653858" cy="884233"/>
          </a:xfrm>
          <a:prstGeom prst="rect">
            <a:avLst/>
          </a:prstGeom>
        </p:spPr>
      </p:pic>
      <p:sp>
        <p:nvSpPr>
          <p:cNvPr id="2" name="Title 1"/>
          <p:cNvSpPr>
            <a:spLocks noGrp="1"/>
          </p:cNvSpPr>
          <p:nvPr>
            <p:ph type="title"/>
          </p:nvPr>
        </p:nvSpPr>
        <p:spPr/>
        <p:txBody>
          <a:bodyPr/>
          <a:lstStyle/>
          <a:p>
            <a:r>
              <a:rPr lang="en-US" dirty="0"/>
              <a:t>Suomi-NPP VIIRS DNB</a:t>
            </a:r>
          </a:p>
        </p:txBody>
      </p:sp>
      <p:pic>
        <p:nvPicPr>
          <p:cNvPr id="5" name="Picture Placeholder 4"/>
          <p:cNvPicPr>
            <a:picLocks noGrp="1" noChangeAspect="1"/>
          </p:cNvPicPr>
          <p:nvPr>
            <p:ph type="pic" idx="10"/>
          </p:nvPr>
        </p:nvPicPr>
        <p:blipFill>
          <a:blip r:embed="rId4">
            <a:extLst>
              <a:ext uri="{28A0092B-C50C-407E-A947-70E740481C1C}">
                <a14:useLocalDpi xmlns:a14="http://schemas.microsoft.com/office/drawing/2010/main" val="0"/>
              </a:ext>
            </a:extLst>
          </a:blip>
          <a:srcRect l="2322" r="2322"/>
          <a:stretch>
            <a:fillRect/>
          </a:stretch>
        </p:blipFill>
        <p:spPr>
          <a:gradFill>
            <a:gsLst>
              <a:gs pos="0">
                <a:schemeClr val="bg1"/>
              </a:gs>
              <a:gs pos="32000">
                <a:schemeClr val="accent1">
                  <a:lumMod val="45000"/>
                  <a:lumOff val="55000"/>
                </a:schemeClr>
              </a:gs>
              <a:gs pos="46000">
                <a:schemeClr val="accent1">
                  <a:lumMod val="45000"/>
                  <a:lumOff val="55000"/>
                </a:schemeClr>
              </a:gs>
              <a:gs pos="67000">
                <a:schemeClr val="accent1">
                  <a:lumMod val="30000"/>
                  <a:lumOff val="70000"/>
                </a:schemeClr>
              </a:gs>
            </a:gsLst>
            <a:lin ang="2700000" scaled="1"/>
          </a:gradFill>
          <a:ln>
            <a:noFill/>
          </a:ln>
        </p:spPr>
      </p:pic>
      <p:sp>
        <p:nvSpPr>
          <p:cNvPr id="6" name="Text Placeholder 4"/>
          <p:cNvSpPr txBox="1">
            <a:spLocks/>
          </p:cNvSpPr>
          <p:nvPr/>
        </p:nvSpPr>
        <p:spPr>
          <a:xfrm>
            <a:off x="9657440" y="6569956"/>
            <a:ext cx="2534560"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rPr>
              <a:t>Image Credit: </a:t>
            </a:r>
            <a:r>
              <a:rPr lang="en-US" dirty="0">
                <a:solidFill>
                  <a:schemeClr val="bg1"/>
                </a:solidFill>
              </a:rPr>
              <a:t>NASA</a:t>
            </a:r>
            <a:endParaRPr kumimoji="0" lang="en-US" b="0" i="0" u="none" strike="noStrike" kern="1200" cap="none" spc="0" normalizeH="0" baseline="0" noProof="0" dirty="0">
              <a:ln>
                <a:noFill/>
              </a:ln>
              <a:solidFill>
                <a:schemeClr val="bg1"/>
              </a:solidFill>
              <a:effectLst/>
              <a:uLnTx/>
              <a:uFillTx/>
            </a:endParaRPr>
          </a:p>
        </p:txBody>
      </p:sp>
      <p:cxnSp>
        <p:nvCxnSpPr>
          <p:cNvPr id="14" name="Straight Connector 13"/>
          <p:cNvCxnSpPr/>
          <p:nvPr/>
        </p:nvCxnSpPr>
        <p:spPr>
          <a:xfrm flipH="1">
            <a:off x="1909763" y="5930477"/>
            <a:ext cx="4764" cy="500063"/>
          </a:xfrm>
          <a:prstGeom prst="line">
            <a:avLst/>
          </a:prstGeom>
          <a:ln w="38100">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05000" y="6181239"/>
            <a:ext cx="2997200" cy="12762"/>
          </a:xfrm>
          <a:prstGeom prst="straightConnector1">
            <a:avLst/>
          </a:prstGeom>
          <a:ln w="76200">
            <a:solidFill>
              <a:srgbClr val="1B57AF"/>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09550" y="5290724"/>
            <a:ext cx="4864255" cy="639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1919290" y="4972050"/>
            <a:ext cx="514348" cy="972650"/>
          </a:xfrm>
          <a:prstGeom prst="line">
            <a:avLst/>
          </a:prstGeom>
          <a:ln w="38100">
            <a:solidFill>
              <a:srgbClr val="1B57AF"/>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half" idx="2"/>
          </p:nvPr>
        </p:nvSpPr>
        <p:spPr>
          <a:xfrm>
            <a:off x="609600" y="1181100"/>
            <a:ext cx="4464205" cy="4200540"/>
          </a:xfrm>
          <a:solidFill>
            <a:schemeClr val="bg1"/>
          </a:solidFill>
        </p:spPr>
        <p:txBody>
          <a:bodyPr anchor="t">
            <a:normAutofit/>
          </a:bodyPr>
          <a:lstStyle/>
          <a:p>
            <a:pPr>
              <a:lnSpc>
                <a:spcPct val="100000"/>
              </a:lnSpc>
              <a:buClr>
                <a:srgbClr val="E97845"/>
              </a:buClr>
            </a:pPr>
            <a:r>
              <a:rPr lang="en-US" sz="2400" dirty="0">
                <a:solidFill>
                  <a:schemeClr val="bg2">
                    <a:lumMod val="50000"/>
                  </a:schemeClr>
                </a:solidFill>
              </a:rPr>
              <a:t>NCEI Earth Observations Group</a:t>
            </a:r>
          </a:p>
          <a:p>
            <a:pPr lvl="1" indent="-342900">
              <a:lnSpc>
                <a:spcPct val="100000"/>
              </a:lnSpc>
              <a:buClr>
                <a:srgbClr val="1B57AF"/>
              </a:buClr>
              <a:buFont typeface="Webdings" panose="05030102010509060703" pitchFamily="18" charset="2"/>
              <a:buChar char=""/>
            </a:pPr>
            <a:r>
              <a:rPr lang="en-US" sz="2400" dirty="0">
                <a:solidFill>
                  <a:schemeClr val="bg2">
                    <a:lumMod val="50000"/>
                  </a:schemeClr>
                </a:solidFill>
              </a:rPr>
              <a:t>Monthly composite images</a:t>
            </a:r>
          </a:p>
          <a:p>
            <a:pPr lvl="1" indent="-342900">
              <a:lnSpc>
                <a:spcPct val="100000"/>
              </a:lnSpc>
              <a:buClr>
                <a:srgbClr val="1B57AF"/>
              </a:buClr>
              <a:buFont typeface="Webdings" panose="05030102010509060703" pitchFamily="18" charset="2"/>
              <a:buChar char=""/>
            </a:pPr>
            <a:r>
              <a:rPr lang="en-US" sz="2400" dirty="0">
                <a:solidFill>
                  <a:schemeClr val="bg2">
                    <a:lumMod val="50000"/>
                  </a:schemeClr>
                </a:solidFill>
              </a:rPr>
              <a:t>Stray light (striping) removed</a:t>
            </a:r>
          </a:p>
          <a:p>
            <a:pPr lvl="1" indent="-342900">
              <a:lnSpc>
                <a:spcPct val="100000"/>
              </a:lnSpc>
              <a:buClr>
                <a:srgbClr val="1B57AF"/>
              </a:buClr>
              <a:buFont typeface="Webdings" panose="05030102010509060703" pitchFamily="18" charset="2"/>
              <a:buChar char=""/>
            </a:pPr>
            <a:r>
              <a:rPr lang="en-US" sz="2400" dirty="0">
                <a:solidFill>
                  <a:schemeClr val="bg2">
                    <a:lumMod val="50000"/>
                  </a:schemeClr>
                </a:solidFill>
              </a:rPr>
              <a:t>Moonlight removed</a:t>
            </a:r>
          </a:p>
          <a:p>
            <a:pPr>
              <a:lnSpc>
                <a:spcPct val="100000"/>
              </a:lnSpc>
              <a:buClr>
                <a:srgbClr val="E97845"/>
              </a:buClr>
            </a:pPr>
            <a:endParaRPr lang="en-US" sz="2400" dirty="0">
              <a:solidFill>
                <a:schemeClr val="bg2">
                  <a:lumMod val="50000"/>
                </a:schemeClr>
              </a:solidFill>
            </a:endParaRPr>
          </a:p>
          <a:p>
            <a:pPr>
              <a:lnSpc>
                <a:spcPct val="100000"/>
              </a:lnSpc>
              <a:buClr>
                <a:srgbClr val="E97845"/>
              </a:buClr>
            </a:pPr>
            <a:r>
              <a:rPr lang="en-US" sz="2400" dirty="0">
                <a:solidFill>
                  <a:schemeClr val="bg2">
                    <a:lumMod val="50000"/>
                  </a:schemeClr>
                </a:solidFill>
              </a:rPr>
              <a:t>Sensitive to </a:t>
            </a:r>
            <a:r>
              <a:rPr lang="en-US" sz="2400" b="1" dirty="0">
                <a:solidFill>
                  <a:srgbClr val="1B57AF"/>
                </a:solidFill>
              </a:rPr>
              <a:t>500 nm - 900 nm</a:t>
            </a:r>
            <a:r>
              <a:rPr lang="en-US" sz="2400" dirty="0">
                <a:solidFill>
                  <a:srgbClr val="1B57AF"/>
                </a:solidFill>
              </a:rPr>
              <a:t> </a:t>
            </a:r>
            <a:r>
              <a:rPr lang="en-US" sz="2400" dirty="0">
                <a:solidFill>
                  <a:schemeClr val="bg2">
                    <a:lumMod val="50000"/>
                  </a:schemeClr>
                </a:solidFill>
              </a:rPr>
              <a:t>wavelengths</a:t>
            </a:r>
          </a:p>
        </p:txBody>
      </p:sp>
      <p:cxnSp>
        <p:nvCxnSpPr>
          <p:cNvPr id="29" name="Straight Connector 28"/>
          <p:cNvCxnSpPr/>
          <p:nvPr/>
        </p:nvCxnSpPr>
        <p:spPr>
          <a:xfrm flipH="1">
            <a:off x="2400300" y="4924427"/>
            <a:ext cx="34926" cy="73056"/>
          </a:xfrm>
          <a:prstGeom prst="line">
            <a:avLst/>
          </a:prstGeom>
          <a:ln w="38100">
            <a:solidFill>
              <a:srgbClr val="1B57A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427288" y="4937127"/>
            <a:ext cx="2424112" cy="0"/>
          </a:xfrm>
          <a:prstGeom prst="line">
            <a:avLst/>
          </a:prstGeom>
          <a:ln w="38100">
            <a:solidFill>
              <a:srgbClr val="1B57AF"/>
            </a:solidFill>
          </a:ln>
        </p:spPr>
        <p:style>
          <a:lnRef idx="1">
            <a:schemeClr val="accent1"/>
          </a:lnRef>
          <a:fillRef idx="0">
            <a:schemeClr val="accent1"/>
          </a:fillRef>
          <a:effectRef idx="0">
            <a:schemeClr val="accent1"/>
          </a:effectRef>
          <a:fontRef idx="minor">
            <a:schemeClr val="tx1"/>
          </a:fontRef>
        </p:style>
      </p:cxnSp>
      <p:sp>
        <p:nvSpPr>
          <p:cNvPr id="13" name="Text Placeholder 4"/>
          <p:cNvSpPr txBox="1">
            <a:spLocks/>
          </p:cNvSpPr>
          <p:nvPr/>
        </p:nvSpPr>
        <p:spPr>
          <a:xfrm>
            <a:off x="0" y="6440001"/>
            <a:ext cx="5281223" cy="34896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Image Credit:</a:t>
            </a:r>
            <a:r>
              <a:rPr kumimoji="0" lang="en-US" b="0" i="0" u="none" strike="noStrike" kern="1200" cap="none" spc="0" normalizeH="0" noProof="0" dirty="0">
                <a:ln>
                  <a:noFill/>
                </a:ln>
                <a:solidFill>
                  <a:schemeClr val="bg2">
                    <a:lumMod val="50000"/>
                  </a:schemeClr>
                </a:solidFill>
                <a:effectLst/>
                <a:uLnTx/>
                <a:uFillTx/>
              </a:rPr>
              <a:t> </a:t>
            </a:r>
            <a:r>
              <a:rPr kumimoji="0" lang="en-US" b="0" i="0" u="none" strike="noStrike" kern="1200" cap="none" spc="0" normalizeH="0" baseline="0" noProof="0" dirty="0">
                <a:ln>
                  <a:noFill/>
                </a:ln>
                <a:solidFill>
                  <a:schemeClr val="bg2">
                    <a:lumMod val="50000"/>
                  </a:schemeClr>
                </a:solidFill>
                <a:effectLst/>
                <a:uLnTx/>
                <a:uFillTx/>
              </a:rPr>
              <a:t>2008</a:t>
            </a:r>
            <a:r>
              <a:rPr kumimoji="0" lang="en-US" b="0" i="0" u="none" strike="noStrike" kern="1200" cap="none" spc="0" normalizeH="0" noProof="0" dirty="0">
                <a:ln>
                  <a:noFill/>
                </a:ln>
                <a:solidFill>
                  <a:schemeClr val="bg2">
                    <a:lumMod val="50000"/>
                  </a:schemeClr>
                </a:solidFill>
                <a:effectLst/>
                <a:uLnTx/>
                <a:uFillTx/>
              </a:rPr>
              <a:t> </a:t>
            </a:r>
            <a:r>
              <a:rPr kumimoji="0" lang="en-US" b="0" i="0" u="none" strike="noStrike" kern="1200" cap="none" spc="0" normalizeH="0" baseline="0" noProof="0" dirty="0" err="1">
                <a:ln>
                  <a:noFill/>
                </a:ln>
                <a:solidFill>
                  <a:schemeClr val="bg2">
                    <a:lumMod val="50000"/>
                  </a:schemeClr>
                </a:solidFill>
                <a:effectLst/>
                <a:uLnTx/>
                <a:uFillTx/>
              </a:rPr>
              <a:t>Gringer</a:t>
            </a:r>
            <a:r>
              <a:rPr kumimoji="0" lang="en-US" b="0" i="0" u="none" strike="noStrike" kern="1200" cap="none" spc="0" normalizeH="0" baseline="0" noProof="0" dirty="0">
                <a:ln>
                  <a:noFill/>
                </a:ln>
                <a:solidFill>
                  <a:schemeClr val="bg2">
                    <a:lumMod val="50000"/>
                  </a:schemeClr>
                </a:solidFill>
                <a:effectLst/>
                <a:uLnTx/>
                <a:uFillTx/>
              </a:rPr>
              <a:t>/Wikimedia Commons Public Domain</a:t>
            </a:r>
          </a:p>
        </p:txBody>
      </p:sp>
      <p:sp>
        <p:nvSpPr>
          <p:cNvPr id="15" name="TextBox 14">
            <a:extLst>
              <a:ext uri="{FF2B5EF4-FFF2-40B4-BE49-F238E27FC236}">
                <a16:creationId xmlns:a16="http://schemas.microsoft.com/office/drawing/2014/main" xmlns="" id="{05D6C682-B57F-45BF-8C20-B28D897451DC}"/>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13</a:t>
            </a:fld>
            <a:endParaRPr lang="en-US" b="1" dirty="0">
              <a:solidFill>
                <a:srgbClr val="1B57AF"/>
              </a:solidFill>
            </a:endParaRPr>
          </a:p>
        </p:txBody>
      </p:sp>
    </p:spTree>
    <p:extLst>
      <p:ext uri="{BB962C8B-B14F-4D97-AF65-F5344CB8AC3E}">
        <p14:creationId xmlns:p14="http://schemas.microsoft.com/office/powerpoint/2010/main" val="3053660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Methods</a:t>
            </a:r>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sp>
        <p:nvSpPr>
          <p:cNvPr id="10" name="TextBox 9">
            <a:extLst>
              <a:ext uri="{FF2B5EF4-FFF2-40B4-BE49-F238E27FC236}">
                <a16:creationId xmlns:a16="http://schemas.microsoft.com/office/drawing/2014/main" xmlns="" id="{8350FAC6-1A3A-4081-82BE-91F1481C2347}"/>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14</a:t>
            </a:fld>
            <a:endParaRPr lang="en-US" b="1" dirty="0">
              <a:solidFill>
                <a:srgbClr val="1B57AF"/>
              </a:solidFill>
            </a:endParaRPr>
          </a:p>
        </p:txBody>
      </p:sp>
      <p:grpSp>
        <p:nvGrpSpPr>
          <p:cNvPr id="11" name="Group 10">
            <a:extLst>
              <a:ext uri="{FF2B5EF4-FFF2-40B4-BE49-F238E27FC236}">
                <a16:creationId xmlns:a16="http://schemas.microsoft.com/office/drawing/2014/main" xmlns="" id="{0CC07983-7DD7-4826-9078-5518933D0965}"/>
              </a:ext>
            </a:extLst>
          </p:cNvPr>
          <p:cNvGrpSpPr/>
          <p:nvPr/>
        </p:nvGrpSpPr>
        <p:grpSpPr>
          <a:xfrm>
            <a:off x="698041" y="1048087"/>
            <a:ext cx="10643163" cy="5118193"/>
            <a:chOff x="1224513" y="13991315"/>
            <a:chExt cx="10643163" cy="5118193"/>
          </a:xfrm>
        </p:grpSpPr>
        <p:sp>
          <p:nvSpPr>
            <p:cNvPr id="12" name="Arrow: Down 11">
              <a:extLst>
                <a:ext uri="{FF2B5EF4-FFF2-40B4-BE49-F238E27FC236}">
                  <a16:creationId xmlns:a16="http://schemas.microsoft.com/office/drawing/2014/main" xmlns="" id="{AADD2FC9-DA4B-4E19-B550-3506C4A1BE1E}"/>
                </a:ext>
              </a:extLst>
            </p:cNvPr>
            <p:cNvSpPr/>
            <p:nvPr/>
          </p:nvSpPr>
          <p:spPr>
            <a:xfrm rot="19989152">
              <a:off x="2826711" y="16224441"/>
              <a:ext cx="755734" cy="685800"/>
            </a:xfrm>
            <a:prstGeom prst="downArrow">
              <a:avLst/>
            </a:prstGeom>
            <a:gradFill flip="none" rotWithShape="1">
              <a:gsLst>
                <a:gs pos="0">
                  <a:srgbClr val="A6C4F0">
                    <a:tint val="66000"/>
                    <a:satMod val="160000"/>
                  </a:srgbClr>
                </a:gs>
                <a:gs pos="50000">
                  <a:srgbClr val="A6C4F0">
                    <a:tint val="44500"/>
                    <a:satMod val="160000"/>
                  </a:srgbClr>
                </a:gs>
                <a:gs pos="100000">
                  <a:srgbClr val="A6C4F0">
                    <a:tint val="23500"/>
                    <a:satMod val="160000"/>
                  </a:srgb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Hexagon 12">
              <a:extLst>
                <a:ext uri="{FF2B5EF4-FFF2-40B4-BE49-F238E27FC236}">
                  <a16:creationId xmlns:a16="http://schemas.microsoft.com/office/drawing/2014/main" xmlns="" id="{9E4F6A26-0726-41A0-860F-A47BD3514617}"/>
                </a:ext>
              </a:extLst>
            </p:cNvPr>
            <p:cNvSpPr/>
            <p:nvPr/>
          </p:nvSpPr>
          <p:spPr>
            <a:xfrm rot="5400000">
              <a:off x="4511785" y="14074133"/>
              <a:ext cx="2543359" cy="2377728"/>
            </a:xfrm>
            <a:prstGeom prst="hexagon">
              <a:avLst/>
            </a:prstGeom>
            <a:solidFill>
              <a:srgbClr val="81ACE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Hexagon 13">
              <a:extLst>
                <a:ext uri="{FF2B5EF4-FFF2-40B4-BE49-F238E27FC236}">
                  <a16:creationId xmlns:a16="http://schemas.microsoft.com/office/drawing/2014/main" xmlns="" id="{3DAC478B-4FE5-4267-B9F2-05E7E1E3B00B}"/>
                </a:ext>
              </a:extLst>
            </p:cNvPr>
            <p:cNvSpPr/>
            <p:nvPr/>
          </p:nvSpPr>
          <p:spPr>
            <a:xfrm rot="5400000">
              <a:off x="2813663" y="16562004"/>
              <a:ext cx="2562553" cy="2384125"/>
            </a:xfrm>
            <a:prstGeom prst="hexagon">
              <a:avLst/>
            </a:prstGeom>
            <a:solidFill>
              <a:srgbClr val="A6C4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Hexagon 14">
              <a:extLst>
                <a:ext uri="{FF2B5EF4-FFF2-40B4-BE49-F238E27FC236}">
                  <a16:creationId xmlns:a16="http://schemas.microsoft.com/office/drawing/2014/main" xmlns="" id="{F823BF88-4987-4249-A1DD-942989A6DA71}"/>
                </a:ext>
              </a:extLst>
            </p:cNvPr>
            <p:cNvSpPr/>
            <p:nvPr/>
          </p:nvSpPr>
          <p:spPr>
            <a:xfrm rot="5400000">
              <a:off x="6013497" y="16634071"/>
              <a:ext cx="2572534" cy="2378339"/>
            </a:xfrm>
            <a:prstGeom prst="hexagon">
              <a:avLst/>
            </a:prstGeom>
            <a:solidFill>
              <a:srgbClr val="5992E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Hexagon 15">
              <a:extLst>
                <a:ext uri="{FF2B5EF4-FFF2-40B4-BE49-F238E27FC236}">
                  <a16:creationId xmlns:a16="http://schemas.microsoft.com/office/drawing/2014/main" xmlns="" id="{3D2C73A7-D4B0-495F-9752-ACA333517873}"/>
                </a:ext>
              </a:extLst>
            </p:cNvPr>
            <p:cNvSpPr/>
            <p:nvPr/>
          </p:nvSpPr>
          <p:spPr>
            <a:xfrm rot="5400000">
              <a:off x="7760941" y="14122647"/>
              <a:ext cx="2543355" cy="2407768"/>
            </a:xfrm>
            <a:prstGeom prst="hexagon">
              <a:avLst/>
            </a:prstGeom>
            <a:solidFill>
              <a:srgbClr val="2E75D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7" name="Text Box 2">
              <a:extLst>
                <a:ext uri="{FF2B5EF4-FFF2-40B4-BE49-F238E27FC236}">
                  <a16:creationId xmlns:a16="http://schemas.microsoft.com/office/drawing/2014/main" xmlns="" id="{C8493792-0E6E-47D6-95E6-3EE3AFFBF2CB}"/>
                </a:ext>
              </a:extLst>
            </p:cNvPr>
            <p:cNvSpPr txBox="1">
              <a:spLocks noChangeArrowheads="1"/>
            </p:cNvSpPr>
            <p:nvPr/>
          </p:nvSpPr>
          <p:spPr bwMode="auto">
            <a:xfrm>
              <a:off x="2902874" y="17316704"/>
              <a:ext cx="2384128" cy="84060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b="1" dirty="0">
                  <a:latin typeface="Garamond" panose="02020404030301010803" pitchFamily="18" charset="0"/>
                  <a:ea typeface="Calibri" panose="020F0502020204030204" pitchFamily="34" charset="0"/>
                  <a:cs typeface="Times New Roman" panose="02020603050405020304" pitchFamily="18" charset="0"/>
                </a:rPr>
                <a:t>Clip Data to Study Area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xmlns="" id="{D74890E6-0C40-4423-B633-0F721B481276}"/>
                </a:ext>
              </a:extLst>
            </p:cNvPr>
            <p:cNvSpPr txBox="1">
              <a:spLocks noChangeArrowheads="1"/>
            </p:cNvSpPr>
            <p:nvPr/>
          </p:nvSpPr>
          <p:spPr bwMode="auto">
            <a:xfrm>
              <a:off x="4592879" y="14816474"/>
              <a:ext cx="2356588" cy="84060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b="1" dirty="0">
                  <a:latin typeface="Garamond" panose="02020404030301010803" pitchFamily="18" charset="0"/>
                  <a:ea typeface="Calibri" panose="020F0502020204030204" pitchFamily="34" charset="0"/>
                  <a:cs typeface="Times New Roman" panose="02020603050405020304" pitchFamily="18" charset="0"/>
                </a:rPr>
                <a:t>Perform Noise Reduction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xmlns="" id="{995D4D31-3CE5-4DFB-8A27-6B273FF8B699}"/>
                </a:ext>
              </a:extLst>
            </p:cNvPr>
            <p:cNvSpPr txBox="1">
              <a:spLocks noChangeArrowheads="1"/>
            </p:cNvSpPr>
            <p:nvPr/>
          </p:nvSpPr>
          <p:spPr bwMode="auto">
            <a:xfrm>
              <a:off x="6110593" y="17139732"/>
              <a:ext cx="2378340" cy="132492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2400" b="1" dirty="0" err="1">
                  <a:latin typeface="Garamond" panose="02020404030301010803" pitchFamily="18" charset="0"/>
                  <a:ea typeface="Calibri" panose="020F0502020204030204" pitchFamily="34" charset="0"/>
                  <a:cs typeface="Times New Roman" panose="02020603050405020304" pitchFamily="18" charset="0"/>
                </a:rPr>
                <a:t>Skyglow</a:t>
              </a:r>
              <a:r>
                <a:rPr lang="en-US" sz="2400" b="1" dirty="0">
                  <a:latin typeface="Garamond" panose="02020404030301010803" pitchFamily="18" charset="0"/>
                  <a:ea typeface="Calibri" panose="020F0502020204030204" pitchFamily="34" charset="0"/>
                  <a:cs typeface="Times New Roman" panose="02020603050405020304" pitchFamily="18" charset="0"/>
                </a:rPr>
                <a:t> Estimation Toolbox</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xmlns="" id="{934B9E95-740F-4D94-A810-A729656B2352}"/>
                </a:ext>
              </a:extLst>
            </p:cNvPr>
            <p:cNvSpPr txBox="1">
              <a:spLocks noChangeArrowheads="1"/>
            </p:cNvSpPr>
            <p:nvPr/>
          </p:nvSpPr>
          <p:spPr bwMode="auto">
            <a:xfrm>
              <a:off x="7847877" y="15057852"/>
              <a:ext cx="2403617" cy="52968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b="1" dirty="0">
                  <a:latin typeface="Garamond" panose="02020404030301010803" pitchFamily="18" charset="0"/>
                  <a:ea typeface="Calibri" panose="020F0502020204030204" pitchFamily="34" charset="0"/>
                  <a:cs typeface="Times New Roman" panose="02020603050405020304" pitchFamily="18" charset="0"/>
                </a:rPr>
                <a:t>Sky Glow Map</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Hexagon 20">
              <a:extLst>
                <a:ext uri="{FF2B5EF4-FFF2-40B4-BE49-F238E27FC236}">
                  <a16:creationId xmlns:a16="http://schemas.microsoft.com/office/drawing/2014/main" xmlns="" id="{D4917967-69E3-4BBC-84DB-1ADC18071A47}"/>
                </a:ext>
              </a:extLst>
            </p:cNvPr>
            <p:cNvSpPr/>
            <p:nvPr/>
          </p:nvSpPr>
          <p:spPr>
            <a:xfrm rot="5400000">
              <a:off x="1147625" y="14074132"/>
              <a:ext cx="2543361" cy="2377728"/>
            </a:xfrm>
            <a:prstGeom prst="hexagon">
              <a:avLst/>
            </a:prstGeom>
            <a:solidFill>
              <a:srgbClr val="D8E4F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2" name="Text Box 2">
              <a:extLst>
                <a:ext uri="{FF2B5EF4-FFF2-40B4-BE49-F238E27FC236}">
                  <a16:creationId xmlns:a16="http://schemas.microsoft.com/office/drawing/2014/main" xmlns="" id="{09C96EE1-8C4F-4B0D-B57A-3D6839EA6BB8}"/>
                </a:ext>
              </a:extLst>
            </p:cNvPr>
            <p:cNvSpPr txBox="1">
              <a:spLocks noChangeArrowheads="1"/>
            </p:cNvSpPr>
            <p:nvPr/>
          </p:nvSpPr>
          <p:spPr bwMode="auto">
            <a:xfrm>
              <a:off x="1224513" y="14815520"/>
              <a:ext cx="2383657" cy="84060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b="1" dirty="0">
                  <a:latin typeface="Garamond" panose="02020404030301010803" pitchFamily="18" charset="0"/>
                  <a:ea typeface="Calibri" panose="020F0502020204030204" pitchFamily="34" charset="0"/>
                  <a:cs typeface="Times New Roman" panose="02020603050405020304" pitchFamily="18" charset="0"/>
                </a:rPr>
                <a:t>VIIRS DNB Raster Data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Arrow: Down 22">
              <a:extLst>
                <a:ext uri="{FF2B5EF4-FFF2-40B4-BE49-F238E27FC236}">
                  <a16:creationId xmlns:a16="http://schemas.microsoft.com/office/drawing/2014/main" xmlns="" id="{8854EEC5-99AA-43FD-A8AD-63B972AD4213}"/>
                </a:ext>
              </a:extLst>
            </p:cNvPr>
            <p:cNvSpPr/>
            <p:nvPr/>
          </p:nvSpPr>
          <p:spPr>
            <a:xfrm rot="12321370">
              <a:off x="4514716" y="16150015"/>
              <a:ext cx="755734" cy="685800"/>
            </a:xfrm>
            <a:prstGeom prst="downArrow">
              <a:avLst/>
            </a:prstGeom>
            <a:gradFill flip="none" rotWithShape="1">
              <a:gsLst>
                <a:gs pos="0">
                  <a:srgbClr val="81ACEB">
                    <a:tint val="66000"/>
                    <a:satMod val="160000"/>
                  </a:srgbClr>
                </a:gs>
                <a:gs pos="50000">
                  <a:srgbClr val="81ACEB">
                    <a:tint val="44500"/>
                    <a:satMod val="160000"/>
                  </a:srgbClr>
                </a:gs>
                <a:gs pos="100000">
                  <a:srgbClr val="81ACEB">
                    <a:tint val="23500"/>
                    <a:satMod val="160000"/>
                  </a:srgbClr>
                </a:gs>
              </a:gsLst>
              <a:lin ang="16200000" scaled="1"/>
              <a:tileRect/>
            </a:gradFill>
            <a:ln w="28575">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4" name="Arrow: Down 23">
              <a:extLst>
                <a:ext uri="{FF2B5EF4-FFF2-40B4-BE49-F238E27FC236}">
                  <a16:creationId xmlns:a16="http://schemas.microsoft.com/office/drawing/2014/main" xmlns="" id="{FA1E7856-E7BA-4C4C-B102-887279BD06F4}"/>
                </a:ext>
              </a:extLst>
            </p:cNvPr>
            <p:cNvSpPr/>
            <p:nvPr/>
          </p:nvSpPr>
          <p:spPr>
            <a:xfrm rot="19989152">
              <a:off x="6097137" y="16224442"/>
              <a:ext cx="755734" cy="685800"/>
            </a:xfrm>
            <a:prstGeom prst="downArrow">
              <a:avLst/>
            </a:prstGeom>
            <a:gradFill flip="none" rotWithShape="1">
              <a:gsLst>
                <a:gs pos="0">
                  <a:srgbClr val="5992E5">
                    <a:tint val="66000"/>
                    <a:satMod val="160000"/>
                  </a:srgbClr>
                </a:gs>
                <a:gs pos="50000">
                  <a:srgbClr val="5992E5">
                    <a:tint val="44500"/>
                    <a:satMod val="160000"/>
                  </a:srgbClr>
                </a:gs>
                <a:gs pos="100000">
                  <a:srgbClr val="5992E5">
                    <a:tint val="23500"/>
                    <a:satMod val="160000"/>
                  </a:srgb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5" name="Arrow: Down 24">
              <a:extLst>
                <a:ext uri="{FF2B5EF4-FFF2-40B4-BE49-F238E27FC236}">
                  <a16:creationId xmlns:a16="http://schemas.microsoft.com/office/drawing/2014/main" xmlns="" id="{ACF4D6EF-1276-41DD-AC11-7687272E5A60}"/>
                </a:ext>
              </a:extLst>
            </p:cNvPr>
            <p:cNvSpPr/>
            <p:nvPr/>
          </p:nvSpPr>
          <p:spPr>
            <a:xfrm rot="12321370">
              <a:off x="7705844" y="16217290"/>
              <a:ext cx="755734" cy="685800"/>
            </a:xfrm>
            <a:prstGeom prst="downArrow">
              <a:avLst/>
            </a:prstGeom>
            <a:gradFill flip="none" rotWithShape="1">
              <a:gsLst>
                <a:gs pos="0">
                  <a:srgbClr val="2E75DE">
                    <a:tint val="66000"/>
                    <a:satMod val="160000"/>
                  </a:srgbClr>
                </a:gs>
                <a:gs pos="50000">
                  <a:srgbClr val="2E75DE">
                    <a:tint val="44500"/>
                    <a:satMod val="160000"/>
                  </a:srgbClr>
                </a:gs>
                <a:gs pos="100000">
                  <a:srgbClr val="2E75DE">
                    <a:tint val="23500"/>
                    <a:satMod val="160000"/>
                  </a:srgbClr>
                </a:gs>
              </a:gsLst>
              <a:lin ang="16200000" scaled="1"/>
              <a:tileRect/>
            </a:gradFill>
            <a:ln w="28575">
              <a:no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6" name="Arrow: Down 25">
              <a:extLst>
                <a:ext uri="{FF2B5EF4-FFF2-40B4-BE49-F238E27FC236}">
                  <a16:creationId xmlns:a16="http://schemas.microsoft.com/office/drawing/2014/main" xmlns="" id="{3A7AA913-99B7-428F-B718-0EBC072D2F3A}"/>
                </a:ext>
              </a:extLst>
            </p:cNvPr>
            <p:cNvSpPr/>
            <p:nvPr/>
          </p:nvSpPr>
          <p:spPr>
            <a:xfrm rot="19989152">
              <a:off x="9468767" y="16280624"/>
              <a:ext cx="755734" cy="685800"/>
            </a:xfrm>
            <a:prstGeom prst="downArrow">
              <a:avLst/>
            </a:prstGeom>
            <a:gradFill flip="none" rotWithShape="1">
              <a:gsLst>
                <a:gs pos="0">
                  <a:srgbClr val="1B57AF">
                    <a:tint val="66000"/>
                    <a:satMod val="160000"/>
                  </a:srgbClr>
                </a:gs>
                <a:gs pos="50000">
                  <a:srgbClr val="1B57AF">
                    <a:tint val="44500"/>
                    <a:satMod val="160000"/>
                  </a:srgbClr>
                </a:gs>
                <a:gs pos="100000">
                  <a:srgbClr val="1B57AF">
                    <a:tint val="23500"/>
                    <a:satMod val="160000"/>
                  </a:srgb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7" name="Hexagon 26">
              <a:extLst>
                <a:ext uri="{FF2B5EF4-FFF2-40B4-BE49-F238E27FC236}">
                  <a16:creationId xmlns:a16="http://schemas.microsoft.com/office/drawing/2014/main" xmlns="" id="{A90DF730-D97A-4834-A56E-03B8D5D898F4}"/>
                </a:ext>
              </a:extLst>
            </p:cNvPr>
            <p:cNvSpPr/>
            <p:nvPr/>
          </p:nvSpPr>
          <p:spPr>
            <a:xfrm rot="5400000">
              <a:off x="9392114" y="16597184"/>
              <a:ext cx="2543355" cy="2407768"/>
            </a:xfrm>
            <a:prstGeom prst="hexagon">
              <a:avLst/>
            </a:prstGeom>
            <a:solidFill>
              <a:srgbClr val="1B57A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8" name="Text Box 2">
              <a:extLst>
                <a:ext uri="{FF2B5EF4-FFF2-40B4-BE49-F238E27FC236}">
                  <a16:creationId xmlns:a16="http://schemas.microsoft.com/office/drawing/2014/main" xmlns="" id="{5889D26C-1224-48F8-8A02-D7CB360B69B0}"/>
                </a:ext>
              </a:extLst>
            </p:cNvPr>
            <p:cNvSpPr txBox="1">
              <a:spLocks noChangeArrowheads="1"/>
            </p:cNvSpPr>
            <p:nvPr/>
          </p:nvSpPr>
          <p:spPr bwMode="auto">
            <a:xfrm>
              <a:off x="9446345" y="17179087"/>
              <a:ext cx="2403617" cy="128572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b="1" dirty="0">
                  <a:latin typeface="Garamond" panose="02020404030301010803" pitchFamily="18" charset="0"/>
                  <a:ea typeface="Calibri" panose="020F0502020204030204" pitchFamily="34" charset="0"/>
                  <a:cs typeface="Times New Roman" panose="02020603050405020304" pitchFamily="18" charset="0"/>
                </a:rPr>
                <a:t>Determine Maximum Sky Brightness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25151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Skyglow</a:t>
            </a:r>
            <a:r>
              <a:rPr lang="en-US" sz="4400" dirty="0"/>
              <a:t> Estimation Toolbox </a:t>
            </a:r>
          </a:p>
        </p:txBody>
      </p:sp>
      <p:pic>
        <p:nvPicPr>
          <p:cNvPr id="5" name="Picture Placeholder 4"/>
          <p:cNvPicPr>
            <a:picLocks noGrp="1" noChangeAspect="1"/>
          </p:cNvPicPr>
          <p:nvPr>
            <p:ph type="pic" idx="10"/>
          </p:nvPr>
        </p:nvPicPr>
        <p:blipFill>
          <a:blip r:embed="rId3">
            <a:extLst>
              <a:ext uri="{28A0092B-C50C-407E-A947-70E740481C1C}">
                <a14:useLocalDpi xmlns:a14="http://schemas.microsoft.com/office/drawing/2010/main" val="0"/>
              </a:ext>
            </a:extLst>
          </a:blip>
          <a:stretch>
            <a:fillRect/>
          </a:stretch>
        </p:blipFill>
        <p:spPr>
          <a:xfrm>
            <a:off x="4498524" y="1557606"/>
            <a:ext cx="6414139" cy="4477321"/>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609600" y="1274164"/>
            <a:ext cx="2901044" cy="5017909"/>
          </a:xfrm>
        </p:spPr>
        <p:txBody>
          <a:bodyPr anchor="ctr">
            <a:normAutofit/>
          </a:bodyPr>
          <a:lstStyle/>
          <a:p>
            <a:pPr algn="ctr">
              <a:lnSpc>
                <a:spcPct val="100000"/>
              </a:lnSpc>
              <a:spcBef>
                <a:spcPts val="1800"/>
              </a:spcBef>
              <a:buClr>
                <a:srgbClr val="E97845"/>
              </a:buClr>
            </a:pPr>
            <a:r>
              <a:rPr lang="en-US" sz="2400" b="1" dirty="0">
                <a:solidFill>
                  <a:srgbClr val="1B57AF"/>
                </a:solidFill>
              </a:rPr>
              <a:t>User Interface</a:t>
            </a:r>
          </a:p>
          <a:p>
            <a:pPr algn="ctr">
              <a:lnSpc>
                <a:spcPct val="100000"/>
              </a:lnSpc>
              <a:spcBef>
                <a:spcPts val="1800"/>
              </a:spcBef>
              <a:buClr>
                <a:srgbClr val="E97845"/>
              </a:buClr>
            </a:pPr>
            <a:r>
              <a:rPr lang="en-US" sz="2400" b="1" dirty="0">
                <a:solidFill>
                  <a:schemeClr val="bg2">
                    <a:lumMod val="50000"/>
                  </a:schemeClr>
                </a:solidFill>
              </a:rPr>
              <a:t> </a:t>
            </a:r>
            <a:r>
              <a:rPr lang="en-US" sz="2400" dirty="0">
                <a:solidFill>
                  <a:schemeClr val="bg2">
                    <a:lumMod val="50000"/>
                  </a:schemeClr>
                </a:solidFill>
              </a:rPr>
              <a:t>implementation of model with user-defined parameters</a:t>
            </a:r>
          </a:p>
        </p:txBody>
      </p:sp>
      <p:sp>
        <p:nvSpPr>
          <p:cNvPr id="8" name="Text Placeholder 4"/>
          <p:cNvSpPr txBox="1">
            <a:spLocks/>
          </p:cNvSpPr>
          <p:nvPr/>
        </p:nvSpPr>
        <p:spPr>
          <a:xfrm>
            <a:off x="6602506" y="6473664"/>
            <a:ext cx="4968468"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Image Credit: Colorado Plateau Urban Development </a:t>
            </a:r>
            <a:r>
              <a:rPr kumimoji="0" lang="en-US" b="0" i="0" u="none" strike="noStrike" kern="1200" cap="none" spc="0" normalizeH="0" noProof="0" dirty="0">
                <a:ln>
                  <a:noFill/>
                </a:ln>
                <a:solidFill>
                  <a:schemeClr val="bg2">
                    <a:lumMod val="50000"/>
                  </a:schemeClr>
                </a:solidFill>
                <a:effectLst/>
                <a:uLnTx/>
                <a:uFillTx/>
              </a:rPr>
              <a:t>Team</a:t>
            </a:r>
            <a:endParaRPr kumimoji="0" lang="en-US" b="0" i="0" u="none" strike="noStrike" kern="1200" cap="none" spc="0" normalizeH="0" baseline="0" noProof="0" dirty="0">
              <a:ln>
                <a:noFill/>
              </a:ln>
              <a:solidFill>
                <a:schemeClr val="bg2">
                  <a:lumMod val="50000"/>
                </a:schemeClr>
              </a:solidFill>
              <a:effectLst/>
              <a:uLnTx/>
              <a:uFillTx/>
            </a:endParaRPr>
          </a:p>
        </p:txBody>
      </p:sp>
      <p:sp>
        <p:nvSpPr>
          <p:cNvPr id="6" name="TextBox 5">
            <a:extLst>
              <a:ext uri="{FF2B5EF4-FFF2-40B4-BE49-F238E27FC236}">
                <a16:creationId xmlns:a16="http://schemas.microsoft.com/office/drawing/2014/main" xmlns="" id="{F1D2FAB9-48B8-4076-A127-55D5EE00D3E2}"/>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15</a:t>
            </a:fld>
            <a:endParaRPr lang="en-US" b="1" dirty="0">
              <a:solidFill>
                <a:srgbClr val="1B57AF"/>
              </a:solidFill>
            </a:endParaRPr>
          </a:p>
        </p:txBody>
      </p:sp>
    </p:spTree>
    <p:extLst>
      <p:ext uri="{BB962C8B-B14F-4D97-AF65-F5344CB8AC3E}">
        <p14:creationId xmlns:p14="http://schemas.microsoft.com/office/powerpoint/2010/main" val="38327625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xmlns="" id="{0F3D2746-F75C-4FC5-9D43-E35A85F666A2}"/>
              </a:ext>
            </a:extLst>
          </p:cNvPr>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sp>
        <p:nvSpPr>
          <p:cNvPr id="5" name="Title 1">
            <a:extLst>
              <a:ext uri="{FF2B5EF4-FFF2-40B4-BE49-F238E27FC236}">
                <a16:creationId xmlns:a16="http://schemas.microsoft.com/office/drawing/2014/main" xmlns="" id="{E4876A33-688F-4A54-B1E0-94F0B5381AD0}"/>
              </a:ext>
            </a:extLst>
          </p:cNvPr>
          <p:cNvSpPr txBox="1">
            <a:spLocks/>
          </p:cNvSpPr>
          <p:nvPr/>
        </p:nvSpPr>
        <p:spPr>
          <a:xfrm>
            <a:off x="2487631" y="196023"/>
            <a:ext cx="8615160" cy="1065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endParaRPr lang="en-US" dirty="0"/>
          </a:p>
        </p:txBody>
      </p:sp>
      <p:pic>
        <p:nvPicPr>
          <p:cNvPr id="6" name="Picture 5">
            <a:extLst>
              <a:ext uri="{FF2B5EF4-FFF2-40B4-BE49-F238E27FC236}">
                <a16:creationId xmlns:a16="http://schemas.microsoft.com/office/drawing/2014/main" xmlns="" id="{A97A86B0-D153-48B4-B096-E4FB150A7CE6}"/>
              </a:ext>
            </a:extLst>
          </p:cNvPr>
          <p:cNvPicPr>
            <a:picLocks noChangeAspect="1"/>
          </p:cNvPicPr>
          <p:nvPr/>
        </p:nvPicPr>
        <p:blipFill rotWithShape="1">
          <a:blip r:embed="rId3">
            <a:extLst>
              <a:ext uri="{28A0092B-C50C-407E-A947-70E740481C1C}">
                <a14:useLocalDpi xmlns:a14="http://schemas.microsoft.com/office/drawing/2010/main" val="0"/>
              </a:ext>
            </a:extLst>
          </a:blip>
          <a:srcRect l="2183" r="2723" b="47002"/>
          <a:stretch/>
        </p:blipFill>
        <p:spPr>
          <a:xfrm>
            <a:off x="1407053" y="5732291"/>
            <a:ext cx="7279747" cy="8949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E38D082B-BDE7-4917-824E-1A4D614A00CA}"/>
              </a:ext>
            </a:extLst>
          </p:cNvPr>
          <p:cNvPicPr>
            <a:picLocks noChangeAspect="1"/>
          </p:cNvPicPr>
          <p:nvPr/>
        </p:nvPicPr>
        <p:blipFill rotWithShape="1">
          <a:blip r:embed="rId4">
            <a:extLst>
              <a:ext uri="{28A0092B-C50C-407E-A947-70E740481C1C}">
                <a14:useLocalDpi xmlns:a14="http://schemas.microsoft.com/office/drawing/2010/main" val="0"/>
              </a:ext>
            </a:extLst>
          </a:blip>
          <a:srcRect b="44321"/>
          <a:stretch/>
        </p:blipFill>
        <p:spPr>
          <a:xfrm>
            <a:off x="5710543" y="2044350"/>
            <a:ext cx="6273229" cy="103431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804E02FF-771A-44D3-BBEC-40077678EBA4}"/>
              </a:ext>
            </a:extLst>
          </p:cNvPr>
          <p:cNvPicPr>
            <a:picLocks noChangeAspect="1"/>
          </p:cNvPicPr>
          <p:nvPr/>
        </p:nvPicPr>
        <p:blipFill rotWithShape="1">
          <a:blip r:embed="rId5">
            <a:extLst>
              <a:ext uri="{28A0092B-C50C-407E-A947-70E740481C1C}">
                <a14:useLocalDpi xmlns:a14="http://schemas.microsoft.com/office/drawing/2010/main" val="0"/>
              </a:ext>
            </a:extLst>
          </a:blip>
          <a:srcRect t="21449" r="4432" b="18550"/>
          <a:stretch/>
        </p:blipFill>
        <p:spPr>
          <a:xfrm>
            <a:off x="2487631" y="4394490"/>
            <a:ext cx="7271098" cy="1078274"/>
          </a:xfrm>
          <a:prstGeom prst="rect">
            <a:avLst/>
          </a:prstGeom>
          <a:ln>
            <a:noFill/>
          </a:ln>
          <a:effectLst>
            <a:outerShdw blurRad="292100" dist="139700" dir="2700000" algn="tl" rotWithShape="0">
              <a:srgbClr val="333333">
                <a:alpha val="65000"/>
              </a:srgbClr>
            </a:outerShdw>
          </a:effectLst>
        </p:spPr>
      </p:pic>
      <p:sp>
        <p:nvSpPr>
          <p:cNvPr id="12" name="Title 11">
            <a:extLst>
              <a:ext uri="{FF2B5EF4-FFF2-40B4-BE49-F238E27FC236}">
                <a16:creationId xmlns:a16="http://schemas.microsoft.com/office/drawing/2014/main" xmlns="" id="{D07C81E6-B86D-40ED-BC60-17BD717328BB}"/>
              </a:ext>
            </a:extLst>
          </p:cNvPr>
          <p:cNvSpPr>
            <a:spLocks noGrp="1"/>
          </p:cNvSpPr>
          <p:nvPr>
            <p:ph type="title"/>
          </p:nvPr>
        </p:nvSpPr>
        <p:spPr>
          <a:xfrm>
            <a:off x="2291379" y="1129553"/>
            <a:ext cx="8446290" cy="1065007"/>
          </a:xfrm>
        </p:spPr>
        <p:txBody>
          <a:bodyPr/>
          <a:lstStyle/>
          <a:p>
            <a:r>
              <a:rPr lang="en-US" dirty="0"/>
              <a:t>Building a Regional Model</a:t>
            </a:r>
            <a:br>
              <a:rPr lang="en-US" dirty="0"/>
            </a:br>
            <a:endParaRPr lang="en-US" dirty="0"/>
          </a:p>
        </p:txBody>
      </p:sp>
      <p:pic>
        <p:nvPicPr>
          <p:cNvPr id="13" name="Picture 12">
            <a:extLst>
              <a:ext uri="{FF2B5EF4-FFF2-40B4-BE49-F238E27FC236}">
                <a16:creationId xmlns:a16="http://schemas.microsoft.com/office/drawing/2014/main" xmlns="" id="{7F222131-1FEC-4D2A-BC38-0E53060487B2}"/>
              </a:ext>
            </a:extLst>
          </p:cNvPr>
          <p:cNvPicPr>
            <a:picLocks noChangeAspect="1"/>
          </p:cNvPicPr>
          <p:nvPr/>
        </p:nvPicPr>
        <p:blipFill rotWithShape="1">
          <a:blip r:embed="rId6">
            <a:extLst>
              <a:ext uri="{28A0092B-C50C-407E-A947-70E740481C1C}">
                <a14:useLocalDpi xmlns:a14="http://schemas.microsoft.com/office/drawing/2010/main" val="0"/>
              </a:ext>
            </a:extLst>
          </a:blip>
          <a:srcRect b="55496"/>
          <a:stretch/>
        </p:blipFill>
        <p:spPr>
          <a:xfrm>
            <a:off x="164124" y="3245207"/>
            <a:ext cx="6499261" cy="8897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8792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xmlns="" id="{93CDF643-C817-4BED-A9AF-049CDDFAD1E3}"/>
              </a:ext>
            </a:extLst>
          </p:cNvPr>
          <p:cNvSpPr>
            <a:spLocks noGrp="1"/>
          </p:cNvSpPr>
          <p:nvPr>
            <p:ph type="title"/>
          </p:nvPr>
        </p:nvSpPr>
        <p:spPr>
          <a:xfrm>
            <a:off x="1000125" y="365124"/>
            <a:ext cx="9413277" cy="479425"/>
          </a:xfrm>
        </p:spPr>
        <p:txBody>
          <a:bodyPr/>
          <a:lstStyle/>
          <a:p>
            <a:r>
              <a:rPr lang="en-US" sz="4400" dirty="0"/>
              <a:t>Building a Regional Model</a:t>
            </a:r>
          </a:p>
        </p:txBody>
      </p:sp>
      <p:sp>
        <p:nvSpPr>
          <p:cNvPr id="15" name="Text Placeholder 4">
            <a:extLst>
              <a:ext uri="{FF2B5EF4-FFF2-40B4-BE49-F238E27FC236}">
                <a16:creationId xmlns:a16="http://schemas.microsoft.com/office/drawing/2014/main" xmlns="" id="{1465AA00-3F42-466B-B245-91E0BA07C0C5}"/>
              </a:ext>
            </a:extLst>
          </p:cNvPr>
          <p:cNvSpPr>
            <a:spLocks noGrp="1"/>
          </p:cNvSpPr>
          <p:nvPr>
            <p:ph type="body" sz="half" idx="2"/>
          </p:nvPr>
        </p:nvSpPr>
        <p:spPr>
          <a:xfrm>
            <a:off x="609602" y="1231899"/>
            <a:ext cx="2771910" cy="5569155"/>
          </a:xfrm>
        </p:spPr>
        <p:txBody>
          <a:bodyPr anchor="ctr">
            <a:normAutofit/>
          </a:bodyPr>
          <a:lstStyle/>
          <a:p>
            <a:pPr>
              <a:lnSpc>
                <a:spcPct val="100000"/>
              </a:lnSpc>
              <a:buClr>
                <a:srgbClr val="E97845"/>
              </a:buClr>
            </a:pPr>
            <a:r>
              <a:rPr lang="en-US" sz="2400" b="1" dirty="0">
                <a:solidFill>
                  <a:srgbClr val="1B57AF"/>
                </a:solidFill>
              </a:rPr>
              <a:t>Input:</a:t>
            </a:r>
            <a:r>
              <a:rPr lang="en-US" sz="2400" dirty="0">
                <a:solidFill>
                  <a:srgbClr val="1B57AF"/>
                </a:solidFill>
              </a:rPr>
              <a:t> </a:t>
            </a:r>
            <a:r>
              <a:rPr lang="en-US" sz="2400" dirty="0">
                <a:solidFill>
                  <a:schemeClr val="bg2">
                    <a:lumMod val="50000"/>
                  </a:schemeClr>
                </a:solidFill>
              </a:rPr>
              <a:t>VIIRS image, viewing angle, latitude, atmospheric clarity parameter</a:t>
            </a:r>
          </a:p>
          <a:p>
            <a:pPr>
              <a:lnSpc>
                <a:spcPct val="100000"/>
              </a:lnSpc>
              <a:buClr>
                <a:srgbClr val="E97845"/>
              </a:buClr>
            </a:pPr>
            <a:endParaRPr lang="en-US" sz="2400" dirty="0">
              <a:solidFill>
                <a:schemeClr val="bg2">
                  <a:lumMod val="50000"/>
                </a:schemeClr>
              </a:solidFill>
            </a:endParaRPr>
          </a:p>
          <a:p>
            <a:pPr>
              <a:lnSpc>
                <a:spcPct val="100000"/>
              </a:lnSpc>
              <a:buClr>
                <a:srgbClr val="E97845"/>
              </a:buClr>
            </a:pPr>
            <a:endParaRPr lang="en-US" sz="2400" dirty="0">
              <a:solidFill>
                <a:schemeClr val="bg2">
                  <a:lumMod val="50000"/>
                </a:schemeClr>
              </a:solidFill>
            </a:endParaRPr>
          </a:p>
          <a:p>
            <a:pPr>
              <a:lnSpc>
                <a:spcPct val="100000"/>
              </a:lnSpc>
              <a:buClr>
                <a:srgbClr val="E97845"/>
              </a:buClr>
            </a:pPr>
            <a:r>
              <a:rPr lang="en-US" sz="2400" b="1" dirty="0">
                <a:solidFill>
                  <a:srgbClr val="1B57AF"/>
                </a:solidFill>
              </a:rPr>
              <a:t>Product:</a:t>
            </a:r>
            <a:r>
              <a:rPr lang="en-US" sz="2400" dirty="0">
                <a:solidFill>
                  <a:srgbClr val="1B57AF"/>
                </a:solidFill>
              </a:rPr>
              <a:t> </a:t>
            </a:r>
            <a:r>
              <a:rPr lang="en-US" sz="2400" dirty="0">
                <a:solidFill>
                  <a:schemeClr val="bg2">
                    <a:lumMod val="50000"/>
                  </a:schemeClr>
                </a:solidFill>
              </a:rPr>
              <a:t>goal is to produce </a:t>
            </a:r>
            <a:r>
              <a:rPr lang="en-US" sz="2400" dirty="0" err="1">
                <a:solidFill>
                  <a:schemeClr val="bg2">
                    <a:lumMod val="50000"/>
                  </a:schemeClr>
                </a:solidFill>
              </a:rPr>
              <a:t>skyglow</a:t>
            </a:r>
            <a:r>
              <a:rPr lang="en-US" sz="2400" dirty="0">
                <a:solidFill>
                  <a:schemeClr val="bg2">
                    <a:lumMod val="50000"/>
                  </a:schemeClr>
                </a:solidFill>
              </a:rPr>
              <a:t> maps</a:t>
            </a:r>
          </a:p>
        </p:txBody>
      </p:sp>
      <p:grpSp>
        <p:nvGrpSpPr>
          <p:cNvPr id="16" name="Group 15">
            <a:extLst>
              <a:ext uri="{FF2B5EF4-FFF2-40B4-BE49-F238E27FC236}">
                <a16:creationId xmlns:a16="http://schemas.microsoft.com/office/drawing/2014/main" xmlns="" id="{FA6CAC9D-29EC-47B2-A2E6-31E5BBA3F548}"/>
              </a:ext>
            </a:extLst>
          </p:cNvPr>
          <p:cNvGrpSpPr/>
          <p:nvPr/>
        </p:nvGrpSpPr>
        <p:grpSpPr>
          <a:xfrm>
            <a:off x="3569478" y="1007968"/>
            <a:ext cx="8093666" cy="2679833"/>
            <a:chOff x="3644634" y="1231900"/>
            <a:chExt cx="8093666" cy="2679833"/>
          </a:xfrm>
        </p:grpSpPr>
        <p:pic>
          <p:nvPicPr>
            <p:cNvPr id="17" name="Picture 16">
              <a:extLst>
                <a:ext uri="{FF2B5EF4-FFF2-40B4-BE49-F238E27FC236}">
                  <a16:creationId xmlns:a16="http://schemas.microsoft.com/office/drawing/2014/main" xmlns="" id="{CB117414-ACC2-4E92-B1E1-054F40596A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36" t="23471" r="17586" b="5078"/>
            <a:stretch/>
          </p:blipFill>
          <p:spPr>
            <a:xfrm rot="16200000">
              <a:off x="6389603" y="-1436964"/>
              <a:ext cx="2679833" cy="8017561"/>
            </a:xfrm>
            <a:prstGeom prst="rect">
              <a:avLst/>
            </a:prstGeom>
          </p:spPr>
        </p:pic>
        <p:sp>
          <p:nvSpPr>
            <p:cNvPr id="18" name="TextBox 17">
              <a:extLst>
                <a:ext uri="{FF2B5EF4-FFF2-40B4-BE49-F238E27FC236}">
                  <a16:creationId xmlns:a16="http://schemas.microsoft.com/office/drawing/2014/main" xmlns="" id="{AED73A34-A9E7-4A7C-9C79-AF608F9A37E9}"/>
                </a:ext>
              </a:extLst>
            </p:cNvPr>
            <p:cNvSpPr txBox="1"/>
            <p:nvPr/>
          </p:nvSpPr>
          <p:spPr>
            <a:xfrm>
              <a:off x="7366781" y="2794848"/>
              <a:ext cx="1118522" cy="276999"/>
            </a:xfrm>
            <a:prstGeom prst="rect">
              <a:avLst/>
            </a:prstGeom>
            <a:noFill/>
          </p:spPr>
          <p:txBody>
            <a:bodyPr wrap="square" rtlCol="0">
              <a:spAutoFit/>
            </a:bodyPr>
            <a:lstStyle/>
            <a:p>
              <a:r>
                <a:rPr lang="en-US" sz="1200" dirty="0">
                  <a:solidFill>
                    <a:prstClr val="white"/>
                  </a:solidFill>
                  <a:latin typeface="+mj-lt"/>
                </a:rPr>
                <a:t>Kingman, AZ</a:t>
              </a:r>
            </a:p>
          </p:txBody>
        </p:sp>
        <p:sp>
          <p:nvSpPr>
            <p:cNvPr id="19" name="TextBox 18">
              <a:extLst>
                <a:ext uri="{FF2B5EF4-FFF2-40B4-BE49-F238E27FC236}">
                  <a16:creationId xmlns:a16="http://schemas.microsoft.com/office/drawing/2014/main" xmlns="" id="{1354BB29-4B2A-43C4-A94D-2A12AFF80EAD}"/>
                </a:ext>
              </a:extLst>
            </p:cNvPr>
            <p:cNvSpPr txBox="1"/>
            <p:nvPr/>
          </p:nvSpPr>
          <p:spPr>
            <a:xfrm>
              <a:off x="5893825" y="3468801"/>
              <a:ext cx="1300898" cy="276999"/>
            </a:xfrm>
            <a:prstGeom prst="rect">
              <a:avLst/>
            </a:prstGeom>
            <a:noFill/>
          </p:spPr>
          <p:txBody>
            <a:bodyPr wrap="square" rtlCol="0">
              <a:spAutoFit/>
            </a:bodyPr>
            <a:lstStyle/>
            <a:p>
              <a:pPr algn="ctr"/>
              <a:r>
                <a:rPr lang="en-US" sz="1200" dirty="0">
                  <a:solidFill>
                    <a:prstClr val="white"/>
                  </a:solidFill>
                  <a:latin typeface="+mj-lt"/>
                </a:rPr>
                <a:t>Las Vegas, NV</a:t>
              </a:r>
            </a:p>
          </p:txBody>
        </p:sp>
        <p:sp>
          <p:nvSpPr>
            <p:cNvPr id="20" name="TextBox 19">
              <a:extLst>
                <a:ext uri="{FF2B5EF4-FFF2-40B4-BE49-F238E27FC236}">
                  <a16:creationId xmlns:a16="http://schemas.microsoft.com/office/drawing/2014/main" xmlns="" id="{291E03BA-433C-4632-8852-9C072ADDAF38}"/>
                </a:ext>
              </a:extLst>
            </p:cNvPr>
            <p:cNvSpPr txBox="1"/>
            <p:nvPr/>
          </p:nvSpPr>
          <p:spPr>
            <a:xfrm>
              <a:off x="3644634" y="3250397"/>
              <a:ext cx="1122336" cy="276999"/>
            </a:xfrm>
            <a:prstGeom prst="rect">
              <a:avLst/>
            </a:prstGeom>
            <a:noFill/>
          </p:spPr>
          <p:txBody>
            <a:bodyPr wrap="square" rtlCol="0">
              <a:spAutoFit/>
            </a:bodyPr>
            <a:lstStyle/>
            <a:p>
              <a:pPr algn="r"/>
              <a:r>
                <a:rPr lang="en-US" sz="1200" dirty="0">
                  <a:solidFill>
                    <a:prstClr val="white"/>
                  </a:solidFill>
                  <a:latin typeface="+mj-lt"/>
                </a:rPr>
                <a:t>Moapa, NV</a:t>
              </a:r>
            </a:p>
          </p:txBody>
        </p:sp>
        <p:sp>
          <p:nvSpPr>
            <p:cNvPr id="21" name="TextBox 20">
              <a:extLst>
                <a:ext uri="{FF2B5EF4-FFF2-40B4-BE49-F238E27FC236}">
                  <a16:creationId xmlns:a16="http://schemas.microsoft.com/office/drawing/2014/main" xmlns="" id="{19057EEA-3A46-4996-B091-B57A2DA5E6A8}"/>
                </a:ext>
              </a:extLst>
            </p:cNvPr>
            <p:cNvSpPr txBox="1"/>
            <p:nvPr/>
          </p:nvSpPr>
          <p:spPr>
            <a:xfrm>
              <a:off x="7440412" y="3258908"/>
              <a:ext cx="1485178" cy="276999"/>
            </a:xfrm>
            <a:prstGeom prst="rect">
              <a:avLst/>
            </a:prstGeom>
            <a:noFill/>
          </p:spPr>
          <p:txBody>
            <a:bodyPr wrap="square" rtlCol="0">
              <a:spAutoFit/>
            </a:bodyPr>
            <a:lstStyle/>
            <a:p>
              <a:pPr algn="ctr"/>
              <a:r>
                <a:rPr lang="en-US" sz="1200" dirty="0">
                  <a:solidFill>
                    <a:prstClr val="white"/>
                  </a:solidFill>
                  <a:latin typeface="+mj-lt"/>
                </a:rPr>
                <a:t>Bullhead City, AZ</a:t>
              </a:r>
            </a:p>
          </p:txBody>
        </p:sp>
        <p:sp>
          <p:nvSpPr>
            <p:cNvPr id="22" name="TextBox 21">
              <a:extLst>
                <a:ext uri="{FF2B5EF4-FFF2-40B4-BE49-F238E27FC236}">
                  <a16:creationId xmlns:a16="http://schemas.microsoft.com/office/drawing/2014/main" xmlns="" id="{FADF11C8-3D01-48AE-95ED-7031669FB75F}"/>
                </a:ext>
              </a:extLst>
            </p:cNvPr>
            <p:cNvSpPr txBox="1"/>
            <p:nvPr/>
          </p:nvSpPr>
          <p:spPr>
            <a:xfrm>
              <a:off x="3922667" y="2368130"/>
              <a:ext cx="1312437" cy="276999"/>
            </a:xfrm>
            <a:prstGeom prst="rect">
              <a:avLst/>
            </a:prstGeom>
            <a:noFill/>
          </p:spPr>
          <p:txBody>
            <a:bodyPr wrap="square" rtlCol="0">
              <a:spAutoFit/>
            </a:bodyPr>
            <a:lstStyle/>
            <a:p>
              <a:r>
                <a:rPr lang="en-US" sz="1200" dirty="0">
                  <a:solidFill>
                    <a:prstClr val="white"/>
                  </a:solidFill>
                  <a:latin typeface="+mj-lt"/>
                </a:rPr>
                <a:t>St. George, UT</a:t>
              </a:r>
            </a:p>
          </p:txBody>
        </p:sp>
        <p:sp>
          <p:nvSpPr>
            <p:cNvPr id="23" name="TextBox 22">
              <a:extLst>
                <a:ext uri="{FF2B5EF4-FFF2-40B4-BE49-F238E27FC236}">
                  <a16:creationId xmlns:a16="http://schemas.microsoft.com/office/drawing/2014/main" xmlns="" id="{6CA911AC-011B-445A-80A3-C2D12A613488}"/>
                </a:ext>
              </a:extLst>
            </p:cNvPr>
            <p:cNvSpPr txBox="1"/>
            <p:nvPr/>
          </p:nvSpPr>
          <p:spPr>
            <a:xfrm>
              <a:off x="10597500" y="1699770"/>
              <a:ext cx="1038508" cy="276999"/>
            </a:xfrm>
            <a:prstGeom prst="rect">
              <a:avLst/>
            </a:prstGeom>
            <a:noFill/>
          </p:spPr>
          <p:txBody>
            <a:bodyPr wrap="square" rtlCol="0">
              <a:spAutoFit/>
            </a:bodyPr>
            <a:lstStyle/>
            <a:p>
              <a:r>
                <a:rPr lang="en-US" sz="1200" dirty="0">
                  <a:solidFill>
                    <a:prstClr val="white"/>
                  </a:solidFill>
                  <a:latin typeface="+mj-lt"/>
                </a:rPr>
                <a:t>Phoenix, AZ</a:t>
              </a:r>
            </a:p>
          </p:txBody>
        </p:sp>
        <p:grpSp>
          <p:nvGrpSpPr>
            <p:cNvPr id="24" name="Group 23">
              <a:extLst>
                <a:ext uri="{FF2B5EF4-FFF2-40B4-BE49-F238E27FC236}">
                  <a16:creationId xmlns:a16="http://schemas.microsoft.com/office/drawing/2014/main" xmlns="" id="{FE701BBC-3C4B-412B-8642-E50C646E51CF}"/>
                </a:ext>
              </a:extLst>
            </p:cNvPr>
            <p:cNvGrpSpPr/>
            <p:nvPr/>
          </p:nvGrpSpPr>
          <p:grpSpPr>
            <a:xfrm>
              <a:off x="3970020" y="1422940"/>
              <a:ext cx="555723" cy="369332"/>
              <a:chOff x="4739754" y="1563700"/>
              <a:chExt cx="555723" cy="369332"/>
            </a:xfrm>
          </p:grpSpPr>
          <p:sp>
            <p:nvSpPr>
              <p:cNvPr id="29" name="Down Arrow 31">
                <a:extLst>
                  <a:ext uri="{FF2B5EF4-FFF2-40B4-BE49-F238E27FC236}">
                    <a16:creationId xmlns:a16="http://schemas.microsoft.com/office/drawing/2014/main" xmlns="" id="{5830E6A4-CE4F-448D-A381-3E91AAB54B36}"/>
                  </a:ext>
                </a:extLst>
              </p:cNvPr>
              <p:cNvSpPr/>
              <p:nvPr/>
            </p:nvSpPr>
            <p:spPr>
              <a:xfrm rot="5400000">
                <a:off x="4858876" y="1555017"/>
                <a:ext cx="112201" cy="350445"/>
              </a:xfrm>
              <a:prstGeom prst="downArrow">
                <a:avLst>
                  <a:gd name="adj1" fmla="val 50000"/>
                  <a:gd name="adj2" fmla="val 170473"/>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xmlns="" id="{09BF8207-2593-42FD-95D3-D5D96E53B850}"/>
                  </a:ext>
                </a:extLst>
              </p:cNvPr>
              <p:cNvSpPr txBox="1"/>
              <p:nvPr/>
            </p:nvSpPr>
            <p:spPr>
              <a:xfrm>
                <a:off x="5080624" y="1563700"/>
                <a:ext cx="21485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mj-lt"/>
                  </a:rPr>
                  <a:t>N</a:t>
                </a:r>
              </a:p>
            </p:txBody>
          </p:sp>
        </p:grpSp>
        <p:grpSp>
          <p:nvGrpSpPr>
            <p:cNvPr id="25" name="Group 24">
              <a:extLst>
                <a:ext uri="{FF2B5EF4-FFF2-40B4-BE49-F238E27FC236}">
                  <a16:creationId xmlns:a16="http://schemas.microsoft.com/office/drawing/2014/main" xmlns="" id="{31A32579-EDBF-423F-BFDE-F13202B8B171}"/>
                </a:ext>
              </a:extLst>
            </p:cNvPr>
            <p:cNvGrpSpPr/>
            <p:nvPr/>
          </p:nvGrpSpPr>
          <p:grpSpPr>
            <a:xfrm>
              <a:off x="5564438" y="2471111"/>
              <a:ext cx="324019" cy="369332"/>
              <a:chOff x="1905082" y="3727214"/>
              <a:chExt cx="435956" cy="482316"/>
            </a:xfrm>
          </p:grpSpPr>
          <p:pic>
            <p:nvPicPr>
              <p:cNvPr id="27" name="Picture 4" descr="Image result for human stick figure">
                <a:extLst>
                  <a:ext uri="{FF2B5EF4-FFF2-40B4-BE49-F238E27FC236}">
                    <a16:creationId xmlns:a16="http://schemas.microsoft.com/office/drawing/2014/main" xmlns="" id="{13D7615F-129A-4CD8-89C3-C724A299E17C}"/>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924827" y="3784616"/>
                <a:ext cx="416211" cy="4176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0B3EB96F-2060-407F-B994-626BF817CF62}"/>
                      </a:ext>
                    </a:extLst>
                  </p:cNvPr>
                  <p:cNvSpPr txBox="1"/>
                  <p:nvPr/>
                </p:nvSpPr>
                <p:spPr>
                  <a:xfrm>
                    <a:off x="1905082" y="3727214"/>
                    <a:ext cx="327127" cy="4823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FF0000"/>
                              </a:solidFill>
                              <a:effectLst/>
                              <a:uLnTx/>
                              <a:uFillTx/>
                              <a:latin typeface="Cambria Math"/>
                            </a:rPr>
                            <m:t>𝑂</m:t>
                          </m:r>
                        </m:oMath>
                      </m:oMathPara>
                    </a14:m>
                    <a:endParaRPr kumimoji="0" lang="en-US" sz="1800" b="0" i="0" u="none" strike="noStrike" kern="0" cap="none" spc="0" normalizeH="0" baseline="0" noProof="0" dirty="0">
                      <a:ln>
                        <a:noFill/>
                      </a:ln>
                      <a:solidFill>
                        <a:srgbClr val="FF0000"/>
                      </a:solidFill>
                      <a:effectLst/>
                      <a:uLnTx/>
                      <a:uFillTx/>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1905082" y="3727214"/>
                    <a:ext cx="327127" cy="482316"/>
                  </a:xfrm>
                  <a:prstGeom prst="rect">
                    <a:avLst/>
                  </a:prstGeom>
                  <a:blipFill rotWithShape="0">
                    <a:blip r:embed="rId6" cstate="print"/>
                    <a:stretch>
                      <a:fillRect r="-37500"/>
                    </a:stretch>
                  </a:blipFill>
                </p:spPr>
                <p:txBody>
                  <a:bodyPr/>
                  <a:lstStyle/>
                  <a:p>
                    <a:r>
                      <a:rPr lang="en-US">
                        <a:noFill/>
                      </a:rPr>
                      <a:t> </a:t>
                    </a:r>
                  </a:p>
                </p:txBody>
              </p:sp>
            </mc:Fallback>
          </mc:AlternateContent>
        </p:grpSp>
        <p:sp>
          <p:nvSpPr>
            <p:cNvPr id="26" name="Text Placeholder 4">
              <a:extLst>
                <a:ext uri="{FF2B5EF4-FFF2-40B4-BE49-F238E27FC236}">
                  <a16:creationId xmlns:a16="http://schemas.microsoft.com/office/drawing/2014/main" xmlns="" id="{646D97A7-4F30-4E98-B559-78426BC842B9}"/>
                </a:ext>
              </a:extLst>
            </p:cNvPr>
            <p:cNvSpPr txBox="1">
              <a:spLocks/>
            </p:cNvSpPr>
            <p:nvPr/>
          </p:nvSpPr>
          <p:spPr>
            <a:xfrm>
              <a:off x="6917351" y="3661369"/>
              <a:ext cx="4649051" cy="23011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Map Credit: Wyoming Cross-Cutting I &amp; II Teams</a:t>
              </a:r>
            </a:p>
          </p:txBody>
        </p:sp>
      </p:grpSp>
      <p:grpSp>
        <p:nvGrpSpPr>
          <p:cNvPr id="31" name="Group 30">
            <a:extLst>
              <a:ext uri="{FF2B5EF4-FFF2-40B4-BE49-F238E27FC236}">
                <a16:creationId xmlns:a16="http://schemas.microsoft.com/office/drawing/2014/main" xmlns="" id="{97F58066-390A-4A57-8955-C10C73FD7A4D}"/>
              </a:ext>
            </a:extLst>
          </p:cNvPr>
          <p:cNvGrpSpPr/>
          <p:nvPr/>
        </p:nvGrpSpPr>
        <p:grpSpPr>
          <a:xfrm>
            <a:off x="3645582" y="3760113"/>
            <a:ext cx="8239692" cy="2979104"/>
            <a:chOff x="3720738" y="3816096"/>
            <a:chExt cx="8239692" cy="2979104"/>
          </a:xfrm>
        </p:grpSpPr>
        <p:sp>
          <p:nvSpPr>
            <p:cNvPr id="32" name="Rectangle 31">
              <a:extLst>
                <a:ext uri="{FF2B5EF4-FFF2-40B4-BE49-F238E27FC236}">
                  <a16:creationId xmlns:a16="http://schemas.microsoft.com/office/drawing/2014/main" xmlns="" id="{AD887FEE-6CA6-4B89-954B-F64D3073EB27}"/>
                </a:ext>
              </a:extLst>
            </p:cNvPr>
            <p:cNvSpPr/>
            <p:nvPr/>
          </p:nvSpPr>
          <p:spPr>
            <a:xfrm>
              <a:off x="3720739" y="3912406"/>
              <a:ext cx="8239691" cy="288279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Garamond" panose="02020404030301010803" pitchFamily="18" charset="0"/>
                <a:ea typeface="+mn-ea"/>
                <a:cs typeface="+mn-cs"/>
              </a:endParaRPr>
            </a:p>
          </p:txBody>
        </p:sp>
        <p:pic>
          <p:nvPicPr>
            <p:cNvPr id="33" name="Picture 32">
              <a:extLst>
                <a:ext uri="{FF2B5EF4-FFF2-40B4-BE49-F238E27FC236}">
                  <a16:creationId xmlns:a16="http://schemas.microsoft.com/office/drawing/2014/main" xmlns="" id="{CA0E3E01-533D-44F5-BCAD-D253501CF9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18" t="-813"/>
            <a:stretch/>
          </p:blipFill>
          <p:spPr>
            <a:xfrm>
              <a:off x="3722060" y="3816096"/>
              <a:ext cx="7913948" cy="2331834"/>
            </a:xfrm>
            <a:prstGeom prst="rect">
              <a:avLst/>
            </a:prstGeom>
          </p:spPr>
        </p:pic>
        <p:cxnSp>
          <p:nvCxnSpPr>
            <p:cNvPr id="34" name="Straight Connector 33">
              <a:extLst>
                <a:ext uri="{FF2B5EF4-FFF2-40B4-BE49-F238E27FC236}">
                  <a16:creationId xmlns:a16="http://schemas.microsoft.com/office/drawing/2014/main" xmlns="" id="{EFE3C2EB-E033-4BF4-BAC1-2EAFA0E66373}"/>
                </a:ext>
              </a:extLst>
            </p:cNvPr>
            <p:cNvCxnSpPr/>
            <p:nvPr/>
          </p:nvCxnSpPr>
          <p:spPr>
            <a:xfrm>
              <a:off x="4237163" y="5889248"/>
              <a:ext cx="10719" cy="577255"/>
            </a:xfrm>
            <a:prstGeom prst="line">
              <a:avLst/>
            </a:prstGeom>
            <a:noFill/>
            <a:ln w="38100" cap="flat" cmpd="sng" algn="ctr">
              <a:solidFill>
                <a:srgbClr val="FF0000"/>
              </a:solidFill>
              <a:prstDash val="solid"/>
              <a:miter lim="800000"/>
            </a:ln>
            <a:effectLst/>
          </p:spPr>
        </p:cxnSp>
        <p:cxnSp>
          <p:nvCxnSpPr>
            <p:cNvPr id="35" name="Straight Connector 34">
              <a:extLst>
                <a:ext uri="{FF2B5EF4-FFF2-40B4-BE49-F238E27FC236}">
                  <a16:creationId xmlns:a16="http://schemas.microsoft.com/office/drawing/2014/main" xmlns="" id="{60DE7ABA-38BE-4063-B1D1-84BE34ED2CDD}"/>
                </a:ext>
              </a:extLst>
            </p:cNvPr>
            <p:cNvCxnSpPr/>
            <p:nvPr/>
          </p:nvCxnSpPr>
          <p:spPr>
            <a:xfrm>
              <a:off x="4637072" y="5898188"/>
              <a:ext cx="2647" cy="365660"/>
            </a:xfrm>
            <a:prstGeom prst="line">
              <a:avLst/>
            </a:prstGeom>
            <a:noFill/>
            <a:ln w="38100" cap="flat" cmpd="sng" algn="ctr">
              <a:solidFill>
                <a:srgbClr val="FF0000"/>
              </a:solidFill>
              <a:prstDash val="solid"/>
              <a:miter lim="800000"/>
            </a:ln>
            <a:effectLst/>
          </p:spPr>
        </p:cxnSp>
        <p:cxnSp>
          <p:nvCxnSpPr>
            <p:cNvPr id="36" name="Straight Connector 35">
              <a:extLst>
                <a:ext uri="{FF2B5EF4-FFF2-40B4-BE49-F238E27FC236}">
                  <a16:creationId xmlns:a16="http://schemas.microsoft.com/office/drawing/2014/main" xmlns="" id="{7E2D7B47-3F5E-4A53-876E-61E963EC395C}"/>
                </a:ext>
              </a:extLst>
            </p:cNvPr>
            <p:cNvCxnSpPr/>
            <p:nvPr/>
          </p:nvCxnSpPr>
          <p:spPr>
            <a:xfrm>
              <a:off x="5758078" y="5898188"/>
              <a:ext cx="0" cy="634963"/>
            </a:xfrm>
            <a:prstGeom prst="line">
              <a:avLst/>
            </a:prstGeom>
            <a:noFill/>
            <a:ln w="38100" cap="flat" cmpd="sng" algn="ctr">
              <a:solidFill>
                <a:srgbClr val="FF0000"/>
              </a:solidFill>
              <a:prstDash val="solid"/>
              <a:miter lim="800000"/>
            </a:ln>
            <a:effectLst/>
          </p:spPr>
        </p:cxnSp>
        <p:cxnSp>
          <p:nvCxnSpPr>
            <p:cNvPr id="37" name="Straight Connector 36">
              <a:extLst>
                <a:ext uri="{FF2B5EF4-FFF2-40B4-BE49-F238E27FC236}">
                  <a16:creationId xmlns:a16="http://schemas.microsoft.com/office/drawing/2014/main" xmlns="" id="{C67E9F16-0956-4448-8130-8DC767FEDF11}"/>
                </a:ext>
              </a:extLst>
            </p:cNvPr>
            <p:cNvCxnSpPr/>
            <p:nvPr/>
          </p:nvCxnSpPr>
          <p:spPr>
            <a:xfrm>
              <a:off x="6458639" y="5889247"/>
              <a:ext cx="0" cy="634963"/>
            </a:xfrm>
            <a:prstGeom prst="line">
              <a:avLst/>
            </a:prstGeom>
            <a:noFill/>
            <a:ln w="38100" cap="flat" cmpd="sng" algn="ctr">
              <a:solidFill>
                <a:srgbClr val="FF0000"/>
              </a:solidFill>
              <a:prstDash val="solid"/>
              <a:miter lim="800000"/>
            </a:ln>
            <a:effectLst/>
          </p:spPr>
        </p:cxnSp>
        <p:cxnSp>
          <p:nvCxnSpPr>
            <p:cNvPr id="38" name="Straight Connector 37">
              <a:extLst>
                <a:ext uri="{FF2B5EF4-FFF2-40B4-BE49-F238E27FC236}">
                  <a16:creationId xmlns:a16="http://schemas.microsoft.com/office/drawing/2014/main" xmlns="" id="{99BB2781-AC74-423C-B777-FE879F2F6F1C}"/>
                </a:ext>
              </a:extLst>
            </p:cNvPr>
            <p:cNvCxnSpPr/>
            <p:nvPr/>
          </p:nvCxnSpPr>
          <p:spPr>
            <a:xfrm>
              <a:off x="7040924" y="5889247"/>
              <a:ext cx="0" cy="634963"/>
            </a:xfrm>
            <a:prstGeom prst="line">
              <a:avLst/>
            </a:prstGeom>
            <a:noFill/>
            <a:ln w="38100" cap="flat" cmpd="sng" algn="ctr">
              <a:solidFill>
                <a:srgbClr val="FF0000"/>
              </a:solidFill>
              <a:prstDash val="solid"/>
              <a:miter lim="800000"/>
            </a:ln>
            <a:effectLst/>
          </p:spPr>
        </p:cxnSp>
        <p:cxnSp>
          <p:nvCxnSpPr>
            <p:cNvPr id="39" name="Straight Connector 38">
              <a:extLst>
                <a:ext uri="{FF2B5EF4-FFF2-40B4-BE49-F238E27FC236}">
                  <a16:creationId xmlns:a16="http://schemas.microsoft.com/office/drawing/2014/main" xmlns="" id="{E4424A03-D17A-4561-B7DA-B904B9594277}"/>
                </a:ext>
              </a:extLst>
            </p:cNvPr>
            <p:cNvCxnSpPr/>
            <p:nvPr/>
          </p:nvCxnSpPr>
          <p:spPr>
            <a:xfrm>
              <a:off x="7732387" y="5889247"/>
              <a:ext cx="0" cy="634963"/>
            </a:xfrm>
            <a:prstGeom prst="line">
              <a:avLst/>
            </a:prstGeom>
            <a:noFill/>
            <a:ln w="38100" cap="flat" cmpd="sng" algn="ctr">
              <a:solidFill>
                <a:srgbClr val="FF0000"/>
              </a:solidFill>
              <a:prstDash val="solid"/>
              <a:miter lim="800000"/>
            </a:ln>
            <a:effectLst/>
          </p:spPr>
        </p:cxnSp>
        <p:cxnSp>
          <p:nvCxnSpPr>
            <p:cNvPr id="40" name="Straight Connector 39">
              <a:extLst>
                <a:ext uri="{FF2B5EF4-FFF2-40B4-BE49-F238E27FC236}">
                  <a16:creationId xmlns:a16="http://schemas.microsoft.com/office/drawing/2014/main" xmlns="" id="{007FDF21-BCF5-4318-93F9-B2F62F9DCFF1}"/>
                </a:ext>
              </a:extLst>
            </p:cNvPr>
            <p:cNvCxnSpPr/>
            <p:nvPr/>
          </p:nvCxnSpPr>
          <p:spPr>
            <a:xfrm>
              <a:off x="11235193" y="5892227"/>
              <a:ext cx="0" cy="634963"/>
            </a:xfrm>
            <a:prstGeom prst="line">
              <a:avLst/>
            </a:prstGeom>
            <a:noFill/>
            <a:ln w="38100" cap="flat" cmpd="sng" algn="ctr">
              <a:solidFill>
                <a:srgbClr val="FF0000"/>
              </a:solidFill>
              <a:prstDash val="solid"/>
              <a:miter lim="800000"/>
            </a:ln>
            <a:effectLst/>
          </p:spPr>
        </p:cxnSp>
        <p:sp>
          <p:nvSpPr>
            <p:cNvPr id="41" name="TextBox 40">
              <a:extLst>
                <a:ext uri="{FF2B5EF4-FFF2-40B4-BE49-F238E27FC236}">
                  <a16:creationId xmlns:a16="http://schemas.microsoft.com/office/drawing/2014/main" xmlns="" id="{BABDD2F4-0257-49E5-89D6-FE913181CA0C}"/>
                </a:ext>
              </a:extLst>
            </p:cNvPr>
            <p:cNvSpPr txBox="1"/>
            <p:nvPr/>
          </p:nvSpPr>
          <p:spPr>
            <a:xfrm>
              <a:off x="3732169" y="6266520"/>
              <a:ext cx="790860"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mj-lt"/>
                </a:rPr>
                <a:t>Kingman,</a:t>
              </a:r>
              <a:br>
                <a:rPr kumimoji="0" lang="en-US" sz="1000" b="0" i="0" u="none" strike="noStrike" kern="0" cap="none" spc="0" normalizeH="0" baseline="0" noProof="0" dirty="0">
                  <a:ln>
                    <a:noFill/>
                  </a:ln>
                  <a:solidFill>
                    <a:prstClr val="white"/>
                  </a:solidFill>
                  <a:effectLst/>
                  <a:uLnTx/>
                  <a:uFillTx/>
                  <a:latin typeface="+mj-lt"/>
                </a:rPr>
              </a:br>
              <a:r>
                <a:rPr kumimoji="0" lang="en-US" sz="1000" b="0" i="0" u="none" strike="noStrike" kern="0" cap="none" spc="0" normalizeH="0" baseline="0" noProof="0" dirty="0">
                  <a:ln>
                    <a:noFill/>
                  </a:ln>
                  <a:solidFill>
                    <a:prstClr val="white"/>
                  </a:solidFill>
                  <a:effectLst/>
                  <a:uLnTx/>
                  <a:uFillTx/>
                  <a:latin typeface="+mj-lt"/>
                </a:rPr>
                <a:t>AZ</a:t>
              </a:r>
            </a:p>
          </p:txBody>
        </p:sp>
        <p:sp>
          <p:nvSpPr>
            <p:cNvPr id="42" name="TextBox 41">
              <a:extLst>
                <a:ext uri="{FF2B5EF4-FFF2-40B4-BE49-F238E27FC236}">
                  <a16:creationId xmlns:a16="http://schemas.microsoft.com/office/drawing/2014/main" xmlns="" id="{37608C75-408A-436F-870B-400971576BE8}"/>
                </a:ext>
              </a:extLst>
            </p:cNvPr>
            <p:cNvSpPr txBox="1"/>
            <p:nvPr/>
          </p:nvSpPr>
          <p:spPr>
            <a:xfrm>
              <a:off x="5272649" y="6257106"/>
              <a:ext cx="970726"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mj-lt"/>
                </a:rPr>
                <a:t>Las Vegas,</a:t>
              </a:r>
              <a:br>
                <a:rPr kumimoji="0" lang="en-US" sz="1000" b="0" i="0" u="none" strike="noStrike" kern="0" cap="none" spc="0" normalizeH="0" baseline="0" noProof="0" dirty="0">
                  <a:ln>
                    <a:noFill/>
                  </a:ln>
                  <a:solidFill>
                    <a:prstClr val="white"/>
                  </a:solidFill>
                  <a:effectLst/>
                  <a:uLnTx/>
                  <a:uFillTx/>
                  <a:latin typeface="+mj-lt"/>
                </a:rPr>
              </a:br>
              <a:r>
                <a:rPr kumimoji="0" lang="en-US" sz="1000" b="0" i="0" u="none" strike="noStrike" kern="0" cap="none" spc="0" normalizeH="0" baseline="0" noProof="0" dirty="0">
                  <a:ln>
                    <a:noFill/>
                  </a:ln>
                  <a:solidFill>
                    <a:prstClr val="white"/>
                  </a:solidFill>
                  <a:effectLst/>
                  <a:uLnTx/>
                  <a:uFillTx/>
                  <a:latin typeface="+mj-lt"/>
                </a:rPr>
                <a:t>NV</a:t>
              </a:r>
            </a:p>
          </p:txBody>
        </p:sp>
        <p:sp>
          <p:nvSpPr>
            <p:cNvPr id="43" name="TextBox 42">
              <a:extLst>
                <a:ext uri="{FF2B5EF4-FFF2-40B4-BE49-F238E27FC236}">
                  <a16:creationId xmlns:a16="http://schemas.microsoft.com/office/drawing/2014/main" xmlns="" id="{DBA64FA0-9CB2-4BA5-89D4-437558DA3574}"/>
                </a:ext>
              </a:extLst>
            </p:cNvPr>
            <p:cNvSpPr txBox="1"/>
            <p:nvPr/>
          </p:nvSpPr>
          <p:spPr>
            <a:xfrm>
              <a:off x="4429134" y="6263848"/>
              <a:ext cx="739642" cy="400110"/>
            </a:xfrm>
            <a:prstGeom prst="rect">
              <a:avLst/>
            </a:prstGeom>
            <a:noFill/>
          </p:spPr>
          <p:txBody>
            <a:bodyPr wrap="square" rtlCol="0">
              <a:spAutoFit/>
            </a:bodyPr>
            <a:lstStyle/>
            <a:p>
              <a:pPr algn="ctr"/>
              <a:r>
                <a:rPr lang="en-US" sz="1000" dirty="0">
                  <a:solidFill>
                    <a:prstClr val="white"/>
                  </a:solidFill>
                  <a:latin typeface="+mj-lt"/>
                </a:rPr>
                <a:t>Bullhead</a:t>
              </a:r>
              <a:br>
                <a:rPr lang="en-US" sz="1000" dirty="0">
                  <a:solidFill>
                    <a:prstClr val="white"/>
                  </a:solidFill>
                  <a:latin typeface="+mj-lt"/>
                </a:rPr>
              </a:br>
              <a:r>
                <a:rPr lang="en-US" sz="1000" dirty="0">
                  <a:solidFill>
                    <a:prstClr val="white"/>
                  </a:solidFill>
                  <a:latin typeface="+mj-lt"/>
                </a:rPr>
                <a:t>City, AZ</a:t>
              </a:r>
            </a:p>
          </p:txBody>
        </p:sp>
        <p:sp>
          <p:nvSpPr>
            <p:cNvPr id="44" name="TextBox 43">
              <a:extLst>
                <a:ext uri="{FF2B5EF4-FFF2-40B4-BE49-F238E27FC236}">
                  <a16:creationId xmlns:a16="http://schemas.microsoft.com/office/drawing/2014/main" xmlns="" id="{C338AFB3-6BDC-4ECE-8733-E527FCF30091}"/>
                </a:ext>
              </a:extLst>
            </p:cNvPr>
            <p:cNvSpPr txBox="1"/>
            <p:nvPr/>
          </p:nvSpPr>
          <p:spPr>
            <a:xfrm>
              <a:off x="6681193" y="6260930"/>
              <a:ext cx="795080"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mj-lt"/>
                </a:rPr>
                <a:t>Mesquite,</a:t>
              </a:r>
              <a:br>
                <a:rPr kumimoji="0" lang="en-US" sz="1000" b="0" i="0" u="none" strike="noStrike" kern="0" cap="none" spc="0" normalizeH="0" baseline="0" noProof="0" dirty="0">
                  <a:ln>
                    <a:noFill/>
                  </a:ln>
                  <a:solidFill>
                    <a:prstClr val="white"/>
                  </a:solidFill>
                  <a:effectLst/>
                  <a:uLnTx/>
                  <a:uFillTx/>
                  <a:latin typeface="+mj-lt"/>
                </a:rPr>
              </a:br>
              <a:r>
                <a:rPr kumimoji="0" lang="en-US" sz="1000" b="0" i="0" u="none" strike="noStrike" kern="0" cap="none" spc="0" normalizeH="0" baseline="0" noProof="0" dirty="0">
                  <a:ln>
                    <a:noFill/>
                  </a:ln>
                  <a:solidFill>
                    <a:prstClr val="white"/>
                  </a:solidFill>
                  <a:effectLst/>
                  <a:uLnTx/>
                  <a:uFillTx/>
                  <a:latin typeface="+mj-lt"/>
                </a:rPr>
                <a:t>NV</a:t>
              </a:r>
            </a:p>
          </p:txBody>
        </p:sp>
        <p:sp>
          <p:nvSpPr>
            <p:cNvPr id="45" name="TextBox 44">
              <a:extLst>
                <a:ext uri="{FF2B5EF4-FFF2-40B4-BE49-F238E27FC236}">
                  <a16:creationId xmlns:a16="http://schemas.microsoft.com/office/drawing/2014/main" xmlns="" id="{D8B84932-CCE2-45F0-949D-4766F5D0BA3E}"/>
                </a:ext>
              </a:extLst>
            </p:cNvPr>
            <p:cNvSpPr txBox="1"/>
            <p:nvPr/>
          </p:nvSpPr>
          <p:spPr>
            <a:xfrm>
              <a:off x="7382225" y="6255230"/>
              <a:ext cx="900568"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mj-lt"/>
                </a:rPr>
                <a:t>St. George, UT</a:t>
              </a:r>
            </a:p>
          </p:txBody>
        </p:sp>
        <p:sp>
          <p:nvSpPr>
            <p:cNvPr id="46" name="TextBox 45">
              <a:extLst>
                <a:ext uri="{FF2B5EF4-FFF2-40B4-BE49-F238E27FC236}">
                  <a16:creationId xmlns:a16="http://schemas.microsoft.com/office/drawing/2014/main" xmlns="" id="{2CF93471-1227-429C-8CDC-AA25CEDC8C1A}"/>
                </a:ext>
              </a:extLst>
            </p:cNvPr>
            <p:cNvSpPr txBox="1"/>
            <p:nvPr/>
          </p:nvSpPr>
          <p:spPr>
            <a:xfrm>
              <a:off x="10868531" y="6255230"/>
              <a:ext cx="726876"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mj-lt"/>
                </a:rPr>
                <a:t>Phoenix, AZ</a:t>
              </a:r>
            </a:p>
          </p:txBody>
        </p:sp>
        <p:sp>
          <p:nvSpPr>
            <p:cNvPr id="47" name="Text Placeholder 1">
              <a:extLst>
                <a:ext uri="{FF2B5EF4-FFF2-40B4-BE49-F238E27FC236}">
                  <a16:creationId xmlns:a16="http://schemas.microsoft.com/office/drawing/2014/main" xmlns="" id="{0398B9FD-FA35-4448-B2AC-4F560E91B3C2}"/>
                </a:ext>
              </a:extLst>
            </p:cNvPr>
            <p:cNvSpPr txBox="1">
              <a:spLocks/>
            </p:cNvSpPr>
            <p:nvPr/>
          </p:nvSpPr>
          <p:spPr>
            <a:xfrm>
              <a:off x="8183001" y="3838875"/>
              <a:ext cx="3376741"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Image Credit: National Park Service</a:t>
              </a:r>
            </a:p>
          </p:txBody>
        </p:sp>
        <p:sp>
          <p:nvSpPr>
            <p:cNvPr id="48" name="TextBox 47">
              <a:extLst>
                <a:ext uri="{FF2B5EF4-FFF2-40B4-BE49-F238E27FC236}">
                  <a16:creationId xmlns:a16="http://schemas.microsoft.com/office/drawing/2014/main" xmlns="" id="{71B9C737-E60E-412C-A252-CE03E170DADC}"/>
                </a:ext>
              </a:extLst>
            </p:cNvPr>
            <p:cNvSpPr txBox="1"/>
            <p:nvPr/>
          </p:nvSpPr>
          <p:spPr>
            <a:xfrm>
              <a:off x="7568478" y="5429407"/>
              <a:ext cx="214853" cy="369332"/>
            </a:xfrm>
            <a:prstGeom prst="rect">
              <a:avLst/>
            </a:prstGeom>
            <a:noFill/>
          </p:spPr>
          <p:txBody>
            <a:bodyPr wrap="square" rtlCol="0">
              <a:spAutoFit/>
            </a:bodyPr>
            <a:lstStyle/>
            <a:p>
              <a:r>
                <a:rPr lang="en-US" b="1" dirty="0">
                  <a:solidFill>
                    <a:prstClr val="white"/>
                  </a:solidFill>
                  <a:latin typeface="+mj-lt"/>
                </a:rPr>
                <a:t>N</a:t>
              </a:r>
            </a:p>
          </p:txBody>
        </p:sp>
        <p:grpSp>
          <p:nvGrpSpPr>
            <p:cNvPr id="49" name="Group 48">
              <a:extLst>
                <a:ext uri="{FF2B5EF4-FFF2-40B4-BE49-F238E27FC236}">
                  <a16:creationId xmlns:a16="http://schemas.microsoft.com/office/drawing/2014/main" xmlns="" id="{CF97180C-DFB8-415F-8952-97B9EF83FFF5}"/>
                </a:ext>
              </a:extLst>
            </p:cNvPr>
            <p:cNvGrpSpPr/>
            <p:nvPr/>
          </p:nvGrpSpPr>
          <p:grpSpPr>
            <a:xfrm>
              <a:off x="3720738" y="5938665"/>
              <a:ext cx="7868063" cy="294667"/>
              <a:chOff x="-44634" y="5600015"/>
              <a:chExt cx="8426404" cy="324828"/>
            </a:xfrm>
          </p:grpSpPr>
          <p:sp>
            <p:nvSpPr>
              <p:cNvPr id="51" name="Rectangle 50">
                <a:extLst>
                  <a:ext uri="{FF2B5EF4-FFF2-40B4-BE49-F238E27FC236}">
                    <a16:creationId xmlns:a16="http://schemas.microsoft.com/office/drawing/2014/main" xmlns="" id="{69B5E9C8-B759-4294-8695-7FC543616B16}"/>
                  </a:ext>
                </a:extLst>
              </p:cNvPr>
              <p:cNvSpPr/>
              <p:nvPr/>
            </p:nvSpPr>
            <p:spPr>
              <a:xfrm>
                <a:off x="-44634" y="5648559"/>
                <a:ext cx="8426404" cy="228462"/>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Garamond" panose="02020404030301010803" pitchFamily="18" charset="0"/>
                  <a:ea typeface="+mn-ea"/>
                  <a:cs typeface="+mn-cs"/>
                </a:endParaRPr>
              </a:p>
            </p:txBody>
          </p:sp>
          <p:grpSp>
            <p:nvGrpSpPr>
              <p:cNvPr id="52" name="Group 51">
                <a:extLst>
                  <a:ext uri="{FF2B5EF4-FFF2-40B4-BE49-F238E27FC236}">
                    <a16:creationId xmlns:a16="http://schemas.microsoft.com/office/drawing/2014/main" xmlns="" id="{4FEA67C5-B9E3-415A-9659-17E9CE5CD4B2}"/>
                  </a:ext>
                </a:extLst>
              </p:cNvPr>
              <p:cNvGrpSpPr/>
              <p:nvPr/>
            </p:nvGrpSpPr>
            <p:grpSpPr>
              <a:xfrm>
                <a:off x="428105" y="5600015"/>
                <a:ext cx="7745223" cy="324828"/>
                <a:chOff x="428105" y="5600015"/>
                <a:chExt cx="7745223" cy="324828"/>
              </a:xfrm>
            </p:grpSpPr>
            <p:sp>
              <p:nvSpPr>
                <p:cNvPr id="53" name="TextBox 52">
                  <a:extLst>
                    <a:ext uri="{FF2B5EF4-FFF2-40B4-BE49-F238E27FC236}">
                      <a16:creationId xmlns:a16="http://schemas.microsoft.com/office/drawing/2014/main" xmlns="" id="{7D5BAC1C-6CC6-454E-9053-A0F060AC8288}"/>
                    </a:ext>
                  </a:extLst>
                </p:cNvPr>
                <p:cNvSpPr txBox="1"/>
                <p:nvPr/>
              </p:nvSpPr>
              <p:spPr>
                <a:xfrm>
                  <a:off x="428105" y="5607243"/>
                  <a:ext cx="481103"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210</a:t>
                  </a:r>
                </a:p>
              </p:txBody>
            </p:sp>
            <p:sp>
              <p:nvSpPr>
                <p:cNvPr id="54" name="TextBox 53">
                  <a:extLst>
                    <a:ext uri="{FF2B5EF4-FFF2-40B4-BE49-F238E27FC236}">
                      <a16:creationId xmlns:a16="http://schemas.microsoft.com/office/drawing/2014/main" xmlns="" id="{31CB55CA-15A4-429C-AC3B-811406CEF733}"/>
                    </a:ext>
                  </a:extLst>
                </p:cNvPr>
                <p:cNvSpPr txBox="1"/>
                <p:nvPr/>
              </p:nvSpPr>
              <p:spPr>
                <a:xfrm>
                  <a:off x="1163439" y="5607242"/>
                  <a:ext cx="526396"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240</a:t>
                  </a:r>
                </a:p>
              </p:txBody>
            </p:sp>
            <p:sp>
              <p:nvSpPr>
                <p:cNvPr id="55" name="TextBox 54">
                  <a:extLst>
                    <a:ext uri="{FF2B5EF4-FFF2-40B4-BE49-F238E27FC236}">
                      <a16:creationId xmlns:a16="http://schemas.microsoft.com/office/drawing/2014/main" xmlns="" id="{AE723C39-48E5-44CF-9AF6-D578EE8EDA23}"/>
                    </a:ext>
                  </a:extLst>
                </p:cNvPr>
                <p:cNvSpPr txBox="1"/>
                <p:nvPr/>
              </p:nvSpPr>
              <p:spPr>
                <a:xfrm>
                  <a:off x="1884188" y="5614090"/>
                  <a:ext cx="540185"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270</a:t>
                  </a:r>
                </a:p>
              </p:txBody>
            </p:sp>
            <p:sp>
              <p:nvSpPr>
                <p:cNvPr id="56" name="TextBox 55">
                  <a:extLst>
                    <a:ext uri="{FF2B5EF4-FFF2-40B4-BE49-F238E27FC236}">
                      <a16:creationId xmlns:a16="http://schemas.microsoft.com/office/drawing/2014/main" xmlns="" id="{CCB34368-2107-4589-BC2E-EFAB78EC5DE7}"/>
                    </a:ext>
                  </a:extLst>
                </p:cNvPr>
                <p:cNvSpPr txBox="1"/>
                <p:nvPr/>
              </p:nvSpPr>
              <p:spPr>
                <a:xfrm>
                  <a:off x="2596359" y="5609769"/>
                  <a:ext cx="545427"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300</a:t>
                  </a:r>
                </a:p>
              </p:txBody>
            </p:sp>
            <p:sp>
              <p:nvSpPr>
                <p:cNvPr id="57" name="TextBox 56">
                  <a:extLst>
                    <a:ext uri="{FF2B5EF4-FFF2-40B4-BE49-F238E27FC236}">
                      <a16:creationId xmlns:a16="http://schemas.microsoft.com/office/drawing/2014/main" xmlns="" id="{7001A2E1-DAF5-4830-AE06-0D229C2A8ED1}"/>
                    </a:ext>
                  </a:extLst>
                </p:cNvPr>
                <p:cNvSpPr txBox="1"/>
                <p:nvPr/>
              </p:nvSpPr>
              <p:spPr>
                <a:xfrm>
                  <a:off x="3320099" y="5619490"/>
                  <a:ext cx="559301" cy="3053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330</a:t>
                  </a:r>
                </a:p>
              </p:txBody>
            </p:sp>
            <p:sp>
              <p:nvSpPr>
                <p:cNvPr id="58" name="TextBox 57">
                  <a:extLst>
                    <a:ext uri="{FF2B5EF4-FFF2-40B4-BE49-F238E27FC236}">
                      <a16:creationId xmlns:a16="http://schemas.microsoft.com/office/drawing/2014/main" xmlns="" id="{9C9390E6-DA06-4D08-90E3-D7C1744218B2}"/>
                    </a:ext>
                  </a:extLst>
                </p:cNvPr>
                <p:cNvSpPr txBox="1"/>
                <p:nvPr/>
              </p:nvSpPr>
              <p:spPr>
                <a:xfrm>
                  <a:off x="4139092" y="5612263"/>
                  <a:ext cx="455645" cy="3053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0</a:t>
                  </a:r>
                </a:p>
              </p:txBody>
            </p:sp>
            <p:sp>
              <p:nvSpPr>
                <p:cNvPr id="59" name="TextBox 58">
                  <a:extLst>
                    <a:ext uri="{FF2B5EF4-FFF2-40B4-BE49-F238E27FC236}">
                      <a16:creationId xmlns:a16="http://schemas.microsoft.com/office/drawing/2014/main" xmlns="" id="{33FEE4DE-2374-42D5-AC1C-696D0C85BC3F}"/>
                    </a:ext>
                  </a:extLst>
                </p:cNvPr>
                <p:cNvSpPr txBox="1"/>
                <p:nvPr/>
              </p:nvSpPr>
              <p:spPr>
                <a:xfrm>
                  <a:off x="4833975" y="5608496"/>
                  <a:ext cx="455645" cy="3053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30</a:t>
                  </a:r>
                </a:p>
              </p:txBody>
            </p:sp>
            <p:sp>
              <p:nvSpPr>
                <p:cNvPr id="60" name="TextBox 59">
                  <a:extLst>
                    <a:ext uri="{FF2B5EF4-FFF2-40B4-BE49-F238E27FC236}">
                      <a16:creationId xmlns:a16="http://schemas.microsoft.com/office/drawing/2014/main" xmlns="" id="{0152187D-2850-4C89-8FF6-B0C75B966C4C}"/>
                    </a:ext>
                  </a:extLst>
                </p:cNvPr>
                <p:cNvSpPr txBox="1"/>
                <p:nvPr/>
              </p:nvSpPr>
              <p:spPr>
                <a:xfrm>
                  <a:off x="5534834" y="5607285"/>
                  <a:ext cx="455645" cy="3053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60</a:t>
                  </a:r>
                </a:p>
              </p:txBody>
            </p:sp>
            <p:sp>
              <p:nvSpPr>
                <p:cNvPr id="61" name="TextBox 60">
                  <a:extLst>
                    <a:ext uri="{FF2B5EF4-FFF2-40B4-BE49-F238E27FC236}">
                      <a16:creationId xmlns:a16="http://schemas.microsoft.com/office/drawing/2014/main" xmlns="" id="{9CF1FFC3-B739-47AF-8E43-DEA5E8D856B9}"/>
                    </a:ext>
                  </a:extLst>
                </p:cNvPr>
                <p:cNvSpPr txBox="1"/>
                <p:nvPr/>
              </p:nvSpPr>
              <p:spPr>
                <a:xfrm>
                  <a:off x="6289080" y="5600016"/>
                  <a:ext cx="455645" cy="3053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90</a:t>
                  </a:r>
                </a:p>
              </p:txBody>
            </p:sp>
            <p:sp>
              <p:nvSpPr>
                <p:cNvPr id="62" name="TextBox 61">
                  <a:extLst>
                    <a:ext uri="{FF2B5EF4-FFF2-40B4-BE49-F238E27FC236}">
                      <a16:creationId xmlns:a16="http://schemas.microsoft.com/office/drawing/2014/main" xmlns="" id="{89C55294-E25C-493F-85F7-3709E2CB5681}"/>
                    </a:ext>
                  </a:extLst>
                </p:cNvPr>
                <p:cNvSpPr txBox="1"/>
                <p:nvPr/>
              </p:nvSpPr>
              <p:spPr>
                <a:xfrm>
                  <a:off x="6989716" y="5600015"/>
                  <a:ext cx="482754" cy="3053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120</a:t>
                  </a:r>
                </a:p>
              </p:txBody>
            </p:sp>
            <p:sp>
              <p:nvSpPr>
                <p:cNvPr id="63" name="TextBox 62">
                  <a:extLst>
                    <a:ext uri="{FF2B5EF4-FFF2-40B4-BE49-F238E27FC236}">
                      <a16:creationId xmlns:a16="http://schemas.microsoft.com/office/drawing/2014/main" xmlns="" id="{BA018F48-9A99-481C-9E3B-BB6DFD769025}"/>
                    </a:ext>
                  </a:extLst>
                </p:cNvPr>
                <p:cNvSpPr txBox="1"/>
                <p:nvPr/>
              </p:nvSpPr>
              <p:spPr>
                <a:xfrm>
                  <a:off x="7697742" y="5600050"/>
                  <a:ext cx="475586" cy="30535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mj-lt"/>
                    </a:rPr>
                    <a:t>150</a:t>
                  </a:r>
                </a:p>
              </p:txBody>
            </p:sp>
          </p:grpSp>
        </p:grpSp>
        <p:sp>
          <p:nvSpPr>
            <p:cNvPr id="50" name="TextBox 49">
              <a:extLst>
                <a:ext uri="{FF2B5EF4-FFF2-40B4-BE49-F238E27FC236}">
                  <a16:creationId xmlns:a16="http://schemas.microsoft.com/office/drawing/2014/main" xmlns="" id="{EF22FD8D-F0D4-4E9E-80B4-28F69A0AB571}"/>
                </a:ext>
              </a:extLst>
            </p:cNvPr>
            <p:cNvSpPr txBox="1"/>
            <p:nvPr/>
          </p:nvSpPr>
          <p:spPr>
            <a:xfrm>
              <a:off x="6098706" y="6266520"/>
              <a:ext cx="681841" cy="40011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mj-lt"/>
                </a:rPr>
                <a:t>Moapa,</a:t>
              </a:r>
              <a:br>
                <a:rPr kumimoji="0" lang="en-US" sz="1000" b="0" i="0" u="none" strike="noStrike" kern="0" cap="none" spc="0" normalizeH="0" baseline="0" noProof="0" dirty="0">
                  <a:ln>
                    <a:noFill/>
                  </a:ln>
                  <a:solidFill>
                    <a:prstClr val="white"/>
                  </a:solidFill>
                  <a:effectLst/>
                  <a:uLnTx/>
                  <a:uFillTx/>
                  <a:latin typeface="+mj-lt"/>
                </a:rPr>
              </a:br>
              <a:r>
                <a:rPr kumimoji="0" lang="en-US" sz="1000" b="0" i="0" u="none" strike="noStrike" kern="0" cap="none" spc="0" normalizeH="0" baseline="0" noProof="0" dirty="0">
                  <a:ln>
                    <a:noFill/>
                  </a:ln>
                  <a:solidFill>
                    <a:prstClr val="white"/>
                  </a:solidFill>
                  <a:effectLst/>
                  <a:uLnTx/>
                  <a:uFillTx/>
                  <a:latin typeface="+mj-lt"/>
                </a:rPr>
                <a:t>NV</a:t>
              </a:r>
            </a:p>
          </p:txBody>
        </p:sp>
      </p:grpSp>
      <p:sp>
        <p:nvSpPr>
          <p:cNvPr id="64" name="Rectangle 63">
            <a:extLst>
              <a:ext uri="{FF2B5EF4-FFF2-40B4-BE49-F238E27FC236}">
                <a16:creationId xmlns:a16="http://schemas.microsoft.com/office/drawing/2014/main" xmlns="" id="{09CC1948-47B6-4380-A0F2-CE1EAE4B5DC7}"/>
              </a:ext>
            </a:extLst>
          </p:cNvPr>
          <p:cNvSpPr/>
          <p:nvPr/>
        </p:nvSpPr>
        <p:spPr>
          <a:xfrm>
            <a:off x="11520274" y="1007968"/>
            <a:ext cx="371628" cy="5787234"/>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65" name="TextBox 64">
            <a:extLst>
              <a:ext uri="{FF2B5EF4-FFF2-40B4-BE49-F238E27FC236}">
                <a16:creationId xmlns:a16="http://schemas.microsoft.com/office/drawing/2014/main" xmlns="" id="{348A3A39-7E58-4069-8711-A279283EA838}"/>
              </a:ext>
            </a:extLst>
          </p:cNvPr>
          <p:cNvSpPr txBox="1"/>
          <p:nvPr/>
        </p:nvSpPr>
        <p:spPr>
          <a:xfrm>
            <a:off x="11513645" y="1007966"/>
            <a:ext cx="553998" cy="2659587"/>
          </a:xfrm>
          <a:prstGeom prst="rect">
            <a:avLst/>
          </a:prstGeom>
          <a:noFill/>
        </p:spPr>
        <p:txBody>
          <a:bodyPr vert="vert270" wrap="square" rtlCol="0">
            <a:spAutoFit/>
          </a:bodyPr>
          <a:lstStyle/>
          <a:p>
            <a:pPr algn="ctr"/>
            <a:r>
              <a:rPr lang="en-US" sz="2400" spc="200" dirty="0">
                <a:solidFill>
                  <a:srgbClr val="1B57AF"/>
                </a:solidFill>
              </a:rPr>
              <a:t>VIIRS</a:t>
            </a:r>
          </a:p>
        </p:txBody>
      </p:sp>
      <p:sp>
        <p:nvSpPr>
          <p:cNvPr id="67" name="TextBox 66">
            <a:extLst>
              <a:ext uri="{FF2B5EF4-FFF2-40B4-BE49-F238E27FC236}">
                <a16:creationId xmlns:a16="http://schemas.microsoft.com/office/drawing/2014/main" xmlns="" id="{E99DDFBB-009D-4FE9-81C8-A4B0D3933BF1}"/>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17</a:t>
            </a:fld>
            <a:endParaRPr lang="en-US" b="1" dirty="0">
              <a:solidFill>
                <a:srgbClr val="1B57AF"/>
              </a:solidFill>
            </a:endParaRPr>
          </a:p>
        </p:txBody>
      </p:sp>
      <p:sp>
        <p:nvSpPr>
          <p:cNvPr id="66" name="TextBox 65">
            <a:extLst>
              <a:ext uri="{FF2B5EF4-FFF2-40B4-BE49-F238E27FC236}">
                <a16:creationId xmlns:a16="http://schemas.microsoft.com/office/drawing/2014/main" xmlns="" id="{ED37971D-19FE-4BE0-9592-848443143656}"/>
              </a:ext>
            </a:extLst>
          </p:cNvPr>
          <p:cNvSpPr txBox="1"/>
          <p:nvPr/>
        </p:nvSpPr>
        <p:spPr>
          <a:xfrm>
            <a:off x="11525871" y="3760113"/>
            <a:ext cx="553998" cy="2979104"/>
          </a:xfrm>
          <a:prstGeom prst="rect">
            <a:avLst/>
          </a:prstGeom>
          <a:noFill/>
        </p:spPr>
        <p:txBody>
          <a:bodyPr vert="vert270" wrap="square" rtlCol="0">
            <a:spAutoFit/>
          </a:bodyPr>
          <a:lstStyle/>
          <a:p>
            <a:pPr algn="ctr"/>
            <a:r>
              <a:rPr lang="en-US" sz="2400" i="1" spc="200" dirty="0">
                <a:solidFill>
                  <a:srgbClr val="1B57AF"/>
                </a:solidFill>
              </a:rPr>
              <a:t>IN SITU</a:t>
            </a:r>
          </a:p>
        </p:txBody>
      </p:sp>
    </p:spTree>
    <p:extLst>
      <p:ext uri="{BB962C8B-B14F-4D97-AF65-F5344CB8AC3E}">
        <p14:creationId xmlns:p14="http://schemas.microsoft.com/office/powerpoint/2010/main" val="3867405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xmlns="" id="{09CC1948-47B6-4380-A0F2-CE1EAE4B5DC7}"/>
              </a:ext>
            </a:extLst>
          </p:cNvPr>
          <p:cNvSpPr/>
          <p:nvPr/>
        </p:nvSpPr>
        <p:spPr>
          <a:xfrm>
            <a:off x="11520274" y="1007968"/>
            <a:ext cx="371628" cy="5787234"/>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white"/>
              </a:solidFill>
              <a:effectLst/>
              <a:uLnTx/>
              <a:uFillTx/>
              <a:latin typeface="Garamond" panose="02020404030301010803" pitchFamily="18" charset="0"/>
              <a:ea typeface="+mn-ea"/>
              <a:cs typeface="+mn-cs"/>
            </a:endParaRPr>
          </a:p>
        </p:txBody>
      </p:sp>
      <p:graphicFrame>
        <p:nvGraphicFramePr>
          <p:cNvPr id="67" name="Diagram 66">
            <a:extLst>
              <a:ext uri="{FF2B5EF4-FFF2-40B4-BE49-F238E27FC236}">
                <a16:creationId xmlns:a16="http://schemas.microsoft.com/office/drawing/2014/main" xmlns="" id="{6513DD8C-79C6-43CD-978E-CA66BFAF9152}"/>
              </a:ext>
            </a:extLst>
          </p:cNvPr>
          <p:cNvGraphicFramePr/>
          <p:nvPr>
            <p:extLst>
              <p:ext uri="{D42A27DB-BD31-4B8C-83A1-F6EECF244321}">
                <p14:modId xmlns:p14="http://schemas.microsoft.com/office/powerpoint/2010/main" val="2384288970"/>
              </p:ext>
            </p:extLst>
          </p:nvPr>
        </p:nvGraphicFramePr>
        <p:xfrm>
          <a:off x="212752" y="3658042"/>
          <a:ext cx="11817929" cy="3069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 name="Title 4">
            <a:extLst>
              <a:ext uri="{FF2B5EF4-FFF2-40B4-BE49-F238E27FC236}">
                <a16:creationId xmlns:a16="http://schemas.microsoft.com/office/drawing/2014/main" xmlns="" id="{9FF46684-A41C-4FB4-B285-DBE12A16BC57}"/>
              </a:ext>
            </a:extLst>
          </p:cNvPr>
          <p:cNvSpPr txBox="1">
            <a:spLocks/>
          </p:cNvSpPr>
          <p:nvPr/>
        </p:nvSpPr>
        <p:spPr>
          <a:xfrm>
            <a:off x="1025842" y="302326"/>
            <a:ext cx="10233148"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r>
              <a:rPr lang="en-US" sz="4400"/>
              <a:t>Building a Regional Model</a:t>
            </a:r>
            <a:endParaRPr lang="en-US" sz="4400" dirty="0"/>
          </a:p>
        </p:txBody>
      </p:sp>
      <p:grpSp>
        <p:nvGrpSpPr>
          <p:cNvPr id="69" name="Group 68">
            <a:extLst>
              <a:ext uri="{FF2B5EF4-FFF2-40B4-BE49-F238E27FC236}">
                <a16:creationId xmlns:a16="http://schemas.microsoft.com/office/drawing/2014/main" xmlns="" id="{4A0CB1AD-521F-4FC9-97C2-CA19877FABA9}"/>
              </a:ext>
            </a:extLst>
          </p:cNvPr>
          <p:cNvGrpSpPr/>
          <p:nvPr/>
        </p:nvGrpSpPr>
        <p:grpSpPr>
          <a:xfrm>
            <a:off x="959422" y="910047"/>
            <a:ext cx="10324587" cy="2926613"/>
            <a:chOff x="962573" y="1263131"/>
            <a:chExt cx="10324587" cy="2926613"/>
          </a:xfrm>
        </p:grpSpPr>
        <p:sp>
          <p:nvSpPr>
            <p:cNvPr id="70" name="TextBox 69">
              <a:extLst>
                <a:ext uri="{FF2B5EF4-FFF2-40B4-BE49-F238E27FC236}">
                  <a16:creationId xmlns:a16="http://schemas.microsoft.com/office/drawing/2014/main" xmlns="" id="{F6B85157-9D88-4799-938E-F9766FA0DA56}"/>
                </a:ext>
              </a:extLst>
            </p:cNvPr>
            <p:cNvSpPr txBox="1"/>
            <p:nvPr/>
          </p:nvSpPr>
          <p:spPr>
            <a:xfrm>
              <a:off x="1030406" y="3795326"/>
              <a:ext cx="91269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prstClr val="black"/>
                  </a:solidFill>
                  <a:effectLst/>
                  <a:uLnTx/>
                  <a:uFillTx/>
                  <a:latin typeface="+mj-lt"/>
                  <a:ea typeface="Cambria Math" panose="02040503050406030204" pitchFamily="18" charset="0"/>
                </a:rPr>
                <a:t>Target</a:t>
              </a:r>
            </a:p>
          </p:txBody>
        </p:sp>
        <p:sp>
          <p:nvSpPr>
            <p:cNvPr id="71" name="TextBox 70">
              <a:extLst>
                <a:ext uri="{FF2B5EF4-FFF2-40B4-BE49-F238E27FC236}">
                  <a16:creationId xmlns:a16="http://schemas.microsoft.com/office/drawing/2014/main" xmlns="" id="{EEEE1456-8F97-4F89-9D1D-EE448678D028}"/>
                </a:ext>
              </a:extLst>
            </p:cNvPr>
            <p:cNvSpPr txBox="1"/>
            <p:nvPr/>
          </p:nvSpPr>
          <p:spPr>
            <a:xfrm>
              <a:off x="3168777" y="3418442"/>
              <a:ext cx="95891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prstClr val="black"/>
                  </a:solidFill>
                  <a:effectLst/>
                  <a:uLnTx/>
                  <a:uFillTx/>
                  <a:latin typeface="+mj-lt"/>
                  <a:ea typeface="Cambria Math" panose="02040503050406030204" pitchFamily="18" charset="0"/>
                </a:rPr>
                <a:t>Source</a:t>
              </a:r>
            </a:p>
          </p:txBody>
        </p:sp>
        <p:pic>
          <p:nvPicPr>
            <p:cNvPr id="72" name="Picture 71">
              <a:extLst>
                <a:ext uri="{FF2B5EF4-FFF2-40B4-BE49-F238E27FC236}">
                  <a16:creationId xmlns:a16="http://schemas.microsoft.com/office/drawing/2014/main" xmlns="" id="{7E4D8E8D-C98D-4633-A8C5-24CF7E9B3922}"/>
                </a:ext>
              </a:extLst>
            </p:cNvPr>
            <p:cNvPicPr>
              <a:picLocks noChangeAspect="1"/>
            </p:cNvPicPr>
            <p:nvPr/>
          </p:nvPicPr>
          <p:blipFill>
            <a:blip r:embed="rId8" cstate="print"/>
            <a:stretch>
              <a:fillRect/>
            </a:stretch>
          </p:blipFill>
          <p:spPr>
            <a:xfrm>
              <a:off x="4814465" y="1370322"/>
              <a:ext cx="2404706" cy="2463176"/>
            </a:xfrm>
            <a:prstGeom prst="rect">
              <a:avLst/>
            </a:prstGeom>
          </p:spPr>
        </p:pic>
        <p:sp>
          <p:nvSpPr>
            <p:cNvPr id="73" name="TextBox 72">
              <a:extLst>
                <a:ext uri="{FF2B5EF4-FFF2-40B4-BE49-F238E27FC236}">
                  <a16:creationId xmlns:a16="http://schemas.microsoft.com/office/drawing/2014/main" xmlns="" id="{03F1B385-F746-469C-953A-4CF1E3971DD6}"/>
                </a:ext>
              </a:extLst>
            </p:cNvPr>
            <p:cNvSpPr txBox="1"/>
            <p:nvPr/>
          </p:nvSpPr>
          <p:spPr>
            <a:xfrm>
              <a:off x="4536380" y="3787774"/>
              <a:ext cx="89286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prstClr val="black"/>
                  </a:solidFill>
                  <a:effectLst/>
                  <a:uLnTx/>
                  <a:uFillTx/>
                  <a:latin typeface="+mj-lt"/>
                  <a:ea typeface="Cambria Math" panose="02040503050406030204" pitchFamily="18" charset="0"/>
                </a:rPr>
                <a:t>Target</a:t>
              </a:r>
            </a:p>
          </p:txBody>
        </p:sp>
        <p:sp>
          <p:nvSpPr>
            <p:cNvPr id="74" name="TextBox 73">
              <a:extLst>
                <a:ext uri="{FF2B5EF4-FFF2-40B4-BE49-F238E27FC236}">
                  <a16:creationId xmlns:a16="http://schemas.microsoft.com/office/drawing/2014/main" xmlns="" id="{D0642647-AC09-45E5-8E19-15D14E35E0C6}"/>
                </a:ext>
              </a:extLst>
            </p:cNvPr>
            <p:cNvSpPr txBox="1"/>
            <p:nvPr/>
          </p:nvSpPr>
          <p:spPr>
            <a:xfrm>
              <a:off x="6662723" y="3425994"/>
              <a:ext cx="95891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prstClr val="black"/>
                  </a:solidFill>
                  <a:effectLst/>
                  <a:uLnTx/>
                  <a:uFillTx/>
                  <a:latin typeface="+mj-lt"/>
                  <a:ea typeface="Cambria Math" panose="02040503050406030204" pitchFamily="18" charset="0"/>
                </a:rPr>
                <a:t>Source</a:t>
              </a:r>
            </a:p>
          </p:txBody>
        </p:sp>
        <p:sp>
          <p:nvSpPr>
            <p:cNvPr id="75" name="TextBox 74">
              <a:extLst>
                <a:ext uri="{FF2B5EF4-FFF2-40B4-BE49-F238E27FC236}">
                  <a16:creationId xmlns:a16="http://schemas.microsoft.com/office/drawing/2014/main" xmlns="" id="{95B7E0E4-A139-48AB-A4FD-A05986783D64}"/>
                </a:ext>
              </a:extLst>
            </p:cNvPr>
            <p:cNvSpPr txBox="1"/>
            <p:nvPr/>
          </p:nvSpPr>
          <p:spPr>
            <a:xfrm>
              <a:off x="8111616" y="3820412"/>
              <a:ext cx="91173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prstClr val="black"/>
                  </a:solidFill>
                  <a:effectLst/>
                  <a:uLnTx/>
                  <a:uFillTx/>
                  <a:latin typeface="+mj-lt"/>
                  <a:ea typeface="Cambria Math" panose="02040503050406030204" pitchFamily="18" charset="0"/>
                </a:rPr>
                <a:t>Target</a:t>
              </a:r>
            </a:p>
          </p:txBody>
        </p:sp>
        <p:sp>
          <p:nvSpPr>
            <p:cNvPr id="76" name="TextBox 75">
              <a:extLst>
                <a:ext uri="{FF2B5EF4-FFF2-40B4-BE49-F238E27FC236}">
                  <a16:creationId xmlns:a16="http://schemas.microsoft.com/office/drawing/2014/main" xmlns="" id="{9EAC496B-9EC9-4869-A25E-79AB2FE95097}"/>
                </a:ext>
              </a:extLst>
            </p:cNvPr>
            <p:cNvSpPr txBox="1"/>
            <p:nvPr/>
          </p:nvSpPr>
          <p:spPr>
            <a:xfrm>
              <a:off x="10328243" y="3425994"/>
              <a:ext cx="95891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prstClr val="black"/>
                  </a:solidFill>
                  <a:effectLst/>
                  <a:uLnTx/>
                  <a:uFillTx/>
                  <a:latin typeface="+mj-lt"/>
                  <a:ea typeface="Cambria Math" panose="02040503050406030204" pitchFamily="18" charset="0"/>
                </a:rPr>
                <a:t>Source</a:t>
              </a:r>
            </a:p>
          </p:txBody>
        </p:sp>
        <p:pic>
          <p:nvPicPr>
            <p:cNvPr id="77" name="Picture 76">
              <a:extLst>
                <a:ext uri="{FF2B5EF4-FFF2-40B4-BE49-F238E27FC236}">
                  <a16:creationId xmlns:a16="http://schemas.microsoft.com/office/drawing/2014/main" xmlns="" id="{C2DCA873-9282-475E-A549-4F590C4B4405}"/>
                </a:ext>
              </a:extLst>
            </p:cNvPr>
            <p:cNvPicPr>
              <a:picLocks noChangeAspect="1"/>
            </p:cNvPicPr>
            <p:nvPr/>
          </p:nvPicPr>
          <p:blipFill>
            <a:blip r:embed="rId9" cstate="print"/>
            <a:stretch>
              <a:fillRect/>
            </a:stretch>
          </p:blipFill>
          <p:spPr>
            <a:xfrm>
              <a:off x="962573" y="1413298"/>
              <a:ext cx="2674190" cy="2453418"/>
            </a:xfrm>
            <a:prstGeom prst="rect">
              <a:avLst/>
            </a:prstGeom>
          </p:spPr>
        </p:pic>
        <p:pic>
          <p:nvPicPr>
            <p:cNvPr id="78" name="Picture 77">
              <a:extLst>
                <a:ext uri="{FF2B5EF4-FFF2-40B4-BE49-F238E27FC236}">
                  <a16:creationId xmlns:a16="http://schemas.microsoft.com/office/drawing/2014/main" xmlns="" id="{733229FE-82CD-458D-AEDE-F49ED57B1C15}"/>
                </a:ext>
              </a:extLst>
            </p:cNvPr>
            <p:cNvPicPr>
              <a:picLocks noChangeAspect="1"/>
            </p:cNvPicPr>
            <p:nvPr/>
          </p:nvPicPr>
          <p:blipFill>
            <a:blip r:embed="rId10" cstate="print"/>
            <a:stretch>
              <a:fillRect/>
            </a:stretch>
          </p:blipFill>
          <p:spPr>
            <a:xfrm>
              <a:off x="8396873" y="1263131"/>
              <a:ext cx="2448655" cy="2603585"/>
            </a:xfrm>
            <a:prstGeom prst="rect">
              <a:avLst/>
            </a:prstGeom>
          </p:spPr>
        </p:pic>
      </p:grpSp>
      <p:sp>
        <p:nvSpPr>
          <p:cNvPr id="79" name="Text Placeholder 4">
            <a:extLst>
              <a:ext uri="{FF2B5EF4-FFF2-40B4-BE49-F238E27FC236}">
                <a16:creationId xmlns:a16="http://schemas.microsoft.com/office/drawing/2014/main" xmlns="" id="{3A78AAD0-204A-4464-88BA-143D267CC09E}"/>
              </a:ext>
            </a:extLst>
          </p:cNvPr>
          <p:cNvSpPr txBox="1">
            <a:spLocks/>
          </p:cNvSpPr>
          <p:nvPr/>
        </p:nvSpPr>
        <p:spPr>
          <a:xfrm>
            <a:off x="0" y="6520882"/>
            <a:ext cx="4044595"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Graphic Credit: Wyoming Cross-Cutting</a:t>
            </a:r>
            <a:r>
              <a:rPr kumimoji="0" lang="en-US" b="0" i="0" u="none" strike="noStrike" kern="1200" cap="none" spc="0" normalizeH="0" noProof="0" dirty="0">
                <a:ln>
                  <a:noFill/>
                </a:ln>
                <a:solidFill>
                  <a:schemeClr val="bg2">
                    <a:lumMod val="50000"/>
                  </a:schemeClr>
                </a:solidFill>
                <a:effectLst/>
                <a:uLnTx/>
                <a:uFillTx/>
              </a:rPr>
              <a:t> I &amp; II Teams</a:t>
            </a:r>
            <a:endParaRPr kumimoji="0" lang="en-US" b="0" i="0" u="none" strike="noStrike" kern="1200" cap="none" spc="0" normalizeH="0" baseline="0" noProof="0" dirty="0">
              <a:ln>
                <a:noFill/>
              </a:ln>
              <a:solidFill>
                <a:schemeClr val="bg2">
                  <a:lumMod val="50000"/>
                </a:schemeClr>
              </a:solidFill>
              <a:effectLst/>
              <a:uLnTx/>
              <a:uFillTx/>
            </a:endParaRPr>
          </a:p>
        </p:txBody>
      </p:sp>
      <p:sp>
        <p:nvSpPr>
          <p:cNvPr id="16" name="TextBox 15">
            <a:extLst>
              <a:ext uri="{FF2B5EF4-FFF2-40B4-BE49-F238E27FC236}">
                <a16:creationId xmlns:a16="http://schemas.microsoft.com/office/drawing/2014/main" xmlns="" id="{0612DF60-1DD1-4E8F-8CB8-A774AEE114B0}"/>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18</a:t>
            </a:fld>
            <a:endParaRPr lang="en-US" b="1" dirty="0">
              <a:solidFill>
                <a:srgbClr val="1B57AF"/>
              </a:solidFill>
            </a:endParaRPr>
          </a:p>
        </p:txBody>
      </p:sp>
    </p:spTree>
    <p:extLst>
      <p:ext uri="{BB962C8B-B14F-4D97-AF65-F5344CB8AC3E}">
        <p14:creationId xmlns:p14="http://schemas.microsoft.com/office/powerpoint/2010/main" val="27798563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&amp; Discussion</a:t>
            </a:r>
          </a:p>
        </p:txBody>
      </p:sp>
      <p:sp>
        <p:nvSpPr>
          <p:cNvPr id="3" name="Text Placeholder 2"/>
          <p:cNvSpPr>
            <a:spLocks noGrp="1"/>
          </p:cNvSpPr>
          <p:nvPr>
            <p:ph type="body" sz="half" idx="2"/>
          </p:nvPr>
        </p:nvSpPr>
        <p:spPr/>
        <p:txBody>
          <a:bodyPr anchor="ctr">
            <a:normAutofit/>
          </a:bodyPr>
          <a:lstStyle/>
          <a:p>
            <a:pPr algn="ctr">
              <a:lnSpc>
                <a:spcPct val="100000"/>
              </a:lnSpc>
              <a:spcBef>
                <a:spcPts val="0"/>
              </a:spcBef>
            </a:pPr>
            <a:r>
              <a:rPr lang="en-US" sz="2400" i="1" dirty="0">
                <a:solidFill>
                  <a:schemeClr val="bg2">
                    <a:lumMod val="50000"/>
                  </a:schemeClr>
                </a:solidFill>
              </a:rPr>
              <a:t>“These models will in the future allow us to </a:t>
            </a:r>
            <a:r>
              <a:rPr lang="en-US" sz="2400" b="1" i="1" dirty="0">
                <a:solidFill>
                  <a:srgbClr val="1B57AF"/>
                </a:solidFill>
              </a:rPr>
              <a:t>monitor and look for changes</a:t>
            </a:r>
            <a:r>
              <a:rPr lang="en-US" sz="2400" i="1" dirty="0">
                <a:solidFill>
                  <a:schemeClr val="bg2">
                    <a:lumMod val="50000"/>
                  </a:schemeClr>
                </a:solidFill>
              </a:rPr>
              <a:t> to find out what is happening with light pollution.”</a:t>
            </a:r>
          </a:p>
          <a:p>
            <a:pPr algn="ctr">
              <a:lnSpc>
                <a:spcPct val="100000"/>
              </a:lnSpc>
              <a:spcBef>
                <a:spcPts val="0"/>
              </a:spcBef>
            </a:pPr>
            <a:endParaRPr lang="en-US" sz="2400" i="1" dirty="0">
              <a:solidFill>
                <a:schemeClr val="bg2">
                  <a:lumMod val="50000"/>
                </a:schemeClr>
              </a:solidFill>
            </a:endParaRPr>
          </a:p>
          <a:p>
            <a:pPr algn="r">
              <a:lnSpc>
                <a:spcPct val="100000"/>
              </a:lnSpc>
              <a:spcBef>
                <a:spcPts val="0"/>
              </a:spcBef>
            </a:pPr>
            <a:r>
              <a:rPr lang="en-US" sz="2400" i="1" dirty="0">
                <a:solidFill>
                  <a:schemeClr val="bg2">
                    <a:lumMod val="50000"/>
                  </a:schemeClr>
                </a:solidFill>
              </a:rPr>
              <a:t>– </a:t>
            </a:r>
            <a:r>
              <a:rPr lang="en-US" sz="2400" b="1" i="1" dirty="0" err="1">
                <a:solidFill>
                  <a:schemeClr val="bg2">
                    <a:lumMod val="50000"/>
                  </a:schemeClr>
                </a:solidFill>
              </a:rPr>
              <a:t>Sharolyn</a:t>
            </a:r>
            <a:r>
              <a:rPr lang="en-US" sz="2400" b="1" i="1" dirty="0">
                <a:solidFill>
                  <a:schemeClr val="bg2">
                    <a:lumMod val="50000"/>
                  </a:schemeClr>
                </a:solidFill>
              </a:rPr>
              <a:t> Anderson, PhD</a:t>
            </a:r>
          </a:p>
          <a:p>
            <a:pPr algn="r">
              <a:lnSpc>
                <a:spcPct val="100000"/>
              </a:lnSpc>
              <a:spcBef>
                <a:spcPts val="0"/>
              </a:spcBef>
            </a:pPr>
            <a:r>
              <a:rPr lang="en-US" sz="2400" i="1" dirty="0">
                <a:solidFill>
                  <a:schemeClr val="bg2">
                    <a:lumMod val="50000"/>
                  </a:schemeClr>
                </a:solidFill>
              </a:rPr>
              <a:t>Research Scientist, National Park Service</a:t>
            </a:r>
          </a:p>
          <a:p>
            <a:pPr algn="r">
              <a:lnSpc>
                <a:spcPct val="100000"/>
              </a:lnSpc>
              <a:spcBef>
                <a:spcPts val="0"/>
              </a:spcBef>
            </a:pPr>
            <a:r>
              <a:rPr lang="en-US" sz="2400" i="1" dirty="0">
                <a:solidFill>
                  <a:schemeClr val="bg2">
                    <a:lumMod val="50000"/>
                  </a:schemeClr>
                </a:solidFill>
              </a:rPr>
              <a:t>Natural Sounds and Night Skies Division</a:t>
            </a:r>
          </a:p>
        </p:txBody>
      </p:sp>
    </p:spTree>
    <p:extLst>
      <p:ext uri="{BB962C8B-B14F-4D97-AF65-F5344CB8AC3E}">
        <p14:creationId xmlns:p14="http://schemas.microsoft.com/office/powerpoint/2010/main" val="504114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12428"/>
            <a:ext cx="10233148" cy="479425"/>
          </a:xfrm>
        </p:spPr>
        <p:txBody>
          <a:bodyPr/>
          <a:lstStyle/>
          <a:p>
            <a:r>
              <a:rPr lang="en-US" sz="5400" dirty="0"/>
              <a:t>Light Pollution is…</a:t>
            </a:r>
            <a:endParaRPr lang="en-US" dirty="0"/>
          </a:p>
        </p:txBody>
      </p:sp>
      <p:pic>
        <p:nvPicPr>
          <p:cNvPr id="10" name="Picture Placeholder 9">
            <a:extLst>
              <a:ext uri="{FF2B5EF4-FFF2-40B4-BE49-F238E27FC236}">
                <a16:creationId xmlns:a16="http://schemas.microsoft.com/office/drawing/2014/main" xmlns="" id="{18A9AB4D-2BFB-4974-B44C-0462E158F58D}"/>
              </a:ext>
            </a:extLst>
          </p:cNvPr>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10257" r="10257"/>
          <a:stretch>
            <a:fillRect/>
          </a:stretch>
        </p:blipFill>
        <p:spPr/>
      </p:pic>
      <p:sp>
        <p:nvSpPr>
          <p:cNvPr id="6" name="Text Placeholder 5"/>
          <p:cNvSpPr>
            <a:spLocks noGrp="1"/>
          </p:cNvSpPr>
          <p:nvPr>
            <p:ph type="body" sz="half" idx="2"/>
          </p:nvPr>
        </p:nvSpPr>
        <p:spPr>
          <a:xfrm>
            <a:off x="7436065" y="931499"/>
            <a:ext cx="4319160" cy="5880478"/>
          </a:xfrm>
        </p:spPr>
        <p:txBody>
          <a:bodyPr anchor="ctr" anchorCtr="1">
            <a:normAutofit/>
          </a:bodyPr>
          <a:lstStyle/>
          <a:p>
            <a:pPr lvl="0"/>
            <a:r>
              <a:rPr lang="en-US" sz="3600" dirty="0">
                <a:solidFill>
                  <a:srgbClr val="E7E6E6">
                    <a:lumMod val="50000"/>
                  </a:srgbClr>
                </a:solidFill>
              </a:rPr>
              <a:t>...the</a:t>
            </a:r>
            <a:r>
              <a:rPr lang="en-US" sz="3600" b="1" dirty="0">
                <a:solidFill>
                  <a:srgbClr val="1B57AF"/>
                </a:solidFill>
              </a:rPr>
              <a:t> inappropriate</a:t>
            </a:r>
            <a:r>
              <a:rPr lang="en-US" sz="3600" dirty="0">
                <a:solidFill>
                  <a:srgbClr val="E97845"/>
                </a:solidFill>
              </a:rPr>
              <a:t> </a:t>
            </a:r>
            <a:r>
              <a:rPr lang="en-US" sz="3600" dirty="0">
                <a:solidFill>
                  <a:srgbClr val="E7E6E6">
                    <a:lumMod val="50000"/>
                  </a:srgbClr>
                </a:solidFill>
              </a:rPr>
              <a:t>or</a:t>
            </a:r>
            <a:r>
              <a:rPr lang="en-US" sz="3600" dirty="0">
                <a:solidFill>
                  <a:prstClr val="black">
                    <a:lumMod val="75000"/>
                    <a:lumOff val="25000"/>
                  </a:prstClr>
                </a:solidFill>
              </a:rPr>
              <a:t> </a:t>
            </a:r>
            <a:r>
              <a:rPr lang="en-US" sz="3600" b="1" dirty="0">
                <a:solidFill>
                  <a:srgbClr val="1B57AF"/>
                </a:solidFill>
              </a:rPr>
              <a:t>excessive use of artificial light</a:t>
            </a:r>
            <a:endParaRPr lang="en-US" dirty="0">
              <a:solidFill>
                <a:schemeClr val="bg2">
                  <a:lumMod val="50000"/>
                </a:schemeClr>
              </a:solidFill>
            </a:endParaRPr>
          </a:p>
        </p:txBody>
      </p:sp>
      <p:sp>
        <p:nvSpPr>
          <p:cNvPr id="7" name="Text Placeholder 4"/>
          <p:cNvSpPr txBox="1">
            <a:spLocks/>
          </p:cNvSpPr>
          <p:nvPr/>
        </p:nvSpPr>
        <p:spPr>
          <a:xfrm>
            <a:off x="59404" y="6537657"/>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Bettymaya</a:t>
            </a: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Foott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xmlns="" id="{CF8555FF-8C98-4A45-B769-6364C07D8FAC}"/>
              </a:ext>
            </a:extLst>
          </p:cNvPr>
          <p:cNvSpPr txBox="1"/>
          <p:nvPr/>
        </p:nvSpPr>
        <p:spPr>
          <a:xfrm>
            <a:off x="11637818" y="0"/>
            <a:ext cx="415636" cy="369332"/>
          </a:xfrm>
          <a:prstGeom prst="rect">
            <a:avLst/>
          </a:prstGeom>
          <a:noFill/>
        </p:spPr>
        <p:txBody>
          <a:bodyPr wrap="square" rtlCol="0">
            <a:spAutoFit/>
          </a:bodyPr>
          <a:lstStyle/>
          <a:p>
            <a:pPr algn="ctr"/>
            <a:fld id="{7944B9C4-9313-471F-BA1C-02078DF2EC52}" type="slidenum">
              <a:rPr lang="en-US" b="1" smtClean="0">
                <a:solidFill>
                  <a:srgbClr val="1B57AF"/>
                </a:solidFill>
              </a:rPr>
              <a:t>2</a:t>
            </a:fld>
            <a:endParaRPr lang="en-US" b="1" dirty="0">
              <a:solidFill>
                <a:srgbClr val="1B57AF"/>
              </a:solidFill>
            </a:endParaRPr>
          </a:p>
        </p:txBody>
      </p:sp>
    </p:spTree>
    <p:extLst>
      <p:ext uri="{BB962C8B-B14F-4D97-AF65-F5344CB8AC3E}">
        <p14:creationId xmlns:p14="http://schemas.microsoft.com/office/powerpoint/2010/main" val="3250665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Results</a:t>
            </a:r>
          </a:p>
        </p:txBody>
      </p:sp>
      <p:pic>
        <p:nvPicPr>
          <p:cNvPr id="20" name="Picture 19">
            <a:extLst>
              <a:ext uri="{FF2B5EF4-FFF2-40B4-BE49-F238E27FC236}">
                <a16:creationId xmlns:a16="http://schemas.microsoft.com/office/drawing/2014/main" xmlns="" id="{B81B90CC-51BB-459C-90BB-AD7B4FD5B14F}"/>
              </a:ext>
            </a:extLst>
          </p:cNvPr>
          <p:cNvPicPr>
            <a:picLocks noChangeAspect="1"/>
          </p:cNvPicPr>
          <p:nvPr/>
        </p:nvPicPr>
        <p:blipFill>
          <a:blip r:embed="rId3"/>
          <a:stretch>
            <a:fillRect/>
          </a:stretch>
        </p:blipFill>
        <p:spPr>
          <a:xfrm>
            <a:off x="6207021" y="5748192"/>
            <a:ext cx="852881" cy="819786"/>
          </a:xfrm>
          <a:prstGeom prst="rect">
            <a:avLst/>
          </a:prstGeom>
        </p:spPr>
      </p:pic>
      <p:sp>
        <p:nvSpPr>
          <p:cNvPr id="24" name="TextBox 23">
            <a:extLst>
              <a:ext uri="{FF2B5EF4-FFF2-40B4-BE49-F238E27FC236}">
                <a16:creationId xmlns:a16="http://schemas.microsoft.com/office/drawing/2014/main" xmlns="" id="{FF792337-7E76-42E8-95D7-8BF3928614B1}"/>
              </a:ext>
            </a:extLst>
          </p:cNvPr>
          <p:cNvSpPr txBox="1"/>
          <p:nvPr/>
        </p:nvSpPr>
        <p:spPr>
          <a:xfrm>
            <a:off x="6142827" y="1267464"/>
            <a:ext cx="5921166" cy="523220"/>
          </a:xfrm>
          <a:prstGeom prst="rect">
            <a:avLst/>
          </a:prstGeom>
          <a:noFill/>
        </p:spPr>
        <p:txBody>
          <a:bodyPr wrap="square" rtlCol="0">
            <a:spAutoFit/>
          </a:bodyPr>
          <a:lstStyle/>
          <a:p>
            <a:r>
              <a:rPr lang="en-US" sz="2800" b="1" dirty="0"/>
              <a:t>Zenith Ratio to Natural Brightness</a:t>
            </a:r>
          </a:p>
        </p:txBody>
      </p:sp>
      <p:grpSp>
        <p:nvGrpSpPr>
          <p:cNvPr id="40" name="Group 39">
            <a:extLst>
              <a:ext uri="{FF2B5EF4-FFF2-40B4-BE49-F238E27FC236}">
                <a16:creationId xmlns:a16="http://schemas.microsoft.com/office/drawing/2014/main" xmlns="" id="{63225CB0-79C6-4B64-96A6-F6BC298BC0AB}"/>
              </a:ext>
            </a:extLst>
          </p:cNvPr>
          <p:cNvGrpSpPr/>
          <p:nvPr/>
        </p:nvGrpSpPr>
        <p:grpSpPr>
          <a:xfrm>
            <a:off x="6795986" y="1726114"/>
            <a:ext cx="4229254" cy="4022078"/>
            <a:chOff x="7482806" y="2025682"/>
            <a:chExt cx="4229254" cy="4022078"/>
          </a:xfrm>
        </p:grpSpPr>
        <p:pic>
          <p:nvPicPr>
            <p:cNvPr id="18" name="Picture 17">
              <a:extLst>
                <a:ext uri="{FF2B5EF4-FFF2-40B4-BE49-F238E27FC236}">
                  <a16:creationId xmlns:a16="http://schemas.microsoft.com/office/drawing/2014/main" xmlns="" id="{4F466677-7D6C-4353-A4B9-BDF662C0B2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6" t="43069" r="88569" b="10852"/>
            <a:stretch/>
          </p:blipFill>
          <p:spPr>
            <a:xfrm>
              <a:off x="7482806" y="2293130"/>
              <a:ext cx="406435" cy="3754630"/>
            </a:xfrm>
            <a:prstGeom prst="rect">
              <a:avLst/>
            </a:prstGeom>
          </p:spPr>
        </p:pic>
        <p:sp>
          <p:nvSpPr>
            <p:cNvPr id="21" name="TextBox 20">
              <a:extLst>
                <a:ext uri="{FF2B5EF4-FFF2-40B4-BE49-F238E27FC236}">
                  <a16:creationId xmlns:a16="http://schemas.microsoft.com/office/drawing/2014/main" xmlns="" id="{5470AE96-3616-4B38-9DFA-B8C05D41A882}"/>
                </a:ext>
              </a:extLst>
            </p:cNvPr>
            <p:cNvSpPr txBox="1"/>
            <p:nvPr/>
          </p:nvSpPr>
          <p:spPr>
            <a:xfrm>
              <a:off x="7910081" y="2025682"/>
              <a:ext cx="3760298" cy="369332"/>
            </a:xfrm>
            <a:prstGeom prst="rect">
              <a:avLst/>
            </a:prstGeom>
            <a:noFill/>
          </p:spPr>
          <p:txBody>
            <a:bodyPr wrap="square" rtlCol="0">
              <a:spAutoFit/>
            </a:bodyPr>
            <a:lstStyle/>
            <a:p>
              <a:r>
                <a:rPr lang="en-US" dirty="0"/>
                <a:t>Colorado Plateau Study Region</a:t>
              </a:r>
            </a:p>
          </p:txBody>
        </p:sp>
        <p:sp>
          <p:nvSpPr>
            <p:cNvPr id="22" name="TextBox 21">
              <a:extLst>
                <a:ext uri="{FF2B5EF4-FFF2-40B4-BE49-F238E27FC236}">
                  <a16:creationId xmlns:a16="http://schemas.microsoft.com/office/drawing/2014/main" xmlns="" id="{E9A50799-864D-435B-8D61-AD74ECF414CF}"/>
                </a:ext>
              </a:extLst>
            </p:cNvPr>
            <p:cNvSpPr txBox="1"/>
            <p:nvPr/>
          </p:nvSpPr>
          <p:spPr>
            <a:xfrm>
              <a:off x="7910081" y="2283395"/>
              <a:ext cx="3801979" cy="381187"/>
            </a:xfrm>
            <a:prstGeom prst="rect">
              <a:avLst/>
            </a:prstGeom>
            <a:noFill/>
          </p:spPr>
          <p:txBody>
            <a:bodyPr wrap="square" rtlCol="0">
              <a:spAutoFit/>
            </a:bodyPr>
            <a:lstStyle/>
            <a:p>
              <a:r>
                <a:rPr lang="en-US" dirty="0"/>
                <a:t>&lt; 0.01</a:t>
              </a:r>
            </a:p>
          </p:txBody>
        </p:sp>
        <p:sp>
          <p:nvSpPr>
            <p:cNvPr id="23" name="TextBox 22">
              <a:extLst>
                <a:ext uri="{FF2B5EF4-FFF2-40B4-BE49-F238E27FC236}">
                  <a16:creationId xmlns:a16="http://schemas.microsoft.com/office/drawing/2014/main" xmlns="" id="{49086AD7-4213-411C-8ED7-872105345663}"/>
                </a:ext>
              </a:extLst>
            </p:cNvPr>
            <p:cNvSpPr txBox="1"/>
            <p:nvPr/>
          </p:nvSpPr>
          <p:spPr>
            <a:xfrm>
              <a:off x="7910081" y="2552963"/>
              <a:ext cx="3801979" cy="369332"/>
            </a:xfrm>
            <a:prstGeom prst="rect">
              <a:avLst/>
            </a:prstGeom>
            <a:noFill/>
          </p:spPr>
          <p:txBody>
            <a:bodyPr wrap="square" rtlCol="0">
              <a:spAutoFit/>
            </a:bodyPr>
            <a:lstStyle/>
            <a:p>
              <a:r>
                <a:rPr lang="en-US" dirty="0"/>
                <a:t>0.01 – 0.02</a:t>
              </a:r>
            </a:p>
          </p:txBody>
        </p:sp>
        <p:sp>
          <p:nvSpPr>
            <p:cNvPr id="25" name="TextBox 24">
              <a:extLst>
                <a:ext uri="{FF2B5EF4-FFF2-40B4-BE49-F238E27FC236}">
                  <a16:creationId xmlns:a16="http://schemas.microsoft.com/office/drawing/2014/main" xmlns="" id="{ABA05F01-85EB-4AB5-8EFB-70F053B556F4}"/>
                </a:ext>
              </a:extLst>
            </p:cNvPr>
            <p:cNvSpPr txBox="1"/>
            <p:nvPr/>
          </p:nvSpPr>
          <p:spPr>
            <a:xfrm>
              <a:off x="7910081" y="2810676"/>
              <a:ext cx="3801979" cy="369332"/>
            </a:xfrm>
            <a:prstGeom prst="rect">
              <a:avLst/>
            </a:prstGeom>
            <a:noFill/>
          </p:spPr>
          <p:txBody>
            <a:bodyPr wrap="square" rtlCol="0">
              <a:spAutoFit/>
            </a:bodyPr>
            <a:lstStyle/>
            <a:p>
              <a:r>
                <a:rPr lang="en-US" dirty="0"/>
                <a:t>0.02 – 0.04</a:t>
              </a:r>
            </a:p>
          </p:txBody>
        </p:sp>
        <p:sp>
          <p:nvSpPr>
            <p:cNvPr id="26" name="TextBox 25">
              <a:extLst>
                <a:ext uri="{FF2B5EF4-FFF2-40B4-BE49-F238E27FC236}">
                  <a16:creationId xmlns:a16="http://schemas.microsoft.com/office/drawing/2014/main" xmlns="" id="{F221682E-AEF4-49D1-B7AA-8872730DF977}"/>
                </a:ext>
              </a:extLst>
            </p:cNvPr>
            <p:cNvSpPr txBox="1"/>
            <p:nvPr/>
          </p:nvSpPr>
          <p:spPr>
            <a:xfrm>
              <a:off x="7910081" y="3068389"/>
              <a:ext cx="3801979" cy="369332"/>
            </a:xfrm>
            <a:prstGeom prst="rect">
              <a:avLst/>
            </a:prstGeom>
            <a:noFill/>
          </p:spPr>
          <p:txBody>
            <a:bodyPr wrap="square" rtlCol="0">
              <a:spAutoFit/>
            </a:bodyPr>
            <a:lstStyle/>
            <a:p>
              <a:r>
                <a:rPr lang="en-US" dirty="0"/>
                <a:t>0.04 – 0.08</a:t>
              </a:r>
            </a:p>
          </p:txBody>
        </p:sp>
        <p:sp>
          <p:nvSpPr>
            <p:cNvPr id="27" name="TextBox 26">
              <a:extLst>
                <a:ext uri="{FF2B5EF4-FFF2-40B4-BE49-F238E27FC236}">
                  <a16:creationId xmlns:a16="http://schemas.microsoft.com/office/drawing/2014/main" xmlns="" id="{4EFB6A8D-EFC0-4826-84BA-6AA9A698C460}"/>
                </a:ext>
              </a:extLst>
            </p:cNvPr>
            <p:cNvSpPr txBox="1"/>
            <p:nvPr/>
          </p:nvSpPr>
          <p:spPr>
            <a:xfrm>
              <a:off x="7910081" y="3326102"/>
              <a:ext cx="3801979" cy="369332"/>
            </a:xfrm>
            <a:prstGeom prst="rect">
              <a:avLst/>
            </a:prstGeom>
            <a:noFill/>
          </p:spPr>
          <p:txBody>
            <a:bodyPr wrap="square" rtlCol="0">
              <a:spAutoFit/>
            </a:bodyPr>
            <a:lstStyle/>
            <a:p>
              <a:r>
                <a:rPr lang="en-US" dirty="0"/>
                <a:t>0.08 – 0.16</a:t>
              </a:r>
            </a:p>
          </p:txBody>
        </p:sp>
        <p:sp>
          <p:nvSpPr>
            <p:cNvPr id="28" name="TextBox 27">
              <a:extLst>
                <a:ext uri="{FF2B5EF4-FFF2-40B4-BE49-F238E27FC236}">
                  <a16:creationId xmlns:a16="http://schemas.microsoft.com/office/drawing/2014/main" xmlns="" id="{719FE97E-D04D-43E3-B031-5C0ABAB6062B}"/>
                </a:ext>
              </a:extLst>
            </p:cNvPr>
            <p:cNvSpPr txBox="1"/>
            <p:nvPr/>
          </p:nvSpPr>
          <p:spPr>
            <a:xfrm>
              <a:off x="7910081" y="3583815"/>
              <a:ext cx="3801979" cy="369332"/>
            </a:xfrm>
            <a:prstGeom prst="rect">
              <a:avLst/>
            </a:prstGeom>
            <a:noFill/>
          </p:spPr>
          <p:txBody>
            <a:bodyPr wrap="square" rtlCol="0">
              <a:spAutoFit/>
            </a:bodyPr>
            <a:lstStyle/>
            <a:p>
              <a:r>
                <a:rPr lang="en-US" dirty="0"/>
                <a:t>0.16 – 0.32</a:t>
              </a:r>
            </a:p>
          </p:txBody>
        </p:sp>
        <p:sp>
          <p:nvSpPr>
            <p:cNvPr id="29" name="TextBox 28">
              <a:extLst>
                <a:ext uri="{FF2B5EF4-FFF2-40B4-BE49-F238E27FC236}">
                  <a16:creationId xmlns:a16="http://schemas.microsoft.com/office/drawing/2014/main" xmlns="" id="{C9CF1293-87DF-478C-9D35-4D8C5E39D6F4}"/>
                </a:ext>
              </a:extLst>
            </p:cNvPr>
            <p:cNvSpPr txBox="1"/>
            <p:nvPr/>
          </p:nvSpPr>
          <p:spPr>
            <a:xfrm>
              <a:off x="7910081" y="3841528"/>
              <a:ext cx="3801979" cy="369332"/>
            </a:xfrm>
            <a:prstGeom prst="rect">
              <a:avLst/>
            </a:prstGeom>
            <a:noFill/>
          </p:spPr>
          <p:txBody>
            <a:bodyPr wrap="square" rtlCol="0">
              <a:spAutoFit/>
            </a:bodyPr>
            <a:lstStyle/>
            <a:p>
              <a:r>
                <a:rPr lang="en-US" dirty="0"/>
                <a:t>0.32 – 0.64</a:t>
              </a:r>
            </a:p>
          </p:txBody>
        </p:sp>
        <p:sp>
          <p:nvSpPr>
            <p:cNvPr id="30" name="TextBox 29">
              <a:extLst>
                <a:ext uri="{FF2B5EF4-FFF2-40B4-BE49-F238E27FC236}">
                  <a16:creationId xmlns:a16="http://schemas.microsoft.com/office/drawing/2014/main" xmlns="" id="{6E7E4EC0-C9A5-47F4-B52F-0EEBC71B077F}"/>
                </a:ext>
              </a:extLst>
            </p:cNvPr>
            <p:cNvSpPr txBox="1"/>
            <p:nvPr/>
          </p:nvSpPr>
          <p:spPr>
            <a:xfrm>
              <a:off x="7910081" y="4099241"/>
              <a:ext cx="3801979" cy="369332"/>
            </a:xfrm>
            <a:prstGeom prst="rect">
              <a:avLst/>
            </a:prstGeom>
            <a:noFill/>
          </p:spPr>
          <p:txBody>
            <a:bodyPr wrap="square" rtlCol="0">
              <a:spAutoFit/>
            </a:bodyPr>
            <a:lstStyle/>
            <a:p>
              <a:r>
                <a:rPr lang="en-US" dirty="0"/>
                <a:t>0.64 – 1.28</a:t>
              </a:r>
            </a:p>
          </p:txBody>
        </p:sp>
        <p:sp>
          <p:nvSpPr>
            <p:cNvPr id="31" name="TextBox 30">
              <a:extLst>
                <a:ext uri="{FF2B5EF4-FFF2-40B4-BE49-F238E27FC236}">
                  <a16:creationId xmlns:a16="http://schemas.microsoft.com/office/drawing/2014/main" xmlns="" id="{02A439A3-DB40-4C4E-8E53-64E77D4E31C5}"/>
                </a:ext>
              </a:extLst>
            </p:cNvPr>
            <p:cNvSpPr txBox="1"/>
            <p:nvPr/>
          </p:nvSpPr>
          <p:spPr>
            <a:xfrm>
              <a:off x="7910081" y="5645520"/>
              <a:ext cx="3801979" cy="369332"/>
            </a:xfrm>
            <a:prstGeom prst="rect">
              <a:avLst/>
            </a:prstGeom>
            <a:noFill/>
          </p:spPr>
          <p:txBody>
            <a:bodyPr wrap="square" rtlCol="0">
              <a:spAutoFit/>
            </a:bodyPr>
            <a:lstStyle/>
            <a:p>
              <a:r>
                <a:rPr lang="en-US" dirty="0"/>
                <a:t>&gt; 41</a:t>
              </a:r>
            </a:p>
          </p:txBody>
        </p:sp>
        <p:sp>
          <p:nvSpPr>
            <p:cNvPr id="32" name="TextBox 31">
              <a:extLst>
                <a:ext uri="{FF2B5EF4-FFF2-40B4-BE49-F238E27FC236}">
                  <a16:creationId xmlns:a16="http://schemas.microsoft.com/office/drawing/2014/main" xmlns="" id="{750CB163-72DB-4723-B9E7-A5AD67055867}"/>
                </a:ext>
              </a:extLst>
            </p:cNvPr>
            <p:cNvSpPr txBox="1"/>
            <p:nvPr/>
          </p:nvSpPr>
          <p:spPr>
            <a:xfrm>
              <a:off x="7910081" y="4356954"/>
              <a:ext cx="3801979" cy="369332"/>
            </a:xfrm>
            <a:prstGeom prst="rect">
              <a:avLst/>
            </a:prstGeom>
            <a:noFill/>
          </p:spPr>
          <p:txBody>
            <a:bodyPr wrap="square" rtlCol="0">
              <a:spAutoFit/>
            </a:bodyPr>
            <a:lstStyle/>
            <a:p>
              <a:r>
                <a:rPr lang="en-US" dirty="0"/>
                <a:t>1.28 – 2.56</a:t>
              </a:r>
            </a:p>
          </p:txBody>
        </p:sp>
        <p:sp>
          <p:nvSpPr>
            <p:cNvPr id="33" name="TextBox 32">
              <a:extLst>
                <a:ext uri="{FF2B5EF4-FFF2-40B4-BE49-F238E27FC236}">
                  <a16:creationId xmlns:a16="http://schemas.microsoft.com/office/drawing/2014/main" xmlns="" id="{EF24FB95-4181-488C-A140-2D876145DAE8}"/>
                </a:ext>
              </a:extLst>
            </p:cNvPr>
            <p:cNvSpPr txBox="1"/>
            <p:nvPr/>
          </p:nvSpPr>
          <p:spPr>
            <a:xfrm>
              <a:off x="7910081" y="4614667"/>
              <a:ext cx="3801979" cy="369332"/>
            </a:xfrm>
            <a:prstGeom prst="rect">
              <a:avLst/>
            </a:prstGeom>
            <a:noFill/>
          </p:spPr>
          <p:txBody>
            <a:bodyPr wrap="square" rtlCol="0">
              <a:spAutoFit/>
            </a:bodyPr>
            <a:lstStyle/>
            <a:p>
              <a:r>
                <a:rPr lang="en-US" dirty="0"/>
                <a:t>2.56 – 5.12</a:t>
              </a:r>
            </a:p>
          </p:txBody>
        </p:sp>
        <p:sp>
          <p:nvSpPr>
            <p:cNvPr id="34" name="TextBox 33">
              <a:extLst>
                <a:ext uri="{FF2B5EF4-FFF2-40B4-BE49-F238E27FC236}">
                  <a16:creationId xmlns:a16="http://schemas.microsoft.com/office/drawing/2014/main" xmlns="" id="{882FFDEA-6205-427D-A1D4-9AF20258C3D7}"/>
                </a:ext>
              </a:extLst>
            </p:cNvPr>
            <p:cNvSpPr txBox="1"/>
            <p:nvPr/>
          </p:nvSpPr>
          <p:spPr>
            <a:xfrm>
              <a:off x="7910081" y="4872380"/>
              <a:ext cx="3801979" cy="369332"/>
            </a:xfrm>
            <a:prstGeom prst="rect">
              <a:avLst/>
            </a:prstGeom>
            <a:noFill/>
          </p:spPr>
          <p:txBody>
            <a:bodyPr wrap="square" rtlCol="0">
              <a:spAutoFit/>
            </a:bodyPr>
            <a:lstStyle/>
            <a:p>
              <a:r>
                <a:rPr lang="en-US" dirty="0"/>
                <a:t>5.12 – 10.2</a:t>
              </a:r>
            </a:p>
          </p:txBody>
        </p:sp>
        <p:sp>
          <p:nvSpPr>
            <p:cNvPr id="35" name="TextBox 34">
              <a:extLst>
                <a:ext uri="{FF2B5EF4-FFF2-40B4-BE49-F238E27FC236}">
                  <a16:creationId xmlns:a16="http://schemas.microsoft.com/office/drawing/2014/main" xmlns="" id="{203F5D90-6D98-4757-8B16-1BDADE510CB8}"/>
                </a:ext>
              </a:extLst>
            </p:cNvPr>
            <p:cNvSpPr txBox="1"/>
            <p:nvPr/>
          </p:nvSpPr>
          <p:spPr>
            <a:xfrm>
              <a:off x="7910081" y="5130093"/>
              <a:ext cx="3801979" cy="369332"/>
            </a:xfrm>
            <a:prstGeom prst="rect">
              <a:avLst/>
            </a:prstGeom>
            <a:noFill/>
          </p:spPr>
          <p:txBody>
            <a:bodyPr wrap="square" rtlCol="0">
              <a:spAutoFit/>
            </a:bodyPr>
            <a:lstStyle/>
            <a:p>
              <a:r>
                <a:rPr lang="en-US" dirty="0"/>
                <a:t>10.2 – 20.5</a:t>
              </a:r>
            </a:p>
          </p:txBody>
        </p:sp>
        <p:sp>
          <p:nvSpPr>
            <p:cNvPr id="36" name="TextBox 35">
              <a:extLst>
                <a:ext uri="{FF2B5EF4-FFF2-40B4-BE49-F238E27FC236}">
                  <a16:creationId xmlns:a16="http://schemas.microsoft.com/office/drawing/2014/main" xmlns="" id="{F7A7561C-E451-492B-B4CC-53617D8B12CB}"/>
                </a:ext>
              </a:extLst>
            </p:cNvPr>
            <p:cNvSpPr txBox="1"/>
            <p:nvPr/>
          </p:nvSpPr>
          <p:spPr>
            <a:xfrm>
              <a:off x="7910081" y="5387806"/>
              <a:ext cx="3801979" cy="369332"/>
            </a:xfrm>
            <a:prstGeom prst="rect">
              <a:avLst/>
            </a:prstGeom>
            <a:noFill/>
          </p:spPr>
          <p:txBody>
            <a:bodyPr wrap="square" rtlCol="0">
              <a:spAutoFit/>
            </a:bodyPr>
            <a:lstStyle/>
            <a:p>
              <a:r>
                <a:rPr lang="en-US" dirty="0"/>
                <a:t>20.5 - 41</a:t>
              </a:r>
            </a:p>
          </p:txBody>
        </p:sp>
        <p:pic>
          <p:nvPicPr>
            <p:cNvPr id="39" name="Picture 38">
              <a:extLst>
                <a:ext uri="{FF2B5EF4-FFF2-40B4-BE49-F238E27FC236}">
                  <a16:creationId xmlns:a16="http://schemas.microsoft.com/office/drawing/2014/main" xmlns="" id="{DF554A44-D223-4EC1-B92A-333EE51BA3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92" t="33692" r="88455" b="63273"/>
            <a:stretch/>
          </p:blipFill>
          <p:spPr>
            <a:xfrm>
              <a:off x="7508708" y="2114960"/>
              <a:ext cx="359693" cy="208079"/>
            </a:xfrm>
            <a:prstGeom prst="rect">
              <a:avLst/>
            </a:prstGeom>
          </p:spPr>
        </p:pic>
      </p:grpSp>
      <p:pic>
        <p:nvPicPr>
          <p:cNvPr id="37" name="Picture 36">
            <a:extLst>
              <a:ext uri="{FF2B5EF4-FFF2-40B4-BE49-F238E27FC236}">
                <a16:creationId xmlns:a16="http://schemas.microsoft.com/office/drawing/2014/main" xmlns="" id="{8A4A995D-2345-4A02-8C85-0DCD5EC0EA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86" t="679" r="4466" b="1415"/>
          <a:stretch/>
        </p:blipFill>
        <p:spPr>
          <a:xfrm>
            <a:off x="429184" y="1467852"/>
            <a:ext cx="5614478" cy="4780751"/>
          </a:xfrm>
          <a:prstGeom prst="rect">
            <a:avLst/>
          </a:prstGeom>
        </p:spPr>
      </p:pic>
      <p:sp>
        <p:nvSpPr>
          <p:cNvPr id="38" name="TextBox 37">
            <a:extLst>
              <a:ext uri="{FF2B5EF4-FFF2-40B4-BE49-F238E27FC236}">
                <a16:creationId xmlns:a16="http://schemas.microsoft.com/office/drawing/2014/main" xmlns="" id="{0EB3CD12-AC92-4750-83AF-F367FD5D8FDA}"/>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20</a:t>
            </a:fld>
            <a:endParaRPr lang="en-US" b="1" dirty="0">
              <a:solidFill>
                <a:srgbClr val="1B57AF"/>
              </a:solidFill>
            </a:endParaRPr>
          </a:p>
        </p:txBody>
      </p:sp>
    </p:spTree>
    <p:extLst>
      <p:ext uri="{BB962C8B-B14F-4D97-AF65-F5344CB8AC3E}">
        <p14:creationId xmlns:p14="http://schemas.microsoft.com/office/powerpoint/2010/main" val="1712542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DA53EB-2C26-4DB8-8831-306C7F2FDC1A}"/>
              </a:ext>
            </a:extLst>
          </p:cNvPr>
          <p:cNvPicPr>
            <a:picLocks noChangeAspect="1"/>
          </p:cNvPicPr>
          <p:nvPr/>
        </p:nvPicPr>
        <p:blipFill>
          <a:blip r:embed="rId3"/>
          <a:stretch>
            <a:fillRect/>
          </a:stretch>
        </p:blipFill>
        <p:spPr>
          <a:xfrm>
            <a:off x="446791" y="1467852"/>
            <a:ext cx="5553517" cy="4827657"/>
          </a:xfrm>
          <a:prstGeom prst="rect">
            <a:avLst/>
          </a:prstGeom>
        </p:spPr>
      </p:pic>
      <p:sp>
        <p:nvSpPr>
          <p:cNvPr id="5" name="Title 4"/>
          <p:cNvSpPr>
            <a:spLocks noGrp="1"/>
          </p:cNvSpPr>
          <p:nvPr>
            <p:ph type="title"/>
          </p:nvPr>
        </p:nvSpPr>
        <p:spPr>
          <a:xfrm>
            <a:off x="1000125" y="377824"/>
            <a:ext cx="10233148" cy="479425"/>
          </a:xfrm>
        </p:spPr>
        <p:txBody>
          <a:bodyPr>
            <a:normAutofit fontScale="90000"/>
          </a:bodyPr>
          <a:lstStyle/>
          <a:p>
            <a:r>
              <a:rPr lang="en-US" dirty="0"/>
              <a:t>Results</a:t>
            </a:r>
          </a:p>
        </p:txBody>
      </p:sp>
      <p:pic>
        <p:nvPicPr>
          <p:cNvPr id="20" name="Picture 19">
            <a:extLst>
              <a:ext uri="{FF2B5EF4-FFF2-40B4-BE49-F238E27FC236}">
                <a16:creationId xmlns:a16="http://schemas.microsoft.com/office/drawing/2014/main" xmlns="" id="{B81B90CC-51BB-459C-90BB-AD7B4FD5B14F}"/>
              </a:ext>
            </a:extLst>
          </p:cNvPr>
          <p:cNvPicPr>
            <a:picLocks noChangeAspect="1"/>
          </p:cNvPicPr>
          <p:nvPr/>
        </p:nvPicPr>
        <p:blipFill>
          <a:blip r:embed="rId4"/>
          <a:stretch>
            <a:fillRect/>
          </a:stretch>
        </p:blipFill>
        <p:spPr>
          <a:xfrm>
            <a:off x="6207021" y="5748192"/>
            <a:ext cx="852881" cy="819786"/>
          </a:xfrm>
          <a:prstGeom prst="rect">
            <a:avLst/>
          </a:prstGeom>
        </p:spPr>
      </p:pic>
      <p:sp>
        <p:nvSpPr>
          <p:cNvPr id="24" name="TextBox 23">
            <a:extLst>
              <a:ext uri="{FF2B5EF4-FFF2-40B4-BE49-F238E27FC236}">
                <a16:creationId xmlns:a16="http://schemas.microsoft.com/office/drawing/2014/main" xmlns="" id="{FF792337-7E76-42E8-95D7-8BF3928614B1}"/>
              </a:ext>
            </a:extLst>
          </p:cNvPr>
          <p:cNvSpPr txBox="1"/>
          <p:nvPr/>
        </p:nvSpPr>
        <p:spPr>
          <a:xfrm>
            <a:off x="6142827" y="1267464"/>
            <a:ext cx="5921166" cy="523220"/>
          </a:xfrm>
          <a:prstGeom prst="rect">
            <a:avLst/>
          </a:prstGeom>
          <a:noFill/>
        </p:spPr>
        <p:txBody>
          <a:bodyPr wrap="square" rtlCol="0">
            <a:spAutoFit/>
          </a:bodyPr>
          <a:lstStyle/>
          <a:p>
            <a:pPr algn="ctr"/>
            <a:r>
              <a:rPr lang="en-US" sz="2800" b="1" dirty="0"/>
              <a:t>Maximum Brightness Ratio </a:t>
            </a:r>
          </a:p>
        </p:txBody>
      </p:sp>
      <p:grpSp>
        <p:nvGrpSpPr>
          <p:cNvPr id="40" name="Group 39">
            <a:extLst>
              <a:ext uri="{FF2B5EF4-FFF2-40B4-BE49-F238E27FC236}">
                <a16:creationId xmlns:a16="http://schemas.microsoft.com/office/drawing/2014/main" xmlns="" id="{63225CB0-79C6-4B64-96A6-F6BC298BC0AB}"/>
              </a:ext>
            </a:extLst>
          </p:cNvPr>
          <p:cNvGrpSpPr/>
          <p:nvPr/>
        </p:nvGrpSpPr>
        <p:grpSpPr>
          <a:xfrm>
            <a:off x="6795986" y="1726114"/>
            <a:ext cx="4229254" cy="4022078"/>
            <a:chOff x="7482806" y="2025682"/>
            <a:chExt cx="4229254" cy="4022078"/>
          </a:xfrm>
        </p:grpSpPr>
        <p:pic>
          <p:nvPicPr>
            <p:cNvPr id="18" name="Picture 17">
              <a:extLst>
                <a:ext uri="{FF2B5EF4-FFF2-40B4-BE49-F238E27FC236}">
                  <a16:creationId xmlns:a16="http://schemas.microsoft.com/office/drawing/2014/main" xmlns="" id="{4F466677-7D6C-4353-A4B9-BDF662C0B2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6" t="43069" r="88569" b="10852"/>
            <a:stretch/>
          </p:blipFill>
          <p:spPr>
            <a:xfrm>
              <a:off x="7482806" y="2293130"/>
              <a:ext cx="406435" cy="3754630"/>
            </a:xfrm>
            <a:prstGeom prst="rect">
              <a:avLst/>
            </a:prstGeom>
          </p:spPr>
        </p:pic>
        <p:sp>
          <p:nvSpPr>
            <p:cNvPr id="21" name="TextBox 20">
              <a:extLst>
                <a:ext uri="{FF2B5EF4-FFF2-40B4-BE49-F238E27FC236}">
                  <a16:creationId xmlns:a16="http://schemas.microsoft.com/office/drawing/2014/main" xmlns="" id="{5470AE96-3616-4B38-9DFA-B8C05D41A882}"/>
                </a:ext>
              </a:extLst>
            </p:cNvPr>
            <p:cNvSpPr txBox="1"/>
            <p:nvPr/>
          </p:nvSpPr>
          <p:spPr>
            <a:xfrm>
              <a:off x="7910081" y="2025682"/>
              <a:ext cx="3760298" cy="369332"/>
            </a:xfrm>
            <a:prstGeom prst="rect">
              <a:avLst/>
            </a:prstGeom>
            <a:noFill/>
          </p:spPr>
          <p:txBody>
            <a:bodyPr wrap="square" rtlCol="0">
              <a:spAutoFit/>
            </a:bodyPr>
            <a:lstStyle/>
            <a:p>
              <a:r>
                <a:rPr lang="en-US" dirty="0"/>
                <a:t>Colorado Plateau Study Region</a:t>
              </a:r>
            </a:p>
          </p:txBody>
        </p:sp>
        <p:sp>
          <p:nvSpPr>
            <p:cNvPr id="22" name="TextBox 21">
              <a:extLst>
                <a:ext uri="{FF2B5EF4-FFF2-40B4-BE49-F238E27FC236}">
                  <a16:creationId xmlns:a16="http://schemas.microsoft.com/office/drawing/2014/main" xmlns="" id="{E9A50799-864D-435B-8D61-AD74ECF414CF}"/>
                </a:ext>
              </a:extLst>
            </p:cNvPr>
            <p:cNvSpPr txBox="1"/>
            <p:nvPr/>
          </p:nvSpPr>
          <p:spPr>
            <a:xfrm>
              <a:off x="7910081" y="2283395"/>
              <a:ext cx="3801979" cy="381187"/>
            </a:xfrm>
            <a:prstGeom prst="rect">
              <a:avLst/>
            </a:prstGeom>
            <a:noFill/>
          </p:spPr>
          <p:txBody>
            <a:bodyPr wrap="square" rtlCol="0">
              <a:spAutoFit/>
            </a:bodyPr>
            <a:lstStyle/>
            <a:p>
              <a:r>
                <a:rPr lang="en-US" dirty="0"/>
                <a:t>&lt; 0.01</a:t>
              </a:r>
            </a:p>
          </p:txBody>
        </p:sp>
        <p:sp>
          <p:nvSpPr>
            <p:cNvPr id="23" name="TextBox 22">
              <a:extLst>
                <a:ext uri="{FF2B5EF4-FFF2-40B4-BE49-F238E27FC236}">
                  <a16:creationId xmlns:a16="http://schemas.microsoft.com/office/drawing/2014/main" xmlns="" id="{49086AD7-4213-411C-8ED7-872105345663}"/>
                </a:ext>
              </a:extLst>
            </p:cNvPr>
            <p:cNvSpPr txBox="1"/>
            <p:nvPr/>
          </p:nvSpPr>
          <p:spPr>
            <a:xfrm>
              <a:off x="7910081" y="2552963"/>
              <a:ext cx="3801979" cy="369332"/>
            </a:xfrm>
            <a:prstGeom prst="rect">
              <a:avLst/>
            </a:prstGeom>
            <a:noFill/>
          </p:spPr>
          <p:txBody>
            <a:bodyPr wrap="square" rtlCol="0">
              <a:spAutoFit/>
            </a:bodyPr>
            <a:lstStyle/>
            <a:p>
              <a:r>
                <a:rPr lang="en-US" dirty="0"/>
                <a:t>0.01 – 0.02</a:t>
              </a:r>
            </a:p>
          </p:txBody>
        </p:sp>
        <p:sp>
          <p:nvSpPr>
            <p:cNvPr id="25" name="TextBox 24">
              <a:extLst>
                <a:ext uri="{FF2B5EF4-FFF2-40B4-BE49-F238E27FC236}">
                  <a16:creationId xmlns:a16="http://schemas.microsoft.com/office/drawing/2014/main" xmlns="" id="{ABA05F01-85EB-4AB5-8EFB-70F053B556F4}"/>
                </a:ext>
              </a:extLst>
            </p:cNvPr>
            <p:cNvSpPr txBox="1"/>
            <p:nvPr/>
          </p:nvSpPr>
          <p:spPr>
            <a:xfrm>
              <a:off x="7910081" y="2810676"/>
              <a:ext cx="3801979" cy="369332"/>
            </a:xfrm>
            <a:prstGeom prst="rect">
              <a:avLst/>
            </a:prstGeom>
            <a:noFill/>
          </p:spPr>
          <p:txBody>
            <a:bodyPr wrap="square" rtlCol="0">
              <a:spAutoFit/>
            </a:bodyPr>
            <a:lstStyle/>
            <a:p>
              <a:r>
                <a:rPr lang="en-US" dirty="0"/>
                <a:t>0.02 – 0.04</a:t>
              </a:r>
            </a:p>
          </p:txBody>
        </p:sp>
        <p:sp>
          <p:nvSpPr>
            <p:cNvPr id="26" name="TextBox 25">
              <a:extLst>
                <a:ext uri="{FF2B5EF4-FFF2-40B4-BE49-F238E27FC236}">
                  <a16:creationId xmlns:a16="http://schemas.microsoft.com/office/drawing/2014/main" xmlns="" id="{F221682E-AEF4-49D1-B7AA-8872730DF977}"/>
                </a:ext>
              </a:extLst>
            </p:cNvPr>
            <p:cNvSpPr txBox="1"/>
            <p:nvPr/>
          </p:nvSpPr>
          <p:spPr>
            <a:xfrm>
              <a:off x="7910081" y="3068389"/>
              <a:ext cx="3801979" cy="369332"/>
            </a:xfrm>
            <a:prstGeom prst="rect">
              <a:avLst/>
            </a:prstGeom>
            <a:noFill/>
          </p:spPr>
          <p:txBody>
            <a:bodyPr wrap="square" rtlCol="0">
              <a:spAutoFit/>
            </a:bodyPr>
            <a:lstStyle/>
            <a:p>
              <a:r>
                <a:rPr lang="en-US" dirty="0"/>
                <a:t>0.04 – 0.08</a:t>
              </a:r>
            </a:p>
          </p:txBody>
        </p:sp>
        <p:sp>
          <p:nvSpPr>
            <p:cNvPr id="27" name="TextBox 26">
              <a:extLst>
                <a:ext uri="{FF2B5EF4-FFF2-40B4-BE49-F238E27FC236}">
                  <a16:creationId xmlns:a16="http://schemas.microsoft.com/office/drawing/2014/main" xmlns="" id="{4EFB6A8D-EFC0-4826-84BA-6AA9A698C460}"/>
                </a:ext>
              </a:extLst>
            </p:cNvPr>
            <p:cNvSpPr txBox="1"/>
            <p:nvPr/>
          </p:nvSpPr>
          <p:spPr>
            <a:xfrm>
              <a:off x="7910081" y="3326102"/>
              <a:ext cx="3801979" cy="369332"/>
            </a:xfrm>
            <a:prstGeom prst="rect">
              <a:avLst/>
            </a:prstGeom>
            <a:noFill/>
          </p:spPr>
          <p:txBody>
            <a:bodyPr wrap="square" rtlCol="0">
              <a:spAutoFit/>
            </a:bodyPr>
            <a:lstStyle/>
            <a:p>
              <a:r>
                <a:rPr lang="en-US" dirty="0"/>
                <a:t>0.08 – 0.16</a:t>
              </a:r>
            </a:p>
          </p:txBody>
        </p:sp>
        <p:sp>
          <p:nvSpPr>
            <p:cNvPr id="28" name="TextBox 27">
              <a:extLst>
                <a:ext uri="{FF2B5EF4-FFF2-40B4-BE49-F238E27FC236}">
                  <a16:creationId xmlns:a16="http://schemas.microsoft.com/office/drawing/2014/main" xmlns="" id="{719FE97E-D04D-43E3-B031-5C0ABAB6062B}"/>
                </a:ext>
              </a:extLst>
            </p:cNvPr>
            <p:cNvSpPr txBox="1"/>
            <p:nvPr/>
          </p:nvSpPr>
          <p:spPr>
            <a:xfrm>
              <a:off x="7910081" y="3583815"/>
              <a:ext cx="3801979" cy="369332"/>
            </a:xfrm>
            <a:prstGeom prst="rect">
              <a:avLst/>
            </a:prstGeom>
            <a:noFill/>
          </p:spPr>
          <p:txBody>
            <a:bodyPr wrap="square" rtlCol="0">
              <a:spAutoFit/>
            </a:bodyPr>
            <a:lstStyle/>
            <a:p>
              <a:r>
                <a:rPr lang="en-US" dirty="0"/>
                <a:t>0.16 – 0.32</a:t>
              </a:r>
            </a:p>
          </p:txBody>
        </p:sp>
        <p:sp>
          <p:nvSpPr>
            <p:cNvPr id="29" name="TextBox 28">
              <a:extLst>
                <a:ext uri="{FF2B5EF4-FFF2-40B4-BE49-F238E27FC236}">
                  <a16:creationId xmlns:a16="http://schemas.microsoft.com/office/drawing/2014/main" xmlns="" id="{C9CF1293-87DF-478C-9D35-4D8C5E39D6F4}"/>
                </a:ext>
              </a:extLst>
            </p:cNvPr>
            <p:cNvSpPr txBox="1"/>
            <p:nvPr/>
          </p:nvSpPr>
          <p:spPr>
            <a:xfrm>
              <a:off x="7910081" y="3841528"/>
              <a:ext cx="3801979" cy="369332"/>
            </a:xfrm>
            <a:prstGeom prst="rect">
              <a:avLst/>
            </a:prstGeom>
            <a:noFill/>
          </p:spPr>
          <p:txBody>
            <a:bodyPr wrap="square" rtlCol="0">
              <a:spAutoFit/>
            </a:bodyPr>
            <a:lstStyle/>
            <a:p>
              <a:r>
                <a:rPr lang="en-US" dirty="0"/>
                <a:t>0.32 – 0.64</a:t>
              </a:r>
            </a:p>
          </p:txBody>
        </p:sp>
        <p:sp>
          <p:nvSpPr>
            <p:cNvPr id="30" name="TextBox 29">
              <a:extLst>
                <a:ext uri="{FF2B5EF4-FFF2-40B4-BE49-F238E27FC236}">
                  <a16:creationId xmlns:a16="http://schemas.microsoft.com/office/drawing/2014/main" xmlns="" id="{6E7E4EC0-C9A5-47F4-B52F-0EEBC71B077F}"/>
                </a:ext>
              </a:extLst>
            </p:cNvPr>
            <p:cNvSpPr txBox="1"/>
            <p:nvPr/>
          </p:nvSpPr>
          <p:spPr>
            <a:xfrm>
              <a:off x="7910081" y="4099241"/>
              <a:ext cx="3801979" cy="369332"/>
            </a:xfrm>
            <a:prstGeom prst="rect">
              <a:avLst/>
            </a:prstGeom>
            <a:noFill/>
          </p:spPr>
          <p:txBody>
            <a:bodyPr wrap="square" rtlCol="0">
              <a:spAutoFit/>
            </a:bodyPr>
            <a:lstStyle/>
            <a:p>
              <a:r>
                <a:rPr lang="en-US" dirty="0"/>
                <a:t>0.64 – 1.28</a:t>
              </a:r>
            </a:p>
          </p:txBody>
        </p:sp>
        <p:sp>
          <p:nvSpPr>
            <p:cNvPr id="31" name="TextBox 30">
              <a:extLst>
                <a:ext uri="{FF2B5EF4-FFF2-40B4-BE49-F238E27FC236}">
                  <a16:creationId xmlns:a16="http://schemas.microsoft.com/office/drawing/2014/main" xmlns="" id="{02A439A3-DB40-4C4E-8E53-64E77D4E31C5}"/>
                </a:ext>
              </a:extLst>
            </p:cNvPr>
            <p:cNvSpPr txBox="1"/>
            <p:nvPr/>
          </p:nvSpPr>
          <p:spPr>
            <a:xfrm>
              <a:off x="7910081" y="5645520"/>
              <a:ext cx="3801979" cy="369332"/>
            </a:xfrm>
            <a:prstGeom prst="rect">
              <a:avLst/>
            </a:prstGeom>
            <a:noFill/>
          </p:spPr>
          <p:txBody>
            <a:bodyPr wrap="square" rtlCol="0">
              <a:spAutoFit/>
            </a:bodyPr>
            <a:lstStyle/>
            <a:p>
              <a:r>
                <a:rPr lang="en-US" dirty="0"/>
                <a:t>&gt; 41</a:t>
              </a:r>
            </a:p>
          </p:txBody>
        </p:sp>
        <p:sp>
          <p:nvSpPr>
            <p:cNvPr id="32" name="TextBox 31">
              <a:extLst>
                <a:ext uri="{FF2B5EF4-FFF2-40B4-BE49-F238E27FC236}">
                  <a16:creationId xmlns:a16="http://schemas.microsoft.com/office/drawing/2014/main" xmlns="" id="{750CB163-72DB-4723-B9E7-A5AD67055867}"/>
                </a:ext>
              </a:extLst>
            </p:cNvPr>
            <p:cNvSpPr txBox="1"/>
            <p:nvPr/>
          </p:nvSpPr>
          <p:spPr>
            <a:xfrm>
              <a:off x="7910081" y="4356954"/>
              <a:ext cx="3801979" cy="369332"/>
            </a:xfrm>
            <a:prstGeom prst="rect">
              <a:avLst/>
            </a:prstGeom>
            <a:noFill/>
          </p:spPr>
          <p:txBody>
            <a:bodyPr wrap="square" rtlCol="0">
              <a:spAutoFit/>
            </a:bodyPr>
            <a:lstStyle/>
            <a:p>
              <a:r>
                <a:rPr lang="en-US" dirty="0"/>
                <a:t>1.28 – 2.56</a:t>
              </a:r>
            </a:p>
          </p:txBody>
        </p:sp>
        <p:sp>
          <p:nvSpPr>
            <p:cNvPr id="33" name="TextBox 32">
              <a:extLst>
                <a:ext uri="{FF2B5EF4-FFF2-40B4-BE49-F238E27FC236}">
                  <a16:creationId xmlns:a16="http://schemas.microsoft.com/office/drawing/2014/main" xmlns="" id="{EF24FB95-4181-488C-A140-2D876145DAE8}"/>
                </a:ext>
              </a:extLst>
            </p:cNvPr>
            <p:cNvSpPr txBox="1"/>
            <p:nvPr/>
          </p:nvSpPr>
          <p:spPr>
            <a:xfrm>
              <a:off x="7910081" y="4614667"/>
              <a:ext cx="3801979" cy="369332"/>
            </a:xfrm>
            <a:prstGeom prst="rect">
              <a:avLst/>
            </a:prstGeom>
            <a:noFill/>
          </p:spPr>
          <p:txBody>
            <a:bodyPr wrap="square" rtlCol="0">
              <a:spAutoFit/>
            </a:bodyPr>
            <a:lstStyle/>
            <a:p>
              <a:r>
                <a:rPr lang="en-US" dirty="0"/>
                <a:t>2.56 – 5.12</a:t>
              </a:r>
            </a:p>
          </p:txBody>
        </p:sp>
        <p:sp>
          <p:nvSpPr>
            <p:cNvPr id="34" name="TextBox 33">
              <a:extLst>
                <a:ext uri="{FF2B5EF4-FFF2-40B4-BE49-F238E27FC236}">
                  <a16:creationId xmlns:a16="http://schemas.microsoft.com/office/drawing/2014/main" xmlns="" id="{882FFDEA-6205-427D-A1D4-9AF20258C3D7}"/>
                </a:ext>
              </a:extLst>
            </p:cNvPr>
            <p:cNvSpPr txBox="1"/>
            <p:nvPr/>
          </p:nvSpPr>
          <p:spPr>
            <a:xfrm>
              <a:off x="7910081" y="4872380"/>
              <a:ext cx="3801979" cy="369332"/>
            </a:xfrm>
            <a:prstGeom prst="rect">
              <a:avLst/>
            </a:prstGeom>
            <a:noFill/>
          </p:spPr>
          <p:txBody>
            <a:bodyPr wrap="square" rtlCol="0">
              <a:spAutoFit/>
            </a:bodyPr>
            <a:lstStyle/>
            <a:p>
              <a:r>
                <a:rPr lang="en-US" dirty="0"/>
                <a:t>5.12 – 10.2</a:t>
              </a:r>
            </a:p>
          </p:txBody>
        </p:sp>
        <p:sp>
          <p:nvSpPr>
            <p:cNvPr id="35" name="TextBox 34">
              <a:extLst>
                <a:ext uri="{FF2B5EF4-FFF2-40B4-BE49-F238E27FC236}">
                  <a16:creationId xmlns:a16="http://schemas.microsoft.com/office/drawing/2014/main" xmlns="" id="{203F5D90-6D98-4757-8B16-1BDADE510CB8}"/>
                </a:ext>
              </a:extLst>
            </p:cNvPr>
            <p:cNvSpPr txBox="1"/>
            <p:nvPr/>
          </p:nvSpPr>
          <p:spPr>
            <a:xfrm>
              <a:off x="7910081" y="5130093"/>
              <a:ext cx="3801979" cy="369332"/>
            </a:xfrm>
            <a:prstGeom prst="rect">
              <a:avLst/>
            </a:prstGeom>
            <a:noFill/>
          </p:spPr>
          <p:txBody>
            <a:bodyPr wrap="square" rtlCol="0">
              <a:spAutoFit/>
            </a:bodyPr>
            <a:lstStyle/>
            <a:p>
              <a:r>
                <a:rPr lang="en-US" dirty="0"/>
                <a:t>10.2 – 20.5</a:t>
              </a:r>
            </a:p>
          </p:txBody>
        </p:sp>
        <p:sp>
          <p:nvSpPr>
            <p:cNvPr id="36" name="TextBox 35">
              <a:extLst>
                <a:ext uri="{FF2B5EF4-FFF2-40B4-BE49-F238E27FC236}">
                  <a16:creationId xmlns:a16="http://schemas.microsoft.com/office/drawing/2014/main" xmlns="" id="{F7A7561C-E451-492B-B4CC-53617D8B12CB}"/>
                </a:ext>
              </a:extLst>
            </p:cNvPr>
            <p:cNvSpPr txBox="1"/>
            <p:nvPr/>
          </p:nvSpPr>
          <p:spPr>
            <a:xfrm>
              <a:off x="7910081" y="5387806"/>
              <a:ext cx="3801979" cy="369332"/>
            </a:xfrm>
            <a:prstGeom prst="rect">
              <a:avLst/>
            </a:prstGeom>
            <a:noFill/>
          </p:spPr>
          <p:txBody>
            <a:bodyPr wrap="square" rtlCol="0">
              <a:spAutoFit/>
            </a:bodyPr>
            <a:lstStyle/>
            <a:p>
              <a:r>
                <a:rPr lang="en-US" dirty="0"/>
                <a:t>20.5 - 41</a:t>
              </a:r>
            </a:p>
          </p:txBody>
        </p:sp>
        <p:pic>
          <p:nvPicPr>
            <p:cNvPr id="39" name="Picture 38">
              <a:extLst>
                <a:ext uri="{FF2B5EF4-FFF2-40B4-BE49-F238E27FC236}">
                  <a16:creationId xmlns:a16="http://schemas.microsoft.com/office/drawing/2014/main" xmlns="" id="{DF554A44-D223-4EC1-B92A-333EE51BA3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92" t="33692" r="88455" b="63273"/>
            <a:stretch/>
          </p:blipFill>
          <p:spPr>
            <a:xfrm>
              <a:off x="7508708" y="2114960"/>
              <a:ext cx="359693" cy="208079"/>
            </a:xfrm>
            <a:prstGeom prst="rect">
              <a:avLst/>
            </a:prstGeom>
          </p:spPr>
        </p:pic>
      </p:grpSp>
      <p:sp>
        <p:nvSpPr>
          <p:cNvPr id="38" name="TextBox 37">
            <a:extLst>
              <a:ext uri="{FF2B5EF4-FFF2-40B4-BE49-F238E27FC236}">
                <a16:creationId xmlns:a16="http://schemas.microsoft.com/office/drawing/2014/main" xmlns="" id="{0EB3CD12-AC92-4750-83AF-F367FD5D8FDA}"/>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21</a:t>
            </a:fld>
            <a:endParaRPr lang="en-US" b="1" dirty="0">
              <a:solidFill>
                <a:srgbClr val="1B57AF"/>
              </a:solidFill>
            </a:endParaRPr>
          </a:p>
        </p:txBody>
      </p:sp>
    </p:spTree>
    <p:extLst>
      <p:ext uri="{BB962C8B-B14F-4D97-AF65-F5344CB8AC3E}">
        <p14:creationId xmlns:p14="http://schemas.microsoft.com/office/powerpoint/2010/main" val="896827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DA53EB-2C26-4DB8-8831-306C7F2FDC1A}"/>
              </a:ext>
            </a:extLst>
          </p:cNvPr>
          <p:cNvPicPr>
            <a:picLocks noChangeAspect="1"/>
          </p:cNvPicPr>
          <p:nvPr/>
        </p:nvPicPr>
        <p:blipFill>
          <a:blip r:embed="rId3"/>
          <a:stretch>
            <a:fillRect/>
          </a:stretch>
        </p:blipFill>
        <p:spPr>
          <a:xfrm>
            <a:off x="446791" y="1467852"/>
            <a:ext cx="5553517" cy="4827657"/>
          </a:xfrm>
          <a:prstGeom prst="rect">
            <a:avLst/>
          </a:prstGeom>
        </p:spPr>
      </p:pic>
      <p:sp>
        <p:nvSpPr>
          <p:cNvPr id="5" name="Title 4"/>
          <p:cNvSpPr>
            <a:spLocks noGrp="1"/>
          </p:cNvSpPr>
          <p:nvPr>
            <p:ph type="title"/>
          </p:nvPr>
        </p:nvSpPr>
        <p:spPr>
          <a:xfrm>
            <a:off x="1000125" y="377824"/>
            <a:ext cx="10233148" cy="479425"/>
          </a:xfrm>
        </p:spPr>
        <p:txBody>
          <a:bodyPr>
            <a:normAutofit fontScale="90000"/>
          </a:bodyPr>
          <a:lstStyle/>
          <a:p>
            <a:r>
              <a:rPr lang="en-US" dirty="0"/>
              <a:t>Results</a:t>
            </a:r>
          </a:p>
        </p:txBody>
      </p:sp>
      <p:pic>
        <p:nvPicPr>
          <p:cNvPr id="20" name="Picture 19">
            <a:extLst>
              <a:ext uri="{FF2B5EF4-FFF2-40B4-BE49-F238E27FC236}">
                <a16:creationId xmlns:a16="http://schemas.microsoft.com/office/drawing/2014/main" xmlns="" id="{B81B90CC-51BB-459C-90BB-AD7B4FD5B14F}"/>
              </a:ext>
            </a:extLst>
          </p:cNvPr>
          <p:cNvPicPr>
            <a:picLocks noChangeAspect="1"/>
          </p:cNvPicPr>
          <p:nvPr/>
        </p:nvPicPr>
        <p:blipFill>
          <a:blip r:embed="rId4"/>
          <a:stretch>
            <a:fillRect/>
          </a:stretch>
        </p:blipFill>
        <p:spPr>
          <a:xfrm>
            <a:off x="6207021" y="5748192"/>
            <a:ext cx="852881" cy="819786"/>
          </a:xfrm>
          <a:prstGeom prst="rect">
            <a:avLst/>
          </a:prstGeom>
        </p:spPr>
      </p:pic>
      <p:sp>
        <p:nvSpPr>
          <p:cNvPr id="24" name="TextBox 23">
            <a:extLst>
              <a:ext uri="{FF2B5EF4-FFF2-40B4-BE49-F238E27FC236}">
                <a16:creationId xmlns:a16="http://schemas.microsoft.com/office/drawing/2014/main" xmlns="" id="{FF792337-7E76-42E8-95D7-8BF3928614B1}"/>
              </a:ext>
            </a:extLst>
          </p:cNvPr>
          <p:cNvSpPr txBox="1"/>
          <p:nvPr/>
        </p:nvSpPr>
        <p:spPr>
          <a:xfrm>
            <a:off x="6142827" y="1267464"/>
            <a:ext cx="5921166" cy="523220"/>
          </a:xfrm>
          <a:prstGeom prst="rect">
            <a:avLst/>
          </a:prstGeom>
          <a:noFill/>
        </p:spPr>
        <p:txBody>
          <a:bodyPr wrap="square" rtlCol="0">
            <a:spAutoFit/>
          </a:bodyPr>
          <a:lstStyle/>
          <a:p>
            <a:pPr algn="ctr"/>
            <a:r>
              <a:rPr lang="en-US" sz="2800" b="1" dirty="0"/>
              <a:t>Maximum Brightness Ratio </a:t>
            </a:r>
          </a:p>
        </p:txBody>
      </p:sp>
      <p:grpSp>
        <p:nvGrpSpPr>
          <p:cNvPr id="40" name="Group 39">
            <a:extLst>
              <a:ext uri="{FF2B5EF4-FFF2-40B4-BE49-F238E27FC236}">
                <a16:creationId xmlns:a16="http://schemas.microsoft.com/office/drawing/2014/main" xmlns="" id="{63225CB0-79C6-4B64-96A6-F6BC298BC0AB}"/>
              </a:ext>
            </a:extLst>
          </p:cNvPr>
          <p:cNvGrpSpPr/>
          <p:nvPr/>
        </p:nvGrpSpPr>
        <p:grpSpPr>
          <a:xfrm>
            <a:off x="6795986" y="1726114"/>
            <a:ext cx="4229254" cy="4022078"/>
            <a:chOff x="7482806" y="2025682"/>
            <a:chExt cx="4229254" cy="4022078"/>
          </a:xfrm>
        </p:grpSpPr>
        <p:pic>
          <p:nvPicPr>
            <p:cNvPr id="18" name="Picture 17">
              <a:extLst>
                <a:ext uri="{FF2B5EF4-FFF2-40B4-BE49-F238E27FC236}">
                  <a16:creationId xmlns:a16="http://schemas.microsoft.com/office/drawing/2014/main" xmlns="" id="{4F466677-7D6C-4353-A4B9-BDF662C0B2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76" t="43069" r="88569" b="10852"/>
            <a:stretch/>
          </p:blipFill>
          <p:spPr>
            <a:xfrm>
              <a:off x="7482806" y="2293130"/>
              <a:ext cx="406435" cy="3754630"/>
            </a:xfrm>
            <a:prstGeom prst="rect">
              <a:avLst/>
            </a:prstGeom>
          </p:spPr>
        </p:pic>
        <p:sp>
          <p:nvSpPr>
            <p:cNvPr id="21" name="TextBox 20">
              <a:extLst>
                <a:ext uri="{FF2B5EF4-FFF2-40B4-BE49-F238E27FC236}">
                  <a16:creationId xmlns:a16="http://schemas.microsoft.com/office/drawing/2014/main" xmlns="" id="{5470AE96-3616-4B38-9DFA-B8C05D41A882}"/>
                </a:ext>
              </a:extLst>
            </p:cNvPr>
            <p:cNvSpPr txBox="1"/>
            <p:nvPr/>
          </p:nvSpPr>
          <p:spPr>
            <a:xfrm>
              <a:off x="7910081" y="2025682"/>
              <a:ext cx="3760298" cy="369332"/>
            </a:xfrm>
            <a:prstGeom prst="rect">
              <a:avLst/>
            </a:prstGeom>
            <a:noFill/>
          </p:spPr>
          <p:txBody>
            <a:bodyPr wrap="square" rtlCol="0">
              <a:spAutoFit/>
            </a:bodyPr>
            <a:lstStyle/>
            <a:p>
              <a:r>
                <a:rPr lang="en-US" dirty="0"/>
                <a:t>Colorado Plateau Study Region</a:t>
              </a:r>
            </a:p>
          </p:txBody>
        </p:sp>
        <p:sp>
          <p:nvSpPr>
            <p:cNvPr id="22" name="TextBox 21">
              <a:extLst>
                <a:ext uri="{FF2B5EF4-FFF2-40B4-BE49-F238E27FC236}">
                  <a16:creationId xmlns:a16="http://schemas.microsoft.com/office/drawing/2014/main" xmlns="" id="{E9A50799-864D-435B-8D61-AD74ECF414CF}"/>
                </a:ext>
              </a:extLst>
            </p:cNvPr>
            <p:cNvSpPr txBox="1"/>
            <p:nvPr/>
          </p:nvSpPr>
          <p:spPr>
            <a:xfrm>
              <a:off x="7910081" y="2283395"/>
              <a:ext cx="3801979" cy="381187"/>
            </a:xfrm>
            <a:prstGeom prst="rect">
              <a:avLst/>
            </a:prstGeom>
            <a:noFill/>
          </p:spPr>
          <p:txBody>
            <a:bodyPr wrap="square" rtlCol="0">
              <a:spAutoFit/>
            </a:bodyPr>
            <a:lstStyle/>
            <a:p>
              <a:r>
                <a:rPr lang="en-US" dirty="0"/>
                <a:t>&lt; 0.01</a:t>
              </a:r>
            </a:p>
          </p:txBody>
        </p:sp>
        <p:sp>
          <p:nvSpPr>
            <p:cNvPr id="23" name="TextBox 22">
              <a:extLst>
                <a:ext uri="{FF2B5EF4-FFF2-40B4-BE49-F238E27FC236}">
                  <a16:creationId xmlns:a16="http://schemas.microsoft.com/office/drawing/2014/main" xmlns="" id="{49086AD7-4213-411C-8ED7-872105345663}"/>
                </a:ext>
              </a:extLst>
            </p:cNvPr>
            <p:cNvSpPr txBox="1"/>
            <p:nvPr/>
          </p:nvSpPr>
          <p:spPr>
            <a:xfrm>
              <a:off x="7910081" y="2552963"/>
              <a:ext cx="3801979" cy="369332"/>
            </a:xfrm>
            <a:prstGeom prst="rect">
              <a:avLst/>
            </a:prstGeom>
            <a:noFill/>
          </p:spPr>
          <p:txBody>
            <a:bodyPr wrap="square" rtlCol="0">
              <a:spAutoFit/>
            </a:bodyPr>
            <a:lstStyle/>
            <a:p>
              <a:r>
                <a:rPr lang="en-US" dirty="0"/>
                <a:t>0.01 – 0.02</a:t>
              </a:r>
            </a:p>
          </p:txBody>
        </p:sp>
        <p:sp>
          <p:nvSpPr>
            <p:cNvPr id="25" name="TextBox 24">
              <a:extLst>
                <a:ext uri="{FF2B5EF4-FFF2-40B4-BE49-F238E27FC236}">
                  <a16:creationId xmlns:a16="http://schemas.microsoft.com/office/drawing/2014/main" xmlns="" id="{ABA05F01-85EB-4AB5-8EFB-70F053B556F4}"/>
                </a:ext>
              </a:extLst>
            </p:cNvPr>
            <p:cNvSpPr txBox="1"/>
            <p:nvPr/>
          </p:nvSpPr>
          <p:spPr>
            <a:xfrm>
              <a:off x="7910081" y="2810676"/>
              <a:ext cx="3801979" cy="369332"/>
            </a:xfrm>
            <a:prstGeom prst="rect">
              <a:avLst/>
            </a:prstGeom>
            <a:noFill/>
          </p:spPr>
          <p:txBody>
            <a:bodyPr wrap="square" rtlCol="0">
              <a:spAutoFit/>
            </a:bodyPr>
            <a:lstStyle/>
            <a:p>
              <a:r>
                <a:rPr lang="en-US" dirty="0"/>
                <a:t>0.02 – 0.04</a:t>
              </a:r>
            </a:p>
          </p:txBody>
        </p:sp>
        <p:sp>
          <p:nvSpPr>
            <p:cNvPr id="26" name="TextBox 25">
              <a:extLst>
                <a:ext uri="{FF2B5EF4-FFF2-40B4-BE49-F238E27FC236}">
                  <a16:creationId xmlns:a16="http://schemas.microsoft.com/office/drawing/2014/main" xmlns="" id="{F221682E-AEF4-49D1-B7AA-8872730DF977}"/>
                </a:ext>
              </a:extLst>
            </p:cNvPr>
            <p:cNvSpPr txBox="1"/>
            <p:nvPr/>
          </p:nvSpPr>
          <p:spPr>
            <a:xfrm>
              <a:off x="7910081" y="3068389"/>
              <a:ext cx="3801979" cy="369332"/>
            </a:xfrm>
            <a:prstGeom prst="rect">
              <a:avLst/>
            </a:prstGeom>
            <a:noFill/>
          </p:spPr>
          <p:txBody>
            <a:bodyPr wrap="square" rtlCol="0">
              <a:spAutoFit/>
            </a:bodyPr>
            <a:lstStyle/>
            <a:p>
              <a:r>
                <a:rPr lang="en-US" dirty="0"/>
                <a:t>0.04 – 0.08</a:t>
              </a:r>
            </a:p>
          </p:txBody>
        </p:sp>
        <p:sp>
          <p:nvSpPr>
            <p:cNvPr id="27" name="TextBox 26">
              <a:extLst>
                <a:ext uri="{FF2B5EF4-FFF2-40B4-BE49-F238E27FC236}">
                  <a16:creationId xmlns:a16="http://schemas.microsoft.com/office/drawing/2014/main" xmlns="" id="{4EFB6A8D-EFC0-4826-84BA-6AA9A698C460}"/>
                </a:ext>
              </a:extLst>
            </p:cNvPr>
            <p:cNvSpPr txBox="1"/>
            <p:nvPr/>
          </p:nvSpPr>
          <p:spPr>
            <a:xfrm>
              <a:off x="7910081" y="3326102"/>
              <a:ext cx="3801979" cy="369332"/>
            </a:xfrm>
            <a:prstGeom prst="rect">
              <a:avLst/>
            </a:prstGeom>
            <a:noFill/>
          </p:spPr>
          <p:txBody>
            <a:bodyPr wrap="square" rtlCol="0">
              <a:spAutoFit/>
            </a:bodyPr>
            <a:lstStyle/>
            <a:p>
              <a:r>
                <a:rPr lang="en-US" dirty="0"/>
                <a:t>0.08 – 0.16</a:t>
              </a:r>
            </a:p>
          </p:txBody>
        </p:sp>
        <p:sp>
          <p:nvSpPr>
            <p:cNvPr id="28" name="TextBox 27">
              <a:extLst>
                <a:ext uri="{FF2B5EF4-FFF2-40B4-BE49-F238E27FC236}">
                  <a16:creationId xmlns:a16="http://schemas.microsoft.com/office/drawing/2014/main" xmlns="" id="{719FE97E-D04D-43E3-B031-5C0ABAB6062B}"/>
                </a:ext>
              </a:extLst>
            </p:cNvPr>
            <p:cNvSpPr txBox="1"/>
            <p:nvPr/>
          </p:nvSpPr>
          <p:spPr>
            <a:xfrm>
              <a:off x="7910081" y="3583815"/>
              <a:ext cx="3801979" cy="369332"/>
            </a:xfrm>
            <a:prstGeom prst="rect">
              <a:avLst/>
            </a:prstGeom>
            <a:noFill/>
          </p:spPr>
          <p:txBody>
            <a:bodyPr wrap="square" rtlCol="0">
              <a:spAutoFit/>
            </a:bodyPr>
            <a:lstStyle/>
            <a:p>
              <a:r>
                <a:rPr lang="en-US" dirty="0"/>
                <a:t>0.16 – 0.32</a:t>
              </a:r>
            </a:p>
          </p:txBody>
        </p:sp>
        <p:sp>
          <p:nvSpPr>
            <p:cNvPr id="29" name="TextBox 28">
              <a:extLst>
                <a:ext uri="{FF2B5EF4-FFF2-40B4-BE49-F238E27FC236}">
                  <a16:creationId xmlns:a16="http://schemas.microsoft.com/office/drawing/2014/main" xmlns="" id="{C9CF1293-87DF-478C-9D35-4D8C5E39D6F4}"/>
                </a:ext>
              </a:extLst>
            </p:cNvPr>
            <p:cNvSpPr txBox="1"/>
            <p:nvPr/>
          </p:nvSpPr>
          <p:spPr>
            <a:xfrm>
              <a:off x="7910081" y="3841528"/>
              <a:ext cx="3801979" cy="369332"/>
            </a:xfrm>
            <a:prstGeom prst="rect">
              <a:avLst/>
            </a:prstGeom>
            <a:noFill/>
          </p:spPr>
          <p:txBody>
            <a:bodyPr wrap="square" rtlCol="0">
              <a:spAutoFit/>
            </a:bodyPr>
            <a:lstStyle/>
            <a:p>
              <a:r>
                <a:rPr lang="en-US" dirty="0"/>
                <a:t>0.32 – 0.64</a:t>
              </a:r>
            </a:p>
          </p:txBody>
        </p:sp>
        <p:sp>
          <p:nvSpPr>
            <p:cNvPr id="30" name="TextBox 29">
              <a:extLst>
                <a:ext uri="{FF2B5EF4-FFF2-40B4-BE49-F238E27FC236}">
                  <a16:creationId xmlns:a16="http://schemas.microsoft.com/office/drawing/2014/main" xmlns="" id="{6E7E4EC0-C9A5-47F4-B52F-0EEBC71B077F}"/>
                </a:ext>
              </a:extLst>
            </p:cNvPr>
            <p:cNvSpPr txBox="1"/>
            <p:nvPr/>
          </p:nvSpPr>
          <p:spPr>
            <a:xfrm>
              <a:off x="7910081" y="4099241"/>
              <a:ext cx="3801979" cy="369332"/>
            </a:xfrm>
            <a:prstGeom prst="rect">
              <a:avLst/>
            </a:prstGeom>
            <a:noFill/>
          </p:spPr>
          <p:txBody>
            <a:bodyPr wrap="square" rtlCol="0">
              <a:spAutoFit/>
            </a:bodyPr>
            <a:lstStyle/>
            <a:p>
              <a:r>
                <a:rPr lang="en-US" dirty="0"/>
                <a:t>0.64 – 1.28</a:t>
              </a:r>
            </a:p>
          </p:txBody>
        </p:sp>
        <p:sp>
          <p:nvSpPr>
            <p:cNvPr id="31" name="TextBox 30">
              <a:extLst>
                <a:ext uri="{FF2B5EF4-FFF2-40B4-BE49-F238E27FC236}">
                  <a16:creationId xmlns:a16="http://schemas.microsoft.com/office/drawing/2014/main" xmlns="" id="{02A439A3-DB40-4C4E-8E53-64E77D4E31C5}"/>
                </a:ext>
              </a:extLst>
            </p:cNvPr>
            <p:cNvSpPr txBox="1"/>
            <p:nvPr/>
          </p:nvSpPr>
          <p:spPr>
            <a:xfrm>
              <a:off x="7910081" y="5645520"/>
              <a:ext cx="3801979" cy="369332"/>
            </a:xfrm>
            <a:prstGeom prst="rect">
              <a:avLst/>
            </a:prstGeom>
            <a:noFill/>
          </p:spPr>
          <p:txBody>
            <a:bodyPr wrap="square" rtlCol="0">
              <a:spAutoFit/>
            </a:bodyPr>
            <a:lstStyle/>
            <a:p>
              <a:r>
                <a:rPr lang="en-US" dirty="0"/>
                <a:t>&gt; 41</a:t>
              </a:r>
            </a:p>
          </p:txBody>
        </p:sp>
        <p:sp>
          <p:nvSpPr>
            <p:cNvPr id="32" name="TextBox 31">
              <a:extLst>
                <a:ext uri="{FF2B5EF4-FFF2-40B4-BE49-F238E27FC236}">
                  <a16:creationId xmlns:a16="http://schemas.microsoft.com/office/drawing/2014/main" xmlns="" id="{750CB163-72DB-4723-B9E7-A5AD67055867}"/>
                </a:ext>
              </a:extLst>
            </p:cNvPr>
            <p:cNvSpPr txBox="1"/>
            <p:nvPr/>
          </p:nvSpPr>
          <p:spPr>
            <a:xfrm>
              <a:off x="7910081" y="4356954"/>
              <a:ext cx="3801979" cy="369332"/>
            </a:xfrm>
            <a:prstGeom prst="rect">
              <a:avLst/>
            </a:prstGeom>
            <a:noFill/>
          </p:spPr>
          <p:txBody>
            <a:bodyPr wrap="square" rtlCol="0">
              <a:spAutoFit/>
            </a:bodyPr>
            <a:lstStyle/>
            <a:p>
              <a:r>
                <a:rPr lang="en-US" dirty="0"/>
                <a:t>1.28 – 2.56</a:t>
              </a:r>
            </a:p>
          </p:txBody>
        </p:sp>
        <p:sp>
          <p:nvSpPr>
            <p:cNvPr id="33" name="TextBox 32">
              <a:extLst>
                <a:ext uri="{FF2B5EF4-FFF2-40B4-BE49-F238E27FC236}">
                  <a16:creationId xmlns:a16="http://schemas.microsoft.com/office/drawing/2014/main" xmlns="" id="{EF24FB95-4181-488C-A140-2D876145DAE8}"/>
                </a:ext>
              </a:extLst>
            </p:cNvPr>
            <p:cNvSpPr txBox="1"/>
            <p:nvPr/>
          </p:nvSpPr>
          <p:spPr>
            <a:xfrm>
              <a:off x="7910081" y="4614667"/>
              <a:ext cx="3801979" cy="369332"/>
            </a:xfrm>
            <a:prstGeom prst="rect">
              <a:avLst/>
            </a:prstGeom>
            <a:noFill/>
          </p:spPr>
          <p:txBody>
            <a:bodyPr wrap="square" rtlCol="0">
              <a:spAutoFit/>
            </a:bodyPr>
            <a:lstStyle/>
            <a:p>
              <a:r>
                <a:rPr lang="en-US" dirty="0"/>
                <a:t>2.56 – 5.12</a:t>
              </a:r>
            </a:p>
          </p:txBody>
        </p:sp>
        <p:sp>
          <p:nvSpPr>
            <p:cNvPr id="34" name="TextBox 33">
              <a:extLst>
                <a:ext uri="{FF2B5EF4-FFF2-40B4-BE49-F238E27FC236}">
                  <a16:creationId xmlns:a16="http://schemas.microsoft.com/office/drawing/2014/main" xmlns="" id="{882FFDEA-6205-427D-A1D4-9AF20258C3D7}"/>
                </a:ext>
              </a:extLst>
            </p:cNvPr>
            <p:cNvSpPr txBox="1"/>
            <p:nvPr/>
          </p:nvSpPr>
          <p:spPr>
            <a:xfrm>
              <a:off x="7910081" y="4872380"/>
              <a:ext cx="3801979" cy="369332"/>
            </a:xfrm>
            <a:prstGeom prst="rect">
              <a:avLst/>
            </a:prstGeom>
            <a:noFill/>
          </p:spPr>
          <p:txBody>
            <a:bodyPr wrap="square" rtlCol="0">
              <a:spAutoFit/>
            </a:bodyPr>
            <a:lstStyle/>
            <a:p>
              <a:r>
                <a:rPr lang="en-US" dirty="0"/>
                <a:t>5.12 – 10.2</a:t>
              </a:r>
            </a:p>
          </p:txBody>
        </p:sp>
        <p:sp>
          <p:nvSpPr>
            <p:cNvPr id="35" name="TextBox 34">
              <a:extLst>
                <a:ext uri="{FF2B5EF4-FFF2-40B4-BE49-F238E27FC236}">
                  <a16:creationId xmlns:a16="http://schemas.microsoft.com/office/drawing/2014/main" xmlns="" id="{203F5D90-6D98-4757-8B16-1BDADE510CB8}"/>
                </a:ext>
              </a:extLst>
            </p:cNvPr>
            <p:cNvSpPr txBox="1"/>
            <p:nvPr/>
          </p:nvSpPr>
          <p:spPr>
            <a:xfrm>
              <a:off x="7910081" y="5130093"/>
              <a:ext cx="3801979" cy="369332"/>
            </a:xfrm>
            <a:prstGeom prst="rect">
              <a:avLst/>
            </a:prstGeom>
            <a:noFill/>
          </p:spPr>
          <p:txBody>
            <a:bodyPr wrap="square" rtlCol="0">
              <a:spAutoFit/>
            </a:bodyPr>
            <a:lstStyle/>
            <a:p>
              <a:r>
                <a:rPr lang="en-US" dirty="0"/>
                <a:t>10.2 – 20.5</a:t>
              </a:r>
            </a:p>
          </p:txBody>
        </p:sp>
        <p:sp>
          <p:nvSpPr>
            <p:cNvPr id="36" name="TextBox 35">
              <a:extLst>
                <a:ext uri="{FF2B5EF4-FFF2-40B4-BE49-F238E27FC236}">
                  <a16:creationId xmlns:a16="http://schemas.microsoft.com/office/drawing/2014/main" xmlns="" id="{F7A7561C-E451-492B-B4CC-53617D8B12CB}"/>
                </a:ext>
              </a:extLst>
            </p:cNvPr>
            <p:cNvSpPr txBox="1"/>
            <p:nvPr/>
          </p:nvSpPr>
          <p:spPr>
            <a:xfrm>
              <a:off x="7910081" y="5387806"/>
              <a:ext cx="3801979" cy="369332"/>
            </a:xfrm>
            <a:prstGeom prst="rect">
              <a:avLst/>
            </a:prstGeom>
            <a:noFill/>
          </p:spPr>
          <p:txBody>
            <a:bodyPr wrap="square" rtlCol="0">
              <a:spAutoFit/>
            </a:bodyPr>
            <a:lstStyle/>
            <a:p>
              <a:r>
                <a:rPr lang="en-US" dirty="0"/>
                <a:t>20.5 - 41</a:t>
              </a:r>
            </a:p>
          </p:txBody>
        </p:sp>
        <p:pic>
          <p:nvPicPr>
            <p:cNvPr id="39" name="Picture 38">
              <a:extLst>
                <a:ext uri="{FF2B5EF4-FFF2-40B4-BE49-F238E27FC236}">
                  <a16:creationId xmlns:a16="http://schemas.microsoft.com/office/drawing/2014/main" xmlns="" id="{DF554A44-D223-4EC1-B92A-333EE51BA3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92" t="33692" r="88455" b="63273"/>
            <a:stretch/>
          </p:blipFill>
          <p:spPr>
            <a:xfrm>
              <a:off x="7508708" y="2114960"/>
              <a:ext cx="359693" cy="208079"/>
            </a:xfrm>
            <a:prstGeom prst="rect">
              <a:avLst/>
            </a:prstGeom>
          </p:spPr>
        </p:pic>
      </p:grpSp>
      <p:sp>
        <p:nvSpPr>
          <p:cNvPr id="38" name="TextBox 37">
            <a:extLst>
              <a:ext uri="{FF2B5EF4-FFF2-40B4-BE49-F238E27FC236}">
                <a16:creationId xmlns:a16="http://schemas.microsoft.com/office/drawing/2014/main" xmlns="" id="{0EB3CD12-AC92-4750-83AF-F367FD5D8FDA}"/>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22</a:t>
            </a:fld>
            <a:endParaRPr lang="en-US" b="1" dirty="0">
              <a:solidFill>
                <a:srgbClr val="1B57AF"/>
              </a:solidFill>
            </a:endParaRPr>
          </a:p>
        </p:txBody>
      </p:sp>
      <p:pic>
        <p:nvPicPr>
          <p:cNvPr id="3" name="Picture 2">
            <a:extLst>
              <a:ext uri="{FF2B5EF4-FFF2-40B4-BE49-F238E27FC236}">
                <a16:creationId xmlns:a16="http://schemas.microsoft.com/office/drawing/2014/main" xmlns="" id="{D495ED56-DBAB-4CE9-A6E5-78BBE8EE438C}"/>
              </a:ext>
            </a:extLst>
          </p:cNvPr>
          <p:cNvPicPr>
            <a:picLocks noChangeAspect="1"/>
          </p:cNvPicPr>
          <p:nvPr/>
        </p:nvPicPr>
        <p:blipFill>
          <a:blip r:embed="rId7"/>
          <a:stretch>
            <a:fillRect/>
          </a:stretch>
        </p:blipFill>
        <p:spPr>
          <a:xfrm>
            <a:off x="371303" y="1467852"/>
            <a:ext cx="5677871" cy="4833279"/>
          </a:xfrm>
          <a:prstGeom prst="rect">
            <a:avLst/>
          </a:prstGeom>
        </p:spPr>
      </p:pic>
    </p:spTree>
    <p:extLst>
      <p:ext uri="{BB962C8B-B14F-4D97-AF65-F5344CB8AC3E}">
        <p14:creationId xmlns:p14="http://schemas.microsoft.com/office/powerpoint/2010/main" val="18836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EE1AE2C-87D0-488D-92DA-0475E56040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1" t="1313" r="7234" b="2172"/>
          <a:stretch/>
        </p:blipFill>
        <p:spPr>
          <a:xfrm>
            <a:off x="504966" y="1245204"/>
            <a:ext cx="5979427" cy="5055840"/>
          </a:xfrm>
          <a:prstGeom prst="rect">
            <a:avLst/>
          </a:prstGeom>
        </p:spPr>
      </p:pic>
      <p:sp>
        <p:nvSpPr>
          <p:cNvPr id="5" name="Title 4"/>
          <p:cNvSpPr>
            <a:spLocks noGrp="1"/>
          </p:cNvSpPr>
          <p:nvPr>
            <p:ph type="title"/>
          </p:nvPr>
        </p:nvSpPr>
        <p:spPr>
          <a:xfrm>
            <a:off x="1000125" y="377824"/>
            <a:ext cx="5484269" cy="479425"/>
          </a:xfrm>
        </p:spPr>
        <p:txBody>
          <a:bodyPr>
            <a:normAutofit fontScale="90000"/>
          </a:bodyPr>
          <a:lstStyle/>
          <a:p>
            <a:r>
              <a:rPr lang="en-US" dirty="0"/>
              <a:t>Results</a:t>
            </a:r>
          </a:p>
        </p:txBody>
      </p:sp>
      <p:pic>
        <p:nvPicPr>
          <p:cNvPr id="18" name="Picture 17">
            <a:extLst>
              <a:ext uri="{FF2B5EF4-FFF2-40B4-BE49-F238E27FC236}">
                <a16:creationId xmlns:a16="http://schemas.microsoft.com/office/drawing/2014/main" xmlns="" id="{00534092-ABCB-40D1-9749-D791011E6DD5}"/>
              </a:ext>
            </a:extLst>
          </p:cNvPr>
          <p:cNvPicPr>
            <a:picLocks noChangeAspect="1"/>
          </p:cNvPicPr>
          <p:nvPr/>
        </p:nvPicPr>
        <p:blipFill>
          <a:blip r:embed="rId4"/>
          <a:stretch>
            <a:fillRect/>
          </a:stretch>
        </p:blipFill>
        <p:spPr>
          <a:xfrm>
            <a:off x="6307899" y="6113934"/>
            <a:ext cx="666088" cy="640241"/>
          </a:xfrm>
          <a:prstGeom prst="rect">
            <a:avLst/>
          </a:prstGeom>
        </p:spPr>
      </p:pic>
      <p:sp>
        <p:nvSpPr>
          <p:cNvPr id="19" name="TextBox 18">
            <a:extLst>
              <a:ext uri="{FF2B5EF4-FFF2-40B4-BE49-F238E27FC236}">
                <a16:creationId xmlns:a16="http://schemas.microsoft.com/office/drawing/2014/main" xmlns="" id="{DBAFDA46-3114-4353-A54F-4B90DFA2C4F4}"/>
              </a:ext>
            </a:extLst>
          </p:cNvPr>
          <p:cNvSpPr txBox="1"/>
          <p:nvPr/>
        </p:nvSpPr>
        <p:spPr>
          <a:xfrm>
            <a:off x="7898381" y="1179360"/>
            <a:ext cx="3760298" cy="369332"/>
          </a:xfrm>
          <a:prstGeom prst="rect">
            <a:avLst/>
          </a:prstGeom>
          <a:noFill/>
        </p:spPr>
        <p:txBody>
          <a:bodyPr wrap="square" rtlCol="0">
            <a:spAutoFit/>
          </a:bodyPr>
          <a:lstStyle/>
          <a:p>
            <a:r>
              <a:rPr lang="en-US" dirty="0"/>
              <a:t>Colorado Plateau Study Region</a:t>
            </a:r>
          </a:p>
        </p:txBody>
      </p:sp>
      <p:sp>
        <p:nvSpPr>
          <p:cNvPr id="22" name="TextBox 21">
            <a:extLst>
              <a:ext uri="{FF2B5EF4-FFF2-40B4-BE49-F238E27FC236}">
                <a16:creationId xmlns:a16="http://schemas.microsoft.com/office/drawing/2014/main" xmlns="" id="{4CCE67D0-EF55-4B2C-81CF-9E04E56886EF}"/>
              </a:ext>
            </a:extLst>
          </p:cNvPr>
          <p:cNvSpPr txBox="1"/>
          <p:nvPr/>
        </p:nvSpPr>
        <p:spPr>
          <a:xfrm>
            <a:off x="6640943" y="783539"/>
            <a:ext cx="5202853" cy="461665"/>
          </a:xfrm>
          <a:prstGeom prst="rect">
            <a:avLst/>
          </a:prstGeom>
          <a:noFill/>
        </p:spPr>
        <p:txBody>
          <a:bodyPr wrap="square" rtlCol="0">
            <a:spAutoFit/>
          </a:bodyPr>
          <a:lstStyle/>
          <a:p>
            <a:r>
              <a:rPr lang="en-US" sz="2400" b="1" dirty="0"/>
              <a:t>Direction of Maximum Brightness  </a:t>
            </a:r>
          </a:p>
        </p:txBody>
      </p:sp>
      <p:sp>
        <p:nvSpPr>
          <p:cNvPr id="30" name="TextBox 29">
            <a:extLst>
              <a:ext uri="{FF2B5EF4-FFF2-40B4-BE49-F238E27FC236}">
                <a16:creationId xmlns:a16="http://schemas.microsoft.com/office/drawing/2014/main" xmlns="" id="{8F68EA53-0BE8-4F8E-B72E-14461B2489EC}"/>
              </a:ext>
            </a:extLst>
          </p:cNvPr>
          <p:cNvSpPr txBox="1"/>
          <p:nvPr/>
        </p:nvSpPr>
        <p:spPr>
          <a:xfrm>
            <a:off x="7910081" y="5920686"/>
            <a:ext cx="3801979" cy="369332"/>
          </a:xfrm>
          <a:prstGeom prst="rect">
            <a:avLst/>
          </a:prstGeom>
          <a:noFill/>
        </p:spPr>
        <p:txBody>
          <a:bodyPr wrap="square" rtlCol="0">
            <a:spAutoFit/>
          </a:bodyPr>
          <a:lstStyle/>
          <a:p>
            <a:r>
              <a:rPr lang="en-US" dirty="0"/>
              <a:t>High: 7130</a:t>
            </a:r>
          </a:p>
        </p:txBody>
      </p:sp>
      <p:sp>
        <p:nvSpPr>
          <p:cNvPr id="31" name="TextBox 30">
            <a:extLst>
              <a:ext uri="{FF2B5EF4-FFF2-40B4-BE49-F238E27FC236}">
                <a16:creationId xmlns:a16="http://schemas.microsoft.com/office/drawing/2014/main" xmlns="" id="{03294128-E4DF-4240-829E-9F851774CBAD}"/>
              </a:ext>
            </a:extLst>
          </p:cNvPr>
          <p:cNvSpPr txBox="1"/>
          <p:nvPr/>
        </p:nvSpPr>
        <p:spPr>
          <a:xfrm>
            <a:off x="7910081" y="6419571"/>
            <a:ext cx="3801979" cy="369332"/>
          </a:xfrm>
          <a:prstGeom prst="rect">
            <a:avLst/>
          </a:prstGeom>
          <a:noFill/>
        </p:spPr>
        <p:txBody>
          <a:bodyPr wrap="square" rtlCol="0">
            <a:spAutoFit/>
          </a:bodyPr>
          <a:lstStyle/>
          <a:p>
            <a:r>
              <a:rPr lang="en-US" dirty="0"/>
              <a:t>Low: 0</a:t>
            </a:r>
          </a:p>
        </p:txBody>
      </p:sp>
      <p:pic>
        <p:nvPicPr>
          <p:cNvPr id="38" name="Picture 37">
            <a:extLst>
              <a:ext uri="{FF2B5EF4-FFF2-40B4-BE49-F238E27FC236}">
                <a16:creationId xmlns:a16="http://schemas.microsoft.com/office/drawing/2014/main" xmlns="" id="{857B0BC0-818B-4FD3-A9C9-9541266CF3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04" t="70447" r="86821" b="20896"/>
          <a:stretch/>
        </p:blipFill>
        <p:spPr>
          <a:xfrm>
            <a:off x="7320821" y="5990996"/>
            <a:ext cx="454947" cy="746802"/>
          </a:xfrm>
          <a:prstGeom prst="rect">
            <a:avLst/>
          </a:prstGeom>
        </p:spPr>
      </p:pic>
      <p:sp>
        <p:nvSpPr>
          <p:cNvPr id="29" name="TextBox 28">
            <a:extLst>
              <a:ext uri="{FF2B5EF4-FFF2-40B4-BE49-F238E27FC236}">
                <a16:creationId xmlns:a16="http://schemas.microsoft.com/office/drawing/2014/main" xmlns="" id="{3F9464A4-80F2-42ED-B3EA-03B6138735B2}"/>
              </a:ext>
            </a:extLst>
          </p:cNvPr>
          <p:cNvSpPr txBox="1"/>
          <p:nvPr/>
        </p:nvSpPr>
        <p:spPr>
          <a:xfrm>
            <a:off x="11608186" y="22347"/>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23</a:t>
            </a:fld>
            <a:endParaRPr lang="en-US" b="1" dirty="0">
              <a:solidFill>
                <a:srgbClr val="1B57AF"/>
              </a:solidFill>
            </a:endParaRPr>
          </a:p>
        </p:txBody>
      </p:sp>
      <p:graphicFrame>
        <p:nvGraphicFramePr>
          <p:cNvPr id="11" name="Table 10">
            <a:extLst>
              <a:ext uri="{FF2B5EF4-FFF2-40B4-BE49-F238E27FC236}">
                <a16:creationId xmlns:a16="http://schemas.microsoft.com/office/drawing/2014/main" xmlns="" id="{6FCAE7FD-15B5-4AED-8B3B-FF024A8073C2}"/>
              </a:ext>
            </a:extLst>
          </p:cNvPr>
          <p:cNvGraphicFramePr>
            <a:graphicFrameLocks noGrp="1"/>
          </p:cNvGraphicFramePr>
          <p:nvPr>
            <p:extLst>
              <p:ext uri="{D42A27DB-BD31-4B8C-83A1-F6EECF244321}">
                <p14:modId xmlns:p14="http://schemas.microsoft.com/office/powerpoint/2010/main" val="1464244882"/>
              </p:ext>
            </p:extLst>
          </p:nvPr>
        </p:nvGraphicFramePr>
        <p:xfrm>
          <a:off x="7877540" y="1758447"/>
          <a:ext cx="1648597" cy="3975654"/>
        </p:xfrm>
        <a:graphic>
          <a:graphicData uri="http://schemas.openxmlformats.org/drawingml/2006/table">
            <a:tbl>
              <a:tblPr firstRow="1" bandRow="1">
                <a:tableStyleId>{5C22544A-7EE6-4342-B048-85BDC9FD1C3A}</a:tableStyleId>
              </a:tblPr>
              <a:tblGrid>
                <a:gridCol w="593366">
                  <a:extLst>
                    <a:ext uri="{9D8B030D-6E8A-4147-A177-3AD203B41FA5}">
                      <a16:colId xmlns:a16="http://schemas.microsoft.com/office/drawing/2014/main" xmlns="" val="1118142376"/>
                    </a:ext>
                  </a:extLst>
                </a:gridCol>
                <a:gridCol w="1055231">
                  <a:extLst>
                    <a:ext uri="{9D8B030D-6E8A-4147-A177-3AD203B41FA5}">
                      <a16:colId xmlns:a16="http://schemas.microsoft.com/office/drawing/2014/main" xmlns="" val="1357261251"/>
                    </a:ext>
                  </a:extLst>
                </a:gridCol>
              </a:tblGrid>
              <a:tr h="238541">
                <a:tc>
                  <a:txBody>
                    <a:bodyPr/>
                    <a:lstStyle/>
                    <a:p>
                      <a:r>
                        <a:rPr lang="en-US" sz="1000" b="0" dirty="0">
                          <a:solidFill>
                            <a:schemeClr val="tx1"/>
                          </a:solidFill>
                        </a:rPr>
                        <a:t>360</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r>
                        <a:rPr lang="en-US" sz="1000" b="0" dirty="0">
                          <a:solidFill>
                            <a:schemeClr val="tx1"/>
                          </a:solidFill>
                        </a:rPr>
                        <a:t>North</a:t>
                      </a:r>
                    </a:p>
                  </a:txBody>
                  <a:tcPr>
                    <a:solidFill>
                      <a:schemeClr val="bg1"/>
                    </a:solidFill>
                  </a:tcPr>
                </a:tc>
                <a:extLst>
                  <a:ext uri="{0D108BD9-81ED-4DB2-BD59-A6C34878D82A}">
                    <a16:rowId xmlns:a16="http://schemas.microsoft.com/office/drawing/2014/main" xmlns="" val="2879796562"/>
                  </a:ext>
                </a:extLst>
              </a:tr>
              <a:tr h="238541">
                <a:tc>
                  <a:txBody>
                    <a:bodyPr/>
                    <a:lstStyle/>
                    <a:p>
                      <a:r>
                        <a:rPr lang="en-US" sz="1000" b="0" dirty="0">
                          <a:solidFill>
                            <a:schemeClr val="tx1"/>
                          </a:solidFill>
                        </a:rPr>
                        <a:t>337.5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2772372913"/>
                  </a:ext>
                </a:extLst>
              </a:tr>
              <a:tr h="238541">
                <a:tc>
                  <a:txBody>
                    <a:bodyPr/>
                    <a:lstStyle/>
                    <a:p>
                      <a:r>
                        <a:rPr lang="en-US" sz="1000" b="0" dirty="0">
                          <a:solidFill>
                            <a:schemeClr val="tx1"/>
                          </a:solidFill>
                        </a:rPr>
                        <a:t>315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943981250"/>
                  </a:ext>
                </a:extLst>
              </a:tr>
              <a:tr h="238541">
                <a:tc>
                  <a:txBody>
                    <a:bodyPr/>
                    <a:lstStyle/>
                    <a:p>
                      <a:r>
                        <a:rPr lang="en-US" sz="1000" b="0" dirty="0">
                          <a:solidFill>
                            <a:schemeClr val="tx1"/>
                          </a:solidFill>
                        </a:rPr>
                        <a:t>292.5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3760705335"/>
                  </a:ext>
                </a:extLst>
              </a:tr>
              <a:tr h="238541">
                <a:tc>
                  <a:txBody>
                    <a:bodyPr/>
                    <a:lstStyle/>
                    <a:p>
                      <a:r>
                        <a:rPr lang="en-US" sz="1000" b="0" dirty="0">
                          <a:solidFill>
                            <a:schemeClr val="tx1"/>
                          </a:solidFill>
                        </a:rPr>
                        <a:t>270</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r>
                        <a:rPr lang="en-US" sz="1000" b="0" dirty="0">
                          <a:solidFill>
                            <a:schemeClr val="tx1"/>
                          </a:solidFill>
                        </a:rPr>
                        <a:t>West</a:t>
                      </a:r>
                    </a:p>
                  </a:txBody>
                  <a:tcPr>
                    <a:solidFill>
                      <a:schemeClr val="bg1"/>
                    </a:solidFill>
                  </a:tcPr>
                </a:tc>
                <a:extLst>
                  <a:ext uri="{0D108BD9-81ED-4DB2-BD59-A6C34878D82A}">
                    <a16:rowId xmlns:a16="http://schemas.microsoft.com/office/drawing/2014/main" xmlns="" val="976007533"/>
                  </a:ext>
                </a:extLst>
              </a:tr>
              <a:tr h="238541">
                <a:tc>
                  <a:txBody>
                    <a:bodyPr/>
                    <a:lstStyle/>
                    <a:p>
                      <a:r>
                        <a:rPr lang="en-US" sz="1000" b="0" dirty="0">
                          <a:solidFill>
                            <a:schemeClr val="tx1"/>
                          </a:solidFill>
                        </a:rPr>
                        <a:t>247.5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2968447621"/>
                  </a:ext>
                </a:extLst>
              </a:tr>
              <a:tr h="238541">
                <a:tc>
                  <a:txBody>
                    <a:bodyPr/>
                    <a:lstStyle/>
                    <a:p>
                      <a:r>
                        <a:rPr lang="en-US" sz="1000" b="0" dirty="0">
                          <a:solidFill>
                            <a:schemeClr val="tx1"/>
                          </a:solidFill>
                        </a:rPr>
                        <a:t>225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1430118146"/>
                  </a:ext>
                </a:extLst>
              </a:tr>
              <a:tr h="238541">
                <a:tc>
                  <a:txBody>
                    <a:bodyPr/>
                    <a:lstStyle/>
                    <a:p>
                      <a:r>
                        <a:rPr lang="en-US" sz="1000" b="0" dirty="0">
                          <a:solidFill>
                            <a:schemeClr val="tx1"/>
                          </a:solidFill>
                        </a:rPr>
                        <a:t>202.5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3270678373"/>
                  </a:ext>
                </a:extLst>
              </a:tr>
              <a:tr h="238541">
                <a:tc>
                  <a:txBody>
                    <a:bodyPr/>
                    <a:lstStyle/>
                    <a:p>
                      <a:r>
                        <a:rPr lang="en-US" sz="1000" b="0" dirty="0">
                          <a:solidFill>
                            <a:schemeClr val="tx1"/>
                          </a:solidFill>
                        </a:rPr>
                        <a:t>180</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r>
                        <a:rPr lang="en-US" sz="1000" b="0" dirty="0">
                          <a:solidFill>
                            <a:schemeClr val="tx1"/>
                          </a:solidFill>
                        </a:rPr>
                        <a:t>South</a:t>
                      </a:r>
                    </a:p>
                  </a:txBody>
                  <a:tcPr>
                    <a:solidFill>
                      <a:schemeClr val="bg1"/>
                    </a:solidFill>
                  </a:tcPr>
                </a:tc>
                <a:extLst>
                  <a:ext uri="{0D108BD9-81ED-4DB2-BD59-A6C34878D82A}">
                    <a16:rowId xmlns:a16="http://schemas.microsoft.com/office/drawing/2014/main" xmlns="" val="673570944"/>
                  </a:ext>
                </a:extLst>
              </a:tr>
              <a:tr h="238541">
                <a:tc>
                  <a:txBody>
                    <a:bodyPr/>
                    <a:lstStyle/>
                    <a:p>
                      <a:r>
                        <a:rPr lang="en-US" sz="1000" b="0" dirty="0">
                          <a:solidFill>
                            <a:schemeClr val="tx1"/>
                          </a:solidFill>
                        </a:rPr>
                        <a:t>160.5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2841263494"/>
                  </a:ext>
                </a:extLst>
              </a:tr>
              <a:tr h="238541">
                <a:tc>
                  <a:txBody>
                    <a:bodyPr/>
                    <a:lstStyle/>
                    <a:p>
                      <a:r>
                        <a:rPr lang="en-US" sz="1000" b="0" dirty="0">
                          <a:solidFill>
                            <a:schemeClr val="tx1"/>
                          </a:solidFill>
                        </a:rPr>
                        <a:t>135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3998462474"/>
                  </a:ext>
                </a:extLst>
              </a:tr>
              <a:tr h="238541">
                <a:tc>
                  <a:txBody>
                    <a:bodyPr/>
                    <a:lstStyle/>
                    <a:p>
                      <a:r>
                        <a:rPr lang="en-US" sz="1000" b="0" dirty="0">
                          <a:solidFill>
                            <a:schemeClr val="tx1"/>
                          </a:solidFill>
                        </a:rPr>
                        <a:t>115.5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1827388475"/>
                  </a:ext>
                </a:extLst>
              </a:tr>
              <a:tr h="238541">
                <a:tc>
                  <a:txBody>
                    <a:bodyPr/>
                    <a:lstStyle/>
                    <a:p>
                      <a:r>
                        <a:rPr lang="en-US" sz="1000" b="0" dirty="0">
                          <a:solidFill>
                            <a:schemeClr val="tx1"/>
                          </a:solidFill>
                        </a:rPr>
                        <a:t>90</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r>
                        <a:rPr lang="en-US" sz="1000" b="0" dirty="0">
                          <a:solidFill>
                            <a:schemeClr val="tx1"/>
                          </a:solidFill>
                        </a:rPr>
                        <a:t>East</a:t>
                      </a:r>
                    </a:p>
                  </a:txBody>
                  <a:tcPr>
                    <a:solidFill>
                      <a:schemeClr val="bg1"/>
                    </a:solidFill>
                  </a:tcPr>
                </a:tc>
                <a:extLst>
                  <a:ext uri="{0D108BD9-81ED-4DB2-BD59-A6C34878D82A}">
                    <a16:rowId xmlns:a16="http://schemas.microsoft.com/office/drawing/2014/main" xmlns="" val="3168110623"/>
                  </a:ext>
                </a:extLst>
              </a:tr>
              <a:tr h="238541">
                <a:tc>
                  <a:txBody>
                    <a:bodyPr/>
                    <a:lstStyle/>
                    <a:p>
                      <a:r>
                        <a:rPr lang="en-US" sz="1000" b="0" dirty="0">
                          <a:solidFill>
                            <a:schemeClr val="tx1"/>
                          </a:solidFill>
                        </a:rPr>
                        <a:t>67.5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1927558194"/>
                  </a:ext>
                </a:extLst>
              </a:tr>
              <a:tr h="238541">
                <a:tc>
                  <a:txBody>
                    <a:bodyPr/>
                    <a:lstStyle/>
                    <a:p>
                      <a:r>
                        <a:rPr lang="en-US" sz="1000" b="0" dirty="0">
                          <a:solidFill>
                            <a:schemeClr val="tx1"/>
                          </a:solidFill>
                        </a:rPr>
                        <a:t>45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2484977329"/>
                  </a:ext>
                </a:extLst>
              </a:tr>
              <a:tr h="318054">
                <a:tc>
                  <a:txBody>
                    <a:bodyPr/>
                    <a:lstStyle/>
                    <a:p>
                      <a:r>
                        <a:rPr lang="en-US" sz="1000" b="0" dirty="0">
                          <a:solidFill>
                            <a:schemeClr val="tx1"/>
                          </a:solidFill>
                        </a:rPr>
                        <a:t>22.5</a:t>
                      </a:r>
                      <a:r>
                        <a:rPr lang="en-US" sz="1000" b="0" dirty="0">
                          <a:solidFill>
                            <a:schemeClr val="tx1"/>
                          </a:solidFill>
                          <a:sym typeface="Symbol" panose="05050102010706020507" pitchFamily="18" charset="2"/>
                        </a:rPr>
                        <a:t></a:t>
                      </a:r>
                      <a:endParaRPr lang="en-US" sz="1000" b="0" dirty="0">
                        <a:solidFill>
                          <a:schemeClr val="tx1"/>
                        </a:solidFill>
                      </a:endParaRPr>
                    </a:p>
                  </a:txBody>
                  <a:tcPr>
                    <a:solidFill>
                      <a:schemeClr val="bg1"/>
                    </a:solidFill>
                  </a:tcPr>
                </a:tc>
                <a:tc>
                  <a:txBody>
                    <a:bodyPr/>
                    <a:lstStyle/>
                    <a:p>
                      <a:endParaRPr lang="en-US" sz="1000" b="0" dirty="0">
                        <a:solidFill>
                          <a:schemeClr val="tx1"/>
                        </a:solidFill>
                      </a:endParaRPr>
                    </a:p>
                  </a:txBody>
                  <a:tcPr>
                    <a:solidFill>
                      <a:schemeClr val="bg1"/>
                    </a:solidFill>
                  </a:tcPr>
                </a:tc>
                <a:extLst>
                  <a:ext uri="{0D108BD9-81ED-4DB2-BD59-A6C34878D82A}">
                    <a16:rowId xmlns:a16="http://schemas.microsoft.com/office/drawing/2014/main" xmlns="" val="1897704786"/>
                  </a:ext>
                </a:extLst>
              </a:tr>
            </a:tbl>
          </a:graphicData>
        </a:graphic>
      </p:graphicFrame>
      <p:sp>
        <p:nvSpPr>
          <p:cNvPr id="39" name="TextBox 38">
            <a:extLst>
              <a:ext uri="{FF2B5EF4-FFF2-40B4-BE49-F238E27FC236}">
                <a16:creationId xmlns:a16="http://schemas.microsoft.com/office/drawing/2014/main" xmlns="" id="{93896D75-0603-4150-9F66-452802C63BB8}"/>
              </a:ext>
            </a:extLst>
          </p:cNvPr>
          <p:cNvSpPr txBox="1"/>
          <p:nvPr/>
        </p:nvSpPr>
        <p:spPr>
          <a:xfrm>
            <a:off x="7320821" y="5582585"/>
            <a:ext cx="3801979" cy="369332"/>
          </a:xfrm>
          <a:prstGeom prst="rect">
            <a:avLst/>
          </a:prstGeom>
          <a:noFill/>
        </p:spPr>
        <p:txBody>
          <a:bodyPr wrap="square" rtlCol="0">
            <a:spAutoFit/>
          </a:bodyPr>
          <a:lstStyle/>
          <a:p>
            <a:r>
              <a:rPr lang="en-US" b="1" dirty="0"/>
              <a:t>Artificial Brightness </a:t>
            </a:r>
            <a:r>
              <a:rPr lang="en-US" b="1" dirty="0">
                <a:latin typeface="Symbol" panose="05050102010706020507" pitchFamily="18" charset="2"/>
              </a:rPr>
              <a:t>(</a:t>
            </a:r>
            <a:r>
              <a:rPr lang="en-US" b="1" dirty="0">
                <a:latin typeface="Symbol" panose="05050102010706020507" pitchFamily="18" charset="2"/>
                <a:sym typeface="Symbol" panose="05050102010706020507" pitchFamily="18" charset="2"/>
              </a:rPr>
              <a:t></a:t>
            </a:r>
            <a:r>
              <a:rPr lang="en-US" b="1" dirty="0">
                <a:latin typeface="+mj-lt"/>
                <a:sym typeface="Symbol" panose="05050102010706020507" pitchFamily="18" charset="2"/>
              </a:rPr>
              <a:t>cd/m</a:t>
            </a:r>
            <a:r>
              <a:rPr lang="en-US" b="1" baseline="30000" dirty="0">
                <a:latin typeface="+mj-lt"/>
                <a:sym typeface="Symbol" panose="05050102010706020507" pitchFamily="18" charset="2"/>
              </a:rPr>
              <a:t>2</a:t>
            </a:r>
            <a:r>
              <a:rPr lang="en-US" b="1" dirty="0">
                <a:latin typeface="Symbol" panose="05050102010706020507" pitchFamily="18" charset="2"/>
              </a:rPr>
              <a:t>)</a:t>
            </a:r>
          </a:p>
        </p:txBody>
      </p:sp>
      <p:sp>
        <p:nvSpPr>
          <p:cNvPr id="3" name="Arrow: Right 2">
            <a:extLst>
              <a:ext uri="{FF2B5EF4-FFF2-40B4-BE49-F238E27FC236}">
                <a16:creationId xmlns:a16="http://schemas.microsoft.com/office/drawing/2014/main" xmlns="" id="{E90316FA-BA0B-4275-9A85-0ACADD40DEF9}"/>
              </a:ext>
            </a:extLst>
          </p:cNvPr>
          <p:cNvSpPr/>
          <p:nvPr/>
        </p:nvSpPr>
        <p:spPr>
          <a:xfrm rot="10800000">
            <a:off x="2134903" y="4136325"/>
            <a:ext cx="701749" cy="29856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xmlns="" id="{310AFBAD-066A-4B15-8C80-2869617A6A60}"/>
              </a:ext>
            </a:extLst>
          </p:cNvPr>
          <p:cNvSpPr/>
          <p:nvPr/>
        </p:nvSpPr>
        <p:spPr>
          <a:xfrm rot="16200000">
            <a:off x="2314989" y="3203564"/>
            <a:ext cx="701749" cy="29856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CB27E153-17C0-437E-948C-EF8E64FD167E}"/>
              </a:ext>
            </a:extLst>
          </p:cNvPr>
          <p:cNvSpPr txBox="1"/>
          <p:nvPr/>
        </p:nvSpPr>
        <p:spPr>
          <a:xfrm>
            <a:off x="7299255" y="1455523"/>
            <a:ext cx="3801979" cy="369332"/>
          </a:xfrm>
          <a:prstGeom prst="rect">
            <a:avLst/>
          </a:prstGeom>
          <a:solidFill>
            <a:schemeClr val="bg1"/>
          </a:solidFill>
        </p:spPr>
        <p:txBody>
          <a:bodyPr wrap="square" rtlCol="0">
            <a:spAutoFit/>
          </a:bodyPr>
          <a:lstStyle/>
          <a:p>
            <a:r>
              <a:rPr lang="en-US" b="1" dirty="0"/>
              <a:t>Azimuth Angle (degrees)</a:t>
            </a:r>
          </a:p>
        </p:txBody>
      </p:sp>
      <p:pic>
        <p:nvPicPr>
          <p:cNvPr id="10" name="Picture 9">
            <a:extLst>
              <a:ext uri="{FF2B5EF4-FFF2-40B4-BE49-F238E27FC236}">
                <a16:creationId xmlns:a16="http://schemas.microsoft.com/office/drawing/2014/main" xmlns="" id="{E82FE5EF-716F-4165-A5EC-ADC619F3ADA6}"/>
              </a:ext>
            </a:extLst>
          </p:cNvPr>
          <p:cNvPicPr>
            <a:picLocks noChangeAspect="1"/>
          </p:cNvPicPr>
          <p:nvPr/>
        </p:nvPicPr>
        <p:blipFill>
          <a:blip r:embed="rId6"/>
          <a:stretch>
            <a:fillRect/>
          </a:stretch>
        </p:blipFill>
        <p:spPr>
          <a:xfrm>
            <a:off x="7434849" y="1752831"/>
            <a:ext cx="377985" cy="3901778"/>
          </a:xfrm>
          <a:prstGeom prst="rect">
            <a:avLst/>
          </a:prstGeom>
        </p:spPr>
      </p:pic>
      <p:pic>
        <p:nvPicPr>
          <p:cNvPr id="37" name="Picture 36">
            <a:extLst>
              <a:ext uri="{FF2B5EF4-FFF2-40B4-BE49-F238E27FC236}">
                <a16:creationId xmlns:a16="http://schemas.microsoft.com/office/drawing/2014/main" xmlns="" id="{10495F8B-0260-4B05-B4EE-103F3610D9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097" t="44383" r="85954" b="51830"/>
          <a:stretch/>
        </p:blipFill>
        <p:spPr>
          <a:xfrm>
            <a:off x="7337603" y="1177220"/>
            <a:ext cx="572478" cy="338422"/>
          </a:xfrm>
          <a:prstGeom prst="rect">
            <a:avLst/>
          </a:prstGeom>
        </p:spPr>
      </p:pic>
    </p:spTree>
    <p:extLst>
      <p:ext uri="{BB962C8B-B14F-4D97-AF65-F5344CB8AC3E}">
        <p14:creationId xmlns:p14="http://schemas.microsoft.com/office/powerpoint/2010/main" val="292384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a:xfrm rot="16200000" flipV="1">
            <a:off x="8337006" y="4538939"/>
            <a:ext cx="2818208" cy="147645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8337005" y="2530178"/>
            <a:ext cx="2818208" cy="147645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902299" y="4056297"/>
            <a:ext cx="5105589" cy="461665"/>
          </a:xfrm>
          <a:prstGeom prst="rect">
            <a:avLst/>
          </a:prstGeom>
          <a:noFill/>
          <a:ln>
            <a:solidFill>
              <a:srgbClr val="1B57AF"/>
            </a:solidFill>
          </a:ln>
        </p:spPr>
        <p:txBody>
          <a:bodyPr wrap="square" rtlCol="0">
            <a:spAutoFit/>
          </a:bodyPr>
          <a:lstStyle/>
          <a:p>
            <a:pPr algn="ctr"/>
            <a:r>
              <a:rPr lang="en-US" sz="2400" dirty="0">
                <a:solidFill>
                  <a:schemeClr val="bg2">
                    <a:lumMod val="50000"/>
                  </a:schemeClr>
                </a:solidFill>
              </a:rPr>
              <a:t>Difference in discrepancies</a:t>
            </a:r>
          </a:p>
        </p:txBody>
      </p:sp>
      <p:sp>
        <p:nvSpPr>
          <p:cNvPr id="2" name="Title 1"/>
          <p:cNvSpPr>
            <a:spLocks noGrp="1"/>
          </p:cNvSpPr>
          <p:nvPr>
            <p:ph type="title"/>
          </p:nvPr>
        </p:nvSpPr>
        <p:spPr/>
        <p:txBody>
          <a:bodyPr/>
          <a:lstStyle/>
          <a:p>
            <a:r>
              <a:rPr lang="en-US" sz="4400" dirty="0"/>
              <a:t>Model Validation</a:t>
            </a:r>
          </a:p>
        </p:txBody>
      </p:sp>
      <p:sp>
        <p:nvSpPr>
          <p:cNvPr id="5" name="TextBox 4"/>
          <p:cNvSpPr txBox="1"/>
          <p:nvPr/>
        </p:nvSpPr>
        <p:spPr>
          <a:xfrm>
            <a:off x="1066800" y="999793"/>
            <a:ext cx="10096500" cy="830997"/>
          </a:xfrm>
          <a:prstGeom prst="rect">
            <a:avLst/>
          </a:prstGeom>
          <a:noFill/>
        </p:spPr>
        <p:txBody>
          <a:bodyPr wrap="square" rtlCol="0">
            <a:spAutoFit/>
          </a:bodyPr>
          <a:lstStyle/>
          <a:p>
            <a:pPr algn="ctr"/>
            <a:r>
              <a:rPr lang="en-US" sz="2400" b="1" dirty="0">
                <a:solidFill>
                  <a:schemeClr val="bg2">
                    <a:lumMod val="50000"/>
                  </a:schemeClr>
                </a:solidFill>
              </a:rPr>
              <a:t>Comparisons with ground-based measurements in the Colorado Plateau </a:t>
            </a:r>
            <a:r>
              <a:rPr lang="en-US" sz="2000" b="1" dirty="0">
                <a:solidFill>
                  <a:schemeClr val="bg2">
                    <a:lumMod val="50000"/>
                  </a:schemeClr>
                </a:solidFill>
              </a:rPr>
              <a:t>(August-October, 2016 and June-July, 2017)</a:t>
            </a:r>
          </a:p>
        </p:txBody>
      </p:sp>
      <p:sp>
        <p:nvSpPr>
          <p:cNvPr id="10" name="Rectangle 9"/>
          <p:cNvSpPr/>
          <p:nvPr/>
        </p:nvSpPr>
        <p:spPr>
          <a:xfrm>
            <a:off x="2403489" y="1859299"/>
            <a:ext cx="6606547" cy="20022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p:cNvSpPr/>
          <p:nvPr/>
        </p:nvSpPr>
        <p:spPr>
          <a:xfrm>
            <a:off x="1323362" y="1859299"/>
            <a:ext cx="2322624" cy="2002262"/>
          </a:xfrm>
          <a:prstGeom prst="hexagon">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-269</a:t>
            </a:r>
          </a:p>
          <a:p>
            <a:pPr algn="ctr"/>
            <a:r>
              <a:rPr lang="en-US" sz="2400" b="1" dirty="0"/>
              <a:t>µcd/m²</a:t>
            </a:r>
          </a:p>
        </p:txBody>
      </p:sp>
      <p:sp>
        <p:nvSpPr>
          <p:cNvPr id="11" name="TextBox 10"/>
          <p:cNvSpPr txBox="1"/>
          <p:nvPr/>
        </p:nvSpPr>
        <p:spPr>
          <a:xfrm>
            <a:off x="3810000" y="2530734"/>
            <a:ext cx="5197888" cy="830997"/>
          </a:xfrm>
          <a:prstGeom prst="rect">
            <a:avLst/>
          </a:prstGeom>
          <a:noFill/>
        </p:spPr>
        <p:txBody>
          <a:bodyPr wrap="square" rtlCol="0">
            <a:spAutoFit/>
          </a:bodyPr>
          <a:lstStyle/>
          <a:p>
            <a:r>
              <a:rPr lang="en-US" sz="2400" dirty="0">
                <a:solidFill>
                  <a:schemeClr val="bg2">
                    <a:lumMod val="50000"/>
                  </a:schemeClr>
                </a:solidFill>
              </a:rPr>
              <a:t>Difference between </a:t>
            </a:r>
            <a:r>
              <a:rPr lang="en-US" sz="2400" b="1" dirty="0">
                <a:solidFill>
                  <a:schemeClr val="bg2">
                    <a:lumMod val="50000"/>
                  </a:schemeClr>
                </a:solidFill>
              </a:rPr>
              <a:t>SET Model (Median)</a:t>
            </a:r>
            <a:r>
              <a:rPr lang="en-US" sz="2400" dirty="0">
                <a:solidFill>
                  <a:schemeClr val="bg2">
                    <a:lumMod val="50000"/>
                  </a:schemeClr>
                </a:solidFill>
              </a:rPr>
              <a:t> &amp; SQM data</a:t>
            </a:r>
          </a:p>
        </p:txBody>
      </p:sp>
      <p:sp>
        <p:nvSpPr>
          <p:cNvPr id="15" name="Rectangle 14"/>
          <p:cNvSpPr/>
          <p:nvPr/>
        </p:nvSpPr>
        <p:spPr>
          <a:xfrm>
            <a:off x="2403489" y="4690506"/>
            <a:ext cx="6604399" cy="20022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a:off x="1323361" y="4690506"/>
            <a:ext cx="2322624" cy="2002262"/>
          </a:xfrm>
          <a:prstGeom prst="hexagon">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rPr>
              <a:t>-271</a:t>
            </a:r>
          </a:p>
          <a:p>
            <a:pPr algn="ctr"/>
            <a:r>
              <a:rPr lang="en-US" sz="2400" b="1" dirty="0"/>
              <a:t>µcd/m²</a:t>
            </a:r>
          </a:p>
        </p:txBody>
      </p:sp>
      <p:sp>
        <p:nvSpPr>
          <p:cNvPr id="17" name="TextBox 16"/>
          <p:cNvSpPr txBox="1"/>
          <p:nvPr/>
        </p:nvSpPr>
        <p:spPr>
          <a:xfrm>
            <a:off x="3809999" y="5368471"/>
            <a:ext cx="5200037" cy="830997"/>
          </a:xfrm>
          <a:prstGeom prst="rect">
            <a:avLst/>
          </a:prstGeom>
          <a:noFill/>
        </p:spPr>
        <p:txBody>
          <a:bodyPr wrap="square" rtlCol="0">
            <a:spAutoFit/>
          </a:bodyPr>
          <a:lstStyle/>
          <a:p>
            <a:r>
              <a:rPr lang="en-US" sz="2400" dirty="0">
                <a:solidFill>
                  <a:schemeClr val="bg2">
                    <a:lumMod val="50000"/>
                  </a:schemeClr>
                </a:solidFill>
              </a:rPr>
              <a:t>Difference between </a:t>
            </a:r>
            <a:r>
              <a:rPr lang="en-US" sz="2400" b="1" i="1" dirty="0">
                <a:solidFill>
                  <a:schemeClr val="bg2">
                    <a:lumMod val="50000"/>
                  </a:schemeClr>
                </a:solidFill>
              </a:rPr>
              <a:t>New World Atlas</a:t>
            </a:r>
            <a:r>
              <a:rPr lang="en-US" sz="2400" dirty="0">
                <a:solidFill>
                  <a:schemeClr val="bg2">
                    <a:lumMod val="50000"/>
                  </a:schemeClr>
                </a:solidFill>
              </a:rPr>
              <a:t> &amp; SQM data</a:t>
            </a:r>
          </a:p>
        </p:txBody>
      </p:sp>
      <p:sp>
        <p:nvSpPr>
          <p:cNvPr id="18" name="Hexagon 17"/>
          <p:cNvSpPr/>
          <p:nvPr/>
        </p:nvSpPr>
        <p:spPr>
          <a:xfrm>
            <a:off x="8667136" y="3274903"/>
            <a:ext cx="2322624" cy="2002262"/>
          </a:xfrm>
          <a:prstGeom prst="hexagon">
            <a:avLst/>
          </a:prstGeom>
          <a:solidFill>
            <a:schemeClr val="bg1"/>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B57AF"/>
                </a:solidFill>
              </a:rPr>
              <a:t>2</a:t>
            </a:r>
          </a:p>
          <a:p>
            <a:pPr algn="ctr"/>
            <a:r>
              <a:rPr lang="en-US" sz="2400" b="1" dirty="0">
                <a:solidFill>
                  <a:srgbClr val="1B57AF"/>
                </a:solidFill>
              </a:rPr>
              <a:t>µcd/m²</a:t>
            </a:r>
          </a:p>
        </p:txBody>
      </p:sp>
      <p:sp>
        <p:nvSpPr>
          <p:cNvPr id="23" name="TextBox 22"/>
          <p:cNvSpPr txBox="1"/>
          <p:nvPr/>
        </p:nvSpPr>
        <p:spPr>
          <a:xfrm>
            <a:off x="10062754" y="6547769"/>
            <a:ext cx="2129246" cy="276999"/>
          </a:xfrm>
          <a:prstGeom prst="rect">
            <a:avLst/>
          </a:prstGeom>
          <a:noFill/>
        </p:spPr>
        <p:txBody>
          <a:bodyPr wrap="square" rtlCol="0">
            <a:spAutoFit/>
          </a:bodyPr>
          <a:lstStyle/>
          <a:p>
            <a:pPr algn="r"/>
            <a:r>
              <a:rPr lang="en-US" sz="1200" dirty="0">
                <a:solidFill>
                  <a:schemeClr val="bg2">
                    <a:lumMod val="50000"/>
                  </a:schemeClr>
                </a:solidFill>
              </a:rPr>
              <a:t>*Numbers rounded</a:t>
            </a:r>
          </a:p>
        </p:txBody>
      </p:sp>
      <p:sp>
        <p:nvSpPr>
          <p:cNvPr id="24" name="TextBox 23">
            <a:extLst>
              <a:ext uri="{FF2B5EF4-FFF2-40B4-BE49-F238E27FC236}">
                <a16:creationId xmlns:a16="http://schemas.microsoft.com/office/drawing/2014/main" xmlns="" id="{63C7AA30-9500-4D27-AEF8-8F8EA189B875}"/>
              </a:ext>
            </a:extLst>
          </p:cNvPr>
          <p:cNvSpPr txBox="1"/>
          <p:nvPr/>
        </p:nvSpPr>
        <p:spPr>
          <a:xfrm>
            <a:off x="11623795" y="41565"/>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24</a:t>
            </a:fld>
            <a:endParaRPr lang="en-US" b="1" dirty="0">
              <a:solidFill>
                <a:srgbClr val="1B57AF"/>
              </a:solidFill>
            </a:endParaRPr>
          </a:p>
        </p:txBody>
      </p:sp>
    </p:spTree>
    <p:extLst>
      <p:ext uri="{BB962C8B-B14F-4D97-AF65-F5344CB8AC3E}">
        <p14:creationId xmlns:p14="http://schemas.microsoft.com/office/powerpoint/2010/main" val="2208297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Text Placeholder 2"/>
          <p:cNvSpPr>
            <a:spLocks noGrp="1"/>
          </p:cNvSpPr>
          <p:nvPr>
            <p:ph type="body" sz="half" idx="2"/>
          </p:nvPr>
        </p:nvSpPr>
        <p:spPr/>
        <p:txBody>
          <a:bodyPr>
            <a:normAutofit lnSpcReduction="10000"/>
          </a:bodyPr>
          <a:lstStyle/>
          <a:p>
            <a:pPr algn="ctr">
              <a:lnSpc>
                <a:spcPct val="100000"/>
              </a:lnSpc>
              <a:spcBef>
                <a:spcPts val="0"/>
              </a:spcBef>
            </a:pPr>
            <a:endParaRPr lang="en-US" sz="2400" i="1" dirty="0">
              <a:solidFill>
                <a:schemeClr val="bg2">
                  <a:lumMod val="50000"/>
                </a:schemeClr>
              </a:solidFill>
            </a:endParaRPr>
          </a:p>
          <a:p>
            <a:pPr algn="ctr">
              <a:lnSpc>
                <a:spcPct val="100000"/>
              </a:lnSpc>
              <a:spcBef>
                <a:spcPts val="0"/>
              </a:spcBef>
            </a:pPr>
            <a:r>
              <a:rPr lang="en-US" sz="2400" i="1" dirty="0">
                <a:solidFill>
                  <a:schemeClr val="bg2">
                    <a:lumMod val="50000"/>
                  </a:schemeClr>
                </a:solidFill>
              </a:rPr>
              <a:t>“</a:t>
            </a:r>
            <a:r>
              <a:rPr lang="en-US" sz="2400" dirty="0"/>
              <a:t>The project that the NASA DEVELOP team is developing for the Colorado Plateau Dark Sky Cooperative will be the </a:t>
            </a:r>
            <a:r>
              <a:rPr lang="en-US" sz="2400" b="1" dirty="0">
                <a:solidFill>
                  <a:srgbClr val="1B57AF"/>
                </a:solidFill>
              </a:rPr>
              <a:t>best and most detailed map of light pollution</a:t>
            </a:r>
            <a:r>
              <a:rPr lang="en-US" sz="2400" dirty="0"/>
              <a:t> of the Colorado Plateau that exists to date. That will really help us </a:t>
            </a:r>
            <a:r>
              <a:rPr lang="en-US" sz="2400" b="1" dirty="0">
                <a:solidFill>
                  <a:srgbClr val="1B57AF"/>
                </a:solidFill>
              </a:rPr>
              <a:t>inform</a:t>
            </a:r>
            <a:r>
              <a:rPr lang="en-US" sz="2400" dirty="0"/>
              <a:t> our decision making about where to direct our efforts for </a:t>
            </a:r>
            <a:r>
              <a:rPr lang="en-US" sz="2400" b="1" dirty="0">
                <a:solidFill>
                  <a:srgbClr val="1B57AF"/>
                </a:solidFill>
              </a:rPr>
              <a:t>light pollution reduction</a:t>
            </a:r>
            <a:r>
              <a:rPr lang="en-US" sz="2400" dirty="0"/>
              <a:t>.”</a:t>
            </a:r>
            <a:endParaRPr lang="en-US" sz="2400" i="1" dirty="0">
              <a:solidFill>
                <a:schemeClr val="bg2">
                  <a:lumMod val="50000"/>
                </a:schemeClr>
              </a:solidFill>
            </a:endParaRPr>
          </a:p>
          <a:p>
            <a:pPr algn="ctr">
              <a:lnSpc>
                <a:spcPct val="100000"/>
              </a:lnSpc>
              <a:spcBef>
                <a:spcPts val="0"/>
              </a:spcBef>
            </a:pPr>
            <a:endParaRPr lang="en-US" sz="2400" i="1" dirty="0">
              <a:solidFill>
                <a:schemeClr val="bg2">
                  <a:lumMod val="50000"/>
                </a:schemeClr>
              </a:solidFill>
            </a:endParaRPr>
          </a:p>
          <a:p>
            <a:pPr algn="r">
              <a:lnSpc>
                <a:spcPct val="100000"/>
              </a:lnSpc>
              <a:spcBef>
                <a:spcPts val="0"/>
              </a:spcBef>
            </a:pPr>
            <a:r>
              <a:rPr lang="en-US" sz="2400" i="1" dirty="0">
                <a:solidFill>
                  <a:schemeClr val="bg2">
                    <a:lumMod val="50000"/>
                  </a:schemeClr>
                </a:solidFill>
              </a:rPr>
              <a:t>– </a:t>
            </a:r>
            <a:r>
              <a:rPr lang="en-US" sz="2400" b="1" i="1" dirty="0" err="1">
                <a:solidFill>
                  <a:schemeClr val="bg2">
                    <a:lumMod val="50000"/>
                  </a:schemeClr>
                </a:solidFill>
              </a:rPr>
              <a:t>Bettymaya</a:t>
            </a:r>
            <a:r>
              <a:rPr lang="en-US" sz="2400" b="1" i="1" dirty="0">
                <a:solidFill>
                  <a:schemeClr val="bg2">
                    <a:lumMod val="50000"/>
                  </a:schemeClr>
                </a:solidFill>
              </a:rPr>
              <a:t> </a:t>
            </a:r>
            <a:r>
              <a:rPr lang="en-US" sz="2400" b="1" i="1" dirty="0" err="1">
                <a:solidFill>
                  <a:schemeClr val="bg2">
                    <a:lumMod val="50000"/>
                  </a:schemeClr>
                </a:solidFill>
              </a:rPr>
              <a:t>Foott</a:t>
            </a:r>
            <a:endParaRPr lang="en-US" sz="2400" b="1" i="1" dirty="0">
              <a:solidFill>
                <a:schemeClr val="bg2">
                  <a:lumMod val="50000"/>
                </a:schemeClr>
              </a:solidFill>
            </a:endParaRPr>
          </a:p>
          <a:p>
            <a:pPr algn="r">
              <a:lnSpc>
                <a:spcPct val="100000"/>
              </a:lnSpc>
              <a:spcBef>
                <a:spcPts val="0"/>
              </a:spcBef>
            </a:pPr>
            <a:r>
              <a:rPr lang="en-US" sz="2400" i="1" dirty="0">
                <a:solidFill>
                  <a:schemeClr val="bg2">
                    <a:lumMod val="50000"/>
                  </a:schemeClr>
                </a:solidFill>
              </a:rPr>
              <a:t>Coordinator</a:t>
            </a:r>
          </a:p>
          <a:p>
            <a:pPr algn="r">
              <a:lnSpc>
                <a:spcPct val="100000"/>
              </a:lnSpc>
              <a:spcBef>
                <a:spcPts val="0"/>
              </a:spcBef>
            </a:pPr>
            <a:r>
              <a:rPr lang="en-US" sz="2400" i="1" dirty="0">
                <a:solidFill>
                  <a:schemeClr val="bg2">
                    <a:lumMod val="50000"/>
                  </a:schemeClr>
                </a:solidFill>
              </a:rPr>
              <a:t>Colorado Plateau Dark Sky Cooperative</a:t>
            </a:r>
          </a:p>
          <a:p>
            <a:endParaRPr lang="en-US" sz="2400" dirty="0"/>
          </a:p>
        </p:txBody>
      </p:sp>
    </p:spTree>
    <p:extLst>
      <p:ext uri="{BB962C8B-B14F-4D97-AF65-F5344CB8AC3E}">
        <p14:creationId xmlns:p14="http://schemas.microsoft.com/office/powerpoint/2010/main" val="3793616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400" dirty="0"/>
              <a:t>Conclusions</a:t>
            </a:r>
          </a:p>
        </p:txBody>
      </p:sp>
      <p:pic>
        <p:nvPicPr>
          <p:cNvPr id="8" name="Picture Placeholder 7"/>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16896" b="33300"/>
          <a:stretch/>
        </p:blipFill>
        <p:spPr>
          <a:xfrm>
            <a:off x="0" y="26900"/>
            <a:ext cx="12192000" cy="3415548"/>
          </a:xfrm>
        </p:spPr>
      </p:pic>
      <p:sp>
        <p:nvSpPr>
          <p:cNvPr id="6" name="Text Placeholder 5"/>
          <p:cNvSpPr>
            <a:spLocks noGrp="1"/>
          </p:cNvSpPr>
          <p:nvPr>
            <p:ph type="body" sz="half" idx="2"/>
          </p:nvPr>
        </p:nvSpPr>
        <p:spPr>
          <a:xfrm>
            <a:off x="1066799" y="4212236"/>
            <a:ext cx="10166473" cy="2645763"/>
          </a:xfrm>
        </p:spPr>
        <p:txBody>
          <a:bodyPr anchor="ctr">
            <a:noAutofit/>
          </a:bodyPr>
          <a:lstStyle/>
          <a:p>
            <a:pPr marL="342900" indent="-342900">
              <a:lnSpc>
                <a:spcPct val="100000"/>
              </a:lnSpc>
              <a:buClr>
                <a:srgbClr val="1B57AF"/>
              </a:buClr>
              <a:buFont typeface="Webdings" panose="05030102010509060703" pitchFamily="18" charset="2"/>
              <a:buChar char=""/>
            </a:pPr>
            <a:r>
              <a:rPr lang="en-US" dirty="0">
                <a:solidFill>
                  <a:schemeClr val="bg2">
                    <a:lumMod val="50000"/>
                  </a:schemeClr>
                </a:solidFill>
              </a:rPr>
              <a:t>Combining </a:t>
            </a:r>
            <a:r>
              <a:rPr lang="en-US" dirty="0" smtClean="0">
                <a:solidFill>
                  <a:schemeClr val="bg2">
                    <a:lumMod val="50000"/>
                  </a:schemeClr>
                </a:solidFill>
              </a:rPr>
              <a:t>SET and </a:t>
            </a:r>
            <a:r>
              <a:rPr lang="en-US" dirty="0">
                <a:solidFill>
                  <a:schemeClr val="bg2">
                    <a:lumMod val="50000"/>
                  </a:schemeClr>
                </a:solidFill>
              </a:rPr>
              <a:t>Suomi NPP VIIRS imagery will allow for the capability to </a:t>
            </a:r>
            <a:r>
              <a:rPr lang="en-US" b="1" dirty="0">
                <a:solidFill>
                  <a:srgbClr val="1B57AF"/>
                </a:solidFill>
              </a:rPr>
              <a:t>model light pollution </a:t>
            </a:r>
            <a:r>
              <a:rPr lang="en-US" dirty="0">
                <a:solidFill>
                  <a:schemeClr val="bg2">
                    <a:lumMod val="50000"/>
                  </a:schemeClr>
                </a:solidFill>
              </a:rPr>
              <a:t>at predetermined zenith and azimuth angles.</a:t>
            </a:r>
          </a:p>
          <a:p>
            <a:pPr marL="342900" indent="-342900">
              <a:lnSpc>
                <a:spcPct val="100000"/>
              </a:lnSpc>
              <a:buClr>
                <a:srgbClr val="1B57AF"/>
              </a:buClr>
              <a:buFont typeface="Webdings" panose="05030102010509060703" pitchFamily="18" charset="2"/>
              <a:buChar char=""/>
            </a:pPr>
            <a:r>
              <a:rPr lang="en-US" dirty="0">
                <a:solidFill>
                  <a:schemeClr val="bg2">
                    <a:lumMod val="50000"/>
                  </a:schemeClr>
                </a:solidFill>
              </a:rPr>
              <a:t>SET offers broader, </a:t>
            </a:r>
            <a:r>
              <a:rPr lang="en-US" b="1" dirty="0">
                <a:solidFill>
                  <a:srgbClr val="1B57AF"/>
                </a:solidFill>
              </a:rPr>
              <a:t>more dynamic capabilities </a:t>
            </a:r>
            <a:r>
              <a:rPr lang="en-US" dirty="0">
                <a:solidFill>
                  <a:schemeClr val="bg2">
                    <a:lumMod val="50000"/>
                  </a:schemeClr>
                </a:solidFill>
              </a:rPr>
              <a:t>and applications than handheld light meters, allowing local officials to </a:t>
            </a:r>
            <a:r>
              <a:rPr lang="en-US" b="1" dirty="0">
                <a:solidFill>
                  <a:srgbClr val="1B57AF"/>
                </a:solidFill>
              </a:rPr>
              <a:t>expand the geographic scope </a:t>
            </a:r>
            <a:r>
              <a:rPr lang="en-US" dirty="0">
                <a:solidFill>
                  <a:schemeClr val="bg2">
                    <a:lumMod val="50000"/>
                  </a:schemeClr>
                </a:solidFill>
              </a:rPr>
              <a:t>of current light measurement practices. </a:t>
            </a:r>
          </a:p>
          <a:p>
            <a:pPr marL="342900" indent="-342900">
              <a:lnSpc>
                <a:spcPct val="100000"/>
              </a:lnSpc>
              <a:buClr>
                <a:srgbClr val="1B57AF"/>
              </a:buClr>
              <a:buFont typeface="Webdings" panose="05030102010509060703" pitchFamily="18" charset="2"/>
              <a:buChar char=""/>
            </a:pPr>
            <a:r>
              <a:rPr lang="en-US" dirty="0">
                <a:solidFill>
                  <a:schemeClr val="bg2">
                    <a:lumMod val="50000"/>
                  </a:schemeClr>
                </a:solidFill>
              </a:rPr>
              <a:t>Local officials and communities will have the capability to </a:t>
            </a:r>
            <a:r>
              <a:rPr lang="en-US" b="1" dirty="0">
                <a:solidFill>
                  <a:srgbClr val="1B57AF"/>
                </a:solidFill>
              </a:rPr>
              <a:t>track changes </a:t>
            </a:r>
            <a:r>
              <a:rPr lang="en-US" dirty="0">
                <a:solidFill>
                  <a:schemeClr val="bg2">
                    <a:lumMod val="50000"/>
                  </a:schemeClr>
                </a:solidFill>
              </a:rPr>
              <a:t>in maximum brightness levels with </a:t>
            </a:r>
            <a:r>
              <a:rPr lang="en-US" dirty="0" smtClean="0">
                <a:solidFill>
                  <a:schemeClr val="bg2">
                    <a:lumMod val="50000"/>
                  </a:schemeClr>
                </a:solidFill>
              </a:rPr>
              <a:t>SET.</a:t>
            </a:r>
            <a:endParaRPr lang="en-US" dirty="0">
              <a:solidFill>
                <a:schemeClr val="bg2">
                  <a:lumMod val="50000"/>
                </a:schemeClr>
              </a:solidFill>
            </a:endParaRPr>
          </a:p>
        </p:txBody>
      </p:sp>
      <p:sp>
        <p:nvSpPr>
          <p:cNvPr id="7" name="Text Placeholder 4"/>
          <p:cNvSpPr txBox="1">
            <a:spLocks/>
          </p:cNvSpPr>
          <p:nvPr/>
        </p:nvSpPr>
        <p:spPr>
          <a:xfrm>
            <a:off x="7634177" y="3161982"/>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rPr>
              <a:t>Image Credit: </a:t>
            </a:r>
            <a:r>
              <a:rPr lang="en-US" dirty="0">
                <a:solidFill>
                  <a:schemeClr val="bg1"/>
                </a:solidFill>
              </a:rPr>
              <a:t>Colorado Plateau Urban Development Team</a:t>
            </a:r>
            <a:endParaRPr kumimoji="0" lang="en-US" b="0" i="0" u="none" strike="noStrike" kern="1200" cap="none" spc="0" normalizeH="0" baseline="0" noProof="0" dirty="0">
              <a:ln>
                <a:noFill/>
              </a:ln>
              <a:solidFill>
                <a:schemeClr val="bg1"/>
              </a:solidFill>
              <a:effectLst/>
              <a:uLnTx/>
              <a:uFillTx/>
            </a:endParaRPr>
          </a:p>
        </p:txBody>
      </p:sp>
      <p:sp>
        <p:nvSpPr>
          <p:cNvPr id="10" name="TextBox 9">
            <a:extLst>
              <a:ext uri="{FF2B5EF4-FFF2-40B4-BE49-F238E27FC236}">
                <a16:creationId xmlns:a16="http://schemas.microsoft.com/office/drawing/2014/main" xmlns="" id="{9276D667-013B-4715-AD61-686363FF7F5F}"/>
              </a:ext>
            </a:extLst>
          </p:cNvPr>
          <p:cNvSpPr txBox="1"/>
          <p:nvPr/>
        </p:nvSpPr>
        <p:spPr>
          <a:xfrm>
            <a:off x="11608186" y="3488555"/>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26</a:t>
            </a:fld>
            <a:endParaRPr lang="en-US" b="1" dirty="0">
              <a:solidFill>
                <a:srgbClr val="1B57AF"/>
              </a:solidFill>
            </a:endParaRPr>
          </a:p>
        </p:txBody>
      </p:sp>
    </p:spTree>
    <p:extLst>
      <p:ext uri="{BB962C8B-B14F-4D97-AF65-F5344CB8AC3E}">
        <p14:creationId xmlns:p14="http://schemas.microsoft.com/office/powerpoint/2010/main" val="3109348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12192000" cy="1141413"/>
          </a:xfrm>
          <a:prstGeom prst="rect">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400" dirty="0"/>
              <a:t>Uncertainties</a:t>
            </a:r>
          </a:p>
        </p:txBody>
      </p:sp>
      <p:sp>
        <p:nvSpPr>
          <p:cNvPr id="4" name="Text Placeholder 3"/>
          <p:cNvSpPr>
            <a:spLocks noGrp="1"/>
          </p:cNvSpPr>
          <p:nvPr>
            <p:ph type="body" sz="quarter" idx="15"/>
          </p:nvPr>
        </p:nvSpPr>
        <p:spPr>
          <a:xfrm>
            <a:off x="8624451" y="1143000"/>
            <a:ext cx="2947955" cy="1141412"/>
          </a:xfrm>
        </p:spPr>
        <p:txBody>
          <a:bodyPr anchor="ctr">
            <a:normAutofit fontScale="92500" lnSpcReduction="10000"/>
          </a:bodyPr>
          <a:lstStyle/>
          <a:p>
            <a:pPr algn="ctr">
              <a:lnSpc>
                <a:spcPct val="110000"/>
              </a:lnSpc>
            </a:pPr>
            <a:r>
              <a:rPr lang="en-US" b="1" dirty="0">
                <a:solidFill>
                  <a:schemeClr val="bg1"/>
                </a:solidFill>
              </a:rPr>
              <a:t>Blue blindness</a:t>
            </a:r>
          </a:p>
        </p:txBody>
      </p:sp>
      <p:sp>
        <p:nvSpPr>
          <p:cNvPr id="5" name="Text Placeholder 4"/>
          <p:cNvSpPr>
            <a:spLocks noGrp="1"/>
          </p:cNvSpPr>
          <p:nvPr>
            <p:ph type="body" sz="quarter" idx="16"/>
          </p:nvPr>
        </p:nvSpPr>
        <p:spPr>
          <a:xfrm>
            <a:off x="8624452" y="2389342"/>
            <a:ext cx="2932964" cy="1462307"/>
          </a:xfrm>
        </p:spPr>
        <p:txBody>
          <a:bodyPr>
            <a:normAutofit lnSpcReduction="10000"/>
          </a:bodyPr>
          <a:lstStyle/>
          <a:p>
            <a:pPr algn="ctr">
              <a:lnSpc>
                <a:spcPct val="100000"/>
              </a:lnSpc>
            </a:pPr>
            <a:r>
              <a:rPr lang="en-US" sz="2400" dirty="0">
                <a:solidFill>
                  <a:schemeClr val="bg2">
                    <a:lumMod val="50000"/>
                  </a:schemeClr>
                </a:solidFill>
              </a:rPr>
              <a:t>VIIRS DNB (500 nm - 900 nm) not sensitive to shorter wavelengths</a:t>
            </a:r>
          </a:p>
          <a:p>
            <a:pPr algn="ctr"/>
            <a:endParaRPr lang="en-US" dirty="0">
              <a:solidFill>
                <a:schemeClr val="bg2">
                  <a:lumMod val="50000"/>
                </a:schemeClr>
              </a:solidFill>
            </a:endParaRPr>
          </a:p>
        </p:txBody>
      </p:sp>
      <p:sp>
        <p:nvSpPr>
          <p:cNvPr id="7" name="Text Placeholder 6"/>
          <p:cNvSpPr>
            <a:spLocks noGrp="1"/>
          </p:cNvSpPr>
          <p:nvPr>
            <p:ph type="body" sz="quarter" idx="18"/>
          </p:nvPr>
        </p:nvSpPr>
        <p:spPr>
          <a:xfrm>
            <a:off x="4496695" y="1143000"/>
            <a:ext cx="3227295" cy="1141412"/>
          </a:xfrm>
        </p:spPr>
        <p:txBody>
          <a:bodyPr anchor="ctr">
            <a:normAutofit fontScale="92500" lnSpcReduction="10000"/>
          </a:bodyPr>
          <a:lstStyle/>
          <a:p>
            <a:pPr algn="ctr">
              <a:lnSpc>
                <a:spcPct val="110000"/>
              </a:lnSpc>
            </a:pPr>
            <a:r>
              <a:rPr lang="en-US" b="1" dirty="0">
                <a:solidFill>
                  <a:schemeClr val="bg1"/>
                </a:solidFill>
              </a:rPr>
              <a:t>Topographic shielding</a:t>
            </a:r>
          </a:p>
        </p:txBody>
      </p:sp>
      <p:sp>
        <p:nvSpPr>
          <p:cNvPr id="8" name="Text Placeholder 7"/>
          <p:cNvSpPr>
            <a:spLocks noGrp="1"/>
          </p:cNvSpPr>
          <p:nvPr>
            <p:ph type="body" sz="quarter" idx="19"/>
          </p:nvPr>
        </p:nvSpPr>
        <p:spPr>
          <a:xfrm>
            <a:off x="4496695" y="2389344"/>
            <a:ext cx="3227295" cy="1118354"/>
          </a:xfrm>
        </p:spPr>
        <p:txBody>
          <a:bodyPr>
            <a:normAutofit/>
          </a:bodyPr>
          <a:lstStyle/>
          <a:p>
            <a:pPr algn="ctr">
              <a:lnSpc>
                <a:spcPct val="100000"/>
              </a:lnSpc>
            </a:pPr>
            <a:r>
              <a:rPr lang="en-US" sz="2400" dirty="0">
                <a:solidFill>
                  <a:schemeClr val="bg2">
                    <a:lumMod val="50000"/>
                  </a:schemeClr>
                </a:solidFill>
              </a:rPr>
              <a:t>Not accounted for in model</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7494" y="4037033"/>
            <a:ext cx="3007915" cy="2210117"/>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4237" y="3806680"/>
            <a:ext cx="3352210" cy="2514158"/>
          </a:xfrm>
          <a:prstGeom prst="rect">
            <a:avLst/>
          </a:prstGeom>
          <a:ln w="19050">
            <a:solidFill>
              <a:schemeClr val="tx1"/>
            </a:solidFill>
          </a:ln>
          <a:effectLst>
            <a:softEdge rad="0"/>
          </a:effectLst>
        </p:spPr>
      </p:pic>
      <p:sp>
        <p:nvSpPr>
          <p:cNvPr id="13" name="Text Placeholder 4"/>
          <p:cNvSpPr txBox="1">
            <a:spLocks/>
          </p:cNvSpPr>
          <p:nvPr/>
        </p:nvSpPr>
        <p:spPr>
          <a:xfrm>
            <a:off x="8645553" y="6337340"/>
            <a:ext cx="3111795" cy="42654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bg2">
                    <a:lumMod val="50000"/>
                  </a:schemeClr>
                </a:solidFill>
              </a:rPr>
              <a:t>Image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bg2">
                    <a:lumMod val="50000"/>
                  </a:schemeClr>
                </a:solidFill>
              </a:rPr>
              <a:t>NASA</a:t>
            </a:r>
            <a:endParaRPr kumimoji="0" lang="en-US" b="0" i="0" u="none" strike="noStrike" kern="1200" cap="none" spc="0" normalizeH="0" baseline="0" noProof="0" dirty="0">
              <a:ln>
                <a:noFill/>
              </a:ln>
              <a:solidFill>
                <a:schemeClr val="bg2">
                  <a:lumMod val="50000"/>
                </a:schemeClr>
              </a:solidFill>
              <a:effectLst/>
              <a:uLnTx/>
              <a:uFillTx/>
            </a:endParaRPr>
          </a:p>
        </p:txBody>
      </p:sp>
      <p:sp>
        <p:nvSpPr>
          <p:cNvPr id="14" name="Text Placeholder 4"/>
          <p:cNvSpPr txBox="1">
            <a:spLocks/>
          </p:cNvSpPr>
          <p:nvPr/>
        </p:nvSpPr>
        <p:spPr>
          <a:xfrm>
            <a:off x="4412971" y="6336831"/>
            <a:ext cx="3373476" cy="42212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Image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 2014 Doug Kerr/Flickr cc by-</a:t>
            </a:r>
            <a:r>
              <a:rPr kumimoji="0" lang="en-US" b="0" i="0" u="none" strike="noStrike" kern="1200" cap="none" spc="0" normalizeH="0" baseline="0" noProof="0" dirty="0" err="1">
                <a:ln>
                  <a:noFill/>
                </a:ln>
                <a:solidFill>
                  <a:schemeClr val="bg2">
                    <a:lumMod val="50000"/>
                  </a:schemeClr>
                </a:solidFill>
                <a:effectLst/>
                <a:uLnTx/>
                <a:uFillTx/>
              </a:rPr>
              <a:t>sa</a:t>
            </a:r>
            <a:r>
              <a:rPr kumimoji="0" lang="en-US" b="0" i="0" u="none" strike="noStrike" kern="1200" cap="none" spc="0" normalizeH="0" baseline="0" noProof="0" dirty="0">
                <a:ln>
                  <a:noFill/>
                </a:ln>
                <a:solidFill>
                  <a:schemeClr val="bg2">
                    <a:lumMod val="50000"/>
                  </a:schemeClr>
                </a:solidFill>
                <a:effectLst/>
                <a:uLnTx/>
                <a:uFillTx/>
              </a:rPr>
              <a:t> 2.0</a:t>
            </a:r>
          </a:p>
        </p:txBody>
      </p:sp>
      <p:sp>
        <p:nvSpPr>
          <p:cNvPr id="17" name="Text Placeholder 2"/>
          <p:cNvSpPr>
            <a:spLocks noGrp="1"/>
          </p:cNvSpPr>
          <p:nvPr>
            <p:ph type="body" sz="quarter" idx="11"/>
          </p:nvPr>
        </p:nvSpPr>
        <p:spPr>
          <a:xfrm>
            <a:off x="609600" y="2389343"/>
            <a:ext cx="2935588" cy="1462307"/>
          </a:xfrm>
        </p:spPr>
        <p:txBody>
          <a:bodyPr>
            <a:normAutofit/>
          </a:bodyPr>
          <a:lstStyle/>
          <a:p>
            <a:pPr algn="ctr">
              <a:lnSpc>
                <a:spcPct val="100000"/>
              </a:lnSpc>
            </a:pPr>
            <a:r>
              <a:rPr lang="en-US" sz="2400" dirty="0">
                <a:solidFill>
                  <a:schemeClr val="bg2">
                    <a:lumMod val="50000"/>
                  </a:schemeClr>
                </a:solidFill>
              </a:rPr>
              <a:t>Needs further verification of model accuracy</a:t>
            </a:r>
          </a:p>
        </p:txBody>
      </p:sp>
      <p:sp>
        <p:nvSpPr>
          <p:cNvPr id="18" name="Text Placeholder 5"/>
          <p:cNvSpPr>
            <a:spLocks noGrp="1"/>
          </p:cNvSpPr>
          <p:nvPr>
            <p:ph type="body" sz="quarter" idx="17"/>
          </p:nvPr>
        </p:nvSpPr>
        <p:spPr>
          <a:xfrm>
            <a:off x="609600" y="1143000"/>
            <a:ext cx="2935588" cy="1141413"/>
          </a:xfrm>
        </p:spPr>
        <p:txBody>
          <a:bodyPr anchor="ctr">
            <a:normAutofit/>
          </a:bodyPr>
          <a:lstStyle/>
          <a:p>
            <a:pPr algn="ctr"/>
            <a:r>
              <a:rPr lang="en-US" sz="3300" b="1" dirty="0">
                <a:solidFill>
                  <a:schemeClr val="bg1"/>
                </a:solidFill>
              </a:rPr>
              <a:t>Validation</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24" y="3642255"/>
            <a:ext cx="2618970" cy="2893048"/>
          </a:xfrm>
          <a:prstGeom prst="rect">
            <a:avLst/>
          </a:prstGeom>
        </p:spPr>
      </p:pic>
      <p:sp>
        <p:nvSpPr>
          <p:cNvPr id="20" name="Text Placeholder 4"/>
          <p:cNvSpPr txBox="1">
            <a:spLocks/>
          </p:cNvSpPr>
          <p:nvPr/>
        </p:nvSpPr>
        <p:spPr>
          <a:xfrm>
            <a:off x="609600" y="6340369"/>
            <a:ext cx="3111795" cy="45231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Image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 2010 </a:t>
            </a:r>
            <a:r>
              <a:rPr kumimoji="0" lang="en-US" b="0" i="0" u="none" strike="noStrike" kern="1200" cap="none" spc="0" normalizeH="0" baseline="0" noProof="0" dirty="0" err="1">
                <a:ln>
                  <a:noFill/>
                </a:ln>
                <a:solidFill>
                  <a:schemeClr val="bg2">
                    <a:lumMod val="50000"/>
                  </a:schemeClr>
                </a:solidFill>
                <a:effectLst/>
                <a:uLnTx/>
                <a:uFillTx/>
              </a:rPr>
              <a:t>Lamiot</a:t>
            </a:r>
            <a:r>
              <a:rPr kumimoji="0" lang="en-US" b="0" i="0" u="none" strike="noStrike" kern="1200" cap="none" spc="0" normalizeH="0" baseline="0" noProof="0" dirty="0">
                <a:ln>
                  <a:noFill/>
                </a:ln>
                <a:solidFill>
                  <a:schemeClr val="bg2">
                    <a:lumMod val="50000"/>
                  </a:schemeClr>
                </a:solidFill>
                <a:effectLst/>
                <a:uLnTx/>
                <a:uFillTx/>
              </a:rPr>
              <a:t>/Wikipedia cc by-</a:t>
            </a:r>
            <a:r>
              <a:rPr kumimoji="0" lang="en-US" b="0" i="0" u="none" strike="noStrike" kern="1200" cap="none" spc="0" normalizeH="0" baseline="0" noProof="0" dirty="0" err="1">
                <a:ln>
                  <a:noFill/>
                </a:ln>
                <a:solidFill>
                  <a:schemeClr val="bg2">
                    <a:lumMod val="50000"/>
                  </a:schemeClr>
                </a:solidFill>
                <a:effectLst/>
                <a:uLnTx/>
                <a:uFillTx/>
              </a:rPr>
              <a:t>sa</a:t>
            </a:r>
            <a:r>
              <a:rPr kumimoji="0" lang="en-US" b="0" i="0" u="none" strike="noStrike" kern="1200" cap="none" spc="0" normalizeH="0" baseline="0" noProof="0" dirty="0">
                <a:ln>
                  <a:noFill/>
                </a:ln>
                <a:solidFill>
                  <a:schemeClr val="bg2">
                    <a:lumMod val="50000"/>
                  </a:schemeClr>
                </a:solidFill>
                <a:effectLst/>
                <a:uLnTx/>
                <a:uFillTx/>
              </a:rPr>
              <a:t> 3.0</a:t>
            </a:r>
          </a:p>
        </p:txBody>
      </p:sp>
      <p:sp>
        <p:nvSpPr>
          <p:cNvPr id="16" name="TextBox 15">
            <a:extLst>
              <a:ext uri="{FF2B5EF4-FFF2-40B4-BE49-F238E27FC236}">
                <a16:creationId xmlns:a16="http://schemas.microsoft.com/office/drawing/2014/main" xmlns="" id="{A01903C8-C372-4B5D-B455-3F2ABE62D23D}"/>
              </a:ext>
            </a:extLst>
          </p:cNvPr>
          <p:cNvSpPr txBox="1"/>
          <p:nvPr/>
        </p:nvSpPr>
        <p:spPr>
          <a:xfrm>
            <a:off x="11623795" y="41565"/>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27</a:t>
            </a:fld>
            <a:endParaRPr lang="en-US" b="1" dirty="0">
              <a:solidFill>
                <a:srgbClr val="1B57AF"/>
              </a:solidFill>
            </a:endParaRPr>
          </a:p>
        </p:txBody>
      </p:sp>
    </p:spTree>
    <p:extLst>
      <p:ext uri="{BB962C8B-B14F-4D97-AF65-F5344CB8AC3E}">
        <p14:creationId xmlns:p14="http://schemas.microsoft.com/office/powerpoint/2010/main" val="361211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Future Work</a:t>
            </a:r>
          </a:p>
        </p:txBody>
      </p:sp>
      <p:sp>
        <p:nvSpPr>
          <p:cNvPr id="4" name="Text Placeholder 3"/>
          <p:cNvSpPr>
            <a:spLocks noGrp="1"/>
          </p:cNvSpPr>
          <p:nvPr>
            <p:ph type="body" sz="half" idx="2"/>
          </p:nvPr>
        </p:nvSpPr>
        <p:spPr>
          <a:xfrm>
            <a:off x="630702" y="1050615"/>
            <a:ext cx="10820400" cy="2199735"/>
          </a:xfrm>
        </p:spPr>
        <p:txBody>
          <a:bodyPr anchor="ctr">
            <a:normAutofit fontScale="92500"/>
          </a:bodyPr>
          <a:lstStyle/>
          <a:p>
            <a:pPr marL="342900" indent="-342900">
              <a:lnSpc>
                <a:spcPct val="100000"/>
              </a:lnSpc>
              <a:buClr>
                <a:srgbClr val="1B57AF"/>
              </a:buClr>
              <a:buFont typeface="Webdings" panose="05030102010509060703" pitchFamily="18" charset="2"/>
              <a:buChar char=""/>
            </a:pPr>
            <a:r>
              <a:rPr lang="en-US" dirty="0">
                <a:solidFill>
                  <a:schemeClr val="bg2">
                    <a:lumMod val="50000"/>
                  </a:schemeClr>
                </a:solidFill>
              </a:rPr>
              <a:t>Conduct more</a:t>
            </a:r>
            <a:r>
              <a:rPr lang="en-US" i="1" dirty="0">
                <a:solidFill>
                  <a:schemeClr val="tx1"/>
                </a:solidFill>
              </a:rPr>
              <a:t> </a:t>
            </a:r>
            <a:r>
              <a:rPr lang="en-US" b="1" i="1" dirty="0">
                <a:solidFill>
                  <a:srgbClr val="1B57AF"/>
                </a:solidFill>
              </a:rPr>
              <a:t>in situ</a:t>
            </a:r>
            <a:r>
              <a:rPr lang="en-US" i="1" dirty="0">
                <a:solidFill>
                  <a:srgbClr val="1B57AF"/>
                </a:solidFill>
              </a:rPr>
              <a:t> </a:t>
            </a:r>
            <a:r>
              <a:rPr lang="en-US" dirty="0">
                <a:solidFill>
                  <a:schemeClr val="bg2">
                    <a:lumMod val="50000"/>
                  </a:schemeClr>
                </a:solidFill>
              </a:rPr>
              <a:t>measurements and validate model</a:t>
            </a:r>
          </a:p>
          <a:p>
            <a:pPr marL="342900" indent="-342900">
              <a:lnSpc>
                <a:spcPct val="100000"/>
              </a:lnSpc>
              <a:buClr>
                <a:srgbClr val="1B57AF"/>
              </a:buClr>
              <a:buFont typeface="Webdings" panose="05030102010509060703" pitchFamily="18" charset="2"/>
              <a:buChar char=""/>
            </a:pPr>
            <a:r>
              <a:rPr lang="en-US" dirty="0">
                <a:solidFill>
                  <a:schemeClr val="bg2">
                    <a:lumMod val="50000"/>
                  </a:schemeClr>
                </a:solidFill>
              </a:rPr>
              <a:t>Bring the </a:t>
            </a:r>
            <a:r>
              <a:rPr lang="en-US" b="1" dirty="0">
                <a:solidFill>
                  <a:srgbClr val="1B57AF"/>
                </a:solidFill>
              </a:rPr>
              <a:t>user interface </a:t>
            </a:r>
            <a:r>
              <a:rPr lang="en-US" dirty="0">
                <a:solidFill>
                  <a:schemeClr val="bg2">
                    <a:lumMod val="50000"/>
                  </a:schemeClr>
                </a:solidFill>
              </a:rPr>
              <a:t>up to the same level of functionality as the command line code</a:t>
            </a:r>
          </a:p>
          <a:p>
            <a:pPr marL="342900" indent="-342900">
              <a:lnSpc>
                <a:spcPct val="100000"/>
              </a:lnSpc>
              <a:buClr>
                <a:srgbClr val="1B57AF"/>
              </a:buClr>
              <a:buFont typeface="Webdings" panose="05030102010509060703" pitchFamily="18" charset="2"/>
              <a:buChar char=""/>
            </a:pPr>
            <a:r>
              <a:rPr lang="en-US" dirty="0">
                <a:solidFill>
                  <a:schemeClr val="bg2">
                    <a:lumMod val="50000"/>
                  </a:schemeClr>
                </a:solidFill>
              </a:rPr>
              <a:t>Format to </a:t>
            </a:r>
            <a:r>
              <a:rPr lang="en-US" b="1" dirty="0">
                <a:solidFill>
                  <a:srgbClr val="1B57AF"/>
                </a:solidFill>
              </a:rPr>
              <a:t>automatically update</a:t>
            </a:r>
            <a:r>
              <a:rPr lang="en-US" b="1" dirty="0">
                <a:solidFill>
                  <a:srgbClr val="E97845"/>
                </a:solidFill>
              </a:rPr>
              <a:t> </a:t>
            </a:r>
            <a:r>
              <a:rPr lang="en-US" dirty="0">
                <a:solidFill>
                  <a:schemeClr val="bg2">
                    <a:lumMod val="50000"/>
                  </a:schemeClr>
                </a:solidFill>
              </a:rPr>
              <a:t>model with new images</a:t>
            </a:r>
          </a:p>
          <a:p>
            <a:pPr marL="342900" indent="-342900">
              <a:lnSpc>
                <a:spcPct val="100000"/>
              </a:lnSpc>
              <a:buClr>
                <a:srgbClr val="1B57AF"/>
              </a:buClr>
              <a:buFont typeface="Webdings" panose="05030102010509060703" pitchFamily="18" charset="2"/>
              <a:buChar char=""/>
            </a:pPr>
            <a:r>
              <a:rPr lang="en-US" dirty="0">
                <a:solidFill>
                  <a:schemeClr val="bg2">
                    <a:lumMod val="50000"/>
                  </a:schemeClr>
                </a:solidFill>
              </a:rPr>
              <a:t>Compile maps to analyze </a:t>
            </a:r>
            <a:r>
              <a:rPr lang="en-US" b="1" dirty="0">
                <a:solidFill>
                  <a:srgbClr val="1B57AF"/>
                </a:solidFill>
              </a:rPr>
              <a:t>long-term</a:t>
            </a:r>
            <a:r>
              <a:rPr lang="en-US" dirty="0">
                <a:solidFill>
                  <a:srgbClr val="1B57AF"/>
                </a:solidFill>
              </a:rPr>
              <a:t> </a:t>
            </a:r>
            <a:r>
              <a:rPr lang="en-US" b="1" dirty="0">
                <a:solidFill>
                  <a:srgbClr val="1B57AF"/>
                </a:solidFill>
              </a:rPr>
              <a:t>lighting</a:t>
            </a:r>
            <a:r>
              <a:rPr lang="en-US" dirty="0">
                <a:solidFill>
                  <a:srgbClr val="1B57AF"/>
                </a:solidFill>
              </a:rPr>
              <a:t> </a:t>
            </a:r>
            <a:r>
              <a:rPr lang="en-US" b="1" dirty="0">
                <a:solidFill>
                  <a:srgbClr val="1B57AF"/>
                </a:solidFill>
              </a:rPr>
              <a:t>trends</a:t>
            </a:r>
          </a:p>
          <a:p>
            <a:pPr marL="342900" indent="-342900">
              <a:lnSpc>
                <a:spcPct val="100000"/>
              </a:lnSpc>
              <a:buClr>
                <a:srgbClr val="1B57AF"/>
              </a:buClr>
              <a:buFont typeface="Webdings" panose="05030102010509060703" pitchFamily="18" charset="2"/>
              <a:buChar char=""/>
            </a:pPr>
            <a:r>
              <a:rPr lang="en-US" dirty="0">
                <a:solidFill>
                  <a:schemeClr val="bg2">
                    <a:lumMod val="50000"/>
                  </a:schemeClr>
                </a:solidFill>
              </a:rPr>
              <a:t>Incorporate effects of </a:t>
            </a:r>
            <a:r>
              <a:rPr lang="en-US" b="1" dirty="0">
                <a:solidFill>
                  <a:srgbClr val="1B57AF"/>
                </a:solidFill>
              </a:rPr>
              <a:t>topographic shielding</a:t>
            </a:r>
          </a:p>
        </p:txBody>
      </p:sp>
      <p:sp>
        <p:nvSpPr>
          <p:cNvPr id="8" name="Picture Placeholder 7"/>
          <p:cNvSpPr>
            <a:spLocks noGrp="1"/>
          </p:cNvSpPr>
          <p:nvPr>
            <p:ph type="pic" idx="10"/>
          </p:nvPr>
        </p:nvSpPr>
        <p:spPr/>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49" t="9115" r="-549" b="16686"/>
          <a:stretch/>
        </p:blipFill>
        <p:spPr>
          <a:xfrm>
            <a:off x="28137" y="3456416"/>
            <a:ext cx="12192000" cy="3354937"/>
          </a:xfrm>
          <a:prstGeom prst="rect">
            <a:avLst/>
          </a:prstGeom>
        </p:spPr>
      </p:pic>
      <p:sp>
        <p:nvSpPr>
          <p:cNvPr id="7" name="Text Placeholder 4"/>
          <p:cNvSpPr txBox="1">
            <a:spLocks/>
          </p:cNvSpPr>
          <p:nvPr/>
        </p:nvSpPr>
        <p:spPr>
          <a:xfrm>
            <a:off x="-66908" y="6572207"/>
            <a:ext cx="4734838" cy="186577"/>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rPr>
              <a:t>Image Credit:  </a:t>
            </a:r>
            <a:r>
              <a:rPr kumimoji="0" lang="en-US" b="0" i="0" u="none" strike="noStrike" kern="1200" cap="none" spc="0" normalizeH="0" baseline="0" noProof="0" dirty="0" err="1">
                <a:ln>
                  <a:noFill/>
                </a:ln>
                <a:solidFill>
                  <a:schemeClr val="bg1"/>
                </a:solidFill>
                <a:effectLst/>
                <a:uLnTx/>
                <a:uFillTx/>
              </a:rPr>
              <a:t>Bettymaya</a:t>
            </a:r>
            <a:r>
              <a:rPr kumimoji="0" lang="en-US" b="0" i="0" u="none" strike="noStrike" kern="1200" cap="none" spc="0" normalizeH="0" baseline="0" noProof="0" dirty="0">
                <a:ln>
                  <a:noFill/>
                </a:ln>
                <a:solidFill>
                  <a:schemeClr val="bg1"/>
                </a:solidFill>
                <a:effectLst/>
                <a:uLnTx/>
                <a:uFillTx/>
              </a:rPr>
              <a:t> </a:t>
            </a:r>
            <a:r>
              <a:rPr kumimoji="0" lang="en-US" b="0" i="0" u="none" strike="noStrike" kern="1200" cap="none" spc="0" normalizeH="0" baseline="0" noProof="0" dirty="0" err="1">
                <a:ln>
                  <a:noFill/>
                </a:ln>
                <a:solidFill>
                  <a:schemeClr val="bg1"/>
                </a:solidFill>
                <a:effectLst/>
                <a:uLnTx/>
                <a:uFillTx/>
              </a:rPr>
              <a:t>Foott</a:t>
            </a:r>
            <a:endParaRPr kumimoji="0" lang="en-US" b="0" i="0" u="none" strike="noStrike" kern="1200" cap="none" spc="0" normalizeH="0" baseline="0" noProof="0" dirty="0">
              <a:ln>
                <a:noFill/>
              </a:ln>
              <a:solidFill>
                <a:schemeClr val="bg1"/>
              </a:solidFill>
              <a:effectLst/>
              <a:uLnTx/>
              <a:uFillTx/>
            </a:endParaRPr>
          </a:p>
        </p:txBody>
      </p:sp>
      <p:sp>
        <p:nvSpPr>
          <p:cNvPr id="10" name="TextBox 9">
            <a:extLst>
              <a:ext uri="{FF2B5EF4-FFF2-40B4-BE49-F238E27FC236}">
                <a16:creationId xmlns:a16="http://schemas.microsoft.com/office/drawing/2014/main" xmlns="" id="{2EFBA325-CF57-480B-8B8A-E418CB7734B2}"/>
              </a:ext>
            </a:extLst>
          </p:cNvPr>
          <p:cNvSpPr txBox="1"/>
          <p:nvPr/>
        </p:nvSpPr>
        <p:spPr>
          <a:xfrm>
            <a:off x="11623795" y="41565"/>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28</a:t>
            </a:fld>
            <a:endParaRPr lang="en-US" b="1" dirty="0">
              <a:solidFill>
                <a:srgbClr val="1B57AF"/>
              </a:solidFill>
            </a:endParaRPr>
          </a:p>
        </p:txBody>
      </p:sp>
    </p:spTree>
    <p:extLst>
      <p:ext uri="{BB962C8B-B14F-4D97-AF65-F5344CB8AC3E}">
        <p14:creationId xmlns:p14="http://schemas.microsoft.com/office/powerpoint/2010/main" val="3633884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6" name="Text Placeholder 1">
            <a:extLst>
              <a:ext uri="{FF2B5EF4-FFF2-40B4-BE49-F238E27FC236}">
                <a16:creationId xmlns:a16="http://schemas.microsoft.com/office/drawing/2014/main" xmlns="" id="{01C2A3C7-9D36-4D3C-B473-3297B38CB7FC}"/>
              </a:ext>
            </a:extLst>
          </p:cNvPr>
          <p:cNvSpPr txBox="1">
            <a:spLocks/>
          </p:cNvSpPr>
          <p:nvPr/>
        </p:nvSpPr>
        <p:spPr>
          <a:xfrm>
            <a:off x="1000124" y="1143000"/>
            <a:ext cx="10597709" cy="50263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pPr>
            <a:r>
              <a:rPr lang="en-US" sz="2400" dirty="0">
                <a:solidFill>
                  <a:srgbClr val="1B57AF"/>
                </a:solidFill>
              </a:rPr>
              <a:t>Science Advisors</a:t>
            </a:r>
          </a:p>
          <a:p>
            <a:pPr marL="457200" indent="-457200">
              <a:lnSpc>
                <a:spcPct val="120000"/>
              </a:lnSpc>
            </a:pPr>
            <a:r>
              <a:rPr lang="en-US" sz="2400" b="1" dirty="0">
                <a:solidFill>
                  <a:schemeClr val="bg2">
                    <a:lumMod val="50000"/>
                  </a:schemeClr>
                </a:solidFill>
              </a:rPr>
              <a:t>Joseph Spruce | </a:t>
            </a:r>
            <a:r>
              <a:rPr lang="en-US" sz="2400" dirty="0">
                <a:solidFill>
                  <a:schemeClr val="bg2">
                    <a:lumMod val="50000"/>
                  </a:schemeClr>
                </a:solidFill>
              </a:rPr>
              <a:t>Lead Science Advisor for NASA DEVELOP VA – Wise County, Research Consultant, Science Systems &amp; Applications, Inc.</a:t>
            </a:r>
          </a:p>
          <a:p>
            <a:pPr marL="457200" indent="-457200">
              <a:lnSpc>
                <a:spcPct val="120000"/>
              </a:lnSpc>
            </a:pPr>
            <a:r>
              <a:rPr lang="en-US" sz="2400" b="1" dirty="0">
                <a:solidFill>
                  <a:schemeClr val="bg2">
                    <a:lumMod val="50000"/>
                  </a:schemeClr>
                </a:solidFill>
              </a:rPr>
              <a:t>Dr. Kenton Ross | </a:t>
            </a:r>
            <a:r>
              <a:rPr lang="en-US" sz="2400" dirty="0">
                <a:solidFill>
                  <a:schemeClr val="bg2">
                    <a:lumMod val="50000"/>
                  </a:schemeClr>
                </a:solidFill>
              </a:rPr>
              <a:t>Lead Science Advisor for NASA DEVELOP National Program</a:t>
            </a:r>
          </a:p>
          <a:p>
            <a:pPr marL="457200" indent="-457200">
              <a:lnSpc>
                <a:spcPct val="120000"/>
              </a:lnSpc>
            </a:pPr>
            <a:r>
              <a:rPr lang="en-US" sz="2400" b="1" dirty="0">
                <a:solidFill>
                  <a:schemeClr val="bg2">
                    <a:lumMod val="50000"/>
                  </a:schemeClr>
                </a:solidFill>
              </a:rPr>
              <a:t>Dr. L. DeWayne Cecil | </a:t>
            </a:r>
            <a:r>
              <a:rPr lang="en-US" sz="2400" dirty="0">
                <a:solidFill>
                  <a:schemeClr val="bg2">
                    <a:lumMod val="50000"/>
                  </a:schemeClr>
                </a:solidFill>
              </a:rPr>
              <a:t>Science Advisor, Chief Climatologist, NOAA National Centers for Environmental Information &amp; Program Manager, Global Science and Technology, Inc.</a:t>
            </a:r>
            <a:endParaRPr lang="en-US" sz="2400" b="1" dirty="0">
              <a:solidFill>
                <a:schemeClr val="bg2">
                  <a:lumMod val="50000"/>
                </a:schemeClr>
              </a:solidFill>
            </a:endParaRPr>
          </a:p>
          <a:p>
            <a:pPr marL="457200" indent="-457200">
              <a:lnSpc>
                <a:spcPct val="120000"/>
              </a:lnSpc>
            </a:pPr>
            <a:r>
              <a:rPr lang="en-US" sz="2400" b="1" dirty="0">
                <a:solidFill>
                  <a:schemeClr val="bg2">
                    <a:lumMod val="50000"/>
                  </a:schemeClr>
                </a:solidFill>
              </a:rPr>
              <a:t>Bob </a:t>
            </a:r>
            <a:r>
              <a:rPr lang="en-US" sz="2400" b="1" dirty="0" err="1">
                <a:solidFill>
                  <a:schemeClr val="bg2">
                    <a:lumMod val="50000"/>
                  </a:schemeClr>
                </a:solidFill>
              </a:rPr>
              <a:t>VanGundy</a:t>
            </a:r>
            <a:r>
              <a:rPr lang="en-US" sz="2400" b="1" dirty="0">
                <a:solidFill>
                  <a:schemeClr val="bg2">
                    <a:lumMod val="50000"/>
                  </a:schemeClr>
                </a:solidFill>
              </a:rPr>
              <a:t> | </a:t>
            </a:r>
            <a:r>
              <a:rPr lang="en-US" sz="2400" dirty="0">
                <a:solidFill>
                  <a:schemeClr val="bg2">
                    <a:lumMod val="50000"/>
                  </a:schemeClr>
                </a:solidFill>
              </a:rPr>
              <a:t>Science Advisor, </a:t>
            </a:r>
            <a:r>
              <a:rPr lang="en-US" sz="2400">
                <a:solidFill>
                  <a:schemeClr val="bg2">
                    <a:lumMod val="50000"/>
                  </a:schemeClr>
                </a:solidFill>
              </a:rPr>
              <a:t>Geology Instructor, </a:t>
            </a:r>
            <a:r>
              <a:rPr lang="en-US" sz="2400" dirty="0">
                <a:solidFill>
                  <a:schemeClr val="bg2">
                    <a:lumMod val="50000"/>
                  </a:schemeClr>
                </a:solidFill>
              </a:rPr>
              <a:t>The University of Virginia’s College at Wise</a:t>
            </a:r>
            <a:endParaRPr lang="en-US" sz="2400" b="1" dirty="0">
              <a:solidFill>
                <a:schemeClr val="bg2">
                  <a:lumMod val="50000"/>
                </a:schemeClr>
              </a:solidFill>
            </a:endParaRPr>
          </a:p>
        </p:txBody>
      </p:sp>
      <p:sp>
        <p:nvSpPr>
          <p:cNvPr id="5" name="TextBox 4">
            <a:extLst>
              <a:ext uri="{FF2B5EF4-FFF2-40B4-BE49-F238E27FC236}">
                <a16:creationId xmlns:a16="http://schemas.microsoft.com/office/drawing/2014/main" xmlns="" id="{3996CEC2-C51B-416C-A839-3AC08DEFC4F6}"/>
              </a:ext>
            </a:extLst>
          </p:cNvPr>
          <p:cNvSpPr txBox="1"/>
          <p:nvPr/>
        </p:nvSpPr>
        <p:spPr>
          <a:xfrm>
            <a:off x="11623795" y="41565"/>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29</a:t>
            </a:fld>
            <a:endParaRPr lang="en-US" b="1" dirty="0">
              <a:solidFill>
                <a:srgbClr val="1B57AF"/>
              </a:solidFill>
            </a:endParaRPr>
          </a:p>
        </p:txBody>
      </p:sp>
    </p:spTree>
    <p:extLst>
      <p:ext uri="{BB962C8B-B14F-4D97-AF65-F5344CB8AC3E}">
        <p14:creationId xmlns:p14="http://schemas.microsoft.com/office/powerpoint/2010/main" val="789949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xmlns="" id="{FDA00749-281F-4DF0-8D7B-18BFD48CC769}"/>
              </a:ext>
            </a:extLst>
          </p:cNvPr>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t="29019" b="22309"/>
          <a:stretch/>
        </p:blipFill>
        <p:spPr>
          <a:xfrm>
            <a:off x="0" y="2855913"/>
            <a:ext cx="12192000" cy="3956050"/>
          </a:xfrm>
        </p:spPr>
      </p:pic>
      <p:sp>
        <p:nvSpPr>
          <p:cNvPr id="5" name="Title 4"/>
          <p:cNvSpPr>
            <a:spLocks noGrp="1"/>
          </p:cNvSpPr>
          <p:nvPr>
            <p:ph type="title"/>
          </p:nvPr>
        </p:nvSpPr>
        <p:spPr>
          <a:xfrm>
            <a:off x="1000125" y="371474"/>
            <a:ext cx="10233148" cy="479425"/>
          </a:xfrm>
        </p:spPr>
        <p:txBody>
          <a:bodyPr>
            <a:noAutofit/>
          </a:bodyPr>
          <a:lstStyle/>
          <a:p>
            <a:r>
              <a:rPr lang="en-US" dirty="0"/>
              <a:t>Community Concerns</a:t>
            </a:r>
          </a:p>
        </p:txBody>
      </p:sp>
      <p:sp>
        <p:nvSpPr>
          <p:cNvPr id="6" name="Text Placeholder 5"/>
          <p:cNvSpPr>
            <a:spLocks noGrp="1"/>
          </p:cNvSpPr>
          <p:nvPr>
            <p:ph type="body" sz="half" idx="2"/>
          </p:nvPr>
        </p:nvSpPr>
        <p:spPr>
          <a:xfrm>
            <a:off x="1000125" y="993665"/>
            <a:ext cx="10233148" cy="1861830"/>
          </a:xfrm>
        </p:spPr>
        <p:txBody>
          <a:bodyPr anchor="ctr">
            <a:normAutofit/>
          </a:bodyPr>
          <a:lstStyle/>
          <a:p>
            <a:pPr lvl="0" algn="ctr">
              <a:lnSpc>
                <a:spcPct val="100000"/>
              </a:lnSpc>
              <a:spcBef>
                <a:spcPts val="0"/>
              </a:spcBef>
            </a:pPr>
            <a:r>
              <a:rPr lang="en-US" i="1" dirty="0">
                <a:solidFill>
                  <a:srgbClr val="E7E6E6">
                    <a:lumMod val="50000"/>
                  </a:srgbClr>
                </a:solidFill>
              </a:rPr>
              <a:t>“…as light pollution spreads, we are slowly losing one of the </a:t>
            </a:r>
            <a:r>
              <a:rPr lang="en-US" b="1" i="1" dirty="0">
                <a:solidFill>
                  <a:srgbClr val="1B57AF"/>
                </a:solidFill>
              </a:rPr>
              <a:t>oldest</a:t>
            </a:r>
            <a:r>
              <a:rPr lang="en-US" i="1" dirty="0">
                <a:solidFill>
                  <a:srgbClr val="E97845"/>
                </a:solidFill>
              </a:rPr>
              <a:t> </a:t>
            </a:r>
            <a:r>
              <a:rPr lang="en-US" i="1" dirty="0">
                <a:solidFill>
                  <a:srgbClr val="E7E6E6">
                    <a:lumMod val="50000"/>
                  </a:srgbClr>
                </a:solidFill>
              </a:rPr>
              <a:t>and </a:t>
            </a:r>
            <a:r>
              <a:rPr lang="en-US" b="1" i="1" dirty="0">
                <a:solidFill>
                  <a:srgbClr val="1B57AF"/>
                </a:solidFill>
              </a:rPr>
              <a:t>most</a:t>
            </a:r>
            <a:r>
              <a:rPr lang="en-US" b="1" i="1" dirty="0">
                <a:solidFill>
                  <a:srgbClr val="0070C0"/>
                </a:solidFill>
              </a:rPr>
              <a:t> </a:t>
            </a:r>
            <a:r>
              <a:rPr lang="en-US" b="1" i="1" dirty="0">
                <a:solidFill>
                  <a:srgbClr val="1B57AF"/>
                </a:solidFill>
              </a:rPr>
              <a:t>universal links </a:t>
            </a:r>
            <a:r>
              <a:rPr lang="en-US" i="1" dirty="0">
                <a:solidFill>
                  <a:srgbClr val="E7E6E6">
                    <a:lumMod val="50000"/>
                  </a:srgbClr>
                </a:solidFill>
              </a:rPr>
              <a:t>to all of human history.”</a:t>
            </a:r>
          </a:p>
          <a:p>
            <a:pPr lvl="0" algn="ctr">
              <a:lnSpc>
                <a:spcPct val="100000"/>
              </a:lnSpc>
              <a:spcBef>
                <a:spcPts val="0"/>
              </a:spcBef>
            </a:pPr>
            <a:endParaRPr lang="en-US" i="1" dirty="0">
              <a:solidFill>
                <a:srgbClr val="E7E6E6">
                  <a:lumMod val="50000"/>
                </a:srgbClr>
              </a:solidFill>
            </a:endParaRPr>
          </a:p>
          <a:p>
            <a:pPr lvl="0" algn="r">
              <a:lnSpc>
                <a:spcPct val="100000"/>
              </a:lnSpc>
              <a:spcBef>
                <a:spcPts val="0"/>
              </a:spcBef>
            </a:pPr>
            <a:r>
              <a:rPr lang="en-US" i="1" dirty="0">
                <a:solidFill>
                  <a:srgbClr val="E7E6E6">
                    <a:lumMod val="50000"/>
                  </a:srgbClr>
                </a:solidFill>
              </a:rPr>
              <a:t>– </a:t>
            </a:r>
            <a:r>
              <a:rPr lang="en-US" b="1" i="1" dirty="0">
                <a:solidFill>
                  <a:srgbClr val="E7E6E6">
                    <a:lumMod val="50000"/>
                  </a:srgbClr>
                </a:solidFill>
              </a:rPr>
              <a:t>Peter Lipscomb</a:t>
            </a:r>
          </a:p>
          <a:p>
            <a:pPr lvl="0" algn="r">
              <a:lnSpc>
                <a:spcPct val="100000"/>
              </a:lnSpc>
              <a:spcBef>
                <a:spcPts val="0"/>
              </a:spcBef>
            </a:pPr>
            <a:r>
              <a:rPr lang="en-US" i="1" dirty="0">
                <a:solidFill>
                  <a:srgbClr val="E7E6E6">
                    <a:lumMod val="50000"/>
                  </a:srgbClr>
                </a:solidFill>
              </a:rPr>
              <a:t>Santa Fe Astronomer</a:t>
            </a:r>
          </a:p>
        </p:txBody>
      </p:sp>
      <p:sp>
        <p:nvSpPr>
          <p:cNvPr id="7" name="Text Placeholder 4"/>
          <p:cNvSpPr txBox="1">
            <a:spLocks/>
          </p:cNvSpPr>
          <p:nvPr/>
        </p:nvSpPr>
        <p:spPr>
          <a:xfrm>
            <a:off x="0" y="6537643"/>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err="1">
                <a:solidFill>
                  <a:schemeClr val="bg1"/>
                </a:solidFill>
              </a:rPr>
              <a:t>Bettymaya</a:t>
            </a:r>
            <a:r>
              <a:rPr lang="en-US" dirty="0">
                <a:solidFill>
                  <a:schemeClr val="bg1"/>
                </a:solidFill>
              </a:rPr>
              <a:t> Foot</a:t>
            </a: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a:t>
            </a:r>
          </a:p>
        </p:txBody>
      </p:sp>
      <p:sp>
        <p:nvSpPr>
          <p:cNvPr id="8" name="TextBox 7">
            <a:extLst>
              <a:ext uri="{FF2B5EF4-FFF2-40B4-BE49-F238E27FC236}">
                <a16:creationId xmlns:a16="http://schemas.microsoft.com/office/drawing/2014/main" xmlns="" id="{DA9B4419-4A6F-4DE9-91EF-DC41F733C2F5}"/>
              </a:ext>
            </a:extLst>
          </p:cNvPr>
          <p:cNvSpPr txBox="1"/>
          <p:nvPr/>
        </p:nvSpPr>
        <p:spPr>
          <a:xfrm>
            <a:off x="11637818" y="0"/>
            <a:ext cx="415636" cy="369332"/>
          </a:xfrm>
          <a:prstGeom prst="rect">
            <a:avLst/>
          </a:prstGeom>
          <a:noFill/>
        </p:spPr>
        <p:txBody>
          <a:bodyPr wrap="square" rtlCol="0">
            <a:spAutoFit/>
          </a:bodyPr>
          <a:lstStyle/>
          <a:p>
            <a:pPr algn="ctr"/>
            <a:fld id="{7944B9C4-9313-471F-BA1C-02078DF2EC52}" type="slidenum">
              <a:rPr lang="en-US" b="1" smtClean="0">
                <a:solidFill>
                  <a:srgbClr val="1B57AF"/>
                </a:solidFill>
              </a:rPr>
              <a:t>3</a:t>
            </a:fld>
            <a:endParaRPr lang="en-US" b="1" dirty="0">
              <a:solidFill>
                <a:srgbClr val="1B57AF"/>
              </a:solidFill>
            </a:endParaRPr>
          </a:p>
        </p:txBody>
      </p:sp>
    </p:spTree>
    <p:extLst>
      <p:ext uri="{BB962C8B-B14F-4D97-AF65-F5344CB8AC3E}">
        <p14:creationId xmlns:p14="http://schemas.microsoft.com/office/powerpoint/2010/main" val="18113154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5" name="Text Placeholder 1">
            <a:extLst>
              <a:ext uri="{FF2B5EF4-FFF2-40B4-BE49-F238E27FC236}">
                <a16:creationId xmlns:a16="http://schemas.microsoft.com/office/drawing/2014/main" xmlns="" id="{E7A80B18-0311-4DD0-B48B-69D05A5BB554}"/>
              </a:ext>
            </a:extLst>
          </p:cNvPr>
          <p:cNvSpPr txBox="1">
            <a:spLocks/>
          </p:cNvSpPr>
          <p:nvPr/>
        </p:nvSpPr>
        <p:spPr>
          <a:xfrm>
            <a:off x="1006840" y="1014664"/>
            <a:ext cx="10531033" cy="53700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pPr>
            <a:r>
              <a:rPr lang="en-US" sz="2400" dirty="0">
                <a:solidFill>
                  <a:srgbClr val="1B57AF"/>
                </a:solidFill>
              </a:rPr>
              <a:t>Partners</a:t>
            </a:r>
          </a:p>
          <a:p>
            <a:pPr marL="457200" indent="-457200">
              <a:lnSpc>
                <a:spcPct val="120000"/>
              </a:lnSpc>
            </a:pPr>
            <a:r>
              <a:rPr lang="en-US" b="1" dirty="0" err="1">
                <a:solidFill>
                  <a:schemeClr val="bg2">
                    <a:lumMod val="50000"/>
                  </a:schemeClr>
                </a:solidFill>
              </a:rPr>
              <a:t>Bettymaya</a:t>
            </a:r>
            <a:r>
              <a:rPr lang="en-US" b="1" dirty="0">
                <a:solidFill>
                  <a:schemeClr val="bg2">
                    <a:lumMod val="50000"/>
                  </a:schemeClr>
                </a:solidFill>
              </a:rPr>
              <a:t> Foott | </a:t>
            </a:r>
            <a:r>
              <a:rPr lang="en-US" dirty="0">
                <a:solidFill>
                  <a:schemeClr val="bg2">
                    <a:lumMod val="50000"/>
                  </a:schemeClr>
                </a:solidFill>
              </a:rPr>
              <a:t>Coordinator, Colorado Plateau Dark Sky Cooperative  </a:t>
            </a:r>
          </a:p>
          <a:p>
            <a:pPr marL="457200" indent="-457200">
              <a:lnSpc>
                <a:spcPct val="120000"/>
              </a:lnSpc>
            </a:pPr>
            <a:r>
              <a:rPr lang="en-US" b="1" dirty="0">
                <a:solidFill>
                  <a:schemeClr val="bg2">
                    <a:lumMod val="50000"/>
                  </a:schemeClr>
                </a:solidFill>
              </a:rPr>
              <a:t>Randy Stanley | </a:t>
            </a:r>
            <a:r>
              <a:rPr lang="en-US" dirty="0">
                <a:solidFill>
                  <a:schemeClr val="bg2">
                    <a:lumMod val="50000"/>
                  </a:schemeClr>
                </a:solidFill>
              </a:rPr>
              <a:t>Natural Sounds and Night Skies Coordinator, National Park Service, Intermountain Region</a:t>
            </a:r>
            <a:endParaRPr lang="en-US" b="1" dirty="0">
              <a:solidFill>
                <a:schemeClr val="bg2">
                  <a:lumMod val="50000"/>
                </a:schemeClr>
              </a:solidFill>
            </a:endParaRPr>
          </a:p>
          <a:p>
            <a:pPr marL="457200" indent="-457200">
              <a:lnSpc>
                <a:spcPct val="120000"/>
              </a:lnSpc>
            </a:pPr>
            <a:r>
              <a:rPr lang="en-US" b="1" dirty="0">
                <a:solidFill>
                  <a:schemeClr val="bg2">
                    <a:lumMod val="50000"/>
                  </a:schemeClr>
                </a:solidFill>
              </a:rPr>
              <a:t>Sharolyn Anderson, PhD | </a:t>
            </a:r>
            <a:r>
              <a:rPr lang="en-US" dirty="0">
                <a:solidFill>
                  <a:schemeClr val="bg2">
                    <a:lumMod val="50000"/>
                  </a:schemeClr>
                </a:solidFill>
              </a:rPr>
              <a:t>Research Scientist, National Park Service, Natural Sounds and Night Skies Division</a:t>
            </a:r>
            <a:endParaRPr lang="en-US" b="1" dirty="0">
              <a:solidFill>
                <a:schemeClr val="bg2">
                  <a:lumMod val="50000"/>
                </a:schemeClr>
              </a:solidFill>
            </a:endParaRPr>
          </a:p>
          <a:p>
            <a:pPr marL="457200" indent="-457200">
              <a:lnSpc>
                <a:spcPct val="120000"/>
              </a:lnSpc>
            </a:pPr>
            <a:r>
              <a:rPr lang="en-US" b="1" dirty="0">
                <a:solidFill>
                  <a:schemeClr val="bg2">
                    <a:lumMod val="50000"/>
                  </a:schemeClr>
                </a:solidFill>
              </a:rPr>
              <a:t>Li-Wei Hung, PhD | </a:t>
            </a:r>
            <a:r>
              <a:rPr lang="en-US" dirty="0">
                <a:solidFill>
                  <a:schemeClr val="bg2">
                    <a:lumMod val="50000"/>
                  </a:schemeClr>
                </a:solidFill>
              </a:rPr>
              <a:t>Research Scientist, National Park Service, Natural Sounds and Night Skies Division</a:t>
            </a:r>
          </a:p>
          <a:p>
            <a:pPr marL="457200" indent="-457200">
              <a:lnSpc>
                <a:spcPct val="120000"/>
              </a:lnSpc>
            </a:pPr>
            <a:r>
              <a:rPr lang="en-US" b="1" dirty="0">
                <a:solidFill>
                  <a:schemeClr val="bg2">
                    <a:lumMod val="50000"/>
                  </a:schemeClr>
                </a:solidFill>
              </a:rPr>
              <a:t>John </a:t>
            </a:r>
            <a:r>
              <a:rPr lang="en-US" b="1" dirty="0" err="1">
                <a:solidFill>
                  <a:schemeClr val="bg2">
                    <a:lumMod val="50000"/>
                  </a:schemeClr>
                </a:solidFill>
              </a:rPr>
              <a:t>Barentine</a:t>
            </a:r>
            <a:r>
              <a:rPr lang="en-US" b="1" dirty="0">
                <a:solidFill>
                  <a:schemeClr val="bg2">
                    <a:lumMod val="50000"/>
                  </a:schemeClr>
                </a:solidFill>
              </a:rPr>
              <a:t> | </a:t>
            </a:r>
            <a:r>
              <a:rPr lang="en-US" dirty="0">
                <a:solidFill>
                  <a:schemeClr val="bg2">
                    <a:lumMod val="50000"/>
                  </a:schemeClr>
                </a:solidFill>
              </a:rPr>
              <a:t>Program Manager, International Dark-Sky Association</a:t>
            </a:r>
          </a:p>
          <a:p>
            <a:pPr marL="457200" indent="-457200">
              <a:lnSpc>
                <a:spcPct val="120000"/>
              </a:lnSpc>
            </a:pPr>
            <a:r>
              <a:rPr lang="en-US" b="1" dirty="0">
                <a:solidFill>
                  <a:schemeClr val="bg2">
                    <a:lumMod val="50000"/>
                  </a:schemeClr>
                </a:solidFill>
              </a:rPr>
              <a:t>Dan Greenblatt |</a:t>
            </a:r>
            <a:r>
              <a:rPr lang="en-US" dirty="0">
                <a:solidFill>
                  <a:schemeClr val="bg2">
                    <a:lumMod val="50000"/>
                  </a:schemeClr>
                </a:solidFill>
              </a:rPr>
              <a:t> Colter Bay District Interpretive Ranger, Grand Teton National Park</a:t>
            </a:r>
          </a:p>
          <a:p>
            <a:pPr marL="457200" indent="-457200">
              <a:lnSpc>
                <a:spcPct val="120000"/>
              </a:lnSpc>
            </a:pPr>
            <a:r>
              <a:rPr lang="en-US" b="1" dirty="0">
                <a:solidFill>
                  <a:schemeClr val="bg2">
                    <a:lumMod val="50000"/>
                  </a:schemeClr>
                </a:solidFill>
              </a:rPr>
              <a:t>Samuel Singer, PhD | </a:t>
            </a:r>
            <a:r>
              <a:rPr lang="en-US" dirty="0">
                <a:solidFill>
                  <a:schemeClr val="bg2">
                    <a:lumMod val="50000"/>
                  </a:schemeClr>
                </a:solidFill>
              </a:rPr>
              <a:t>Executive Director, Wyoming Stargazing</a:t>
            </a:r>
          </a:p>
        </p:txBody>
      </p:sp>
      <p:sp>
        <p:nvSpPr>
          <p:cNvPr id="6" name="TextBox 5">
            <a:extLst>
              <a:ext uri="{FF2B5EF4-FFF2-40B4-BE49-F238E27FC236}">
                <a16:creationId xmlns:a16="http://schemas.microsoft.com/office/drawing/2014/main" xmlns="" id="{1A9F6319-6568-435E-AB48-E7AFED0F18AD}"/>
              </a:ext>
            </a:extLst>
          </p:cNvPr>
          <p:cNvSpPr txBox="1"/>
          <p:nvPr/>
        </p:nvSpPr>
        <p:spPr>
          <a:xfrm>
            <a:off x="11623795" y="41565"/>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30</a:t>
            </a:fld>
            <a:endParaRPr lang="en-US" b="1" dirty="0">
              <a:solidFill>
                <a:srgbClr val="1B57AF"/>
              </a:solidFill>
            </a:endParaRPr>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5" name="Text Placeholder 1">
            <a:extLst>
              <a:ext uri="{FF2B5EF4-FFF2-40B4-BE49-F238E27FC236}">
                <a16:creationId xmlns:a16="http://schemas.microsoft.com/office/drawing/2014/main" xmlns="" id="{91EFFDF2-B385-4DED-96AD-96E572D3C840}"/>
              </a:ext>
            </a:extLst>
          </p:cNvPr>
          <p:cNvSpPr txBox="1">
            <a:spLocks/>
          </p:cNvSpPr>
          <p:nvPr/>
        </p:nvSpPr>
        <p:spPr>
          <a:xfrm>
            <a:off x="1006839" y="1143000"/>
            <a:ext cx="10520597" cy="51784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pPr>
            <a:r>
              <a:rPr lang="en-US" sz="2400" dirty="0">
                <a:solidFill>
                  <a:srgbClr val="1B57AF"/>
                </a:solidFill>
              </a:rPr>
              <a:t>Wise County Clerk of Circuit Court’s Office</a:t>
            </a:r>
            <a:endParaRPr lang="en-US" sz="2400" b="1" dirty="0">
              <a:solidFill>
                <a:srgbClr val="1B57AF"/>
              </a:solidFill>
            </a:endParaRPr>
          </a:p>
          <a:p>
            <a:pPr marL="457200" indent="-457200">
              <a:lnSpc>
                <a:spcPct val="110000"/>
              </a:lnSpc>
            </a:pPr>
            <a:r>
              <a:rPr lang="en-US" sz="1800" b="1" dirty="0">
                <a:solidFill>
                  <a:schemeClr val="bg2">
                    <a:lumMod val="50000"/>
                  </a:schemeClr>
                </a:solidFill>
              </a:rPr>
              <a:t>Veronica </a:t>
            </a:r>
            <a:r>
              <a:rPr lang="en-US" sz="1800" b="1" dirty="0" err="1">
                <a:solidFill>
                  <a:schemeClr val="bg2">
                    <a:lumMod val="50000"/>
                  </a:schemeClr>
                </a:solidFill>
              </a:rPr>
              <a:t>Warda</a:t>
            </a:r>
            <a:r>
              <a:rPr lang="en-US" sz="1800" b="1" dirty="0">
                <a:solidFill>
                  <a:schemeClr val="bg2">
                    <a:lumMod val="50000"/>
                  </a:schemeClr>
                </a:solidFill>
              </a:rPr>
              <a:t> | </a:t>
            </a:r>
            <a:r>
              <a:rPr lang="en-US" sz="1800" dirty="0">
                <a:solidFill>
                  <a:schemeClr val="bg2">
                    <a:lumMod val="50000"/>
                  </a:schemeClr>
                </a:solidFill>
              </a:rPr>
              <a:t>Project Lead, Wyoming Cross-Cutting I and II Teams, NASA DEVELOP National Program </a:t>
            </a:r>
          </a:p>
          <a:p>
            <a:pPr marL="457200" indent="-457200">
              <a:lnSpc>
                <a:spcPct val="110000"/>
              </a:lnSpc>
            </a:pPr>
            <a:r>
              <a:rPr lang="en-US" sz="1800" b="1" dirty="0">
                <a:solidFill>
                  <a:schemeClr val="bg2">
                    <a:lumMod val="50000"/>
                  </a:schemeClr>
                </a:solidFill>
              </a:rPr>
              <a:t>Ryan Avery | </a:t>
            </a:r>
            <a:r>
              <a:rPr lang="en-US" sz="1800" dirty="0">
                <a:solidFill>
                  <a:schemeClr val="bg2">
                    <a:lumMod val="50000"/>
                  </a:schemeClr>
                </a:solidFill>
              </a:rPr>
              <a:t>Project Coordination/</a:t>
            </a:r>
            <a:r>
              <a:rPr lang="en-US" sz="1800" dirty="0" err="1">
                <a:solidFill>
                  <a:schemeClr val="bg2">
                    <a:lumMod val="50000"/>
                  </a:schemeClr>
                </a:solidFill>
              </a:rPr>
              <a:t>Geoinformatics</a:t>
            </a:r>
            <a:r>
              <a:rPr lang="en-US" sz="1800" dirty="0">
                <a:solidFill>
                  <a:schemeClr val="bg2">
                    <a:lumMod val="50000"/>
                  </a:schemeClr>
                </a:solidFill>
              </a:rPr>
              <a:t> Fellow, Wyoming Cross-Cutting II Team, NASA DEVELOP National Program </a:t>
            </a:r>
            <a:endParaRPr lang="en-US" sz="1800" b="1" dirty="0">
              <a:solidFill>
                <a:schemeClr val="bg2">
                  <a:lumMod val="50000"/>
                </a:schemeClr>
              </a:solidFill>
            </a:endParaRPr>
          </a:p>
          <a:p>
            <a:pPr marL="457200" indent="-457200">
              <a:lnSpc>
                <a:spcPct val="110000"/>
              </a:lnSpc>
            </a:pPr>
            <a:r>
              <a:rPr lang="en-US" sz="1800" b="1" dirty="0">
                <a:solidFill>
                  <a:schemeClr val="bg2">
                    <a:lumMod val="50000"/>
                  </a:schemeClr>
                </a:solidFill>
              </a:rPr>
              <a:t>Steven Chao | </a:t>
            </a:r>
            <a:r>
              <a:rPr lang="en-US" sz="1800" dirty="0">
                <a:solidFill>
                  <a:schemeClr val="bg2">
                    <a:lumMod val="50000"/>
                  </a:schemeClr>
                </a:solidFill>
              </a:rPr>
              <a:t>Wyoming Cross-Cutting II Team, NASA DEVELOP National Program </a:t>
            </a:r>
            <a:endParaRPr lang="en-US" sz="1800" b="1" dirty="0">
              <a:solidFill>
                <a:schemeClr val="bg2">
                  <a:lumMod val="50000"/>
                </a:schemeClr>
              </a:solidFill>
            </a:endParaRPr>
          </a:p>
          <a:p>
            <a:pPr marL="457200" indent="-457200">
              <a:lnSpc>
                <a:spcPct val="110000"/>
              </a:lnSpc>
            </a:pPr>
            <a:r>
              <a:rPr lang="en-US" sz="1800" b="1" dirty="0">
                <a:solidFill>
                  <a:schemeClr val="bg2">
                    <a:lumMod val="50000"/>
                  </a:schemeClr>
                </a:solidFill>
              </a:rPr>
              <a:t>Stanley Yu | </a:t>
            </a:r>
            <a:r>
              <a:rPr lang="en-US" sz="1800" dirty="0">
                <a:solidFill>
                  <a:schemeClr val="bg2">
                    <a:lumMod val="50000"/>
                  </a:schemeClr>
                </a:solidFill>
              </a:rPr>
              <a:t>Wyoming Cross-Cutting II Team, NASA DEVELOP National Program </a:t>
            </a:r>
            <a:endParaRPr lang="en-US" sz="1800" b="1" dirty="0">
              <a:solidFill>
                <a:schemeClr val="bg2">
                  <a:lumMod val="50000"/>
                </a:schemeClr>
              </a:solidFill>
            </a:endParaRPr>
          </a:p>
          <a:p>
            <a:pPr marL="457200" indent="-457200">
              <a:lnSpc>
                <a:spcPct val="110000"/>
              </a:lnSpc>
            </a:pPr>
            <a:r>
              <a:rPr lang="en-US" sz="1800" b="1" dirty="0">
                <a:solidFill>
                  <a:schemeClr val="bg2">
                    <a:lumMod val="50000"/>
                  </a:schemeClr>
                </a:solidFill>
              </a:rPr>
              <a:t>Benjamin </a:t>
            </a:r>
            <a:r>
              <a:rPr lang="en-US" sz="1800" b="1" dirty="0" err="1">
                <a:solidFill>
                  <a:schemeClr val="bg2">
                    <a:lumMod val="50000"/>
                  </a:schemeClr>
                </a:solidFill>
              </a:rPr>
              <a:t>Marcovitz</a:t>
            </a:r>
            <a:r>
              <a:rPr lang="en-US" sz="1800" b="1" dirty="0">
                <a:solidFill>
                  <a:schemeClr val="bg2">
                    <a:lumMod val="50000"/>
                  </a:schemeClr>
                </a:solidFill>
              </a:rPr>
              <a:t> | </a:t>
            </a:r>
            <a:r>
              <a:rPr lang="en-US" sz="1800" dirty="0">
                <a:solidFill>
                  <a:schemeClr val="bg2">
                    <a:lumMod val="50000"/>
                  </a:schemeClr>
                </a:solidFill>
              </a:rPr>
              <a:t>Wyoming Cross-Cutting Team, NASA DEVELOP National Program</a:t>
            </a:r>
          </a:p>
          <a:p>
            <a:pPr marL="457200" indent="-457200">
              <a:lnSpc>
                <a:spcPct val="110000"/>
              </a:lnSpc>
            </a:pPr>
            <a:r>
              <a:rPr lang="en-US" sz="1800" b="1" dirty="0">
                <a:solidFill>
                  <a:schemeClr val="bg2">
                    <a:lumMod val="50000"/>
                  </a:schemeClr>
                </a:solidFill>
              </a:rPr>
              <a:t>Aubrey </a:t>
            </a:r>
            <a:r>
              <a:rPr lang="en-US" sz="1800" b="1" dirty="0" err="1">
                <a:solidFill>
                  <a:schemeClr val="bg2">
                    <a:lumMod val="50000"/>
                  </a:schemeClr>
                </a:solidFill>
              </a:rPr>
              <a:t>Hilte</a:t>
            </a:r>
            <a:r>
              <a:rPr lang="en-US" sz="1800" b="1" dirty="0">
                <a:solidFill>
                  <a:schemeClr val="bg2">
                    <a:lumMod val="50000"/>
                  </a:schemeClr>
                </a:solidFill>
              </a:rPr>
              <a:t> | </a:t>
            </a:r>
            <a:r>
              <a:rPr lang="en-US" sz="1800" dirty="0">
                <a:solidFill>
                  <a:schemeClr val="bg2">
                    <a:lumMod val="50000"/>
                  </a:schemeClr>
                </a:solidFill>
              </a:rPr>
              <a:t>Wyoming Cross-Cutting Team, NASA DEVELOP National Program</a:t>
            </a:r>
          </a:p>
          <a:p>
            <a:pPr marL="457200" indent="-457200">
              <a:lnSpc>
                <a:spcPct val="110000"/>
              </a:lnSpc>
            </a:pPr>
            <a:r>
              <a:rPr lang="en-US" sz="1800" b="1" dirty="0">
                <a:solidFill>
                  <a:schemeClr val="bg2">
                    <a:lumMod val="50000"/>
                  </a:schemeClr>
                </a:solidFill>
              </a:rPr>
              <a:t>Eric White | </a:t>
            </a:r>
            <a:r>
              <a:rPr lang="en-US" sz="1800" dirty="0">
                <a:solidFill>
                  <a:schemeClr val="bg2">
                    <a:lumMod val="50000"/>
                  </a:schemeClr>
                </a:solidFill>
              </a:rPr>
              <a:t>Center Lead, Wyoming Cross-Cutting Team, NASA DEVELOP National Program</a:t>
            </a:r>
          </a:p>
          <a:p>
            <a:pPr marL="457200" indent="-457200">
              <a:lnSpc>
                <a:spcPct val="110000"/>
              </a:lnSpc>
            </a:pPr>
            <a:r>
              <a:rPr lang="en-US" sz="1800" b="1" dirty="0">
                <a:solidFill>
                  <a:schemeClr val="bg2">
                    <a:lumMod val="50000"/>
                  </a:schemeClr>
                </a:solidFill>
              </a:rPr>
              <a:t>Christine Stevens | </a:t>
            </a:r>
            <a:r>
              <a:rPr lang="en-US" sz="1800" dirty="0">
                <a:solidFill>
                  <a:schemeClr val="bg2">
                    <a:lumMod val="50000"/>
                  </a:schemeClr>
                </a:solidFill>
              </a:rPr>
              <a:t>Former Assistant Center Lead, Wyoming Cross-Cutting Team, NASA DEVELOP National Program</a:t>
            </a:r>
          </a:p>
          <a:p>
            <a:pPr marL="457200" indent="-457200">
              <a:lnSpc>
                <a:spcPct val="110000"/>
              </a:lnSpc>
            </a:pPr>
            <a:r>
              <a:rPr lang="en-US" sz="1800" b="1" dirty="0">
                <a:solidFill>
                  <a:schemeClr val="bg2">
                    <a:lumMod val="50000"/>
                  </a:schemeClr>
                </a:solidFill>
              </a:rPr>
              <a:t>J. Michael Brooke | </a:t>
            </a:r>
            <a:r>
              <a:rPr lang="en-US" sz="1800" dirty="0">
                <a:solidFill>
                  <a:schemeClr val="bg2">
                    <a:lumMod val="50000"/>
                  </a:schemeClr>
                </a:solidFill>
              </a:rPr>
              <a:t>Former Center Lead, NASA DEVELOP National Program</a:t>
            </a:r>
          </a:p>
        </p:txBody>
      </p:sp>
      <p:sp>
        <p:nvSpPr>
          <p:cNvPr id="6" name="TextBox 5">
            <a:extLst>
              <a:ext uri="{FF2B5EF4-FFF2-40B4-BE49-F238E27FC236}">
                <a16:creationId xmlns:a16="http://schemas.microsoft.com/office/drawing/2014/main" xmlns="" id="{128A7422-76A8-4662-B360-2C15E207FCF3}"/>
              </a:ext>
            </a:extLst>
          </p:cNvPr>
          <p:cNvSpPr txBox="1"/>
          <p:nvPr/>
        </p:nvSpPr>
        <p:spPr>
          <a:xfrm>
            <a:off x="11623795" y="41565"/>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31</a:t>
            </a:fld>
            <a:endParaRPr lang="en-US" b="1" dirty="0">
              <a:solidFill>
                <a:srgbClr val="1B57AF"/>
              </a:solidFill>
            </a:endParaRPr>
          </a:p>
        </p:txBody>
      </p:sp>
    </p:spTree>
    <p:extLst>
      <p:ext uri="{BB962C8B-B14F-4D97-AF65-F5344CB8AC3E}">
        <p14:creationId xmlns:p14="http://schemas.microsoft.com/office/powerpoint/2010/main" val="23419419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3C07A84-8F7B-46D9-BEC2-854FAA0937C9}"/>
              </a:ext>
            </a:extLst>
          </p:cNvPr>
          <p:cNvPicPr>
            <a:picLocks noChangeAspect="1"/>
          </p:cNvPicPr>
          <p:nvPr/>
        </p:nvPicPr>
        <p:blipFill>
          <a:blip r:embed="rId3"/>
          <a:stretch>
            <a:fillRect/>
          </a:stretch>
        </p:blipFill>
        <p:spPr>
          <a:xfrm>
            <a:off x="6977603" y="2422084"/>
            <a:ext cx="1646063" cy="1646063"/>
          </a:xfrm>
          <a:prstGeom prst="rect">
            <a:avLst/>
          </a:prstGeom>
        </p:spPr>
      </p:pic>
      <p:pic>
        <p:nvPicPr>
          <p:cNvPr id="3" name="Picture 2">
            <a:extLst>
              <a:ext uri="{FF2B5EF4-FFF2-40B4-BE49-F238E27FC236}">
                <a16:creationId xmlns:a16="http://schemas.microsoft.com/office/drawing/2014/main" xmlns="" id="{E515C101-E25A-4666-AEC4-AA0AF1587D86}"/>
              </a:ext>
            </a:extLst>
          </p:cNvPr>
          <p:cNvPicPr>
            <a:picLocks noChangeAspect="1"/>
          </p:cNvPicPr>
          <p:nvPr/>
        </p:nvPicPr>
        <p:blipFill>
          <a:blip r:embed="rId4"/>
          <a:stretch>
            <a:fillRect/>
          </a:stretch>
        </p:blipFill>
        <p:spPr>
          <a:xfrm>
            <a:off x="4262839" y="2397702"/>
            <a:ext cx="1646063" cy="1646063"/>
          </a:xfrm>
          <a:prstGeom prst="rect">
            <a:avLst/>
          </a:prstGeom>
        </p:spPr>
      </p:pic>
      <p:pic>
        <p:nvPicPr>
          <p:cNvPr id="2" name="Picture 1">
            <a:extLst>
              <a:ext uri="{FF2B5EF4-FFF2-40B4-BE49-F238E27FC236}">
                <a16:creationId xmlns:a16="http://schemas.microsoft.com/office/drawing/2014/main" xmlns="" id="{BE5CF002-4DE4-4FCC-9970-C71937795012}"/>
              </a:ext>
            </a:extLst>
          </p:cNvPr>
          <p:cNvPicPr>
            <a:picLocks noChangeAspect="1"/>
          </p:cNvPicPr>
          <p:nvPr/>
        </p:nvPicPr>
        <p:blipFill>
          <a:blip r:embed="rId5"/>
          <a:stretch>
            <a:fillRect/>
          </a:stretch>
        </p:blipFill>
        <p:spPr>
          <a:xfrm>
            <a:off x="1548074" y="2373319"/>
            <a:ext cx="1646063" cy="1646063"/>
          </a:xfrm>
          <a:prstGeom prst="rect">
            <a:avLst/>
          </a:prstGeom>
        </p:spPr>
      </p:pic>
      <p:sp>
        <p:nvSpPr>
          <p:cNvPr id="9" name="Title 8"/>
          <p:cNvSpPr>
            <a:spLocks noGrp="1"/>
          </p:cNvSpPr>
          <p:nvPr>
            <p:ph type="title"/>
          </p:nvPr>
        </p:nvSpPr>
        <p:spPr/>
        <p:txBody>
          <a:bodyPr/>
          <a:lstStyle/>
          <a:p>
            <a:r>
              <a:rPr lang="en-US" dirty="0"/>
              <a:t>Thank you!</a:t>
            </a:r>
          </a:p>
        </p:txBody>
      </p:sp>
      <p:pic>
        <p:nvPicPr>
          <p:cNvPr id="6" name="Picture 5">
            <a:extLst>
              <a:ext uri="{FF2B5EF4-FFF2-40B4-BE49-F238E27FC236}">
                <a16:creationId xmlns:a16="http://schemas.microsoft.com/office/drawing/2014/main" xmlns="" id="{20DD7F08-4F6A-4125-9F03-A1F5A99D44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6697" y="2216414"/>
            <a:ext cx="2011551" cy="2035550"/>
          </a:xfrm>
          <a:prstGeom prst="rect">
            <a:avLst/>
          </a:prstGeom>
          <a:noFill/>
          <a:ln>
            <a:noFill/>
          </a:ln>
        </p:spPr>
      </p:pic>
      <p:sp>
        <p:nvSpPr>
          <p:cNvPr id="7" name="Text Placeholder 16">
            <a:extLst>
              <a:ext uri="{FF2B5EF4-FFF2-40B4-BE49-F238E27FC236}">
                <a16:creationId xmlns:a16="http://schemas.microsoft.com/office/drawing/2014/main" xmlns="" id="{A1BEC009-F731-43BD-8211-237C19025C6F}"/>
              </a:ext>
            </a:extLst>
          </p:cNvPr>
          <p:cNvSpPr txBox="1">
            <a:spLocks/>
          </p:cNvSpPr>
          <p:nvPr/>
        </p:nvSpPr>
        <p:spPr>
          <a:xfrm>
            <a:off x="622517" y="4511960"/>
            <a:ext cx="3497179"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rPr>
              <a:t>Margaret Mulhern</a:t>
            </a:r>
          </a:p>
          <a:p>
            <a:pPr algn="ctr">
              <a:lnSpc>
                <a:spcPct val="100000"/>
              </a:lnSpc>
              <a:spcBef>
                <a:spcPts val="0"/>
              </a:spcBef>
            </a:pPr>
            <a:r>
              <a:rPr lang="en-US" dirty="0">
                <a:solidFill>
                  <a:schemeClr val="tx1">
                    <a:lumMod val="75000"/>
                  </a:schemeClr>
                </a:solidFill>
              </a:rPr>
              <a:t>Project Lead</a:t>
            </a:r>
          </a:p>
        </p:txBody>
      </p:sp>
      <p:sp>
        <p:nvSpPr>
          <p:cNvPr id="8" name="Text Placeholder 16">
            <a:extLst>
              <a:ext uri="{FF2B5EF4-FFF2-40B4-BE49-F238E27FC236}">
                <a16:creationId xmlns:a16="http://schemas.microsoft.com/office/drawing/2014/main" xmlns="" id="{84CD2FB9-23E1-4F41-AE3A-7DCAA4F395D0}"/>
              </a:ext>
            </a:extLst>
          </p:cNvPr>
          <p:cNvSpPr txBox="1">
            <a:spLocks/>
          </p:cNvSpPr>
          <p:nvPr/>
        </p:nvSpPr>
        <p:spPr>
          <a:xfrm>
            <a:off x="3649745" y="448873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Manda Au</a:t>
            </a:r>
          </a:p>
        </p:txBody>
      </p:sp>
      <p:sp>
        <p:nvSpPr>
          <p:cNvPr id="11" name="Text Placeholder 16">
            <a:extLst>
              <a:ext uri="{FF2B5EF4-FFF2-40B4-BE49-F238E27FC236}">
                <a16:creationId xmlns:a16="http://schemas.microsoft.com/office/drawing/2014/main" xmlns="" id="{6BDE1027-F481-47B2-816A-CE51BE3AD342}"/>
              </a:ext>
            </a:extLst>
          </p:cNvPr>
          <p:cNvSpPr txBox="1">
            <a:spLocks/>
          </p:cNvSpPr>
          <p:nvPr/>
        </p:nvSpPr>
        <p:spPr>
          <a:xfrm>
            <a:off x="6299555" y="4488738"/>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rPr>
              <a:t>Ian </a:t>
            </a:r>
            <a:r>
              <a:rPr lang="en-US" dirty="0" err="1">
                <a:solidFill>
                  <a:schemeClr val="tx1">
                    <a:lumMod val="75000"/>
                  </a:schemeClr>
                </a:solidFill>
              </a:rPr>
              <a:t>Brastow</a:t>
            </a:r>
            <a:endParaRPr lang="en-US" dirty="0">
              <a:solidFill>
                <a:schemeClr val="tx1">
                  <a:lumMod val="75000"/>
                </a:schemeClr>
              </a:solidFill>
            </a:endParaRPr>
          </a:p>
        </p:txBody>
      </p:sp>
      <p:pic>
        <p:nvPicPr>
          <p:cNvPr id="12" name="Picture 11">
            <a:extLst>
              <a:ext uri="{FF2B5EF4-FFF2-40B4-BE49-F238E27FC236}">
                <a16:creationId xmlns:a16="http://schemas.microsoft.com/office/drawing/2014/main" xmlns="" id="{4A516C74-570A-4C0D-A63B-32C98AC524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405" y="2167649"/>
            <a:ext cx="2057404" cy="2057404"/>
          </a:xfrm>
          <a:prstGeom prst="rect">
            <a:avLst/>
          </a:prstGeom>
        </p:spPr>
      </p:pic>
      <p:pic>
        <p:nvPicPr>
          <p:cNvPr id="13" name="Picture 12">
            <a:extLst>
              <a:ext uri="{FF2B5EF4-FFF2-40B4-BE49-F238E27FC236}">
                <a16:creationId xmlns:a16="http://schemas.microsoft.com/office/drawing/2014/main" xmlns="" id="{0DF1BF23-5738-48B6-807D-E807B71F4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7169" y="2189503"/>
            <a:ext cx="2057404" cy="2057404"/>
          </a:xfrm>
          <a:prstGeom prst="rect">
            <a:avLst/>
          </a:prstGeom>
        </p:spPr>
      </p:pic>
      <p:pic>
        <p:nvPicPr>
          <p:cNvPr id="14" name="Picture 13">
            <a:extLst>
              <a:ext uri="{FF2B5EF4-FFF2-40B4-BE49-F238E27FC236}">
                <a16:creationId xmlns:a16="http://schemas.microsoft.com/office/drawing/2014/main" xmlns="" id="{02AD89EE-233C-485A-9331-8F0727735D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1933" y="2216414"/>
            <a:ext cx="2057404" cy="2057404"/>
          </a:xfrm>
          <a:prstGeom prst="rect">
            <a:avLst/>
          </a:prstGeom>
        </p:spPr>
      </p:pic>
    </p:spTree>
    <p:extLst>
      <p:ext uri="{BB962C8B-B14F-4D97-AF65-F5344CB8AC3E}">
        <p14:creationId xmlns:p14="http://schemas.microsoft.com/office/powerpoint/2010/main" val="2393655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Addenda</a:t>
            </a:r>
          </a:p>
        </p:txBody>
      </p:sp>
      <p:pic>
        <p:nvPicPr>
          <p:cNvPr id="6" name="Picture 5">
            <a:extLst>
              <a:ext uri="{FF2B5EF4-FFF2-40B4-BE49-F238E27FC236}">
                <a16:creationId xmlns:a16="http://schemas.microsoft.com/office/drawing/2014/main" xmlns="" id="{90D2E99F-D9E9-444D-85B4-26E5A4205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8162" y="2379650"/>
            <a:ext cx="1729057" cy="17496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3668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Light Propagation Kernel</a:t>
            </a:r>
          </a:p>
        </p:txBody>
      </p:sp>
      <p:sp>
        <p:nvSpPr>
          <p:cNvPr id="4" name="Text Placeholder 3"/>
          <p:cNvSpPr>
            <a:spLocks noGrp="1"/>
          </p:cNvSpPr>
          <p:nvPr>
            <p:ph type="body" sz="half" idx="2"/>
          </p:nvPr>
        </p:nvSpPr>
        <p:spPr>
          <a:xfrm>
            <a:off x="7919049" y="1142999"/>
            <a:ext cx="3657600" cy="5410911"/>
          </a:xfrm>
        </p:spPr>
        <p:txBody>
          <a:bodyPr anchor="ctr">
            <a:normAutofit/>
          </a:bodyPr>
          <a:lstStyle/>
          <a:p>
            <a:pPr marL="342900" indent="-342900">
              <a:lnSpc>
                <a:spcPct val="100000"/>
              </a:lnSpc>
              <a:spcBef>
                <a:spcPts val="1800"/>
              </a:spcBef>
              <a:buClr>
                <a:srgbClr val="1B57AF"/>
              </a:buClr>
              <a:buFont typeface="Webdings" panose="05030102010509060703" pitchFamily="18" charset="2"/>
              <a:buChar char=""/>
            </a:pPr>
            <a:r>
              <a:rPr lang="en-US" sz="2400" dirty="0">
                <a:solidFill>
                  <a:schemeClr val="bg2">
                    <a:lumMod val="50000"/>
                  </a:schemeClr>
                </a:solidFill>
              </a:rPr>
              <a:t>Part of </a:t>
            </a:r>
            <a:r>
              <a:rPr lang="en-US" sz="2400" dirty="0" err="1">
                <a:solidFill>
                  <a:schemeClr val="bg2">
                    <a:lumMod val="50000"/>
                  </a:schemeClr>
                </a:solidFill>
              </a:rPr>
              <a:t>Skyglow</a:t>
            </a:r>
            <a:r>
              <a:rPr lang="en-US" sz="2400" dirty="0">
                <a:solidFill>
                  <a:schemeClr val="bg2">
                    <a:lumMod val="50000"/>
                  </a:schemeClr>
                </a:solidFill>
              </a:rPr>
              <a:t> Estimation Toolbox</a:t>
            </a:r>
          </a:p>
          <a:p>
            <a:pPr marL="342900" indent="-342900">
              <a:lnSpc>
                <a:spcPct val="100000"/>
              </a:lnSpc>
              <a:spcBef>
                <a:spcPts val="1800"/>
              </a:spcBef>
              <a:buClr>
                <a:srgbClr val="1B57AF"/>
              </a:buClr>
              <a:buFont typeface="Webdings" panose="05030102010509060703" pitchFamily="18" charset="2"/>
              <a:buChar char=""/>
            </a:pPr>
            <a:r>
              <a:rPr lang="en-US" sz="2400" dirty="0">
                <a:solidFill>
                  <a:schemeClr val="bg2">
                    <a:lumMod val="50000"/>
                  </a:schemeClr>
                </a:solidFill>
              </a:rPr>
              <a:t>Depends on parameters</a:t>
            </a:r>
            <a:endParaRPr lang="en-US" sz="1800" dirty="0">
              <a:solidFill>
                <a:schemeClr val="bg2">
                  <a:lumMod val="50000"/>
                </a:schemeClr>
              </a:solidFill>
            </a:endParaRPr>
          </a:p>
          <a:p>
            <a:pPr marL="342900" indent="-342900">
              <a:lnSpc>
                <a:spcPct val="100000"/>
              </a:lnSpc>
              <a:spcBef>
                <a:spcPts val="1800"/>
              </a:spcBef>
              <a:buClr>
                <a:srgbClr val="1B57AF"/>
              </a:buClr>
              <a:buFont typeface="Webdings" panose="05030102010509060703" pitchFamily="18" charset="2"/>
              <a:buChar char=""/>
            </a:pPr>
            <a:r>
              <a:rPr lang="en-US" sz="2400" dirty="0">
                <a:solidFill>
                  <a:schemeClr val="bg2">
                    <a:lumMod val="50000"/>
                  </a:schemeClr>
                </a:solidFill>
              </a:rPr>
              <a:t>Fast Fourier Transform</a:t>
            </a:r>
          </a:p>
          <a:p>
            <a:pPr marL="342900" indent="-342900">
              <a:lnSpc>
                <a:spcPct val="100000"/>
              </a:lnSpc>
              <a:spcBef>
                <a:spcPts val="1800"/>
              </a:spcBef>
              <a:buClr>
                <a:srgbClr val="1B57AF"/>
              </a:buClr>
              <a:buFont typeface="Webdings" panose="05030102010509060703" pitchFamily="18" charset="2"/>
              <a:buChar char=""/>
            </a:pPr>
            <a:r>
              <a:rPr lang="en-US" sz="2400" dirty="0">
                <a:solidFill>
                  <a:schemeClr val="bg2">
                    <a:lumMod val="50000"/>
                  </a:schemeClr>
                </a:solidFill>
              </a:rPr>
              <a:t>22 min – 2 hours to create</a:t>
            </a:r>
          </a:p>
        </p:txBody>
      </p:sp>
      <p:grpSp>
        <p:nvGrpSpPr>
          <p:cNvPr id="3" name="Group 2"/>
          <p:cNvGrpSpPr/>
          <p:nvPr/>
        </p:nvGrpSpPr>
        <p:grpSpPr>
          <a:xfrm>
            <a:off x="583766" y="1324841"/>
            <a:ext cx="6989362" cy="5400871"/>
            <a:chOff x="186947" y="1411106"/>
            <a:chExt cx="6989362" cy="5400871"/>
          </a:xfrm>
        </p:grpSpPr>
        <p:pic>
          <p:nvPicPr>
            <p:cNvPr id="6" name="image7.png"/>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86947" y="1411106"/>
              <a:ext cx="6989362" cy="5400871"/>
            </a:xfrm>
            <a:prstGeom prst="rect">
              <a:avLst/>
            </a:prstGeom>
            <a:ln/>
          </p:spPr>
        </p:pic>
        <p:sp>
          <p:nvSpPr>
            <p:cNvPr id="8" name="Text Placeholder 4"/>
            <p:cNvSpPr txBox="1">
              <a:spLocks/>
            </p:cNvSpPr>
            <p:nvPr/>
          </p:nvSpPr>
          <p:spPr>
            <a:xfrm>
              <a:off x="795033" y="6441981"/>
              <a:ext cx="5224990" cy="369996"/>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Image Credit: </a:t>
              </a:r>
              <a:r>
                <a:rPr lang="en-US" dirty="0">
                  <a:solidFill>
                    <a:schemeClr val="bg2">
                      <a:lumMod val="50000"/>
                    </a:schemeClr>
                  </a:solidFill>
                </a:rPr>
                <a:t>Colorado Plateau Urban Development</a:t>
              </a:r>
              <a:r>
                <a:rPr kumimoji="0" lang="en-US" b="0" i="0" u="none" strike="noStrike" kern="1200" cap="none" spc="0" normalizeH="0" noProof="0" dirty="0">
                  <a:ln>
                    <a:noFill/>
                  </a:ln>
                  <a:solidFill>
                    <a:schemeClr val="bg2">
                      <a:lumMod val="50000"/>
                    </a:schemeClr>
                  </a:solidFill>
                  <a:effectLst/>
                  <a:uLnTx/>
                  <a:uFillTx/>
                </a:rPr>
                <a:t> Team</a:t>
              </a:r>
              <a:endParaRPr kumimoji="0" lang="en-US" b="0" i="0" u="none" strike="noStrike" kern="1200" cap="none" spc="0" normalizeH="0" baseline="0" noProof="0" dirty="0">
                <a:ln>
                  <a:noFill/>
                </a:ln>
                <a:solidFill>
                  <a:schemeClr val="bg2">
                    <a:lumMod val="50000"/>
                  </a:schemeClr>
                </a:solidFill>
                <a:effectLst/>
                <a:uLnTx/>
                <a:uFillTx/>
              </a:endParaRPr>
            </a:p>
          </p:txBody>
        </p:sp>
      </p:grpSp>
      <p:sp>
        <p:nvSpPr>
          <p:cNvPr id="11" name="TextBox 10">
            <a:extLst>
              <a:ext uri="{FF2B5EF4-FFF2-40B4-BE49-F238E27FC236}">
                <a16:creationId xmlns:a16="http://schemas.microsoft.com/office/drawing/2014/main" xmlns="" id="{F5C4B5D6-23EF-41DF-B801-177627F0C35F}"/>
              </a:ext>
            </a:extLst>
          </p:cNvPr>
          <p:cNvSpPr txBox="1"/>
          <p:nvPr/>
        </p:nvSpPr>
        <p:spPr>
          <a:xfrm>
            <a:off x="1191852" y="1001675"/>
            <a:ext cx="5724758" cy="650662"/>
          </a:xfrm>
          <a:prstGeom prst="rect">
            <a:avLst/>
          </a:prstGeom>
          <a:noFill/>
        </p:spPr>
        <p:txBody>
          <a:bodyPr wrap="square" rtlCol="0">
            <a:spAutoFit/>
          </a:bodyPr>
          <a:lstStyle/>
          <a:p>
            <a:pPr algn="ctr"/>
            <a:r>
              <a:rPr lang="en-US" dirty="0"/>
              <a:t>Kernel to Calculate Scattered Light in the Direction of (67.5</a:t>
            </a:r>
            <a:r>
              <a:rPr lang="en-US" dirty="0">
                <a:sym typeface="Symbol" panose="05050102010706020507" pitchFamily="18" charset="2"/>
              </a:rPr>
              <a:t></a:t>
            </a:r>
            <a:r>
              <a:rPr lang="en-US" dirty="0"/>
              <a:t>, 180</a:t>
            </a:r>
            <a:r>
              <a:rPr lang="en-US" dirty="0">
                <a:sym typeface="Symbol" panose="05050102010706020507" pitchFamily="18" charset="2"/>
              </a:rPr>
              <a:t>)</a:t>
            </a:r>
            <a:endParaRPr lang="en-US" dirty="0"/>
          </a:p>
        </p:txBody>
      </p:sp>
      <p:pic>
        <p:nvPicPr>
          <p:cNvPr id="9" name="Picture 8">
            <a:extLst>
              <a:ext uri="{FF2B5EF4-FFF2-40B4-BE49-F238E27FC236}">
                <a16:creationId xmlns:a16="http://schemas.microsoft.com/office/drawing/2014/main" xmlns="" id="{B183404C-1D20-4959-A5CC-A1D2EF85F393}"/>
              </a:ext>
            </a:extLst>
          </p:cNvPr>
          <p:cNvPicPr>
            <a:picLocks noChangeAspect="1"/>
          </p:cNvPicPr>
          <p:nvPr/>
        </p:nvPicPr>
        <p:blipFill>
          <a:blip r:embed="rId4"/>
          <a:stretch>
            <a:fillRect/>
          </a:stretch>
        </p:blipFill>
        <p:spPr>
          <a:xfrm>
            <a:off x="1341760" y="1812508"/>
            <a:ext cx="787843" cy="757271"/>
          </a:xfrm>
          <a:prstGeom prst="rect">
            <a:avLst/>
          </a:prstGeom>
        </p:spPr>
      </p:pic>
    </p:spTree>
    <p:extLst>
      <p:ext uri="{BB962C8B-B14F-4D97-AF65-F5344CB8AC3E}">
        <p14:creationId xmlns:p14="http://schemas.microsoft.com/office/powerpoint/2010/main" val="609519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Geometric Relationships</a:t>
            </a:r>
          </a:p>
        </p:txBody>
      </p:sp>
      <p:sp>
        <p:nvSpPr>
          <p:cNvPr id="4" name="Text Placeholder 3"/>
          <p:cNvSpPr>
            <a:spLocks noGrp="1"/>
          </p:cNvSpPr>
          <p:nvPr>
            <p:ph type="body" sz="half" idx="2"/>
          </p:nvPr>
        </p:nvSpPr>
        <p:spPr/>
        <p:txBody>
          <a:bodyPr anchor="ctr">
            <a:normAutofit/>
          </a:bodyPr>
          <a:lstStyle/>
          <a:p>
            <a:pPr algn="ctr"/>
            <a:r>
              <a:rPr lang="en-US" sz="2400" dirty="0">
                <a:solidFill>
                  <a:schemeClr val="bg2">
                    <a:lumMod val="50000"/>
                  </a:schemeClr>
                </a:solidFill>
              </a:rPr>
              <a:t>Based on Cinzano et al. (2001) and </a:t>
            </a:r>
            <a:r>
              <a:rPr lang="en-US" sz="2400" dirty="0" err="1">
                <a:solidFill>
                  <a:schemeClr val="bg2">
                    <a:lumMod val="50000"/>
                  </a:schemeClr>
                </a:solidFill>
              </a:rPr>
              <a:t>Garstang</a:t>
            </a:r>
            <a:r>
              <a:rPr lang="en-US" sz="2400" dirty="0">
                <a:solidFill>
                  <a:schemeClr val="bg2">
                    <a:lumMod val="50000"/>
                  </a:schemeClr>
                </a:solidFill>
              </a:rPr>
              <a:t> (1989)</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125" y="1032755"/>
            <a:ext cx="5559750" cy="5550925"/>
          </a:xfrm>
          <a:prstGeom prst="rect">
            <a:avLst/>
          </a:prstGeom>
          <a:noFill/>
        </p:spPr>
      </p:pic>
      <p:sp>
        <p:nvSpPr>
          <p:cNvPr id="9" name="Text Placeholder 4"/>
          <p:cNvSpPr txBox="1">
            <a:spLocks/>
          </p:cNvSpPr>
          <p:nvPr/>
        </p:nvSpPr>
        <p:spPr>
          <a:xfrm>
            <a:off x="609600" y="6553700"/>
            <a:ext cx="4067331"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Graphic Credit: Wyoming</a:t>
            </a:r>
            <a:r>
              <a:rPr kumimoji="0" lang="en-US" b="0" i="0" u="none" strike="noStrike" kern="1200" cap="none" spc="0" normalizeH="0" noProof="0" dirty="0">
                <a:ln>
                  <a:noFill/>
                </a:ln>
                <a:solidFill>
                  <a:schemeClr val="bg2">
                    <a:lumMod val="50000"/>
                  </a:schemeClr>
                </a:solidFill>
                <a:effectLst/>
                <a:uLnTx/>
                <a:uFillTx/>
              </a:rPr>
              <a:t> Cross-Cutting I &amp; II Teams</a:t>
            </a:r>
            <a:endParaRPr kumimoji="0" lang="en-US" b="0" i="0" u="none" strike="noStrike" kern="1200" cap="none" spc="0" normalizeH="0" baseline="0" noProof="0" dirty="0">
              <a:ln>
                <a:noFill/>
              </a:ln>
              <a:solidFill>
                <a:schemeClr val="bg2">
                  <a:lumMod val="50000"/>
                </a:schemeClr>
              </a:solidFill>
              <a:effectLst/>
              <a:uLnTx/>
              <a:uFillTx/>
            </a:endParaRPr>
          </a:p>
        </p:txBody>
      </p:sp>
    </p:spTree>
    <p:extLst>
      <p:ext uri="{BB962C8B-B14F-4D97-AF65-F5344CB8AC3E}">
        <p14:creationId xmlns:p14="http://schemas.microsoft.com/office/powerpoint/2010/main" val="1147081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Skyglow</a:t>
            </a:r>
            <a:r>
              <a:rPr lang="en-US" sz="4400" dirty="0"/>
              <a:t> Emissions Functions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9087" y="1420206"/>
            <a:ext cx="9593825" cy="4756033"/>
          </a:xfrm>
          <a:prstGeom prst="rect">
            <a:avLst/>
          </a:prstGeom>
          <a:noFill/>
        </p:spPr>
      </p:pic>
      <p:sp>
        <p:nvSpPr>
          <p:cNvPr id="8" name="Text Placeholder 4"/>
          <p:cNvSpPr txBox="1">
            <a:spLocks/>
          </p:cNvSpPr>
          <p:nvPr/>
        </p:nvSpPr>
        <p:spPr>
          <a:xfrm>
            <a:off x="1843314" y="6039079"/>
            <a:ext cx="3223361"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Graphic Credit: </a:t>
            </a:r>
            <a:r>
              <a:rPr kumimoji="0" lang="en-US" b="0" i="0" u="none" strike="noStrike" kern="1200" cap="none" spc="0" normalizeH="0" baseline="0" noProof="0" dirty="0" err="1">
                <a:ln>
                  <a:noFill/>
                </a:ln>
                <a:solidFill>
                  <a:schemeClr val="bg2">
                    <a:lumMod val="50000"/>
                  </a:schemeClr>
                </a:solidFill>
                <a:effectLst/>
                <a:uLnTx/>
                <a:uFillTx/>
              </a:rPr>
              <a:t>Falchi</a:t>
            </a:r>
            <a:r>
              <a:rPr kumimoji="0" lang="en-US" b="0" i="0" u="none" strike="noStrike" kern="1200" cap="none" spc="0" normalizeH="0" baseline="0" noProof="0" dirty="0">
                <a:ln>
                  <a:noFill/>
                </a:ln>
                <a:solidFill>
                  <a:schemeClr val="bg2">
                    <a:lumMod val="50000"/>
                  </a:schemeClr>
                </a:solidFill>
                <a:effectLst/>
                <a:uLnTx/>
                <a:uFillTx/>
              </a:rPr>
              <a:t> et al. (2016)</a:t>
            </a:r>
          </a:p>
        </p:txBody>
      </p:sp>
    </p:spTree>
    <p:extLst>
      <p:ext uri="{BB962C8B-B14F-4D97-AF65-F5344CB8AC3E}">
        <p14:creationId xmlns:p14="http://schemas.microsoft.com/office/powerpoint/2010/main" val="349934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Building a Regional Model</a:t>
            </a:r>
          </a:p>
        </p:txBody>
      </p:sp>
      <p:pic>
        <p:nvPicPr>
          <p:cNvPr id="4" name="Picture Placeholder 3"/>
          <p:cNvPicPr>
            <a:picLocks noGrp="1" noChangeAspect="1"/>
          </p:cNvPicPr>
          <p:nvPr>
            <p:ph type="pic" idx="10"/>
          </p:nvPr>
        </p:nvPicPr>
        <p:blipFill>
          <a:blip r:embed="rId3">
            <a:extLst>
              <a:ext uri="{28A0092B-C50C-407E-A947-70E740481C1C}">
                <a14:useLocalDpi xmlns:a14="http://schemas.microsoft.com/office/drawing/2010/main" val="0"/>
              </a:ext>
            </a:extLst>
          </a:blip>
          <a:srcRect l="6970" r="6970"/>
          <a:stretch>
            <a:fillRect/>
          </a:stretch>
        </p:blipFill>
        <p:spPr>
          <a:xfrm>
            <a:off x="609600" y="931498"/>
            <a:ext cx="7008813" cy="5880479"/>
          </a:xfrm>
          <a:prstGeom prst="rect">
            <a:avLst/>
          </a:prstGeom>
          <a:ln>
            <a:noFill/>
          </a:ln>
          <a:effectLst>
            <a:softEdge rad="112500"/>
          </a:effectLst>
        </p:spPr>
      </p:pic>
      <p:sp>
        <p:nvSpPr>
          <p:cNvPr id="2" name="Text Placeholder 1"/>
          <p:cNvSpPr>
            <a:spLocks noGrp="1"/>
          </p:cNvSpPr>
          <p:nvPr>
            <p:ph type="body" sz="half" idx="2"/>
          </p:nvPr>
        </p:nvSpPr>
        <p:spPr>
          <a:xfrm>
            <a:off x="8160327" y="1004340"/>
            <a:ext cx="3427069" cy="5853659"/>
          </a:xfrm>
        </p:spPr>
        <p:txBody>
          <a:bodyPr anchor="ctr">
            <a:normAutofit/>
          </a:bodyPr>
          <a:lstStyle/>
          <a:p>
            <a:pPr>
              <a:lnSpc>
                <a:spcPct val="100000"/>
              </a:lnSpc>
              <a:spcBef>
                <a:spcPts val="1800"/>
              </a:spcBef>
              <a:buClr>
                <a:srgbClr val="E97845"/>
              </a:buClr>
            </a:pPr>
            <a:r>
              <a:rPr lang="en-US" sz="2400" dirty="0">
                <a:solidFill>
                  <a:schemeClr val="bg2">
                    <a:lumMod val="50000"/>
                  </a:schemeClr>
                </a:solidFill>
              </a:rPr>
              <a:t>Python function </a:t>
            </a:r>
            <a:r>
              <a:rPr lang="en-US" sz="2400" b="1" dirty="0">
                <a:solidFill>
                  <a:srgbClr val="1B57AF"/>
                </a:solidFill>
              </a:rPr>
              <a:t>sums up sky brightness </a:t>
            </a:r>
            <a:r>
              <a:rPr lang="en-US" sz="2400" dirty="0">
                <a:solidFill>
                  <a:schemeClr val="bg2">
                    <a:lumMod val="50000"/>
                  </a:schemeClr>
                </a:solidFill>
              </a:rPr>
              <a:t>for each pixel using </a:t>
            </a:r>
            <a:r>
              <a:rPr lang="en-US" sz="2400" b="1" dirty="0">
                <a:solidFill>
                  <a:srgbClr val="1B57AF"/>
                </a:solidFill>
              </a:rPr>
              <a:t>Fast Fourier Transform</a:t>
            </a:r>
            <a:r>
              <a:rPr lang="en-US" sz="2400" dirty="0">
                <a:solidFill>
                  <a:srgbClr val="1B57AF"/>
                </a:solidFill>
              </a:rPr>
              <a:t> </a:t>
            </a:r>
            <a:r>
              <a:rPr lang="en-US" sz="2400" dirty="0">
                <a:solidFill>
                  <a:schemeClr val="bg2">
                    <a:lumMod val="50000"/>
                  </a:schemeClr>
                </a:solidFill>
              </a:rPr>
              <a:t>to estimate propagation behavior</a:t>
            </a:r>
          </a:p>
          <a:p>
            <a:pPr>
              <a:lnSpc>
                <a:spcPct val="100000"/>
              </a:lnSpc>
              <a:spcBef>
                <a:spcPts val="1800"/>
              </a:spcBef>
              <a:buClr>
                <a:srgbClr val="E97845"/>
              </a:buClr>
            </a:pPr>
            <a:endParaRPr lang="en-US" sz="2400" dirty="0">
              <a:solidFill>
                <a:schemeClr val="bg2">
                  <a:lumMod val="50000"/>
                </a:schemeClr>
              </a:solidFill>
            </a:endParaRPr>
          </a:p>
          <a:p>
            <a:pPr>
              <a:lnSpc>
                <a:spcPct val="100000"/>
              </a:lnSpc>
              <a:spcBef>
                <a:spcPts val="1800"/>
              </a:spcBef>
              <a:buClr>
                <a:srgbClr val="E97845"/>
              </a:buClr>
            </a:pPr>
            <a:r>
              <a:rPr lang="en-US" sz="2400" dirty="0">
                <a:solidFill>
                  <a:schemeClr val="bg2">
                    <a:lumMod val="50000"/>
                  </a:schemeClr>
                </a:solidFill>
              </a:rPr>
              <a:t>Outputs </a:t>
            </a:r>
            <a:r>
              <a:rPr lang="en-US" sz="2400" b="1" dirty="0">
                <a:solidFill>
                  <a:srgbClr val="1B57AF"/>
                </a:solidFill>
              </a:rPr>
              <a:t>Artificial </a:t>
            </a:r>
            <a:r>
              <a:rPr lang="en-US" sz="2400" b="1" dirty="0" err="1">
                <a:solidFill>
                  <a:srgbClr val="1B57AF"/>
                </a:solidFill>
              </a:rPr>
              <a:t>Skyglow</a:t>
            </a:r>
            <a:r>
              <a:rPr lang="en-US" sz="2400" b="1" dirty="0">
                <a:solidFill>
                  <a:srgbClr val="1B57AF"/>
                </a:solidFill>
              </a:rPr>
              <a:t> Map </a:t>
            </a:r>
            <a:r>
              <a:rPr lang="en-US" sz="2400" dirty="0">
                <a:solidFill>
                  <a:schemeClr val="bg2">
                    <a:lumMod val="50000"/>
                  </a:schemeClr>
                </a:solidFill>
              </a:rPr>
              <a:t>as TIFF image</a:t>
            </a:r>
          </a:p>
        </p:txBody>
      </p:sp>
      <p:sp>
        <p:nvSpPr>
          <p:cNvPr id="6" name="Text Placeholder 4"/>
          <p:cNvSpPr txBox="1">
            <a:spLocks/>
          </p:cNvSpPr>
          <p:nvPr/>
        </p:nvSpPr>
        <p:spPr>
          <a:xfrm>
            <a:off x="609600" y="6367688"/>
            <a:ext cx="4330824"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Image Credit: © </a:t>
            </a:r>
            <a:r>
              <a:rPr lang="en-US" dirty="0" err="1">
                <a:solidFill>
                  <a:schemeClr val="bg2">
                    <a:lumMod val="50000"/>
                  </a:schemeClr>
                </a:solidFill>
              </a:rPr>
              <a:t>xkdc</a:t>
            </a:r>
            <a:r>
              <a:rPr lang="en-US" dirty="0">
                <a:solidFill>
                  <a:schemeClr val="bg2">
                    <a:lumMod val="50000"/>
                  </a:schemeClr>
                </a:solidFill>
              </a:rPr>
              <a:t> cc by-</a:t>
            </a:r>
            <a:r>
              <a:rPr lang="en-US" dirty="0" err="1">
                <a:solidFill>
                  <a:schemeClr val="bg2">
                    <a:lumMod val="50000"/>
                  </a:schemeClr>
                </a:solidFill>
              </a:rPr>
              <a:t>nc</a:t>
            </a:r>
            <a:r>
              <a:rPr lang="en-US" dirty="0">
                <a:solidFill>
                  <a:schemeClr val="bg2">
                    <a:lumMod val="50000"/>
                  </a:schemeClr>
                </a:solidFill>
              </a:rPr>
              <a:t> 2.5</a:t>
            </a:r>
            <a:endParaRPr kumimoji="0" lang="en-US" b="0" i="0" u="none" strike="noStrike" kern="1200" cap="none" spc="0" normalizeH="0" baseline="0" noProof="0" dirty="0">
              <a:ln>
                <a:noFill/>
              </a:ln>
              <a:solidFill>
                <a:schemeClr val="bg2">
                  <a:lumMod val="50000"/>
                </a:schemeClr>
              </a:solidFill>
              <a:effectLst/>
              <a:uLnTx/>
              <a:uFillTx/>
            </a:endParaRPr>
          </a:p>
        </p:txBody>
      </p:sp>
      <p:sp>
        <p:nvSpPr>
          <p:cNvPr id="7" name="TextBox 6">
            <a:extLst>
              <a:ext uri="{FF2B5EF4-FFF2-40B4-BE49-F238E27FC236}">
                <a16:creationId xmlns:a16="http://schemas.microsoft.com/office/drawing/2014/main" xmlns="" id="{760FE73A-0033-4CEF-9C99-6C36FBDA4A06}"/>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37</a:t>
            </a:fld>
            <a:endParaRPr lang="en-US" b="1" dirty="0">
              <a:solidFill>
                <a:srgbClr val="1B57AF"/>
              </a:solidFill>
            </a:endParaRPr>
          </a:p>
        </p:txBody>
      </p:sp>
    </p:spTree>
    <p:extLst>
      <p:ext uri="{BB962C8B-B14F-4D97-AF65-F5344CB8AC3E}">
        <p14:creationId xmlns:p14="http://schemas.microsoft.com/office/powerpoint/2010/main" val="1304320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06E01-535C-49D5-9B5C-9BDB7141AE32}"/>
              </a:ext>
            </a:extLst>
          </p:cNvPr>
          <p:cNvSpPr>
            <a:spLocks noGrp="1"/>
          </p:cNvSpPr>
          <p:nvPr>
            <p:ph type="title"/>
          </p:nvPr>
        </p:nvSpPr>
        <p:spPr/>
        <p:txBody>
          <a:bodyPr/>
          <a:lstStyle/>
          <a:p>
            <a:r>
              <a:rPr lang="en-US" sz="4000" dirty="0"/>
              <a:t>Artifacts Revealed in VIIRS Imagery</a:t>
            </a:r>
          </a:p>
        </p:txBody>
      </p:sp>
      <p:pic>
        <p:nvPicPr>
          <p:cNvPr id="6" name="Picture 5">
            <a:extLst>
              <a:ext uri="{FF2B5EF4-FFF2-40B4-BE49-F238E27FC236}">
                <a16:creationId xmlns:a16="http://schemas.microsoft.com/office/drawing/2014/main" xmlns="" id="{E015A93B-73EC-4016-ACF0-4E210E814866}"/>
              </a:ext>
            </a:extLst>
          </p:cNvPr>
          <p:cNvPicPr>
            <a:picLocks noChangeAspect="1"/>
          </p:cNvPicPr>
          <p:nvPr/>
        </p:nvPicPr>
        <p:blipFill rotWithShape="1">
          <a:blip r:embed="rId3"/>
          <a:srcRect l="18682" r="12438" b="36851"/>
          <a:stretch/>
        </p:blipFill>
        <p:spPr>
          <a:xfrm>
            <a:off x="855682" y="1914287"/>
            <a:ext cx="4848447" cy="3753293"/>
          </a:xfrm>
          <a:prstGeom prst="rect">
            <a:avLst/>
          </a:prstGeom>
        </p:spPr>
      </p:pic>
      <p:grpSp>
        <p:nvGrpSpPr>
          <p:cNvPr id="7" name="Group 6">
            <a:extLst>
              <a:ext uri="{FF2B5EF4-FFF2-40B4-BE49-F238E27FC236}">
                <a16:creationId xmlns:a16="http://schemas.microsoft.com/office/drawing/2014/main" xmlns="" id="{1334CBCE-3793-4DC8-AF86-E2376916D789}"/>
              </a:ext>
            </a:extLst>
          </p:cNvPr>
          <p:cNvGrpSpPr/>
          <p:nvPr/>
        </p:nvGrpSpPr>
        <p:grpSpPr>
          <a:xfrm>
            <a:off x="6156252" y="1879407"/>
            <a:ext cx="3753293" cy="1082197"/>
            <a:chOff x="6156252" y="1589573"/>
            <a:chExt cx="3753293" cy="1082197"/>
          </a:xfrm>
        </p:grpSpPr>
        <p:pic>
          <p:nvPicPr>
            <p:cNvPr id="8" name="Picture 7">
              <a:extLst>
                <a:ext uri="{FF2B5EF4-FFF2-40B4-BE49-F238E27FC236}">
                  <a16:creationId xmlns:a16="http://schemas.microsoft.com/office/drawing/2014/main" xmlns="" id="{89402F8D-E1B3-4763-A72E-4D50497A0B3B}"/>
                </a:ext>
              </a:extLst>
            </p:cNvPr>
            <p:cNvPicPr>
              <a:picLocks noChangeAspect="1"/>
            </p:cNvPicPr>
            <p:nvPr/>
          </p:nvPicPr>
          <p:blipFill rotWithShape="1">
            <a:blip r:embed="rId4"/>
            <a:srcRect l="12638" t="9720" r="20991" b="31041"/>
            <a:stretch/>
          </p:blipFill>
          <p:spPr>
            <a:xfrm>
              <a:off x="6319837" y="2024063"/>
              <a:ext cx="381000" cy="519112"/>
            </a:xfrm>
            <a:prstGeom prst="rect">
              <a:avLst/>
            </a:prstGeom>
          </p:spPr>
        </p:pic>
        <p:sp>
          <p:nvSpPr>
            <p:cNvPr id="9" name="TextBox 8">
              <a:extLst>
                <a:ext uri="{FF2B5EF4-FFF2-40B4-BE49-F238E27FC236}">
                  <a16:creationId xmlns:a16="http://schemas.microsoft.com/office/drawing/2014/main" xmlns="" id="{A821112F-D160-4446-825A-04F477624920}"/>
                </a:ext>
              </a:extLst>
            </p:cNvPr>
            <p:cNvSpPr txBox="1"/>
            <p:nvPr/>
          </p:nvSpPr>
          <p:spPr>
            <a:xfrm>
              <a:off x="6156252" y="1589573"/>
              <a:ext cx="3753293" cy="369332"/>
            </a:xfrm>
            <a:prstGeom prst="rect">
              <a:avLst/>
            </a:prstGeom>
            <a:noFill/>
          </p:spPr>
          <p:txBody>
            <a:bodyPr wrap="square" rtlCol="0">
              <a:spAutoFit/>
            </a:bodyPr>
            <a:lstStyle/>
            <a:p>
              <a:r>
                <a:rPr lang="en-US" b="1" dirty="0">
                  <a:latin typeface="Century Gothic" panose="020B0502020202020204" pitchFamily="34" charset="0"/>
                </a:rPr>
                <a:t>Percent Difference from Median</a:t>
              </a:r>
            </a:p>
          </p:txBody>
        </p:sp>
        <p:sp>
          <p:nvSpPr>
            <p:cNvPr id="10" name="TextBox 9">
              <a:extLst>
                <a:ext uri="{FF2B5EF4-FFF2-40B4-BE49-F238E27FC236}">
                  <a16:creationId xmlns:a16="http://schemas.microsoft.com/office/drawing/2014/main" xmlns="" id="{C7C85B5F-0BAB-49D8-89AD-E4BEBBEE3B20}"/>
                </a:ext>
              </a:extLst>
            </p:cNvPr>
            <p:cNvSpPr txBox="1"/>
            <p:nvPr/>
          </p:nvSpPr>
          <p:spPr>
            <a:xfrm>
              <a:off x="6700837" y="1914287"/>
              <a:ext cx="1419226" cy="369332"/>
            </a:xfrm>
            <a:prstGeom prst="rect">
              <a:avLst/>
            </a:prstGeom>
            <a:noFill/>
          </p:spPr>
          <p:txBody>
            <a:bodyPr wrap="square" rtlCol="0">
              <a:spAutoFit/>
            </a:bodyPr>
            <a:lstStyle/>
            <a:p>
              <a:r>
                <a:rPr lang="en-US" dirty="0">
                  <a:latin typeface="Century Gothic" panose="020B0502020202020204" pitchFamily="34" charset="0"/>
                </a:rPr>
                <a:t>High: &gt;5%</a:t>
              </a:r>
            </a:p>
          </p:txBody>
        </p:sp>
        <p:sp>
          <p:nvSpPr>
            <p:cNvPr id="11" name="TextBox 10">
              <a:extLst>
                <a:ext uri="{FF2B5EF4-FFF2-40B4-BE49-F238E27FC236}">
                  <a16:creationId xmlns:a16="http://schemas.microsoft.com/office/drawing/2014/main" xmlns="" id="{14CB9939-4862-4060-A9F2-A92EDB2DB7F7}"/>
                </a:ext>
              </a:extLst>
            </p:cNvPr>
            <p:cNvSpPr txBox="1"/>
            <p:nvPr/>
          </p:nvSpPr>
          <p:spPr>
            <a:xfrm>
              <a:off x="6700837" y="2302438"/>
              <a:ext cx="1571626" cy="369332"/>
            </a:xfrm>
            <a:prstGeom prst="rect">
              <a:avLst/>
            </a:prstGeom>
            <a:noFill/>
          </p:spPr>
          <p:txBody>
            <a:bodyPr wrap="square" rtlCol="0">
              <a:spAutoFit/>
            </a:bodyPr>
            <a:lstStyle/>
            <a:p>
              <a:r>
                <a:rPr lang="en-US" dirty="0">
                  <a:latin typeface="Century Gothic" panose="020B0502020202020204" pitchFamily="34" charset="0"/>
                </a:rPr>
                <a:t>Low: &lt;5%</a:t>
              </a:r>
            </a:p>
          </p:txBody>
        </p:sp>
      </p:grpSp>
      <p:sp>
        <p:nvSpPr>
          <p:cNvPr id="12" name="TextBox 11">
            <a:extLst>
              <a:ext uri="{FF2B5EF4-FFF2-40B4-BE49-F238E27FC236}">
                <a16:creationId xmlns:a16="http://schemas.microsoft.com/office/drawing/2014/main" xmlns="" id="{C396A3C0-C14D-48A7-9E07-8FA5F075A612}"/>
              </a:ext>
            </a:extLst>
          </p:cNvPr>
          <p:cNvSpPr txBox="1"/>
          <p:nvPr/>
        </p:nvSpPr>
        <p:spPr>
          <a:xfrm>
            <a:off x="1526088" y="1414541"/>
            <a:ext cx="3753293" cy="369332"/>
          </a:xfrm>
          <a:prstGeom prst="rect">
            <a:avLst/>
          </a:prstGeom>
          <a:noFill/>
        </p:spPr>
        <p:txBody>
          <a:bodyPr wrap="square" rtlCol="0">
            <a:spAutoFit/>
          </a:bodyPr>
          <a:lstStyle/>
          <a:p>
            <a:r>
              <a:rPr lang="en-US" b="1" dirty="0">
                <a:latin typeface="Century Gothic" panose="020B0502020202020204" pitchFamily="34" charset="0"/>
              </a:rPr>
              <a:t>Wildfire in Idaho, August 2015</a:t>
            </a:r>
          </a:p>
        </p:txBody>
      </p:sp>
      <p:grpSp>
        <p:nvGrpSpPr>
          <p:cNvPr id="13" name="Group 12">
            <a:extLst>
              <a:ext uri="{FF2B5EF4-FFF2-40B4-BE49-F238E27FC236}">
                <a16:creationId xmlns:a16="http://schemas.microsoft.com/office/drawing/2014/main" xmlns="" id="{FC1E4FD5-2016-43DE-9EC2-5D4C5A85319A}"/>
              </a:ext>
            </a:extLst>
          </p:cNvPr>
          <p:cNvGrpSpPr/>
          <p:nvPr/>
        </p:nvGrpSpPr>
        <p:grpSpPr>
          <a:xfrm>
            <a:off x="6156252" y="3447623"/>
            <a:ext cx="5630910" cy="1987945"/>
            <a:chOff x="2847975" y="1916675"/>
            <a:chExt cx="6496050" cy="2293375"/>
          </a:xfrm>
          <a:effectLst>
            <a:outerShdw blurRad="228600" dist="127000" dir="8100000" algn="tr" rotWithShape="0">
              <a:prstClr val="black">
                <a:alpha val="50000"/>
              </a:prstClr>
            </a:outerShdw>
          </a:effectLst>
        </p:grpSpPr>
        <p:pic>
          <p:nvPicPr>
            <p:cNvPr id="14" name="Picture 13">
              <a:extLst>
                <a:ext uri="{FF2B5EF4-FFF2-40B4-BE49-F238E27FC236}">
                  <a16:creationId xmlns:a16="http://schemas.microsoft.com/office/drawing/2014/main" xmlns="" id="{6AEE062B-5B1C-4A74-B7B8-35302F398EE2}"/>
                </a:ext>
              </a:extLst>
            </p:cNvPr>
            <p:cNvPicPr>
              <a:picLocks noChangeAspect="1"/>
            </p:cNvPicPr>
            <p:nvPr/>
          </p:nvPicPr>
          <p:blipFill>
            <a:blip r:embed="rId5"/>
            <a:stretch>
              <a:fillRect/>
            </a:stretch>
          </p:blipFill>
          <p:spPr>
            <a:xfrm>
              <a:off x="2847975" y="2647950"/>
              <a:ext cx="6496050" cy="1562100"/>
            </a:xfrm>
            <a:prstGeom prst="rect">
              <a:avLst/>
            </a:prstGeom>
          </p:spPr>
        </p:pic>
        <p:pic>
          <p:nvPicPr>
            <p:cNvPr id="15" name="Picture 14">
              <a:extLst>
                <a:ext uri="{FF2B5EF4-FFF2-40B4-BE49-F238E27FC236}">
                  <a16:creationId xmlns:a16="http://schemas.microsoft.com/office/drawing/2014/main" xmlns="" id="{F51B3174-A900-45F4-9F7D-9B4B0762D903}"/>
                </a:ext>
              </a:extLst>
            </p:cNvPr>
            <p:cNvPicPr>
              <a:picLocks noChangeAspect="1"/>
            </p:cNvPicPr>
            <p:nvPr/>
          </p:nvPicPr>
          <p:blipFill>
            <a:blip r:embed="rId6"/>
            <a:stretch>
              <a:fillRect/>
            </a:stretch>
          </p:blipFill>
          <p:spPr>
            <a:xfrm>
              <a:off x="2847975" y="1916675"/>
              <a:ext cx="2495550" cy="771525"/>
            </a:xfrm>
            <a:prstGeom prst="rect">
              <a:avLst/>
            </a:prstGeom>
          </p:spPr>
        </p:pic>
      </p:grpSp>
      <p:sp>
        <p:nvSpPr>
          <p:cNvPr id="16" name="TextBox 15">
            <a:extLst>
              <a:ext uri="{FF2B5EF4-FFF2-40B4-BE49-F238E27FC236}">
                <a16:creationId xmlns:a16="http://schemas.microsoft.com/office/drawing/2014/main" xmlns="" id="{27C1E29A-F88A-493D-AD86-9ABF03580A44}"/>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38</a:t>
            </a:fld>
            <a:endParaRPr lang="en-US" b="1" dirty="0">
              <a:solidFill>
                <a:srgbClr val="1B57AF"/>
              </a:solidFill>
            </a:endParaRPr>
          </a:p>
        </p:txBody>
      </p:sp>
    </p:spTree>
    <p:extLst>
      <p:ext uri="{BB962C8B-B14F-4D97-AF65-F5344CB8AC3E}">
        <p14:creationId xmlns:p14="http://schemas.microsoft.com/office/powerpoint/2010/main" val="356578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Documentation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674" y="944428"/>
            <a:ext cx="10306050" cy="5719984"/>
          </a:xfrm>
          <a:prstGeom prst="rect">
            <a:avLst/>
          </a:prstGeom>
          <a:ln>
            <a:noFill/>
          </a:ln>
          <a:effectLst>
            <a:outerShdw blurRad="292100" dist="139700" dir="2700000" algn="tl" rotWithShape="0">
              <a:srgbClr val="333333">
                <a:alpha val="65000"/>
              </a:srgbClr>
            </a:outerShdw>
          </a:effectLst>
        </p:spPr>
      </p:pic>
      <p:sp>
        <p:nvSpPr>
          <p:cNvPr id="7" name="Text Placeholder 4"/>
          <p:cNvSpPr txBox="1">
            <a:spLocks/>
          </p:cNvSpPr>
          <p:nvPr/>
        </p:nvSpPr>
        <p:spPr>
          <a:xfrm>
            <a:off x="7279735" y="6438183"/>
            <a:ext cx="4066903" cy="2347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Image</a:t>
            </a:r>
            <a:r>
              <a:rPr kumimoji="0" lang="en-US" b="0" i="0" u="none" strike="noStrike" kern="1200" cap="none" spc="0" normalizeH="0" noProof="0" dirty="0">
                <a:ln>
                  <a:noFill/>
                </a:ln>
                <a:solidFill>
                  <a:schemeClr val="bg2">
                    <a:lumMod val="50000"/>
                  </a:schemeClr>
                </a:solidFill>
                <a:effectLst/>
                <a:uLnTx/>
                <a:uFillTx/>
              </a:rPr>
              <a:t> Credit: 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sp>
        <p:nvSpPr>
          <p:cNvPr id="5" name="TextBox 4">
            <a:extLst>
              <a:ext uri="{FF2B5EF4-FFF2-40B4-BE49-F238E27FC236}">
                <a16:creationId xmlns:a16="http://schemas.microsoft.com/office/drawing/2014/main" xmlns="" id="{C59288A8-10C6-4BEE-8B9E-1BA20054EAE6}"/>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39</a:t>
            </a:fld>
            <a:endParaRPr lang="en-US" b="1" dirty="0">
              <a:solidFill>
                <a:srgbClr val="1B57AF"/>
              </a:solidFill>
            </a:endParaRPr>
          </a:p>
        </p:txBody>
      </p:sp>
    </p:spTree>
    <p:extLst>
      <p:ext uri="{BB962C8B-B14F-4D97-AF65-F5344CB8AC3E}">
        <p14:creationId xmlns:p14="http://schemas.microsoft.com/office/powerpoint/2010/main" val="4011495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BB37F0FA-D1F6-4473-B99C-B560FBAD1A9E}"/>
              </a:ext>
            </a:extLst>
          </p:cNvPr>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10268" r="10268"/>
          <a:stretch>
            <a:fillRect/>
          </a:stretch>
        </p:blipFill>
        <p:spPr/>
      </p:pic>
      <p:sp>
        <p:nvSpPr>
          <p:cNvPr id="5" name="Title 4"/>
          <p:cNvSpPr>
            <a:spLocks noGrp="1"/>
          </p:cNvSpPr>
          <p:nvPr>
            <p:ph type="title"/>
          </p:nvPr>
        </p:nvSpPr>
        <p:spPr>
          <a:xfrm>
            <a:off x="140392" y="2570072"/>
            <a:ext cx="4952702" cy="479425"/>
          </a:xfrm>
        </p:spPr>
        <p:txBody>
          <a:bodyPr/>
          <a:lstStyle/>
          <a:p>
            <a:pPr algn="ctr"/>
            <a:r>
              <a:rPr lang="en-US" sz="6000" dirty="0"/>
              <a:t>35,000 years</a:t>
            </a:r>
          </a:p>
        </p:txBody>
      </p:sp>
      <p:sp>
        <p:nvSpPr>
          <p:cNvPr id="6" name="Text Placeholder 5"/>
          <p:cNvSpPr>
            <a:spLocks noGrp="1"/>
          </p:cNvSpPr>
          <p:nvPr>
            <p:ph type="body" sz="half" idx="2"/>
          </p:nvPr>
        </p:nvSpPr>
        <p:spPr>
          <a:xfrm>
            <a:off x="744745" y="3314700"/>
            <a:ext cx="3743997" cy="1683950"/>
          </a:xfrm>
        </p:spPr>
        <p:txBody>
          <a:bodyPr anchor="ctr">
            <a:normAutofit/>
          </a:bodyPr>
          <a:lstStyle/>
          <a:p>
            <a:pPr lvl="0" algn="ctr">
              <a:lnSpc>
                <a:spcPct val="100000"/>
              </a:lnSpc>
            </a:pPr>
            <a:r>
              <a:rPr lang="en-US" sz="2800" dirty="0">
                <a:solidFill>
                  <a:srgbClr val="E7E6E6">
                    <a:lumMod val="50000"/>
                  </a:srgbClr>
                </a:solidFill>
              </a:rPr>
              <a:t>the night skies have  </a:t>
            </a:r>
            <a:r>
              <a:rPr lang="en-US" sz="2800" b="1" dirty="0">
                <a:solidFill>
                  <a:srgbClr val="E7E6E6">
                    <a:lumMod val="50000"/>
                  </a:srgbClr>
                </a:solidFill>
              </a:rPr>
              <a:t>influenced</a:t>
            </a:r>
            <a:r>
              <a:rPr lang="en-US" sz="2800" dirty="0">
                <a:solidFill>
                  <a:srgbClr val="E7E6E6">
                    <a:lumMod val="50000"/>
                  </a:srgbClr>
                </a:solidFill>
              </a:rPr>
              <a:t> </a:t>
            </a:r>
            <a:r>
              <a:rPr lang="en-US" sz="2800" b="1" dirty="0">
                <a:solidFill>
                  <a:srgbClr val="E7E6E6">
                    <a:lumMod val="50000"/>
                  </a:srgbClr>
                </a:solidFill>
              </a:rPr>
              <a:t>cultures around the world</a:t>
            </a:r>
          </a:p>
          <a:p>
            <a:pPr>
              <a:spcBef>
                <a:spcPts val="200"/>
              </a:spcBef>
              <a:buClr>
                <a:srgbClr val="1B57AF"/>
              </a:buClr>
            </a:pPr>
            <a:endParaRPr lang="en-US" dirty="0">
              <a:solidFill>
                <a:schemeClr val="bg2">
                  <a:lumMod val="50000"/>
                </a:schemeClr>
              </a:solidFill>
            </a:endParaRPr>
          </a:p>
        </p:txBody>
      </p:sp>
      <p:sp>
        <p:nvSpPr>
          <p:cNvPr id="7" name="Text Placeholder 4"/>
          <p:cNvSpPr txBox="1">
            <a:spLocks/>
          </p:cNvSpPr>
          <p:nvPr/>
        </p:nvSpPr>
        <p:spPr>
          <a:xfrm>
            <a:off x="8746998" y="6519994"/>
            <a:ext cx="3445002" cy="274320"/>
          </a:xfrm>
          <a:prstGeom prst="rect">
            <a:avLst/>
          </a:prstGeom>
        </p:spPr>
        <p:txBody>
          <a:bodyPr>
            <a:normAutofit fontScale="85000" lnSpcReduction="1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Jacob W. Frank, National Park Service</a:t>
            </a:r>
            <a:endParaRPr kumimoji="0" lang="en-US" sz="1200" b="0" i="0" u="none" strike="noStrike" kern="1200" cap="none" spc="0" normalizeH="0" baseline="0" noProof="0" dirty="0">
              <a:ln>
                <a:noFill/>
              </a:ln>
              <a:solidFill>
                <a:schemeClr val="bg1"/>
              </a:solidFill>
              <a:effectLst/>
              <a:uLnTx/>
              <a:uFillTx/>
            </a:endParaRPr>
          </a:p>
        </p:txBody>
      </p:sp>
      <p:sp>
        <p:nvSpPr>
          <p:cNvPr id="11" name="Text Placeholder 1"/>
          <p:cNvSpPr txBox="1">
            <a:spLocks/>
          </p:cNvSpPr>
          <p:nvPr/>
        </p:nvSpPr>
        <p:spPr>
          <a:xfrm>
            <a:off x="1349097" y="6481894"/>
            <a:ext cx="3743997" cy="27159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defRPr/>
            </a:pPr>
            <a:r>
              <a:rPr lang="en-US" dirty="0">
                <a:solidFill>
                  <a:srgbClr val="E7E6E6">
                    <a:lumMod val="50000"/>
                  </a:srgbClr>
                </a:solidFill>
              </a:rPr>
              <a:t>Source: </a:t>
            </a:r>
            <a:r>
              <a:rPr lang="en-US" dirty="0" err="1">
                <a:solidFill>
                  <a:srgbClr val="E7E6E6">
                    <a:lumMod val="50000"/>
                  </a:srgbClr>
                </a:solidFill>
              </a:rPr>
              <a:t>Ruggles</a:t>
            </a:r>
            <a:r>
              <a:rPr lang="en-US" dirty="0">
                <a:solidFill>
                  <a:srgbClr val="E7E6E6">
                    <a:lumMod val="50000"/>
                  </a:srgbClr>
                </a:solidFill>
              </a:rPr>
              <a:t> &amp; </a:t>
            </a:r>
            <a:r>
              <a:rPr lang="en-US" dirty="0" err="1">
                <a:solidFill>
                  <a:srgbClr val="E7E6E6">
                    <a:lumMod val="50000"/>
                  </a:srgbClr>
                </a:solidFill>
              </a:rPr>
              <a:t>Cotte</a:t>
            </a:r>
            <a:r>
              <a:rPr lang="en-US" dirty="0">
                <a:solidFill>
                  <a:srgbClr val="E7E6E6">
                    <a:lumMod val="50000"/>
                  </a:srgbClr>
                </a:solidFill>
              </a:rPr>
              <a:t> (2010)</a:t>
            </a:r>
          </a:p>
        </p:txBody>
      </p:sp>
      <p:sp>
        <p:nvSpPr>
          <p:cNvPr id="8" name="Text Placeholder 5">
            <a:extLst>
              <a:ext uri="{FF2B5EF4-FFF2-40B4-BE49-F238E27FC236}">
                <a16:creationId xmlns:a16="http://schemas.microsoft.com/office/drawing/2014/main" xmlns="" id="{F899CF19-F3E6-4A0B-B168-417AB07739C5}"/>
              </a:ext>
            </a:extLst>
          </p:cNvPr>
          <p:cNvSpPr txBox="1">
            <a:spLocks/>
          </p:cNvSpPr>
          <p:nvPr/>
        </p:nvSpPr>
        <p:spPr>
          <a:xfrm>
            <a:off x="744745" y="1885770"/>
            <a:ext cx="3743997" cy="419100"/>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800" dirty="0">
                <a:solidFill>
                  <a:srgbClr val="E7E6E6">
                    <a:lumMod val="50000"/>
                  </a:srgbClr>
                </a:solidFill>
              </a:rPr>
              <a:t> For</a:t>
            </a:r>
          </a:p>
          <a:p>
            <a:pPr>
              <a:spcBef>
                <a:spcPts val="200"/>
              </a:spcBef>
              <a:buClr>
                <a:srgbClr val="1B57AF"/>
              </a:buClr>
            </a:pPr>
            <a:endParaRPr lang="en-US" dirty="0">
              <a:solidFill>
                <a:schemeClr val="bg2">
                  <a:lumMod val="50000"/>
                </a:schemeClr>
              </a:solidFill>
            </a:endParaRPr>
          </a:p>
        </p:txBody>
      </p:sp>
      <p:sp>
        <p:nvSpPr>
          <p:cNvPr id="10" name="Title 4">
            <a:extLst>
              <a:ext uri="{FF2B5EF4-FFF2-40B4-BE49-F238E27FC236}">
                <a16:creationId xmlns:a16="http://schemas.microsoft.com/office/drawing/2014/main" xmlns="" id="{90659B96-D37D-458B-864B-9C6B7B7A890B}"/>
              </a:ext>
            </a:extLst>
          </p:cNvPr>
          <p:cNvSpPr txBox="1">
            <a:spLocks/>
          </p:cNvSpPr>
          <p:nvPr/>
        </p:nvSpPr>
        <p:spPr>
          <a:xfrm>
            <a:off x="1000125" y="371474"/>
            <a:ext cx="10233148"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r>
              <a:rPr lang="en-US"/>
              <a:t>Community Concerns</a:t>
            </a:r>
            <a:endParaRPr lang="en-US" dirty="0"/>
          </a:p>
        </p:txBody>
      </p:sp>
      <p:sp>
        <p:nvSpPr>
          <p:cNvPr id="12" name="TextBox 11">
            <a:extLst>
              <a:ext uri="{FF2B5EF4-FFF2-40B4-BE49-F238E27FC236}">
                <a16:creationId xmlns:a16="http://schemas.microsoft.com/office/drawing/2014/main" xmlns="" id="{EB972C78-DF87-4677-B201-66ABCE7E4FDC}"/>
              </a:ext>
            </a:extLst>
          </p:cNvPr>
          <p:cNvSpPr txBox="1"/>
          <p:nvPr/>
        </p:nvSpPr>
        <p:spPr>
          <a:xfrm>
            <a:off x="11637818" y="0"/>
            <a:ext cx="415636" cy="369332"/>
          </a:xfrm>
          <a:prstGeom prst="rect">
            <a:avLst/>
          </a:prstGeom>
          <a:noFill/>
        </p:spPr>
        <p:txBody>
          <a:bodyPr wrap="square" rtlCol="0">
            <a:spAutoFit/>
          </a:bodyPr>
          <a:lstStyle/>
          <a:p>
            <a:pPr algn="ctr"/>
            <a:fld id="{7944B9C4-9313-471F-BA1C-02078DF2EC52}" type="slidenum">
              <a:rPr lang="en-US" b="1" smtClean="0">
                <a:solidFill>
                  <a:srgbClr val="1B57AF"/>
                </a:solidFill>
              </a:rPr>
              <a:t>4</a:t>
            </a:fld>
            <a:endParaRPr lang="en-US" b="1" dirty="0">
              <a:solidFill>
                <a:srgbClr val="1B57AF"/>
              </a:solidFill>
            </a:endParaRPr>
          </a:p>
        </p:txBody>
      </p:sp>
    </p:spTree>
    <p:extLst>
      <p:ext uri="{BB962C8B-B14F-4D97-AF65-F5344CB8AC3E}">
        <p14:creationId xmlns:p14="http://schemas.microsoft.com/office/powerpoint/2010/main" val="2317888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12192000" cy="1678312"/>
          </a:xfrm>
          <a:prstGeom prst="rect">
            <a:avLst/>
          </a:prstGeom>
          <a:solidFill>
            <a:srgbClr val="1B57AF"/>
          </a:solidFill>
          <a:ln>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57AF"/>
              </a:solidFill>
            </a:endParaRPr>
          </a:p>
        </p:txBody>
      </p:sp>
      <p:sp>
        <p:nvSpPr>
          <p:cNvPr id="2" name="Title 1"/>
          <p:cNvSpPr>
            <a:spLocks noGrp="1"/>
          </p:cNvSpPr>
          <p:nvPr>
            <p:ph type="title"/>
          </p:nvPr>
        </p:nvSpPr>
        <p:spPr/>
        <p:txBody>
          <a:bodyPr/>
          <a:lstStyle/>
          <a:p>
            <a:r>
              <a:rPr lang="en-US" sz="4400" dirty="0"/>
              <a:t>Reducing Light Pollution</a:t>
            </a:r>
          </a:p>
        </p:txBody>
      </p:sp>
      <p:sp>
        <p:nvSpPr>
          <p:cNvPr id="4" name="Text Placeholder 3"/>
          <p:cNvSpPr>
            <a:spLocks noGrp="1"/>
          </p:cNvSpPr>
          <p:nvPr>
            <p:ph type="body" sz="quarter" idx="15"/>
          </p:nvPr>
        </p:nvSpPr>
        <p:spPr>
          <a:xfrm>
            <a:off x="8624451" y="1143000"/>
            <a:ext cx="2947955" cy="1678312"/>
          </a:xfrm>
        </p:spPr>
        <p:txBody>
          <a:bodyPr anchor="ctr">
            <a:noAutofit/>
          </a:bodyPr>
          <a:lstStyle/>
          <a:p>
            <a:pPr algn="ctr">
              <a:lnSpc>
                <a:spcPct val="110000"/>
              </a:lnSpc>
            </a:pPr>
            <a:r>
              <a:rPr lang="en-US" sz="3300" b="1" dirty="0">
                <a:solidFill>
                  <a:schemeClr val="bg1"/>
                </a:solidFill>
              </a:rPr>
              <a:t>Establish Lighting Ordinances</a:t>
            </a:r>
          </a:p>
        </p:txBody>
      </p:sp>
      <p:sp>
        <p:nvSpPr>
          <p:cNvPr id="7" name="Text Placeholder 6"/>
          <p:cNvSpPr>
            <a:spLocks noGrp="1"/>
          </p:cNvSpPr>
          <p:nvPr>
            <p:ph type="body" sz="quarter" idx="18"/>
          </p:nvPr>
        </p:nvSpPr>
        <p:spPr>
          <a:xfrm>
            <a:off x="4496695" y="1143000"/>
            <a:ext cx="3227295" cy="1678312"/>
          </a:xfrm>
        </p:spPr>
        <p:txBody>
          <a:bodyPr anchor="ctr">
            <a:normAutofit fontScale="92500" lnSpcReduction="10000"/>
          </a:bodyPr>
          <a:lstStyle/>
          <a:p>
            <a:pPr algn="ctr">
              <a:lnSpc>
                <a:spcPct val="110000"/>
              </a:lnSpc>
            </a:pPr>
            <a:r>
              <a:rPr lang="en-US" b="1" dirty="0">
                <a:solidFill>
                  <a:schemeClr val="bg1"/>
                </a:solidFill>
              </a:rPr>
              <a:t>Light Only What Is Needed</a:t>
            </a:r>
          </a:p>
        </p:txBody>
      </p:sp>
      <p:sp>
        <p:nvSpPr>
          <p:cNvPr id="18" name="Text Placeholder 5"/>
          <p:cNvSpPr>
            <a:spLocks noGrp="1"/>
          </p:cNvSpPr>
          <p:nvPr>
            <p:ph type="body" sz="quarter" idx="17"/>
          </p:nvPr>
        </p:nvSpPr>
        <p:spPr>
          <a:xfrm>
            <a:off x="609600" y="1143000"/>
            <a:ext cx="2935588" cy="1678312"/>
          </a:xfrm>
        </p:spPr>
        <p:txBody>
          <a:bodyPr anchor="ctr">
            <a:normAutofit/>
          </a:bodyPr>
          <a:lstStyle/>
          <a:p>
            <a:pPr algn="ctr"/>
            <a:r>
              <a:rPr lang="en-US" sz="3300" b="1" dirty="0">
                <a:solidFill>
                  <a:schemeClr val="bg1"/>
                </a:solidFill>
              </a:rPr>
              <a:t>Shield Light Fixtures</a:t>
            </a:r>
          </a:p>
        </p:txBody>
      </p:sp>
      <p:sp>
        <p:nvSpPr>
          <p:cNvPr id="20" name="Text Placeholder 4"/>
          <p:cNvSpPr txBox="1">
            <a:spLocks/>
          </p:cNvSpPr>
          <p:nvPr/>
        </p:nvSpPr>
        <p:spPr>
          <a:xfrm>
            <a:off x="0" y="6559844"/>
            <a:ext cx="4066903" cy="23477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2">
                    <a:lumMod val="50000"/>
                  </a:schemeClr>
                </a:solidFill>
                <a:effectLst/>
                <a:uLnTx/>
                <a:uFillTx/>
              </a:rPr>
              <a:t>Graphics</a:t>
            </a:r>
            <a:r>
              <a:rPr kumimoji="0" lang="en-US" b="0" i="0" u="none" strike="noStrike" kern="1200" cap="none" spc="0" normalizeH="0" noProof="0" dirty="0">
                <a:ln>
                  <a:noFill/>
                </a:ln>
                <a:solidFill>
                  <a:schemeClr val="bg2">
                    <a:lumMod val="50000"/>
                  </a:schemeClr>
                </a:solidFill>
                <a:effectLst/>
                <a:uLnTx/>
                <a:uFillTx/>
              </a:rPr>
              <a:t> Credit: Wyoming Cross-Cutting II Team</a:t>
            </a:r>
            <a:endParaRPr kumimoji="0" lang="en-US" b="0" i="0" u="none" strike="noStrike" kern="1200" cap="none" spc="0" normalizeH="0" baseline="0" noProof="0" dirty="0">
              <a:ln>
                <a:noFill/>
              </a:ln>
              <a:solidFill>
                <a:schemeClr val="bg2">
                  <a:lumMod val="50000"/>
                </a:schemeClr>
              </a:solidFill>
              <a:effectLst/>
              <a:uLnTx/>
              <a:uFillTx/>
            </a:endParaRPr>
          </a:p>
        </p:txBody>
      </p:sp>
      <p:grpSp>
        <p:nvGrpSpPr>
          <p:cNvPr id="12" name="Group 11"/>
          <p:cNvGrpSpPr/>
          <p:nvPr/>
        </p:nvGrpSpPr>
        <p:grpSpPr>
          <a:xfrm>
            <a:off x="1000125" y="3071366"/>
            <a:ext cx="2306570" cy="3396367"/>
            <a:chOff x="1000125" y="2850629"/>
            <a:chExt cx="2306570" cy="3396367"/>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52401"/>
            <a:stretch/>
          </p:blipFill>
          <p:spPr>
            <a:xfrm>
              <a:off x="1000125" y="2850629"/>
              <a:ext cx="2306570" cy="1656405"/>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1000125" y="4507034"/>
              <a:ext cx="2306570" cy="1739962"/>
            </a:xfrm>
            <a:prstGeom prst="rect">
              <a:avLst/>
            </a:prstGeom>
            <a:ln>
              <a:noFill/>
            </a:ln>
            <a:effectLst>
              <a:outerShdw blurRad="292100" dist="139700" dir="2700000" algn="tl" rotWithShape="0">
                <a:srgbClr val="333333">
                  <a:alpha val="65000"/>
                </a:srgbClr>
              </a:outerShdw>
            </a:effectLst>
          </p:spPr>
        </p:pic>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81" t="639" b="11527"/>
          <a:stretch/>
        </p:blipFill>
        <p:spPr>
          <a:xfrm>
            <a:off x="4467664" y="3095738"/>
            <a:ext cx="3256326" cy="339242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4029" y="3119763"/>
            <a:ext cx="2611793" cy="3344027"/>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a:off x="1011555" y="4716341"/>
            <a:ext cx="230657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F5788D10-FAD5-49D4-AAB2-8C708F92EBE0}"/>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40</a:t>
            </a:fld>
            <a:endParaRPr lang="en-US" b="1" dirty="0">
              <a:solidFill>
                <a:srgbClr val="1B57AF"/>
              </a:solidFill>
            </a:endParaRPr>
          </a:p>
        </p:txBody>
      </p:sp>
    </p:spTree>
    <p:extLst>
      <p:ext uri="{BB962C8B-B14F-4D97-AF65-F5344CB8AC3E}">
        <p14:creationId xmlns:p14="http://schemas.microsoft.com/office/powerpoint/2010/main" val="2961209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Brochure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48" y="1604849"/>
            <a:ext cx="5682341" cy="43909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261" y="1607898"/>
            <a:ext cx="5678423" cy="438787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xmlns="" id="{49077EC2-1FA2-4995-A1D9-B08189A27579}"/>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41</a:t>
            </a:fld>
            <a:endParaRPr lang="en-US" b="1" dirty="0">
              <a:solidFill>
                <a:srgbClr val="1B57AF"/>
              </a:solidFill>
            </a:endParaRPr>
          </a:p>
        </p:txBody>
      </p:sp>
    </p:spTree>
    <p:extLst>
      <p:ext uri="{BB962C8B-B14F-4D97-AF65-F5344CB8AC3E}">
        <p14:creationId xmlns:p14="http://schemas.microsoft.com/office/powerpoint/2010/main" val="3402309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Additional Resources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55496"/>
          <a:stretch/>
        </p:blipFill>
        <p:spPr>
          <a:xfrm>
            <a:off x="1197429" y="1405746"/>
            <a:ext cx="8125460" cy="11123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44321"/>
          <a:stretch/>
        </p:blipFill>
        <p:spPr>
          <a:xfrm>
            <a:off x="3974700" y="2729844"/>
            <a:ext cx="7586211" cy="1250799"/>
          </a:xfrm>
          <a:prstGeom prst="rect">
            <a:avLst/>
          </a:prstGeom>
          <a:ln>
            <a:noFill/>
          </a:ln>
          <a:effectLst>
            <a:outerShdw blurRad="292100" dist="139700" dir="2700000" algn="tl" rotWithShape="0">
              <a:srgbClr val="333333">
                <a:alpha val="65000"/>
              </a:srgbClr>
            </a:outerShdw>
          </a:effectLst>
        </p:spPr>
      </p:pic>
      <p:sp>
        <p:nvSpPr>
          <p:cNvPr id="8" name="Text Placeholder 3"/>
          <p:cNvSpPr txBox="1">
            <a:spLocks/>
          </p:cNvSpPr>
          <p:nvPr/>
        </p:nvSpPr>
        <p:spPr>
          <a:xfrm>
            <a:off x="1066799" y="976822"/>
            <a:ext cx="10029825" cy="457200"/>
          </a:xfrm>
          <a:prstGeom prst="rect">
            <a:avLst/>
          </a:prstGeom>
        </p:spPr>
        <p:txBody>
          <a:bodyPr vert="horz" lIns="91440" tIns="45720" rIns="91440" bIns="45720" numCol="2"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rgbClr val="E97845"/>
              </a:buClr>
            </a:pPr>
            <a:r>
              <a:rPr lang="en-US" b="1" dirty="0">
                <a:solidFill>
                  <a:schemeClr val="bg2">
                    <a:lumMod val="50000"/>
                  </a:schemeClr>
                </a:solidFill>
              </a:rPr>
              <a:t>Foundational Papers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9869"/>
          <a:stretch/>
        </p:blipFill>
        <p:spPr>
          <a:xfrm>
            <a:off x="1814335" y="4220448"/>
            <a:ext cx="8015374" cy="117451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183" r="2723" b="47002"/>
          <a:stretch/>
        </p:blipFill>
        <p:spPr>
          <a:xfrm>
            <a:off x="2621773" y="5619737"/>
            <a:ext cx="8541527" cy="105004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3F34F01C-569E-458B-9FAB-B6DE5E4A4DDC}"/>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42</a:t>
            </a:fld>
            <a:endParaRPr lang="en-US" b="1" dirty="0">
              <a:solidFill>
                <a:srgbClr val="1B57AF"/>
              </a:solidFill>
            </a:endParaRPr>
          </a:p>
        </p:txBody>
      </p:sp>
    </p:spTree>
    <p:extLst>
      <p:ext uri="{BB962C8B-B14F-4D97-AF65-F5344CB8AC3E}">
        <p14:creationId xmlns:p14="http://schemas.microsoft.com/office/powerpoint/2010/main" val="1500555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Additional Resources</a:t>
            </a:r>
          </a:p>
        </p:txBody>
      </p:sp>
      <p:sp>
        <p:nvSpPr>
          <p:cNvPr id="4" name="Text Placeholder 3"/>
          <p:cNvSpPr>
            <a:spLocks noGrp="1"/>
          </p:cNvSpPr>
          <p:nvPr>
            <p:ph type="body" sz="half" idx="2"/>
          </p:nvPr>
        </p:nvSpPr>
        <p:spPr>
          <a:xfrm>
            <a:off x="1066800" y="1600201"/>
            <a:ext cx="10096500" cy="5053332"/>
          </a:xfrm>
        </p:spPr>
        <p:txBody>
          <a:bodyPr numCol="2">
            <a:normAutofit/>
          </a:bodyPr>
          <a:lstStyle/>
          <a:p>
            <a:pPr marL="342900" indent="-342900">
              <a:buClr>
                <a:srgbClr val="1B57AF"/>
              </a:buClr>
              <a:buFont typeface="Webdings" panose="05030102010509060703" pitchFamily="18" charset="2"/>
              <a:buChar char=""/>
            </a:pPr>
            <a:r>
              <a:rPr lang="en-US" dirty="0">
                <a:solidFill>
                  <a:schemeClr val="bg2">
                    <a:lumMod val="50000"/>
                  </a:schemeClr>
                </a:solidFill>
              </a:rPr>
              <a:t>Anderson (2017)</a:t>
            </a:r>
          </a:p>
          <a:p>
            <a:pPr marL="342900" indent="-342900">
              <a:buClr>
                <a:srgbClr val="1B57AF"/>
              </a:buClr>
              <a:buFont typeface="Webdings" panose="05030102010509060703" pitchFamily="18" charset="2"/>
              <a:buChar char=""/>
            </a:pPr>
            <a:r>
              <a:rPr lang="en-US" dirty="0" err="1">
                <a:solidFill>
                  <a:schemeClr val="bg2">
                    <a:lumMod val="50000"/>
                  </a:schemeClr>
                </a:solidFill>
              </a:rPr>
              <a:t>Blask</a:t>
            </a:r>
            <a:r>
              <a:rPr lang="en-US" dirty="0">
                <a:solidFill>
                  <a:schemeClr val="bg2">
                    <a:lumMod val="50000"/>
                  </a:schemeClr>
                </a:solidFill>
              </a:rPr>
              <a:t> et al. (2005)</a:t>
            </a:r>
          </a:p>
          <a:p>
            <a:pPr marL="342900" indent="-342900">
              <a:buClr>
                <a:srgbClr val="1B57AF"/>
              </a:buClr>
              <a:buFont typeface="Webdings" panose="05030102010509060703" pitchFamily="18" charset="2"/>
              <a:buChar char=""/>
            </a:pPr>
            <a:r>
              <a:rPr lang="en-US" dirty="0" err="1">
                <a:solidFill>
                  <a:schemeClr val="bg2">
                    <a:lumMod val="50000"/>
                  </a:schemeClr>
                </a:solidFill>
              </a:rPr>
              <a:t>Chepesiuk</a:t>
            </a:r>
            <a:r>
              <a:rPr lang="en-US" dirty="0">
                <a:solidFill>
                  <a:schemeClr val="bg2">
                    <a:lumMod val="50000"/>
                  </a:schemeClr>
                </a:solidFill>
              </a:rPr>
              <a:t> (2009)</a:t>
            </a:r>
          </a:p>
          <a:p>
            <a:pPr marL="342900" indent="-342900">
              <a:buClr>
                <a:srgbClr val="1B57AF"/>
              </a:buClr>
              <a:buFont typeface="Webdings" panose="05030102010509060703" pitchFamily="18" charset="2"/>
              <a:buChar char=""/>
            </a:pPr>
            <a:r>
              <a:rPr lang="en-US" dirty="0" err="1">
                <a:solidFill>
                  <a:schemeClr val="bg2">
                    <a:lumMod val="50000"/>
                  </a:schemeClr>
                </a:solidFill>
              </a:rPr>
              <a:t>Dauchy</a:t>
            </a:r>
            <a:r>
              <a:rPr lang="en-US" dirty="0">
                <a:solidFill>
                  <a:schemeClr val="bg2">
                    <a:lumMod val="50000"/>
                  </a:schemeClr>
                </a:solidFill>
              </a:rPr>
              <a:t> et al. (2014)</a:t>
            </a:r>
          </a:p>
          <a:p>
            <a:pPr marL="342900" indent="-342900">
              <a:buClr>
                <a:srgbClr val="1B57AF"/>
              </a:buClr>
              <a:buFont typeface="Webdings" panose="05030102010509060703" pitchFamily="18" charset="2"/>
              <a:buChar char=""/>
            </a:pPr>
            <a:r>
              <a:rPr lang="en-US" dirty="0" err="1">
                <a:solidFill>
                  <a:schemeClr val="bg2">
                    <a:lumMod val="50000"/>
                  </a:schemeClr>
                </a:solidFill>
              </a:rPr>
              <a:t>Dominoni</a:t>
            </a:r>
            <a:r>
              <a:rPr lang="en-US" dirty="0">
                <a:solidFill>
                  <a:schemeClr val="bg2">
                    <a:lumMod val="50000"/>
                  </a:schemeClr>
                </a:solidFill>
              </a:rPr>
              <a:t> (2016)</a:t>
            </a:r>
          </a:p>
          <a:p>
            <a:pPr marL="342900" indent="-342900">
              <a:buClr>
                <a:srgbClr val="1B57AF"/>
              </a:buClr>
              <a:buFont typeface="Webdings" panose="05030102010509060703" pitchFamily="18" charset="2"/>
              <a:buChar char=""/>
            </a:pPr>
            <a:r>
              <a:rPr lang="en-US" dirty="0">
                <a:solidFill>
                  <a:schemeClr val="bg2">
                    <a:lumMod val="50000"/>
                  </a:schemeClr>
                </a:solidFill>
              </a:rPr>
              <a:t>Evans Ogden (1996)</a:t>
            </a:r>
          </a:p>
          <a:p>
            <a:pPr marL="342900" indent="-342900">
              <a:buClr>
                <a:srgbClr val="1B57AF"/>
              </a:buClr>
              <a:buFont typeface="Webdings" panose="05030102010509060703" pitchFamily="18" charset="2"/>
              <a:buChar char=""/>
            </a:pPr>
            <a:r>
              <a:rPr lang="en-US" dirty="0">
                <a:solidFill>
                  <a:schemeClr val="bg2">
                    <a:lumMod val="50000"/>
                  </a:schemeClr>
                </a:solidFill>
              </a:rPr>
              <a:t>Gaston et al. (2013)</a:t>
            </a:r>
          </a:p>
          <a:p>
            <a:pPr marL="342900" indent="-342900">
              <a:buClr>
                <a:srgbClr val="1B57AF"/>
              </a:buClr>
              <a:buFont typeface="Webdings" panose="05030102010509060703" pitchFamily="18" charset="2"/>
              <a:buChar char=""/>
            </a:pPr>
            <a:r>
              <a:rPr lang="en-US" dirty="0">
                <a:solidFill>
                  <a:schemeClr val="bg2">
                    <a:lumMod val="50000"/>
                  </a:schemeClr>
                </a:solidFill>
              </a:rPr>
              <a:t>Hill (1992)</a:t>
            </a:r>
          </a:p>
          <a:p>
            <a:pPr marL="342900" indent="-342900">
              <a:buClr>
                <a:srgbClr val="1B57AF"/>
              </a:buClr>
              <a:buFont typeface="Webdings" panose="05030102010509060703" pitchFamily="18" charset="2"/>
              <a:buChar char=""/>
            </a:pPr>
            <a:r>
              <a:rPr lang="en-US" dirty="0" err="1">
                <a:solidFill>
                  <a:schemeClr val="bg2">
                    <a:lumMod val="50000"/>
                  </a:schemeClr>
                </a:solidFill>
              </a:rPr>
              <a:t>Hölker</a:t>
            </a:r>
            <a:r>
              <a:rPr lang="en-US" dirty="0">
                <a:solidFill>
                  <a:schemeClr val="bg2">
                    <a:lumMod val="50000"/>
                  </a:schemeClr>
                </a:solidFill>
              </a:rPr>
              <a:t> et al. (2010)</a:t>
            </a:r>
          </a:p>
          <a:p>
            <a:pPr marL="342900" indent="-342900">
              <a:buClr>
                <a:srgbClr val="1B57AF"/>
              </a:buClr>
              <a:buFont typeface="Webdings" panose="05030102010509060703" pitchFamily="18" charset="2"/>
              <a:buChar char=""/>
            </a:pPr>
            <a:r>
              <a:rPr lang="en-US" dirty="0" err="1">
                <a:solidFill>
                  <a:schemeClr val="bg2">
                    <a:lumMod val="50000"/>
                  </a:schemeClr>
                </a:solidFill>
              </a:rPr>
              <a:t>Kempenaers</a:t>
            </a:r>
            <a:r>
              <a:rPr lang="en-US" dirty="0">
                <a:solidFill>
                  <a:schemeClr val="bg2">
                    <a:lumMod val="50000"/>
                  </a:schemeClr>
                </a:solidFill>
              </a:rPr>
              <a:t> et al. (2010)</a:t>
            </a:r>
          </a:p>
          <a:p>
            <a:pPr marL="342900" indent="-342900">
              <a:buClr>
                <a:srgbClr val="1B57AF"/>
              </a:buClr>
              <a:buFont typeface="Webdings" panose="05030102010509060703" pitchFamily="18" charset="2"/>
              <a:buChar char=""/>
            </a:pPr>
            <a:r>
              <a:rPr lang="en-US" dirty="0" err="1">
                <a:solidFill>
                  <a:schemeClr val="bg2">
                    <a:lumMod val="50000"/>
                  </a:schemeClr>
                </a:solidFill>
              </a:rPr>
              <a:t>Kloog</a:t>
            </a:r>
            <a:r>
              <a:rPr lang="en-US" dirty="0">
                <a:solidFill>
                  <a:schemeClr val="bg2">
                    <a:lumMod val="50000"/>
                  </a:schemeClr>
                </a:solidFill>
              </a:rPr>
              <a:t> et al. (2008)</a:t>
            </a:r>
          </a:p>
          <a:p>
            <a:pPr marL="342900" indent="-342900">
              <a:buClr>
                <a:srgbClr val="1B57AF"/>
              </a:buClr>
              <a:buFont typeface="Webdings" panose="05030102010509060703" pitchFamily="18" charset="2"/>
              <a:buChar char=""/>
            </a:pPr>
            <a:r>
              <a:rPr lang="en-US" dirty="0" err="1">
                <a:solidFill>
                  <a:schemeClr val="bg2">
                    <a:lumMod val="50000"/>
                  </a:schemeClr>
                </a:solidFill>
              </a:rPr>
              <a:t>Kloog</a:t>
            </a:r>
            <a:r>
              <a:rPr lang="en-US" dirty="0">
                <a:solidFill>
                  <a:schemeClr val="bg2">
                    <a:lumMod val="50000"/>
                  </a:schemeClr>
                </a:solidFill>
              </a:rPr>
              <a:t> et al. (2010)</a:t>
            </a:r>
          </a:p>
          <a:p>
            <a:pPr marL="342900" indent="-342900">
              <a:buClr>
                <a:srgbClr val="1B57AF"/>
              </a:buClr>
              <a:buFont typeface="Webdings" panose="05030102010509060703" pitchFamily="18" charset="2"/>
              <a:buChar char=""/>
            </a:pPr>
            <a:r>
              <a:rPr lang="en-US" dirty="0" err="1">
                <a:solidFill>
                  <a:schemeClr val="bg2">
                    <a:lumMod val="50000"/>
                  </a:schemeClr>
                </a:solidFill>
              </a:rPr>
              <a:t>Kyba</a:t>
            </a:r>
            <a:r>
              <a:rPr lang="en-US" dirty="0">
                <a:solidFill>
                  <a:schemeClr val="bg2">
                    <a:lumMod val="50000"/>
                  </a:schemeClr>
                </a:solidFill>
              </a:rPr>
              <a:t> et al. (2012)</a:t>
            </a:r>
          </a:p>
          <a:p>
            <a:pPr marL="342900" indent="-342900">
              <a:buClr>
                <a:srgbClr val="1B57AF"/>
              </a:buClr>
              <a:buFont typeface="Webdings" panose="05030102010509060703" pitchFamily="18" charset="2"/>
              <a:buChar char=""/>
            </a:pPr>
            <a:r>
              <a:rPr lang="en-US" dirty="0" err="1">
                <a:solidFill>
                  <a:schemeClr val="bg2">
                    <a:lumMod val="50000"/>
                  </a:schemeClr>
                </a:solidFill>
              </a:rPr>
              <a:t>Lacoeuilhe</a:t>
            </a:r>
            <a:r>
              <a:rPr lang="en-US" dirty="0">
                <a:solidFill>
                  <a:schemeClr val="bg2">
                    <a:lumMod val="50000"/>
                  </a:schemeClr>
                </a:solidFill>
              </a:rPr>
              <a:t> et al. (2014)</a:t>
            </a:r>
          </a:p>
          <a:p>
            <a:pPr marL="342900" indent="-342900">
              <a:buClr>
                <a:srgbClr val="1B57AF"/>
              </a:buClr>
              <a:buFont typeface="Webdings" panose="05030102010509060703" pitchFamily="18" charset="2"/>
              <a:buChar char=""/>
            </a:pPr>
            <a:r>
              <a:rPr lang="en-US" dirty="0" err="1">
                <a:solidFill>
                  <a:schemeClr val="bg2">
                    <a:lumMod val="50000"/>
                  </a:schemeClr>
                </a:solidFill>
              </a:rPr>
              <a:t>Longcore</a:t>
            </a:r>
            <a:r>
              <a:rPr lang="en-US" dirty="0">
                <a:solidFill>
                  <a:schemeClr val="bg2">
                    <a:lumMod val="50000"/>
                  </a:schemeClr>
                </a:solidFill>
              </a:rPr>
              <a:t> &amp; Rich (2004)</a:t>
            </a:r>
          </a:p>
          <a:p>
            <a:pPr marL="342900" indent="-342900">
              <a:buClr>
                <a:srgbClr val="1B57AF"/>
              </a:buClr>
              <a:buFont typeface="Webdings" panose="05030102010509060703" pitchFamily="18" charset="2"/>
              <a:buChar char=""/>
            </a:pPr>
            <a:r>
              <a:rPr lang="en-US" dirty="0">
                <a:solidFill>
                  <a:schemeClr val="bg2">
                    <a:lumMod val="50000"/>
                  </a:schemeClr>
                </a:solidFill>
              </a:rPr>
              <a:t>McFadden et al. (2014)</a:t>
            </a:r>
          </a:p>
          <a:p>
            <a:pPr marL="342900" indent="-342900">
              <a:buClr>
                <a:srgbClr val="1B57AF"/>
              </a:buClr>
              <a:buFont typeface="Webdings" panose="05030102010509060703" pitchFamily="18" charset="2"/>
              <a:buChar char=""/>
            </a:pPr>
            <a:r>
              <a:rPr lang="en-US" dirty="0">
                <a:solidFill>
                  <a:schemeClr val="bg2">
                    <a:lumMod val="50000"/>
                  </a:schemeClr>
                </a:solidFill>
              </a:rPr>
              <a:t>Moran &amp; Salisbury (2006)</a:t>
            </a:r>
          </a:p>
          <a:p>
            <a:pPr marL="342900" indent="-342900">
              <a:buClr>
                <a:srgbClr val="1B57AF"/>
              </a:buClr>
              <a:buFont typeface="Webdings" panose="05030102010509060703" pitchFamily="18" charset="2"/>
              <a:buChar char=""/>
            </a:pPr>
            <a:r>
              <a:rPr lang="en-US" dirty="0" err="1">
                <a:solidFill>
                  <a:schemeClr val="bg2">
                    <a:lumMod val="50000"/>
                  </a:schemeClr>
                </a:solidFill>
              </a:rPr>
              <a:t>Ohta</a:t>
            </a:r>
            <a:r>
              <a:rPr lang="en-US" dirty="0">
                <a:solidFill>
                  <a:schemeClr val="bg2">
                    <a:lumMod val="50000"/>
                  </a:schemeClr>
                </a:solidFill>
              </a:rPr>
              <a:t> et al. (2006)</a:t>
            </a:r>
          </a:p>
          <a:p>
            <a:pPr marL="342900" indent="-342900">
              <a:buClr>
                <a:srgbClr val="1B57AF"/>
              </a:buClr>
              <a:buFont typeface="Webdings" panose="05030102010509060703" pitchFamily="18" charset="2"/>
              <a:buChar char=""/>
            </a:pPr>
            <a:r>
              <a:rPr lang="en-US" dirty="0">
                <a:solidFill>
                  <a:schemeClr val="bg2">
                    <a:lumMod val="50000"/>
                  </a:schemeClr>
                </a:solidFill>
              </a:rPr>
              <a:t>Rand et al. (1997)</a:t>
            </a:r>
          </a:p>
          <a:p>
            <a:pPr marL="342900" indent="-342900">
              <a:buClr>
                <a:srgbClr val="1B57AF"/>
              </a:buClr>
              <a:buFont typeface="Webdings" panose="05030102010509060703" pitchFamily="18" charset="2"/>
              <a:buChar char=""/>
            </a:pPr>
            <a:r>
              <a:rPr lang="en-US" dirty="0">
                <a:solidFill>
                  <a:schemeClr val="bg2">
                    <a:lumMod val="50000"/>
                  </a:schemeClr>
                </a:solidFill>
              </a:rPr>
              <a:t>Salmon et al. (1995)</a:t>
            </a:r>
          </a:p>
          <a:p>
            <a:pPr marL="342900" indent="-342900">
              <a:buClr>
                <a:srgbClr val="1B57AF"/>
              </a:buClr>
              <a:buFont typeface="Webdings" panose="05030102010509060703" pitchFamily="18" charset="2"/>
              <a:buChar char=""/>
            </a:pPr>
            <a:r>
              <a:rPr lang="en-US" dirty="0" err="1">
                <a:solidFill>
                  <a:schemeClr val="bg2">
                    <a:lumMod val="50000"/>
                  </a:schemeClr>
                </a:solidFill>
              </a:rPr>
              <a:t>Schernhammer</a:t>
            </a:r>
            <a:r>
              <a:rPr lang="en-US" dirty="0">
                <a:solidFill>
                  <a:schemeClr val="bg2">
                    <a:lumMod val="50000"/>
                  </a:schemeClr>
                </a:solidFill>
              </a:rPr>
              <a:t> et al. (2001)</a:t>
            </a:r>
          </a:p>
          <a:p>
            <a:pPr marL="342900" indent="-342900">
              <a:buClr>
                <a:srgbClr val="1B57AF"/>
              </a:buClr>
              <a:buFont typeface="Webdings" panose="05030102010509060703" pitchFamily="18" charset="2"/>
              <a:buChar char=""/>
            </a:pPr>
            <a:r>
              <a:rPr lang="en-US" dirty="0">
                <a:solidFill>
                  <a:schemeClr val="bg2">
                    <a:lumMod val="50000"/>
                  </a:schemeClr>
                </a:solidFill>
              </a:rPr>
              <a:t>Solano </a:t>
            </a:r>
            <a:r>
              <a:rPr lang="en-US" dirty="0" err="1">
                <a:solidFill>
                  <a:schemeClr val="bg2">
                    <a:lumMod val="50000"/>
                  </a:schemeClr>
                </a:solidFill>
              </a:rPr>
              <a:t>Lamphar</a:t>
            </a:r>
            <a:r>
              <a:rPr lang="en-US" dirty="0">
                <a:solidFill>
                  <a:schemeClr val="bg2">
                    <a:lumMod val="50000"/>
                  </a:schemeClr>
                </a:solidFill>
              </a:rPr>
              <a:t> &amp; </a:t>
            </a:r>
            <a:r>
              <a:rPr lang="en-US" dirty="0" err="1">
                <a:solidFill>
                  <a:schemeClr val="bg2">
                    <a:lumMod val="50000"/>
                  </a:schemeClr>
                </a:solidFill>
              </a:rPr>
              <a:t>Kocifaj</a:t>
            </a:r>
            <a:r>
              <a:rPr lang="en-US" dirty="0">
                <a:solidFill>
                  <a:schemeClr val="bg2">
                    <a:lumMod val="50000"/>
                  </a:schemeClr>
                </a:solidFill>
              </a:rPr>
              <a:t> (2013)</a:t>
            </a:r>
          </a:p>
          <a:p>
            <a:pPr marL="342900" indent="-342900">
              <a:buClr>
                <a:srgbClr val="1B57AF"/>
              </a:buClr>
              <a:buFont typeface="Webdings" panose="05030102010509060703" pitchFamily="18" charset="2"/>
              <a:buChar char=""/>
            </a:pPr>
            <a:r>
              <a:rPr lang="en-US" dirty="0">
                <a:solidFill>
                  <a:schemeClr val="bg2">
                    <a:lumMod val="50000"/>
                  </a:schemeClr>
                </a:solidFill>
              </a:rPr>
              <a:t>Squires &amp; Hanson (1918)</a:t>
            </a:r>
          </a:p>
          <a:p>
            <a:pPr marL="342900" indent="-342900">
              <a:buClr>
                <a:srgbClr val="1B57AF"/>
              </a:buClr>
              <a:buFont typeface="Webdings" panose="05030102010509060703" pitchFamily="18" charset="2"/>
              <a:buChar char=""/>
            </a:pPr>
            <a:r>
              <a:rPr lang="en-US" dirty="0" err="1">
                <a:solidFill>
                  <a:schemeClr val="bg2">
                    <a:lumMod val="50000"/>
                  </a:schemeClr>
                </a:solidFill>
              </a:rPr>
              <a:t>Vinogradova</a:t>
            </a:r>
            <a:r>
              <a:rPr lang="en-US" dirty="0">
                <a:solidFill>
                  <a:schemeClr val="bg2">
                    <a:lumMod val="50000"/>
                  </a:schemeClr>
                </a:solidFill>
              </a:rPr>
              <a:t> et al. (2009)</a:t>
            </a:r>
          </a:p>
        </p:txBody>
      </p:sp>
      <p:sp>
        <p:nvSpPr>
          <p:cNvPr id="5" name="Text Placeholder 3"/>
          <p:cNvSpPr txBox="1">
            <a:spLocks/>
          </p:cNvSpPr>
          <p:nvPr/>
        </p:nvSpPr>
        <p:spPr>
          <a:xfrm>
            <a:off x="1066800" y="1143001"/>
            <a:ext cx="10096500" cy="457200"/>
          </a:xfrm>
          <a:prstGeom prst="rect">
            <a:avLst/>
          </a:prstGeom>
        </p:spPr>
        <p:txBody>
          <a:bodyPr vert="horz" lIns="91440" tIns="45720" rIns="91440" bIns="45720" numCol="2"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rgbClr val="E97845"/>
              </a:buClr>
            </a:pPr>
            <a:r>
              <a:rPr lang="en-US" b="1" dirty="0">
                <a:solidFill>
                  <a:schemeClr val="bg2">
                    <a:lumMod val="50000"/>
                  </a:schemeClr>
                </a:solidFill>
              </a:rPr>
              <a:t>Human &amp; Wildlife Impacts</a:t>
            </a:r>
          </a:p>
        </p:txBody>
      </p:sp>
      <p:sp>
        <p:nvSpPr>
          <p:cNvPr id="6" name="TextBox 5">
            <a:extLst>
              <a:ext uri="{FF2B5EF4-FFF2-40B4-BE49-F238E27FC236}">
                <a16:creationId xmlns:a16="http://schemas.microsoft.com/office/drawing/2014/main" xmlns="" id="{A9AD1028-5385-4F79-97F6-339255B7A3D7}"/>
              </a:ext>
            </a:extLst>
          </p:cNvPr>
          <p:cNvSpPr txBox="1"/>
          <p:nvPr/>
        </p:nvSpPr>
        <p:spPr>
          <a:xfrm>
            <a:off x="11582234" y="0"/>
            <a:ext cx="471220" cy="369332"/>
          </a:xfrm>
          <a:prstGeom prst="rect">
            <a:avLst/>
          </a:prstGeom>
          <a:noFill/>
        </p:spPr>
        <p:txBody>
          <a:bodyPr wrap="square" rtlCol="0">
            <a:spAutoFit/>
          </a:bodyPr>
          <a:lstStyle/>
          <a:p>
            <a:pPr algn="ctr"/>
            <a:fld id="{0E910F08-1374-4F2B-B02E-AEFD38172B06}" type="slidenum">
              <a:rPr lang="en-US" b="1" smtClean="0">
                <a:solidFill>
                  <a:srgbClr val="1B57AF"/>
                </a:solidFill>
              </a:rPr>
              <a:t>43</a:t>
            </a:fld>
            <a:endParaRPr lang="en-US" b="1" dirty="0">
              <a:solidFill>
                <a:srgbClr val="1B57AF"/>
              </a:solidFill>
            </a:endParaRPr>
          </a:p>
        </p:txBody>
      </p:sp>
    </p:spTree>
    <p:extLst>
      <p:ext uri="{BB962C8B-B14F-4D97-AF65-F5344CB8AC3E}">
        <p14:creationId xmlns:p14="http://schemas.microsoft.com/office/powerpoint/2010/main" val="316787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xmlns="" id="{05FEAE05-6CD4-49D6-AEE1-4F2F0A8E7851}"/>
              </a:ext>
            </a:extLst>
          </p:cNvPr>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t="46456" b="12254"/>
          <a:stretch/>
        </p:blipFill>
        <p:spPr>
          <a:xfrm>
            <a:off x="0" y="3456417"/>
            <a:ext cx="12192000" cy="3354936"/>
          </a:xfrm>
        </p:spPr>
      </p:pic>
      <p:sp>
        <p:nvSpPr>
          <p:cNvPr id="5" name="Title 4"/>
          <p:cNvSpPr>
            <a:spLocks noGrp="1"/>
          </p:cNvSpPr>
          <p:nvPr>
            <p:ph type="title"/>
          </p:nvPr>
        </p:nvSpPr>
        <p:spPr>
          <a:xfrm>
            <a:off x="1000125" y="371474"/>
            <a:ext cx="10233148" cy="479425"/>
          </a:xfrm>
        </p:spPr>
        <p:txBody>
          <a:bodyPr>
            <a:noAutofit/>
          </a:bodyPr>
          <a:lstStyle/>
          <a:p>
            <a:pPr algn="ctr"/>
            <a:r>
              <a:rPr lang="en-US" sz="7200" dirty="0"/>
              <a:t>$7 billion</a:t>
            </a:r>
          </a:p>
        </p:txBody>
      </p:sp>
      <p:sp>
        <p:nvSpPr>
          <p:cNvPr id="7" name="Text Placeholder 4"/>
          <p:cNvSpPr txBox="1">
            <a:spLocks/>
          </p:cNvSpPr>
          <p:nvPr/>
        </p:nvSpPr>
        <p:spPr>
          <a:xfrm>
            <a:off x="8746998" y="6537033"/>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Image Credit: </a:t>
            </a:r>
            <a:r>
              <a:rPr lang="en-US" dirty="0">
                <a:solidFill>
                  <a:schemeClr val="tx1"/>
                </a:solidFill>
              </a:rPr>
              <a:t>Wyoming Stargazing</a:t>
            </a:r>
            <a:endParaRPr kumimoji="0" lang="en-US" sz="1200" b="0" i="0" u="none" strike="noStrike" kern="1200" cap="none" spc="0" normalizeH="0" baseline="0" noProof="0" dirty="0">
              <a:ln>
                <a:noFill/>
              </a:ln>
              <a:solidFill>
                <a:schemeClr val="tx1"/>
              </a:solidFill>
              <a:effectLst/>
              <a:uLnTx/>
              <a:uFillTx/>
            </a:endParaRPr>
          </a:p>
        </p:txBody>
      </p:sp>
      <p:sp>
        <p:nvSpPr>
          <p:cNvPr id="6" name="Text Placeholder 3">
            <a:extLst>
              <a:ext uri="{FF2B5EF4-FFF2-40B4-BE49-F238E27FC236}">
                <a16:creationId xmlns:a16="http://schemas.microsoft.com/office/drawing/2014/main" xmlns="" id="{94E4CE93-2D57-447B-AB01-E3C6C3B6C07A}"/>
              </a:ext>
            </a:extLst>
          </p:cNvPr>
          <p:cNvSpPr>
            <a:spLocks noGrp="1"/>
          </p:cNvSpPr>
          <p:nvPr>
            <p:ph type="body" sz="half" idx="2"/>
          </p:nvPr>
        </p:nvSpPr>
        <p:spPr>
          <a:xfrm>
            <a:off x="1000125" y="977225"/>
            <a:ext cx="10233148" cy="2386243"/>
          </a:xfrm>
        </p:spPr>
        <p:txBody>
          <a:bodyPr anchor="ctr">
            <a:normAutofit/>
          </a:bodyPr>
          <a:lstStyle/>
          <a:p>
            <a:pPr algn="ctr">
              <a:lnSpc>
                <a:spcPct val="100000"/>
              </a:lnSpc>
            </a:pPr>
            <a:r>
              <a:rPr lang="en-US" sz="2800" dirty="0">
                <a:solidFill>
                  <a:schemeClr val="bg2">
                    <a:lumMod val="50000"/>
                  </a:schemeClr>
                </a:solidFill>
              </a:rPr>
              <a:t>are </a:t>
            </a:r>
            <a:r>
              <a:rPr lang="en-US" sz="2800" b="1" dirty="0">
                <a:solidFill>
                  <a:schemeClr val="bg2">
                    <a:lumMod val="50000"/>
                  </a:schemeClr>
                </a:solidFill>
              </a:rPr>
              <a:t>wasted</a:t>
            </a:r>
            <a:r>
              <a:rPr lang="en-US" sz="2800" dirty="0">
                <a:solidFill>
                  <a:schemeClr val="bg2">
                    <a:lumMod val="50000"/>
                  </a:schemeClr>
                </a:solidFill>
              </a:rPr>
              <a:t> annually in unnecessary energy costs due to </a:t>
            </a:r>
            <a:r>
              <a:rPr lang="en-US" sz="2800" b="1" dirty="0">
                <a:solidFill>
                  <a:schemeClr val="bg2">
                    <a:lumMod val="50000"/>
                  </a:schemeClr>
                </a:solidFill>
              </a:rPr>
              <a:t>poorly-designed </a:t>
            </a:r>
            <a:r>
              <a:rPr lang="en-US" sz="2800" dirty="0">
                <a:solidFill>
                  <a:schemeClr val="bg2">
                    <a:lumMod val="50000"/>
                  </a:schemeClr>
                </a:solidFill>
              </a:rPr>
              <a:t>outdoor lighting in the </a:t>
            </a:r>
            <a:r>
              <a:rPr lang="en-US" sz="2800" b="1" dirty="0">
                <a:solidFill>
                  <a:schemeClr val="bg2">
                    <a:lumMod val="50000"/>
                  </a:schemeClr>
                </a:solidFill>
              </a:rPr>
              <a:t>United States</a:t>
            </a:r>
          </a:p>
        </p:txBody>
      </p:sp>
      <p:sp>
        <p:nvSpPr>
          <p:cNvPr id="10" name="TextBox 9">
            <a:extLst>
              <a:ext uri="{FF2B5EF4-FFF2-40B4-BE49-F238E27FC236}">
                <a16:creationId xmlns:a16="http://schemas.microsoft.com/office/drawing/2014/main" xmlns="" id="{B96BCEE0-D7A0-4AFB-A80B-5EC8B965FE2D}"/>
              </a:ext>
            </a:extLst>
          </p:cNvPr>
          <p:cNvSpPr txBox="1"/>
          <p:nvPr/>
        </p:nvSpPr>
        <p:spPr>
          <a:xfrm>
            <a:off x="3135351" y="3061801"/>
            <a:ext cx="5921297" cy="276999"/>
          </a:xfrm>
          <a:prstGeom prst="rect">
            <a:avLst/>
          </a:prstGeom>
          <a:noFill/>
        </p:spPr>
        <p:txBody>
          <a:bodyPr wrap="square" rtlCol="0">
            <a:spAutoFit/>
          </a:bodyPr>
          <a:lstStyle/>
          <a:p>
            <a:pPr algn="ctr"/>
            <a:r>
              <a:rPr lang="en-US" sz="1200" dirty="0">
                <a:solidFill>
                  <a:schemeClr val="bg2">
                    <a:lumMod val="50000"/>
                  </a:schemeClr>
                </a:solidFill>
              </a:rPr>
              <a:t>Source: </a:t>
            </a:r>
            <a:r>
              <a:rPr lang="en-US" sz="1200" dirty="0" err="1">
                <a:solidFill>
                  <a:schemeClr val="bg2">
                    <a:lumMod val="50000"/>
                  </a:schemeClr>
                </a:solidFill>
              </a:rPr>
              <a:t>Gallaway</a:t>
            </a:r>
            <a:r>
              <a:rPr lang="en-US" sz="1200" dirty="0">
                <a:solidFill>
                  <a:schemeClr val="bg2">
                    <a:lumMod val="50000"/>
                  </a:schemeClr>
                </a:solidFill>
              </a:rPr>
              <a:t> et al. (2010)</a:t>
            </a:r>
          </a:p>
        </p:txBody>
      </p:sp>
      <p:sp>
        <p:nvSpPr>
          <p:cNvPr id="8" name="TextBox 7">
            <a:extLst>
              <a:ext uri="{FF2B5EF4-FFF2-40B4-BE49-F238E27FC236}">
                <a16:creationId xmlns:a16="http://schemas.microsoft.com/office/drawing/2014/main" xmlns="" id="{4A9FF2CD-CC45-40C9-996A-5CD04EE8DA86}"/>
              </a:ext>
            </a:extLst>
          </p:cNvPr>
          <p:cNvSpPr txBox="1"/>
          <p:nvPr/>
        </p:nvSpPr>
        <p:spPr>
          <a:xfrm>
            <a:off x="11637818" y="0"/>
            <a:ext cx="415636" cy="369332"/>
          </a:xfrm>
          <a:prstGeom prst="rect">
            <a:avLst/>
          </a:prstGeom>
          <a:noFill/>
        </p:spPr>
        <p:txBody>
          <a:bodyPr wrap="square" rtlCol="0">
            <a:spAutoFit/>
          </a:bodyPr>
          <a:lstStyle/>
          <a:p>
            <a:pPr algn="ctr"/>
            <a:fld id="{7944B9C4-9313-471F-BA1C-02078DF2EC52}" type="slidenum">
              <a:rPr lang="en-US" b="1" smtClean="0">
                <a:solidFill>
                  <a:srgbClr val="1B57AF"/>
                </a:solidFill>
              </a:rPr>
              <a:t>5</a:t>
            </a:fld>
            <a:endParaRPr lang="en-US" b="1" dirty="0">
              <a:solidFill>
                <a:srgbClr val="1B57AF"/>
              </a:solidFill>
            </a:endParaRPr>
          </a:p>
        </p:txBody>
      </p:sp>
    </p:spTree>
    <p:extLst>
      <p:ext uri="{BB962C8B-B14F-4D97-AF65-F5344CB8AC3E}">
        <p14:creationId xmlns:p14="http://schemas.microsoft.com/office/powerpoint/2010/main" val="1416546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xmlns="" id="{354CFE5E-7BBC-44A0-9EAF-2F795F73E0FF}"/>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t="32177" b="32177"/>
          <a:stretch>
            <a:fillRect/>
          </a:stretch>
        </p:blipFill>
        <p:spPr>
          <a:xfrm>
            <a:off x="0" y="2967205"/>
            <a:ext cx="12192000" cy="3848100"/>
          </a:xfrm>
        </p:spPr>
      </p:pic>
      <p:sp>
        <p:nvSpPr>
          <p:cNvPr id="5" name="Title 4"/>
          <p:cNvSpPr>
            <a:spLocks noGrp="1"/>
          </p:cNvSpPr>
          <p:nvPr>
            <p:ph type="title"/>
          </p:nvPr>
        </p:nvSpPr>
        <p:spPr>
          <a:xfrm>
            <a:off x="1000125" y="371474"/>
            <a:ext cx="10233148" cy="479425"/>
          </a:xfrm>
        </p:spPr>
        <p:txBody>
          <a:bodyPr>
            <a:noAutofit/>
          </a:bodyPr>
          <a:lstStyle/>
          <a:p>
            <a:pPr algn="ctr"/>
            <a:r>
              <a:rPr lang="en-US" sz="7200" dirty="0"/>
              <a:t>98 million+</a:t>
            </a:r>
          </a:p>
        </p:txBody>
      </p:sp>
      <p:sp>
        <p:nvSpPr>
          <p:cNvPr id="7" name="Text Placeholder 4"/>
          <p:cNvSpPr txBox="1">
            <a:spLocks/>
          </p:cNvSpPr>
          <p:nvPr/>
        </p:nvSpPr>
        <p:spPr>
          <a:xfrm>
            <a:off x="8746998" y="6524943"/>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Image Credit: </a:t>
            </a:r>
            <a:r>
              <a:rPr lang="en-US" dirty="0">
                <a:solidFill>
                  <a:schemeClr val="tx1"/>
                </a:solidFill>
              </a:rPr>
              <a:t>National Park Service</a:t>
            </a:r>
            <a:endParaRPr kumimoji="0" lang="en-US" sz="1200" b="0" i="0" u="none" strike="noStrike" kern="1200" cap="none" spc="0" normalizeH="0" baseline="0" noProof="0" dirty="0">
              <a:ln>
                <a:noFill/>
              </a:ln>
              <a:solidFill>
                <a:schemeClr val="tx1"/>
              </a:solidFill>
              <a:effectLst/>
              <a:uLnTx/>
              <a:uFillTx/>
            </a:endParaRPr>
          </a:p>
        </p:txBody>
      </p:sp>
      <p:sp>
        <p:nvSpPr>
          <p:cNvPr id="6" name="Text Placeholder 3">
            <a:extLst>
              <a:ext uri="{FF2B5EF4-FFF2-40B4-BE49-F238E27FC236}">
                <a16:creationId xmlns:a16="http://schemas.microsoft.com/office/drawing/2014/main" xmlns="" id="{2B2D3C7E-8A5B-4344-9BAC-1F22F5B0079E}"/>
              </a:ext>
            </a:extLst>
          </p:cNvPr>
          <p:cNvSpPr>
            <a:spLocks noGrp="1"/>
          </p:cNvSpPr>
          <p:nvPr>
            <p:ph type="body" sz="half" idx="2"/>
          </p:nvPr>
        </p:nvSpPr>
        <p:spPr>
          <a:xfrm>
            <a:off x="1000125" y="1124596"/>
            <a:ext cx="10233148" cy="1825993"/>
          </a:xfrm>
        </p:spPr>
        <p:txBody>
          <a:bodyPr anchor="ctr">
            <a:normAutofit/>
          </a:bodyPr>
          <a:lstStyle/>
          <a:p>
            <a:pPr algn="ctr">
              <a:lnSpc>
                <a:spcPct val="100000"/>
              </a:lnSpc>
            </a:pPr>
            <a:r>
              <a:rPr lang="en-US" sz="2800" dirty="0" smtClean="0">
                <a:solidFill>
                  <a:schemeClr val="bg2">
                    <a:lumMod val="50000"/>
                  </a:schemeClr>
                </a:solidFill>
              </a:rPr>
              <a:t>bird </a:t>
            </a:r>
            <a:r>
              <a:rPr lang="en-US" sz="2800" b="1" dirty="0">
                <a:solidFill>
                  <a:schemeClr val="bg2">
                    <a:lumMod val="50000"/>
                  </a:schemeClr>
                </a:solidFill>
              </a:rPr>
              <a:t>deaths </a:t>
            </a:r>
            <a:r>
              <a:rPr lang="en-US" sz="2800" b="1" dirty="0" smtClean="0">
                <a:solidFill>
                  <a:schemeClr val="bg2">
                    <a:lumMod val="50000"/>
                  </a:schemeClr>
                </a:solidFill>
              </a:rPr>
              <a:t>occur each </a:t>
            </a:r>
            <a:r>
              <a:rPr lang="en-US" sz="2800" b="1" dirty="0">
                <a:solidFill>
                  <a:schemeClr val="bg2">
                    <a:lumMod val="50000"/>
                  </a:schemeClr>
                </a:solidFill>
              </a:rPr>
              <a:t>year </a:t>
            </a:r>
            <a:r>
              <a:rPr lang="en-US" sz="2800" dirty="0">
                <a:solidFill>
                  <a:schemeClr val="bg2">
                    <a:lumMod val="50000"/>
                  </a:schemeClr>
                </a:solidFill>
              </a:rPr>
              <a:t>from collisions with buildings in North America</a:t>
            </a:r>
          </a:p>
        </p:txBody>
      </p:sp>
      <p:sp>
        <p:nvSpPr>
          <p:cNvPr id="10" name="TextBox 9">
            <a:extLst>
              <a:ext uri="{FF2B5EF4-FFF2-40B4-BE49-F238E27FC236}">
                <a16:creationId xmlns:a16="http://schemas.microsoft.com/office/drawing/2014/main" xmlns="" id="{F95841B1-6B47-480B-A997-280BEA0855F1}"/>
              </a:ext>
            </a:extLst>
          </p:cNvPr>
          <p:cNvSpPr txBox="1"/>
          <p:nvPr/>
        </p:nvSpPr>
        <p:spPr>
          <a:xfrm>
            <a:off x="3135351" y="2673590"/>
            <a:ext cx="5921297" cy="276999"/>
          </a:xfrm>
          <a:prstGeom prst="rect">
            <a:avLst/>
          </a:prstGeom>
          <a:noFill/>
        </p:spPr>
        <p:txBody>
          <a:bodyPr wrap="square" rtlCol="0">
            <a:spAutoFit/>
          </a:bodyPr>
          <a:lstStyle/>
          <a:p>
            <a:pPr algn="ctr"/>
            <a:r>
              <a:rPr lang="en-US" sz="1200" dirty="0">
                <a:solidFill>
                  <a:schemeClr val="bg2">
                    <a:lumMod val="50000"/>
                  </a:schemeClr>
                </a:solidFill>
              </a:rPr>
              <a:t>Source: </a:t>
            </a:r>
            <a:r>
              <a:rPr lang="en-US" sz="1200" dirty="0" err="1">
                <a:solidFill>
                  <a:schemeClr val="bg2">
                    <a:lumMod val="50000"/>
                  </a:schemeClr>
                </a:solidFill>
              </a:rPr>
              <a:t>Chepesiuk</a:t>
            </a:r>
            <a:r>
              <a:rPr lang="en-US" sz="1200" dirty="0">
                <a:solidFill>
                  <a:schemeClr val="bg2">
                    <a:lumMod val="50000"/>
                  </a:schemeClr>
                </a:solidFill>
              </a:rPr>
              <a:t> (2009)</a:t>
            </a:r>
          </a:p>
        </p:txBody>
      </p:sp>
      <p:sp>
        <p:nvSpPr>
          <p:cNvPr id="8" name="TextBox 7">
            <a:extLst>
              <a:ext uri="{FF2B5EF4-FFF2-40B4-BE49-F238E27FC236}">
                <a16:creationId xmlns:a16="http://schemas.microsoft.com/office/drawing/2014/main" xmlns="" id="{901EA08E-6A53-4762-B65C-49227C82395A}"/>
              </a:ext>
            </a:extLst>
          </p:cNvPr>
          <p:cNvSpPr txBox="1"/>
          <p:nvPr/>
        </p:nvSpPr>
        <p:spPr>
          <a:xfrm>
            <a:off x="11637818" y="0"/>
            <a:ext cx="415636" cy="369332"/>
          </a:xfrm>
          <a:prstGeom prst="rect">
            <a:avLst/>
          </a:prstGeom>
          <a:noFill/>
        </p:spPr>
        <p:txBody>
          <a:bodyPr wrap="square" rtlCol="0">
            <a:spAutoFit/>
          </a:bodyPr>
          <a:lstStyle/>
          <a:p>
            <a:pPr algn="ctr"/>
            <a:fld id="{7944B9C4-9313-471F-BA1C-02078DF2EC52}" type="slidenum">
              <a:rPr lang="en-US" b="1" smtClean="0">
                <a:solidFill>
                  <a:srgbClr val="1B57AF"/>
                </a:solidFill>
              </a:rPr>
              <a:t>6</a:t>
            </a:fld>
            <a:endParaRPr lang="en-US" b="1" dirty="0">
              <a:solidFill>
                <a:srgbClr val="1B57AF"/>
              </a:solidFill>
            </a:endParaRPr>
          </a:p>
        </p:txBody>
      </p:sp>
    </p:spTree>
    <p:extLst>
      <p:ext uri="{BB962C8B-B14F-4D97-AF65-F5344CB8AC3E}">
        <p14:creationId xmlns:p14="http://schemas.microsoft.com/office/powerpoint/2010/main" val="2949015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xmlns="" id="{5338EF6B-6045-4A03-B740-971BA1095FC5}"/>
              </a:ext>
            </a:extLst>
          </p:cNvPr>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1249" b="1249"/>
          <a:stretch>
            <a:fillRect/>
          </a:stretch>
        </p:blipFill>
        <p:spPr>
          <a:xfrm>
            <a:off x="0" y="2522538"/>
            <a:ext cx="12192000" cy="4289425"/>
          </a:xfrm>
        </p:spPr>
      </p:pic>
      <p:sp>
        <p:nvSpPr>
          <p:cNvPr id="5" name="Title 4"/>
          <p:cNvSpPr>
            <a:spLocks noGrp="1"/>
          </p:cNvSpPr>
          <p:nvPr>
            <p:ph type="title"/>
          </p:nvPr>
        </p:nvSpPr>
        <p:spPr>
          <a:xfrm>
            <a:off x="1000125" y="371474"/>
            <a:ext cx="10233148" cy="479425"/>
          </a:xfrm>
        </p:spPr>
        <p:txBody>
          <a:bodyPr>
            <a:noAutofit/>
          </a:bodyPr>
          <a:lstStyle/>
          <a:p>
            <a:pPr algn="ctr"/>
            <a:r>
              <a:rPr lang="en-US" sz="7200" dirty="0"/>
              <a:t>97%</a:t>
            </a:r>
          </a:p>
        </p:txBody>
      </p:sp>
      <p:sp>
        <p:nvSpPr>
          <p:cNvPr id="7" name="Text Placeholder 4"/>
          <p:cNvSpPr txBox="1">
            <a:spLocks/>
          </p:cNvSpPr>
          <p:nvPr/>
        </p:nvSpPr>
        <p:spPr>
          <a:xfrm>
            <a:off x="8746998" y="658219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err="1">
                <a:solidFill>
                  <a:schemeClr val="bg1"/>
                </a:solidFill>
              </a:rPr>
              <a:t>Bettymaya</a:t>
            </a:r>
            <a:r>
              <a:rPr lang="en-US" dirty="0">
                <a:solidFill>
                  <a:schemeClr val="bg1"/>
                </a:solidFill>
              </a:rPr>
              <a:t> </a:t>
            </a:r>
            <a:r>
              <a:rPr lang="en-US" dirty="0" err="1">
                <a:solidFill>
                  <a:schemeClr val="bg1"/>
                </a:solidFill>
              </a:rPr>
              <a:t>Foott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 name="Text Placeholder 3">
            <a:extLst>
              <a:ext uri="{FF2B5EF4-FFF2-40B4-BE49-F238E27FC236}">
                <a16:creationId xmlns:a16="http://schemas.microsoft.com/office/drawing/2014/main" xmlns="" id="{9E35E4F0-6F61-451D-BD37-90CD60A5A873}"/>
              </a:ext>
            </a:extLst>
          </p:cNvPr>
          <p:cNvSpPr>
            <a:spLocks noGrp="1"/>
          </p:cNvSpPr>
          <p:nvPr>
            <p:ph type="body" sz="half" idx="2"/>
          </p:nvPr>
        </p:nvSpPr>
        <p:spPr>
          <a:xfrm>
            <a:off x="1000125" y="1239460"/>
            <a:ext cx="10233148" cy="1119043"/>
          </a:xfrm>
        </p:spPr>
        <p:txBody>
          <a:bodyPr anchor="t">
            <a:normAutofit/>
          </a:bodyPr>
          <a:lstStyle/>
          <a:p>
            <a:pPr algn="ctr">
              <a:lnSpc>
                <a:spcPct val="100000"/>
              </a:lnSpc>
            </a:pPr>
            <a:r>
              <a:rPr lang="en-US" sz="2800" dirty="0" smtClean="0">
                <a:solidFill>
                  <a:schemeClr val="bg2">
                    <a:lumMod val="50000"/>
                  </a:schemeClr>
                </a:solidFill>
              </a:rPr>
              <a:t>of </a:t>
            </a:r>
            <a:r>
              <a:rPr lang="en-US" sz="2800" dirty="0">
                <a:solidFill>
                  <a:schemeClr val="bg2">
                    <a:lumMod val="50000"/>
                  </a:schemeClr>
                </a:solidFill>
              </a:rPr>
              <a:t>the U.S. </a:t>
            </a:r>
            <a:r>
              <a:rPr lang="en-US" sz="2800" dirty="0" smtClean="0">
                <a:solidFill>
                  <a:schemeClr val="bg2">
                    <a:lumMod val="50000"/>
                  </a:schemeClr>
                </a:solidFill>
              </a:rPr>
              <a:t>population is </a:t>
            </a:r>
            <a:r>
              <a:rPr lang="en-US" sz="2800" b="1" dirty="0">
                <a:solidFill>
                  <a:schemeClr val="bg2">
                    <a:lumMod val="50000"/>
                  </a:schemeClr>
                </a:solidFill>
              </a:rPr>
              <a:t>unable</a:t>
            </a:r>
            <a:r>
              <a:rPr lang="en-US" sz="2800" dirty="0">
                <a:solidFill>
                  <a:schemeClr val="bg2">
                    <a:lumMod val="50000"/>
                  </a:schemeClr>
                </a:solidFill>
              </a:rPr>
              <a:t> to see the </a:t>
            </a:r>
            <a:r>
              <a:rPr lang="en-US" sz="2800" b="1" dirty="0">
                <a:solidFill>
                  <a:schemeClr val="bg2">
                    <a:lumMod val="50000"/>
                  </a:schemeClr>
                </a:solidFill>
              </a:rPr>
              <a:t>Milky Way </a:t>
            </a:r>
            <a:r>
              <a:rPr lang="en-US" sz="2800" dirty="0">
                <a:solidFill>
                  <a:schemeClr val="bg2">
                    <a:lumMod val="50000"/>
                  </a:schemeClr>
                </a:solidFill>
              </a:rPr>
              <a:t>at night</a:t>
            </a:r>
          </a:p>
        </p:txBody>
      </p:sp>
      <p:sp>
        <p:nvSpPr>
          <p:cNvPr id="10" name="TextBox 9">
            <a:extLst>
              <a:ext uri="{FF2B5EF4-FFF2-40B4-BE49-F238E27FC236}">
                <a16:creationId xmlns:a16="http://schemas.microsoft.com/office/drawing/2014/main" xmlns="" id="{9AC4AEA3-24F3-4702-B6BC-988942FDD561}"/>
              </a:ext>
            </a:extLst>
          </p:cNvPr>
          <p:cNvSpPr txBox="1"/>
          <p:nvPr/>
        </p:nvSpPr>
        <p:spPr>
          <a:xfrm>
            <a:off x="3135351" y="2177756"/>
            <a:ext cx="5921297" cy="276999"/>
          </a:xfrm>
          <a:prstGeom prst="rect">
            <a:avLst/>
          </a:prstGeom>
          <a:noFill/>
        </p:spPr>
        <p:txBody>
          <a:bodyPr wrap="square" rtlCol="0">
            <a:spAutoFit/>
          </a:bodyPr>
          <a:lstStyle/>
          <a:p>
            <a:pPr algn="ctr"/>
            <a:r>
              <a:rPr lang="en-US" sz="1200" dirty="0">
                <a:solidFill>
                  <a:schemeClr val="bg2">
                    <a:lumMod val="50000"/>
                  </a:schemeClr>
                </a:solidFill>
              </a:rPr>
              <a:t>Source: Falchi et al. (2016)</a:t>
            </a:r>
          </a:p>
        </p:txBody>
      </p:sp>
      <p:sp>
        <p:nvSpPr>
          <p:cNvPr id="8" name="TextBox 7">
            <a:extLst>
              <a:ext uri="{FF2B5EF4-FFF2-40B4-BE49-F238E27FC236}">
                <a16:creationId xmlns:a16="http://schemas.microsoft.com/office/drawing/2014/main" xmlns="" id="{9D2AB183-6907-4BEF-A2B2-DE9D03A99FB3}"/>
              </a:ext>
            </a:extLst>
          </p:cNvPr>
          <p:cNvSpPr txBox="1"/>
          <p:nvPr/>
        </p:nvSpPr>
        <p:spPr>
          <a:xfrm>
            <a:off x="11637818" y="0"/>
            <a:ext cx="415636" cy="369332"/>
          </a:xfrm>
          <a:prstGeom prst="rect">
            <a:avLst/>
          </a:prstGeom>
          <a:noFill/>
        </p:spPr>
        <p:txBody>
          <a:bodyPr wrap="square" rtlCol="0">
            <a:spAutoFit/>
          </a:bodyPr>
          <a:lstStyle/>
          <a:p>
            <a:pPr algn="ctr"/>
            <a:fld id="{7944B9C4-9313-471F-BA1C-02078DF2EC52}" type="slidenum">
              <a:rPr lang="en-US" b="1" smtClean="0">
                <a:solidFill>
                  <a:srgbClr val="1B57AF"/>
                </a:solidFill>
              </a:rPr>
              <a:t>7</a:t>
            </a:fld>
            <a:endParaRPr lang="en-US" b="1" dirty="0">
              <a:solidFill>
                <a:srgbClr val="1B57AF"/>
              </a:solidFill>
            </a:endParaRPr>
          </a:p>
        </p:txBody>
      </p:sp>
    </p:spTree>
    <p:extLst>
      <p:ext uri="{BB962C8B-B14F-4D97-AF65-F5344CB8AC3E}">
        <p14:creationId xmlns:p14="http://schemas.microsoft.com/office/powerpoint/2010/main" val="3546539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xmlns="" id="{265007EA-B3CD-40EA-8E08-448AF75EB7C4}"/>
              </a:ext>
            </a:extLst>
          </p:cNvPr>
          <p:cNvSpPr>
            <a:spLocks noGrp="1"/>
          </p:cNvSpPr>
          <p:nvPr>
            <p:ph type="body" sz="quarter" idx="11"/>
          </p:nvPr>
        </p:nvSpPr>
        <p:spPr>
          <a:xfrm>
            <a:off x="4833255" y="5058581"/>
            <a:ext cx="6400015" cy="1042733"/>
          </a:xfrm>
        </p:spPr>
        <p:txBody>
          <a:bodyPr anchor="ctr"/>
          <a:lstStyle/>
          <a:p>
            <a:pPr>
              <a:lnSpc>
                <a:spcPct val="100000"/>
              </a:lnSpc>
              <a:spcBef>
                <a:spcPts val="0"/>
              </a:spcBef>
              <a:buClr>
                <a:srgbClr val="E97845"/>
              </a:buClr>
            </a:pPr>
            <a:r>
              <a:rPr lang="en-US" dirty="0">
                <a:solidFill>
                  <a:schemeClr val="bg2">
                    <a:lumMod val="50000"/>
                  </a:schemeClr>
                </a:solidFill>
              </a:rPr>
              <a:t>Disrupts humans’ </a:t>
            </a:r>
            <a:r>
              <a:rPr lang="en-US" b="1" dirty="0">
                <a:solidFill>
                  <a:schemeClr val="bg2">
                    <a:lumMod val="50000"/>
                  </a:schemeClr>
                </a:solidFill>
              </a:rPr>
              <a:t>circadian</a:t>
            </a:r>
            <a:r>
              <a:rPr lang="en-US" dirty="0">
                <a:solidFill>
                  <a:schemeClr val="bg2">
                    <a:lumMod val="50000"/>
                  </a:schemeClr>
                </a:solidFill>
              </a:rPr>
              <a:t> rhythms</a:t>
            </a:r>
          </a:p>
        </p:txBody>
      </p:sp>
      <p:sp>
        <p:nvSpPr>
          <p:cNvPr id="18" name="Text Placeholder 17">
            <a:extLst>
              <a:ext uri="{FF2B5EF4-FFF2-40B4-BE49-F238E27FC236}">
                <a16:creationId xmlns:a16="http://schemas.microsoft.com/office/drawing/2014/main" xmlns="" id="{22D65CE7-8633-41F7-9D6D-305D94F9E14B}"/>
              </a:ext>
            </a:extLst>
          </p:cNvPr>
          <p:cNvSpPr>
            <a:spLocks noGrp="1"/>
          </p:cNvSpPr>
          <p:nvPr>
            <p:ph type="body" sz="quarter" idx="15"/>
          </p:nvPr>
        </p:nvSpPr>
        <p:spPr>
          <a:xfrm>
            <a:off x="1000125" y="1165800"/>
            <a:ext cx="3393745" cy="1015926"/>
          </a:xfrm>
        </p:spPr>
        <p:txBody>
          <a:bodyPr anchor="ctr">
            <a:noAutofit/>
          </a:bodyPr>
          <a:lstStyle/>
          <a:p>
            <a:r>
              <a:rPr lang="en-US" dirty="0"/>
              <a:t>Cancer</a:t>
            </a:r>
          </a:p>
        </p:txBody>
      </p:sp>
      <p:sp>
        <p:nvSpPr>
          <p:cNvPr id="19" name="Text Placeholder 18">
            <a:extLst>
              <a:ext uri="{FF2B5EF4-FFF2-40B4-BE49-F238E27FC236}">
                <a16:creationId xmlns:a16="http://schemas.microsoft.com/office/drawing/2014/main" xmlns="" id="{66B5923B-1273-4226-AC59-BB21759B743F}"/>
              </a:ext>
            </a:extLst>
          </p:cNvPr>
          <p:cNvSpPr>
            <a:spLocks noGrp="1"/>
          </p:cNvSpPr>
          <p:nvPr>
            <p:ph type="body" sz="quarter" idx="16"/>
          </p:nvPr>
        </p:nvSpPr>
        <p:spPr>
          <a:xfrm>
            <a:off x="4833256" y="1165800"/>
            <a:ext cx="6400015" cy="1013294"/>
          </a:xfrm>
        </p:spPr>
        <p:txBody>
          <a:bodyPr anchor="ctr"/>
          <a:lstStyle/>
          <a:p>
            <a:r>
              <a:rPr lang="en-US" dirty="0">
                <a:solidFill>
                  <a:schemeClr val="bg2">
                    <a:lumMod val="50000"/>
                  </a:schemeClr>
                </a:solidFill>
              </a:rPr>
              <a:t>Increases risk of </a:t>
            </a:r>
            <a:r>
              <a:rPr lang="en-US" b="1" dirty="0">
                <a:solidFill>
                  <a:schemeClr val="bg2">
                    <a:lumMod val="50000"/>
                  </a:schemeClr>
                </a:solidFill>
              </a:rPr>
              <a:t>breast cancer</a:t>
            </a:r>
            <a:r>
              <a:rPr lang="en-US" dirty="0">
                <a:solidFill>
                  <a:schemeClr val="bg2">
                    <a:lumMod val="50000"/>
                  </a:schemeClr>
                </a:solidFill>
              </a:rPr>
              <a:t> by elevating estrogen levels</a:t>
            </a:r>
            <a:endParaRPr lang="en-US" dirty="0"/>
          </a:p>
        </p:txBody>
      </p:sp>
      <p:sp>
        <p:nvSpPr>
          <p:cNvPr id="20" name="Text Placeholder 19">
            <a:extLst>
              <a:ext uri="{FF2B5EF4-FFF2-40B4-BE49-F238E27FC236}">
                <a16:creationId xmlns:a16="http://schemas.microsoft.com/office/drawing/2014/main" xmlns="" id="{CAFAAE69-252B-4D88-9F1D-F0C99C4359B0}"/>
              </a:ext>
            </a:extLst>
          </p:cNvPr>
          <p:cNvSpPr>
            <a:spLocks noGrp="1"/>
          </p:cNvSpPr>
          <p:nvPr>
            <p:ph type="body" sz="quarter" idx="17"/>
          </p:nvPr>
        </p:nvSpPr>
        <p:spPr/>
        <p:txBody>
          <a:bodyPr anchor="ctr"/>
          <a:lstStyle/>
          <a:p>
            <a:r>
              <a:rPr lang="en-US" dirty="0"/>
              <a:t>Insomnia</a:t>
            </a:r>
          </a:p>
        </p:txBody>
      </p:sp>
      <p:sp>
        <p:nvSpPr>
          <p:cNvPr id="21" name="Text Placeholder 20">
            <a:extLst>
              <a:ext uri="{FF2B5EF4-FFF2-40B4-BE49-F238E27FC236}">
                <a16:creationId xmlns:a16="http://schemas.microsoft.com/office/drawing/2014/main" xmlns="" id="{3CA34873-1461-4FBE-BDE9-34867B754BA1}"/>
              </a:ext>
            </a:extLst>
          </p:cNvPr>
          <p:cNvSpPr>
            <a:spLocks noGrp="1"/>
          </p:cNvSpPr>
          <p:nvPr>
            <p:ph type="body" sz="quarter" idx="18"/>
          </p:nvPr>
        </p:nvSpPr>
        <p:spPr>
          <a:xfrm>
            <a:off x="1000125" y="2445522"/>
            <a:ext cx="3393745" cy="1042733"/>
          </a:xfrm>
        </p:spPr>
        <p:txBody>
          <a:bodyPr anchor="ctr"/>
          <a:lstStyle/>
          <a:p>
            <a:r>
              <a:rPr lang="en-US" dirty="0"/>
              <a:t>Depression</a:t>
            </a:r>
          </a:p>
        </p:txBody>
      </p:sp>
      <p:sp>
        <p:nvSpPr>
          <p:cNvPr id="22" name="Text Placeholder 21">
            <a:extLst>
              <a:ext uri="{FF2B5EF4-FFF2-40B4-BE49-F238E27FC236}">
                <a16:creationId xmlns:a16="http://schemas.microsoft.com/office/drawing/2014/main" xmlns="" id="{9A49FAA7-723A-49F1-8D38-DF695CEEA24C}"/>
              </a:ext>
            </a:extLst>
          </p:cNvPr>
          <p:cNvSpPr>
            <a:spLocks noGrp="1"/>
          </p:cNvSpPr>
          <p:nvPr>
            <p:ph type="body" sz="quarter" idx="19"/>
          </p:nvPr>
        </p:nvSpPr>
        <p:spPr>
          <a:xfrm>
            <a:off x="4833254" y="2442892"/>
            <a:ext cx="6400015" cy="1045362"/>
          </a:xfrm>
        </p:spPr>
        <p:txBody>
          <a:bodyPr anchor="ctr"/>
          <a:lstStyle/>
          <a:p>
            <a:r>
              <a:rPr lang="en-US" dirty="0">
                <a:solidFill>
                  <a:schemeClr val="bg2">
                    <a:lumMod val="50000"/>
                  </a:schemeClr>
                </a:solidFill>
              </a:rPr>
              <a:t>Affects serotonin conversion, which affects </a:t>
            </a:r>
            <a:r>
              <a:rPr lang="en-US" b="1" dirty="0">
                <a:solidFill>
                  <a:schemeClr val="bg2">
                    <a:lumMod val="50000"/>
                  </a:schemeClr>
                </a:solidFill>
              </a:rPr>
              <a:t>mood</a:t>
            </a:r>
          </a:p>
        </p:txBody>
      </p:sp>
      <p:sp>
        <p:nvSpPr>
          <p:cNvPr id="5" name="Title 4"/>
          <p:cNvSpPr>
            <a:spLocks noGrp="1"/>
          </p:cNvSpPr>
          <p:nvPr>
            <p:ph type="title"/>
          </p:nvPr>
        </p:nvSpPr>
        <p:spPr/>
        <p:txBody>
          <a:bodyPr>
            <a:noAutofit/>
          </a:bodyPr>
          <a:lstStyle/>
          <a:p>
            <a:pPr algn="ctr"/>
            <a:r>
              <a:rPr lang="en-US" sz="6000" dirty="0"/>
              <a:t>Health Effects</a:t>
            </a:r>
          </a:p>
        </p:txBody>
      </p:sp>
      <p:sp>
        <p:nvSpPr>
          <p:cNvPr id="24" name="Text Placeholder 19">
            <a:extLst>
              <a:ext uri="{FF2B5EF4-FFF2-40B4-BE49-F238E27FC236}">
                <a16:creationId xmlns:a16="http://schemas.microsoft.com/office/drawing/2014/main" xmlns="" id="{D59F975B-F48B-4069-B3FE-2E21A086F97E}"/>
              </a:ext>
            </a:extLst>
          </p:cNvPr>
          <p:cNvSpPr txBox="1">
            <a:spLocks/>
          </p:cNvSpPr>
          <p:nvPr/>
        </p:nvSpPr>
        <p:spPr>
          <a:xfrm>
            <a:off x="1000125" y="3752051"/>
            <a:ext cx="3393745" cy="1042733"/>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3600" b="0" kern="1200" baseline="0">
                <a:solidFill>
                  <a:srgbClr val="1B57AF"/>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Obesity</a:t>
            </a:r>
          </a:p>
        </p:txBody>
      </p:sp>
      <p:sp>
        <p:nvSpPr>
          <p:cNvPr id="25" name="Text Placeholder 18">
            <a:extLst>
              <a:ext uri="{FF2B5EF4-FFF2-40B4-BE49-F238E27FC236}">
                <a16:creationId xmlns:a16="http://schemas.microsoft.com/office/drawing/2014/main" xmlns="" id="{71C5B1B7-3451-4D69-9AA8-48B98E786268}"/>
              </a:ext>
            </a:extLst>
          </p:cNvPr>
          <p:cNvSpPr txBox="1">
            <a:spLocks/>
          </p:cNvSpPr>
          <p:nvPr/>
        </p:nvSpPr>
        <p:spPr>
          <a:xfrm>
            <a:off x="4833254" y="3752051"/>
            <a:ext cx="6400015" cy="104273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000"/>
              </a:spcAft>
              <a:buClr>
                <a:srgbClr val="E97845"/>
              </a:buClr>
            </a:pPr>
            <a:r>
              <a:rPr lang="en-US" dirty="0">
                <a:solidFill>
                  <a:schemeClr val="bg2">
                    <a:lumMod val="50000"/>
                  </a:schemeClr>
                </a:solidFill>
              </a:rPr>
              <a:t>Harms </a:t>
            </a:r>
            <a:r>
              <a:rPr lang="en-US" b="1" dirty="0">
                <a:solidFill>
                  <a:schemeClr val="bg2">
                    <a:lumMod val="50000"/>
                  </a:schemeClr>
                </a:solidFill>
              </a:rPr>
              <a:t>metabolism </a:t>
            </a:r>
            <a:r>
              <a:rPr lang="en-US" dirty="0">
                <a:solidFill>
                  <a:schemeClr val="bg2">
                    <a:lumMod val="50000"/>
                  </a:schemeClr>
                </a:solidFill>
              </a:rPr>
              <a:t>due to melatonin suppression</a:t>
            </a:r>
            <a:endParaRPr lang="en-US" b="1" dirty="0">
              <a:solidFill>
                <a:schemeClr val="bg2">
                  <a:lumMod val="50000"/>
                </a:schemeClr>
              </a:solidFill>
            </a:endParaRPr>
          </a:p>
        </p:txBody>
      </p:sp>
      <p:sp>
        <p:nvSpPr>
          <p:cNvPr id="27" name="TextBox 26">
            <a:extLst>
              <a:ext uri="{FF2B5EF4-FFF2-40B4-BE49-F238E27FC236}">
                <a16:creationId xmlns:a16="http://schemas.microsoft.com/office/drawing/2014/main" xmlns="" id="{F8A93534-1235-4C8A-8A87-CC1D992C28EE}"/>
              </a:ext>
            </a:extLst>
          </p:cNvPr>
          <p:cNvSpPr txBox="1"/>
          <p:nvPr/>
        </p:nvSpPr>
        <p:spPr>
          <a:xfrm>
            <a:off x="479366" y="6393127"/>
            <a:ext cx="11233269" cy="276999"/>
          </a:xfrm>
          <a:prstGeom prst="rect">
            <a:avLst/>
          </a:prstGeom>
          <a:noFill/>
        </p:spPr>
        <p:txBody>
          <a:bodyPr wrap="none" rtlCol="0">
            <a:spAutoFit/>
          </a:bodyPr>
          <a:lstStyle/>
          <a:p>
            <a:r>
              <a:rPr lang="en-US" sz="1200" dirty="0">
                <a:solidFill>
                  <a:schemeClr val="bg2">
                    <a:lumMod val="50000"/>
                  </a:schemeClr>
                </a:solidFill>
              </a:rPr>
              <a:t>Source: </a:t>
            </a:r>
            <a:r>
              <a:rPr lang="en-US" sz="1200" dirty="0" err="1">
                <a:solidFill>
                  <a:schemeClr val="bg2">
                    <a:lumMod val="50000"/>
                  </a:schemeClr>
                </a:solidFill>
              </a:rPr>
              <a:t>Chepesiuk</a:t>
            </a:r>
            <a:r>
              <a:rPr lang="en-US" sz="1200" dirty="0">
                <a:solidFill>
                  <a:schemeClr val="bg2">
                    <a:lumMod val="50000"/>
                  </a:schemeClr>
                </a:solidFill>
              </a:rPr>
              <a:t> (2009); </a:t>
            </a:r>
            <a:r>
              <a:rPr lang="en-US" sz="1200" dirty="0" err="1">
                <a:solidFill>
                  <a:schemeClr val="bg2">
                    <a:lumMod val="50000"/>
                  </a:schemeClr>
                </a:solidFill>
              </a:rPr>
              <a:t>Dominoni</a:t>
            </a:r>
            <a:r>
              <a:rPr lang="en-US" sz="1200" dirty="0">
                <a:solidFill>
                  <a:schemeClr val="bg2">
                    <a:lumMod val="50000"/>
                  </a:schemeClr>
                </a:solidFill>
              </a:rPr>
              <a:t> et al.(2016); Fernandez et al.(2012); Haim et al. (2015); </a:t>
            </a:r>
            <a:r>
              <a:rPr lang="en-US" sz="1200" dirty="0" err="1">
                <a:solidFill>
                  <a:schemeClr val="bg2">
                    <a:lumMod val="50000"/>
                  </a:schemeClr>
                </a:solidFill>
              </a:rPr>
              <a:t>Korkmaz</a:t>
            </a:r>
            <a:r>
              <a:rPr lang="en-US" sz="1200" dirty="0">
                <a:solidFill>
                  <a:schemeClr val="bg2">
                    <a:lumMod val="50000"/>
                  </a:schemeClr>
                </a:solidFill>
              </a:rPr>
              <a:t> et al. (2009); Nature Bright (2015); </a:t>
            </a:r>
            <a:r>
              <a:rPr lang="en-US" sz="1200" dirty="0" err="1">
                <a:solidFill>
                  <a:schemeClr val="bg2">
                    <a:lumMod val="50000"/>
                  </a:schemeClr>
                </a:solidFill>
              </a:rPr>
              <a:t>Scaccia</a:t>
            </a:r>
            <a:r>
              <a:rPr lang="en-US" sz="1200" dirty="0">
                <a:solidFill>
                  <a:schemeClr val="bg2">
                    <a:lumMod val="50000"/>
                  </a:schemeClr>
                </a:solidFill>
              </a:rPr>
              <a:t> (2017)</a:t>
            </a:r>
          </a:p>
        </p:txBody>
      </p:sp>
      <p:sp>
        <p:nvSpPr>
          <p:cNvPr id="28" name="Rectangle 27">
            <a:extLst>
              <a:ext uri="{FF2B5EF4-FFF2-40B4-BE49-F238E27FC236}">
                <a16:creationId xmlns:a16="http://schemas.microsoft.com/office/drawing/2014/main" xmlns="" id="{DE5392B6-3EAB-4FFB-B990-81D0DE488602}"/>
              </a:ext>
            </a:extLst>
          </p:cNvPr>
          <p:cNvSpPr/>
          <p:nvPr/>
        </p:nvSpPr>
        <p:spPr>
          <a:xfrm>
            <a:off x="1000125" y="1108345"/>
            <a:ext cx="10233144" cy="1070749"/>
          </a:xfrm>
          <a:prstGeom prst="rect">
            <a:avLst/>
          </a:prstGeom>
          <a:noFill/>
          <a:ln w="5715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7B735E79-EFF2-4082-A403-416B9875D657}"/>
              </a:ext>
            </a:extLst>
          </p:cNvPr>
          <p:cNvSpPr/>
          <p:nvPr/>
        </p:nvSpPr>
        <p:spPr>
          <a:xfrm>
            <a:off x="1000125" y="2442890"/>
            <a:ext cx="10233144" cy="1070749"/>
          </a:xfrm>
          <a:prstGeom prst="rect">
            <a:avLst/>
          </a:prstGeom>
          <a:noFill/>
          <a:ln w="5715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1EC7D5ED-46FB-4F3A-9101-DA5F82984C7F}"/>
              </a:ext>
            </a:extLst>
          </p:cNvPr>
          <p:cNvSpPr/>
          <p:nvPr/>
        </p:nvSpPr>
        <p:spPr>
          <a:xfrm>
            <a:off x="1000125" y="3731038"/>
            <a:ext cx="10233144" cy="1070749"/>
          </a:xfrm>
          <a:prstGeom prst="rect">
            <a:avLst/>
          </a:prstGeom>
          <a:noFill/>
          <a:ln w="5715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06160469-15D9-473A-917E-5428A32B89D6}"/>
              </a:ext>
            </a:extLst>
          </p:cNvPr>
          <p:cNvSpPr/>
          <p:nvPr/>
        </p:nvSpPr>
        <p:spPr>
          <a:xfrm>
            <a:off x="1000125" y="5044572"/>
            <a:ext cx="10233144" cy="1070749"/>
          </a:xfrm>
          <a:prstGeom prst="rect">
            <a:avLst/>
          </a:prstGeom>
          <a:noFill/>
          <a:ln w="57150">
            <a:solidFill>
              <a:srgbClr val="1B5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C368E074-E67B-4899-82E9-F42BFE61DA61}"/>
              </a:ext>
            </a:extLst>
          </p:cNvPr>
          <p:cNvSpPr txBox="1"/>
          <p:nvPr/>
        </p:nvSpPr>
        <p:spPr>
          <a:xfrm>
            <a:off x="11637818" y="0"/>
            <a:ext cx="415636" cy="369332"/>
          </a:xfrm>
          <a:prstGeom prst="rect">
            <a:avLst/>
          </a:prstGeom>
          <a:noFill/>
        </p:spPr>
        <p:txBody>
          <a:bodyPr wrap="square" rtlCol="0">
            <a:spAutoFit/>
          </a:bodyPr>
          <a:lstStyle/>
          <a:p>
            <a:pPr algn="ctr"/>
            <a:fld id="{7944B9C4-9313-471F-BA1C-02078DF2EC52}" type="slidenum">
              <a:rPr lang="en-US" b="1" smtClean="0">
                <a:solidFill>
                  <a:srgbClr val="1B57AF"/>
                </a:solidFill>
              </a:rPr>
              <a:t>8</a:t>
            </a:fld>
            <a:endParaRPr lang="en-US" b="1" dirty="0">
              <a:solidFill>
                <a:srgbClr val="1B57AF"/>
              </a:solidFill>
            </a:endParaRPr>
          </a:p>
        </p:txBody>
      </p:sp>
    </p:spTree>
    <p:extLst>
      <p:ext uri="{BB962C8B-B14F-4D97-AF65-F5344CB8AC3E}">
        <p14:creationId xmlns:p14="http://schemas.microsoft.com/office/powerpoint/2010/main" val="25388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9"/>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2"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Colorado Plateau</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r="10601"/>
          <a:stretch/>
        </p:blipFill>
        <p:spPr>
          <a:xfrm>
            <a:off x="4591050" y="1141738"/>
            <a:ext cx="7600951" cy="5668136"/>
          </a:xfrm>
        </p:spPr>
      </p:pic>
      <p:sp>
        <p:nvSpPr>
          <p:cNvPr id="6" name="Text Placeholder 5"/>
          <p:cNvSpPr>
            <a:spLocks noGrp="1"/>
          </p:cNvSpPr>
          <p:nvPr>
            <p:ph type="body" sz="half" idx="2"/>
          </p:nvPr>
        </p:nvSpPr>
        <p:spPr>
          <a:xfrm>
            <a:off x="588173" y="1297658"/>
            <a:ext cx="3743997" cy="4737781"/>
          </a:xfrm>
        </p:spPr>
        <p:txBody>
          <a:bodyPr>
            <a:normAutofit fontScale="92500" lnSpcReduction="10000"/>
          </a:bodyPr>
          <a:lstStyle/>
          <a:p>
            <a:pPr marL="342900" indent="-342900">
              <a:spcBef>
                <a:spcPts val="200"/>
              </a:spcBef>
              <a:buClr>
                <a:srgbClr val="1B57AF"/>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1B57AF"/>
              </a:buClr>
              <a:buFont typeface="Webdings" panose="05030102010509060703" pitchFamily="18" charset="2"/>
              <a:buChar char="4"/>
            </a:pPr>
            <a:endParaRPr lang="en-US" dirty="0">
              <a:solidFill>
                <a:schemeClr val="bg2">
                  <a:lumMod val="50000"/>
                </a:schemeClr>
              </a:solidFill>
            </a:endParaRPr>
          </a:p>
          <a:p>
            <a:pPr algn="ctr">
              <a:spcBef>
                <a:spcPts val="200"/>
              </a:spcBef>
              <a:buClr>
                <a:srgbClr val="1B57AF"/>
              </a:buClr>
            </a:pPr>
            <a:r>
              <a:rPr lang="en-US" dirty="0">
                <a:solidFill>
                  <a:schemeClr val="bg2">
                    <a:lumMod val="50000"/>
                  </a:schemeClr>
                </a:solidFill>
              </a:rPr>
              <a:t>“For the vast majority of our U.S. citizens living in populated areas, the view of more delicate celestial objects like the Milky Way has been largely lost. The vast open areas of the </a:t>
            </a:r>
            <a:r>
              <a:rPr lang="en-US" b="1" dirty="0">
                <a:solidFill>
                  <a:srgbClr val="1B57AF"/>
                </a:solidFill>
              </a:rPr>
              <a:t>Colorado Plateau </a:t>
            </a:r>
            <a:r>
              <a:rPr lang="en-US" dirty="0">
                <a:solidFill>
                  <a:schemeClr val="bg2">
                    <a:lumMod val="50000"/>
                  </a:schemeClr>
                </a:solidFill>
              </a:rPr>
              <a:t>provides a </a:t>
            </a:r>
            <a:r>
              <a:rPr lang="en-US" b="1" dirty="0">
                <a:solidFill>
                  <a:srgbClr val="1B57AF"/>
                </a:solidFill>
              </a:rPr>
              <a:t>fantastic opportunity </a:t>
            </a:r>
            <a:r>
              <a:rPr lang="en-US" dirty="0">
                <a:solidFill>
                  <a:schemeClr val="bg2">
                    <a:lumMod val="50000"/>
                  </a:schemeClr>
                </a:solidFill>
              </a:rPr>
              <a:t>to regain our connection with the same night sky our ancestors viewed for millennia.”</a:t>
            </a:r>
          </a:p>
          <a:p>
            <a:pPr algn="ctr">
              <a:spcBef>
                <a:spcPts val="200"/>
              </a:spcBef>
              <a:buClr>
                <a:srgbClr val="1B57AF"/>
              </a:buClr>
            </a:pPr>
            <a:endParaRPr lang="en-US" dirty="0">
              <a:solidFill>
                <a:schemeClr val="bg2">
                  <a:lumMod val="50000"/>
                </a:schemeClr>
              </a:solidFill>
            </a:endParaRPr>
          </a:p>
          <a:p>
            <a:pPr marL="342900" indent="-342900" algn="r">
              <a:spcBef>
                <a:spcPts val="200"/>
              </a:spcBef>
              <a:buClr>
                <a:srgbClr val="1B57AF"/>
              </a:buClr>
              <a:buFontTx/>
              <a:buChar char="-"/>
            </a:pPr>
            <a:r>
              <a:rPr lang="en-US" b="1" dirty="0">
                <a:solidFill>
                  <a:srgbClr val="767171"/>
                </a:solidFill>
              </a:rPr>
              <a:t>Randy Stanley</a:t>
            </a:r>
          </a:p>
          <a:p>
            <a:pPr algn="r">
              <a:spcBef>
                <a:spcPts val="200"/>
              </a:spcBef>
              <a:buClr>
                <a:srgbClr val="1B57AF"/>
              </a:buClr>
            </a:pPr>
            <a:r>
              <a:rPr lang="en-US" sz="1500" dirty="0">
                <a:solidFill>
                  <a:schemeClr val="bg2">
                    <a:lumMod val="50000"/>
                  </a:schemeClr>
                </a:solidFill>
              </a:rPr>
              <a:t>Natural Sounds and Night Skies Coordinator, National Park Service, Intermountain Region</a:t>
            </a:r>
          </a:p>
          <a:p>
            <a:pPr marL="342900" indent="-342900" algn="r">
              <a:spcBef>
                <a:spcPts val="200"/>
              </a:spcBef>
              <a:buClr>
                <a:srgbClr val="1B57AF"/>
              </a:buClr>
              <a:buFontTx/>
              <a:buChar char="-"/>
            </a:pPr>
            <a:endParaRPr lang="en-US" dirty="0">
              <a:solidFill>
                <a:schemeClr val="bg2">
                  <a:lumMod val="50000"/>
                </a:schemeClr>
              </a:solidFill>
            </a:endParaRPr>
          </a:p>
        </p:txBody>
      </p:sp>
      <p:sp>
        <p:nvSpPr>
          <p:cNvPr id="7" name="Text Placeholder 4"/>
          <p:cNvSpPr txBox="1">
            <a:spLocks/>
          </p:cNvSpPr>
          <p:nvPr/>
        </p:nvSpPr>
        <p:spPr>
          <a:xfrm>
            <a:off x="8766048" y="658154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Bettymaya</a:t>
            </a: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Foott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xmlns="" id="{34D52B1A-6F65-4CF8-B013-7D77B51C177D}"/>
              </a:ext>
            </a:extLst>
          </p:cNvPr>
          <p:cNvSpPr txBox="1"/>
          <p:nvPr/>
        </p:nvSpPr>
        <p:spPr>
          <a:xfrm>
            <a:off x="11637818" y="0"/>
            <a:ext cx="415636" cy="369332"/>
          </a:xfrm>
          <a:prstGeom prst="rect">
            <a:avLst/>
          </a:prstGeom>
          <a:noFill/>
        </p:spPr>
        <p:txBody>
          <a:bodyPr wrap="square" rtlCol="0">
            <a:spAutoFit/>
          </a:bodyPr>
          <a:lstStyle/>
          <a:p>
            <a:pPr algn="ctr"/>
            <a:fld id="{7944B9C4-9313-471F-BA1C-02078DF2EC52}" type="slidenum">
              <a:rPr lang="en-US" b="1" smtClean="0">
                <a:solidFill>
                  <a:srgbClr val="1B57AF"/>
                </a:solidFill>
              </a:rPr>
              <a:t>9</a:t>
            </a:fld>
            <a:endParaRPr lang="en-US" b="1" dirty="0">
              <a:solidFill>
                <a:srgbClr val="1B57AF"/>
              </a:solidFill>
            </a:endParaRPr>
          </a:p>
        </p:txBody>
      </p:sp>
    </p:spTree>
    <p:extLst>
      <p:ext uri="{BB962C8B-B14F-4D97-AF65-F5344CB8AC3E}">
        <p14:creationId xmlns:p14="http://schemas.microsoft.com/office/powerpoint/2010/main" val="2149444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9879</TotalTime>
  <Words>8586</Words>
  <Application>Microsoft Office PowerPoint</Application>
  <PresentationFormat>Widescreen</PresentationFormat>
  <Paragraphs>880</Paragraphs>
  <Slides>43</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Cambria Math</vt:lpstr>
      <vt:lpstr>Century Gothic</vt:lpstr>
      <vt:lpstr>Garamond</vt:lpstr>
      <vt:lpstr>Symbol</vt:lpstr>
      <vt:lpstr>Times New Roman</vt:lpstr>
      <vt:lpstr>Webdings</vt:lpstr>
      <vt:lpstr>Office Theme</vt:lpstr>
      <vt:lpstr>PowerPoint Presentation</vt:lpstr>
      <vt:lpstr>Light Pollution is…</vt:lpstr>
      <vt:lpstr>Community Concerns</vt:lpstr>
      <vt:lpstr>35,000 years</vt:lpstr>
      <vt:lpstr>$7 billion</vt:lpstr>
      <vt:lpstr>98 million+</vt:lpstr>
      <vt:lpstr>97%</vt:lpstr>
      <vt:lpstr>Health Effects</vt:lpstr>
      <vt:lpstr>The Colorado Plateau</vt:lpstr>
      <vt:lpstr>Partners</vt:lpstr>
      <vt:lpstr>Objectives</vt:lpstr>
      <vt:lpstr>Study Area</vt:lpstr>
      <vt:lpstr>Suomi-NPP VIIRS DNB</vt:lpstr>
      <vt:lpstr>Methods</vt:lpstr>
      <vt:lpstr>Skyglow Estimation Toolbox </vt:lpstr>
      <vt:lpstr>Building a Regional Model </vt:lpstr>
      <vt:lpstr>Building a Regional Model</vt:lpstr>
      <vt:lpstr>PowerPoint Presentation</vt:lpstr>
      <vt:lpstr>Results &amp; Discussion</vt:lpstr>
      <vt:lpstr>Results</vt:lpstr>
      <vt:lpstr>Results</vt:lpstr>
      <vt:lpstr>Results</vt:lpstr>
      <vt:lpstr>Results</vt:lpstr>
      <vt:lpstr>Model Validation</vt:lpstr>
      <vt:lpstr>Conclusions</vt:lpstr>
      <vt:lpstr>Conclusions</vt:lpstr>
      <vt:lpstr>Uncertainties</vt:lpstr>
      <vt:lpstr>Future Work</vt:lpstr>
      <vt:lpstr>Acknowledgements</vt:lpstr>
      <vt:lpstr>Acknowledgements</vt:lpstr>
      <vt:lpstr>Acknowledgements</vt:lpstr>
      <vt:lpstr>Thank you!</vt:lpstr>
      <vt:lpstr>Addenda</vt:lpstr>
      <vt:lpstr>Light Propagation Kernel</vt:lpstr>
      <vt:lpstr>Geometric Relationships</vt:lpstr>
      <vt:lpstr>Skyglow Emissions Functions</vt:lpstr>
      <vt:lpstr>Building a Regional Model</vt:lpstr>
      <vt:lpstr>Artifacts Revealed in VIIRS Imagery</vt:lpstr>
      <vt:lpstr>Documentation</vt:lpstr>
      <vt:lpstr>Reducing Light Pollution</vt:lpstr>
      <vt:lpstr>Brochure</vt:lpstr>
      <vt:lpstr>Additional Resources</vt:lpstr>
      <vt:lpstr>Additional Resources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446</cp:revision>
  <dcterms:created xsi:type="dcterms:W3CDTF">2017-05-15T13:42:39Z</dcterms:created>
  <dcterms:modified xsi:type="dcterms:W3CDTF">2017-11-08T23:14:04Z</dcterms:modified>
</cp:coreProperties>
</file>