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27432000" cy="36576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196" autoAdjust="0"/>
  </p:normalViewPr>
  <p:slideViewPr>
    <p:cSldViewPr>
      <p:cViewPr>
        <p:scale>
          <a:sx n="50" d="100"/>
          <a:sy n="50" d="100"/>
        </p:scale>
        <p:origin x="-1164" y="4536"/>
      </p:cViewPr>
      <p:guideLst>
        <p:guide orient="horz" pos="11520"/>
        <p:guide pos="8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73165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7919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35350703"/>
            <a:ext cx="26060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2"/>
          </p:nvPr>
        </p:nvSpPr>
        <p:spPr>
          <a:xfrm>
            <a:off x="4014216" y="2176272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3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685800" y="34978415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685800" y="3918857"/>
            <a:ext cx="26060400" cy="0"/>
          </a:xfrm>
          <a:prstGeom prst="straightConnector1">
            <a:avLst/>
          </a:prstGeom>
          <a:noFill/>
          <a:ln w="1016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Shape 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38370" y="948900"/>
            <a:ext cx="2329894" cy="193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9"/>
          <p:cNvSpPr/>
          <p:nvPr/>
        </p:nvSpPr>
        <p:spPr>
          <a:xfrm>
            <a:off x="21089073" y="35379525"/>
            <a:ext cx="565712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Arial"/>
              <a:buNone/>
            </a:pPr>
            <a:r>
              <a:rPr lang="en-US" sz="1400" b="0" i="1" u="none" strike="noStrike" cap="none" baseline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This material is based upon work supported by NASA through contract NNL11AA00B and cooperative agreement NNX14AB60A.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4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69" y="25450800"/>
            <a:ext cx="6018131" cy="3934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69" y="21315935"/>
            <a:ext cx="6018131" cy="3934932"/>
          </a:xfrm>
          <a:prstGeom prst="rect">
            <a:avLst/>
          </a:prstGeom>
        </p:spPr>
      </p:pic>
      <p:sp>
        <p:nvSpPr>
          <p:cNvPr id="25" name="Shape 25"/>
          <p:cNvSpPr txBox="1"/>
          <p:nvPr/>
        </p:nvSpPr>
        <p:spPr>
          <a:xfrm>
            <a:off x="721050" y="5599339"/>
            <a:ext cx="16916399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Abstract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009644" y="2438400"/>
            <a:ext cx="19412711" cy="12161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Utilizing NASA Earth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observations </a:t>
            </a:r>
            <a:r>
              <a:rPr lang="en-US" sz="36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and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proximal </a:t>
            </a: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r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emote </a:t>
            </a: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ensing </a:t>
            </a: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 </a:t>
            </a: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ap </a:t>
            </a:r>
            <a:r>
              <a:rPr lang="en-US" sz="36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the </a:t>
            </a:r>
            <a:r>
              <a:rPr lang="en-US" sz="360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</a:t>
            </a:r>
            <a:r>
              <a:rPr lang="en-US" sz="36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patio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-temporal </a:t>
            </a:r>
            <a:r>
              <a:rPr lang="en-US" sz="36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d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istribution </a:t>
            </a:r>
            <a:r>
              <a:rPr lang="en-US" sz="36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of </a:t>
            </a:r>
            <a:r>
              <a:rPr lang="en-US" sz="3600" b="0" i="1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Hydrilla</a:t>
            </a:r>
            <a:r>
              <a:rPr lang="en-US" sz="3600" b="0" i="1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</a:t>
            </a:r>
            <a:r>
              <a:rPr lang="en-US" sz="3600" b="0" i="1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verticillata</a:t>
            </a:r>
            <a:endParaRPr lang="en-US" sz="3600" b="0" i="1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84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Southeast Ecological Forecasting</a:t>
            </a:r>
          </a:p>
        </p:txBody>
      </p:sp>
      <p:sp>
        <p:nvSpPr>
          <p:cNvPr id="17" name="Shape 17"/>
          <p:cNvSpPr txBox="1"/>
          <p:nvPr/>
        </p:nvSpPr>
        <p:spPr>
          <a:xfrm>
            <a:off x="9448800" y="31165800"/>
            <a:ext cx="8229600" cy="21986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3600" b="0" i="0" u="none" strike="noStrike" cap="none" baseline="0" dirty="0" smtClean="0">
              <a:solidFill>
                <a:srgbClr val="767171"/>
              </a:solidFill>
              <a:latin typeface="Garamond"/>
              <a:ea typeface="Garamond"/>
              <a:cs typeface="Garamond"/>
              <a:sym typeface="Garamond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 dirty="0" smtClean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Joseph </a:t>
            </a:r>
            <a:r>
              <a:rPr lang="en-US" sz="30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W. Jones Ecological Research Center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30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Georgia Power Company</a:t>
            </a: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30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Henry County Water Authority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7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" name="Shape 18"/>
          <p:cNvSpPr txBox="1"/>
          <p:nvPr/>
        </p:nvSpPr>
        <p:spPr>
          <a:xfrm>
            <a:off x="18288000" y="29718000"/>
            <a:ext cx="8229600" cy="5760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</a:pPr>
            <a:endParaRPr sz="2700" b="0" i="0" u="none" strike="noStrike" cap="none" baseline="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Dr. Stephen </a:t>
            </a:r>
            <a:r>
              <a:rPr lang="en-US" sz="2700" b="1" i="0" u="none" strike="noStrike" cap="none" baseline="0" dirty="0" err="1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Golladay</a:t>
            </a:r>
            <a:r>
              <a:rPr lang="en-US" sz="27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J. W. Jones Ecological Research Centre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Mr. Anthony Dodd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Georgia Power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Mr. Ken Presley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Henry County Water Authority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Dr. Deepak Mishra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Department of Geography, University of Georgia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Dr. Susan Wilde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</a:t>
            </a:r>
            <a:r>
              <a:rPr lang="en-US" sz="2700" b="0" i="0" u="none" strike="noStrike" cap="none" baseline="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Warnell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 School of Forestry and Natural Resources, University of Georgia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Benjamin Page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Department of Geography, University of Georgia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2700" b="1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Ike Sari </a:t>
            </a:r>
            <a:r>
              <a:rPr lang="en-US" sz="2700" b="1" i="0" u="none" strike="noStrike" cap="none" baseline="0" dirty="0" err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Astuti</a:t>
            </a:r>
            <a:r>
              <a:rPr lang="en-US" sz="27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Department of Geography, University of Georgia</a:t>
            </a:r>
          </a:p>
        </p:txBody>
      </p:sp>
      <p:sp>
        <p:nvSpPr>
          <p:cNvPr id="22" name="Shape 22"/>
          <p:cNvSpPr txBox="1"/>
          <p:nvPr/>
        </p:nvSpPr>
        <p:spPr>
          <a:xfrm>
            <a:off x="21367500" y="20165432"/>
            <a:ext cx="2985000" cy="651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Landsat </a:t>
            </a:r>
            <a:r>
              <a:rPr lang="en-US" sz="3600" b="0" i="0" u="none" strike="noStrike" cap="none" baseline="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8 OLI</a:t>
            </a:r>
          </a:p>
        </p:txBody>
      </p:sp>
      <p:sp>
        <p:nvSpPr>
          <p:cNvPr id="24" name="Shape 24"/>
          <p:cNvSpPr txBox="1"/>
          <p:nvPr/>
        </p:nvSpPr>
        <p:spPr>
          <a:xfrm>
            <a:off x="18271516" y="6310451"/>
            <a:ext cx="8246083" cy="40626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lIns="274320" tIns="182880" rIns="365760" bIns="91440" numCol="1" spcCol="64008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347663" indent="-347663" defTabSz="274320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30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20574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ym typeface="Garamond"/>
              </a:rPr>
              <a:t>Develop</a:t>
            </a:r>
            <a:r>
              <a:rPr lang="en-US" dirty="0">
                <a:sym typeface="Garamond"/>
              </a:rPr>
              <a:t> model based on Landsat 8 OLI and in situ field data that will enable partners to determine </a:t>
            </a:r>
            <a:r>
              <a:rPr lang="en-US" dirty="0" err="1">
                <a:sym typeface="Garamond"/>
              </a:rPr>
              <a:t>hydrilla</a:t>
            </a:r>
            <a:r>
              <a:rPr lang="en-US" dirty="0">
                <a:sym typeface="Garamond"/>
              </a:rPr>
              <a:t> density and distribution in the future</a:t>
            </a:r>
          </a:p>
          <a:p>
            <a:r>
              <a:rPr lang="en-US" b="1" dirty="0">
                <a:sym typeface="Garamond"/>
              </a:rPr>
              <a:t>Create</a:t>
            </a:r>
            <a:r>
              <a:rPr lang="en-US" dirty="0">
                <a:sym typeface="Garamond"/>
              </a:rPr>
              <a:t> time series </a:t>
            </a:r>
            <a:r>
              <a:rPr lang="en-US" dirty="0" err="1">
                <a:sym typeface="Garamond"/>
              </a:rPr>
              <a:t>hydrilla</a:t>
            </a:r>
            <a:r>
              <a:rPr lang="en-US" dirty="0">
                <a:sym typeface="Garamond"/>
              </a:rPr>
              <a:t> distribution maps for the study region </a:t>
            </a:r>
          </a:p>
          <a:p>
            <a:r>
              <a:rPr lang="en-US" b="1" dirty="0">
                <a:sym typeface="Garamond"/>
              </a:rPr>
              <a:t>Assess</a:t>
            </a:r>
            <a:r>
              <a:rPr lang="en-US" dirty="0">
                <a:sym typeface="Garamond"/>
              </a:rPr>
              <a:t> the seasonal </a:t>
            </a:r>
            <a:r>
              <a:rPr lang="en-US" dirty="0" err="1">
                <a:sym typeface="Garamond"/>
              </a:rPr>
              <a:t>spatio</a:t>
            </a:r>
            <a:r>
              <a:rPr lang="en-US" dirty="0">
                <a:sym typeface="Garamond"/>
              </a:rPr>
              <a:t>-temporal distribution of </a:t>
            </a:r>
            <a:r>
              <a:rPr lang="en-US" dirty="0" err="1">
                <a:sym typeface="Garamond"/>
              </a:rPr>
              <a:t>hydrilla</a:t>
            </a:r>
            <a:endParaRPr lang="en-US" dirty="0">
              <a:sym typeface="Garamond"/>
            </a:endParaRPr>
          </a:p>
        </p:txBody>
      </p:sp>
      <p:sp>
        <p:nvSpPr>
          <p:cNvPr id="26" name="Shape 26"/>
          <p:cNvSpPr txBox="1"/>
          <p:nvPr/>
        </p:nvSpPr>
        <p:spPr>
          <a:xfrm>
            <a:off x="18288000" y="5510648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Objectives</a:t>
            </a:r>
          </a:p>
        </p:txBody>
      </p:sp>
      <p:sp>
        <p:nvSpPr>
          <p:cNvPr id="27" name="Shape 27"/>
          <p:cNvSpPr txBox="1"/>
          <p:nvPr/>
        </p:nvSpPr>
        <p:spPr>
          <a:xfrm>
            <a:off x="685797" y="12733466"/>
            <a:ext cx="169164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lvl="0" indent="0">
              <a:buClr>
                <a:schemeClr val="accent1"/>
              </a:buClr>
              <a:buSzPct val="25000"/>
              <a:buFont typeface="Questrial"/>
              <a:defRPr sz="4400" b="1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</a:defRPr>
            </a:lvl1pPr>
          </a:lstStyle>
          <a:p>
            <a:r>
              <a:rPr lang="en-US" dirty="0">
                <a:sym typeface="Questrial"/>
              </a:rPr>
              <a:t>Methodology</a:t>
            </a:r>
          </a:p>
        </p:txBody>
      </p:sp>
      <p:sp>
        <p:nvSpPr>
          <p:cNvPr id="28" name="Shape 28"/>
          <p:cNvSpPr txBox="1"/>
          <p:nvPr/>
        </p:nvSpPr>
        <p:spPr>
          <a:xfrm>
            <a:off x="18288000" y="10688236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Study</a:t>
            </a: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rPr>
              <a:t> Area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18262600" y="17361031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Earth</a:t>
            </a: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rPr>
              <a:t> Observations</a:t>
            </a:r>
          </a:p>
        </p:txBody>
      </p:sp>
      <p:sp>
        <p:nvSpPr>
          <p:cNvPr id="30" name="Shape 30"/>
          <p:cNvSpPr txBox="1"/>
          <p:nvPr/>
        </p:nvSpPr>
        <p:spPr>
          <a:xfrm>
            <a:off x="609600" y="21393822"/>
            <a:ext cx="16916397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Results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18288000" y="21404759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Conclusions</a:t>
            </a:r>
          </a:p>
        </p:txBody>
      </p:sp>
      <p:sp>
        <p:nvSpPr>
          <p:cNvPr id="32" name="Shape 32"/>
          <p:cNvSpPr txBox="1"/>
          <p:nvPr/>
        </p:nvSpPr>
        <p:spPr>
          <a:xfrm>
            <a:off x="18262600" y="292533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Acknowledgements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9380933" y="30251400"/>
            <a:ext cx="8229600" cy="7694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rPr>
              <a:t>Project </a:t>
            </a: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Partners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685800" y="29253300"/>
            <a:ext cx="8229600" cy="769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Questrial"/>
              <a:buNone/>
            </a:pPr>
            <a:r>
              <a:rPr lang="en-US" sz="4400" b="1" i="0" u="none" strike="noStrike" cap="none" baseline="0" dirty="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  <a:rtl val="0"/>
              </a:rPr>
              <a:t>Team </a:t>
            </a:r>
            <a:r>
              <a:rPr lang="en-US" sz="4400" b="1" dirty="0">
                <a:solidFill>
                  <a:schemeClr val="accen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Members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914400" y="4148882"/>
            <a:ext cx="25603199" cy="12402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Shuvankar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 Ghosh (Project Lead), Peter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Hawman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 (Co-Project Lead),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Wuyang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Cai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, Elizabeth Dyer, Pradeep Kumar Ragu </a:t>
            </a:r>
            <a:r>
              <a:rPr lang="en-US" sz="3200" b="0" i="0" u="none" strike="noStrike" cap="none" baseline="0" dirty="0" err="1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Chanthar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Garamond" panose="02020404030301010803" pitchFamily="18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Garamond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NASA DEVELOP 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at University 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Garamond" panose="02020404030301010803" pitchFamily="18" charset="0"/>
                <a:ea typeface="Questrial"/>
                <a:cs typeface="Questrial"/>
                <a:sym typeface="Questrial"/>
                <a:rtl val="0"/>
              </a:rPr>
              <a:t>of Georgia</a:t>
            </a: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5">
            <a:alphaModFix/>
          </a:blip>
          <a:srcRect t="11024" b="11560"/>
          <a:stretch/>
        </p:blipFill>
        <p:spPr>
          <a:xfrm>
            <a:off x="972699" y="30050070"/>
            <a:ext cx="6514889" cy="378272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721050" y="33832800"/>
            <a:ext cx="7196398" cy="9317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Garamond"/>
              <a:buNone/>
            </a:pPr>
            <a:r>
              <a:rPr lang="en-US" sz="26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Peter </a:t>
            </a:r>
            <a:r>
              <a:rPr lang="en-US" sz="2600" b="0" i="0" u="none" strike="noStrike" cap="none" baseline="0" dirty="0" err="1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Hawman</a:t>
            </a:r>
            <a:r>
              <a:rPr lang="en-US" sz="26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</a:t>
            </a:r>
            <a:r>
              <a:rPr lang="en-US" sz="2600" b="0" i="0" u="none" strike="noStrike" cap="none" baseline="0" dirty="0" err="1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Shuvankar</a:t>
            </a:r>
            <a:r>
              <a:rPr lang="en-US" sz="26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 Ghosh, Elizabeth Dyer, </a:t>
            </a:r>
            <a:r>
              <a:rPr lang="en-US" sz="2600" b="0" i="0" u="none" strike="noStrike" cap="none" baseline="0" dirty="0" err="1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Wuyang</a:t>
            </a:r>
            <a:r>
              <a:rPr lang="en-US" sz="26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 </a:t>
            </a:r>
            <a:r>
              <a:rPr lang="en-US" sz="2600" b="0" i="0" u="none" strike="noStrike" cap="none" baseline="0" dirty="0" err="1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Cai</a:t>
            </a:r>
            <a:r>
              <a:rPr lang="en-US" sz="2600" b="0" i="0" u="none" strike="noStrike" cap="none" baseline="0" dirty="0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, Pradeep Kumar Ragu </a:t>
            </a:r>
            <a:r>
              <a:rPr lang="en-US" sz="2600" b="0" i="0" u="none" strike="noStrike" cap="none" baseline="0" dirty="0" err="1">
                <a:solidFill>
                  <a:srgbClr val="767171"/>
                </a:solidFill>
                <a:latin typeface="Garamond"/>
                <a:ea typeface="Garamond"/>
                <a:cs typeface="Garamond"/>
                <a:sym typeface="Garamond"/>
                <a:rtl val="0"/>
              </a:rPr>
              <a:t>Chanthar</a:t>
            </a:r>
            <a:endParaRPr lang="en-US" sz="2600" b="0" i="0" u="none" strike="noStrike" cap="none" baseline="0" dirty="0">
              <a:solidFill>
                <a:srgbClr val="767171"/>
              </a:solidFill>
              <a:latin typeface="Garamond"/>
              <a:ea typeface="Garamond"/>
              <a:cs typeface="Garamond"/>
              <a:sym typeface="Garamond"/>
              <a:rtl val="0"/>
            </a:endParaRP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47444" y="18495599"/>
            <a:ext cx="2985000" cy="243961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85800" y="35350703"/>
            <a:ext cx="26060400" cy="594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University of Georgia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6840200" y="11734800"/>
            <a:ext cx="10210800" cy="5431960"/>
            <a:chOff x="16840200" y="11713040"/>
            <a:chExt cx="10210800" cy="5431960"/>
          </a:xfrm>
        </p:grpSpPr>
        <p:sp>
          <p:nvSpPr>
            <p:cNvPr id="21" name="Shape 21"/>
            <p:cNvSpPr txBox="1"/>
            <p:nvPr/>
          </p:nvSpPr>
          <p:spPr>
            <a:xfrm>
              <a:off x="18821400" y="13812227"/>
              <a:ext cx="8229600" cy="283464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pic>
          <p:nvPicPr>
            <p:cNvPr id="65" name="Shape 6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239444" y="11812740"/>
              <a:ext cx="5518788" cy="4905589"/>
            </a:xfrm>
            <a:prstGeom prst="rect">
              <a:avLst/>
            </a:prstGeom>
            <a:noFill/>
            <a:ln w="1270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67" name="Shape 67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8630" y="11713040"/>
              <a:ext cx="2128496" cy="2754525"/>
            </a:xfrm>
            <a:prstGeom prst="rect">
              <a:avLst/>
            </a:prstGeom>
            <a:noFill/>
            <a:ln w="2540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23469600" y="15211943"/>
              <a:ext cx="2692299" cy="1933057"/>
              <a:chOff x="23707617" y="14830943"/>
              <a:chExt cx="2692299" cy="1933057"/>
            </a:xfrm>
          </p:grpSpPr>
          <p:pic>
            <p:nvPicPr>
              <p:cNvPr id="66" name="Shape 66"/>
              <p:cNvPicPr preferRelativeResize="0"/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" t="20797" r="-402" b="15399"/>
              <a:stretch/>
            </p:blipFill>
            <p:spPr>
              <a:xfrm>
                <a:off x="23707617" y="14830943"/>
                <a:ext cx="2341073" cy="1933057"/>
              </a:xfrm>
              <a:prstGeom prst="rect">
                <a:avLst/>
              </a:prstGeom>
              <a:noFill/>
              <a:ln w="25400" cap="flat" cmpd="sng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68" name="Shape 68"/>
              <p:cNvSpPr txBox="1"/>
              <p:nvPr/>
            </p:nvSpPr>
            <p:spPr>
              <a:xfrm>
                <a:off x="24065206" y="14860814"/>
                <a:ext cx="2334710" cy="6127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sz="2000" b="1" i="0" u="none" strike="noStrike" cap="none" baseline="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rPr>
                  <a:t>Lake Seminole</a:t>
                </a:r>
              </a:p>
            </p:txBody>
          </p:sp>
        </p:grpSp>
        <p:sp>
          <p:nvSpPr>
            <p:cNvPr id="69" name="Shape 69"/>
            <p:cNvSpPr txBox="1"/>
            <p:nvPr/>
          </p:nvSpPr>
          <p:spPr>
            <a:xfrm>
              <a:off x="24596451" y="14057515"/>
              <a:ext cx="2146748" cy="6343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Lake Thurmond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6840200" y="12496800"/>
              <a:ext cx="2619275" cy="3346355"/>
              <a:chOff x="16747350" y="11720766"/>
              <a:chExt cx="2619275" cy="3346355"/>
            </a:xfrm>
          </p:grpSpPr>
          <p:pic>
            <p:nvPicPr>
              <p:cNvPr id="71" name="Shape 71"/>
              <p:cNvPicPr preferRelativeResize="0"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47350" y="11720766"/>
                <a:ext cx="2535850" cy="328168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</p:pic>
          <p:sp>
            <p:nvSpPr>
              <p:cNvPr id="72" name="Shape 72"/>
              <p:cNvSpPr txBox="1"/>
              <p:nvPr/>
            </p:nvSpPr>
            <p:spPr>
              <a:xfrm>
                <a:off x="17666574" y="11839999"/>
                <a:ext cx="1700051" cy="464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sz="2000" b="1" i="0" u="none" strike="noStrike" cap="none" baseline="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rPr>
                  <a:t>Lake Harding</a:t>
                </a:r>
              </a:p>
            </p:txBody>
          </p:sp>
          <p:sp>
            <p:nvSpPr>
              <p:cNvPr id="73" name="Shape 73"/>
              <p:cNvSpPr txBox="1"/>
              <p:nvPr/>
            </p:nvSpPr>
            <p:spPr>
              <a:xfrm>
                <a:off x="17989105" y="13006557"/>
                <a:ext cx="1377175" cy="4647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sz="2000" b="1" i="0" u="none" strike="noStrike" cap="none" baseline="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rPr>
                  <a:t>Goat Rock</a:t>
                </a:r>
              </a:p>
            </p:txBody>
          </p:sp>
          <p:sp>
            <p:nvSpPr>
              <p:cNvPr id="74" name="Shape 74"/>
              <p:cNvSpPr txBox="1"/>
              <p:nvPr/>
            </p:nvSpPr>
            <p:spPr>
              <a:xfrm>
                <a:off x="17011560" y="14464328"/>
                <a:ext cx="1923083" cy="6027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sz="2000" b="1" i="0" u="none" strike="noStrike" cap="none" baseline="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  <a:rtl val="0"/>
                  </a:rPr>
                  <a:t>Lake Oliver</a:t>
                </a: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721049" y="6384459"/>
            <a:ext cx="15696555" cy="6324808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 lIns="274320" tIns="45720" rIns="274320" bIns="45720" anchor="ctr">
            <a:spAutoFit/>
          </a:bodyPr>
          <a:lstStyle/>
          <a:p>
            <a:pPr algn="just">
              <a:lnSpc>
                <a:spcPct val="90000"/>
              </a:lnSpc>
              <a:spcBef>
                <a:spcPts val="1800"/>
              </a:spcBef>
              <a:buClr>
                <a:schemeClr val="dk1"/>
              </a:buClr>
              <a:buSzPct val="25000"/>
            </a:pP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Hydrilla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verticillata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is an invasive aquatic plant that has become a serious problem in Southeastern United States, especially impacting vegetation and water quality. Traditionally,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hydrilla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infestation has been tackled using a combination of field-based physical, chemical and biological methods which are often costly. Rapid and accurate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spatio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-temporal estimates of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hydrilla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density and distribution are needed for better monitoring and management of this invasive plant. This project demonstrated an innovative approach using Landsat 8 OLI data to study the spread of this invasive aquatic plant in inland waters. NASA Landsat 8 Operational Land Imager (OLI) imagery in combination with in situ data was used to map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hydrilla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density and distribution in four lakes across Georgia and Florida. Performances of Visible Atmospherically Resistant Index (VARI) and Green Normalized Difference Vegetation Index (GNDVI) were analyzed for indications of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hydrilla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density and distribution, using a combination of statistical techniques, such as coefficient of determination (R2), percent normalized root mean square error (%RMSE), and residual trends. The resulting detection tool for monitoring </a:t>
            </a:r>
            <a:r>
              <a:rPr lang="en-US" sz="3000" dirty="0" err="1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hydrilla</a:t>
            </a:r>
            <a:r>
              <a:rPr lang="en-US" sz="3000" dirty="0">
                <a:solidFill>
                  <a:schemeClr val="dk1"/>
                </a:solidFill>
                <a:latin typeface="Garamond"/>
                <a:ea typeface="Garamond"/>
                <a:cs typeface="Garamond"/>
              </a:rPr>
              <a:t> distribution was delivered to Georgia Power, the J. W. Jones Ecological Research Center, and the Henry County Water Authority for use in water quality restoration decision-making. This tool will be an efficient alternative to otherwise costly measures, and facilitate adaptive plant management.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914400" y="13554361"/>
            <a:ext cx="15113052" cy="7705439"/>
            <a:chOff x="742424" y="13563600"/>
            <a:chExt cx="14345176" cy="7313935"/>
          </a:xfrm>
        </p:grpSpPr>
        <p:sp>
          <p:nvSpPr>
            <p:cNvPr id="119" name="Shape 81"/>
            <p:cNvSpPr/>
            <p:nvPr/>
          </p:nvSpPr>
          <p:spPr>
            <a:xfrm>
              <a:off x="4578499" y="13609442"/>
              <a:ext cx="3237508" cy="389320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00B05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lIns="137138" tIns="68550" rIns="137138" bIns="68550" anchor="ctr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</a:endParaRPr>
            </a:p>
          </p:txBody>
        </p:sp>
        <p:sp>
          <p:nvSpPr>
            <p:cNvPr id="120" name="Shape 82"/>
            <p:cNvSpPr/>
            <p:nvPr/>
          </p:nvSpPr>
          <p:spPr>
            <a:xfrm>
              <a:off x="742424" y="13563600"/>
              <a:ext cx="3270039" cy="726118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00B05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lIns="137138" tIns="68550" rIns="137138" bIns="68550" anchor="ctr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</a:endParaRPr>
            </a:p>
          </p:txBody>
        </p:sp>
        <p:pic>
          <p:nvPicPr>
            <p:cNvPr id="121" name="Shape 8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61162" y="18019474"/>
              <a:ext cx="2374534" cy="2415472"/>
            </a:xfrm>
            <a:prstGeom prst="rect">
              <a:avLst/>
            </a:pr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2" name="Shape 84"/>
            <p:cNvSpPr/>
            <p:nvPr/>
          </p:nvSpPr>
          <p:spPr>
            <a:xfrm>
              <a:off x="957064" y="17416298"/>
              <a:ext cx="2687676" cy="568102"/>
            </a:xfrm>
            <a:prstGeom prst="rect">
              <a:avLst/>
            </a:prstGeom>
            <a:noFill/>
            <a:ln>
              <a:noFill/>
            </a:ln>
          </p:spPr>
          <p:txBody>
            <a:bodyPr lIns="137138" tIns="68550" rIns="137138" bIns="6855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US" sz="280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Field Data</a:t>
              </a:r>
            </a:p>
          </p:txBody>
        </p:sp>
        <p:sp>
          <p:nvSpPr>
            <p:cNvPr id="123" name="Shape 85"/>
            <p:cNvSpPr/>
            <p:nvPr/>
          </p:nvSpPr>
          <p:spPr>
            <a:xfrm>
              <a:off x="1027936" y="13770268"/>
              <a:ext cx="2476073" cy="529469"/>
            </a:xfrm>
            <a:prstGeom prst="rect">
              <a:avLst/>
            </a:prstGeom>
            <a:noFill/>
            <a:ln>
              <a:noFill/>
            </a:ln>
          </p:spPr>
          <p:txBody>
            <a:bodyPr lIns="137138" tIns="68550" rIns="137138" bIns="68550" anchor="t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buSzPct val="25000"/>
                <a:defRPr/>
              </a:pPr>
              <a:r>
                <a:rPr lang="en-US" sz="2800" kern="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Landsat 8 OLI</a:t>
              </a:r>
            </a:p>
            <a:p>
              <a:pPr algn="ctr" defTabSz="1371669">
                <a:buClr>
                  <a:srgbClr val="000000"/>
                </a:buClr>
                <a:defRPr/>
              </a:pPr>
              <a:endParaRPr sz="20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4" name="Shape 88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61162" y="14394318"/>
              <a:ext cx="2369301" cy="2416502"/>
            </a:xfrm>
            <a:prstGeom prst="rect">
              <a:avLst/>
            </a:prstGeom>
            <a:noFill/>
            <a:ln w="38100" cap="flat" cmpd="sng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6" name="Shape 92"/>
            <p:cNvSpPr/>
            <p:nvPr/>
          </p:nvSpPr>
          <p:spPr>
            <a:xfrm>
              <a:off x="4628380" y="13783171"/>
              <a:ext cx="3238544" cy="109336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37138" tIns="68550" rIns="137138" bIns="68550" anchor="t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buSzPct val="25000"/>
                <a:defRPr/>
              </a:pPr>
              <a:r>
                <a:rPr lang="en-US" sz="2800" b="1" i="1" u="sng" kern="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Vegetation Indices</a:t>
              </a:r>
            </a:p>
            <a:p>
              <a:pPr algn="ctr" defTabSz="1371669">
                <a:buClr>
                  <a:srgbClr val="000000"/>
                </a:buClr>
                <a:defRPr/>
              </a:pPr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Shape 93"/>
            <p:cNvSpPr/>
            <p:nvPr/>
          </p:nvSpPr>
          <p:spPr>
            <a:xfrm>
              <a:off x="8778783" y="14918076"/>
              <a:ext cx="2412399" cy="1272521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37138" tIns="68550" rIns="137138" bIns="68550" anchor="t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buSzPct val="25000"/>
                <a:defRPr/>
              </a:pPr>
              <a:r>
                <a:rPr lang="en-US" sz="3600" b="1" kern="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Model </a:t>
              </a:r>
            </a:p>
            <a:p>
              <a:pPr algn="ctr" defTabSz="1371669">
                <a:buClr>
                  <a:srgbClr val="000000"/>
                </a:buClr>
                <a:buSzPct val="25000"/>
                <a:defRPr/>
              </a:pPr>
              <a:r>
                <a:rPr lang="en-US" sz="3600" b="1" kern="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Calibration</a:t>
              </a:r>
            </a:p>
            <a:p>
              <a:pPr algn="ctr" defTabSz="1371669">
                <a:buClr>
                  <a:srgbClr val="000000"/>
                </a:buClr>
                <a:defRPr/>
              </a:pPr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28" name="Shape 96"/>
            <p:cNvCxnSpPr/>
            <p:nvPr/>
          </p:nvCxnSpPr>
          <p:spPr>
            <a:xfrm flipV="1">
              <a:off x="3660876" y="15554337"/>
              <a:ext cx="942338" cy="3414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stealth" w="lg" len="lg"/>
            </a:ln>
          </p:spPr>
        </p:cxnSp>
        <p:grpSp>
          <p:nvGrpSpPr>
            <p:cNvPr id="43" name="Group 42"/>
            <p:cNvGrpSpPr/>
            <p:nvPr/>
          </p:nvGrpSpPr>
          <p:grpSpPr>
            <a:xfrm>
              <a:off x="10686107" y="16431088"/>
              <a:ext cx="4401493" cy="3882419"/>
              <a:chOff x="10609907" y="16431088"/>
              <a:chExt cx="4401493" cy="3882419"/>
            </a:xfrm>
          </p:grpSpPr>
          <p:sp>
            <p:nvSpPr>
              <p:cNvPr id="129" name="Shape 94"/>
              <p:cNvSpPr/>
              <p:nvPr/>
            </p:nvSpPr>
            <p:spPr>
              <a:xfrm>
                <a:off x="11726438" y="16431088"/>
                <a:ext cx="2046341" cy="743689"/>
              </a:xfrm>
              <a:prstGeom prst="rect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37138" tIns="68550" rIns="137138" bIns="68550" anchor="t" anchorCtr="0">
                <a:noAutofit/>
              </a:bodyPr>
              <a:lstStyle/>
              <a:p>
                <a:pPr algn="ctr" defTabSz="1371669">
                  <a:buClr>
                    <a:srgbClr val="000000"/>
                  </a:buClr>
                  <a:buSzPct val="25000"/>
                  <a:defRPr/>
                </a:pPr>
                <a:r>
                  <a:rPr lang="en-US" sz="3600" b="1" kern="0" dirty="0">
                    <a:solidFill>
                      <a:srgbClr val="76717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Maps</a:t>
                </a:r>
              </a:p>
              <a:p>
                <a:pPr algn="ctr" defTabSz="1371669">
                  <a:buClr>
                    <a:srgbClr val="000000"/>
                  </a:buClr>
                  <a:defRPr/>
                </a:pPr>
                <a:endParaRPr sz="3600" kern="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30" name="Group 129"/>
              <p:cNvGrpSpPr/>
              <p:nvPr/>
            </p:nvGrpSpPr>
            <p:grpSpPr>
              <a:xfrm>
                <a:off x="10609907" y="17325751"/>
                <a:ext cx="4401493" cy="2987756"/>
                <a:chOff x="14267784" y="7018548"/>
                <a:chExt cx="5853043" cy="3899955"/>
              </a:xfrm>
            </p:grpSpPr>
            <p:sp>
              <p:nvSpPr>
                <p:cNvPr id="141" name="Shape 80"/>
                <p:cNvSpPr/>
                <p:nvPr/>
              </p:nvSpPr>
              <p:spPr>
                <a:xfrm>
                  <a:off x="14267784" y="7018548"/>
                  <a:ext cx="5853043" cy="389995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00B050"/>
                  </a:solidFill>
                  <a:prstDash val="lgDash"/>
                  <a:round/>
                  <a:headEnd type="none" w="med" len="med"/>
                  <a:tailEnd type="none" w="med" len="med"/>
                </a:ln>
              </p:spPr>
              <p:txBody>
                <a:bodyPr lIns="137138" tIns="68550" rIns="137138" bIns="68550" anchor="ctr" anchorCtr="0">
                  <a:noAutofit/>
                </a:bodyPr>
                <a:lstStyle/>
                <a:p>
                  <a:pPr algn="ctr" defTabSz="1371669">
                    <a:buClr>
                      <a:srgbClr val="000000"/>
                    </a:buClr>
                    <a:defRPr/>
                  </a:pPr>
                  <a:endParaRPr sz="2700" kern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142" name="Shape 99"/>
                <p:cNvPicPr preferRelativeResize="0"/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702551" y="7369604"/>
                  <a:ext cx="5058499" cy="3246610"/>
                </a:xfrm>
                <a:prstGeom prst="rect">
                  <a:avLst/>
                </a:prstGeom>
                <a:noFill/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</p:pic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/>
                <p:cNvSpPr/>
                <p:nvPr/>
              </p:nvSpPr>
              <p:spPr>
                <a:xfrm>
                  <a:off x="4654131" y="14350566"/>
                  <a:ext cx="3086245" cy="28840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>
                    <a:buSzPct val="25000"/>
                  </a:pPr>
                  <a:r>
                    <a:rPr lang="en-US" sz="2000" b="1" dirty="0" smtClean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Visible Atmospherically </a:t>
                  </a:r>
                </a:p>
                <a:p>
                  <a:pPr lvl="0" algn="ctr">
                    <a:buSzPct val="25000"/>
                  </a:pPr>
                  <a:r>
                    <a:rPr lang="en-US" sz="2000" b="1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Resistant Index </a:t>
                  </a:r>
                  <a:r>
                    <a:rPr lang="en-US" sz="2000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(</a:t>
                  </a:r>
                  <a:r>
                    <a:rPr lang="en-US" sz="2000" b="1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VARI)</a:t>
                  </a:r>
                </a:p>
                <a:p>
                  <a:pPr lvl="0" algn="ctr">
                    <a:buSzPct val="25000"/>
                  </a:pPr>
                  <a:r>
                    <a:rPr lang="en-US" sz="3200" b="1" dirty="0">
                      <a:solidFill>
                        <a:srgbClr val="767171"/>
                      </a:solidFill>
                      <a:latin typeface="Calibri" panose="020F0502020204030204" pitchFamily="34" charset="0"/>
                      <a:ea typeface="Calibri"/>
                      <a:cs typeface="Calibri"/>
                      <a:sym typeface="Calibri"/>
                    </a:rPr>
                    <a:t>VARI=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ar-AE" sz="3200" b="1" i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𝐆𝐫𝐞𝐞𝐧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−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𝑹𝒆𝒅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𝐆𝐫𝐞𝐞𝐧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+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𝑹𝒆𝒅</m:t>
                          </m:r>
                        </m:den>
                      </m:f>
                    </m:oMath>
                  </a14:m>
                  <a:endParaRPr lang="en-US" sz="3600" b="1" dirty="0">
                    <a:solidFill>
                      <a:srgbClr val="767171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endParaRPr>
                </a:p>
                <a:p>
                  <a:pPr lvl="0" algn="ctr">
                    <a:buSzPct val="25000"/>
                  </a:pPr>
                  <a:endParaRPr lang="ar-AE" sz="1800" b="1" dirty="0">
                    <a:solidFill>
                      <a:srgbClr val="767171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endParaRPr>
                </a:p>
                <a:p>
                  <a:pPr lvl="0" algn="ctr">
                    <a:buSzPct val="25000"/>
                  </a:pPr>
                  <a:r>
                    <a:rPr lang="en-US" sz="2000" b="1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Normalized Difference </a:t>
                  </a:r>
                </a:p>
                <a:p>
                  <a:pPr lvl="0" algn="ctr">
                    <a:buSzPct val="25000"/>
                  </a:pPr>
                  <a:r>
                    <a:rPr lang="en-US" sz="2000" b="1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Vegetation Index</a:t>
                  </a:r>
                  <a:r>
                    <a:rPr lang="en-US" sz="2000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 (</a:t>
                  </a:r>
                  <a:r>
                    <a:rPr lang="en-US" sz="2000" b="1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NDVI</a:t>
                  </a:r>
                  <a:r>
                    <a:rPr lang="en-US" sz="2000" dirty="0">
                      <a:solidFill>
                        <a:srgbClr val="767171"/>
                      </a:solidFill>
                      <a:latin typeface="Calibri" panose="020F0502020204030204" pitchFamily="34" charset="0"/>
                    </a:rPr>
                    <a:t>)</a:t>
                  </a:r>
                  <a:endParaRPr lang="en-US" sz="2000" b="1" dirty="0">
                    <a:solidFill>
                      <a:srgbClr val="767171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endParaRPr>
                </a:p>
                <a:p>
                  <a:pPr lvl="0" algn="ctr">
                    <a:buSzPct val="25000"/>
                  </a:pPr>
                  <a:r>
                    <a:rPr lang="en-US" sz="3200" b="1" dirty="0">
                      <a:solidFill>
                        <a:srgbClr val="767171"/>
                      </a:solidFill>
                      <a:latin typeface="Calibri" panose="020F0502020204030204" pitchFamily="34" charset="0"/>
                      <a:ea typeface="Calibri"/>
                      <a:cs typeface="Calibri"/>
                      <a:sym typeface="Calibri"/>
                    </a:rPr>
                    <a:t>NDVI=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</m:ctrlPr>
                        </m:fPr>
                        <m:num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𝑵𝑰𝑹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−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𝑹𝒆𝒅</m:t>
                          </m:r>
                        </m:num>
                        <m:den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𝑵𝑰𝑹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+</m:t>
                          </m:r>
                          <m:r>
                            <a:rPr lang="en-US" sz="3200" b="1">
                              <a:solidFill>
                                <a:srgbClr val="767171"/>
                              </a:solidFill>
                              <a:latin typeface="Cambria Math"/>
                              <a:ea typeface="Calibri"/>
                              <a:cs typeface="Calibri"/>
                              <a:sym typeface="Calibri"/>
                            </a:rPr>
                            <m:t>𝑹𝒆𝒅</m:t>
                          </m:r>
                        </m:den>
                      </m:f>
                    </m:oMath>
                  </a14:m>
                  <a:endParaRPr lang="en-US" sz="3200" b="1" dirty="0">
                    <a:solidFill>
                      <a:srgbClr val="767171"/>
                    </a:solidFill>
                    <a:latin typeface="Calibri" panose="020F0502020204030204" pitchFamily="34" charset="0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31" name="Rectangle 1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131" y="14350566"/>
                  <a:ext cx="3086245" cy="2884019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1002" b="-2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2" name="Shape 81"/>
            <p:cNvSpPr/>
            <p:nvPr/>
          </p:nvSpPr>
          <p:spPr>
            <a:xfrm>
              <a:off x="4627121" y="17783695"/>
              <a:ext cx="3237508" cy="309384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00B050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lIns="137138" tIns="68550" rIns="137138" bIns="68550" anchor="ctr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defRPr/>
              </a:pPr>
              <a:endParaRPr sz="2700" kern="0">
                <a:solidFill>
                  <a:srgbClr val="FFFFFF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4693071" y="18867242"/>
              <a:ext cx="3086245" cy="1840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SzPct val="25000"/>
              </a:pPr>
              <a:r>
                <a:rPr lang="en-US" sz="2400" b="1" dirty="0">
                  <a:solidFill>
                    <a:srgbClr val="767171"/>
                  </a:solidFill>
                  <a:latin typeface="Calibri" panose="020F0502020204030204" pitchFamily="34" charset="0"/>
                  <a:sym typeface="Calibri"/>
                </a:rPr>
                <a:t>Hyperspectral profiles</a:t>
              </a:r>
            </a:p>
            <a:p>
              <a:pPr lvl="0" algn="ctr">
                <a:buSzPct val="25000"/>
              </a:pPr>
              <a:r>
                <a:rPr lang="en-US" sz="2400" b="1" dirty="0" err="1">
                  <a:solidFill>
                    <a:srgbClr val="767171"/>
                  </a:solidFill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Hydrilla</a:t>
              </a:r>
              <a:r>
                <a:rPr lang="en-US" sz="2400" b="1" dirty="0">
                  <a:solidFill>
                    <a:srgbClr val="767171"/>
                  </a:solidFill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 depth</a:t>
              </a:r>
            </a:p>
            <a:p>
              <a:pPr lvl="0" algn="ctr">
                <a:buSzPct val="25000"/>
              </a:pPr>
              <a:r>
                <a:rPr lang="en-US" sz="2400" b="1" dirty="0">
                  <a:solidFill>
                    <a:srgbClr val="767171"/>
                  </a:solidFill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Sonar depth</a:t>
              </a:r>
            </a:p>
            <a:p>
              <a:pPr lvl="0" algn="ctr">
                <a:buSzPct val="25000"/>
              </a:pPr>
              <a:r>
                <a:rPr lang="en-US" sz="2400" b="1" dirty="0">
                  <a:solidFill>
                    <a:srgbClr val="767171"/>
                  </a:solidFill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Biomass</a:t>
              </a:r>
            </a:p>
            <a:p>
              <a:pPr lvl="0" algn="ctr">
                <a:buSzPct val="25000"/>
              </a:pPr>
              <a:r>
                <a:rPr lang="en-US" sz="2400" b="1" dirty="0">
                  <a:solidFill>
                    <a:srgbClr val="767171"/>
                  </a:solidFill>
                  <a:latin typeface="Calibri" panose="020F0502020204030204" pitchFamily="34" charset="0"/>
                  <a:ea typeface="Calibri"/>
                  <a:cs typeface="Calibri"/>
                  <a:sym typeface="Calibri"/>
                </a:rPr>
                <a:t>Point location</a:t>
              </a:r>
            </a:p>
          </p:txBody>
        </p:sp>
        <p:sp>
          <p:nvSpPr>
            <p:cNvPr id="134" name="Shape 92"/>
            <p:cNvSpPr/>
            <p:nvPr/>
          </p:nvSpPr>
          <p:spPr>
            <a:xfrm>
              <a:off x="4628380" y="17876642"/>
              <a:ext cx="3238544" cy="1093369"/>
            </a:xfrm>
            <a:prstGeom prst="rect">
              <a:avLst/>
            </a:prstGeom>
            <a:noFill/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137138" tIns="68550" rIns="137138" bIns="68550" anchor="t" anchorCtr="0">
              <a:noAutofit/>
            </a:bodyPr>
            <a:lstStyle/>
            <a:p>
              <a:pPr algn="ctr" defTabSz="1371669">
                <a:buClr>
                  <a:srgbClr val="000000"/>
                </a:buClr>
                <a:buSzPct val="25000"/>
                <a:defRPr/>
              </a:pPr>
              <a:r>
                <a:rPr lang="en-US" sz="2800" b="1" i="1" u="sng" kern="0" dirty="0">
                  <a:solidFill>
                    <a:srgbClr val="767171"/>
                  </a:solidFill>
                  <a:latin typeface="Calibri"/>
                  <a:ea typeface="Calibri"/>
                  <a:cs typeface="Calibri"/>
                  <a:sym typeface="Calibri"/>
                </a:rPr>
                <a:t>In situ measurements</a:t>
              </a:r>
            </a:p>
            <a:p>
              <a:pPr algn="ctr" defTabSz="1371669">
                <a:buClr>
                  <a:srgbClr val="000000"/>
                </a:buClr>
                <a:defRPr/>
              </a:pPr>
              <a:endParaRPr sz="2800" kern="0" dirty="0">
                <a:solidFill>
                  <a:srgbClr val="767171"/>
                </a:solidFill>
              </a:endParaRPr>
            </a:p>
          </p:txBody>
        </p:sp>
        <p:cxnSp>
          <p:nvCxnSpPr>
            <p:cNvPr id="135" name="Shape 96"/>
            <p:cNvCxnSpPr/>
            <p:nvPr/>
          </p:nvCxnSpPr>
          <p:spPr>
            <a:xfrm flipV="1">
              <a:off x="3671360" y="19321028"/>
              <a:ext cx="942338" cy="3414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stealth" w="lg" len="lg"/>
            </a:ln>
          </p:spPr>
        </p:cxnSp>
        <p:cxnSp>
          <p:nvCxnSpPr>
            <p:cNvPr id="136" name="Straight Connector 135"/>
            <p:cNvCxnSpPr>
              <a:stCxn id="119" idx="3"/>
            </p:cNvCxnSpPr>
            <p:nvPr/>
          </p:nvCxnSpPr>
          <p:spPr>
            <a:xfrm flipV="1">
              <a:off x="7816007" y="15554337"/>
              <a:ext cx="917898" cy="1709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stealth" w="lg" len="lg"/>
            </a:ln>
          </p:spPr>
        </p:cxnSp>
        <p:cxnSp>
          <p:nvCxnSpPr>
            <p:cNvPr id="137" name="Straight Connector 136"/>
            <p:cNvCxnSpPr>
              <a:stCxn id="132" idx="3"/>
            </p:cNvCxnSpPr>
            <p:nvPr/>
          </p:nvCxnSpPr>
          <p:spPr>
            <a:xfrm flipV="1">
              <a:off x="7864629" y="19327200"/>
              <a:ext cx="2135593" cy="3414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Straight Connector 137"/>
            <p:cNvCxnSpPr>
              <a:endCxn id="127" idx="2"/>
            </p:cNvCxnSpPr>
            <p:nvPr/>
          </p:nvCxnSpPr>
          <p:spPr>
            <a:xfrm flipH="1" flipV="1">
              <a:off x="9984983" y="16190597"/>
              <a:ext cx="15239" cy="3106419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stealth" w="lg" len="lg"/>
            </a:ln>
          </p:spPr>
        </p:cxnSp>
        <p:cxnSp>
          <p:nvCxnSpPr>
            <p:cNvPr id="139" name="Straight Connector 138"/>
            <p:cNvCxnSpPr/>
            <p:nvPr/>
          </p:nvCxnSpPr>
          <p:spPr>
            <a:xfrm flipV="1">
              <a:off x="11238831" y="15550923"/>
              <a:ext cx="1591082" cy="3414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Straight Connector 139"/>
            <p:cNvCxnSpPr/>
            <p:nvPr/>
          </p:nvCxnSpPr>
          <p:spPr>
            <a:xfrm>
              <a:off x="12810654" y="15550923"/>
              <a:ext cx="19259" cy="880165"/>
            </a:xfrm>
            <a:prstGeom prst="line">
              <a:avLst/>
            </a:prstGeom>
            <a:noFill/>
            <a:ln w="28575" cap="flat" cmpd="sng">
              <a:solidFill>
                <a:srgbClr val="000000"/>
              </a:solidFill>
              <a:prstDash val="lgDash"/>
              <a:round/>
              <a:headEnd type="none" w="med" len="med"/>
              <a:tailEnd type="stealth" w="lg" len="lg"/>
            </a:ln>
          </p:spPr>
        </p:cxnSp>
      </p:grpSp>
      <p:sp>
        <p:nvSpPr>
          <p:cNvPr id="75" name="Shape 24"/>
          <p:cNvSpPr txBox="1"/>
          <p:nvPr/>
        </p:nvSpPr>
        <p:spPr>
          <a:xfrm>
            <a:off x="18246118" y="22264705"/>
            <a:ext cx="8451008" cy="6369618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lIns="274320" tIns="182880" rIns="365760" bIns="91440" numCol="1" spcCol="64008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7663" indent="-347663" defTabSz="274320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defTabSz="274320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latin typeface="Garamond" panose="02020404030301010803" pitchFamily="18" charset="0"/>
              </a:rPr>
              <a:t>Landsat 8 OLI has the potential to identify the presence of submerged aquatic vegetation allowing the team to map the spatial-temporal variation of </a:t>
            </a:r>
            <a:r>
              <a:rPr lang="en-US" sz="3000" dirty="0" err="1">
                <a:latin typeface="Garamond" panose="02020404030301010803" pitchFamily="18" charset="0"/>
              </a:rPr>
              <a:t>hydrilla</a:t>
            </a:r>
            <a:r>
              <a:rPr lang="en-US" sz="3000" dirty="0">
                <a:latin typeface="Garamond" panose="02020404030301010803" pitchFamily="18" charset="0"/>
              </a:rPr>
              <a:t> within the study lakes.</a:t>
            </a:r>
          </a:p>
          <a:p>
            <a:r>
              <a:rPr lang="en-US" sz="3000" dirty="0">
                <a:latin typeface="Garamond" panose="02020404030301010803" pitchFamily="18" charset="0"/>
              </a:rPr>
              <a:t>Additional in situ data collection is required for refinement and validation of the </a:t>
            </a:r>
            <a:r>
              <a:rPr lang="en-US" sz="3000" dirty="0" err="1">
                <a:latin typeface="Garamond" panose="02020404030301010803" pitchFamily="18" charset="0"/>
              </a:rPr>
              <a:t>hydrilla</a:t>
            </a:r>
            <a:r>
              <a:rPr lang="en-US" sz="3000" dirty="0">
                <a:latin typeface="Garamond" panose="02020404030301010803" pitchFamily="18" charset="0"/>
              </a:rPr>
              <a:t> density distribution models developed so far. </a:t>
            </a:r>
          </a:p>
          <a:p>
            <a:r>
              <a:rPr lang="en-US" sz="3000" dirty="0">
                <a:latin typeface="Garamond" panose="02020404030301010803" pitchFamily="18" charset="0"/>
              </a:rPr>
              <a:t>Mapping accuracy depends on the depth of the submerged vegetation.</a:t>
            </a:r>
          </a:p>
          <a:p>
            <a:r>
              <a:rPr lang="en-US" sz="3000" dirty="0">
                <a:latin typeface="Garamond" panose="02020404030301010803" pitchFamily="18" charset="0"/>
              </a:rPr>
              <a:t>This methodology can help the project partners to detect the presence of </a:t>
            </a:r>
            <a:r>
              <a:rPr lang="en-US" sz="3000" dirty="0" err="1">
                <a:latin typeface="Garamond" panose="02020404030301010803" pitchFamily="18" charset="0"/>
              </a:rPr>
              <a:t>hydrilla</a:t>
            </a:r>
            <a:r>
              <a:rPr lang="en-US" sz="3000" dirty="0">
                <a:latin typeface="Garamond" panose="02020404030301010803" pitchFamily="18" charset="0"/>
              </a:rPr>
              <a:t> using low cost methods that provide up to date </a:t>
            </a:r>
            <a:r>
              <a:rPr lang="en-US" sz="3000" dirty="0" err="1">
                <a:latin typeface="Garamond" panose="02020404030301010803" pitchFamily="18" charset="0"/>
              </a:rPr>
              <a:t>hydrilla</a:t>
            </a:r>
            <a:r>
              <a:rPr lang="en-US" sz="3000" dirty="0">
                <a:latin typeface="Garamond" panose="02020404030301010803" pitchFamily="18" charset="0"/>
              </a:rPr>
              <a:t> distribution maps.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73400" y="26361684"/>
            <a:ext cx="19867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Figure 2a and 2b: Topped out and submerged vegetation maps  prepared using Landsat 8 for November 30, 2014 and February 18, 2015. Submerged </a:t>
            </a:r>
            <a:r>
              <a:rPr lang="en-US" sz="1600" dirty="0" err="1">
                <a:solidFill>
                  <a:srgbClr val="767171"/>
                </a:solidFill>
                <a:latin typeface="Garamond" panose="02020404030301010803" pitchFamily="18" charset="0"/>
              </a:rPr>
              <a:t>h</a:t>
            </a:r>
            <a:r>
              <a:rPr lang="en-US" sz="1600" dirty="0" err="1" smtClean="0">
                <a:solidFill>
                  <a:srgbClr val="767171"/>
                </a:solidFill>
                <a:latin typeface="Garamond" panose="02020404030301010803" pitchFamily="18" charset="0"/>
              </a:rPr>
              <a:t>ydrilla</a:t>
            </a:r>
            <a:r>
              <a:rPr lang="en-US" sz="16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 presence is highlighted in the red box.</a:t>
            </a:r>
            <a:endParaRPr lang="en-US" sz="1600" dirty="0">
              <a:solidFill>
                <a:srgbClr val="76717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47282" y="24743025"/>
            <a:ext cx="513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aramond" panose="02020404030301010803" pitchFamily="18" charset="0"/>
              </a:rPr>
              <a:t>2a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9790" y="28946355"/>
            <a:ext cx="654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aramond" panose="02020404030301010803" pitchFamily="18" charset="0"/>
              </a:rPr>
              <a:t>2b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39364" y="24746309"/>
            <a:ext cx="34742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Garamond" panose="02020404030301010803" pitchFamily="18" charset="0"/>
              </a:rPr>
              <a:t>November 30, 2014</a:t>
            </a:r>
            <a:endParaRPr lang="en-US" sz="2500" b="1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29965" y="28974006"/>
            <a:ext cx="25816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Garamond" panose="02020404030301010803" pitchFamily="18" charset="0"/>
              </a:rPr>
              <a:t>February 18, 2015</a:t>
            </a:r>
            <a:endParaRPr lang="en-US" sz="2500" b="1" dirty="0"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50" y="22227331"/>
            <a:ext cx="8346748" cy="62792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6200000">
            <a:off x="-914607" y="24976516"/>
            <a:ext cx="3200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</a:rPr>
              <a:t>Remote Sensing Reflectance (</a:t>
            </a:r>
            <a:r>
              <a:rPr lang="en-US" sz="1600" b="1" dirty="0" err="1" smtClean="0">
                <a:latin typeface="Garamond" panose="02020404030301010803" pitchFamily="18" charset="0"/>
              </a:rPr>
              <a:t>R</a:t>
            </a:r>
            <a:r>
              <a:rPr lang="en-US" sz="1600" b="1" baseline="-25000" dirty="0" err="1" smtClean="0">
                <a:latin typeface="Garamond" panose="02020404030301010803" pitchFamily="18" charset="0"/>
              </a:rPr>
              <a:t>rs</a:t>
            </a:r>
            <a:r>
              <a:rPr lang="en-US" sz="1600" b="1" dirty="0" smtClean="0">
                <a:latin typeface="Garamond" panose="02020404030301010803" pitchFamily="18" charset="0"/>
              </a:rPr>
              <a:t>)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43400" y="284650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Garamond" panose="02020404030301010803" pitchFamily="18" charset="0"/>
              </a:rPr>
              <a:t>Wavelength (nm)</a:t>
            </a:r>
            <a:endParaRPr lang="en-US" sz="1600" b="1" dirty="0">
              <a:latin typeface="Garamond" panose="020204040303010108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15194" y="28752225"/>
            <a:ext cx="785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Figure 1a – d: Spectral signature of submerged </a:t>
            </a:r>
            <a:r>
              <a:rPr lang="en-US" sz="1600" dirty="0" err="1" smtClean="0">
                <a:solidFill>
                  <a:srgbClr val="767171"/>
                </a:solidFill>
                <a:latin typeface="Garamond" panose="02020404030301010803" pitchFamily="18" charset="0"/>
              </a:rPr>
              <a:t>Hydrilla</a:t>
            </a:r>
            <a:r>
              <a:rPr lang="en-US" sz="1600" dirty="0" smtClean="0">
                <a:solidFill>
                  <a:srgbClr val="767171"/>
                </a:solidFill>
                <a:latin typeface="Garamond" panose="02020404030301010803" pitchFamily="18" charset="0"/>
              </a:rPr>
              <a:t> across different water depths; reflectance at NIR becomes more prominent with decreasing depth</a:t>
            </a:r>
            <a:endParaRPr lang="en-US" sz="1600" dirty="0">
              <a:solidFill>
                <a:srgbClr val="767171"/>
              </a:solidFill>
              <a:latin typeface="Garamond" panose="02020404030301010803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5552" y="22479000"/>
            <a:ext cx="397048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486400" y="22479000"/>
            <a:ext cx="3738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1c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295400" y="25603200"/>
            <a:ext cx="397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410200" y="256032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1d</a:t>
            </a:r>
            <a:endParaRPr lang="en-US" dirty="0"/>
          </a:p>
        </p:txBody>
      </p:sp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1" y="21789479"/>
            <a:ext cx="2265461" cy="351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3400" y="25413463"/>
            <a:ext cx="1767537" cy="76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6889334" y="24303701"/>
            <a:ext cx="10726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767171"/>
                </a:solidFill>
                <a:latin typeface="Century Gothic" panose="020B0502020202020204" pitchFamily="34" charset="0"/>
              </a:rPr>
              <a:t>p</a:t>
            </a:r>
            <a:r>
              <a:rPr lang="en-US" sz="1100" b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resence of submerged </a:t>
            </a:r>
            <a:r>
              <a:rPr lang="en-US" sz="1100" b="1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hydrilla</a:t>
            </a:r>
            <a:endParaRPr lang="en-US" sz="1100" b="1" dirty="0">
              <a:solidFill>
                <a:srgbClr val="76717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Eco Forecasting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2E8652"/>
      </a:accent1>
      <a:accent2>
        <a:srgbClr val="44757B"/>
      </a:accent2>
      <a:accent3>
        <a:srgbClr val="56619C"/>
      </a:accent3>
      <a:accent4>
        <a:srgbClr val="E2C16E"/>
      </a:accent4>
      <a:accent5>
        <a:srgbClr val="CB8954"/>
      </a:accent5>
      <a:accent6>
        <a:srgbClr val="BB5740"/>
      </a:accent6>
      <a:hlink>
        <a:srgbClr val="2E8652"/>
      </a:hlink>
      <a:folHlink>
        <a:srgbClr val="2E86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684</Words>
  <Application>Microsoft Office PowerPoint</Application>
  <PresentationFormat>Custom</PresentationFormat>
  <Paragraphs>74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Wuyang Cai</dc:creator>
  <cp:lastModifiedBy>Elizabeth K Dyer</cp:lastModifiedBy>
  <cp:revision>75</cp:revision>
  <dcterms:modified xsi:type="dcterms:W3CDTF">2015-08-05T18:03:36Z</dcterms:modified>
</cp:coreProperties>
</file>