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311" r:id="rId3"/>
    <p:sldId id="320" r:id="rId4"/>
    <p:sldId id="314" r:id="rId5"/>
    <p:sldId id="315" r:id="rId6"/>
    <p:sldId id="318" r:id="rId7"/>
    <p:sldId id="319" r:id="rId8"/>
    <p:sldId id="306" r:id="rId9"/>
    <p:sldId id="307" r:id="rId10"/>
    <p:sldId id="308" r:id="rId11"/>
    <p:sldId id="309" r:id="rId12"/>
    <p:sldId id="310" r:id="rId13"/>
    <p:sldId id="321" r:id="rId14"/>
    <p:sldId id="322" r:id="rId15"/>
    <p:sldId id="323" r:id="rId16"/>
    <p:sldId id="324" r:id="rId17"/>
    <p:sldId id="305" r:id="rId18"/>
    <p:sldId id="325" r:id="rId19"/>
    <p:sldId id="326" r:id="rId20"/>
    <p:sldId id="29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Sutton" initials="JS" lastIdx="1" clrIdx="0"/>
  <p:cmAuthor id="1" name="Lance Watkins" initials="LW" lastIdx="8" clrIdx="1"/>
  <p:cmAuthor id="2" name="clr" initials="clr" lastIdx="23" clrIdx="2"/>
  <p:cmAuthor id="3" name="Orne, Tiffani N. (LARC-E3)[SSAI DEVELOP]" initials="OTN(D" lastIdx="13"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a:srgbClr val="990033"/>
    <a:srgbClr val="FF5050"/>
    <a:srgbClr val="F4901A"/>
    <a:srgbClr val="336600"/>
    <a:srgbClr val="FFFFFF"/>
    <a:srgbClr val="E9A149"/>
    <a:srgbClr val="FFFFF5"/>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94660"/>
  </p:normalViewPr>
  <p:slideViewPr>
    <p:cSldViewPr snapToGrid="0">
      <p:cViewPr>
        <p:scale>
          <a:sx n="110" d="100"/>
          <a:sy n="110" d="100"/>
        </p:scale>
        <p:origin x="-1650" y="-90"/>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essicaprice:Downloads:PERSIANN_5phase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ncdc.noaa\shares\INTERNS\NCEI_NASA_DEVELOP\Sum15_Pacfic_Waters_Resources\Results\Tables\PERSIANN_5phases.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ncdc.noaa\shares\INTERNS\NCEI_NASA_DEVELOP\Sum15_Pacfic_Waters_Resources\Results\Tables\PERSIANN_5phase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1491688538932595E-2"/>
          <c:y val="5.6691977994668602E-2"/>
          <c:w val="0.89045275590551198"/>
          <c:h val="0.71067266569791998"/>
        </c:manualLayout>
      </c:layout>
      <c:barChart>
        <c:barDir val="col"/>
        <c:grouping val="clustered"/>
        <c:varyColors val="0"/>
        <c:ser>
          <c:idx val="0"/>
          <c:order val="0"/>
          <c:spPr>
            <a:solidFill>
              <a:srgbClr val="206C65"/>
            </a:solidFill>
          </c:spPr>
          <c:invertIfNegative val="0"/>
          <c:dPt>
            <c:idx val="3"/>
            <c:invertIfNegative val="0"/>
            <c:bubble3D val="0"/>
            <c:spPr>
              <a:solidFill>
                <a:srgbClr val="6C3B0A"/>
              </a:solidFill>
            </c:spPr>
          </c:dPt>
          <c:dPt>
            <c:idx val="4"/>
            <c:invertIfNegative val="0"/>
            <c:bubble3D val="0"/>
            <c:spPr>
              <a:solidFill>
                <a:srgbClr val="6C3B0A"/>
              </a:solidFill>
            </c:spPr>
          </c:dPt>
          <c:dLbls>
            <c:dLbl>
              <c:idx val="3"/>
              <c:layout>
                <c:manualLayout>
                  <c:x val="-5.7558594649353003E-8"/>
                  <c:y val="0.11588016626677"/>
                </c:manualLayout>
              </c:layout>
              <c:showLegendKey val="0"/>
              <c:showVal val="1"/>
              <c:showCatName val="0"/>
              <c:showSerName val="0"/>
              <c:showPercent val="0"/>
              <c:showBubbleSize val="0"/>
            </c:dLbl>
            <c:dLbl>
              <c:idx val="4"/>
              <c:layout>
                <c:manualLayout>
                  <c:x val="-5.11695906432759E-3"/>
                  <c:y val="0.42489270386266098"/>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Sheet3!$F$1:$J$1</c:f>
              <c:strCache>
                <c:ptCount val="5"/>
                <c:pt idx="0">
                  <c:v>Mod-Strong La Niña</c:v>
                </c:pt>
                <c:pt idx="1">
                  <c:v>Weak La Niña</c:v>
                </c:pt>
                <c:pt idx="2">
                  <c:v>Neutral</c:v>
                </c:pt>
                <c:pt idx="3">
                  <c:v>Weak El Niño</c:v>
                </c:pt>
                <c:pt idx="4">
                  <c:v>Mod-Strong El Niño</c:v>
                </c:pt>
              </c:strCache>
            </c:strRef>
          </c:cat>
          <c:val>
            <c:numRef>
              <c:f>Sheet3!$F$2:$J$2</c:f>
              <c:numCache>
                <c:formatCode>0.0</c:formatCode>
                <c:ptCount val="5"/>
                <c:pt idx="0">
                  <c:v>13.6284992270892</c:v>
                </c:pt>
                <c:pt idx="1">
                  <c:v>0.20761919684524199</c:v>
                </c:pt>
                <c:pt idx="2">
                  <c:v>16.54979251323968</c:v>
                </c:pt>
                <c:pt idx="3">
                  <c:v>-2.191655725244781</c:v>
                </c:pt>
                <c:pt idx="4">
                  <c:v>-38.051861545529967</c:v>
                </c:pt>
              </c:numCache>
            </c:numRef>
          </c:val>
        </c:ser>
        <c:dLbls>
          <c:showLegendKey val="0"/>
          <c:showVal val="0"/>
          <c:showCatName val="0"/>
          <c:showSerName val="0"/>
          <c:showPercent val="0"/>
          <c:showBubbleSize val="0"/>
        </c:dLbls>
        <c:gapWidth val="150"/>
        <c:axId val="84954496"/>
        <c:axId val="85492096"/>
      </c:barChart>
      <c:catAx>
        <c:axId val="84954496"/>
        <c:scaling>
          <c:orientation val="minMax"/>
        </c:scaling>
        <c:delete val="0"/>
        <c:axPos val="b"/>
        <c:title>
          <c:tx>
            <c:rich>
              <a:bodyPr/>
              <a:lstStyle/>
              <a:p>
                <a:pPr>
                  <a:defRPr/>
                </a:pPr>
                <a:r>
                  <a:rPr lang="en-US"/>
                  <a:t>ENSO Phase</a:t>
                </a:r>
              </a:p>
            </c:rich>
          </c:tx>
          <c:overlay val="0"/>
        </c:title>
        <c:majorTickMark val="out"/>
        <c:minorTickMark val="none"/>
        <c:tickLblPos val="low"/>
        <c:crossAx val="85492096"/>
        <c:crosses val="autoZero"/>
        <c:auto val="1"/>
        <c:lblAlgn val="ctr"/>
        <c:lblOffset val="100"/>
        <c:noMultiLvlLbl val="0"/>
      </c:catAx>
      <c:valAx>
        <c:axId val="85492096"/>
        <c:scaling>
          <c:orientation val="minMax"/>
          <c:max val="40"/>
          <c:min val="-40"/>
        </c:scaling>
        <c:delete val="0"/>
        <c:axPos val="l"/>
        <c:title>
          <c:tx>
            <c:rich>
              <a:bodyPr rot="-5400000" vert="horz"/>
              <a:lstStyle/>
              <a:p>
                <a:pPr>
                  <a:defRPr/>
                </a:pPr>
                <a:r>
                  <a:rPr lang="en-US"/>
                  <a:t>Percent (%) change </a:t>
                </a:r>
              </a:p>
            </c:rich>
          </c:tx>
          <c:layout>
            <c:manualLayout>
              <c:xMode val="edge"/>
              <c:yMode val="edge"/>
              <c:x val="0"/>
              <c:y val="8.1346370765982501E-2"/>
            </c:manualLayout>
          </c:layout>
          <c:overlay val="0"/>
        </c:title>
        <c:numFmt formatCode="0.0" sourceLinked="1"/>
        <c:majorTickMark val="out"/>
        <c:minorTickMark val="none"/>
        <c:tickLblPos val="nextTo"/>
        <c:crossAx val="84954496"/>
        <c:crosses val="autoZero"/>
        <c:crossBetween val="between"/>
        <c:majorUnit val="20"/>
      </c:valAx>
      <c:spPr>
        <a:ln>
          <a:solidFill>
            <a:schemeClr val="tx1">
              <a:lumMod val="65000"/>
              <a:lumOff val="35000"/>
            </a:schemeClr>
          </a:solidFill>
        </a:ln>
      </c:spPr>
    </c:plotArea>
    <c:plotVisOnly val="1"/>
    <c:dispBlanksAs val="gap"/>
    <c:showDLblsOverMax val="0"/>
  </c:chart>
  <c:txPr>
    <a:bodyPr/>
    <a:lstStyle/>
    <a:p>
      <a:pPr>
        <a:defRPr sz="1400">
          <a:solidFill>
            <a:srgbClr val="060606"/>
          </a:solidFill>
          <a:latin typeface="Century Gothic"/>
          <a:cs typeface="Century Gothic"/>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Sheet3!$A$13</c:f>
              <c:strCache>
                <c:ptCount val="1"/>
                <c:pt idx="0">
                  <c:v>Koror</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Sheet3!$F$13:$J$13</c:f>
              <c:numCache>
                <c:formatCode>General</c:formatCode>
                <c:ptCount val="5"/>
                <c:pt idx="0">
                  <c:v>12.5883821847825</c:v>
                </c:pt>
                <c:pt idx="1">
                  <c:v>19.121343927264409</c:v>
                </c:pt>
                <c:pt idx="2">
                  <c:v>-0.22465634500158699</c:v>
                </c:pt>
                <c:pt idx="3">
                  <c:v>0.39445353611932399</c:v>
                </c:pt>
                <c:pt idx="4">
                  <c:v>-29.434461940973499</c:v>
                </c:pt>
              </c:numCache>
            </c:numRef>
          </c:val>
        </c:ser>
        <c:ser>
          <c:idx val="1"/>
          <c:order val="1"/>
          <c:tx>
            <c:strRef>
              <c:f>Sheet3!$A$14</c:f>
              <c:strCache>
                <c:ptCount val="1"/>
                <c:pt idx="0">
                  <c:v>Yap</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Sheet3!$F$14:$J$14</c:f>
              <c:numCache>
                <c:formatCode>General</c:formatCode>
                <c:ptCount val="5"/>
                <c:pt idx="0">
                  <c:v>6.3823394231830104</c:v>
                </c:pt>
                <c:pt idx="1">
                  <c:v>19.403896385682799</c:v>
                </c:pt>
                <c:pt idx="2">
                  <c:v>17.3981229668995</c:v>
                </c:pt>
                <c:pt idx="3">
                  <c:v>7.5374137846151097</c:v>
                </c:pt>
                <c:pt idx="4">
                  <c:v>-57.488091075475403</c:v>
                </c:pt>
              </c:numCache>
            </c:numRef>
          </c:val>
        </c:ser>
        <c:ser>
          <c:idx val="2"/>
          <c:order val="2"/>
          <c:tx>
            <c:strRef>
              <c:f>Sheet3!$A$15</c:f>
              <c:strCache>
                <c:ptCount val="1"/>
                <c:pt idx="0">
                  <c:v>Guam</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Sheet3!$F$15:$J$15</c:f>
              <c:numCache>
                <c:formatCode>General</c:formatCode>
                <c:ptCount val="5"/>
                <c:pt idx="0">
                  <c:v>-7.1279007684430837</c:v>
                </c:pt>
                <c:pt idx="1">
                  <c:v>-16.960995099263201</c:v>
                </c:pt>
                <c:pt idx="2">
                  <c:v>21.124492943939899</c:v>
                </c:pt>
                <c:pt idx="3">
                  <c:v>-13.6415024669058</c:v>
                </c:pt>
                <c:pt idx="4">
                  <c:v>-5.4858246001477786</c:v>
                </c:pt>
              </c:numCache>
            </c:numRef>
          </c:val>
        </c:ser>
        <c:ser>
          <c:idx val="3"/>
          <c:order val="3"/>
          <c:tx>
            <c:strRef>
              <c:f>Sheet3!$A$16</c:f>
              <c:strCache>
                <c:ptCount val="1"/>
                <c:pt idx="0">
                  <c:v>Chuuk</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Sheet3!$F$16:$J$16</c:f>
              <c:numCache>
                <c:formatCode>General</c:formatCode>
                <c:ptCount val="5"/>
                <c:pt idx="0">
                  <c:v>13.6284992270892</c:v>
                </c:pt>
                <c:pt idx="1">
                  <c:v>0.20761919684524199</c:v>
                </c:pt>
                <c:pt idx="2">
                  <c:v>16.54979251323968</c:v>
                </c:pt>
                <c:pt idx="3">
                  <c:v>-2.1916557252447859</c:v>
                </c:pt>
                <c:pt idx="4">
                  <c:v>-38.051861545529988</c:v>
                </c:pt>
              </c:numCache>
            </c:numRef>
          </c:val>
        </c:ser>
        <c:ser>
          <c:idx val="4"/>
          <c:order val="4"/>
          <c:tx>
            <c:strRef>
              <c:f>Sheet3!$A$17</c:f>
              <c:strCache>
                <c:ptCount val="1"/>
                <c:pt idx="0">
                  <c:v>Pohnpei</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Sheet3!$F$17:$J$17</c:f>
              <c:numCache>
                <c:formatCode>General</c:formatCode>
                <c:ptCount val="5"/>
                <c:pt idx="0">
                  <c:v>13.230176838427299</c:v>
                </c:pt>
                <c:pt idx="1">
                  <c:v>4.1340961125588702</c:v>
                </c:pt>
                <c:pt idx="2">
                  <c:v>8.3369830788315404</c:v>
                </c:pt>
                <c:pt idx="3">
                  <c:v>-1.6269819367899601</c:v>
                </c:pt>
                <c:pt idx="4">
                  <c:v>-28.240724307572599</c:v>
                </c:pt>
              </c:numCache>
            </c:numRef>
          </c:val>
        </c:ser>
        <c:ser>
          <c:idx val="5"/>
          <c:order val="5"/>
          <c:tx>
            <c:strRef>
              <c:f>Sheet3!$A$18</c:f>
              <c:strCache>
                <c:ptCount val="1"/>
                <c:pt idx="0">
                  <c:v>Kwajalein</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Sheet3!$F$18:$J$18</c:f>
              <c:numCache>
                <c:formatCode>General</c:formatCode>
                <c:ptCount val="5"/>
                <c:pt idx="0">
                  <c:v>-3.42577931130594</c:v>
                </c:pt>
                <c:pt idx="1">
                  <c:v>-7.1167145980381363</c:v>
                </c:pt>
                <c:pt idx="2">
                  <c:v>2.0943325748253501</c:v>
                </c:pt>
                <c:pt idx="3">
                  <c:v>10.950097356580301</c:v>
                </c:pt>
                <c:pt idx="4">
                  <c:v>1.0059277211273201</c:v>
                </c:pt>
              </c:numCache>
            </c:numRef>
          </c:val>
        </c:ser>
        <c:ser>
          <c:idx val="6"/>
          <c:order val="6"/>
          <c:tx>
            <c:strRef>
              <c:f>Sheet3!$A$19</c:f>
              <c:strCache>
                <c:ptCount val="1"/>
                <c:pt idx="0">
                  <c:v>Majuro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Sheet3!$F$19:$J$19</c:f>
              <c:numCache>
                <c:formatCode>General</c:formatCode>
                <c:ptCount val="5"/>
                <c:pt idx="0">
                  <c:v>-7.9538113714497376</c:v>
                </c:pt>
                <c:pt idx="1">
                  <c:v>15.2124781351799</c:v>
                </c:pt>
                <c:pt idx="2">
                  <c:v>1.02130408962875E-2</c:v>
                </c:pt>
                <c:pt idx="3">
                  <c:v>-4.3275423019055959</c:v>
                </c:pt>
                <c:pt idx="4">
                  <c:v>-6.4375525761794048</c:v>
                </c:pt>
              </c:numCache>
            </c:numRef>
          </c:val>
        </c:ser>
        <c:ser>
          <c:idx val="7"/>
          <c:order val="7"/>
          <c:tx>
            <c:strRef>
              <c:f>Sheet3!$A$20</c:f>
              <c:strCache>
                <c:ptCount val="1"/>
                <c:pt idx="0">
                  <c:v>Pago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Sheet3!$F$20:$J$20</c:f>
              <c:numCache>
                <c:formatCode>General</c:formatCode>
                <c:ptCount val="5"/>
                <c:pt idx="0">
                  <c:v>6.2959199598916076</c:v>
                </c:pt>
                <c:pt idx="1">
                  <c:v>3.4876085974221298</c:v>
                </c:pt>
                <c:pt idx="2">
                  <c:v>-0.18969163191706201</c:v>
                </c:pt>
                <c:pt idx="3">
                  <c:v>-0.67333274689870204</c:v>
                </c:pt>
                <c:pt idx="4">
                  <c:v>-8.0813894706873395</c:v>
                </c:pt>
              </c:numCache>
            </c:numRef>
          </c:val>
        </c:ser>
        <c:ser>
          <c:idx val="8"/>
          <c:order val="8"/>
          <c:tx>
            <c:strRef>
              <c:f>Sheet3!$A$21</c:f>
              <c:strCache>
                <c:ptCount val="1"/>
                <c:pt idx="0">
                  <c:v>Lihue</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Sheet3!$F$21:$J$21</c:f>
              <c:numCache>
                <c:formatCode>General</c:formatCode>
                <c:ptCount val="5"/>
                <c:pt idx="0">
                  <c:v>22.175312450614001</c:v>
                </c:pt>
                <c:pt idx="1">
                  <c:v>22.93772294892176</c:v>
                </c:pt>
                <c:pt idx="2">
                  <c:v>-1.73197138793899</c:v>
                </c:pt>
                <c:pt idx="3">
                  <c:v>10.299127670474901</c:v>
                </c:pt>
                <c:pt idx="4">
                  <c:v>-43.680094846439303</c:v>
                </c:pt>
              </c:numCache>
            </c:numRef>
          </c:val>
        </c:ser>
        <c:ser>
          <c:idx val="9"/>
          <c:order val="9"/>
          <c:tx>
            <c:strRef>
              <c:f>Sheet3!$A$22</c:f>
              <c:strCache>
                <c:ptCount val="1"/>
                <c:pt idx="0">
                  <c:v>Honolulu</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Sheet3!$F$22:$J$22</c:f>
              <c:numCache>
                <c:formatCode>General</c:formatCode>
                <c:ptCount val="5"/>
                <c:pt idx="0">
                  <c:v>21.053879627446701</c:v>
                </c:pt>
                <c:pt idx="1">
                  <c:v>9.780098198133869</c:v>
                </c:pt>
                <c:pt idx="2">
                  <c:v>14.969914503935801</c:v>
                </c:pt>
                <c:pt idx="3">
                  <c:v>1.4960878134881701</c:v>
                </c:pt>
                <c:pt idx="4">
                  <c:v>-53.022899300976498</c:v>
                </c:pt>
              </c:numCache>
            </c:numRef>
          </c:val>
        </c:ser>
        <c:ser>
          <c:idx val="10"/>
          <c:order val="10"/>
          <c:tx>
            <c:strRef>
              <c:f>Sheet3!$A$23</c:f>
              <c:strCache>
                <c:ptCount val="1"/>
                <c:pt idx="0">
                  <c:v>Hilo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Sheet3!$F$23:$J$23</c:f>
              <c:numCache>
                <c:formatCode>General</c:formatCode>
                <c:ptCount val="5"/>
                <c:pt idx="0">
                  <c:v>26.3819702194921</c:v>
                </c:pt>
                <c:pt idx="1">
                  <c:v>-16.494728730878101</c:v>
                </c:pt>
                <c:pt idx="2">
                  <c:v>27.7060284494261</c:v>
                </c:pt>
                <c:pt idx="3">
                  <c:v>-8.8796083454151908</c:v>
                </c:pt>
                <c:pt idx="4">
                  <c:v>-47.227156361701297</c:v>
                </c:pt>
              </c:numCache>
            </c:numRef>
          </c:val>
        </c:ser>
        <c:dLbls>
          <c:showLegendKey val="0"/>
          <c:showVal val="0"/>
          <c:showCatName val="0"/>
          <c:showSerName val="0"/>
          <c:showPercent val="0"/>
          <c:showBubbleSize val="0"/>
        </c:dLbls>
        <c:gapWidth val="150"/>
        <c:axId val="87864448"/>
        <c:axId val="87866368"/>
      </c:barChart>
      <c:catAx>
        <c:axId val="87864448"/>
        <c:scaling>
          <c:orientation val="minMax"/>
        </c:scaling>
        <c:delete val="0"/>
        <c:axPos val="b"/>
        <c:title>
          <c:tx>
            <c:rich>
              <a:bodyPr/>
              <a:lstStyle/>
              <a:p>
                <a:pPr>
                  <a:defRPr/>
                </a:pPr>
                <a:r>
                  <a:rPr lang="en-US"/>
                  <a:t>ENSO Phase</a:t>
                </a:r>
              </a:p>
            </c:rich>
          </c:tx>
          <c:overlay val="0"/>
        </c:title>
        <c:majorTickMark val="out"/>
        <c:minorTickMark val="none"/>
        <c:tickLblPos val="nextTo"/>
        <c:crossAx val="87866368"/>
        <c:crossesAt val="0"/>
        <c:auto val="1"/>
        <c:lblAlgn val="ctr"/>
        <c:lblOffset val="100"/>
        <c:noMultiLvlLbl val="0"/>
      </c:catAx>
      <c:valAx>
        <c:axId val="87866368"/>
        <c:scaling>
          <c:orientation val="minMax"/>
          <c:max val="60"/>
          <c:min val="-60"/>
        </c:scaling>
        <c:delete val="0"/>
        <c:axPos val="l"/>
        <c:majorGridlines/>
        <c:title>
          <c:tx>
            <c:rich>
              <a:bodyPr rot="-5400000" vert="horz"/>
              <a:lstStyle/>
              <a:p>
                <a:pPr>
                  <a:defRPr/>
                </a:pPr>
                <a:r>
                  <a:rPr lang="en-US"/>
                  <a:t>Percent (%) Change</a:t>
                </a:r>
              </a:p>
            </c:rich>
          </c:tx>
          <c:overlay val="0"/>
        </c:title>
        <c:numFmt formatCode="General" sourceLinked="1"/>
        <c:majorTickMark val="out"/>
        <c:minorTickMark val="none"/>
        <c:tickLblPos val="nextTo"/>
        <c:crossAx val="87864448"/>
        <c:crossesAt val="1"/>
        <c:crossBetween val="between"/>
      </c:valAx>
      <c:spPr>
        <a:ln>
          <a:solidFill>
            <a:schemeClr val="tx1">
              <a:lumMod val="50000"/>
              <a:lumOff val="50000"/>
            </a:schemeClr>
          </a:solidFill>
        </a:ln>
      </c:spPr>
    </c:plotArea>
    <c:legend>
      <c:legendPos val="t"/>
      <c:overlay val="0"/>
    </c:legend>
    <c:plotVisOnly val="1"/>
    <c:dispBlanksAs val="gap"/>
    <c:showDLblsOverMax val="0"/>
  </c:chart>
  <c:spPr>
    <a:ln>
      <a:noFill/>
    </a:ln>
  </c:spPr>
  <c:txPr>
    <a:bodyPr/>
    <a:lstStyle/>
    <a:p>
      <a:pPr>
        <a:defRPr sz="1200" b="0">
          <a:latin typeface="Century Gothic" panose="020B0502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Sheet3!$A$13</c:f>
              <c:strCache>
                <c:ptCount val="1"/>
                <c:pt idx="0">
                  <c:v>Koror</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Sheet3!$F$13:$J$13</c:f>
              <c:numCache>
                <c:formatCode>General</c:formatCode>
                <c:ptCount val="5"/>
                <c:pt idx="0">
                  <c:v>12.5883821847825</c:v>
                </c:pt>
                <c:pt idx="1">
                  <c:v>19.121343927264409</c:v>
                </c:pt>
                <c:pt idx="2">
                  <c:v>-0.22465634500158699</c:v>
                </c:pt>
                <c:pt idx="3">
                  <c:v>0.39445353611932399</c:v>
                </c:pt>
                <c:pt idx="4">
                  <c:v>-29.434461940973499</c:v>
                </c:pt>
              </c:numCache>
            </c:numRef>
          </c:val>
        </c:ser>
        <c:ser>
          <c:idx val="1"/>
          <c:order val="1"/>
          <c:tx>
            <c:strRef>
              <c:f>Sheet3!$A$14</c:f>
              <c:strCache>
                <c:ptCount val="1"/>
                <c:pt idx="0">
                  <c:v>Yap</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Sheet3!$F$14:$J$14</c:f>
              <c:numCache>
                <c:formatCode>General</c:formatCode>
                <c:ptCount val="5"/>
                <c:pt idx="0">
                  <c:v>6.3823394231830104</c:v>
                </c:pt>
                <c:pt idx="1">
                  <c:v>19.403896385682799</c:v>
                </c:pt>
                <c:pt idx="2">
                  <c:v>17.3981229668995</c:v>
                </c:pt>
                <c:pt idx="3">
                  <c:v>7.5374137846151097</c:v>
                </c:pt>
                <c:pt idx="4">
                  <c:v>-57.488091075475403</c:v>
                </c:pt>
              </c:numCache>
            </c:numRef>
          </c:val>
        </c:ser>
        <c:ser>
          <c:idx val="2"/>
          <c:order val="2"/>
          <c:tx>
            <c:strRef>
              <c:f>Sheet3!$A$15</c:f>
              <c:strCache>
                <c:ptCount val="1"/>
                <c:pt idx="0">
                  <c:v>Guam</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Sheet3!$F$15:$J$15</c:f>
              <c:numCache>
                <c:formatCode>General</c:formatCode>
                <c:ptCount val="5"/>
                <c:pt idx="0">
                  <c:v>-7.1279007684430837</c:v>
                </c:pt>
                <c:pt idx="1">
                  <c:v>-16.960995099263201</c:v>
                </c:pt>
                <c:pt idx="2">
                  <c:v>21.124492943939899</c:v>
                </c:pt>
                <c:pt idx="3">
                  <c:v>-13.6415024669058</c:v>
                </c:pt>
                <c:pt idx="4">
                  <c:v>-5.4858246001477786</c:v>
                </c:pt>
              </c:numCache>
            </c:numRef>
          </c:val>
        </c:ser>
        <c:ser>
          <c:idx val="3"/>
          <c:order val="3"/>
          <c:tx>
            <c:strRef>
              <c:f>Sheet3!$A$16</c:f>
              <c:strCache>
                <c:ptCount val="1"/>
                <c:pt idx="0">
                  <c:v>Chuuk</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Sheet3!$F$16:$J$16</c:f>
              <c:numCache>
                <c:formatCode>General</c:formatCode>
                <c:ptCount val="5"/>
                <c:pt idx="0">
                  <c:v>13.6284992270892</c:v>
                </c:pt>
                <c:pt idx="1">
                  <c:v>0.20761919684524199</c:v>
                </c:pt>
                <c:pt idx="2">
                  <c:v>16.54979251323968</c:v>
                </c:pt>
                <c:pt idx="3">
                  <c:v>-2.1916557252447859</c:v>
                </c:pt>
                <c:pt idx="4">
                  <c:v>-38.051861545529988</c:v>
                </c:pt>
              </c:numCache>
            </c:numRef>
          </c:val>
        </c:ser>
        <c:ser>
          <c:idx val="4"/>
          <c:order val="4"/>
          <c:tx>
            <c:strRef>
              <c:f>Sheet3!$A$17</c:f>
              <c:strCache>
                <c:ptCount val="1"/>
                <c:pt idx="0">
                  <c:v>Pohnpei</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Sheet3!$F$17:$J$17</c:f>
              <c:numCache>
                <c:formatCode>General</c:formatCode>
                <c:ptCount val="5"/>
                <c:pt idx="0">
                  <c:v>13.230176838427299</c:v>
                </c:pt>
                <c:pt idx="1">
                  <c:v>4.1340961125588702</c:v>
                </c:pt>
                <c:pt idx="2">
                  <c:v>8.3369830788315404</c:v>
                </c:pt>
                <c:pt idx="3">
                  <c:v>-1.6269819367899601</c:v>
                </c:pt>
                <c:pt idx="4">
                  <c:v>-28.240724307572599</c:v>
                </c:pt>
              </c:numCache>
            </c:numRef>
          </c:val>
        </c:ser>
        <c:ser>
          <c:idx val="5"/>
          <c:order val="5"/>
          <c:tx>
            <c:strRef>
              <c:f>Sheet3!$A$18</c:f>
              <c:strCache>
                <c:ptCount val="1"/>
                <c:pt idx="0">
                  <c:v>Kwajalein</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Sheet3!$F$18:$J$18</c:f>
              <c:numCache>
                <c:formatCode>General</c:formatCode>
                <c:ptCount val="5"/>
                <c:pt idx="0">
                  <c:v>-3.42577931130594</c:v>
                </c:pt>
                <c:pt idx="1">
                  <c:v>-7.1167145980381363</c:v>
                </c:pt>
                <c:pt idx="2">
                  <c:v>2.0943325748253501</c:v>
                </c:pt>
                <c:pt idx="3">
                  <c:v>10.950097356580301</c:v>
                </c:pt>
                <c:pt idx="4">
                  <c:v>1.0059277211273201</c:v>
                </c:pt>
              </c:numCache>
            </c:numRef>
          </c:val>
        </c:ser>
        <c:ser>
          <c:idx val="6"/>
          <c:order val="6"/>
          <c:tx>
            <c:strRef>
              <c:f>Sheet3!$A$19</c:f>
              <c:strCache>
                <c:ptCount val="1"/>
                <c:pt idx="0">
                  <c:v>Majuro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Sheet3!$F$19:$J$19</c:f>
              <c:numCache>
                <c:formatCode>General</c:formatCode>
                <c:ptCount val="5"/>
                <c:pt idx="0">
                  <c:v>-7.9538113714497376</c:v>
                </c:pt>
                <c:pt idx="1">
                  <c:v>15.2124781351799</c:v>
                </c:pt>
                <c:pt idx="2">
                  <c:v>1.02130408962875E-2</c:v>
                </c:pt>
                <c:pt idx="3">
                  <c:v>-4.3275423019055959</c:v>
                </c:pt>
                <c:pt idx="4">
                  <c:v>-6.4375525761794048</c:v>
                </c:pt>
              </c:numCache>
            </c:numRef>
          </c:val>
        </c:ser>
        <c:ser>
          <c:idx val="7"/>
          <c:order val="7"/>
          <c:tx>
            <c:strRef>
              <c:f>Sheet3!$A$20</c:f>
              <c:strCache>
                <c:ptCount val="1"/>
                <c:pt idx="0">
                  <c:v>Pago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Sheet3!$F$20:$J$20</c:f>
              <c:numCache>
                <c:formatCode>General</c:formatCode>
                <c:ptCount val="5"/>
                <c:pt idx="0">
                  <c:v>6.2959199598916076</c:v>
                </c:pt>
                <c:pt idx="1">
                  <c:v>3.4876085974221298</c:v>
                </c:pt>
                <c:pt idx="2">
                  <c:v>-0.18969163191706201</c:v>
                </c:pt>
                <c:pt idx="3">
                  <c:v>-0.67333274689870204</c:v>
                </c:pt>
                <c:pt idx="4">
                  <c:v>-8.0813894706873395</c:v>
                </c:pt>
              </c:numCache>
            </c:numRef>
          </c:val>
        </c:ser>
        <c:ser>
          <c:idx val="8"/>
          <c:order val="8"/>
          <c:tx>
            <c:strRef>
              <c:f>Sheet3!$A$21</c:f>
              <c:strCache>
                <c:ptCount val="1"/>
                <c:pt idx="0">
                  <c:v>Lihue</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Sheet3!$F$21:$J$21</c:f>
              <c:numCache>
                <c:formatCode>General</c:formatCode>
                <c:ptCount val="5"/>
                <c:pt idx="0">
                  <c:v>22.175312450614001</c:v>
                </c:pt>
                <c:pt idx="1">
                  <c:v>22.93772294892176</c:v>
                </c:pt>
                <c:pt idx="2">
                  <c:v>-1.73197138793899</c:v>
                </c:pt>
                <c:pt idx="3">
                  <c:v>10.299127670474901</c:v>
                </c:pt>
                <c:pt idx="4">
                  <c:v>-43.680094846439303</c:v>
                </c:pt>
              </c:numCache>
            </c:numRef>
          </c:val>
        </c:ser>
        <c:ser>
          <c:idx val="9"/>
          <c:order val="9"/>
          <c:tx>
            <c:strRef>
              <c:f>Sheet3!$A$22</c:f>
              <c:strCache>
                <c:ptCount val="1"/>
                <c:pt idx="0">
                  <c:v>Honolulu</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Sheet3!$F$22:$J$22</c:f>
              <c:numCache>
                <c:formatCode>General</c:formatCode>
                <c:ptCount val="5"/>
                <c:pt idx="0">
                  <c:v>21.053879627446701</c:v>
                </c:pt>
                <c:pt idx="1">
                  <c:v>9.780098198133869</c:v>
                </c:pt>
                <c:pt idx="2">
                  <c:v>14.969914503935801</c:v>
                </c:pt>
                <c:pt idx="3">
                  <c:v>1.4960878134881701</c:v>
                </c:pt>
                <c:pt idx="4">
                  <c:v>-53.022899300976498</c:v>
                </c:pt>
              </c:numCache>
            </c:numRef>
          </c:val>
        </c:ser>
        <c:ser>
          <c:idx val="10"/>
          <c:order val="10"/>
          <c:tx>
            <c:strRef>
              <c:f>Sheet3!$A$23</c:f>
              <c:strCache>
                <c:ptCount val="1"/>
                <c:pt idx="0">
                  <c:v>Hilo</c:v>
                </c:pt>
              </c:strCache>
            </c:strRef>
          </c:tx>
          <c:invertIfNegative val="0"/>
          <c:cat>
            <c:strRef>
              <c:f>Sheet3!$F$1:$J$1</c:f>
              <c:strCache>
                <c:ptCount val="5"/>
                <c:pt idx="0">
                  <c:v>Mod-Strong La Niña</c:v>
                </c:pt>
                <c:pt idx="1">
                  <c:v>Weak La Niña</c:v>
                </c:pt>
                <c:pt idx="2">
                  <c:v>Neutral</c:v>
                </c:pt>
                <c:pt idx="3">
                  <c:v>Weak El Niño</c:v>
                </c:pt>
                <c:pt idx="4">
                  <c:v>Mod-Strong El Niño</c:v>
                </c:pt>
              </c:strCache>
            </c:strRef>
          </c:cat>
          <c:val>
            <c:numRef>
              <c:f>Sheet3!$F$23:$J$23</c:f>
              <c:numCache>
                <c:formatCode>General</c:formatCode>
                <c:ptCount val="5"/>
                <c:pt idx="0">
                  <c:v>26.3819702194921</c:v>
                </c:pt>
                <c:pt idx="1">
                  <c:v>-16.494728730878101</c:v>
                </c:pt>
                <c:pt idx="2">
                  <c:v>27.7060284494261</c:v>
                </c:pt>
                <c:pt idx="3">
                  <c:v>-8.8796083454151908</c:v>
                </c:pt>
                <c:pt idx="4">
                  <c:v>-47.227156361701297</c:v>
                </c:pt>
              </c:numCache>
            </c:numRef>
          </c:val>
        </c:ser>
        <c:dLbls>
          <c:showLegendKey val="0"/>
          <c:showVal val="0"/>
          <c:showCatName val="0"/>
          <c:showSerName val="0"/>
          <c:showPercent val="0"/>
          <c:showBubbleSize val="0"/>
        </c:dLbls>
        <c:gapWidth val="150"/>
        <c:axId val="88001152"/>
        <c:axId val="88007424"/>
      </c:barChart>
      <c:catAx>
        <c:axId val="88001152"/>
        <c:scaling>
          <c:orientation val="minMax"/>
        </c:scaling>
        <c:delete val="0"/>
        <c:axPos val="b"/>
        <c:title>
          <c:tx>
            <c:rich>
              <a:bodyPr/>
              <a:lstStyle/>
              <a:p>
                <a:pPr>
                  <a:defRPr/>
                </a:pPr>
                <a:r>
                  <a:rPr lang="en-US"/>
                  <a:t>ENSO Phase</a:t>
                </a:r>
              </a:p>
            </c:rich>
          </c:tx>
          <c:overlay val="0"/>
        </c:title>
        <c:majorTickMark val="out"/>
        <c:minorTickMark val="none"/>
        <c:tickLblPos val="nextTo"/>
        <c:crossAx val="88007424"/>
        <c:crossesAt val="0"/>
        <c:auto val="1"/>
        <c:lblAlgn val="ctr"/>
        <c:lblOffset val="100"/>
        <c:noMultiLvlLbl val="0"/>
      </c:catAx>
      <c:valAx>
        <c:axId val="88007424"/>
        <c:scaling>
          <c:orientation val="minMax"/>
          <c:max val="60"/>
          <c:min val="-60"/>
        </c:scaling>
        <c:delete val="0"/>
        <c:axPos val="l"/>
        <c:majorGridlines/>
        <c:title>
          <c:tx>
            <c:rich>
              <a:bodyPr rot="-5400000" vert="horz"/>
              <a:lstStyle/>
              <a:p>
                <a:pPr>
                  <a:defRPr/>
                </a:pPr>
                <a:r>
                  <a:rPr lang="en-US"/>
                  <a:t>Percent (%) Change</a:t>
                </a:r>
              </a:p>
            </c:rich>
          </c:tx>
          <c:overlay val="0"/>
        </c:title>
        <c:numFmt formatCode="General" sourceLinked="1"/>
        <c:majorTickMark val="out"/>
        <c:minorTickMark val="none"/>
        <c:tickLblPos val="nextTo"/>
        <c:crossAx val="88001152"/>
        <c:crossesAt val="1"/>
        <c:crossBetween val="between"/>
      </c:valAx>
      <c:spPr>
        <a:ln>
          <a:solidFill>
            <a:schemeClr val="tx1">
              <a:lumMod val="50000"/>
              <a:lumOff val="50000"/>
            </a:schemeClr>
          </a:solidFill>
        </a:ln>
      </c:spPr>
    </c:plotArea>
    <c:legend>
      <c:legendPos val="t"/>
      <c:overlay val="0"/>
    </c:legend>
    <c:plotVisOnly val="1"/>
    <c:dispBlanksAs val="gap"/>
    <c:showDLblsOverMax val="0"/>
  </c:chart>
  <c:spPr>
    <a:ln>
      <a:noFill/>
    </a:ln>
  </c:spPr>
  <c:txPr>
    <a:bodyPr/>
    <a:lstStyle/>
    <a:p>
      <a:pPr>
        <a:defRPr sz="1200" b="0">
          <a:latin typeface="Century Gothic" panose="020B0502020202020204" pitchFamily="34"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8/7/2015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name is Nick </a:t>
            </a:r>
            <a:r>
              <a:rPr lang="en-US" baseline="0" dirty="0" err="1" smtClean="0"/>
              <a:t>Luchetti</a:t>
            </a:r>
            <a:r>
              <a:rPr lang="en-US" baseline="0" dirty="0" smtClean="0"/>
              <a:t> and these are my teammates Ethan Wright and Jessica Sutton. We are the Pacific Water Resources team a part of the NASA Develop National Program.  Our team collaborated with Michael Kruk, coastal climatologist with Earth Resources Technology, and Dr. John </a:t>
            </a:r>
            <a:r>
              <a:rPr lang="en-US" baseline="0" dirty="0" err="1" smtClean="0"/>
              <a:t>Marra</a:t>
            </a:r>
            <a:r>
              <a:rPr lang="en-US" baseline="0" dirty="0" smtClean="0"/>
              <a:t>, </a:t>
            </a:r>
            <a:r>
              <a:rPr lang="en-US" sz="1200" b="0" i="0" kern="1200" dirty="0" smtClean="0">
                <a:solidFill>
                  <a:schemeClr val="tx1"/>
                </a:solidFill>
                <a:effectLst/>
                <a:latin typeface="+mn-lt"/>
                <a:ea typeface="+mn-ea"/>
                <a:cs typeface="+mn-cs"/>
              </a:rPr>
              <a:t>Regional Climate Services Director</a:t>
            </a:r>
            <a:r>
              <a:rPr lang="en-US" sz="1200" b="0" i="0" kern="1200" baseline="0" dirty="0" smtClean="0">
                <a:solidFill>
                  <a:schemeClr val="tx1"/>
                </a:solidFill>
                <a:effectLst/>
                <a:latin typeface="+mn-lt"/>
                <a:ea typeface="+mn-ea"/>
                <a:cs typeface="+mn-cs"/>
              </a:rPr>
              <a:t> for the Pacific Region to provide a satellite-derived ENSO precipitation climatology for the USAPI.  To do so, we utilized NOAA’s PERSIANN Climate Data Record (CDR). With the current ongoing El Nino event in place, the importance of our results cannot be undermined.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13848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slide by individual</a:t>
            </a:r>
            <a:r>
              <a:rPr lang="en-US" baseline="0" dirty="0" smtClean="0"/>
              <a:t> animation</a:t>
            </a:r>
            <a:r>
              <a:rPr lang="en-US" baseline="0" dirty="0"/>
              <a:t> </a:t>
            </a:r>
            <a:r>
              <a:rPr lang="en-US" baseline="0" dirty="0" smtClean="0"/>
              <a:t>in the order that is listed. Highlight the software and programming languages used in the analysis. </a:t>
            </a: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924760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how we divided the different phases of the ONI in relation to PERSIANN-CDR precipitation. </a:t>
            </a:r>
          </a:p>
          <a:p>
            <a:r>
              <a:rPr lang="en-US" baseline="0" dirty="0" smtClean="0"/>
              <a:t>-Explain the method of how we chose the years with each phase.</a:t>
            </a:r>
          </a:p>
          <a:p>
            <a:r>
              <a:rPr lang="en-US" baseline="0" dirty="0" smtClean="0"/>
              <a:t>-Transition from the methods into the results by mentioning the precipitation climatology and anomaly maps.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924760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see how precipitation change over space and time, we made maps and time series of the average 3 month seasons based on the 5 phases of the ONI. As you can see in the map and associated time series, precipitation in </a:t>
            </a:r>
            <a:r>
              <a:rPr lang="en-US" baseline="0" dirty="0" err="1" smtClean="0"/>
              <a:t>Chuuk</a:t>
            </a:r>
            <a:r>
              <a:rPr lang="en-US" baseline="0" dirty="0" smtClean="0"/>
              <a:t> decreases dramatically from October until February.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916337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wanted to look across</a:t>
            </a:r>
            <a:r>
              <a:rPr lang="en-US" baseline="0" dirty="0" smtClean="0"/>
              <a:t> the region to see how the specific phases of ENSO influenced precipitation. As you can see in the map and associated graph, during moderate-strong La Nina years, there is more precipitation than normal except for 3 station locations which are Guam, Kwajalein, and Majuro.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775844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Comparing those</a:t>
            </a:r>
            <a:r>
              <a:rPr lang="en-US" baseline="0" dirty="0" smtClean="0"/>
              <a:t> results with the moderate-strong El Nino shows very different results. We can see in the map and associated figure that during a moderate-strong El Nino the precipitation across the region, with the exception of Kwajalein,  is much lower than the normal.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03058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After the completion</a:t>
            </a:r>
            <a:r>
              <a:rPr lang="en-US" baseline="0" dirty="0" smtClean="0"/>
              <a:t> of the term, we are going to work with our science advisors and partners to get the results into a publishable form. Additionally, we would like to continue with this type of research and add higher resolution precipitation from CMORPH to get a more accurate estimation of precipitation over the islands. We would also like to compare the precipitation from PERSIANN, CMORPH, and TRMM to better understand how the satellite products are performing across the board. Finally, Ethan will be presenting this research at the 2015 AGU Fall Meeting and Nick will hopefully be presenting it at the 2016 AMS Annual Meeting.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543356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precipitation</a:t>
            </a:r>
            <a:r>
              <a:rPr lang="en-US" baseline="0" dirty="0" smtClean="0"/>
              <a:t> from the PERSIANN CDR was consistently lower than in situ precipitation and the </a:t>
            </a:r>
            <a:r>
              <a:rPr lang="en-US" baseline="0" dirty="0" err="1" smtClean="0"/>
              <a:t>verificaiton</a:t>
            </a:r>
            <a:r>
              <a:rPr lang="en-US" baseline="0" dirty="0" smtClean="0"/>
              <a:t> varied with station. There were distinct difference and spatial variation of precipitation during the 5 ENSO phases. Results were shared with local weather service offices for them better manage their fresh water resources by having a better idea of the possible precipitation patter before and after ENSO phases. The maps to the left of the screen show the expected precipitation change in the coming months over the U.S. Affiliated Pacific Islands.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808131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http://www.esrl.noaa.gov/psd/map/images/sst/sst.anom.seasonal.gif</a:t>
            </a:r>
          </a:p>
          <a:p>
            <a:endParaRPr lang="en-US" dirty="0"/>
          </a:p>
          <a:p>
            <a:r>
              <a:rPr lang="en-US" dirty="0"/>
              <a:t>ENSO is a coupled oceanic-atmospheric circulation that develops off the west coast of South America.  It influences climatological phenomena globally. As the following slides will display, islands in the tropical Pacific are particularly influenced by ENSO. </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8003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a:t>
            </a:r>
            <a:r>
              <a:rPr lang="en-US" baseline="0" dirty="0" smtClean="0"/>
              <a:t> http://www.pmel.noaa.gov/tao/elnino/nino_normal.html</a:t>
            </a:r>
            <a:br>
              <a:rPr lang="en-US" baseline="0" dirty="0" smtClean="0"/>
            </a:b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r>
            <a:br>
              <a:rPr lang="en-US" baseline="0" dirty="0" smtClean="0"/>
            </a:br>
            <a:r>
              <a:rPr lang="en-US" sz="1200" kern="1200" dirty="0" smtClean="0">
                <a:solidFill>
                  <a:schemeClr val="tx1"/>
                </a:solidFill>
                <a:effectLst/>
                <a:latin typeface="+mn-lt"/>
                <a:ea typeface="+mn-ea"/>
                <a:cs typeface="+mn-cs"/>
              </a:rPr>
              <a:t>El Niño events are characterized by warm sea surface temperature anomalies in the eastern Pacific and cooler sea surface temperatures in the western Pacific. During these events, the trade winds slow down, allowing convection and thunderstorms to shift eastward. This creates generally drier conditions in the western</a:t>
            </a:r>
            <a:r>
              <a:rPr lang="en-US" sz="1200" kern="1200" baseline="0" dirty="0" smtClean="0">
                <a:solidFill>
                  <a:schemeClr val="tx1"/>
                </a:solidFill>
                <a:effectLst/>
                <a:latin typeface="+mn-lt"/>
                <a:ea typeface="+mn-ea"/>
                <a:cs typeface="+mn-cs"/>
              </a:rPr>
              <a:t> Pacific.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90215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a:t>
            </a:r>
            <a:r>
              <a:rPr lang="en-US" baseline="0" dirty="0" smtClean="0"/>
              <a:t> http://www.pmel.noaa.gov/tao/elnino/nino_normal.html</a:t>
            </a:r>
          </a:p>
          <a:p>
            <a:r>
              <a:rPr lang="en-US" baseline="0" dirty="0" smtClean="0"/>
              <a:t/>
            </a:r>
            <a:br>
              <a:rPr lang="en-US" baseline="0" dirty="0" smtClean="0"/>
            </a:br>
            <a:r>
              <a:rPr lang="en-US" baseline="0" dirty="0" smtClean="0"/>
              <a:t>La Niña events are characterized by cool sea surface temperature anomalies in the eastern Pacific and warm sea surface temperatures in the western Pacific.  During these events, the trade winds strengthen, shifting equatorial convection and thunderstorms westward towards Australia.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902152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island communities in the Pacific have limited sources of freshwater, often times almost entirely dependent on the amount of precipitation. Many island homes supplement their freshwater supply by utilizing large tanks to capture rainfall. With these limited sources, an abundance of freshwater is not always available, and water supplies often need to be strictly conserved.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a:t>
            </a:r>
            <a:r>
              <a:rPr lang="en-US" sz="1200" kern="1200" baseline="0" dirty="0" smtClean="0">
                <a:solidFill>
                  <a:schemeClr val="tx1"/>
                </a:solidFill>
                <a:effectLst/>
                <a:latin typeface="+mn-lt"/>
                <a:ea typeface="+mn-ea"/>
                <a:cs typeface="+mn-cs"/>
              </a:rPr>
              <a:t> this in mind, decision makers are increasingly concerned with how to, and where best to place their resources in order to mitigate negative impacts from drought during ENSO events. </a:t>
            </a:r>
            <a:r>
              <a:rPr lang="en-US" sz="1200" kern="1200" dirty="0" smtClean="0">
                <a:solidFill>
                  <a:schemeClr val="tx1"/>
                </a:solidFill>
                <a:effectLst/>
                <a:latin typeface="+mn-lt"/>
                <a:ea typeface="+mn-ea"/>
                <a:cs typeface="+mn-cs"/>
              </a:rPr>
              <a:t>Due to dissemination time issues, decision makers must aim for at least 1-yr long lead-time forecasts.   For example, in June 1997, forecasters predicted a considerable drought outlook for Micronesia for early 1998.  Even with a 6-8 month lead-time, successful planning required a face to face sit down with leaders of Micronesia which did not happen until 2-4 months before the onset of the event.</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76236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NOTE:</a:t>
            </a:r>
            <a:r>
              <a:rPr lang="en-US" sz="1200" baseline="0" dirty="0" smtClean="0"/>
              <a:t> </a:t>
            </a:r>
            <a:r>
              <a:rPr lang="en-US" sz="1200" dirty="0" smtClean="0"/>
              <a:t>We have been given permission by our science</a:t>
            </a:r>
            <a:r>
              <a:rPr lang="en-US" sz="1200" baseline="0" dirty="0" smtClean="0"/>
              <a:t> advisor Dr. John </a:t>
            </a:r>
            <a:r>
              <a:rPr lang="en-US" sz="1200" baseline="0" dirty="0" err="1" smtClean="0"/>
              <a:t>Marra</a:t>
            </a:r>
            <a:r>
              <a:rPr lang="en-US" sz="1200" baseline="0" dirty="0" smtClean="0"/>
              <a:t> to use these quotes. He specifically asked for these quotes to be incorporated into our presentation in order to highlight the importance of our project. </a:t>
            </a:r>
            <a:br>
              <a:rPr lang="en-US" sz="1200" baseline="0" dirty="0" smtClean="0"/>
            </a:br>
            <a:r>
              <a:rPr lang="en-US" sz="1200" baseline="0" dirty="0" smtClean="0"/>
              <a:t/>
            </a:r>
            <a:br>
              <a:rPr lang="en-US" sz="1200" baseline="0" dirty="0" smtClean="0"/>
            </a:br>
            <a:r>
              <a:rPr lang="en-US" sz="1200" baseline="0" dirty="0" smtClean="0"/>
              <a:t>Image link: http://www.weather.gov/media/peac/PEU/PEU_v21_n2.pdf </a:t>
            </a:r>
            <a:endParaRPr lang="en-US" sz="1200" dirty="0" smtClean="0"/>
          </a:p>
          <a:p>
            <a:endParaRPr lang="en-US" sz="1200" dirty="0" smtClean="0"/>
          </a:p>
          <a:p>
            <a:r>
              <a:rPr lang="en-US" sz="1200" kern="1200" dirty="0" smtClean="0">
                <a:solidFill>
                  <a:schemeClr val="tx1"/>
                </a:solidFill>
                <a:effectLst/>
                <a:latin typeface="+mn-lt"/>
                <a:ea typeface="+mn-ea"/>
                <a:cs typeface="+mn-cs"/>
              </a:rPr>
              <a:t>Established in 1994, the Pacific ENSO Applications Climate (PEAC) Center works to provide in-depth climatological forecasts as they relate to management of climate-sensitive sectors. Currently, PEAC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collaborates with representatives from local Weather Service Offices (WSOs) to create precipitation forecasts and outlooks. </a:t>
            </a:r>
            <a:endParaRPr lang="en-US" sz="1200" dirty="0" smtClean="0"/>
          </a:p>
          <a:p>
            <a:endParaRPr lang="en-US" sz="1200" dirty="0" smtClean="0"/>
          </a:p>
          <a:p>
            <a:r>
              <a:rPr lang="en-US" sz="1200" dirty="0" smtClean="0"/>
              <a:t>Forecasters currently rely on ENSO </a:t>
            </a:r>
            <a:r>
              <a:rPr lang="en-US" sz="1200" dirty="0" err="1" smtClean="0"/>
              <a:t>climatologies</a:t>
            </a:r>
            <a:r>
              <a:rPr lang="en-US" sz="1200" dirty="0" smtClean="0"/>
              <a:t> from sparse </a:t>
            </a:r>
            <a:r>
              <a:rPr lang="en-US" sz="1200" i="1" dirty="0" smtClean="0"/>
              <a:t>in situ</a:t>
            </a:r>
            <a:r>
              <a:rPr lang="en-US" sz="1200" dirty="0" smtClean="0"/>
              <a:t> station data to inform their precipitation outlooks. The current</a:t>
            </a:r>
            <a:r>
              <a:rPr lang="en-US" sz="1200" baseline="0" dirty="0" smtClean="0"/>
              <a:t> climatology uses data from 66 stations scattered throughout the USAPI from the years 1956-1998. Although still useful, decision makers in this region could benefit from an updated satellite-derived ENSO climatology to supplement their precipitation forecasts. </a:t>
            </a:r>
          </a:p>
          <a:p>
            <a:r>
              <a:rPr lang="en-US" sz="1200" baseline="0" dirty="0" smtClean="0"/>
              <a:t/>
            </a:r>
            <a:br>
              <a:rPr lang="en-US" sz="1200" baseline="0" dirty="0" smtClean="0"/>
            </a:br>
            <a:r>
              <a:rPr lang="en-US" sz="1200" baseline="0" dirty="0" smtClean="0"/>
              <a:t>Initial emails were sent to the WSO meteorologists from each region to ask for input and we received some incredible feedback, highlighting the importance of our product. In the July PEAC precipitation outlook meeting, one of our final maps was HEAVILY used when making decisions about where drought would hit hardest in the next few months during this ongoing El Nino event.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
            </a:r>
            <a:br>
              <a:rPr lang="en-US" sz="1200" baseline="0" dirty="0" smtClean="0"/>
            </a:br>
            <a:r>
              <a:rPr lang="en-US" sz="1200" baseline="0" dirty="0" smtClean="0"/>
              <a:t>Lead time is critical in the islands as many times dissemination of drought information takes time to resonate with island leaders. </a:t>
            </a:r>
            <a:r>
              <a:rPr lang="en-US" sz="1200" kern="1200" dirty="0" smtClean="0">
                <a:solidFill>
                  <a:schemeClr val="tx1"/>
                </a:solidFill>
                <a:effectLst/>
                <a:latin typeface="+mn-lt"/>
                <a:ea typeface="+mn-ea"/>
                <a:cs typeface="+mn-cs"/>
              </a:rPr>
              <a:t>For example, in June 1997, forecasters predicted a considerable drought outlook for Micronesia for early 1998.  Even with a 6-8 month lead-time, successful planning required a face to face sit down with leaders of Micronesia which did not happen until 2-4 months before the onset of the event.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Highlight: spatial</a:t>
            </a:r>
            <a:r>
              <a:rPr lang="en-US" sz="1200" kern="1200" baseline="0" dirty="0" smtClean="0">
                <a:solidFill>
                  <a:schemeClr val="tx1"/>
                </a:solidFill>
                <a:effectLst/>
                <a:latin typeface="+mn-lt"/>
                <a:ea typeface="+mn-ea"/>
                <a:cs typeface="+mn-cs"/>
              </a:rPr>
              <a:t> need, updated climatology need, better lead time. </a:t>
            </a:r>
            <a:endParaRPr lang="en-US" sz="1200" kern="1200" dirty="0" smtClean="0">
              <a:solidFill>
                <a:schemeClr val="tx1"/>
              </a:solidFill>
              <a:effectLst/>
              <a:latin typeface="+mn-lt"/>
              <a:ea typeface="+mn-ea"/>
              <a:cs typeface="+mn-cs"/>
            </a:endParaRPr>
          </a:p>
          <a:p>
            <a:endParaRPr lang="en-US" sz="1200" baseline="0" dirty="0" smtClean="0"/>
          </a:p>
          <a:p>
            <a:endParaRPr lang="en-US" sz="1200"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76236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a:t>
            </a:r>
            <a:r>
              <a:rPr lang="en-US" baseline="0" dirty="0" smtClean="0"/>
              <a:t> transition into the projects objectives.</a:t>
            </a:r>
            <a:endParaRPr lang="en-US" dirty="0" smtClean="0"/>
          </a:p>
          <a:p>
            <a:r>
              <a:rPr lang="en-US" dirty="0" smtClean="0"/>
              <a:t>-Briefly</a:t>
            </a:r>
            <a:r>
              <a:rPr lang="en-US" baseline="0" dirty="0" smtClean="0"/>
              <a:t> describe the project objectives as they are listed on the slide.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893971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how the PERSIANN-CDR</a:t>
            </a:r>
            <a:r>
              <a:rPr lang="en-US" baseline="0" dirty="0" smtClean="0"/>
              <a:t> was developed and the advantages of using satellite precipitation data vs. in-situ data for the precipitation climatology. </a:t>
            </a:r>
          </a:p>
          <a:p>
            <a:r>
              <a:rPr lang="en-US" baseline="0" dirty="0" smtClean="0"/>
              <a:t>-Talk about the grid size in relation to small islands and the disadvantage thereof (Not able to pick up localized effects due to island topography).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7204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why the verification analysis</a:t>
            </a:r>
            <a:r>
              <a:rPr lang="en-US" baseline="0" dirty="0" smtClean="0"/>
              <a:t> was needed.</a:t>
            </a:r>
          </a:p>
          <a:p>
            <a:r>
              <a:rPr lang="en-US" baseline="0" dirty="0" smtClean="0"/>
              <a:t>-Talk about the stations and the time period used for the analysis.</a:t>
            </a:r>
          </a:p>
          <a:p>
            <a:r>
              <a:rPr lang="en-US" baseline="0" dirty="0" smtClean="0"/>
              <a:t>-Briefly discuss results while showing comparison chart of the GHCN stations vs. the PERSIANN-CDR (PERSIANN-CDR often underestimated station precipitation, especially on the eastern side of the islands in mountainous terrain). </a:t>
            </a:r>
          </a:p>
          <a:p>
            <a:r>
              <a:rPr lang="en-US" baseline="0" dirty="0" smtClean="0"/>
              <a:t>-Conclude the slide by showing that even though the PERSIANN-CDR was often off by a large factor, it did pick up on precipitation trends very well. We therefore used the precipitation data for a trend analysis instead of directly estimating precipitation amounts.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924760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798554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973985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269936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16683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069776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131971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328406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2815106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054436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232609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51551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8/7/2015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8/7/2015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2089902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7.xml"/><Relationship Id="rId3" Type="http://schemas.openxmlformats.org/officeDocument/2006/relationships/image" Target="../media/image16.png"/><Relationship Id="rId7" Type="http://schemas.openxmlformats.org/officeDocument/2006/relationships/slide" Target="slide3.xml"/><Relationship Id="rId12" Type="http://schemas.openxmlformats.org/officeDocument/2006/relationships/slide" Target="slide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slide" Target="slide2.xml"/><Relationship Id="rId11" Type="http://schemas.openxmlformats.org/officeDocument/2006/relationships/slide" Target="slide8.xml"/><Relationship Id="rId5" Type="http://schemas.openxmlformats.org/officeDocument/2006/relationships/image" Target="../media/image18.png"/><Relationship Id="rId10" Type="http://schemas.openxmlformats.org/officeDocument/2006/relationships/slide" Target="slide7.xml"/><Relationship Id="rId4" Type="http://schemas.openxmlformats.org/officeDocument/2006/relationships/image" Target="../media/image17.png"/><Relationship Id="rId9" Type="http://schemas.openxmlformats.org/officeDocument/2006/relationships/slide" Target="slide5.xml"/><Relationship Id="rId14" Type="http://schemas.openxmlformats.org/officeDocument/2006/relationships/slide" Target="slide18.xml"/></Relationships>
</file>

<file path=ppt/slides/_rels/slide1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9.png"/><Relationship Id="rId7" Type="http://schemas.openxmlformats.org/officeDocument/2006/relationships/slide" Target="slide5.xml"/><Relationship Id="rId12" Type="http://schemas.openxmlformats.org/officeDocument/2006/relationships/slide" Target="slide18.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3.xml"/><Relationship Id="rId10" Type="http://schemas.openxmlformats.org/officeDocument/2006/relationships/slide" Target="slide12.xml"/><Relationship Id="rId4" Type="http://schemas.openxmlformats.org/officeDocument/2006/relationships/slide" Target="slide2.xml"/><Relationship Id="rId9" Type="http://schemas.openxmlformats.org/officeDocument/2006/relationships/slide" Target="slide8.xml"/></Relationships>
</file>

<file path=ppt/slides/_rels/slide1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8.xml"/><Relationship Id="rId3" Type="http://schemas.openxmlformats.org/officeDocument/2006/relationships/image" Target="../media/image20.gif"/><Relationship Id="rId7" Type="http://schemas.openxmlformats.org/officeDocument/2006/relationships/slide" Target="slide4.xml"/><Relationship Id="rId12" Type="http://schemas.openxmlformats.org/officeDocument/2006/relationships/slide" Target="slide1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slide" Target="slide2.xml"/><Relationship Id="rId10" Type="http://schemas.openxmlformats.org/officeDocument/2006/relationships/slide" Target="slide8.xml"/><Relationship Id="rId4" Type="http://schemas.openxmlformats.org/officeDocument/2006/relationships/image" Target="../media/image21.gif"/><Relationship Id="rId9" Type="http://schemas.openxmlformats.org/officeDocument/2006/relationships/slide" Target="slide7.xml"/></Relationships>
</file>

<file path=ppt/slides/_rels/slide1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2.xml"/><Relationship Id="rId3" Type="http://schemas.openxmlformats.org/officeDocument/2006/relationships/image" Target="../media/image22.jpeg"/><Relationship Id="rId7" Type="http://schemas.openxmlformats.org/officeDocument/2006/relationships/slide" Target="slide2.xml"/><Relationship Id="rId12" Type="http://schemas.openxmlformats.org/officeDocument/2006/relationships/slide" Target="slide8.xml"/><Relationship Id="rId2" Type="http://schemas.openxmlformats.org/officeDocument/2006/relationships/chart" Target="../charts/chart1.xml"/><Relationship Id="rId1" Type="http://schemas.openxmlformats.org/officeDocument/2006/relationships/slideLayout" Target="../slideLayouts/slideLayout8.xml"/><Relationship Id="rId6" Type="http://schemas.openxmlformats.org/officeDocument/2006/relationships/image" Target="../media/image25.jpeg"/><Relationship Id="rId11" Type="http://schemas.openxmlformats.org/officeDocument/2006/relationships/slide" Target="slide7.xml"/><Relationship Id="rId5" Type="http://schemas.openxmlformats.org/officeDocument/2006/relationships/image" Target="../media/image24.jpeg"/><Relationship Id="rId15" Type="http://schemas.openxmlformats.org/officeDocument/2006/relationships/slide" Target="slide18.xml"/><Relationship Id="rId10" Type="http://schemas.openxmlformats.org/officeDocument/2006/relationships/slide" Target="slide5.xml"/><Relationship Id="rId4" Type="http://schemas.openxmlformats.org/officeDocument/2006/relationships/image" Target="../media/image23.jpeg"/><Relationship Id="rId9" Type="http://schemas.openxmlformats.org/officeDocument/2006/relationships/slide" Target="slide4.xml"/><Relationship Id="rId14" Type="http://schemas.openxmlformats.org/officeDocument/2006/relationships/slide" Target="slide17.xml"/></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7.xml"/><Relationship Id="rId3" Type="http://schemas.openxmlformats.org/officeDocument/2006/relationships/image" Target="../media/image26.jpeg"/><Relationship Id="rId7" Type="http://schemas.openxmlformats.org/officeDocument/2006/relationships/slide" Target="slide3.xml"/><Relationship Id="rId12"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8.xml"/><Relationship Id="rId5" Type="http://schemas.openxmlformats.org/officeDocument/2006/relationships/image" Target="../media/image27.jpeg"/><Relationship Id="rId10" Type="http://schemas.openxmlformats.org/officeDocument/2006/relationships/slide" Target="slide7.xml"/><Relationship Id="rId4" Type="http://schemas.openxmlformats.org/officeDocument/2006/relationships/chart" Target="../charts/chart2.xml"/><Relationship Id="rId9" Type="http://schemas.openxmlformats.org/officeDocument/2006/relationships/slide" Target="slide5.xml"/><Relationship Id="rId14" Type="http://schemas.openxmlformats.org/officeDocument/2006/relationships/slide" Target="slide18.xml"/></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7.xml"/><Relationship Id="rId3" Type="http://schemas.openxmlformats.org/officeDocument/2006/relationships/chart" Target="../charts/chart3.xml"/><Relationship Id="rId7" Type="http://schemas.openxmlformats.org/officeDocument/2006/relationships/slide" Target="slide3.xml"/><Relationship Id="rId12"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8.xml"/><Relationship Id="rId5" Type="http://schemas.openxmlformats.org/officeDocument/2006/relationships/image" Target="../media/image29.jpeg"/><Relationship Id="rId10" Type="http://schemas.openxmlformats.org/officeDocument/2006/relationships/slide" Target="slide7.xml"/><Relationship Id="rId4" Type="http://schemas.openxmlformats.org/officeDocument/2006/relationships/image" Target="../media/image28.jpeg"/><Relationship Id="rId9" Type="http://schemas.openxmlformats.org/officeDocument/2006/relationships/slide" Target="slide5.xml"/><Relationship Id="rId14" Type="http://schemas.openxmlformats.org/officeDocument/2006/relationships/slide" Target="slide18.xml"/></Relationships>
</file>

<file path=ppt/slides/_rels/slide1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8.xml"/><Relationship Id="rId3" Type="http://schemas.openxmlformats.org/officeDocument/2006/relationships/hyperlink" Target="http://developarc.maps.arcgis.com/apps/MapSeries/index.html?appid=411ccedeadb14a2392bf21a4a2ae037e" TargetMode="External"/><Relationship Id="rId7" Type="http://schemas.openxmlformats.org/officeDocument/2006/relationships/slide" Target="slide4.xml"/><Relationship Id="rId12" Type="http://schemas.openxmlformats.org/officeDocument/2006/relationships/slide" Target="slide17.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slide" Target="slide2.xml"/><Relationship Id="rId10" Type="http://schemas.openxmlformats.org/officeDocument/2006/relationships/slide" Target="slide8.xml"/><Relationship Id="rId4" Type="http://schemas.openxmlformats.org/officeDocument/2006/relationships/image" Target="../media/image31.png"/><Relationship Id="rId9" Type="http://schemas.openxmlformats.org/officeDocument/2006/relationships/slide" Target="slide7.xml"/></Relationships>
</file>

<file path=ppt/slides/_rels/slide17.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8.xml"/><Relationship Id="rId3" Type="http://schemas.openxmlformats.org/officeDocument/2006/relationships/image" Target="../media/image32.png"/><Relationship Id="rId7" Type="http://schemas.openxmlformats.org/officeDocument/2006/relationships/slide" Target="slide4.xml"/><Relationship Id="rId12" Type="http://schemas.openxmlformats.org/officeDocument/2006/relationships/slide" Target="slide17.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slide" Target="slide2.xml"/><Relationship Id="rId10" Type="http://schemas.openxmlformats.org/officeDocument/2006/relationships/slide" Target="slide8.xml"/><Relationship Id="rId4" Type="http://schemas.openxmlformats.org/officeDocument/2006/relationships/image" Target="../media/image33.gif"/><Relationship Id="rId9" Type="http://schemas.openxmlformats.org/officeDocument/2006/relationships/slide" Target="slide7.xml"/></Relationships>
</file>

<file path=ppt/slides/_rels/slide1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8.xml"/><Relationship Id="rId3" Type="http://schemas.openxmlformats.org/officeDocument/2006/relationships/image" Target="../media/image34.jpeg"/><Relationship Id="rId7" Type="http://schemas.openxmlformats.org/officeDocument/2006/relationships/slide" Target="slide4.xml"/><Relationship Id="rId12"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slide" Target="slide2.xml"/><Relationship Id="rId10" Type="http://schemas.openxmlformats.org/officeDocument/2006/relationships/slide" Target="slide8.xml"/><Relationship Id="rId4" Type="http://schemas.openxmlformats.org/officeDocument/2006/relationships/image" Target="../media/image35.jpeg"/><Relationship Id="rId9" Type="http://schemas.openxmlformats.org/officeDocument/2006/relationships/slide" Target="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8.xml"/><Relationship Id="rId3" Type="http://schemas.openxmlformats.org/officeDocument/2006/relationships/image" Target="../media/image3.gif"/><Relationship Id="rId7" Type="http://schemas.openxmlformats.org/officeDocument/2006/relationships/slide" Target="slide4.xml"/><Relationship Id="rId12" Type="http://schemas.openxmlformats.org/officeDocument/2006/relationships/slide" Target="slide17.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slide" Target="slide2.xml"/><Relationship Id="rId10" Type="http://schemas.openxmlformats.org/officeDocument/2006/relationships/slide" Target="slide8.xml"/><Relationship Id="rId4" Type="http://schemas.openxmlformats.org/officeDocument/2006/relationships/image" Target="../media/image4.png"/><Relationship Id="rId9"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5.png"/><Relationship Id="rId7" Type="http://schemas.openxmlformats.org/officeDocument/2006/relationships/slide" Target="slide5.xml"/><Relationship Id="rId12" Type="http://schemas.openxmlformats.org/officeDocument/2006/relationships/slide" Target="slide1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3.xml"/><Relationship Id="rId10" Type="http://schemas.openxmlformats.org/officeDocument/2006/relationships/slide" Target="slide12.xml"/><Relationship Id="rId4" Type="http://schemas.openxmlformats.org/officeDocument/2006/relationships/slide" Target="slide2.xml"/><Relationship Id="rId9"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18.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3.xml"/><Relationship Id="rId10" Type="http://schemas.openxmlformats.org/officeDocument/2006/relationships/slide" Target="slide12.xml"/><Relationship Id="rId4" Type="http://schemas.openxmlformats.org/officeDocument/2006/relationships/slide" Target="slide2.xml"/><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7.jpeg"/><Relationship Id="rId7" Type="http://schemas.openxmlformats.org/officeDocument/2006/relationships/slide" Target="slide5.xml"/><Relationship Id="rId12" Type="http://schemas.openxmlformats.org/officeDocument/2006/relationships/slide" Target="slide1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3.xml"/><Relationship Id="rId10" Type="http://schemas.openxmlformats.org/officeDocument/2006/relationships/slide" Target="slide12.xml"/><Relationship Id="rId4" Type="http://schemas.openxmlformats.org/officeDocument/2006/relationships/slide" Target="slide2.xml"/><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8.png"/><Relationship Id="rId7" Type="http://schemas.openxmlformats.org/officeDocument/2006/relationships/slide" Target="slide5.xml"/><Relationship Id="rId12" Type="http://schemas.openxmlformats.org/officeDocument/2006/relationships/slide" Target="slide1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3.xml"/><Relationship Id="rId10" Type="http://schemas.openxmlformats.org/officeDocument/2006/relationships/slide" Target="slide12.xml"/><Relationship Id="rId4" Type="http://schemas.openxmlformats.org/officeDocument/2006/relationships/slide" Target="slide2.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9.jpeg"/><Relationship Id="rId7" Type="http://schemas.openxmlformats.org/officeDocument/2006/relationships/slide" Target="slide5.xml"/><Relationship Id="rId12" Type="http://schemas.openxmlformats.org/officeDocument/2006/relationships/slide" Target="slide18.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3.xml"/><Relationship Id="rId10" Type="http://schemas.openxmlformats.org/officeDocument/2006/relationships/slide" Target="slide12.xml"/><Relationship Id="rId4" Type="http://schemas.openxmlformats.org/officeDocument/2006/relationships/slide" Target="slide2.xml"/><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2.xml"/><Relationship Id="rId3" Type="http://schemas.openxmlformats.org/officeDocument/2006/relationships/image" Target="../media/image10.png"/><Relationship Id="rId7" Type="http://schemas.openxmlformats.org/officeDocument/2006/relationships/slide" Target="slide2.xml"/><Relationship Id="rId12"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emf"/><Relationship Id="rId11" Type="http://schemas.openxmlformats.org/officeDocument/2006/relationships/slide" Target="slide7.xml"/><Relationship Id="rId5" Type="http://schemas.microsoft.com/office/2007/relationships/hdphoto" Target="../media/hdphoto1.wdp"/><Relationship Id="rId15" Type="http://schemas.openxmlformats.org/officeDocument/2006/relationships/slide" Target="slide18.xml"/><Relationship Id="rId10" Type="http://schemas.openxmlformats.org/officeDocument/2006/relationships/slide" Target="slide5.xml"/><Relationship Id="rId4" Type="http://schemas.openxmlformats.org/officeDocument/2006/relationships/image" Target="../media/image11.png"/><Relationship Id="rId9" Type="http://schemas.openxmlformats.org/officeDocument/2006/relationships/slide" Target="slide4.xml"/><Relationship Id="rId14" Type="http://schemas.openxmlformats.org/officeDocument/2006/relationships/slide" Target="slide17.xml"/></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7.xml"/><Relationship Id="rId3" Type="http://schemas.openxmlformats.org/officeDocument/2006/relationships/image" Target="../media/image13.emf"/><Relationship Id="rId7" Type="http://schemas.openxmlformats.org/officeDocument/2006/relationships/slide" Target="slide3.xml"/><Relationship Id="rId12"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2.xml"/><Relationship Id="rId11" Type="http://schemas.openxmlformats.org/officeDocument/2006/relationships/slide" Target="slide8.xml"/><Relationship Id="rId5" Type="http://schemas.openxmlformats.org/officeDocument/2006/relationships/image" Target="../media/image15.png"/><Relationship Id="rId10" Type="http://schemas.openxmlformats.org/officeDocument/2006/relationships/slide" Target="slide7.xml"/><Relationship Id="rId4" Type="http://schemas.openxmlformats.org/officeDocument/2006/relationships/image" Target="../media/image14.png"/><Relationship Id="rId9" Type="http://schemas.openxmlformats.org/officeDocument/2006/relationships/slide" Target="slide5.xml"/><Relationship Id="rId14" Type="http://schemas.openxmlformats.org/officeDocument/2006/relationships/slide" Target="slide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6000" dirty="0" smtClean="0"/>
              <a:t>Pacific Water Resources</a:t>
            </a:r>
            <a:endParaRPr lang="en-US" sz="6000" dirty="0"/>
          </a:p>
        </p:txBody>
      </p:sp>
      <p:sp>
        <p:nvSpPr>
          <p:cNvPr id="3" name="Text Placeholder 2"/>
          <p:cNvSpPr>
            <a:spLocks noGrp="1"/>
          </p:cNvSpPr>
          <p:nvPr>
            <p:ph type="body" sz="quarter" idx="11"/>
          </p:nvPr>
        </p:nvSpPr>
        <p:spPr>
          <a:xfrm>
            <a:off x="2249423" y="5358384"/>
            <a:ext cx="3373709" cy="369332"/>
          </a:xfrm>
        </p:spPr>
        <p:txBody>
          <a:bodyPr>
            <a:normAutofit/>
          </a:bodyPr>
          <a:lstStyle/>
          <a:p>
            <a:pPr algn="ctr"/>
            <a:r>
              <a:rPr lang="en-US" dirty="0" smtClean="0"/>
              <a:t>Jessica Sutton (Project Lead)</a:t>
            </a:r>
            <a:endParaRPr lang="en-US" dirty="0"/>
          </a:p>
        </p:txBody>
      </p:sp>
      <p:sp>
        <p:nvSpPr>
          <p:cNvPr id="4" name="Text Placeholder 3"/>
          <p:cNvSpPr>
            <a:spLocks noGrp="1"/>
          </p:cNvSpPr>
          <p:nvPr>
            <p:ph type="body" sz="quarter" idx="12"/>
          </p:nvPr>
        </p:nvSpPr>
        <p:spPr/>
        <p:txBody>
          <a:bodyPr/>
          <a:lstStyle/>
          <a:p>
            <a:r>
              <a:rPr lang="en-US" dirty="0" smtClean="0"/>
              <a:t>Nicholas </a:t>
            </a:r>
            <a:r>
              <a:rPr lang="en-US" dirty="0" err="1" smtClean="0"/>
              <a:t>Luchetti</a:t>
            </a:r>
            <a:endParaRPr lang="en-US" dirty="0"/>
          </a:p>
        </p:txBody>
      </p:sp>
      <p:sp>
        <p:nvSpPr>
          <p:cNvPr id="5" name="Text Placeholder 4"/>
          <p:cNvSpPr>
            <a:spLocks noGrp="1"/>
          </p:cNvSpPr>
          <p:nvPr>
            <p:ph type="body" sz="quarter" idx="13"/>
          </p:nvPr>
        </p:nvSpPr>
        <p:spPr/>
        <p:txBody>
          <a:bodyPr/>
          <a:lstStyle/>
          <a:p>
            <a:r>
              <a:rPr lang="en-US" dirty="0" smtClean="0"/>
              <a:t>Ethan Wright</a:t>
            </a:r>
            <a:endParaRPr lang="en-US" dirty="0"/>
          </a:p>
        </p:txBody>
      </p:sp>
      <p:sp>
        <p:nvSpPr>
          <p:cNvPr id="6" name="Text Placeholder 5"/>
          <p:cNvSpPr>
            <a:spLocks noGrp="1"/>
          </p:cNvSpPr>
          <p:nvPr>
            <p:ph type="body" sz="quarter" idx="14"/>
          </p:nvPr>
        </p:nvSpPr>
        <p:spPr/>
        <p:txBody>
          <a:bodyPr/>
          <a:lstStyle/>
          <a:p>
            <a:r>
              <a:rPr lang="en-US" dirty="0" smtClean="0"/>
              <a:t>Michael Kruk</a:t>
            </a:r>
            <a:endParaRPr lang="en-US" dirty="0"/>
          </a:p>
        </p:txBody>
      </p:sp>
      <p:sp>
        <p:nvSpPr>
          <p:cNvPr id="7" name="Text Placeholder 6"/>
          <p:cNvSpPr>
            <a:spLocks noGrp="1"/>
          </p:cNvSpPr>
          <p:nvPr>
            <p:ph type="body" sz="quarter" idx="15"/>
          </p:nvPr>
        </p:nvSpPr>
        <p:spPr/>
        <p:txBody>
          <a:bodyPr/>
          <a:lstStyle/>
          <a:p>
            <a:r>
              <a:rPr lang="en-US" dirty="0" smtClean="0"/>
              <a:t>John </a:t>
            </a:r>
            <a:r>
              <a:rPr lang="en-US" dirty="0" err="1" smtClean="0"/>
              <a:t>Marra</a:t>
            </a:r>
            <a:endParaRPr lang="en-US" dirty="0"/>
          </a:p>
        </p:txBody>
      </p:sp>
      <p:sp>
        <p:nvSpPr>
          <p:cNvPr id="9" name="Text Placeholder 8"/>
          <p:cNvSpPr>
            <a:spLocks noGrp="1"/>
          </p:cNvSpPr>
          <p:nvPr>
            <p:ph type="body" sz="quarter" idx="17"/>
          </p:nvPr>
        </p:nvSpPr>
        <p:spPr/>
        <p:txBody>
          <a:bodyPr>
            <a:noAutofit/>
          </a:bodyPr>
          <a:lstStyle/>
          <a:p>
            <a:pPr>
              <a:lnSpc>
                <a:spcPct val="120000"/>
              </a:lnSpc>
            </a:pPr>
            <a:r>
              <a:rPr lang="en-US" sz="1600" dirty="0" smtClean="0"/>
              <a:t>Using the NOAA PERSIANN CDR to Connect Phases of the El Niño Southern Oscillation (ENSO) with Precipitation Across Hawaii and the U.S. Affiliated Pacific Islands (USAPI)</a:t>
            </a:r>
            <a:endParaRPr lang="en-US" sz="1600" dirty="0"/>
          </a:p>
        </p:txBody>
      </p:sp>
    </p:spTree>
    <p:extLst>
      <p:ext uri="{BB962C8B-B14F-4D97-AF65-F5344CB8AC3E}">
        <p14:creationId xmlns:p14="http://schemas.microsoft.com/office/powerpoint/2010/main" val="374330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p:cNvSpPr txBox="1">
            <a:spLocks/>
          </p:cNvSpPr>
          <p:nvPr/>
        </p:nvSpPr>
        <p:spPr>
          <a:xfrm>
            <a:off x="0" y="591923"/>
            <a:ext cx="9144000" cy="60415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smtClean="0"/>
              <a:t>METHODOLOGY: </a:t>
            </a:r>
            <a:r>
              <a:rPr lang="en-US" sz="4000" dirty="0">
                <a:solidFill>
                  <a:schemeClr val="tx1"/>
                </a:solidFill>
              </a:rPr>
              <a:t>D</a:t>
            </a:r>
            <a:r>
              <a:rPr lang="en-US" sz="4000" dirty="0" smtClean="0">
                <a:solidFill>
                  <a:schemeClr val="tx1"/>
                </a:solidFill>
              </a:rPr>
              <a:t>ata Preparation</a:t>
            </a:r>
            <a:endParaRPr lang="en-US" sz="4000" dirty="0">
              <a:solidFill>
                <a:schemeClr val="tx1"/>
              </a:solidFill>
            </a:endParaRPr>
          </a:p>
          <a:p>
            <a:pPr algn="ctr"/>
            <a:endParaRPr lang="en-US" sz="4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664" y="1605315"/>
            <a:ext cx="451167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5359851" y="4260063"/>
            <a:ext cx="3543300" cy="2552177"/>
            <a:chOff x="5306785" y="4052729"/>
            <a:chExt cx="3543300" cy="2552177"/>
          </a:xfrm>
        </p:grpSpPr>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785" y="4052729"/>
              <a:ext cx="3543300" cy="255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935436" y="4584255"/>
              <a:ext cx="2830965" cy="1569660"/>
            </a:xfrm>
            <a:prstGeom prst="rect">
              <a:avLst/>
            </a:prstGeom>
            <a:noFill/>
          </p:spPr>
          <p:txBody>
            <a:bodyPr wrap="square" rtlCol="0">
              <a:spAutoFit/>
            </a:bodyPr>
            <a:lstStyle/>
            <a:p>
              <a:r>
                <a:rPr lang="en-US" sz="1600" b="1" dirty="0" smtClean="0">
                  <a:solidFill>
                    <a:schemeClr val="tx1">
                      <a:lumMod val="50000"/>
                    </a:schemeClr>
                  </a:solidFill>
                  <a:latin typeface="+mj-lt"/>
                </a:rPr>
                <a:t>  </a:t>
              </a:r>
            </a:p>
            <a:p>
              <a:r>
                <a:rPr lang="en-US" sz="1600" b="1" dirty="0" smtClean="0">
                  <a:solidFill>
                    <a:schemeClr val="tx1">
                      <a:lumMod val="50000"/>
                    </a:schemeClr>
                  </a:solidFill>
                  <a:latin typeface="+mj-lt"/>
                </a:rPr>
                <a:t>MONTHLY</a:t>
              </a:r>
            </a:p>
            <a:p>
              <a:endParaRPr lang="en-US" sz="1600" b="1" dirty="0" smtClean="0">
                <a:solidFill>
                  <a:schemeClr val="tx1">
                    <a:lumMod val="50000"/>
                  </a:schemeClr>
                </a:solidFill>
                <a:latin typeface="+mj-lt"/>
              </a:endParaRPr>
            </a:p>
            <a:p>
              <a:r>
                <a:rPr lang="en-US" sz="1600" b="1" dirty="0" smtClean="0">
                  <a:solidFill>
                    <a:schemeClr val="tx1">
                      <a:lumMod val="50000"/>
                    </a:schemeClr>
                  </a:solidFill>
                  <a:latin typeface="+mj-lt"/>
                </a:rPr>
                <a:t>            SEASONAL </a:t>
              </a:r>
            </a:p>
            <a:p>
              <a:endParaRPr lang="en-US" sz="1600" b="1" dirty="0" smtClean="0">
                <a:solidFill>
                  <a:schemeClr val="tx1">
                    <a:lumMod val="50000"/>
                  </a:schemeClr>
                </a:solidFill>
                <a:latin typeface="+mj-lt"/>
              </a:endParaRPr>
            </a:p>
            <a:p>
              <a:r>
                <a:rPr lang="en-US" sz="1600" b="1" dirty="0" smtClean="0">
                  <a:solidFill>
                    <a:schemeClr val="tx1">
                      <a:lumMod val="50000"/>
                    </a:schemeClr>
                  </a:solidFill>
                  <a:latin typeface="+mj-lt"/>
                </a:rPr>
                <a:t>                                YEARLY</a:t>
              </a:r>
              <a:endParaRPr lang="en-US" sz="1600" b="1" dirty="0">
                <a:solidFill>
                  <a:schemeClr val="tx1">
                    <a:lumMod val="50000"/>
                  </a:schemeClr>
                </a:solidFill>
                <a:latin typeface="+mj-lt"/>
              </a:endParaRPr>
            </a:p>
          </p:txBody>
        </p:sp>
      </p:gr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890" y="1415321"/>
            <a:ext cx="2456916" cy="242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rot="2805943">
            <a:off x="6153870" y="3910660"/>
            <a:ext cx="1164171" cy="398343"/>
          </a:xfrm>
          <a:prstGeom prst="rightArrow">
            <a:avLst/>
          </a:prstGeom>
          <a:solidFill>
            <a:schemeClr val="bg1"/>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60606"/>
                </a:solidFill>
                <a:latin typeface="+mj-lt"/>
              </a:rPr>
              <a:t>Clip and sum</a:t>
            </a:r>
            <a:endParaRPr lang="en-US" sz="1000" dirty="0">
              <a:solidFill>
                <a:srgbClr val="060606"/>
              </a:solidFill>
              <a:latin typeface="+mj-lt"/>
            </a:endParaRPr>
          </a:p>
        </p:txBody>
      </p:sp>
      <p:sp>
        <p:nvSpPr>
          <p:cNvPr id="19" name="Right Arrow 18"/>
          <p:cNvSpPr/>
          <p:nvPr/>
        </p:nvSpPr>
        <p:spPr>
          <a:xfrm>
            <a:off x="2373362" y="2582537"/>
            <a:ext cx="1445641" cy="398343"/>
          </a:xfrm>
          <a:prstGeom prst="rightArrow">
            <a:avLst/>
          </a:prstGeom>
          <a:solidFill>
            <a:schemeClr val="bg1"/>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solidFill>
                  <a:srgbClr val="060606"/>
                </a:solidFill>
                <a:latin typeface="+mj-lt"/>
              </a:rPr>
              <a:t>NetCDF</a:t>
            </a:r>
            <a:r>
              <a:rPr lang="en-US" sz="1000" dirty="0" smtClean="0">
                <a:solidFill>
                  <a:srgbClr val="060606"/>
                </a:solidFill>
                <a:latin typeface="+mj-lt"/>
              </a:rPr>
              <a:t> to Raster</a:t>
            </a:r>
            <a:endParaRPr lang="en-US" sz="1000" dirty="0">
              <a:solidFill>
                <a:srgbClr val="060606"/>
              </a:solidFill>
              <a:latin typeface="+mj-lt"/>
            </a:endParaRPr>
          </a:p>
        </p:txBody>
      </p:sp>
      <p:sp>
        <p:nvSpPr>
          <p:cNvPr id="25" name="Text Placeholder 2"/>
          <p:cNvSpPr>
            <a:spLocks noGrp="1"/>
          </p:cNvSpPr>
          <p:nvPr>
            <p:ph type="body" sz="quarter" idx="11"/>
          </p:nvPr>
        </p:nvSpPr>
        <p:spPr>
          <a:xfrm>
            <a:off x="449091" y="4282351"/>
            <a:ext cx="4676380" cy="624885"/>
          </a:xfrm>
        </p:spPr>
        <p:txBody>
          <a:bodyPr>
            <a:noAutofit/>
          </a:bodyPr>
          <a:lstStyle/>
          <a:p>
            <a:pPr marL="457200" indent="-457200">
              <a:buAutoNum type="arabicPeriod"/>
            </a:pPr>
            <a:r>
              <a:rPr lang="en-US" dirty="0" smtClean="0"/>
              <a:t>Download PERSIANN-CDR data via ftp</a:t>
            </a:r>
          </a:p>
        </p:txBody>
      </p:sp>
      <p:sp>
        <p:nvSpPr>
          <p:cNvPr id="26" name="Text Placeholder 2"/>
          <p:cNvSpPr>
            <a:spLocks noGrp="1"/>
          </p:cNvSpPr>
          <p:nvPr>
            <p:ph type="body" sz="quarter" idx="11"/>
          </p:nvPr>
        </p:nvSpPr>
        <p:spPr>
          <a:xfrm>
            <a:off x="449629" y="4860597"/>
            <a:ext cx="4717594" cy="396033"/>
          </a:xfrm>
        </p:spPr>
        <p:txBody>
          <a:bodyPr>
            <a:noAutofit/>
          </a:bodyPr>
          <a:lstStyle/>
          <a:p>
            <a:r>
              <a:rPr lang="en-US" dirty="0" smtClean="0"/>
              <a:t>2.   Convert </a:t>
            </a:r>
            <a:r>
              <a:rPr lang="en-US" dirty="0" err="1"/>
              <a:t>NetCDF</a:t>
            </a:r>
            <a:r>
              <a:rPr lang="en-US" dirty="0"/>
              <a:t> to raster using R</a:t>
            </a:r>
          </a:p>
          <a:p>
            <a:endParaRPr lang="en-US" dirty="0" smtClean="0"/>
          </a:p>
        </p:txBody>
      </p:sp>
      <p:sp>
        <p:nvSpPr>
          <p:cNvPr id="27" name="Text Placeholder 2"/>
          <p:cNvSpPr>
            <a:spLocks noGrp="1"/>
          </p:cNvSpPr>
          <p:nvPr>
            <p:ph type="body" sz="quarter" idx="11"/>
          </p:nvPr>
        </p:nvSpPr>
        <p:spPr>
          <a:xfrm>
            <a:off x="453477" y="5218479"/>
            <a:ext cx="4409891" cy="1043013"/>
          </a:xfrm>
        </p:spPr>
        <p:txBody>
          <a:bodyPr>
            <a:noAutofit/>
          </a:bodyPr>
          <a:lstStyle/>
          <a:p>
            <a:r>
              <a:rPr lang="en-US" dirty="0" smtClean="0"/>
              <a:t>3.   Clip </a:t>
            </a:r>
            <a:r>
              <a:rPr lang="en-US" dirty="0" err="1" smtClean="0"/>
              <a:t>rasters</a:t>
            </a:r>
            <a:r>
              <a:rPr lang="en-US" dirty="0" smtClean="0"/>
              <a:t> to study region     and sum daily </a:t>
            </a:r>
            <a:r>
              <a:rPr lang="en-US" dirty="0" err="1" smtClean="0"/>
              <a:t>rasters</a:t>
            </a:r>
            <a:r>
              <a:rPr lang="en-US" dirty="0" smtClean="0"/>
              <a:t> to months, seasons, and years</a:t>
            </a:r>
            <a:endParaRPr lang="en-US" dirty="0"/>
          </a:p>
        </p:txBody>
      </p:sp>
      <p:grpSp>
        <p:nvGrpSpPr>
          <p:cNvPr id="13" name="Group 12"/>
          <p:cNvGrpSpPr/>
          <p:nvPr/>
        </p:nvGrpSpPr>
        <p:grpSpPr>
          <a:xfrm>
            <a:off x="0" y="121344"/>
            <a:ext cx="9144000" cy="294822"/>
            <a:chOff x="0" y="121344"/>
            <a:chExt cx="9144000" cy="294822"/>
          </a:xfrm>
        </p:grpSpPr>
        <p:grpSp>
          <p:nvGrpSpPr>
            <p:cNvPr id="14" name="Group 13"/>
            <p:cNvGrpSpPr/>
            <p:nvPr/>
          </p:nvGrpSpPr>
          <p:grpSpPr>
            <a:xfrm>
              <a:off x="0" y="121344"/>
              <a:ext cx="9144000" cy="294822"/>
              <a:chOff x="0" y="121344"/>
              <a:chExt cx="9144000" cy="294822"/>
            </a:xfrm>
          </p:grpSpPr>
          <p:grpSp>
            <p:nvGrpSpPr>
              <p:cNvPr id="18" name="Group 17"/>
              <p:cNvGrpSpPr/>
              <p:nvPr/>
            </p:nvGrpSpPr>
            <p:grpSpPr>
              <a:xfrm>
                <a:off x="0" y="121344"/>
                <a:ext cx="9144000" cy="294822"/>
                <a:chOff x="0" y="121344"/>
                <a:chExt cx="9144000" cy="294822"/>
              </a:xfrm>
            </p:grpSpPr>
            <p:grpSp>
              <p:nvGrpSpPr>
                <p:cNvPr id="21" name="Group 20"/>
                <p:cNvGrpSpPr/>
                <p:nvPr/>
              </p:nvGrpSpPr>
              <p:grpSpPr>
                <a:xfrm>
                  <a:off x="0" y="121344"/>
                  <a:ext cx="9144000" cy="294822"/>
                  <a:chOff x="0" y="121344"/>
                  <a:chExt cx="9144000" cy="294822"/>
                </a:xfrm>
              </p:grpSpPr>
              <p:grpSp>
                <p:nvGrpSpPr>
                  <p:cNvPr id="23" name="Group 22"/>
                  <p:cNvGrpSpPr/>
                  <p:nvPr/>
                </p:nvGrpSpPr>
                <p:grpSpPr>
                  <a:xfrm>
                    <a:off x="0" y="121344"/>
                    <a:ext cx="9144000" cy="294822"/>
                    <a:chOff x="132692" y="121344"/>
                    <a:chExt cx="8554108" cy="294822"/>
                  </a:xfrm>
                </p:grpSpPr>
                <p:sp>
                  <p:nvSpPr>
                    <p:cNvPr id="28" name="TextBox 27"/>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6"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7" action="ppaction://hlinksldjump"/>
                        </a:rPr>
                        <a:t>El Niño</a:t>
                      </a:r>
                      <a:r>
                        <a:rPr lang="en-US" sz="1300" dirty="0" smtClean="0">
                          <a:solidFill>
                            <a:srgbClr val="767171"/>
                          </a:solidFill>
                        </a:rPr>
                        <a:t>   </a:t>
                      </a:r>
                      <a:r>
                        <a:rPr lang="en-US" sz="1300" dirty="0" smtClean="0">
                          <a:solidFill>
                            <a:srgbClr val="767171"/>
                          </a:solidFill>
                          <a:hlinkClick r:id="rId8" action="ppaction://hlinksldjump"/>
                        </a:rPr>
                        <a:t>La Niña</a:t>
                      </a:r>
                      <a:r>
                        <a:rPr lang="en-US" sz="1300" dirty="0" smtClean="0">
                          <a:solidFill>
                            <a:srgbClr val="767171"/>
                          </a:solidFill>
                        </a:rPr>
                        <a:t>   </a:t>
                      </a:r>
                      <a:r>
                        <a:rPr lang="en-US" sz="1300" dirty="0" smtClean="0">
                          <a:solidFill>
                            <a:srgbClr val="767171"/>
                          </a:solidFill>
                          <a:hlinkClick r:id="rId9" action="ppaction://hlinksldjump"/>
                        </a:rPr>
                        <a:t>Community Concerns</a:t>
                      </a:r>
                      <a:r>
                        <a:rPr lang="en-US" sz="1300" dirty="0" smtClean="0">
                          <a:solidFill>
                            <a:srgbClr val="767171"/>
                          </a:solidFill>
                        </a:rPr>
                        <a:t>   </a:t>
                      </a:r>
                      <a:r>
                        <a:rPr lang="en-US" sz="1300" dirty="0" smtClean="0">
                          <a:solidFill>
                            <a:srgbClr val="767171"/>
                          </a:solidFill>
                          <a:hlinkClick r:id="rId10" action="ppaction://hlinksldjump"/>
                        </a:rPr>
                        <a:t>Objectives</a:t>
                      </a:r>
                      <a:r>
                        <a:rPr lang="en-US" sz="1300" dirty="0" smtClean="0">
                          <a:solidFill>
                            <a:srgbClr val="767171"/>
                          </a:solidFill>
                        </a:rPr>
                        <a:t>   </a:t>
                      </a:r>
                      <a:r>
                        <a:rPr lang="en-US" sz="1300" b="1" dirty="0" smtClean="0">
                          <a:solidFill>
                            <a:srgbClr val="767171"/>
                          </a:solidFill>
                          <a:hlinkClick r:id="rId11" action="ppaction://hlinksldjump"/>
                        </a:rPr>
                        <a:t>Methods</a:t>
                      </a:r>
                      <a:r>
                        <a:rPr lang="en-US" sz="1300" dirty="0" smtClean="0">
                          <a:solidFill>
                            <a:srgbClr val="767171"/>
                          </a:solidFill>
                        </a:rPr>
                        <a:t>   </a:t>
                      </a:r>
                      <a:r>
                        <a:rPr lang="en-US" sz="1300" dirty="0" smtClean="0">
                          <a:solidFill>
                            <a:srgbClr val="767171"/>
                          </a:solidFill>
                          <a:hlinkClick r:id="rId12"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3" action="ppaction://hlinksldjump"/>
                        </a:rPr>
                        <a:t>Future Work</a:t>
                      </a:r>
                      <a:r>
                        <a:rPr lang="en-US" sz="1300" dirty="0" smtClean="0">
                          <a:solidFill>
                            <a:srgbClr val="767171"/>
                          </a:solidFill>
                        </a:rPr>
                        <a:t>   </a:t>
                      </a:r>
                      <a:r>
                        <a:rPr lang="en-US" sz="1300" dirty="0" smtClean="0">
                          <a:solidFill>
                            <a:srgbClr val="767171"/>
                          </a:solidFill>
                          <a:hlinkClick r:id="rId14" action="ppaction://hlinksldjump"/>
                        </a:rPr>
                        <a:t>Conclusions</a:t>
                      </a:r>
                      <a:endParaRPr lang="en-US" sz="1300" dirty="0">
                        <a:solidFill>
                          <a:srgbClr val="767171"/>
                        </a:solidFill>
                      </a:endParaRPr>
                    </a:p>
                  </p:txBody>
                </p:sp>
                <p:cxnSp>
                  <p:nvCxnSpPr>
                    <p:cNvPr id="29" name="Straight Connector 28"/>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41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Effect transition="in" filter="fade">
                                      <p:cBhvr>
                                        <p:cTn id="21" dur="500"/>
                                        <p:tgtEl>
                                          <p:spTgt spid="2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xEl>
                                              <p:pRg st="0" end="0"/>
                                            </p:txEl>
                                          </p:spTgt>
                                        </p:tgtEl>
                                        <p:attrNameLst>
                                          <p:attrName>style.visibility</p:attrName>
                                        </p:attrNameLst>
                                      </p:cBhvr>
                                      <p:to>
                                        <p:strVal val="visible"/>
                                      </p:to>
                                    </p:set>
                                    <p:animEffect transition="in" filter="fade">
                                      <p:cBhvr>
                                        <p:cTn id="29" dur="500"/>
                                        <p:tgtEl>
                                          <p:spTgt spid="27">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5" grpId="0" build="p"/>
      <p:bldP spid="26" grpId="0" build="p"/>
      <p:bldP spid="2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p:cNvSpPr txBox="1">
            <a:spLocks/>
          </p:cNvSpPr>
          <p:nvPr/>
        </p:nvSpPr>
        <p:spPr>
          <a:xfrm>
            <a:off x="0" y="511007"/>
            <a:ext cx="9144000" cy="60415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smtClean="0"/>
              <a:t>METHODOLOGY: </a:t>
            </a:r>
            <a:r>
              <a:rPr lang="en-US" sz="4000" dirty="0" smtClean="0">
                <a:solidFill>
                  <a:schemeClr val="tx1"/>
                </a:solidFill>
              </a:rPr>
              <a:t>sub-setting by ONI</a:t>
            </a:r>
            <a:endParaRPr lang="en-US" sz="4000" dirty="0">
              <a:solidFill>
                <a:schemeClr val="tx1"/>
              </a:solidFill>
            </a:endParaRPr>
          </a:p>
          <a:p>
            <a:pPr algn="ctr"/>
            <a:endParaRPr lang="en-US" sz="4000" dirty="0"/>
          </a:p>
        </p:txBody>
      </p:sp>
      <p:grpSp>
        <p:nvGrpSpPr>
          <p:cNvPr id="31" name="Group 30"/>
          <p:cNvGrpSpPr/>
          <p:nvPr/>
        </p:nvGrpSpPr>
        <p:grpSpPr>
          <a:xfrm>
            <a:off x="40540" y="2038665"/>
            <a:ext cx="3858600" cy="2015749"/>
            <a:chOff x="10437569" y="10024406"/>
            <a:chExt cx="3665556" cy="1832778"/>
          </a:xfrm>
        </p:grpSpPr>
        <p:pic>
          <p:nvPicPr>
            <p:cNvPr id="4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569" y="10024406"/>
              <a:ext cx="3665556" cy="183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10612443" y="11172759"/>
              <a:ext cx="3396552" cy="338554"/>
            </a:xfrm>
            <a:prstGeom prst="rect">
              <a:avLst/>
            </a:prstGeom>
            <a:noFill/>
          </p:spPr>
          <p:txBody>
            <a:bodyPr wrap="square" rtlCol="0">
              <a:spAutoFit/>
            </a:bodyPr>
            <a:lstStyle/>
            <a:p>
              <a:pPr algn="ctr"/>
              <a:r>
                <a:rPr lang="en-US" sz="1600" b="1" dirty="0" smtClean="0">
                  <a:latin typeface="+mj-lt"/>
                </a:rPr>
                <a:t>Oceanic Niño Index (ONI)</a:t>
              </a:r>
              <a:endParaRPr lang="en-US" sz="1600" b="1" dirty="0">
                <a:latin typeface="+mj-lt"/>
              </a:endParaRPr>
            </a:p>
          </p:txBody>
        </p:sp>
      </p:grpSp>
      <p:sp>
        <p:nvSpPr>
          <p:cNvPr id="21" name="TextBox 20"/>
          <p:cNvSpPr txBox="1"/>
          <p:nvPr/>
        </p:nvSpPr>
        <p:spPr>
          <a:xfrm>
            <a:off x="228801" y="1175518"/>
            <a:ext cx="4688256" cy="400110"/>
          </a:xfrm>
          <a:prstGeom prst="rect">
            <a:avLst/>
          </a:prstGeom>
          <a:noFill/>
        </p:spPr>
        <p:txBody>
          <a:bodyPr wrap="square" rtlCol="0">
            <a:spAutoFit/>
          </a:bodyPr>
          <a:lstStyle/>
          <a:p>
            <a:pPr algn="ctr"/>
            <a:r>
              <a:rPr lang="en-US" sz="2000" dirty="0" smtClean="0"/>
              <a:t>1. Use the ONI to divide by 5 phases</a:t>
            </a:r>
            <a:endParaRPr lang="en-US" sz="2000" dirty="0"/>
          </a:p>
        </p:txBody>
      </p:sp>
      <p:graphicFrame>
        <p:nvGraphicFramePr>
          <p:cNvPr id="19" name="Table 18"/>
          <p:cNvGraphicFramePr>
            <a:graphicFrameLocks noGrp="1"/>
          </p:cNvGraphicFramePr>
          <p:nvPr>
            <p:extLst>
              <p:ext uri="{D42A27DB-BD31-4B8C-83A1-F6EECF244321}">
                <p14:modId xmlns:p14="http://schemas.microsoft.com/office/powerpoint/2010/main" val="2631847756"/>
              </p:ext>
            </p:extLst>
          </p:nvPr>
        </p:nvGraphicFramePr>
        <p:xfrm>
          <a:off x="3894356" y="1957282"/>
          <a:ext cx="5090336" cy="2987040"/>
        </p:xfrm>
        <a:graphic>
          <a:graphicData uri="http://schemas.openxmlformats.org/drawingml/2006/table">
            <a:tbl>
              <a:tblPr firstRow="1" bandRow="1">
                <a:tableStyleId>{5940675A-B579-460E-94D1-54222C63F5DA}</a:tableStyleId>
              </a:tblPr>
              <a:tblGrid>
                <a:gridCol w="1122493"/>
                <a:gridCol w="898072"/>
                <a:gridCol w="898071"/>
                <a:gridCol w="1036865"/>
                <a:gridCol w="1134835"/>
              </a:tblGrid>
              <a:tr h="0">
                <a:tc>
                  <a:txBody>
                    <a:bodyPr/>
                    <a:lstStyle/>
                    <a:p>
                      <a:pPr algn="ctr"/>
                      <a:r>
                        <a:rPr lang="en-US" sz="1000" b="1" dirty="0" smtClean="0"/>
                        <a:t>Neutral</a:t>
                      </a:r>
                    </a:p>
                    <a:p>
                      <a:pPr algn="ctr"/>
                      <a:r>
                        <a:rPr lang="en-US" sz="1000" b="1" dirty="0" smtClean="0"/>
                        <a:t>-0.5</a:t>
                      </a:r>
                      <a:r>
                        <a:rPr lang="en-US" sz="1000" b="1" baseline="0" dirty="0" smtClean="0"/>
                        <a:t> &lt; ONI &lt; 0.5 </a:t>
                      </a:r>
                      <a:endParaRPr lang="en-US" sz="1000" b="1" dirty="0" smtClean="0"/>
                    </a:p>
                  </a:txBody>
                  <a:tcPr anchor="ctr"/>
                </a:tc>
                <a:tc>
                  <a:txBody>
                    <a:bodyPr/>
                    <a:lstStyle/>
                    <a:p>
                      <a:pPr algn="ctr"/>
                      <a:r>
                        <a:rPr lang="en-US" sz="1000" b="1" dirty="0" smtClean="0">
                          <a:solidFill>
                            <a:srgbClr val="FF0000"/>
                          </a:solidFill>
                        </a:rPr>
                        <a:t>Mod-strong El</a:t>
                      </a:r>
                      <a:r>
                        <a:rPr lang="en-US" sz="1000" b="1" baseline="0" dirty="0" smtClean="0">
                          <a:solidFill>
                            <a:srgbClr val="FF0000"/>
                          </a:solidFill>
                        </a:rPr>
                        <a:t> Niño</a:t>
                      </a:r>
                    </a:p>
                    <a:p>
                      <a:pPr algn="ctr"/>
                      <a:r>
                        <a:rPr lang="en-US" sz="1000" b="1" baseline="0" dirty="0" smtClean="0">
                          <a:solidFill>
                            <a:srgbClr val="FF0000"/>
                          </a:solidFill>
                        </a:rPr>
                        <a:t>ONI ≥ 1.0</a:t>
                      </a:r>
                      <a:endParaRPr lang="en-US" sz="1000" b="1" dirty="0">
                        <a:solidFill>
                          <a:srgbClr val="FF0000"/>
                        </a:solidFill>
                      </a:endParaRPr>
                    </a:p>
                  </a:txBody>
                  <a:tcPr anchor="ctr"/>
                </a:tc>
                <a:tc>
                  <a:txBody>
                    <a:bodyPr/>
                    <a:lstStyle/>
                    <a:p>
                      <a:pPr algn="ctr"/>
                      <a:r>
                        <a:rPr lang="en-US" sz="1000" b="1" dirty="0" smtClean="0">
                          <a:solidFill>
                            <a:srgbClr val="0070C0"/>
                          </a:solidFill>
                        </a:rPr>
                        <a:t>Mod-strong</a:t>
                      </a:r>
                      <a:r>
                        <a:rPr lang="en-US" sz="1000" b="1" baseline="0" dirty="0" smtClean="0">
                          <a:solidFill>
                            <a:srgbClr val="0070C0"/>
                          </a:solidFill>
                        </a:rPr>
                        <a:t> </a:t>
                      </a:r>
                    </a:p>
                    <a:p>
                      <a:pPr algn="ctr"/>
                      <a:r>
                        <a:rPr lang="en-US" sz="1000" b="1" baseline="0" dirty="0" smtClean="0">
                          <a:solidFill>
                            <a:srgbClr val="0070C0"/>
                          </a:solidFill>
                        </a:rPr>
                        <a:t>La Niña</a:t>
                      </a:r>
                    </a:p>
                    <a:p>
                      <a:pPr algn="ctr"/>
                      <a:r>
                        <a:rPr lang="en-US" sz="1000" b="1" baseline="0" dirty="0" smtClean="0">
                          <a:solidFill>
                            <a:srgbClr val="0070C0"/>
                          </a:solidFill>
                        </a:rPr>
                        <a:t>ONI ≤ -1.0</a:t>
                      </a:r>
                      <a:endParaRPr lang="en-US" sz="1000" b="1" dirty="0">
                        <a:solidFill>
                          <a:srgbClr val="0070C0"/>
                        </a:solidFill>
                      </a:endParaRPr>
                    </a:p>
                  </a:txBody>
                  <a:tcPr anchor="ctr"/>
                </a:tc>
                <a:tc>
                  <a:txBody>
                    <a:bodyPr/>
                    <a:lstStyle/>
                    <a:p>
                      <a:pPr algn="ctr"/>
                      <a:r>
                        <a:rPr lang="en-US" sz="1000" b="1" dirty="0" smtClean="0">
                          <a:solidFill>
                            <a:srgbClr val="F4901A"/>
                          </a:solidFill>
                        </a:rPr>
                        <a:t>Weak</a:t>
                      </a:r>
                      <a:r>
                        <a:rPr lang="en-US" sz="1000" b="1" baseline="0" dirty="0" smtClean="0">
                          <a:solidFill>
                            <a:srgbClr val="F4901A"/>
                          </a:solidFill>
                        </a:rPr>
                        <a:t> El Niño</a:t>
                      </a:r>
                    </a:p>
                    <a:p>
                      <a:pPr algn="ctr"/>
                      <a:r>
                        <a:rPr lang="en-US" sz="1000" b="1" dirty="0" smtClean="0">
                          <a:solidFill>
                            <a:srgbClr val="F4901A"/>
                          </a:solidFill>
                        </a:rPr>
                        <a:t>0.5</a:t>
                      </a:r>
                      <a:r>
                        <a:rPr lang="en-US" sz="1000" b="1" baseline="0" dirty="0" smtClean="0">
                          <a:solidFill>
                            <a:srgbClr val="F4901A"/>
                          </a:solidFill>
                        </a:rPr>
                        <a:t> ≤ </a:t>
                      </a:r>
                      <a:r>
                        <a:rPr lang="en-US" sz="1000" b="1" dirty="0" smtClean="0">
                          <a:solidFill>
                            <a:srgbClr val="F4901A"/>
                          </a:solidFill>
                        </a:rPr>
                        <a:t>ONI &lt;1.0</a:t>
                      </a:r>
                      <a:endParaRPr lang="en-US" sz="1000" b="1" dirty="0">
                        <a:solidFill>
                          <a:srgbClr val="F4901A"/>
                        </a:solidFill>
                      </a:endParaRPr>
                    </a:p>
                  </a:txBody>
                  <a:tcPr anchor="ctr"/>
                </a:tc>
                <a:tc>
                  <a:txBody>
                    <a:bodyPr/>
                    <a:lstStyle/>
                    <a:p>
                      <a:pPr algn="ctr"/>
                      <a:r>
                        <a:rPr lang="en-US" sz="1000" b="1" dirty="0" smtClean="0">
                          <a:solidFill>
                            <a:srgbClr val="00B0F0"/>
                          </a:solidFill>
                        </a:rPr>
                        <a:t>Weak La Niña</a:t>
                      </a:r>
                    </a:p>
                    <a:p>
                      <a:pPr algn="ctr"/>
                      <a:r>
                        <a:rPr lang="en-US" sz="1000" b="1" dirty="0" smtClean="0">
                          <a:solidFill>
                            <a:srgbClr val="00B0F0"/>
                          </a:solidFill>
                        </a:rPr>
                        <a:t>- 1.0 &lt; ONI ≤-0.5</a:t>
                      </a:r>
                    </a:p>
                  </a:txBody>
                  <a:tcPr anchor="ctr"/>
                </a:tc>
              </a:tr>
              <a:tr h="194931">
                <a:tc>
                  <a:txBody>
                    <a:bodyPr/>
                    <a:lstStyle/>
                    <a:p>
                      <a:pPr algn="ctr"/>
                      <a:r>
                        <a:rPr lang="en-US" sz="1000" dirty="0" smtClean="0"/>
                        <a:t>85/86</a:t>
                      </a:r>
                    </a:p>
                  </a:txBody>
                  <a:tcPr anchor="ctr"/>
                </a:tc>
                <a:tc>
                  <a:txBody>
                    <a:bodyPr/>
                    <a:lstStyle/>
                    <a:p>
                      <a:pPr algn="ctr"/>
                      <a:r>
                        <a:rPr lang="en-US" sz="1000" dirty="0" smtClean="0">
                          <a:solidFill>
                            <a:srgbClr val="FF0000"/>
                          </a:solidFill>
                        </a:rPr>
                        <a:t>86/87</a:t>
                      </a:r>
                      <a:endParaRPr lang="en-US" sz="1000" dirty="0">
                        <a:solidFill>
                          <a:srgbClr val="FF0000"/>
                        </a:solidFill>
                      </a:endParaRPr>
                    </a:p>
                  </a:txBody>
                  <a:tcPr anchor="ctr"/>
                </a:tc>
                <a:tc>
                  <a:txBody>
                    <a:bodyPr/>
                    <a:lstStyle/>
                    <a:p>
                      <a:pPr algn="ctr"/>
                      <a:r>
                        <a:rPr lang="en-US" sz="1000" dirty="0" smtClean="0">
                          <a:solidFill>
                            <a:srgbClr val="0070C0"/>
                          </a:solidFill>
                        </a:rPr>
                        <a:t>88/89</a:t>
                      </a:r>
                      <a:endParaRPr lang="en-US" sz="1000" dirty="0">
                        <a:solidFill>
                          <a:srgbClr val="0070C0"/>
                        </a:solidFill>
                      </a:endParaRPr>
                    </a:p>
                  </a:txBody>
                  <a:tcPr anchor="ctr"/>
                </a:tc>
                <a:tc>
                  <a:txBody>
                    <a:bodyPr/>
                    <a:lstStyle/>
                    <a:p>
                      <a:pPr algn="ctr"/>
                      <a:r>
                        <a:rPr lang="en-US" sz="1000" dirty="0" smtClean="0">
                          <a:solidFill>
                            <a:srgbClr val="F4901A"/>
                          </a:solidFill>
                        </a:rPr>
                        <a:t>94/95</a:t>
                      </a:r>
                      <a:endParaRPr lang="en-US" sz="1000" dirty="0">
                        <a:solidFill>
                          <a:srgbClr val="F4901A"/>
                        </a:solidFill>
                      </a:endParaRPr>
                    </a:p>
                  </a:txBody>
                  <a:tcPr anchor="ctr"/>
                </a:tc>
                <a:tc>
                  <a:txBody>
                    <a:bodyPr/>
                    <a:lstStyle/>
                    <a:p>
                      <a:pPr algn="ctr"/>
                      <a:r>
                        <a:rPr lang="en-US" sz="1000" dirty="0" smtClean="0">
                          <a:solidFill>
                            <a:srgbClr val="00B0F0"/>
                          </a:solidFill>
                        </a:rPr>
                        <a:t>84/85</a:t>
                      </a:r>
                      <a:endParaRPr lang="en-US" sz="1000" dirty="0">
                        <a:solidFill>
                          <a:srgbClr val="00B0F0"/>
                        </a:solidFill>
                      </a:endParaRPr>
                    </a:p>
                  </a:txBody>
                  <a:tcPr anchor="ctr"/>
                </a:tc>
              </a:tr>
              <a:tr h="0">
                <a:tc>
                  <a:txBody>
                    <a:bodyPr/>
                    <a:lstStyle/>
                    <a:p>
                      <a:pPr algn="ctr"/>
                      <a:r>
                        <a:rPr lang="en-US" sz="1000" dirty="0" smtClean="0"/>
                        <a:t>89/90</a:t>
                      </a:r>
                      <a:endParaRPr lang="en-US" sz="1000" dirty="0"/>
                    </a:p>
                  </a:txBody>
                  <a:tcPr anchor="ctr"/>
                </a:tc>
                <a:tc>
                  <a:txBody>
                    <a:bodyPr/>
                    <a:lstStyle/>
                    <a:p>
                      <a:pPr algn="ctr"/>
                      <a:r>
                        <a:rPr lang="en-US" sz="1000" dirty="0" smtClean="0">
                          <a:solidFill>
                            <a:srgbClr val="FF0000"/>
                          </a:solidFill>
                        </a:rPr>
                        <a:t>87/88</a:t>
                      </a:r>
                      <a:endParaRPr lang="en-US" sz="1000" dirty="0">
                        <a:solidFill>
                          <a:srgbClr val="FF0000"/>
                        </a:solidFill>
                      </a:endParaRPr>
                    </a:p>
                  </a:txBody>
                  <a:tcPr anchor="ctr"/>
                </a:tc>
                <a:tc>
                  <a:txBody>
                    <a:bodyPr/>
                    <a:lstStyle/>
                    <a:p>
                      <a:pPr algn="ctr"/>
                      <a:r>
                        <a:rPr lang="en-US" sz="1000" dirty="0" smtClean="0">
                          <a:solidFill>
                            <a:srgbClr val="0070C0"/>
                          </a:solidFill>
                        </a:rPr>
                        <a:t>98/99</a:t>
                      </a:r>
                      <a:endParaRPr lang="en-US" sz="1000" dirty="0">
                        <a:solidFill>
                          <a:srgbClr val="0070C0"/>
                        </a:solidFill>
                      </a:endParaRPr>
                    </a:p>
                  </a:txBody>
                  <a:tcPr anchor="ctr"/>
                </a:tc>
                <a:tc>
                  <a:txBody>
                    <a:bodyPr/>
                    <a:lstStyle/>
                    <a:p>
                      <a:pPr algn="ctr"/>
                      <a:r>
                        <a:rPr lang="en-US" sz="1000" dirty="0" smtClean="0">
                          <a:solidFill>
                            <a:srgbClr val="F4901A"/>
                          </a:solidFill>
                        </a:rPr>
                        <a:t>04/05</a:t>
                      </a:r>
                      <a:endParaRPr lang="en-US" sz="1000" dirty="0">
                        <a:solidFill>
                          <a:srgbClr val="F4901A"/>
                        </a:solidFill>
                      </a:endParaRPr>
                    </a:p>
                  </a:txBody>
                  <a:tcPr anchor="ctr"/>
                </a:tc>
                <a:tc>
                  <a:txBody>
                    <a:bodyPr/>
                    <a:lstStyle/>
                    <a:p>
                      <a:pPr algn="ctr"/>
                      <a:r>
                        <a:rPr lang="en-US" sz="1000" dirty="0" smtClean="0">
                          <a:solidFill>
                            <a:srgbClr val="00B0F0"/>
                          </a:solidFill>
                        </a:rPr>
                        <a:t>95/96</a:t>
                      </a:r>
                      <a:endParaRPr lang="en-US" sz="1000" dirty="0">
                        <a:solidFill>
                          <a:srgbClr val="00B0F0"/>
                        </a:solidFill>
                      </a:endParaRPr>
                    </a:p>
                  </a:txBody>
                  <a:tcPr anchor="ctr"/>
                </a:tc>
              </a:tr>
              <a:tr h="0">
                <a:tc>
                  <a:txBody>
                    <a:bodyPr/>
                    <a:lstStyle/>
                    <a:p>
                      <a:pPr algn="ctr"/>
                      <a:r>
                        <a:rPr lang="en-US" sz="1000" dirty="0" smtClean="0"/>
                        <a:t>90/91</a:t>
                      </a:r>
                      <a:endParaRPr lang="en-US" sz="1000" dirty="0"/>
                    </a:p>
                  </a:txBody>
                  <a:tcPr anchor="ctr"/>
                </a:tc>
                <a:tc>
                  <a:txBody>
                    <a:bodyPr/>
                    <a:lstStyle/>
                    <a:p>
                      <a:pPr algn="ctr"/>
                      <a:r>
                        <a:rPr lang="en-US" sz="1000" dirty="0" smtClean="0">
                          <a:solidFill>
                            <a:srgbClr val="FF0000"/>
                          </a:solidFill>
                        </a:rPr>
                        <a:t>91/92</a:t>
                      </a:r>
                      <a:endParaRPr lang="en-US" sz="1000" dirty="0">
                        <a:solidFill>
                          <a:srgbClr val="FF0000"/>
                        </a:solidFill>
                      </a:endParaRPr>
                    </a:p>
                  </a:txBody>
                  <a:tcPr anchor="ctr"/>
                </a:tc>
                <a:tc>
                  <a:txBody>
                    <a:bodyPr/>
                    <a:lstStyle/>
                    <a:p>
                      <a:pPr algn="ctr"/>
                      <a:r>
                        <a:rPr lang="en-US" sz="1000" dirty="0" smtClean="0">
                          <a:solidFill>
                            <a:srgbClr val="0070C0"/>
                          </a:solidFill>
                        </a:rPr>
                        <a:t>99/00</a:t>
                      </a:r>
                      <a:endParaRPr lang="en-US" sz="1000" dirty="0">
                        <a:solidFill>
                          <a:srgbClr val="0070C0"/>
                        </a:solidFill>
                      </a:endParaRPr>
                    </a:p>
                  </a:txBody>
                  <a:tcPr anchor="ctr"/>
                </a:tc>
                <a:tc>
                  <a:txBody>
                    <a:bodyPr/>
                    <a:lstStyle/>
                    <a:p>
                      <a:pPr algn="ctr"/>
                      <a:r>
                        <a:rPr lang="en-US" sz="1000" dirty="0" smtClean="0">
                          <a:solidFill>
                            <a:srgbClr val="F4901A"/>
                          </a:solidFill>
                        </a:rPr>
                        <a:t>06/07</a:t>
                      </a:r>
                      <a:endParaRPr lang="en-US" sz="1000" dirty="0">
                        <a:solidFill>
                          <a:srgbClr val="F4901A"/>
                        </a:solidFill>
                      </a:endParaRPr>
                    </a:p>
                  </a:txBody>
                  <a:tcPr anchor="ctr"/>
                </a:tc>
                <a:tc>
                  <a:txBody>
                    <a:bodyPr/>
                    <a:lstStyle/>
                    <a:p>
                      <a:pPr algn="ctr"/>
                      <a:r>
                        <a:rPr lang="en-US" sz="1000" dirty="0" smtClean="0">
                          <a:solidFill>
                            <a:srgbClr val="00B0F0"/>
                          </a:solidFill>
                        </a:rPr>
                        <a:t>00/01</a:t>
                      </a:r>
                      <a:endParaRPr lang="en-US" sz="1000" dirty="0">
                        <a:solidFill>
                          <a:srgbClr val="00B0F0"/>
                        </a:solidFill>
                      </a:endParaRPr>
                    </a:p>
                  </a:txBody>
                  <a:tcPr anchor="ctr"/>
                </a:tc>
              </a:tr>
              <a:tr h="0">
                <a:tc>
                  <a:txBody>
                    <a:bodyPr/>
                    <a:lstStyle/>
                    <a:p>
                      <a:pPr algn="ctr"/>
                      <a:r>
                        <a:rPr lang="en-US" sz="1000" dirty="0" smtClean="0"/>
                        <a:t>92/93</a:t>
                      </a:r>
                      <a:endParaRPr lang="en-US" sz="1000" dirty="0"/>
                    </a:p>
                  </a:txBody>
                  <a:tcPr anchor="ctr"/>
                </a:tc>
                <a:tc>
                  <a:txBody>
                    <a:bodyPr/>
                    <a:lstStyle/>
                    <a:p>
                      <a:pPr algn="ctr"/>
                      <a:r>
                        <a:rPr lang="en-US" sz="1000" dirty="0" smtClean="0">
                          <a:solidFill>
                            <a:srgbClr val="FF0000"/>
                          </a:solidFill>
                        </a:rPr>
                        <a:t>97/98</a:t>
                      </a:r>
                      <a:endParaRPr lang="en-US" sz="1000" dirty="0">
                        <a:solidFill>
                          <a:srgbClr val="FF0000"/>
                        </a:solidFill>
                      </a:endParaRPr>
                    </a:p>
                  </a:txBody>
                  <a:tcPr anchor="ctr"/>
                </a:tc>
                <a:tc>
                  <a:txBody>
                    <a:bodyPr/>
                    <a:lstStyle/>
                    <a:p>
                      <a:pPr algn="ctr"/>
                      <a:r>
                        <a:rPr lang="en-US" sz="1000" dirty="0" smtClean="0">
                          <a:solidFill>
                            <a:srgbClr val="0070C0"/>
                          </a:solidFill>
                        </a:rPr>
                        <a:t>07/08</a:t>
                      </a:r>
                      <a:endParaRPr lang="en-US" sz="1000" dirty="0">
                        <a:solidFill>
                          <a:srgbClr val="0070C0"/>
                        </a:solidFill>
                      </a:endParaRPr>
                    </a:p>
                  </a:txBody>
                  <a:tcPr anchor="ctr"/>
                </a:tc>
                <a:tc>
                  <a:txBody>
                    <a:bodyPr/>
                    <a:lstStyle/>
                    <a:p>
                      <a:pPr algn="ctr"/>
                      <a:endParaRPr lang="en-US" sz="1000" dirty="0"/>
                    </a:p>
                  </a:txBody>
                  <a:tcPr anchor="ctr"/>
                </a:tc>
                <a:tc>
                  <a:txBody>
                    <a:bodyPr/>
                    <a:lstStyle/>
                    <a:p>
                      <a:pPr algn="ctr"/>
                      <a:r>
                        <a:rPr lang="en-US" sz="1000" dirty="0" smtClean="0">
                          <a:solidFill>
                            <a:srgbClr val="00B0F0"/>
                          </a:solidFill>
                        </a:rPr>
                        <a:t>05/06</a:t>
                      </a:r>
                      <a:endParaRPr lang="en-US" sz="1000" dirty="0">
                        <a:solidFill>
                          <a:srgbClr val="00B0F0"/>
                        </a:solidFill>
                      </a:endParaRPr>
                    </a:p>
                  </a:txBody>
                  <a:tcPr anchor="ctr"/>
                </a:tc>
              </a:tr>
              <a:tr h="0">
                <a:tc>
                  <a:txBody>
                    <a:bodyPr/>
                    <a:lstStyle/>
                    <a:p>
                      <a:pPr algn="ctr"/>
                      <a:r>
                        <a:rPr lang="en-US" sz="1000" dirty="0" smtClean="0"/>
                        <a:t>93/94</a:t>
                      </a:r>
                      <a:endParaRPr lang="en-US" sz="1000" dirty="0"/>
                    </a:p>
                  </a:txBody>
                  <a:tcPr anchor="ctr"/>
                </a:tc>
                <a:tc>
                  <a:txBody>
                    <a:bodyPr/>
                    <a:lstStyle/>
                    <a:p>
                      <a:pPr algn="ctr"/>
                      <a:r>
                        <a:rPr lang="en-US" sz="1000" dirty="0" smtClean="0">
                          <a:solidFill>
                            <a:srgbClr val="FF0000"/>
                          </a:solidFill>
                        </a:rPr>
                        <a:t>02/03</a:t>
                      </a:r>
                      <a:endParaRPr lang="en-US" sz="1000" dirty="0">
                        <a:solidFill>
                          <a:srgbClr val="FF0000"/>
                        </a:solidFill>
                      </a:endParaRPr>
                    </a:p>
                  </a:txBody>
                  <a:tcPr anchor="ctr"/>
                </a:tc>
                <a:tc>
                  <a:txBody>
                    <a:bodyPr/>
                    <a:lstStyle/>
                    <a:p>
                      <a:pPr algn="ctr"/>
                      <a:r>
                        <a:rPr lang="en-US" sz="1000" dirty="0" smtClean="0">
                          <a:solidFill>
                            <a:srgbClr val="0070C0"/>
                          </a:solidFill>
                        </a:rPr>
                        <a:t>10/11</a:t>
                      </a:r>
                      <a:endParaRPr lang="en-US" sz="1000" dirty="0">
                        <a:solidFill>
                          <a:srgbClr val="0070C0"/>
                        </a:solidFill>
                      </a:endParaRPr>
                    </a:p>
                  </a:txBody>
                  <a:tcPr anchor="ctr"/>
                </a:tc>
                <a:tc>
                  <a:txBody>
                    <a:bodyPr/>
                    <a:lstStyle/>
                    <a:p>
                      <a:pPr algn="ctr"/>
                      <a:endParaRPr lang="en-US" sz="1000" dirty="0"/>
                    </a:p>
                  </a:txBody>
                  <a:tcPr anchor="ctr"/>
                </a:tc>
                <a:tc>
                  <a:txBody>
                    <a:bodyPr/>
                    <a:lstStyle/>
                    <a:p>
                      <a:pPr algn="ctr"/>
                      <a:r>
                        <a:rPr lang="en-US" sz="1000" dirty="0" smtClean="0">
                          <a:solidFill>
                            <a:srgbClr val="00B0F0"/>
                          </a:solidFill>
                        </a:rPr>
                        <a:t>08/09</a:t>
                      </a:r>
                      <a:endParaRPr lang="en-US" sz="1000" dirty="0">
                        <a:solidFill>
                          <a:srgbClr val="00B0F0"/>
                        </a:solidFill>
                      </a:endParaRPr>
                    </a:p>
                  </a:txBody>
                  <a:tcPr anchor="ctr"/>
                </a:tc>
              </a:tr>
              <a:tr h="0">
                <a:tc>
                  <a:txBody>
                    <a:bodyPr/>
                    <a:lstStyle/>
                    <a:p>
                      <a:pPr algn="ctr"/>
                      <a:r>
                        <a:rPr lang="en-US" sz="1000" dirty="0" smtClean="0"/>
                        <a:t>96/97</a:t>
                      </a:r>
                      <a:endParaRPr lang="en-US" sz="1000" dirty="0"/>
                    </a:p>
                  </a:txBody>
                  <a:tcPr anchor="ctr"/>
                </a:tc>
                <a:tc>
                  <a:txBody>
                    <a:bodyPr/>
                    <a:lstStyle/>
                    <a:p>
                      <a:pPr algn="ctr"/>
                      <a:r>
                        <a:rPr lang="en-US" sz="1000" dirty="0" smtClean="0">
                          <a:solidFill>
                            <a:srgbClr val="FF0000"/>
                          </a:solidFill>
                        </a:rPr>
                        <a:t>09/10</a:t>
                      </a:r>
                      <a:endParaRPr lang="en-US" sz="1000" dirty="0">
                        <a:solidFill>
                          <a:srgbClr val="FF0000"/>
                        </a:solidFill>
                      </a:endParaRPr>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r>
                        <a:rPr lang="en-US" sz="1000" dirty="0" smtClean="0">
                          <a:solidFill>
                            <a:srgbClr val="00B0F0"/>
                          </a:solidFill>
                        </a:rPr>
                        <a:t>11/12</a:t>
                      </a:r>
                      <a:endParaRPr lang="en-US" sz="1000" dirty="0">
                        <a:solidFill>
                          <a:srgbClr val="00B0F0"/>
                        </a:solidFill>
                      </a:endParaRPr>
                    </a:p>
                  </a:txBody>
                  <a:tcPr anchor="ctr"/>
                </a:tc>
              </a:tr>
              <a:tr h="0">
                <a:tc>
                  <a:txBody>
                    <a:bodyPr/>
                    <a:lstStyle/>
                    <a:p>
                      <a:pPr algn="ctr"/>
                      <a:r>
                        <a:rPr lang="en-US" sz="1000" dirty="0" smtClean="0"/>
                        <a:t>01/02</a:t>
                      </a: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r>
              <a:tr h="0">
                <a:tc>
                  <a:txBody>
                    <a:bodyPr/>
                    <a:lstStyle/>
                    <a:p>
                      <a:pPr algn="ctr"/>
                      <a:r>
                        <a:rPr lang="en-US" sz="1000" dirty="0" smtClean="0"/>
                        <a:t>03/04</a:t>
                      </a: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r>
              <a:tr h="0">
                <a:tc>
                  <a:txBody>
                    <a:bodyPr/>
                    <a:lstStyle/>
                    <a:p>
                      <a:pPr algn="ctr"/>
                      <a:r>
                        <a:rPr lang="en-US" sz="1000" dirty="0" smtClean="0"/>
                        <a:t>12/13</a:t>
                      </a: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r>
              <a:tr h="0">
                <a:tc>
                  <a:txBody>
                    <a:bodyPr/>
                    <a:lstStyle/>
                    <a:p>
                      <a:pPr algn="ctr"/>
                      <a:r>
                        <a:rPr lang="en-US" sz="1000" dirty="0" smtClean="0"/>
                        <a:t>13/14</a:t>
                      </a: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r>
            </a:tbl>
          </a:graphicData>
        </a:graphic>
      </p:graphicFrame>
      <p:sp>
        <p:nvSpPr>
          <p:cNvPr id="57" name="TextBox 56"/>
          <p:cNvSpPr txBox="1"/>
          <p:nvPr/>
        </p:nvSpPr>
        <p:spPr>
          <a:xfrm>
            <a:off x="228800" y="5131015"/>
            <a:ext cx="7491841" cy="1015663"/>
          </a:xfrm>
          <a:prstGeom prst="rect">
            <a:avLst/>
          </a:prstGeom>
          <a:solidFill>
            <a:schemeClr val="bg1"/>
          </a:solidFill>
        </p:spPr>
        <p:txBody>
          <a:bodyPr wrap="square" rtlCol="0">
            <a:spAutoFit/>
          </a:bodyPr>
          <a:lstStyle/>
          <a:p>
            <a:r>
              <a:rPr lang="en-US" sz="2000" dirty="0" smtClean="0"/>
              <a:t>2. Average every 3 month season for each phase</a:t>
            </a:r>
          </a:p>
          <a:p>
            <a:r>
              <a:rPr lang="en-US" sz="2000" dirty="0" smtClean="0"/>
              <a:t>3. Created precipitation climatology and anomaly maps</a:t>
            </a:r>
          </a:p>
          <a:p>
            <a:endParaRPr lang="en-US" sz="2000" dirty="0"/>
          </a:p>
        </p:txBody>
      </p:sp>
      <p:sp>
        <p:nvSpPr>
          <p:cNvPr id="26" name="Bent Arrow 25"/>
          <p:cNvSpPr/>
          <p:nvPr/>
        </p:nvSpPr>
        <p:spPr>
          <a:xfrm rot="5400000">
            <a:off x="5175729" y="1032704"/>
            <a:ext cx="482244" cy="1085849"/>
          </a:xfrm>
          <a:prstGeom prst="bentArrow">
            <a:avLst>
              <a:gd name="adj1" fmla="val 20918"/>
              <a:gd name="adj2" fmla="val 25000"/>
              <a:gd name="adj3" fmla="val 25000"/>
              <a:gd name="adj4" fmla="val 437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p:cNvGrpSpPr/>
          <p:nvPr/>
        </p:nvGrpSpPr>
        <p:grpSpPr>
          <a:xfrm>
            <a:off x="0" y="121344"/>
            <a:ext cx="9144000" cy="294822"/>
            <a:chOff x="0" y="121344"/>
            <a:chExt cx="9144000" cy="294822"/>
          </a:xfrm>
        </p:grpSpPr>
        <p:grpSp>
          <p:nvGrpSpPr>
            <p:cNvPr id="11" name="Group 10"/>
            <p:cNvGrpSpPr/>
            <p:nvPr/>
          </p:nvGrpSpPr>
          <p:grpSpPr>
            <a:xfrm>
              <a:off x="0" y="121344"/>
              <a:ext cx="9144000" cy="294822"/>
              <a:chOff x="0" y="121344"/>
              <a:chExt cx="9144000" cy="294822"/>
            </a:xfrm>
          </p:grpSpPr>
          <p:grpSp>
            <p:nvGrpSpPr>
              <p:cNvPr id="13" name="Group 12"/>
              <p:cNvGrpSpPr/>
              <p:nvPr/>
            </p:nvGrpSpPr>
            <p:grpSpPr>
              <a:xfrm>
                <a:off x="0" y="121344"/>
                <a:ext cx="9144000" cy="294822"/>
                <a:chOff x="0" y="121344"/>
                <a:chExt cx="9144000" cy="294822"/>
              </a:xfrm>
            </p:grpSpPr>
            <p:grpSp>
              <p:nvGrpSpPr>
                <p:cNvPr id="15" name="Group 14"/>
                <p:cNvGrpSpPr/>
                <p:nvPr/>
              </p:nvGrpSpPr>
              <p:grpSpPr>
                <a:xfrm>
                  <a:off x="0" y="121344"/>
                  <a:ext cx="9144000" cy="294822"/>
                  <a:chOff x="0" y="121344"/>
                  <a:chExt cx="9144000" cy="294822"/>
                </a:xfrm>
              </p:grpSpPr>
              <p:grpSp>
                <p:nvGrpSpPr>
                  <p:cNvPr id="17" name="Group 16"/>
                  <p:cNvGrpSpPr/>
                  <p:nvPr/>
                </p:nvGrpSpPr>
                <p:grpSpPr>
                  <a:xfrm>
                    <a:off x="0" y="121344"/>
                    <a:ext cx="9144000" cy="294822"/>
                    <a:chOff x="132692" y="121344"/>
                    <a:chExt cx="8554108" cy="294822"/>
                  </a:xfrm>
                </p:grpSpPr>
                <p:sp>
                  <p:nvSpPr>
                    <p:cNvPr id="20" name="TextBox 19"/>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4"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5" action="ppaction://hlinksldjump"/>
                        </a:rPr>
                        <a:t>El Niño</a:t>
                      </a:r>
                      <a:r>
                        <a:rPr lang="en-US" sz="1300" dirty="0" smtClean="0">
                          <a:solidFill>
                            <a:srgbClr val="767171"/>
                          </a:solidFill>
                        </a:rPr>
                        <a:t>   </a:t>
                      </a:r>
                      <a:r>
                        <a:rPr lang="en-US" sz="1300" dirty="0" smtClean="0">
                          <a:solidFill>
                            <a:srgbClr val="767171"/>
                          </a:solidFill>
                          <a:hlinkClick r:id="rId6" action="ppaction://hlinksldjump"/>
                        </a:rPr>
                        <a:t>La Niña</a:t>
                      </a:r>
                      <a:r>
                        <a:rPr lang="en-US" sz="1300" dirty="0" smtClean="0">
                          <a:solidFill>
                            <a:srgbClr val="767171"/>
                          </a:solidFill>
                        </a:rPr>
                        <a:t>   </a:t>
                      </a:r>
                      <a:r>
                        <a:rPr lang="en-US" sz="1300" dirty="0" smtClean="0">
                          <a:solidFill>
                            <a:srgbClr val="767171"/>
                          </a:solidFill>
                          <a:hlinkClick r:id="rId7" action="ppaction://hlinksldjump"/>
                        </a:rPr>
                        <a:t>Community Concerns</a:t>
                      </a:r>
                      <a:r>
                        <a:rPr lang="en-US" sz="1300" dirty="0" smtClean="0">
                          <a:solidFill>
                            <a:srgbClr val="767171"/>
                          </a:solidFill>
                        </a:rPr>
                        <a:t>   </a:t>
                      </a:r>
                      <a:r>
                        <a:rPr lang="en-US" sz="1300" dirty="0" smtClean="0">
                          <a:solidFill>
                            <a:srgbClr val="767171"/>
                          </a:solidFill>
                          <a:hlinkClick r:id="rId8" action="ppaction://hlinksldjump"/>
                        </a:rPr>
                        <a:t>Objectives</a:t>
                      </a:r>
                      <a:r>
                        <a:rPr lang="en-US" sz="1300" dirty="0" smtClean="0">
                          <a:solidFill>
                            <a:srgbClr val="767171"/>
                          </a:solidFill>
                        </a:rPr>
                        <a:t>   </a:t>
                      </a:r>
                      <a:r>
                        <a:rPr lang="en-US" sz="1300" b="1" dirty="0" smtClean="0">
                          <a:solidFill>
                            <a:srgbClr val="767171"/>
                          </a:solidFill>
                          <a:hlinkClick r:id="rId9" action="ppaction://hlinksldjump"/>
                        </a:rPr>
                        <a:t>Methods</a:t>
                      </a:r>
                      <a:r>
                        <a:rPr lang="en-US" sz="1300" dirty="0" smtClean="0">
                          <a:solidFill>
                            <a:srgbClr val="767171"/>
                          </a:solidFill>
                        </a:rPr>
                        <a:t>   </a:t>
                      </a:r>
                      <a:r>
                        <a:rPr lang="en-US" sz="1300" dirty="0" smtClean="0">
                          <a:solidFill>
                            <a:srgbClr val="767171"/>
                          </a:solidFill>
                          <a:hlinkClick r:id="rId10"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1" action="ppaction://hlinksldjump"/>
                        </a:rPr>
                        <a:t>Future Work</a:t>
                      </a:r>
                      <a:r>
                        <a:rPr lang="en-US" sz="1300" dirty="0" smtClean="0">
                          <a:solidFill>
                            <a:srgbClr val="767171"/>
                          </a:solidFill>
                        </a:rPr>
                        <a:t>   </a:t>
                      </a:r>
                      <a:r>
                        <a:rPr lang="en-US" sz="1300" dirty="0" smtClean="0">
                          <a:solidFill>
                            <a:srgbClr val="767171"/>
                          </a:solidFill>
                          <a:hlinkClick r:id="rId12" action="ppaction://hlinksldjump"/>
                        </a:rPr>
                        <a:t>Conclusions</a:t>
                      </a:r>
                      <a:endParaRPr lang="en-US" sz="1300" dirty="0">
                        <a:solidFill>
                          <a:srgbClr val="767171"/>
                        </a:solidFill>
                      </a:endParaRPr>
                    </a:p>
                  </p:txBody>
                </p:sp>
                <p:cxnSp>
                  <p:nvCxnSpPr>
                    <p:cNvPr id="22" name="Straight Connector 21"/>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6719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jessica.sutton\Downloads\Mod_El_Chuuk.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1816" y="4214119"/>
            <a:ext cx="6586202" cy="248542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209592" y="831272"/>
            <a:ext cx="5264758" cy="3608151"/>
            <a:chOff x="1743333" y="129390"/>
            <a:chExt cx="5657334" cy="4390852"/>
          </a:xfrm>
        </p:grpSpPr>
        <p:pic>
          <p:nvPicPr>
            <p:cNvPr id="2052" name="Picture 4" descr="C:\Users\jessica.sutton\Downloads\Mod_ElNino.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333" y="129390"/>
              <a:ext cx="5657334" cy="439085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536830" y="2324816"/>
              <a:ext cx="73152" cy="731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2241220" y="4113528"/>
            <a:ext cx="974785" cy="246221"/>
          </a:xfrm>
          <a:prstGeom prst="rect">
            <a:avLst/>
          </a:prstGeom>
          <a:noFill/>
        </p:spPr>
        <p:txBody>
          <a:bodyPr wrap="square" rtlCol="0">
            <a:spAutoFit/>
          </a:bodyPr>
          <a:lstStyle/>
          <a:p>
            <a:r>
              <a:rPr lang="en-US" sz="1000" b="1" dirty="0" err="1" smtClean="0">
                <a:solidFill>
                  <a:srgbClr val="FF0000"/>
                </a:solidFill>
              </a:rPr>
              <a:t>Chuuk</a:t>
            </a:r>
            <a:r>
              <a:rPr lang="en-US" sz="1000" b="1" dirty="0" smtClean="0">
                <a:solidFill>
                  <a:srgbClr val="FF0000"/>
                </a:solidFill>
              </a:rPr>
              <a:t>, FSM</a:t>
            </a:r>
            <a:endParaRPr lang="en-US" sz="1000" b="1" dirty="0">
              <a:solidFill>
                <a:srgbClr val="FF0000"/>
              </a:solidFill>
            </a:endParaRPr>
          </a:p>
        </p:txBody>
      </p:sp>
      <p:sp>
        <p:nvSpPr>
          <p:cNvPr id="27" name="Text Placeholder 6"/>
          <p:cNvSpPr>
            <a:spLocks noGrp="1"/>
          </p:cNvSpPr>
          <p:nvPr>
            <p:ph type="body" sz="quarter" idx="10"/>
          </p:nvPr>
        </p:nvSpPr>
        <p:spPr>
          <a:xfrm>
            <a:off x="271549" y="1443182"/>
            <a:ext cx="2868815" cy="1838959"/>
          </a:xfrm>
        </p:spPr>
        <p:txBody>
          <a:bodyPr>
            <a:noAutofit/>
          </a:bodyPr>
          <a:lstStyle/>
          <a:p>
            <a:pPr algn="ctr"/>
            <a:r>
              <a:rPr lang="en-US" dirty="0" smtClean="0"/>
              <a:t>Pre-ENSO vs. </a:t>
            </a:r>
          </a:p>
          <a:p>
            <a:pPr algn="ctr"/>
            <a:r>
              <a:rPr lang="en-US" dirty="0" smtClean="0"/>
              <a:t>Post- ENSO</a:t>
            </a:r>
            <a:endParaRPr lang="en-US" dirty="0"/>
          </a:p>
        </p:txBody>
      </p:sp>
      <p:grpSp>
        <p:nvGrpSpPr>
          <p:cNvPr id="19" name="Group 18"/>
          <p:cNvGrpSpPr/>
          <p:nvPr/>
        </p:nvGrpSpPr>
        <p:grpSpPr>
          <a:xfrm>
            <a:off x="0" y="121344"/>
            <a:ext cx="9144000" cy="294822"/>
            <a:chOff x="0" y="121344"/>
            <a:chExt cx="9144000" cy="294822"/>
          </a:xfrm>
        </p:grpSpPr>
        <p:grpSp>
          <p:nvGrpSpPr>
            <p:cNvPr id="20" name="Group 19"/>
            <p:cNvGrpSpPr/>
            <p:nvPr/>
          </p:nvGrpSpPr>
          <p:grpSpPr>
            <a:xfrm>
              <a:off x="0" y="121344"/>
              <a:ext cx="9144000" cy="294822"/>
              <a:chOff x="0" y="121344"/>
              <a:chExt cx="9144000" cy="294822"/>
            </a:xfrm>
          </p:grpSpPr>
          <p:grpSp>
            <p:nvGrpSpPr>
              <p:cNvPr id="22" name="Group 21"/>
              <p:cNvGrpSpPr/>
              <p:nvPr/>
            </p:nvGrpSpPr>
            <p:grpSpPr>
              <a:xfrm>
                <a:off x="0" y="121344"/>
                <a:ext cx="9144000" cy="294822"/>
                <a:chOff x="0" y="121344"/>
                <a:chExt cx="9144000" cy="294822"/>
              </a:xfrm>
            </p:grpSpPr>
            <p:grpSp>
              <p:nvGrpSpPr>
                <p:cNvPr id="24" name="Group 23"/>
                <p:cNvGrpSpPr/>
                <p:nvPr/>
              </p:nvGrpSpPr>
              <p:grpSpPr>
                <a:xfrm>
                  <a:off x="0" y="121344"/>
                  <a:ext cx="9144000" cy="294822"/>
                  <a:chOff x="0" y="121344"/>
                  <a:chExt cx="9144000" cy="294822"/>
                </a:xfrm>
              </p:grpSpPr>
              <p:grpSp>
                <p:nvGrpSpPr>
                  <p:cNvPr id="26" name="Group 25"/>
                  <p:cNvGrpSpPr/>
                  <p:nvPr/>
                </p:nvGrpSpPr>
                <p:grpSpPr>
                  <a:xfrm>
                    <a:off x="0" y="121344"/>
                    <a:ext cx="9144000" cy="294822"/>
                    <a:chOff x="132692" y="121344"/>
                    <a:chExt cx="8554108" cy="294822"/>
                  </a:xfrm>
                </p:grpSpPr>
                <p:sp>
                  <p:nvSpPr>
                    <p:cNvPr id="29" name="TextBox 28"/>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5"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6" action="ppaction://hlinksldjump"/>
                        </a:rPr>
                        <a:t>El Niño</a:t>
                      </a:r>
                      <a:r>
                        <a:rPr lang="en-US" sz="1300" dirty="0" smtClean="0">
                          <a:solidFill>
                            <a:srgbClr val="767171"/>
                          </a:solidFill>
                        </a:rPr>
                        <a:t>   </a:t>
                      </a:r>
                      <a:r>
                        <a:rPr lang="en-US" sz="1300" dirty="0" smtClean="0">
                          <a:solidFill>
                            <a:srgbClr val="767171"/>
                          </a:solidFill>
                          <a:hlinkClick r:id="rId7" action="ppaction://hlinksldjump"/>
                        </a:rPr>
                        <a:t>La Niña</a:t>
                      </a:r>
                      <a:r>
                        <a:rPr lang="en-US" sz="1300" dirty="0" smtClean="0">
                          <a:solidFill>
                            <a:srgbClr val="767171"/>
                          </a:solidFill>
                        </a:rPr>
                        <a:t>   </a:t>
                      </a:r>
                      <a:r>
                        <a:rPr lang="en-US" sz="1300" dirty="0" smtClean="0">
                          <a:solidFill>
                            <a:srgbClr val="767171"/>
                          </a:solidFill>
                          <a:hlinkClick r:id="rId8" action="ppaction://hlinksldjump"/>
                        </a:rPr>
                        <a:t>Community Concerns</a:t>
                      </a:r>
                      <a:r>
                        <a:rPr lang="en-US" sz="1300" dirty="0" smtClean="0">
                          <a:solidFill>
                            <a:srgbClr val="767171"/>
                          </a:solidFill>
                        </a:rPr>
                        <a:t>   </a:t>
                      </a:r>
                      <a:r>
                        <a:rPr lang="en-US" sz="1300" dirty="0" smtClean="0">
                          <a:solidFill>
                            <a:srgbClr val="767171"/>
                          </a:solidFill>
                          <a:hlinkClick r:id="rId9" action="ppaction://hlinksldjump"/>
                        </a:rPr>
                        <a:t>Objectives</a:t>
                      </a:r>
                      <a:r>
                        <a:rPr lang="en-US" sz="1300" dirty="0" smtClean="0">
                          <a:solidFill>
                            <a:srgbClr val="767171"/>
                          </a:solidFill>
                        </a:rPr>
                        <a:t>   </a:t>
                      </a:r>
                      <a:r>
                        <a:rPr lang="en-US" sz="1300" dirty="0" smtClean="0">
                          <a:solidFill>
                            <a:srgbClr val="767171"/>
                          </a:solidFill>
                          <a:hlinkClick r:id="rId10" action="ppaction://hlinksldjump"/>
                        </a:rPr>
                        <a:t>Methods</a:t>
                      </a:r>
                      <a:r>
                        <a:rPr lang="en-US" sz="1300" dirty="0" smtClean="0">
                          <a:solidFill>
                            <a:srgbClr val="767171"/>
                          </a:solidFill>
                        </a:rPr>
                        <a:t>   </a:t>
                      </a:r>
                      <a:r>
                        <a:rPr lang="en-US" sz="1300" b="1" dirty="0" smtClean="0">
                          <a:solidFill>
                            <a:srgbClr val="767171"/>
                          </a:solidFill>
                          <a:hlinkClick r:id="rId11"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2" action="ppaction://hlinksldjump"/>
                        </a:rPr>
                        <a:t>Future Work</a:t>
                      </a:r>
                      <a:r>
                        <a:rPr lang="en-US" sz="1300" dirty="0" smtClean="0">
                          <a:solidFill>
                            <a:srgbClr val="767171"/>
                          </a:solidFill>
                        </a:rPr>
                        <a:t>   </a:t>
                      </a:r>
                      <a:r>
                        <a:rPr lang="en-US" sz="1300" dirty="0" smtClean="0">
                          <a:solidFill>
                            <a:srgbClr val="767171"/>
                          </a:solidFill>
                          <a:hlinkClick r:id="rId13" action="ppaction://hlinksldjump"/>
                        </a:rPr>
                        <a:t>Conclusions</a:t>
                      </a:r>
                      <a:endParaRPr lang="en-US" sz="1300" dirty="0">
                        <a:solidFill>
                          <a:srgbClr val="767171"/>
                        </a:solidFill>
                      </a:endParaRPr>
                    </a:p>
                  </p:txBody>
                </p:sp>
                <p:cxnSp>
                  <p:nvCxnSpPr>
                    <p:cNvPr id="30" name="Straight Connector 29"/>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3668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ext uri="{D42A27DB-BD31-4B8C-83A1-F6EECF244321}">
                <p14:modId xmlns:p14="http://schemas.microsoft.com/office/powerpoint/2010/main" val="7307788"/>
              </p:ext>
            </p:extLst>
          </p:nvPr>
        </p:nvGraphicFramePr>
        <p:xfrm>
          <a:off x="0" y="3532910"/>
          <a:ext cx="9144000" cy="2874818"/>
        </p:xfrm>
        <a:graphic>
          <a:graphicData uri="http://schemas.openxmlformats.org/drawingml/2006/chart">
            <c:chart xmlns:c="http://schemas.openxmlformats.org/drawingml/2006/chart" xmlns:r="http://schemas.openxmlformats.org/officeDocument/2006/relationships" r:id="rId2"/>
          </a:graphicData>
        </a:graphic>
      </p:graphicFrame>
      <p:pic>
        <p:nvPicPr>
          <p:cNvPr id="24" name="Picture 23" descr="13_DJF_Weak_ElNino_FSM.jpg"/>
          <p:cNvPicPr>
            <a:picLocks noChangeAspect="1"/>
          </p:cNvPicPr>
          <p:nvPr/>
        </p:nvPicPr>
        <p:blipFill rotWithShape="1">
          <a:blip r:embed="rId3" cstate="print">
            <a:extLst>
              <a:ext uri="{28A0092B-C50C-407E-A947-70E740481C1C}">
                <a14:useLocalDpi xmlns:a14="http://schemas.microsoft.com/office/drawing/2010/main" val="0"/>
              </a:ext>
            </a:extLst>
          </a:blip>
          <a:srcRect l="6952" r="5922" b="17094"/>
          <a:stretch/>
        </p:blipFill>
        <p:spPr>
          <a:xfrm>
            <a:off x="4678736" y="1648310"/>
            <a:ext cx="2103120" cy="1553253"/>
          </a:xfrm>
          <a:prstGeom prst="rect">
            <a:avLst/>
          </a:prstGeom>
        </p:spPr>
      </p:pic>
      <p:pic>
        <p:nvPicPr>
          <p:cNvPr id="25" name="Picture 24" descr="13_DJF_Weak_LaNina_FSM.jpg"/>
          <p:cNvPicPr>
            <a:picLocks noChangeAspect="1"/>
          </p:cNvPicPr>
          <p:nvPr/>
        </p:nvPicPr>
        <p:blipFill rotWithShape="1">
          <a:blip r:embed="rId4" cstate="print">
            <a:extLst>
              <a:ext uri="{28A0092B-C50C-407E-A947-70E740481C1C}">
                <a14:useLocalDpi xmlns:a14="http://schemas.microsoft.com/office/drawing/2010/main" val="0"/>
              </a:ext>
            </a:extLst>
          </a:blip>
          <a:srcRect l="6952" r="5922" b="17094"/>
          <a:stretch/>
        </p:blipFill>
        <p:spPr>
          <a:xfrm>
            <a:off x="2324687" y="1682060"/>
            <a:ext cx="2103120" cy="1553253"/>
          </a:xfrm>
          <a:prstGeom prst="rect">
            <a:avLst/>
          </a:prstGeom>
        </p:spPr>
      </p:pic>
      <p:pic>
        <p:nvPicPr>
          <p:cNvPr id="26" name="Picture 25" descr="13_DJF_Mod_ElNino_FSM-2.jpg"/>
          <p:cNvPicPr>
            <a:picLocks noChangeAspect="1"/>
          </p:cNvPicPr>
          <p:nvPr/>
        </p:nvPicPr>
        <p:blipFill rotWithShape="1">
          <a:blip r:embed="rId5" cstate="print">
            <a:extLst>
              <a:ext uri="{28A0092B-C50C-407E-A947-70E740481C1C}">
                <a14:useLocalDpi xmlns:a14="http://schemas.microsoft.com/office/drawing/2010/main" val="0"/>
              </a:ext>
            </a:extLst>
          </a:blip>
          <a:srcRect l="6746" r="5922" b="16828"/>
          <a:stretch/>
        </p:blipFill>
        <p:spPr>
          <a:xfrm>
            <a:off x="6916410" y="1645182"/>
            <a:ext cx="2103120" cy="1554550"/>
          </a:xfrm>
          <a:prstGeom prst="rect">
            <a:avLst/>
          </a:prstGeom>
        </p:spPr>
      </p:pic>
      <p:pic>
        <p:nvPicPr>
          <p:cNvPr id="27" name="Picture 26" descr="13_DJF_Mod_LaNina_FSM.jpg"/>
          <p:cNvPicPr>
            <a:picLocks noChangeAspect="1"/>
          </p:cNvPicPr>
          <p:nvPr/>
        </p:nvPicPr>
        <p:blipFill rotWithShape="1">
          <a:blip r:embed="rId6" cstate="print">
            <a:extLst>
              <a:ext uri="{28A0092B-C50C-407E-A947-70E740481C1C}">
                <a14:useLocalDpi xmlns:a14="http://schemas.microsoft.com/office/drawing/2010/main" val="0"/>
              </a:ext>
            </a:extLst>
          </a:blip>
          <a:srcRect l="6952" r="5922" b="17358"/>
          <a:stretch/>
        </p:blipFill>
        <p:spPr>
          <a:xfrm>
            <a:off x="92363" y="1678928"/>
            <a:ext cx="2103120" cy="1548281"/>
          </a:xfrm>
          <a:prstGeom prst="rect">
            <a:avLst/>
          </a:prstGeom>
        </p:spPr>
      </p:pic>
      <p:sp>
        <p:nvSpPr>
          <p:cNvPr id="38" name="Text Placeholder 6"/>
          <p:cNvSpPr>
            <a:spLocks noGrp="1"/>
          </p:cNvSpPr>
          <p:nvPr/>
        </p:nvSpPr>
        <p:spPr>
          <a:xfrm>
            <a:off x="202738" y="503151"/>
            <a:ext cx="8779626" cy="13258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Precipitation Changes in Micronesia</a:t>
            </a:r>
            <a:endParaRPr lang="en-US" dirty="0"/>
          </a:p>
        </p:txBody>
      </p:sp>
      <p:grpSp>
        <p:nvGrpSpPr>
          <p:cNvPr id="39" name="Group 38"/>
          <p:cNvGrpSpPr/>
          <p:nvPr/>
        </p:nvGrpSpPr>
        <p:grpSpPr>
          <a:xfrm>
            <a:off x="0" y="121344"/>
            <a:ext cx="9144000" cy="294822"/>
            <a:chOff x="0" y="121344"/>
            <a:chExt cx="9144000" cy="294822"/>
          </a:xfrm>
        </p:grpSpPr>
        <p:grpSp>
          <p:nvGrpSpPr>
            <p:cNvPr id="40" name="Group 39"/>
            <p:cNvGrpSpPr/>
            <p:nvPr/>
          </p:nvGrpSpPr>
          <p:grpSpPr>
            <a:xfrm>
              <a:off x="0" y="121344"/>
              <a:ext cx="9144000" cy="294822"/>
              <a:chOff x="0" y="121344"/>
              <a:chExt cx="9144000" cy="294822"/>
            </a:xfrm>
          </p:grpSpPr>
          <p:grpSp>
            <p:nvGrpSpPr>
              <p:cNvPr id="42" name="Group 41"/>
              <p:cNvGrpSpPr/>
              <p:nvPr/>
            </p:nvGrpSpPr>
            <p:grpSpPr>
              <a:xfrm>
                <a:off x="0" y="121344"/>
                <a:ext cx="9144000" cy="294822"/>
                <a:chOff x="0" y="121344"/>
                <a:chExt cx="9144000" cy="294822"/>
              </a:xfrm>
            </p:grpSpPr>
            <p:grpSp>
              <p:nvGrpSpPr>
                <p:cNvPr id="44" name="Group 43"/>
                <p:cNvGrpSpPr/>
                <p:nvPr/>
              </p:nvGrpSpPr>
              <p:grpSpPr>
                <a:xfrm>
                  <a:off x="0" y="121344"/>
                  <a:ext cx="9144000" cy="294822"/>
                  <a:chOff x="0" y="121344"/>
                  <a:chExt cx="9144000" cy="294822"/>
                </a:xfrm>
              </p:grpSpPr>
              <p:grpSp>
                <p:nvGrpSpPr>
                  <p:cNvPr id="46" name="Group 45"/>
                  <p:cNvGrpSpPr/>
                  <p:nvPr/>
                </p:nvGrpSpPr>
                <p:grpSpPr>
                  <a:xfrm>
                    <a:off x="0" y="121344"/>
                    <a:ext cx="9144000" cy="294822"/>
                    <a:chOff x="132692" y="121344"/>
                    <a:chExt cx="8554108" cy="294822"/>
                  </a:xfrm>
                </p:grpSpPr>
                <p:sp>
                  <p:nvSpPr>
                    <p:cNvPr id="48" name="TextBox 47"/>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7"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8" action="ppaction://hlinksldjump"/>
                        </a:rPr>
                        <a:t>El Niño</a:t>
                      </a:r>
                      <a:r>
                        <a:rPr lang="en-US" sz="1300" dirty="0" smtClean="0">
                          <a:solidFill>
                            <a:srgbClr val="767171"/>
                          </a:solidFill>
                        </a:rPr>
                        <a:t>   </a:t>
                      </a:r>
                      <a:r>
                        <a:rPr lang="en-US" sz="1300" dirty="0" smtClean="0">
                          <a:solidFill>
                            <a:srgbClr val="767171"/>
                          </a:solidFill>
                          <a:hlinkClick r:id="rId9" action="ppaction://hlinksldjump"/>
                        </a:rPr>
                        <a:t>La Niña</a:t>
                      </a:r>
                      <a:r>
                        <a:rPr lang="en-US" sz="1300" dirty="0" smtClean="0">
                          <a:solidFill>
                            <a:srgbClr val="767171"/>
                          </a:solidFill>
                        </a:rPr>
                        <a:t>   </a:t>
                      </a:r>
                      <a:r>
                        <a:rPr lang="en-US" sz="1300" dirty="0" smtClean="0">
                          <a:solidFill>
                            <a:srgbClr val="767171"/>
                          </a:solidFill>
                          <a:hlinkClick r:id="rId10" action="ppaction://hlinksldjump"/>
                        </a:rPr>
                        <a:t>Community Concerns</a:t>
                      </a:r>
                      <a:r>
                        <a:rPr lang="en-US" sz="1300" dirty="0" smtClean="0">
                          <a:solidFill>
                            <a:srgbClr val="767171"/>
                          </a:solidFill>
                        </a:rPr>
                        <a:t>   </a:t>
                      </a:r>
                      <a:r>
                        <a:rPr lang="en-US" sz="1300" dirty="0" smtClean="0">
                          <a:solidFill>
                            <a:srgbClr val="767171"/>
                          </a:solidFill>
                          <a:hlinkClick r:id="rId11" action="ppaction://hlinksldjump"/>
                        </a:rPr>
                        <a:t>Objectives</a:t>
                      </a:r>
                      <a:r>
                        <a:rPr lang="en-US" sz="1300" dirty="0" smtClean="0">
                          <a:solidFill>
                            <a:srgbClr val="767171"/>
                          </a:solidFill>
                        </a:rPr>
                        <a:t>   </a:t>
                      </a:r>
                      <a:r>
                        <a:rPr lang="en-US" sz="1300" dirty="0" smtClean="0">
                          <a:solidFill>
                            <a:srgbClr val="767171"/>
                          </a:solidFill>
                          <a:hlinkClick r:id="rId12" action="ppaction://hlinksldjump"/>
                        </a:rPr>
                        <a:t>Methods</a:t>
                      </a:r>
                      <a:r>
                        <a:rPr lang="en-US" sz="1300" dirty="0" smtClean="0">
                          <a:solidFill>
                            <a:srgbClr val="767171"/>
                          </a:solidFill>
                        </a:rPr>
                        <a:t>   </a:t>
                      </a:r>
                      <a:r>
                        <a:rPr lang="en-US" sz="1300" b="1" dirty="0" smtClean="0">
                          <a:solidFill>
                            <a:srgbClr val="767171"/>
                          </a:solidFill>
                          <a:hlinkClick r:id="rId13"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4" action="ppaction://hlinksldjump"/>
                        </a:rPr>
                        <a:t>Future Work</a:t>
                      </a:r>
                      <a:r>
                        <a:rPr lang="en-US" sz="1300" dirty="0" smtClean="0">
                          <a:solidFill>
                            <a:srgbClr val="767171"/>
                          </a:solidFill>
                        </a:rPr>
                        <a:t>   </a:t>
                      </a:r>
                      <a:r>
                        <a:rPr lang="en-US" sz="1300" dirty="0" smtClean="0">
                          <a:solidFill>
                            <a:srgbClr val="767171"/>
                          </a:solidFill>
                          <a:hlinkClick r:id="rId15" action="ppaction://hlinksldjump"/>
                        </a:rPr>
                        <a:t>Conclusions</a:t>
                      </a:r>
                      <a:endParaRPr lang="en-US" sz="1300" dirty="0">
                        <a:solidFill>
                          <a:srgbClr val="767171"/>
                        </a:solidFill>
                      </a:endParaRPr>
                    </a:p>
                  </p:txBody>
                </p:sp>
                <p:cxnSp>
                  <p:nvCxnSpPr>
                    <p:cNvPr id="49" name="Straight Connector 48"/>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8201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Z:\NCEI_NASA_DEVELOP\Sum15_Pacfic_Waters_Resources\Maps\FinalMaps\AnimationMaps\El_MOD\13_DJF_Mod_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479" y="1901954"/>
            <a:ext cx="3393274" cy="26334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p:cNvGraphicFramePr>
            <a:graphicFrameLocks/>
          </p:cNvGraphicFramePr>
          <p:nvPr>
            <p:extLst>
              <p:ext uri="{D42A27DB-BD31-4B8C-83A1-F6EECF244321}">
                <p14:modId xmlns:p14="http://schemas.microsoft.com/office/powerpoint/2010/main" val="753804982"/>
              </p:ext>
            </p:extLst>
          </p:nvPr>
        </p:nvGraphicFramePr>
        <p:xfrm>
          <a:off x="0" y="4425896"/>
          <a:ext cx="9144000" cy="2358952"/>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5647535" y="1903418"/>
            <a:ext cx="3465218" cy="26320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02257" y="5063706"/>
            <a:ext cx="1587260" cy="100066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54179" y="496454"/>
            <a:ext cx="5333822" cy="4015880"/>
            <a:chOff x="3465396" y="128203"/>
            <a:chExt cx="5678425" cy="4407222"/>
          </a:xfrm>
        </p:grpSpPr>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465396" y="128203"/>
              <a:ext cx="5678425" cy="4407222"/>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4304581" y="2342510"/>
              <a:ext cx="73152" cy="73152"/>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08737" y="2236130"/>
              <a:ext cx="73152" cy="7315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71029" y="2011854"/>
              <a:ext cx="73152" cy="73152"/>
            </a:xfrm>
            <a:prstGeom prst="ellipse">
              <a:avLst/>
            </a:prstGeom>
            <a:solidFill>
              <a:srgbClr val="3366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267825" y="2348268"/>
              <a:ext cx="73152" cy="73152"/>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595613" y="2374146"/>
              <a:ext cx="73152" cy="73152"/>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095921" y="2244756"/>
              <a:ext cx="73152" cy="73152"/>
            </a:xfrm>
            <a:prstGeom prst="ellipse">
              <a:avLst/>
            </a:prstGeom>
            <a:solidFill>
              <a:srgbClr val="F4901A"/>
            </a:solidFill>
            <a:ln>
              <a:solidFill>
                <a:srgbClr val="F490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346167" y="2350143"/>
              <a:ext cx="73152" cy="73152"/>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321756" y="3538706"/>
              <a:ext cx="73152" cy="73152"/>
            </a:xfrm>
            <a:prstGeom prst="ellipse">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924803" y="1546005"/>
              <a:ext cx="73152" cy="7315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077203" y="1612145"/>
              <a:ext cx="73152" cy="73152"/>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180715" y="1681153"/>
              <a:ext cx="73152" cy="7315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6"/>
          <p:cNvSpPr>
            <a:spLocks noGrp="1"/>
          </p:cNvSpPr>
          <p:nvPr>
            <p:ph type="body" sz="quarter" idx="10"/>
          </p:nvPr>
        </p:nvSpPr>
        <p:spPr>
          <a:xfrm>
            <a:off x="5553364" y="715819"/>
            <a:ext cx="3405908" cy="1838959"/>
          </a:xfrm>
        </p:spPr>
        <p:txBody>
          <a:bodyPr anchor="t">
            <a:noAutofit/>
          </a:bodyPr>
          <a:lstStyle/>
          <a:p>
            <a:pPr algn="ctr"/>
            <a:r>
              <a:rPr lang="en-US" dirty="0" smtClean="0"/>
              <a:t>Post-La Niña</a:t>
            </a:r>
            <a:endParaRPr lang="en-US" dirty="0"/>
          </a:p>
        </p:txBody>
      </p:sp>
      <p:grpSp>
        <p:nvGrpSpPr>
          <p:cNvPr id="46" name="Group 45"/>
          <p:cNvGrpSpPr/>
          <p:nvPr/>
        </p:nvGrpSpPr>
        <p:grpSpPr>
          <a:xfrm>
            <a:off x="0" y="121344"/>
            <a:ext cx="9144000" cy="294822"/>
            <a:chOff x="0" y="121344"/>
            <a:chExt cx="9144000" cy="294822"/>
          </a:xfrm>
        </p:grpSpPr>
        <p:grpSp>
          <p:nvGrpSpPr>
            <p:cNvPr id="47" name="Group 46"/>
            <p:cNvGrpSpPr/>
            <p:nvPr/>
          </p:nvGrpSpPr>
          <p:grpSpPr>
            <a:xfrm>
              <a:off x="0" y="121344"/>
              <a:ext cx="9144000" cy="294822"/>
              <a:chOff x="0" y="121344"/>
              <a:chExt cx="9144000" cy="294822"/>
            </a:xfrm>
          </p:grpSpPr>
          <p:grpSp>
            <p:nvGrpSpPr>
              <p:cNvPr id="49" name="Group 48"/>
              <p:cNvGrpSpPr/>
              <p:nvPr/>
            </p:nvGrpSpPr>
            <p:grpSpPr>
              <a:xfrm>
                <a:off x="0" y="121344"/>
                <a:ext cx="9144000" cy="294822"/>
                <a:chOff x="0" y="121344"/>
                <a:chExt cx="9144000" cy="294822"/>
              </a:xfrm>
            </p:grpSpPr>
            <p:grpSp>
              <p:nvGrpSpPr>
                <p:cNvPr id="62" name="Group 61"/>
                <p:cNvGrpSpPr/>
                <p:nvPr/>
              </p:nvGrpSpPr>
              <p:grpSpPr>
                <a:xfrm>
                  <a:off x="0" y="121344"/>
                  <a:ext cx="9144000" cy="294822"/>
                  <a:chOff x="0" y="121344"/>
                  <a:chExt cx="9144000" cy="294822"/>
                </a:xfrm>
              </p:grpSpPr>
              <p:grpSp>
                <p:nvGrpSpPr>
                  <p:cNvPr id="64" name="Group 63"/>
                  <p:cNvGrpSpPr/>
                  <p:nvPr/>
                </p:nvGrpSpPr>
                <p:grpSpPr>
                  <a:xfrm>
                    <a:off x="0" y="121344"/>
                    <a:ext cx="9144000" cy="294822"/>
                    <a:chOff x="132692" y="121344"/>
                    <a:chExt cx="8554108" cy="294822"/>
                  </a:xfrm>
                </p:grpSpPr>
                <p:sp>
                  <p:nvSpPr>
                    <p:cNvPr id="66" name="TextBox 65"/>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6"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7" action="ppaction://hlinksldjump"/>
                        </a:rPr>
                        <a:t>El Niño</a:t>
                      </a:r>
                      <a:r>
                        <a:rPr lang="en-US" sz="1300" dirty="0" smtClean="0">
                          <a:solidFill>
                            <a:srgbClr val="767171"/>
                          </a:solidFill>
                        </a:rPr>
                        <a:t>   </a:t>
                      </a:r>
                      <a:r>
                        <a:rPr lang="en-US" sz="1300" dirty="0" smtClean="0">
                          <a:solidFill>
                            <a:srgbClr val="767171"/>
                          </a:solidFill>
                          <a:hlinkClick r:id="rId8" action="ppaction://hlinksldjump"/>
                        </a:rPr>
                        <a:t>La Niña</a:t>
                      </a:r>
                      <a:r>
                        <a:rPr lang="en-US" sz="1300" dirty="0" smtClean="0">
                          <a:solidFill>
                            <a:srgbClr val="767171"/>
                          </a:solidFill>
                        </a:rPr>
                        <a:t>   </a:t>
                      </a:r>
                      <a:r>
                        <a:rPr lang="en-US" sz="1300" dirty="0" smtClean="0">
                          <a:solidFill>
                            <a:srgbClr val="767171"/>
                          </a:solidFill>
                          <a:hlinkClick r:id="rId9" action="ppaction://hlinksldjump"/>
                        </a:rPr>
                        <a:t>Community Concerns</a:t>
                      </a:r>
                      <a:r>
                        <a:rPr lang="en-US" sz="1300" dirty="0" smtClean="0">
                          <a:solidFill>
                            <a:srgbClr val="767171"/>
                          </a:solidFill>
                        </a:rPr>
                        <a:t>   </a:t>
                      </a:r>
                      <a:r>
                        <a:rPr lang="en-US" sz="1300" dirty="0" smtClean="0">
                          <a:solidFill>
                            <a:srgbClr val="767171"/>
                          </a:solidFill>
                          <a:hlinkClick r:id="rId10" action="ppaction://hlinksldjump"/>
                        </a:rPr>
                        <a:t>Objectives</a:t>
                      </a:r>
                      <a:r>
                        <a:rPr lang="en-US" sz="1300" dirty="0" smtClean="0">
                          <a:solidFill>
                            <a:srgbClr val="767171"/>
                          </a:solidFill>
                        </a:rPr>
                        <a:t>   </a:t>
                      </a:r>
                      <a:r>
                        <a:rPr lang="en-US" sz="1300" dirty="0" smtClean="0">
                          <a:solidFill>
                            <a:srgbClr val="767171"/>
                          </a:solidFill>
                          <a:hlinkClick r:id="rId11" action="ppaction://hlinksldjump"/>
                        </a:rPr>
                        <a:t>Methods</a:t>
                      </a:r>
                      <a:r>
                        <a:rPr lang="en-US" sz="1300" dirty="0" smtClean="0">
                          <a:solidFill>
                            <a:srgbClr val="767171"/>
                          </a:solidFill>
                        </a:rPr>
                        <a:t>   </a:t>
                      </a:r>
                      <a:r>
                        <a:rPr lang="en-US" sz="1300" b="1" dirty="0" smtClean="0">
                          <a:solidFill>
                            <a:srgbClr val="767171"/>
                          </a:solidFill>
                          <a:hlinkClick r:id="rId12"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3" action="ppaction://hlinksldjump"/>
                        </a:rPr>
                        <a:t>Future Work</a:t>
                      </a:r>
                      <a:r>
                        <a:rPr lang="en-US" sz="1300" dirty="0" smtClean="0">
                          <a:solidFill>
                            <a:srgbClr val="767171"/>
                          </a:solidFill>
                        </a:rPr>
                        <a:t>   </a:t>
                      </a:r>
                      <a:r>
                        <a:rPr lang="en-US" sz="1300" dirty="0" smtClean="0">
                          <a:solidFill>
                            <a:srgbClr val="767171"/>
                          </a:solidFill>
                          <a:hlinkClick r:id="rId14" action="ppaction://hlinksldjump"/>
                        </a:rPr>
                        <a:t>Conclusions</a:t>
                      </a:r>
                      <a:endParaRPr lang="en-US" sz="1300" dirty="0">
                        <a:solidFill>
                          <a:srgbClr val="767171"/>
                        </a:solidFill>
                      </a:endParaRPr>
                    </a:p>
                  </p:txBody>
                </p:sp>
                <p:cxnSp>
                  <p:nvCxnSpPr>
                    <p:cNvPr id="67" name="Straight Connector 66"/>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5" name="Straight Connector 64"/>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3" name="Straight Connector 62"/>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6187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584666554"/>
              </p:ext>
            </p:extLst>
          </p:nvPr>
        </p:nvGraphicFramePr>
        <p:xfrm>
          <a:off x="0" y="4425896"/>
          <a:ext cx="9144000" cy="2358952"/>
        </p:xfrm>
        <a:graphic>
          <a:graphicData uri="http://schemas.openxmlformats.org/drawingml/2006/chart">
            <c:chart xmlns:c="http://schemas.openxmlformats.org/drawingml/2006/chart" xmlns:r="http://schemas.openxmlformats.org/officeDocument/2006/relationships" r:id="rId3"/>
          </a:graphicData>
        </a:graphic>
      </p:graphicFrame>
      <p:pic>
        <p:nvPicPr>
          <p:cNvPr id="1030" name="Picture 6" descr="Z:\NCEI_NASA_DEVELOP\Sum15_Pacfic_Waters_Resources\Maps\FinalMaps\AnimationMaps\La_MOD\13_DJF_Mod_L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24" y="1903414"/>
            <a:ext cx="3391394" cy="26320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903414"/>
            <a:ext cx="3465218" cy="263201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358332" y="5434642"/>
            <a:ext cx="1587260" cy="10006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a:grpSpLocks noChangeAspect="1"/>
          </p:cNvGrpSpPr>
          <p:nvPr/>
        </p:nvGrpSpPr>
        <p:grpSpPr>
          <a:xfrm>
            <a:off x="3661492" y="463021"/>
            <a:ext cx="5184169" cy="4023360"/>
            <a:chOff x="3465218" y="128203"/>
            <a:chExt cx="5678782" cy="4407222"/>
          </a:xfrm>
        </p:grpSpPr>
        <p:pic>
          <p:nvPicPr>
            <p:cNvPr id="1027" name="Picture 3" descr="Z:\NCEI_NASA_DEVELOP\Sum15_Pacfic_Waters_Resources\Maps\FinalMaps\AnimationMaps\El_MOD\13_DJF_Mod_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218" y="128203"/>
              <a:ext cx="5678782" cy="4407222"/>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4304581" y="2342510"/>
              <a:ext cx="73152" cy="73152"/>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08737" y="2236130"/>
              <a:ext cx="73152" cy="73152"/>
            </a:xfrm>
            <a:prstGeom prst="ellipse">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871029" y="2011854"/>
              <a:ext cx="73152" cy="73152"/>
            </a:xfrm>
            <a:prstGeom prst="ellipse">
              <a:avLst/>
            </a:prstGeom>
            <a:solidFill>
              <a:srgbClr val="3366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267825" y="2348268"/>
              <a:ext cx="73152" cy="73152"/>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95613" y="2374146"/>
              <a:ext cx="73152" cy="73152"/>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095921" y="2244756"/>
              <a:ext cx="73152" cy="73152"/>
            </a:xfrm>
            <a:prstGeom prst="ellipse">
              <a:avLst/>
            </a:prstGeom>
            <a:solidFill>
              <a:srgbClr val="F4901A"/>
            </a:solidFill>
            <a:ln>
              <a:solidFill>
                <a:srgbClr val="F490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346167" y="2350143"/>
              <a:ext cx="73152" cy="73152"/>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321756" y="3538706"/>
              <a:ext cx="73152" cy="73152"/>
            </a:xfrm>
            <a:prstGeom prst="ellipse">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924803" y="1546005"/>
              <a:ext cx="73152" cy="7315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077203" y="1612145"/>
              <a:ext cx="73152" cy="73152"/>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180715" y="1681153"/>
              <a:ext cx="73152" cy="7315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9" name="Straight Connector 48"/>
          <p:cNvCxnSpPr/>
          <p:nvPr/>
        </p:nvCxnSpPr>
        <p:spPr>
          <a:xfrm>
            <a:off x="7760893" y="167384"/>
            <a:ext cx="0" cy="251091"/>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 Placeholder 6"/>
          <p:cNvSpPr>
            <a:spLocks noGrp="1"/>
          </p:cNvSpPr>
          <p:nvPr>
            <p:ph type="body" sz="quarter" idx="10"/>
          </p:nvPr>
        </p:nvSpPr>
        <p:spPr>
          <a:xfrm>
            <a:off x="271549" y="819728"/>
            <a:ext cx="3168996" cy="1838959"/>
          </a:xfrm>
        </p:spPr>
        <p:txBody>
          <a:bodyPr anchor="t">
            <a:noAutofit/>
          </a:bodyPr>
          <a:lstStyle/>
          <a:p>
            <a:pPr algn="ctr"/>
            <a:r>
              <a:rPr lang="en-US" dirty="0" smtClean="0"/>
              <a:t>Post-El Niñ</a:t>
            </a:r>
            <a:r>
              <a:rPr lang="en-US" dirty="0"/>
              <a:t>o</a:t>
            </a:r>
          </a:p>
        </p:txBody>
      </p:sp>
      <p:grpSp>
        <p:nvGrpSpPr>
          <p:cNvPr id="46" name="Group 45"/>
          <p:cNvGrpSpPr/>
          <p:nvPr/>
        </p:nvGrpSpPr>
        <p:grpSpPr>
          <a:xfrm>
            <a:off x="0" y="121344"/>
            <a:ext cx="9144000" cy="294822"/>
            <a:chOff x="0" y="121344"/>
            <a:chExt cx="9144000" cy="294822"/>
          </a:xfrm>
        </p:grpSpPr>
        <p:grpSp>
          <p:nvGrpSpPr>
            <p:cNvPr id="47" name="Group 46"/>
            <p:cNvGrpSpPr/>
            <p:nvPr/>
          </p:nvGrpSpPr>
          <p:grpSpPr>
            <a:xfrm>
              <a:off x="0" y="121344"/>
              <a:ext cx="9144000" cy="294822"/>
              <a:chOff x="0" y="121344"/>
              <a:chExt cx="9144000" cy="294822"/>
            </a:xfrm>
          </p:grpSpPr>
          <p:grpSp>
            <p:nvGrpSpPr>
              <p:cNvPr id="51" name="Group 50"/>
              <p:cNvGrpSpPr/>
              <p:nvPr/>
            </p:nvGrpSpPr>
            <p:grpSpPr>
              <a:xfrm>
                <a:off x="0" y="121344"/>
                <a:ext cx="9144000" cy="294822"/>
                <a:chOff x="0" y="121344"/>
                <a:chExt cx="9144000" cy="294822"/>
              </a:xfrm>
            </p:grpSpPr>
            <p:grpSp>
              <p:nvGrpSpPr>
                <p:cNvPr id="64" name="Group 63"/>
                <p:cNvGrpSpPr/>
                <p:nvPr/>
              </p:nvGrpSpPr>
              <p:grpSpPr>
                <a:xfrm>
                  <a:off x="0" y="121344"/>
                  <a:ext cx="9144000" cy="294822"/>
                  <a:chOff x="0" y="121344"/>
                  <a:chExt cx="9144000" cy="294822"/>
                </a:xfrm>
              </p:grpSpPr>
              <p:grpSp>
                <p:nvGrpSpPr>
                  <p:cNvPr id="66" name="Group 65"/>
                  <p:cNvGrpSpPr/>
                  <p:nvPr/>
                </p:nvGrpSpPr>
                <p:grpSpPr>
                  <a:xfrm>
                    <a:off x="0" y="121344"/>
                    <a:ext cx="9144000" cy="294822"/>
                    <a:chOff x="132692" y="121344"/>
                    <a:chExt cx="8554108" cy="294822"/>
                  </a:xfrm>
                </p:grpSpPr>
                <p:sp>
                  <p:nvSpPr>
                    <p:cNvPr id="68" name="TextBox 67"/>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6"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7" action="ppaction://hlinksldjump"/>
                        </a:rPr>
                        <a:t>El Niño</a:t>
                      </a:r>
                      <a:r>
                        <a:rPr lang="en-US" sz="1300" dirty="0" smtClean="0">
                          <a:solidFill>
                            <a:srgbClr val="767171"/>
                          </a:solidFill>
                        </a:rPr>
                        <a:t>   </a:t>
                      </a:r>
                      <a:r>
                        <a:rPr lang="en-US" sz="1300" dirty="0" smtClean="0">
                          <a:solidFill>
                            <a:srgbClr val="767171"/>
                          </a:solidFill>
                          <a:hlinkClick r:id="rId8" action="ppaction://hlinksldjump"/>
                        </a:rPr>
                        <a:t>La Niña</a:t>
                      </a:r>
                      <a:r>
                        <a:rPr lang="en-US" sz="1300" dirty="0" smtClean="0">
                          <a:solidFill>
                            <a:srgbClr val="767171"/>
                          </a:solidFill>
                        </a:rPr>
                        <a:t>   </a:t>
                      </a:r>
                      <a:r>
                        <a:rPr lang="en-US" sz="1300" dirty="0" smtClean="0">
                          <a:solidFill>
                            <a:srgbClr val="767171"/>
                          </a:solidFill>
                          <a:hlinkClick r:id="rId9" action="ppaction://hlinksldjump"/>
                        </a:rPr>
                        <a:t>Community Concerns</a:t>
                      </a:r>
                      <a:r>
                        <a:rPr lang="en-US" sz="1300" dirty="0" smtClean="0">
                          <a:solidFill>
                            <a:srgbClr val="767171"/>
                          </a:solidFill>
                        </a:rPr>
                        <a:t>   </a:t>
                      </a:r>
                      <a:r>
                        <a:rPr lang="en-US" sz="1300" dirty="0" smtClean="0">
                          <a:solidFill>
                            <a:srgbClr val="767171"/>
                          </a:solidFill>
                          <a:hlinkClick r:id="rId10" action="ppaction://hlinksldjump"/>
                        </a:rPr>
                        <a:t>Objectives</a:t>
                      </a:r>
                      <a:r>
                        <a:rPr lang="en-US" sz="1300" dirty="0" smtClean="0">
                          <a:solidFill>
                            <a:srgbClr val="767171"/>
                          </a:solidFill>
                        </a:rPr>
                        <a:t>   </a:t>
                      </a:r>
                      <a:r>
                        <a:rPr lang="en-US" sz="1300" dirty="0" smtClean="0">
                          <a:solidFill>
                            <a:srgbClr val="767171"/>
                          </a:solidFill>
                          <a:hlinkClick r:id="rId11" action="ppaction://hlinksldjump"/>
                        </a:rPr>
                        <a:t>Methods</a:t>
                      </a:r>
                      <a:r>
                        <a:rPr lang="en-US" sz="1300" dirty="0" smtClean="0">
                          <a:solidFill>
                            <a:srgbClr val="767171"/>
                          </a:solidFill>
                        </a:rPr>
                        <a:t>   </a:t>
                      </a:r>
                      <a:r>
                        <a:rPr lang="en-US" sz="1300" b="1" dirty="0" smtClean="0">
                          <a:solidFill>
                            <a:srgbClr val="767171"/>
                          </a:solidFill>
                          <a:hlinkClick r:id="rId12"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3" action="ppaction://hlinksldjump"/>
                        </a:rPr>
                        <a:t>Future Work</a:t>
                      </a:r>
                      <a:r>
                        <a:rPr lang="en-US" sz="1300" dirty="0" smtClean="0">
                          <a:solidFill>
                            <a:srgbClr val="767171"/>
                          </a:solidFill>
                        </a:rPr>
                        <a:t>   </a:t>
                      </a:r>
                      <a:r>
                        <a:rPr lang="en-US" sz="1300" dirty="0" smtClean="0">
                          <a:solidFill>
                            <a:srgbClr val="767171"/>
                          </a:solidFill>
                          <a:hlinkClick r:id="rId14" action="ppaction://hlinksldjump"/>
                        </a:rPr>
                        <a:t>Conclusions</a:t>
                      </a:r>
                      <a:endParaRPr lang="en-US" sz="1300" dirty="0">
                        <a:solidFill>
                          <a:srgbClr val="767171"/>
                        </a:solidFill>
                      </a:endParaRPr>
                    </a:p>
                  </p:txBody>
                </p:sp>
                <p:cxnSp>
                  <p:nvCxnSpPr>
                    <p:cNvPr id="69" name="Straight Connector 68"/>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5" name="Straight Connector 64"/>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5251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410001"/>
            <a:ext cx="4252823" cy="659674"/>
          </a:xfrm>
        </p:spPr>
        <p:txBody>
          <a:bodyPr>
            <a:normAutofit/>
          </a:bodyPr>
          <a:lstStyle/>
          <a:p>
            <a:r>
              <a:rPr lang="en-US" dirty="0" smtClean="0"/>
              <a:t>Final Products</a:t>
            </a:r>
            <a:endParaRPr lang="en-US" dirty="0"/>
          </a:p>
        </p:txBody>
      </p:sp>
      <p:sp>
        <p:nvSpPr>
          <p:cNvPr id="7" name="Text Placeholder 16"/>
          <p:cNvSpPr txBox="1">
            <a:spLocks/>
          </p:cNvSpPr>
          <p:nvPr/>
        </p:nvSpPr>
        <p:spPr>
          <a:xfrm>
            <a:off x="207034" y="1069675"/>
            <a:ext cx="8695425" cy="510683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1600" dirty="0" smtClean="0"/>
              <a:t>Final products were shared with our science advisors, end-users, and partners</a:t>
            </a:r>
          </a:p>
          <a:p>
            <a:pPr marL="0" indent="0">
              <a:lnSpc>
                <a:spcPct val="100000"/>
              </a:lnSpc>
              <a:spcBef>
                <a:spcPts val="0"/>
              </a:spcBef>
              <a:buNone/>
            </a:pPr>
            <a:endParaRPr lang="en-US" sz="1600" dirty="0" smtClean="0"/>
          </a:p>
          <a:p>
            <a:pPr>
              <a:lnSpc>
                <a:spcPct val="100000"/>
              </a:lnSpc>
              <a:spcBef>
                <a:spcPts val="0"/>
              </a:spcBef>
            </a:pPr>
            <a:r>
              <a:rPr lang="en-US" sz="1600" dirty="0" smtClean="0"/>
              <a:t>Final Products included :</a:t>
            </a:r>
          </a:p>
          <a:p>
            <a:pPr marL="0" indent="0">
              <a:lnSpc>
                <a:spcPct val="100000"/>
              </a:lnSpc>
              <a:spcBef>
                <a:spcPts val="0"/>
              </a:spcBef>
              <a:buNone/>
            </a:pPr>
            <a:r>
              <a:rPr lang="en-US" sz="1600" dirty="0"/>
              <a:t> </a:t>
            </a:r>
            <a:r>
              <a:rPr lang="en-US" sz="1600" dirty="0" smtClean="0"/>
              <a:t>         Maps, figures, and tables compiled into document for each WSO for their region </a:t>
            </a:r>
          </a:p>
          <a:p>
            <a:pPr marL="0" indent="0">
              <a:lnSpc>
                <a:spcPct val="100000"/>
              </a:lnSpc>
              <a:spcBef>
                <a:spcPts val="0"/>
              </a:spcBef>
              <a:buNone/>
            </a:pPr>
            <a:r>
              <a:rPr lang="en-US" sz="1600" dirty="0"/>
              <a:t> </a:t>
            </a:r>
            <a:r>
              <a:rPr lang="en-US" sz="1600" dirty="0" smtClean="0"/>
              <a:t>                These included: </a:t>
            </a:r>
          </a:p>
          <a:p>
            <a:pPr marL="0" indent="0">
              <a:lnSpc>
                <a:spcPct val="100000"/>
              </a:lnSpc>
              <a:spcBef>
                <a:spcPts val="0"/>
              </a:spcBef>
              <a:buNone/>
            </a:pPr>
            <a:r>
              <a:rPr lang="en-US" sz="1600" dirty="0" smtClean="0"/>
              <a:t>                       1. Maps - 30 year normal, clipped EEZ, and regional area</a:t>
            </a:r>
          </a:p>
          <a:p>
            <a:pPr marL="0" indent="0">
              <a:lnSpc>
                <a:spcPct val="100000"/>
              </a:lnSpc>
              <a:spcBef>
                <a:spcPts val="0"/>
              </a:spcBef>
              <a:buNone/>
            </a:pPr>
            <a:r>
              <a:rPr lang="en-US" sz="1600" dirty="0" smtClean="0"/>
              <a:t>                       2. Time series and tables for each NOAA level one station</a:t>
            </a:r>
          </a:p>
          <a:p>
            <a:pPr marL="0" indent="0">
              <a:lnSpc>
                <a:spcPct val="100000"/>
              </a:lnSpc>
              <a:spcBef>
                <a:spcPts val="0"/>
              </a:spcBef>
              <a:buNone/>
            </a:pPr>
            <a:r>
              <a:rPr lang="en-US" sz="1600" dirty="0"/>
              <a:t> </a:t>
            </a:r>
            <a:r>
              <a:rPr lang="en-US" sz="1600" dirty="0" smtClean="0"/>
              <a:t>                      3. ArcGIS Online Mapping Application</a:t>
            </a:r>
            <a:endParaRPr lang="en-US" sz="1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789" y="3398795"/>
            <a:ext cx="4247765" cy="2932981"/>
          </a:xfrm>
          <a:prstGeom prst="rect">
            <a:avLst/>
          </a:prstGeom>
        </p:spPr>
      </p:pic>
      <p:pic>
        <p:nvPicPr>
          <p:cNvPr id="8" name="Picture 7">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1575" y="3774586"/>
            <a:ext cx="4302264" cy="2181397"/>
          </a:xfrm>
          <a:prstGeom prst="rect">
            <a:avLst/>
          </a:prstGeom>
        </p:spPr>
      </p:pic>
      <p:grpSp>
        <p:nvGrpSpPr>
          <p:cNvPr id="27" name="Group 26"/>
          <p:cNvGrpSpPr/>
          <p:nvPr/>
        </p:nvGrpSpPr>
        <p:grpSpPr>
          <a:xfrm>
            <a:off x="0" y="121344"/>
            <a:ext cx="9144000" cy="294822"/>
            <a:chOff x="0" y="121344"/>
            <a:chExt cx="9144000" cy="294822"/>
          </a:xfrm>
        </p:grpSpPr>
        <p:grpSp>
          <p:nvGrpSpPr>
            <p:cNvPr id="28" name="Group 27"/>
            <p:cNvGrpSpPr/>
            <p:nvPr/>
          </p:nvGrpSpPr>
          <p:grpSpPr>
            <a:xfrm>
              <a:off x="0" y="121344"/>
              <a:ext cx="9144000" cy="294822"/>
              <a:chOff x="0" y="121344"/>
              <a:chExt cx="9144000" cy="294822"/>
            </a:xfrm>
          </p:grpSpPr>
          <p:grpSp>
            <p:nvGrpSpPr>
              <p:cNvPr id="30" name="Group 29"/>
              <p:cNvGrpSpPr/>
              <p:nvPr/>
            </p:nvGrpSpPr>
            <p:grpSpPr>
              <a:xfrm>
                <a:off x="0" y="121344"/>
                <a:ext cx="9144000" cy="294822"/>
                <a:chOff x="0" y="121344"/>
                <a:chExt cx="9144000" cy="294822"/>
              </a:xfrm>
            </p:grpSpPr>
            <p:grpSp>
              <p:nvGrpSpPr>
                <p:cNvPr id="32" name="Group 31"/>
                <p:cNvGrpSpPr/>
                <p:nvPr/>
              </p:nvGrpSpPr>
              <p:grpSpPr>
                <a:xfrm>
                  <a:off x="0" y="121344"/>
                  <a:ext cx="9144000" cy="294822"/>
                  <a:chOff x="0" y="121344"/>
                  <a:chExt cx="9144000" cy="294822"/>
                </a:xfrm>
              </p:grpSpPr>
              <p:grpSp>
                <p:nvGrpSpPr>
                  <p:cNvPr id="34" name="Group 33"/>
                  <p:cNvGrpSpPr/>
                  <p:nvPr/>
                </p:nvGrpSpPr>
                <p:grpSpPr>
                  <a:xfrm>
                    <a:off x="0" y="121344"/>
                    <a:ext cx="9144000" cy="294822"/>
                    <a:chOff x="132692" y="121344"/>
                    <a:chExt cx="8554108" cy="294822"/>
                  </a:xfrm>
                </p:grpSpPr>
                <p:sp>
                  <p:nvSpPr>
                    <p:cNvPr id="36" name="TextBox 35"/>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5"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6" action="ppaction://hlinksldjump"/>
                        </a:rPr>
                        <a:t>El Niño</a:t>
                      </a:r>
                      <a:r>
                        <a:rPr lang="en-US" sz="1300" dirty="0" smtClean="0">
                          <a:solidFill>
                            <a:srgbClr val="767171"/>
                          </a:solidFill>
                        </a:rPr>
                        <a:t>   </a:t>
                      </a:r>
                      <a:r>
                        <a:rPr lang="en-US" sz="1300" dirty="0" smtClean="0">
                          <a:solidFill>
                            <a:srgbClr val="767171"/>
                          </a:solidFill>
                          <a:hlinkClick r:id="rId7" action="ppaction://hlinksldjump"/>
                        </a:rPr>
                        <a:t>La Niña</a:t>
                      </a:r>
                      <a:r>
                        <a:rPr lang="en-US" sz="1300" dirty="0" smtClean="0">
                          <a:solidFill>
                            <a:srgbClr val="767171"/>
                          </a:solidFill>
                        </a:rPr>
                        <a:t>   </a:t>
                      </a:r>
                      <a:r>
                        <a:rPr lang="en-US" sz="1300" dirty="0" smtClean="0">
                          <a:solidFill>
                            <a:srgbClr val="767171"/>
                          </a:solidFill>
                          <a:hlinkClick r:id="rId8" action="ppaction://hlinksldjump"/>
                        </a:rPr>
                        <a:t>Community Concerns</a:t>
                      </a:r>
                      <a:r>
                        <a:rPr lang="en-US" sz="1300" dirty="0" smtClean="0">
                          <a:solidFill>
                            <a:srgbClr val="767171"/>
                          </a:solidFill>
                        </a:rPr>
                        <a:t>   </a:t>
                      </a:r>
                      <a:r>
                        <a:rPr lang="en-US" sz="1300" dirty="0" smtClean="0">
                          <a:solidFill>
                            <a:srgbClr val="767171"/>
                          </a:solidFill>
                          <a:hlinkClick r:id="rId9" action="ppaction://hlinksldjump"/>
                        </a:rPr>
                        <a:t>Objectives</a:t>
                      </a:r>
                      <a:r>
                        <a:rPr lang="en-US" sz="1300" dirty="0" smtClean="0">
                          <a:solidFill>
                            <a:srgbClr val="767171"/>
                          </a:solidFill>
                        </a:rPr>
                        <a:t>   </a:t>
                      </a:r>
                      <a:r>
                        <a:rPr lang="en-US" sz="1300" dirty="0" smtClean="0">
                          <a:solidFill>
                            <a:srgbClr val="767171"/>
                          </a:solidFill>
                          <a:hlinkClick r:id="rId10" action="ppaction://hlinksldjump"/>
                        </a:rPr>
                        <a:t>Methods</a:t>
                      </a:r>
                      <a:r>
                        <a:rPr lang="en-US" sz="1300" dirty="0" smtClean="0">
                          <a:solidFill>
                            <a:srgbClr val="767171"/>
                          </a:solidFill>
                        </a:rPr>
                        <a:t>   </a:t>
                      </a:r>
                      <a:r>
                        <a:rPr lang="en-US" sz="1300" b="1" dirty="0" smtClean="0">
                          <a:solidFill>
                            <a:srgbClr val="767171"/>
                          </a:solidFill>
                          <a:hlinkClick r:id="rId11"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2" action="ppaction://hlinksldjump"/>
                        </a:rPr>
                        <a:t>Future Work</a:t>
                      </a:r>
                      <a:r>
                        <a:rPr lang="en-US" sz="1300" dirty="0" smtClean="0">
                          <a:solidFill>
                            <a:srgbClr val="767171"/>
                          </a:solidFill>
                        </a:rPr>
                        <a:t>   </a:t>
                      </a:r>
                      <a:r>
                        <a:rPr lang="en-US" sz="1300" dirty="0" smtClean="0">
                          <a:solidFill>
                            <a:srgbClr val="767171"/>
                          </a:solidFill>
                          <a:hlinkClick r:id="rId13" action="ppaction://hlinksldjump"/>
                        </a:rPr>
                        <a:t>Conclusions</a:t>
                      </a:r>
                      <a:endParaRPr lang="en-US" sz="1300" dirty="0">
                        <a:solidFill>
                          <a:srgbClr val="767171"/>
                        </a:solidFill>
                      </a:endParaRPr>
                    </a:p>
                  </p:txBody>
                </p:sp>
                <p:cxnSp>
                  <p:nvCxnSpPr>
                    <p:cNvPr id="37" name="Straight Connector 36"/>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9" name="Straight Connector 28"/>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6482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Future Work</a:t>
            </a:r>
            <a:endParaRPr lang="en-US" dirty="0"/>
          </a:p>
        </p:txBody>
      </p:sp>
      <p:sp>
        <p:nvSpPr>
          <p:cNvPr id="7" name="Text Placeholder 16"/>
          <p:cNvSpPr txBox="1">
            <a:spLocks/>
          </p:cNvSpPr>
          <p:nvPr/>
        </p:nvSpPr>
        <p:spPr>
          <a:xfrm>
            <a:off x="4744527" y="2173856"/>
            <a:ext cx="4183811" cy="369210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1600" dirty="0" smtClean="0"/>
              <a:t>This work will be submitted for publication after the summer DEVELOP term</a:t>
            </a:r>
          </a:p>
          <a:p>
            <a:pPr marL="0" indent="0">
              <a:lnSpc>
                <a:spcPct val="100000"/>
              </a:lnSpc>
              <a:spcBef>
                <a:spcPts val="0"/>
              </a:spcBef>
              <a:buNone/>
            </a:pPr>
            <a:endParaRPr lang="en-US" sz="1600" dirty="0" smtClean="0"/>
          </a:p>
          <a:p>
            <a:pPr>
              <a:lnSpc>
                <a:spcPct val="100000"/>
              </a:lnSpc>
              <a:spcBef>
                <a:spcPts val="0"/>
              </a:spcBef>
            </a:pPr>
            <a:r>
              <a:rPr lang="en-US" sz="1600" dirty="0" smtClean="0"/>
              <a:t>Future work will utilize other satellite products to provide higher resolution precipitation maps</a:t>
            </a:r>
          </a:p>
          <a:p>
            <a:pPr>
              <a:lnSpc>
                <a:spcPct val="100000"/>
              </a:lnSpc>
              <a:spcBef>
                <a:spcPts val="0"/>
              </a:spcBef>
            </a:pPr>
            <a:endParaRPr lang="en-US" sz="1600" dirty="0"/>
          </a:p>
          <a:p>
            <a:pPr>
              <a:lnSpc>
                <a:spcPct val="100000"/>
              </a:lnSpc>
              <a:spcBef>
                <a:spcPts val="0"/>
              </a:spcBef>
            </a:pPr>
            <a:r>
              <a:rPr lang="en-US" sz="1600" dirty="0" smtClean="0"/>
              <a:t>This research will be presented at the 2015 AGU Fall Meeting and possibly at the 2016 AMS Annual Meeting </a:t>
            </a:r>
          </a:p>
          <a:p>
            <a:pPr>
              <a:lnSpc>
                <a:spcPct val="100000"/>
              </a:lnSpc>
              <a:spcBef>
                <a:spcPts val="0"/>
              </a:spcBef>
            </a:pPr>
            <a:endParaRPr lang="en-US" sz="1600" dirty="0" smtClean="0"/>
          </a:p>
          <a:p>
            <a:pPr>
              <a:lnSpc>
                <a:spcPct val="100000"/>
              </a:lnSpc>
              <a:spcBef>
                <a:spcPts val="0"/>
              </a:spcBef>
            </a:pPr>
            <a:endParaRPr lang="en-US" sz="1600" dirty="0" smtClean="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630" y="467165"/>
            <a:ext cx="4098636" cy="307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www.cpc.ncep.noaa.gov/products/fews/central_america/cmorph_rainfall/cmorph_month_zoom.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4" y="3440309"/>
            <a:ext cx="4213787" cy="316034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3"/>
          </p:nvPr>
        </p:nvSpPr>
        <p:spPr>
          <a:xfrm>
            <a:off x="3717294" y="6514669"/>
            <a:ext cx="5426706" cy="274320"/>
          </a:xfrm>
        </p:spPr>
        <p:txBody>
          <a:bodyPr>
            <a:normAutofit fontScale="70000" lnSpcReduction="20000"/>
          </a:bodyPr>
          <a:lstStyle/>
          <a:p>
            <a:r>
              <a:rPr lang="en-US" dirty="0"/>
              <a:t>Image Credit: http://www.cpc.ncep.noaa.gov/products/fews/central_america/cmorph_rainfall.html</a:t>
            </a:r>
          </a:p>
        </p:txBody>
      </p:sp>
      <p:grpSp>
        <p:nvGrpSpPr>
          <p:cNvPr id="18" name="Group 17"/>
          <p:cNvGrpSpPr/>
          <p:nvPr/>
        </p:nvGrpSpPr>
        <p:grpSpPr>
          <a:xfrm>
            <a:off x="0" y="121344"/>
            <a:ext cx="9144000" cy="294822"/>
            <a:chOff x="0" y="121344"/>
            <a:chExt cx="9144000" cy="294822"/>
          </a:xfrm>
        </p:grpSpPr>
        <p:grpSp>
          <p:nvGrpSpPr>
            <p:cNvPr id="19" name="Group 18"/>
            <p:cNvGrpSpPr/>
            <p:nvPr/>
          </p:nvGrpSpPr>
          <p:grpSpPr>
            <a:xfrm>
              <a:off x="0" y="121344"/>
              <a:ext cx="9144000" cy="294822"/>
              <a:chOff x="0" y="121344"/>
              <a:chExt cx="9144000" cy="294822"/>
            </a:xfrm>
          </p:grpSpPr>
          <p:grpSp>
            <p:nvGrpSpPr>
              <p:cNvPr id="21" name="Group 20"/>
              <p:cNvGrpSpPr/>
              <p:nvPr/>
            </p:nvGrpSpPr>
            <p:grpSpPr>
              <a:xfrm>
                <a:off x="0" y="121344"/>
                <a:ext cx="9144000" cy="294822"/>
                <a:chOff x="0" y="121344"/>
                <a:chExt cx="9144000" cy="294822"/>
              </a:xfrm>
            </p:grpSpPr>
            <p:grpSp>
              <p:nvGrpSpPr>
                <p:cNvPr id="23" name="Group 22"/>
                <p:cNvGrpSpPr/>
                <p:nvPr/>
              </p:nvGrpSpPr>
              <p:grpSpPr>
                <a:xfrm>
                  <a:off x="0" y="121344"/>
                  <a:ext cx="9144000" cy="294822"/>
                  <a:chOff x="0" y="121344"/>
                  <a:chExt cx="9144000" cy="294822"/>
                </a:xfrm>
              </p:grpSpPr>
              <p:grpSp>
                <p:nvGrpSpPr>
                  <p:cNvPr id="25" name="Group 24"/>
                  <p:cNvGrpSpPr/>
                  <p:nvPr/>
                </p:nvGrpSpPr>
                <p:grpSpPr>
                  <a:xfrm>
                    <a:off x="0" y="121344"/>
                    <a:ext cx="9144000" cy="294822"/>
                    <a:chOff x="132692" y="121344"/>
                    <a:chExt cx="8554108" cy="294822"/>
                  </a:xfrm>
                </p:grpSpPr>
                <p:sp>
                  <p:nvSpPr>
                    <p:cNvPr id="27" name="TextBox 26"/>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5"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6" action="ppaction://hlinksldjump"/>
                        </a:rPr>
                        <a:t>El Niño</a:t>
                      </a:r>
                      <a:r>
                        <a:rPr lang="en-US" sz="1300" dirty="0" smtClean="0">
                          <a:solidFill>
                            <a:srgbClr val="767171"/>
                          </a:solidFill>
                        </a:rPr>
                        <a:t>   </a:t>
                      </a:r>
                      <a:r>
                        <a:rPr lang="en-US" sz="1300" dirty="0" smtClean="0">
                          <a:solidFill>
                            <a:srgbClr val="767171"/>
                          </a:solidFill>
                          <a:hlinkClick r:id="rId7" action="ppaction://hlinksldjump"/>
                        </a:rPr>
                        <a:t>La Niña</a:t>
                      </a:r>
                      <a:r>
                        <a:rPr lang="en-US" sz="1300" dirty="0" smtClean="0">
                          <a:solidFill>
                            <a:srgbClr val="767171"/>
                          </a:solidFill>
                        </a:rPr>
                        <a:t>   </a:t>
                      </a:r>
                      <a:r>
                        <a:rPr lang="en-US" sz="1300" dirty="0" smtClean="0">
                          <a:solidFill>
                            <a:srgbClr val="767171"/>
                          </a:solidFill>
                          <a:hlinkClick r:id="rId8" action="ppaction://hlinksldjump"/>
                        </a:rPr>
                        <a:t>Community Concerns</a:t>
                      </a:r>
                      <a:r>
                        <a:rPr lang="en-US" sz="1300" dirty="0" smtClean="0">
                          <a:solidFill>
                            <a:srgbClr val="767171"/>
                          </a:solidFill>
                        </a:rPr>
                        <a:t>   </a:t>
                      </a:r>
                      <a:r>
                        <a:rPr lang="en-US" sz="1300" dirty="0" smtClean="0">
                          <a:solidFill>
                            <a:srgbClr val="767171"/>
                          </a:solidFill>
                          <a:hlinkClick r:id="rId9" action="ppaction://hlinksldjump"/>
                        </a:rPr>
                        <a:t>Objectives</a:t>
                      </a:r>
                      <a:r>
                        <a:rPr lang="en-US" sz="1300" dirty="0" smtClean="0">
                          <a:solidFill>
                            <a:srgbClr val="767171"/>
                          </a:solidFill>
                        </a:rPr>
                        <a:t>   </a:t>
                      </a:r>
                      <a:r>
                        <a:rPr lang="en-US" sz="1300" dirty="0" smtClean="0">
                          <a:solidFill>
                            <a:srgbClr val="767171"/>
                          </a:solidFill>
                          <a:hlinkClick r:id="rId10" action="ppaction://hlinksldjump"/>
                        </a:rPr>
                        <a:t>Methods</a:t>
                      </a:r>
                      <a:r>
                        <a:rPr lang="en-US" sz="1300" dirty="0" smtClean="0">
                          <a:solidFill>
                            <a:srgbClr val="767171"/>
                          </a:solidFill>
                        </a:rPr>
                        <a:t>   </a:t>
                      </a:r>
                      <a:r>
                        <a:rPr lang="en-US" sz="1300" dirty="0" smtClean="0">
                          <a:solidFill>
                            <a:srgbClr val="767171"/>
                          </a:solidFill>
                          <a:hlinkClick r:id="rId11" action="ppaction://hlinksldjump"/>
                        </a:rPr>
                        <a:t>Results</a:t>
                      </a:r>
                      <a:r>
                        <a:rPr lang="en-US" sz="1300" dirty="0">
                          <a:solidFill>
                            <a:srgbClr val="767171"/>
                          </a:solidFill>
                        </a:rPr>
                        <a:t> </a:t>
                      </a:r>
                      <a:r>
                        <a:rPr lang="en-US" sz="1300" dirty="0" smtClean="0">
                          <a:solidFill>
                            <a:srgbClr val="767171"/>
                          </a:solidFill>
                        </a:rPr>
                        <a:t>  </a:t>
                      </a:r>
                      <a:r>
                        <a:rPr lang="en-US" sz="1300" b="1" dirty="0" smtClean="0">
                          <a:solidFill>
                            <a:srgbClr val="767171"/>
                          </a:solidFill>
                          <a:hlinkClick r:id="rId12" action="ppaction://hlinksldjump"/>
                        </a:rPr>
                        <a:t>Future Work</a:t>
                      </a:r>
                      <a:r>
                        <a:rPr lang="en-US" sz="1300" dirty="0" smtClean="0">
                          <a:solidFill>
                            <a:srgbClr val="767171"/>
                          </a:solidFill>
                        </a:rPr>
                        <a:t>   </a:t>
                      </a:r>
                      <a:r>
                        <a:rPr lang="en-US" sz="1300" dirty="0" smtClean="0">
                          <a:solidFill>
                            <a:srgbClr val="767171"/>
                          </a:solidFill>
                          <a:hlinkClick r:id="rId13" action="ppaction://hlinksldjump"/>
                        </a:rPr>
                        <a:t>Conclusions</a:t>
                      </a:r>
                      <a:endParaRPr lang="en-US" sz="1300" dirty="0">
                        <a:solidFill>
                          <a:srgbClr val="767171"/>
                        </a:solidFill>
                      </a:endParaRPr>
                    </a:p>
                  </p:txBody>
                </p:sp>
                <p:cxnSp>
                  <p:nvCxnSpPr>
                    <p:cNvPr id="28" name="Straight Connector 27"/>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6071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6"/>
          <p:cNvSpPr txBox="1">
            <a:spLocks/>
          </p:cNvSpPr>
          <p:nvPr/>
        </p:nvSpPr>
        <p:spPr>
          <a:xfrm>
            <a:off x="323272" y="1893455"/>
            <a:ext cx="3671455" cy="438727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1600" dirty="0" smtClean="0"/>
              <a:t>PERSIANN-CDR precipitation was lower </a:t>
            </a:r>
            <a:r>
              <a:rPr lang="en-US" sz="1600" dirty="0"/>
              <a:t>than </a:t>
            </a:r>
            <a:r>
              <a:rPr lang="en-US" sz="1600" i="1" dirty="0"/>
              <a:t>in situ </a:t>
            </a:r>
            <a:r>
              <a:rPr lang="en-US" sz="1600" dirty="0" smtClean="0"/>
              <a:t>precipitation and varied with station</a:t>
            </a:r>
          </a:p>
          <a:p>
            <a:pPr marL="0" indent="0">
              <a:lnSpc>
                <a:spcPct val="100000"/>
              </a:lnSpc>
              <a:spcBef>
                <a:spcPts val="0"/>
              </a:spcBef>
              <a:buNone/>
            </a:pPr>
            <a:endParaRPr lang="en-US" sz="1600" dirty="0" smtClean="0"/>
          </a:p>
          <a:p>
            <a:pPr>
              <a:lnSpc>
                <a:spcPct val="100000"/>
              </a:lnSpc>
              <a:spcBef>
                <a:spcPts val="0"/>
              </a:spcBef>
            </a:pPr>
            <a:r>
              <a:rPr lang="en-US" sz="1600" dirty="0" smtClean="0"/>
              <a:t>Distinct differences and spatial variation of precipitation during the five ENSO phases within each EEZ</a:t>
            </a:r>
          </a:p>
          <a:p>
            <a:pPr marL="0" indent="0">
              <a:lnSpc>
                <a:spcPct val="100000"/>
              </a:lnSpc>
              <a:spcBef>
                <a:spcPts val="0"/>
              </a:spcBef>
              <a:buNone/>
            </a:pPr>
            <a:endParaRPr lang="en-US" sz="1600" dirty="0"/>
          </a:p>
          <a:p>
            <a:pPr>
              <a:lnSpc>
                <a:spcPct val="100000"/>
              </a:lnSpc>
              <a:spcBef>
                <a:spcPts val="0"/>
              </a:spcBef>
            </a:pPr>
            <a:r>
              <a:rPr lang="en-US" sz="1600" dirty="0" smtClean="0"/>
              <a:t>Using the PERSIANN CDR climatology can help local communities better manage their fresh water resources</a:t>
            </a:r>
          </a:p>
          <a:p>
            <a:pPr marL="0" indent="0">
              <a:lnSpc>
                <a:spcPct val="100000"/>
              </a:lnSpc>
              <a:spcBef>
                <a:spcPts val="0"/>
              </a:spcBef>
              <a:buNone/>
            </a:pPr>
            <a:endParaRPr lang="en-US" sz="1600" dirty="0" smtClean="0"/>
          </a:p>
        </p:txBody>
      </p:sp>
      <p:sp>
        <p:nvSpPr>
          <p:cNvPr id="19" name="Text Placeholder 18"/>
          <p:cNvSpPr>
            <a:spLocks noGrp="1"/>
          </p:cNvSpPr>
          <p:nvPr>
            <p:ph type="body" sz="quarter" idx="10"/>
          </p:nvPr>
        </p:nvSpPr>
        <p:spPr>
          <a:xfrm>
            <a:off x="548640" y="889000"/>
            <a:ext cx="3566160" cy="1076960"/>
          </a:xfrm>
        </p:spPr>
        <p:txBody>
          <a:bodyPr anchor="t"/>
          <a:lstStyle/>
          <a:p>
            <a:r>
              <a:rPr lang="en-US" dirty="0" smtClean="0"/>
              <a:t>Conclusions</a:t>
            </a:r>
            <a:endParaRPr lang="en-US" dirty="0"/>
          </a:p>
        </p:txBody>
      </p:sp>
      <p:pic>
        <p:nvPicPr>
          <p:cNvPr id="30" name="Picture 3" descr="Z:\NCEI_NASA_DEVELOP\Sum15_Pacfic_Waters_Resources\Maps\FinalMaps\AnimationMaps\El_MOD\08_JAS_Mod_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0813" y="538829"/>
            <a:ext cx="4006452" cy="31093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Z:\NCEI_NASA_DEVELOP\Sum15_Pacfic_Waters_Resources\Maps\FinalMaps\AnimationMaps\El_MOD\09_ASO_Mod_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4993" y="3268615"/>
            <a:ext cx="4005951" cy="310896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0" y="121344"/>
            <a:ext cx="9144000" cy="294822"/>
            <a:chOff x="0" y="121344"/>
            <a:chExt cx="9144000" cy="294822"/>
          </a:xfrm>
        </p:grpSpPr>
        <p:grpSp>
          <p:nvGrpSpPr>
            <p:cNvPr id="33" name="Group 32"/>
            <p:cNvGrpSpPr/>
            <p:nvPr/>
          </p:nvGrpSpPr>
          <p:grpSpPr>
            <a:xfrm>
              <a:off x="0" y="121344"/>
              <a:ext cx="9144000" cy="294822"/>
              <a:chOff x="0" y="121344"/>
              <a:chExt cx="9144000" cy="294822"/>
            </a:xfrm>
          </p:grpSpPr>
          <p:grpSp>
            <p:nvGrpSpPr>
              <p:cNvPr id="35" name="Group 34"/>
              <p:cNvGrpSpPr/>
              <p:nvPr/>
            </p:nvGrpSpPr>
            <p:grpSpPr>
              <a:xfrm>
                <a:off x="0" y="121344"/>
                <a:ext cx="9144000" cy="294822"/>
                <a:chOff x="0" y="121344"/>
                <a:chExt cx="9144000" cy="294822"/>
              </a:xfrm>
            </p:grpSpPr>
            <p:grpSp>
              <p:nvGrpSpPr>
                <p:cNvPr id="37" name="Group 36"/>
                <p:cNvGrpSpPr/>
                <p:nvPr/>
              </p:nvGrpSpPr>
              <p:grpSpPr>
                <a:xfrm>
                  <a:off x="0" y="121344"/>
                  <a:ext cx="9144000" cy="294822"/>
                  <a:chOff x="0" y="121344"/>
                  <a:chExt cx="9144000" cy="294822"/>
                </a:xfrm>
              </p:grpSpPr>
              <p:grpSp>
                <p:nvGrpSpPr>
                  <p:cNvPr id="39" name="Group 38"/>
                  <p:cNvGrpSpPr/>
                  <p:nvPr/>
                </p:nvGrpSpPr>
                <p:grpSpPr>
                  <a:xfrm>
                    <a:off x="0" y="121344"/>
                    <a:ext cx="9144000" cy="294822"/>
                    <a:chOff x="132692" y="121344"/>
                    <a:chExt cx="8554108" cy="294822"/>
                  </a:xfrm>
                </p:grpSpPr>
                <p:sp>
                  <p:nvSpPr>
                    <p:cNvPr id="41" name="TextBox 40"/>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5"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6" action="ppaction://hlinksldjump"/>
                        </a:rPr>
                        <a:t>El Niño</a:t>
                      </a:r>
                      <a:r>
                        <a:rPr lang="en-US" sz="1300" dirty="0" smtClean="0">
                          <a:solidFill>
                            <a:srgbClr val="767171"/>
                          </a:solidFill>
                        </a:rPr>
                        <a:t>   </a:t>
                      </a:r>
                      <a:r>
                        <a:rPr lang="en-US" sz="1300" dirty="0" smtClean="0">
                          <a:solidFill>
                            <a:srgbClr val="767171"/>
                          </a:solidFill>
                          <a:hlinkClick r:id="rId7" action="ppaction://hlinksldjump"/>
                        </a:rPr>
                        <a:t>La Niña</a:t>
                      </a:r>
                      <a:r>
                        <a:rPr lang="en-US" sz="1300" dirty="0" smtClean="0">
                          <a:solidFill>
                            <a:srgbClr val="767171"/>
                          </a:solidFill>
                        </a:rPr>
                        <a:t>   </a:t>
                      </a:r>
                      <a:r>
                        <a:rPr lang="en-US" sz="1300" dirty="0" smtClean="0">
                          <a:solidFill>
                            <a:srgbClr val="767171"/>
                          </a:solidFill>
                          <a:hlinkClick r:id="rId8" action="ppaction://hlinksldjump"/>
                        </a:rPr>
                        <a:t>Community Concerns</a:t>
                      </a:r>
                      <a:r>
                        <a:rPr lang="en-US" sz="1300" dirty="0" smtClean="0">
                          <a:solidFill>
                            <a:srgbClr val="767171"/>
                          </a:solidFill>
                        </a:rPr>
                        <a:t>   </a:t>
                      </a:r>
                      <a:r>
                        <a:rPr lang="en-US" sz="1300" dirty="0" smtClean="0">
                          <a:solidFill>
                            <a:srgbClr val="767171"/>
                          </a:solidFill>
                          <a:hlinkClick r:id="rId9" action="ppaction://hlinksldjump"/>
                        </a:rPr>
                        <a:t>Objectives</a:t>
                      </a:r>
                      <a:r>
                        <a:rPr lang="en-US" sz="1300" dirty="0" smtClean="0">
                          <a:solidFill>
                            <a:srgbClr val="767171"/>
                          </a:solidFill>
                        </a:rPr>
                        <a:t>   </a:t>
                      </a:r>
                      <a:r>
                        <a:rPr lang="en-US" sz="1300" dirty="0" smtClean="0">
                          <a:solidFill>
                            <a:srgbClr val="767171"/>
                          </a:solidFill>
                          <a:hlinkClick r:id="rId10" action="ppaction://hlinksldjump"/>
                        </a:rPr>
                        <a:t>Methods</a:t>
                      </a:r>
                      <a:r>
                        <a:rPr lang="en-US" sz="1300" dirty="0" smtClean="0">
                          <a:solidFill>
                            <a:srgbClr val="767171"/>
                          </a:solidFill>
                        </a:rPr>
                        <a:t>   </a:t>
                      </a:r>
                      <a:r>
                        <a:rPr lang="en-US" sz="1300" dirty="0" smtClean="0">
                          <a:solidFill>
                            <a:srgbClr val="767171"/>
                          </a:solidFill>
                          <a:hlinkClick r:id="rId11"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2" action="ppaction://hlinksldjump"/>
                        </a:rPr>
                        <a:t>Future Work</a:t>
                      </a:r>
                      <a:r>
                        <a:rPr lang="en-US" sz="1300" dirty="0" smtClean="0">
                          <a:solidFill>
                            <a:srgbClr val="767171"/>
                          </a:solidFill>
                        </a:rPr>
                        <a:t>   </a:t>
                      </a:r>
                      <a:r>
                        <a:rPr lang="en-US" sz="1300" b="1" dirty="0" smtClean="0">
                          <a:solidFill>
                            <a:srgbClr val="767171"/>
                          </a:solidFill>
                          <a:hlinkClick r:id="rId13" action="ppaction://hlinksldjump"/>
                        </a:rPr>
                        <a:t>Conclusions</a:t>
                      </a:r>
                      <a:endParaRPr lang="en-US" sz="1300" b="1" dirty="0">
                        <a:solidFill>
                          <a:srgbClr val="767171"/>
                        </a:solidFill>
                      </a:endParaRPr>
                    </a:p>
                  </p:txBody>
                </p:sp>
                <p:cxnSp>
                  <p:nvCxnSpPr>
                    <p:cNvPr id="42" name="Straight Connector 41"/>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041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Michael Kruk, </a:t>
            </a:r>
            <a:r>
              <a:rPr lang="en-US" dirty="0" smtClean="0"/>
              <a:t>Earth Resources Technology</a:t>
            </a:r>
          </a:p>
          <a:p>
            <a:r>
              <a:rPr lang="en-US" dirty="0" smtClean="0"/>
              <a:t>John </a:t>
            </a:r>
            <a:r>
              <a:rPr lang="en-US" dirty="0" err="1" smtClean="0"/>
              <a:t>Marra</a:t>
            </a:r>
            <a:r>
              <a:rPr lang="en-US" dirty="0"/>
              <a:t>, </a:t>
            </a:r>
            <a:r>
              <a:rPr lang="en-US" dirty="0" smtClean="0"/>
              <a:t>NOAA </a:t>
            </a:r>
            <a:r>
              <a:rPr lang="en-US" dirty="0"/>
              <a:t>Region Climate Services </a:t>
            </a:r>
          </a:p>
        </p:txBody>
      </p:sp>
      <p:sp>
        <p:nvSpPr>
          <p:cNvPr id="3" name="Text Placeholder 2"/>
          <p:cNvSpPr>
            <a:spLocks noGrp="1"/>
          </p:cNvSpPr>
          <p:nvPr>
            <p:ph type="body" sz="quarter" idx="11"/>
          </p:nvPr>
        </p:nvSpPr>
        <p:spPr/>
        <p:txBody>
          <a:bodyPr>
            <a:normAutofit/>
          </a:bodyPr>
          <a:lstStyle/>
          <a:p>
            <a:r>
              <a:rPr lang="en-US" dirty="0" smtClean="0"/>
              <a:t>Carl </a:t>
            </a:r>
            <a:r>
              <a:rPr lang="en-US" dirty="0" err="1" smtClean="0"/>
              <a:t>Noblitt</a:t>
            </a:r>
            <a:r>
              <a:rPr lang="en-US" dirty="0" smtClean="0"/>
              <a:t>, Pacific ENSO Applications Climate Center</a:t>
            </a:r>
            <a:endParaRPr lang="en-US" dirty="0"/>
          </a:p>
          <a:p>
            <a:endParaRPr lang="en-US" dirty="0"/>
          </a:p>
        </p:txBody>
      </p:sp>
      <p:sp>
        <p:nvSpPr>
          <p:cNvPr id="4" name="Text Placeholder 3"/>
          <p:cNvSpPr>
            <a:spLocks noGrp="1"/>
          </p:cNvSpPr>
          <p:nvPr>
            <p:ph type="body" sz="quarter" idx="12"/>
          </p:nvPr>
        </p:nvSpPr>
        <p:spPr>
          <a:xfrm>
            <a:off x="571208" y="4628566"/>
            <a:ext cx="8051582" cy="1522067"/>
          </a:xfrm>
        </p:spPr>
        <p:txBody>
          <a:bodyPr>
            <a:noAutofit/>
          </a:bodyPr>
          <a:lstStyle/>
          <a:p>
            <a:pPr>
              <a:lnSpc>
                <a:spcPct val="100000"/>
              </a:lnSpc>
            </a:pPr>
            <a:r>
              <a:rPr lang="en-US" dirty="0">
                <a:solidFill>
                  <a:schemeClr val="tx1">
                    <a:lumMod val="75000"/>
                  </a:schemeClr>
                </a:solidFill>
              </a:rPr>
              <a:t>We would like to acknowledge Lance Watkins, </a:t>
            </a:r>
            <a:r>
              <a:rPr lang="en-US" dirty="0" smtClean="0">
                <a:solidFill>
                  <a:schemeClr val="tx1">
                    <a:lumMod val="75000"/>
                  </a:schemeClr>
                </a:solidFill>
              </a:rPr>
              <a:t>Carl </a:t>
            </a:r>
            <a:r>
              <a:rPr lang="en-US" dirty="0" err="1">
                <a:solidFill>
                  <a:schemeClr val="tx1">
                    <a:lumMod val="75000"/>
                  </a:schemeClr>
                </a:solidFill>
              </a:rPr>
              <a:t>Schreck</a:t>
            </a:r>
            <a:r>
              <a:rPr lang="en-US" dirty="0">
                <a:solidFill>
                  <a:schemeClr val="tx1">
                    <a:lumMod val="75000"/>
                  </a:schemeClr>
                </a:solidFill>
              </a:rPr>
              <a:t>, Olivier Pratt, Mark Lander, Luke He, Kevin Kodama, Charles Guard, Thomas Schroeder, Maria </a:t>
            </a:r>
            <a:r>
              <a:rPr lang="en-US" dirty="0" err="1">
                <a:solidFill>
                  <a:schemeClr val="tx1">
                    <a:lumMod val="75000"/>
                  </a:schemeClr>
                </a:solidFill>
              </a:rPr>
              <a:t>Ngemaes</a:t>
            </a:r>
            <a:r>
              <a:rPr lang="en-US" dirty="0">
                <a:solidFill>
                  <a:schemeClr val="tx1">
                    <a:lumMod val="75000"/>
                  </a:schemeClr>
                </a:solidFill>
              </a:rPr>
              <a:t>, and the NASA DEVELOP National Program Office for their support, edits, and commentary that has strengthened this research. </a:t>
            </a:r>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496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62605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29045" y="87990"/>
            <a:ext cx="3827091" cy="1325880"/>
          </a:xfrm>
        </p:spPr>
        <p:txBody>
          <a:bodyPr>
            <a:normAutofit/>
          </a:bodyPr>
          <a:lstStyle/>
          <a:p>
            <a:pPr algn="ctr"/>
            <a:r>
              <a:rPr lang="en-US" dirty="0" smtClean="0"/>
              <a:t>Motivation </a:t>
            </a:r>
            <a:endParaRPr lang="en-US" dirty="0"/>
          </a:p>
        </p:txBody>
      </p:sp>
      <p:sp>
        <p:nvSpPr>
          <p:cNvPr id="8" name="Text Placeholder 7"/>
          <p:cNvSpPr>
            <a:spLocks noGrp="1"/>
          </p:cNvSpPr>
          <p:nvPr>
            <p:ph type="body" sz="quarter" idx="13"/>
          </p:nvPr>
        </p:nvSpPr>
        <p:spPr>
          <a:xfrm>
            <a:off x="1767175" y="4296818"/>
            <a:ext cx="2310493" cy="274320"/>
          </a:xfrm>
        </p:spPr>
        <p:txBody>
          <a:bodyPr>
            <a:normAutofit/>
          </a:bodyPr>
          <a:lstStyle/>
          <a:p>
            <a:r>
              <a:rPr lang="en-US" sz="1000" dirty="0" smtClean="0"/>
              <a:t>Credit</a:t>
            </a:r>
            <a:r>
              <a:rPr lang="en-US" sz="1000" dirty="0"/>
              <a:t>: </a:t>
            </a:r>
            <a:r>
              <a:rPr lang="en-US" sz="1000" dirty="0" smtClean="0"/>
              <a:t>NOAA</a:t>
            </a:r>
          </a:p>
          <a:p>
            <a:endParaRPr lang="en-US" dirty="0"/>
          </a:p>
        </p:txBody>
      </p:sp>
      <p:pic>
        <p:nvPicPr>
          <p:cNvPr id="7170" name="Picture 2" descr="C:\Users\nicholas.luchetti\Desktop\sst.anom.seasona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91" y="1680389"/>
            <a:ext cx="4075787" cy="259831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75612" y="4313209"/>
            <a:ext cx="2616525" cy="1897955"/>
          </a:xfrm>
          <a:prstGeom prst="rect">
            <a:avLst/>
          </a:prstGeom>
        </p:spPr>
        <p:txBody>
          <a:bodyPr wrap="square">
            <a:spAutoFit/>
          </a:bodyPr>
          <a:lstStyle/>
          <a:p>
            <a:pPr>
              <a:spcBef>
                <a:spcPts val="200"/>
              </a:spcBef>
              <a:buClr>
                <a:srgbClr val="75AADB"/>
              </a:buClr>
            </a:pPr>
            <a:endParaRPr lang="en-US" sz="2400" dirty="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El Niño Southern Oscillation (ENSO)</a:t>
            </a:r>
          </a:p>
          <a:p>
            <a:pPr marL="342900" indent="-342900">
              <a:spcBef>
                <a:spcPts val="200"/>
              </a:spcBef>
              <a:buClr>
                <a:srgbClr val="75AADB"/>
              </a:buClr>
              <a:buFont typeface="Webdings" panose="05030102010509060703" pitchFamily="18" charset="2"/>
              <a:buChar char="4"/>
            </a:pPr>
            <a:r>
              <a:rPr lang="en-US" dirty="0" smtClean="0">
                <a:solidFill>
                  <a:srgbClr val="767171"/>
                </a:solidFill>
              </a:rPr>
              <a:t>Influences precipitation distribution</a:t>
            </a:r>
            <a:endParaRPr lang="en-US" dirty="0">
              <a:solidFill>
                <a:srgbClr val="767171"/>
              </a:solidFill>
            </a:endParaRPr>
          </a:p>
        </p:txBody>
      </p:sp>
      <p:grpSp>
        <p:nvGrpSpPr>
          <p:cNvPr id="5" name="Group 4"/>
          <p:cNvGrpSpPr/>
          <p:nvPr/>
        </p:nvGrpSpPr>
        <p:grpSpPr>
          <a:xfrm>
            <a:off x="4710300" y="1398562"/>
            <a:ext cx="4312930" cy="4509956"/>
            <a:chOff x="4710300" y="1398562"/>
            <a:chExt cx="4312930" cy="4509956"/>
          </a:xfrm>
        </p:grpSpPr>
        <p:grpSp>
          <p:nvGrpSpPr>
            <p:cNvPr id="3" name="Group 2"/>
            <p:cNvGrpSpPr/>
            <p:nvPr/>
          </p:nvGrpSpPr>
          <p:grpSpPr>
            <a:xfrm>
              <a:off x="4710300" y="1776058"/>
              <a:ext cx="4114246" cy="4132460"/>
              <a:chOff x="4710300" y="1776058"/>
              <a:chExt cx="4114246" cy="4132460"/>
            </a:xfrm>
          </p:grpSpPr>
          <p:sp>
            <p:nvSpPr>
              <p:cNvPr id="9" name="Rectangle 8"/>
              <p:cNvSpPr/>
              <p:nvPr/>
            </p:nvSpPr>
            <p:spPr>
              <a:xfrm>
                <a:off x="6208021" y="4313209"/>
                <a:ext cx="2616525" cy="1595309"/>
              </a:xfrm>
              <a:prstGeom prst="rect">
                <a:avLst/>
              </a:prstGeom>
            </p:spPr>
            <p:txBody>
              <a:bodyPr wrap="square">
                <a:spAutoFit/>
              </a:bodyPr>
              <a:lstStyle/>
              <a:p>
                <a:pPr>
                  <a:spcBef>
                    <a:spcPts val="200"/>
                  </a:spcBef>
                  <a:buClr>
                    <a:srgbClr val="75AADB"/>
                  </a:buClr>
                </a:pPr>
                <a:endParaRPr lang="en-US" sz="2400" dirty="0">
                  <a:solidFill>
                    <a:srgbClr val="767171"/>
                  </a:solidFill>
                </a:endParaRPr>
              </a:p>
              <a:p>
                <a:pPr marL="342900" indent="-342900">
                  <a:spcBef>
                    <a:spcPts val="200"/>
                  </a:spcBef>
                  <a:buClr>
                    <a:srgbClr val="75AADB"/>
                  </a:buClr>
                  <a:buFont typeface="Webdings" panose="05030102010509060703" pitchFamily="18" charset="2"/>
                  <a:buChar char="4"/>
                </a:pPr>
                <a:r>
                  <a:rPr lang="en-US" dirty="0" smtClean="0">
                    <a:solidFill>
                      <a:srgbClr val="767171"/>
                    </a:solidFill>
                  </a:rPr>
                  <a:t>Islands in the tropical Pacific are particularly vulnerable</a:t>
                </a:r>
                <a:endParaRPr lang="en-US" dirty="0">
                  <a:solidFill>
                    <a:srgbClr val="767171"/>
                  </a:solidFill>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0300" y="1776058"/>
                <a:ext cx="3976500" cy="250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5127088" y="1398562"/>
              <a:ext cx="3896142" cy="369332"/>
            </a:xfrm>
            <a:prstGeom prst="rect">
              <a:avLst/>
            </a:prstGeom>
            <a:noFill/>
          </p:spPr>
          <p:txBody>
            <a:bodyPr wrap="square" rtlCol="0">
              <a:spAutoFit/>
            </a:bodyPr>
            <a:lstStyle/>
            <a:p>
              <a:r>
                <a:rPr lang="en-US" dirty="0" smtClean="0">
                  <a:solidFill>
                    <a:srgbClr val="767171"/>
                  </a:solidFill>
                </a:rPr>
                <a:t>Exclusive Economic Zones (EEZ)</a:t>
              </a:r>
              <a:endParaRPr lang="en-US" dirty="0">
                <a:solidFill>
                  <a:srgbClr val="767171"/>
                </a:solidFill>
              </a:endParaRPr>
            </a:p>
          </p:txBody>
        </p:sp>
      </p:grpSp>
      <p:grpSp>
        <p:nvGrpSpPr>
          <p:cNvPr id="10" name="Group 9"/>
          <p:cNvGrpSpPr/>
          <p:nvPr/>
        </p:nvGrpSpPr>
        <p:grpSpPr>
          <a:xfrm>
            <a:off x="0" y="121344"/>
            <a:ext cx="9144000" cy="294822"/>
            <a:chOff x="0" y="121344"/>
            <a:chExt cx="9144000" cy="294822"/>
          </a:xfrm>
        </p:grpSpPr>
        <p:grpSp>
          <p:nvGrpSpPr>
            <p:cNvPr id="7" name="Group 6"/>
            <p:cNvGrpSpPr/>
            <p:nvPr/>
          </p:nvGrpSpPr>
          <p:grpSpPr>
            <a:xfrm>
              <a:off x="0" y="121344"/>
              <a:ext cx="9144000" cy="294822"/>
              <a:chOff x="0" y="121344"/>
              <a:chExt cx="9144000" cy="294822"/>
            </a:xfrm>
          </p:grpSpPr>
          <p:grpSp>
            <p:nvGrpSpPr>
              <p:cNvPr id="6" name="Group 5"/>
              <p:cNvGrpSpPr/>
              <p:nvPr/>
            </p:nvGrpSpPr>
            <p:grpSpPr>
              <a:xfrm>
                <a:off x="0" y="121344"/>
                <a:ext cx="9144000" cy="294822"/>
                <a:chOff x="0" y="121344"/>
                <a:chExt cx="9144000" cy="294822"/>
              </a:xfrm>
            </p:grpSpPr>
            <p:grpSp>
              <p:nvGrpSpPr>
                <p:cNvPr id="20" name="Group 19"/>
                <p:cNvGrpSpPr/>
                <p:nvPr/>
              </p:nvGrpSpPr>
              <p:grpSpPr>
                <a:xfrm>
                  <a:off x="0" y="121344"/>
                  <a:ext cx="9144000" cy="294822"/>
                  <a:chOff x="0" y="121344"/>
                  <a:chExt cx="9144000" cy="294822"/>
                </a:xfrm>
              </p:grpSpPr>
              <p:grpSp>
                <p:nvGrpSpPr>
                  <p:cNvPr id="33" name="Group 32"/>
                  <p:cNvGrpSpPr/>
                  <p:nvPr/>
                </p:nvGrpSpPr>
                <p:grpSpPr>
                  <a:xfrm>
                    <a:off x="0" y="121344"/>
                    <a:ext cx="9144000" cy="294822"/>
                    <a:chOff x="132692" y="121344"/>
                    <a:chExt cx="8554108" cy="294822"/>
                  </a:xfrm>
                </p:grpSpPr>
                <p:sp>
                  <p:nvSpPr>
                    <p:cNvPr id="35" name="TextBox 34"/>
                    <p:cNvSpPr txBox="1"/>
                    <p:nvPr/>
                  </p:nvSpPr>
                  <p:spPr>
                    <a:xfrm>
                      <a:off x="132692" y="121344"/>
                      <a:ext cx="8554108" cy="292388"/>
                    </a:xfrm>
                    <a:prstGeom prst="rect">
                      <a:avLst/>
                    </a:prstGeom>
                    <a:noFill/>
                  </p:spPr>
                  <p:txBody>
                    <a:bodyPr wrap="square" rtlCol="0">
                      <a:spAutoFit/>
                    </a:bodyPr>
                    <a:lstStyle/>
                    <a:p>
                      <a:pPr algn="ctr"/>
                      <a:r>
                        <a:rPr lang="en-US" sz="1300" b="1" dirty="0" smtClean="0">
                          <a:solidFill>
                            <a:srgbClr val="767171"/>
                          </a:solidFill>
                          <a:hlinkClick r:id="rId5" action="ppaction://hlinksldjump"/>
                        </a:rPr>
                        <a:t>Motivation</a:t>
                      </a:r>
                      <a:r>
                        <a:rPr lang="en-US" sz="1300" b="1" dirty="0" smtClean="0">
                          <a:solidFill>
                            <a:srgbClr val="767171"/>
                          </a:solidFill>
                        </a:rPr>
                        <a:t>   </a:t>
                      </a:r>
                      <a:r>
                        <a:rPr lang="en-US" sz="1300" dirty="0" smtClean="0">
                          <a:solidFill>
                            <a:srgbClr val="767171"/>
                          </a:solidFill>
                          <a:hlinkClick r:id="rId6" action="ppaction://hlinksldjump"/>
                        </a:rPr>
                        <a:t>El Niño</a:t>
                      </a:r>
                      <a:r>
                        <a:rPr lang="en-US" sz="1300" dirty="0" smtClean="0">
                          <a:solidFill>
                            <a:srgbClr val="767171"/>
                          </a:solidFill>
                        </a:rPr>
                        <a:t>   </a:t>
                      </a:r>
                      <a:r>
                        <a:rPr lang="en-US" sz="1300" dirty="0" smtClean="0">
                          <a:solidFill>
                            <a:srgbClr val="767171"/>
                          </a:solidFill>
                          <a:hlinkClick r:id="rId7" action="ppaction://hlinksldjump"/>
                        </a:rPr>
                        <a:t>La Niña</a:t>
                      </a:r>
                      <a:r>
                        <a:rPr lang="en-US" sz="1300" dirty="0" smtClean="0">
                          <a:solidFill>
                            <a:srgbClr val="767171"/>
                          </a:solidFill>
                        </a:rPr>
                        <a:t>   </a:t>
                      </a:r>
                      <a:r>
                        <a:rPr lang="en-US" sz="1300" dirty="0" smtClean="0">
                          <a:solidFill>
                            <a:srgbClr val="767171"/>
                          </a:solidFill>
                          <a:hlinkClick r:id="rId8" action="ppaction://hlinksldjump"/>
                        </a:rPr>
                        <a:t>Community Concerns</a:t>
                      </a:r>
                      <a:r>
                        <a:rPr lang="en-US" sz="1300" dirty="0" smtClean="0">
                          <a:solidFill>
                            <a:srgbClr val="767171"/>
                          </a:solidFill>
                        </a:rPr>
                        <a:t>   </a:t>
                      </a:r>
                      <a:r>
                        <a:rPr lang="en-US" sz="1300" dirty="0" smtClean="0">
                          <a:solidFill>
                            <a:srgbClr val="767171"/>
                          </a:solidFill>
                          <a:hlinkClick r:id="rId9" action="ppaction://hlinksldjump"/>
                        </a:rPr>
                        <a:t>Objectives</a:t>
                      </a:r>
                      <a:r>
                        <a:rPr lang="en-US" sz="1300" dirty="0" smtClean="0">
                          <a:solidFill>
                            <a:srgbClr val="767171"/>
                          </a:solidFill>
                        </a:rPr>
                        <a:t>   </a:t>
                      </a:r>
                      <a:r>
                        <a:rPr lang="en-US" sz="1300" dirty="0" smtClean="0">
                          <a:solidFill>
                            <a:srgbClr val="767171"/>
                          </a:solidFill>
                          <a:hlinkClick r:id="rId10" action="ppaction://hlinksldjump"/>
                        </a:rPr>
                        <a:t>Methods</a:t>
                      </a:r>
                      <a:r>
                        <a:rPr lang="en-US" sz="1300" dirty="0" smtClean="0">
                          <a:solidFill>
                            <a:srgbClr val="767171"/>
                          </a:solidFill>
                        </a:rPr>
                        <a:t>   </a:t>
                      </a:r>
                      <a:r>
                        <a:rPr lang="en-US" sz="1300" dirty="0" smtClean="0">
                          <a:solidFill>
                            <a:srgbClr val="767171"/>
                          </a:solidFill>
                          <a:hlinkClick r:id="rId11"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2" action="ppaction://hlinksldjump"/>
                        </a:rPr>
                        <a:t>Future Work</a:t>
                      </a:r>
                      <a:r>
                        <a:rPr lang="en-US" sz="1300" dirty="0" smtClean="0">
                          <a:solidFill>
                            <a:srgbClr val="767171"/>
                          </a:solidFill>
                        </a:rPr>
                        <a:t>   </a:t>
                      </a:r>
                      <a:r>
                        <a:rPr lang="en-US" sz="1300" dirty="0" smtClean="0">
                          <a:solidFill>
                            <a:srgbClr val="767171"/>
                          </a:solidFill>
                          <a:hlinkClick r:id="rId13" action="ppaction://hlinksldjump"/>
                        </a:rPr>
                        <a:t>Conclusions</a:t>
                      </a:r>
                      <a:endParaRPr lang="en-US" sz="1300" dirty="0">
                        <a:solidFill>
                          <a:srgbClr val="767171"/>
                        </a:solidFill>
                      </a:endParaRPr>
                    </a:p>
                  </p:txBody>
                </p:sp>
                <p:cxnSp>
                  <p:nvCxnSpPr>
                    <p:cNvPr id="36" name="Straight Connector 35"/>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482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El Ni</a:t>
            </a:r>
            <a:r>
              <a:rPr lang="en-US" dirty="0"/>
              <a:t>ñ</a:t>
            </a:r>
            <a:r>
              <a:rPr lang="en-US" dirty="0" smtClean="0"/>
              <a:t>o </a:t>
            </a:r>
            <a:endParaRPr lang="en-US" dirty="0"/>
          </a:p>
        </p:txBody>
      </p:sp>
      <p:sp>
        <p:nvSpPr>
          <p:cNvPr id="5" name="Text Placeholder 4"/>
          <p:cNvSpPr>
            <a:spLocks noGrp="1"/>
          </p:cNvSpPr>
          <p:nvPr>
            <p:ph type="body" sz="quarter" idx="13"/>
          </p:nvPr>
        </p:nvSpPr>
        <p:spPr>
          <a:xfrm>
            <a:off x="2524181" y="5479274"/>
            <a:ext cx="1993392" cy="274320"/>
          </a:xfrm>
        </p:spPr>
        <p:txBody>
          <a:bodyPr>
            <a:normAutofit/>
          </a:bodyPr>
          <a:lstStyle/>
          <a:p>
            <a:r>
              <a:rPr lang="en-US" dirty="0" err="1" smtClean="0"/>
              <a:t>Credit:NOAA</a:t>
            </a:r>
            <a:endParaRPr lang="en-US" dirty="0" smtClean="0"/>
          </a:p>
          <a:p>
            <a:endParaRPr lang="en-US" dirty="0"/>
          </a:p>
        </p:txBody>
      </p:sp>
      <p:pic>
        <p:nvPicPr>
          <p:cNvPr id="1026" name="Picture 2" descr="C:\Users\nicholas.luchetti\Desktop\El Nin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557339"/>
            <a:ext cx="4374698" cy="376237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500102" y="2121998"/>
            <a:ext cx="3014503" cy="4308872"/>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b="1" dirty="0">
                <a:solidFill>
                  <a:srgbClr val="FF0000"/>
                </a:solidFill>
              </a:rPr>
              <a:t>Warm</a:t>
            </a:r>
            <a:r>
              <a:rPr lang="en-US" sz="2000" dirty="0"/>
              <a:t> SST anomalies in eastern </a:t>
            </a:r>
            <a:r>
              <a:rPr lang="en-US" sz="2000" dirty="0" smtClean="0"/>
              <a:t>Pacific</a:t>
            </a:r>
            <a:br>
              <a:rPr lang="en-US" sz="2000" dirty="0" smtClean="0"/>
            </a:br>
            <a:endParaRPr lang="en-US" sz="2000" dirty="0"/>
          </a:p>
          <a:p>
            <a:pPr marL="342900" indent="-342900">
              <a:spcBef>
                <a:spcPts val="200"/>
              </a:spcBef>
              <a:buClr>
                <a:schemeClr val="accent1"/>
              </a:buClr>
              <a:buFont typeface="Webdings" panose="05030102010509060703" pitchFamily="18" charset="2"/>
              <a:buChar char="4"/>
            </a:pPr>
            <a:r>
              <a:rPr lang="en-US" sz="2000" b="1" dirty="0">
                <a:solidFill>
                  <a:schemeClr val="accent1"/>
                </a:solidFill>
              </a:rPr>
              <a:t>Cool</a:t>
            </a:r>
            <a:r>
              <a:rPr lang="en-US" sz="2000" b="1" dirty="0"/>
              <a:t> </a:t>
            </a:r>
            <a:r>
              <a:rPr lang="en-US" sz="2000" dirty="0"/>
              <a:t>SST anomalies in Western </a:t>
            </a:r>
            <a:r>
              <a:rPr lang="en-US" sz="2000" dirty="0" smtClean="0"/>
              <a:t>Pacific</a:t>
            </a:r>
          </a:p>
          <a:p>
            <a:pPr>
              <a:spcBef>
                <a:spcPts val="200"/>
              </a:spcBef>
              <a:buClr>
                <a:schemeClr val="accent1"/>
              </a:buClr>
            </a:pPr>
            <a:endParaRPr lang="en-US" sz="2000" dirty="0"/>
          </a:p>
          <a:p>
            <a:pPr marL="342900" indent="-342900">
              <a:spcBef>
                <a:spcPts val="200"/>
              </a:spcBef>
              <a:buClr>
                <a:schemeClr val="accent1"/>
              </a:buClr>
              <a:buFont typeface="Webdings" panose="05030102010509060703" pitchFamily="18" charset="2"/>
              <a:buChar char="4"/>
            </a:pPr>
            <a:r>
              <a:rPr lang="en-US" sz="2000" dirty="0"/>
              <a:t>Convection shifts </a:t>
            </a:r>
            <a:r>
              <a:rPr lang="en-US" sz="2000" b="1" i="1" dirty="0" smtClean="0"/>
              <a:t>eastward</a:t>
            </a:r>
          </a:p>
          <a:p>
            <a:pPr>
              <a:spcBef>
                <a:spcPts val="200"/>
              </a:spcBef>
              <a:buClr>
                <a:schemeClr val="accent1"/>
              </a:buClr>
            </a:pPr>
            <a:endParaRPr lang="en-US" sz="2000" i="1" dirty="0"/>
          </a:p>
          <a:p>
            <a:pPr marL="342900" indent="-342900">
              <a:spcBef>
                <a:spcPts val="200"/>
              </a:spcBef>
              <a:buClr>
                <a:schemeClr val="accent1"/>
              </a:buClr>
              <a:buFont typeface="Webdings" panose="05030102010509060703" pitchFamily="18" charset="2"/>
              <a:buChar char="4"/>
            </a:pPr>
            <a:r>
              <a:rPr lang="en-US" sz="2000" b="1" i="1" dirty="0"/>
              <a:t>Drier</a:t>
            </a:r>
            <a:r>
              <a:rPr lang="en-US" sz="2000" dirty="0"/>
              <a:t> conditions in western Pacific </a:t>
            </a:r>
          </a:p>
          <a:p>
            <a:pPr marL="342900" indent="-342900">
              <a:spcBef>
                <a:spcPts val="200"/>
              </a:spcBef>
              <a:buClr>
                <a:schemeClr val="accent1"/>
              </a:buClr>
              <a:buFont typeface="Webdings" panose="05030102010509060703" pitchFamily="18" charset="2"/>
              <a:buChar char="4"/>
            </a:pPr>
            <a:endParaRPr lang="en-US" sz="2400" dirty="0"/>
          </a:p>
        </p:txBody>
      </p:sp>
      <p:grpSp>
        <p:nvGrpSpPr>
          <p:cNvPr id="15" name="Group 14"/>
          <p:cNvGrpSpPr/>
          <p:nvPr/>
        </p:nvGrpSpPr>
        <p:grpSpPr>
          <a:xfrm>
            <a:off x="0" y="121344"/>
            <a:ext cx="9144000" cy="294822"/>
            <a:chOff x="0" y="121344"/>
            <a:chExt cx="9144000" cy="294822"/>
          </a:xfrm>
        </p:grpSpPr>
        <p:grpSp>
          <p:nvGrpSpPr>
            <p:cNvPr id="16" name="Group 15"/>
            <p:cNvGrpSpPr/>
            <p:nvPr/>
          </p:nvGrpSpPr>
          <p:grpSpPr>
            <a:xfrm>
              <a:off x="0" y="121344"/>
              <a:ext cx="9144000" cy="294822"/>
              <a:chOff x="0" y="121344"/>
              <a:chExt cx="9144000" cy="294822"/>
            </a:xfrm>
          </p:grpSpPr>
          <p:grpSp>
            <p:nvGrpSpPr>
              <p:cNvPr id="18" name="Group 17"/>
              <p:cNvGrpSpPr/>
              <p:nvPr/>
            </p:nvGrpSpPr>
            <p:grpSpPr>
              <a:xfrm>
                <a:off x="0" y="121344"/>
                <a:ext cx="9144000" cy="294822"/>
                <a:chOff x="0" y="121344"/>
                <a:chExt cx="9144000" cy="294822"/>
              </a:xfrm>
            </p:grpSpPr>
            <p:grpSp>
              <p:nvGrpSpPr>
                <p:cNvPr id="20" name="Group 19"/>
                <p:cNvGrpSpPr/>
                <p:nvPr/>
              </p:nvGrpSpPr>
              <p:grpSpPr>
                <a:xfrm>
                  <a:off x="0" y="121344"/>
                  <a:ext cx="9144000" cy="294822"/>
                  <a:chOff x="0" y="121344"/>
                  <a:chExt cx="9144000" cy="294822"/>
                </a:xfrm>
              </p:grpSpPr>
              <p:grpSp>
                <p:nvGrpSpPr>
                  <p:cNvPr id="22" name="Group 21"/>
                  <p:cNvGrpSpPr/>
                  <p:nvPr/>
                </p:nvGrpSpPr>
                <p:grpSpPr>
                  <a:xfrm>
                    <a:off x="0" y="121344"/>
                    <a:ext cx="9144000" cy="294822"/>
                    <a:chOff x="132692" y="121344"/>
                    <a:chExt cx="8554108" cy="294822"/>
                  </a:xfrm>
                </p:grpSpPr>
                <p:sp>
                  <p:nvSpPr>
                    <p:cNvPr id="24" name="TextBox 23"/>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4" action="ppaction://hlinksldjump"/>
                        </a:rPr>
                        <a:t>Motivation</a:t>
                      </a:r>
                      <a:r>
                        <a:rPr lang="en-US" sz="1300" b="1" dirty="0" smtClean="0">
                          <a:solidFill>
                            <a:srgbClr val="767171"/>
                          </a:solidFill>
                        </a:rPr>
                        <a:t>   </a:t>
                      </a:r>
                      <a:r>
                        <a:rPr lang="en-US" sz="1300" b="1" dirty="0" smtClean="0">
                          <a:solidFill>
                            <a:srgbClr val="767171"/>
                          </a:solidFill>
                          <a:hlinkClick r:id="rId5" action="ppaction://hlinksldjump"/>
                        </a:rPr>
                        <a:t>El Niño</a:t>
                      </a:r>
                      <a:r>
                        <a:rPr lang="en-US" sz="1300" dirty="0" smtClean="0">
                          <a:solidFill>
                            <a:srgbClr val="767171"/>
                          </a:solidFill>
                        </a:rPr>
                        <a:t>   </a:t>
                      </a:r>
                      <a:r>
                        <a:rPr lang="en-US" sz="1300" dirty="0" smtClean="0">
                          <a:solidFill>
                            <a:srgbClr val="767171"/>
                          </a:solidFill>
                          <a:hlinkClick r:id="rId6" action="ppaction://hlinksldjump"/>
                        </a:rPr>
                        <a:t>La Niña</a:t>
                      </a:r>
                      <a:r>
                        <a:rPr lang="en-US" sz="1300" dirty="0" smtClean="0">
                          <a:solidFill>
                            <a:srgbClr val="767171"/>
                          </a:solidFill>
                        </a:rPr>
                        <a:t>   </a:t>
                      </a:r>
                      <a:r>
                        <a:rPr lang="en-US" sz="1300" dirty="0" smtClean="0">
                          <a:solidFill>
                            <a:srgbClr val="767171"/>
                          </a:solidFill>
                          <a:hlinkClick r:id="rId7" action="ppaction://hlinksldjump"/>
                        </a:rPr>
                        <a:t>Community Concerns</a:t>
                      </a:r>
                      <a:r>
                        <a:rPr lang="en-US" sz="1300" dirty="0" smtClean="0">
                          <a:solidFill>
                            <a:srgbClr val="767171"/>
                          </a:solidFill>
                        </a:rPr>
                        <a:t>   </a:t>
                      </a:r>
                      <a:r>
                        <a:rPr lang="en-US" sz="1300" dirty="0" smtClean="0">
                          <a:solidFill>
                            <a:srgbClr val="767171"/>
                          </a:solidFill>
                          <a:hlinkClick r:id="rId8" action="ppaction://hlinksldjump"/>
                        </a:rPr>
                        <a:t>Objectives</a:t>
                      </a:r>
                      <a:r>
                        <a:rPr lang="en-US" sz="1300" dirty="0" smtClean="0">
                          <a:solidFill>
                            <a:srgbClr val="767171"/>
                          </a:solidFill>
                        </a:rPr>
                        <a:t>   </a:t>
                      </a:r>
                      <a:r>
                        <a:rPr lang="en-US" sz="1300" dirty="0" smtClean="0">
                          <a:solidFill>
                            <a:srgbClr val="767171"/>
                          </a:solidFill>
                          <a:hlinkClick r:id="rId9" action="ppaction://hlinksldjump"/>
                        </a:rPr>
                        <a:t>Methods</a:t>
                      </a:r>
                      <a:r>
                        <a:rPr lang="en-US" sz="1300" dirty="0" smtClean="0">
                          <a:solidFill>
                            <a:srgbClr val="767171"/>
                          </a:solidFill>
                        </a:rPr>
                        <a:t>   </a:t>
                      </a:r>
                      <a:r>
                        <a:rPr lang="en-US" sz="1300" dirty="0" smtClean="0">
                          <a:solidFill>
                            <a:srgbClr val="767171"/>
                          </a:solidFill>
                          <a:hlinkClick r:id="rId10"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1" action="ppaction://hlinksldjump"/>
                        </a:rPr>
                        <a:t>Future Work</a:t>
                      </a:r>
                      <a:r>
                        <a:rPr lang="en-US" sz="1300" dirty="0" smtClean="0">
                          <a:solidFill>
                            <a:srgbClr val="767171"/>
                          </a:solidFill>
                        </a:rPr>
                        <a:t>   </a:t>
                      </a:r>
                      <a:r>
                        <a:rPr lang="en-US" sz="1300" dirty="0" smtClean="0">
                          <a:solidFill>
                            <a:srgbClr val="767171"/>
                          </a:solidFill>
                          <a:hlinkClick r:id="rId12" action="ppaction://hlinksldjump"/>
                        </a:rPr>
                        <a:t>Conclusions</a:t>
                      </a:r>
                      <a:endParaRPr lang="en-US" sz="1300" dirty="0">
                        <a:solidFill>
                          <a:srgbClr val="767171"/>
                        </a:solidFill>
                      </a:endParaRPr>
                    </a:p>
                  </p:txBody>
                </p:sp>
                <p:cxnSp>
                  <p:nvCxnSpPr>
                    <p:cNvPr id="25" name="Straight Connector 24"/>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9248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La Niñ</a:t>
            </a:r>
            <a:r>
              <a:rPr lang="en-US" dirty="0"/>
              <a:t>a</a:t>
            </a:r>
            <a:r>
              <a:rPr lang="en-US" dirty="0" smtClean="0"/>
              <a:t> </a:t>
            </a:r>
            <a:endParaRPr lang="en-US" dirty="0"/>
          </a:p>
        </p:txBody>
      </p:sp>
      <p:sp>
        <p:nvSpPr>
          <p:cNvPr id="5" name="Text Placeholder 4"/>
          <p:cNvSpPr>
            <a:spLocks noGrp="1"/>
          </p:cNvSpPr>
          <p:nvPr>
            <p:ph type="body" sz="quarter" idx="13"/>
          </p:nvPr>
        </p:nvSpPr>
        <p:spPr>
          <a:xfrm>
            <a:off x="2421446" y="5538652"/>
            <a:ext cx="1993392" cy="274320"/>
          </a:xfrm>
        </p:spPr>
        <p:txBody>
          <a:bodyPr>
            <a:normAutofit/>
          </a:bodyPr>
          <a:lstStyle/>
          <a:p>
            <a:r>
              <a:rPr lang="en-US" dirty="0" smtClean="0"/>
              <a:t>Credit: NOAA</a:t>
            </a:r>
            <a:endParaRPr lang="en-US" dirty="0"/>
          </a:p>
        </p:txBody>
      </p:sp>
      <p:pic>
        <p:nvPicPr>
          <p:cNvPr id="2050" name="Picture 2" descr="C:\Users\nicholas.luchetti\Desktop\La N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652468"/>
            <a:ext cx="4300538" cy="37529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00102" y="2110942"/>
            <a:ext cx="3014503" cy="4308872"/>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b="1" dirty="0">
                <a:solidFill>
                  <a:schemeClr val="accent1"/>
                </a:solidFill>
              </a:rPr>
              <a:t>Cool</a:t>
            </a:r>
            <a:r>
              <a:rPr lang="en-US" sz="2000" dirty="0" smtClean="0"/>
              <a:t> </a:t>
            </a:r>
            <a:r>
              <a:rPr lang="en-US" sz="2000" dirty="0"/>
              <a:t>SST anomalies in eastern </a:t>
            </a:r>
            <a:r>
              <a:rPr lang="en-US" sz="2000" dirty="0" smtClean="0"/>
              <a:t>Pacific</a:t>
            </a:r>
            <a:br>
              <a:rPr lang="en-US" sz="2000" dirty="0" smtClean="0"/>
            </a:br>
            <a:endParaRPr lang="en-US" sz="2000" dirty="0"/>
          </a:p>
          <a:p>
            <a:pPr marL="342900" indent="-342900">
              <a:spcBef>
                <a:spcPts val="200"/>
              </a:spcBef>
              <a:buClr>
                <a:schemeClr val="accent1"/>
              </a:buClr>
              <a:buFont typeface="Webdings" panose="05030102010509060703" pitchFamily="18" charset="2"/>
              <a:buChar char="4"/>
            </a:pPr>
            <a:r>
              <a:rPr lang="en-US" sz="2000" b="1" dirty="0">
                <a:solidFill>
                  <a:srgbClr val="FF0000"/>
                </a:solidFill>
              </a:rPr>
              <a:t>Warm</a:t>
            </a:r>
            <a:r>
              <a:rPr lang="en-US" sz="2000" dirty="0" smtClean="0"/>
              <a:t> </a:t>
            </a:r>
            <a:r>
              <a:rPr lang="en-US" sz="2000" dirty="0"/>
              <a:t>SST anomalies in Western </a:t>
            </a:r>
            <a:r>
              <a:rPr lang="en-US" sz="2000" dirty="0" smtClean="0"/>
              <a:t>Pacific</a:t>
            </a:r>
          </a:p>
          <a:p>
            <a:pPr marL="342900" indent="-342900">
              <a:spcBef>
                <a:spcPts val="200"/>
              </a:spcBef>
              <a:buClr>
                <a:schemeClr val="accent1"/>
              </a:buClr>
              <a:buFont typeface="Webdings" panose="05030102010509060703" pitchFamily="18" charset="2"/>
              <a:buChar char="4"/>
            </a:pPr>
            <a:endParaRPr lang="en-US" sz="2000" dirty="0"/>
          </a:p>
          <a:p>
            <a:pPr marL="342900" indent="-342900">
              <a:spcBef>
                <a:spcPts val="200"/>
              </a:spcBef>
              <a:buClr>
                <a:schemeClr val="accent1"/>
              </a:buClr>
              <a:buFont typeface="Webdings" panose="05030102010509060703" pitchFamily="18" charset="2"/>
              <a:buChar char="4"/>
            </a:pPr>
            <a:r>
              <a:rPr lang="en-US" sz="2000" dirty="0" smtClean="0"/>
              <a:t>Convection </a:t>
            </a:r>
            <a:r>
              <a:rPr lang="en-US" sz="2000" dirty="0"/>
              <a:t>shifts </a:t>
            </a:r>
            <a:r>
              <a:rPr lang="en-US" sz="2000" b="1" i="1" dirty="0"/>
              <a:t>westward</a:t>
            </a:r>
          </a:p>
          <a:p>
            <a:pPr>
              <a:spcBef>
                <a:spcPts val="200"/>
              </a:spcBef>
              <a:buClr>
                <a:schemeClr val="accent1"/>
              </a:buClr>
            </a:pPr>
            <a:endParaRPr lang="en-US" sz="2000" i="1" dirty="0"/>
          </a:p>
          <a:p>
            <a:pPr marL="342900" indent="-342900">
              <a:spcBef>
                <a:spcPts val="200"/>
              </a:spcBef>
              <a:buClr>
                <a:schemeClr val="accent1"/>
              </a:buClr>
              <a:buFont typeface="Webdings" panose="05030102010509060703" pitchFamily="18" charset="2"/>
              <a:buChar char="4"/>
            </a:pPr>
            <a:r>
              <a:rPr lang="en-US" sz="2000" b="1" i="1" dirty="0"/>
              <a:t>Wetter</a:t>
            </a:r>
            <a:r>
              <a:rPr lang="en-US" sz="2000" dirty="0" smtClean="0"/>
              <a:t> </a:t>
            </a:r>
            <a:r>
              <a:rPr lang="en-US" sz="2000" dirty="0"/>
              <a:t>conditions in western Pacific </a:t>
            </a:r>
          </a:p>
          <a:p>
            <a:pPr marL="342900" indent="-342900">
              <a:spcBef>
                <a:spcPts val="200"/>
              </a:spcBef>
              <a:buClr>
                <a:schemeClr val="accent1"/>
              </a:buClr>
              <a:buFont typeface="Webdings" panose="05030102010509060703" pitchFamily="18" charset="2"/>
              <a:buChar char="4"/>
            </a:pPr>
            <a:endParaRPr lang="en-US" sz="2400" dirty="0"/>
          </a:p>
        </p:txBody>
      </p:sp>
      <p:grpSp>
        <p:nvGrpSpPr>
          <p:cNvPr id="6" name="Group 5"/>
          <p:cNvGrpSpPr/>
          <p:nvPr/>
        </p:nvGrpSpPr>
        <p:grpSpPr>
          <a:xfrm>
            <a:off x="0" y="121344"/>
            <a:ext cx="9144000" cy="294822"/>
            <a:chOff x="0" y="121344"/>
            <a:chExt cx="9144000" cy="294822"/>
          </a:xfrm>
        </p:grpSpPr>
        <p:grpSp>
          <p:nvGrpSpPr>
            <p:cNvPr id="7" name="Group 6"/>
            <p:cNvGrpSpPr/>
            <p:nvPr/>
          </p:nvGrpSpPr>
          <p:grpSpPr>
            <a:xfrm>
              <a:off x="0" y="121344"/>
              <a:ext cx="9144000" cy="294822"/>
              <a:chOff x="0" y="121344"/>
              <a:chExt cx="9144000" cy="294822"/>
            </a:xfrm>
          </p:grpSpPr>
          <p:grpSp>
            <p:nvGrpSpPr>
              <p:cNvPr id="10" name="Group 9"/>
              <p:cNvGrpSpPr/>
              <p:nvPr/>
            </p:nvGrpSpPr>
            <p:grpSpPr>
              <a:xfrm>
                <a:off x="0" y="121344"/>
                <a:ext cx="9144000" cy="294822"/>
                <a:chOff x="0" y="121344"/>
                <a:chExt cx="9144000" cy="294822"/>
              </a:xfrm>
            </p:grpSpPr>
            <p:grpSp>
              <p:nvGrpSpPr>
                <p:cNvPr id="12" name="Group 11"/>
                <p:cNvGrpSpPr/>
                <p:nvPr/>
              </p:nvGrpSpPr>
              <p:grpSpPr>
                <a:xfrm>
                  <a:off x="0" y="121344"/>
                  <a:ext cx="9144000" cy="294822"/>
                  <a:chOff x="0" y="121344"/>
                  <a:chExt cx="9144000" cy="294822"/>
                </a:xfrm>
              </p:grpSpPr>
              <p:grpSp>
                <p:nvGrpSpPr>
                  <p:cNvPr id="14" name="Group 13"/>
                  <p:cNvGrpSpPr/>
                  <p:nvPr/>
                </p:nvGrpSpPr>
                <p:grpSpPr>
                  <a:xfrm>
                    <a:off x="0" y="121344"/>
                    <a:ext cx="9144000" cy="294822"/>
                    <a:chOff x="132692" y="121344"/>
                    <a:chExt cx="8554108" cy="294822"/>
                  </a:xfrm>
                </p:grpSpPr>
                <p:sp>
                  <p:nvSpPr>
                    <p:cNvPr id="16" name="TextBox 15"/>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4" action="ppaction://hlinksldjump"/>
                        </a:rPr>
                        <a:t>Motivation</a:t>
                      </a:r>
                      <a:r>
                        <a:rPr lang="en-US" sz="1300" b="1" dirty="0" smtClean="0">
                          <a:solidFill>
                            <a:srgbClr val="767171"/>
                          </a:solidFill>
                        </a:rPr>
                        <a:t>   </a:t>
                      </a:r>
                      <a:r>
                        <a:rPr lang="en-US" sz="1300" dirty="0" smtClean="0">
                          <a:solidFill>
                            <a:srgbClr val="767171"/>
                          </a:solidFill>
                          <a:hlinkClick r:id="rId5" action="ppaction://hlinksldjump"/>
                        </a:rPr>
                        <a:t>El Niño</a:t>
                      </a:r>
                      <a:r>
                        <a:rPr lang="en-US" sz="1300" dirty="0" smtClean="0">
                          <a:solidFill>
                            <a:srgbClr val="767171"/>
                          </a:solidFill>
                        </a:rPr>
                        <a:t>   </a:t>
                      </a:r>
                      <a:r>
                        <a:rPr lang="en-US" sz="1300" b="1" dirty="0" smtClean="0">
                          <a:solidFill>
                            <a:srgbClr val="767171"/>
                          </a:solidFill>
                          <a:hlinkClick r:id="rId6" action="ppaction://hlinksldjump"/>
                        </a:rPr>
                        <a:t>La Niña</a:t>
                      </a:r>
                      <a:r>
                        <a:rPr lang="en-US" sz="1300" dirty="0" smtClean="0">
                          <a:solidFill>
                            <a:srgbClr val="767171"/>
                          </a:solidFill>
                        </a:rPr>
                        <a:t>   </a:t>
                      </a:r>
                      <a:r>
                        <a:rPr lang="en-US" sz="1300" dirty="0" smtClean="0">
                          <a:solidFill>
                            <a:srgbClr val="767171"/>
                          </a:solidFill>
                          <a:hlinkClick r:id="rId7" action="ppaction://hlinksldjump"/>
                        </a:rPr>
                        <a:t>Community Concerns</a:t>
                      </a:r>
                      <a:r>
                        <a:rPr lang="en-US" sz="1300" dirty="0" smtClean="0">
                          <a:solidFill>
                            <a:srgbClr val="767171"/>
                          </a:solidFill>
                        </a:rPr>
                        <a:t>   </a:t>
                      </a:r>
                      <a:r>
                        <a:rPr lang="en-US" sz="1300" dirty="0" smtClean="0">
                          <a:solidFill>
                            <a:srgbClr val="767171"/>
                          </a:solidFill>
                          <a:hlinkClick r:id="rId8" action="ppaction://hlinksldjump"/>
                        </a:rPr>
                        <a:t>Objectives</a:t>
                      </a:r>
                      <a:r>
                        <a:rPr lang="en-US" sz="1300" dirty="0" smtClean="0">
                          <a:solidFill>
                            <a:srgbClr val="767171"/>
                          </a:solidFill>
                        </a:rPr>
                        <a:t>   </a:t>
                      </a:r>
                      <a:r>
                        <a:rPr lang="en-US" sz="1300" dirty="0" smtClean="0">
                          <a:solidFill>
                            <a:srgbClr val="767171"/>
                          </a:solidFill>
                          <a:hlinkClick r:id="rId9" action="ppaction://hlinksldjump"/>
                        </a:rPr>
                        <a:t>Methods</a:t>
                      </a:r>
                      <a:r>
                        <a:rPr lang="en-US" sz="1300" dirty="0" smtClean="0">
                          <a:solidFill>
                            <a:srgbClr val="767171"/>
                          </a:solidFill>
                        </a:rPr>
                        <a:t>   </a:t>
                      </a:r>
                      <a:r>
                        <a:rPr lang="en-US" sz="1300" dirty="0" smtClean="0">
                          <a:solidFill>
                            <a:srgbClr val="767171"/>
                          </a:solidFill>
                          <a:hlinkClick r:id="rId10"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1" action="ppaction://hlinksldjump"/>
                        </a:rPr>
                        <a:t>Future Work</a:t>
                      </a:r>
                      <a:r>
                        <a:rPr lang="en-US" sz="1300" dirty="0" smtClean="0">
                          <a:solidFill>
                            <a:srgbClr val="767171"/>
                          </a:solidFill>
                        </a:rPr>
                        <a:t>   </a:t>
                      </a:r>
                      <a:r>
                        <a:rPr lang="en-US" sz="1300" dirty="0" smtClean="0">
                          <a:solidFill>
                            <a:srgbClr val="767171"/>
                          </a:solidFill>
                          <a:hlinkClick r:id="rId12" action="ppaction://hlinksldjump"/>
                        </a:rPr>
                        <a:t>Conclusions</a:t>
                      </a:r>
                      <a:endParaRPr lang="en-US" sz="1300" dirty="0">
                        <a:solidFill>
                          <a:srgbClr val="767171"/>
                        </a:solidFill>
                      </a:endParaRPr>
                    </a:p>
                  </p:txBody>
                </p:sp>
                <p:cxnSp>
                  <p:nvCxnSpPr>
                    <p:cNvPr id="17" name="Straight Connector 16"/>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5676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739493" y="6461217"/>
            <a:ext cx="2662863" cy="274320"/>
          </a:xfrm>
        </p:spPr>
        <p:txBody>
          <a:bodyPr>
            <a:normAutofit fontScale="77500" lnSpcReduction="20000"/>
          </a:bodyPr>
          <a:lstStyle/>
          <a:p>
            <a:pPr algn="r"/>
            <a:r>
              <a:rPr lang="en-US" dirty="0" smtClean="0"/>
              <a:t>Credit:</a:t>
            </a:r>
            <a:r>
              <a:rPr lang="en-US" dirty="0"/>
              <a:t> Dennis Huang (University of Hawaii)</a:t>
            </a:r>
          </a:p>
        </p:txBody>
      </p:sp>
      <p:sp>
        <p:nvSpPr>
          <p:cNvPr id="2" name="TextBox 1"/>
          <p:cNvSpPr txBox="1"/>
          <p:nvPr/>
        </p:nvSpPr>
        <p:spPr>
          <a:xfrm>
            <a:off x="6246419" y="1917267"/>
            <a:ext cx="1526857" cy="369332"/>
          </a:xfrm>
          <a:prstGeom prst="rect">
            <a:avLst/>
          </a:prstGeom>
          <a:noFill/>
        </p:spPr>
        <p:txBody>
          <a:bodyPr wrap="square" rtlCol="0">
            <a:spAutoFit/>
          </a:bodyPr>
          <a:lstStyle/>
          <a:p>
            <a:r>
              <a:rPr lang="en-US" b="1" dirty="0" smtClean="0">
                <a:solidFill>
                  <a:schemeClr val="bg1"/>
                </a:solidFill>
              </a:rPr>
              <a:t>Hawaii</a:t>
            </a:r>
            <a:r>
              <a:rPr lang="en-US" b="1" dirty="0" smtClean="0"/>
              <a:t> </a:t>
            </a:r>
            <a:endParaRPr lang="en-US" b="1" dirty="0"/>
          </a:p>
        </p:txBody>
      </p:sp>
      <p:sp>
        <p:nvSpPr>
          <p:cNvPr id="18" name="TextBox 17"/>
          <p:cNvSpPr txBox="1"/>
          <p:nvPr/>
        </p:nvSpPr>
        <p:spPr>
          <a:xfrm>
            <a:off x="2422086" y="4267429"/>
            <a:ext cx="1526857" cy="1200329"/>
          </a:xfrm>
          <a:prstGeom prst="rect">
            <a:avLst/>
          </a:prstGeom>
          <a:noFill/>
        </p:spPr>
        <p:txBody>
          <a:bodyPr wrap="square" rtlCol="0">
            <a:spAutoFit/>
          </a:bodyPr>
          <a:lstStyle/>
          <a:p>
            <a:pPr algn="ctr"/>
            <a:r>
              <a:rPr lang="en-US" b="1" dirty="0" smtClean="0">
                <a:solidFill>
                  <a:schemeClr val="bg1"/>
                </a:solidFill>
              </a:rPr>
              <a:t>Federated States of Micronesia</a:t>
            </a:r>
          </a:p>
          <a:p>
            <a:pPr algn="ctr"/>
            <a:r>
              <a:rPr lang="en-US" b="1" dirty="0" smtClean="0"/>
              <a:t> </a:t>
            </a:r>
            <a:endParaRPr lang="en-US" b="1" dirty="0"/>
          </a:p>
        </p:txBody>
      </p:sp>
      <p:sp>
        <p:nvSpPr>
          <p:cNvPr id="19" name="TextBox 18"/>
          <p:cNvSpPr txBox="1"/>
          <p:nvPr/>
        </p:nvSpPr>
        <p:spPr>
          <a:xfrm>
            <a:off x="2038596" y="1621902"/>
            <a:ext cx="2293838" cy="1200329"/>
          </a:xfrm>
          <a:prstGeom prst="rect">
            <a:avLst/>
          </a:prstGeom>
          <a:noFill/>
        </p:spPr>
        <p:txBody>
          <a:bodyPr wrap="square" rtlCol="0">
            <a:spAutoFit/>
          </a:bodyPr>
          <a:lstStyle/>
          <a:p>
            <a:pPr algn="ctr"/>
            <a:r>
              <a:rPr lang="en-US" b="1" dirty="0" smtClean="0">
                <a:solidFill>
                  <a:schemeClr val="bg1"/>
                </a:solidFill>
              </a:rPr>
              <a:t>Commonwealth of the Northern Mariana Islands</a:t>
            </a:r>
          </a:p>
          <a:p>
            <a:r>
              <a:rPr lang="en-US" b="1" dirty="0" smtClean="0"/>
              <a:t> </a:t>
            </a:r>
            <a:endParaRPr lang="en-US" b="1" dirty="0"/>
          </a:p>
        </p:txBody>
      </p:sp>
      <p:sp>
        <p:nvSpPr>
          <p:cNvPr id="20" name="TextBox 19"/>
          <p:cNvSpPr txBox="1"/>
          <p:nvPr/>
        </p:nvSpPr>
        <p:spPr>
          <a:xfrm>
            <a:off x="5024362" y="3241334"/>
            <a:ext cx="1526857" cy="646331"/>
          </a:xfrm>
          <a:prstGeom prst="rect">
            <a:avLst/>
          </a:prstGeom>
          <a:noFill/>
        </p:spPr>
        <p:txBody>
          <a:bodyPr wrap="square" rtlCol="0">
            <a:spAutoFit/>
          </a:bodyPr>
          <a:lstStyle/>
          <a:p>
            <a:r>
              <a:rPr lang="en-US" b="1" dirty="0" smtClean="0">
                <a:solidFill>
                  <a:schemeClr val="bg1"/>
                </a:solidFill>
              </a:rPr>
              <a:t>Marshall Islands</a:t>
            </a:r>
            <a:r>
              <a:rPr lang="en-US" b="1" dirty="0" smtClean="0"/>
              <a:t> </a:t>
            </a:r>
            <a:endParaRPr lang="en-US" b="1" dirty="0"/>
          </a:p>
        </p:txBody>
      </p:sp>
      <p:sp>
        <p:nvSpPr>
          <p:cNvPr id="21" name="TextBox 20"/>
          <p:cNvSpPr txBox="1"/>
          <p:nvPr/>
        </p:nvSpPr>
        <p:spPr>
          <a:xfrm>
            <a:off x="6067411" y="4267429"/>
            <a:ext cx="1526857" cy="646331"/>
          </a:xfrm>
          <a:prstGeom prst="rect">
            <a:avLst/>
          </a:prstGeom>
          <a:noFill/>
        </p:spPr>
        <p:txBody>
          <a:bodyPr wrap="square" rtlCol="0">
            <a:spAutoFit/>
          </a:bodyPr>
          <a:lstStyle/>
          <a:p>
            <a:pPr algn="ctr"/>
            <a:r>
              <a:rPr lang="en-US" b="1" dirty="0" smtClean="0">
                <a:solidFill>
                  <a:schemeClr val="bg1"/>
                </a:solidFill>
              </a:rPr>
              <a:t>American   Samoa</a:t>
            </a:r>
            <a:r>
              <a:rPr lang="en-US" b="1" dirty="0" smtClean="0"/>
              <a:t> </a:t>
            </a:r>
            <a:endParaRPr lang="en-US" b="1" dirty="0"/>
          </a:p>
        </p:txBody>
      </p:sp>
      <p:sp>
        <p:nvSpPr>
          <p:cNvPr id="22" name="TextBox 21"/>
          <p:cNvSpPr txBox="1"/>
          <p:nvPr/>
        </p:nvSpPr>
        <p:spPr>
          <a:xfrm>
            <a:off x="1271601" y="2872783"/>
            <a:ext cx="1526857" cy="646331"/>
          </a:xfrm>
          <a:prstGeom prst="rect">
            <a:avLst/>
          </a:prstGeom>
          <a:noFill/>
        </p:spPr>
        <p:txBody>
          <a:bodyPr wrap="square" rtlCol="0">
            <a:spAutoFit/>
          </a:bodyPr>
          <a:lstStyle/>
          <a:p>
            <a:pPr algn="ctr"/>
            <a:r>
              <a:rPr lang="en-US" b="1" dirty="0" smtClean="0">
                <a:solidFill>
                  <a:schemeClr val="bg1"/>
                </a:solidFill>
              </a:rPr>
              <a:t>Republic of Palau</a:t>
            </a:r>
            <a:endParaRPr lang="en-US" b="1" dirty="0"/>
          </a:p>
        </p:txBody>
      </p:sp>
      <p:sp>
        <p:nvSpPr>
          <p:cNvPr id="4" name="Text Placeholder 3"/>
          <p:cNvSpPr>
            <a:spLocks noGrp="1"/>
          </p:cNvSpPr>
          <p:nvPr>
            <p:ph type="body" sz="quarter" idx="10"/>
          </p:nvPr>
        </p:nvSpPr>
        <p:spPr>
          <a:xfrm>
            <a:off x="285323" y="160048"/>
            <a:ext cx="4047111" cy="1461854"/>
          </a:xfrm>
        </p:spPr>
        <p:txBody>
          <a:bodyPr>
            <a:normAutofit/>
          </a:bodyPr>
          <a:lstStyle/>
          <a:p>
            <a:r>
              <a:rPr lang="en-US" dirty="0" smtClean="0"/>
              <a:t>Community Concerns</a:t>
            </a:r>
            <a:endParaRPr lang="en-US" dirty="0"/>
          </a:p>
        </p:txBody>
      </p:sp>
      <p:pic>
        <p:nvPicPr>
          <p:cNvPr id="4098" name="Picture 2" descr="C:\Users\nicholas.luchetti\Documents\Downloads\DSC_8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997" y="1652677"/>
            <a:ext cx="6697683" cy="446997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121344"/>
            <a:ext cx="9144000" cy="294822"/>
            <a:chOff x="0" y="121344"/>
            <a:chExt cx="9144000" cy="294822"/>
          </a:xfrm>
        </p:grpSpPr>
        <p:grpSp>
          <p:nvGrpSpPr>
            <p:cNvPr id="12" name="Group 11"/>
            <p:cNvGrpSpPr/>
            <p:nvPr/>
          </p:nvGrpSpPr>
          <p:grpSpPr>
            <a:xfrm>
              <a:off x="0" y="121344"/>
              <a:ext cx="9144000" cy="294822"/>
              <a:chOff x="0" y="121344"/>
              <a:chExt cx="9144000" cy="294822"/>
            </a:xfrm>
          </p:grpSpPr>
          <p:grpSp>
            <p:nvGrpSpPr>
              <p:cNvPr id="14" name="Group 13"/>
              <p:cNvGrpSpPr/>
              <p:nvPr/>
            </p:nvGrpSpPr>
            <p:grpSpPr>
              <a:xfrm>
                <a:off x="0" y="121344"/>
                <a:ext cx="9144000" cy="294822"/>
                <a:chOff x="0" y="121344"/>
                <a:chExt cx="9144000" cy="294822"/>
              </a:xfrm>
            </p:grpSpPr>
            <p:grpSp>
              <p:nvGrpSpPr>
                <p:cNvPr id="16" name="Group 15"/>
                <p:cNvGrpSpPr/>
                <p:nvPr/>
              </p:nvGrpSpPr>
              <p:grpSpPr>
                <a:xfrm>
                  <a:off x="0" y="121344"/>
                  <a:ext cx="9144000" cy="294822"/>
                  <a:chOff x="0" y="121344"/>
                  <a:chExt cx="9144000" cy="294822"/>
                </a:xfrm>
              </p:grpSpPr>
              <p:grpSp>
                <p:nvGrpSpPr>
                  <p:cNvPr id="23" name="Group 22"/>
                  <p:cNvGrpSpPr/>
                  <p:nvPr/>
                </p:nvGrpSpPr>
                <p:grpSpPr>
                  <a:xfrm>
                    <a:off x="0" y="121344"/>
                    <a:ext cx="9144000" cy="294822"/>
                    <a:chOff x="132692" y="121344"/>
                    <a:chExt cx="8554108" cy="294822"/>
                  </a:xfrm>
                </p:grpSpPr>
                <p:sp>
                  <p:nvSpPr>
                    <p:cNvPr id="25" name="TextBox 24"/>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4"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5" action="ppaction://hlinksldjump"/>
                        </a:rPr>
                        <a:t>El Niño</a:t>
                      </a:r>
                      <a:r>
                        <a:rPr lang="en-US" sz="1300" dirty="0" smtClean="0">
                          <a:solidFill>
                            <a:srgbClr val="767171"/>
                          </a:solidFill>
                        </a:rPr>
                        <a:t>   </a:t>
                      </a:r>
                      <a:r>
                        <a:rPr lang="en-US" sz="1300" dirty="0" smtClean="0">
                          <a:solidFill>
                            <a:srgbClr val="767171"/>
                          </a:solidFill>
                          <a:hlinkClick r:id="rId6" action="ppaction://hlinksldjump"/>
                        </a:rPr>
                        <a:t>La Niña</a:t>
                      </a:r>
                      <a:r>
                        <a:rPr lang="en-US" sz="1300" dirty="0" smtClean="0">
                          <a:solidFill>
                            <a:srgbClr val="767171"/>
                          </a:solidFill>
                        </a:rPr>
                        <a:t>   </a:t>
                      </a:r>
                      <a:r>
                        <a:rPr lang="en-US" sz="1300" b="1" dirty="0" smtClean="0">
                          <a:solidFill>
                            <a:srgbClr val="767171"/>
                          </a:solidFill>
                          <a:hlinkClick r:id="rId7" action="ppaction://hlinksldjump"/>
                        </a:rPr>
                        <a:t>Community Concerns</a:t>
                      </a:r>
                      <a:r>
                        <a:rPr lang="en-US" sz="1300" dirty="0" smtClean="0">
                          <a:solidFill>
                            <a:srgbClr val="767171"/>
                          </a:solidFill>
                        </a:rPr>
                        <a:t>   </a:t>
                      </a:r>
                      <a:r>
                        <a:rPr lang="en-US" sz="1300" dirty="0" smtClean="0">
                          <a:solidFill>
                            <a:srgbClr val="767171"/>
                          </a:solidFill>
                          <a:hlinkClick r:id="rId8" action="ppaction://hlinksldjump"/>
                        </a:rPr>
                        <a:t>Objectives</a:t>
                      </a:r>
                      <a:r>
                        <a:rPr lang="en-US" sz="1300" dirty="0" smtClean="0">
                          <a:solidFill>
                            <a:srgbClr val="767171"/>
                          </a:solidFill>
                        </a:rPr>
                        <a:t>   </a:t>
                      </a:r>
                      <a:r>
                        <a:rPr lang="en-US" sz="1300" dirty="0" smtClean="0">
                          <a:solidFill>
                            <a:srgbClr val="767171"/>
                          </a:solidFill>
                          <a:hlinkClick r:id="rId9" action="ppaction://hlinksldjump"/>
                        </a:rPr>
                        <a:t>Methods</a:t>
                      </a:r>
                      <a:r>
                        <a:rPr lang="en-US" sz="1300" dirty="0" smtClean="0">
                          <a:solidFill>
                            <a:srgbClr val="767171"/>
                          </a:solidFill>
                        </a:rPr>
                        <a:t>   </a:t>
                      </a:r>
                      <a:r>
                        <a:rPr lang="en-US" sz="1300" dirty="0" smtClean="0">
                          <a:solidFill>
                            <a:srgbClr val="767171"/>
                          </a:solidFill>
                          <a:hlinkClick r:id="rId10"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1" action="ppaction://hlinksldjump"/>
                        </a:rPr>
                        <a:t>Future Work</a:t>
                      </a:r>
                      <a:r>
                        <a:rPr lang="en-US" sz="1300" dirty="0" smtClean="0">
                          <a:solidFill>
                            <a:srgbClr val="767171"/>
                          </a:solidFill>
                        </a:rPr>
                        <a:t>   </a:t>
                      </a:r>
                      <a:r>
                        <a:rPr lang="en-US" sz="1300" dirty="0" smtClean="0">
                          <a:solidFill>
                            <a:srgbClr val="767171"/>
                          </a:solidFill>
                          <a:hlinkClick r:id="rId12" action="ppaction://hlinksldjump"/>
                        </a:rPr>
                        <a:t>Conclusions</a:t>
                      </a:r>
                      <a:endParaRPr lang="en-US" sz="1300" dirty="0">
                        <a:solidFill>
                          <a:srgbClr val="767171"/>
                        </a:solidFill>
                      </a:endParaRPr>
                    </a:p>
                  </p:txBody>
                </p:sp>
                <p:cxnSp>
                  <p:nvCxnSpPr>
                    <p:cNvPr id="26" name="Straight Connector 25"/>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9693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739493" y="6461217"/>
            <a:ext cx="2662863" cy="274320"/>
          </a:xfrm>
        </p:spPr>
        <p:txBody>
          <a:bodyPr>
            <a:normAutofit fontScale="85000" lnSpcReduction="10000"/>
          </a:bodyPr>
          <a:lstStyle/>
          <a:p>
            <a:pPr algn="r"/>
            <a:r>
              <a:rPr lang="en-US" dirty="0" smtClean="0"/>
              <a:t>Credit: Made in ArcGIS using </a:t>
            </a:r>
            <a:r>
              <a:rPr lang="en-US" dirty="0" err="1" smtClean="0"/>
              <a:t>basemap</a:t>
            </a:r>
            <a:r>
              <a:rPr lang="en-US" dirty="0" smtClean="0"/>
              <a:t>. </a:t>
            </a:r>
            <a:endParaRPr lang="en-US" dirty="0"/>
          </a:p>
        </p:txBody>
      </p:sp>
      <p:sp>
        <p:nvSpPr>
          <p:cNvPr id="2" name="TextBox 1"/>
          <p:cNvSpPr txBox="1"/>
          <p:nvPr/>
        </p:nvSpPr>
        <p:spPr>
          <a:xfrm>
            <a:off x="6246419" y="1917267"/>
            <a:ext cx="1526857" cy="369332"/>
          </a:xfrm>
          <a:prstGeom prst="rect">
            <a:avLst/>
          </a:prstGeom>
          <a:noFill/>
        </p:spPr>
        <p:txBody>
          <a:bodyPr wrap="square" rtlCol="0">
            <a:spAutoFit/>
          </a:bodyPr>
          <a:lstStyle/>
          <a:p>
            <a:r>
              <a:rPr lang="en-US" b="1" dirty="0" smtClean="0">
                <a:solidFill>
                  <a:schemeClr val="bg1"/>
                </a:solidFill>
              </a:rPr>
              <a:t>Hawaii</a:t>
            </a:r>
            <a:r>
              <a:rPr lang="en-US" b="1" dirty="0" smtClean="0"/>
              <a:t> </a:t>
            </a:r>
            <a:endParaRPr lang="en-US" b="1" dirty="0"/>
          </a:p>
        </p:txBody>
      </p:sp>
      <p:sp>
        <p:nvSpPr>
          <p:cNvPr id="18" name="TextBox 17"/>
          <p:cNvSpPr txBox="1"/>
          <p:nvPr/>
        </p:nvSpPr>
        <p:spPr>
          <a:xfrm>
            <a:off x="2422086" y="4267429"/>
            <a:ext cx="1526857" cy="1200329"/>
          </a:xfrm>
          <a:prstGeom prst="rect">
            <a:avLst/>
          </a:prstGeom>
          <a:noFill/>
        </p:spPr>
        <p:txBody>
          <a:bodyPr wrap="square" rtlCol="0">
            <a:spAutoFit/>
          </a:bodyPr>
          <a:lstStyle/>
          <a:p>
            <a:pPr algn="ctr"/>
            <a:r>
              <a:rPr lang="en-US" b="1" dirty="0" smtClean="0">
                <a:solidFill>
                  <a:schemeClr val="bg1"/>
                </a:solidFill>
              </a:rPr>
              <a:t>Federated States of Micronesia</a:t>
            </a:r>
          </a:p>
          <a:p>
            <a:pPr algn="ctr"/>
            <a:r>
              <a:rPr lang="en-US" b="1" dirty="0" smtClean="0"/>
              <a:t> </a:t>
            </a:r>
            <a:endParaRPr lang="en-US" b="1" dirty="0"/>
          </a:p>
        </p:txBody>
      </p:sp>
      <p:sp>
        <p:nvSpPr>
          <p:cNvPr id="19" name="TextBox 18"/>
          <p:cNvSpPr txBox="1"/>
          <p:nvPr/>
        </p:nvSpPr>
        <p:spPr>
          <a:xfrm>
            <a:off x="4872529" y="1052695"/>
            <a:ext cx="4274636" cy="1477328"/>
          </a:xfrm>
          <a:prstGeom prst="rect">
            <a:avLst/>
          </a:prstGeom>
          <a:noFill/>
        </p:spPr>
        <p:txBody>
          <a:bodyPr wrap="square" rtlCol="0">
            <a:spAutoFit/>
          </a:bodyPr>
          <a:lstStyle/>
          <a:p>
            <a:pPr algn="ctr"/>
            <a:r>
              <a:rPr lang="en-US" b="1" dirty="0" smtClean="0"/>
              <a:t>“YAY</a:t>
            </a:r>
            <a:r>
              <a:rPr lang="en-US" b="1" dirty="0"/>
              <a:t>!!  Thank you so much Jessica!  I have been waiting for something like this to come our way</a:t>
            </a:r>
            <a:r>
              <a:rPr lang="en-US" b="1" dirty="0" smtClean="0"/>
              <a:t>...” </a:t>
            </a:r>
          </a:p>
          <a:p>
            <a:pPr algn="ctr"/>
            <a:endParaRPr lang="en-US" dirty="0"/>
          </a:p>
          <a:p>
            <a:pPr algn="ctr"/>
            <a:r>
              <a:rPr lang="en-US" dirty="0" smtClean="0"/>
              <a:t>– Maria </a:t>
            </a:r>
            <a:r>
              <a:rPr lang="en-US" dirty="0" err="1" smtClean="0"/>
              <a:t>Ngemaes</a:t>
            </a:r>
            <a:r>
              <a:rPr lang="en-US" dirty="0" smtClean="0"/>
              <a:t>, MIC in Palau</a:t>
            </a:r>
          </a:p>
        </p:txBody>
      </p:sp>
      <p:sp>
        <p:nvSpPr>
          <p:cNvPr id="20" name="TextBox 19"/>
          <p:cNvSpPr txBox="1"/>
          <p:nvPr/>
        </p:nvSpPr>
        <p:spPr>
          <a:xfrm>
            <a:off x="5024362" y="3241334"/>
            <a:ext cx="1526857" cy="646331"/>
          </a:xfrm>
          <a:prstGeom prst="rect">
            <a:avLst/>
          </a:prstGeom>
          <a:noFill/>
        </p:spPr>
        <p:txBody>
          <a:bodyPr wrap="square" rtlCol="0">
            <a:spAutoFit/>
          </a:bodyPr>
          <a:lstStyle/>
          <a:p>
            <a:r>
              <a:rPr lang="en-US" b="1" dirty="0" smtClean="0">
                <a:solidFill>
                  <a:schemeClr val="bg1"/>
                </a:solidFill>
              </a:rPr>
              <a:t>Marshall Islands</a:t>
            </a:r>
            <a:r>
              <a:rPr lang="en-US" b="1" dirty="0" smtClean="0"/>
              <a:t> </a:t>
            </a:r>
            <a:endParaRPr lang="en-US" b="1" dirty="0"/>
          </a:p>
        </p:txBody>
      </p:sp>
      <p:sp>
        <p:nvSpPr>
          <p:cNvPr id="21" name="TextBox 20"/>
          <p:cNvSpPr txBox="1"/>
          <p:nvPr/>
        </p:nvSpPr>
        <p:spPr>
          <a:xfrm>
            <a:off x="6067411" y="4267429"/>
            <a:ext cx="1526857" cy="646331"/>
          </a:xfrm>
          <a:prstGeom prst="rect">
            <a:avLst/>
          </a:prstGeom>
          <a:noFill/>
        </p:spPr>
        <p:txBody>
          <a:bodyPr wrap="square" rtlCol="0">
            <a:spAutoFit/>
          </a:bodyPr>
          <a:lstStyle/>
          <a:p>
            <a:pPr algn="ctr"/>
            <a:r>
              <a:rPr lang="en-US" b="1" dirty="0" smtClean="0">
                <a:solidFill>
                  <a:schemeClr val="bg1"/>
                </a:solidFill>
              </a:rPr>
              <a:t>American   Samoa</a:t>
            </a:r>
            <a:r>
              <a:rPr lang="en-US" b="1" dirty="0" smtClean="0"/>
              <a:t> </a:t>
            </a:r>
            <a:endParaRPr lang="en-US" b="1" dirty="0"/>
          </a:p>
        </p:txBody>
      </p:sp>
      <p:sp>
        <p:nvSpPr>
          <p:cNvPr id="22" name="TextBox 21"/>
          <p:cNvSpPr txBox="1"/>
          <p:nvPr/>
        </p:nvSpPr>
        <p:spPr>
          <a:xfrm>
            <a:off x="1271601" y="2872783"/>
            <a:ext cx="1526857" cy="646331"/>
          </a:xfrm>
          <a:prstGeom prst="rect">
            <a:avLst/>
          </a:prstGeom>
          <a:noFill/>
        </p:spPr>
        <p:txBody>
          <a:bodyPr wrap="square" rtlCol="0">
            <a:spAutoFit/>
          </a:bodyPr>
          <a:lstStyle/>
          <a:p>
            <a:pPr algn="ctr"/>
            <a:r>
              <a:rPr lang="en-US" b="1" dirty="0" smtClean="0">
                <a:solidFill>
                  <a:schemeClr val="bg1"/>
                </a:solidFill>
              </a:rPr>
              <a:t>Republic of Palau</a:t>
            </a:r>
            <a:endParaRPr lang="en-US" b="1" dirty="0"/>
          </a:p>
        </p:txBody>
      </p:sp>
      <p:sp>
        <p:nvSpPr>
          <p:cNvPr id="4" name="Text Placeholder 3"/>
          <p:cNvSpPr>
            <a:spLocks noGrp="1"/>
          </p:cNvSpPr>
          <p:nvPr>
            <p:ph type="body" sz="quarter" idx="10"/>
          </p:nvPr>
        </p:nvSpPr>
        <p:spPr>
          <a:xfrm>
            <a:off x="285323" y="319445"/>
            <a:ext cx="5183824" cy="1176846"/>
          </a:xfrm>
        </p:spPr>
        <p:txBody>
          <a:bodyPr>
            <a:normAutofit fontScale="77500" lnSpcReduction="20000"/>
          </a:bodyPr>
          <a:lstStyle/>
          <a:p>
            <a:r>
              <a:rPr lang="en-US" dirty="0"/>
              <a:t>Pacific ENSO Applications Center (PEAC)</a:t>
            </a:r>
          </a:p>
        </p:txBody>
      </p:sp>
      <p:sp>
        <p:nvSpPr>
          <p:cNvPr id="10" name="TextBox 9"/>
          <p:cNvSpPr txBox="1"/>
          <p:nvPr/>
        </p:nvSpPr>
        <p:spPr>
          <a:xfrm>
            <a:off x="4693521" y="2872783"/>
            <a:ext cx="4274636" cy="1200329"/>
          </a:xfrm>
          <a:prstGeom prst="rect">
            <a:avLst/>
          </a:prstGeom>
          <a:noFill/>
        </p:spPr>
        <p:txBody>
          <a:bodyPr wrap="square" rtlCol="0">
            <a:spAutoFit/>
          </a:bodyPr>
          <a:lstStyle/>
          <a:p>
            <a:pPr algn="ctr"/>
            <a:r>
              <a:rPr lang="en-US" b="1" dirty="0" smtClean="0"/>
              <a:t>“This </a:t>
            </a:r>
            <a:r>
              <a:rPr lang="en-US" b="1" dirty="0"/>
              <a:t>looks like terrific </a:t>
            </a:r>
            <a:r>
              <a:rPr lang="en-US" b="1" dirty="0" smtClean="0"/>
              <a:t>data.”</a:t>
            </a:r>
          </a:p>
          <a:p>
            <a:pPr algn="ctr"/>
            <a:endParaRPr lang="en-US" dirty="0"/>
          </a:p>
          <a:p>
            <a:pPr algn="ctr"/>
            <a:r>
              <a:rPr lang="en-US" dirty="0" smtClean="0"/>
              <a:t>– Chip Guard, </a:t>
            </a:r>
            <a:r>
              <a:rPr lang="en-US" dirty="0"/>
              <a:t>Warning Coordination Meteorologist at NWS Guam</a:t>
            </a:r>
            <a:endParaRPr lang="en-US" dirty="0" smtClean="0"/>
          </a:p>
        </p:txBody>
      </p:sp>
      <p:sp>
        <p:nvSpPr>
          <p:cNvPr id="12" name="TextBox 11"/>
          <p:cNvSpPr txBox="1"/>
          <p:nvPr/>
        </p:nvSpPr>
        <p:spPr>
          <a:xfrm>
            <a:off x="4693521" y="4504088"/>
            <a:ext cx="4274636" cy="1754326"/>
          </a:xfrm>
          <a:prstGeom prst="rect">
            <a:avLst/>
          </a:prstGeom>
          <a:noFill/>
        </p:spPr>
        <p:txBody>
          <a:bodyPr wrap="square" rtlCol="0">
            <a:spAutoFit/>
          </a:bodyPr>
          <a:lstStyle/>
          <a:p>
            <a:pPr algn="ctr"/>
            <a:r>
              <a:rPr lang="en-US" b="1" dirty="0" smtClean="0"/>
              <a:t>“This </a:t>
            </a:r>
            <a:r>
              <a:rPr lang="en-US" b="1" dirty="0"/>
              <a:t>is great!!  Keep up the good work</a:t>
            </a:r>
            <a:r>
              <a:rPr lang="en-US" b="1" dirty="0" smtClean="0"/>
              <a:t>.” </a:t>
            </a:r>
          </a:p>
          <a:p>
            <a:pPr algn="ctr"/>
            <a:endParaRPr lang="en-US" dirty="0"/>
          </a:p>
          <a:p>
            <a:pPr algn="ctr"/>
            <a:r>
              <a:rPr lang="en-US" dirty="0" smtClean="0"/>
              <a:t>– Mark Lander, </a:t>
            </a:r>
            <a:r>
              <a:rPr lang="en-US" dirty="0"/>
              <a:t>Professor of Water Resources </a:t>
            </a:r>
            <a:r>
              <a:rPr lang="en-US" dirty="0" smtClean="0"/>
              <a:t>Engineering, University of Guam</a:t>
            </a:r>
          </a:p>
        </p:txBody>
      </p:sp>
      <p:pic>
        <p:nvPicPr>
          <p:cNvPr id="6148" name="Picture 4" descr="C:\Users\nicholas.luchetti\Desktop\statataw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98" y="1656976"/>
            <a:ext cx="3990975" cy="37242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3"/>
          </p:nvPr>
        </p:nvSpPr>
        <p:spPr>
          <a:xfrm>
            <a:off x="2037942" y="5528620"/>
            <a:ext cx="2295144" cy="274320"/>
          </a:xfrm>
        </p:spPr>
        <p:txBody>
          <a:bodyPr>
            <a:normAutofit fontScale="70000" lnSpcReduction="20000"/>
          </a:bodyPr>
          <a:lstStyle/>
          <a:p>
            <a:r>
              <a:rPr lang="en-US" dirty="0" smtClean="0"/>
              <a:t>Credit: PEAC Quarterly Update Newsletter</a:t>
            </a:r>
            <a:endParaRPr lang="en-US" dirty="0"/>
          </a:p>
        </p:txBody>
      </p:sp>
      <p:grpSp>
        <p:nvGrpSpPr>
          <p:cNvPr id="14" name="Group 13"/>
          <p:cNvGrpSpPr/>
          <p:nvPr/>
        </p:nvGrpSpPr>
        <p:grpSpPr>
          <a:xfrm>
            <a:off x="0" y="121344"/>
            <a:ext cx="9144000" cy="294822"/>
            <a:chOff x="0" y="121344"/>
            <a:chExt cx="9144000" cy="294822"/>
          </a:xfrm>
        </p:grpSpPr>
        <p:grpSp>
          <p:nvGrpSpPr>
            <p:cNvPr id="15" name="Group 14"/>
            <p:cNvGrpSpPr/>
            <p:nvPr/>
          </p:nvGrpSpPr>
          <p:grpSpPr>
            <a:xfrm>
              <a:off x="0" y="121344"/>
              <a:ext cx="9144000" cy="294822"/>
              <a:chOff x="0" y="121344"/>
              <a:chExt cx="9144000" cy="294822"/>
            </a:xfrm>
          </p:grpSpPr>
          <p:grpSp>
            <p:nvGrpSpPr>
              <p:cNvPr id="23" name="Group 22"/>
              <p:cNvGrpSpPr/>
              <p:nvPr/>
            </p:nvGrpSpPr>
            <p:grpSpPr>
              <a:xfrm>
                <a:off x="0" y="121344"/>
                <a:ext cx="9144000" cy="294822"/>
                <a:chOff x="0" y="121344"/>
                <a:chExt cx="9144000" cy="294822"/>
              </a:xfrm>
            </p:grpSpPr>
            <p:grpSp>
              <p:nvGrpSpPr>
                <p:cNvPr id="25" name="Group 24"/>
                <p:cNvGrpSpPr/>
                <p:nvPr/>
              </p:nvGrpSpPr>
              <p:grpSpPr>
                <a:xfrm>
                  <a:off x="0" y="121344"/>
                  <a:ext cx="9144000" cy="294822"/>
                  <a:chOff x="0" y="121344"/>
                  <a:chExt cx="9144000" cy="294822"/>
                </a:xfrm>
              </p:grpSpPr>
              <p:grpSp>
                <p:nvGrpSpPr>
                  <p:cNvPr id="27" name="Group 26"/>
                  <p:cNvGrpSpPr/>
                  <p:nvPr/>
                </p:nvGrpSpPr>
                <p:grpSpPr>
                  <a:xfrm>
                    <a:off x="0" y="121344"/>
                    <a:ext cx="9144000" cy="294822"/>
                    <a:chOff x="132692" y="121344"/>
                    <a:chExt cx="8554108" cy="294822"/>
                  </a:xfrm>
                </p:grpSpPr>
                <p:sp>
                  <p:nvSpPr>
                    <p:cNvPr id="29" name="TextBox 28"/>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4"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5" action="ppaction://hlinksldjump"/>
                        </a:rPr>
                        <a:t>El Niño</a:t>
                      </a:r>
                      <a:r>
                        <a:rPr lang="en-US" sz="1300" dirty="0" smtClean="0">
                          <a:solidFill>
                            <a:srgbClr val="767171"/>
                          </a:solidFill>
                        </a:rPr>
                        <a:t>   </a:t>
                      </a:r>
                      <a:r>
                        <a:rPr lang="en-US" sz="1300" dirty="0" smtClean="0">
                          <a:solidFill>
                            <a:srgbClr val="767171"/>
                          </a:solidFill>
                          <a:hlinkClick r:id="rId6" action="ppaction://hlinksldjump"/>
                        </a:rPr>
                        <a:t>La Niña</a:t>
                      </a:r>
                      <a:r>
                        <a:rPr lang="en-US" sz="1300" dirty="0" smtClean="0">
                          <a:solidFill>
                            <a:srgbClr val="767171"/>
                          </a:solidFill>
                        </a:rPr>
                        <a:t>   </a:t>
                      </a:r>
                      <a:r>
                        <a:rPr lang="en-US" sz="1300" b="1" dirty="0" smtClean="0">
                          <a:solidFill>
                            <a:srgbClr val="767171"/>
                          </a:solidFill>
                          <a:hlinkClick r:id="rId7" action="ppaction://hlinksldjump"/>
                        </a:rPr>
                        <a:t>Community Concerns</a:t>
                      </a:r>
                      <a:r>
                        <a:rPr lang="en-US" sz="1300" dirty="0" smtClean="0">
                          <a:solidFill>
                            <a:srgbClr val="767171"/>
                          </a:solidFill>
                        </a:rPr>
                        <a:t>   </a:t>
                      </a:r>
                      <a:r>
                        <a:rPr lang="en-US" sz="1300" dirty="0" smtClean="0">
                          <a:solidFill>
                            <a:srgbClr val="767171"/>
                          </a:solidFill>
                          <a:hlinkClick r:id="rId8" action="ppaction://hlinksldjump"/>
                        </a:rPr>
                        <a:t>Objectives</a:t>
                      </a:r>
                      <a:r>
                        <a:rPr lang="en-US" sz="1300" dirty="0" smtClean="0">
                          <a:solidFill>
                            <a:srgbClr val="767171"/>
                          </a:solidFill>
                        </a:rPr>
                        <a:t>   </a:t>
                      </a:r>
                      <a:r>
                        <a:rPr lang="en-US" sz="1300" dirty="0" smtClean="0">
                          <a:solidFill>
                            <a:srgbClr val="767171"/>
                          </a:solidFill>
                          <a:hlinkClick r:id="rId9" action="ppaction://hlinksldjump"/>
                        </a:rPr>
                        <a:t>Methods</a:t>
                      </a:r>
                      <a:r>
                        <a:rPr lang="en-US" sz="1300" dirty="0" smtClean="0">
                          <a:solidFill>
                            <a:srgbClr val="767171"/>
                          </a:solidFill>
                        </a:rPr>
                        <a:t>   </a:t>
                      </a:r>
                      <a:r>
                        <a:rPr lang="en-US" sz="1300" dirty="0" smtClean="0">
                          <a:solidFill>
                            <a:srgbClr val="767171"/>
                          </a:solidFill>
                          <a:hlinkClick r:id="rId10"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1" action="ppaction://hlinksldjump"/>
                        </a:rPr>
                        <a:t>Future Work</a:t>
                      </a:r>
                      <a:r>
                        <a:rPr lang="en-US" sz="1300" dirty="0" smtClean="0">
                          <a:solidFill>
                            <a:srgbClr val="767171"/>
                          </a:solidFill>
                        </a:rPr>
                        <a:t>   </a:t>
                      </a:r>
                      <a:r>
                        <a:rPr lang="en-US" sz="1300" dirty="0" smtClean="0">
                          <a:solidFill>
                            <a:srgbClr val="767171"/>
                          </a:solidFill>
                          <a:hlinkClick r:id="rId12" action="ppaction://hlinksldjump"/>
                        </a:rPr>
                        <a:t>Conclusions</a:t>
                      </a:r>
                      <a:endParaRPr lang="en-US" sz="1300" dirty="0">
                        <a:solidFill>
                          <a:srgbClr val="767171"/>
                        </a:solidFill>
                      </a:endParaRPr>
                    </a:p>
                  </p:txBody>
                </p:sp>
                <p:cxnSp>
                  <p:nvCxnSpPr>
                    <p:cNvPr id="30" name="Straight Connector 29"/>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849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42810" y="931653"/>
            <a:ext cx="4727122" cy="5339749"/>
          </a:xfrm>
        </p:spPr>
        <p:txBody>
          <a:bodyPr>
            <a:noAutofit/>
          </a:bodyPr>
          <a:lstStyle/>
          <a:p>
            <a:pPr marL="342900" lvl="0" indent="-342900">
              <a:spcBef>
                <a:spcPts val="200"/>
              </a:spcBef>
              <a:buClr>
                <a:srgbClr val="75AADB"/>
              </a:buClr>
              <a:buFont typeface="Webdings" panose="05030102010509060703" pitchFamily="18" charset="2"/>
              <a:buChar char="4"/>
            </a:pPr>
            <a:r>
              <a:rPr lang="en-US" dirty="0">
                <a:solidFill>
                  <a:srgbClr val="767171"/>
                </a:solidFill>
              </a:rPr>
              <a:t>Provide an updated ENSO based climatology (1985-2014) </a:t>
            </a:r>
            <a:r>
              <a:rPr lang="en-US" dirty="0" smtClean="0">
                <a:solidFill>
                  <a:srgbClr val="767171"/>
                </a:solidFill>
              </a:rPr>
              <a:t>using the NOAA PERSIANN </a:t>
            </a:r>
            <a:r>
              <a:rPr lang="en-US" dirty="0">
                <a:solidFill>
                  <a:srgbClr val="767171"/>
                </a:solidFill>
              </a:rPr>
              <a:t>Climate Data Record (CDR) </a:t>
            </a:r>
            <a:endParaRPr lang="en-US" dirty="0" smtClean="0">
              <a:solidFill>
                <a:srgbClr val="767171"/>
              </a:solidFill>
            </a:endParaRPr>
          </a:p>
          <a:p>
            <a:pPr lvl="0">
              <a:spcBef>
                <a:spcPts val="200"/>
              </a:spcBef>
              <a:buClr>
                <a:srgbClr val="75AADB"/>
              </a:buClr>
            </a:pPr>
            <a:endParaRPr lang="en-US" dirty="0">
              <a:solidFill>
                <a:srgbClr val="767171"/>
              </a:solidFill>
            </a:endParaRPr>
          </a:p>
          <a:p>
            <a:pPr marL="342900" lvl="0" indent="-342900">
              <a:spcBef>
                <a:spcPts val="200"/>
              </a:spcBef>
              <a:buClr>
                <a:srgbClr val="75AADB"/>
              </a:buClr>
              <a:buFont typeface="Webdings" panose="05030102010509060703" pitchFamily="18" charset="2"/>
              <a:buChar char="4"/>
            </a:pPr>
            <a:r>
              <a:rPr lang="en-US" dirty="0">
                <a:solidFill>
                  <a:srgbClr val="767171"/>
                </a:solidFill>
              </a:rPr>
              <a:t>Conduct verification analyses with in situ precipitation </a:t>
            </a:r>
            <a:r>
              <a:rPr lang="en-US" dirty="0" smtClean="0">
                <a:solidFill>
                  <a:srgbClr val="767171"/>
                </a:solidFill>
              </a:rPr>
              <a:t>data</a:t>
            </a:r>
          </a:p>
          <a:p>
            <a:pPr lvl="0">
              <a:spcBef>
                <a:spcPts val="200"/>
              </a:spcBef>
              <a:buClr>
                <a:srgbClr val="75AADB"/>
              </a:buClr>
            </a:pPr>
            <a:endParaRPr lang="en-US" dirty="0" smtClean="0">
              <a:solidFill>
                <a:srgbClr val="767171"/>
              </a:solidFill>
            </a:endParaRPr>
          </a:p>
          <a:p>
            <a:pPr marL="342900" indent="-342900">
              <a:spcBef>
                <a:spcPts val="200"/>
              </a:spcBef>
              <a:buClr>
                <a:srgbClr val="75AADB"/>
              </a:buClr>
              <a:buFont typeface="Webdings" panose="05030102010509060703" pitchFamily="18" charset="2"/>
              <a:buChar char="4"/>
            </a:pPr>
            <a:r>
              <a:rPr lang="en-US" dirty="0"/>
              <a:t>Determine the relationship between PERSIANN CDR precipitation and </a:t>
            </a:r>
            <a:r>
              <a:rPr lang="en-US" dirty="0" smtClean="0"/>
              <a:t>5 defined ENSO phases</a:t>
            </a:r>
          </a:p>
          <a:p>
            <a:pPr>
              <a:spcBef>
                <a:spcPts val="200"/>
              </a:spcBef>
              <a:buClr>
                <a:srgbClr val="75AADB"/>
              </a:buClr>
            </a:pPr>
            <a:endParaRPr lang="en-US" dirty="0" smtClean="0"/>
          </a:p>
          <a:p>
            <a:pPr marL="342900" indent="-342900">
              <a:spcBef>
                <a:spcPts val="200"/>
              </a:spcBef>
              <a:buClr>
                <a:srgbClr val="75AADB"/>
              </a:buClr>
              <a:buFont typeface="Webdings" panose="05030102010509060703" pitchFamily="18" charset="2"/>
              <a:buChar char="4"/>
            </a:pPr>
            <a:r>
              <a:rPr lang="en-US" dirty="0"/>
              <a:t>Determine precipitation </a:t>
            </a:r>
            <a:r>
              <a:rPr lang="en-US" dirty="0" smtClean="0"/>
              <a:t>anomalies for </a:t>
            </a:r>
            <a:r>
              <a:rPr lang="en-US" dirty="0"/>
              <a:t>each USAPI Exclusive Economic Zone (EEZ) during the </a:t>
            </a:r>
            <a:r>
              <a:rPr lang="en-US" dirty="0" smtClean="0"/>
              <a:t>five </a:t>
            </a:r>
            <a:r>
              <a:rPr lang="en-US" dirty="0"/>
              <a:t>ENSO phases</a:t>
            </a:r>
          </a:p>
          <a:p>
            <a:pPr marL="342900" indent="-342900">
              <a:spcBef>
                <a:spcPts val="200"/>
              </a:spcBef>
              <a:buClr>
                <a:srgbClr val="75AADB"/>
              </a:buClr>
              <a:buFont typeface="Webdings" panose="05030102010509060703" pitchFamily="18" charset="2"/>
              <a:buChar char="4"/>
            </a:pPr>
            <a:endParaRPr lang="en-US" dirty="0"/>
          </a:p>
          <a:p>
            <a:pPr marL="342900" lvl="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buFont typeface="Arial" panose="020B0604020202020204" pitchFamily="34" charset="0"/>
              <a:buChar char="•"/>
            </a:pPr>
            <a:endParaRPr lang="en-US" dirty="0" smtClean="0"/>
          </a:p>
          <a:p>
            <a:endParaRPr lang="en-US" dirty="0"/>
          </a:p>
        </p:txBody>
      </p:sp>
      <p:sp>
        <p:nvSpPr>
          <p:cNvPr id="7" name="Text Placeholder 6"/>
          <p:cNvSpPr>
            <a:spLocks noGrp="1"/>
          </p:cNvSpPr>
          <p:nvPr>
            <p:ph type="body" sz="quarter" idx="13"/>
          </p:nvPr>
        </p:nvSpPr>
        <p:spPr>
          <a:xfrm>
            <a:off x="6848856" y="6497417"/>
            <a:ext cx="2295144" cy="274320"/>
          </a:xfrm>
        </p:spPr>
        <p:txBody>
          <a:bodyPr/>
          <a:lstStyle/>
          <a:p>
            <a:r>
              <a:rPr lang="en-US" dirty="0" smtClean="0"/>
              <a:t>Image Credit: Ethan Wright</a:t>
            </a:r>
            <a:endParaRPr lang="en-US" dirty="0"/>
          </a:p>
        </p:txBody>
      </p:sp>
      <p:sp>
        <p:nvSpPr>
          <p:cNvPr id="8" name="Text Placeholder 7"/>
          <p:cNvSpPr>
            <a:spLocks noGrp="1"/>
          </p:cNvSpPr>
          <p:nvPr>
            <p:ph type="body" sz="quarter" idx="14"/>
          </p:nvPr>
        </p:nvSpPr>
        <p:spPr>
          <a:xfrm>
            <a:off x="-1" y="779061"/>
            <a:ext cx="4252823" cy="1830106"/>
          </a:xfrm>
        </p:spPr>
        <p:txBody>
          <a:bodyPr/>
          <a:lstStyle/>
          <a:p>
            <a:pPr algn="ctr"/>
            <a:r>
              <a:rPr lang="en-US" sz="4000" dirty="0" smtClean="0"/>
              <a:t>Research Objectives</a:t>
            </a:r>
            <a:endParaRPr lang="en-US" sz="4000" dirty="0"/>
          </a:p>
        </p:txBody>
      </p:sp>
      <p:pic>
        <p:nvPicPr>
          <p:cNvPr id="1026" name="Picture 2" descr="https://scontent.xx.fbcdn.net/hphotos-xfa1/v/t1.0-9/23441_1367288014617_5209666_n.jpg?oh=67a3d7b902633ececbcb24b05df64c69&amp;oe=5645F122"/>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5087" r="5087"/>
          <a:stretch>
            <a:fillRect/>
          </a:stretch>
        </p:blipFill>
        <p:spPr bwMode="auto">
          <a:xfrm>
            <a:off x="103517" y="2109153"/>
            <a:ext cx="4189518" cy="34980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0" y="121344"/>
            <a:ext cx="9144000" cy="294822"/>
            <a:chOff x="0" y="121344"/>
            <a:chExt cx="9144000" cy="294822"/>
          </a:xfrm>
        </p:grpSpPr>
        <p:grpSp>
          <p:nvGrpSpPr>
            <p:cNvPr id="9" name="Group 8"/>
            <p:cNvGrpSpPr/>
            <p:nvPr/>
          </p:nvGrpSpPr>
          <p:grpSpPr>
            <a:xfrm>
              <a:off x="0" y="121344"/>
              <a:ext cx="9144000" cy="294822"/>
              <a:chOff x="0" y="121344"/>
              <a:chExt cx="9144000" cy="294822"/>
            </a:xfrm>
          </p:grpSpPr>
          <p:grpSp>
            <p:nvGrpSpPr>
              <p:cNvPr id="11" name="Group 10"/>
              <p:cNvGrpSpPr/>
              <p:nvPr/>
            </p:nvGrpSpPr>
            <p:grpSpPr>
              <a:xfrm>
                <a:off x="0" y="121344"/>
                <a:ext cx="9144000" cy="294822"/>
                <a:chOff x="0" y="121344"/>
                <a:chExt cx="9144000" cy="294822"/>
              </a:xfrm>
            </p:grpSpPr>
            <p:grpSp>
              <p:nvGrpSpPr>
                <p:cNvPr id="13" name="Group 12"/>
                <p:cNvGrpSpPr/>
                <p:nvPr/>
              </p:nvGrpSpPr>
              <p:grpSpPr>
                <a:xfrm>
                  <a:off x="0" y="121344"/>
                  <a:ext cx="9144000" cy="294822"/>
                  <a:chOff x="0" y="121344"/>
                  <a:chExt cx="9144000" cy="294822"/>
                </a:xfrm>
              </p:grpSpPr>
              <p:grpSp>
                <p:nvGrpSpPr>
                  <p:cNvPr id="15" name="Group 14"/>
                  <p:cNvGrpSpPr/>
                  <p:nvPr/>
                </p:nvGrpSpPr>
                <p:grpSpPr>
                  <a:xfrm>
                    <a:off x="0" y="121344"/>
                    <a:ext cx="9144000" cy="294822"/>
                    <a:chOff x="132692" y="121344"/>
                    <a:chExt cx="8554108" cy="294822"/>
                  </a:xfrm>
                </p:grpSpPr>
                <p:sp>
                  <p:nvSpPr>
                    <p:cNvPr id="17" name="TextBox 16"/>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4"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5" action="ppaction://hlinksldjump"/>
                        </a:rPr>
                        <a:t>El Niño</a:t>
                      </a:r>
                      <a:r>
                        <a:rPr lang="en-US" sz="1300" dirty="0" smtClean="0">
                          <a:solidFill>
                            <a:srgbClr val="767171"/>
                          </a:solidFill>
                        </a:rPr>
                        <a:t>   </a:t>
                      </a:r>
                      <a:r>
                        <a:rPr lang="en-US" sz="1300" dirty="0" smtClean="0">
                          <a:solidFill>
                            <a:srgbClr val="767171"/>
                          </a:solidFill>
                          <a:hlinkClick r:id="rId6" action="ppaction://hlinksldjump"/>
                        </a:rPr>
                        <a:t>La Niña</a:t>
                      </a:r>
                      <a:r>
                        <a:rPr lang="en-US" sz="1300" dirty="0" smtClean="0">
                          <a:solidFill>
                            <a:srgbClr val="767171"/>
                          </a:solidFill>
                        </a:rPr>
                        <a:t>   </a:t>
                      </a:r>
                      <a:r>
                        <a:rPr lang="en-US" sz="1300" dirty="0" smtClean="0">
                          <a:solidFill>
                            <a:srgbClr val="767171"/>
                          </a:solidFill>
                          <a:hlinkClick r:id="rId7" action="ppaction://hlinksldjump"/>
                        </a:rPr>
                        <a:t>Community Concerns</a:t>
                      </a:r>
                      <a:r>
                        <a:rPr lang="en-US" sz="1300" dirty="0" smtClean="0">
                          <a:solidFill>
                            <a:srgbClr val="767171"/>
                          </a:solidFill>
                        </a:rPr>
                        <a:t>   </a:t>
                      </a:r>
                      <a:r>
                        <a:rPr lang="en-US" sz="1300" b="1" dirty="0" smtClean="0">
                          <a:solidFill>
                            <a:srgbClr val="767171"/>
                          </a:solidFill>
                          <a:hlinkClick r:id="rId8" action="ppaction://hlinksldjump"/>
                        </a:rPr>
                        <a:t>Objectives</a:t>
                      </a:r>
                      <a:r>
                        <a:rPr lang="en-US" sz="1300" dirty="0" smtClean="0">
                          <a:solidFill>
                            <a:srgbClr val="767171"/>
                          </a:solidFill>
                        </a:rPr>
                        <a:t>   </a:t>
                      </a:r>
                      <a:r>
                        <a:rPr lang="en-US" sz="1300" dirty="0" smtClean="0">
                          <a:solidFill>
                            <a:srgbClr val="767171"/>
                          </a:solidFill>
                          <a:hlinkClick r:id="rId9" action="ppaction://hlinksldjump"/>
                        </a:rPr>
                        <a:t>Methods</a:t>
                      </a:r>
                      <a:r>
                        <a:rPr lang="en-US" sz="1300" dirty="0" smtClean="0">
                          <a:solidFill>
                            <a:srgbClr val="767171"/>
                          </a:solidFill>
                        </a:rPr>
                        <a:t>   </a:t>
                      </a:r>
                      <a:r>
                        <a:rPr lang="en-US" sz="1300" dirty="0" smtClean="0">
                          <a:solidFill>
                            <a:srgbClr val="767171"/>
                          </a:solidFill>
                          <a:hlinkClick r:id="rId10"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1" action="ppaction://hlinksldjump"/>
                        </a:rPr>
                        <a:t>Future Work</a:t>
                      </a:r>
                      <a:r>
                        <a:rPr lang="en-US" sz="1300" dirty="0" smtClean="0">
                          <a:solidFill>
                            <a:srgbClr val="767171"/>
                          </a:solidFill>
                        </a:rPr>
                        <a:t>   </a:t>
                      </a:r>
                      <a:r>
                        <a:rPr lang="en-US" sz="1300" dirty="0" smtClean="0">
                          <a:solidFill>
                            <a:srgbClr val="767171"/>
                          </a:solidFill>
                          <a:hlinkClick r:id="rId12" action="ppaction://hlinksldjump"/>
                        </a:rPr>
                        <a:t>Conclusions</a:t>
                      </a:r>
                      <a:endParaRPr lang="en-US" sz="1300" dirty="0">
                        <a:solidFill>
                          <a:srgbClr val="767171"/>
                        </a:solidFill>
                      </a:endParaRPr>
                    </a:p>
                  </p:txBody>
                </p:sp>
                <p:cxnSp>
                  <p:nvCxnSpPr>
                    <p:cNvPr id="18" name="Straight Connector 17"/>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6576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p:sp>
      <p:pic>
        <p:nvPicPr>
          <p:cNvPr id="205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t="20311" b="31207"/>
          <a:stretch/>
        </p:blipFill>
        <p:spPr bwMode="auto">
          <a:xfrm>
            <a:off x="2" y="3441940"/>
            <a:ext cx="9144000" cy="335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4"/>
          </p:nvPr>
        </p:nvSpPr>
        <p:spPr>
          <a:xfrm>
            <a:off x="0" y="477135"/>
            <a:ext cx="9144000" cy="635655"/>
          </a:xfrm>
        </p:spPr>
        <p:txBody>
          <a:bodyPr/>
          <a:lstStyle/>
          <a:p>
            <a:pPr algn="ctr"/>
            <a:r>
              <a:rPr lang="en-US" sz="4000" dirty="0" smtClean="0"/>
              <a:t>PERSIANN Climate Data Record</a:t>
            </a:r>
            <a:endParaRPr lang="en-US" sz="4000" dirty="0"/>
          </a:p>
        </p:txBody>
      </p:sp>
      <p:sp>
        <p:nvSpPr>
          <p:cNvPr id="6" name="Text Placeholder 1"/>
          <p:cNvSpPr txBox="1">
            <a:spLocks/>
          </p:cNvSpPr>
          <p:nvPr/>
        </p:nvSpPr>
        <p:spPr>
          <a:xfrm>
            <a:off x="2895001" y="894643"/>
            <a:ext cx="7241037" cy="2318657"/>
          </a:xfrm>
          <a:prstGeom prst="rect">
            <a:avLst/>
          </a:prstGeom>
        </p:spPr>
        <p:txBody>
          <a:bodyPr vert="horz" lIns="91440" tIns="45720" rIns="91440" bIns="45720" numCol="2"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dirty="0" smtClean="0"/>
          </a:p>
          <a:p>
            <a:pPr marL="342900" indent="-342900">
              <a:spcBef>
                <a:spcPts val="200"/>
              </a:spcBef>
              <a:buClr>
                <a:schemeClr val="accent1"/>
              </a:buClr>
              <a:buFont typeface="Webdings" panose="05030102010509060703" pitchFamily="18" charset="2"/>
              <a:buChar char="4"/>
            </a:pPr>
            <a:r>
              <a:rPr lang="en-US" dirty="0" smtClean="0"/>
              <a:t>Global precipitation data from 1983 to present.</a:t>
            </a:r>
            <a:endParaRPr lang="en-US" dirty="0"/>
          </a:p>
          <a:p>
            <a:pPr marL="342900" indent="-342900">
              <a:spcBef>
                <a:spcPts val="200"/>
              </a:spcBef>
              <a:buClr>
                <a:schemeClr val="accent1"/>
              </a:buClr>
              <a:buFont typeface="Webdings" panose="05030102010509060703" pitchFamily="18" charset="2"/>
              <a:buChar char="4"/>
            </a:pPr>
            <a:r>
              <a:rPr lang="en-US" dirty="0" smtClean="0"/>
              <a:t>Gridded 0.25</a:t>
            </a:r>
            <a:r>
              <a:rPr lang="en-US" dirty="0"/>
              <a:t>° </a:t>
            </a:r>
            <a:r>
              <a:rPr lang="en-US" dirty="0" smtClean="0"/>
              <a:t>resolution</a:t>
            </a:r>
          </a:p>
          <a:p>
            <a:pPr marL="342900" indent="-342900">
              <a:spcBef>
                <a:spcPts val="200"/>
              </a:spcBef>
              <a:buClr>
                <a:schemeClr val="accent1"/>
              </a:buClr>
              <a:buFont typeface="Webdings" panose="05030102010509060703" pitchFamily="18" charset="2"/>
              <a:buChar char="4"/>
            </a:pPr>
            <a:r>
              <a:rPr lang="en-US" dirty="0" smtClean="0"/>
              <a:t>Daily Product</a:t>
            </a:r>
          </a:p>
          <a:p>
            <a:pPr marL="342900" indent="-342900">
              <a:spcBef>
                <a:spcPts val="200"/>
              </a:spcBef>
              <a:buClr>
                <a:schemeClr val="accent1"/>
              </a:buClr>
              <a:buFont typeface="Webdings" panose="05030102010509060703" pitchFamily="18" charset="2"/>
              <a:buChar char="4"/>
            </a:pPr>
            <a:endParaRPr lang="en-US" dirty="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marL="342900" indent="-342900">
              <a:lnSpc>
                <a:spcPct val="100000"/>
              </a:lnSpc>
              <a:buFont typeface="Arial" panose="020B0604020202020204" pitchFamily="34" charset="0"/>
              <a:buChar char="•"/>
            </a:pPr>
            <a:endParaRPr lang="en-US" dirty="0" smtClean="0"/>
          </a:p>
          <a:p>
            <a:pPr>
              <a:lnSpc>
                <a:spcPct val="100000"/>
              </a:lnSpc>
            </a:pPr>
            <a:endParaRPr lang="en-US" dirty="0"/>
          </a:p>
        </p:txBody>
      </p:sp>
      <p:pic>
        <p:nvPicPr>
          <p:cNvPr id="7"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915" b="89950" l="2417" r="95271">
                        <a14:foregroundMark x1="7104" y1="49403" x2="7104" y2="49403"/>
                        <a14:foregroundMark x1="7938" y1="50251" x2="7938" y2="50251"/>
                        <a14:foregroundMark x1="6833" y1="46514" x2="6833" y2="46514"/>
                        <a14:foregroundMark x1="7104" y1="45666" x2="7104" y2="45666"/>
                        <a14:foregroundMark x1="41958" y1="39856" x2="41958" y2="39856"/>
                        <a14:foregroundMark x1="43938" y1="36872" x2="43938" y2="36872"/>
                        <a14:foregroundMark x1="26917" y1="12092" x2="26917" y2="12092"/>
                        <a14:foregroundMark x1="33833" y1="19849" x2="33833" y2="19849"/>
                        <a14:foregroundMark x1="14833" y1="55088" x2="14833" y2="55088"/>
                        <a14:foregroundMark x1="14625" y1="16583" x2="14625" y2="16583"/>
                        <a14:foregroundMark x1="17000" y1="13003" x2="17000" y2="13003"/>
                        <a14:foregroundMark x1="43542" y1="40766" x2="43542" y2="40766"/>
                        <a14:foregroundMark x1="12063" y1="54491" x2="12063" y2="54491"/>
                        <a14:foregroundMark x1="25333" y1="14196" x2="25333" y2="14196"/>
                        <a14:foregroundMark x1="29292" y1="12092" x2="29292" y2="12092"/>
                        <a14:foregroundMark x1="30875" y1="12406" x2="30875" y2="12406"/>
                        <a14:foregroundMark x1="13438" y1="55999" x2="13438" y2="55999"/>
                        <a14:foregroundMark x1="13833" y1="29711" x2="13833" y2="29711"/>
                      </a14:backgroundRemoval>
                    </a14:imgEffect>
                  </a14:imgLayer>
                </a14:imgProps>
              </a:ext>
              <a:ext uri="{28A0092B-C50C-407E-A947-70E740481C1C}">
                <a14:useLocalDpi xmlns:a14="http://schemas.microsoft.com/office/drawing/2010/main" val="0"/>
              </a:ext>
            </a:extLst>
          </a:blip>
          <a:srcRect/>
          <a:stretch>
            <a:fillRect/>
          </a:stretch>
        </p:blipFill>
        <p:spPr bwMode="auto">
          <a:xfrm rot="17802089">
            <a:off x="61911" y="1070493"/>
            <a:ext cx="2952434" cy="195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Placeholder 4"/>
          <p:cNvSpPr>
            <a:spLocks noGrp="1"/>
          </p:cNvSpPr>
          <p:nvPr>
            <p:ph type="body" sz="quarter" idx="13"/>
          </p:nvPr>
        </p:nvSpPr>
        <p:spPr>
          <a:xfrm>
            <a:off x="2" y="3215471"/>
            <a:ext cx="2596243" cy="392084"/>
          </a:xfrm>
          <a:noFill/>
        </p:spPr>
        <p:txBody>
          <a:bodyPr>
            <a:normAutofit/>
          </a:bodyPr>
          <a:lstStyle/>
          <a:p>
            <a:r>
              <a:rPr lang="en-US" sz="800" dirty="0" smtClean="0"/>
              <a:t>Satellite Image </a:t>
            </a:r>
            <a:r>
              <a:rPr lang="en-US" sz="800" dirty="0"/>
              <a:t>Credit: http://www.goes-r.gov/</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814" y="2248534"/>
            <a:ext cx="3603914" cy="238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6"/>
          <p:cNvSpPr txBox="1">
            <a:spLocks/>
          </p:cNvSpPr>
          <p:nvPr/>
        </p:nvSpPr>
        <p:spPr>
          <a:xfrm>
            <a:off x="-514" y="6386992"/>
            <a:ext cx="2295144" cy="27432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FFFFFF"/>
                </a:solidFill>
              </a:rPr>
              <a:t>Image Credit: Ethan Wright</a:t>
            </a:r>
            <a:endParaRPr lang="en-US" dirty="0">
              <a:solidFill>
                <a:srgbClr val="FFFFFF"/>
              </a:solidFill>
            </a:endParaRPr>
          </a:p>
        </p:txBody>
      </p:sp>
      <p:grpSp>
        <p:nvGrpSpPr>
          <p:cNvPr id="10" name="Group 9"/>
          <p:cNvGrpSpPr/>
          <p:nvPr/>
        </p:nvGrpSpPr>
        <p:grpSpPr>
          <a:xfrm>
            <a:off x="0" y="121344"/>
            <a:ext cx="9144000" cy="294822"/>
            <a:chOff x="0" y="121344"/>
            <a:chExt cx="9144000" cy="294822"/>
          </a:xfrm>
        </p:grpSpPr>
        <p:grpSp>
          <p:nvGrpSpPr>
            <p:cNvPr id="12" name="Group 11"/>
            <p:cNvGrpSpPr/>
            <p:nvPr/>
          </p:nvGrpSpPr>
          <p:grpSpPr>
            <a:xfrm>
              <a:off x="0" y="121344"/>
              <a:ext cx="9144000" cy="294822"/>
              <a:chOff x="0" y="121344"/>
              <a:chExt cx="9144000" cy="294822"/>
            </a:xfrm>
          </p:grpSpPr>
          <p:grpSp>
            <p:nvGrpSpPr>
              <p:cNvPr id="14" name="Group 13"/>
              <p:cNvGrpSpPr/>
              <p:nvPr/>
            </p:nvGrpSpPr>
            <p:grpSpPr>
              <a:xfrm>
                <a:off x="0" y="121344"/>
                <a:ext cx="9144000" cy="294822"/>
                <a:chOff x="0" y="121344"/>
                <a:chExt cx="9144000" cy="294822"/>
              </a:xfrm>
            </p:grpSpPr>
            <p:grpSp>
              <p:nvGrpSpPr>
                <p:cNvPr id="16" name="Group 15"/>
                <p:cNvGrpSpPr/>
                <p:nvPr/>
              </p:nvGrpSpPr>
              <p:grpSpPr>
                <a:xfrm>
                  <a:off x="0" y="121344"/>
                  <a:ext cx="9144000" cy="294822"/>
                  <a:chOff x="0" y="121344"/>
                  <a:chExt cx="9144000" cy="294822"/>
                </a:xfrm>
              </p:grpSpPr>
              <p:grpSp>
                <p:nvGrpSpPr>
                  <p:cNvPr id="18" name="Group 17"/>
                  <p:cNvGrpSpPr/>
                  <p:nvPr/>
                </p:nvGrpSpPr>
                <p:grpSpPr>
                  <a:xfrm>
                    <a:off x="0" y="121344"/>
                    <a:ext cx="9144000" cy="294822"/>
                    <a:chOff x="132692" y="121344"/>
                    <a:chExt cx="8554108" cy="294822"/>
                  </a:xfrm>
                </p:grpSpPr>
                <p:sp>
                  <p:nvSpPr>
                    <p:cNvPr id="21" name="TextBox 20"/>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7"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8" action="ppaction://hlinksldjump"/>
                        </a:rPr>
                        <a:t>El Niño</a:t>
                      </a:r>
                      <a:r>
                        <a:rPr lang="en-US" sz="1300" dirty="0" smtClean="0">
                          <a:solidFill>
                            <a:srgbClr val="767171"/>
                          </a:solidFill>
                        </a:rPr>
                        <a:t>   </a:t>
                      </a:r>
                      <a:r>
                        <a:rPr lang="en-US" sz="1300" dirty="0" smtClean="0">
                          <a:solidFill>
                            <a:srgbClr val="767171"/>
                          </a:solidFill>
                          <a:hlinkClick r:id="rId9" action="ppaction://hlinksldjump"/>
                        </a:rPr>
                        <a:t>La Niña</a:t>
                      </a:r>
                      <a:r>
                        <a:rPr lang="en-US" sz="1300" dirty="0" smtClean="0">
                          <a:solidFill>
                            <a:srgbClr val="767171"/>
                          </a:solidFill>
                        </a:rPr>
                        <a:t>   </a:t>
                      </a:r>
                      <a:r>
                        <a:rPr lang="en-US" sz="1300" dirty="0" smtClean="0">
                          <a:solidFill>
                            <a:srgbClr val="767171"/>
                          </a:solidFill>
                          <a:hlinkClick r:id="rId10" action="ppaction://hlinksldjump"/>
                        </a:rPr>
                        <a:t>Community Concerns</a:t>
                      </a:r>
                      <a:r>
                        <a:rPr lang="en-US" sz="1300" dirty="0" smtClean="0">
                          <a:solidFill>
                            <a:srgbClr val="767171"/>
                          </a:solidFill>
                        </a:rPr>
                        <a:t>   </a:t>
                      </a:r>
                      <a:r>
                        <a:rPr lang="en-US" sz="1300" dirty="0" smtClean="0">
                          <a:solidFill>
                            <a:srgbClr val="767171"/>
                          </a:solidFill>
                          <a:hlinkClick r:id="rId11" action="ppaction://hlinksldjump"/>
                        </a:rPr>
                        <a:t>Objectives</a:t>
                      </a:r>
                      <a:r>
                        <a:rPr lang="en-US" sz="1300" dirty="0" smtClean="0">
                          <a:solidFill>
                            <a:srgbClr val="767171"/>
                          </a:solidFill>
                        </a:rPr>
                        <a:t>   </a:t>
                      </a:r>
                      <a:r>
                        <a:rPr lang="en-US" sz="1300" b="1" dirty="0" smtClean="0">
                          <a:solidFill>
                            <a:srgbClr val="767171"/>
                          </a:solidFill>
                          <a:hlinkClick r:id="rId12" action="ppaction://hlinksldjump"/>
                        </a:rPr>
                        <a:t>Methods</a:t>
                      </a:r>
                      <a:r>
                        <a:rPr lang="en-US" sz="1300" dirty="0" smtClean="0">
                          <a:solidFill>
                            <a:srgbClr val="767171"/>
                          </a:solidFill>
                        </a:rPr>
                        <a:t>   </a:t>
                      </a:r>
                      <a:r>
                        <a:rPr lang="en-US" sz="1300" dirty="0" smtClean="0">
                          <a:solidFill>
                            <a:srgbClr val="767171"/>
                          </a:solidFill>
                          <a:hlinkClick r:id="rId13"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4" action="ppaction://hlinksldjump"/>
                        </a:rPr>
                        <a:t>Future Work</a:t>
                      </a:r>
                      <a:r>
                        <a:rPr lang="en-US" sz="1300" dirty="0" smtClean="0">
                          <a:solidFill>
                            <a:srgbClr val="767171"/>
                          </a:solidFill>
                        </a:rPr>
                        <a:t>   </a:t>
                      </a:r>
                      <a:r>
                        <a:rPr lang="en-US" sz="1300" dirty="0" smtClean="0">
                          <a:solidFill>
                            <a:srgbClr val="767171"/>
                          </a:solidFill>
                          <a:hlinkClick r:id="rId15" action="ppaction://hlinksldjump"/>
                        </a:rPr>
                        <a:t>Conclusions</a:t>
                      </a:r>
                      <a:endParaRPr lang="en-US" sz="1300" dirty="0">
                        <a:solidFill>
                          <a:srgbClr val="767171"/>
                        </a:solidFill>
                      </a:endParaRPr>
                    </a:p>
                  </p:txBody>
                </p:sp>
                <p:cxnSp>
                  <p:nvCxnSpPr>
                    <p:cNvPr id="22" name="Straight Connector 21"/>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345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p:cNvSpPr txBox="1">
            <a:spLocks/>
          </p:cNvSpPr>
          <p:nvPr/>
        </p:nvSpPr>
        <p:spPr>
          <a:xfrm>
            <a:off x="-284659" y="359174"/>
            <a:ext cx="10041147" cy="60415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smtClean="0"/>
              <a:t>METHODOLOGY: </a:t>
            </a:r>
            <a:r>
              <a:rPr lang="en-US" sz="4000" dirty="0" smtClean="0">
                <a:solidFill>
                  <a:schemeClr val="tx1"/>
                </a:solidFill>
              </a:rPr>
              <a:t>verification using </a:t>
            </a:r>
          </a:p>
          <a:p>
            <a:pPr algn="ctr"/>
            <a:r>
              <a:rPr lang="en-US" sz="4000" i="1" dirty="0" smtClean="0">
                <a:solidFill>
                  <a:schemeClr val="tx1"/>
                </a:solidFill>
              </a:rPr>
              <a:t>in situ </a:t>
            </a:r>
            <a:r>
              <a:rPr lang="en-US" sz="4000" dirty="0" smtClean="0">
                <a:solidFill>
                  <a:schemeClr val="tx1"/>
                </a:solidFill>
              </a:rPr>
              <a:t>station data</a:t>
            </a:r>
            <a:endParaRPr lang="en-US" sz="4000" dirty="0">
              <a:solidFill>
                <a:schemeClr val="tx1"/>
              </a:solidFill>
            </a:endParaRPr>
          </a:p>
          <a:p>
            <a:pPr algn="ctr"/>
            <a:endParaRPr lang="en-US" sz="4000" dirty="0"/>
          </a:p>
        </p:txBody>
      </p:sp>
      <p:sp>
        <p:nvSpPr>
          <p:cNvPr id="20" name="TextBox 19"/>
          <p:cNvSpPr txBox="1"/>
          <p:nvPr/>
        </p:nvSpPr>
        <p:spPr>
          <a:xfrm>
            <a:off x="994081" y="2525841"/>
            <a:ext cx="3175706" cy="707886"/>
          </a:xfrm>
          <a:prstGeom prst="rect">
            <a:avLst/>
          </a:prstGeom>
          <a:noFill/>
        </p:spPr>
        <p:txBody>
          <a:bodyPr wrap="square" rtlCol="0">
            <a:spAutoFit/>
          </a:bodyPr>
          <a:lstStyle/>
          <a:p>
            <a:pPr algn="ctr"/>
            <a:r>
              <a:rPr lang="en-US" sz="2000" b="1" dirty="0" smtClean="0">
                <a:solidFill>
                  <a:schemeClr val="tx2"/>
                </a:solidFill>
                <a:latin typeface="+mj-lt"/>
              </a:rPr>
              <a:t>  GHCN STATION</a:t>
            </a:r>
          </a:p>
          <a:p>
            <a:pPr algn="ctr"/>
            <a:r>
              <a:rPr lang="en-US" sz="2000" b="1" dirty="0" smtClean="0">
                <a:solidFill>
                  <a:schemeClr val="tx2"/>
                </a:solidFill>
                <a:latin typeface="+mj-lt"/>
              </a:rPr>
              <a:t>LOCATIONS</a:t>
            </a:r>
            <a:endParaRPr lang="en-US" sz="2000" b="1" dirty="0">
              <a:solidFill>
                <a:schemeClr val="tx2"/>
              </a:solidFill>
              <a:latin typeface="+mj-lt"/>
            </a:endParaRPr>
          </a:p>
        </p:txBody>
      </p:sp>
      <p:sp>
        <p:nvSpPr>
          <p:cNvPr id="26" name="TextBox 25"/>
          <p:cNvSpPr txBox="1"/>
          <p:nvPr/>
        </p:nvSpPr>
        <p:spPr>
          <a:xfrm>
            <a:off x="301748" y="1511181"/>
            <a:ext cx="4270253" cy="1015663"/>
          </a:xfrm>
          <a:prstGeom prst="rect">
            <a:avLst/>
          </a:prstGeom>
          <a:noFill/>
        </p:spPr>
        <p:txBody>
          <a:bodyPr wrap="square" rtlCol="0">
            <a:spAutoFit/>
          </a:bodyPr>
          <a:lstStyle/>
          <a:p>
            <a:pPr algn="ctr"/>
            <a:r>
              <a:rPr lang="en-US" sz="2000" dirty="0" smtClean="0"/>
              <a:t>1. Extract </a:t>
            </a:r>
            <a:r>
              <a:rPr lang="en-US" sz="2000" i="1" dirty="0" smtClean="0"/>
              <a:t>in situ </a:t>
            </a:r>
            <a:r>
              <a:rPr lang="en-US" sz="2000" dirty="0" smtClean="0"/>
              <a:t>Global Historical Climatology Network (GHCN)</a:t>
            </a:r>
            <a:r>
              <a:rPr lang="en-US" sz="2000" i="1" dirty="0" smtClean="0"/>
              <a:t> </a:t>
            </a:r>
            <a:r>
              <a:rPr lang="en-US" sz="2000" dirty="0" smtClean="0"/>
              <a:t>precipitation data</a:t>
            </a:r>
            <a:endParaRPr lang="en-US" sz="2000" dirty="0"/>
          </a:p>
        </p:txBody>
      </p:sp>
      <p:sp>
        <p:nvSpPr>
          <p:cNvPr id="27" name="TextBox 26"/>
          <p:cNvSpPr txBox="1"/>
          <p:nvPr/>
        </p:nvSpPr>
        <p:spPr>
          <a:xfrm>
            <a:off x="4572001" y="1511181"/>
            <a:ext cx="4397603" cy="1323439"/>
          </a:xfrm>
          <a:prstGeom prst="rect">
            <a:avLst/>
          </a:prstGeom>
          <a:noFill/>
        </p:spPr>
        <p:txBody>
          <a:bodyPr wrap="square" rtlCol="0">
            <a:spAutoFit/>
          </a:bodyPr>
          <a:lstStyle/>
          <a:p>
            <a:pPr algn="ctr"/>
            <a:r>
              <a:rPr lang="en-US" sz="2000" dirty="0" smtClean="0"/>
              <a:t>2. Average by month, season, and year to compare to PERSIANN-CDR precipitation grid cells</a:t>
            </a:r>
            <a:endParaRPr lang="en-US" sz="20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21" y="3406247"/>
            <a:ext cx="4040956" cy="27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977" y="3052304"/>
            <a:ext cx="4673649" cy="3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6"/>
          <p:cNvSpPr>
            <a:spLocks noGrp="1"/>
          </p:cNvSpPr>
          <p:nvPr>
            <p:ph type="body" sz="quarter" idx="13"/>
          </p:nvPr>
        </p:nvSpPr>
        <p:spPr>
          <a:xfrm>
            <a:off x="6072996" y="6497417"/>
            <a:ext cx="3071004" cy="274320"/>
          </a:xfrm>
        </p:spPr>
        <p:txBody>
          <a:bodyPr>
            <a:noAutofit/>
          </a:bodyPr>
          <a:lstStyle/>
          <a:p>
            <a:r>
              <a:rPr lang="en-US" dirty="0" smtClean="0"/>
              <a:t>Credit: Pacific Water Resources Team</a:t>
            </a:r>
            <a:endParaRPr lang="en-US" dirty="0"/>
          </a:p>
        </p:txBody>
      </p:sp>
      <p:pic>
        <p:nvPicPr>
          <p:cNvPr id="2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890" y="1854153"/>
            <a:ext cx="7846221" cy="4519714"/>
          </a:xfrm>
          <a:prstGeom prst="rect">
            <a:avLst/>
          </a:prstGeom>
          <a:solidFill>
            <a:schemeClr val="bg1"/>
          </a:solidFill>
          <a:ln w="9525">
            <a:solidFill>
              <a:schemeClr val="tx1"/>
            </a:solidFill>
            <a:miter lim="800000"/>
            <a:headEnd/>
            <a:tailEnd/>
          </a:ln>
          <a:effectLst/>
          <a:extLst/>
        </p:spPr>
      </p:pic>
      <p:grpSp>
        <p:nvGrpSpPr>
          <p:cNvPr id="10" name="Group 9"/>
          <p:cNvGrpSpPr/>
          <p:nvPr/>
        </p:nvGrpSpPr>
        <p:grpSpPr>
          <a:xfrm>
            <a:off x="0" y="121344"/>
            <a:ext cx="9144000" cy="294822"/>
            <a:chOff x="0" y="121344"/>
            <a:chExt cx="9144000" cy="294822"/>
          </a:xfrm>
        </p:grpSpPr>
        <p:grpSp>
          <p:nvGrpSpPr>
            <p:cNvPr id="11" name="Group 10"/>
            <p:cNvGrpSpPr/>
            <p:nvPr/>
          </p:nvGrpSpPr>
          <p:grpSpPr>
            <a:xfrm>
              <a:off x="0" y="121344"/>
              <a:ext cx="9144000" cy="294822"/>
              <a:chOff x="0" y="121344"/>
              <a:chExt cx="9144000" cy="294822"/>
            </a:xfrm>
          </p:grpSpPr>
          <p:grpSp>
            <p:nvGrpSpPr>
              <p:cNvPr id="14" name="Group 13"/>
              <p:cNvGrpSpPr/>
              <p:nvPr/>
            </p:nvGrpSpPr>
            <p:grpSpPr>
              <a:xfrm>
                <a:off x="0" y="121344"/>
                <a:ext cx="9144000" cy="294822"/>
                <a:chOff x="0" y="121344"/>
                <a:chExt cx="9144000" cy="294822"/>
              </a:xfrm>
            </p:grpSpPr>
            <p:grpSp>
              <p:nvGrpSpPr>
                <p:cNvPr id="16" name="Group 15"/>
                <p:cNvGrpSpPr/>
                <p:nvPr/>
              </p:nvGrpSpPr>
              <p:grpSpPr>
                <a:xfrm>
                  <a:off x="0" y="121344"/>
                  <a:ext cx="9144000" cy="294822"/>
                  <a:chOff x="0" y="121344"/>
                  <a:chExt cx="9144000" cy="294822"/>
                </a:xfrm>
              </p:grpSpPr>
              <p:grpSp>
                <p:nvGrpSpPr>
                  <p:cNvPr id="18" name="Group 17"/>
                  <p:cNvGrpSpPr/>
                  <p:nvPr/>
                </p:nvGrpSpPr>
                <p:grpSpPr>
                  <a:xfrm>
                    <a:off x="0" y="121344"/>
                    <a:ext cx="9144000" cy="294822"/>
                    <a:chOff x="132692" y="121344"/>
                    <a:chExt cx="8554108" cy="294822"/>
                  </a:xfrm>
                </p:grpSpPr>
                <p:sp>
                  <p:nvSpPr>
                    <p:cNvPr id="21" name="TextBox 20"/>
                    <p:cNvSpPr txBox="1"/>
                    <p:nvPr/>
                  </p:nvSpPr>
                  <p:spPr>
                    <a:xfrm>
                      <a:off x="132692" y="121344"/>
                      <a:ext cx="8554108" cy="292388"/>
                    </a:xfrm>
                    <a:prstGeom prst="rect">
                      <a:avLst/>
                    </a:prstGeom>
                    <a:noFill/>
                  </p:spPr>
                  <p:txBody>
                    <a:bodyPr wrap="square" rtlCol="0">
                      <a:spAutoFit/>
                    </a:bodyPr>
                    <a:lstStyle/>
                    <a:p>
                      <a:pPr algn="ctr"/>
                      <a:r>
                        <a:rPr lang="en-US" sz="1300" dirty="0" smtClean="0">
                          <a:solidFill>
                            <a:srgbClr val="767171"/>
                          </a:solidFill>
                          <a:hlinkClick r:id="rId6" action="ppaction://hlinksldjump"/>
                        </a:rPr>
                        <a:t>Motivation</a:t>
                      </a:r>
                      <a:r>
                        <a:rPr lang="en-US" sz="1300" dirty="0" smtClean="0">
                          <a:solidFill>
                            <a:srgbClr val="767171"/>
                          </a:solidFill>
                        </a:rPr>
                        <a:t> </a:t>
                      </a:r>
                      <a:r>
                        <a:rPr lang="en-US" sz="1300" b="1" dirty="0" smtClean="0">
                          <a:solidFill>
                            <a:srgbClr val="767171"/>
                          </a:solidFill>
                        </a:rPr>
                        <a:t>  </a:t>
                      </a:r>
                      <a:r>
                        <a:rPr lang="en-US" sz="1300" dirty="0" smtClean="0">
                          <a:solidFill>
                            <a:srgbClr val="767171"/>
                          </a:solidFill>
                          <a:hlinkClick r:id="rId7" action="ppaction://hlinksldjump"/>
                        </a:rPr>
                        <a:t>El Niño</a:t>
                      </a:r>
                      <a:r>
                        <a:rPr lang="en-US" sz="1300" dirty="0" smtClean="0">
                          <a:solidFill>
                            <a:srgbClr val="767171"/>
                          </a:solidFill>
                        </a:rPr>
                        <a:t>   </a:t>
                      </a:r>
                      <a:r>
                        <a:rPr lang="en-US" sz="1300" dirty="0" smtClean="0">
                          <a:solidFill>
                            <a:srgbClr val="767171"/>
                          </a:solidFill>
                          <a:hlinkClick r:id="rId8" action="ppaction://hlinksldjump"/>
                        </a:rPr>
                        <a:t>La Niña</a:t>
                      </a:r>
                      <a:r>
                        <a:rPr lang="en-US" sz="1300" dirty="0" smtClean="0">
                          <a:solidFill>
                            <a:srgbClr val="767171"/>
                          </a:solidFill>
                        </a:rPr>
                        <a:t>   </a:t>
                      </a:r>
                      <a:r>
                        <a:rPr lang="en-US" sz="1300" dirty="0" smtClean="0">
                          <a:solidFill>
                            <a:srgbClr val="767171"/>
                          </a:solidFill>
                          <a:hlinkClick r:id="rId9" action="ppaction://hlinksldjump"/>
                        </a:rPr>
                        <a:t>Community Concerns</a:t>
                      </a:r>
                      <a:r>
                        <a:rPr lang="en-US" sz="1300" dirty="0" smtClean="0">
                          <a:solidFill>
                            <a:srgbClr val="767171"/>
                          </a:solidFill>
                        </a:rPr>
                        <a:t>   </a:t>
                      </a:r>
                      <a:r>
                        <a:rPr lang="en-US" sz="1300" dirty="0" smtClean="0">
                          <a:solidFill>
                            <a:srgbClr val="767171"/>
                          </a:solidFill>
                          <a:hlinkClick r:id="rId10" action="ppaction://hlinksldjump"/>
                        </a:rPr>
                        <a:t>Objectives</a:t>
                      </a:r>
                      <a:r>
                        <a:rPr lang="en-US" sz="1300" dirty="0" smtClean="0">
                          <a:solidFill>
                            <a:srgbClr val="767171"/>
                          </a:solidFill>
                        </a:rPr>
                        <a:t>   </a:t>
                      </a:r>
                      <a:r>
                        <a:rPr lang="en-US" sz="1300" b="1" dirty="0" smtClean="0">
                          <a:solidFill>
                            <a:srgbClr val="767171"/>
                          </a:solidFill>
                          <a:hlinkClick r:id="rId11" action="ppaction://hlinksldjump"/>
                        </a:rPr>
                        <a:t>Methods</a:t>
                      </a:r>
                      <a:r>
                        <a:rPr lang="en-US" sz="1300" dirty="0" smtClean="0">
                          <a:solidFill>
                            <a:srgbClr val="767171"/>
                          </a:solidFill>
                        </a:rPr>
                        <a:t>   </a:t>
                      </a:r>
                      <a:r>
                        <a:rPr lang="en-US" sz="1300" dirty="0" smtClean="0">
                          <a:solidFill>
                            <a:srgbClr val="767171"/>
                          </a:solidFill>
                          <a:hlinkClick r:id="rId12" action="ppaction://hlinksldjump"/>
                        </a:rPr>
                        <a:t>Results</a:t>
                      </a:r>
                      <a:r>
                        <a:rPr lang="en-US" sz="1300" dirty="0">
                          <a:solidFill>
                            <a:srgbClr val="767171"/>
                          </a:solidFill>
                        </a:rPr>
                        <a:t> </a:t>
                      </a:r>
                      <a:r>
                        <a:rPr lang="en-US" sz="1300" dirty="0" smtClean="0">
                          <a:solidFill>
                            <a:srgbClr val="767171"/>
                          </a:solidFill>
                        </a:rPr>
                        <a:t>  </a:t>
                      </a:r>
                      <a:r>
                        <a:rPr lang="en-US" sz="1300" dirty="0" smtClean="0">
                          <a:solidFill>
                            <a:srgbClr val="767171"/>
                          </a:solidFill>
                          <a:hlinkClick r:id="rId13" action="ppaction://hlinksldjump"/>
                        </a:rPr>
                        <a:t>Future Work</a:t>
                      </a:r>
                      <a:r>
                        <a:rPr lang="en-US" sz="1300" dirty="0" smtClean="0">
                          <a:solidFill>
                            <a:srgbClr val="767171"/>
                          </a:solidFill>
                        </a:rPr>
                        <a:t>   </a:t>
                      </a:r>
                      <a:r>
                        <a:rPr lang="en-US" sz="1300" dirty="0" smtClean="0">
                          <a:solidFill>
                            <a:srgbClr val="767171"/>
                          </a:solidFill>
                          <a:hlinkClick r:id="rId14" action="ppaction://hlinksldjump"/>
                        </a:rPr>
                        <a:t>Conclusions</a:t>
                      </a:r>
                      <a:endParaRPr lang="en-US" sz="1300" dirty="0">
                        <a:solidFill>
                          <a:srgbClr val="767171"/>
                        </a:solidFill>
                      </a:endParaRPr>
                    </a:p>
                  </p:txBody>
                </p:sp>
                <p:cxnSp>
                  <p:nvCxnSpPr>
                    <p:cNvPr id="22" name="Straight Connector 21"/>
                    <p:cNvCxnSpPr/>
                    <p:nvPr/>
                  </p:nvCxnSpPr>
                  <p:spPr>
                    <a:xfrm>
                      <a:off x="1154300" y="1573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57004" y="165073"/>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940225" y="162641"/>
                      <a:ext cx="0" cy="25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77003" y="165075"/>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7962089" y="155839"/>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1753417" y="153527"/>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2503915" y="159244"/>
                <a:ext cx="0" cy="25109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a:xfrm>
              <a:off x="4384473" y="154616"/>
              <a:ext cx="0" cy="2510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64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3522</TotalTime>
  <Words>1983</Words>
  <Application>Microsoft Office PowerPoint</Application>
  <PresentationFormat>On-screen Show (4:3)</PresentationFormat>
  <Paragraphs>259</Paragraphs>
  <Slides>19</Slides>
  <Notes>16</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Jessica Sutton</cp:lastModifiedBy>
  <cp:revision>185</cp:revision>
  <dcterms:created xsi:type="dcterms:W3CDTF">2015-05-18T13:26:09Z</dcterms:created>
  <dcterms:modified xsi:type="dcterms:W3CDTF">2015-08-07T13:31:44Z</dcterms:modified>
</cp:coreProperties>
</file>