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7" r:id="rId2"/>
    <p:sldId id="342" r:id="rId3"/>
    <p:sldId id="343" r:id="rId4"/>
    <p:sldId id="417" r:id="rId5"/>
    <p:sldId id="452" r:id="rId6"/>
    <p:sldId id="346" r:id="rId7"/>
    <p:sldId id="347" r:id="rId8"/>
    <p:sldId id="418" r:id="rId9"/>
    <p:sldId id="419" r:id="rId10"/>
    <p:sldId id="420" r:id="rId11"/>
    <p:sldId id="421" r:id="rId12"/>
    <p:sldId id="422" r:id="rId13"/>
    <p:sldId id="423" r:id="rId14"/>
    <p:sldId id="442" r:id="rId15"/>
    <p:sldId id="443" r:id="rId16"/>
    <p:sldId id="450" r:id="rId17"/>
    <p:sldId id="444" r:id="rId18"/>
    <p:sldId id="445" r:id="rId19"/>
    <p:sldId id="446" r:id="rId20"/>
    <p:sldId id="447" r:id="rId21"/>
    <p:sldId id="429" r:id="rId22"/>
    <p:sldId id="430" r:id="rId23"/>
    <p:sldId id="431" r:id="rId24"/>
    <p:sldId id="432" r:id="rId25"/>
    <p:sldId id="448" r:id="rId26"/>
    <p:sldId id="451" r:id="rId27"/>
    <p:sldId id="433" r:id="rId28"/>
    <p:sldId id="434" r:id="rId29"/>
    <p:sldId id="441" r:id="rId30"/>
    <p:sldId id="436" r:id="rId31"/>
    <p:sldId id="449" r:id="rId32"/>
    <p:sldId id="439" r:id="rId33"/>
    <p:sldId id="437" r:id="rId34"/>
    <p:sldId id="438"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1BE"/>
    <a:srgbClr val="6194C8"/>
    <a:srgbClr val="2E5984"/>
    <a:srgbClr val="244566"/>
    <a:srgbClr val="386DA2"/>
    <a:srgbClr val="538BC3"/>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7" autoAdjust="0"/>
    <p:restoredTop sz="96433" autoAdjust="0"/>
  </p:normalViewPr>
  <p:slideViewPr>
    <p:cSldViewPr>
      <p:cViewPr varScale="1">
        <p:scale>
          <a:sx n="77" d="100"/>
          <a:sy n="77" d="100"/>
        </p:scale>
        <p:origin x="114" y="7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1/21/2016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1/21/2016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a:t>
            </a:fld>
            <a:endParaRPr lang="en-US"/>
          </a:p>
        </p:txBody>
      </p:sp>
    </p:spTree>
    <p:extLst>
      <p:ext uri="{BB962C8B-B14F-4D97-AF65-F5344CB8AC3E}">
        <p14:creationId xmlns:p14="http://schemas.microsoft.com/office/powerpoint/2010/main" val="324628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4</a:t>
            </a:fld>
            <a:endParaRPr lang="en-US"/>
          </a:p>
        </p:txBody>
      </p:sp>
    </p:spTree>
    <p:extLst>
      <p:ext uri="{BB962C8B-B14F-4D97-AF65-F5344CB8AC3E}">
        <p14:creationId xmlns:p14="http://schemas.microsoft.com/office/powerpoint/2010/main" val="13400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5</a:t>
            </a:fld>
            <a:endParaRPr lang="en-US"/>
          </a:p>
        </p:txBody>
      </p:sp>
    </p:spTree>
    <p:extLst>
      <p:ext uri="{BB962C8B-B14F-4D97-AF65-F5344CB8AC3E}">
        <p14:creationId xmlns:p14="http://schemas.microsoft.com/office/powerpoint/2010/main" val="409035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9</a:t>
            </a:fld>
            <a:endParaRPr lang="en-US"/>
          </a:p>
        </p:txBody>
      </p:sp>
    </p:spTree>
    <p:extLst>
      <p:ext uri="{BB962C8B-B14F-4D97-AF65-F5344CB8AC3E}">
        <p14:creationId xmlns:p14="http://schemas.microsoft.com/office/powerpoint/2010/main" val="17586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12</a:t>
            </a:fld>
            <a:endParaRPr lang="en-US"/>
          </a:p>
        </p:txBody>
      </p:sp>
    </p:spTree>
    <p:extLst>
      <p:ext uri="{BB962C8B-B14F-4D97-AF65-F5344CB8AC3E}">
        <p14:creationId xmlns:p14="http://schemas.microsoft.com/office/powerpoint/2010/main" val="249080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13</a:t>
            </a:fld>
            <a:endParaRPr lang="en-US"/>
          </a:p>
        </p:txBody>
      </p:sp>
    </p:spTree>
    <p:extLst>
      <p:ext uri="{BB962C8B-B14F-4D97-AF65-F5344CB8AC3E}">
        <p14:creationId xmlns:p14="http://schemas.microsoft.com/office/powerpoint/2010/main" val="1763653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239901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24</a:t>
            </a:fld>
            <a:endParaRPr lang="en-US"/>
          </a:p>
        </p:txBody>
      </p:sp>
    </p:spTree>
    <p:extLst>
      <p:ext uri="{BB962C8B-B14F-4D97-AF65-F5344CB8AC3E}">
        <p14:creationId xmlns:p14="http://schemas.microsoft.com/office/powerpoint/2010/main" val="37960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1/21/2016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1/21/2016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1/21/2016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1/21/2016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1/21/2016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devpedia.developexchange.com/dv/index.php?title=Project_Coordin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mailto:DEVELOP.ProjectCoordination@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nasa.gov/pdf/611201main_NASA_SI_Policy_12_15_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hyperlink" Target="mailto:Karen.N.Allsbrook@nas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auren.M.Childs@nas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oiir.hq.nasa.gov/nasaecp/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ichael.r.bender@nasa.gov" TargetMode="External"/><Relationship Id="rId2" Type="http://schemas.openxmlformats.org/officeDocument/2006/relationships/hyperlink" Target="http://www.devpedia.developexchange.com/dv/index.php?title=Open_Source_Software_Development_and_Relea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mailto:Lindsay.M.Rogers@nasa.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hyperlink" Target="http://www.earthzine.org/vps-archive/"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goo.gl/gSH0T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DEVELOP.Communications@gmail.com" TargetMode="External"/><Relationship Id="rId3" Type="http://schemas.openxmlformats.org/officeDocument/2006/relationships/hyperlink" Target="http://developexchange.com/" TargetMode="External"/><Relationship Id="rId7" Type="http://schemas.openxmlformats.org/officeDocument/2006/relationships/hyperlink" Target="mailto:DEVELOP.ProjectCoordination@gmail.com" TargetMode="External"/><Relationship Id="rId2" Type="http://schemas.openxmlformats.org/officeDocument/2006/relationships/hyperlink" Target="http://www.devpedia.developexchange.com/" TargetMode="External"/><Relationship Id="rId1" Type="http://schemas.openxmlformats.org/officeDocument/2006/relationships/slideLayout" Target="../slideLayouts/slideLayout2.xml"/><Relationship Id="rId6" Type="http://schemas.openxmlformats.org/officeDocument/2006/relationships/hyperlink" Target="mailto:DEVELOP.Geoinformatics@gmail.com" TargetMode="External"/><Relationship Id="rId5" Type="http://schemas.openxmlformats.org/officeDocument/2006/relationships/hyperlink" Target="http://developexchange.com/dropbox.html" TargetMode="External"/><Relationship Id="rId4" Type="http://schemas.openxmlformats.org/officeDocument/2006/relationships/hyperlink" Target="http://develop.larc.nasa.go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DEVELOP.ProjectCoordination@gmail.co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files.developexchang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lnSpcReduction="10000"/>
          </a:bodyPr>
          <a:lstStyle/>
          <a:p>
            <a:r>
              <a:rPr lang="en-US" sz="1800" dirty="0">
                <a:solidFill>
                  <a:schemeClr val="accent2"/>
                </a:solidFill>
              </a:rPr>
              <a:t>DEVELOP Projects &amp; Partners:</a:t>
            </a:r>
          </a:p>
          <a:p>
            <a:r>
              <a:rPr lang="en-US" sz="1800" dirty="0">
                <a:solidFill>
                  <a:schemeClr val="accent2"/>
                </a:solidFill>
              </a:rPr>
              <a:t>Project Execution, Partner Engagement, Performance Metrics, Communicating results </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5556" b="2778"/>
          <a:stretch>
            <a:fillRect/>
          </a:stretch>
        </p:blipFill>
        <p:spPr>
          <a:xfrm>
            <a:off x="2894895" y="3733800"/>
            <a:ext cx="342970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669" t="2778" r="6638" b="5556"/>
          <a:stretch/>
        </p:blipFill>
        <p:spPr>
          <a:xfrm>
            <a:off x="304800" y="3733800"/>
            <a:ext cx="2361495"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9437" t="14099" r="3211" b="3091"/>
          <a:stretch/>
        </p:blipFill>
        <p:spPr>
          <a:xfrm>
            <a:off x="6553200" y="3733800"/>
            <a:ext cx="22860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78042105"/>
              </p:ext>
            </p:extLst>
          </p:nvPr>
        </p:nvGraphicFramePr>
        <p:xfrm>
          <a:off x="1295661" y="228596"/>
          <a:ext cx="7681356" cy="6477005"/>
        </p:xfrm>
        <a:graphic>
          <a:graphicData uri="http://schemas.openxmlformats.org/drawingml/2006/table">
            <a:tbl>
              <a:tblPr firstRow="1" bandRow="1">
                <a:tableStyleId>{5C22544A-7EE6-4342-B048-85BDC9FD1C3A}</a:tableStyleId>
              </a:tblPr>
              <a:tblGrid>
                <a:gridCol w="1280226"/>
                <a:gridCol w="1280226"/>
                <a:gridCol w="1280226"/>
                <a:gridCol w="1280226"/>
                <a:gridCol w="1280226"/>
                <a:gridCol w="1280226"/>
              </a:tblGrid>
              <a:tr h="1069015">
                <a:tc>
                  <a:txBody>
                    <a:bodyPr/>
                    <a:lstStyle/>
                    <a:p>
                      <a:pPr algn="ctr"/>
                      <a:r>
                        <a:rPr lang="en-US" sz="1400" dirty="0" smtClean="0"/>
                        <a:t>Project Summary</a:t>
                      </a:r>
                      <a:endParaRPr lang="en-US" sz="1400" dirty="0"/>
                    </a:p>
                  </a:txBody>
                  <a:tcPr anchor="ctr"/>
                </a:tc>
                <a:tc>
                  <a:txBody>
                    <a:bodyPr/>
                    <a:lstStyle/>
                    <a:p>
                      <a:pPr algn="ctr"/>
                      <a:r>
                        <a:rPr lang="en-US" sz="1400" dirty="0" smtClean="0"/>
                        <a:t>Tech Paper</a:t>
                      </a:r>
                      <a:endParaRPr lang="en-US" sz="1400" dirty="0"/>
                    </a:p>
                  </a:txBody>
                  <a:tcPr anchor="ctr"/>
                </a:tc>
                <a:tc>
                  <a:txBody>
                    <a:bodyPr/>
                    <a:lstStyle/>
                    <a:p>
                      <a:pPr algn="ctr"/>
                      <a:r>
                        <a:rPr lang="en-US" sz="1400" dirty="0" smtClean="0"/>
                        <a:t>Poster</a:t>
                      </a:r>
                      <a:endParaRPr lang="en-US" sz="1400" dirty="0"/>
                    </a:p>
                  </a:txBody>
                  <a:tcPr anchor="ctr"/>
                </a:tc>
                <a:tc>
                  <a:txBody>
                    <a:bodyPr/>
                    <a:lstStyle/>
                    <a:p>
                      <a:pPr algn="ctr"/>
                      <a:r>
                        <a:rPr lang="en-US" sz="1400" dirty="0" smtClean="0"/>
                        <a:t>Presentation</a:t>
                      </a:r>
                      <a:endParaRPr lang="en-US" sz="1400" dirty="0"/>
                    </a:p>
                  </a:txBody>
                  <a:tcPr anchor="ctr"/>
                </a:tc>
                <a:tc>
                  <a:txBody>
                    <a:bodyPr/>
                    <a:lstStyle/>
                    <a:p>
                      <a:pPr algn="ctr"/>
                      <a:r>
                        <a:rPr lang="en-US" sz="1400" dirty="0" smtClean="0"/>
                        <a:t>Video &amp; Transcript</a:t>
                      </a:r>
                      <a:endParaRPr lang="en-US" sz="1400" dirty="0"/>
                    </a:p>
                  </a:txBody>
                  <a:tcPr anchor="ctr"/>
                </a:tc>
                <a:tc>
                  <a:txBody>
                    <a:bodyPr/>
                    <a:lstStyle/>
                    <a:p>
                      <a:pPr algn="ctr"/>
                      <a:r>
                        <a:rPr lang="en-US" sz="1400" dirty="0" smtClean="0"/>
                        <a:t>Optional Deliverables</a:t>
                      </a:r>
                      <a:endParaRPr lang="en-US" sz="1400" dirty="0"/>
                    </a:p>
                  </a:txBody>
                  <a:tcPr anchor="ct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407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2" name="TextBox 1"/>
          <p:cNvSpPr txBox="1"/>
          <p:nvPr/>
        </p:nvSpPr>
        <p:spPr>
          <a:xfrm>
            <a:off x="152400" y="1447800"/>
            <a:ext cx="1143262" cy="5170646"/>
          </a:xfrm>
          <a:prstGeom prst="rect">
            <a:avLst/>
          </a:prstGeom>
          <a:noFill/>
        </p:spPr>
        <p:txBody>
          <a:bodyPr wrap="none" rtlCol="0">
            <a:spAutoFit/>
          </a:bodyPr>
          <a:lstStyle/>
          <a:p>
            <a:pPr algn="r">
              <a:spcAft>
                <a:spcPts val="2000"/>
              </a:spcAft>
            </a:pPr>
            <a:r>
              <a:rPr lang="en-US" dirty="0" smtClean="0">
                <a:solidFill>
                  <a:schemeClr val="accent2"/>
                </a:solidFill>
              </a:rPr>
              <a:t>Week 1</a:t>
            </a:r>
          </a:p>
          <a:p>
            <a:pPr algn="r">
              <a:spcAft>
                <a:spcPts val="2000"/>
              </a:spcAft>
            </a:pPr>
            <a:r>
              <a:rPr lang="en-US" dirty="0" smtClean="0">
                <a:solidFill>
                  <a:schemeClr val="accent2"/>
                </a:solidFill>
              </a:rPr>
              <a:t>Week 2</a:t>
            </a:r>
          </a:p>
          <a:p>
            <a:pPr algn="r">
              <a:spcAft>
                <a:spcPts val="2000"/>
              </a:spcAft>
            </a:pPr>
            <a:r>
              <a:rPr lang="en-US" dirty="0" smtClean="0">
                <a:solidFill>
                  <a:schemeClr val="accent2"/>
                </a:solidFill>
              </a:rPr>
              <a:t>Week 3</a:t>
            </a:r>
          </a:p>
          <a:p>
            <a:pPr algn="r">
              <a:spcAft>
                <a:spcPts val="2000"/>
              </a:spcAft>
            </a:pPr>
            <a:r>
              <a:rPr lang="en-US" dirty="0" smtClean="0">
                <a:solidFill>
                  <a:schemeClr val="accent2"/>
                </a:solidFill>
              </a:rPr>
              <a:t>Week 4</a:t>
            </a:r>
          </a:p>
          <a:p>
            <a:pPr algn="r">
              <a:spcAft>
                <a:spcPts val="2000"/>
              </a:spcAft>
            </a:pPr>
            <a:r>
              <a:rPr lang="en-US" dirty="0" smtClean="0">
                <a:solidFill>
                  <a:schemeClr val="accent2"/>
                </a:solidFill>
              </a:rPr>
              <a:t>Week 5</a:t>
            </a:r>
          </a:p>
          <a:p>
            <a:pPr algn="r">
              <a:spcAft>
                <a:spcPts val="2000"/>
              </a:spcAft>
            </a:pPr>
            <a:r>
              <a:rPr lang="en-US" dirty="0" smtClean="0">
                <a:solidFill>
                  <a:schemeClr val="accent2"/>
                </a:solidFill>
              </a:rPr>
              <a:t>Week 6</a:t>
            </a:r>
          </a:p>
          <a:p>
            <a:pPr algn="r">
              <a:spcAft>
                <a:spcPts val="2000"/>
              </a:spcAft>
            </a:pPr>
            <a:r>
              <a:rPr lang="en-US" dirty="0" smtClean="0">
                <a:solidFill>
                  <a:schemeClr val="accent2"/>
                </a:solidFill>
              </a:rPr>
              <a:t>Week 7</a:t>
            </a:r>
          </a:p>
          <a:p>
            <a:pPr algn="r">
              <a:spcAft>
                <a:spcPts val="2000"/>
              </a:spcAft>
            </a:pPr>
            <a:r>
              <a:rPr lang="en-US" dirty="0" smtClean="0">
                <a:solidFill>
                  <a:schemeClr val="accent2"/>
                </a:solidFill>
              </a:rPr>
              <a:t>Week 8</a:t>
            </a:r>
          </a:p>
          <a:p>
            <a:pPr algn="r">
              <a:spcAft>
                <a:spcPts val="2000"/>
              </a:spcAft>
            </a:pPr>
            <a:r>
              <a:rPr lang="en-US" dirty="0" smtClean="0">
                <a:solidFill>
                  <a:schemeClr val="accent2"/>
                </a:solidFill>
              </a:rPr>
              <a:t>Week 9</a:t>
            </a:r>
          </a:p>
          <a:p>
            <a:pPr algn="r">
              <a:spcAft>
                <a:spcPts val="2000"/>
              </a:spcAft>
            </a:pPr>
            <a:r>
              <a:rPr lang="en-US" dirty="0" smtClean="0">
                <a:solidFill>
                  <a:schemeClr val="accent2"/>
                </a:solidFill>
              </a:rPr>
              <a:t>Week 10</a:t>
            </a:r>
            <a:endParaRPr lang="en-US" dirty="0">
              <a:solidFill>
                <a:schemeClr val="accent2"/>
              </a:solidFill>
            </a:endParaRPr>
          </a:p>
        </p:txBody>
      </p:sp>
      <p:sp>
        <p:nvSpPr>
          <p:cNvPr id="19" name="Rounded Rectangle 18"/>
          <p:cNvSpPr/>
          <p:nvPr/>
        </p:nvSpPr>
        <p:spPr>
          <a:xfrm>
            <a:off x="1408501" y="4585377"/>
            <a:ext cx="1029899" cy="443823"/>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a:t>
            </a:r>
            <a:r>
              <a:rPr lang="en-US" sz="1200" dirty="0" smtClean="0">
                <a:solidFill>
                  <a:schemeClr val="tx1">
                    <a:lumMod val="85000"/>
                    <a:lumOff val="15000"/>
                  </a:schemeClr>
                </a:solidFill>
              </a:rPr>
              <a:t>Draft</a:t>
            </a:r>
            <a:endParaRPr lang="en-US" sz="1200" dirty="0">
              <a:solidFill>
                <a:schemeClr val="tx1">
                  <a:lumMod val="85000"/>
                  <a:lumOff val="15000"/>
                </a:schemeClr>
              </a:solidFill>
            </a:endParaRPr>
          </a:p>
        </p:txBody>
      </p:sp>
      <p:sp>
        <p:nvSpPr>
          <p:cNvPr id="20" name="Rounded Rectangle 19"/>
          <p:cNvSpPr/>
          <p:nvPr/>
        </p:nvSpPr>
        <p:spPr>
          <a:xfrm>
            <a:off x="1408501" y="243840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22" name="Straight Arrow Connector 21"/>
          <p:cNvCxnSpPr>
            <a:stCxn id="20" idx="2"/>
            <a:endCxn id="19" idx="0"/>
          </p:cNvCxnSpPr>
          <p:nvPr/>
        </p:nvCxnSpPr>
        <p:spPr>
          <a:xfrm>
            <a:off x="1923451" y="2849880"/>
            <a:ext cx="0" cy="17354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Rounded Rectangle 31"/>
          <p:cNvSpPr/>
          <p:nvPr/>
        </p:nvSpPr>
        <p:spPr>
          <a:xfrm>
            <a:off x="27039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3" name="Rounded Rectangle 32"/>
          <p:cNvSpPr/>
          <p:nvPr/>
        </p:nvSpPr>
        <p:spPr>
          <a:xfrm>
            <a:off x="2703901" y="2971801"/>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4" name="Straight Arrow Connector 33"/>
          <p:cNvCxnSpPr>
            <a:stCxn id="33" idx="2"/>
            <a:endCxn id="32" idx="0"/>
          </p:cNvCxnSpPr>
          <p:nvPr/>
        </p:nvCxnSpPr>
        <p:spPr>
          <a:xfrm>
            <a:off x="3218851" y="3383281"/>
            <a:ext cx="0" cy="28651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3999301" y="6248399"/>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37" name="Rounded Rectangle 36"/>
          <p:cNvSpPr/>
          <p:nvPr/>
        </p:nvSpPr>
        <p:spPr>
          <a:xfrm>
            <a:off x="3999301" y="352044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38" name="Straight Arrow Connector 37"/>
          <p:cNvCxnSpPr>
            <a:stCxn id="37" idx="2"/>
            <a:endCxn id="36" idx="0"/>
          </p:cNvCxnSpPr>
          <p:nvPr/>
        </p:nvCxnSpPr>
        <p:spPr>
          <a:xfrm>
            <a:off x="4514251" y="3931920"/>
            <a:ext cx="0" cy="23164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1" name="Rounded Rectangle 40"/>
          <p:cNvSpPr/>
          <p:nvPr/>
        </p:nvSpPr>
        <p:spPr>
          <a:xfrm>
            <a:off x="5257800" y="62453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Final Draft</a:t>
            </a:r>
            <a:endParaRPr lang="en-US" sz="1200" dirty="0">
              <a:solidFill>
                <a:schemeClr val="tx1">
                  <a:lumMod val="85000"/>
                  <a:lumOff val="15000"/>
                </a:schemeClr>
              </a:solidFill>
            </a:endParaRPr>
          </a:p>
        </p:txBody>
      </p:sp>
      <p:sp>
        <p:nvSpPr>
          <p:cNvPr id="42" name="Rounded Rectangle 41"/>
          <p:cNvSpPr/>
          <p:nvPr/>
        </p:nvSpPr>
        <p:spPr>
          <a:xfrm>
            <a:off x="5257800" y="4059606"/>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Rough Draft</a:t>
            </a:r>
            <a:endParaRPr lang="en-US" sz="1200" dirty="0">
              <a:solidFill>
                <a:schemeClr val="tx1">
                  <a:lumMod val="85000"/>
                  <a:lumOff val="15000"/>
                </a:schemeClr>
              </a:solidFill>
            </a:endParaRPr>
          </a:p>
        </p:txBody>
      </p:sp>
      <p:cxnSp>
        <p:nvCxnSpPr>
          <p:cNvPr id="44" name="Straight Arrow Connector 43"/>
          <p:cNvCxnSpPr>
            <a:stCxn id="42" idx="2"/>
            <a:endCxn id="41" idx="0"/>
          </p:cNvCxnSpPr>
          <p:nvPr/>
        </p:nvCxnSpPr>
        <p:spPr>
          <a:xfrm>
            <a:off x="5772750" y="4471086"/>
            <a:ext cx="0" cy="17742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Rounded Rectangle 45"/>
          <p:cNvSpPr/>
          <p:nvPr/>
        </p:nvSpPr>
        <p:spPr>
          <a:xfrm>
            <a:off x="1408501" y="5711952"/>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dirty="0" smtClean="0">
                <a:solidFill>
                  <a:schemeClr val="tx1">
                    <a:lumMod val="85000"/>
                    <a:lumOff val="15000"/>
                  </a:schemeClr>
                </a:solidFill>
              </a:rPr>
              <a:t>DEVELOPedia Page</a:t>
            </a:r>
            <a:endParaRPr lang="en-US" sz="1100" dirty="0">
              <a:solidFill>
                <a:schemeClr val="tx1">
                  <a:lumMod val="85000"/>
                  <a:lumOff val="15000"/>
                </a:schemeClr>
              </a:solidFill>
            </a:endParaRPr>
          </a:p>
        </p:txBody>
      </p:sp>
      <p:cxnSp>
        <p:nvCxnSpPr>
          <p:cNvPr id="47" name="Straight Arrow Connector 46"/>
          <p:cNvCxnSpPr>
            <a:stCxn id="19" idx="2"/>
            <a:endCxn id="46" idx="0"/>
          </p:cNvCxnSpPr>
          <p:nvPr/>
        </p:nvCxnSpPr>
        <p:spPr>
          <a:xfrm>
            <a:off x="1923451" y="5029200"/>
            <a:ext cx="0" cy="68275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9" name="Rounded Rectangle 48"/>
          <p:cNvSpPr/>
          <p:nvPr/>
        </p:nvSpPr>
        <p:spPr>
          <a:xfrm>
            <a:off x="6553200" y="5684520"/>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Video &amp; Transcript</a:t>
            </a:r>
            <a:endParaRPr lang="en-US" sz="1200" dirty="0">
              <a:solidFill>
                <a:schemeClr val="tx1">
                  <a:lumMod val="85000"/>
                  <a:lumOff val="15000"/>
                </a:schemeClr>
              </a:solidFill>
            </a:endParaRPr>
          </a:p>
        </p:txBody>
      </p:sp>
      <p:sp>
        <p:nvSpPr>
          <p:cNvPr id="50" name="Rounded Rectangle 49"/>
          <p:cNvSpPr/>
          <p:nvPr/>
        </p:nvSpPr>
        <p:spPr>
          <a:xfrm>
            <a:off x="7809301" y="6248400"/>
            <a:ext cx="1029899" cy="384048"/>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lumMod val="85000"/>
                    <a:lumOff val="15000"/>
                  </a:schemeClr>
                </a:solidFill>
              </a:rPr>
              <a:t>Brochure, Imagery, AGOL Map, Tutorial</a:t>
            </a:r>
            <a:endParaRPr lang="en-US" sz="800" dirty="0">
              <a:solidFill>
                <a:schemeClr val="tx1">
                  <a:lumMod val="85000"/>
                  <a:lumOff val="15000"/>
                </a:schemeClr>
              </a:solidFill>
            </a:endParaRPr>
          </a:p>
        </p:txBody>
      </p:sp>
      <p:cxnSp>
        <p:nvCxnSpPr>
          <p:cNvPr id="51" name="Straight Arrow Connector 50"/>
          <p:cNvCxnSpPr>
            <a:stCxn id="23" idx="2"/>
            <a:endCxn id="49" idx="0"/>
          </p:cNvCxnSpPr>
          <p:nvPr/>
        </p:nvCxnSpPr>
        <p:spPr>
          <a:xfrm>
            <a:off x="7061914" y="5021893"/>
            <a:ext cx="6236" cy="6626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3" name="Rounded Rectangle 22"/>
          <p:cNvSpPr/>
          <p:nvPr/>
        </p:nvSpPr>
        <p:spPr>
          <a:xfrm>
            <a:off x="6546964" y="4610413"/>
            <a:ext cx="1029899" cy="411480"/>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85000"/>
                    <a:lumOff val="15000"/>
                  </a:schemeClr>
                </a:solidFill>
              </a:rPr>
              <a:t>VPS Image</a:t>
            </a:r>
            <a:endParaRPr lang="en-US" sz="1200" dirty="0">
              <a:solidFill>
                <a:schemeClr val="tx1">
                  <a:lumMod val="85000"/>
                  <a:lumOff val="15000"/>
                </a:schemeClr>
              </a:solidFill>
            </a:endParaRPr>
          </a:p>
        </p:txBody>
      </p:sp>
    </p:spTree>
    <p:extLst>
      <p:ext uri="{BB962C8B-B14F-4D97-AF65-F5344CB8AC3E}">
        <p14:creationId xmlns:p14="http://schemas.microsoft.com/office/powerpoint/2010/main" val="126228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2016 </a:t>
            </a:r>
            <a:r>
              <a:rPr lang="en-US" b="1" dirty="0" smtClean="0">
                <a:solidFill>
                  <a:schemeClr val="accent3"/>
                </a:solidFill>
              </a:rPr>
              <a:t>Spring</a:t>
            </a:r>
            <a:r>
              <a:rPr lang="en-US" b="1" dirty="0" smtClean="0">
                <a:solidFill>
                  <a:schemeClr val="accent3"/>
                </a:solidFill>
              </a:rPr>
              <a:t> </a:t>
            </a:r>
            <a:r>
              <a:rPr lang="en-US" b="1" dirty="0" smtClean="0">
                <a:solidFill>
                  <a:schemeClr val="accent3"/>
                </a:solidFill>
              </a:rPr>
              <a:t>Deliverable Deadlines</a:t>
            </a:r>
            <a:endParaRPr lang="en-US" b="1" dirty="0">
              <a:solidFill>
                <a:schemeClr val="accent3"/>
              </a:solidFill>
            </a:endParaRPr>
          </a:p>
        </p:txBody>
      </p:sp>
      <p:sp>
        <p:nvSpPr>
          <p:cNvPr id="10" name="Content Placeholder 6"/>
          <p:cNvSpPr txBox="1">
            <a:spLocks/>
          </p:cNvSpPr>
          <p:nvPr/>
        </p:nvSpPr>
        <p:spPr>
          <a:xfrm>
            <a:off x="228600" y="2209799"/>
            <a:ext cx="8686800" cy="1066800"/>
          </a:xfrm>
          <a:prstGeom prst="rect">
            <a:avLst/>
          </a:prstGeom>
          <a:ln>
            <a:solidFill>
              <a:schemeClr val="tx1"/>
            </a:solidFill>
            <a:prstDash val="dash"/>
          </a:ln>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Font typeface="Wingdings 2"/>
              <a:buNone/>
            </a:pPr>
            <a:r>
              <a:rPr lang="en-US" sz="1500" b="1" dirty="0" smtClean="0">
                <a:solidFill>
                  <a:schemeClr val="accent2"/>
                </a:solidFill>
              </a:rPr>
              <a:t>February</a:t>
            </a:r>
            <a:endParaRPr lang="en-US" sz="1500" b="1" dirty="0" smtClean="0">
              <a:solidFill>
                <a:schemeClr val="accent2"/>
              </a:solidFill>
            </a:endParaRPr>
          </a:p>
          <a:p>
            <a:pPr marL="1597025" indent="-1597025">
              <a:spcBef>
                <a:spcPts val="0"/>
              </a:spcBef>
              <a:buFont typeface="Wingdings 2"/>
              <a:buNone/>
            </a:pPr>
            <a:r>
              <a:rPr lang="en-US" sz="1200" dirty="0" smtClean="0">
                <a:solidFill>
                  <a:schemeClr val="accent2"/>
                </a:solidFill>
              </a:rPr>
              <a:t>Week 3 </a:t>
            </a:r>
            <a:r>
              <a:rPr lang="en-US" sz="1200" dirty="0" smtClean="0">
                <a:solidFill>
                  <a:schemeClr val="accent2"/>
                </a:solidFill>
              </a:rPr>
              <a:t>(</a:t>
            </a:r>
            <a:r>
              <a:rPr lang="en-US" sz="1200" dirty="0" smtClean="0">
                <a:solidFill>
                  <a:schemeClr val="accent2"/>
                </a:solidFill>
              </a:rPr>
              <a:t>2/11</a:t>
            </a:r>
            <a:r>
              <a:rPr lang="en-US" sz="1200" dirty="0" smtClean="0">
                <a:solidFill>
                  <a:schemeClr val="accent2"/>
                </a:solidFill>
              </a:rPr>
              <a:t>): </a:t>
            </a:r>
            <a:r>
              <a:rPr lang="en-US" sz="1200" dirty="0" smtClean="0">
                <a:solidFill>
                  <a:schemeClr val="accent2"/>
                </a:solidFill>
              </a:rPr>
              <a:t>Project Summary Rough Draft (&amp; Software Release Forms, </a:t>
            </a:r>
            <a:r>
              <a:rPr lang="en-US" sz="1200" i="1" dirty="0" smtClean="0">
                <a:solidFill>
                  <a:schemeClr val="accent2"/>
                </a:solidFill>
              </a:rPr>
              <a:t>if applicable</a:t>
            </a:r>
            <a:r>
              <a:rPr lang="en-US" sz="1200" dirty="0" smtClean="0">
                <a:solidFill>
                  <a:schemeClr val="accent2"/>
                </a:solidFill>
              </a:rPr>
              <a:t>)</a:t>
            </a:r>
          </a:p>
          <a:p>
            <a:pPr marL="1597025" indent="-1597025">
              <a:spcBef>
                <a:spcPts val="0"/>
              </a:spcBef>
              <a:buNone/>
            </a:pPr>
            <a:r>
              <a:rPr lang="en-US" sz="1200" dirty="0">
                <a:solidFill>
                  <a:schemeClr val="accent2"/>
                </a:solidFill>
              </a:rPr>
              <a:t>Week </a:t>
            </a:r>
            <a:r>
              <a:rPr lang="en-US" sz="1200" dirty="0" smtClean="0">
                <a:solidFill>
                  <a:schemeClr val="accent2"/>
                </a:solidFill>
              </a:rPr>
              <a:t>4 (2/15): </a:t>
            </a:r>
            <a:r>
              <a:rPr lang="en-US" sz="1200" i="1" dirty="0">
                <a:solidFill>
                  <a:schemeClr val="accent2"/>
                </a:solidFill>
              </a:rPr>
              <a:t>Offices Closed for </a:t>
            </a:r>
            <a:r>
              <a:rPr lang="en-US" sz="1200" i="1" dirty="0" smtClean="0">
                <a:solidFill>
                  <a:schemeClr val="accent2"/>
                </a:solidFill>
              </a:rPr>
              <a:t>President’s Day</a:t>
            </a:r>
            <a:endParaRPr lang="en-US" sz="1200" i="1" dirty="0">
              <a:solidFill>
                <a:schemeClr val="accent2"/>
              </a:solidFill>
            </a:endParaRPr>
          </a:p>
          <a:p>
            <a:pPr marL="1597025" indent="-1597025">
              <a:spcBef>
                <a:spcPts val="0"/>
              </a:spcBef>
              <a:buFont typeface="Wingdings 2"/>
              <a:buNone/>
            </a:pPr>
            <a:r>
              <a:rPr lang="en-US" sz="1200" dirty="0" smtClean="0">
                <a:solidFill>
                  <a:schemeClr val="accent2"/>
                </a:solidFill>
              </a:rPr>
              <a:t>Week </a:t>
            </a:r>
            <a:r>
              <a:rPr lang="en-US" sz="1200" dirty="0" smtClean="0">
                <a:solidFill>
                  <a:schemeClr val="accent2"/>
                </a:solidFill>
              </a:rPr>
              <a:t>4 </a:t>
            </a:r>
            <a:r>
              <a:rPr lang="en-US" sz="1200" dirty="0" smtClean="0">
                <a:solidFill>
                  <a:schemeClr val="accent2"/>
                </a:solidFill>
              </a:rPr>
              <a:t>(</a:t>
            </a:r>
            <a:r>
              <a:rPr lang="en-US" sz="1200" dirty="0" smtClean="0">
                <a:solidFill>
                  <a:schemeClr val="accent2"/>
                </a:solidFill>
              </a:rPr>
              <a:t>2</a:t>
            </a:r>
            <a:r>
              <a:rPr lang="en-US" sz="1200" dirty="0" smtClean="0">
                <a:solidFill>
                  <a:schemeClr val="accent2"/>
                </a:solidFill>
              </a:rPr>
              <a:t>/18</a:t>
            </a:r>
            <a:r>
              <a:rPr lang="en-US" sz="1200" dirty="0" smtClean="0">
                <a:solidFill>
                  <a:schemeClr val="accent2"/>
                </a:solidFill>
              </a:rPr>
              <a:t>): Tech Paper Rough Draft</a:t>
            </a:r>
          </a:p>
          <a:p>
            <a:pPr marL="1597025" indent="-1597025">
              <a:spcBef>
                <a:spcPts val="0"/>
              </a:spcBef>
              <a:buFont typeface="Wingdings 2"/>
              <a:buNone/>
            </a:pPr>
            <a:r>
              <a:rPr lang="en-US" sz="1200" dirty="0" smtClean="0">
                <a:solidFill>
                  <a:schemeClr val="accent2"/>
                </a:solidFill>
              </a:rPr>
              <a:t>Week </a:t>
            </a:r>
            <a:r>
              <a:rPr lang="en-US" sz="1200" dirty="0" smtClean="0">
                <a:solidFill>
                  <a:schemeClr val="accent2"/>
                </a:solidFill>
              </a:rPr>
              <a:t>5 </a:t>
            </a:r>
            <a:r>
              <a:rPr lang="en-US" sz="1200" dirty="0" smtClean="0">
                <a:solidFill>
                  <a:schemeClr val="accent2"/>
                </a:solidFill>
              </a:rPr>
              <a:t>(</a:t>
            </a:r>
            <a:r>
              <a:rPr lang="en-US" sz="1200" dirty="0" smtClean="0">
                <a:solidFill>
                  <a:schemeClr val="accent2"/>
                </a:solidFill>
              </a:rPr>
              <a:t>2</a:t>
            </a:r>
            <a:r>
              <a:rPr lang="en-US" sz="1200" dirty="0" smtClean="0">
                <a:solidFill>
                  <a:schemeClr val="accent2"/>
                </a:solidFill>
              </a:rPr>
              <a:t>/25</a:t>
            </a:r>
            <a:r>
              <a:rPr lang="en-US" sz="1200" dirty="0" smtClean="0">
                <a:solidFill>
                  <a:schemeClr val="accent2"/>
                </a:solidFill>
              </a:rPr>
              <a:t>): Poster Rough </a:t>
            </a:r>
            <a:r>
              <a:rPr lang="en-US" sz="1200" dirty="0" smtClean="0">
                <a:solidFill>
                  <a:schemeClr val="accent2"/>
                </a:solidFill>
              </a:rPr>
              <a:t>Draft</a:t>
            </a:r>
            <a:endParaRPr lang="en-US" sz="1200" dirty="0" smtClean="0">
              <a:solidFill>
                <a:schemeClr val="accent2"/>
              </a:solidFill>
            </a:endParaRPr>
          </a:p>
        </p:txBody>
      </p:sp>
      <p:sp>
        <p:nvSpPr>
          <p:cNvPr id="11" name="Content Placeholder 6"/>
          <p:cNvSpPr txBox="1">
            <a:spLocks/>
          </p:cNvSpPr>
          <p:nvPr/>
        </p:nvSpPr>
        <p:spPr>
          <a:xfrm>
            <a:off x="228600" y="3365495"/>
            <a:ext cx="8686800" cy="1281662"/>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March</a:t>
            </a:r>
            <a:endParaRPr lang="en-US" sz="1500" b="1" dirty="0" smtClean="0">
              <a:solidFill>
                <a:schemeClr val="accent2"/>
              </a:solidFill>
            </a:endParaRPr>
          </a:p>
          <a:p>
            <a:pPr marL="1597025" indent="-1597025">
              <a:spcBef>
                <a:spcPts val="0"/>
              </a:spcBef>
              <a:buFont typeface="Wingdings 2"/>
              <a:buNone/>
            </a:pPr>
            <a:r>
              <a:rPr lang="en-US" sz="1200" dirty="0">
                <a:solidFill>
                  <a:schemeClr val="accent2"/>
                </a:solidFill>
              </a:rPr>
              <a:t>Week 6 </a:t>
            </a:r>
            <a:r>
              <a:rPr lang="en-US" sz="1200" dirty="0" smtClean="0">
                <a:solidFill>
                  <a:schemeClr val="accent2"/>
                </a:solidFill>
              </a:rPr>
              <a:t>(3/3): </a:t>
            </a:r>
            <a:r>
              <a:rPr lang="en-US" sz="1200" dirty="0">
                <a:solidFill>
                  <a:schemeClr val="accent2"/>
                </a:solidFill>
              </a:rPr>
              <a:t>Presentation Rough Draft </a:t>
            </a:r>
          </a:p>
          <a:p>
            <a:pPr marL="1597025" indent="-1597025">
              <a:spcBef>
                <a:spcPts val="0"/>
              </a:spcBef>
              <a:buFont typeface="Wingdings 2"/>
              <a:buNone/>
            </a:pPr>
            <a:r>
              <a:rPr lang="en-US" sz="1200" dirty="0">
                <a:solidFill>
                  <a:schemeClr val="accent2"/>
                </a:solidFill>
              </a:rPr>
              <a:t>Week 7 </a:t>
            </a:r>
            <a:r>
              <a:rPr lang="en-US" sz="1200" dirty="0" smtClean="0">
                <a:solidFill>
                  <a:schemeClr val="accent2"/>
                </a:solidFill>
              </a:rPr>
              <a:t>(3/10): </a:t>
            </a:r>
            <a:r>
              <a:rPr lang="en-US" sz="1200" dirty="0">
                <a:solidFill>
                  <a:schemeClr val="accent2"/>
                </a:solidFill>
              </a:rPr>
              <a:t>Project Summary Final Draft (Includes VPS Image)</a:t>
            </a:r>
          </a:p>
          <a:p>
            <a:pPr marL="1597025" indent="-1597025">
              <a:spcBef>
                <a:spcPts val="0"/>
              </a:spcBef>
              <a:buNone/>
            </a:pPr>
            <a:r>
              <a:rPr lang="en-US" sz="1200" dirty="0" smtClean="0">
                <a:solidFill>
                  <a:schemeClr val="accent2"/>
                </a:solidFill>
              </a:rPr>
              <a:t>Week </a:t>
            </a:r>
            <a:r>
              <a:rPr lang="en-US" sz="1200" dirty="0">
                <a:solidFill>
                  <a:schemeClr val="accent2"/>
                </a:solidFill>
              </a:rPr>
              <a:t>9 </a:t>
            </a:r>
            <a:r>
              <a:rPr lang="en-US" sz="1200" dirty="0" smtClean="0">
                <a:solidFill>
                  <a:schemeClr val="accent2"/>
                </a:solidFill>
              </a:rPr>
              <a:t>(</a:t>
            </a:r>
            <a:r>
              <a:rPr lang="en-US" sz="1200" dirty="0" smtClean="0">
                <a:solidFill>
                  <a:schemeClr val="accent2"/>
                </a:solidFill>
              </a:rPr>
              <a:t>3</a:t>
            </a:r>
            <a:r>
              <a:rPr lang="en-US" sz="1200" dirty="0" smtClean="0">
                <a:solidFill>
                  <a:schemeClr val="accent2"/>
                </a:solidFill>
              </a:rPr>
              <a:t>/22): </a:t>
            </a:r>
            <a:r>
              <a:rPr lang="en-US" sz="1200" dirty="0">
                <a:solidFill>
                  <a:schemeClr val="accent2"/>
                </a:solidFill>
              </a:rPr>
              <a:t>VPS (Video &amp; Transcript) </a:t>
            </a:r>
          </a:p>
          <a:p>
            <a:pPr marL="0" indent="0">
              <a:spcBef>
                <a:spcPts val="0"/>
              </a:spcBef>
              <a:buNone/>
            </a:pPr>
            <a:r>
              <a:rPr lang="en-US" sz="1200" dirty="0" smtClean="0">
                <a:solidFill>
                  <a:schemeClr val="accent2"/>
                </a:solidFill>
              </a:rPr>
              <a:t>Week </a:t>
            </a:r>
            <a:r>
              <a:rPr lang="en-US" sz="1200" dirty="0">
                <a:solidFill>
                  <a:schemeClr val="accent2"/>
                </a:solidFill>
              </a:rPr>
              <a:t>9 </a:t>
            </a:r>
            <a:r>
              <a:rPr lang="en-US" sz="1200" dirty="0" smtClean="0">
                <a:solidFill>
                  <a:schemeClr val="accent2"/>
                </a:solidFill>
              </a:rPr>
              <a:t>(</a:t>
            </a:r>
            <a:r>
              <a:rPr lang="en-US" sz="1200" dirty="0" smtClean="0">
                <a:solidFill>
                  <a:schemeClr val="accent2"/>
                </a:solidFill>
              </a:rPr>
              <a:t>3</a:t>
            </a:r>
            <a:r>
              <a:rPr lang="en-US" sz="1200" dirty="0" smtClean="0">
                <a:solidFill>
                  <a:schemeClr val="accent2"/>
                </a:solidFill>
              </a:rPr>
              <a:t>/24): </a:t>
            </a:r>
            <a:r>
              <a:rPr lang="en-US" sz="1200" dirty="0">
                <a:solidFill>
                  <a:schemeClr val="accent2"/>
                </a:solidFill>
              </a:rPr>
              <a:t>DEVELOPedia Page</a:t>
            </a:r>
          </a:p>
          <a:p>
            <a:pPr marL="1597025" indent="-1597025">
              <a:spcBef>
                <a:spcPts val="0"/>
              </a:spcBef>
              <a:buNone/>
            </a:pPr>
            <a:r>
              <a:rPr lang="en-US" sz="1200" dirty="0" smtClean="0">
                <a:solidFill>
                  <a:schemeClr val="accent2"/>
                </a:solidFill>
              </a:rPr>
              <a:t>Week </a:t>
            </a:r>
            <a:r>
              <a:rPr lang="en-US" sz="1200" dirty="0">
                <a:solidFill>
                  <a:schemeClr val="accent2"/>
                </a:solidFill>
              </a:rPr>
              <a:t>10 </a:t>
            </a:r>
            <a:r>
              <a:rPr lang="en-US" sz="1200" dirty="0" smtClean="0">
                <a:solidFill>
                  <a:schemeClr val="accent2"/>
                </a:solidFill>
              </a:rPr>
              <a:t>(</a:t>
            </a:r>
            <a:r>
              <a:rPr lang="en-US" sz="1200" dirty="0" smtClean="0">
                <a:solidFill>
                  <a:schemeClr val="accent2"/>
                </a:solidFill>
              </a:rPr>
              <a:t>3/31</a:t>
            </a:r>
            <a:r>
              <a:rPr lang="en-US" sz="1200" dirty="0" smtClean="0">
                <a:solidFill>
                  <a:schemeClr val="accent2"/>
                </a:solidFill>
              </a:rPr>
              <a:t>): </a:t>
            </a:r>
            <a:r>
              <a:rPr lang="en-US" sz="1200" dirty="0" smtClean="0">
                <a:solidFill>
                  <a:schemeClr val="accent2"/>
                </a:solidFill>
              </a:rPr>
              <a:t>Technical Paper Final Draft, Final Poster &amp; Final </a:t>
            </a:r>
            <a:r>
              <a:rPr lang="en-US" sz="1200" dirty="0" smtClean="0">
                <a:solidFill>
                  <a:schemeClr val="accent2"/>
                </a:solidFill>
              </a:rPr>
              <a:t>Presentation</a:t>
            </a:r>
            <a:endParaRPr lang="en-US" sz="1200" dirty="0" smtClean="0">
              <a:solidFill>
                <a:schemeClr val="accent2"/>
              </a:solidFill>
            </a:endParaRPr>
          </a:p>
        </p:txBody>
      </p:sp>
      <p:sp>
        <p:nvSpPr>
          <p:cNvPr id="12" name="Content Placeholder 6"/>
          <p:cNvSpPr txBox="1">
            <a:spLocks/>
          </p:cNvSpPr>
          <p:nvPr/>
        </p:nvSpPr>
        <p:spPr>
          <a:xfrm>
            <a:off x="228600" y="1575147"/>
            <a:ext cx="8686800" cy="545757"/>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January</a:t>
            </a:r>
            <a:endParaRPr lang="en-US" sz="1500" b="1" dirty="0" smtClean="0">
              <a:solidFill>
                <a:schemeClr val="accent2"/>
              </a:solidFill>
            </a:endParaRPr>
          </a:p>
          <a:p>
            <a:pPr marL="0" indent="0">
              <a:spcBef>
                <a:spcPts val="0"/>
              </a:spcBef>
              <a:buFont typeface="Arial" pitchFamily="34" charset="0"/>
              <a:buNone/>
            </a:pPr>
            <a:r>
              <a:rPr lang="en-US" sz="1200" dirty="0" smtClean="0">
                <a:solidFill>
                  <a:schemeClr val="accent2"/>
                </a:solidFill>
              </a:rPr>
              <a:t>Week 1 </a:t>
            </a:r>
            <a:r>
              <a:rPr lang="en-US" sz="1200" dirty="0" smtClean="0">
                <a:solidFill>
                  <a:schemeClr val="accent2"/>
                </a:solidFill>
              </a:rPr>
              <a:t>(</a:t>
            </a:r>
            <a:r>
              <a:rPr lang="en-US" sz="1200" dirty="0" smtClean="0">
                <a:solidFill>
                  <a:schemeClr val="accent2"/>
                </a:solidFill>
              </a:rPr>
              <a:t>1/29</a:t>
            </a:r>
            <a:r>
              <a:rPr lang="en-US" sz="1200" dirty="0" smtClean="0">
                <a:solidFill>
                  <a:schemeClr val="accent2"/>
                </a:solidFill>
              </a:rPr>
              <a:t>): </a:t>
            </a:r>
            <a:r>
              <a:rPr lang="en-US" sz="1200" dirty="0" smtClean="0">
                <a:solidFill>
                  <a:schemeClr val="accent2"/>
                </a:solidFill>
              </a:rPr>
              <a:t>Handbook Forms</a:t>
            </a:r>
            <a:endParaRPr lang="en-US" sz="1200" dirty="0">
              <a:solidFill>
                <a:schemeClr val="accent2"/>
              </a:solidFill>
            </a:endParaRPr>
          </a:p>
          <a:p>
            <a:pPr marL="0" indent="0">
              <a:spcBef>
                <a:spcPts val="0"/>
              </a:spcBef>
              <a:buFont typeface="Arial" pitchFamily="34" charset="0"/>
              <a:buNone/>
            </a:pPr>
            <a:endParaRPr lang="en-US" sz="1200" dirty="0" smtClean="0">
              <a:solidFill>
                <a:schemeClr val="accent2"/>
              </a:solidFill>
            </a:endParaRPr>
          </a:p>
        </p:txBody>
      </p:sp>
      <p:sp>
        <p:nvSpPr>
          <p:cNvPr id="13" name="Content Placeholder 6"/>
          <p:cNvSpPr txBox="1">
            <a:spLocks/>
          </p:cNvSpPr>
          <p:nvPr/>
        </p:nvSpPr>
        <p:spPr>
          <a:xfrm>
            <a:off x="228600" y="5371409"/>
            <a:ext cx="8686800" cy="901000"/>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After Term</a:t>
            </a:r>
          </a:p>
          <a:p>
            <a:pPr marL="1597025" indent="-1597025">
              <a:spcBef>
                <a:spcPts val="0"/>
              </a:spcBef>
              <a:buNone/>
            </a:pPr>
            <a:r>
              <a:rPr lang="en-US" sz="1200" dirty="0" smtClean="0">
                <a:solidFill>
                  <a:schemeClr val="accent2"/>
                </a:solidFill>
              </a:rPr>
              <a:t>4/7</a:t>
            </a:r>
            <a:r>
              <a:rPr lang="en-US" sz="1200" dirty="0" smtClean="0">
                <a:solidFill>
                  <a:schemeClr val="accent2"/>
                </a:solidFill>
              </a:rPr>
              <a:t>: </a:t>
            </a:r>
            <a:r>
              <a:rPr lang="en-US" sz="1200" dirty="0">
                <a:solidFill>
                  <a:schemeClr val="accent2"/>
                </a:solidFill>
              </a:rPr>
              <a:t>VPS </a:t>
            </a:r>
            <a:r>
              <a:rPr lang="en-US" sz="1200" dirty="0" smtClean="0">
                <a:solidFill>
                  <a:schemeClr val="accent2"/>
                </a:solidFill>
              </a:rPr>
              <a:t>Launch</a:t>
            </a:r>
          </a:p>
          <a:p>
            <a:pPr marL="1597025" indent="-1597025">
              <a:spcBef>
                <a:spcPts val="0"/>
              </a:spcBef>
              <a:buNone/>
            </a:pPr>
            <a:r>
              <a:rPr lang="en-US" sz="1200" dirty="0">
                <a:solidFill>
                  <a:schemeClr val="accent2"/>
                </a:solidFill>
              </a:rPr>
              <a:t>4</a:t>
            </a:r>
            <a:r>
              <a:rPr lang="en-US" sz="1200" dirty="0" smtClean="0">
                <a:solidFill>
                  <a:schemeClr val="accent2"/>
                </a:solidFill>
              </a:rPr>
              <a:t>/22: </a:t>
            </a:r>
            <a:r>
              <a:rPr lang="en-US" sz="1200" dirty="0" smtClean="0">
                <a:solidFill>
                  <a:schemeClr val="accent2"/>
                </a:solidFill>
              </a:rPr>
              <a:t>Category Winners Announced</a:t>
            </a:r>
          </a:p>
          <a:p>
            <a:pPr marL="1597025" indent="-1597025">
              <a:spcBef>
                <a:spcPts val="0"/>
              </a:spcBef>
              <a:buNone/>
            </a:pPr>
            <a:r>
              <a:rPr lang="en-US" sz="1200" dirty="0" smtClean="0">
                <a:solidFill>
                  <a:schemeClr val="accent2"/>
                </a:solidFill>
              </a:rPr>
              <a:t>5</a:t>
            </a:r>
            <a:r>
              <a:rPr lang="en-US" sz="1200" dirty="0" smtClean="0">
                <a:solidFill>
                  <a:schemeClr val="accent2"/>
                </a:solidFill>
              </a:rPr>
              <a:t>/6: </a:t>
            </a:r>
            <a:r>
              <a:rPr lang="en-US" sz="1200" dirty="0" smtClean="0">
                <a:solidFill>
                  <a:schemeClr val="accent2"/>
                </a:solidFill>
              </a:rPr>
              <a:t>Announcement of Grand Prize Winner</a:t>
            </a:r>
          </a:p>
        </p:txBody>
      </p:sp>
      <p:sp>
        <p:nvSpPr>
          <p:cNvPr id="7" name="Content Placeholder 6"/>
          <p:cNvSpPr txBox="1">
            <a:spLocks/>
          </p:cNvSpPr>
          <p:nvPr/>
        </p:nvSpPr>
        <p:spPr>
          <a:xfrm>
            <a:off x="228600" y="4736926"/>
            <a:ext cx="8686800" cy="545757"/>
          </a:xfrm>
          <a:prstGeom prst="rect">
            <a:avLst/>
          </a:prstGeom>
          <a:ln>
            <a:solidFill>
              <a:schemeClr val="tx1"/>
            </a:solidFill>
            <a:prstDash val="dash"/>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1500" b="1" dirty="0" smtClean="0">
                <a:solidFill>
                  <a:schemeClr val="accent2"/>
                </a:solidFill>
              </a:rPr>
              <a:t>April</a:t>
            </a:r>
            <a:endParaRPr lang="en-US" sz="1500" b="1" dirty="0" smtClean="0">
              <a:solidFill>
                <a:schemeClr val="accent2"/>
              </a:solidFill>
            </a:endParaRPr>
          </a:p>
          <a:p>
            <a:pPr marL="0" indent="0">
              <a:spcBef>
                <a:spcPts val="0"/>
              </a:spcBef>
              <a:buFont typeface="Arial" pitchFamily="34" charset="0"/>
              <a:buNone/>
            </a:pPr>
            <a:r>
              <a:rPr lang="en-US" sz="1200" dirty="0" smtClean="0">
                <a:solidFill>
                  <a:schemeClr val="accent2"/>
                </a:solidFill>
              </a:rPr>
              <a:t>Week </a:t>
            </a:r>
            <a:r>
              <a:rPr lang="en-US" sz="1200" dirty="0" smtClean="0">
                <a:solidFill>
                  <a:schemeClr val="accent2"/>
                </a:solidFill>
              </a:rPr>
              <a:t>10 (4</a:t>
            </a:r>
            <a:r>
              <a:rPr lang="en-US" sz="1200" dirty="0" smtClean="0">
                <a:solidFill>
                  <a:schemeClr val="accent2"/>
                </a:solidFill>
              </a:rPr>
              <a:t>/1</a:t>
            </a:r>
            <a:r>
              <a:rPr lang="en-US" sz="1200" dirty="0" smtClean="0">
                <a:solidFill>
                  <a:schemeClr val="accent2"/>
                </a:solidFill>
              </a:rPr>
              <a:t>): Optional Deliverables</a:t>
            </a:r>
            <a:endParaRPr lang="en-US" sz="1200" dirty="0" smtClean="0">
              <a:solidFill>
                <a:schemeClr val="accent2"/>
              </a:solidFill>
            </a:endParaRPr>
          </a:p>
        </p:txBody>
      </p:sp>
    </p:spTree>
    <p:extLst>
      <p:ext uri="{BB962C8B-B14F-4D97-AF65-F5344CB8AC3E}">
        <p14:creationId xmlns:p14="http://schemas.microsoft.com/office/powerpoint/2010/main" val="194331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1676400"/>
            <a:ext cx="8686800" cy="762000"/>
          </a:xfrm>
          <a:ln>
            <a:solidFill>
              <a:schemeClr val="tx1"/>
            </a:solidFill>
            <a:prstDash val="dash"/>
          </a:ln>
        </p:spPr>
        <p:txBody>
          <a:bodyPr>
            <a:noAutofit/>
          </a:bodyPr>
          <a:lstStyle/>
          <a:p>
            <a:pPr marL="0" indent="0">
              <a:buNone/>
            </a:pPr>
            <a:r>
              <a:rPr lang="en-US" sz="1600" b="1" dirty="0" smtClean="0">
                <a:solidFill>
                  <a:schemeClr val="accent2"/>
                </a:solidFill>
              </a:rPr>
              <a:t>1. Check Out the Project Coordination Team DEVELOPedia Page</a:t>
            </a:r>
          </a:p>
          <a:p>
            <a:pPr marL="347663" indent="-228600">
              <a:spcBef>
                <a:spcPts val="0"/>
              </a:spcBef>
              <a:buFont typeface="Arial" panose="020B0604020202020204" pitchFamily="34" charset="0"/>
              <a:buChar char="•"/>
            </a:pPr>
            <a:r>
              <a:rPr lang="en-US" sz="1200" dirty="0">
                <a:solidFill>
                  <a:schemeClr val="accent2"/>
                </a:solidFill>
                <a:hlinkClick r:id="rId3"/>
              </a:rPr>
              <a:t>http://</a:t>
            </a:r>
            <a:r>
              <a:rPr lang="en-US" sz="1200" dirty="0" smtClean="0">
                <a:solidFill>
                  <a:schemeClr val="accent2"/>
                </a:solidFill>
                <a:hlinkClick r:id="rId3"/>
              </a:rPr>
              <a:t>www.devpedia.developexchange.com/dv/index.php?title=Project_Coordination</a:t>
            </a:r>
            <a:endParaRPr lang="en-US" sz="1200" dirty="0" smtClean="0">
              <a:solidFill>
                <a:schemeClr val="accent2"/>
              </a:solidFill>
            </a:endParaRPr>
          </a:p>
          <a:p>
            <a:pPr marL="347663" indent="-228600">
              <a:spcBef>
                <a:spcPts val="0"/>
              </a:spcBef>
              <a:buFont typeface="Arial" panose="020B0604020202020204" pitchFamily="34" charset="0"/>
              <a:buChar char="•"/>
            </a:pPr>
            <a:r>
              <a:rPr lang="en-US" sz="1200" dirty="0" smtClean="0">
                <a:solidFill>
                  <a:schemeClr val="accent2"/>
                </a:solidFill>
              </a:rPr>
              <a:t>This the hub of all things project-related. Guides, videos, templates, etc. Check it out!</a:t>
            </a:r>
            <a:endParaRPr lang="en-US" sz="900" dirty="0" smtClean="0">
              <a:solidFill>
                <a:schemeClr val="accent2"/>
              </a:solidFill>
            </a:endParaRPr>
          </a:p>
        </p:txBody>
      </p:sp>
      <p:sp>
        <p:nvSpPr>
          <p:cNvPr id="8" name="Content Placeholder 6"/>
          <p:cNvSpPr txBox="1">
            <a:spLocks/>
          </p:cNvSpPr>
          <p:nvPr/>
        </p:nvSpPr>
        <p:spPr>
          <a:xfrm>
            <a:off x="228600" y="25146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2</a:t>
            </a:r>
            <a:r>
              <a:rPr lang="en-US" sz="1600" b="1" dirty="0" smtClean="0">
                <a:solidFill>
                  <a:schemeClr val="accent2"/>
                </a:solidFill>
              </a:rPr>
              <a:t>. Watch Deliverable How-To Videos</a:t>
            </a:r>
          </a:p>
          <a:p>
            <a:pPr indent="-228600">
              <a:spcBef>
                <a:spcPts val="0"/>
              </a:spcBef>
            </a:pPr>
            <a:r>
              <a:rPr lang="en-US" sz="1200" dirty="0" smtClean="0">
                <a:solidFill>
                  <a:schemeClr val="accent2"/>
                </a:solidFill>
              </a:rPr>
              <a:t>Each deliverable has a short narrated demonstration of how to successfully go about completing the deliverable. These are available on DEVELOPedia.</a:t>
            </a:r>
            <a:endParaRPr lang="en-US" sz="900" dirty="0" smtClean="0">
              <a:solidFill>
                <a:schemeClr val="accent2"/>
              </a:solidFill>
            </a:endParaRPr>
          </a:p>
        </p:txBody>
      </p:sp>
      <p:sp>
        <p:nvSpPr>
          <p:cNvPr id="10" name="Content Placeholder 6"/>
          <p:cNvSpPr txBox="1">
            <a:spLocks/>
          </p:cNvSpPr>
          <p:nvPr/>
        </p:nvSpPr>
        <p:spPr>
          <a:xfrm>
            <a:off x="222738" y="33528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3</a:t>
            </a:r>
            <a:r>
              <a:rPr lang="en-US" sz="1600" b="1" dirty="0" smtClean="0">
                <a:solidFill>
                  <a:schemeClr val="accent2"/>
                </a:solidFill>
              </a:rPr>
              <a:t>. Join the Project Coordination Team Open Doors</a:t>
            </a:r>
          </a:p>
          <a:p>
            <a:pPr indent="-228600">
              <a:spcBef>
                <a:spcPts val="0"/>
              </a:spcBef>
            </a:pPr>
            <a:r>
              <a:rPr lang="en-US" sz="1200" dirty="0" smtClean="0">
                <a:solidFill>
                  <a:schemeClr val="accent2"/>
                </a:solidFill>
              </a:rPr>
              <a:t>Ahead of each deliverable deadline, the Project Coordination Team will host an “open door” session where anyone from any team can join and ask questions. The PCT will be in touch with exact day/times.</a:t>
            </a:r>
            <a:endParaRPr lang="en-US" sz="900" dirty="0" smtClean="0">
              <a:solidFill>
                <a:schemeClr val="accent2"/>
              </a:solidFill>
            </a:endParaRPr>
          </a:p>
        </p:txBody>
      </p:sp>
      <p:sp>
        <p:nvSpPr>
          <p:cNvPr id="11" name="Content Placeholder 6"/>
          <p:cNvSpPr txBox="1">
            <a:spLocks/>
          </p:cNvSpPr>
          <p:nvPr/>
        </p:nvSpPr>
        <p:spPr>
          <a:xfrm>
            <a:off x="222738" y="4191000"/>
            <a:ext cx="8686800" cy="7620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a:solidFill>
                  <a:schemeClr val="accent2"/>
                </a:solidFill>
              </a:rPr>
              <a:t>4</a:t>
            </a:r>
            <a:r>
              <a:rPr lang="en-US" sz="1600" b="1" dirty="0" smtClean="0">
                <a:solidFill>
                  <a:schemeClr val="accent2"/>
                </a:solidFill>
              </a:rPr>
              <a:t>. Email the Project Coordination Team</a:t>
            </a:r>
          </a:p>
          <a:p>
            <a:pPr indent="-228600">
              <a:spcBef>
                <a:spcPts val="0"/>
              </a:spcBef>
            </a:pPr>
            <a:r>
              <a:rPr lang="en-US" sz="1200" dirty="0" smtClean="0">
                <a:solidFill>
                  <a:schemeClr val="accent2"/>
                </a:solidFill>
                <a:hlinkClick r:id="rId4"/>
              </a:rPr>
              <a:t>DEVELOP.ProjectCoordination@gmail.com</a:t>
            </a:r>
            <a:r>
              <a:rPr lang="en-US" sz="1200" dirty="0" smtClean="0">
                <a:solidFill>
                  <a:schemeClr val="accent2"/>
                </a:solidFill>
              </a:rPr>
              <a:t> </a:t>
            </a:r>
          </a:p>
          <a:p>
            <a:pPr indent="-225425"/>
            <a:r>
              <a:rPr lang="en-US" sz="1200" dirty="0" smtClean="0">
                <a:solidFill>
                  <a:schemeClr val="accent2"/>
                </a:solidFill>
              </a:rPr>
              <a:t>Don’t hesitate to email questions!</a:t>
            </a:r>
            <a:endParaRPr lang="en-US" sz="900" dirty="0" smtClean="0">
              <a:solidFill>
                <a:schemeClr val="accent2"/>
              </a:solidFill>
            </a:endParaRPr>
          </a:p>
        </p:txBody>
      </p:sp>
      <p:sp>
        <p:nvSpPr>
          <p:cNvPr id="13" name="Content Placeholder 6"/>
          <p:cNvSpPr txBox="1">
            <a:spLocks/>
          </p:cNvSpPr>
          <p:nvPr/>
        </p:nvSpPr>
        <p:spPr>
          <a:xfrm>
            <a:off x="228600" y="5029200"/>
            <a:ext cx="8686800" cy="121920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5. Call the Project Coordination Team</a:t>
            </a:r>
          </a:p>
          <a:p>
            <a:pPr marL="114300" indent="0">
              <a:spcBef>
                <a:spcPts val="0"/>
              </a:spcBef>
              <a:buNone/>
            </a:pPr>
            <a:endParaRPr lang="en-US" sz="900" dirty="0" smtClean="0">
              <a:solidFill>
                <a:schemeClr val="accent2"/>
              </a:solidFill>
            </a:endParaRPr>
          </a:p>
        </p:txBody>
      </p:sp>
      <p:sp>
        <p:nvSpPr>
          <p:cNvPr id="2" name="Rectangle 1"/>
          <p:cNvSpPr/>
          <p:nvPr/>
        </p:nvSpPr>
        <p:spPr>
          <a:xfrm>
            <a:off x="457200" y="5410201"/>
            <a:ext cx="8382000" cy="762000"/>
          </a:xfrm>
          <a:prstGeom prst="rect">
            <a:avLst/>
          </a:prstGeom>
        </p:spPr>
        <p:txBody>
          <a:bodyPr lIns="0" tIns="0" rIns="0" bIns="0" numCol="2">
            <a:noAutofit/>
          </a:bodyPr>
          <a:lstStyle/>
          <a:p>
            <a:r>
              <a:rPr lang="en-US" sz="1200" i="1" u="sng" dirty="0">
                <a:solidFill>
                  <a:schemeClr val="accent2"/>
                </a:solidFill>
              </a:rPr>
              <a:t>Fellows</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Vishal – </a:t>
            </a:r>
            <a:r>
              <a:rPr lang="en-US" sz="1200" dirty="0" smtClean="0">
                <a:solidFill>
                  <a:schemeClr val="accent2"/>
                </a:solidFill>
              </a:rPr>
              <a:t>251.544.2123</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Teresa – </a:t>
            </a:r>
            <a:r>
              <a:rPr lang="en-US" sz="1200" dirty="0" smtClean="0">
                <a:solidFill>
                  <a:schemeClr val="accent2"/>
                </a:solidFill>
              </a:rPr>
              <a:t>757.864.4496</a:t>
            </a:r>
            <a:endParaRPr lang="en-US" sz="1200" dirty="0">
              <a:solidFill>
                <a:schemeClr val="accent2"/>
              </a:solidFill>
            </a:endParaRPr>
          </a:p>
          <a:p>
            <a:pPr marL="57150" indent="-285750">
              <a:spcBef>
                <a:spcPts val="0"/>
              </a:spcBef>
              <a:buFont typeface="Arial" panose="020B0604020202020204" pitchFamily="34" charset="0"/>
              <a:buChar char="•"/>
            </a:pPr>
            <a:r>
              <a:rPr lang="en-US" sz="1200" dirty="0">
                <a:solidFill>
                  <a:schemeClr val="accent2"/>
                </a:solidFill>
              </a:rPr>
              <a:t>Emma – </a:t>
            </a:r>
            <a:r>
              <a:rPr lang="en-US" sz="1200" dirty="0" smtClean="0">
                <a:solidFill>
                  <a:schemeClr val="accent2"/>
                </a:solidFill>
              </a:rPr>
              <a:t>828.251.4053</a:t>
            </a:r>
            <a:endParaRPr lang="en-US" sz="1200" dirty="0">
              <a:solidFill>
                <a:schemeClr val="accent2"/>
              </a:solidFill>
            </a:endParaRPr>
          </a:p>
          <a:p>
            <a:pPr>
              <a:spcBef>
                <a:spcPts val="0"/>
              </a:spcBef>
            </a:pPr>
            <a:r>
              <a:rPr lang="en-US" sz="1200" i="1" u="sng" dirty="0">
                <a:solidFill>
                  <a:schemeClr val="accent2"/>
                </a:solidFill>
              </a:rPr>
              <a:t>NPO</a:t>
            </a:r>
            <a:r>
              <a:rPr lang="en-US" sz="1200" i="1" dirty="0">
                <a:solidFill>
                  <a:schemeClr val="accent2"/>
                </a:solidFill>
              </a:rPr>
              <a:t>:</a:t>
            </a:r>
          </a:p>
          <a:p>
            <a:pPr marL="57150" indent="-285750">
              <a:spcBef>
                <a:spcPts val="0"/>
              </a:spcBef>
              <a:buFont typeface="Arial" panose="020B0604020202020204" pitchFamily="34" charset="0"/>
              <a:buChar char="•"/>
            </a:pPr>
            <a:r>
              <a:rPr lang="en-US" sz="1200" dirty="0">
                <a:solidFill>
                  <a:schemeClr val="accent2"/>
                </a:solidFill>
              </a:rPr>
              <a:t>Lauren – 757.864.4204</a:t>
            </a:r>
          </a:p>
          <a:p>
            <a:pPr marL="57150" indent="-285750">
              <a:spcBef>
                <a:spcPts val="0"/>
              </a:spcBef>
              <a:buFont typeface="Arial" panose="020B0604020202020204" pitchFamily="34" charset="0"/>
              <a:buChar char="•"/>
            </a:pPr>
            <a:r>
              <a:rPr lang="en-US" sz="1200" dirty="0">
                <a:solidFill>
                  <a:schemeClr val="accent2"/>
                </a:solidFill>
              </a:rPr>
              <a:t>Jamie – 804.692.0136</a:t>
            </a:r>
          </a:p>
          <a:p>
            <a:endParaRPr lang="en-US" sz="1200" dirty="0">
              <a:solidFill>
                <a:schemeClr val="accent2"/>
              </a:solidFill>
            </a:endParaRPr>
          </a:p>
        </p:txBody>
      </p:sp>
      <p:sp>
        <p:nvSpPr>
          <p:cNvPr id="14"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Questions?</a:t>
            </a:r>
            <a:endParaRPr lang="en-US" b="1" dirty="0">
              <a:solidFill>
                <a:schemeClr val="accent3"/>
              </a:solidFill>
            </a:endParaRPr>
          </a:p>
        </p:txBody>
      </p:sp>
    </p:spTree>
    <p:extLst>
      <p:ext uri="{BB962C8B-B14F-4D97-AF65-F5344CB8AC3E}">
        <p14:creationId xmlns:p14="http://schemas.microsoft.com/office/powerpoint/2010/main" val="223658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5562600" cy="4419600"/>
          </a:xfrm>
        </p:spPr>
        <p:txBody>
          <a:bodyPr>
            <a:normAutofit/>
          </a:bodyPr>
          <a:lstStyle/>
          <a:p>
            <a:pPr marL="0" indent="0" algn="ctr">
              <a:buNone/>
            </a:pPr>
            <a:r>
              <a:rPr lang="en-US" sz="2000" i="1" dirty="0">
                <a:solidFill>
                  <a:schemeClr val="accent2"/>
                </a:solidFill>
              </a:rPr>
              <a:t>“The iconic success of NASA is planted firmly on three foundational elements: innovation, inspiration, and integrity. While innovation and inspiration are visible through our endeavors and successes, it is our integrity – how we work, and our commitment to excellence and openness – that earns us the trust of the public and ensures our continued ability to inspire and innovate.  Integrity is woven throughout the fabric of NASA.  It has always been there. And each and every day, we recommit ourselves to keeping it there.”</a:t>
            </a:r>
          </a:p>
          <a:p>
            <a:pPr marL="0" indent="0" algn="ctr">
              <a:buNone/>
            </a:pPr>
            <a:endParaRPr lang="en-US" sz="2000"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Scientific Integrity</a:t>
            </a:r>
            <a:endParaRPr lang="en-US" b="1" dirty="0">
              <a:solidFill>
                <a:schemeClr val="accent3"/>
              </a:solidFill>
            </a:endParaRPr>
          </a:p>
        </p:txBody>
      </p:sp>
      <p:pic>
        <p:nvPicPr>
          <p:cNvPr id="4" name="Picture 2" descr="Waleed Abdalati"/>
          <p:cNvPicPr>
            <a:picLocks noChangeAspect="1" noChangeArrowheads="1"/>
          </p:cNvPicPr>
          <p:nvPr/>
        </p:nvPicPr>
        <p:blipFill>
          <a:blip r:embed="rId3" cstate="print"/>
          <a:srcRect/>
          <a:stretch>
            <a:fillRect/>
          </a:stretch>
        </p:blipFill>
        <p:spPr bwMode="auto">
          <a:xfrm>
            <a:off x="6225390" y="1803792"/>
            <a:ext cx="2494943" cy="3124200"/>
          </a:xfrm>
          <a:prstGeom prst="rect">
            <a:avLst/>
          </a:prstGeom>
          <a:noFill/>
        </p:spPr>
      </p:pic>
      <p:sp>
        <p:nvSpPr>
          <p:cNvPr id="5" name="TextBox 4"/>
          <p:cNvSpPr txBox="1"/>
          <p:nvPr/>
        </p:nvSpPr>
        <p:spPr>
          <a:xfrm>
            <a:off x="6053328" y="4927992"/>
            <a:ext cx="2862072" cy="1015608"/>
          </a:xfrm>
          <a:prstGeom prst="rect">
            <a:avLst/>
          </a:prstGeom>
          <a:noFill/>
        </p:spPr>
        <p:txBody>
          <a:bodyPr wrap="square" lIns="91387" tIns="45693" rIns="91387" bIns="45693" rtlCol="0">
            <a:spAutoFit/>
          </a:bodyPr>
          <a:lstStyle/>
          <a:p>
            <a:pPr algn="ctr" defTabSz="1018229"/>
            <a:r>
              <a:rPr lang="en-US" sz="2000" b="1" dirty="0" smtClean="0">
                <a:solidFill>
                  <a:srgbClr val="4481BE"/>
                </a:solidFill>
                <a:latin typeface="Century Gothic"/>
              </a:rPr>
              <a:t>Dr. </a:t>
            </a:r>
            <a:r>
              <a:rPr lang="en-US" sz="2000" b="1" dirty="0" err="1" smtClean="0">
                <a:solidFill>
                  <a:srgbClr val="4481BE"/>
                </a:solidFill>
                <a:latin typeface="Century Gothic"/>
              </a:rPr>
              <a:t>Waleed</a:t>
            </a:r>
            <a:r>
              <a:rPr lang="en-US" sz="2000" b="1" dirty="0" smtClean="0">
                <a:solidFill>
                  <a:srgbClr val="4481BE"/>
                </a:solidFill>
                <a:latin typeface="Century Gothic"/>
              </a:rPr>
              <a:t> </a:t>
            </a:r>
            <a:r>
              <a:rPr lang="en-US" sz="2000" b="1" dirty="0" err="1" smtClean="0">
                <a:solidFill>
                  <a:srgbClr val="4481BE"/>
                </a:solidFill>
                <a:latin typeface="Century Gothic"/>
              </a:rPr>
              <a:t>Abdalati</a:t>
            </a:r>
            <a:r>
              <a:rPr lang="en-US" sz="2000" b="1" dirty="0" smtClean="0">
                <a:solidFill>
                  <a:srgbClr val="4481BE"/>
                </a:solidFill>
                <a:latin typeface="Century Gothic"/>
              </a:rPr>
              <a:t> </a:t>
            </a:r>
          </a:p>
          <a:p>
            <a:pPr algn="ctr" defTabSz="1018229"/>
            <a:r>
              <a:rPr lang="en-US" sz="2000" dirty="0" smtClean="0">
                <a:solidFill>
                  <a:srgbClr val="4481BE"/>
                </a:solidFill>
                <a:latin typeface="Century Gothic"/>
              </a:rPr>
              <a:t>Former NASA </a:t>
            </a:r>
          </a:p>
          <a:p>
            <a:pPr algn="ctr" defTabSz="1018229"/>
            <a:r>
              <a:rPr lang="en-US" sz="2000" dirty="0" smtClean="0">
                <a:solidFill>
                  <a:srgbClr val="4481BE"/>
                </a:solidFill>
                <a:latin typeface="Century Gothic"/>
              </a:rPr>
              <a:t>Chief Scientist</a:t>
            </a:r>
          </a:p>
        </p:txBody>
      </p:sp>
      <p:sp>
        <p:nvSpPr>
          <p:cNvPr id="8" name="TextBox 7"/>
          <p:cNvSpPr txBox="1"/>
          <p:nvPr/>
        </p:nvSpPr>
        <p:spPr>
          <a:xfrm>
            <a:off x="914400" y="6405753"/>
            <a:ext cx="7710765" cy="307777"/>
          </a:xfrm>
          <a:prstGeom prst="rect">
            <a:avLst/>
          </a:prstGeom>
          <a:noFill/>
        </p:spPr>
        <p:txBody>
          <a:bodyPr wrap="none" rtlCol="0">
            <a:spAutoFit/>
          </a:bodyPr>
          <a:lstStyle/>
          <a:p>
            <a:pPr>
              <a:defRPr/>
            </a:pPr>
            <a:r>
              <a:rPr lang="en-US" sz="1400" b="1" dirty="0" smtClean="0">
                <a:solidFill>
                  <a:schemeClr val="bg2">
                    <a:lumMod val="85000"/>
                  </a:schemeClr>
                </a:solidFill>
              </a:rPr>
              <a:t>NASA SI Policy:</a:t>
            </a:r>
            <a:r>
              <a:rPr lang="en-US" sz="1400" dirty="0" smtClean="0">
                <a:solidFill>
                  <a:schemeClr val="bg2">
                    <a:lumMod val="85000"/>
                  </a:schemeClr>
                </a:solidFill>
              </a:rPr>
              <a:t> </a:t>
            </a:r>
            <a:r>
              <a:rPr lang="en-US" sz="1400" b="1" dirty="0">
                <a:solidFill>
                  <a:schemeClr val="bg1"/>
                </a:solidFill>
                <a:hlinkClick r:id="rId4"/>
              </a:rPr>
              <a:t>http</a:t>
            </a:r>
            <a:r>
              <a:rPr lang="en-US" sz="1400" b="1" dirty="0" smtClean="0">
                <a:solidFill>
                  <a:schemeClr val="bg1"/>
                </a:solidFill>
                <a:hlinkClick r:id="rId4"/>
              </a:rPr>
              <a:t>://www.nasa.gov/pdf/611201main_NASA_SI_Policy_12_15_11.pdf</a:t>
            </a:r>
            <a:endParaRPr lang="en-US" sz="1400" b="1" dirty="0">
              <a:solidFill>
                <a:schemeClr val="bg1"/>
              </a:solidFill>
              <a:latin typeface="Tw Cen MT" pitchFamily="34" charset="0"/>
            </a:endParaRPr>
          </a:p>
        </p:txBody>
      </p:sp>
    </p:spTree>
    <p:extLst>
      <p:ext uri="{BB962C8B-B14F-4D97-AF65-F5344CB8AC3E}">
        <p14:creationId xmlns:p14="http://schemas.microsoft.com/office/powerpoint/2010/main" val="323100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1524001"/>
          </a:xfrm>
        </p:spPr>
        <p:txBody>
          <a:bodyPr>
            <a:noAutofit/>
          </a:bodyPr>
          <a:lstStyle/>
          <a:p>
            <a:pPr marL="0" indent="0">
              <a:buNone/>
            </a:pPr>
            <a:r>
              <a:rPr lang="en-US" sz="2000" dirty="0">
                <a:solidFill>
                  <a:schemeClr val="accent2"/>
                </a:solidFill>
              </a:rPr>
              <a:t>Often, DEVELOP teams use the terms ‘partner’ and ‘end-user’ interchangeably. However, there are some distinct differences relating to these terms, </a:t>
            </a:r>
            <a:r>
              <a:rPr lang="en-US" sz="2000" dirty="0" smtClean="0">
                <a:solidFill>
                  <a:schemeClr val="accent2"/>
                </a:solidFill>
              </a:rPr>
              <a:t>and </a:t>
            </a:r>
            <a:r>
              <a:rPr lang="en-US" sz="2000" dirty="0">
                <a:solidFill>
                  <a:schemeClr val="accent2"/>
                </a:solidFill>
              </a:rPr>
              <a:t>thus the standardized definitions of typical DEVELOP partners are </a:t>
            </a:r>
            <a:r>
              <a:rPr lang="en-US" sz="2000" dirty="0" smtClean="0">
                <a:solidFill>
                  <a:schemeClr val="accent2"/>
                </a:solidFill>
              </a:rPr>
              <a:t>provided.</a:t>
            </a:r>
          </a:p>
          <a:p>
            <a:pPr marL="0" indent="0">
              <a:buNone/>
            </a:pPr>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pic>
        <p:nvPicPr>
          <p:cNvPr id="1026" name="Picture 2" descr="https://scontent-lga1-1.xx.fbcdn.net/hphotos-xpa1/t31.0-8/10924220_842773212448910_5215081429846032086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 t="12147" r="4255" b="36232"/>
          <a:stretch/>
        </p:blipFill>
        <p:spPr bwMode="auto">
          <a:xfrm>
            <a:off x="1371600" y="2974731"/>
            <a:ext cx="3352800"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s://scontent-lga1-1.xx.fbcdn.net/hphotos-xta1/v/t1.0-9/10565100_747914698601429_5753715322047059668_n.jpg?oh=3cb824807a96e3008c1ece76e436fbdb&amp;oe=55C1357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30" y="4344996"/>
            <a:ext cx="271227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s://scontent-lga1-1.xx.fbcdn.net/hphotos-xap1/l/t31.0-8/1421263_614840858575481_919237336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266" t="17881" r="4040" b="28588"/>
          <a:stretch/>
        </p:blipFill>
        <p:spPr bwMode="auto">
          <a:xfrm>
            <a:off x="4831530" y="2974731"/>
            <a:ext cx="2711979" cy="1295401"/>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s://scontent-lga1-1.xx.fbcdn.net/hphotos-prn2/t31.0-8/859612_495198550539713_784376390_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90" t="20229" r="11588" b="19084"/>
          <a:stretch/>
        </p:blipFill>
        <p:spPr bwMode="auto">
          <a:xfrm>
            <a:off x="1371600" y="4344996"/>
            <a:ext cx="3352800" cy="1805354"/>
          </a:xfrm>
          <a:prstGeom prst="rect">
            <a:avLst/>
          </a:prstGeom>
          <a:noFill/>
          <a:ln w="1905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868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4876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End-User:</a:t>
            </a:r>
            <a:r>
              <a:rPr lang="en-US" sz="1300" dirty="0" smtClean="0">
                <a:solidFill>
                  <a:schemeClr val="accent2"/>
                </a:solidFill>
              </a:rPr>
              <a:t> Organization or individual that receives results and methodologies from DEVELOP (either directly from a DEVELOP project team or through a collaborator/boundary organization) and can </a:t>
            </a:r>
            <a:r>
              <a:rPr lang="en-US" sz="1300" u="sng" dirty="0" smtClean="0">
                <a:solidFill>
                  <a:schemeClr val="accent2"/>
                </a:solidFill>
              </a:rPr>
              <a:t>use the project’s products or methodologies to make a decision or policy</a:t>
            </a:r>
            <a:r>
              <a:rPr lang="en-US" sz="1300" dirty="0" smtClean="0">
                <a:solidFill>
                  <a:schemeClr val="accent2"/>
                </a:solidFill>
              </a:rPr>
              <a:t>. They may also provide some kind of resources (advising, data, model, software, funding, etc.), but it is not required.</a:t>
            </a:r>
          </a:p>
          <a:p>
            <a:pPr marL="388620" lvl="2" indent="0">
              <a:spcAft>
                <a:spcPts val="600"/>
              </a:spcAft>
              <a:buNone/>
            </a:pPr>
            <a:r>
              <a:rPr lang="en-US" sz="1100" i="1" dirty="0" smtClean="0">
                <a:solidFill>
                  <a:schemeClr val="accent2"/>
                </a:solidFill>
              </a:rPr>
              <a:t>Ex. The Texas Forest Service’s Predictive Services that can use the products/methodologies from the DEVELOP project in their risk mapping creation.</a:t>
            </a:r>
            <a:endParaRPr lang="en-US" sz="1100" b="1" dirty="0" smtClean="0">
              <a:solidFill>
                <a:schemeClr val="accent2"/>
              </a:solidFill>
            </a:endParaRPr>
          </a:p>
          <a:p>
            <a:pPr marL="285750" lvl="1" indent="-171450">
              <a:buFont typeface="Courier New" panose="02070309020205020404" pitchFamily="49" charset="0"/>
              <a:buChar char="o"/>
            </a:pPr>
            <a:r>
              <a:rPr lang="en-US" sz="1300" b="1" dirty="0" smtClean="0">
                <a:solidFill>
                  <a:schemeClr val="accent2"/>
                </a:solidFill>
              </a:rPr>
              <a:t>Collaborator: </a:t>
            </a:r>
            <a:r>
              <a:rPr lang="en-US" sz="1300" dirty="0" smtClean="0">
                <a:solidFill>
                  <a:schemeClr val="accent2"/>
                </a:solidFill>
              </a:rPr>
              <a:t>Organization or individual that works directly with a DEVELOP project team and provides some kind of leveraged resource (advising, data, model, software, funding, etc.), but are </a:t>
            </a:r>
            <a:r>
              <a:rPr lang="en-US" sz="1300" u="sng" dirty="0" smtClean="0">
                <a:solidFill>
                  <a:schemeClr val="accent2"/>
                </a:solidFill>
              </a:rPr>
              <a:t>not actually using the project’s products or methodologies to make a decision or policy</a:t>
            </a:r>
            <a:r>
              <a:rPr lang="en-US" sz="1300" dirty="0" smtClean="0">
                <a:solidFill>
                  <a:schemeClr val="accent2"/>
                </a:solidFill>
              </a:rPr>
              <a:t>.</a:t>
            </a:r>
          </a:p>
          <a:p>
            <a:pPr marL="388620" lvl="2" indent="0">
              <a:spcAft>
                <a:spcPts val="600"/>
              </a:spcAft>
              <a:buNone/>
            </a:pPr>
            <a:r>
              <a:rPr lang="en-US" sz="1100" i="1" dirty="0" smtClean="0">
                <a:solidFill>
                  <a:schemeClr val="accent2"/>
                </a:solidFill>
              </a:rPr>
              <a:t>Ex. A researcher from a university who provides a team with an ancillary dataset to validate their results.</a:t>
            </a: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685800" y="5181600"/>
            <a:ext cx="7772400" cy="8382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partners are either end-users (using the results or products to make a decision) </a:t>
            </a:r>
            <a:r>
              <a:rPr lang="en-US" u="sng" dirty="0" smtClean="0"/>
              <a:t>or</a:t>
            </a:r>
            <a:r>
              <a:rPr lang="en-US" dirty="0" smtClean="0"/>
              <a:t> collaborators (not using the results or products to make a decision).</a:t>
            </a:r>
            <a:endParaRPr lang="en-US" dirty="0"/>
          </a:p>
        </p:txBody>
      </p:sp>
    </p:spTree>
    <p:extLst>
      <p:ext uri="{BB962C8B-B14F-4D97-AF65-F5344CB8AC3E}">
        <p14:creationId xmlns:p14="http://schemas.microsoft.com/office/powerpoint/2010/main" val="342673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799"/>
            <a:ext cx="8401050" cy="2971801"/>
          </a:xfrm>
        </p:spPr>
        <p:txBody>
          <a:bodyPr>
            <a:noAutofit/>
          </a:bodyPr>
          <a:lstStyle/>
          <a:p>
            <a:pPr marL="0" indent="0">
              <a:spcBef>
                <a:spcPts val="0"/>
              </a:spcBef>
              <a:buNone/>
            </a:pPr>
            <a:r>
              <a:rPr lang="en-US" sz="1700" b="1" dirty="0">
                <a:solidFill>
                  <a:schemeClr val="accent2"/>
                </a:solidFill>
              </a:rPr>
              <a:t>Partner: </a:t>
            </a:r>
            <a:r>
              <a:rPr lang="en-US" sz="1700" dirty="0">
                <a:solidFill>
                  <a:schemeClr val="accent2"/>
                </a:solidFill>
              </a:rPr>
              <a:t>Umbrella term for </a:t>
            </a:r>
            <a:r>
              <a:rPr lang="en-US" sz="1700" dirty="0" smtClean="0">
                <a:solidFill>
                  <a:schemeClr val="accent2"/>
                </a:solidFill>
              </a:rPr>
              <a:t>any outside organization DEVELOP engages with through projects, nodes, or other activities</a:t>
            </a:r>
          </a:p>
          <a:p>
            <a:pPr marL="0" indent="0">
              <a:spcBef>
                <a:spcPts val="0"/>
              </a:spcBef>
              <a:buNone/>
            </a:pPr>
            <a:endParaRPr lang="en-US" sz="2000" b="1" dirty="0" smtClean="0">
              <a:solidFill>
                <a:schemeClr val="accent2"/>
              </a:solidFill>
            </a:endParaRPr>
          </a:p>
          <a:p>
            <a:pPr marL="0" lvl="1" indent="0" algn="ctr">
              <a:spcBef>
                <a:spcPts val="0"/>
              </a:spcBef>
              <a:spcAft>
                <a:spcPts val="600"/>
              </a:spcAft>
              <a:buNone/>
            </a:pPr>
            <a:r>
              <a:rPr lang="en-US" sz="1700" u="sng" dirty="0" smtClean="0">
                <a:solidFill>
                  <a:schemeClr val="accent2"/>
                </a:solidFill>
              </a:rPr>
              <a:t>Types of Partners</a:t>
            </a:r>
            <a:endParaRPr lang="en-US" sz="1700" b="1" dirty="0" smtClean="0">
              <a:solidFill>
                <a:schemeClr val="accent2"/>
              </a:solidFill>
            </a:endParaRPr>
          </a:p>
          <a:p>
            <a:pPr marL="285750" lvl="1" indent="-171450">
              <a:spcAft>
                <a:spcPts val="600"/>
              </a:spcAft>
              <a:buFont typeface="Courier New" panose="02070309020205020404" pitchFamily="49" charset="0"/>
              <a:buChar char="o"/>
            </a:pPr>
            <a:r>
              <a:rPr lang="en-US" sz="1300" dirty="0" smtClean="0">
                <a:solidFill>
                  <a:schemeClr val="accent2"/>
                </a:solidFill>
              </a:rPr>
              <a:t>Both end-users and collaborators can </a:t>
            </a:r>
            <a:r>
              <a:rPr lang="en-US" sz="1300" b="1" dirty="0" smtClean="0">
                <a:solidFill>
                  <a:schemeClr val="accent2"/>
                </a:solidFill>
              </a:rPr>
              <a:t>also</a:t>
            </a:r>
            <a:r>
              <a:rPr lang="en-US" sz="1300" dirty="0" smtClean="0">
                <a:solidFill>
                  <a:schemeClr val="accent2"/>
                </a:solidFill>
              </a:rPr>
              <a:t> be boundary organizations.</a:t>
            </a:r>
          </a:p>
          <a:p>
            <a:pPr marL="285750" lvl="1" indent="-171450">
              <a:buFont typeface="Courier New" panose="02070309020205020404" pitchFamily="49" charset="0"/>
              <a:buChar char="o"/>
            </a:pPr>
            <a:r>
              <a:rPr lang="en-US" sz="1300" b="1" dirty="0" smtClean="0">
                <a:solidFill>
                  <a:schemeClr val="accent2"/>
                </a:solidFill>
              </a:rPr>
              <a:t>Boundary Organization:</a:t>
            </a:r>
            <a:r>
              <a:rPr lang="en-US" sz="1300" dirty="0" smtClean="0">
                <a:solidFill>
                  <a:schemeClr val="accent2"/>
                </a:solidFill>
              </a:rPr>
              <a:t> Organization or individual that disseminates the project’s results to other end-users, decision-makers, policy-makers, etc. The Applied Sciences Program defines a boundary organization as “an organization outside of your own that broadens your reach across the boundary into the operational domain (i.e. policy-makers, decision-makers, and other key stakeholders).”</a:t>
            </a:r>
          </a:p>
          <a:p>
            <a:pPr marL="388620" lvl="2" indent="0">
              <a:spcAft>
                <a:spcPts val="600"/>
              </a:spcAft>
              <a:buNone/>
            </a:pPr>
            <a:r>
              <a:rPr lang="en-US" sz="900" i="1" dirty="0" smtClean="0">
                <a:solidFill>
                  <a:schemeClr val="accent2"/>
                </a:solidFill>
              </a:rPr>
              <a:t>Ex. The Smithsonian Conservation Biology Institute works with local groups in Myanmar and helped DEVELOP disseminate results from the Myanmar Ecological Forecasting project to those in-country groups.</a:t>
            </a:r>
            <a:endParaRPr lang="en-US" sz="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Types: Definitions</a:t>
            </a:r>
            <a:endParaRPr lang="en-US" b="1" dirty="0">
              <a:solidFill>
                <a:schemeClr val="accent3"/>
              </a:solidFill>
            </a:endParaRPr>
          </a:p>
        </p:txBody>
      </p:sp>
      <p:sp>
        <p:nvSpPr>
          <p:cNvPr id="4" name="Rectangle 3"/>
          <p:cNvSpPr/>
          <p:nvPr/>
        </p:nvSpPr>
        <p:spPr>
          <a:xfrm>
            <a:off x="1600200" y="4800600"/>
            <a:ext cx="5867400" cy="14478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4533900" y="48006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09900" y="5559399"/>
            <a:ext cx="3048000" cy="4604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Boundary Organizations</a:t>
            </a:r>
            <a:endParaRPr lang="en-US" dirty="0"/>
          </a:p>
        </p:txBody>
      </p:sp>
      <p:sp>
        <p:nvSpPr>
          <p:cNvPr id="10" name="TextBox 9"/>
          <p:cNvSpPr txBox="1"/>
          <p:nvPr/>
        </p:nvSpPr>
        <p:spPr>
          <a:xfrm>
            <a:off x="3810000" y="4487336"/>
            <a:ext cx="1409700" cy="369332"/>
          </a:xfrm>
          <a:prstGeom prst="rect">
            <a:avLst/>
          </a:prstGeom>
          <a:noFill/>
        </p:spPr>
        <p:txBody>
          <a:bodyPr wrap="square" rtlCol="0">
            <a:spAutoFit/>
          </a:bodyPr>
          <a:lstStyle/>
          <a:p>
            <a:pPr algn="ctr"/>
            <a:r>
              <a:rPr lang="en-US" dirty="0" smtClean="0">
                <a:solidFill>
                  <a:schemeClr val="accent1"/>
                </a:solidFill>
              </a:rPr>
              <a:t>All Partners</a:t>
            </a:r>
            <a:endParaRPr lang="en-US" dirty="0">
              <a:solidFill>
                <a:schemeClr val="accent1"/>
              </a:solidFill>
            </a:endParaRPr>
          </a:p>
        </p:txBody>
      </p:sp>
      <p:sp>
        <p:nvSpPr>
          <p:cNvPr id="11" name="TextBox 10"/>
          <p:cNvSpPr txBox="1"/>
          <p:nvPr/>
        </p:nvSpPr>
        <p:spPr>
          <a:xfrm>
            <a:off x="1600200" y="5040868"/>
            <a:ext cx="2933700" cy="369332"/>
          </a:xfrm>
          <a:prstGeom prst="rect">
            <a:avLst/>
          </a:prstGeom>
          <a:noFill/>
        </p:spPr>
        <p:txBody>
          <a:bodyPr wrap="square" rtlCol="0">
            <a:spAutoFit/>
          </a:bodyPr>
          <a:lstStyle/>
          <a:p>
            <a:pPr algn="ctr"/>
            <a:r>
              <a:rPr lang="en-US" dirty="0" smtClean="0">
                <a:solidFill>
                  <a:schemeClr val="bg1"/>
                </a:solidFill>
              </a:rPr>
              <a:t>Collaborators</a:t>
            </a:r>
            <a:endParaRPr lang="en-US" dirty="0">
              <a:solidFill>
                <a:schemeClr val="bg1"/>
              </a:solidFill>
            </a:endParaRPr>
          </a:p>
        </p:txBody>
      </p:sp>
      <p:sp>
        <p:nvSpPr>
          <p:cNvPr id="12" name="TextBox 11"/>
          <p:cNvSpPr txBox="1"/>
          <p:nvPr/>
        </p:nvSpPr>
        <p:spPr>
          <a:xfrm>
            <a:off x="4542363" y="5040868"/>
            <a:ext cx="2925237" cy="369332"/>
          </a:xfrm>
          <a:prstGeom prst="rect">
            <a:avLst/>
          </a:prstGeom>
          <a:noFill/>
        </p:spPr>
        <p:txBody>
          <a:bodyPr wrap="square" rtlCol="0">
            <a:spAutoFit/>
          </a:bodyPr>
          <a:lstStyle/>
          <a:p>
            <a:pPr algn="ctr"/>
            <a:r>
              <a:rPr lang="en-US" dirty="0" smtClean="0">
                <a:solidFill>
                  <a:schemeClr val="bg1"/>
                </a:solidFill>
              </a:rPr>
              <a:t>End-Users</a:t>
            </a:r>
            <a:endParaRPr lang="en-US" dirty="0">
              <a:solidFill>
                <a:schemeClr val="bg1"/>
              </a:solidFill>
            </a:endParaRPr>
          </a:p>
        </p:txBody>
      </p:sp>
    </p:spTree>
    <p:extLst>
      <p:ext uri="{BB962C8B-B14F-4D97-AF65-F5344CB8AC3E}">
        <p14:creationId xmlns:p14="http://schemas.microsoft.com/office/powerpoint/2010/main" val="270937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952999"/>
          </a:xfrm>
        </p:spPr>
        <p:txBody>
          <a:bodyPr>
            <a:normAutofit fontScale="92500" lnSpcReduction="20000"/>
          </a:bodyPr>
          <a:lstStyle/>
          <a:p>
            <a:pPr marL="0" indent="0">
              <a:buNone/>
            </a:pPr>
            <a:r>
              <a:rPr lang="en-US" sz="1900" dirty="0" smtClean="0">
                <a:solidFill>
                  <a:schemeClr val="accent2"/>
                </a:solidFill>
              </a:rPr>
              <a:t>A </a:t>
            </a:r>
            <a:r>
              <a:rPr lang="en-US" sz="1900" dirty="0">
                <a:solidFill>
                  <a:schemeClr val="accent2"/>
                </a:solidFill>
              </a:rPr>
              <a:t>cornerstone of DEVELOP projects is the engagement of </a:t>
            </a:r>
            <a:r>
              <a:rPr lang="en-US" sz="1900" dirty="0" smtClean="0">
                <a:solidFill>
                  <a:schemeClr val="accent2"/>
                </a:solidFill>
              </a:rPr>
              <a:t>management and </a:t>
            </a:r>
            <a:r>
              <a:rPr lang="en-US" sz="1900" dirty="0">
                <a:solidFill>
                  <a:schemeClr val="accent2"/>
                </a:solidFill>
              </a:rPr>
              <a:t>policy makers who can benefit from the integration of NASA Earth observations in their decision making process. All DEVELOP projects strive to engage at least one decision-making organization to hand off project results and methodologies to</a:t>
            </a:r>
            <a:r>
              <a:rPr lang="en-US" sz="1900" dirty="0" smtClean="0">
                <a:solidFill>
                  <a:schemeClr val="accent2"/>
                </a:solidFill>
              </a:rPr>
              <a:t>.</a:t>
            </a:r>
          </a:p>
          <a:p>
            <a:pPr marL="0" indent="0">
              <a:buNone/>
            </a:pPr>
            <a:endParaRPr lang="en-US" sz="1900" dirty="0" smtClean="0">
              <a:solidFill>
                <a:schemeClr val="accent2"/>
              </a:solidFill>
            </a:endParaRPr>
          </a:p>
          <a:p>
            <a:pPr marL="0" indent="0">
              <a:buNone/>
            </a:pPr>
            <a:r>
              <a:rPr lang="en-US" sz="1900" dirty="0" smtClean="0">
                <a:solidFill>
                  <a:schemeClr val="accent2"/>
                </a:solidFill>
              </a:rPr>
              <a:t>The FY15 </a:t>
            </a:r>
            <a:r>
              <a:rPr lang="en-US" sz="1900" dirty="0">
                <a:solidFill>
                  <a:schemeClr val="accent2"/>
                </a:solidFill>
              </a:rPr>
              <a:t>Project Coordination </a:t>
            </a:r>
            <a:r>
              <a:rPr lang="en-US" sz="1900" dirty="0" smtClean="0">
                <a:solidFill>
                  <a:schemeClr val="accent2"/>
                </a:solidFill>
              </a:rPr>
              <a:t>Fellows created a </a:t>
            </a:r>
            <a:r>
              <a:rPr lang="en-US" sz="1900" dirty="0">
                <a:solidFill>
                  <a:schemeClr val="accent2"/>
                </a:solidFill>
              </a:rPr>
              <a:t>DEVELOP Partner Engagement </a:t>
            </a:r>
            <a:r>
              <a:rPr lang="en-US" sz="1900" dirty="0" smtClean="0">
                <a:solidFill>
                  <a:schemeClr val="accent2"/>
                </a:solidFill>
              </a:rPr>
              <a:t>Manual to further bolster this process.</a:t>
            </a:r>
            <a:endParaRPr lang="en-US" sz="1900" dirty="0">
              <a:solidFill>
                <a:schemeClr val="accent2"/>
              </a:solidFill>
            </a:endParaRPr>
          </a:p>
          <a:p>
            <a:endParaRPr lang="en-US" sz="1700" dirty="0" smtClean="0">
              <a:solidFill>
                <a:schemeClr val="accent2"/>
              </a:solidFill>
            </a:endParaRPr>
          </a:p>
          <a:p>
            <a:endParaRPr lang="en-US" sz="1700" dirty="0" smtClean="0">
              <a:solidFill>
                <a:schemeClr val="accent2"/>
              </a:solidFill>
            </a:endParaRPr>
          </a:p>
          <a:p>
            <a:pPr marL="0" indent="0">
              <a:spcBef>
                <a:spcPts val="0"/>
              </a:spcBef>
              <a:buNone/>
            </a:pPr>
            <a:r>
              <a:rPr lang="en-US" sz="1900" b="1" dirty="0" smtClean="0">
                <a:solidFill>
                  <a:schemeClr val="accent2"/>
                </a:solidFill>
              </a:rPr>
              <a:t>Communication  Strategies Commonly Employed:</a:t>
            </a: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endParaRPr lang="en-US" sz="1700" dirty="0" smtClean="0">
              <a:solidFill>
                <a:schemeClr val="accent2"/>
              </a:solidFill>
            </a:endParaRPr>
          </a:p>
          <a:p>
            <a:pPr marL="0" indent="0" algn="ctr">
              <a:buNone/>
            </a:pPr>
            <a:r>
              <a:rPr lang="en-US" sz="1900" i="1" dirty="0" smtClean="0">
                <a:solidFill>
                  <a:schemeClr val="accent2"/>
                </a:solidFill>
              </a:rPr>
              <a:t>Open communication lines with your partners, see what their needs and meeting abilities are, devise a plan, then be flexible!</a:t>
            </a:r>
          </a:p>
          <a:p>
            <a:pPr marL="0" indent="0">
              <a:buNone/>
            </a:pPr>
            <a:endParaRPr lang="en-US" sz="19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Partner Engagement &amp; Communication</a:t>
            </a:r>
            <a:endParaRPr lang="en-US" b="1" dirty="0">
              <a:solidFill>
                <a:schemeClr val="accent3"/>
              </a:solidFill>
            </a:endParaRPr>
          </a:p>
        </p:txBody>
      </p:sp>
      <p:pic>
        <p:nvPicPr>
          <p:cNvPr id="4" name="Picture 3" descr="4193452818_decbf9b6da.jpg"/>
          <p:cNvPicPr>
            <a:picLocks noChangeAspect="1"/>
          </p:cNvPicPr>
          <p:nvPr/>
        </p:nvPicPr>
        <p:blipFill>
          <a:blip r:embed="rId2" cstate="print"/>
          <a:stretch>
            <a:fillRect/>
          </a:stretch>
        </p:blipFill>
        <p:spPr>
          <a:xfrm>
            <a:off x="6147148" y="3783904"/>
            <a:ext cx="2645918" cy="1762182"/>
          </a:xfrm>
          <a:prstGeom prst="rect">
            <a:avLst/>
          </a:prstGeom>
        </p:spPr>
      </p:pic>
      <p:sp>
        <p:nvSpPr>
          <p:cNvPr id="5" name="Rectangle 4"/>
          <p:cNvSpPr/>
          <p:nvPr/>
        </p:nvSpPr>
        <p:spPr>
          <a:xfrm>
            <a:off x="685800" y="4141940"/>
            <a:ext cx="4724400" cy="1338828"/>
          </a:xfrm>
          <a:prstGeom prst="rect">
            <a:avLst/>
          </a:prstGeom>
        </p:spPr>
        <p:txBody>
          <a:bodyPr wrap="square">
            <a:spAutoFit/>
          </a:bodyPr>
          <a:lstStyle/>
          <a:p>
            <a:pPr marL="228600" lvl="0" indent="-228600">
              <a:lnSpc>
                <a:spcPct val="90000"/>
              </a:lnSpc>
              <a:buFont typeface="Arial" panose="020B0604020202020204" pitchFamily="34" charset="0"/>
              <a:buChar char="•"/>
            </a:pPr>
            <a:r>
              <a:rPr lang="en-US" dirty="0" smtClean="0">
                <a:solidFill>
                  <a:schemeClr val="accent2"/>
                </a:solidFill>
              </a:rPr>
              <a:t>Team-Partner greeting telecon during the first or second week</a:t>
            </a:r>
          </a:p>
          <a:p>
            <a:pPr marL="228600" lvl="0" indent="-228600">
              <a:lnSpc>
                <a:spcPct val="90000"/>
              </a:lnSpc>
              <a:buFont typeface="Arial" panose="020B0604020202020204" pitchFamily="34" charset="0"/>
              <a:buChar char="•"/>
            </a:pPr>
            <a:r>
              <a:rPr lang="en-US" dirty="0" smtClean="0">
                <a:solidFill>
                  <a:schemeClr val="accent2"/>
                </a:solidFill>
              </a:rPr>
              <a:t>Weekly or bi-weekly telecons &amp; emails with status updates</a:t>
            </a:r>
          </a:p>
          <a:p>
            <a:pPr marL="228600" lvl="0" indent="-228600">
              <a:lnSpc>
                <a:spcPct val="90000"/>
              </a:lnSpc>
              <a:buFont typeface="Arial" panose="020B0604020202020204" pitchFamily="34" charset="0"/>
              <a:buChar char="•"/>
            </a:pPr>
            <a:r>
              <a:rPr lang="en-US" dirty="0" smtClean="0">
                <a:solidFill>
                  <a:schemeClr val="accent2"/>
                </a:solidFill>
              </a:rPr>
              <a:t>Hand-off event at the end of the term</a:t>
            </a:r>
            <a:endParaRPr lang="en-US" sz="1600" dirty="0" smtClean="0">
              <a:solidFill>
                <a:schemeClr val="accent2"/>
              </a:solidFill>
            </a:endParaRPr>
          </a:p>
        </p:txBody>
      </p:sp>
    </p:spTree>
    <p:extLst>
      <p:ext uri="{BB962C8B-B14F-4D97-AF65-F5344CB8AC3E}">
        <p14:creationId xmlns:p14="http://schemas.microsoft.com/office/powerpoint/2010/main" val="1637283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800601"/>
          </a:xfrm>
        </p:spPr>
        <p:txBody>
          <a:bodyPr>
            <a:normAutofit fontScale="77500" lnSpcReduction="20000"/>
          </a:bodyPr>
          <a:lstStyle/>
          <a:p>
            <a:pPr marL="285750" indent="-285750">
              <a:spcAft>
                <a:spcPts val="600"/>
              </a:spcAft>
              <a:buFont typeface="Wingdings" panose="05000000000000000000" pitchFamily="2" charset="2"/>
              <a:buChar char="ü"/>
            </a:pPr>
            <a:r>
              <a:rPr lang="en-US" sz="2000" dirty="0" smtClean="0">
                <a:solidFill>
                  <a:schemeClr val="accent2"/>
                </a:solidFill>
              </a:rPr>
              <a:t>Ensure professionalism in all interactions - you are representing yourself, your team, your advisors, your node, DEVELOP, Applied Sciences, and NASA!</a:t>
            </a:r>
          </a:p>
          <a:p>
            <a:pPr marL="285750" indent="-285750">
              <a:spcAft>
                <a:spcPts val="600"/>
              </a:spcAft>
              <a:buFont typeface="Wingdings" panose="05000000000000000000" pitchFamily="2" charset="2"/>
              <a:buChar char="ü"/>
            </a:pPr>
            <a:r>
              <a:rPr lang="en-US" sz="2000" dirty="0" smtClean="0">
                <a:solidFill>
                  <a:schemeClr val="accent2"/>
                </a:solidFill>
              </a:rPr>
              <a:t>Have a plan and schedule.</a:t>
            </a:r>
          </a:p>
          <a:p>
            <a:pPr marL="285750" indent="-285750">
              <a:spcAft>
                <a:spcPts val="600"/>
              </a:spcAft>
              <a:buFont typeface="Wingdings" panose="05000000000000000000" pitchFamily="2" charset="2"/>
              <a:buChar char="ü"/>
            </a:pPr>
            <a:r>
              <a:rPr lang="en-US" sz="2000" dirty="0" smtClean="0">
                <a:solidFill>
                  <a:schemeClr val="accent2"/>
                </a:solidFill>
              </a:rPr>
              <a:t>Be realistic in what you promise and the expectations of the partner, in fact don’t “promise” anything, but ensure the plan you are working to is clear and that there is a healthy understanding of challenges and potential obstacles/risks.</a:t>
            </a:r>
          </a:p>
          <a:p>
            <a:pPr marL="285750" indent="-285750">
              <a:spcAft>
                <a:spcPts val="600"/>
              </a:spcAft>
              <a:buFont typeface="Wingdings" panose="05000000000000000000" pitchFamily="2" charset="2"/>
              <a:buChar char="ü"/>
            </a:pPr>
            <a:r>
              <a:rPr lang="en-US" sz="2000" dirty="0" smtClean="0">
                <a:solidFill>
                  <a:schemeClr val="accent2"/>
                </a:solidFill>
              </a:rPr>
              <a:t>Keep in mind the limitations of resolution (spatial and temporal) of NASA data and work within them.</a:t>
            </a:r>
          </a:p>
          <a:p>
            <a:pPr marL="285750" indent="-285750">
              <a:spcAft>
                <a:spcPts val="600"/>
              </a:spcAft>
              <a:buFont typeface="Wingdings" panose="05000000000000000000" pitchFamily="2" charset="2"/>
              <a:buChar char="ü"/>
            </a:pPr>
            <a:r>
              <a:rPr lang="en-US" sz="2000" dirty="0" smtClean="0">
                <a:solidFill>
                  <a:schemeClr val="accent2"/>
                </a:solidFill>
              </a:rPr>
              <a:t>Understand the partner’s needs - what kind of data/tools are useful, what software do they have access to, what tutorials or products would be helpful?</a:t>
            </a:r>
          </a:p>
          <a:p>
            <a:pPr marL="285750" indent="-285750">
              <a:spcAft>
                <a:spcPts val="600"/>
              </a:spcAft>
              <a:buFont typeface="Wingdings" panose="05000000000000000000" pitchFamily="2" charset="2"/>
              <a:buChar char="ü"/>
            </a:pPr>
            <a:r>
              <a:rPr lang="en-US" sz="2000" dirty="0" smtClean="0">
                <a:solidFill>
                  <a:schemeClr val="accent2"/>
                </a:solidFill>
              </a:rPr>
              <a:t>Keep communication lines open and ensure the team follows through. Generally speaking, the Project Lead should be the POC for communicating with a partner unless it is specifically delegated to another team member.</a:t>
            </a:r>
          </a:p>
          <a:p>
            <a:pPr marL="285750" indent="-285750">
              <a:spcAft>
                <a:spcPts val="600"/>
              </a:spcAft>
              <a:buFont typeface="Wingdings" panose="05000000000000000000" pitchFamily="2" charset="2"/>
              <a:buChar char="ü"/>
            </a:pPr>
            <a:r>
              <a:rPr lang="en-US" sz="2000" dirty="0" smtClean="0">
                <a:solidFill>
                  <a:schemeClr val="accent2"/>
                </a:solidFill>
              </a:rPr>
              <a:t>All emails to partners should be approved by the Center Lead and you should cc the Center Lead always.</a:t>
            </a:r>
          </a:p>
          <a:p>
            <a:pPr marL="285750" indent="-285750">
              <a:spcAft>
                <a:spcPts val="600"/>
              </a:spcAft>
              <a:buFont typeface="Wingdings" panose="05000000000000000000" pitchFamily="2" charset="2"/>
              <a:buChar char="ü"/>
            </a:pPr>
            <a:r>
              <a:rPr lang="en-US" sz="2000" dirty="0" smtClean="0">
                <a:solidFill>
                  <a:schemeClr val="accent2"/>
                </a:solidFill>
              </a:rPr>
              <a:t>Include your project’s Science Advisor in partner communication as much as is possible per your advisor’s availability</a:t>
            </a:r>
          </a:p>
          <a:p>
            <a:endParaRPr lang="en-US" sz="2000" dirty="0" smtClean="0">
              <a:solidFill>
                <a:schemeClr val="accent2"/>
              </a:solidFill>
            </a:endParaRPr>
          </a:p>
          <a:p>
            <a:endParaRPr lang="en-US" sz="20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Checklist: Working with Partners</a:t>
            </a:r>
            <a:endParaRPr lang="en-US" b="1" dirty="0">
              <a:solidFill>
                <a:schemeClr val="accent3"/>
              </a:solidFill>
            </a:endParaRPr>
          </a:p>
        </p:txBody>
      </p:sp>
    </p:spTree>
    <p:extLst>
      <p:ext uri="{BB962C8B-B14F-4D97-AF65-F5344CB8AC3E}">
        <p14:creationId xmlns:p14="http://schemas.microsoft.com/office/powerpoint/2010/main" val="331837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1050" cy="4648200"/>
          </a:xfrm>
        </p:spPr>
        <p:txBody>
          <a:bodyPr>
            <a:noAutofit/>
          </a:bodyPr>
          <a:lstStyle/>
          <a:p>
            <a:pPr marL="0" indent="0">
              <a:buNone/>
            </a:pPr>
            <a:r>
              <a:rPr lang="en-US" sz="1700" dirty="0" smtClean="0">
                <a:solidFill>
                  <a:schemeClr val="accent2"/>
                </a:solidFill>
              </a:rPr>
              <a:t>A Pre-Project Partner Form was sent out before the term to gather information about partner needs and expectations. </a:t>
            </a:r>
            <a:r>
              <a:rPr lang="en-US" sz="1700" dirty="0">
                <a:solidFill>
                  <a:schemeClr val="accent2"/>
                </a:solidFill>
              </a:rPr>
              <a:t>A </a:t>
            </a:r>
            <a:r>
              <a:rPr lang="en-US" sz="1700" dirty="0" smtClean="0">
                <a:solidFill>
                  <a:schemeClr val="accent2"/>
                </a:solidFill>
              </a:rPr>
              <a:t>Post-Project </a:t>
            </a:r>
            <a:r>
              <a:rPr lang="en-US" sz="1700" dirty="0">
                <a:solidFill>
                  <a:schemeClr val="accent2"/>
                </a:solidFill>
              </a:rPr>
              <a:t>Partner Form will </a:t>
            </a:r>
            <a:r>
              <a:rPr lang="en-US" sz="1700" dirty="0" smtClean="0">
                <a:solidFill>
                  <a:schemeClr val="accent2"/>
                </a:solidFill>
              </a:rPr>
              <a:t>follow the completion of the term to collect information regarding the perceptions of success of collaborating with DEVELOP.</a:t>
            </a:r>
          </a:p>
          <a:p>
            <a:pPr marL="0" indent="0">
              <a:buNone/>
            </a:pPr>
            <a:endParaRPr lang="en-US" sz="1300" dirty="0" smtClean="0">
              <a:solidFill>
                <a:schemeClr val="accent2"/>
              </a:solidFill>
            </a:endParaRPr>
          </a:p>
          <a:p>
            <a:pPr marL="499745" lvl="1" indent="-225425"/>
            <a:r>
              <a:rPr lang="en-US" sz="1500" dirty="0" smtClean="0">
                <a:solidFill>
                  <a:schemeClr val="accent2"/>
                </a:solidFill>
              </a:rPr>
              <a:t>Were the project results and methodologies useful? </a:t>
            </a:r>
          </a:p>
          <a:p>
            <a:pPr marL="499745" lvl="1" indent="-225425"/>
            <a:r>
              <a:rPr lang="en-US" sz="1500" dirty="0" smtClean="0">
                <a:solidFill>
                  <a:schemeClr val="accent2"/>
                </a:solidFill>
              </a:rPr>
              <a:t>Was the experience a good one? </a:t>
            </a:r>
          </a:p>
          <a:p>
            <a:pPr marL="499745" lvl="1" indent="-225425"/>
            <a:r>
              <a:rPr lang="en-US" sz="1500" dirty="0" smtClean="0">
                <a:solidFill>
                  <a:schemeClr val="accent2"/>
                </a:solidFill>
              </a:rPr>
              <a:t>Is the partner using the results or methodologies in their decision-making process?</a:t>
            </a:r>
          </a:p>
          <a:p>
            <a:pPr marL="0" indent="0">
              <a:buNone/>
            </a:pPr>
            <a:endParaRPr lang="en-US" sz="1300" dirty="0" smtClean="0">
              <a:solidFill>
                <a:schemeClr val="accent2"/>
              </a:solidFill>
            </a:endParaRPr>
          </a:p>
          <a:p>
            <a:pPr marL="0" indent="0">
              <a:buNone/>
            </a:pPr>
            <a:r>
              <a:rPr lang="en-US" sz="1700" b="1" dirty="0" smtClean="0">
                <a:solidFill>
                  <a:schemeClr val="accent2"/>
                </a:solidFill>
              </a:rPr>
              <a:t>Timeline:</a:t>
            </a:r>
            <a:r>
              <a:rPr lang="en-US" sz="1700" dirty="0" smtClean="0">
                <a:solidFill>
                  <a:schemeClr val="accent2"/>
                </a:solidFill>
              </a:rPr>
              <a:t> Center Leads sent out the Pre-Project survey link a couple weeks before the beginning of the term. The Post-Project survey link will be sent to partners at the end of the term. In case of a project that has multiple terms, the survey goes out following the project’s final term.</a:t>
            </a:r>
          </a:p>
          <a:p>
            <a:pPr marL="0" indent="0">
              <a:buNone/>
            </a:pPr>
            <a:endParaRPr lang="en-US" sz="1300" dirty="0" smtClean="0">
              <a:solidFill>
                <a:schemeClr val="accent2"/>
              </a:solidFill>
            </a:endParaRPr>
          </a:p>
          <a:p>
            <a:pPr marL="0" indent="0">
              <a:buNone/>
            </a:pPr>
            <a:r>
              <a:rPr lang="en-US" sz="1700" b="1" dirty="0" smtClean="0">
                <a:solidFill>
                  <a:schemeClr val="accent2"/>
                </a:solidFill>
              </a:rPr>
              <a:t>Please communicate to your partners that DEVELOP will stay in touch and send a brief survey at the end of the project’s final term.</a:t>
            </a:r>
            <a:endParaRPr lang="en-US" sz="17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 and Post-Project Partner Forms</a:t>
            </a:r>
            <a:endParaRPr lang="en-US" b="1" dirty="0">
              <a:solidFill>
                <a:schemeClr val="accent3"/>
              </a:solidFill>
            </a:endParaRPr>
          </a:p>
        </p:txBody>
      </p:sp>
    </p:spTree>
    <p:extLst>
      <p:ext uri="{BB962C8B-B14F-4D97-AF65-F5344CB8AC3E}">
        <p14:creationId xmlns:p14="http://schemas.microsoft.com/office/powerpoint/2010/main" val="404683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2015 </a:t>
            </a:r>
            <a:r>
              <a:rPr lang="en-US" b="1" dirty="0">
                <a:solidFill>
                  <a:schemeClr val="accent3"/>
                </a:solidFill>
              </a:rPr>
              <a:t>Project Stats</a:t>
            </a:r>
          </a:p>
        </p:txBody>
      </p:sp>
      <p:pic>
        <p:nvPicPr>
          <p:cNvPr id="12" name="Picture 4" descr="C:\Users\lamaynar\Pictures\DEVELOP\2013\2013 Fall Closeout\develop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0323" y="3799895"/>
            <a:ext cx="2713907" cy="2035430"/>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522041" y="1333500"/>
            <a:ext cx="2260011" cy="182880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2" descr="C:\Users\lamaynar\Pictures\DEVELOP\2014\ASPRS 2014\ASPRS.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00474" y="1995242"/>
            <a:ext cx="2607513" cy="1704641"/>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315075" y="2847562"/>
            <a:ext cx="2280454" cy="1522709"/>
          </a:xfrm>
          <a:prstGeom prst="rect">
            <a:avLst/>
          </a:prstGeom>
          <a:ln w="9525">
            <a:solidFill>
              <a:schemeClr val="tx1"/>
            </a:solidFill>
          </a:ln>
          <a:effectLst>
            <a:outerShdw blurRad="50800" dist="38100" dir="2700000" algn="tl" rotWithShape="0">
              <a:prstClr val="black">
                <a:alpha val="40000"/>
              </a:prstClr>
            </a:outerShdw>
          </a:effectLst>
        </p:spPr>
      </p:pic>
      <p:pic>
        <p:nvPicPr>
          <p:cNvPr id="16" name="Picture 10"/>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108026" y="4079616"/>
            <a:ext cx="1615105" cy="2244984"/>
          </a:xfrm>
          <a:prstGeom prst="rect">
            <a:avLst/>
          </a:prstGeom>
          <a:noFill/>
          <a:ln>
            <a:solidFill>
              <a:srgbClr val="0070C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283445" y="1371600"/>
            <a:ext cx="3355105" cy="1545633"/>
            <a:chOff x="426320" y="1600200"/>
            <a:chExt cx="3475924" cy="1545633"/>
          </a:xfrm>
        </p:grpSpPr>
        <p:sp>
          <p:nvSpPr>
            <p:cNvPr id="18" name="Rectangle 17"/>
            <p:cNvSpPr/>
            <p:nvPr/>
          </p:nvSpPr>
          <p:spPr>
            <a:xfrm>
              <a:off x="426320" y="2133600"/>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115 </a:t>
              </a:r>
              <a:r>
                <a:rPr lang="en-US" sz="1600" b="1" i="1" dirty="0" smtClean="0">
                  <a:solidFill>
                    <a:srgbClr val="000000"/>
                  </a:solidFill>
                  <a:latin typeface="Century Gothic" panose="020B0502020202020204" pitchFamily="34" charset="0"/>
                </a:rPr>
                <a:t>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29 </a:t>
              </a:r>
              <a:r>
                <a:rPr lang="en-US" sz="1600" b="1" i="1" dirty="0" smtClean="0">
                  <a:solidFill>
                    <a:srgbClr val="000000"/>
                  </a:solidFill>
                  <a:latin typeface="Century Gothic" panose="020B0502020202020204" pitchFamily="34" charset="0"/>
                </a:rPr>
                <a:t>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64</a:t>
              </a:r>
              <a:r>
                <a:rPr lang="en-US" sz="1600" b="1" i="1" dirty="0" smtClean="0">
                  <a:solidFill>
                    <a:srgbClr val="000000"/>
                  </a:solidFill>
                  <a:latin typeface="Century Gothic" panose="020B0502020202020204" pitchFamily="34" charset="0"/>
                </a:rPr>
                <a:t> </a:t>
              </a:r>
              <a:r>
                <a:rPr lang="en-US" sz="1600" b="1" i="1" dirty="0" smtClean="0">
                  <a:solidFill>
                    <a:srgbClr val="000000"/>
                  </a:solidFill>
                  <a:latin typeface="Century Gothic" panose="020B0502020202020204" pitchFamily="34" charset="0"/>
                </a:rPr>
                <a:t>Partners &amp; End-Users</a:t>
              </a:r>
              <a:endParaRPr lang="en-US" sz="1600" b="1" dirty="0">
                <a:solidFill>
                  <a:srgbClr val="000000"/>
                </a:solidFill>
                <a:latin typeface="Century Gothic" panose="020B0502020202020204" pitchFamily="34" charset="0"/>
              </a:endParaRPr>
            </a:p>
          </p:txBody>
        </p:sp>
        <p:sp>
          <p:nvSpPr>
            <p:cNvPr id="19" name="Rectangle 18"/>
            <p:cNvSpPr/>
            <p:nvPr/>
          </p:nvSpPr>
          <p:spPr>
            <a:xfrm>
              <a:off x="426320" y="1600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Spring</a:t>
              </a:r>
              <a:r>
                <a:rPr lang="en-US" sz="2400" b="1" dirty="0" smtClean="0">
                  <a:latin typeface="Century Gothic" panose="020B0502020202020204" pitchFamily="34" charset="0"/>
                </a:rPr>
                <a:t> 2015</a:t>
              </a:r>
              <a:endParaRPr lang="en-US" sz="2400" b="1" dirty="0">
                <a:latin typeface="Century Gothic" panose="020B0502020202020204" pitchFamily="34" charset="0"/>
              </a:endParaRPr>
            </a:p>
          </p:txBody>
        </p:sp>
      </p:grpSp>
      <p:grpSp>
        <p:nvGrpSpPr>
          <p:cNvPr id="20" name="Group 19"/>
          <p:cNvGrpSpPr/>
          <p:nvPr/>
        </p:nvGrpSpPr>
        <p:grpSpPr>
          <a:xfrm>
            <a:off x="264395" y="3048000"/>
            <a:ext cx="3355105" cy="1524000"/>
            <a:chOff x="3485631" y="2667000"/>
            <a:chExt cx="3475924" cy="1524000"/>
          </a:xfrm>
        </p:grpSpPr>
        <p:sp>
          <p:nvSpPr>
            <p:cNvPr id="21" name="Rectangle 20"/>
            <p:cNvSpPr/>
            <p:nvPr/>
          </p:nvSpPr>
          <p:spPr>
            <a:xfrm>
              <a:off x="3485631" y="31787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175 </a:t>
              </a:r>
              <a:r>
                <a:rPr lang="en-US" sz="1600" b="1" i="1" dirty="0" smtClean="0">
                  <a:solidFill>
                    <a:srgbClr val="000000"/>
                  </a:solidFill>
                  <a:latin typeface="Century Gothic" panose="020B0502020202020204" pitchFamily="34" charset="0"/>
                </a:rPr>
                <a:t>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38</a:t>
              </a:r>
              <a:r>
                <a:rPr lang="en-US" sz="1600" b="1" i="1" dirty="0" smtClean="0">
                  <a:solidFill>
                    <a:srgbClr val="000000"/>
                  </a:solidFill>
                  <a:latin typeface="Century Gothic" panose="020B0502020202020204" pitchFamily="34" charset="0"/>
                </a:rPr>
                <a:t> </a:t>
              </a:r>
              <a:r>
                <a:rPr lang="en-US" sz="1600" b="1" i="1" dirty="0" smtClean="0">
                  <a:solidFill>
                    <a:srgbClr val="000000"/>
                  </a:solidFill>
                  <a:latin typeface="Century Gothic" panose="020B0502020202020204" pitchFamily="34" charset="0"/>
                </a:rPr>
                <a:t>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84</a:t>
              </a:r>
              <a:r>
                <a:rPr lang="en-US" sz="1600" b="1" i="1" dirty="0" smtClean="0">
                  <a:solidFill>
                    <a:srgbClr val="000000"/>
                  </a:solidFill>
                  <a:latin typeface="Century Gothic" panose="020B0502020202020204" pitchFamily="34" charset="0"/>
                </a:rPr>
                <a:t> </a:t>
              </a:r>
              <a:r>
                <a:rPr lang="en-US" sz="1600" b="1" i="1" dirty="0" smtClean="0">
                  <a:solidFill>
                    <a:srgbClr val="000000"/>
                  </a:solidFill>
                  <a:latin typeface="Century Gothic" panose="020B0502020202020204" pitchFamily="34" charset="0"/>
                </a:rPr>
                <a:t>Partners &amp; End-Users</a:t>
              </a:r>
              <a:endParaRPr lang="en-US" sz="1600" b="1" dirty="0">
                <a:solidFill>
                  <a:srgbClr val="000000"/>
                </a:solidFill>
                <a:latin typeface="Century Gothic" panose="020B0502020202020204" pitchFamily="34" charset="0"/>
              </a:endParaRPr>
            </a:p>
          </p:txBody>
        </p:sp>
        <p:sp>
          <p:nvSpPr>
            <p:cNvPr id="22" name="Rectangle 21"/>
            <p:cNvSpPr/>
            <p:nvPr/>
          </p:nvSpPr>
          <p:spPr>
            <a:xfrm>
              <a:off x="3485631" y="26670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Summer </a:t>
              </a:r>
              <a:r>
                <a:rPr lang="en-US" sz="2400" b="1" dirty="0" smtClean="0">
                  <a:latin typeface="Century Gothic" panose="020B0502020202020204" pitchFamily="34" charset="0"/>
                </a:rPr>
                <a:t>2015</a:t>
              </a:r>
              <a:endParaRPr lang="en-US" sz="2400" b="1" dirty="0">
                <a:latin typeface="Century Gothic" panose="020B0502020202020204" pitchFamily="34" charset="0"/>
              </a:endParaRPr>
            </a:p>
          </p:txBody>
        </p:sp>
      </p:grpSp>
      <p:grpSp>
        <p:nvGrpSpPr>
          <p:cNvPr id="23" name="Group 22"/>
          <p:cNvGrpSpPr/>
          <p:nvPr/>
        </p:nvGrpSpPr>
        <p:grpSpPr>
          <a:xfrm>
            <a:off x="283446" y="4724400"/>
            <a:ext cx="3355105" cy="1524000"/>
            <a:chOff x="5916173" y="4648200"/>
            <a:chExt cx="3475924" cy="1524000"/>
          </a:xfrm>
        </p:grpSpPr>
        <p:sp>
          <p:nvSpPr>
            <p:cNvPr id="24" name="Rectangle 23"/>
            <p:cNvSpPr/>
            <p:nvPr/>
          </p:nvSpPr>
          <p:spPr>
            <a:xfrm>
              <a:off x="5916173" y="5159967"/>
              <a:ext cx="3475924" cy="101223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44">
                <a:defRPr/>
              </a:pPr>
              <a:r>
                <a:rPr lang="en-US" sz="1600" b="1" i="1" dirty="0" smtClean="0">
                  <a:solidFill>
                    <a:srgbClr val="000000"/>
                  </a:solidFill>
                  <a:latin typeface="Century Gothic" panose="020B0502020202020204" pitchFamily="34" charset="0"/>
                </a:rPr>
                <a:t>109 </a:t>
              </a:r>
              <a:r>
                <a:rPr lang="en-US" sz="1600" b="1" i="1" dirty="0" smtClean="0">
                  <a:solidFill>
                    <a:srgbClr val="000000"/>
                  </a:solidFill>
                  <a:latin typeface="Century Gothic" panose="020B0502020202020204" pitchFamily="34" charset="0"/>
                </a:rPr>
                <a:t>Participants </a:t>
              </a:r>
              <a:r>
                <a:rPr lang="en-US" sz="1600" i="1" dirty="0" smtClean="0">
                  <a:solidFill>
                    <a:srgbClr val="000000"/>
                  </a:solidFill>
                  <a:latin typeface="Century Gothic" panose="020B0502020202020204" pitchFamily="34" charset="0"/>
                </a:rPr>
                <a:t>working on</a:t>
              </a:r>
            </a:p>
            <a:p>
              <a:pPr algn="ctr" defTabSz="913544">
                <a:defRPr/>
              </a:pPr>
              <a:r>
                <a:rPr lang="en-US" sz="1600" b="1" i="1" dirty="0" smtClean="0">
                  <a:solidFill>
                    <a:srgbClr val="000000"/>
                  </a:solidFill>
                  <a:latin typeface="Century Gothic" panose="020B0502020202020204" pitchFamily="34" charset="0"/>
                </a:rPr>
                <a:t>27</a:t>
              </a:r>
              <a:r>
                <a:rPr lang="en-US" sz="1600" b="1" i="1" dirty="0" smtClean="0">
                  <a:solidFill>
                    <a:srgbClr val="000000"/>
                  </a:solidFill>
                  <a:latin typeface="Century Gothic" panose="020B0502020202020204" pitchFamily="34" charset="0"/>
                </a:rPr>
                <a:t> </a:t>
              </a:r>
              <a:r>
                <a:rPr lang="en-US" sz="1600" b="1" i="1" dirty="0" smtClean="0">
                  <a:solidFill>
                    <a:srgbClr val="000000"/>
                  </a:solidFill>
                  <a:latin typeface="Century Gothic" panose="020B0502020202020204" pitchFamily="34" charset="0"/>
                </a:rPr>
                <a:t>Projects </a:t>
              </a:r>
              <a:r>
                <a:rPr lang="en-US" sz="1600" i="1" dirty="0" smtClean="0">
                  <a:solidFill>
                    <a:srgbClr val="000000"/>
                  </a:solidFill>
                  <a:latin typeface="Century Gothic" panose="020B0502020202020204" pitchFamily="34" charset="0"/>
                </a:rPr>
                <a:t>with</a:t>
              </a:r>
              <a:endParaRPr lang="en-US" sz="1600" b="1" i="1" dirty="0" smtClean="0">
                <a:solidFill>
                  <a:srgbClr val="000000"/>
                </a:solidFill>
                <a:latin typeface="Century Gothic" panose="020B0502020202020204" pitchFamily="34" charset="0"/>
              </a:endParaRPr>
            </a:p>
            <a:p>
              <a:pPr algn="ctr" defTabSz="913544">
                <a:defRPr/>
              </a:pPr>
              <a:r>
                <a:rPr lang="en-US" sz="1600" b="1" i="1" dirty="0" smtClean="0">
                  <a:solidFill>
                    <a:srgbClr val="000000"/>
                  </a:solidFill>
                  <a:latin typeface="Century Gothic" panose="020B0502020202020204" pitchFamily="34" charset="0"/>
                </a:rPr>
                <a:t>63</a:t>
              </a:r>
              <a:r>
                <a:rPr lang="en-US" sz="1600" b="1" i="1" dirty="0" smtClean="0">
                  <a:solidFill>
                    <a:srgbClr val="000000"/>
                  </a:solidFill>
                  <a:latin typeface="Century Gothic" panose="020B0502020202020204" pitchFamily="34" charset="0"/>
                </a:rPr>
                <a:t> </a:t>
              </a:r>
              <a:r>
                <a:rPr lang="en-US" sz="1600" b="1" i="1" dirty="0" smtClean="0">
                  <a:solidFill>
                    <a:srgbClr val="000000"/>
                  </a:solidFill>
                  <a:latin typeface="Century Gothic" panose="020B0502020202020204" pitchFamily="34" charset="0"/>
                </a:rPr>
                <a:t>Partners &amp; End-Users</a:t>
              </a:r>
              <a:endParaRPr lang="en-US" sz="1600" b="1" dirty="0">
                <a:solidFill>
                  <a:srgbClr val="000000"/>
                </a:solidFill>
                <a:latin typeface="Century Gothic" panose="020B0502020202020204" pitchFamily="34" charset="0"/>
              </a:endParaRPr>
            </a:p>
          </p:txBody>
        </p:sp>
        <p:sp>
          <p:nvSpPr>
            <p:cNvPr id="25" name="Rectangle 24"/>
            <p:cNvSpPr/>
            <p:nvPr/>
          </p:nvSpPr>
          <p:spPr>
            <a:xfrm>
              <a:off x="5916173" y="4648200"/>
              <a:ext cx="3475924" cy="533400"/>
            </a:xfrm>
            <a:prstGeom prst="rect">
              <a:avLst/>
            </a:prstGeom>
            <a:solidFill>
              <a:srgbClr val="2E59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entury Gothic" panose="020B0502020202020204" pitchFamily="34" charset="0"/>
                </a:rPr>
                <a:t>Fall</a:t>
              </a:r>
              <a:r>
                <a:rPr lang="en-US" sz="2400" b="1" dirty="0" smtClean="0">
                  <a:latin typeface="Century Gothic" panose="020B0502020202020204" pitchFamily="34" charset="0"/>
                </a:rPr>
                <a:t> </a:t>
              </a:r>
              <a:r>
                <a:rPr lang="en-US" sz="2400" b="1" dirty="0" smtClean="0">
                  <a:latin typeface="Century Gothic" panose="020B0502020202020204" pitchFamily="34" charset="0"/>
                </a:rPr>
                <a:t>2015</a:t>
              </a:r>
              <a:endParaRPr lang="en-US" sz="2400" b="1" dirty="0">
                <a:latin typeface="Century Gothic" panose="020B0502020202020204" pitchFamily="34" charset="0"/>
              </a:endParaRPr>
            </a:p>
          </p:txBody>
        </p:sp>
      </p:gr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20369"/>
            <a:ext cx="8401050" cy="5209031"/>
          </a:xfrm>
        </p:spPr>
        <p:txBody>
          <a:bodyPr>
            <a:noAutofit/>
          </a:bodyPr>
          <a:lstStyle/>
          <a:p>
            <a:pPr marL="0" indent="0">
              <a:spcAft>
                <a:spcPts val="600"/>
              </a:spcAft>
              <a:buNone/>
            </a:pPr>
            <a:r>
              <a:rPr lang="en-US" sz="1600" dirty="0" smtClean="0">
                <a:solidFill>
                  <a:schemeClr val="accent2"/>
                </a:solidFill>
              </a:rPr>
              <a:t>Prepare for your first team communication with your partner by compiling questions relating to the following areas. Discuss this with CLs, look at responses to the pre-project form, and build off previous conversations with the partner. The following questions can guide you in understanding your partner’s needs:</a:t>
            </a:r>
          </a:p>
          <a:p>
            <a:pPr marL="0" indent="0">
              <a:spcBef>
                <a:spcPts val="0"/>
              </a:spcBef>
              <a:buNone/>
            </a:pPr>
            <a:endParaRPr lang="en-US" sz="1200" dirty="0" smtClean="0">
              <a:solidFill>
                <a:schemeClr val="accent2"/>
              </a:solidFill>
            </a:endParaRPr>
          </a:p>
          <a:p>
            <a:pPr>
              <a:spcBef>
                <a:spcPts val="0"/>
              </a:spcBef>
              <a:buNone/>
            </a:pPr>
            <a:r>
              <a:rPr lang="en-US" sz="1800" b="1" u="sng" dirty="0" smtClean="0">
                <a:solidFill>
                  <a:schemeClr val="accent2"/>
                </a:solidFill>
              </a:rPr>
              <a:t>C</a:t>
            </a:r>
            <a:r>
              <a:rPr lang="en-US" sz="1600" b="1" u="sng" dirty="0" smtClean="0">
                <a:solidFill>
                  <a:schemeClr val="accent2"/>
                </a:solidFill>
              </a:rPr>
              <a:t>ommunity Concern or Policy</a:t>
            </a:r>
            <a:endParaRPr lang="en-US" sz="1800" b="1" dirty="0" smtClean="0">
              <a:solidFill>
                <a:schemeClr val="accent2"/>
              </a:solidFill>
            </a:endParaRPr>
          </a:p>
          <a:p>
            <a:pPr>
              <a:spcBef>
                <a:spcPts val="0"/>
              </a:spcBef>
            </a:pPr>
            <a:r>
              <a:rPr lang="en-US" sz="1400" dirty="0" smtClean="0">
                <a:solidFill>
                  <a:schemeClr val="accent2"/>
                </a:solidFill>
              </a:rPr>
              <a:t>Background, current policies, and upcoming/ongoing decisions relating to the issue at hand</a:t>
            </a:r>
          </a:p>
          <a:p>
            <a:pPr>
              <a:spcBef>
                <a:spcPts val="0"/>
              </a:spcBef>
            </a:pPr>
            <a:r>
              <a:rPr lang="en-US" sz="1400" dirty="0" smtClean="0">
                <a:solidFill>
                  <a:schemeClr val="accent2"/>
                </a:solidFill>
              </a:rPr>
              <a:t>Economic impact (ex. cost of fighting a wildfire or drought impacts to crops in a region)</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Technology</a:t>
            </a:r>
            <a:endParaRPr lang="en-US" sz="1600" b="1" dirty="0" smtClean="0">
              <a:solidFill>
                <a:schemeClr val="accent2"/>
              </a:solidFill>
            </a:endParaRPr>
          </a:p>
          <a:p>
            <a:pPr>
              <a:spcBef>
                <a:spcPts val="0"/>
              </a:spcBef>
            </a:pPr>
            <a:r>
              <a:rPr lang="en-US" sz="1400" dirty="0" smtClean="0">
                <a:solidFill>
                  <a:schemeClr val="accent2"/>
                </a:solidFill>
              </a:rPr>
              <a:t>Do they currently use GIS and/or remote sensing?</a:t>
            </a:r>
          </a:p>
          <a:p>
            <a:pPr>
              <a:spcBef>
                <a:spcPts val="0"/>
              </a:spcBef>
            </a:pPr>
            <a:r>
              <a:rPr lang="en-US" sz="1400" dirty="0" smtClean="0">
                <a:solidFill>
                  <a:schemeClr val="accent2"/>
                </a:solidFill>
              </a:rPr>
              <a:t>What data types are they familiar with? </a:t>
            </a:r>
          </a:p>
          <a:p>
            <a:pPr>
              <a:spcBef>
                <a:spcPts val="0"/>
              </a:spcBef>
            </a:pPr>
            <a:r>
              <a:rPr lang="en-US" sz="1400" dirty="0" smtClean="0">
                <a:solidFill>
                  <a:schemeClr val="accent2"/>
                </a:solidFill>
              </a:rPr>
              <a:t>Do they have access to Arc/ENVI/</a:t>
            </a:r>
            <a:r>
              <a:rPr lang="en-US" sz="1400" dirty="0" err="1" smtClean="0">
                <a:solidFill>
                  <a:schemeClr val="accent2"/>
                </a:solidFill>
              </a:rPr>
              <a:t>Matlab</a:t>
            </a:r>
            <a:r>
              <a:rPr lang="en-US" sz="1400" dirty="0" smtClean="0">
                <a:solidFill>
                  <a:schemeClr val="accent2"/>
                </a:solidFill>
              </a:rPr>
              <a:t>/etc. or whatever software you will use? If not, would they be able to purchase it? (this can guide the team’s use of open source software)</a:t>
            </a:r>
          </a:p>
          <a:p>
            <a:pPr>
              <a:spcBef>
                <a:spcPts val="0"/>
              </a:spcBef>
              <a:buNone/>
            </a:pPr>
            <a:endParaRPr lang="en-US" sz="1200" b="1" u="sng" dirty="0" smtClean="0">
              <a:solidFill>
                <a:schemeClr val="accent2"/>
              </a:solidFill>
            </a:endParaRPr>
          </a:p>
          <a:p>
            <a:pPr>
              <a:spcBef>
                <a:spcPts val="0"/>
              </a:spcBef>
              <a:buNone/>
            </a:pPr>
            <a:r>
              <a:rPr lang="en-US" sz="1600" b="1" u="sng" dirty="0" smtClean="0">
                <a:solidFill>
                  <a:schemeClr val="accent2"/>
                </a:solidFill>
              </a:rPr>
              <a:t>Partnership and Transition</a:t>
            </a:r>
            <a:endParaRPr lang="en-US" sz="1600" b="1" dirty="0" smtClean="0">
              <a:solidFill>
                <a:schemeClr val="accent2"/>
              </a:solidFill>
            </a:endParaRPr>
          </a:p>
          <a:p>
            <a:pPr>
              <a:spcBef>
                <a:spcPts val="0"/>
              </a:spcBef>
            </a:pPr>
            <a:r>
              <a:rPr lang="en-US" sz="1400" dirty="0" smtClean="0">
                <a:solidFill>
                  <a:schemeClr val="accent2"/>
                </a:solidFill>
              </a:rPr>
              <a:t>Clarify expected level of involvement - how much can the partner interact with the team?</a:t>
            </a:r>
          </a:p>
          <a:p>
            <a:pPr>
              <a:spcBef>
                <a:spcPts val="0"/>
              </a:spcBef>
            </a:pPr>
            <a:r>
              <a:rPr lang="en-US" sz="1400" dirty="0" smtClean="0">
                <a:solidFill>
                  <a:schemeClr val="accent2"/>
                </a:solidFill>
              </a:rPr>
              <a:t>What organizations do they partner with?</a:t>
            </a:r>
          </a:p>
          <a:p>
            <a:pPr>
              <a:spcBef>
                <a:spcPts val="0"/>
              </a:spcBef>
            </a:pPr>
            <a:r>
              <a:rPr lang="en-US" sz="1400" dirty="0" smtClean="0">
                <a:solidFill>
                  <a:schemeClr val="accent2"/>
                </a:solidFill>
              </a:rPr>
              <a:t>What tutorials would be of use? What format should end-products be in to be useful?</a:t>
            </a:r>
          </a:p>
          <a:p>
            <a:pPr>
              <a:spcBef>
                <a:spcPts val="0"/>
              </a:spcBef>
            </a:pPr>
            <a:r>
              <a:rPr lang="en-US" sz="1400" dirty="0" smtClean="0">
                <a:solidFill>
                  <a:schemeClr val="accent2"/>
                </a:solidFill>
              </a:rPr>
              <a:t>What is the best transition approach? Email, telecon, </a:t>
            </a:r>
            <a:r>
              <a:rPr lang="en-US" sz="1400" dirty="0" err="1" smtClean="0">
                <a:solidFill>
                  <a:schemeClr val="accent2"/>
                </a:solidFill>
              </a:rPr>
              <a:t>videocon</a:t>
            </a:r>
            <a:r>
              <a:rPr lang="en-US" sz="1400" dirty="0" smtClean="0">
                <a:solidFill>
                  <a:schemeClr val="accent2"/>
                </a:solidFill>
              </a:rPr>
              <a:t>, in-person (consider distance for this one - if you’re 3000 miles apart choose a different option unless the partner can fund)</a:t>
            </a:r>
          </a:p>
        </p:txBody>
      </p:sp>
      <p:sp>
        <p:nvSpPr>
          <p:cNvPr id="3" name="Title 2"/>
          <p:cNvSpPr>
            <a:spLocks noGrp="1"/>
          </p:cNvSpPr>
          <p:nvPr>
            <p:ph type="title"/>
          </p:nvPr>
        </p:nvSpPr>
        <p:spPr/>
        <p:txBody>
          <a:bodyPr>
            <a:normAutofit/>
          </a:bodyPr>
          <a:lstStyle/>
          <a:p>
            <a:r>
              <a:rPr lang="en-US" b="1" dirty="0" smtClean="0">
                <a:solidFill>
                  <a:schemeClr val="accent3"/>
                </a:solidFill>
              </a:rPr>
              <a:t>Understanding Partner Needs</a:t>
            </a:r>
            <a:endParaRPr lang="en-US" b="1" dirty="0">
              <a:solidFill>
                <a:schemeClr val="accent3"/>
              </a:solidFill>
            </a:endParaRPr>
          </a:p>
        </p:txBody>
      </p:sp>
    </p:spTree>
    <p:extLst>
      <p:ext uri="{BB962C8B-B14F-4D97-AF65-F5344CB8AC3E}">
        <p14:creationId xmlns:p14="http://schemas.microsoft.com/office/powerpoint/2010/main" val="3279882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Project Strength Index (PSI)</a:t>
            </a:r>
            <a:endParaRPr lang="en-US" b="1" dirty="0">
              <a:solidFill>
                <a:schemeClr val="accent3"/>
              </a:solidFill>
            </a:endParaRPr>
          </a:p>
        </p:txBody>
      </p:sp>
      <p:sp>
        <p:nvSpPr>
          <p:cNvPr id="7" name="Content Placeholder 3"/>
          <p:cNvSpPr>
            <a:spLocks noGrp="1"/>
          </p:cNvSpPr>
          <p:nvPr>
            <p:ph idx="1"/>
          </p:nvPr>
        </p:nvSpPr>
        <p:spPr>
          <a:xfrm>
            <a:off x="228600" y="1362075"/>
            <a:ext cx="5162550" cy="2371725"/>
          </a:xfrm>
        </p:spPr>
        <p:txBody>
          <a:bodyPr>
            <a:normAutofit/>
          </a:bodyPr>
          <a:lstStyle/>
          <a:p>
            <a:pPr marL="0" indent="0">
              <a:buNone/>
            </a:pPr>
            <a:r>
              <a:rPr lang="en-US" sz="1800" dirty="0" smtClean="0">
                <a:solidFill>
                  <a:schemeClr val="accent2"/>
                </a:solidFill>
              </a:rPr>
              <a:t>DEVELOP </a:t>
            </a:r>
            <a:r>
              <a:rPr lang="en-US" sz="1800" dirty="0">
                <a:solidFill>
                  <a:schemeClr val="accent2"/>
                </a:solidFill>
              </a:rPr>
              <a:t>projects have consistently improved and matured over the Program’s last 15+ years. A means of assessing project progression and comparing project success has, to date, been subjective. This project strength index provides DEVELOP a means of objectively evaluating projects and tracking progress. </a:t>
            </a:r>
            <a:endParaRPr lang="en-US" sz="1800" dirty="0" smtClean="0">
              <a:solidFill>
                <a:schemeClr val="accent2"/>
              </a:solidFill>
            </a:endParaRPr>
          </a:p>
        </p:txBody>
      </p:sp>
      <p:sp>
        <p:nvSpPr>
          <p:cNvPr id="8" name="Rectangle 7"/>
          <p:cNvSpPr/>
          <p:nvPr/>
        </p:nvSpPr>
        <p:spPr>
          <a:xfrm>
            <a:off x="259556" y="3733800"/>
            <a:ext cx="4950620" cy="1169551"/>
          </a:xfrm>
          <a:prstGeom prst="rect">
            <a:avLst/>
          </a:prstGeom>
        </p:spPr>
        <p:txBody>
          <a:bodyPr wrap="square">
            <a:spAutoFit/>
          </a:bodyPr>
          <a:lstStyle/>
          <a:p>
            <a:pPr lvl="0">
              <a:spcBef>
                <a:spcPct val="20000"/>
              </a:spcBef>
            </a:pPr>
            <a:r>
              <a:rPr lang="en-US" sz="1400" b="1" i="1" dirty="0" smtClean="0">
                <a:solidFill>
                  <a:schemeClr val="accent2"/>
                </a:solidFill>
              </a:rPr>
              <a:t>A series of questions are answered earning a total of 21 points in two sections: 1. Policy &amp; Partner and 2. Platform &amp; Science. The score for each category is then </a:t>
            </a:r>
            <a:r>
              <a:rPr lang="en-US" sz="1400" b="1" i="1" dirty="0">
                <a:solidFill>
                  <a:schemeClr val="accent2"/>
                </a:solidFill>
              </a:rPr>
              <a:t>placed on the index to receive the project’s current stage </a:t>
            </a:r>
            <a:r>
              <a:rPr lang="en-US" sz="1400" b="1" i="1" dirty="0" smtClean="0">
                <a:solidFill>
                  <a:schemeClr val="accent2"/>
                </a:solidFill>
              </a:rPr>
              <a:t>(1 to 5).</a:t>
            </a:r>
            <a:endParaRPr lang="en-US" sz="1400" b="1" i="1" dirty="0">
              <a:solidFill>
                <a:schemeClr val="accent2"/>
              </a:solidFill>
            </a:endParaRPr>
          </a:p>
        </p:txBody>
      </p:sp>
      <p:sp>
        <p:nvSpPr>
          <p:cNvPr id="9" name="Rectangle 8"/>
          <p:cNvSpPr/>
          <p:nvPr/>
        </p:nvSpPr>
        <p:spPr>
          <a:xfrm>
            <a:off x="429418" y="4953000"/>
            <a:ext cx="5353050" cy="1323439"/>
          </a:xfrm>
          <a:prstGeom prst="rect">
            <a:avLst/>
          </a:prstGeom>
        </p:spPr>
        <p:txBody>
          <a:bodyPr wrap="square">
            <a:spAutoFit/>
          </a:bodyPr>
          <a:lstStyle/>
          <a:p>
            <a:pPr marL="457200" indent="-457200"/>
            <a:r>
              <a:rPr lang="en-US" sz="1600" b="1" dirty="0">
                <a:solidFill>
                  <a:schemeClr val="accent2"/>
                </a:solidFill>
              </a:rPr>
              <a:t>Stage 1: </a:t>
            </a:r>
            <a:r>
              <a:rPr lang="en-US" sz="1600" dirty="0">
                <a:solidFill>
                  <a:schemeClr val="accent2"/>
                </a:solidFill>
              </a:rPr>
              <a:t>Basic Research</a:t>
            </a:r>
          </a:p>
          <a:p>
            <a:pPr marL="457200" indent="-457200"/>
            <a:r>
              <a:rPr lang="en-US" sz="1600" b="1" dirty="0">
                <a:solidFill>
                  <a:schemeClr val="accent2"/>
                </a:solidFill>
              </a:rPr>
              <a:t>Stage 2: </a:t>
            </a:r>
            <a:r>
              <a:rPr lang="en-US" sz="1600" dirty="0">
                <a:solidFill>
                  <a:schemeClr val="accent2"/>
                </a:solidFill>
              </a:rPr>
              <a:t>Application Concept Complete</a:t>
            </a:r>
          </a:p>
          <a:p>
            <a:pPr marL="457200" indent="-457200"/>
            <a:r>
              <a:rPr lang="en-US" sz="1600" b="1" dirty="0">
                <a:solidFill>
                  <a:schemeClr val="accent2"/>
                </a:solidFill>
              </a:rPr>
              <a:t>Stage 3: </a:t>
            </a:r>
            <a:r>
              <a:rPr lang="en-US" sz="1600" dirty="0">
                <a:solidFill>
                  <a:schemeClr val="accent2"/>
                </a:solidFill>
              </a:rPr>
              <a:t>Application Demonstration Successful</a:t>
            </a:r>
          </a:p>
          <a:p>
            <a:pPr marL="457200" indent="-457200"/>
            <a:r>
              <a:rPr lang="en-US" sz="1600" b="1" dirty="0">
                <a:solidFill>
                  <a:schemeClr val="accent2"/>
                </a:solidFill>
              </a:rPr>
              <a:t>Stage 4: </a:t>
            </a:r>
            <a:r>
              <a:rPr lang="en-US" sz="1600" dirty="0">
                <a:solidFill>
                  <a:schemeClr val="accent2"/>
                </a:solidFill>
              </a:rPr>
              <a:t>Application Verified / End-User Engaged</a:t>
            </a:r>
          </a:p>
          <a:p>
            <a:pPr marL="457200" indent="-457200"/>
            <a:r>
              <a:rPr lang="en-US" sz="1600" b="1" dirty="0">
                <a:solidFill>
                  <a:schemeClr val="accent2"/>
                </a:solidFill>
              </a:rPr>
              <a:t>Stage 5: </a:t>
            </a:r>
            <a:r>
              <a:rPr lang="en-US" sz="1600" dirty="0">
                <a:solidFill>
                  <a:schemeClr val="accent2"/>
                </a:solidFill>
              </a:rPr>
              <a:t>Transition to End-User / Decision Enhanced</a:t>
            </a:r>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4733" y="3609707"/>
            <a:ext cx="2730667" cy="2714893"/>
          </a:xfrm>
          <a:prstGeom prst="rect">
            <a:avLst/>
          </a:prstGeom>
        </p:spPr>
      </p:pic>
      <p:pic>
        <p:nvPicPr>
          <p:cNvPr id="5" name="Picture 4"/>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601493" y="1219200"/>
            <a:ext cx="3189141" cy="2254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90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401050" cy="4876799"/>
          </a:xfrm>
        </p:spPr>
        <p:txBody>
          <a:bodyPr>
            <a:normAutofit fontScale="77500" lnSpcReduction="20000"/>
          </a:bodyPr>
          <a:lstStyle/>
          <a:p>
            <a:pPr marL="0" indent="0">
              <a:buNone/>
            </a:pPr>
            <a:r>
              <a:rPr lang="en-US" sz="2400" dirty="0" smtClean="0">
                <a:solidFill>
                  <a:schemeClr val="accent2"/>
                </a:solidFill>
              </a:rPr>
              <a:t>For purposes of ensuring appropriate export control review, performance metric tracking, and reporting to NASA HQ, </a:t>
            </a:r>
            <a:r>
              <a:rPr lang="en-US" sz="2400" b="1" dirty="0" smtClean="0">
                <a:solidFill>
                  <a:schemeClr val="accent2"/>
                </a:solidFill>
              </a:rPr>
              <a:t>any and all presentations or publications related to DEVELOP (projects or the program in general) must be communicated to, and content shared with, the NPO </a:t>
            </a:r>
            <a:r>
              <a:rPr lang="en-US" sz="2400" b="1" u="sng" dirty="0" smtClean="0">
                <a:solidFill>
                  <a:schemeClr val="accent2"/>
                </a:solidFill>
              </a:rPr>
              <a:t>before submission</a:t>
            </a:r>
            <a:r>
              <a:rPr lang="en-US" sz="2400" dirty="0" smtClean="0">
                <a:solidFill>
                  <a:schemeClr val="accent2"/>
                </a:solidFill>
              </a:rPr>
              <a:t> of the presentation or publication.</a:t>
            </a:r>
          </a:p>
          <a:p>
            <a:pPr marL="0" indent="0">
              <a:buNone/>
            </a:pPr>
            <a:r>
              <a:rPr lang="en-US" sz="2400" dirty="0" smtClean="0">
                <a:solidFill>
                  <a:schemeClr val="accent2"/>
                </a:solidFill>
              </a:rPr>
              <a:t>Submitting work for presentation or publication is encouraged; however, </a:t>
            </a:r>
            <a:r>
              <a:rPr lang="en-US" sz="2400" b="1" dirty="0" smtClean="0">
                <a:solidFill>
                  <a:schemeClr val="accent2"/>
                </a:solidFill>
              </a:rPr>
              <a:t>ALL</a:t>
            </a:r>
            <a:r>
              <a:rPr lang="en-US" sz="2400" dirty="0" smtClean="0">
                <a:solidFill>
                  <a:schemeClr val="accent2"/>
                </a:solidFill>
              </a:rPr>
              <a:t> research is the property of NASA and therefore, you must have permission prior to submitting your research anywhere. Also, to minimize duplication of effort, the NPO oversees all publications and presentations.</a:t>
            </a:r>
          </a:p>
          <a:p>
            <a:pPr marL="0" indent="0">
              <a:buNone/>
            </a:pPr>
            <a:endParaRPr lang="en-US" sz="1600" dirty="0" smtClean="0">
              <a:solidFill>
                <a:schemeClr val="accent2"/>
              </a:solidFill>
            </a:endParaRPr>
          </a:p>
          <a:p>
            <a:pPr marL="0" indent="0">
              <a:buNone/>
            </a:pPr>
            <a:r>
              <a:rPr lang="en-US" sz="2000" dirty="0" smtClean="0">
                <a:solidFill>
                  <a:schemeClr val="accent2"/>
                </a:solidFill>
              </a:rPr>
              <a:t>Coordinate with your Center Lead and if approved at your node, a simple email with your ideas </a:t>
            </a:r>
            <a:r>
              <a:rPr lang="en-US" sz="2000" b="1" dirty="0" smtClean="0">
                <a:solidFill>
                  <a:schemeClr val="accent2"/>
                </a:solidFill>
              </a:rPr>
              <a:t>before</a:t>
            </a:r>
            <a:r>
              <a:rPr lang="en-US" sz="2000" dirty="0" smtClean="0">
                <a:solidFill>
                  <a:schemeClr val="accent2"/>
                </a:solidFill>
              </a:rPr>
              <a:t> the presentation or publication to </a:t>
            </a:r>
            <a:r>
              <a:rPr lang="en-US" sz="2000" dirty="0" smtClean="0">
                <a:solidFill>
                  <a:schemeClr val="accent2"/>
                </a:solidFill>
                <a:hlinkClick r:id="rId2"/>
              </a:rPr>
              <a:t>Karen.N.Allsbrook@nasa.gov</a:t>
            </a:r>
            <a:r>
              <a:rPr lang="en-US" sz="2000" dirty="0" smtClean="0">
                <a:solidFill>
                  <a:schemeClr val="accent2"/>
                </a:solidFill>
              </a:rPr>
              <a:t> and </a:t>
            </a:r>
            <a:r>
              <a:rPr lang="en-US" sz="2000" dirty="0" smtClean="0">
                <a:solidFill>
                  <a:schemeClr val="accent2"/>
                </a:solidFill>
                <a:hlinkClick r:id="rId3"/>
              </a:rPr>
              <a:t>Lauren.M.Childs@nasa.gov</a:t>
            </a:r>
            <a:r>
              <a:rPr lang="en-US" sz="2000" dirty="0" smtClean="0">
                <a:solidFill>
                  <a:schemeClr val="accent2"/>
                </a:solidFill>
              </a:rPr>
              <a:t> with the following information will suffice:</a:t>
            </a:r>
          </a:p>
          <a:p>
            <a:r>
              <a:rPr lang="en-US" sz="1900" dirty="0" smtClean="0">
                <a:solidFill>
                  <a:schemeClr val="accent2"/>
                </a:solidFill>
              </a:rPr>
              <a:t>Description of the activity - conference, presentation to a class, publication, etc.</a:t>
            </a:r>
          </a:p>
          <a:p>
            <a:r>
              <a:rPr lang="en-US" sz="1900" dirty="0" smtClean="0">
                <a:solidFill>
                  <a:schemeClr val="accent2"/>
                </a:solidFill>
              </a:rPr>
              <a:t>Timeline for the activity - when the event is or deadline for publication, etc.</a:t>
            </a:r>
          </a:p>
          <a:p>
            <a:r>
              <a:rPr lang="en-US" sz="1900" dirty="0" smtClean="0">
                <a:solidFill>
                  <a:schemeClr val="accent2"/>
                </a:solidFill>
              </a:rPr>
              <a:t>A copy of the material/content (because often presentations can be large, a PDF is good enough for a quick review)</a:t>
            </a:r>
            <a:r>
              <a:rPr lang="en-US" sz="2000" dirty="0" smtClean="0">
                <a:solidFill>
                  <a:schemeClr val="accent2"/>
                </a:solidFill>
              </a:rPr>
              <a:t/>
            </a:r>
            <a:br>
              <a:rPr lang="en-US" sz="2000" dirty="0" smtClean="0">
                <a:solidFill>
                  <a:schemeClr val="accent2"/>
                </a:solidFill>
              </a:rPr>
            </a:br>
            <a:endParaRPr lang="en-US" sz="2000" dirty="0" smtClean="0">
              <a:solidFill>
                <a:schemeClr val="accent2"/>
              </a:solidFill>
            </a:endParaRPr>
          </a:p>
          <a:p>
            <a:pPr algn="ctr">
              <a:buNone/>
            </a:pPr>
            <a:r>
              <a:rPr lang="en-US" sz="2400" b="1" dirty="0" smtClean="0">
                <a:solidFill>
                  <a:schemeClr val="accent2"/>
                </a:solidFill>
              </a:rPr>
              <a:t>Thank you for your consideration and help with this!</a:t>
            </a:r>
            <a:endParaRPr lang="en-US" sz="2400" b="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Presenting &amp; Publishing DEVELOP Work</a:t>
            </a:r>
            <a:endParaRPr lang="en-US" b="1" dirty="0">
              <a:solidFill>
                <a:schemeClr val="accent3"/>
              </a:solidFill>
            </a:endParaRPr>
          </a:p>
        </p:txBody>
      </p:sp>
    </p:spTree>
    <p:extLst>
      <p:ext uri="{BB962C8B-B14F-4D97-AF65-F5344CB8AC3E}">
        <p14:creationId xmlns:p14="http://schemas.microsoft.com/office/powerpoint/2010/main" val="303313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401050" cy="5105400"/>
          </a:xfrm>
        </p:spPr>
        <p:txBody>
          <a:bodyPr>
            <a:normAutofit fontScale="92500" lnSpcReduction="10000"/>
          </a:bodyPr>
          <a:lstStyle/>
          <a:p>
            <a:pPr marL="0" indent="0">
              <a:buNone/>
            </a:pPr>
            <a:r>
              <a:rPr lang="en-US" sz="2000" b="1" i="1" dirty="0">
                <a:solidFill>
                  <a:schemeClr val="accent2"/>
                </a:solidFill>
              </a:rPr>
              <a:t>What is a </a:t>
            </a:r>
            <a:r>
              <a:rPr lang="en-US" sz="2000" b="1" i="1" dirty="0" smtClean="0">
                <a:solidFill>
                  <a:schemeClr val="accent2"/>
                </a:solidFill>
              </a:rPr>
              <a:t>Export Control?</a:t>
            </a:r>
            <a:endParaRPr lang="en-US" sz="2000" b="1" i="1" dirty="0">
              <a:solidFill>
                <a:schemeClr val="accent2"/>
              </a:solidFill>
            </a:endParaRPr>
          </a:p>
          <a:p>
            <a:pPr marL="0" indent="0">
              <a:buNone/>
            </a:pPr>
            <a:r>
              <a:rPr lang="en-US" sz="1500" dirty="0">
                <a:solidFill>
                  <a:schemeClr val="accent2"/>
                </a:solidFill>
              </a:rPr>
              <a:t>The NASA Export Control Program is based on </a:t>
            </a:r>
            <a:r>
              <a:rPr lang="en-US" sz="1500" dirty="0" smtClean="0">
                <a:solidFill>
                  <a:schemeClr val="accent2"/>
                </a:solidFill>
              </a:rPr>
              <a:t>the philosophy: </a:t>
            </a:r>
            <a:r>
              <a:rPr lang="en-US" sz="1500" dirty="0">
                <a:solidFill>
                  <a:schemeClr val="accent2"/>
                </a:solidFill>
              </a:rPr>
              <a:t>“We want to maximize the benefits of our international efforts while ensuring that we comply with U.S. export control laws and regulations”. </a:t>
            </a:r>
            <a:r>
              <a:rPr lang="en-US" sz="1500" dirty="0" smtClean="0">
                <a:solidFill>
                  <a:schemeClr val="accent2"/>
                </a:solidFill>
              </a:rPr>
              <a:t>This </a:t>
            </a:r>
            <a:r>
              <a:rPr lang="en-US" sz="1500" dirty="0">
                <a:solidFill>
                  <a:schemeClr val="accent2"/>
                </a:solidFill>
              </a:rPr>
              <a:t>is the personal responsibility of each </a:t>
            </a:r>
            <a:r>
              <a:rPr lang="en-US" sz="1500" dirty="0" smtClean="0">
                <a:solidFill>
                  <a:schemeClr val="accent2"/>
                </a:solidFill>
              </a:rPr>
              <a:t>employee or contractor to pursue appropriate </a:t>
            </a:r>
            <a:r>
              <a:rPr lang="en-US" sz="1500" dirty="0">
                <a:solidFill>
                  <a:schemeClr val="accent2"/>
                </a:solidFill>
              </a:rPr>
              <a:t>international activities involving transfers of technologies, software, and commodities. </a:t>
            </a:r>
            <a:r>
              <a:rPr lang="en-US" sz="1500" dirty="0" smtClean="0">
                <a:solidFill>
                  <a:schemeClr val="accent2"/>
                </a:solidFill>
              </a:rPr>
              <a:t>The Agency’s Export </a:t>
            </a:r>
            <a:r>
              <a:rPr lang="en-US" sz="1500" dirty="0">
                <a:solidFill>
                  <a:schemeClr val="accent2"/>
                </a:solidFill>
              </a:rPr>
              <a:t>Control Program is the mechanism </a:t>
            </a:r>
            <a:r>
              <a:rPr lang="en-US" sz="1500" dirty="0" smtClean="0">
                <a:solidFill>
                  <a:schemeClr val="accent2"/>
                </a:solidFill>
              </a:rPr>
              <a:t>that </a:t>
            </a:r>
            <a:r>
              <a:rPr lang="en-US" sz="1500" dirty="0">
                <a:solidFill>
                  <a:schemeClr val="accent2"/>
                </a:solidFill>
              </a:rPr>
              <a:t>provides checks and safeguards at key steps </a:t>
            </a:r>
            <a:r>
              <a:rPr lang="en-US" sz="1500" dirty="0" smtClean="0">
                <a:solidFill>
                  <a:schemeClr val="accent2"/>
                </a:solidFill>
              </a:rPr>
              <a:t>to </a:t>
            </a:r>
            <a:r>
              <a:rPr lang="en-US" sz="1500" dirty="0">
                <a:solidFill>
                  <a:schemeClr val="accent2"/>
                </a:solidFill>
              </a:rPr>
              <a:t>help manage international </a:t>
            </a:r>
            <a:r>
              <a:rPr lang="en-US" sz="1500" dirty="0" smtClean="0">
                <a:solidFill>
                  <a:schemeClr val="accent2"/>
                </a:solidFill>
              </a:rPr>
              <a:t>activities and ensures that NASA works within Export </a:t>
            </a:r>
            <a:r>
              <a:rPr lang="en-US" sz="1500" dirty="0">
                <a:solidFill>
                  <a:schemeClr val="accent2"/>
                </a:solidFill>
              </a:rPr>
              <a:t>Administration Regulations (Department of Commerce) </a:t>
            </a:r>
            <a:r>
              <a:rPr lang="en-US" sz="1500" dirty="0" smtClean="0">
                <a:solidFill>
                  <a:schemeClr val="accent2"/>
                </a:solidFill>
              </a:rPr>
              <a:t>and the </a:t>
            </a:r>
            <a:r>
              <a:rPr lang="en-US" sz="1500" dirty="0">
                <a:solidFill>
                  <a:schemeClr val="accent2"/>
                </a:solidFill>
              </a:rPr>
              <a:t>International Traffic in Arms Regulations (Department of State), which </a:t>
            </a:r>
            <a:r>
              <a:rPr lang="en-US" sz="1500" dirty="0" smtClean="0">
                <a:solidFill>
                  <a:schemeClr val="accent2"/>
                </a:solidFill>
              </a:rPr>
              <a:t>could result </a:t>
            </a:r>
            <a:r>
              <a:rPr lang="en-US" sz="1500" dirty="0">
                <a:solidFill>
                  <a:schemeClr val="accent2"/>
                </a:solidFill>
              </a:rPr>
              <a:t>in criminal, civil, or administrative enforcement actions against NASA, individual employees, and/or private contractors</a:t>
            </a:r>
            <a:r>
              <a:rPr lang="en-US" sz="1500" dirty="0" smtClean="0">
                <a:solidFill>
                  <a:schemeClr val="accent2"/>
                </a:solidFill>
              </a:rPr>
              <a:t>.</a:t>
            </a:r>
          </a:p>
          <a:p>
            <a:pPr marL="0" indent="0">
              <a:buNone/>
            </a:pPr>
            <a:r>
              <a:rPr lang="en-US" sz="2000" b="1" i="1" dirty="0" smtClean="0">
                <a:solidFill>
                  <a:schemeClr val="accent2"/>
                </a:solidFill>
              </a:rPr>
              <a:t>NASA Administrator’s Export Control Policy:</a:t>
            </a:r>
            <a:endParaRPr lang="en-US" sz="2000" b="1" i="1" dirty="0">
              <a:solidFill>
                <a:schemeClr val="accent2"/>
              </a:solidFill>
            </a:endParaRPr>
          </a:p>
          <a:p>
            <a:pPr marL="0" indent="0">
              <a:buNone/>
            </a:pPr>
            <a:r>
              <a:rPr lang="en-US" sz="1500" dirty="0">
                <a:solidFill>
                  <a:schemeClr val="accent2"/>
                </a:solidFill>
              </a:rPr>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endParaRPr lang="en-US" sz="15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NASA’s Export Control</a:t>
            </a:r>
            <a:endParaRPr lang="en-US" b="1" dirty="0">
              <a:solidFill>
                <a:schemeClr val="accent3"/>
              </a:solidFill>
            </a:endParaRPr>
          </a:p>
        </p:txBody>
      </p:sp>
    </p:spTree>
    <p:extLst>
      <p:ext uri="{BB962C8B-B14F-4D97-AF65-F5344CB8AC3E}">
        <p14:creationId xmlns:p14="http://schemas.microsoft.com/office/powerpoint/2010/main" val="123325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1"/>
            <a:ext cx="8401050" cy="5032208"/>
          </a:xfrm>
        </p:spPr>
        <p:txBody>
          <a:bodyPr>
            <a:normAutofit lnSpcReduction="10000"/>
          </a:bodyPr>
          <a:lstStyle/>
          <a:p>
            <a:pPr marL="0" indent="0">
              <a:buNone/>
            </a:pPr>
            <a:r>
              <a:rPr lang="en-US" sz="2000" b="1" i="1" dirty="0">
                <a:solidFill>
                  <a:schemeClr val="accent2"/>
                </a:solidFill>
              </a:rPr>
              <a:t>What </a:t>
            </a:r>
            <a:r>
              <a:rPr lang="en-US" sz="2000" b="1" i="1" dirty="0" smtClean="0">
                <a:solidFill>
                  <a:schemeClr val="accent2"/>
                </a:solidFill>
              </a:rPr>
              <a:t>is a Designated Country?</a:t>
            </a:r>
            <a:endParaRPr lang="en-US" sz="2000" b="1" i="1" dirty="0">
              <a:solidFill>
                <a:schemeClr val="accent2"/>
              </a:solidFill>
            </a:endParaRPr>
          </a:p>
          <a:p>
            <a:pPr marL="0" indent="0">
              <a:buNone/>
            </a:pPr>
            <a:r>
              <a:rPr lang="en-US" sz="1600" dirty="0">
                <a:solidFill>
                  <a:schemeClr val="accent2"/>
                </a:solidFill>
              </a:rPr>
              <a:t>This list of “Designated Countries” is a compilation of </a:t>
            </a:r>
            <a:r>
              <a:rPr lang="en-US" sz="1600" dirty="0" smtClean="0">
                <a:solidFill>
                  <a:schemeClr val="accent2"/>
                </a:solidFill>
              </a:rPr>
              <a:t>41 countries </a:t>
            </a:r>
            <a:r>
              <a:rPr lang="en-US" sz="1600" dirty="0">
                <a:solidFill>
                  <a:schemeClr val="accent2"/>
                </a:solidFill>
              </a:rPr>
              <a:t>with which the United States has no diplomatic relations, countries determined by Department of State to support terrorism, </a:t>
            </a:r>
            <a:r>
              <a:rPr lang="en-US" sz="1600" dirty="0" smtClean="0">
                <a:solidFill>
                  <a:schemeClr val="accent2"/>
                </a:solidFill>
              </a:rPr>
              <a:t>countries </a:t>
            </a:r>
            <a:r>
              <a:rPr lang="en-US" sz="1600" dirty="0">
                <a:solidFill>
                  <a:schemeClr val="accent2"/>
                </a:solidFill>
              </a:rPr>
              <a:t>under Sanction or Embargo by the United </a:t>
            </a:r>
            <a:r>
              <a:rPr lang="en-US" sz="1600" dirty="0" smtClean="0">
                <a:solidFill>
                  <a:schemeClr val="accent2"/>
                </a:solidFill>
              </a:rPr>
              <a:t>States, </a:t>
            </a:r>
            <a:r>
              <a:rPr lang="en-US" sz="1600" dirty="0">
                <a:solidFill>
                  <a:schemeClr val="accent2"/>
                </a:solidFill>
              </a:rPr>
              <a:t>and countries of Missile Technology Concern. </a:t>
            </a:r>
            <a:endParaRPr lang="en-US" sz="1600" dirty="0" smtClean="0">
              <a:solidFill>
                <a:schemeClr val="accent2"/>
              </a:solidFill>
            </a:endParaRPr>
          </a:p>
          <a:p>
            <a:pPr marL="0" indent="0">
              <a:buNone/>
            </a:pPr>
            <a:r>
              <a:rPr lang="en-US" sz="2000" b="1" i="1" dirty="0" smtClean="0">
                <a:solidFill>
                  <a:schemeClr val="accent2"/>
                </a:solidFill>
              </a:rPr>
              <a:t>What does this mean to me?</a:t>
            </a:r>
          </a:p>
          <a:p>
            <a:pPr marL="0" indent="0">
              <a:buNone/>
            </a:pPr>
            <a:r>
              <a:rPr lang="en-US" sz="1600" dirty="0" smtClean="0">
                <a:solidFill>
                  <a:schemeClr val="accent2"/>
                </a:solidFill>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a:t>
            </a:r>
            <a:r>
              <a:rPr lang="en-US" sz="1600" u="sng" dirty="0" smtClean="0">
                <a:solidFill>
                  <a:schemeClr val="accent2"/>
                </a:solidFill>
              </a:rPr>
              <a:t>before</a:t>
            </a:r>
            <a:r>
              <a:rPr lang="en-US" sz="1600" dirty="0" smtClean="0">
                <a:solidFill>
                  <a:schemeClr val="accent2"/>
                </a:solidFill>
              </a:rPr>
              <a:t> they occur. A transfer can be an email, publication, </a:t>
            </a:r>
            <a:r>
              <a:rPr lang="en-US" sz="1600" dirty="0">
                <a:solidFill>
                  <a:schemeClr val="accent2"/>
                </a:solidFill>
              </a:rPr>
              <a:t>presentation, </a:t>
            </a:r>
            <a:r>
              <a:rPr lang="en-US" sz="1600" dirty="0" smtClean="0">
                <a:solidFill>
                  <a:schemeClr val="accent2"/>
                </a:solidFill>
              </a:rPr>
              <a:t>telecon, webinar, etc. Communication with partners in designated countries has restrictions, so coordinate with NPO ahead of opening communication lines. </a:t>
            </a:r>
          </a:p>
          <a:p>
            <a:pPr marL="0" indent="0">
              <a:buNone/>
            </a:pPr>
            <a:r>
              <a:rPr lang="en-US" sz="2000" b="1" i="1" dirty="0" smtClean="0">
                <a:solidFill>
                  <a:schemeClr val="accent2"/>
                </a:solidFill>
              </a:rPr>
              <a:t>But my partner is domestic/not in a designated country?</a:t>
            </a:r>
          </a:p>
          <a:p>
            <a:pPr marL="0" indent="0">
              <a:buNone/>
            </a:pPr>
            <a:r>
              <a:rPr lang="en-US" sz="1600" dirty="0" smtClean="0">
                <a:solidFill>
                  <a:schemeClr val="accent2"/>
                </a:solidFill>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0" indent="0" algn="ctr">
              <a:buNone/>
            </a:pPr>
            <a:r>
              <a:rPr lang="en-US" sz="1600" b="1" i="1" dirty="0" smtClean="0">
                <a:solidFill>
                  <a:schemeClr val="accent2"/>
                </a:solidFill>
              </a:rPr>
              <a:t>Questions? Contact </a:t>
            </a:r>
            <a:r>
              <a:rPr lang="en-US" sz="1600" b="1" i="1" dirty="0" smtClean="0">
                <a:solidFill>
                  <a:schemeClr val="accent2"/>
                </a:solidFill>
                <a:hlinkClick r:id="rId3"/>
              </a:rPr>
              <a:t>Lauren.M.Childs@nasa.gov</a:t>
            </a:r>
            <a:endParaRPr lang="en-US" sz="16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Export Control &amp; Designated Countries</a:t>
            </a:r>
            <a:endParaRPr lang="en-US" b="1" dirty="0">
              <a:solidFill>
                <a:schemeClr val="accent3"/>
              </a:solidFill>
            </a:endParaRPr>
          </a:p>
        </p:txBody>
      </p:sp>
      <p:sp>
        <p:nvSpPr>
          <p:cNvPr id="5" name="TextBox 4"/>
          <p:cNvSpPr txBox="1"/>
          <p:nvPr/>
        </p:nvSpPr>
        <p:spPr>
          <a:xfrm>
            <a:off x="1524000" y="6403809"/>
            <a:ext cx="5821865" cy="307777"/>
          </a:xfrm>
          <a:prstGeom prst="rect">
            <a:avLst/>
          </a:prstGeom>
          <a:noFill/>
        </p:spPr>
        <p:txBody>
          <a:bodyPr wrap="square" rtlCol="0">
            <a:spAutoFit/>
          </a:bodyPr>
          <a:lstStyle/>
          <a:p>
            <a:pPr>
              <a:defRPr/>
            </a:pPr>
            <a:r>
              <a:rPr lang="en-US" sz="1400" b="1" dirty="0" smtClean="0">
                <a:solidFill>
                  <a:schemeClr val="bg2">
                    <a:lumMod val="85000"/>
                  </a:schemeClr>
                </a:solidFill>
              </a:rPr>
              <a:t>NASA Export Control: </a:t>
            </a:r>
            <a:r>
              <a:rPr lang="en-US" sz="1400" b="1" dirty="0">
                <a:solidFill>
                  <a:srgbClr val="0075A2"/>
                </a:solidFill>
                <a:hlinkClick r:id="rId4"/>
              </a:rPr>
              <a:t>http://</a:t>
            </a:r>
            <a:r>
              <a:rPr lang="en-US" sz="1400" b="1" dirty="0" smtClean="0">
                <a:solidFill>
                  <a:srgbClr val="0075A2"/>
                </a:solidFill>
                <a:hlinkClick r:id="rId4"/>
              </a:rPr>
              <a:t>oiir.hq.nasa.gov/nasaecp/index.html</a:t>
            </a:r>
            <a:endParaRPr lang="en-US" sz="1400" dirty="0"/>
          </a:p>
        </p:txBody>
      </p:sp>
    </p:spTree>
    <p:extLst>
      <p:ext uri="{BB962C8B-B14F-4D97-AF65-F5344CB8AC3E}">
        <p14:creationId xmlns:p14="http://schemas.microsoft.com/office/powerpoint/2010/main" val="256430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NASA’s Software Release Authority</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55000" lnSpcReduction="20000"/>
          </a:bodyPr>
          <a:lstStyle/>
          <a:p>
            <a:r>
              <a:rPr lang="en-US" sz="2900" b="1" dirty="0" smtClean="0">
                <a:solidFill>
                  <a:schemeClr val="accent2"/>
                </a:solidFill>
              </a:rPr>
              <a:t>What is NASA’s Software Release Authority? </a:t>
            </a:r>
            <a:r>
              <a:rPr lang="en-US" sz="2900" dirty="0" smtClean="0">
                <a:solidFill>
                  <a:schemeClr val="accent2"/>
                </a:solidFill>
              </a:rPr>
              <a:t>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endParaRPr lang="en-US" b="1" dirty="0" smtClean="0">
              <a:solidFill>
                <a:schemeClr val="accent2"/>
              </a:solidFill>
            </a:endParaRPr>
          </a:p>
          <a:p>
            <a:r>
              <a:rPr lang="en-US" sz="2900" b="1" dirty="0" smtClean="0">
                <a:solidFill>
                  <a:schemeClr val="accent2"/>
                </a:solidFill>
              </a:rPr>
              <a:t>NEW </a:t>
            </a:r>
            <a:r>
              <a:rPr lang="en-US" sz="2900" dirty="0" smtClean="0">
                <a:solidFill>
                  <a:schemeClr val="accent2"/>
                </a:solidFill>
              </a:rPr>
              <a:t>- process involved:</a:t>
            </a:r>
          </a:p>
          <a:p>
            <a:pPr lvl="1"/>
            <a:r>
              <a:rPr lang="en-US" sz="2400" dirty="0" smtClean="0">
                <a:solidFill>
                  <a:schemeClr val="accent2"/>
                </a:solidFill>
              </a:rPr>
              <a:t>Identify which projects are creating the types of tools that must go through SRA by means of the proposal and project summary deliverables</a:t>
            </a:r>
          </a:p>
          <a:p>
            <a:r>
              <a:rPr lang="en-US" sz="2900" dirty="0" smtClean="0">
                <a:solidFill>
                  <a:schemeClr val="accent2"/>
                </a:solidFill>
              </a:rPr>
              <a:t>To review the full process and steps involved - visit: </a:t>
            </a:r>
            <a:r>
              <a:rPr lang="en-US" sz="2000" dirty="0" smtClean="0">
                <a:solidFill>
                  <a:schemeClr val="accent2"/>
                </a:solidFill>
                <a:hlinkClick r:id="rId2"/>
              </a:rPr>
              <a:t>www.devpedia.developexchange.com/dv/index.php?title=Open_Source_Software_Development_and_Release</a:t>
            </a:r>
            <a:r>
              <a:rPr lang="en-US" sz="2000" dirty="0" smtClean="0">
                <a:solidFill>
                  <a:schemeClr val="accent2"/>
                </a:solidFill>
              </a:rPr>
              <a:t> </a:t>
            </a:r>
            <a:endParaRPr lang="en-US" sz="2000" dirty="0">
              <a:solidFill>
                <a:schemeClr val="accent2"/>
              </a:solidFill>
            </a:endParaRPr>
          </a:p>
          <a:p>
            <a:endParaRPr lang="en-US" dirty="0" smtClean="0">
              <a:solidFill>
                <a:schemeClr val="accent2"/>
              </a:solidFill>
            </a:endParaRPr>
          </a:p>
          <a:p>
            <a:r>
              <a:rPr lang="en-US" sz="2900" b="1" dirty="0" smtClean="0">
                <a:solidFill>
                  <a:schemeClr val="accent2"/>
                </a:solidFill>
              </a:rPr>
              <a:t>Other considerations: </a:t>
            </a:r>
          </a:p>
          <a:p>
            <a:pPr lvl="1"/>
            <a:r>
              <a:rPr lang="en-US" sz="2400" u="sng" dirty="0" smtClean="0">
                <a:solidFill>
                  <a:schemeClr val="accent2"/>
                </a:solidFill>
              </a:rPr>
              <a:t>All </a:t>
            </a:r>
            <a:r>
              <a:rPr lang="en-US" sz="2400" dirty="0">
                <a:solidFill>
                  <a:schemeClr val="accent2"/>
                </a:solidFill>
              </a:rPr>
              <a:t>software released through NASA DEVELOP will be released open source.</a:t>
            </a:r>
          </a:p>
          <a:p>
            <a:pPr lvl="1"/>
            <a:r>
              <a:rPr lang="en-US" sz="2400" u="sng" dirty="0">
                <a:solidFill>
                  <a:schemeClr val="accent2"/>
                </a:solidFill>
              </a:rPr>
              <a:t>All </a:t>
            </a:r>
            <a:r>
              <a:rPr lang="en-US" sz="2400" dirty="0">
                <a:solidFill>
                  <a:schemeClr val="accent2"/>
                </a:solidFill>
              </a:rPr>
              <a:t>software released through NASA DEVELOP will be distributed through the NASA DEVELOP </a:t>
            </a:r>
            <a:r>
              <a:rPr lang="en-US" sz="2400" dirty="0" err="1">
                <a:solidFill>
                  <a:schemeClr val="accent2"/>
                </a:solidFill>
              </a:rPr>
              <a:t>GitHub</a:t>
            </a:r>
            <a:r>
              <a:rPr lang="en-US" sz="2400" dirty="0">
                <a:solidFill>
                  <a:schemeClr val="accent2"/>
                </a:solidFill>
              </a:rPr>
              <a:t> account </a:t>
            </a:r>
            <a:r>
              <a:rPr lang="en-US" sz="2400" u="sng" dirty="0">
                <a:solidFill>
                  <a:schemeClr val="accent2"/>
                </a:solidFill>
              </a:rPr>
              <a:t>after Software Release Approval</a:t>
            </a:r>
            <a:r>
              <a:rPr lang="en-US" sz="2400" dirty="0">
                <a:solidFill>
                  <a:schemeClr val="accent2"/>
                </a:solidFill>
              </a:rPr>
              <a:t>.  Caution partners that this may not occur during the term.</a:t>
            </a:r>
          </a:p>
          <a:p>
            <a:pPr lvl="1"/>
            <a:r>
              <a:rPr lang="en-US" sz="2400" dirty="0">
                <a:solidFill>
                  <a:schemeClr val="accent2"/>
                </a:solidFill>
              </a:rPr>
              <a:t>For questions about this form, refer to </a:t>
            </a:r>
            <a:r>
              <a:rPr lang="en-US" sz="2400" i="1" dirty="0">
                <a:solidFill>
                  <a:schemeClr val="accent2"/>
                </a:solidFill>
              </a:rPr>
              <a:t>DEVELOPedia: Open Source Software Development and Release</a:t>
            </a:r>
            <a:r>
              <a:rPr lang="en-US" sz="2400" dirty="0">
                <a:solidFill>
                  <a:schemeClr val="accent2"/>
                </a:solidFill>
              </a:rPr>
              <a:t> or contact Mike Bender at </a:t>
            </a:r>
            <a:r>
              <a:rPr lang="en-US" sz="2400" u="sng" dirty="0">
                <a:solidFill>
                  <a:schemeClr val="accent2"/>
                </a:solidFill>
                <a:hlinkClick r:id="rId3"/>
              </a:rPr>
              <a:t>michael.r.bender@nasa.gov</a:t>
            </a:r>
            <a:r>
              <a:rPr lang="en-US" sz="2400" dirty="0" smtClean="0">
                <a:solidFill>
                  <a:schemeClr val="accent2"/>
                </a:solidFill>
              </a:rPr>
              <a:t>.</a:t>
            </a:r>
          </a:p>
          <a:p>
            <a:pPr lvl="1"/>
            <a:r>
              <a:rPr lang="en-US" sz="2400" dirty="0" smtClean="0">
                <a:solidFill>
                  <a:schemeClr val="accent2"/>
                </a:solidFill>
              </a:rPr>
              <a:t>You cannot include any lines of code in presentations unless it has been approved through the software release process</a:t>
            </a:r>
            <a:endParaRPr lang="en-US" sz="2400" dirty="0">
              <a:solidFill>
                <a:schemeClr val="accent2"/>
              </a:solidFill>
            </a:endParaRPr>
          </a:p>
          <a:p>
            <a:pPr lvl="1"/>
            <a:r>
              <a:rPr lang="en-US" sz="2400" dirty="0" smtClean="0">
                <a:solidFill>
                  <a:schemeClr val="accent2"/>
                </a:solidFill>
              </a:rPr>
              <a:t>You cannot handoff any coding tools/short scripts the team created to a partner until the software release process has been completed</a:t>
            </a:r>
            <a:endParaRPr lang="en-US" sz="2400" dirty="0">
              <a:solidFill>
                <a:schemeClr val="accent2"/>
              </a:solidFill>
            </a:endParaRPr>
          </a:p>
        </p:txBody>
      </p:sp>
    </p:spTree>
    <p:extLst>
      <p:ext uri="{BB962C8B-B14F-4D97-AF65-F5344CB8AC3E}">
        <p14:creationId xmlns:p14="http://schemas.microsoft.com/office/powerpoint/2010/main" val="319975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Interacting w/ the Media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06418"/>
          </a:xfrm>
        </p:spPr>
        <p:txBody>
          <a:bodyPr>
            <a:normAutofit/>
          </a:bodyPr>
          <a:lstStyle/>
          <a:p>
            <a:pPr marL="0" indent="0">
              <a:buNone/>
            </a:pPr>
            <a:r>
              <a:rPr lang="en-US" sz="2900" b="1" dirty="0" smtClean="0">
                <a:solidFill>
                  <a:schemeClr val="accent2"/>
                </a:solidFill>
              </a:rPr>
              <a:t>NPO and NASA Public Affairs must be involved with all media interaction from the beginning.</a:t>
            </a:r>
          </a:p>
          <a:p>
            <a:pPr marL="0" indent="0">
              <a:buNone/>
            </a:pPr>
            <a:endParaRPr lang="en-US" sz="2000" dirty="0" smtClean="0">
              <a:solidFill>
                <a:schemeClr val="accent2"/>
              </a:solidFill>
            </a:endParaRPr>
          </a:p>
          <a:p>
            <a:r>
              <a:rPr lang="en-US" sz="2500" dirty="0" smtClean="0">
                <a:solidFill>
                  <a:schemeClr val="accent2"/>
                </a:solidFill>
              </a:rPr>
              <a:t>If you are interested in working with the media, contact NPO first.</a:t>
            </a:r>
          </a:p>
          <a:p>
            <a:r>
              <a:rPr lang="en-US" sz="2500" dirty="0" smtClean="0">
                <a:solidFill>
                  <a:schemeClr val="accent2"/>
                </a:solidFill>
              </a:rPr>
              <a:t>If someone from the media reaches out to you, contact NPO about a response or connect them with NPO directly.</a:t>
            </a:r>
          </a:p>
          <a:p>
            <a:pPr marL="0" indent="0">
              <a:buNone/>
            </a:pPr>
            <a:endParaRPr lang="en-US" sz="1500" dirty="0" smtClean="0">
              <a:solidFill>
                <a:schemeClr val="accent2"/>
              </a:solidFill>
            </a:endParaRPr>
          </a:p>
          <a:p>
            <a:pPr marL="463550" indent="0">
              <a:buNone/>
            </a:pPr>
            <a:r>
              <a:rPr lang="en-US" sz="2800" dirty="0" smtClean="0">
                <a:solidFill>
                  <a:schemeClr val="accent2"/>
                </a:solidFill>
              </a:rPr>
              <a:t>NPO POC – Lindsay Rogers </a:t>
            </a:r>
            <a:r>
              <a:rPr lang="en-US" sz="2800" dirty="0" smtClean="0">
                <a:solidFill>
                  <a:schemeClr val="accent2"/>
                </a:solidFill>
                <a:hlinkClick r:id="rId2"/>
              </a:rPr>
              <a:t>Lindsay.M.Rogers@nasa.gov</a:t>
            </a:r>
            <a:endParaRPr lang="en-US" sz="2800" dirty="0" smtClean="0">
              <a:solidFill>
                <a:schemeClr val="accent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4724400"/>
            <a:ext cx="1609576" cy="1456666"/>
          </a:xfrm>
          <a:prstGeom prst="rect">
            <a:avLst/>
          </a:prstGeom>
        </p:spPr>
      </p:pic>
    </p:spTree>
    <p:extLst>
      <p:ext uri="{BB962C8B-B14F-4D97-AF65-F5344CB8AC3E}">
        <p14:creationId xmlns:p14="http://schemas.microsoft.com/office/powerpoint/2010/main" val="635474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1"/>
            <a:ext cx="8401050" cy="1143000"/>
          </a:xfrm>
        </p:spPr>
        <p:txBody>
          <a:bodyPr>
            <a:normAutofit/>
          </a:bodyPr>
          <a:lstStyle/>
          <a:p>
            <a:pPr marL="0" indent="0">
              <a:buNone/>
            </a:pPr>
            <a:r>
              <a:rPr lang="en-US" sz="1800" dirty="0" smtClean="0">
                <a:solidFill>
                  <a:schemeClr val="accent2"/>
                </a:solidFill>
              </a:rPr>
              <a:t>Hand-offs are an important step in transitioning results and methodologies to end-users, and working towards the goal of the end-user integrating NASA Earth observations in their decision making process.</a:t>
            </a:r>
          </a:p>
          <a:p>
            <a:pPr marL="0" indent="0">
              <a:buNone/>
            </a:pPr>
            <a:endParaRPr lang="en-US" sz="1800" dirty="0" smtClean="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Hand-Offs</a:t>
            </a:r>
            <a:endParaRPr lang="en-US" b="1" dirty="0">
              <a:solidFill>
                <a:schemeClr val="accent3"/>
              </a:solidFill>
            </a:endParaRPr>
          </a:p>
        </p:txBody>
      </p:sp>
      <p:sp>
        <p:nvSpPr>
          <p:cNvPr id="4" name="Rectangle 3"/>
          <p:cNvSpPr/>
          <p:nvPr/>
        </p:nvSpPr>
        <p:spPr>
          <a:xfrm>
            <a:off x="383303" y="2590800"/>
            <a:ext cx="5619291" cy="3586623"/>
          </a:xfrm>
          <a:prstGeom prst="rect">
            <a:avLst/>
          </a:prstGeom>
        </p:spPr>
        <p:txBody>
          <a:bodyPr wrap="square">
            <a:spAutoFit/>
          </a:bodyPr>
          <a:lstStyle/>
          <a:p>
            <a:pPr lvl="0">
              <a:lnSpc>
                <a:spcPct val="90000"/>
              </a:lnSpc>
              <a:spcBef>
                <a:spcPts val="1000"/>
              </a:spcBef>
            </a:pPr>
            <a:r>
              <a:rPr lang="en-US" b="1" dirty="0">
                <a:solidFill>
                  <a:schemeClr val="accent2"/>
                </a:solidFill>
              </a:rPr>
              <a:t>Commonly Used Hand-off Styles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Email of deliverables (tech paper, tutorials, presentation, etc.)</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Teleconference or videoconference presenting the results and methodologies</a:t>
            </a:r>
          </a:p>
          <a:p>
            <a:pPr marL="228600" lvl="0" indent="-228600">
              <a:lnSpc>
                <a:spcPct val="90000"/>
              </a:lnSpc>
              <a:spcBef>
                <a:spcPts val="1000"/>
              </a:spcBef>
              <a:buFont typeface="Arial" panose="020B0604020202020204" pitchFamily="34" charset="0"/>
              <a:buChar char="•"/>
            </a:pPr>
            <a:r>
              <a:rPr lang="en-US" sz="1600" dirty="0">
                <a:solidFill>
                  <a:schemeClr val="accent2"/>
                </a:solidFill>
              </a:rPr>
              <a:t>In-person presentation of results and </a:t>
            </a:r>
            <a:r>
              <a:rPr lang="en-US" sz="1600" dirty="0" smtClean="0">
                <a:solidFill>
                  <a:schemeClr val="accent2"/>
                </a:solidFill>
              </a:rPr>
              <a:t>methodologies</a:t>
            </a:r>
            <a:endParaRPr lang="en-US" dirty="0">
              <a:solidFill>
                <a:schemeClr val="accent2"/>
              </a:solidFill>
            </a:endParaRPr>
          </a:p>
          <a:p>
            <a:pPr lvl="0">
              <a:lnSpc>
                <a:spcPct val="90000"/>
              </a:lnSpc>
              <a:spcBef>
                <a:spcPts val="1000"/>
              </a:spcBef>
            </a:pPr>
            <a:r>
              <a:rPr lang="en-US" b="1" dirty="0">
                <a:solidFill>
                  <a:schemeClr val="accent2"/>
                </a:solidFill>
              </a:rPr>
              <a:t>Get creative in how and what you hand-off. Interesting idea? Speak to your Center Lead about it</a:t>
            </a:r>
            <a:r>
              <a:rPr lang="en-US" b="1" dirty="0" smtClean="0">
                <a:solidFill>
                  <a:schemeClr val="accent2"/>
                </a:solidFill>
              </a:rPr>
              <a:t>!</a:t>
            </a:r>
          </a:p>
          <a:p>
            <a:pPr lvl="0">
              <a:lnSpc>
                <a:spcPct val="90000"/>
              </a:lnSpc>
              <a:spcBef>
                <a:spcPts val="1000"/>
              </a:spcBef>
            </a:pPr>
            <a:r>
              <a:rPr lang="en-US" b="1" dirty="0">
                <a:solidFill>
                  <a:schemeClr val="accent2"/>
                </a:solidFill>
              </a:rPr>
              <a:t>Depending on what you are handing off, be cognizant that you must get them approved by NASA prior to handoff</a:t>
            </a:r>
            <a:r>
              <a:rPr lang="en-US" b="1" dirty="0" smtClean="0">
                <a:solidFill>
                  <a:schemeClr val="accent2"/>
                </a:solidFill>
              </a:rPr>
              <a:t>.</a:t>
            </a:r>
            <a:endParaRPr lang="en-US" b="1" dirty="0">
              <a:solidFill>
                <a:schemeClr val="accent2"/>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503" y="4434339"/>
            <a:ext cx="2772697" cy="189026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6503" y="2494936"/>
            <a:ext cx="2772697" cy="18484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1901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35268"/>
            <a:ext cx="8401050" cy="4813132"/>
          </a:xfrm>
        </p:spPr>
        <p:txBody>
          <a:bodyPr>
            <a:noAutofit/>
          </a:bodyPr>
          <a:lstStyle/>
          <a:p>
            <a:pPr marL="0" indent="0">
              <a:buNone/>
            </a:pPr>
            <a:r>
              <a:rPr lang="en-US" sz="1800" b="1" i="1" dirty="0" smtClean="0">
                <a:solidFill>
                  <a:schemeClr val="accent2"/>
                </a:solidFill>
              </a:rPr>
              <a:t>What is a Virtual Poster Session?</a:t>
            </a:r>
          </a:p>
          <a:p>
            <a:pPr marL="0" indent="0">
              <a:buNone/>
            </a:pPr>
            <a:r>
              <a:rPr lang="en-US" sz="1400" dirty="0">
                <a:solidFill>
                  <a:schemeClr val="accent2"/>
                </a:solidFill>
              </a:rPr>
              <a:t>Since 2011, </a:t>
            </a:r>
            <a:r>
              <a:rPr lang="en-US" sz="1400" dirty="0" smtClean="0">
                <a:solidFill>
                  <a:schemeClr val="accent2"/>
                </a:solidFill>
              </a:rPr>
              <a:t>DEVELOP has </a:t>
            </a:r>
            <a:r>
              <a:rPr lang="en-US" sz="1400" dirty="0">
                <a:solidFill>
                  <a:schemeClr val="accent2"/>
                </a:solidFill>
              </a:rPr>
              <a:t>regularly collaborated with </a:t>
            </a:r>
            <a:r>
              <a:rPr lang="en-US" sz="1400" dirty="0" smtClean="0">
                <a:solidFill>
                  <a:schemeClr val="accent2"/>
                </a:solidFill>
              </a:rPr>
              <a:t>IEEE’s Earthzine </a:t>
            </a:r>
            <a:r>
              <a:rPr lang="en-US" sz="1400" dirty="0">
                <a:solidFill>
                  <a:schemeClr val="accent2"/>
                </a:solidFill>
              </a:rPr>
              <a:t>to showcase the work of </a:t>
            </a:r>
            <a:r>
              <a:rPr lang="en-US" sz="1400" dirty="0" smtClean="0">
                <a:solidFill>
                  <a:schemeClr val="accent2"/>
                </a:solidFill>
              </a:rPr>
              <a:t>participants through a series of ‘virtual poster sessions’ or VPS. Each VPS includes an </a:t>
            </a:r>
            <a:r>
              <a:rPr lang="en-US" sz="1400" dirty="0">
                <a:solidFill>
                  <a:schemeClr val="accent2"/>
                </a:solidFill>
              </a:rPr>
              <a:t>impressive array of abstracts, videos, and other </a:t>
            </a:r>
            <a:r>
              <a:rPr lang="en-US" sz="1400" dirty="0" smtClean="0">
                <a:solidFill>
                  <a:schemeClr val="accent2"/>
                </a:solidFill>
              </a:rPr>
              <a:t>material on each DEVELOP project. A blogging period with </a:t>
            </a:r>
            <a:r>
              <a:rPr lang="en-US" sz="1400" dirty="0">
                <a:solidFill>
                  <a:schemeClr val="accent2"/>
                </a:solidFill>
              </a:rPr>
              <a:t>question-and-answer </a:t>
            </a:r>
            <a:r>
              <a:rPr lang="en-US" sz="1400" dirty="0" smtClean="0">
                <a:solidFill>
                  <a:schemeClr val="accent2"/>
                </a:solidFill>
              </a:rPr>
              <a:t>discussion allows the teams to interact with the global community and share their work.</a:t>
            </a:r>
          </a:p>
          <a:p>
            <a:pPr marL="0" indent="0">
              <a:buNone/>
            </a:pPr>
            <a:r>
              <a:rPr lang="en-US" sz="1400" dirty="0" smtClean="0">
                <a:solidFill>
                  <a:schemeClr val="accent2"/>
                </a:solidFill>
              </a:rPr>
              <a:t>Thousands of people from around the world participate in the VPS – For example, the 2015 Spring VPS had visitors from 87 different counties with 3500 video views!</a:t>
            </a:r>
          </a:p>
          <a:p>
            <a:pPr marL="0" indent="0">
              <a:buNone/>
            </a:pPr>
            <a:endParaRPr lang="en-US" sz="1400" dirty="0" smtClean="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endParaRPr lang="en-US" sz="1400" b="1" dirty="0">
              <a:solidFill>
                <a:schemeClr val="accent2"/>
              </a:solidFill>
            </a:endParaRPr>
          </a:p>
          <a:p>
            <a:pPr marL="0" indent="0">
              <a:spcBef>
                <a:spcPts val="0"/>
              </a:spcBef>
              <a:buNone/>
            </a:pPr>
            <a:endParaRPr lang="en-US" sz="1400" b="1" dirty="0" smtClean="0">
              <a:solidFill>
                <a:schemeClr val="accent2"/>
              </a:solidFill>
            </a:endParaRPr>
          </a:p>
          <a:p>
            <a:pPr marL="0" indent="0">
              <a:spcBef>
                <a:spcPts val="0"/>
              </a:spcBef>
              <a:buNone/>
            </a:pPr>
            <a:r>
              <a:rPr lang="en-US" sz="1400" b="1" dirty="0" smtClean="0">
                <a:solidFill>
                  <a:schemeClr val="accent2"/>
                </a:solidFill>
              </a:rPr>
              <a:t>Key Dates:</a:t>
            </a:r>
          </a:p>
          <a:p>
            <a:pPr marL="0" indent="0">
              <a:spcBef>
                <a:spcPts val="0"/>
              </a:spcBef>
              <a:buNone/>
            </a:pPr>
            <a:r>
              <a:rPr lang="en-US" sz="1400" dirty="0" smtClean="0">
                <a:solidFill>
                  <a:schemeClr val="accent2"/>
                </a:solidFill>
              </a:rPr>
              <a:t>VPS Video and Transcript – due </a:t>
            </a:r>
            <a:r>
              <a:rPr lang="en-US" sz="1400" dirty="0">
                <a:solidFill>
                  <a:schemeClr val="accent2"/>
                </a:solidFill>
              </a:rPr>
              <a:t>M</a:t>
            </a:r>
            <a:r>
              <a:rPr lang="en-US" sz="1400" dirty="0" smtClean="0">
                <a:solidFill>
                  <a:schemeClr val="accent2"/>
                </a:solidFill>
              </a:rPr>
              <a:t>arch 22 </a:t>
            </a:r>
            <a:r>
              <a:rPr lang="en-US" sz="1400" dirty="0" smtClean="0">
                <a:solidFill>
                  <a:schemeClr val="accent2"/>
                </a:solidFill>
              </a:rPr>
              <a:t>(Week 9)</a:t>
            </a:r>
          </a:p>
          <a:p>
            <a:pPr marL="0" indent="0">
              <a:spcBef>
                <a:spcPts val="0"/>
              </a:spcBef>
              <a:buNone/>
            </a:pPr>
            <a:r>
              <a:rPr lang="en-US" sz="1400" dirty="0" smtClean="0">
                <a:solidFill>
                  <a:schemeClr val="accent2"/>
                </a:solidFill>
              </a:rPr>
              <a:t>VPS Launch </a:t>
            </a:r>
            <a:r>
              <a:rPr lang="en-US" sz="1400" dirty="0" smtClean="0">
                <a:solidFill>
                  <a:schemeClr val="accent2"/>
                </a:solidFill>
              </a:rPr>
              <a:t>– April 7 </a:t>
            </a:r>
            <a:r>
              <a:rPr lang="en-US" sz="1400" dirty="0" smtClean="0">
                <a:solidFill>
                  <a:schemeClr val="accent2"/>
                </a:solidFill>
              </a:rPr>
              <a:t>(after the term)</a:t>
            </a:r>
          </a:p>
          <a:p>
            <a:pPr marL="0" indent="0">
              <a:spcBef>
                <a:spcPts val="0"/>
              </a:spcBef>
              <a:buNone/>
            </a:pPr>
            <a:endParaRPr lang="en-US" sz="1400" dirty="0">
              <a:solidFill>
                <a:schemeClr val="accent2"/>
              </a:solidFill>
            </a:endParaRPr>
          </a:p>
          <a:p>
            <a:pPr marL="0" indent="0">
              <a:spcBef>
                <a:spcPts val="0"/>
              </a:spcBef>
              <a:buNone/>
            </a:pPr>
            <a:r>
              <a:rPr lang="en-US" sz="1400" b="1" i="1" dirty="0" smtClean="0">
                <a:solidFill>
                  <a:schemeClr val="accent2"/>
                </a:solidFill>
              </a:rPr>
              <a:t>Bonus: </a:t>
            </a:r>
            <a:r>
              <a:rPr lang="en-US" sz="1400" i="1" dirty="0" smtClean="0">
                <a:solidFill>
                  <a:schemeClr val="accent2"/>
                </a:solidFill>
              </a:rPr>
              <a:t>The winning team receives a prize package from VPS sponsors (geospatial software)</a:t>
            </a:r>
            <a:endParaRPr lang="en-US" sz="1400" b="1" i="1"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Virtual Poster Sessions</a:t>
            </a:r>
            <a:endParaRPr lang="en-US" b="1" dirty="0">
              <a:solidFill>
                <a:schemeClr val="accent3"/>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2426" y="3584107"/>
            <a:ext cx="1877456" cy="12801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4849" y="3584107"/>
            <a:ext cx="1567287" cy="128016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8605" y="3584107"/>
            <a:ext cx="1567287" cy="128016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6350" y="3584107"/>
            <a:ext cx="1438275" cy="128016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01093" y="3584107"/>
            <a:ext cx="1567288" cy="128016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1336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VPS Archive: </a:t>
            </a:r>
            <a:r>
              <a:rPr lang="en-US" sz="1400" b="1" dirty="0">
                <a:solidFill>
                  <a:srgbClr val="0075A2"/>
                </a:solidFill>
                <a:hlinkClick r:id="rId7"/>
              </a:rPr>
              <a:t>www.earthzine.org/vps-archive</a:t>
            </a:r>
            <a:r>
              <a:rPr lang="en-US" sz="1400" b="1" dirty="0" smtClean="0">
                <a:solidFill>
                  <a:srgbClr val="0075A2"/>
                </a:solidFill>
                <a:hlinkClick r:id="rId7"/>
              </a:rPr>
              <a:t>/</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232647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67000"/>
            <a:ext cx="3657600" cy="2133600"/>
          </a:xfrm>
        </p:spPr>
        <p:txBody>
          <a:bodyPr>
            <a:noAutofit/>
          </a:bodyPr>
          <a:lstStyle/>
          <a:p>
            <a:r>
              <a:rPr lang="en-US" sz="2000" dirty="0">
                <a:solidFill>
                  <a:schemeClr val="accent2"/>
                </a:solidFill>
              </a:rPr>
              <a:t>Tell the story of your project with a publicly viewable app</a:t>
            </a:r>
            <a:r>
              <a:rPr lang="en-US" sz="2000" dirty="0" smtClean="0">
                <a:solidFill>
                  <a:schemeClr val="accent2"/>
                </a:solidFill>
              </a:rPr>
              <a:t>.</a:t>
            </a:r>
            <a:endParaRPr lang="en-US" sz="2000" dirty="0" smtClean="0">
              <a:solidFill>
                <a:schemeClr val="accent2"/>
              </a:solidFill>
            </a:endParaRPr>
          </a:p>
          <a:p>
            <a:r>
              <a:rPr lang="en-US" sz="2000" dirty="0" smtClean="0">
                <a:solidFill>
                  <a:schemeClr val="accent2"/>
                </a:solidFill>
              </a:rPr>
              <a:t>Easy </a:t>
            </a:r>
            <a:r>
              <a:rPr lang="en-US" sz="2000" dirty="0" smtClean="0">
                <a:solidFill>
                  <a:schemeClr val="accent2"/>
                </a:solidFill>
              </a:rPr>
              <a:t>to get started</a:t>
            </a:r>
          </a:p>
          <a:p>
            <a:r>
              <a:rPr lang="en-US" sz="2000" dirty="0" smtClean="0">
                <a:solidFill>
                  <a:schemeClr val="accent2"/>
                </a:solidFill>
              </a:rPr>
              <a:t>Attend the interest meeting to learn more</a:t>
            </a:r>
            <a:r>
              <a:rPr lang="en-US" sz="2000" dirty="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ArcGIS Online (AGOL)</a:t>
            </a:r>
            <a:endParaRPr lang="en-US" b="1" dirty="0">
              <a:solidFill>
                <a:schemeClr val="accent3"/>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552551"/>
            <a:ext cx="4196389" cy="326644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601" y="3352800"/>
            <a:ext cx="2496551" cy="3134557"/>
          </a:xfrm>
          <a:prstGeom prst="rect">
            <a:avLst/>
          </a:prstGeom>
        </p:spPr>
      </p:pic>
      <p:sp>
        <p:nvSpPr>
          <p:cNvPr id="6" name="TextBox 5"/>
          <p:cNvSpPr txBox="1"/>
          <p:nvPr/>
        </p:nvSpPr>
        <p:spPr>
          <a:xfrm>
            <a:off x="1066800" y="6403809"/>
            <a:ext cx="4953000" cy="307777"/>
          </a:xfrm>
          <a:prstGeom prst="rect">
            <a:avLst/>
          </a:prstGeom>
          <a:noFill/>
        </p:spPr>
        <p:txBody>
          <a:bodyPr wrap="square" rtlCol="0">
            <a:spAutoFit/>
          </a:bodyPr>
          <a:lstStyle/>
          <a:p>
            <a:pPr>
              <a:defRPr/>
            </a:pPr>
            <a:r>
              <a:rPr lang="en-US" sz="1400" b="1" dirty="0" smtClean="0">
                <a:solidFill>
                  <a:schemeClr val="bg2">
                    <a:lumMod val="85000"/>
                  </a:schemeClr>
                </a:solidFill>
              </a:rPr>
              <a:t>DEVELOP AGOL Project Gallery:</a:t>
            </a:r>
            <a:r>
              <a:rPr lang="en-US" sz="1400" b="1" dirty="0">
                <a:solidFill>
                  <a:schemeClr val="bg2">
                    <a:lumMod val="85000"/>
                  </a:schemeClr>
                </a:solidFill>
              </a:rPr>
              <a:t> </a:t>
            </a:r>
            <a:r>
              <a:rPr lang="en-US" sz="1400" b="1" dirty="0">
                <a:solidFill>
                  <a:schemeClr val="bg2">
                    <a:lumMod val="85000"/>
                  </a:schemeClr>
                </a:solidFill>
                <a:hlinkClick r:id="rId4"/>
              </a:rPr>
              <a:t>http://</a:t>
            </a:r>
            <a:r>
              <a:rPr lang="en-US" sz="1400" b="1" dirty="0" smtClean="0">
                <a:solidFill>
                  <a:schemeClr val="bg2">
                    <a:lumMod val="85000"/>
                  </a:schemeClr>
                </a:solidFill>
                <a:hlinkClick r:id="rId4"/>
              </a:rPr>
              <a:t>goo.gl/gSH0TK</a:t>
            </a:r>
            <a:endParaRPr lang="en-US" sz="1400" b="1" dirty="0">
              <a:solidFill>
                <a:srgbClr val="0075A2"/>
              </a:solidFill>
              <a:latin typeface="Tw Cen MT" pitchFamily="34" charset="0"/>
            </a:endParaRPr>
          </a:p>
        </p:txBody>
      </p:sp>
    </p:spTree>
    <p:extLst>
      <p:ext uri="{BB962C8B-B14F-4D97-AF65-F5344CB8AC3E}">
        <p14:creationId xmlns:p14="http://schemas.microsoft.com/office/powerpoint/2010/main" val="100548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 name="Straight Connector 96"/>
          <p:cNvCxnSpPr/>
          <p:nvPr/>
        </p:nvCxnSpPr>
        <p:spPr>
          <a:xfrm>
            <a:off x="1575826" y="4267200"/>
            <a:ext cx="5990121"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72000" y="4343400"/>
            <a:ext cx="0" cy="60960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sp>
        <p:nvSpPr>
          <p:cNvPr id="102" name="Title 2"/>
          <p:cNvSpPr>
            <a:spLocks noGrp="1"/>
          </p:cNvSpPr>
          <p:nvPr>
            <p:ph type="title"/>
          </p:nvPr>
        </p:nvSpPr>
        <p:spPr>
          <a:xfrm>
            <a:off x="301752" y="228600"/>
            <a:ext cx="8534400" cy="758952"/>
          </a:xfrm>
        </p:spPr>
        <p:txBody>
          <a:bodyPr>
            <a:normAutofit/>
          </a:bodyPr>
          <a:lstStyle/>
          <a:p>
            <a:r>
              <a:rPr lang="en-US" b="1" dirty="0" smtClean="0">
                <a:solidFill>
                  <a:schemeClr val="accent3"/>
                </a:solidFill>
              </a:rPr>
              <a:t>Project Lifecycle</a:t>
            </a:r>
            <a:endParaRPr lang="en-US" b="1" dirty="0">
              <a:solidFill>
                <a:schemeClr val="accent3"/>
              </a:solidFill>
            </a:endParaRPr>
          </a:p>
        </p:txBody>
      </p:sp>
      <p:sp>
        <p:nvSpPr>
          <p:cNvPr id="103" name="TextBox 102"/>
          <p:cNvSpPr txBox="1"/>
          <p:nvPr/>
        </p:nvSpPr>
        <p:spPr>
          <a:xfrm>
            <a:off x="3108325" y="2423216"/>
            <a:ext cx="2927350" cy="1015663"/>
          </a:xfrm>
          <a:prstGeom prst="rect">
            <a:avLst/>
          </a:prstGeom>
          <a:solidFill>
            <a:schemeClr val="bg2"/>
          </a:solidFill>
        </p:spPr>
        <p:txBody>
          <a:bodyPr wrap="square" rtlCol="0">
            <a:spAutoFit/>
          </a:bodyPr>
          <a:lstStyle/>
          <a:p>
            <a:pPr algn="ctr"/>
            <a:r>
              <a:rPr lang="en-US" sz="1600" b="1" dirty="0" smtClean="0">
                <a:solidFill>
                  <a:schemeClr val="accent2"/>
                </a:solidFill>
              </a:rPr>
              <a:t>Project Execution</a:t>
            </a:r>
          </a:p>
          <a:p>
            <a:pPr algn="ctr"/>
            <a:r>
              <a:rPr lang="en-US" sz="1100" dirty="0" smtClean="0">
                <a:solidFill>
                  <a:schemeClr val="accent2"/>
                </a:solidFill>
              </a:rPr>
              <a:t>Partner with stakeholder</a:t>
            </a:r>
          </a:p>
          <a:p>
            <a:pPr algn="ctr"/>
            <a:r>
              <a:rPr lang="en-US" sz="1100" dirty="0" smtClean="0">
                <a:solidFill>
                  <a:schemeClr val="accent2"/>
                </a:solidFill>
              </a:rPr>
              <a:t>Support from science advisors</a:t>
            </a:r>
          </a:p>
          <a:p>
            <a:pPr algn="ctr"/>
            <a:r>
              <a:rPr lang="en-US" sz="1100" dirty="0" smtClean="0">
                <a:solidFill>
                  <a:schemeClr val="accent2"/>
                </a:solidFill>
              </a:rPr>
              <a:t>Data acquisition, processing, analysis</a:t>
            </a:r>
          </a:p>
          <a:p>
            <a:pPr algn="ctr"/>
            <a:r>
              <a:rPr lang="en-US" sz="1100" dirty="0" smtClean="0">
                <a:solidFill>
                  <a:schemeClr val="accent2"/>
                </a:solidFill>
              </a:rPr>
              <a:t>Creation of deliverables</a:t>
            </a:r>
            <a:endParaRPr lang="en-US" sz="1100" dirty="0">
              <a:solidFill>
                <a:schemeClr val="accent2"/>
              </a:solidFill>
            </a:endParaRPr>
          </a:p>
        </p:txBody>
      </p:sp>
      <p:sp>
        <p:nvSpPr>
          <p:cNvPr id="104" name="TextBox 103"/>
          <p:cNvSpPr txBox="1"/>
          <p:nvPr/>
        </p:nvSpPr>
        <p:spPr>
          <a:xfrm>
            <a:off x="2955925" y="3727745"/>
            <a:ext cx="3232150" cy="1015663"/>
          </a:xfrm>
          <a:prstGeom prst="rect">
            <a:avLst/>
          </a:prstGeom>
          <a:solidFill>
            <a:schemeClr val="bg2"/>
          </a:solidFill>
        </p:spPr>
        <p:txBody>
          <a:bodyPr wrap="square" rtlCol="0">
            <a:spAutoFit/>
          </a:bodyPr>
          <a:lstStyle/>
          <a:p>
            <a:pPr algn="ctr"/>
            <a:r>
              <a:rPr lang="en-US" sz="1600" b="1" dirty="0" smtClean="0">
                <a:solidFill>
                  <a:schemeClr val="accent2"/>
                </a:solidFill>
              </a:rPr>
              <a:t>Outreach</a:t>
            </a:r>
          </a:p>
          <a:p>
            <a:pPr algn="ctr"/>
            <a:r>
              <a:rPr lang="en-US" sz="1100" dirty="0" smtClean="0">
                <a:solidFill>
                  <a:schemeClr val="accent2"/>
                </a:solidFill>
              </a:rPr>
              <a:t>Present at Science &amp; Policy conferences</a:t>
            </a:r>
          </a:p>
          <a:p>
            <a:pPr algn="ctr"/>
            <a:r>
              <a:rPr lang="en-US" sz="1100" dirty="0" smtClean="0">
                <a:solidFill>
                  <a:schemeClr val="accent2"/>
                </a:solidFill>
              </a:rPr>
              <a:t>Virtual Poster Session (VPS)</a:t>
            </a:r>
          </a:p>
          <a:p>
            <a:pPr algn="ctr"/>
            <a:r>
              <a:rPr lang="en-US" sz="1100" dirty="0" smtClean="0">
                <a:solidFill>
                  <a:schemeClr val="accent2"/>
                </a:solidFill>
              </a:rPr>
              <a:t>Recruiting events</a:t>
            </a:r>
          </a:p>
          <a:p>
            <a:pPr algn="ctr"/>
            <a:r>
              <a:rPr lang="en-US" sz="1100" dirty="0" smtClean="0">
                <a:solidFill>
                  <a:schemeClr val="accent2"/>
                </a:solidFill>
              </a:rPr>
              <a:t>Publications</a:t>
            </a:r>
            <a:endParaRPr lang="en-US" sz="1100" dirty="0">
              <a:solidFill>
                <a:schemeClr val="accent2"/>
              </a:solidFill>
            </a:endParaRPr>
          </a:p>
        </p:txBody>
      </p:sp>
      <p:sp>
        <p:nvSpPr>
          <p:cNvPr id="105" name="TextBox 104"/>
          <p:cNvSpPr txBox="1"/>
          <p:nvPr/>
        </p:nvSpPr>
        <p:spPr>
          <a:xfrm>
            <a:off x="432826" y="5169181"/>
            <a:ext cx="1847997" cy="523220"/>
          </a:xfrm>
          <a:prstGeom prst="rect">
            <a:avLst/>
          </a:prstGeom>
          <a:solidFill>
            <a:schemeClr val="bg2"/>
          </a:solidFill>
        </p:spPr>
        <p:txBody>
          <a:bodyPr wrap="square" rtlCol="0">
            <a:spAutoFit/>
          </a:bodyPr>
          <a:lstStyle/>
          <a:p>
            <a:pPr algn="ctr"/>
            <a:r>
              <a:rPr lang="en-US" sz="1400" dirty="0" smtClean="0">
                <a:solidFill>
                  <a:schemeClr val="accent2"/>
                </a:solidFill>
              </a:rPr>
              <a:t>Capacity Built:</a:t>
            </a:r>
          </a:p>
          <a:p>
            <a:pPr algn="ctr"/>
            <a:r>
              <a:rPr lang="en-US" sz="1400" b="1" dirty="0" smtClean="0">
                <a:solidFill>
                  <a:schemeClr val="accent2"/>
                </a:solidFill>
              </a:rPr>
              <a:t>Future Workforce</a:t>
            </a:r>
            <a:endParaRPr lang="en-US" sz="1400" b="1" dirty="0">
              <a:solidFill>
                <a:schemeClr val="accent2"/>
              </a:solidFill>
            </a:endParaRPr>
          </a:p>
        </p:txBody>
      </p:sp>
      <p:sp>
        <p:nvSpPr>
          <p:cNvPr id="106" name="TextBox 105"/>
          <p:cNvSpPr txBox="1"/>
          <p:nvPr/>
        </p:nvSpPr>
        <p:spPr>
          <a:xfrm>
            <a:off x="2469625" y="5169181"/>
            <a:ext cx="2105801"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Partner Organizations</a:t>
            </a:r>
            <a:endParaRPr lang="en-US" sz="1400" b="1" dirty="0">
              <a:solidFill>
                <a:schemeClr val="accent2"/>
              </a:solidFill>
            </a:endParaRPr>
          </a:p>
        </p:txBody>
      </p:sp>
      <p:sp>
        <p:nvSpPr>
          <p:cNvPr id="107" name="TextBox 106"/>
          <p:cNvSpPr txBox="1"/>
          <p:nvPr/>
        </p:nvSpPr>
        <p:spPr>
          <a:xfrm>
            <a:off x="4764228" y="5169181"/>
            <a:ext cx="2032996" cy="738664"/>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State/Local/Federal</a:t>
            </a:r>
          </a:p>
          <a:p>
            <a:pPr algn="ctr"/>
            <a:r>
              <a:rPr lang="en-US" sz="1400" b="1" dirty="0" smtClean="0">
                <a:solidFill>
                  <a:schemeClr val="accent2"/>
                </a:solidFill>
              </a:rPr>
              <a:t>Governments</a:t>
            </a:r>
            <a:endParaRPr lang="en-US" sz="1400" b="1" dirty="0">
              <a:solidFill>
                <a:schemeClr val="accent2"/>
              </a:solidFill>
            </a:endParaRPr>
          </a:p>
        </p:txBody>
      </p:sp>
      <p:sp>
        <p:nvSpPr>
          <p:cNvPr id="108" name="TextBox 107"/>
          <p:cNvSpPr txBox="1"/>
          <p:nvPr/>
        </p:nvSpPr>
        <p:spPr>
          <a:xfrm>
            <a:off x="6986026" y="5169181"/>
            <a:ext cx="1725149" cy="523220"/>
          </a:xfrm>
          <a:prstGeom prst="rect">
            <a:avLst/>
          </a:prstGeom>
          <a:solidFill>
            <a:schemeClr val="bg2"/>
          </a:solidFill>
        </p:spPr>
        <p:txBody>
          <a:bodyPr wrap="square" rtlCol="0">
            <a:spAutoFit/>
          </a:bodyPr>
          <a:lstStyle/>
          <a:p>
            <a:pPr algn="ctr"/>
            <a:r>
              <a:rPr lang="en-US" sz="1400" dirty="0">
                <a:solidFill>
                  <a:schemeClr val="accent2"/>
                </a:solidFill>
              </a:rPr>
              <a:t>Capacity Built</a:t>
            </a:r>
            <a:r>
              <a:rPr lang="en-US" sz="1400" dirty="0" smtClean="0">
                <a:solidFill>
                  <a:schemeClr val="accent2"/>
                </a:solidFill>
              </a:rPr>
              <a:t>:</a:t>
            </a:r>
            <a:endParaRPr lang="en-US" sz="1400" b="1" dirty="0" smtClean="0">
              <a:solidFill>
                <a:schemeClr val="accent2"/>
              </a:solidFill>
            </a:endParaRPr>
          </a:p>
          <a:p>
            <a:pPr algn="ctr"/>
            <a:r>
              <a:rPr lang="en-US" sz="1400" b="1" dirty="0" smtClean="0">
                <a:solidFill>
                  <a:schemeClr val="accent2"/>
                </a:solidFill>
              </a:rPr>
              <a:t>General Public</a:t>
            </a:r>
            <a:endParaRPr lang="en-US" sz="1400" b="1" dirty="0">
              <a:solidFill>
                <a:schemeClr val="accent2"/>
              </a:solidFill>
            </a:endParaRPr>
          </a:p>
        </p:txBody>
      </p:sp>
      <p:sp>
        <p:nvSpPr>
          <p:cNvPr id="109" name="TextBox 108"/>
          <p:cNvSpPr txBox="1"/>
          <p:nvPr/>
        </p:nvSpPr>
        <p:spPr>
          <a:xfrm>
            <a:off x="2992374" y="1765019"/>
            <a:ext cx="3159252" cy="369332"/>
          </a:xfrm>
          <a:prstGeom prst="rect">
            <a:avLst/>
          </a:prstGeom>
          <a:solidFill>
            <a:schemeClr val="bg2"/>
          </a:solidFill>
        </p:spPr>
        <p:txBody>
          <a:bodyPr wrap="square" rtlCol="0">
            <a:spAutoFit/>
          </a:bodyPr>
          <a:lstStyle/>
          <a:p>
            <a:pPr algn="ctr"/>
            <a:r>
              <a:rPr lang="en-US" b="1" dirty="0" smtClean="0">
                <a:solidFill>
                  <a:schemeClr val="accent2"/>
                </a:solidFill>
              </a:rPr>
              <a:t>Applied Sciences Program</a:t>
            </a:r>
            <a:endParaRPr lang="en-US" sz="1200" dirty="0">
              <a:solidFill>
                <a:schemeClr val="accent2"/>
              </a:solidFill>
            </a:endParaRPr>
          </a:p>
        </p:txBody>
      </p:sp>
      <p:grpSp>
        <p:nvGrpSpPr>
          <p:cNvPr id="110" name="Group 109"/>
          <p:cNvGrpSpPr/>
          <p:nvPr/>
        </p:nvGrpSpPr>
        <p:grpSpPr>
          <a:xfrm>
            <a:off x="412193" y="1449667"/>
            <a:ext cx="2479666" cy="1038969"/>
            <a:chOff x="415934" y="3292014"/>
            <a:chExt cx="2479666" cy="1038969"/>
          </a:xfrm>
        </p:grpSpPr>
        <p:sp>
          <p:nvSpPr>
            <p:cNvPr id="111" name="Isosceles Triangle 110"/>
            <p:cNvSpPr/>
            <p:nvPr/>
          </p:nvSpPr>
          <p:spPr>
            <a:xfrm rot="5400000">
              <a:off x="2406508" y="3697198"/>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415934" y="3292014"/>
              <a:ext cx="2327266"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Science</a:t>
              </a:r>
              <a:endParaRPr lang="en-US" sz="1500" b="1" dirty="0">
                <a:solidFill>
                  <a:schemeClr val="accent2"/>
                </a:solidFill>
                <a:latin typeface="Century Gothic"/>
              </a:endParaRPr>
            </a:p>
            <a:p>
              <a:pPr lvl="0" algn="ctr"/>
              <a:r>
                <a:rPr lang="en-US" sz="1100" dirty="0" smtClean="0">
                  <a:solidFill>
                    <a:schemeClr val="accent2"/>
                  </a:solidFill>
                  <a:latin typeface="Century Gothic"/>
                </a:rPr>
                <a:t>National Science Objectives</a:t>
              </a:r>
            </a:p>
            <a:p>
              <a:pPr lvl="0" algn="ctr"/>
              <a:r>
                <a:rPr lang="en-US" sz="1100" dirty="0" smtClean="0">
                  <a:solidFill>
                    <a:schemeClr val="accent2"/>
                  </a:solidFill>
                  <a:latin typeface="Century Gothic"/>
                </a:rPr>
                <a:t>Program Managers</a:t>
              </a:r>
            </a:p>
            <a:p>
              <a:pPr lvl="0" algn="ctr"/>
              <a:r>
                <a:rPr lang="en-US" sz="1100" dirty="0" smtClean="0">
                  <a:solidFill>
                    <a:schemeClr val="accent2"/>
                  </a:solidFill>
                  <a:latin typeface="Century Gothic"/>
                </a:rPr>
                <a:t>Science Advisors</a:t>
              </a:r>
            </a:p>
            <a:p>
              <a:pPr lvl="0" algn="ctr"/>
              <a:r>
                <a:rPr lang="en-US" sz="1100" dirty="0" smtClean="0">
                  <a:solidFill>
                    <a:schemeClr val="accent2"/>
                  </a:solidFill>
                  <a:latin typeface="Century Gothic"/>
                </a:rPr>
                <a:t>Decadal Survey</a:t>
              </a:r>
              <a:endParaRPr lang="en-US" sz="1100" dirty="0">
                <a:solidFill>
                  <a:schemeClr val="accent2"/>
                </a:solidFill>
                <a:latin typeface="Century Gothic"/>
              </a:endParaRPr>
            </a:p>
          </p:txBody>
        </p:sp>
      </p:grpSp>
      <p:grpSp>
        <p:nvGrpSpPr>
          <p:cNvPr id="113" name="Group 112"/>
          <p:cNvGrpSpPr/>
          <p:nvPr/>
        </p:nvGrpSpPr>
        <p:grpSpPr>
          <a:xfrm>
            <a:off x="6247687" y="1457287"/>
            <a:ext cx="2484120" cy="1038969"/>
            <a:chOff x="6328342" y="2954748"/>
            <a:chExt cx="2484120" cy="1038969"/>
          </a:xfrm>
        </p:grpSpPr>
        <p:sp>
          <p:nvSpPr>
            <p:cNvPr id="114" name="Isosceles Triangle 113"/>
            <p:cNvSpPr/>
            <p:nvPr/>
          </p:nvSpPr>
          <p:spPr>
            <a:xfrm rot="16200000">
              <a:off x="6067850" y="3359931"/>
              <a:ext cx="749584" cy="228600"/>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6480742" y="2954748"/>
              <a:ext cx="2331720" cy="1038969"/>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b="1" dirty="0" smtClean="0">
                  <a:solidFill>
                    <a:schemeClr val="accent2"/>
                  </a:solidFill>
                  <a:latin typeface="Century Gothic"/>
                </a:rPr>
                <a:t>Partners / End-Users</a:t>
              </a:r>
              <a:endParaRPr lang="en-US" sz="1500" b="1" dirty="0">
                <a:solidFill>
                  <a:schemeClr val="accent2"/>
                </a:solidFill>
                <a:latin typeface="Century Gothic"/>
              </a:endParaRPr>
            </a:p>
            <a:p>
              <a:pPr lvl="0" algn="ctr"/>
              <a:r>
                <a:rPr lang="en-US" sz="1100" dirty="0" smtClean="0">
                  <a:solidFill>
                    <a:schemeClr val="accent2"/>
                  </a:solidFill>
                  <a:latin typeface="Century Gothic"/>
                </a:rPr>
                <a:t>Community Demand</a:t>
              </a:r>
            </a:p>
            <a:p>
              <a:pPr lvl="0" algn="ctr"/>
              <a:r>
                <a:rPr lang="en-US" sz="1100" dirty="0" smtClean="0">
                  <a:solidFill>
                    <a:schemeClr val="accent2"/>
                  </a:solidFill>
                  <a:latin typeface="Century Gothic"/>
                </a:rPr>
                <a:t>Local Policy Makers</a:t>
              </a:r>
            </a:p>
            <a:p>
              <a:pPr lvl="0" algn="ctr"/>
              <a:r>
                <a:rPr lang="en-US" sz="1100" dirty="0" smtClean="0">
                  <a:solidFill>
                    <a:schemeClr val="accent2"/>
                  </a:solidFill>
                  <a:latin typeface="Century Gothic"/>
                </a:rPr>
                <a:t>State Governments</a:t>
              </a:r>
            </a:p>
            <a:p>
              <a:pPr lvl="0" algn="ctr"/>
              <a:r>
                <a:rPr lang="en-US" sz="1100" dirty="0" smtClean="0">
                  <a:solidFill>
                    <a:schemeClr val="accent2"/>
                  </a:solidFill>
                  <a:latin typeface="Century Gothic"/>
                </a:rPr>
                <a:t>Federal Agencies</a:t>
              </a:r>
              <a:endParaRPr lang="en-US" sz="1100" dirty="0">
                <a:solidFill>
                  <a:schemeClr val="accent2"/>
                </a:solidFill>
                <a:latin typeface="Century Gothic"/>
              </a:endParaRPr>
            </a:p>
          </p:txBody>
        </p:sp>
      </p:grpSp>
      <p:cxnSp>
        <p:nvCxnSpPr>
          <p:cNvPr id="116" name="Straight Connector 115"/>
          <p:cNvCxnSpPr/>
          <p:nvPr/>
        </p:nvCxnSpPr>
        <p:spPr>
          <a:xfrm>
            <a:off x="1356825" y="4953000"/>
            <a:ext cx="6491775" cy="0"/>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8" idx="0"/>
          </p:cNvCxnSpPr>
          <p:nvPr/>
        </p:nvCxnSpPr>
        <p:spPr>
          <a:xfrm flipH="1" flipV="1">
            <a:off x="7848600" y="4953000"/>
            <a:ext cx="1"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07" idx="0"/>
          </p:cNvCxnSpPr>
          <p:nvPr/>
        </p:nvCxnSpPr>
        <p:spPr>
          <a:xfrm flipV="1">
            <a:off x="57807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5" idx="0"/>
          </p:cNvCxnSpPr>
          <p:nvPr/>
        </p:nvCxnSpPr>
        <p:spPr>
          <a:xfrm flipV="1">
            <a:off x="1356825"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06" idx="0"/>
          </p:cNvCxnSpPr>
          <p:nvPr/>
        </p:nvCxnSpPr>
        <p:spPr>
          <a:xfrm flipV="1">
            <a:off x="3522526" y="4953000"/>
            <a:ext cx="0" cy="216181"/>
          </a:xfrm>
          <a:prstGeom prst="line">
            <a:avLst/>
          </a:prstGeom>
          <a:ln w="31750" cap="rnd">
            <a:solidFill>
              <a:srgbClr val="BAD1E8"/>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575826" y="2514600"/>
            <a:ext cx="0" cy="1752600"/>
          </a:xfrm>
          <a:prstGeom prst="line">
            <a:avLst/>
          </a:prstGeom>
          <a:ln w="31750" cap="rnd">
            <a:solidFill>
              <a:srgbClr val="BAD1E8"/>
            </a:solidFill>
            <a:headEnd type="triangle" w="lg" len="sm"/>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565947" y="2514600"/>
            <a:ext cx="0" cy="1752600"/>
          </a:xfrm>
          <a:prstGeom prst="line">
            <a:avLst/>
          </a:prstGeom>
          <a:ln w="31750" cap="rnd">
            <a:solidFill>
              <a:srgbClr val="BAD1E8"/>
            </a:solidFill>
            <a:headEnd type="triangle" w="lg" len="sm"/>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09" idx="2"/>
            <a:endCxn id="103" idx="0"/>
          </p:cNvCxnSpPr>
          <p:nvPr/>
        </p:nvCxnSpPr>
        <p:spPr>
          <a:xfrm>
            <a:off x="4572000" y="2134351"/>
            <a:ext cx="0" cy="288865"/>
          </a:xfrm>
          <a:prstGeom prst="line">
            <a:avLst/>
          </a:prstGeom>
          <a:ln w="31750" cap="rnd">
            <a:solidFill>
              <a:srgbClr val="BAD1E8"/>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3" idx="2"/>
            <a:endCxn id="104" idx="0"/>
          </p:cNvCxnSpPr>
          <p:nvPr/>
        </p:nvCxnSpPr>
        <p:spPr>
          <a:xfrm>
            <a:off x="4572000" y="3438879"/>
            <a:ext cx="0" cy="288866"/>
          </a:xfrm>
          <a:prstGeom prst="line">
            <a:avLst/>
          </a:prstGeom>
          <a:ln w="31750" cap="rnd">
            <a:solidFill>
              <a:srgbClr val="BAD1E8"/>
            </a:solidFill>
            <a:headEnd type="none" w="sm" len="sm"/>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181599" cy="4724400"/>
          </a:xfrm>
        </p:spPr>
        <p:txBody>
          <a:bodyPr>
            <a:noAutofit/>
          </a:bodyPr>
          <a:lstStyle/>
          <a:p>
            <a:r>
              <a:rPr lang="en-US" sz="1850" dirty="0">
                <a:solidFill>
                  <a:schemeClr val="accent2"/>
                </a:solidFill>
              </a:rPr>
              <a:t>Publications are a huge avenue for getting the word out about the great research you are a part of with DEVELOP!</a:t>
            </a:r>
          </a:p>
          <a:p>
            <a:r>
              <a:rPr lang="en-US" sz="1850" dirty="0">
                <a:solidFill>
                  <a:schemeClr val="accent2"/>
                </a:solidFill>
              </a:rPr>
              <a:t>DEVELOP has a handful of peer-reviewed publications to </a:t>
            </a:r>
            <a:r>
              <a:rPr lang="en-US" sz="1850" dirty="0" smtClean="0">
                <a:solidFill>
                  <a:schemeClr val="accent2"/>
                </a:solidFill>
              </a:rPr>
              <a:t>date.</a:t>
            </a:r>
            <a:endParaRPr lang="en-US" sz="1850" dirty="0">
              <a:solidFill>
                <a:schemeClr val="accent2"/>
              </a:solidFill>
            </a:endParaRPr>
          </a:p>
          <a:p>
            <a:r>
              <a:rPr lang="en-US" sz="1850" dirty="0" smtClean="0">
                <a:solidFill>
                  <a:schemeClr val="accent2"/>
                </a:solidFill>
              </a:rPr>
              <a:t>Currently, DEVELOP publishes frequently in </a:t>
            </a:r>
            <a:r>
              <a:rPr lang="en-US" sz="1850" i="1" dirty="0" smtClean="0">
                <a:solidFill>
                  <a:schemeClr val="accent2"/>
                </a:solidFill>
              </a:rPr>
              <a:t>Earthzine</a:t>
            </a:r>
            <a:r>
              <a:rPr lang="en-US" sz="1850" dirty="0" smtClean="0">
                <a:solidFill>
                  <a:schemeClr val="accent2"/>
                </a:solidFill>
              </a:rPr>
              <a:t>, </a:t>
            </a:r>
            <a:r>
              <a:rPr lang="en-US" sz="1850" i="1" dirty="0" smtClean="0">
                <a:solidFill>
                  <a:schemeClr val="accent2"/>
                </a:solidFill>
              </a:rPr>
              <a:t>Directions Magazine</a:t>
            </a:r>
            <a:r>
              <a:rPr lang="en-US" sz="1850" dirty="0" smtClean="0">
                <a:solidFill>
                  <a:schemeClr val="accent2"/>
                </a:solidFill>
              </a:rPr>
              <a:t>, and </a:t>
            </a:r>
            <a:r>
              <a:rPr lang="en-US" sz="1850" i="1" dirty="0" smtClean="0">
                <a:solidFill>
                  <a:schemeClr val="accent2"/>
                </a:solidFill>
              </a:rPr>
              <a:t>The Earth Observer</a:t>
            </a:r>
            <a:endParaRPr lang="en-US" sz="1850" dirty="0">
              <a:solidFill>
                <a:schemeClr val="accent2"/>
              </a:solidFill>
            </a:endParaRPr>
          </a:p>
          <a:p>
            <a:r>
              <a:rPr lang="en-US" sz="1850" dirty="0" smtClean="0">
                <a:solidFill>
                  <a:schemeClr val="accent2"/>
                </a:solidFill>
              </a:rPr>
              <a:t>If you are interested in working your project toward a potential publication, contact your Center Lead and Tiffani Miller.</a:t>
            </a:r>
          </a:p>
          <a:p>
            <a:r>
              <a:rPr lang="en-US" sz="1850" b="1" dirty="0" smtClean="0">
                <a:solidFill>
                  <a:schemeClr val="accent2"/>
                </a:solidFill>
              </a:rPr>
              <a:t>Reminder: All publications must be approved by NPO and NASA’s Export Control process </a:t>
            </a:r>
            <a:r>
              <a:rPr lang="en-US" sz="1850" b="1" u="sng" dirty="0" smtClean="0">
                <a:solidFill>
                  <a:schemeClr val="accent2"/>
                </a:solidFill>
              </a:rPr>
              <a:t>before</a:t>
            </a:r>
            <a:r>
              <a:rPr lang="en-US" sz="1850" b="1" dirty="0" smtClean="0">
                <a:solidFill>
                  <a:schemeClr val="accent2"/>
                </a:solidFill>
              </a:rPr>
              <a:t> submission!</a:t>
            </a:r>
          </a:p>
        </p:txBody>
      </p:sp>
      <p:sp>
        <p:nvSpPr>
          <p:cNvPr id="3" name="Title 2"/>
          <p:cNvSpPr>
            <a:spLocks noGrp="1"/>
          </p:cNvSpPr>
          <p:nvPr>
            <p:ph type="title"/>
          </p:nvPr>
        </p:nvSpPr>
        <p:spPr/>
        <p:txBody>
          <a:bodyPr>
            <a:normAutofit/>
          </a:bodyPr>
          <a:lstStyle/>
          <a:p>
            <a:r>
              <a:rPr lang="en-US" b="1" dirty="0" smtClean="0">
                <a:solidFill>
                  <a:schemeClr val="accent3"/>
                </a:solidFill>
              </a:rPr>
              <a:t>Publications</a:t>
            </a:r>
            <a:endParaRPr lang="en-US" b="1" dirty="0">
              <a:solidFill>
                <a:schemeClr val="accent3"/>
              </a:solidFill>
            </a:endParaRPr>
          </a:p>
        </p:txBody>
      </p:sp>
      <p:pic>
        <p:nvPicPr>
          <p:cNvPr id="4" name="Picture 3" descr="TEO2.bmp"/>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796592">
            <a:off x="6748917" y="3701720"/>
            <a:ext cx="1758107" cy="2289271"/>
          </a:xfrm>
          <a:prstGeom prst="rect">
            <a:avLst/>
          </a:prstGeom>
          <a:ln>
            <a:noFill/>
          </a:ln>
          <a:effectLst>
            <a:outerShdw blurRad="292100" dist="139700" dir="2700000" algn="tl" rotWithShape="0">
              <a:srgbClr val="333333">
                <a:alpha val="65000"/>
              </a:srgbClr>
            </a:outerShdw>
          </a:effectLst>
        </p:spPr>
      </p:pic>
      <p:pic>
        <p:nvPicPr>
          <p:cNvPr id="5" name="Picture 4" descr="TEO1.bmp"/>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9438">
            <a:off x="6178298" y="2146551"/>
            <a:ext cx="2188804" cy="2861648"/>
          </a:xfrm>
          <a:prstGeom prst="rect">
            <a:avLst/>
          </a:prstGeom>
          <a:ln>
            <a:noFill/>
          </a:ln>
          <a:effectLst>
            <a:outerShdw blurRad="292100" dist="139700" dir="2700000" algn="tl" rotWithShape="0">
              <a:srgbClr val="333333">
                <a:alpha val="65000"/>
              </a:srgbClr>
            </a:outerShdw>
          </a:effectLst>
        </p:spPr>
      </p:pic>
      <p:pic>
        <p:nvPicPr>
          <p:cNvPr id="6" name="Picture 5" descr="pers cover.jpg"/>
          <p:cNvPicPr>
            <a:picLocks noChangeAspect="1"/>
          </p:cNvPicPr>
          <p:nvPr/>
        </p:nvPicPr>
        <p:blipFill>
          <a:blip r:embed="rId4" cstate="print"/>
          <a:stretch>
            <a:fillRect/>
          </a:stretch>
        </p:blipFill>
        <p:spPr>
          <a:xfrm rot="20744331">
            <a:off x="7494102" y="1365857"/>
            <a:ext cx="1043522" cy="13416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052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Publication Process</a:t>
            </a:r>
            <a:endParaRPr lang="en-US" b="1" dirty="0">
              <a:solidFill>
                <a:schemeClr val="accent3"/>
              </a:solidFill>
            </a:endParaRPr>
          </a:p>
        </p:txBody>
      </p:sp>
      <p:sp>
        <p:nvSpPr>
          <p:cNvPr id="3" name="Content Placeholder 2"/>
          <p:cNvSpPr>
            <a:spLocks noGrp="1"/>
          </p:cNvSpPr>
          <p:nvPr>
            <p:ph sz="quarter" idx="1"/>
          </p:nvPr>
        </p:nvSpPr>
        <p:spPr>
          <a:xfrm>
            <a:off x="301752" y="1546656"/>
            <a:ext cx="8503920" cy="5107458"/>
          </a:xfrm>
        </p:spPr>
        <p:txBody>
          <a:bodyPr>
            <a:normAutofit fontScale="77500" lnSpcReduction="20000"/>
          </a:bodyPr>
          <a:lstStyle/>
          <a:p>
            <a:r>
              <a:rPr lang="en-US" dirty="0" smtClean="0">
                <a:solidFill>
                  <a:schemeClr val="accent2"/>
                </a:solidFill>
              </a:rPr>
              <a:t>Coordinate with your Center Lead first</a:t>
            </a:r>
          </a:p>
          <a:p>
            <a:r>
              <a:rPr lang="en-US" dirty="0" smtClean="0">
                <a:solidFill>
                  <a:schemeClr val="accent2"/>
                </a:solidFill>
              </a:rPr>
              <a:t>Contact </a:t>
            </a:r>
            <a:r>
              <a:rPr lang="en-US" dirty="0" err="1" smtClean="0">
                <a:solidFill>
                  <a:schemeClr val="accent2"/>
                </a:solidFill>
              </a:rPr>
              <a:t>Comm</a:t>
            </a:r>
            <a:r>
              <a:rPr lang="en-US" dirty="0" smtClean="0">
                <a:solidFill>
                  <a:schemeClr val="accent2"/>
                </a:solidFill>
              </a:rPr>
              <a:t> Team with initial interest</a:t>
            </a:r>
          </a:p>
          <a:p>
            <a:r>
              <a:rPr lang="en-US" dirty="0" smtClean="0">
                <a:solidFill>
                  <a:schemeClr val="accent2"/>
                </a:solidFill>
              </a:rPr>
              <a:t>Select publication venue and draft article</a:t>
            </a:r>
          </a:p>
          <a:p>
            <a:pPr lvl="1"/>
            <a:r>
              <a:rPr lang="en-US" dirty="0" smtClean="0">
                <a:solidFill>
                  <a:schemeClr val="accent2"/>
                </a:solidFill>
              </a:rPr>
              <a:t>If this happens during the term, the article draft can replace the tech paper. Email the Project Coordination Team if you plan to do this.</a:t>
            </a:r>
          </a:p>
          <a:p>
            <a:r>
              <a:rPr lang="en-US" dirty="0" smtClean="0">
                <a:solidFill>
                  <a:schemeClr val="accent2"/>
                </a:solidFill>
              </a:rPr>
              <a:t>Submit draft to NPO for review </a:t>
            </a:r>
            <a:r>
              <a:rPr lang="en-US" b="1" dirty="0" smtClean="0">
                <a:solidFill>
                  <a:schemeClr val="accent2"/>
                </a:solidFill>
              </a:rPr>
              <a:t>before</a:t>
            </a:r>
            <a:r>
              <a:rPr lang="en-US" dirty="0" smtClean="0">
                <a:solidFill>
                  <a:schemeClr val="accent2"/>
                </a:solidFill>
              </a:rPr>
              <a:t> submitting to the journal</a:t>
            </a:r>
          </a:p>
          <a:p>
            <a:r>
              <a:rPr lang="en-US" dirty="0" err="1" smtClean="0">
                <a:solidFill>
                  <a:schemeClr val="accent2"/>
                </a:solidFill>
              </a:rPr>
              <a:t>Comm</a:t>
            </a:r>
            <a:r>
              <a:rPr lang="en-US" dirty="0" smtClean="0">
                <a:solidFill>
                  <a:schemeClr val="accent2"/>
                </a:solidFill>
              </a:rPr>
              <a:t> team and project team go back and forth with edits to create a final submission</a:t>
            </a:r>
          </a:p>
          <a:p>
            <a:r>
              <a:rPr lang="en-US" dirty="0" smtClean="0">
                <a:solidFill>
                  <a:schemeClr val="accent2"/>
                </a:solidFill>
              </a:rPr>
              <a:t>NPO submits final version into export control</a:t>
            </a:r>
          </a:p>
          <a:p>
            <a:r>
              <a:rPr lang="en-US" dirty="0" smtClean="0">
                <a:solidFill>
                  <a:schemeClr val="accent2"/>
                </a:solidFill>
              </a:rPr>
              <a:t>Once approved, the content can be submitted to publication venue</a:t>
            </a:r>
          </a:p>
          <a:p>
            <a:r>
              <a:rPr lang="en-US" dirty="0" smtClean="0">
                <a:solidFill>
                  <a:schemeClr val="accent2"/>
                </a:solidFill>
              </a:rPr>
              <a:t>Keep Tiffani in the loop with any and all edits from venue</a:t>
            </a:r>
          </a:p>
          <a:p>
            <a:r>
              <a:rPr lang="en-US" dirty="0" smtClean="0">
                <a:solidFill>
                  <a:schemeClr val="accent2"/>
                </a:solidFill>
              </a:rPr>
              <a:t>The final-final version must be resubmitted to NASA Export control</a:t>
            </a:r>
          </a:p>
          <a:p>
            <a:pPr marL="0" indent="0">
              <a:buNone/>
            </a:pPr>
            <a:endParaRPr lang="en-US" sz="2100" dirty="0">
              <a:solidFill>
                <a:schemeClr val="accent2"/>
              </a:solidFill>
            </a:endParaRPr>
          </a:p>
          <a:p>
            <a:pPr marL="0" indent="0" algn="ctr">
              <a:buNone/>
            </a:pPr>
            <a:r>
              <a:rPr lang="en-US" i="1" dirty="0" smtClean="0">
                <a:solidFill>
                  <a:schemeClr val="accent2"/>
                </a:solidFill>
              </a:rPr>
              <a:t>NASA Export Control takes about 2-3 weeks.</a:t>
            </a:r>
          </a:p>
        </p:txBody>
      </p:sp>
    </p:spTree>
    <p:extLst>
      <p:ext uri="{BB962C8B-B14F-4D97-AF65-F5344CB8AC3E}">
        <p14:creationId xmlns:p14="http://schemas.microsoft.com/office/powerpoint/2010/main" val="2720155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DEVELOPedia</a:t>
            </a:r>
            <a:endParaRPr lang="en-US" b="1" dirty="0">
              <a:solidFill>
                <a:schemeClr val="accent3"/>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a:solidFill>
                  <a:schemeClr val="accent2"/>
                </a:solidFill>
              </a:rPr>
              <a:t>DEVELOPedia is an internal wiki intended to serve three purposes:</a:t>
            </a:r>
          </a:p>
          <a:p>
            <a:pPr marL="914400" lvl="1" indent="-457200">
              <a:buFont typeface="+mj-lt"/>
              <a:buAutoNum type="arabicPeriod"/>
            </a:pPr>
            <a:r>
              <a:rPr lang="en-US" dirty="0">
                <a:solidFill>
                  <a:schemeClr val="accent2"/>
                </a:solidFill>
              </a:rPr>
              <a:t>Enhance project workflow</a:t>
            </a:r>
          </a:p>
          <a:p>
            <a:pPr marL="914400" lvl="1" indent="-457200">
              <a:buFont typeface="+mj-lt"/>
              <a:buAutoNum type="arabicPeriod"/>
            </a:pPr>
            <a:r>
              <a:rPr lang="en-US" dirty="0">
                <a:solidFill>
                  <a:schemeClr val="accent2"/>
                </a:solidFill>
              </a:rPr>
              <a:t>Capture lessons learned and make them available to future project teams</a:t>
            </a:r>
          </a:p>
          <a:p>
            <a:pPr marL="914400" lvl="1" indent="-457200">
              <a:buFont typeface="+mj-lt"/>
              <a:buAutoNum type="arabicPeriod"/>
            </a:pPr>
            <a:r>
              <a:rPr lang="en-US" dirty="0">
                <a:solidFill>
                  <a:schemeClr val="accent2"/>
                </a:solidFill>
              </a:rPr>
              <a:t>Record data required for operational metrics</a:t>
            </a:r>
          </a:p>
          <a:p>
            <a:r>
              <a:rPr lang="en-US" dirty="0">
                <a:solidFill>
                  <a:schemeClr val="accent2"/>
                </a:solidFill>
              </a:rPr>
              <a:t>DEVELOPedia is a collaborative effort whose utility is directly related to the efforts of previous DEVELOP participants.</a:t>
            </a:r>
          </a:p>
          <a:p>
            <a:r>
              <a:rPr lang="en-US" dirty="0">
                <a:solidFill>
                  <a:schemeClr val="accent2"/>
                </a:solidFill>
              </a:rPr>
              <a:t>DEVELOPedia is a living document, constantly adapting to meet the needs of the NASA DEVELOP National Program and the people that make the program great. (That’s you!)</a:t>
            </a:r>
          </a:p>
          <a:p>
            <a:pPr marL="0" indent="0" algn="ctr">
              <a:buNone/>
            </a:pPr>
            <a:r>
              <a:rPr lang="en-US" sz="2200" dirty="0">
                <a:solidFill>
                  <a:schemeClr val="accent2"/>
                </a:solidFill>
                <a:hlinkClick r:id="rId2"/>
              </a:rPr>
              <a:t>http://</a:t>
            </a:r>
            <a:r>
              <a:rPr lang="en-US" sz="2200" dirty="0" smtClean="0">
                <a:solidFill>
                  <a:schemeClr val="accent2"/>
                </a:solidFill>
                <a:hlinkClick r:id="rId2"/>
              </a:rPr>
              <a:t>www.devpedia.developexchange.com</a:t>
            </a:r>
            <a:endParaRPr lang="en-US" sz="2200" dirty="0">
              <a:solidFill>
                <a:schemeClr val="accent2"/>
              </a:solidFill>
            </a:endParaRPr>
          </a:p>
        </p:txBody>
      </p:sp>
    </p:spTree>
    <p:extLst>
      <p:ext uri="{BB962C8B-B14F-4D97-AF65-F5344CB8AC3E}">
        <p14:creationId xmlns:p14="http://schemas.microsoft.com/office/powerpoint/2010/main" val="2409356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3999"/>
            <a:ext cx="8610600" cy="4876801"/>
          </a:xfrm>
        </p:spPr>
        <p:txBody>
          <a:bodyPr>
            <a:noAutofit/>
          </a:bodyPr>
          <a:lstStyle/>
          <a:p>
            <a:pPr>
              <a:lnSpc>
                <a:spcPct val="100000"/>
              </a:lnSpc>
              <a:spcBef>
                <a:spcPts val="0"/>
              </a:spcBef>
              <a:buNone/>
            </a:pPr>
            <a:r>
              <a:rPr lang="en-US" sz="1600" b="1" dirty="0" smtClean="0">
                <a:solidFill>
                  <a:schemeClr val="accent2"/>
                </a:solidFill>
              </a:rPr>
              <a:t>DEVELOP Handbook</a:t>
            </a:r>
            <a:r>
              <a:rPr lang="en-US" sz="1600" dirty="0" smtClean="0">
                <a:solidFill>
                  <a:schemeClr val="accent2"/>
                </a:solidFill>
              </a:rPr>
              <a:t>: Given to each participant at start of term, also on DEVELOPedia</a:t>
            </a:r>
            <a:endParaRPr lang="en-US" sz="1600" b="1" dirty="0" smtClean="0">
              <a:solidFill>
                <a:schemeClr val="accent2"/>
              </a:solidFill>
            </a:endParaRPr>
          </a:p>
          <a:p>
            <a:pPr>
              <a:lnSpc>
                <a:spcPct val="100000"/>
              </a:lnSpc>
              <a:spcBef>
                <a:spcPts val="0"/>
              </a:spcBef>
              <a:buNone/>
            </a:pPr>
            <a:endParaRPr lang="en-US" sz="1400" b="1" dirty="0" smtClean="0">
              <a:solidFill>
                <a:schemeClr val="accent2"/>
              </a:solidFill>
            </a:endParaRPr>
          </a:p>
          <a:p>
            <a:pPr>
              <a:spcBef>
                <a:spcPts val="0"/>
              </a:spcBef>
              <a:buNone/>
            </a:pPr>
            <a:r>
              <a:rPr lang="en-US" sz="1600" b="1" dirty="0" smtClean="0">
                <a:solidFill>
                  <a:schemeClr val="accent2"/>
                </a:solidFill>
              </a:rPr>
              <a:t>DEVELOPedia:</a:t>
            </a:r>
            <a:r>
              <a:rPr lang="en-US" sz="1600" dirty="0" smtClean="0">
                <a:solidFill>
                  <a:schemeClr val="accent2"/>
                </a:solidFill>
              </a:rPr>
              <a:t> </a:t>
            </a:r>
            <a:r>
              <a:rPr lang="en-US" sz="1600" dirty="0">
                <a:solidFill>
                  <a:schemeClr val="accent2"/>
                </a:solidFill>
                <a:hlinkClick r:id="rId2"/>
              </a:rPr>
              <a:t>http://</a:t>
            </a:r>
            <a:r>
              <a:rPr lang="en-US" sz="1600" dirty="0" smtClean="0">
                <a:solidFill>
                  <a:schemeClr val="accent2"/>
                </a:solidFill>
                <a:hlinkClick r:id="rId2"/>
              </a:rPr>
              <a:t>www.devpedia.developexchange.com/</a:t>
            </a:r>
            <a:endParaRPr lang="en-US" sz="1600" b="1" dirty="0" smtClean="0">
              <a:solidFill>
                <a:schemeClr val="accent2"/>
              </a:solidFill>
            </a:endParaRPr>
          </a:p>
          <a:p>
            <a:pPr>
              <a:lnSpc>
                <a:spcPct val="100000"/>
              </a:lnSpc>
              <a:spcBef>
                <a:spcPts val="0"/>
              </a:spcBef>
              <a:buNone/>
            </a:pPr>
            <a:r>
              <a:rPr lang="en-US" sz="1500" dirty="0" smtClean="0">
                <a:solidFill>
                  <a:schemeClr val="accent2"/>
                </a:solidFill>
              </a:rPr>
              <a:t>You </a:t>
            </a:r>
            <a:r>
              <a:rPr lang="en-US" sz="1500" dirty="0">
                <a:solidFill>
                  <a:schemeClr val="accent2"/>
                </a:solidFill>
              </a:rPr>
              <a:t>should have received information about your account just before the beginning of the </a:t>
            </a:r>
            <a:r>
              <a:rPr lang="en-US" sz="1500" dirty="0" smtClean="0">
                <a:solidFill>
                  <a:schemeClr val="accent2"/>
                </a:solidFill>
              </a:rPr>
              <a:t>term.</a:t>
            </a:r>
            <a:endParaRPr lang="en-US" sz="1500" dirty="0">
              <a:solidFill>
                <a:schemeClr val="accent2"/>
              </a:solidFill>
            </a:endParaRPr>
          </a:p>
          <a:p>
            <a:pPr>
              <a:lnSpc>
                <a:spcPct val="100000"/>
              </a:lnSpc>
              <a:spcBef>
                <a:spcPts val="0"/>
              </a:spcBef>
              <a:buNone/>
            </a:pPr>
            <a:endParaRPr lang="en-US" sz="1400" dirty="0" smtClean="0">
              <a:solidFill>
                <a:schemeClr val="accent2"/>
              </a:solidFill>
            </a:endParaRPr>
          </a:p>
          <a:p>
            <a:pPr>
              <a:lnSpc>
                <a:spcPct val="100000"/>
              </a:lnSpc>
              <a:spcBef>
                <a:spcPts val="0"/>
              </a:spcBef>
              <a:buNone/>
            </a:pPr>
            <a:r>
              <a:rPr lang="en-US" sz="1600" b="1" dirty="0" smtClean="0">
                <a:solidFill>
                  <a:schemeClr val="accent2"/>
                </a:solidFill>
              </a:rPr>
              <a:t>DEVELOP Exchange: </a:t>
            </a:r>
            <a:r>
              <a:rPr lang="en-US" sz="1600" dirty="0" smtClean="0">
                <a:solidFill>
                  <a:schemeClr val="accent2"/>
                </a:solidFill>
                <a:hlinkClick r:id="rId3"/>
              </a:rPr>
              <a:t>http://developexchange.com/</a:t>
            </a:r>
            <a:endParaRPr lang="en-US" sz="1600" dirty="0" smtClean="0">
              <a:solidFill>
                <a:schemeClr val="accent2"/>
              </a:solidFill>
            </a:endParaRPr>
          </a:p>
          <a:p>
            <a:pPr>
              <a:lnSpc>
                <a:spcPct val="100000"/>
              </a:lnSpc>
              <a:spcBef>
                <a:spcPts val="0"/>
              </a:spcBef>
              <a:buNone/>
            </a:pPr>
            <a:r>
              <a:rPr lang="en-US" sz="1500" b="1" i="1" dirty="0" smtClean="0">
                <a:solidFill>
                  <a:schemeClr val="accent2"/>
                </a:solidFill>
              </a:rPr>
              <a:t>Username: </a:t>
            </a:r>
            <a:r>
              <a:rPr lang="en-US" sz="1500" dirty="0" err="1" smtClean="0">
                <a:solidFill>
                  <a:schemeClr val="accent2"/>
                </a:solidFill>
              </a:rPr>
              <a:t>develop_user</a:t>
            </a:r>
            <a:r>
              <a:rPr lang="en-US" sz="1500" dirty="0" smtClean="0">
                <a:solidFill>
                  <a:schemeClr val="accent2"/>
                </a:solidFill>
              </a:rPr>
              <a:t> &amp; </a:t>
            </a:r>
            <a:r>
              <a:rPr lang="en-US" sz="1500" b="1" i="1" dirty="0" smtClean="0">
                <a:solidFill>
                  <a:schemeClr val="accent2"/>
                </a:solidFill>
              </a:rPr>
              <a:t>Password: </a:t>
            </a:r>
            <a:r>
              <a:rPr lang="en-US" sz="1500" dirty="0" smtClean="0">
                <a:solidFill>
                  <a:schemeClr val="accent2"/>
                </a:solidFill>
              </a:rPr>
              <a:t>DEVELOPers2014!</a:t>
            </a:r>
          </a:p>
          <a:p>
            <a:pPr>
              <a:lnSpc>
                <a:spcPct val="100000"/>
              </a:lnSpc>
              <a:spcBef>
                <a:spcPts val="0"/>
              </a:spcBef>
              <a:buFont typeface="Arial" charset="0"/>
              <a:buChar char="•"/>
            </a:pPr>
            <a:r>
              <a:rPr lang="en-US" sz="1500" b="1" dirty="0" err="1" smtClean="0">
                <a:solidFill>
                  <a:schemeClr val="accent2"/>
                </a:solidFill>
              </a:rPr>
              <a:t>Filezilla</a:t>
            </a:r>
            <a:r>
              <a:rPr lang="en-US" sz="1500" b="1" dirty="0" smtClean="0">
                <a:solidFill>
                  <a:schemeClr val="accent2"/>
                </a:solidFill>
              </a:rPr>
              <a:t>: </a:t>
            </a:r>
            <a:r>
              <a:rPr lang="en-US" sz="1500" dirty="0" smtClean="0">
                <a:solidFill>
                  <a:schemeClr val="accent2"/>
                </a:solidFill>
              </a:rPr>
              <a:t>Server file exchanging program to connect to the DEVELOP Exchange. Very easy to use, and free.</a:t>
            </a:r>
          </a:p>
          <a:p>
            <a:pPr>
              <a:lnSpc>
                <a:spcPct val="100000"/>
              </a:lnSpc>
              <a:spcBef>
                <a:spcPts val="0"/>
              </a:spcBef>
              <a:buNone/>
            </a:pPr>
            <a:endParaRPr lang="en-US" sz="1400" b="1" dirty="0" smtClean="0">
              <a:solidFill>
                <a:schemeClr val="accent2"/>
              </a:solidFill>
            </a:endParaRPr>
          </a:p>
          <a:p>
            <a:pPr>
              <a:lnSpc>
                <a:spcPct val="100000"/>
              </a:lnSpc>
              <a:spcBef>
                <a:spcPts val="0"/>
              </a:spcBef>
              <a:buNone/>
            </a:pPr>
            <a:r>
              <a:rPr lang="en-US" sz="1600" b="1" dirty="0" smtClean="0">
                <a:solidFill>
                  <a:schemeClr val="accent2"/>
                </a:solidFill>
              </a:rPr>
              <a:t>DEVELOP Website: </a:t>
            </a:r>
            <a:r>
              <a:rPr lang="en-US" sz="1600" dirty="0" smtClean="0">
                <a:solidFill>
                  <a:schemeClr val="accent2"/>
                </a:solidFill>
                <a:hlinkClick r:id="rId4"/>
              </a:rPr>
              <a:t>http://develop.larc.nasa.gov/</a:t>
            </a:r>
            <a:r>
              <a:rPr lang="en-US" sz="1600" dirty="0" smtClean="0">
                <a:solidFill>
                  <a:schemeClr val="accent2"/>
                </a:solidFill>
              </a:rPr>
              <a:t>   </a:t>
            </a:r>
          </a:p>
          <a:p>
            <a:pPr marL="0" indent="0">
              <a:lnSpc>
                <a:spcPct val="100000"/>
              </a:lnSpc>
              <a:spcBef>
                <a:spcPts val="0"/>
              </a:spcBef>
              <a:buNone/>
            </a:pPr>
            <a:r>
              <a:rPr lang="en-US" sz="1600" b="1" dirty="0" smtClean="0">
                <a:solidFill>
                  <a:schemeClr val="accent2"/>
                </a:solidFill>
              </a:rPr>
              <a:t>DEVELOP’s Anonymous </a:t>
            </a:r>
            <a:r>
              <a:rPr lang="en-US" sz="1600" b="1" dirty="0" err="1" smtClean="0">
                <a:solidFill>
                  <a:schemeClr val="accent2"/>
                </a:solidFill>
              </a:rPr>
              <a:t>Dropbox</a:t>
            </a:r>
            <a:r>
              <a:rPr lang="en-US" sz="1600" b="1" dirty="0" smtClean="0">
                <a:solidFill>
                  <a:schemeClr val="accent2"/>
                </a:solidFill>
              </a:rPr>
              <a:t>: </a:t>
            </a:r>
            <a:r>
              <a:rPr lang="en-US" sz="1600" dirty="0" smtClean="0">
                <a:solidFill>
                  <a:schemeClr val="accent2"/>
                </a:solidFill>
                <a:hlinkClick r:id="rId5"/>
              </a:rPr>
              <a:t>http://developexchange.com/dropbox.html</a:t>
            </a:r>
            <a:r>
              <a:rPr lang="en-US" sz="1600" dirty="0" smtClean="0">
                <a:solidFill>
                  <a:schemeClr val="accent2"/>
                </a:solidFill>
              </a:rPr>
              <a:t> </a:t>
            </a:r>
          </a:p>
          <a:p>
            <a:pPr>
              <a:lnSpc>
                <a:spcPct val="100000"/>
              </a:lnSpc>
              <a:spcBef>
                <a:spcPts val="0"/>
              </a:spcBef>
              <a:buNone/>
            </a:pPr>
            <a:endParaRPr lang="en-US" sz="1400" b="1" dirty="0" smtClean="0">
              <a:solidFill>
                <a:schemeClr val="accent2"/>
              </a:solidFill>
            </a:endParaRPr>
          </a:p>
          <a:p>
            <a:pPr>
              <a:lnSpc>
                <a:spcPct val="100000"/>
              </a:lnSpc>
              <a:spcBef>
                <a:spcPts val="0"/>
              </a:spcBef>
              <a:buNone/>
            </a:pPr>
            <a:r>
              <a:rPr lang="en-US" sz="1600" b="1" dirty="0" smtClean="0">
                <a:solidFill>
                  <a:schemeClr val="accent2"/>
                </a:solidFill>
              </a:rPr>
              <a:t>Need Help?</a:t>
            </a:r>
            <a:endParaRPr lang="en-US" sz="1600" dirty="0" smtClean="0">
              <a:solidFill>
                <a:schemeClr val="accent2"/>
              </a:solidFill>
            </a:endParaRPr>
          </a:p>
          <a:p>
            <a:pPr>
              <a:spcBef>
                <a:spcPts val="0"/>
              </a:spcBef>
            </a:pPr>
            <a:r>
              <a:rPr lang="en-US" sz="1500" dirty="0" err="1" smtClean="0">
                <a:solidFill>
                  <a:schemeClr val="accent2"/>
                </a:solidFill>
              </a:rPr>
              <a:t>Geoinformatics</a:t>
            </a:r>
            <a:r>
              <a:rPr lang="en-US" sz="1500" dirty="0" smtClean="0">
                <a:solidFill>
                  <a:schemeClr val="accent2"/>
                </a:solidFill>
              </a:rPr>
              <a:t> Team: </a:t>
            </a:r>
            <a:r>
              <a:rPr lang="en-US" sz="1500" dirty="0" smtClean="0">
                <a:solidFill>
                  <a:schemeClr val="accent2"/>
                </a:solidFill>
                <a:hlinkClick r:id="rId6"/>
              </a:rPr>
              <a:t>DEVELOP.Geoinformatics@gmail.com</a:t>
            </a:r>
            <a:endParaRPr lang="en-US" sz="1500" dirty="0" smtClean="0">
              <a:solidFill>
                <a:schemeClr val="accent2"/>
              </a:solidFill>
            </a:endParaRPr>
          </a:p>
          <a:p>
            <a:pPr>
              <a:spcBef>
                <a:spcPts val="0"/>
              </a:spcBef>
            </a:pPr>
            <a:r>
              <a:rPr lang="en-US" sz="1500" dirty="0" smtClean="0">
                <a:solidFill>
                  <a:schemeClr val="accent2"/>
                </a:solidFill>
              </a:rPr>
              <a:t>Project Coordination Team: </a:t>
            </a:r>
            <a:r>
              <a:rPr lang="en-US" sz="1500" dirty="0" smtClean="0">
                <a:solidFill>
                  <a:schemeClr val="accent2"/>
                </a:solidFill>
                <a:hlinkClick r:id="rId7"/>
              </a:rPr>
              <a:t>DEVELOP.ProjectCoordination@gmail.com</a:t>
            </a:r>
            <a:endParaRPr lang="en-US" sz="1500" dirty="0" smtClean="0">
              <a:solidFill>
                <a:schemeClr val="accent2"/>
              </a:solidFill>
            </a:endParaRPr>
          </a:p>
          <a:p>
            <a:pPr>
              <a:spcBef>
                <a:spcPts val="0"/>
              </a:spcBef>
            </a:pPr>
            <a:r>
              <a:rPr lang="en-US" sz="1500" dirty="0" smtClean="0">
                <a:solidFill>
                  <a:schemeClr val="accent2"/>
                </a:solidFill>
              </a:rPr>
              <a:t>Communications Team: </a:t>
            </a:r>
            <a:r>
              <a:rPr lang="en-US" sz="1500" dirty="0" smtClean="0">
                <a:solidFill>
                  <a:schemeClr val="accent2"/>
                </a:solidFill>
                <a:hlinkClick r:id="rId8"/>
              </a:rPr>
              <a:t>DEVELOP.Communications@gmail.com</a:t>
            </a:r>
            <a:endParaRPr lang="en-US" sz="1500" dirty="0" smtClean="0">
              <a:solidFill>
                <a:schemeClr val="accent2"/>
              </a:solidFill>
            </a:endParaRPr>
          </a:p>
          <a:p>
            <a:pPr>
              <a:spcBef>
                <a:spcPts val="0"/>
              </a:spcBef>
            </a:pPr>
            <a:r>
              <a:rPr lang="en-US" sz="1500" dirty="0" smtClean="0">
                <a:solidFill>
                  <a:schemeClr val="accent2"/>
                </a:solidFill>
              </a:rPr>
              <a:t>NPO-level questions - refer to the questions page in the About DEVELOP section and email the appropriate contact, unsure who? Ask your Center Lead.</a:t>
            </a:r>
          </a:p>
        </p:txBody>
      </p:sp>
      <p:sp>
        <p:nvSpPr>
          <p:cNvPr id="3" name="Title 2"/>
          <p:cNvSpPr>
            <a:spLocks noGrp="1"/>
          </p:cNvSpPr>
          <p:nvPr>
            <p:ph type="title"/>
          </p:nvPr>
        </p:nvSpPr>
        <p:spPr/>
        <p:txBody>
          <a:bodyPr>
            <a:normAutofit/>
          </a:bodyPr>
          <a:lstStyle/>
          <a:p>
            <a:r>
              <a:rPr lang="en-US" b="1" dirty="0" smtClean="0">
                <a:solidFill>
                  <a:schemeClr val="accent3"/>
                </a:solidFill>
              </a:rPr>
              <a:t>Resources</a:t>
            </a:r>
            <a:endParaRPr lang="en-US" b="1" dirty="0">
              <a:solidFill>
                <a:schemeClr val="accent3"/>
              </a:solidFill>
            </a:endParaRPr>
          </a:p>
        </p:txBody>
      </p:sp>
    </p:spTree>
    <p:extLst>
      <p:ext uri="{BB962C8B-B14F-4D97-AF65-F5344CB8AC3E}">
        <p14:creationId xmlns:p14="http://schemas.microsoft.com/office/powerpoint/2010/main" val="876846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solidFill>
                  <a:schemeClr val="accent2"/>
                </a:solidFill>
              </a:rPr>
              <a:t>A lot goes into every DEVELOP project. What will your project’s legacy be?</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a:blip r:embed="rId2" cstate="print"/>
          <a:stretch>
            <a:fillRect/>
          </a:stretch>
        </p:blipFill>
        <p:spPr>
          <a:xfrm>
            <a:off x="3213259" y="3510339"/>
            <a:ext cx="2730341" cy="2730341"/>
          </a:xfrm>
          <a:prstGeom prst="rect">
            <a:avLst/>
          </a:prstGeom>
        </p:spPr>
      </p:pic>
    </p:spTree>
    <p:extLst>
      <p:ext uri="{BB962C8B-B14F-4D97-AF65-F5344CB8AC3E}">
        <p14:creationId xmlns:p14="http://schemas.microsoft.com/office/powerpoint/2010/main" val="301792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Characteristics</a:t>
            </a:r>
          </a:p>
        </p:txBody>
      </p:sp>
      <p:sp>
        <p:nvSpPr>
          <p:cNvPr id="49" name="Content Placeholder 1"/>
          <p:cNvSpPr>
            <a:spLocks noGrp="1"/>
          </p:cNvSpPr>
          <p:nvPr>
            <p:ph idx="1"/>
          </p:nvPr>
        </p:nvSpPr>
        <p:spPr>
          <a:xfrm>
            <a:off x="314323" y="1600200"/>
            <a:ext cx="6238877" cy="4724400"/>
          </a:xfrm>
        </p:spPr>
        <p:txBody>
          <a:bodyPr>
            <a:noAutofit/>
          </a:bodyPr>
          <a:lstStyle/>
          <a:p>
            <a:pPr>
              <a:spcAft>
                <a:spcPts val="600"/>
              </a:spcAft>
              <a:buNone/>
            </a:pPr>
            <a:r>
              <a:rPr lang="en-US" sz="2000" b="1" dirty="0" smtClean="0">
                <a:solidFill>
                  <a:schemeClr val="accent2"/>
                </a:solidFill>
              </a:rPr>
              <a:t>80+ projects take place each year - at their core they share these characteristics:</a:t>
            </a:r>
          </a:p>
          <a:p>
            <a:pPr marL="511175" indent="-273050">
              <a:spcBef>
                <a:spcPts val="1200"/>
              </a:spcBef>
              <a:spcAft>
                <a:spcPts val="800"/>
              </a:spcAft>
            </a:pPr>
            <a:r>
              <a:rPr lang="en-US" sz="1600" dirty="0" smtClean="0">
                <a:solidFill>
                  <a:schemeClr val="accent2"/>
                </a:solidFill>
              </a:rPr>
              <a:t>Highlight </a:t>
            </a:r>
            <a:r>
              <a:rPr lang="en-US" sz="1600" dirty="0">
                <a:solidFill>
                  <a:schemeClr val="accent2"/>
                </a:solidFill>
              </a:rPr>
              <a:t>the </a:t>
            </a:r>
            <a:r>
              <a:rPr lang="en-US" sz="1600" b="1" dirty="0" smtClean="0">
                <a:solidFill>
                  <a:schemeClr val="accent2"/>
                </a:solidFill>
              </a:rPr>
              <a:t>applications</a:t>
            </a:r>
            <a:r>
              <a:rPr lang="en-US" sz="1600" dirty="0" smtClean="0">
                <a:solidFill>
                  <a:schemeClr val="accent2"/>
                </a:solidFill>
              </a:rPr>
              <a:t> and </a:t>
            </a:r>
            <a:r>
              <a:rPr lang="en-US" sz="1600" b="1" dirty="0" smtClean="0">
                <a:solidFill>
                  <a:schemeClr val="accent2"/>
                </a:solidFill>
              </a:rPr>
              <a:t>capabilities</a:t>
            </a:r>
            <a:r>
              <a:rPr lang="en-US" sz="1600" dirty="0" smtClean="0">
                <a:solidFill>
                  <a:schemeClr val="accent2"/>
                </a:solidFill>
              </a:rPr>
              <a:t> of </a:t>
            </a:r>
            <a:r>
              <a:rPr lang="en-US" sz="1600" b="1" dirty="0" smtClean="0">
                <a:solidFill>
                  <a:schemeClr val="accent2"/>
                </a:solidFill>
              </a:rPr>
              <a:t>NASA Earth observations</a:t>
            </a:r>
            <a:endParaRPr lang="en-US" sz="1600" dirty="0" smtClean="0">
              <a:solidFill>
                <a:schemeClr val="accent2"/>
              </a:solidFill>
            </a:endParaRPr>
          </a:p>
          <a:p>
            <a:pPr marL="511175" indent="-273050">
              <a:spcBef>
                <a:spcPts val="0"/>
              </a:spcBef>
              <a:spcAft>
                <a:spcPts val="800"/>
              </a:spcAft>
            </a:pPr>
            <a:r>
              <a:rPr lang="en-US" sz="1600" dirty="0" smtClean="0">
                <a:solidFill>
                  <a:schemeClr val="accent2"/>
                </a:solidFill>
              </a:rPr>
              <a:t>Address </a:t>
            </a:r>
            <a:r>
              <a:rPr lang="en-US" sz="1600" b="1" dirty="0" smtClean="0">
                <a:solidFill>
                  <a:schemeClr val="accent2"/>
                </a:solidFill>
              </a:rPr>
              <a:t>community concerns </a:t>
            </a:r>
            <a:r>
              <a:rPr lang="en-US" sz="1600" dirty="0" smtClean="0">
                <a:solidFill>
                  <a:schemeClr val="accent2"/>
                </a:solidFill>
              </a:rPr>
              <a:t>relating to decision-making for real-world environmental issues</a:t>
            </a:r>
          </a:p>
          <a:p>
            <a:pPr marL="511175" indent="-273050">
              <a:spcBef>
                <a:spcPts val="0"/>
              </a:spcBef>
              <a:spcAft>
                <a:spcPts val="800"/>
              </a:spcAft>
            </a:pPr>
            <a:r>
              <a:rPr lang="en-US" sz="1600" dirty="0" smtClean="0">
                <a:solidFill>
                  <a:schemeClr val="accent2"/>
                </a:solidFill>
              </a:rPr>
              <a:t>Partner with organizations who can </a:t>
            </a:r>
            <a:r>
              <a:rPr lang="en-US" sz="1600" b="1" dirty="0" smtClean="0">
                <a:solidFill>
                  <a:schemeClr val="accent2"/>
                </a:solidFill>
              </a:rPr>
              <a:t>benefit</a:t>
            </a:r>
            <a:r>
              <a:rPr lang="en-US" sz="1600" dirty="0" smtClean="0">
                <a:solidFill>
                  <a:schemeClr val="accent2"/>
                </a:solidFill>
              </a:rPr>
              <a:t> from using NASA Earth observations to </a:t>
            </a:r>
            <a:r>
              <a:rPr lang="en-US" sz="1600" b="1" dirty="0" smtClean="0">
                <a:solidFill>
                  <a:schemeClr val="accent2"/>
                </a:solidFill>
              </a:rPr>
              <a:t>enhance decision making </a:t>
            </a:r>
            <a:r>
              <a:rPr lang="en-US" sz="1600" dirty="0" smtClean="0">
                <a:solidFill>
                  <a:schemeClr val="accent2"/>
                </a:solidFill>
              </a:rPr>
              <a:t>by </a:t>
            </a:r>
            <a:r>
              <a:rPr lang="en-US" sz="1600" b="1" dirty="0" smtClean="0">
                <a:solidFill>
                  <a:schemeClr val="accent2"/>
                </a:solidFill>
              </a:rPr>
              <a:t>providing decision support tools</a:t>
            </a:r>
          </a:p>
          <a:p>
            <a:pPr marL="511175" indent="-273050">
              <a:spcBef>
                <a:spcPts val="0"/>
              </a:spcBef>
              <a:spcAft>
                <a:spcPts val="800"/>
              </a:spcAft>
            </a:pPr>
            <a:r>
              <a:rPr lang="en-US" sz="1600" dirty="0" smtClean="0">
                <a:solidFill>
                  <a:schemeClr val="accent2"/>
                </a:solidFill>
              </a:rPr>
              <a:t>Align </a:t>
            </a:r>
            <a:r>
              <a:rPr lang="en-US" sz="1600" dirty="0">
                <a:solidFill>
                  <a:schemeClr val="accent2"/>
                </a:solidFill>
              </a:rPr>
              <a:t>with at least one of the nine NASA Applied Sciences Program’s </a:t>
            </a:r>
            <a:r>
              <a:rPr lang="en-US" sz="1600" b="1" dirty="0" smtClean="0">
                <a:solidFill>
                  <a:schemeClr val="accent2"/>
                </a:solidFill>
              </a:rPr>
              <a:t>National Application </a:t>
            </a:r>
            <a:r>
              <a:rPr lang="en-US" sz="1600" dirty="0">
                <a:solidFill>
                  <a:schemeClr val="accent2"/>
                </a:solidFill>
              </a:rPr>
              <a:t>Areas</a:t>
            </a:r>
          </a:p>
          <a:p>
            <a:pPr marL="511175" indent="-273050">
              <a:spcBef>
                <a:spcPts val="0"/>
              </a:spcBef>
              <a:spcAft>
                <a:spcPts val="800"/>
              </a:spcAft>
            </a:pPr>
            <a:r>
              <a:rPr lang="en-US" sz="1600" dirty="0" smtClean="0">
                <a:solidFill>
                  <a:schemeClr val="accent2"/>
                </a:solidFill>
              </a:rPr>
              <a:t>Research </a:t>
            </a:r>
            <a:r>
              <a:rPr lang="en-US" sz="1600" dirty="0">
                <a:solidFill>
                  <a:schemeClr val="accent2"/>
                </a:solidFill>
              </a:rPr>
              <a:t>is conducted by teams with </a:t>
            </a:r>
            <a:r>
              <a:rPr lang="en-US" sz="1600" b="1" dirty="0">
                <a:solidFill>
                  <a:schemeClr val="accent2"/>
                </a:solidFill>
              </a:rPr>
              <a:t>diverse backgrounds</a:t>
            </a:r>
            <a:r>
              <a:rPr lang="en-US" sz="1600" dirty="0">
                <a:solidFill>
                  <a:schemeClr val="accent2"/>
                </a:solidFill>
              </a:rPr>
              <a:t> </a:t>
            </a:r>
            <a:r>
              <a:rPr lang="en-US" sz="1600" dirty="0" smtClean="0">
                <a:solidFill>
                  <a:schemeClr val="accent2"/>
                </a:solidFill>
              </a:rPr>
              <a:t>under the scientific guidance of Science </a:t>
            </a:r>
            <a:r>
              <a:rPr lang="en-US" sz="1600" dirty="0">
                <a:solidFill>
                  <a:schemeClr val="accent2"/>
                </a:solidFill>
              </a:rPr>
              <a:t>A</a:t>
            </a:r>
            <a:r>
              <a:rPr lang="en-US" sz="1600" dirty="0" smtClean="0">
                <a:solidFill>
                  <a:schemeClr val="accent2"/>
                </a:solidFill>
              </a:rPr>
              <a:t>dvisors </a:t>
            </a:r>
            <a:r>
              <a:rPr lang="en-US" sz="1600" dirty="0">
                <a:solidFill>
                  <a:schemeClr val="accent2"/>
                </a:solidFill>
              </a:rPr>
              <a:t>and mentors from NASA and partner </a:t>
            </a:r>
            <a:r>
              <a:rPr lang="en-US" sz="1600" dirty="0" smtClean="0">
                <a:solidFill>
                  <a:schemeClr val="accent2"/>
                </a:solidFill>
              </a:rPr>
              <a:t>organizations</a:t>
            </a:r>
            <a:endParaRPr lang="en-US" sz="1600" b="1" dirty="0">
              <a:solidFill>
                <a:schemeClr val="accent2"/>
              </a:solidFill>
            </a:endParaRPr>
          </a:p>
        </p:txBody>
      </p:sp>
      <p:pic>
        <p:nvPicPr>
          <p:cNvPr id="50" name="Picture 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8900" y="2696818"/>
            <a:ext cx="2405061" cy="1875182"/>
          </a:xfrm>
          <a:prstGeom prst="rect">
            <a:avLst/>
          </a:prstGeom>
          <a:ln>
            <a:noFill/>
          </a:ln>
          <a:effectLst>
            <a:outerShdw blurRad="292100" dist="139700" dir="2700000" algn="tl" rotWithShape="0">
              <a:srgbClr val="333333">
                <a:alpha val="65000"/>
              </a:srgbClr>
            </a:outerShdw>
          </a:effectLst>
        </p:spPr>
      </p:pic>
      <p:pic>
        <p:nvPicPr>
          <p:cNvPr id="51" name="Picture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4130249"/>
            <a:ext cx="1630348" cy="2097353"/>
          </a:xfrm>
          <a:prstGeom prst="rect">
            <a:avLst/>
          </a:prstGeom>
          <a:ln>
            <a:noFill/>
          </a:ln>
          <a:effectLst>
            <a:outerShdw blurRad="292100" dist="139700" dir="2700000" algn="tl" rotWithShape="0">
              <a:srgbClr val="333333">
                <a:alpha val="65000"/>
              </a:srgbClr>
            </a:outerShdw>
          </a:effectLst>
        </p:spPr>
      </p:pic>
      <p:pic>
        <p:nvPicPr>
          <p:cNvPr id="53" name="Picture 5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3236" y="1462908"/>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2016 Spring Portfolio</a:t>
            </a:r>
            <a:endParaRPr lang="en-US" b="1" dirty="0">
              <a:solidFill>
                <a:schemeClr val="accent3"/>
              </a:solidFill>
            </a:endParaRPr>
          </a:p>
        </p:txBody>
      </p:sp>
      <p:sp>
        <p:nvSpPr>
          <p:cNvPr id="24" name="Content Placeholder 1"/>
          <p:cNvSpPr txBox="1">
            <a:spLocks/>
          </p:cNvSpPr>
          <p:nvPr/>
        </p:nvSpPr>
        <p:spPr>
          <a:xfrm>
            <a:off x="713953" y="1981200"/>
            <a:ext cx="4721272" cy="381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2"/>
                </a:solidFill>
              </a:rPr>
              <a:t>Puerto Rico Health AQ II (ARC)</a:t>
            </a:r>
          </a:p>
          <a:p>
            <a:pPr>
              <a:spcBef>
                <a:spcPts val="0"/>
              </a:spcBef>
            </a:pPr>
            <a:r>
              <a:rPr lang="en-US" sz="1600" dirty="0" smtClean="0">
                <a:solidFill>
                  <a:schemeClr val="accent2"/>
                </a:solidFill>
              </a:rPr>
              <a:t>Arizona </a:t>
            </a:r>
            <a:r>
              <a:rPr lang="en-US" sz="1600" dirty="0">
                <a:solidFill>
                  <a:schemeClr val="accent2"/>
                </a:solidFill>
              </a:rPr>
              <a:t>Health AQ II (LaRC)</a:t>
            </a:r>
          </a:p>
          <a:p>
            <a:pPr>
              <a:spcBef>
                <a:spcPts val="0"/>
              </a:spcBef>
            </a:pPr>
            <a:r>
              <a:rPr lang="en-US" sz="1600" dirty="0">
                <a:solidFill>
                  <a:schemeClr val="accent2"/>
                </a:solidFill>
              </a:rPr>
              <a:t>Coastal United States Health &amp; AQ (NCEI)</a:t>
            </a:r>
          </a:p>
          <a:p>
            <a:pPr>
              <a:spcBef>
                <a:spcPts val="0"/>
              </a:spcBef>
            </a:pPr>
            <a:r>
              <a:rPr lang="en-US" sz="1600" dirty="0" smtClean="0">
                <a:solidFill>
                  <a:schemeClr val="accent2"/>
                </a:solidFill>
              </a:rPr>
              <a:t>Gulf </a:t>
            </a:r>
            <a:r>
              <a:rPr lang="en-US" sz="1600" dirty="0">
                <a:solidFill>
                  <a:schemeClr val="accent2"/>
                </a:solidFill>
              </a:rPr>
              <a:t>of Mexico Health AQ (GSFC</a:t>
            </a:r>
            <a:r>
              <a:rPr lang="en-US" sz="1600" dirty="0" smtClean="0">
                <a:solidFill>
                  <a:schemeClr val="accent2"/>
                </a:solidFill>
              </a:rPr>
              <a:t>)</a:t>
            </a:r>
          </a:p>
          <a:p>
            <a:pPr>
              <a:spcBef>
                <a:spcPts val="0"/>
              </a:spcBef>
            </a:pPr>
            <a:endParaRPr lang="en-US" sz="1600" dirty="0" smtClean="0">
              <a:solidFill>
                <a:schemeClr val="accent2"/>
              </a:solidFill>
            </a:endParaRPr>
          </a:p>
          <a:p>
            <a:pPr>
              <a:spcBef>
                <a:spcPts val="0"/>
              </a:spcBef>
            </a:pPr>
            <a:r>
              <a:rPr lang="en-US" sz="1600" dirty="0">
                <a:solidFill>
                  <a:schemeClr val="accent2"/>
                </a:solidFill>
              </a:rPr>
              <a:t>African Great Lakes Weather II (WC)</a:t>
            </a:r>
          </a:p>
          <a:p>
            <a:pPr>
              <a:spcBef>
                <a:spcPts val="0"/>
              </a:spcBef>
            </a:pPr>
            <a:endParaRPr lang="en-US" sz="1600" dirty="0">
              <a:solidFill>
                <a:schemeClr val="accent2"/>
              </a:solidFill>
            </a:endParaRPr>
          </a:p>
          <a:p>
            <a:pPr>
              <a:spcBef>
                <a:spcPts val="0"/>
              </a:spcBef>
            </a:pPr>
            <a:r>
              <a:rPr lang="en-US" sz="1600" dirty="0" smtClean="0">
                <a:solidFill>
                  <a:schemeClr val="accent2"/>
                </a:solidFill>
              </a:rPr>
              <a:t>Great </a:t>
            </a:r>
            <a:r>
              <a:rPr lang="en-US" sz="1600" dirty="0">
                <a:solidFill>
                  <a:schemeClr val="accent2"/>
                </a:solidFill>
              </a:rPr>
              <a:t>Lakes </a:t>
            </a:r>
            <a:r>
              <a:rPr lang="en-US" sz="1600" dirty="0" smtClean="0">
                <a:solidFill>
                  <a:schemeClr val="accent2"/>
                </a:solidFill>
              </a:rPr>
              <a:t>Eco </a:t>
            </a:r>
            <a:r>
              <a:rPr lang="en-US" sz="1600" dirty="0">
                <a:solidFill>
                  <a:schemeClr val="accent2"/>
                </a:solidFill>
              </a:rPr>
              <a:t>Forecasting (</a:t>
            </a:r>
            <a:r>
              <a:rPr lang="en-US" sz="1600" dirty="0" smtClean="0">
                <a:solidFill>
                  <a:schemeClr val="accent2"/>
                </a:solidFill>
              </a:rPr>
              <a:t>GSFC)</a:t>
            </a:r>
          </a:p>
          <a:p>
            <a:pPr>
              <a:spcBef>
                <a:spcPts val="0"/>
              </a:spcBef>
            </a:pPr>
            <a:r>
              <a:rPr lang="en-US" sz="1600" dirty="0">
                <a:solidFill>
                  <a:schemeClr val="accent2"/>
                </a:solidFill>
              </a:rPr>
              <a:t>Laramie Mountains Eco Forecasting (FC)</a:t>
            </a:r>
          </a:p>
          <a:p>
            <a:pPr>
              <a:spcBef>
                <a:spcPts val="0"/>
              </a:spcBef>
            </a:pPr>
            <a:r>
              <a:rPr lang="en-US" sz="1600" dirty="0">
                <a:solidFill>
                  <a:schemeClr val="accent2"/>
                </a:solidFill>
              </a:rPr>
              <a:t>Southern Rockies Eco Forecasting II (LaRC</a:t>
            </a:r>
            <a:r>
              <a:rPr lang="en-US" sz="1600" dirty="0" smtClean="0">
                <a:solidFill>
                  <a:schemeClr val="accent2"/>
                </a:solidFill>
              </a:rPr>
              <a:t>)</a:t>
            </a:r>
          </a:p>
          <a:p>
            <a:pPr>
              <a:spcBef>
                <a:spcPts val="0"/>
              </a:spcBef>
            </a:pPr>
            <a:r>
              <a:rPr lang="en-US" sz="1600" dirty="0" err="1" smtClean="0">
                <a:solidFill>
                  <a:schemeClr val="accent2"/>
                </a:solidFill>
              </a:rPr>
              <a:t>Bolsa</a:t>
            </a:r>
            <a:r>
              <a:rPr lang="en-US" sz="1600" dirty="0" smtClean="0">
                <a:solidFill>
                  <a:schemeClr val="accent2"/>
                </a:solidFill>
              </a:rPr>
              <a:t> </a:t>
            </a:r>
            <a:r>
              <a:rPr lang="en-US" sz="1600" dirty="0" err="1">
                <a:solidFill>
                  <a:schemeClr val="accent2"/>
                </a:solidFill>
              </a:rPr>
              <a:t>Chica</a:t>
            </a:r>
            <a:r>
              <a:rPr lang="en-US" sz="1600" dirty="0">
                <a:solidFill>
                  <a:schemeClr val="accent2"/>
                </a:solidFill>
              </a:rPr>
              <a:t> </a:t>
            </a:r>
            <a:r>
              <a:rPr lang="en-US" sz="1600" dirty="0" smtClean="0">
                <a:solidFill>
                  <a:schemeClr val="accent2"/>
                </a:solidFill>
              </a:rPr>
              <a:t>Eco </a:t>
            </a:r>
            <a:r>
              <a:rPr lang="en-US" sz="1600" dirty="0">
                <a:solidFill>
                  <a:schemeClr val="accent2"/>
                </a:solidFill>
              </a:rPr>
              <a:t>Forecasting (JPL</a:t>
            </a:r>
            <a:r>
              <a:rPr lang="en-US" sz="1600" dirty="0" smtClean="0">
                <a:solidFill>
                  <a:schemeClr val="accent2"/>
                </a:solidFill>
              </a:rPr>
              <a:t>)</a:t>
            </a:r>
          </a:p>
          <a:p>
            <a:pPr>
              <a:spcBef>
                <a:spcPts val="0"/>
              </a:spcBef>
            </a:pPr>
            <a:r>
              <a:rPr lang="en-US" sz="1600" dirty="0" smtClean="0">
                <a:solidFill>
                  <a:schemeClr val="accent2"/>
                </a:solidFill>
              </a:rPr>
              <a:t>Louisiana Eco </a:t>
            </a:r>
            <a:r>
              <a:rPr lang="en-US" sz="1600" dirty="0">
                <a:solidFill>
                  <a:schemeClr val="accent2"/>
                </a:solidFill>
              </a:rPr>
              <a:t>Forecasting II (JPL</a:t>
            </a:r>
            <a:r>
              <a:rPr lang="en-US" sz="1600" dirty="0" smtClean="0">
                <a:solidFill>
                  <a:schemeClr val="accent2"/>
                </a:solidFill>
              </a:rPr>
              <a:t>)</a:t>
            </a:r>
          </a:p>
          <a:p>
            <a:pPr>
              <a:spcBef>
                <a:spcPts val="0"/>
              </a:spcBef>
            </a:pPr>
            <a:r>
              <a:rPr lang="en-US" sz="1600" dirty="0">
                <a:solidFill>
                  <a:schemeClr val="accent2"/>
                </a:solidFill>
              </a:rPr>
              <a:t>El Salvador Eco Forecasting II (LaRC</a:t>
            </a:r>
            <a:r>
              <a:rPr lang="en-US" sz="1600" dirty="0" smtClean="0">
                <a:solidFill>
                  <a:schemeClr val="accent2"/>
                </a:solidFill>
              </a:rPr>
              <a:t>)</a:t>
            </a:r>
            <a:endParaRPr lang="en-US" sz="1600" dirty="0">
              <a:solidFill>
                <a:schemeClr val="accent2"/>
              </a:solidFill>
            </a:endParaRPr>
          </a:p>
          <a:p>
            <a:pPr>
              <a:spcBef>
                <a:spcPts val="0"/>
              </a:spcBef>
            </a:pPr>
            <a:r>
              <a:rPr lang="en-US" sz="1600" dirty="0" smtClean="0">
                <a:solidFill>
                  <a:schemeClr val="accent2"/>
                </a:solidFill>
              </a:rPr>
              <a:t>Mobile </a:t>
            </a:r>
            <a:r>
              <a:rPr lang="en-US" sz="1600" dirty="0">
                <a:solidFill>
                  <a:schemeClr val="accent2"/>
                </a:solidFill>
              </a:rPr>
              <a:t>Bay </a:t>
            </a:r>
            <a:r>
              <a:rPr lang="en-US" sz="1600" dirty="0" smtClean="0">
                <a:solidFill>
                  <a:schemeClr val="accent2"/>
                </a:solidFill>
              </a:rPr>
              <a:t>Eco </a:t>
            </a:r>
            <a:r>
              <a:rPr lang="en-US" sz="1600" dirty="0">
                <a:solidFill>
                  <a:schemeClr val="accent2"/>
                </a:solidFill>
              </a:rPr>
              <a:t>Forecasting (</a:t>
            </a:r>
            <a:r>
              <a:rPr lang="en-US" sz="1600" dirty="0" smtClean="0">
                <a:solidFill>
                  <a:schemeClr val="accent2"/>
                </a:solidFill>
              </a:rPr>
              <a:t>MCHD)</a:t>
            </a:r>
          </a:p>
          <a:p>
            <a:pPr>
              <a:spcBef>
                <a:spcPts val="0"/>
              </a:spcBef>
            </a:pPr>
            <a:r>
              <a:rPr lang="en-US" sz="1600" dirty="0">
                <a:solidFill>
                  <a:schemeClr val="accent2"/>
                </a:solidFill>
              </a:rPr>
              <a:t>Alabama </a:t>
            </a:r>
            <a:r>
              <a:rPr lang="en-US" sz="1600" dirty="0" smtClean="0">
                <a:solidFill>
                  <a:schemeClr val="accent2"/>
                </a:solidFill>
              </a:rPr>
              <a:t>Eco </a:t>
            </a:r>
            <a:r>
              <a:rPr lang="en-US" sz="1600" dirty="0">
                <a:solidFill>
                  <a:schemeClr val="accent2"/>
                </a:solidFill>
              </a:rPr>
              <a:t>Forecasting (</a:t>
            </a:r>
            <a:r>
              <a:rPr lang="en-US" sz="1600" dirty="0" smtClean="0">
                <a:solidFill>
                  <a:schemeClr val="accent2"/>
                </a:solidFill>
              </a:rPr>
              <a:t>MCHD)</a:t>
            </a:r>
          </a:p>
          <a:p>
            <a:pPr>
              <a:spcBef>
                <a:spcPts val="0"/>
              </a:spcBef>
            </a:pPr>
            <a:endParaRPr lang="en-US" sz="1600" dirty="0">
              <a:solidFill>
                <a:schemeClr val="accent2"/>
              </a:solidFill>
            </a:endParaRPr>
          </a:p>
          <a:p>
            <a:pPr>
              <a:spcBef>
                <a:spcPts val="0"/>
              </a:spcBef>
            </a:pPr>
            <a:r>
              <a:rPr lang="en-US" sz="1600" dirty="0">
                <a:solidFill>
                  <a:schemeClr val="accent2"/>
                </a:solidFill>
              </a:rPr>
              <a:t>CALIPSO Cross Cutting III (LaRC</a:t>
            </a:r>
            <a:r>
              <a:rPr lang="en-US" sz="1600" dirty="0" smtClean="0">
                <a:solidFill>
                  <a:schemeClr val="accent2"/>
                </a:solidFill>
              </a:rPr>
              <a:t>)</a:t>
            </a:r>
            <a:endParaRPr lang="en-US" sz="1600" dirty="0">
              <a:solidFill>
                <a:schemeClr val="accent2"/>
              </a:solidFill>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5875" y="2724636"/>
            <a:ext cx="542925" cy="542925"/>
          </a:xfrm>
          <a:prstGeom prst="rect">
            <a:avLst/>
          </a:prstGeom>
        </p:spPr>
      </p:pic>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5875" y="1938337"/>
            <a:ext cx="542925" cy="542925"/>
          </a:xfrm>
          <a:prstGeom prst="rect">
            <a:avLst/>
          </a:prstGeom>
        </p:spPr>
      </p:pic>
      <p:pic>
        <p:nvPicPr>
          <p:cNvPr id="27" name="Picture 2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5875" y="3386436"/>
            <a:ext cx="542925" cy="542925"/>
          </a:xfrm>
          <a:prstGeom prst="rect">
            <a:avLst/>
          </a:prstGeom>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075" y="2171178"/>
            <a:ext cx="542925" cy="542925"/>
          </a:xfrm>
          <a:prstGeom prst="rect">
            <a:avLst/>
          </a:prstGeom>
        </p:spPr>
      </p:pic>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9075" y="4164904"/>
            <a:ext cx="542925" cy="542925"/>
          </a:xfrm>
          <a:prstGeom prst="rect">
            <a:avLst/>
          </a:prstGeom>
        </p:spPr>
      </p:pic>
      <p:pic>
        <p:nvPicPr>
          <p:cNvPr id="31" name="Picture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95875" y="4368321"/>
            <a:ext cx="542925" cy="542925"/>
          </a:xfrm>
          <a:prstGeom prst="rect">
            <a:avLst/>
          </a:prstGeom>
        </p:spPr>
      </p:pic>
      <p:sp>
        <p:nvSpPr>
          <p:cNvPr id="32" name="Content Placeholder 1"/>
          <p:cNvSpPr txBox="1">
            <a:spLocks/>
          </p:cNvSpPr>
          <p:nvPr/>
        </p:nvSpPr>
        <p:spPr>
          <a:xfrm>
            <a:off x="5591679" y="1861699"/>
            <a:ext cx="3551277" cy="38533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US" sz="1600" dirty="0" smtClean="0">
                <a:solidFill>
                  <a:schemeClr val="accent2"/>
                </a:solidFill>
              </a:rPr>
              <a:t>Gunnison Ag </a:t>
            </a:r>
            <a:r>
              <a:rPr lang="en-US" sz="1600" dirty="0">
                <a:solidFill>
                  <a:schemeClr val="accent2"/>
                </a:solidFill>
              </a:rPr>
              <a:t>(FC</a:t>
            </a:r>
            <a:r>
              <a:rPr lang="en-US" sz="1600" dirty="0" smtClean="0">
                <a:solidFill>
                  <a:schemeClr val="accent2"/>
                </a:solidFill>
              </a:rPr>
              <a:t>)</a:t>
            </a:r>
          </a:p>
          <a:p>
            <a:pPr lvl="0">
              <a:spcBef>
                <a:spcPts val="0"/>
              </a:spcBef>
            </a:pPr>
            <a:r>
              <a:rPr lang="en-US" sz="1600" dirty="0">
                <a:solidFill>
                  <a:schemeClr val="accent2"/>
                </a:solidFill>
              </a:rPr>
              <a:t>Indonesia </a:t>
            </a:r>
            <a:r>
              <a:rPr lang="en-US" sz="1600" dirty="0" smtClean="0">
                <a:solidFill>
                  <a:schemeClr val="accent2"/>
                </a:solidFill>
              </a:rPr>
              <a:t>Ag (GSFC)</a:t>
            </a:r>
          </a:p>
          <a:p>
            <a:pPr lvl="0">
              <a:spcBef>
                <a:spcPts val="0"/>
              </a:spcBef>
            </a:pPr>
            <a:r>
              <a:rPr lang="en-US" sz="1600" dirty="0">
                <a:solidFill>
                  <a:schemeClr val="accent2"/>
                </a:solidFill>
              </a:rPr>
              <a:t>Uruguay </a:t>
            </a:r>
            <a:r>
              <a:rPr lang="en-US" sz="1600" dirty="0" smtClean="0">
                <a:solidFill>
                  <a:schemeClr val="accent2"/>
                </a:solidFill>
              </a:rPr>
              <a:t>Ag </a:t>
            </a:r>
            <a:r>
              <a:rPr lang="en-US" sz="1600" dirty="0">
                <a:solidFill>
                  <a:schemeClr val="accent2"/>
                </a:solidFill>
              </a:rPr>
              <a:t>III (IRI</a:t>
            </a:r>
            <a:r>
              <a:rPr lang="en-US" sz="1600" dirty="0" smtClean="0">
                <a:solidFill>
                  <a:schemeClr val="accent2"/>
                </a:solidFill>
              </a:rPr>
              <a:t>)</a:t>
            </a:r>
            <a:endParaRPr lang="en-US" sz="1600" dirty="0">
              <a:solidFill>
                <a:schemeClr val="accent2"/>
              </a:solidFill>
            </a:endParaRPr>
          </a:p>
          <a:p>
            <a:pPr lvl="0">
              <a:spcBef>
                <a:spcPts val="0"/>
              </a:spcBef>
            </a:pPr>
            <a:endParaRPr lang="en-US" sz="2400" dirty="0" smtClean="0">
              <a:solidFill>
                <a:schemeClr val="accent2"/>
              </a:solidFill>
            </a:endParaRPr>
          </a:p>
          <a:p>
            <a:pPr lvl="0">
              <a:spcBef>
                <a:spcPts val="0"/>
              </a:spcBef>
            </a:pPr>
            <a:r>
              <a:rPr lang="en-US" sz="1600" dirty="0" smtClean="0">
                <a:solidFill>
                  <a:schemeClr val="accent2"/>
                </a:solidFill>
              </a:rPr>
              <a:t>Peru </a:t>
            </a:r>
            <a:r>
              <a:rPr lang="en-US" sz="1600" dirty="0">
                <a:solidFill>
                  <a:schemeClr val="accent2"/>
                </a:solidFill>
              </a:rPr>
              <a:t>Climate II (UGA</a:t>
            </a:r>
            <a:r>
              <a:rPr lang="en-US" sz="1600" dirty="0" smtClean="0">
                <a:solidFill>
                  <a:schemeClr val="accent2"/>
                </a:solidFill>
              </a:rPr>
              <a:t>)</a:t>
            </a:r>
          </a:p>
          <a:p>
            <a:pPr lvl="0">
              <a:spcBef>
                <a:spcPts val="0"/>
              </a:spcBef>
            </a:pPr>
            <a:endParaRPr lang="en-US" sz="2400" dirty="0" smtClean="0">
              <a:solidFill>
                <a:schemeClr val="accent2"/>
              </a:solidFill>
            </a:endParaRPr>
          </a:p>
          <a:p>
            <a:pPr>
              <a:spcBef>
                <a:spcPts val="0"/>
              </a:spcBef>
            </a:pPr>
            <a:r>
              <a:rPr lang="en-US" sz="1600" dirty="0">
                <a:solidFill>
                  <a:schemeClr val="accent2"/>
                </a:solidFill>
              </a:rPr>
              <a:t>Wise County Disasters (WC)</a:t>
            </a:r>
          </a:p>
          <a:p>
            <a:pPr>
              <a:spcBef>
                <a:spcPts val="0"/>
              </a:spcBef>
            </a:pPr>
            <a:r>
              <a:rPr lang="en-US" sz="1600" dirty="0">
                <a:solidFill>
                  <a:schemeClr val="accent2"/>
                </a:solidFill>
              </a:rPr>
              <a:t>Southeast Idaho Disasters II (ID)</a:t>
            </a:r>
          </a:p>
          <a:p>
            <a:pPr marL="0" indent="0">
              <a:spcBef>
                <a:spcPts val="0"/>
              </a:spcBef>
              <a:buNone/>
            </a:pPr>
            <a:endParaRPr lang="en-US" sz="1600" dirty="0" smtClean="0">
              <a:solidFill>
                <a:schemeClr val="accent2"/>
              </a:solidFill>
            </a:endParaRPr>
          </a:p>
          <a:p>
            <a:pPr>
              <a:spcBef>
                <a:spcPts val="0"/>
              </a:spcBef>
            </a:pPr>
            <a:r>
              <a:rPr lang="en-US" sz="1600" dirty="0">
                <a:solidFill>
                  <a:schemeClr val="accent2"/>
                </a:solidFill>
              </a:rPr>
              <a:t>Atlanta Water </a:t>
            </a:r>
            <a:r>
              <a:rPr lang="en-US" sz="1600" dirty="0" smtClean="0">
                <a:solidFill>
                  <a:schemeClr val="accent2"/>
                </a:solidFill>
              </a:rPr>
              <a:t>(</a:t>
            </a:r>
            <a:r>
              <a:rPr lang="en-US" sz="1600" dirty="0">
                <a:solidFill>
                  <a:schemeClr val="accent2"/>
                </a:solidFill>
              </a:rPr>
              <a:t>UGA</a:t>
            </a:r>
            <a:r>
              <a:rPr lang="en-US" sz="1600" dirty="0" smtClean="0">
                <a:solidFill>
                  <a:schemeClr val="accent2"/>
                </a:solidFill>
              </a:rPr>
              <a:t>)</a:t>
            </a:r>
          </a:p>
          <a:p>
            <a:pPr>
              <a:spcBef>
                <a:spcPts val="0"/>
              </a:spcBef>
            </a:pPr>
            <a:r>
              <a:rPr lang="en-US" sz="1600" dirty="0">
                <a:solidFill>
                  <a:schemeClr val="accent2"/>
                </a:solidFill>
              </a:rPr>
              <a:t>Texas Water </a:t>
            </a:r>
            <a:r>
              <a:rPr lang="en-US" sz="1600" dirty="0" smtClean="0">
                <a:solidFill>
                  <a:schemeClr val="accent2"/>
                </a:solidFill>
              </a:rPr>
              <a:t>II </a:t>
            </a:r>
            <a:r>
              <a:rPr lang="en-US" sz="1600" dirty="0">
                <a:solidFill>
                  <a:schemeClr val="accent2"/>
                </a:solidFill>
              </a:rPr>
              <a:t>(</a:t>
            </a:r>
            <a:r>
              <a:rPr lang="en-US" sz="1600" dirty="0" err="1" smtClean="0">
                <a:solidFill>
                  <a:schemeClr val="accent2"/>
                </a:solidFill>
              </a:rPr>
              <a:t>LaRC</a:t>
            </a:r>
            <a:r>
              <a:rPr lang="en-US" sz="1600" dirty="0" smtClean="0">
                <a:solidFill>
                  <a:schemeClr val="accent2"/>
                </a:solidFill>
              </a:rPr>
              <a:t>)</a:t>
            </a:r>
          </a:p>
          <a:p>
            <a:pPr>
              <a:spcBef>
                <a:spcPts val="0"/>
              </a:spcBef>
            </a:pPr>
            <a:r>
              <a:rPr lang="en-US" sz="1600" dirty="0">
                <a:solidFill>
                  <a:schemeClr val="accent2"/>
                </a:solidFill>
              </a:rPr>
              <a:t>Lake Victoria Water </a:t>
            </a:r>
            <a:r>
              <a:rPr lang="en-US" sz="1600" dirty="0" smtClean="0">
                <a:solidFill>
                  <a:schemeClr val="accent2"/>
                </a:solidFill>
              </a:rPr>
              <a:t>II </a:t>
            </a:r>
            <a:r>
              <a:rPr lang="en-US" sz="1600" dirty="0">
                <a:solidFill>
                  <a:schemeClr val="accent2"/>
                </a:solidFill>
              </a:rPr>
              <a:t>(</a:t>
            </a:r>
            <a:r>
              <a:rPr lang="en-US" sz="1600" dirty="0" smtClean="0">
                <a:solidFill>
                  <a:schemeClr val="accent2"/>
                </a:solidFill>
              </a:rPr>
              <a:t>MSFC)</a:t>
            </a:r>
          </a:p>
          <a:p>
            <a:pPr>
              <a:spcBef>
                <a:spcPts val="0"/>
              </a:spcBef>
            </a:pPr>
            <a:r>
              <a:rPr lang="en-US" sz="1600" dirty="0">
                <a:solidFill>
                  <a:schemeClr val="accent2"/>
                </a:solidFill>
              </a:rPr>
              <a:t>Cascade and Sierra Nevada Mountains </a:t>
            </a:r>
            <a:r>
              <a:rPr lang="en-US" sz="1600" dirty="0" smtClean="0">
                <a:solidFill>
                  <a:schemeClr val="accent2"/>
                </a:solidFill>
              </a:rPr>
              <a:t>Water (NCEI)</a:t>
            </a:r>
            <a:endParaRPr lang="en-US" sz="1600" dirty="0">
              <a:solidFill>
                <a:schemeClr val="accent2"/>
              </a:solidFill>
            </a:endParaRPr>
          </a:p>
          <a:p>
            <a:pPr>
              <a:spcBef>
                <a:spcPts val="0"/>
              </a:spcBef>
            </a:pPr>
            <a:endParaRPr lang="en-US" sz="1600" dirty="0" smtClean="0">
              <a:solidFill>
                <a:schemeClr val="accent2"/>
              </a:solidFill>
            </a:endParaRPr>
          </a:p>
          <a:p>
            <a:pPr>
              <a:spcBef>
                <a:spcPts val="0"/>
              </a:spcBef>
            </a:pPr>
            <a:r>
              <a:rPr lang="en-US" sz="1600" dirty="0">
                <a:solidFill>
                  <a:schemeClr val="accent2"/>
                </a:solidFill>
              </a:rPr>
              <a:t>Caribbean Oceans (ARC)</a:t>
            </a:r>
          </a:p>
          <a:p>
            <a:pPr>
              <a:spcBef>
                <a:spcPts val="0"/>
              </a:spcBef>
            </a:pPr>
            <a:r>
              <a:rPr lang="es-ES" sz="1600" dirty="0">
                <a:solidFill>
                  <a:schemeClr val="accent2"/>
                </a:solidFill>
              </a:rPr>
              <a:t>Los </a:t>
            </a:r>
            <a:r>
              <a:rPr lang="es-ES" sz="1600" dirty="0" err="1">
                <a:solidFill>
                  <a:schemeClr val="accent2"/>
                </a:solidFill>
              </a:rPr>
              <a:t>Angeles</a:t>
            </a:r>
            <a:r>
              <a:rPr lang="es-ES" sz="1600" dirty="0">
                <a:solidFill>
                  <a:schemeClr val="accent2"/>
                </a:solidFill>
              </a:rPr>
              <a:t> </a:t>
            </a:r>
            <a:r>
              <a:rPr lang="es-ES" sz="1600" dirty="0" err="1">
                <a:solidFill>
                  <a:schemeClr val="accent2"/>
                </a:solidFill>
              </a:rPr>
              <a:t>Oceans</a:t>
            </a:r>
            <a:r>
              <a:rPr lang="es-ES" sz="1600" dirty="0">
                <a:solidFill>
                  <a:schemeClr val="accent2"/>
                </a:solidFill>
              </a:rPr>
              <a:t> II (JPL</a:t>
            </a:r>
            <a:r>
              <a:rPr lang="es-ES" sz="1600" dirty="0" smtClean="0">
                <a:solidFill>
                  <a:schemeClr val="accent2"/>
                </a:solidFill>
              </a:rPr>
              <a:t>)</a:t>
            </a:r>
            <a:endParaRPr lang="en-US" sz="1600" dirty="0">
              <a:solidFill>
                <a:schemeClr val="accent2"/>
              </a:solidFill>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5875" y="5359052"/>
            <a:ext cx="542925" cy="542925"/>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075" y="2962275"/>
            <a:ext cx="542925" cy="54292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076" y="5371578"/>
            <a:ext cx="538808" cy="538619"/>
          </a:xfrm>
          <a:prstGeom prst="rect">
            <a:avLst/>
          </a:prstGeom>
        </p:spPr>
      </p:pic>
    </p:spTree>
    <p:extLst>
      <p:ext uri="{BB962C8B-B14F-4D97-AF65-F5344CB8AC3E}">
        <p14:creationId xmlns:p14="http://schemas.microsoft.com/office/powerpoint/2010/main" val="21441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Project Team Responsibilities</a:t>
            </a:r>
          </a:p>
        </p:txBody>
      </p:sp>
      <p:sp>
        <p:nvSpPr>
          <p:cNvPr id="8" name="Content Placeholder 1"/>
          <p:cNvSpPr>
            <a:spLocks noGrp="1"/>
          </p:cNvSpPr>
          <p:nvPr>
            <p:ph idx="1"/>
          </p:nvPr>
        </p:nvSpPr>
        <p:spPr>
          <a:xfrm>
            <a:off x="381000" y="1512673"/>
            <a:ext cx="8401050" cy="4762499"/>
          </a:xfrm>
        </p:spPr>
        <p:txBody>
          <a:bodyPr>
            <a:noAutofit/>
          </a:bodyPr>
          <a:lstStyle/>
          <a:p>
            <a:pPr>
              <a:spcAft>
                <a:spcPts val="600"/>
              </a:spcAft>
            </a:pPr>
            <a:r>
              <a:rPr lang="en-US" sz="1700" dirty="0" smtClean="0">
                <a:solidFill>
                  <a:schemeClr val="accent2"/>
                </a:solidFill>
              </a:rPr>
              <a:t>Set </a:t>
            </a:r>
            <a:r>
              <a:rPr lang="en-US" sz="1700" dirty="0">
                <a:solidFill>
                  <a:schemeClr val="accent2"/>
                </a:solidFill>
              </a:rPr>
              <a:t>goals and work towards them.</a:t>
            </a:r>
          </a:p>
          <a:p>
            <a:pPr>
              <a:spcAft>
                <a:spcPts val="600"/>
              </a:spcAft>
            </a:pPr>
            <a:r>
              <a:rPr lang="en-US" sz="1700" dirty="0" smtClean="0">
                <a:solidFill>
                  <a:schemeClr val="accent2"/>
                </a:solidFill>
              </a:rPr>
              <a:t>Complete all mandatory deliverables and </a:t>
            </a:r>
            <a:r>
              <a:rPr lang="en-US" sz="1700" dirty="0">
                <a:solidFill>
                  <a:schemeClr val="accent2"/>
                </a:solidFill>
              </a:rPr>
              <a:t>weekly </a:t>
            </a:r>
            <a:r>
              <a:rPr lang="en-US" sz="1700" dirty="0" smtClean="0">
                <a:solidFill>
                  <a:schemeClr val="accent2"/>
                </a:solidFill>
              </a:rPr>
              <a:t>updates, as well as any optional deliverables the team decides.</a:t>
            </a:r>
            <a:endParaRPr lang="en-US" sz="1700" dirty="0">
              <a:solidFill>
                <a:schemeClr val="accent2"/>
              </a:solidFill>
            </a:endParaRPr>
          </a:p>
          <a:p>
            <a:pPr>
              <a:spcAft>
                <a:spcPts val="600"/>
              </a:spcAft>
            </a:pPr>
            <a:r>
              <a:rPr lang="en-US" sz="1700" dirty="0">
                <a:solidFill>
                  <a:schemeClr val="accent2"/>
                </a:solidFill>
              </a:rPr>
              <a:t>Please respect the chain of </a:t>
            </a:r>
            <a:r>
              <a:rPr lang="en-US" sz="1700" dirty="0" smtClean="0">
                <a:solidFill>
                  <a:schemeClr val="accent2"/>
                </a:solidFill>
              </a:rPr>
              <a:t>command within the team - project </a:t>
            </a:r>
            <a:r>
              <a:rPr lang="en-US" sz="1700" dirty="0">
                <a:solidFill>
                  <a:schemeClr val="accent2"/>
                </a:solidFill>
              </a:rPr>
              <a:t>team members report </a:t>
            </a:r>
            <a:r>
              <a:rPr lang="en-US" sz="1700" dirty="0" smtClean="0">
                <a:solidFill>
                  <a:schemeClr val="accent2"/>
                </a:solidFill>
              </a:rPr>
              <a:t>to </a:t>
            </a:r>
            <a:r>
              <a:rPr lang="en-US" sz="1700" dirty="0">
                <a:solidFill>
                  <a:schemeClr val="accent2"/>
                </a:solidFill>
              </a:rPr>
              <a:t>Project </a:t>
            </a:r>
            <a:r>
              <a:rPr lang="en-US" sz="1700" dirty="0" smtClean="0">
                <a:solidFill>
                  <a:schemeClr val="accent2"/>
                </a:solidFill>
              </a:rPr>
              <a:t>Leads, who report </a:t>
            </a:r>
            <a:r>
              <a:rPr lang="en-US" sz="1700" dirty="0">
                <a:solidFill>
                  <a:schemeClr val="accent2"/>
                </a:solidFill>
              </a:rPr>
              <a:t>to Center </a:t>
            </a:r>
            <a:r>
              <a:rPr lang="en-US" sz="1700" dirty="0" smtClean="0">
                <a:solidFill>
                  <a:schemeClr val="accent2"/>
                </a:solidFill>
              </a:rPr>
              <a:t>Leads, who report to NPO. However, don’t feel bogged down by the chain of command - DEVELOP fosters open communication between all levels!</a:t>
            </a:r>
            <a:endParaRPr lang="en-US" sz="1700" dirty="0">
              <a:solidFill>
                <a:schemeClr val="accent2"/>
              </a:solidFill>
            </a:endParaRPr>
          </a:p>
          <a:p>
            <a:pPr>
              <a:spcAft>
                <a:spcPts val="600"/>
              </a:spcAft>
            </a:pPr>
            <a:r>
              <a:rPr lang="en-US" sz="1700" dirty="0" smtClean="0">
                <a:solidFill>
                  <a:schemeClr val="accent2"/>
                </a:solidFill>
              </a:rPr>
              <a:t>Leave </a:t>
            </a:r>
            <a:r>
              <a:rPr lang="en-US" sz="1700" dirty="0">
                <a:solidFill>
                  <a:schemeClr val="accent2"/>
                </a:solidFill>
              </a:rPr>
              <a:t>organized documentation of all research and contacts so the project </a:t>
            </a:r>
            <a:r>
              <a:rPr lang="en-US" sz="1700" dirty="0" smtClean="0">
                <a:solidFill>
                  <a:schemeClr val="accent2"/>
                </a:solidFill>
              </a:rPr>
              <a:t>and/or </a:t>
            </a:r>
            <a:r>
              <a:rPr lang="en-US" sz="1700" dirty="0">
                <a:solidFill>
                  <a:schemeClr val="accent2"/>
                </a:solidFill>
              </a:rPr>
              <a:t>communication with end-users may be continued in following terms.</a:t>
            </a:r>
          </a:p>
          <a:p>
            <a:pPr>
              <a:spcAft>
                <a:spcPts val="600"/>
              </a:spcAft>
            </a:pPr>
            <a:r>
              <a:rPr lang="en-US" sz="1700" dirty="0" smtClean="0">
                <a:solidFill>
                  <a:schemeClr val="accent2"/>
                </a:solidFill>
              </a:rPr>
              <a:t>Cleanup team </a:t>
            </a:r>
            <a:r>
              <a:rPr lang="en-US" sz="1700" dirty="0">
                <a:solidFill>
                  <a:schemeClr val="accent2"/>
                </a:solidFill>
              </a:rPr>
              <a:t>rooms </a:t>
            </a:r>
            <a:r>
              <a:rPr lang="en-US" sz="1700" dirty="0" smtClean="0">
                <a:solidFill>
                  <a:schemeClr val="accent2"/>
                </a:solidFill>
              </a:rPr>
              <a:t>and office space daily (common areas, etc.) – </a:t>
            </a:r>
            <a:r>
              <a:rPr lang="en-US" sz="1700" dirty="0">
                <a:solidFill>
                  <a:schemeClr val="accent2"/>
                </a:solidFill>
              </a:rPr>
              <a:t>respect your office mates and stay orderly.</a:t>
            </a:r>
          </a:p>
          <a:p>
            <a:pPr>
              <a:spcAft>
                <a:spcPts val="600"/>
              </a:spcAft>
            </a:pPr>
            <a:r>
              <a:rPr lang="en-US" sz="1700" dirty="0">
                <a:solidFill>
                  <a:schemeClr val="accent2"/>
                </a:solidFill>
              </a:rPr>
              <a:t>Look at what else needs to be done when you have completed the tasks your Project Lead(s) and Center Lead(s) have assigned</a:t>
            </a:r>
            <a:r>
              <a:rPr lang="en-US" sz="1700" dirty="0" smtClean="0">
                <a:solidFill>
                  <a:schemeClr val="accent2"/>
                </a:solidFill>
              </a:rPr>
              <a:t>. Take initiative!</a:t>
            </a:r>
            <a:endParaRPr lang="en-US" sz="1700" dirty="0">
              <a:solidFill>
                <a:schemeClr val="accent2"/>
              </a:solidFill>
            </a:endParaRPr>
          </a:p>
          <a:p>
            <a:pPr>
              <a:spcAft>
                <a:spcPts val="600"/>
              </a:spcAft>
            </a:pPr>
            <a:r>
              <a:rPr lang="en-US" sz="1700" dirty="0">
                <a:solidFill>
                  <a:schemeClr val="accent2"/>
                </a:solidFill>
              </a:rPr>
              <a:t>Have an open mind &amp; learn from each other</a:t>
            </a:r>
            <a:r>
              <a:rPr lang="en-US" sz="1700" dirty="0" smtClean="0">
                <a:solidFill>
                  <a:schemeClr val="accent2"/>
                </a:solidFill>
              </a:rPr>
              <a:t>!</a:t>
            </a:r>
            <a:endParaRPr lang="en-US" sz="1700" dirty="0">
              <a:solidFill>
                <a:schemeClr val="accent2"/>
              </a:solidFill>
            </a:endParaRPr>
          </a:p>
        </p:txBody>
      </p:sp>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381000" y="1676400"/>
            <a:ext cx="3657600" cy="1143000"/>
          </a:xfrm>
          <a:prstGeom prst="rect">
            <a:avLst/>
          </a:prstGeom>
          <a:ln>
            <a:solidFill>
              <a:schemeClr val="accent1"/>
            </a:solidFill>
            <a:prstDash val="dash"/>
          </a:ln>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600" b="1" dirty="0" smtClean="0">
                <a:solidFill>
                  <a:schemeClr val="accent2"/>
                </a:solidFill>
              </a:rPr>
              <a:t>Project Summary</a:t>
            </a:r>
          </a:p>
          <a:p>
            <a:pPr marL="0" indent="0" algn="just">
              <a:buFont typeface="Wingdings 2"/>
              <a:buNone/>
            </a:pPr>
            <a:r>
              <a:rPr lang="en-US" sz="900" dirty="0" smtClean="0">
                <a:solidFill>
                  <a:schemeClr val="accent2"/>
                </a:solidFill>
              </a:rPr>
              <a:t>Digestible compilation of project information. </a:t>
            </a:r>
          </a:p>
          <a:p>
            <a:pPr marL="0" indent="0" algn="just">
              <a:buFont typeface="Wingdings 2"/>
              <a:buNone/>
            </a:pPr>
            <a:r>
              <a:rPr lang="en-US" sz="900" b="1" u="sng" dirty="0" smtClean="0">
                <a:solidFill>
                  <a:schemeClr val="accent2"/>
                </a:solidFill>
              </a:rPr>
              <a:t>Use</a:t>
            </a:r>
            <a:r>
              <a:rPr lang="en-US" sz="900" dirty="0" smtClean="0">
                <a:solidFill>
                  <a:schemeClr val="accent2"/>
                </a:solidFill>
              </a:rPr>
              <a:t>: reporting and outreach materials, project booklets, annual reports, close out presentations, quarterly program reviews, monthly status reports, the virtual poster session, and content for DEVELOPedia page. </a:t>
            </a:r>
          </a:p>
        </p:txBody>
      </p:sp>
      <p:sp>
        <p:nvSpPr>
          <p:cNvPr id="7" name="Content Placeholder 6"/>
          <p:cNvSpPr txBox="1">
            <a:spLocks/>
          </p:cNvSpPr>
          <p:nvPr/>
        </p:nvSpPr>
        <p:spPr>
          <a:xfrm>
            <a:off x="381000" y="4724400"/>
            <a:ext cx="3657600" cy="14478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Poster</a:t>
            </a:r>
            <a:endParaRPr lang="en-US" sz="1800" b="1" dirty="0">
              <a:solidFill>
                <a:schemeClr val="accent2"/>
              </a:solidFill>
            </a:endParaRPr>
          </a:p>
          <a:p>
            <a:pPr marL="0" lvl="0" indent="0" algn="just">
              <a:spcBef>
                <a:spcPts val="0"/>
              </a:spcBef>
              <a:buNone/>
            </a:pPr>
            <a:r>
              <a:rPr lang="en-US" sz="900" dirty="0" smtClean="0">
                <a:solidFill>
                  <a:schemeClr val="accent2"/>
                </a:solidFill>
              </a:rPr>
              <a:t>Visual display of </a:t>
            </a:r>
            <a:r>
              <a:rPr lang="en-US" sz="900" dirty="0">
                <a:solidFill>
                  <a:schemeClr val="accent2"/>
                </a:solidFill>
              </a:rPr>
              <a:t>the project and its </a:t>
            </a:r>
            <a:r>
              <a:rPr lang="en-US" sz="900" dirty="0" smtClean="0">
                <a:solidFill>
                  <a:schemeClr val="accent2"/>
                </a:solidFill>
              </a:rPr>
              <a:t>results in one overview. Content </a:t>
            </a:r>
            <a:r>
              <a:rPr lang="en-US" sz="900" dirty="0">
                <a:solidFill>
                  <a:schemeClr val="accent2"/>
                </a:solidFill>
              </a:rPr>
              <a:t>is </a:t>
            </a:r>
            <a:r>
              <a:rPr lang="en-US" sz="900" dirty="0" smtClean="0">
                <a:solidFill>
                  <a:schemeClr val="accent2"/>
                </a:solidFill>
              </a:rPr>
              <a:t>often the </a:t>
            </a:r>
            <a:r>
              <a:rPr lang="en-US" sz="900" dirty="0">
                <a:solidFill>
                  <a:schemeClr val="accent2"/>
                </a:solidFill>
              </a:rPr>
              <a:t>same/similar to the presentation content. Posters are presented </a:t>
            </a:r>
            <a:r>
              <a:rPr lang="en-US" sz="900" dirty="0" smtClean="0">
                <a:solidFill>
                  <a:schemeClr val="accent2"/>
                </a:solidFill>
              </a:rPr>
              <a:t>in a variety of venues. Creating a successful poster to demonstrate results is great skill and a standard practice in science. </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a:t>
            </a:r>
            <a:r>
              <a:rPr lang="en-US" sz="900" dirty="0">
                <a:solidFill>
                  <a:schemeClr val="accent2"/>
                </a:solidFill>
              </a:rPr>
              <a:t>close-out </a:t>
            </a:r>
            <a:r>
              <a:rPr lang="en-US" sz="900" dirty="0" smtClean="0">
                <a:solidFill>
                  <a:schemeClr val="accent2"/>
                </a:solidFill>
              </a:rPr>
              <a:t>events, conferences, meetings, improving science communication and presentation skills of participants, etc.</a:t>
            </a:r>
            <a:endParaRPr lang="en-US" sz="900" dirty="0">
              <a:solidFill>
                <a:schemeClr val="accent2"/>
              </a:solidFill>
            </a:endParaRPr>
          </a:p>
        </p:txBody>
      </p:sp>
      <p:sp>
        <p:nvSpPr>
          <p:cNvPr id="8" name="Content Placeholder 6"/>
          <p:cNvSpPr txBox="1">
            <a:spLocks/>
          </p:cNvSpPr>
          <p:nvPr/>
        </p:nvSpPr>
        <p:spPr>
          <a:xfrm>
            <a:off x="4267200" y="1676400"/>
            <a:ext cx="4495800" cy="21336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Tech Paper</a:t>
            </a:r>
          </a:p>
          <a:p>
            <a:pPr marL="0" indent="0" algn="just">
              <a:spcBef>
                <a:spcPts val="0"/>
              </a:spcBef>
              <a:buNone/>
            </a:pPr>
            <a:r>
              <a:rPr lang="en-US" sz="900" dirty="0">
                <a:solidFill>
                  <a:schemeClr val="accent2"/>
                </a:solidFill>
              </a:rPr>
              <a:t>Provides a synopsis of the project with technical details for partners and future DEVELOP teams to replicate and understand. </a:t>
            </a:r>
            <a:r>
              <a:rPr lang="en-US" sz="900" dirty="0" smtClean="0">
                <a:solidFill>
                  <a:schemeClr val="accent2"/>
                </a:solidFill>
              </a:rPr>
              <a:t>Methods should be the focus. It </a:t>
            </a:r>
            <a:r>
              <a:rPr lang="en-US" sz="900" dirty="0">
                <a:solidFill>
                  <a:schemeClr val="accent2"/>
                </a:solidFill>
              </a:rPr>
              <a:t>should be no longer than </a:t>
            </a:r>
            <a:r>
              <a:rPr lang="en-US" sz="900" dirty="0" smtClean="0">
                <a:solidFill>
                  <a:schemeClr val="accent2"/>
                </a:solidFill>
              </a:rPr>
              <a:t>12 pages and use </a:t>
            </a:r>
            <a:r>
              <a:rPr lang="en-US" sz="900" dirty="0">
                <a:solidFill>
                  <a:schemeClr val="accent2"/>
                </a:solidFill>
              </a:rPr>
              <a:t>the template unless permission </a:t>
            </a:r>
            <a:r>
              <a:rPr lang="en-US" sz="900" dirty="0" smtClean="0">
                <a:solidFill>
                  <a:schemeClr val="accent2"/>
                </a:solidFill>
              </a:rPr>
              <a:t>is previously </a:t>
            </a:r>
            <a:r>
              <a:rPr lang="en-US" sz="900" dirty="0">
                <a:solidFill>
                  <a:schemeClr val="accent2"/>
                </a:solidFill>
              </a:rPr>
              <a:t>granted to use a different </a:t>
            </a:r>
            <a:r>
              <a:rPr lang="en-US" sz="900" dirty="0" smtClean="0">
                <a:solidFill>
                  <a:schemeClr val="accent2"/>
                </a:solidFill>
              </a:rPr>
              <a:t>style. Any distribution or publications of this work must </a:t>
            </a:r>
            <a:r>
              <a:rPr lang="en-US" sz="900" dirty="0">
                <a:solidFill>
                  <a:schemeClr val="accent2"/>
                </a:solidFill>
              </a:rPr>
              <a:t>go through NASA Export </a:t>
            </a:r>
            <a:r>
              <a:rPr lang="en-US" sz="900" dirty="0" smtClean="0">
                <a:solidFill>
                  <a:schemeClr val="accent2"/>
                </a:solidFill>
              </a:rPr>
              <a:t>Control.</a:t>
            </a:r>
            <a:r>
              <a:rPr lang="en-US" sz="900" b="1" dirty="0">
                <a:solidFill>
                  <a:schemeClr val="accent2"/>
                </a:solidFill>
              </a:rPr>
              <a:t> </a:t>
            </a:r>
            <a:endParaRPr lang="en-US" sz="900" b="1" dirty="0" smtClean="0">
              <a:solidFill>
                <a:schemeClr val="accent2"/>
              </a:solidFill>
            </a:endParaRPr>
          </a:p>
          <a:p>
            <a:pPr marL="0" indent="0" algn="just">
              <a:spcBef>
                <a:spcPts val="0"/>
              </a:spcBef>
              <a:buNone/>
            </a:pPr>
            <a:r>
              <a:rPr lang="en-US" sz="900" b="1" dirty="0" smtClean="0">
                <a:solidFill>
                  <a:schemeClr val="accent2"/>
                </a:solidFill>
              </a:rPr>
              <a:t>Innovative </a:t>
            </a:r>
            <a:r>
              <a:rPr lang="en-US" sz="900" b="1" dirty="0">
                <a:solidFill>
                  <a:schemeClr val="accent2"/>
                </a:solidFill>
              </a:rPr>
              <a:t>Content </a:t>
            </a:r>
            <a:r>
              <a:rPr lang="en-US" sz="900" dirty="0">
                <a:solidFill>
                  <a:schemeClr val="accent2"/>
                </a:solidFill>
              </a:rPr>
              <a:t>- </a:t>
            </a:r>
            <a:r>
              <a:rPr lang="en-US" sz="900" dirty="0" smtClean="0">
                <a:solidFill>
                  <a:schemeClr val="accent2"/>
                </a:solidFill>
              </a:rPr>
              <a:t>DEVELOP is exploring the establishment of a micro-journal focused on applications of Earth observations. This would be an opportunity to take tech papers from successful projects and publish them. The micro-journal format requires ‘innovative content’ to make the articles interactive for the reader. Options for types of IC can be found in the template.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content for publications, provide to partners, improving technical writing skills for participants, etc.</a:t>
            </a:r>
          </a:p>
          <a:p>
            <a:pPr marL="0" lvl="0" indent="0" algn="just">
              <a:spcBef>
                <a:spcPts val="0"/>
              </a:spcBef>
              <a:buNone/>
            </a:pPr>
            <a:endParaRPr lang="en-US" sz="900" dirty="0">
              <a:solidFill>
                <a:schemeClr val="accent2"/>
              </a:solidFill>
            </a:endParaRPr>
          </a:p>
        </p:txBody>
      </p:sp>
      <p:sp>
        <p:nvSpPr>
          <p:cNvPr id="13" name="Content Placeholder 6"/>
          <p:cNvSpPr txBox="1">
            <a:spLocks/>
          </p:cNvSpPr>
          <p:nvPr/>
        </p:nvSpPr>
        <p:spPr>
          <a:xfrm>
            <a:off x="381000" y="2971800"/>
            <a:ext cx="3657600" cy="16002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Presentation</a:t>
            </a:r>
            <a:endParaRPr lang="en-US" sz="1800" b="1" dirty="0">
              <a:solidFill>
                <a:schemeClr val="accent2"/>
              </a:solidFill>
            </a:endParaRPr>
          </a:p>
          <a:p>
            <a:pPr marL="0" lvl="0" indent="0" algn="just">
              <a:spcBef>
                <a:spcPts val="0"/>
              </a:spcBef>
              <a:buNone/>
            </a:pPr>
            <a:r>
              <a:rPr lang="en-US" sz="900" dirty="0" smtClean="0">
                <a:solidFill>
                  <a:schemeClr val="accent2"/>
                </a:solidFill>
              </a:rPr>
              <a:t>A </a:t>
            </a:r>
            <a:r>
              <a:rPr lang="en-US" sz="900" dirty="0">
                <a:solidFill>
                  <a:schemeClr val="accent2"/>
                </a:solidFill>
              </a:rPr>
              <a:t>visually appealing </a:t>
            </a:r>
            <a:r>
              <a:rPr lang="en-US" sz="900" dirty="0" smtClean="0">
                <a:solidFill>
                  <a:schemeClr val="accent2"/>
                </a:solidFill>
              </a:rPr>
              <a:t>means of telling the “story” of the project and provide a flow of information that carries </a:t>
            </a:r>
            <a:r>
              <a:rPr lang="en-US" sz="900" dirty="0">
                <a:solidFill>
                  <a:schemeClr val="accent2"/>
                </a:solidFill>
              </a:rPr>
              <a:t>the viewer from </a:t>
            </a:r>
            <a:r>
              <a:rPr lang="en-US" sz="900" dirty="0" smtClean="0">
                <a:solidFill>
                  <a:schemeClr val="accent2"/>
                </a:solidFill>
              </a:rPr>
              <a:t>abstract to conclusions</a:t>
            </a:r>
            <a:r>
              <a:rPr lang="en-US" sz="900" dirty="0">
                <a:solidFill>
                  <a:schemeClr val="accent2"/>
                </a:solidFill>
              </a:rPr>
              <a:t>. The </a:t>
            </a:r>
            <a:r>
              <a:rPr lang="en-US" sz="900" dirty="0" smtClean="0">
                <a:solidFill>
                  <a:schemeClr val="accent2"/>
                </a:solidFill>
              </a:rPr>
              <a:t>page structure in </a:t>
            </a:r>
            <a:r>
              <a:rPr lang="en-US" sz="900" dirty="0">
                <a:solidFill>
                  <a:schemeClr val="accent2"/>
                </a:solidFill>
              </a:rPr>
              <a:t>the template is a guide, feel free to amend it to fit your project.</a:t>
            </a:r>
            <a:r>
              <a:rPr lang="en-US" sz="900" dirty="0" smtClean="0">
                <a:solidFill>
                  <a:schemeClr val="accent2"/>
                </a:solidFill>
              </a:rPr>
              <a:t> </a:t>
            </a:r>
            <a:r>
              <a:rPr lang="en-US" sz="900" u="sng" dirty="0" smtClean="0">
                <a:solidFill>
                  <a:schemeClr val="accent2"/>
                </a:solidFill>
              </a:rPr>
              <a:t>It must </a:t>
            </a:r>
            <a:r>
              <a:rPr lang="en-US" sz="900" u="sng" dirty="0">
                <a:solidFill>
                  <a:schemeClr val="accent2"/>
                </a:solidFill>
              </a:rPr>
              <a:t>include full speaker notes</a:t>
            </a:r>
            <a:r>
              <a:rPr lang="en-US" sz="900" dirty="0">
                <a:solidFill>
                  <a:schemeClr val="accent2"/>
                </a:solidFill>
              </a:rPr>
              <a:t>. </a:t>
            </a:r>
            <a:r>
              <a:rPr lang="en-US" sz="900" dirty="0" smtClean="0">
                <a:solidFill>
                  <a:schemeClr val="accent2"/>
                </a:solidFill>
              </a:rPr>
              <a:t>Typical length is 6-20 slides, depending on the presentation venue.</a:t>
            </a:r>
          </a:p>
          <a:p>
            <a:pPr marL="0" lvl="0" indent="0" algn="just">
              <a:spcBef>
                <a:spcPts val="0"/>
              </a:spcBef>
              <a:buNone/>
            </a:pPr>
            <a:r>
              <a:rPr lang="en-US" sz="900" b="1" u="sng" dirty="0" smtClean="0">
                <a:solidFill>
                  <a:schemeClr val="accent2"/>
                </a:solidFill>
              </a:rPr>
              <a:t>Use</a:t>
            </a:r>
            <a:r>
              <a:rPr lang="en-US" sz="900" dirty="0" smtClean="0">
                <a:solidFill>
                  <a:schemeClr val="accent2"/>
                </a:solidFill>
              </a:rPr>
              <a:t>: report </a:t>
            </a:r>
            <a:r>
              <a:rPr lang="en-US" sz="900" dirty="0">
                <a:solidFill>
                  <a:schemeClr val="accent2"/>
                </a:solidFill>
              </a:rPr>
              <a:t>to project partners, NASA </a:t>
            </a:r>
            <a:r>
              <a:rPr lang="en-US" sz="900" dirty="0" smtClean="0">
                <a:solidFill>
                  <a:schemeClr val="accent2"/>
                </a:solidFill>
              </a:rPr>
              <a:t>HQ, conferences, improving communication of science and presentation skills of participants, etc.</a:t>
            </a:r>
            <a:endParaRPr lang="en-US" sz="900" dirty="0">
              <a:solidFill>
                <a:schemeClr val="accent2"/>
              </a:solidFill>
            </a:endParaRPr>
          </a:p>
        </p:txBody>
      </p:sp>
      <p:sp>
        <p:nvSpPr>
          <p:cNvPr id="14" name="Content Placeholder 6"/>
          <p:cNvSpPr txBox="1">
            <a:spLocks/>
          </p:cNvSpPr>
          <p:nvPr/>
        </p:nvSpPr>
        <p:spPr>
          <a:xfrm>
            <a:off x="4267200" y="3962400"/>
            <a:ext cx="4495800" cy="22098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solidFill>
                  <a:schemeClr val="accent2"/>
                </a:solidFill>
              </a:rPr>
              <a:t>VPS: Video &amp; Transcript</a:t>
            </a:r>
          </a:p>
          <a:p>
            <a:pPr marL="0" indent="0" algn="just">
              <a:buNone/>
            </a:pPr>
            <a:r>
              <a:rPr lang="en-US" sz="900" dirty="0">
                <a:solidFill>
                  <a:schemeClr val="accent2"/>
                </a:solidFill>
              </a:rPr>
              <a:t>The VPS deliverable consists of the video and full transcription of audio in the video. The transcript is mandatory, as the video must be compliant with Section 508 of the US Rehabilitation Act. Videos must not be longer than </a:t>
            </a:r>
            <a:r>
              <a:rPr lang="en-US" sz="900" dirty="0" smtClean="0">
                <a:solidFill>
                  <a:schemeClr val="accent2"/>
                </a:solidFill>
              </a:rPr>
              <a:t>4 </a:t>
            </a:r>
            <a:r>
              <a:rPr lang="en-US" sz="900" dirty="0">
                <a:solidFill>
                  <a:schemeClr val="accent2"/>
                </a:solidFill>
              </a:rPr>
              <a:t>minutes</a:t>
            </a:r>
            <a:r>
              <a:rPr lang="en-US" sz="900" dirty="0" smtClean="0">
                <a:solidFill>
                  <a:schemeClr val="accent2"/>
                </a:solidFill>
              </a:rPr>
              <a:t>, </a:t>
            </a:r>
            <a:r>
              <a:rPr lang="en-US" sz="900" dirty="0">
                <a:solidFill>
                  <a:schemeClr val="accent2"/>
                </a:solidFill>
              </a:rPr>
              <a:t>include the mandatory DEVELOP beginning and ending clips, and provide a good overview of the project. Creativity is appreciated, however “goofy” is not. A good rule of thumb is to ask yourself if you would feel comfortable sending the video to your project partners. Keep in mind that you are representing NASA</a:t>
            </a:r>
            <a:r>
              <a:rPr lang="en-US" sz="900" dirty="0" smtClean="0">
                <a:solidFill>
                  <a:schemeClr val="accent2"/>
                </a:solidFill>
              </a:rPr>
              <a:t>.</a:t>
            </a:r>
          </a:p>
          <a:p>
            <a:pPr marL="0" indent="0" algn="just">
              <a:buNone/>
            </a:pPr>
            <a:r>
              <a:rPr lang="en-US" sz="900" b="1" u="sng" dirty="0" smtClean="0">
                <a:solidFill>
                  <a:schemeClr val="accent2"/>
                </a:solidFill>
              </a:rPr>
              <a:t>Use</a:t>
            </a:r>
            <a:r>
              <a:rPr lang="en-US" sz="900" dirty="0" smtClean="0">
                <a:solidFill>
                  <a:schemeClr val="accent2"/>
                </a:solidFill>
              </a:rPr>
              <a:t>: Videos are the most visible outward-facing deliverable, provide potential </a:t>
            </a:r>
            <a:r>
              <a:rPr lang="en-US" sz="900" dirty="0">
                <a:solidFill>
                  <a:schemeClr val="accent2"/>
                </a:solidFill>
              </a:rPr>
              <a:t>partners, applicants, </a:t>
            </a:r>
            <a:r>
              <a:rPr lang="en-US" sz="900" dirty="0" smtClean="0">
                <a:solidFill>
                  <a:schemeClr val="accent2"/>
                </a:solidFill>
              </a:rPr>
              <a:t>etc. the type of work DEVELOP does, can be used as innovative content for the micro-journal articles, highly praised by NASA HQ, improve video-making skills of participants, and can be referenced in future job interviews, etc.</a:t>
            </a:r>
            <a:endParaRPr lang="en-US" sz="900" dirty="0">
              <a:solidFill>
                <a:schemeClr val="accent2"/>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Descriptions and Uses</a:t>
            </a:r>
            <a:endParaRPr lang="en-US" b="1" dirty="0">
              <a:solidFill>
                <a:schemeClr val="accent3"/>
              </a:solidFill>
            </a:endParaRPr>
          </a:p>
        </p:txBody>
      </p:sp>
      <p:sp>
        <p:nvSpPr>
          <p:cNvPr id="6" name="Content Placeholder 6"/>
          <p:cNvSpPr txBox="1">
            <a:spLocks/>
          </p:cNvSpPr>
          <p:nvPr/>
        </p:nvSpPr>
        <p:spPr>
          <a:xfrm>
            <a:off x="4724400" y="2209800"/>
            <a:ext cx="4115991"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Tutorial</a:t>
            </a:r>
          </a:p>
          <a:p>
            <a:pPr marL="3175" indent="0">
              <a:spcBef>
                <a:spcPts val="0"/>
              </a:spcBef>
              <a:buNone/>
            </a:pPr>
            <a:r>
              <a:rPr lang="en-US" sz="900" dirty="0" smtClean="0">
                <a:solidFill>
                  <a:schemeClr val="accent2"/>
                </a:solidFill>
              </a:rPr>
              <a:t>Description </a:t>
            </a:r>
            <a:r>
              <a:rPr lang="en-US" sz="900" dirty="0">
                <a:solidFill>
                  <a:schemeClr val="accent2"/>
                </a:solidFill>
              </a:rPr>
              <a:t>of methodologies for data acquisition, processing and </a:t>
            </a:r>
            <a:r>
              <a:rPr lang="en-US" sz="900" dirty="0" smtClean="0">
                <a:solidFill>
                  <a:schemeClr val="accent2"/>
                </a:solidFill>
              </a:rPr>
              <a:t>analysis; useful for hand-offs to partners/end-users and future DEVELOP teams. These are being collected for inclusion in DEVELOPedia and made available to future teams.</a:t>
            </a:r>
          </a:p>
        </p:txBody>
      </p:sp>
      <p:sp>
        <p:nvSpPr>
          <p:cNvPr id="7" name="Content Placeholder 6"/>
          <p:cNvSpPr txBox="1">
            <a:spLocks/>
          </p:cNvSpPr>
          <p:nvPr/>
        </p:nvSpPr>
        <p:spPr>
          <a:xfrm>
            <a:off x="304801" y="2209800"/>
            <a:ext cx="3809999" cy="952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DEVELOPedia Page</a:t>
            </a:r>
            <a:endParaRPr lang="en-US" sz="1600" b="1" dirty="0">
              <a:solidFill>
                <a:schemeClr val="accent2"/>
              </a:solidFill>
            </a:endParaRPr>
          </a:p>
          <a:p>
            <a:pPr marL="0" indent="0" algn="just">
              <a:buNone/>
            </a:pPr>
            <a:r>
              <a:rPr lang="en-US" sz="900" dirty="0" smtClean="0">
                <a:solidFill>
                  <a:schemeClr val="accent2"/>
                </a:solidFill>
              </a:rPr>
              <a:t>Home page for your project with a description and all related materials for DEVELOPers to access for perpetuity. </a:t>
            </a:r>
          </a:p>
          <a:p>
            <a:pPr marL="0" indent="0" algn="just">
              <a:buNone/>
            </a:pPr>
            <a:r>
              <a:rPr lang="en-US" sz="900" b="1" u="sng" dirty="0" smtClean="0">
                <a:solidFill>
                  <a:schemeClr val="accent2"/>
                </a:solidFill>
              </a:rPr>
              <a:t>Use</a:t>
            </a:r>
            <a:r>
              <a:rPr lang="en-US" sz="900" dirty="0" smtClean="0">
                <a:solidFill>
                  <a:schemeClr val="accent2"/>
                </a:solidFill>
              </a:rPr>
              <a:t>: Future DEVELOP teams understanding your projects, gaining lessons learned, identifying methods used, etc. </a:t>
            </a:r>
            <a:endParaRPr lang="en-US" sz="900" dirty="0">
              <a:solidFill>
                <a:schemeClr val="accent2"/>
              </a:solidFill>
            </a:endParaRPr>
          </a:p>
        </p:txBody>
      </p:sp>
      <p:sp>
        <p:nvSpPr>
          <p:cNvPr id="8" name="Content Placeholder 6"/>
          <p:cNvSpPr txBox="1">
            <a:spLocks/>
          </p:cNvSpPr>
          <p:nvPr/>
        </p:nvSpPr>
        <p:spPr>
          <a:xfrm>
            <a:off x="304801" y="3238500"/>
            <a:ext cx="3809999" cy="13335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Software Release Forms</a:t>
            </a:r>
            <a:endParaRPr lang="en-US" sz="1600" b="1" dirty="0">
              <a:solidFill>
                <a:schemeClr val="accent2"/>
              </a:solidFill>
            </a:endParaRPr>
          </a:p>
          <a:p>
            <a:pPr marL="0" indent="0" algn="just">
              <a:buNone/>
            </a:pPr>
            <a:r>
              <a:rPr lang="en-US" sz="900" dirty="0" smtClean="0">
                <a:solidFill>
                  <a:schemeClr val="accent2"/>
                </a:solidFill>
              </a:rPr>
              <a:t>Projects that are creating specific types of decision support tools are required by NASA to submit the tools through NASA’s Software Release Authority process before they can be disseminated outside of NASA. These projects are identified through the proposal and project summary submissions. Talk to your CL and the Geoinformatics Team to discern whether this deliverable is required.</a:t>
            </a:r>
            <a:endParaRPr lang="en-US" sz="900" dirty="0">
              <a:solidFill>
                <a:schemeClr val="accent2"/>
              </a:solidFill>
            </a:endParaRPr>
          </a:p>
        </p:txBody>
      </p:sp>
      <p:sp>
        <p:nvSpPr>
          <p:cNvPr id="9" name="TextBox 8"/>
          <p:cNvSpPr txBox="1"/>
          <p:nvPr/>
        </p:nvSpPr>
        <p:spPr>
          <a:xfrm>
            <a:off x="523638" y="1611868"/>
            <a:ext cx="3438762" cy="369332"/>
          </a:xfrm>
          <a:prstGeom prst="rect">
            <a:avLst/>
          </a:prstGeom>
          <a:noFill/>
        </p:spPr>
        <p:txBody>
          <a:bodyPr wrap="none" rtlCol="0">
            <a:spAutoFit/>
          </a:bodyPr>
          <a:lstStyle/>
          <a:p>
            <a:r>
              <a:rPr lang="en-US" dirty="0" smtClean="0">
                <a:solidFill>
                  <a:schemeClr val="accent2"/>
                </a:solidFill>
              </a:rPr>
              <a:t>New Mandatory Deliverables</a:t>
            </a:r>
            <a:endParaRPr lang="en-US" dirty="0">
              <a:solidFill>
                <a:schemeClr val="accent2"/>
              </a:solidFill>
            </a:endParaRPr>
          </a:p>
        </p:txBody>
      </p:sp>
      <p:sp>
        <p:nvSpPr>
          <p:cNvPr id="11" name="TextBox 10"/>
          <p:cNvSpPr txBox="1"/>
          <p:nvPr/>
        </p:nvSpPr>
        <p:spPr>
          <a:xfrm>
            <a:off x="5105400" y="1600200"/>
            <a:ext cx="3429000" cy="369332"/>
          </a:xfrm>
          <a:prstGeom prst="rect">
            <a:avLst/>
          </a:prstGeom>
          <a:noFill/>
        </p:spPr>
        <p:txBody>
          <a:bodyPr wrap="square" rtlCol="0">
            <a:spAutoFit/>
          </a:bodyPr>
          <a:lstStyle/>
          <a:p>
            <a:pPr algn="ctr"/>
            <a:r>
              <a:rPr lang="en-US" dirty="0" smtClean="0">
                <a:solidFill>
                  <a:schemeClr val="accent2"/>
                </a:solidFill>
              </a:rPr>
              <a:t>Optional Deliverables</a:t>
            </a:r>
            <a:endParaRPr lang="en-US" dirty="0">
              <a:solidFill>
                <a:schemeClr val="accent2"/>
              </a:solidFill>
            </a:endParaRPr>
          </a:p>
        </p:txBody>
      </p:sp>
      <p:sp>
        <p:nvSpPr>
          <p:cNvPr id="12" name="Content Placeholder 6"/>
          <p:cNvSpPr txBox="1">
            <a:spLocks/>
          </p:cNvSpPr>
          <p:nvPr/>
        </p:nvSpPr>
        <p:spPr>
          <a:xfrm>
            <a:off x="4724400" y="4648200"/>
            <a:ext cx="4115991" cy="7620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Imagery Gallery</a:t>
            </a:r>
          </a:p>
          <a:p>
            <a:pPr marL="3175" indent="0">
              <a:spcBef>
                <a:spcPts val="0"/>
              </a:spcBef>
              <a:buNone/>
            </a:pPr>
            <a:r>
              <a:rPr lang="en-US" sz="900" dirty="0" smtClean="0">
                <a:solidFill>
                  <a:schemeClr val="accent2"/>
                </a:solidFill>
              </a:rPr>
              <a:t>Used for brochures, close out print material, </a:t>
            </a:r>
            <a:r>
              <a:rPr lang="en-US" sz="900" dirty="0">
                <a:solidFill>
                  <a:schemeClr val="accent2"/>
                </a:solidFill>
              </a:rPr>
              <a:t>posters, presentations</a:t>
            </a:r>
            <a:r>
              <a:rPr lang="en-US" sz="900" dirty="0" smtClean="0">
                <a:solidFill>
                  <a:schemeClr val="accent2"/>
                </a:solidFill>
              </a:rPr>
              <a:t>, social media, etc. Compiles all the beautiful images from your project in one place for later use. Highly appreciated by NPO but optional.</a:t>
            </a:r>
          </a:p>
        </p:txBody>
      </p:sp>
      <p:sp>
        <p:nvSpPr>
          <p:cNvPr id="14" name="Content Placeholder 6"/>
          <p:cNvSpPr txBox="1">
            <a:spLocks/>
          </p:cNvSpPr>
          <p:nvPr/>
        </p:nvSpPr>
        <p:spPr>
          <a:xfrm>
            <a:off x="4724400" y="3246787"/>
            <a:ext cx="4115991" cy="639413"/>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One Pager / Brochure</a:t>
            </a:r>
          </a:p>
          <a:p>
            <a:pPr marL="3175" indent="0">
              <a:spcBef>
                <a:spcPts val="0"/>
              </a:spcBef>
              <a:buNone/>
            </a:pPr>
            <a:r>
              <a:rPr lang="en-US" sz="900" dirty="0">
                <a:solidFill>
                  <a:schemeClr val="accent2"/>
                </a:solidFill>
              </a:rPr>
              <a:t>Useful for hand-offs and close out presentations. </a:t>
            </a:r>
            <a:r>
              <a:rPr lang="en-US" sz="900" dirty="0" smtClean="0">
                <a:solidFill>
                  <a:schemeClr val="accent2"/>
                </a:solidFill>
              </a:rPr>
              <a:t>Similar content to the poster and project summary with imagery included.</a:t>
            </a:r>
            <a:endParaRPr lang="en-US" sz="900" dirty="0">
              <a:solidFill>
                <a:schemeClr val="accent2"/>
              </a:solidFill>
            </a:endParaRPr>
          </a:p>
        </p:txBody>
      </p:sp>
      <p:sp>
        <p:nvSpPr>
          <p:cNvPr id="15" name="Content Placeholder 6"/>
          <p:cNvSpPr txBox="1">
            <a:spLocks/>
          </p:cNvSpPr>
          <p:nvPr/>
        </p:nvSpPr>
        <p:spPr>
          <a:xfrm>
            <a:off x="4724400" y="3962400"/>
            <a:ext cx="4115991" cy="609600"/>
          </a:xfrm>
          <a:prstGeom prst="rect">
            <a:avLst/>
          </a:prstGeom>
          <a:ln>
            <a:solidFill>
              <a:schemeClr val="accent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b="1" dirty="0" smtClean="0">
                <a:solidFill>
                  <a:schemeClr val="accent2"/>
                </a:solidFill>
              </a:rPr>
              <a:t>AGOL Map</a:t>
            </a:r>
          </a:p>
          <a:p>
            <a:pPr marL="3175" indent="0">
              <a:spcBef>
                <a:spcPts val="0"/>
              </a:spcBef>
              <a:buNone/>
            </a:pPr>
            <a:r>
              <a:rPr lang="en-US" sz="900" dirty="0" smtClean="0">
                <a:solidFill>
                  <a:schemeClr val="accent2"/>
                </a:solidFill>
              </a:rPr>
              <a:t>Useful for sharing w/partners/end-users, share maps with general public. Experience w/AGOL is a good resume builder.</a:t>
            </a:r>
          </a:p>
        </p:txBody>
      </p:sp>
    </p:spTree>
    <p:extLst>
      <p:ext uri="{BB962C8B-B14F-4D97-AF65-F5344CB8AC3E}">
        <p14:creationId xmlns:p14="http://schemas.microsoft.com/office/powerpoint/2010/main" val="66668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28600" y="2286000"/>
            <a:ext cx="8686800" cy="1244252"/>
          </a:xfrm>
          <a:ln>
            <a:solidFill>
              <a:schemeClr val="tx1"/>
            </a:solidFill>
            <a:prstDash val="dash"/>
          </a:ln>
        </p:spPr>
        <p:txBody>
          <a:bodyPr>
            <a:noAutofit/>
          </a:bodyPr>
          <a:lstStyle/>
          <a:p>
            <a:pPr marL="0" indent="0">
              <a:buNone/>
            </a:pPr>
            <a:r>
              <a:rPr lang="en-US" sz="1600" b="1" dirty="0">
                <a:solidFill>
                  <a:schemeClr val="accent2"/>
                </a:solidFill>
              </a:rPr>
              <a:t>2</a:t>
            </a:r>
            <a:r>
              <a:rPr lang="en-US" sz="1600" b="1" dirty="0" smtClean="0">
                <a:solidFill>
                  <a:schemeClr val="accent2"/>
                </a:solidFill>
              </a:rPr>
              <a:t>. Nomenclature</a:t>
            </a:r>
          </a:p>
          <a:p>
            <a:pPr marL="0" indent="0">
              <a:buNone/>
            </a:pPr>
            <a:r>
              <a:rPr lang="en-US" sz="1200" b="1" dirty="0" err="1" smtClean="0">
                <a:solidFill>
                  <a:schemeClr val="accent2"/>
                </a:solidFill>
              </a:rPr>
              <a:t>YearTerm_Node_Team_Deliverable_Draft</a:t>
            </a:r>
            <a:r>
              <a:rPr lang="en-US" sz="1200" b="1" dirty="0" smtClean="0">
                <a:solidFill>
                  <a:schemeClr val="accent2"/>
                </a:solidFill>
              </a:rPr>
              <a:t> </a:t>
            </a:r>
          </a:p>
          <a:p>
            <a:pPr indent="-225425">
              <a:buFont typeface="Arial" panose="020B0604020202020204" pitchFamily="34" charset="0"/>
              <a:buChar char="•"/>
            </a:pPr>
            <a:r>
              <a:rPr lang="en-US" sz="1200" dirty="0" smtClean="0">
                <a:solidFill>
                  <a:schemeClr val="accent2"/>
                </a:solidFill>
              </a:rPr>
              <a:t>Use this for </a:t>
            </a:r>
            <a:r>
              <a:rPr lang="en-US" sz="1200" b="1" u="sng" dirty="0" smtClean="0">
                <a:solidFill>
                  <a:schemeClr val="accent2"/>
                </a:solidFill>
              </a:rPr>
              <a:t>EVERYTHING</a:t>
            </a:r>
            <a:r>
              <a:rPr lang="en-US" sz="1200" dirty="0" smtClean="0">
                <a:solidFill>
                  <a:schemeClr val="accent2"/>
                </a:solidFill>
              </a:rPr>
              <a:t>! (all deliverables and </a:t>
            </a:r>
            <a:r>
              <a:rPr lang="en-US" sz="1200" b="1" u="sng" dirty="0" smtClean="0">
                <a:solidFill>
                  <a:schemeClr val="accent2"/>
                </a:solidFill>
              </a:rPr>
              <a:t>any</a:t>
            </a:r>
            <a:r>
              <a:rPr lang="en-US" sz="1200" dirty="0" smtClean="0">
                <a:solidFill>
                  <a:schemeClr val="accent2"/>
                </a:solidFill>
              </a:rPr>
              <a:t> separate attachments - images, etc.)</a:t>
            </a:r>
          </a:p>
          <a:p>
            <a:pPr indent="-225425">
              <a:buFont typeface="Arial" panose="020B0604020202020204" pitchFamily="34" charset="0"/>
              <a:buChar char="•"/>
            </a:pPr>
            <a:r>
              <a:rPr lang="en-US" sz="1200" dirty="0" smtClean="0">
                <a:solidFill>
                  <a:schemeClr val="accent2"/>
                </a:solidFill>
              </a:rPr>
              <a:t>Examples:	</a:t>
            </a:r>
            <a:r>
              <a:rPr lang="en-US" sz="1200" dirty="0" smtClean="0">
                <a:solidFill>
                  <a:schemeClr val="accent2"/>
                </a:solidFill>
              </a:rPr>
              <a:t>2016Spring_LaRC_NorthCarolinaWater_Poster_FD</a:t>
            </a:r>
            <a:endParaRPr lang="en-US" sz="1200" dirty="0">
              <a:solidFill>
                <a:schemeClr val="accent2"/>
              </a:solidFill>
            </a:endParaRPr>
          </a:p>
          <a:p>
            <a:pPr marL="117475" indent="0">
              <a:buNone/>
            </a:pPr>
            <a:r>
              <a:rPr lang="en-US" sz="1200" dirty="0" smtClean="0">
                <a:solidFill>
                  <a:schemeClr val="accent2"/>
                </a:solidFill>
              </a:rPr>
              <a:t>		</a:t>
            </a:r>
            <a:r>
              <a:rPr lang="en-US" sz="1200" dirty="0" smtClean="0">
                <a:solidFill>
                  <a:schemeClr val="accent2"/>
                </a:solidFill>
              </a:rPr>
              <a:t>2016Spring_LaRC_NorthCarolinaWater_Imagery_legend.PDF</a:t>
            </a:r>
            <a:endParaRPr lang="en-US" sz="1200" dirty="0" smtClean="0">
              <a:solidFill>
                <a:schemeClr val="accent2"/>
              </a:solidFill>
            </a:endParaRPr>
          </a:p>
        </p:txBody>
      </p:sp>
      <p:sp>
        <p:nvSpPr>
          <p:cNvPr id="17" name="Content Placeholder 6"/>
          <p:cNvSpPr txBox="1">
            <a:spLocks/>
          </p:cNvSpPr>
          <p:nvPr/>
        </p:nvSpPr>
        <p:spPr>
          <a:xfrm>
            <a:off x="228600" y="4343400"/>
            <a:ext cx="8686800" cy="1036320"/>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4</a:t>
            </a:r>
            <a:r>
              <a:rPr lang="en-US" sz="1600" b="1" dirty="0" smtClean="0">
                <a:solidFill>
                  <a:schemeClr val="accent2"/>
                </a:solidFill>
              </a:rPr>
              <a:t>. Submit:</a:t>
            </a:r>
            <a:endParaRPr lang="en-US" sz="1600" b="1" dirty="0">
              <a:solidFill>
                <a:schemeClr val="accent2"/>
              </a:solidFill>
            </a:endParaRPr>
          </a:p>
          <a:p>
            <a:pPr indent="-228600">
              <a:spcBef>
                <a:spcPts val="0"/>
              </a:spcBef>
            </a:pPr>
            <a:r>
              <a:rPr lang="en-US" sz="1200" dirty="0" smtClean="0">
                <a:solidFill>
                  <a:schemeClr val="accent2"/>
                </a:solidFill>
              </a:rPr>
              <a:t>Submit through your project team’s DEVELOPedia page [there is a 60MB limit]</a:t>
            </a:r>
          </a:p>
          <a:p>
            <a:pPr lvl="1" indent="-228600">
              <a:spcBef>
                <a:spcPts val="0"/>
              </a:spcBef>
            </a:pPr>
            <a:r>
              <a:rPr lang="en-US" sz="1100" dirty="0" smtClean="0">
                <a:solidFill>
                  <a:schemeClr val="accent2"/>
                </a:solidFill>
              </a:rPr>
              <a:t>There is a 60MB limit, so do not submit videos through DEVELOPedia – use NASA Large File Transfer System or Google to share those with the Project Coordination Team</a:t>
            </a:r>
          </a:p>
          <a:p>
            <a:pPr indent="-228600">
              <a:spcBef>
                <a:spcPts val="0"/>
              </a:spcBef>
            </a:pPr>
            <a:r>
              <a:rPr lang="en-US" sz="1200" dirty="0" smtClean="0">
                <a:solidFill>
                  <a:schemeClr val="accent2"/>
                </a:solidFill>
              </a:rPr>
              <a:t>If there are any issues or delays, email </a:t>
            </a:r>
            <a:r>
              <a:rPr lang="en-US" sz="1200" dirty="0" smtClean="0">
                <a:solidFill>
                  <a:schemeClr val="accent2"/>
                </a:solidFill>
                <a:hlinkClick r:id="rId3"/>
              </a:rPr>
              <a:t>DEVELOP.ProjectCoordination@gmail.com</a:t>
            </a:r>
            <a:r>
              <a:rPr lang="en-US" sz="1200" dirty="0" smtClean="0">
                <a:solidFill>
                  <a:schemeClr val="accent2"/>
                </a:solidFill>
              </a:rPr>
              <a:t> </a:t>
            </a:r>
            <a:endParaRPr lang="en-US" sz="1200" dirty="0">
              <a:solidFill>
                <a:schemeClr val="accent2"/>
              </a:solidFill>
            </a:endParaRPr>
          </a:p>
        </p:txBody>
      </p:sp>
      <p:sp>
        <p:nvSpPr>
          <p:cNvPr id="19" name="Content Placeholder 6"/>
          <p:cNvSpPr txBox="1">
            <a:spLocks/>
          </p:cNvSpPr>
          <p:nvPr/>
        </p:nvSpPr>
        <p:spPr>
          <a:xfrm>
            <a:off x="228600" y="5422556"/>
            <a:ext cx="8686800" cy="902043"/>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5</a:t>
            </a:r>
            <a:r>
              <a:rPr lang="en-US" sz="1600" b="1" dirty="0" smtClean="0">
                <a:solidFill>
                  <a:schemeClr val="accent2"/>
                </a:solidFill>
              </a:rPr>
              <a:t>. Archive: </a:t>
            </a:r>
            <a:r>
              <a:rPr lang="en-US" sz="1200" dirty="0">
                <a:solidFill>
                  <a:schemeClr val="accent2"/>
                </a:solidFill>
                <a:hlinkClick r:id="rId4"/>
              </a:rPr>
              <a:t>http://files.developexchange.com/</a:t>
            </a:r>
            <a:r>
              <a:rPr lang="en-US" sz="1200" dirty="0">
                <a:solidFill>
                  <a:schemeClr val="accent2"/>
                </a:solidFill>
              </a:rPr>
              <a:t> </a:t>
            </a:r>
          </a:p>
          <a:p>
            <a:pPr indent="-228600">
              <a:spcBef>
                <a:spcPts val="0"/>
              </a:spcBef>
            </a:pPr>
            <a:r>
              <a:rPr lang="en-US" sz="1200" dirty="0">
                <a:solidFill>
                  <a:schemeClr val="accent2"/>
                </a:solidFill>
              </a:rPr>
              <a:t>All teams should ensure there is a final set of deliverables on their DEVELOPedia page</a:t>
            </a:r>
          </a:p>
          <a:p>
            <a:pPr indent="-228600">
              <a:spcBef>
                <a:spcPts val="0"/>
              </a:spcBef>
            </a:pPr>
            <a:r>
              <a:rPr lang="en-US" sz="1200" dirty="0">
                <a:solidFill>
                  <a:schemeClr val="accent2"/>
                </a:solidFill>
              </a:rPr>
              <a:t>Any files that are too large for DEVELOPedia or are file types not accepted by DEVELOPedia, must be archived in the team’s folder on the Exchange - </a:t>
            </a:r>
            <a:r>
              <a:rPr lang="en-US" sz="1200" dirty="0">
                <a:solidFill>
                  <a:schemeClr val="accent2"/>
                </a:solidFill>
                <a:hlinkClick r:id="rId4"/>
              </a:rPr>
              <a:t>http://files.developexchange.com</a:t>
            </a:r>
            <a:r>
              <a:rPr lang="en-US" sz="1200" dirty="0" smtClean="0">
                <a:solidFill>
                  <a:schemeClr val="accent2"/>
                </a:solidFill>
                <a:hlinkClick r:id="rId4"/>
              </a:rPr>
              <a:t>/</a:t>
            </a:r>
            <a:endParaRPr lang="en-US" sz="1200" dirty="0">
              <a:solidFill>
                <a:schemeClr val="accent2"/>
              </a:solidFill>
            </a:endParaRPr>
          </a:p>
        </p:txBody>
      </p:sp>
      <p:sp>
        <p:nvSpPr>
          <p:cNvPr id="9" name="Content Placeholder 6"/>
          <p:cNvSpPr txBox="1">
            <a:spLocks/>
          </p:cNvSpPr>
          <p:nvPr/>
        </p:nvSpPr>
        <p:spPr>
          <a:xfrm>
            <a:off x="228600" y="3581400"/>
            <a:ext cx="8686800" cy="72182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a:solidFill>
                  <a:schemeClr val="accent2"/>
                </a:solidFill>
              </a:rPr>
              <a:t>3</a:t>
            </a:r>
            <a:r>
              <a:rPr lang="en-US" sz="1600" b="1" dirty="0" smtClean="0">
                <a:solidFill>
                  <a:schemeClr val="accent2"/>
                </a:solidFill>
              </a:rPr>
              <a:t>. Center Lead &amp; Science Advisor Review </a:t>
            </a:r>
            <a:endParaRPr lang="en-US" sz="1600" b="1" dirty="0">
              <a:solidFill>
                <a:schemeClr val="accent2"/>
              </a:solidFill>
            </a:endParaRPr>
          </a:p>
          <a:p>
            <a:pPr marL="344488" indent="-228600">
              <a:spcBef>
                <a:spcPts val="0"/>
              </a:spcBef>
            </a:pPr>
            <a:r>
              <a:rPr lang="en-US" sz="1200" dirty="0" smtClean="0">
                <a:solidFill>
                  <a:schemeClr val="accent2"/>
                </a:solidFill>
              </a:rPr>
              <a:t>Center Leads and Science Advisors should </a:t>
            </a:r>
            <a:r>
              <a:rPr lang="en-US" sz="1200" dirty="0">
                <a:solidFill>
                  <a:schemeClr val="accent2"/>
                </a:solidFill>
              </a:rPr>
              <a:t>review and approve prior to submitting to NPO</a:t>
            </a:r>
          </a:p>
          <a:p>
            <a:pPr marL="344488" indent="-228600">
              <a:spcBef>
                <a:spcPts val="0"/>
              </a:spcBef>
            </a:pPr>
            <a:r>
              <a:rPr lang="en-US" sz="1200" dirty="0">
                <a:solidFill>
                  <a:schemeClr val="accent2"/>
                </a:solidFill>
              </a:rPr>
              <a:t>Work in time for this! They are busy people!</a:t>
            </a:r>
          </a:p>
        </p:txBody>
      </p:sp>
      <p:sp>
        <p:nvSpPr>
          <p:cNvPr id="8" name="Title 2"/>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ysClr val="windowText" lastClr="000000"/>
                </a:solidFill>
                <a:latin typeface="+mj-lt"/>
                <a:ea typeface="+mj-ea"/>
                <a:cs typeface="+mj-cs"/>
              </a:defRPr>
            </a:lvl1pPr>
          </a:lstStyle>
          <a:p>
            <a:r>
              <a:rPr lang="en-US" b="1" dirty="0" smtClean="0">
                <a:solidFill>
                  <a:schemeClr val="accent3"/>
                </a:solidFill>
              </a:rPr>
              <a:t>Deliverable Submission</a:t>
            </a:r>
            <a:endParaRPr lang="en-US" b="1" dirty="0">
              <a:solidFill>
                <a:schemeClr val="accent3"/>
              </a:solidFill>
            </a:endParaRPr>
          </a:p>
        </p:txBody>
      </p:sp>
      <p:sp>
        <p:nvSpPr>
          <p:cNvPr id="10" name="Content Placeholder 6"/>
          <p:cNvSpPr txBox="1">
            <a:spLocks/>
          </p:cNvSpPr>
          <p:nvPr/>
        </p:nvSpPr>
        <p:spPr>
          <a:xfrm>
            <a:off x="228600" y="1524000"/>
            <a:ext cx="8686800" cy="710246"/>
          </a:xfrm>
          <a:prstGeom prst="rect">
            <a:avLst/>
          </a:prstGeom>
          <a:ln>
            <a:solidFill>
              <a:schemeClr val="tx1"/>
            </a:solidFill>
            <a:prstDash val="dash"/>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US" sz="1600" b="1" dirty="0" smtClean="0">
                <a:solidFill>
                  <a:schemeClr val="accent2"/>
                </a:solidFill>
              </a:rPr>
              <a:t>1. Template</a:t>
            </a:r>
            <a:endParaRPr lang="en-US" sz="1600" dirty="0">
              <a:solidFill>
                <a:schemeClr val="accent2"/>
              </a:solidFill>
            </a:endParaRPr>
          </a:p>
          <a:p>
            <a:pPr indent="-228600">
              <a:spcBef>
                <a:spcPts val="0"/>
              </a:spcBef>
            </a:pPr>
            <a:r>
              <a:rPr lang="en-US" sz="1200" dirty="0" smtClean="0">
                <a:solidFill>
                  <a:schemeClr val="accent2"/>
                </a:solidFill>
              </a:rPr>
              <a:t>Make sure you are using the right template and the template font and formatting is intact (especially if your team used Google Docs to collaborate on the text)!</a:t>
            </a:r>
          </a:p>
        </p:txBody>
      </p:sp>
    </p:spTree>
    <p:extLst>
      <p:ext uri="{BB962C8B-B14F-4D97-AF65-F5344CB8AC3E}">
        <p14:creationId xmlns:p14="http://schemas.microsoft.com/office/powerpoint/2010/main" val="37399052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2927</TotalTime>
  <Words>5016</Words>
  <Application>Microsoft Office PowerPoint</Application>
  <PresentationFormat>On-screen Show (4:3)</PresentationFormat>
  <Paragraphs>434</Paragraphs>
  <Slides>34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Century Gothic</vt:lpstr>
      <vt:lpstr>Courier New</vt:lpstr>
      <vt:lpstr>Tw Cen MT</vt:lpstr>
      <vt:lpstr>Wingdings</vt:lpstr>
      <vt:lpstr>Wingdings 2</vt:lpstr>
      <vt:lpstr>Civic</vt:lpstr>
      <vt:lpstr>DEVELOP National Program</vt:lpstr>
      <vt:lpstr>2015 Project Stats</vt:lpstr>
      <vt:lpstr>Project Lifecycle</vt:lpstr>
      <vt:lpstr>Project Characteristics</vt:lpstr>
      <vt:lpstr>2016 Spring Portfolio</vt:lpstr>
      <vt:lpstr>Project Team Responsibilities</vt:lpstr>
      <vt:lpstr>PowerPoint Presentation</vt:lpstr>
      <vt:lpstr>PowerPoint Presentation</vt:lpstr>
      <vt:lpstr>PowerPoint Presentation</vt:lpstr>
      <vt:lpstr>PowerPoint Presentation</vt:lpstr>
      <vt:lpstr>PowerPoint Presentation</vt:lpstr>
      <vt:lpstr>PowerPoint Presentation</vt:lpstr>
      <vt:lpstr>Scientific Integrity</vt:lpstr>
      <vt:lpstr>Partner Types: Definitions</vt:lpstr>
      <vt:lpstr>Partner Types: Definitions</vt:lpstr>
      <vt:lpstr>Partner Types: Definitions</vt:lpstr>
      <vt:lpstr>Partner Engagement &amp; Communication</vt:lpstr>
      <vt:lpstr>Checklist: Working with Partners</vt:lpstr>
      <vt:lpstr>Pre- and Post-Project Partner Forms</vt:lpstr>
      <vt:lpstr>Understanding Partner Needs</vt:lpstr>
      <vt:lpstr>DEVELOP Project Strength Index (PSI)</vt:lpstr>
      <vt:lpstr>Presenting &amp; Publishing DEVELOP Work</vt:lpstr>
      <vt:lpstr>NASA’s Export Control</vt:lpstr>
      <vt:lpstr>Export Control &amp; Designated Countries</vt:lpstr>
      <vt:lpstr>NASA’s Software Release Authority</vt:lpstr>
      <vt:lpstr>Interacting w/ the Media</vt:lpstr>
      <vt:lpstr>Hand-Offs</vt:lpstr>
      <vt:lpstr>Virtual Poster Sessions</vt:lpstr>
      <vt:lpstr>ArcGIS Online (AGOL)</vt:lpstr>
      <vt:lpstr>Publications</vt:lpstr>
      <vt:lpstr>Publication Process</vt:lpstr>
      <vt:lpstr>DEVELOPedia</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223</cp:revision>
  <cp:lastPrinted>2014-01-06T23:08:00Z</cp:lastPrinted>
  <dcterms:created xsi:type="dcterms:W3CDTF">2013-12-31T00:35:50Z</dcterms:created>
  <dcterms:modified xsi:type="dcterms:W3CDTF">2016-01-21T18:13:29Z</dcterms:modified>
</cp:coreProperties>
</file>