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46.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 id="2147483658" r:id="rId2"/>
  </p:sldMasterIdLst>
  <p:notesMasterIdLst>
    <p:notesMasterId r:id="rId24"/>
  </p:notesMasterIdLst>
  <p:sldIdLst>
    <p:sldId id="288" r:id="rId3"/>
    <p:sldId id="268" r:id="rId4"/>
    <p:sldId id="258" r:id="rId5"/>
    <p:sldId id="278" r:id="rId6"/>
    <p:sldId id="279" r:id="rId7"/>
    <p:sldId id="289" r:id="rId8"/>
    <p:sldId id="280" r:id="rId9"/>
    <p:sldId id="281" r:id="rId10"/>
    <p:sldId id="290" r:id="rId11"/>
    <p:sldId id="282" r:id="rId12"/>
    <p:sldId id="269" r:id="rId13"/>
    <p:sldId id="284" r:id="rId14"/>
    <p:sldId id="296" r:id="rId15"/>
    <p:sldId id="291" r:id="rId16"/>
    <p:sldId id="294" r:id="rId17"/>
    <p:sldId id="295" r:id="rId18"/>
    <p:sldId id="286" r:id="rId19"/>
    <p:sldId id="285" r:id="rId20"/>
    <p:sldId id="266" r:id="rId21"/>
    <p:sldId id="293" r:id="rId22"/>
    <p:sldId id="292" r:id="rId23"/>
  </p:sldIdLst>
  <p:sldSz cx="12192000" cy="6858000"/>
  <p:notesSz cx="6858000" cy="9144000"/>
  <p:embeddedFontLst>
    <p:embeddedFont>
      <p:font typeface="Wingdings 3" panose="05040102010807070707" pitchFamily="18" charset="2"/>
      <p:regular r:id="rId25"/>
    </p:embeddedFont>
    <p:embeddedFont>
      <p:font typeface="Garamond" panose="02020404030301010803" pitchFamily="18" charset="0"/>
      <p:regular r:id="rId26"/>
      <p:bold r:id="rId27"/>
      <p:italic r:id="rId28"/>
    </p:embeddedFont>
    <p:embeddedFont>
      <p:font typeface="Century Gothic" panose="020B0502020202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Baldwin" initials="HB" lastIdx="53" clrIdx="0"/>
  <p:cmAuthor id="1" name="Margaret Klug" initials="MK" lastIdx="6" clrIdx="1"/>
  <p:cmAuthor id="2" name="Shelby Ingram" initials="SI"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8A8"/>
    <a:srgbClr val="FFB7B7"/>
    <a:srgbClr val="FF7F7F"/>
    <a:srgbClr val="FFEBBE"/>
    <a:srgbClr val="E3D1AD"/>
    <a:srgbClr val="97DBF2"/>
    <a:srgbClr val="97B2FF"/>
    <a:srgbClr val="73B2FF"/>
    <a:srgbClr val="3F3F3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77" autoAdjust="0"/>
  </p:normalViewPr>
  <p:slideViewPr>
    <p:cSldViewPr snapToGrid="0">
      <p:cViewPr varScale="1">
        <p:scale>
          <a:sx n="64" d="100"/>
          <a:sy n="64" d="100"/>
        </p:scale>
        <p:origin x="1320"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42871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sa.gov/cygnss/cygnss-deployed-visualiz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We are the Gulf of Mexico Transportation and Infrastructure Team here at Marshall Space Flight Center. We will be evaluating the potential of CYGNSS wind data to assess tropical storm impacts on energy infrastructure in the Gulf of Mexico.</a:t>
            </a:r>
          </a:p>
          <a:p>
            <a:pPr marL="0" marR="0" lvl="0" indent="0" algn="l" rtl="0">
              <a:lnSpc>
                <a:spcPct val="100000"/>
              </a:lnSpc>
              <a:spcBef>
                <a:spcPts val="0"/>
              </a:spcBef>
              <a:spcAft>
                <a:spcPts val="0"/>
              </a:spcAft>
              <a:buClr>
                <a:srgbClr val="FF0000"/>
              </a:buClr>
              <a:buSzPct val="25000"/>
              <a:buFont typeface="Calibri"/>
              <a:buNone/>
            </a:pPr>
            <a:endParaRPr lang="en-US" sz="1200" b="0" i="0" u="none" strike="noStrike" cap="none" baseline="0" dirty="0" smtClean="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My name is Shelby Ingram and I am the team lead and this is my second term at DEVELOP.</a:t>
            </a: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My name is Jada Blankenship and this is my first term at DEVELOP.</a:t>
            </a: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My name is Michelle De Luna and this is my first term at DEVELOP.</a:t>
            </a: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My name is Essence Raphael and this is my second term at DEVELOP. </a:t>
            </a:r>
          </a:p>
          <a:p>
            <a:pPr marL="0" marR="0" lvl="0" indent="0" algn="l" rtl="0">
              <a:lnSpc>
                <a:spcPct val="100000"/>
              </a:lnSpc>
              <a:spcBef>
                <a:spcPts val="0"/>
              </a:spcBef>
              <a:spcAft>
                <a:spcPts val="0"/>
              </a:spcAft>
              <a:buClr>
                <a:srgbClr val="FF0000"/>
              </a:buClr>
              <a:buSzPct val="25000"/>
              <a:buFont typeface="Calibri"/>
              <a:buNone/>
            </a:pPr>
            <a:endParaRPr lang="en-US" sz="1200" b="0" i="0" u="none" strike="noStrike" cap="none" baseline="0" dirty="0" smtClean="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smtClean="0">
                <a:solidFill>
                  <a:srgbClr val="FF0000"/>
                </a:solidFill>
                <a:latin typeface="Calibri"/>
                <a:ea typeface="Calibri"/>
                <a:cs typeface="Calibri"/>
                <a:sym typeface="Calibri"/>
              </a:rPr>
              <a:t>Image credit: (Michelle De Luna)</a:t>
            </a:r>
            <a:endParaRPr lang="en-US" sz="1200" b="0" i="0" u="none" strike="noStrike" cap="none" dirty="0" smtClean="0">
              <a:solidFill>
                <a:srgbClr val="FF0000"/>
              </a:solidFill>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305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Because of its novel status, CYGNSS is still undergoing</a:t>
            </a:r>
            <a:r>
              <a:rPr lang="en-US" sz="1200" b="0" i="0" u="none" strike="noStrike" cap="none" baseline="0" dirty="0" smtClean="0">
                <a:solidFill>
                  <a:schemeClr val="dk1"/>
                </a:solidFill>
                <a:latin typeface="Calibri"/>
                <a:ea typeface="Calibri"/>
                <a:cs typeface="Calibri"/>
                <a:sym typeface="Calibri"/>
              </a:rPr>
              <a:t> calibration and validation. There are also multiple CYGNSS datasets in the form of Level-1, Level-2, and Level-3; choosing the right fit for particular projects is up to the team and its purpose. Also note that there was a limited number of available case-studies, i.e. tropical storms, for the 2018 hurricane season which made it necessary to study random days. Additionally, waves are not only driven by wind speed but the duration of wind and the wind direction, two factors not included in this study. Lastly, the team had to use daily averages in many of our analysis due to differences in time of observations.  </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Image link:</a:t>
            </a:r>
            <a:r>
              <a:rPr lang="en-US" sz="1200" b="0" i="0" u="none" strike="noStrike" cap="none" baseline="0" dirty="0" smtClean="0">
                <a:solidFill>
                  <a:schemeClr val="dk1"/>
                </a:solidFill>
                <a:latin typeface="Calibri"/>
                <a:ea typeface="Calibri"/>
                <a:cs typeface="Calibri"/>
                <a:sym typeface="Calibri"/>
              </a:rPr>
              <a:t> https://www.nasa.gov/cygnss/the-science-of-cygnss (public domain) </a:t>
            </a:r>
            <a:endParaRPr sz="1200" b="0" i="0" u="none" strike="noStrike" cap="none" dirty="0">
              <a:solidFill>
                <a:schemeClr val="dk1"/>
              </a:solidFill>
              <a:latin typeface="Calibri"/>
              <a:ea typeface="Calibri"/>
              <a:cs typeface="Calibri"/>
              <a:sym typeface="Calibri"/>
            </a:endParaRPr>
          </a:p>
        </p:txBody>
      </p:sp>
      <p:sp>
        <p:nvSpPr>
          <p:cNvPr id="174" name="Google Shape;17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10</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5094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baseline="0" dirty="0" smtClean="0">
                <a:solidFill>
                  <a:schemeClr val="dk1"/>
                </a:solidFill>
                <a:latin typeface="Calibri"/>
                <a:ea typeface="Calibri"/>
                <a:cs typeface="Calibri"/>
                <a:sym typeface="Calibri"/>
              </a:rPr>
              <a:t>From initial data like the one shown here for MERRA-2 wind speed on March 18th, the team produced a Potential Storm Intensity analysis, </a:t>
            </a:r>
            <a:r>
              <a:rPr lang="en-US" dirty="0" smtClean="0">
                <a:solidFill>
                  <a:schemeClr val="tx1">
                    <a:lumMod val="75000"/>
                    <a:lumOff val="25000"/>
                  </a:schemeClr>
                </a:solidFill>
              </a:rPr>
              <a:t>CYGNSS, MERRA-2, and buoy </a:t>
            </a:r>
            <a:r>
              <a:rPr lang="en-US" b="0" dirty="0" smtClean="0">
                <a:solidFill>
                  <a:schemeClr val="tx1">
                    <a:lumMod val="75000"/>
                    <a:lumOff val="25000"/>
                  </a:schemeClr>
                </a:solidFill>
              </a:rPr>
              <a:t>Wind Speed </a:t>
            </a:r>
            <a:r>
              <a:rPr lang="en-US" dirty="0" smtClean="0">
                <a:solidFill>
                  <a:schemeClr val="tx1">
                    <a:lumMod val="75000"/>
                    <a:lumOff val="25000"/>
                  </a:schemeClr>
                </a:solidFill>
              </a:rPr>
              <a:t>Comparison and</a:t>
            </a:r>
            <a:r>
              <a:rPr lang="en-US" baseline="0" dirty="0" smtClean="0">
                <a:solidFill>
                  <a:schemeClr val="tx1">
                    <a:lumMod val="75000"/>
                    <a:lumOff val="25000"/>
                  </a:schemeClr>
                </a:solidFill>
              </a:rPr>
              <a:t> </a:t>
            </a:r>
            <a:r>
              <a:rPr lang="en-US" dirty="0" smtClean="0">
                <a:solidFill>
                  <a:schemeClr val="tx1">
                    <a:lumMod val="75000"/>
                    <a:lumOff val="25000"/>
                  </a:schemeClr>
                </a:solidFill>
              </a:rPr>
              <a:t>Potential</a:t>
            </a:r>
            <a:r>
              <a:rPr lang="en-US" b="0" dirty="0" smtClean="0">
                <a:solidFill>
                  <a:schemeClr val="tx1">
                    <a:lumMod val="75000"/>
                    <a:lumOff val="25000"/>
                  </a:schemeClr>
                </a:solidFill>
              </a:rPr>
              <a:t> Infrastructure </a:t>
            </a:r>
            <a:r>
              <a:rPr lang="en-US" dirty="0" smtClean="0">
                <a:solidFill>
                  <a:schemeClr val="tx1">
                    <a:lumMod val="75000"/>
                    <a:lumOff val="25000"/>
                  </a:schemeClr>
                </a:solidFill>
              </a:rPr>
              <a:t>Risk Maps.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smtClean="0">
              <a:solidFill>
                <a:schemeClr val="tx1">
                  <a:lumMod val="75000"/>
                  <a:lumOff val="25000"/>
                </a:schemeClr>
              </a:solidFill>
            </a:endParaRP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North arrow: http://clipart-library.com/clipart/ATbKzMqRc.htm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Image was</a:t>
            </a:r>
            <a:r>
              <a:rPr lang="en-US" sz="1200" b="0" i="0" u="none" strike="noStrike" cap="none" baseline="0" dirty="0" smtClean="0">
                <a:solidFill>
                  <a:schemeClr val="dk1"/>
                </a:solidFill>
                <a:latin typeface="Calibri"/>
                <a:ea typeface="Calibri"/>
                <a:cs typeface="Calibri"/>
                <a:sym typeface="Calibri"/>
              </a:rPr>
              <a:t> created by team member Michelle De Luna </a:t>
            </a:r>
            <a:endParaRPr sz="1200" b="0" i="0" u="none" strike="noStrike" cap="none" dirty="0">
              <a:solidFill>
                <a:schemeClr val="dk1"/>
              </a:solidFill>
              <a:latin typeface="Calibri"/>
              <a:ea typeface="Calibri"/>
              <a:cs typeface="Calibri"/>
              <a:sym typeface="Calibri"/>
            </a:endParaRPr>
          </a:p>
        </p:txBody>
      </p:sp>
      <p:sp>
        <p:nvSpPr>
          <p:cNvPr id="185" name="Google Shape;1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9449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images depict the overlay of our reclassified</a:t>
            </a:r>
            <a:r>
              <a:rPr lang="en-US" baseline="0" dirty="0" smtClean="0"/>
              <a:t> data for the most intense days of Tropical Storm Gordon. To create these maps the team matched Douglas Sea Scale level to level so we are seeing areas of 1 to 1, 2 to 2 and so on. This provides information on where the strongest winds and wave heights match, therefore areas of most intense sea state.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8731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would recall back to our reclassification scale that sea state level of 5 is correlated with winds of 9.77 m/s to 12.60 m/s. Our team focused on winds in this area and greater because the sea in this range is becoming rough and wave heights can have an impact on infrastructure. Approaching the 4</a:t>
            </a:r>
            <a:r>
              <a:rPr lang="en-US" baseline="30000" dirty="0" smtClean="0"/>
              <a:t>th</a:t>
            </a:r>
            <a:r>
              <a:rPr lang="en-US" baseline="0" dirty="0" smtClean="0"/>
              <a:t> of September we see the maximum wave height increasing and the count of wind speeds remaining about constant. On the 4</a:t>
            </a:r>
            <a:r>
              <a:rPr lang="en-US" baseline="30000" dirty="0" smtClean="0"/>
              <a:t>th</a:t>
            </a:r>
            <a:r>
              <a:rPr lang="en-US" baseline="0" dirty="0" smtClean="0"/>
              <a:t>, the day infrastructure is most impacted, CYGNSS recorded 245 wind measurements associated with SSL 5 and above. Additionally, the maximum wave height is now in the rough category. Moving into the 5</a:t>
            </a:r>
            <a:r>
              <a:rPr lang="en-US" baseline="30000" dirty="0" smtClean="0"/>
              <a:t>th</a:t>
            </a:r>
            <a:r>
              <a:rPr lang="en-US" baseline="0" dirty="0" smtClean="0"/>
              <a:t>, wind measurements decrease but wave height maximum reaches very rough sea state. When Gordon is fully in the Gulf, the correlation is also the greatest.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7231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root mean square error describes</a:t>
            </a:r>
            <a:r>
              <a:rPr lang="en-US" baseline="0" dirty="0" smtClean="0"/>
              <a:t> how concentrated the data is around a line of best fit. For these calculations, our “observed” values were our buoy wind speeds while our predicted values were either MERRA-2 or CYGNSS wind speed values. The RMSE values show that every month except March has values that lie far from the regression line. Desired RMSE lie between 0 and 1. This means that actual value observed from buoy’s does not predict the values from MERRA-2 and CYGNSS well.  September buoy data had not become available by the time of this presentation so our random September day has been excluded.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69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MERRA-2 and</a:t>
            </a:r>
            <a:r>
              <a:rPr lang="en-US" baseline="0" dirty="0" smtClean="0"/>
              <a:t> CYGNSS average wind speed for each randomized day the team calculated the percent difference in order to compare the two products. We do want to note that May 28</a:t>
            </a:r>
            <a:r>
              <a:rPr lang="en-US" baseline="30000" dirty="0" smtClean="0"/>
              <a:t>th</a:t>
            </a:r>
            <a:r>
              <a:rPr lang="en-US" baseline="0" dirty="0" smtClean="0"/>
              <a:t> does actually overlap with Sub-tropical Storm Alberto. Percent difference here is the absolute value of the difference between the two values divided by the average of the values. Note that the results do reflect high values of difference and therefore, the wind values do not compare.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3630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images depict an</a:t>
            </a:r>
            <a:r>
              <a:rPr lang="en-US" baseline="0" dirty="0" smtClean="0"/>
              <a:t> addition of our raster value for Tropical Storm Gordon. Darker hues of yellow represent areas of strong over lap while lighter yellows show areas of the strongest over lap. The landfall of Gordon in the US can be clearly see in these maps with the third depicting increased susceptible area, the fourth the most area and the fifth little to no area. The addition of our sea state reclassification values are useful because we can still see the impact of winds and waves even when they are not in the same sea </a:t>
            </a:r>
            <a:r>
              <a:rPr lang="en-US" baseline="0" smtClean="0"/>
              <a:t>state classification.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7175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smtClean="0"/>
              <a:t>The</a:t>
            </a:r>
            <a:r>
              <a:rPr lang="en-US" baseline="0" dirty="0" smtClean="0"/>
              <a:t> maps provided in this study will identify areas of increased susceptibility to storm damage in the Gulf. They will provide BOEM with the necessary tools they may need to mitigate the economic and environmental impacts that hurricanes may have on the study area. This projects demonstrates the wide-ranging applications of NASA EOs like CYGNSS to address community concerns and encourages further research into the field of transportation and infrastructure. </a:t>
            </a:r>
          </a:p>
          <a:p>
            <a:pPr lvl="0" algn="l"/>
            <a:endParaRPr lang="en-US" baseline="0" dirty="0" smtClean="0"/>
          </a:p>
          <a:p>
            <a:pPr lvl="0" algn="l"/>
            <a:endParaRPr lang="en-US" baseline="0" dirty="0" smtClean="0"/>
          </a:p>
          <a:p>
            <a:pPr lvl="0" algn="l"/>
            <a:r>
              <a:rPr lang="en-US" baseline="0" dirty="0" err="1" smtClean="0"/>
              <a:t>Andyminicooper</a:t>
            </a:r>
            <a:r>
              <a:rPr lang="en-US" baseline="0" dirty="0" smtClean="0"/>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https://commons.wikimedia.org/wiki/File:Thunder_Horse_Semisub.jpg (CC BY-SA 3.0)</a:t>
            </a:r>
          </a:p>
          <a:p>
            <a:pPr lvl="0" algn="l"/>
            <a:endParaRPr lang="en-US" baseline="0" dirty="0" smtClean="0"/>
          </a:p>
          <a:p>
            <a:pPr lvl="0" algn="l"/>
            <a:r>
              <a:rPr lang="en-US" baseline="0" dirty="0" smtClean="0"/>
              <a:t>Robert M. Reed</a:t>
            </a:r>
          </a:p>
          <a:p>
            <a:pPr lvl="0" algn="l"/>
            <a:r>
              <a:rPr lang="en-US" dirty="0" smtClean="0"/>
              <a:t>https://en.wikipedia.org/wiki/Thunder_Horse_PDQ#/media/File:HURRICANE_DENNIS_DVIDS1077691.jpg (public domain)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7559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smtClean="0">
                <a:solidFill>
                  <a:schemeClr val="dk1"/>
                </a:solidFill>
                <a:effectLst/>
                <a:latin typeface="Calibri"/>
                <a:ea typeface="Calibri"/>
                <a:cs typeface="Calibri"/>
                <a:sym typeface="Calibri"/>
              </a:rPr>
              <a:t>As CYGNSS validation is still underway, replicating this project in other areas of the tropics would help to further validate CYGNSS. For example, other projects that could be conducted using similar parameters and methods as this project</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could be looking at the effects of hurricanes on marine and coastal life. Additionally, intensity forecasting of forming storms using CYGNSS wind speed data would aid in the accuracy of current models. </a:t>
            </a:r>
          </a:p>
          <a:p>
            <a:endParaRPr lang="en-US" baseline="0" dirty="0" smtClean="0"/>
          </a:p>
          <a:p>
            <a:r>
              <a:rPr lang="en-US" baseline="0" dirty="0" smtClean="0"/>
              <a:t>Image link: https://www.nasa.gov/larc/eight-little-satellites-to-take-a-new-look-into-hurricanes (public domain)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5308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Special</a:t>
            </a:r>
            <a:r>
              <a:rPr lang="en-US" sz="1200" b="0" i="0" u="none" strike="noStrike" cap="none" baseline="0" dirty="0" smtClean="0">
                <a:solidFill>
                  <a:schemeClr val="dk1"/>
                </a:solidFill>
                <a:latin typeface="Calibri"/>
                <a:ea typeface="Calibri"/>
                <a:cs typeface="Calibri"/>
                <a:sym typeface="Calibri"/>
              </a:rPr>
              <a:t> thanks to those who have contributed to the success of </a:t>
            </a:r>
            <a:r>
              <a:rPr lang="en-US" sz="1200" b="0" i="0" u="none" strike="noStrike" cap="none" baseline="0" smtClean="0">
                <a:solidFill>
                  <a:schemeClr val="dk1"/>
                </a:solidFill>
                <a:latin typeface="Calibri"/>
                <a:ea typeface="Calibri"/>
                <a:cs typeface="Calibri"/>
                <a:sym typeface="Calibri"/>
              </a:rPr>
              <a:t>our project! </a:t>
            </a:r>
            <a:endParaRPr sz="1200" b="0" i="0" u="none" strike="noStrike" cap="none">
              <a:solidFill>
                <a:schemeClr val="dk1"/>
              </a:solidFill>
              <a:latin typeface="Calibri"/>
              <a:ea typeface="Calibri"/>
              <a:cs typeface="Calibri"/>
              <a:sym typeface="Calibri"/>
            </a:endParaRPr>
          </a:p>
        </p:txBody>
      </p:sp>
      <p:sp>
        <p:nvSpPr>
          <p:cNvPr id="193" name="Google Shape;1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0398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aseline="0" dirty="0" smtClean="0"/>
              <a:t>The Gulf of Mexico is a partially landlocked body of water bordered by the US and Mexico. Our project investigates wind speed and wave heights in the GoM during the 2018 hurricane season that ran from March 2018 – September 2018. The team focused on one random sample day from each month and the Tropical Storm Gordon Hurricane Michael as our case studies. The Gulf houses around 4,000 offshore oil drilling platforms, which are at risk due the hurricanes that regularly affect the area. The warm Loop Current runs through the GoM, strengthening tropical systems</a:t>
            </a:r>
            <a:r>
              <a:rPr lang="en-US" sz="1200" b="0" i="0" u="none" strike="noStrike" cap="none" dirty="0" smtClean="0">
                <a:solidFill>
                  <a:schemeClr val="dk1"/>
                </a:solidFill>
                <a:effectLst/>
                <a:latin typeface="Calibri"/>
                <a:ea typeface="Calibri"/>
                <a:cs typeface="Calibri"/>
                <a:sym typeface="Calibri"/>
              </a:rPr>
              <a:t>. Some</a:t>
            </a:r>
            <a:r>
              <a:rPr lang="en-US" sz="1200" b="0" i="0" u="none" strike="noStrike" cap="none" baseline="0" dirty="0" smtClean="0">
                <a:solidFill>
                  <a:schemeClr val="dk1"/>
                </a:solidFill>
                <a:effectLst/>
                <a:latin typeface="Calibri"/>
                <a:ea typeface="Calibri"/>
                <a:cs typeface="Calibri"/>
                <a:sym typeface="Calibri"/>
              </a:rPr>
              <a:t> of t</a:t>
            </a:r>
            <a:r>
              <a:rPr lang="en-US" sz="1200" b="0" i="0" u="none" strike="noStrike" cap="none" dirty="0" smtClean="0">
                <a:solidFill>
                  <a:schemeClr val="dk1"/>
                </a:solidFill>
                <a:effectLst/>
                <a:latin typeface="Calibri"/>
                <a:ea typeface="Calibri"/>
                <a:cs typeface="Calibri"/>
                <a:sym typeface="Calibri"/>
              </a:rPr>
              <a:t>hese</a:t>
            </a:r>
            <a:r>
              <a:rPr lang="en-US" sz="1200" b="0" i="0" u="none" strike="noStrike" cap="none" baseline="0" dirty="0" smtClean="0">
                <a:solidFill>
                  <a:schemeClr val="dk1"/>
                </a:solidFill>
                <a:effectLst/>
                <a:latin typeface="Calibri"/>
                <a:ea typeface="Calibri"/>
                <a:cs typeface="Calibri"/>
                <a:sym typeface="Calibri"/>
              </a:rPr>
              <a:t> storms result in the rigs being under stress, increasing the risk of oil leaks or spills into the ocean. Any damage may also lead</a:t>
            </a:r>
            <a:r>
              <a:rPr lang="en-US" sz="1200" b="0" i="0" u="none" strike="noStrike" cap="none" dirty="0" smtClean="0">
                <a:solidFill>
                  <a:schemeClr val="dk1"/>
                </a:solidFill>
                <a:effectLst/>
                <a:latin typeface="Calibri"/>
                <a:ea typeface="Calibri"/>
                <a:cs typeface="Calibri"/>
                <a:sym typeface="Calibri"/>
              </a:rPr>
              <a:t> to</a:t>
            </a:r>
            <a:r>
              <a:rPr lang="en-US" sz="1200" b="0" i="0" u="none" strike="noStrike" cap="none" baseline="0" dirty="0" smtClean="0">
                <a:solidFill>
                  <a:schemeClr val="dk1"/>
                </a:solidFill>
                <a:effectLst/>
                <a:latin typeface="Calibri"/>
                <a:ea typeface="Calibri"/>
                <a:cs typeface="Calibri"/>
                <a:sym typeface="Calibri"/>
              </a:rPr>
              <a:t> hazard released into the environment.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Image link: https://earthobservatory.nasa.gov/images/92868/florida-slammed-by-hurricane-Michael</a:t>
            </a:r>
            <a:r>
              <a:rPr lang="en-US" baseline="0" dirty="0" smtClean="0"/>
              <a:t> (public domain) </a:t>
            </a:r>
            <a:endParaRPr lang="en-US" dirty="0" smtClean="0"/>
          </a:p>
        </p:txBody>
      </p:sp>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3321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team will upload an in-depth image of the statistical analysis mentioned in the previous slide.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788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latin typeface="Calibri"/>
                <a:ea typeface="Calibri"/>
                <a:cs typeface="Calibri"/>
                <a:sym typeface="Calibri"/>
              </a:rPr>
              <a:t>BOEM is a federal organization that monitors</a:t>
            </a:r>
            <a:r>
              <a:rPr lang="en-US" sz="1200" b="0" i="0" u="none" strike="noStrike" cap="none" baseline="0" dirty="0" smtClean="0">
                <a:solidFill>
                  <a:schemeClr val="dk1"/>
                </a:solidFill>
                <a:latin typeface="Calibri"/>
                <a:ea typeface="Calibri"/>
                <a:cs typeface="Calibri"/>
                <a:sym typeface="Calibri"/>
              </a:rPr>
              <a:t> and assesses environmental impacts of mineral extraction in the Outer Continental Self of the U.S. The shelfs included under their view are Alaska, Pacific, Atlantic and Gulf of México. We are partnered with their office of environment sector in the Gulf of México which aims to maintain federal laws and regulations on leasing and extraction to ensure the most environmental and economically responsible plans are being processed for the region.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Image link</a:t>
            </a:r>
            <a:r>
              <a:rPr lang="en-US" sz="1200" b="0" i="0" u="none" strike="noStrike" cap="none" baseline="0" dirty="0" smtClean="0">
                <a:solidFill>
                  <a:schemeClr val="dk1"/>
                </a:solidFill>
                <a:latin typeface="Calibri"/>
                <a:ea typeface="Calibri"/>
                <a:cs typeface="Calibri"/>
                <a:sym typeface="Calibri"/>
              </a:rPr>
              <a:t> : https://www.flickr.com/photos/73014677@N05/7850277748/in/photolist-cXGJ5m-8jVcsT-V7YMdM-cxgmEQ-MNWboQ-qXEMfa-TReuok-yvKn5-9YTtcu-yvKss-9A1izu-QQbgYz-6k5mMT-5HpnpX-TZ2xks-7mV2K5-bHqhM6-fZwERu-W9YPWa-V24Dbv-qjViRF-W6ycLG-qCPP5a-s8VGxo-5iVquW-ZPf4pF-suYLo3-yvKqD-tE7xFm-RZaVWF-du9nUH-98G8NB-74eSzs-6Pbf4z-Sz9STw-SfD3Qc-2BwAeD-J4rK2z-74aRG2-8gXXKS-WmWMxg-9VG3DQ-84FkB4-74dXBE-7JBmHH-iKL4X2-vQjyje-h3BHmy-YJyDz9-74eWMf (Attribution 2.0 Generic License)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25" name="Google Shape;1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0035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The purpose of this project was to assess the impact of tropical storms on energy infrastructure within</a:t>
            </a:r>
            <a:r>
              <a:rPr lang="en-US" sz="1200" b="0" i="0" u="none" strike="noStrike" cap="none" baseline="0" dirty="0" smtClean="0">
                <a:solidFill>
                  <a:schemeClr val="dk1"/>
                </a:solidFill>
                <a:latin typeface="Calibri"/>
                <a:ea typeface="Calibri"/>
                <a:cs typeface="Calibri"/>
                <a:sym typeface="Calibri"/>
              </a:rPr>
              <a:t> the Gulf. The idea was to combine wind and wave data to identify areas more likely to suffer damage when tropical systems make their way through the area. A correlation between wind speed and wave height was tested. Rigs are typically damaged in category-3 and above hurricanes, so we focused on evaluating high wind speeds.</a:t>
            </a:r>
          </a:p>
          <a:p>
            <a:pPr marL="0" marR="0" lvl="0" indent="0" algn="l" rtl="0">
              <a:spcBef>
                <a:spcPts val="0"/>
              </a:spcBef>
              <a:spcAft>
                <a:spcPts val="0"/>
              </a:spcAft>
              <a:buNone/>
            </a:pPr>
            <a:endParaRPr lang="en-US" sz="1200" b="0" i="0" u="none" strike="noStrike" cap="none" baseline="0" dirty="0" smtClean="0">
              <a:solidFill>
                <a:schemeClr val="dk1"/>
              </a:solidFill>
              <a:latin typeface="Calibri"/>
              <a:cs typeface="Calibri"/>
              <a:sym typeface="Calibri"/>
            </a:endParaRPr>
          </a:p>
          <a:p>
            <a:pPr marL="0" marR="0" lvl="0" indent="0" algn="l" rtl="0">
              <a:spcBef>
                <a:spcPts val="0"/>
              </a:spcBef>
              <a:spcAft>
                <a:spcPts val="0"/>
              </a:spcAft>
              <a:buNone/>
            </a:pPr>
            <a:r>
              <a:rPr lang="en-US" sz="1200" b="0" i="0" u="none" strike="noStrike" cap="none" baseline="0" dirty="0" smtClean="0">
                <a:solidFill>
                  <a:schemeClr val="dk1"/>
                </a:solidFill>
                <a:latin typeface="Calibri"/>
                <a:cs typeface="Calibri"/>
                <a:sym typeface="Calibri"/>
              </a:rPr>
              <a:t>Map was created by team member Michelle De Luna </a:t>
            </a:r>
            <a:endParaRPr dirty="0" smtClean="0"/>
          </a:p>
        </p:txBody>
      </p:sp>
      <p:sp>
        <p:nvSpPr>
          <p:cNvPr id="135" name="Google Shape;13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85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We will be using CYGNSS which</a:t>
            </a:r>
            <a:r>
              <a:rPr lang="en-US" sz="1200" b="0" i="0" u="none" strike="noStrike" cap="none" baseline="0" dirty="0" smtClean="0">
                <a:solidFill>
                  <a:schemeClr val="dk1"/>
                </a:solidFill>
                <a:latin typeface="Calibri"/>
                <a:ea typeface="Calibri"/>
                <a:cs typeface="Calibri"/>
                <a:sym typeface="Calibri"/>
              </a:rPr>
              <a:t> is</a:t>
            </a:r>
            <a:r>
              <a:rPr lang="en-US" sz="1200" b="0" i="0" u="none" strike="noStrike" cap="none" dirty="0" smtClean="0">
                <a:solidFill>
                  <a:schemeClr val="dk1"/>
                </a:solidFill>
                <a:latin typeface="Calibri"/>
                <a:ea typeface="Calibri"/>
                <a:cs typeface="Calibri"/>
                <a:sym typeface="Calibri"/>
              </a:rPr>
              <a:t> a constellation that</a:t>
            </a:r>
            <a:r>
              <a:rPr lang="en-US" sz="1200" b="0" i="0" u="none" strike="noStrike" cap="none" baseline="0" dirty="0" smtClean="0">
                <a:solidFill>
                  <a:schemeClr val="dk1"/>
                </a:solidFill>
                <a:latin typeface="Calibri"/>
                <a:ea typeface="Calibri"/>
                <a:cs typeface="Calibri"/>
                <a:sym typeface="Calibri"/>
              </a:rPr>
              <a:t> is </a:t>
            </a:r>
            <a:r>
              <a:rPr lang="en-US" sz="1200" b="0" i="0" u="none" strike="noStrike" cap="none" dirty="0" smtClean="0">
                <a:solidFill>
                  <a:schemeClr val="dk1"/>
                </a:solidFill>
                <a:latin typeface="Calibri"/>
                <a:ea typeface="Calibri"/>
                <a:cs typeface="Calibri"/>
                <a:sym typeface="Calibri"/>
              </a:rPr>
              <a:t>a part of the Global Navigation Satellite System.</a:t>
            </a:r>
            <a:r>
              <a:rPr lang="en-US" sz="1200" b="0" i="0" u="none" strike="noStrike" cap="none" baseline="0" dirty="0" smtClean="0">
                <a:solidFill>
                  <a:schemeClr val="dk1"/>
                </a:solidFill>
                <a:latin typeface="Calibri"/>
                <a:ea typeface="Calibri"/>
                <a:cs typeface="Calibri"/>
                <a:sym typeface="Calibri"/>
              </a:rPr>
              <a:t> For this project we are using CYGNSS because it has the ability to penetrate the eye wall of tropical systems and observe the surface below the storm. This satellite constellation is also very new so we would like to highlight the usefulness is this very recent NASA EO (March 2017). CYGNSS is very useful for our partner because it has a low return period of 2-7 hours, additionally it can reveal things about the ocean surface and conditions beneath storms that other satellites are not able to see. </a:t>
            </a:r>
          </a:p>
          <a:p>
            <a:pPr marL="0" marR="0" lvl="0" indent="0" algn="l" rtl="0">
              <a:spcBef>
                <a:spcPts val="0"/>
              </a:spcBef>
              <a:spcAft>
                <a:spcPts val="0"/>
              </a:spcAft>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smtClean="0">
                <a:solidFill>
                  <a:schemeClr val="dk1"/>
                </a:solidFill>
                <a:latin typeface="Calibri"/>
                <a:ea typeface="Calibri"/>
                <a:cs typeface="Calibri"/>
                <a:sym typeface="Calibri"/>
              </a:rPr>
              <a:t>Image Credit: </a:t>
            </a:r>
            <a:r>
              <a:rPr lang="en-US" u="sng" dirty="0" smtClean="0">
                <a:solidFill>
                  <a:schemeClr val="hlink"/>
                </a:solidFill>
                <a:hlinkClick r:id="rId3"/>
              </a:rPr>
              <a:t>https://www.nasa.gov/cygnss/cygnss-deployed-visualization</a:t>
            </a:r>
            <a:r>
              <a:rPr lang="en-US" dirty="0" smtClean="0"/>
              <a:t> (public</a:t>
            </a:r>
            <a:r>
              <a:rPr lang="en-US" baseline="0" dirty="0" smtClean="0"/>
              <a:t> domain) </a:t>
            </a:r>
            <a:endParaRPr lang="en-US" dirty="0" smtClean="0"/>
          </a:p>
          <a:p>
            <a:pPr marL="0" marR="0" lvl="0" indent="0" algn="l" rtl="0">
              <a:spcBef>
                <a:spcPts val="0"/>
              </a:spcBef>
              <a:spcAft>
                <a:spcPts val="0"/>
              </a:spcAft>
              <a:buNone/>
            </a:pPr>
            <a:endParaRPr lang="en-US" sz="1200" b="0" i="0" u="none" strike="noStrike" cap="none" baseline="0" dirty="0" smtClean="0">
              <a:solidFill>
                <a:schemeClr val="dk1"/>
              </a:solidFill>
              <a:latin typeface="Calibri"/>
              <a:ea typeface="Calibri"/>
              <a:cs typeface="Calibri"/>
              <a:sym typeface="Calibri"/>
            </a:endParaRPr>
          </a:p>
        </p:txBody>
      </p:sp>
      <p:sp>
        <p:nvSpPr>
          <p:cNvPr id="143" name="Google Shape;1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040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WaveWatch</a:t>
            </a:r>
            <a:r>
              <a:rPr lang="en-US" baseline="0" dirty="0" smtClean="0"/>
              <a:t> II is a p</a:t>
            </a:r>
            <a:r>
              <a:rPr lang="en-US" dirty="0" smtClean="0"/>
              <a:t>roduct of the</a:t>
            </a:r>
            <a:r>
              <a:rPr lang="en-US" baseline="0" dirty="0" smtClean="0"/>
              <a:t> Marine Modeling and Analysis Branch of the NWS, Environmental Modeling Center . The team used this model because it is easily accessible via ftp and can also be downloaded and compiled to run on a personal computer, providing our partner the opportunity to use the data. </a:t>
            </a:r>
            <a:r>
              <a:rPr lang="en-US" baseline="0" dirty="0" err="1" smtClean="0"/>
              <a:t>Hindcast</a:t>
            </a:r>
            <a:r>
              <a:rPr lang="en-US" baseline="0" dirty="0" smtClean="0"/>
              <a:t> data is assembled using the model runs and the operational Global Forecast System analysis of winds at 10m height. </a:t>
            </a:r>
          </a:p>
          <a:p>
            <a:endParaRPr lang="en-US" baseline="0" dirty="0" smtClean="0"/>
          </a:p>
          <a:p>
            <a:r>
              <a:rPr lang="en-US" baseline="0" dirty="0" smtClean="0"/>
              <a:t>Image: https://www.maxpixel.net/Wave-Sea-Blue-Ocean-Ocean-Wave-Water-Ocean-Waves-2192754 </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03490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f55c5398e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f55c5398e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The team used EIA and BOEM</a:t>
            </a:r>
            <a:r>
              <a:rPr lang="en-US" sz="1200" baseline="0" dirty="0" smtClean="0"/>
              <a:t> Geographic Mapping Data to map the locations of infrastructure in the Gulf. MERRA-2 and NDBC provided wind data that the team used in combination with CYGNSS wind speeds. </a:t>
            </a:r>
            <a:r>
              <a:rPr lang="en-US" sz="1200" dirty="0" smtClean="0"/>
              <a:t>MERRA-2 is a reanalysis of Earth’s weather and climate using observational data with NASA’s GEOS-5 atmosphere model</a:t>
            </a:r>
            <a:r>
              <a:rPr lang="en-US" sz="1200" baseline="0" dirty="0" smtClean="0"/>
              <a:t>. </a:t>
            </a:r>
            <a:endParaRPr lang="en-US" sz="1200" dirty="0" smtClean="0"/>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Image</a:t>
            </a:r>
            <a:r>
              <a:rPr lang="en-US" sz="1200" b="0" i="0" u="none" strike="noStrike" cap="none" baseline="0" dirty="0" smtClean="0">
                <a:solidFill>
                  <a:schemeClr val="dk1"/>
                </a:solidFill>
                <a:latin typeface="Calibri"/>
                <a:ea typeface="Calibri"/>
                <a:cs typeface="Calibri"/>
                <a:sym typeface="Calibri"/>
              </a:rPr>
              <a:t> 1 link : https://www.flickr.com/photos/noaa_response_restoration/23923156722 (public domain) </a:t>
            </a:r>
          </a:p>
          <a:p>
            <a:pPr marL="0" marR="0" lvl="0" indent="0" algn="l" rtl="0">
              <a:spcBef>
                <a:spcPts val="0"/>
              </a:spcBef>
              <a:spcAft>
                <a:spcPts val="0"/>
              </a:spcAft>
              <a:buNone/>
            </a:pPr>
            <a:r>
              <a:rPr lang="en-US" sz="1200" b="0" i="0" u="none" strike="noStrike" cap="none" baseline="0" dirty="0" smtClean="0">
                <a:solidFill>
                  <a:schemeClr val="dk1"/>
                </a:solidFill>
                <a:latin typeface="Calibri"/>
                <a:ea typeface="Calibri"/>
                <a:cs typeface="Calibri"/>
                <a:sym typeface="Calibri"/>
              </a:rPr>
              <a:t>Image 2 link : https://commons.wikimedia.org/wiki/File:Wea00816.jpg (public domain) </a:t>
            </a:r>
            <a:endParaRPr sz="1200" b="0" i="0" u="none" strike="noStrike" cap="none" dirty="0">
              <a:solidFill>
                <a:schemeClr val="dk1"/>
              </a:solidFill>
              <a:latin typeface="Calibri"/>
              <a:ea typeface="Calibri"/>
              <a:cs typeface="Calibri"/>
              <a:sym typeface="Calibri"/>
            </a:endParaRPr>
          </a:p>
        </p:txBody>
      </p:sp>
      <p:sp>
        <p:nvSpPr>
          <p:cNvPr id="160" name="Google Shape;160;g3f55c5398e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519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f55c5398e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f55c5398e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Data will be</a:t>
            </a:r>
            <a:r>
              <a:rPr lang="en-US" sz="1200" b="0" i="0" u="none" strike="noStrike" cap="none" baseline="0" dirty="0" smtClean="0">
                <a:solidFill>
                  <a:schemeClr val="dk1"/>
                </a:solidFill>
                <a:latin typeface="Calibri"/>
                <a:ea typeface="Calibri"/>
                <a:cs typeface="Calibri"/>
                <a:sym typeface="Calibri"/>
              </a:rPr>
              <a:t> acquired from both NASA Earth Observatories and ancillary datasets. These include the Cyclone Global Navigation Satellite, MERRA-2, NDBC Buoy Data, and NOAA Wave Watch III. After validating altimeter (EO) data with in-situ ancillary data, rasters will be reclassified according to wind speed and wave height. Areas over the Gulf with higher raster calculator values will be deemed as being at higher risk of storm damage. The project’s end products will include 1) a storm intensity map, 2) a potential infrastructure impact analysis, and 3) a wind speed comparison. </a:t>
            </a:r>
            <a:endParaRPr sz="1200" b="0" i="0" u="none" strike="noStrike" cap="none" dirty="0">
              <a:solidFill>
                <a:schemeClr val="dk1"/>
              </a:solidFill>
              <a:latin typeface="Calibri"/>
              <a:ea typeface="Calibri"/>
              <a:cs typeface="Calibri"/>
              <a:sym typeface="Calibri"/>
            </a:endParaRPr>
          </a:p>
        </p:txBody>
      </p:sp>
      <p:sp>
        <p:nvSpPr>
          <p:cNvPr id="160" name="Google Shape;160;g3f55c5398e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741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reclassify our</a:t>
            </a:r>
            <a:r>
              <a:rPr lang="en-US" baseline="0" dirty="0" smtClean="0"/>
              <a:t> wind and wave data, the team used Douglas Sea Scale classifications for wave height and the typical associated wind speeds. This method was adopted from a paper that addressed passive sonar scenarios.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8791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r="15878"/>
          <a:stretch/>
        </p:blipFill>
        <p:spPr>
          <a:xfrm>
            <a:off x="0" y="0"/>
            <a:ext cx="10256108" cy="6857999"/>
          </a:xfrm>
          <a:prstGeom prst="rect">
            <a:avLst/>
          </a:prstGeom>
          <a:noFill/>
          <a:ln>
            <a:noFill/>
          </a:ln>
        </p:spPr>
      </p:pic>
      <p:sp>
        <p:nvSpPr>
          <p:cNvPr id="18" name="Google Shape;18;p3"/>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298A8"/>
              </a:buClr>
              <a:buSzPts val="4800"/>
              <a:buFont typeface="Century Gothic"/>
              <a:buNone/>
              <a:defRPr sz="4800" b="0" i="0" u="none" strike="noStrike" cap="none">
                <a:solidFill>
                  <a:srgbClr val="9298A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3"/>
          <p:cNvSpPr/>
          <p:nvPr/>
        </p:nvSpPr>
        <p:spPr>
          <a:xfrm>
            <a:off x="0" y="6818138"/>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 name="Google Shape;22;p3"/>
          <p:cNvPicPr preferRelativeResize="0"/>
          <p:nvPr/>
        </p:nvPicPr>
        <p:blipFill rotWithShape="1">
          <a:blip r:embed="rId3">
            <a:alphaModFix/>
          </a:blip>
          <a:srcRect/>
          <a:stretch/>
        </p:blipFill>
        <p:spPr>
          <a:xfrm flipH="1">
            <a:off x="124280" y="133045"/>
            <a:ext cx="382562" cy="382562"/>
          </a:xfrm>
          <a:prstGeom prst="rect">
            <a:avLst/>
          </a:prstGeom>
          <a:noFill/>
          <a:ln>
            <a:noFill/>
          </a:ln>
        </p:spPr>
      </p:pic>
      <p:pic>
        <p:nvPicPr>
          <p:cNvPr id="23" name="Google Shape;23;p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24" name="Google Shape;24;p3"/>
          <p:cNvSpPr/>
          <p:nvPr/>
        </p:nvSpPr>
        <p:spPr>
          <a:xfrm>
            <a:off x="0" y="6812281"/>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National Aeronautics and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Space Administration</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54309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2433"/>
          <a:stretch/>
        </p:blipFill>
        <p:spPr>
          <a:xfrm>
            <a:off x="0" y="0"/>
            <a:ext cx="10676238"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98A8"/>
              </a:solidFill>
              <a:effectLst/>
              <a:uLnTx/>
              <a:uFillTx/>
              <a:latin typeface="Century Gothic" panose="020F0302020204030204"/>
              <a:ea typeface="+mn-ea"/>
              <a:cs typeface="+mn-cs"/>
            </a:endParaRPr>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5661009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824"/>
          <a:stretch/>
        </p:blipFill>
        <p:spPr>
          <a:xfrm>
            <a:off x="0" y="0"/>
            <a:ext cx="10750378"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98A8"/>
              </a:solidFill>
              <a:effectLst/>
              <a:uLnTx/>
              <a:uFillTx/>
              <a:latin typeface="Century Gothic" panose="020F0302020204030204"/>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98A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052376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502619"/>
            <a:ext cx="1000735" cy="840259"/>
          </a:xfrm>
          <a:prstGeom prst="rect">
            <a:avLst/>
          </a:prstGeom>
        </p:spPr>
      </p:pic>
    </p:spTree>
    <p:extLst>
      <p:ext uri="{BB962C8B-B14F-4D97-AF65-F5344CB8AC3E}">
        <p14:creationId xmlns:p14="http://schemas.microsoft.com/office/powerpoint/2010/main" val="9375229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79"/>
          <a:stretch/>
        </p:blipFill>
        <p:spPr>
          <a:xfrm>
            <a:off x="0" y="0"/>
            <a:ext cx="10256108"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98A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53503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298A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98A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402753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298A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9" name="Rectangle 18"/>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98A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891591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298A8"/>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0" name="Rectangle 9"/>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98A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15734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800" b="0" i="1" u="none" strike="noStrike" kern="1200" cap="none" spc="0" normalizeH="0" baseline="0" noProof="0" dirty="0" smtClean="0">
                <a:ln>
                  <a:noFill/>
                </a:ln>
                <a:solidFill>
                  <a:srgbClr val="E7E6E6">
                    <a:lumMod val="50000"/>
                  </a:srgbClr>
                </a:solidFill>
                <a:effectLst/>
                <a:uLnTx/>
                <a:uFillTx/>
                <a:latin typeface="Century Gothic" panose="020F0302020204030204"/>
                <a:ea typeface="+mn-ea"/>
                <a:cs typeface="+mn-cs"/>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endParaRPr kumimoji="0" lang="en-US" sz="600" b="0" i="1" u="none" strike="noStrike" kern="1200" cap="none" spc="0" normalizeH="0" baseline="0" noProof="0" dirty="0" smtClean="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280"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3" name="Rectangle 12"/>
          <p:cNvSpPr/>
          <p:nvPr userDrawn="1"/>
        </p:nvSpPr>
        <p:spPr>
          <a:xfrm>
            <a:off x="0" y="6812281"/>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98A8"/>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994233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r="12432"/>
          <a:stretch/>
        </p:blipFill>
        <p:spPr>
          <a:xfrm>
            <a:off x="0" y="0"/>
            <a:ext cx="10676238" cy="6857999"/>
          </a:xfrm>
          <a:prstGeom prst="rect">
            <a:avLst/>
          </a:prstGeom>
          <a:noFill/>
          <a:ln>
            <a:noFill/>
          </a:ln>
        </p:spPr>
      </p:pic>
      <p:pic>
        <p:nvPicPr>
          <p:cNvPr id="27" name="Google Shape;27;p4"/>
          <p:cNvPicPr preferRelativeResize="0"/>
          <p:nvPr/>
        </p:nvPicPr>
        <p:blipFill rotWithShape="1">
          <a:blip r:embed="rId3">
            <a:alphaModFix/>
          </a:blip>
          <a:srcRect/>
          <a:stretch/>
        </p:blipFill>
        <p:spPr>
          <a:xfrm flipH="1">
            <a:off x="124280" y="133045"/>
            <a:ext cx="382562" cy="382562"/>
          </a:xfrm>
          <a:prstGeom prst="rect">
            <a:avLst/>
          </a:prstGeom>
          <a:noFill/>
          <a:ln>
            <a:noFill/>
          </a:ln>
        </p:spPr>
      </p:pic>
      <p:sp>
        <p:nvSpPr>
          <p:cNvPr id="28" name="Google Shape;28;p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298A8"/>
              </a:buClr>
              <a:buSzPts val="4800"/>
              <a:buFont typeface="Century Gothic"/>
              <a:buNone/>
              <a:defRPr sz="4800" b="0" i="0" u="none" strike="noStrike" cap="none">
                <a:solidFill>
                  <a:srgbClr val="9298A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 name="Google Shape;30;p4"/>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4"/>
          <p:cNvSpPr/>
          <p:nvPr/>
        </p:nvSpPr>
        <p:spPr>
          <a:xfrm>
            <a:off x="0" y="6812281"/>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32" name="Google Shape;32;p4"/>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r="11823"/>
          <a:stretch/>
        </p:blipFill>
        <p:spPr>
          <a:xfrm>
            <a:off x="0" y="0"/>
            <a:ext cx="10750377" cy="6857999"/>
          </a:xfrm>
          <a:prstGeom prst="rect">
            <a:avLst/>
          </a:prstGeom>
          <a:noFill/>
          <a:ln>
            <a:noFill/>
          </a:ln>
        </p:spPr>
      </p:pic>
      <p:sp>
        <p:nvSpPr>
          <p:cNvPr id="35" name="Google Shape;35;p5"/>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298A8"/>
              </a:buClr>
              <a:buSzPts val="4800"/>
              <a:buFont typeface="Century Gothic"/>
              <a:buNone/>
              <a:defRPr sz="4800" b="0" i="0" u="none" strike="noStrike" cap="none">
                <a:solidFill>
                  <a:srgbClr val="9298A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5"/>
          <p:cNvSpPr>
            <a:spLocks noGrp="1"/>
          </p:cNvSpPr>
          <p:nvPr>
            <p:ph type="pic" idx="2"/>
          </p:nvPr>
        </p:nvSpPr>
        <p:spPr>
          <a:xfrm>
            <a:off x="0" y="931498"/>
            <a:ext cx="7008813" cy="5880479"/>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5"/>
          <p:cNvSpPr txBox="1">
            <a:spLocks noGrp="1"/>
          </p:cNvSpPr>
          <p:nvPr>
            <p:ph type="body" idx="1"/>
          </p:nvPr>
        </p:nvSpPr>
        <p:spPr>
          <a:xfrm>
            <a:off x="7436065" y="931499"/>
            <a:ext cx="3797208" cy="588047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5"/>
          <p:cNvSpPr/>
          <p:nvPr/>
        </p:nvSpPr>
        <p:spPr>
          <a:xfrm>
            <a:off x="0" y="6820367"/>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pic>
        <p:nvPicPr>
          <p:cNvPr id="39" name="Google Shape;39;p5"/>
          <p:cNvPicPr preferRelativeResize="0"/>
          <p:nvPr/>
        </p:nvPicPr>
        <p:blipFill rotWithShape="1">
          <a:blip r:embed="rId3">
            <a:alphaModFix/>
          </a:blip>
          <a:srcRect/>
          <a:stretch/>
        </p:blipFill>
        <p:spPr>
          <a:xfrm flipH="1">
            <a:off x="124280" y="133045"/>
            <a:ext cx="382562" cy="382562"/>
          </a:xfrm>
          <a:prstGeom prst="rect">
            <a:avLst/>
          </a:prstGeom>
          <a:noFill/>
          <a:ln>
            <a:noFill/>
          </a:ln>
        </p:spPr>
      </p:pic>
      <p:pic>
        <p:nvPicPr>
          <p:cNvPr id="40" name="Google Shape;40;p5"/>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41" name="Google Shape;41;p5"/>
          <p:cNvSpPr/>
          <p:nvPr/>
        </p:nvSpPr>
        <p:spPr>
          <a:xfrm>
            <a:off x="0" y="6812281"/>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42"/>
        <p:cNvGrpSpPr/>
        <p:nvPr/>
      </p:nvGrpSpPr>
      <p:grpSpPr>
        <a:xfrm>
          <a:off x="0" y="0"/>
          <a:ext cx="0" cy="0"/>
          <a:chOff x="0" y="0"/>
          <a:chExt cx="0" cy="0"/>
        </a:xfrm>
      </p:grpSpPr>
      <p:pic>
        <p:nvPicPr>
          <p:cNvPr id="43" name="Google Shape;43;p6"/>
          <p:cNvPicPr preferRelativeResize="0"/>
          <p:nvPr/>
        </p:nvPicPr>
        <p:blipFill rotWithShape="1">
          <a:blip r:embed="rId2">
            <a:alphaModFix/>
          </a:blip>
          <a:srcRect r="9797"/>
          <a:stretch/>
        </p:blipFill>
        <p:spPr>
          <a:xfrm>
            <a:off x="0" y="3437552"/>
            <a:ext cx="10997514" cy="6857999"/>
          </a:xfrm>
          <a:prstGeom prst="rect">
            <a:avLst/>
          </a:prstGeom>
          <a:noFill/>
          <a:ln>
            <a:noFill/>
          </a:ln>
        </p:spPr>
      </p:pic>
      <p:pic>
        <p:nvPicPr>
          <p:cNvPr id="44" name="Google Shape;44;p6"/>
          <p:cNvPicPr preferRelativeResize="0"/>
          <p:nvPr/>
        </p:nvPicPr>
        <p:blipFill rotWithShape="1">
          <a:blip r:embed="rId3">
            <a:alphaModFix/>
          </a:blip>
          <a:srcRect/>
          <a:stretch/>
        </p:blipFill>
        <p:spPr>
          <a:xfrm flipH="1">
            <a:off x="124280" y="3570597"/>
            <a:ext cx="382562" cy="382562"/>
          </a:xfrm>
          <a:prstGeom prst="rect">
            <a:avLst/>
          </a:prstGeom>
          <a:noFill/>
          <a:ln>
            <a:noFill/>
          </a:ln>
        </p:spPr>
      </p:pic>
      <p:sp>
        <p:nvSpPr>
          <p:cNvPr id="45" name="Google Shape;45;p6"/>
          <p:cNvSpPr txBox="1">
            <a:spLocks noGrp="1"/>
          </p:cNvSpPr>
          <p:nvPr>
            <p:ph type="title"/>
          </p:nvPr>
        </p:nvSpPr>
        <p:spPr>
          <a:xfrm>
            <a:off x="1000125" y="3794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298A8"/>
              </a:buClr>
              <a:buSzPts val="4800"/>
              <a:buFont typeface="Century Gothic"/>
              <a:buNone/>
              <a:defRPr sz="4800" b="0" i="0" u="none" strike="noStrike" cap="none">
                <a:solidFill>
                  <a:srgbClr val="9298A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6"/>
          <p:cNvSpPr>
            <a:spLocks noGrp="1"/>
          </p:cNvSpPr>
          <p:nvPr>
            <p:ph type="pic" idx="2"/>
          </p:nvPr>
        </p:nvSpPr>
        <p:spPr>
          <a:xfrm>
            <a:off x="0" y="46648"/>
            <a:ext cx="12192000" cy="339090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6"/>
          <p:cNvSpPr txBox="1">
            <a:spLocks noGrp="1"/>
          </p:cNvSpPr>
          <p:nvPr>
            <p:ph type="body" idx="1"/>
          </p:nvPr>
        </p:nvSpPr>
        <p:spPr>
          <a:xfrm>
            <a:off x="1000125" y="4432151"/>
            <a:ext cx="10233148" cy="21945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8" name="Google Shape;48;p6"/>
          <p:cNvSpPr/>
          <p:nvPr/>
        </p:nvSpPr>
        <p:spPr>
          <a:xfrm>
            <a:off x="0" y="0"/>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9" name="Google Shape;49;p6"/>
          <p:cNvPicPr preferRelativeResize="0"/>
          <p:nvPr/>
        </p:nvPicPr>
        <p:blipFill rotWithShape="1">
          <a:blip r:embed="rId4">
            <a:alphaModFix/>
          </a:blip>
          <a:srcRect r="91792" b="87748"/>
          <a:stretch/>
        </p:blipFill>
        <p:spPr>
          <a:xfrm>
            <a:off x="0" y="3502619"/>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50"/>
        <p:cNvGrpSpPr/>
        <p:nvPr/>
      </p:nvGrpSpPr>
      <p:grpSpPr>
        <a:xfrm>
          <a:off x="0" y="0"/>
          <a:ext cx="0" cy="0"/>
          <a:chOff x="0" y="0"/>
          <a:chExt cx="0" cy="0"/>
        </a:xfrm>
      </p:grpSpPr>
      <p:pic>
        <p:nvPicPr>
          <p:cNvPr id="51" name="Google Shape;51;p7"/>
          <p:cNvPicPr preferRelativeResize="0"/>
          <p:nvPr/>
        </p:nvPicPr>
        <p:blipFill rotWithShape="1">
          <a:blip r:embed="rId2">
            <a:alphaModFix/>
          </a:blip>
          <a:srcRect r="12230"/>
          <a:stretch/>
        </p:blipFill>
        <p:spPr>
          <a:xfrm>
            <a:off x="0" y="0"/>
            <a:ext cx="10700951" cy="6857999"/>
          </a:xfrm>
          <a:prstGeom prst="rect">
            <a:avLst/>
          </a:prstGeom>
          <a:noFill/>
          <a:ln>
            <a:noFill/>
          </a:ln>
        </p:spPr>
      </p:pic>
      <p:sp>
        <p:nvSpPr>
          <p:cNvPr id="52" name="Google Shape;52;p7"/>
          <p:cNvSpPr txBox="1">
            <a:spLocks noGrp="1"/>
          </p:cNvSpPr>
          <p:nvPr>
            <p:ph type="body" idx="1"/>
          </p:nvPr>
        </p:nvSpPr>
        <p:spPr>
          <a:xfrm>
            <a:off x="4833257" y="5695688"/>
            <a:ext cx="6400015" cy="111421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Google Shape;53;p7"/>
          <p:cNvSpPr txBox="1">
            <a:spLocks noGrp="1"/>
          </p:cNvSpPr>
          <p:nvPr>
            <p:ph type="body" idx="2"/>
          </p:nvPr>
        </p:nvSpPr>
        <p:spPr>
          <a:xfrm>
            <a:off x="1000125" y="1165799"/>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9298A8"/>
              </a:buClr>
              <a:buSzPts val="3600"/>
              <a:buFont typeface="Arial"/>
              <a:buNone/>
              <a:defRPr sz="3600" b="0" i="0" u="none" strike="noStrike" cap="none">
                <a:solidFill>
                  <a:srgbClr val="9298A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7"/>
          <p:cNvSpPr txBox="1">
            <a:spLocks noGrp="1"/>
          </p:cNvSpPr>
          <p:nvPr>
            <p:ph type="body" idx="3"/>
          </p:nvPr>
        </p:nvSpPr>
        <p:spPr>
          <a:xfrm>
            <a:off x="4833257" y="1805049"/>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Google Shape;55;p7"/>
          <p:cNvSpPr txBox="1">
            <a:spLocks noGrp="1"/>
          </p:cNvSpPr>
          <p:nvPr>
            <p:ph type="body" idx="4"/>
          </p:nvPr>
        </p:nvSpPr>
        <p:spPr>
          <a:xfrm>
            <a:off x="1000125" y="5058581"/>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9298A8"/>
              </a:buClr>
              <a:buSzPts val="3600"/>
              <a:buFont typeface="Arial"/>
              <a:buNone/>
              <a:defRPr sz="3600" b="0" i="0" u="none" strike="noStrike" cap="none">
                <a:solidFill>
                  <a:srgbClr val="9298A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Google Shape;56;p7"/>
          <p:cNvSpPr txBox="1">
            <a:spLocks noGrp="1"/>
          </p:cNvSpPr>
          <p:nvPr>
            <p:ph type="body" idx="5"/>
          </p:nvPr>
        </p:nvSpPr>
        <p:spPr>
          <a:xfrm>
            <a:off x="1000125" y="3063682"/>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9298A8"/>
              </a:buClr>
              <a:buSzPts val="3600"/>
              <a:buFont typeface="Arial"/>
              <a:buNone/>
              <a:defRPr sz="3600" b="0" i="0" u="none" strike="noStrike" cap="none">
                <a:solidFill>
                  <a:srgbClr val="9298A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 name="Google Shape;57;p7"/>
          <p:cNvSpPr txBox="1">
            <a:spLocks noGrp="1"/>
          </p:cNvSpPr>
          <p:nvPr>
            <p:ph type="body" idx="6"/>
          </p:nvPr>
        </p:nvSpPr>
        <p:spPr>
          <a:xfrm>
            <a:off x="4833257" y="3732286"/>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Google Shape;58;p7"/>
          <p:cNvSpPr/>
          <p:nvPr/>
        </p:nvSpPr>
        <p:spPr>
          <a:xfrm>
            <a:off x="0" y="6818138"/>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7"/>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298A8"/>
              </a:buClr>
              <a:buSzPts val="4800"/>
              <a:buFont typeface="Century Gothic"/>
              <a:buNone/>
              <a:defRPr sz="4800" b="0" i="0" u="none" strike="noStrike" cap="none">
                <a:solidFill>
                  <a:srgbClr val="9298A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0" name="Google Shape;60;p7"/>
          <p:cNvPicPr preferRelativeResize="0"/>
          <p:nvPr/>
        </p:nvPicPr>
        <p:blipFill rotWithShape="1">
          <a:blip r:embed="rId3">
            <a:alphaModFix/>
          </a:blip>
          <a:srcRect/>
          <a:stretch/>
        </p:blipFill>
        <p:spPr>
          <a:xfrm flipH="1">
            <a:off x="124280" y="133045"/>
            <a:ext cx="382562" cy="382562"/>
          </a:xfrm>
          <a:prstGeom prst="rect">
            <a:avLst/>
          </a:prstGeom>
          <a:noFill/>
          <a:ln>
            <a:noFill/>
          </a:ln>
        </p:spPr>
      </p:pic>
      <p:pic>
        <p:nvPicPr>
          <p:cNvPr id="61" name="Google Shape;61;p7"/>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62" name="Google Shape;62;p7"/>
          <p:cNvSpPr/>
          <p:nvPr/>
        </p:nvSpPr>
        <p:spPr>
          <a:xfrm>
            <a:off x="0" y="6812281"/>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65" name="Google Shape;65;p8"/>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66" name="Google Shape;66;p8"/>
          <p:cNvSpPr txBox="1">
            <a:spLocks noGrp="1"/>
          </p:cNvSpPr>
          <p:nvPr>
            <p:ph type="title"/>
          </p:nvPr>
        </p:nvSpPr>
        <p:spPr>
          <a:xfrm>
            <a:off x="2291379" y="1129553"/>
            <a:ext cx="7562625" cy="106500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298A8"/>
              </a:buClr>
              <a:buSzPts val="4800"/>
              <a:buFont typeface="Century Gothic"/>
              <a:buNone/>
              <a:defRPr sz="4800" b="0" i="0" u="none" strike="noStrike" cap="none">
                <a:solidFill>
                  <a:srgbClr val="9298A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7" name="Google Shape;67;p8"/>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68" name="Google Shape;68;p8"/>
          <p:cNvSpPr txBox="1">
            <a:spLocks noGrp="1"/>
          </p:cNvSpPr>
          <p:nvPr>
            <p:ph type="body" idx="1"/>
          </p:nvPr>
        </p:nvSpPr>
        <p:spPr>
          <a:xfrm>
            <a:off x="2291379" y="2302136"/>
            <a:ext cx="7562625" cy="405563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9" name="Google Shape;69;p8"/>
          <p:cNvSpPr/>
          <p:nvPr/>
        </p:nvSpPr>
        <p:spPr>
          <a:xfrm>
            <a:off x="0" y="6812673"/>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0" name="Google Shape;70;p8"/>
          <p:cNvPicPr preferRelativeResize="0"/>
          <p:nvPr/>
        </p:nvPicPr>
        <p:blipFill rotWithShape="1">
          <a:blip r:embed="rId5">
            <a:alphaModFix/>
          </a:blip>
          <a:srcRect/>
          <a:stretch/>
        </p:blipFill>
        <p:spPr>
          <a:xfrm>
            <a:off x="162" y="0"/>
            <a:ext cx="12191675" cy="6858000"/>
          </a:xfrm>
          <a:prstGeom prst="rect">
            <a:avLst/>
          </a:prstGeom>
          <a:noFill/>
          <a:ln>
            <a:noFill/>
          </a:ln>
        </p:spPr>
      </p:pic>
      <p:sp>
        <p:nvSpPr>
          <p:cNvPr id="71" name="Google Shape;71;p8"/>
          <p:cNvSpPr/>
          <p:nvPr/>
        </p:nvSpPr>
        <p:spPr>
          <a:xfrm>
            <a:off x="0" y="6812281"/>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72"/>
        <p:cNvGrpSpPr/>
        <p:nvPr/>
      </p:nvGrpSpPr>
      <p:grpSpPr>
        <a:xfrm>
          <a:off x="0" y="0"/>
          <a:ext cx="0" cy="0"/>
          <a:chOff x="0" y="0"/>
          <a:chExt cx="0" cy="0"/>
        </a:xfrm>
      </p:grpSpPr>
      <p:pic>
        <p:nvPicPr>
          <p:cNvPr id="73" name="Google Shape;73;p9"/>
          <p:cNvPicPr preferRelativeResize="0"/>
          <p:nvPr/>
        </p:nvPicPr>
        <p:blipFill rotWithShape="1">
          <a:blip r:embed="rId2">
            <a:alphaModFix/>
          </a:blip>
          <a:srcRect r="11317"/>
          <a:stretch/>
        </p:blipFill>
        <p:spPr>
          <a:xfrm>
            <a:off x="0" y="0"/>
            <a:ext cx="10812162" cy="6857999"/>
          </a:xfrm>
          <a:prstGeom prst="rect">
            <a:avLst/>
          </a:prstGeom>
          <a:noFill/>
          <a:ln>
            <a:noFill/>
          </a:ln>
        </p:spPr>
      </p:pic>
      <p:sp>
        <p:nvSpPr>
          <p:cNvPr id="74" name="Google Shape;74;p9"/>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298A8"/>
              </a:buClr>
              <a:buSzPts val="4800"/>
              <a:buFont typeface="Century Gothic"/>
              <a:buNone/>
              <a:defRPr sz="4800" b="0" i="0" u="none" strike="noStrike" cap="none">
                <a:solidFill>
                  <a:srgbClr val="9298A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 name="Google Shape;75;p9"/>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Google Shape;76;p9"/>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9298A8"/>
              </a:buClr>
              <a:buSzPts val="3600"/>
              <a:buFont typeface="Arial"/>
              <a:buNone/>
              <a:defRPr sz="3600" b="0" i="0" u="none" strike="noStrike" cap="none">
                <a:solidFill>
                  <a:srgbClr val="9298A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Google Shape;77;p9"/>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Google Shape;78;p9"/>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9298A8"/>
              </a:buClr>
              <a:buSzPts val="3600"/>
              <a:buFont typeface="Arial"/>
              <a:buNone/>
              <a:defRPr sz="3600" b="0" i="0" u="none" strike="noStrike" cap="none">
                <a:solidFill>
                  <a:srgbClr val="9298A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Google Shape;79;p9"/>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9298A8"/>
              </a:buClr>
              <a:buSzPts val="3600"/>
              <a:buFont typeface="Arial"/>
              <a:buNone/>
              <a:defRPr sz="3600" b="0" i="0" u="none" strike="noStrike" cap="none">
                <a:solidFill>
                  <a:srgbClr val="9298A8"/>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9"/>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9"/>
          <p:cNvSpPr/>
          <p:nvPr/>
        </p:nvSpPr>
        <p:spPr>
          <a:xfrm>
            <a:off x="0" y="6818138"/>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2" name="Google Shape;82;p9"/>
          <p:cNvPicPr preferRelativeResize="0"/>
          <p:nvPr/>
        </p:nvPicPr>
        <p:blipFill rotWithShape="1">
          <a:blip r:embed="rId3">
            <a:alphaModFix/>
          </a:blip>
          <a:srcRect/>
          <a:stretch/>
        </p:blipFill>
        <p:spPr>
          <a:xfrm flipH="1">
            <a:off x="124280" y="133045"/>
            <a:ext cx="382562" cy="382562"/>
          </a:xfrm>
          <a:prstGeom prst="rect">
            <a:avLst/>
          </a:prstGeom>
          <a:noFill/>
          <a:ln>
            <a:noFill/>
          </a:ln>
        </p:spPr>
      </p:pic>
      <p:pic>
        <p:nvPicPr>
          <p:cNvPr id="83" name="Google Shape;83;p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
        <p:nvSpPr>
          <p:cNvPr id="84" name="Google Shape;84;p9"/>
          <p:cNvSpPr/>
          <p:nvPr/>
        </p:nvSpPr>
        <p:spPr>
          <a:xfrm>
            <a:off x="0" y="6812281"/>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5"/>
        <p:cNvGrpSpPr/>
        <p:nvPr/>
      </p:nvGrpSpPr>
      <p:grpSpPr>
        <a:xfrm>
          <a:off x="0" y="0"/>
          <a:ext cx="0" cy="0"/>
          <a:chOff x="0" y="0"/>
          <a:chExt cx="0" cy="0"/>
        </a:xfrm>
      </p:grpSpPr>
      <p:pic>
        <p:nvPicPr>
          <p:cNvPr id="86" name="Google Shape;86;p10"/>
          <p:cNvPicPr preferRelativeResize="0"/>
          <p:nvPr/>
        </p:nvPicPr>
        <p:blipFill rotWithShape="1">
          <a:blip r:embed="rId2">
            <a:alphaModFix/>
          </a:blip>
          <a:srcRect/>
          <a:stretch/>
        </p:blipFill>
        <p:spPr>
          <a:xfrm>
            <a:off x="162" y="0"/>
            <a:ext cx="12191675" cy="6858000"/>
          </a:xfrm>
          <a:prstGeom prst="rect">
            <a:avLst/>
          </a:prstGeom>
          <a:noFill/>
          <a:ln>
            <a:noFill/>
          </a:ln>
        </p:spPr>
      </p:pic>
      <p:pic>
        <p:nvPicPr>
          <p:cNvPr id="87" name="Google Shape;87;p10"/>
          <p:cNvPicPr preferRelativeResize="0"/>
          <p:nvPr/>
        </p:nvPicPr>
        <p:blipFill rotWithShape="1">
          <a:blip r:embed="rId3">
            <a:alphaModFix/>
          </a:blip>
          <a:srcRect r="10607"/>
          <a:stretch/>
        </p:blipFill>
        <p:spPr>
          <a:xfrm>
            <a:off x="0" y="0"/>
            <a:ext cx="10898659" cy="6857999"/>
          </a:xfrm>
          <a:prstGeom prst="rect">
            <a:avLst/>
          </a:prstGeom>
          <a:noFill/>
          <a:ln>
            <a:noFill/>
          </a:ln>
        </p:spPr>
      </p:pic>
      <p:sp>
        <p:nvSpPr>
          <p:cNvPr id="88" name="Google Shape;88;p10"/>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298A8"/>
              </a:buClr>
              <a:buSzPts val="4800"/>
              <a:buFont typeface="Century Gothic"/>
              <a:buNone/>
              <a:defRPr sz="4800" b="0" i="0" u="none" strike="noStrike" cap="none">
                <a:solidFill>
                  <a:srgbClr val="9298A8"/>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0"/>
          <p:cNvSpPr/>
          <p:nvPr/>
        </p:nvSpPr>
        <p:spPr>
          <a:xfrm>
            <a:off x="0" y="6818138"/>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 name="Google Shape;90;p10"/>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 name="Google Shape;91;p10"/>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10"/>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10"/>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94" name="Google Shape;94;p10"/>
          <p:cNvPicPr preferRelativeResize="0"/>
          <p:nvPr/>
        </p:nvPicPr>
        <p:blipFill rotWithShape="1">
          <a:blip r:embed="rId4">
            <a:alphaModFix/>
          </a:blip>
          <a:srcRect/>
          <a:stretch/>
        </p:blipFill>
        <p:spPr>
          <a:xfrm flipH="1">
            <a:off x="124280" y="133045"/>
            <a:ext cx="382562" cy="382562"/>
          </a:xfrm>
          <a:prstGeom prst="rect">
            <a:avLst/>
          </a:prstGeom>
          <a:noFill/>
          <a:ln>
            <a:noFill/>
          </a:ln>
        </p:spPr>
      </p:pic>
      <p:pic>
        <p:nvPicPr>
          <p:cNvPr id="95" name="Google Shape;95;p10"/>
          <p:cNvPicPr preferRelativeResize="0"/>
          <p:nvPr/>
        </p:nvPicPr>
        <p:blipFill rotWithShape="1">
          <a:blip r:embed="rId5">
            <a:alphaModFix/>
          </a:blip>
          <a:srcRect r="91792" b="87748"/>
          <a:stretch/>
        </p:blipFill>
        <p:spPr>
          <a:xfrm>
            <a:off x="162" y="0"/>
            <a:ext cx="1000735" cy="840259"/>
          </a:xfrm>
          <a:prstGeom prst="rect">
            <a:avLst/>
          </a:prstGeom>
          <a:noFill/>
          <a:ln>
            <a:noFill/>
          </a:ln>
        </p:spPr>
      </p:pic>
      <p:sp>
        <p:nvSpPr>
          <p:cNvPr id="96" name="Google Shape;96;p10"/>
          <p:cNvSpPr/>
          <p:nvPr/>
        </p:nvSpPr>
        <p:spPr>
          <a:xfrm>
            <a:off x="0" y="6812281"/>
            <a:ext cx="12192000" cy="45719"/>
          </a:xfrm>
          <a:prstGeom prst="rect">
            <a:avLst/>
          </a:prstGeom>
          <a:solidFill>
            <a:srgbClr val="9298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298A8"/>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298A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502619"/>
            <a:ext cx="1000735" cy="840259"/>
          </a:xfrm>
          <a:prstGeom prst="rect">
            <a:avLst/>
          </a:prstGeom>
        </p:spPr>
      </p:pic>
    </p:spTree>
    <p:extLst>
      <p:ext uri="{BB962C8B-B14F-4D97-AF65-F5344CB8AC3E}">
        <p14:creationId xmlns:p14="http://schemas.microsoft.com/office/powerpoint/2010/main" val="5144791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5440537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emf"/><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9898" t="20596"/>
          <a:stretch/>
        </p:blipFill>
        <p:spPr>
          <a:xfrm>
            <a:off x="-2" y="-17399"/>
            <a:ext cx="6099588" cy="675168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8" y="-17398"/>
            <a:ext cx="12181455" cy="685800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6"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ts val="0"/>
              </a:spcBef>
              <a:buClr>
                <a:srgbClr val="3F3F3F"/>
              </a:buClr>
              <a:buSzPts val="1400"/>
              <a:buNone/>
            </a:pPr>
            <a:r>
              <a:rPr lang="en-US" sz="1400" dirty="0">
                <a:solidFill>
                  <a:schemeClr val="tx1">
                    <a:lumMod val="75000"/>
                    <a:lumOff val="25000"/>
                  </a:schemeClr>
                </a:solidFill>
                <a:ea typeface="Century Gothic"/>
                <a:cs typeface="Century Gothic"/>
                <a:sym typeface="Century Gothic"/>
              </a:rPr>
              <a:t>Jada Blankenship</a:t>
            </a:r>
          </a:p>
        </p:txBody>
      </p:sp>
      <p:sp>
        <p:nvSpPr>
          <p:cNvPr id="18" name="Text Placeholder 17"/>
          <p:cNvSpPr txBox="1">
            <a:spLocks/>
          </p:cNvSpPr>
          <p:nvPr/>
        </p:nvSpPr>
        <p:spPr>
          <a:xfrm>
            <a:off x="9006840" y="4787660"/>
            <a:ext cx="2703395"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ts val="0"/>
              </a:spcBef>
              <a:buClr>
                <a:srgbClr val="3F3F3F"/>
              </a:buClr>
              <a:buSzPts val="1400"/>
              <a:buNone/>
            </a:pPr>
            <a:r>
              <a:rPr lang="en-US" sz="1400" dirty="0">
                <a:solidFill>
                  <a:schemeClr val="tx1">
                    <a:lumMod val="75000"/>
                    <a:lumOff val="25000"/>
                  </a:schemeClr>
                </a:solidFill>
                <a:ea typeface="Century Gothic"/>
                <a:cs typeface="Century Gothic"/>
                <a:sym typeface="Century Gothic"/>
              </a:rPr>
              <a:t>Shelby Ingram </a:t>
            </a: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ts val="0"/>
              </a:spcBef>
              <a:buClr>
                <a:srgbClr val="3F3F3F"/>
              </a:buClr>
              <a:buSzPts val="1400"/>
              <a:buNone/>
            </a:pPr>
            <a:r>
              <a:rPr lang="en-US" sz="1400" dirty="0">
                <a:solidFill>
                  <a:schemeClr val="tx1">
                    <a:lumMod val="75000"/>
                    <a:lumOff val="25000"/>
                  </a:schemeClr>
                </a:solidFill>
                <a:ea typeface="Century Gothic"/>
                <a:cs typeface="Century Gothic"/>
                <a:sym typeface="Century Gothic"/>
              </a:rPr>
              <a:t>Michelle De Luna</a:t>
            </a:r>
          </a:p>
        </p:txBody>
      </p:sp>
      <p:sp>
        <p:nvSpPr>
          <p:cNvPr id="24"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spcBef>
                <a:spcPts val="0"/>
              </a:spcBef>
              <a:buClr>
                <a:srgbClr val="3F3F3F"/>
              </a:buClr>
              <a:buSzPts val="1800"/>
            </a:pPr>
            <a:r>
              <a:rPr lang="en-US" sz="1800" dirty="0">
                <a:solidFill>
                  <a:schemeClr val="tx1">
                    <a:lumMod val="75000"/>
                    <a:lumOff val="25000"/>
                  </a:schemeClr>
                </a:solidFill>
                <a:latin typeface="Century Gothic"/>
                <a:ea typeface="Century Gothic"/>
                <a:cs typeface="Century Gothic"/>
                <a:sym typeface="Century Gothic"/>
              </a:rPr>
              <a:t>Evaluating the Potential of CYGNSS Wind Data to Assess Tropical Storm Impacts on Energy Infrastructure in the Gulf of </a:t>
            </a:r>
            <a:r>
              <a:rPr lang="en-US" sz="1800" dirty="0">
                <a:solidFill>
                  <a:schemeClr val="tx1">
                    <a:lumMod val="75000"/>
                    <a:lumOff val="25000"/>
                  </a:schemeClr>
                </a:solidFill>
                <a:highlight>
                  <a:srgbClr val="FFFFFF"/>
                </a:highlight>
                <a:latin typeface="Century Gothic"/>
                <a:ea typeface="Century Gothic"/>
                <a:cs typeface="Century Gothic"/>
                <a:sym typeface="Century Gothic"/>
              </a:rPr>
              <a:t>México</a:t>
            </a:r>
            <a:endParaRPr lang="en-US" sz="1800" dirty="0">
              <a:solidFill>
                <a:schemeClr val="tx1">
                  <a:lumMod val="75000"/>
                  <a:lumOff val="25000"/>
                </a:schemeClr>
              </a:solidFill>
            </a:endParaRPr>
          </a:p>
        </p:txBody>
      </p:sp>
      <p:sp>
        <p:nvSpPr>
          <p:cNvPr id="26"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ts val="0"/>
              </a:spcBef>
              <a:buClr>
                <a:srgbClr val="3F3F3F"/>
              </a:buClr>
              <a:buSzPts val="1400"/>
              <a:buNone/>
            </a:pPr>
            <a:r>
              <a:rPr lang="en-US" sz="1400" dirty="0">
                <a:solidFill>
                  <a:schemeClr val="tx1">
                    <a:lumMod val="75000"/>
                    <a:lumOff val="25000"/>
                  </a:schemeClr>
                </a:solidFill>
                <a:ea typeface="Century Gothic"/>
                <a:cs typeface="Century Gothic"/>
                <a:sym typeface="Century Gothic"/>
              </a:rPr>
              <a:t>Essence Raphael</a:t>
            </a:r>
          </a:p>
        </p:txBody>
      </p:sp>
      <p:sp>
        <p:nvSpPr>
          <p:cNvPr id="27" name="Rectangle 26"/>
          <p:cNvSpPr/>
          <p:nvPr/>
        </p:nvSpPr>
        <p:spPr>
          <a:xfrm>
            <a:off x="6624354" y="1472731"/>
            <a:ext cx="5085881" cy="307777"/>
          </a:xfrm>
          <a:prstGeom prst="rect">
            <a:avLst/>
          </a:prstGeom>
        </p:spPr>
        <p:txBody>
          <a:bodyPr wrap="square">
            <a:spAutoFit/>
          </a:bodyPr>
          <a:lstStyle/>
          <a:p>
            <a:pPr lvl="0" algn="r"/>
            <a:r>
              <a:rPr lang="en-US" i="1" dirty="0">
                <a:solidFill>
                  <a:schemeClr val="tx1">
                    <a:lumMod val="75000"/>
                    <a:lumOff val="25000"/>
                  </a:schemeClr>
                </a:solidFill>
                <a:latin typeface="Century Gothic"/>
                <a:ea typeface="Century Gothic"/>
                <a:cs typeface="Century Gothic"/>
                <a:sym typeface="Century Gothic"/>
              </a:rPr>
              <a:t>2018 Fall | Alabama </a:t>
            </a:r>
            <a:r>
              <a:rPr lang="en-US" i="1" dirty="0">
                <a:solidFill>
                  <a:schemeClr val="tx1">
                    <a:lumMod val="75000"/>
                    <a:lumOff val="25000"/>
                  </a:schemeClr>
                </a:solidFill>
                <a:latin typeface="Century Gothic" panose="020B0502020202020204" pitchFamily="34" charset="0"/>
                <a:ea typeface="Century Gothic"/>
                <a:cs typeface="Century Gothic"/>
                <a:sym typeface="Century Gothic"/>
              </a:rPr>
              <a:t>–</a:t>
            </a:r>
            <a:r>
              <a:rPr lang="en-US" i="1" dirty="0" smtClean="0">
                <a:solidFill>
                  <a:schemeClr val="tx1">
                    <a:lumMod val="75000"/>
                    <a:lumOff val="25000"/>
                  </a:schemeClr>
                </a:solidFill>
                <a:latin typeface="Century Gothic"/>
                <a:ea typeface="Century Gothic"/>
                <a:cs typeface="Century Gothic"/>
                <a:sym typeface="Century Gothic"/>
              </a:rPr>
              <a:t> </a:t>
            </a:r>
            <a:r>
              <a:rPr lang="en-US" i="1" dirty="0">
                <a:solidFill>
                  <a:schemeClr val="tx1">
                    <a:lumMod val="75000"/>
                    <a:lumOff val="25000"/>
                  </a:schemeClr>
                </a:solidFill>
                <a:latin typeface="Century Gothic"/>
                <a:ea typeface="Century Gothic"/>
                <a:cs typeface="Century Gothic"/>
                <a:sym typeface="Century Gothic"/>
              </a:rPr>
              <a:t>Marshall</a:t>
            </a:r>
          </a:p>
        </p:txBody>
      </p:sp>
      <p:sp>
        <p:nvSpPr>
          <p:cNvPr id="12" name="Title 1"/>
          <p:cNvSpPr txBox="1">
            <a:spLocks/>
          </p:cNvSpPr>
          <p:nvPr/>
        </p:nvSpPr>
        <p:spPr>
          <a:xfrm>
            <a:off x="6062470" y="1917482"/>
            <a:ext cx="5647765" cy="1235240"/>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lvl="0" algn="r">
              <a:lnSpc>
                <a:spcPct val="80000"/>
              </a:lnSpc>
              <a:spcBef>
                <a:spcPts val="0"/>
              </a:spcBef>
              <a:buClr>
                <a:srgbClr val="9298A8"/>
              </a:buClr>
              <a:buSzPts val="4400"/>
            </a:pPr>
            <a:r>
              <a:rPr lang="en-US" sz="3400" dirty="0">
                <a:solidFill>
                  <a:srgbClr val="9298A8"/>
                </a:solidFill>
                <a:latin typeface="Century Gothic"/>
                <a:ea typeface="Century Gothic"/>
                <a:cs typeface="Century Gothic"/>
                <a:sym typeface="Century Gothic"/>
              </a:rPr>
              <a:t>GULF OF MÉXICO TRANSPORTATION &amp;</a:t>
            </a:r>
            <a:r>
              <a:rPr lang="en-US" sz="3400" dirty="0" smtClean="0">
                <a:solidFill>
                  <a:srgbClr val="9298A8"/>
                </a:solidFill>
                <a:latin typeface="Century Gothic"/>
                <a:ea typeface="Century Gothic"/>
                <a:cs typeface="Century Gothic"/>
                <a:sym typeface="Century Gothic"/>
              </a:rPr>
              <a:t> </a:t>
            </a:r>
            <a:r>
              <a:rPr lang="en-US" sz="3400" dirty="0">
                <a:solidFill>
                  <a:srgbClr val="9298A8"/>
                </a:solidFill>
                <a:latin typeface="Century Gothic"/>
                <a:ea typeface="Century Gothic"/>
                <a:cs typeface="Century Gothic"/>
                <a:sym typeface="Century Gothic"/>
              </a:rPr>
              <a:t>INFRASTRUCTURE</a:t>
            </a:r>
          </a:p>
        </p:txBody>
      </p:sp>
    </p:spTree>
    <p:extLst>
      <p:ext uri="{BB962C8B-B14F-4D97-AF65-F5344CB8AC3E}">
        <p14:creationId xmlns:p14="http://schemas.microsoft.com/office/powerpoint/2010/main" val="1585061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9"/>
          <p:cNvSpPr txBox="1">
            <a:spLocks noGrp="1"/>
          </p:cNvSpPr>
          <p:nvPr>
            <p:ph type="title"/>
          </p:nvPr>
        </p:nvSpPr>
        <p:spPr>
          <a:xfrm>
            <a:off x="986403" y="320691"/>
            <a:ext cx="9285246" cy="584902"/>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9298A8"/>
              </a:buClr>
              <a:buSzPts val="4800"/>
              <a:buFont typeface="Century Gothic"/>
              <a:buNone/>
            </a:pPr>
            <a:r>
              <a:rPr lang="en-US" sz="4400" dirty="0" smtClean="0"/>
              <a:t>Limitations</a:t>
            </a:r>
            <a:endParaRPr sz="4400" b="0" i="0" u="none" strike="noStrike" cap="none" dirty="0">
              <a:solidFill>
                <a:srgbClr val="9298A8"/>
              </a:solidFill>
              <a:sym typeface="Century Gothic"/>
            </a:endParaRPr>
          </a:p>
        </p:txBody>
      </p:sp>
      <p:sp>
        <p:nvSpPr>
          <p:cNvPr id="181" name="Google Shape;181;p19"/>
          <p:cNvSpPr txBox="1">
            <a:spLocks noGrp="1"/>
          </p:cNvSpPr>
          <p:nvPr>
            <p:ph type="body" idx="4294967295"/>
          </p:nvPr>
        </p:nvSpPr>
        <p:spPr>
          <a:xfrm>
            <a:off x="8166834" y="1680904"/>
            <a:ext cx="3855120" cy="4060109"/>
          </a:xfrm>
          <a:prstGeom prst="rect">
            <a:avLst/>
          </a:prstGeom>
        </p:spPr>
        <p:txBody>
          <a:bodyPr spcFirstLastPara="1" wrap="square" lIns="91425" tIns="45700" rIns="91425" bIns="45700" anchor="t" anchorCtr="0">
            <a:noAutofit/>
          </a:bodyPr>
          <a:lstStyle/>
          <a:p>
            <a:pPr marL="342900" indent="-342900">
              <a:spcAft>
                <a:spcPts val="600"/>
              </a:spcAft>
              <a:buClr>
                <a:srgbClr val="9298A8"/>
              </a:buClr>
              <a:buSzPct val="100000"/>
              <a:buFont typeface="Wingdings 3" panose="05040102010807070707" pitchFamily="18" charset="2"/>
              <a:buChar char="}"/>
            </a:pPr>
            <a:r>
              <a:rPr lang="en-US" sz="2200" b="1" dirty="0" smtClean="0">
                <a:solidFill>
                  <a:schemeClr val="tx1">
                    <a:lumMod val="75000"/>
                    <a:lumOff val="25000"/>
                  </a:schemeClr>
                </a:solidFill>
              </a:rPr>
              <a:t>Calibrating</a:t>
            </a:r>
            <a:r>
              <a:rPr lang="en-US" sz="2200" dirty="0" smtClean="0">
                <a:solidFill>
                  <a:schemeClr val="tx1">
                    <a:lumMod val="75000"/>
                    <a:lumOff val="25000"/>
                  </a:schemeClr>
                </a:solidFill>
              </a:rPr>
              <a:t> and </a:t>
            </a:r>
            <a:r>
              <a:rPr lang="en-US" sz="2200" b="1" dirty="0" smtClean="0">
                <a:solidFill>
                  <a:schemeClr val="tx1">
                    <a:lumMod val="75000"/>
                    <a:lumOff val="25000"/>
                  </a:schemeClr>
                </a:solidFill>
              </a:rPr>
              <a:t>validating </a:t>
            </a:r>
            <a:r>
              <a:rPr lang="en-US" sz="2200" dirty="0" smtClean="0">
                <a:solidFill>
                  <a:schemeClr val="tx1">
                    <a:lumMod val="75000"/>
                    <a:lumOff val="25000"/>
                  </a:schemeClr>
                </a:solidFill>
              </a:rPr>
              <a:t>CYGNSS is still underway</a:t>
            </a:r>
            <a:endParaRPr lang="en-US" sz="2200" dirty="0">
              <a:solidFill>
                <a:schemeClr val="tx1">
                  <a:lumMod val="75000"/>
                  <a:lumOff val="25000"/>
                </a:schemeClr>
              </a:solidFill>
            </a:endParaRPr>
          </a:p>
          <a:p>
            <a:pPr marL="342900" indent="-342900">
              <a:spcAft>
                <a:spcPts val="600"/>
              </a:spcAft>
              <a:buClr>
                <a:srgbClr val="9298A8"/>
              </a:buClr>
              <a:buSzPct val="100000"/>
              <a:buFont typeface="Wingdings 3" panose="05040102010807070707" pitchFamily="18" charset="2"/>
              <a:buChar char="}"/>
            </a:pPr>
            <a:r>
              <a:rPr lang="en-US" sz="2200" b="1" dirty="0">
                <a:solidFill>
                  <a:schemeClr val="tx1">
                    <a:lumMod val="75000"/>
                    <a:lumOff val="25000"/>
                  </a:schemeClr>
                </a:solidFill>
              </a:rPr>
              <a:t>L</a:t>
            </a:r>
            <a:r>
              <a:rPr lang="en-US" sz="2200" b="1" dirty="0" smtClean="0">
                <a:solidFill>
                  <a:schemeClr val="tx1">
                    <a:lumMod val="75000"/>
                    <a:lumOff val="25000"/>
                  </a:schemeClr>
                </a:solidFill>
              </a:rPr>
              <a:t>imited number</a:t>
            </a:r>
            <a:r>
              <a:rPr lang="en-US" sz="2200" dirty="0" smtClean="0">
                <a:solidFill>
                  <a:schemeClr val="tx1">
                    <a:lumMod val="75000"/>
                    <a:lumOff val="25000"/>
                  </a:schemeClr>
                </a:solidFill>
              </a:rPr>
              <a:t> of case studies</a:t>
            </a:r>
          </a:p>
          <a:p>
            <a:pPr marL="342900" indent="-342900">
              <a:spcAft>
                <a:spcPts val="600"/>
              </a:spcAft>
              <a:buClr>
                <a:srgbClr val="9298A8"/>
              </a:buClr>
              <a:buSzPct val="100000"/>
              <a:buFont typeface="Wingdings 3" panose="05040102010807070707" pitchFamily="18" charset="2"/>
              <a:buChar char="}"/>
            </a:pPr>
            <a:r>
              <a:rPr lang="en-US" sz="2200" b="1" dirty="0">
                <a:solidFill>
                  <a:schemeClr val="tx1">
                    <a:lumMod val="75000"/>
                    <a:lumOff val="25000"/>
                  </a:schemeClr>
                </a:solidFill>
              </a:rPr>
              <a:t>O</a:t>
            </a:r>
            <a:r>
              <a:rPr lang="en-US" sz="2200" b="1" dirty="0" smtClean="0">
                <a:solidFill>
                  <a:schemeClr val="tx1">
                    <a:lumMod val="75000"/>
                    <a:lumOff val="25000"/>
                  </a:schemeClr>
                </a:solidFill>
              </a:rPr>
              <a:t>ne random sample day</a:t>
            </a:r>
            <a:r>
              <a:rPr lang="en-US" sz="2200" dirty="0" smtClean="0">
                <a:solidFill>
                  <a:schemeClr val="tx1">
                    <a:lumMod val="75000"/>
                    <a:lumOff val="25000"/>
                  </a:schemeClr>
                </a:solidFill>
              </a:rPr>
              <a:t> for each month </a:t>
            </a:r>
          </a:p>
          <a:p>
            <a:pPr marL="342900" indent="-342900">
              <a:spcAft>
                <a:spcPts val="600"/>
              </a:spcAft>
              <a:buClr>
                <a:srgbClr val="9298A8"/>
              </a:buClr>
              <a:buSzPct val="100000"/>
              <a:buFont typeface="Wingdings 3" panose="05040102010807070707" pitchFamily="18" charset="2"/>
              <a:buChar char="}"/>
            </a:pPr>
            <a:r>
              <a:rPr lang="en-US" sz="2200" b="1" dirty="0" smtClean="0">
                <a:solidFill>
                  <a:schemeClr val="tx1">
                    <a:lumMod val="75000"/>
                    <a:lumOff val="25000"/>
                  </a:schemeClr>
                </a:solidFill>
              </a:rPr>
              <a:t>Wind</a:t>
            </a:r>
            <a:r>
              <a:rPr lang="en-US" sz="2200" dirty="0" smtClean="0">
                <a:solidFill>
                  <a:schemeClr val="tx1">
                    <a:lumMod val="75000"/>
                    <a:lumOff val="25000"/>
                  </a:schemeClr>
                </a:solidFill>
              </a:rPr>
              <a:t> </a:t>
            </a:r>
            <a:r>
              <a:rPr lang="en-US" sz="2200" b="1" dirty="0" smtClean="0">
                <a:solidFill>
                  <a:schemeClr val="tx1">
                    <a:lumMod val="75000"/>
                    <a:lumOff val="25000"/>
                  </a:schemeClr>
                </a:solidFill>
              </a:rPr>
              <a:t>direction</a:t>
            </a:r>
            <a:r>
              <a:rPr lang="en-US" sz="2200" dirty="0" smtClean="0">
                <a:solidFill>
                  <a:schemeClr val="tx1">
                    <a:lumMod val="75000"/>
                    <a:lumOff val="25000"/>
                  </a:schemeClr>
                </a:solidFill>
              </a:rPr>
              <a:t> and </a:t>
            </a:r>
            <a:r>
              <a:rPr lang="en-US" sz="2200" b="1" dirty="0" smtClean="0">
                <a:solidFill>
                  <a:schemeClr val="tx1">
                    <a:lumMod val="75000"/>
                    <a:lumOff val="25000"/>
                  </a:schemeClr>
                </a:solidFill>
              </a:rPr>
              <a:t>fetch</a:t>
            </a:r>
            <a:r>
              <a:rPr lang="en-US" sz="2200" dirty="0" smtClean="0">
                <a:solidFill>
                  <a:schemeClr val="tx1">
                    <a:lumMod val="75000"/>
                    <a:lumOff val="25000"/>
                  </a:schemeClr>
                </a:solidFill>
              </a:rPr>
              <a:t> </a:t>
            </a:r>
          </a:p>
          <a:p>
            <a:pPr marL="342900" indent="-342900">
              <a:spcAft>
                <a:spcPts val="600"/>
              </a:spcAft>
              <a:buClr>
                <a:srgbClr val="9298A8"/>
              </a:buClr>
              <a:buSzPct val="100000"/>
              <a:buFont typeface="Wingdings 3" panose="05040102010807070707" pitchFamily="18" charset="2"/>
              <a:buChar char="}"/>
            </a:pPr>
            <a:r>
              <a:rPr lang="en-US" sz="2200" b="1" dirty="0" smtClean="0">
                <a:solidFill>
                  <a:schemeClr val="tx1">
                    <a:lumMod val="75000"/>
                    <a:lumOff val="25000"/>
                  </a:schemeClr>
                </a:solidFill>
              </a:rPr>
              <a:t>Daily </a:t>
            </a:r>
            <a:r>
              <a:rPr lang="en-US" sz="2200" dirty="0" smtClean="0">
                <a:solidFill>
                  <a:schemeClr val="tx1">
                    <a:lumMod val="75000"/>
                    <a:lumOff val="25000"/>
                  </a:schemeClr>
                </a:solidFill>
              </a:rPr>
              <a:t>averages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60" y="1046779"/>
            <a:ext cx="7787996" cy="5328361"/>
          </a:xfrm>
          <a:prstGeom prst="rect">
            <a:avLst/>
          </a:prstGeom>
        </p:spPr>
      </p:pic>
      <p:sp>
        <p:nvSpPr>
          <p:cNvPr id="3" name="TextBox 2"/>
          <p:cNvSpPr txBox="1"/>
          <p:nvPr/>
        </p:nvSpPr>
        <p:spPr>
          <a:xfrm>
            <a:off x="272960" y="6027549"/>
            <a:ext cx="1805940"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Image Credit: NASA </a:t>
            </a: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30809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0"/>
          <p:cNvSpPr txBox="1">
            <a:spLocks noGrp="1"/>
          </p:cNvSpPr>
          <p:nvPr>
            <p:ph type="title"/>
          </p:nvPr>
        </p:nvSpPr>
        <p:spPr>
          <a:xfrm>
            <a:off x="1000125" y="3778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298A8"/>
              </a:buClr>
              <a:buSzPts val="4320"/>
              <a:buFont typeface="Century Gothic"/>
              <a:buNone/>
            </a:pPr>
            <a:r>
              <a:rPr lang="en-US" sz="4400" dirty="0"/>
              <a:t>End Products</a:t>
            </a:r>
            <a:endParaRPr sz="4400" b="0" i="0" u="none" strike="noStrike" cap="none" dirty="0">
              <a:solidFill>
                <a:srgbClr val="9298A8"/>
              </a:solidFill>
              <a:sym typeface="Century Gothic"/>
            </a:endParaRPr>
          </a:p>
        </p:txBody>
      </p:sp>
      <p:sp>
        <p:nvSpPr>
          <p:cNvPr id="188" name="Google Shape;188;p20"/>
          <p:cNvSpPr txBox="1">
            <a:spLocks noGrp="1"/>
          </p:cNvSpPr>
          <p:nvPr>
            <p:ph type="body" idx="1"/>
          </p:nvPr>
        </p:nvSpPr>
        <p:spPr>
          <a:xfrm>
            <a:off x="545715" y="1301976"/>
            <a:ext cx="4059336" cy="3986120"/>
          </a:xfrm>
          <a:prstGeom prst="rect">
            <a:avLst/>
          </a:prstGeom>
          <a:noFill/>
          <a:ln>
            <a:noFill/>
          </a:ln>
        </p:spPr>
        <p:txBody>
          <a:bodyPr spcFirstLastPara="1" wrap="square" lIns="91425" tIns="45700" rIns="91425" bIns="45700" anchor="t" anchorCtr="0">
            <a:noAutofit/>
          </a:bodyPr>
          <a:lstStyle/>
          <a:p>
            <a:pPr marL="342900" indent="-342900">
              <a:spcAft>
                <a:spcPts val="600"/>
              </a:spcAft>
              <a:buClr>
                <a:srgbClr val="9298A8"/>
              </a:buClr>
              <a:buFont typeface="Wingdings 3" panose="05040102010807070707" pitchFamily="18" charset="2"/>
              <a:buChar char="}"/>
            </a:pPr>
            <a:r>
              <a:rPr lang="en-US" dirty="0" smtClean="0">
                <a:solidFill>
                  <a:schemeClr val="tx1">
                    <a:lumMod val="75000"/>
                    <a:lumOff val="25000"/>
                  </a:schemeClr>
                </a:solidFill>
              </a:rPr>
              <a:t>Potential </a:t>
            </a:r>
            <a:r>
              <a:rPr lang="en-US" b="1" dirty="0" smtClean="0">
                <a:solidFill>
                  <a:schemeClr val="tx1">
                    <a:lumMod val="75000"/>
                    <a:lumOff val="25000"/>
                  </a:schemeClr>
                </a:solidFill>
              </a:rPr>
              <a:t>Storm Intensity</a:t>
            </a:r>
            <a:r>
              <a:rPr lang="en-US" dirty="0" smtClean="0">
                <a:solidFill>
                  <a:schemeClr val="tx1">
                    <a:lumMod val="75000"/>
                    <a:lumOff val="25000"/>
                  </a:schemeClr>
                </a:solidFill>
              </a:rPr>
              <a:t> Analysis </a:t>
            </a:r>
          </a:p>
          <a:p>
            <a:pPr marL="342900" indent="-342900">
              <a:spcAft>
                <a:spcPts val="600"/>
              </a:spcAft>
              <a:buClr>
                <a:srgbClr val="9298A8"/>
              </a:buClr>
              <a:buFont typeface="Wingdings 3" panose="05040102010807070707" pitchFamily="18" charset="2"/>
              <a:buChar char="}"/>
            </a:pPr>
            <a:r>
              <a:rPr lang="en-US" dirty="0" smtClean="0">
                <a:solidFill>
                  <a:schemeClr val="tx1">
                    <a:lumMod val="75000"/>
                    <a:lumOff val="25000"/>
                  </a:schemeClr>
                </a:solidFill>
              </a:rPr>
              <a:t>CYGNSS, MERRA-2, and buoy </a:t>
            </a:r>
            <a:r>
              <a:rPr lang="en-US" b="1" dirty="0" smtClean="0">
                <a:solidFill>
                  <a:schemeClr val="tx1">
                    <a:lumMod val="75000"/>
                    <a:lumOff val="25000"/>
                  </a:schemeClr>
                </a:solidFill>
              </a:rPr>
              <a:t>Wind Speed</a:t>
            </a:r>
            <a:r>
              <a:rPr lang="en-US" dirty="0" smtClean="0">
                <a:solidFill>
                  <a:schemeClr val="tx1">
                    <a:lumMod val="75000"/>
                    <a:lumOff val="25000"/>
                  </a:schemeClr>
                </a:solidFill>
              </a:rPr>
              <a:t> Comparison </a:t>
            </a:r>
          </a:p>
          <a:p>
            <a:pPr marL="342900" indent="-342900">
              <a:spcAft>
                <a:spcPts val="600"/>
              </a:spcAft>
              <a:buClr>
                <a:srgbClr val="9298A8"/>
              </a:buClr>
              <a:buFont typeface="Wingdings 3" panose="05040102010807070707" pitchFamily="18" charset="2"/>
              <a:buChar char="}"/>
            </a:pPr>
            <a:r>
              <a:rPr lang="en-US" dirty="0" smtClean="0">
                <a:solidFill>
                  <a:schemeClr val="tx1">
                    <a:lumMod val="75000"/>
                    <a:lumOff val="25000"/>
                  </a:schemeClr>
                </a:solidFill>
              </a:rPr>
              <a:t>Potential </a:t>
            </a:r>
            <a:r>
              <a:rPr lang="en-US" b="1" dirty="0" smtClean="0">
                <a:solidFill>
                  <a:schemeClr val="tx1">
                    <a:lumMod val="75000"/>
                    <a:lumOff val="25000"/>
                  </a:schemeClr>
                </a:solidFill>
              </a:rPr>
              <a:t>Infrastructure</a:t>
            </a:r>
            <a:r>
              <a:rPr lang="en-US" dirty="0" smtClean="0">
                <a:solidFill>
                  <a:schemeClr val="tx1">
                    <a:lumMod val="75000"/>
                    <a:lumOff val="25000"/>
                  </a:schemeClr>
                </a:solidFill>
              </a:rPr>
              <a:t> Risk Map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469" y="1273609"/>
            <a:ext cx="6125715" cy="4733508"/>
          </a:xfrm>
          <a:prstGeom prst="rect">
            <a:avLst/>
          </a:prstGeom>
        </p:spPr>
      </p:pic>
      <p:sp>
        <p:nvSpPr>
          <p:cNvPr id="3" name="TextBox 2"/>
          <p:cNvSpPr txBox="1"/>
          <p:nvPr/>
        </p:nvSpPr>
        <p:spPr>
          <a:xfrm>
            <a:off x="5767330" y="880763"/>
            <a:ext cx="5221995" cy="369332"/>
          </a:xfrm>
          <a:prstGeom prst="rect">
            <a:avLst/>
          </a:prstGeom>
          <a:noFill/>
        </p:spPr>
        <p:txBody>
          <a:bodyPr wrap="square" rtlCol="0">
            <a:spAutoFit/>
          </a:bodyPr>
          <a:lstStyle/>
          <a:p>
            <a:r>
              <a:rPr lang="en-US" sz="1800" dirty="0" smtClean="0">
                <a:solidFill>
                  <a:schemeClr val="tx1">
                    <a:lumMod val="75000"/>
                    <a:lumOff val="25000"/>
                  </a:schemeClr>
                </a:solidFill>
                <a:latin typeface="Century Gothic" panose="020B0502020202020204" pitchFamily="34" charset="0"/>
              </a:rPr>
              <a:t>Infrastructure Risk Map (September 4, 2018)</a:t>
            </a:r>
            <a:endParaRPr lang="en-US" sz="1800" dirty="0">
              <a:solidFill>
                <a:schemeClr val="tx1">
                  <a:lumMod val="75000"/>
                  <a:lumOff val="25000"/>
                </a:schemeClr>
              </a:solidFill>
              <a:latin typeface="Century Gothic" panose="020B0502020202020204" pitchFamily="34" charset="0"/>
            </a:endParaRPr>
          </a:p>
        </p:txBody>
      </p:sp>
      <p:pic>
        <p:nvPicPr>
          <p:cNvPr id="4" name="Picture 3"/>
          <p:cNvPicPr>
            <a:picLocks noChangeAspect="1"/>
          </p:cNvPicPr>
          <p:nvPr/>
        </p:nvPicPr>
        <p:blipFill>
          <a:blip r:embed="rId4"/>
          <a:stretch>
            <a:fillRect/>
          </a:stretch>
        </p:blipFill>
        <p:spPr>
          <a:xfrm>
            <a:off x="11118834" y="1439040"/>
            <a:ext cx="228877" cy="465543"/>
          </a:xfrm>
          <a:prstGeom prst="rect">
            <a:avLst/>
          </a:prstGeom>
        </p:spPr>
      </p:pic>
      <p:pic>
        <p:nvPicPr>
          <p:cNvPr id="5" name="Picture 4"/>
          <p:cNvPicPr>
            <a:picLocks noChangeAspect="1"/>
          </p:cNvPicPr>
          <p:nvPr/>
        </p:nvPicPr>
        <p:blipFill rotWithShape="1">
          <a:blip r:embed="rId5"/>
          <a:srcRect l="12295" t="5088" r="70401" b="22450"/>
          <a:stretch/>
        </p:blipFill>
        <p:spPr>
          <a:xfrm>
            <a:off x="5458855" y="6103793"/>
            <a:ext cx="258661" cy="381185"/>
          </a:xfrm>
          <a:prstGeom prst="rect">
            <a:avLst/>
          </a:prstGeom>
        </p:spPr>
      </p:pic>
      <p:sp>
        <p:nvSpPr>
          <p:cNvPr id="6" name="TextBox 5"/>
          <p:cNvSpPr txBox="1"/>
          <p:nvPr/>
        </p:nvSpPr>
        <p:spPr>
          <a:xfrm>
            <a:off x="5767330" y="6159521"/>
            <a:ext cx="1162280" cy="307777"/>
          </a:xfrm>
          <a:prstGeom prst="rect">
            <a:avLst/>
          </a:prstGeom>
          <a:solidFill>
            <a:schemeClr val="bg1"/>
          </a:solid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Platform</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589335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Results – Potential Storm Intensity </a:t>
            </a:r>
            <a:endParaRPr lang="en-US" sz="4400" dirty="0"/>
          </a:p>
        </p:txBody>
      </p:sp>
      <p:grpSp>
        <p:nvGrpSpPr>
          <p:cNvPr id="12" name="Group 4"/>
          <p:cNvGrpSpPr>
            <a:grpSpLocks noChangeAspect="1"/>
          </p:cNvGrpSpPr>
          <p:nvPr/>
        </p:nvGrpSpPr>
        <p:grpSpPr bwMode="auto">
          <a:xfrm>
            <a:off x="835434" y="3849574"/>
            <a:ext cx="1898784" cy="2010741"/>
            <a:chOff x="417" y="3280"/>
            <a:chExt cx="765" cy="897"/>
          </a:xfrm>
        </p:grpSpPr>
        <p:sp>
          <p:nvSpPr>
            <p:cNvPr id="13" name="AutoShape 3"/>
            <p:cNvSpPr>
              <a:spLocks noChangeAspect="1" noChangeArrowheads="1" noTextEdit="1"/>
            </p:cNvSpPr>
            <p:nvPr/>
          </p:nvSpPr>
          <p:spPr bwMode="auto">
            <a:xfrm>
              <a:off x="417" y="3280"/>
              <a:ext cx="725"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a:latin typeface="Century Gothic" panose="020B0502020202020204" pitchFamily="34" charset="0"/>
              </a:endParaRPr>
            </a:p>
          </p:txBody>
        </p:sp>
        <p:sp>
          <p:nvSpPr>
            <p:cNvPr id="14" name="Rectangle 5"/>
            <p:cNvSpPr>
              <a:spLocks noChangeArrowheads="1"/>
            </p:cNvSpPr>
            <p:nvPr/>
          </p:nvSpPr>
          <p:spPr bwMode="auto">
            <a:xfrm>
              <a:off x="417" y="3286"/>
              <a:ext cx="765"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lumMod val="75000"/>
                      <a:lumOff val="25000"/>
                    </a:schemeClr>
                  </a:solidFill>
                  <a:effectLst/>
                  <a:latin typeface="Century Gothic" panose="020B0502020202020204" pitchFamily="34" charset="0"/>
                </a:rPr>
                <a:t>Sea State Level</a:t>
              </a:r>
              <a:endParaRPr kumimoji="0" lang="en-US" altLang="en-US" sz="2400" b="1" i="0" u="none" strike="noStrike" cap="none" normalizeH="0" baseline="0" dirty="0" smtClean="0">
                <a:ln>
                  <a:noFill/>
                </a:ln>
                <a:solidFill>
                  <a:schemeClr val="tx1">
                    <a:lumMod val="75000"/>
                    <a:lumOff val="25000"/>
                  </a:schemeClr>
                </a:solidFill>
                <a:effectLst/>
                <a:latin typeface="Century Gothic" panose="020B0502020202020204" pitchFamily="34" charset="0"/>
              </a:endParaRPr>
            </a:p>
          </p:txBody>
        </p:sp>
        <p:sp>
          <p:nvSpPr>
            <p:cNvPr id="15" name="Rectangle 6"/>
            <p:cNvSpPr>
              <a:spLocks noChangeArrowheads="1"/>
            </p:cNvSpPr>
            <p:nvPr/>
          </p:nvSpPr>
          <p:spPr bwMode="auto">
            <a:xfrm>
              <a:off x="417" y="3514"/>
              <a:ext cx="215" cy="1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a:latin typeface="Century Gothic" panose="020B0502020202020204" pitchFamily="34" charset="0"/>
              </a:endParaRPr>
            </a:p>
          </p:txBody>
        </p:sp>
        <p:sp>
          <p:nvSpPr>
            <p:cNvPr id="16" name="Rectangle 7"/>
            <p:cNvSpPr>
              <a:spLocks noChangeArrowheads="1"/>
            </p:cNvSpPr>
            <p:nvPr/>
          </p:nvSpPr>
          <p:spPr bwMode="auto">
            <a:xfrm>
              <a:off x="670" y="3527"/>
              <a:ext cx="132"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300" b="1" dirty="0">
                  <a:solidFill>
                    <a:schemeClr val="tx1">
                      <a:lumMod val="75000"/>
                      <a:lumOff val="25000"/>
                    </a:schemeClr>
                  </a:solidFill>
                  <a:latin typeface="Century Gothic" panose="020B0502020202020204" pitchFamily="34" charset="0"/>
                </a:rPr>
                <a:t>1</a:t>
              </a:r>
              <a:endParaRPr kumimoji="0" lang="en-US" altLang="en-US" sz="1300" b="1" i="0" u="none" strike="noStrike" cap="none" normalizeH="0" baseline="0" dirty="0" smtClean="0">
                <a:ln>
                  <a:noFill/>
                </a:ln>
                <a:solidFill>
                  <a:schemeClr val="tx1">
                    <a:lumMod val="75000"/>
                    <a:lumOff val="25000"/>
                  </a:schemeClr>
                </a:solidFill>
                <a:effectLst/>
                <a:latin typeface="Century Gothic" panose="020B0502020202020204" pitchFamily="34" charset="0"/>
              </a:endParaRPr>
            </a:p>
          </p:txBody>
        </p:sp>
        <p:sp>
          <p:nvSpPr>
            <p:cNvPr id="17" name="Rectangle 8"/>
            <p:cNvSpPr>
              <a:spLocks noChangeArrowheads="1"/>
            </p:cNvSpPr>
            <p:nvPr/>
          </p:nvSpPr>
          <p:spPr bwMode="auto">
            <a:xfrm>
              <a:off x="417" y="3688"/>
              <a:ext cx="215" cy="130"/>
            </a:xfrm>
            <a:prstGeom prst="rect">
              <a:avLst/>
            </a:prstGeom>
            <a:solidFill>
              <a:srgbClr val="FAE6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a:latin typeface="Century Gothic" panose="020B0502020202020204" pitchFamily="34" charset="0"/>
              </a:endParaRPr>
            </a:p>
          </p:txBody>
        </p:sp>
        <p:sp>
          <p:nvSpPr>
            <p:cNvPr id="18" name="Rectangle 9"/>
            <p:cNvSpPr>
              <a:spLocks noChangeArrowheads="1"/>
            </p:cNvSpPr>
            <p:nvPr/>
          </p:nvSpPr>
          <p:spPr bwMode="auto">
            <a:xfrm>
              <a:off x="670" y="3703"/>
              <a:ext cx="37"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lumMod val="75000"/>
                      <a:lumOff val="25000"/>
                    </a:schemeClr>
                  </a:solidFill>
                  <a:effectLst/>
                  <a:latin typeface="Century Gothic" panose="020B0502020202020204" pitchFamily="34" charset="0"/>
                </a:rPr>
                <a:t>2</a:t>
              </a:r>
              <a:endParaRPr kumimoji="0" lang="en-US" altLang="en-US" sz="1800" b="1" i="0" u="none" strike="noStrike" cap="none" normalizeH="0" baseline="0" dirty="0" smtClean="0">
                <a:ln>
                  <a:noFill/>
                </a:ln>
                <a:solidFill>
                  <a:schemeClr val="tx1">
                    <a:lumMod val="75000"/>
                    <a:lumOff val="25000"/>
                  </a:schemeClr>
                </a:solidFill>
                <a:effectLst/>
                <a:latin typeface="Century Gothic" panose="020B0502020202020204" pitchFamily="34" charset="0"/>
              </a:endParaRPr>
            </a:p>
          </p:txBody>
        </p:sp>
        <p:sp>
          <p:nvSpPr>
            <p:cNvPr id="19" name="Rectangle 10"/>
            <p:cNvSpPr>
              <a:spLocks noChangeArrowheads="1"/>
            </p:cNvSpPr>
            <p:nvPr/>
          </p:nvSpPr>
          <p:spPr bwMode="auto">
            <a:xfrm>
              <a:off x="417" y="3864"/>
              <a:ext cx="215" cy="129"/>
            </a:xfrm>
            <a:prstGeom prst="rect">
              <a:avLst/>
            </a:prstGeom>
            <a:solidFill>
              <a:srgbClr val="E8C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a:latin typeface="Century Gothic" panose="020B0502020202020204" pitchFamily="34" charset="0"/>
              </a:endParaRPr>
            </a:p>
          </p:txBody>
        </p:sp>
        <p:sp>
          <p:nvSpPr>
            <p:cNvPr id="20" name="Rectangle 11"/>
            <p:cNvSpPr>
              <a:spLocks noChangeArrowheads="1"/>
            </p:cNvSpPr>
            <p:nvPr/>
          </p:nvSpPr>
          <p:spPr bwMode="auto">
            <a:xfrm>
              <a:off x="670" y="3879"/>
              <a:ext cx="37"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lumMod val="75000"/>
                      <a:lumOff val="25000"/>
                    </a:schemeClr>
                  </a:solidFill>
                  <a:effectLst/>
                  <a:latin typeface="Century Gothic" panose="020B0502020202020204" pitchFamily="34" charset="0"/>
                </a:rPr>
                <a:t>3</a:t>
              </a:r>
              <a:endParaRPr kumimoji="0" lang="en-US" altLang="en-US" sz="1800" b="1" i="0" u="none" strike="noStrike" cap="none" normalizeH="0" baseline="0" dirty="0" smtClean="0">
                <a:ln>
                  <a:noFill/>
                </a:ln>
                <a:solidFill>
                  <a:schemeClr val="tx1">
                    <a:lumMod val="75000"/>
                    <a:lumOff val="25000"/>
                  </a:schemeClr>
                </a:solidFill>
                <a:effectLst/>
                <a:latin typeface="Century Gothic" panose="020B0502020202020204" pitchFamily="34" charset="0"/>
              </a:endParaRPr>
            </a:p>
          </p:txBody>
        </p:sp>
        <p:sp>
          <p:nvSpPr>
            <p:cNvPr id="21" name="Rectangle 12"/>
            <p:cNvSpPr>
              <a:spLocks noChangeArrowheads="1"/>
            </p:cNvSpPr>
            <p:nvPr/>
          </p:nvSpPr>
          <p:spPr bwMode="auto">
            <a:xfrm>
              <a:off x="417" y="4040"/>
              <a:ext cx="215" cy="129"/>
            </a:xfrm>
            <a:prstGeom prst="rect">
              <a:avLst/>
            </a:prstGeom>
            <a:solidFill>
              <a:srgbClr val="C7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a:latin typeface="Century Gothic" panose="020B0502020202020204" pitchFamily="34" charset="0"/>
              </a:endParaRPr>
            </a:p>
          </p:txBody>
        </p:sp>
        <p:sp>
          <p:nvSpPr>
            <p:cNvPr id="22" name="Rectangle 13"/>
            <p:cNvSpPr>
              <a:spLocks noChangeArrowheads="1"/>
            </p:cNvSpPr>
            <p:nvPr/>
          </p:nvSpPr>
          <p:spPr bwMode="auto">
            <a:xfrm>
              <a:off x="670" y="4054"/>
              <a:ext cx="37"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lumMod val="75000"/>
                      <a:lumOff val="25000"/>
                    </a:schemeClr>
                  </a:solidFill>
                  <a:effectLst/>
                  <a:latin typeface="Century Gothic" panose="020B0502020202020204" pitchFamily="34" charset="0"/>
                </a:rPr>
                <a:t>4</a:t>
              </a:r>
              <a:endParaRPr kumimoji="0" lang="en-US" altLang="en-US" sz="1800" b="1" i="0" u="none" strike="noStrike" cap="none" normalizeH="0" baseline="0" dirty="0" smtClean="0">
                <a:ln>
                  <a:noFill/>
                </a:ln>
                <a:solidFill>
                  <a:schemeClr val="tx1">
                    <a:lumMod val="75000"/>
                    <a:lumOff val="25000"/>
                  </a:schemeClr>
                </a:solidFill>
                <a:effectLst/>
                <a:latin typeface="Century Gothic" panose="020B0502020202020204" pitchFamily="34" charset="0"/>
              </a:endParaRPr>
            </a:p>
          </p:txBody>
        </p:sp>
        <p:sp>
          <p:nvSpPr>
            <p:cNvPr id="30" name="Rectangle 6"/>
            <p:cNvSpPr>
              <a:spLocks noChangeArrowheads="1"/>
            </p:cNvSpPr>
            <p:nvPr/>
          </p:nvSpPr>
          <p:spPr bwMode="auto">
            <a:xfrm>
              <a:off x="431" y="3515"/>
              <a:ext cx="215" cy="1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a:latin typeface="Century Gothic" panose="020B0502020202020204" pitchFamily="34" charset="0"/>
              </a:endParaRPr>
            </a:p>
          </p:txBody>
        </p:sp>
      </p:grpSp>
      <p:grpSp>
        <p:nvGrpSpPr>
          <p:cNvPr id="3" name="Group 2"/>
          <p:cNvGrpSpPr/>
          <p:nvPr/>
        </p:nvGrpSpPr>
        <p:grpSpPr>
          <a:xfrm>
            <a:off x="3619993" y="1314363"/>
            <a:ext cx="8215438" cy="5097321"/>
            <a:chOff x="192874" y="1987530"/>
            <a:chExt cx="3929574" cy="3036489"/>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74" y="1987530"/>
              <a:ext cx="3929574" cy="3036489"/>
            </a:xfrm>
            <a:prstGeom prst="rect">
              <a:avLst/>
            </a:prstGeom>
          </p:spPr>
        </p:pic>
        <p:sp>
          <p:nvSpPr>
            <p:cNvPr id="23" name="TextBox 22"/>
            <p:cNvSpPr txBox="1"/>
            <p:nvPr/>
          </p:nvSpPr>
          <p:spPr>
            <a:xfrm>
              <a:off x="348603" y="2046652"/>
              <a:ext cx="1418526" cy="238347"/>
            </a:xfrm>
            <a:prstGeom prst="rect">
              <a:avLst/>
            </a:prstGeom>
            <a:noFill/>
          </p:spPr>
          <p:txBody>
            <a:bodyPr wrap="square" rtlCol="0">
              <a:spAutoFit/>
            </a:bodyPr>
            <a:lstStyle/>
            <a:p>
              <a:r>
                <a:rPr lang="en-US" sz="2000" dirty="0" smtClean="0">
                  <a:solidFill>
                    <a:schemeClr val="tx1">
                      <a:lumMod val="75000"/>
                      <a:lumOff val="25000"/>
                    </a:schemeClr>
                  </a:solidFill>
                  <a:latin typeface="Century Gothic" panose="020B0502020202020204" pitchFamily="34" charset="0"/>
                </a:rPr>
                <a:t>September 3</a:t>
              </a:r>
              <a:r>
                <a:rPr lang="en-US" sz="2000" baseline="30000" dirty="0" smtClean="0">
                  <a:solidFill>
                    <a:schemeClr val="tx1">
                      <a:lumMod val="75000"/>
                      <a:lumOff val="25000"/>
                    </a:schemeClr>
                  </a:solidFill>
                  <a:latin typeface="Century Gothic" panose="020B0502020202020204" pitchFamily="34" charset="0"/>
                </a:rPr>
                <a:t>rd</a:t>
              </a:r>
              <a:r>
                <a:rPr lang="en-US" sz="2000" dirty="0" smtClean="0">
                  <a:solidFill>
                    <a:schemeClr val="tx1">
                      <a:lumMod val="75000"/>
                      <a:lumOff val="25000"/>
                    </a:schemeClr>
                  </a:solidFill>
                  <a:latin typeface="Century Gothic" panose="020B0502020202020204" pitchFamily="34" charset="0"/>
                </a:rPr>
                <a:t> </a:t>
              </a:r>
              <a:endParaRPr lang="en-US" sz="2000" dirty="0">
                <a:solidFill>
                  <a:schemeClr val="tx1">
                    <a:lumMod val="75000"/>
                    <a:lumOff val="25000"/>
                  </a:schemeClr>
                </a:solidFill>
                <a:latin typeface="Century Gothic" panose="020B0502020202020204" pitchFamily="34" charset="0"/>
              </a:endParaRPr>
            </a:p>
          </p:txBody>
        </p:sp>
      </p:grpSp>
      <p:grpSp>
        <p:nvGrpSpPr>
          <p:cNvPr id="4" name="Group 3"/>
          <p:cNvGrpSpPr/>
          <p:nvPr/>
        </p:nvGrpSpPr>
        <p:grpSpPr>
          <a:xfrm>
            <a:off x="3619993" y="1314363"/>
            <a:ext cx="8215438" cy="5097322"/>
            <a:chOff x="4603138" y="2344039"/>
            <a:chExt cx="3931920" cy="3035808"/>
          </a:xfrm>
        </p:grpSpPr>
        <p:pic>
          <p:nvPicPr>
            <p:cNvPr id="29" name="Picture 28"/>
            <p:cNvPicPr>
              <a:picLocks/>
            </p:cNvPicPr>
            <p:nvPr/>
          </p:nvPicPr>
          <p:blipFill>
            <a:blip r:embed="rId4">
              <a:extLst>
                <a:ext uri="{28A0092B-C50C-407E-A947-70E740481C1C}">
                  <a14:useLocalDpi xmlns:a14="http://schemas.microsoft.com/office/drawing/2010/main" val="0"/>
                </a:ext>
              </a:extLst>
            </a:blip>
            <a:stretch>
              <a:fillRect/>
            </a:stretch>
          </p:blipFill>
          <p:spPr>
            <a:xfrm>
              <a:off x="4603138" y="2344039"/>
              <a:ext cx="3931920" cy="3035808"/>
            </a:xfrm>
            <a:prstGeom prst="rect">
              <a:avLst/>
            </a:prstGeom>
          </p:spPr>
        </p:pic>
        <p:sp>
          <p:nvSpPr>
            <p:cNvPr id="24" name="TextBox 23"/>
            <p:cNvSpPr txBox="1"/>
            <p:nvPr/>
          </p:nvSpPr>
          <p:spPr>
            <a:xfrm>
              <a:off x="4668388" y="2403162"/>
              <a:ext cx="1269403" cy="238293"/>
            </a:xfrm>
            <a:prstGeom prst="rect">
              <a:avLst/>
            </a:prstGeom>
            <a:noFill/>
          </p:spPr>
          <p:txBody>
            <a:bodyPr wrap="square" rtlCol="0">
              <a:spAutoFit/>
            </a:bodyPr>
            <a:lstStyle/>
            <a:p>
              <a:r>
                <a:rPr lang="en-US" sz="2000" dirty="0" smtClean="0">
                  <a:solidFill>
                    <a:schemeClr val="tx1">
                      <a:lumMod val="75000"/>
                      <a:lumOff val="25000"/>
                    </a:schemeClr>
                  </a:solidFill>
                  <a:latin typeface="Century Gothic" panose="020B0502020202020204" pitchFamily="34" charset="0"/>
                </a:rPr>
                <a:t>September 4</a:t>
              </a:r>
              <a:r>
                <a:rPr lang="en-US" sz="2000" baseline="30000" dirty="0" smtClean="0">
                  <a:solidFill>
                    <a:schemeClr val="tx1">
                      <a:lumMod val="75000"/>
                      <a:lumOff val="25000"/>
                    </a:schemeClr>
                  </a:solidFill>
                  <a:latin typeface="Century Gothic" panose="020B0502020202020204" pitchFamily="34" charset="0"/>
                </a:rPr>
                <a:t>th</a:t>
              </a:r>
              <a:r>
                <a:rPr lang="en-US" sz="2000" dirty="0" smtClean="0">
                  <a:solidFill>
                    <a:schemeClr val="tx1">
                      <a:lumMod val="75000"/>
                      <a:lumOff val="25000"/>
                    </a:schemeClr>
                  </a:solidFill>
                  <a:latin typeface="Century Gothic" panose="020B0502020202020204" pitchFamily="34" charset="0"/>
                </a:rPr>
                <a:t> </a:t>
              </a:r>
              <a:endParaRPr lang="en-US" sz="2000" dirty="0">
                <a:solidFill>
                  <a:schemeClr val="tx1">
                    <a:lumMod val="75000"/>
                    <a:lumOff val="25000"/>
                  </a:schemeClr>
                </a:solidFill>
                <a:latin typeface="Century Gothic" panose="020B0502020202020204" pitchFamily="34" charset="0"/>
              </a:endParaRPr>
            </a:p>
          </p:txBody>
        </p:sp>
      </p:grpSp>
      <p:grpSp>
        <p:nvGrpSpPr>
          <p:cNvPr id="5" name="Group 4"/>
          <p:cNvGrpSpPr/>
          <p:nvPr/>
        </p:nvGrpSpPr>
        <p:grpSpPr>
          <a:xfrm>
            <a:off x="3619993" y="1314363"/>
            <a:ext cx="8215439" cy="5097322"/>
            <a:chOff x="7824871" y="1987529"/>
            <a:chExt cx="3931920" cy="3036489"/>
          </a:xfrm>
        </p:grpSpPr>
        <p:pic>
          <p:nvPicPr>
            <p:cNvPr id="27" name="Picture 26"/>
            <p:cNvPicPr>
              <a:picLocks/>
            </p:cNvPicPr>
            <p:nvPr/>
          </p:nvPicPr>
          <p:blipFill>
            <a:blip r:embed="rId5">
              <a:extLst>
                <a:ext uri="{28A0092B-C50C-407E-A947-70E740481C1C}">
                  <a14:useLocalDpi xmlns:a14="http://schemas.microsoft.com/office/drawing/2010/main" val="0"/>
                </a:ext>
              </a:extLst>
            </a:blip>
            <a:stretch>
              <a:fillRect/>
            </a:stretch>
          </p:blipFill>
          <p:spPr>
            <a:xfrm>
              <a:off x="7824871" y="1987529"/>
              <a:ext cx="3931920" cy="3036489"/>
            </a:xfrm>
            <a:prstGeom prst="rect">
              <a:avLst/>
            </a:prstGeom>
          </p:spPr>
        </p:pic>
        <p:sp>
          <p:nvSpPr>
            <p:cNvPr id="25" name="TextBox 24"/>
            <p:cNvSpPr txBox="1"/>
            <p:nvPr/>
          </p:nvSpPr>
          <p:spPr>
            <a:xfrm>
              <a:off x="7890122" y="2063426"/>
              <a:ext cx="1430767" cy="238347"/>
            </a:xfrm>
            <a:prstGeom prst="rect">
              <a:avLst/>
            </a:prstGeom>
            <a:noFill/>
          </p:spPr>
          <p:txBody>
            <a:bodyPr wrap="square" rtlCol="0">
              <a:spAutoFit/>
            </a:bodyPr>
            <a:lstStyle/>
            <a:p>
              <a:r>
                <a:rPr lang="en-US" sz="2000" dirty="0" smtClean="0">
                  <a:solidFill>
                    <a:schemeClr val="tx1">
                      <a:lumMod val="75000"/>
                      <a:lumOff val="25000"/>
                    </a:schemeClr>
                  </a:solidFill>
                  <a:latin typeface="Century Gothic" panose="020B0502020202020204" pitchFamily="34" charset="0"/>
                </a:rPr>
                <a:t>September 5th</a:t>
              </a:r>
              <a:endParaRPr lang="en-US" sz="20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27898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457417" cy="479425"/>
          </a:xfrm>
        </p:spPr>
        <p:txBody>
          <a:bodyPr/>
          <a:lstStyle/>
          <a:p>
            <a:r>
              <a:rPr lang="en-US" sz="4400" dirty="0" smtClean="0"/>
              <a:t>Results – Potential Storm Intensity</a:t>
            </a:r>
            <a:endParaRPr lang="en-US" sz="4400" dirty="0"/>
          </a:p>
        </p:txBody>
      </p:sp>
      <p:graphicFrame>
        <p:nvGraphicFramePr>
          <p:cNvPr id="7" name="Table 6"/>
          <p:cNvGraphicFramePr>
            <a:graphicFrameLocks noGrp="1"/>
          </p:cNvGraphicFramePr>
          <p:nvPr>
            <p:extLst>
              <p:ext uri="{D42A27DB-BD31-4B8C-83A1-F6EECF244321}">
                <p14:modId xmlns:p14="http://schemas.microsoft.com/office/powerpoint/2010/main" val="3210296990"/>
              </p:ext>
            </p:extLst>
          </p:nvPr>
        </p:nvGraphicFramePr>
        <p:xfrm>
          <a:off x="1277354" y="1818593"/>
          <a:ext cx="9637292" cy="3210600"/>
        </p:xfrm>
        <a:graphic>
          <a:graphicData uri="http://schemas.openxmlformats.org/drawingml/2006/table">
            <a:tbl>
              <a:tblPr firstRow="1" bandRow="1">
                <a:tableStyleId>{5C22544A-7EE6-4342-B048-85BDC9FD1C3A}</a:tableStyleId>
              </a:tblPr>
              <a:tblGrid>
                <a:gridCol w="2409323">
                  <a:extLst>
                    <a:ext uri="{9D8B030D-6E8A-4147-A177-3AD203B41FA5}">
                      <a16:colId xmlns:a16="http://schemas.microsoft.com/office/drawing/2014/main" val="2734054977"/>
                    </a:ext>
                  </a:extLst>
                </a:gridCol>
                <a:gridCol w="2409323">
                  <a:extLst>
                    <a:ext uri="{9D8B030D-6E8A-4147-A177-3AD203B41FA5}">
                      <a16:colId xmlns:a16="http://schemas.microsoft.com/office/drawing/2014/main" val="3577415112"/>
                    </a:ext>
                  </a:extLst>
                </a:gridCol>
                <a:gridCol w="2409323">
                  <a:extLst>
                    <a:ext uri="{9D8B030D-6E8A-4147-A177-3AD203B41FA5}">
                      <a16:colId xmlns:a16="http://schemas.microsoft.com/office/drawing/2014/main" val="3450770256"/>
                    </a:ext>
                  </a:extLst>
                </a:gridCol>
                <a:gridCol w="2409323">
                  <a:extLst>
                    <a:ext uri="{9D8B030D-6E8A-4147-A177-3AD203B41FA5}">
                      <a16:colId xmlns:a16="http://schemas.microsoft.com/office/drawing/2014/main" val="1297606345"/>
                    </a:ext>
                  </a:extLst>
                </a:gridCol>
              </a:tblGrid>
              <a:tr h="574050">
                <a:tc>
                  <a:txBody>
                    <a:bodyPr/>
                    <a:lstStyle/>
                    <a:p>
                      <a:pPr algn="ctr"/>
                      <a:r>
                        <a:rPr lang="en-US" sz="1800" dirty="0" smtClean="0">
                          <a:latin typeface="Century Gothic" panose="020B0502020202020204" pitchFamily="34" charset="0"/>
                        </a:rPr>
                        <a:t>Date (2018)</a:t>
                      </a:r>
                      <a:endParaRPr lang="en-US" sz="1800" dirty="0">
                        <a:latin typeface="Century Gothic" panose="020B0502020202020204" pitchFamily="34" charset="0"/>
                      </a:endParaRPr>
                    </a:p>
                  </a:txBody>
                  <a:tcPr anchor="ctr"/>
                </a:tc>
                <a:tc>
                  <a:txBody>
                    <a:bodyPr/>
                    <a:lstStyle/>
                    <a:p>
                      <a:pPr algn="ctr"/>
                      <a:r>
                        <a:rPr lang="en-US" sz="1800" dirty="0" smtClean="0">
                          <a:latin typeface="Century Gothic" panose="020B0502020202020204" pitchFamily="34" charset="0"/>
                        </a:rPr>
                        <a:t>Count</a:t>
                      </a:r>
                      <a:r>
                        <a:rPr lang="en-US" sz="1800" baseline="0" dirty="0" smtClean="0">
                          <a:latin typeface="Century Gothic" panose="020B0502020202020204" pitchFamily="34" charset="0"/>
                        </a:rPr>
                        <a:t> of Wind measurements </a:t>
                      </a:r>
                    </a:p>
                    <a:p>
                      <a:pPr algn="ctr"/>
                      <a:r>
                        <a:rPr lang="en-US" sz="1800" baseline="0" dirty="0" smtClean="0">
                          <a:latin typeface="Century Gothic" panose="020B0502020202020204" pitchFamily="34" charset="0"/>
                        </a:rPr>
                        <a:t>≥ SSL 5*</a:t>
                      </a:r>
                      <a:endParaRPr lang="en-US" sz="1800" dirty="0">
                        <a:latin typeface="Century Gothic" panose="020B0502020202020204" pitchFamily="34" charset="0"/>
                      </a:endParaRPr>
                    </a:p>
                  </a:txBody>
                  <a:tcPr anchor="ctr"/>
                </a:tc>
                <a:tc>
                  <a:txBody>
                    <a:bodyPr/>
                    <a:lstStyle/>
                    <a:p>
                      <a:pPr algn="ctr"/>
                      <a:r>
                        <a:rPr lang="en-US" sz="1800" dirty="0" smtClean="0">
                          <a:latin typeface="Century Gothic" panose="020B0502020202020204" pitchFamily="34" charset="0"/>
                        </a:rPr>
                        <a:t>r value</a:t>
                      </a:r>
                      <a:r>
                        <a:rPr lang="en-US" sz="1800" baseline="0" dirty="0" smtClean="0">
                          <a:latin typeface="Century Gothic" panose="020B0502020202020204" pitchFamily="34" charset="0"/>
                        </a:rPr>
                        <a:t> </a:t>
                      </a:r>
                    </a:p>
                    <a:p>
                      <a:pPr algn="ctr"/>
                      <a:r>
                        <a:rPr lang="en-US" sz="1800" baseline="0" dirty="0" smtClean="0">
                          <a:latin typeface="Century Gothic" panose="020B0502020202020204" pitchFamily="34" charset="0"/>
                        </a:rPr>
                        <a:t>(</a:t>
                      </a:r>
                      <a:r>
                        <a:rPr lang="en-US" sz="1800" dirty="0" smtClean="0">
                          <a:latin typeface="Century Gothic" panose="020B0502020202020204" pitchFamily="34" charset="0"/>
                        </a:rPr>
                        <a:t>Pearson</a:t>
                      </a:r>
                      <a:r>
                        <a:rPr lang="en-US" sz="1800" baseline="0" dirty="0" smtClean="0">
                          <a:latin typeface="Century Gothic" panose="020B0502020202020204" pitchFamily="34" charset="0"/>
                        </a:rPr>
                        <a:t> </a:t>
                      </a:r>
                      <a:r>
                        <a:rPr lang="en-US" sz="1800" dirty="0" smtClean="0">
                          <a:latin typeface="Century Gothic" panose="020B0502020202020204" pitchFamily="34" charset="0"/>
                        </a:rPr>
                        <a:t>Correlation)</a:t>
                      </a:r>
                      <a:endParaRPr lang="en-US" sz="1800" dirty="0">
                        <a:latin typeface="Century Gothic" panose="020B0502020202020204" pitchFamily="34" charset="0"/>
                      </a:endParaRPr>
                    </a:p>
                  </a:txBody>
                  <a:tcPr anchor="ctr"/>
                </a:tc>
                <a:tc>
                  <a:txBody>
                    <a:bodyPr/>
                    <a:lstStyle/>
                    <a:p>
                      <a:pPr algn="ctr"/>
                      <a:r>
                        <a:rPr lang="en-US" sz="1800" dirty="0" smtClean="0">
                          <a:latin typeface="Century Gothic" panose="020B0502020202020204" pitchFamily="34" charset="0"/>
                        </a:rPr>
                        <a:t>Maximum wave height (m)</a:t>
                      </a:r>
                      <a:endParaRPr lang="en-US" sz="1800" dirty="0">
                        <a:latin typeface="Century Gothic" panose="020B0502020202020204" pitchFamily="34" charset="0"/>
                      </a:endParaRPr>
                    </a:p>
                  </a:txBody>
                  <a:tcPr anchor="ctr"/>
                </a:tc>
                <a:extLst>
                  <a:ext uri="{0D108BD9-81ED-4DB2-BD59-A6C34878D82A}">
                    <a16:rowId xmlns:a16="http://schemas.microsoft.com/office/drawing/2014/main" val="3783433209"/>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September 2</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135</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.372</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1.17</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127271770"/>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September 3</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133</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.253</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1.48</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2958166225"/>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September 4</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245</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.731</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3.66</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413541205"/>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September 5</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53</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.441</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4.96</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19835969"/>
                  </a:ext>
                </a:extLst>
              </a:tr>
            </a:tbl>
          </a:graphicData>
        </a:graphic>
      </p:graphicFrame>
      <p:sp>
        <p:nvSpPr>
          <p:cNvPr id="8" name="TextBox 7"/>
          <p:cNvSpPr txBox="1"/>
          <p:nvPr/>
        </p:nvSpPr>
        <p:spPr>
          <a:xfrm>
            <a:off x="234782" y="6054705"/>
            <a:ext cx="3051810" cy="523220"/>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*SSL= Sea State Level</a:t>
            </a:r>
          </a:p>
          <a:p>
            <a:r>
              <a:rPr lang="en-US" dirty="0" smtClean="0">
                <a:solidFill>
                  <a:schemeClr val="tx1">
                    <a:lumMod val="75000"/>
                    <a:lumOff val="25000"/>
                  </a:schemeClr>
                </a:solidFill>
                <a:latin typeface="Century Gothic" panose="020B0502020202020204" pitchFamily="34" charset="0"/>
              </a:rPr>
              <a:t>*SSL 5 =  9.77- 12.60 ms</a:t>
            </a:r>
            <a:r>
              <a:rPr lang="en-US" baseline="30000" dirty="0" smtClean="0">
                <a:solidFill>
                  <a:schemeClr val="tx1">
                    <a:lumMod val="75000"/>
                    <a:lumOff val="25000"/>
                  </a:schemeClr>
                </a:solidFill>
                <a:latin typeface="Century Gothic" panose="020B0502020202020204" pitchFamily="34" charset="0"/>
              </a:rPr>
              <a:t>-1 </a:t>
            </a:r>
            <a:endParaRPr lang="en-US" dirty="0">
              <a:solidFill>
                <a:schemeClr val="tx1">
                  <a:lumMod val="75000"/>
                  <a:lumOff val="25000"/>
                </a:schemeClr>
              </a:solidFill>
              <a:latin typeface="Century Gothic" panose="020B0502020202020204" pitchFamily="34" charset="0"/>
            </a:endParaRPr>
          </a:p>
        </p:txBody>
      </p:sp>
      <p:sp>
        <p:nvSpPr>
          <p:cNvPr id="12" name="Rectangle 11"/>
          <p:cNvSpPr/>
          <p:nvPr/>
        </p:nvSpPr>
        <p:spPr>
          <a:xfrm>
            <a:off x="8207298" y="5753367"/>
            <a:ext cx="2352907" cy="820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p:cNvSpPr txBox="1"/>
              <p:nvPr/>
            </p:nvSpPr>
            <p:spPr>
              <a:xfrm>
                <a:off x="8338554" y="5820476"/>
                <a:ext cx="2576092" cy="686470"/>
              </a:xfrm>
              <a:prstGeom prst="rect">
                <a:avLst/>
              </a:prstGeom>
              <a:noFill/>
            </p:spPr>
            <p:txBody>
              <a:bodyPr wrap="square" rtlCol="0">
                <a:spAutoFit/>
              </a:bodyPr>
              <a:lstStyle/>
              <a:p>
                <a:r>
                  <a:rPr lang="en-US" sz="1600" dirty="0" smtClean="0">
                    <a:solidFill>
                      <a:schemeClr val="tx1">
                        <a:lumMod val="75000"/>
                        <a:lumOff val="25000"/>
                      </a:schemeClr>
                    </a:solidFill>
                    <a:latin typeface="Cambria Math" panose="02040503050406030204" pitchFamily="18" charset="0"/>
                    <a:ea typeface="Cambria Math" panose="02040503050406030204" pitchFamily="18" charset="0"/>
                  </a:rPr>
                  <a:t>r = </a:t>
                </a:r>
                <a14:m>
                  <m:oMath xmlns:m="http://schemas.openxmlformats.org/officeDocument/2006/math">
                    <m:f>
                      <m:fPr>
                        <m:ctrlPr>
                          <a:rPr lang="en-US" sz="1600" i="1" smtClean="0">
                            <a:solidFill>
                              <a:schemeClr val="tx1">
                                <a:lumMod val="75000"/>
                                <a:lumOff val="25000"/>
                              </a:schemeClr>
                            </a:solidFill>
                            <a:latin typeface="Cambria Math" panose="02040503050406030204" pitchFamily="18" charset="0"/>
                            <a:ea typeface="Cambria Math" panose="02040503050406030204" pitchFamily="18" charset="0"/>
                          </a:rPr>
                        </m:ctrlPr>
                      </m:fPr>
                      <m:num>
                        <m:nary>
                          <m:naryPr>
                            <m:chr m:val="∑"/>
                            <m:supHide m:val="on"/>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naryPr>
                          <m:sub>
                            <m:r>
                              <m:rPr>
                                <m:brk m:alnAt="7"/>
                              </m:rPr>
                              <a:rPr lang="en-US" sz="1600" i="1">
                                <a:solidFill>
                                  <a:schemeClr val="tx1">
                                    <a:lumMod val="75000"/>
                                    <a:lumOff val="25000"/>
                                  </a:schemeClr>
                                </a:solidFill>
                                <a:latin typeface="Cambria Math" panose="02040503050406030204" pitchFamily="18" charset="0"/>
                                <a:ea typeface="Cambria Math" panose="02040503050406030204" pitchFamily="18" charset="0"/>
                              </a:rPr>
                              <m:t>𝑖</m:t>
                            </m:r>
                          </m:sub>
                          <m:sup/>
                          <m:e>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sSub>
                              <m:sSubPr>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1600" i="1">
                                    <a:solidFill>
                                      <a:schemeClr val="tx1">
                                        <a:lumMod val="75000"/>
                                        <a:lumOff val="25000"/>
                                      </a:schemeClr>
                                    </a:solidFill>
                                    <a:latin typeface="Cambria Math" panose="02040503050406030204" pitchFamily="18" charset="0"/>
                                    <a:ea typeface="Cambria Math" panose="02040503050406030204" pitchFamily="18" charset="0"/>
                                  </a:rPr>
                                  <m:t>𝑥</m:t>
                                </m:r>
                              </m:e>
                              <m:sub>
                                <m:r>
                                  <a:rPr lang="en-US" sz="1600" i="1">
                                    <a:solidFill>
                                      <a:schemeClr val="tx1">
                                        <a:lumMod val="75000"/>
                                        <a:lumOff val="25000"/>
                                      </a:schemeClr>
                                    </a:solidFill>
                                    <a:latin typeface="Cambria Math" panose="02040503050406030204" pitchFamily="18" charset="0"/>
                                    <a:ea typeface="Cambria Math" panose="02040503050406030204" pitchFamily="18" charset="0"/>
                                  </a:rPr>
                                  <m:t>𝑖</m:t>
                                </m:r>
                              </m:sub>
                            </m:sSub>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acc>
                              <m:accPr>
                                <m:chr m:val="̅"/>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1600" i="1">
                                    <a:solidFill>
                                      <a:schemeClr val="tx1">
                                        <a:lumMod val="75000"/>
                                        <a:lumOff val="25000"/>
                                      </a:schemeClr>
                                    </a:solidFill>
                                    <a:latin typeface="Cambria Math" panose="02040503050406030204" pitchFamily="18" charset="0"/>
                                    <a:ea typeface="Cambria Math" panose="02040503050406030204" pitchFamily="18" charset="0"/>
                                  </a:rPr>
                                  <m:t>𝑥</m:t>
                                </m:r>
                              </m:e>
                            </m:acc>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sSub>
                              <m:sSubPr>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1600" i="1">
                                    <a:solidFill>
                                      <a:schemeClr val="tx1">
                                        <a:lumMod val="75000"/>
                                        <a:lumOff val="25000"/>
                                      </a:schemeClr>
                                    </a:solidFill>
                                    <a:latin typeface="Cambria Math" panose="02040503050406030204" pitchFamily="18" charset="0"/>
                                    <a:ea typeface="Cambria Math" panose="02040503050406030204" pitchFamily="18" charset="0"/>
                                  </a:rPr>
                                  <m:t>𝑦</m:t>
                                </m:r>
                              </m:e>
                              <m:sub>
                                <m:r>
                                  <a:rPr lang="en-US" sz="1600" i="1">
                                    <a:solidFill>
                                      <a:schemeClr val="tx1">
                                        <a:lumMod val="75000"/>
                                        <a:lumOff val="25000"/>
                                      </a:schemeClr>
                                    </a:solidFill>
                                    <a:latin typeface="Cambria Math" panose="02040503050406030204" pitchFamily="18" charset="0"/>
                                    <a:ea typeface="Cambria Math" panose="02040503050406030204" pitchFamily="18" charset="0"/>
                                  </a:rPr>
                                  <m:t>𝑖</m:t>
                                </m:r>
                              </m:sub>
                            </m:sSub>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acc>
                              <m:accPr>
                                <m:chr m:val="̅"/>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1600" i="1">
                                    <a:solidFill>
                                      <a:schemeClr val="tx1">
                                        <a:lumMod val="75000"/>
                                        <a:lumOff val="25000"/>
                                      </a:schemeClr>
                                    </a:solidFill>
                                    <a:latin typeface="Cambria Math" panose="02040503050406030204" pitchFamily="18" charset="0"/>
                                    <a:ea typeface="Cambria Math" panose="02040503050406030204" pitchFamily="18" charset="0"/>
                                  </a:rPr>
                                  <m:t>𝑦</m:t>
                                </m:r>
                              </m:e>
                            </m:acc>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e>
                        </m:nary>
                      </m:num>
                      <m:den>
                        <m:rad>
                          <m:radPr>
                            <m:degHide m:val="on"/>
                            <m:ctrl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nary>
                              <m:naryPr>
                                <m:chr m:val="∑"/>
                                <m:supHide m:val="on"/>
                                <m:ctrl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ctrlPr>
                              </m:naryPr>
                              <m:sub>
                                <m:r>
                                  <m:rPr>
                                    <m:brk m:alnAt="7"/>
                                  </m:r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𝑖</m:t>
                                </m:r>
                              </m:sub>
                              <m:sup/>
                              <m:e>
                                <m:sSup>
                                  <m:sSupPr>
                                    <m:ctrl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m:t>
                                    </m:r>
                                    <m:sSub>
                                      <m:sSubPr>
                                        <m:ctrl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𝑥</m:t>
                                        </m:r>
                                      </m:e>
                                      <m:sub>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𝑖</m:t>
                                        </m:r>
                                      </m:sub>
                                    </m:sSub>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m:t>
                                    </m:r>
                                    <m:acc>
                                      <m:accPr>
                                        <m:chr m:val="̅"/>
                                        <m:ctrl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𝑥</m:t>
                                        </m:r>
                                      </m:e>
                                    </m:acc>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m:t>
                                    </m:r>
                                  </m:e>
                                  <m:sup>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 </m:t>
                                </m:r>
                              </m:e>
                            </m:nary>
                          </m:e>
                        </m:rad>
                        <m:rad>
                          <m:radPr>
                            <m:degHide m:val="on"/>
                            <m:ctrl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nary>
                              <m:naryPr>
                                <m:chr m:val="∑"/>
                                <m:supHide m:val="on"/>
                                <m:ctrl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ctrlPr>
                              </m:naryPr>
                              <m:sub>
                                <m:r>
                                  <m:rPr>
                                    <m:brk m:alnAt="7"/>
                                  </m:r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𝑖</m:t>
                                </m:r>
                              </m:sub>
                              <m:sup/>
                              <m:e>
                                <m:sSup>
                                  <m:sSupPr>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sSub>
                                      <m:sSubPr>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𝑦</m:t>
                                        </m:r>
                                      </m:e>
                                      <m:sub>
                                        <m:r>
                                          <a:rPr lang="en-US" sz="1600" i="1">
                                            <a:solidFill>
                                              <a:schemeClr val="tx1">
                                                <a:lumMod val="75000"/>
                                                <a:lumOff val="25000"/>
                                              </a:schemeClr>
                                            </a:solidFill>
                                            <a:latin typeface="Cambria Math" panose="02040503050406030204" pitchFamily="18" charset="0"/>
                                            <a:ea typeface="Cambria Math" panose="02040503050406030204" pitchFamily="18" charset="0"/>
                                          </a:rPr>
                                          <m:t>𝑖</m:t>
                                        </m:r>
                                      </m:sub>
                                    </m:sSub>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acc>
                                      <m:accPr>
                                        <m:chr m:val="̅"/>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accPr>
                                      <m:e>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𝑦</m:t>
                                        </m:r>
                                      </m:e>
                                    </m:acc>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e>
                                  <m:sup>
                                    <m:r>
                                      <a:rPr lang="en-US" sz="1600" i="1">
                                        <a:solidFill>
                                          <a:schemeClr val="tx1">
                                            <a:lumMod val="75000"/>
                                            <a:lumOff val="25000"/>
                                          </a:schemeClr>
                                        </a:solidFill>
                                        <a:latin typeface="Cambria Math" panose="02040503050406030204" pitchFamily="18" charset="0"/>
                                        <a:ea typeface="Cambria Math" panose="02040503050406030204" pitchFamily="18" charset="0"/>
                                      </a:rPr>
                                      <m:t>2</m:t>
                                    </m:r>
                                  </m:sup>
                                </m:sSup>
                              </m:e>
                            </m:nary>
                          </m:e>
                        </m:rad>
                      </m:den>
                    </m:f>
                  </m:oMath>
                </a14:m>
                <a:endParaRPr lang="en-US" sz="1600" dirty="0">
                  <a:solidFill>
                    <a:schemeClr val="tx1">
                      <a:lumMod val="75000"/>
                      <a:lumOff val="25000"/>
                    </a:schemeClr>
                  </a:solidFill>
                  <a:latin typeface="Cambria Math" panose="02040503050406030204" pitchFamily="18" charset="0"/>
                  <a:ea typeface="Cambria Math" panose="020405030504060302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338554" y="5820476"/>
                <a:ext cx="2576092" cy="686470"/>
              </a:xfrm>
              <a:prstGeom prst="rect">
                <a:avLst/>
              </a:prstGeom>
              <a:blipFill rotWithShape="0">
                <a:blip r:embed="rId3"/>
                <a:stretch>
                  <a:fillRect l="-1422" t="-37500" b="-44643"/>
                </a:stretch>
              </a:blipFill>
            </p:spPr>
            <p:txBody>
              <a:bodyPr/>
              <a:lstStyle/>
              <a:p>
                <a:r>
                  <a:rPr lang="en-US">
                    <a:noFill/>
                  </a:rPr>
                  <a:t> </a:t>
                </a:r>
              </a:p>
            </p:txBody>
          </p:sp>
        </mc:Fallback>
      </mc:AlternateContent>
    </p:spTree>
    <p:extLst>
      <p:ext uri="{BB962C8B-B14F-4D97-AF65-F5344CB8AC3E}">
        <p14:creationId xmlns:p14="http://schemas.microsoft.com/office/powerpoint/2010/main" val="756846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Results – Comparison (RMSE)</a:t>
            </a:r>
            <a:endParaRPr lang="en-US" sz="4400" dirty="0"/>
          </a:p>
        </p:txBody>
      </p:sp>
      <p:graphicFrame>
        <p:nvGraphicFramePr>
          <p:cNvPr id="7" name="Table 6"/>
          <p:cNvGraphicFramePr>
            <a:graphicFrameLocks noGrp="1"/>
          </p:cNvGraphicFramePr>
          <p:nvPr>
            <p:extLst>
              <p:ext uri="{D42A27DB-BD31-4B8C-83A1-F6EECF244321}">
                <p14:modId xmlns:p14="http://schemas.microsoft.com/office/powerpoint/2010/main" val="1152820566"/>
              </p:ext>
            </p:extLst>
          </p:nvPr>
        </p:nvGraphicFramePr>
        <p:xfrm>
          <a:off x="1376414" y="1289783"/>
          <a:ext cx="9637293" cy="4018350"/>
        </p:xfrm>
        <a:graphic>
          <a:graphicData uri="http://schemas.openxmlformats.org/drawingml/2006/table">
            <a:tbl>
              <a:tblPr firstRow="1" bandRow="1">
                <a:tableStyleId>{5C22544A-7EE6-4342-B048-85BDC9FD1C3A}</a:tableStyleId>
              </a:tblPr>
              <a:tblGrid>
                <a:gridCol w="3212431">
                  <a:extLst>
                    <a:ext uri="{9D8B030D-6E8A-4147-A177-3AD203B41FA5}">
                      <a16:colId xmlns:a16="http://schemas.microsoft.com/office/drawing/2014/main" val="2734054977"/>
                    </a:ext>
                  </a:extLst>
                </a:gridCol>
                <a:gridCol w="3212431">
                  <a:extLst>
                    <a:ext uri="{9D8B030D-6E8A-4147-A177-3AD203B41FA5}">
                      <a16:colId xmlns:a16="http://schemas.microsoft.com/office/drawing/2014/main" val="3577415112"/>
                    </a:ext>
                  </a:extLst>
                </a:gridCol>
                <a:gridCol w="3212431">
                  <a:extLst>
                    <a:ext uri="{9D8B030D-6E8A-4147-A177-3AD203B41FA5}">
                      <a16:colId xmlns:a16="http://schemas.microsoft.com/office/drawing/2014/main" val="3450770256"/>
                    </a:ext>
                  </a:extLst>
                </a:gridCol>
              </a:tblGrid>
              <a:tr h="574050">
                <a:tc>
                  <a:txBody>
                    <a:bodyPr/>
                    <a:lstStyle/>
                    <a:p>
                      <a:pPr algn="ctr"/>
                      <a:r>
                        <a:rPr lang="en-US" sz="1800" dirty="0" smtClean="0">
                          <a:latin typeface="Century Gothic" panose="020B0502020202020204" pitchFamily="34" charset="0"/>
                        </a:rPr>
                        <a:t>Date (2018)</a:t>
                      </a:r>
                      <a:endParaRPr lang="en-US" sz="1800" dirty="0">
                        <a:latin typeface="Century Gothic" panose="020B0502020202020204" pitchFamily="34" charset="0"/>
                      </a:endParaRPr>
                    </a:p>
                  </a:txBody>
                  <a:tcPr anchor="ctr"/>
                </a:tc>
                <a:tc>
                  <a:txBody>
                    <a:bodyPr/>
                    <a:lstStyle/>
                    <a:p>
                      <a:pPr algn="ctr"/>
                      <a:r>
                        <a:rPr lang="en-US" sz="1800" dirty="0" smtClean="0">
                          <a:latin typeface="Century Gothic" panose="020B0502020202020204" pitchFamily="34" charset="0"/>
                        </a:rPr>
                        <a:t>MERRA-2 RMSE*</a:t>
                      </a:r>
                      <a:endParaRPr lang="en-US" sz="1800" dirty="0">
                        <a:latin typeface="Century Gothic" panose="020B0502020202020204" pitchFamily="34" charset="0"/>
                      </a:endParaRPr>
                    </a:p>
                  </a:txBody>
                  <a:tcPr anchor="ctr"/>
                </a:tc>
                <a:tc>
                  <a:txBody>
                    <a:bodyPr/>
                    <a:lstStyle/>
                    <a:p>
                      <a:pPr algn="ctr"/>
                      <a:r>
                        <a:rPr lang="en-US" sz="1800" dirty="0" smtClean="0">
                          <a:latin typeface="Century Gothic" panose="020B0502020202020204" pitchFamily="34" charset="0"/>
                        </a:rPr>
                        <a:t>CYGNSS RMSE*</a:t>
                      </a:r>
                      <a:endParaRPr lang="en-US" sz="1800" dirty="0">
                        <a:latin typeface="Century Gothic" panose="020B0502020202020204" pitchFamily="34" charset="0"/>
                      </a:endParaRPr>
                    </a:p>
                  </a:txBody>
                  <a:tcPr anchor="ctr"/>
                </a:tc>
                <a:extLst>
                  <a:ext uri="{0D108BD9-81ED-4DB2-BD59-A6C34878D82A}">
                    <a16:rowId xmlns:a16="http://schemas.microsoft.com/office/drawing/2014/main" val="3783433209"/>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March 18</a:t>
                      </a:r>
                      <a:r>
                        <a:rPr lang="en-US" sz="1800" baseline="0" dirty="0" smtClean="0">
                          <a:solidFill>
                            <a:schemeClr val="tx1">
                              <a:lumMod val="75000"/>
                              <a:lumOff val="25000"/>
                            </a:schemeClr>
                          </a:solidFill>
                          <a:latin typeface="Century Gothic" panose="020B0502020202020204" pitchFamily="34" charset="0"/>
                        </a:rPr>
                        <a:t> </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.47</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.96</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127271770"/>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April 26</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1.35</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1.90</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2958166225"/>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May 28</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2.50</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2.36</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413541205"/>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June 19</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2.22</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3.60</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19835969"/>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July 24</a:t>
                      </a: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1.74</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2.70</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77917054"/>
                  </a:ext>
                </a:extLst>
              </a:tr>
              <a:tr h="574050">
                <a:tc>
                  <a:txBody>
                    <a:bodyPr/>
                    <a:lstStyle/>
                    <a:p>
                      <a:pPr algn="ctr"/>
                      <a:r>
                        <a:rPr lang="en-US" sz="1800" dirty="0" smtClean="0">
                          <a:solidFill>
                            <a:schemeClr val="tx1">
                              <a:lumMod val="75000"/>
                              <a:lumOff val="25000"/>
                            </a:schemeClr>
                          </a:solidFill>
                          <a:latin typeface="Century Gothic" panose="020B0502020202020204" pitchFamily="34" charset="0"/>
                        </a:rPr>
                        <a:t>August 11</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1.26</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2.43</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4067968162"/>
                  </a:ext>
                </a:extLst>
              </a:tr>
            </a:tbl>
          </a:graphicData>
        </a:graphic>
      </p:graphicFrame>
      <p:sp>
        <p:nvSpPr>
          <p:cNvPr id="9" name="TextBox 8"/>
          <p:cNvSpPr txBox="1"/>
          <p:nvPr/>
        </p:nvSpPr>
        <p:spPr>
          <a:xfrm>
            <a:off x="245799" y="6186908"/>
            <a:ext cx="3051810"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*RMSE: Root Mean Square Error</a:t>
            </a:r>
            <a:endParaRPr lang="en-US" dirty="0">
              <a:solidFill>
                <a:schemeClr val="tx1">
                  <a:lumMod val="75000"/>
                  <a:lumOff val="25000"/>
                </a:schemeClr>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8056344" y="5890192"/>
                <a:ext cx="3474721" cy="593432"/>
              </a:xfrm>
              <a:prstGeom prst="rect">
                <a:avLst/>
              </a:prstGeom>
              <a:noFill/>
            </p:spPr>
            <p:txBody>
              <a:bodyPr wrap="square" rtlCol="0">
                <a:spAutoFit/>
              </a:bodyPr>
              <a:lstStyle/>
              <a:p>
                <a:r>
                  <a:rPr lang="en-US" sz="1600" dirty="0" smtClean="0">
                    <a:solidFill>
                      <a:schemeClr val="tx1">
                        <a:lumMod val="75000"/>
                        <a:lumOff val="25000"/>
                      </a:schemeClr>
                    </a:solidFill>
                    <a:latin typeface="Cambria Math" panose="02040503050406030204" pitchFamily="18" charset="0"/>
                    <a:ea typeface="Cambria Math" panose="02040503050406030204" pitchFamily="18" charset="0"/>
                  </a:rPr>
                  <a:t>RMSE = </a:t>
                </a:r>
                <a14:m>
                  <m:oMath xmlns:m="http://schemas.openxmlformats.org/officeDocument/2006/math">
                    <m:rad>
                      <m:radPr>
                        <m:degHide m:val="on"/>
                        <m:ctrlPr>
                          <a:rPr lang="en-US" sz="1600" i="1" smtClean="0">
                            <a:solidFill>
                              <a:schemeClr val="tx1">
                                <a:lumMod val="75000"/>
                                <a:lumOff val="25000"/>
                              </a:schemeClr>
                            </a:solidFill>
                            <a:latin typeface="Cambria Math" panose="02040503050406030204" pitchFamily="18" charset="0"/>
                            <a:ea typeface="Cambria Math" panose="02040503050406030204" pitchFamily="18" charset="0"/>
                          </a:rPr>
                        </m:ctrlPr>
                      </m:radPr>
                      <m:deg/>
                      <m:e>
                        <m:f>
                          <m:fPr>
                            <m:ctrlPr>
                              <a:rPr lang="en-US" sz="1600" i="1" smtClean="0">
                                <a:solidFill>
                                  <a:schemeClr val="tx1">
                                    <a:lumMod val="75000"/>
                                    <a:lumOff val="25000"/>
                                  </a:schemeClr>
                                </a:solidFill>
                                <a:latin typeface="Cambria Math" panose="02040503050406030204" pitchFamily="18" charset="0"/>
                                <a:ea typeface="Cambria Math" panose="02040503050406030204" pitchFamily="18" charset="0"/>
                              </a:rPr>
                            </m:ctrlPr>
                          </m:fPr>
                          <m:num>
                            <m:nary>
                              <m:naryPr>
                                <m:chr m:val="∑"/>
                                <m:ctrlPr>
                                  <a:rPr lang="en-US" sz="1600" i="1" smtClean="0">
                                    <a:solidFill>
                                      <a:schemeClr val="tx1">
                                        <a:lumMod val="75000"/>
                                        <a:lumOff val="25000"/>
                                      </a:schemeClr>
                                    </a:solidFill>
                                    <a:latin typeface="Cambria Math" panose="02040503050406030204" pitchFamily="18" charset="0"/>
                                    <a:ea typeface="Cambria Math" panose="02040503050406030204" pitchFamily="18" charset="0"/>
                                  </a:rPr>
                                </m:ctrlPr>
                              </m:naryPr>
                              <m:sub>
                                <m:r>
                                  <m:rPr>
                                    <m:brk m:alnAt="23"/>
                                  </m:r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𝐼</m:t>
                                </m:r>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=1</m:t>
                                </m:r>
                              </m:sub>
                              <m:sup>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𝑛</m:t>
                                </m:r>
                              </m:sup>
                              <m:e>
                                <m:sSup>
                                  <m:sSupPr>
                                    <m:ctrlP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m:t>
                                    </m:r>
                                    <m:sSub>
                                      <m:sSubPr>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1600" i="1">
                                            <a:solidFill>
                                              <a:schemeClr val="tx1">
                                                <a:lumMod val="75000"/>
                                                <a:lumOff val="25000"/>
                                              </a:schemeClr>
                                            </a:solidFill>
                                            <a:latin typeface="Cambria Math" panose="02040503050406030204" pitchFamily="18" charset="0"/>
                                            <a:ea typeface="Cambria Math" panose="02040503050406030204" pitchFamily="18" charset="0"/>
                                          </a:rPr>
                                          <m:t>𝑝𝑟𝑒𝑑𝑖𝑐𝑡𝑒𝑑</m:t>
                                        </m:r>
                                      </m:e>
                                      <m:sub>
                                        <m:r>
                                          <a:rPr lang="en-US" sz="1600" i="1">
                                            <a:solidFill>
                                              <a:schemeClr val="tx1">
                                                <a:lumMod val="75000"/>
                                                <a:lumOff val="25000"/>
                                              </a:schemeClr>
                                            </a:solidFill>
                                            <a:latin typeface="Cambria Math" panose="02040503050406030204" pitchFamily="18" charset="0"/>
                                            <a:ea typeface="Cambria Math" panose="02040503050406030204" pitchFamily="18" charset="0"/>
                                          </a:rPr>
                                          <m:t>𝑖</m:t>
                                        </m:r>
                                      </m:sub>
                                    </m:sSub>
                                    <m:r>
                                      <a:rPr lang="en-US" sz="1600" i="1">
                                        <a:solidFill>
                                          <a:schemeClr val="tx1">
                                            <a:lumMod val="75000"/>
                                            <a:lumOff val="25000"/>
                                          </a:schemeClr>
                                        </a:solidFill>
                                        <a:latin typeface="Cambria Math" panose="02040503050406030204" pitchFamily="18" charset="0"/>
                                        <a:ea typeface="Cambria Math" panose="02040503050406030204" pitchFamily="18" charset="0"/>
                                      </a:rPr>
                                      <m:t>−</m:t>
                                    </m:r>
                                    <m:sSub>
                                      <m:sSubPr>
                                        <m:ctrlPr>
                                          <a:rPr lang="en-US" sz="1600" i="1">
                                            <a:solidFill>
                                              <a:schemeClr val="tx1">
                                                <a:lumMod val="75000"/>
                                                <a:lumOff val="25000"/>
                                              </a:schemeClr>
                                            </a:solidFill>
                                            <a:latin typeface="Cambria Math" panose="02040503050406030204" pitchFamily="18" charset="0"/>
                                            <a:ea typeface="Cambria Math" panose="02040503050406030204" pitchFamily="18" charset="0"/>
                                          </a:rPr>
                                        </m:ctrlPr>
                                      </m:sSubPr>
                                      <m:e>
                                        <m:r>
                                          <a:rPr lang="en-US" sz="1600" i="1">
                                            <a:solidFill>
                                              <a:schemeClr val="tx1">
                                                <a:lumMod val="75000"/>
                                                <a:lumOff val="25000"/>
                                              </a:schemeClr>
                                            </a:solidFill>
                                            <a:latin typeface="Cambria Math" panose="02040503050406030204" pitchFamily="18" charset="0"/>
                                            <a:ea typeface="Cambria Math" panose="02040503050406030204" pitchFamily="18" charset="0"/>
                                          </a:rPr>
                                          <m:t>𝑎𝑐𝑡𝑢𝑎𝑙</m:t>
                                        </m:r>
                                      </m:e>
                                      <m:sub>
                                        <m:r>
                                          <a:rPr lang="en-US" sz="1600" i="1">
                                            <a:solidFill>
                                              <a:schemeClr val="tx1">
                                                <a:lumMod val="75000"/>
                                                <a:lumOff val="25000"/>
                                              </a:schemeClr>
                                            </a:solidFill>
                                            <a:latin typeface="Cambria Math" panose="02040503050406030204" pitchFamily="18" charset="0"/>
                                            <a:ea typeface="Cambria Math" panose="02040503050406030204" pitchFamily="18" charset="0"/>
                                          </a:rPr>
                                          <m:t>𝑖</m:t>
                                        </m:r>
                                      </m:sub>
                                    </m:sSub>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m:t>
                                    </m:r>
                                  </m:e>
                                  <m:sup>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e>
                            </m:nary>
                          </m:num>
                          <m:den>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𝑁</m:t>
                            </m:r>
                          </m:den>
                        </m:f>
                      </m:e>
                    </m:rad>
                  </m:oMath>
                </a14:m>
                <a:endParaRPr lang="en-US" sz="1600" dirty="0">
                  <a:solidFill>
                    <a:schemeClr val="tx1">
                      <a:lumMod val="75000"/>
                      <a:lumOff val="25000"/>
                    </a:schemeClr>
                  </a:solidFill>
                  <a:latin typeface="Cambria Math" panose="02040503050406030204" pitchFamily="18" charset="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056344" y="5890192"/>
                <a:ext cx="3474721" cy="593432"/>
              </a:xfrm>
              <a:prstGeom prst="rect">
                <a:avLst/>
              </a:prstGeom>
              <a:blipFill rotWithShape="0">
                <a:blip r:embed="rId3"/>
                <a:stretch>
                  <a:fillRect l="-1053"/>
                </a:stretch>
              </a:blipFill>
            </p:spPr>
            <p:txBody>
              <a:bodyPr/>
              <a:lstStyle/>
              <a:p>
                <a:r>
                  <a:rPr lang="en-US">
                    <a:noFill/>
                  </a:rPr>
                  <a:t> </a:t>
                </a:r>
              </a:p>
            </p:txBody>
          </p:sp>
        </mc:Fallback>
      </mc:AlternateContent>
      <p:sp>
        <p:nvSpPr>
          <p:cNvPr id="11" name="Rectangle 10"/>
          <p:cNvSpPr/>
          <p:nvPr/>
        </p:nvSpPr>
        <p:spPr>
          <a:xfrm>
            <a:off x="7700208" y="5753367"/>
            <a:ext cx="3869357" cy="820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011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367" y="236033"/>
            <a:ext cx="10930106" cy="796702"/>
          </a:xfrm>
        </p:spPr>
        <p:txBody>
          <a:bodyPr/>
          <a:lstStyle/>
          <a:p>
            <a:r>
              <a:rPr lang="en-US" sz="4400" dirty="0" smtClean="0"/>
              <a:t>Results – </a:t>
            </a:r>
            <a:r>
              <a:rPr lang="en-US" sz="4200" dirty="0" smtClean="0"/>
              <a:t>Validation (Percent Difference)</a:t>
            </a:r>
            <a:endParaRPr lang="en-US" sz="4200" dirty="0"/>
          </a:p>
        </p:txBody>
      </p:sp>
      <mc:AlternateContent xmlns:mc="http://schemas.openxmlformats.org/markup-compatibility/2006" xmlns:a14="http://schemas.microsoft.com/office/drawing/2010/main">
        <mc:Choice Requires="a14">
          <p:sp>
            <p:nvSpPr>
              <p:cNvPr id="3" name="TextBox 2"/>
              <p:cNvSpPr txBox="1"/>
              <p:nvPr/>
            </p:nvSpPr>
            <p:spPr>
              <a:xfrm>
                <a:off x="7838363" y="5881646"/>
                <a:ext cx="3413218" cy="564129"/>
              </a:xfrm>
              <a:prstGeom prst="rect">
                <a:avLst/>
              </a:prstGeom>
              <a:noFill/>
            </p:spPr>
            <p:txBody>
              <a:bodyPr wrap="square" rtlCol="0">
                <a:spAutoFit/>
              </a:bodyPr>
              <a:lstStyle/>
              <a:p>
                <a:r>
                  <a:rPr lang="en-US" sz="1600" dirty="0" smtClean="0">
                    <a:solidFill>
                      <a:schemeClr val="tx1">
                        <a:lumMod val="75000"/>
                        <a:lumOff val="25000"/>
                      </a:schemeClr>
                    </a:solidFill>
                    <a:latin typeface="Cambria Math" panose="02040503050406030204" pitchFamily="18" charset="0"/>
                    <a:ea typeface="Cambria Math" panose="02040503050406030204" pitchFamily="18" charset="0"/>
                  </a:rPr>
                  <a:t>Percent difference= </a:t>
                </a:r>
                <a14:m>
                  <m:oMath xmlns:m="http://schemas.openxmlformats.org/officeDocument/2006/math">
                    <m:f>
                      <m:fPr>
                        <m:ctrlPr>
                          <a:rPr lang="en-US" sz="1600" i="1" smtClean="0">
                            <a:solidFill>
                              <a:schemeClr val="tx1">
                                <a:lumMod val="75000"/>
                                <a:lumOff val="25000"/>
                              </a:schemeClr>
                            </a:solidFill>
                            <a:latin typeface="Cambria Math" panose="02040503050406030204" pitchFamily="18" charset="0"/>
                            <a:ea typeface="Cambria Math" panose="02040503050406030204" pitchFamily="18" charset="0"/>
                          </a:rPr>
                        </m:ctrlPr>
                      </m:fPr>
                      <m:num>
                        <m:d>
                          <m:dPr>
                            <m:begChr m:val="|"/>
                            <m:endChr m:val="|"/>
                            <m:ctrlPr>
                              <a:rPr lang="en-US" sz="160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𝑎𝑐𝑡𝑢𝑎𝑙</m:t>
                            </m:r>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𝑜𝑏𝑠𝑒𝑟𝑣𝑒𝑑</m:t>
                            </m:r>
                          </m:e>
                        </m:d>
                      </m:num>
                      <m:den>
                        <m:f>
                          <m:fPr>
                            <m:ctrlPr>
                              <a:rPr lang="en-US" sz="1600" i="1" smtClean="0">
                                <a:solidFill>
                                  <a:schemeClr val="tx1">
                                    <a:lumMod val="75000"/>
                                    <a:lumOff val="25000"/>
                                  </a:schemeClr>
                                </a:solidFill>
                                <a:latin typeface="Cambria Math" panose="02040503050406030204" pitchFamily="18" charset="0"/>
                                <a:ea typeface="Cambria Math" panose="02040503050406030204" pitchFamily="18" charset="0"/>
                              </a:rPr>
                            </m:ctrlPr>
                          </m:fPr>
                          <m:num>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𝑎𝑐𝑡𝑢𝑎𝑙</m:t>
                            </m:r>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𝑜𝑏𝑠𝑒𝑟𝑣𝑒𝑑</m:t>
                            </m:r>
                          </m:num>
                          <m:den>
                            <m:r>
                              <a:rPr lang="en-US" sz="1600" b="0" i="1" smtClean="0">
                                <a:solidFill>
                                  <a:schemeClr val="tx1">
                                    <a:lumMod val="75000"/>
                                    <a:lumOff val="25000"/>
                                  </a:schemeClr>
                                </a:solidFill>
                                <a:latin typeface="Cambria Math" panose="02040503050406030204" pitchFamily="18" charset="0"/>
                                <a:ea typeface="Cambria Math" panose="02040503050406030204" pitchFamily="18" charset="0"/>
                              </a:rPr>
                              <m:t>2</m:t>
                            </m:r>
                          </m:den>
                        </m:f>
                      </m:den>
                    </m:f>
                  </m:oMath>
                </a14:m>
                <a:endParaRPr lang="en-US" sz="1600" dirty="0">
                  <a:solidFill>
                    <a:schemeClr val="tx1">
                      <a:lumMod val="75000"/>
                      <a:lumOff val="25000"/>
                    </a:schemeClr>
                  </a:solidFill>
                  <a:latin typeface="Cambria Math" panose="02040503050406030204" pitchFamily="18" charset="0"/>
                  <a:ea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838363" y="5881646"/>
                <a:ext cx="3413218" cy="564129"/>
              </a:xfrm>
              <a:prstGeom prst="rect">
                <a:avLst/>
              </a:prstGeom>
              <a:blipFill rotWithShape="0">
                <a:blip r:embed="rId3"/>
                <a:stretch>
                  <a:fillRect l="-1071"/>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3681600080"/>
              </p:ext>
            </p:extLst>
          </p:nvPr>
        </p:nvGraphicFramePr>
        <p:xfrm>
          <a:off x="1377106" y="1288971"/>
          <a:ext cx="9639760" cy="4021161"/>
        </p:xfrm>
        <a:graphic>
          <a:graphicData uri="http://schemas.openxmlformats.org/drawingml/2006/table">
            <a:tbl>
              <a:tblPr firstRow="1" bandRow="1">
                <a:tableStyleId>{5C22544A-7EE6-4342-B048-85BDC9FD1C3A}</a:tableStyleId>
              </a:tblPr>
              <a:tblGrid>
                <a:gridCol w="2409940">
                  <a:extLst>
                    <a:ext uri="{9D8B030D-6E8A-4147-A177-3AD203B41FA5}">
                      <a16:colId xmlns:a16="http://schemas.microsoft.com/office/drawing/2014/main" val="2734054977"/>
                    </a:ext>
                  </a:extLst>
                </a:gridCol>
                <a:gridCol w="2409940">
                  <a:extLst>
                    <a:ext uri="{9D8B030D-6E8A-4147-A177-3AD203B41FA5}">
                      <a16:colId xmlns:a16="http://schemas.microsoft.com/office/drawing/2014/main" val="3577415112"/>
                    </a:ext>
                  </a:extLst>
                </a:gridCol>
                <a:gridCol w="2409940">
                  <a:extLst>
                    <a:ext uri="{9D8B030D-6E8A-4147-A177-3AD203B41FA5}">
                      <a16:colId xmlns:a16="http://schemas.microsoft.com/office/drawing/2014/main" val="1233255832"/>
                    </a:ext>
                  </a:extLst>
                </a:gridCol>
                <a:gridCol w="2409940">
                  <a:extLst>
                    <a:ext uri="{9D8B030D-6E8A-4147-A177-3AD203B41FA5}">
                      <a16:colId xmlns:a16="http://schemas.microsoft.com/office/drawing/2014/main" val="3450770256"/>
                    </a:ext>
                  </a:extLst>
                </a:gridCol>
              </a:tblGrid>
              <a:tr h="749389">
                <a:tc>
                  <a:txBody>
                    <a:bodyPr/>
                    <a:lstStyle/>
                    <a:p>
                      <a:pPr algn="ctr"/>
                      <a:r>
                        <a:rPr lang="en-US" sz="1800" dirty="0" smtClean="0">
                          <a:solidFill>
                            <a:schemeClr val="bg1"/>
                          </a:solidFill>
                          <a:latin typeface="Century Gothic" panose="020B0502020202020204" pitchFamily="34" charset="0"/>
                        </a:rPr>
                        <a:t>Date (2018)</a:t>
                      </a:r>
                      <a:endParaRPr lang="en-US" sz="1800" dirty="0">
                        <a:solidFill>
                          <a:schemeClr val="bg1"/>
                        </a:solidFill>
                        <a:latin typeface="Century Gothic" panose="020B0502020202020204" pitchFamily="34" charset="0"/>
                      </a:endParaRPr>
                    </a:p>
                  </a:txBody>
                  <a:tcPr anchor="ctr"/>
                </a:tc>
                <a:tc>
                  <a:txBody>
                    <a:bodyPr/>
                    <a:lstStyle/>
                    <a:p>
                      <a:pPr algn="ctr"/>
                      <a:r>
                        <a:rPr lang="en-US" sz="1800" dirty="0" smtClean="0">
                          <a:solidFill>
                            <a:schemeClr val="bg1"/>
                          </a:solidFill>
                          <a:latin typeface="Century Gothic" panose="020B0502020202020204" pitchFamily="34" charset="0"/>
                        </a:rPr>
                        <a:t>MERRA-2</a:t>
                      </a:r>
                      <a:r>
                        <a:rPr lang="en-US" sz="1800" baseline="0" dirty="0" smtClean="0">
                          <a:solidFill>
                            <a:schemeClr val="bg1"/>
                          </a:solidFill>
                          <a:latin typeface="Century Gothic" panose="020B0502020202020204" pitchFamily="34" charset="0"/>
                        </a:rPr>
                        <a:t> wind speed (m/s)</a:t>
                      </a:r>
                      <a:endParaRPr lang="en-US" sz="1800" dirty="0">
                        <a:solidFill>
                          <a:schemeClr val="bg1"/>
                        </a:solidFill>
                        <a:latin typeface="Century Gothic" panose="020B0502020202020204" pitchFamily="34" charset="0"/>
                      </a:endParaRPr>
                    </a:p>
                  </a:txBody>
                  <a:tcPr anchor="ctr"/>
                </a:tc>
                <a:tc>
                  <a:txBody>
                    <a:bodyPr/>
                    <a:lstStyle/>
                    <a:p>
                      <a:pPr algn="ctr"/>
                      <a:r>
                        <a:rPr lang="en-US" sz="1800" dirty="0" smtClean="0">
                          <a:solidFill>
                            <a:schemeClr val="bg1"/>
                          </a:solidFill>
                          <a:latin typeface="Century Gothic" panose="020B0502020202020204" pitchFamily="34" charset="0"/>
                        </a:rPr>
                        <a:t>CYGNSS wind</a:t>
                      </a:r>
                      <a:r>
                        <a:rPr lang="en-US" sz="1800" baseline="0" dirty="0" smtClean="0">
                          <a:solidFill>
                            <a:schemeClr val="bg1"/>
                          </a:solidFill>
                          <a:latin typeface="Century Gothic" panose="020B0502020202020204" pitchFamily="34" charset="0"/>
                        </a:rPr>
                        <a:t> speed (m/s)</a:t>
                      </a:r>
                      <a:endParaRPr lang="en-US" sz="1800" dirty="0">
                        <a:solidFill>
                          <a:schemeClr val="bg1"/>
                        </a:solidFill>
                        <a:latin typeface="Century Gothic" panose="020B0502020202020204" pitchFamily="34" charset="0"/>
                      </a:endParaRPr>
                    </a:p>
                  </a:txBody>
                  <a:tcPr anchor="ctr"/>
                </a:tc>
                <a:tc>
                  <a:txBody>
                    <a:bodyPr/>
                    <a:lstStyle/>
                    <a:p>
                      <a:pPr algn="ctr"/>
                      <a:r>
                        <a:rPr lang="en-US" sz="1800" dirty="0" smtClean="0">
                          <a:solidFill>
                            <a:schemeClr val="bg1"/>
                          </a:solidFill>
                          <a:latin typeface="Century Gothic" panose="020B0502020202020204" pitchFamily="34" charset="0"/>
                        </a:rPr>
                        <a:t>Average </a:t>
                      </a:r>
                      <a:r>
                        <a:rPr lang="en-US" sz="1800" baseline="0" dirty="0" smtClean="0">
                          <a:solidFill>
                            <a:schemeClr val="bg1"/>
                          </a:solidFill>
                          <a:latin typeface="Century Gothic" panose="020B0502020202020204" pitchFamily="34" charset="0"/>
                        </a:rPr>
                        <a:t>Percent Difference</a:t>
                      </a:r>
                      <a:endParaRPr lang="en-US" sz="1800" dirty="0">
                        <a:solidFill>
                          <a:schemeClr val="bg1"/>
                        </a:solidFill>
                        <a:latin typeface="Century Gothic" panose="020B0502020202020204" pitchFamily="34" charset="0"/>
                      </a:endParaRPr>
                    </a:p>
                  </a:txBody>
                  <a:tcPr anchor="ctr"/>
                </a:tc>
                <a:extLst>
                  <a:ext uri="{0D108BD9-81ED-4DB2-BD59-A6C34878D82A}">
                    <a16:rowId xmlns:a16="http://schemas.microsoft.com/office/drawing/2014/main" val="3783433209"/>
                  </a:ext>
                </a:extLst>
              </a:tr>
              <a:tr h="467396">
                <a:tc>
                  <a:txBody>
                    <a:bodyPr/>
                    <a:lstStyle/>
                    <a:p>
                      <a:pPr algn="ctr"/>
                      <a:r>
                        <a:rPr lang="en-US" sz="1800" dirty="0" smtClean="0">
                          <a:solidFill>
                            <a:schemeClr val="tx1">
                              <a:lumMod val="75000"/>
                              <a:lumOff val="25000"/>
                            </a:schemeClr>
                          </a:solidFill>
                          <a:latin typeface="Century Gothic" panose="020B0502020202020204" pitchFamily="34" charset="0"/>
                        </a:rPr>
                        <a:t>March 18</a:t>
                      </a:r>
                      <a:r>
                        <a:rPr lang="en-US" sz="1800" baseline="0" dirty="0" smtClean="0">
                          <a:solidFill>
                            <a:schemeClr val="tx1">
                              <a:lumMod val="75000"/>
                              <a:lumOff val="25000"/>
                            </a:schemeClr>
                          </a:solidFill>
                          <a:latin typeface="Century Gothic" panose="020B0502020202020204" pitchFamily="34" charset="0"/>
                        </a:rPr>
                        <a:t> </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3.96</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4.62</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15.23</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127271770"/>
                  </a:ext>
                </a:extLst>
              </a:tr>
              <a:tr h="467396">
                <a:tc>
                  <a:txBody>
                    <a:bodyPr/>
                    <a:lstStyle/>
                    <a:p>
                      <a:pPr algn="ctr"/>
                      <a:r>
                        <a:rPr lang="en-US" sz="1800" dirty="0" smtClean="0">
                          <a:solidFill>
                            <a:schemeClr val="tx1">
                              <a:lumMod val="75000"/>
                              <a:lumOff val="25000"/>
                            </a:schemeClr>
                          </a:solidFill>
                          <a:latin typeface="Century Gothic" panose="020B0502020202020204" pitchFamily="34" charset="0"/>
                        </a:rPr>
                        <a:t>April 26</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3.24</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4.55</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33.42</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2958166225"/>
                  </a:ext>
                </a:extLst>
              </a:tr>
              <a:tr h="467396">
                <a:tc>
                  <a:txBody>
                    <a:bodyPr/>
                    <a:lstStyle/>
                    <a:p>
                      <a:pPr algn="ctr"/>
                      <a:r>
                        <a:rPr lang="en-US" sz="1800" dirty="0" smtClean="0">
                          <a:solidFill>
                            <a:schemeClr val="tx1">
                              <a:lumMod val="75000"/>
                              <a:lumOff val="25000"/>
                            </a:schemeClr>
                          </a:solidFill>
                          <a:latin typeface="Century Gothic" panose="020B0502020202020204" pitchFamily="34" charset="0"/>
                        </a:rPr>
                        <a:t>May 28</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4.96</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6.52</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27.3</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413541205"/>
                  </a:ext>
                </a:extLst>
              </a:tr>
              <a:tr h="467396">
                <a:tc>
                  <a:txBody>
                    <a:bodyPr/>
                    <a:lstStyle/>
                    <a:p>
                      <a:pPr algn="ctr"/>
                      <a:r>
                        <a:rPr lang="en-US" sz="1800" dirty="0" smtClean="0">
                          <a:solidFill>
                            <a:schemeClr val="tx1">
                              <a:lumMod val="75000"/>
                              <a:lumOff val="25000"/>
                            </a:schemeClr>
                          </a:solidFill>
                          <a:latin typeface="Century Gothic" panose="020B0502020202020204" pitchFamily="34" charset="0"/>
                        </a:rPr>
                        <a:t>June 19</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5.33</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7.14</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28.92</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19835969"/>
                  </a:ext>
                </a:extLst>
              </a:tr>
              <a:tr h="467396">
                <a:tc>
                  <a:txBody>
                    <a:bodyPr/>
                    <a:lstStyle/>
                    <a:p>
                      <a:pPr algn="ctr"/>
                      <a:r>
                        <a:rPr lang="en-US" sz="1800" dirty="0" smtClean="0">
                          <a:solidFill>
                            <a:schemeClr val="tx1">
                              <a:lumMod val="75000"/>
                              <a:lumOff val="25000"/>
                            </a:schemeClr>
                          </a:solidFill>
                          <a:latin typeface="Century Gothic" panose="020B0502020202020204" pitchFamily="34" charset="0"/>
                        </a:rPr>
                        <a:t>July 24</a:t>
                      </a: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4.32</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5.23</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18.99</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177917054"/>
                  </a:ext>
                </a:extLst>
              </a:tr>
              <a:tr h="467396">
                <a:tc>
                  <a:txBody>
                    <a:bodyPr/>
                    <a:lstStyle/>
                    <a:p>
                      <a:pPr algn="ctr"/>
                      <a:r>
                        <a:rPr lang="en-US" sz="1800" dirty="0" smtClean="0">
                          <a:solidFill>
                            <a:schemeClr val="tx1">
                              <a:lumMod val="75000"/>
                              <a:lumOff val="25000"/>
                            </a:schemeClr>
                          </a:solidFill>
                          <a:latin typeface="Century Gothic" panose="020B0502020202020204" pitchFamily="34" charset="0"/>
                        </a:rPr>
                        <a:t>August 11</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4.62</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5.76</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22.01</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4067968162"/>
                  </a:ext>
                </a:extLst>
              </a:tr>
              <a:tr h="467396">
                <a:tc>
                  <a:txBody>
                    <a:bodyPr/>
                    <a:lstStyle/>
                    <a:p>
                      <a:pPr algn="ctr"/>
                      <a:r>
                        <a:rPr lang="en-US" sz="1800" dirty="0" smtClean="0">
                          <a:solidFill>
                            <a:schemeClr val="tx1">
                              <a:lumMod val="75000"/>
                              <a:lumOff val="25000"/>
                            </a:schemeClr>
                          </a:solidFill>
                          <a:latin typeface="Century Gothic" panose="020B0502020202020204" pitchFamily="34" charset="0"/>
                        </a:rPr>
                        <a:t>September 25</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3.95</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5.85</a:t>
                      </a:r>
                      <a:endParaRPr lang="en-US" sz="1800" dirty="0">
                        <a:solidFill>
                          <a:schemeClr val="tx1">
                            <a:lumMod val="75000"/>
                            <a:lumOff val="25000"/>
                          </a:schemeClr>
                        </a:solidFill>
                        <a:latin typeface="Century Gothic" panose="020B0502020202020204" pitchFamily="34" charset="0"/>
                      </a:endParaRPr>
                    </a:p>
                  </a:txBody>
                  <a:tcPr anchor="ctr"/>
                </a:tc>
                <a:tc>
                  <a:txBody>
                    <a:bodyPr/>
                    <a:lstStyle/>
                    <a:p>
                      <a:pPr algn="ctr"/>
                      <a:r>
                        <a:rPr lang="en-US" sz="1800" dirty="0" smtClean="0">
                          <a:solidFill>
                            <a:schemeClr val="tx1">
                              <a:lumMod val="75000"/>
                              <a:lumOff val="25000"/>
                            </a:schemeClr>
                          </a:solidFill>
                          <a:latin typeface="Century Gothic" panose="020B0502020202020204" pitchFamily="34" charset="0"/>
                        </a:rPr>
                        <a:t>38.71</a:t>
                      </a:r>
                      <a:endParaRPr lang="en-US" sz="1800" dirty="0">
                        <a:solidFill>
                          <a:schemeClr val="tx1">
                            <a:lumMod val="75000"/>
                            <a:lumOff val="25000"/>
                          </a:schemeClr>
                        </a:solidFill>
                        <a:latin typeface="Century Gothic" panose="020B0502020202020204" pitchFamily="34" charset="0"/>
                      </a:endParaRPr>
                    </a:p>
                  </a:txBody>
                  <a:tcPr anchor="ctr"/>
                </a:tc>
                <a:extLst>
                  <a:ext uri="{0D108BD9-81ED-4DB2-BD59-A6C34878D82A}">
                    <a16:rowId xmlns:a16="http://schemas.microsoft.com/office/drawing/2014/main" val="2516724617"/>
                  </a:ext>
                </a:extLst>
              </a:tr>
            </a:tbl>
          </a:graphicData>
        </a:graphic>
      </p:graphicFrame>
      <p:sp>
        <p:nvSpPr>
          <p:cNvPr id="6" name="Rectangle 5"/>
          <p:cNvSpPr/>
          <p:nvPr/>
        </p:nvSpPr>
        <p:spPr>
          <a:xfrm>
            <a:off x="7700208" y="5753367"/>
            <a:ext cx="3662885" cy="820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103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453126" cy="479425"/>
          </a:xfrm>
        </p:spPr>
        <p:txBody>
          <a:bodyPr/>
          <a:lstStyle/>
          <a:p>
            <a:r>
              <a:rPr lang="en-US" sz="4400" dirty="0" smtClean="0"/>
              <a:t>Results – Potential Infrastructure Risk</a:t>
            </a:r>
            <a:endParaRPr lang="en-US" sz="4400" dirty="0"/>
          </a:p>
        </p:txBody>
      </p:sp>
      <p:grpSp>
        <p:nvGrpSpPr>
          <p:cNvPr id="5" name="Group 4"/>
          <p:cNvGrpSpPr/>
          <p:nvPr/>
        </p:nvGrpSpPr>
        <p:grpSpPr>
          <a:xfrm>
            <a:off x="3686568" y="1322327"/>
            <a:ext cx="7815621" cy="4793337"/>
            <a:chOff x="268923" y="2062163"/>
            <a:chExt cx="3931920" cy="3035808"/>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68923" y="2062163"/>
              <a:ext cx="3931920" cy="3035808"/>
            </a:xfrm>
            <a:prstGeom prst="rect">
              <a:avLst/>
            </a:prstGeom>
          </p:spPr>
        </p:pic>
        <p:sp>
          <p:nvSpPr>
            <p:cNvPr id="28" name="TextBox 27"/>
            <p:cNvSpPr txBox="1"/>
            <p:nvPr/>
          </p:nvSpPr>
          <p:spPr>
            <a:xfrm>
              <a:off x="308747" y="2110423"/>
              <a:ext cx="1529771" cy="253405"/>
            </a:xfrm>
            <a:prstGeom prst="rect">
              <a:avLst/>
            </a:prstGeom>
            <a:noFill/>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September 3</a:t>
              </a:r>
              <a:r>
                <a:rPr lang="en-US" sz="2000" baseline="30000" dirty="0" smtClean="0">
                  <a:solidFill>
                    <a:schemeClr val="tx1">
                      <a:lumMod val="75000"/>
                      <a:lumOff val="25000"/>
                    </a:schemeClr>
                  </a:solidFill>
                  <a:latin typeface="Century Gothic" panose="020B0502020202020204" pitchFamily="34" charset="0"/>
                </a:rPr>
                <a:t>rd</a:t>
              </a:r>
              <a:r>
                <a:rPr lang="en-US" sz="2000" dirty="0" smtClean="0">
                  <a:solidFill>
                    <a:schemeClr val="tx1">
                      <a:lumMod val="75000"/>
                      <a:lumOff val="25000"/>
                    </a:schemeClr>
                  </a:solidFill>
                  <a:latin typeface="Century Gothic" panose="020B0502020202020204" pitchFamily="34" charset="0"/>
                </a:rPr>
                <a:t>  </a:t>
              </a:r>
              <a:endParaRPr lang="en-US" sz="2000" dirty="0">
                <a:solidFill>
                  <a:schemeClr val="tx1">
                    <a:lumMod val="75000"/>
                    <a:lumOff val="25000"/>
                  </a:schemeClr>
                </a:solidFill>
                <a:latin typeface="Century Gothic" panose="020B0502020202020204" pitchFamily="34" charset="0"/>
              </a:endParaRPr>
            </a:p>
          </p:txBody>
        </p:sp>
      </p:grpSp>
      <p:grpSp>
        <p:nvGrpSpPr>
          <p:cNvPr id="11" name="Group 10"/>
          <p:cNvGrpSpPr/>
          <p:nvPr/>
        </p:nvGrpSpPr>
        <p:grpSpPr>
          <a:xfrm>
            <a:off x="427001" y="4936355"/>
            <a:ext cx="2495774" cy="1266646"/>
            <a:chOff x="0" y="5314950"/>
            <a:chExt cx="2495774" cy="1266646"/>
          </a:xfrm>
        </p:grpSpPr>
        <p:pic>
          <p:nvPicPr>
            <p:cNvPr id="26" name="Picture 25"/>
            <p:cNvPicPr/>
            <p:nvPr/>
          </p:nvPicPr>
          <p:blipFill>
            <a:blip r:embed="rId4">
              <a:extLst>
                <a:ext uri="{28A0092B-C50C-407E-A947-70E740481C1C}">
                  <a14:useLocalDpi xmlns:a14="http://schemas.microsoft.com/office/drawing/2010/main" val="0"/>
                </a:ext>
              </a:extLst>
            </a:blip>
            <a:srcRect/>
            <a:stretch>
              <a:fillRect/>
            </a:stretch>
          </p:blipFill>
          <p:spPr bwMode="auto">
            <a:xfrm>
              <a:off x="268923" y="5314950"/>
              <a:ext cx="1857058" cy="553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p:nvPr/>
          </p:nvPicPr>
          <p:blipFill>
            <a:blip r:embed="rId5">
              <a:extLst>
                <a:ext uri="{28A0092B-C50C-407E-A947-70E740481C1C}">
                  <a14:useLocalDpi xmlns:a14="http://schemas.microsoft.com/office/drawing/2010/main" val="0"/>
                </a:ext>
              </a:extLst>
            </a:blip>
            <a:srcRect/>
            <a:stretch>
              <a:fillRect/>
            </a:stretch>
          </p:blipFill>
          <p:spPr bwMode="auto">
            <a:xfrm>
              <a:off x="244952" y="6085522"/>
              <a:ext cx="1905000" cy="219075"/>
            </a:xfrm>
            <a:prstGeom prst="rect">
              <a:avLst/>
            </a:prstGeom>
            <a:noFill/>
            <a:ln>
              <a:noFill/>
            </a:ln>
          </p:spPr>
        </p:pic>
        <p:sp>
          <p:nvSpPr>
            <p:cNvPr id="9" name="TextBox 8"/>
            <p:cNvSpPr txBox="1"/>
            <p:nvPr/>
          </p:nvSpPr>
          <p:spPr>
            <a:xfrm>
              <a:off x="0" y="6304597"/>
              <a:ext cx="796066"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Strong</a:t>
              </a:r>
              <a:endParaRPr lang="en-US" sz="1200" dirty="0">
                <a:solidFill>
                  <a:schemeClr val="tx1">
                    <a:lumMod val="75000"/>
                    <a:lumOff val="25000"/>
                  </a:schemeClr>
                </a:solidFill>
                <a:latin typeface="Century Gothic" panose="020B0502020202020204" pitchFamily="34" charset="0"/>
              </a:endParaRPr>
            </a:p>
          </p:txBody>
        </p:sp>
        <p:sp>
          <p:nvSpPr>
            <p:cNvPr id="10" name="TextBox 9"/>
            <p:cNvSpPr txBox="1"/>
            <p:nvPr/>
          </p:nvSpPr>
          <p:spPr>
            <a:xfrm>
              <a:off x="1559859" y="6304596"/>
              <a:ext cx="935915"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Strongest</a:t>
              </a:r>
              <a:endParaRPr lang="en-US" sz="1200" dirty="0">
                <a:solidFill>
                  <a:schemeClr val="tx1">
                    <a:lumMod val="75000"/>
                    <a:lumOff val="25000"/>
                  </a:schemeClr>
                </a:solidFill>
                <a:latin typeface="Century Gothic" panose="020B0502020202020204" pitchFamily="34" charset="0"/>
              </a:endParaRPr>
            </a:p>
          </p:txBody>
        </p:sp>
      </p:grpSp>
      <p:grpSp>
        <p:nvGrpSpPr>
          <p:cNvPr id="6" name="Group 5"/>
          <p:cNvGrpSpPr/>
          <p:nvPr/>
        </p:nvGrpSpPr>
        <p:grpSpPr>
          <a:xfrm>
            <a:off x="3686568" y="1350713"/>
            <a:ext cx="7834280" cy="4793337"/>
            <a:chOff x="4240667" y="2080260"/>
            <a:chExt cx="3931920" cy="3035808"/>
          </a:xfrm>
        </p:grpSpPr>
        <p:pic>
          <p:nvPicPr>
            <p:cNvPr id="3" name="Picture 2"/>
            <p:cNvPicPr>
              <a:picLocks/>
            </p:cNvPicPr>
            <p:nvPr/>
          </p:nvPicPr>
          <p:blipFill>
            <a:blip r:embed="rId6">
              <a:extLst>
                <a:ext uri="{28A0092B-C50C-407E-A947-70E740481C1C}">
                  <a14:useLocalDpi xmlns:a14="http://schemas.microsoft.com/office/drawing/2010/main" val="0"/>
                </a:ext>
              </a:extLst>
            </a:blip>
            <a:stretch>
              <a:fillRect/>
            </a:stretch>
          </p:blipFill>
          <p:spPr>
            <a:xfrm>
              <a:off x="4240667" y="2080260"/>
              <a:ext cx="3931920" cy="3035808"/>
            </a:xfrm>
            <a:prstGeom prst="rect">
              <a:avLst/>
            </a:prstGeom>
          </p:spPr>
        </p:pic>
        <p:sp>
          <p:nvSpPr>
            <p:cNvPr id="24" name="TextBox 23"/>
            <p:cNvSpPr txBox="1"/>
            <p:nvPr/>
          </p:nvSpPr>
          <p:spPr>
            <a:xfrm>
              <a:off x="4240667" y="2110423"/>
              <a:ext cx="1529771" cy="262313"/>
            </a:xfrm>
            <a:prstGeom prst="rect">
              <a:avLst/>
            </a:prstGeom>
            <a:noFill/>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September 4</a:t>
              </a:r>
              <a:r>
                <a:rPr lang="en-US" sz="2000" baseline="30000" dirty="0" smtClean="0">
                  <a:solidFill>
                    <a:schemeClr val="tx1">
                      <a:lumMod val="75000"/>
                      <a:lumOff val="25000"/>
                    </a:schemeClr>
                  </a:solidFill>
                  <a:latin typeface="Century Gothic" panose="020B0502020202020204" pitchFamily="34" charset="0"/>
                </a:rPr>
                <a:t>th</a:t>
              </a:r>
              <a:r>
                <a:rPr lang="en-US" sz="2000" dirty="0" smtClean="0">
                  <a:solidFill>
                    <a:schemeClr val="tx1">
                      <a:lumMod val="75000"/>
                      <a:lumOff val="25000"/>
                    </a:schemeClr>
                  </a:solidFill>
                  <a:latin typeface="Century Gothic" panose="020B0502020202020204" pitchFamily="34" charset="0"/>
                </a:rPr>
                <a:t> </a:t>
              </a:r>
              <a:endParaRPr lang="en-US" sz="2000" dirty="0">
                <a:solidFill>
                  <a:schemeClr val="tx1">
                    <a:lumMod val="75000"/>
                    <a:lumOff val="25000"/>
                  </a:schemeClr>
                </a:solidFill>
                <a:latin typeface="Century Gothic" panose="020B0502020202020204" pitchFamily="34" charset="0"/>
              </a:endParaRPr>
            </a:p>
          </p:txBody>
        </p:sp>
      </p:grpSp>
      <p:grpSp>
        <p:nvGrpSpPr>
          <p:cNvPr id="7" name="Group 6"/>
          <p:cNvGrpSpPr/>
          <p:nvPr/>
        </p:nvGrpSpPr>
        <p:grpSpPr>
          <a:xfrm>
            <a:off x="3662597" y="1398338"/>
            <a:ext cx="7814624" cy="4745712"/>
            <a:chOff x="8172587" y="2080260"/>
            <a:chExt cx="3971744" cy="3035808"/>
          </a:xfrm>
        </p:grpSpPr>
        <p:pic>
          <p:nvPicPr>
            <p:cNvPr id="8" name="Picture 7"/>
            <p:cNvPicPr>
              <a:picLocks/>
            </p:cNvPicPr>
            <p:nvPr/>
          </p:nvPicPr>
          <p:blipFill>
            <a:blip r:embed="rId7">
              <a:extLst>
                <a:ext uri="{28A0092B-C50C-407E-A947-70E740481C1C}">
                  <a14:useLocalDpi xmlns:a14="http://schemas.microsoft.com/office/drawing/2010/main" val="0"/>
                </a:ext>
              </a:extLst>
            </a:blip>
            <a:stretch>
              <a:fillRect/>
            </a:stretch>
          </p:blipFill>
          <p:spPr>
            <a:xfrm>
              <a:off x="8212411" y="2080260"/>
              <a:ext cx="3931920" cy="3035808"/>
            </a:xfrm>
            <a:prstGeom prst="rect">
              <a:avLst/>
            </a:prstGeom>
          </p:spPr>
        </p:pic>
        <p:sp>
          <p:nvSpPr>
            <p:cNvPr id="29" name="TextBox 28"/>
            <p:cNvSpPr txBox="1"/>
            <p:nvPr/>
          </p:nvSpPr>
          <p:spPr>
            <a:xfrm>
              <a:off x="8172587" y="2110423"/>
              <a:ext cx="1529771" cy="255948"/>
            </a:xfrm>
            <a:prstGeom prst="rect">
              <a:avLst/>
            </a:prstGeom>
            <a:noFill/>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September 5</a:t>
              </a:r>
              <a:r>
                <a:rPr lang="en-US" sz="2000" baseline="30000" dirty="0" smtClean="0">
                  <a:solidFill>
                    <a:schemeClr val="tx1">
                      <a:lumMod val="75000"/>
                      <a:lumOff val="25000"/>
                    </a:schemeClr>
                  </a:solidFill>
                  <a:latin typeface="Century Gothic" panose="020B0502020202020204" pitchFamily="34" charset="0"/>
                </a:rPr>
                <a:t>th</a:t>
              </a:r>
              <a:r>
                <a:rPr lang="en-US" sz="2000" dirty="0" smtClean="0">
                  <a:solidFill>
                    <a:schemeClr val="tx1">
                      <a:lumMod val="75000"/>
                      <a:lumOff val="25000"/>
                    </a:schemeClr>
                  </a:solidFill>
                  <a:latin typeface="Century Gothic" panose="020B0502020202020204" pitchFamily="34" charset="0"/>
                </a:rPr>
                <a:t> </a:t>
              </a:r>
              <a:endParaRPr lang="en-US" sz="20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190250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z="4400" dirty="0" smtClean="0"/>
              <a:t>Conclusions</a:t>
            </a:r>
            <a:endParaRPr lang="en-US" sz="4400" dirty="0"/>
          </a:p>
        </p:txBody>
      </p:sp>
      <p:sp>
        <p:nvSpPr>
          <p:cNvPr id="17" name="Text Placeholder 16"/>
          <p:cNvSpPr>
            <a:spLocks noGrp="1"/>
          </p:cNvSpPr>
          <p:nvPr>
            <p:ph type="body" idx="1"/>
          </p:nvPr>
        </p:nvSpPr>
        <p:spPr>
          <a:xfrm>
            <a:off x="817582" y="1189823"/>
            <a:ext cx="5278418" cy="4764928"/>
          </a:xfrm>
        </p:spPr>
        <p:txBody>
          <a:bodyPr/>
          <a:lstStyle/>
          <a:p>
            <a:pPr marL="342900" indent="-342900">
              <a:spcAft>
                <a:spcPts val="600"/>
              </a:spcAft>
              <a:buClr>
                <a:srgbClr val="9298A8"/>
              </a:buClr>
              <a:buFont typeface="Wingdings 3" panose="05040102010807070707" pitchFamily="18" charset="2"/>
              <a:buChar char="}"/>
            </a:pPr>
            <a:r>
              <a:rPr lang="en-US" sz="2200" dirty="0" smtClean="0">
                <a:solidFill>
                  <a:schemeClr val="tx1">
                    <a:lumMod val="75000"/>
                    <a:lumOff val="25000"/>
                  </a:schemeClr>
                </a:solidFill>
              </a:rPr>
              <a:t>Products can be used to </a:t>
            </a:r>
            <a:r>
              <a:rPr lang="en-US" sz="2200" b="1" dirty="0" smtClean="0">
                <a:solidFill>
                  <a:schemeClr val="tx1">
                    <a:lumMod val="75000"/>
                    <a:lumOff val="25000"/>
                  </a:schemeClr>
                </a:solidFill>
              </a:rPr>
              <a:t>identify areas of risk</a:t>
            </a:r>
            <a:r>
              <a:rPr lang="en-US" sz="2200" dirty="0" smtClean="0">
                <a:solidFill>
                  <a:schemeClr val="tx1">
                    <a:lumMod val="75000"/>
                    <a:lumOff val="25000"/>
                  </a:schemeClr>
                </a:solidFill>
              </a:rPr>
              <a:t>; this can mitigate the economic and environmental impact of hurricanes in the Gulf.</a:t>
            </a:r>
          </a:p>
          <a:p>
            <a:pPr marL="342900" indent="-342900">
              <a:spcAft>
                <a:spcPts val="600"/>
              </a:spcAft>
              <a:buClr>
                <a:srgbClr val="9298A8"/>
              </a:buClr>
              <a:buFont typeface="Wingdings 3" panose="05040102010807070707" pitchFamily="18" charset="2"/>
              <a:buChar char="}"/>
            </a:pPr>
            <a:r>
              <a:rPr lang="en-US" sz="2200" b="1" dirty="0" smtClean="0">
                <a:solidFill>
                  <a:schemeClr val="tx1">
                    <a:lumMod val="75000"/>
                    <a:lumOff val="25000"/>
                  </a:schemeClr>
                </a:solidFill>
              </a:rPr>
              <a:t>CYGNSS wind speeds are faster than MERRA-2</a:t>
            </a:r>
            <a:r>
              <a:rPr lang="en-US" sz="2200" dirty="0" smtClean="0">
                <a:solidFill>
                  <a:schemeClr val="tx1">
                    <a:lumMod val="75000"/>
                    <a:lumOff val="25000"/>
                  </a:schemeClr>
                </a:solidFill>
              </a:rPr>
              <a:t>; our random study period showed a difference ranging from 15.23% to 38.71%. </a:t>
            </a:r>
          </a:p>
          <a:p>
            <a:pPr marL="342900" indent="-342900">
              <a:spcAft>
                <a:spcPts val="600"/>
              </a:spcAft>
              <a:buClr>
                <a:srgbClr val="9298A8"/>
              </a:buClr>
              <a:buFont typeface="Wingdings 3" panose="05040102010807070707" pitchFamily="18" charset="2"/>
              <a:buChar char="}"/>
            </a:pPr>
            <a:r>
              <a:rPr lang="en-US" sz="2200" dirty="0" smtClean="0">
                <a:solidFill>
                  <a:schemeClr val="tx1">
                    <a:lumMod val="75000"/>
                    <a:lumOff val="25000"/>
                  </a:schemeClr>
                </a:solidFill>
              </a:rPr>
              <a:t>CYGNSS wind speeds tend to increase in error during tropical storm events.</a:t>
            </a:r>
            <a:endParaRPr lang="en-US" sz="2200" b="1" dirty="0">
              <a:solidFill>
                <a:schemeClr val="tx1">
                  <a:lumMod val="75000"/>
                  <a:lumOff val="25000"/>
                </a:schemeClr>
              </a:solidFill>
            </a:endParaRPr>
          </a:p>
          <a:p>
            <a:pPr marL="342900" indent="-342900">
              <a:spcAft>
                <a:spcPts val="600"/>
              </a:spcAft>
              <a:buClr>
                <a:srgbClr val="9298A8"/>
              </a:buClr>
              <a:buFont typeface="Wingdings 3" panose="05040102010807070707" pitchFamily="18" charset="2"/>
              <a:buChar char="}"/>
            </a:pPr>
            <a:r>
              <a:rPr lang="en-US" sz="2200" dirty="0" smtClean="0">
                <a:solidFill>
                  <a:schemeClr val="tx1">
                    <a:lumMod val="75000"/>
                    <a:lumOff val="25000"/>
                  </a:schemeClr>
                </a:solidFill>
              </a:rPr>
              <a:t>Areas of increased </a:t>
            </a:r>
            <a:r>
              <a:rPr lang="en-US" sz="2200" b="1" dirty="0" smtClean="0">
                <a:solidFill>
                  <a:schemeClr val="tx1">
                    <a:lumMod val="75000"/>
                    <a:lumOff val="25000"/>
                  </a:schemeClr>
                </a:solidFill>
              </a:rPr>
              <a:t>wind speed correlate with</a:t>
            </a:r>
            <a:r>
              <a:rPr lang="en-US" sz="2200" dirty="0" smtClean="0">
                <a:solidFill>
                  <a:schemeClr val="tx1">
                    <a:lumMod val="75000"/>
                    <a:lumOff val="25000"/>
                  </a:schemeClr>
                </a:solidFill>
              </a:rPr>
              <a:t> areas of increased </a:t>
            </a:r>
            <a:r>
              <a:rPr lang="en-US" sz="2200" b="1" dirty="0" smtClean="0">
                <a:solidFill>
                  <a:schemeClr val="tx1">
                    <a:lumMod val="75000"/>
                    <a:lumOff val="25000"/>
                  </a:schemeClr>
                </a:solidFill>
              </a:rPr>
              <a:t>wave height.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499" y="844549"/>
            <a:ext cx="3985866" cy="29002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499" y="3477490"/>
            <a:ext cx="3985866" cy="2898648"/>
          </a:xfrm>
          <a:prstGeom prst="rect">
            <a:avLst/>
          </a:prstGeom>
        </p:spPr>
      </p:pic>
      <p:sp>
        <p:nvSpPr>
          <p:cNvPr id="7" name="TextBox 6"/>
          <p:cNvSpPr txBox="1"/>
          <p:nvPr/>
        </p:nvSpPr>
        <p:spPr>
          <a:xfrm>
            <a:off x="8608739" y="6087988"/>
            <a:ext cx="2489985"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Image Credit: Robert M. Reed</a:t>
            </a:r>
            <a:endParaRPr lang="en-US" sz="1200" dirty="0">
              <a:solidFill>
                <a:schemeClr val="bg1"/>
              </a:solidFill>
              <a:latin typeface="Century Gothic" panose="020B0502020202020204" pitchFamily="34" charset="0"/>
            </a:endParaRPr>
          </a:p>
        </p:txBody>
      </p:sp>
      <p:sp>
        <p:nvSpPr>
          <p:cNvPr id="8" name="TextBox 7"/>
          <p:cNvSpPr txBox="1"/>
          <p:nvPr/>
        </p:nvSpPr>
        <p:spPr>
          <a:xfrm>
            <a:off x="8519531" y="3165463"/>
            <a:ext cx="2540290"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Image Credit: </a:t>
            </a:r>
            <a:r>
              <a:rPr lang="en-US" sz="1200" dirty="0" err="1" smtClean="0">
                <a:solidFill>
                  <a:schemeClr val="bg1"/>
                </a:solidFill>
                <a:latin typeface="Century Gothic" panose="020B0502020202020204" pitchFamily="34" charset="0"/>
              </a:rPr>
              <a:t>Andyminicooper</a:t>
            </a: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582535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285655"/>
            <a:ext cx="9413277" cy="656154"/>
          </a:xfrm>
        </p:spPr>
        <p:txBody>
          <a:bodyPr/>
          <a:lstStyle/>
          <a:p>
            <a:r>
              <a:rPr lang="en-US" sz="4400" dirty="0" smtClean="0"/>
              <a:t>Future Work</a:t>
            </a:r>
            <a:endParaRPr lang="en-US" sz="4400" dirty="0"/>
          </a:p>
        </p:txBody>
      </p:sp>
      <p:sp>
        <p:nvSpPr>
          <p:cNvPr id="4" name="Text Placeholder 3"/>
          <p:cNvSpPr>
            <a:spLocks noGrp="1"/>
          </p:cNvSpPr>
          <p:nvPr>
            <p:ph type="body" idx="1"/>
          </p:nvPr>
        </p:nvSpPr>
        <p:spPr>
          <a:xfrm>
            <a:off x="811669" y="1190366"/>
            <a:ext cx="3676109" cy="4040916"/>
          </a:xfrm>
        </p:spPr>
        <p:txBody>
          <a:bodyPr/>
          <a:lstStyle/>
          <a:p>
            <a:pPr marL="342900" indent="-342900">
              <a:spcAft>
                <a:spcPts val="600"/>
              </a:spcAft>
              <a:buClr>
                <a:srgbClr val="9298A8"/>
              </a:buClr>
              <a:buFont typeface="Wingdings 3" panose="05040102010807070707" pitchFamily="18" charset="2"/>
              <a:buChar char="}"/>
            </a:pPr>
            <a:r>
              <a:rPr lang="en-US" sz="2200" b="1" dirty="0">
                <a:solidFill>
                  <a:schemeClr val="tx1">
                    <a:lumMod val="75000"/>
                    <a:lumOff val="25000"/>
                  </a:schemeClr>
                </a:solidFill>
              </a:rPr>
              <a:t>Storm intensity forecasting</a:t>
            </a:r>
            <a:r>
              <a:rPr lang="en-US" sz="2200" dirty="0">
                <a:solidFill>
                  <a:schemeClr val="tx1">
                    <a:lumMod val="75000"/>
                    <a:lumOff val="25000"/>
                  </a:schemeClr>
                </a:solidFill>
              </a:rPr>
              <a:t> using CYGNSS data</a:t>
            </a:r>
          </a:p>
          <a:p>
            <a:pPr marL="342900" indent="-342900">
              <a:spcAft>
                <a:spcPts val="600"/>
              </a:spcAft>
              <a:buClr>
                <a:srgbClr val="9298A8"/>
              </a:buClr>
              <a:buFont typeface="Wingdings 3" panose="05040102010807070707" pitchFamily="18" charset="2"/>
              <a:buChar char="}"/>
            </a:pPr>
            <a:r>
              <a:rPr lang="en-US" sz="2200" dirty="0" smtClean="0">
                <a:solidFill>
                  <a:schemeClr val="tx1">
                    <a:lumMod val="75000"/>
                    <a:lumOff val="25000"/>
                  </a:schemeClr>
                </a:solidFill>
              </a:rPr>
              <a:t>Improved validation of CYGNSS data in </a:t>
            </a:r>
            <a:r>
              <a:rPr lang="en-US" sz="2200" b="1" dirty="0" smtClean="0">
                <a:solidFill>
                  <a:schemeClr val="tx1">
                    <a:lumMod val="75000"/>
                    <a:lumOff val="25000"/>
                  </a:schemeClr>
                </a:solidFill>
              </a:rPr>
              <a:t>other tropical regions</a:t>
            </a:r>
          </a:p>
          <a:p>
            <a:pPr marL="342900" indent="-342900">
              <a:spcAft>
                <a:spcPts val="600"/>
              </a:spcAft>
              <a:buClr>
                <a:srgbClr val="9298A8"/>
              </a:buClr>
              <a:buFont typeface="Wingdings 3" panose="05040102010807070707" pitchFamily="18" charset="2"/>
              <a:buChar char="}"/>
            </a:pPr>
            <a:r>
              <a:rPr lang="en-US" sz="2200" dirty="0" smtClean="0">
                <a:solidFill>
                  <a:schemeClr val="tx1">
                    <a:lumMod val="75000"/>
                    <a:lumOff val="25000"/>
                  </a:schemeClr>
                </a:solidFill>
              </a:rPr>
              <a:t>Research on hurricane impacts to </a:t>
            </a:r>
            <a:r>
              <a:rPr lang="en-US" sz="2200" b="1" dirty="0" smtClean="0">
                <a:solidFill>
                  <a:schemeClr val="tx1">
                    <a:lumMod val="75000"/>
                    <a:lumOff val="25000"/>
                  </a:schemeClr>
                </a:solidFill>
              </a:rPr>
              <a:t>marine and coastal life </a:t>
            </a:r>
          </a:p>
        </p:txBody>
      </p:sp>
      <p:sp>
        <p:nvSpPr>
          <p:cNvPr id="8" name="TextBox 7"/>
          <p:cNvSpPr txBox="1"/>
          <p:nvPr/>
        </p:nvSpPr>
        <p:spPr>
          <a:xfrm>
            <a:off x="9380171" y="5656153"/>
            <a:ext cx="1724832"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Image Credit: NASA </a:t>
            </a:r>
            <a:endParaRPr lang="en-US" sz="1200" dirty="0">
              <a:solidFill>
                <a:schemeClr val="tx1">
                  <a:lumMod val="75000"/>
                  <a:lumOff val="25000"/>
                </a:schemeClr>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617" y="1190366"/>
            <a:ext cx="6059251" cy="4493830"/>
          </a:xfrm>
          <a:prstGeom prst="rect">
            <a:avLst/>
          </a:prstGeom>
        </p:spPr>
      </p:pic>
    </p:spTree>
    <p:extLst>
      <p:ext uri="{BB962C8B-B14F-4D97-AF65-F5344CB8AC3E}">
        <p14:creationId xmlns:p14="http://schemas.microsoft.com/office/powerpoint/2010/main" val="887731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1"/>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298A8"/>
              </a:buClr>
              <a:buSzPts val="4320"/>
              <a:buFont typeface="Century Gothic"/>
              <a:buNone/>
            </a:pPr>
            <a:r>
              <a:rPr lang="en-US" sz="4320" b="0" i="0" u="none" strike="noStrike" cap="none" dirty="0">
                <a:latin typeface="Century Gothic"/>
                <a:ea typeface="Century Gothic"/>
                <a:cs typeface="Century Gothic"/>
                <a:sym typeface="Century Gothic"/>
              </a:rPr>
              <a:t>Acknowledgements</a:t>
            </a:r>
            <a:endParaRPr sz="4320" b="0" i="0" u="none" strike="noStrike" cap="none" dirty="0">
              <a:latin typeface="Century Gothic"/>
              <a:ea typeface="Century Gothic"/>
              <a:cs typeface="Century Gothic"/>
              <a:sym typeface="Century Gothic"/>
            </a:endParaRPr>
          </a:p>
        </p:txBody>
      </p:sp>
      <p:sp>
        <p:nvSpPr>
          <p:cNvPr id="196" name="Google Shape;196;p21"/>
          <p:cNvSpPr txBox="1"/>
          <p:nvPr/>
        </p:nvSpPr>
        <p:spPr>
          <a:xfrm>
            <a:off x="353106" y="1166648"/>
            <a:ext cx="11139365" cy="51080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3F3F3F"/>
              </a:buClr>
              <a:buSzPts val="2000"/>
              <a:buFont typeface="Arial"/>
              <a:buNone/>
            </a:pPr>
            <a:r>
              <a:rPr lang="en-US" sz="2000" b="1" dirty="0">
                <a:solidFill>
                  <a:schemeClr val="tx1">
                    <a:lumMod val="75000"/>
                    <a:lumOff val="25000"/>
                  </a:schemeClr>
                </a:solidFill>
                <a:latin typeface="Century Gothic"/>
                <a:ea typeface="Century Gothic"/>
                <a:cs typeface="Century Gothic"/>
                <a:sym typeface="Century Gothic"/>
              </a:rPr>
              <a:t>Dr. Jeffrey </a:t>
            </a:r>
            <a:r>
              <a:rPr lang="en-US" sz="2000" b="1" dirty="0" err="1">
                <a:solidFill>
                  <a:schemeClr val="tx1">
                    <a:lumMod val="75000"/>
                    <a:lumOff val="25000"/>
                  </a:schemeClr>
                </a:solidFill>
                <a:latin typeface="Century Gothic"/>
                <a:ea typeface="Century Gothic"/>
                <a:cs typeface="Century Gothic"/>
                <a:sym typeface="Century Gothic"/>
              </a:rPr>
              <a:t>Luvall</a:t>
            </a:r>
            <a:r>
              <a:rPr lang="en-US" sz="2000" dirty="0">
                <a:solidFill>
                  <a:schemeClr val="tx1">
                    <a:lumMod val="75000"/>
                    <a:lumOff val="25000"/>
                  </a:schemeClr>
                </a:solidFill>
                <a:latin typeface="Century Gothic"/>
                <a:ea typeface="Century Gothic"/>
                <a:cs typeface="Century Gothic"/>
                <a:sym typeface="Century Gothic"/>
              </a:rPr>
              <a:t>, NASA Marshall Space Flight Center</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1" dirty="0">
                <a:solidFill>
                  <a:schemeClr val="tx1">
                    <a:lumMod val="75000"/>
                    <a:lumOff val="25000"/>
                  </a:schemeClr>
                </a:solidFill>
                <a:latin typeface="Century Gothic"/>
                <a:ea typeface="Century Gothic"/>
                <a:cs typeface="Century Gothic"/>
                <a:sym typeface="Century Gothic"/>
              </a:rPr>
              <a:t>Dr. Robert Griffin</a:t>
            </a:r>
            <a:r>
              <a:rPr lang="en-US" sz="2000" dirty="0">
                <a:solidFill>
                  <a:schemeClr val="tx1">
                    <a:lumMod val="75000"/>
                    <a:lumOff val="25000"/>
                  </a:schemeClr>
                </a:solidFill>
                <a:latin typeface="Century Gothic"/>
                <a:ea typeface="Century Gothic"/>
                <a:cs typeface="Century Gothic"/>
                <a:sym typeface="Century Gothic"/>
              </a:rPr>
              <a:t>, University of Alabama in Huntsville</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1" dirty="0">
                <a:solidFill>
                  <a:schemeClr val="tx1">
                    <a:lumMod val="75000"/>
                    <a:lumOff val="25000"/>
                  </a:schemeClr>
                </a:solidFill>
                <a:latin typeface="Century Gothic"/>
                <a:ea typeface="Century Gothic"/>
                <a:cs typeface="Century Gothic"/>
                <a:sym typeface="Century Gothic"/>
              </a:rPr>
              <a:t>Dr. John </a:t>
            </a:r>
            <a:r>
              <a:rPr lang="en-US" sz="2000" b="1" dirty="0" err="1">
                <a:solidFill>
                  <a:schemeClr val="tx1">
                    <a:lumMod val="75000"/>
                    <a:lumOff val="25000"/>
                  </a:schemeClr>
                </a:solidFill>
                <a:latin typeface="Century Gothic"/>
                <a:ea typeface="Century Gothic"/>
                <a:cs typeface="Century Gothic"/>
                <a:sym typeface="Century Gothic"/>
              </a:rPr>
              <a:t>Mecikalski</a:t>
            </a:r>
            <a:r>
              <a:rPr lang="en-US" sz="2000" dirty="0">
                <a:solidFill>
                  <a:schemeClr val="tx1">
                    <a:lumMod val="75000"/>
                    <a:lumOff val="25000"/>
                  </a:schemeClr>
                </a:solidFill>
                <a:latin typeface="Century Gothic"/>
                <a:ea typeface="Century Gothic"/>
                <a:cs typeface="Century Gothic"/>
                <a:sym typeface="Century Gothic"/>
              </a:rPr>
              <a:t>, University of Alabama in Huntsville</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1" dirty="0">
                <a:solidFill>
                  <a:schemeClr val="tx1">
                    <a:lumMod val="75000"/>
                    <a:lumOff val="25000"/>
                  </a:schemeClr>
                </a:solidFill>
                <a:latin typeface="Century Gothic"/>
                <a:ea typeface="Century Gothic"/>
                <a:cs typeface="Century Gothic"/>
                <a:sym typeface="Century Gothic"/>
              </a:rPr>
              <a:t>Dr. </a:t>
            </a:r>
            <a:r>
              <a:rPr lang="en-US" sz="2000" b="1" dirty="0" err="1">
                <a:solidFill>
                  <a:schemeClr val="tx1">
                    <a:lumMod val="75000"/>
                    <a:lumOff val="25000"/>
                  </a:schemeClr>
                </a:solidFill>
                <a:latin typeface="Century Gothic"/>
                <a:ea typeface="Century Gothic"/>
                <a:cs typeface="Century Gothic"/>
                <a:sym typeface="Century Gothic"/>
              </a:rPr>
              <a:t>Xuanli</a:t>
            </a:r>
            <a:r>
              <a:rPr lang="en-US" sz="2000" b="1" dirty="0">
                <a:solidFill>
                  <a:schemeClr val="tx1">
                    <a:lumMod val="75000"/>
                    <a:lumOff val="25000"/>
                  </a:schemeClr>
                </a:solidFill>
                <a:latin typeface="Century Gothic"/>
                <a:ea typeface="Century Gothic"/>
                <a:cs typeface="Century Gothic"/>
                <a:sym typeface="Century Gothic"/>
              </a:rPr>
              <a:t> Li</a:t>
            </a:r>
            <a:r>
              <a:rPr lang="en-US" sz="2000" dirty="0">
                <a:solidFill>
                  <a:schemeClr val="tx1">
                    <a:lumMod val="75000"/>
                    <a:lumOff val="25000"/>
                  </a:schemeClr>
                </a:solidFill>
                <a:latin typeface="Century Gothic"/>
                <a:ea typeface="Century Gothic"/>
                <a:cs typeface="Century Gothic"/>
                <a:sym typeface="Century Gothic"/>
              </a:rPr>
              <a:t>,</a:t>
            </a:r>
            <a:r>
              <a:rPr lang="en-US" sz="2000" b="1" dirty="0">
                <a:solidFill>
                  <a:schemeClr val="tx1">
                    <a:lumMod val="75000"/>
                    <a:lumOff val="25000"/>
                  </a:schemeClr>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University of Alabama in </a:t>
            </a:r>
            <a:r>
              <a:rPr lang="en-US" sz="2000" dirty="0" smtClean="0">
                <a:solidFill>
                  <a:schemeClr val="tx1">
                    <a:lumMod val="75000"/>
                    <a:lumOff val="25000"/>
                  </a:schemeClr>
                </a:solidFill>
                <a:latin typeface="Century Gothic"/>
                <a:ea typeface="Century Gothic"/>
                <a:cs typeface="Century Gothic"/>
                <a:sym typeface="Century Gothic"/>
              </a:rPr>
              <a:t>Huntsville</a:t>
            </a:r>
          </a:p>
          <a:p>
            <a:pPr marL="0" marR="0" lvl="0" indent="0" algn="l" rtl="0">
              <a:lnSpc>
                <a:spcPct val="90000"/>
              </a:lnSpc>
              <a:spcBef>
                <a:spcPts val="1000"/>
              </a:spcBef>
              <a:spcAft>
                <a:spcPts val="0"/>
              </a:spcAft>
              <a:buClr>
                <a:srgbClr val="3F3F3F"/>
              </a:buClr>
              <a:buSzPts val="2000"/>
              <a:buFont typeface="Arial"/>
              <a:buNone/>
            </a:pPr>
            <a:r>
              <a:rPr lang="en-US" sz="2000" b="1" dirty="0" smtClean="0">
                <a:solidFill>
                  <a:schemeClr val="tx1">
                    <a:lumMod val="75000"/>
                    <a:lumOff val="25000"/>
                  </a:schemeClr>
                </a:solidFill>
                <a:latin typeface="Century Gothic"/>
                <a:ea typeface="Century Gothic"/>
                <a:cs typeface="Century Gothic"/>
                <a:sym typeface="Century Gothic"/>
              </a:rPr>
              <a:t>Dr. Timothy Lang</a:t>
            </a:r>
            <a:r>
              <a:rPr lang="en-US" sz="2000" dirty="0" smtClean="0">
                <a:solidFill>
                  <a:schemeClr val="tx1">
                    <a:lumMod val="75000"/>
                    <a:lumOff val="25000"/>
                  </a:schemeClr>
                </a:solidFill>
                <a:latin typeface="Century Gothic"/>
                <a:ea typeface="Century Gothic"/>
                <a:cs typeface="Century Gothic"/>
                <a:sym typeface="Century Gothic"/>
              </a:rPr>
              <a:t>, NASA Marshall Space Flight Center</a:t>
            </a:r>
          </a:p>
          <a:p>
            <a:pPr marL="0" marR="0" lvl="0" indent="0" algn="l" rtl="0">
              <a:lnSpc>
                <a:spcPct val="90000"/>
              </a:lnSpc>
              <a:spcBef>
                <a:spcPts val="1000"/>
              </a:spcBef>
              <a:spcAft>
                <a:spcPts val="0"/>
              </a:spcAft>
              <a:buClr>
                <a:srgbClr val="3F3F3F"/>
              </a:buClr>
              <a:buSzPts val="2000"/>
              <a:buFont typeface="Arial"/>
              <a:buNone/>
            </a:pPr>
            <a:r>
              <a:rPr lang="en-US" sz="2000" b="1" dirty="0" smtClean="0">
                <a:solidFill>
                  <a:schemeClr val="tx1">
                    <a:lumMod val="75000"/>
                    <a:lumOff val="25000"/>
                  </a:schemeClr>
                </a:solidFill>
                <a:latin typeface="Century Gothic"/>
                <a:ea typeface="Century Gothic"/>
                <a:cs typeface="Century Gothic"/>
                <a:sym typeface="Century Gothic"/>
              </a:rPr>
              <a:t>Dr. Brent Roberts</a:t>
            </a:r>
            <a:r>
              <a:rPr lang="en-US" sz="2000" dirty="0" smtClean="0">
                <a:solidFill>
                  <a:schemeClr val="tx1">
                    <a:lumMod val="75000"/>
                    <a:lumOff val="25000"/>
                  </a:schemeClr>
                </a:solidFill>
                <a:latin typeface="Century Gothic"/>
                <a:ea typeface="Century Gothic"/>
                <a:cs typeface="Century Gothic"/>
                <a:sym typeface="Century Gothic"/>
              </a:rPr>
              <a:t>, NASA Marshall Space Flight Center</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1" dirty="0">
                <a:solidFill>
                  <a:schemeClr val="tx1">
                    <a:lumMod val="75000"/>
                    <a:lumOff val="25000"/>
                  </a:schemeClr>
                </a:solidFill>
                <a:latin typeface="Century Gothic"/>
                <a:ea typeface="Century Gothic"/>
                <a:cs typeface="Century Gothic"/>
                <a:sym typeface="Century Gothic"/>
              </a:rPr>
              <a:t>Greg Kozlowski</a:t>
            </a:r>
            <a:r>
              <a:rPr lang="en-US" sz="2000" dirty="0">
                <a:solidFill>
                  <a:schemeClr val="tx1">
                    <a:lumMod val="75000"/>
                    <a:lumOff val="25000"/>
                  </a:schemeClr>
                </a:solidFill>
                <a:latin typeface="Century Gothic"/>
                <a:ea typeface="Century Gothic"/>
                <a:cs typeface="Century Gothic"/>
                <a:sym typeface="Century Gothic"/>
              </a:rPr>
              <a:t>, BOEM Gulf of </a:t>
            </a:r>
            <a:r>
              <a:rPr lang="en-US" sz="2000" dirty="0" smtClean="0">
                <a:solidFill>
                  <a:schemeClr val="tx1">
                    <a:lumMod val="75000"/>
                    <a:lumOff val="25000"/>
                  </a:schemeClr>
                </a:solidFill>
                <a:latin typeface="Century Gothic"/>
                <a:ea typeface="Century Gothic"/>
                <a:cs typeface="Century Gothic"/>
                <a:sym typeface="Century Gothic"/>
              </a:rPr>
              <a:t>México </a:t>
            </a:r>
            <a:r>
              <a:rPr lang="en-US" sz="2000" dirty="0">
                <a:solidFill>
                  <a:schemeClr val="tx1">
                    <a:lumMod val="75000"/>
                    <a:lumOff val="25000"/>
                  </a:schemeClr>
                </a:solidFill>
                <a:latin typeface="Century Gothic"/>
                <a:ea typeface="Century Gothic"/>
                <a:cs typeface="Century Gothic"/>
                <a:sym typeface="Century Gothic"/>
              </a:rPr>
              <a:t>OCS Region, Office of Environment</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1" dirty="0">
                <a:solidFill>
                  <a:schemeClr val="tx1">
                    <a:lumMod val="75000"/>
                    <a:lumOff val="25000"/>
                  </a:schemeClr>
                </a:solidFill>
                <a:latin typeface="Century Gothic"/>
                <a:ea typeface="Century Gothic"/>
                <a:cs typeface="Century Gothic"/>
                <a:sym typeface="Century Gothic"/>
              </a:rPr>
              <a:t>Helen Baldwin</a:t>
            </a:r>
            <a:r>
              <a:rPr lang="en-US" sz="2000" dirty="0">
                <a:solidFill>
                  <a:schemeClr val="tx1">
                    <a:lumMod val="75000"/>
                    <a:lumOff val="25000"/>
                  </a:schemeClr>
                </a:solidFill>
                <a:latin typeface="Century Gothic"/>
                <a:ea typeface="Century Gothic"/>
                <a:cs typeface="Century Gothic"/>
                <a:sym typeface="Century Gothic"/>
              </a:rPr>
              <a:t>, NASA </a:t>
            </a:r>
            <a:r>
              <a:rPr lang="en-US" sz="2000" dirty="0" smtClean="0">
                <a:solidFill>
                  <a:schemeClr val="tx1">
                    <a:lumMod val="75000"/>
                    <a:lumOff val="25000"/>
                  </a:schemeClr>
                </a:solidFill>
                <a:latin typeface="Century Gothic"/>
                <a:ea typeface="Century Gothic"/>
                <a:cs typeface="Century Gothic"/>
                <a:sym typeface="Century Gothic"/>
              </a:rPr>
              <a:t>DEVELOP</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1" dirty="0" err="1">
                <a:solidFill>
                  <a:schemeClr val="tx1">
                    <a:lumMod val="75000"/>
                    <a:lumOff val="25000"/>
                  </a:schemeClr>
                </a:solidFill>
                <a:latin typeface="Century Gothic"/>
                <a:ea typeface="Century Gothic"/>
                <a:cs typeface="Century Gothic"/>
                <a:sym typeface="Century Gothic"/>
              </a:rPr>
              <a:t>Kathrene</a:t>
            </a:r>
            <a:r>
              <a:rPr lang="en-US" sz="2000" b="1" dirty="0">
                <a:solidFill>
                  <a:schemeClr val="tx1">
                    <a:lumMod val="75000"/>
                    <a:lumOff val="25000"/>
                  </a:schemeClr>
                </a:solidFill>
                <a:latin typeface="Century Gothic"/>
                <a:ea typeface="Century Gothic"/>
                <a:cs typeface="Century Gothic"/>
                <a:sym typeface="Century Gothic"/>
              </a:rPr>
              <a:t> Garcia</a:t>
            </a:r>
            <a:r>
              <a:rPr lang="en-US" sz="2000" dirty="0">
                <a:solidFill>
                  <a:schemeClr val="tx1">
                    <a:lumMod val="75000"/>
                    <a:lumOff val="25000"/>
                  </a:schemeClr>
                </a:solidFill>
                <a:latin typeface="Century Gothic"/>
                <a:ea typeface="Century Gothic"/>
                <a:cs typeface="Century Gothic"/>
                <a:sym typeface="Century Gothic"/>
              </a:rPr>
              <a:t>, NASA </a:t>
            </a:r>
            <a:r>
              <a:rPr lang="en-US" sz="2000" dirty="0" smtClean="0">
                <a:solidFill>
                  <a:schemeClr val="tx1">
                    <a:lumMod val="75000"/>
                    <a:lumOff val="25000"/>
                  </a:schemeClr>
                </a:solidFill>
                <a:latin typeface="Century Gothic"/>
                <a:ea typeface="Century Gothic"/>
                <a:cs typeface="Century Gothic"/>
                <a:sym typeface="Century Gothic"/>
              </a:rPr>
              <a:t>DEVELOP</a:t>
            </a:r>
            <a:endParaRPr sz="2000" dirty="0" smtClean="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1" dirty="0" smtClean="0">
                <a:solidFill>
                  <a:schemeClr val="tx1">
                    <a:lumMod val="75000"/>
                    <a:lumOff val="25000"/>
                  </a:schemeClr>
                </a:solidFill>
                <a:latin typeface="Century Gothic"/>
                <a:ea typeface="Century Gothic"/>
                <a:cs typeface="Century Gothic"/>
                <a:sym typeface="Century Gothic"/>
              </a:rPr>
              <a:t>Maggi Klug</a:t>
            </a:r>
            <a:r>
              <a:rPr lang="en-US" sz="2000" dirty="0" smtClean="0">
                <a:solidFill>
                  <a:schemeClr val="tx1">
                    <a:lumMod val="75000"/>
                    <a:lumOff val="25000"/>
                  </a:schemeClr>
                </a:solidFill>
                <a:latin typeface="Century Gothic"/>
                <a:ea typeface="Century Gothic"/>
                <a:cs typeface="Century Gothic"/>
                <a:sym typeface="Century Gothic"/>
              </a:rPr>
              <a:t>, University of Alabama in Huntsville</a:t>
            </a:r>
            <a:endParaRPr sz="2000" dirty="0" smtClean="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r>
              <a:rPr lang="en-US" sz="2000" b="1" dirty="0" smtClean="0">
                <a:solidFill>
                  <a:schemeClr val="tx1">
                    <a:lumMod val="75000"/>
                    <a:lumOff val="25000"/>
                  </a:schemeClr>
                </a:solidFill>
                <a:latin typeface="Century Gothic"/>
                <a:ea typeface="Century Gothic"/>
                <a:cs typeface="Century Gothic"/>
                <a:sym typeface="Century Gothic"/>
              </a:rPr>
              <a:t>Leigh </a:t>
            </a:r>
            <a:r>
              <a:rPr lang="en-US" sz="2000" b="1" dirty="0">
                <a:solidFill>
                  <a:schemeClr val="tx1">
                    <a:lumMod val="75000"/>
                    <a:lumOff val="25000"/>
                  </a:schemeClr>
                </a:solidFill>
                <a:latin typeface="Century Gothic"/>
                <a:ea typeface="Century Gothic"/>
                <a:cs typeface="Century Gothic"/>
                <a:sym typeface="Century Gothic"/>
              </a:rPr>
              <a:t>Sinclair</a:t>
            </a:r>
            <a:r>
              <a:rPr lang="en-US" sz="2000" dirty="0">
                <a:solidFill>
                  <a:schemeClr val="tx1">
                    <a:lumMod val="75000"/>
                    <a:lumOff val="25000"/>
                  </a:schemeClr>
                </a:solidFill>
                <a:latin typeface="Century Gothic"/>
                <a:ea typeface="Century Gothic"/>
                <a:cs typeface="Century Gothic"/>
                <a:sym typeface="Century Gothic"/>
              </a:rPr>
              <a:t>, </a:t>
            </a:r>
            <a:r>
              <a:rPr lang="en-US" sz="2000" dirty="0" smtClean="0">
                <a:solidFill>
                  <a:schemeClr val="tx1">
                    <a:lumMod val="75000"/>
                    <a:lumOff val="25000"/>
                  </a:schemeClr>
                </a:solidFill>
                <a:latin typeface="Century Gothic"/>
                <a:ea typeface="Century Gothic"/>
                <a:cs typeface="Century Gothic"/>
                <a:sym typeface="Century Gothic"/>
              </a:rPr>
              <a:t>University of Alabama in Huntsville/Information Technology and Systems 	            Center</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dirty="0">
              <a:solidFill>
                <a:srgbClr val="3F3F3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F3F3F"/>
              </a:buClr>
              <a:buSzPts val="2000"/>
              <a:buFont typeface="Arial"/>
              <a:buNone/>
            </a:pPr>
            <a:endParaRPr sz="2000"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1134319" y="365124"/>
            <a:ext cx="9279206"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298A8"/>
              </a:buClr>
              <a:buSzPts val="4800"/>
              <a:buFont typeface="Century Gothic"/>
              <a:buNone/>
            </a:pPr>
            <a:r>
              <a:rPr lang="en-US" sz="4400" dirty="0"/>
              <a:t>Overview</a:t>
            </a:r>
            <a:endParaRPr sz="4400" b="0" i="0" u="none" strike="noStrike" cap="none" dirty="0">
              <a:solidFill>
                <a:srgbClr val="9298A8"/>
              </a:solidFill>
              <a:sym typeface="Century Gothic"/>
            </a:endParaRPr>
          </a:p>
        </p:txBody>
      </p:sp>
      <p:sp>
        <p:nvSpPr>
          <p:cNvPr id="118" name="Google Shape;118;p12"/>
          <p:cNvSpPr txBox="1">
            <a:spLocks noGrp="1"/>
          </p:cNvSpPr>
          <p:nvPr>
            <p:ph type="body" idx="1"/>
          </p:nvPr>
        </p:nvSpPr>
        <p:spPr>
          <a:xfrm>
            <a:off x="404446" y="1046285"/>
            <a:ext cx="4339679" cy="5442984"/>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900" b="1" dirty="0">
                <a:solidFill>
                  <a:schemeClr val="tx1">
                    <a:lumMod val="75000"/>
                    <a:lumOff val="25000"/>
                  </a:schemeClr>
                </a:solidFill>
              </a:rPr>
              <a:t>Study </a:t>
            </a:r>
            <a:r>
              <a:rPr lang="en-US" sz="1900" b="1" dirty="0" smtClean="0">
                <a:solidFill>
                  <a:schemeClr val="tx1">
                    <a:lumMod val="75000"/>
                    <a:lumOff val="25000"/>
                  </a:schemeClr>
                </a:solidFill>
              </a:rPr>
              <a:t>Area</a:t>
            </a:r>
          </a:p>
          <a:p>
            <a:pPr marL="342900" indent="-342900">
              <a:spcAft>
                <a:spcPts val="600"/>
              </a:spcAft>
              <a:buClr>
                <a:srgbClr val="9298A8"/>
              </a:buClr>
              <a:buSzPct val="100000"/>
              <a:buFont typeface="Wingdings 3" panose="05040102010807070707" pitchFamily="18" charset="2"/>
              <a:buChar char=""/>
            </a:pPr>
            <a:r>
              <a:rPr lang="en-US" sz="1900" dirty="0" smtClean="0">
                <a:solidFill>
                  <a:schemeClr val="tx1">
                    <a:lumMod val="75000"/>
                    <a:lumOff val="25000"/>
                  </a:schemeClr>
                </a:solidFill>
              </a:rPr>
              <a:t>The Gulf of </a:t>
            </a:r>
            <a:r>
              <a:rPr lang="en-US" sz="1900" dirty="0" smtClean="0">
                <a:solidFill>
                  <a:schemeClr val="tx1">
                    <a:lumMod val="75000"/>
                    <a:lumOff val="25000"/>
                  </a:schemeClr>
                </a:solidFill>
                <a:highlight>
                  <a:srgbClr val="FFFFFF"/>
                </a:highlight>
              </a:rPr>
              <a:t>México (</a:t>
            </a:r>
            <a:r>
              <a:rPr lang="en-US" sz="1900" b="1" dirty="0" smtClean="0">
                <a:solidFill>
                  <a:schemeClr val="tx1">
                    <a:lumMod val="75000"/>
                    <a:lumOff val="25000"/>
                  </a:schemeClr>
                </a:solidFill>
                <a:highlight>
                  <a:srgbClr val="FFFFFF"/>
                </a:highlight>
              </a:rPr>
              <a:t>GoM</a:t>
            </a:r>
            <a:r>
              <a:rPr lang="en-US" sz="1900" dirty="0" smtClean="0">
                <a:solidFill>
                  <a:schemeClr val="tx1">
                    <a:lumMod val="75000"/>
                    <a:lumOff val="25000"/>
                  </a:schemeClr>
                </a:solidFill>
                <a:highlight>
                  <a:srgbClr val="FFFFFF"/>
                </a:highlight>
              </a:rPr>
              <a:t>)</a:t>
            </a:r>
            <a:r>
              <a:rPr lang="en-US" dirty="0">
                <a:solidFill>
                  <a:schemeClr val="tx1">
                    <a:lumMod val="75000"/>
                    <a:lumOff val="25000"/>
                  </a:schemeClr>
                </a:solidFill>
              </a:rPr>
              <a:t> </a:t>
            </a:r>
            <a:r>
              <a:rPr lang="en-US" sz="1900" dirty="0" smtClean="0">
                <a:solidFill>
                  <a:schemeClr val="tx1">
                    <a:lumMod val="75000"/>
                    <a:lumOff val="25000"/>
                  </a:schemeClr>
                </a:solidFill>
              </a:rPr>
              <a:t>bordered by: </a:t>
            </a:r>
            <a:r>
              <a:rPr lang="en-US" sz="1900" dirty="0">
                <a:solidFill>
                  <a:schemeClr val="tx1">
                    <a:lumMod val="75000"/>
                    <a:lumOff val="25000"/>
                  </a:schemeClr>
                </a:solidFill>
              </a:rPr>
              <a:t>AL, FL, LA, MS, &amp; </a:t>
            </a:r>
            <a:r>
              <a:rPr lang="en-US" sz="1900" dirty="0" smtClean="0">
                <a:solidFill>
                  <a:schemeClr val="tx1">
                    <a:lumMod val="75000"/>
                    <a:lumOff val="25000"/>
                  </a:schemeClr>
                </a:solidFill>
              </a:rPr>
              <a:t>TX</a:t>
            </a:r>
          </a:p>
          <a:p>
            <a:pPr marL="0" indent="0">
              <a:spcAft>
                <a:spcPts val="600"/>
              </a:spcAft>
              <a:buClr>
                <a:srgbClr val="9298A8"/>
              </a:buClr>
              <a:buSzPct val="100000"/>
            </a:pPr>
            <a:endParaRPr lang="en-US" sz="1900" dirty="0" smtClean="0">
              <a:solidFill>
                <a:schemeClr val="tx1">
                  <a:lumMod val="75000"/>
                  <a:lumOff val="25000"/>
                </a:schemeClr>
              </a:solidFill>
              <a:highlight>
                <a:srgbClr val="FFFFFF"/>
              </a:highlight>
            </a:endParaRPr>
          </a:p>
          <a:p>
            <a:pPr marL="0" indent="0">
              <a:spcAft>
                <a:spcPts val="600"/>
              </a:spcAft>
              <a:buClr>
                <a:srgbClr val="9298A8"/>
              </a:buClr>
            </a:pPr>
            <a:r>
              <a:rPr lang="en-US" sz="1900" b="1" dirty="0" smtClean="0">
                <a:solidFill>
                  <a:schemeClr val="tx1">
                    <a:lumMod val="75000"/>
                    <a:lumOff val="25000"/>
                  </a:schemeClr>
                </a:solidFill>
                <a:highlight>
                  <a:srgbClr val="FFFFFF"/>
                </a:highlight>
              </a:rPr>
              <a:t>Study Period</a:t>
            </a:r>
          </a:p>
          <a:p>
            <a:pPr marL="342900" indent="-342900">
              <a:spcAft>
                <a:spcPts val="600"/>
              </a:spcAft>
              <a:buClr>
                <a:srgbClr val="9298A8"/>
              </a:buClr>
              <a:buSzPct val="100000"/>
              <a:buFont typeface="Wingdings 3" panose="05040102010807070707" pitchFamily="18" charset="2"/>
              <a:buChar char="}"/>
            </a:pPr>
            <a:r>
              <a:rPr lang="en-US" sz="1900" dirty="0" smtClean="0">
                <a:solidFill>
                  <a:schemeClr val="tx1">
                    <a:lumMod val="75000"/>
                    <a:lumOff val="25000"/>
                  </a:schemeClr>
                </a:solidFill>
                <a:highlight>
                  <a:srgbClr val="FFFFFF"/>
                </a:highlight>
              </a:rPr>
              <a:t>March 2018 – October 2018</a:t>
            </a:r>
          </a:p>
          <a:p>
            <a:pPr marL="0" indent="0">
              <a:spcAft>
                <a:spcPts val="600"/>
              </a:spcAft>
              <a:buClr>
                <a:srgbClr val="9298A8"/>
              </a:buClr>
              <a:buSzPct val="100000"/>
            </a:pPr>
            <a:endParaRPr lang="en-US" sz="1900" dirty="0" smtClean="0">
              <a:solidFill>
                <a:schemeClr val="tx1">
                  <a:lumMod val="75000"/>
                  <a:lumOff val="25000"/>
                </a:schemeClr>
              </a:solidFill>
              <a:highlight>
                <a:srgbClr val="FFFFFF"/>
              </a:highlight>
            </a:endParaRPr>
          </a:p>
          <a:p>
            <a:pPr marL="0" indent="0">
              <a:spcAft>
                <a:spcPts val="600"/>
              </a:spcAft>
              <a:buClr>
                <a:srgbClr val="9298A8"/>
              </a:buClr>
            </a:pPr>
            <a:r>
              <a:rPr lang="en-US" sz="1900" b="1" dirty="0" smtClean="0">
                <a:solidFill>
                  <a:schemeClr val="tx1">
                    <a:lumMod val="75000"/>
                    <a:lumOff val="25000"/>
                  </a:schemeClr>
                </a:solidFill>
                <a:highlight>
                  <a:srgbClr val="FFFFFF"/>
                </a:highlight>
              </a:rPr>
              <a:t>Community </a:t>
            </a:r>
            <a:r>
              <a:rPr lang="en-US" sz="1900" b="1" dirty="0">
                <a:solidFill>
                  <a:schemeClr val="tx1">
                    <a:lumMod val="75000"/>
                    <a:lumOff val="25000"/>
                  </a:schemeClr>
                </a:solidFill>
                <a:highlight>
                  <a:srgbClr val="FFFFFF"/>
                </a:highlight>
              </a:rPr>
              <a:t>Concerns</a:t>
            </a:r>
          </a:p>
          <a:p>
            <a:pPr marL="342900" indent="-342900">
              <a:spcAft>
                <a:spcPts val="600"/>
              </a:spcAft>
              <a:buClr>
                <a:srgbClr val="9298A8"/>
              </a:buClr>
              <a:buSzPct val="100000"/>
              <a:buFont typeface="Wingdings 3" panose="05040102010807070707" pitchFamily="18" charset="2"/>
              <a:buChar char="}"/>
            </a:pPr>
            <a:r>
              <a:rPr lang="en-US" sz="1900" dirty="0" smtClean="0">
                <a:solidFill>
                  <a:schemeClr val="tx1">
                    <a:lumMod val="75000"/>
                    <a:lumOff val="25000"/>
                  </a:schemeClr>
                </a:solidFill>
                <a:highlight>
                  <a:srgbClr val="FFFFFF"/>
                </a:highlight>
              </a:rPr>
              <a:t>The GoM accounts for </a:t>
            </a:r>
            <a:r>
              <a:rPr lang="en-US" sz="1900" b="1" dirty="0" smtClean="0">
                <a:solidFill>
                  <a:schemeClr val="tx1">
                    <a:lumMod val="75000"/>
                    <a:lumOff val="25000"/>
                  </a:schemeClr>
                </a:solidFill>
                <a:highlight>
                  <a:srgbClr val="FFFFFF"/>
                </a:highlight>
              </a:rPr>
              <a:t>17% of US offshore crude oil</a:t>
            </a:r>
          </a:p>
          <a:p>
            <a:pPr marL="342900" indent="-342900">
              <a:spcAft>
                <a:spcPts val="600"/>
              </a:spcAft>
              <a:buClr>
                <a:srgbClr val="9298A8"/>
              </a:buClr>
              <a:buSzPct val="100000"/>
              <a:buFont typeface="Wingdings 3" panose="05040102010807070707" pitchFamily="18" charset="2"/>
              <a:buChar char="}"/>
            </a:pPr>
            <a:r>
              <a:rPr lang="en-US" sz="1900" dirty="0" smtClean="0">
                <a:solidFill>
                  <a:schemeClr val="tx1">
                    <a:lumMod val="75000"/>
                    <a:lumOff val="25000"/>
                  </a:schemeClr>
                </a:solidFill>
                <a:highlight>
                  <a:srgbClr val="FFFFFF"/>
                </a:highlight>
              </a:rPr>
              <a:t>Tropical storms </a:t>
            </a:r>
            <a:r>
              <a:rPr lang="en-US" sz="1900" b="1" dirty="0" smtClean="0">
                <a:solidFill>
                  <a:schemeClr val="tx1">
                    <a:lumMod val="75000"/>
                    <a:lumOff val="25000"/>
                  </a:schemeClr>
                </a:solidFill>
                <a:highlight>
                  <a:srgbClr val="FFFFFF"/>
                </a:highlight>
              </a:rPr>
              <a:t>disrupt the supply </a:t>
            </a:r>
            <a:r>
              <a:rPr lang="en-US" sz="1900" dirty="0" smtClean="0">
                <a:solidFill>
                  <a:schemeClr val="tx1">
                    <a:lumMod val="75000"/>
                    <a:lumOff val="25000"/>
                  </a:schemeClr>
                </a:solidFill>
                <a:highlight>
                  <a:srgbClr val="FFFFFF"/>
                </a:highlight>
              </a:rPr>
              <a:t>of oil and natural gas</a:t>
            </a:r>
          </a:p>
          <a:p>
            <a:pPr marL="342900" indent="-342900">
              <a:spcAft>
                <a:spcPts val="600"/>
              </a:spcAft>
              <a:buClr>
                <a:srgbClr val="9298A8"/>
              </a:buClr>
              <a:buSzPct val="100000"/>
              <a:buFont typeface="Wingdings 3" panose="05040102010807070707" pitchFamily="18" charset="2"/>
              <a:buChar char="}"/>
            </a:pPr>
            <a:r>
              <a:rPr lang="en-US" sz="1900" dirty="0" smtClean="0">
                <a:solidFill>
                  <a:schemeClr val="tx1">
                    <a:lumMod val="75000"/>
                    <a:lumOff val="25000"/>
                  </a:schemeClr>
                </a:solidFill>
                <a:highlight>
                  <a:srgbClr val="FFFFFF"/>
                </a:highlight>
              </a:rPr>
              <a:t>Risk of </a:t>
            </a:r>
            <a:r>
              <a:rPr lang="en-US" sz="1900" b="1" dirty="0" smtClean="0">
                <a:solidFill>
                  <a:schemeClr val="tx1">
                    <a:lumMod val="75000"/>
                    <a:lumOff val="25000"/>
                  </a:schemeClr>
                </a:solidFill>
                <a:highlight>
                  <a:srgbClr val="FFFFFF"/>
                </a:highlight>
              </a:rPr>
              <a:t>oil leaks </a:t>
            </a:r>
            <a:r>
              <a:rPr lang="en-US" sz="1900" dirty="0" smtClean="0">
                <a:solidFill>
                  <a:schemeClr val="tx1">
                    <a:lumMod val="75000"/>
                    <a:lumOff val="25000"/>
                  </a:schemeClr>
                </a:solidFill>
                <a:highlight>
                  <a:srgbClr val="FFFFFF"/>
                </a:highlight>
              </a:rPr>
              <a:t>is increased </a:t>
            </a:r>
          </a:p>
        </p:txBody>
      </p:sp>
      <p:sp>
        <p:nvSpPr>
          <p:cNvPr id="119" name="Google Shape;119;p12"/>
          <p:cNvSpPr txBox="1"/>
          <p:nvPr/>
        </p:nvSpPr>
        <p:spPr>
          <a:xfrm>
            <a:off x="5945604" y="844524"/>
            <a:ext cx="5288100" cy="6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smtClean="0">
                <a:solidFill>
                  <a:schemeClr val="tx1">
                    <a:lumMod val="75000"/>
                    <a:lumOff val="25000"/>
                  </a:schemeClr>
                </a:solidFill>
                <a:latin typeface="Century Gothic"/>
                <a:ea typeface="Century Gothic"/>
                <a:cs typeface="Century Gothic"/>
                <a:sym typeface="Century Gothic"/>
              </a:rPr>
              <a:t>Hurricane Michael (2018)</a:t>
            </a:r>
            <a:endParaRPr sz="2000" dirty="0">
              <a:solidFill>
                <a:schemeClr val="tx1">
                  <a:lumMod val="75000"/>
                  <a:lumOff val="25000"/>
                </a:schemeClr>
              </a:solidFill>
              <a:latin typeface="Century Gothic"/>
              <a:ea typeface="Century Gothic"/>
              <a:cs typeface="Century Gothic"/>
              <a:sym typeface="Century Gothic"/>
            </a:endParaRPr>
          </a:p>
        </p:txBody>
      </p:sp>
      <p:sp>
        <p:nvSpPr>
          <p:cNvPr id="120" name="Google Shape;120;p12"/>
          <p:cNvSpPr txBox="1"/>
          <p:nvPr/>
        </p:nvSpPr>
        <p:spPr>
          <a:xfrm>
            <a:off x="5618600" y="6059275"/>
            <a:ext cx="27600" cy="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2"/>
          <p:cNvSpPr txBox="1"/>
          <p:nvPr/>
        </p:nvSpPr>
        <p:spPr>
          <a:xfrm>
            <a:off x="8987883" y="5875674"/>
            <a:ext cx="1670752" cy="3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smtClean="0">
                <a:solidFill>
                  <a:srgbClr val="FFFFFF"/>
                </a:solidFill>
                <a:latin typeface="Century Gothic"/>
                <a:ea typeface="Century Gothic"/>
                <a:cs typeface="Century Gothic"/>
                <a:sym typeface="Century Gothic"/>
              </a:rPr>
              <a:t>Image </a:t>
            </a:r>
            <a:r>
              <a:rPr lang="en-US" sz="1200" dirty="0">
                <a:solidFill>
                  <a:srgbClr val="FFFFFF"/>
                </a:solidFill>
                <a:latin typeface="Century Gothic"/>
                <a:ea typeface="Century Gothic"/>
                <a:cs typeface="Century Gothic"/>
                <a:sym typeface="Century Gothic"/>
              </a:rPr>
              <a:t>Credit: </a:t>
            </a:r>
            <a:r>
              <a:rPr lang="en-US" sz="1200" dirty="0" smtClean="0">
                <a:solidFill>
                  <a:srgbClr val="FFFFFF"/>
                </a:solidFill>
                <a:latin typeface="Century Gothic"/>
                <a:ea typeface="Century Gothic"/>
                <a:cs typeface="Century Gothic"/>
                <a:sym typeface="Century Gothic"/>
              </a:rPr>
              <a:t>NASA</a:t>
            </a:r>
            <a:endParaRPr sz="1200" dirty="0">
              <a:solidFill>
                <a:srgbClr val="FFFFFF"/>
              </a:solidFill>
              <a:latin typeface="Century Gothic"/>
              <a:ea typeface="Century Gothic"/>
              <a:cs typeface="Century Gothic"/>
              <a:sym typeface="Century Gothic"/>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8221"/>
          <a:stretch/>
        </p:blipFill>
        <p:spPr>
          <a:xfrm>
            <a:off x="5500747" y="1464909"/>
            <a:ext cx="6177815" cy="4612666"/>
          </a:xfrm>
          <a:prstGeom prst="rect">
            <a:avLst/>
          </a:prstGeom>
        </p:spPr>
      </p:pic>
      <p:sp>
        <p:nvSpPr>
          <p:cNvPr id="4" name="TextBox 3"/>
          <p:cNvSpPr txBox="1"/>
          <p:nvPr/>
        </p:nvSpPr>
        <p:spPr>
          <a:xfrm>
            <a:off x="8693826" y="6212270"/>
            <a:ext cx="3148314"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Image Credit: NASA Earth Observatory</a:t>
            </a:r>
            <a:endParaRPr lang="en-US" sz="12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545847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731645" y="3108324"/>
            <a:ext cx="9413277" cy="479425"/>
          </a:xfrm>
        </p:spPr>
        <p:txBody>
          <a:bodyPr/>
          <a:lstStyle/>
          <a:p>
            <a:pPr algn="ctr"/>
            <a:r>
              <a:rPr lang="en-US" sz="4400" dirty="0" smtClean="0"/>
              <a:t>Extra Slides</a:t>
            </a:r>
            <a:endParaRPr lang="en-US" sz="4400" dirty="0"/>
          </a:p>
        </p:txBody>
      </p:sp>
    </p:spTree>
    <p:extLst>
      <p:ext uri="{BB962C8B-B14F-4D97-AF65-F5344CB8AC3E}">
        <p14:creationId xmlns:p14="http://schemas.microsoft.com/office/powerpoint/2010/main" val="2548234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Results</a:t>
            </a:r>
            <a:endParaRPr lang="en-US" sz="4400" dirty="0"/>
          </a:p>
        </p:txBody>
      </p:sp>
      <p:sp>
        <p:nvSpPr>
          <p:cNvPr id="5" name="TextBox 4"/>
          <p:cNvSpPr txBox="1"/>
          <p:nvPr/>
        </p:nvSpPr>
        <p:spPr>
          <a:xfrm>
            <a:off x="6474691" y="618217"/>
            <a:ext cx="5209309" cy="707886"/>
          </a:xfrm>
          <a:prstGeom prst="rect">
            <a:avLst/>
          </a:prstGeom>
          <a:noFill/>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Actual vs. Predicted Wind Speed Values </a:t>
            </a:r>
          </a:p>
          <a:p>
            <a:pPr algn="ctr"/>
            <a:r>
              <a:rPr lang="en-US" sz="2000" dirty="0" smtClean="0">
                <a:solidFill>
                  <a:schemeClr val="tx1">
                    <a:lumMod val="75000"/>
                    <a:lumOff val="25000"/>
                  </a:schemeClr>
                </a:solidFill>
                <a:latin typeface="Century Gothic" panose="020B0502020202020204" pitchFamily="34" charset="0"/>
              </a:rPr>
              <a:t>(March 18, 2018)</a:t>
            </a:r>
            <a:endParaRPr lang="en-US" sz="2000" dirty="0">
              <a:solidFill>
                <a:schemeClr val="tx1">
                  <a:lumMod val="75000"/>
                  <a:lumOff val="25000"/>
                </a:schemeClr>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75773739"/>
              </p:ext>
            </p:extLst>
          </p:nvPr>
        </p:nvGraphicFramePr>
        <p:xfrm>
          <a:off x="7020685" y="1552434"/>
          <a:ext cx="4117320" cy="4785360"/>
        </p:xfrm>
        <a:graphic>
          <a:graphicData uri="http://schemas.openxmlformats.org/drawingml/2006/table">
            <a:tbl>
              <a:tblPr firstRow="1" bandRow="1">
                <a:tableStyleId>{5C22544A-7EE6-4342-B048-85BDC9FD1C3A}</a:tableStyleId>
              </a:tblPr>
              <a:tblGrid>
                <a:gridCol w="1372440">
                  <a:extLst>
                    <a:ext uri="{9D8B030D-6E8A-4147-A177-3AD203B41FA5}">
                      <a16:colId xmlns:a16="http://schemas.microsoft.com/office/drawing/2014/main" val="1705861100"/>
                    </a:ext>
                  </a:extLst>
                </a:gridCol>
                <a:gridCol w="1372440">
                  <a:extLst>
                    <a:ext uri="{9D8B030D-6E8A-4147-A177-3AD203B41FA5}">
                      <a16:colId xmlns:a16="http://schemas.microsoft.com/office/drawing/2014/main" val="3058084333"/>
                    </a:ext>
                  </a:extLst>
                </a:gridCol>
                <a:gridCol w="1372440">
                  <a:extLst>
                    <a:ext uri="{9D8B030D-6E8A-4147-A177-3AD203B41FA5}">
                      <a16:colId xmlns:a16="http://schemas.microsoft.com/office/drawing/2014/main" val="1087899075"/>
                    </a:ext>
                  </a:extLst>
                </a:gridCol>
              </a:tblGrid>
              <a:tr h="503408">
                <a:tc>
                  <a:txBody>
                    <a:bodyPr/>
                    <a:lstStyle/>
                    <a:p>
                      <a:pPr algn="ctr"/>
                      <a:r>
                        <a:rPr lang="en-US" dirty="0" smtClean="0">
                          <a:latin typeface="Century Gothic" panose="020B0502020202020204" pitchFamily="34" charset="0"/>
                        </a:rPr>
                        <a:t>BUOY </a:t>
                      </a:r>
                    </a:p>
                    <a:p>
                      <a:pPr algn="ctr"/>
                      <a:r>
                        <a:rPr lang="en-US" dirty="0" smtClean="0">
                          <a:latin typeface="Century Gothic" panose="020B0502020202020204" pitchFamily="34" charset="0"/>
                        </a:rPr>
                        <a:t>(m/s)</a:t>
                      </a:r>
                      <a:endParaRPr lang="en-US" dirty="0">
                        <a:latin typeface="Century Gothic" panose="020B0502020202020204" pitchFamily="34" charset="0"/>
                      </a:endParaRPr>
                    </a:p>
                  </a:txBody>
                  <a:tcPr/>
                </a:tc>
                <a:tc>
                  <a:txBody>
                    <a:bodyPr/>
                    <a:lstStyle/>
                    <a:p>
                      <a:pPr algn="ctr"/>
                      <a:r>
                        <a:rPr lang="en-US" dirty="0" smtClean="0">
                          <a:latin typeface="Century Gothic" panose="020B0502020202020204" pitchFamily="34" charset="0"/>
                        </a:rPr>
                        <a:t>MERRA-2 (m/s)</a:t>
                      </a:r>
                      <a:endParaRPr lang="en-US" dirty="0">
                        <a:latin typeface="Century Gothic" panose="020B0502020202020204" pitchFamily="34" charset="0"/>
                      </a:endParaRPr>
                    </a:p>
                  </a:txBody>
                  <a:tcPr/>
                </a:tc>
                <a:tc>
                  <a:txBody>
                    <a:bodyPr/>
                    <a:lstStyle/>
                    <a:p>
                      <a:pPr algn="ctr"/>
                      <a:r>
                        <a:rPr lang="en-US" dirty="0" smtClean="0">
                          <a:latin typeface="Century Gothic" panose="020B0502020202020204" pitchFamily="34" charset="0"/>
                        </a:rPr>
                        <a:t>CYGNSS (m/s)</a:t>
                      </a:r>
                      <a:endParaRPr lang="en-US" dirty="0">
                        <a:latin typeface="Century Gothic" panose="020B0502020202020204" pitchFamily="34" charset="0"/>
                      </a:endParaRPr>
                    </a:p>
                  </a:txBody>
                  <a:tcPr/>
                </a:tc>
                <a:extLst>
                  <a:ext uri="{0D108BD9-81ED-4DB2-BD59-A6C34878D82A}">
                    <a16:rowId xmlns:a16="http://schemas.microsoft.com/office/drawing/2014/main" val="4017604851"/>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6.681</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6.43249</a:t>
                      </a:r>
                    </a:p>
                  </a:txBody>
                  <a:tcPr/>
                </a:tc>
                <a:tc>
                  <a:txBody>
                    <a:bodyPr/>
                    <a:lstStyle/>
                    <a:p>
                      <a:pPr algn="r"/>
                      <a:r>
                        <a:rPr lang="en-US" dirty="0" smtClean="0">
                          <a:solidFill>
                            <a:schemeClr val="tx1">
                              <a:lumMod val="75000"/>
                              <a:lumOff val="25000"/>
                            </a:schemeClr>
                          </a:solidFill>
                          <a:latin typeface="Century Gothic" panose="020B0502020202020204" pitchFamily="34" charset="0"/>
                        </a:rPr>
                        <a:t>6.570542</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2554091677"/>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5.029</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4.998</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5.945792</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1787562072"/>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4.265</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3.84951</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5.671929</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3223212079"/>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3.0625</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3.28667</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4.184397</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1530300405"/>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1.67</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1.72726</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0.896985</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2491354487"/>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4.459</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3.44036</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3.679841</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1058814231"/>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4.656</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4.78833</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5.156245</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355624852"/>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2.906</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2.1571</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2.491731</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473649569"/>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3.041</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3.35675</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4.090001</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3742028226"/>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5.341</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4.72545</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5.645238</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148368024"/>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5.651</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3.43811</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3.802121</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168895952"/>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3.633</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3.89341</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6.082355</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3016717775"/>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4.76</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4.66312</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5.045732</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4226733414"/>
                  </a:ext>
                </a:extLst>
              </a:tr>
              <a:tr h="296122">
                <a:tc>
                  <a:txBody>
                    <a:bodyPr/>
                    <a:lstStyle/>
                    <a:p>
                      <a:pPr algn="r"/>
                      <a:r>
                        <a:rPr lang="en-US" dirty="0" smtClean="0">
                          <a:solidFill>
                            <a:schemeClr val="tx1">
                              <a:lumMod val="75000"/>
                              <a:lumOff val="25000"/>
                            </a:schemeClr>
                          </a:solidFill>
                          <a:latin typeface="Century Gothic" panose="020B0502020202020204" pitchFamily="34" charset="0"/>
                        </a:rPr>
                        <a:t>5.4875</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4.73439</a:t>
                      </a:r>
                      <a:endParaRPr lang="en-US" dirty="0">
                        <a:solidFill>
                          <a:schemeClr val="tx1">
                            <a:lumMod val="75000"/>
                            <a:lumOff val="25000"/>
                          </a:schemeClr>
                        </a:solidFill>
                        <a:latin typeface="Century Gothic" panose="020B0502020202020204" pitchFamily="34" charset="0"/>
                      </a:endParaRPr>
                    </a:p>
                  </a:txBody>
                  <a:tcPr/>
                </a:tc>
                <a:tc>
                  <a:txBody>
                    <a:bodyPr/>
                    <a:lstStyle/>
                    <a:p>
                      <a:pPr algn="r"/>
                      <a:r>
                        <a:rPr lang="en-US" dirty="0" smtClean="0">
                          <a:solidFill>
                            <a:schemeClr val="tx1">
                              <a:lumMod val="75000"/>
                              <a:lumOff val="25000"/>
                            </a:schemeClr>
                          </a:solidFill>
                          <a:latin typeface="Century Gothic" panose="020B0502020202020204" pitchFamily="34" charset="0"/>
                        </a:rPr>
                        <a:t>5.376431</a:t>
                      </a:r>
                      <a:endParaRPr lang="en-US" dirty="0">
                        <a:solidFill>
                          <a:schemeClr val="tx1">
                            <a:lumMod val="75000"/>
                            <a:lumOff val="25000"/>
                          </a:schemeClr>
                        </a:solidFill>
                        <a:latin typeface="Century Gothic" panose="020B0502020202020204" pitchFamily="34" charset="0"/>
                      </a:endParaRPr>
                    </a:p>
                  </a:txBody>
                  <a:tcPr/>
                </a:tc>
                <a:extLst>
                  <a:ext uri="{0D108BD9-81ED-4DB2-BD59-A6C34878D82A}">
                    <a16:rowId xmlns:a16="http://schemas.microsoft.com/office/drawing/2014/main" val="1672576002"/>
                  </a:ext>
                </a:extLst>
              </a:tr>
            </a:tbl>
          </a:graphicData>
        </a:graphic>
      </p:graphicFrame>
    </p:spTree>
    <p:extLst>
      <p:ext uri="{BB962C8B-B14F-4D97-AF65-F5344CB8AC3E}">
        <p14:creationId xmlns:p14="http://schemas.microsoft.com/office/powerpoint/2010/main" val="914102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3"/>
          <p:cNvSpPr txBox="1">
            <a:spLocks noGrp="1"/>
          </p:cNvSpPr>
          <p:nvPr>
            <p:ph type="title"/>
          </p:nvPr>
        </p:nvSpPr>
        <p:spPr>
          <a:xfrm>
            <a:off x="1213212" y="429672"/>
            <a:ext cx="9221210"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298A8"/>
              </a:buClr>
              <a:buSzPts val="4800"/>
              <a:buFont typeface="Century Gothic"/>
              <a:buNone/>
            </a:pPr>
            <a:r>
              <a:rPr lang="en-US" sz="4400" dirty="0"/>
              <a:t>Partner</a:t>
            </a:r>
            <a:endParaRPr sz="4400" b="0" i="0" u="none" strike="noStrike" cap="none" dirty="0">
              <a:solidFill>
                <a:srgbClr val="9298A8"/>
              </a:solidFill>
              <a:sym typeface="Century Gothic"/>
            </a:endParaRPr>
          </a:p>
        </p:txBody>
      </p:sp>
      <p:sp>
        <p:nvSpPr>
          <p:cNvPr id="128" name="Google Shape;128;p13"/>
          <p:cNvSpPr txBox="1">
            <a:spLocks noGrp="1"/>
          </p:cNvSpPr>
          <p:nvPr>
            <p:ph type="body" idx="1"/>
          </p:nvPr>
        </p:nvSpPr>
        <p:spPr>
          <a:xfrm>
            <a:off x="7156938" y="1196672"/>
            <a:ext cx="4875573" cy="3141152"/>
          </a:xfrm>
          <a:prstGeom prst="rect">
            <a:avLst/>
          </a:prstGeom>
          <a:noFill/>
          <a:ln>
            <a:noFill/>
          </a:ln>
        </p:spPr>
        <p:txBody>
          <a:bodyPr spcFirstLastPara="1" wrap="square" lIns="91425" tIns="45700" rIns="91425" bIns="45700" anchor="t" anchorCtr="0">
            <a:noAutofit/>
          </a:bodyPr>
          <a:lstStyle/>
          <a:p>
            <a:pPr marL="342900" indent="-342900">
              <a:spcAft>
                <a:spcPts val="600"/>
              </a:spcAft>
              <a:buClr>
                <a:srgbClr val="9298A8"/>
              </a:buClr>
              <a:buFont typeface="Wingdings 3" panose="05040102010807070707" pitchFamily="18" charset="2"/>
              <a:buChar char="}"/>
            </a:pPr>
            <a:r>
              <a:rPr lang="en-US" dirty="0" smtClean="0">
                <a:solidFill>
                  <a:schemeClr val="tx1">
                    <a:lumMod val="75000"/>
                    <a:lumOff val="25000"/>
                  </a:schemeClr>
                </a:solidFill>
                <a:highlight>
                  <a:srgbClr val="FFFFFF"/>
                </a:highlight>
              </a:rPr>
              <a:t>Bureau of Ocean Energy Management, Gulf of México Outer Continental Shelf Region, Office of Environment</a:t>
            </a:r>
          </a:p>
          <a:p>
            <a:pPr marL="342900" indent="-342900">
              <a:spcAft>
                <a:spcPts val="600"/>
              </a:spcAft>
              <a:buClr>
                <a:srgbClr val="9298A8"/>
              </a:buClr>
              <a:buFont typeface="Wingdings 3" panose="05040102010807070707" pitchFamily="18" charset="2"/>
              <a:buChar char="}"/>
            </a:pPr>
            <a:endParaRPr lang="en-US" dirty="0">
              <a:solidFill>
                <a:schemeClr val="tx1">
                  <a:lumMod val="75000"/>
                  <a:lumOff val="25000"/>
                </a:schemeClr>
              </a:solidFill>
              <a:highlight>
                <a:srgbClr val="FFFFFF"/>
              </a:highlight>
            </a:endParaRPr>
          </a:p>
          <a:p>
            <a:pPr marL="342900" indent="-342900">
              <a:spcAft>
                <a:spcPts val="600"/>
              </a:spcAft>
              <a:buClr>
                <a:srgbClr val="9298A8"/>
              </a:buClr>
              <a:buFont typeface="Wingdings 3" panose="05040102010807070707" pitchFamily="18" charset="2"/>
              <a:buChar char="}"/>
            </a:pPr>
            <a:r>
              <a:rPr lang="en-US" dirty="0">
                <a:solidFill>
                  <a:schemeClr val="tx1">
                    <a:lumMod val="75000"/>
                    <a:lumOff val="25000"/>
                  </a:schemeClr>
                </a:solidFill>
                <a:highlight>
                  <a:srgbClr val="FFFFFF"/>
                </a:highlight>
              </a:rPr>
              <a:t>Responsible for </a:t>
            </a:r>
            <a:r>
              <a:rPr lang="en-US" b="1" dirty="0">
                <a:solidFill>
                  <a:schemeClr val="tx1">
                    <a:lumMod val="75000"/>
                    <a:lumOff val="25000"/>
                  </a:schemeClr>
                </a:solidFill>
                <a:highlight>
                  <a:srgbClr val="FFFFFF"/>
                </a:highlight>
              </a:rPr>
              <a:t>monitoring the environmental impacts</a:t>
            </a:r>
            <a:r>
              <a:rPr lang="en-US" dirty="0">
                <a:solidFill>
                  <a:schemeClr val="tx1">
                    <a:lumMod val="75000"/>
                    <a:lumOff val="25000"/>
                  </a:schemeClr>
                </a:solidFill>
                <a:highlight>
                  <a:srgbClr val="FFFFFF"/>
                </a:highlight>
              </a:rPr>
              <a:t> of extraction procedures in Gulf</a:t>
            </a:r>
            <a:endParaRPr lang="en-US" dirty="0">
              <a:solidFill>
                <a:schemeClr val="tx1">
                  <a:lumMod val="75000"/>
                  <a:lumOff val="25000"/>
                </a:schemeClr>
              </a:solidFill>
            </a:endParaRPr>
          </a:p>
        </p:txBody>
      </p:sp>
      <p:pic>
        <p:nvPicPr>
          <p:cNvPr id="129" name="Google Shape;129;p13" descr="Image result for boem"/>
          <p:cNvPicPr preferRelativeResize="0"/>
          <p:nvPr/>
        </p:nvPicPr>
        <p:blipFill>
          <a:blip r:embed="rId3">
            <a:alphaModFix/>
          </a:blip>
          <a:stretch>
            <a:fillRect/>
          </a:stretch>
        </p:blipFill>
        <p:spPr>
          <a:xfrm>
            <a:off x="815487" y="1555934"/>
            <a:ext cx="5727809" cy="2279654"/>
          </a:xfrm>
          <a:prstGeom prst="rect">
            <a:avLst/>
          </a:prstGeom>
          <a:noFill/>
          <a:ln>
            <a:noFill/>
          </a:ln>
        </p:spPr>
      </p:pic>
      <p:pic>
        <p:nvPicPr>
          <p:cNvPr id="131" name="Google Shape;131;p13"/>
          <p:cNvPicPr preferRelativeResize="0"/>
          <p:nvPr/>
        </p:nvPicPr>
        <p:blipFill rotWithShape="1">
          <a:blip r:embed="rId4">
            <a:alphaModFix/>
          </a:blip>
          <a:srcRect t="44237" b="31089"/>
          <a:stretch/>
        </p:blipFill>
        <p:spPr>
          <a:xfrm>
            <a:off x="159487" y="4961850"/>
            <a:ext cx="11873024" cy="1659176"/>
          </a:xfrm>
          <a:prstGeom prst="rect">
            <a:avLst/>
          </a:prstGeom>
          <a:noFill/>
          <a:ln>
            <a:noFill/>
          </a:ln>
        </p:spPr>
      </p:pic>
      <p:sp>
        <p:nvSpPr>
          <p:cNvPr id="130" name="Google Shape;130;p13"/>
          <p:cNvSpPr txBox="1"/>
          <p:nvPr/>
        </p:nvSpPr>
        <p:spPr>
          <a:xfrm>
            <a:off x="9560743" y="6346826"/>
            <a:ext cx="2471768"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smtClean="0">
                <a:solidFill>
                  <a:schemeClr val="bg1"/>
                </a:solidFill>
                <a:latin typeface="Century Gothic"/>
                <a:ea typeface="Century Gothic"/>
                <a:cs typeface="Century Gothic"/>
                <a:sym typeface="Century Gothic"/>
              </a:rPr>
              <a:t>Image </a:t>
            </a:r>
            <a:r>
              <a:rPr lang="en-US" sz="1200" dirty="0">
                <a:solidFill>
                  <a:schemeClr val="bg1"/>
                </a:solidFill>
                <a:latin typeface="Century Gothic"/>
                <a:ea typeface="Century Gothic"/>
                <a:cs typeface="Century Gothic"/>
                <a:sym typeface="Century Gothic"/>
              </a:rPr>
              <a:t>Credit: </a:t>
            </a:r>
            <a:r>
              <a:rPr lang="en-US" sz="1200" dirty="0" smtClean="0">
                <a:solidFill>
                  <a:schemeClr val="bg1"/>
                </a:solidFill>
                <a:latin typeface="Century Gothic"/>
                <a:ea typeface="Century Gothic"/>
                <a:cs typeface="Century Gothic"/>
                <a:sym typeface="Century Gothic"/>
              </a:rPr>
              <a:t>Fraser Mummery</a:t>
            </a:r>
            <a:endParaRPr sz="1200" dirty="0">
              <a:solidFill>
                <a:schemeClr val="bg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4"/>
          <p:cNvSpPr txBox="1">
            <a:spLocks noGrp="1"/>
          </p:cNvSpPr>
          <p:nvPr>
            <p:ph type="title"/>
          </p:nvPr>
        </p:nvSpPr>
        <p:spPr>
          <a:xfrm>
            <a:off x="1088019" y="515595"/>
            <a:ext cx="10124405"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298A8"/>
              </a:buClr>
              <a:buSzPts val="4800"/>
              <a:buFont typeface="Century Gothic"/>
              <a:buNone/>
            </a:pPr>
            <a:r>
              <a:rPr lang="en-US" sz="4400" dirty="0"/>
              <a:t>Objectives</a:t>
            </a:r>
            <a:endParaRPr sz="4400" b="0" i="0" u="none" strike="noStrike" cap="none" dirty="0">
              <a:solidFill>
                <a:srgbClr val="9298A8"/>
              </a:solidFill>
              <a:sym typeface="Century Gothic"/>
            </a:endParaRPr>
          </a:p>
        </p:txBody>
      </p:sp>
      <p:sp>
        <p:nvSpPr>
          <p:cNvPr id="139" name="Google Shape;139;p14"/>
          <p:cNvSpPr txBox="1">
            <a:spLocks noGrp="1"/>
          </p:cNvSpPr>
          <p:nvPr>
            <p:ph type="body" idx="1"/>
          </p:nvPr>
        </p:nvSpPr>
        <p:spPr>
          <a:xfrm>
            <a:off x="7552879" y="1133357"/>
            <a:ext cx="4259919" cy="5010131"/>
          </a:xfrm>
          <a:prstGeom prst="rect">
            <a:avLst/>
          </a:prstGeom>
          <a:noFill/>
          <a:ln>
            <a:noFill/>
          </a:ln>
        </p:spPr>
        <p:txBody>
          <a:bodyPr spcFirstLastPara="1" wrap="square" lIns="91425" tIns="45700" rIns="91425" bIns="45700" anchor="t" anchorCtr="0">
            <a:noAutofit/>
          </a:bodyPr>
          <a:lstStyle/>
          <a:p>
            <a:pPr marL="342900" indent="-342900">
              <a:spcAft>
                <a:spcPts val="600"/>
              </a:spcAft>
              <a:buClr>
                <a:srgbClr val="9298A8"/>
              </a:buClr>
              <a:buSzPct val="100000"/>
              <a:buFont typeface="Wingdings 3" panose="05040102010807070707" pitchFamily="18" charset="2"/>
              <a:buChar char="}"/>
            </a:pPr>
            <a:r>
              <a:rPr lang="en-US" sz="2100" b="1" dirty="0">
                <a:solidFill>
                  <a:schemeClr val="tx1">
                    <a:lumMod val="75000"/>
                    <a:lumOff val="25000"/>
                  </a:schemeClr>
                </a:solidFill>
              </a:rPr>
              <a:t>Assess</a:t>
            </a:r>
            <a:r>
              <a:rPr lang="en-US" sz="2100" dirty="0" smtClean="0">
                <a:solidFill>
                  <a:schemeClr val="tx1">
                    <a:lumMod val="75000"/>
                    <a:lumOff val="25000"/>
                  </a:schemeClr>
                </a:solidFill>
              </a:rPr>
              <a:t> the </a:t>
            </a:r>
            <a:r>
              <a:rPr lang="en-US" sz="2100" b="1" dirty="0">
                <a:solidFill>
                  <a:schemeClr val="tx1">
                    <a:lumMod val="75000"/>
                    <a:lumOff val="25000"/>
                  </a:schemeClr>
                </a:solidFill>
              </a:rPr>
              <a:t>wind and wave </a:t>
            </a:r>
            <a:r>
              <a:rPr lang="en-US" sz="2100" dirty="0">
                <a:solidFill>
                  <a:schemeClr val="tx1">
                    <a:lumMod val="75000"/>
                    <a:lumOff val="25000"/>
                  </a:schemeClr>
                </a:solidFill>
              </a:rPr>
              <a:t>environment </a:t>
            </a:r>
            <a:r>
              <a:rPr lang="en-US" sz="2100" dirty="0" smtClean="0">
                <a:solidFill>
                  <a:schemeClr val="tx1">
                    <a:lumMod val="75000"/>
                    <a:lumOff val="25000"/>
                  </a:schemeClr>
                </a:solidFill>
              </a:rPr>
              <a:t>during tropical storms</a:t>
            </a:r>
          </a:p>
          <a:p>
            <a:pPr marL="342900" indent="-342900">
              <a:spcAft>
                <a:spcPts val="600"/>
              </a:spcAft>
              <a:buClr>
                <a:srgbClr val="9298A8"/>
              </a:buClr>
              <a:buSzPct val="100000"/>
              <a:buFont typeface="Wingdings 3" panose="05040102010807070707" pitchFamily="18" charset="2"/>
              <a:buChar char="}"/>
            </a:pPr>
            <a:r>
              <a:rPr lang="en-US" sz="2100" b="1" dirty="0" smtClean="0">
                <a:solidFill>
                  <a:schemeClr val="tx1">
                    <a:lumMod val="75000"/>
                    <a:lumOff val="25000"/>
                  </a:schemeClr>
                </a:solidFill>
              </a:rPr>
              <a:t>Predict</a:t>
            </a:r>
            <a:r>
              <a:rPr lang="en-US" sz="2100" dirty="0" smtClean="0">
                <a:solidFill>
                  <a:schemeClr val="tx1">
                    <a:lumMod val="75000"/>
                    <a:lumOff val="25000"/>
                  </a:schemeClr>
                </a:solidFill>
              </a:rPr>
              <a:t> </a:t>
            </a:r>
            <a:r>
              <a:rPr lang="en-US" sz="2100" b="1" dirty="0">
                <a:solidFill>
                  <a:schemeClr val="tx1">
                    <a:lumMod val="75000"/>
                    <a:lumOff val="25000"/>
                  </a:schemeClr>
                </a:solidFill>
              </a:rPr>
              <a:t>trends</a:t>
            </a:r>
            <a:r>
              <a:rPr lang="en-US" sz="2100" dirty="0">
                <a:solidFill>
                  <a:schemeClr val="tx1">
                    <a:lumMod val="75000"/>
                    <a:lumOff val="25000"/>
                  </a:schemeClr>
                </a:solidFill>
              </a:rPr>
              <a:t> in wave height and wind speed </a:t>
            </a:r>
            <a:endParaRPr lang="en-US" sz="2100" dirty="0" smtClean="0">
              <a:solidFill>
                <a:schemeClr val="tx1">
                  <a:lumMod val="75000"/>
                  <a:lumOff val="25000"/>
                </a:schemeClr>
              </a:solidFill>
            </a:endParaRPr>
          </a:p>
          <a:p>
            <a:pPr marL="342900" indent="-342900">
              <a:spcAft>
                <a:spcPts val="600"/>
              </a:spcAft>
              <a:buClr>
                <a:srgbClr val="9298A8"/>
              </a:buClr>
              <a:buSzPct val="100000"/>
              <a:buFont typeface="Wingdings 3" panose="05040102010807070707" pitchFamily="18" charset="2"/>
              <a:buChar char="}"/>
            </a:pPr>
            <a:r>
              <a:rPr lang="en-US" sz="2100" b="1" dirty="0" smtClean="0">
                <a:solidFill>
                  <a:schemeClr val="tx1">
                    <a:lumMod val="75000"/>
                    <a:lumOff val="25000"/>
                  </a:schemeClr>
                </a:solidFill>
              </a:rPr>
              <a:t>Calculate</a:t>
            </a:r>
            <a:r>
              <a:rPr lang="en-US" sz="2100" dirty="0" smtClean="0">
                <a:solidFill>
                  <a:schemeClr val="tx1">
                    <a:lumMod val="75000"/>
                    <a:lumOff val="25000"/>
                  </a:schemeClr>
                </a:solidFill>
              </a:rPr>
              <a:t> the </a:t>
            </a:r>
            <a:r>
              <a:rPr lang="en-US" sz="2100" b="1" dirty="0" smtClean="0">
                <a:solidFill>
                  <a:schemeClr val="tx1">
                    <a:lumMod val="75000"/>
                    <a:lumOff val="25000"/>
                  </a:schemeClr>
                </a:solidFill>
              </a:rPr>
              <a:t>correlation</a:t>
            </a:r>
            <a:r>
              <a:rPr lang="en-US" sz="2100" dirty="0" smtClean="0">
                <a:solidFill>
                  <a:schemeClr val="tx1">
                    <a:lumMod val="75000"/>
                    <a:lumOff val="25000"/>
                  </a:schemeClr>
                </a:solidFill>
              </a:rPr>
              <a:t> between wind speed and wave height</a:t>
            </a:r>
          </a:p>
          <a:p>
            <a:pPr marL="342900" indent="-342900">
              <a:spcAft>
                <a:spcPts val="600"/>
              </a:spcAft>
              <a:buClr>
                <a:srgbClr val="9298A8"/>
              </a:buClr>
              <a:buSzPct val="100000"/>
              <a:buFont typeface="Wingdings 3" panose="05040102010807070707" pitchFamily="18" charset="2"/>
              <a:buChar char="}"/>
            </a:pPr>
            <a:r>
              <a:rPr lang="en-US" sz="2100" b="1" dirty="0" smtClean="0">
                <a:solidFill>
                  <a:schemeClr val="tx1">
                    <a:lumMod val="75000"/>
                    <a:lumOff val="25000"/>
                  </a:schemeClr>
                </a:solidFill>
              </a:rPr>
              <a:t>Compare</a:t>
            </a:r>
            <a:r>
              <a:rPr lang="en-US" sz="2100" dirty="0" smtClean="0">
                <a:solidFill>
                  <a:schemeClr val="tx1">
                    <a:lumMod val="75000"/>
                    <a:lumOff val="25000"/>
                  </a:schemeClr>
                </a:solidFill>
              </a:rPr>
              <a:t> the </a:t>
            </a:r>
            <a:r>
              <a:rPr lang="en-US" sz="2100" b="1" dirty="0" smtClean="0">
                <a:solidFill>
                  <a:schemeClr val="tx1">
                    <a:lumMod val="75000"/>
                    <a:lumOff val="25000"/>
                  </a:schemeClr>
                </a:solidFill>
              </a:rPr>
              <a:t>wind measurements </a:t>
            </a:r>
            <a:r>
              <a:rPr lang="en-US" sz="2100" dirty="0" smtClean="0">
                <a:solidFill>
                  <a:schemeClr val="tx1">
                    <a:lumMod val="75000"/>
                    <a:lumOff val="25000"/>
                  </a:schemeClr>
                </a:solidFill>
              </a:rPr>
              <a:t>from GYGNSS, MERRA-2, and NOAA buoy data</a:t>
            </a:r>
            <a:endParaRPr lang="en-US" sz="2100" dirty="0">
              <a:solidFill>
                <a:schemeClr val="tx1">
                  <a:lumMod val="75000"/>
                  <a:lumOff val="25000"/>
                </a:schemeClr>
              </a:solidFill>
            </a:endParaRPr>
          </a:p>
          <a:p>
            <a:pPr marL="342900" indent="-342900">
              <a:spcAft>
                <a:spcPts val="600"/>
              </a:spcAft>
              <a:buClr>
                <a:srgbClr val="9298A8"/>
              </a:buClr>
              <a:buSzPct val="100000"/>
              <a:buFont typeface="Wingdings 3" panose="05040102010807070707" pitchFamily="18" charset="2"/>
              <a:buChar char="}"/>
            </a:pPr>
            <a:r>
              <a:rPr lang="en-US" sz="2100" b="1" dirty="0" smtClean="0">
                <a:solidFill>
                  <a:schemeClr val="tx1">
                    <a:lumMod val="75000"/>
                    <a:lumOff val="25000"/>
                  </a:schemeClr>
                </a:solidFill>
              </a:rPr>
              <a:t>Assess</a:t>
            </a:r>
            <a:r>
              <a:rPr lang="en-US" sz="2100" dirty="0" smtClean="0">
                <a:solidFill>
                  <a:schemeClr val="tx1">
                    <a:lumMod val="75000"/>
                    <a:lumOff val="25000"/>
                  </a:schemeClr>
                </a:solidFill>
              </a:rPr>
              <a:t> </a:t>
            </a:r>
            <a:r>
              <a:rPr lang="en-US" sz="2100" dirty="0">
                <a:solidFill>
                  <a:schemeClr val="tx1">
                    <a:lumMod val="75000"/>
                    <a:lumOff val="25000"/>
                  </a:schemeClr>
                </a:solidFill>
              </a:rPr>
              <a:t>the </a:t>
            </a:r>
            <a:r>
              <a:rPr lang="en-US" sz="2100" b="1" dirty="0">
                <a:solidFill>
                  <a:schemeClr val="tx1">
                    <a:lumMod val="75000"/>
                    <a:lumOff val="25000"/>
                  </a:schemeClr>
                </a:solidFill>
              </a:rPr>
              <a:t>risk</a:t>
            </a:r>
            <a:r>
              <a:rPr lang="en-US" sz="2100" dirty="0">
                <a:solidFill>
                  <a:schemeClr val="tx1">
                    <a:lumMod val="75000"/>
                    <a:lumOff val="25000"/>
                  </a:schemeClr>
                </a:solidFill>
              </a:rPr>
              <a:t> posed to energy </a:t>
            </a:r>
            <a:r>
              <a:rPr lang="en-US" sz="2100" dirty="0" smtClean="0">
                <a:solidFill>
                  <a:schemeClr val="tx1">
                    <a:lumMod val="75000"/>
                    <a:lumOff val="25000"/>
                  </a:schemeClr>
                </a:solidFill>
              </a:rPr>
              <a:t>infrastructure</a:t>
            </a:r>
          </a:p>
          <a:p>
            <a:pPr marL="0" indent="0">
              <a:spcAft>
                <a:spcPts val="600"/>
              </a:spcAft>
              <a:buClr>
                <a:srgbClr val="9298A8"/>
              </a:buClr>
              <a:buSzPct val="100000"/>
            </a:pPr>
            <a:r>
              <a:rPr lang="en-US" i="1" dirty="0" smtClean="0">
                <a:solidFill>
                  <a:schemeClr val="tx1">
                    <a:lumMod val="75000"/>
                    <a:lumOff val="25000"/>
                  </a:schemeClr>
                </a:solidFill>
              </a:rPr>
              <a:t>	     </a:t>
            </a:r>
            <a:endParaRPr lang="en-US" dirty="0" smtClean="0">
              <a:solidFill>
                <a:schemeClr val="tx1">
                  <a:lumMod val="75000"/>
                  <a:lumOff val="25000"/>
                </a:schemeClr>
              </a:solidFill>
            </a:endParaRPr>
          </a:p>
        </p:txBody>
      </p:sp>
      <p:grpSp>
        <p:nvGrpSpPr>
          <p:cNvPr id="19" name="Group 18"/>
          <p:cNvGrpSpPr/>
          <p:nvPr/>
        </p:nvGrpSpPr>
        <p:grpSpPr>
          <a:xfrm>
            <a:off x="249467" y="1062372"/>
            <a:ext cx="7094609" cy="5482449"/>
            <a:chOff x="-68168" y="822338"/>
            <a:chExt cx="7094609" cy="5482449"/>
          </a:xfrm>
        </p:grpSpPr>
        <p:pic>
          <p:nvPicPr>
            <p:cNvPr id="20" name="Picture 19"/>
            <p:cNvPicPr>
              <a:picLocks noChangeAspect="1"/>
            </p:cNvPicPr>
            <p:nvPr/>
          </p:nvPicPr>
          <p:blipFill>
            <a:blip r:embed="rId3"/>
            <a:stretch>
              <a:fillRect/>
            </a:stretch>
          </p:blipFill>
          <p:spPr>
            <a:xfrm>
              <a:off x="-68168" y="822338"/>
              <a:ext cx="7094609" cy="5482449"/>
            </a:xfrm>
            <a:prstGeom prst="rect">
              <a:avLst/>
            </a:prstGeom>
          </p:spPr>
        </p:pic>
        <p:pic>
          <p:nvPicPr>
            <p:cNvPr id="21" name="Picture 20"/>
            <p:cNvPicPr>
              <a:picLocks noChangeAspect="1"/>
            </p:cNvPicPr>
            <p:nvPr/>
          </p:nvPicPr>
          <p:blipFill>
            <a:blip r:embed="rId4"/>
            <a:stretch>
              <a:fillRect/>
            </a:stretch>
          </p:blipFill>
          <p:spPr>
            <a:xfrm>
              <a:off x="6259687" y="5375684"/>
              <a:ext cx="263959" cy="476919"/>
            </a:xfrm>
            <a:prstGeom prst="rect">
              <a:avLst/>
            </a:prstGeom>
          </p:spPr>
        </p:pic>
        <p:sp>
          <p:nvSpPr>
            <p:cNvPr id="23" name="TextBox 22"/>
            <p:cNvSpPr txBox="1"/>
            <p:nvPr/>
          </p:nvSpPr>
          <p:spPr>
            <a:xfrm>
              <a:off x="4710504" y="4695113"/>
              <a:ext cx="1613559"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Gulf of México </a:t>
              </a:r>
              <a:endParaRPr lang="en-US" sz="1200" dirty="0">
                <a:solidFill>
                  <a:schemeClr val="tx1">
                    <a:lumMod val="75000"/>
                    <a:lumOff val="25000"/>
                  </a:schemeClr>
                </a:solidFill>
                <a:latin typeface="Century Gothic" panose="020B0502020202020204" pitchFamily="34" charset="0"/>
              </a:endParaRPr>
            </a:p>
          </p:txBody>
        </p:sp>
        <p:sp>
          <p:nvSpPr>
            <p:cNvPr id="26" name="TextBox 25"/>
            <p:cNvSpPr txBox="1"/>
            <p:nvPr/>
          </p:nvSpPr>
          <p:spPr>
            <a:xfrm>
              <a:off x="3285964" y="4720940"/>
              <a:ext cx="875915"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México</a:t>
              </a:r>
              <a:endParaRPr lang="en-US" sz="1200" dirty="0">
                <a:solidFill>
                  <a:schemeClr val="tx1">
                    <a:lumMod val="75000"/>
                    <a:lumOff val="25000"/>
                  </a:schemeClr>
                </a:solidFill>
                <a:latin typeface="Century Gothic" panose="020B0502020202020204" pitchFamily="34" charset="0"/>
              </a:endParaRPr>
            </a:p>
          </p:txBody>
        </p:sp>
        <p:sp>
          <p:nvSpPr>
            <p:cNvPr id="27" name="TextBox 26"/>
            <p:cNvSpPr txBox="1"/>
            <p:nvPr/>
          </p:nvSpPr>
          <p:spPr>
            <a:xfrm>
              <a:off x="4068187" y="3660776"/>
              <a:ext cx="488511"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TX</a:t>
              </a:r>
              <a:endParaRPr lang="en-US" sz="1200" dirty="0">
                <a:solidFill>
                  <a:schemeClr val="tx1">
                    <a:lumMod val="75000"/>
                    <a:lumOff val="25000"/>
                  </a:schemeClr>
                </a:solidFill>
                <a:latin typeface="Century Gothic" panose="020B0502020202020204" pitchFamily="34" charset="0"/>
              </a:endParaRPr>
            </a:p>
          </p:txBody>
        </p:sp>
        <p:sp>
          <p:nvSpPr>
            <p:cNvPr id="28" name="TextBox 27"/>
            <p:cNvSpPr txBox="1"/>
            <p:nvPr/>
          </p:nvSpPr>
          <p:spPr>
            <a:xfrm>
              <a:off x="6380739" y="4270536"/>
              <a:ext cx="363197"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FL</a:t>
              </a:r>
              <a:endParaRPr lang="en-US" sz="1200" dirty="0">
                <a:solidFill>
                  <a:schemeClr val="tx1">
                    <a:lumMod val="75000"/>
                    <a:lumOff val="25000"/>
                  </a:schemeClr>
                </a:solidFill>
                <a:latin typeface="Century Gothic" panose="020B0502020202020204" pitchFamily="34" charset="0"/>
              </a:endParaRPr>
            </a:p>
          </p:txBody>
        </p:sp>
        <p:sp>
          <p:nvSpPr>
            <p:cNvPr id="40" name="Rectangle 39"/>
            <p:cNvSpPr/>
            <p:nvPr/>
          </p:nvSpPr>
          <p:spPr>
            <a:xfrm>
              <a:off x="275523" y="5457176"/>
              <a:ext cx="389755" cy="138500"/>
            </a:xfrm>
            <a:prstGeom prst="rect">
              <a:avLst/>
            </a:prstGeom>
            <a:solidFill>
              <a:srgbClr val="73B2FF"/>
            </a:solidFill>
            <a:ln>
              <a:solidFill>
                <a:srgbClr val="73B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75522" y="5219780"/>
              <a:ext cx="389755" cy="138500"/>
            </a:xfrm>
            <a:prstGeom prst="rect">
              <a:avLst/>
            </a:prstGeom>
            <a:solidFill>
              <a:srgbClr val="FFB7B7"/>
            </a:solidFill>
            <a:ln>
              <a:solidFill>
                <a:srgbClr val="FFB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75521" y="4982384"/>
              <a:ext cx="389755" cy="138500"/>
            </a:xfrm>
            <a:prstGeom prst="rect">
              <a:avLst/>
            </a:prstGeom>
            <a:solidFill>
              <a:srgbClr val="FFEBBE"/>
            </a:solidFill>
            <a:ln>
              <a:solidFill>
                <a:srgbClr val="FFE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96852" y="4907940"/>
              <a:ext cx="1196773"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United States</a:t>
              </a:r>
              <a:endParaRPr lang="en-US" sz="1200" dirty="0">
                <a:solidFill>
                  <a:schemeClr val="tx1">
                    <a:lumMod val="75000"/>
                    <a:lumOff val="25000"/>
                  </a:schemeClr>
                </a:solidFill>
                <a:latin typeface="Century Gothic" panose="020B0502020202020204" pitchFamily="34" charset="0"/>
              </a:endParaRPr>
            </a:p>
          </p:txBody>
        </p:sp>
        <p:sp>
          <p:nvSpPr>
            <p:cNvPr id="44" name="TextBox 43"/>
            <p:cNvSpPr txBox="1"/>
            <p:nvPr/>
          </p:nvSpPr>
          <p:spPr>
            <a:xfrm>
              <a:off x="696853" y="5150530"/>
              <a:ext cx="1422285"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States of Interest</a:t>
              </a:r>
              <a:endParaRPr lang="en-US" sz="1200" dirty="0">
                <a:solidFill>
                  <a:schemeClr val="tx1">
                    <a:lumMod val="75000"/>
                    <a:lumOff val="25000"/>
                  </a:schemeClr>
                </a:solidFill>
                <a:latin typeface="Century Gothic" panose="020B0502020202020204" pitchFamily="34" charset="0"/>
              </a:endParaRPr>
            </a:p>
          </p:txBody>
        </p:sp>
        <p:sp>
          <p:nvSpPr>
            <p:cNvPr id="45" name="TextBox 44"/>
            <p:cNvSpPr txBox="1"/>
            <p:nvPr/>
          </p:nvSpPr>
          <p:spPr>
            <a:xfrm>
              <a:off x="696854" y="5387926"/>
              <a:ext cx="1434464"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Gulf of México </a:t>
              </a:r>
              <a:endParaRPr lang="en-US" sz="1200" dirty="0">
                <a:solidFill>
                  <a:schemeClr val="tx1">
                    <a:lumMod val="75000"/>
                    <a:lumOff val="25000"/>
                  </a:schemeClr>
                </a:solidFill>
                <a:latin typeface="Century Gothic" panose="020B0502020202020204" pitchFamily="34" charset="0"/>
              </a:endParaRPr>
            </a:p>
          </p:txBody>
        </p:sp>
        <p:sp>
          <p:nvSpPr>
            <p:cNvPr id="46" name="TextBox 45"/>
            <p:cNvSpPr txBox="1"/>
            <p:nvPr/>
          </p:nvSpPr>
          <p:spPr>
            <a:xfrm>
              <a:off x="4905050" y="3853720"/>
              <a:ext cx="488511"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LA</a:t>
              </a:r>
              <a:endParaRPr lang="en-US" sz="1200" dirty="0">
                <a:solidFill>
                  <a:schemeClr val="tx1">
                    <a:lumMod val="75000"/>
                    <a:lumOff val="25000"/>
                  </a:schemeClr>
                </a:solidFill>
                <a:latin typeface="Century Gothic" panose="020B0502020202020204" pitchFamily="34" charset="0"/>
              </a:endParaRPr>
            </a:p>
          </p:txBody>
        </p:sp>
        <p:sp>
          <p:nvSpPr>
            <p:cNvPr id="47" name="TextBox 46"/>
            <p:cNvSpPr txBox="1"/>
            <p:nvPr/>
          </p:nvSpPr>
          <p:spPr>
            <a:xfrm>
              <a:off x="5208651" y="3576721"/>
              <a:ext cx="488511"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MS</a:t>
              </a:r>
              <a:endParaRPr lang="en-US" sz="1200" dirty="0">
                <a:solidFill>
                  <a:schemeClr val="tx1">
                    <a:lumMod val="75000"/>
                    <a:lumOff val="25000"/>
                  </a:schemeClr>
                </a:solidFill>
                <a:latin typeface="Century Gothic" panose="020B0502020202020204" pitchFamily="34" charset="0"/>
              </a:endParaRPr>
            </a:p>
          </p:txBody>
        </p:sp>
        <p:sp>
          <p:nvSpPr>
            <p:cNvPr id="48" name="TextBox 47"/>
            <p:cNvSpPr txBox="1"/>
            <p:nvPr/>
          </p:nvSpPr>
          <p:spPr>
            <a:xfrm>
              <a:off x="5611514" y="3561002"/>
              <a:ext cx="442143" cy="276999"/>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AL</a:t>
              </a:r>
              <a:endParaRPr lang="en-US" sz="12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3630736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5"/>
          <p:cNvSpPr txBox="1">
            <a:spLocks noGrp="1"/>
          </p:cNvSpPr>
          <p:nvPr>
            <p:ph type="title"/>
          </p:nvPr>
        </p:nvSpPr>
        <p:spPr>
          <a:xfrm>
            <a:off x="1000125" y="3806824"/>
            <a:ext cx="1023314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298A8"/>
              </a:buClr>
              <a:buSzPts val="4320"/>
              <a:buFont typeface="Century Gothic"/>
              <a:buNone/>
            </a:pPr>
            <a:r>
              <a:rPr lang="en-US" sz="4400" dirty="0"/>
              <a:t>Earth </a:t>
            </a:r>
            <a:r>
              <a:rPr lang="en-US" sz="4400" dirty="0" smtClean="0"/>
              <a:t>Observation</a:t>
            </a:r>
            <a:endParaRPr sz="4400" b="0" i="0" u="none" strike="noStrike" cap="none" dirty="0">
              <a:sym typeface="Century Gothic"/>
            </a:endParaRPr>
          </a:p>
        </p:txBody>
      </p:sp>
      <p:pic>
        <p:nvPicPr>
          <p:cNvPr id="147" name="Google Shape;147;p15"/>
          <p:cNvPicPr preferRelativeResize="0"/>
          <p:nvPr/>
        </p:nvPicPr>
        <p:blipFill>
          <a:blip r:embed="rId3">
            <a:alphaModFix/>
          </a:blip>
          <a:stretch>
            <a:fillRect/>
          </a:stretch>
        </p:blipFill>
        <p:spPr>
          <a:xfrm>
            <a:off x="152400" y="152400"/>
            <a:ext cx="11874351" cy="3276600"/>
          </a:xfrm>
          <a:prstGeom prst="rect">
            <a:avLst/>
          </a:prstGeom>
          <a:noFill/>
          <a:ln>
            <a:noFill/>
          </a:ln>
        </p:spPr>
      </p:pic>
      <p:sp>
        <p:nvSpPr>
          <p:cNvPr id="148" name="Google Shape;148;p15"/>
          <p:cNvSpPr txBox="1"/>
          <p:nvPr/>
        </p:nvSpPr>
        <p:spPr>
          <a:xfrm>
            <a:off x="10172150" y="3065100"/>
            <a:ext cx="18546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bg1"/>
                </a:solidFill>
                <a:latin typeface="Century Gothic"/>
                <a:ea typeface="Century Gothic"/>
                <a:cs typeface="Century Gothic"/>
                <a:sym typeface="Century Gothic"/>
              </a:rPr>
              <a:t>Image Credit: NASA</a:t>
            </a:r>
            <a:endParaRPr sz="1200" dirty="0">
              <a:solidFill>
                <a:schemeClr val="bg1"/>
              </a:solidFill>
              <a:latin typeface="Century Gothic"/>
              <a:ea typeface="Century Gothic"/>
              <a:cs typeface="Century Gothic"/>
              <a:sym typeface="Century Gothic"/>
            </a:endParaRPr>
          </a:p>
        </p:txBody>
      </p:sp>
      <p:sp>
        <p:nvSpPr>
          <p:cNvPr id="3" name="Text Placeholder 2"/>
          <p:cNvSpPr>
            <a:spLocks noGrp="1"/>
          </p:cNvSpPr>
          <p:nvPr>
            <p:ph type="body" idx="1"/>
          </p:nvPr>
        </p:nvSpPr>
        <p:spPr/>
        <p:txBody>
          <a:bodyPr/>
          <a:lstStyle/>
          <a:p>
            <a:pPr marL="342900" indent="-342900">
              <a:spcAft>
                <a:spcPts val="600"/>
              </a:spcAft>
              <a:buClr>
                <a:srgbClr val="9298A8"/>
              </a:buClr>
              <a:buSzPct val="100000"/>
              <a:buFont typeface="Wingdings 3" panose="05040102010807070707" pitchFamily="18" charset="2"/>
              <a:buChar char="}"/>
            </a:pPr>
            <a:r>
              <a:rPr lang="en-US" sz="2100" b="1" dirty="0" smtClean="0">
                <a:solidFill>
                  <a:schemeClr val="tx1">
                    <a:lumMod val="75000"/>
                    <a:lumOff val="25000"/>
                  </a:schemeClr>
                </a:solidFill>
                <a:latin typeface="Century Gothic" panose="020B0502020202020204" pitchFamily="34" charset="0"/>
              </a:rPr>
              <a:t>CYGNSS</a:t>
            </a:r>
            <a:r>
              <a:rPr lang="en-US" sz="2100" dirty="0" smtClean="0">
                <a:solidFill>
                  <a:schemeClr val="tx1">
                    <a:lumMod val="75000"/>
                    <a:lumOff val="25000"/>
                  </a:schemeClr>
                </a:solidFill>
                <a:latin typeface="Century Gothic" panose="020B0502020202020204" pitchFamily="34" charset="0"/>
              </a:rPr>
              <a:t> – </a:t>
            </a:r>
            <a:r>
              <a:rPr lang="en-US" sz="2100" b="1" dirty="0" err="1" smtClean="0">
                <a:solidFill>
                  <a:schemeClr val="tx1">
                    <a:lumMod val="75000"/>
                    <a:lumOff val="25000"/>
                  </a:schemeClr>
                </a:solidFill>
                <a:latin typeface="Century Gothic" panose="020B0502020202020204" pitchFamily="34" charset="0"/>
              </a:rPr>
              <a:t>CY</a:t>
            </a:r>
            <a:r>
              <a:rPr lang="en-US" sz="2100" dirty="0" err="1" smtClean="0">
                <a:solidFill>
                  <a:schemeClr val="tx1">
                    <a:lumMod val="75000"/>
                    <a:lumOff val="25000"/>
                  </a:schemeClr>
                </a:solidFill>
                <a:latin typeface="Century Gothic" panose="020B0502020202020204" pitchFamily="34" charset="0"/>
              </a:rPr>
              <a:t>clone</a:t>
            </a:r>
            <a:r>
              <a:rPr lang="en-US" sz="2100" dirty="0" smtClean="0">
                <a:solidFill>
                  <a:schemeClr val="tx1">
                    <a:lumMod val="75000"/>
                    <a:lumOff val="25000"/>
                  </a:schemeClr>
                </a:solidFill>
                <a:latin typeface="Century Gothic" panose="020B0502020202020204" pitchFamily="34" charset="0"/>
              </a:rPr>
              <a:t> </a:t>
            </a:r>
            <a:r>
              <a:rPr lang="en-US" sz="2100" b="1" dirty="0" smtClean="0">
                <a:solidFill>
                  <a:schemeClr val="tx1">
                    <a:lumMod val="75000"/>
                    <a:lumOff val="25000"/>
                  </a:schemeClr>
                </a:solidFill>
                <a:latin typeface="Century Gothic" panose="020B0502020202020204" pitchFamily="34" charset="0"/>
              </a:rPr>
              <a:t>G</a:t>
            </a:r>
            <a:r>
              <a:rPr lang="en-US" sz="2100" dirty="0" smtClean="0">
                <a:solidFill>
                  <a:schemeClr val="tx1">
                    <a:lumMod val="75000"/>
                    <a:lumOff val="25000"/>
                  </a:schemeClr>
                </a:solidFill>
                <a:latin typeface="Century Gothic" panose="020B0502020202020204" pitchFamily="34" charset="0"/>
              </a:rPr>
              <a:t>lobal </a:t>
            </a:r>
            <a:r>
              <a:rPr lang="en-US" sz="2100" b="1" dirty="0" smtClean="0">
                <a:solidFill>
                  <a:schemeClr val="tx1">
                    <a:lumMod val="75000"/>
                    <a:lumOff val="25000"/>
                  </a:schemeClr>
                </a:solidFill>
                <a:latin typeface="Century Gothic" panose="020B0502020202020204" pitchFamily="34" charset="0"/>
              </a:rPr>
              <a:t>N</a:t>
            </a:r>
            <a:r>
              <a:rPr lang="en-US" sz="2100" dirty="0" smtClean="0">
                <a:solidFill>
                  <a:schemeClr val="tx1">
                    <a:lumMod val="75000"/>
                    <a:lumOff val="25000"/>
                  </a:schemeClr>
                </a:solidFill>
                <a:latin typeface="Century Gothic" panose="020B0502020202020204" pitchFamily="34" charset="0"/>
              </a:rPr>
              <a:t>avigation </a:t>
            </a:r>
            <a:r>
              <a:rPr lang="en-US" sz="2100" b="1" dirty="0" smtClean="0">
                <a:solidFill>
                  <a:schemeClr val="tx1">
                    <a:lumMod val="75000"/>
                    <a:lumOff val="25000"/>
                  </a:schemeClr>
                </a:solidFill>
                <a:latin typeface="Century Gothic" panose="020B0502020202020204" pitchFamily="34" charset="0"/>
              </a:rPr>
              <a:t>S</a:t>
            </a:r>
            <a:r>
              <a:rPr lang="en-US" sz="2100" dirty="0" smtClean="0">
                <a:solidFill>
                  <a:schemeClr val="tx1">
                    <a:lumMod val="75000"/>
                    <a:lumOff val="25000"/>
                  </a:schemeClr>
                </a:solidFill>
                <a:latin typeface="Century Gothic" panose="020B0502020202020204" pitchFamily="34" charset="0"/>
              </a:rPr>
              <a:t>atellite </a:t>
            </a:r>
            <a:r>
              <a:rPr lang="en-US" sz="2100" b="1" dirty="0" smtClean="0">
                <a:solidFill>
                  <a:schemeClr val="tx1">
                    <a:lumMod val="75000"/>
                    <a:lumOff val="25000"/>
                  </a:schemeClr>
                </a:solidFill>
                <a:latin typeface="Century Gothic" panose="020B0502020202020204" pitchFamily="34" charset="0"/>
              </a:rPr>
              <a:t>S</a:t>
            </a:r>
            <a:r>
              <a:rPr lang="en-US" sz="2100" dirty="0" smtClean="0">
                <a:solidFill>
                  <a:schemeClr val="tx1">
                    <a:lumMod val="75000"/>
                    <a:lumOff val="25000"/>
                  </a:schemeClr>
                </a:solidFill>
                <a:latin typeface="Century Gothic" panose="020B0502020202020204" pitchFamily="34" charset="0"/>
              </a:rPr>
              <a:t>ystem </a:t>
            </a:r>
          </a:p>
          <a:p>
            <a:pPr marL="342900" indent="-342900">
              <a:spcAft>
                <a:spcPts val="600"/>
              </a:spcAft>
              <a:buClr>
                <a:srgbClr val="9298A8"/>
              </a:buClr>
              <a:buSzPct val="100000"/>
              <a:buFont typeface="Wingdings 3" panose="05040102010807070707" pitchFamily="18" charset="2"/>
              <a:buChar char="}"/>
            </a:pPr>
            <a:r>
              <a:rPr lang="en-US" sz="2100" dirty="0">
                <a:solidFill>
                  <a:schemeClr val="tx1">
                    <a:lumMod val="75000"/>
                    <a:lumOff val="25000"/>
                  </a:schemeClr>
                </a:solidFill>
                <a:latin typeface="Century Gothic" panose="020B0502020202020204" pitchFamily="34" charset="0"/>
              </a:rPr>
              <a:t>L</a:t>
            </a:r>
            <a:r>
              <a:rPr lang="en-US" sz="2100" dirty="0" smtClean="0">
                <a:solidFill>
                  <a:schemeClr val="tx1">
                    <a:lumMod val="75000"/>
                    <a:lumOff val="25000"/>
                  </a:schemeClr>
                </a:solidFill>
                <a:latin typeface="Century Gothic" panose="020B0502020202020204" pitchFamily="34" charset="0"/>
              </a:rPr>
              <a:t>aunched in </a:t>
            </a:r>
            <a:r>
              <a:rPr lang="en-US" sz="2100" b="1" dirty="0" smtClean="0">
                <a:solidFill>
                  <a:schemeClr val="tx1">
                    <a:lumMod val="75000"/>
                    <a:lumOff val="25000"/>
                  </a:schemeClr>
                </a:solidFill>
                <a:latin typeface="Century Gothic" panose="020B0502020202020204" pitchFamily="34" charset="0"/>
              </a:rPr>
              <a:t>2016</a:t>
            </a:r>
          </a:p>
          <a:p>
            <a:pPr marL="342900" lvl="0" indent="-342900">
              <a:spcAft>
                <a:spcPts val="600"/>
              </a:spcAft>
              <a:buClr>
                <a:srgbClr val="9298A8"/>
              </a:buClr>
              <a:buSzPct val="100000"/>
              <a:buFont typeface="Wingdings 3" panose="05040102010807070707" pitchFamily="18" charset="2"/>
              <a:buChar char="}"/>
            </a:pPr>
            <a:r>
              <a:rPr lang="en-US" sz="2100" dirty="0" smtClean="0">
                <a:solidFill>
                  <a:schemeClr val="tx1">
                    <a:lumMod val="75000"/>
                    <a:lumOff val="25000"/>
                  </a:schemeClr>
                </a:solidFill>
                <a:latin typeface="Century Gothic" panose="020B0502020202020204" pitchFamily="34" charset="0"/>
              </a:rPr>
              <a:t>Spatial Resolution: </a:t>
            </a:r>
            <a:r>
              <a:rPr lang="en-US" sz="2100" b="1" dirty="0" smtClean="0">
                <a:solidFill>
                  <a:schemeClr val="tx1">
                    <a:lumMod val="75000"/>
                    <a:lumOff val="25000"/>
                  </a:schemeClr>
                </a:solidFill>
                <a:latin typeface="Century Gothic" panose="020B0502020202020204" pitchFamily="34" charset="0"/>
              </a:rPr>
              <a:t>0.2° x 0.2°</a:t>
            </a:r>
          </a:p>
          <a:p>
            <a:pPr marL="342900" indent="-342900">
              <a:spcAft>
                <a:spcPts val="600"/>
              </a:spcAft>
              <a:buClr>
                <a:srgbClr val="9298A8"/>
              </a:buClr>
              <a:buSzPct val="100000"/>
              <a:buFont typeface="Wingdings 3" panose="05040102010807070707" pitchFamily="18" charset="2"/>
              <a:buChar char="}"/>
            </a:pPr>
            <a:r>
              <a:rPr lang="en-US" sz="2100" dirty="0" smtClean="0">
                <a:solidFill>
                  <a:schemeClr val="tx1">
                    <a:lumMod val="75000"/>
                    <a:lumOff val="25000"/>
                  </a:schemeClr>
                </a:solidFill>
                <a:latin typeface="Century Gothic" panose="020B0502020202020204" pitchFamily="34" charset="0"/>
              </a:rPr>
              <a:t>Temporal Resolution: </a:t>
            </a:r>
            <a:r>
              <a:rPr lang="en-US" sz="2100" b="1" dirty="0" smtClean="0">
                <a:solidFill>
                  <a:schemeClr val="tx1">
                    <a:lumMod val="75000"/>
                    <a:lumOff val="25000"/>
                  </a:schemeClr>
                </a:solidFill>
                <a:latin typeface="Century Gothic" panose="020B0502020202020204" pitchFamily="34" charset="0"/>
              </a:rPr>
              <a:t>3 to 7 hours</a:t>
            </a:r>
            <a:endParaRPr lang="en-US" sz="2100" b="1" dirty="0">
              <a:solidFill>
                <a:schemeClr val="tx1">
                  <a:lumMod val="75000"/>
                  <a:lumOff val="25000"/>
                </a:schemeClr>
              </a:solidFill>
            </a:endParaRPr>
          </a:p>
        </p:txBody>
      </p:sp>
    </p:spTree>
    <p:extLst>
      <p:ext uri="{BB962C8B-B14F-4D97-AF65-F5344CB8AC3E}">
        <p14:creationId xmlns:p14="http://schemas.microsoft.com/office/powerpoint/2010/main" val="477448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Model Data</a:t>
            </a:r>
            <a:endParaRPr lang="en-US" dirty="0"/>
          </a:p>
        </p:txBody>
      </p:sp>
      <p:sp>
        <p:nvSpPr>
          <p:cNvPr id="6" name="Text Placeholder 5"/>
          <p:cNvSpPr>
            <a:spLocks noGrp="1"/>
          </p:cNvSpPr>
          <p:nvPr>
            <p:ph type="body" sz="half" idx="2"/>
          </p:nvPr>
        </p:nvSpPr>
        <p:spPr>
          <a:xfrm>
            <a:off x="1000125" y="4286249"/>
            <a:ext cx="10233148" cy="2449088"/>
          </a:xfrm>
        </p:spPr>
        <p:txBody>
          <a:bodyPr>
            <a:noAutofit/>
          </a:bodyPr>
          <a:lstStyle/>
          <a:p>
            <a:pPr marL="342900" indent="-342900">
              <a:spcAft>
                <a:spcPts val="600"/>
              </a:spcAft>
              <a:buClr>
                <a:srgbClr val="9298A8"/>
              </a:buClr>
              <a:buSzPct val="100000"/>
              <a:buFont typeface="Wingdings 3" panose="05040102010807070707" pitchFamily="18" charset="2"/>
              <a:buChar char="}"/>
            </a:pPr>
            <a:r>
              <a:rPr lang="en-US" sz="2100" dirty="0" smtClean="0">
                <a:latin typeface="Century Gothic" panose="020B0502020202020204" pitchFamily="34" charset="0"/>
              </a:rPr>
              <a:t>National Oceanic and Atmospheric Administration (NOAA) </a:t>
            </a:r>
            <a:r>
              <a:rPr lang="en-US" sz="2100" b="1" dirty="0" smtClean="0">
                <a:latin typeface="Century Gothic" panose="020B0502020202020204" pitchFamily="34" charset="0"/>
              </a:rPr>
              <a:t>WaveWatch III</a:t>
            </a:r>
          </a:p>
          <a:p>
            <a:pPr marL="342900" indent="-342900">
              <a:spcAft>
                <a:spcPts val="600"/>
              </a:spcAft>
              <a:buClr>
                <a:srgbClr val="9298A8"/>
              </a:buClr>
              <a:buSzPct val="100000"/>
              <a:buFont typeface="Wingdings 3" panose="05040102010807070707" pitchFamily="18" charset="2"/>
              <a:buChar char="}"/>
            </a:pPr>
            <a:r>
              <a:rPr lang="en-US" sz="2100" dirty="0" smtClean="0">
                <a:latin typeface="Century Gothic" panose="020B0502020202020204" pitchFamily="34" charset="0"/>
              </a:rPr>
              <a:t>Model Type: Multi-grid </a:t>
            </a:r>
            <a:r>
              <a:rPr lang="en-US" sz="2100" dirty="0" err="1" smtClean="0">
                <a:latin typeface="Century Gothic" panose="020B0502020202020204" pitchFamily="34" charset="0"/>
              </a:rPr>
              <a:t>Hindcast</a:t>
            </a:r>
            <a:endParaRPr lang="en-US" sz="2100" dirty="0" smtClean="0">
              <a:latin typeface="Century Gothic" panose="020B0502020202020204" pitchFamily="34" charset="0"/>
            </a:endParaRPr>
          </a:p>
          <a:p>
            <a:pPr marL="342900" indent="-342900">
              <a:spcAft>
                <a:spcPts val="600"/>
              </a:spcAft>
              <a:buClr>
                <a:srgbClr val="9298A8"/>
              </a:buClr>
              <a:buSzPct val="100000"/>
              <a:buFont typeface="Wingdings 3" panose="05040102010807070707" pitchFamily="18" charset="2"/>
              <a:buChar char="}"/>
            </a:pPr>
            <a:r>
              <a:rPr lang="en-US" sz="2100" dirty="0" smtClean="0">
                <a:latin typeface="Century Gothic" panose="020B0502020202020204" pitchFamily="34" charset="0"/>
              </a:rPr>
              <a:t>Spatial Resolution: </a:t>
            </a:r>
            <a:r>
              <a:rPr lang="en-US" sz="2100" b="1" dirty="0" smtClean="0">
                <a:latin typeface="Century Gothic" panose="020B0502020202020204" pitchFamily="34" charset="0"/>
              </a:rPr>
              <a:t>0.1666 x 0.1666</a:t>
            </a:r>
          </a:p>
          <a:p>
            <a:pPr marL="342900" indent="-342900">
              <a:spcAft>
                <a:spcPts val="600"/>
              </a:spcAft>
              <a:buClr>
                <a:srgbClr val="9298A8"/>
              </a:buClr>
              <a:buSzPct val="100000"/>
              <a:buFont typeface="Wingdings 3" panose="05040102010807070707" pitchFamily="18" charset="2"/>
              <a:buChar char="}"/>
            </a:pPr>
            <a:r>
              <a:rPr lang="en-US" sz="2100" dirty="0" smtClean="0">
                <a:latin typeface="Century Gothic" panose="020B0502020202020204" pitchFamily="34" charset="0"/>
              </a:rPr>
              <a:t>Temporal Resolution: </a:t>
            </a:r>
            <a:r>
              <a:rPr lang="en-US" sz="2100" b="1" dirty="0" smtClean="0">
                <a:latin typeface="Century Gothic" panose="020B0502020202020204" pitchFamily="34" charset="0"/>
              </a:rPr>
              <a:t>3 hours </a:t>
            </a:r>
            <a:endParaRPr lang="en-US" sz="2100" b="1" dirty="0">
              <a:latin typeface="Century Gothic" panose="020B0502020202020204" pitchFamily="34" charset="0"/>
            </a:endParaRP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1" name="TextBox 10"/>
          <p:cNvSpPr txBox="1"/>
          <p:nvPr/>
        </p:nvSpPr>
        <p:spPr>
          <a:xfrm>
            <a:off x="8895681" y="3024732"/>
            <a:ext cx="3296319" cy="276999"/>
          </a:xfrm>
          <a:prstGeom prst="rect">
            <a:avLst/>
          </a:prstGeom>
          <a:noFill/>
        </p:spPr>
        <p:txBody>
          <a:bodyPr wrap="square" rtlCol="0">
            <a:spAutoFit/>
          </a:bodyPr>
          <a:lstStyle/>
          <a:p>
            <a:r>
              <a:rPr lang="en-US" sz="1200" dirty="0" smtClean="0">
                <a:solidFill>
                  <a:schemeClr val="bg1"/>
                </a:solidFill>
              </a:rPr>
              <a:t>Image Credit: U.S. Department of Energy</a:t>
            </a:r>
          </a:p>
        </p:txBody>
      </p:sp>
      <p:sp>
        <p:nvSpPr>
          <p:cNvPr id="4" name="TextBox 3"/>
          <p:cNvSpPr txBox="1"/>
          <p:nvPr/>
        </p:nvSpPr>
        <p:spPr>
          <a:xfrm>
            <a:off x="2656573" y="1252705"/>
            <a:ext cx="7335663" cy="923330"/>
          </a:xfrm>
          <a:prstGeom prst="rect">
            <a:avLst/>
          </a:prstGeom>
          <a:noFill/>
        </p:spPr>
        <p:txBody>
          <a:bodyPr wrap="none" rtlCol="0">
            <a:spAutoFit/>
          </a:bodyPr>
          <a:lstStyle/>
          <a:p>
            <a:r>
              <a:rPr lang="en-US" sz="5400" b="1" dirty="0" smtClean="0">
                <a:solidFill>
                  <a:schemeClr val="bg1"/>
                </a:solidFill>
                <a:latin typeface="Century Gothic" panose="020B0502020202020204" pitchFamily="34" charset="0"/>
              </a:rPr>
              <a:t>NOAA </a:t>
            </a:r>
            <a:r>
              <a:rPr lang="en-US" sz="5400" b="1" dirty="0" err="1" smtClean="0">
                <a:solidFill>
                  <a:schemeClr val="bg1"/>
                </a:solidFill>
                <a:latin typeface="Century Gothic" panose="020B0502020202020204" pitchFamily="34" charset="0"/>
              </a:rPr>
              <a:t>WaveWatch</a:t>
            </a:r>
            <a:r>
              <a:rPr lang="en-US" sz="5400" b="1" dirty="0" smtClean="0">
                <a:solidFill>
                  <a:schemeClr val="bg1"/>
                </a:solidFill>
                <a:latin typeface="Century Gothic" panose="020B0502020202020204" pitchFamily="34" charset="0"/>
              </a:rPr>
              <a:t> III</a:t>
            </a:r>
            <a:endParaRPr lang="en-US" sz="5400" b="1" dirty="0">
              <a:solidFill>
                <a:schemeClr val="bg1"/>
              </a:solidFill>
              <a:latin typeface="Century Gothic" panose="020B0502020202020204" pitchFamily="34" charset="0"/>
            </a:endParaRPr>
          </a:p>
        </p:txBody>
      </p:sp>
      <p:pic>
        <p:nvPicPr>
          <p:cNvPr id="9" name="Picture Placeholder 8"/>
          <p:cNvPicPr>
            <a:picLocks noGrp="1" noChangeAspect="1"/>
          </p:cNvPicPr>
          <p:nvPr>
            <p:ph type="pic" idx="10"/>
          </p:nvPr>
        </p:nvPicPr>
        <p:blipFill>
          <a:blip r:embed="rId3">
            <a:extLst>
              <a:ext uri="{28A0092B-C50C-407E-A947-70E740481C1C}">
                <a14:useLocalDpi xmlns:a14="http://schemas.microsoft.com/office/drawing/2010/main" val="0"/>
              </a:ext>
            </a:extLst>
          </a:blip>
          <a:srcRect t="31458" b="31458"/>
          <a:stretch>
            <a:fillRect/>
          </a:stretch>
        </p:blipFill>
        <p:spPr/>
      </p:pic>
      <p:sp>
        <p:nvSpPr>
          <p:cNvPr id="12" name="TextBox 11"/>
          <p:cNvSpPr txBox="1"/>
          <p:nvPr/>
        </p:nvSpPr>
        <p:spPr>
          <a:xfrm>
            <a:off x="2035433" y="1206538"/>
            <a:ext cx="8121134" cy="1015663"/>
          </a:xfrm>
          <a:prstGeom prst="rect">
            <a:avLst/>
          </a:prstGeom>
          <a:noFill/>
        </p:spPr>
        <p:txBody>
          <a:bodyPr wrap="none" rtlCol="0">
            <a:spAutoFit/>
          </a:bodyPr>
          <a:lstStyle/>
          <a:p>
            <a:r>
              <a:rPr lang="en-US" sz="6000" b="1" dirty="0" smtClean="0">
                <a:solidFill>
                  <a:schemeClr val="tx1">
                    <a:lumMod val="75000"/>
                    <a:lumOff val="25000"/>
                  </a:schemeClr>
                </a:solidFill>
                <a:latin typeface="Century Gothic" panose="020B0502020202020204" pitchFamily="34" charset="0"/>
              </a:rPr>
              <a:t>NOAA </a:t>
            </a:r>
            <a:r>
              <a:rPr lang="en-US" sz="6000" b="1" dirty="0" err="1" smtClean="0">
                <a:solidFill>
                  <a:schemeClr val="tx1">
                    <a:lumMod val="75000"/>
                    <a:lumOff val="25000"/>
                  </a:schemeClr>
                </a:solidFill>
                <a:latin typeface="Century Gothic" panose="020B0502020202020204" pitchFamily="34" charset="0"/>
              </a:rPr>
              <a:t>WaveWatch</a:t>
            </a:r>
            <a:r>
              <a:rPr lang="en-US" sz="6000" b="1" dirty="0" smtClean="0">
                <a:solidFill>
                  <a:schemeClr val="tx1">
                    <a:lumMod val="75000"/>
                    <a:lumOff val="25000"/>
                  </a:schemeClr>
                </a:solidFill>
                <a:latin typeface="Century Gothic" panose="020B0502020202020204" pitchFamily="34" charset="0"/>
              </a:rPr>
              <a:t> III</a:t>
            </a:r>
            <a:endParaRPr lang="en-US" sz="6000" b="1" dirty="0">
              <a:solidFill>
                <a:schemeClr val="tx1">
                  <a:lumMod val="75000"/>
                  <a:lumOff val="25000"/>
                </a:schemeClr>
              </a:solidFill>
              <a:latin typeface="Century Gothic" panose="020B0502020202020204" pitchFamily="34" charset="0"/>
            </a:endParaRPr>
          </a:p>
        </p:txBody>
      </p:sp>
      <p:sp>
        <p:nvSpPr>
          <p:cNvPr id="13" name="TextBox 12"/>
          <p:cNvSpPr txBox="1"/>
          <p:nvPr/>
        </p:nvSpPr>
        <p:spPr>
          <a:xfrm>
            <a:off x="10239221" y="3133695"/>
            <a:ext cx="1952779" cy="276999"/>
          </a:xfrm>
          <a:prstGeom prst="rect">
            <a:avLst/>
          </a:prstGeom>
          <a:noFill/>
        </p:spPr>
        <p:txBody>
          <a:bodyPr wrap="none" rtlCol="0">
            <a:spAutoFit/>
          </a:bodyPr>
          <a:lstStyle/>
          <a:p>
            <a:r>
              <a:rPr lang="en-US" sz="1200" dirty="0" smtClean="0">
                <a:solidFill>
                  <a:schemeClr val="tx1">
                    <a:lumMod val="75000"/>
                    <a:lumOff val="25000"/>
                  </a:schemeClr>
                </a:solidFill>
                <a:latin typeface="Century Gothic" panose="020B0502020202020204" pitchFamily="34" charset="0"/>
              </a:rPr>
              <a:t>Image Credit: Max Pixel</a:t>
            </a:r>
            <a:endParaRPr lang="en-US" sz="12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9555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17"/>
          <p:cNvSpPr txBox="1">
            <a:spLocks noGrp="1"/>
          </p:cNvSpPr>
          <p:nvPr>
            <p:ph type="title"/>
          </p:nvPr>
        </p:nvSpPr>
        <p:spPr>
          <a:xfrm>
            <a:off x="1000125" y="377824"/>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298A8"/>
              </a:buClr>
              <a:buSzPts val="4320"/>
              <a:buFont typeface="Century Gothic"/>
              <a:buNone/>
            </a:pPr>
            <a:r>
              <a:rPr lang="en-US" sz="4320" dirty="0"/>
              <a:t>Ancillary Datasets</a:t>
            </a:r>
            <a:endParaRPr sz="4320" b="0" i="0" u="none" strike="noStrike" cap="none" dirty="0">
              <a:solidFill>
                <a:srgbClr val="9298A8"/>
              </a:solidFill>
              <a:latin typeface="Century Gothic"/>
              <a:ea typeface="Century Gothic"/>
              <a:cs typeface="Century Gothic"/>
              <a:sym typeface="Century Gothic"/>
            </a:endParaRPr>
          </a:p>
        </p:txBody>
      </p:sp>
      <p:sp>
        <p:nvSpPr>
          <p:cNvPr id="164" name="Google Shape;164;p17"/>
          <p:cNvSpPr/>
          <p:nvPr/>
        </p:nvSpPr>
        <p:spPr>
          <a:xfrm>
            <a:off x="511414" y="985757"/>
            <a:ext cx="4995080" cy="695981"/>
          </a:xfrm>
          <a:prstGeom prst="round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Century Gothic"/>
              <a:ea typeface="Century Gothic"/>
              <a:cs typeface="Century Gothic"/>
              <a:sym typeface="Century Gothic"/>
            </a:endParaRPr>
          </a:p>
          <a:p>
            <a:pPr marL="0" lvl="0" indent="0" algn="ctr" rtl="0">
              <a:spcBef>
                <a:spcPts val="0"/>
              </a:spcBef>
              <a:spcAft>
                <a:spcPts val="0"/>
              </a:spcAft>
              <a:buNone/>
            </a:pPr>
            <a:r>
              <a:rPr lang="en-US" sz="1800" b="1" dirty="0">
                <a:solidFill>
                  <a:schemeClr val="bg1"/>
                </a:solidFill>
                <a:latin typeface="Century Gothic"/>
                <a:ea typeface="Century Gothic"/>
                <a:cs typeface="Century Gothic"/>
                <a:sym typeface="Century Gothic"/>
              </a:rPr>
              <a:t>Offshore and Coastal Infrastructure</a:t>
            </a:r>
            <a:endParaRPr sz="1800" b="1" dirty="0">
              <a:solidFill>
                <a:schemeClr val="bg1"/>
              </a:solidFill>
              <a:latin typeface="Century Gothic"/>
              <a:ea typeface="Century Gothic"/>
              <a:cs typeface="Century Gothic"/>
              <a:sym typeface="Century Gothic"/>
            </a:endParaRPr>
          </a:p>
          <a:p>
            <a:pPr marL="0" lvl="0" indent="0" algn="l" rtl="0">
              <a:spcBef>
                <a:spcPts val="0"/>
              </a:spcBef>
              <a:spcAft>
                <a:spcPts val="0"/>
              </a:spcAft>
              <a:buNone/>
            </a:pPr>
            <a:endParaRPr dirty="0"/>
          </a:p>
        </p:txBody>
      </p:sp>
      <p:pic>
        <p:nvPicPr>
          <p:cNvPr id="1026" name="Picture 2" descr="Image result for oil rig shapefile gulf of mex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13" y="3982593"/>
            <a:ext cx="4962420" cy="2468880"/>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1413" y="6202393"/>
            <a:ext cx="1890346"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Image Credit: NOAA</a:t>
            </a:r>
            <a:endParaRPr lang="en-US" sz="1200" dirty="0">
              <a:solidFill>
                <a:schemeClr val="bg1"/>
              </a:solidFill>
              <a:latin typeface="Century Gothic" panose="020B0502020202020204" pitchFamily="34" charset="0"/>
            </a:endParaRPr>
          </a:p>
        </p:txBody>
      </p:sp>
      <p:sp>
        <p:nvSpPr>
          <p:cNvPr id="8" name="Google Shape;156;p16"/>
          <p:cNvSpPr/>
          <p:nvPr/>
        </p:nvSpPr>
        <p:spPr>
          <a:xfrm flipH="1">
            <a:off x="6478135" y="985757"/>
            <a:ext cx="4995080" cy="695981"/>
          </a:xfrm>
          <a:prstGeom prst="round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algn="ctr"/>
            <a:r>
              <a:rPr lang="en-US" sz="1800" b="1" dirty="0">
                <a:solidFill>
                  <a:schemeClr val="bg1"/>
                </a:solidFill>
                <a:latin typeface="Century Gothic"/>
                <a:ea typeface="Century Gothic"/>
                <a:cs typeface="Century Gothic"/>
                <a:sym typeface="Century Gothic"/>
              </a:rPr>
              <a:t>Wind Data and Observations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967" y="3982593"/>
            <a:ext cx="4995079" cy="2472565"/>
          </a:xfrm>
          <a:prstGeom prst="rect">
            <a:avLst/>
          </a:prstGeom>
        </p:spPr>
      </p:pic>
      <p:sp>
        <p:nvSpPr>
          <p:cNvPr id="6" name="TextBox 5"/>
          <p:cNvSpPr txBox="1"/>
          <p:nvPr/>
        </p:nvSpPr>
        <p:spPr>
          <a:xfrm>
            <a:off x="6478135" y="6202394"/>
            <a:ext cx="2852383"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Image Credit: NOAA</a:t>
            </a:r>
            <a:endParaRPr lang="en-US" sz="1200" dirty="0">
              <a:solidFill>
                <a:schemeClr val="bg1"/>
              </a:solidFill>
              <a:latin typeface="Century Gothic" panose="020B0502020202020204" pitchFamily="34" charset="0"/>
            </a:endParaRPr>
          </a:p>
        </p:txBody>
      </p:sp>
      <p:sp>
        <p:nvSpPr>
          <p:cNvPr id="11" name="Google Shape;181;p19"/>
          <p:cNvSpPr txBox="1">
            <a:spLocks noGrp="1"/>
          </p:cNvSpPr>
          <p:nvPr>
            <p:ph type="body" idx="6"/>
          </p:nvPr>
        </p:nvSpPr>
        <p:spPr>
          <a:xfrm>
            <a:off x="544074" y="1681738"/>
            <a:ext cx="4962420" cy="2017426"/>
          </a:xfrm>
          <a:prstGeom prst="rect">
            <a:avLst/>
          </a:prstGeom>
        </p:spPr>
        <p:txBody>
          <a:bodyPr spcFirstLastPara="1" wrap="square" lIns="91425" tIns="45700" rIns="91425" bIns="45700" anchor="t" anchorCtr="0">
            <a:noAutofit/>
          </a:bodyPr>
          <a:lstStyle/>
          <a:p>
            <a:pPr marL="342900" indent="-342900">
              <a:spcAft>
                <a:spcPts val="600"/>
              </a:spcAft>
              <a:buClr>
                <a:srgbClr val="9298A8"/>
              </a:buClr>
              <a:buFont typeface="Wingdings 3" panose="05040102010807070707" pitchFamily="18" charset="2"/>
              <a:buChar char="}"/>
            </a:pPr>
            <a:r>
              <a:rPr lang="en-US" dirty="0" smtClean="0">
                <a:solidFill>
                  <a:schemeClr val="tx1">
                    <a:lumMod val="75000"/>
                    <a:lumOff val="25000"/>
                  </a:schemeClr>
                </a:solidFill>
              </a:rPr>
              <a:t>U.S. Energy Information Administration (</a:t>
            </a:r>
            <a:r>
              <a:rPr lang="en-US" b="1" dirty="0" smtClean="0">
                <a:solidFill>
                  <a:schemeClr val="tx1">
                    <a:lumMod val="75000"/>
                    <a:lumOff val="25000"/>
                  </a:schemeClr>
                </a:solidFill>
              </a:rPr>
              <a:t>EIA</a:t>
            </a:r>
            <a:r>
              <a:rPr lang="en-US" dirty="0" smtClean="0">
                <a:solidFill>
                  <a:schemeClr val="tx1">
                    <a:lumMod val="75000"/>
                    <a:lumOff val="25000"/>
                  </a:schemeClr>
                </a:solidFill>
              </a:rPr>
              <a:t>)</a:t>
            </a:r>
          </a:p>
          <a:p>
            <a:pPr marL="342900" indent="-342900">
              <a:spcAft>
                <a:spcPts val="600"/>
              </a:spcAft>
              <a:buClr>
                <a:srgbClr val="9298A8"/>
              </a:buClr>
              <a:buFont typeface="Wingdings 3" panose="05040102010807070707" pitchFamily="18" charset="2"/>
              <a:buChar char="}"/>
            </a:pPr>
            <a:r>
              <a:rPr lang="en-US" dirty="0" smtClean="0">
                <a:solidFill>
                  <a:schemeClr val="tx1">
                    <a:lumMod val="75000"/>
                    <a:lumOff val="25000"/>
                  </a:schemeClr>
                </a:solidFill>
              </a:rPr>
              <a:t>BOEM Geographic Mapping Data</a:t>
            </a:r>
          </a:p>
          <a:p>
            <a:pPr marL="342900" lvl="0" indent="-342900" algn="l" rtl="0">
              <a:spcBef>
                <a:spcPts val="1600"/>
              </a:spcBef>
              <a:spcAft>
                <a:spcPts val="0"/>
              </a:spcAft>
              <a:buClr>
                <a:srgbClr val="9298A8"/>
              </a:buClr>
              <a:buSzPts val="2200"/>
              <a:buFont typeface="Noto Sans Symbols"/>
              <a:buChar char="▶"/>
            </a:pPr>
            <a:endParaRPr dirty="0"/>
          </a:p>
        </p:txBody>
      </p:sp>
      <p:sp>
        <p:nvSpPr>
          <p:cNvPr id="13" name="Google Shape;181;p19"/>
          <p:cNvSpPr txBox="1">
            <a:spLocks noGrp="1"/>
          </p:cNvSpPr>
          <p:nvPr>
            <p:ph type="body" idx="6"/>
          </p:nvPr>
        </p:nvSpPr>
        <p:spPr>
          <a:xfrm>
            <a:off x="6478135" y="1681738"/>
            <a:ext cx="4995080" cy="2017426"/>
          </a:xfrm>
          <a:prstGeom prst="rect">
            <a:avLst/>
          </a:prstGeom>
        </p:spPr>
        <p:txBody>
          <a:bodyPr spcFirstLastPara="1" wrap="square" lIns="91425" tIns="45700" rIns="91425" bIns="45700" anchor="t" anchorCtr="0">
            <a:noAutofit/>
          </a:bodyPr>
          <a:lstStyle/>
          <a:p>
            <a:pPr marL="342900" lvl="0" indent="-342900">
              <a:spcAft>
                <a:spcPts val="600"/>
              </a:spcAft>
              <a:buClr>
                <a:srgbClr val="9298A8"/>
              </a:buClr>
              <a:buFont typeface="Wingdings 3" panose="05040102010807070707" pitchFamily="18" charset="2"/>
              <a:buChar char="}"/>
            </a:pPr>
            <a:r>
              <a:rPr lang="en-US" dirty="0" smtClean="0">
                <a:solidFill>
                  <a:schemeClr val="tx1">
                    <a:lumMod val="75000"/>
                    <a:lumOff val="25000"/>
                  </a:schemeClr>
                </a:solidFill>
              </a:rPr>
              <a:t>NASA </a:t>
            </a:r>
            <a:r>
              <a:rPr lang="en-US" dirty="0">
                <a:solidFill>
                  <a:schemeClr val="tx1">
                    <a:lumMod val="75000"/>
                    <a:lumOff val="25000"/>
                  </a:schemeClr>
                </a:solidFill>
              </a:rPr>
              <a:t>Modern-Era Retrospective Analysis for Research and Applications, Version 2 (</a:t>
            </a:r>
            <a:r>
              <a:rPr lang="en-US" b="1" dirty="0" smtClean="0">
                <a:solidFill>
                  <a:schemeClr val="tx1">
                    <a:lumMod val="75000"/>
                    <a:lumOff val="25000"/>
                  </a:schemeClr>
                </a:solidFill>
              </a:rPr>
              <a:t>MERRA-2</a:t>
            </a:r>
            <a:r>
              <a:rPr lang="en-US" dirty="0">
                <a:solidFill>
                  <a:schemeClr val="tx1">
                    <a:lumMod val="75000"/>
                    <a:lumOff val="25000"/>
                  </a:schemeClr>
                </a:solidFill>
              </a:rPr>
              <a:t>) Atmospheric Reanalysis 2</a:t>
            </a:r>
          </a:p>
          <a:p>
            <a:pPr marL="342900" lvl="0" indent="-342900">
              <a:spcAft>
                <a:spcPts val="600"/>
              </a:spcAft>
              <a:buClr>
                <a:srgbClr val="9298A8"/>
              </a:buClr>
              <a:buFont typeface="Wingdings 3" panose="05040102010807070707" pitchFamily="18" charset="2"/>
              <a:buChar char="}"/>
            </a:pPr>
            <a:r>
              <a:rPr lang="en-US" dirty="0">
                <a:solidFill>
                  <a:schemeClr val="tx1">
                    <a:lumMod val="75000"/>
                    <a:lumOff val="25000"/>
                  </a:schemeClr>
                </a:solidFill>
              </a:rPr>
              <a:t>NOAA National Data Buoy </a:t>
            </a:r>
            <a:r>
              <a:rPr lang="en-US" dirty="0" smtClean="0">
                <a:solidFill>
                  <a:schemeClr val="tx1">
                    <a:lumMod val="75000"/>
                    <a:lumOff val="25000"/>
                  </a:schemeClr>
                </a:solidFill>
              </a:rPr>
              <a:t>Center (</a:t>
            </a:r>
            <a:r>
              <a:rPr lang="en-US" b="1" dirty="0" smtClean="0">
                <a:solidFill>
                  <a:schemeClr val="tx1">
                    <a:lumMod val="75000"/>
                    <a:lumOff val="25000"/>
                  </a:schemeClr>
                </a:solidFill>
              </a:rPr>
              <a:t>NDBC</a:t>
            </a:r>
            <a:r>
              <a:rPr lang="en-US" dirty="0" smtClean="0">
                <a:solidFill>
                  <a:schemeClr val="tx1">
                    <a:lumMod val="75000"/>
                    <a:lumOff val="25000"/>
                  </a:schemeClr>
                </a:solidFill>
              </a:rPr>
              <a:t>)</a:t>
            </a:r>
            <a:endParaRPr lang="en-US" dirty="0">
              <a:solidFill>
                <a:schemeClr val="tx1">
                  <a:lumMod val="75000"/>
                  <a:lumOff val="25000"/>
                </a:schemeClr>
              </a:solidFill>
            </a:endParaRPr>
          </a:p>
          <a:p>
            <a:pPr marL="0" indent="0">
              <a:spcAft>
                <a:spcPts val="600"/>
              </a:spcAft>
              <a:buClr>
                <a:srgbClr val="9298A8"/>
              </a:buClr>
            </a:pPr>
            <a:endParaRPr lang="en-US" dirty="0"/>
          </a:p>
        </p:txBody>
      </p:sp>
    </p:spTree>
    <p:extLst>
      <p:ext uri="{BB962C8B-B14F-4D97-AF65-F5344CB8AC3E}">
        <p14:creationId xmlns:p14="http://schemas.microsoft.com/office/powerpoint/2010/main" val="2208722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17"/>
          <p:cNvSpPr txBox="1">
            <a:spLocks noGrp="1"/>
          </p:cNvSpPr>
          <p:nvPr>
            <p:ph type="title"/>
          </p:nvPr>
        </p:nvSpPr>
        <p:spPr>
          <a:xfrm>
            <a:off x="994882" y="357928"/>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298A8"/>
              </a:buClr>
              <a:buSzPts val="4320"/>
              <a:buFont typeface="Century Gothic"/>
              <a:buNone/>
            </a:pPr>
            <a:r>
              <a:rPr lang="en-US" sz="4320" dirty="0" smtClean="0"/>
              <a:t>Methodology</a:t>
            </a:r>
            <a:endParaRPr sz="4320" b="0" i="0" u="none" strike="noStrike" cap="none" dirty="0">
              <a:sym typeface="Century Gothic"/>
            </a:endParaRPr>
          </a:p>
        </p:txBody>
      </p:sp>
      <p:sp>
        <p:nvSpPr>
          <p:cNvPr id="5" name="Rounded Rectangle 4"/>
          <p:cNvSpPr/>
          <p:nvPr/>
        </p:nvSpPr>
        <p:spPr>
          <a:xfrm>
            <a:off x="1734287" y="3337926"/>
            <a:ext cx="1995055" cy="1005840"/>
          </a:xfrm>
          <a:prstGeom prst="roundRect">
            <a:avLst/>
          </a:prstGeom>
          <a:solidFill>
            <a:srgbClr val="E3D1A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Century Gothic" panose="020B0502020202020204" pitchFamily="34" charset="0"/>
            </a:endParaRPr>
          </a:p>
        </p:txBody>
      </p:sp>
      <p:sp>
        <p:nvSpPr>
          <p:cNvPr id="6" name="Rounded Rectangle 5"/>
          <p:cNvSpPr/>
          <p:nvPr/>
        </p:nvSpPr>
        <p:spPr>
          <a:xfrm>
            <a:off x="653014" y="950205"/>
            <a:ext cx="1995055" cy="1005840"/>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867442" y="950204"/>
            <a:ext cx="1995055" cy="1005840"/>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081870" y="953998"/>
            <a:ext cx="1995055" cy="1005840"/>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299655" y="950204"/>
            <a:ext cx="1995055" cy="1005840"/>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4463" y="1283828"/>
            <a:ext cx="1828800" cy="369332"/>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NDBC Buoys</a:t>
            </a:r>
            <a:endParaRPr lang="en-US" sz="1800" b="1" dirty="0">
              <a:solidFill>
                <a:schemeClr val="bg1"/>
              </a:solidFill>
              <a:latin typeface="Century Gothic" panose="020B0502020202020204" pitchFamily="34" charset="0"/>
            </a:endParaRPr>
          </a:p>
        </p:txBody>
      </p:sp>
      <p:sp>
        <p:nvSpPr>
          <p:cNvPr id="11" name="TextBox 10"/>
          <p:cNvSpPr txBox="1"/>
          <p:nvPr/>
        </p:nvSpPr>
        <p:spPr>
          <a:xfrm>
            <a:off x="2982555" y="1274617"/>
            <a:ext cx="1828800" cy="369332"/>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MERRA-2</a:t>
            </a:r>
            <a:endParaRPr lang="en-US" sz="1800" b="1" dirty="0">
              <a:solidFill>
                <a:schemeClr val="bg1"/>
              </a:solidFill>
              <a:latin typeface="Century Gothic" panose="020B0502020202020204" pitchFamily="34" charset="0"/>
            </a:endParaRPr>
          </a:p>
        </p:txBody>
      </p:sp>
      <p:sp>
        <p:nvSpPr>
          <p:cNvPr id="12" name="TextBox 11"/>
          <p:cNvSpPr txBox="1"/>
          <p:nvPr/>
        </p:nvSpPr>
        <p:spPr>
          <a:xfrm>
            <a:off x="5166676" y="1274617"/>
            <a:ext cx="1828800" cy="369332"/>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CYGNSS</a:t>
            </a:r>
            <a:endParaRPr lang="en-US" b="1" dirty="0">
              <a:solidFill>
                <a:schemeClr val="bg1"/>
              </a:solidFill>
              <a:latin typeface="Century Gothic" panose="020B0502020202020204" pitchFamily="34" charset="0"/>
            </a:endParaRPr>
          </a:p>
        </p:txBody>
      </p:sp>
      <p:sp>
        <p:nvSpPr>
          <p:cNvPr id="13" name="TextBox 12"/>
          <p:cNvSpPr txBox="1"/>
          <p:nvPr/>
        </p:nvSpPr>
        <p:spPr>
          <a:xfrm>
            <a:off x="7446212" y="1146117"/>
            <a:ext cx="1828800" cy="646331"/>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NOAA Wave Watch</a:t>
            </a:r>
            <a:endParaRPr lang="en-US" sz="1800" b="1" dirty="0">
              <a:solidFill>
                <a:schemeClr val="bg1"/>
              </a:solidFill>
              <a:latin typeface="Century Gothic" panose="020B0502020202020204" pitchFamily="34" charset="0"/>
            </a:endParaRPr>
          </a:p>
        </p:txBody>
      </p:sp>
      <p:sp>
        <p:nvSpPr>
          <p:cNvPr id="14" name="Rounded Rectangle 13"/>
          <p:cNvSpPr/>
          <p:nvPr/>
        </p:nvSpPr>
        <p:spPr>
          <a:xfrm>
            <a:off x="5076471" y="2140918"/>
            <a:ext cx="1995055" cy="1005840"/>
          </a:xfrm>
          <a:prstGeom prst="roundRect">
            <a:avLst/>
          </a:prstGeom>
          <a:solidFill>
            <a:srgbClr val="FFBEBE"/>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35403" y="2310457"/>
            <a:ext cx="2053135" cy="646331"/>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IDW Interpolation</a:t>
            </a:r>
            <a:endParaRPr lang="en-US" sz="1800" b="1" dirty="0">
              <a:solidFill>
                <a:schemeClr val="bg1"/>
              </a:solidFill>
              <a:latin typeface="Century Gothic" panose="020B0502020202020204" pitchFamily="34" charset="0"/>
            </a:endParaRPr>
          </a:p>
        </p:txBody>
      </p:sp>
      <p:sp>
        <p:nvSpPr>
          <p:cNvPr id="16" name="Rounded Rectangle 15"/>
          <p:cNvSpPr/>
          <p:nvPr/>
        </p:nvSpPr>
        <p:spPr>
          <a:xfrm>
            <a:off x="1734287" y="4523520"/>
            <a:ext cx="1995055" cy="1005840"/>
          </a:xfrm>
          <a:prstGeom prst="roundRect">
            <a:avLst/>
          </a:prstGeom>
          <a:solidFill>
            <a:schemeClr val="bg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bg1"/>
                </a:solidFill>
                <a:latin typeface="Century Gothic" panose="020B0502020202020204" pitchFamily="34" charset="0"/>
              </a:rPr>
              <a:t>Wind Speed Comparison</a:t>
            </a:r>
            <a:endParaRPr lang="en-US" sz="1800" b="1" dirty="0">
              <a:solidFill>
                <a:schemeClr val="bg1"/>
              </a:solidFill>
              <a:latin typeface="Century Gothic" panose="020B0502020202020204" pitchFamily="34" charset="0"/>
            </a:endParaRPr>
          </a:p>
        </p:txBody>
      </p:sp>
      <p:sp>
        <p:nvSpPr>
          <p:cNvPr id="17" name="Rounded Rectangle 16"/>
          <p:cNvSpPr/>
          <p:nvPr/>
        </p:nvSpPr>
        <p:spPr>
          <a:xfrm>
            <a:off x="9514080" y="4526242"/>
            <a:ext cx="1995055" cy="1005840"/>
          </a:xfrm>
          <a:prstGeom prst="roundRect">
            <a:avLst/>
          </a:prstGeom>
          <a:solidFill>
            <a:srgbClr val="E3D1A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bg1"/>
                </a:solidFill>
                <a:latin typeface="Century Gothic" panose="020B0502020202020204" pitchFamily="34" charset="0"/>
              </a:rPr>
              <a:t>Infrastructure Overlay</a:t>
            </a:r>
            <a:endParaRPr lang="en-US" sz="1800" b="1" dirty="0">
              <a:solidFill>
                <a:schemeClr val="bg1"/>
              </a:solidFill>
              <a:latin typeface="Century Gothic" panose="020B0502020202020204" pitchFamily="34" charset="0"/>
            </a:endParaRPr>
          </a:p>
        </p:txBody>
      </p:sp>
      <p:sp>
        <p:nvSpPr>
          <p:cNvPr id="18" name="Rounded Rectangle 17"/>
          <p:cNvSpPr/>
          <p:nvPr/>
        </p:nvSpPr>
        <p:spPr>
          <a:xfrm>
            <a:off x="6196568" y="3337926"/>
            <a:ext cx="1995055" cy="1005840"/>
          </a:xfrm>
          <a:prstGeom prst="roundRect">
            <a:avLst/>
          </a:prstGeom>
          <a:solidFill>
            <a:srgbClr val="E3D1A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Century Gothic" panose="020B0502020202020204" pitchFamily="34" charset="0"/>
            </a:endParaRPr>
          </a:p>
        </p:txBody>
      </p:sp>
      <p:sp>
        <p:nvSpPr>
          <p:cNvPr id="19" name="Rounded Rectangle 18"/>
          <p:cNvSpPr/>
          <p:nvPr/>
        </p:nvSpPr>
        <p:spPr>
          <a:xfrm>
            <a:off x="9514081" y="5727569"/>
            <a:ext cx="1995055" cy="1005840"/>
          </a:xfrm>
          <a:prstGeom prst="roundRect">
            <a:avLst/>
          </a:prstGeom>
          <a:solidFill>
            <a:schemeClr val="bg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bg1"/>
                </a:solidFill>
                <a:latin typeface="Century Gothic" panose="020B0502020202020204" pitchFamily="34" charset="0"/>
              </a:rPr>
              <a:t>Potential Infrastructure Map</a:t>
            </a:r>
            <a:endParaRPr lang="en-US" sz="1800" b="1" dirty="0">
              <a:solidFill>
                <a:schemeClr val="bg1"/>
              </a:solidFill>
              <a:latin typeface="Century Gothic" panose="020B0502020202020204" pitchFamily="34" charset="0"/>
            </a:endParaRPr>
          </a:p>
        </p:txBody>
      </p:sp>
      <p:sp>
        <p:nvSpPr>
          <p:cNvPr id="20" name="Rounded Rectangle 19"/>
          <p:cNvSpPr/>
          <p:nvPr/>
        </p:nvSpPr>
        <p:spPr>
          <a:xfrm>
            <a:off x="6196568" y="4532748"/>
            <a:ext cx="1995055" cy="1005840"/>
          </a:xfrm>
          <a:prstGeom prst="roundRect">
            <a:avLst/>
          </a:prstGeom>
          <a:solidFill>
            <a:schemeClr val="bg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bg1"/>
                </a:solidFill>
                <a:latin typeface="Century Gothic" panose="020B0502020202020204" pitchFamily="34" charset="0"/>
              </a:rPr>
              <a:t>Storm Intensity Map</a:t>
            </a:r>
            <a:endParaRPr lang="en-US" sz="1800" b="1" dirty="0">
              <a:solidFill>
                <a:schemeClr val="bg1"/>
              </a:solidFill>
              <a:latin typeface="Century Gothic" panose="020B0502020202020204" pitchFamily="34" charset="0"/>
            </a:endParaRPr>
          </a:p>
        </p:txBody>
      </p:sp>
      <p:sp>
        <p:nvSpPr>
          <p:cNvPr id="21" name="TextBox 20"/>
          <p:cNvSpPr txBox="1"/>
          <p:nvPr/>
        </p:nvSpPr>
        <p:spPr>
          <a:xfrm>
            <a:off x="6283502" y="3364908"/>
            <a:ext cx="1823958" cy="923330"/>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Combine Wind Speed &amp; Wave Height</a:t>
            </a:r>
            <a:endParaRPr lang="en-US" sz="1800" b="1" dirty="0">
              <a:solidFill>
                <a:schemeClr val="bg1"/>
              </a:solidFill>
              <a:latin typeface="Century Gothic" panose="020B0502020202020204" pitchFamily="34" charset="0"/>
            </a:endParaRPr>
          </a:p>
        </p:txBody>
      </p:sp>
      <p:sp>
        <p:nvSpPr>
          <p:cNvPr id="22" name="Rounded Rectangle 21"/>
          <p:cNvSpPr/>
          <p:nvPr/>
        </p:nvSpPr>
        <p:spPr>
          <a:xfrm>
            <a:off x="9514083" y="950204"/>
            <a:ext cx="1995055" cy="1005840"/>
          </a:xfrm>
          <a:prstGeom prst="round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594497" y="1129958"/>
            <a:ext cx="1828800" cy="646331"/>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BOEM Infrastructure </a:t>
            </a:r>
            <a:endParaRPr lang="en-US" sz="1800" b="1" dirty="0">
              <a:solidFill>
                <a:schemeClr val="bg1"/>
              </a:solidFill>
              <a:latin typeface="Century Gothic" panose="020B0502020202020204" pitchFamily="34" charset="0"/>
            </a:endParaRPr>
          </a:p>
        </p:txBody>
      </p:sp>
      <p:sp>
        <p:nvSpPr>
          <p:cNvPr id="24" name="TextBox 23"/>
          <p:cNvSpPr txBox="1"/>
          <p:nvPr/>
        </p:nvSpPr>
        <p:spPr>
          <a:xfrm>
            <a:off x="1706509" y="3503407"/>
            <a:ext cx="2053135" cy="646331"/>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Root Mean Square Error</a:t>
            </a:r>
          </a:p>
        </p:txBody>
      </p:sp>
      <p:sp>
        <p:nvSpPr>
          <p:cNvPr id="25" name="Rounded Rectangle 24"/>
          <p:cNvSpPr/>
          <p:nvPr/>
        </p:nvSpPr>
        <p:spPr>
          <a:xfrm>
            <a:off x="2867441" y="2139293"/>
            <a:ext cx="1995055" cy="1005840"/>
          </a:xfrm>
          <a:prstGeom prst="roundRect">
            <a:avLst/>
          </a:prstGeom>
          <a:solidFill>
            <a:srgbClr val="FABEBE"/>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TextBox 25"/>
          <p:cNvSpPr txBox="1"/>
          <p:nvPr/>
        </p:nvSpPr>
        <p:spPr>
          <a:xfrm>
            <a:off x="2838400" y="2181737"/>
            <a:ext cx="2053135" cy="923330"/>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Wind Speed  from UV Components</a:t>
            </a:r>
          </a:p>
        </p:txBody>
      </p:sp>
      <p:sp>
        <p:nvSpPr>
          <p:cNvPr id="27" name="Rounded Rectangle 26"/>
          <p:cNvSpPr/>
          <p:nvPr/>
        </p:nvSpPr>
        <p:spPr>
          <a:xfrm>
            <a:off x="653014" y="2138520"/>
            <a:ext cx="1995055" cy="1005840"/>
          </a:xfrm>
          <a:prstGeom prst="roundRect">
            <a:avLst/>
          </a:prstGeom>
          <a:solidFill>
            <a:srgbClr val="FABEBE"/>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TextBox 27"/>
          <p:cNvSpPr txBox="1"/>
          <p:nvPr/>
        </p:nvSpPr>
        <p:spPr>
          <a:xfrm>
            <a:off x="583317" y="2448956"/>
            <a:ext cx="2053135" cy="369332"/>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Daily Average</a:t>
            </a:r>
          </a:p>
        </p:txBody>
      </p:sp>
      <p:sp>
        <p:nvSpPr>
          <p:cNvPr id="29" name="Rounded Rectangle 28"/>
          <p:cNvSpPr/>
          <p:nvPr/>
        </p:nvSpPr>
        <p:spPr>
          <a:xfrm>
            <a:off x="7299655" y="2145024"/>
            <a:ext cx="1995055" cy="1005840"/>
          </a:xfrm>
          <a:prstGeom prst="roundRect">
            <a:avLst/>
          </a:prstGeom>
          <a:solidFill>
            <a:srgbClr val="FFBEBE"/>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280939" y="2428956"/>
            <a:ext cx="2053135" cy="369332"/>
          </a:xfrm>
          <a:prstGeom prst="rect">
            <a:avLst/>
          </a:prstGeom>
          <a:noFill/>
        </p:spPr>
        <p:txBody>
          <a:bodyPr wrap="square" rtlCol="0">
            <a:spAutoFit/>
          </a:bodyPr>
          <a:lstStyle/>
          <a:p>
            <a:pPr algn="ctr"/>
            <a:r>
              <a:rPr lang="en-US" sz="1800" b="1" dirty="0" smtClean="0">
                <a:solidFill>
                  <a:schemeClr val="bg1"/>
                </a:solidFill>
                <a:latin typeface="Century Gothic" panose="020B0502020202020204" pitchFamily="34" charset="0"/>
              </a:rPr>
              <a:t>Daily Average</a:t>
            </a:r>
            <a:endParaRPr lang="en-US" sz="1800" b="1" dirty="0">
              <a:solidFill>
                <a:schemeClr val="bg1"/>
              </a:solidFill>
              <a:latin typeface="Century Gothic" panose="020B0502020202020204" pitchFamily="34" charset="0"/>
            </a:endParaRPr>
          </a:p>
        </p:txBody>
      </p:sp>
      <p:cxnSp>
        <p:nvCxnSpPr>
          <p:cNvPr id="31" name="Straight Arrow Connector 30"/>
          <p:cNvCxnSpPr/>
          <p:nvPr/>
        </p:nvCxnSpPr>
        <p:spPr>
          <a:xfrm>
            <a:off x="1647826" y="1955610"/>
            <a:ext cx="2072" cy="18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896955" y="1961203"/>
            <a:ext cx="2072" cy="18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111382" y="1964241"/>
            <a:ext cx="2072" cy="18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360511" y="1964241"/>
            <a:ext cx="2072" cy="18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0523225" y="1964241"/>
            <a:ext cx="18560" cy="2527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0" idx="3"/>
            <a:endCxn id="17" idx="1"/>
          </p:cNvCxnSpPr>
          <p:nvPr/>
        </p:nvCxnSpPr>
        <p:spPr>
          <a:xfrm flipV="1">
            <a:off x="8191623" y="5029162"/>
            <a:ext cx="1322457" cy="6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0539713" y="5538588"/>
            <a:ext cx="2072" cy="18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193060" y="4343766"/>
            <a:ext cx="2072" cy="18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729742" y="4343766"/>
            <a:ext cx="2072" cy="18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4" idx="2"/>
          </p:cNvCxnSpPr>
          <p:nvPr/>
        </p:nvCxnSpPr>
        <p:spPr>
          <a:xfrm>
            <a:off x="6073999" y="3146758"/>
            <a:ext cx="178833" cy="23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9" idx="2"/>
          </p:cNvCxnSpPr>
          <p:nvPr/>
        </p:nvCxnSpPr>
        <p:spPr>
          <a:xfrm flipH="1">
            <a:off x="8145842" y="3150864"/>
            <a:ext cx="151341" cy="228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628727" y="3143490"/>
            <a:ext cx="178833" cy="23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3672711" y="3145543"/>
            <a:ext cx="173867" cy="232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6749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400" dirty="0" smtClean="0"/>
              <a:t>Methodology – Reclassification</a:t>
            </a:r>
            <a:endParaRPr lang="en-US" sz="4400" dirty="0"/>
          </a:p>
        </p:txBody>
      </p:sp>
      <p:graphicFrame>
        <p:nvGraphicFramePr>
          <p:cNvPr id="5" name="Table 4"/>
          <p:cNvGraphicFramePr>
            <a:graphicFrameLocks noGrp="1"/>
          </p:cNvGraphicFramePr>
          <p:nvPr>
            <p:extLst>
              <p:ext uri="{D42A27DB-BD31-4B8C-83A1-F6EECF244321}">
                <p14:modId xmlns:p14="http://schemas.microsoft.com/office/powerpoint/2010/main" val="3650110993"/>
              </p:ext>
            </p:extLst>
          </p:nvPr>
        </p:nvGraphicFramePr>
        <p:xfrm>
          <a:off x="483457" y="1215178"/>
          <a:ext cx="5146304" cy="4547032"/>
        </p:xfrm>
        <a:graphic>
          <a:graphicData uri="http://schemas.openxmlformats.org/drawingml/2006/table">
            <a:tbl>
              <a:tblPr firstRow="1" bandRow="1">
                <a:tableStyleId>{5C22544A-7EE6-4342-B048-85BDC9FD1C3A}</a:tableStyleId>
              </a:tblPr>
              <a:tblGrid>
                <a:gridCol w="1286576">
                  <a:extLst>
                    <a:ext uri="{9D8B030D-6E8A-4147-A177-3AD203B41FA5}">
                      <a16:colId xmlns:a16="http://schemas.microsoft.com/office/drawing/2014/main" val="1469896452"/>
                    </a:ext>
                  </a:extLst>
                </a:gridCol>
                <a:gridCol w="1286576">
                  <a:extLst>
                    <a:ext uri="{9D8B030D-6E8A-4147-A177-3AD203B41FA5}">
                      <a16:colId xmlns:a16="http://schemas.microsoft.com/office/drawing/2014/main" val="1476525606"/>
                    </a:ext>
                  </a:extLst>
                </a:gridCol>
                <a:gridCol w="1286576">
                  <a:extLst>
                    <a:ext uri="{9D8B030D-6E8A-4147-A177-3AD203B41FA5}">
                      <a16:colId xmlns:a16="http://schemas.microsoft.com/office/drawing/2014/main" val="18480931"/>
                    </a:ext>
                  </a:extLst>
                </a:gridCol>
                <a:gridCol w="1286576">
                  <a:extLst>
                    <a:ext uri="{9D8B030D-6E8A-4147-A177-3AD203B41FA5}">
                      <a16:colId xmlns:a16="http://schemas.microsoft.com/office/drawing/2014/main" val="905362453"/>
                    </a:ext>
                  </a:extLst>
                </a:gridCol>
              </a:tblGrid>
              <a:tr h="801403">
                <a:tc>
                  <a:txBody>
                    <a:bodyPr/>
                    <a:lstStyle/>
                    <a:p>
                      <a:r>
                        <a:rPr lang="en-US" sz="1400" dirty="0" smtClean="0">
                          <a:solidFill>
                            <a:schemeClr val="bg1"/>
                          </a:solidFill>
                          <a:latin typeface="+mn-lt"/>
                        </a:rPr>
                        <a:t>Douglas</a:t>
                      </a:r>
                      <a:r>
                        <a:rPr lang="en-US" sz="1400" baseline="0" dirty="0" smtClean="0">
                          <a:solidFill>
                            <a:schemeClr val="bg1"/>
                          </a:solidFill>
                          <a:latin typeface="+mn-lt"/>
                        </a:rPr>
                        <a:t> Sea Scale </a:t>
                      </a:r>
                      <a:endParaRPr lang="en-US" sz="1400" dirty="0">
                        <a:solidFill>
                          <a:schemeClr val="bg1"/>
                        </a:solidFill>
                        <a:latin typeface="+mn-lt"/>
                      </a:endParaRPr>
                    </a:p>
                  </a:txBody>
                  <a:tcPr/>
                </a:tc>
                <a:tc>
                  <a:txBody>
                    <a:bodyPr/>
                    <a:lstStyle/>
                    <a:p>
                      <a:r>
                        <a:rPr lang="en-US" sz="1400" dirty="0" smtClean="0">
                          <a:solidFill>
                            <a:schemeClr val="bg1"/>
                          </a:solidFill>
                          <a:latin typeface="+mn-lt"/>
                        </a:rPr>
                        <a:t>Height</a:t>
                      </a:r>
                      <a:r>
                        <a:rPr lang="en-US" sz="1400" baseline="0" dirty="0" smtClean="0">
                          <a:solidFill>
                            <a:schemeClr val="bg1"/>
                          </a:solidFill>
                          <a:latin typeface="+mn-lt"/>
                        </a:rPr>
                        <a:t> (m)</a:t>
                      </a:r>
                      <a:endParaRPr lang="en-US" sz="1400" dirty="0">
                        <a:solidFill>
                          <a:schemeClr val="bg1"/>
                        </a:solidFill>
                        <a:latin typeface="+mn-lt"/>
                      </a:endParaRPr>
                    </a:p>
                  </a:txBody>
                  <a:tcPr/>
                </a:tc>
                <a:tc>
                  <a:txBody>
                    <a:bodyPr/>
                    <a:lstStyle/>
                    <a:p>
                      <a:r>
                        <a:rPr lang="en-US" sz="1400" dirty="0" smtClean="0">
                          <a:solidFill>
                            <a:schemeClr val="bg1"/>
                          </a:solidFill>
                          <a:latin typeface="+mn-lt"/>
                        </a:rPr>
                        <a:t>Wind Speed</a:t>
                      </a:r>
                      <a:r>
                        <a:rPr lang="en-US" sz="1400" baseline="0" dirty="0" smtClean="0">
                          <a:solidFill>
                            <a:schemeClr val="bg1"/>
                          </a:solidFill>
                          <a:latin typeface="+mn-lt"/>
                        </a:rPr>
                        <a:t> (m/s)</a:t>
                      </a:r>
                      <a:endParaRPr lang="en-US" sz="1400" dirty="0">
                        <a:solidFill>
                          <a:schemeClr val="bg1"/>
                        </a:solidFill>
                        <a:latin typeface="+mn-lt"/>
                      </a:endParaRPr>
                    </a:p>
                  </a:txBody>
                  <a:tcPr/>
                </a:tc>
                <a:tc>
                  <a:txBody>
                    <a:bodyPr/>
                    <a:lstStyle/>
                    <a:p>
                      <a:r>
                        <a:rPr lang="en-US" sz="1400" dirty="0" smtClean="0">
                          <a:solidFill>
                            <a:schemeClr val="bg1"/>
                          </a:solidFill>
                          <a:latin typeface="+mn-lt"/>
                        </a:rPr>
                        <a:t>Description</a:t>
                      </a:r>
                      <a:r>
                        <a:rPr lang="en-US" sz="1400" dirty="0" smtClean="0">
                          <a:solidFill>
                            <a:schemeClr val="tx1">
                              <a:lumMod val="75000"/>
                              <a:lumOff val="25000"/>
                            </a:schemeClr>
                          </a:solidFill>
                          <a:latin typeface="+mn-lt"/>
                        </a:rPr>
                        <a:t> </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968522122"/>
                  </a:ext>
                </a:extLst>
              </a:tr>
              <a:tr h="439479">
                <a:tc>
                  <a:txBody>
                    <a:bodyPr/>
                    <a:lstStyle/>
                    <a:p>
                      <a:r>
                        <a:rPr lang="en-US" sz="1400" dirty="0" smtClean="0">
                          <a:solidFill>
                            <a:schemeClr val="tx1">
                              <a:lumMod val="75000"/>
                              <a:lumOff val="25000"/>
                            </a:schemeClr>
                          </a:solidFill>
                          <a:latin typeface="+mn-lt"/>
                        </a:rPr>
                        <a:t>0</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No Waves</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0 – 0.77</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Calm (Glassy)</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2161670108"/>
                  </a:ext>
                </a:extLst>
              </a:tr>
              <a:tr h="620440">
                <a:tc>
                  <a:txBody>
                    <a:bodyPr/>
                    <a:lstStyle/>
                    <a:p>
                      <a:r>
                        <a:rPr lang="en-US" sz="1400" dirty="0" smtClean="0">
                          <a:solidFill>
                            <a:schemeClr val="tx1">
                              <a:lumMod val="75000"/>
                              <a:lumOff val="25000"/>
                            </a:schemeClr>
                          </a:solidFill>
                          <a:latin typeface="+mn-lt"/>
                        </a:rPr>
                        <a:t>1</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0 –</a:t>
                      </a:r>
                      <a:r>
                        <a:rPr lang="en-US" sz="1400" baseline="0" dirty="0" smtClean="0">
                          <a:solidFill>
                            <a:schemeClr val="tx1">
                              <a:lumMod val="75000"/>
                              <a:lumOff val="25000"/>
                            </a:schemeClr>
                          </a:solidFill>
                          <a:latin typeface="+mn-lt"/>
                        </a:rPr>
                        <a:t> 0.1</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0.77</a:t>
                      </a:r>
                      <a:r>
                        <a:rPr lang="en-US" sz="1400" baseline="0" dirty="0" smtClean="0">
                          <a:solidFill>
                            <a:schemeClr val="tx1">
                              <a:lumMod val="75000"/>
                              <a:lumOff val="25000"/>
                            </a:schemeClr>
                          </a:solidFill>
                          <a:latin typeface="+mn-lt"/>
                        </a:rPr>
                        <a:t> – 2.57</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Calm (Rippled)</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1184740401"/>
                  </a:ext>
                </a:extLst>
              </a:tr>
              <a:tr h="439479">
                <a:tc>
                  <a:txBody>
                    <a:bodyPr/>
                    <a:lstStyle/>
                    <a:p>
                      <a:r>
                        <a:rPr lang="en-US" sz="1400" dirty="0" smtClean="0">
                          <a:solidFill>
                            <a:schemeClr val="tx1">
                              <a:lumMod val="75000"/>
                              <a:lumOff val="25000"/>
                            </a:schemeClr>
                          </a:solidFill>
                          <a:latin typeface="+mn-lt"/>
                        </a:rPr>
                        <a:t>2</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0.1 –</a:t>
                      </a:r>
                      <a:r>
                        <a:rPr lang="en-US" sz="1400" baseline="0" dirty="0" smtClean="0">
                          <a:solidFill>
                            <a:schemeClr val="tx1">
                              <a:lumMod val="75000"/>
                              <a:lumOff val="25000"/>
                            </a:schemeClr>
                          </a:solidFill>
                          <a:latin typeface="+mn-lt"/>
                        </a:rPr>
                        <a:t> 0.5</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2.57 – 4.37</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Smooth</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2710559812"/>
                  </a:ext>
                </a:extLst>
              </a:tr>
              <a:tr h="309650">
                <a:tc>
                  <a:txBody>
                    <a:bodyPr/>
                    <a:lstStyle/>
                    <a:p>
                      <a:r>
                        <a:rPr lang="en-US" sz="1400" dirty="0" smtClean="0">
                          <a:solidFill>
                            <a:schemeClr val="tx1">
                              <a:lumMod val="75000"/>
                              <a:lumOff val="25000"/>
                            </a:schemeClr>
                          </a:solidFill>
                          <a:latin typeface="+mn-lt"/>
                        </a:rPr>
                        <a:t>3</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0.5 – 1.25</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4.37 – 6.95</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Slight</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724198067"/>
                  </a:ext>
                </a:extLst>
              </a:tr>
              <a:tr h="309650">
                <a:tc>
                  <a:txBody>
                    <a:bodyPr/>
                    <a:lstStyle/>
                    <a:p>
                      <a:r>
                        <a:rPr lang="en-US" sz="1400" dirty="0" smtClean="0">
                          <a:solidFill>
                            <a:schemeClr val="tx1">
                              <a:lumMod val="75000"/>
                              <a:lumOff val="25000"/>
                            </a:schemeClr>
                          </a:solidFill>
                          <a:latin typeface="+mn-lt"/>
                        </a:rPr>
                        <a:t>4</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1.25 – 2.5</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6.95</a:t>
                      </a:r>
                      <a:r>
                        <a:rPr lang="en-US" sz="1400" baseline="0" dirty="0" smtClean="0">
                          <a:solidFill>
                            <a:schemeClr val="tx1">
                              <a:lumMod val="75000"/>
                              <a:lumOff val="25000"/>
                            </a:schemeClr>
                          </a:solidFill>
                          <a:latin typeface="+mn-lt"/>
                        </a:rPr>
                        <a:t> – 9.77</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Moderate</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1295489286"/>
                  </a:ext>
                </a:extLst>
              </a:tr>
              <a:tr h="309650">
                <a:tc>
                  <a:txBody>
                    <a:bodyPr/>
                    <a:lstStyle/>
                    <a:p>
                      <a:r>
                        <a:rPr lang="en-US" sz="1400" dirty="0" smtClean="0">
                          <a:solidFill>
                            <a:schemeClr val="tx1">
                              <a:lumMod val="75000"/>
                              <a:lumOff val="25000"/>
                            </a:schemeClr>
                          </a:solidFill>
                          <a:latin typeface="+mn-lt"/>
                        </a:rPr>
                        <a:t>5</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2.5 - 4</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9.77 – 12.60</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Rough</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3312953262"/>
                  </a:ext>
                </a:extLst>
              </a:tr>
              <a:tr h="309650">
                <a:tc>
                  <a:txBody>
                    <a:bodyPr/>
                    <a:lstStyle/>
                    <a:p>
                      <a:r>
                        <a:rPr lang="en-US" sz="1400" dirty="0" smtClean="0">
                          <a:solidFill>
                            <a:schemeClr val="tx1">
                              <a:lumMod val="75000"/>
                              <a:lumOff val="25000"/>
                            </a:schemeClr>
                          </a:solidFill>
                          <a:latin typeface="+mn-lt"/>
                        </a:rPr>
                        <a:t>6</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4 - 6</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12.60 – 19.29</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Very</a:t>
                      </a:r>
                      <a:r>
                        <a:rPr lang="en-US" sz="1400" baseline="0" dirty="0" smtClean="0">
                          <a:solidFill>
                            <a:schemeClr val="tx1">
                              <a:lumMod val="75000"/>
                              <a:lumOff val="25000"/>
                            </a:schemeClr>
                          </a:solidFill>
                          <a:latin typeface="+mn-lt"/>
                        </a:rPr>
                        <a:t> Rough</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2102164011"/>
                  </a:ext>
                </a:extLst>
              </a:tr>
              <a:tr h="309650">
                <a:tc>
                  <a:txBody>
                    <a:bodyPr/>
                    <a:lstStyle/>
                    <a:p>
                      <a:r>
                        <a:rPr lang="en-US" sz="1400" dirty="0" smtClean="0">
                          <a:solidFill>
                            <a:schemeClr val="tx1">
                              <a:lumMod val="75000"/>
                              <a:lumOff val="25000"/>
                            </a:schemeClr>
                          </a:solidFill>
                          <a:latin typeface="+mn-lt"/>
                        </a:rPr>
                        <a:t>7</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6 - 9</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19.29 – 26.49</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High</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4060315336"/>
                  </a:ext>
                </a:extLst>
              </a:tr>
              <a:tr h="309650">
                <a:tc>
                  <a:txBody>
                    <a:bodyPr/>
                    <a:lstStyle/>
                    <a:p>
                      <a:r>
                        <a:rPr lang="en-US" sz="1400" dirty="0" smtClean="0">
                          <a:solidFill>
                            <a:schemeClr val="tx1">
                              <a:lumMod val="75000"/>
                              <a:lumOff val="25000"/>
                            </a:schemeClr>
                          </a:solidFill>
                          <a:latin typeface="+mn-lt"/>
                        </a:rPr>
                        <a:t>8</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9 - 14</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26.49 – 30.61</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Very High</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2816434403"/>
                  </a:ext>
                </a:extLst>
              </a:tr>
              <a:tr h="309650">
                <a:tc>
                  <a:txBody>
                    <a:bodyPr/>
                    <a:lstStyle/>
                    <a:p>
                      <a:r>
                        <a:rPr lang="en-US" sz="1400" dirty="0" smtClean="0">
                          <a:solidFill>
                            <a:schemeClr val="tx1">
                              <a:lumMod val="75000"/>
                              <a:lumOff val="25000"/>
                            </a:schemeClr>
                          </a:solidFill>
                          <a:latin typeface="+mn-lt"/>
                        </a:rPr>
                        <a:t>9</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14+</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30.61 – 32.92</a:t>
                      </a:r>
                      <a:endParaRPr lang="en-US" sz="1400" dirty="0">
                        <a:solidFill>
                          <a:schemeClr val="tx1">
                            <a:lumMod val="75000"/>
                            <a:lumOff val="25000"/>
                          </a:schemeClr>
                        </a:solidFill>
                        <a:latin typeface="+mn-lt"/>
                      </a:endParaRPr>
                    </a:p>
                  </a:txBody>
                  <a:tcPr/>
                </a:tc>
                <a:tc>
                  <a:txBody>
                    <a:bodyPr/>
                    <a:lstStyle/>
                    <a:p>
                      <a:r>
                        <a:rPr lang="en-US" sz="1400" dirty="0" smtClean="0">
                          <a:solidFill>
                            <a:schemeClr val="tx1">
                              <a:lumMod val="75000"/>
                              <a:lumOff val="25000"/>
                            </a:schemeClr>
                          </a:solidFill>
                          <a:latin typeface="+mn-lt"/>
                        </a:rPr>
                        <a:t>Phenomenal</a:t>
                      </a:r>
                      <a:endParaRPr lang="en-US" sz="1400" dirty="0">
                        <a:solidFill>
                          <a:schemeClr val="tx1">
                            <a:lumMod val="75000"/>
                            <a:lumOff val="25000"/>
                          </a:schemeClr>
                        </a:solidFill>
                        <a:latin typeface="+mn-lt"/>
                      </a:endParaRPr>
                    </a:p>
                  </a:txBody>
                  <a:tcPr/>
                </a:tc>
                <a:extLst>
                  <a:ext uri="{0D108BD9-81ED-4DB2-BD59-A6C34878D82A}">
                    <a16:rowId xmlns:a16="http://schemas.microsoft.com/office/drawing/2014/main" val="2278900912"/>
                  </a:ext>
                </a:extLst>
              </a:tr>
            </a:tbl>
          </a:graphicData>
        </a:graphic>
      </p:graphicFrame>
      <p:grpSp>
        <p:nvGrpSpPr>
          <p:cNvPr id="4" name="Group 3"/>
          <p:cNvGrpSpPr/>
          <p:nvPr/>
        </p:nvGrpSpPr>
        <p:grpSpPr>
          <a:xfrm>
            <a:off x="6066798" y="1048768"/>
            <a:ext cx="5838885" cy="4839840"/>
            <a:chOff x="6230022" y="1048768"/>
            <a:chExt cx="3576382" cy="296316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022" y="1048768"/>
              <a:ext cx="3576382" cy="2963162"/>
            </a:xfrm>
            <a:prstGeom prst="rect">
              <a:avLst/>
            </a:prstGeom>
          </p:spPr>
        </p:pic>
        <p:sp>
          <p:nvSpPr>
            <p:cNvPr id="3" name="TextBox 2"/>
            <p:cNvSpPr txBox="1"/>
            <p:nvPr/>
          </p:nvSpPr>
          <p:spPr>
            <a:xfrm>
              <a:off x="6230022" y="1136122"/>
              <a:ext cx="2446556"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Reclassified Wave Height</a:t>
              </a:r>
            </a:p>
          </p:txBody>
        </p:sp>
      </p:grpSp>
      <p:grpSp>
        <p:nvGrpSpPr>
          <p:cNvPr id="25" name="Canvas 16"/>
          <p:cNvGrpSpPr/>
          <p:nvPr/>
        </p:nvGrpSpPr>
        <p:grpSpPr>
          <a:xfrm>
            <a:off x="6292584" y="1620830"/>
            <a:ext cx="3601134" cy="2635885"/>
            <a:chOff x="0" y="5080"/>
            <a:chExt cx="5476875" cy="2834005"/>
          </a:xfrm>
        </p:grpSpPr>
        <p:sp>
          <p:nvSpPr>
            <p:cNvPr id="26" name="Rectangle 25"/>
            <p:cNvSpPr/>
            <p:nvPr/>
          </p:nvSpPr>
          <p:spPr>
            <a:xfrm>
              <a:off x="4324350" y="923925"/>
              <a:ext cx="1152525" cy="1915160"/>
            </a:xfrm>
            <a:prstGeom prst="rect">
              <a:avLst/>
            </a:prstGeom>
            <a:noFill/>
            <a:ln>
              <a:noFill/>
            </a:ln>
          </p:spPr>
        </p:sp>
        <p:sp>
          <p:nvSpPr>
            <p:cNvPr id="27" name="Rectangle 26"/>
            <p:cNvSpPr>
              <a:spLocks noChangeArrowheads="1"/>
            </p:cNvSpPr>
            <p:nvPr/>
          </p:nvSpPr>
          <p:spPr bwMode="auto">
            <a:xfrm>
              <a:off x="0" y="5080"/>
              <a:ext cx="2001572" cy="22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dirty="0">
                  <a:ln>
                    <a:noFill/>
                  </a:ln>
                  <a:solidFill>
                    <a:srgbClr val="404040"/>
                  </a:solidFill>
                  <a:effectLst/>
                  <a:uLnTx/>
                  <a:uFillTx/>
                  <a:latin typeface="Century Gothic" panose="020B0502020202020204" pitchFamily="34" charset="0"/>
                  <a:ea typeface="Calibri" panose="020F0502020204030204" pitchFamily="34" charset="0"/>
                  <a:cs typeface="Garamond" panose="02020404030301010803" pitchFamily="18" charset="0"/>
                </a:rPr>
                <a:t>Sea State Level</a:t>
              </a:r>
              <a:endPar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8" name="Rectangle 27"/>
            <p:cNvSpPr>
              <a:spLocks noChangeArrowheads="1"/>
            </p:cNvSpPr>
            <p:nvPr/>
          </p:nvSpPr>
          <p:spPr bwMode="auto">
            <a:xfrm>
              <a:off x="0" y="320040"/>
              <a:ext cx="363855" cy="180975"/>
            </a:xfrm>
            <a:prstGeom prst="rect">
              <a:avLst/>
            </a:prstGeom>
            <a:solidFill>
              <a:srgbClr val="FFF5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8"/>
            <p:cNvSpPr>
              <a:spLocks noChangeArrowheads="1"/>
            </p:cNvSpPr>
            <p:nvPr/>
          </p:nvSpPr>
          <p:spPr bwMode="auto">
            <a:xfrm>
              <a:off x="419100" y="307340"/>
              <a:ext cx="228600" cy="23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300" b="1" i="0" u="none" strike="noStrike" kern="0" cap="none" spc="0" normalizeH="0" baseline="0" noProof="0">
                  <a:ln>
                    <a:noFill/>
                  </a:ln>
                  <a:solidFill>
                    <a:srgbClr val="404040"/>
                  </a:solidFill>
                  <a:effectLst/>
                  <a:uLnTx/>
                  <a:uFillTx/>
                  <a:latin typeface="Century Gothic" panose="020B0502020202020204" pitchFamily="34" charset="0"/>
                  <a:ea typeface="Calibri" panose="020F0502020204030204" pitchFamily="34" charset="0"/>
                  <a:cs typeface="Garamond" panose="02020404030301010803" pitchFamily="18" charset="0"/>
                </a:rPr>
                <a:t>1</a:t>
              </a:r>
              <a:endPar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0" name="Rectangle 29"/>
            <p:cNvSpPr>
              <a:spLocks noChangeArrowheads="1"/>
            </p:cNvSpPr>
            <p:nvPr/>
          </p:nvSpPr>
          <p:spPr bwMode="auto">
            <a:xfrm>
              <a:off x="0" y="576580"/>
              <a:ext cx="363855" cy="180975"/>
            </a:xfrm>
            <a:prstGeom prst="rect">
              <a:avLst/>
            </a:prstGeom>
            <a:solidFill>
              <a:srgbClr val="F5DCE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ectangle 30"/>
            <p:cNvSpPr>
              <a:spLocks noChangeArrowheads="1"/>
            </p:cNvSpPr>
            <p:nvPr/>
          </p:nvSpPr>
          <p:spPr bwMode="auto">
            <a:xfrm>
              <a:off x="428625" y="584835"/>
              <a:ext cx="209551" cy="23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300" b="1" i="0" u="none" strike="noStrike" kern="0" cap="none" spc="0" normalizeH="0" baseline="0" noProof="0" dirty="0">
                  <a:ln>
                    <a:noFill/>
                  </a:ln>
                  <a:solidFill>
                    <a:srgbClr val="404040"/>
                  </a:solidFill>
                  <a:effectLst/>
                  <a:uLnTx/>
                  <a:uFillTx/>
                  <a:latin typeface="Century Gothic" panose="020B0502020202020204" pitchFamily="34" charset="0"/>
                  <a:ea typeface="Calibri" panose="020F0502020204030204" pitchFamily="34" charset="0"/>
                  <a:cs typeface="Garamond" panose="02020404030301010803" pitchFamily="18" charset="0"/>
                </a:rPr>
                <a:t>2</a:t>
              </a:r>
              <a:endPar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2" name="Rectangle 31"/>
            <p:cNvSpPr>
              <a:spLocks noChangeArrowheads="1"/>
            </p:cNvSpPr>
            <p:nvPr/>
          </p:nvSpPr>
          <p:spPr bwMode="auto">
            <a:xfrm>
              <a:off x="0" y="833120"/>
              <a:ext cx="363855" cy="182245"/>
            </a:xfrm>
            <a:prstGeom prst="rect">
              <a:avLst/>
            </a:prstGeom>
            <a:solidFill>
              <a:srgbClr val="E8CA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32"/>
            <p:cNvSpPr>
              <a:spLocks noChangeArrowheads="1"/>
            </p:cNvSpPr>
            <p:nvPr/>
          </p:nvSpPr>
          <p:spPr bwMode="auto">
            <a:xfrm>
              <a:off x="428625" y="841375"/>
              <a:ext cx="247650" cy="21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en-US" sz="1300" b="1" dirty="0">
                  <a:solidFill>
                    <a:srgbClr val="404040"/>
                  </a:solidFill>
                  <a:latin typeface="Century Gothic" panose="020B0502020202020204" pitchFamily="34" charset="0"/>
                  <a:ea typeface="Calibri" panose="020F0502020204030204" pitchFamily="34" charset="0"/>
                  <a:cs typeface="Times New Roman" panose="02020603050405020304" pitchFamily="18" charset="0"/>
                </a:rPr>
                <a:t>3</a:t>
              </a:r>
              <a:endPar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4" name="Rectangle 33"/>
            <p:cNvSpPr>
              <a:spLocks noChangeArrowheads="1"/>
            </p:cNvSpPr>
            <p:nvPr/>
          </p:nvSpPr>
          <p:spPr bwMode="auto">
            <a:xfrm>
              <a:off x="0" y="1089660"/>
              <a:ext cx="363855" cy="182245"/>
            </a:xfrm>
            <a:prstGeom prst="rect">
              <a:avLst/>
            </a:prstGeom>
            <a:solidFill>
              <a:srgbClr val="D9B0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34"/>
            <p:cNvSpPr>
              <a:spLocks noChangeArrowheads="1"/>
            </p:cNvSpPr>
            <p:nvPr/>
          </p:nvSpPr>
          <p:spPr bwMode="auto">
            <a:xfrm>
              <a:off x="428625" y="1097915"/>
              <a:ext cx="247650" cy="21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en-US" sz="1300" b="1" dirty="0">
                  <a:solidFill>
                    <a:srgbClr val="404040"/>
                  </a:solidFill>
                  <a:latin typeface="Century Gothic" panose="020B0502020202020204" pitchFamily="34" charset="0"/>
                  <a:ea typeface="Calibri" panose="020F0502020204030204" pitchFamily="34" charset="0"/>
                  <a:cs typeface="Times New Roman" panose="02020603050405020304" pitchFamily="18" charset="0"/>
                </a:rPr>
                <a:t>4</a:t>
              </a:r>
              <a:endPar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6" name="Rectangle 35"/>
            <p:cNvSpPr>
              <a:spLocks noChangeArrowheads="1"/>
            </p:cNvSpPr>
            <p:nvPr/>
          </p:nvSpPr>
          <p:spPr bwMode="auto">
            <a:xfrm>
              <a:off x="0" y="1347470"/>
              <a:ext cx="363855" cy="180975"/>
            </a:xfrm>
            <a:prstGeom prst="rect">
              <a:avLst/>
            </a:prstGeom>
            <a:solidFill>
              <a:srgbClr val="C791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36"/>
            <p:cNvSpPr>
              <a:spLocks noChangeArrowheads="1"/>
            </p:cNvSpPr>
            <p:nvPr/>
          </p:nvSpPr>
          <p:spPr bwMode="auto">
            <a:xfrm>
              <a:off x="428624" y="1354455"/>
              <a:ext cx="295275" cy="21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en-US" sz="1300" b="1" dirty="0">
                  <a:solidFill>
                    <a:srgbClr val="404040"/>
                  </a:solidFill>
                  <a:latin typeface="Century Gothic" panose="020B0502020202020204" pitchFamily="34" charset="0"/>
                  <a:ea typeface="Calibri" panose="020F0502020204030204" pitchFamily="34" charset="0"/>
                  <a:cs typeface="Times New Roman" panose="02020603050405020304" pitchFamily="18" charset="0"/>
                </a:rPr>
                <a:t>5</a:t>
              </a:r>
              <a:endPar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8" name="Rectangle 37"/>
            <p:cNvSpPr>
              <a:spLocks noChangeArrowheads="1"/>
            </p:cNvSpPr>
            <p:nvPr/>
          </p:nvSpPr>
          <p:spPr bwMode="auto">
            <a:xfrm>
              <a:off x="0" y="1604010"/>
              <a:ext cx="363855" cy="180975"/>
            </a:xfrm>
            <a:prstGeom prst="rect">
              <a:avLst/>
            </a:prstGeom>
            <a:solidFill>
              <a:srgbClr val="B06A8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38"/>
            <p:cNvSpPr>
              <a:spLocks noChangeArrowheads="1"/>
            </p:cNvSpPr>
            <p:nvPr/>
          </p:nvSpPr>
          <p:spPr bwMode="auto">
            <a:xfrm>
              <a:off x="447674" y="1594485"/>
              <a:ext cx="314325" cy="21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en-US" sz="1300" b="1" dirty="0">
                  <a:solidFill>
                    <a:srgbClr val="404040"/>
                  </a:solidFill>
                  <a:latin typeface="Century Gothic" panose="020B0502020202020204" pitchFamily="34" charset="0"/>
                  <a:ea typeface="Calibri" panose="020F0502020204030204" pitchFamily="34" charset="0"/>
                  <a:cs typeface="Times New Roman" panose="02020603050405020304" pitchFamily="18" charset="0"/>
                </a:rPr>
                <a:t>6</a:t>
              </a:r>
              <a:endPar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grpSp>
      <p:grpSp>
        <p:nvGrpSpPr>
          <p:cNvPr id="10" name="Group 9"/>
          <p:cNvGrpSpPr/>
          <p:nvPr/>
        </p:nvGrpSpPr>
        <p:grpSpPr>
          <a:xfrm>
            <a:off x="6066798" y="1068121"/>
            <a:ext cx="5848182" cy="4841146"/>
            <a:chOff x="6950617" y="3602964"/>
            <a:chExt cx="5848182" cy="4841146"/>
          </a:xfrm>
        </p:grpSpPr>
        <p:grpSp>
          <p:nvGrpSpPr>
            <p:cNvPr id="9" name="Group 8"/>
            <p:cNvGrpSpPr/>
            <p:nvPr/>
          </p:nvGrpSpPr>
          <p:grpSpPr>
            <a:xfrm>
              <a:off x="6950617" y="3602964"/>
              <a:ext cx="5848182" cy="4841146"/>
              <a:chOff x="6062149" y="1048768"/>
              <a:chExt cx="5848182" cy="484114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149" y="1048768"/>
                <a:ext cx="5848182" cy="4841146"/>
              </a:xfrm>
              <a:prstGeom prst="rect">
                <a:avLst/>
              </a:prstGeom>
            </p:spPr>
          </p:pic>
          <p:sp>
            <p:nvSpPr>
              <p:cNvPr id="7" name="TextBox 6"/>
              <p:cNvSpPr txBox="1"/>
              <p:nvPr/>
            </p:nvSpPr>
            <p:spPr>
              <a:xfrm>
                <a:off x="6140206" y="1189402"/>
                <a:ext cx="2480310" cy="307777"/>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Reclassified Wind Speed</a:t>
                </a:r>
              </a:p>
            </p:txBody>
          </p:sp>
        </p:grpSp>
        <p:sp>
          <p:nvSpPr>
            <p:cNvPr id="40" name="Rectangle 39"/>
            <p:cNvSpPr>
              <a:spLocks noChangeArrowheads="1"/>
            </p:cNvSpPr>
            <p:nvPr/>
          </p:nvSpPr>
          <p:spPr bwMode="auto">
            <a:xfrm>
              <a:off x="7175837" y="4180662"/>
              <a:ext cx="1316066" cy="21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ea typeface="Calibri" panose="020F0502020204030204" pitchFamily="34" charset="0"/>
                  <a:cs typeface="Garamond" panose="02020404030301010803" pitchFamily="18" charset="0"/>
                </a:rPr>
                <a:t>Sea State Level</a:t>
              </a:r>
              <a:endParaRPr kumimoji="0" lang="en-US" sz="11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1" name="Rectangle 40"/>
            <p:cNvSpPr>
              <a:spLocks noChangeArrowheads="1"/>
            </p:cNvSpPr>
            <p:nvPr/>
          </p:nvSpPr>
          <p:spPr bwMode="auto">
            <a:xfrm>
              <a:off x="7175837" y="4473604"/>
              <a:ext cx="239241" cy="168323"/>
            </a:xfrm>
            <a:prstGeom prst="rect">
              <a:avLst/>
            </a:prstGeom>
            <a:solidFill>
              <a:srgbClr val="FFF5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Rectangle 41"/>
            <p:cNvSpPr>
              <a:spLocks noChangeArrowheads="1"/>
            </p:cNvSpPr>
            <p:nvPr/>
          </p:nvSpPr>
          <p:spPr bwMode="auto">
            <a:xfrm>
              <a:off x="7175837" y="4712210"/>
              <a:ext cx="239241" cy="168323"/>
            </a:xfrm>
            <a:prstGeom prst="rect">
              <a:avLst/>
            </a:prstGeom>
            <a:solidFill>
              <a:srgbClr val="F5DCE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Rectangle 42"/>
            <p:cNvSpPr>
              <a:spLocks noChangeArrowheads="1"/>
            </p:cNvSpPr>
            <p:nvPr/>
          </p:nvSpPr>
          <p:spPr bwMode="auto">
            <a:xfrm>
              <a:off x="7175837" y="4950815"/>
              <a:ext cx="239241" cy="169505"/>
            </a:xfrm>
            <a:prstGeom prst="rect">
              <a:avLst/>
            </a:prstGeom>
            <a:solidFill>
              <a:srgbClr val="E8CA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Rectangle 43"/>
            <p:cNvSpPr>
              <a:spLocks noChangeArrowheads="1"/>
            </p:cNvSpPr>
            <p:nvPr/>
          </p:nvSpPr>
          <p:spPr bwMode="auto">
            <a:xfrm>
              <a:off x="7175837" y="5189421"/>
              <a:ext cx="239241" cy="169505"/>
            </a:xfrm>
            <a:prstGeom prst="rect">
              <a:avLst/>
            </a:prstGeom>
            <a:solidFill>
              <a:srgbClr val="D9B0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Rectangle 44"/>
            <p:cNvSpPr>
              <a:spLocks noChangeArrowheads="1"/>
            </p:cNvSpPr>
            <p:nvPr/>
          </p:nvSpPr>
          <p:spPr bwMode="auto">
            <a:xfrm>
              <a:off x="7175837" y="5429208"/>
              <a:ext cx="239241" cy="168323"/>
            </a:xfrm>
            <a:prstGeom prst="rect">
              <a:avLst/>
            </a:prstGeom>
            <a:solidFill>
              <a:srgbClr val="C791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45"/>
            <p:cNvSpPr>
              <a:spLocks noChangeArrowheads="1"/>
            </p:cNvSpPr>
            <p:nvPr/>
          </p:nvSpPr>
          <p:spPr bwMode="auto">
            <a:xfrm>
              <a:off x="7175837" y="5667814"/>
              <a:ext cx="239241" cy="168323"/>
            </a:xfrm>
            <a:prstGeom prst="rect">
              <a:avLst/>
            </a:prstGeom>
            <a:solidFill>
              <a:srgbClr val="B06A8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3052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98A8"/>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3502</TotalTime>
  <Words>2876</Words>
  <Application>Microsoft Office PowerPoint</Application>
  <PresentationFormat>Widescreen</PresentationFormat>
  <Paragraphs>407</Paragraphs>
  <Slides>21</Slides>
  <Notes>20</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Wingdings 3</vt:lpstr>
      <vt:lpstr>Garamond</vt:lpstr>
      <vt:lpstr>Century Gothic</vt:lpstr>
      <vt:lpstr>Calibri</vt:lpstr>
      <vt:lpstr>Noto Sans Symbols</vt:lpstr>
      <vt:lpstr>Arial</vt:lpstr>
      <vt:lpstr>Cambria Math</vt:lpstr>
      <vt:lpstr>Times New Roman</vt:lpstr>
      <vt:lpstr>Office Theme</vt:lpstr>
      <vt:lpstr>1_Office Theme</vt:lpstr>
      <vt:lpstr>PowerPoint Presentation</vt:lpstr>
      <vt:lpstr>Overview</vt:lpstr>
      <vt:lpstr>Partner</vt:lpstr>
      <vt:lpstr>Objectives</vt:lpstr>
      <vt:lpstr>Earth Observation</vt:lpstr>
      <vt:lpstr>Model Data</vt:lpstr>
      <vt:lpstr>Ancillary Datasets</vt:lpstr>
      <vt:lpstr>Methodology</vt:lpstr>
      <vt:lpstr>Methodology – Reclassification</vt:lpstr>
      <vt:lpstr>Limitations</vt:lpstr>
      <vt:lpstr>End Products</vt:lpstr>
      <vt:lpstr>Results – Potential Storm Intensity </vt:lpstr>
      <vt:lpstr>Results – Potential Storm Intensity</vt:lpstr>
      <vt:lpstr>Results – Comparison (RMSE)</vt:lpstr>
      <vt:lpstr>Results – Validation (Percent Difference)</vt:lpstr>
      <vt:lpstr>Results – Potential Infrastructure Risk</vt:lpstr>
      <vt:lpstr>Conclusions</vt:lpstr>
      <vt:lpstr>Future Work</vt:lpstr>
      <vt:lpstr>Acknowledgements</vt:lpstr>
      <vt:lpstr>Extra Slides</vt:lpstr>
      <vt:lpstr>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DeLuna</dc:creator>
  <cp:lastModifiedBy>Clayton, Amanda L. (LARC-E3)[SSAI DEVELOP]</cp:lastModifiedBy>
  <cp:revision>219</cp:revision>
  <dcterms:modified xsi:type="dcterms:W3CDTF">2018-12-26T03:55:45Z</dcterms:modified>
</cp:coreProperties>
</file>