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2" clrIdx="0">
    <p:extLst/>
  </p:cmAuthor>
  <p:cmAuthor id="2" name="DEVELOP-13" initials="D"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7869"/>
    <a:srgbClr val="4CF13F"/>
    <a:srgbClr val="BF5440"/>
    <a:srgbClr val="E4B8AF"/>
    <a:srgbClr val="55B27B"/>
    <a:srgbClr val="7AC398"/>
    <a:srgbClr val="B8E0C8"/>
    <a:srgbClr val="A7CDB6"/>
    <a:srgbClr val="2E8654"/>
    <a:srgbClr val="5BA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87" autoAdjust="0"/>
    <p:restoredTop sz="98261" autoAdjust="0"/>
  </p:normalViewPr>
  <p:slideViewPr>
    <p:cSldViewPr snapToGrid="0">
      <p:cViewPr>
        <p:scale>
          <a:sx n="40" d="100"/>
          <a:sy n="40" d="100"/>
        </p:scale>
        <p:origin x="-306" y="493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06638-CEFA-4BD6-A39F-00C7271A81E7}" type="datetimeFigureOut">
              <a:rPr lang="en-US" smtClean="0"/>
              <a:t>7/28/2017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EC6EB-602C-4273-BBCE-DC40AB48332D}" type="slidenum">
              <a:rPr lang="en-US" smtClean="0"/>
              <a:t>‹#›</a:t>
            </a:fld>
            <a:endParaRPr lang="en-US"/>
          </a:p>
        </p:txBody>
      </p:sp>
    </p:spTree>
    <p:extLst>
      <p:ext uri="{BB962C8B-B14F-4D97-AF65-F5344CB8AC3E}">
        <p14:creationId xmlns:p14="http://schemas.microsoft.com/office/powerpoint/2010/main" val="251065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EC6EB-602C-4273-BBCE-DC40AB48332D}" type="slidenum">
              <a:rPr lang="en-US" smtClean="0"/>
              <a:t>1</a:t>
            </a:fld>
            <a:endParaRPr lang="en-US"/>
          </a:p>
        </p:txBody>
      </p:sp>
    </p:spTree>
    <p:extLst>
      <p:ext uri="{BB962C8B-B14F-4D97-AF65-F5344CB8AC3E}">
        <p14:creationId xmlns:p14="http://schemas.microsoft.com/office/powerpoint/2010/main" val="75492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BF5440"/>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BF544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66312" y="18427062"/>
            <a:ext cx="22984746"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Results</a:t>
            </a:r>
          </a:p>
        </p:txBody>
      </p:sp>
      <p:sp>
        <p:nvSpPr>
          <p:cNvPr id="15" name="TextBox 14"/>
          <p:cNvSpPr txBox="1"/>
          <p:nvPr/>
        </p:nvSpPr>
        <p:spPr>
          <a:xfrm>
            <a:off x="887514" y="3965864"/>
            <a:ext cx="11516347"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Abstract</a:t>
            </a:r>
          </a:p>
        </p:txBody>
      </p:sp>
      <p:sp>
        <p:nvSpPr>
          <p:cNvPr id="17" name="TextBox 16"/>
          <p:cNvSpPr txBox="1"/>
          <p:nvPr/>
        </p:nvSpPr>
        <p:spPr>
          <a:xfrm>
            <a:off x="887514" y="11455385"/>
            <a:ext cx="11407715"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Methodology</a:t>
            </a:r>
          </a:p>
        </p:txBody>
      </p:sp>
      <p:grpSp>
        <p:nvGrpSpPr>
          <p:cNvPr id="87" name="Group 86"/>
          <p:cNvGrpSpPr/>
          <p:nvPr/>
        </p:nvGrpSpPr>
        <p:grpSpPr>
          <a:xfrm>
            <a:off x="12621580" y="31392118"/>
            <a:ext cx="10993596" cy="4323457"/>
            <a:chOff x="12818904" y="30830143"/>
            <a:chExt cx="10993596" cy="4323457"/>
          </a:xfrm>
        </p:grpSpPr>
        <p:sp>
          <p:nvSpPr>
            <p:cNvPr id="8" name="Text Placeholder 16"/>
            <p:cNvSpPr txBox="1">
              <a:spLocks/>
            </p:cNvSpPr>
            <p:nvPr/>
          </p:nvSpPr>
          <p:spPr>
            <a:xfrm>
              <a:off x="12839700" y="31597322"/>
              <a:ext cx="10972800" cy="35562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pPr>
              <a:r>
                <a:rPr lang="en-US" b="1" dirty="0" smtClean="0">
                  <a:solidFill>
                    <a:schemeClr val="tx1">
                      <a:lumMod val="75000"/>
                    </a:schemeClr>
                  </a:solidFill>
                </a:rPr>
                <a:t>Dr. </a:t>
              </a:r>
              <a:r>
                <a:rPr lang="en-US" b="1" dirty="0">
                  <a:solidFill>
                    <a:schemeClr val="tx1">
                      <a:lumMod val="75000"/>
                    </a:schemeClr>
                  </a:solidFill>
                </a:rPr>
                <a:t>Kenton Ross, </a:t>
              </a:r>
              <a:r>
                <a:rPr lang="en-US" dirty="0">
                  <a:solidFill>
                    <a:schemeClr val="tx1">
                      <a:lumMod val="75000"/>
                    </a:schemeClr>
                  </a:solidFill>
                </a:rPr>
                <a:t>NASA Langley Research Center</a:t>
              </a:r>
            </a:p>
            <a:p>
              <a:pPr>
                <a:spcBef>
                  <a:spcPts val="1200"/>
                </a:spcBef>
              </a:pPr>
              <a:r>
                <a:rPr lang="en-US" b="1" dirty="0">
                  <a:solidFill>
                    <a:schemeClr val="tx1">
                      <a:lumMod val="75000"/>
                    </a:schemeClr>
                  </a:solidFill>
                </a:rPr>
                <a:t>Dr. DeWayne Cecil, </a:t>
              </a:r>
              <a:r>
                <a:rPr lang="en-US" dirty="0">
                  <a:solidFill>
                    <a:schemeClr val="tx1">
                      <a:lumMod val="75000"/>
                    </a:schemeClr>
                  </a:solidFill>
                </a:rPr>
                <a:t>NOAA National Center for Environmental Information, Global Science &amp; Technology, Inc.</a:t>
              </a:r>
            </a:p>
            <a:p>
              <a:pPr>
                <a:spcBef>
                  <a:spcPts val="1200"/>
                </a:spcBef>
              </a:pPr>
              <a:r>
                <a:rPr lang="en-US" b="1" dirty="0">
                  <a:solidFill>
                    <a:schemeClr val="tx1">
                      <a:lumMod val="75000"/>
                    </a:schemeClr>
                  </a:solidFill>
                </a:rPr>
                <a:t>Bob </a:t>
              </a:r>
              <a:r>
                <a:rPr lang="en-US" b="1" dirty="0" err="1">
                  <a:solidFill>
                    <a:schemeClr val="tx1">
                      <a:lumMod val="75000"/>
                    </a:schemeClr>
                  </a:solidFill>
                </a:rPr>
                <a:t>VanGundy</a:t>
              </a:r>
              <a:r>
                <a:rPr lang="en-US" b="1" dirty="0">
                  <a:solidFill>
                    <a:schemeClr val="tx1">
                      <a:lumMod val="75000"/>
                    </a:schemeClr>
                  </a:solidFill>
                </a:rPr>
                <a:t>, </a:t>
              </a:r>
              <a:r>
                <a:rPr lang="en-US" dirty="0">
                  <a:solidFill>
                    <a:schemeClr val="tx1">
                      <a:lumMod val="75000"/>
                    </a:schemeClr>
                  </a:solidFill>
                </a:rPr>
                <a:t>The University of Virginia’s College at Wise</a:t>
              </a:r>
            </a:p>
            <a:p>
              <a:pPr>
                <a:spcBef>
                  <a:spcPts val="1200"/>
                </a:spcBef>
              </a:pPr>
              <a:r>
                <a:rPr lang="en-US" b="1" dirty="0" smtClean="0">
                  <a:solidFill>
                    <a:schemeClr val="tx1">
                      <a:lumMod val="75000"/>
                    </a:schemeClr>
                  </a:solidFill>
                </a:rPr>
                <a:t>Dr. Travis </a:t>
              </a:r>
              <a:r>
                <a:rPr lang="en-US" b="1" dirty="0" err="1" smtClean="0">
                  <a:solidFill>
                    <a:schemeClr val="tx1">
                      <a:lumMod val="75000"/>
                    </a:schemeClr>
                  </a:solidFill>
                </a:rPr>
                <a:t>Knepp</a:t>
              </a:r>
              <a:r>
                <a:rPr lang="en-US" b="1" dirty="0" smtClean="0">
                  <a:solidFill>
                    <a:schemeClr val="tx1">
                      <a:lumMod val="75000"/>
                    </a:schemeClr>
                  </a:solidFill>
                </a:rPr>
                <a:t>, </a:t>
              </a:r>
              <a:r>
                <a:rPr lang="en-US" dirty="0" smtClean="0">
                  <a:solidFill>
                    <a:schemeClr val="tx1">
                      <a:lumMod val="75000"/>
                    </a:schemeClr>
                  </a:solidFill>
                </a:rPr>
                <a:t>NASA Langley Research Cente</a:t>
              </a:r>
              <a:r>
                <a:rPr lang="en-US" dirty="0">
                  <a:solidFill>
                    <a:schemeClr val="tx1">
                      <a:lumMod val="75000"/>
                    </a:schemeClr>
                  </a:solidFill>
                </a:rPr>
                <a:t>r</a:t>
              </a:r>
              <a:endParaRPr lang="en-US" dirty="0" smtClean="0">
                <a:solidFill>
                  <a:schemeClr val="tx1">
                    <a:lumMod val="75000"/>
                  </a:schemeClr>
                </a:solidFill>
              </a:endParaRPr>
            </a:p>
            <a:p>
              <a:pPr>
                <a:spcBef>
                  <a:spcPts val="1200"/>
                </a:spcBef>
              </a:pPr>
              <a:r>
                <a:rPr lang="en-US" b="1" dirty="0" smtClean="0">
                  <a:solidFill>
                    <a:schemeClr val="tx1">
                      <a:lumMod val="75000"/>
                    </a:schemeClr>
                  </a:solidFill>
                </a:rPr>
                <a:t>Dave </a:t>
              </a:r>
              <a:r>
                <a:rPr lang="en-US" b="1" dirty="0" err="1" smtClean="0">
                  <a:solidFill>
                    <a:schemeClr val="tx1">
                      <a:lumMod val="75000"/>
                    </a:schemeClr>
                  </a:solidFill>
                </a:rPr>
                <a:t>Westenbarger</a:t>
              </a:r>
              <a:r>
                <a:rPr lang="en-US" b="1" dirty="0" smtClean="0">
                  <a:solidFill>
                    <a:schemeClr val="tx1">
                      <a:lumMod val="75000"/>
                    </a:schemeClr>
                  </a:solidFill>
                </a:rPr>
                <a:t>, </a:t>
              </a:r>
              <a:r>
                <a:rPr lang="en-US" dirty="0" smtClean="0">
                  <a:solidFill>
                    <a:schemeClr val="tx1">
                      <a:lumMod val="75000"/>
                    </a:schemeClr>
                  </a:solidFill>
                </a:rPr>
                <a:t>Texas Commission on Environmental Quality </a:t>
              </a:r>
            </a:p>
          </p:txBody>
        </p:sp>
        <p:sp>
          <p:nvSpPr>
            <p:cNvPr id="21" name="TextBox 20"/>
            <p:cNvSpPr txBox="1"/>
            <p:nvPr/>
          </p:nvSpPr>
          <p:spPr>
            <a:xfrm>
              <a:off x="12818904" y="30830143"/>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Acknowledgements</a:t>
              </a:r>
            </a:p>
          </p:txBody>
        </p:sp>
      </p:grpSp>
      <p:sp>
        <p:nvSpPr>
          <p:cNvPr id="31"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solidFill>
                  <a:srgbClr val="BF5440"/>
                </a:solidFill>
              </a:rPr>
              <a:t>Texas </a:t>
            </a:r>
            <a:r>
              <a:rPr lang="en-US" sz="14000" dirty="0" smtClean="0">
                <a:solidFill>
                  <a:srgbClr val="BF5440"/>
                </a:solidFill>
              </a:rPr>
              <a:t>Health &amp; Air Quality</a:t>
            </a:r>
            <a:endParaRPr lang="en-US" sz="14000" dirty="0">
              <a:solidFill>
                <a:srgbClr val="BF5440"/>
              </a:solidFill>
            </a:endParaRP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BF5440"/>
                </a:solidFill>
              </a:rPr>
              <a:t>Monitoring Exceptional Air Pollution Events in </a:t>
            </a:r>
            <a:r>
              <a:rPr lang="en-US" dirty="0">
                <a:solidFill>
                  <a:srgbClr val="BF5440"/>
                </a:solidFill>
              </a:rPr>
              <a:t>Texas u</a:t>
            </a:r>
            <a:r>
              <a:rPr lang="en-US" dirty="0" smtClean="0">
                <a:solidFill>
                  <a:srgbClr val="BF5440"/>
                </a:solidFill>
              </a:rPr>
              <a:t>sing </a:t>
            </a:r>
            <a:r>
              <a:rPr lang="en-US" dirty="0">
                <a:solidFill>
                  <a:srgbClr val="BF5440"/>
                </a:solidFill>
              </a:rPr>
              <a:t>NASA Earth </a:t>
            </a:r>
            <a:r>
              <a:rPr lang="en-US" dirty="0" smtClean="0">
                <a:solidFill>
                  <a:srgbClr val="BF5440"/>
                </a:solidFill>
              </a:rPr>
              <a:t>Observations</a:t>
            </a:r>
          </a:p>
        </p:txBody>
      </p:sp>
      <p:sp>
        <p:nvSpPr>
          <p:cNvPr id="24" name="Rectangle 23"/>
          <p:cNvSpPr/>
          <p:nvPr/>
        </p:nvSpPr>
        <p:spPr>
          <a:xfrm>
            <a:off x="893606" y="22075492"/>
            <a:ext cx="10825402" cy="9436429"/>
          </a:xfrm>
          <a:prstGeom prst="rect">
            <a:avLst/>
          </a:prstGeom>
        </p:spPr>
        <p:txBody>
          <a:bodyPr wrap="square">
            <a:spAutoFit/>
          </a:bodyPr>
          <a:lstStyle/>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a:t>A combination of </a:t>
            </a:r>
            <a:r>
              <a:rPr lang="en-US" sz="3200" i="1" dirty="0"/>
              <a:t>in situ </a:t>
            </a:r>
            <a:r>
              <a:rPr lang="en-US" sz="3200" dirty="0"/>
              <a:t>ozone and PM 2.5 measurements, HYSPLIT backward and forward </a:t>
            </a:r>
            <a:r>
              <a:rPr lang="en-US" sz="3200" dirty="0" smtClean="0"/>
              <a:t>trajectories, </a:t>
            </a:r>
            <a:r>
              <a:rPr lang="en-US" sz="3200" dirty="0"/>
              <a:t>and Suomi NPP VIIRS thermal anomalies facilitates identification of wildfires that cause air pollution events.</a:t>
            </a:r>
          </a:p>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smtClean="0"/>
              <a:t>The School </a:t>
            </a:r>
            <a:r>
              <a:rPr lang="en-US" sz="3200" dirty="0"/>
              <a:t>F</a:t>
            </a:r>
            <a:r>
              <a:rPr lang="en-US" sz="3200" dirty="0" smtClean="0"/>
              <a:t>ire </a:t>
            </a:r>
            <a:r>
              <a:rPr lang="en-US" sz="3200" dirty="0"/>
              <a:t>and Black Range Complex </a:t>
            </a:r>
            <a:r>
              <a:rPr lang="en-US" sz="3200" dirty="0" smtClean="0"/>
              <a:t>Fires </a:t>
            </a:r>
            <a:r>
              <a:rPr lang="en-US" sz="3200" dirty="0"/>
              <a:t>in </a:t>
            </a:r>
            <a:r>
              <a:rPr lang="en-US" sz="3200" dirty="0" smtClean="0"/>
              <a:t>New Mexico </a:t>
            </a:r>
            <a:r>
              <a:rPr lang="en-US" sz="3200" dirty="0"/>
              <a:t>and agricultural biomass burning in Mexico are potential contributors to the air pollutant exceedance </a:t>
            </a:r>
            <a:r>
              <a:rPr lang="en-US" sz="3200" dirty="0" smtClean="0"/>
              <a:t>in </a:t>
            </a:r>
            <a:r>
              <a:rPr lang="en-US" sz="3200" dirty="0"/>
              <a:t>El Paso, TX on July 16, 2016</a:t>
            </a:r>
            <a:r>
              <a:rPr lang="en-US" sz="3200" dirty="0" smtClean="0"/>
              <a:t>.</a:t>
            </a:r>
          </a:p>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a:t>The 3-D aerosol transport map produced can be used by </a:t>
            </a:r>
            <a:r>
              <a:rPr lang="en-US" sz="3200"/>
              <a:t>the </a:t>
            </a:r>
            <a:r>
              <a:rPr lang="en-US" sz="3200" smtClean="0"/>
              <a:t>TCEQ</a:t>
            </a:r>
            <a:r>
              <a:rPr lang="en-US" sz="3200" dirty="0"/>
              <a:t> in exceptional event reporting for El Paso, TX on July 16, 2016</a:t>
            </a:r>
            <a:r>
              <a:rPr lang="en-US" sz="3200" dirty="0" smtClean="0"/>
              <a:t>.</a:t>
            </a:r>
          </a:p>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a:t>Terra MODIS and CALIPSO CALIOP, while limited in </a:t>
            </a:r>
            <a:r>
              <a:rPr lang="en-US" sz="3200" dirty="0" smtClean="0"/>
              <a:t>their spatial and </a:t>
            </a:r>
            <a:r>
              <a:rPr lang="en-US" sz="3200" dirty="0"/>
              <a:t>temporal resolution, provide a basis for creating 3-D maps to track aerosol transport from wildfires to cities</a:t>
            </a:r>
            <a:r>
              <a:rPr lang="en-US" sz="3200" dirty="0" smtClean="0"/>
              <a:t>.</a:t>
            </a:r>
          </a:p>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a:t>The restricted spatial and temporal resolution of Terra MODIS and CALIPSO CALIOP data prevent definitive conclusion that these fires caused the exceedance. Additional </a:t>
            </a:r>
            <a:r>
              <a:rPr lang="en-US" sz="3200" i="1" dirty="0"/>
              <a:t>in situ </a:t>
            </a:r>
            <a:r>
              <a:rPr lang="en-US" sz="3200" dirty="0"/>
              <a:t>and meteorological datasets should be consulted for more certainty in exceptional event reporting.</a:t>
            </a:r>
          </a:p>
        </p:txBody>
      </p:sp>
      <p:sp>
        <p:nvSpPr>
          <p:cNvPr id="40" name="TextBox 39"/>
          <p:cNvSpPr txBox="1"/>
          <p:nvPr/>
        </p:nvSpPr>
        <p:spPr>
          <a:xfrm>
            <a:off x="914399" y="21282813"/>
            <a:ext cx="17008038" cy="777777"/>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0" dirty="0">
                <a:solidFill>
                  <a:srgbClr val="BF5440"/>
                </a:solidFill>
              </a:rPr>
              <a:t>Wise County Clerk of Circuit Court’s Office – </a:t>
            </a:r>
            <a:r>
              <a:rPr lang="en-US" sz="4000" b="0" dirty="0" smtClean="0">
                <a:solidFill>
                  <a:srgbClr val="BF5440"/>
                </a:solidFill>
              </a:rPr>
              <a:t>Summer </a:t>
            </a:r>
            <a:r>
              <a:rPr lang="en-US" sz="4000" b="0" dirty="0">
                <a:solidFill>
                  <a:srgbClr val="BF5440"/>
                </a:solidFill>
              </a:rPr>
              <a:t>2017</a:t>
            </a:r>
          </a:p>
        </p:txBody>
      </p:sp>
      <p:sp>
        <p:nvSpPr>
          <p:cNvPr id="34" name="Text Placeholder 16"/>
          <p:cNvSpPr txBox="1">
            <a:spLocks/>
          </p:cNvSpPr>
          <p:nvPr/>
        </p:nvSpPr>
        <p:spPr>
          <a:xfrm>
            <a:off x="914400" y="4839339"/>
            <a:ext cx="11380829" cy="66514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95000"/>
              </a:lnSpc>
            </a:pPr>
            <a:r>
              <a:rPr lang="en-US" sz="2400" dirty="0"/>
              <a:t>Wildfires in the U.S. have the potential to impact not only the areas of origin, but also surrounding states. This is especially important for Texas, which is surrounded by wildfire-prone </a:t>
            </a:r>
            <a:r>
              <a:rPr lang="en-US" sz="2400" dirty="0" smtClean="0"/>
              <a:t>areas</a:t>
            </a:r>
            <a:r>
              <a:rPr lang="en-US" sz="2400" dirty="0" smtClean="0">
                <a:solidFill>
                  <a:schemeClr val="tx1">
                    <a:lumMod val="75000"/>
                  </a:schemeClr>
                </a:solidFill>
              </a:rPr>
              <a:t>. Smoke plumes from wildfires travel across the state with trajectories that are greatly influenced by meteorological conditions. The plumes transport pollutants, which include those present in the ambient atmosphere, like volatile organic compounds and nitrous oxides, as well as those produced by wildfires, like aerosols. Aerosols have several negative effects on the environment and human health. Smoke plumes have the potential to negatively impact numerous lives when meteorological conditions allow them to reach highly populated metropolitan areas. For these reasons, the U.S. Environmental Protection Agency (EPA) has set standards to regulate the levels of these pollutants in the atmosphere. Observations from field monitors assist the Texas Commission on Environmental Quality (TCEQ) in ensuring that these standards are met. When these standards are exceeded, the TCEQ can claim an exceptional event, but it is often difficult to use </a:t>
            </a:r>
            <a:r>
              <a:rPr lang="en-US" sz="2400" i="1" dirty="0" smtClean="0">
                <a:solidFill>
                  <a:schemeClr val="tx1">
                    <a:lumMod val="75000"/>
                  </a:schemeClr>
                </a:solidFill>
              </a:rPr>
              <a:t>in situ</a:t>
            </a:r>
            <a:r>
              <a:rPr lang="en-US" sz="2400" dirty="0" smtClean="0">
                <a:solidFill>
                  <a:schemeClr val="tx1">
                    <a:lumMod val="75000"/>
                  </a:schemeClr>
                </a:solidFill>
              </a:rPr>
              <a:t> data alone to trace the origins of the pollutants that caused this. This project used data from Terra MODIS and CALIPSO CALIOP to observe the aerosol optical thickness and vertical composition of plumes, respectively, and to perform 3-D spatial temporal plume tracking. </a:t>
            </a:r>
            <a:r>
              <a:rPr lang="en-US" sz="2400" dirty="0"/>
              <a:t>Thermal anomaly maps from Suomi NPP VIIRS were used for fire detection. The products of this project helped the TCEQ observe wildfire smoke plumes and monitor the origin, transport, and deposition of wildfire aerosols.</a:t>
            </a:r>
            <a:endParaRPr lang="en-US" sz="2400" dirty="0" smtClean="0">
              <a:solidFill>
                <a:schemeClr val="tx1">
                  <a:lumMod val="75000"/>
                </a:schemeClr>
              </a:solidFill>
            </a:endParaRPr>
          </a:p>
        </p:txBody>
      </p:sp>
      <p:sp>
        <p:nvSpPr>
          <p:cNvPr id="16" name="TextBox 15"/>
          <p:cNvSpPr txBox="1"/>
          <p:nvPr/>
        </p:nvSpPr>
        <p:spPr>
          <a:xfrm>
            <a:off x="12621580" y="3965864"/>
            <a:ext cx="9257615"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Objectives</a:t>
            </a:r>
          </a:p>
        </p:txBody>
      </p:sp>
      <p:sp>
        <p:nvSpPr>
          <p:cNvPr id="35" name="Text Placeholder 16"/>
          <p:cNvSpPr txBox="1">
            <a:spLocks/>
          </p:cNvSpPr>
          <p:nvPr/>
        </p:nvSpPr>
        <p:spPr>
          <a:xfrm>
            <a:off x="12598186" y="4839339"/>
            <a:ext cx="12015945" cy="51389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BF5440"/>
              </a:buClr>
            </a:pPr>
            <a:r>
              <a:rPr lang="en-US" sz="2900" b="1" dirty="0" smtClean="0">
                <a:solidFill>
                  <a:srgbClr val="BF5440"/>
                </a:solidFill>
              </a:rPr>
              <a:t>Use</a:t>
            </a:r>
            <a:r>
              <a:rPr lang="en-US" sz="2900" dirty="0" smtClean="0">
                <a:solidFill>
                  <a:srgbClr val="BF5440"/>
                </a:solidFill>
              </a:rPr>
              <a:t> </a:t>
            </a:r>
            <a:r>
              <a:rPr lang="en-US" sz="2900" dirty="0" smtClean="0"/>
              <a:t>Terra MODIS, CALIPSO CALIOP, and Suomi NPP</a:t>
            </a:r>
            <a:r>
              <a:rPr lang="en-US" sz="2900" dirty="0" smtClean="0">
                <a:solidFill>
                  <a:schemeClr val="tx1">
                    <a:lumMod val="75000"/>
                  </a:schemeClr>
                </a:solidFill>
              </a:rPr>
              <a:t> VIIRS to track aerosols from wildfire smoke plumes around dates specified by the TCEQ</a:t>
            </a:r>
          </a:p>
          <a:p>
            <a:pPr>
              <a:buClr>
                <a:srgbClr val="BF5440"/>
              </a:buClr>
            </a:pPr>
            <a:r>
              <a:rPr lang="en-US" sz="2900" b="1" dirty="0" smtClean="0">
                <a:solidFill>
                  <a:srgbClr val="BF5440"/>
                </a:solidFill>
              </a:rPr>
              <a:t>Monitor</a:t>
            </a:r>
            <a:r>
              <a:rPr lang="en-US" sz="2900" dirty="0" smtClean="0">
                <a:solidFill>
                  <a:srgbClr val="BF5440"/>
                </a:solidFill>
              </a:rPr>
              <a:t> </a:t>
            </a:r>
            <a:r>
              <a:rPr lang="en-US" sz="2900" dirty="0" smtClean="0">
                <a:solidFill>
                  <a:schemeClr val="tx1">
                    <a:lumMod val="75000"/>
                  </a:schemeClr>
                </a:solidFill>
              </a:rPr>
              <a:t>aerosol concentration and distribution within the plumes as they move from source to destination</a:t>
            </a:r>
          </a:p>
          <a:p>
            <a:pPr>
              <a:buClr>
                <a:srgbClr val="BF5440"/>
              </a:buClr>
            </a:pPr>
            <a:r>
              <a:rPr lang="en-US" sz="2900" b="1" dirty="0" smtClean="0">
                <a:solidFill>
                  <a:srgbClr val="BF5440"/>
                </a:solidFill>
              </a:rPr>
              <a:t>Provide</a:t>
            </a:r>
            <a:r>
              <a:rPr lang="en-US" sz="2900" dirty="0" smtClean="0">
                <a:solidFill>
                  <a:srgbClr val="BF5440"/>
                </a:solidFill>
              </a:rPr>
              <a:t> </a:t>
            </a:r>
            <a:r>
              <a:rPr lang="en-US" sz="2900" dirty="0" smtClean="0">
                <a:solidFill>
                  <a:schemeClr val="tx1">
                    <a:lumMod val="75000"/>
                  </a:schemeClr>
                </a:solidFill>
              </a:rPr>
              <a:t>a 3-D aerosol transport map to track aerosol deposition in Houston and El Paso, Texas </a:t>
            </a:r>
          </a:p>
          <a:p>
            <a:pPr>
              <a:buClr>
                <a:srgbClr val="BF5440"/>
              </a:buClr>
            </a:pPr>
            <a:r>
              <a:rPr lang="en-US" sz="2900" b="1" dirty="0" smtClean="0">
                <a:solidFill>
                  <a:srgbClr val="BF5440"/>
                </a:solidFill>
              </a:rPr>
              <a:t>Assist</a:t>
            </a:r>
            <a:r>
              <a:rPr lang="en-US" sz="2900" dirty="0" smtClean="0">
                <a:solidFill>
                  <a:schemeClr val="tx1">
                    <a:lumMod val="75000"/>
                  </a:schemeClr>
                </a:solidFill>
              </a:rPr>
              <a:t> the TCEQ in locating the origins of aerosols that cause air pollution events</a:t>
            </a:r>
            <a:endParaRPr lang="en-US" sz="2900" dirty="0">
              <a:solidFill>
                <a:schemeClr val="tx1">
                  <a:lumMod val="75000"/>
                </a:schemeClr>
              </a:solidFill>
            </a:endParaRPr>
          </a:p>
        </p:txBody>
      </p:sp>
      <p:sp>
        <p:nvSpPr>
          <p:cNvPr id="37" name="Text Placeholder 16"/>
          <p:cNvSpPr txBox="1">
            <a:spLocks/>
          </p:cNvSpPr>
          <p:nvPr/>
        </p:nvSpPr>
        <p:spPr>
          <a:xfrm>
            <a:off x="914399" y="22267996"/>
            <a:ext cx="22917151" cy="453535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22" name="TextBox 21"/>
          <p:cNvSpPr txBox="1"/>
          <p:nvPr/>
        </p:nvSpPr>
        <p:spPr>
          <a:xfrm>
            <a:off x="12621580" y="16890797"/>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Project Partner</a:t>
            </a:r>
          </a:p>
        </p:txBody>
      </p:sp>
      <p:sp>
        <p:nvSpPr>
          <p:cNvPr id="41" name="Text Placeholder 16"/>
          <p:cNvSpPr txBox="1">
            <a:spLocks/>
          </p:cNvSpPr>
          <p:nvPr/>
        </p:nvSpPr>
        <p:spPr>
          <a:xfrm>
            <a:off x="12600615" y="17706342"/>
            <a:ext cx="10921333" cy="5329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Texas Commission on Environmental Quality (TCEQ), Air Quality Division</a:t>
            </a:r>
          </a:p>
        </p:txBody>
      </p:sp>
      <p:sp>
        <p:nvSpPr>
          <p:cNvPr id="19" name="TextBox 18"/>
          <p:cNvSpPr txBox="1"/>
          <p:nvPr/>
        </p:nvSpPr>
        <p:spPr>
          <a:xfrm>
            <a:off x="12621580" y="13820314"/>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Earth Observations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1631" y="14751563"/>
            <a:ext cx="2927348" cy="15336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1939" y="14759440"/>
            <a:ext cx="2484689" cy="15336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78522" y="14759439"/>
            <a:ext cx="2257145" cy="1533605"/>
          </a:xfrm>
          <a:prstGeom prst="rect">
            <a:avLst/>
          </a:prstGeom>
        </p:spPr>
      </p:pic>
      <p:sp>
        <p:nvSpPr>
          <p:cNvPr id="46" name="TextBox 45"/>
          <p:cNvSpPr txBox="1"/>
          <p:nvPr/>
        </p:nvSpPr>
        <p:spPr>
          <a:xfrm>
            <a:off x="13885215" y="16219836"/>
            <a:ext cx="822661" cy="461665"/>
          </a:xfrm>
          <a:prstGeom prst="rect">
            <a:avLst/>
          </a:prstGeom>
          <a:noFill/>
        </p:spPr>
        <p:txBody>
          <a:bodyPr wrap="none" rtlCol="0">
            <a:spAutoFit/>
          </a:bodyPr>
          <a:lstStyle/>
          <a:p>
            <a:r>
              <a:rPr lang="en-US" sz="2400" dirty="0" smtClean="0"/>
              <a:t>Terra</a:t>
            </a:r>
            <a:endParaRPr lang="en-US" sz="2400" dirty="0"/>
          </a:p>
        </p:txBody>
      </p:sp>
      <p:sp>
        <p:nvSpPr>
          <p:cNvPr id="47" name="TextBox 46"/>
          <p:cNvSpPr txBox="1"/>
          <p:nvPr/>
        </p:nvSpPr>
        <p:spPr>
          <a:xfrm>
            <a:off x="17560216" y="16231581"/>
            <a:ext cx="1608133" cy="461665"/>
          </a:xfrm>
          <a:prstGeom prst="rect">
            <a:avLst/>
          </a:prstGeom>
          <a:noFill/>
        </p:spPr>
        <p:txBody>
          <a:bodyPr wrap="none" rtlCol="0">
            <a:spAutoFit/>
          </a:bodyPr>
          <a:lstStyle/>
          <a:p>
            <a:r>
              <a:rPr lang="en-US" sz="2400" dirty="0" smtClean="0"/>
              <a:t>Suomi NPP</a:t>
            </a:r>
            <a:endParaRPr lang="en-US" sz="2400" dirty="0"/>
          </a:p>
        </p:txBody>
      </p:sp>
      <p:sp>
        <p:nvSpPr>
          <p:cNvPr id="48" name="TextBox 47"/>
          <p:cNvSpPr txBox="1"/>
          <p:nvPr/>
        </p:nvSpPr>
        <p:spPr>
          <a:xfrm>
            <a:off x="21225713" y="16209918"/>
            <a:ext cx="1435008" cy="461665"/>
          </a:xfrm>
          <a:prstGeom prst="rect">
            <a:avLst/>
          </a:prstGeom>
          <a:noFill/>
        </p:spPr>
        <p:txBody>
          <a:bodyPr wrap="none" rtlCol="0">
            <a:spAutoFit/>
          </a:bodyPr>
          <a:lstStyle/>
          <a:p>
            <a:r>
              <a:rPr lang="en-US" sz="2400" dirty="0" smtClean="0"/>
              <a:t>CALIPSO</a:t>
            </a:r>
            <a:endParaRPr lang="en-US" sz="2400" dirty="0"/>
          </a:p>
        </p:txBody>
      </p:sp>
      <p:sp>
        <p:nvSpPr>
          <p:cNvPr id="18" name="TextBox 17"/>
          <p:cNvSpPr txBox="1"/>
          <p:nvPr/>
        </p:nvSpPr>
        <p:spPr>
          <a:xfrm>
            <a:off x="12621580" y="9139322"/>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Study Area</a:t>
            </a:r>
          </a:p>
        </p:txBody>
      </p:sp>
      <p:grpSp>
        <p:nvGrpSpPr>
          <p:cNvPr id="10" name="Group 9"/>
          <p:cNvGrpSpPr/>
          <p:nvPr/>
        </p:nvGrpSpPr>
        <p:grpSpPr>
          <a:xfrm>
            <a:off x="12806215" y="9713378"/>
            <a:ext cx="11874591" cy="3763207"/>
            <a:chOff x="12707792" y="11665683"/>
            <a:chExt cx="11874591" cy="3763207"/>
          </a:xfrm>
        </p:grpSpPr>
        <p:sp>
          <p:nvSpPr>
            <p:cNvPr id="61" name="Rectangle 60"/>
            <p:cNvSpPr/>
            <p:nvPr/>
          </p:nvSpPr>
          <p:spPr>
            <a:xfrm>
              <a:off x="19602656" y="11668836"/>
              <a:ext cx="4913052" cy="375995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67" name="Straight Connector 66"/>
            <p:cNvCxnSpPr/>
            <p:nvPr/>
          </p:nvCxnSpPr>
          <p:spPr>
            <a:xfrm>
              <a:off x="15842698" y="14944299"/>
              <a:ext cx="3753796" cy="484591"/>
            </a:xfrm>
            <a:prstGeom prst="lin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p:cNvGrpSpPr/>
            <p:nvPr/>
          </p:nvGrpSpPr>
          <p:grpSpPr>
            <a:xfrm>
              <a:off x="12707792" y="11665683"/>
              <a:ext cx="11874591" cy="3748488"/>
              <a:chOff x="12707792" y="11665683"/>
              <a:chExt cx="11874591" cy="3748488"/>
            </a:xfrm>
          </p:grpSpPr>
          <p:sp>
            <p:nvSpPr>
              <p:cNvPr id="54" name="TextBox 53"/>
              <p:cNvSpPr txBox="1"/>
              <p:nvPr/>
            </p:nvSpPr>
            <p:spPr>
              <a:xfrm>
                <a:off x="19742367" y="14136845"/>
                <a:ext cx="382136" cy="369332"/>
              </a:xfrm>
              <a:prstGeom prst="rect">
                <a:avLst/>
              </a:prstGeom>
              <a:noFill/>
            </p:spPr>
            <p:txBody>
              <a:bodyPr wrap="square" rtlCol="0">
                <a:spAutoFit/>
              </a:bodyPr>
              <a:lstStyle/>
              <a:p>
                <a:r>
                  <a:rPr lang="en-US" sz="1800" dirty="0" smtClean="0"/>
                  <a:t>N</a:t>
                </a:r>
                <a:endParaRPr lang="en-US" sz="1800" dirty="0"/>
              </a:p>
            </p:txBody>
          </p:sp>
          <p:grpSp>
            <p:nvGrpSpPr>
              <p:cNvPr id="7" name="Group 6"/>
              <p:cNvGrpSpPr/>
              <p:nvPr/>
            </p:nvGrpSpPr>
            <p:grpSpPr>
              <a:xfrm>
                <a:off x="12707792" y="11686629"/>
                <a:ext cx="11401153" cy="3727542"/>
                <a:chOff x="12707792" y="11686629"/>
                <a:chExt cx="11401153" cy="3727542"/>
              </a:xfrm>
            </p:grpSpPr>
            <p:grpSp>
              <p:nvGrpSpPr>
                <p:cNvPr id="103" name="Group 102"/>
                <p:cNvGrpSpPr/>
                <p:nvPr/>
              </p:nvGrpSpPr>
              <p:grpSpPr>
                <a:xfrm>
                  <a:off x="19752079" y="11686629"/>
                  <a:ext cx="4356866" cy="3641835"/>
                  <a:chOff x="19752079" y="11622831"/>
                  <a:chExt cx="4356866" cy="3641835"/>
                </a:xfrm>
              </p:grpSpPr>
              <p:pic>
                <p:nvPicPr>
                  <p:cNvPr id="51" name="Picture 5"/>
                  <p:cNvPicPr>
                    <a:picLocks noChangeAspect="1" noChangeArrowheads="1"/>
                  </p:cNvPicPr>
                  <p:nvPr/>
                </p:nvPicPr>
                <p:blipFill>
                  <a:blip r:embed="rId6" cstate="print"/>
                  <a:stretch>
                    <a:fillRect/>
                  </a:stretch>
                </p:blipFill>
                <p:spPr bwMode="auto">
                  <a:xfrm>
                    <a:off x="20288980" y="11622831"/>
                    <a:ext cx="3819965" cy="3641835"/>
                  </a:xfrm>
                  <a:prstGeom prst="rect">
                    <a:avLst/>
                  </a:prstGeom>
                  <a:noFill/>
                  <a:ln w="9525">
                    <a:noFill/>
                    <a:miter lim="800000"/>
                    <a:headEnd/>
                    <a:tailEnd/>
                  </a:ln>
                  <a:effectLst/>
                </p:spPr>
              </p:pic>
              <p:pic>
                <p:nvPicPr>
                  <p:cNvPr id="52" name="Picture 3"/>
                  <p:cNvPicPr>
                    <a:picLocks noChangeAspect="1" noChangeArrowheads="1"/>
                  </p:cNvPicPr>
                  <p:nvPr/>
                </p:nvPicPr>
                <p:blipFill>
                  <a:blip r:embed="rId7" cstate="print"/>
                  <a:srcRect/>
                  <a:stretch>
                    <a:fillRect/>
                  </a:stretch>
                </p:blipFill>
                <p:spPr bwMode="auto">
                  <a:xfrm>
                    <a:off x="19752079" y="14969720"/>
                    <a:ext cx="2513012" cy="274638"/>
                  </a:xfrm>
                  <a:prstGeom prst="rect">
                    <a:avLst/>
                  </a:prstGeom>
                  <a:noFill/>
                  <a:ln w="9525">
                    <a:noFill/>
                    <a:miter lim="800000"/>
                    <a:headEnd/>
                    <a:tailEnd/>
                  </a:ln>
                  <a:effectLst/>
                </p:spPr>
              </p:pic>
              <p:pic>
                <p:nvPicPr>
                  <p:cNvPr id="53" name="Picture 4"/>
                  <p:cNvPicPr>
                    <a:picLocks noChangeAspect="1" noChangeArrowheads="1"/>
                  </p:cNvPicPr>
                  <p:nvPr/>
                </p:nvPicPr>
                <p:blipFill>
                  <a:blip r:embed="rId8" cstate="print"/>
                  <a:srcRect t="26129" r="-1960"/>
                  <a:stretch>
                    <a:fillRect/>
                  </a:stretch>
                </p:blipFill>
                <p:spPr bwMode="auto">
                  <a:xfrm>
                    <a:off x="19810605" y="14463963"/>
                    <a:ext cx="247650" cy="363538"/>
                  </a:xfrm>
                  <a:prstGeom prst="rect">
                    <a:avLst/>
                  </a:prstGeom>
                  <a:noFill/>
                  <a:ln w="9525">
                    <a:noFill/>
                    <a:miter lim="800000"/>
                    <a:headEnd/>
                    <a:tailEnd/>
                  </a:ln>
                  <a:effectLst/>
                </p:spPr>
              </p:pic>
              <p:sp>
                <p:nvSpPr>
                  <p:cNvPr id="101" name="Flowchart: Connector 100"/>
                  <p:cNvSpPr/>
                  <p:nvPr/>
                </p:nvSpPr>
                <p:spPr>
                  <a:xfrm>
                    <a:off x="23423525" y="13875489"/>
                    <a:ext cx="180754" cy="170121"/>
                  </a:xfrm>
                  <a:prstGeom prst="flowChartConnector">
                    <a:avLst/>
                  </a:prstGeom>
                  <a:solidFill>
                    <a:srgbClr val="4CF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Connector 101"/>
                  <p:cNvSpPr/>
                  <p:nvPr/>
                </p:nvSpPr>
                <p:spPr>
                  <a:xfrm>
                    <a:off x="20311730" y="13209182"/>
                    <a:ext cx="180754" cy="170121"/>
                  </a:xfrm>
                  <a:prstGeom prst="flowChartConnector">
                    <a:avLst/>
                  </a:prstGeom>
                  <a:solidFill>
                    <a:srgbClr val="4CF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descr="StudyArea1.jpg"/>
                <p:cNvPicPr>
                  <a:picLocks noChangeAspect="1"/>
                </p:cNvPicPr>
                <p:nvPr/>
              </p:nvPicPr>
              <p:blipFill>
                <a:blip r:embed="rId9" cstate="print"/>
                <a:stretch>
                  <a:fillRect/>
                </a:stretch>
              </p:blipFill>
              <p:spPr>
                <a:xfrm>
                  <a:off x="12707792" y="11965338"/>
                  <a:ext cx="5661179" cy="3311812"/>
                </a:xfrm>
                <a:prstGeom prst="rect">
                  <a:avLst/>
                </a:prstGeom>
              </p:spPr>
            </p:pic>
            <p:sp>
              <p:nvSpPr>
                <p:cNvPr id="98" name="Freeform 97"/>
                <p:cNvSpPr/>
                <p:nvPr/>
              </p:nvSpPr>
              <p:spPr>
                <a:xfrm>
                  <a:off x="15871371" y="11691257"/>
                  <a:ext cx="3711039" cy="3722914"/>
                </a:xfrm>
                <a:custGeom>
                  <a:avLst/>
                  <a:gdLst>
                    <a:gd name="connsiteX0" fmla="*/ 0 w 3711039"/>
                    <a:gd name="connsiteY0" fmla="*/ 1959429 h 3722914"/>
                    <a:gd name="connsiteX1" fmla="*/ 3711039 w 3711039"/>
                    <a:gd name="connsiteY1" fmla="*/ 0 h 3722914"/>
                    <a:gd name="connsiteX2" fmla="*/ 3711039 w 3711039"/>
                    <a:gd name="connsiteY2" fmla="*/ 3722914 h 3722914"/>
                    <a:gd name="connsiteX3" fmla="*/ 0 w 3711039"/>
                    <a:gd name="connsiteY3" fmla="*/ 3241964 h 3722914"/>
                    <a:gd name="connsiteX4" fmla="*/ 0 w 3711039"/>
                    <a:gd name="connsiteY4" fmla="*/ 1959429 h 372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039" h="3722914">
                      <a:moveTo>
                        <a:pt x="0" y="1959429"/>
                      </a:moveTo>
                      <a:lnTo>
                        <a:pt x="3711039" y="0"/>
                      </a:lnTo>
                      <a:lnTo>
                        <a:pt x="3711039" y="3722914"/>
                      </a:lnTo>
                      <a:lnTo>
                        <a:pt x="0" y="3241964"/>
                      </a:lnTo>
                      <a:lnTo>
                        <a:pt x="0" y="1959429"/>
                      </a:lnTo>
                      <a:close/>
                    </a:path>
                  </a:pathLst>
                </a:custGeom>
                <a:solidFill>
                  <a:schemeClr val="bg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 name="Straight Connector 62"/>
              <p:cNvCxnSpPr/>
              <p:nvPr/>
            </p:nvCxnSpPr>
            <p:spPr>
              <a:xfrm flipV="1">
                <a:off x="15849600" y="11665683"/>
                <a:ext cx="3746894" cy="1982281"/>
              </a:xfrm>
              <a:prstGeom prst="lin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6" name="Rectangle 55"/>
              <p:cNvSpPr/>
              <p:nvPr/>
            </p:nvSpPr>
            <p:spPr>
              <a:xfrm>
                <a:off x="14518864" y="13647288"/>
                <a:ext cx="1339059" cy="13002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44" name="TextBox 43"/>
              <p:cNvSpPr txBox="1"/>
              <p:nvPr/>
            </p:nvSpPr>
            <p:spPr>
              <a:xfrm>
                <a:off x="19712732" y="12964287"/>
                <a:ext cx="950026" cy="369332"/>
              </a:xfrm>
              <a:prstGeom prst="rect">
                <a:avLst/>
              </a:prstGeom>
              <a:noFill/>
            </p:spPr>
            <p:txBody>
              <a:bodyPr wrap="square" rtlCol="0">
                <a:spAutoFit/>
              </a:bodyPr>
              <a:lstStyle/>
              <a:p>
                <a:r>
                  <a:rPr lang="en-US" sz="1800" dirty="0" smtClean="0"/>
                  <a:t>El Paso</a:t>
                </a:r>
                <a:endParaRPr lang="en-US" sz="1800" dirty="0"/>
              </a:p>
            </p:txBody>
          </p:sp>
          <p:sp>
            <p:nvSpPr>
              <p:cNvPr id="45" name="TextBox 44"/>
              <p:cNvSpPr txBox="1"/>
              <p:nvPr/>
            </p:nvSpPr>
            <p:spPr>
              <a:xfrm>
                <a:off x="23538142" y="14184393"/>
                <a:ext cx="1044241" cy="366930"/>
              </a:xfrm>
              <a:prstGeom prst="rect">
                <a:avLst/>
              </a:prstGeom>
              <a:noFill/>
            </p:spPr>
            <p:txBody>
              <a:bodyPr wrap="square" rtlCol="0">
                <a:spAutoFit/>
              </a:bodyPr>
              <a:lstStyle/>
              <a:p>
                <a:r>
                  <a:rPr lang="en-US" sz="1800" dirty="0" smtClean="0"/>
                  <a:t>Houston</a:t>
                </a:r>
                <a:endParaRPr lang="en-US" sz="1800" dirty="0"/>
              </a:p>
            </p:txBody>
          </p:sp>
        </p:grpSp>
      </p:grpSp>
      <p:grpSp>
        <p:nvGrpSpPr>
          <p:cNvPr id="74" name="Group 73"/>
          <p:cNvGrpSpPr/>
          <p:nvPr/>
        </p:nvGrpSpPr>
        <p:grpSpPr>
          <a:xfrm>
            <a:off x="914400" y="11999202"/>
            <a:ext cx="10804607" cy="9299619"/>
            <a:chOff x="1121657" y="12189309"/>
            <a:chExt cx="10597350" cy="9109512"/>
          </a:xfrm>
        </p:grpSpPr>
        <p:sp>
          <p:nvSpPr>
            <p:cNvPr id="64" name="Rounded Rectangle 63"/>
            <p:cNvSpPr/>
            <p:nvPr/>
          </p:nvSpPr>
          <p:spPr>
            <a:xfrm>
              <a:off x="1157514" y="17638921"/>
              <a:ext cx="2679224" cy="1823256"/>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Locate fires using the I-band on Suomi NPP VIIRS</a:t>
              </a:r>
              <a:endParaRPr lang="en-US" sz="2400" dirty="0"/>
            </a:p>
          </p:txBody>
        </p:sp>
        <p:sp>
          <p:nvSpPr>
            <p:cNvPr id="65" name="Rounded Rectangle 64"/>
            <p:cNvSpPr/>
            <p:nvPr/>
          </p:nvSpPr>
          <p:spPr>
            <a:xfrm>
              <a:off x="1121657" y="14029218"/>
              <a:ext cx="2743546" cy="1849023"/>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Track the aerosol movement across Texas using  Terra MODIS data</a:t>
              </a:r>
              <a:endParaRPr lang="en-US" sz="2400" dirty="0"/>
            </a:p>
          </p:txBody>
        </p:sp>
        <p:sp>
          <p:nvSpPr>
            <p:cNvPr id="66" name="Rounded Rectangle 65"/>
            <p:cNvSpPr/>
            <p:nvPr/>
          </p:nvSpPr>
          <p:spPr>
            <a:xfrm>
              <a:off x="5112798" y="12189309"/>
              <a:ext cx="2750249" cy="1779060"/>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Observe vertical profile of smoke plume using CALIPSO CALIOP data</a:t>
              </a:r>
              <a:endParaRPr lang="en-US" sz="2400" dirty="0"/>
            </a:p>
          </p:txBody>
        </p:sp>
        <p:sp>
          <p:nvSpPr>
            <p:cNvPr id="68" name="Flowchart: Connector 67"/>
            <p:cNvSpPr/>
            <p:nvPr/>
          </p:nvSpPr>
          <p:spPr>
            <a:xfrm>
              <a:off x="4986547" y="15202507"/>
              <a:ext cx="2977635" cy="2980944"/>
            </a:xfrm>
            <a:prstGeom prst="flowChartConnector">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3-D Aerosol Transport Map </a:t>
              </a:r>
              <a:endParaRPr lang="en-US" sz="3200" b="1" dirty="0">
                <a:solidFill>
                  <a:schemeClr val="tx1"/>
                </a:solidFill>
              </a:endParaRPr>
            </a:p>
          </p:txBody>
        </p:sp>
        <p:sp>
          <p:nvSpPr>
            <p:cNvPr id="70" name="Rounded Rectangle 69"/>
            <p:cNvSpPr/>
            <p:nvPr/>
          </p:nvSpPr>
          <p:spPr>
            <a:xfrm>
              <a:off x="9068337" y="14029218"/>
              <a:ext cx="2650670" cy="1821075"/>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Resample Level 3 data to finer spatial resolution using ArcMap </a:t>
              </a:r>
              <a:endParaRPr lang="en-US" sz="2400" dirty="0"/>
            </a:p>
          </p:txBody>
        </p:sp>
        <p:sp>
          <p:nvSpPr>
            <p:cNvPr id="71" name="Rounded Rectangle 70"/>
            <p:cNvSpPr/>
            <p:nvPr/>
          </p:nvSpPr>
          <p:spPr>
            <a:xfrm>
              <a:off x="9031083" y="17638921"/>
              <a:ext cx="2680911" cy="1849130"/>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Compute forward and backward air parcel trajectories using HYSPLIT</a:t>
              </a:r>
              <a:endParaRPr lang="en-US" sz="2400" dirty="0"/>
            </a:p>
          </p:txBody>
        </p:sp>
        <p:sp>
          <p:nvSpPr>
            <p:cNvPr id="76" name="Down Arrow 75"/>
            <p:cNvSpPr/>
            <p:nvPr/>
          </p:nvSpPr>
          <p:spPr>
            <a:xfrm rot="18131151">
              <a:off x="4279288" y="15033971"/>
              <a:ext cx="776201" cy="10738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a:off x="6087264" y="14036292"/>
              <a:ext cx="776201" cy="10738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p:cNvSpPr/>
            <p:nvPr/>
          </p:nvSpPr>
          <p:spPr>
            <a:xfrm rot="3694614">
              <a:off x="7897516" y="15016430"/>
              <a:ext cx="776201" cy="10738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78"/>
            <p:cNvSpPr/>
            <p:nvPr/>
          </p:nvSpPr>
          <p:spPr>
            <a:xfrm rot="14177035">
              <a:off x="4296261" y="17407357"/>
              <a:ext cx="776201" cy="10738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p:cNvSpPr/>
            <p:nvPr/>
          </p:nvSpPr>
          <p:spPr>
            <a:xfrm rot="7442313">
              <a:off x="7899500" y="17408645"/>
              <a:ext cx="776201" cy="10738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wn Arrow 71"/>
            <p:cNvSpPr/>
            <p:nvPr/>
          </p:nvSpPr>
          <p:spPr>
            <a:xfrm rot="10800000">
              <a:off x="6087265" y="18301863"/>
              <a:ext cx="776201" cy="10738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5147466" y="19449691"/>
              <a:ext cx="2680911" cy="1849130"/>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Identify possible wildfire signatures using </a:t>
              </a:r>
              <a:r>
                <a:rPr lang="en-US" sz="2400" i="1" dirty="0" smtClean="0"/>
                <a:t>in situ </a:t>
              </a:r>
              <a:r>
                <a:rPr lang="en-US" sz="2400" dirty="0" smtClean="0"/>
                <a:t>data</a:t>
              </a:r>
              <a:endParaRPr lang="en-US" sz="2400" dirty="0"/>
            </a:p>
          </p:txBody>
        </p:sp>
      </p:grpSp>
      <p:sp>
        <p:nvSpPr>
          <p:cNvPr id="23" name="TextBox 22"/>
          <p:cNvSpPr txBox="1"/>
          <p:nvPr/>
        </p:nvSpPr>
        <p:spPr>
          <a:xfrm>
            <a:off x="887458" y="31282830"/>
            <a:ext cx="4542503"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Team Members</a:t>
            </a:r>
          </a:p>
        </p:txBody>
      </p:sp>
      <p:grpSp>
        <p:nvGrpSpPr>
          <p:cNvPr id="12" name="Group 11"/>
          <p:cNvGrpSpPr/>
          <p:nvPr/>
        </p:nvGrpSpPr>
        <p:grpSpPr>
          <a:xfrm>
            <a:off x="12696867" y="19403138"/>
            <a:ext cx="9191875" cy="5852160"/>
            <a:chOff x="12696867" y="19403138"/>
            <a:chExt cx="9191875" cy="585216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96867" y="19403138"/>
              <a:ext cx="9191875" cy="5852160"/>
            </a:xfrm>
            <a:prstGeom prst="rect">
              <a:avLst/>
            </a:prstGeom>
          </p:spPr>
        </p:pic>
        <p:sp>
          <p:nvSpPr>
            <p:cNvPr id="13" name="TextBox 12"/>
            <p:cNvSpPr txBox="1"/>
            <p:nvPr/>
          </p:nvSpPr>
          <p:spPr>
            <a:xfrm>
              <a:off x="15286816" y="24576617"/>
              <a:ext cx="1968809" cy="461665"/>
            </a:xfrm>
            <a:prstGeom prst="rect">
              <a:avLst/>
            </a:prstGeom>
            <a:noFill/>
          </p:spPr>
          <p:txBody>
            <a:bodyPr wrap="none" rtlCol="0">
              <a:spAutoFit/>
            </a:bodyPr>
            <a:lstStyle/>
            <a:p>
              <a:r>
                <a:rPr lang="en-US" sz="2400" b="1" dirty="0" smtClean="0">
                  <a:ln>
                    <a:solidFill>
                      <a:schemeClr val="tx1"/>
                    </a:solidFill>
                  </a:ln>
                  <a:solidFill>
                    <a:srgbClr val="FF0000"/>
                  </a:solidFill>
                  <a:latin typeface="+mj-lt"/>
                </a:rPr>
                <a:t>MODIS AOD</a:t>
              </a:r>
              <a:endParaRPr lang="en-US" sz="2400" b="1" dirty="0">
                <a:ln>
                  <a:solidFill>
                    <a:schemeClr val="tx1"/>
                  </a:solidFill>
                </a:ln>
                <a:solidFill>
                  <a:srgbClr val="FF0000"/>
                </a:solidFill>
                <a:latin typeface="+mj-lt"/>
              </a:endParaRPr>
            </a:p>
          </p:txBody>
        </p:sp>
        <p:sp>
          <p:nvSpPr>
            <p:cNvPr id="80" name="TextBox 79"/>
            <p:cNvSpPr txBox="1"/>
            <p:nvPr/>
          </p:nvSpPr>
          <p:spPr>
            <a:xfrm>
              <a:off x="17095184" y="22944045"/>
              <a:ext cx="1709097" cy="1200329"/>
            </a:xfrm>
            <a:prstGeom prst="rect">
              <a:avLst/>
            </a:prstGeom>
            <a:noFill/>
          </p:spPr>
          <p:txBody>
            <a:bodyPr wrap="square" rtlCol="0">
              <a:spAutoFit/>
            </a:bodyPr>
            <a:lstStyle/>
            <a:p>
              <a:r>
                <a:rPr lang="en-US" sz="2400" b="1" dirty="0" smtClean="0">
                  <a:ln>
                    <a:solidFill>
                      <a:schemeClr val="tx1"/>
                    </a:solidFill>
                  </a:ln>
                  <a:solidFill>
                    <a:srgbClr val="FF0000"/>
                  </a:solidFill>
                  <a:latin typeface="+mj-lt"/>
                </a:rPr>
                <a:t>HYSPLIT forward trajectory</a:t>
              </a:r>
              <a:endParaRPr lang="en-US" sz="2400" b="1" dirty="0">
                <a:ln>
                  <a:solidFill>
                    <a:schemeClr val="tx1"/>
                  </a:solidFill>
                </a:ln>
                <a:solidFill>
                  <a:srgbClr val="FF0000"/>
                </a:solidFill>
                <a:latin typeface="+mj-lt"/>
              </a:endParaRPr>
            </a:p>
          </p:txBody>
        </p:sp>
        <p:sp>
          <p:nvSpPr>
            <p:cNvPr id="81" name="Right Arrow 80"/>
            <p:cNvSpPr/>
            <p:nvPr/>
          </p:nvSpPr>
          <p:spPr>
            <a:xfrm rot="12887662" flipV="1">
              <a:off x="16512646" y="22803366"/>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rot="12887662" flipV="1">
              <a:off x="14716705" y="24443082"/>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3929753" y="22517863"/>
              <a:ext cx="1978115" cy="830997"/>
            </a:xfrm>
            <a:prstGeom prst="rect">
              <a:avLst/>
            </a:prstGeom>
            <a:noFill/>
          </p:spPr>
          <p:txBody>
            <a:bodyPr wrap="square" rtlCol="0">
              <a:spAutoFit/>
            </a:bodyPr>
            <a:lstStyle/>
            <a:p>
              <a:pPr algn="r"/>
              <a:r>
                <a:rPr lang="en-US" sz="2400" b="1" dirty="0">
                  <a:ln>
                    <a:solidFill>
                      <a:schemeClr val="tx1"/>
                    </a:solidFill>
                  </a:ln>
                  <a:solidFill>
                    <a:schemeClr val="bg1"/>
                  </a:solidFill>
                  <a:latin typeface="+mj-lt"/>
                </a:rPr>
                <a:t>a</a:t>
              </a:r>
              <a:r>
                <a:rPr lang="en-US" sz="2400" b="1" dirty="0" smtClean="0">
                  <a:ln>
                    <a:solidFill>
                      <a:schemeClr val="tx1"/>
                    </a:solidFill>
                  </a:ln>
                  <a:solidFill>
                    <a:schemeClr val="bg1"/>
                  </a:solidFill>
                  <a:latin typeface="+mj-lt"/>
                </a:rPr>
                <a:t>gricultural burning</a:t>
              </a:r>
              <a:endParaRPr lang="en-US" sz="2400" b="1" dirty="0">
                <a:ln>
                  <a:solidFill>
                    <a:schemeClr val="tx1"/>
                  </a:solidFill>
                </a:ln>
                <a:solidFill>
                  <a:schemeClr val="bg1"/>
                </a:solidFill>
                <a:latin typeface="+mj-lt"/>
              </a:endParaRPr>
            </a:p>
          </p:txBody>
        </p:sp>
        <p:sp>
          <p:nvSpPr>
            <p:cNvPr id="89" name="Right Arrow 88"/>
            <p:cNvSpPr/>
            <p:nvPr/>
          </p:nvSpPr>
          <p:spPr>
            <a:xfrm rot="2227829" flipV="1">
              <a:off x="16730344" y="20686008"/>
              <a:ext cx="700188" cy="699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14489388" y="19774498"/>
              <a:ext cx="2412960" cy="836107"/>
            </a:xfrm>
            <a:prstGeom prst="rect">
              <a:avLst/>
            </a:prstGeom>
            <a:noFill/>
          </p:spPr>
          <p:txBody>
            <a:bodyPr wrap="square" rtlCol="0">
              <a:spAutoFit/>
            </a:bodyPr>
            <a:lstStyle/>
            <a:p>
              <a:pPr algn="ctr"/>
              <a:r>
                <a:rPr lang="en-US" sz="2400" b="1" dirty="0" smtClean="0">
                  <a:ln>
                    <a:solidFill>
                      <a:schemeClr val="tx1"/>
                    </a:solidFill>
                  </a:ln>
                  <a:solidFill>
                    <a:schemeClr val="bg1"/>
                  </a:solidFill>
                  <a:latin typeface="+mj-lt"/>
                </a:rPr>
                <a:t>CALIOP vertical profile</a:t>
              </a:r>
              <a:endParaRPr lang="en-US" sz="2400" b="1" dirty="0">
                <a:ln>
                  <a:solidFill>
                    <a:schemeClr val="tx1"/>
                  </a:solidFill>
                </a:ln>
                <a:solidFill>
                  <a:schemeClr val="bg1"/>
                </a:solidFill>
                <a:latin typeface="+mj-lt"/>
              </a:endParaRPr>
            </a:p>
          </p:txBody>
        </p:sp>
        <p:sp>
          <p:nvSpPr>
            <p:cNvPr id="94" name="Right Arrow 93"/>
            <p:cNvSpPr/>
            <p:nvPr/>
          </p:nvSpPr>
          <p:spPr>
            <a:xfrm flipV="1">
              <a:off x="17560216" y="21725048"/>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15612134" y="21475165"/>
              <a:ext cx="1978115" cy="461665"/>
            </a:xfrm>
            <a:prstGeom prst="rect">
              <a:avLst/>
            </a:prstGeom>
            <a:noFill/>
          </p:spPr>
          <p:txBody>
            <a:bodyPr wrap="square" rtlCol="0">
              <a:spAutoFit/>
            </a:bodyPr>
            <a:lstStyle/>
            <a:p>
              <a:pPr algn="r"/>
              <a:r>
                <a:rPr lang="en-US" sz="2400" b="1" dirty="0" smtClean="0">
                  <a:ln>
                    <a:solidFill>
                      <a:schemeClr val="tx1"/>
                    </a:solidFill>
                  </a:ln>
                  <a:solidFill>
                    <a:srgbClr val="FF0000"/>
                  </a:solidFill>
                  <a:latin typeface="+mj-lt"/>
                </a:rPr>
                <a:t>wildfire</a:t>
              </a:r>
              <a:endParaRPr lang="en-US" sz="2400" b="1" dirty="0">
                <a:ln>
                  <a:solidFill>
                    <a:schemeClr val="tx1"/>
                  </a:solidFill>
                </a:ln>
                <a:solidFill>
                  <a:srgbClr val="FF0000"/>
                </a:solidFill>
                <a:latin typeface="+mj-lt"/>
              </a:endParaRPr>
            </a:p>
          </p:txBody>
        </p:sp>
        <p:sp>
          <p:nvSpPr>
            <p:cNvPr id="96" name="Right Arrow 95"/>
            <p:cNvSpPr/>
            <p:nvPr/>
          </p:nvSpPr>
          <p:spPr>
            <a:xfrm rot="2152787" flipV="1">
              <a:off x="15829618" y="23384200"/>
              <a:ext cx="700188" cy="699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2696867" y="25478558"/>
            <a:ext cx="9191876" cy="5852160"/>
            <a:chOff x="12696867" y="25478558"/>
            <a:chExt cx="9191876" cy="5852160"/>
          </a:xfrm>
        </p:grpSpPr>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96867" y="25478558"/>
              <a:ext cx="9191876" cy="5852160"/>
            </a:xfrm>
            <a:prstGeom prst="rect">
              <a:avLst/>
            </a:prstGeom>
          </p:spPr>
        </p:pic>
        <p:sp>
          <p:nvSpPr>
            <p:cNvPr id="97" name="TextBox 96"/>
            <p:cNvSpPr txBox="1"/>
            <p:nvPr/>
          </p:nvSpPr>
          <p:spPr>
            <a:xfrm>
              <a:off x="18791433" y="27418972"/>
              <a:ext cx="1709097" cy="1200329"/>
            </a:xfrm>
            <a:prstGeom prst="rect">
              <a:avLst/>
            </a:prstGeom>
            <a:noFill/>
          </p:spPr>
          <p:txBody>
            <a:bodyPr wrap="square" rtlCol="0">
              <a:spAutoFit/>
            </a:bodyPr>
            <a:lstStyle/>
            <a:p>
              <a:r>
                <a:rPr lang="en-US" sz="2400" b="1" dirty="0" smtClean="0">
                  <a:ln>
                    <a:solidFill>
                      <a:schemeClr val="tx1"/>
                    </a:solidFill>
                  </a:ln>
                  <a:solidFill>
                    <a:srgbClr val="FF0000"/>
                  </a:solidFill>
                  <a:latin typeface="+mj-lt"/>
                </a:rPr>
                <a:t>HYSPLIT forward trajectory</a:t>
              </a:r>
              <a:endParaRPr lang="en-US" sz="2400" b="1" dirty="0">
                <a:ln>
                  <a:solidFill>
                    <a:schemeClr val="tx1"/>
                  </a:solidFill>
                </a:ln>
                <a:solidFill>
                  <a:srgbClr val="FF0000"/>
                </a:solidFill>
                <a:latin typeface="+mj-lt"/>
              </a:endParaRPr>
            </a:p>
          </p:txBody>
        </p:sp>
        <p:sp>
          <p:nvSpPr>
            <p:cNvPr id="99" name="Right Arrow 98"/>
            <p:cNvSpPr/>
            <p:nvPr/>
          </p:nvSpPr>
          <p:spPr>
            <a:xfrm rot="10800000" flipV="1">
              <a:off x="18106457" y="28369643"/>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99"/>
            <p:cNvSpPr/>
            <p:nvPr/>
          </p:nvSpPr>
          <p:spPr>
            <a:xfrm rot="12957442" flipV="1">
              <a:off x="17791820" y="28958359"/>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8376246" y="29117792"/>
              <a:ext cx="1709097" cy="830997"/>
            </a:xfrm>
            <a:prstGeom prst="rect">
              <a:avLst/>
            </a:prstGeom>
            <a:noFill/>
          </p:spPr>
          <p:txBody>
            <a:bodyPr wrap="square" rtlCol="0">
              <a:spAutoFit/>
            </a:bodyPr>
            <a:lstStyle/>
            <a:p>
              <a:r>
                <a:rPr lang="en-US" sz="2400" b="1" dirty="0" smtClean="0">
                  <a:ln>
                    <a:solidFill>
                      <a:schemeClr val="tx1"/>
                    </a:solidFill>
                  </a:ln>
                  <a:solidFill>
                    <a:srgbClr val="FF0000"/>
                  </a:solidFill>
                  <a:latin typeface="+mj-lt"/>
                </a:rPr>
                <a:t>El Paso, TX</a:t>
              </a:r>
              <a:endParaRPr lang="en-US" sz="2400" b="1" dirty="0">
                <a:ln>
                  <a:solidFill>
                    <a:schemeClr val="tx1"/>
                  </a:solidFill>
                </a:ln>
                <a:solidFill>
                  <a:srgbClr val="FF0000"/>
                </a:solidFill>
                <a:latin typeface="+mj-lt"/>
              </a:endParaRPr>
            </a:p>
          </p:txBody>
        </p:sp>
      </p:grpSp>
      <p:grpSp>
        <p:nvGrpSpPr>
          <p:cNvPr id="14" name="Group 13"/>
          <p:cNvGrpSpPr/>
          <p:nvPr/>
        </p:nvGrpSpPr>
        <p:grpSpPr>
          <a:xfrm>
            <a:off x="493799" y="31967352"/>
            <a:ext cx="10449424" cy="3332386"/>
            <a:chOff x="493799" y="31895163"/>
            <a:chExt cx="10449424" cy="3332386"/>
          </a:xfrm>
        </p:grpSpPr>
        <p:sp>
          <p:nvSpPr>
            <p:cNvPr id="92" name="Text Placeholder 16"/>
            <p:cNvSpPr txBox="1">
              <a:spLocks/>
            </p:cNvSpPr>
            <p:nvPr/>
          </p:nvSpPr>
          <p:spPr>
            <a:xfrm>
              <a:off x="493799" y="3397965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Eric White</a:t>
              </a:r>
            </a:p>
            <a:p>
              <a:pPr algn="ctr">
                <a:lnSpc>
                  <a:spcPct val="100000"/>
                </a:lnSpc>
                <a:spcBef>
                  <a:spcPts val="0"/>
                </a:spcBef>
              </a:pPr>
              <a:r>
                <a:rPr lang="en-US" dirty="0" smtClean="0">
                  <a:solidFill>
                    <a:schemeClr val="tx1">
                      <a:lumMod val="75000"/>
                    </a:schemeClr>
                  </a:solidFill>
                </a:rPr>
                <a:t>Team Lead</a:t>
              </a:r>
            </a:p>
          </p:txBody>
        </p:sp>
        <p:sp>
          <p:nvSpPr>
            <p:cNvPr id="93" name="Text Placeholder 16"/>
            <p:cNvSpPr txBox="1">
              <a:spLocks/>
            </p:cNvSpPr>
            <p:nvPr/>
          </p:nvSpPr>
          <p:spPr>
            <a:xfrm>
              <a:off x="7941063" y="3397965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Audrey </a:t>
              </a:r>
              <a:r>
                <a:rPr lang="en-US" dirty="0" err="1" smtClean="0">
                  <a:solidFill>
                    <a:schemeClr val="tx1">
                      <a:lumMod val="75000"/>
                    </a:schemeClr>
                  </a:solidFill>
                </a:rPr>
                <a:t>Odwuor</a:t>
              </a:r>
              <a:endParaRPr lang="en-US" dirty="0" smtClean="0">
                <a:solidFill>
                  <a:schemeClr val="tx1">
                    <a:lumMod val="75000"/>
                  </a:schemeClr>
                </a:solidFill>
              </a:endParaRPr>
            </a:p>
          </p:txBody>
        </p:sp>
        <p:sp>
          <p:nvSpPr>
            <p:cNvPr id="105" name="Text Placeholder 16"/>
            <p:cNvSpPr txBox="1">
              <a:spLocks/>
            </p:cNvSpPr>
            <p:nvPr/>
          </p:nvSpPr>
          <p:spPr>
            <a:xfrm>
              <a:off x="2932917" y="3397965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Kannikha Kolandaivelu</a:t>
              </a:r>
            </a:p>
          </p:txBody>
        </p:sp>
        <p:sp>
          <p:nvSpPr>
            <p:cNvPr id="114" name="Text Placeholder 16"/>
            <p:cNvSpPr txBox="1">
              <a:spLocks/>
            </p:cNvSpPr>
            <p:nvPr/>
          </p:nvSpPr>
          <p:spPr>
            <a:xfrm>
              <a:off x="5372035" y="3397965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Brooke Colley</a:t>
              </a:r>
              <a:endParaRPr lang="en-US" dirty="0">
                <a:solidFill>
                  <a:schemeClr val="tx1">
                    <a:lumMod val="75000"/>
                  </a:schemeClr>
                </a:solidFill>
              </a:endParaRPr>
            </a:p>
          </p:txBody>
        </p:sp>
        <p:grpSp>
          <p:nvGrpSpPr>
            <p:cNvPr id="115" name="Group 114"/>
            <p:cNvGrpSpPr/>
            <p:nvPr/>
          </p:nvGrpSpPr>
          <p:grpSpPr>
            <a:xfrm>
              <a:off x="5882044" y="31895163"/>
              <a:ext cx="2057404" cy="2081788"/>
              <a:chOff x="4550176" y="1981200"/>
              <a:chExt cx="2057404" cy="2081788"/>
            </a:xfrm>
          </p:grpSpPr>
          <p:pic>
            <p:nvPicPr>
              <p:cNvPr id="125" name="Picture 1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50176" y="1981200"/>
                <a:ext cx="2057404" cy="2081788"/>
              </a:xfrm>
              <a:prstGeom prst="rect">
                <a:avLst/>
              </a:prstGeom>
            </p:spPr>
          </p:pic>
          <p:pic>
            <p:nvPicPr>
              <p:cNvPr id="126" name="Picture 125"/>
              <p:cNvPicPr>
                <a:picLocks noChangeAspect="1"/>
              </p:cNvPicPr>
              <p:nvPr/>
            </p:nvPicPr>
            <p:blipFill rotWithShape="1">
              <a:blip r:embed="rId13" cstate="print">
                <a:extLst>
                  <a:ext uri="{28A0092B-C50C-407E-A947-70E740481C1C}">
                    <a14:useLocalDpi xmlns:a14="http://schemas.microsoft.com/office/drawing/2010/main" val="0"/>
                  </a:ext>
                </a:extLst>
              </a:blip>
              <a:srcRect l="38444" t="25354" r="17059" b="15317"/>
              <a:stretch/>
            </p:blipFill>
            <p:spPr>
              <a:xfrm>
                <a:off x="4755918" y="2194876"/>
                <a:ext cx="1645920" cy="1645920"/>
              </a:xfrm>
              <a:prstGeom prst="ellipse">
                <a:avLst/>
              </a:prstGeom>
            </p:spPr>
          </p:pic>
        </p:grpSp>
        <p:grpSp>
          <p:nvGrpSpPr>
            <p:cNvPr id="116" name="Group 115"/>
            <p:cNvGrpSpPr/>
            <p:nvPr/>
          </p:nvGrpSpPr>
          <p:grpSpPr>
            <a:xfrm>
              <a:off x="916504" y="31911378"/>
              <a:ext cx="2057404" cy="2081788"/>
              <a:chOff x="-416979" y="1997415"/>
              <a:chExt cx="2057404" cy="2081788"/>
            </a:xfrm>
          </p:grpSpPr>
          <p:pic>
            <p:nvPicPr>
              <p:cNvPr id="123" name="Picture 1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979" y="1997415"/>
                <a:ext cx="2057404" cy="2081788"/>
              </a:xfrm>
              <a:prstGeom prst="rect">
                <a:avLst/>
              </a:prstGeom>
            </p:spPr>
          </p:pic>
          <p:pic>
            <p:nvPicPr>
              <p:cNvPr id="124" name="Picture 123"/>
              <p:cNvPicPr>
                <a:picLocks noChangeAspect="1"/>
              </p:cNvPicPr>
              <p:nvPr/>
            </p:nvPicPr>
            <p:blipFill rotWithShape="1">
              <a:blip r:embed="rId14" cstate="print">
                <a:extLst>
                  <a:ext uri="{28A0092B-C50C-407E-A947-70E740481C1C}">
                    <a14:useLocalDpi xmlns:a14="http://schemas.microsoft.com/office/drawing/2010/main" val="0"/>
                  </a:ext>
                </a:extLst>
              </a:blip>
              <a:srcRect l="41524" t="7694" r="17915" b="38226"/>
              <a:stretch/>
            </p:blipFill>
            <p:spPr>
              <a:xfrm>
                <a:off x="-211237" y="2215349"/>
                <a:ext cx="1645920" cy="1645920"/>
              </a:xfrm>
              <a:prstGeom prst="ellipse">
                <a:avLst/>
              </a:prstGeom>
            </p:spPr>
          </p:pic>
        </p:grpSp>
        <p:grpSp>
          <p:nvGrpSpPr>
            <p:cNvPr id="117" name="Group 116"/>
            <p:cNvGrpSpPr/>
            <p:nvPr/>
          </p:nvGrpSpPr>
          <p:grpSpPr>
            <a:xfrm>
              <a:off x="3399274" y="31895163"/>
              <a:ext cx="2057404" cy="2081788"/>
              <a:chOff x="2042160" y="1981200"/>
              <a:chExt cx="2057404" cy="2081788"/>
            </a:xfrm>
          </p:grpSpPr>
          <p:pic>
            <p:nvPicPr>
              <p:cNvPr id="121" name="Picture 1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42160" y="1981200"/>
                <a:ext cx="2057404" cy="2081788"/>
              </a:xfrm>
              <a:prstGeom prst="rect">
                <a:avLst/>
              </a:prstGeom>
            </p:spPr>
          </p:pic>
          <p:pic>
            <p:nvPicPr>
              <p:cNvPr id="122" name="Picture 121"/>
              <p:cNvPicPr>
                <a:picLocks noChangeAspect="1"/>
              </p:cNvPicPr>
              <p:nvPr/>
            </p:nvPicPr>
            <p:blipFill rotWithShape="1">
              <a:blip r:embed="rId15" cstate="print">
                <a:extLst>
                  <a:ext uri="{28A0092B-C50C-407E-A947-70E740481C1C}">
                    <a14:useLocalDpi xmlns:a14="http://schemas.microsoft.com/office/drawing/2010/main" val="0"/>
                  </a:ext>
                </a:extLst>
              </a:blip>
              <a:srcRect l="39309" t="13804" r="3733" b="10252"/>
              <a:stretch/>
            </p:blipFill>
            <p:spPr>
              <a:xfrm>
                <a:off x="2247902" y="2194876"/>
                <a:ext cx="1645920" cy="1645920"/>
              </a:xfrm>
              <a:prstGeom prst="ellipse">
                <a:avLst/>
              </a:prstGeom>
            </p:spPr>
          </p:pic>
        </p:grpSp>
        <p:grpSp>
          <p:nvGrpSpPr>
            <p:cNvPr id="118" name="Group 117"/>
            <p:cNvGrpSpPr/>
            <p:nvPr/>
          </p:nvGrpSpPr>
          <p:grpSpPr>
            <a:xfrm>
              <a:off x="8364815" y="31911378"/>
              <a:ext cx="2057404" cy="2081788"/>
              <a:chOff x="7031332" y="1997415"/>
              <a:chExt cx="2057404" cy="2081788"/>
            </a:xfrm>
          </p:grpSpPr>
          <p:pic>
            <p:nvPicPr>
              <p:cNvPr id="119" name="Picture 1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31332" y="1997415"/>
                <a:ext cx="2057404" cy="2081788"/>
              </a:xfrm>
              <a:prstGeom prst="rect">
                <a:avLst/>
              </a:prstGeom>
            </p:spPr>
          </p:pic>
          <p:pic>
            <p:nvPicPr>
              <p:cNvPr id="120" name="Picture 119"/>
              <p:cNvPicPr>
                <a:picLocks noChangeAspect="1"/>
              </p:cNvPicPr>
              <p:nvPr/>
            </p:nvPicPr>
            <p:blipFill rotWithShape="1">
              <a:blip r:embed="rId16" cstate="print">
                <a:extLst>
                  <a:ext uri="{28A0092B-C50C-407E-A947-70E740481C1C}">
                    <a14:useLocalDpi xmlns:a14="http://schemas.microsoft.com/office/drawing/2010/main" val="0"/>
                  </a:ext>
                </a:extLst>
              </a:blip>
              <a:srcRect l="41660" t="27546" r="12175" b="8472"/>
              <a:stretch/>
            </p:blipFill>
            <p:spPr>
              <a:xfrm>
                <a:off x="7237074" y="2215349"/>
                <a:ext cx="1645920" cy="1645920"/>
              </a:xfrm>
              <a:prstGeom prst="ellipse">
                <a:avLst/>
              </a:prstGeom>
            </p:spPr>
          </p:pic>
        </p:grpSp>
      </p:gr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2106</TotalTime>
  <Words>631</Words>
  <Application>Microsoft Office PowerPoint</Application>
  <PresentationFormat>Custom</PresentationFormat>
  <Paragraphs>55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DEVELOP</cp:lastModifiedBy>
  <cp:revision>121</cp:revision>
  <dcterms:created xsi:type="dcterms:W3CDTF">2017-06-02T16:06:25Z</dcterms:created>
  <dcterms:modified xsi:type="dcterms:W3CDTF">2017-07-28T15:33:39Z</dcterms:modified>
</cp:coreProperties>
</file>