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16" r:id="rId3"/>
    <p:sldId id="308" r:id="rId4"/>
    <p:sldId id="307" r:id="rId5"/>
    <p:sldId id="318" r:id="rId6"/>
    <p:sldId id="320" r:id="rId7"/>
    <p:sldId id="313" r:id="rId8"/>
    <p:sldId id="328" r:id="rId9"/>
    <p:sldId id="324" r:id="rId10"/>
    <p:sldId id="331" r:id="rId11"/>
    <p:sldId id="314" r:id="rId12"/>
    <p:sldId id="311" r:id="rId13"/>
    <p:sldId id="31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80"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bach Ehmer, Jared L. (LARC-E3)[SSAI DEVELOP]" initials="GEJL(D" lastIdx="4" clrIdx="0">
    <p:extLst>
      <p:ext uri="{19B8F6BF-5375-455C-9EA6-DF929625EA0E}">
        <p15:presenceInfo xmlns:p15="http://schemas.microsoft.com/office/powerpoint/2012/main" userId="S-1-5-21-330711430-3775241029-4075259233-821638" providerId="AD"/>
      </p:ext>
    </p:extLst>
  </p:cmAuthor>
  <p:cmAuthor id="2" name="Warren, Robert C. (LARC-E3)[SSAI DEVELOP]" initials="WRC(D" lastIdx="3" clrIdx="1">
    <p:extLst>
      <p:ext uri="{19B8F6BF-5375-455C-9EA6-DF929625EA0E}">
        <p15:presenceInfo xmlns:p15="http://schemas.microsoft.com/office/powerpoint/2012/main" userId="S-1-5-21-330711430-3775241029-4075259233-841319" providerId="AD"/>
      </p:ext>
    </p:extLst>
  </p:cmAuthor>
  <p:cmAuthor id="3" name="O'Brien, Jonathan M. (LARC-E3)[SSAI DEVELOP]" initials="OJM(D" lastIdx="22" clrIdx="2">
    <p:extLst>
      <p:ext uri="{19B8F6BF-5375-455C-9EA6-DF929625EA0E}">
        <p15:presenceInfo xmlns:p15="http://schemas.microsoft.com/office/powerpoint/2012/main" userId="S-1-5-21-330711430-3775241029-4075259233-801295" providerId="AD"/>
      </p:ext>
    </p:extLst>
  </p:cmAuthor>
  <p:cmAuthor id="4" name="Clayton, Amanda L. (LARC-E3)[SSAI DEVELOP]" initials="CAL(D" lastIdx="8" clrIdx="3">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F4BEA6"/>
    <a:srgbClr val="BF5441"/>
    <a:srgbClr val="56B27B"/>
    <a:srgbClr val="2E8652"/>
    <a:srgbClr val="57688F"/>
    <a:srgbClr val="E9A149"/>
    <a:srgbClr val="7EB761"/>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49" autoAdjust="0"/>
    <p:restoredTop sz="75439" autoAdjust="0"/>
  </p:normalViewPr>
  <p:slideViewPr>
    <p:cSldViewPr snapToGrid="0">
      <p:cViewPr>
        <p:scale>
          <a:sx n="93" d="100"/>
          <a:sy n="93" d="100"/>
        </p:scale>
        <p:origin x="144" y="-16"/>
      </p:cViewPr>
      <p:guideLst>
        <p:guide orient="horz" pos="2160"/>
        <p:guide pos="3840"/>
        <p:guide orient="horz" pos="4080"/>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D836D6-B387-4AC8-9E8A-DA04E6775AD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14D7D94-CB88-482E-B624-9E8C569FB897}">
      <dgm:prSet phldrT="[Text]"/>
      <dgm:spPr>
        <a:solidFill>
          <a:srgbClr val="964035"/>
        </a:solidFill>
        <a:ln>
          <a:solidFill>
            <a:srgbClr val="964035"/>
          </a:solidFill>
        </a:ln>
      </dgm:spPr>
      <dgm:t>
        <a:bodyPr/>
        <a:lstStyle/>
        <a:p>
          <a:r>
            <a:rPr lang="en-US" dirty="0"/>
            <a:t>Data Acquisition</a:t>
          </a:r>
        </a:p>
      </dgm:t>
    </dgm:pt>
    <dgm:pt modelId="{4B52B9DE-A8FC-415B-892D-71851A6FF646}" type="parTrans" cxnId="{627B4D67-9DE5-4072-A4D4-840BFBECC43B}">
      <dgm:prSet/>
      <dgm:spPr/>
      <dgm:t>
        <a:bodyPr/>
        <a:lstStyle/>
        <a:p>
          <a:endParaRPr lang="en-US"/>
        </a:p>
      </dgm:t>
    </dgm:pt>
    <dgm:pt modelId="{4404A3A6-6733-445A-8AE9-DFD7C4BBDECE}" type="sibTrans" cxnId="{627B4D67-9DE5-4072-A4D4-840BFBECC43B}">
      <dgm:prSet/>
      <dgm:spPr/>
      <dgm:t>
        <a:bodyPr/>
        <a:lstStyle/>
        <a:p>
          <a:endParaRPr lang="en-US"/>
        </a:p>
      </dgm:t>
    </dgm:pt>
    <dgm:pt modelId="{4D7C9F24-968A-40DB-B261-20B1D5182DB4}">
      <dgm:prSet phldrT="[Text]" custT="1"/>
      <dgm:spPr>
        <a:ln>
          <a:solidFill>
            <a:srgbClr val="964035"/>
          </a:solidFill>
        </a:ln>
      </dgm:spPr>
      <dgm:t>
        <a:bodyPr/>
        <a:lstStyle/>
        <a:p>
          <a:r>
            <a:rPr lang="en-US" sz="1800" dirty="0">
              <a:solidFill>
                <a:schemeClr val="tx1">
                  <a:lumMod val="75000"/>
                  <a:lumOff val="25000"/>
                </a:schemeClr>
              </a:solidFill>
            </a:rPr>
            <a:t>Aura OMI Cloud-screened Tropospheric NO</a:t>
          </a:r>
          <a:r>
            <a:rPr lang="en-US" sz="1800" baseline="-25000" dirty="0">
              <a:solidFill>
                <a:schemeClr val="tx1">
                  <a:lumMod val="75000"/>
                  <a:lumOff val="25000"/>
                </a:schemeClr>
              </a:solidFill>
            </a:rPr>
            <a:t>2</a:t>
          </a:r>
          <a:r>
            <a:rPr lang="en-US" sz="1800" dirty="0">
              <a:solidFill>
                <a:schemeClr val="tx1">
                  <a:lumMod val="75000"/>
                  <a:lumOff val="25000"/>
                </a:schemeClr>
              </a:solidFill>
            </a:rPr>
            <a:t> Data</a:t>
          </a:r>
        </a:p>
      </dgm:t>
    </dgm:pt>
    <dgm:pt modelId="{D9D58061-A3BE-4ECC-A481-9294CD073947}" type="parTrans" cxnId="{DDAFDBC7-12F8-4B31-965F-756177B3B5C9}">
      <dgm:prSet/>
      <dgm:spPr/>
      <dgm:t>
        <a:bodyPr/>
        <a:lstStyle/>
        <a:p>
          <a:endParaRPr lang="en-US"/>
        </a:p>
      </dgm:t>
    </dgm:pt>
    <dgm:pt modelId="{63D6D254-9C4D-4815-BC98-C9CF6CB35F6A}" type="sibTrans" cxnId="{DDAFDBC7-12F8-4B31-965F-756177B3B5C9}">
      <dgm:prSet/>
      <dgm:spPr/>
      <dgm:t>
        <a:bodyPr/>
        <a:lstStyle/>
        <a:p>
          <a:endParaRPr lang="en-US"/>
        </a:p>
      </dgm:t>
    </dgm:pt>
    <dgm:pt modelId="{FD7CCF53-CE22-4AA2-83BE-944CCB1967BF}">
      <dgm:prSet phldrT="[Text]"/>
      <dgm:spPr>
        <a:solidFill>
          <a:srgbClr val="964035"/>
        </a:solidFill>
        <a:ln>
          <a:solidFill>
            <a:srgbClr val="964035"/>
          </a:solidFill>
        </a:ln>
      </dgm:spPr>
      <dgm:t>
        <a:bodyPr/>
        <a:lstStyle/>
        <a:p>
          <a:r>
            <a:rPr lang="en-US" dirty="0"/>
            <a:t>Data Processing</a:t>
          </a:r>
        </a:p>
      </dgm:t>
    </dgm:pt>
    <dgm:pt modelId="{8ECF9661-4940-4E42-8BC1-495FBC89E3C3}" type="parTrans" cxnId="{88D6E5A2-BC51-4F07-90D5-F4C43FA00962}">
      <dgm:prSet/>
      <dgm:spPr/>
      <dgm:t>
        <a:bodyPr/>
        <a:lstStyle/>
        <a:p>
          <a:endParaRPr lang="en-US"/>
        </a:p>
      </dgm:t>
    </dgm:pt>
    <dgm:pt modelId="{816D4607-FE0A-4015-96D0-677B3C8561F5}" type="sibTrans" cxnId="{88D6E5A2-BC51-4F07-90D5-F4C43FA00962}">
      <dgm:prSet/>
      <dgm:spPr/>
      <dgm:t>
        <a:bodyPr/>
        <a:lstStyle/>
        <a:p>
          <a:endParaRPr lang="en-US"/>
        </a:p>
      </dgm:t>
    </dgm:pt>
    <dgm:pt modelId="{0E9B19A8-FEA6-4C39-A487-02F338C52BB1}">
      <dgm:prSet phldrT="[Text]"/>
      <dgm:spPr>
        <a:solidFill>
          <a:srgbClr val="964035"/>
        </a:solidFill>
        <a:ln>
          <a:solidFill>
            <a:srgbClr val="964035"/>
          </a:solidFill>
        </a:ln>
      </dgm:spPr>
      <dgm:t>
        <a:bodyPr/>
        <a:lstStyle/>
        <a:p>
          <a:r>
            <a:rPr lang="en-US" dirty="0"/>
            <a:t>Data Analysis</a:t>
          </a:r>
        </a:p>
      </dgm:t>
    </dgm:pt>
    <dgm:pt modelId="{1A55BB81-D926-4076-8DD1-DD2DDD57FE40}" type="parTrans" cxnId="{330873D0-88A7-428F-A347-C0135745279D}">
      <dgm:prSet/>
      <dgm:spPr/>
      <dgm:t>
        <a:bodyPr/>
        <a:lstStyle/>
        <a:p>
          <a:endParaRPr lang="en-US"/>
        </a:p>
      </dgm:t>
    </dgm:pt>
    <dgm:pt modelId="{B97090BA-4AE4-40AA-93ED-2BA8102006E2}" type="sibTrans" cxnId="{330873D0-88A7-428F-A347-C0135745279D}">
      <dgm:prSet/>
      <dgm:spPr/>
      <dgm:t>
        <a:bodyPr/>
        <a:lstStyle/>
        <a:p>
          <a:endParaRPr lang="en-US"/>
        </a:p>
      </dgm:t>
    </dgm:pt>
    <dgm:pt modelId="{63E4B319-27EA-4A0B-B817-B6D9012B33A0}">
      <dgm:prSet phldrT="[Text]" custT="1"/>
      <dgm:spPr>
        <a:ln>
          <a:solidFill>
            <a:srgbClr val="964035"/>
          </a:solidFill>
        </a:ln>
      </dgm:spPr>
      <dgm:t>
        <a:bodyPr/>
        <a:lstStyle/>
        <a:p>
          <a:r>
            <a:rPr lang="en-US" sz="1800" dirty="0">
              <a:solidFill>
                <a:schemeClr val="tx1">
                  <a:lumMod val="75000"/>
                  <a:lumOff val="25000"/>
                </a:schemeClr>
              </a:solidFill>
            </a:rPr>
            <a:t>Data Correlation Analysis</a:t>
          </a:r>
        </a:p>
      </dgm:t>
    </dgm:pt>
    <dgm:pt modelId="{3A1030DA-7954-4096-82DD-DAD8D9190120}" type="parTrans" cxnId="{ACDB7F6E-25C7-4C01-BFBD-F0D87E6BED36}">
      <dgm:prSet/>
      <dgm:spPr/>
      <dgm:t>
        <a:bodyPr/>
        <a:lstStyle/>
        <a:p>
          <a:endParaRPr lang="en-US"/>
        </a:p>
      </dgm:t>
    </dgm:pt>
    <dgm:pt modelId="{54AEC7A4-E248-4E6F-8BF0-E0FF40C13D57}" type="sibTrans" cxnId="{ACDB7F6E-25C7-4C01-BFBD-F0D87E6BED36}">
      <dgm:prSet/>
      <dgm:spPr/>
      <dgm:t>
        <a:bodyPr/>
        <a:lstStyle/>
        <a:p>
          <a:endParaRPr lang="en-US"/>
        </a:p>
      </dgm:t>
    </dgm:pt>
    <dgm:pt modelId="{BED13032-58CB-4B5E-81D6-A5E64A86E25B}">
      <dgm:prSet phldrT="[Text]" custT="1"/>
      <dgm:spPr>
        <a:ln>
          <a:solidFill>
            <a:srgbClr val="964035"/>
          </a:solidFill>
        </a:ln>
      </dgm:spPr>
      <dgm:t>
        <a:bodyPr/>
        <a:lstStyle/>
        <a:p>
          <a:r>
            <a:rPr lang="en-US" sz="1800" dirty="0">
              <a:solidFill>
                <a:schemeClr val="tx1">
                  <a:lumMod val="75000"/>
                  <a:lumOff val="25000"/>
                </a:schemeClr>
              </a:solidFill>
            </a:rPr>
            <a:t>Trend Maps</a:t>
          </a:r>
        </a:p>
      </dgm:t>
    </dgm:pt>
    <dgm:pt modelId="{59C2D64E-4524-41C9-987A-609DE1213E51}" type="parTrans" cxnId="{1BE7232A-8EC7-47AA-820C-C016B86769AE}">
      <dgm:prSet/>
      <dgm:spPr/>
      <dgm:t>
        <a:bodyPr/>
        <a:lstStyle/>
        <a:p>
          <a:endParaRPr lang="en-US"/>
        </a:p>
      </dgm:t>
    </dgm:pt>
    <dgm:pt modelId="{6FAA3D79-5091-4932-BDED-5ECCF1FB292C}" type="sibTrans" cxnId="{1BE7232A-8EC7-47AA-820C-C016B86769AE}">
      <dgm:prSet/>
      <dgm:spPr/>
      <dgm:t>
        <a:bodyPr/>
        <a:lstStyle/>
        <a:p>
          <a:endParaRPr lang="en-US"/>
        </a:p>
      </dgm:t>
    </dgm:pt>
    <dgm:pt modelId="{AAF3B259-322E-4788-9F8C-5F202995B706}">
      <dgm:prSet phldrT="[Text]" custT="1"/>
      <dgm:spPr>
        <a:ln>
          <a:solidFill>
            <a:srgbClr val="964035"/>
          </a:solidFill>
        </a:ln>
      </dgm:spPr>
      <dgm:t>
        <a:bodyPr/>
        <a:lstStyle/>
        <a:p>
          <a:r>
            <a:rPr lang="en-US" sz="1800" dirty="0">
              <a:solidFill>
                <a:schemeClr val="tx1">
                  <a:lumMod val="75000"/>
                  <a:lumOff val="25000"/>
                </a:schemeClr>
              </a:solidFill>
            </a:rPr>
            <a:t>Calculated Min, Max, Range, Mean, Median,                                                              Standard Deviation, Coefficient of Variation</a:t>
          </a:r>
        </a:p>
      </dgm:t>
    </dgm:pt>
    <dgm:pt modelId="{2D03EA39-76F2-45E6-9164-7ABFABFE7744}" type="parTrans" cxnId="{2BA5F3AD-3545-4184-A58C-EDB1B14B099A}">
      <dgm:prSet/>
      <dgm:spPr/>
      <dgm:t>
        <a:bodyPr/>
        <a:lstStyle/>
        <a:p>
          <a:endParaRPr lang="en-US"/>
        </a:p>
      </dgm:t>
    </dgm:pt>
    <dgm:pt modelId="{2C4A5972-87CF-47FB-8388-F99E0F331E5D}" type="sibTrans" cxnId="{2BA5F3AD-3545-4184-A58C-EDB1B14B099A}">
      <dgm:prSet/>
      <dgm:spPr/>
      <dgm:t>
        <a:bodyPr/>
        <a:lstStyle/>
        <a:p>
          <a:endParaRPr lang="en-US"/>
        </a:p>
      </dgm:t>
    </dgm:pt>
    <dgm:pt modelId="{FBD83C92-F551-4C39-BEC0-110160C639E5}">
      <dgm:prSet phldrT="[Text]" custT="1"/>
      <dgm:spPr>
        <a:ln>
          <a:solidFill>
            <a:srgbClr val="964035"/>
          </a:solidFill>
        </a:ln>
      </dgm:spPr>
      <dgm:t>
        <a:bodyPr/>
        <a:lstStyle/>
        <a:p>
          <a:r>
            <a:rPr lang="en-US" sz="1800" dirty="0">
              <a:solidFill>
                <a:schemeClr val="tx1">
                  <a:lumMod val="75000"/>
                  <a:lumOff val="25000"/>
                </a:schemeClr>
              </a:solidFill>
            </a:rPr>
            <a:t>Implemented Python</a:t>
          </a:r>
        </a:p>
      </dgm:t>
    </dgm:pt>
    <dgm:pt modelId="{7B32B5E3-A6F3-4709-846E-D967195D8E1C}" type="parTrans" cxnId="{EAC75E99-1578-45A4-BEF5-6348786B52A7}">
      <dgm:prSet/>
      <dgm:spPr/>
      <dgm:t>
        <a:bodyPr/>
        <a:lstStyle/>
        <a:p>
          <a:endParaRPr lang="en-US"/>
        </a:p>
      </dgm:t>
    </dgm:pt>
    <dgm:pt modelId="{78321878-2AC2-4A2F-B951-52F91AC613B3}" type="sibTrans" cxnId="{EAC75E99-1578-45A4-BEF5-6348786B52A7}">
      <dgm:prSet/>
      <dgm:spPr/>
      <dgm:t>
        <a:bodyPr/>
        <a:lstStyle/>
        <a:p>
          <a:endParaRPr lang="en-US"/>
        </a:p>
      </dgm:t>
    </dgm:pt>
    <dgm:pt modelId="{3186B689-3E73-4D6D-BEBA-E9E8F7033806}">
      <dgm:prSet phldrT="[Text]" custT="1"/>
      <dgm:spPr>
        <a:ln>
          <a:solidFill>
            <a:srgbClr val="964035"/>
          </a:solidFill>
        </a:ln>
      </dgm:spPr>
      <dgm:t>
        <a:bodyPr/>
        <a:lstStyle/>
        <a:p>
          <a:r>
            <a:rPr lang="en-US" sz="1800" dirty="0">
              <a:solidFill>
                <a:schemeClr val="tx1">
                  <a:lumMod val="75000"/>
                  <a:lumOff val="25000"/>
                </a:schemeClr>
              </a:solidFill>
            </a:rPr>
            <a:t>Projected and Masked Data</a:t>
          </a:r>
        </a:p>
      </dgm:t>
    </dgm:pt>
    <dgm:pt modelId="{498B03EF-BEE0-4610-9158-5E41B67D282B}" type="parTrans" cxnId="{FAC571AA-7738-49E9-8CAF-11D2C18C9BA1}">
      <dgm:prSet/>
      <dgm:spPr/>
      <dgm:t>
        <a:bodyPr/>
        <a:lstStyle/>
        <a:p>
          <a:endParaRPr lang="en-US"/>
        </a:p>
      </dgm:t>
    </dgm:pt>
    <dgm:pt modelId="{F2693FFD-C074-4C19-A918-839295CD4F70}" type="sibTrans" cxnId="{FAC571AA-7738-49E9-8CAF-11D2C18C9BA1}">
      <dgm:prSet/>
      <dgm:spPr/>
      <dgm:t>
        <a:bodyPr/>
        <a:lstStyle/>
        <a:p>
          <a:endParaRPr lang="en-US"/>
        </a:p>
      </dgm:t>
    </dgm:pt>
    <dgm:pt modelId="{D1284AF4-054C-4EE7-B07E-751F2BAA7719}">
      <dgm:prSet phldrT="[Text]" custT="1"/>
      <dgm:spPr>
        <a:ln>
          <a:solidFill>
            <a:srgbClr val="964035"/>
          </a:solidFill>
        </a:ln>
      </dgm:spPr>
      <dgm:t>
        <a:bodyPr/>
        <a:lstStyle/>
        <a:p>
          <a:r>
            <a:rPr lang="en-US" sz="1800" dirty="0">
              <a:solidFill>
                <a:schemeClr val="tx1">
                  <a:lumMod val="75000"/>
                  <a:lumOff val="25000"/>
                </a:schemeClr>
              </a:solidFill>
            </a:rPr>
            <a:t>Visual Displays of Data Comparisons</a:t>
          </a:r>
        </a:p>
      </dgm:t>
    </dgm:pt>
    <dgm:pt modelId="{9A455353-9A74-4885-9C1F-BAB9F76C2414}" type="parTrans" cxnId="{AAAF8984-3832-44BA-90FB-40F358084370}">
      <dgm:prSet/>
      <dgm:spPr/>
      <dgm:t>
        <a:bodyPr/>
        <a:lstStyle/>
        <a:p>
          <a:endParaRPr lang="en-US"/>
        </a:p>
      </dgm:t>
    </dgm:pt>
    <dgm:pt modelId="{5B43FE35-7DCC-497F-845E-250922BFEEEB}" type="sibTrans" cxnId="{AAAF8984-3832-44BA-90FB-40F358084370}">
      <dgm:prSet/>
      <dgm:spPr/>
      <dgm:t>
        <a:bodyPr/>
        <a:lstStyle/>
        <a:p>
          <a:endParaRPr lang="en-US"/>
        </a:p>
      </dgm:t>
    </dgm:pt>
    <dgm:pt modelId="{BEB7684C-FE89-496A-9799-455D51EE6917}">
      <dgm:prSet phldrT="[Text]" custT="1"/>
      <dgm:spPr>
        <a:ln>
          <a:solidFill>
            <a:srgbClr val="964035"/>
          </a:solidFill>
        </a:ln>
      </dgm:spPr>
      <dgm:t>
        <a:bodyPr/>
        <a:lstStyle/>
        <a:p>
          <a:r>
            <a:rPr lang="en-US" sz="1800" dirty="0">
              <a:solidFill>
                <a:schemeClr val="tx1">
                  <a:lumMod val="75000"/>
                  <a:lumOff val="25000"/>
                </a:schemeClr>
              </a:solidFill>
            </a:rPr>
            <a:t>EPA CASTNET Hourly NO</a:t>
          </a:r>
          <a:r>
            <a:rPr lang="en-US" sz="1800" baseline="-25000" dirty="0">
              <a:solidFill>
                <a:schemeClr val="tx1">
                  <a:lumMod val="75000"/>
                  <a:lumOff val="25000"/>
                </a:schemeClr>
              </a:solidFill>
            </a:rPr>
            <a:t>2</a:t>
          </a:r>
          <a:r>
            <a:rPr lang="en-US" sz="1800" dirty="0">
              <a:solidFill>
                <a:schemeClr val="tx1">
                  <a:lumMod val="75000"/>
                  <a:lumOff val="25000"/>
                </a:schemeClr>
              </a:solidFill>
            </a:rPr>
            <a:t> Observation Recordings</a:t>
          </a:r>
        </a:p>
      </dgm:t>
    </dgm:pt>
    <dgm:pt modelId="{BB65C3A8-6CCB-4E24-ADC9-62D0AD94BEFD}" type="parTrans" cxnId="{3FA1C6D5-2883-4ED7-A112-E63C4D13AE07}">
      <dgm:prSet/>
      <dgm:spPr/>
      <dgm:t>
        <a:bodyPr/>
        <a:lstStyle/>
        <a:p>
          <a:endParaRPr lang="en-US"/>
        </a:p>
      </dgm:t>
    </dgm:pt>
    <dgm:pt modelId="{969C5459-C734-4933-B990-1258014C32D0}" type="sibTrans" cxnId="{3FA1C6D5-2883-4ED7-A112-E63C4D13AE07}">
      <dgm:prSet/>
      <dgm:spPr/>
      <dgm:t>
        <a:bodyPr/>
        <a:lstStyle/>
        <a:p>
          <a:endParaRPr lang="en-US"/>
        </a:p>
      </dgm:t>
    </dgm:pt>
    <dgm:pt modelId="{6F01E660-ADDE-4BAA-A4DC-73B4951F8A14}">
      <dgm:prSet phldrT="[Text]" custT="1"/>
      <dgm:spPr>
        <a:ln>
          <a:solidFill>
            <a:srgbClr val="964035"/>
          </a:solidFill>
        </a:ln>
      </dgm:spPr>
      <dgm:t>
        <a:bodyPr/>
        <a:lstStyle/>
        <a:p>
          <a:r>
            <a:rPr lang="en-US" sz="1800" dirty="0">
              <a:solidFill>
                <a:schemeClr val="tx1">
                  <a:lumMod val="75000"/>
                  <a:lumOff val="25000"/>
                </a:schemeClr>
              </a:solidFill>
            </a:rPr>
            <a:t>EGU NO</a:t>
          </a:r>
          <a:r>
            <a:rPr lang="en-US" sz="1800" baseline="-25000" dirty="0">
              <a:solidFill>
                <a:schemeClr val="tx1">
                  <a:lumMod val="75000"/>
                  <a:lumOff val="25000"/>
                </a:schemeClr>
              </a:solidFill>
            </a:rPr>
            <a:t>x</a:t>
          </a:r>
          <a:r>
            <a:rPr lang="en-US" sz="1800" baseline="0" dirty="0">
              <a:solidFill>
                <a:schemeClr val="tx1">
                  <a:lumMod val="75000"/>
                  <a:lumOff val="25000"/>
                </a:schemeClr>
              </a:solidFill>
            </a:rPr>
            <a:t> Emission Reports</a:t>
          </a:r>
          <a:endParaRPr lang="en-US" sz="1800" dirty="0">
            <a:solidFill>
              <a:schemeClr val="tx1">
                <a:lumMod val="75000"/>
                <a:lumOff val="25000"/>
              </a:schemeClr>
            </a:solidFill>
          </a:endParaRPr>
        </a:p>
      </dgm:t>
    </dgm:pt>
    <dgm:pt modelId="{F4E21942-3C07-4700-8B5F-1ABC10734EDB}" type="parTrans" cxnId="{A4F4C689-E47F-4D55-B6BF-458B2700B67C}">
      <dgm:prSet/>
      <dgm:spPr/>
      <dgm:t>
        <a:bodyPr/>
        <a:lstStyle/>
        <a:p>
          <a:endParaRPr lang="en-US"/>
        </a:p>
      </dgm:t>
    </dgm:pt>
    <dgm:pt modelId="{7608834C-49B9-4A07-8914-EDD57E3BACF4}" type="sibTrans" cxnId="{A4F4C689-E47F-4D55-B6BF-458B2700B67C}">
      <dgm:prSet/>
      <dgm:spPr/>
      <dgm:t>
        <a:bodyPr/>
        <a:lstStyle/>
        <a:p>
          <a:endParaRPr lang="en-US"/>
        </a:p>
      </dgm:t>
    </dgm:pt>
    <dgm:pt modelId="{931B771D-0B21-4628-A098-F9D27F962B79}" type="pres">
      <dgm:prSet presAssocID="{A1D836D6-B387-4AC8-9E8A-DA04E6775AD2}" presName="linearFlow" presStyleCnt="0">
        <dgm:presLayoutVars>
          <dgm:dir/>
          <dgm:animLvl val="lvl"/>
          <dgm:resizeHandles val="exact"/>
        </dgm:presLayoutVars>
      </dgm:prSet>
      <dgm:spPr/>
    </dgm:pt>
    <dgm:pt modelId="{9896605B-710D-4B7D-A47E-AB6A09874928}" type="pres">
      <dgm:prSet presAssocID="{314D7D94-CB88-482E-B624-9E8C569FB897}" presName="composite" presStyleCnt="0"/>
      <dgm:spPr/>
    </dgm:pt>
    <dgm:pt modelId="{9E04B636-1B9E-4776-8646-EBB2877E5A37}" type="pres">
      <dgm:prSet presAssocID="{314D7D94-CB88-482E-B624-9E8C569FB897}" presName="parentText" presStyleLbl="alignNode1" presStyleIdx="0" presStyleCnt="3">
        <dgm:presLayoutVars>
          <dgm:chMax val="1"/>
          <dgm:bulletEnabled val="1"/>
        </dgm:presLayoutVars>
      </dgm:prSet>
      <dgm:spPr/>
    </dgm:pt>
    <dgm:pt modelId="{F2D09A5F-713D-471F-9490-DF5B8554081C}" type="pres">
      <dgm:prSet presAssocID="{314D7D94-CB88-482E-B624-9E8C569FB897}" presName="descendantText" presStyleLbl="alignAcc1" presStyleIdx="0" presStyleCnt="3" custScaleY="102358">
        <dgm:presLayoutVars>
          <dgm:bulletEnabled val="1"/>
        </dgm:presLayoutVars>
      </dgm:prSet>
      <dgm:spPr/>
    </dgm:pt>
    <dgm:pt modelId="{9FFBC869-D275-445C-8543-3FC264978088}" type="pres">
      <dgm:prSet presAssocID="{4404A3A6-6733-445A-8AE9-DFD7C4BBDECE}" presName="sp" presStyleCnt="0"/>
      <dgm:spPr/>
    </dgm:pt>
    <dgm:pt modelId="{0EB02CA2-A83B-404B-904D-E313E1D3EA0C}" type="pres">
      <dgm:prSet presAssocID="{FD7CCF53-CE22-4AA2-83BE-944CCB1967BF}" presName="composite" presStyleCnt="0"/>
      <dgm:spPr/>
    </dgm:pt>
    <dgm:pt modelId="{8DAE405B-FA1B-492E-B2EE-E618A8662680}" type="pres">
      <dgm:prSet presAssocID="{FD7CCF53-CE22-4AA2-83BE-944CCB1967BF}" presName="parentText" presStyleLbl="alignNode1" presStyleIdx="1" presStyleCnt="3" custLinFactNeighborY="-6110">
        <dgm:presLayoutVars>
          <dgm:chMax val="1"/>
          <dgm:bulletEnabled val="1"/>
        </dgm:presLayoutVars>
      </dgm:prSet>
      <dgm:spPr/>
    </dgm:pt>
    <dgm:pt modelId="{8FC05FB7-D35F-452B-B3D3-3A4031D09F84}" type="pres">
      <dgm:prSet presAssocID="{FD7CCF53-CE22-4AA2-83BE-944CCB1967BF}" presName="descendantText" presStyleLbl="alignAcc1" presStyleIdx="1" presStyleCnt="3" custScaleX="100164" custScaleY="114867" custLinFactNeighborY="-9400">
        <dgm:presLayoutVars>
          <dgm:bulletEnabled val="1"/>
        </dgm:presLayoutVars>
      </dgm:prSet>
      <dgm:spPr/>
    </dgm:pt>
    <dgm:pt modelId="{5FAD573C-2FF9-4E7D-A5D1-01043A13DDFD}" type="pres">
      <dgm:prSet presAssocID="{816D4607-FE0A-4015-96D0-677B3C8561F5}" presName="sp" presStyleCnt="0"/>
      <dgm:spPr/>
    </dgm:pt>
    <dgm:pt modelId="{D19A6A00-4079-439B-8105-6229A7063BBF}" type="pres">
      <dgm:prSet presAssocID="{0E9B19A8-FEA6-4C39-A487-02F338C52BB1}" presName="composite" presStyleCnt="0"/>
      <dgm:spPr/>
    </dgm:pt>
    <dgm:pt modelId="{F6914B8E-86B6-4E80-A81B-40F2D8E89DC1}" type="pres">
      <dgm:prSet presAssocID="{0E9B19A8-FEA6-4C39-A487-02F338C52BB1}" presName="parentText" presStyleLbl="alignNode1" presStyleIdx="2" presStyleCnt="3" custLinFactNeighborY="1018">
        <dgm:presLayoutVars>
          <dgm:chMax val="1"/>
          <dgm:bulletEnabled val="1"/>
        </dgm:presLayoutVars>
      </dgm:prSet>
      <dgm:spPr/>
    </dgm:pt>
    <dgm:pt modelId="{38C9839C-704E-44D5-868C-AF35BF4A169F}" type="pres">
      <dgm:prSet presAssocID="{0E9B19A8-FEA6-4C39-A487-02F338C52BB1}" presName="descendantText" presStyleLbl="alignAcc1" presStyleIdx="2" presStyleCnt="3" custScaleY="99214" custLinFactNeighborY="1880">
        <dgm:presLayoutVars>
          <dgm:bulletEnabled val="1"/>
        </dgm:presLayoutVars>
      </dgm:prSet>
      <dgm:spPr/>
    </dgm:pt>
  </dgm:ptLst>
  <dgm:cxnLst>
    <dgm:cxn modelId="{7AE8AF18-E3C1-4BF4-8B86-E4EE188888D7}" type="presOf" srcId="{D1284AF4-054C-4EE7-B07E-751F2BAA7719}" destId="{38C9839C-704E-44D5-868C-AF35BF4A169F}" srcOrd="0" destOrd="2" presId="urn:microsoft.com/office/officeart/2005/8/layout/chevron2"/>
    <dgm:cxn modelId="{15C42123-2DDE-4CE0-8B60-7C48B8987891}" type="presOf" srcId="{63E4B319-27EA-4A0B-B817-B6D9012B33A0}" destId="{38C9839C-704E-44D5-868C-AF35BF4A169F}" srcOrd="0" destOrd="0" presId="urn:microsoft.com/office/officeart/2005/8/layout/chevron2"/>
    <dgm:cxn modelId="{E704DA24-54C3-4BF4-8F39-D1D903204AFD}" type="presOf" srcId="{BED13032-58CB-4B5E-81D6-A5E64A86E25B}" destId="{38C9839C-704E-44D5-868C-AF35BF4A169F}" srcOrd="0" destOrd="1" presId="urn:microsoft.com/office/officeart/2005/8/layout/chevron2"/>
    <dgm:cxn modelId="{2A564C27-FF8A-4F35-92E2-E3FD6F06CF75}" type="presOf" srcId="{0E9B19A8-FEA6-4C39-A487-02F338C52BB1}" destId="{F6914B8E-86B6-4E80-A81B-40F2D8E89DC1}" srcOrd="0" destOrd="0" presId="urn:microsoft.com/office/officeart/2005/8/layout/chevron2"/>
    <dgm:cxn modelId="{1BE7232A-8EC7-47AA-820C-C016B86769AE}" srcId="{0E9B19A8-FEA6-4C39-A487-02F338C52BB1}" destId="{BED13032-58CB-4B5E-81D6-A5E64A86E25B}" srcOrd="1" destOrd="0" parTransId="{59C2D64E-4524-41C9-987A-609DE1213E51}" sibTransId="{6FAA3D79-5091-4932-BDED-5ECCF1FB292C}"/>
    <dgm:cxn modelId="{49578153-20B9-4FB7-A0DD-78E02FA604D1}" type="presOf" srcId="{314D7D94-CB88-482E-B624-9E8C569FB897}" destId="{9E04B636-1B9E-4776-8646-EBB2877E5A37}" srcOrd="0" destOrd="0" presId="urn:microsoft.com/office/officeart/2005/8/layout/chevron2"/>
    <dgm:cxn modelId="{627B4D67-9DE5-4072-A4D4-840BFBECC43B}" srcId="{A1D836D6-B387-4AC8-9E8A-DA04E6775AD2}" destId="{314D7D94-CB88-482E-B624-9E8C569FB897}" srcOrd="0" destOrd="0" parTransId="{4B52B9DE-A8FC-415B-892D-71851A6FF646}" sibTransId="{4404A3A6-6733-445A-8AE9-DFD7C4BBDECE}"/>
    <dgm:cxn modelId="{ACDB7F6E-25C7-4C01-BFBD-F0D87E6BED36}" srcId="{0E9B19A8-FEA6-4C39-A487-02F338C52BB1}" destId="{63E4B319-27EA-4A0B-B817-B6D9012B33A0}" srcOrd="0" destOrd="0" parTransId="{3A1030DA-7954-4096-82DD-DAD8D9190120}" sibTransId="{54AEC7A4-E248-4E6F-8BF0-E0FF40C13D57}"/>
    <dgm:cxn modelId="{2D475D77-8FE5-4F09-8F7C-3CCC6C919C38}" type="presOf" srcId="{FBD83C92-F551-4C39-BEC0-110160C639E5}" destId="{8FC05FB7-D35F-452B-B3D3-3A4031D09F84}" srcOrd="0" destOrd="0" presId="urn:microsoft.com/office/officeart/2005/8/layout/chevron2"/>
    <dgm:cxn modelId="{AAAF8984-3832-44BA-90FB-40F358084370}" srcId="{0E9B19A8-FEA6-4C39-A487-02F338C52BB1}" destId="{D1284AF4-054C-4EE7-B07E-751F2BAA7719}" srcOrd="2" destOrd="0" parTransId="{9A455353-9A74-4885-9C1F-BAB9F76C2414}" sibTransId="{5B43FE35-7DCC-497F-845E-250922BFEEEB}"/>
    <dgm:cxn modelId="{A4F4C689-E47F-4D55-B6BF-458B2700B67C}" srcId="{314D7D94-CB88-482E-B624-9E8C569FB897}" destId="{6F01E660-ADDE-4BAA-A4DC-73B4951F8A14}" srcOrd="2" destOrd="0" parTransId="{F4E21942-3C07-4700-8B5F-1ABC10734EDB}" sibTransId="{7608834C-49B9-4A07-8914-EDD57E3BACF4}"/>
    <dgm:cxn modelId="{7054368F-17A3-4902-AA15-57728589E13A}" type="presOf" srcId="{AAF3B259-322E-4788-9F8C-5F202995B706}" destId="{8FC05FB7-D35F-452B-B3D3-3A4031D09F84}" srcOrd="0" destOrd="2" presId="urn:microsoft.com/office/officeart/2005/8/layout/chevron2"/>
    <dgm:cxn modelId="{99DB2194-455E-4EAB-97D4-E2148AEE477D}" type="presOf" srcId="{6F01E660-ADDE-4BAA-A4DC-73B4951F8A14}" destId="{F2D09A5F-713D-471F-9490-DF5B8554081C}" srcOrd="0" destOrd="2" presId="urn:microsoft.com/office/officeart/2005/8/layout/chevron2"/>
    <dgm:cxn modelId="{EAC75E99-1578-45A4-BEF5-6348786B52A7}" srcId="{FD7CCF53-CE22-4AA2-83BE-944CCB1967BF}" destId="{FBD83C92-F551-4C39-BEC0-110160C639E5}" srcOrd="0" destOrd="0" parTransId="{7B32B5E3-A6F3-4709-846E-D967195D8E1C}" sibTransId="{78321878-2AC2-4A2F-B951-52F91AC613B3}"/>
    <dgm:cxn modelId="{88D6E5A2-BC51-4F07-90D5-F4C43FA00962}" srcId="{A1D836D6-B387-4AC8-9E8A-DA04E6775AD2}" destId="{FD7CCF53-CE22-4AA2-83BE-944CCB1967BF}" srcOrd="1" destOrd="0" parTransId="{8ECF9661-4940-4E42-8BC1-495FBC89E3C3}" sibTransId="{816D4607-FE0A-4015-96D0-677B3C8561F5}"/>
    <dgm:cxn modelId="{D6696DA4-CDD5-4094-B8BA-6573AAB0B10E}" type="presOf" srcId="{BEB7684C-FE89-496A-9799-455D51EE6917}" destId="{F2D09A5F-713D-471F-9490-DF5B8554081C}" srcOrd="0" destOrd="1" presId="urn:microsoft.com/office/officeart/2005/8/layout/chevron2"/>
    <dgm:cxn modelId="{FAC571AA-7738-49E9-8CAF-11D2C18C9BA1}" srcId="{FD7CCF53-CE22-4AA2-83BE-944CCB1967BF}" destId="{3186B689-3E73-4D6D-BEBA-E9E8F7033806}" srcOrd="1" destOrd="0" parTransId="{498B03EF-BEE0-4610-9158-5E41B67D282B}" sibTransId="{F2693FFD-C074-4C19-A918-839295CD4F70}"/>
    <dgm:cxn modelId="{C16F56AB-4FF7-43C4-89BF-13E8A3439E92}" type="presOf" srcId="{3186B689-3E73-4D6D-BEBA-E9E8F7033806}" destId="{8FC05FB7-D35F-452B-B3D3-3A4031D09F84}" srcOrd="0" destOrd="1" presId="urn:microsoft.com/office/officeart/2005/8/layout/chevron2"/>
    <dgm:cxn modelId="{2BA5F3AD-3545-4184-A58C-EDB1B14B099A}" srcId="{FD7CCF53-CE22-4AA2-83BE-944CCB1967BF}" destId="{AAF3B259-322E-4788-9F8C-5F202995B706}" srcOrd="2" destOrd="0" parTransId="{2D03EA39-76F2-45E6-9164-7ABFABFE7744}" sibTransId="{2C4A5972-87CF-47FB-8388-F99E0F331E5D}"/>
    <dgm:cxn modelId="{DDAFDBC7-12F8-4B31-965F-756177B3B5C9}" srcId="{314D7D94-CB88-482E-B624-9E8C569FB897}" destId="{4D7C9F24-968A-40DB-B261-20B1D5182DB4}" srcOrd="0" destOrd="0" parTransId="{D9D58061-A3BE-4ECC-A481-9294CD073947}" sibTransId="{63D6D254-9C4D-4815-BC98-C9CF6CB35F6A}"/>
    <dgm:cxn modelId="{330873D0-88A7-428F-A347-C0135745279D}" srcId="{A1D836D6-B387-4AC8-9E8A-DA04E6775AD2}" destId="{0E9B19A8-FEA6-4C39-A487-02F338C52BB1}" srcOrd="2" destOrd="0" parTransId="{1A55BB81-D926-4076-8DD1-DD2DDD57FE40}" sibTransId="{B97090BA-4AE4-40AA-93ED-2BA8102006E2}"/>
    <dgm:cxn modelId="{3FA1C6D5-2883-4ED7-A112-E63C4D13AE07}" srcId="{314D7D94-CB88-482E-B624-9E8C569FB897}" destId="{BEB7684C-FE89-496A-9799-455D51EE6917}" srcOrd="1" destOrd="0" parTransId="{BB65C3A8-6CCB-4E24-ADC9-62D0AD94BEFD}" sibTransId="{969C5459-C734-4933-B990-1258014C32D0}"/>
    <dgm:cxn modelId="{495956F7-98C1-4557-8970-9C0E69B36D40}" type="presOf" srcId="{A1D836D6-B387-4AC8-9E8A-DA04E6775AD2}" destId="{931B771D-0B21-4628-A098-F9D27F962B79}" srcOrd="0" destOrd="0" presId="urn:microsoft.com/office/officeart/2005/8/layout/chevron2"/>
    <dgm:cxn modelId="{834F5DF7-9CF0-4F67-9E7D-4CAE435F2B93}" type="presOf" srcId="{4D7C9F24-968A-40DB-B261-20B1D5182DB4}" destId="{F2D09A5F-713D-471F-9490-DF5B8554081C}" srcOrd="0" destOrd="0" presId="urn:microsoft.com/office/officeart/2005/8/layout/chevron2"/>
    <dgm:cxn modelId="{C1C677FA-65F0-4F1F-9D28-F42EC2A5059C}" type="presOf" srcId="{FD7CCF53-CE22-4AA2-83BE-944CCB1967BF}" destId="{8DAE405B-FA1B-492E-B2EE-E618A8662680}" srcOrd="0" destOrd="0" presId="urn:microsoft.com/office/officeart/2005/8/layout/chevron2"/>
    <dgm:cxn modelId="{80F06776-CDBB-4E6A-B730-561556D8416F}" type="presParOf" srcId="{931B771D-0B21-4628-A098-F9D27F962B79}" destId="{9896605B-710D-4B7D-A47E-AB6A09874928}" srcOrd="0" destOrd="0" presId="urn:microsoft.com/office/officeart/2005/8/layout/chevron2"/>
    <dgm:cxn modelId="{3BA6085C-DA8E-4935-9C46-62F492B46FFF}" type="presParOf" srcId="{9896605B-710D-4B7D-A47E-AB6A09874928}" destId="{9E04B636-1B9E-4776-8646-EBB2877E5A37}" srcOrd="0" destOrd="0" presId="urn:microsoft.com/office/officeart/2005/8/layout/chevron2"/>
    <dgm:cxn modelId="{C38B9B70-42FD-4650-BEDD-BDC300F9EF27}" type="presParOf" srcId="{9896605B-710D-4B7D-A47E-AB6A09874928}" destId="{F2D09A5F-713D-471F-9490-DF5B8554081C}" srcOrd="1" destOrd="0" presId="urn:microsoft.com/office/officeart/2005/8/layout/chevron2"/>
    <dgm:cxn modelId="{C33AE206-6395-48B1-B483-DDCA7F96B734}" type="presParOf" srcId="{931B771D-0B21-4628-A098-F9D27F962B79}" destId="{9FFBC869-D275-445C-8543-3FC264978088}" srcOrd="1" destOrd="0" presId="urn:microsoft.com/office/officeart/2005/8/layout/chevron2"/>
    <dgm:cxn modelId="{39D42F54-EA2A-4464-BC4D-169BCC618927}" type="presParOf" srcId="{931B771D-0B21-4628-A098-F9D27F962B79}" destId="{0EB02CA2-A83B-404B-904D-E313E1D3EA0C}" srcOrd="2" destOrd="0" presId="urn:microsoft.com/office/officeart/2005/8/layout/chevron2"/>
    <dgm:cxn modelId="{1E3FC848-D23A-457E-A324-09633FF17A8E}" type="presParOf" srcId="{0EB02CA2-A83B-404B-904D-E313E1D3EA0C}" destId="{8DAE405B-FA1B-492E-B2EE-E618A8662680}" srcOrd="0" destOrd="0" presId="urn:microsoft.com/office/officeart/2005/8/layout/chevron2"/>
    <dgm:cxn modelId="{D0EDAE69-AF03-4954-9F8C-22C0FFA598FC}" type="presParOf" srcId="{0EB02CA2-A83B-404B-904D-E313E1D3EA0C}" destId="{8FC05FB7-D35F-452B-B3D3-3A4031D09F84}" srcOrd="1" destOrd="0" presId="urn:microsoft.com/office/officeart/2005/8/layout/chevron2"/>
    <dgm:cxn modelId="{A00FD762-FDE5-4D04-9C39-23F7841CE601}" type="presParOf" srcId="{931B771D-0B21-4628-A098-F9D27F962B79}" destId="{5FAD573C-2FF9-4E7D-A5D1-01043A13DDFD}" srcOrd="3" destOrd="0" presId="urn:microsoft.com/office/officeart/2005/8/layout/chevron2"/>
    <dgm:cxn modelId="{A8111B87-5362-4E22-B08E-A19962CDFF42}" type="presParOf" srcId="{931B771D-0B21-4628-A098-F9D27F962B79}" destId="{D19A6A00-4079-439B-8105-6229A7063BBF}" srcOrd="4" destOrd="0" presId="urn:microsoft.com/office/officeart/2005/8/layout/chevron2"/>
    <dgm:cxn modelId="{8B051416-2F7C-4D6A-A94A-D822DB6137F1}" type="presParOf" srcId="{D19A6A00-4079-439B-8105-6229A7063BBF}" destId="{F6914B8E-86B6-4E80-A81B-40F2D8E89DC1}" srcOrd="0" destOrd="0" presId="urn:microsoft.com/office/officeart/2005/8/layout/chevron2"/>
    <dgm:cxn modelId="{73B92F7B-4E26-48F5-AFE1-C3B98A88D1BE}" type="presParOf" srcId="{D19A6A00-4079-439B-8105-6229A7063BBF}" destId="{38C9839C-704E-44D5-868C-AF35BF4A169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4B636-1B9E-4776-8646-EBB2877E5A37}">
      <dsp:nvSpPr>
        <dsp:cNvPr id="0" name=""/>
        <dsp:cNvSpPr/>
      </dsp:nvSpPr>
      <dsp:spPr>
        <a:xfrm rot="5400000">
          <a:off x="-268605" y="282064"/>
          <a:ext cx="1762649" cy="1233854"/>
        </a:xfrm>
        <a:prstGeom prst="chevron">
          <a:avLst/>
        </a:prstGeom>
        <a:solidFill>
          <a:srgbClr val="964035"/>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Data Acquisition</a:t>
          </a:r>
        </a:p>
      </dsp:txBody>
      <dsp:txXfrm rot="-5400000">
        <a:off x="-4207" y="634593"/>
        <a:ext cx="1233854" cy="528795"/>
      </dsp:txXfrm>
    </dsp:sp>
    <dsp:sp modelId="{F2D09A5F-713D-471F-9490-DF5B8554081C}">
      <dsp:nvSpPr>
        <dsp:cNvPr id="0" name=""/>
        <dsp:cNvSpPr/>
      </dsp:nvSpPr>
      <dsp:spPr>
        <a:xfrm rot="5400000">
          <a:off x="5775312" y="-4541507"/>
          <a:ext cx="1172738" cy="10264071"/>
        </a:xfrm>
        <a:prstGeom prst="round2SameRect">
          <a:avLst/>
        </a:prstGeom>
        <a:solidFill>
          <a:schemeClr val="lt1">
            <a:alpha val="90000"/>
            <a:hueOff val="0"/>
            <a:satOff val="0"/>
            <a:lumOff val="0"/>
            <a:alphaOff val="0"/>
          </a:schemeClr>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Aura OMI Cloud-screened Tropospheric NO</a:t>
          </a:r>
          <a:r>
            <a:rPr lang="en-US" sz="1800" kern="1200" baseline="-25000" dirty="0">
              <a:solidFill>
                <a:schemeClr val="tx1">
                  <a:lumMod val="75000"/>
                  <a:lumOff val="25000"/>
                </a:schemeClr>
              </a:solidFill>
            </a:rPr>
            <a:t>2</a:t>
          </a:r>
          <a:r>
            <a:rPr lang="en-US" sz="1800" kern="1200" dirty="0">
              <a:solidFill>
                <a:schemeClr val="tx1">
                  <a:lumMod val="75000"/>
                  <a:lumOff val="25000"/>
                </a:schemeClr>
              </a:solidFill>
            </a:rPr>
            <a:t> Data</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EPA CASTNET Hourly NO</a:t>
          </a:r>
          <a:r>
            <a:rPr lang="en-US" sz="1800" kern="1200" baseline="-25000" dirty="0">
              <a:solidFill>
                <a:schemeClr val="tx1">
                  <a:lumMod val="75000"/>
                  <a:lumOff val="25000"/>
                </a:schemeClr>
              </a:solidFill>
            </a:rPr>
            <a:t>2</a:t>
          </a:r>
          <a:r>
            <a:rPr lang="en-US" sz="1800" kern="1200" dirty="0">
              <a:solidFill>
                <a:schemeClr val="tx1">
                  <a:lumMod val="75000"/>
                  <a:lumOff val="25000"/>
                </a:schemeClr>
              </a:solidFill>
            </a:rPr>
            <a:t> Observation Recordings</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EGU NO</a:t>
          </a:r>
          <a:r>
            <a:rPr lang="en-US" sz="1800" kern="1200" baseline="-25000" dirty="0">
              <a:solidFill>
                <a:schemeClr val="tx1">
                  <a:lumMod val="75000"/>
                  <a:lumOff val="25000"/>
                </a:schemeClr>
              </a:solidFill>
            </a:rPr>
            <a:t>x</a:t>
          </a:r>
          <a:r>
            <a:rPr lang="en-US" sz="1800" kern="1200" baseline="0" dirty="0">
              <a:solidFill>
                <a:schemeClr val="tx1">
                  <a:lumMod val="75000"/>
                  <a:lumOff val="25000"/>
                </a:schemeClr>
              </a:solidFill>
            </a:rPr>
            <a:t> Emission Reports</a:t>
          </a:r>
          <a:endParaRPr lang="en-US" sz="1800" kern="1200" dirty="0">
            <a:solidFill>
              <a:schemeClr val="tx1">
                <a:lumMod val="75000"/>
                <a:lumOff val="25000"/>
              </a:schemeClr>
            </a:solidFill>
          </a:endParaRPr>
        </a:p>
      </dsp:txBody>
      <dsp:txXfrm rot="-5400000">
        <a:off x="1229646" y="61407"/>
        <a:ext cx="10206823" cy="1058242"/>
      </dsp:txXfrm>
    </dsp:sp>
    <dsp:sp modelId="{8DAE405B-FA1B-492E-B2EE-E618A8662680}">
      <dsp:nvSpPr>
        <dsp:cNvPr id="0" name=""/>
        <dsp:cNvSpPr/>
      </dsp:nvSpPr>
      <dsp:spPr>
        <a:xfrm rot="5400000">
          <a:off x="-268605" y="1834042"/>
          <a:ext cx="1762649" cy="1233854"/>
        </a:xfrm>
        <a:prstGeom prst="chevron">
          <a:avLst/>
        </a:prstGeom>
        <a:solidFill>
          <a:srgbClr val="964035"/>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Data Processing</a:t>
          </a:r>
        </a:p>
      </dsp:txBody>
      <dsp:txXfrm rot="-5400000">
        <a:off x="-4207" y="2186571"/>
        <a:ext cx="1233854" cy="528795"/>
      </dsp:txXfrm>
    </dsp:sp>
    <dsp:sp modelId="{8FC05FB7-D35F-452B-B3D3-3A4031D09F84}">
      <dsp:nvSpPr>
        <dsp:cNvPr id="0" name=""/>
        <dsp:cNvSpPr/>
      </dsp:nvSpPr>
      <dsp:spPr>
        <a:xfrm rot="5400000">
          <a:off x="5703653" y="-2997946"/>
          <a:ext cx="1316056" cy="10280904"/>
        </a:xfrm>
        <a:prstGeom prst="round2SameRect">
          <a:avLst/>
        </a:prstGeom>
        <a:solidFill>
          <a:schemeClr val="lt1">
            <a:alpha val="90000"/>
            <a:hueOff val="0"/>
            <a:satOff val="0"/>
            <a:lumOff val="0"/>
            <a:alphaOff val="0"/>
          </a:schemeClr>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Implemented Python</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Projected and Masked Data</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Calculated Min, Max, Range, Mean, Median,                                                              Standard Deviation, Coefficient of Variation</a:t>
          </a:r>
        </a:p>
      </dsp:txBody>
      <dsp:txXfrm rot="-5400000">
        <a:off x="1221230" y="1548722"/>
        <a:ext cx="10216659" cy="1187566"/>
      </dsp:txXfrm>
    </dsp:sp>
    <dsp:sp modelId="{F6914B8E-86B6-4E80-A81B-40F2D8E89DC1}">
      <dsp:nvSpPr>
        <dsp:cNvPr id="0" name=""/>
        <dsp:cNvSpPr/>
      </dsp:nvSpPr>
      <dsp:spPr>
        <a:xfrm rot="5400000">
          <a:off x="-268605" y="3520407"/>
          <a:ext cx="1762649" cy="1233854"/>
        </a:xfrm>
        <a:prstGeom prst="chevron">
          <a:avLst/>
        </a:prstGeom>
        <a:solidFill>
          <a:srgbClr val="964035"/>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Data Analysis</a:t>
          </a:r>
        </a:p>
      </dsp:txBody>
      <dsp:txXfrm rot="-5400000">
        <a:off x="-4207" y="3872936"/>
        <a:ext cx="1233854" cy="528795"/>
      </dsp:txXfrm>
    </dsp:sp>
    <dsp:sp modelId="{38C9839C-704E-44D5-868C-AF35BF4A169F}">
      <dsp:nvSpPr>
        <dsp:cNvPr id="0" name=""/>
        <dsp:cNvSpPr/>
      </dsp:nvSpPr>
      <dsp:spPr>
        <a:xfrm rot="5400000">
          <a:off x="5793323" y="-1285783"/>
          <a:ext cx="1136716" cy="10264071"/>
        </a:xfrm>
        <a:prstGeom prst="round2SameRect">
          <a:avLst/>
        </a:prstGeom>
        <a:solidFill>
          <a:schemeClr val="lt1">
            <a:alpha val="90000"/>
            <a:hueOff val="0"/>
            <a:satOff val="0"/>
            <a:lumOff val="0"/>
            <a:alphaOff val="0"/>
          </a:schemeClr>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Data Correlation Analysis</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Trend Maps</a:t>
          </a:r>
        </a:p>
        <a:p>
          <a:pPr marL="171450" lvl="1" indent="-171450" algn="l" defTabSz="800100">
            <a:lnSpc>
              <a:spcPct val="90000"/>
            </a:lnSpc>
            <a:spcBef>
              <a:spcPct val="0"/>
            </a:spcBef>
            <a:spcAft>
              <a:spcPct val="15000"/>
            </a:spcAft>
            <a:buChar char="•"/>
          </a:pPr>
          <a:r>
            <a:rPr lang="en-US" sz="1800" kern="1200" dirty="0">
              <a:solidFill>
                <a:schemeClr val="tx1">
                  <a:lumMod val="75000"/>
                  <a:lumOff val="25000"/>
                </a:schemeClr>
              </a:solidFill>
            </a:rPr>
            <a:t>Visual Displays of Data Comparisons</a:t>
          </a:r>
        </a:p>
      </dsp:txBody>
      <dsp:txXfrm rot="-5400000">
        <a:off x="1229646" y="3333384"/>
        <a:ext cx="10208581" cy="10257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9/13/18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Chet: </a:t>
            </a:r>
            <a:r>
              <a:rPr lang="en-US" sz="1200" b="0" i="0" u="none" strike="noStrike" kern="1200" dirty="0">
                <a:solidFill>
                  <a:schemeClr val="tx1"/>
                </a:solidFill>
                <a:effectLst/>
                <a:latin typeface="+mn-lt"/>
                <a:ea typeface="+mn-ea"/>
                <a:cs typeface="+mn-cs"/>
              </a:rPr>
              <a:t>Good morning/afternoon everyone! My name is Chet Warren.</a:t>
            </a:r>
          </a:p>
          <a:p>
            <a:pPr rtl="0" fontAlgn="base"/>
            <a:r>
              <a:rPr lang="en-US" sz="1200" b="1" i="0" u="none" strike="noStrike" kern="1200" dirty="0">
                <a:solidFill>
                  <a:schemeClr val="tx1"/>
                </a:solidFill>
                <a:effectLst/>
                <a:latin typeface="+mn-lt"/>
                <a:ea typeface="+mn-ea"/>
                <a:cs typeface="+mn-cs"/>
              </a:rPr>
              <a:t>Zac:</a:t>
            </a:r>
            <a:r>
              <a:rPr lang="en-US" sz="1200" b="0" i="0" u="none" strike="noStrike" kern="1200" dirty="0">
                <a:solidFill>
                  <a:schemeClr val="tx1"/>
                </a:solidFill>
                <a:effectLst/>
                <a:latin typeface="+mn-lt"/>
                <a:ea typeface="+mn-ea"/>
                <a:cs typeface="+mn-cs"/>
              </a:rPr>
              <a:t> Hi my name is Zac </a:t>
            </a:r>
            <a:r>
              <a:rPr lang="en-US" sz="1200" b="0" i="0" u="none" strike="noStrike" kern="1200" dirty="0" err="1">
                <a:solidFill>
                  <a:schemeClr val="tx1"/>
                </a:solidFill>
                <a:effectLst/>
                <a:latin typeface="+mn-lt"/>
                <a:ea typeface="+mn-ea"/>
                <a:cs typeface="+mn-cs"/>
              </a:rPr>
              <a:t>Peloquin</a:t>
            </a:r>
            <a:r>
              <a:rPr lang="en-US" sz="1200" b="0" i="0" u="none" strike="noStrike"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Jared:</a:t>
            </a:r>
            <a:r>
              <a:rPr lang="en-US" sz="1200" b="0" i="0" u="none" strike="noStrike" kern="1200" dirty="0">
                <a:solidFill>
                  <a:schemeClr val="tx1"/>
                </a:solidFill>
                <a:effectLst/>
                <a:latin typeface="+mn-lt"/>
                <a:ea typeface="+mn-ea"/>
                <a:cs typeface="+mn-cs"/>
              </a:rPr>
              <a:t> Hi my name is Jared </a:t>
            </a:r>
            <a:r>
              <a:rPr lang="en-US" sz="1200" b="0" i="0" u="none" strike="noStrike" kern="1200" dirty="0" err="1">
                <a:solidFill>
                  <a:schemeClr val="tx1"/>
                </a:solidFill>
                <a:effectLst/>
                <a:latin typeface="+mn-lt"/>
                <a:ea typeface="+mn-ea"/>
                <a:cs typeface="+mn-cs"/>
              </a:rPr>
              <a:t>Goldbach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Ehmer</a:t>
            </a:r>
            <a:r>
              <a:rPr lang="en-US" sz="1200" b="0" i="0" u="none" strike="noStrike" kern="1200" dirty="0">
                <a:solidFill>
                  <a:schemeClr val="tx1"/>
                </a:solidFill>
                <a:effectLst/>
                <a:latin typeface="+mn-lt"/>
                <a:ea typeface="+mn-ea"/>
                <a:cs typeface="+mn-cs"/>
              </a:rPr>
              <a:t>.</a:t>
            </a:r>
          </a:p>
          <a:p>
            <a:r>
              <a:rPr lang="en-US" sz="1200" b="1" i="0" u="none" strike="noStrike" kern="1200" dirty="0">
                <a:solidFill>
                  <a:schemeClr val="tx1"/>
                </a:solidFill>
                <a:effectLst/>
                <a:latin typeface="+mn-lt"/>
                <a:ea typeface="+mn-ea"/>
                <a:cs typeface="+mn-cs"/>
              </a:rPr>
              <a:t>Chet: </a:t>
            </a:r>
            <a:r>
              <a:rPr lang="en-US" sz="1200" b="0" i="0" u="none" strike="noStrike" kern="1200" dirty="0">
                <a:solidFill>
                  <a:schemeClr val="tx1"/>
                </a:solidFill>
                <a:effectLst/>
                <a:latin typeface="+mn-lt"/>
                <a:ea typeface="+mn-ea"/>
                <a:cs typeface="+mn-cs"/>
              </a:rPr>
              <a:t>Today we will be presenting to you how our team applied NASA Earth Observations to address air pollution in National Parks within the Intermountain Region of the United States.</a:t>
            </a:r>
            <a:endParaRPr lang="en-US" sz="12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Website</a:t>
            </a:r>
            <a:r>
              <a:rPr lang="en-US" sz="1200" baseline="0" dirty="0">
                <a:solidFill>
                  <a:srgbClr val="FF0000"/>
                </a:solidFill>
              </a:rPr>
              <a:t> image is the summed binary looks for each cell of OMI Aura NO2 L3 data for the study period.  Note that all negative values were discarded to no data for each scene across the 13 years.  One can notice trends of reduced looks in higher latitudes due to a combination of consistent cloud coverage as well as long-term snow reflectance.  </a:t>
            </a: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291337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Zac:</a:t>
            </a:r>
          </a:p>
          <a:p>
            <a:r>
              <a:rPr lang="en-US" sz="1200" b="0" i="0" u="none" strike="noStrike" kern="1200" dirty="0">
                <a:solidFill>
                  <a:schemeClr val="tx1"/>
                </a:solidFill>
                <a:effectLst/>
                <a:latin typeface="+mn-lt"/>
                <a:ea typeface="+mn-ea"/>
                <a:cs typeface="+mn-cs"/>
              </a:rPr>
              <a:t>In addition to the previous park, our partners requested results for Grand Teton, Yellowstone, Grand Canyon, Dinosaur National Monument, and Theodore Roosevelt National Park. Each park shows a statistically significant change from 2005 to 2017, each park showed relatively consistent trends with that of the states the park is in. </a:t>
            </a:r>
            <a:endParaRPr lang="en-US" dirty="0"/>
          </a:p>
          <a:p>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endParaRPr lang="en-US" dirty="0"/>
          </a:p>
          <a:p>
            <a:r>
              <a:rPr lang="en-US" dirty="0"/>
              <a:t>When discussing with our partners</a:t>
            </a:r>
            <a:r>
              <a:rPr lang="en-US" baseline="0" dirty="0"/>
              <a:t>, they had specific parks they wanted to have more analysis completed for, The five parks shown above are a few of them. This graph is displaying the annual trends over Grand Teton, Yellowstone, the Grand Canyon, Dinosaur National Monument, and Theodore Roosevelt National Park. All five of these park show a statistically significant changed from 2005 to 2017 with a confidence interval of 98%.</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222034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Zac:</a:t>
            </a:r>
          </a:p>
          <a:p>
            <a:r>
              <a:rPr lang="en-US" sz="1200" b="0" i="0" u="none" strike="noStrike" kern="1200" dirty="0">
                <a:solidFill>
                  <a:schemeClr val="tx1"/>
                </a:solidFill>
                <a:effectLst/>
                <a:latin typeface="+mn-lt"/>
                <a:ea typeface="+mn-ea"/>
                <a:cs typeface="+mn-cs"/>
              </a:rPr>
              <a:t>In order to validate  the OMI observations, we used in situ measurements from the EPA and reported pollutant emissions from electrical generating units. Our main focus had to be on overall trends across our study period due to conflicting units. We acquired daily OMI NO2 measurements for exact point locations of EGU Emission sources and high elevation EPA CASTNET Monitors, we discovered that the correlation between OMI and ground measurement nitrogen dioxide data is very high showing downward trends along both data sets.</a:t>
            </a:r>
            <a:endParaRPr lang="en-US" dirty="0"/>
          </a:p>
          <a:p>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endParaRPr lang="en-US" dirty="0"/>
          </a:p>
          <a:p>
            <a:r>
              <a:rPr lang="en-US" dirty="0"/>
              <a:t>OMI</a:t>
            </a:r>
            <a:r>
              <a:rPr lang="en-US" baseline="0" dirty="0"/>
              <a:t> nitrogen dioxide values can be difficult to analyze with ground stations due to there different ways of measuring. OMI measures nitrogen dioxide in molecules per centimeter squared showing the density of a column of air in the atmosphere. The graph to the left is a annual data comparison of Electrical Generating Unit (EGU) emissions of nitric oxide measured in tons per year to OMI nitrogen dioxide samples over that exact point location of the EGU sources. These trends show a strong correlation between trends in decreases for both datasets. </a:t>
            </a:r>
          </a:p>
          <a:p>
            <a:endParaRPr lang="en-US" baseline="0" dirty="0"/>
          </a:p>
          <a:p>
            <a:r>
              <a:rPr lang="en-US" baseline="0" dirty="0"/>
              <a:t>In the two graphs to the left, we are comparing hourly EPA CASTNET Monitor measurements of nitrogen dioxide at 1:00pm to OMI nitrogen dioxide samples over the exact point locations of the monitors. We were only able to complete this analysis for Arizona and Colorado as they are the only states within the Intermountain Region that with CASTNET monitors that offer hourly measurements of nitrogen dioxide. After annualizing our data, we created annual trend maps comparing the two data sets for each state, but discovered many inconstancies due to the different elevations of the monitors. In order to see the most accurate results and highest possible correlations between OMI data and CASTNET monitor data we analyzed the monitors at the highest and lowest elevations that had data for each year in our study period. By doing this, we discovered that the monitors at the highest elevations show the very similar trends in data and can be used against each other to see now nitrogen dioxide concentrations are decreasing over time.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137254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conclusion, our team determined that from 2005 to 2017, there has been a decrease in nitrogen dioxide across the Intermountain Region, besides in Montana. While not presented, we also found that seasonally, NO2 concentrations are lowest in the summer and highest in the winter. This is partially due to the thermal decomposition of nitrogen dioxide and there being more sunlight and heat in the summer than winter. While unable to directly compare, OMI and highly elevated ground measurement data show highly correlated trends when compared and can be used to base off of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conclusion, our team found that within the Intermountain</a:t>
            </a:r>
            <a:r>
              <a:rPr lang="en-US" baseline="0" dirty="0"/>
              <a:t> region </a:t>
            </a:r>
            <a:r>
              <a:rPr lang="en-US" dirty="0"/>
              <a:t>from 2005 to 2017, there has been a decrease in nitrogen</a:t>
            </a:r>
            <a:r>
              <a:rPr lang="en-US" baseline="0" dirty="0"/>
              <a:t> dioxide</a:t>
            </a:r>
            <a:r>
              <a:rPr lang="en-US" dirty="0"/>
              <a:t> between the upper troposphere and lower stratosphere besides in Montana. </a:t>
            </a:r>
            <a:r>
              <a:rPr lang="en-US" baseline="0" dirty="0"/>
              <a:t>Seasonally, we discovered that the highest nitrogen dioxide concentrations are in the Winter and the lowest were in the Summer. Due to units, we were unable to directly compare ground station data to OMI data, but we did find that trends in highly elevated monitors and well correlated with those of OMI. </a:t>
            </a:r>
            <a:endParaRPr lang="en-US" dirty="0"/>
          </a:p>
          <a:p>
            <a:endParaRPr lang="en-US" dirty="0"/>
          </a:p>
          <a:p>
            <a:r>
              <a:rPr lang="en-US" dirty="0"/>
              <a:t>Image</a:t>
            </a:r>
            <a:r>
              <a:rPr lang="en-US" baseline="0" dirty="0"/>
              <a:t> Source: Credit to Debbie Miller for all three images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321741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project will be continued into the Fall 2018 NASA DEVELOP term as a new team continues our partnership with Debbie Miller and Andrea Stacy to further build on our teams results, address visibility as it is affected by aerosols, and to create a tutorial to help our partners use NASA Earth Observation data.</a:t>
            </a:r>
            <a:endParaRPr lang="en-US" dirty="0"/>
          </a:p>
          <a:p>
            <a:endParaRPr lang="en-US" dirty="0"/>
          </a:p>
          <a:p>
            <a:endParaRPr lang="en-US" dirty="0"/>
          </a:p>
          <a:p>
            <a:r>
              <a:rPr lang="en-US" dirty="0"/>
              <a:t>----------------------------------------</a:t>
            </a:r>
          </a:p>
          <a:p>
            <a:endParaRPr lang="en-US" dirty="0"/>
          </a:p>
          <a:p>
            <a:endParaRPr lang="en-US" dirty="0"/>
          </a:p>
          <a:p>
            <a:r>
              <a:rPr lang="en-US" dirty="0"/>
              <a:t>I</a:t>
            </a:r>
            <a:r>
              <a:rPr lang="en-US" baseline="0" dirty="0"/>
              <a:t>n the Fall 2018 NASA DEVELOP term, our project will be continued as the next team partners again with Debbie Miller and Andrea Stacy. The team will build on our conclusions and results by validating our findings. They will be focused on studying visibility issues as it is affected by aerosols within the Intermountain Region.  A main focus for the team will also be creating a tutorial for our partners to help them better understand and to learn how to use NASA Earth Observation data.</a:t>
            </a:r>
          </a:p>
          <a:p>
            <a:endParaRPr lang="en-US" baseline="0" dirty="0"/>
          </a:p>
          <a:p>
            <a:r>
              <a:rPr lang="en-US" baseline="0" dirty="0"/>
              <a:t>Image Source: Credit to Debbie Miller for all images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4088724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Lastly,</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as a team we would like to acknowledge our partners Debbie Miller and Andrea Stacy as well as our Science Advisers Dr. Bruce Doddridge and Dr. Kenton Ross for all of their help and support. </a:t>
            </a:r>
            <a:endParaRPr lang="en-US" dirty="0"/>
          </a:p>
          <a:p>
            <a:endParaRPr lang="en-US" dirty="0"/>
          </a:p>
          <a:p>
            <a:r>
              <a:rPr lang="en-US" dirty="0"/>
              <a:t>---------------------------------------------</a:t>
            </a:r>
          </a:p>
          <a:p>
            <a:endParaRPr lang="en-US" dirty="0"/>
          </a:p>
          <a:p>
            <a:r>
              <a:rPr lang="en-US" dirty="0"/>
              <a:t>As a team</a:t>
            </a:r>
            <a:r>
              <a:rPr lang="en-US" baseline="0" dirty="0"/>
              <a:t> we would like to acknowledge our partners Debbie Miller and Andrea Stacy. We would also like to acknowledge both of our science advisors that helped us extensively throughout, Dr. Bruce Doddridge and Dr. Kenton Ross.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61774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Zac:</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Atmospheric pollutants have many negative impacts. They can negatively impact the respiratory health of humans and animals. Even triggering asthma in some people. Ecosystem health can be negatively impacted  by heavy concentrations of pollutants leading to days of low visibility and poor air quality. </a:t>
            </a:r>
            <a:r>
              <a:rPr lang="en-US" baseline="0" dirty="0"/>
              <a:t>Below is a time series of images transitioning from a day with good air quality and highly visibility to and day of poor air quality and low visibility in Big Bend National Park, Texas.</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extremely important to protect human</a:t>
            </a:r>
            <a:r>
              <a:rPr lang="en-US" baseline="0" dirty="0"/>
              <a:t> and ecological health as well as air quality in order to live healthier and have a beautiful plant. However, these continue to be harmed. Atmospheric pollutants like Nitrogen dioxide are huge contributors to these negative impacts. They can harm human health by causing respiratory irritations and aggravating asthma. Earth’s natural resources, such as visibility, can be impacted immensely. Below is a time series of images transitioning from a day with good air quality and highly visibility to and day of poor air quality and low visibility in Big Bend National Park, Texas.</a:t>
            </a:r>
          </a:p>
          <a:p>
            <a:endParaRPr lang="en-US" baseline="0" dirty="0"/>
          </a:p>
          <a:p>
            <a:r>
              <a:rPr lang="en-US" dirty="0"/>
              <a:t>Image</a:t>
            </a:r>
            <a:r>
              <a:rPr lang="en-US" baseline="0" dirty="0"/>
              <a:t> of Respiratory Image: </a:t>
            </a:r>
            <a:r>
              <a:rPr lang="en-US" dirty="0"/>
              <a:t>https://www.therespiratorysystem.com/</a:t>
            </a:r>
          </a:p>
          <a:p>
            <a:r>
              <a:rPr lang="en-US" dirty="0"/>
              <a:t>Visibility</a:t>
            </a:r>
            <a:r>
              <a:rPr lang="en-US" baseline="0" dirty="0"/>
              <a:t> Images in Time Series: Credit to Debbie Miller</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49730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Zac:</a:t>
            </a:r>
          </a:p>
          <a:p>
            <a:r>
              <a:rPr lang="en-US" sz="1200" b="0" i="0" u="none" strike="noStrike" kern="1200" dirty="0">
                <a:solidFill>
                  <a:schemeClr val="tx1"/>
                </a:solidFill>
                <a:effectLst/>
                <a:latin typeface="+mn-lt"/>
                <a:ea typeface="+mn-ea"/>
                <a:cs typeface="+mn-cs"/>
              </a:rPr>
              <a:t>For this project our team partnered with Debbie Miller, an Air resource specialist of the Intermountain Region, and Andrea Stacy of the Air resource Division of the National Park Service to address their concerns about NO2 and aid the National Park Service  to uphold their legal mandates with regards to air quality related values such of soil, visibility, water and vegetation. The NPS does not have authority outside of the national parks and must work with local partners in our to reduce external impacts on the parks. This project is meant to help the National Park Service identify NO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sources and  to enhance the monitoring programs already in place.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baseline="0" dirty="0"/>
          </a:p>
          <a:p>
            <a:r>
              <a:rPr lang="en-US" baseline="0" dirty="0"/>
              <a:t>Our team partnered with Debbie Miller, the Air Resource Specialist for the Intermountain Region of the National Park Service, and Andrea Stacy, who works with the National Park Service Air Resource Division. The National Park Service is currently mandated by the Clean Air Act to protect park visitor health, the ecological health of flora and fauna, and to preserve the extensive vistas in the parks for the current and future generations. Protecting these natural resources is confounded by impacts of pollutants. One concern the National Park Service has is how nitrogen dioxide can negatively impact human health and Air Quality Related Values such as soil, visibility, water and vegetation. In addition, not only is there currently an incomplete understanding of exact point locations of NO</a:t>
            </a:r>
            <a:r>
              <a:rPr lang="en-US" baseline="-25000" dirty="0"/>
              <a:t>2  </a:t>
            </a:r>
            <a:r>
              <a:rPr lang="en-US" baseline="0" dirty="0"/>
              <a:t>in areas surrounding the parks, but the NPS is limited in the number of monitoring programs they can implement to track air quality in parks. </a:t>
            </a:r>
          </a:p>
          <a:p>
            <a:endParaRPr lang="en-US" baseline="0" dirty="0"/>
          </a:p>
          <a:p>
            <a:r>
              <a:rPr lang="en-US" baseline="0" dirty="0"/>
              <a:t>NPS Image Source: https://en.wikipedia.org/wiki/File:US-NationalParkService-ShadedLogo.svg</a:t>
            </a:r>
          </a:p>
          <a:p>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26507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Jared:</a:t>
            </a:r>
          </a:p>
          <a:p>
            <a:pPr rtl="0" fontAlgn="base"/>
            <a:r>
              <a:rPr lang="en-US" sz="1200" b="0" i="0" u="none" strike="noStrike" kern="1200" dirty="0">
                <a:solidFill>
                  <a:schemeClr val="tx1"/>
                </a:solidFill>
                <a:effectLst/>
                <a:latin typeface="+mn-lt"/>
                <a:ea typeface="+mn-ea"/>
                <a:cs typeface="+mn-cs"/>
              </a:rPr>
              <a:t>To address their concerns, our team assessed historical patterns of NO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from 2005 to 2017.  These trends enabled us to locate impacting sources of nitrogen dioxide to enhance intra-park monitoring throughout the entire region. This knowledge then allowed us to provide tools for our partners to better protect national park resources.</a:t>
            </a:r>
          </a:p>
          <a:p>
            <a:br>
              <a:rPr lang="en-US" b="0" dirty="0">
                <a:effectLst/>
              </a:rPr>
            </a:br>
            <a:r>
              <a:rPr lang="en-US" b="0" dirty="0">
                <a:effectLst/>
              </a:rPr>
              <a:t>--------------------------------------------------------------</a:t>
            </a:r>
            <a:endParaRPr lang="en-US" dirty="0"/>
          </a:p>
          <a:p>
            <a:endParaRPr lang="en-US" dirty="0"/>
          </a:p>
          <a:p>
            <a:endParaRPr lang="en-US" dirty="0"/>
          </a:p>
          <a:p>
            <a:r>
              <a:rPr lang="en-US" dirty="0"/>
              <a:t>In order</a:t>
            </a:r>
            <a:r>
              <a:rPr lang="en-US" baseline="0" dirty="0"/>
              <a:t> to address these concerns, our team analyzed nitrogen dioxide trends within the Intermountain region from 2005 to 2017. We assessed historical patterns of NO2 in this time period to locate and enhance an understanding of potential NO2 point sources. These determinations will build on current intra-park monitoring programs to expand the NPS’s predictive capabilities and fill in data gaps their limited monitoring programs have. Lastly, we wanted to provide tools for the National Park Service to protect the parks resources and increase the understanding of visibility and atmospheric pollutants.</a:t>
            </a:r>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Panorama image: Credit to Debbie Miller</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87097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order to complete our objectives, our team utilized the NASA Earth Observation satellite Aura. Aura’s purpose is to observe the chemistry and dynamics of Earth’s atmosphere. One of the ways it does this is through the Ozone Monitoring Instrument or abbreviated to OMI. Our team employed OMI in order to generate recordings of nitrogen dioxide within the troposphere.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complete these objectives and analyze</a:t>
            </a:r>
            <a:r>
              <a:rPr lang="en-US" baseline="0" dirty="0"/>
              <a:t> nitrogen dioxide</a:t>
            </a:r>
            <a:r>
              <a:rPr lang="en-US" dirty="0"/>
              <a:t>,</a:t>
            </a:r>
            <a:r>
              <a:rPr lang="en-US" baseline="0" dirty="0"/>
              <a:t> our team utilized the NASA Earth Observation Satellite Aura. Launched July 15</a:t>
            </a:r>
            <a:r>
              <a:rPr lang="en-US" baseline="30000" dirty="0"/>
              <a:t>th</a:t>
            </a:r>
            <a:r>
              <a:rPr lang="en-US" baseline="0" dirty="0"/>
              <a:t> 2004 as part of the A-train of satellites, its purpose is to observe the chemistry and dynamics of Earths atmosphere with emphasis on the upper troposphere and lower stratosphere.. Aboard Aura are four different instruments, one being the Ozone Monitoring Instruments, also known as OMI. </a:t>
            </a:r>
            <a:r>
              <a:rPr lang="en-US" dirty="0"/>
              <a:t>As a hyperspectral imaging spectrometer, OMI measures global ozone change and trace gases through recording certain wavelengths.  As a result of these sensitivities, the </a:t>
            </a:r>
            <a:r>
              <a:rPr lang="en-US" baseline="0" dirty="0"/>
              <a:t>OMI </a:t>
            </a:r>
            <a:r>
              <a:rPr lang="en-US" dirty="0"/>
              <a:t>sensor can also be used to generate recordings of NO2 products.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Aura Image: From </a:t>
            </a:r>
            <a:r>
              <a:rPr lang="en-US" dirty="0" err="1"/>
              <a:t>DEVELOPedia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Aura</a:t>
            </a:r>
            <a:r>
              <a:rPr lang="en-US" baseline="0" dirty="0"/>
              <a:t> Image with labeled sensors: https://en.wikipedia.org/wiki/Aura_(satellite)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82499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three step methodology began by acquiring OMI cloud screened tropospheric nitrogen dioxide data, hourly nitrogen dioxide recordings observed by EPA CASTNET monitors, as well as Electric Generating Unit nitric oxide emission reports. We then processed our data by implementing python. With this, we created our area of interest and calculated statistics for National Parks and States over the annual, seasonal, and monthly time periods. After  everything was processed, analysis was run to find correlations between data and to create trend maps and other visual displays of data comparisons.</a:t>
            </a:r>
          </a:p>
          <a:p>
            <a:endParaRPr lang="en-US" dirty="0"/>
          </a:p>
          <a:p>
            <a:endParaRPr lang="en-US" dirty="0"/>
          </a:p>
          <a:p>
            <a:r>
              <a:rPr lang="en-US" dirty="0"/>
              <a:t>----------------------------------------------------</a:t>
            </a:r>
          </a:p>
          <a:p>
            <a:endParaRPr lang="en-US" dirty="0"/>
          </a:p>
          <a:p>
            <a:endParaRPr lang="en-US" dirty="0"/>
          </a:p>
          <a:p>
            <a:r>
              <a:rPr lang="en-US" dirty="0"/>
              <a:t>OMI/Aura</a:t>
            </a:r>
            <a:r>
              <a:rPr lang="en-US" baseline="0" dirty="0"/>
              <a:t> d</a:t>
            </a:r>
            <a:r>
              <a:rPr lang="en-US" dirty="0"/>
              <a:t>ata was</a:t>
            </a:r>
            <a:r>
              <a:rPr lang="en-US" baseline="0" dirty="0"/>
              <a:t> retrieved from the GES DISC DAAC for the study period.  We pulled down level 3 version 3 NO2 products.  From these, we selected the data sublevel of daily Cloud-screened Tropospheric NO</a:t>
            </a:r>
            <a:r>
              <a:rPr lang="en-US" baseline="-25000" dirty="0"/>
              <a:t>2</a:t>
            </a:r>
            <a:r>
              <a:rPr lang="en-US" baseline="0" dirty="0"/>
              <a:t> data. Next we acquired the Environmental Protection Agency’s Clean Air Status and Trends Network (CASTNET) data for each year of the study period – we selected raw measurements for non-aggregated hourly observations.  Another dataset the team acquired was the Intermountain region’s National Park Service’s electrical generating units, EGU, representing the reported pollutant levels emitted by power generating stations across the United States.  </a:t>
            </a:r>
          </a:p>
          <a:p>
            <a:endParaRPr lang="en-US" baseline="0" dirty="0"/>
          </a:p>
          <a:p>
            <a:r>
              <a:rPr lang="en-US" baseline="0" dirty="0"/>
              <a:t>All data scenes were projected to NAD83 and masked to our broad area of interest before processing.  To calculate statistics for the National Parks, Basins, and States, over the Annual, Seasonal, and Monthly time periods we used the python programming language to facilitate these 13 years of daily data.  We calculated Min, Max, Range, Mean, Median, Standard Deviation, and Coefficient of Variation.  </a:t>
            </a:r>
          </a:p>
          <a:p>
            <a:endParaRPr lang="en-US" baseline="0" dirty="0"/>
          </a:p>
          <a:p>
            <a:r>
              <a:rPr lang="en-US" baseline="0" dirty="0"/>
              <a:t>The resulting images were put into time series maps and graphs.  At this point a data correlation analysis was run comparing the OMI satellite data with that of the EPA CASTNET and the NPS EGU.  </a:t>
            </a:r>
          </a:p>
          <a:p>
            <a:endParaRPr lang="en-US" baseline="0" dirty="0"/>
          </a:p>
          <a:p>
            <a:r>
              <a:rPr lang="en-US" baseline="0" dirty="0"/>
              <a:t>GES DISC DAAC = Goddard Earth Sciences Data and Information Services Center Distributed Active Archive Center</a:t>
            </a: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143681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Chet:</a:t>
            </a:r>
            <a:endParaRPr lang="en-US" baseline="0" dirty="0"/>
          </a:p>
          <a:p>
            <a:pPr>
              <a:defRPr/>
            </a:pPr>
            <a:r>
              <a:rPr lang="en-US" sz="1200" b="0" i="0" u="none" strike="noStrike" dirty="0">
                <a:solidFill>
                  <a:srgbClr val="000000"/>
                </a:solidFill>
                <a:effectLst/>
                <a:latin typeface="Arial" panose="020B0604020202020204" pitchFamily="34" charset="0"/>
              </a:rPr>
              <a:t>Annual Average and Annual anomaly maps were created to find areas of high and low nitrogen dioxide concentrations and discover how they vary over time. As you can clearly see in the annual average map to the left, areas of the highest concentrations are located around major cities. Over time you can see an obvious decrease in nitrogen dioxide throughout most of the region. The annual anomaly maps shows whether or not each pixels annual average is greater or less than its average for the entire period. While some pixels vary throughout, the overall trend shows that the pixels are greater in beginning and decrease to lower than their average in the end of the study period.</a:t>
            </a:r>
            <a:endParaRPr lang="en-US" dirty="0"/>
          </a:p>
          <a:p>
            <a:pPr>
              <a:defRPr/>
            </a:pPr>
            <a:endParaRPr lang="en-US" dirty="0"/>
          </a:p>
          <a:p>
            <a:pPr>
              <a:defRPr/>
            </a:pPr>
            <a:endParaRPr lang="en-US" dirty="0"/>
          </a:p>
          <a:p>
            <a:pPr>
              <a:defRPr/>
            </a:pPr>
            <a:r>
              <a:rPr lang="en-US" dirty="0"/>
              <a:t>--------------------------------------------</a:t>
            </a:r>
          </a:p>
          <a:p>
            <a:pPr>
              <a:defRPr/>
            </a:pPr>
            <a:endParaRPr lang="en-US" dirty="0"/>
          </a:p>
          <a:p>
            <a:pPr>
              <a:defRPr/>
            </a:pPr>
            <a:endParaRPr lang="en-US" dirty="0"/>
          </a:p>
          <a:p>
            <a:pPr>
              <a:defRPr/>
            </a:pPr>
            <a:r>
              <a:rPr lang="en-US" dirty="0"/>
              <a:t>During our data analysis</a:t>
            </a:r>
            <a:r>
              <a:rPr lang="en-US" baseline="0" dirty="0"/>
              <a:t> process, we created annual average trend maps (GIF on the Right) for our region in order to see areas of nitrogen dioxide concentrations and how they fluctuate over time. We also created anomalies (GIF to the Left) presenting how each pixel in our region differentiates from its mean for the whole period over each year. </a:t>
            </a:r>
            <a:r>
              <a:rPr lang="en-US" dirty="0"/>
              <a:t>Note the location</a:t>
            </a:r>
            <a:r>
              <a:rPr lang="en-US" baseline="0" dirty="0"/>
              <a:t> of the national parks in grey with a white outline, especially those that are right next to high output plumes throughout the years. These areas tend to be around major cities and areas of heavy NOx emissions. The annual average trend maps were created by in taking each pixels daily value that was available and valid then taking the mean for each specific pixel. Evident in these maps, the average amount of nitrogen dioxide has decreased from 2005 to 2017. The annual anomaly maps show whether or not each pixels mean is below or above its average for the entire period. These maps were created by subtracting the annual mean data for each pixel by the pixels mean for the entire period.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60951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graph visualizes nitrogen dioxide trends for the eight states over the study period. Overall, each state shows a statistically significant decrease in nitrogen dioxide concentrations under a 98% confidence interval. The only outlier being Montana, which showed a slight increase, due to what we believe to be an issue with the amount of valid data available in the early portion of our study period. Standard error has also been calculated and displayed, however the error bars are not noticeable on the graph due to their much smaller magnitude.  Their values are presented on the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have a closer understand of trends and values, our team created graphs to compare</a:t>
            </a:r>
            <a:r>
              <a:rPr lang="en-US" baseline="0" dirty="0"/>
              <a:t> data. This graph is showing the annual nitrogen dioxide trends for each state within the Intermountain region as well as the Intermountain Region it self. </a:t>
            </a:r>
            <a:r>
              <a:rPr lang="en-US" dirty="0"/>
              <a:t>By looking at the graph, you are able to see that the entire Intermountain Region average of nitrogen dioxide across the time period has decreased. This is the case for every single state within the region, besides Montana. To</a:t>
            </a:r>
            <a:r>
              <a:rPr lang="en-US" baseline="0" dirty="0"/>
              <a:t> the right of the graph we present the standard error for each state for a single year. Due to the differing magnitudes of measurements on the graph, we are unable to see the standard error bars. After completing this we calculated the statistical significance for each state and we confirmed that each state in the Intermountain region saw a statistically significant change from 2005 to 2017 with a 98% confidence interval.</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329332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Jared:</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partners had a particular interest in understanding trends over national parks and each of their surrounding shale basins. Represented here are Chaco Culture National Historical Park and Rocky Mountain National Park with their surround shale basins for the years 2005 and 2017. Much like the Annual Average maps for the region, there are obvious decreases in nitrogen dioxide surrounding these parks.  However, the remaining concentrations in the area,</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are still high enough to have disproportionately negative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annual average</a:t>
            </a:r>
            <a:r>
              <a:rPr lang="en-US" baseline="0" dirty="0"/>
              <a:t> for 2005 and 2017</a:t>
            </a:r>
            <a:r>
              <a:rPr lang="en-US" dirty="0"/>
              <a:t> is displayed for</a:t>
            </a:r>
            <a:r>
              <a:rPr lang="en-US" baseline="0" dirty="0"/>
              <a:t> National Park, Chaco Culture National Historical Park.  </a:t>
            </a:r>
            <a:r>
              <a:rPr lang="en-US" dirty="0"/>
              <a:t>The National Parks and Basins areas were generated and statistics calculated for them to determine if basins nearby parks were influencing their air quality.  Note the placement of the EGU emission sources right next to the Chaco Culture National Historic Park.  When comparing Chaco to other National Parks, we can see that it is one of the highest concentrations and through </a:t>
            </a:r>
            <a:r>
              <a:rPr lang="en-US" baseline="0" dirty="0"/>
              <a:t>the </a:t>
            </a:r>
            <a:r>
              <a:rPr lang="en-US" dirty="0"/>
              <a:t>study </a:t>
            </a:r>
            <a:r>
              <a:rPr lang="en-US" baseline="0" dirty="0"/>
              <a:t>period </a:t>
            </a:r>
            <a:r>
              <a:rPr lang="en-US" dirty="0"/>
              <a:t>it has one </a:t>
            </a:r>
            <a:r>
              <a:rPr lang="en-US" baseline="0" dirty="0"/>
              <a:t>of </a:t>
            </a:r>
            <a:r>
              <a:rPr lang="en-US" dirty="0"/>
              <a:t>the sharpest declines in NO2.  Below we can see Rocky Mountain National Park and its surrounding</a:t>
            </a:r>
            <a:r>
              <a:rPr lang="en-US" baseline="0" dirty="0"/>
              <a:t> shale basins. Much like Chaco Culture, there has been a decrease in nitrogen dioxide in its surrounding areas. The change observed in Chaco Culture had a statistically significant change over time with a 98% confidence interval however the change in Rocky Mountain was not significant.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816518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12" name="TextBox 11"/>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3" name="Straight Connector 12"/>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3649"/>
          <a:stretch/>
        </p:blipFill>
        <p:spPr>
          <a:xfrm>
            <a:off x="0" y="0"/>
            <a:ext cx="10527957"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17"/>
          <a:stretch/>
        </p:blipFill>
        <p:spPr>
          <a:xfrm>
            <a:off x="0" y="3437552"/>
            <a:ext cx="10824519" cy="6857999"/>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716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101"/>
          <a:stretch/>
        </p:blipFill>
        <p:spPr>
          <a:xfrm>
            <a:off x="0" y="0"/>
            <a:ext cx="10960443"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5"/>
          <a:stretch/>
        </p:blipFill>
        <p:spPr>
          <a:xfrm>
            <a:off x="0" y="0"/>
            <a:ext cx="10836876"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64035"/>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411"/>
          <a:stretch/>
        </p:blipFill>
        <p:spPr>
          <a:xfrm>
            <a:off x="0" y="0"/>
            <a:ext cx="10922696"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6.gif"/></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gi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png"/><Relationship Id="rId17" Type="http://schemas.openxmlformats.org/officeDocument/2006/relationships/image" Target="../media/image33.gif"/><Relationship Id="rId2" Type="http://schemas.openxmlformats.org/officeDocument/2006/relationships/notesSlide" Target="../notesSlides/notesSlide6.xml"/><Relationship Id="rId16" Type="http://schemas.openxmlformats.org/officeDocument/2006/relationships/image" Target="../media/image32.gif"/><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7.png"/><Relationship Id="rId5" Type="http://schemas.openxmlformats.org/officeDocument/2006/relationships/diagramQuickStyle" Target="../diagrams/quickStyle1.xml"/><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1" t="10038" r="43195" b="17004"/>
          <a:stretch/>
        </p:blipFill>
        <p:spPr>
          <a:xfrm>
            <a:off x="-12312" y="0"/>
            <a:ext cx="5950776" cy="625760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 y="-18660"/>
            <a:ext cx="12181455" cy="6876660"/>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352547" y="5133327"/>
            <a:ext cx="2357688" cy="2750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Jared </a:t>
            </a:r>
            <a:r>
              <a:rPr lang="en-US" sz="1400" dirty="0" err="1">
                <a:solidFill>
                  <a:prstClr val="black">
                    <a:lumMod val="75000"/>
                    <a:lumOff val="25000"/>
                  </a:prstClr>
                </a:solidFill>
              </a:rPr>
              <a:t>Goldbach</a:t>
            </a:r>
            <a:r>
              <a:rPr lang="en-US" sz="1400" dirty="0">
                <a:solidFill>
                  <a:prstClr val="black">
                    <a:lumMod val="75000"/>
                    <a:lumOff val="25000"/>
                  </a:prstClr>
                </a:solidFill>
              </a:rPr>
              <a:t> </a:t>
            </a:r>
            <a:r>
              <a:rPr lang="en-US" sz="1400" dirty="0" err="1">
                <a:solidFill>
                  <a:prstClr val="black">
                    <a:lumMod val="75000"/>
                    <a:lumOff val="25000"/>
                  </a:prstClr>
                </a:solidFill>
              </a:rPr>
              <a:t>Ehmer</a:t>
            </a:r>
            <a:endParaRPr lang="en-US" sz="1400" dirty="0">
              <a:solidFill>
                <a:prstClr val="black">
                  <a:lumMod val="75000"/>
                  <a:lumOff val="25000"/>
                </a:prstClr>
              </a:solidFill>
            </a:endParaRPr>
          </a:p>
        </p:txBody>
      </p:sp>
      <p:sp>
        <p:nvSpPr>
          <p:cNvPr id="16" name="Text Placeholder 17"/>
          <p:cNvSpPr txBox="1">
            <a:spLocks/>
          </p:cNvSpPr>
          <p:nvPr/>
        </p:nvSpPr>
        <p:spPr>
          <a:xfrm>
            <a:off x="9127958" y="4787660"/>
            <a:ext cx="2582277" cy="2750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Chet Warren</a:t>
            </a:r>
          </a:p>
        </p:txBody>
      </p:sp>
      <p:sp>
        <p:nvSpPr>
          <p:cNvPr id="17"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Zachary </a:t>
            </a:r>
            <a:r>
              <a:rPr lang="en-US" sz="1400" dirty="0" err="1">
                <a:solidFill>
                  <a:prstClr val="black">
                    <a:lumMod val="75000"/>
                    <a:lumOff val="25000"/>
                  </a:prstClr>
                </a:solidFill>
              </a:rPr>
              <a:t>Peloquin</a:t>
            </a:r>
            <a:endParaRPr lang="en-US" sz="1400" dirty="0">
              <a:solidFill>
                <a:prstClr val="black">
                  <a:lumMod val="75000"/>
                  <a:lumOff val="25000"/>
                </a:prstClr>
              </a:solidFill>
            </a:endParaRPr>
          </a:p>
        </p:txBody>
      </p:sp>
      <p:sp>
        <p:nvSpPr>
          <p:cNvPr id="19" name="Title 1"/>
          <p:cNvSpPr txBox="1">
            <a:spLocks/>
          </p:cNvSpPr>
          <p:nvPr/>
        </p:nvSpPr>
        <p:spPr>
          <a:xfrm>
            <a:off x="5921298" y="1887629"/>
            <a:ext cx="5965902" cy="1235240"/>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a:solidFill>
                  <a:srgbClr val="964035"/>
                </a:solidFill>
              </a:rPr>
              <a:t>INTERMOUNTAIN WEST HEALTH &amp; AIR QUALITY</a:t>
            </a:r>
          </a:p>
        </p:txBody>
      </p:sp>
      <p:sp>
        <p:nvSpPr>
          <p:cNvPr id="20"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prstClr val="black">
                    <a:lumMod val="75000"/>
                    <a:lumOff val="25000"/>
                  </a:prstClr>
                </a:solidFill>
              </a:rPr>
              <a:t>Monitoring Regional Air Quality to Address Air Pollution in National Parks through the Application of NASA Earth Observations  </a:t>
            </a:r>
          </a:p>
        </p:txBody>
      </p:sp>
      <p:sp>
        <p:nvSpPr>
          <p:cNvPr id="23" name="Rectangle 22"/>
          <p:cNvSpPr/>
          <p:nvPr/>
        </p:nvSpPr>
        <p:spPr>
          <a:xfrm>
            <a:off x="6624354" y="1546163"/>
            <a:ext cx="5085881" cy="307777"/>
          </a:xfrm>
          <a:prstGeom prst="rect">
            <a:avLst/>
          </a:prstGeom>
        </p:spPr>
        <p:txBody>
          <a:bodyPr wrap="square">
            <a:spAutoFit/>
          </a:bodyPr>
          <a:lstStyle/>
          <a:p>
            <a:pPr algn="r"/>
            <a:r>
              <a:rPr lang="en-US" sz="1400" i="1" dirty="0">
                <a:solidFill>
                  <a:schemeClr val="tx1">
                    <a:lumMod val="75000"/>
                    <a:lumOff val="25000"/>
                  </a:schemeClr>
                </a:solidFill>
              </a:rPr>
              <a:t>2018 Summer | Virginia – Langley</a:t>
            </a:r>
          </a:p>
        </p:txBody>
      </p:sp>
    </p:spTree>
    <p:extLst>
      <p:ext uri="{BB962C8B-B14F-4D97-AF65-F5344CB8AC3E}">
        <p14:creationId xmlns:p14="http://schemas.microsoft.com/office/powerpoint/2010/main" val="377805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NO</a:t>
            </a:r>
            <a:r>
              <a:rPr lang="en-US" baseline="-25000" dirty="0"/>
              <a:t>2</a:t>
            </a:r>
            <a:r>
              <a:rPr lang="en-US" dirty="0"/>
              <a:t> Trends – Focus Parks</a:t>
            </a:r>
          </a:p>
        </p:txBody>
      </p:sp>
      <p:pic>
        <p:nvPicPr>
          <p:cNvPr id="6" name="Picture 5"/>
          <p:cNvPicPr>
            <a:picLocks noChangeAspect="1"/>
          </p:cNvPicPr>
          <p:nvPr/>
        </p:nvPicPr>
        <p:blipFill rotWithShape="1">
          <a:blip r:embed="rId3"/>
          <a:srcRect l="4972" t="5925" r="1428" b="9646"/>
          <a:stretch/>
        </p:blipFill>
        <p:spPr>
          <a:xfrm>
            <a:off x="1127464" y="1287263"/>
            <a:ext cx="9108489" cy="4856086"/>
          </a:xfrm>
          <a:prstGeom prst="rect">
            <a:avLst/>
          </a:prstGeom>
        </p:spPr>
      </p:pic>
      <p:sp>
        <p:nvSpPr>
          <p:cNvPr id="7" name="TextBox 6"/>
          <p:cNvSpPr txBox="1"/>
          <p:nvPr/>
        </p:nvSpPr>
        <p:spPr>
          <a:xfrm>
            <a:off x="10374923" y="2221885"/>
            <a:ext cx="2047536" cy="1785104"/>
          </a:xfrm>
          <a:prstGeom prst="rect">
            <a:avLst/>
          </a:prstGeom>
          <a:noFill/>
        </p:spPr>
        <p:txBody>
          <a:bodyPr wrap="square" rtlCol="0">
            <a:spAutoFit/>
          </a:bodyPr>
          <a:lstStyle/>
          <a:p>
            <a:r>
              <a:rPr lang="en-US" sz="1400" u="sng" dirty="0">
                <a:solidFill>
                  <a:schemeClr val="tx1">
                    <a:lumMod val="75000"/>
                    <a:lumOff val="25000"/>
                  </a:schemeClr>
                </a:solidFill>
              </a:rPr>
              <a:t>Standard Error</a:t>
            </a:r>
          </a:p>
          <a:p>
            <a:r>
              <a:rPr lang="en-US" sz="1200" dirty="0">
                <a:solidFill>
                  <a:schemeClr val="tx1">
                    <a:lumMod val="75000"/>
                    <a:lumOff val="25000"/>
                  </a:schemeClr>
                </a:solidFill>
              </a:rPr>
              <a:t>Grand Teton: </a:t>
            </a:r>
            <a:r>
              <a:rPr lang="en-US" sz="1200" dirty="0"/>
              <a:t>1.1E+13  </a:t>
            </a:r>
            <a:endParaRPr lang="en-US" sz="1200" dirty="0">
              <a:solidFill>
                <a:schemeClr val="tx1">
                  <a:lumMod val="75000"/>
                  <a:lumOff val="25000"/>
                </a:schemeClr>
              </a:solidFill>
            </a:endParaRPr>
          </a:p>
          <a:p>
            <a:r>
              <a:rPr lang="en-US" sz="1200" dirty="0">
                <a:solidFill>
                  <a:schemeClr val="tx1">
                    <a:lumMod val="75000"/>
                    <a:lumOff val="25000"/>
                  </a:schemeClr>
                </a:solidFill>
              </a:rPr>
              <a:t>Yellowstone: </a:t>
            </a:r>
            <a:r>
              <a:rPr lang="en-US" sz="1200" dirty="0"/>
              <a:t>8.8E+12   </a:t>
            </a:r>
            <a:endParaRPr lang="en-US" sz="1200" dirty="0">
              <a:solidFill>
                <a:schemeClr val="tx1">
                  <a:lumMod val="75000"/>
                  <a:lumOff val="25000"/>
                </a:schemeClr>
              </a:solidFill>
            </a:endParaRPr>
          </a:p>
          <a:p>
            <a:r>
              <a:rPr lang="en-US" sz="1200" dirty="0">
                <a:solidFill>
                  <a:schemeClr val="tx1">
                    <a:lumMod val="75000"/>
                    <a:lumOff val="25000"/>
                  </a:schemeClr>
                </a:solidFill>
              </a:rPr>
              <a:t>Grand Canyon: </a:t>
            </a:r>
          </a:p>
          <a:p>
            <a:r>
              <a:rPr lang="en-US" sz="1200" dirty="0"/>
              <a:t>2.9E+13   </a:t>
            </a:r>
            <a:endParaRPr lang="en-US" sz="1200" dirty="0">
              <a:solidFill>
                <a:schemeClr val="tx1">
                  <a:lumMod val="75000"/>
                  <a:lumOff val="25000"/>
                </a:schemeClr>
              </a:solidFill>
            </a:endParaRPr>
          </a:p>
          <a:p>
            <a:r>
              <a:rPr lang="en-US" sz="1200" dirty="0">
                <a:solidFill>
                  <a:schemeClr val="tx1">
                    <a:lumMod val="75000"/>
                    <a:lumOff val="25000"/>
                  </a:schemeClr>
                </a:solidFill>
              </a:rPr>
              <a:t>DINO: </a:t>
            </a:r>
            <a:r>
              <a:rPr lang="en-US" sz="1200" dirty="0"/>
              <a:t>2.3E+13  </a:t>
            </a:r>
            <a:endParaRPr lang="en-US" sz="1200" dirty="0">
              <a:solidFill>
                <a:schemeClr val="tx1">
                  <a:lumMod val="75000"/>
                  <a:lumOff val="25000"/>
                </a:schemeClr>
              </a:solidFill>
            </a:endParaRPr>
          </a:p>
          <a:p>
            <a:r>
              <a:rPr lang="en-US" sz="1200" dirty="0">
                <a:solidFill>
                  <a:schemeClr val="tx1">
                    <a:lumMod val="75000"/>
                    <a:lumOff val="25000"/>
                  </a:schemeClr>
                </a:solidFill>
              </a:rPr>
              <a:t>THRO:</a:t>
            </a:r>
            <a:r>
              <a:rPr lang="en-US" sz="1200" dirty="0"/>
              <a:t>2.3E+13   </a:t>
            </a:r>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p:txBody>
      </p:sp>
      <p:sp>
        <p:nvSpPr>
          <p:cNvPr id="8" name="TextBox 7"/>
          <p:cNvSpPr txBox="1"/>
          <p:nvPr/>
        </p:nvSpPr>
        <p:spPr>
          <a:xfrm>
            <a:off x="10374923" y="3906997"/>
            <a:ext cx="1732594" cy="1661993"/>
          </a:xfrm>
          <a:prstGeom prst="rect">
            <a:avLst/>
          </a:prstGeom>
          <a:noFill/>
        </p:spPr>
        <p:txBody>
          <a:bodyPr wrap="square" rtlCol="0">
            <a:spAutoFit/>
          </a:bodyPr>
          <a:lstStyle/>
          <a:p>
            <a:r>
              <a:rPr lang="en-US" sz="1400" u="sng" dirty="0">
                <a:solidFill>
                  <a:schemeClr val="tx1">
                    <a:lumMod val="75000"/>
                    <a:lumOff val="25000"/>
                  </a:schemeClr>
                </a:solidFill>
              </a:rPr>
              <a:t>Statistical </a:t>
            </a:r>
          </a:p>
          <a:p>
            <a:r>
              <a:rPr lang="en-US" sz="1400" u="sng" dirty="0">
                <a:solidFill>
                  <a:schemeClr val="tx1">
                    <a:lumMod val="75000"/>
                    <a:lumOff val="25000"/>
                  </a:schemeClr>
                </a:solidFill>
              </a:rPr>
              <a:t>Significance</a:t>
            </a:r>
          </a:p>
          <a:p>
            <a:r>
              <a:rPr lang="en-US" sz="1400" u="sng" dirty="0">
                <a:solidFill>
                  <a:schemeClr val="tx1">
                    <a:lumMod val="75000"/>
                    <a:lumOff val="25000"/>
                  </a:schemeClr>
                </a:solidFill>
              </a:rPr>
              <a:t>(98% CI):</a:t>
            </a:r>
            <a:r>
              <a:rPr lang="en-US" sz="1400" dirty="0">
                <a:solidFill>
                  <a:schemeClr val="tx1">
                    <a:lumMod val="75000"/>
                    <a:lumOff val="25000"/>
                  </a:schemeClr>
                </a:solidFill>
              </a:rPr>
              <a:t> </a:t>
            </a:r>
          </a:p>
          <a:p>
            <a:r>
              <a:rPr lang="en-US" sz="1200" dirty="0"/>
              <a:t>Grand Teton, Yellowstone,</a:t>
            </a:r>
          </a:p>
          <a:p>
            <a:r>
              <a:rPr lang="en-US" sz="1200" dirty="0">
                <a:solidFill>
                  <a:schemeClr val="tx1">
                    <a:lumMod val="75000"/>
                    <a:lumOff val="25000"/>
                  </a:schemeClr>
                </a:solidFill>
              </a:rPr>
              <a:t>Grand Canyon, DINO, THRO</a:t>
            </a:r>
          </a:p>
          <a:p>
            <a:endParaRPr lang="en-US" sz="1200" dirty="0">
              <a:solidFill>
                <a:schemeClr val="tx1">
                  <a:lumMod val="75000"/>
                  <a:lumOff val="25000"/>
                </a:schemeClr>
              </a:solidFill>
            </a:endParaRPr>
          </a:p>
        </p:txBody>
      </p:sp>
      <p:sp>
        <p:nvSpPr>
          <p:cNvPr id="9" name="TextBox 206"/>
          <p:cNvSpPr txBox="1"/>
          <p:nvPr/>
        </p:nvSpPr>
        <p:spPr>
          <a:xfrm>
            <a:off x="928606" y="6098003"/>
            <a:ext cx="9528212" cy="307777"/>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1400" dirty="0">
                <a:solidFill>
                  <a:schemeClr val="tx1">
                    <a:lumMod val="75000"/>
                    <a:lumOff val="25000"/>
                  </a:schemeClr>
                </a:solidFill>
              </a:rPr>
              <a:t>2005                     2007                       2009                       2011                     2013                       2015                      2017</a:t>
            </a:r>
          </a:p>
        </p:txBody>
      </p:sp>
      <p:sp>
        <p:nvSpPr>
          <p:cNvPr id="10" name="TextBox 9"/>
          <p:cNvSpPr txBox="1"/>
          <p:nvPr/>
        </p:nvSpPr>
        <p:spPr>
          <a:xfrm>
            <a:off x="378114" y="1282927"/>
            <a:ext cx="1397775" cy="4965462"/>
          </a:xfrm>
          <a:prstGeom prst="rect">
            <a:avLst/>
          </a:prstGeom>
        </p:spPr>
        <p:txBody>
          <a:bodyPr wrap="square" numCol="1" spcCol="640080" rtlCol="0">
            <a:spAutoFit/>
          </a:bodyPr>
          <a:lstStyle/>
          <a:p>
            <a:pPr algn="just">
              <a:lnSpc>
                <a:spcPts val="375"/>
              </a:lnSpc>
            </a:pPr>
            <a:r>
              <a:rPr lang="en-US" sz="1400" dirty="0">
                <a:solidFill>
                  <a:schemeClr val="tx1">
                    <a:lumMod val="75000"/>
                    <a:lumOff val="25000"/>
                  </a:schemeClr>
                </a:solidFill>
              </a:rPr>
              <a:t>1.3E+15</a:t>
            </a: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r>
              <a:rPr lang="en-US" sz="1400" dirty="0">
                <a:solidFill>
                  <a:schemeClr val="tx1">
                    <a:lumMod val="75000"/>
                    <a:lumOff val="25000"/>
                  </a:schemeClr>
                </a:solidFill>
              </a:rPr>
              <a:t>1.2E+15</a:t>
            </a: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r>
              <a:rPr lang="en-US" sz="1400" dirty="0">
                <a:solidFill>
                  <a:schemeClr val="tx1">
                    <a:lumMod val="75000"/>
                    <a:lumOff val="25000"/>
                  </a:schemeClr>
                </a:solidFill>
              </a:rPr>
              <a:t>1.1E+15</a:t>
            </a: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r>
              <a:rPr lang="en-US" sz="1400" dirty="0">
                <a:solidFill>
                  <a:schemeClr val="tx1">
                    <a:lumMod val="75000"/>
                    <a:lumOff val="25000"/>
                  </a:schemeClr>
                </a:solidFill>
              </a:rPr>
              <a:t>1.0E+15</a:t>
            </a: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r>
              <a:rPr lang="en-US" sz="1400" dirty="0">
                <a:solidFill>
                  <a:schemeClr val="tx1">
                    <a:lumMod val="75000"/>
                    <a:lumOff val="25000"/>
                  </a:schemeClr>
                </a:solidFill>
              </a:rPr>
              <a:t>9.0E+14</a:t>
            </a: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r>
              <a:rPr lang="en-US" sz="1400" dirty="0">
                <a:solidFill>
                  <a:schemeClr val="tx1">
                    <a:lumMod val="75000"/>
                    <a:lumOff val="25000"/>
                  </a:schemeClr>
                </a:solidFill>
              </a:rPr>
              <a:t>8.0E+14</a:t>
            </a: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endParaRPr lang="en-US" sz="1400" dirty="0">
              <a:solidFill>
                <a:schemeClr val="tx1">
                  <a:lumMod val="75000"/>
                  <a:lumOff val="25000"/>
                </a:schemeClr>
              </a:solidFill>
            </a:endParaRPr>
          </a:p>
          <a:p>
            <a:pPr algn="just">
              <a:lnSpc>
                <a:spcPts val="375"/>
              </a:lnSpc>
            </a:pPr>
            <a:r>
              <a:rPr lang="en-US" sz="1400" dirty="0">
                <a:solidFill>
                  <a:schemeClr val="tx1">
                    <a:lumMod val="75000"/>
                    <a:lumOff val="25000"/>
                  </a:schemeClr>
                </a:solidFill>
              </a:rPr>
              <a:t>7.0E+14</a:t>
            </a:r>
          </a:p>
        </p:txBody>
      </p:sp>
      <p:grpSp>
        <p:nvGrpSpPr>
          <p:cNvPr id="4" name="Group 3"/>
          <p:cNvGrpSpPr/>
          <p:nvPr/>
        </p:nvGrpSpPr>
        <p:grpSpPr>
          <a:xfrm>
            <a:off x="400141" y="6499781"/>
            <a:ext cx="14521459" cy="276999"/>
            <a:chOff x="400141" y="6361231"/>
            <a:chExt cx="14521459" cy="276999"/>
          </a:xfrm>
        </p:grpSpPr>
        <p:sp>
          <p:nvSpPr>
            <p:cNvPr id="21" name="TextBox 175"/>
            <p:cNvSpPr txBox="1"/>
            <p:nvPr/>
          </p:nvSpPr>
          <p:spPr>
            <a:xfrm>
              <a:off x="647155" y="6361231"/>
              <a:ext cx="14274445" cy="276999"/>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1200" dirty="0">
                  <a:solidFill>
                    <a:schemeClr val="tx1">
                      <a:lumMod val="75000"/>
                      <a:lumOff val="25000"/>
                    </a:schemeClr>
                  </a:solidFill>
                </a:rPr>
                <a:t>Grand Teton               Yellowstone               Grand Canyon              Dinosaur National Monument (DINO)             Theodore Roosevelt National Park (THRO)</a:t>
              </a:r>
            </a:p>
          </p:txBody>
        </p:sp>
        <p:pic>
          <p:nvPicPr>
            <p:cNvPr id="11" name="Picture 10"/>
            <p:cNvPicPr>
              <a:picLocks noChangeAspect="1"/>
            </p:cNvPicPr>
            <p:nvPr/>
          </p:nvPicPr>
          <p:blipFill rotWithShape="1">
            <a:blip r:embed="rId4"/>
            <a:srcRect l="10186" t="96292" r="86754" b="2419"/>
            <a:stretch/>
          </p:blipFill>
          <p:spPr>
            <a:xfrm>
              <a:off x="400141" y="6465615"/>
              <a:ext cx="297711" cy="74428"/>
            </a:xfrm>
            <a:prstGeom prst="rect">
              <a:avLst/>
            </a:prstGeom>
          </p:spPr>
        </p:pic>
        <p:pic>
          <p:nvPicPr>
            <p:cNvPr id="12" name="Picture 11"/>
            <p:cNvPicPr>
              <a:picLocks noChangeAspect="1"/>
            </p:cNvPicPr>
            <p:nvPr/>
          </p:nvPicPr>
          <p:blipFill rotWithShape="1">
            <a:blip r:embed="rId4"/>
            <a:srcRect l="21334" t="96251" r="75606" b="2796"/>
            <a:stretch/>
          </p:blipFill>
          <p:spPr>
            <a:xfrm>
              <a:off x="1915556" y="6465615"/>
              <a:ext cx="297711" cy="54899"/>
            </a:xfrm>
            <a:prstGeom prst="rect">
              <a:avLst/>
            </a:prstGeom>
          </p:spPr>
        </p:pic>
        <p:pic>
          <p:nvPicPr>
            <p:cNvPr id="13" name="Picture 12"/>
            <p:cNvPicPr>
              <a:picLocks noChangeAspect="1"/>
            </p:cNvPicPr>
            <p:nvPr/>
          </p:nvPicPr>
          <p:blipFill rotWithShape="1">
            <a:blip r:embed="rId4"/>
            <a:srcRect l="32698" t="96464" r="64461" b="2741"/>
            <a:stretch/>
          </p:blipFill>
          <p:spPr>
            <a:xfrm>
              <a:off x="3492185" y="6465615"/>
              <a:ext cx="276447" cy="45719"/>
            </a:xfrm>
            <a:prstGeom prst="rect">
              <a:avLst/>
            </a:prstGeom>
          </p:spPr>
        </p:pic>
        <p:pic>
          <p:nvPicPr>
            <p:cNvPr id="14" name="Picture 13"/>
            <p:cNvPicPr>
              <a:picLocks noChangeAspect="1"/>
            </p:cNvPicPr>
            <p:nvPr/>
          </p:nvPicPr>
          <p:blipFill rotWithShape="1">
            <a:blip r:embed="rId4"/>
            <a:srcRect l="44719" t="96095" r="52331" b="2427"/>
            <a:stretch/>
          </p:blipFill>
          <p:spPr>
            <a:xfrm>
              <a:off x="5219386" y="6460299"/>
              <a:ext cx="287080" cy="85061"/>
            </a:xfrm>
            <a:prstGeom prst="rect">
              <a:avLst/>
            </a:prstGeom>
          </p:spPr>
        </p:pic>
        <p:pic>
          <p:nvPicPr>
            <p:cNvPr id="15" name="Picture 14"/>
            <p:cNvPicPr>
              <a:picLocks noChangeAspect="1"/>
            </p:cNvPicPr>
            <p:nvPr/>
          </p:nvPicPr>
          <p:blipFill rotWithShape="1">
            <a:blip r:embed="rId4"/>
            <a:srcRect l="67448" t="96095" r="29602" b="2612"/>
            <a:stretch/>
          </p:blipFill>
          <p:spPr>
            <a:xfrm>
              <a:off x="8464981" y="6455850"/>
              <a:ext cx="287080" cy="74428"/>
            </a:xfrm>
            <a:prstGeom prst="rect">
              <a:avLst/>
            </a:prstGeom>
          </p:spPr>
        </p:pic>
      </p:grpSp>
    </p:spTree>
    <p:extLst>
      <p:ext uri="{BB962C8B-B14F-4D97-AF65-F5344CB8AC3E}">
        <p14:creationId xmlns:p14="http://schemas.microsoft.com/office/powerpoint/2010/main" val="126168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OMI vs. Ground Measurements</a:t>
            </a:r>
          </a:p>
        </p:txBody>
      </p:sp>
      <p:pic>
        <p:nvPicPr>
          <p:cNvPr id="3" name="Picture 2"/>
          <p:cNvPicPr>
            <a:picLocks noChangeAspect="1"/>
          </p:cNvPicPr>
          <p:nvPr/>
        </p:nvPicPr>
        <p:blipFill rotWithShape="1">
          <a:blip r:embed="rId3"/>
          <a:srcRect l="11037" t="14216" r="7517" b="12485"/>
          <a:stretch/>
        </p:blipFill>
        <p:spPr>
          <a:xfrm>
            <a:off x="7129993" y="4186335"/>
            <a:ext cx="3346580" cy="1891004"/>
          </a:xfrm>
          <a:prstGeom prst="rect">
            <a:avLst/>
          </a:prstGeom>
        </p:spPr>
      </p:pic>
      <p:pic>
        <p:nvPicPr>
          <p:cNvPr id="5" name="Picture 4"/>
          <p:cNvPicPr>
            <a:picLocks noChangeAspect="1"/>
          </p:cNvPicPr>
          <p:nvPr/>
        </p:nvPicPr>
        <p:blipFill rotWithShape="1">
          <a:blip r:embed="rId4"/>
          <a:srcRect l="10664" t="14060" r="6222" b="11862"/>
          <a:stretch/>
        </p:blipFill>
        <p:spPr>
          <a:xfrm>
            <a:off x="7109969" y="1295400"/>
            <a:ext cx="3419475" cy="1914525"/>
          </a:xfrm>
          <a:prstGeom prst="rect">
            <a:avLst/>
          </a:prstGeom>
        </p:spPr>
      </p:pic>
      <p:sp>
        <p:nvSpPr>
          <p:cNvPr id="10" name="TextBox 201"/>
          <p:cNvSpPr txBox="1"/>
          <p:nvPr/>
        </p:nvSpPr>
        <p:spPr>
          <a:xfrm>
            <a:off x="6539518" y="909219"/>
            <a:ext cx="4501079" cy="430887"/>
          </a:xfrm>
          <a:prstGeom prst="rect">
            <a:avLst/>
          </a:prstGeom>
          <a:noFill/>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100" dirty="0">
                <a:solidFill>
                  <a:schemeClr val="tx1">
                    <a:lumMod val="75000"/>
                    <a:lumOff val="25000"/>
                  </a:schemeClr>
                </a:solidFill>
              </a:rPr>
              <a:t>Arizona Annual NO</a:t>
            </a:r>
            <a:r>
              <a:rPr lang="en-US" sz="1100" baseline="-25000" dirty="0">
                <a:solidFill>
                  <a:schemeClr val="tx1">
                    <a:lumMod val="75000"/>
                    <a:lumOff val="25000"/>
                  </a:schemeClr>
                </a:solidFill>
              </a:rPr>
              <a:t>2</a:t>
            </a:r>
            <a:r>
              <a:rPr lang="en-US" sz="1100" dirty="0">
                <a:solidFill>
                  <a:schemeClr val="tx1">
                    <a:lumMod val="75000"/>
                    <a:lumOff val="25000"/>
                  </a:schemeClr>
                </a:solidFill>
              </a:rPr>
              <a:t> Trends</a:t>
            </a:r>
          </a:p>
          <a:p>
            <a:pPr algn="ctr"/>
            <a:r>
              <a:rPr lang="en-US" sz="1100" dirty="0">
                <a:solidFill>
                  <a:schemeClr val="tx1">
                    <a:lumMod val="75000"/>
                    <a:lumOff val="25000"/>
                  </a:schemeClr>
                </a:solidFill>
              </a:rPr>
              <a:t>OMI Sensor vs EPA CASTNET Monitor</a:t>
            </a:r>
          </a:p>
        </p:txBody>
      </p:sp>
      <p:pic>
        <p:nvPicPr>
          <p:cNvPr id="7" name="Picture 6"/>
          <p:cNvPicPr>
            <a:picLocks noChangeAspect="1"/>
          </p:cNvPicPr>
          <p:nvPr/>
        </p:nvPicPr>
        <p:blipFill rotWithShape="1">
          <a:blip r:embed="rId5"/>
          <a:srcRect l="12114" t="14815" r="9572" b="12505"/>
          <a:stretch/>
        </p:blipFill>
        <p:spPr>
          <a:xfrm>
            <a:off x="956449" y="2143845"/>
            <a:ext cx="4479791" cy="2835409"/>
          </a:xfrm>
          <a:prstGeom prst="rect">
            <a:avLst/>
          </a:prstGeom>
        </p:spPr>
      </p:pic>
      <p:sp>
        <p:nvSpPr>
          <p:cNvPr id="8" name="TextBox 201"/>
          <p:cNvSpPr txBox="1"/>
          <p:nvPr/>
        </p:nvSpPr>
        <p:spPr>
          <a:xfrm>
            <a:off x="1030823" y="1574060"/>
            <a:ext cx="4501079" cy="523220"/>
          </a:xfrm>
          <a:prstGeom prst="rect">
            <a:avLst/>
          </a:prstGeom>
          <a:noFill/>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400" dirty="0">
                <a:solidFill>
                  <a:schemeClr val="tx1">
                    <a:lumMod val="75000"/>
                    <a:lumOff val="25000"/>
                  </a:schemeClr>
                </a:solidFill>
              </a:rPr>
              <a:t>Intermountain Region Annual Trends</a:t>
            </a:r>
          </a:p>
          <a:p>
            <a:pPr algn="ctr"/>
            <a:r>
              <a:rPr lang="en-US" sz="1400" dirty="0">
                <a:solidFill>
                  <a:schemeClr val="tx1">
                    <a:lumMod val="75000"/>
                    <a:lumOff val="25000"/>
                  </a:schemeClr>
                </a:solidFill>
              </a:rPr>
              <a:t>OMI Sensor (NO</a:t>
            </a:r>
            <a:r>
              <a:rPr lang="en-US" sz="1400" baseline="-25000" dirty="0">
                <a:solidFill>
                  <a:schemeClr val="tx1">
                    <a:lumMod val="75000"/>
                    <a:lumOff val="25000"/>
                  </a:schemeClr>
                </a:solidFill>
              </a:rPr>
              <a:t>2</a:t>
            </a:r>
            <a:r>
              <a:rPr lang="en-US" sz="1400" dirty="0">
                <a:solidFill>
                  <a:schemeClr val="tx1">
                    <a:lumMod val="75000"/>
                    <a:lumOff val="25000"/>
                  </a:schemeClr>
                </a:solidFill>
              </a:rPr>
              <a:t>) vs EGU Emission Sources (NO</a:t>
            </a:r>
            <a:r>
              <a:rPr lang="en-US" sz="1400" baseline="-25000" dirty="0">
                <a:solidFill>
                  <a:schemeClr val="tx1">
                    <a:lumMod val="75000"/>
                    <a:lumOff val="25000"/>
                  </a:schemeClr>
                </a:solidFill>
              </a:rPr>
              <a:t>x</a:t>
            </a:r>
            <a:r>
              <a:rPr lang="en-US" sz="1400" dirty="0">
                <a:solidFill>
                  <a:schemeClr val="tx1">
                    <a:lumMod val="75000"/>
                    <a:lumOff val="25000"/>
                  </a:schemeClr>
                </a:solidFill>
              </a:rPr>
              <a:t>) </a:t>
            </a:r>
          </a:p>
        </p:txBody>
      </p:sp>
      <p:sp>
        <p:nvSpPr>
          <p:cNvPr id="12" name="TextBox 11"/>
          <p:cNvSpPr txBox="1"/>
          <p:nvPr/>
        </p:nvSpPr>
        <p:spPr>
          <a:xfrm>
            <a:off x="433772" y="2129293"/>
            <a:ext cx="635823" cy="2913618"/>
          </a:xfrm>
          <a:prstGeom prst="rect">
            <a:avLst/>
          </a:prstGeom>
        </p:spPr>
        <p:txBody>
          <a:bodyPr wrap="square" numCol="1" spcCol="640080" rtlCol="0">
            <a:spAutoFit/>
          </a:bodyPr>
          <a:lstStyle/>
          <a:p>
            <a:pPr algn="just">
              <a:lnSpc>
                <a:spcPts val="375"/>
              </a:lnSpc>
            </a:pPr>
            <a:r>
              <a:rPr lang="en-US" sz="900" dirty="0">
                <a:solidFill>
                  <a:schemeClr val="tx1">
                    <a:lumMod val="75000"/>
                    <a:lumOff val="25000"/>
                  </a:schemeClr>
                </a:solidFill>
              </a:rPr>
              <a:t>2.5E+15</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2.4E+15</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2.3E+15</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2.2E+15</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2.1E+15</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2.0E+15</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1.9E+15</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1.8E+15</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1.7E+15</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1.6E+15</a:t>
            </a:r>
          </a:p>
        </p:txBody>
      </p:sp>
      <p:sp>
        <p:nvSpPr>
          <p:cNvPr id="13" name="TextBox 210"/>
          <p:cNvSpPr txBox="1"/>
          <p:nvPr/>
        </p:nvSpPr>
        <p:spPr>
          <a:xfrm rot="16200000">
            <a:off x="-296327" y="3273083"/>
            <a:ext cx="1132597" cy="246221"/>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1000" dirty="0">
                <a:solidFill>
                  <a:schemeClr val="tx1">
                    <a:lumMod val="75000"/>
                    <a:lumOff val="25000"/>
                  </a:schemeClr>
                </a:solidFill>
              </a:rPr>
              <a:t>Molecules/cm</a:t>
            </a:r>
            <a:r>
              <a:rPr lang="en-US" sz="1000" baseline="30000" dirty="0">
                <a:solidFill>
                  <a:schemeClr val="tx1">
                    <a:lumMod val="75000"/>
                    <a:lumOff val="25000"/>
                  </a:schemeClr>
                </a:solidFill>
              </a:rPr>
              <a:t>2</a:t>
            </a:r>
            <a:endParaRPr lang="en-US" sz="1000" dirty="0">
              <a:solidFill>
                <a:schemeClr val="tx1">
                  <a:lumMod val="75000"/>
                  <a:lumOff val="25000"/>
                </a:schemeClr>
              </a:solidFill>
            </a:endParaRPr>
          </a:p>
        </p:txBody>
      </p:sp>
      <p:sp>
        <p:nvSpPr>
          <p:cNvPr id="14" name="TextBox 206"/>
          <p:cNvSpPr txBox="1"/>
          <p:nvPr/>
        </p:nvSpPr>
        <p:spPr>
          <a:xfrm>
            <a:off x="811834" y="4935189"/>
            <a:ext cx="5597693" cy="230832"/>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900" dirty="0">
                <a:solidFill>
                  <a:schemeClr val="tx1">
                    <a:lumMod val="75000"/>
                    <a:lumOff val="25000"/>
                  </a:schemeClr>
                </a:solidFill>
              </a:rPr>
              <a:t>2005             2007                 2009              2011               2013               2015              2017</a:t>
            </a:r>
          </a:p>
        </p:txBody>
      </p:sp>
      <p:sp>
        <p:nvSpPr>
          <p:cNvPr id="15" name="TextBox 14"/>
          <p:cNvSpPr txBox="1"/>
          <p:nvPr/>
        </p:nvSpPr>
        <p:spPr>
          <a:xfrm>
            <a:off x="5358894" y="2116352"/>
            <a:ext cx="635823" cy="3016210"/>
          </a:xfrm>
          <a:prstGeom prst="rect">
            <a:avLst/>
          </a:prstGeom>
        </p:spPr>
        <p:txBody>
          <a:bodyPr wrap="square" numCol="1" spcCol="640080" rtlCol="0">
            <a:spAutoFit/>
          </a:bodyPr>
          <a:lstStyle/>
          <a:p>
            <a:pPr algn="just">
              <a:lnSpc>
                <a:spcPts val="375"/>
              </a:lnSpc>
            </a:pPr>
            <a:r>
              <a:rPr lang="en-US" sz="900" dirty="0">
                <a:solidFill>
                  <a:schemeClr val="tx1">
                    <a:lumMod val="75000"/>
                    <a:lumOff val="25000"/>
                  </a:schemeClr>
                </a:solidFill>
              </a:rPr>
              <a:t>3200</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3000</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2800</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2600</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2400</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2200</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2000</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1800</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1600</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1400</a:t>
            </a: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endParaRPr lang="en-US" sz="900" dirty="0">
              <a:solidFill>
                <a:schemeClr val="tx1">
                  <a:lumMod val="75000"/>
                  <a:lumOff val="25000"/>
                </a:schemeClr>
              </a:solidFill>
            </a:endParaRPr>
          </a:p>
          <a:p>
            <a:pPr algn="just">
              <a:lnSpc>
                <a:spcPts val="375"/>
              </a:lnSpc>
            </a:pPr>
            <a:r>
              <a:rPr lang="en-US" sz="900" dirty="0">
                <a:solidFill>
                  <a:schemeClr val="tx1">
                    <a:lumMod val="75000"/>
                    <a:lumOff val="25000"/>
                  </a:schemeClr>
                </a:solidFill>
              </a:rPr>
              <a:t>1200</a:t>
            </a:r>
          </a:p>
        </p:txBody>
      </p:sp>
      <p:pic>
        <p:nvPicPr>
          <p:cNvPr id="16" name="Picture 15"/>
          <p:cNvPicPr>
            <a:picLocks noChangeAspect="1"/>
          </p:cNvPicPr>
          <p:nvPr/>
        </p:nvPicPr>
        <p:blipFill rotWithShape="1">
          <a:blip r:embed="rId5"/>
          <a:srcRect l="23129" t="94388" r="71229" b="3248"/>
          <a:stretch/>
        </p:blipFill>
        <p:spPr>
          <a:xfrm>
            <a:off x="1841689" y="5271633"/>
            <a:ext cx="322731" cy="92209"/>
          </a:xfrm>
          <a:prstGeom prst="rect">
            <a:avLst/>
          </a:prstGeom>
        </p:spPr>
      </p:pic>
      <p:pic>
        <p:nvPicPr>
          <p:cNvPr id="17" name="Picture 16"/>
          <p:cNvPicPr>
            <a:picLocks noChangeAspect="1"/>
          </p:cNvPicPr>
          <p:nvPr/>
        </p:nvPicPr>
        <p:blipFill rotWithShape="1">
          <a:blip r:embed="rId5"/>
          <a:srcRect l="34412" t="94389" r="60081" b="3445"/>
          <a:stretch/>
        </p:blipFill>
        <p:spPr>
          <a:xfrm>
            <a:off x="3368576" y="5268152"/>
            <a:ext cx="315046" cy="84524"/>
          </a:xfrm>
          <a:prstGeom prst="rect">
            <a:avLst/>
          </a:prstGeom>
        </p:spPr>
      </p:pic>
      <p:pic>
        <p:nvPicPr>
          <p:cNvPr id="18" name="Picture 17"/>
          <p:cNvPicPr>
            <a:picLocks noChangeAspect="1"/>
          </p:cNvPicPr>
          <p:nvPr/>
        </p:nvPicPr>
        <p:blipFill rotWithShape="1">
          <a:blip r:embed="rId5"/>
          <a:srcRect l="45337" t="95071" r="48881" b="3756"/>
          <a:stretch/>
        </p:blipFill>
        <p:spPr>
          <a:xfrm>
            <a:off x="1837848" y="5481150"/>
            <a:ext cx="330413" cy="45719"/>
          </a:xfrm>
          <a:prstGeom prst="rect">
            <a:avLst/>
          </a:prstGeom>
        </p:spPr>
      </p:pic>
      <p:pic>
        <p:nvPicPr>
          <p:cNvPr id="19" name="Picture 18"/>
          <p:cNvPicPr>
            <a:picLocks noChangeAspect="1"/>
          </p:cNvPicPr>
          <p:nvPr/>
        </p:nvPicPr>
        <p:blipFill rotWithShape="1">
          <a:blip r:embed="rId5"/>
          <a:srcRect l="62353" t="94783" r="32139" b="3641"/>
          <a:stretch/>
        </p:blipFill>
        <p:spPr>
          <a:xfrm>
            <a:off x="3375922" y="5459704"/>
            <a:ext cx="315046" cy="61472"/>
          </a:xfrm>
          <a:prstGeom prst="rect">
            <a:avLst/>
          </a:prstGeom>
        </p:spPr>
      </p:pic>
      <p:sp>
        <p:nvSpPr>
          <p:cNvPr id="20" name="TextBox 19"/>
          <p:cNvSpPr txBox="1"/>
          <p:nvPr/>
        </p:nvSpPr>
        <p:spPr>
          <a:xfrm>
            <a:off x="2104971" y="5198476"/>
            <a:ext cx="2834640" cy="230832"/>
          </a:xfrm>
          <a:prstGeom prst="rect">
            <a:avLst/>
          </a:prstGeom>
          <a:noFill/>
        </p:spPr>
        <p:txBody>
          <a:bodyPr wrap="square" rtlCol="0">
            <a:spAutoFit/>
          </a:bodyPr>
          <a:lstStyle/>
          <a:p>
            <a:r>
              <a:rPr lang="en-US" sz="900" dirty="0">
                <a:solidFill>
                  <a:schemeClr val="tx1">
                    <a:lumMod val="75000"/>
                    <a:lumOff val="25000"/>
                  </a:schemeClr>
                </a:solidFill>
              </a:rPr>
              <a:t>OMI Value 	                   EGU Emission Value </a:t>
            </a:r>
          </a:p>
        </p:txBody>
      </p:sp>
      <p:sp>
        <p:nvSpPr>
          <p:cNvPr id="21" name="TextBox 20"/>
          <p:cNvSpPr txBox="1"/>
          <p:nvPr/>
        </p:nvSpPr>
        <p:spPr>
          <a:xfrm>
            <a:off x="2100030" y="5395157"/>
            <a:ext cx="3657600" cy="230832"/>
          </a:xfrm>
          <a:prstGeom prst="rect">
            <a:avLst/>
          </a:prstGeom>
          <a:noFill/>
        </p:spPr>
        <p:txBody>
          <a:bodyPr wrap="square" rtlCol="0">
            <a:spAutoFit/>
          </a:bodyPr>
          <a:lstStyle/>
          <a:p>
            <a:r>
              <a:rPr lang="en-US" sz="900" dirty="0">
                <a:solidFill>
                  <a:schemeClr val="tx1">
                    <a:lumMod val="75000"/>
                    <a:lumOff val="25000"/>
                  </a:schemeClr>
                </a:solidFill>
              </a:rPr>
              <a:t>OMI Linear Trend                   EGU Emission Linear Trend </a:t>
            </a:r>
          </a:p>
        </p:txBody>
      </p:sp>
      <p:sp>
        <p:nvSpPr>
          <p:cNvPr id="24" name="TextBox 210"/>
          <p:cNvSpPr txBox="1"/>
          <p:nvPr/>
        </p:nvSpPr>
        <p:spPr>
          <a:xfrm rot="5400000">
            <a:off x="5196879" y="3380978"/>
            <a:ext cx="1460062" cy="246221"/>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1000" dirty="0">
                <a:solidFill>
                  <a:schemeClr val="tx1">
                    <a:lumMod val="75000"/>
                    <a:lumOff val="25000"/>
                  </a:schemeClr>
                </a:solidFill>
              </a:rPr>
              <a:t>Tons per year (TPY)</a:t>
            </a:r>
          </a:p>
        </p:txBody>
      </p:sp>
      <p:sp>
        <p:nvSpPr>
          <p:cNvPr id="28" name="TextBox 213"/>
          <p:cNvSpPr txBox="1"/>
          <p:nvPr/>
        </p:nvSpPr>
        <p:spPr>
          <a:xfrm>
            <a:off x="6643185" y="1267380"/>
            <a:ext cx="707610" cy="2221121"/>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2.3E+15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2.2E+15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2.1E+15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2.0E+15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1.9E+15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1.8E+15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1.7E+15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1.6E+15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1.5E+15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1.4E+15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1.3E+15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1.2E+15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1.1E+15</a:t>
            </a: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p:txBody>
      </p:sp>
      <p:sp>
        <p:nvSpPr>
          <p:cNvPr id="29" name="TextBox 213"/>
          <p:cNvSpPr txBox="1"/>
          <p:nvPr/>
        </p:nvSpPr>
        <p:spPr>
          <a:xfrm>
            <a:off x="10461419" y="1280204"/>
            <a:ext cx="707610" cy="2195473"/>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8</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7.5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7</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6.5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6</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5.5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4.5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4</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3.5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3</a:t>
            </a: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p:txBody>
      </p:sp>
      <p:pic>
        <p:nvPicPr>
          <p:cNvPr id="30" name="Picture 29"/>
          <p:cNvPicPr>
            <a:picLocks noChangeAspect="1"/>
          </p:cNvPicPr>
          <p:nvPr/>
        </p:nvPicPr>
        <p:blipFill rotWithShape="1">
          <a:blip r:embed="rId5"/>
          <a:srcRect l="23129" t="94388" r="71229" b="3248"/>
          <a:stretch/>
        </p:blipFill>
        <p:spPr>
          <a:xfrm>
            <a:off x="7663999" y="3452387"/>
            <a:ext cx="322731" cy="92209"/>
          </a:xfrm>
          <a:prstGeom prst="rect">
            <a:avLst/>
          </a:prstGeom>
        </p:spPr>
      </p:pic>
      <p:pic>
        <p:nvPicPr>
          <p:cNvPr id="31" name="Picture 30"/>
          <p:cNvPicPr>
            <a:picLocks noChangeAspect="1"/>
          </p:cNvPicPr>
          <p:nvPr/>
        </p:nvPicPr>
        <p:blipFill rotWithShape="1">
          <a:blip r:embed="rId5"/>
          <a:srcRect l="45337" t="95071" r="48881" b="3756"/>
          <a:stretch/>
        </p:blipFill>
        <p:spPr>
          <a:xfrm>
            <a:off x="7660158" y="3661904"/>
            <a:ext cx="330413" cy="45719"/>
          </a:xfrm>
          <a:prstGeom prst="rect">
            <a:avLst/>
          </a:prstGeom>
        </p:spPr>
      </p:pic>
      <p:sp>
        <p:nvSpPr>
          <p:cNvPr id="32" name="TextBox 31"/>
          <p:cNvSpPr txBox="1"/>
          <p:nvPr/>
        </p:nvSpPr>
        <p:spPr>
          <a:xfrm>
            <a:off x="7917395" y="3408887"/>
            <a:ext cx="6370064" cy="184666"/>
          </a:xfrm>
          <a:prstGeom prst="rect">
            <a:avLst/>
          </a:prstGeom>
          <a:noFill/>
        </p:spPr>
        <p:txBody>
          <a:bodyPr wrap="square" rtlCol="0">
            <a:spAutoFit/>
          </a:bodyPr>
          <a:lstStyle/>
          <a:p>
            <a:r>
              <a:rPr lang="en-US" sz="600" dirty="0">
                <a:solidFill>
                  <a:schemeClr val="tx1">
                    <a:lumMod val="75000"/>
                    <a:lumOff val="25000"/>
                  </a:schemeClr>
                </a:solidFill>
              </a:rPr>
              <a:t>OMI Value 	          EPA CASTNET Value </a:t>
            </a:r>
          </a:p>
        </p:txBody>
      </p:sp>
      <p:sp>
        <p:nvSpPr>
          <p:cNvPr id="33" name="TextBox 32"/>
          <p:cNvSpPr txBox="1"/>
          <p:nvPr/>
        </p:nvSpPr>
        <p:spPr>
          <a:xfrm>
            <a:off x="7917395" y="3581058"/>
            <a:ext cx="6370064" cy="184666"/>
          </a:xfrm>
          <a:prstGeom prst="rect">
            <a:avLst/>
          </a:prstGeom>
          <a:noFill/>
        </p:spPr>
        <p:txBody>
          <a:bodyPr wrap="square" rtlCol="0">
            <a:spAutoFit/>
          </a:bodyPr>
          <a:lstStyle/>
          <a:p>
            <a:r>
              <a:rPr lang="en-US" sz="600" dirty="0">
                <a:solidFill>
                  <a:schemeClr val="tx1">
                    <a:lumMod val="75000"/>
                    <a:lumOff val="25000"/>
                  </a:schemeClr>
                </a:solidFill>
              </a:rPr>
              <a:t>OMI Linear Trend	          EPA CASTNET Linear Trend </a:t>
            </a:r>
          </a:p>
        </p:txBody>
      </p:sp>
      <p:sp>
        <p:nvSpPr>
          <p:cNvPr id="34" name="TextBox 206"/>
          <p:cNvSpPr txBox="1"/>
          <p:nvPr/>
        </p:nvSpPr>
        <p:spPr>
          <a:xfrm>
            <a:off x="6997703" y="3168047"/>
            <a:ext cx="4206240" cy="230832"/>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900" dirty="0">
                <a:solidFill>
                  <a:schemeClr val="tx1">
                    <a:lumMod val="75000"/>
                    <a:lumOff val="25000"/>
                  </a:schemeClr>
                </a:solidFill>
              </a:rPr>
              <a:t>2005        2007         2009          2011         2013         2015           2017</a:t>
            </a:r>
          </a:p>
        </p:txBody>
      </p:sp>
      <p:pic>
        <p:nvPicPr>
          <p:cNvPr id="36" name="Picture 35"/>
          <p:cNvPicPr>
            <a:picLocks noChangeAspect="1"/>
          </p:cNvPicPr>
          <p:nvPr/>
        </p:nvPicPr>
        <p:blipFill rotWithShape="1">
          <a:blip r:embed="rId5"/>
          <a:srcRect l="34412" t="94389" r="60081" b="3445"/>
          <a:stretch/>
        </p:blipFill>
        <p:spPr>
          <a:xfrm>
            <a:off x="8783013" y="3450565"/>
            <a:ext cx="315046" cy="84524"/>
          </a:xfrm>
          <a:prstGeom prst="rect">
            <a:avLst/>
          </a:prstGeom>
        </p:spPr>
      </p:pic>
      <p:pic>
        <p:nvPicPr>
          <p:cNvPr id="37" name="Picture 36"/>
          <p:cNvPicPr>
            <a:picLocks noChangeAspect="1"/>
          </p:cNvPicPr>
          <p:nvPr/>
        </p:nvPicPr>
        <p:blipFill rotWithShape="1">
          <a:blip r:embed="rId5"/>
          <a:srcRect l="62353" t="94783" r="32139" b="3641"/>
          <a:stretch/>
        </p:blipFill>
        <p:spPr>
          <a:xfrm>
            <a:off x="8783013" y="3637535"/>
            <a:ext cx="315046" cy="61472"/>
          </a:xfrm>
          <a:prstGeom prst="rect">
            <a:avLst/>
          </a:prstGeom>
        </p:spPr>
      </p:pic>
      <p:sp>
        <p:nvSpPr>
          <p:cNvPr id="38" name="TextBox 210"/>
          <p:cNvSpPr txBox="1"/>
          <p:nvPr/>
        </p:nvSpPr>
        <p:spPr>
          <a:xfrm rot="16200000">
            <a:off x="5972928" y="2262524"/>
            <a:ext cx="1132597" cy="230832"/>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900" dirty="0">
                <a:solidFill>
                  <a:schemeClr val="tx1">
                    <a:lumMod val="75000"/>
                    <a:lumOff val="25000"/>
                  </a:schemeClr>
                </a:solidFill>
              </a:rPr>
              <a:t>Molecules/cm</a:t>
            </a:r>
            <a:r>
              <a:rPr lang="en-US" sz="900" baseline="30000" dirty="0">
                <a:solidFill>
                  <a:schemeClr val="tx1">
                    <a:lumMod val="75000"/>
                    <a:lumOff val="25000"/>
                  </a:schemeClr>
                </a:solidFill>
              </a:rPr>
              <a:t>2</a:t>
            </a:r>
            <a:endParaRPr lang="en-US" sz="900" dirty="0">
              <a:solidFill>
                <a:schemeClr val="tx1">
                  <a:lumMod val="75000"/>
                  <a:lumOff val="25000"/>
                </a:schemeClr>
              </a:solidFill>
            </a:endParaRPr>
          </a:p>
        </p:txBody>
      </p:sp>
      <p:sp>
        <p:nvSpPr>
          <p:cNvPr id="39" name="TextBox 210"/>
          <p:cNvSpPr txBox="1"/>
          <p:nvPr/>
        </p:nvSpPr>
        <p:spPr>
          <a:xfrm rot="5400000">
            <a:off x="10150781" y="2262524"/>
            <a:ext cx="1460062" cy="230832"/>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900" dirty="0">
                <a:solidFill>
                  <a:schemeClr val="tx1">
                    <a:lumMod val="75000"/>
                    <a:lumOff val="25000"/>
                  </a:schemeClr>
                </a:solidFill>
              </a:rPr>
              <a:t>Parts per billion (ppb)</a:t>
            </a:r>
          </a:p>
        </p:txBody>
      </p:sp>
      <p:sp>
        <p:nvSpPr>
          <p:cNvPr id="40" name="TextBox 201"/>
          <p:cNvSpPr txBox="1"/>
          <p:nvPr/>
        </p:nvSpPr>
        <p:spPr>
          <a:xfrm>
            <a:off x="6539518" y="3803738"/>
            <a:ext cx="4501079" cy="430887"/>
          </a:xfrm>
          <a:prstGeom prst="rect">
            <a:avLst/>
          </a:prstGeom>
          <a:noFill/>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100" dirty="0">
                <a:solidFill>
                  <a:schemeClr val="tx1">
                    <a:lumMod val="75000"/>
                    <a:lumOff val="25000"/>
                  </a:schemeClr>
                </a:solidFill>
              </a:rPr>
              <a:t>Colorado Annual NO</a:t>
            </a:r>
            <a:r>
              <a:rPr lang="en-US" sz="1100" baseline="-25000" dirty="0">
                <a:solidFill>
                  <a:schemeClr val="tx1">
                    <a:lumMod val="75000"/>
                    <a:lumOff val="25000"/>
                  </a:schemeClr>
                </a:solidFill>
              </a:rPr>
              <a:t>2</a:t>
            </a:r>
            <a:r>
              <a:rPr lang="en-US" sz="1100" dirty="0">
                <a:solidFill>
                  <a:schemeClr val="tx1">
                    <a:lumMod val="75000"/>
                    <a:lumOff val="25000"/>
                  </a:schemeClr>
                </a:solidFill>
              </a:rPr>
              <a:t> Trends</a:t>
            </a:r>
          </a:p>
          <a:p>
            <a:pPr algn="ctr"/>
            <a:r>
              <a:rPr lang="en-US" sz="1100" dirty="0">
                <a:solidFill>
                  <a:schemeClr val="tx1">
                    <a:lumMod val="75000"/>
                    <a:lumOff val="25000"/>
                  </a:schemeClr>
                </a:solidFill>
              </a:rPr>
              <a:t>OMI Sensor vs EPA CASTNET Monitor</a:t>
            </a:r>
          </a:p>
        </p:txBody>
      </p:sp>
      <p:sp>
        <p:nvSpPr>
          <p:cNvPr id="41" name="TextBox 213"/>
          <p:cNvSpPr txBox="1"/>
          <p:nvPr/>
        </p:nvSpPr>
        <p:spPr>
          <a:xfrm>
            <a:off x="6656564" y="4170473"/>
            <a:ext cx="707610" cy="2195473"/>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lnSpc>
                <a:spcPts val="200"/>
              </a:lnSpc>
            </a:pPr>
            <a:r>
              <a:rPr lang="en-US" sz="800" dirty="0">
                <a:solidFill>
                  <a:schemeClr val="tx1">
                    <a:lumMod val="75000"/>
                    <a:lumOff val="25000"/>
                  </a:schemeClr>
                </a:solidFill>
              </a:rPr>
              <a:t>2.0E+15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1.9E+15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1.8E+15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1.7E+15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1.6E+15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1.5E+15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1.4E+15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1.3E+15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1.2E+15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1.1E+15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1.0E+15</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9.0E+14</a:t>
            </a: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p:txBody>
      </p:sp>
      <p:sp>
        <p:nvSpPr>
          <p:cNvPr id="42" name="TextBox 213"/>
          <p:cNvSpPr txBox="1"/>
          <p:nvPr/>
        </p:nvSpPr>
        <p:spPr>
          <a:xfrm>
            <a:off x="10389642" y="4170473"/>
            <a:ext cx="707610" cy="2195473"/>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2.8</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2.6</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2.4</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2.2</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2</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1.8</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1.6</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1.4</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1.2</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1.0</a:t>
            </a: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endParaRPr lang="en-US" sz="800" dirty="0">
              <a:solidFill>
                <a:schemeClr val="tx1">
                  <a:lumMod val="75000"/>
                  <a:lumOff val="25000"/>
                </a:schemeClr>
              </a:solidFill>
            </a:endParaRPr>
          </a:p>
          <a:p>
            <a:pPr algn="just">
              <a:lnSpc>
                <a:spcPts val="200"/>
              </a:lnSpc>
            </a:pPr>
            <a:r>
              <a:rPr lang="en-US" sz="800" dirty="0">
                <a:solidFill>
                  <a:schemeClr val="tx1">
                    <a:lumMod val="75000"/>
                    <a:lumOff val="25000"/>
                  </a:schemeClr>
                </a:solidFill>
              </a:rPr>
              <a:t>0.8</a:t>
            </a: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a:p>
            <a:pPr algn="just">
              <a:lnSpc>
                <a:spcPts val="350"/>
              </a:lnSpc>
            </a:pPr>
            <a:endParaRPr lang="en-US" sz="800" dirty="0">
              <a:solidFill>
                <a:schemeClr val="tx1">
                  <a:lumMod val="75000"/>
                  <a:lumOff val="25000"/>
                </a:schemeClr>
              </a:solidFill>
            </a:endParaRPr>
          </a:p>
        </p:txBody>
      </p:sp>
      <p:pic>
        <p:nvPicPr>
          <p:cNvPr id="43" name="Picture 42"/>
          <p:cNvPicPr>
            <a:picLocks noChangeAspect="1"/>
          </p:cNvPicPr>
          <p:nvPr/>
        </p:nvPicPr>
        <p:blipFill rotWithShape="1">
          <a:blip r:embed="rId5"/>
          <a:srcRect l="23129" t="94388" r="71229" b="3248"/>
          <a:stretch/>
        </p:blipFill>
        <p:spPr>
          <a:xfrm>
            <a:off x="7663999" y="6359194"/>
            <a:ext cx="322731" cy="92209"/>
          </a:xfrm>
          <a:prstGeom prst="rect">
            <a:avLst/>
          </a:prstGeom>
        </p:spPr>
      </p:pic>
      <p:pic>
        <p:nvPicPr>
          <p:cNvPr id="44" name="Picture 43"/>
          <p:cNvPicPr>
            <a:picLocks noChangeAspect="1"/>
          </p:cNvPicPr>
          <p:nvPr/>
        </p:nvPicPr>
        <p:blipFill rotWithShape="1">
          <a:blip r:embed="rId5"/>
          <a:srcRect l="45337" t="95071" r="48881" b="3756"/>
          <a:stretch/>
        </p:blipFill>
        <p:spPr>
          <a:xfrm>
            <a:off x="7660158" y="6568711"/>
            <a:ext cx="330413" cy="45719"/>
          </a:xfrm>
          <a:prstGeom prst="rect">
            <a:avLst/>
          </a:prstGeom>
        </p:spPr>
      </p:pic>
      <p:sp>
        <p:nvSpPr>
          <p:cNvPr id="45" name="TextBox 44"/>
          <p:cNvSpPr txBox="1"/>
          <p:nvPr/>
        </p:nvSpPr>
        <p:spPr>
          <a:xfrm>
            <a:off x="7917395" y="6315694"/>
            <a:ext cx="6370064" cy="184666"/>
          </a:xfrm>
          <a:prstGeom prst="rect">
            <a:avLst/>
          </a:prstGeom>
          <a:noFill/>
        </p:spPr>
        <p:txBody>
          <a:bodyPr wrap="square" rtlCol="0">
            <a:spAutoFit/>
          </a:bodyPr>
          <a:lstStyle/>
          <a:p>
            <a:r>
              <a:rPr lang="en-US" sz="600" dirty="0">
                <a:solidFill>
                  <a:schemeClr val="tx1">
                    <a:lumMod val="75000"/>
                    <a:lumOff val="25000"/>
                  </a:schemeClr>
                </a:solidFill>
              </a:rPr>
              <a:t>OMI Value 	          EPA CASTNET Value </a:t>
            </a:r>
          </a:p>
        </p:txBody>
      </p:sp>
      <p:sp>
        <p:nvSpPr>
          <p:cNvPr id="46" name="TextBox 45"/>
          <p:cNvSpPr txBox="1"/>
          <p:nvPr/>
        </p:nvSpPr>
        <p:spPr>
          <a:xfrm>
            <a:off x="7917395" y="6487865"/>
            <a:ext cx="2834640" cy="184666"/>
          </a:xfrm>
          <a:prstGeom prst="rect">
            <a:avLst/>
          </a:prstGeom>
          <a:noFill/>
        </p:spPr>
        <p:txBody>
          <a:bodyPr wrap="square" rtlCol="0">
            <a:spAutoFit/>
          </a:bodyPr>
          <a:lstStyle/>
          <a:p>
            <a:r>
              <a:rPr lang="en-US" sz="600" dirty="0">
                <a:solidFill>
                  <a:schemeClr val="tx1">
                    <a:lumMod val="75000"/>
                    <a:lumOff val="25000"/>
                  </a:schemeClr>
                </a:solidFill>
              </a:rPr>
              <a:t>OMI Linear Trend	          EPA CASTNET Linear Trend </a:t>
            </a:r>
          </a:p>
        </p:txBody>
      </p:sp>
      <p:sp>
        <p:nvSpPr>
          <p:cNvPr id="47" name="TextBox 206"/>
          <p:cNvSpPr txBox="1"/>
          <p:nvPr/>
        </p:nvSpPr>
        <p:spPr>
          <a:xfrm>
            <a:off x="6997703" y="6051704"/>
            <a:ext cx="5597693" cy="230832"/>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900" dirty="0">
                <a:solidFill>
                  <a:schemeClr val="tx1">
                    <a:lumMod val="75000"/>
                    <a:lumOff val="25000"/>
                  </a:schemeClr>
                </a:solidFill>
              </a:rPr>
              <a:t>2005        2007         200          2011          2013         2015          2017</a:t>
            </a:r>
          </a:p>
        </p:txBody>
      </p:sp>
      <p:sp>
        <p:nvSpPr>
          <p:cNvPr id="48" name="TextBox 210"/>
          <p:cNvSpPr txBox="1"/>
          <p:nvPr/>
        </p:nvSpPr>
        <p:spPr>
          <a:xfrm rot="16200000">
            <a:off x="6003297" y="5152793"/>
            <a:ext cx="1132597" cy="230832"/>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900" dirty="0">
                <a:solidFill>
                  <a:schemeClr val="tx1">
                    <a:lumMod val="75000"/>
                    <a:lumOff val="25000"/>
                  </a:schemeClr>
                </a:solidFill>
              </a:rPr>
              <a:t>Molecules/cm</a:t>
            </a:r>
            <a:r>
              <a:rPr lang="en-US" sz="900" baseline="30000" dirty="0">
                <a:solidFill>
                  <a:schemeClr val="tx1">
                    <a:lumMod val="75000"/>
                    <a:lumOff val="25000"/>
                  </a:schemeClr>
                </a:solidFill>
              </a:rPr>
              <a:t>2</a:t>
            </a:r>
            <a:endParaRPr lang="en-US" sz="900" dirty="0">
              <a:solidFill>
                <a:schemeClr val="tx1">
                  <a:lumMod val="75000"/>
                  <a:lumOff val="25000"/>
                </a:schemeClr>
              </a:solidFill>
            </a:endParaRPr>
          </a:p>
        </p:txBody>
      </p:sp>
      <p:sp>
        <p:nvSpPr>
          <p:cNvPr id="49" name="TextBox 210"/>
          <p:cNvSpPr txBox="1"/>
          <p:nvPr/>
        </p:nvSpPr>
        <p:spPr>
          <a:xfrm rot="5400000">
            <a:off x="10138959" y="5152793"/>
            <a:ext cx="1460062" cy="230832"/>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900" dirty="0">
                <a:solidFill>
                  <a:schemeClr val="tx1">
                    <a:lumMod val="75000"/>
                    <a:lumOff val="25000"/>
                  </a:schemeClr>
                </a:solidFill>
              </a:rPr>
              <a:t>Parts per billion (ppb)</a:t>
            </a:r>
          </a:p>
        </p:txBody>
      </p:sp>
      <p:pic>
        <p:nvPicPr>
          <p:cNvPr id="50" name="Picture 49"/>
          <p:cNvPicPr>
            <a:picLocks noChangeAspect="1"/>
          </p:cNvPicPr>
          <p:nvPr/>
        </p:nvPicPr>
        <p:blipFill rotWithShape="1">
          <a:blip r:embed="rId5"/>
          <a:srcRect l="34412" t="94389" r="60081" b="3445"/>
          <a:stretch/>
        </p:blipFill>
        <p:spPr>
          <a:xfrm>
            <a:off x="8784990" y="6359194"/>
            <a:ext cx="315046" cy="84524"/>
          </a:xfrm>
          <a:prstGeom prst="rect">
            <a:avLst/>
          </a:prstGeom>
        </p:spPr>
      </p:pic>
      <p:pic>
        <p:nvPicPr>
          <p:cNvPr id="51" name="Picture 50"/>
          <p:cNvPicPr>
            <a:picLocks noChangeAspect="1"/>
          </p:cNvPicPr>
          <p:nvPr/>
        </p:nvPicPr>
        <p:blipFill rotWithShape="1">
          <a:blip r:embed="rId5"/>
          <a:srcRect l="62353" t="94783" r="32139" b="3641"/>
          <a:stretch/>
        </p:blipFill>
        <p:spPr>
          <a:xfrm>
            <a:off x="8777890" y="6555752"/>
            <a:ext cx="315046" cy="61472"/>
          </a:xfrm>
          <a:prstGeom prst="rect">
            <a:avLst/>
          </a:prstGeom>
        </p:spPr>
      </p:pic>
      <p:sp>
        <p:nvSpPr>
          <p:cNvPr id="52" name="TextBox 51"/>
          <p:cNvSpPr txBox="1"/>
          <p:nvPr/>
        </p:nvSpPr>
        <p:spPr>
          <a:xfrm>
            <a:off x="10841474" y="919726"/>
            <a:ext cx="1627321" cy="584775"/>
          </a:xfrm>
          <a:prstGeom prst="rect">
            <a:avLst/>
          </a:prstGeom>
          <a:noFill/>
        </p:spPr>
        <p:txBody>
          <a:bodyPr wrap="square" rtlCol="0">
            <a:spAutoFit/>
          </a:bodyPr>
          <a:lstStyle/>
          <a:p>
            <a:r>
              <a:rPr lang="en-US" sz="800" u="sng" dirty="0">
                <a:solidFill>
                  <a:schemeClr val="tx1">
                    <a:lumMod val="75000"/>
                    <a:lumOff val="25000"/>
                  </a:schemeClr>
                </a:solidFill>
              </a:rPr>
              <a:t>Monitor Info</a:t>
            </a:r>
          </a:p>
          <a:p>
            <a:r>
              <a:rPr lang="en-US" sz="800" dirty="0">
                <a:solidFill>
                  <a:schemeClr val="tx1">
                    <a:lumMod val="75000"/>
                    <a:lumOff val="25000"/>
                  </a:schemeClr>
                </a:solidFill>
              </a:rPr>
              <a:t>Latitude: 32.204411 </a:t>
            </a:r>
          </a:p>
          <a:p>
            <a:r>
              <a:rPr lang="en-US" sz="800" dirty="0">
                <a:solidFill>
                  <a:schemeClr val="tx1">
                    <a:lumMod val="75000"/>
                    <a:lumOff val="25000"/>
                  </a:schemeClr>
                </a:solidFill>
              </a:rPr>
              <a:t>Longitude: -110.878067 </a:t>
            </a:r>
          </a:p>
          <a:p>
            <a:r>
              <a:rPr lang="en-US" sz="800" dirty="0">
                <a:solidFill>
                  <a:schemeClr val="tx1">
                    <a:lumMod val="75000"/>
                    <a:lumOff val="25000"/>
                  </a:schemeClr>
                </a:solidFill>
              </a:rPr>
              <a:t>Elevation: 789.91 m </a:t>
            </a:r>
          </a:p>
        </p:txBody>
      </p:sp>
      <p:sp>
        <p:nvSpPr>
          <p:cNvPr id="53" name="TextBox 52"/>
          <p:cNvSpPr txBox="1"/>
          <p:nvPr/>
        </p:nvSpPr>
        <p:spPr>
          <a:xfrm>
            <a:off x="10798810" y="3788568"/>
            <a:ext cx="1325201" cy="584775"/>
          </a:xfrm>
          <a:prstGeom prst="rect">
            <a:avLst/>
          </a:prstGeom>
          <a:noFill/>
        </p:spPr>
        <p:txBody>
          <a:bodyPr wrap="square" rtlCol="0">
            <a:spAutoFit/>
          </a:bodyPr>
          <a:lstStyle/>
          <a:p>
            <a:r>
              <a:rPr lang="en-US" sz="800" u="sng" dirty="0"/>
              <a:t>Monitor Info</a:t>
            </a:r>
          </a:p>
          <a:p>
            <a:r>
              <a:rPr lang="en-US" sz="800" dirty="0"/>
              <a:t>Latitude: 37.303890  </a:t>
            </a:r>
          </a:p>
          <a:p>
            <a:r>
              <a:rPr lang="en-US" sz="800" dirty="0"/>
              <a:t>Longitude: -107.484167  </a:t>
            </a:r>
          </a:p>
          <a:p>
            <a:r>
              <a:rPr lang="en-US" sz="800" dirty="0"/>
              <a:t>Elevation: 2361.35 m   </a:t>
            </a:r>
          </a:p>
        </p:txBody>
      </p:sp>
    </p:spTree>
    <p:extLst>
      <p:ext uri="{BB962C8B-B14F-4D97-AF65-F5344CB8AC3E}">
        <p14:creationId xmlns:p14="http://schemas.microsoft.com/office/powerpoint/2010/main" val="2388947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110836"/>
            <a:ext cx="10233148" cy="733713"/>
          </a:xfrm>
        </p:spPr>
        <p:txBody>
          <a:bodyPr/>
          <a:lstStyle/>
          <a:p>
            <a:r>
              <a:rPr lang="en-US" dirty="0"/>
              <a:t>Conclusions</a:t>
            </a:r>
          </a:p>
        </p:txBody>
      </p:sp>
      <p:sp>
        <p:nvSpPr>
          <p:cNvPr id="4" name="Text Placeholder 3"/>
          <p:cNvSpPr>
            <a:spLocks noGrp="1"/>
          </p:cNvSpPr>
          <p:nvPr>
            <p:ph type="body" sz="half" idx="2"/>
          </p:nvPr>
        </p:nvSpPr>
        <p:spPr>
          <a:xfrm>
            <a:off x="619432" y="844549"/>
            <a:ext cx="11077268" cy="3184667"/>
          </a:xfrm>
        </p:spPr>
        <p:txBody>
          <a:bodyPr anchor="ctr">
            <a:normAutofit/>
          </a:bodyPr>
          <a:lstStyle/>
          <a:p>
            <a:pPr marL="342900" indent="-342900">
              <a:spcBef>
                <a:spcPts val="200"/>
              </a:spcBef>
              <a:buClr>
                <a:srgbClr val="964035"/>
              </a:buClr>
              <a:buFont typeface="Wingdings 3" panose="05040102010807070707" pitchFamily="18" charset="2"/>
              <a:buChar char="}"/>
            </a:pPr>
            <a:r>
              <a:rPr lang="en-US" dirty="0"/>
              <a:t>Within the Intermountain Region, from 2005 to 2017, there has been a decrease in NO</a:t>
            </a:r>
            <a:r>
              <a:rPr lang="en-US" baseline="-25000" dirty="0"/>
              <a:t>2</a:t>
            </a:r>
            <a:r>
              <a:rPr lang="en-US" dirty="0"/>
              <a:t> between the upper troposphere and lower stratosphere besides in Montana. </a:t>
            </a:r>
          </a:p>
          <a:p>
            <a:pPr marL="742950" lvl="1" indent="-285750">
              <a:spcBef>
                <a:spcPts val="200"/>
              </a:spcBef>
              <a:buClr>
                <a:srgbClr val="964035"/>
              </a:buClr>
              <a:buFont typeface="Wingdings 3" panose="05040102010807070707" pitchFamily="18" charset="2"/>
              <a:buChar char="}"/>
            </a:pPr>
            <a:r>
              <a:rPr lang="en-US" dirty="0"/>
              <a:t>All states had a statistically </a:t>
            </a:r>
            <a:r>
              <a:rPr lang="en-US"/>
              <a:t>significant change</a:t>
            </a:r>
            <a:endParaRPr lang="en-US" dirty="0"/>
          </a:p>
          <a:p>
            <a:pPr marL="342900" indent="-342900">
              <a:spcBef>
                <a:spcPts val="200"/>
              </a:spcBef>
              <a:buClr>
                <a:srgbClr val="964035"/>
              </a:buClr>
              <a:buFont typeface="Wingdings 3" panose="05040102010807070707" pitchFamily="18" charset="2"/>
              <a:buChar char="}"/>
            </a:pPr>
            <a:endParaRPr lang="en-US" dirty="0"/>
          </a:p>
          <a:p>
            <a:pPr marL="342900" indent="-342900">
              <a:spcBef>
                <a:spcPts val="200"/>
              </a:spcBef>
              <a:buClr>
                <a:srgbClr val="964035"/>
              </a:buClr>
              <a:buFont typeface="Wingdings 3" panose="05040102010807070707" pitchFamily="18" charset="2"/>
              <a:buChar char="}"/>
            </a:pPr>
            <a:r>
              <a:rPr lang="en-US" dirty="0"/>
              <a:t>NO</a:t>
            </a:r>
            <a:r>
              <a:rPr lang="en-US" baseline="-25000" dirty="0"/>
              <a:t>2</a:t>
            </a:r>
            <a:r>
              <a:rPr lang="en-US" dirty="0"/>
              <a:t> concentrations are lowest in the Summer and highest in the Winter.</a:t>
            </a:r>
          </a:p>
          <a:p>
            <a:pPr marL="342900" indent="-342900">
              <a:spcBef>
                <a:spcPts val="200"/>
              </a:spcBef>
              <a:buClr>
                <a:srgbClr val="964035"/>
              </a:buClr>
              <a:buFont typeface="Wingdings 3" panose="05040102010807070707" pitchFamily="18" charset="2"/>
              <a:buChar char="}"/>
            </a:pPr>
            <a:endParaRPr lang="en-US" dirty="0"/>
          </a:p>
          <a:p>
            <a:pPr marL="342900" indent="-342900">
              <a:spcBef>
                <a:spcPts val="200"/>
              </a:spcBef>
              <a:buClr>
                <a:srgbClr val="964035"/>
              </a:buClr>
              <a:buFont typeface="Wingdings 3" panose="05040102010807070707" pitchFamily="18" charset="2"/>
              <a:buChar char="}"/>
            </a:pPr>
            <a:r>
              <a:rPr lang="en-US" dirty="0"/>
              <a:t>OMI NO</a:t>
            </a:r>
            <a:r>
              <a:rPr lang="en-US" baseline="-25000" dirty="0"/>
              <a:t>2</a:t>
            </a:r>
            <a:r>
              <a:rPr lang="en-US" dirty="0"/>
              <a:t> data can be compared to </a:t>
            </a:r>
            <a:r>
              <a:rPr lang="en-US" i="1" dirty="0"/>
              <a:t>in situ </a:t>
            </a:r>
            <a:r>
              <a:rPr lang="en-US" dirty="0"/>
              <a:t>ground measurements indirectly.</a:t>
            </a:r>
          </a:p>
          <a:p>
            <a:pPr marL="742950" lvl="1" indent="-285750">
              <a:spcBef>
                <a:spcPts val="200"/>
              </a:spcBef>
              <a:buClr>
                <a:srgbClr val="964035"/>
              </a:buClr>
              <a:buFont typeface="Wingdings 3" panose="05040102010807070707" pitchFamily="18" charset="2"/>
              <a:buChar char="}"/>
            </a:pPr>
            <a:r>
              <a:rPr lang="en-US" dirty="0"/>
              <a:t>High correlation in trends between OMI NO</a:t>
            </a:r>
            <a:r>
              <a:rPr lang="en-US" baseline="-25000" dirty="0"/>
              <a:t>2</a:t>
            </a:r>
            <a:r>
              <a:rPr lang="en-US" dirty="0"/>
              <a:t> data and ground monitors at high elevations</a:t>
            </a:r>
          </a:p>
          <a:p>
            <a:pPr marL="342900" indent="-342900">
              <a:spcBef>
                <a:spcPts val="200"/>
              </a:spcBef>
              <a:buClr>
                <a:srgbClr val="964035"/>
              </a:buClr>
              <a:buFont typeface="Wingdings 3" panose="05040102010807070707" pitchFamily="18" charset="2"/>
              <a:buChar char="}"/>
            </a:pPr>
            <a:endParaRPr lang="en-US" dirty="0"/>
          </a:p>
        </p:txBody>
      </p:sp>
      <p:pic>
        <p:nvPicPr>
          <p:cNvPr id="3" name="Picture 2"/>
          <p:cNvPicPr>
            <a:picLocks noChangeAspect="1"/>
          </p:cNvPicPr>
          <p:nvPr/>
        </p:nvPicPr>
        <p:blipFill>
          <a:blip r:embed="rId3"/>
          <a:stretch>
            <a:fillRect/>
          </a:stretch>
        </p:blipFill>
        <p:spPr>
          <a:xfrm>
            <a:off x="620555" y="3945367"/>
            <a:ext cx="3939583" cy="2619823"/>
          </a:xfrm>
          <a:prstGeom prst="rect">
            <a:avLst/>
          </a:prstGeom>
        </p:spPr>
      </p:pic>
      <p:pic>
        <p:nvPicPr>
          <p:cNvPr id="5" name="Picture 4"/>
          <p:cNvPicPr>
            <a:picLocks noChangeAspect="1"/>
          </p:cNvPicPr>
          <p:nvPr/>
        </p:nvPicPr>
        <p:blipFill>
          <a:blip r:embed="rId4"/>
          <a:stretch>
            <a:fillRect/>
          </a:stretch>
        </p:blipFill>
        <p:spPr>
          <a:xfrm>
            <a:off x="4627366" y="3942677"/>
            <a:ext cx="3496683" cy="2622513"/>
          </a:xfrm>
          <a:prstGeom prst="rect">
            <a:avLst/>
          </a:prstGeom>
        </p:spPr>
      </p:pic>
      <p:pic>
        <p:nvPicPr>
          <p:cNvPr id="6" name="Picture 5"/>
          <p:cNvPicPr>
            <a:picLocks noChangeAspect="1"/>
          </p:cNvPicPr>
          <p:nvPr/>
        </p:nvPicPr>
        <p:blipFill>
          <a:blip r:embed="rId5"/>
          <a:stretch>
            <a:fillRect/>
          </a:stretch>
        </p:blipFill>
        <p:spPr>
          <a:xfrm>
            <a:off x="8186130" y="3945367"/>
            <a:ext cx="3496684" cy="2622513"/>
          </a:xfrm>
          <a:prstGeom prst="rect">
            <a:avLst/>
          </a:prstGeom>
        </p:spPr>
      </p:pic>
      <p:sp>
        <p:nvSpPr>
          <p:cNvPr id="7" name="TextBox 6"/>
          <p:cNvSpPr txBox="1"/>
          <p:nvPr/>
        </p:nvSpPr>
        <p:spPr>
          <a:xfrm>
            <a:off x="9472178" y="6532810"/>
            <a:ext cx="2286000" cy="274320"/>
          </a:xfrm>
          <a:prstGeom prst="rect">
            <a:avLst/>
          </a:prstGeom>
          <a:noFill/>
        </p:spPr>
        <p:txBody>
          <a:bodyPr wrap="square" rtlCol="0">
            <a:spAutoFit/>
          </a:bodyPr>
          <a:lstStyle/>
          <a:p>
            <a:r>
              <a:rPr lang="en-US" sz="1200" dirty="0">
                <a:solidFill>
                  <a:schemeClr val="tx1">
                    <a:lumMod val="75000"/>
                    <a:lumOff val="25000"/>
                  </a:schemeClr>
                </a:solidFill>
              </a:rPr>
              <a:t>Image Credit: Debbie Miller</a:t>
            </a:r>
          </a:p>
        </p:txBody>
      </p:sp>
    </p:spTree>
    <p:extLst>
      <p:ext uri="{BB962C8B-B14F-4D97-AF65-F5344CB8AC3E}">
        <p14:creationId xmlns:p14="http://schemas.microsoft.com/office/powerpoint/2010/main" val="4188776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4" name="Text Placeholder 3"/>
          <p:cNvSpPr>
            <a:spLocks noGrp="1"/>
          </p:cNvSpPr>
          <p:nvPr>
            <p:ph type="body" sz="half" idx="2"/>
          </p:nvPr>
        </p:nvSpPr>
        <p:spPr>
          <a:xfrm>
            <a:off x="1000125" y="993664"/>
            <a:ext cx="10533114" cy="5720173"/>
          </a:xfrm>
        </p:spPr>
        <p:txBody>
          <a:bodyPr/>
          <a:lstStyle/>
          <a:p>
            <a:pPr marL="342900" indent="-342900">
              <a:spcBef>
                <a:spcPts val="200"/>
              </a:spcBef>
              <a:buClr>
                <a:srgbClr val="964035"/>
              </a:buClr>
              <a:buFont typeface="Webdings" panose="05030102010509060703" pitchFamily="18" charset="2"/>
              <a:buChar char="4"/>
            </a:pPr>
            <a:r>
              <a:rPr lang="en-US" sz="2800" dirty="0"/>
              <a:t>Project will be continued in Fall 2018 NASA DEVELOP Term</a:t>
            </a:r>
          </a:p>
          <a:p>
            <a:pPr marL="800100" lvl="1" indent="-342900">
              <a:spcBef>
                <a:spcPts val="200"/>
              </a:spcBef>
              <a:buClr>
                <a:srgbClr val="964035"/>
              </a:buClr>
              <a:buFont typeface="Webdings" panose="05030102010509060703" pitchFamily="18" charset="2"/>
              <a:buChar char="4"/>
            </a:pPr>
            <a:r>
              <a:rPr lang="en-US" sz="1800" dirty="0"/>
              <a:t>Build on our team’s results</a:t>
            </a:r>
          </a:p>
          <a:p>
            <a:pPr marL="800100" lvl="1" indent="-342900">
              <a:spcBef>
                <a:spcPts val="200"/>
              </a:spcBef>
              <a:buClr>
                <a:srgbClr val="964035"/>
              </a:buClr>
              <a:buFont typeface="Webdings" panose="05030102010509060703" pitchFamily="18" charset="2"/>
              <a:buChar char="4"/>
            </a:pPr>
            <a:r>
              <a:rPr lang="en-US" sz="1800" dirty="0"/>
              <a:t>Focus on visibility as it is affected by aerosols</a:t>
            </a:r>
          </a:p>
          <a:p>
            <a:pPr marL="800100" lvl="1" indent="-342900">
              <a:spcBef>
                <a:spcPts val="200"/>
              </a:spcBef>
              <a:buClr>
                <a:srgbClr val="964035"/>
              </a:buClr>
              <a:buFont typeface="Webdings" panose="05030102010509060703" pitchFamily="18" charset="2"/>
              <a:buChar char="4"/>
            </a:pPr>
            <a:r>
              <a:rPr lang="en-US" sz="1800" dirty="0"/>
              <a:t>Create tutorial to maintain the partner’s use of NASA Earth observation data</a:t>
            </a:r>
          </a:p>
          <a:p>
            <a:pPr lvl="1">
              <a:spcBef>
                <a:spcPts val="200"/>
              </a:spcBef>
              <a:buClr>
                <a:srgbClr val="964035"/>
              </a:buClr>
            </a:pPr>
            <a:r>
              <a:rPr lang="en-US" dirty="0"/>
              <a:t>  </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202" y="2501933"/>
            <a:ext cx="5633798" cy="375586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43" y="2501933"/>
            <a:ext cx="5633798" cy="3755865"/>
          </a:xfrm>
          <a:prstGeom prst="rect">
            <a:avLst/>
          </a:prstGeom>
        </p:spPr>
      </p:pic>
      <p:sp>
        <p:nvSpPr>
          <p:cNvPr id="7" name="TextBox 6"/>
          <p:cNvSpPr txBox="1"/>
          <p:nvPr/>
        </p:nvSpPr>
        <p:spPr>
          <a:xfrm>
            <a:off x="9700778" y="6269920"/>
            <a:ext cx="2286000" cy="274320"/>
          </a:xfrm>
          <a:prstGeom prst="rect">
            <a:avLst/>
          </a:prstGeom>
          <a:noFill/>
        </p:spPr>
        <p:txBody>
          <a:bodyPr wrap="square" rtlCol="0">
            <a:spAutoFit/>
          </a:bodyPr>
          <a:lstStyle/>
          <a:p>
            <a:r>
              <a:rPr lang="en-US" sz="1200" dirty="0">
                <a:solidFill>
                  <a:schemeClr val="tx1">
                    <a:lumMod val="75000"/>
                    <a:lumOff val="25000"/>
                  </a:schemeClr>
                </a:solidFill>
              </a:rPr>
              <a:t>Image Credit: Debbie Miller</a:t>
            </a:r>
          </a:p>
        </p:txBody>
      </p:sp>
    </p:spTree>
    <p:extLst>
      <p:ext uri="{BB962C8B-B14F-4D97-AF65-F5344CB8AC3E}">
        <p14:creationId xmlns:p14="http://schemas.microsoft.com/office/powerpoint/2010/main" val="334776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3" name="Text Placeholder 2"/>
          <p:cNvSpPr>
            <a:spLocks noGrp="1"/>
          </p:cNvSpPr>
          <p:nvPr>
            <p:ph type="body" sz="quarter" idx="11"/>
          </p:nvPr>
        </p:nvSpPr>
        <p:spPr>
          <a:xfrm>
            <a:off x="1172579" y="1297759"/>
            <a:ext cx="10355391" cy="1145361"/>
          </a:xfrm>
        </p:spPr>
        <p:txBody>
          <a:bodyPr>
            <a:noAutofit/>
          </a:bodyPr>
          <a:lstStyle/>
          <a:p>
            <a:r>
              <a:rPr lang="en-US" b="1" dirty="0">
                <a:solidFill>
                  <a:srgbClr val="964035"/>
                </a:solidFill>
              </a:rPr>
              <a:t>Project Partners</a:t>
            </a:r>
          </a:p>
          <a:p>
            <a:r>
              <a:rPr lang="en-US" sz="1900" dirty="0"/>
              <a:t>Debbie Miller, National Park Service Intermountain West Region, Air Resource Specialist</a:t>
            </a:r>
          </a:p>
          <a:p>
            <a:r>
              <a:rPr lang="en-US" sz="1900" dirty="0"/>
              <a:t>Andrea Stacy, National Park Service, Air Resources Division</a:t>
            </a:r>
          </a:p>
        </p:txBody>
      </p:sp>
      <p:sp>
        <p:nvSpPr>
          <p:cNvPr id="8" name="Text Placeholder 7"/>
          <p:cNvSpPr>
            <a:spLocks noGrp="1"/>
          </p:cNvSpPr>
          <p:nvPr>
            <p:ph type="body" sz="quarter" idx="12"/>
          </p:nvPr>
        </p:nvSpPr>
        <p:spPr>
          <a:xfrm>
            <a:off x="1172580" y="2773667"/>
            <a:ext cx="9818920" cy="1264077"/>
          </a:xfrm>
        </p:spPr>
        <p:txBody>
          <a:bodyPr>
            <a:normAutofit/>
          </a:bodyPr>
          <a:lstStyle/>
          <a:p>
            <a:pPr>
              <a:lnSpc>
                <a:spcPct val="100000"/>
              </a:lnSpc>
            </a:pPr>
            <a:r>
              <a:rPr lang="en-US" b="1" dirty="0">
                <a:solidFill>
                  <a:srgbClr val="964035"/>
                </a:solidFill>
              </a:rPr>
              <a:t>Science Advisers</a:t>
            </a:r>
            <a:endParaRPr lang="en-US" b="1" dirty="0"/>
          </a:p>
          <a:p>
            <a:r>
              <a:rPr lang="en-US" sz="1900" dirty="0"/>
              <a:t>Dr. Bruce Doddridge, NASA Langley Research Center</a:t>
            </a:r>
          </a:p>
          <a:p>
            <a:r>
              <a:rPr lang="en-US" sz="1900" dirty="0"/>
              <a:t>Dr. Kenton Ross, NASA Langley Research Center</a:t>
            </a:r>
          </a:p>
        </p:txBody>
      </p:sp>
      <p:sp>
        <p:nvSpPr>
          <p:cNvPr id="7" name="Text Placeholder 1"/>
          <p:cNvSpPr txBox="1">
            <a:spLocks/>
          </p:cNvSpPr>
          <p:nvPr/>
        </p:nvSpPr>
        <p:spPr>
          <a:xfrm>
            <a:off x="1172579" y="4368291"/>
            <a:ext cx="9818921" cy="7040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964035"/>
                </a:solidFill>
              </a:rPr>
              <a:t>Team Members</a:t>
            </a:r>
          </a:p>
        </p:txBody>
      </p:sp>
      <p:pic>
        <p:nvPicPr>
          <p:cNvPr id="2" name="Picture 1"/>
          <p:cNvPicPr>
            <a:picLocks noChangeAspect="1"/>
          </p:cNvPicPr>
          <p:nvPr/>
        </p:nvPicPr>
        <p:blipFill rotWithShape="1">
          <a:blip r:embed="rId3"/>
          <a:srcRect t="21137"/>
          <a:stretch/>
        </p:blipFill>
        <p:spPr>
          <a:xfrm>
            <a:off x="1000125" y="4592548"/>
            <a:ext cx="4659081" cy="1993329"/>
          </a:xfrm>
          <a:prstGeom prst="rect">
            <a:avLst/>
          </a:prstGeom>
        </p:spPr>
      </p:pic>
    </p:spTree>
    <p:extLst>
      <p:ext uri="{BB962C8B-B14F-4D97-AF65-F5344CB8AC3E}">
        <p14:creationId xmlns:p14="http://schemas.microsoft.com/office/powerpoint/2010/main" val="235442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Atmospheric Pollutants</a:t>
            </a:r>
          </a:p>
        </p:txBody>
      </p:sp>
      <p:sp>
        <p:nvSpPr>
          <p:cNvPr id="4" name="Text Placeholder 3"/>
          <p:cNvSpPr>
            <a:spLocks noGrp="1"/>
          </p:cNvSpPr>
          <p:nvPr>
            <p:ph type="body" sz="half" idx="2"/>
          </p:nvPr>
        </p:nvSpPr>
        <p:spPr>
          <a:xfrm>
            <a:off x="496033" y="1271818"/>
            <a:ext cx="5599967" cy="2034463"/>
          </a:xfrm>
        </p:spPr>
        <p:txBody>
          <a:bodyPr>
            <a:normAutofit/>
          </a:bodyPr>
          <a:lstStyle/>
          <a:p>
            <a:pPr marL="457200" indent="-457200">
              <a:spcBef>
                <a:spcPts val="200"/>
              </a:spcBef>
              <a:buClr>
                <a:srgbClr val="964035"/>
              </a:buClr>
              <a:buFont typeface="Wingdings 3" panose="05040102010807070707" pitchFamily="18" charset="2"/>
              <a:buChar char="}"/>
            </a:pPr>
            <a:r>
              <a:rPr lang="en-US" sz="2600" dirty="0"/>
              <a:t>Harm human health</a:t>
            </a:r>
          </a:p>
          <a:p>
            <a:pPr marL="742950" lvl="1" indent="-285750">
              <a:spcBef>
                <a:spcPts val="200"/>
              </a:spcBef>
              <a:buClr>
                <a:srgbClr val="964035"/>
              </a:buClr>
              <a:buFont typeface="Wingdings 3" panose="05040102010807070707" pitchFamily="18" charset="2"/>
              <a:buChar char="}"/>
            </a:pPr>
            <a:r>
              <a:rPr lang="en-US" sz="1800" dirty="0"/>
              <a:t>Respiratory System Irritation</a:t>
            </a:r>
          </a:p>
          <a:p>
            <a:pPr marL="742950" lvl="1" indent="-285750">
              <a:spcBef>
                <a:spcPts val="200"/>
              </a:spcBef>
              <a:buClr>
                <a:srgbClr val="964035"/>
              </a:buClr>
              <a:buFont typeface="Wingdings 3" panose="05040102010807070707" pitchFamily="18" charset="2"/>
              <a:buChar char="}"/>
            </a:pPr>
            <a:r>
              <a:rPr lang="en-US" sz="1800" dirty="0"/>
              <a:t>Aggravate Asthma</a:t>
            </a:r>
            <a:endParaRPr lang="en-US" dirty="0"/>
          </a:p>
          <a:p>
            <a:pPr marL="800100" lvl="1" indent="-342900">
              <a:spcBef>
                <a:spcPts val="200"/>
              </a:spcBef>
              <a:buClr>
                <a:srgbClr val="964035"/>
              </a:buClr>
              <a:buFont typeface="Webdings" panose="05030102010509060703" pitchFamily="18" charset="2"/>
              <a:buChar char="4"/>
            </a:pPr>
            <a:endParaRPr lang="en-US" dirty="0"/>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342" y="7502770"/>
            <a:ext cx="5204646" cy="34975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0512" y="6963417"/>
            <a:ext cx="3082772" cy="2397369"/>
          </a:xfrm>
          <a:prstGeom prst="rect">
            <a:avLst/>
          </a:prstGeom>
        </p:spPr>
      </p:pic>
      <p:sp>
        <p:nvSpPr>
          <p:cNvPr id="13" name="Text Placeholder 3"/>
          <p:cNvSpPr txBox="1">
            <a:spLocks/>
          </p:cNvSpPr>
          <p:nvPr/>
        </p:nvSpPr>
        <p:spPr>
          <a:xfrm>
            <a:off x="6096001" y="1271818"/>
            <a:ext cx="5600700" cy="1248644"/>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spcBef>
                <a:spcPts val="200"/>
              </a:spcBef>
              <a:buClr>
                <a:srgbClr val="964035"/>
              </a:buClr>
              <a:buFont typeface="Wingdings 3" panose="05040102010807070707" pitchFamily="18" charset="2"/>
              <a:buChar char="}"/>
            </a:pPr>
            <a:r>
              <a:rPr lang="en-US" sz="2800" dirty="0"/>
              <a:t>Negatively impact Earth’s natural resources</a:t>
            </a:r>
          </a:p>
          <a:p>
            <a:pPr marL="800100" lvl="1" indent="-342900">
              <a:spcBef>
                <a:spcPts val="200"/>
              </a:spcBef>
              <a:buClr>
                <a:srgbClr val="964035"/>
              </a:buClr>
              <a:buFont typeface="Wingdings 3" panose="05040102010807070707" pitchFamily="18" charset="2"/>
              <a:buChar char="}"/>
            </a:pPr>
            <a:r>
              <a:rPr lang="en-US" sz="1900" dirty="0"/>
              <a:t>Ecosystem Health</a:t>
            </a:r>
          </a:p>
          <a:p>
            <a:pPr marL="800100" lvl="1" indent="-342900">
              <a:spcBef>
                <a:spcPts val="200"/>
              </a:spcBef>
              <a:buClr>
                <a:srgbClr val="964035"/>
              </a:buClr>
              <a:buFont typeface="Wingdings 3" panose="05040102010807070707" pitchFamily="18" charset="2"/>
              <a:buChar char="}"/>
            </a:pPr>
            <a:r>
              <a:rPr lang="en-US" sz="1900" dirty="0"/>
              <a:t>Visibility</a:t>
            </a:r>
          </a:p>
          <a:p>
            <a:pPr marL="342900" indent="-342900">
              <a:buClr>
                <a:srgbClr val="964035"/>
              </a:buClr>
              <a:buFont typeface="Wingdings 3" panose="05040102010807070707" pitchFamily="18" charset="2"/>
              <a:buChar char="}"/>
            </a:pPr>
            <a:endParaRPr lang="en-US" dirty="0"/>
          </a:p>
          <a:p>
            <a:pPr marL="800100" lvl="1" indent="-342900">
              <a:spcBef>
                <a:spcPts val="200"/>
              </a:spcBef>
              <a:buClr>
                <a:srgbClr val="964035"/>
              </a:buClr>
              <a:buFont typeface="Wingdings 3" panose="05040102010807070707" pitchFamily="18" charset="2"/>
              <a:buChar char="}"/>
            </a:pPr>
            <a:endParaRPr lang="en-US" dirty="0"/>
          </a:p>
          <a:p>
            <a:pPr marL="342900" indent="-342900">
              <a:buClr>
                <a:srgbClr val="964035"/>
              </a:buClr>
              <a:buFont typeface="Wingdings 3" panose="05040102010807070707" pitchFamily="18" charset="2"/>
              <a:buChar char="}"/>
            </a:pPr>
            <a:endParaRPr lang="en-US" dirty="0"/>
          </a:p>
        </p:txBody>
      </p:sp>
      <p:pic>
        <p:nvPicPr>
          <p:cNvPr id="1026" name="Picture 2" descr="Image result for respiratory syst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793" y="2719168"/>
            <a:ext cx="5260446" cy="35683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473" y="2721023"/>
            <a:ext cx="5428227" cy="3618818"/>
          </a:xfrm>
          <a:prstGeom prst="rect">
            <a:avLst/>
          </a:prstGeom>
        </p:spPr>
      </p:pic>
      <p:sp>
        <p:nvSpPr>
          <p:cNvPr id="5" name="TextBox 4"/>
          <p:cNvSpPr txBox="1"/>
          <p:nvPr/>
        </p:nvSpPr>
        <p:spPr>
          <a:xfrm>
            <a:off x="9581462" y="6339841"/>
            <a:ext cx="2115238" cy="276999"/>
          </a:xfrm>
          <a:prstGeom prst="rect">
            <a:avLst/>
          </a:prstGeom>
          <a:noFill/>
        </p:spPr>
        <p:txBody>
          <a:bodyPr wrap="square" rtlCol="0">
            <a:spAutoFit/>
          </a:bodyPr>
          <a:lstStyle/>
          <a:p>
            <a:r>
              <a:rPr lang="en-US" sz="1200" dirty="0">
                <a:solidFill>
                  <a:schemeClr val="tx1">
                    <a:lumMod val="75000"/>
                    <a:lumOff val="25000"/>
                  </a:schemeClr>
                </a:solidFill>
              </a:rPr>
              <a:t>Big Bend National Park, TX</a:t>
            </a:r>
          </a:p>
        </p:txBody>
      </p:sp>
      <p:sp>
        <p:nvSpPr>
          <p:cNvPr id="10" name="TextBox 9"/>
          <p:cNvSpPr txBox="1"/>
          <p:nvPr/>
        </p:nvSpPr>
        <p:spPr>
          <a:xfrm>
            <a:off x="6237488" y="6338500"/>
            <a:ext cx="2286000" cy="274320"/>
          </a:xfrm>
          <a:prstGeom prst="rect">
            <a:avLst/>
          </a:prstGeom>
          <a:noFill/>
        </p:spPr>
        <p:txBody>
          <a:bodyPr wrap="square" rtlCol="0">
            <a:spAutoFit/>
          </a:bodyPr>
          <a:lstStyle/>
          <a:p>
            <a:r>
              <a:rPr lang="en-US" sz="1200" dirty="0">
                <a:solidFill>
                  <a:schemeClr val="tx1">
                    <a:lumMod val="75000"/>
                    <a:lumOff val="25000"/>
                  </a:schemeClr>
                </a:solidFill>
              </a:rPr>
              <a:t>Image Credit: Debbie Miller</a:t>
            </a:r>
          </a:p>
        </p:txBody>
      </p:sp>
    </p:spTree>
    <p:extLst>
      <p:ext uri="{BB962C8B-B14F-4D97-AF65-F5344CB8AC3E}">
        <p14:creationId xmlns:p14="http://schemas.microsoft.com/office/powerpoint/2010/main" val="3359656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 &amp; Community Concerns</a:t>
            </a:r>
          </a:p>
        </p:txBody>
      </p:sp>
      <p:sp>
        <p:nvSpPr>
          <p:cNvPr id="4" name="Text Placeholder 3"/>
          <p:cNvSpPr>
            <a:spLocks noGrp="1"/>
          </p:cNvSpPr>
          <p:nvPr>
            <p:ph type="body" sz="half" idx="2"/>
          </p:nvPr>
        </p:nvSpPr>
        <p:spPr>
          <a:xfrm>
            <a:off x="527625" y="1713086"/>
            <a:ext cx="7018825" cy="4757570"/>
          </a:xfrm>
        </p:spPr>
        <p:txBody>
          <a:bodyPr>
            <a:normAutofit/>
          </a:bodyPr>
          <a:lstStyle/>
          <a:p>
            <a:pPr marL="342900" indent="-342900">
              <a:spcBef>
                <a:spcPts val="200"/>
              </a:spcBef>
              <a:buClr>
                <a:srgbClr val="964035"/>
              </a:buClr>
              <a:buFont typeface="Wingdings 3" panose="05040102010807070707" pitchFamily="18" charset="2"/>
              <a:buChar char="}"/>
            </a:pPr>
            <a:r>
              <a:rPr lang="en-US" sz="2400" dirty="0"/>
              <a:t>National Park Service, Intermountain Region</a:t>
            </a:r>
          </a:p>
          <a:p>
            <a:pPr marL="742950" lvl="1" indent="-285750">
              <a:spcBef>
                <a:spcPts val="200"/>
              </a:spcBef>
              <a:buClr>
                <a:srgbClr val="964035"/>
              </a:buClr>
              <a:buFont typeface="Wingdings 3" panose="05040102010807070707" pitchFamily="18" charset="2"/>
              <a:buChar char="}"/>
            </a:pPr>
            <a:r>
              <a:rPr lang="en-US" sz="1800" dirty="0"/>
              <a:t>Debbie Miller, Air Resource Specialist</a:t>
            </a:r>
          </a:p>
          <a:p>
            <a:pPr marL="742950" lvl="1" indent="-285750">
              <a:spcBef>
                <a:spcPts val="200"/>
              </a:spcBef>
              <a:buClr>
                <a:srgbClr val="964035"/>
              </a:buClr>
              <a:buFont typeface="Wingdings 3" panose="05040102010807070707" pitchFamily="18" charset="2"/>
              <a:buChar char="}"/>
            </a:pPr>
            <a:r>
              <a:rPr lang="en-US" sz="1800" dirty="0"/>
              <a:t>Andrea Stacy, Air Resource Division</a:t>
            </a:r>
          </a:p>
          <a:p>
            <a:pPr marL="342900" indent="-342900">
              <a:spcBef>
                <a:spcPts val="200"/>
              </a:spcBef>
              <a:buClr>
                <a:srgbClr val="964035"/>
              </a:buClr>
              <a:buFont typeface="Wingdings 3" panose="05040102010807070707" pitchFamily="18" charset="2"/>
              <a:buChar char="}"/>
            </a:pPr>
            <a:endParaRPr lang="en-US" dirty="0"/>
          </a:p>
          <a:p>
            <a:pPr marL="342900" indent="-342900">
              <a:spcBef>
                <a:spcPts val="200"/>
              </a:spcBef>
              <a:buClr>
                <a:srgbClr val="964035"/>
              </a:buClr>
              <a:buFont typeface="Wingdings 3" panose="05040102010807070707" pitchFamily="18" charset="2"/>
              <a:buChar char="}"/>
            </a:pPr>
            <a:r>
              <a:rPr lang="en-US" sz="2400" dirty="0"/>
              <a:t>Mandated by Congress to protect:</a:t>
            </a:r>
          </a:p>
          <a:p>
            <a:pPr marL="742950" lvl="1" indent="-285750">
              <a:spcBef>
                <a:spcPts val="200"/>
              </a:spcBef>
              <a:buClr>
                <a:srgbClr val="964035"/>
              </a:buClr>
              <a:buFont typeface="Wingdings 3" panose="05040102010807070707" pitchFamily="18" charset="2"/>
              <a:buChar char="}"/>
            </a:pPr>
            <a:r>
              <a:rPr lang="en-US" sz="1800" dirty="0"/>
              <a:t>Park visitor health</a:t>
            </a:r>
          </a:p>
          <a:p>
            <a:pPr marL="742950" lvl="1" indent="-285750">
              <a:spcBef>
                <a:spcPts val="200"/>
              </a:spcBef>
              <a:buClr>
                <a:srgbClr val="964035"/>
              </a:buClr>
              <a:buFont typeface="Wingdings 3" panose="05040102010807070707" pitchFamily="18" charset="2"/>
              <a:buChar char="}"/>
            </a:pPr>
            <a:r>
              <a:rPr lang="en-US" sz="1800" dirty="0"/>
              <a:t>Ecological health of flora and fauna</a:t>
            </a:r>
          </a:p>
          <a:p>
            <a:pPr marL="742950" lvl="1" indent="-285750">
              <a:spcBef>
                <a:spcPts val="200"/>
              </a:spcBef>
              <a:buClr>
                <a:srgbClr val="964035"/>
              </a:buClr>
              <a:buFont typeface="Wingdings 3" panose="05040102010807070707" pitchFamily="18" charset="2"/>
              <a:buChar char="}"/>
            </a:pPr>
            <a:r>
              <a:rPr lang="en-US" sz="1800" dirty="0"/>
              <a:t>Preserve extensive vistas</a:t>
            </a:r>
          </a:p>
          <a:p>
            <a:pPr marL="742950" lvl="1" indent="-285750">
              <a:spcBef>
                <a:spcPts val="200"/>
              </a:spcBef>
              <a:buClr>
                <a:srgbClr val="964035"/>
              </a:buClr>
              <a:buFont typeface="Wingdings 3" panose="05040102010807070707" pitchFamily="18" charset="2"/>
              <a:buChar char="}"/>
            </a:pPr>
            <a:endParaRPr lang="en-US" dirty="0"/>
          </a:p>
          <a:p>
            <a:pPr marL="342900" indent="-342900">
              <a:spcBef>
                <a:spcPts val="200"/>
              </a:spcBef>
              <a:buClr>
                <a:srgbClr val="964035"/>
              </a:buClr>
              <a:buFont typeface="Wingdings 3" panose="05040102010807070707" pitchFamily="18" charset="2"/>
              <a:buChar char="}"/>
            </a:pPr>
            <a:r>
              <a:rPr lang="en-US" sz="2400" dirty="0"/>
              <a:t>Concern</a:t>
            </a:r>
          </a:p>
          <a:p>
            <a:pPr marL="742950" lvl="1" indent="-285750">
              <a:spcBef>
                <a:spcPts val="200"/>
              </a:spcBef>
              <a:buClr>
                <a:srgbClr val="964035"/>
              </a:buClr>
              <a:buFont typeface="Wingdings 3" panose="05040102010807070707" pitchFamily="18" charset="2"/>
              <a:buChar char="}"/>
            </a:pPr>
            <a:r>
              <a:rPr lang="en-US" sz="1800" dirty="0"/>
              <a:t>NO</a:t>
            </a:r>
            <a:r>
              <a:rPr lang="en-US" sz="1800" baseline="-25000" dirty="0"/>
              <a:t>2</a:t>
            </a:r>
            <a:r>
              <a:rPr lang="en-US" sz="1800" dirty="0"/>
              <a:t> negatively impacts human health and Air Quality Related Values (AQRVs)</a:t>
            </a:r>
          </a:p>
          <a:p>
            <a:pPr marL="742950" lvl="1" indent="-285750">
              <a:spcBef>
                <a:spcPts val="200"/>
              </a:spcBef>
              <a:buClr>
                <a:srgbClr val="964035"/>
              </a:buClr>
              <a:buFont typeface="Wingdings 3" panose="05040102010807070707" pitchFamily="18" charset="2"/>
              <a:buChar char="}"/>
            </a:pPr>
            <a:r>
              <a:rPr lang="en-US" sz="1800" dirty="0"/>
              <a:t>Sources of emissions not fully understood</a:t>
            </a:r>
          </a:p>
          <a:p>
            <a:pPr marL="742950" lvl="1" indent="-285750">
              <a:spcBef>
                <a:spcPts val="200"/>
              </a:spcBef>
              <a:buClr>
                <a:srgbClr val="964035"/>
              </a:buClr>
              <a:buFont typeface="Wingdings 3" panose="05040102010807070707" pitchFamily="18" charset="2"/>
              <a:buChar char="}"/>
            </a:pPr>
            <a:r>
              <a:rPr lang="en-US" sz="1800" dirty="0"/>
              <a:t>Limited amount of parks have monitoring programs to track air quality</a:t>
            </a:r>
          </a:p>
          <a:p>
            <a:pPr marL="800100" lvl="1" indent="-342900">
              <a:spcBef>
                <a:spcPts val="200"/>
              </a:spcBef>
              <a:buClr>
                <a:srgbClr val="964035"/>
              </a:buClr>
              <a:buFont typeface="Webdings" panose="05030102010509060703" pitchFamily="18" charset="2"/>
              <a:buChar char="4"/>
            </a:pPr>
            <a:endParaRPr lang="en-US" dirty="0"/>
          </a:p>
          <a:p>
            <a:pPr marL="342900" indent="-342900">
              <a:spcBef>
                <a:spcPts val="200"/>
              </a:spcBef>
              <a:buClr>
                <a:srgbClr val="964035"/>
              </a:buClr>
              <a:buFont typeface="Webdings" panose="05030102010509060703" pitchFamily="18" charset="2"/>
              <a:buChar char="4"/>
            </a:pPr>
            <a:endParaRPr lang="en-US" dirty="0"/>
          </a:p>
          <a:p>
            <a:pPr marL="342900" indent="-342900">
              <a:spcBef>
                <a:spcPts val="200"/>
              </a:spcBef>
              <a:buClr>
                <a:srgbClr val="964035"/>
              </a:buClr>
              <a:buFont typeface="Webdings" panose="05030102010509060703" pitchFamily="18" charset="2"/>
              <a:buChar char="4"/>
            </a:pPr>
            <a:endParaRPr lang="en-US" dirty="0"/>
          </a:p>
          <a:p>
            <a:pPr marL="342900" indent="-342900">
              <a:spcBef>
                <a:spcPts val="200"/>
              </a:spcBef>
              <a:buClr>
                <a:srgbClr val="964035"/>
              </a:buClr>
              <a:buFont typeface="Webdings" panose="05030102010509060703" pitchFamily="18" charset="2"/>
              <a:buChar char="4"/>
            </a:pPr>
            <a:endParaRPr lang="en-US" dirty="0"/>
          </a:p>
          <a:p>
            <a:pPr>
              <a:spcBef>
                <a:spcPts val="200"/>
              </a:spcBef>
              <a:buClr>
                <a:srgbClr val="964035"/>
              </a:buClr>
            </a:pPr>
            <a:endParaRPr lang="en-US" dirty="0"/>
          </a:p>
          <a:p>
            <a:pPr marL="342900" lvl="0" indent="-342900">
              <a:spcBef>
                <a:spcPts val="200"/>
              </a:spcBef>
              <a:buClr>
                <a:srgbClr val="964035"/>
              </a:buClr>
              <a:buFont typeface="Webdings" panose="05030102010509060703" pitchFamily="18" charset="2"/>
              <a:buChar char="4"/>
            </a:pPr>
            <a:endParaRPr lang="en-US" dirty="0"/>
          </a:p>
        </p:txBody>
      </p:sp>
      <p:sp>
        <p:nvSpPr>
          <p:cNvPr id="6" name="Text Placeholder 3"/>
          <p:cNvSpPr txBox="1">
            <a:spLocks/>
          </p:cNvSpPr>
          <p:nvPr/>
        </p:nvSpPr>
        <p:spPr>
          <a:xfrm>
            <a:off x="5878197" y="1151632"/>
            <a:ext cx="5771935" cy="58804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3832" r="34781"/>
          <a:stretch/>
        </p:blipFill>
        <p:spPr>
          <a:xfrm>
            <a:off x="7885499" y="1295470"/>
            <a:ext cx="3970117" cy="4553530"/>
          </a:xfrm>
          <a:prstGeom prst="rect">
            <a:avLst/>
          </a:prstGeom>
        </p:spPr>
      </p:pic>
    </p:spTree>
    <p:extLst>
      <p:ext uri="{BB962C8B-B14F-4D97-AF65-F5344CB8AC3E}">
        <p14:creationId xmlns:p14="http://schemas.microsoft.com/office/powerpoint/2010/main" val="604309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016" y="226380"/>
            <a:ext cx="9413277" cy="479425"/>
          </a:xfrm>
        </p:spPr>
        <p:txBody>
          <a:bodyPr/>
          <a:lstStyle/>
          <a:p>
            <a:r>
              <a:rPr lang="en-US" dirty="0"/>
              <a:t>Our Study</a:t>
            </a:r>
          </a:p>
        </p:txBody>
      </p:sp>
      <p:sp>
        <p:nvSpPr>
          <p:cNvPr id="4" name="Text Placeholder 3"/>
          <p:cNvSpPr>
            <a:spLocks noGrp="1"/>
          </p:cNvSpPr>
          <p:nvPr>
            <p:ph type="body" sz="half" idx="2"/>
          </p:nvPr>
        </p:nvSpPr>
        <p:spPr>
          <a:xfrm>
            <a:off x="120073" y="1104218"/>
            <a:ext cx="5674552" cy="1864865"/>
          </a:xfrm>
        </p:spPr>
        <p:txBody>
          <a:bodyPr/>
          <a:lstStyle/>
          <a:p>
            <a:pPr marL="342900" lvl="0" indent="-342900">
              <a:spcBef>
                <a:spcPts val="200"/>
              </a:spcBef>
              <a:buClr>
                <a:srgbClr val="964035"/>
              </a:buClr>
              <a:buFont typeface="Wingdings 3" panose="05040102010807070707" pitchFamily="18" charset="2"/>
              <a:buChar char="}"/>
            </a:pPr>
            <a:r>
              <a:rPr lang="en-US" sz="2400" dirty="0"/>
              <a:t>Study Area / Period</a:t>
            </a:r>
          </a:p>
          <a:p>
            <a:pPr marL="800100" lvl="1" indent="-342900">
              <a:spcBef>
                <a:spcPts val="200"/>
              </a:spcBef>
              <a:buClr>
                <a:srgbClr val="964035"/>
              </a:buClr>
              <a:buFont typeface="Wingdings 3" panose="05040102010807070707" pitchFamily="18" charset="2"/>
              <a:buChar char="}"/>
            </a:pPr>
            <a:r>
              <a:rPr lang="en-US" sz="2000" dirty="0"/>
              <a:t>Intermountain Region</a:t>
            </a:r>
          </a:p>
          <a:p>
            <a:pPr marL="1257300" lvl="2" indent="-342900">
              <a:spcBef>
                <a:spcPts val="200"/>
              </a:spcBef>
              <a:buClr>
                <a:srgbClr val="964035"/>
              </a:buClr>
              <a:buFont typeface="Wingdings 3" panose="05040102010807070707" pitchFamily="18" charset="2"/>
              <a:buChar char="}"/>
            </a:pPr>
            <a:r>
              <a:rPr lang="en-US" sz="1800" dirty="0"/>
              <a:t>AZ, CO, MT, NM, OK, TX, UT, WY</a:t>
            </a:r>
          </a:p>
          <a:p>
            <a:pPr marL="800100" lvl="1" indent="-342900">
              <a:spcBef>
                <a:spcPts val="200"/>
              </a:spcBef>
              <a:buClr>
                <a:srgbClr val="964035"/>
              </a:buClr>
              <a:buFont typeface="Wingdings 3" panose="05040102010807070707" pitchFamily="18" charset="2"/>
              <a:buChar char="}"/>
            </a:pPr>
            <a:r>
              <a:rPr lang="en-US" sz="2000" dirty="0"/>
              <a:t>January 2005 to December 2017</a:t>
            </a:r>
          </a:p>
          <a:p>
            <a:pPr marL="342900" lvl="0" indent="-342900">
              <a:spcBef>
                <a:spcPts val="200"/>
              </a:spcBef>
              <a:buClr>
                <a:srgbClr val="964035"/>
              </a:buClr>
              <a:buFont typeface="Wingdings 3" panose="05040102010807070707" pitchFamily="18" charset="2"/>
              <a:buChar char="}"/>
            </a:pPr>
            <a:endParaRPr lang="en-US" dirty="0">
              <a:solidFill>
                <a:prstClr val="black">
                  <a:lumMod val="75000"/>
                  <a:lumOff val="25000"/>
                </a:prstClr>
              </a:solidFill>
            </a:endParaRPr>
          </a:p>
        </p:txBody>
      </p:sp>
      <p:grpSp>
        <p:nvGrpSpPr>
          <p:cNvPr id="35" name="Group 34"/>
          <p:cNvGrpSpPr/>
          <p:nvPr/>
        </p:nvGrpSpPr>
        <p:grpSpPr>
          <a:xfrm>
            <a:off x="586551" y="2390765"/>
            <a:ext cx="4251030" cy="4390179"/>
            <a:chOff x="6737391" y="1247652"/>
            <a:chExt cx="5079078" cy="5245331"/>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46" t="13213" r="2512" b="10303"/>
            <a:stretch/>
          </p:blipFill>
          <p:spPr>
            <a:xfrm>
              <a:off x="6737391" y="1247652"/>
              <a:ext cx="5079078" cy="5245331"/>
            </a:xfrm>
            <a:prstGeom prst="rect">
              <a:avLst/>
            </a:prstGeom>
          </p:spPr>
        </p:pic>
        <p:sp>
          <p:nvSpPr>
            <p:cNvPr id="24" name="TextBox 23"/>
            <p:cNvSpPr txBox="1"/>
            <p:nvPr/>
          </p:nvSpPr>
          <p:spPr>
            <a:xfrm>
              <a:off x="6824082" y="1343728"/>
              <a:ext cx="2610431" cy="893691"/>
            </a:xfrm>
            <a:prstGeom prst="rect">
              <a:avLst/>
            </a:prstGeom>
          </p:spPr>
          <p:txBody>
            <a:bodyPr wrap="square" numCol="1" spcCol="640080" rtlCol="0" anchor="ctr">
              <a:noAutofit/>
            </a:bodyPr>
            <a:lstStyle/>
            <a:p>
              <a:pPr algn="ctr"/>
              <a:r>
                <a:rPr lang="en-US" sz="1200" b="1" dirty="0">
                  <a:solidFill>
                    <a:schemeClr val="tx1">
                      <a:lumMod val="75000"/>
                      <a:lumOff val="25000"/>
                    </a:schemeClr>
                  </a:solidFill>
                </a:rPr>
                <a:t>Montana</a:t>
              </a:r>
            </a:p>
          </p:txBody>
        </p:sp>
        <p:sp>
          <p:nvSpPr>
            <p:cNvPr id="25" name="TextBox 24"/>
            <p:cNvSpPr txBox="1"/>
            <p:nvPr/>
          </p:nvSpPr>
          <p:spPr>
            <a:xfrm>
              <a:off x="9073339" y="4075866"/>
              <a:ext cx="2661461" cy="2324934"/>
            </a:xfrm>
            <a:prstGeom prst="rect">
              <a:avLst/>
            </a:prstGeom>
          </p:spPr>
          <p:txBody>
            <a:bodyPr wrap="square" numCol="1" spcCol="640080" rtlCol="0" anchor="ctr">
              <a:noAutofit/>
            </a:bodyPr>
            <a:lstStyle/>
            <a:p>
              <a:pPr algn="ctr"/>
              <a:r>
                <a:rPr lang="en-US" sz="1200" b="1" dirty="0">
                  <a:solidFill>
                    <a:schemeClr val="tx1">
                      <a:lumMod val="75000"/>
                      <a:lumOff val="25000"/>
                    </a:schemeClr>
                  </a:solidFill>
                </a:rPr>
                <a:t>Texas</a:t>
              </a:r>
            </a:p>
          </p:txBody>
        </p:sp>
        <p:sp>
          <p:nvSpPr>
            <p:cNvPr id="26" name="TextBox 25"/>
            <p:cNvSpPr txBox="1"/>
            <p:nvPr/>
          </p:nvSpPr>
          <p:spPr>
            <a:xfrm>
              <a:off x="7115174" y="3972736"/>
              <a:ext cx="1228933" cy="1223151"/>
            </a:xfrm>
            <a:prstGeom prst="rect">
              <a:avLst/>
            </a:prstGeom>
          </p:spPr>
          <p:txBody>
            <a:bodyPr wrap="square" numCol="1" spcCol="640080" rtlCol="0" anchor="ctr">
              <a:noAutofit/>
            </a:bodyPr>
            <a:lstStyle/>
            <a:p>
              <a:pPr algn="ctr"/>
              <a:r>
                <a:rPr lang="en-US" sz="1200" b="1" dirty="0">
                  <a:solidFill>
                    <a:schemeClr val="tx1">
                      <a:lumMod val="75000"/>
                      <a:lumOff val="25000"/>
                    </a:schemeClr>
                  </a:solidFill>
                </a:rPr>
                <a:t>Arizona</a:t>
              </a:r>
            </a:p>
          </p:txBody>
        </p:sp>
        <p:sp>
          <p:nvSpPr>
            <p:cNvPr id="27" name="TextBox 26"/>
            <p:cNvSpPr txBox="1"/>
            <p:nvPr/>
          </p:nvSpPr>
          <p:spPr>
            <a:xfrm>
              <a:off x="8355342" y="3086099"/>
              <a:ext cx="1523359" cy="886637"/>
            </a:xfrm>
            <a:prstGeom prst="rect">
              <a:avLst/>
            </a:prstGeom>
          </p:spPr>
          <p:txBody>
            <a:bodyPr wrap="square" numCol="1" spcCol="640080" rtlCol="0" anchor="ctr">
              <a:noAutofit/>
            </a:bodyPr>
            <a:lstStyle/>
            <a:p>
              <a:pPr algn="ctr"/>
              <a:r>
                <a:rPr lang="en-US" sz="1200" b="1" dirty="0">
                  <a:solidFill>
                    <a:schemeClr val="tx1">
                      <a:lumMod val="75000"/>
                      <a:lumOff val="25000"/>
                    </a:schemeClr>
                  </a:solidFill>
                </a:rPr>
                <a:t>Colorado</a:t>
              </a:r>
            </a:p>
          </p:txBody>
        </p:sp>
        <p:sp>
          <p:nvSpPr>
            <p:cNvPr id="28" name="TextBox 27"/>
            <p:cNvSpPr txBox="1"/>
            <p:nvPr/>
          </p:nvSpPr>
          <p:spPr>
            <a:xfrm>
              <a:off x="8355342" y="3972736"/>
              <a:ext cx="1317902" cy="1223152"/>
            </a:xfrm>
            <a:prstGeom prst="rect">
              <a:avLst/>
            </a:prstGeom>
          </p:spPr>
          <p:txBody>
            <a:bodyPr wrap="square" numCol="1" spcCol="640080" rtlCol="0" anchor="ctr">
              <a:noAutofit/>
            </a:bodyPr>
            <a:lstStyle/>
            <a:p>
              <a:pPr algn="ctr"/>
              <a:r>
                <a:rPr lang="en-US" sz="1200" b="1" dirty="0">
                  <a:solidFill>
                    <a:schemeClr val="tx1">
                      <a:lumMod val="75000"/>
                      <a:lumOff val="25000"/>
                    </a:schemeClr>
                  </a:solidFill>
                </a:rPr>
                <a:t>New</a:t>
              </a:r>
            </a:p>
            <a:p>
              <a:pPr algn="ctr"/>
              <a:r>
                <a:rPr lang="en-US" sz="1200" b="1" dirty="0">
                  <a:solidFill>
                    <a:schemeClr val="tx1">
                      <a:lumMod val="75000"/>
                      <a:lumOff val="25000"/>
                    </a:schemeClr>
                  </a:solidFill>
                </a:rPr>
                <a:t>Mexico</a:t>
              </a:r>
            </a:p>
          </p:txBody>
        </p:sp>
        <p:sp>
          <p:nvSpPr>
            <p:cNvPr id="29" name="TextBox 28"/>
            <p:cNvSpPr txBox="1"/>
            <p:nvPr/>
          </p:nvSpPr>
          <p:spPr>
            <a:xfrm>
              <a:off x="7260416" y="2867026"/>
              <a:ext cx="1094926" cy="1105710"/>
            </a:xfrm>
            <a:prstGeom prst="rect">
              <a:avLst/>
            </a:prstGeom>
          </p:spPr>
          <p:txBody>
            <a:bodyPr wrap="square" numCol="1" spcCol="640080" rtlCol="0" anchor="ctr">
              <a:noAutofit/>
            </a:bodyPr>
            <a:lstStyle/>
            <a:p>
              <a:pPr algn="ctr"/>
              <a:r>
                <a:rPr lang="en-US" sz="1200" b="1" dirty="0">
                  <a:solidFill>
                    <a:schemeClr val="tx1">
                      <a:lumMod val="75000"/>
                      <a:lumOff val="25000"/>
                    </a:schemeClr>
                  </a:solidFill>
                </a:rPr>
                <a:t>Utah</a:t>
              </a:r>
            </a:p>
          </p:txBody>
        </p:sp>
        <p:sp>
          <p:nvSpPr>
            <p:cNvPr id="30" name="TextBox 29"/>
            <p:cNvSpPr txBox="1"/>
            <p:nvPr/>
          </p:nvSpPr>
          <p:spPr>
            <a:xfrm>
              <a:off x="7921256" y="2237418"/>
              <a:ext cx="1513257" cy="848681"/>
            </a:xfrm>
            <a:prstGeom prst="rect">
              <a:avLst/>
            </a:prstGeom>
          </p:spPr>
          <p:txBody>
            <a:bodyPr wrap="square" numCol="1" spcCol="640080" rtlCol="0" anchor="ctr">
              <a:noAutofit/>
            </a:bodyPr>
            <a:lstStyle/>
            <a:p>
              <a:pPr algn="ctr"/>
              <a:r>
                <a:rPr lang="en-US" sz="1200" b="1" dirty="0">
                  <a:solidFill>
                    <a:schemeClr val="tx1">
                      <a:lumMod val="75000"/>
                      <a:lumOff val="25000"/>
                    </a:schemeClr>
                  </a:solidFill>
                </a:rPr>
                <a:t>Wyoming</a:t>
              </a:r>
            </a:p>
          </p:txBody>
        </p:sp>
        <p:grpSp>
          <p:nvGrpSpPr>
            <p:cNvPr id="34" name="Group 33"/>
            <p:cNvGrpSpPr/>
            <p:nvPr/>
          </p:nvGrpSpPr>
          <p:grpSpPr>
            <a:xfrm>
              <a:off x="7212418" y="5509328"/>
              <a:ext cx="1900623" cy="809971"/>
              <a:chOff x="7212418" y="5509328"/>
              <a:chExt cx="1900623" cy="809971"/>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2731" t="80415" r="53620" b="7260"/>
              <a:stretch/>
            </p:blipFill>
            <p:spPr>
              <a:xfrm>
                <a:off x="7212418" y="5509328"/>
                <a:ext cx="1900623" cy="809971"/>
              </a:xfrm>
              <a:prstGeom prst="rect">
                <a:avLst/>
              </a:prstGeom>
            </p:spPr>
          </p:pic>
          <p:sp>
            <p:nvSpPr>
              <p:cNvPr id="22" name="TextBox 21"/>
              <p:cNvSpPr txBox="1"/>
              <p:nvPr/>
            </p:nvSpPr>
            <p:spPr>
              <a:xfrm>
                <a:off x="7408166" y="5666299"/>
                <a:ext cx="1522420" cy="220636"/>
              </a:xfrm>
              <a:prstGeom prst="rect">
                <a:avLst/>
              </a:prstGeom>
              <a:solidFill>
                <a:schemeClr val="bg1"/>
              </a:solidFill>
            </p:spPr>
            <p:txBody>
              <a:bodyPr wrap="square" numCol="1" spcCol="640080" rtlCol="0">
                <a:spAutoFit/>
              </a:bodyPr>
              <a:lstStyle/>
              <a:p>
                <a:pPr algn="just"/>
                <a:r>
                  <a:rPr lang="en-US" sz="600" dirty="0">
                    <a:solidFill>
                      <a:schemeClr val="tx1">
                        <a:lumMod val="75000"/>
                        <a:lumOff val="25000"/>
                      </a:schemeClr>
                    </a:solidFill>
                  </a:rPr>
                  <a:t>0  50   100         200       300</a:t>
                </a:r>
              </a:p>
            </p:txBody>
          </p:sp>
          <p:sp>
            <p:nvSpPr>
              <p:cNvPr id="23" name="TextBox 22"/>
              <p:cNvSpPr txBox="1"/>
              <p:nvPr/>
            </p:nvSpPr>
            <p:spPr>
              <a:xfrm>
                <a:off x="7807879" y="5960465"/>
                <a:ext cx="453136" cy="209249"/>
              </a:xfrm>
              <a:prstGeom prst="rect">
                <a:avLst/>
              </a:prstGeom>
              <a:solidFill>
                <a:schemeClr val="bg1"/>
              </a:solidFill>
            </p:spPr>
            <p:txBody>
              <a:bodyPr wrap="square" numCol="1" spcCol="640080" rtlCol="0">
                <a:spAutoFit/>
              </a:bodyPr>
              <a:lstStyle/>
              <a:p>
                <a:pPr algn="just"/>
                <a:r>
                  <a:rPr lang="en-US" sz="600" dirty="0">
                    <a:solidFill>
                      <a:schemeClr val="tx1">
                        <a:lumMod val="75000"/>
                        <a:lumOff val="25000"/>
                      </a:schemeClr>
                    </a:solidFill>
                  </a:rPr>
                  <a:t>Miles</a:t>
                </a:r>
              </a:p>
            </p:txBody>
          </p:sp>
        </p:grpSp>
        <p:sp>
          <p:nvSpPr>
            <p:cNvPr id="19" name="TextBox 18"/>
            <p:cNvSpPr txBox="1"/>
            <p:nvPr/>
          </p:nvSpPr>
          <p:spPr>
            <a:xfrm>
              <a:off x="10312787" y="3972736"/>
              <a:ext cx="1217226" cy="694513"/>
            </a:xfrm>
            <a:prstGeom prst="rect">
              <a:avLst/>
            </a:prstGeom>
          </p:spPr>
          <p:txBody>
            <a:bodyPr wrap="square" numCol="1" spcCol="640080" rtlCol="0" anchor="ctr">
              <a:noAutofit/>
            </a:bodyPr>
            <a:lstStyle/>
            <a:p>
              <a:pPr algn="ctr"/>
              <a:r>
                <a:rPr lang="en-US" sz="1200" b="1" dirty="0">
                  <a:solidFill>
                    <a:schemeClr val="tx1">
                      <a:lumMod val="75000"/>
                      <a:lumOff val="25000"/>
                    </a:schemeClr>
                  </a:solidFill>
                </a:rPr>
                <a:t>Oklahoma</a:t>
              </a:r>
            </a:p>
          </p:txBody>
        </p:sp>
      </p:grpSp>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3099" t="16111" r="3636" b="12778"/>
          <a:stretch/>
        </p:blipFill>
        <p:spPr>
          <a:xfrm>
            <a:off x="3422981" y="7513247"/>
            <a:ext cx="5807558" cy="3421714"/>
          </a:xfrm>
          <a:prstGeom prst="rect">
            <a:avLst/>
          </a:prstGeom>
          <a:ln w="12700">
            <a:solidFill>
              <a:schemeClr val="tx1"/>
            </a:solidFill>
          </a:ln>
        </p:spPr>
      </p:pic>
      <p:sp>
        <p:nvSpPr>
          <p:cNvPr id="21" name="Text Placeholder 3"/>
          <p:cNvSpPr txBox="1">
            <a:spLocks/>
          </p:cNvSpPr>
          <p:nvPr/>
        </p:nvSpPr>
        <p:spPr>
          <a:xfrm>
            <a:off x="5958460" y="1098827"/>
            <a:ext cx="5727572" cy="50152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ingdings 3" panose="05040102010807070707" pitchFamily="18" charset="2"/>
              <a:buChar char="}"/>
            </a:pPr>
            <a:r>
              <a:rPr lang="en-US" sz="2400" dirty="0"/>
              <a:t>Objectives</a:t>
            </a:r>
          </a:p>
          <a:p>
            <a:pPr marL="800100" lvl="1" indent="-342900">
              <a:spcBef>
                <a:spcPts val="200"/>
              </a:spcBef>
              <a:buClr>
                <a:srgbClr val="964035"/>
              </a:buClr>
              <a:buFont typeface="Wingdings 3" panose="05040102010807070707" pitchFamily="18" charset="2"/>
              <a:buChar char="}"/>
            </a:pPr>
            <a:r>
              <a:rPr lang="en-US" sz="2000" b="1" dirty="0">
                <a:solidFill>
                  <a:srgbClr val="964035"/>
                </a:solidFill>
              </a:rPr>
              <a:t>Assess</a:t>
            </a:r>
            <a:r>
              <a:rPr lang="en-US" sz="2000" dirty="0"/>
              <a:t> historical patterns of NO</a:t>
            </a:r>
            <a:r>
              <a:rPr lang="en-US" sz="2000" baseline="-25000" dirty="0"/>
              <a:t>2</a:t>
            </a:r>
            <a:r>
              <a:rPr lang="en-US" sz="2000" dirty="0"/>
              <a:t> across the Intermountain Region</a:t>
            </a:r>
          </a:p>
          <a:p>
            <a:pPr marL="800100" lvl="1" indent="-342900">
              <a:spcBef>
                <a:spcPts val="200"/>
              </a:spcBef>
              <a:buClr>
                <a:srgbClr val="964035"/>
              </a:buClr>
              <a:buFont typeface="Wingdings 3" panose="05040102010807070707" pitchFamily="18" charset="2"/>
              <a:buChar char="}"/>
            </a:pPr>
            <a:r>
              <a:rPr lang="en-US" sz="2000" b="1" dirty="0">
                <a:solidFill>
                  <a:srgbClr val="964035"/>
                </a:solidFill>
              </a:rPr>
              <a:t>Locate</a:t>
            </a:r>
            <a:r>
              <a:rPr lang="en-US" sz="2000" dirty="0"/>
              <a:t> sources of NO</a:t>
            </a:r>
            <a:r>
              <a:rPr lang="en-US" sz="2000" baseline="-25000" dirty="0"/>
              <a:t>2</a:t>
            </a:r>
            <a:r>
              <a:rPr lang="en-US" sz="2000" dirty="0"/>
              <a:t> that are impacting the Intermountain Region to enhance intra-park monitoring</a:t>
            </a:r>
          </a:p>
          <a:p>
            <a:pPr marL="800100" lvl="1" indent="-342900">
              <a:spcBef>
                <a:spcPts val="200"/>
              </a:spcBef>
              <a:buClr>
                <a:srgbClr val="964035"/>
              </a:buClr>
              <a:buFont typeface="Wingdings 3" panose="05040102010807070707" pitchFamily="18" charset="2"/>
              <a:buChar char="}"/>
            </a:pPr>
            <a:r>
              <a:rPr lang="en-US" sz="2000" b="1" dirty="0">
                <a:solidFill>
                  <a:srgbClr val="964035"/>
                </a:solidFill>
              </a:rPr>
              <a:t>Provide</a:t>
            </a:r>
            <a:r>
              <a:rPr lang="en-US" sz="2000" dirty="0"/>
              <a:t> tools to protect national park resources and increase the understanding of visibility and atmospheric pollutants</a:t>
            </a:r>
          </a:p>
        </p:txBody>
      </p:sp>
      <p:pic>
        <p:nvPicPr>
          <p:cNvPr id="3" name="Picture 2"/>
          <p:cNvPicPr>
            <a:picLocks noChangeAspect="1"/>
          </p:cNvPicPr>
          <p:nvPr/>
        </p:nvPicPr>
        <p:blipFill>
          <a:blip r:embed="rId6"/>
          <a:stretch>
            <a:fillRect/>
          </a:stretch>
        </p:blipFill>
        <p:spPr>
          <a:xfrm>
            <a:off x="6326760" y="4208853"/>
            <a:ext cx="5163417" cy="2197034"/>
          </a:xfrm>
          <a:prstGeom prst="rect">
            <a:avLst/>
          </a:prstGeom>
        </p:spPr>
      </p:pic>
      <p:sp>
        <p:nvSpPr>
          <p:cNvPr id="31" name="TextBox 30"/>
          <p:cNvSpPr txBox="1"/>
          <p:nvPr/>
        </p:nvSpPr>
        <p:spPr>
          <a:xfrm>
            <a:off x="6237488" y="6361360"/>
            <a:ext cx="2286000" cy="274320"/>
          </a:xfrm>
          <a:prstGeom prst="rect">
            <a:avLst/>
          </a:prstGeom>
          <a:noFill/>
        </p:spPr>
        <p:txBody>
          <a:bodyPr wrap="square" rtlCol="0">
            <a:spAutoFit/>
          </a:bodyPr>
          <a:lstStyle/>
          <a:p>
            <a:r>
              <a:rPr lang="en-US" sz="1200" dirty="0">
                <a:solidFill>
                  <a:schemeClr val="tx1">
                    <a:lumMod val="75000"/>
                    <a:lumOff val="25000"/>
                  </a:schemeClr>
                </a:solidFill>
              </a:rPr>
              <a:t>Image Credit: Debbie Miller</a:t>
            </a:r>
          </a:p>
        </p:txBody>
      </p:sp>
    </p:spTree>
    <p:extLst>
      <p:ext uri="{BB962C8B-B14F-4D97-AF65-F5344CB8AC3E}">
        <p14:creationId xmlns:p14="http://schemas.microsoft.com/office/powerpoint/2010/main" val="16463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506931" cy="479425"/>
          </a:xfrm>
        </p:spPr>
        <p:txBody>
          <a:bodyPr/>
          <a:lstStyle/>
          <a:p>
            <a:r>
              <a:rPr lang="en-US" dirty="0"/>
              <a:t>Earth Observations Used</a:t>
            </a:r>
          </a:p>
        </p:txBody>
      </p:sp>
      <p:sp>
        <p:nvSpPr>
          <p:cNvPr id="4" name="Text Placeholder 3"/>
          <p:cNvSpPr>
            <a:spLocks noGrp="1"/>
          </p:cNvSpPr>
          <p:nvPr>
            <p:ph type="body" sz="half" idx="2"/>
          </p:nvPr>
        </p:nvSpPr>
        <p:spPr>
          <a:xfrm>
            <a:off x="452338" y="1315223"/>
            <a:ext cx="6022617" cy="5079715"/>
          </a:xfrm>
        </p:spPr>
        <p:txBody>
          <a:bodyPr anchor="ctr">
            <a:noAutofit/>
          </a:bodyPr>
          <a:lstStyle/>
          <a:p>
            <a:pPr marL="457200" indent="-457200">
              <a:spcBef>
                <a:spcPts val="200"/>
              </a:spcBef>
              <a:buClr>
                <a:srgbClr val="964035"/>
              </a:buClr>
              <a:buFont typeface="Wingdings 3" panose="05040102010807070707" pitchFamily="18" charset="2"/>
              <a:buChar char="}"/>
            </a:pPr>
            <a:r>
              <a:rPr lang="en-US" sz="3000" b="1" dirty="0"/>
              <a:t>Aura</a:t>
            </a:r>
          </a:p>
          <a:p>
            <a:pPr marL="800100" lvl="1" indent="-342900">
              <a:spcBef>
                <a:spcPts val="200"/>
              </a:spcBef>
              <a:buClr>
                <a:srgbClr val="964035"/>
              </a:buClr>
              <a:buFont typeface="Wingdings 3" panose="05040102010807070707" pitchFamily="18" charset="2"/>
              <a:buChar char="}"/>
            </a:pPr>
            <a:r>
              <a:rPr lang="en-US" sz="2000" dirty="0"/>
              <a:t>Launched July 15, 2004</a:t>
            </a:r>
          </a:p>
          <a:p>
            <a:pPr marL="800100" lvl="1" indent="-342900">
              <a:spcBef>
                <a:spcPts val="200"/>
              </a:spcBef>
              <a:buClr>
                <a:srgbClr val="964035"/>
              </a:buClr>
              <a:buFont typeface="Wingdings 3" panose="05040102010807070707" pitchFamily="18" charset="2"/>
              <a:buChar char="}"/>
            </a:pPr>
            <a:r>
              <a:rPr lang="en-US" sz="2000" dirty="0"/>
              <a:t>Part of the A-Train of satellites</a:t>
            </a:r>
          </a:p>
          <a:p>
            <a:pPr marL="800100" lvl="1" indent="-342900">
              <a:spcBef>
                <a:spcPts val="200"/>
              </a:spcBef>
              <a:buClr>
                <a:srgbClr val="964035"/>
              </a:buClr>
              <a:buFont typeface="Wingdings 3" panose="05040102010807070707" pitchFamily="18" charset="2"/>
              <a:buChar char="}"/>
            </a:pPr>
            <a:r>
              <a:rPr lang="en-US" sz="2000" dirty="0"/>
              <a:t>Observes chemistry and dynamics of Earth’s atmosphere</a:t>
            </a:r>
          </a:p>
          <a:p>
            <a:pPr marL="1200150" lvl="2" indent="-285750">
              <a:spcBef>
                <a:spcPts val="200"/>
              </a:spcBef>
              <a:buClr>
                <a:srgbClr val="964035"/>
              </a:buClr>
              <a:buFont typeface="Wingdings 3" panose="05040102010807070707" pitchFamily="18" charset="2"/>
              <a:buChar char="}"/>
            </a:pPr>
            <a:r>
              <a:rPr lang="en-US" sz="1800" dirty="0"/>
              <a:t>Emphasis on upper troposphere and lower stratosphere</a:t>
            </a:r>
          </a:p>
          <a:p>
            <a:pPr marL="800100" lvl="1" indent="-342900">
              <a:spcBef>
                <a:spcPts val="200"/>
              </a:spcBef>
              <a:buClr>
                <a:srgbClr val="964035"/>
              </a:buClr>
              <a:buFont typeface="Wingdings 3" panose="05040102010807070707" pitchFamily="18" charset="2"/>
              <a:buChar char="}"/>
            </a:pPr>
            <a:r>
              <a:rPr lang="en-US" sz="2000" dirty="0"/>
              <a:t>Four instruments aboard</a:t>
            </a:r>
          </a:p>
          <a:p>
            <a:pPr marL="1200150" lvl="2" indent="-285750">
              <a:spcBef>
                <a:spcPts val="200"/>
              </a:spcBef>
              <a:buClr>
                <a:srgbClr val="964035"/>
              </a:buClr>
              <a:buFont typeface="Wingdings 3" panose="05040102010807070707" pitchFamily="18" charset="2"/>
              <a:buChar char="}"/>
            </a:pPr>
            <a:r>
              <a:rPr lang="en-US" sz="1800" b="1" dirty="0"/>
              <a:t>Ozone Monitoring Instrument (OMI)</a:t>
            </a:r>
          </a:p>
          <a:p>
            <a:pPr marL="1200150" lvl="2" indent="-285750">
              <a:spcBef>
                <a:spcPts val="200"/>
              </a:spcBef>
              <a:buClr>
                <a:srgbClr val="964035"/>
              </a:buClr>
              <a:buFont typeface="Wingdings 3" panose="05040102010807070707" pitchFamily="18" charset="2"/>
              <a:buChar char="}"/>
            </a:pPr>
            <a:endParaRPr lang="en-US" sz="1500" dirty="0"/>
          </a:p>
          <a:p>
            <a:pPr marL="457200" indent="-457200">
              <a:spcBef>
                <a:spcPts val="200"/>
              </a:spcBef>
              <a:buClr>
                <a:srgbClr val="964035"/>
              </a:buClr>
              <a:buFont typeface="Wingdings 3" panose="05040102010807070707" pitchFamily="18" charset="2"/>
              <a:buChar char="}"/>
            </a:pPr>
            <a:r>
              <a:rPr lang="en-US" sz="3000" b="1" dirty="0"/>
              <a:t>OMI</a:t>
            </a:r>
          </a:p>
          <a:p>
            <a:pPr marL="800100" lvl="1" indent="-342900">
              <a:spcBef>
                <a:spcPts val="200"/>
              </a:spcBef>
              <a:buClr>
                <a:srgbClr val="964035"/>
              </a:buClr>
              <a:buFont typeface="Wingdings 3" panose="05040102010807070707" pitchFamily="18" charset="2"/>
              <a:buChar char="}"/>
            </a:pPr>
            <a:r>
              <a:rPr lang="en-US" sz="2000" dirty="0"/>
              <a:t>Hyperspectral imaging spectrometer</a:t>
            </a:r>
          </a:p>
          <a:p>
            <a:pPr marL="800100" lvl="1" indent="-342900">
              <a:spcBef>
                <a:spcPts val="200"/>
              </a:spcBef>
              <a:buClr>
                <a:srgbClr val="964035"/>
              </a:buClr>
              <a:buFont typeface="Wingdings 3" panose="05040102010807070707" pitchFamily="18" charset="2"/>
              <a:buChar char="}"/>
            </a:pPr>
            <a:r>
              <a:rPr lang="en-US" sz="2000" dirty="0"/>
              <a:t>Tracks global ozone change and measures trace gases</a:t>
            </a:r>
          </a:p>
          <a:p>
            <a:pPr marL="1200150" lvl="2" indent="-285750">
              <a:spcBef>
                <a:spcPts val="200"/>
              </a:spcBef>
              <a:buClr>
                <a:srgbClr val="964035"/>
              </a:buClr>
              <a:buFont typeface="Wingdings 3" panose="05040102010807070707" pitchFamily="18" charset="2"/>
              <a:buChar char="}"/>
            </a:pPr>
            <a:r>
              <a:rPr lang="en-US" sz="1800" dirty="0"/>
              <a:t>NO</a:t>
            </a:r>
            <a:r>
              <a:rPr lang="en-US" sz="1800" baseline="-25000" dirty="0"/>
              <a:t>2</a:t>
            </a:r>
            <a:endParaRPr lang="en-US" sz="1900" dirty="0"/>
          </a:p>
        </p:txBody>
      </p:sp>
      <p:pic>
        <p:nvPicPr>
          <p:cNvPr id="8" name="Picture 7"/>
          <p:cNvPicPr>
            <a:picLocks noChangeAspect="1"/>
          </p:cNvPicPr>
          <p:nvPr/>
        </p:nvPicPr>
        <p:blipFill>
          <a:blip r:embed="rId3"/>
          <a:stretch>
            <a:fillRect/>
          </a:stretch>
        </p:blipFill>
        <p:spPr>
          <a:xfrm>
            <a:off x="7410291" y="4023346"/>
            <a:ext cx="3377453" cy="2286928"/>
          </a:xfrm>
          <a:prstGeom prst="rect">
            <a:avLst/>
          </a:prstGeom>
        </p:spPr>
      </p:pic>
      <p:pic>
        <p:nvPicPr>
          <p:cNvPr id="7" name="Picture 6"/>
          <p:cNvPicPr>
            <a:picLocks noChangeAspect="1"/>
          </p:cNvPicPr>
          <p:nvPr/>
        </p:nvPicPr>
        <p:blipFill>
          <a:blip r:embed="rId4"/>
          <a:stretch>
            <a:fillRect/>
          </a:stretch>
        </p:blipFill>
        <p:spPr>
          <a:xfrm>
            <a:off x="6397115" y="915833"/>
            <a:ext cx="5403803" cy="3036228"/>
          </a:xfrm>
          <a:prstGeom prst="rect">
            <a:avLst/>
          </a:prstGeom>
        </p:spPr>
      </p:pic>
    </p:spTree>
    <p:extLst>
      <p:ext uri="{BB962C8B-B14F-4D97-AF65-F5344CB8AC3E}">
        <p14:creationId xmlns:p14="http://schemas.microsoft.com/office/powerpoint/2010/main" val="2174273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graphicFrame>
        <p:nvGraphicFramePr>
          <p:cNvPr id="5" name="Diagram 2"/>
          <p:cNvGraphicFramePr/>
          <p:nvPr>
            <p:extLst>
              <p:ext uri="{D42A27DB-BD31-4B8C-83A1-F6EECF244321}">
                <p14:modId xmlns:p14="http://schemas.microsoft.com/office/powerpoint/2010/main" val="2881902330"/>
              </p:ext>
            </p:extLst>
          </p:nvPr>
        </p:nvGraphicFramePr>
        <p:xfrm>
          <a:off x="373432" y="1212980"/>
          <a:ext cx="11497926" cy="5018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3090" t="20008" r="-1" b="25996"/>
          <a:stretch/>
        </p:blipFill>
        <p:spPr>
          <a:xfrm>
            <a:off x="8429579" y="1231783"/>
            <a:ext cx="2648041" cy="1140085"/>
          </a:xfrm>
          <a:prstGeom prst="rect">
            <a:avLst/>
          </a:prstGeom>
        </p:spPr>
      </p:pic>
      <p:grpSp>
        <p:nvGrpSpPr>
          <p:cNvPr id="18" name="Group 17"/>
          <p:cNvGrpSpPr/>
          <p:nvPr/>
        </p:nvGrpSpPr>
        <p:grpSpPr>
          <a:xfrm>
            <a:off x="8931434" y="2759325"/>
            <a:ext cx="1644330" cy="1194960"/>
            <a:chOff x="8593855" y="2101288"/>
            <a:chExt cx="3256296" cy="2704028"/>
          </a:xfrm>
        </p:grpSpPr>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13896" t="12732" r="13303" b="19846"/>
            <a:stretch/>
          </p:blipFill>
          <p:spPr>
            <a:xfrm>
              <a:off x="9988198" y="2101288"/>
              <a:ext cx="1861953" cy="1332453"/>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l="13918" t="12886" r="13670" b="19944"/>
            <a:stretch/>
          </p:blipFill>
          <p:spPr>
            <a:xfrm>
              <a:off x="9784697" y="2351377"/>
              <a:ext cx="1854680" cy="1329395"/>
            </a:xfrm>
            <a:prstGeom prst="rect">
              <a:avLst/>
            </a:prstGeom>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13837" t="12781" r="13458" b="19923"/>
            <a:stretch/>
          </p:blipFill>
          <p:spPr>
            <a:xfrm>
              <a:off x="9554323" y="2542683"/>
              <a:ext cx="1874279" cy="1340560"/>
            </a:xfrm>
            <a:prstGeom prst="rect">
              <a:avLst/>
            </a:prstGeom>
          </p:spPr>
        </p:pic>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l="13777" t="12830" r="13421" b="19749"/>
            <a:stretch/>
          </p:blipFill>
          <p:spPr>
            <a:xfrm>
              <a:off x="9233044" y="2801679"/>
              <a:ext cx="1876362" cy="1327248"/>
            </a:xfrm>
            <a:prstGeom prst="rect">
              <a:avLst/>
            </a:prstGeom>
          </p:spPr>
        </p:pic>
        <p:pic>
          <p:nvPicPr>
            <p:cNvPr id="17" name="Picture 16"/>
            <p:cNvPicPr>
              <a:picLocks noChangeAspect="1"/>
            </p:cNvPicPr>
            <p:nvPr/>
          </p:nvPicPr>
          <p:blipFill rotWithShape="1">
            <a:blip r:embed="rId13" cstate="print">
              <a:extLst>
                <a:ext uri="{28A0092B-C50C-407E-A947-70E740481C1C}">
                  <a14:useLocalDpi xmlns:a14="http://schemas.microsoft.com/office/drawing/2010/main" val="0"/>
                </a:ext>
              </a:extLst>
            </a:blip>
            <a:srcRect l="13704" t="13003" r="13364" b="19730"/>
            <a:stretch/>
          </p:blipFill>
          <p:spPr>
            <a:xfrm>
              <a:off x="9025875" y="3005996"/>
              <a:ext cx="1862286" cy="1327248"/>
            </a:xfrm>
            <a:prstGeom prst="rect">
              <a:avLst/>
            </a:prstGeom>
          </p:spPr>
        </p:pic>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13958" t="12884" r="13342" b="19850"/>
            <a:stretch/>
          </p:blipFill>
          <p:spPr>
            <a:xfrm>
              <a:off x="8815100" y="3230771"/>
              <a:ext cx="1856374" cy="1327248"/>
            </a:xfrm>
            <a:prstGeom prst="rect">
              <a:avLst/>
            </a:prstGeom>
          </p:spPr>
        </p:pic>
        <p:pic>
          <p:nvPicPr>
            <p:cNvPr id="16" name="Picture 15"/>
            <p:cNvPicPr>
              <a:picLocks noChangeAspect="1"/>
            </p:cNvPicPr>
            <p:nvPr/>
          </p:nvPicPr>
          <p:blipFill rotWithShape="1">
            <a:blip r:embed="rId15" cstate="print">
              <a:extLst>
                <a:ext uri="{28A0092B-C50C-407E-A947-70E740481C1C}">
                  <a14:useLocalDpi xmlns:a14="http://schemas.microsoft.com/office/drawing/2010/main" val="0"/>
                </a:ext>
              </a:extLst>
            </a:blip>
            <a:srcRect l="14005" t="12794" r="13527" b="19940"/>
            <a:stretch/>
          </p:blipFill>
          <p:spPr>
            <a:xfrm>
              <a:off x="8593855" y="3479162"/>
              <a:ext cx="1848937" cy="1326154"/>
            </a:xfrm>
            <a:prstGeom prst="rect">
              <a:avLst/>
            </a:prstGeom>
          </p:spPr>
        </p:pic>
      </p:grpSp>
      <p:grpSp>
        <p:nvGrpSpPr>
          <p:cNvPr id="4" name="Group 3"/>
          <p:cNvGrpSpPr/>
          <p:nvPr/>
        </p:nvGrpSpPr>
        <p:grpSpPr>
          <a:xfrm>
            <a:off x="8384281" y="4497182"/>
            <a:ext cx="2738636" cy="1109663"/>
            <a:chOff x="8346388" y="4497181"/>
            <a:chExt cx="2738636" cy="1109663"/>
          </a:xfrm>
        </p:grpSpPr>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46388" y="4531272"/>
              <a:ext cx="1067691" cy="1067691"/>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17948" y="4511792"/>
              <a:ext cx="1067076" cy="1067076"/>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82912" y="4497181"/>
              <a:ext cx="858849" cy="1109663"/>
            </a:xfrm>
            <a:prstGeom prst="rect">
              <a:avLst/>
            </a:prstGeom>
          </p:spPr>
        </p:pic>
      </p:grpSp>
    </p:spTree>
    <p:extLst>
      <p:ext uri="{BB962C8B-B14F-4D97-AF65-F5344CB8AC3E}">
        <p14:creationId xmlns:p14="http://schemas.microsoft.com/office/powerpoint/2010/main" val="317511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49986"/>
            <a:ext cx="10058400" cy="5967869"/>
          </a:xfrm>
          <a:prstGeom prst="rect">
            <a:avLst/>
          </a:prstGeom>
        </p:spPr>
      </p:pic>
      <p:sp>
        <p:nvSpPr>
          <p:cNvPr id="2" name="Title 1"/>
          <p:cNvSpPr>
            <a:spLocks noGrp="1"/>
          </p:cNvSpPr>
          <p:nvPr>
            <p:ph type="title"/>
          </p:nvPr>
        </p:nvSpPr>
        <p:spPr>
          <a:xfrm>
            <a:off x="1000123" y="365124"/>
            <a:ext cx="9571985" cy="479425"/>
          </a:xfrm>
        </p:spPr>
        <p:txBody>
          <a:bodyPr/>
          <a:lstStyle/>
          <a:p>
            <a:r>
              <a:rPr lang="en-US" dirty="0"/>
              <a:t>Annual Average and Anomaly</a:t>
            </a:r>
          </a:p>
        </p:txBody>
      </p:sp>
      <p:grpSp>
        <p:nvGrpSpPr>
          <p:cNvPr id="32" name="Group 31"/>
          <p:cNvGrpSpPr/>
          <p:nvPr/>
        </p:nvGrpSpPr>
        <p:grpSpPr>
          <a:xfrm>
            <a:off x="2895107" y="6175609"/>
            <a:ext cx="1737318" cy="448168"/>
            <a:chOff x="2667606" y="6079310"/>
            <a:chExt cx="1737318" cy="448168"/>
          </a:xfrm>
        </p:grpSpPr>
        <p:sp>
          <p:nvSpPr>
            <p:cNvPr id="30" name="TextBox 29"/>
            <p:cNvSpPr txBox="1"/>
            <p:nvPr/>
          </p:nvSpPr>
          <p:spPr>
            <a:xfrm>
              <a:off x="2667606" y="6079310"/>
              <a:ext cx="1737318" cy="184666"/>
            </a:xfrm>
            <a:prstGeom prst="rect">
              <a:avLst/>
            </a:prstGeom>
            <a:solidFill>
              <a:schemeClr val="bg1"/>
            </a:solidFill>
          </p:spPr>
          <p:txBody>
            <a:bodyPr wrap="square" numCol="1" spcCol="640080" rtlCol="0">
              <a:spAutoFit/>
            </a:bodyPr>
            <a:lstStyle/>
            <a:p>
              <a:pPr algn="just"/>
              <a:r>
                <a:rPr lang="en-US" sz="600" dirty="0">
                  <a:solidFill>
                    <a:schemeClr val="tx1">
                      <a:lumMod val="75000"/>
                      <a:lumOff val="25000"/>
                    </a:schemeClr>
                  </a:solidFill>
                </a:rPr>
                <a:t>0    50  100       200      300</a:t>
              </a:r>
            </a:p>
          </p:txBody>
        </p:sp>
        <p:sp>
          <p:nvSpPr>
            <p:cNvPr id="31" name="TextBox 30"/>
            <p:cNvSpPr txBox="1"/>
            <p:nvPr/>
          </p:nvSpPr>
          <p:spPr>
            <a:xfrm>
              <a:off x="3003588" y="6342812"/>
              <a:ext cx="372219" cy="184666"/>
            </a:xfrm>
            <a:prstGeom prst="rect">
              <a:avLst/>
            </a:prstGeom>
            <a:solidFill>
              <a:schemeClr val="bg1"/>
            </a:solidFill>
          </p:spPr>
          <p:txBody>
            <a:bodyPr wrap="square" numCol="1" spcCol="640080" rtlCol="0">
              <a:spAutoFit/>
            </a:bodyPr>
            <a:lstStyle/>
            <a:p>
              <a:pPr algn="just"/>
              <a:r>
                <a:rPr lang="en-US" sz="600" dirty="0">
                  <a:solidFill>
                    <a:schemeClr val="tx1">
                      <a:lumMod val="75000"/>
                      <a:lumOff val="25000"/>
                    </a:schemeClr>
                  </a:solidFill>
                </a:rPr>
                <a:t>Miles</a:t>
              </a:r>
            </a:p>
          </p:txBody>
        </p:sp>
      </p:grpSp>
      <p:grpSp>
        <p:nvGrpSpPr>
          <p:cNvPr id="35" name="Group 34"/>
          <p:cNvGrpSpPr/>
          <p:nvPr/>
        </p:nvGrpSpPr>
        <p:grpSpPr>
          <a:xfrm>
            <a:off x="8328424" y="6174124"/>
            <a:ext cx="1737318" cy="448168"/>
            <a:chOff x="2667606" y="6079310"/>
            <a:chExt cx="1737318" cy="448168"/>
          </a:xfrm>
        </p:grpSpPr>
        <p:sp>
          <p:nvSpPr>
            <p:cNvPr id="36" name="TextBox 35"/>
            <p:cNvSpPr txBox="1"/>
            <p:nvPr/>
          </p:nvSpPr>
          <p:spPr>
            <a:xfrm>
              <a:off x="2667606" y="6079310"/>
              <a:ext cx="1737318" cy="184666"/>
            </a:xfrm>
            <a:prstGeom prst="rect">
              <a:avLst/>
            </a:prstGeom>
            <a:solidFill>
              <a:schemeClr val="bg1"/>
            </a:solidFill>
          </p:spPr>
          <p:txBody>
            <a:bodyPr wrap="square" numCol="1" spcCol="640080" rtlCol="0">
              <a:spAutoFit/>
            </a:bodyPr>
            <a:lstStyle/>
            <a:p>
              <a:pPr algn="just"/>
              <a:r>
                <a:rPr lang="en-US" sz="600" dirty="0">
                  <a:solidFill>
                    <a:schemeClr val="tx1">
                      <a:lumMod val="75000"/>
                      <a:lumOff val="25000"/>
                    </a:schemeClr>
                  </a:solidFill>
                </a:rPr>
                <a:t>0    50  100       200      300</a:t>
              </a:r>
            </a:p>
          </p:txBody>
        </p:sp>
        <p:sp>
          <p:nvSpPr>
            <p:cNvPr id="37" name="TextBox 36"/>
            <p:cNvSpPr txBox="1"/>
            <p:nvPr/>
          </p:nvSpPr>
          <p:spPr>
            <a:xfrm>
              <a:off x="3003588" y="6342812"/>
              <a:ext cx="372219" cy="184666"/>
            </a:xfrm>
            <a:prstGeom prst="rect">
              <a:avLst/>
            </a:prstGeom>
            <a:solidFill>
              <a:schemeClr val="bg1"/>
            </a:solidFill>
          </p:spPr>
          <p:txBody>
            <a:bodyPr wrap="square" numCol="1" spcCol="640080" rtlCol="0">
              <a:spAutoFit/>
            </a:bodyPr>
            <a:lstStyle/>
            <a:p>
              <a:pPr algn="just"/>
              <a:r>
                <a:rPr lang="en-US" sz="600" dirty="0">
                  <a:solidFill>
                    <a:schemeClr val="tx1">
                      <a:lumMod val="75000"/>
                      <a:lumOff val="25000"/>
                    </a:schemeClr>
                  </a:solidFill>
                </a:rPr>
                <a:t>Miles</a:t>
              </a:r>
            </a:p>
          </p:txBody>
        </p:sp>
      </p:grpSp>
      <p:sp>
        <p:nvSpPr>
          <p:cNvPr id="5" name="Rectangle 4"/>
          <p:cNvSpPr/>
          <p:nvPr/>
        </p:nvSpPr>
        <p:spPr>
          <a:xfrm>
            <a:off x="1222109" y="5291191"/>
            <a:ext cx="1161495" cy="80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 name="Group 23"/>
          <p:cNvGrpSpPr/>
          <p:nvPr/>
        </p:nvGrpSpPr>
        <p:grpSpPr>
          <a:xfrm>
            <a:off x="1066800" y="5199673"/>
            <a:ext cx="2204116" cy="973442"/>
            <a:chOff x="1162763" y="22177646"/>
            <a:chExt cx="5116514" cy="941504"/>
          </a:xfrm>
          <a:solidFill>
            <a:schemeClr val="bg1"/>
          </a:solidFill>
        </p:grpSpPr>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6014" t="89553" r="88411" b="2646"/>
            <a:stretch/>
          </p:blipFill>
          <p:spPr>
            <a:xfrm>
              <a:off x="1162763" y="22191841"/>
              <a:ext cx="452978" cy="820356"/>
            </a:xfrm>
            <a:prstGeom prst="rect">
              <a:avLst/>
            </a:prstGeom>
            <a:grpFill/>
          </p:spPr>
        </p:pic>
        <p:sp>
          <p:nvSpPr>
            <p:cNvPr id="26" name="TextBox 25"/>
            <p:cNvSpPr txBox="1"/>
            <p:nvPr/>
          </p:nvSpPr>
          <p:spPr>
            <a:xfrm>
              <a:off x="1615741" y="22177646"/>
              <a:ext cx="3305895" cy="267911"/>
            </a:xfrm>
            <a:prstGeom prst="rect">
              <a:avLst/>
            </a:prstGeom>
            <a:grpFill/>
          </p:spPr>
          <p:txBody>
            <a:bodyPr wrap="square" numCol="1" spcCol="640080" rtlCol="0">
              <a:spAutoFit/>
            </a:bodyPr>
            <a:lstStyle/>
            <a:p>
              <a:pPr algn="just"/>
              <a:r>
                <a:rPr lang="en-US" sz="1200" dirty="0">
                  <a:solidFill>
                    <a:schemeClr val="tx1">
                      <a:lumMod val="75000"/>
                      <a:lumOff val="25000"/>
                    </a:schemeClr>
                  </a:solidFill>
                </a:rPr>
                <a:t>National Parks</a:t>
              </a:r>
            </a:p>
          </p:txBody>
        </p:sp>
        <p:sp>
          <p:nvSpPr>
            <p:cNvPr id="27" name="TextBox 26"/>
            <p:cNvSpPr txBox="1"/>
            <p:nvPr/>
          </p:nvSpPr>
          <p:spPr>
            <a:xfrm>
              <a:off x="1615740" y="22483464"/>
              <a:ext cx="4663536" cy="264366"/>
            </a:xfrm>
            <a:prstGeom prst="rect">
              <a:avLst/>
            </a:prstGeom>
            <a:grpFill/>
          </p:spPr>
          <p:txBody>
            <a:bodyPr wrap="square" numCol="1" spcCol="640080" rtlCol="0">
              <a:spAutoFit/>
            </a:bodyPr>
            <a:lstStyle/>
            <a:p>
              <a:pPr algn="just"/>
              <a:r>
                <a:rPr lang="en-US" sz="1200" dirty="0">
                  <a:solidFill>
                    <a:schemeClr val="tx1">
                      <a:lumMod val="75000"/>
                      <a:lumOff val="25000"/>
                    </a:schemeClr>
                  </a:solidFill>
                </a:rPr>
                <a:t>4 x 10</a:t>
              </a:r>
              <a:r>
                <a:rPr lang="en-US" sz="1200" baseline="30000" dirty="0">
                  <a:solidFill>
                    <a:schemeClr val="tx1">
                      <a:lumMod val="75000"/>
                      <a:lumOff val="25000"/>
                    </a:schemeClr>
                  </a:solidFill>
                </a:rPr>
                <a:t>15</a:t>
              </a:r>
              <a:r>
                <a:rPr lang="en-US" sz="1200" dirty="0">
                  <a:solidFill>
                    <a:schemeClr val="tx1">
                      <a:lumMod val="75000"/>
                      <a:lumOff val="25000"/>
                    </a:schemeClr>
                  </a:solidFill>
                </a:rPr>
                <a:t> Molecules/cm</a:t>
              </a:r>
              <a:r>
                <a:rPr lang="en-US" sz="1200" baseline="30000" dirty="0">
                  <a:solidFill>
                    <a:schemeClr val="tx1">
                      <a:lumMod val="75000"/>
                      <a:lumOff val="25000"/>
                    </a:schemeClr>
                  </a:solidFill>
                </a:rPr>
                <a:t>2</a:t>
              </a:r>
              <a:endParaRPr lang="en-US" sz="1200" dirty="0">
                <a:solidFill>
                  <a:schemeClr val="tx1">
                    <a:lumMod val="75000"/>
                    <a:lumOff val="25000"/>
                  </a:schemeClr>
                </a:solidFill>
              </a:endParaRPr>
            </a:p>
          </p:txBody>
        </p:sp>
        <p:sp>
          <p:nvSpPr>
            <p:cNvPr id="28" name="TextBox 27"/>
            <p:cNvSpPr txBox="1"/>
            <p:nvPr/>
          </p:nvSpPr>
          <p:spPr>
            <a:xfrm>
              <a:off x="1615740" y="22854784"/>
              <a:ext cx="4663537" cy="264366"/>
            </a:xfrm>
            <a:prstGeom prst="rect">
              <a:avLst/>
            </a:prstGeom>
            <a:grpFill/>
          </p:spPr>
          <p:txBody>
            <a:bodyPr wrap="square" numCol="1" spcCol="640080" rtlCol="0">
              <a:spAutoFit/>
            </a:bodyPr>
            <a:lstStyle/>
            <a:p>
              <a:pPr algn="just"/>
              <a:r>
                <a:rPr lang="en-US" sz="1200" dirty="0">
                  <a:solidFill>
                    <a:schemeClr val="tx1">
                      <a:lumMod val="75000"/>
                      <a:lumOff val="25000"/>
                    </a:schemeClr>
                  </a:solidFill>
                </a:rPr>
                <a:t>0 Molecules/cm</a:t>
              </a:r>
              <a:r>
                <a:rPr lang="en-US" sz="1200" baseline="30000" dirty="0">
                  <a:solidFill>
                    <a:schemeClr val="tx1">
                      <a:lumMod val="75000"/>
                      <a:lumOff val="25000"/>
                    </a:schemeClr>
                  </a:solidFill>
                </a:rPr>
                <a:t>2</a:t>
              </a:r>
              <a:endParaRPr lang="en-US" sz="1200" dirty="0">
                <a:solidFill>
                  <a:schemeClr val="tx1">
                    <a:lumMod val="75000"/>
                    <a:lumOff val="25000"/>
                  </a:schemeClr>
                </a:solidFill>
              </a:endParaRPr>
            </a:p>
          </p:txBody>
        </p:sp>
      </p:grpSp>
      <p:sp>
        <p:nvSpPr>
          <p:cNvPr id="7" name="Rectangle 6"/>
          <p:cNvSpPr/>
          <p:nvPr/>
        </p:nvSpPr>
        <p:spPr>
          <a:xfrm>
            <a:off x="6904234" y="5389542"/>
            <a:ext cx="801384" cy="705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p:cNvGrpSpPr/>
          <p:nvPr/>
        </p:nvGrpSpPr>
        <p:grpSpPr>
          <a:xfrm>
            <a:off x="6678206" y="5218176"/>
            <a:ext cx="195136" cy="868712"/>
            <a:chOff x="7734655" y="5265720"/>
            <a:chExt cx="195136" cy="868712"/>
          </a:xfrm>
        </p:grpSpPr>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12235" t="79151" r="81896" b="15758"/>
            <a:stretch/>
          </p:blipFill>
          <p:spPr>
            <a:xfrm>
              <a:off x="7734655" y="5650550"/>
              <a:ext cx="195136" cy="483882"/>
            </a:xfrm>
            <a:prstGeom prst="rect">
              <a:avLst/>
            </a:prstGeom>
          </p:spPr>
        </p:pic>
        <p:pic>
          <p:nvPicPr>
            <p:cNvPr id="39" name="Picture 38"/>
            <p:cNvPicPr>
              <a:picLocks noChangeAspect="1"/>
            </p:cNvPicPr>
            <p:nvPr/>
          </p:nvPicPr>
          <p:blipFill rotWithShape="1">
            <a:blip r:embed="rId6" cstate="print">
              <a:extLst>
                <a:ext uri="{28A0092B-C50C-407E-A947-70E740481C1C}">
                  <a14:useLocalDpi xmlns:a14="http://schemas.microsoft.com/office/drawing/2010/main" val="0"/>
                </a:ext>
              </a:extLst>
            </a:blip>
            <a:srcRect l="12144" t="76849" r="81268" b="20969"/>
            <a:stretch/>
          </p:blipFill>
          <p:spPr>
            <a:xfrm>
              <a:off x="7734656" y="5265720"/>
              <a:ext cx="195135" cy="281429"/>
            </a:xfrm>
            <a:prstGeom prst="rect">
              <a:avLst/>
            </a:prstGeom>
          </p:spPr>
        </p:pic>
      </p:grpSp>
      <p:sp>
        <p:nvSpPr>
          <p:cNvPr id="40" name="TextBox 39"/>
          <p:cNvSpPr txBox="1"/>
          <p:nvPr/>
        </p:nvSpPr>
        <p:spPr>
          <a:xfrm>
            <a:off x="6873342" y="5199672"/>
            <a:ext cx="1424129" cy="276999"/>
          </a:xfrm>
          <a:prstGeom prst="rect">
            <a:avLst/>
          </a:prstGeom>
          <a:solidFill>
            <a:schemeClr val="bg1"/>
          </a:solidFill>
        </p:spPr>
        <p:txBody>
          <a:bodyPr wrap="square" numCol="1" spcCol="640080" rtlCol="0">
            <a:spAutoFit/>
          </a:bodyPr>
          <a:lstStyle/>
          <a:p>
            <a:pPr algn="just"/>
            <a:r>
              <a:rPr lang="en-US" sz="1200" dirty="0">
                <a:solidFill>
                  <a:schemeClr val="tx1">
                    <a:lumMod val="75000"/>
                    <a:lumOff val="25000"/>
                  </a:schemeClr>
                </a:solidFill>
              </a:rPr>
              <a:t>National Parks</a:t>
            </a:r>
          </a:p>
        </p:txBody>
      </p:sp>
      <p:sp>
        <p:nvSpPr>
          <p:cNvPr id="41" name="TextBox 40"/>
          <p:cNvSpPr txBox="1"/>
          <p:nvPr/>
        </p:nvSpPr>
        <p:spPr>
          <a:xfrm>
            <a:off x="6873342" y="5515864"/>
            <a:ext cx="2008980" cy="276999"/>
          </a:xfrm>
          <a:prstGeom prst="rect">
            <a:avLst/>
          </a:prstGeom>
          <a:solidFill>
            <a:schemeClr val="bg1"/>
          </a:solidFill>
        </p:spPr>
        <p:txBody>
          <a:bodyPr wrap="square" numCol="1" spcCol="640080" rtlCol="0">
            <a:spAutoFit/>
          </a:bodyPr>
          <a:lstStyle/>
          <a:p>
            <a:pPr algn="just"/>
            <a:r>
              <a:rPr lang="en-US" sz="1200" dirty="0">
                <a:solidFill>
                  <a:schemeClr val="tx1">
                    <a:lumMod val="75000"/>
                    <a:lumOff val="25000"/>
                  </a:schemeClr>
                </a:solidFill>
              </a:rPr>
              <a:t>2.5 x 10</a:t>
            </a:r>
            <a:r>
              <a:rPr lang="en-US" sz="1200" baseline="30000" dirty="0">
                <a:solidFill>
                  <a:schemeClr val="tx1">
                    <a:lumMod val="75000"/>
                    <a:lumOff val="25000"/>
                  </a:schemeClr>
                </a:solidFill>
              </a:rPr>
              <a:t>14</a:t>
            </a:r>
            <a:r>
              <a:rPr lang="en-US" sz="1200" dirty="0">
                <a:solidFill>
                  <a:schemeClr val="tx1">
                    <a:lumMod val="75000"/>
                    <a:lumOff val="25000"/>
                  </a:schemeClr>
                </a:solidFill>
              </a:rPr>
              <a:t> Molecules/cm</a:t>
            </a:r>
            <a:r>
              <a:rPr lang="en-US" sz="1200" baseline="30000" dirty="0">
                <a:solidFill>
                  <a:schemeClr val="tx1">
                    <a:lumMod val="75000"/>
                    <a:lumOff val="25000"/>
                  </a:schemeClr>
                </a:solidFill>
              </a:rPr>
              <a:t>2</a:t>
            </a:r>
            <a:endParaRPr lang="en-US" sz="1200" dirty="0">
              <a:solidFill>
                <a:schemeClr val="tx1">
                  <a:lumMod val="75000"/>
                  <a:lumOff val="25000"/>
                </a:schemeClr>
              </a:solidFill>
            </a:endParaRPr>
          </a:p>
        </p:txBody>
      </p:sp>
      <p:sp>
        <p:nvSpPr>
          <p:cNvPr id="42" name="TextBox 41"/>
          <p:cNvSpPr txBox="1"/>
          <p:nvPr/>
        </p:nvSpPr>
        <p:spPr>
          <a:xfrm>
            <a:off x="6873341" y="5899780"/>
            <a:ext cx="2352855" cy="276999"/>
          </a:xfrm>
          <a:prstGeom prst="rect">
            <a:avLst/>
          </a:prstGeom>
          <a:solidFill>
            <a:schemeClr val="bg1"/>
          </a:solidFill>
        </p:spPr>
        <p:txBody>
          <a:bodyPr wrap="square" numCol="1" spcCol="640080" rtlCol="0">
            <a:spAutoFit/>
          </a:bodyPr>
          <a:lstStyle/>
          <a:p>
            <a:pPr algn="just"/>
            <a:r>
              <a:rPr lang="en-US" sz="1200" dirty="0">
                <a:solidFill>
                  <a:schemeClr val="tx1">
                    <a:lumMod val="75000"/>
                    <a:lumOff val="25000"/>
                  </a:schemeClr>
                </a:solidFill>
              </a:rPr>
              <a:t>-2.5 x 10</a:t>
            </a:r>
            <a:r>
              <a:rPr lang="en-US" sz="1200" baseline="30000" dirty="0">
                <a:solidFill>
                  <a:schemeClr val="tx1">
                    <a:lumMod val="75000"/>
                    <a:lumOff val="25000"/>
                  </a:schemeClr>
                </a:solidFill>
              </a:rPr>
              <a:t>14</a:t>
            </a:r>
            <a:r>
              <a:rPr lang="en-US" sz="1200" dirty="0">
                <a:solidFill>
                  <a:schemeClr val="tx1">
                    <a:lumMod val="75000"/>
                    <a:lumOff val="25000"/>
                  </a:schemeClr>
                </a:solidFill>
              </a:rPr>
              <a:t> Molecules/cm</a:t>
            </a:r>
            <a:r>
              <a:rPr lang="en-US" sz="1200" baseline="30000" dirty="0">
                <a:solidFill>
                  <a:schemeClr val="tx1">
                    <a:lumMod val="75000"/>
                    <a:lumOff val="25000"/>
                  </a:schemeClr>
                </a:solidFill>
              </a:rPr>
              <a:t>2</a:t>
            </a:r>
            <a:endParaRPr lang="en-US" sz="1200" dirty="0">
              <a:solidFill>
                <a:schemeClr val="tx1">
                  <a:lumMod val="75000"/>
                  <a:lumOff val="25000"/>
                </a:schemeClr>
              </a:solidFill>
            </a:endParaRPr>
          </a:p>
        </p:txBody>
      </p:sp>
      <p:sp>
        <p:nvSpPr>
          <p:cNvPr id="3" name="Rectangle 2"/>
          <p:cNvSpPr/>
          <p:nvPr/>
        </p:nvSpPr>
        <p:spPr>
          <a:xfrm>
            <a:off x="6215061" y="1028702"/>
            <a:ext cx="333377" cy="60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14300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NO</a:t>
            </a:r>
            <a:r>
              <a:rPr lang="en-US" baseline="-25000" dirty="0"/>
              <a:t>2</a:t>
            </a:r>
            <a:r>
              <a:rPr lang="en-US" dirty="0"/>
              <a:t> Trends</a:t>
            </a:r>
          </a:p>
        </p:txBody>
      </p:sp>
      <p:sp>
        <p:nvSpPr>
          <p:cNvPr id="6" name="TextBox 5"/>
          <p:cNvSpPr txBox="1"/>
          <p:nvPr/>
        </p:nvSpPr>
        <p:spPr>
          <a:xfrm>
            <a:off x="347046" y="1751138"/>
            <a:ext cx="1397775" cy="4247317"/>
          </a:xfrm>
          <a:prstGeom prst="rect">
            <a:avLst/>
          </a:prstGeom>
        </p:spPr>
        <p:txBody>
          <a:bodyPr wrap="square" numCol="1" spcCol="640080" rtlCol="0">
            <a:spAutoFit/>
          </a:bodyPr>
          <a:lstStyle/>
          <a:p>
            <a:pPr algn="just">
              <a:lnSpc>
                <a:spcPts val="375"/>
              </a:lnSpc>
            </a:pPr>
            <a:r>
              <a:rPr lang="en-US" sz="1200" dirty="0">
                <a:solidFill>
                  <a:schemeClr val="tx1">
                    <a:lumMod val="75000"/>
                    <a:lumOff val="25000"/>
                  </a:schemeClr>
                </a:solidFill>
              </a:rPr>
              <a:t>2.0E+15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1.9E+15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1.8E+15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1.7E+15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1.6E+15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1.5E+15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1.4E+15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1.3E+15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1.2E+15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1.1E+15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1.0E+15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9.0E+14</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a:solidFill>
                  <a:schemeClr val="tx1">
                    <a:lumMod val="75000"/>
                    <a:lumOff val="25000"/>
                  </a:schemeClr>
                </a:solidFill>
              </a:rPr>
              <a:t>8.0E+14</a:t>
            </a:r>
          </a:p>
        </p:txBody>
      </p:sp>
      <p:sp>
        <p:nvSpPr>
          <p:cNvPr id="7" name="TextBox 210"/>
          <p:cNvSpPr txBox="1"/>
          <p:nvPr/>
        </p:nvSpPr>
        <p:spPr>
          <a:xfrm rot="16200000">
            <a:off x="-1829068" y="3666601"/>
            <a:ext cx="4108722" cy="276999"/>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200" dirty="0">
                <a:solidFill>
                  <a:schemeClr val="tx1">
                    <a:lumMod val="75000"/>
                    <a:lumOff val="25000"/>
                  </a:schemeClr>
                </a:solidFill>
              </a:rPr>
              <a:t>Molecules/cm</a:t>
            </a:r>
            <a:r>
              <a:rPr lang="en-US" sz="1200" baseline="30000" dirty="0">
                <a:solidFill>
                  <a:schemeClr val="tx1">
                    <a:lumMod val="75000"/>
                    <a:lumOff val="25000"/>
                  </a:schemeClr>
                </a:solidFill>
              </a:rPr>
              <a:t>2</a:t>
            </a:r>
            <a:endParaRPr lang="en-US" sz="1200" dirty="0">
              <a:solidFill>
                <a:schemeClr val="tx1">
                  <a:lumMod val="75000"/>
                  <a:lumOff val="25000"/>
                </a:schemeClr>
              </a:solidFill>
            </a:endParaRPr>
          </a:p>
        </p:txBody>
      </p:sp>
      <p:sp>
        <p:nvSpPr>
          <p:cNvPr id="8" name="TextBox 206"/>
          <p:cNvSpPr txBox="1"/>
          <p:nvPr/>
        </p:nvSpPr>
        <p:spPr>
          <a:xfrm>
            <a:off x="839153" y="5859463"/>
            <a:ext cx="11042711" cy="307777"/>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1400" dirty="0">
                <a:solidFill>
                  <a:schemeClr val="tx1">
                    <a:lumMod val="75000"/>
                    <a:lumOff val="25000"/>
                  </a:schemeClr>
                </a:solidFill>
              </a:rPr>
              <a:t>2005                       2007                        2009                         2011                        2013                       2015                         2017</a:t>
            </a:r>
          </a:p>
        </p:txBody>
      </p:sp>
      <p:grpSp>
        <p:nvGrpSpPr>
          <p:cNvPr id="20" name="Group 19"/>
          <p:cNvGrpSpPr/>
          <p:nvPr/>
        </p:nvGrpSpPr>
        <p:grpSpPr>
          <a:xfrm>
            <a:off x="158969" y="1276990"/>
            <a:ext cx="14839424" cy="261610"/>
            <a:chOff x="58610" y="1276990"/>
            <a:chExt cx="14839424" cy="261610"/>
          </a:xfrm>
        </p:grpSpPr>
        <p:sp>
          <p:nvSpPr>
            <p:cNvPr id="19" name="TextBox 175"/>
            <p:cNvSpPr txBox="1"/>
            <p:nvPr/>
          </p:nvSpPr>
          <p:spPr>
            <a:xfrm>
              <a:off x="457615" y="1276990"/>
              <a:ext cx="14440419" cy="261610"/>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1100" dirty="0">
                  <a:solidFill>
                    <a:schemeClr val="tx1">
                      <a:lumMod val="75000"/>
                      <a:lumOff val="25000"/>
                    </a:schemeClr>
                  </a:solidFill>
                </a:rPr>
                <a:t>Arizona                   Colorado                Montana               New Mexico               Oklahoma                Texas                   Utah                     Wyoming                 Intermountain Region</a:t>
              </a:r>
            </a:p>
          </p:txBody>
        </p:sp>
        <p:pic>
          <p:nvPicPr>
            <p:cNvPr id="14" name="Picture 13"/>
            <p:cNvPicPr>
              <a:picLocks noChangeAspect="1"/>
            </p:cNvPicPr>
            <p:nvPr/>
          </p:nvPicPr>
          <p:blipFill rotWithShape="1">
            <a:blip r:embed="rId3"/>
            <a:srcRect l="10899" t="8274" r="86888" b="90420"/>
            <a:stretch/>
          </p:blipFill>
          <p:spPr>
            <a:xfrm>
              <a:off x="58610" y="1348145"/>
              <a:ext cx="501502" cy="143288"/>
            </a:xfrm>
            <a:prstGeom prst="rect">
              <a:avLst/>
            </a:prstGeom>
          </p:spPr>
        </p:pic>
        <p:pic>
          <p:nvPicPr>
            <p:cNvPr id="10" name="Picture 9"/>
            <p:cNvPicPr>
              <a:picLocks noChangeAspect="1"/>
            </p:cNvPicPr>
            <p:nvPr/>
          </p:nvPicPr>
          <p:blipFill rotWithShape="1">
            <a:blip r:embed="rId3"/>
            <a:srcRect l="40699" t="8274" r="57404" b="90256"/>
            <a:stretch/>
          </p:blipFill>
          <p:spPr>
            <a:xfrm>
              <a:off x="6517023" y="1340478"/>
              <a:ext cx="447771" cy="167916"/>
            </a:xfrm>
            <a:prstGeom prst="rect">
              <a:avLst/>
            </a:prstGeom>
          </p:spPr>
        </p:pic>
        <p:pic>
          <p:nvPicPr>
            <p:cNvPr id="11" name="Picture 10"/>
            <p:cNvPicPr>
              <a:picLocks noChangeAspect="1"/>
            </p:cNvPicPr>
            <p:nvPr/>
          </p:nvPicPr>
          <p:blipFill rotWithShape="1">
            <a:blip r:embed="rId3"/>
            <a:srcRect l="45521" t="8437" r="52661" b="90584"/>
            <a:stretch/>
          </p:blipFill>
          <p:spPr>
            <a:xfrm>
              <a:off x="7614306" y="1359296"/>
              <a:ext cx="411950" cy="107466"/>
            </a:xfrm>
            <a:prstGeom prst="rect">
              <a:avLst/>
            </a:prstGeom>
          </p:spPr>
        </p:pic>
        <p:pic>
          <p:nvPicPr>
            <p:cNvPr id="12" name="Picture 11"/>
            <p:cNvPicPr>
              <a:picLocks noChangeAspect="1"/>
            </p:cNvPicPr>
            <p:nvPr/>
          </p:nvPicPr>
          <p:blipFill rotWithShape="1">
            <a:blip r:embed="rId3"/>
            <a:srcRect l="49868" t="8274" r="48163" b="90583"/>
            <a:stretch/>
          </p:blipFill>
          <p:spPr>
            <a:xfrm>
              <a:off x="8588929" y="1320268"/>
              <a:ext cx="573776" cy="161197"/>
            </a:xfrm>
            <a:prstGeom prst="rect">
              <a:avLst/>
            </a:prstGeom>
          </p:spPr>
        </p:pic>
        <p:pic>
          <p:nvPicPr>
            <p:cNvPr id="13" name="Picture 12"/>
            <p:cNvPicPr>
              <a:picLocks noChangeAspect="1"/>
            </p:cNvPicPr>
            <p:nvPr/>
          </p:nvPicPr>
          <p:blipFill rotWithShape="1">
            <a:blip r:embed="rId3"/>
            <a:srcRect l="55718" t="8110" r="42227" b="90420"/>
            <a:stretch/>
          </p:blipFill>
          <p:spPr>
            <a:xfrm>
              <a:off x="9914004" y="1343312"/>
              <a:ext cx="550551" cy="158812"/>
            </a:xfrm>
            <a:prstGeom prst="rect">
              <a:avLst/>
            </a:prstGeom>
          </p:spPr>
        </p:pic>
        <p:pic>
          <p:nvPicPr>
            <p:cNvPr id="15" name="Picture 14"/>
            <p:cNvPicPr>
              <a:picLocks noChangeAspect="1"/>
            </p:cNvPicPr>
            <p:nvPr/>
          </p:nvPicPr>
          <p:blipFill rotWithShape="1">
            <a:blip r:embed="rId3"/>
            <a:srcRect l="16274" t="8274" r="81671" b="90420"/>
            <a:stretch/>
          </p:blipFill>
          <p:spPr>
            <a:xfrm>
              <a:off x="1312008" y="1348145"/>
              <a:ext cx="465682" cy="143288"/>
            </a:xfrm>
            <a:prstGeom prst="rect">
              <a:avLst/>
            </a:prstGeom>
          </p:spPr>
        </p:pic>
        <p:pic>
          <p:nvPicPr>
            <p:cNvPr id="16" name="Picture 15"/>
            <p:cNvPicPr>
              <a:picLocks noChangeAspect="1"/>
            </p:cNvPicPr>
            <p:nvPr/>
          </p:nvPicPr>
          <p:blipFill rotWithShape="1">
            <a:blip r:embed="rId3"/>
            <a:srcRect l="22045" t="8110" r="76058" b="90583"/>
            <a:stretch/>
          </p:blipFill>
          <p:spPr>
            <a:xfrm>
              <a:off x="2543104" y="1307257"/>
              <a:ext cx="501503" cy="167167"/>
            </a:xfrm>
            <a:prstGeom prst="rect">
              <a:avLst/>
            </a:prstGeom>
          </p:spPr>
        </p:pic>
        <p:pic>
          <p:nvPicPr>
            <p:cNvPr id="17" name="Picture 16"/>
            <p:cNvPicPr>
              <a:picLocks noChangeAspect="1"/>
            </p:cNvPicPr>
            <p:nvPr/>
          </p:nvPicPr>
          <p:blipFill rotWithShape="1">
            <a:blip r:embed="rId3"/>
            <a:srcRect l="27815" t="8110" r="70130" b="90420"/>
            <a:stretch/>
          </p:blipFill>
          <p:spPr>
            <a:xfrm>
              <a:off x="3763049" y="1331419"/>
              <a:ext cx="465682" cy="161197"/>
            </a:xfrm>
            <a:prstGeom prst="rect">
              <a:avLst/>
            </a:prstGeom>
          </p:spPr>
        </p:pic>
        <p:pic>
          <p:nvPicPr>
            <p:cNvPr id="18" name="Picture 17"/>
            <p:cNvPicPr>
              <a:picLocks noChangeAspect="1"/>
            </p:cNvPicPr>
            <p:nvPr/>
          </p:nvPicPr>
          <p:blipFill rotWithShape="1">
            <a:blip r:embed="rId3"/>
            <a:srcRect l="34534" t="8274" r="63490" b="90746"/>
            <a:stretch/>
          </p:blipFill>
          <p:spPr>
            <a:xfrm>
              <a:off x="5116805" y="1331418"/>
              <a:ext cx="522395" cy="125378"/>
            </a:xfrm>
            <a:prstGeom prst="rect">
              <a:avLst/>
            </a:prstGeom>
          </p:spPr>
        </p:pic>
      </p:grpSp>
      <p:sp>
        <p:nvSpPr>
          <p:cNvPr id="21" name="TextBox 20"/>
          <p:cNvSpPr txBox="1"/>
          <p:nvPr/>
        </p:nvSpPr>
        <p:spPr>
          <a:xfrm>
            <a:off x="10564914" y="1945298"/>
            <a:ext cx="1857545" cy="2339102"/>
          </a:xfrm>
          <a:prstGeom prst="rect">
            <a:avLst/>
          </a:prstGeom>
          <a:noFill/>
        </p:spPr>
        <p:txBody>
          <a:bodyPr wrap="square" rtlCol="0">
            <a:spAutoFit/>
          </a:bodyPr>
          <a:lstStyle/>
          <a:p>
            <a:r>
              <a:rPr lang="en-US" sz="1400" u="sng" dirty="0">
                <a:solidFill>
                  <a:schemeClr val="tx1">
                    <a:lumMod val="75000"/>
                    <a:lumOff val="25000"/>
                  </a:schemeClr>
                </a:solidFill>
              </a:rPr>
              <a:t>Standard Error</a:t>
            </a:r>
          </a:p>
          <a:p>
            <a:r>
              <a:rPr lang="en-US" sz="1200" dirty="0">
                <a:solidFill>
                  <a:schemeClr val="tx1">
                    <a:lumMod val="75000"/>
                    <a:lumOff val="25000"/>
                  </a:schemeClr>
                </a:solidFill>
              </a:rPr>
              <a:t>AZ: </a:t>
            </a:r>
            <a:r>
              <a:rPr lang="en-US" sz="1200" dirty="0"/>
              <a:t>9.2E+10 </a:t>
            </a:r>
            <a:endParaRPr lang="en-US" sz="1200" dirty="0">
              <a:solidFill>
                <a:schemeClr val="tx1">
                  <a:lumMod val="75000"/>
                  <a:lumOff val="25000"/>
                </a:schemeClr>
              </a:solidFill>
            </a:endParaRPr>
          </a:p>
          <a:p>
            <a:r>
              <a:rPr lang="en-US" sz="1200" dirty="0">
                <a:solidFill>
                  <a:schemeClr val="tx1">
                    <a:lumMod val="75000"/>
                    <a:lumOff val="25000"/>
                  </a:schemeClr>
                </a:solidFill>
              </a:rPr>
              <a:t>CO: </a:t>
            </a:r>
            <a:r>
              <a:rPr lang="en-US" sz="1200" dirty="0"/>
              <a:t>8.9E+10  </a:t>
            </a:r>
            <a:endParaRPr lang="en-US" sz="1200" dirty="0">
              <a:solidFill>
                <a:schemeClr val="tx1">
                  <a:lumMod val="75000"/>
                  <a:lumOff val="25000"/>
                </a:schemeClr>
              </a:solidFill>
            </a:endParaRPr>
          </a:p>
          <a:p>
            <a:r>
              <a:rPr lang="en-US" sz="1200" dirty="0">
                <a:solidFill>
                  <a:schemeClr val="tx1">
                    <a:lumMod val="75000"/>
                    <a:lumOff val="25000"/>
                  </a:schemeClr>
                </a:solidFill>
              </a:rPr>
              <a:t>MT: </a:t>
            </a:r>
            <a:r>
              <a:rPr lang="en-US" sz="1200" dirty="0"/>
              <a:t>3.3E+10  </a:t>
            </a:r>
            <a:endParaRPr lang="en-US" sz="1200" dirty="0">
              <a:solidFill>
                <a:schemeClr val="tx1">
                  <a:lumMod val="75000"/>
                  <a:lumOff val="25000"/>
                </a:schemeClr>
              </a:solidFill>
            </a:endParaRPr>
          </a:p>
          <a:p>
            <a:r>
              <a:rPr lang="en-US" sz="1200" dirty="0">
                <a:solidFill>
                  <a:schemeClr val="tx1">
                    <a:lumMod val="75000"/>
                    <a:lumOff val="25000"/>
                  </a:schemeClr>
                </a:solidFill>
              </a:rPr>
              <a:t>NM: </a:t>
            </a:r>
            <a:r>
              <a:rPr lang="en-US" sz="1200" dirty="0"/>
              <a:t>6.6E+10  </a:t>
            </a:r>
            <a:endParaRPr lang="en-US" sz="1200" dirty="0">
              <a:solidFill>
                <a:schemeClr val="tx1">
                  <a:lumMod val="75000"/>
                  <a:lumOff val="25000"/>
                </a:schemeClr>
              </a:solidFill>
            </a:endParaRPr>
          </a:p>
          <a:p>
            <a:r>
              <a:rPr lang="en-US" sz="1200" dirty="0">
                <a:solidFill>
                  <a:schemeClr val="tx1">
                    <a:lumMod val="75000"/>
                    <a:lumOff val="25000"/>
                  </a:schemeClr>
                </a:solidFill>
              </a:rPr>
              <a:t>OK:</a:t>
            </a:r>
            <a:r>
              <a:rPr lang="en-US" sz="1200" dirty="0"/>
              <a:t>1.5E+11  </a:t>
            </a:r>
            <a:endParaRPr lang="en-US" sz="1200" dirty="0">
              <a:solidFill>
                <a:schemeClr val="tx1">
                  <a:lumMod val="75000"/>
                  <a:lumOff val="25000"/>
                </a:schemeClr>
              </a:solidFill>
            </a:endParaRPr>
          </a:p>
          <a:p>
            <a:r>
              <a:rPr lang="en-US" sz="1200" dirty="0">
                <a:solidFill>
                  <a:schemeClr val="tx1">
                    <a:lumMod val="75000"/>
                    <a:lumOff val="25000"/>
                  </a:schemeClr>
                </a:solidFill>
              </a:rPr>
              <a:t>TX: </a:t>
            </a:r>
            <a:r>
              <a:rPr lang="en-US" sz="1200" dirty="0"/>
              <a:t>9.9E+10   </a:t>
            </a:r>
            <a:endParaRPr lang="en-US" sz="1200" dirty="0">
              <a:solidFill>
                <a:schemeClr val="tx1">
                  <a:lumMod val="75000"/>
                  <a:lumOff val="25000"/>
                </a:schemeClr>
              </a:solidFill>
            </a:endParaRPr>
          </a:p>
          <a:p>
            <a:r>
              <a:rPr lang="en-US" sz="1200" dirty="0">
                <a:solidFill>
                  <a:schemeClr val="tx1">
                    <a:lumMod val="75000"/>
                    <a:lumOff val="25000"/>
                  </a:schemeClr>
                </a:solidFill>
              </a:rPr>
              <a:t>UT: </a:t>
            </a:r>
            <a:r>
              <a:rPr lang="en-US" sz="1200" dirty="0"/>
              <a:t>9.8E+10  </a:t>
            </a:r>
            <a:endParaRPr lang="en-US" sz="1200" dirty="0">
              <a:solidFill>
                <a:schemeClr val="tx1">
                  <a:lumMod val="75000"/>
                  <a:lumOff val="25000"/>
                </a:schemeClr>
              </a:solidFill>
            </a:endParaRPr>
          </a:p>
          <a:p>
            <a:r>
              <a:rPr lang="en-US" sz="1200" dirty="0">
                <a:solidFill>
                  <a:schemeClr val="tx1">
                    <a:lumMod val="75000"/>
                    <a:lumOff val="25000"/>
                  </a:schemeClr>
                </a:solidFill>
              </a:rPr>
              <a:t>WY: </a:t>
            </a:r>
            <a:r>
              <a:rPr lang="en-US" sz="1200" dirty="0"/>
              <a:t>5.6E+10  </a:t>
            </a:r>
          </a:p>
          <a:p>
            <a:r>
              <a:rPr lang="en-US" sz="1200" dirty="0" err="1">
                <a:solidFill>
                  <a:schemeClr val="tx1">
                    <a:lumMod val="75000"/>
                    <a:lumOff val="25000"/>
                  </a:schemeClr>
                </a:solidFill>
              </a:rPr>
              <a:t>Int</a:t>
            </a:r>
            <a:r>
              <a:rPr lang="en-US" sz="1200" dirty="0">
                <a:solidFill>
                  <a:schemeClr val="tx1">
                    <a:lumMod val="75000"/>
                    <a:lumOff val="25000"/>
                  </a:schemeClr>
                </a:solidFill>
              </a:rPr>
              <a:t> </a:t>
            </a:r>
            <a:r>
              <a:rPr lang="en-US" sz="1200" dirty="0" err="1">
                <a:solidFill>
                  <a:schemeClr val="tx1">
                    <a:lumMod val="75000"/>
                    <a:lumOff val="25000"/>
                  </a:schemeClr>
                </a:solidFill>
              </a:rPr>
              <a:t>Mnt</a:t>
            </a:r>
            <a:r>
              <a:rPr lang="en-US" sz="1200" dirty="0">
                <a:solidFill>
                  <a:schemeClr val="tx1">
                    <a:lumMod val="75000"/>
                    <a:lumOff val="25000"/>
                  </a:schemeClr>
                </a:solidFill>
              </a:rPr>
              <a:t> </a:t>
            </a:r>
            <a:r>
              <a:rPr lang="en-US" sz="1200" dirty="0" err="1">
                <a:solidFill>
                  <a:schemeClr val="tx1">
                    <a:lumMod val="75000"/>
                    <a:lumOff val="25000"/>
                  </a:schemeClr>
                </a:solidFill>
              </a:rPr>
              <a:t>Reg</a:t>
            </a:r>
            <a:r>
              <a:rPr lang="en-US" sz="1200" dirty="0">
                <a:solidFill>
                  <a:schemeClr val="tx1">
                    <a:lumMod val="75000"/>
                    <a:lumOff val="25000"/>
                  </a:schemeClr>
                </a:solidFill>
              </a:rPr>
              <a:t>: </a:t>
            </a:r>
            <a:r>
              <a:rPr lang="en-US" sz="1200" dirty="0"/>
              <a:t>9E+09  </a:t>
            </a:r>
            <a:endParaRPr lang="en-US" sz="1200" dirty="0">
              <a:solidFill>
                <a:schemeClr val="tx1">
                  <a:lumMod val="75000"/>
                  <a:lumOff val="25000"/>
                </a:schemeClr>
              </a:solidFill>
            </a:endParaRPr>
          </a:p>
          <a:p>
            <a:endParaRPr lang="en-US" sz="1200" dirty="0">
              <a:solidFill>
                <a:schemeClr val="tx1">
                  <a:lumMod val="75000"/>
                  <a:lumOff val="25000"/>
                </a:schemeClr>
              </a:solidFill>
            </a:endParaRPr>
          </a:p>
          <a:p>
            <a:endParaRPr lang="en-US" sz="1200" dirty="0">
              <a:solidFill>
                <a:schemeClr val="tx1">
                  <a:lumMod val="75000"/>
                  <a:lumOff val="25000"/>
                </a:schemeClr>
              </a:solidFill>
            </a:endParaRPr>
          </a:p>
        </p:txBody>
      </p:sp>
      <p:sp>
        <p:nvSpPr>
          <p:cNvPr id="22" name="TextBox 21"/>
          <p:cNvSpPr txBox="1"/>
          <p:nvPr/>
        </p:nvSpPr>
        <p:spPr>
          <a:xfrm>
            <a:off x="10564914" y="4149688"/>
            <a:ext cx="5971154" cy="1292662"/>
          </a:xfrm>
          <a:prstGeom prst="rect">
            <a:avLst/>
          </a:prstGeom>
          <a:noFill/>
        </p:spPr>
        <p:txBody>
          <a:bodyPr wrap="square" rtlCol="0">
            <a:spAutoFit/>
          </a:bodyPr>
          <a:lstStyle/>
          <a:p>
            <a:r>
              <a:rPr lang="en-US" sz="1400" u="sng" dirty="0">
                <a:solidFill>
                  <a:schemeClr val="tx1">
                    <a:lumMod val="75000"/>
                    <a:lumOff val="25000"/>
                  </a:schemeClr>
                </a:solidFill>
              </a:rPr>
              <a:t>Statistical </a:t>
            </a:r>
          </a:p>
          <a:p>
            <a:r>
              <a:rPr lang="en-US" sz="1400" u="sng" dirty="0">
                <a:solidFill>
                  <a:schemeClr val="tx1">
                    <a:lumMod val="75000"/>
                    <a:lumOff val="25000"/>
                  </a:schemeClr>
                </a:solidFill>
              </a:rPr>
              <a:t>Significance</a:t>
            </a:r>
          </a:p>
          <a:p>
            <a:r>
              <a:rPr lang="en-US" sz="1400" u="sng" dirty="0">
                <a:solidFill>
                  <a:schemeClr val="tx1">
                    <a:lumMod val="75000"/>
                    <a:lumOff val="25000"/>
                  </a:schemeClr>
                </a:solidFill>
              </a:rPr>
              <a:t>(98% CI):</a:t>
            </a:r>
            <a:r>
              <a:rPr lang="en-US" sz="1400" dirty="0">
                <a:solidFill>
                  <a:schemeClr val="tx1">
                    <a:lumMod val="75000"/>
                    <a:lumOff val="25000"/>
                  </a:schemeClr>
                </a:solidFill>
              </a:rPr>
              <a:t> </a:t>
            </a:r>
          </a:p>
          <a:p>
            <a:r>
              <a:rPr lang="en-US" sz="1200" dirty="0"/>
              <a:t>AZ </a:t>
            </a:r>
            <a:r>
              <a:rPr lang="en-US" sz="1200" dirty="0">
                <a:solidFill>
                  <a:schemeClr val="tx1">
                    <a:lumMod val="75000"/>
                    <a:lumOff val="25000"/>
                  </a:schemeClr>
                </a:solidFill>
              </a:rPr>
              <a:t>, CO, MT</a:t>
            </a:r>
            <a:r>
              <a:rPr lang="en-US" sz="1200" dirty="0"/>
              <a:t>, </a:t>
            </a:r>
            <a:r>
              <a:rPr lang="en-US" sz="1200" dirty="0">
                <a:solidFill>
                  <a:schemeClr val="tx1">
                    <a:lumMod val="75000"/>
                    <a:lumOff val="25000"/>
                  </a:schemeClr>
                </a:solidFill>
              </a:rPr>
              <a:t>NM,</a:t>
            </a:r>
          </a:p>
          <a:p>
            <a:r>
              <a:rPr lang="en-US" sz="1200" dirty="0">
                <a:solidFill>
                  <a:schemeClr val="tx1">
                    <a:lumMod val="75000"/>
                    <a:lumOff val="25000"/>
                  </a:schemeClr>
                </a:solidFill>
              </a:rPr>
              <a:t>OK, TX, UT, WY</a:t>
            </a:r>
          </a:p>
          <a:p>
            <a:endParaRPr lang="en-US" sz="1200" dirty="0">
              <a:solidFill>
                <a:schemeClr val="tx1">
                  <a:lumMod val="75000"/>
                  <a:lumOff val="25000"/>
                </a:schemeClr>
              </a:solidFill>
            </a:endParaRPr>
          </a:p>
        </p:txBody>
      </p:sp>
      <p:pic>
        <p:nvPicPr>
          <p:cNvPr id="24" name="Picture 23"/>
          <p:cNvPicPr>
            <a:picLocks noChangeAspect="1"/>
          </p:cNvPicPr>
          <p:nvPr/>
        </p:nvPicPr>
        <p:blipFill rotWithShape="1">
          <a:blip r:embed="rId4"/>
          <a:srcRect l="10386" t="15631" r="2139" b="6102"/>
          <a:stretch/>
        </p:blipFill>
        <p:spPr>
          <a:xfrm>
            <a:off x="1025914" y="1750741"/>
            <a:ext cx="9578898" cy="4148254"/>
          </a:xfrm>
          <a:prstGeom prst="rect">
            <a:avLst/>
          </a:prstGeom>
        </p:spPr>
      </p:pic>
    </p:spTree>
    <p:extLst>
      <p:ext uri="{BB962C8B-B14F-4D97-AF65-F5344CB8AC3E}">
        <p14:creationId xmlns:p14="http://schemas.microsoft.com/office/powerpoint/2010/main" val="411653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l="2369" t="8033" r="2945" b="7467"/>
          <a:stretch/>
        </p:blipFill>
        <p:spPr>
          <a:xfrm>
            <a:off x="742951" y="939491"/>
            <a:ext cx="2364000" cy="2730179"/>
          </a:xfrm>
          <a:prstGeom prst="rect">
            <a:avLst/>
          </a:prstGeom>
        </p:spPr>
      </p:pic>
      <p:sp>
        <p:nvSpPr>
          <p:cNvPr id="2" name="Title 1"/>
          <p:cNvSpPr>
            <a:spLocks noGrp="1"/>
          </p:cNvSpPr>
          <p:nvPr>
            <p:ph type="title"/>
          </p:nvPr>
        </p:nvSpPr>
        <p:spPr>
          <a:xfrm>
            <a:off x="1000125" y="365124"/>
            <a:ext cx="10611772" cy="479425"/>
          </a:xfrm>
        </p:spPr>
        <p:txBody>
          <a:bodyPr/>
          <a:lstStyle/>
          <a:p>
            <a:r>
              <a:rPr lang="en-US" dirty="0"/>
              <a:t>National Park/Shale Basin Results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2427" b="31591"/>
          <a:stretch/>
        </p:blipFill>
        <p:spPr>
          <a:xfrm>
            <a:off x="2307141" y="4237398"/>
            <a:ext cx="4393651" cy="204590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32390" b="32281"/>
          <a:stretch/>
        </p:blipFill>
        <p:spPr>
          <a:xfrm>
            <a:off x="7559893" y="4242461"/>
            <a:ext cx="4538345" cy="2074924"/>
          </a:xfrm>
          <a:prstGeom prst="rect">
            <a:avLst/>
          </a:prstGeom>
        </p:spPr>
      </p:pic>
      <p:sp>
        <p:nvSpPr>
          <p:cNvPr id="39" name="TextBox 38"/>
          <p:cNvSpPr txBox="1"/>
          <p:nvPr/>
        </p:nvSpPr>
        <p:spPr>
          <a:xfrm>
            <a:off x="2119111" y="4294758"/>
            <a:ext cx="700562" cy="338554"/>
          </a:xfrm>
          <a:prstGeom prst="rect">
            <a:avLst/>
          </a:prstGeom>
          <a:noFill/>
        </p:spPr>
        <p:txBody>
          <a:bodyPr wrap="square" rtlCol="0">
            <a:spAutoFit/>
          </a:bodyPr>
          <a:lstStyle/>
          <a:p>
            <a:pPr algn="ctr"/>
            <a:r>
              <a:rPr lang="en-US" sz="1600" b="1" dirty="0">
                <a:solidFill>
                  <a:schemeClr val="tx1">
                    <a:lumMod val="75000"/>
                    <a:lumOff val="25000"/>
                  </a:schemeClr>
                </a:solidFill>
              </a:rPr>
              <a:t>2005</a:t>
            </a:r>
          </a:p>
        </p:txBody>
      </p:sp>
      <p:sp>
        <p:nvSpPr>
          <p:cNvPr id="41" name="TextBox 40"/>
          <p:cNvSpPr txBox="1"/>
          <p:nvPr/>
        </p:nvSpPr>
        <p:spPr>
          <a:xfrm>
            <a:off x="7369787" y="4294910"/>
            <a:ext cx="700562" cy="338554"/>
          </a:xfrm>
          <a:prstGeom prst="rect">
            <a:avLst/>
          </a:prstGeom>
          <a:noFill/>
        </p:spPr>
        <p:txBody>
          <a:bodyPr wrap="square" rtlCol="0">
            <a:spAutoFit/>
          </a:bodyPr>
          <a:lstStyle/>
          <a:p>
            <a:pPr algn="ctr"/>
            <a:r>
              <a:rPr lang="en-US" sz="1600" b="1" dirty="0">
                <a:solidFill>
                  <a:schemeClr val="tx1">
                    <a:lumMod val="75000"/>
                    <a:lumOff val="25000"/>
                  </a:schemeClr>
                </a:solidFill>
              </a:rPr>
              <a:t>2017</a:t>
            </a:r>
          </a:p>
        </p:txBody>
      </p:sp>
      <p:grpSp>
        <p:nvGrpSpPr>
          <p:cNvPr id="43" name="Group 42"/>
          <p:cNvGrpSpPr/>
          <p:nvPr/>
        </p:nvGrpSpPr>
        <p:grpSpPr>
          <a:xfrm>
            <a:off x="63190" y="5711869"/>
            <a:ext cx="2388816" cy="1099373"/>
            <a:chOff x="2975113" y="3637294"/>
            <a:chExt cx="2987128" cy="1068269"/>
          </a:xfrm>
        </p:grpSpPr>
        <p:grpSp>
          <p:nvGrpSpPr>
            <p:cNvPr id="22" name="Group 21"/>
            <p:cNvGrpSpPr/>
            <p:nvPr/>
          </p:nvGrpSpPr>
          <p:grpSpPr>
            <a:xfrm>
              <a:off x="2975113" y="3861460"/>
              <a:ext cx="2973976" cy="844103"/>
              <a:chOff x="613902" y="5135599"/>
              <a:chExt cx="2973976" cy="844103"/>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729" t="89319" r="89519" b="2509"/>
              <a:stretch/>
            </p:blipFill>
            <p:spPr>
              <a:xfrm>
                <a:off x="613902" y="5135599"/>
                <a:ext cx="422787" cy="777382"/>
              </a:xfrm>
              <a:prstGeom prst="rect">
                <a:avLst/>
              </a:prstGeom>
            </p:spPr>
          </p:pic>
          <p:sp>
            <p:nvSpPr>
              <p:cNvPr id="18" name="TextBox 17"/>
              <p:cNvSpPr txBox="1"/>
              <p:nvPr/>
            </p:nvSpPr>
            <p:spPr>
              <a:xfrm>
                <a:off x="1000125" y="5187726"/>
                <a:ext cx="2587753" cy="261610"/>
              </a:xfrm>
              <a:prstGeom prst="rect">
                <a:avLst/>
              </a:prstGeom>
              <a:noFill/>
            </p:spPr>
            <p:txBody>
              <a:bodyPr wrap="square" rtlCol="0">
                <a:spAutoFit/>
              </a:bodyPr>
              <a:lstStyle/>
              <a:p>
                <a:r>
                  <a:rPr lang="en-US" sz="1100" dirty="0">
                    <a:solidFill>
                      <a:schemeClr val="tx1">
                        <a:lumMod val="75000"/>
                        <a:lumOff val="25000"/>
                      </a:schemeClr>
                    </a:solidFill>
                  </a:rPr>
                  <a:t>EGU Emission Source</a:t>
                </a:r>
              </a:p>
            </p:txBody>
          </p:sp>
          <p:sp>
            <p:nvSpPr>
              <p:cNvPr id="19" name="TextBox 18"/>
              <p:cNvSpPr txBox="1"/>
              <p:nvPr/>
            </p:nvSpPr>
            <p:spPr>
              <a:xfrm>
                <a:off x="1005935" y="5451340"/>
                <a:ext cx="2178822" cy="261610"/>
              </a:xfrm>
              <a:prstGeom prst="rect">
                <a:avLst/>
              </a:prstGeom>
              <a:solidFill>
                <a:schemeClr val="bg1"/>
              </a:solidFill>
            </p:spPr>
            <p:txBody>
              <a:bodyPr wrap="square" numCol="1" spcCol="640080" rtlCol="0">
                <a:spAutoFit/>
              </a:bodyPr>
              <a:lstStyle/>
              <a:p>
                <a:pPr algn="just"/>
                <a:r>
                  <a:rPr lang="en-US" sz="1100" dirty="0">
                    <a:solidFill>
                      <a:schemeClr val="tx1">
                        <a:lumMod val="75000"/>
                        <a:lumOff val="25000"/>
                      </a:schemeClr>
                    </a:solidFill>
                  </a:rPr>
                  <a:t>High (Molecules/cm</a:t>
                </a:r>
                <a:r>
                  <a:rPr lang="en-US" sz="1100" baseline="30000" dirty="0">
                    <a:solidFill>
                      <a:schemeClr val="tx1">
                        <a:lumMod val="75000"/>
                        <a:lumOff val="25000"/>
                      </a:schemeClr>
                    </a:solidFill>
                  </a:rPr>
                  <a:t>2</a:t>
                </a:r>
                <a:r>
                  <a:rPr lang="en-US" sz="1100" dirty="0">
                    <a:solidFill>
                      <a:schemeClr val="tx1">
                        <a:lumMod val="75000"/>
                        <a:lumOff val="25000"/>
                      </a:schemeClr>
                    </a:solidFill>
                  </a:rPr>
                  <a:t>)</a:t>
                </a:r>
              </a:p>
            </p:txBody>
          </p:sp>
          <p:sp>
            <p:nvSpPr>
              <p:cNvPr id="20" name="TextBox 19"/>
              <p:cNvSpPr txBox="1"/>
              <p:nvPr/>
            </p:nvSpPr>
            <p:spPr>
              <a:xfrm>
                <a:off x="1005935" y="5718092"/>
                <a:ext cx="2178822" cy="261610"/>
              </a:xfrm>
              <a:prstGeom prst="rect">
                <a:avLst/>
              </a:prstGeom>
              <a:solidFill>
                <a:schemeClr val="bg1"/>
              </a:solidFill>
            </p:spPr>
            <p:txBody>
              <a:bodyPr wrap="square" numCol="1" spcCol="640080" rtlCol="0">
                <a:spAutoFit/>
              </a:bodyPr>
              <a:lstStyle/>
              <a:p>
                <a:pPr algn="just"/>
                <a:r>
                  <a:rPr lang="en-US" sz="1100" dirty="0">
                    <a:solidFill>
                      <a:schemeClr val="tx1">
                        <a:lumMod val="75000"/>
                        <a:lumOff val="25000"/>
                      </a:schemeClr>
                    </a:solidFill>
                  </a:rPr>
                  <a:t>Low (Molecules/cm</a:t>
                </a:r>
                <a:r>
                  <a:rPr lang="en-US" sz="1100" baseline="30000" dirty="0">
                    <a:solidFill>
                      <a:schemeClr val="tx1">
                        <a:lumMod val="75000"/>
                        <a:lumOff val="25000"/>
                      </a:schemeClr>
                    </a:solidFill>
                  </a:rPr>
                  <a:t>2</a:t>
                </a:r>
                <a:r>
                  <a:rPr lang="en-US" sz="1100" dirty="0">
                    <a:solidFill>
                      <a:schemeClr val="tx1">
                        <a:lumMod val="75000"/>
                        <a:lumOff val="25000"/>
                      </a:schemeClr>
                    </a:solidFill>
                  </a:rPr>
                  <a:t>)</a:t>
                </a:r>
              </a:p>
            </p:txBody>
          </p:sp>
        </p:grpSp>
        <p:grpSp>
          <p:nvGrpSpPr>
            <p:cNvPr id="42" name="Group 41"/>
            <p:cNvGrpSpPr/>
            <p:nvPr/>
          </p:nvGrpSpPr>
          <p:grpSpPr>
            <a:xfrm>
              <a:off x="3005370" y="3637294"/>
              <a:ext cx="2956871" cy="261610"/>
              <a:chOff x="2992218" y="2936056"/>
              <a:chExt cx="2956871" cy="261610"/>
            </a:xfrm>
          </p:grpSpPr>
          <p:sp>
            <p:nvSpPr>
              <p:cNvPr id="34" name="Rectangle 33"/>
              <p:cNvSpPr/>
              <p:nvPr/>
            </p:nvSpPr>
            <p:spPr>
              <a:xfrm>
                <a:off x="2992218" y="2959696"/>
                <a:ext cx="303308" cy="19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extBox 34"/>
              <p:cNvSpPr txBox="1"/>
              <p:nvPr/>
            </p:nvSpPr>
            <p:spPr>
              <a:xfrm>
                <a:off x="3361336" y="2936056"/>
                <a:ext cx="2587753" cy="261610"/>
              </a:xfrm>
              <a:prstGeom prst="rect">
                <a:avLst/>
              </a:prstGeom>
              <a:noFill/>
            </p:spPr>
            <p:txBody>
              <a:bodyPr wrap="square" rtlCol="0">
                <a:spAutoFit/>
              </a:bodyPr>
              <a:lstStyle/>
              <a:p>
                <a:r>
                  <a:rPr lang="en-US" sz="1100" dirty="0">
                    <a:solidFill>
                      <a:schemeClr val="tx1">
                        <a:lumMod val="75000"/>
                        <a:lumOff val="25000"/>
                      </a:schemeClr>
                    </a:solidFill>
                  </a:rPr>
                  <a:t>Surrounding Shale Basins</a:t>
                </a:r>
              </a:p>
            </p:txBody>
          </p:sp>
        </p:gr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9477" t="80634" r="88915" b="17751"/>
            <a:stretch/>
          </p:blipFill>
          <p:spPr>
            <a:xfrm>
              <a:off x="3078971" y="3961151"/>
              <a:ext cx="122664" cy="159465"/>
            </a:xfrm>
            <a:prstGeom prst="rect">
              <a:avLst/>
            </a:prstGeom>
          </p:spPr>
        </p:pic>
      </p:grpSp>
      <p:sp>
        <p:nvSpPr>
          <p:cNvPr id="46" name="TextBox 45"/>
          <p:cNvSpPr txBox="1"/>
          <p:nvPr/>
        </p:nvSpPr>
        <p:spPr>
          <a:xfrm>
            <a:off x="154033" y="1073723"/>
            <a:ext cx="700562" cy="338554"/>
          </a:xfrm>
          <a:prstGeom prst="rect">
            <a:avLst/>
          </a:prstGeom>
          <a:noFill/>
        </p:spPr>
        <p:txBody>
          <a:bodyPr wrap="square" rtlCol="0">
            <a:spAutoFit/>
          </a:bodyPr>
          <a:lstStyle/>
          <a:p>
            <a:pPr algn="ctr"/>
            <a:r>
              <a:rPr lang="en-US" sz="1600" b="1" dirty="0">
                <a:solidFill>
                  <a:schemeClr val="tx1">
                    <a:lumMod val="75000"/>
                    <a:lumOff val="25000"/>
                  </a:schemeClr>
                </a:solidFill>
              </a:rPr>
              <a:t>2005</a:t>
            </a:r>
          </a:p>
        </p:txBody>
      </p:sp>
      <p:sp>
        <p:nvSpPr>
          <p:cNvPr id="12" name="Right Arrow 11"/>
          <p:cNvSpPr/>
          <p:nvPr/>
        </p:nvSpPr>
        <p:spPr>
          <a:xfrm>
            <a:off x="3862580" y="2146392"/>
            <a:ext cx="1261538" cy="301301"/>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p:cNvSpPr txBox="1"/>
          <p:nvPr/>
        </p:nvSpPr>
        <p:spPr>
          <a:xfrm>
            <a:off x="3294668" y="1306222"/>
            <a:ext cx="1727901" cy="830997"/>
          </a:xfrm>
          <a:prstGeom prst="rect">
            <a:avLst/>
          </a:prstGeom>
          <a:noFill/>
        </p:spPr>
        <p:txBody>
          <a:bodyPr wrap="square" rtlCol="0">
            <a:spAutoFit/>
          </a:bodyPr>
          <a:lstStyle/>
          <a:p>
            <a:pPr algn="ctr"/>
            <a:r>
              <a:rPr lang="en-US" sz="1600" dirty="0">
                <a:solidFill>
                  <a:schemeClr val="tx1">
                    <a:lumMod val="75000"/>
                    <a:lumOff val="25000"/>
                  </a:schemeClr>
                </a:solidFill>
              </a:rPr>
              <a:t>Chaco Culture </a:t>
            </a:r>
          </a:p>
          <a:p>
            <a:pPr algn="ctr"/>
            <a:r>
              <a:rPr lang="en-US" sz="1600" dirty="0">
                <a:solidFill>
                  <a:schemeClr val="tx1">
                    <a:lumMod val="75000"/>
                    <a:lumOff val="25000"/>
                  </a:schemeClr>
                </a:solidFill>
              </a:rPr>
              <a:t>National Historical Park</a:t>
            </a:r>
          </a:p>
        </p:txBody>
      </p:sp>
      <p:cxnSp>
        <p:nvCxnSpPr>
          <p:cNvPr id="37" name="Straight Arrow Connector 36"/>
          <p:cNvCxnSpPr>
            <a:cxnSpLocks/>
          </p:cNvCxnSpPr>
          <p:nvPr/>
        </p:nvCxnSpPr>
        <p:spPr>
          <a:xfrm flipH="1">
            <a:off x="2218766" y="1679171"/>
            <a:ext cx="1455459" cy="965592"/>
          </a:xfrm>
          <a:prstGeom prst="straightConnector1">
            <a:avLst/>
          </a:prstGeom>
          <a:ln>
            <a:solidFill>
              <a:srgbClr val="964035"/>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rotWithShape="1">
          <a:blip r:embed="rId8" cstate="print">
            <a:extLst>
              <a:ext uri="{28A0092B-C50C-407E-A947-70E740481C1C}">
                <a14:useLocalDpi xmlns:a14="http://schemas.microsoft.com/office/drawing/2010/main" val="0"/>
              </a:ext>
            </a:extLst>
          </a:blip>
          <a:srcRect l="2909" t="8333" r="3052" b="7334"/>
          <a:stretch/>
        </p:blipFill>
        <p:spPr>
          <a:xfrm>
            <a:off x="5572405" y="939491"/>
            <a:ext cx="2339497" cy="2715104"/>
          </a:xfrm>
          <a:prstGeom prst="rect">
            <a:avLst/>
          </a:prstGeom>
        </p:spPr>
      </p:pic>
      <p:sp>
        <p:nvSpPr>
          <p:cNvPr id="49" name="TextBox 48"/>
          <p:cNvSpPr txBox="1"/>
          <p:nvPr/>
        </p:nvSpPr>
        <p:spPr>
          <a:xfrm>
            <a:off x="5028351" y="1171124"/>
            <a:ext cx="700562" cy="338554"/>
          </a:xfrm>
          <a:prstGeom prst="rect">
            <a:avLst/>
          </a:prstGeom>
          <a:noFill/>
        </p:spPr>
        <p:txBody>
          <a:bodyPr wrap="square" rtlCol="0">
            <a:spAutoFit/>
          </a:bodyPr>
          <a:lstStyle/>
          <a:p>
            <a:pPr algn="ctr"/>
            <a:r>
              <a:rPr lang="en-US" sz="1600" b="1" dirty="0">
                <a:solidFill>
                  <a:schemeClr val="tx1">
                    <a:lumMod val="75000"/>
                    <a:lumOff val="25000"/>
                  </a:schemeClr>
                </a:solidFill>
              </a:rPr>
              <a:t>2017</a:t>
            </a:r>
          </a:p>
        </p:txBody>
      </p:sp>
      <p:cxnSp>
        <p:nvCxnSpPr>
          <p:cNvPr id="53" name="Straight Arrow Connector 52"/>
          <p:cNvCxnSpPr/>
          <p:nvPr/>
        </p:nvCxnSpPr>
        <p:spPr>
          <a:xfrm>
            <a:off x="4725520" y="4186136"/>
            <a:ext cx="0" cy="1093787"/>
          </a:xfrm>
          <a:prstGeom prst="straightConnector1">
            <a:avLst/>
          </a:prstGeom>
          <a:ln>
            <a:solidFill>
              <a:srgbClr val="964035"/>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712871" y="3663384"/>
            <a:ext cx="2013604" cy="584775"/>
          </a:xfrm>
          <a:prstGeom prst="rect">
            <a:avLst/>
          </a:prstGeom>
          <a:noFill/>
        </p:spPr>
        <p:txBody>
          <a:bodyPr wrap="square" rtlCol="0">
            <a:spAutoFit/>
          </a:bodyPr>
          <a:lstStyle/>
          <a:p>
            <a:pPr algn="ctr"/>
            <a:r>
              <a:rPr lang="en-US" sz="1600" dirty="0">
                <a:solidFill>
                  <a:schemeClr val="tx1">
                    <a:lumMod val="75000"/>
                    <a:lumOff val="25000"/>
                  </a:schemeClr>
                </a:solidFill>
              </a:rPr>
              <a:t>Rocky Mountain National Park</a:t>
            </a:r>
          </a:p>
        </p:txBody>
      </p:sp>
      <p:cxnSp>
        <p:nvCxnSpPr>
          <p:cNvPr id="62" name="Straight Arrow Connector 61"/>
          <p:cNvCxnSpPr/>
          <p:nvPr/>
        </p:nvCxnSpPr>
        <p:spPr>
          <a:xfrm flipH="1">
            <a:off x="7035830" y="1835274"/>
            <a:ext cx="1420126" cy="775715"/>
          </a:xfrm>
          <a:prstGeom prst="straightConnector1">
            <a:avLst/>
          </a:prstGeom>
          <a:ln>
            <a:solidFill>
              <a:srgbClr val="964035"/>
            </a:solidFill>
            <a:tailEnd type="triangle"/>
          </a:ln>
        </p:spPr>
        <p:style>
          <a:lnRef idx="1">
            <a:schemeClr val="accent1"/>
          </a:lnRef>
          <a:fillRef idx="0">
            <a:schemeClr val="accent1"/>
          </a:fillRef>
          <a:effectRef idx="0">
            <a:schemeClr val="accent1"/>
          </a:effectRef>
          <a:fontRef idx="minor">
            <a:schemeClr val="tx1"/>
          </a:fontRef>
        </p:style>
      </p:cxnSp>
      <p:sp>
        <p:nvSpPr>
          <p:cNvPr id="66" name="Right Arrow 65"/>
          <p:cNvSpPr/>
          <p:nvPr/>
        </p:nvSpPr>
        <p:spPr>
          <a:xfrm>
            <a:off x="6639283" y="5079408"/>
            <a:ext cx="1261538" cy="301301"/>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 name="Straight Arrow Connector 72"/>
          <p:cNvCxnSpPr/>
          <p:nvPr/>
        </p:nvCxnSpPr>
        <p:spPr>
          <a:xfrm>
            <a:off x="10069303" y="4186136"/>
            <a:ext cx="2544" cy="1093787"/>
          </a:xfrm>
          <a:prstGeom prst="straightConnector1">
            <a:avLst/>
          </a:prstGeom>
          <a:ln>
            <a:solidFill>
              <a:srgbClr val="964035"/>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9045826" y="3613509"/>
            <a:ext cx="2057682" cy="584775"/>
          </a:xfrm>
          <a:prstGeom prst="rect">
            <a:avLst/>
          </a:prstGeom>
          <a:noFill/>
        </p:spPr>
        <p:txBody>
          <a:bodyPr wrap="square" rtlCol="0">
            <a:spAutoFit/>
          </a:bodyPr>
          <a:lstStyle/>
          <a:p>
            <a:pPr algn="ctr"/>
            <a:r>
              <a:rPr lang="en-US" sz="1600" dirty="0">
                <a:solidFill>
                  <a:schemeClr val="tx1">
                    <a:lumMod val="75000"/>
                    <a:lumOff val="25000"/>
                  </a:schemeClr>
                </a:solidFill>
              </a:rPr>
              <a:t>Rocky Mountain National Park</a:t>
            </a:r>
          </a:p>
        </p:txBody>
      </p:sp>
      <p:sp>
        <p:nvSpPr>
          <p:cNvPr id="76" name="TextBox 75"/>
          <p:cNvSpPr txBox="1"/>
          <p:nvPr/>
        </p:nvSpPr>
        <p:spPr>
          <a:xfrm>
            <a:off x="8050448" y="1439223"/>
            <a:ext cx="1727901" cy="830997"/>
          </a:xfrm>
          <a:prstGeom prst="rect">
            <a:avLst/>
          </a:prstGeom>
          <a:noFill/>
        </p:spPr>
        <p:txBody>
          <a:bodyPr wrap="square" rtlCol="0">
            <a:spAutoFit/>
          </a:bodyPr>
          <a:lstStyle/>
          <a:p>
            <a:pPr algn="ctr"/>
            <a:r>
              <a:rPr lang="en-US" sz="1600" dirty="0">
                <a:solidFill>
                  <a:schemeClr val="tx1">
                    <a:lumMod val="75000"/>
                    <a:lumOff val="25000"/>
                  </a:schemeClr>
                </a:solidFill>
              </a:rPr>
              <a:t>Chaco Culture </a:t>
            </a:r>
          </a:p>
          <a:p>
            <a:pPr algn="ctr"/>
            <a:r>
              <a:rPr lang="en-US" sz="1600" dirty="0">
                <a:solidFill>
                  <a:schemeClr val="tx1">
                    <a:lumMod val="75000"/>
                    <a:lumOff val="25000"/>
                  </a:schemeClr>
                </a:solidFill>
              </a:rPr>
              <a:t>National Historical Park</a:t>
            </a:r>
          </a:p>
        </p:txBody>
      </p:sp>
    </p:spTree>
    <p:extLst>
      <p:ext uri="{BB962C8B-B14F-4D97-AF65-F5344CB8AC3E}">
        <p14:creationId xmlns:p14="http://schemas.microsoft.com/office/powerpoint/2010/main" val="682316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6403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6875</TotalTime>
  <Words>2721</Words>
  <Application>Microsoft Macintosh PowerPoint</Application>
  <PresentationFormat>Widescreen</PresentationFormat>
  <Paragraphs>929</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Webdings</vt:lpstr>
      <vt:lpstr>Wingdings 3</vt:lpstr>
      <vt:lpstr>Office Theme</vt:lpstr>
      <vt:lpstr>PowerPoint Presentation</vt:lpstr>
      <vt:lpstr>Atmospheric Pollutants</vt:lpstr>
      <vt:lpstr>Partners &amp; Community Concerns</vt:lpstr>
      <vt:lpstr>Our Study</vt:lpstr>
      <vt:lpstr>Earth Observations Used</vt:lpstr>
      <vt:lpstr>Methodology</vt:lpstr>
      <vt:lpstr>Annual Average and Anomaly</vt:lpstr>
      <vt:lpstr>Annual NO2 Trends</vt:lpstr>
      <vt:lpstr>National Park/Shale Basin Results</vt:lpstr>
      <vt:lpstr>Annual NO2 Trends – Focus Parks</vt:lpstr>
      <vt:lpstr>OMI vs. Ground Measurements</vt:lpstr>
      <vt:lpstr>Conclusions</vt:lpstr>
      <vt:lpstr>Future Work</vt:lpstr>
      <vt:lpstr>Acknowledgements</vt:lpstr>
    </vt:vector>
  </TitlesOfParts>
  <Company>HPES ACES</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Amanda Clayton</cp:lastModifiedBy>
  <cp:revision>393</cp:revision>
  <dcterms:created xsi:type="dcterms:W3CDTF">2017-05-15T13:42:39Z</dcterms:created>
  <dcterms:modified xsi:type="dcterms:W3CDTF">2018-09-13T20:31:24Z</dcterms:modified>
</cp:coreProperties>
</file>