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15120" userDrawn="1">
          <p15:clr>
            <a:srgbClr val="A4A3A4"/>
          </p15:clr>
        </p15:guide>
        <p15:guide id="3" pos="8760" userDrawn="1">
          <p15:clr>
            <a:srgbClr val="A4A3A4"/>
          </p15:clr>
        </p15:guide>
        <p15:guide id="4" orient="horz" pos="11620" userDrawn="1">
          <p15:clr>
            <a:srgbClr val="A4A3A4"/>
          </p15:clr>
        </p15:guide>
        <p15:guide id="5" orient="horz" pos="866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very, Ryan B. (LARC-E3)[SSAI DEVELOP]" initials="ARB(D" lastIdx="6" clrIdx="0">
    <p:extLst/>
  </p:cmAuthor>
  <p:cmAuthor id="2" name="Tiffani Miller" initials="TM"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5440"/>
    <a:srgbClr val="CE7869"/>
    <a:srgbClr val="E4B8AF"/>
    <a:srgbClr val="55B27B"/>
    <a:srgbClr val="7AC398"/>
    <a:srgbClr val="B8E0C8"/>
    <a:srgbClr val="A7CDB6"/>
    <a:srgbClr val="2E8654"/>
    <a:srgbClr val="5BA077"/>
    <a:srgbClr val="B9C0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441" autoAdjust="0"/>
    <p:restoredTop sz="94660"/>
  </p:normalViewPr>
  <p:slideViewPr>
    <p:cSldViewPr snapToGrid="0">
      <p:cViewPr>
        <p:scale>
          <a:sx n="60" d="100"/>
          <a:sy n="60" d="100"/>
        </p:scale>
        <p:origin x="366" y="42"/>
      </p:cViewPr>
      <p:guideLst>
        <p:guide orient="horz" pos="2880"/>
        <p:guide pos="15120"/>
        <p:guide pos="8760"/>
        <p:guide orient="horz" pos="11620"/>
        <p:guide orient="horz" pos="86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95BF78-1867-4F3C-B6B1-D3F5FF5369DD}"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30D4AEC4-7DAC-4A70-8312-A849CEE692B5}">
      <dgm:prSet phldrT="[Text]"/>
      <dgm:spPr>
        <a:solidFill>
          <a:srgbClr val="BF5440"/>
        </a:solidFill>
      </dgm:spPr>
      <dgm:t>
        <a:bodyPr/>
        <a:lstStyle/>
        <a:p>
          <a:r>
            <a:rPr lang="en-US" dirty="0" smtClean="0"/>
            <a:t>LST</a:t>
          </a:r>
          <a:endParaRPr lang="en-US" dirty="0"/>
        </a:p>
      </dgm:t>
    </dgm:pt>
    <dgm:pt modelId="{943B6BBE-32AD-4545-9DE5-20AFF4F6E9BA}" type="parTrans" cxnId="{C48D59F0-0DF4-4D2C-8B83-9D7626186A53}">
      <dgm:prSet/>
      <dgm:spPr/>
      <dgm:t>
        <a:bodyPr/>
        <a:lstStyle/>
        <a:p>
          <a:endParaRPr lang="en-US"/>
        </a:p>
      </dgm:t>
    </dgm:pt>
    <dgm:pt modelId="{32DFC72F-F3C2-4620-80FE-04D97C8743C7}" type="sibTrans" cxnId="{C48D59F0-0DF4-4D2C-8B83-9D7626186A53}">
      <dgm:prSet/>
      <dgm:spPr/>
      <dgm:t>
        <a:bodyPr/>
        <a:lstStyle/>
        <a:p>
          <a:endParaRPr lang="en-US"/>
        </a:p>
      </dgm:t>
    </dgm:pt>
    <dgm:pt modelId="{74829ADA-55A6-4B8C-B745-27A661306F6D}">
      <dgm:prSet phldrT="[Text]"/>
      <dgm:spPr>
        <a:ln>
          <a:solidFill>
            <a:srgbClr val="BF5440"/>
          </a:solidFill>
        </a:ln>
      </dgm:spPr>
      <dgm:t>
        <a:bodyPr/>
        <a:lstStyle/>
        <a:p>
          <a:r>
            <a:rPr lang="en-US" dirty="0" smtClean="0"/>
            <a:t>Use Landsat data to calculate yearly and monthly land surface temperature </a:t>
          </a:r>
          <a:r>
            <a:rPr lang="en-US" dirty="0" smtClean="0"/>
            <a:t>averages</a:t>
          </a:r>
          <a:endParaRPr lang="en-US" dirty="0"/>
        </a:p>
      </dgm:t>
    </dgm:pt>
    <dgm:pt modelId="{6EF1CBA6-AFC9-4B0E-B743-93AAB7DD7990}" type="parTrans" cxnId="{9320F759-008C-440A-A196-31E2C9F103C0}">
      <dgm:prSet/>
      <dgm:spPr/>
      <dgm:t>
        <a:bodyPr/>
        <a:lstStyle/>
        <a:p>
          <a:endParaRPr lang="en-US"/>
        </a:p>
      </dgm:t>
    </dgm:pt>
    <dgm:pt modelId="{08D80760-2755-4D5F-A628-8B296972909C}" type="sibTrans" cxnId="{9320F759-008C-440A-A196-31E2C9F103C0}">
      <dgm:prSet/>
      <dgm:spPr/>
      <dgm:t>
        <a:bodyPr/>
        <a:lstStyle/>
        <a:p>
          <a:endParaRPr lang="en-US"/>
        </a:p>
      </dgm:t>
    </dgm:pt>
    <dgm:pt modelId="{EE3FA1A2-A33B-4F47-80FF-65A8EED47728}">
      <dgm:prSet phldrT="[Text]"/>
      <dgm:spPr>
        <a:solidFill>
          <a:srgbClr val="BF5440"/>
        </a:solidFill>
      </dgm:spPr>
      <dgm:t>
        <a:bodyPr/>
        <a:lstStyle/>
        <a:p>
          <a:r>
            <a:rPr lang="en-US" dirty="0" smtClean="0"/>
            <a:t>Tree Canopy</a:t>
          </a:r>
          <a:endParaRPr lang="en-US" dirty="0"/>
        </a:p>
      </dgm:t>
    </dgm:pt>
    <dgm:pt modelId="{C341B8E8-A175-4BD2-868A-3C1F4DC98A31}" type="parTrans" cxnId="{C4CAEBB6-6033-4FDA-9A5C-408C6409D579}">
      <dgm:prSet/>
      <dgm:spPr/>
      <dgm:t>
        <a:bodyPr/>
        <a:lstStyle/>
        <a:p>
          <a:endParaRPr lang="en-US"/>
        </a:p>
      </dgm:t>
    </dgm:pt>
    <dgm:pt modelId="{1001B568-2DAC-4F93-AA4B-0FB39D76FB97}" type="sibTrans" cxnId="{C4CAEBB6-6033-4FDA-9A5C-408C6409D579}">
      <dgm:prSet/>
      <dgm:spPr/>
      <dgm:t>
        <a:bodyPr/>
        <a:lstStyle/>
        <a:p>
          <a:endParaRPr lang="en-US"/>
        </a:p>
      </dgm:t>
    </dgm:pt>
    <dgm:pt modelId="{420B44DE-019C-481D-8A56-61BCFA53247E}">
      <dgm:prSet phldrT="[Text]"/>
      <dgm:spPr>
        <a:ln>
          <a:solidFill>
            <a:srgbClr val="BF5440"/>
          </a:solidFill>
        </a:ln>
      </dgm:spPr>
      <dgm:t>
        <a:bodyPr/>
        <a:lstStyle/>
        <a:p>
          <a:r>
            <a:rPr lang="en-US" dirty="0" smtClean="0"/>
            <a:t>Use NAIP imagery and object-based classification to calculate percentage of tree canopy </a:t>
          </a:r>
          <a:r>
            <a:rPr lang="en-US" dirty="0" smtClean="0"/>
            <a:t>cover</a:t>
          </a:r>
          <a:endParaRPr lang="en-US" dirty="0"/>
        </a:p>
      </dgm:t>
    </dgm:pt>
    <dgm:pt modelId="{7D9273AB-496A-4503-901D-2C358B90096D}" type="parTrans" cxnId="{3B6EE334-A520-4D08-9FF5-CF4205535499}">
      <dgm:prSet/>
      <dgm:spPr/>
      <dgm:t>
        <a:bodyPr/>
        <a:lstStyle/>
        <a:p>
          <a:endParaRPr lang="en-US"/>
        </a:p>
      </dgm:t>
    </dgm:pt>
    <dgm:pt modelId="{4B0EB8AA-39F1-473A-8C52-89F21C50CB21}" type="sibTrans" cxnId="{3B6EE334-A520-4D08-9FF5-CF4205535499}">
      <dgm:prSet/>
      <dgm:spPr/>
      <dgm:t>
        <a:bodyPr/>
        <a:lstStyle/>
        <a:p>
          <a:endParaRPr lang="en-US"/>
        </a:p>
      </dgm:t>
    </dgm:pt>
    <dgm:pt modelId="{C85ADE2E-430D-4BAC-958B-99EAF6D2F836}">
      <dgm:prSet phldrT="[Text]"/>
      <dgm:spPr>
        <a:solidFill>
          <a:srgbClr val="BF5440"/>
        </a:solidFill>
      </dgm:spPr>
      <dgm:t>
        <a:bodyPr/>
        <a:lstStyle/>
        <a:p>
          <a:r>
            <a:rPr lang="en-US" dirty="0" smtClean="0"/>
            <a:t>Impervious Surfaces</a:t>
          </a:r>
          <a:endParaRPr lang="en-US" dirty="0"/>
        </a:p>
      </dgm:t>
    </dgm:pt>
    <dgm:pt modelId="{7F799531-8615-4712-9072-F6B26B5131BF}" type="parTrans" cxnId="{3D23B99D-A927-4EDF-A4D4-CC4947A48C64}">
      <dgm:prSet/>
      <dgm:spPr/>
      <dgm:t>
        <a:bodyPr/>
        <a:lstStyle/>
        <a:p>
          <a:endParaRPr lang="en-US"/>
        </a:p>
      </dgm:t>
    </dgm:pt>
    <dgm:pt modelId="{257882ED-9CB9-439C-A818-08E11ABA04DE}" type="sibTrans" cxnId="{3D23B99D-A927-4EDF-A4D4-CC4947A48C64}">
      <dgm:prSet/>
      <dgm:spPr/>
      <dgm:t>
        <a:bodyPr/>
        <a:lstStyle/>
        <a:p>
          <a:endParaRPr lang="en-US"/>
        </a:p>
      </dgm:t>
    </dgm:pt>
    <dgm:pt modelId="{F71A1817-E6B8-46F9-B260-835260D3E195}">
      <dgm:prSet phldrT="[Text]"/>
      <dgm:spPr>
        <a:ln>
          <a:solidFill>
            <a:srgbClr val="BF5440"/>
          </a:solidFill>
        </a:ln>
      </dgm:spPr>
      <dgm:t>
        <a:bodyPr/>
        <a:lstStyle/>
        <a:p>
          <a:r>
            <a:rPr lang="en-US" dirty="0" smtClean="0"/>
            <a:t>Use NAIP imagery and object-based classification to calculate impervious </a:t>
          </a:r>
          <a:r>
            <a:rPr lang="en-US" dirty="0" smtClean="0"/>
            <a:t>surfaces</a:t>
          </a:r>
          <a:endParaRPr lang="en-US" dirty="0"/>
        </a:p>
      </dgm:t>
    </dgm:pt>
    <dgm:pt modelId="{32EE3816-9F20-425E-9760-F0C9B05091B8}" type="parTrans" cxnId="{DA27E73C-EB7E-4014-938C-ECBCCFD3CC8F}">
      <dgm:prSet/>
      <dgm:spPr/>
      <dgm:t>
        <a:bodyPr/>
        <a:lstStyle/>
        <a:p>
          <a:endParaRPr lang="en-US"/>
        </a:p>
      </dgm:t>
    </dgm:pt>
    <dgm:pt modelId="{09097B35-374E-449F-8EA5-79C57D240201}" type="sibTrans" cxnId="{DA27E73C-EB7E-4014-938C-ECBCCFD3CC8F}">
      <dgm:prSet/>
      <dgm:spPr/>
      <dgm:t>
        <a:bodyPr/>
        <a:lstStyle/>
        <a:p>
          <a:endParaRPr lang="en-US"/>
        </a:p>
      </dgm:t>
    </dgm:pt>
    <dgm:pt modelId="{4F3EAF9A-5190-48FA-998E-CB73572A529B}">
      <dgm:prSet/>
      <dgm:spPr>
        <a:solidFill>
          <a:srgbClr val="BF5440"/>
        </a:solidFill>
      </dgm:spPr>
      <dgm:t>
        <a:bodyPr/>
        <a:lstStyle/>
        <a:p>
          <a:r>
            <a:rPr lang="en-US" dirty="0" smtClean="0"/>
            <a:t>Social Factors</a:t>
          </a:r>
          <a:endParaRPr lang="en-US" dirty="0"/>
        </a:p>
      </dgm:t>
    </dgm:pt>
    <dgm:pt modelId="{DF5BBE77-B2FC-4B5B-B01C-491FB17D0D2D}" type="parTrans" cxnId="{3B9ECED2-E845-44F3-B305-008F03148194}">
      <dgm:prSet/>
      <dgm:spPr/>
      <dgm:t>
        <a:bodyPr/>
        <a:lstStyle/>
        <a:p>
          <a:endParaRPr lang="en-US"/>
        </a:p>
      </dgm:t>
    </dgm:pt>
    <dgm:pt modelId="{E08039B0-658E-4845-B56C-6EE6B50771E0}" type="sibTrans" cxnId="{3B9ECED2-E845-44F3-B305-008F03148194}">
      <dgm:prSet/>
      <dgm:spPr/>
      <dgm:t>
        <a:bodyPr/>
        <a:lstStyle/>
        <a:p>
          <a:endParaRPr lang="en-US"/>
        </a:p>
      </dgm:t>
    </dgm:pt>
    <dgm:pt modelId="{55844B93-AF14-41E8-ABBE-D8B2E4FF4735}">
      <dgm:prSet/>
      <dgm:spPr>
        <a:ln>
          <a:solidFill>
            <a:srgbClr val="BF5440"/>
          </a:solidFill>
        </a:ln>
      </dgm:spPr>
      <dgm:t>
        <a:bodyPr/>
        <a:lstStyle/>
        <a:p>
          <a:r>
            <a:rPr lang="en-US" dirty="0" smtClean="0"/>
            <a:t>Use census data and principal component analysis to create social vulnerability layers and convert to raster </a:t>
          </a:r>
          <a:r>
            <a:rPr lang="en-US" dirty="0" smtClean="0"/>
            <a:t>format</a:t>
          </a:r>
          <a:endParaRPr lang="en-US" dirty="0"/>
        </a:p>
      </dgm:t>
    </dgm:pt>
    <dgm:pt modelId="{F3E0C6FE-B0D5-47BC-B56C-988DA7B813F8}" type="parTrans" cxnId="{6CFD7731-08BF-46CC-83B9-FD2939632F65}">
      <dgm:prSet/>
      <dgm:spPr/>
      <dgm:t>
        <a:bodyPr/>
        <a:lstStyle/>
        <a:p>
          <a:endParaRPr lang="en-US"/>
        </a:p>
      </dgm:t>
    </dgm:pt>
    <dgm:pt modelId="{FE12A3C5-C593-4518-BD19-D646C224395A}" type="sibTrans" cxnId="{6CFD7731-08BF-46CC-83B9-FD2939632F65}">
      <dgm:prSet/>
      <dgm:spPr/>
      <dgm:t>
        <a:bodyPr/>
        <a:lstStyle/>
        <a:p>
          <a:endParaRPr lang="en-US"/>
        </a:p>
      </dgm:t>
    </dgm:pt>
    <dgm:pt modelId="{114937F0-8999-4FCF-A95E-331673E0F1E6}" type="pres">
      <dgm:prSet presAssocID="{5E95BF78-1867-4F3C-B6B1-D3F5FF5369DD}" presName="Name0" presStyleCnt="0">
        <dgm:presLayoutVars>
          <dgm:chMax val="5"/>
          <dgm:chPref val="5"/>
          <dgm:dir/>
          <dgm:animLvl val="lvl"/>
        </dgm:presLayoutVars>
      </dgm:prSet>
      <dgm:spPr/>
      <dgm:t>
        <a:bodyPr/>
        <a:lstStyle/>
        <a:p>
          <a:endParaRPr lang="en-US"/>
        </a:p>
      </dgm:t>
    </dgm:pt>
    <dgm:pt modelId="{9BB8E898-1FBC-4075-91BF-32443E234754}" type="pres">
      <dgm:prSet presAssocID="{30D4AEC4-7DAC-4A70-8312-A849CEE692B5}" presName="parentText1" presStyleLbl="node1" presStyleIdx="0" presStyleCnt="4">
        <dgm:presLayoutVars>
          <dgm:chMax/>
          <dgm:chPref val="3"/>
          <dgm:bulletEnabled val="1"/>
        </dgm:presLayoutVars>
      </dgm:prSet>
      <dgm:spPr/>
      <dgm:t>
        <a:bodyPr/>
        <a:lstStyle/>
        <a:p>
          <a:endParaRPr lang="en-US"/>
        </a:p>
      </dgm:t>
    </dgm:pt>
    <dgm:pt modelId="{25F72875-750C-4B70-B726-D116BD883135}" type="pres">
      <dgm:prSet presAssocID="{30D4AEC4-7DAC-4A70-8312-A849CEE692B5}" presName="childText1" presStyleLbl="solidAlignAcc1" presStyleIdx="0" presStyleCnt="4">
        <dgm:presLayoutVars>
          <dgm:chMax val="0"/>
          <dgm:chPref val="0"/>
          <dgm:bulletEnabled val="1"/>
        </dgm:presLayoutVars>
      </dgm:prSet>
      <dgm:spPr/>
      <dgm:t>
        <a:bodyPr/>
        <a:lstStyle/>
        <a:p>
          <a:endParaRPr lang="en-US"/>
        </a:p>
      </dgm:t>
    </dgm:pt>
    <dgm:pt modelId="{FB898E94-1D9B-456B-B951-C9328940302B}" type="pres">
      <dgm:prSet presAssocID="{EE3FA1A2-A33B-4F47-80FF-65A8EED47728}" presName="parentText2" presStyleLbl="node1" presStyleIdx="1" presStyleCnt="4">
        <dgm:presLayoutVars>
          <dgm:chMax/>
          <dgm:chPref val="3"/>
          <dgm:bulletEnabled val="1"/>
        </dgm:presLayoutVars>
      </dgm:prSet>
      <dgm:spPr/>
      <dgm:t>
        <a:bodyPr/>
        <a:lstStyle/>
        <a:p>
          <a:endParaRPr lang="en-US"/>
        </a:p>
      </dgm:t>
    </dgm:pt>
    <dgm:pt modelId="{648D6968-0739-4BF5-AA44-1D546E97CE6E}" type="pres">
      <dgm:prSet presAssocID="{EE3FA1A2-A33B-4F47-80FF-65A8EED47728}" presName="childText2" presStyleLbl="solidAlignAcc1" presStyleIdx="1" presStyleCnt="4">
        <dgm:presLayoutVars>
          <dgm:chMax val="0"/>
          <dgm:chPref val="0"/>
          <dgm:bulletEnabled val="1"/>
        </dgm:presLayoutVars>
      </dgm:prSet>
      <dgm:spPr/>
      <dgm:t>
        <a:bodyPr/>
        <a:lstStyle/>
        <a:p>
          <a:endParaRPr lang="en-US"/>
        </a:p>
      </dgm:t>
    </dgm:pt>
    <dgm:pt modelId="{09394E97-4FEF-4E1F-80C2-5B2168191ECE}" type="pres">
      <dgm:prSet presAssocID="{C85ADE2E-430D-4BAC-958B-99EAF6D2F836}" presName="parentText3" presStyleLbl="node1" presStyleIdx="2" presStyleCnt="4">
        <dgm:presLayoutVars>
          <dgm:chMax/>
          <dgm:chPref val="3"/>
          <dgm:bulletEnabled val="1"/>
        </dgm:presLayoutVars>
      </dgm:prSet>
      <dgm:spPr/>
      <dgm:t>
        <a:bodyPr/>
        <a:lstStyle/>
        <a:p>
          <a:endParaRPr lang="en-US"/>
        </a:p>
      </dgm:t>
    </dgm:pt>
    <dgm:pt modelId="{57E1CD83-2437-4A3B-97BC-ECBA42953411}" type="pres">
      <dgm:prSet presAssocID="{C85ADE2E-430D-4BAC-958B-99EAF6D2F836}" presName="childText3" presStyleLbl="solidAlignAcc1" presStyleIdx="2" presStyleCnt="4">
        <dgm:presLayoutVars>
          <dgm:chMax val="0"/>
          <dgm:chPref val="0"/>
          <dgm:bulletEnabled val="1"/>
        </dgm:presLayoutVars>
      </dgm:prSet>
      <dgm:spPr/>
      <dgm:t>
        <a:bodyPr/>
        <a:lstStyle/>
        <a:p>
          <a:endParaRPr lang="en-US"/>
        </a:p>
      </dgm:t>
    </dgm:pt>
    <dgm:pt modelId="{8741EA6F-A576-4FC7-B37D-143DA35D0E9E}" type="pres">
      <dgm:prSet presAssocID="{4F3EAF9A-5190-48FA-998E-CB73572A529B}" presName="parentText4" presStyleLbl="node1" presStyleIdx="3" presStyleCnt="4">
        <dgm:presLayoutVars>
          <dgm:chMax/>
          <dgm:chPref val="3"/>
          <dgm:bulletEnabled val="1"/>
        </dgm:presLayoutVars>
      </dgm:prSet>
      <dgm:spPr/>
      <dgm:t>
        <a:bodyPr/>
        <a:lstStyle/>
        <a:p>
          <a:endParaRPr lang="en-US"/>
        </a:p>
      </dgm:t>
    </dgm:pt>
    <dgm:pt modelId="{85BAA5C2-C3DB-4190-950A-F744EDA432EF}" type="pres">
      <dgm:prSet presAssocID="{4F3EAF9A-5190-48FA-998E-CB73572A529B}" presName="childText4" presStyleLbl="solidAlignAcc1" presStyleIdx="3" presStyleCnt="4">
        <dgm:presLayoutVars>
          <dgm:chMax val="0"/>
          <dgm:chPref val="0"/>
          <dgm:bulletEnabled val="1"/>
        </dgm:presLayoutVars>
      </dgm:prSet>
      <dgm:spPr/>
      <dgm:t>
        <a:bodyPr/>
        <a:lstStyle/>
        <a:p>
          <a:endParaRPr lang="en-US"/>
        </a:p>
      </dgm:t>
    </dgm:pt>
  </dgm:ptLst>
  <dgm:cxnLst>
    <dgm:cxn modelId="{3B9ECED2-E845-44F3-B305-008F03148194}" srcId="{5E95BF78-1867-4F3C-B6B1-D3F5FF5369DD}" destId="{4F3EAF9A-5190-48FA-998E-CB73572A529B}" srcOrd="3" destOrd="0" parTransId="{DF5BBE77-B2FC-4B5B-B01C-491FB17D0D2D}" sibTransId="{E08039B0-658E-4845-B56C-6EE6B50771E0}"/>
    <dgm:cxn modelId="{6CFD7731-08BF-46CC-83B9-FD2939632F65}" srcId="{4F3EAF9A-5190-48FA-998E-CB73572A529B}" destId="{55844B93-AF14-41E8-ABBE-D8B2E4FF4735}" srcOrd="0" destOrd="0" parTransId="{F3E0C6FE-B0D5-47BC-B56C-988DA7B813F8}" sibTransId="{FE12A3C5-C593-4518-BD19-D646C224395A}"/>
    <dgm:cxn modelId="{C48D59F0-0DF4-4D2C-8B83-9D7626186A53}" srcId="{5E95BF78-1867-4F3C-B6B1-D3F5FF5369DD}" destId="{30D4AEC4-7DAC-4A70-8312-A849CEE692B5}" srcOrd="0" destOrd="0" parTransId="{943B6BBE-32AD-4545-9DE5-20AFF4F6E9BA}" sibTransId="{32DFC72F-F3C2-4620-80FE-04D97C8743C7}"/>
    <dgm:cxn modelId="{9320F759-008C-440A-A196-31E2C9F103C0}" srcId="{30D4AEC4-7DAC-4A70-8312-A849CEE692B5}" destId="{74829ADA-55A6-4B8C-B745-27A661306F6D}" srcOrd="0" destOrd="0" parTransId="{6EF1CBA6-AFC9-4B0E-B743-93AAB7DD7990}" sibTransId="{08D80760-2755-4D5F-A628-8B296972909C}"/>
    <dgm:cxn modelId="{80DBCCB4-9946-4CAA-A05A-83F1ADAB03E2}" type="presOf" srcId="{4F3EAF9A-5190-48FA-998E-CB73572A529B}" destId="{8741EA6F-A576-4FC7-B37D-143DA35D0E9E}" srcOrd="0" destOrd="0" presId="urn:microsoft.com/office/officeart/2009/3/layout/IncreasingArrowsProcess"/>
    <dgm:cxn modelId="{1FFB9BFE-8546-4F16-BF1A-6F0A5936B88C}" type="presOf" srcId="{5E95BF78-1867-4F3C-B6B1-D3F5FF5369DD}" destId="{114937F0-8999-4FCF-A95E-331673E0F1E6}" srcOrd="0" destOrd="0" presId="urn:microsoft.com/office/officeart/2009/3/layout/IncreasingArrowsProcess"/>
    <dgm:cxn modelId="{67E99577-1750-473F-951E-93C1DFBAA4F5}" type="presOf" srcId="{C85ADE2E-430D-4BAC-958B-99EAF6D2F836}" destId="{09394E97-4FEF-4E1F-80C2-5B2168191ECE}" srcOrd="0" destOrd="0" presId="urn:microsoft.com/office/officeart/2009/3/layout/IncreasingArrowsProcess"/>
    <dgm:cxn modelId="{0D240AD4-4BBD-4561-9707-F6C641F494DC}" type="presOf" srcId="{55844B93-AF14-41E8-ABBE-D8B2E4FF4735}" destId="{85BAA5C2-C3DB-4190-950A-F744EDA432EF}" srcOrd="0" destOrd="0" presId="urn:microsoft.com/office/officeart/2009/3/layout/IncreasingArrowsProcess"/>
    <dgm:cxn modelId="{C4CAEBB6-6033-4FDA-9A5C-408C6409D579}" srcId="{5E95BF78-1867-4F3C-B6B1-D3F5FF5369DD}" destId="{EE3FA1A2-A33B-4F47-80FF-65A8EED47728}" srcOrd="1" destOrd="0" parTransId="{C341B8E8-A175-4BD2-868A-3C1F4DC98A31}" sibTransId="{1001B568-2DAC-4F93-AA4B-0FB39D76FB97}"/>
    <dgm:cxn modelId="{C5976F11-DFF6-4676-8775-648B0E8245E6}" type="presOf" srcId="{F71A1817-E6B8-46F9-B260-835260D3E195}" destId="{57E1CD83-2437-4A3B-97BC-ECBA42953411}" srcOrd="0" destOrd="0" presId="urn:microsoft.com/office/officeart/2009/3/layout/IncreasingArrowsProcess"/>
    <dgm:cxn modelId="{A6C28217-A8B0-4C58-B0C1-BED5A0BB59D2}" type="presOf" srcId="{30D4AEC4-7DAC-4A70-8312-A849CEE692B5}" destId="{9BB8E898-1FBC-4075-91BF-32443E234754}" srcOrd="0" destOrd="0" presId="urn:microsoft.com/office/officeart/2009/3/layout/IncreasingArrowsProcess"/>
    <dgm:cxn modelId="{C9D40340-E04E-4F9A-B3DE-8A1BDC7FC98B}" type="presOf" srcId="{74829ADA-55A6-4B8C-B745-27A661306F6D}" destId="{25F72875-750C-4B70-B726-D116BD883135}" srcOrd="0" destOrd="0" presId="urn:microsoft.com/office/officeart/2009/3/layout/IncreasingArrowsProcess"/>
    <dgm:cxn modelId="{DA27E73C-EB7E-4014-938C-ECBCCFD3CC8F}" srcId="{C85ADE2E-430D-4BAC-958B-99EAF6D2F836}" destId="{F71A1817-E6B8-46F9-B260-835260D3E195}" srcOrd="0" destOrd="0" parTransId="{32EE3816-9F20-425E-9760-F0C9B05091B8}" sibTransId="{09097B35-374E-449F-8EA5-79C57D240201}"/>
    <dgm:cxn modelId="{700775C1-34E1-4A19-9CF0-BE9E6DFF30C0}" type="presOf" srcId="{420B44DE-019C-481D-8A56-61BCFA53247E}" destId="{648D6968-0739-4BF5-AA44-1D546E97CE6E}" srcOrd="0" destOrd="0" presId="urn:microsoft.com/office/officeart/2009/3/layout/IncreasingArrowsProcess"/>
    <dgm:cxn modelId="{3B6EE334-A520-4D08-9FF5-CF4205535499}" srcId="{EE3FA1A2-A33B-4F47-80FF-65A8EED47728}" destId="{420B44DE-019C-481D-8A56-61BCFA53247E}" srcOrd="0" destOrd="0" parTransId="{7D9273AB-496A-4503-901D-2C358B90096D}" sibTransId="{4B0EB8AA-39F1-473A-8C52-89F21C50CB21}"/>
    <dgm:cxn modelId="{F0119425-6448-43CF-996C-D057A5325E19}" type="presOf" srcId="{EE3FA1A2-A33B-4F47-80FF-65A8EED47728}" destId="{FB898E94-1D9B-456B-B951-C9328940302B}" srcOrd="0" destOrd="0" presId="urn:microsoft.com/office/officeart/2009/3/layout/IncreasingArrowsProcess"/>
    <dgm:cxn modelId="{3D23B99D-A927-4EDF-A4D4-CC4947A48C64}" srcId="{5E95BF78-1867-4F3C-B6B1-D3F5FF5369DD}" destId="{C85ADE2E-430D-4BAC-958B-99EAF6D2F836}" srcOrd="2" destOrd="0" parTransId="{7F799531-8615-4712-9072-F6B26B5131BF}" sibTransId="{257882ED-9CB9-439C-A818-08E11ABA04DE}"/>
    <dgm:cxn modelId="{78788AFD-7862-4513-B9CB-91E88705B2FA}" type="presParOf" srcId="{114937F0-8999-4FCF-A95E-331673E0F1E6}" destId="{9BB8E898-1FBC-4075-91BF-32443E234754}" srcOrd="0" destOrd="0" presId="urn:microsoft.com/office/officeart/2009/3/layout/IncreasingArrowsProcess"/>
    <dgm:cxn modelId="{132B8E7F-72C4-44A7-9039-408C139B9762}" type="presParOf" srcId="{114937F0-8999-4FCF-A95E-331673E0F1E6}" destId="{25F72875-750C-4B70-B726-D116BD883135}" srcOrd="1" destOrd="0" presId="urn:microsoft.com/office/officeart/2009/3/layout/IncreasingArrowsProcess"/>
    <dgm:cxn modelId="{5D8E49E9-0CAB-4F58-9BDD-8AA533F6FC23}" type="presParOf" srcId="{114937F0-8999-4FCF-A95E-331673E0F1E6}" destId="{FB898E94-1D9B-456B-B951-C9328940302B}" srcOrd="2" destOrd="0" presId="urn:microsoft.com/office/officeart/2009/3/layout/IncreasingArrowsProcess"/>
    <dgm:cxn modelId="{C0C5A100-1EDF-44A2-AF74-4B39B2FDE637}" type="presParOf" srcId="{114937F0-8999-4FCF-A95E-331673E0F1E6}" destId="{648D6968-0739-4BF5-AA44-1D546E97CE6E}" srcOrd="3" destOrd="0" presId="urn:microsoft.com/office/officeart/2009/3/layout/IncreasingArrowsProcess"/>
    <dgm:cxn modelId="{3C750904-D84A-461A-B918-C7D54FCD0CBD}" type="presParOf" srcId="{114937F0-8999-4FCF-A95E-331673E0F1E6}" destId="{09394E97-4FEF-4E1F-80C2-5B2168191ECE}" srcOrd="4" destOrd="0" presId="urn:microsoft.com/office/officeart/2009/3/layout/IncreasingArrowsProcess"/>
    <dgm:cxn modelId="{5123FB15-EEDF-4EB3-A6E0-50E7F6CF8F7C}" type="presParOf" srcId="{114937F0-8999-4FCF-A95E-331673E0F1E6}" destId="{57E1CD83-2437-4A3B-97BC-ECBA42953411}" srcOrd="5" destOrd="0" presId="urn:microsoft.com/office/officeart/2009/3/layout/IncreasingArrowsProcess"/>
    <dgm:cxn modelId="{D453E2E6-EA86-4259-90DB-1FC9FCD55E7D}" type="presParOf" srcId="{114937F0-8999-4FCF-A95E-331673E0F1E6}" destId="{8741EA6F-A576-4FC7-B37D-143DA35D0E9E}" srcOrd="6" destOrd="0" presId="urn:microsoft.com/office/officeart/2009/3/layout/IncreasingArrowsProcess"/>
    <dgm:cxn modelId="{3A09F60C-4152-4FB5-84C4-116E3136DDFC}" type="presParOf" srcId="{114937F0-8999-4FCF-A95E-331673E0F1E6}" destId="{85BAA5C2-C3DB-4190-950A-F744EDA432EF}" srcOrd="7" destOrd="0" presId="urn:microsoft.com/office/officeart/2009/3/layout/IncreasingArrowsProcess"/>
  </dgm:cxnLst>
  <dgm:bg/>
  <dgm:whole>
    <a:ln>
      <a:noFill/>
    </a:ln>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95BF78-1867-4F3C-B6B1-D3F5FF5369DD}"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30D4AEC4-7DAC-4A70-8312-A849CEE692B5}">
      <dgm:prSet phldrT="[Text]"/>
      <dgm:spPr>
        <a:solidFill>
          <a:srgbClr val="BF5440"/>
        </a:solidFill>
      </dgm:spPr>
      <dgm:t>
        <a:bodyPr/>
        <a:lstStyle/>
        <a:p>
          <a:r>
            <a:rPr lang="en-US" dirty="0" smtClean="0"/>
            <a:t>LST</a:t>
          </a:r>
          <a:endParaRPr lang="en-US" dirty="0"/>
        </a:p>
      </dgm:t>
    </dgm:pt>
    <dgm:pt modelId="{943B6BBE-32AD-4545-9DE5-20AFF4F6E9BA}" type="parTrans" cxnId="{C48D59F0-0DF4-4D2C-8B83-9D7626186A53}">
      <dgm:prSet/>
      <dgm:spPr/>
      <dgm:t>
        <a:bodyPr/>
        <a:lstStyle/>
        <a:p>
          <a:endParaRPr lang="en-US"/>
        </a:p>
      </dgm:t>
    </dgm:pt>
    <dgm:pt modelId="{32DFC72F-F3C2-4620-80FE-04D97C8743C7}" type="sibTrans" cxnId="{C48D59F0-0DF4-4D2C-8B83-9D7626186A53}">
      <dgm:prSet/>
      <dgm:spPr/>
      <dgm:t>
        <a:bodyPr/>
        <a:lstStyle/>
        <a:p>
          <a:endParaRPr lang="en-US"/>
        </a:p>
      </dgm:t>
    </dgm:pt>
    <dgm:pt modelId="{74829ADA-55A6-4B8C-B745-27A661306F6D}">
      <dgm:prSet phldrT="[Text]"/>
      <dgm:spPr>
        <a:ln>
          <a:solidFill>
            <a:srgbClr val="BF5440"/>
          </a:solidFill>
        </a:ln>
      </dgm:spPr>
      <dgm:t>
        <a:bodyPr/>
        <a:lstStyle/>
        <a:p>
          <a:r>
            <a:rPr lang="en-US" dirty="0" smtClean="0"/>
            <a:t>Use Landsat data to calculate average land surface </a:t>
          </a:r>
          <a:r>
            <a:rPr lang="en-US" dirty="0" smtClean="0"/>
            <a:t>temperature</a:t>
          </a:r>
          <a:endParaRPr lang="en-US" dirty="0"/>
        </a:p>
      </dgm:t>
    </dgm:pt>
    <dgm:pt modelId="{6EF1CBA6-AFC9-4B0E-B743-93AAB7DD7990}" type="parTrans" cxnId="{9320F759-008C-440A-A196-31E2C9F103C0}">
      <dgm:prSet/>
      <dgm:spPr/>
      <dgm:t>
        <a:bodyPr/>
        <a:lstStyle/>
        <a:p>
          <a:endParaRPr lang="en-US"/>
        </a:p>
      </dgm:t>
    </dgm:pt>
    <dgm:pt modelId="{08D80760-2755-4D5F-A628-8B296972909C}" type="sibTrans" cxnId="{9320F759-008C-440A-A196-31E2C9F103C0}">
      <dgm:prSet/>
      <dgm:spPr/>
      <dgm:t>
        <a:bodyPr/>
        <a:lstStyle/>
        <a:p>
          <a:endParaRPr lang="en-US"/>
        </a:p>
      </dgm:t>
    </dgm:pt>
    <dgm:pt modelId="{EE3FA1A2-A33B-4F47-80FF-65A8EED47728}">
      <dgm:prSet phldrT="[Text]"/>
      <dgm:spPr>
        <a:solidFill>
          <a:srgbClr val="BF5440"/>
        </a:solidFill>
      </dgm:spPr>
      <dgm:t>
        <a:bodyPr/>
        <a:lstStyle/>
        <a:p>
          <a:r>
            <a:rPr lang="en-US" dirty="0" smtClean="0"/>
            <a:t>NDVI</a:t>
          </a:r>
          <a:endParaRPr lang="en-US" dirty="0"/>
        </a:p>
      </dgm:t>
    </dgm:pt>
    <dgm:pt modelId="{C341B8E8-A175-4BD2-868A-3C1F4DC98A31}" type="parTrans" cxnId="{C4CAEBB6-6033-4FDA-9A5C-408C6409D579}">
      <dgm:prSet/>
      <dgm:spPr/>
      <dgm:t>
        <a:bodyPr/>
        <a:lstStyle/>
        <a:p>
          <a:endParaRPr lang="en-US"/>
        </a:p>
      </dgm:t>
    </dgm:pt>
    <dgm:pt modelId="{1001B568-2DAC-4F93-AA4B-0FB39D76FB97}" type="sibTrans" cxnId="{C4CAEBB6-6033-4FDA-9A5C-408C6409D579}">
      <dgm:prSet/>
      <dgm:spPr/>
      <dgm:t>
        <a:bodyPr/>
        <a:lstStyle/>
        <a:p>
          <a:endParaRPr lang="en-US"/>
        </a:p>
      </dgm:t>
    </dgm:pt>
    <dgm:pt modelId="{420B44DE-019C-481D-8A56-61BCFA53247E}">
      <dgm:prSet phldrT="[Text]"/>
      <dgm:spPr>
        <a:ln>
          <a:solidFill>
            <a:srgbClr val="BF5440"/>
          </a:solidFill>
        </a:ln>
      </dgm:spPr>
      <dgm:t>
        <a:bodyPr/>
        <a:lstStyle/>
        <a:p>
          <a:r>
            <a:rPr lang="en-US" dirty="0" smtClean="0"/>
            <a:t>Use Landsat data to calculate vegetation health and </a:t>
          </a:r>
          <a:r>
            <a:rPr lang="en-US" dirty="0" smtClean="0"/>
            <a:t>distribution</a:t>
          </a:r>
          <a:endParaRPr lang="en-US" dirty="0"/>
        </a:p>
      </dgm:t>
    </dgm:pt>
    <dgm:pt modelId="{7D9273AB-496A-4503-901D-2C358B90096D}" type="parTrans" cxnId="{3B6EE334-A520-4D08-9FF5-CF4205535499}">
      <dgm:prSet/>
      <dgm:spPr/>
      <dgm:t>
        <a:bodyPr/>
        <a:lstStyle/>
        <a:p>
          <a:endParaRPr lang="en-US"/>
        </a:p>
      </dgm:t>
    </dgm:pt>
    <dgm:pt modelId="{4B0EB8AA-39F1-473A-8C52-89F21C50CB21}" type="sibTrans" cxnId="{3B6EE334-A520-4D08-9FF5-CF4205535499}">
      <dgm:prSet/>
      <dgm:spPr/>
      <dgm:t>
        <a:bodyPr/>
        <a:lstStyle/>
        <a:p>
          <a:endParaRPr lang="en-US"/>
        </a:p>
      </dgm:t>
    </dgm:pt>
    <dgm:pt modelId="{C85ADE2E-430D-4BAC-958B-99EAF6D2F836}">
      <dgm:prSet phldrT="[Text]"/>
      <dgm:spPr>
        <a:solidFill>
          <a:srgbClr val="BF5440"/>
        </a:solidFill>
      </dgm:spPr>
      <dgm:t>
        <a:bodyPr/>
        <a:lstStyle/>
        <a:p>
          <a:r>
            <a:rPr lang="en-US" dirty="0" smtClean="0"/>
            <a:t>Impervious Surfaces</a:t>
          </a:r>
          <a:endParaRPr lang="en-US" dirty="0"/>
        </a:p>
      </dgm:t>
    </dgm:pt>
    <dgm:pt modelId="{7F799531-8615-4712-9072-F6B26B5131BF}" type="parTrans" cxnId="{3D23B99D-A927-4EDF-A4D4-CC4947A48C64}">
      <dgm:prSet/>
      <dgm:spPr/>
      <dgm:t>
        <a:bodyPr/>
        <a:lstStyle/>
        <a:p>
          <a:endParaRPr lang="en-US"/>
        </a:p>
      </dgm:t>
    </dgm:pt>
    <dgm:pt modelId="{257882ED-9CB9-439C-A818-08E11ABA04DE}" type="sibTrans" cxnId="{3D23B99D-A927-4EDF-A4D4-CC4947A48C64}">
      <dgm:prSet/>
      <dgm:spPr/>
      <dgm:t>
        <a:bodyPr/>
        <a:lstStyle/>
        <a:p>
          <a:endParaRPr lang="en-US"/>
        </a:p>
      </dgm:t>
    </dgm:pt>
    <dgm:pt modelId="{F71A1817-E6B8-46F9-B260-835260D3E195}">
      <dgm:prSet phldrT="[Text]"/>
      <dgm:spPr>
        <a:ln>
          <a:solidFill>
            <a:srgbClr val="BF5440"/>
          </a:solidFill>
        </a:ln>
      </dgm:spPr>
      <dgm:t>
        <a:bodyPr/>
        <a:lstStyle/>
        <a:p>
          <a:r>
            <a:rPr lang="en-US" dirty="0" smtClean="0"/>
            <a:t>Use NAIP imagery and object-based classification to calculate impervious </a:t>
          </a:r>
          <a:r>
            <a:rPr lang="en-US" dirty="0" smtClean="0"/>
            <a:t>surfaces</a:t>
          </a:r>
          <a:endParaRPr lang="en-US" dirty="0"/>
        </a:p>
      </dgm:t>
    </dgm:pt>
    <dgm:pt modelId="{32EE3816-9F20-425E-9760-F0C9B05091B8}" type="parTrans" cxnId="{DA27E73C-EB7E-4014-938C-ECBCCFD3CC8F}">
      <dgm:prSet/>
      <dgm:spPr/>
      <dgm:t>
        <a:bodyPr/>
        <a:lstStyle/>
        <a:p>
          <a:endParaRPr lang="en-US"/>
        </a:p>
      </dgm:t>
    </dgm:pt>
    <dgm:pt modelId="{09097B35-374E-449F-8EA5-79C57D240201}" type="sibTrans" cxnId="{DA27E73C-EB7E-4014-938C-ECBCCFD3CC8F}">
      <dgm:prSet/>
      <dgm:spPr/>
      <dgm:t>
        <a:bodyPr/>
        <a:lstStyle/>
        <a:p>
          <a:endParaRPr lang="en-US"/>
        </a:p>
      </dgm:t>
    </dgm:pt>
    <dgm:pt modelId="{4F3EAF9A-5190-48FA-998E-CB73572A529B}">
      <dgm:prSet/>
      <dgm:spPr>
        <a:solidFill>
          <a:srgbClr val="BF5440"/>
        </a:solidFill>
      </dgm:spPr>
      <dgm:t>
        <a:bodyPr/>
        <a:lstStyle/>
        <a:p>
          <a:r>
            <a:rPr lang="en-US" dirty="0" smtClean="0"/>
            <a:t>Tree Canopy</a:t>
          </a:r>
          <a:endParaRPr lang="en-US" dirty="0"/>
        </a:p>
      </dgm:t>
    </dgm:pt>
    <dgm:pt modelId="{DF5BBE77-B2FC-4B5B-B01C-491FB17D0D2D}" type="parTrans" cxnId="{3B9ECED2-E845-44F3-B305-008F03148194}">
      <dgm:prSet/>
      <dgm:spPr/>
      <dgm:t>
        <a:bodyPr/>
        <a:lstStyle/>
        <a:p>
          <a:endParaRPr lang="en-US"/>
        </a:p>
      </dgm:t>
    </dgm:pt>
    <dgm:pt modelId="{E08039B0-658E-4845-B56C-6EE6B50771E0}" type="sibTrans" cxnId="{3B9ECED2-E845-44F3-B305-008F03148194}">
      <dgm:prSet/>
      <dgm:spPr/>
      <dgm:t>
        <a:bodyPr/>
        <a:lstStyle/>
        <a:p>
          <a:endParaRPr lang="en-US"/>
        </a:p>
      </dgm:t>
    </dgm:pt>
    <dgm:pt modelId="{55844B93-AF14-41E8-ABBE-D8B2E4FF4735}">
      <dgm:prSet/>
      <dgm:spPr>
        <a:ln>
          <a:solidFill>
            <a:srgbClr val="BF5440"/>
          </a:solidFill>
        </a:ln>
      </dgm:spPr>
      <dgm:t>
        <a:bodyPr/>
        <a:lstStyle/>
        <a:p>
          <a:r>
            <a:rPr lang="en-US" dirty="0" smtClean="0"/>
            <a:t>Use NAIP imagery and object-based classification to calculate percentage of tree canopy </a:t>
          </a:r>
          <a:r>
            <a:rPr lang="en-US" dirty="0" smtClean="0"/>
            <a:t>cover</a:t>
          </a:r>
          <a:endParaRPr lang="en-US" dirty="0"/>
        </a:p>
      </dgm:t>
    </dgm:pt>
    <dgm:pt modelId="{F3E0C6FE-B0D5-47BC-B56C-988DA7B813F8}" type="parTrans" cxnId="{6CFD7731-08BF-46CC-83B9-FD2939632F65}">
      <dgm:prSet/>
      <dgm:spPr/>
      <dgm:t>
        <a:bodyPr/>
        <a:lstStyle/>
        <a:p>
          <a:endParaRPr lang="en-US"/>
        </a:p>
      </dgm:t>
    </dgm:pt>
    <dgm:pt modelId="{FE12A3C5-C593-4518-BD19-D646C224395A}" type="sibTrans" cxnId="{6CFD7731-08BF-46CC-83B9-FD2939632F65}">
      <dgm:prSet/>
      <dgm:spPr/>
      <dgm:t>
        <a:bodyPr/>
        <a:lstStyle/>
        <a:p>
          <a:endParaRPr lang="en-US"/>
        </a:p>
      </dgm:t>
    </dgm:pt>
    <dgm:pt modelId="{114937F0-8999-4FCF-A95E-331673E0F1E6}" type="pres">
      <dgm:prSet presAssocID="{5E95BF78-1867-4F3C-B6B1-D3F5FF5369DD}" presName="Name0" presStyleCnt="0">
        <dgm:presLayoutVars>
          <dgm:chMax val="5"/>
          <dgm:chPref val="5"/>
          <dgm:dir/>
          <dgm:animLvl val="lvl"/>
        </dgm:presLayoutVars>
      </dgm:prSet>
      <dgm:spPr/>
      <dgm:t>
        <a:bodyPr/>
        <a:lstStyle/>
        <a:p>
          <a:endParaRPr lang="en-US"/>
        </a:p>
      </dgm:t>
    </dgm:pt>
    <dgm:pt modelId="{9BB8E898-1FBC-4075-91BF-32443E234754}" type="pres">
      <dgm:prSet presAssocID="{30D4AEC4-7DAC-4A70-8312-A849CEE692B5}" presName="parentText1" presStyleLbl="node1" presStyleIdx="0" presStyleCnt="4" custLinFactNeighborX="-225">
        <dgm:presLayoutVars>
          <dgm:chMax/>
          <dgm:chPref val="3"/>
          <dgm:bulletEnabled val="1"/>
        </dgm:presLayoutVars>
      </dgm:prSet>
      <dgm:spPr/>
      <dgm:t>
        <a:bodyPr/>
        <a:lstStyle/>
        <a:p>
          <a:endParaRPr lang="en-US"/>
        </a:p>
      </dgm:t>
    </dgm:pt>
    <dgm:pt modelId="{25F72875-750C-4B70-B726-D116BD883135}" type="pres">
      <dgm:prSet presAssocID="{30D4AEC4-7DAC-4A70-8312-A849CEE692B5}" presName="childText1" presStyleLbl="solidAlignAcc1" presStyleIdx="0" presStyleCnt="4">
        <dgm:presLayoutVars>
          <dgm:chMax val="0"/>
          <dgm:chPref val="0"/>
          <dgm:bulletEnabled val="1"/>
        </dgm:presLayoutVars>
      </dgm:prSet>
      <dgm:spPr/>
      <dgm:t>
        <a:bodyPr/>
        <a:lstStyle/>
        <a:p>
          <a:endParaRPr lang="en-US"/>
        </a:p>
      </dgm:t>
    </dgm:pt>
    <dgm:pt modelId="{FB898E94-1D9B-456B-B951-C9328940302B}" type="pres">
      <dgm:prSet presAssocID="{EE3FA1A2-A33B-4F47-80FF-65A8EED47728}" presName="parentText2" presStyleLbl="node1" presStyleIdx="1" presStyleCnt="4">
        <dgm:presLayoutVars>
          <dgm:chMax/>
          <dgm:chPref val="3"/>
          <dgm:bulletEnabled val="1"/>
        </dgm:presLayoutVars>
      </dgm:prSet>
      <dgm:spPr/>
      <dgm:t>
        <a:bodyPr/>
        <a:lstStyle/>
        <a:p>
          <a:endParaRPr lang="en-US"/>
        </a:p>
      </dgm:t>
    </dgm:pt>
    <dgm:pt modelId="{648D6968-0739-4BF5-AA44-1D546E97CE6E}" type="pres">
      <dgm:prSet presAssocID="{EE3FA1A2-A33B-4F47-80FF-65A8EED47728}" presName="childText2" presStyleLbl="solidAlignAcc1" presStyleIdx="1" presStyleCnt="4">
        <dgm:presLayoutVars>
          <dgm:chMax val="0"/>
          <dgm:chPref val="0"/>
          <dgm:bulletEnabled val="1"/>
        </dgm:presLayoutVars>
      </dgm:prSet>
      <dgm:spPr/>
      <dgm:t>
        <a:bodyPr/>
        <a:lstStyle/>
        <a:p>
          <a:endParaRPr lang="en-US"/>
        </a:p>
      </dgm:t>
    </dgm:pt>
    <dgm:pt modelId="{09394E97-4FEF-4E1F-80C2-5B2168191ECE}" type="pres">
      <dgm:prSet presAssocID="{C85ADE2E-430D-4BAC-958B-99EAF6D2F836}" presName="parentText3" presStyleLbl="node1" presStyleIdx="2" presStyleCnt="4">
        <dgm:presLayoutVars>
          <dgm:chMax/>
          <dgm:chPref val="3"/>
          <dgm:bulletEnabled val="1"/>
        </dgm:presLayoutVars>
      </dgm:prSet>
      <dgm:spPr/>
      <dgm:t>
        <a:bodyPr/>
        <a:lstStyle/>
        <a:p>
          <a:endParaRPr lang="en-US"/>
        </a:p>
      </dgm:t>
    </dgm:pt>
    <dgm:pt modelId="{57E1CD83-2437-4A3B-97BC-ECBA42953411}" type="pres">
      <dgm:prSet presAssocID="{C85ADE2E-430D-4BAC-958B-99EAF6D2F836}" presName="childText3" presStyleLbl="solidAlignAcc1" presStyleIdx="2" presStyleCnt="4">
        <dgm:presLayoutVars>
          <dgm:chMax val="0"/>
          <dgm:chPref val="0"/>
          <dgm:bulletEnabled val="1"/>
        </dgm:presLayoutVars>
      </dgm:prSet>
      <dgm:spPr/>
      <dgm:t>
        <a:bodyPr/>
        <a:lstStyle/>
        <a:p>
          <a:endParaRPr lang="en-US"/>
        </a:p>
      </dgm:t>
    </dgm:pt>
    <dgm:pt modelId="{8741EA6F-A576-4FC7-B37D-143DA35D0E9E}" type="pres">
      <dgm:prSet presAssocID="{4F3EAF9A-5190-48FA-998E-CB73572A529B}" presName="parentText4" presStyleLbl="node1" presStyleIdx="3" presStyleCnt="4">
        <dgm:presLayoutVars>
          <dgm:chMax/>
          <dgm:chPref val="3"/>
          <dgm:bulletEnabled val="1"/>
        </dgm:presLayoutVars>
      </dgm:prSet>
      <dgm:spPr/>
      <dgm:t>
        <a:bodyPr/>
        <a:lstStyle/>
        <a:p>
          <a:endParaRPr lang="en-US"/>
        </a:p>
      </dgm:t>
    </dgm:pt>
    <dgm:pt modelId="{85BAA5C2-C3DB-4190-950A-F744EDA432EF}" type="pres">
      <dgm:prSet presAssocID="{4F3EAF9A-5190-48FA-998E-CB73572A529B}" presName="childText4" presStyleLbl="solidAlignAcc1" presStyleIdx="3" presStyleCnt="4">
        <dgm:presLayoutVars>
          <dgm:chMax val="0"/>
          <dgm:chPref val="0"/>
          <dgm:bulletEnabled val="1"/>
        </dgm:presLayoutVars>
      </dgm:prSet>
      <dgm:spPr/>
      <dgm:t>
        <a:bodyPr/>
        <a:lstStyle/>
        <a:p>
          <a:endParaRPr lang="en-US"/>
        </a:p>
      </dgm:t>
    </dgm:pt>
  </dgm:ptLst>
  <dgm:cxnLst>
    <dgm:cxn modelId="{7EDFAD4B-A645-2D44-B1F1-E29216ABC822}" type="presOf" srcId="{30D4AEC4-7DAC-4A70-8312-A849CEE692B5}" destId="{9BB8E898-1FBC-4075-91BF-32443E234754}" srcOrd="0" destOrd="0" presId="urn:microsoft.com/office/officeart/2009/3/layout/IncreasingArrowsProcess"/>
    <dgm:cxn modelId="{4F64461D-E2BC-C440-97BD-E79A5E6284F9}" type="presOf" srcId="{4F3EAF9A-5190-48FA-998E-CB73572A529B}" destId="{8741EA6F-A576-4FC7-B37D-143DA35D0E9E}" srcOrd="0" destOrd="0" presId="urn:microsoft.com/office/officeart/2009/3/layout/IncreasingArrowsProcess"/>
    <dgm:cxn modelId="{3B9ECED2-E845-44F3-B305-008F03148194}" srcId="{5E95BF78-1867-4F3C-B6B1-D3F5FF5369DD}" destId="{4F3EAF9A-5190-48FA-998E-CB73572A529B}" srcOrd="3" destOrd="0" parTransId="{DF5BBE77-B2FC-4B5B-B01C-491FB17D0D2D}" sibTransId="{E08039B0-658E-4845-B56C-6EE6B50771E0}"/>
    <dgm:cxn modelId="{6CFD7731-08BF-46CC-83B9-FD2939632F65}" srcId="{4F3EAF9A-5190-48FA-998E-CB73572A529B}" destId="{55844B93-AF14-41E8-ABBE-D8B2E4FF4735}" srcOrd="0" destOrd="0" parTransId="{F3E0C6FE-B0D5-47BC-B56C-988DA7B813F8}" sibTransId="{FE12A3C5-C593-4518-BD19-D646C224395A}"/>
    <dgm:cxn modelId="{C48D59F0-0DF4-4D2C-8B83-9D7626186A53}" srcId="{5E95BF78-1867-4F3C-B6B1-D3F5FF5369DD}" destId="{30D4AEC4-7DAC-4A70-8312-A849CEE692B5}" srcOrd="0" destOrd="0" parTransId="{943B6BBE-32AD-4545-9DE5-20AFF4F6E9BA}" sibTransId="{32DFC72F-F3C2-4620-80FE-04D97C8743C7}"/>
    <dgm:cxn modelId="{9320F759-008C-440A-A196-31E2C9F103C0}" srcId="{30D4AEC4-7DAC-4A70-8312-A849CEE692B5}" destId="{74829ADA-55A6-4B8C-B745-27A661306F6D}" srcOrd="0" destOrd="0" parTransId="{6EF1CBA6-AFC9-4B0E-B743-93AAB7DD7990}" sibTransId="{08D80760-2755-4D5F-A628-8B296972909C}"/>
    <dgm:cxn modelId="{46EABD37-F503-6C4F-99F6-C517EEAD7C35}" type="presOf" srcId="{74829ADA-55A6-4B8C-B745-27A661306F6D}" destId="{25F72875-750C-4B70-B726-D116BD883135}" srcOrd="0" destOrd="0" presId="urn:microsoft.com/office/officeart/2009/3/layout/IncreasingArrowsProcess"/>
    <dgm:cxn modelId="{B5DA6C74-816C-0C48-9606-F9996B3A6F0D}" type="presOf" srcId="{55844B93-AF14-41E8-ABBE-D8B2E4FF4735}" destId="{85BAA5C2-C3DB-4190-950A-F744EDA432EF}" srcOrd="0" destOrd="0" presId="urn:microsoft.com/office/officeart/2009/3/layout/IncreasingArrowsProcess"/>
    <dgm:cxn modelId="{F269D71F-5CF7-DD43-8E41-BAE2D5FC4491}" type="presOf" srcId="{F71A1817-E6B8-46F9-B260-835260D3E195}" destId="{57E1CD83-2437-4A3B-97BC-ECBA42953411}" srcOrd="0" destOrd="0" presId="urn:microsoft.com/office/officeart/2009/3/layout/IncreasingArrowsProcess"/>
    <dgm:cxn modelId="{55E00472-5706-4943-AC65-FCD8658D3190}" type="presOf" srcId="{420B44DE-019C-481D-8A56-61BCFA53247E}" destId="{648D6968-0739-4BF5-AA44-1D546E97CE6E}" srcOrd="0" destOrd="0" presId="urn:microsoft.com/office/officeart/2009/3/layout/IncreasingArrowsProcess"/>
    <dgm:cxn modelId="{E1FB1F43-5801-8B4A-B0D8-9914C7B986ED}" type="presOf" srcId="{C85ADE2E-430D-4BAC-958B-99EAF6D2F836}" destId="{09394E97-4FEF-4E1F-80C2-5B2168191ECE}" srcOrd="0" destOrd="0" presId="urn:microsoft.com/office/officeart/2009/3/layout/IncreasingArrowsProcess"/>
    <dgm:cxn modelId="{C4CAEBB6-6033-4FDA-9A5C-408C6409D579}" srcId="{5E95BF78-1867-4F3C-B6B1-D3F5FF5369DD}" destId="{EE3FA1A2-A33B-4F47-80FF-65A8EED47728}" srcOrd="1" destOrd="0" parTransId="{C341B8E8-A175-4BD2-868A-3C1F4DC98A31}" sibTransId="{1001B568-2DAC-4F93-AA4B-0FB39D76FB97}"/>
    <dgm:cxn modelId="{2A2B1516-E7D1-2B4C-8383-7962750D8D4C}" type="presOf" srcId="{5E95BF78-1867-4F3C-B6B1-D3F5FF5369DD}" destId="{114937F0-8999-4FCF-A95E-331673E0F1E6}" srcOrd="0" destOrd="0" presId="urn:microsoft.com/office/officeart/2009/3/layout/IncreasingArrowsProcess"/>
    <dgm:cxn modelId="{DA27E73C-EB7E-4014-938C-ECBCCFD3CC8F}" srcId="{C85ADE2E-430D-4BAC-958B-99EAF6D2F836}" destId="{F71A1817-E6B8-46F9-B260-835260D3E195}" srcOrd="0" destOrd="0" parTransId="{32EE3816-9F20-425E-9760-F0C9B05091B8}" sibTransId="{09097B35-374E-449F-8EA5-79C57D240201}"/>
    <dgm:cxn modelId="{F66843AB-82AF-E842-9A3A-648F75851C3C}" type="presOf" srcId="{EE3FA1A2-A33B-4F47-80FF-65A8EED47728}" destId="{FB898E94-1D9B-456B-B951-C9328940302B}" srcOrd="0" destOrd="0" presId="urn:microsoft.com/office/officeart/2009/3/layout/IncreasingArrowsProcess"/>
    <dgm:cxn modelId="{3B6EE334-A520-4D08-9FF5-CF4205535499}" srcId="{EE3FA1A2-A33B-4F47-80FF-65A8EED47728}" destId="{420B44DE-019C-481D-8A56-61BCFA53247E}" srcOrd="0" destOrd="0" parTransId="{7D9273AB-496A-4503-901D-2C358B90096D}" sibTransId="{4B0EB8AA-39F1-473A-8C52-89F21C50CB21}"/>
    <dgm:cxn modelId="{3D23B99D-A927-4EDF-A4D4-CC4947A48C64}" srcId="{5E95BF78-1867-4F3C-B6B1-D3F5FF5369DD}" destId="{C85ADE2E-430D-4BAC-958B-99EAF6D2F836}" srcOrd="2" destOrd="0" parTransId="{7F799531-8615-4712-9072-F6B26B5131BF}" sibTransId="{257882ED-9CB9-439C-A818-08E11ABA04DE}"/>
    <dgm:cxn modelId="{15A0CBD4-3E65-8747-AEF0-465F9DEDA7F4}" type="presParOf" srcId="{114937F0-8999-4FCF-A95E-331673E0F1E6}" destId="{9BB8E898-1FBC-4075-91BF-32443E234754}" srcOrd="0" destOrd="0" presId="urn:microsoft.com/office/officeart/2009/3/layout/IncreasingArrowsProcess"/>
    <dgm:cxn modelId="{CE967021-DB46-6D4E-80BD-347DCCF4C7F6}" type="presParOf" srcId="{114937F0-8999-4FCF-A95E-331673E0F1E6}" destId="{25F72875-750C-4B70-B726-D116BD883135}" srcOrd="1" destOrd="0" presId="urn:microsoft.com/office/officeart/2009/3/layout/IncreasingArrowsProcess"/>
    <dgm:cxn modelId="{E6EE8693-6AFF-7D40-914C-874B7F34E15F}" type="presParOf" srcId="{114937F0-8999-4FCF-A95E-331673E0F1E6}" destId="{FB898E94-1D9B-456B-B951-C9328940302B}" srcOrd="2" destOrd="0" presId="urn:microsoft.com/office/officeart/2009/3/layout/IncreasingArrowsProcess"/>
    <dgm:cxn modelId="{EB037018-C160-9648-B86A-8DCA47FB12BA}" type="presParOf" srcId="{114937F0-8999-4FCF-A95E-331673E0F1E6}" destId="{648D6968-0739-4BF5-AA44-1D546E97CE6E}" srcOrd="3" destOrd="0" presId="urn:microsoft.com/office/officeart/2009/3/layout/IncreasingArrowsProcess"/>
    <dgm:cxn modelId="{AC5CED39-C18A-C14A-A90B-61D769E108A5}" type="presParOf" srcId="{114937F0-8999-4FCF-A95E-331673E0F1E6}" destId="{09394E97-4FEF-4E1F-80C2-5B2168191ECE}" srcOrd="4" destOrd="0" presId="urn:microsoft.com/office/officeart/2009/3/layout/IncreasingArrowsProcess"/>
    <dgm:cxn modelId="{2429221B-BCF5-3245-ADD5-642400291E82}" type="presParOf" srcId="{114937F0-8999-4FCF-A95E-331673E0F1E6}" destId="{57E1CD83-2437-4A3B-97BC-ECBA42953411}" srcOrd="5" destOrd="0" presId="urn:microsoft.com/office/officeart/2009/3/layout/IncreasingArrowsProcess"/>
    <dgm:cxn modelId="{3C134568-E72C-3744-A876-9B394EA5366A}" type="presParOf" srcId="{114937F0-8999-4FCF-A95E-331673E0F1E6}" destId="{8741EA6F-A576-4FC7-B37D-143DA35D0E9E}" srcOrd="6" destOrd="0" presId="urn:microsoft.com/office/officeart/2009/3/layout/IncreasingArrowsProcess"/>
    <dgm:cxn modelId="{A95A3AAF-FB30-B242-8CA6-890CC854E08F}" type="presParOf" srcId="{114937F0-8999-4FCF-A95E-331673E0F1E6}" destId="{85BAA5C2-C3DB-4190-950A-F744EDA432EF}" srcOrd="7" destOrd="0" presId="urn:microsoft.com/office/officeart/2009/3/layout/IncreasingArrowsProcess"/>
  </dgm:cxnLst>
  <dgm:bg/>
  <dgm:whole>
    <a:ln>
      <a:noFill/>
    </a:ln>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B8E898-1FBC-4075-91BF-32443E234754}">
      <dsp:nvSpPr>
        <dsp:cNvPr id="0" name=""/>
        <dsp:cNvSpPr/>
      </dsp:nvSpPr>
      <dsp:spPr>
        <a:xfrm>
          <a:off x="0" y="1525600"/>
          <a:ext cx="7831861" cy="1140201"/>
        </a:xfrm>
        <a:prstGeom prst="rightArrow">
          <a:avLst>
            <a:gd name="adj1" fmla="val 50000"/>
            <a:gd name="adj2" fmla="val 50000"/>
          </a:avLst>
        </a:prstGeom>
        <a:solidFill>
          <a:srgbClr val="BF544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181007" numCol="1" spcCol="1270" anchor="ctr" anchorCtr="0">
          <a:noAutofit/>
        </a:bodyPr>
        <a:lstStyle/>
        <a:p>
          <a:pPr lvl="0" algn="l" defTabSz="1022350">
            <a:lnSpc>
              <a:spcPct val="90000"/>
            </a:lnSpc>
            <a:spcBef>
              <a:spcPct val="0"/>
            </a:spcBef>
            <a:spcAft>
              <a:spcPct val="35000"/>
            </a:spcAft>
          </a:pPr>
          <a:r>
            <a:rPr lang="en-US" sz="2300" kern="1200" dirty="0" smtClean="0"/>
            <a:t>LST</a:t>
          </a:r>
          <a:endParaRPr lang="en-US" sz="2300" kern="1200" dirty="0"/>
        </a:p>
      </dsp:txBody>
      <dsp:txXfrm>
        <a:off x="0" y="1810650"/>
        <a:ext cx="7546811" cy="570101"/>
      </dsp:txXfrm>
    </dsp:sp>
    <dsp:sp modelId="{25F72875-750C-4B70-B726-D116BD883135}">
      <dsp:nvSpPr>
        <dsp:cNvPr id="0" name=""/>
        <dsp:cNvSpPr/>
      </dsp:nvSpPr>
      <dsp:spPr>
        <a:xfrm>
          <a:off x="0" y="2406720"/>
          <a:ext cx="1805243" cy="2109028"/>
        </a:xfrm>
        <a:prstGeom prst="rect">
          <a:avLst/>
        </a:prstGeom>
        <a:solidFill>
          <a:schemeClr val="lt1">
            <a:hueOff val="0"/>
            <a:satOff val="0"/>
            <a:lumOff val="0"/>
            <a:alphaOff val="0"/>
          </a:schemeClr>
        </a:solidFill>
        <a:ln w="12700" cap="flat" cmpd="sng" algn="ctr">
          <a:solidFill>
            <a:srgbClr val="BF544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Use Landsat data to calculate yearly and monthly land surface temperature </a:t>
          </a:r>
          <a:r>
            <a:rPr lang="en-US" sz="1800" kern="1200" dirty="0" smtClean="0"/>
            <a:t>averages</a:t>
          </a:r>
          <a:endParaRPr lang="en-US" sz="1800" kern="1200" dirty="0"/>
        </a:p>
      </dsp:txBody>
      <dsp:txXfrm>
        <a:off x="0" y="2406720"/>
        <a:ext cx="1805243" cy="2109028"/>
      </dsp:txXfrm>
    </dsp:sp>
    <dsp:sp modelId="{FB898E94-1D9B-456B-B951-C9328940302B}">
      <dsp:nvSpPr>
        <dsp:cNvPr id="0" name=""/>
        <dsp:cNvSpPr/>
      </dsp:nvSpPr>
      <dsp:spPr>
        <a:xfrm>
          <a:off x="1805243" y="1905532"/>
          <a:ext cx="6026617" cy="1140201"/>
        </a:xfrm>
        <a:prstGeom prst="rightArrow">
          <a:avLst>
            <a:gd name="adj1" fmla="val 50000"/>
            <a:gd name="adj2" fmla="val 50000"/>
          </a:avLst>
        </a:prstGeom>
        <a:solidFill>
          <a:srgbClr val="BF544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181007" numCol="1" spcCol="1270" anchor="ctr" anchorCtr="0">
          <a:noAutofit/>
        </a:bodyPr>
        <a:lstStyle/>
        <a:p>
          <a:pPr lvl="0" algn="l" defTabSz="1022350">
            <a:lnSpc>
              <a:spcPct val="90000"/>
            </a:lnSpc>
            <a:spcBef>
              <a:spcPct val="0"/>
            </a:spcBef>
            <a:spcAft>
              <a:spcPct val="35000"/>
            </a:spcAft>
          </a:pPr>
          <a:r>
            <a:rPr lang="en-US" sz="2300" kern="1200" dirty="0" smtClean="0"/>
            <a:t>Tree Canopy</a:t>
          </a:r>
          <a:endParaRPr lang="en-US" sz="2300" kern="1200" dirty="0"/>
        </a:p>
      </dsp:txBody>
      <dsp:txXfrm>
        <a:off x="1805243" y="2190582"/>
        <a:ext cx="5741567" cy="570101"/>
      </dsp:txXfrm>
    </dsp:sp>
    <dsp:sp modelId="{648D6968-0739-4BF5-AA44-1D546E97CE6E}">
      <dsp:nvSpPr>
        <dsp:cNvPr id="0" name=""/>
        <dsp:cNvSpPr/>
      </dsp:nvSpPr>
      <dsp:spPr>
        <a:xfrm>
          <a:off x="1805243" y="2786652"/>
          <a:ext cx="1805243" cy="2055272"/>
        </a:xfrm>
        <a:prstGeom prst="rect">
          <a:avLst/>
        </a:prstGeom>
        <a:solidFill>
          <a:schemeClr val="lt1">
            <a:hueOff val="0"/>
            <a:satOff val="0"/>
            <a:lumOff val="0"/>
            <a:alphaOff val="0"/>
          </a:schemeClr>
        </a:solidFill>
        <a:ln w="12700" cap="flat" cmpd="sng" algn="ctr">
          <a:solidFill>
            <a:srgbClr val="BF544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Use NAIP imagery and object-based classification to calculate percentage of tree canopy </a:t>
          </a:r>
          <a:r>
            <a:rPr lang="en-US" sz="1800" kern="1200" dirty="0" smtClean="0"/>
            <a:t>cover</a:t>
          </a:r>
          <a:endParaRPr lang="en-US" sz="1800" kern="1200" dirty="0"/>
        </a:p>
      </dsp:txBody>
      <dsp:txXfrm>
        <a:off x="1805243" y="2786652"/>
        <a:ext cx="1805243" cy="2055272"/>
      </dsp:txXfrm>
    </dsp:sp>
    <dsp:sp modelId="{09394E97-4FEF-4E1F-80C2-5B2168191ECE}">
      <dsp:nvSpPr>
        <dsp:cNvPr id="0" name=""/>
        <dsp:cNvSpPr/>
      </dsp:nvSpPr>
      <dsp:spPr>
        <a:xfrm>
          <a:off x="3610487" y="2285465"/>
          <a:ext cx="4221373" cy="1140201"/>
        </a:xfrm>
        <a:prstGeom prst="rightArrow">
          <a:avLst>
            <a:gd name="adj1" fmla="val 50000"/>
            <a:gd name="adj2" fmla="val 50000"/>
          </a:avLst>
        </a:prstGeom>
        <a:solidFill>
          <a:srgbClr val="BF544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181007" numCol="1" spcCol="1270" anchor="ctr" anchorCtr="0">
          <a:noAutofit/>
        </a:bodyPr>
        <a:lstStyle/>
        <a:p>
          <a:pPr lvl="0" algn="l" defTabSz="1022350">
            <a:lnSpc>
              <a:spcPct val="90000"/>
            </a:lnSpc>
            <a:spcBef>
              <a:spcPct val="0"/>
            </a:spcBef>
            <a:spcAft>
              <a:spcPct val="35000"/>
            </a:spcAft>
          </a:pPr>
          <a:r>
            <a:rPr lang="en-US" sz="2300" kern="1200" dirty="0" smtClean="0"/>
            <a:t>Impervious Surfaces</a:t>
          </a:r>
          <a:endParaRPr lang="en-US" sz="2300" kern="1200" dirty="0"/>
        </a:p>
      </dsp:txBody>
      <dsp:txXfrm>
        <a:off x="3610487" y="2570515"/>
        <a:ext cx="3936323" cy="570101"/>
      </dsp:txXfrm>
    </dsp:sp>
    <dsp:sp modelId="{57E1CD83-2437-4A3B-97BC-ECBA42953411}">
      <dsp:nvSpPr>
        <dsp:cNvPr id="0" name=""/>
        <dsp:cNvSpPr/>
      </dsp:nvSpPr>
      <dsp:spPr>
        <a:xfrm>
          <a:off x="3610487" y="3166584"/>
          <a:ext cx="1805243" cy="2069014"/>
        </a:xfrm>
        <a:prstGeom prst="rect">
          <a:avLst/>
        </a:prstGeom>
        <a:solidFill>
          <a:schemeClr val="lt1">
            <a:hueOff val="0"/>
            <a:satOff val="0"/>
            <a:lumOff val="0"/>
            <a:alphaOff val="0"/>
          </a:schemeClr>
        </a:solidFill>
        <a:ln w="12700" cap="flat" cmpd="sng" algn="ctr">
          <a:solidFill>
            <a:srgbClr val="BF544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Use NAIP imagery and object-based classification to calculate impervious </a:t>
          </a:r>
          <a:r>
            <a:rPr lang="en-US" sz="1800" kern="1200" dirty="0" smtClean="0"/>
            <a:t>surfaces</a:t>
          </a:r>
          <a:endParaRPr lang="en-US" sz="1800" kern="1200" dirty="0"/>
        </a:p>
      </dsp:txBody>
      <dsp:txXfrm>
        <a:off x="3610487" y="3166584"/>
        <a:ext cx="1805243" cy="2069014"/>
      </dsp:txXfrm>
    </dsp:sp>
    <dsp:sp modelId="{8741EA6F-A576-4FC7-B37D-143DA35D0E9E}">
      <dsp:nvSpPr>
        <dsp:cNvPr id="0" name=""/>
        <dsp:cNvSpPr/>
      </dsp:nvSpPr>
      <dsp:spPr>
        <a:xfrm>
          <a:off x="5415731" y="2665397"/>
          <a:ext cx="2416129" cy="1140201"/>
        </a:xfrm>
        <a:prstGeom prst="rightArrow">
          <a:avLst>
            <a:gd name="adj1" fmla="val 50000"/>
            <a:gd name="adj2" fmla="val 50000"/>
          </a:avLst>
        </a:prstGeom>
        <a:solidFill>
          <a:srgbClr val="BF544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181007" numCol="1" spcCol="1270" anchor="ctr" anchorCtr="0">
          <a:noAutofit/>
        </a:bodyPr>
        <a:lstStyle/>
        <a:p>
          <a:pPr lvl="0" algn="l" defTabSz="1022350">
            <a:lnSpc>
              <a:spcPct val="90000"/>
            </a:lnSpc>
            <a:spcBef>
              <a:spcPct val="0"/>
            </a:spcBef>
            <a:spcAft>
              <a:spcPct val="35000"/>
            </a:spcAft>
          </a:pPr>
          <a:r>
            <a:rPr lang="en-US" sz="2300" kern="1200" dirty="0" smtClean="0"/>
            <a:t>Social Factors</a:t>
          </a:r>
          <a:endParaRPr lang="en-US" sz="2300" kern="1200" dirty="0"/>
        </a:p>
      </dsp:txBody>
      <dsp:txXfrm>
        <a:off x="5415731" y="2950447"/>
        <a:ext cx="2131079" cy="570101"/>
      </dsp:txXfrm>
    </dsp:sp>
    <dsp:sp modelId="{85BAA5C2-C3DB-4190-950A-F744EDA432EF}">
      <dsp:nvSpPr>
        <dsp:cNvPr id="0" name=""/>
        <dsp:cNvSpPr/>
      </dsp:nvSpPr>
      <dsp:spPr>
        <a:xfrm>
          <a:off x="5415731" y="3546517"/>
          <a:ext cx="1821690" cy="2093265"/>
        </a:xfrm>
        <a:prstGeom prst="rect">
          <a:avLst/>
        </a:prstGeom>
        <a:solidFill>
          <a:schemeClr val="lt1">
            <a:hueOff val="0"/>
            <a:satOff val="0"/>
            <a:lumOff val="0"/>
            <a:alphaOff val="0"/>
          </a:schemeClr>
        </a:solidFill>
        <a:ln w="12700" cap="flat" cmpd="sng" algn="ctr">
          <a:solidFill>
            <a:srgbClr val="BF544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Use census data and principal component analysis to create social vulnerability layers and convert to raster </a:t>
          </a:r>
          <a:r>
            <a:rPr lang="en-US" sz="1800" kern="1200" dirty="0" smtClean="0"/>
            <a:t>format</a:t>
          </a:r>
          <a:endParaRPr lang="en-US" sz="1800" kern="1200" dirty="0"/>
        </a:p>
      </dsp:txBody>
      <dsp:txXfrm>
        <a:off x="5415731" y="3546517"/>
        <a:ext cx="1821690" cy="20932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B8E898-1FBC-4075-91BF-32443E234754}">
      <dsp:nvSpPr>
        <dsp:cNvPr id="0" name=""/>
        <dsp:cNvSpPr/>
      </dsp:nvSpPr>
      <dsp:spPr>
        <a:xfrm>
          <a:off x="0" y="157234"/>
          <a:ext cx="7831861" cy="1140201"/>
        </a:xfrm>
        <a:prstGeom prst="rightArrow">
          <a:avLst>
            <a:gd name="adj1" fmla="val 50000"/>
            <a:gd name="adj2" fmla="val 50000"/>
          </a:avLst>
        </a:prstGeom>
        <a:solidFill>
          <a:srgbClr val="BF544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181007" numCol="1" spcCol="1270" anchor="ctr" anchorCtr="0">
          <a:noAutofit/>
        </a:bodyPr>
        <a:lstStyle/>
        <a:p>
          <a:pPr lvl="0" algn="l" defTabSz="1022350">
            <a:lnSpc>
              <a:spcPct val="90000"/>
            </a:lnSpc>
            <a:spcBef>
              <a:spcPct val="0"/>
            </a:spcBef>
            <a:spcAft>
              <a:spcPct val="35000"/>
            </a:spcAft>
          </a:pPr>
          <a:r>
            <a:rPr lang="en-US" sz="2300" kern="1200" dirty="0" smtClean="0"/>
            <a:t>LST</a:t>
          </a:r>
          <a:endParaRPr lang="en-US" sz="2300" kern="1200" dirty="0"/>
        </a:p>
      </dsp:txBody>
      <dsp:txXfrm>
        <a:off x="0" y="442284"/>
        <a:ext cx="7546811" cy="570101"/>
      </dsp:txXfrm>
    </dsp:sp>
    <dsp:sp modelId="{25F72875-750C-4B70-B726-D116BD883135}">
      <dsp:nvSpPr>
        <dsp:cNvPr id="0" name=""/>
        <dsp:cNvSpPr/>
      </dsp:nvSpPr>
      <dsp:spPr>
        <a:xfrm>
          <a:off x="0" y="1038354"/>
          <a:ext cx="1805243" cy="2109028"/>
        </a:xfrm>
        <a:prstGeom prst="rect">
          <a:avLst/>
        </a:prstGeom>
        <a:solidFill>
          <a:schemeClr val="lt1">
            <a:hueOff val="0"/>
            <a:satOff val="0"/>
            <a:lumOff val="0"/>
            <a:alphaOff val="0"/>
          </a:schemeClr>
        </a:solidFill>
        <a:ln w="12700" cap="flat" cmpd="sng" algn="ctr">
          <a:solidFill>
            <a:srgbClr val="BF544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smtClean="0"/>
            <a:t>Use Landsat data to calculate average land surface </a:t>
          </a:r>
          <a:r>
            <a:rPr lang="en-US" sz="1900" kern="1200" dirty="0" smtClean="0"/>
            <a:t>temperature</a:t>
          </a:r>
          <a:endParaRPr lang="en-US" sz="1900" kern="1200" dirty="0"/>
        </a:p>
      </dsp:txBody>
      <dsp:txXfrm>
        <a:off x="0" y="1038354"/>
        <a:ext cx="1805243" cy="2109028"/>
      </dsp:txXfrm>
    </dsp:sp>
    <dsp:sp modelId="{FB898E94-1D9B-456B-B951-C9328940302B}">
      <dsp:nvSpPr>
        <dsp:cNvPr id="0" name=""/>
        <dsp:cNvSpPr/>
      </dsp:nvSpPr>
      <dsp:spPr>
        <a:xfrm>
          <a:off x="1805243" y="537166"/>
          <a:ext cx="6026617" cy="1140201"/>
        </a:xfrm>
        <a:prstGeom prst="rightArrow">
          <a:avLst>
            <a:gd name="adj1" fmla="val 50000"/>
            <a:gd name="adj2" fmla="val 50000"/>
          </a:avLst>
        </a:prstGeom>
        <a:solidFill>
          <a:srgbClr val="BF544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181007" numCol="1" spcCol="1270" anchor="ctr" anchorCtr="0">
          <a:noAutofit/>
        </a:bodyPr>
        <a:lstStyle/>
        <a:p>
          <a:pPr lvl="0" algn="l" defTabSz="1022350">
            <a:lnSpc>
              <a:spcPct val="90000"/>
            </a:lnSpc>
            <a:spcBef>
              <a:spcPct val="0"/>
            </a:spcBef>
            <a:spcAft>
              <a:spcPct val="35000"/>
            </a:spcAft>
          </a:pPr>
          <a:r>
            <a:rPr lang="en-US" sz="2300" kern="1200" dirty="0" smtClean="0"/>
            <a:t>NDVI</a:t>
          </a:r>
          <a:endParaRPr lang="en-US" sz="2300" kern="1200" dirty="0"/>
        </a:p>
      </dsp:txBody>
      <dsp:txXfrm>
        <a:off x="1805243" y="822216"/>
        <a:ext cx="5741567" cy="570101"/>
      </dsp:txXfrm>
    </dsp:sp>
    <dsp:sp modelId="{648D6968-0739-4BF5-AA44-1D546E97CE6E}">
      <dsp:nvSpPr>
        <dsp:cNvPr id="0" name=""/>
        <dsp:cNvSpPr/>
      </dsp:nvSpPr>
      <dsp:spPr>
        <a:xfrm>
          <a:off x="1805243" y="1418286"/>
          <a:ext cx="1805243" cy="2055272"/>
        </a:xfrm>
        <a:prstGeom prst="rect">
          <a:avLst/>
        </a:prstGeom>
        <a:solidFill>
          <a:schemeClr val="lt1">
            <a:hueOff val="0"/>
            <a:satOff val="0"/>
            <a:lumOff val="0"/>
            <a:alphaOff val="0"/>
          </a:schemeClr>
        </a:solidFill>
        <a:ln w="12700" cap="flat" cmpd="sng" algn="ctr">
          <a:solidFill>
            <a:srgbClr val="BF544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smtClean="0"/>
            <a:t>Use Landsat data to calculate vegetation health and </a:t>
          </a:r>
          <a:r>
            <a:rPr lang="en-US" sz="1900" kern="1200" dirty="0" smtClean="0"/>
            <a:t>distribution</a:t>
          </a:r>
          <a:endParaRPr lang="en-US" sz="1900" kern="1200" dirty="0"/>
        </a:p>
      </dsp:txBody>
      <dsp:txXfrm>
        <a:off x="1805243" y="1418286"/>
        <a:ext cx="1805243" cy="2055272"/>
      </dsp:txXfrm>
    </dsp:sp>
    <dsp:sp modelId="{09394E97-4FEF-4E1F-80C2-5B2168191ECE}">
      <dsp:nvSpPr>
        <dsp:cNvPr id="0" name=""/>
        <dsp:cNvSpPr/>
      </dsp:nvSpPr>
      <dsp:spPr>
        <a:xfrm>
          <a:off x="3610487" y="917099"/>
          <a:ext cx="4221373" cy="1140201"/>
        </a:xfrm>
        <a:prstGeom prst="rightArrow">
          <a:avLst>
            <a:gd name="adj1" fmla="val 50000"/>
            <a:gd name="adj2" fmla="val 50000"/>
          </a:avLst>
        </a:prstGeom>
        <a:solidFill>
          <a:srgbClr val="BF544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181007" numCol="1" spcCol="1270" anchor="ctr" anchorCtr="0">
          <a:noAutofit/>
        </a:bodyPr>
        <a:lstStyle/>
        <a:p>
          <a:pPr lvl="0" algn="l" defTabSz="1022350">
            <a:lnSpc>
              <a:spcPct val="90000"/>
            </a:lnSpc>
            <a:spcBef>
              <a:spcPct val="0"/>
            </a:spcBef>
            <a:spcAft>
              <a:spcPct val="35000"/>
            </a:spcAft>
          </a:pPr>
          <a:r>
            <a:rPr lang="en-US" sz="2300" kern="1200" dirty="0" smtClean="0"/>
            <a:t>Impervious Surfaces</a:t>
          </a:r>
          <a:endParaRPr lang="en-US" sz="2300" kern="1200" dirty="0"/>
        </a:p>
      </dsp:txBody>
      <dsp:txXfrm>
        <a:off x="3610487" y="1202149"/>
        <a:ext cx="3936323" cy="570101"/>
      </dsp:txXfrm>
    </dsp:sp>
    <dsp:sp modelId="{57E1CD83-2437-4A3B-97BC-ECBA42953411}">
      <dsp:nvSpPr>
        <dsp:cNvPr id="0" name=""/>
        <dsp:cNvSpPr/>
      </dsp:nvSpPr>
      <dsp:spPr>
        <a:xfrm>
          <a:off x="3610487" y="1798218"/>
          <a:ext cx="1805243" cy="2069014"/>
        </a:xfrm>
        <a:prstGeom prst="rect">
          <a:avLst/>
        </a:prstGeom>
        <a:solidFill>
          <a:schemeClr val="lt1">
            <a:hueOff val="0"/>
            <a:satOff val="0"/>
            <a:lumOff val="0"/>
            <a:alphaOff val="0"/>
          </a:schemeClr>
        </a:solidFill>
        <a:ln w="12700" cap="flat" cmpd="sng" algn="ctr">
          <a:solidFill>
            <a:srgbClr val="BF544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smtClean="0"/>
            <a:t>Use NAIP imagery and object-based classification to calculate impervious </a:t>
          </a:r>
          <a:r>
            <a:rPr lang="en-US" sz="1900" kern="1200" dirty="0" smtClean="0"/>
            <a:t>surfaces</a:t>
          </a:r>
          <a:endParaRPr lang="en-US" sz="1900" kern="1200" dirty="0"/>
        </a:p>
      </dsp:txBody>
      <dsp:txXfrm>
        <a:off x="3610487" y="1798218"/>
        <a:ext cx="1805243" cy="2069014"/>
      </dsp:txXfrm>
    </dsp:sp>
    <dsp:sp modelId="{8741EA6F-A576-4FC7-B37D-143DA35D0E9E}">
      <dsp:nvSpPr>
        <dsp:cNvPr id="0" name=""/>
        <dsp:cNvSpPr/>
      </dsp:nvSpPr>
      <dsp:spPr>
        <a:xfrm>
          <a:off x="5415731" y="1297031"/>
          <a:ext cx="2416129" cy="1140201"/>
        </a:xfrm>
        <a:prstGeom prst="rightArrow">
          <a:avLst>
            <a:gd name="adj1" fmla="val 50000"/>
            <a:gd name="adj2" fmla="val 50000"/>
          </a:avLst>
        </a:prstGeom>
        <a:solidFill>
          <a:srgbClr val="BF544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181007" numCol="1" spcCol="1270" anchor="ctr" anchorCtr="0">
          <a:noAutofit/>
        </a:bodyPr>
        <a:lstStyle/>
        <a:p>
          <a:pPr lvl="0" algn="l" defTabSz="1022350">
            <a:lnSpc>
              <a:spcPct val="90000"/>
            </a:lnSpc>
            <a:spcBef>
              <a:spcPct val="0"/>
            </a:spcBef>
            <a:spcAft>
              <a:spcPct val="35000"/>
            </a:spcAft>
          </a:pPr>
          <a:r>
            <a:rPr lang="en-US" sz="2300" kern="1200" dirty="0" smtClean="0"/>
            <a:t>Tree Canopy</a:t>
          </a:r>
          <a:endParaRPr lang="en-US" sz="2300" kern="1200" dirty="0"/>
        </a:p>
      </dsp:txBody>
      <dsp:txXfrm>
        <a:off x="5415731" y="1582081"/>
        <a:ext cx="2131079" cy="570101"/>
      </dsp:txXfrm>
    </dsp:sp>
    <dsp:sp modelId="{85BAA5C2-C3DB-4190-950A-F744EDA432EF}">
      <dsp:nvSpPr>
        <dsp:cNvPr id="0" name=""/>
        <dsp:cNvSpPr/>
      </dsp:nvSpPr>
      <dsp:spPr>
        <a:xfrm>
          <a:off x="5415731" y="2178151"/>
          <a:ext cx="1821690" cy="2093265"/>
        </a:xfrm>
        <a:prstGeom prst="rect">
          <a:avLst/>
        </a:prstGeom>
        <a:solidFill>
          <a:schemeClr val="lt1">
            <a:hueOff val="0"/>
            <a:satOff val="0"/>
            <a:lumOff val="0"/>
            <a:alphaOff val="0"/>
          </a:schemeClr>
        </a:solidFill>
        <a:ln w="12700" cap="flat" cmpd="sng" algn="ctr">
          <a:solidFill>
            <a:srgbClr val="BF544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smtClean="0"/>
            <a:t>Use NAIP imagery and object-based classification to calculate percentage of tree canopy </a:t>
          </a:r>
          <a:r>
            <a:rPr lang="en-US" sz="1900" kern="1200" dirty="0" smtClean="0"/>
            <a:t>cover</a:t>
          </a:r>
          <a:endParaRPr lang="en-US" sz="1900" kern="1200" dirty="0"/>
        </a:p>
      </dsp:txBody>
      <dsp:txXfrm>
        <a:off x="5415731" y="2178151"/>
        <a:ext cx="1821690" cy="2093265"/>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32000" cy="36576000"/>
          </a:xfrm>
          <a:prstGeom prst="rect">
            <a:avLst/>
          </a:prstGeom>
        </p:spPr>
      </p:pic>
      <p:sp>
        <p:nvSpPr>
          <p:cNvPr id="10" name="Main Title"/>
          <p:cNvSpPr>
            <a:spLocks noGrp="1"/>
          </p:cNvSpPr>
          <p:nvPr>
            <p:ph type="body" sz="quarter" idx="10" hasCustomPrompt="1"/>
          </p:nvPr>
        </p:nvSpPr>
        <p:spPr>
          <a:xfrm rot="16200000">
            <a:off x="15170484" y="21966321"/>
            <a:ext cx="21421558" cy="2314074"/>
          </a:xfrm>
          <a:prstGeom prst="rect">
            <a:avLst/>
          </a:prstGeom>
        </p:spPr>
        <p:txBody>
          <a:bodyPr/>
          <a:lstStyle>
            <a:lvl1pPr marL="0" indent="0" algn="l">
              <a:buNone/>
              <a:defRPr sz="16000" b="0" baseline="0">
                <a:solidFill>
                  <a:srgbClr val="BF5440"/>
                </a:solidFill>
                <a:latin typeface="+mj-lt"/>
              </a:defRPr>
            </a:lvl1pPr>
          </a:lstStyle>
          <a:p>
            <a:pPr lvl="0"/>
            <a:r>
              <a:rPr lang="en-US" dirty="0" smtClean="0"/>
              <a:t>Short Title [Title Case]</a:t>
            </a:r>
            <a:endParaRPr lang="en-US" dirty="0"/>
          </a:p>
        </p:txBody>
      </p:sp>
      <p:sp>
        <p:nvSpPr>
          <p:cNvPr id="9" name="Subtitle"/>
          <p:cNvSpPr>
            <a:spLocks noGrp="1"/>
          </p:cNvSpPr>
          <p:nvPr>
            <p:ph type="body" sz="quarter" idx="13" hasCustomPrompt="1"/>
          </p:nvPr>
        </p:nvSpPr>
        <p:spPr>
          <a:xfrm>
            <a:off x="5715000" y="438150"/>
            <a:ext cx="16173450" cy="3333750"/>
          </a:xfrm>
          <a:prstGeom prst="rect">
            <a:avLst/>
          </a:prstGeom>
        </p:spPr>
        <p:txBody>
          <a:bodyPr anchor="ctr"/>
          <a:lstStyle>
            <a:lvl1pPr marL="0" indent="0" algn="ctr">
              <a:spcBef>
                <a:spcPts val="0"/>
              </a:spcBef>
              <a:buNone/>
              <a:defRPr sz="6000" b="1" baseline="0">
                <a:solidFill>
                  <a:srgbClr val="BF5440"/>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Tree>
    <p:extLst>
      <p:ext uri="{BB962C8B-B14F-4D97-AF65-F5344CB8AC3E}">
        <p14:creationId xmlns:p14="http://schemas.microsoft.com/office/powerpoint/2010/main" val="3603808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59984"/>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diagramLayout" Target="../diagrams/layout2.xml"/><Relationship Id="rId18" Type="http://schemas.openxmlformats.org/officeDocument/2006/relationships/image" Target="../media/image8.jpeg"/><Relationship Id="rId26" Type="http://schemas.microsoft.com/office/2007/relationships/hdphoto" Target="../media/hdphoto1.wdp"/><Relationship Id="rId3" Type="http://schemas.openxmlformats.org/officeDocument/2006/relationships/image" Target="../media/image3.png"/><Relationship Id="rId21" Type="http://schemas.openxmlformats.org/officeDocument/2006/relationships/image" Target="../media/image11.jpeg"/><Relationship Id="rId7" Type="http://schemas.openxmlformats.org/officeDocument/2006/relationships/diagramLayout" Target="../diagrams/layout1.xml"/><Relationship Id="rId12" Type="http://schemas.openxmlformats.org/officeDocument/2006/relationships/diagramData" Target="../diagrams/data2.xml"/><Relationship Id="rId17" Type="http://schemas.openxmlformats.org/officeDocument/2006/relationships/image" Target="../media/image7.jpeg"/><Relationship Id="rId25" Type="http://schemas.openxmlformats.org/officeDocument/2006/relationships/image" Target="../media/image15.png"/><Relationship Id="rId2" Type="http://schemas.openxmlformats.org/officeDocument/2006/relationships/image" Target="../media/image2.png"/><Relationship Id="rId16" Type="http://schemas.microsoft.com/office/2007/relationships/diagramDrawing" Target="../diagrams/drawing2.xml"/><Relationship Id="rId20"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diagramData" Target="../diagrams/data1.xml"/><Relationship Id="rId11" Type="http://schemas.openxmlformats.org/officeDocument/2006/relationships/image" Target="../media/image6.JPG"/><Relationship Id="rId24" Type="http://schemas.openxmlformats.org/officeDocument/2006/relationships/image" Target="../media/image14.jpg"/><Relationship Id="rId5" Type="http://schemas.openxmlformats.org/officeDocument/2006/relationships/image" Target="../media/image5.png"/><Relationship Id="rId15" Type="http://schemas.openxmlformats.org/officeDocument/2006/relationships/diagramColors" Target="../diagrams/colors2.xml"/><Relationship Id="rId23" Type="http://schemas.openxmlformats.org/officeDocument/2006/relationships/image" Target="../media/image13.jpeg"/><Relationship Id="rId10" Type="http://schemas.microsoft.com/office/2007/relationships/diagramDrawing" Target="../diagrams/drawing1.xml"/><Relationship Id="rId19" Type="http://schemas.openxmlformats.org/officeDocument/2006/relationships/image" Target="../media/image9.jpeg"/><Relationship Id="rId4" Type="http://schemas.openxmlformats.org/officeDocument/2006/relationships/image" Target="../media/image4.png"/><Relationship Id="rId9" Type="http://schemas.openxmlformats.org/officeDocument/2006/relationships/diagramColors" Target="../diagrams/colors1.xml"/><Relationship Id="rId14" Type="http://schemas.openxmlformats.org/officeDocument/2006/relationships/diagramQuickStyle" Target="../diagrams/quickStyle2.xml"/><Relationship Id="rId22" Type="http://schemas.openxmlformats.org/officeDocument/2006/relationships/image" Target="../media/image12.png"/><Relationship Id="rId27"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ext Placeholder 16"/>
          <p:cNvSpPr txBox="1">
            <a:spLocks/>
          </p:cNvSpPr>
          <p:nvPr/>
        </p:nvSpPr>
        <p:spPr>
          <a:xfrm>
            <a:off x="912637" y="5240300"/>
            <a:ext cx="9769291" cy="565613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r>
              <a:rPr lang="en-US" sz="2400" dirty="0"/>
              <a:t>Extreme heat during the summer months is a major public health issue in many cities worldwide. Local governments are increasing efforts to mitigate heat in cities through the implementation of infrastructure adaptations, including expansion of the urban tree canopy and white roofing, as well as revising design guidelines and principles for new construction. These strategies will be most beneficial for public health if they are deployed in places where risks of heat exposure are elevated as a result of higher temperatures and higher social vulnerability. Spatial variability in heat in the city arises because of the different ways in which the built environment impacts energy exchange between the surface and atmosphere. Social vulnerability is also unevenly distributed across urban areas and previous research demonstrates that socially disadvantaged populations often live in the hottest parts of the city. In this project, we used Landsat and Advanced Space-borne Thermal Emission and Reflection Radiometer (ASTER) data to construct a time series of Las Cruces’ urban heat patterns and assess the influence that urban morphology has on those patterns. Extreme heat vulnerability indicators were developed utilizing census and health records and aerial imagery from the National Agriculture Imagery Program (NAIP). These heat vulnerability indicators describe the sensitivity of the population to extreme heat and identify where vulnerable populations reside. The Las Cruces Sustainability Office will use the heat vulnerability indicators, urban heat island assessment, and urban heat island morphology comparison to improve the city’s resilience and mitigation efforts.</a:t>
            </a:r>
          </a:p>
        </p:txBody>
      </p:sp>
      <p:sp>
        <p:nvSpPr>
          <p:cNvPr id="13" name="TextBox 12"/>
          <p:cNvSpPr txBox="1"/>
          <p:nvPr/>
        </p:nvSpPr>
        <p:spPr>
          <a:xfrm>
            <a:off x="828150" y="4462967"/>
            <a:ext cx="11516347" cy="769441"/>
          </a:xfrm>
          <a:prstGeom prst="rect">
            <a:avLst/>
          </a:prstGeom>
          <a:noFill/>
        </p:spPr>
        <p:txBody>
          <a:bodyPr wrap="square" rtlCol="0">
            <a:spAutoFit/>
          </a:bodyPr>
          <a:lstStyle/>
          <a:p>
            <a:r>
              <a:rPr lang="en-US" sz="4400" b="1" dirty="0" smtClean="0">
                <a:solidFill>
                  <a:srgbClr val="BF5440"/>
                </a:solidFill>
                <a:latin typeface="Century Gothic" panose="020B0502020202020204" pitchFamily="34" charset="0"/>
              </a:rPr>
              <a:t>Abstract</a:t>
            </a:r>
          </a:p>
        </p:txBody>
      </p:sp>
      <p:sp>
        <p:nvSpPr>
          <p:cNvPr id="14" name="TextBox 13"/>
          <p:cNvSpPr txBox="1"/>
          <p:nvPr/>
        </p:nvSpPr>
        <p:spPr>
          <a:xfrm>
            <a:off x="10954874" y="4508306"/>
            <a:ext cx="6177299" cy="769441"/>
          </a:xfrm>
          <a:prstGeom prst="rect">
            <a:avLst/>
          </a:prstGeom>
          <a:noFill/>
        </p:spPr>
        <p:txBody>
          <a:bodyPr wrap="square" rtlCol="0">
            <a:spAutoFit/>
          </a:bodyPr>
          <a:lstStyle/>
          <a:p>
            <a:r>
              <a:rPr lang="en-US" sz="4400" b="1" dirty="0" smtClean="0">
                <a:solidFill>
                  <a:srgbClr val="BF5440"/>
                </a:solidFill>
                <a:latin typeface="Century Gothic" panose="020B0502020202020204" pitchFamily="34" charset="0"/>
              </a:rPr>
              <a:t>Objectives</a:t>
            </a:r>
          </a:p>
        </p:txBody>
      </p:sp>
      <p:sp>
        <p:nvSpPr>
          <p:cNvPr id="15" name="TextBox 14"/>
          <p:cNvSpPr txBox="1"/>
          <p:nvPr/>
        </p:nvSpPr>
        <p:spPr>
          <a:xfrm>
            <a:off x="849346" y="12792201"/>
            <a:ext cx="11407715" cy="769441"/>
          </a:xfrm>
          <a:prstGeom prst="rect">
            <a:avLst/>
          </a:prstGeom>
          <a:noFill/>
        </p:spPr>
        <p:txBody>
          <a:bodyPr wrap="square" rtlCol="0">
            <a:spAutoFit/>
          </a:bodyPr>
          <a:lstStyle/>
          <a:p>
            <a:r>
              <a:rPr lang="en-US" sz="4400" b="1" dirty="0" smtClean="0">
                <a:solidFill>
                  <a:srgbClr val="BF5440"/>
                </a:solidFill>
                <a:latin typeface="Century Gothic" panose="020B0502020202020204" pitchFamily="34" charset="0"/>
              </a:rPr>
              <a:t>Methodology</a:t>
            </a:r>
          </a:p>
        </p:txBody>
      </p:sp>
      <p:sp>
        <p:nvSpPr>
          <p:cNvPr id="5" name="Text Placeholder 16"/>
          <p:cNvSpPr txBox="1">
            <a:spLocks/>
          </p:cNvSpPr>
          <p:nvPr/>
        </p:nvSpPr>
        <p:spPr>
          <a:xfrm>
            <a:off x="13233875" y="28195103"/>
            <a:ext cx="11069373" cy="359349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ts val="2300"/>
              </a:lnSpc>
            </a:pPr>
            <a:r>
              <a:rPr lang="en-US" sz="2400" dirty="0" smtClean="0">
                <a:solidFill>
                  <a:schemeClr val="tx1">
                    <a:lumMod val="75000"/>
                  </a:schemeClr>
                </a:solidFill>
              </a:rPr>
              <a:t>The Las Cruces Health &amp; Air Quality team would like to thank:</a:t>
            </a:r>
          </a:p>
          <a:p>
            <a:pPr>
              <a:lnSpc>
                <a:spcPts val="2300"/>
              </a:lnSpc>
            </a:pPr>
            <a:r>
              <a:rPr lang="en-US" sz="2400" b="1" dirty="0" smtClean="0">
                <a:solidFill>
                  <a:schemeClr val="tx1">
                    <a:lumMod val="75000"/>
                  </a:schemeClr>
                </a:solidFill>
              </a:rPr>
              <a:t>Lance Watkins</a:t>
            </a:r>
            <a:r>
              <a:rPr lang="en-US" sz="2400" dirty="0" smtClean="0">
                <a:solidFill>
                  <a:schemeClr val="tx1">
                    <a:lumMod val="75000"/>
                  </a:schemeClr>
                </a:solidFill>
              </a:rPr>
              <a:t>, NASA DEVELOP Center Lead, Maricopa County Department of Public Health &amp; Arizona State University</a:t>
            </a:r>
          </a:p>
          <a:p>
            <a:pPr>
              <a:lnSpc>
                <a:spcPts val="2300"/>
              </a:lnSpc>
            </a:pPr>
            <a:r>
              <a:rPr lang="en-US" sz="2400" b="1" dirty="0" smtClean="0">
                <a:solidFill>
                  <a:schemeClr val="tx1">
                    <a:lumMod val="75000"/>
                  </a:schemeClr>
                </a:solidFill>
              </a:rPr>
              <a:t>Dr. David Hondula</a:t>
            </a:r>
            <a:r>
              <a:rPr lang="en-US" sz="2400" dirty="0" smtClean="0">
                <a:solidFill>
                  <a:schemeClr val="tx1">
                    <a:lumMod val="75000"/>
                  </a:schemeClr>
                </a:solidFill>
              </a:rPr>
              <a:t>, NASA DEVELOP Science Advisor, Arizona State University</a:t>
            </a:r>
          </a:p>
          <a:p>
            <a:pPr>
              <a:lnSpc>
                <a:spcPts val="2300"/>
              </a:lnSpc>
            </a:pPr>
            <a:r>
              <a:rPr lang="en-US" sz="2400" b="1" dirty="0" smtClean="0">
                <a:solidFill>
                  <a:schemeClr val="tx1">
                    <a:lumMod val="75000"/>
                  </a:schemeClr>
                </a:solidFill>
              </a:rPr>
              <a:t>Lisa </a:t>
            </a:r>
            <a:r>
              <a:rPr lang="en-US" sz="2400" b="1" dirty="0" err="1" smtClean="0">
                <a:solidFill>
                  <a:schemeClr val="tx1">
                    <a:lumMod val="75000"/>
                  </a:schemeClr>
                </a:solidFill>
              </a:rPr>
              <a:t>LaRocque</a:t>
            </a:r>
            <a:r>
              <a:rPr lang="en-US" sz="2400" dirty="0" smtClean="0">
                <a:solidFill>
                  <a:schemeClr val="tx1">
                    <a:lumMod val="75000"/>
                  </a:schemeClr>
                </a:solidFill>
              </a:rPr>
              <a:t>, Las Cruces Sustainability Officer, City of Las Cruces</a:t>
            </a:r>
          </a:p>
          <a:p>
            <a:pPr>
              <a:lnSpc>
                <a:spcPts val="2300"/>
              </a:lnSpc>
            </a:pPr>
            <a:r>
              <a:rPr lang="en-US" sz="2400" b="1" dirty="0" smtClean="0">
                <a:solidFill>
                  <a:schemeClr val="tx1">
                    <a:lumMod val="75000"/>
                  </a:schemeClr>
                </a:solidFill>
              </a:rPr>
              <a:t>Dr. Gregg </a:t>
            </a:r>
            <a:r>
              <a:rPr lang="en-US" sz="2400" b="1" dirty="0" err="1" smtClean="0">
                <a:solidFill>
                  <a:schemeClr val="tx1">
                    <a:lumMod val="75000"/>
                  </a:schemeClr>
                </a:solidFill>
              </a:rPr>
              <a:t>Garfin</a:t>
            </a:r>
            <a:r>
              <a:rPr lang="en-US" sz="2400" dirty="0" smtClean="0">
                <a:solidFill>
                  <a:schemeClr val="tx1">
                    <a:lumMod val="75000"/>
                  </a:schemeClr>
                </a:solidFill>
              </a:rPr>
              <a:t>,</a:t>
            </a:r>
            <a:r>
              <a:rPr lang="en-US" sz="2400" b="1" dirty="0" smtClean="0">
                <a:solidFill>
                  <a:schemeClr val="tx1">
                    <a:lumMod val="75000"/>
                  </a:schemeClr>
                </a:solidFill>
              </a:rPr>
              <a:t> </a:t>
            </a:r>
            <a:r>
              <a:rPr lang="en-US" sz="2400" dirty="0" smtClean="0">
                <a:solidFill>
                  <a:schemeClr val="tx1">
                    <a:lumMod val="75000"/>
                  </a:schemeClr>
                </a:solidFill>
              </a:rPr>
              <a:t>Climate Assessment for the Southwest, University of Arizona</a:t>
            </a:r>
          </a:p>
          <a:p>
            <a:pPr>
              <a:lnSpc>
                <a:spcPts val="2300"/>
              </a:lnSpc>
            </a:pPr>
            <a:r>
              <a:rPr lang="en-US" sz="2400" b="1" dirty="0" smtClean="0">
                <a:solidFill>
                  <a:schemeClr val="tx1">
                    <a:lumMod val="75000"/>
                  </a:schemeClr>
                </a:solidFill>
              </a:rPr>
              <a:t>Sarah Leroy</a:t>
            </a:r>
            <a:r>
              <a:rPr lang="en-US" sz="2400" dirty="0" smtClean="0">
                <a:solidFill>
                  <a:schemeClr val="tx1">
                    <a:lumMod val="75000"/>
                  </a:schemeClr>
                </a:solidFill>
              </a:rPr>
              <a:t>, Climate Assessment for the Southwest, University of Arizona</a:t>
            </a:r>
          </a:p>
          <a:p>
            <a:endParaRPr lang="en-US" sz="2400" dirty="0" smtClean="0">
              <a:solidFill>
                <a:schemeClr val="tx1">
                  <a:lumMod val="75000"/>
                </a:schemeClr>
              </a:solidFill>
            </a:endParaRPr>
          </a:p>
        </p:txBody>
      </p:sp>
      <p:sp>
        <p:nvSpPr>
          <p:cNvPr id="20" name="TextBox 19"/>
          <p:cNvSpPr txBox="1"/>
          <p:nvPr/>
        </p:nvSpPr>
        <p:spPr>
          <a:xfrm>
            <a:off x="13237439" y="27196193"/>
            <a:ext cx="8229600" cy="769441"/>
          </a:xfrm>
          <a:prstGeom prst="rect">
            <a:avLst/>
          </a:prstGeom>
          <a:noFill/>
        </p:spPr>
        <p:txBody>
          <a:bodyPr wrap="square" rtlCol="0">
            <a:spAutoFit/>
          </a:bodyPr>
          <a:lstStyle/>
          <a:p>
            <a:r>
              <a:rPr lang="en-US" sz="4400" b="1" dirty="0" smtClean="0">
                <a:solidFill>
                  <a:srgbClr val="BF5440"/>
                </a:solidFill>
                <a:latin typeface="Century Gothic" panose="020B0502020202020204" pitchFamily="34" charset="0"/>
              </a:rPr>
              <a:t>Acknowledgements</a:t>
            </a:r>
          </a:p>
        </p:txBody>
      </p:sp>
      <p:sp>
        <p:nvSpPr>
          <p:cNvPr id="22" name="TextBox 21"/>
          <p:cNvSpPr txBox="1"/>
          <p:nvPr/>
        </p:nvSpPr>
        <p:spPr>
          <a:xfrm>
            <a:off x="841336" y="30106486"/>
            <a:ext cx="4542503" cy="769441"/>
          </a:xfrm>
          <a:prstGeom prst="rect">
            <a:avLst/>
          </a:prstGeom>
          <a:noFill/>
        </p:spPr>
        <p:txBody>
          <a:bodyPr wrap="square" rtlCol="0">
            <a:spAutoFit/>
          </a:bodyPr>
          <a:lstStyle/>
          <a:p>
            <a:r>
              <a:rPr lang="en-US" sz="4400" b="1" dirty="0" smtClean="0">
                <a:solidFill>
                  <a:srgbClr val="BF5440"/>
                </a:solidFill>
                <a:latin typeface="Century Gothic" panose="020B0502020202020204" pitchFamily="34" charset="0"/>
              </a:rPr>
              <a:t>Team Members</a:t>
            </a:r>
          </a:p>
        </p:txBody>
      </p:sp>
      <p:sp>
        <p:nvSpPr>
          <p:cNvPr id="30" name="Subtitle"/>
          <p:cNvSpPr>
            <a:spLocks noGrp="1"/>
          </p:cNvSpPr>
          <p:nvPr>
            <p:ph type="body" sz="quarter" idx="13"/>
          </p:nvPr>
        </p:nvSpPr>
        <p:spPr>
          <a:xfrm>
            <a:off x="5810713" y="348275"/>
            <a:ext cx="15882257" cy="3333750"/>
          </a:xfrm>
          <a:prstGeom prst="rect">
            <a:avLst/>
          </a:prstGeom>
        </p:spPr>
        <p:txBody>
          <a:bodyPr anchor="ctr"/>
          <a:lstStyle>
            <a:lvl1pPr marL="0" indent="0" algn="ctr">
              <a:spcBef>
                <a:spcPts val="0"/>
              </a:spcBef>
              <a:buNone/>
              <a:defRPr sz="6000" b="1" baseline="0">
                <a:solidFill>
                  <a:srgbClr val="EA7845"/>
                </a:solidFill>
                <a:latin typeface="+mj-lt"/>
              </a:defRPr>
            </a:lvl1pPr>
            <a:lvl2pPr>
              <a:defRPr sz="4800"/>
            </a:lvl2pPr>
            <a:lvl3pPr>
              <a:defRPr sz="4000"/>
            </a:lvl3pPr>
            <a:lvl4pPr>
              <a:defRPr sz="3600"/>
            </a:lvl4pPr>
            <a:lvl5pPr>
              <a:defRPr sz="3600"/>
            </a:lvl5pPr>
          </a:lstStyle>
          <a:p>
            <a:pPr lvl="0"/>
            <a:r>
              <a:rPr lang="en-US" dirty="0">
                <a:solidFill>
                  <a:srgbClr val="BF5440"/>
                </a:solidFill>
              </a:rPr>
              <a:t>Assessing Urban Heat as it Relates to Social Vulnerability and Land Use Changes in Las Cruces, New Mexico</a:t>
            </a:r>
          </a:p>
        </p:txBody>
      </p:sp>
      <p:sp>
        <p:nvSpPr>
          <p:cNvPr id="31" name="Subtitle"/>
          <p:cNvSpPr txBox="1">
            <a:spLocks/>
          </p:cNvSpPr>
          <p:nvPr/>
        </p:nvSpPr>
        <p:spPr>
          <a:xfrm>
            <a:off x="6096000" y="35153600"/>
            <a:ext cx="15501257" cy="1034530"/>
          </a:xfrm>
          <a:prstGeom prst="rect">
            <a:avLst/>
          </a:prstGeom>
        </p:spPr>
        <p:txBody>
          <a:bodyPr anchor="ctr"/>
          <a:lstStyle>
            <a:lvl1pPr marL="0" indent="0" algn="ctr" defTabSz="2743200" rtl="0" eaLnBrk="1" latinLnBrk="0" hangingPunct="1">
              <a:lnSpc>
                <a:spcPct val="90000"/>
              </a:lnSpc>
              <a:spcBef>
                <a:spcPts val="0"/>
              </a:spcBef>
              <a:buFont typeface="Arial" panose="020B0604020202020204" pitchFamily="34" charset="0"/>
              <a:buNone/>
              <a:defRPr sz="6000" b="1" kern="1200" baseline="0">
                <a:solidFill>
                  <a:srgbClr val="EA7845"/>
                </a:solidFill>
                <a:latin typeface="+mj-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48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4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4800" b="0" dirty="0" smtClean="0">
                <a:solidFill>
                  <a:srgbClr val="BF5440"/>
                </a:solidFill>
              </a:rPr>
              <a:t>Maricopa County Department of Public Health &amp; Arizona State University – Summer 2017</a:t>
            </a:r>
          </a:p>
        </p:txBody>
      </p:sp>
      <p:sp>
        <p:nvSpPr>
          <p:cNvPr id="33" name="Text Placeholder 16"/>
          <p:cNvSpPr txBox="1">
            <a:spLocks/>
          </p:cNvSpPr>
          <p:nvPr/>
        </p:nvSpPr>
        <p:spPr>
          <a:xfrm>
            <a:off x="10937542" y="5247181"/>
            <a:ext cx="3910152" cy="6432226"/>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BF5440"/>
              </a:buClr>
            </a:pPr>
            <a:r>
              <a:rPr lang="en-US" b="1" dirty="0" smtClean="0">
                <a:solidFill>
                  <a:srgbClr val="BF5440"/>
                </a:solidFill>
              </a:rPr>
              <a:t>Delineate</a:t>
            </a:r>
            <a:r>
              <a:rPr lang="en-US" dirty="0" smtClean="0">
                <a:solidFill>
                  <a:srgbClr val="BF5440"/>
                </a:solidFill>
              </a:rPr>
              <a:t> </a:t>
            </a:r>
            <a:r>
              <a:rPr lang="en-US" dirty="0">
                <a:solidFill>
                  <a:schemeClr val="tx1">
                    <a:lumMod val="75000"/>
                  </a:schemeClr>
                </a:solidFill>
              </a:rPr>
              <a:t>the </a:t>
            </a:r>
            <a:r>
              <a:rPr lang="en-US" dirty="0" smtClean="0">
                <a:solidFill>
                  <a:schemeClr val="tx1">
                    <a:lumMod val="75000"/>
                  </a:schemeClr>
                </a:solidFill>
              </a:rPr>
              <a:t>urban </a:t>
            </a:r>
            <a:r>
              <a:rPr lang="en-US" dirty="0">
                <a:solidFill>
                  <a:schemeClr val="tx1">
                    <a:lumMod val="75000"/>
                  </a:schemeClr>
                </a:solidFill>
              </a:rPr>
              <a:t>heat island in Las </a:t>
            </a:r>
            <a:r>
              <a:rPr lang="en-US" dirty="0" smtClean="0">
                <a:solidFill>
                  <a:schemeClr val="tx1">
                    <a:lumMod val="75000"/>
                  </a:schemeClr>
                </a:solidFill>
              </a:rPr>
              <a:t>Cruces</a:t>
            </a:r>
            <a:endParaRPr lang="en-US" dirty="0">
              <a:solidFill>
                <a:schemeClr val="tx1">
                  <a:lumMod val="75000"/>
                </a:schemeClr>
              </a:solidFill>
            </a:endParaRPr>
          </a:p>
          <a:p>
            <a:pPr marL="347663" indent="-347663">
              <a:buClr>
                <a:srgbClr val="BF5440"/>
              </a:buClr>
            </a:pPr>
            <a:r>
              <a:rPr lang="en-US" b="1" dirty="0">
                <a:solidFill>
                  <a:srgbClr val="BF5440"/>
                </a:solidFill>
              </a:rPr>
              <a:t>Assess</a:t>
            </a:r>
            <a:r>
              <a:rPr lang="en-US" dirty="0">
                <a:solidFill>
                  <a:srgbClr val="BF5440"/>
                </a:solidFill>
              </a:rPr>
              <a:t> </a:t>
            </a:r>
            <a:r>
              <a:rPr lang="en-US" dirty="0">
                <a:solidFill>
                  <a:schemeClr val="tx1">
                    <a:lumMod val="75000"/>
                  </a:schemeClr>
                </a:solidFill>
              </a:rPr>
              <a:t>patterns of social vulnerability </a:t>
            </a:r>
            <a:r>
              <a:rPr lang="en-US" dirty="0" smtClean="0">
                <a:solidFill>
                  <a:schemeClr val="tx1">
                    <a:lumMod val="75000"/>
                  </a:schemeClr>
                </a:solidFill>
              </a:rPr>
              <a:t>and land </a:t>
            </a:r>
            <a:r>
              <a:rPr lang="en-US" dirty="0" smtClean="0">
                <a:solidFill>
                  <a:schemeClr val="tx1">
                    <a:lumMod val="75000"/>
                  </a:schemeClr>
                </a:solidFill>
              </a:rPr>
              <a:t>cover</a:t>
            </a:r>
            <a:endParaRPr lang="en-US" dirty="0">
              <a:solidFill>
                <a:schemeClr val="tx1">
                  <a:lumMod val="75000"/>
                </a:schemeClr>
              </a:solidFill>
            </a:endParaRPr>
          </a:p>
          <a:p>
            <a:pPr marL="347663" indent="-347663">
              <a:buClr>
                <a:srgbClr val="BF5440"/>
              </a:buClr>
            </a:pPr>
            <a:r>
              <a:rPr lang="en-US" b="1" dirty="0" smtClean="0">
                <a:solidFill>
                  <a:srgbClr val="BF5440"/>
                </a:solidFill>
              </a:rPr>
              <a:t>Compare</a:t>
            </a:r>
            <a:r>
              <a:rPr lang="en-US" dirty="0" smtClean="0">
                <a:solidFill>
                  <a:srgbClr val="BF5440"/>
                </a:solidFill>
              </a:rPr>
              <a:t> </a:t>
            </a:r>
            <a:r>
              <a:rPr lang="en-US" dirty="0" smtClean="0">
                <a:solidFill>
                  <a:schemeClr val="tx1">
                    <a:lumMod val="75000"/>
                  </a:schemeClr>
                </a:solidFill>
              </a:rPr>
              <a:t>land cover, social vulnerability, and land surface </a:t>
            </a:r>
            <a:r>
              <a:rPr lang="en-US" dirty="0" smtClean="0">
                <a:solidFill>
                  <a:schemeClr val="tx1">
                    <a:lumMod val="75000"/>
                  </a:schemeClr>
                </a:solidFill>
              </a:rPr>
              <a:t>temperature</a:t>
            </a:r>
            <a:endParaRPr lang="en-US" dirty="0">
              <a:solidFill>
                <a:schemeClr val="tx1">
                  <a:lumMod val="75000"/>
                </a:schemeClr>
              </a:solidFill>
            </a:endParaRPr>
          </a:p>
          <a:p>
            <a:pPr marL="347663" indent="-347663">
              <a:buClr>
                <a:srgbClr val="BF5440"/>
              </a:buClr>
            </a:pPr>
            <a:r>
              <a:rPr lang="en-US" b="1" dirty="0" smtClean="0">
                <a:solidFill>
                  <a:srgbClr val="BF5440"/>
                </a:solidFill>
              </a:rPr>
              <a:t>Locate</a:t>
            </a:r>
            <a:r>
              <a:rPr lang="en-US" dirty="0" smtClean="0">
                <a:solidFill>
                  <a:srgbClr val="BF5440"/>
                </a:solidFill>
              </a:rPr>
              <a:t> </a:t>
            </a:r>
            <a:r>
              <a:rPr lang="en-US" dirty="0" smtClean="0">
                <a:solidFill>
                  <a:schemeClr val="tx1">
                    <a:lumMod val="75000"/>
                  </a:schemeClr>
                </a:solidFill>
              </a:rPr>
              <a:t>areas of </a:t>
            </a:r>
            <a:r>
              <a:rPr lang="en-US" dirty="0" smtClean="0">
                <a:solidFill>
                  <a:schemeClr val="tx1">
                    <a:lumMod val="75000"/>
                  </a:schemeClr>
                </a:solidFill>
              </a:rPr>
              <a:t>concern</a:t>
            </a:r>
            <a:endParaRPr lang="en-US" dirty="0">
              <a:solidFill>
                <a:schemeClr val="tx1">
                  <a:lumMod val="75000"/>
                </a:schemeClr>
              </a:solidFill>
            </a:endParaRPr>
          </a:p>
          <a:p>
            <a:pPr marL="347663" indent="-347663">
              <a:buClr>
                <a:srgbClr val="BF5440"/>
              </a:buClr>
            </a:pPr>
            <a:r>
              <a:rPr lang="en-US" b="1" dirty="0">
                <a:solidFill>
                  <a:srgbClr val="BF5440"/>
                </a:solidFill>
              </a:rPr>
              <a:t>Inform</a:t>
            </a:r>
            <a:r>
              <a:rPr lang="en-US" dirty="0">
                <a:solidFill>
                  <a:srgbClr val="BF5440"/>
                </a:solidFill>
              </a:rPr>
              <a:t> </a:t>
            </a:r>
            <a:r>
              <a:rPr lang="en-US" dirty="0">
                <a:solidFill>
                  <a:schemeClr val="tx1">
                    <a:lumMod val="75000"/>
                  </a:schemeClr>
                </a:solidFill>
              </a:rPr>
              <a:t>heat mitigation </a:t>
            </a:r>
            <a:r>
              <a:rPr lang="en-US" dirty="0" smtClean="0">
                <a:solidFill>
                  <a:schemeClr val="tx1">
                    <a:lumMod val="75000"/>
                  </a:schemeClr>
                </a:solidFill>
              </a:rPr>
              <a:t>strategies</a:t>
            </a:r>
            <a:endParaRPr lang="en-US" dirty="0">
              <a:solidFill>
                <a:schemeClr val="tx1">
                  <a:lumMod val="75000"/>
                </a:schemeClr>
              </a:solidFill>
            </a:endParaRPr>
          </a:p>
        </p:txBody>
      </p:sp>
      <p:sp>
        <p:nvSpPr>
          <p:cNvPr id="21" name="TextBox 20"/>
          <p:cNvSpPr txBox="1"/>
          <p:nvPr/>
        </p:nvSpPr>
        <p:spPr>
          <a:xfrm>
            <a:off x="13237439" y="31788594"/>
            <a:ext cx="8229600" cy="769441"/>
          </a:xfrm>
          <a:prstGeom prst="rect">
            <a:avLst/>
          </a:prstGeom>
          <a:noFill/>
        </p:spPr>
        <p:txBody>
          <a:bodyPr wrap="square" rtlCol="0">
            <a:spAutoFit/>
          </a:bodyPr>
          <a:lstStyle/>
          <a:p>
            <a:r>
              <a:rPr lang="en-US" sz="4400" b="1" dirty="0" smtClean="0">
                <a:solidFill>
                  <a:srgbClr val="BF5440"/>
                </a:solidFill>
                <a:latin typeface="Century Gothic" panose="020B0502020202020204" pitchFamily="34" charset="0"/>
              </a:rPr>
              <a:t>Project Partners</a:t>
            </a:r>
          </a:p>
        </p:txBody>
      </p:sp>
      <p:sp>
        <p:nvSpPr>
          <p:cNvPr id="37" name="Text Placeholder 16"/>
          <p:cNvSpPr txBox="1">
            <a:spLocks/>
          </p:cNvSpPr>
          <p:nvPr/>
        </p:nvSpPr>
        <p:spPr>
          <a:xfrm>
            <a:off x="13237138" y="32693085"/>
            <a:ext cx="10921333" cy="179351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400" b="1" dirty="0" smtClean="0">
                <a:solidFill>
                  <a:schemeClr val="tx1">
                    <a:lumMod val="75000"/>
                  </a:schemeClr>
                </a:solidFill>
              </a:rPr>
              <a:t>Lisa </a:t>
            </a:r>
            <a:r>
              <a:rPr lang="en-US" sz="2400" b="1" dirty="0" err="1" smtClean="0">
                <a:solidFill>
                  <a:schemeClr val="tx1">
                    <a:lumMod val="75000"/>
                  </a:schemeClr>
                </a:solidFill>
              </a:rPr>
              <a:t>LaRocque</a:t>
            </a:r>
            <a:r>
              <a:rPr lang="en-US" sz="2400" dirty="0" smtClean="0">
                <a:solidFill>
                  <a:schemeClr val="tx1">
                    <a:lumMod val="75000"/>
                  </a:schemeClr>
                </a:solidFill>
              </a:rPr>
              <a:t>, Sustainability Officer, City </a:t>
            </a:r>
            <a:r>
              <a:rPr lang="en-US" sz="2400" dirty="0">
                <a:solidFill>
                  <a:schemeClr val="tx1">
                    <a:lumMod val="75000"/>
                  </a:schemeClr>
                </a:solidFill>
              </a:rPr>
              <a:t>of Las Cruces Sustainability Office</a:t>
            </a:r>
          </a:p>
          <a:p>
            <a:r>
              <a:rPr lang="en-US" sz="2400" b="1" dirty="0" smtClean="0">
                <a:solidFill>
                  <a:schemeClr val="tx1">
                    <a:lumMod val="75000"/>
                  </a:schemeClr>
                </a:solidFill>
              </a:rPr>
              <a:t>Sarah Leroy</a:t>
            </a:r>
            <a:r>
              <a:rPr lang="en-US" sz="2400" dirty="0" smtClean="0">
                <a:solidFill>
                  <a:schemeClr val="tx1">
                    <a:lumMod val="75000"/>
                  </a:schemeClr>
                </a:solidFill>
              </a:rPr>
              <a:t>, Climate </a:t>
            </a:r>
            <a:r>
              <a:rPr lang="en-US" sz="2400" dirty="0">
                <a:solidFill>
                  <a:schemeClr val="tx1">
                    <a:lumMod val="75000"/>
                  </a:schemeClr>
                </a:solidFill>
              </a:rPr>
              <a:t>Assessment for the Southwest (CLIMAS)</a:t>
            </a:r>
          </a:p>
          <a:p>
            <a:r>
              <a:rPr lang="en-US" sz="2400" b="1" dirty="0" smtClean="0">
                <a:solidFill>
                  <a:schemeClr val="tx1">
                    <a:lumMod val="75000"/>
                  </a:schemeClr>
                </a:solidFill>
              </a:rPr>
              <a:t>Dr. Gregg </a:t>
            </a:r>
            <a:r>
              <a:rPr lang="en-US" sz="2400" b="1" dirty="0" err="1" smtClean="0">
                <a:solidFill>
                  <a:schemeClr val="tx1">
                    <a:lumMod val="75000"/>
                  </a:schemeClr>
                </a:solidFill>
              </a:rPr>
              <a:t>Garfin</a:t>
            </a:r>
            <a:r>
              <a:rPr lang="en-US" sz="2400" dirty="0" smtClean="0">
                <a:solidFill>
                  <a:schemeClr val="tx1">
                    <a:lumMod val="75000"/>
                  </a:schemeClr>
                </a:solidFill>
              </a:rPr>
              <a:t>, Climate Assessment for the Southwest (CLIMAS)</a:t>
            </a:r>
            <a:endParaRPr lang="en-US" sz="2400" dirty="0">
              <a:solidFill>
                <a:schemeClr val="tx1">
                  <a:lumMod val="75000"/>
                </a:schemeClr>
              </a:solidFill>
            </a:endParaRPr>
          </a:p>
        </p:txBody>
      </p:sp>
      <p:sp>
        <p:nvSpPr>
          <p:cNvPr id="47" name="Main Title"/>
          <p:cNvSpPr>
            <a:spLocks noGrp="1"/>
          </p:cNvSpPr>
          <p:nvPr>
            <p:ph type="body" sz="quarter" idx="10"/>
          </p:nvPr>
        </p:nvSpPr>
        <p:spPr>
          <a:xfrm rot="16200000">
            <a:off x="11208610" y="18004447"/>
            <a:ext cx="29345306" cy="2314074"/>
          </a:xfrm>
          <a:prstGeom prst="rect">
            <a:avLst/>
          </a:prstGeom>
        </p:spPr>
        <p:txBody>
          <a:bodyPr anchor="ctr"/>
          <a:lstStyle>
            <a:lvl1pPr marL="0" indent="0" algn="l">
              <a:buNone/>
              <a:defRPr sz="16000" b="0" baseline="0">
                <a:solidFill>
                  <a:srgbClr val="E97845"/>
                </a:solidFill>
                <a:latin typeface="+mj-lt"/>
              </a:defRPr>
            </a:lvl1pPr>
          </a:lstStyle>
          <a:p>
            <a:pPr lvl="0"/>
            <a:r>
              <a:rPr lang="en-US" sz="14000" b="1" dirty="0" smtClean="0">
                <a:solidFill>
                  <a:srgbClr val="BF5440"/>
                </a:solidFill>
              </a:rPr>
              <a:t>Las Cruces </a:t>
            </a:r>
            <a:r>
              <a:rPr lang="en-US" sz="14000" dirty="0" smtClean="0">
                <a:solidFill>
                  <a:srgbClr val="BF5440"/>
                </a:solidFill>
              </a:rPr>
              <a:t>Health &amp; Air Quality</a:t>
            </a:r>
            <a:endParaRPr lang="en-US" sz="14000" dirty="0">
              <a:solidFill>
                <a:srgbClr val="BF5440"/>
              </a:solidFill>
            </a:endParaRPr>
          </a:p>
        </p:txBody>
      </p:sp>
      <p:sp>
        <p:nvSpPr>
          <p:cNvPr id="17" name="TextBox 16"/>
          <p:cNvSpPr txBox="1"/>
          <p:nvPr/>
        </p:nvSpPr>
        <p:spPr>
          <a:xfrm>
            <a:off x="15178419" y="10000523"/>
            <a:ext cx="7158138" cy="587900"/>
          </a:xfrm>
          <a:prstGeom prst="rect">
            <a:avLst/>
          </a:prstGeom>
          <a:noFill/>
        </p:spPr>
        <p:txBody>
          <a:bodyPr wrap="square" rtlCol="0">
            <a:spAutoFit/>
          </a:bodyPr>
          <a:lstStyle/>
          <a:p>
            <a:r>
              <a:rPr lang="en-US" sz="4400" b="1" dirty="0" smtClean="0">
                <a:solidFill>
                  <a:srgbClr val="BF5440"/>
                </a:solidFill>
                <a:latin typeface="Century Gothic" panose="020B0502020202020204" pitchFamily="34" charset="0"/>
              </a:rPr>
              <a:t>Earth Observations</a:t>
            </a:r>
          </a:p>
        </p:txBody>
      </p:sp>
      <p:pic>
        <p:nvPicPr>
          <p:cNvPr id="44" name="Picture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66470" y="11153514"/>
            <a:ext cx="2328092" cy="1545298"/>
          </a:xfrm>
          <a:prstGeom prst="rect">
            <a:avLst/>
          </a:prstGeom>
        </p:spPr>
      </p:pic>
      <p:pic>
        <p:nvPicPr>
          <p:cNvPr id="42" name="Picture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98083" y="10781791"/>
            <a:ext cx="2328092" cy="1983245"/>
          </a:xfrm>
          <a:prstGeom prst="rect">
            <a:avLst/>
          </a:prstGeom>
        </p:spPr>
      </p:pic>
      <p:pic>
        <p:nvPicPr>
          <p:cNvPr id="43" name="Picture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610763" y="11087290"/>
            <a:ext cx="2052795" cy="1677746"/>
          </a:xfrm>
          <a:prstGeom prst="rect">
            <a:avLst/>
          </a:prstGeom>
        </p:spPr>
      </p:pic>
      <p:grpSp>
        <p:nvGrpSpPr>
          <p:cNvPr id="45" name="Group 44"/>
          <p:cNvGrpSpPr/>
          <p:nvPr/>
        </p:nvGrpSpPr>
        <p:grpSpPr>
          <a:xfrm>
            <a:off x="15383339" y="12585963"/>
            <a:ext cx="8363944" cy="449187"/>
            <a:chOff x="744177" y="24593493"/>
            <a:chExt cx="9855269" cy="1247893"/>
          </a:xfrm>
        </p:grpSpPr>
        <p:sp>
          <p:nvSpPr>
            <p:cNvPr id="46" name="Text Placeholder 16"/>
            <p:cNvSpPr txBox="1">
              <a:spLocks/>
            </p:cNvSpPr>
            <p:nvPr/>
          </p:nvSpPr>
          <p:spPr>
            <a:xfrm>
              <a:off x="744177" y="24593493"/>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smtClean="0">
                  <a:solidFill>
                    <a:schemeClr val="tx1">
                      <a:lumMod val="75000"/>
                    </a:schemeClr>
                  </a:solidFill>
                </a:rPr>
                <a:t>Landsat 5 (1984)</a:t>
              </a:r>
            </a:p>
          </p:txBody>
        </p:sp>
        <p:sp>
          <p:nvSpPr>
            <p:cNvPr id="48" name="Text Placeholder 16"/>
            <p:cNvSpPr txBox="1">
              <a:spLocks/>
            </p:cNvSpPr>
            <p:nvPr/>
          </p:nvSpPr>
          <p:spPr>
            <a:xfrm>
              <a:off x="4235686" y="24593493"/>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smtClean="0">
                  <a:solidFill>
                    <a:schemeClr val="tx1">
                      <a:lumMod val="75000"/>
                    </a:schemeClr>
                  </a:solidFill>
                </a:rPr>
                <a:t>Landsat 8 (2013)</a:t>
              </a:r>
            </a:p>
          </p:txBody>
        </p:sp>
        <p:sp>
          <p:nvSpPr>
            <p:cNvPr id="49" name="Text Placeholder 16"/>
            <p:cNvSpPr txBox="1">
              <a:spLocks/>
            </p:cNvSpPr>
            <p:nvPr/>
          </p:nvSpPr>
          <p:spPr>
            <a:xfrm>
              <a:off x="7727195" y="24593493"/>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smtClean="0">
                  <a:solidFill>
                    <a:schemeClr val="tx1">
                      <a:lumMod val="75000"/>
                    </a:schemeClr>
                  </a:solidFill>
                </a:rPr>
                <a:t>Terra (1999)</a:t>
              </a:r>
            </a:p>
          </p:txBody>
        </p:sp>
      </p:grpSp>
      <p:sp>
        <p:nvSpPr>
          <p:cNvPr id="16" name="TextBox 15"/>
          <p:cNvSpPr txBox="1"/>
          <p:nvPr/>
        </p:nvSpPr>
        <p:spPr>
          <a:xfrm>
            <a:off x="15312676" y="4491629"/>
            <a:ext cx="6727867" cy="778072"/>
          </a:xfrm>
          <a:prstGeom prst="rect">
            <a:avLst/>
          </a:prstGeom>
          <a:noFill/>
        </p:spPr>
        <p:txBody>
          <a:bodyPr wrap="square" rtlCol="0">
            <a:spAutoFit/>
          </a:bodyPr>
          <a:lstStyle/>
          <a:p>
            <a:r>
              <a:rPr lang="en-US" sz="4400" b="1" dirty="0" smtClean="0">
                <a:solidFill>
                  <a:srgbClr val="BF5440"/>
                </a:solidFill>
                <a:latin typeface="Century Gothic" panose="020B0502020202020204" pitchFamily="34" charset="0"/>
              </a:rPr>
              <a:t>Study Area</a:t>
            </a:r>
          </a:p>
        </p:txBody>
      </p:sp>
      <p:grpSp>
        <p:nvGrpSpPr>
          <p:cNvPr id="38" name="Group 37"/>
          <p:cNvGrpSpPr/>
          <p:nvPr/>
        </p:nvGrpSpPr>
        <p:grpSpPr>
          <a:xfrm>
            <a:off x="15368023" y="5144655"/>
            <a:ext cx="7611662" cy="4919084"/>
            <a:chOff x="14389921" y="9865378"/>
            <a:chExt cx="7930505" cy="5131504"/>
          </a:xfrm>
        </p:grpSpPr>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389921" y="9865378"/>
              <a:ext cx="7930505" cy="5131504"/>
            </a:xfrm>
            <a:prstGeom prst="rect">
              <a:avLst/>
            </a:prstGeom>
          </p:spPr>
        </p:pic>
        <p:sp>
          <p:nvSpPr>
            <p:cNvPr id="26" name="TextBox 25"/>
            <p:cNvSpPr txBox="1"/>
            <p:nvPr/>
          </p:nvSpPr>
          <p:spPr>
            <a:xfrm>
              <a:off x="18184592" y="10080384"/>
              <a:ext cx="3177590" cy="481601"/>
            </a:xfrm>
            <a:prstGeom prst="rect">
              <a:avLst/>
            </a:prstGeom>
            <a:noFill/>
          </p:spPr>
          <p:txBody>
            <a:bodyPr wrap="square" rtlCol="0">
              <a:spAutoFit/>
            </a:bodyPr>
            <a:lstStyle/>
            <a:p>
              <a:pPr algn="ctr"/>
              <a:r>
                <a:rPr lang="en-US" sz="2400" b="1" dirty="0" smtClean="0">
                  <a:solidFill>
                    <a:schemeClr val="tx1">
                      <a:lumMod val="65000"/>
                      <a:lumOff val="35000"/>
                    </a:schemeClr>
                  </a:solidFill>
                  <a:latin typeface="+mj-lt"/>
                </a:rPr>
                <a:t>City of Las Cruces</a:t>
              </a:r>
              <a:endParaRPr lang="en-US" sz="2400" b="1" dirty="0">
                <a:solidFill>
                  <a:schemeClr val="tx1">
                    <a:lumMod val="65000"/>
                    <a:lumOff val="35000"/>
                  </a:schemeClr>
                </a:solidFill>
                <a:latin typeface="+mj-lt"/>
              </a:endParaRPr>
            </a:p>
          </p:txBody>
        </p:sp>
        <p:sp>
          <p:nvSpPr>
            <p:cNvPr id="61" name="TextBox 60"/>
            <p:cNvSpPr txBox="1"/>
            <p:nvPr/>
          </p:nvSpPr>
          <p:spPr>
            <a:xfrm>
              <a:off x="16563463" y="12904352"/>
              <a:ext cx="1108211" cy="610027"/>
            </a:xfrm>
            <a:prstGeom prst="rect">
              <a:avLst/>
            </a:prstGeom>
            <a:noFill/>
          </p:spPr>
          <p:txBody>
            <a:bodyPr wrap="square" rtlCol="0">
              <a:spAutoFit/>
            </a:bodyPr>
            <a:lstStyle/>
            <a:p>
              <a:pPr algn="ctr"/>
              <a:r>
                <a:rPr lang="en-US" sz="1600" b="1" dirty="0" smtClean="0">
                  <a:solidFill>
                    <a:schemeClr val="tx1">
                      <a:lumMod val="65000"/>
                      <a:lumOff val="35000"/>
                    </a:schemeClr>
                  </a:solidFill>
                  <a:latin typeface="+mj-lt"/>
                </a:rPr>
                <a:t>New Mexico</a:t>
              </a:r>
              <a:endParaRPr lang="en-US" sz="1600" b="1" dirty="0">
                <a:solidFill>
                  <a:schemeClr val="tx1">
                    <a:lumMod val="65000"/>
                    <a:lumOff val="35000"/>
                  </a:schemeClr>
                </a:solidFill>
                <a:latin typeface="+mj-lt"/>
              </a:endParaRPr>
            </a:p>
          </p:txBody>
        </p:sp>
      </p:grpSp>
      <p:grpSp>
        <p:nvGrpSpPr>
          <p:cNvPr id="12" name="Group 11"/>
          <p:cNvGrpSpPr/>
          <p:nvPr/>
        </p:nvGrpSpPr>
        <p:grpSpPr>
          <a:xfrm>
            <a:off x="1012517" y="11948833"/>
            <a:ext cx="11244544" cy="8450403"/>
            <a:chOff x="842239" y="11948916"/>
            <a:chExt cx="11244544" cy="8450403"/>
          </a:xfrm>
        </p:grpSpPr>
        <p:graphicFrame>
          <p:nvGraphicFramePr>
            <p:cNvPr id="36" name="Diagram 35"/>
            <p:cNvGraphicFramePr/>
            <p:nvPr>
              <p:extLst>
                <p:ext uri="{D42A27DB-BD31-4B8C-83A1-F6EECF244321}">
                  <p14:modId xmlns:p14="http://schemas.microsoft.com/office/powerpoint/2010/main" val="4050778567"/>
                </p:ext>
              </p:extLst>
            </p:nvPr>
          </p:nvGraphicFramePr>
          <p:xfrm>
            <a:off x="842239" y="11948916"/>
            <a:ext cx="7831861" cy="716538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9" name="Group 8"/>
            <p:cNvGrpSpPr/>
            <p:nvPr/>
          </p:nvGrpSpPr>
          <p:grpSpPr>
            <a:xfrm>
              <a:off x="8954715" y="13607754"/>
              <a:ext cx="3132068" cy="6791565"/>
              <a:chOff x="8954715" y="13607754"/>
              <a:chExt cx="3132068" cy="6791565"/>
            </a:xfrm>
          </p:grpSpPr>
          <p:sp>
            <p:nvSpPr>
              <p:cNvPr id="68" name="Trapezoid 67"/>
              <p:cNvSpPr/>
              <p:nvPr/>
            </p:nvSpPr>
            <p:spPr>
              <a:xfrm>
                <a:off x="8954815" y="14871468"/>
                <a:ext cx="3120004" cy="988547"/>
              </a:xfrm>
              <a:prstGeom prst="trapezoid">
                <a:avLst/>
              </a:prstGeom>
              <a:solidFill>
                <a:srgbClr val="CE78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apezoid 66"/>
              <p:cNvSpPr/>
              <p:nvPr/>
            </p:nvSpPr>
            <p:spPr>
              <a:xfrm>
                <a:off x="8954715" y="14452536"/>
                <a:ext cx="3120004" cy="988547"/>
              </a:xfrm>
              <a:prstGeom prst="trapezoid">
                <a:avLst/>
              </a:prstGeom>
              <a:solidFill>
                <a:srgbClr val="CE78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p:cNvSpPr/>
              <p:nvPr/>
            </p:nvSpPr>
            <p:spPr>
              <a:xfrm>
                <a:off x="8966779" y="14017755"/>
                <a:ext cx="3120004" cy="988547"/>
              </a:xfrm>
              <a:prstGeom prst="trapezoid">
                <a:avLst/>
              </a:prstGeom>
              <a:solidFill>
                <a:srgbClr val="CE78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p:cNvSpPr/>
              <p:nvPr/>
            </p:nvSpPr>
            <p:spPr>
              <a:xfrm>
                <a:off x="8954715" y="13607754"/>
                <a:ext cx="3120004" cy="988547"/>
              </a:xfrm>
              <a:prstGeom prst="trapezoid">
                <a:avLst/>
              </a:prstGeom>
              <a:solidFill>
                <a:srgbClr val="CE78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own Arrow 50"/>
              <p:cNvSpPr/>
              <p:nvPr/>
            </p:nvSpPr>
            <p:spPr>
              <a:xfrm>
                <a:off x="10222326" y="15994539"/>
                <a:ext cx="584779" cy="532284"/>
              </a:xfrm>
              <a:prstGeom prst="downArrow">
                <a:avLst/>
              </a:prstGeom>
              <a:solidFill>
                <a:srgbClr val="BF544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9480572" y="13689866"/>
                <a:ext cx="2068286" cy="830997"/>
              </a:xfrm>
              <a:prstGeom prst="rect">
                <a:avLst/>
              </a:prstGeom>
              <a:noFill/>
            </p:spPr>
            <p:txBody>
              <a:bodyPr wrap="square" rtlCol="0">
                <a:spAutoFit/>
              </a:bodyPr>
              <a:lstStyle/>
              <a:p>
                <a:pPr algn="ctr"/>
                <a:r>
                  <a:rPr lang="en-US" sz="2400" dirty="0" smtClean="0">
                    <a:solidFill>
                      <a:schemeClr val="bg1"/>
                    </a:solidFill>
                  </a:rPr>
                  <a:t>Rasterized Result Layers</a:t>
                </a:r>
                <a:endParaRPr lang="en-US" sz="2400" dirty="0">
                  <a:solidFill>
                    <a:schemeClr val="bg1"/>
                  </a:solidFill>
                </a:endParaRPr>
              </a:p>
            </p:txBody>
          </p:sp>
          <p:pic>
            <p:nvPicPr>
              <p:cNvPr id="53" name="Picture 5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128829" y="16653524"/>
                <a:ext cx="2771775" cy="2647950"/>
              </a:xfrm>
              <a:prstGeom prst="rect">
                <a:avLst/>
              </a:prstGeom>
              <a:ln w="38100" cap="sq">
                <a:solidFill>
                  <a:srgbClr val="BF5440"/>
                </a:solidFill>
                <a:prstDash val="solid"/>
                <a:miter lim="800000"/>
              </a:ln>
              <a:effectLst>
                <a:outerShdw blurRad="50800" dist="38100" dir="2700000" algn="tl" rotWithShape="0">
                  <a:srgbClr val="000000">
                    <a:alpha val="43000"/>
                  </a:srgbClr>
                </a:outerShdw>
              </a:effectLst>
            </p:spPr>
          </p:pic>
          <p:sp>
            <p:nvSpPr>
              <p:cNvPr id="71" name="TextBox 70"/>
              <p:cNvSpPr txBox="1"/>
              <p:nvPr/>
            </p:nvSpPr>
            <p:spPr>
              <a:xfrm>
                <a:off x="9027375" y="19568322"/>
                <a:ext cx="2967031" cy="830997"/>
              </a:xfrm>
              <a:prstGeom prst="rect">
                <a:avLst/>
              </a:prstGeom>
              <a:noFill/>
            </p:spPr>
            <p:txBody>
              <a:bodyPr wrap="square" rtlCol="0">
                <a:spAutoFit/>
              </a:bodyPr>
              <a:lstStyle/>
              <a:p>
                <a:pPr algn="ctr"/>
                <a:r>
                  <a:rPr lang="en-US" sz="2400" dirty="0" smtClean="0"/>
                  <a:t>Heat Vulnerability Layer</a:t>
                </a:r>
                <a:endParaRPr lang="en-US" sz="2400" dirty="0"/>
              </a:p>
            </p:txBody>
          </p:sp>
        </p:grpSp>
        <p:sp>
          <p:nvSpPr>
            <p:cNvPr id="54" name="TextBox 53"/>
            <p:cNvSpPr txBox="1"/>
            <p:nvPr/>
          </p:nvSpPr>
          <p:spPr>
            <a:xfrm>
              <a:off x="842240" y="17884553"/>
              <a:ext cx="7232660" cy="1938992"/>
            </a:xfrm>
            <a:prstGeom prst="rect">
              <a:avLst/>
            </a:prstGeom>
            <a:noFill/>
            <a:ln>
              <a:solidFill>
                <a:srgbClr val="BF5440"/>
              </a:solidFill>
            </a:ln>
          </p:spPr>
          <p:txBody>
            <a:bodyPr wrap="square" rtlCol="0">
              <a:spAutoFit/>
            </a:bodyPr>
            <a:lstStyle/>
            <a:p>
              <a:r>
                <a:rPr lang="en-US" sz="2400" dirty="0" smtClean="0"/>
                <a:t>Social factors were grouped into 5 categories, Household Composition, Economic Stability, Minority Status, Housing &amp; Transportation, and Health. Each vulnerability </a:t>
              </a:r>
              <a:r>
                <a:rPr lang="en-US" sz="2400" dirty="0" smtClean="0"/>
                <a:t>category was </a:t>
              </a:r>
              <a:r>
                <a:rPr lang="en-US" sz="2400" dirty="0" smtClean="0"/>
                <a:t>combined with LST, NDVI, and Impervious Surface to produce a heat vulnerability layers.</a:t>
              </a:r>
              <a:endParaRPr lang="en-US" sz="2400" dirty="0"/>
            </a:p>
          </p:txBody>
        </p:sp>
      </p:grpSp>
      <p:sp>
        <p:nvSpPr>
          <p:cNvPr id="18" name="TextBox 17"/>
          <p:cNvSpPr txBox="1"/>
          <p:nvPr/>
        </p:nvSpPr>
        <p:spPr>
          <a:xfrm>
            <a:off x="816730" y="20230060"/>
            <a:ext cx="11550315" cy="769441"/>
          </a:xfrm>
          <a:prstGeom prst="rect">
            <a:avLst/>
          </a:prstGeom>
          <a:noFill/>
        </p:spPr>
        <p:txBody>
          <a:bodyPr wrap="square" rtlCol="0">
            <a:spAutoFit/>
          </a:bodyPr>
          <a:lstStyle/>
          <a:p>
            <a:r>
              <a:rPr lang="en-US" sz="4400" b="1" dirty="0" smtClean="0">
                <a:solidFill>
                  <a:srgbClr val="BF5440"/>
                </a:solidFill>
                <a:latin typeface="Century Gothic" panose="020B0502020202020204" pitchFamily="34" charset="0"/>
              </a:rPr>
              <a:t>Results</a:t>
            </a:r>
          </a:p>
        </p:txBody>
      </p:sp>
      <p:sp>
        <p:nvSpPr>
          <p:cNvPr id="69" name="Trapezoid 68"/>
          <p:cNvSpPr/>
          <p:nvPr/>
        </p:nvSpPr>
        <p:spPr>
          <a:xfrm>
            <a:off x="20845033" y="14888917"/>
            <a:ext cx="3120004" cy="988547"/>
          </a:xfrm>
          <a:prstGeom prst="trapezoid">
            <a:avLst/>
          </a:prstGeom>
          <a:solidFill>
            <a:srgbClr val="CE78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apezoid 71"/>
          <p:cNvSpPr/>
          <p:nvPr/>
        </p:nvSpPr>
        <p:spPr>
          <a:xfrm>
            <a:off x="20844933" y="14469985"/>
            <a:ext cx="3120004" cy="988547"/>
          </a:xfrm>
          <a:prstGeom prst="trapezoid">
            <a:avLst/>
          </a:prstGeom>
          <a:solidFill>
            <a:srgbClr val="CE78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p:cNvSpPr/>
          <p:nvPr/>
        </p:nvSpPr>
        <p:spPr>
          <a:xfrm>
            <a:off x="20856997" y="14035204"/>
            <a:ext cx="3120004" cy="988547"/>
          </a:xfrm>
          <a:prstGeom prst="trapezoid">
            <a:avLst/>
          </a:prstGeom>
          <a:solidFill>
            <a:srgbClr val="CE78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73"/>
          <p:cNvSpPr/>
          <p:nvPr/>
        </p:nvSpPr>
        <p:spPr>
          <a:xfrm>
            <a:off x="20844933" y="13625203"/>
            <a:ext cx="3120004" cy="988547"/>
          </a:xfrm>
          <a:prstGeom prst="trapezoid">
            <a:avLst/>
          </a:prstGeom>
          <a:solidFill>
            <a:srgbClr val="CE78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own Arrow 74"/>
          <p:cNvSpPr/>
          <p:nvPr/>
        </p:nvSpPr>
        <p:spPr>
          <a:xfrm>
            <a:off x="22112544" y="16011988"/>
            <a:ext cx="584779" cy="532284"/>
          </a:xfrm>
          <a:prstGeom prst="downArrow">
            <a:avLst/>
          </a:prstGeom>
          <a:solidFill>
            <a:srgbClr val="BF544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p:cNvSpPr txBox="1"/>
          <p:nvPr/>
        </p:nvSpPr>
        <p:spPr>
          <a:xfrm>
            <a:off x="21365201" y="13899951"/>
            <a:ext cx="2068286" cy="461665"/>
          </a:xfrm>
          <a:prstGeom prst="rect">
            <a:avLst/>
          </a:prstGeom>
          <a:noFill/>
        </p:spPr>
        <p:txBody>
          <a:bodyPr wrap="square" rtlCol="0">
            <a:spAutoFit/>
          </a:bodyPr>
          <a:lstStyle/>
          <a:p>
            <a:pPr algn="ctr"/>
            <a:r>
              <a:rPr lang="en-US" sz="2400" dirty="0" smtClean="0">
                <a:solidFill>
                  <a:schemeClr val="bg1"/>
                </a:solidFill>
              </a:rPr>
              <a:t>GWR</a:t>
            </a:r>
            <a:endParaRPr lang="en-US" sz="2400" dirty="0">
              <a:solidFill>
                <a:schemeClr val="bg1"/>
              </a:solidFill>
            </a:endParaRPr>
          </a:p>
        </p:txBody>
      </p:sp>
      <p:pic>
        <p:nvPicPr>
          <p:cNvPr id="77" name="Picture 7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019047" y="16670973"/>
            <a:ext cx="2771775" cy="2647950"/>
          </a:xfrm>
          <a:prstGeom prst="rect">
            <a:avLst/>
          </a:prstGeom>
          <a:ln w="38100" cap="sq">
            <a:solidFill>
              <a:srgbClr val="BF5440"/>
            </a:solidFill>
            <a:prstDash val="solid"/>
            <a:miter lim="800000"/>
          </a:ln>
          <a:effectLst>
            <a:outerShdw blurRad="50800" dist="38100" dir="2700000" algn="tl" rotWithShape="0">
              <a:srgbClr val="000000">
                <a:alpha val="43000"/>
              </a:srgbClr>
            </a:outerShdw>
          </a:effectLst>
        </p:spPr>
      </p:pic>
      <p:sp>
        <p:nvSpPr>
          <p:cNvPr id="78" name="TextBox 77"/>
          <p:cNvSpPr txBox="1"/>
          <p:nvPr/>
        </p:nvSpPr>
        <p:spPr>
          <a:xfrm>
            <a:off x="20888327" y="19568239"/>
            <a:ext cx="2967031" cy="830997"/>
          </a:xfrm>
          <a:prstGeom prst="rect">
            <a:avLst/>
          </a:prstGeom>
          <a:noFill/>
        </p:spPr>
        <p:txBody>
          <a:bodyPr wrap="square" rtlCol="0">
            <a:spAutoFit/>
          </a:bodyPr>
          <a:lstStyle/>
          <a:p>
            <a:pPr algn="ctr"/>
            <a:r>
              <a:rPr lang="en-US" sz="2400" dirty="0" smtClean="0"/>
              <a:t>Geographically Weighted Regression</a:t>
            </a:r>
            <a:endParaRPr lang="en-US" sz="2400" dirty="0"/>
          </a:p>
        </p:txBody>
      </p:sp>
      <p:sp>
        <p:nvSpPr>
          <p:cNvPr id="79" name="TextBox 78"/>
          <p:cNvSpPr txBox="1"/>
          <p:nvPr/>
        </p:nvSpPr>
        <p:spPr>
          <a:xfrm>
            <a:off x="12762656" y="17890686"/>
            <a:ext cx="7237072" cy="1569660"/>
          </a:xfrm>
          <a:prstGeom prst="rect">
            <a:avLst/>
          </a:prstGeom>
          <a:noFill/>
          <a:ln>
            <a:solidFill>
              <a:srgbClr val="BF5440"/>
            </a:solidFill>
          </a:ln>
        </p:spPr>
        <p:txBody>
          <a:bodyPr wrap="square" rtlCol="0">
            <a:spAutoFit/>
          </a:bodyPr>
          <a:lstStyle/>
          <a:p>
            <a:r>
              <a:rPr lang="en-US" sz="2400" dirty="0" smtClean="0"/>
              <a:t>Geographically weighted regression was used to relate NDVI, density of impervious surfaces, </a:t>
            </a:r>
            <a:r>
              <a:rPr lang="en-US" sz="2400" dirty="0" smtClean="0"/>
              <a:t>and density of residential </a:t>
            </a:r>
            <a:r>
              <a:rPr lang="en-US" sz="2400" dirty="0" smtClean="0"/>
              <a:t>and commercial space to LST for the year of 2016</a:t>
            </a:r>
            <a:r>
              <a:rPr lang="en-US" sz="2400" dirty="0" smtClean="0"/>
              <a:t>.</a:t>
            </a:r>
            <a:endParaRPr lang="en-US" sz="2400" dirty="0"/>
          </a:p>
        </p:txBody>
      </p:sp>
      <p:graphicFrame>
        <p:nvGraphicFramePr>
          <p:cNvPr id="80" name="Diagram 79"/>
          <p:cNvGraphicFramePr/>
          <p:nvPr>
            <p:extLst>
              <p:ext uri="{D42A27DB-BD31-4B8C-83A1-F6EECF244321}">
                <p14:modId xmlns:p14="http://schemas.microsoft.com/office/powerpoint/2010/main" val="3894115234"/>
              </p:ext>
            </p:extLst>
          </p:nvPr>
        </p:nvGraphicFramePr>
        <p:xfrm>
          <a:off x="12762656" y="13315654"/>
          <a:ext cx="7831861" cy="442865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82" name="Text Placeholder 16"/>
          <p:cNvSpPr txBox="1">
            <a:spLocks/>
          </p:cNvSpPr>
          <p:nvPr/>
        </p:nvSpPr>
        <p:spPr>
          <a:xfrm>
            <a:off x="849346" y="28127582"/>
            <a:ext cx="10972800" cy="2028529"/>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BF5440"/>
              </a:buClr>
            </a:pPr>
            <a:r>
              <a:rPr lang="en-US" dirty="0" smtClean="0">
                <a:solidFill>
                  <a:schemeClr val="tx1">
                    <a:lumMod val="75000"/>
                  </a:schemeClr>
                </a:solidFill>
              </a:rPr>
              <a:t>Areas with more impervious surfaces, fewer trees, and less vegetation experienced higher land surface temperature</a:t>
            </a:r>
            <a:r>
              <a:rPr lang="en-US" dirty="0" smtClean="0">
                <a:solidFill>
                  <a:schemeClr val="tx1">
                    <a:lumMod val="75000"/>
                  </a:schemeClr>
                </a:solidFill>
              </a:rPr>
              <a:t>.</a:t>
            </a:r>
            <a:endParaRPr lang="en-US" dirty="0" smtClean="0">
              <a:solidFill>
                <a:schemeClr val="tx1">
                  <a:lumMod val="75000"/>
                </a:schemeClr>
              </a:solidFill>
            </a:endParaRPr>
          </a:p>
          <a:p>
            <a:pPr marL="347663" indent="-347663">
              <a:buClr>
                <a:srgbClr val="BF5440"/>
              </a:buClr>
            </a:pPr>
            <a:r>
              <a:rPr lang="en-US" dirty="0" smtClean="0">
                <a:solidFill>
                  <a:schemeClr val="tx1">
                    <a:lumMod val="75000"/>
                  </a:schemeClr>
                </a:solidFill>
              </a:rPr>
              <a:t>Vulnerability analysis revealed that the central and southwest regions of the historical “Infill District” as have the highest levels of social vulnerability</a:t>
            </a:r>
            <a:r>
              <a:rPr lang="en-US" dirty="0" smtClean="0">
                <a:solidFill>
                  <a:schemeClr val="tx1">
                    <a:lumMod val="75000"/>
                  </a:schemeClr>
                </a:solidFill>
              </a:rPr>
              <a:t>.</a:t>
            </a:r>
            <a:endParaRPr lang="en-US" dirty="0" smtClean="0">
              <a:solidFill>
                <a:schemeClr val="tx1">
                  <a:lumMod val="75000"/>
                </a:schemeClr>
              </a:solidFill>
            </a:endParaRPr>
          </a:p>
        </p:txBody>
      </p:sp>
      <p:sp>
        <p:nvSpPr>
          <p:cNvPr id="83" name="TextBox 82"/>
          <p:cNvSpPr txBox="1"/>
          <p:nvPr/>
        </p:nvSpPr>
        <p:spPr>
          <a:xfrm>
            <a:off x="849264" y="27202564"/>
            <a:ext cx="8229600" cy="769441"/>
          </a:xfrm>
          <a:prstGeom prst="rect">
            <a:avLst/>
          </a:prstGeom>
          <a:noFill/>
        </p:spPr>
        <p:txBody>
          <a:bodyPr wrap="square" rtlCol="0">
            <a:spAutoFit/>
          </a:bodyPr>
          <a:lstStyle/>
          <a:p>
            <a:r>
              <a:rPr lang="en-US" sz="4400" b="1" dirty="0" smtClean="0">
                <a:solidFill>
                  <a:srgbClr val="BF5440"/>
                </a:solidFill>
                <a:latin typeface="Century Gothic" panose="020B0502020202020204" pitchFamily="34" charset="0"/>
              </a:rPr>
              <a:t>Conclusions</a:t>
            </a:r>
          </a:p>
        </p:txBody>
      </p:sp>
      <p:sp>
        <p:nvSpPr>
          <p:cNvPr id="87" name="TextBox 86"/>
          <p:cNvSpPr txBox="1"/>
          <p:nvPr/>
        </p:nvSpPr>
        <p:spPr>
          <a:xfrm>
            <a:off x="1989221" y="25237428"/>
            <a:ext cx="3267102" cy="1569660"/>
          </a:xfrm>
          <a:prstGeom prst="rect">
            <a:avLst/>
          </a:prstGeom>
          <a:noFill/>
        </p:spPr>
        <p:txBody>
          <a:bodyPr wrap="square" rtlCol="0">
            <a:spAutoFit/>
          </a:bodyPr>
          <a:lstStyle/>
          <a:p>
            <a:pPr algn="ctr"/>
            <a:r>
              <a:rPr lang="en-US" sz="3200" dirty="0" smtClean="0"/>
              <a:t>Heat Exposure &amp; Household Composition</a:t>
            </a:r>
            <a:endParaRPr lang="en-US" sz="3200" dirty="0"/>
          </a:p>
        </p:txBody>
      </p:sp>
      <p:sp>
        <p:nvSpPr>
          <p:cNvPr id="88" name="TextBox 87"/>
          <p:cNvSpPr txBox="1"/>
          <p:nvPr/>
        </p:nvSpPr>
        <p:spPr>
          <a:xfrm>
            <a:off x="15624993" y="21227634"/>
            <a:ext cx="3386581" cy="1569660"/>
          </a:xfrm>
          <a:prstGeom prst="rect">
            <a:avLst/>
          </a:prstGeom>
          <a:noFill/>
        </p:spPr>
        <p:txBody>
          <a:bodyPr wrap="square" rtlCol="0">
            <a:spAutoFit/>
          </a:bodyPr>
          <a:lstStyle/>
          <a:p>
            <a:pPr algn="ctr"/>
            <a:r>
              <a:rPr lang="en-US" sz="3200" dirty="0" smtClean="0"/>
              <a:t>Heat Exposure &amp; Transportation/ Housing</a:t>
            </a:r>
            <a:endParaRPr lang="en-US" sz="3200" dirty="0"/>
          </a:p>
        </p:txBody>
      </p:sp>
      <p:sp>
        <p:nvSpPr>
          <p:cNvPr id="89" name="TextBox 88"/>
          <p:cNvSpPr txBox="1"/>
          <p:nvPr/>
        </p:nvSpPr>
        <p:spPr>
          <a:xfrm>
            <a:off x="10993810" y="25237428"/>
            <a:ext cx="3507139" cy="1077218"/>
          </a:xfrm>
          <a:prstGeom prst="rect">
            <a:avLst/>
          </a:prstGeom>
          <a:noFill/>
        </p:spPr>
        <p:txBody>
          <a:bodyPr wrap="square" rtlCol="0">
            <a:spAutoFit/>
          </a:bodyPr>
          <a:lstStyle/>
          <a:p>
            <a:pPr algn="ctr"/>
            <a:r>
              <a:rPr lang="en-US" sz="3200" dirty="0" smtClean="0"/>
              <a:t>Heat Exposure &amp; Economic Stability</a:t>
            </a:r>
            <a:endParaRPr lang="en-US" sz="3200" dirty="0"/>
          </a:p>
        </p:txBody>
      </p:sp>
      <p:sp>
        <p:nvSpPr>
          <p:cNvPr id="90" name="TextBox 89"/>
          <p:cNvSpPr txBox="1"/>
          <p:nvPr/>
        </p:nvSpPr>
        <p:spPr>
          <a:xfrm>
            <a:off x="20201978" y="25237428"/>
            <a:ext cx="3430751" cy="1077218"/>
          </a:xfrm>
          <a:prstGeom prst="rect">
            <a:avLst/>
          </a:prstGeom>
          <a:noFill/>
        </p:spPr>
        <p:txBody>
          <a:bodyPr wrap="square" rtlCol="0">
            <a:spAutoFit/>
          </a:bodyPr>
          <a:lstStyle/>
          <a:p>
            <a:pPr algn="ctr"/>
            <a:r>
              <a:rPr lang="en-US" sz="3200" dirty="0" smtClean="0"/>
              <a:t>Heat Exposure &amp; Health</a:t>
            </a:r>
            <a:r>
              <a:rPr lang="en-US" sz="3200" dirty="0"/>
              <a:t> </a:t>
            </a:r>
            <a:r>
              <a:rPr lang="en-US" sz="3200" dirty="0" smtClean="0"/>
              <a:t>Status</a:t>
            </a:r>
            <a:endParaRPr lang="en-US" sz="3200" dirty="0"/>
          </a:p>
        </p:txBody>
      </p:sp>
      <p:sp>
        <p:nvSpPr>
          <p:cNvPr id="99" name="TextBox 98"/>
          <p:cNvSpPr txBox="1"/>
          <p:nvPr/>
        </p:nvSpPr>
        <p:spPr>
          <a:xfrm>
            <a:off x="6505212" y="21720076"/>
            <a:ext cx="3381246" cy="1077218"/>
          </a:xfrm>
          <a:prstGeom prst="rect">
            <a:avLst/>
          </a:prstGeom>
          <a:noFill/>
        </p:spPr>
        <p:txBody>
          <a:bodyPr wrap="square" rtlCol="0">
            <a:spAutoFit/>
          </a:bodyPr>
          <a:lstStyle/>
          <a:p>
            <a:pPr algn="ctr"/>
            <a:r>
              <a:rPr lang="en-US" sz="3200" dirty="0" smtClean="0"/>
              <a:t>Heat Exposure &amp; Minority Status</a:t>
            </a:r>
            <a:endParaRPr lang="en-US" sz="3200" dirty="0"/>
          </a:p>
        </p:txBody>
      </p:sp>
      <p:pic>
        <p:nvPicPr>
          <p:cNvPr id="10" name="Picture 9"/>
          <p:cNvPicPr>
            <a:picLocks noChangeAspect="1"/>
          </p:cNvPicPr>
          <p:nvPr/>
        </p:nvPicPr>
        <p:blipFill rotWithShape="1">
          <a:blip r:embed="rId17" cstate="print">
            <a:extLst>
              <a:ext uri="{28A0092B-C50C-407E-A947-70E740481C1C}">
                <a14:useLocalDpi xmlns:a14="http://schemas.microsoft.com/office/drawing/2010/main" val="0"/>
              </a:ext>
            </a:extLst>
          </a:blip>
          <a:srcRect l="14128" t="4682" r="3213" b="4440"/>
          <a:stretch/>
        </p:blipFill>
        <p:spPr>
          <a:xfrm>
            <a:off x="5638722" y="23134532"/>
            <a:ext cx="5140054" cy="3656573"/>
          </a:xfrm>
          <a:prstGeom prst="hexagon">
            <a:avLst/>
          </a:prstGeom>
          <a:ln w="38100">
            <a:solidFill>
              <a:srgbClr val="BF5440"/>
            </a:solidFill>
          </a:ln>
        </p:spPr>
      </p:pic>
      <p:pic>
        <p:nvPicPr>
          <p:cNvPr id="11" name="Picture 10"/>
          <p:cNvPicPr>
            <a:picLocks noChangeAspect="1"/>
          </p:cNvPicPr>
          <p:nvPr/>
        </p:nvPicPr>
        <p:blipFill rotWithShape="1">
          <a:blip r:embed="rId18" cstate="print">
            <a:extLst>
              <a:ext uri="{28A0092B-C50C-407E-A947-70E740481C1C}">
                <a14:useLocalDpi xmlns:a14="http://schemas.microsoft.com/office/drawing/2010/main" val="0"/>
              </a:ext>
            </a:extLst>
          </a:blip>
          <a:srcRect l="14583" t="4429" r="2855" b="5044"/>
          <a:stretch/>
        </p:blipFill>
        <p:spPr>
          <a:xfrm>
            <a:off x="10197040" y="21254907"/>
            <a:ext cx="5134058" cy="3642456"/>
          </a:xfrm>
          <a:prstGeom prst="hexagon">
            <a:avLst/>
          </a:prstGeom>
          <a:ln w="38100">
            <a:solidFill>
              <a:srgbClr val="BF5440"/>
            </a:solidFill>
          </a:ln>
        </p:spPr>
      </p:pic>
      <p:pic>
        <p:nvPicPr>
          <p:cNvPr id="29" name="Picture 28"/>
          <p:cNvPicPr>
            <a:picLocks noChangeAspect="1"/>
          </p:cNvPicPr>
          <p:nvPr/>
        </p:nvPicPr>
        <p:blipFill rotWithShape="1">
          <a:blip r:embed="rId19" cstate="print">
            <a:extLst>
              <a:ext uri="{28A0092B-C50C-407E-A947-70E740481C1C}">
                <a14:useLocalDpi xmlns:a14="http://schemas.microsoft.com/office/drawing/2010/main" val="0"/>
              </a:ext>
            </a:extLst>
          </a:blip>
          <a:srcRect l="14809" t="4702" r="3245" b="4770"/>
          <a:stretch/>
        </p:blipFill>
        <p:spPr>
          <a:xfrm>
            <a:off x="14772031" y="23133505"/>
            <a:ext cx="5095674" cy="3642457"/>
          </a:xfrm>
          <a:prstGeom prst="hexagon">
            <a:avLst/>
          </a:prstGeom>
          <a:ln w="38100">
            <a:solidFill>
              <a:srgbClr val="BF5440"/>
            </a:solidFill>
          </a:ln>
        </p:spPr>
      </p:pic>
      <p:pic>
        <p:nvPicPr>
          <p:cNvPr id="34" name="Picture 33"/>
          <p:cNvPicPr>
            <a:picLocks noChangeAspect="1"/>
          </p:cNvPicPr>
          <p:nvPr/>
        </p:nvPicPr>
        <p:blipFill rotWithShape="1">
          <a:blip r:embed="rId20" cstate="print">
            <a:extLst>
              <a:ext uri="{28A0092B-C50C-407E-A947-70E740481C1C}">
                <a14:useLocalDpi xmlns:a14="http://schemas.microsoft.com/office/drawing/2010/main" val="0"/>
              </a:ext>
            </a:extLst>
          </a:blip>
          <a:srcRect l="16625" t="4449" r="2882" b="4322"/>
          <a:stretch/>
        </p:blipFill>
        <p:spPr>
          <a:xfrm>
            <a:off x="19294451" y="21240412"/>
            <a:ext cx="5161430" cy="3670692"/>
          </a:xfrm>
          <a:prstGeom prst="hexagon">
            <a:avLst/>
          </a:prstGeom>
          <a:ln w="38100">
            <a:solidFill>
              <a:srgbClr val="BF5440"/>
            </a:solidFill>
          </a:ln>
        </p:spPr>
      </p:pic>
      <p:pic>
        <p:nvPicPr>
          <p:cNvPr id="3" name="Picture 2"/>
          <p:cNvPicPr>
            <a:picLocks noChangeAspect="1"/>
          </p:cNvPicPr>
          <p:nvPr/>
        </p:nvPicPr>
        <p:blipFill rotWithShape="1">
          <a:blip r:embed="rId21" cstate="print">
            <a:extLst>
              <a:ext uri="{28A0092B-C50C-407E-A947-70E740481C1C}">
                <a14:useLocalDpi xmlns:a14="http://schemas.microsoft.com/office/drawing/2010/main" val="0"/>
              </a:ext>
            </a:extLst>
          </a:blip>
          <a:srcRect l="15036" t="4597" r="2597" b="4522"/>
          <a:stretch/>
        </p:blipFill>
        <p:spPr>
          <a:xfrm>
            <a:off x="1081877" y="21261893"/>
            <a:ext cx="5121908" cy="3656573"/>
          </a:xfrm>
          <a:prstGeom prst="hexagon">
            <a:avLst/>
          </a:prstGeom>
          <a:ln w="38100">
            <a:solidFill>
              <a:srgbClr val="BF5440"/>
            </a:solidFill>
          </a:ln>
        </p:spPr>
      </p:pic>
      <p:sp>
        <p:nvSpPr>
          <p:cNvPr id="84" name="Text Placeholder 16"/>
          <p:cNvSpPr txBox="1">
            <a:spLocks/>
          </p:cNvSpPr>
          <p:nvPr/>
        </p:nvSpPr>
        <p:spPr>
          <a:xfrm>
            <a:off x="1001738" y="33552882"/>
            <a:ext cx="3087890" cy="11520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smtClean="0">
                <a:solidFill>
                  <a:schemeClr val="tx1">
                    <a:lumMod val="75000"/>
                  </a:schemeClr>
                </a:solidFill>
              </a:rPr>
              <a:t>Jonathan O’Brien</a:t>
            </a:r>
          </a:p>
          <a:p>
            <a:pPr algn="ctr">
              <a:lnSpc>
                <a:spcPct val="100000"/>
              </a:lnSpc>
              <a:spcBef>
                <a:spcPts val="0"/>
              </a:spcBef>
            </a:pPr>
            <a:r>
              <a:rPr lang="en-US" dirty="0" smtClean="0">
                <a:solidFill>
                  <a:schemeClr val="tx1">
                    <a:lumMod val="75000"/>
                  </a:schemeClr>
                </a:solidFill>
              </a:rPr>
              <a:t>(Project Lead)</a:t>
            </a:r>
          </a:p>
        </p:txBody>
      </p:sp>
      <p:sp>
        <p:nvSpPr>
          <p:cNvPr id="85" name="Text Placeholder 16"/>
          <p:cNvSpPr txBox="1">
            <a:spLocks/>
          </p:cNvSpPr>
          <p:nvPr/>
        </p:nvSpPr>
        <p:spPr>
          <a:xfrm>
            <a:off x="3833421" y="33552882"/>
            <a:ext cx="3087890" cy="11520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err="1" smtClean="0">
                <a:solidFill>
                  <a:schemeClr val="tx1">
                    <a:lumMod val="75000"/>
                  </a:schemeClr>
                </a:solidFill>
              </a:rPr>
              <a:t>Fanqi</a:t>
            </a:r>
            <a:r>
              <a:rPr lang="en-US" dirty="0" smtClean="0">
                <a:solidFill>
                  <a:schemeClr val="tx1">
                    <a:lumMod val="75000"/>
                  </a:schemeClr>
                </a:solidFill>
              </a:rPr>
              <a:t> </a:t>
            </a:r>
            <a:r>
              <a:rPr lang="en-US" dirty="0" err="1" smtClean="0">
                <a:solidFill>
                  <a:schemeClr val="tx1">
                    <a:lumMod val="75000"/>
                  </a:schemeClr>
                </a:solidFill>
              </a:rPr>
              <a:t>Jia</a:t>
            </a:r>
            <a:endParaRPr lang="en-US" dirty="0" smtClean="0">
              <a:solidFill>
                <a:schemeClr val="tx1">
                  <a:lumMod val="75000"/>
                </a:schemeClr>
              </a:solidFill>
            </a:endParaRPr>
          </a:p>
        </p:txBody>
      </p:sp>
      <p:sp>
        <p:nvSpPr>
          <p:cNvPr id="86" name="Text Placeholder 16"/>
          <p:cNvSpPr txBox="1">
            <a:spLocks/>
          </p:cNvSpPr>
          <p:nvPr/>
        </p:nvSpPr>
        <p:spPr>
          <a:xfrm>
            <a:off x="6610010" y="33552882"/>
            <a:ext cx="3227552" cy="11520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err="1" smtClean="0">
                <a:solidFill>
                  <a:schemeClr val="tx1">
                    <a:lumMod val="75000"/>
                  </a:schemeClr>
                </a:solidFill>
              </a:rPr>
              <a:t>Rebia</a:t>
            </a:r>
            <a:r>
              <a:rPr lang="en-US" dirty="0" smtClean="0">
                <a:solidFill>
                  <a:schemeClr val="tx1">
                    <a:lumMod val="75000"/>
                  </a:schemeClr>
                </a:solidFill>
              </a:rPr>
              <a:t> Khan</a:t>
            </a:r>
          </a:p>
        </p:txBody>
      </p:sp>
      <p:sp>
        <p:nvSpPr>
          <p:cNvPr id="100" name="Text Placeholder 16"/>
          <p:cNvSpPr txBox="1">
            <a:spLocks/>
          </p:cNvSpPr>
          <p:nvPr/>
        </p:nvSpPr>
        <p:spPr>
          <a:xfrm>
            <a:off x="9438424" y="33552882"/>
            <a:ext cx="3227552" cy="11520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schemeClr>
                </a:solidFill>
              </a:rPr>
              <a:t>Christopher Wilson</a:t>
            </a:r>
          </a:p>
        </p:txBody>
      </p:sp>
      <p:grpSp>
        <p:nvGrpSpPr>
          <p:cNvPr id="101" name="Group 100"/>
          <p:cNvGrpSpPr/>
          <p:nvPr/>
        </p:nvGrpSpPr>
        <p:grpSpPr>
          <a:xfrm>
            <a:off x="1462650" y="31181209"/>
            <a:ext cx="2212848" cy="2212848"/>
            <a:chOff x="1462650" y="31518091"/>
            <a:chExt cx="2212848" cy="2212848"/>
          </a:xfrm>
        </p:grpSpPr>
        <p:pic>
          <p:nvPicPr>
            <p:cNvPr id="102" name="Picture 101"/>
            <p:cNvPicPr>
              <a:picLocks/>
            </p:cNvPicPr>
            <p:nvPr/>
          </p:nvPicPr>
          <p:blipFill>
            <a:blip r:embed="rId22" cstate="print">
              <a:extLst>
                <a:ext uri="{28A0092B-C50C-407E-A947-70E740481C1C}">
                  <a14:useLocalDpi xmlns:a14="http://schemas.microsoft.com/office/drawing/2010/main" val="0"/>
                </a:ext>
              </a:extLst>
            </a:blip>
            <a:stretch>
              <a:fillRect/>
            </a:stretch>
          </p:blipFill>
          <p:spPr>
            <a:xfrm>
              <a:off x="1462650" y="31518091"/>
              <a:ext cx="2212848" cy="2212848"/>
            </a:xfrm>
            <a:prstGeom prst="rect">
              <a:avLst/>
            </a:prstGeom>
          </p:spPr>
        </p:pic>
        <p:pic>
          <p:nvPicPr>
            <p:cNvPr id="103" name="Picture 102"/>
            <p:cNvPicPr>
              <a:picLocks/>
            </p:cNvPicPr>
            <p:nvPr/>
          </p:nvPicPr>
          <p:blipFill rotWithShape="1">
            <a:blip r:embed="rId23" cstate="print">
              <a:extLst>
                <a:ext uri="{28A0092B-C50C-407E-A947-70E740481C1C}">
                  <a14:useLocalDpi xmlns:a14="http://schemas.microsoft.com/office/drawing/2010/main" val="0"/>
                </a:ext>
              </a:extLst>
            </a:blip>
            <a:srcRect l="40536" t="5603" b="5603"/>
            <a:stretch/>
          </p:blipFill>
          <p:spPr>
            <a:xfrm rot="16200000">
              <a:off x="1654674" y="31710115"/>
              <a:ext cx="1828800" cy="1828800"/>
            </a:xfrm>
            <a:prstGeom prst="ellipse">
              <a:avLst/>
            </a:prstGeom>
          </p:spPr>
        </p:pic>
      </p:grpSp>
      <p:grpSp>
        <p:nvGrpSpPr>
          <p:cNvPr id="104" name="Group 103"/>
          <p:cNvGrpSpPr/>
          <p:nvPr/>
        </p:nvGrpSpPr>
        <p:grpSpPr>
          <a:xfrm>
            <a:off x="7131094" y="31181209"/>
            <a:ext cx="2212848" cy="2212848"/>
            <a:chOff x="7136423" y="31490255"/>
            <a:chExt cx="2212848" cy="2212848"/>
          </a:xfrm>
        </p:grpSpPr>
        <p:pic>
          <p:nvPicPr>
            <p:cNvPr id="105" name="Picture 104"/>
            <p:cNvPicPr>
              <a:picLocks/>
            </p:cNvPicPr>
            <p:nvPr/>
          </p:nvPicPr>
          <p:blipFill>
            <a:blip r:embed="rId22" cstate="print">
              <a:extLst>
                <a:ext uri="{28A0092B-C50C-407E-A947-70E740481C1C}">
                  <a14:useLocalDpi xmlns:a14="http://schemas.microsoft.com/office/drawing/2010/main" val="0"/>
                </a:ext>
              </a:extLst>
            </a:blip>
            <a:stretch>
              <a:fillRect/>
            </a:stretch>
          </p:blipFill>
          <p:spPr>
            <a:xfrm>
              <a:off x="7136423" y="31490255"/>
              <a:ext cx="2212848" cy="2212848"/>
            </a:xfrm>
            <a:prstGeom prst="rect">
              <a:avLst/>
            </a:prstGeom>
          </p:spPr>
        </p:pic>
        <p:pic>
          <p:nvPicPr>
            <p:cNvPr id="106" name="Picture 105"/>
            <p:cNvPicPr>
              <a:picLocks/>
            </p:cNvPicPr>
            <p:nvPr/>
          </p:nvPicPr>
          <p:blipFill rotWithShape="1">
            <a:blip r:embed="rId24">
              <a:extLst>
                <a:ext uri="{28A0092B-C50C-407E-A947-70E740481C1C}">
                  <a14:useLocalDpi xmlns:a14="http://schemas.microsoft.com/office/drawing/2010/main" val="0"/>
                </a:ext>
              </a:extLst>
            </a:blip>
            <a:srcRect l="16714" r="16714"/>
            <a:stretch/>
          </p:blipFill>
          <p:spPr>
            <a:xfrm>
              <a:off x="7328447" y="31682279"/>
              <a:ext cx="1828800" cy="1828800"/>
            </a:xfrm>
            <a:prstGeom prst="ellipse">
              <a:avLst/>
            </a:prstGeom>
          </p:spPr>
        </p:pic>
      </p:grpSp>
      <p:grpSp>
        <p:nvGrpSpPr>
          <p:cNvPr id="107" name="Group 106"/>
          <p:cNvGrpSpPr/>
          <p:nvPr/>
        </p:nvGrpSpPr>
        <p:grpSpPr>
          <a:xfrm>
            <a:off x="9965317" y="31181209"/>
            <a:ext cx="2212848" cy="2212848"/>
            <a:chOff x="9965317" y="31518091"/>
            <a:chExt cx="2212848" cy="2212848"/>
          </a:xfrm>
        </p:grpSpPr>
        <p:pic>
          <p:nvPicPr>
            <p:cNvPr id="108" name="Picture 107"/>
            <p:cNvPicPr>
              <a:picLocks/>
            </p:cNvPicPr>
            <p:nvPr/>
          </p:nvPicPr>
          <p:blipFill>
            <a:blip r:embed="rId22" cstate="print">
              <a:extLst>
                <a:ext uri="{28A0092B-C50C-407E-A947-70E740481C1C}">
                  <a14:useLocalDpi xmlns:a14="http://schemas.microsoft.com/office/drawing/2010/main" val="0"/>
                </a:ext>
              </a:extLst>
            </a:blip>
            <a:stretch>
              <a:fillRect/>
            </a:stretch>
          </p:blipFill>
          <p:spPr>
            <a:xfrm>
              <a:off x="9965317" y="31518091"/>
              <a:ext cx="2212848" cy="2212848"/>
            </a:xfrm>
            <a:prstGeom prst="rect">
              <a:avLst/>
            </a:prstGeom>
          </p:spPr>
        </p:pic>
        <p:pic>
          <p:nvPicPr>
            <p:cNvPr id="109" name="Picture 108"/>
            <p:cNvPicPr>
              <a:picLocks/>
            </p:cNvPicPr>
            <p:nvPr/>
          </p:nvPicPr>
          <p:blipFill rotWithShape="1">
            <a:blip r:embed="rId25" cstate="print">
              <a:extLst>
                <a:ext uri="{BEBA8EAE-BF5A-486C-A8C5-ECC9F3942E4B}">
                  <a14:imgProps xmlns:a14="http://schemas.microsoft.com/office/drawing/2010/main">
                    <a14:imgLayer r:embed="rId26">
                      <a14:imgEffect>
                        <a14:brightnessContrast bright="20000" contrast="-20000"/>
                      </a14:imgEffect>
                    </a14:imgLayer>
                  </a14:imgProps>
                </a:ext>
                <a:ext uri="{28A0092B-C50C-407E-A947-70E740481C1C}">
                  <a14:useLocalDpi xmlns:a14="http://schemas.microsoft.com/office/drawing/2010/main" val="0"/>
                </a:ext>
              </a:extLst>
            </a:blip>
            <a:srcRect l="8747" r="8747"/>
            <a:stretch/>
          </p:blipFill>
          <p:spPr>
            <a:xfrm>
              <a:off x="10157341" y="31710115"/>
              <a:ext cx="1828800" cy="1828800"/>
            </a:xfrm>
            <a:prstGeom prst="ellipse">
              <a:avLst/>
            </a:prstGeom>
          </p:spPr>
        </p:pic>
      </p:grpSp>
      <p:grpSp>
        <p:nvGrpSpPr>
          <p:cNvPr id="110" name="Group 109"/>
          <p:cNvGrpSpPr/>
          <p:nvPr/>
        </p:nvGrpSpPr>
        <p:grpSpPr>
          <a:xfrm>
            <a:off x="4296872" y="31181209"/>
            <a:ext cx="2212848" cy="2212848"/>
            <a:chOff x="4323255" y="31478260"/>
            <a:chExt cx="2212848" cy="2212848"/>
          </a:xfrm>
        </p:grpSpPr>
        <p:pic>
          <p:nvPicPr>
            <p:cNvPr id="111" name="Picture 110"/>
            <p:cNvPicPr>
              <a:picLocks/>
            </p:cNvPicPr>
            <p:nvPr/>
          </p:nvPicPr>
          <p:blipFill>
            <a:blip r:embed="rId22" cstate="print">
              <a:extLst>
                <a:ext uri="{28A0092B-C50C-407E-A947-70E740481C1C}">
                  <a14:useLocalDpi xmlns:a14="http://schemas.microsoft.com/office/drawing/2010/main" val="0"/>
                </a:ext>
              </a:extLst>
            </a:blip>
            <a:stretch>
              <a:fillRect/>
            </a:stretch>
          </p:blipFill>
          <p:spPr>
            <a:xfrm>
              <a:off x="4323255" y="31478260"/>
              <a:ext cx="2212848" cy="2212848"/>
            </a:xfrm>
            <a:prstGeom prst="rect">
              <a:avLst/>
            </a:prstGeom>
          </p:spPr>
        </p:pic>
        <p:pic>
          <p:nvPicPr>
            <p:cNvPr id="112" name="Picture 111"/>
            <p:cNvPicPr>
              <a:picLocks/>
            </p:cNvPicPr>
            <p:nvPr/>
          </p:nvPicPr>
          <p:blipFill rotWithShape="1">
            <a:blip r:embed="rId27" cstate="print">
              <a:extLst>
                <a:ext uri="{28A0092B-C50C-407E-A947-70E740481C1C}">
                  <a14:useLocalDpi xmlns:a14="http://schemas.microsoft.com/office/drawing/2010/main" val="0"/>
                </a:ext>
              </a:extLst>
            </a:blip>
            <a:srcRect t="5472" b="5472"/>
            <a:stretch/>
          </p:blipFill>
          <p:spPr>
            <a:xfrm>
              <a:off x="4515279" y="31670284"/>
              <a:ext cx="1828800" cy="1828800"/>
            </a:xfrm>
            <a:prstGeom prst="ellipse">
              <a:avLst/>
            </a:prstGeom>
          </p:spPr>
        </p:pic>
      </p:grpSp>
    </p:spTree>
    <p:extLst>
      <p:ext uri="{BB962C8B-B14F-4D97-AF65-F5344CB8AC3E}">
        <p14:creationId xmlns:p14="http://schemas.microsoft.com/office/powerpoint/2010/main" val="22037666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2925</TotalTime>
  <Words>757</Words>
  <Application>Microsoft Office PowerPoint</Application>
  <PresentationFormat>Custom</PresentationFormat>
  <Paragraphs>67</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Century Gothic</vt:lpstr>
      <vt:lpstr>Garamond</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Miller, Tiffani N. (LARC-E3)[SSAI DEVELOP]</cp:lastModifiedBy>
  <cp:revision>176</cp:revision>
  <dcterms:created xsi:type="dcterms:W3CDTF">2017-06-02T16:06:25Z</dcterms:created>
  <dcterms:modified xsi:type="dcterms:W3CDTF">2017-08-23T17:04:03Z</dcterms:modified>
</cp:coreProperties>
</file>