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cmAuthor>
  <p:cmAuthor id="2" name="Clayton, Amanda L. (LARC)[SSAI DEVELOP]" initials="CAL(D" lastIdx="25" clrIdx="1">
    <p:extLst/>
  </p:cmAuthor>
  <p:cmAuthor id="3" name="Margaret Klug" initials="MK" lastIdx="10" clrIdx="2"/>
  <p:cmAuthor id="4" name="Aubrey Hilte" initials="AH" lastIdx="2" clrIdx="3">
    <p:extLst/>
  </p:cmAuthor>
  <p:cmAuthor id="5" name="Joseph Miller" initials="JM" lastIdx="2" clrIdx="4">
    <p:extLst/>
  </p:cmAuthor>
  <p:cmAuthor id="6" name="Sinclair, Leigh" initials="SL"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88F"/>
    <a:srgbClr val="993300"/>
    <a:srgbClr val="CC3300"/>
    <a:srgbClr val="FF3300"/>
    <a:srgbClr val="E9A149"/>
    <a:srgbClr val="CC6600"/>
    <a:srgbClr val="FF9900"/>
    <a:srgbClr val="FF9933"/>
    <a:srgbClr val="990000"/>
    <a:srgbClr val="C15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72" autoAdjust="0"/>
    <p:restoredTop sz="94660"/>
  </p:normalViewPr>
  <p:slideViewPr>
    <p:cSldViewPr snapToGrid="0">
      <p:cViewPr>
        <p:scale>
          <a:sx n="50" d="100"/>
          <a:sy n="50" d="100"/>
        </p:scale>
        <p:origin x="1176" y="3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316AE-B8BA-425A-A873-59A1DFC63A84}"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6E14855E-783A-43D9-BA46-CF55AAE2B7BA}">
      <dgm:prSet phldrT="[Text]" custT="1"/>
      <dgm:spPr>
        <a:gradFill rotWithShape="0">
          <a:gsLst>
            <a:gs pos="0">
              <a:srgbClr val="006600"/>
            </a:gs>
            <a:gs pos="50000">
              <a:srgbClr val="008000"/>
            </a:gs>
            <a:gs pos="100000">
              <a:srgbClr val="006600"/>
            </a:gs>
          </a:gsLst>
        </a:gradFill>
      </dgm:spPr>
      <dgm:t>
        <a:bodyPr/>
        <a:lstStyle/>
        <a:p>
          <a:pPr algn="ctr"/>
          <a:r>
            <a:rPr lang="en-US" sz="3100" dirty="0"/>
            <a:t>Extract </a:t>
          </a:r>
          <a:r>
            <a:rPr lang="en-US" sz="3100" dirty="0" smtClean="0"/>
            <a:t>clouds</a:t>
          </a:r>
          <a:r>
            <a:rPr lang="en-US" sz="3100" dirty="0"/>
            <a:t>, </a:t>
          </a:r>
          <a:r>
            <a:rPr lang="en-US" sz="3100" dirty="0" smtClean="0"/>
            <a:t>convert </a:t>
          </a:r>
          <a:r>
            <a:rPr lang="en-US" sz="3100" dirty="0"/>
            <a:t>to TOA, and perform NDWI</a:t>
          </a:r>
        </a:p>
      </dgm:t>
    </dgm:pt>
    <dgm:pt modelId="{9DA35A31-FDCD-4740-8F95-856A932C7BE7}" type="parTrans" cxnId="{6DD1E760-07B9-48A4-859E-B4B8883F7390}">
      <dgm:prSet/>
      <dgm:spPr/>
      <dgm:t>
        <a:bodyPr/>
        <a:lstStyle/>
        <a:p>
          <a:pPr algn="ctr"/>
          <a:endParaRPr lang="en-US"/>
        </a:p>
      </dgm:t>
    </dgm:pt>
    <dgm:pt modelId="{1658500A-4FB1-47A2-ABC5-7C788ED59704}" type="sibTrans" cxnId="{6DD1E760-07B9-48A4-859E-B4B8883F7390}">
      <dgm:prSet/>
      <dgm:spPr>
        <a:ln w="44450">
          <a:solidFill>
            <a:srgbClr val="002060"/>
          </a:solidFill>
          <a:tailEnd type="stealth" w="lg" len="sm"/>
        </a:ln>
      </dgm:spPr>
      <dgm:t>
        <a:bodyPr/>
        <a:lstStyle/>
        <a:p>
          <a:pPr algn="ctr"/>
          <a:endParaRPr lang="en-US"/>
        </a:p>
      </dgm:t>
    </dgm:pt>
    <dgm:pt modelId="{2FEDFA23-F905-4709-A356-539EB32CA61E}">
      <dgm:prSet phldrT="[Text]" custT="1"/>
      <dgm:spPr>
        <a:gradFill rotWithShape="0">
          <a:gsLst>
            <a:gs pos="0">
              <a:schemeClr val="accent1">
                <a:lumMod val="50000"/>
              </a:schemeClr>
            </a:gs>
            <a:gs pos="50000">
              <a:schemeClr val="accent1">
                <a:lumMod val="75000"/>
              </a:schemeClr>
            </a:gs>
            <a:gs pos="100000">
              <a:schemeClr val="accent1">
                <a:lumMod val="50000"/>
              </a:schemeClr>
            </a:gs>
          </a:gsLst>
        </a:gradFill>
      </dgm:spPr>
      <dgm:t>
        <a:bodyPr/>
        <a:lstStyle/>
        <a:p>
          <a:pPr algn="ctr"/>
          <a:r>
            <a:rPr lang="en-US" sz="3100" dirty="0"/>
            <a:t>Run Maximum Likelihood Classification and apply water mask</a:t>
          </a:r>
        </a:p>
      </dgm:t>
    </dgm:pt>
    <dgm:pt modelId="{BB16FADE-F845-4529-A7FC-70118E0723AE}" type="parTrans" cxnId="{A4563752-FF05-4C35-8E4B-F608E45C4DD7}">
      <dgm:prSet/>
      <dgm:spPr/>
      <dgm:t>
        <a:bodyPr/>
        <a:lstStyle/>
        <a:p>
          <a:pPr algn="ctr"/>
          <a:endParaRPr lang="en-US"/>
        </a:p>
      </dgm:t>
    </dgm:pt>
    <dgm:pt modelId="{461E6082-010B-45B1-A101-31A359F96C1B}" type="sibTrans" cxnId="{A4563752-FF05-4C35-8E4B-F608E45C4DD7}">
      <dgm:prSet/>
      <dgm:spPr>
        <a:ln w="44450">
          <a:solidFill>
            <a:srgbClr val="002060"/>
          </a:solidFill>
          <a:tailEnd type="stealth" w="lg" len="sm"/>
        </a:ln>
      </dgm:spPr>
      <dgm:t>
        <a:bodyPr/>
        <a:lstStyle/>
        <a:p>
          <a:pPr algn="ctr"/>
          <a:endParaRPr lang="en-US"/>
        </a:p>
      </dgm:t>
    </dgm:pt>
    <dgm:pt modelId="{0FC037F1-158C-4994-B74A-0AF11E1E7766}">
      <dgm:prSet phldrT="[Text]" custT="1"/>
      <dgm:spPr>
        <a:gradFill rotWithShape="0">
          <a:gsLst>
            <a:gs pos="0">
              <a:srgbClr val="006600"/>
            </a:gs>
            <a:gs pos="50000">
              <a:srgbClr val="008000"/>
            </a:gs>
            <a:gs pos="100000">
              <a:srgbClr val="006600"/>
            </a:gs>
          </a:gsLst>
        </a:gradFill>
      </dgm:spPr>
      <dgm:t>
        <a:bodyPr/>
        <a:lstStyle/>
        <a:p>
          <a:pPr algn="ctr"/>
          <a:r>
            <a:rPr lang="en-US" sz="3100" dirty="0"/>
            <a:t>Clip impact variables to study area</a:t>
          </a:r>
        </a:p>
      </dgm:t>
    </dgm:pt>
    <dgm:pt modelId="{D3C7895C-C585-4208-AD1B-0ABA802E6FD5}" type="parTrans" cxnId="{BE1C64AF-8EE4-46F5-84A1-8F189B795781}">
      <dgm:prSet/>
      <dgm:spPr/>
      <dgm:t>
        <a:bodyPr/>
        <a:lstStyle/>
        <a:p>
          <a:pPr algn="ctr"/>
          <a:endParaRPr lang="en-US"/>
        </a:p>
      </dgm:t>
    </dgm:pt>
    <dgm:pt modelId="{C63C700F-E71A-49B9-BE4D-0530520D0BC5}" type="sibTrans" cxnId="{BE1C64AF-8EE4-46F5-84A1-8F189B795781}">
      <dgm:prSet/>
      <dgm:spPr>
        <a:ln w="44450">
          <a:solidFill>
            <a:srgbClr val="002060"/>
          </a:solidFill>
          <a:tailEnd type="stealth" w="lg" len="sm"/>
        </a:ln>
      </dgm:spPr>
      <dgm:t>
        <a:bodyPr/>
        <a:lstStyle/>
        <a:p>
          <a:pPr algn="ctr"/>
          <a:endParaRPr lang="en-US"/>
        </a:p>
      </dgm:t>
    </dgm:pt>
    <dgm:pt modelId="{7782A31E-D24D-4346-AD34-F7619DD8913C}">
      <dgm:prSet phldrT="[Text]" custT="1"/>
      <dgm:spPr>
        <a:gradFill rotWithShape="0">
          <a:gsLst>
            <a:gs pos="0">
              <a:srgbClr val="993300"/>
            </a:gs>
            <a:gs pos="50000">
              <a:srgbClr val="CC3300"/>
            </a:gs>
            <a:gs pos="100000">
              <a:srgbClr val="993300"/>
            </a:gs>
          </a:gsLst>
        </a:gradFill>
      </dgm:spPr>
      <dgm:t>
        <a:bodyPr/>
        <a:lstStyle/>
        <a:p>
          <a:pPr algn="ctr"/>
          <a:r>
            <a:rPr lang="en-US" sz="4000" b="1" dirty="0"/>
            <a:t>FLOOD IMPACT MAP</a:t>
          </a:r>
        </a:p>
      </dgm:t>
    </dgm:pt>
    <dgm:pt modelId="{88FBD8AB-99C9-44D5-A50A-4C83778CF273}" type="parTrans" cxnId="{E3363048-FF33-4340-97A7-3E883CC5D661}">
      <dgm:prSet/>
      <dgm:spPr/>
      <dgm:t>
        <a:bodyPr/>
        <a:lstStyle/>
        <a:p>
          <a:pPr algn="ctr"/>
          <a:endParaRPr lang="en-US"/>
        </a:p>
      </dgm:t>
    </dgm:pt>
    <dgm:pt modelId="{547EA44C-9CF2-4416-97F5-46DED081801C}" type="sibTrans" cxnId="{E3363048-FF33-4340-97A7-3E883CC5D661}">
      <dgm:prSet/>
      <dgm:spPr>
        <a:ln w="44450">
          <a:solidFill>
            <a:schemeClr val="accent1">
              <a:lumMod val="60000"/>
              <a:lumOff val="40000"/>
            </a:schemeClr>
          </a:solidFill>
          <a:tailEnd type="stealth" w="lg" len="sm"/>
        </a:ln>
      </dgm:spPr>
      <dgm:t>
        <a:bodyPr/>
        <a:lstStyle/>
        <a:p>
          <a:pPr algn="ctr"/>
          <a:endParaRPr lang="en-US"/>
        </a:p>
      </dgm:t>
    </dgm:pt>
    <dgm:pt modelId="{4553E45B-F8FF-4316-A247-9257E4BECE08}">
      <dgm:prSet phldrT="[Text]" custT="1"/>
      <dgm:spPr>
        <a:gradFill rotWithShape="0">
          <a:gsLst>
            <a:gs pos="0">
              <a:srgbClr val="993300"/>
            </a:gs>
            <a:gs pos="50000">
              <a:srgbClr val="CC3300"/>
            </a:gs>
            <a:gs pos="100000">
              <a:srgbClr val="993300"/>
            </a:gs>
          </a:gsLst>
        </a:gradFill>
      </dgm:spPr>
      <dgm:t>
        <a:bodyPr/>
        <a:lstStyle/>
        <a:p>
          <a:pPr algn="ctr"/>
          <a:r>
            <a:rPr lang="en-US" sz="4000" b="1" dirty="0"/>
            <a:t>FLOOD EXTENT MAP</a:t>
          </a:r>
        </a:p>
      </dgm:t>
    </dgm:pt>
    <dgm:pt modelId="{836F6033-5191-40DB-A14C-73981D52748E}" type="sibTrans" cxnId="{EA7540E3-2C76-4966-B72A-FC3F68920F13}">
      <dgm:prSet/>
      <dgm:spPr>
        <a:ln w="44450">
          <a:solidFill>
            <a:srgbClr val="002060"/>
          </a:solidFill>
          <a:tailEnd type="stealth" w="lg" len="sm"/>
        </a:ln>
      </dgm:spPr>
      <dgm:t>
        <a:bodyPr/>
        <a:lstStyle/>
        <a:p>
          <a:pPr algn="ctr"/>
          <a:endParaRPr lang="en-US"/>
        </a:p>
      </dgm:t>
    </dgm:pt>
    <dgm:pt modelId="{BA238F65-C5AB-4820-993F-AF1B00EE620E}" type="parTrans" cxnId="{EA7540E3-2C76-4966-B72A-FC3F68920F13}">
      <dgm:prSet/>
      <dgm:spPr/>
      <dgm:t>
        <a:bodyPr/>
        <a:lstStyle/>
        <a:p>
          <a:pPr algn="ctr"/>
          <a:endParaRPr lang="en-US"/>
        </a:p>
      </dgm:t>
    </dgm:pt>
    <dgm:pt modelId="{49E9C1B3-3308-48B2-B7EA-BA77776F3CC0}">
      <dgm:prSet phldrT="[Text]" custT="1"/>
      <dgm:spPr>
        <a:gradFill rotWithShape="0">
          <a:gsLst>
            <a:gs pos="0">
              <a:schemeClr val="accent1">
                <a:lumMod val="50000"/>
              </a:schemeClr>
            </a:gs>
            <a:gs pos="50000">
              <a:schemeClr val="accent1">
                <a:lumMod val="75000"/>
              </a:schemeClr>
            </a:gs>
            <a:gs pos="100000">
              <a:schemeClr val="accent1">
                <a:lumMod val="50000"/>
              </a:schemeClr>
            </a:gs>
          </a:gsLst>
        </a:gradFill>
      </dgm:spPr>
      <dgm:t>
        <a:bodyPr/>
        <a:lstStyle/>
        <a:p>
          <a:pPr algn="ctr"/>
          <a:r>
            <a:rPr lang="en-US" sz="3100" dirty="0"/>
            <a:t>Extract impact variables that fall within flooded cell</a:t>
          </a:r>
        </a:p>
      </dgm:t>
    </dgm:pt>
    <dgm:pt modelId="{C153D059-36AC-46E6-864A-28CA21B64A98}" type="sibTrans" cxnId="{6A262C0C-675F-4155-AC34-E76E43E9C4C1}">
      <dgm:prSet/>
      <dgm:spPr>
        <a:ln w="44450">
          <a:solidFill>
            <a:srgbClr val="002060"/>
          </a:solidFill>
          <a:tailEnd type="stealth" w="lg" len="sm"/>
        </a:ln>
      </dgm:spPr>
      <dgm:t>
        <a:bodyPr/>
        <a:lstStyle/>
        <a:p>
          <a:pPr algn="ctr"/>
          <a:endParaRPr lang="en-US"/>
        </a:p>
      </dgm:t>
    </dgm:pt>
    <dgm:pt modelId="{FA32F65E-3111-4D5B-986F-837404A011A6}" type="parTrans" cxnId="{6A262C0C-675F-4155-AC34-E76E43E9C4C1}">
      <dgm:prSet/>
      <dgm:spPr/>
      <dgm:t>
        <a:bodyPr/>
        <a:lstStyle/>
        <a:p>
          <a:pPr algn="ctr"/>
          <a:endParaRPr lang="en-US"/>
        </a:p>
      </dgm:t>
    </dgm:pt>
    <dgm:pt modelId="{99C4050E-CCFD-4D3A-B33A-420AE02AE766}" type="pres">
      <dgm:prSet presAssocID="{314316AE-B8BA-425A-A873-59A1DFC63A84}" presName="Name0" presStyleCnt="0">
        <dgm:presLayoutVars>
          <dgm:dir/>
          <dgm:resizeHandles val="exact"/>
        </dgm:presLayoutVars>
      </dgm:prSet>
      <dgm:spPr/>
      <dgm:t>
        <a:bodyPr/>
        <a:lstStyle/>
        <a:p>
          <a:endParaRPr lang="en-US"/>
        </a:p>
      </dgm:t>
    </dgm:pt>
    <dgm:pt modelId="{2046E677-0B00-49D5-AAF6-4CBCA41D7A0F}" type="pres">
      <dgm:prSet presAssocID="{6E14855E-783A-43D9-BA46-CF55AAE2B7BA}" presName="node" presStyleLbl="node1" presStyleIdx="0" presStyleCnt="6">
        <dgm:presLayoutVars>
          <dgm:bulletEnabled val="1"/>
        </dgm:presLayoutVars>
      </dgm:prSet>
      <dgm:spPr>
        <a:prstGeom prst="roundRect">
          <a:avLst/>
        </a:prstGeom>
      </dgm:spPr>
      <dgm:t>
        <a:bodyPr/>
        <a:lstStyle/>
        <a:p>
          <a:endParaRPr lang="en-US"/>
        </a:p>
      </dgm:t>
    </dgm:pt>
    <dgm:pt modelId="{C8C26114-25B5-4C6B-9B3C-3FE42748E510}" type="pres">
      <dgm:prSet presAssocID="{1658500A-4FB1-47A2-ABC5-7C788ED59704}" presName="sibTrans" presStyleLbl="sibTrans1D1" presStyleIdx="0" presStyleCnt="5"/>
      <dgm:spPr/>
      <dgm:t>
        <a:bodyPr/>
        <a:lstStyle/>
        <a:p>
          <a:endParaRPr lang="en-US"/>
        </a:p>
      </dgm:t>
    </dgm:pt>
    <dgm:pt modelId="{85D6AF23-AC01-425E-8EF8-4F899A36E423}" type="pres">
      <dgm:prSet presAssocID="{1658500A-4FB1-47A2-ABC5-7C788ED59704}" presName="connectorText" presStyleLbl="sibTrans1D1" presStyleIdx="0" presStyleCnt="5"/>
      <dgm:spPr/>
      <dgm:t>
        <a:bodyPr/>
        <a:lstStyle/>
        <a:p>
          <a:endParaRPr lang="en-US"/>
        </a:p>
      </dgm:t>
    </dgm:pt>
    <dgm:pt modelId="{4ACEA2AB-4C09-434B-B304-8F68CE0AA6A3}" type="pres">
      <dgm:prSet presAssocID="{2FEDFA23-F905-4709-A356-539EB32CA61E}" presName="node" presStyleLbl="node1" presStyleIdx="1" presStyleCnt="6">
        <dgm:presLayoutVars>
          <dgm:bulletEnabled val="1"/>
        </dgm:presLayoutVars>
      </dgm:prSet>
      <dgm:spPr>
        <a:prstGeom prst="roundRect">
          <a:avLst/>
        </a:prstGeom>
      </dgm:spPr>
      <dgm:t>
        <a:bodyPr/>
        <a:lstStyle/>
        <a:p>
          <a:endParaRPr lang="en-US"/>
        </a:p>
      </dgm:t>
    </dgm:pt>
    <dgm:pt modelId="{27AED9C0-B4C4-4FF9-8C33-EA2EB033E396}" type="pres">
      <dgm:prSet presAssocID="{461E6082-010B-45B1-A101-31A359F96C1B}" presName="sibTrans" presStyleLbl="sibTrans1D1" presStyleIdx="1" presStyleCnt="5"/>
      <dgm:spPr/>
      <dgm:t>
        <a:bodyPr/>
        <a:lstStyle/>
        <a:p>
          <a:endParaRPr lang="en-US"/>
        </a:p>
      </dgm:t>
    </dgm:pt>
    <dgm:pt modelId="{A70FECDD-5018-48C1-BE7F-195A2AF7231D}" type="pres">
      <dgm:prSet presAssocID="{461E6082-010B-45B1-A101-31A359F96C1B}" presName="connectorText" presStyleLbl="sibTrans1D1" presStyleIdx="1" presStyleCnt="5"/>
      <dgm:spPr/>
      <dgm:t>
        <a:bodyPr/>
        <a:lstStyle/>
        <a:p>
          <a:endParaRPr lang="en-US"/>
        </a:p>
      </dgm:t>
    </dgm:pt>
    <dgm:pt modelId="{048BFC96-9C24-45A8-B5B9-8CE60BAA2AFA}" type="pres">
      <dgm:prSet presAssocID="{4553E45B-F8FF-4316-A247-9257E4BECE08}" presName="node" presStyleLbl="node1" presStyleIdx="2" presStyleCnt="6">
        <dgm:presLayoutVars>
          <dgm:bulletEnabled val="1"/>
        </dgm:presLayoutVars>
      </dgm:prSet>
      <dgm:spPr>
        <a:prstGeom prst="roundRect">
          <a:avLst/>
        </a:prstGeom>
      </dgm:spPr>
      <dgm:t>
        <a:bodyPr/>
        <a:lstStyle/>
        <a:p>
          <a:endParaRPr lang="en-US"/>
        </a:p>
      </dgm:t>
    </dgm:pt>
    <dgm:pt modelId="{80D2F38D-B4AA-4227-9892-AA85AD970689}" type="pres">
      <dgm:prSet presAssocID="{836F6033-5191-40DB-A14C-73981D52748E}" presName="sibTrans" presStyleLbl="sibTrans1D1" presStyleIdx="2" presStyleCnt="5"/>
      <dgm:spPr/>
      <dgm:t>
        <a:bodyPr/>
        <a:lstStyle/>
        <a:p>
          <a:endParaRPr lang="en-US"/>
        </a:p>
      </dgm:t>
    </dgm:pt>
    <dgm:pt modelId="{EA610EC2-D6AB-4DA9-830E-64B79C73A4AE}" type="pres">
      <dgm:prSet presAssocID="{836F6033-5191-40DB-A14C-73981D52748E}" presName="connectorText" presStyleLbl="sibTrans1D1" presStyleIdx="2" presStyleCnt="5"/>
      <dgm:spPr/>
      <dgm:t>
        <a:bodyPr/>
        <a:lstStyle/>
        <a:p>
          <a:endParaRPr lang="en-US"/>
        </a:p>
      </dgm:t>
    </dgm:pt>
    <dgm:pt modelId="{E6DF17CE-96A1-4DBD-B10F-9E1CEC0F398E}" type="pres">
      <dgm:prSet presAssocID="{0FC037F1-158C-4994-B74A-0AF11E1E7766}" presName="node" presStyleLbl="node1" presStyleIdx="3" presStyleCnt="6">
        <dgm:presLayoutVars>
          <dgm:bulletEnabled val="1"/>
        </dgm:presLayoutVars>
      </dgm:prSet>
      <dgm:spPr>
        <a:prstGeom prst="roundRect">
          <a:avLst/>
        </a:prstGeom>
      </dgm:spPr>
      <dgm:t>
        <a:bodyPr/>
        <a:lstStyle/>
        <a:p>
          <a:endParaRPr lang="en-US"/>
        </a:p>
      </dgm:t>
    </dgm:pt>
    <dgm:pt modelId="{E38150FB-599C-483D-AE31-0C1B197521D6}" type="pres">
      <dgm:prSet presAssocID="{C63C700F-E71A-49B9-BE4D-0530520D0BC5}" presName="sibTrans" presStyleLbl="sibTrans1D1" presStyleIdx="3" presStyleCnt="5"/>
      <dgm:spPr/>
      <dgm:t>
        <a:bodyPr/>
        <a:lstStyle/>
        <a:p>
          <a:endParaRPr lang="en-US"/>
        </a:p>
      </dgm:t>
    </dgm:pt>
    <dgm:pt modelId="{BF7C287F-5680-45A8-AC65-C88A794CA831}" type="pres">
      <dgm:prSet presAssocID="{C63C700F-E71A-49B9-BE4D-0530520D0BC5}" presName="connectorText" presStyleLbl="sibTrans1D1" presStyleIdx="3" presStyleCnt="5"/>
      <dgm:spPr/>
      <dgm:t>
        <a:bodyPr/>
        <a:lstStyle/>
        <a:p>
          <a:endParaRPr lang="en-US"/>
        </a:p>
      </dgm:t>
    </dgm:pt>
    <dgm:pt modelId="{73969743-1D2A-4852-A9D4-8CCF5B814615}" type="pres">
      <dgm:prSet presAssocID="{49E9C1B3-3308-48B2-B7EA-BA77776F3CC0}" presName="node" presStyleLbl="node1" presStyleIdx="4" presStyleCnt="6">
        <dgm:presLayoutVars>
          <dgm:bulletEnabled val="1"/>
        </dgm:presLayoutVars>
      </dgm:prSet>
      <dgm:spPr>
        <a:prstGeom prst="roundRect">
          <a:avLst/>
        </a:prstGeom>
      </dgm:spPr>
      <dgm:t>
        <a:bodyPr/>
        <a:lstStyle/>
        <a:p>
          <a:endParaRPr lang="en-US"/>
        </a:p>
      </dgm:t>
    </dgm:pt>
    <dgm:pt modelId="{FBE28001-BA7D-42FF-A640-B1266B214DA0}" type="pres">
      <dgm:prSet presAssocID="{C153D059-36AC-46E6-864A-28CA21B64A98}" presName="sibTrans" presStyleLbl="sibTrans1D1" presStyleIdx="4" presStyleCnt="5"/>
      <dgm:spPr/>
      <dgm:t>
        <a:bodyPr/>
        <a:lstStyle/>
        <a:p>
          <a:endParaRPr lang="en-US"/>
        </a:p>
      </dgm:t>
    </dgm:pt>
    <dgm:pt modelId="{9502CFEE-AE6F-4964-9C17-3B4E98421D67}" type="pres">
      <dgm:prSet presAssocID="{C153D059-36AC-46E6-864A-28CA21B64A98}" presName="connectorText" presStyleLbl="sibTrans1D1" presStyleIdx="4" presStyleCnt="5"/>
      <dgm:spPr/>
      <dgm:t>
        <a:bodyPr/>
        <a:lstStyle/>
        <a:p>
          <a:endParaRPr lang="en-US"/>
        </a:p>
      </dgm:t>
    </dgm:pt>
    <dgm:pt modelId="{6ED529D6-F164-4432-AE4E-3A16E2389AFC}" type="pres">
      <dgm:prSet presAssocID="{7782A31E-D24D-4346-AD34-F7619DD8913C}" presName="node" presStyleLbl="node1" presStyleIdx="5" presStyleCnt="6">
        <dgm:presLayoutVars>
          <dgm:bulletEnabled val="1"/>
        </dgm:presLayoutVars>
      </dgm:prSet>
      <dgm:spPr>
        <a:prstGeom prst="roundRect">
          <a:avLst/>
        </a:prstGeom>
      </dgm:spPr>
      <dgm:t>
        <a:bodyPr/>
        <a:lstStyle/>
        <a:p>
          <a:endParaRPr lang="en-US"/>
        </a:p>
      </dgm:t>
    </dgm:pt>
  </dgm:ptLst>
  <dgm:cxnLst>
    <dgm:cxn modelId="{F7B8F969-C764-4B7B-98F3-83D513998080}" type="presOf" srcId="{314316AE-B8BA-425A-A873-59A1DFC63A84}" destId="{99C4050E-CCFD-4D3A-B33A-420AE02AE766}" srcOrd="0" destOrd="0" presId="urn:microsoft.com/office/officeart/2005/8/layout/bProcess3"/>
    <dgm:cxn modelId="{6A262C0C-675F-4155-AC34-E76E43E9C4C1}" srcId="{314316AE-B8BA-425A-A873-59A1DFC63A84}" destId="{49E9C1B3-3308-48B2-B7EA-BA77776F3CC0}" srcOrd="4" destOrd="0" parTransId="{FA32F65E-3111-4D5B-986F-837404A011A6}" sibTransId="{C153D059-36AC-46E6-864A-28CA21B64A98}"/>
    <dgm:cxn modelId="{1816EBE9-9D1D-49B4-8C78-F5E1BC0C3F17}" type="presOf" srcId="{C153D059-36AC-46E6-864A-28CA21B64A98}" destId="{FBE28001-BA7D-42FF-A640-B1266B214DA0}" srcOrd="0" destOrd="0" presId="urn:microsoft.com/office/officeart/2005/8/layout/bProcess3"/>
    <dgm:cxn modelId="{E3363048-FF33-4340-97A7-3E883CC5D661}" srcId="{314316AE-B8BA-425A-A873-59A1DFC63A84}" destId="{7782A31E-D24D-4346-AD34-F7619DD8913C}" srcOrd="5" destOrd="0" parTransId="{88FBD8AB-99C9-44D5-A50A-4C83778CF273}" sibTransId="{547EA44C-9CF2-4416-97F5-46DED081801C}"/>
    <dgm:cxn modelId="{470926BC-4372-4F30-AA0D-96CBE80A3585}" type="presOf" srcId="{4553E45B-F8FF-4316-A247-9257E4BECE08}" destId="{048BFC96-9C24-45A8-B5B9-8CE60BAA2AFA}" srcOrd="0" destOrd="0" presId="urn:microsoft.com/office/officeart/2005/8/layout/bProcess3"/>
    <dgm:cxn modelId="{558C040A-42C2-4D3F-8194-F920E09587CB}" type="presOf" srcId="{C63C700F-E71A-49B9-BE4D-0530520D0BC5}" destId="{E38150FB-599C-483D-AE31-0C1B197521D6}" srcOrd="0" destOrd="0" presId="urn:microsoft.com/office/officeart/2005/8/layout/bProcess3"/>
    <dgm:cxn modelId="{3D90E1A0-4937-4A8E-89C1-580C114969B3}" type="presOf" srcId="{461E6082-010B-45B1-A101-31A359F96C1B}" destId="{27AED9C0-B4C4-4FF9-8C33-EA2EB033E396}" srcOrd="0" destOrd="0" presId="urn:microsoft.com/office/officeart/2005/8/layout/bProcess3"/>
    <dgm:cxn modelId="{6FEF9AD4-3690-4946-8A39-584FF3545CA8}" type="presOf" srcId="{C153D059-36AC-46E6-864A-28CA21B64A98}" destId="{9502CFEE-AE6F-4964-9C17-3B4E98421D67}" srcOrd="1" destOrd="0" presId="urn:microsoft.com/office/officeart/2005/8/layout/bProcess3"/>
    <dgm:cxn modelId="{2AF83AFD-39C1-4DCD-B68F-7D4520A288A2}" type="presOf" srcId="{1658500A-4FB1-47A2-ABC5-7C788ED59704}" destId="{C8C26114-25B5-4C6B-9B3C-3FE42748E510}" srcOrd="0" destOrd="0" presId="urn:microsoft.com/office/officeart/2005/8/layout/bProcess3"/>
    <dgm:cxn modelId="{8AC50E99-C5B6-4E15-8DE2-EE81464B8799}" type="presOf" srcId="{7782A31E-D24D-4346-AD34-F7619DD8913C}" destId="{6ED529D6-F164-4432-AE4E-3A16E2389AFC}" srcOrd="0" destOrd="0" presId="urn:microsoft.com/office/officeart/2005/8/layout/bProcess3"/>
    <dgm:cxn modelId="{EA7540E3-2C76-4966-B72A-FC3F68920F13}" srcId="{314316AE-B8BA-425A-A873-59A1DFC63A84}" destId="{4553E45B-F8FF-4316-A247-9257E4BECE08}" srcOrd="2" destOrd="0" parTransId="{BA238F65-C5AB-4820-993F-AF1B00EE620E}" sibTransId="{836F6033-5191-40DB-A14C-73981D52748E}"/>
    <dgm:cxn modelId="{6DD1E760-07B9-48A4-859E-B4B8883F7390}" srcId="{314316AE-B8BA-425A-A873-59A1DFC63A84}" destId="{6E14855E-783A-43D9-BA46-CF55AAE2B7BA}" srcOrd="0" destOrd="0" parTransId="{9DA35A31-FDCD-4740-8F95-856A932C7BE7}" sibTransId="{1658500A-4FB1-47A2-ABC5-7C788ED59704}"/>
    <dgm:cxn modelId="{B5980CA1-4322-4E8C-83D2-FC9517E8427D}" type="presOf" srcId="{C63C700F-E71A-49B9-BE4D-0530520D0BC5}" destId="{BF7C287F-5680-45A8-AC65-C88A794CA831}" srcOrd="1" destOrd="0" presId="urn:microsoft.com/office/officeart/2005/8/layout/bProcess3"/>
    <dgm:cxn modelId="{BE1C64AF-8EE4-46F5-84A1-8F189B795781}" srcId="{314316AE-B8BA-425A-A873-59A1DFC63A84}" destId="{0FC037F1-158C-4994-B74A-0AF11E1E7766}" srcOrd="3" destOrd="0" parTransId="{D3C7895C-C585-4208-AD1B-0ABA802E6FD5}" sibTransId="{C63C700F-E71A-49B9-BE4D-0530520D0BC5}"/>
    <dgm:cxn modelId="{1116CEBE-F0D1-43EC-B224-282816C2EFA9}" type="presOf" srcId="{836F6033-5191-40DB-A14C-73981D52748E}" destId="{EA610EC2-D6AB-4DA9-830E-64B79C73A4AE}" srcOrd="1" destOrd="0" presId="urn:microsoft.com/office/officeart/2005/8/layout/bProcess3"/>
    <dgm:cxn modelId="{7418438B-A10D-4855-B351-40B88FA3A59D}" type="presOf" srcId="{2FEDFA23-F905-4709-A356-539EB32CA61E}" destId="{4ACEA2AB-4C09-434B-B304-8F68CE0AA6A3}" srcOrd="0" destOrd="0" presId="urn:microsoft.com/office/officeart/2005/8/layout/bProcess3"/>
    <dgm:cxn modelId="{7A49A234-AA5B-4D19-8A39-26B52DCC615C}" type="presOf" srcId="{6E14855E-783A-43D9-BA46-CF55AAE2B7BA}" destId="{2046E677-0B00-49D5-AAF6-4CBCA41D7A0F}" srcOrd="0" destOrd="0" presId="urn:microsoft.com/office/officeart/2005/8/layout/bProcess3"/>
    <dgm:cxn modelId="{103B01BA-CC09-4D20-BE2C-60F41D5B96C6}" type="presOf" srcId="{1658500A-4FB1-47A2-ABC5-7C788ED59704}" destId="{85D6AF23-AC01-425E-8EF8-4F899A36E423}" srcOrd="1" destOrd="0" presId="urn:microsoft.com/office/officeart/2005/8/layout/bProcess3"/>
    <dgm:cxn modelId="{C8B7B089-9EC4-4748-88EE-F57810349020}" type="presOf" srcId="{461E6082-010B-45B1-A101-31A359F96C1B}" destId="{A70FECDD-5018-48C1-BE7F-195A2AF7231D}" srcOrd="1" destOrd="0" presId="urn:microsoft.com/office/officeart/2005/8/layout/bProcess3"/>
    <dgm:cxn modelId="{A4563752-FF05-4C35-8E4B-F608E45C4DD7}" srcId="{314316AE-B8BA-425A-A873-59A1DFC63A84}" destId="{2FEDFA23-F905-4709-A356-539EB32CA61E}" srcOrd="1" destOrd="0" parTransId="{BB16FADE-F845-4529-A7FC-70118E0723AE}" sibTransId="{461E6082-010B-45B1-A101-31A359F96C1B}"/>
    <dgm:cxn modelId="{E6B148C3-330B-4370-8720-1BD94E2D7E00}" type="presOf" srcId="{836F6033-5191-40DB-A14C-73981D52748E}" destId="{80D2F38D-B4AA-4227-9892-AA85AD970689}" srcOrd="0" destOrd="0" presId="urn:microsoft.com/office/officeart/2005/8/layout/bProcess3"/>
    <dgm:cxn modelId="{D9F3F1FC-6425-45B5-9927-8CF759993C9C}" type="presOf" srcId="{0FC037F1-158C-4994-B74A-0AF11E1E7766}" destId="{E6DF17CE-96A1-4DBD-B10F-9E1CEC0F398E}" srcOrd="0" destOrd="0" presId="urn:microsoft.com/office/officeart/2005/8/layout/bProcess3"/>
    <dgm:cxn modelId="{2BF114BE-E2D4-4901-9E0E-0C2CD66E6C8F}" type="presOf" srcId="{49E9C1B3-3308-48B2-B7EA-BA77776F3CC0}" destId="{73969743-1D2A-4852-A9D4-8CCF5B814615}" srcOrd="0" destOrd="0" presId="urn:microsoft.com/office/officeart/2005/8/layout/bProcess3"/>
    <dgm:cxn modelId="{1F90182F-8DF8-4A31-8F64-9452522B67D3}" type="presParOf" srcId="{99C4050E-CCFD-4D3A-B33A-420AE02AE766}" destId="{2046E677-0B00-49D5-AAF6-4CBCA41D7A0F}" srcOrd="0" destOrd="0" presId="urn:microsoft.com/office/officeart/2005/8/layout/bProcess3"/>
    <dgm:cxn modelId="{A48DFAF0-DF92-4A0B-A679-A9629FAEC825}" type="presParOf" srcId="{99C4050E-CCFD-4D3A-B33A-420AE02AE766}" destId="{C8C26114-25B5-4C6B-9B3C-3FE42748E510}" srcOrd="1" destOrd="0" presId="urn:microsoft.com/office/officeart/2005/8/layout/bProcess3"/>
    <dgm:cxn modelId="{A83580D5-7412-400D-BBA6-5E6FF6164002}" type="presParOf" srcId="{C8C26114-25B5-4C6B-9B3C-3FE42748E510}" destId="{85D6AF23-AC01-425E-8EF8-4F899A36E423}" srcOrd="0" destOrd="0" presId="urn:microsoft.com/office/officeart/2005/8/layout/bProcess3"/>
    <dgm:cxn modelId="{C73862FE-644A-4EB1-83A3-0AA4395B71FD}" type="presParOf" srcId="{99C4050E-CCFD-4D3A-B33A-420AE02AE766}" destId="{4ACEA2AB-4C09-434B-B304-8F68CE0AA6A3}" srcOrd="2" destOrd="0" presId="urn:microsoft.com/office/officeart/2005/8/layout/bProcess3"/>
    <dgm:cxn modelId="{4725235C-E584-4744-80D3-65C7EF0044BE}" type="presParOf" srcId="{99C4050E-CCFD-4D3A-B33A-420AE02AE766}" destId="{27AED9C0-B4C4-4FF9-8C33-EA2EB033E396}" srcOrd="3" destOrd="0" presId="urn:microsoft.com/office/officeart/2005/8/layout/bProcess3"/>
    <dgm:cxn modelId="{0782E43C-4C29-4A4C-9049-524FA8030176}" type="presParOf" srcId="{27AED9C0-B4C4-4FF9-8C33-EA2EB033E396}" destId="{A70FECDD-5018-48C1-BE7F-195A2AF7231D}" srcOrd="0" destOrd="0" presId="urn:microsoft.com/office/officeart/2005/8/layout/bProcess3"/>
    <dgm:cxn modelId="{667B9E16-A776-459A-B590-CB5223E2F705}" type="presParOf" srcId="{99C4050E-CCFD-4D3A-B33A-420AE02AE766}" destId="{048BFC96-9C24-45A8-B5B9-8CE60BAA2AFA}" srcOrd="4" destOrd="0" presId="urn:microsoft.com/office/officeart/2005/8/layout/bProcess3"/>
    <dgm:cxn modelId="{DBD091C8-6C83-44BA-93ED-539D63F96C22}" type="presParOf" srcId="{99C4050E-CCFD-4D3A-B33A-420AE02AE766}" destId="{80D2F38D-B4AA-4227-9892-AA85AD970689}" srcOrd="5" destOrd="0" presId="urn:microsoft.com/office/officeart/2005/8/layout/bProcess3"/>
    <dgm:cxn modelId="{53EAE4FF-A2E7-4F23-A564-9CC147656965}" type="presParOf" srcId="{80D2F38D-B4AA-4227-9892-AA85AD970689}" destId="{EA610EC2-D6AB-4DA9-830E-64B79C73A4AE}" srcOrd="0" destOrd="0" presId="urn:microsoft.com/office/officeart/2005/8/layout/bProcess3"/>
    <dgm:cxn modelId="{1056DFAE-6AF8-432A-A8AE-D64BAB4DF34A}" type="presParOf" srcId="{99C4050E-CCFD-4D3A-B33A-420AE02AE766}" destId="{E6DF17CE-96A1-4DBD-B10F-9E1CEC0F398E}" srcOrd="6" destOrd="0" presId="urn:microsoft.com/office/officeart/2005/8/layout/bProcess3"/>
    <dgm:cxn modelId="{F94A35EB-551D-43C6-97EB-56A487605AF7}" type="presParOf" srcId="{99C4050E-CCFD-4D3A-B33A-420AE02AE766}" destId="{E38150FB-599C-483D-AE31-0C1B197521D6}" srcOrd="7" destOrd="0" presId="urn:microsoft.com/office/officeart/2005/8/layout/bProcess3"/>
    <dgm:cxn modelId="{B8C49A95-99FC-4FF9-9A93-C52D69204241}" type="presParOf" srcId="{E38150FB-599C-483D-AE31-0C1B197521D6}" destId="{BF7C287F-5680-45A8-AC65-C88A794CA831}" srcOrd="0" destOrd="0" presId="urn:microsoft.com/office/officeart/2005/8/layout/bProcess3"/>
    <dgm:cxn modelId="{7389E4C1-43F6-49F4-9F13-7821F40E7D34}" type="presParOf" srcId="{99C4050E-CCFD-4D3A-B33A-420AE02AE766}" destId="{73969743-1D2A-4852-A9D4-8CCF5B814615}" srcOrd="8" destOrd="0" presId="urn:microsoft.com/office/officeart/2005/8/layout/bProcess3"/>
    <dgm:cxn modelId="{D0408808-F0D0-4FC1-9D9E-D02A8D35BDC5}" type="presParOf" srcId="{99C4050E-CCFD-4D3A-B33A-420AE02AE766}" destId="{FBE28001-BA7D-42FF-A640-B1266B214DA0}" srcOrd="9" destOrd="0" presId="urn:microsoft.com/office/officeart/2005/8/layout/bProcess3"/>
    <dgm:cxn modelId="{E4330D89-8E3B-45D5-A0B3-494680CD03BD}" type="presParOf" srcId="{FBE28001-BA7D-42FF-A640-B1266B214DA0}" destId="{9502CFEE-AE6F-4964-9C17-3B4E98421D67}" srcOrd="0" destOrd="0" presId="urn:microsoft.com/office/officeart/2005/8/layout/bProcess3"/>
    <dgm:cxn modelId="{C8A19FFD-8301-42A4-9C91-84AB6A135136}" type="presParOf" srcId="{99C4050E-CCFD-4D3A-B33A-420AE02AE766}" destId="{6ED529D6-F164-4432-AE4E-3A16E2389AFC}" srcOrd="10" destOrd="0" presId="urn:microsoft.com/office/officeart/2005/8/layout/bProcess3"/>
  </dgm:cxnLst>
  <dgm:bg/>
  <dgm:whole>
    <a:ln w="25400"/>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316AE-B8BA-425A-A873-59A1DFC63A84}"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2FEDFA23-F905-4709-A356-539EB32CA61E}">
      <dgm:prSet phldrT="[Text]"/>
      <dgm:spPr>
        <a:gradFill rotWithShape="0">
          <a:gsLst>
            <a:gs pos="0">
              <a:schemeClr val="accent3">
                <a:lumMod val="50000"/>
              </a:schemeClr>
            </a:gs>
            <a:gs pos="50000">
              <a:schemeClr val="accent3">
                <a:lumMod val="75000"/>
              </a:schemeClr>
            </a:gs>
            <a:gs pos="100000">
              <a:schemeClr val="accent3">
                <a:lumMod val="50000"/>
              </a:schemeClr>
            </a:gs>
          </a:gsLst>
        </a:gradFill>
      </dgm:spPr>
      <dgm:t>
        <a:bodyPr/>
        <a:lstStyle/>
        <a:p>
          <a:pPr algn="ctr"/>
          <a:r>
            <a:rPr lang="en-US" dirty="0"/>
            <a:t>Set Workspace</a:t>
          </a:r>
        </a:p>
      </dgm:t>
    </dgm:pt>
    <dgm:pt modelId="{BB16FADE-F845-4529-A7FC-70118E0723AE}" type="parTrans" cxnId="{A4563752-FF05-4C35-8E4B-F608E45C4DD7}">
      <dgm:prSet/>
      <dgm:spPr/>
      <dgm:t>
        <a:bodyPr/>
        <a:lstStyle/>
        <a:p>
          <a:pPr algn="ctr"/>
          <a:endParaRPr lang="en-US"/>
        </a:p>
      </dgm:t>
    </dgm:pt>
    <dgm:pt modelId="{461E6082-010B-45B1-A101-31A359F96C1B}" type="sibTrans" cxnId="{A4563752-FF05-4C35-8E4B-F608E45C4DD7}">
      <dgm:prSet/>
      <dgm:spPr>
        <a:ln w="44450">
          <a:solidFill>
            <a:srgbClr val="002060"/>
          </a:solidFill>
          <a:tailEnd type="stealth" w="lg" len="sm"/>
        </a:ln>
      </dgm:spPr>
      <dgm:t>
        <a:bodyPr/>
        <a:lstStyle/>
        <a:p>
          <a:pPr algn="ctr"/>
          <a:endParaRPr lang="en-US"/>
        </a:p>
      </dgm:t>
    </dgm:pt>
    <dgm:pt modelId="{0FC037F1-158C-4994-B74A-0AF11E1E7766}">
      <dgm:prSet phldrT="[Text]"/>
      <dgm:spPr>
        <a:gradFill rotWithShape="0">
          <a:gsLst>
            <a:gs pos="0">
              <a:schemeClr val="accent3">
                <a:lumMod val="50000"/>
              </a:schemeClr>
            </a:gs>
            <a:gs pos="50000">
              <a:schemeClr val="accent3">
                <a:lumMod val="75000"/>
              </a:schemeClr>
            </a:gs>
            <a:gs pos="100000">
              <a:schemeClr val="accent3">
                <a:lumMod val="50000"/>
              </a:schemeClr>
            </a:gs>
          </a:gsLst>
        </a:gradFill>
      </dgm:spPr>
      <dgm:t>
        <a:bodyPr/>
        <a:lstStyle/>
        <a:p>
          <a:pPr algn="ctr"/>
          <a:r>
            <a:rPr lang="en-US" dirty="0"/>
            <a:t>Download Landsat 8 OLI Imagery</a:t>
          </a:r>
        </a:p>
      </dgm:t>
    </dgm:pt>
    <dgm:pt modelId="{D3C7895C-C585-4208-AD1B-0ABA802E6FD5}" type="parTrans" cxnId="{BE1C64AF-8EE4-46F5-84A1-8F189B795781}">
      <dgm:prSet/>
      <dgm:spPr/>
      <dgm:t>
        <a:bodyPr/>
        <a:lstStyle/>
        <a:p>
          <a:pPr algn="ctr"/>
          <a:endParaRPr lang="en-US"/>
        </a:p>
      </dgm:t>
    </dgm:pt>
    <dgm:pt modelId="{C63C700F-E71A-49B9-BE4D-0530520D0BC5}" type="sibTrans" cxnId="{BE1C64AF-8EE4-46F5-84A1-8F189B795781}">
      <dgm:prSet/>
      <dgm:spPr>
        <a:ln w="44450">
          <a:solidFill>
            <a:srgbClr val="002060"/>
          </a:solidFill>
          <a:tailEnd type="stealth" w="lg" len="sm"/>
        </a:ln>
      </dgm:spPr>
      <dgm:t>
        <a:bodyPr/>
        <a:lstStyle/>
        <a:p>
          <a:pPr algn="ctr"/>
          <a:endParaRPr lang="en-US"/>
        </a:p>
      </dgm:t>
    </dgm:pt>
    <dgm:pt modelId="{99C4050E-CCFD-4D3A-B33A-420AE02AE766}" type="pres">
      <dgm:prSet presAssocID="{314316AE-B8BA-425A-A873-59A1DFC63A84}" presName="Name0" presStyleCnt="0">
        <dgm:presLayoutVars>
          <dgm:dir/>
          <dgm:resizeHandles val="exact"/>
        </dgm:presLayoutVars>
      </dgm:prSet>
      <dgm:spPr/>
      <dgm:t>
        <a:bodyPr/>
        <a:lstStyle/>
        <a:p>
          <a:endParaRPr lang="en-US"/>
        </a:p>
      </dgm:t>
    </dgm:pt>
    <dgm:pt modelId="{4ACEA2AB-4C09-434B-B304-8F68CE0AA6A3}" type="pres">
      <dgm:prSet presAssocID="{2FEDFA23-F905-4709-A356-539EB32CA61E}" presName="node" presStyleLbl="node1" presStyleIdx="0" presStyleCnt="2">
        <dgm:presLayoutVars>
          <dgm:bulletEnabled val="1"/>
        </dgm:presLayoutVars>
      </dgm:prSet>
      <dgm:spPr>
        <a:prstGeom prst="roundRect">
          <a:avLst/>
        </a:prstGeom>
      </dgm:spPr>
      <dgm:t>
        <a:bodyPr/>
        <a:lstStyle/>
        <a:p>
          <a:endParaRPr lang="en-US"/>
        </a:p>
      </dgm:t>
    </dgm:pt>
    <dgm:pt modelId="{27AED9C0-B4C4-4FF9-8C33-EA2EB033E396}" type="pres">
      <dgm:prSet presAssocID="{461E6082-010B-45B1-A101-31A359F96C1B}" presName="sibTrans" presStyleLbl="sibTrans1D1" presStyleIdx="0" presStyleCnt="1"/>
      <dgm:spPr/>
      <dgm:t>
        <a:bodyPr/>
        <a:lstStyle/>
        <a:p>
          <a:endParaRPr lang="en-US"/>
        </a:p>
      </dgm:t>
    </dgm:pt>
    <dgm:pt modelId="{A70FECDD-5018-48C1-BE7F-195A2AF7231D}" type="pres">
      <dgm:prSet presAssocID="{461E6082-010B-45B1-A101-31A359F96C1B}" presName="connectorText" presStyleLbl="sibTrans1D1" presStyleIdx="0" presStyleCnt="1"/>
      <dgm:spPr/>
      <dgm:t>
        <a:bodyPr/>
        <a:lstStyle/>
        <a:p>
          <a:endParaRPr lang="en-US"/>
        </a:p>
      </dgm:t>
    </dgm:pt>
    <dgm:pt modelId="{E6DF17CE-96A1-4DBD-B10F-9E1CEC0F398E}" type="pres">
      <dgm:prSet presAssocID="{0FC037F1-158C-4994-B74A-0AF11E1E7766}" presName="node" presStyleLbl="node1" presStyleIdx="1" presStyleCnt="2">
        <dgm:presLayoutVars>
          <dgm:bulletEnabled val="1"/>
        </dgm:presLayoutVars>
      </dgm:prSet>
      <dgm:spPr>
        <a:prstGeom prst="roundRect">
          <a:avLst/>
        </a:prstGeom>
      </dgm:spPr>
      <dgm:t>
        <a:bodyPr/>
        <a:lstStyle/>
        <a:p>
          <a:endParaRPr lang="en-US"/>
        </a:p>
      </dgm:t>
    </dgm:pt>
  </dgm:ptLst>
  <dgm:cxnLst>
    <dgm:cxn modelId="{DB6A8BEB-9003-4050-98CD-5B0558D3547E}" type="presOf" srcId="{0FC037F1-158C-4994-B74A-0AF11E1E7766}" destId="{E6DF17CE-96A1-4DBD-B10F-9E1CEC0F398E}" srcOrd="0" destOrd="0" presId="urn:microsoft.com/office/officeart/2005/8/layout/bProcess3"/>
    <dgm:cxn modelId="{A4563752-FF05-4C35-8E4B-F608E45C4DD7}" srcId="{314316AE-B8BA-425A-A873-59A1DFC63A84}" destId="{2FEDFA23-F905-4709-A356-539EB32CA61E}" srcOrd="0" destOrd="0" parTransId="{BB16FADE-F845-4529-A7FC-70118E0723AE}" sibTransId="{461E6082-010B-45B1-A101-31A359F96C1B}"/>
    <dgm:cxn modelId="{128FB19F-55E6-4D5C-B912-284182FF7E43}" type="presOf" srcId="{2FEDFA23-F905-4709-A356-539EB32CA61E}" destId="{4ACEA2AB-4C09-434B-B304-8F68CE0AA6A3}" srcOrd="0" destOrd="0" presId="urn:microsoft.com/office/officeart/2005/8/layout/bProcess3"/>
    <dgm:cxn modelId="{D7C21D7C-86AD-423D-BFAF-0E921DFACA53}" type="presOf" srcId="{461E6082-010B-45B1-A101-31A359F96C1B}" destId="{27AED9C0-B4C4-4FF9-8C33-EA2EB033E396}" srcOrd="0" destOrd="0" presId="urn:microsoft.com/office/officeart/2005/8/layout/bProcess3"/>
    <dgm:cxn modelId="{09FFE818-8C2B-491D-9759-A9482827EA48}" type="presOf" srcId="{461E6082-010B-45B1-A101-31A359F96C1B}" destId="{A70FECDD-5018-48C1-BE7F-195A2AF7231D}" srcOrd="1" destOrd="0" presId="urn:microsoft.com/office/officeart/2005/8/layout/bProcess3"/>
    <dgm:cxn modelId="{0C9F8583-72AF-46C8-8095-6718D635AE3A}" type="presOf" srcId="{314316AE-B8BA-425A-A873-59A1DFC63A84}" destId="{99C4050E-CCFD-4D3A-B33A-420AE02AE766}" srcOrd="0" destOrd="0" presId="urn:microsoft.com/office/officeart/2005/8/layout/bProcess3"/>
    <dgm:cxn modelId="{BE1C64AF-8EE4-46F5-84A1-8F189B795781}" srcId="{314316AE-B8BA-425A-A873-59A1DFC63A84}" destId="{0FC037F1-158C-4994-B74A-0AF11E1E7766}" srcOrd="1" destOrd="0" parTransId="{D3C7895C-C585-4208-AD1B-0ABA802E6FD5}" sibTransId="{C63C700F-E71A-49B9-BE4D-0530520D0BC5}"/>
    <dgm:cxn modelId="{79C8B252-7669-4DF9-864C-1ADFE5DA1275}" type="presParOf" srcId="{99C4050E-CCFD-4D3A-B33A-420AE02AE766}" destId="{4ACEA2AB-4C09-434B-B304-8F68CE0AA6A3}" srcOrd="0" destOrd="0" presId="urn:microsoft.com/office/officeart/2005/8/layout/bProcess3"/>
    <dgm:cxn modelId="{D2AE5EF3-0846-4509-B522-A8599223E045}" type="presParOf" srcId="{99C4050E-CCFD-4D3A-B33A-420AE02AE766}" destId="{27AED9C0-B4C4-4FF9-8C33-EA2EB033E396}" srcOrd="1" destOrd="0" presId="urn:microsoft.com/office/officeart/2005/8/layout/bProcess3"/>
    <dgm:cxn modelId="{243ADC30-9059-4AA5-A160-DE54023C6DAC}" type="presParOf" srcId="{27AED9C0-B4C4-4FF9-8C33-EA2EB033E396}" destId="{A70FECDD-5018-48C1-BE7F-195A2AF7231D}" srcOrd="0" destOrd="0" presId="urn:microsoft.com/office/officeart/2005/8/layout/bProcess3"/>
    <dgm:cxn modelId="{B76BFE73-BC82-4509-B5E6-30457C747551}" type="presParOf" srcId="{99C4050E-CCFD-4D3A-B33A-420AE02AE766}" destId="{E6DF17CE-96A1-4DBD-B10F-9E1CEC0F398E}" srcOrd="2" destOrd="0" presId="urn:microsoft.com/office/officeart/2005/8/layout/bProcess3"/>
  </dgm:cxnLst>
  <dgm:bg/>
  <dgm:whole>
    <a:ln w="25400"/>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6114-25B5-4C6B-9B3C-3FE42748E510}">
      <dsp:nvSpPr>
        <dsp:cNvPr id="0" name=""/>
        <dsp:cNvSpPr/>
      </dsp:nvSpPr>
      <dsp:spPr>
        <a:xfrm>
          <a:off x="3406406" y="1669748"/>
          <a:ext cx="749892" cy="91440"/>
        </a:xfrm>
        <a:custGeom>
          <a:avLst/>
          <a:gdLst/>
          <a:ahLst/>
          <a:cxnLst/>
          <a:rect l="0" t="0" r="0" b="0"/>
          <a:pathLst>
            <a:path>
              <a:moveTo>
                <a:pt x="0" y="45720"/>
              </a:moveTo>
              <a:lnTo>
                <a:pt x="749892" y="45720"/>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1840" y="1711561"/>
        <a:ext cx="39024" cy="7812"/>
      </dsp:txXfrm>
    </dsp:sp>
    <dsp:sp modelId="{2046E677-0B00-49D5-AAF6-4CBCA41D7A0F}">
      <dsp:nvSpPr>
        <dsp:cNvPr id="0" name=""/>
        <dsp:cNvSpPr/>
      </dsp:nvSpPr>
      <dsp:spPr>
        <a:xfrm>
          <a:off x="14762" y="697434"/>
          <a:ext cx="3393444" cy="2036066"/>
        </a:xfrm>
        <a:prstGeom prst="roundRect">
          <a:avLst/>
        </a:prstGeom>
        <a:gradFill rotWithShape="0">
          <a:gsLst>
            <a:gs pos="0">
              <a:srgbClr val="006600"/>
            </a:gs>
            <a:gs pos="50000">
              <a:srgbClr val="008000"/>
            </a:gs>
            <a:gs pos="100000">
              <a:srgbClr val="0066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Extract </a:t>
          </a:r>
          <a:r>
            <a:rPr lang="en-US" sz="3100" kern="1200" dirty="0" smtClean="0"/>
            <a:t>clouds</a:t>
          </a:r>
          <a:r>
            <a:rPr lang="en-US" sz="3100" kern="1200" dirty="0"/>
            <a:t>, </a:t>
          </a:r>
          <a:r>
            <a:rPr lang="en-US" sz="3100" kern="1200" dirty="0" smtClean="0"/>
            <a:t>convert </a:t>
          </a:r>
          <a:r>
            <a:rPr lang="en-US" sz="3100" kern="1200" dirty="0"/>
            <a:t>to TOA, and perform NDWI</a:t>
          </a:r>
        </a:p>
      </dsp:txBody>
      <dsp:txXfrm>
        <a:off x="114155" y="796827"/>
        <a:ext cx="3194658" cy="1837280"/>
      </dsp:txXfrm>
    </dsp:sp>
    <dsp:sp modelId="{27AED9C0-B4C4-4FF9-8C33-EA2EB033E396}">
      <dsp:nvSpPr>
        <dsp:cNvPr id="0" name=""/>
        <dsp:cNvSpPr/>
      </dsp:nvSpPr>
      <dsp:spPr>
        <a:xfrm>
          <a:off x="7580343" y="1669748"/>
          <a:ext cx="749892" cy="91440"/>
        </a:xfrm>
        <a:custGeom>
          <a:avLst/>
          <a:gdLst/>
          <a:ahLst/>
          <a:cxnLst/>
          <a:rect l="0" t="0" r="0" b="0"/>
          <a:pathLst>
            <a:path>
              <a:moveTo>
                <a:pt x="0" y="45720"/>
              </a:moveTo>
              <a:lnTo>
                <a:pt x="749892" y="45720"/>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35776" y="1711561"/>
        <a:ext cx="39024" cy="7812"/>
      </dsp:txXfrm>
    </dsp:sp>
    <dsp:sp modelId="{4ACEA2AB-4C09-434B-B304-8F68CE0AA6A3}">
      <dsp:nvSpPr>
        <dsp:cNvPr id="0" name=""/>
        <dsp:cNvSpPr/>
      </dsp:nvSpPr>
      <dsp:spPr>
        <a:xfrm>
          <a:off x="4188698" y="697434"/>
          <a:ext cx="3393444" cy="2036066"/>
        </a:xfrm>
        <a:prstGeom prst="roundRect">
          <a:avLst/>
        </a:prstGeom>
        <a:gradFill rotWithShape="0">
          <a:gsLst>
            <a:gs pos="0">
              <a:schemeClr val="accent1">
                <a:lumMod val="50000"/>
              </a:schemeClr>
            </a:gs>
            <a:gs pos="50000">
              <a:schemeClr val="accent1">
                <a:lumMod val="75000"/>
              </a:schemeClr>
            </a:gs>
            <a:gs pos="100000">
              <a:schemeClr val="accent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Run Maximum Likelihood Classification and apply water mask</a:t>
          </a:r>
        </a:p>
      </dsp:txBody>
      <dsp:txXfrm>
        <a:off x="4288091" y="796827"/>
        <a:ext cx="3194658" cy="1837280"/>
      </dsp:txXfrm>
    </dsp:sp>
    <dsp:sp modelId="{80D2F38D-B4AA-4227-9892-AA85AD970689}">
      <dsp:nvSpPr>
        <dsp:cNvPr id="0" name=""/>
        <dsp:cNvSpPr/>
      </dsp:nvSpPr>
      <dsp:spPr>
        <a:xfrm>
          <a:off x="1711484" y="2731701"/>
          <a:ext cx="8347873" cy="749892"/>
        </a:xfrm>
        <a:custGeom>
          <a:avLst/>
          <a:gdLst/>
          <a:ahLst/>
          <a:cxnLst/>
          <a:rect l="0" t="0" r="0" b="0"/>
          <a:pathLst>
            <a:path>
              <a:moveTo>
                <a:pt x="8347873" y="0"/>
              </a:moveTo>
              <a:lnTo>
                <a:pt x="8347873" y="392046"/>
              </a:lnTo>
              <a:lnTo>
                <a:pt x="0" y="392046"/>
              </a:lnTo>
              <a:lnTo>
                <a:pt x="0" y="749892"/>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5813" y="3102741"/>
        <a:ext cx="419214" cy="7812"/>
      </dsp:txXfrm>
    </dsp:sp>
    <dsp:sp modelId="{048BFC96-9C24-45A8-B5B9-8CE60BAA2AFA}">
      <dsp:nvSpPr>
        <dsp:cNvPr id="0" name=""/>
        <dsp:cNvSpPr/>
      </dsp:nvSpPr>
      <dsp:spPr>
        <a:xfrm>
          <a:off x="8362635" y="697434"/>
          <a:ext cx="3393444" cy="2036066"/>
        </a:xfrm>
        <a:prstGeom prst="roundRect">
          <a:avLst/>
        </a:prstGeom>
        <a:gradFill rotWithShape="0">
          <a:gsLst>
            <a:gs pos="0">
              <a:srgbClr val="993300"/>
            </a:gs>
            <a:gs pos="50000">
              <a:srgbClr val="CC3300"/>
            </a:gs>
            <a:gs pos="100000">
              <a:srgbClr val="9933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a:t>FLOOD EXTENT MAP</a:t>
          </a:r>
        </a:p>
      </dsp:txBody>
      <dsp:txXfrm>
        <a:off x="8462028" y="796827"/>
        <a:ext cx="3194658" cy="1837280"/>
      </dsp:txXfrm>
    </dsp:sp>
    <dsp:sp modelId="{E38150FB-599C-483D-AE31-0C1B197521D6}">
      <dsp:nvSpPr>
        <dsp:cNvPr id="0" name=""/>
        <dsp:cNvSpPr/>
      </dsp:nvSpPr>
      <dsp:spPr>
        <a:xfrm>
          <a:off x="3406406" y="4486306"/>
          <a:ext cx="749892" cy="91440"/>
        </a:xfrm>
        <a:custGeom>
          <a:avLst/>
          <a:gdLst/>
          <a:ahLst/>
          <a:cxnLst/>
          <a:rect l="0" t="0" r="0" b="0"/>
          <a:pathLst>
            <a:path>
              <a:moveTo>
                <a:pt x="0" y="45720"/>
              </a:moveTo>
              <a:lnTo>
                <a:pt x="749892" y="45720"/>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1840" y="4528120"/>
        <a:ext cx="39024" cy="7812"/>
      </dsp:txXfrm>
    </dsp:sp>
    <dsp:sp modelId="{E6DF17CE-96A1-4DBD-B10F-9E1CEC0F398E}">
      <dsp:nvSpPr>
        <dsp:cNvPr id="0" name=""/>
        <dsp:cNvSpPr/>
      </dsp:nvSpPr>
      <dsp:spPr>
        <a:xfrm>
          <a:off x="14762" y="3513993"/>
          <a:ext cx="3393444" cy="2036066"/>
        </a:xfrm>
        <a:prstGeom prst="roundRect">
          <a:avLst/>
        </a:prstGeom>
        <a:gradFill rotWithShape="0">
          <a:gsLst>
            <a:gs pos="0">
              <a:srgbClr val="006600"/>
            </a:gs>
            <a:gs pos="50000">
              <a:srgbClr val="008000"/>
            </a:gs>
            <a:gs pos="100000">
              <a:srgbClr val="0066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Clip impact variables to study area</a:t>
          </a:r>
        </a:p>
      </dsp:txBody>
      <dsp:txXfrm>
        <a:off x="114155" y="3613386"/>
        <a:ext cx="3194658" cy="1837280"/>
      </dsp:txXfrm>
    </dsp:sp>
    <dsp:sp modelId="{FBE28001-BA7D-42FF-A640-B1266B214DA0}">
      <dsp:nvSpPr>
        <dsp:cNvPr id="0" name=""/>
        <dsp:cNvSpPr/>
      </dsp:nvSpPr>
      <dsp:spPr>
        <a:xfrm>
          <a:off x="7580343" y="4486306"/>
          <a:ext cx="749892" cy="91440"/>
        </a:xfrm>
        <a:custGeom>
          <a:avLst/>
          <a:gdLst/>
          <a:ahLst/>
          <a:cxnLst/>
          <a:rect l="0" t="0" r="0" b="0"/>
          <a:pathLst>
            <a:path>
              <a:moveTo>
                <a:pt x="0" y="45720"/>
              </a:moveTo>
              <a:lnTo>
                <a:pt x="749892" y="45720"/>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35776" y="4528120"/>
        <a:ext cx="39024" cy="7812"/>
      </dsp:txXfrm>
    </dsp:sp>
    <dsp:sp modelId="{73969743-1D2A-4852-A9D4-8CCF5B814615}">
      <dsp:nvSpPr>
        <dsp:cNvPr id="0" name=""/>
        <dsp:cNvSpPr/>
      </dsp:nvSpPr>
      <dsp:spPr>
        <a:xfrm>
          <a:off x="4188698" y="3513993"/>
          <a:ext cx="3393444" cy="2036066"/>
        </a:xfrm>
        <a:prstGeom prst="roundRect">
          <a:avLst/>
        </a:prstGeom>
        <a:gradFill rotWithShape="0">
          <a:gsLst>
            <a:gs pos="0">
              <a:schemeClr val="accent1">
                <a:lumMod val="50000"/>
              </a:schemeClr>
            </a:gs>
            <a:gs pos="50000">
              <a:schemeClr val="accent1">
                <a:lumMod val="75000"/>
              </a:schemeClr>
            </a:gs>
            <a:gs pos="100000">
              <a:schemeClr val="accent1">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Extract impact variables that fall within flooded cell</a:t>
          </a:r>
        </a:p>
      </dsp:txBody>
      <dsp:txXfrm>
        <a:off x="4288091" y="3613386"/>
        <a:ext cx="3194658" cy="1837280"/>
      </dsp:txXfrm>
    </dsp:sp>
    <dsp:sp modelId="{6ED529D6-F164-4432-AE4E-3A16E2389AFC}">
      <dsp:nvSpPr>
        <dsp:cNvPr id="0" name=""/>
        <dsp:cNvSpPr/>
      </dsp:nvSpPr>
      <dsp:spPr>
        <a:xfrm>
          <a:off x="8362635" y="3513993"/>
          <a:ext cx="3393444" cy="2036066"/>
        </a:xfrm>
        <a:prstGeom prst="roundRect">
          <a:avLst/>
        </a:prstGeom>
        <a:gradFill rotWithShape="0">
          <a:gsLst>
            <a:gs pos="0">
              <a:srgbClr val="993300"/>
            </a:gs>
            <a:gs pos="50000">
              <a:srgbClr val="CC3300"/>
            </a:gs>
            <a:gs pos="100000">
              <a:srgbClr val="9933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a:t>FLOOD IMPACT MAP</a:t>
          </a:r>
        </a:p>
      </dsp:txBody>
      <dsp:txXfrm>
        <a:off x="8462028" y="3613386"/>
        <a:ext cx="3194658" cy="183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D9C0-B4C4-4FF9-8C33-EA2EB033E396}">
      <dsp:nvSpPr>
        <dsp:cNvPr id="0" name=""/>
        <dsp:cNvSpPr/>
      </dsp:nvSpPr>
      <dsp:spPr>
        <a:xfrm>
          <a:off x="5019927" y="947865"/>
          <a:ext cx="730180" cy="91440"/>
        </a:xfrm>
        <a:custGeom>
          <a:avLst/>
          <a:gdLst/>
          <a:ahLst/>
          <a:cxnLst/>
          <a:rect l="0" t="0" r="0" b="0"/>
          <a:pathLst>
            <a:path>
              <a:moveTo>
                <a:pt x="0" y="45720"/>
              </a:moveTo>
              <a:lnTo>
                <a:pt x="730180" y="45720"/>
              </a:lnTo>
            </a:path>
          </a:pathLst>
        </a:custGeom>
        <a:noFill/>
        <a:ln w="44450" cap="flat" cmpd="sng" algn="ctr">
          <a:solidFill>
            <a:srgbClr val="002060"/>
          </a:solidFill>
          <a:prstDash val="solid"/>
          <a:miter lim="800000"/>
          <a:tailEnd type="stealth" w="lg" len="sm"/>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5998" y="989781"/>
        <a:ext cx="38039" cy="7607"/>
      </dsp:txXfrm>
    </dsp:sp>
    <dsp:sp modelId="{4ACEA2AB-4C09-434B-B304-8F68CE0AA6A3}">
      <dsp:nvSpPr>
        <dsp:cNvPr id="0" name=""/>
        <dsp:cNvSpPr/>
      </dsp:nvSpPr>
      <dsp:spPr>
        <a:xfrm>
          <a:off x="1713985" y="1262"/>
          <a:ext cx="3307742" cy="1984645"/>
        </a:xfrm>
        <a:prstGeom prst="roundRect">
          <a:avLst/>
        </a:prstGeom>
        <a:gradFill rotWithShape="0">
          <a:gsLst>
            <a:gs pos="0">
              <a:schemeClr val="accent3">
                <a:lumMod val="50000"/>
              </a:schemeClr>
            </a:gs>
            <a:gs pos="50000">
              <a:schemeClr val="accent3">
                <a:lumMod val="75000"/>
              </a:schemeClr>
            </a:gs>
            <a:gs pos="100000">
              <a:schemeClr val="accent3">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Set Workspace</a:t>
          </a:r>
        </a:p>
      </dsp:txBody>
      <dsp:txXfrm>
        <a:off x="1810867" y="98144"/>
        <a:ext cx="3113978" cy="1790881"/>
      </dsp:txXfrm>
    </dsp:sp>
    <dsp:sp modelId="{E6DF17CE-96A1-4DBD-B10F-9E1CEC0F398E}">
      <dsp:nvSpPr>
        <dsp:cNvPr id="0" name=""/>
        <dsp:cNvSpPr/>
      </dsp:nvSpPr>
      <dsp:spPr>
        <a:xfrm>
          <a:off x="5782508" y="1262"/>
          <a:ext cx="3307742" cy="1984645"/>
        </a:xfrm>
        <a:prstGeom prst="roundRect">
          <a:avLst/>
        </a:prstGeom>
        <a:gradFill rotWithShape="0">
          <a:gsLst>
            <a:gs pos="0">
              <a:schemeClr val="accent3">
                <a:lumMod val="50000"/>
              </a:schemeClr>
            </a:gs>
            <a:gs pos="50000">
              <a:schemeClr val="accent3">
                <a:lumMod val="75000"/>
              </a:schemeClr>
            </a:gs>
            <a:gs pos="100000">
              <a:schemeClr val="accent3">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Download Landsat 8 OLI Imagery</a:t>
          </a:r>
        </a:p>
      </dsp:txBody>
      <dsp:txXfrm>
        <a:off x="5879390" y="98144"/>
        <a:ext cx="3113978" cy="17908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QuickStyle" Target="../diagrams/quickStyle1.xml"/><Relationship Id="rId18" Type="http://schemas.openxmlformats.org/officeDocument/2006/relationships/diagramQuickStyle" Target="../diagrams/quickStyle2.xml"/><Relationship Id="rId26" Type="http://schemas.openxmlformats.org/officeDocument/2006/relationships/image" Target="../media/image37.jpeg"/><Relationship Id="rId3" Type="http://schemas.openxmlformats.org/officeDocument/2006/relationships/image" Target="../media/image24.png"/><Relationship Id="rId21" Type="http://schemas.openxmlformats.org/officeDocument/2006/relationships/image" Target="../media/image32.jpeg"/><Relationship Id="rId7" Type="http://schemas.openxmlformats.org/officeDocument/2006/relationships/image" Target="../media/image28.jpeg"/><Relationship Id="rId12" Type="http://schemas.openxmlformats.org/officeDocument/2006/relationships/diagramLayout" Target="../diagrams/layout1.xml"/><Relationship Id="rId17" Type="http://schemas.openxmlformats.org/officeDocument/2006/relationships/diagramLayout" Target="../diagrams/layout2.xml"/><Relationship Id="rId25" Type="http://schemas.openxmlformats.org/officeDocument/2006/relationships/image" Target="../media/image36.emf"/><Relationship Id="rId2" Type="http://schemas.openxmlformats.org/officeDocument/2006/relationships/image" Target="../media/image23.jpeg"/><Relationship Id="rId16" Type="http://schemas.openxmlformats.org/officeDocument/2006/relationships/diagramData" Target="../diagrams/data2.xml"/><Relationship Id="rId20" Type="http://schemas.microsoft.com/office/2007/relationships/diagramDrawing" Target="../diagrams/drawing2.xml"/><Relationship Id="rId29" Type="http://schemas.openxmlformats.org/officeDocument/2006/relationships/image" Target="../media/image40.emf"/><Relationship Id="rId1" Type="http://schemas.openxmlformats.org/officeDocument/2006/relationships/slideLayout" Target="../slideLayouts/slideLayout4.xml"/><Relationship Id="rId6" Type="http://schemas.openxmlformats.org/officeDocument/2006/relationships/image" Target="../media/image27.jpg"/><Relationship Id="rId11" Type="http://schemas.openxmlformats.org/officeDocument/2006/relationships/diagramData" Target="../diagrams/data1.xml"/><Relationship Id="rId24" Type="http://schemas.openxmlformats.org/officeDocument/2006/relationships/image" Target="../media/image35.jpeg"/><Relationship Id="rId32" Type="http://schemas.openxmlformats.org/officeDocument/2006/relationships/image" Target="../media/image43.emf"/><Relationship Id="rId5" Type="http://schemas.openxmlformats.org/officeDocument/2006/relationships/image" Target="../media/image26.jpeg"/><Relationship Id="rId15" Type="http://schemas.microsoft.com/office/2007/relationships/diagramDrawing" Target="../diagrams/drawing1.xml"/><Relationship Id="rId23" Type="http://schemas.openxmlformats.org/officeDocument/2006/relationships/image" Target="../media/image34.emf"/><Relationship Id="rId28" Type="http://schemas.openxmlformats.org/officeDocument/2006/relationships/image" Target="../media/image39.jpeg"/><Relationship Id="rId10" Type="http://schemas.openxmlformats.org/officeDocument/2006/relationships/image" Target="../media/image31.png"/><Relationship Id="rId19" Type="http://schemas.openxmlformats.org/officeDocument/2006/relationships/diagramColors" Target="../diagrams/colors2.xml"/><Relationship Id="rId31" Type="http://schemas.openxmlformats.org/officeDocument/2006/relationships/image" Target="../media/image42.em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diagramColors" Target="../diagrams/colors1.xml"/><Relationship Id="rId22" Type="http://schemas.openxmlformats.org/officeDocument/2006/relationships/image" Target="../media/image33.emf"/><Relationship Id="rId27" Type="http://schemas.openxmlformats.org/officeDocument/2006/relationships/image" Target="../media/image38.jpeg"/><Relationship Id="rId30"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7404" y="26613990"/>
            <a:ext cx="4478022" cy="3446041"/>
          </a:xfrm>
          <a:prstGeom prst="rect">
            <a:avLst/>
          </a:prstGeom>
        </p:spPr>
      </p:pic>
      <p:sp>
        <p:nvSpPr>
          <p:cNvPr id="103" name="Text Placeholder 5"/>
          <p:cNvSpPr txBox="1">
            <a:spLocks/>
          </p:cNvSpPr>
          <p:nvPr/>
        </p:nvSpPr>
        <p:spPr>
          <a:xfrm>
            <a:off x="9245538" y="26620943"/>
            <a:ext cx="2961755" cy="334899"/>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6000" b="1" kern="1200" baseline="0">
                <a:solidFill>
                  <a:srgbClr val="58699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bg1"/>
                </a:solidFill>
                <a:effectLst>
                  <a:outerShdw blurRad="38100" dist="38100" dir="2700000" algn="tl">
                    <a:srgbClr val="000000">
                      <a:alpha val="43137"/>
                    </a:srgbClr>
                  </a:outerShdw>
                </a:effectLst>
              </a:rPr>
              <a:t>Flood Extent Map</a:t>
            </a:r>
          </a:p>
        </p:txBody>
      </p:sp>
      <p:sp>
        <p:nvSpPr>
          <p:cNvPr id="3" name="Text Placeholder 2"/>
          <p:cNvSpPr>
            <a:spLocks noGrp="1"/>
          </p:cNvSpPr>
          <p:nvPr>
            <p:ph type="body" sz="quarter" idx="11"/>
          </p:nvPr>
        </p:nvSpPr>
        <p:spPr>
          <a:xfrm>
            <a:off x="4009644" y="787399"/>
            <a:ext cx="19412712" cy="2695437"/>
          </a:xfrm>
        </p:spPr>
        <p:txBody>
          <a:bodyPr anchor="ctr"/>
          <a:lstStyle/>
          <a:p>
            <a:r>
              <a:rPr lang="en-US" dirty="0"/>
              <a:t>Utilizing NASA Earth Observations to Create an Automated Flood Probability Map in the Mississippi River Basin</a:t>
            </a:r>
          </a:p>
        </p:txBody>
      </p:sp>
      <p:sp>
        <p:nvSpPr>
          <p:cNvPr id="2" name="Text Placeholder 1"/>
          <p:cNvSpPr>
            <a:spLocks noGrp="1"/>
          </p:cNvSpPr>
          <p:nvPr>
            <p:ph type="body" sz="quarter" idx="10"/>
          </p:nvPr>
        </p:nvSpPr>
        <p:spPr>
          <a:xfrm rot="16200000">
            <a:off x="11395643" y="18086505"/>
            <a:ext cx="28437840" cy="2314074"/>
          </a:xfrm>
        </p:spPr>
        <p:txBody>
          <a:bodyPr/>
          <a:lstStyle/>
          <a:p>
            <a:r>
              <a:rPr lang="en-US" sz="14400" b="1" dirty="0"/>
              <a:t>Mississippi River Basin</a:t>
            </a:r>
            <a:r>
              <a:rPr lang="en-US" sz="14400" dirty="0"/>
              <a:t> Disasters II</a:t>
            </a:r>
          </a:p>
        </p:txBody>
      </p:sp>
      <p:sp>
        <p:nvSpPr>
          <p:cNvPr id="15" name="Text Placeholder 16"/>
          <p:cNvSpPr txBox="1">
            <a:spLocks/>
          </p:cNvSpPr>
          <p:nvPr/>
        </p:nvSpPr>
        <p:spPr>
          <a:xfrm>
            <a:off x="12818904" y="5400092"/>
            <a:ext cx="10582656" cy="383850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chemeClr val="accent2">
                  <a:lumMod val="75000"/>
                </a:schemeClr>
              </a:buClr>
            </a:pPr>
            <a:r>
              <a:rPr lang="en-US" b="1" dirty="0">
                <a:solidFill>
                  <a:schemeClr val="accent2">
                    <a:lumMod val="75000"/>
                  </a:schemeClr>
                </a:solidFill>
              </a:rPr>
              <a:t>Improve </a:t>
            </a:r>
            <a:r>
              <a:rPr lang="en-US" dirty="0">
                <a:solidFill>
                  <a:schemeClr val="tx1">
                    <a:lumMod val="75000"/>
                  </a:schemeClr>
                </a:solidFill>
              </a:rPr>
              <a:t>the accuracy and feasibility of mapping floods within the Mississippi River Basin</a:t>
            </a:r>
          </a:p>
          <a:p>
            <a:pPr marL="347663" indent="-347663">
              <a:buClr>
                <a:schemeClr val="accent2">
                  <a:lumMod val="75000"/>
                </a:schemeClr>
              </a:buClr>
            </a:pPr>
            <a:r>
              <a:rPr lang="en-US" b="1" dirty="0">
                <a:solidFill>
                  <a:schemeClr val="accent2">
                    <a:lumMod val="75000"/>
                  </a:schemeClr>
                </a:solidFill>
              </a:rPr>
              <a:t>Automate</a:t>
            </a:r>
            <a:r>
              <a:rPr lang="en-US" dirty="0">
                <a:solidFill>
                  <a:schemeClr val="tx1">
                    <a:lumMod val="75000"/>
                  </a:schemeClr>
                </a:solidFill>
              </a:rPr>
              <a:t> flood mapping by creating a python script to allow the end-user to produce a user-specific flood analysis of the given area</a:t>
            </a:r>
          </a:p>
          <a:p>
            <a:pPr marL="347663" indent="-347663">
              <a:buClr>
                <a:schemeClr val="accent2">
                  <a:lumMod val="75000"/>
                </a:schemeClr>
              </a:buClr>
            </a:pPr>
            <a:r>
              <a:rPr lang="en-US" b="1" dirty="0">
                <a:solidFill>
                  <a:schemeClr val="tx1">
                    <a:lumMod val="75000"/>
                  </a:schemeClr>
                </a:solidFill>
              </a:rPr>
              <a:t>Create </a:t>
            </a:r>
            <a:r>
              <a:rPr lang="en-US" dirty="0">
                <a:solidFill>
                  <a:schemeClr val="tx1">
                    <a:lumMod val="75000"/>
                  </a:schemeClr>
                </a:solidFill>
              </a:rPr>
              <a:t>Flood Exposure and Flood Impact maps, using the automated script, to aid in project partner’s decision making process</a:t>
            </a:r>
          </a:p>
          <a:p>
            <a:pPr marL="347663" indent="-347663">
              <a:buClr>
                <a:schemeClr val="accent2">
                  <a:lumMod val="75000"/>
                </a:schemeClr>
              </a:buClr>
            </a:pPr>
            <a:r>
              <a:rPr lang="en-US" b="1" dirty="0">
                <a:solidFill>
                  <a:schemeClr val="tx1">
                    <a:lumMod val="75000"/>
                  </a:schemeClr>
                </a:solidFill>
              </a:rPr>
              <a:t>Map </a:t>
            </a:r>
            <a:r>
              <a:rPr lang="en-US" dirty="0">
                <a:solidFill>
                  <a:schemeClr val="tx1">
                    <a:lumMod val="75000"/>
                  </a:schemeClr>
                </a:solidFill>
              </a:rPr>
              <a:t>a list of flood events given by FEMA using the python script to collect post-flood data</a:t>
            </a: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Objectives</a:t>
            </a:r>
          </a:p>
        </p:txBody>
      </p:sp>
      <p:sp>
        <p:nvSpPr>
          <p:cNvPr id="24" name="TextBox 23"/>
          <p:cNvSpPr txBox="1"/>
          <p:nvPr/>
        </p:nvSpPr>
        <p:spPr>
          <a:xfrm>
            <a:off x="928281" y="11790334"/>
            <a:ext cx="11407715"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Methodology</a:t>
            </a:r>
          </a:p>
        </p:txBody>
      </p:sp>
      <p:sp>
        <p:nvSpPr>
          <p:cNvPr id="25" name="TextBox 24"/>
          <p:cNvSpPr txBox="1"/>
          <p:nvPr/>
        </p:nvSpPr>
        <p:spPr>
          <a:xfrm>
            <a:off x="12839700" y="9443989"/>
            <a:ext cx="8229600"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Study Area</a:t>
            </a:r>
          </a:p>
        </p:txBody>
      </p:sp>
      <p:sp>
        <p:nvSpPr>
          <p:cNvPr id="26" name="TextBox 25"/>
          <p:cNvSpPr txBox="1"/>
          <p:nvPr/>
        </p:nvSpPr>
        <p:spPr>
          <a:xfrm>
            <a:off x="12965426" y="17725666"/>
            <a:ext cx="8229600"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Earth Observations</a:t>
            </a:r>
          </a:p>
        </p:txBody>
      </p:sp>
      <p:sp>
        <p:nvSpPr>
          <p:cNvPr id="27" name="TextBox 26"/>
          <p:cNvSpPr txBox="1"/>
          <p:nvPr/>
        </p:nvSpPr>
        <p:spPr>
          <a:xfrm>
            <a:off x="927740" y="21952767"/>
            <a:ext cx="11550315"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Results</a:t>
            </a:r>
          </a:p>
        </p:txBody>
      </p:sp>
      <p:grpSp>
        <p:nvGrpSpPr>
          <p:cNvPr id="33" name="Group 32"/>
          <p:cNvGrpSpPr/>
          <p:nvPr/>
        </p:nvGrpSpPr>
        <p:grpSpPr>
          <a:xfrm>
            <a:off x="18405826" y="22072190"/>
            <a:ext cx="5427043" cy="7588327"/>
            <a:chOff x="21721634" y="17044409"/>
            <a:chExt cx="5917638" cy="7588327"/>
          </a:xfrm>
        </p:grpSpPr>
        <p:sp>
          <p:nvSpPr>
            <p:cNvPr id="12" name="Text Placeholder 16"/>
            <p:cNvSpPr txBox="1">
              <a:spLocks/>
            </p:cNvSpPr>
            <p:nvPr/>
          </p:nvSpPr>
          <p:spPr>
            <a:xfrm>
              <a:off x="21721634" y="17796399"/>
              <a:ext cx="5917638" cy="683633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Aft>
                  <a:spcPts val="1200"/>
                </a:spcAft>
                <a:buClr>
                  <a:srgbClr val="586991"/>
                </a:buClr>
              </a:pPr>
              <a:r>
                <a:rPr lang="en-US" sz="3600" b="1" dirty="0">
                  <a:solidFill>
                    <a:srgbClr val="57688F"/>
                  </a:solidFill>
                </a:rPr>
                <a:t>Automated</a:t>
              </a:r>
              <a:r>
                <a:rPr lang="en-US" sz="3600" dirty="0">
                  <a:solidFill>
                    <a:schemeClr val="bg2">
                      <a:lumMod val="50000"/>
                    </a:schemeClr>
                  </a:solidFill>
                </a:rPr>
                <a:t> algorithm from previous term</a:t>
              </a:r>
            </a:p>
            <a:p>
              <a:pPr>
                <a:spcAft>
                  <a:spcPts val="1200"/>
                </a:spcAft>
                <a:buClr>
                  <a:srgbClr val="586991"/>
                </a:buClr>
              </a:pPr>
              <a:r>
                <a:rPr lang="en-US" sz="3600" b="1" dirty="0">
                  <a:solidFill>
                    <a:srgbClr val="57688F"/>
                  </a:solidFill>
                </a:rPr>
                <a:t>Analyzed</a:t>
              </a:r>
              <a:r>
                <a:rPr lang="en-US" sz="3600" dirty="0">
                  <a:solidFill>
                    <a:schemeClr val="bg2">
                      <a:lumMod val="50000"/>
                    </a:schemeClr>
                  </a:solidFill>
                </a:rPr>
                <a:t> flood events from</a:t>
              </a:r>
              <a:r>
                <a:rPr lang="en-US" sz="3600" b="1" dirty="0">
                  <a:solidFill>
                    <a:schemeClr val="bg2">
                      <a:lumMod val="50000"/>
                    </a:schemeClr>
                  </a:solidFill>
                </a:rPr>
                <a:t> </a:t>
              </a:r>
              <a:r>
                <a:rPr lang="en-US" sz="3600" b="1" dirty="0">
                  <a:solidFill>
                    <a:srgbClr val="57688F"/>
                  </a:solidFill>
                </a:rPr>
                <a:t>multiple </a:t>
              </a:r>
              <a:r>
                <a:rPr lang="en-US" sz="3600" dirty="0">
                  <a:solidFill>
                    <a:schemeClr val="bg2">
                      <a:lumMod val="50000"/>
                    </a:schemeClr>
                  </a:solidFill>
                </a:rPr>
                <a:t>physiographic regions</a:t>
              </a:r>
            </a:p>
            <a:p>
              <a:pPr marL="1028700" lvl="1" indent="-342900">
                <a:spcAft>
                  <a:spcPts val="1200"/>
                </a:spcAft>
                <a:buClr>
                  <a:srgbClr val="586991"/>
                </a:buClr>
                <a:buFont typeface="Webdings" panose="05030102010509060703" pitchFamily="18" charset="2"/>
                <a:buChar char="4"/>
              </a:pPr>
              <a:r>
                <a:rPr lang="en-US" sz="2800" dirty="0">
                  <a:solidFill>
                    <a:schemeClr val="bg2">
                      <a:lumMod val="50000"/>
                    </a:schemeClr>
                  </a:solidFill>
                </a:rPr>
                <a:t>Distinguished </a:t>
              </a:r>
              <a:r>
                <a:rPr lang="en-US" sz="2800" b="1" dirty="0">
                  <a:solidFill>
                    <a:srgbClr val="57688F"/>
                  </a:solidFill>
                </a:rPr>
                <a:t>flood</a:t>
              </a:r>
              <a:r>
                <a:rPr lang="en-US" sz="2800" b="1" dirty="0">
                  <a:solidFill>
                    <a:schemeClr val="bg2">
                      <a:lumMod val="50000"/>
                    </a:schemeClr>
                  </a:solidFill>
                </a:rPr>
                <a:t> </a:t>
              </a:r>
              <a:r>
                <a:rPr lang="en-US" sz="2800" dirty="0">
                  <a:solidFill>
                    <a:schemeClr val="bg2">
                      <a:lumMod val="50000"/>
                    </a:schemeClr>
                  </a:solidFill>
                </a:rPr>
                <a:t>induced water</a:t>
              </a:r>
            </a:p>
            <a:p>
              <a:pPr marL="1028700" lvl="1" indent="-342900">
                <a:spcAft>
                  <a:spcPts val="1200"/>
                </a:spcAft>
                <a:buClr>
                  <a:srgbClr val="586991"/>
                </a:buClr>
                <a:buFont typeface="Webdings" panose="05030102010509060703" pitchFamily="18" charset="2"/>
                <a:buChar char="4"/>
              </a:pPr>
              <a:r>
                <a:rPr lang="en-US" sz="2800" dirty="0">
                  <a:solidFill>
                    <a:schemeClr val="bg2">
                      <a:lumMod val="50000"/>
                    </a:schemeClr>
                  </a:solidFill>
                </a:rPr>
                <a:t>Intersected </a:t>
              </a:r>
              <a:r>
                <a:rPr lang="en-US" sz="2800" b="1" dirty="0" err="1">
                  <a:solidFill>
                    <a:srgbClr val="57688F"/>
                  </a:solidFill>
                </a:rPr>
                <a:t>LandScan</a:t>
              </a:r>
              <a:r>
                <a:rPr lang="en-US" sz="2800" b="1" dirty="0">
                  <a:solidFill>
                    <a:srgbClr val="57688F"/>
                  </a:solidFill>
                </a:rPr>
                <a:t>, HIFLD,</a:t>
              </a:r>
              <a:r>
                <a:rPr lang="en-US" sz="2800" dirty="0">
                  <a:solidFill>
                    <a:schemeClr val="bg2">
                      <a:lumMod val="50000"/>
                    </a:schemeClr>
                  </a:solidFill>
                </a:rPr>
                <a:t> and </a:t>
              </a:r>
              <a:r>
                <a:rPr lang="en-US" sz="2800" b="1" dirty="0">
                  <a:solidFill>
                    <a:srgbClr val="57688F"/>
                  </a:solidFill>
                </a:rPr>
                <a:t>Land Cover </a:t>
              </a:r>
              <a:r>
                <a:rPr lang="en-US" sz="2800" dirty="0">
                  <a:solidFill>
                    <a:schemeClr val="bg2">
                      <a:lumMod val="50000"/>
                    </a:schemeClr>
                  </a:solidFill>
                </a:rPr>
                <a:t>datasets</a:t>
              </a:r>
              <a:endParaRPr lang="en-US" sz="2800" b="1" dirty="0">
                <a:solidFill>
                  <a:schemeClr val="bg2">
                    <a:lumMod val="50000"/>
                  </a:schemeClr>
                </a:solidFill>
              </a:endParaRPr>
            </a:p>
            <a:p>
              <a:pPr>
                <a:spcAft>
                  <a:spcPts val="1200"/>
                </a:spcAft>
                <a:buClr>
                  <a:srgbClr val="586991"/>
                </a:buClr>
              </a:pPr>
              <a:r>
                <a:rPr lang="en-US" sz="3600" b="1" dirty="0">
                  <a:solidFill>
                    <a:srgbClr val="57688F"/>
                  </a:solidFill>
                </a:rPr>
                <a:t>Quantified</a:t>
              </a:r>
              <a:r>
                <a:rPr lang="en-US" sz="3600" b="1" dirty="0">
                  <a:solidFill>
                    <a:schemeClr val="bg2">
                      <a:lumMod val="50000"/>
                    </a:schemeClr>
                  </a:solidFill>
                </a:rPr>
                <a:t> </a:t>
              </a:r>
              <a:r>
                <a:rPr lang="en-US" sz="3600" dirty="0">
                  <a:solidFill>
                    <a:schemeClr val="bg2">
                      <a:lumMod val="50000"/>
                    </a:schemeClr>
                  </a:solidFill>
                </a:rPr>
                <a:t>impact from flood events</a:t>
              </a:r>
            </a:p>
          </p:txBody>
        </p:sp>
        <p:sp>
          <p:nvSpPr>
            <p:cNvPr id="28" name="TextBox 27"/>
            <p:cNvSpPr txBox="1"/>
            <p:nvPr/>
          </p:nvSpPr>
          <p:spPr>
            <a:xfrm>
              <a:off x="21884273" y="17044409"/>
              <a:ext cx="5356216"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Conclusions</a:t>
              </a:r>
            </a:p>
          </p:txBody>
        </p:sp>
      </p:grpSp>
      <p:sp>
        <p:nvSpPr>
          <p:cNvPr id="31" name="TextBox 30"/>
          <p:cNvSpPr txBox="1"/>
          <p:nvPr/>
        </p:nvSpPr>
        <p:spPr>
          <a:xfrm>
            <a:off x="914400" y="27542635"/>
            <a:ext cx="5457537" cy="769440"/>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Team Members</a:t>
            </a:r>
          </a:p>
        </p:txBody>
      </p:sp>
      <p:grpSp>
        <p:nvGrpSpPr>
          <p:cNvPr id="22" name="Group 21"/>
          <p:cNvGrpSpPr/>
          <p:nvPr/>
        </p:nvGrpSpPr>
        <p:grpSpPr>
          <a:xfrm>
            <a:off x="914400" y="31704679"/>
            <a:ext cx="3002160" cy="2981451"/>
            <a:chOff x="6319579" y="31176634"/>
            <a:chExt cx="3002160" cy="2981451"/>
          </a:xfrm>
        </p:grpSpPr>
        <p:sp>
          <p:nvSpPr>
            <p:cNvPr id="36" name="Text Placeholder 16"/>
            <p:cNvSpPr txBox="1">
              <a:spLocks/>
            </p:cNvSpPr>
            <p:nvPr/>
          </p:nvSpPr>
          <p:spPr>
            <a:xfrm>
              <a:off x="6319579" y="33346742"/>
              <a:ext cx="3002160" cy="8113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Helen Baldwin-</a:t>
              </a:r>
              <a:r>
                <a:rPr lang="en-US" dirty="0" err="1">
                  <a:solidFill>
                    <a:schemeClr val="tx1">
                      <a:lumMod val="75000"/>
                    </a:schemeClr>
                  </a:solidFill>
                </a:rPr>
                <a:t>Zook</a:t>
              </a:r>
              <a:endParaRPr lang="en-US" dirty="0">
                <a:solidFill>
                  <a:schemeClr val="tx1">
                    <a:lumMod val="75000"/>
                  </a:schemeClr>
                </a:solidFill>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957" y="31176634"/>
              <a:ext cx="2057404" cy="2081788"/>
            </a:xfrm>
            <a:prstGeom prst="rect">
              <a:avLst/>
            </a:prstGeom>
          </p:spPr>
        </p:pic>
      </p:grpSp>
      <p:sp>
        <p:nvSpPr>
          <p:cNvPr id="35" name="TextBox 34"/>
          <p:cNvSpPr txBox="1"/>
          <p:nvPr/>
        </p:nvSpPr>
        <p:spPr>
          <a:xfrm>
            <a:off x="843099" y="34690141"/>
            <a:ext cx="18035451" cy="875615"/>
          </a:xfrm>
          <a:prstGeom prst="rect">
            <a:avLst/>
          </a:prstGeom>
          <a:noFill/>
        </p:spPr>
        <p:txBody>
          <a:bodyPr wrap="square" rtlCol="0">
            <a:noAutofit/>
          </a:bodyPr>
          <a:lstStyle/>
          <a:p>
            <a:r>
              <a:rPr lang="en-US" sz="4800" dirty="0">
                <a:solidFill>
                  <a:schemeClr val="bg1"/>
                </a:solidFill>
                <a:latin typeface="+mj-lt"/>
              </a:rPr>
              <a:t>NASA Marshall Space Flight Center – 2017 Spring</a:t>
            </a:r>
          </a:p>
        </p:txBody>
      </p:sp>
      <p:grpSp>
        <p:nvGrpSpPr>
          <p:cNvPr id="19" name="Group 18"/>
          <p:cNvGrpSpPr/>
          <p:nvPr/>
        </p:nvGrpSpPr>
        <p:grpSpPr>
          <a:xfrm>
            <a:off x="887514" y="28511085"/>
            <a:ext cx="3096135" cy="3049864"/>
            <a:chOff x="647968" y="31176634"/>
            <a:chExt cx="3096135" cy="3049864"/>
          </a:xfrm>
        </p:grpSpPr>
        <p:sp>
          <p:nvSpPr>
            <p:cNvPr id="9" name="Text Placeholder 16"/>
            <p:cNvSpPr txBox="1">
              <a:spLocks/>
            </p:cNvSpPr>
            <p:nvPr/>
          </p:nvSpPr>
          <p:spPr>
            <a:xfrm>
              <a:off x="647968" y="33327950"/>
              <a:ext cx="3096135" cy="8985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Mercedes </a:t>
              </a:r>
              <a:r>
                <a:rPr lang="en-US" dirty="0" err="1">
                  <a:solidFill>
                    <a:schemeClr val="tx1">
                      <a:lumMod val="75000"/>
                    </a:schemeClr>
                  </a:solidFill>
                </a:rPr>
                <a:t>Bartkovich</a:t>
              </a:r>
              <a:endParaRPr lang="en-US" dirty="0">
                <a:solidFill>
                  <a:schemeClr val="tx1">
                    <a:lumMod val="75000"/>
                  </a:schemeClr>
                </a:solidFill>
              </a:endParaRPr>
            </a:p>
            <a:p>
              <a:pPr algn="ctr">
                <a:lnSpc>
                  <a:spcPct val="100000"/>
                </a:lnSpc>
                <a:spcBef>
                  <a:spcPts val="0"/>
                </a:spcBef>
              </a:pPr>
              <a:r>
                <a:rPr lang="en-US" dirty="0">
                  <a:solidFill>
                    <a:schemeClr val="tx1">
                      <a:lumMod val="75000"/>
                    </a:schemeClr>
                  </a:solidFill>
                </a:rPr>
                <a:t>Team Lead</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335" y="31176634"/>
              <a:ext cx="2057404" cy="20817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918" y="31394409"/>
              <a:ext cx="16462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5"/>
          <p:cNvGrpSpPr/>
          <p:nvPr/>
        </p:nvGrpSpPr>
        <p:grpSpPr>
          <a:xfrm>
            <a:off x="3931054" y="31704678"/>
            <a:ext cx="3002160" cy="2794312"/>
            <a:chOff x="9336233" y="31176633"/>
            <a:chExt cx="3002160" cy="2794312"/>
          </a:xfrm>
        </p:grpSpPr>
        <p:sp>
          <p:nvSpPr>
            <p:cNvPr id="37" name="Text Placeholder 16"/>
            <p:cNvSpPr txBox="1">
              <a:spLocks/>
            </p:cNvSpPr>
            <p:nvPr/>
          </p:nvSpPr>
          <p:spPr>
            <a:xfrm>
              <a:off x="9336233" y="33346999"/>
              <a:ext cx="3002160" cy="623946"/>
            </a:xfrm>
            <a:prstGeom prst="rect">
              <a:avLst/>
            </a:prstGeom>
          </p:spPr>
          <p:txBody>
            <a:bodyPr numCol="1"/>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uFillTx/>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9pPr>
            </a:lstStyle>
            <a:p>
              <a:pPr algn="ctr">
                <a:lnSpc>
                  <a:spcPct val="100000"/>
                </a:lnSpc>
              </a:pPr>
              <a:r>
                <a:rPr lang="en-US" dirty="0">
                  <a:solidFill>
                    <a:schemeClr val="tx1">
                      <a:lumMod val="75000"/>
                    </a:schemeClr>
                  </a:solidFill>
                  <a:uFillTx/>
                </a:rPr>
                <a:t>Nicholas McVey</a:t>
              </a:r>
            </a:p>
          </p:txBody>
        </p:sp>
        <p:pic>
          <p:nvPicPr>
            <p:cNvPr id="40" name="Picture 39"/>
            <p:cNvPicPr>
              <a:picLocks noChangeAspect="1"/>
            </p:cNvPicPr>
            <p:nvPr/>
          </p:nvPicPr>
          <p:blipFill>
            <a:blip r:embed="rId3" cstate="print"/>
            <a:stretch>
              <a:fillRect/>
            </a:stretch>
          </p:blipFill>
          <p:spPr>
            <a:xfrm>
              <a:off x="9808611" y="31176633"/>
              <a:ext cx="2057404" cy="2081788"/>
            </a:xfrm>
            <a:prstGeom prst="rect">
              <a:avLst/>
            </a:prstGeom>
          </p:spPr>
        </p:pic>
        <p:pic>
          <p:nvPicPr>
            <p:cNvPr id="41" name="Picture 40"/>
            <p:cNvPicPr>
              <a:picLocks/>
            </p:cNvPicPr>
            <p:nvPr/>
          </p:nvPicPr>
          <p:blipFill rotWithShape="1">
            <a:blip r:embed="rId5" cstate="print"/>
            <a:srcRect l="10433" t="936" r="44739" b="38684"/>
            <a:stretch/>
          </p:blipFill>
          <p:spPr>
            <a:xfrm rot="5400000">
              <a:off x="10014353" y="31405941"/>
              <a:ext cx="1645920" cy="1645920"/>
            </a:xfrm>
            <a:prstGeom prst="ellipse">
              <a:avLst/>
            </a:prstGeom>
          </p:spPr>
        </p:pic>
      </p:grpSp>
      <p:grpSp>
        <p:nvGrpSpPr>
          <p:cNvPr id="20" name="Group 19"/>
          <p:cNvGrpSpPr/>
          <p:nvPr/>
        </p:nvGrpSpPr>
        <p:grpSpPr>
          <a:xfrm>
            <a:off x="3907110" y="28511084"/>
            <a:ext cx="2872251" cy="3019296"/>
            <a:chOff x="3667564" y="31176633"/>
            <a:chExt cx="2872251" cy="3019296"/>
          </a:xfrm>
        </p:grpSpPr>
        <p:sp>
          <p:nvSpPr>
            <p:cNvPr id="43" name="Text Placeholder 16"/>
            <p:cNvSpPr txBox="1">
              <a:spLocks/>
            </p:cNvSpPr>
            <p:nvPr/>
          </p:nvSpPr>
          <p:spPr>
            <a:xfrm>
              <a:off x="3667564" y="33346999"/>
              <a:ext cx="2872251" cy="848930"/>
            </a:xfrm>
            <a:prstGeom prst="rect">
              <a:avLst/>
            </a:prstGeom>
          </p:spPr>
          <p:txBody>
            <a:bodyPr numCol="1"/>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uFillTx/>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9pPr>
            </a:lstStyle>
            <a:p>
              <a:pPr algn="ctr">
                <a:lnSpc>
                  <a:spcPct val="100000"/>
                </a:lnSpc>
                <a:spcBef>
                  <a:spcPts val="0"/>
                </a:spcBef>
              </a:pPr>
              <a:r>
                <a:rPr lang="en-US" dirty="0">
                  <a:solidFill>
                    <a:schemeClr val="tx1">
                      <a:lumMod val="75000"/>
                    </a:schemeClr>
                  </a:solidFill>
                  <a:uFillTx/>
                </a:rPr>
                <a:t>Dashiell Cruz</a:t>
              </a:r>
            </a:p>
          </p:txBody>
        </p:sp>
        <p:pic>
          <p:nvPicPr>
            <p:cNvPr id="44" name="Picture 43"/>
            <p:cNvPicPr>
              <a:picLocks noChangeAspect="1"/>
            </p:cNvPicPr>
            <p:nvPr/>
          </p:nvPicPr>
          <p:blipFill>
            <a:blip r:embed="rId3" cstate="print"/>
            <a:stretch>
              <a:fillRect/>
            </a:stretch>
          </p:blipFill>
          <p:spPr>
            <a:xfrm>
              <a:off x="4074987" y="31176633"/>
              <a:ext cx="2057404" cy="2081788"/>
            </a:xfrm>
            <a:prstGeom prst="rect">
              <a:avLst/>
            </a:prstGeom>
          </p:spPr>
        </p:pic>
        <p:pic>
          <p:nvPicPr>
            <p:cNvPr id="45" name="Shape 102"/>
            <p:cNvPicPr preferRelativeResize="0"/>
            <p:nvPr/>
          </p:nvPicPr>
          <p:blipFill rotWithShape="1">
            <a:blip r:embed="rId6"/>
            <a:srcRect/>
            <a:stretch/>
          </p:blipFill>
          <p:spPr>
            <a:xfrm>
              <a:off x="4280789" y="31394627"/>
              <a:ext cx="1645800" cy="1645800"/>
            </a:xfrm>
            <a:prstGeom prst="ellipse">
              <a:avLst/>
            </a:prstGeom>
            <a:noFill/>
            <a:ln>
              <a:noFill/>
            </a:ln>
          </p:spPr>
        </p:pic>
      </p:grpSp>
      <p:sp>
        <p:nvSpPr>
          <p:cNvPr id="30" name="TextBox 29"/>
          <p:cNvSpPr txBox="1"/>
          <p:nvPr/>
        </p:nvSpPr>
        <p:spPr>
          <a:xfrm>
            <a:off x="7538581" y="30169446"/>
            <a:ext cx="6698989"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Project Partners</a:t>
            </a:r>
          </a:p>
        </p:txBody>
      </p:sp>
      <p:sp>
        <p:nvSpPr>
          <p:cNvPr id="57" name="Text Placeholder 16"/>
          <p:cNvSpPr txBox="1">
            <a:spLocks/>
          </p:cNvSpPr>
          <p:nvPr/>
        </p:nvSpPr>
        <p:spPr>
          <a:xfrm>
            <a:off x="7538582" y="30938886"/>
            <a:ext cx="6698988" cy="3522669"/>
          </a:xfrm>
          <a:prstGeom prst="rect">
            <a:avLst/>
          </a:prstGeom>
        </p:spPr>
        <p:txBody>
          <a:bodyPr numCol="1"/>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uFillTx/>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9pPr>
          </a:lstStyle>
          <a:p>
            <a:pPr>
              <a:lnSpc>
                <a:spcPct val="100000"/>
              </a:lnSpc>
              <a:spcBef>
                <a:spcPts val="0"/>
              </a:spcBef>
            </a:pPr>
            <a:r>
              <a:rPr lang="en-US" b="1" dirty="0">
                <a:solidFill>
                  <a:schemeClr val="tx1">
                    <a:lumMod val="75000"/>
                  </a:schemeClr>
                </a:solidFill>
                <a:uFillTx/>
              </a:rPr>
              <a:t>NASA Short-term Prediction Research and Transition Center (</a:t>
            </a:r>
            <a:r>
              <a:rPr lang="en-US" b="1" dirty="0" err="1">
                <a:solidFill>
                  <a:schemeClr val="tx1">
                    <a:lumMod val="75000"/>
                  </a:schemeClr>
                </a:solidFill>
                <a:uFillTx/>
              </a:rPr>
              <a:t>SPoRT</a:t>
            </a:r>
            <a:r>
              <a:rPr lang="en-US" b="1" dirty="0">
                <a:solidFill>
                  <a:schemeClr val="tx1">
                    <a:lumMod val="75000"/>
                  </a:schemeClr>
                </a:solidFill>
                <a:uFillTx/>
              </a:rPr>
              <a:t>)</a:t>
            </a:r>
          </a:p>
          <a:p>
            <a:pPr>
              <a:spcBef>
                <a:spcPts val="0"/>
              </a:spcBef>
            </a:pPr>
            <a:r>
              <a:rPr lang="en-US" dirty="0">
                <a:solidFill>
                  <a:schemeClr val="tx1">
                    <a:lumMod val="75000"/>
                  </a:schemeClr>
                </a:solidFill>
                <a:uFillTx/>
              </a:rPr>
              <a:t>Dr. Andrew </a:t>
            </a:r>
            <a:r>
              <a:rPr lang="en-US" dirty="0" err="1">
                <a:solidFill>
                  <a:schemeClr val="tx1">
                    <a:lumMod val="75000"/>
                  </a:schemeClr>
                </a:solidFill>
                <a:uFillTx/>
              </a:rPr>
              <a:t>Molthan</a:t>
            </a:r>
            <a:endParaRPr lang="en-US" dirty="0">
              <a:solidFill>
                <a:schemeClr val="tx1">
                  <a:lumMod val="75000"/>
                </a:schemeClr>
              </a:solidFill>
              <a:uFillTx/>
            </a:endParaRPr>
          </a:p>
          <a:p>
            <a:r>
              <a:rPr lang="en-US" b="1" dirty="0">
                <a:solidFill>
                  <a:schemeClr val="tx1">
                    <a:lumMod val="75000"/>
                  </a:schemeClr>
                </a:solidFill>
                <a:uFillTx/>
              </a:rPr>
              <a:t>USGS Hazards Data Distribution System</a:t>
            </a:r>
          </a:p>
          <a:p>
            <a:pPr>
              <a:spcBef>
                <a:spcPts val="0"/>
              </a:spcBef>
            </a:pPr>
            <a:r>
              <a:rPr lang="en-US" dirty="0">
                <a:solidFill>
                  <a:schemeClr val="tx1">
                    <a:lumMod val="75000"/>
                  </a:schemeClr>
                </a:solidFill>
                <a:uFillTx/>
              </a:rPr>
              <a:t>Brenda Jones</a:t>
            </a:r>
          </a:p>
          <a:p>
            <a:r>
              <a:rPr lang="en-US" b="1" dirty="0">
                <a:solidFill>
                  <a:schemeClr val="tx1">
                    <a:lumMod val="75000"/>
                  </a:schemeClr>
                </a:solidFill>
                <a:uFillTx/>
              </a:rPr>
              <a:t>Federal Emergency Management Agency (FEMA)</a:t>
            </a:r>
          </a:p>
          <a:p>
            <a:pPr>
              <a:spcBef>
                <a:spcPts val="0"/>
              </a:spcBef>
            </a:pPr>
            <a:r>
              <a:rPr lang="en-US" dirty="0">
                <a:solidFill>
                  <a:schemeClr val="tx1">
                    <a:lumMod val="75000"/>
                  </a:schemeClr>
                </a:solidFill>
                <a:uFillTx/>
              </a:rPr>
              <a:t>Glen Russell</a:t>
            </a:r>
          </a:p>
        </p:txBody>
      </p:sp>
      <p:sp>
        <p:nvSpPr>
          <p:cNvPr id="29" name="TextBox 28"/>
          <p:cNvSpPr txBox="1"/>
          <p:nvPr/>
        </p:nvSpPr>
        <p:spPr>
          <a:xfrm>
            <a:off x="14955199" y="30136576"/>
            <a:ext cx="8825200" cy="769441"/>
          </a:xfrm>
          <a:prstGeom prst="rect">
            <a:avLst/>
          </a:prstGeom>
          <a:noFill/>
        </p:spPr>
        <p:txBody>
          <a:bodyPr wrap="square" rtlCol="0">
            <a:spAutoFit/>
          </a:bodyPr>
          <a:lstStyle/>
          <a:p>
            <a:r>
              <a:rPr lang="en-US" sz="4400" b="1" dirty="0">
                <a:solidFill>
                  <a:srgbClr val="57688F"/>
                </a:solidFill>
                <a:latin typeface="Century Gothic" panose="020B0502020202020204" pitchFamily="34" charset="0"/>
              </a:rPr>
              <a:t>Acknowledgements</a:t>
            </a:r>
          </a:p>
        </p:txBody>
      </p:sp>
      <p:sp>
        <p:nvSpPr>
          <p:cNvPr id="59" name="Text Placeholder 16"/>
          <p:cNvSpPr txBox="1">
            <a:spLocks/>
          </p:cNvSpPr>
          <p:nvPr/>
        </p:nvSpPr>
        <p:spPr>
          <a:xfrm>
            <a:off x="14955200" y="30906017"/>
            <a:ext cx="8825199" cy="3668031"/>
          </a:xfrm>
          <a:prstGeom prst="rect">
            <a:avLst/>
          </a:prstGeom>
        </p:spPr>
        <p:txBody>
          <a:bodyPr numCol="2"/>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uFillTx/>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uFillTx/>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uFillTx/>
                <a:latin typeface="+mn-lt"/>
                <a:ea typeface="+mn-ea"/>
                <a:cs typeface="+mn-cs"/>
              </a:defRPr>
            </a:lvl9pPr>
          </a:lstStyle>
          <a:p>
            <a:r>
              <a:rPr lang="en-US" b="1" dirty="0">
                <a:solidFill>
                  <a:schemeClr val="tx1">
                    <a:lumMod val="75000"/>
                  </a:schemeClr>
                </a:solidFill>
                <a:uFillTx/>
                <a:ea typeface="Questrial"/>
                <a:cs typeface="Arial" panose="020B0604020202020204" pitchFamily="34" charset="0"/>
                <a:sym typeface="Questrial"/>
              </a:rPr>
              <a:t>Dr. Jeffrey </a:t>
            </a:r>
            <a:r>
              <a:rPr lang="en-US" b="1" dirty="0" err="1">
                <a:solidFill>
                  <a:schemeClr val="tx1">
                    <a:lumMod val="75000"/>
                  </a:schemeClr>
                </a:solidFill>
                <a:uFillTx/>
                <a:ea typeface="Questrial"/>
                <a:cs typeface="Arial" panose="020B0604020202020204" pitchFamily="34" charset="0"/>
                <a:sym typeface="Questrial"/>
              </a:rPr>
              <a:t>Luvall</a:t>
            </a:r>
            <a:endParaRPr lang="en-US" b="1" dirty="0">
              <a:solidFill>
                <a:schemeClr val="tx1">
                  <a:lumMod val="75000"/>
                </a:schemeClr>
              </a:solidFill>
              <a:uFillTx/>
              <a:ea typeface="Questrial"/>
              <a:cs typeface="Arial" panose="020B0604020202020204" pitchFamily="34" charset="0"/>
              <a:sym typeface="Questrial"/>
            </a:endParaRPr>
          </a:p>
          <a:p>
            <a:pPr>
              <a:spcBef>
                <a:spcPts val="0"/>
              </a:spcBef>
            </a:pPr>
            <a:r>
              <a:rPr lang="en-US" dirty="0">
                <a:solidFill>
                  <a:schemeClr val="tx1">
                    <a:lumMod val="75000"/>
                  </a:schemeClr>
                </a:solidFill>
                <a:uFillTx/>
                <a:ea typeface="Questrial"/>
                <a:cs typeface="Arial" panose="020B0604020202020204" pitchFamily="34" charset="0"/>
                <a:sym typeface="Questrial"/>
              </a:rPr>
              <a:t>NASA at National Space Science and Technology </a:t>
            </a:r>
          </a:p>
          <a:p>
            <a:pPr>
              <a:spcBef>
                <a:spcPts val="0"/>
              </a:spcBef>
            </a:pPr>
            <a:r>
              <a:rPr lang="en-US" dirty="0">
                <a:solidFill>
                  <a:schemeClr val="tx1">
                    <a:lumMod val="75000"/>
                  </a:schemeClr>
                </a:solidFill>
                <a:uFillTx/>
                <a:ea typeface="Questrial"/>
                <a:cs typeface="Arial" panose="020B0604020202020204" pitchFamily="34" charset="0"/>
                <a:sym typeface="Questrial"/>
              </a:rPr>
              <a:t>Center</a:t>
            </a:r>
          </a:p>
          <a:p>
            <a:pPr>
              <a:spcBef>
                <a:spcPts val="1200"/>
              </a:spcBef>
            </a:pPr>
            <a:r>
              <a:rPr lang="en-US" b="1" dirty="0">
                <a:solidFill>
                  <a:schemeClr val="tx1">
                    <a:lumMod val="75000"/>
                  </a:schemeClr>
                </a:solidFill>
                <a:uFillTx/>
                <a:ea typeface="Questrial"/>
                <a:cs typeface="Arial" panose="020B0604020202020204" pitchFamily="34" charset="0"/>
                <a:sym typeface="Questrial"/>
              </a:rPr>
              <a:t>Dr. Robert Griffin</a:t>
            </a:r>
          </a:p>
          <a:p>
            <a:pPr>
              <a:spcBef>
                <a:spcPts val="0"/>
              </a:spcBef>
            </a:pPr>
            <a:r>
              <a:rPr lang="en-US" dirty="0">
                <a:solidFill>
                  <a:schemeClr val="tx1">
                    <a:lumMod val="75000"/>
                  </a:schemeClr>
                </a:solidFill>
                <a:uFillTx/>
                <a:ea typeface="Questrial"/>
                <a:cs typeface="Arial" panose="020B0604020202020204" pitchFamily="34" charset="0"/>
                <a:sym typeface="Questrial"/>
              </a:rPr>
              <a:t>University of Alabama in Huntsville</a:t>
            </a:r>
          </a:p>
          <a:p>
            <a:pPr>
              <a:spcBef>
                <a:spcPts val="1200"/>
              </a:spcBef>
            </a:pPr>
            <a:r>
              <a:rPr lang="en-US" b="1" dirty="0">
                <a:solidFill>
                  <a:schemeClr val="tx1">
                    <a:lumMod val="75000"/>
                  </a:schemeClr>
                </a:solidFill>
                <a:uFillTx/>
                <a:ea typeface="Questrial"/>
                <a:cs typeface="Arial" panose="020B0604020202020204" pitchFamily="34" charset="0"/>
                <a:sym typeface="Questrial"/>
              </a:rPr>
              <a:t>Dr. Andrew </a:t>
            </a:r>
            <a:r>
              <a:rPr lang="en-US" b="1" dirty="0" err="1">
                <a:solidFill>
                  <a:schemeClr val="tx1">
                    <a:lumMod val="75000"/>
                  </a:schemeClr>
                </a:solidFill>
                <a:uFillTx/>
                <a:ea typeface="Questrial"/>
                <a:cs typeface="Arial" panose="020B0604020202020204" pitchFamily="34" charset="0"/>
                <a:sym typeface="Questrial"/>
              </a:rPr>
              <a:t>Molthan</a:t>
            </a:r>
            <a:endParaRPr lang="en-US" b="1" dirty="0">
              <a:solidFill>
                <a:schemeClr val="tx1">
                  <a:lumMod val="75000"/>
                </a:schemeClr>
              </a:solidFill>
              <a:uFillTx/>
              <a:ea typeface="Questrial"/>
              <a:cs typeface="Arial" panose="020B0604020202020204" pitchFamily="34" charset="0"/>
              <a:sym typeface="Questrial"/>
            </a:endParaRPr>
          </a:p>
          <a:p>
            <a:pPr>
              <a:spcBef>
                <a:spcPts val="0"/>
              </a:spcBef>
            </a:pPr>
            <a:r>
              <a:rPr lang="en-US" dirty="0">
                <a:solidFill>
                  <a:schemeClr val="tx1">
                    <a:lumMod val="75000"/>
                  </a:schemeClr>
                </a:solidFill>
                <a:uFillTx/>
                <a:ea typeface="Questrial"/>
                <a:cs typeface="Arial" panose="020B0604020202020204" pitchFamily="34" charset="0"/>
                <a:sym typeface="Questrial"/>
              </a:rPr>
              <a:t>NASA </a:t>
            </a:r>
            <a:r>
              <a:rPr lang="en-US" dirty="0" err="1">
                <a:solidFill>
                  <a:schemeClr val="tx1">
                    <a:lumMod val="75000"/>
                  </a:schemeClr>
                </a:solidFill>
                <a:uFillTx/>
                <a:ea typeface="Questrial"/>
                <a:cs typeface="Arial" panose="020B0604020202020204" pitchFamily="34" charset="0"/>
                <a:sym typeface="Questrial"/>
              </a:rPr>
              <a:t>SPoRT</a:t>
            </a:r>
            <a:endParaRPr lang="en-US" dirty="0">
              <a:solidFill>
                <a:schemeClr val="tx1">
                  <a:lumMod val="75000"/>
                </a:schemeClr>
              </a:solidFill>
              <a:uFillTx/>
              <a:ea typeface="Questrial"/>
              <a:cs typeface="Arial" panose="020B0604020202020204" pitchFamily="34" charset="0"/>
              <a:sym typeface="Questrial"/>
            </a:endParaRPr>
          </a:p>
          <a:p>
            <a:pPr>
              <a:spcBef>
                <a:spcPts val="0"/>
              </a:spcBef>
            </a:pPr>
            <a:endParaRPr lang="en-US" dirty="0">
              <a:solidFill>
                <a:schemeClr val="tx1">
                  <a:lumMod val="75000"/>
                </a:schemeClr>
              </a:solidFill>
              <a:uFillTx/>
              <a:ea typeface="Questrial"/>
              <a:cs typeface="Arial" panose="020B0604020202020204" pitchFamily="34" charset="0"/>
              <a:sym typeface="Questrial"/>
            </a:endParaRPr>
          </a:p>
          <a:p>
            <a:pPr>
              <a:spcBef>
                <a:spcPts val="0"/>
              </a:spcBef>
            </a:pPr>
            <a:r>
              <a:rPr lang="en-US" b="1" dirty="0">
                <a:solidFill>
                  <a:schemeClr val="tx1">
                    <a:lumMod val="75000"/>
                  </a:schemeClr>
                </a:solidFill>
                <a:uFillTx/>
                <a:ea typeface="Questrial"/>
                <a:cs typeface="Arial" panose="020B0604020202020204" pitchFamily="34" charset="0"/>
                <a:sym typeface="Questrial"/>
              </a:rPr>
              <a:t>Leigh Sinclair</a:t>
            </a:r>
          </a:p>
          <a:p>
            <a:pPr>
              <a:spcBef>
                <a:spcPts val="0"/>
              </a:spcBef>
            </a:pPr>
            <a:r>
              <a:rPr lang="en-US" dirty="0">
                <a:solidFill>
                  <a:schemeClr val="tx1">
                    <a:lumMod val="75000"/>
                  </a:schemeClr>
                </a:solidFill>
                <a:uFillTx/>
                <a:ea typeface="Questrial"/>
                <a:cs typeface="Arial" panose="020B0604020202020204" pitchFamily="34" charset="0"/>
                <a:sym typeface="Questrial"/>
              </a:rPr>
              <a:t>University of Alabama in Huntsville/Information Technology and Systems Center</a:t>
            </a:r>
          </a:p>
          <a:p>
            <a:pPr>
              <a:spcBef>
                <a:spcPts val="1200"/>
              </a:spcBef>
            </a:pPr>
            <a:r>
              <a:rPr lang="en-US" b="1" dirty="0">
                <a:solidFill>
                  <a:schemeClr val="tx1">
                    <a:lumMod val="75000"/>
                  </a:schemeClr>
                </a:solidFill>
                <a:uFillTx/>
                <a:ea typeface="Questrial"/>
                <a:cs typeface="Arial" panose="020B0604020202020204" pitchFamily="34" charset="0"/>
                <a:sym typeface="Questrial"/>
              </a:rPr>
              <a:t>Maggi Klug</a:t>
            </a:r>
          </a:p>
          <a:p>
            <a:pPr>
              <a:spcBef>
                <a:spcPts val="0"/>
              </a:spcBef>
            </a:pPr>
            <a:r>
              <a:rPr lang="en-US" dirty="0">
                <a:solidFill>
                  <a:schemeClr val="tx1">
                    <a:lumMod val="75000"/>
                  </a:schemeClr>
                </a:solidFill>
                <a:uFillTx/>
                <a:ea typeface="Questrial"/>
                <a:cs typeface="Arial" panose="020B0604020202020204" pitchFamily="34" charset="0"/>
                <a:sym typeface="Questrial"/>
              </a:rPr>
              <a:t>NASA DEVELOP MSFC Center Lead</a:t>
            </a:r>
          </a:p>
          <a:p>
            <a:pPr>
              <a:spcBef>
                <a:spcPts val="1200"/>
              </a:spcBef>
            </a:pPr>
            <a:r>
              <a:rPr lang="en-US" dirty="0">
                <a:solidFill>
                  <a:schemeClr val="tx1">
                    <a:lumMod val="75000"/>
                  </a:schemeClr>
                </a:solidFill>
                <a:uFillTx/>
                <a:ea typeface="Questrial"/>
                <a:cs typeface="Arial" panose="020B0604020202020204" pitchFamily="34" charset="0"/>
                <a:sym typeface="Questrial"/>
              </a:rPr>
              <a:t> </a:t>
            </a:r>
          </a:p>
          <a:p>
            <a:pPr>
              <a:spcBef>
                <a:spcPts val="0"/>
              </a:spcBef>
            </a:pPr>
            <a:endParaRPr lang="en-US" dirty="0">
              <a:solidFill>
                <a:schemeClr val="tx1">
                  <a:lumMod val="75000"/>
                </a:schemeClr>
              </a:solidFill>
              <a:uFillTx/>
              <a:ea typeface="Questrial"/>
              <a:cs typeface="Arial" panose="020B0604020202020204" pitchFamily="34" charset="0"/>
              <a:sym typeface="Questrial"/>
            </a:endParaRPr>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74918" y="31922453"/>
            <a:ext cx="1521325" cy="1646238"/>
          </a:xfrm>
          <a:prstGeom prst="ellipse">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56" name="Text Placeholder 16"/>
          <p:cNvSpPr txBox="1">
            <a:spLocks/>
          </p:cNvSpPr>
          <p:nvPr/>
        </p:nvSpPr>
        <p:spPr>
          <a:xfrm>
            <a:off x="932330" y="5258273"/>
            <a:ext cx="11380829" cy="65028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t>The Mississippi River Basin is the fourth largest drainage basin in the world, and is susceptible to multi-level flood events caused by heavy precipitation, snow melt, and changes in water table levels. Conducting flood analysis during periods of disaster is a challenging endeavor for NASA’s Short-term Prediction Research and Transition Center (</a:t>
            </a:r>
            <a:r>
              <a:rPr lang="en-US" sz="2500" dirty="0" err="1"/>
              <a:t>SPoRT</a:t>
            </a:r>
            <a:r>
              <a:rPr lang="en-US" sz="2500" dirty="0"/>
              <a:t>), Federal Emergency Management Agency (FEMA), and the US Geological Survey’s Hazards Data Distribution Center (USGS HDDS), due to heavily-involved research and lack of manpower. During this project, an automated script was generated that performs high-level flood analysis to relieve work load for end-users. The script incorporated Landsat 8 Operational Land Imager (OLI) tiles and utilized computer-learning techniques to generate accurate water extent maps. The script referenced the Moderate Resolution Imaging </a:t>
            </a:r>
            <a:r>
              <a:rPr lang="en-US" sz="2500" dirty="0" err="1"/>
              <a:t>Spectroradiometer</a:t>
            </a:r>
            <a:r>
              <a:rPr lang="en-US" sz="2500" dirty="0"/>
              <a:t> (MODIS) land-water mask, to isolate areas of flood induced waters. These areas were overlaid onto the National Land Cover Database’s (NLCD) land cover data, the Oak Ridge National Laboratory’s </a:t>
            </a:r>
            <a:r>
              <a:rPr lang="en-US" sz="2500" dirty="0" err="1"/>
              <a:t>LandScan</a:t>
            </a:r>
            <a:r>
              <a:rPr lang="en-US" sz="2500" dirty="0"/>
              <a:t> data, and Homeland Infrastructure Foundation-Level Data (HIFLD) to determine the classification of areas impacted and the population density affected by flooding. The automated algorithm was tested on multiple flood events within the Mississippi River Basin, and focused on the September 2016 flood event that occurred in Upper Mississippi River Basin. This script allows end-users to create their own flood probability and impact maps for disaster mitigation and recovery efforts.</a:t>
            </a:r>
          </a:p>
        </p:txBody>
      </p:sp>
      <p:grpSp>
        <p:nvGrpSpPr>
          <p:cNvPr id="13" name="Group 12"/>
          <p:cNvGrpSpPr/>
          <p:nvPr/>
        </p:nvGrpSpPr>
        <p:grpSpPr>
          <a:xfrm>
            <a:off x="12968131" y="18937442"/>
            <a:ext cx="10911983" cy="2752742"/>
            <a:chOff x="12900517" y="16995885"/>
            <a:chExt cx="8450200" cy="1847297"/>
          </a:xfrm>
        </p:grpSpPr>
        <p:grpSp>
          <p:nvGrpSpPr>
            <p:cNvPr id="50" name="Group 49"/>
            <p:cNvGrpSpPr/>
            <p:nvPr/>
          </p:nvGrpSpPr>
          <p:grpSpPr>
            <a:xfrm>
              <a:off x="12900517" y="16995887"/>
              <a:ext cx="3149837" cy="1847295"/>
              <a:chOff x="18806514" y="7129426"/>
              <a:chExt cx="3125093" cy="2082347"/>
            </a:xfrm>
          </p:grpSpPr>
          <p:pic>
            <p:nvPicPr>
              <p:cNvPr id="51" name="Picture 50"/>
              <p:cNvPicPr>
                <a:picLocks noChangeAspect="1"/>
              </p:cNvPicPr>
              <p:nvPr/>
            </p:nvPicPr>
            <p:blipFill>
              <a:blip r:embed="rId8" cstate="print"/>
              <a:stretch>
                <a:fillRect/>
              </a:stretch>
            </p:blipFill>
            <p:spPr>
              <a:xfrm>
                <a:off x="19529954" y="7129426"/>
                <a:ext cx="1678213" cy="1371600"/>
              </a:xfrm>
              <a:prstGeom prst="rect">
                <a:avLst/>
              </a:prstGeom>
            </p:spPr>
          </p:pic>
          <p:sp>
            <p:nvSpPr>
              <p:cNvPr id="52" name="TextBox 51"/>
              <p:cNvSpPr txBox="1">
                <a:spLocks/>
              </p:cNvSpPr>
              <p:nvPr/>
            </p:nvSpPr>
            <p:spPr>
              <a:xfrm>
                <a:off x="18806514" y="8722847"/>
                <a:ext cx="3125093" cy="488926"/>
              </a:xfrm>
              <a:prstGeom prst="rect">
                <a:avLst/>
              </a:prstGeom>
              <a:noFill/>
            </p:spPr>
            <p:txBody>
              <a:bodyPr wrap="square" rtlCol="0">
                <a:spAutoFit/>
              </a:bodyPr>
              <a:lstStyle/>
              <a:p>
                <a:r>
                  <a:rPr lang="en-US" sz="3600" dirty="0">
                    <a:solidFill>
                      <a:schemeClr val="tx2">
                        <a:lumMod val="75000"/>
                      </a:schemeClr>
                    </a:solidFill>
                    <a:uFillTx/>
                  </a:rPr>
                  <a:t>Landsat 8 </a:t>
                </a:r>
                <a:r>
                  <a:rPr lang="en-US" sz="3600" dirty="0" smtClean="0">
                    <a:solidFill>
                      <a:schemeClr val="tx2">
                        <a:lumMod val="75000"/>
                      </a:schemeClr>
                    </a:solidFill>
                    <a:uFillTx/>
                  </a:rPr>
                  <a:t>OLI</a:t>
                </a:r>
                <a:endParaRPr lang="en-US" sz="3600" dirty="0">
                  <a:solidFill>
                    <a:schemeClr val="tx2">
                      <a:lumMod val="75000"/>
                    </a:schemeClr>
                  </a:solidFill>
                  <a:uFillTx/>
                </a:endParaRPr>
              </a:p>
            </p:txBody>
          </p:sp>
        </p:grpSp>
        <p:grpSp>
          <p:nvGrpSpPr>
            <p:cNvPr id="53" name="Group 52"/>
            <p:cNvGrpSpPr/>
            <p:nvPr/>
          </p:nvGrpSpPr>
          <p:grpSpPr>
            <a:xfrm>
              <a:off x="15967322" y="16995885"/>
              <a:ext cx="2782084" cy="1728756"/>
              <a:chOff x="18806514" y="6209059"/>
              <a:chExt cx="2760228" cy="1994156"/>
            </a:xfrm>
          </p:grpSpPr>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06329" y="6831615"/>
                <a:ext cx="1609623" cy="1371600"/>
              </a:xfrm>
              <a:prstGeom prst="rect">
                <a:avLst/>
              </a:prstGeom>
            </p:spPr>
          </p:pic>
          <p:sp>
            <p:nvSpPr>
              <p:cNvPr id="55" name="TextBox 54"/>
              <p:cNvSpPr txBox="1">
                <a:spLocks/>
              </p:cNvSpPr>
              <p:nvPr/>
            </p:nvSpPr>
            <p:spPr>
              <a:xfrm>
                <a:off x="18806514" y="6209059"/>
                <a:ext cx="2760228" cy="500324"/>
              </a:xfrm>
              <a:prstGeom prst="rect">
                <a:avLst/>
              </a:prstGeom>
              <a:noFill/>
            </p:spPr>
            <p:txBody>
              <a:bodyPr wrap="square" rtlCol="0">
                <a:spAutoFit/>
              </a:bodyPr>
              <a:lstStyle/>
              <a:p>
                <a:r>
                  <a:rPr lang="en-US" sz="3600" dirty="0" err="1">
                    <a:solidFill>
                      <a:schemeClr val="tx2">
                        <a:lumMod val="75000"/>
                      </a:schemeClr>
                    </a:solidFill>
                    <a:uFillTx/>
                  </a:rPr>
                  <a:t>WorldView</a:t>
                </a:r>
                <a:r>
                  <a:rPr lang="en-US" sz="3600" dirty="0">
                    <a:solidFill>
                      <a:schemeClr val="tx2">
                        <a:lumMod val="75000"/>
                      </a:schemeClr>
                    </a:solidFill>
                    <a:uFillTx/>
                  </a:rPr>
                  <a:t> - 3 </a:t>
                </a:r>
              </a:p>
            </p:txBody>
          </p:sp>
        </p:grpSp>
        <p:grpSp>
          <p:nvGrpSpPr>
            <p:cNvPr id="11" name="Group 10"/>
            <p:cNvGrpSpPr/>
            <p:nvPr/>
          </p:nvGrpSpPr>
          <p:grpSpPr>
            <a:xfrm>
              <a:off x="18633619" y="16995885"/>
              <a:ext cx="2717098" cy="1774338"/>
              <a:chOff x="18787069" y="17195009"/>
              <a:chExt cx="2717098" cy="1774338"/>
            </a:xfrm>
          </p:grpSpPr>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7842" y="17195009"/>
                <a:ext cx="1615552" cy="1216152"/>
              </a:xfrm>
              <a:prstGeom prst="rect">
                <a:avLst/>
              </a:prstGeom>
            </p:spPr>
          </p:pic>
          <p:sp>
            <p:nvSpPr>
              <p:cNvPr id="106" name="TextBox 105"/>
              <p:cNvSpPr txBox="1">
                <a:spLocks/>
              </p:cNvSpPr>
              <p:nvPr/>
            </p:nvSpPr>
            <p:spPr>
              <a:xfrm>
                <a:off x="18787069" y="18535610"/>
                <a:ext cx="2717098" cy="433737"/>
              </a:xfrm>
              <a:prstGeom prst="rect">
                <a:avLst/>
              </a:prstGeom>
              <a:noFill/>
            </p:spPr>
            <p:txBody>
              <a:bodyPr wrap="square" rtlCol="0">
                <a:spAutoFit/>
              </a:bodyPr>
              <a:lstStyle/>
              <a:p>
                <a:r>
                  <a:rPr lang="en-US" sz="3600" dirty="0">
                    <a:solidFill>
                      <a:schemeClr val="tx2">
                        <a:lumMod val="75000"/>
                      </a:schemeClr>
                    </a:solidFill>
                    <a:uFillTx/>
                  </a:rPr>
                  <a:t>Terra MODIS</a:t>
                </a:r>
              </a:p>
            </p:txBody>
          </p:sp>
        </p:grpSp>
      </p:grpSp>
      <p:graphicFrame>
        <p:nvGraphicFramePr>
          <p:cNvPr id="108" name="Diagram 107"/>
          <p:cNvGraphicFramePr/>
          <p:nvPr>
            <p:extLst>
              <p:ext uri="{D42A27DB-BD31-4B8C-83A1-F6EECF244321}">
                <p14:modId xmlns:p14="http://schemas.microsoft.com/office/powerpoint/2010/main" val="353763230"/>
              </p:ext>
            </p:extLst>
          </p:nvPr>
        </p:nvGraphicFramePr>
        <p:xfrm>
          <a:off x="935358" y="15975691"/>
          <a:ext cx="11770842" cy="62474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1" name="Picture Placeholder 4"/>
          <p:cNvGraphicFramePr>
            <a:graphicFrameLocks/>
          </p:cNvGraphicFramePr>
          <p:nvPr>
            <p:extLst>
              <p:ext uri="{D42A27DB-BD31-4B8C-83A1-F6EECF244321}">
                <p14:modId xmlns:p14="http://schemas.microsoft.com/office/powerpoint/2010/main" val="3839618284"/>
              </p:ext>
            </p:extLst>
          </p:nvPr>
        </p:nvGraphicFramePr>
        <p:xfrm>
          <a:off x="1107568" y="13329216"/>
          <a:ext cx="10804236" cy="198717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6" name="TextBox 5"/>
          <p:cNvSpPr txBox="1"/>
          <p:nvPr/>
        </p:nvSpPr>
        <p:spPr>
          <a:xfrm>
            <a:off x="843099" y="15270640"/>
            <a:ext cx="8946424" cy="769441"/>
          </a:xfrm>
          <a:prstGeom prst="rect">
            <a:avLst/>
          </a:prstGeom>
          <a:noFill/>
        </p:spPr>
        <p:txBody>
          <a:bodyPr wrap="square" rtlCol="0">
            <a:spAutoFit/>
          </a:bodyPr>
          <a:lstStyle/>
          <a:p>
            <a:r>
              <a:rPr lang="en-US" sz="3600" b="1" dirty="0">
                <a:solidFill>
                  <a:schemeClr val="tx2">
                    <a:lumMod val="75000"/>
                  </a:schemeClr>
                </a:solidFill>
              </a:rPr>
              <a:t>Automated Analysis within Python script</a:t>
            </a:r>
            <a:r>
              <a:rPr lang="en-US" sz="4400" b="1" dirty="0">
                <a:solidFill>
                  <a:schemeClr val="tx2">
                    <a:lumMod val="75000"/>
                  </a:schemeClr>
                </a:solidFill>
              </a:rPr>
              <a:t>:</a:t>
            </a:r>
          </a:p>
        </p:txBody>
      </p:sp>
      <p:sp>
        <p:nvSpPr>
          <p:cNvPr id="73" name="TextBox 72"/>
          <p:cNvSpPr txBox="1"/>
          <p:nvPr/>
        </p:nvSpPr>
        <p:spPr>
          <a:xfrm>
            <a:off x="967115" y="15995426"/>
            <a:ext cx="3347418" cy="646331"/>
          </a:xfrm>
          <a:prstGeom prst="rect">
            <a:avLst/>
          </a:prstGeom>
          <a:noFill/>
        </p:spPr>
        <p:txBody>
          <a:bodyPr wrap="square" rtlCol="0">
            <a:spAutoFit/>
          </a:bodyPr>
          <a:lstStyle/>
          <a:p>
            <a:pPr algn="ctr"/>
            <a:r>
              <a:rPr lang="en-US" sz="3600" dirty="0">
                <a:solidFill>
                  <a:schemeClr val="tx2">
                    <a:lumMod val="75000"/>
                  </a:schemeClr>
                </a:solidFill>
              </a:rPr>
              <a:t>Data Processing</a:t>
            </a:r>
          </a:p>
        </p:txBody>
      </p:sp>
      <p:sp>
        <p:nvSpPr>
          <p:cNvPr id="74" name="TextBox 73"/>
          <p:cNvSpPr txBox="1"/>
          <p:nvPr/>
        </p:nvSpPr>
        <p:spPr>
          <a:xfrm>
            <a:off x="9365538" y="15995426"/>
            <a:ext cx="3340662" cy="646331"/>
          </a:xfrm>
          <a:prstGeom prst="rect">
            <a:avLst/>
          </a:prstGeom>
          <a:noFill/>
        </p:spPr>
        <p:txBody>
          <a:bodyPr wrap="square" rtlCol="0">
            <a:spAutoFit/>
          </a:bodyPr>
          <a:lstStyle/>
          <a:p>
            <a:pPr algn="ctr"/>
            <a:r>
              <a:rPr lang="en-US" sz="3600" dirty="0">
                <a:solidFill>
                  <a:schemeClr val="tx2">
                    <a:lumMod val="75000"/>
                  </a:schemeClr>
                </a:solidFill>
              </a:rPr>
              <a:t>End-Products</a:t>
            </a:r>
          </a:p>
        </p:txBody>
      </p:sp>
      <p:sp>
        <p:nvSpPr>
          <p:cNvPr id="75" name="TextBox 74"/>
          <p:cNvSpPr txBox="1"/>
          <p:nvPr/>
        </p:nvSpPr>
        <p:spPr>
          <a:xfrm>
            <a:off x="5126836" y="15995426"/>
            <a:ext cx="3360567" cy="646331"/>
          </a:xfrm>
          <a:prstGeom prst="rect">
            <a:avLst/>
          </a:prstGeom>
          <a:noFill/>
        </p:spPr>
        <p:txBody>
          <a:bodyPr wrap="square" rtlCol="0">
            <a:spAutoFit/>
          </a:bodyPr>
          <a:lstStyle/>
          <a:p>
            <a:pPr algn="ctr"/>
            <a:r>
              <a:rPr lang="en-US" sz="3600" dirty="0">
                <a:solidFill>
                  <a:schemeClr val="tx2">
                    <a:lumMod val="75000"/>
                  </a:schemeClr>
                </a:solidFill>
              </a:rPr>
              <a:t>Data Analysis</a:t>
            </a:r>
          </a:p>
        </p:txBody>
      </p:sp>
      <p:sp>
        <p:nvSpPr>
          <p:cNvPr id="76" name="TextBox 75"/>
          <p:cNvSpPr txBox="1"/>
          <p:nvPr/>
        </p:nvSpPr>
        <p:spPr>
          <a:xfrm>
            <a:off x="928281" y="12559775"/>
            <a:ext cx="8946424" cy="769441"/>
          </a:xfrm>
          <a:prstGeom prst="rect">
            <a:avLst/>
          </a:prstGeom>
          <a:noFill/>
        </p:spPr>
        <p:txBody>
          <a:bodyPr wrap="square" rtlCol="0">
            <a:spAutoFit/>
          </a:bodyPr>
          <a:lstStyle/>
          <a:p>
            <a:r>
              <a:rPr lang="en-US" sz="3600" b="1" dirty="0">
                <a:solidFill>
                  <a:schemeClr val="tx2">
                    <a:lumMod val="75000"/>
                  </a:schemeClr>
                </a:solidFill>
              </a:rPr>
              <a:t>Manual Data Acquisition</a:t>
            </a:r>
            <a:r>
              <a:rPr lang="en-US" sz="4400" b="1" dirty="0">
                <a:solidFill>
                  <a:schemeClr val="tx2">
                    <a:lumMod val="75000"/>
                  </a:schemeClr>
                </a:solidFill>
              </a:rPr>
              <a:t>:</a:t>
            </a:r>
          </a:p>
        </p:txBody>
      </p:sp>
      <p:pic>
        <p:nvPicPr>
          <p:cNvPr id="49" name="Picture 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968131" y="10213430"/>
            <a:ext cx="10786257" cy="7293256"/>
          </a:xfrm>
          <a:prstGeom prst="rect">
            <a:avLst/>
          </a:prstGeom>
        </p:spPr>
      </p:pic>
      <p:grpSp>
        <p:nvGrpSpPr>
          <p:cNvPr id="58" name="Group 57"/>
          <p:cNvGrpSpPr/>
          <p:nvPr/>
        </p:nvGrpSpPr>
        <p:grpSpPr>
          <a:xfrm>
            <a:off x="13107809" y="16176865"/>
            <a:ext cx="3694779" cy="1158812"/>
            <a:chOff x="1060151" y="4466633"/>
            <a:chExt cx="3694779" cy="1158812"/>
          </a:xfrm>
        </p:grpSpPr>
        <p:sp>
          <p:nvSpPr>
            <p:cNvPr id="60" name="TextBox 59"/>
            <p:cNvSpPr txBox="1"/>
            <p:nvPr/>
          </p:nvSpPr>
          <p:spPr>
            <a:xfrm>
              <a:off x="1426221" y="4755976"/>
              <a:ext cx="3328709" cy="869469"/>
            </a:xfrm>
            <a:prstGeom prst="rect">
              <a:avLst/>
            </a:prstGeom>
            <a:noFill/>
          </p:spPr>
          <p:txBody>
            <a:bodyPr wrap="square" rtlCol="0">
              <a:spAutoFit/>
            </a:bodyPr>
            <a:lstStyle/>
            <a:p>
              <a:pPr>
                <a:spcAft>
                  <a:spcPts val="200"/>
                </a:spcAft>
              </a:pPr>
              <a:r>
                <a:rPr lang="en-US" sz="1600" dirty="0">
                  <a:solidFill>
                    <a:schemeClr val="tx1">
                      <a:lumMod val="50000"/>
                    </a:schemeClr>
                  </a:solidFill>
                  <a:latin typeface="Arial" panose="020B0604020202020204" pitchFamily="34" charset="0"/>
                  <a:cs typeface="Arial" panose="020B0604020202020204" pitchFamily="34" charset="0"/>
                </a:rPr>
                <a:t>Mississippi River</a:t>
              </a:r>
            </a:p>
            <a:p>
              <a:pPr>
                <a:spcAft>
                  <a:spcPts val="100"/>
                </a:spcAft>
              </a:pPr>
              <a:r>
                <a:rPr lang="en-US" sz="1600" dirty="0">
                  <a:solidFill>
                    <a:schemeClr val="tx1">
                      <a:lumMod val="50000"/>
                    </a:schemeClr>
                  </a:solidFill>
                  <a:latin typeface="Arial" panose="020B0604020202020204" pitchFamily="34" charset="0"/>
                  <a:cs typeface="Arial" panose="020B0604020202020204" pitchFamily="34" charset="0"/>
                </a:rPr>
                <a:t>Mississippi River Major Drainages</a:t>
              </a:r>
            </a:p>
            <a:p>
              <a:pPr>
                <a:spcAft>
                  <a:spcPts val="200"/>
                </a:spcAft>
              </a:pPr>
              <a:r>
                <a:rPr lang="en-US" sz="1600" dirty="0">
                  <a:solidFill>
                    <a:schemeClr val="tx1">
                      <a:lumMod val="50000"/>
                    </a:schemeClr>
                  </a:solidFill>
                  <a:latin typeface="Arial" panose="020B0604020202020204" pitchFamily="34" charset="0"/>
                  <a:cs typeface="Arial" panose="020B0604020202020204" pitchFamily="34" charset="0"/>
                </a:rPr>
                <a:t>Mississippi River Basin</a:t>
              </a:r>
            </a:p>
          </p:txBody>
        </p:sp>
        <p:pic>
          <p:nvPicPr>
            <p:cNvPr id="61" name="Picture 60"/>
            <p:cNvPicPr>
              <a:picLocks noChangeAspect="1" noChangeArrowheads="1"/>
            </p:cNvPicPr>
            <p:nvPr/>
          </p:nvPicPr>
          <p:blipFill rotWithShape="1">
            <a:blip r:embed="rId22">
              <a:extLst>
                <a:ext uri="{28A0092B-C50C-407E-A947-70E740481C1C}">
                  <a14:useLocalDpi xmlns:a14="http://schemas.microsoft.com/office/drawing/2010/main" val="0"/>
                </a:ext>
              </a:extLst>
            </a:blip>
            <a:srcRect r="82738"/>
            <a:stretch/>
          </p:blipFill>
          <p:spPr bwMode="auto">
            <a:xfrm>
              <a:off x="1193908" y="4874065"/>
              <a:ext cx="303071" cy="61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1060151" y="4466633"/>
              <a:ext cx="2515499" cy="369332"/>
            </a:xfrm>
            <a:prstGeom prst="rect">
              <a:avLst/>
            </a:prstGeom>
            <a:noFill/>
          </p:spPr>
          <p:txBody>
            <a:bodyPr wrap="square" rtlCol="0">
              <a:spAutoFit/>
            </a:bodyPr>
            <a:lstStyle/>
            <a:p>
              <a:pPr>
                <a:spcAft>
                  <a:spcPts val="200"/>
                </a:spcAft>
              </a:pPr>
              <a:r>
                <a:rPr lang="en-US" sz="1800" b="1" dirty="0">
                  <a:solidFill>
                    <a:schemeClr val="tx1">
                      <a:lumMod val="50000"/>
                    </a:schemeClr>
                  </a:solidFill>
                  <a:latin typeface="Arial" panose="020B0604020202020204" pitchFamily="34" charset="0"/>
                  <a:cs typeface="Arial" panose="020B0604020202020204" pitchFamily="34" charset="0"/>
                </a:rPr>
                <a:t>Study Area</a:t>
              </a:r>
            </a:p>
          </p:txBody>
        </p:sp>
      </p:grpSp>
      <p:pic>
        <p:nvPicPr>
          <p:cNvPr id="63"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385767" y="10360078"/>
            <a:ext cx="205741"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928281" y="22757986"/>
            <a:ext cx="6789732" cy="4797007"/>
            <a:chOff x="68973" y="1758011"/>
            <a:chExt cx="6484370" cy="4538821"/>
          </a:xfrm>
        </p:grpSpPr>
        <p:pic>
          <p:nvPicPr>
            <p:cNvPr id="69" name="Picture 6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8973" y="1758011"/>
              <a:ext cx="6484370" cy="4445946"/>
            </a:xfrm>
            <a:prstGeom prst="rect">
              <a:avLst/>
            </a:prstGeom>
          </p:spPr>
        </p:pic>
        <p:pic>
          <p:nvPicPr>
            <p:cNvPr id="70" name="Picture 6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7587" y="1786159"/>
              <a:ext cx="2508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 name="Group 71"/>
            <p:cNvGrpSpPr/>
            <p:nvPr/>
          </p:nvGrpSpPr>
          <p:grpSpPr>
            <a:xfrm>
              <a:off x="106060" y="4572635"/>
              <a:ext cx="3564604" cy="1724197"/>
              <a:chOff x="1749675" y="4960064"/>
              <a:chExt cx="3564604" cy="1724197"/>
            </a:xfrm>
          </p:grpSpPr>
          <p:grpSp>
            <p:nvGrpSpPr>
              <p:cNvPr id="77" name="Group 76"/>
              <p:cNvGrpSpPr/>
              <p:nvPr/>
            </p:nvGrpSpPr>
            <p:grpSpPr>
              <a:xfrm>
                <a:off x="1852497" y="5186127"/>
                <a:ext cx="3461782" cy="834806"/>
                <a:chOff x="1852497" y="5186127"/>
                <a:chExt cx="3461782" cy="834806"/>
              </a:xfrm>
            </p:grpSpPr>
            <p:sp>
              <p:nvSpPr>
                <p:cNvPr id="81" name="TextBox 80"/>
                <p:cNvSpPr txBox="1"/>
                <p:nvPr/>
              </p:nvSpPr>
              <p:spPr>
                <a:xfrm>
                  <a:off x="2087605" y="5186127"/>
                  <a:ext cx="3226674" cy="834806"/>
                </a:xfrm>
                <a:prstGeom prst="rect">
                  <a:avLst/>
                </a:prstGeom>
                <a:noFill/>
              </p:spPr>
              <p:txBody>
                <a:bodyPr wrap="square" rtlCol="0">
                  <a:spAutoFit/>
                </a:bodyPr>
                <a:lstStyle/>
                <a:p>
                  <a:pPr>
                    <a:spcAft>
                      <a:spcPts val="200"/>
                    </a:spcAft>
                  </a:pPr>
                  <a:r>
                    <a:rPr lang="en-US" sz="1600" dirty="0">
                      <a:solidFill>
                        <a:schemeClr val="tx1">
                          <a:lumMod val="50000"/>
                        </a:schemeClr>
                      </a:solidFill>
                      <a:latin typeface="Arial" panose="020B0604020202020204" pitchFamily="34" charset="0"/>
                      <a:cs typeface="Arial" panose="020B0604020202020204" pitchFamily="34" charset="0"/>
                    </a:rPr>
                    <a:t>Mississippi River</a:t>
                  </a:r>
                </a:p>
                <a:p>
                  <a:pPr>
                    <a:spcAft>
                      <a:spcPts val="200"/>
                    </a:spcAft>
                  </a:pPr>
                  <a:r>
                    <a:rPr lang="en-US" sz="1600" dirty="0">
                      <a:solidFill>
                        <a:schemeClr val="tx1">
                          <a:lumMod val="50000"/>
                        </a:schemeClr>
                      </a:solidFill>
                      <a:latin typeface="Arial" panose="020B0604020202020204" pitchFamily="34" charset="0"/>
                      <a:cs typeface="Arial" panose="020B0604020202020204" pitchFamily="34" charset="0"/>
                    </a:rPr>
                    <a:t>Mississippi River Major Drainages</a:t>
                  </a:r>
                </a:p>
                <a:p>
                  <a:pPr>
                    <a:spcAft>
                      <a:spcPts val="200"/>
                    </a:spcAft>
                  </a:pPr>
                  <a:r>
                    <a:rPr lang="en-US" sz="1600" dirty="0">
                      <a:solidFill>
                        <a:schemeClr val="tx1">
                          <a:lumMod val="50000"/>
                        </a:schemeClr>
                      </a:solidFill>
                      <a:latin typeface="Arial" panose="020B0604020202020204" pitchFamily="34" charset="0"/>
                      <a:cs typeface="Arial" panose="020B0604020202020204" pitchFamily="34" charset="0"/>
                    </a:rPr>
                    <a:t>Mississippi River Basin</a:t>
                  </a:r>
                </a:p>
              </p:txBody>
            </p:sp>
            <p:pic>
              <p:nvPicPr>
                <p:cNvPr id="82" name="Picture 9"/>
                <p:cNvPicPr>
                  <a:picLocks noChangeAspect="1" noChangeArrowheads="1"/>
                </p:cNvPicPr>
                <p:nvPr/>
              </p:nvPicPr>
              <p:blipFill rotWithShape="1">
                <a:blip r:embed="rId22">
                  <a:extLst>
                    <a:ext uri="{28A0092B-C50C-407E-A947-70E740481C1C}">
                      <a14:useLocalDpi xmlns:a14="http://schemas.microsoft.com/office/drawing/2010/main" val="0"/>
                    </a:ext>
                  </a:extLst>
                </a:blip>
                <a:srcRect r="82738"/>
                <a:stretch/>
              </p:blipFill>
              <p:spPr bwMode="auto">
                <a:xfrm>
                  <a:off x="1852497" y="5308242"/>
                  <a:ext cx="303071" cy="62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8"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2497" y="6182611"/>
                <a:ext cx="6477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1749675" y="5909552"/>
                <a:ext cx="2515499" cy="320332"/>
              </a:xfrm>
              <a:prstGeom prst="rect">
                <a:avLst/>
              </a:prstGeom>
              <a:noFill/>
            </p:spPr>
            <p:txBody>
              <a:bodyPr wrap="square" rtlCol="0">
                <a:spAutoFit/>
              </a:bodyPr>
              <a:lstStyle/>
              <a:p>
                <a:pPr>
                  <a:spcAft>
                    <a:spcPts val="200"/>
                  </a:spcAft>
                </a:pPr>
                <a:r>
                  <a:rPr lang="en-US" sz="1600" b="1" dirty="0">
                    <a:solidFill>
                      <a:schemeClr val="tx1">
                        <a:lumMod val="50000"/>
                      </a:schemeClr>
                    </a:solidFill>
                    <a:latin typeface="Arial" panose="020B0604020202020204" pitchFamily="34" charset="0"/>
                    <a:cs typeface="Arial" panose="020B0604020202020204" pitchFamily="34" charset="0"/>
                  </a:rPr>
                  <a:t>NDWI of Areas Analyzed</a:t>
                </a:r>
              </a:p>
            </p:txBody>
          </p:sp>
          <p:sp>
            <p:nvSpPr>
              <p:cNvPr id="80" name="TextBox 79"/>
              <p:cNvSpPr txBox="1"/>
              <p:nvPr/>
            </p:nvSpPr>
            <p:spPr>
              <a:xfrm>
                <a:off x="1749675" y="4960064"/>
                <a:ext cx="2515499" cy="320332"/>
              </a:xfrm>
              <a:prstGeom prst="rect">
                <a:avLst/>
              </a:prstGeom>
              <a:noFill/>
            </p:spPr>
            <p:txBody>
              <a:bodyPr wrap="square" rtlCol="0">
                <a:spAutoFit/>
              </a:bodyPr>
              <a:lstStyle/>
              <a:p>
                <a:pPr>
                  <a:spcAft>
                    <a:spcPts val="200"/>
                  </a:spcAft>
                </a:pPr>
                <a:r>
                  <a:rPr lang="en-US" sz="1600" b="1" dirty="0">
                    <a:solidFill>
                      <a:schemeClr val="tx1">
                        <a:lumMod val="50000"/>
                      </a:schemeClr>
                    </a:solidFill>
                    <a:latin typeface="Arial" panose="020B0604020202020204" pitchFamily="34" charset="0"/>
                    <a:cs typeface="Arial" panose="020B0604020202020204" pitchFamily="34" charset="0"/>
                  </a:rPr>
                  <a:t>Key Features</a:t>
                </a:r>
              </a:p>
            </p:txBody>
          </p:sp>
        </p:grpSp>
      </p:grpSp>
      <p:sp>
        <p:nvSpPr>
          <p:cNvPr id="83" name="Rectangle 82"/>
          <p:cNvSpPr/>
          <p:nvPr/>
        </p:nvSpPr>
        <p:spPr>
          <a:xfrm>
            <a:off x="4821747" y="24534661"/>
            <a:ext cx="152653" cy="118872"/>
          </a:xfrm>
          <a:prstGeom prst="rect">
            <a:avLst/>
          </a:prstGeom>
          <a:solidFill>
            <a:srgbClr val="C00000">
              <a:alpha val="65000"/>
            </a:srgb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633672" y="22881114"/>
            <a:ext cx="4484862" cy="3465575"/>
          </a:xfrm>
          <a:prstGeom prst="rect">
            <a:avLst/>
          </a:prstGeom>
        </p:spPr>
      </p:pic>
      <p:pic>
        <p:nvPicPr>
          <p:cNvPr id="85" name="Picture 8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487404" y="22908827"/>
            <a:ext cx="4489031" cy="3449922"/>
          </a:xfrm>
          <a:prstGeom prst="rect">
            <a:avLst/>
          </a:prstGeom>
        </p:spPr>
      </p:pic>
      <p:sp>
        <p:nvSpPr>
          <p:cNvPr id="86" name="Text Placeholder 5"/>
          <p:cNvSpPr txBox="1">
            <a:spLocks/>
          </p:cNvSpPr>
          <p:nvPr/>
        </p:nvSpPr>
        <p:spPr>
          <a:xfrm>
            <a:off x="8913795" y="22935259"/>
            <a:ext cx="3636249" cy="334899"/>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6000" b="1" kern="1200" baseline="0">
                <a:solidFill>
                  <a:srgbClr val="58699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bg1"/>
                </a:solidFill>
                <a:effectLst>
                  <a:outerShdw blurRad="38100" dist="38100" dir="2700000" algn="tl">
                    <a:srgbClr val="000000">
                      <a:alpha val="43137"/>
                    </a:srgbClr>
                  </a:outerShdw>
                </a:effectLst>
              </a:rPr>
              <a:t>Pre-Flood Imagery</a:t>
            </a:r>
          </a:p>
        </p:txBody>
      </p:sp>
      <p:sp>
        <p:nvSpPr>
          <p:cNvPr id="87" name="Text Placeholder 5"/>
          <p:cNvSpPr txBox="1">
            <a:spLocks/>
          </p:cNvSpPr>
          <p:nvPr/>
        </p:nvSpPr>
        <p:spPr>
          <a:xfrm>
            <a:off x="14258329" y="22924028"/>
            <a:ext cx="3235549" cy="334899"/>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6000" b="1" kern="1200" baseline="0">
                <a:solidFill>
                  <a:srgbClr val="58699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bg1"/>
                </a:solidFill>
                <a:effectLst>
                  <a:outerShdw blurRad="38100" dist="38100" dir="2700000" algn="tl">
                    <a:srgbClr val="000000">
                      <a:alpha val="43137"/>
                    </a:srgbClr>
                  </a:outerShdw>
                </a:effectLst>
              </a:rPr>
              <a:t>Post-Flood Imagery</a:t>
            </a:r>
          </a:p>
        </p:txBody>
      </p:sp>
      <p:cxnSp>
        <p:nvCxnSpPr>
          <p:cNvPr id="88" name="Straight Connector 87"/>
          <p:cNvCxnSpPr/>
          <p:nvPr/>
        </p:nvCxnSpPr>
        <p:spPr>
          <a:xfrm flipV="1">
            <a:off x="4974400" y="22935259"/>
            <a:ext cx="3513004" cy="16985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74400" y="24615515"/>
            <a:ext cx="3513004" cy="170128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649153" y="26616261"/>
            <a:ext cx="4469381" cy="3434820"/>
          </a:xfrm>
          <a:prstGeom prst="rect">
            <a:avLst/>
          </a:prstGeom>
        </p:spPr>
      </p:pic>
      <p:sp>
        <p:nvSpPr>
          <p:cNvPr id="104" name="Text Placeholder 5"/>
          <p:cNvSpPr txBox="1">
            <a:spLocks/>
          </p:cNvSpPr>
          <p:nvPr/>
        </p:nvSpPr>
        <p:spPr>
          <a:xfrm>
            <a:off x="14402966" y="26620943"/>
            <a:ext cx="2961755" cy="334899"/>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6000" b="1" kern="1200" baseline="0">
                <a:solidFill>
                  <a:srgbClr val="58699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bg1"/>
                </a:solidFill>
                <a:effectLst>
                  <a:outerShdw blurRad="38100" dist="38100" dir="2700000" algn="tl">
                    <a:srgbClr val="000000">
                      <a:alpha val="43137"/>
                    </a:srgbClr>
                  </a:outerShdw>
                </a:effectLst>
              </a:rPr>
              <a:t>Flood Impact Map</a:t>
            </a:r>
          </a:p>
        </p:txBody>
      </p:sp>
      <p:grpSp>
        <p:nvGrpSpPr>
          <p:cNvPr id="105" name="Group 104"/>
          <p:cNvGrpSpPr/>
          <p:nvPr/>
        </p:nvGrpSpPr>
        <p:grpSpPr>
          <a:xfrm>
            <a:off x="15000440" y="29192051"/>
            <a:ext cx="1610883" cy="662705"/>
            <a:chOff x="6970733" y="5559654"/>
            <a:chExt cx="1610883" cy="662705"/>
          </a:xfrm>
        </p:grpSpPr>
        <p:pic>
          <p:nvPicPr>
            <p:cNvPr id="107" name="Picture 4"/>
            <p:cNvPicPr>
              <a:picLocks noChangeAspect="1" noChangeArrowheads="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t="37514" r="79729"/>
            <a:stretch/>
          </p:blipFill>
          <p:spPr bwMode="auto">
            <a:xfrm>
              <a:off x="7062049" y="5820283"/>
              <a:ext cx="261855" cy="34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Group 108"/>
            <p:cNvGrpSpPr/>
            <p:nvPr/>
          </p:nvGrpSpPr>
          <p:grpSpPr>
            <a:xfrm>
              <a:off x="6970733" y="5559654"/>
              <a:ext cx="1610883" cy="662705"/>
              <a:chOff x="1078504" y="5276017"/>
              <a:chExt cx="1610883" cy="662705"/>
            </a:xfrm>
          </p:grpSpPr>
          <p:sp>
            <p:nvSpPr>
              <p:cNvPr id="110" name="TextBox 109"/>
              <p:cNvSpPr txBox="1"/>
              <p:nvPr/>
            </p:nvSpPr>
            <p:spPr>
              <a:xfrm>
                <a:off x="1353466" y="5505270"/>
                <a:ext cx="1159621" cy="433452"/>
              </a:xfrm>
              <a:prstGeom prst="rect">
                <a:avLst/>
              </a:prstGeom>
              <a:noFill/>
            </p:spPr>
            <p:txBody>
              <a:bodyPr wrap="square" rtlCol="0">
                <a:spAutoFit/>
              </a:bodyPr>
              <a:lstStyle/>
              <a:p>
                <a:pPr>
                  <a:spcAft>
                    <a:spcPts val="5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Pasture/Hay</a:t>
                </a:r>
              </a:p>
              <a:p>
                <a:pPr>
                  <a:spcAft>
                    <a:spcPts val="2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Cultivated Crops</a:t>
                </a:r>
              </a:p>
            </p:txBody>
          </p:sp>
          <p:sp>
            <p:nvSpPr>
              <p:cNvPr id="111" name="TextBox 110"/>
              <p:cNvSpPr txBox="1"/>
              <p:nvPr/>
            </p:nvSpPr>
            <p:spPr>
              <a:xfrm>
                <a:off x="1078504" y="5276017"/>
                <a:ext cx="1610883" cy="276999"/>
              </a:xfrm>
              <a:prstGeom prst="rect">
                <a:avLst/>
              </a:prstGeom>
              <a:noFill/>
            </p:spPr>
            <p:txBody>
              <a:bodyPr wrap="square" rtlCol="0">
                <a:spAutoFit/>
              </a:bodyPr>
              <a:lstStyle/>
              <a:p>
                <a:pPr>
                  <a:spcAft>
                    <a:spcPts val="200"/>
                  </a:spcAft>
                </a:pP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NLCD Agriculture</a:t>
                </a:r>
              </a:p>
            </p:txBody>
          </p:sp>
        </p:grpSp>
      </p:grpSp>
      <p:grpSp>
        <p:nvGrpSpPr>
          <p:cNvPr id="112" name="Group 111"/>
          <p:cNvGrpSpPr/>
          <p:nvPr/>
        </p:nvGrpSpPr>
        <p:grpSpPr>
          <a:xfrm>
            <a:off x="13644562" y="27802213"/>
            <a:ext cx="1357306" cy="2062285"/>
            <a:chOff x="8811576" y="4982094"/>
            <a:chExt cx="1357306" cy="2062285"/>
          </a:xfrm>
        </p:grpSpPr>
        <p:pic>
          <p:nvPicPr>
            <p:cNvPr id="113" name="Picture 6"/>
            <p:cNvPicPr>
              <a:picLocks noChangeAspect="1" noChangeArrowheads="1"/>
            </p:cNvPicPr>
            <p:nvPr/>
          </p:nvPicPr>
          <p:blipFill rotWithShape="1">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03" r="81287"/>
            <a:stretch/>
          </p:blipFill>
          <p:spPr bwMode="auto">
            <a:xfrm>
              <a:off x="8898772" y="5398092"/>
              <a:ext cx="256622" cy="15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Box 113"/>
            <p:cNvSpPr txBox="1"/>
            <p:nvPr/>
          </p:nvSpPr>
          <p:spPr>
            <a:xfrm>
              <a:off x="9064237" y="5372126"/>
              <a:ext cx="1104645" cy="1672253"/>
            </a:xfrm>
            <a:prstGeom prst="rect">
              <a:avLst/>
            </a:prstGeom>
            <a:noFill/>
          </p:spPr>
          <p:txBody>
            <a:bodyPr wrap="square" rtlCol="0">
              <a:spAutoFit/>
            </a:bodyPr>
            <a:lstStyle/>
            <a:p>
              <a:pPr>
                <a:spcAft>
                  <a:spcPts val="4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p>
            <a:p>
              <a:pPr>
                <a:spcAft>
                  <a:spcPts val="4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0 - 5</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 25</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 – 50</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 – 100</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 500</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 – 2,500</a:t>
              </a:r>
            </a:p>
            <a:p>
              <a:pPr>
                <a:spcAft>
                  <a:spcPts val="3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2,500 – 5,000</a:t>
              </a:r>
            </a:p>
            <a:p>
              <a:pPr>
                <a:spcAft>
                  <a:spcPts val="400"/>
                </a:spcAft>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5,000 – 180,000</a:t>
              </a:r>
            </a:p>
          </p:txBody>
        </p:sp>
        <p:sp>
          <p:nvSpPr>
            <p:cNvPr id="115" name="TextBox 114"/>
            <p:cNvSpPr txBox="1"/>
            <p:nvPr/>
          </p:nvSpPr>
          <p:spPr>
            <a:xfrm>
              <a:off x="8811576" y="4982094"/>
              <a:ext cx="1303160" cy="461665"/>
            </a:xfrm>
            <a:prstGeom prst="rect">
              <a:avLst/>
            </a:prstGeom>
            <a:noFill/>
          </p:spPr>
          <p:txBody>
            <a:bodyPr wrap="square" rtlCol="0">
              <a:spAutoFit/>
            </a:bodyPr>
            <a:lstStyle/>
            <a:p>
              <a:pPr>
                <a:spcAft>
                  <a:spcPts val="200"/>
                </a:spcAft>
              </a:pPr>
              <a:r>
                <a:rPr lang="en-US" sz="1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Landscan</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Population </a:t>
              </a:r>
            </a:p>
          </p:txBody>
        </p:sp>
      </p:grpSp>
      <p:cxnSp>
        <p:nvCxnSpPr>
          <p:cNvPr id="65" name="Straight Arrow Connector 64"/>
          <p:cNvCxnSpPr>
            <a:stCxn id="85" idx="3"/>
            <a:endCxn id="84" idx="1"/>
          </p:cNvCxnSpPr>
          <p:nvPr/>
        </p:nvCxnSpPr>
        <p:spPr>
          <a:xfrm flipV="1">
            <a:off x="12976435" y="24613902"/>
            <a:ext cx="657237" cy="19886"/>
          </a:xfrm>
          <a:prstGeom prst="straightConnector1">
            <a:avLst/>
          </a:prstGeom>
          <a:ln w="285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84" idx="2"/>
            <a:endCxn id="102" idx="0"/>
          </p:cNvCxnSpPr>
          <p:nvPr/>
        </p:nvCxnSpPr>
        <p:spPr>
          <a:xfrm rot="5400000">
            <a:off x="13167609" y="23905495"/>
            <a:ext cx="267301" cy="5149688"/>
          </a:xfrm>
          <a:prstGeom prst="bentConnector3">
            <a:avLst/>
          </a:prstGeom>
          <a:ln w="285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02" idx="3"/>
            <a:endCxn id="101" idx="1"/>
          </p:cNvCxnSpPr>
          <p:nvPr/>
        </p:nvCxnSpPr>
        <p:spPr>
          <a:xfrm flipV="1">
            <a:off x="12965426" y="28333671"/>
            <a:ext cx="683727" cy="3340"/>
          </a:xfrm>
          <a:prstGeom prst="straightConnector1">
            <a:avLst/>
          </a:prstGeom>
          <a:ln w="285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8553003" y="28953402"/>
            <a:ext cx="1790071" cy="467902"/>
            <a:chOff x="3038935" y="3711127"/>
            <a:chExt cx="1790071" cy="467902"/>
          </a:xfrm>
        </p:grpSpPr>
        <p:pic>
          <p:nvPicPr>
            <p:cNvPr id="116" name="Picture 2"/>
            <p:cNvPicPr>
              <a:picLocks noChangeAspect="1" noChangeArrowheads="1"/>
            </p:cNvPicPr>
            <p:nvPr/>
          </p:nvPicPr>
          <p:blipFill rotWithShape="1">
            <a:blip r:embed="rId31">
              <a:extLst>
                <a:ext uri="{28A0092B-C50C-407E-A947-70E740481C1C}">
                  <a14:useLocalDpi xmlns:a14="http://schemas.microsoft.com/office/drawing/2010/main" val="0"/>
                </a:ext>
              </a:extLst>
            </a:blip>
            <a:srcRect t="73372" r="77739"/>
            <a:stretch/>
          </p:blipFill>
          <p:spPr bwMode="auto">
            <a:xfrm>
              <a:off x="3123073" y="3957347"/>
              <a:ext cx="302155" cy="19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7" name="Group 116"/>
            <p:cNvGrpSpPr/>
            <p:nvPr/>
          </p:nvGrpSpPr>
          <p:grpSpPr>
            <a:xfrm>
              <a:off x="3038935" y="3711127"/>
              <a:ext cx="1790071" cy="467902"/>
              <a:chOff x="1098447" y="5298978"/>
              <a:chExt cx="1790071" cy="467902"/>
            </a:xfrm>
          </p:grpSpPr>
          <p:sp>
            <p:nvSpPr>
              <p:cNvPr id="119" name="TextBox 118"/>
              <p:cNvSpPr txBox="1"/>
              <p:nvPr/>
            </p:nvSpPr>
            <p:spPr>
              <a:xfrm>
                <a:off x="1416144" y="5505270"/>
                <a:ext cx="1257749" cy="261610"/>
              </a:xfrm>
              <a:prstGeom prst="rect">
                <a:avLst/>
              </a:prstGeom>
              <a:noFill/>
            </p:spPr>
            <p:txBody>
              <a:bodyPr wrap="square" rtlCol="0">
                <a:spAutoFit/>
              </a:bodyPr>
              <a:lstStyle/>
              <a:p>
                <a:pPr>
                  <a:spcAft>
                    <a:spcPts val="500"/>
                  </a:spcAft>
                </a:pPr>
                <a:r>
                  <a:rPr lang="en-US" sz="1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Flood Water</a:t>
                </a:r>
              </a:p>
            </p:txBody>
          </p:sp>
          <p:sp>
            <p:nvSpPr>
              <p:cNvPr id="120" name="TextBox 119"/>
              <p:cNvSpPr txBox="1"/>
              <p:nvPr/>
            </p:nvSpPr>
            <p:spPr>
              <a:xfrm>
                <a:off x="1098447" y="5298978"/>
                <a:ext cx="1790071" cy="276999"/>
              </a:xfrm>
              <a:prstGeom prst="rect">
                <a:avLst/>
              </a:prstGeom>
              <a:noFill/>
            </p:spPr>
            <p:txBody>
              <a:bodyPr wrap="square" rtlCol="0">
                <a:spAutoFit/>
              </a:bodyPr>
              <a:lstStyle/>
              <a:p>
                <a:pPr>
                  <a:spcAft>
                    <a:spcPts val="200"/>
                  </a:spcAft>
                </a:pP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 Classification</a:t>
                </a:r>
              </a:p>
            </p:txBody>
          </p:sp>
        </p:grpSp>
      </p:grpSp>
      <p:pic>
        <p:nvPicPr>
          <p:cNvPr id="1027" name="Picture 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746672" y="22964945"/>
            <a:ext cx="1444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706200" y="26659047"/>
            <a:ext cx="1444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859131" y="22964945"/>
            <a:ext cx="1444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859131" y="26721983"/>
            <a:ext cx="1444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subTnLst>
                                    <p:set>
                                      <p:cBhvr override="childStyle">
                                        <p:cTn dur="1" fill="hold" display="0" masterRel="nextClick" afterEffect="1"/>
                                        <p:tgtEl>
                                          <p:spTgt spid="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3407</TotalTime>
  <Words>624</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207</cp:revision>
  <dcterms:created xsi:type="dcterms:W3CDTF">2015-06-02T14:58:58Z</dcterms:created>
  <dcterms:modified xsi:type="dcterms:W3CDTF">2017-03-30T18:58:22Z</dcterms:modified>
</cp:coreProperties>
</file>