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cedes Bartkovich" initials="MB" lastIdx="8" clrIdx="0"/>
  <p:cmAuthor id="1" name="Rousseau, Nick J (329D-Affiliate)" initials="RNJ(" lastIdx="2" clrIdx="1">
    <p:extLst/>
  </p:cmAuthor>
  <p:cmAuthor id="2" name="Clayton, Amanda L. (LARC-E3)[SSAI DEVELOP]" initials="CAL(D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771E"/>
    <a:srgbClr val="ACC8F2"/>
    <a:srgbClr val="7EB0DE"/>
    <a:srgbClr val="74B273"/>
    <a:srgbClr val="E6EDFE"/>
    <a:srgbClr val="1B57AF"/>
    <a:srgbClr val="4E8BE4"/>
    <a:srgbClr val="E9A14A"/>
    <a:srgbClr val="F5D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72" autoAdjust="0"/>
    <p:restoredTop sz="94660"/>
  </p:normalViewPr>
  <p:slideViewPr>
    <p:cSldViewPr snapToGrid="0">
      <p:cViewPr>
        <p:scale>
          <a:sx n="55" d="100"/>
          <a:sy n="55" d="100"/>
        </p:scale>
        <p:origin x="-150" y="-757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5999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1B57A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1B57AF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orient="horz" pos="22752" userDrawn="1">
          <p15:clr>
            <a:srgbClr val="FBAE40"/>
          </p15:clr>
        </p15:guide>
        <p15:guide id="4" pos="15264" userDrawn="1">
          <p15:clr>
            <a:srgbClr val="FBAE40"/>
          </p15:clr>
        </p15:guide>
        <p15:guide id="5" pos="576" userDrawn="1">
          <p15:clr>
            <a:srgbClr val="FBAE40"/>
          </p15:clr>
        </p15:guide>
        <p15:guide id="6" pos="8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/>
          <p:cNvGrpSpPr/>
          <p:nvPr/>
        </p:nvGrpSpPr>
        <p:grpSpPr>
          <a:xfrm>
            <a:off x="19733999" y="12090535"/>
            <a:ext cx="4594117" cy="7428050"/>
            <a:chOff x="31883265" y="13606481"/>
            <a:chExt cx="5456949" cy="8823130"/>
          </a:xfrm>
        </p:grpSpPr>
        <p:grpSp>
          <p:nvGrpSpPr>
            <p:cNvPr id="259" name="Group 258"/>
            <p:cNvGrpSpPr/>
            <p:nvPr/>
          </p:nvGrpSpPr>
          <p:grpSpPr>
            <a:xfrm>
              <a:off x="31883265" y="13606481"/>
              <a:ext cx="5456949" cy="8823130"/>
              <a:chOff x="20086226" y="16775286"/>
              <a:chExt cx="5038448" cy="914427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0572603" y="18256990"/>
                <a:ext cx="20328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% Vegetation Cover Change</a:t>
                </a:r>
              </a:p>
              <a:p>
                <a:r>
                  <a:rPr lang="en-US" sz="2400" dirty="0" smtClean="0"/>
                  <a:t>(1994-2015)</a:t>
                </a:r>
              </a:p>
            </p:txBody>
          </p:sp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B2633DC3-FE83-4FD0-8050-9583E087DC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81" t="2274" r="31267" b="2667"/>
              <a:stretch/>
            </p:blipFill>
            <p:spPr>
              <a:xfrm>
                <a:off x="20086226" y="16775286"/>
                <a:ext cx="5038448" cy="9144278"/>
              </a:xfrm>
              <a:prstGeom prst="rect">
                <a:avLst/>
              </a:prstGeom>
              <a:ln w="57150">
                <a:solidFill>
                  <a:schemeClr val="bg1"/>
                </a:solidFill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1883265" y="16250352"/>
              <a:ext cx="3109727" cy="21295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2638938" y="13973687"/>
              <a:ext cx="4397503" cy="7853799"/>
              <a:chOff x="13796647" y="16605511"/>
              <a:chExt cx="4102799" cy="819395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796647" y="16605511"/>
                <a:ext cx="4102799" cy="7681128"/>
                <a:chOff x="13796647" y="16605511"/>
                <a:chExt cx="4102799" cy="7681128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14098302" y="18145559"/>
                  <a:ext cx="1530755" cy="183079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>
                      <a:ea typeface="Arial" charset="0"/>
                      <a:cs typeface="Arial" charset="0"/>
                    </a:rPr>
                    <a:t>0.4 </a:t>
                  </a:r>
                  <a:r>
                    <a:rPr lang="mr-IN" sz="1800" dirty="0" smtClean="0">
                      <a:ea typeface="Arial" charset="0"/>
                      <a:cs typeface="Arial" charset="0"/>
                    </a:rPr>
                    <a:t>–</a:t>
                  </a:r>
                  <a:r>
                    <a:rPr lang="en-US" sz="1800" dirty="0" smtClean="0">
                      <a:ea typeface="Arial" charset="0"/>
                      <a:cs typeface="Arial" charset="0"/>
                    </a:rPr>
                    <a:t> 7.2</a:t>
                  </a:r>
                </a:p>
                <a:p>
                  <a:r>
                    <a:rPr lang="en-US" sz="1800" dirty="0" smtClean="0">
                      <a:ea typeface="Arial" charset="0"/>
                      <a:cs typeface="Arial" charset="0"/>
                    </a:rPr>
                    <a:t>7.3 </a:t>
                  </a:r>
                  <a:r>
                    <a:rPr lang="mr-IN" sz="1800" dirty="0" smtClean="0">
                      <a:ea typeface="Arial" charset="0"/>
                      <a:cs typeface="Arial" charset="0"/>
                    </a:rPr>
                    <a:t>–</a:t>
                  </a:r>
                  <a:r>
                    <a:rPr lang="en-US" sz="1800" dirty="0" smtClean="0">
                      <a:ea typeface="Arial" charset="0"/>
                      <a:cs typeface="Arial" charset="0"/>
                    </a:rPr>
                    <a:t> 20.8</a:t>
                  </a:r>
                </a:p>
                <a:p>
                  <a:r>
                    <a:rPr lang="en-US" sz="1800" dirty="0" smtClean="0">
                      <a:ea typeface="Arial" charset="0"/>
                      <a:cs typeface="Arial" charset="0"/>
                    </a:rPr>
                    <a:t>20.9 </a:t>
                  </a:r>
                  <a:r>
                    <a:rPr lang="mr-IN" sz="1800" dirty="0" smtClean="0">
                      <a:ea typeface="Arial" charset="0"/>
                      <a:cs typeface="Arial" charset="0"/>
                    </a:rPr>
                    <a:t>–</a:t>
                  </a:r>
                  <a:r>
                    <a:rPr lang="en-US" sz="1800" dirty="0" smtClean="0">
                      <a:ea typeface="Arial" charset="0"/>
                      <a:cs typeface="Arial" charset="0"/>
                    </a:rPr>
                    <a:t> 52.1</a:t>
                  </a:r>
                </a:p>
                <a:p>
                  <a:r>
                    <a:rPr lang="en-US" sz="1800" dirty="0" smtClean="0">
                      <a:ea typeface="Arial" charset="0"/>
                      <a:cs typeface="Arial" charset="0"/>
                    </a:rPr>
                    <a:t>52.2 </a:t>
                  </a:r>
                  <a:r>
                    <a:rPr lang="mr-IN" sz="1800" dirty="0" smtClean="0">
                      <a:ea typeface="Arial" charset="0"/>
                      <a:cs typeface="Arial" charset="0"/>
                    </a:rPr>
                    <a:t>–</a:t>
                  </a:r>
                  <a:r>
                    <a:rPr lang="en-US" sz="1800" dirty="0" smtClean="0">
                      <a:ea typeface="Arial" charset="0"/>
                      <a:cs typeface="Arial" charset="0"/>
                    </a:rPr>
                    <a:t> 125.5</a:t>
                  </a:r>
                </a:p>
                <a:p>
                  <a:r>
                    <a:rPr lang="en-US" sz="1800" dirty="0" smtClean="0">
                      <a:ea typeface="Arial" charset="0"/>
                      <a:cs typeface="Arial" charset="0"/>
                    </a:rPr>
                    <a:t>125.5 </a:t>
                  </a:r>
                  <a:r>
                    <a:rPr lang="mr-IN" sz="1800" dirty="0" smtClean="0">
                      <a:ea typeface="Arial" charset="0"/>
                      <a:cs typeface="Arial" charset="0"/>
                    </a:rPr>
                    <a:t>–</a:t>
                  </a:r>
                  <a:r>
                    <a:rPr lang="en-US" sz="1800" dirty="0" smtClean="0">
                      <a:ea typeface="Arial" charset="0"/>
                      <a:cs typeface="Arial" charset="0"/>
                    </a:rPr>
                    <a:t> 168.1</a:t>
                  </a:r>
                  <a:endParaRPr lang="en-US" sz="1800" dirty="0">
                    <a:ea typeface="Arial" charset="0"/>
                    <a:cs typeface="Arial" charset="0"/>
                  </a:endParaRPr>
                </a:p>
              </p:txBody>
            </p:sp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96648" y="18296933"/>
                  <a:ext cx="232301" cy="138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96647" y="19308471"/>
                  <a:ext cx="231038" cy="143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96649" y="18972973"/>
                  <a:ext cx="231038" cy="143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96648" y="18627432"/>
                  <a:ext cx="231038" cy="153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4099" y="17328823"/>
                  <a:ext cx="496609" cy="28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79203" y="19029853"/>
                  <a:ext cx="496609" cy="28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07487" y="21779395"/>
                  <a:ext cx="496609" cy="28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1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4709610" y="22950699"/>
                  <a:ext cx="236645" cy="1380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5587196" y="22955272"/>
                  <a:ext cx="200926" cy="117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7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31957" y="17847063"/>
                  <a:ext cx="438023" cy="228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8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05442" y="16605511"/>
                  <a:ext cx="244116" cy="23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4586" y="17184969"/>
                  <a:ext cx="301650" cy="240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48621" y="20342027"/>
                  <a:ext cx="150825" cy="240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49965" y="20681806"/>
                  <a:ext cx="301650" cy="230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2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19155" y="23588082"/>
                  <a:ext cx="301650" cy="2759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5913623" y="23202507"/>
                  <a:ext cx="301650" cy="143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891030">
                  <a:off x="15369790" y="24059286"/>
                  <a:ext cx="301651" cy="153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96650" y="19644809"/>
                <a:ext cx="231037" cy="13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8393" y="24560630"/>
                <a:ext cx="530810" cy="23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9980" y="22678865"/>
                <a:ext cx="530810" cy="23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" name="Main Title"/>
          <p:cNvSpPr>
            <a:spLocks noGrp="1"/>
          </p:cNvSpPr>
          <p:nvPr>
            <p:ph type="body" sz="quarter" idx="10"/>
          </p:nvPr>
        </p:nvSpPr>
        <p:spPr>
          <a:xfrm rot="16200000">
            <a:off x="11228423" y="18024260"/>
            <a:ext cx="29305680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3800" b="1" dirty="0" smtClean="0">
                <a:solidFill>
                  <a:srgbClr val="1B57AF"/>
                </a:solidFill>
              </a:rPr>
              <a:t>Miami Beach </a:t>
            </a:r>
            <a:r>
              <a:rPr lang="en-US" sz="13800" dirty="0" smtClean="0">
                <a:solidFill>
                  <a:srgbClr val="1B57AF"/>
                </a:solidFill>
              </a:rPr>
              <a:t>Urban Development</a:t>
            </a:r>
            <a:endParaRPr lang="en-US" sz="13800" dirty="0">
              <a:solidFill>
                <a:srgbClr val="1B57AF"/>
              </a:solidFill>
            </a:endParaRP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4052377" y="31627609"/>
            <a:ext cx="9600487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We would like to thank our science advisors, Dr. Rosanna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Rivero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and Dr. Marguerite Madden, for their guidance on this project.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We would also like to thank our project partner at the City of Miami Beach Public Works Department, Francisco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D’Elia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, as well as Bruce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Mowry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for their support and involvement throughout this project.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669" y="10525932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26315" y="446212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45014" y="30858168"/>
            <a:ext cx="980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>
                <a:solidFill>
                  <a:srgbClr val="1B57AF"/>
                </a:solidFill>
              </a:rPr>
              <a:t>Utilizing NASA Earth Observations to Assess Sea Level Rise and Develop Optimal Green Infrastructure Plans to Restore Mangrove Habitat and Enhance Coastal Resiliency 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4045014" y="26068423"/>
            <a:ext cx="10206833" cy="478974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1B57AF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As a result of Hurricane Irma, approximately 45% of coastal vegetation  along Miami Beach was lost or damaged. </a:t>
            </a:r>
            <a:r>
              <a:rPr lang="en-US" dirty="0" smtClean="0"/>
              <a:t>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estimated 26% of this  vegetation recovered within 40 days of the storm’s passing.  </a:t>
            </a:r>
          </a:p>
          <a:p>
            <a:pPr marL="347663" indent="-347663">
              <a:buClr>
                <a:srgbClr val="1B57AF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city of Miami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Beach saw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 </a:t>
            </a:r>
            <a:r>
              <a:rPr lang="en-US" dirty="0" smtClean="0"/>
              <a:t>24%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increase in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vegetation cover between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1994 and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2015.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347663" indent="-347663">
              <a:buClr>
                <a:srgbClr val="1B57AF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Mangrove forests in Biscayne National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Park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represent effective,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self-sustaining green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infrastructure options because of their resiliency in both hurricane and non-hurricane years.  </a:t>
            </a:r>
          </a:p>
          <a:p>
            <a:pPr marL="347663" indent="-347663">
              <a:buClr>
                <a:srgbClr val="1B57AF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These results demonstrate the importance of existing resiliency strategies in geographically vulnerable areas like Miami Beach.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045014" y="25298982"/>
            <a:ext cx="7139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 smtClean="0">
                <a:solidFill>
                  <a:srgbClr val="1B57AF"/>
                </a:solidFill>
              </a:rPr>
              <a:t>Georgia – Athens</a:t>
            </a:r>
          </a:p>
          <a:p>
            <a:r>
              <a:rPr lang="en-US" sz="4000" b="0" dirty="0" smtClean="0">
                <a:solidFill>
                  <a:srgbClr val="1B57AF"/>
                </a:solidFill>
              </a:rPr>
              <a:t>Fall 2017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880114" y="5195650"/>
            <a:ext cx="11380829" cy="537033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In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response to projected sea level rise and extreme weather events, Miami Beach and other urban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areas surrounding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Biscayne Bay are developing adaptive strategies to mitigate the effects of changing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environmental conditions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. Because the local economy, especially the tourism industry, is intricately tied to coastal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resources, city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officials are involved with on-going efforts to reduce storm damage and monitor shoreline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conditions. Some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important considerations for these adaptive strategies include water drainage capacity,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green infrastructure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, and maintenance of natural wetland ecosystems, particularly mangrove forests. This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NASA DEVELOP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project employed Earth observations to assess historical trends in urban vegetation density,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post Hurricane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Irma coastal damage, and the current extent and health of mangrove ecosystems in protected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areas. The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goal of this project was to enhance the wetland monitoring and shoreline management programs led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by local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organizations, such as the City of Miami Beach Public Works Department. The results of this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project will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be incorporated into a mangrove habitat suitability analysis that will aid the ecological management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and land 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use planning efforts led by the City of Miami Beach Public Works Department to improve </a:t>
            </a:r>
            <a:r>
              <a:rPr lang="en-US" sz="2500" dirty="0" smtClean="0">
                <a:solidFill>
                  <a:schemeClr val="tx1">
                    <a:lumMod val="75000"/>
                  </a:schemeClr>
                </a:solidFill>
              </a:rPr>
              <a:t>coastal resiliency</a:t>
            </a:r>
            <a:r>
              <a:rPr lang="en-US" sz="25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25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32133" y="18715248"/>
            <a:ext cx="13014495" cy="79480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City of Miami Beach,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Public Works Department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414" y="19442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8414" y="2268173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50122" y="20294171"/>
            <a:ext cx="10582656" cy="258135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57AF"/>
              </a:buClr>
            </a:pPr>
            <a:r>
              <a:rPr lang="en-US" b="1" dirty="0" smtClean="0">
                <a:solidFill>
                  <a:srgbClr val="1B57AF"/>
                </a:solidFill>
              </a:rPr>
              <a:t>Examine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coastal damage in Miami Beach following Hurricane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Irma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buClr>
                <a:srgbClr val="1B57AF"/>
              </a:buClr>
            </a:pPr>
            <a:r>
              <a:rPr lang="en-US" b="1" dirty="0">
                <a:solidFill>
                  <a:srgbClr val="1B57AF"/>
                </a:solidFill>
              </a:rPr>
              <a:t>Map</a:t>
            </a:r>
            <a:r>
              <a:rPr lang="en-US" dirty="0"/>
              <a:t> </a:t>
            </a:r>
            <a:r>
              <a:rPr lang="en-US" dirty="0" smtClean="0"/>
              <a:t>the distribution of historic urban vegetation in Miami </a:t>
            </a:r>
            <a:r>
              <a:rPr lang="en-US" dirty="0" smtClean="0"/>
              <a:t>Beach</a:t>
            </a:r>
            <a:endParaRPr lang="en-US" b="1" dirty="0" smtClean="0">
              <a:solidFill>
                <a:srgbClr val="1B57AF"/>
              </a:solidFill>
            </a:endParaRPr>
          </a:p>
          <a:p>
            <a:pPr lvl="0">
              <a:buClr>
                <a:srgbClr val="1B57AF"/>
              </a:buClr>
            </a:pPr>
            <a:r>
              <a:rPr lang="en-US" b="1" dirty="0" smtClean="0">
                <a:solidFill>
                  <a:srgbClr val="1B57AF"/>
                </a:solidFill>
              </a:rPr>
              <a:t>Assess</a:t>
            </a:r>
            <a:r>
              <a:rPr lang="en-US" dirty="0" smtClean="0"/>
              <a:t> the range and health of </a:t>
            </a:r>
            <a:r>
              <a:rPr lang="en-US" dirty="0"/>
              <a:t>coastal </a:t>
            </a:r>
            <a:r>
              <a:rPr lang="en-US" dirty="0" smtClean="0"/>
              <a:t>wetlands in southeast Florida </a:t>
            </a:r>
            <a:r>
              <a:rPr lang="en-US" dirty="0"/>
              <a:t> </a:t>
            </a:r>
            <a:r>
              <a:rPr lang="en-US" dirty="0" smtClean="0"/>
              <a:t> using Landsat 5 TM, Landsat 8 OLI, and Terra MODIS data </a:t>
            </a:r>
            <a:r>
              <a:rPr lang="en-US" dirty="0" smtClean="0"/>
              <a:t>products 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79" y="23928180"/>
            <a:ext cx="3313402" cy="270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1" y="23811815"/>
            <a:ext cx="2803005" cy="2708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88" y="23811815"/>
            <a:ext cx="3598416" cy="2708808"/>
          </a:xfrm>
          <a:prstGeom prst="rect">
            <a:avLst/>
          </a:prstGeom>
        </p:spPr>
      </p:pic>
      <p:sp>
        <p:nvSpPr>
          <p:cNvPr id="90" name="Text Placeholder 16"/>
          <p:cNvSpPr txBox="1">
            <a:spLocks/>
          </p:cNvSpPr>
          <p:nvPr/>
        </p:nvSpPr>
        <p:spPr>
          <a:xfrm>
            <a:off x="1157015" y="26586696"/>
            <a:ext cx="2399506" cy="57938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Landsat 5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TM</a:t>
            </a:r>
          </a:p>
        </p:txBody>
      </p:sp>
      <p:sp>
        <p:nvSpPr>
          <p:cNvPr id="91" name="Text Placeholder 16"/>
          <p:cNvSpPr txBox="1">
            <a:spLocks/>
          </p:cNvSpPr>
          <p:nvPr/>
        </p:nvSpPr>
        <p:spPr>
          <a:xfrm>
            <a:off x="4289731" y="26627675"/>
            <a:ext cx="2399506" cy="57938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Landsat 8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OLI</a:t>
            </a:r>
          </a:p>
        </p:txBody>
      </p:sp>
      <p:sp>
        <p:nvSpPr>
          <p:cNvPr id="92" name="Text Placeholder 16"/>
          <p:cNvSpPr txBox="1">
            <a:spLocks/>
          </p:cNvSpPr>
          <p:nvPr/>
        </p:nvSpPr>
        <p:spPr>
          <a:xfrm>
            <a:off x="7571143" y="26649019"/>
            <a:ext cx="2399506" cy="57938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Terra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MODIS</a:t>
            </a:r>
          </a:p>
        </p:txBody>
      </p:sp>
      <p:sp>
        <p:nvSpPr>
          <p:cNvPr id="274" name="Text Placeholder 9"/>
          <p:cNvSpPr txBox="1">
            <a:spLocks/>
          </p:cNvSpPr>
          <p:nvPr/>
        </p:nvSpPr>
        <p:spPr>
          <a:xfrm>
            <a:off x="1267871" y="11625921"/>
            <a:ext cx="1695548" cy="9977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7AF"/>
                </a:solidFill>
                <a:effectLst/>
                <a:uLnTx/>
                <a:uFillTx/>
                <a:latin typeface="+mn-lt"/>
              </a:rPr>
              <a:t>Coastal</a:t>
            </a:r>
          </a:p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7AF"/>
                </a:solidFill>
                <a:effectLst/>
                <a:uLnTx/>
                <a:uFillTx/>
                <a:latin typeface="+mn-lt"/>
              </a:rPr>
              <a:t> Damage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57A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1" name="Text Placeholder 9"/>
          <p:cNvSpPr txBox="1">
            <a:spLocks/>
          </p:cNvSpPr>
          <p:nvPr/>
        </p:nvSpPr>
        <p:spPr>
          <a:xfrm>
            <a:off x="968325" y="13427986"/>
            <a:ext cx="2256464" cy="104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7AF"/>
                </a:solidFill>
                <a:effectLst/>
                <a:uLnTx/>
                <a:uFillTx/>
                <a:latin typeface="+mn-lt"/>
              </a:rPr>
              <a:t>Urban Vegetation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57A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2" name="Text Placeholder 9"/>
          <p:cNvSpPr txBox="1">
            <a:spLocks/>
          </p:cNvSpPr>
          <p:nvPr/>
        </p:nvSpPr>
        <p:spPr>
          <a:xfrm>
            <a:off x="10150108" y="13265562"/>
            <a:ext cx="1775246" cy="1031476"/>
          </a:xfrm>
          <a:prstGeom prst="roundRect">
            <a:avLst/>
          </a:prstGeom>
          <a:solidFill>
            <a:srgbClr val="ACC8F2"/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</a:rPr>
              <a:t>Historic Green Space Distribution Assessment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3" name="Text Placeholder 9"/>
          <p:cNvSpPr txBox="1">
            <a:spLocks/>
          </p:cNvSpPr>
          <p:nvPr/>
        </p:nvSpPr>
        <p:spPr>
          <a:xfrm>
            <a:off x="3224790" y="12840713"/>
            <a:ext cx="1778840" cy="801685"/>
          </a:xfrm>
          <a:prstGeom prst="roundRect">
            <a:avLst/>
          </a:prstGeom>
          <a:solidFill>
            <a:srgbClr val="ACC8F2"/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Digital Orthophoto Quadrangles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4" name="Text Placeholder 9"/>
          <p:cNvSpPr txBox="1">
            <a:spLocks/>
          </p:cNvSpPr>
          <p:nvPr/>
        </p:nvSpPr>
        <p:spPr>
          <a:xfrm>
            <a:off x="3229395" y="13937467"/>
            <a:ext cx="1776077" cy="1048975"/>
          </a:xfrm>
          <a:prstGeom prst="roundRect">
            <a:avLst/>
          </a:prstGeom>
          <a:solidFill>
            <a:srgbClr val="ACC8F2"/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National Agriculture Imagery Program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5" name="Text Placeholder 9"/>
          <p:cNvSpPr txBox="1">
            <a:spLocks/>
          </p:cNvSpPr>
          <p:nvPr/>
        </p:nvSpPr>
        <p:spPr>
          <a:xfrm>
            <a:off x="5626541" y="13265562"/>
            <a:ext cx="1757036" cy="1044739"/>
          </a:xfrm>
          <a:prstGeom prst="roundRect">
            <a:avLst/>
          </a:prstGeom>
          <a:solidFill>
            <a:srgbClr val="ACC8F2"/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Normalized Difference Vegetation Index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5003630" y="13220973"/>
            <a:ext cx="619808" cy="1250849"/>
            <a:chOff x="2504053" y="2223725"/>
            <a:chExt cx="1694724" cy="708769"/>
          </a:xfrm>
        </p:grpSpPr>
        <p:cxnSp>
          <p:nvCxnSpPr>
            <p:cNvPr id="297" name="Elbow Connector 296"/>
            <p:cNvCxnSpPr/>
            <p:nvPr/>
          </p:nvCxnSpPr>
          <p:spPr>
            <a:xfrm>
              <a:off x="2504053" y="2223725"/>
              <a:ext cx="1694723" cy="316865"/>
            </a:xfrm>
            <a:prstGeom prst="bentConnector3">
              <a:avLst/>
            </a:prstGeom>
            <a:ln>
              <a:solidFill>
                <a:srgbClr val="1B57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Elbow Connector 297"/>
            <p:cNvCxnSpPr/>
            <p:nvPr/>
          </p:nvCxnSpPr>
          <p:spPr>
            <a:xfrm flipV="1">
              <a:off x="2504054" y="2540590"/>
              <a:ext cx="1694723" cy="391904"/>
            </a:xfrm>
            <a:prstGeom prst="bentConnector3">
              <a:avLst/>
            </a:prstGeom>
            <a:ln>
              <a:solidFill>
                <a:srgbClr val="1B57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9" name="Straight Arrow Connector 298"/>
          <p:cNvCxnSpPr/>
          <p:nvPr/>
        </p:nvCxnSpPr>
        <p:spPr>
          <a:xfrm>
            <a:off x="9476536" y="13793152"/>
            <a:ext cx="673572" cy="0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 Placeholder 9"/>
          <p:cNvSpPr txBox="1">
            <a:spLocks/>
          </p:cNvSpPr>
          <p:nvPr/>
        </p:nvSpPr>
        <p:spPr>
          <a:xfrm>
            <a:off x="1084730" y="15852660"/>
            <a:ext cx="2061830" cy="125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noProof="0" dirty="0" smtClean="0">
                <a:latin typeface="+mn-lt"/>
              </a:rPr>
              <a:t>Mangrove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1B57A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>
                <a:latin typeface="+mn-lt"/>
              </a:rPr>
              <a:t>Health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57A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1" name="Text Placeholder 9"/>
          <p:cNvSpPr txBox="1">
            <a:spLocks/>
          </p:cNvSpPr>
          <p:nvPr/>
        </p:nvSpPr>
        <p:spPr>
          <a:xfrm>
            <a:off x="3224789" y="16978816"/>
            <a:ext cx="1778840" cy="410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noProof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</a:rPr>
              <a:t>Terra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 MODIS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2" name="Text Placeholder 9"/>
          <p:cNvSpPr txBox="1">
            <a:spLocks/>
          </p:cNvSpPr>
          <p:nvPr/>
        </p:nvSpPr>
        <p:spPr>
          <a:xfrm>
            <a:off x="3233895" y="15475102"/>
            <a:ext cx="1778840" cy="410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Landsat 5 TM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3" name="Text Placeholder 9"/>
          <p:cNvSpPr txBox="1">
            <a:spLocks/>
          </p:cNvSpPr>
          <p:nvPr/>
        </p:nvSpPr>
        <p:spPr>
          <a:xfrm>
            <a:off x="3233895" y="16176146"/>
            <a:ext cx="1778840" cy="4255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Landsat 8 OLI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4" name="Text Placeholder 9"/>
          <p:cNvSpPr txBox="1">
            <a:spLocks/>
          </p:cNvSpPr>
          <p:nvPr/>
        </p:nvSpPr>
        <p:spPr>
          <a:xfrm>
            <a:off x="7576869" y="16794345"/>
            <a:ext cx="1757036" cy="8026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Gross Primary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 Productivity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5" name="Text Placeholder 9"/>
          <p:cNvSpPr txBox="1">
            <a:spLocks/>
          </p:cNvSpPr>
          <p:nvPr/>
        </p:nvSpPr>
        <p:spPr>
          <a:xfrm>
            <a:off x="5623438" y="15554656"/>
            <a:ext cx="1617708" cy="9460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</a:rPr>
              <a:t>Enhanced Vegetation Index</a:t>
            </a:r>
            <a:endParaRPr lang="en-US" sz="18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+mn-lt"/>
            </a:endParaRPr>
          </a:p>
        </p:txBody>
      </p:sp>
      <p:sp>
        <p:nvSpPr>
          <p:cNvPr id="306" name="Text Placeholder 9"/>
          <p:cNvSpPr txBox="1">
            <a:spLocks/>
          </p:cNvSpPr>
          <p:nvPr/>
        </p:nvSpPr>
        <p:spPr>
          <a:xfrm>
            <a:off x="10168318" y="15982746"/>
            <a:ext cx="1757036" cy="9809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</a:rPr>
              <a:t>Historic Mangrove  Health Assessment</a:t>
            </a:r>
            <a:endParaRPr lang="en-US" sz="1800" b="1" dirty="0">
              <a:solidFill>
                <a:sysClr val="windowText" lastClr="000000">
                  <a:lumMod val="85000"/>
                  <a:lumOff val="15000"/>
                </a:sysClr>
              </a:solidFill>
              <a:latin typeface="+mn-lt"/>
            </a:endParaRPr>
          </a:p>
        </p:txBody>
      </p:sp>
      <p:grpSp>
        <p:nvGrpSpPr>
          <p:cNvPr id="307" name="Group 306"/>
          <p:cNvGrpSpPr/>
          <p:nvPr/>
        </p:nvGrpSpPr>
        <p:grpSpPr>
          <a:xfrm>
            <a:off x="9333905" y="16043113"/>
            <a:ext cx="834414" cy="1124663"/>
            <a:chOff x="2504053" y="2223725"/>
            <a:chExt cx="1694724" cy="708769"/>
          </a:xfrm>
        </p:grpSpPr>
        <p:cxnSp>
          <p:nvCxnSpPr>
            <p:cNvPr id="308" name="Elbow Connector 307"/>
            <p:cNvCxnSpPr/>
            <p:nvPr/>
          </p:nvCxnSpPr>
          <p:spPr>
            <a:xfrm>
              <a:off x="2504053" y="2223725"/>
              <a:ext cx="1694723" cy="316865"/>
            </a:xfrm>
            <a:prstGeom prst="bentConnector3">
              <a:avLst/>
            </a:prstGeom>
            <a:ln>
              <a:solidFill>
                <a:srgbClr val="1B57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Elbow Connector 308"/>
            <p:cNvCxnSpPr/>
            <p:nvPr/>
          </p:nvCxnSpPr>
          <p:spPr>
            <a:xfrm flipV="1">
              <a:off x="2504054" y="2540590"/>
              <a:ext cx="1694723" cy="391904"/>
            </a:xfrm>
            <a:prstGeom prst="bentConnector3">
              <a:avLst/>
            </a:prstGeom>
            <a:ln>
              <a:solidFill>
                <a:srgbClr val="1B57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0" name="Straight Arrow Connector 309"/>
          <p:cNvCxnSpPr>
            <a:endCxn id="304" idx="1"/>
          </p:cNvCxnSpPr>
          <p:nvPr/>
        </p:nvCxnSpPr>
        <p:spPr>
          <a:xfrm>
            <a:off x="5017287" y="17187815"/>
            <a:ext cx="2559582" cy="7854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 Placeholder 9"/>
          <p:cNvSpPr txBox="1">
            <a:spLocks/>
          </p:cNvSpPr>
          <p:nvPr/>
        </p:nvSpPr>
        <p:spPr>
          <a:xfrm>
            <a:off x="7585868" y="15626374"/>
            <a:ext cx="1757036" cy="8026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Gross Primary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 Productivity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12" name="Straight Arrow Connector 311"/>
          <p:cNvCxnSpPr>
            <a:stCxn id="305" idx="3"/>
            <a:endCxn id="311" idx="1"/>
          </p:cNvCxnSpPr>
          <p:nvPr/>
        </p:nvCxnSpPr>
        <p:spPr>
          <a:xfrm>
            <a:off x="7241146" y="16027698"/>
            <a:ext cx="344722" cy="0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Group 312"/>
          <p:cNvGrpSpPr/>
          <p:nvPr/>
        </p:nvGrpSpPr>
        <p:grpSpPr>
          <a:xfrm>
            <a:off x="5003628" y="15626374"/>
            <a:ext cx="619809" cy="797139"/>
            <a:chOff x="2504053" y="2223725"/>
            <a:chExt cx="1694724" cy="708769"/>
          </a:xfrm>
        </p:grpSpPr>
        <p:cxnSp>
          <p:nvCxnSpPr>
            <p:cNvPr id="314" name="Elbow Connector 313"/>
            <p:cNvCxnSpPr/>
            <p:nvPr/>
          </p:nvCxnSpPr>
          <p:spPr>
            <a:xfrm>
              <a:off x="2504053" y="2223725"/>
              <a:ext cx="1694723" cy="316865"/>
            </a:xfrm>
            <a:prstGeom prst="bentConnector3">
              <a:avLst/>
            </a:prstGeom>
            <a:ln>
              <a:solidFill>
                <a:srgbClr val="1B57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Elbow Connector 314"/>
            <p:cNvCxnSpPr/>
            <p:nvPr/>
          </p:nvCxnSpPr>
          <p:spPr>
            <a:xfrm flipV="1">
              <a:off x="2504054" y="2540590"/>
              <a:ext cx="1694723" cy="391904"/>
            </a:xfrm>
            <a:prstGeom prst="bentConnector3">
              <a:avLst/>
            </a:prstGeom>
            <a:ln>
              <a:solidFill>
                <a:srgbClr val="1B57A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02766" y="27243546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4345" y="28308691"/>
            <a:ext cx="2872251" cy="3536463"/>
            <a:chOff x="554345" y="28308691"/>
            <a:chExt cx="2872251" cy="3536463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68" y="28308691"/>
              <a:ext cx="2057404" cy="2046184"/>
            </a:xfrm>
            <a:prstGeom prst="rect">
              <a:avLst/>
            </a:prstGeom>
          </p:spPr>
        </p:pic>
        <p:pic>
          <p:nvPicPr>
            <p:cNvPr id="1026" name="Picture 2" descr="C:\Users\crms\Desktop\Miami Team\Lulu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83" b="521"/>
            <a:stretch/>
          </p:blipFill>
          <p:spPr bwMode="auto">
            <a:xfrm>
              <a:off x="1176836" y="28518149"/>
              <a:ext cx="1627268" cy="16272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 Placeholder 16"/>
            <p:cNvSpPr txBox="1">
              <a:spLocks/>
            </p:cNvSpPr>
            <p:nvPr/>
          </p:nvSpPr>
          <p:spPr>
            <a:xfrm>
              <a:off x="554345" y="30597261"/>
              <a:ext cx="2872251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Maria Luisa Escobar Pardo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Project Lead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59435" y="28330545"/>
            <a:ext cx="3002160" cy="3514609"/>
            <a:chOff x="5519376" y="28330545"/>
            <a:chExt cx="3002160" cy="3514609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54" y="28330545"/>
              <a:ext cx="2057404" cy="2046184"/>
            </a:xfrm>
            <a:prstGeom prst="rect">
              <a:avLst/>
            </a:prstGeom>
          </p:spPr>
        </p:pic>
        <p:pic>
          <p:nvPicPr>
            <p:cNvPr id="1028" name="Picture 4" descr="C:\Users\crms\Desktop\Miami Team\Abhishek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6" b="9836"/>
            <a:stretch/>
          </p:blipFill>
          <p:spPr bwMode="auto">
            <a:xfrm>
              <a:off x="6215153" y="28562673"/>
              <a:ext cx="1610606" cy="16106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 Placeholder 16"/>
            <p:cNvSpPr txBox="1">
              <a:spLocks/>
            </p:cNvSpPr>
            <p:nvPr/>
          </p:nvSpPr>
          <p:spPr>
            <a:xfrm>
              <a:off x="5519376" y="30597261"/>
              <a:ext cx="300216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Abhishek Kumar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6890" y="28330545"/>
            <a:ext cx="2872251" cy="3514608"/>
            <a:chOff x="2999426" y="28330545"/>
            <a:chExt cx="2872251" cy="3514608"/>
          </a:xfrm>
        </p:grpSpPr>
        <p:sp>
          <p:nvSpPr>
            <p:cNvPr id="95" name="Text Placeholder 16"/>
            <p:cNvSpPr txBox="1">
              <a:spLocks/>
            </p:cNvSpPr>
            <p:nvPr/>
          </p:nvSpPr>
          <p:spPr>
            <a:xfrm>
              <a:off x="2999426" y="30597260"/>
              <a:ext cx="2872251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Christopher Cameron</a:t>
              </a: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849" y="28330545"/>
              <a:ext cx="2057404" cy="2046184"/>
            </a:xfrm>
            <a:prstGeom prst="rect">
              <a:avLst/>
            </a:prstGeom>
          </p:spPr>
        </p:pic>
        <p:pic>
          <p:nvPicPr>
            <p:cNvPr id="1027" name="Picture 3" descr="C:\Users\crms\Desktop\Miami Team\Sean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41" b="11041"/>
            <a:stretch/>
          </p:blipFill>
          <p:spPr bwMode="auto">
            <a:xfrm>
              <a:off x="3621968" y="28540054"/>
              <a:ext cx="1627166" cy="162716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8191889" y="28308691"/>
            <a:ext cx="3002160" cy="3558145"/>
            <a:chOff x="8191889" y="28308691"/>
            <a:chExt cx="3002160" cy="3558145"/>
          </a:xfrm>
        </p:grpSpPr>
        <p:sp>
          <p:nvSpPr>
            <p:cNvPr id="100" name="Text Placeholder 16"/>
            <p:cNvSpPr txBox="1">
              <a:spLocks/>
            </p:cNvSpPr>
            <p:nvPr/>
          </p:nvSpPr>
          <p:spPr>
            <a:xfrm>
              <a:off x="8191889" y="30618943"/>
              <a:ext cx="300216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Sonia Linton</a:t>
              </a: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267" y="28308691"/>
              <a:ext cx="2057404" cy="2046184"/>
            </a:xfrm>
            <a:prstGeom prst="rect">
              <a:avLst/>
            </a:prstGeom>
          </p:spPr>
        </p:pic>
        <p:pic>
          <p:nvPicPr>
            <p:cNvPr id="1029" name="Picture 5" descr="C:\Users\crms\Desktop\Miami Team\Sonia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 bwMode="auto">
            <a:xfrm>
              <a:off x="8879464" y="28524942"/>
              <a:ext cx="1627011" cy="162701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969715" y="31845002"/>
            <a:ext cx="3002160" cy="3456271"/>
            <a:chOff x="1969715" y="31845002"/>
            <a:chExt cx="3002160" cy="3456271"/>
          </a:xfrm>
        </p:grpSpPr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093" y="31845002"/>
              <a:ext cx="2057404" cy="2046184"/>
            </a:xfrm>
            <a:prstGeom prst="rect">
              <a:avLst/>
            </a:prstGeom>
          </p:spPr>
        </p:pic>
        <p:sp>
          <p:nvSpPr>
            <p:cNvPr id="321" name="Text Placeholder 16"/>
            <p:cNvSpPr txBox="1">
              <a:spLocks/>
            </p:cNvSpPr>
            <p:nvPr/>
          </p:nvSpPr>
          <p:spPr>
            <a:xfrm>
              <a:off x="1969715" y="34053380"/>
              <a:ext cx="300216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David </a:t>
              </a:r>
              <a:r>
                <a:rPr 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Rickless</a:t>
              </a: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  <p:pic>
          <p:nvPicPr>
            <p:cNvPr id="1030" name="Picture 6" descr="C:\Users\crms\Desktop\Miami Team\David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1" b="8931"/>
            <a:stretch/>
          </p:blipFill>
          <p:spPr bwMode="auto">
            <a:xfrm>
              <a:off x="2658729" y="32062693"/>
              <a:ext cx="1624132" cy="162413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4566451" y="31822192"/>
            <a:ext cx="3002160" cy="3542499"/>
            <a:chOff x="4628293" y="31822192"/>
            <a:chExt cx="3002160" cy="3542499"/>
          </a:xfrm>
        </p:grpSpPr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671" y="31822192"/>
              <a:ext cx="2057404" cy="2046184"/>
            </a:xfrm>
            <a:prstGeom prst="rect">
              <a:avLst/>
            </a:prstGeom>
          </p:spPr>
        </p:pic>
        <p:sp>
          <p:nvSpPr>
            <p:cNvPr id="322" name="Text Placeholder 16"/>
            <p:cNvSpPr txBox="1">
              <a:spLocks/>
            </p:cNvSpPr>
            <p:nvPr/>
          </p:nvSpPr>
          <p:spPr>
            <a:xfrm>
              <a:off x="4628293" y="34116798"/>
              <a:ext cx="300216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Navid</a:t>
              </a: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Hashemi</a:t>
              </a: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1">
                      <a:lumMod val="75000"/>
                    </a:schemeClr>
                  </a:solidFill>
                </a:rPr>
                <a:t>Tonekaboni</a:t>
              </a:r>
              <a:endParaRPr lang="en-US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1031" name="Picture 7" descr="C:\Users\crms\Desktop\Miami Team\Navid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84" r="7780" b="11984"/>
            <a:stretch/>
          </p:blipFill>
          <p:spPr bwMode="auto">
            <a:xfrm>
              <a:off x="5316327" y="32032238"/>
              <a:ext cx="1626092" cy="162609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7163187" y="31818758"/>
            <a:ext cx="3002160" cy="3542499"/>
            <a:chOff x="7163187" y="31818758"/>
            <a:chExt cx="3002160" cy="3542499"/>
          </a:xfrm>
        </p:grpSpPr>
        <p:pic>
          <p:nvPicPr>
            <p:cNvPr id="323" name="Picture 3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565" y="31818758"/>
              <a:ext cx="2057404" cy="2046184"/>
            </a:xfrm>
            <a:prstGeom prst="rect">
              <a:avLst/>
            </a:prstGeom>
          </p:spPr>
        </p:pic>
        <p:sp>
          <p:nvSpPr>
            <p:cNvPr id="324" name="Text Placeholder 16"/>
            <p:cNvSpPr txBox="1">
              <a:spLocks/>
            </p:cNvSpPr>
            <p:nvPr/>
          </p:nvSpPr>
          <p:spPr>
            <a:xfrm>
              <a:off x="7163187" y="34113364"/>
              <a:ext cx="3002160" cy="1247893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Sam Weber </a:t>
              </a:r>
            </a:p>
          </p:txBody>
        </p:sp>
        <p:pic>
          <p:nvPicPr>
            <p:cNvPr id="1032" name="Picture 8" descr="C:\Users\crms\Desktop\Miami Team\Sam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6" b="11586"/>
            <a:stretch/>
          </p:blipFill>
          <p:spPr bwMode="auto">
            <a:xfrm>
              <a:off x="7851221" y="32028804"/>
              <a:ext cx="1626092" cy="162609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 Placeholder 9"/>
          <p:cNvSpPr txBox="1">
            <a:spLocks/>
          </p:cNvSpPr>
          <p:nvPr/>
        </p:nvSpPr>
        <p:spPr>
          <a:xfrm>
            <a:off x="7883901" y="13265561"/>
            <a:ext cx="1757036" cy="1044739"/>
          </a:xfrm>
          <a:prstGeom prst="roundRect">
            <a:avLst/>
          </a:prstGeom>
          <a:solidFill>
            <a:srgbClr val="ACC8F2"/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Zonal Statistics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09" name="Straight Arrow Connector 108"/>
          <p:cNvCxnSpPr>
            <a:stCxn id="295" idx="3"/>
            <a:endCxn id="108" idx="1"/>
          </p:cNvCxnSpPr>
          <p:nvPr/>
        </p:nvCxnSpPr>
        <p:spPr>
          <a:xfrm flipV="1">
            <a:off x="7383577" y="13787931"/>
            <a:ext cx="500324" cy="1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8337" r="5633" b="9654"/>
          <a:stretch/>
        </p:blipFill>
        <p:spPr>
          <a:xfrm>
            <a:off x="14321626" y="5290505"/>
            <a:ext cx="9975159" cy="49912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4778360" y="6670556"/>
            <a:ext cx="1458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Gulf of Mexico</a:t>
            </a:r>
            <a:endParaRPr lang="en-US" sz="25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6612786" y="5885057"/>
            <a:ext cx="1135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Florida</a:t>
            </a:r>
            <a:endParaRPr lang="en-US" sz="2500" dirty="0"/>
          </a:p>
        </p:txBody>
      </p:sp>
      <p:sp>
        <p:nvSpPr>
          <p:cNvPr id="113" name="TextBox 112"/>
          <p:cNvSpPr txBox="1"/>
          <p:nvPr/>
        </p:nvSpPr>
        <p:spPr>
          <a:xfrm rot="17483264">
            <a:off x="22051233" y="7085297"/>
            <a:ext cx="13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Biscayne Bay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5512495" y="8262373"/>
            <a:ext cx="20213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Miami-Dade County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Miami Beach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Miami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5081846" y="9284500"/>
            <a:ext cx="360894" cy="148227"/>
          </a:xfrm>
          <a:prstGeom prst="rect">
            <a:avLst/>
          </a:prstGeom>
          <a:solidFill>
            <a:srgbClr val="FF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5081845" y="8895806"/>
            <a:ext cx="344694" cy="126219"/>
          </a:xfrm>
          <a:prstGeom prst="rect">
            <a:avLst/>
          </a:prstGeom>
          <a:solidFill>
            <a:srgbClr val="FFA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5092704" y="8453651"/>
            <a:ext cx="333835" cy="1769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59246" y="5481798"/>
            <a:ext cx="238289" cy="66721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878414" y="17959705"/>
            <a:ext cx="980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Project Partner</a:t>
            </a:r>
          </a:p>
        </p:txBody>
      </p:sp>
      <p:sp>
        <p:nvSpPr>
          <p:cNvPr id="89" name="Text Placeholder 9"/>
          <p:cNvSpPr txBox="1">
            <a:spLocks/>
          </p:cNvSpPr>
          <p:nvPr/>
        </p:nvSpPr>
        <p:spPr>
          <a:xfrm>
            <a:off x="10150108" y="11457567"/>
            <a:ext cx="1775246" cy="10314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+mn-lt"/>
              </a:rPr>
              <a:t>Coastal Damage &amp; Recovery Assessment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3" name="Text Placeholder 9"/>
          <p:cNvSpPr txBox="1">
            <a:spLocks/>
          </p:cNvSpPr>
          <p:nvPr/>
        </p:nvSpPr>
        <p:spPr>
          <a:xfrm>
            <a:off x="5626541" y="11457567"/>
            <a:ext cx="1757036" cy="1044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Maximum Likelihood Classification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9476536" y="11985157"/>
            <a:ext cx="673572" cy="0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9"/>
          <p:cNvSpPr txBox="1">
            <a:spLocks/>
          </p:cNvSpPr>
          <p:nvPr/>
        </p:nvSpPr>
        <p:spPr>
          <a:xfrm>
            <a:off x="7883901" y="11457566"/>
            <a:ext cx="1757036" cy="1044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Land Use-Land Cover Change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04" name="Straight Arrow Connector 103"/>
          <p:cNvCxnSpPr>
            <a:stCxn id="93" idx="3"/>
            <a:endCxn id="103" idx="1"/>
          </p:cNvCxnSpPr>
          <p:nvPr/>
        </p:nvCxnSpPr>
        <p:spPr>
          <a:xfrm flipV="1">
            <a:off x="7383577" y="11979936"/>
            <a:ext cx="500324" cy="1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949865" y="11979936"/>
            <a:ext cx="673572" cy="0"/>
          </a:xfrm>
          <a:prstGeom prst="straightConnector1">
            <a:avLst/>
          </a:prstGeom>
          <a:ln>
            <a:solidFill>
              <a:srgbClr val="1B57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 Placeholder 9"/>
          <p:cNvSpPr txBox="1">
            <a:spLocks/>
          </p:cNvSpPr>
          <p:nvPr/>
        </p:nvSpPr>
        <p:spPr>
          <a:xfrm>
            <a:off x="3236658" y="11678183"/>
            <a:ext cx="1776077" cy="5845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B57A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PlanetScope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+mn-lt"/>
              </a:rPr>
              <a:t>4-band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07887" y="18951661"/>
            <a:ext cx="2757714" cy="251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4216027" y="19461666"/>
            <a:ext cx="9966011" cy="5416480"/>
            <a:chOff x="14434091" y="10362939"/>
            <a:chExt cx="9966011" cy="541648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r="22466"/>
            <a:stretch/>
          </p:blipFill>
          <p:spPr>
            <a:xfrm>
              <a:off x="14450486" y="11329804"/>
              <a:ext cx="3280690" cy="4449615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" t="7841" r="21936" b="-131"/>
            <a:stretch/>
          </p:blipFill>
          <p:spPr>
            <a:xfrm>
              <a:off x="17838896" y="11328734"/>
              <a:ext cx="3194080" cy="445000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" r="20004"/>
            <a:stretch/>
          </p:blipFill>
          <p:spPr>
            <a:xfrm>
              <a:off x="21119412" y="11329804"/>
              <a:ext cx="3280690" cy="4439314"/>
            </a:xfrm>
            <a:prstGeom prst="rect">
              <a:avLst/>
            </a:prstGeom>
          </p:spPr>
        </p:pic>
        <p:sp>
          <p:nvSpPr>
            <p:cNvPr id="125" name="Text Placeholder 9"/>
            <p:cNvSpPr txBox="1">
              <a:spLocks/>
            </p:cNvSpPr>
            <p:nvPr/>
          </p:nvSpPr>
          <p:spPr>
            <a:xfrm>
              <a:off x="14452040" y="10362939"/>
              <a:ext cx="3713031" cy="62759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r" defTabSz="91432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b="0" kern="1200" baseline="0">
                  <a:solidFill>
                    <a:srgbClr val="1B57AF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5746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2908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072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236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399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62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26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90" indent="-228582" algn="l" defTabSz="91432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2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b="1" noProof="0" dirty="0" smtClean="0">
                  <a:latin typeface="+mn-lt"/>
                </a:rPr>
                <a:t>Mangrove</a:t>
              </a:r>
              <a:r>
                <a:rPr lang="en-US" b="1" dirty="0">
                  <a:latin typeface="+mn-lt"/>
                </a:rPr>
                <a:t> </a:t>
              </a:r>
              <a:r>
                <a:rPr lang="en-US" b="1" dirty="0" smtClean="0">
                  <a:latin typeface="+mn-lt"/>
                </a:rPr>
                <a:t>Health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B57A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34091" y="11308296"/>
              <a:ext cx="1793842" cy="24622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a typeface="Arial" charset="0"/>
                  <a:cs typeface="Arial" charset="0"/>
                </a:rPr>
                <a:t>Gross Primary </a:t>
              </a:r>
              <a:r>
                <a:rPr lang="en-US" sz="2000" b="1" dirty="0" smtClean="0">
                  <a:ea typeface="Arial" charset="0"/>
                  <a:cs typeface="Arial" charset="0"/>
                </a:rPr>
                <a:t>Productivity</a:t>
              </a:r>
            </a:p>
            <a:p>
              <a:r>
                <a:rPr lang="en-US" sz="1800" dirty="0" smtClean="0">
                  <a:ea typeface="Arial" charset="0"/>
                  <a:cs typeface="Arial" charset="0"/>
                </a:rPr>
                <a:t>(</a:t>
              </a:r>
              <a:r>
                <a:rPr lang="en-US" sz="1800" dirty="0" err="1" smtClean="0">
                  <a:ea typeface="Arial" charset="0"/>
                  <a:cs typeface="Arial" charset="0"/>
                </a:rPr>
                <a:t>KgC</a:t>
              </a:r>
              <a:r>
                <a:rPr lang="en-US" sz="1800" dirty="0" smtClean="0">
                  <a:ea typeface="Arial" charset="0"/>
                  <a:cs typeface="Arial" charset="0"/>
                </a:rPr>
                <a:t>/m</a:t>
              </a:r>
              <a:r>
                <a:rPr lang="en-US" sz="1800" baseline="30000" dirty="0" smtClean="0">
                  <a:ea typeface="Arial" charset="0"/>
                  <a:cs typeface="Arial" charset="0"/>
                </a:rPr>
                <a:t>2 </a:t>
              </a:r>
              <a:r>
                <a:rPr lang="en-US" sz="1800" dirty="0" smtClean="0">
                  <a:ea typeface="Arial" charset="0"/>
                  <a:cs typeface="Arial" charset="0"/>
                </a:rPr>
                <a:t>)</a:t>
              </a:r>
              <a:endParaRPr lang="en-US" sz="1800" baseline="30000" dirty="0">
                <a:ea typeface="Arial" charset="0"/>
                <a:cs typeface="Arial" charset="0"/>
              </a:endParaRPr>
            </a:p>
            <a:p>
              <a:endParaRPr lang="en-US" sz="1800" baseline="30000" dirty="0" smtClean="0">
                <a:ea typeface="Arial" charset="0"/>
                <a:cs typeface="Arial" charset="0"/>
              </a:endParaRPr>
            </a:p>
            <a:p>
              <a:endParaRPr lang="en-US" sz="1800" baseline="30000" dirty="0" smtClean="0">
                <a:ea typeface="Arial" charset="0"/>
                <a:cs typeface="Arial" charset="0"/>
              </a:endParaRPr>
            </a:p>
            <a:p>
              <a:endParaRPr lang="en-US" sz="1800" baseline="30000" dirty="0">
                <a:ea typeface="Arial" charset="0"/>
                <a:cs typeface="Arial" charset="0"/>
              </a:endParaRPr>
            </a:p>
            <a:p>
              <a:endParaRPr lang="en-US" sz="1800" baseline="30000" dirty="0" smtClean="0">
                <a:ea typeface="Arial" charset="0"/>
                <a:cs typeface="Arial" charset="0"/>
              </a:endParaRPr>
            </a:p>
            <a:p>
              <a:endParaRPr lang="en-US" sz="1800" baseline="30000" dirty="0" smtClean="0">
                <a:ea typeface="Arial" charset="0"/>
                <a:cs typeface="Arial" charset="0"/>
              </a:endParaRPr>
            </a:p>
            <a:p>
              <a:endParaRPr lang="en-US" sz="1800" baseline="30000" dirty="0" smtClean="0">
                <a:ea typeface="Arial" charset="0"/>
                <a:cs typeface="Arial" charset="0"/>
              </a:endParaRPr>
            </a:p>
            <a:p>
              <a:endParaRPr lang="en-US" sz="1800" baseline="30000" dirty="0" smtClean="0">
                <a:ea typeface="Arial" charset="0"/>
                <a:cs typeface="Arial" charset="0"/>
              </a:endParaRPr>
            </a:p>
            <a:p>
              <a:endParaRPr lang="en-US" sz="18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4817366" y="12225891"/>
              <a:ext cx="1410567" cy="147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a typeface="Arial" charset="0"/>
                  <a:cs typeface="Arial" charset="0"/>
                </a:rPr>
                <a:t>0 </a:t>
              </a:r>
              <a:r>
                <a:rPr lang="mr-IN" sz="1800" dirty="0">
                  <a:ea typeface="Arial" charset="0"/>
                  <a:cs typeface="Arial" charset="0"/>
                </a:rPr>
                <a:t>–</a:t>
              </a:r>
              <a:r>
                <a:rPr lang="en-US" sz="1800" dirty="0">
                  <a:ea typeface="Arial" charset="0"/>
                  <a:cs typeface="Arial" charset="0"/>
                </a:rPr>
                <a:t> 0.035</a:t>
              </a:r>
              <a:br>
                <a:rPr lang="en-US" sz="1800" dirty="0">
                  <a:ea typeface="Arial" charset="0"/>
                  <a:cs typeface="Arial" charset="0"/>
                </a:rPr>
              </a:br>
              <a:r>
                <a:rPr lang="en-US" sz="1800" dirty="0">
                  <a:ea typeface="Arial" charset="0"/>
                  <a:cs typeface="Arial" charset="0"/>
                </a:rPr>
                <a:t>0.035 </a:t>
              </a:r>
              <a:r>
                <a:rPr lang="mr-IN" sz="1800" dirty="0">
                  <a:ea typeface="Arial" charset="0"/>
                  <a:cs typeface="Arial" charset="0"/>
                </a:rPr>
                <a:t>–</a:t>
              </a:r>
              <a:r>
                <a:rPr lang="en-US" sz="1800" dirty="0">
                  <a:ea typeface="Arial" charset="0"/>
                  <a:cs typeface="Arial" charset="0"/>
                </a:rPr>
                <a:t> 0.045</a:t>
              </a:r>
            </a:p>
            <a:p>
              <a:r>
                <a:rPr lang="en-US" sz="1800" dirty="0">
                  <a:ea typeface="Arial" charset="0"/>
                  <a:cs typeface="Arial" charset="0"/>
                </a:rPr>
                <a:t>0.045 </a:t>
              </a:r>
              <a:r>
                <a:rPr lang="mr-IN" sz="1800" dirty="0">
                  <a:ea typeface="Arial" charset="0"/>
                  <a:cs typeface="Arial" charset="0"/>
                </a:rPr>
                <a:t>–</a:t>
              </a:r>
              <a:r>
                <a:rPr lang="en-US" sz="1800" dirty="0">
                  <a:ea typeface="Arial" charset="0"/>
                  <a:cs typeface="Arial" charset="0"/>
                </a:rPr>
                <a:t> 0.055</a:t>
              </a:r>
            </a:p>
            <a:p>
              <a:r>
                <a:rPr lang="en-US" sz="1800" dirty="0">
                  <a:ea typeface="Arial" charset="0"/>
                  <a:cs typeface="Arial" charset="0"/>
                </a:rPr>
                <a:t>0.055 </a:t>
              </a:r>
              <a:r>
                <a:rPr lang="mr-IN" sz="1800" dirty="0">
                  <a:ea typeface="Arial" charset="0"/>
                  <a:cs typeface="Arial" charset="0"/>
                </a:rPr>
                <a:t>–</a:t>
              </a:r>
              <a:r>
                <a:rPr lang="en-US" sz="1800" dirty="0">
                  <a:ea typeface="Arial" charset="0"/>
                  <a:cs typeface="Arial" charset="0"/>
                </a:rPr>
                <a:t> 0.065</a:t>
              </a:r>
            </a:p>
            <a:p>
              <a:r>
                <a:rPr lang="en-US" sz="1800" dirty="0" smtClean="0">
                  <a:ea typeface="Arial" charset="0"/>
                  <a:cs typeface="Arial" charset="0"/>
                </a:rPr>
                <a:t>0.065</a:t>
              </a:r>
              <a:endParaRPr lang="en-US" sz="1800" dirty="0">
                <a:ea typeface="Arial" charset="0"/>
                <a:cs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968495" y="15222762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12/18/1990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9223666" y="15222761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12/07/1992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20" t="53020" r="45782" b="31453"/>
            <a:stretch/>
          </p:blipFill>
          <p:spPr>
            <a:xfrm>
              <a:off x="14452040" y="12273351"/>
              <a:ext cx="452939" cy="1481847"/>
            </a:xfrm>
            <a:prstGeom prst="rect">
              <a:avLst/>
            </a:prstGeom>
          </p:spPr>
        </p:pic>
        <p:sp>
          <p:nvSpPr>
            <p:cNvPr id="149" name="TextBox 148"/>
            <p:cNvSpPr txBox="1"/>
            <p:nvPr/>
          </p:nvSpPr>
          <p:spPr>
            <a:xfrm>
              <a:off x="22641006" y="15195051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03/15/2017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026315" y="10565989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7AF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pic>
        <p:nvPicPr>
          <p:cNvPr id="28" name="Picture 3" descr="C:\Users\me02819\Desktop\2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2" t="9928" r="18002" b="5507"/>
          <a:stretch/>
        </p:blipFill>
        <p:spPr bwMode="auto">
          <a:xfrm>
            <a:off x="17631442" y="12080404"/>
            <a:ext cx="2122214" cy="39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 Placeholder 9"/>
          <p:cNvSpPr txBox="1">
            <a:spLocks/>
          </p:cNvSpPr>
          <p:nvPr/>
        </p:nvSpPr>
        <p:spPr>
          <a:xfrm>
            <a:off x="14026315" y="11364962"/>
            <a:ext cx="3663056" cy="52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7AF"/>
                </a:solidFill>
                <a:effectLst/>
                <a:uLnTx/>
                <a:uFillTx/>
                <a:latin typeface="+mn-lt"/>
              </a:rPr>
              <a:t>Coastal Damage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B57AF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14149045" y="12054764"/>
            <a:ext cx="3264494" cy="5050763"/>
            <a:chOff x="14351840" y="12818477"/>
            <a:chExt cx="3264494" cy="5050763"/>
          </a:xfrm>
        </p:grpSpPr>
        <p:pic>
          <p:nvPicPr>
            <p:cNvPr id="36" name="Picture 6" descr="C:\Users\me02819\Downloads\111.PNG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3324" b="-2358"/>
            <a:stretch/>
          </p:blipFill>
          <p:spPr bwMode="auto">
            <a:xfrm>
              <a:off x="14351840" y="12818477"/>
              <a:ext cx="3264494" cy="505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16799843" y="12865452"/>
              <a:ext cx="816491" cy="4500001"/>
              <a:chOff x="21354288" y="16613740"/>
              <a:chExt cx="816491" cy="4500001"/>
            </a:xfrm>
          </p:grpSpPr>
          <p:pic>
            <p:nvPicPr>
              <p:cNvPr id="151" name="Picture 6" descr="C:\Users\me02819\Downloads\111.PNG"/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98" t="4701" r="6053" b="78640"/>
              <a:stretch/>
            </p:blipFill>
            <p:spPr bwMode="auto">
              <a:xfrm>
                <a:off x="21545647" y="16613740"/>
                <a:ext cx="537883" cy="775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6" descr="C:\Users\me02819\Downloads\111.PNG"/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72" t="52811" r="33324" b="29087"/>
              <a:stretch/>
            </p:blipFill>
            <p:spPr bwMode="auto">
              <a:xfrm>
                <a:off x="21354288" y="20437423"/>
                <a:ext cx="816491" cy="676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6" name="Group 255"/>
          <p:cNvGrpSpPr/>
          <p:nvPr/>
        </p:nvGrpSpPr>
        <p:grpSpPr>
          <a:xfrm>
            <a:off x="16663086" y="12080405"/>
            <a:ext cx="3090570" cy="6978645"/>
            <a:chOff x="19966783" y="10648724"/>
            <a:chExt cx="3090570" cy="6978645"/>
          </a:xfrm>
        </p:grpSpPr>
        <p:pic>
          <p:nvPicPr>
            <p:cNvPr id="29" name="Picture 4" descr="C:\Users\me02819\Desktop\3.JPG"/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3" t="150" r="26277"/>
            <a:stretch/>
          </p:blipFill>
          <p:spPr bwMode="auto">
            <a:xfrm>
              <a:off x="20935138" y="14741098"/>
              <a:ext cx="2122215" cy="288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>
            <a:xfrm flipV="1">
              <a:off x="19966783" y="10648724"/>
              <a:ext cx="970900" cy="1857062"/>
            </a:xfrm>
            <a:prstGeom prst="line">
              <a:avLst/>
            </a:prstGeom>
            <a:ln w="28575">
              <a:solidFill>
                <a:srgbClr val="E27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20012609" y="12949382"/>
              <a:ext cx="922529" cy="1601683"/>
            </a:xfrm>
            <a:prstGeom prst="line">
              <a:avLst/>
            </a:prstGeom>
            <a:ln w="28575">
              <a:solidFill>
                <a:srgbClr val="E27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19966783" y="13265191"/>
              <a:ext cx="957746" cy="4362178"/>
            </a:xfrm>
            <a:prstGeom prst="line">
              <a:avLst/>
            </a:prstGeom>
            <a:ln w="28575">
              <a:solidFill>
                <a:srgbClr val="E27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012609" y="13237501"/>
              <a:ext cx="922529" cy="1506964"/>
            </a:xfrm>
            <a:prstGeom prst="line">
              <a:avLst/>
            </a:prstGeom>
            <a:ln w="28575">
              <a:solidFill>
                <a:srgbClr val="E27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 Placeholder 9"/>
          <p:cNvSpPr txBox="1">
            <a:spLocks/>
          </p:cNvSpPr>
          <p:nvPr/>
        </p:nvSpPr>
        <p:spPr>
          <a:xfrm>
            <a:off x="20082493" y="11201728"/>
            <a:ext cx="4078943" cy="778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2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1B57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4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08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07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23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99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62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26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90" indent="-228582" algn="l" defTabSz="91432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57AF"/>
                </a:solidFill>
                <a:effectLst/>
                <a:uLnTx/>
                <a:uFillTx/>
                <a:latin typeface="+mn-lt"/>
              </a:rPr>
              <a:t>Urban Vegetation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57A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0177483" y="12060021"/>
            <a:ext cx="2070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% Vegetation</a:t>
            </a:r>
          </a:p>
          <a:p>
            <a:r>
              <a:rPr lang="en-US" sz="2400" b="1" dirty="0" smtClean="0"/>
              <a:t>Cover Change</a:t>
            </a:r>
          </a:p>
          <a:p>
            <a:r>
              <a:rPr lang="en-US" sz="2400" dirty="0" smtClean="0"/>
              <a:t>(1994-2015)</a:t>
            </a:r>
            <a:endParaRPr lang="en-US" sz="2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17631441" y="12078374"/>
            <a:ext cx="2127304" cy="461665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Training Sites</a:t>
            </a:r>
            <a:endParaRPr lang="en-US" sz="24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17633986" y="16164516"/>
            <a:ext cx="2122214" cy="461665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Classification</a:t>
            </a:r>
            <a:endParaRPr lang="en-US" sz="2400" b="1" dirty="0"/>
          </a:p>
        </p:txBody>
      </p:sp>
      <p:sp>
        <p:nvSpPr>
          <p:cNvPr id="263" name="TextBox 262"/>
          <p:cNvSpPr txBox="1"/>
          <p:nvPr/>
        </p:nvSpPr>
        <p:spPr>
          <a:xfrm>
            <a:off x="16237107" y="17136800"/>
            <a:ext cx="1323048" cy="18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Sand</a:t>
            </a:r>
          </a:p>
          <a:p>
            <a:r>
              <a:rPr lang="en-US" sz="1800" dirty="0" smtClean="0"/>
              <a:t>Vegetation</a:t>
            </a:r>
          </a:p>
          <a:p>
            <a:r>
              <a:rPr lang="en-US" sz="1800" dirty="0" smtClean="0"/>
              <a:t>Water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4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95" y="17278961"/>
            <a:ext cx="3714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95" y="17520070"/>
            <a:ext cx="37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95" y="17780724"/>
            <a:ext cx="381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767" y="17260213"/>
            <a:ext cx="364340" cy="13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333" y="17511435"/>
            <a:ext cx="364340" cy="1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333" y="17763242"/>
            <a:ext cx="366773" cy="1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TextBox 278"/>
          <p:cNvSpPr txBox="1"/>
          <p:nvPr/>
        </p:nvSpPr>
        <p:spPr>
          <a:xfrm>
            <a:off x="23094238" y="24627554"/>
            <a:ext cx="62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 km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84" name="Straight Connector 283"/>
          <p:cNvCxnSpPr/>
          <p:nvPr/>
        </p:nvCxnSpPr>
        <p:spPr>
          <a:xfrm flipV="1">
            <a:off x="23513045" y="24777147"/>
            <a:ext cx="40813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6255997" y="16856842"/>
            <a:ext cx="8141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15872767" y="16691544"/>
            <a:ext cx="16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3km 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610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Garamond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162</cp:revision>
  <dcterms:created xsi:type="dcterms:W3CDTF">2017-06-02T16:06:25Z</dcterms:created>
  <dcterms:modified xsi:type="dcterms:W3CDTF">2017-11-13T20:04:33Z</dcterms:modified>
</cp:coreProperties>
</file>