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5.xml" ContentType="application/vnd.openxmlformats-officedocument.presentationml.comments+xml"/>
  <Override PartName="/ppt/notesSlides/notesSlide8.xml" ContentType="application/vnd.openxmlformats-officedocument.presentationml.notesSlide+xml"/>
  <Override PartName="/ppt/comments/comment6.xml" ContentType="application/vnd.openxmlformats-officedocument.presentationml.comments+xml"/>
  <Override PartName="/ppt/notesSlides/notesSlide9.xml" ContentType="application/vnd.openxmlformats-officedocument.presentationml.notesSlide+xml"/>
  <Override PartName="/ppt/comments/comment7.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8.xml" ContentType="application/vnd.openxmlformats-officedocument.presentationml.comments+xml"/>
  <Override PartName="/ppt/notesSlides/notesSlide12.xml" ContentType="application/vnd.openxmlformats-officedocument.presentationml.notesSlide+xml"/>
  <Override PartName="/ppt/comments/comment9.xml" ContentType="application/vnd.openxmlformats-officedocument.presentationml.comments+xml"/>
  <Override PartName="/ppt/comments/comment1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5" r:id="rId2"/>
    <p:sldId id="298" r:id="rId3"/>
    <p:sldId id="288" r:id="rId4"/>
    <p:sldId id="299" r:id="rId5"/>
    <p:sldId id="287" r:id="rId6"/>
    <p:sldId id="296" r:id="rId7"/>
    <p:sldId id="286" r:id="rId8"/>
    <p:sldId id="289" r:id="rId9"/>
    <p:sldId id="304" r:id="rId10"/>
    <p:sldId id="303" r:id="rId11"/>
    <p:sldId id="290" r:id="rId12"/>
    <p:sldId id="291" r:id="rId13"/>
    <p:sldId id="292" r:id="rId14"/>
    <p:sldId id="293" r:id="rId15"/>
    <p:sldId id="294" r:id="rId16"/>
    <p:sldId id="29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ry baggett" initials="Sb" lastIdx="1" clrIdx="0"/>
  <p:cmAuthor id="1" name="Margaret Klug" initials="MK" lastIdx="1" clrIdx="1"/>
  <p:cmAuthor id="2" name="Daryl-Ann Winstead" initials="DW" lastIdx="10" clrIdx="2"/>
  <p:cmAuthor id="3" name="Arya, Vishal (LARC)[DEVELOP]" initials="AV(" lastIdx="19" clrIdx="3">
    <p:extLst>
      <p:ext uri="{19B8F6BF-5375-455C-9EA6-DF929625EA0E}">
        <p15:presenceInfo xmlns:p15="http://schemas.microsoft.com/office/powerpoint/2012/main" userId="S-1-5-21-330711430-3775241029-4075259233-665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577" autoAdjust="0"/>
    <p:restoredTop sz="89606" autoAdjust="0"/>
  </p:normalViewPr>
  <p:slideViewPr>
    <p:cSldViewPr snapToGrid="0">
      <p:cViewPr>
        <p:scale>
          <a:sx n="95" d="100"/>
          <a:sy n="95" d="100"/>
        </p:scale>
        <p:origin x="408" y="132"/>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6-03-09T11:24:43.444" idx="1">
    <p:pos x="5562" y="1158"/>
    <p:text>Please increase font size to at least size 40 for the title.</p:text>
    <p:extLst>
      <p:ext uri="{C676402C-5697-4E1C-873F-D02D1690AC5C}">
        <p15:threadingInfo xmlns:p15="http://schemas.microsoft.com/office/powerpoint/2012/main" timeZoneBias="300"/>
      </p:ext>
    </p:extLst>
  </p:cm>
  <p:cm authorId="3" dt="2016-03-09T11:25:21.593" idx="2">
    <p:pos x="2481" y="2302"/>
    <p:text>This large amount of space in between the top line of authors and the bottom line of authors seems a bit odd to me. See if you can make it look a little nicer by moving them closer/ centereing them in this white space</p:text>
    <p:extLst>
      <p:ext uri="{C676402C-5697-4E1C-873F-D02D1690AC5C}">
        <p15:threadingInfo xmlns:p15="http://schemas.microsoft.com/office/powerpoint/2012/main" timeZoneBias="3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3" dt="2016-03-09T11:46:02.058" idx="18">
    <p:pos x="4602" y="1526"/>
    <p:text>minimum text size is 20. please revise</p:text>
    <p:extLst>
      <p:ext uri="{C676402C-5697-4E1C-873F-D02D1690AC5C}">
        <p15:threadingInfo xmlns:p15="http://schemas.microsoft.com/office/powerpoint/2012/main" timeZoneBias="300"/>
      </p:ext>
    </p:extLst>
  </p:cm>
  <p:cm authorId="3" dt="2016-03-09T11:46:34.783" idx="19">
    <p:pos x="4038" y="2810"/>
    <p:text>edited text here.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6-03-09T11:27:01.350" idx="3">
    <p:pos x="4620" y="879"/>
    <p:text>I suggest rewording this first bullet to:
Dendroctonus frontalis is an opporutnistic species that attacks stressed trees. 
Then in your speaker notes you say Dendroctonus frontalis, or the Southern Pine Beelte....</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16-03-09T11:28:26.580" idx="4">
    <p:pos x="687" y="873"/>
    <p:text>If you take the suggestion from the previous slide, be sure to introduce SPB here by spelling it out.</p:text>
    <p:extLst>
      <p:ext uri="{C676402C-5697-4E1C-873F-D02D1690AC5C}">
        <p15:threadingInfo xmlns:p15="http://schemas.microsoft.com/office/powerpoint/2012/main" timeZoneBias="300"/>
      </p:ext>
    </p:extLst>
  </p:cm>
  <p:cm authorId="3" dt="2016-03-09T11:29:50.346" idx="5">
    <p:pos x="5116" y="2075"/>
    <p:text>I see you've listed the image source in the speaker notes but please include the direct website URL there.</p:text>
    <p:extLst>
      <p:ext uri="{C676402C-5697-4E1C-873F-D02D1690AC5C}">
        <p15:threadingInfo xmlns:p15="http://schemas.microsoft.com/office/powerpoint/2012/main" timeZoneBias="300"/>
      </p:ext>
    </p:extLst>
  </p:cm>
  <p:cm authorId="3" dt="2016-03-09T11:30:35.744" idx="6">
    <p:pos x="5116" y="2171"/>
    <p:text>Also, consider moving your image credit to on the image so it becomes more subtle</p:text>
    <p:extLst>
      <p:ext uri="{C676402C-5697-4E1C-873F-D02D1690AC5C}">
        <p15:threadingInfo xmlns:p15="http://schemas.microsoft.com/office/powerpoint/2012/main" timeZoneBias="300">
          <p15:parentCm authorId="3" idx="5"/>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16-03-09T11:31:39.782" idx="7">
    <p:pos x="4926" y="1437"/>
    <p:text>Nice study area image. However, for the FD, the inset images and the lines/ North arrow/ and any text (other than the scale bar) need to be individual image files.</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16-03-09T11:32:50.834" idx="8">
    <p:pos x="4775" y="390"/>
    <p:text>Consider changing Satellites/ Sensors to Earth Observations</p:text>
    <p:extLst>
      <p:ext uri="{C676402C-5697-4E1C-873F-D02D1690AC5C}">
        <p15:threadingInfo xmlns:p15="http://schemas.microsoft.com/office/powerpoint/2012/main" timeZoneBias="300"/>
      </p:ext>
    </p:extLst>
  </p:cm>
  <p:cm authorId="3" dt="2016-03-09T11:33:24.908" idx="9">
    <p:pos x="4383" y="1781"/>
    <p:text>I made your Landsat 5 image a bit larger so it would match the sizes of SRTM/ Landsat 8</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16-03-09T11:35:41.577" idx="10">
    <p:pos x="4098" y="1243"/>
    <p:text>Try to keep the text size consistent within the boxes. some of the text size is 18 whereas it is 24 in others. Also, pleaes keep in mind that the minimum font size is 20.</p:text>
    <p:extLst>
      <p:ext uri="{C676402C-5697-4E1C-873F-D02D1690AC5C}">
        <p15:threadingInfo xmlns:p15="http://schemas.microsoft.com/office/powerpoint/2012/main" timeZoneBias="300"/>
      </p:ext>
    </p:extLst>
  </p:cm>
  <p:cm authorId="3" dt="2016-03-09T11:36:30.728" idx="11">
    <p:pos x="2843" y="2056"/>
    <p:text>The way this is worded makes it sound like Landsat 8 is calculating tree species for you. However, I assume what is really happening is more like surface reflectance from which you calculate all three of these things. See if you can clarify/ be a bit more articulate here.</p:text>
    <p:extLst>
      <p:ext uri="{C676402C-5697-4E1C-873F-D02D1690AC5C}">
        <p15:threadingInfo xmlns:p15="http://schemas.microsoft.com/office/powerpoint/2012/main" timeZoneBias="300"/>
      </p:ext>
    </p:extLst>
  </p:cm>
  <p:cm authorId="3" dt="2016-03-09T11:43:25.895" idx="14">
    <p:pos x="2843" y="2152"/>
    <p:text>I'm realizing now after moving onto the next slide that the way this is worded might be different than how you are going to present it. If that is the case, please disregard my comment</p:text>
    <p:extLst>
      <p:ext uri="{C676402C-5697-4E1C-873F-D02D1690AC5C}">
        <p15:threadingInfo xmlns:p15="http://schemas.microsoft.com/office/powerpoint/2012/main" timeZoneBias="300">
          <p15:parentCm authorId="3" idx="11"/>
        </p15:threadingInfo>
      </p:ext>
    </p:extLst>
  </p:cm>
  <p:cm authorId="3" dt="2016-03-09T11:39:59.866" idx="12">
    <p:pos x="4540" y="3053"/>
    <p:text>Please be sure if you state Princeton MaxEnt that you are actually using a model that princeton created rather than the general MaxEnt model.</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3" dt="2016-03-09T11:41:09.748" idx="13">
    <p:pos x="3790" y="1245"/>
    <p:text>Same comments as previous slide on things such as:
1) consistent font size
2) min font size
3) what landsat is actually calculating vs. what you are calculating from what landsat provides you</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3" dt="2016-03-09T11:43:39.617" idx="15">
    <p:pos x="3778" y="4174"/>
    <p:text>no need to cite people internal to DEVELOP</p:text>
    <p:extLst>
      <p:ext uri="{C676402C-5697-4E1C-873F-D02D1690AC5C}">
        <p15:threadingInfo xmlns:p15="http://schemas.microsoft.com/office/powerpoint/2012/main" timeZoneBias="300"/>
      </p:ext>
    </p:extLst>
  </p:cm>
  <p:cm authorId="3" dt="2016-03-09T11:44:00.825" idx="16">
    <p:pos x="985" y="2403"/>
    <p:text>I italicized in situ for you</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3" dt="2016-03-09T11:44:22.467" idx="17">
    <p:pos x="5744" y="730"/>
    <p:text>text in image needs to be individual image files. I suggest removing Gulf of Mexico/ Caribbean from the image</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Southern Pine Beetle (SPB), or </a:t>
            </a:r>
            <a:r>
              <a:rPr lang="en-US" dirty="0" err="1" smtClean="0"/>
              <a:t>Dendroctonus</a:t>
            </a:r>
            <a:r>
              <a:rPr lang="en-US" dirty="0" smtClean="0"/>
              <a:t> </a:t>
            </a:r>
            <a:r>
              <a:rPr lang="en-US" dirty="0" err="1" smtClean="0"/>
              <a:t>frontalis</a:t>
            </a:r>
            <a:r>
              <a:rPr lang="en-US" dirty="0" smtClean="0"/>
              <a:t>, is an opportunistic species that attacks stressed trees weakened by drought, fire,</a:t>
            </a:r>
            <a:r>
              <a:rPr lang="en-US" baseline="0" dirty="0" smtClean="0"/>
              <a:t> or storm damage</a:t>
            </a:r>
          </a:p>
          <a:p>
            <a:pPr marL="171450" indent="-171450">
              <a:buFont typeface="Arial" panose="020B0604020202020204" pitchFamily="34" charset="0"/>
              <a:buChar char="•"/>
            </a:pPr>
            <a:r>
              <a:rPr lang="en-US" baseline="0" dirty="0" smtClean="0"/>
              <a:t>They cause the most damage in the summer months where they are most active.  They typically go dormant during the cold, winter months.</a:t>
            </a:r>
          </a:p>
          <a:p>
            <a:pPr marL="171450" indent="-171450">
              <a:buFont typeface="Arial" panose="020B0604020202020204" pitchFamily="34" charset="0"/>
              <a:buChar char="•"/>
            </a:pPr>
            <a:r>
              <a:rPr lang="en-US" baseline="0" dirty="0" smtClean="0"/>
              <a:t>The beetle is only 2-4mm in length and is considered one of the most destructive pests in the southern United States.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Image Source: http://blogs.usda.gov/2011/11/15/southern-pine-beetle-one-million-acres-protected-one-acre-at-a-time/</a:t>
            </a:r>
          </a:p>
          <a:p>
            <a:pPr marL="0" indent="0">
              <a:buFont typeface="Arial" panose="020B0604020202020204" pitchFamily="34" charset="0"/>
              <a:buNone/>
            </a:pPr>
            <a:r>
              <a:rPr lang="en-US" baseline="0" dirty="0" smtClean="0"/>
              <a:t>Image Source: http://www.srs.fs.usda.gov/compass/2014/01/09/guidelines-for-regenerating-southern-pine-beetle-spots-2/</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692964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http://www.srs.fs.usda.gov/compass/2015/07/21/thinning-and-burning-the-best-defense-against-southern-pine-beetle/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4158661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2503592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Image from</a:t>
            </a:r>
            <a:r>
              <a:rPr lang="en-US" baseline="0" dirty="0" smtClean="0"/>
              <a:t> USFS: http://www.fs.usda.gov/Internet/FSE_DOCUMENTS/fsbdev2_042840.pdf</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3578255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SPB causes </a:t>
            </a:r>
            <a:r>
              <a:rPr lang="en-US" baseline="0" dirty="0" smtClean="0"/>
              <a:t>hundreds of thousands of dollars in damage to pine trees each year.</a:t>
            </a:r>
          </a:p>
          <a:p>
            <a:r>
              <a:rPr lang="en-US" baseline="0" dirty="0" smtClean="0"/>
              <a:t>Trees killed by SPB can increase the </a:t>
            </a:r>
            <a:r>
              <a:rPr lang="en-US" sz="1200" kern="1200" dirty="0" smtClean="0">
                <a:solidFill>
                  <a:schemeClr val="tx1"/>
                </a:solidFill>
                <a:effectLst/>
                <a:latin typeface="+mn-lt"/>
                <a:ea typeface="+mn-ea"/>
                <a:cs typeface="+mn-cs"/>
              </a:rPr>
              <a:t> risk or severity of forest fires by increasing the fuel load available to burn.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Damages caused by the SPB may result in limited diversity in surrounding plants and harm other animals’ habitats, such as the near-threatened Red-cockaded Woodpecker.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Image Source:</a:t>
            </a:r>
            <a:r>
              <a:rPr lang="en-US" sz="120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Ronald F. Billings, Texas Forest Service, forestryimages.org Damage to a forest from the Southern pine beetle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4097058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partnered with the United</a:t>
            </a:r>
            <a:r>
              <a:rPr lang="en-US" baseline="0" dirty="0" smtClean="0"/>
              <a:t> States Forest Service.  The forest service currently uses expensive manned aerial surveys, MODIS </a:t>
            </a:r>
            <a:r>
              <a:rPr lang="en-US" baseline="0" dirty="0" err="1" smtClean="0"/>
              <a:t>ForWarn</a:t>
            </a:r>
            <a:r>
              <a:rPr lang="en-US" baseline="0" dirty="0" smtClean="0"/>
              <a:t>, and Forest Disturbance Monitor data in addition to ground surveys to monitor Southern Pine </a:t>
            </a:r>
            <a:r>
              <a:rPr lang="en-US" baseline="0" smtClean="0"/>
              <a:t>Beetle infestations.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55474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3</a:t>
            </a:r>
            <a:r>
              <a:rPr lang="en-US" baseline="0" dirty="0" smtClean="0"/>
              <a:t> objectives to this project. One, to determine the locations of previous pine beetle infestations to determine what environmental thresholds it prefers. Two, assess the current and future risks of outbreaks to aid in suppression efforts. Finally three, generate a Near Real-Time Susceptibility Model for project partners to assess the continuous risk of Southern Pine Beetle infestations on a weekly basis.</a:t>
            </a:r>
          </a:p>
          <a:p>
            <a:endParaRPr lang="en-US" baseline="0" dirty="0" smtClean="0"/>
          </a:p>
          <a:p>
            <a:r>
              <a:rPr lang="en-US" baseline="0" dirty="0" smtClean="0"/>
              <a:t>Image Source: http://www.ct.gov/deep/cwp/view.asp?a=2697&amp;q=563452</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402585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study area</a:t>
            </a:r>
            <a:r>
              <a:rPr lang="en-US" baseline="0" dirty="0" smtClean="0"/>
              <a:t> is the state of Alabama with a particular focus on Bankhead National Forest. An estimated 69% of Alabama is forested, which consists mainly of hardwoods and pine trees, specifically loblolly and longleaf pines which the Southern Pine Beetle Prefers.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242707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study period was from </a:t>
            </a:r>
            <a:r>
              <a:rPr lang="en-US" baseline="0" dirty="0" err="1" smtClean="0"/>
              <a:t>Januray</a:t>
            </a:r>
            <a:r>
              <a:rPr lang="en-US" baseline="0" smtClean="0"/>
              <a:t> </a:t>
            </a:r>
            <a:r>
              <a:rPr lang="en-US" baseline="0" dirty="0" smtClean="0"/>
              <a:t>2010 to December 2015 while forecasting outbreaks to 2050.</a:t>
            </a:r>
          </a:p>
          <a:p>
            <a:endParaRPr lang="en-US" baseline="0" dirty="0" smtClean="0"/>
          </a:p>
          <a:p>
            <a:r>
              <a:rPr lang="en-US" baseline="0" dirty="0" smtClean="0"/>
              <a:t>Image Source: Ron Billings/Texas A and M Forest Service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042843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NASA Satellites and Sensors used for this project</a:t>
            </a:r>
            <a:r>
              <a:rPr lang="en-US" baseline="0" dirty="0" smtClean="0"/>
              <a:t> were Landsat 5 Thematic Mapper, Landsat 8 Operational Land Imager, and Shuttle Radar Topographic Mission version 2 C band.</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277115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Landsat data were downloaded and</a:t>
            </a:r>
            <a:r>
              <a:rPr lang="en-US" baseline="0" dirty="0" smtClean="0"/>
              <a:t> used to calculate NDVI, GRVI, and tree species. This data combined with elevation, slope, aspect, and climate data variables were added to the Princeton Maximum Entropy Model to create a pine beetle prediction map that forecasts pine beetle outbreaks to December of 2050.  </a:t>
            </a:r>
            <a:r>
              <a:rPr lang="en-US" dirty="0" smtClean="0"/>
              <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61750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Near-Real Time Pine Beetle Susceptibility Map was created</a:t>
            </a:r>
            <a:r>
              <a:rPr lang="en-US" baseline="0" dirty="0" smtClean="0"/>
              <a:t> by a python code where the most recent</a:t>
            </a:r>
            <a:r>
              <a:rPr lang="en-US" dirty="0" smtClean="0"/>
              <a:t> Landsat 8 tiles were downloaded and used to calculate</a:t>
            </a:r>
            <a:r>
              <a:rPr lang="en-US" baseline="0" dirty="0" smtClean="0"/>
              <a:t> surface temperature, minimum temperature, maximum temperature, mean temperature, NDVI, GRVI, and tree species. The python code concluded with creating Fuzzy memberships to be used in the Fuzzy Logic Model.  Also contributing to the model were the variables of elevation, slope, and aspect. This created a product that assesses the susceptibility of pine beetle outbreaks in the study area based on the most recent data from Landsat.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683074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50020" b="11270"/>
          <a:stretch/>
        </p:blipFill>
        <p:spPr>
          <a:xfrm>
            <a:off x="-1" y="4612943"/>
            <a:ext cx="9144000" cy="2245057"/>
          </a:xfrm>
          <a:prstGeom prst="rect">
            <a:avLst/>
          </a:prstGeom>
        </p:spPr>
      </p:pic>
      <p:pic>
        <p:nvPicPr>
          <p:cNvPr id="2" name="app are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471" y="1370901"/>
            <a:ext cx="914400" cy="914400"/>
          </a:xfrm>
          <a:prstGeom prst="rect">
            <a:avLst/>
          </a:prstGeom>
        </p:spPr>
      </p:pic>
      <p:cxnSp>
        <p:nvCxnSpPr>
          <p:cNvPr id="13" name="author rule"/>
          <p:cNvCxnSpPr/>
          <p:nvPr userDrawn="1"/>
        </p:nvCxnSpPr>
        <p:spPr>
          <a:xfrm>
            <a:off x="228600" y="3136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332453"/>
            <a:ext cx="8686799"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73871" y="1344612"/>
            <a:ext cx="7741528" cy="940689"/>
          </a:xfrm>
        </p:spPr>
        <p:txBody>
          <a:bodyPr anchor="b">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4">
              <a:alphaModFix/>
            </a:blip>
            <a:srcRect/>
            <a:stretch/>
          </p:blipFill>
          <p:spPr>
            <a:xfrm>
              <a:off x="8124825" y="-44450"/>
              <a:ext cx="935037" cy="1077912"/>
            </a:xfrm>
            <a:prstGeom prst="rect">
              <a:avLst/>
            </a:prstGeom>
            <a:noFill/>
            <a:ln>
              <a:noFill/>
            </a:ln>
          </p:spPr>
        </p:pic>
      </p:grpSp>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omments" Target="../comments/comment9.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comments" Target="../comments/commen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omments" Target="../comments/comment5.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7500" lnSpcReduction="20000"/>
          </a:bodyPr>
          <a:lstStyle/>
          <a:p>
            <a:r>
              <a:rPr lang="en-US" dirty="0" smtClean="0"/>
              <a:t>Alabama Ecological Forecasting</a:t>
            </a:r>
            <a:endParaRPr lang="en-US" dirty="0"/>
          </a:p>
        </p:txBody>
      </p:sp>
      <p:sp>
        <p:nvSpPr>
          <p:cNvPr id="9" name="Text Placeholder 8"/>
          <p:cNvSpPr>
            <a:spLocks noGrp="1"/>
          </p:cNvSpPr>
          <p:nvPr>
            <p:ph type="body" sz="quarter" idx="17"/>
          </p:nvPr>
        </p:nvSpPr>
        <p:spPr>
          <a:xfrm>
            <a:off x="123825" y="2332452"/>
            <a:ext cx="8915399" cy="810797"/>
          </a:xfrm>
        </p:spPr>
        <p:txBody>
          <a:bodyPr>
            <a:normAutofit fontScale="85000" lnSpcReduction="10000"/>
          </a:bodyPr>
          <a:lstStyle/>
          <a:p>
            <a:r>
              <a:rPr lang="en-US" dirty="0" smtClean="0"/>
              <a:t>Assessing Southern Pine Beetle Epidemics in the Bankhead National Forest Using NASA Earth Observations</a:t>
            </a:r>
            <a:endParaRPr lang="en-US" dirty="0"/>
          </a:p>
        </p:txBody>
      </p:sp>
      <p:sp>
        <p:nvSpPr>
          <p:cNvPr id="11" name="Text Placeholder 2"/>
          <p:cNvSpPr txBox="1">
            <a:spLocks/>
          </p:cNvSpPr>
          <p:nvPr/>
        </p:nvSpPr>
        <p:spPr>
          <a:xfrm>
            <a:off x="228599" y="3258448"/>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Ryan Schick (Project Lead)</a:t>
            </a:r>
            <a:endParaRPr lang="en-US" sz="1600" dirty="0"/>
          </a:p>
        </p:txBody>
      </p:sp>
      <p:sp>
        <p:nvSpPr>
          <p:cNvPr id="19" name="Text Placeholder 2"/>
          <p:cNvSpPr txBox="1">
            <a:spLocks/>
          </p:cNvSpPr>
          <p:nvPr/>
        </p:nvSpPr>
        <p:spPr>
          <a:xfrm>
            <a:off x="228600" y="3647635"/>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endParaRPr lang="en-US" sz="1600" dirty="0"/>
          </a:p>
        </p:txBody>
      </p:sp>
      <p:sp>
        <p:nvSpPr>
          <p:cNvPr id="20" name="Text Placeholder 2"/>
          <p:cNvSpPr txBox="1">
            <a:spLocks/>
          </p:cNvSpPr>
          <p:nvPr/>
        </p:nvSpPr>
        <p:spPr>
          <a:xfrm>
            <a:off x="228600" y="4036822"/>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Kelsey Herndon</a:t>
            </a:r>
            <a:endParaRPr lang="en-US" sz="1600" dirty="0"/>
          </a:p>
        </p:txBody>
      </p:sp>
      <p:sp>
        <p:nvSpPr>
          <p:cNvPr id="21" name="Text Placeholder 2"/>
          <p:cNvSpPr txBox="1">
            <a:spLocks/>
          </p:cNvSpPr>
          <p:nvPr/>
        </p:nvSpPr>
        <p:spPr>
          <a:xfrm>
            <a:off x="4665612" y="3260212"/>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Leigh Sinclair</a:t>
            </a:r>
            <a:endParaRPr lang="en-US" sz="1600" dirty="0"/>
          </a:p>
        </p:txBody>
      </p:sp>
      <p:sp>
        <p:nvSpPr>
          <p:cNvPr id="23" name="Text Placeholder 2"/>
          <p:cNvSpPr txBox="1">
            <a:spLocks/>
          </p:cNvSpPr>
          <p:nvPr/>
        </p:nvSpPr>
        <p:spPr>
          <a:xfrm>
            <a:off x="4665612" y="4038586"/>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Maggi Klug</a:t>
            </a:r>
            <a:endParaRPr lang="en-US" sz="1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23837" y="4575082"/>
            <a:ext cx="2371725" cy="13188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972858" y="4665571"/>
            <a:ext cx="2302953" cy="1137903"/>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6426317" y="2285834"/>
            <a:ext cx="2460507" cy="1441186"/>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95271" y="2740736"/>
            <a:ext cx="1692295" cy="461666"/>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638453" y="1238631"/>
            <a:ext cx="4834128" cy="475869"/>
          </a:xfrm>
        </p:spPr>
        <p:txBody>
          <a:bodyPr/>
          <a:lstStyle/>
          <a:p>
            <a:r>
              <a:rPr lang="en-US" dirty="0" smtClean="0"/>
              <a:t>Southern Pine Beetle Prediction Map</a:t>
            </a:r>
            <a:endParaRPr lang="en-US" dirty="0"/>
          </a:p>
        </p:txBody>
      </p:sp>
      <p:sp>
        <p:nvSpPr>
          <p:cNvPr id="3" name="Text Placeholder 2"/>
          <p:cNvSpPr>
            <a:spLocks noGrp="1"/>
          </p:cNvSpPr>
          <p:nvPr>
            <p:ph type="body" sz="quarter" idx="14"/>
          </p:nvPr>
        </p:nvSpPr>
        <p:spPr>
          <a:xfrm>
            <a:off x="613980" y="550545"/>
            <a:ext cx="7982712" cy="704088"/>
          </a:xfrm>
        </p:spPr>
        <p:txBody>
          <a:bodyPr/>
          <a:lstStyle/>
          <a:p>
            <a:r>
              <a:rPr lang="en-US" dirty="0" smtClean="0"/>
              <a:t>Methodology</a:t>
            </a:r>
            <a:endParaRPr lang="en-US" dirty="0"/>
          </a:p>
        </p:txBody>
      </p:sp>
      <p:sp>
        <p:nvSpPr>
          <p:cNvPr id="9" name="TextBox 8"/>
          <p:cNvSpPr txBox="1"/>
          <p:nvPr/>
        </p:nvSpPr>
        <p:spPr>
          <a:xfrm>
            <a:off x="495272" y="2740736"/>
            <a:ext cx="1692295" cy="461665"/>
          </a:xfrm>
          <a:prstGeom prst="rect">
            <a:avLst/>
          </a:prstGeom>
          <a:noFill/>
          <a:ln>
            <a:noFill/>
          </a:ln>
        </p:spPr>
        <p:txBody>
          <a:bodyPr wrap="square" rtlCol="0">
            <a:spAutoFit/>
          </a:bodyPr>
          <a:lstStyle/>
          <a:p>
            <a:pPr algn="ctr"/>
            <a:r>
              <a:rPr lang="en-US" sz="2400" dirty="0" smtClean="0"/>
              <a:t>Landsat 8</a:t>
            </a:r>
            <a:endParaRPr lang="en-US" sz="2400" dirty="0"/>
          </a:p>
        </p:txBody>
      </p:sp>
      <p:sp>
        <p:nvSpPr>
          <p:cNvPr id="12" name="Right Arrow 11"/>
          <p:cNvSpPr/>
          <p:nvPr/>
        </p:nvSpPr>
        <p:spPr>
          <a:xfrm>
            <a:off x="2519345" y="2783086"/>
            <a:ext cx="714375" cy="440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462906" y="2279220"/>
            <a:ext cx="2426778" cy="1447800"/>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399945" y="2402957"/>
            <a:ext cx="2552700" cy="1200329"/>
          </a:xfrm>
          <a:prstGeom prst="rect">
            <a:avLst/>
          </a:prstGeom>
          <a:noFill/>
          <a:ln>
            <a:noFill/>
          </a:ln>
        </p:spPr>
        <p:txBody>
          <a:bodyPr wrap="square" rtlCol="0">
            <a:spAutoFit/>
          </a:bodyPr>
          <a:lstStyle/>
          <a:p>
            <a:pPr algn="ctr"/>
            <a:r>
              <a:rPr lang="en-US" dirty="0" smtClean="0"/>
              <a:t>Calculate:</a:t>
            </a:r>
          </a:p>
          <a:p>
            <a:pPr algn="ctr"/>
            <a:r>
              <a:rPr lang="en-US" dirty="0" smtClean="0"/>
              <a:t>NDVI</a:t>
            </a:r>
            <a:endParaRPr lang="en-US" dirty="0"/>
          </a:p>
          <a:p>
            <a:pPr algn="ctr"/>
            <a:r>
              <a:rPr lang="en-US" dirty="0"/>
              <a:t>GRVI</a:t>
            </a:r>
          </a:p>
          <a:p>
            <a:pPr algn="ctr"/>
            <a:r>
              <a:rPr lang="en-US" dirty="0"/>
              <a:t>Tree </a:t>
            </a:r>
            <a:r>
              <a:rPr lang="en-US" dirty="0" smtClean="0"/>
              <a:t>Species</a:t>
            </a:r>
            <a:endParaRPr lang="en-US" dirty="0"/>
          </a:p>
        </p:txBody>
      </p:sp>
      <p:sp>
        <p:nvSpPr>
          <p:cNvPr id="27" name="TextBox 26"/>
          <p:cNvSpPr txBox="1"/>
          <p:nvPr/>
        </p:nvSpPr>
        <p:spPr>
          <a:xfrm>
            <a:off x="6666206" y="2285834"/>
            <a:ext cx="2068217" cy="1477328"/>
          </a:xfrm>
          <a:prstGeom prst="rect">
            <a:avLst/>
          </a:prstGeom>
          <a:noFill/>
          <a:ln>
            <a:noFill/>
          </a:ln>
        </p:spPr>
        <p:txBody>
          <a:bodyPr wrap="square" rtlCol="0">
            <a:spAutoFit/>
          </a:bodyPr>
          <a:lstStyle/>
          <a:p>
            <a:pPr algn="ctr"/>
            <a:r>
              <a:rPr lang="en-US" u="sng" dirty="0" smtClean="0"/>
              <a:t>Variables</a:t>
            </a:r>
          </a:p>
          <a:p>
            <a:pPr algn="ctr"/>
            <a:r>
              <a:rPr lang="en-US" dirty="0" smtClean="0"/>
              <a:t>Elevation</a:t>
            </a:r>
          </a:p>
          <a:p>
            <a:pPr algn="ctr"/>
            <a:r>
              <a:rPr lang="en-US" dirty="0" smtClean="0"/>
              <a:t>Slope</a:t>
            </a:r>
          </a:p>
          <a:p>
            <a:pPr algn="ctr"/>
            <a:r>
              <a:rPr lang="en-US" dirty="0" smtClean="0"/>
              <a:t>Aspect</a:t>
            </a:r>
          </a:p>
          <a:p>
            <a:pPr algn="ctr"/>
            <a:r>
              <a:rPr lang="en-US" dirty="0" smtClean="0"/>
              <a:t>Climate Data</a:t>
            </a:r>
            <a:endParaRPr lang="en-US" dirty="0"/>
          </a:p>
        </p:txBody>
      </p:sp>
      <p:sp>
        <p:nvSpPr>
          <p:cNvPr id="30" name="Right Arrow 29"/>
          <p:cNvSpPr/>
          <p:nvPr/>
        </p:nvSpPr>
        <p:spPr>
          <a:xfrm rot="5400000">
            <a:off x="5216601" y="3967628"/>
            <a:ext cx="630355" cy="396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45344" y="4809573"/>
            <a:ext cx="2230467" cy="923330"/>
          </a:xfrm>
          <a:prstGeom prst="rect">
            <a:avLst/>
          </a:prstGeom>
          <a:noFill/>
        </p:spPr>
        <p:txBody>
          <a:bodyPr wrap="square" rtlCol="0">
            <a:spAutoFit/>
          </a:bodyPr>
          <a:lstStyle/>
          <a:p>
            <a:pPr algn="ctr"/>
            <a:r>
              <a:rPr lang="en-US" dirty="0" smtClean="0"/>
              <a:t>Princeton Maximum Entropy Model</a:t>
            </a:r>
            <a:endParaRPr lang="en-US" dirty="0"/>
          </a:p>
        </p:txBody>
      </p:sp>
      <p:sp>
        <p:nvSpPr>
          <p:cNvPr id="24" name="Right Arrow 23"/>
          <p:cNvSpPr/>
          <p:nvPr/>
        </p:nvSpPr>
        <p:spPr>
          <a:xfrm rot="10800000">
            <a:off x="3391507" y="5051202"/>
            <a:ext cx="1127095" cy="440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561" y="4664424"/>
            <a:ext cx="2200275" cy="1200329"/>
          </a:xfrm>
          <a:prstGeom prst="rect">
            <a:avLst/>
          </a:prstGeom>
          <a:noFill/>
        </p:spPr>
        <p:txBody>
          <a:bodyPr wrap="square" rtlCol="0">
            <a:spAutoFit/>
          </a:bodyPr>
          <a:lstStyle/>
          <a:p>
            <a:pPr algn="ctr"/>
            <a:r>
              <a:rPr lang="en-US" sz="2400" dirty="0" smtClean="0"/>
              <a:t>Pine Beetle Prediction Map</a:t>
            </a:r>
            <a:endParaRPr lang="en-US" sz="2400" dirty="0"/>
          </a:p>
        </p:txBody>
      </p:sp>
      <p:sp>
        <p:nvSpPr>
          <p:cNvPr id="31" name="Right Arrow 30"/>
          <p:cNvSpPr/>
          <p:nvPr/>
        </p:nvSpPr>
        <p:spPr>
          <a:xfrm rot="5400000">
            <a:off x="6549289" y="3965897"/>
            <a:ext cx="630355" cy="396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664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3371850" y="4864818"/>
            <a:ext cx="1524000" cy="1262042"/>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906368" y="5083837"/>
            <a:ext cx="2921800" cy="9373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572169" y="2496795"/>
            <a:ext cx="2171700" cy="1244138"/>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93647" y="2876913"/>
            <a:ext cx="1692295" cy="461666"/>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566546" y="1210056"/>
            <a:ext cx="7186803" cy="475869"/>
          </a:xfrm>
        </p:spPr>
        <p:txBody>
          <a:bodyPr>
            <a:normAutofit/>
          </a:bodyPr>
          <a:lstStyle/>
          <a:p>
            <a:r>
              <a:rPr lang="en-US" dirty="0" smtClean="0"/>
              <a:t>Near- Real Time Southern Pine Beetle Susceptibility Map </a:t>
            </a:r>
            <a:endParaRPr lang="en-US" dirty="0"/>
          </a:p>
        </p:txBody>
      </p:sp>
      <p:sp>
        <p:nvSpPr>
          <p:cNvPr id="3" name="Text Placeholder 2"/>
          <p:cNvSpPr>
            <a:spLocks noGrp="1"/>
          </p:cNvSpPr>
          <p:nvPr>
            <p:ph type="body" sz="quarter" idx="14"/>
          </p:nvPr>
        </p:nvSpPr>
        <p:spPr>
          <a:xfrm>
            <a:off x="613980" y="550545"/>
            <a:ext cx="7982712" cy="704088"/>
          </a:xfrm>
        </p:spPr>
        <p:txBody>
          <a:bodyPr/>
          <a:lstStyle/>
          <a:p>
            <a:r>
              <a:rPr lang="en-US" dirty="0" smtClean="0"/>
              <a:t>Methodology</a:t>
            </a:r>
            <a:endParaRPr lang="en-US" dirty="0"/>
          </a:p>
        </p:txBody>
      </p:sp>
      <p:sp>
        <p:nvSpPr>
          <p:cNvPr id="9" name="TextBox 8"/>
          <p:cNvSpPr txBox="1"/>
          <p:nvPr/>
        </p:nvSpPr>
        <p:spPr>
          <a:xfrm>
            <a:off x="174601" y="2888032"/>
            <a:ext cx="1692295" cy="461665"/>
          </a:xfrm>
          <a:prstGeom prst="rect">
            <a:avLst/>
          </a:prstGeom>
          <a:noFill/>
          <a:ln>
            <a:noFill/>
          </a:ln>
        </p:spPr>
        <p:txBody>
          <a:bodyPr wrap="square" rtlCol="0">
            <a:spAutoFit/>
          </a:bodyPr>
          <a:lstStyle/>
          <a:p>
            <a:pPr algn="ctr"/>
            <a:r>
              <a:rPr lang="en-US" sz="2400" dirty="0" smtClean="0"/>
              <a:t>Landsat 8</a:t>
            </a:r>
            <a:endParaRPr lang="en-US" sz="2400" dirty="0"/>
          </a:p>
        </p:txBody>
      </p:sp>
      <p:sp>
        <p:nvSpPr>
          <p:cNvPr id="12" name="Right Arrow 11"/>
          <p:cNvSpPr/>
          <p:nvPr/>
        </p:nvSpPr>
        <p:spPr>
          <a:xfrm>
            <a:off x="1990721" y="2909625"/>
            <a:ext cx="714375" cy="440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893503" y="1859796"/>
            <a:ext cx="2552700" cy="2262888"/>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893503" y="1956246"/>
            <a:ext cx="2552700" cy="2062103"/>
          </a:xfrm>
          <a:prstGeom prst="rect">
            <a:avLst/>
          </a:prstGeom>
          <a:noFill/>
          <a:ln>
            <a:noFill/>
          </a:ln>
        </p:spPr>
        <p:txBody>
          <a:bodyPr wrap="square" rtlCol="0">
            <a:spAutoFit/>
          </a:bodyPr>
          <a:lstStyle/>
          <a:p>
            <a:pPr algn="ctr"/>
            <a:r>
              <a:rPr lang="en-US" sz="1600" dirty="0" smtClean="0"/>
              <a:t>Calculate:</a:t>
            </a:r>
          </a:p>
          <a:p>
            <a:pPr algn="ctr"/>
            <a:r>
              <a:rPr lang="en-US" sz="1600" dirty="0" smtClean="0"/>
              <a:t> Surface Temperature</a:t>
            </a:r>
          </a:p>
          <a:p>
            <a:pPr algn="ctr"/>
            <a:r>
              <a:rPr lang="en-US" sz="1600" dirty="0" smtClean="0"/>
              <a:t>Minimum Temperature</a:t>
            </a:r>
          </a:p>
          <a:p>
            <a:pPr algn="ctr"/>
            <a:r>
              <a:rPr lang="en-US" sz="1600" dirty="0" smtClean="0"/>
              <a:t>Maximum Temperature</a:t>
            </a:r>
          </a:p>
          <a:p>
            <a:pPr algn="ctr"/>
            <a:r>
              <a:rPr lang="en-US" sz="1600" dirty="0" smtClean="0"/>
              <a:t>Mean Temperature</a:t>
            </a:r>
          </a:p>
          <a:p>
            <a:pPr algn="ctr"/>
            <a:r>
              <a:rPr lang="en-US" sz="1600" dirty="0"/>
              <a:t>NDVI</a:t>
            </a:r>
          </a:p>
          <a:p>
            <a:pPr algn="ctr"/>
            <a:r>
              <a:rPr lang="en-US" sz="1600" dirty="0"/>
              <a:t>GRVI</a:t>
            </a:r>
          </a:p>
          <a:p>
            <a:pPr algn="ctr"/>
            <a:r>
              <a:rPr lang="en-US" sz="1600" dirty="0"/>
              <a:t>Tree </a:t>
            </a:r>
            <a:r>
              <a:rPr lang="en-US" sz="1600" dirty="0" smtClean="0"/>
              <a:t>Species</a:t>
            </a:r>
            <a:endParaRPr lang="en-US" sz="1600" dirty="0"/>
          </a:p>
        </p:txBody>
      </p:sp>
      <p:sp>
        <p:nvSpPr>
          <p:cNvPr id="18" name="TextBox 17"/>
          <p:cNvSpPr txBox="1"/>
          <p:nvPr/>
        </p:nvSpPr>
        <p:spPr>
          <a:xfrm>
            <a:off x="6572169" y="2692247"/>
            <a:ext cx="2171700" cy="830997"/>
          </a:xfrm>
          <a:prstGeom prst="rect">
            <a:avLst/>
          </a:prstGeom>
          <a:noFill/>
          <a:ln>
            <a:noFill/>
          </a:ln>
        </p:spPr>
        <p:txBody>
          <a:bodyPr wrap="square" rtlCol="0">
            <a:spAutoFit/>
          </a:bodyPr>
          <a:lstStyle/>
          <a:p>
            <a:pPr algn="ctr"/>
            <a:r>
              <a:rPr lang="en-US" sz="2400" dirty="0" smtClean="0"/>
              <a:t>Fuzzy Memberships</a:t>
            </a:r>
            <a:endParaRPr lang="en-US" sz="2400" dirty="0"/>
          </a:p>
        </p:txBody>
      </p:sp>
      <p:sp>
        <p:nvSpPr>
          <p:cNvPr id="20" name="Right Arrow 19"/>
          <p:cNvSpPr/>
          <p:nvPr/>
        </p:nvSpPr>
        <p:spPr>
          <a:xfrm>
            <a:off x="5699193" y="2909625"/>
            <a:ext cx="714375" cy="458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962568" y="5113425"/>
            <a:ext cx="2752725" cy="830997"/>
          </a:xfrm>
          <a:prstGeom prst="rect">
            <a:avLst/>
          </a:prstGeom>
          <a:noFill/>
          <a:ln>
            <a:noFill/>
          </a:ln>
        </p:spPr>
        <p:txBody>
          <a:bodyPr wrap="square" rtlCol="0">
            <a:spAutoFit/>
          </a:bodyPr>
          <a:lstStyle/>
          <a:p>
            <a:pPr algn="ctr"/>
            <a:r>
              <a:rPr lang="en-US" sz="2400" dirty="0" smtClean="0"/>
              <a:t>Fuzzy Logic Near Real-Time Map</a:t>
            </a:r>
            <a:endParaRPr lang="en-US" sz="2400" dirty="0"/>
          </a:p>
        </p:txBody>
      </p:sp>
      <p:sp>
        <p:nvSpPr>
          <p:cNvPr id="27" name="TextBox 26"/>
          <p:cNvSpPr txBox="1"/>
          <p:nvPr/>
        </p:nvSpPr>
        <p:spPr>
          <a:xfrm>
            <a:off x="3524249" y="4943989"/>
            <a:ext cx="1219201" cy="1077218"/>
          </a:xfrm>
          <a:prstGeom prst="rect">
            <a:avLst/>
          </a:prstGeom>
          <a:noFill/>
          <a:ln>
            <a:noFill/>
          </a:ln>
        </p:spPr>
        <p:txBody>
          <a:bodyPr wrap="square" rtlCol="0">
            <a:spAutoFit/>
          </a:bodyPr>
          <a:lstStyle/>
          <a:p>
            <a:pPr algn="ctr"/>
            <a:r>
              <a:rPr lang="en-US" sz="1600" u="sng" dirty="0" smtClean="0"/>
              <a:t>Variables</a:t>
            </a:r>
          </a:p>
          <a:p>
            <a:pPr algn="ctr"/>
            <a:r>
              <a:rPr lang="en-US" sz="1600" dirty="0" smtClean="0"/>
              <a:t>Elevation</a:t>
            </a:r>
          </a:p>
          <a:p>
            <a:pPr algn="ctr"/>
            <a:r>
              <a:rPr lang="en-US" sz="1600" dirty="0" smtClean="0"/>
              <a:t>Slope</a:t>
            </a:r>
          </a:p>
          <a:p>
            <a:pPr algn="ctr"/>
            <a:r>
              <a:rPr lang="en-US" sz="1600" dirty="0" smtClean="0"/>
              <a:t>Aspect</a:t>
            </a:r>
            <a:endParaRPr lang="en-US" sz="1600" dirty="0"/>
          </a:p>
        </p:txBody>
      </p:sp>
      <p:sp>
        <p:nvSpPr>
          <p:cNvPr id="29" name="Right Arrow 28"/>
          <p:cNvSpPr/>
          <p:nvPr/>
        </p:nvSpPr>
        <p:spPr>
          <a:xfrm rot="5400000">
            <a:off x="7205678" y="4151490"/>
            <a:ext cx="904681" cy="483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4984818" y="5330664"/>
            <a:ext cx="714375" cy="396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547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6072" y="1438655"/>
            <a:ext cx="7982712" cy="2990469"/>
          </a:xfrm>
        </p:spPr>
        <p:txBody>
          <a:bodyPr>
            <a:normAutofit/>
          </a:bodyPr>
          <a:lstStyle/>
          <a:p>
            <a:r>
              <a:rPr lang="en-US" dirty="0" smtClean="0"/>
              <a:t>TBD</a:t>
            </a:r>
            <a:endParaRPr lang="en-US" dirty="0"/>
          </a:p>
          <a:p>
            <a:endParaRPr lang="en-US" dirty="0"/>
          </a:p>
        </p:txBody>
      </p:sp>
      <p:sp>
        <p:nvSpPr>
          <p:cNvPr id="3" name="Text Placeholder 2"/>
          <p:cNvSpPr>
            <a:spLocks noGrp="1"/>
          </p:cNvSpPr>
          <p:nvPr>
            <p:ph type="body" sz="quarter" idx="14"/>
          </p:nvPr>
        </p:nvSpPr>
        <p:spPr/>
        <p:txBody>
          <a:bodyPr/>
          <a:lstStyle/>
          <a:p>
            <a:r>
              <a:rPr lang="en-US" dirty="0" smtClean="0"/>
              <a:t>Results</a:t>
            </a:r>
            <a:endParaRPr lang="en-US" dirty="0"/>
          </a:p>
        </p:txBody>
      </p:sp>
    </p:spTree>
    <p:extLst>
      <p:ext uri="{BB962C8B-B14F-4D97-AF65-F5344CB8AC3E}">
        <p14:creationId xmlns:p14="http://schemas.microsoft.com/office/powerpoint/2010/main" val="209823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87654" y="4385438"/>
            <a:ext cx="7982712" cy="1444752"/>
          </a:xfrm>
        </p:spPr>
        <p:txBody>
          <a:bodyPr/>
          <a:lstStyle/>
          <a:p>
            <a:r>
              <a:rPr lang="en-US" dirty="0" smtClean="0"/>
              <a:t>TBD</a:t>
            </a:r>
            <a:endParaRPr lang="en-US" dirty="0"/>
          </a:p>
        </p:txBody>
      </p:sp>
      <p:sp>
        <p:nvSpPr>
          <p:cNvPr id="3" name="Text Placeholder 2"/>
          <p:cNvSpPr>
            <a:spLocks noGrp="1"/>
          </p:cNvSpPr>
          <p:nvPr>
            <p:ph type="body" sz="quarter" idx="14"/>
          </p:nvPr>
        </p:nvSpPr>
        <p:spPr>
          <a:xfrm>
            <a:off x="414232" y="3671559"/>
            <a:ext cx="3599417" cy="704088"/>
          </a:xfrm>
        </p:spPr>
        <p:txBody>
          <a:bodyPr/>
          <a:lstStyle/>
          <a:p>
            <a:r>
              <a:rPr lang="en-US" dirty="0" smtClean="0"/>
              <a:t>Conclusions</a:t>
            </a:r>
            <a:endParaRPr lang="en-US" dirty="0"/>
          </a:p>
        </p:txBody>
      </p:sp>
      <p:sp>
        <p:nvSpPr>
          <p:cNvPr id="5" name="Text Placeholder 4"/>
          <p:cNvSpPr>
            <a:spLocks noGrp="1"/>
          </p:cNvSpPr>
          <p:nvPr>
            <p:ph type="body" sz="quarter" idx="13"/>
          </p:nvPr>
        </p:nvSpPr>
        <p:spPr>
          <a:xfrm>
            <a:off x="6020943" y="3419475"/>
            <a:ext cx="3123057" cy="274320"/>
          </a:xfrm>
        </p:spPr>
        <p:txBody>
          <a:bodyPr>
            <a:normAutofit/>
          </a:bodyPr>
          <a:lstStyle/>
          <a:p>
            <a:r>
              <a:rPr lang="en-US" sz="1100" dirty="0" smtClean="0"/>
              <a:t>Image Credit: USDA Forest Service</a:t>
            </a:r>
            <a:endParaRPr lang="en-US" sz="1100" dirty="0"/>
          </a:p>
        </p:txBody>
      </p:sp>
      <p:pic>
        <p:nvPicPr>
          <p:cNvPr id="16" name="Picture Placeholder 1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0483" b="10483"/>
          <a:stretch>
            <a:fillRect/>
          </a:stretch>
        </p:blipFill>
        <p:spPr>
          <a:xfrm>
            <a:off x="0" y="105196"/>
            <a:ext cx="9144000" cy="3323803"/>
          </a:xfrm>
        </p:spPr>
      </p:pic>
    </p:spTree>
    <p:extLst>
      <p:ext uri="{BB962C8B-B14F-4D97-AF65-F5344CB8AC3E}">
        <p14:creationId xmlns:p14="http://schemas.microsoft.com/office/powerpoint/2010/main" val="242794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Errors and Uncertainties</a:t>
            </a:r>
            <a:endParaRPr lang="en-US" dirty="0"/>
          </a:p>
        </p:txBody>
      </p:sp>
      <p:sp>
        <p:nvSpPr>
          <p:cNvPr id="7" name="Text Placeholder 16"/>
          <p:cNvSpPr txBox="1">
            <a:spLocks/>
          </p:cNvSpPr>
          <p:nvPr/>
        </p:nvSpPr>
        <p:spPr>
          <a:xfrm>
            <a:off x="381000" y="3000375"/>
            <a:ext cx="4114800" cy="189547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000" dirty="0" smtClean="0"/>
              <a:t>Cloud cover</a:t>
            </a:r>
          </a:p>
          <a:p>
            <a:pPr marL="347663" indent="-347663"/>
            <a:r>
              <a:rPr lang="en-US" sz="2000" dirty="0" smtClean="0"/>
              <a:t>Erroneous dashes (Landsat 5)</a:t>
            </a:r>
          </a:p>
          <a:p>
            <a:pPr marL="347663" indent="-347663"/>
            <a:r>
              <a:rPr lang="en-US" sz="2000" i="1" dirty="0" smtClean="0"/>
              <a:t>In situ </a:t>
            </a:r>
            <a:r>
              <a:rPr lang="en-US" sz="2000" dirty="0" smtClean="0"/>
              <a:t>data – Engraver beetle</a:t>
            </a:r>
          </a:p>
        </p:txBody>
      </p:sp>
      <p:pic>
        <p:nvPicPr>
          <p:cNvPr id="10" name="Picture Placeholder 9"/>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5000" r="25000"/>
          <a:stretch>
            <a:fillRect/>
          </a:stretch>
        </p:blipFill>
        <p:spPr>
          <a:xfrm>
            <a:off x="4572000" y="114299"/>
            <a:ext cx="4572000" cy="6677025"/>
          </a:xfrm>
        </p:spPr>
      </p:pic>
      <p:sp>
        <p:nvSpPr>
          <p:cNvPr id="5" name="Text Placeholder 4"/>
          <p:cNvSpPr>
            <a:spLocks noGrp="1"/>
          </p:cNvSpPr>
          <p:nvPr>
            <p:ph type="body" sz="quarter" idx="13"/>
          </p:nvPr>
        </p:nvSpPr>
        <p:spPr>
          <a:xfrm>
            <a:off x="4571999" y="6583680"/>
            <a:ext cx="2085975" cy="274320"/>
          </a:xfrm>
        </p:spPr>
        <p:txBody>
          <a:bodyPr>
            <a:normAutofit fontScale="92500"/>
          </a:bodyPr>
          <a:lstStyle/>
          <a:p>
            <a:r>
              <a:rPr lang="en-US" dirty="0" smtClean="0">
                <a:solidFill>
                  <a:schemeClr val="bg1"/>
                </a:solidFill>
              </a:rPr>
              <a:t>Image Credit: Leigh Sinclair</a:t>
            </a:r>
            <a:endParaRPr lang="en-US" dirty="0">
              <a:solidFill>
                <a:schemeClr val="bg1"/>
              </a:solidFill>
            </a:endParaRPr>
          </a:p>
        </p:txBody>
      </p:sp>
    </p:spTree>
    <p:extLst>
      <p:ext uri="{BB962C8B-B14F-4D97-AF65-F5344CB8AC3E}">
        <p14:creationId xmlns:p14="http://schemas.microsoft.com/office/powerpoint/2010/main" val="3976677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25819" y="1477963"/>
            <a:ext cx="3593592" cy="936329"/>
          </a:xfrm>
        </p:spPr>
        <p:txBody>
          <a:bodyPr/>
          <a:lstStyle/>
          <a:p>
            <a:r>
              <a:rPr lang="en-US" dirty="0" smtClean="0"/>
              <a:t>TBD</a:t>
            </a:r>
            <a:endParaRPr lang="en-US" dirty="0"/>
          </a:p>
        </p:txBody>
      </p:sp>
      <p:sp>
        <p:nvSpPr>
          <p:cNvPr id="3" name="Text Placeholder 2"/>
          <p:cNvSpPr>
            <a:spLocks noGrp="1"/>
          </p:cNvSpPr>
          <p:nvPr>
            <p:ph type="body" sz="quarter" idx="10"/>
          </p:nvPr>
        </p:nvSpPr>
        <p:spPr>
          <a:xfrm>
            <a:off x="2990024" y="462005"/>
            <a:ext cx="3183002" cy="694595"/>
          </a:xfrm>
        </p:spPr>
        <p:txBody>
          <a:bodyPr/>
          <a:lstStyle/>
          <a:p>
            <a:r>
              <a:rPr lang="en-US" dirty="0" smtClean="0"/>
              <a:t>Future Work</a:t>
            </a:r>
            <a:endParaRPr lang="en-US" dirty="0"/>
          </a:p>
        </p:txBody>
      </p:sp>
      <p:sp>
        <p:nvSpPr>
          <p:cNvPr id="4" name="AutoShape 2" descr="data:image/jpeg;base64,/9j/4AAQSkZJRgABAQAAAQABAAD/2wCEAAkGBxQTEhUUExQVFRQWGBwXGRgYGBUcHRgaHBgXGxoaFxsYHSggGBolHRgYITEhJikrLi4uFx8zODMsNygtLisBCgoKDg0OGxAQGiwmICQsLCwsLCwsLCwsLS8sLCwsLCwsLCwtLCw0LCwsLCwsLCwsLCwsLCwtLCwsLCwsLCwsLP/AABEIAM8A8wMBIgACEQEDEQH/xAAcAAABBQEBAQAAAAAAAAAAAAAAAQIDBAUGBwj/xAA+EAACAQIEAwYEBAUCBQUAAAABAhEAAwQSITEFQVEGEyJhcZEyQlKBB6GxwRRiktHwcuEjM0NTohUWJFSC/8QAGgEAAgMBAQAAAAAAAAAAAAAAAAECAwQFBv/EAC0RAAICAQQBAgQHAAMAAAAAAAABAhEDBBIhMUEFURMyYXEUIpGhsdHwFSNC/9oADAMBAAIRAxEAPwD2A1HgB4AToW8R++v71HjjK5ZjMQhPSf8AaauAculZ9ZLqJHCvItFE0VhNBHfchSRuBS2UgADXzj/Ou1F1AQQdjoaiQOukZwNjIBjoamuVQvJYqO4mYFTzEb9aYMSscwekGZ9KY1vOQW0UbLqCT1PSjbXYuySyjD4mzdOR+8VLHr71BhrRBYk5idtNgKnok+eBpBHrRHr70UVAYLtSPMGNDyPnypV2opp0DVlfC3IhCCG89j1INWaiu2yYI3GoP7Ghbzc0P2gj7dalW7lEE64JF5+tI6AiDqDTLDhgSNpqSKjymT4ZXXMnxeJfq2I9RzqwD0oFV8M8Sh0IJMfyzIIqTe7kVUTXgcpy6HkelZmDtZLfhPidh4o13gfkK0yw61TH/KVh8oDD1Gta9I2lIozpWixg8MLYKgkyxaT/ADGao4rKzXQD8SgCdRnWSPbw1qmqeJREtuTCiDJ6Hl+cVTiy1NuXbJThxSKTtM37Q8WQMconPPykbmBzqtheOm0GzWcQZYkAWmIUy0gMeRidfqrT4Ye7UZ2BdwGIQEgeYA1jWqPGsej+FWYkaZQskkkbAkctNQRW1uU3t8FaqKvyXbHHrTW+8Odd/CynMI6jppUljHd8xW3IUQWeBz2Cg+m9N/8ASxGjt6MZ+0T1q3hMKLY03OhJ8p2H3NVP4cU65ZJb330RNglUOQzyZJOY6mKZiOHKRBNxs2hBuNBHMEdIq+w0qvZf4d9ARt51U3fZYqKT2kUx3VvT+Vf7UVfdlJ2PtRSJFTH/AAyNwykesirmXeqeL+VjqFMkbabSPMHWKuU9X8yK8PQZaQUtIu1ZC4WPOjL6040lAUJGu5qphMZnJWYddxPKYB9Kt8/tTRbAJIAk6E1NONOxNew5RR96WmzGug9aiMX70adahOInRBm85AA+/OpQOu9DVBYq7UUtNQ0ALSn0pKKQUQ7XPJwf6hH7fpU1R3lJggagg+vIj2pbLhgGEwetTfKsinXY+oH8TDT4Dv6jYDptU8VBgx4f5p8Xr0ojwmxssE1UGGPwyMgaYjUjeN9qtUU4ZHC6FKKYhnyqhxbBu4BUqSpnKRoeUEnlFX32/wA8qdShJwkmglDcqMnD8OJ0aB5TIHLadT5mamGFVAoQZWbQNAgdTERPStCapYS1mAYkkE5gOWp0PtFX/iJO3JlexLpE1m0V2divQ66x16eXrUuvU0xb6kkBgSNwCJHr0rN49xy3hrRckM0HIoOrNGg9POsrnJs0QxuTUUia7xqwt3uWuqLsA5SY3/fyqy10R8Rnyrw7CXnu4pHbx3Huqx8zmGw6AfpXueUTV2HA8j7NOvwR0jjG7bViKP5j+dFOorT+Eh7s5fxpexFirWZGWYkRP6U1OJJHjdUYHKQzAagTufLX71PWfjcMve27xB8MqYjXNEZgdxpHWrNRj3L7CxypmmrAgEEEHYjnShqRRFOrmmoKBTQacRSAQUU1efrSXbuWBBJOw69d6aVukK0F67EaSToB/nKo7eH+rxGZjlPpTrKmSW+I/kOQFSA+VSuuEJK+xMQpjTcajzj/AGpv8QJ1DL6j8tKZ3Z1IDKf9XryqSxclVPVR+lDfAcjf4pPrT+of3p9oyJG2utKT5Vl8Q4DavOHbOGAI8L5d/ShJDtmpccKJP+elIlwH7cjvWN/7Zta+K8ZAXW4xiGDeGdjNKvZ1F8SvfzDUE3XO0QCJ20/WnUfcVs26r/wyz8w8gzR7TT7N4MoYbMJH3p4OpqHKY+GQi0V+GCD8pO3mDFQ3TcBDQqmQCfiBE7co9eVXaRqn8SuxbR1IDueXWqhdlLKoEbyW+EGBt5anWsvE8awNmFe5bJ5/MT1JinsS5bHBTm6gmzXZzc0tkRzadvIRuY/WnuXWfhI11Y5SOk6ERXGcc/ES3aOTDILmk5pyqCemkmNK4fjXaPEYrS7c8P0Lov3HP7098UqSOjp/Sc+XmX5V/vBu9v8AtN3rCzabwAAsVO510kbipeP9uA2GWzh84YqoZ9svUCNZ0/OuGAoiq5O2d2HpuGMYx72/v9yS1fZSSrMCwIYgmSDvJ50/B4YvmW2pLFdAOYEkj2qCK0uzpIxVkrOYOIgTOuv2iaItJ8l+qi3jbjw1z+h2f4ZYNHU3jbh7U21cDRpgkn+YTHpXfVn8BwK2bCIpnQsWEas2pO3Mz7VoV1cUdsUjwuqzfFyymFFFFWGcKjv2sykbcwehGxqSlFIYzC3s0g6OsBh5xuOoNTVm4t2tsXTXMAuUW2c+HMR8LCNz7VMuPAKi4ChYwCYyk9J6+RrnZcDi7XRqhNMuGosSxCMRuBoalpmIIytO0Gs8eyUuhncMDGckE6zE/lyqlxHF2sKhu3GYKPCPmiTMAb8hWhamBm3jWuf/ABBsF8Dcj5Yf7DepSmyzT44zyRjLptI2OG8TtYhc9pgy/mPUcqtIdK8T7Icf/g7xcqWVlytB13kEdTXZ478SLKoO5RmudG8IX1iZ+1ROhqPS80Mm3Gm0+n/Z2GPvqg8TBQd2JAyjmZPtUfDeL2LxK2bqPlGymYFeL8c4vdxLBrxBOsACABO0V0P4WWCcU7gaLbgnzY6fpTfsTn6WseCWWcuV4PVaIoP7UVE5Ilvn60pFAqPEXwiszaBQWOnICT+lADO4Kmben8vyn+xqjxHtBYsR3zd2zfKQZ3jTqK804123xF4nI3dWydAu5HUt/aubvXGYyzFj1Yk/rU93udrB6LJu8kq+i5PbMN2owjiReQf6jH61oWsbbZSyOrACTBB0jyNeBIeux0ipbNw2wSrROmh36zFLbZPL6OlwpO/HHZ0PbbjZuXDaUwgMuBHicmQCdyFECuVC9NKeWnfWm0m+TtafBHBBQiLSim0tBdYTRNJRSYCzXV/hxZBxLsxAy2zDH5Sxyg+tczhcK9wxbRnMTCgnQem1eo9kOyC2FFy4WN11grsqggSpHP1q3FilkfByvVdXjxYZQvl+Db4GhRWtFswtnRojRhmAPpP51pUUV1EqR4pu+QooopiCiiigAqvfsFmUmMoDAjXnG42YeRqxRQBStYoWxcDghbes7gJEjWeWvtTLmPDopVWKvBVtII3kwZijjGEW4pVjCODbcj6W0B+x/WocHwr+Ht2LaOZSUz6SRBOUjbUge1c/JjrJS8myLg8N3zf7Gyrg6gg+hn9KHUEQQCCIIiZB61TVTIFyMx+dJXblvNWVDDnm9dD7iqJwcHTGmn0eLdr+FDDYp7aAhDDLPQzp6Ag1V4ZwW/iATZtlwpAJBURPqeld3+IHAcTiLiNatoyoIENDGdYIPQ1pdguCXMPhmFybbu+YgESAAAAdxVaPSf8AI7NLGSacuq/30ODudjsYQx7r4eWZZ26A1qfhdiGTE3LZBAZJMgiCp8/WvSe4ZTmBZzoCCRqBO0DfWpbRB1Ef5yPSpteTnT9UnlxSxTivoPJ1+1LRRSOaFU+MWc9m6n1Iy+6mrlIaixxdOz54XalFXuOYA2cRdtn5XMeh1H5GqNM91GW6KkvPIs04/D6E/nBpqqTsCfQE064Igff1mpLpkZctf7ojopaCKRMBRRQRSsYCrXD8BcvuEtIXboOXqeVVYr1r8O+EizhRcI/4l7xk+XygeUa/ersONTlTOf6lrHpcW5dt8F3sj2fGDtFc2Z3OZz0MRlHkP3NblFFdRJJUjw+TJLJNzl2wooooIBRRRQAUUUUAFFFRtYBcPrmCld+R1257UAGItB1ZG2YQfSq6uzIoPiupBYHQmNCR67z51cqliLynPuptQcxGnwzp1XkfWqsuPcrXaJwlQ7+LV5yGWSGKxBA1MEeetXs0iQZB51mYnDgOtzY3F7t4MRmAggdZ09qmwadyotsfANFY6R1B5DyrNlTyR3Itg9rpl0isDhfaQXcXdw+UAIPC3NiD4q3lMwQZ6RzryDA8RNriOc/91lb0LEf2rB5o62g0sc8cl9qNr7nsNQ3DlYNsDoegPKf71NRVsXRzqtDLtzLGkk7AR/kUgvbAggn0I9xRasgGQNf09OlOuWwwIO1Phi5H0w03DvI13Gh/zzEH71JFQmhp8Hm/4pcJhkxKjQ+B/XXKf2rkeFcHvXmXurZcSCSADlGb5uh8q9ZvhsUGQZf4ZxBLIZYdbeu38xHp1rQ4fgLdlBbtKFQch+pPMmtOLSuS/MdKHrEsOBY4rlfwOYpaWckQNlWSfaua7Qdm0x+S4rGy4GqssErJPiG423rrJphtCc0DNETGsdPSrnpUvlZyseqnCSlF8nC8M7E2GuP3klPlUORlOx1IBatE/h/hS0zcgCMoYfmYk10y4VAVIWMogelTVdHFFLlDlrs7/wDb/U4XtB+H9s2y2GLLcUaISCH8pOoNY2H/AA8xBtM7FUcaqm8+RYbGvU6KUtPjk7ovxeq6nHHapfryfPrggkMCGBggiCD5ivXPw84gLuDVfmtHIfTQr+R/KsL8S+Fs1y3ctWmJynOyrM6jLMak1N2K4LfwuS85yreYI1s7qIOVj0M6R51lx/8AXl2nV1+bHqtCsj4lfX8ne0UUV0DzAUUUUAFFFFABRRRQAUUUUAFVcdghc1hS0R4hII+k1aooatUCKovhotOhWV0kgiRGinqNxttSYS7Ja248SaHMNHHJgefnVm7bDDK2oP8AkjoRWaLha3ZvF/Cslz9SHQEnoIBNZdqxSVPhl170W7D93CNsNFaDHQZuh0HrXlXb7B93irmkByHH33/MV6rjUz2/CFcGGCkwr8wCemoM1zvbPh38VYOURibIzFOcHcDqCdj5Vn1WHa7idP0fWLDm/N0+Cz2D45/EYcKxm5bhT1IgZW/b1FdNXh/ZvjLYS8H5TlcEfLzB9K9psY229vvVYFInMOnOs6Zf6ppfg5XKPyv9vp/RONqy+0nFjhrBuhcxkAAmBqedWxxC1/3E18xSYuwl+0yGGRgRp+o8xSbowY3FTTmrXkw+zfaNcT4iO7dfC6zoQZysJ5Ak+9anaFj3JKsQJAaI+AsA35E7a15zwtWwWOCXdpyE9VbQH02r0nHYQG0yywDAqBOhkRz2mrMUk3yavU9LDBkUsfyyVothYEAaDQeUdKKRBAA6CKixufu37uO8ynLPWNK69cnEbJqIrGD4hSoVDEwWYgmAU8RHImX/AKRSYB7xVn1JEKqnYEmXPmBmA/8AxUnEhvRtUVlYS5dfOzE+EBFC7ZjJZvOJHsaq2FxSkFpJCKnIjN4izwCJOiD70KIb/ob9FY92/iZBCTBPQaaQfi10Y6dVq5hnvFznACCYO0/CFP31kUbRqVjsawSLuXNkB0G8dR6VYvoLiFZ0YaH7aH7aGnVQvYwWAQ5YrkzKcpMQYymOe0Vj1OF/MjRjl4ZM2KC2g9wwI1gE6+g13qBeLKSpK3FQnKHZSBJ2BnUT12q7hx4VEbgf4aqYxrd0hWuQRcTSQCWU5gpzDUGtK6KvJeIoqvh8VmZkIKuusHmCSAwjcaH2qxTEFFFFADVuDqPcUG4v1L7ikFlfpX2FHcr9K+wqVABur9S+4pc46j3H96b3C/SvsKXul+lfYUUAC4p+Ye4p3eLtmHuKaLK/SvsKO5X6V9hRQCm4vUe4rKsYMWbb21fPaIIC+Em2CDIX6xrMVpmyv0r7Cl7pfpHsKhOCkqY4tpmfwvEMDkdrbKRKMh38TeGPIZfY1ZvopdXVgHXQajxKdSreX6ULgVzTplkkLlESRB199POp+5X6V9hUVG1tkO+bR5z2/wCBz/8AJtQBtdQRKt1061ldheMPZxCWzraukIynYE7EDlrXqWMwiFTKjKRlYQNV8vMVww/Dy6l5Sl1MgYEEgyI1+5rnZ8Xw5cHpdFr8eXTvDnaVdX/vBo9uOOPhHRLdm3DDNnZecwQOW1N7Ndu1eLd5RbJ0VlHh16jka6bjGJwwAt4lrYzzAuEa+k864ftx2Xs2LQv2JUZoZJkEN06GsxHS/h8sI4ckKb6l7nccR4TYvsj3ACbeqmQPMAnmJq1iriygldW6joxrH7FY9cRhEYhWZfA2gJldp+xB+9bF5BmTRRvyGsDYe9X6dXNHL1KnBvHJ/LaHrdU/MvuKXvV+pfcUgsr9K+wo7lfpX2Fdg5wrXB1HuKBcHUe4pDZX6V9hR3K/SvsKABbi/UPcUveL9S+4pBZX6V9hR3K/SvsKAAuo+YD7j0pe8HUe4/vTTZX6V9hUOLdUA8KSZ1MAKAJLMegqMmkCTZOLi9R7ila4uxZfcVkhS0lIcDUlVCKSBMJ4SW96Zb7tkLm73bT8Ba0QoEHXMJA01mq3kSVskoOxo4AgR1GIvBXDAjvFgZiNVkaERp6neqFzgrLfVRiL/dupJcOuhWIBOSOfUGthrxRwrKlxSs5kUZgeQZZIynkw31p/Dcfau5lCZHWM1tlAYDr6efLnTTjIHuRSHDhaZmTFM11gAouOkeAzBygEiJn1rXTEgkarlKzmDCCZ2HX1p/cr9K+y/vWZiLf8OqhEF0G5CoRqAxGikDYb68qnVCbb7NQ3l+pfcUUhsJ9K+y0UCJKKKKACiiigAooooAKKKKAClFJRQBCLRlizSjADLHw9SD0I5dRS4J5RSTM7HqOU/anXUzKRtIiRuKbgr4yhSArLoV8+oHMHrWTVRbSL8L7PNPxTssMSrEeE2wAeUgtI/OuUu464yhGdmRdlJkD+1e6Y/A27wyXFDqdwROvl0NcVxD8Nkkm1eKDo4Bj7iNKwNUeo0PqWFYo48ipx6dWc/wBgONdxiAjfBehT5N8p9zHtXqXFbBZPCcrowcEcoOunMFZH3riOFdhraXUd8VbZVYNCwJIMjWa9BBESI60RltdmD1WeHLlUsb7XIgM6jY6/Y7UtQW1ytl5EZl8uqjy5/ep67MJKcdyODNbXQUhMa/f2pahx7RbbaSMo8y2g/Wm3SsihthrjgMoRVYArmzEwecCI9KS7grn/ANggn+S3A8wN9Os1aRCgVR0A8pA3/KqfGbmRFGp7y4lsnyZgDttIkfesvxJN9mnakh3D7hZNSGIJEiNYJAOm0027w201wXGQFxsTJjbafSpsLh1tqFQQo2H6zUtajMyo2DJvd6XMQBl9+e8GZjqKs3LatuA3qAf1qHE4+1bMO6rpOugiYmdt6rLx3DEwL9qdozrvQmOmV8d2asXQQcyhj4gDvpHOeWmlQLgMMltULdzeTNlcNDgkzmBYwynQwZFbOFxlu5m7t1bKSrQQcrDcHoaTG2mZcqkCd+sdARt61CcL5RNSa4ZXOKuW1LXArIsDOpjcgElSNBqNRpVy1iEYEoysBvlIJnoelV1s3I17qQIAyvEeuafyplvBXC4d3VSp/wCmpEryVmJkj7UoufkTUfAn8a//AGWHqf8AainXsXfDELYDLOh7wCftFFWWQ5L1FFFABRRRQAUUUUAFMuW5I1Igzod9CIPlrT6KACiiigAqK/h1f4htsdiPQjUVLRRx5BOivZxLIIdGMfOozTHNgNQY8qw+2i3L+Cc2SdCCygENlG6kHUHnXSVDcw8kspKtzIAIP+oHf3FZ8mnUlwacGoeOan7M8BKjoKvcN4resMGtXGUjlJIPqNq7/j3YpLpLIptudZTVGJ+pG8Sn0Jrk8V2PxKiUUXVHO2Z+xU6g1z545QfKPY4fUdNqI02vszrsB2/sXLYF8PbuDWUEiY3U8p6Guj4NxIX07y2xdNQC0KwYbq2n5xXiv8FczZO7uZjplymdfUV672Lwgw1gWXde9kuyZhK5tpG/KjHknDiJy/VNFpsULi+W+rNhLd0xmKr1y6n0BbSPtUWCwDLczvdNwgEKCFESQZAGgOm9O4ljEQBGuLbe5K283No0jrXnXCO0OIweKa1i3Z1mHza5TyceVSefI+2YNPoHmjJw7XKXv9j0PHcdw1sjPetjKTIzCR9t6xuFcYOLxGZDNkToAYUoTlzTzOh9CK8k4iS112VhBYmessSDXoH4X4K8Fa4SBaLGBBlmgDN6CrsEm5o1a70yOnwb3J39T0Cimd8uYoCMwExzAPOOm9Pro0efIcThLdz/AJiK/LxAHSZ5+dRLwuyP+lb/AKVq3QKXAW/cjs4dFJKqqljJIABJ6mN653F9qGDuFs3MoMBu6uNPnIIha6BMUjaAzvry0ImDtRiMYiaswHvvIHL/AFD3oafgLXkzeCcdF85e6uIYkFkYKRp9URvsaONYnFK4GHsi4mWS2ZQQ0kQQ3y7Vq27yksoI8Bhh0kAj8jTs46iin5FuXgxbWIxZUZrVvNGuq7+9FbkeVFR2kt/0EoooqREKKKKACiiigAooooAKKKKACiiigAooooAKifDqTm2bqpIP3I3FS0UPkadFcWX53SR5KoaOhbn9gKpYzCWhCmx3g3kKSd953Lec1qmilGKXQ3Js47tBg1xShLqXgRPdXckFT9NydwYGv71wHF7eJKocRbdcqhVZlIldxJ5xrvXtty2GBDCQd/8AP3rMvYRkUqEW6sHKC0HQaBpHiHnvWbLp0+UdXQ+qz09RaTS9/H2PE5rp+Edtb9sKjkui6eEqrAdNiDWrxLsX3jSiNakDwrBBMmd/h/3rExnYvFrJW3nUHQyBp11MVkW/G+Du5Ndo9ZFRyfv/AGdDxHtqskKty6sSsOEBMmM5UBtBFavCuLXMRaa5YS4HWNGuIVLRJVgRIXzHWvMMj2yVdSpG6sCCPUGu4/C/Eo7XbTopOlxSRryBBPTQaVKGfI5cmTXel4MWmc8d2dnwviYuyCpS4vxLIYeRDLoRvzmr9V7IHeXCBlAhABzy6k/+UfarFdKLtJnl5KnRmPwcG0trOci6DQfDEQeuhOtNbgaTOY9Toupzlyx85I/pFatFSUmiGxGQOAWwR4midQYgjoevL2FNTs8mkuzEMGkhdYyb6fyf+RrZop7mGxFd7Dkki6yg8sqmKKsUUrYbEFFFFIkFFFFABRRRQAUUUUAFFFFABRRRQAUUUUAFFFFABRRRQAUUUUAJFUMVwe2yFVAQnYjlrO1aFFDpgcNiOzjXGLYh7TOj6l1aSGOgaDD76HlU/Zzsvfw7l7T2AW+Yq7SkgkKJ0jbWuj4tYlC6/GqyPONYOuwOs8qbhblwMWNsZSAxytJkjUhYkzzE+mtZ54ornya46nLt2W6JeG3GPes0Qbr5Y+kZV/UH3q2DqenL96p8JbwERBDMG0Ikk5pE8jM/ertaF0jNLsKKKKCIUUVk47jGUkW0Nw/DI5N6cwOdA0rNaislcZeje0fUMPyzUUE/hs1qKKKCsKKKKACiiigAooooAKKKKACiiigAooooAKKKKACiiigAooooAKKKKAGYi3mRl+oEe4iucPD8eklcQrk7ys/KNpO08tJgbV01FJxT7GpNHK3LOKV2uWb6sLngCOsFSFJjXmDJynUzvXR4PFrcWVI0AzDSVkT4h8uhrM4lwi45Pd3SquZPVDDeNP5pgajzrMxHCroOV8SEzQAwtKZliuUxEkmNTpVdyh30WUpnQ3eIqJyAPG5DAKPIMTBPlRh+Iq2XMrIX+HMNGn6WBKk+U1V4ThG1F185RiAMqgfCI20OhkdMxpi4NxcNslDaKBnWCIliP+FBOWImOtPe0twKKujUxOIFtSzbbQOZ5AedYCyIYiPinykzy+1MwzXGY94SwQAIxI1ktrA2Ompq3T3DUBA9LWLiXAdt9+sUVd8Ah+Jo/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xQVFRQWGBwXGRgYGBUcHRgaHBgXGxoaFxsYHSggGBolHRgYITEhJikrLi4uFx8zODMsNygtLisBCgoKDg0OGxAQGiwmICQsLCwsLCwsLCwsLS8sLCwsLCwsLCwtLCw0LCwsLCwsLCwsLCwsLCwtLCwsLCwsLCwsLP/AABEIAM8A8wMBIgACEQEDEQH/xAAcAAABBQEBAQAAAAAAAAAAAAAAAQIDBAUGBwj/xAA+EAACAQIEAwYEBAUCBQUAAAABAhEAAwQSITEFQVEGEyJhcZEyQlKBB6GxwRRiktHwcuEjM0NTohUWJFSC/8QAGgEAAgMBAQAAAAAAAAAAAAAAAAECAwQFBv/EAC0RAAICAQQBAgQHAAMAAAAAAAABAhEDBBIhMUEFURMyYXEUIpGhsdHwFSNC/9oADAMBAAIRAxEAPwD2A1HgB4AToW8R++v71HjjK5ZjMQhPSf8AaauAculZ9ZLqJHCvItFE0VhNBHfchSRuBS2UgADXzj/Ou1F1AQQdjoaiQOukZwNjIBjoamuVQvJYqO4mYFTzEb9aYMSscwekGZ9KY1vOQW0UbLqCT1PSjbXYuySyjD4mzdOR+8VLHr71BhrRBYk5idtNgKnok+eBpBHrRHr70UVAYLtSPMGNDyPnypV2opp0DVlfC3IhCCG89j1INWaiu2yYI3GoP7Ghbzc0P2gj7dalW7lEE64JF5+tI6AiDqDTLDhgSNpqSKjymT4ZXXMnxeJfq2I9RzqwD0oFV8M8Sh0IJMfyzIIqTe7kVUTXgcpy6HkelZmDtZLfhPidh4o13gfkK0yw61TH/KVh8oDD1Gta9I2lIozpWixg8MLYKgkyxaT/ADGao4rKzXQD8SgCdRnWSPbw1qmqeJREtuTCiDJ6Hl+cVTiy1NuXbJThxSKTtM37Q8WQMconPPykbmBzqtheOm0GzWcQZYkAWmIUy0gMeRidfqrT4Ye7UZ2BdwGIQEgeYA1jWqPGsej+FWYkaZQskkkbAkctNQRW1uU3t8FaqKvyXbHHrTW+8Odd/CynMI6jppUljHd8xW3IUQWeBz2Cg+m9N/8ASxGjt6MZ+0T1q3hMKLY03OhJ8p2H3NVP4cU65ZJb330RNglUOQzyZJOY6mKZiOHKRBNxs2hBuNBHMEdIq+w0qvZf4d9ARt51U3fZYqKT2kUx3VvT+Vf7UVfdlJ2PtRSJFTH/AAyNwykesirmXeqeL+VjqFMkbabSPMHWKuU9X8yK8PQZaQUtIu1ZC4WPOjL6040lAUJGu5qphMZnJWYddxPKYB9Kt8/tTRbAJIAk6E1NONOxNew5RR96WmzGug9aiMX70adahOInRBm85AA+/OpQOu9DVBYq7UUtNQ0ALSn0pKKQUQ7XPJwf6hH7fpU1R3lJggagg+vIj2pbLhgGEwetTfKsinXY+oH8TDT4Dv6jYDptU8VBgx4f5p8Xr0ojwmxssE1UGGPwyMgaYjUjeN9qtUU4ZHC6FKKYhnyqhxbBu4BUqSpnKRoeUEnlFX32/wA8qdShJwkmglDcqMnD8OJ0aB5TIHLadT5mamGFVAoQZWbQNAgdTERPStCapYS1mAYkkE5gOWp0PtFX/iJO3JlexLpE1m0V2divQ66x16eXrUuvU0xb6kkBgSNwCJHr0rN49xy3hrRckM0HIoOrNGg9POsrnJs0QxuTUUia7xqwt3uWuqLsA5SY3/fyqy10R8Rnyrw7CXnu4pHbx3Huqx8zmGw6AfpXueUTV2HA8j7NOvwR0jjG7bViKP5j+dFOorT+Eh7s5fxpexFirWZGWYkRP6U1OJJHjdUYHKQzAagTufLX71PWfjcMve27xB8MqYjXNEZgdxpHWrNRj3L7CxypmmrAgEEEHYjnShqRRFOrmmoKBTQacRSAQUU1efrSXbuWBBJOw69d6aVukK0F67EaSToB/nKo7eH+rxGZjlPpTrKmSW+I/kOQFSA+VSuuEJK+xMQpjTcajzj/AGpv8QJ1DL6j8tKZ3Z1IDKf9XryqSxclVPVR+lDfAcjf4pPrT+of3p9oyJG2utKT5Vl8Q4DavOHbOGAI8L5d/ShJDtmpccKJP+elIlwH7cjvWN/7Zta+K8ZAXW4xiGDeGdjNKvZ1F8SvfzDUE3XO0QCJ20/WnUfcVs26r/wyz8w8gzR7TT7N4MoYbMJH3p4OpqHKY+GQi0V+GCD8pO3mDFQ3TcBDQqmQCfiBE7co9eVXaRqn8SuxbR1IDueXWqhdlLKoEbyW+EGBt5anWsvE8awNmFe5bJ5/MT1JinsS5bHBTm6gmzXZzc0tkRzadvIRuY/WnuXWfhI11Y5SOk6ERXGcc/ES3aOTDILmk5pyqCemkmNK4fjXaPEYrS7c8P0Lov3HP7098UqSOjp/Sc+XmX5V/vBu9v8AtN3rCzabwAAsVO510kbipeP9uA2GWzh84YqoZ9svUCNZ0/OuGAoiq5O2d2HpuGMYx72/v9yS1fZSSrMCwIYgmSDvJ50/B4YvmW2pLFdAOYEkj2qCK0uzpIxVkrOYOIgTOuv2iaItJ8l+qi3jbjw1z+h2f4ZYNHU3jbh7U21cDRpgkn+YTHpXfVn8BwK2bCIpnQsWEas2pO3Mz7VoV1cUdsUjwuqzfFyymFFFFWGcKjv2sykbcwehGxqSlFIYzC3s0g6OsBh5xuOoNTVm4t2tsXTXMAuUW2c+HMR8LCNz7VMuPAKi4ChYwCYyk9J6+RrnZcDi7XRqhNMuGosSxCMRuBoalpmIIytO0Gs8eyUuhncMDGckE6zE/lyqlxHF2sKhu3GYKPCPmiTMAb8hWhamBm3jWuf/ABBsF8Dcj5Yf7DepSmyzT44zyRjLptI2OG8TtYhc9pgy/mPUcqtIdK8T7Icf/g7xcqWVlytB13kEdTXZ478SLKoO5RmudG8IX1iZ+1ROhqPS80Mm3Gm0+n/Z2GPvqg8TBQd2JAyjmZPtUfDeL2LxK2bqPlGymYFeL8c4vdxLBrxBOsACABO0V0P4WWCcU7gaLbgnzY6fpTfsTn6WseCWWcuV4PVaIoP7UVE5Ilvn60pFAqPEXwiszaBQWOnICT+lADO4Kmben8vyn+xqjxHtBYsR3zd2zfKQZ3jTqK804123xF4nI3dWydAu5HUt/aubvXGYyzFj1Yk/rU93udrB6LJu8kq+i5PbMN2owjiReQf6jH61oWsbbZSyOrACTBB0jyNeBIeux0ipbNw2wSrROmh36zFLbZPL6OlwpO/HHZ0PbbjZuXDaUwgMuBHicmQCdyFECuVC9NKeWnfWm0m+TtafBHBBQiLSim0tBdYTRNJRSYCzXV/hxZBxLsxAy2zDH5Sxyg+tczhcK9wxbRnMTCgnQem1eo9kOyC2FFy4WN11grsqggSpHP1q3FilkfByvVdXjxYZQvl+Db4GhRWtFswtnRojRhmAPpP51pUUV1EqR4pu+QooopiCiiigAqvfsFmUmMoDAjXnG42YeRqxRQBStYoWxcDghbes7gJEjWeWvtTLmPDopVWKvBVtII3kwZijjGEW4pVjCODbcj6W0B+x/WocHwr+Ht2LaOZSUz6SRBOUjbUge1c/JjrJS8myLg8N3zf7Gyrg6gg+hn9KHUEQQCCIIiZB61TVTIFyMx+dJXblvNWVDDnm9dD7iqJwcHTGmn0eLdr+FDDYp7aAhDDLPQzp6Ag1V4ZwW/iATZtlwpAJBURPqeld3+IHAcTiLiNatoyoIENDGdYIPQ1pdguCXMPhmFybbu+YgESAAAAdxVaPSf8AI7NLGSacuq/30ODudjsYQx7r4eWZZ26A1qfhdiGTE3LZBAZJMgiCp8/WvSe4ZTmBZzoCCRqBO0DfWpbRB1Ef5yPSpteTnT9UnlxSxTivoPJ1+1LRRSOaFU+MWc9m6n1Iy+6mrlIaixxdOz54XalFXuOYA2cRdtn5XMeh1H5GqNM91GW6KkvPIs04/D6E/nBpqqTsCfQE064Igff1mpLpkZctf7ojopaCKRMBRRQRSsYCrXD8BcvuEtIXboOXqeVVYr1r8O+EizhRcI/4l7xk+XygeUa/ersONTlTOf6lrHpcW5dt8F3sj2fGDtFc2Z3OZz0MRlHkP3NblFFdRJJUjw+TJLJNzl2wooooIBRRRQAUUUUAFFFRtYBcPrmCld+R1257UAGItB1ZG2YQfSq6uzIoPiupBYHQmNCR67z51cqliLynPuptQcxGnwzp1XkfWqsuPcrXaJwlQ7+LV5yGWSGKxBA1MEeetXs0iQZB51mYnDgOtzY3F7t4MRmAggdZ09qmwadyotsfANFY6R1B5DyrNlTyR3Itg9rpl0isDhfaQXcXdw+UAIPC3NiD4q3lMwQZ6RzryDA8RNriOc/91lb0LEf2rB5o62g0sc8cl9qNr7nsNQ3DlYNsDoegPKf71NRVsXRzqtDLtzLGkk7AR/kUgvbAggn0I9xRasgGQNf09OlOuWwwIO1Phi5H0w03DvI13Gh/zzEH71JFQmhp8Hm/4pcJhkxKjQ+B/XXKf2rkeFcHvXmXurZcSCSADlGb5uh8q9ZvhsUGQZf4ZxBLIZYdbeu38xHp1rQ4fgLdlBbtKFQch+pPMmtOLSuS/MdKHrEsOBY4rlfwOYpaWckQNlWSfaua7Qdm0x+S4rGy4GqssErJPiG423rrJphtCc0DNETGsdPSrnpUvlZyseqnCSlF8nC8M7E2GuP3klPlUORlOx1IBatE/h/hS0zcgCMoYfmYk10y4VAVIWMogelTVdHFFLlDlrs7/wDb/U4XtB+H9s2y2GLLcUaISCH8pOoNY2H/AA8xBtM7FUcaqm8+RYbGvU6KUtPjk7ovxeq6nHHapfryfPrggkMCGBggiCD5ivXPw84gLuDVfmtHIfTQr+R/KsL8S+Fs1y3ctWmJynOyrM6jLMak1N2K4LfwuS85yreYI1s7qIOVj0M6R51lx/8AXl2nV1+bHqtCsj4lfX8ne0UUV0DzAUUUUAFFFFABRRRQAUUUUAFVcdghc1hS0R4hII+k1aooatUCKovhotOhWV0kgiRGinqNxttSYS7Ja248SaHMNHHJgefnVm7bDDK2oP8AkjoRWaLha3ZvF/Cslz9SHQEnoIBNZdqxSVPhl170W7D93CNsNFaDHQZuh0HrXlXb7B93irmkByHH33/MV6rjUz2/CFcGGCkwr8wCemoM1zvbPh38VYOURibIzFOcHcDqCdj5Vn1WHa7idP0fWLDm/N0+Cz2D45/EYcKxm5bhT1IgZW/b1FdNXh/ZvjLYS8H5TlcEfLzB9K9psY229vvVYFInMOnOs6Zf6ppfg5XKPyv9vp/RONqy+0nFjhrBuhcxkAAmBqedWxxC1/3E18xSYuwl+0yGGRgRp+o8xSbowY3FTTmrXkw+zfaNcT4iO7dfC6zoQZysJ5Ak+9anaFj3JKsQJAaI+AsA35E7a15zwtWwWOCXdpyE9VbQH02r0nHYQG0yywDAqBOhkRz2mrMUk3yavU9LDBkUsfyyVothYEAaDQeUdKKRBAA6CKixufu37uO8ynLPWNK69cnEbJqIrGD4hSoVDEwWYgmAU8RHImX/AKRSYB7xVn1JEKqnYEmXPmBmA/8AxUnEhvRtUVlYS5dfOzE+EBFC7ZjJZvOJHsaq2FxSkFpJCKnIjN4izwCJOiD70KIb/ob9FY92/iZBCTBPQaaQfi10Y6dVq5hnvFznACCYO0/CFP31kUbRqVjsawSLuXNkB0G8dR6VYvoLiFZ0YaH7aH7aGnVQvYwWAQ5YrkzKcpMQYymOe0Vj1OF/MjRjl4ZM2KC2g9wwI1gE6+g13qBeLKSpK3FQnKHZSBJ2BnUT12q7hx4VEbgf4aqYxrd0hWuQRcTSQCWU5gpzDUGtK6KvJeIoqvh8VmZkIKuusHmCSAwjcaH2qxTEFFFFADVuDqPcUG4v1L7ikFlfpX2FHcr9K+wqVABur9S+4pc46j3H96b3C/SvsKXul+lfYUUAC4p+Ye4p3eLtmHuKaLK/SvsKO5X6V9hRQCm4vUe4rKsYMWbb21fPaIIC+Em2CDIX6xrMVpmyv0r7Cl7pfpHsKhOCkqY4tpmfwvEMDkdrbKRKMh38TeGPIZfY1ZvopdXVgHXQajxKdSreX6ULgVzTplkkLlESRB199POp+5X6V9hUVG1tkO+bR5z2/wCBz/8AJtQBtdQRKt1061ldheMPZxCWzraukIynYE7EDlrXqWMwiFTKjKRlYQNV8vMVww/Dy6l5Sl1MgYEEgyI1+5rnZ8Xw5cHpdFr8eXTvDnaVdX/vBo9uOOPhHRLdm3DDNnZecwQOW1N7Ndu1eLd5RbJ0VlHh16jka6bjGJwwAt4lrYzzAuEa+k864ftx2Xs2LQv2JUZoZJkEN06GsxHS/h8sI4ckKb6l7nccR4TYvsj3ACbeqmQPMAnmJq1iriygldW6joxrH7FY9cRhEYhWZfA2gJldp+xB+9bF5BmTRRvyGsDYe9X6dXNHL1KnBvHJ/LaHrdU/MvuKXvV+pfcUgsr9K+wo7lfpX2Fdg5wrXB1HuKBcHUe4pDZX6V9hR3K/SvsKABbi/UPcUveL9S+4pBZX6V9hR3K/SvsKAAuo+YD7j0pe8HUe4/vTTZX6V9hUOLdUA8KSZ1MAKAJLMegqMmkCTZOLi9R7ila4uxZfcVkhS0lIcDUlVCKSBMJ4SW96Zb7tkLm73bT8Ba0QoEHXMJA01mq3kSVskoOxo4AgR1GIvBXDAjvFgZiNVkaERp6neqFzgrLfVRiL/dupJcOuhWIBOSOfUGthrxRwrKlxSs5kUZgeQZZIynkw31p/Dcfau5lCZHWM1tlAYDr6efLnTTjIHuRSHDhaZmTFM11gAouOkeAzBygEiJn1rXTEgkarlKzmDCCZ2HX1p/cr9K+y/vWZiLf8OqhEF0G5CoRqAxGikDYb68qnVCbb7NQ3l+pfcUUhsJ9K+y0UCJKKKKACiiigAooooAKKKKAClFJRQBCLRlizSjADLHw9SD0I5dRS4J5RSTM7HqOU/anXUzKRtIiRuKbgr4yhSArLoV8+oHMHrWTVRbSL8L7PNPxTssMSrEeE2wAeUgtI/OuUu464yhGdmRdlJkD+1e6Y/A27wyXFDqdwROvl0NcVxD8Nkkm1eKDo4Bj7iNKwNUeo0PqWFYo48ipx6dWc/wBgONdxiAjfBehT5N8p9zHtXqXFbBZPCcrowcEcoOunMFZH3riOFdhraXUd8VbZVYNCwJIMjWa9BBESI60RltdmD1WeHLlUsb7XIgM6jY6/Y7UtQW1ytl5EZl8uqjy5/ep67MJKcdyODNbXQUhMa/f2pahx7RbbaSMo8y2g/Wm3SsihthrjgMoRVYArmzEwecCI9KS7grn/ANggn+S3A8wN9Os1aRCgVR0A8pA3/KqfGbmRFGp7y4lsnyZgDttIkfesvxJN9mnakh3D7hZNSGIJEiNYJAOm0027w201wXGQFxsTJjbafSpsLh1tqFQQo2H6zUtajMyo2DJvd6XMQBl9+e8GZjqKs3LatuA3qAf1qHE4+1bMO6rpOugiYmdt6rLx3DEwL9qdozrvQmOmV8d2asXQQcyhj4gDvpHOeWmlQLgMMltULdzeTNlcNDgkzmBYwynQwZFbOFxlu5m7t1bKSrQQcrDcHoaTG2mZcqkCd+sdARt61CcL5RNSa4ZXOKuW1LXArIsDOpjcgElSNBqNRpVy1iEYEoysBvlIJnoelV1s3I17qQIAyvEeuafyplvBXC4d3VSp/wCmpEryVmJkj7UoufkTUfAn8a//AGWHqf8AainXsXfDELYDLOh7wCftFFWWQ5L1FFFABRRRQAUUUUAFMuW5I1Igzod9CIPlrT6KACiiigAqK/h1f4htsdiPQjUVLRRx5BOivZxLIIdGMfOozTHNgNQY8qw+2i3L+Cc2SdCCygENlG6kHUHnXSVDcw8kspKtzIAIP+oHf3FZ8mnUlwacGoeOan7M8BKjoKvcN4resMGtXGUjlJIPqNq7/j3YpLpLIptudZTVGJ+pG8Sn0Jrk8V2PxKiUUXVHO2Z+xU6g1z545QfKPY4fUdNqI02vszrsB2/sXLYF8PbuDWUEiY3U8p6Guj4NxIX07y2xdNQC0KwYbq2n5xXiv8FczZO7uZjplymdfUV672Lwgw1gWXde9kuyZhK5tpG/KjHknDiJy/VNFpsULi+W+rNhLd0xmKr1y6n0BbSPtUWCwDLczvdNwgEKCFESQZAGgOm9O4ljEQBGuLbe5K283No0jrXnXCO0OIweKa1i3Z1mHza5TyceVSefI+2YNPoHmjJw7XKXv9j0PHcdw1sjPetjKTIzCR9t6xuFcYOLxGZDNkToAYUoTlzTzOh9CK8k4iS112VhBYmessSDXoH4X4K8Fa4SBaLGBBlmgDN6CrsEm5o1a70yOnwb3J39T0Cimd8uYoCMwExzAPOOm9Pro0efIcThLdz/AJiK/LxAHSZ5+dRLwuyP+lb/AKVq3QKXAW/cjs4dFJKqqljJIABJ6mN653F9qGDuFs3MoMBu6uNPnIIha6BMUjaAzvry0ImDtRiMYiaswHvvIHL/AFD3oafgLXkzeCcdF85e6uIYkFkYKRp9URvsaONYnFK4GHsi4mWS2ZQQ0kQQ3y7Vq27yksoI8Bhh0kAj8jTs46iin5FuXgxbWIxZUZrVvNGuq7+9FbkeVFR2kt/0EoooqREKKKKACiiigAooooAKKKKACiiigAooooAKifDqTm2bqpIP3I3FS0UPkadFcWX53SR5KoaOhbn9gKpYzCWhCmx3g3kKSd953Lec1qmilGKXQ3Js47tBg1xShLqXgRPdXckFT9NydwYGv71wHF7eJKocRbdcqhVZlIldxJ5xrvXtty2GBDCQd/8AP3rMvYRkUqEW6sHKC0HQaBpHiHnvWbLp0+UdXQ+qz09RaTS9/H2PE5rp+Edtb9sKjkui6eEqrAdNiDWrxLsX3jSiNakDwrBBMmd/h/3rExnYvFrJW3nUHQyBp11MVkW/G+Du5Ndo9ZFRyfv/AGdDxHtqskKty6sSsOEBMmM5UBtBFavCuLXMRaa5YS4HWNGuIVLRJVgRIXzHWvMMj2yVdSpG6sCCPUGu4/C/Eo7XbTopOlxSRryBBPTQaVKGfI5cmTXel4MWmc8d2dnwviYuyCpS4vxLIYeRDLoRvzmr9V7IHeXCBlAhABzy6k/+UfarFdKLtJnl5KnRmPwcG0trOci6DQfDEQeuhOtNbgaTOY9Toupzlyx85I/pFatFSUmiGxGQOAWwR4midQYgjoevL2FNTs8mkuzEMGkhdYyb6fyf+RrZop7mGxFd7Dkki6yg8sqmKKsUUrYbEFFFFIkFFFFABRRRQAUUUUAFFFFABRRRQAUUUUAFFFFABRRRQAUUUUAJFUMVwe2yFVAQnYjlrO1aFFDpgcNiOzjXGLYh7TOj6l1aSGOgaDD76HlU/Zzsvfw7l7T2AW+Yq7SkgkKJ0jbWuj4tYlC6/GqyPONYOuwOs8qbhblwMWNsZSAxytJkjUhYkzzE+mtZ54ornya46nLt2W6JeG3GPes0Qbr5Y+kZV/UH3q2DqenL96p8JbwERBDMG0Ikk5pE8jM/ertaF0jNLsKKKKCIUUVk47jGUkW0Nw/DI5N6cwOdA0rNaislcZeje0fUMPyzUUE/hs1qKKKCsKKKKACiiigAooooAKKKKACiiigAooooAKKKKACiiigAooooAKKKKAGYi3mRl+oEe4iucPD8eklcQrk7ys/KNpO08tJgbV01FJxT7GpNHK3LOKV2uWb6sLngCOsFSFJjXmDJynUzvXR4PFrcWVI0AzDSVkT4h8uhrM4lwi45Pd3SquZPVDDeNP5pgajzrMxHCroOV8SEzQAwtKZliuUxEkmNTpVdyh30WUpnQ3eIqJyAPG5DAKPIMTBPlRh+Iq2XMrIX+HMNGn6WBKk+U1V4ThG1F185RiAMqgfCI20OhkdMxpi4NxcNslDaKBnWCIliP+FBOWImOtPe0twKKujUxOIFtSzbbQOZ5AedYCyIYiPinykzy+1MwzXGY94SwQAIxI1ktrA2Ompq3T3DUBA9LWLiXAdt9+sUVd8Ah+Jo/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TEhUUExQVFRQWGBwXGRgYGBUcHRgaHBgXGxoaFxsYHSggGBolHRgYITEhJikrLi4uFx8zODMsNygtLisBCgoKDg0OGxAQGiwmICQsLCwsLCwsLCwsLS8sLCwsLCwsLCwtLCw0LCwsLCwsLCwsLCwsLCwtLCwsLCwsLCwsLP/AABEIAM8A8wMBIgACEQEDEQH/xAAcAAABBQEBAQAAAAAAAAAAAAAAAQIDBAUGBwj/xAA+EAACAQIEAwYEBAUCBQUAAAABAhEAAwQSITEFQVEGEyJhcZEyQlKBB6GxwRRiktHwcuEjM0NTohUWJFSC/8QAGgEAAgMBAQAAAAAAAAAAAAAAAAECAwQFBv/EAC0RAAICAQQBAgQHAAMAAAAAAAABAhEDBBIhMUEFURMyYXEUIpGhsdHwFSNC/9oADAMBAAIRAxEAPwD2A1HgB4AToW8R++v71HjjK5ZjMQhPSf8AaauAculZ9ZLqJHCvItFE0VhNBHfchSRuBS2UgADXzj/Ou1F1AQQdjoaiQOukZwNjIBjoamuVQvJYqO4mYFTzEb9aYMSscwekGZ9KY1vOQW0UbLqCT1PSjbXYuySyjD4mzdOR+8VLHr71BhrRBYk5idtNgKnok+eBpBHrRHr70UVAYLtSPMGNDyPnypV2opp0DVlfC3IhCCG89j1INWaiu2yYI3GoP7Ghbzc0P2gj7dalW7lEE64JF5+tI6AiDqDTLDhgSNpqSKjymT4ZXXMnxeJfq2I9RzqwD0oFV8M8Sh0IJMfyzIIqTe7kVUTXgcpy6HkelZmDtZLfhPidh4o13gfkK0yw61TH/KVh8oDD1Gta9I2lIozpWixg8MLYKgkyxaT/ADGao4rKzXQD8SgCdRnWSPbw1qmqeJREtuTCiDJ6Hl+cVTiy1NuXbJThxSKTtM37Q8WQMconPPykbmBzqtheOm0GzWcQZYkAWmIUy0gMeRidfqrT4Ye7UZ2BdwGIQEgeYA1jWqPGsej+FWYkaZQskkkbAkctNQRW1uU3t8FaqKvyXbHHrTW+8Odd/CynMI6jppUljHd8xW3IUQWeBz2Cg+m9N/8ASxGjt6MZ+0T1q3hMKLY03OhJ8p2H3NVP4cU65ZJb330RNglUOQzyZJOY6mKZiOHKRBNxs2hBuNBHMEdIq+w0qvZf4d9ARt51U3fZYqKT2kUx3VvT+Vf7UVfdlJ2PtRSJFTH/AAyNwykesirmXeqeL+VjqFMkbabSPMHWKuU9X8yK8PQZaQUtIu1ZC4WPOjL6040lAUJGu5qphMZnJWYddxPKYB9Kt8/tTRbAJIAk6E1NONOxNew5RR96WmzGug9aiMX70adahOInRBm85AA+/OpQOu9DVBYq7UUtNQ0ALSn0pKKQUQ7XPJwf6hH7fpU1R3lJggagg+vIj2pbLhgGEwetTfKsinXY+oH8TDT4Dv6jYDptU8VBgx4f5p8Xr0ojwmxssE1UGGPwyMgaYjUjeN9qtUU4ZHC6FKKYhnyqhxbBu4BUqSpnKRoeUEnlFX32/wA8qdShJwkmglDcqMnD8OJ0aB5TIHLadT5mamGFVAoQZWbQNAgdTERPStCapYS1mAYkkE5gOWp0PtFX/iJO3JlexLpE1m0V2divQ66x16eXrUuvU0xb6kkBgSNwCJHr0rN49xy3hrRckM0HIoOrNGg9POsrnJs0QxuTUUia7xqwt3uWuqLsA5SY3/fyqy10R8Rnyrw7CXnu4pHbx3Huqx8zmGw6AfpXueUTV2HA8j7NOvwR0jjG7bViKP5j+dFOorT+Eh7s5fxpexFirWZGWYkRP6U1OJJHjdUYHKQzAagTufLX71PWfjcMve27xB8MqYjXNEZgdxpHWrNRj3L7CxypmmrAgEEEHYjnShqRRFOrmmoKBTQacRSAQUU1efrSXbuWBBJOw69d6aVukK0F67EaSToB/nKo7eH+rxGZjlPpTrKmSW+I/kOQFSA+VSuuEJK+xMQpjTcajzj/AGpv8QJ1DL6j8tKZ3Z1IDKf9XryqSxclVPVR+lDfAcjf4pPrT+of3p9oyJG2utKT5Vl8Q4DavOHbOGAI8L5d/ShJDtmpccKJP+elIlwH7cjvWN/7Zta+K8ZAXW4xiGDeGdjNKvZ1F8SvfzDUE3XO0QCJ20/WnUfcVs26r/wyz8w8gzR7TT7N4MoYbMJH3p4OpqHKY+GQi0V+GCD8pO3mDFQ3TcBDQqmQCfiBE7co9eVXaRqn8SuxbR1IDueXWqhdlLKoEbyW+EGBt5anWsvE8awNmFe5bJ5/MT1JinsS5bHBTm6gmzXZzc0tkRzadvIRuY/WnuXWfhI11Y5SOk6ERXGcc/ES3aOTDILmk5pyqCemkmNK4fjXaPEYrS7c8P0Lov3HP7098UqSOjp/Sc+XmX5V/vBu9v8AtN3rCzabwAAsVO510kbipeP9uA2GWzh84YqoZ9svUCNZ0/OuGAoiq5O2d2HpuGMYx72/v9yS1fZSSrMCwIYgmSDvJ50/B4YvmW2pLFdAOYEkj2qCK0uzpIxVkrOYOIgTOuv2iaItJ8l+qi3jbjw1z+h2f4ZYNHU3jbh7U21cDRpgkn+YTHpXfVn8BwK2bCIpnQsWEas2pO3Mz7VoV1cUdsUjwuqzfFyymFFFFWGcKjv2sykbcwehGxqSlFIYzC3s0g6OsBh5xuOoNTVm4t2tsXTXMAuUW2c+HMR8LCNz7VMuPAKi4ChYwCYyk9J6+RrnZcDi7XRqhNMuGosSxCMRuBoalpmIIytO0Gs8eyUuhncMDGckE6zE/lyqlxHF2sKhu3GYKPCPmiTMAb8hWhamBm3jWuf/ABBsF8Dcj5Yf7DepSmyzT44zyRjLptI2OG8TtYhc9pgy/mPUcqtIdK8T7Icf/g7xcqWVlytB13kEdTXZ478SLKoO5RmudG8IX1iZ+1ROhqPS80Mm3Gm0+n/Z2GPvqg8TBQd2JAyjmZPtUfDeL2LxK2bqPlGymYFeL8c4vdxLBrxBOsACABO0V0P4WWCcU7gaLbgnzY6fpTfsTn6WseCWWcuV4PVaIoP7UVE5Ilvn60pFAqPEXwiszaBQWOnICT+lADO4Kmben8vyn+xqjxHtBYsR3zd2zfKQZ3jTqK804123xF4nI3dWydAu5HUt/aubvXGYyzFj1Yk/rU93udrB6LJu8kq+i5PbMN2owjiReQf6jH61oWsbbZSyOrACTBB0jyNeBIeux0ipbNw2wSrROmh36zFLbZPL6OlwpO/HHZ0PbbjZuXDaUwgMuBHicmQCdyFECuVC9NKeWnfWm0m+TtafBHBBQiLSim0tBdYTRNJRSYCzXV/hxZBxLsxAy2zDH5Sxyg+tczhcK9wxbRnMTCgnQem1eo9kOyC2FFy4WN11grsqggSpHP1q3FilkfByvVdXjxYZQvl+Db4GhRWtFswtnRojRhmAPpP51pUUV1EqR4pu+QooopiCiiigAqvfsFmUmMoDAjXnG42YeRqxRQBStYoWxcDghbes7gJEjWeWvtTLmPDopVWKvBVtII3kwZijjGEW4pVjCODbcj6W0B+x/WocHwr+Ht2LaOZSUz6SRBOUjbUge1c/JjrJS8myLg8N3zf7Gyrg6gg+hn9KHUEQQCCIIiZB61TVTIFyMx+dJXblvNWVDDnm9dD7iqJwcHTGmn0eLdr+FDDYp7aAhDDLPQzp6Ag1V4ZwW/iATZtlwpAJBURPqeld3+IHAcTiLiNatoyoIENDGdYIPQ1pdguCXMPhmFybbu+YgESAAAAdxVaPSf8AI7NLGSacuq/30ODudjsYQx7r4eWZZ26A1qfhdiGTE3LZBAZJMgiCp8/WvSe4ZTmBZzoCCRqBO0DfWpbRB1Ef5yPSpteTnT9UnlxSxTivoPJ1+1LRRSOaFU+MWc9m6n1Iy+6mrlIaixxdOz54XalFXuOYA2cRdtn5XMeh1H5GqNM91GW6KkvPIs04/D6E/nBpqqTsCfQE064Igff1mpLpkZctf7ojopaCKRMBRRQRSsYCrXD8BcvuEtIXboOXqeVVYr1r8O+EizhRcI/4l7xk+XygeUa/ersONTlTOf6lrHpcW5dt8F3sj2fGDtFc2Z3OZz0MRlHkP3NblFFdRJJUjw+TJLJNzl2wooooIBRRRQAUUUUAFFFRtYBcPrmCld+R1257UAGItB1ZG2YQfSq6uzIoPiupBYHQmNCR67z51cqliLynPuptQcxGnwzp1XkfWqsuPcrXaJwlQ7+LV5yGWSGKxBA1MEeetXs0iQZB51mYnDgOtzY3F7t4MRmAggdZ09qmwadyotsfANFY6R1B5DyrNlTyR3Itg9rpl0isDhfaQXcXdw+UAIPC3NiD4q3lMwQZ6RzryDA8RNriOc/91lb0LEf2rB5o62g0sc8cl9qNr7nsNQ3DlYNsDoegPKf71NRVsXRzqtDLtzLGkk7AR/kUgvbAggn0I9xRasgGQNf09OlOuWwwIO1Phi5H0w03DvI13Gh/zzEH71JFQmhp8Hm/4pcJhkxKjQ+B/XXKf2rkeFcHvXmXurZcSCSADlGb5uh8q9ZvhsUGQZf4ZxBLIZYdbeu38xHp1rQ4fgLdlBbtKFQch+pPMmtOLSuS/MdKHrEsOBY4rlfwOYpaWckQNlWSfaua7Qdm0x+S4rGy4GqssErJPiG423rrJphtCc0DNETGsdPSrnpUvlZyseqnCSlF8nC8M7E2GuP3klPlUORlOx1IBatE/h/hS0zcgCMoYfmYk10y4VAVIWMogelTVdHFFLlDlrs7/wDb/U4XtB+H9s2y2GLLcUaISCH8pOoNY2H/AA8xBtM7FUcaqm8+RYbGvU6KUtPjk7ovxeq6nHHapfryfPrggkMCGBggiCD5ivXPw84gLuDVfmtHIfTQr+R/KsL8S+Fs1y3ctWmJynOyrM6jLMak1N2K4LfwuS85yreYI1s7qIOVj0M6R51lx/8AXl2nV1+bHqtCsj4lfX8ne0UUV0DzAUUUUAFFFFABRRRQAUUUUAFVcdghc1hS0R4hII+k1aooatUCKovhotOhWV0kgiRGinqNxttSYS7Ja248SaHMNHHJgefnVm7bDDK2oP8AkjoRWaLha3ZvF/Cslz9SHQEnoIBNZdqxSVPhl170W7D93CNsNFaDHQZuh0HrXlXb7B93irmkByHH33/MV6rjUz2/CFcGGCkwr8wCemoM1zvbPh38VYOURibIzFOcHcDqCdj5Vn1WHa7idP0fWLDm/N0+Cz2D45/EYcKxm5bhT1IgZW/b1FdNXh/ZvjLYS8H5TlcEfLzB9K9psY229vvVYFInMOnOs6Zf6ppfg5XKPyv9vp/RONqy+0nFjhrBuhcxkAAmBqedWxxC1/3E18xSYuwl+0yGGRgRp+o8xSbowY3FTTmrXkw+zfaNcT4iO7dfC6zoQZysJ5Ak+9anaFj3JKsQJAaI+AsA35E7a15zwtWwWOCXdpyE9VbQH02r0nHYQG0yywDAqBOhkRz2mrMUk3yavU9LDBkUsfyyVothYEAaDQeUdKKRBAA6CKixufu37uO8ynLPWNK69cnEbJqIrGD4hSoVDEwWYgmAU8RHImX/AKRSYB7xVn1JEKqnYEmXPmBmA/8AxUnEhvRtUVlYS5dfOzE+EBFC7ZjJZvOJHsaq2FxSkFpJCKnIjN4izwCJOiD70KIb/ob9FY92/iZBCTBPQaaQfi10Y6dVq5hnvFznACCYO0/CFP31kUbRqVjsawSLuXNkB0G8dR6VYvoLiFZ0YaH7aH7aGnVQvYwWAQ5YrkzKcpMQYymOe0Vj1OF/MjRjl4ZM2KC2g9wwI1gE6+g13qBeLKSpK3FQnKHZSBJ2BnUT12q7hx4VEbgf4aqYxrd0hWuQRcTSQCWU5gpzDUGtK6KvJeIoqvh8VmZkIKuusHmCSAwjcaH2qxTEFFFFADVuDqPcUG4v1L7ikFlfpX2FHcr9K+wqVABur9S+4pc46j3H96b3C/SvsKXul+lfYUUAC4p+Ye4p3eLtmHuKaLK/SvsKO5X6V9hRQCm4vUe4rKsYMWbb21fPaIIC+Em2CDIX6xrMVpmyv0r7Cl7pfpHsKhOCkqY4tpmfwvEMDkdrbKRKMh38TeGPIZfY1ZvopdXVgHXQajxKdSreX6ULgVzTplkkLlESRB199POp+5X6V9hUVG1tkO+bR5z2/wCBz/8AJtQBtdQRKt1061ldheMPZxCWzraukIynYE7EDlrXqWMwiFTKjKRlYQNV8vMVww/Dy6l5Sl1MgYEEgyI1+5rnZ8Xw5cHpdFr8eXTvDnaVdX/vBo9uOOPhHRLdm3DDNnZecwQOW1N7Ndu1eLd5RbJ0VlHh16jka6bjGJwwAt4lrYzzAuEa+k864ftx2Xs2LQv2JUZoZJkEN06GsxHS/h8sI4ckKb6l7nccR4TYvsj3ACbeqmQPMAnmJq1iriygldW6joxrH7FY9cRhEYhWZfA2gJldp+xB+9bF5BmTRRvyGsDYe9X6dXNHL1KnBvHJ/LaHrdU/MvuKXvV+pfcUgsr9K+wo7lfpX2Fdg5wrXB1HuKBcHUe4pDZX6V9hR3K/SvsKABbi/UPcUveL9S+4pBZX6V9hR3K/SvsKAAuo+YD7j0pe8HUe4/vTTZX6V9hUOLdUA8KSZ1MAKAJLMegqMmkCTZOLi9R7ila4uxZfcVkhS0lIcDUlVCKSBMJ4SW96Zb7tkLm73bT8Ba0QoEHXMJA01mq3kSVskoOxo4AgR1GIvBXDAjvFgZiNVkaERp6neqFzgrLfVRiL/dupJcOuhWIBOSOfUGthrxRwrKlxSs5kUZgeQZZIynkw31p/Dcfau5lCZHWM1tlAYDr6efLnTTjIHuRSHDhaZmTFM11gAouOkeAzBygEiJn1rXTEgkarlKzmDCCZ2HX1p/cr9K+y/vWZiLf8OqhEF0G5CoRqAxGikDYb68qnVCbb7NQ3l+pfcUUhsJ9K+y0UCJKKKKACiiigAooooAKKKKAClFJRQBCLRlizSjADLHw9SD0I5dRS4J5RSTM7HqOU/anXUzKRtIiRuKbgr4yhSArLoV8+oHMHrWTVRbSL8L7PNPxTssMSrEeE2wAeUgtI/OuUu464yhGdmRdlJkD+1e6Y/A27wyXFDqdwROvl0NcVxD8Nkkm1eKDo4Bj7iNKwNUeo0PqWFYo48ipx6dWc/wBgONdxiAjfBehT5N8p9zHtXqXFbBZPCcrowcEcoOunMFZH3riOFdhraXUd8VbZVYNCwJIMjWa9BBESI60RltdmD1WeHLlUsb7XIgM6jY6/Y7UtQW1ytl5EZl8uqjy5/ep67MJKcdyODNbXQUhMa/f2pahx7RbbaSMo8y2g/Wm3SsihthrjgMoRVYArmzEwecCI9KS7grn/ANggn+S3A8wN9Os1aRCgVR0A8pA3/KqfGbmRFGp7y4lsnyZgDttIkfesvxJN9mnakh3D7hZNSGIJEiNYJAOm0027w201wXGQFxsTJjbafSpsLh1tqFQQo2H6zUtajMyo2DJvd6XMQBl9+e8GZjqKs3LatuA3qAf1qHE4+1bMO6rpOugiYmdt6rLx3DEwL9qdozrvQmOmV8d2asXQQcyhj4gDvpHOeWmlQLgMMltULdzeTNlcNDgkzmBYwynQwZFbOFxlu5m7t1bKSrQQcrDcHoaTG2mZcqkCd+sdARt61CcL5RNSa4ZXOKuW1LXArIsDOpjcgElSNBqNRpVy1iEYEoysBvlIJnoelV1s3I17qQIAyvEeuafyplvBXC4d3VSp/wCmpEryVmJkj7UoufkTUfAn8a//AGWHqf8AainXsXfDELYDLOh7wCftFFWWQ5L1FFFABRRRQAUUUUAFMuW5I1Igzod9CIPlrT6KACiiigAqK/h1f4htsdiPQjUVLRRx5BOivZxLIIdGMfOozTHNgNQY8qw+2i3L+Cc2SdCCygENlG6kHUHnXSVDcw8kspKtzIAIP+oHf3FZ8mnUlwacGoeOan7M8BKjoKvcN4resMGtXGUjlJIPqNq7/j3YpLpLIptudZTVGJ+pG8Sn0Jrk8V2PxKiUUXVHO2Z+xU6g1z545QfKPY4fUdNqI02vszrsB2/sXLYF8PbuDWUEiY3U8p6Guj4NxIX07y2xdNQC0KwYbq2n5xXiv8FczZO7uZjplymdfUV672Lwgw1gWXde9kuyZhK5tpG/KjHknDiJy/VNFpsULi+W+rNhLd0xmKr1y6n0BbSPtUWCwDLczvdNwgEKCFESQZAGgOm9O4ljEQBGuLbe5K283No0jrXnXCO0OIweKa1i3Z1mHza5TyceVSefI+2YNPoHmjJw7XKXv9j0PHcdw1sjPetjKTIzCR9t6xuFcYOLxGZDNkToAYUoTlzTzOh9CK8k4iS112VhBYmessSDXoH4X4K8Fa4SBaLGBBlmgDN6CrsEm5o1a70yOnwb3J39T0Cimd8uYoCMwExzAPOOm9Pro0efIcThLdz/AJiK/LxAHSZ5+dRLwuyP+lb/AKVq3QKXAW/cjs4dFJKqqljJIABJ6mN653F9qGDuFs3MoMBu6uNPnIIha6BMUjaAzvry0ImDtRiMYiaswHvvIHL/AFD3oafgLXkzeCcdF85e6uIYkFkYKRp9URvsaONYnFK4GHsi4mWS2ZQQ0kQQ3y7Vq27yksoI8Bhh0kAj8jTs46iin5FuXgxbWIxZUZrVvNGuq7+9FbkeVFR2kt/0EoooqREKKKKACiiigAooooAKKKKACiiigAooooAKifDqTm2bqpIP3I3FS0UPkadFcWX53SR5KoaOhbn9gKpYzCWhCmx3g3kKSd953Lec1qmilGKXQ3Js47tBg1xShLqXgRPdXckFT9NydwYGv71wHF7eJKocRbdcqhVZlIldxJ5xrvXtty2GBDCQd/8AP3rMvYRkUqEW6sHKC0HQaBpHiHnvWbLp0+UdXQ+qz09RaTS9/H2PE5rp+Edtb9sKjkui6eEqrAdNiDWrxLsX3jSiNakDwrBBMmd/h/3rExnYvFrJW3nUHQyBp11MVkW/G+Du5Ndo9ZFRyfv/AGdDxHtqskKty6sSsOEBMmM5UBtBFavCuLXMRaa5YS4HWNGuIVLRJVgRIXzHWvMMj2yVdSpG6sCCPUGu4/C/Eo7XbTopOlxSRryBBPTQaVKGfI5cmTXel4MWmc8d2dnwviYuyCpS4vxLIYeRDLoRvzmr9V7IHeXCBlAhABzy6k/+UfarFdKLtJnl5KnRmPwcG0trOci6DQfDEQeuhOtNbgaTOY9Toupzlyx85I/pFatFSUmiGxGQOAWwR4midQYgjoevL2FNTs8mkuzEMGkhdYyb6fyf+RrZop7mGxFd7Dkki6yg8sqmKKsUUrYbEFFFFIkFFFFABRRRQAUUUUAFFFFABRRRQAUUUUAFFFFABRRRQAUUUUAJFUMVwe2yFVAQnYjlrO1aFFDpgcNiOzjXGLYh7TOj6l1aSGOgaDD76HlU/Zzsvfw7l7T2AW+Yq7SkgkKJ0jbWuj4tYlC6/GqyPONYOuwOs8qbhblwMWNsZSAxytJkjUhYkzzE+mtZ54ornya46nLt2W6JeG3GPes0Qbr5Y+kZV/UH3q2DqenL96p8JbwERBDMG0Ikk5pE8jM/ertaF0jNLsKKKKCIUUVk47jGUkW0Nw/DI5N6cwOdA0rNaislcZeje0fUMPyzUUE/hs1qKKKCsKKKKACiiigAooooAKKKKACiiigAooooAKKKKACiiigAooooAKKKKAGYi3mRl+oEe4iucPD8eklcQrk7ys/KNpO08tJgbV01FJxT7GpNHK3LOKV2uWb6sLngCOsFSFJjXmDJynUzvXR4PFrcWVI0AzDSVkT4h8uhrM4lwi45Pd3SquZPVDDeNP5pgajzrMxHCroOV8SEzQAwtKZliuUxEkmNTpVdyh30WUpnQ3eIqJyAPG5DAKPIMTBPlRh+Iq2XMrIX+HMNGn6WBKk+U1V4ThG1F185RiAMqgfCI20OhkdMxpi4NxcNslDaKBnWCIliP+FBOWImOtPe0twKKujUxOIFtSzbbQOZ5AedYCyIYiPinykzy+1MwzXGY94SwQAIxI1ktrA2Ompq3T3DUBA9LWLiXAdt9+sUVd8Ah+Jo/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118" y="1159033"/>
            <a:ext cx="2920241" cy="2487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144763" y="3632031"/>
            <a:ext cx="3028950" cy="261610"/>
          </a:xfrm>
          <a:prstGeom prst="rect">
            <a:avLst/>
          </a:prstGeom>
          <a:noFill/>
        </p:spPr>
        <p:txBody>
          <a:bodyPr wrap="square" rtlCol="0">
            <a:spAutoFit/>
          </a:bodyPr>
          <a:lstStyle/>
          <a:p>
            <a:r>
              <a:rPr lang="en-US" sz="1100" dirty="0" smtClean="0"/>
              <a:t>Image Credit: USDA Forest Service</a:t>
            </a:r>
            <a:endParaRPr lang="en-US" sz="1100" dirty="0"/>
          </a:p>
        </p:txBody>
      </p:sp>
      <p:sp>
        <p:nvSpPr>
          <p:cNvPr id="8" name="TextBox 7"/>
          <p:cNvSpPr txBox="1"/>
          <p:nvPr/>
        </p:nvSpPr>
        <p:spPr>
          <a:xfrm>
            <a:off x="6223759" y="3400425"/>
            <a:ext cx="1308860" cy="246221"/>
          </a:xfrm>
          <a:prstGeom prst="rect">
            <a:avLst/>
          </a:prstGeom>
          <a:noFill/>
        </p:spPr>
        <p:txBody>
          <a:bodyPr wrap="square" rtlCol="0">
            <a:spAutoFit/>
          </a:bodyPr>
          <a:lstStyle/>
          <a:p>
            <a:r>
              <a:rPr lang="en-US" sz="1000" dirty="0" smtClean="0"/>
              <a:t>SPB distribution: </a:t>
            </a:r>
            <a:endParaRPr lang="en-US" sz="1000" dirty="0"/>
          </a:p>
        </p:txBody>
      </p:sp>
      <p:sp>
        <p:nvSpPr>
          <p:cNvPr id="10" name="Rectangle 9"/>
          <p:cNvSpPr/>
          <p:nvPr/>
        </p:nvSpPr>
        <p:spPr>
          <a:xfrm>
            <a:off x="7324725" y="3461980"/>
            <a:ext cx="207894" cy="12311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762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35702" y="1587111"/>
            <a:ext cx="6106169" cy="704088"/>
          </a:xfrm>
        </p:spPr>
        <p:txBody>
          <a:bodyPr>
            <a:normAutofit fontScale="85000" lnSpcReduction="10000"/>
          </a:bodyPr>
          <a:lstStyle/>
          <a:p>
            <a:r>
              <a:rPr lang="en-US" b="1" dirty="0" smtClean="0"/>
              <a:t>Dr. Jeffrey </a:t>
            </a:r>
            <a:r>
              <a:rPr lang="en-US" b="1" dirty="0" err="1" smtClean="0"/>
              <a:t>Luvall</a:t>
            </a:r>
            <a:r>
              <a:rPr lang="en-US" dirty="0" smtClean="0"/>
              <a:t>, NASA at NSSTC</a:t>
            </a:r>
          </a:p>
          <a:p>
            <a:r>
              <a:rPr lang="en-US" b="1" dirty="0" smtClean="0"/>
              <a:t>Dr. Robert Griffin</a:t>
            </a:r>
            <a:r>
              <a:rPr lang="en-US" dirty="0" smtClean="0"/>
              <a:t>, University of Alabama in Huntsville</a:t>
            </a:r>
            <a:endParaRPr lang="en-US" dirty="0"/>
          </a:p>
        </p:txBody>
      </p:sp>
      <p:sp>
        <p:nvSpPr>
          <p:cNvPr id="3" name="Text Placeholder 2"/>
          <p:cNvSpPr>
            <a:spLocks noGrp="1"/>
          </p:cNvSpPr>
          <p:nvPr>
            <p:ph type="body" sz="quarter" idx="11"/>
          </p:nvPr>
        </p:nvSpPr>
        <p:spPr>
          <a:xfrm>
            <a:off x="2476165" y="2751292"/>
            <a:ext cx="6408892" cy="1352391"/>
          </a:xfrm>
        </p:spPr>
        <p:txBody>
          <a:bodyPr>
            <a:normAutofit/>
          </a:bodyPr>
          <a:lstStyle/>
          <a:p>
            <a:r>
              <a:rPr lang="en-US" sz="1700" b="1" dirty="0" smtClean="0"/>
              <a:t>Dave Casey</a:t>
            </a:r>
            <a:r>
              <a:rPr lang="en-US" sz="1700" dirty="0" smtClean="0"/>
              <a:t>, USDA Forest Service</a:t>
            </a:r>
          </a:p>
          <a:p>
            <a:r>
              <a:rPr lang="en-US" sz="1700" b="1" dirty="0" smtClean="0"/>
              <a:t>Dr. John Nowak</a:t>
            </a:r>
            <a:r>
              <a:rPr lang="en-US" sz="1700" dirty="0" smtClean="0"/>
              <a:t>, USDA Forest Service</a:t>
            </a:r>
          </a:p>
          <a:p>
            <a:r>
              <a:rPr lang="en-US" sz="1700" b="1" dirty="0" smtClean="0"/>
              <a:t>Dr. Chris </a:t>
            </a:r>
            <a:r>
              <a:rPr lang="en-US" sz="1700" b="1" dirty="0" err="1" smtClean="0"/>
              <a:t>Asaro</a:t>
            </a:r>
            <a:r>
              <a:rPr lang="en-US" sz="1700" dirty="0" smtClean="0"/>
              <a:t>, USDA Forest Service</a:t>
            </a:r>
            <a:endParaRPr lang="en-US" sz="1700" dirty="0"/>
          </a:p>
        </p:txBody>
      </p:sp>
      <p:sp>
        <p:nvSpPr>
          <p:cNvPr id="4" name="Text Placeholder 3"/>
          <p:cNvSpPr>
            <a:spLocks noGrp="1"/>
          </p:cNvSpPr>
          <p:nvPr>
            <p:ph type="body" sz="quarter" idx="12"/>
          </p:nvPr>
        </p:nvSpPr>
        <p:spPr>
          <a:xfrm>
            <a:off x="2492348" y="4424891"/>
            <a:ext cx="6408891" cy="1233379"/>
          </a:xfrm>
        </p:spPr>
        <p:txBody>
          <a:bodyPr>
            <a:noAutofit/>
          </a:bodyPr>
          <a:lstStyle/>
          <a:p>
            <a:r>
              <a:rPr lang="en-US" sz="1700" b="1" dirty="0" smtClean="0"/>
              <a:t>Daryl Ann Winstead</a:t>
            </a:r>
            <a:r>
              <a:rPr lang="en-US" sz="1700" dirty="0" smtClean="0"/>
              <a:t>, NASA </a:t>
            </a:r>
            <a:r>
              <a:rPr lang="en-US" sz="1700" dirty="0" smtClean="0"/>
              <a:t>DEVELOP</a:t>
            </a:r>
            <a:endParaRPr lang="en-US" sz="1700" dirty="0" smtClean="0"/>
          </a:p>
          <a:p>
            <a:r>
              <a:rPr lang="en-US" sz="1700" b="1" dirty="0" smtClean="0"/>
              <a:t>Tim Klug</a:t>
            </a:r>
            <a:r>
              <a:rPr lang="en-US" sz="1700" dirty="0" smtClean="0"/>
              <a:t>, University of Alabama in Huntsville Graduate Research Assistant</a:t>
            </a:r>
          </a:p>
          <a:p>
            <a:r>
              <a:rPr lang="en-US" sz="1700" b="1" dirty="0" smtClean="0"/>
              <a:t>Alabama Forestry Commission</a:t>
            </a:r>
            <a:endParaRPr lang="en-US" sz="1700" b="1" dirty="0"/>
          </a:p>
        </p:txBody>
      </p:sp>
      <p:sp>
        <p:nvSpPr>
          <p:cNvPr id="5" name="TextBox 4"/>
          <p:cNvSpPr txBox="1"/>
          <p:nvPr/>
        </p:nvSpPr>
        <p:spPr>
          <a:xfrm>
            <a:off x="186115" y="1457638"/>
            <a:ext cx="2063469" cy="584775"/>
          </a:xfrm>
          <a:prstGeom prst="rect">
            <a:avLst/>
          </a:prstGeom>
          <a:noFill/>
        </p:spPr>
        <p:txBody>
          <a:bodyPr wrap="square" rtlCol="0">
            <a:spAutoFit/>
          </a:bodyPr>
          <a:lstStyle/>
          <a:p>
            <a:r>
              <a:rPr lang="en-US" sz="3200" b="1" dirty="0" smtClean="0">
                <a:solidFill>
                  <a:schemeClr val="accent1"/>
                </a:solidFill>
              </a:rPr>
              <a:t>Advisors:</a:t>
            </a:r>
            <a:endParaRPr lang="en-US" sz="3200" b="1" dirty="0">
              <a:solidFill>
                <a:schemeClr val="accent1"/>
              </a:solidFill>
            </a:endParaRPr>
          </a:p>
        </p:txBody>
      </p:sp>
      <p:sp>
        <p:nvSpPr>
          <p:cNvPr id="6" name="TextBox 5"/>
          <p:cNvSpPr txBox="1"/>
          <p:nvPr/>
        </p:nvSpPr>
        <p:spPr>
          <a:xfrm>
            <a:off x="186116" y="2751292"/>
            <a:ext cx="2063469" cy="584775"/>
          </a:xfrm>
          <a:prstGeom prst="rect">
            <a:avLst/>
          </a:prstGeom>
          <a:noFill/>
        </p:spPr>
        <p:txBody>
          <a:bodyPr wrap="square" rtlCol="0">
            <a:spAutoFit/>
          </a:bodyPr>
          <a:lstStyle/>
          <a:p>
            <a:r>
              <a:rPr lang="en-US" sz="3200" b="1" dirty="0" smtClean="0">
                <a:solidFill>
                  <a:schemeClr val="accent1"/>
                </a:solidFill>
              </a:rPr>
              <a:t>Partners:</a:t>
            </a:r>
            <a:endParaRPr lang="en-US" sz="3200" b="1" dirty="0">
              <a:solidFill>
                <a:schemeClr val="accent1"/>
              </a:solidFill>
            </a:endParaRPr>
          </a:p>
        </p:txBody>
      </p:sp>
      <p:sp>
        <p:nvSpPr>
          <p:cNvPr id="7" name="TextBox 6"/>
          <p:cNvSpPr txBox="1"/>
          <p:nvPr/>
        </p:nvSpPr>
        <p:spPr>
          <a:xfrm>
            <a:off x="186118" y="4424890"/>
            <a:ext cx="1447717" cy="584775"/>
          </a:xfrm>
          <a:prstGeom prst="rect">
            <a:avLst/>
          </a:prstGeom>
          <a:noFill/>
        </p:spPr>
        <p:txBody>
          <a:bodyPr wrap="square" rtlCol="0">
            <a:spAutoFit/>
          </a:bodyPr>
          <a:lstStyle/>
          <a:p>
            <a:r>
              <a:rPr lang="en-US" sz="3200" b="1" dirty="0" smtClean="0">
                <a:solidFill>
                  <a:schemeClr val="accent1"/>
                </a:solidFill>
              </a:rPr>
              <a:t>Other:</a:t>
            </a:r>
            <a:endParaRPr lang="en-US" sz="3200" b="1" dirty="0">
              <a:solidFill>
                <a:schemeClr val="accent1"/>
              </a:solidFill>
            </a:endParaRPr>
          </a:p>
        </p:txBody>
      </p:sp>
    </p:spTree>
    <p:extLst>
      <p:ext uri="{BB962C8B-B14F-4D97-AF65-F5344CB8AC3E}">
        <p14:creationId xmlns:p14="http://schemas.microsoft.com/office/powerpoint/2010/main" val="1605989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Background</a:t>
            </a:r>
            <a:endParaRPr lang="en-US" dirty="0"/>
          </a:p>
        </p:txBody>
      </p:sp>
      <p:sp>
        <p:nvSpPr>
          <p:cNvPr id="5" name="Text Placeholder 4"/>
          <p:cNvSpPr>
            <a:spLocks noGrp="1"/>
          </p:cNvSpPr>
          <p:nvPr>
            <p:ph type="body" sz="quarter" idx="13"/>
          </p:nvPr>
        </p:nvSpPr>
        <p:spPr>
          <a:xfrm>
            <a:off x="5743575" y="6583680"/>
            <a:ext cx="3400425" cy="274320"/>
          </a:xfrm>
        </p:spPr>
        <p:txBody>
          <a:bodyPr>
            <a:normAutofit/>
          </a:bodyPr>
          <a:lstStyle/>
          <a:p>
            <a:r>
              <a:rPr lang="en-US" sz="1100" dirty="0" smtClean="0"/>
              <a:t>Image Credit: USDA Forest Service</a:t>
            </a:r>
            <a:endParaRPr lang="en-US" sz="11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7622" y="4137026"/>
            <a:ext cx="6031603"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16"/>
          <p:cNvSpPr txBox="1">
            <a:spLocks/>
          </p:cNvSpPr>
          <p:nvPr/>
        </p:nvSpPr>
        <p:spPr>
          <a:xfrm>
            <a:off x="380998" y="1352550"/>
            <a:ext cx="8496299" cy="255270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000" dirty="0" smtClean="0"/>
              <a:t>Southern Pine Beetles (SPB), or </a:t>
            </a:r>
            <a:r>
              <a:rPr lang="en-US" sz="2000" i="1" dirty="0" err="1" smtClean="0"/>
              <a:t>Dendroctonus</a:t>
            </a:r>
            <a:r>
              <a:rPr lang="en-US" sz="2000" i="1" dirty="0" smtClean="0"/>
              <a:t> frontalis</a:t>
            </a:r>
            <a:r>
              <a:rPr lang="en-US" sz="2000" dirty="0" smtClean="0"/>
              <a:t>, </a:t>
            </a:r>
            <a:r>
              <a:rPr lang="en-US" sz="2000" dirty="0"/>
              <a:t>is an opportunistic species that attacks stressed trees </a:t>
            </a:r>
            <a:endParaRPr lang="en-US" sz="2000" dirty="0" smtClean="0"/>
          </a:p>
          <a:p>
            <a:pPr marL="347663" indent="-347663"/>
            <a:r>
              <a:rPr lang="en-US" sz="2000" dirty="0" smtClean="0"/>
              <a:t>Stress can be caused by drought, fire, or damage from storms or machinery </a:t>
            </a:r>
          </a:p>
          <a:p>
            <a:pPr marL="347663" indent="-347663"/>
            <a:r>
              <a:rPr lang="en-US" sz="2000" dirty="0" smtClean="0"/>
              <a:t>Most active during warm, summer months</a:t>
            </a:r>
          </a:p>
          <a:p>
            <a:pPr marL="347663" indent="-347663"/>
            <a:r>
              <a:rPr lang="en-US" sz="2000" dirty="0" smtClean="0"/>
              <a:t>2-4 mm in length</a:t>
            </a:r>
          </a:p>
        </p:txBody>
      </p:sp>
      <p:pic>
        <p:nvPicPr>
          <p:cNvPr id="1028" name="Picture 4" descr="http://www.nrcs.usda.gov/Internet/FSE_MEDIA/nrcs141p2_0171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137026"/>
            <a:ext cx="2838450" cy="24764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569034"/>
            <a:ext cx="3200400" cy="261610"/>
          </a:xfrm>
          <a:prstGeom prst="rect">
            <a:avLst/>
          </a:prstGeom>
          <a:noFill/>
        </p:spPr>
        <p:txBody>
          <a:bodyPr wrap="square" rtlCol="0">
            <a:spAutoFit/>
          </a:bodyPr>
          <a:lstStyle/>
          <a:p>
            <a:r>
              <a:rPr lang="en-US" sz="1100" dirty="0" smtClean="0"/>
              <a:t>Image Credit: USDA Forest Service</a:t>
            </a:r>
            <a:endParaRPr lang="en-US" sz="1100" dirty="0"/>
          </a:p>
        </p:txBody>
      </p:sp>
    </p:spTree>
    <p:extLst>
      <p:ext uri="{BB962C8B-B14F-4D97-AF65-F5344CB8AC3E}">
        <p14:creationId xmlns:p14="http://schemas.microsoft.com/office/powerpoint/2010/main" val="3618066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072" y="483870"/>
            <a:ext cx="7982712" cy="704088"/>
          </a:xfrm>
        </p:spPr>
        <p:txBody>
          <a:bodyPr/>
          <a:lstStyle/>
          <a:p>
            <a:r>
              <a:rPr lang="en-US" dirty="0" smtClean="0"/>
              <a:t>Community Concerns</a:t>
            </a:r>
            <a:endParaRPr lang="en-US" dirty="0"/>
          </a:p>
        </p:txBody>
      </p:sp>
      <p:sp>
        <p:nvSpPr>
          <p:cNvPr id="7" name="Text Placeholder 16"/>
          <p:cNvSpPr txBox="1">
            <a:spLocks/>
          </p:cNvSpPr>
          <p:nvPr/>
        </p:nvSpPr>
        <p:spPr>
          <a:xfrm>
            <a:off x="380999" y="1343025"/>
            <a:ext cx="8391526" cy="174307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000" dirty="0"/>
              <a:t>SPB </a:t>
            </a:r>
            <a:r>
              <a:rPr lang="en-US" sz="2000" dirty="0" smtClean="0"/>
              <a:t>causes </a:t>
            </a:r>
            <a:r>
              <a:rPr lang="en-US" sz="2000" b="1" dirty="0" smtClean="0"/>
              <a:t>hundreds of thousands of dollars </a:t>
            </a:r>
            <a:r>
              <a:rPr lang="en-US" sz="2000" dirty="0" smtClean="0"/>
              <a:t>in damage to pines trees annually </a:t>
            </a:r>
            <a:endParaRPr lang="en-US" sz="2000" dirty="0"/>
          </a:p>
          <a:p>
            <a:pPr marL="347663" indent="-347663"/>
            <a:r>
              <a:rPr lang="en-US" sz="2000" dirty="0"/>
              <a:t>Trees killed by SPB can increase </a:t>
            </a:r>
            <a:r>
              <a:rPr lang="en-US" sz="2000" b="1" dirty="0"/>
              <a:t>severity of forest fires</a:t>
            </a:r>
          </a:p>
          <a:p>
            <a:pPr marL="347663" indent="-347663"/>
            <a:r>
              <a:rPr lang="en-US" sz="2000" dirty="0"/>
              <a:t>Damages caused by SPB may result in </a:t>
            </a:r>
            <a:r>
              <a:rPr lang="en-US" sz="2000" b="1" dirty="0"/>
              <a:t>limited </a:t>
            </a:r>
            <a:r>
              <a:rPr lang="en-US" sz="2000" b="1" dirty="0" smtClean="0"/>
              <a:t>diversity</a:t>
            </a:r>
            <a:endParaRPr lang="en-US" sz="2000" b="1" dirty="0"/>
          </a:p>
        </p:txBody>
      </p:sp>
      <p:pic>
        <p:nvPicPr>
          <p:cNvPr id="6" name="Picture Placeholder 11"/>
          <p:cNvPicPr>
            <a:picLocks noChangeAspect="1"/>
          </p:cNvPicPr>
          <p:nvPr/>
        </p:nvPicPr>
        <p:blipFill>
          <a:blip r:embed="rId3">
            <a:extLst>
              <a:ext uri="{28A0092B-C50C-407E-A947-70E740481C1C}">
                <a14:useLocalDpi xmlns:a14="http://schemas.microsoft.com/office/drawing/2010/main" val="0"/>
              </a:ext>
            </a:extLst>
          </a:blip>
          <a:srcRect t="18618" b="18618"/>
          <a:stretch>
            <a:fillRect/>
          </a:stretch>
        </p:blipFill>
        <p:spPr>
          <a:xfrm>
            <a:off x="0" y="3457575"/>
            <a:ext cx="9144000" cy="3352800"/>
          </a:xfrm>
          <a:prstGeom prst="rect">
            <a:avLst/>
          </a:prstGeom>
        </p:spPr>
      </p:pic>
      <p:sp>
        <p:nvSpPr>
          <p:cNvPr id="5" name="Text Placeholder 4"/>
          <p:cNvSpPr>
            <a:spLocks noGrp="1"/>
          </p:cNvSpPr>
          <p:nvPr>
            <p:ph type="body" sz="quarter" idx="13"/>
          </p:nvPr>
        </p:nvSpPr>
        <p:spPr>
          <a:xfrm>
            <a:off x="6610350" y="3556389"/>
            <a:ext cx="2533650" cy="274320"/>
          </a:xfrm>
        </p:spPr>
        <p:txBody>
          <a:bodyPr>
            <a:normAutofit/>
          </a:bodyPr>
          <a:lstStyle/>
          <a:p>
            <a:r>
              <a:rPr lang="en-US" sz="1100" dirty="0" smtClean="0"/>
              <a:t>Image Credit: Texas Forest Service</a:t>
            </a:r>
            <a:endParaRPr lang="en-US" sz="1100" dirty="0"/>
          </a:p>
        </p:txBody>
      </p:sp>
    </p:spTree>
    <p:extLst>
      <p:ext uri="{BB962C8B-B14F-4D97-AF65-F5344CB8AC3E}">
        <p14:creationId xmlns:p14="http://schemas.microsoft.com/office/powerpoint/2010/main" val="2033629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14995" y="579120"/>
            <a:ext cx="7982712" cy="704088"/>
          </a:xfrm>
        </p:spPr>
        <p:txBody>
          <a:bodyPr/>
          <a:lstStyle/>
          <a:p>
            <a:pPr algn="ctr"/>
            <a:r>
              <a:rPr lang="en-US" dirty="0" smtClean="0"/>
              <a:t>Project Partners</a:t>
            </a:r>
            <a:endParaRPr lang="en-US" dirty="0"/>
          </a:p>
        </p:txBody>
      </p:sp>
      <p:pic>
        <p:nvPicPr>
          <p:cNvPr id="3074" name="Picture 2" descr="https://upload.wikimedia.org/wikipedia/commons/thumb/3/30/ForestServiceLogoOfficial.svg/2000px-ForestServiceLogoOfficial.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5747" y="1972030"/>
            <a:ext cx="2188998" cy="24265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09993" y="5094809"/>
            <a:ext cx="6700507" cy="646331"/>
          </a:xfrm>
          <a:prstGeom prst="rect">
            <a:avLst/>
          </a:prstGeom>
          <a:noFill/>
        </p:spPr>
        <p:txBody>
          <a:bodyPr wrap="square" rtlCol="0">
            <a:spAutoFit/>
          </a:bodyPr>
          <a:lstStyle/>
          <a:p>
            <a:pPr algn="ctr"/>
            <a:r>
              <a:rPr lang="en-US" sz="3600" dirty="0" smtClean="0"/>
              <a:t>USDA Forest Service</a:t>
            </a:r>
            <a:endParaRPr lang="en-US" sz="3600" dirty="0"/>
          </a:p>
        </p:txBody>
      </p:sp>
    </p:spTree>
    <p:extLst>
      <p:ext uri="{BB962C8B-B14F-4D97-AF65-F5344CB8AC3E}">
        <p14:creationId xmlns:p14="http://schemas.microsoft.com/office/powerpoint/2010/main" val="232563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072" y="3649980"/>
            <a:ext cx="7982712" cy="704088"/>
          </a:xfrm>
        </p:spPr>
        <p:txBody>
          <a:bodyPr/>
          <a:lstStyle/>
          <a:p>
            <a:r>
              <a:rPr lang="en-US" dirty="0" smtClean="0"/>
              <a:t>Objectives</a:t>
            </a:r>
            <a:endParaRPr lang="en-US" dirty="0"/>
          </a:p>
        </p:txBody>
      </p:sp>
      <p:sp>
        <p:nvSpPr>
          <p:cNvPr id="5" name="Text Placeholder 4"/>
          <p:cNvSpPr>
            <a:spLocks noGrp="1"/>
          </p:cNvSpPr>
          <p:nvPr>
            <p:ph type="body" sz="quarter" idx="13"/>
          </p:nvPr>
        </p:nvSpPr>
        <p:spPr>
          <a:xfrm>
            <a:off x="6395621" y="3476624"/>
            <a:ext cx="2748379" cy="274320"/>
          </a:xfrm>
        </p:spPr>
        <p:txBody>
          <a:bodyPr>
            <a:normAutofit/>
          </a:bodyPr>
          <a:lstStyle/>
          <a:p>
            <a:r>
              <a:rPr lang="en-US" sz="1050" dirty="0" smtClean="0"/>
              <a:t>Image Credit: State of Connecticut</a:t>
            </a:r>
            <a:endParaRPr lang="en-US" sz="1050" dirty="0"/>
          </a:p>
        </p:txBody>
      </p:sp>
      <p:sp>
        <p:nvSpPr>
          <p:cNvPr id="7" name="Text Placeholder 16"/>
          <p:cNvSpPr txBox="1">
            <a:spLocks/>
          </p:cNvSpPr>
          <p:nvPr/>
        </p:nvSpPr>
        <p:spPr>
          <a:xfrm>
            <a:off x="200024" y="4381499"/>
            <a:ext cx="8658226" cy="220027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000" b="1" dirty="0" smtClean="0"/>
              <a:t>Map</a:t>
            </a:r>
            <a:r>
              <a:rPr lang="en-US" sz="2000" dirty="0" smtClean="0"/>
              <a:t> previous SPB infestations </a:t>
            </a:r>
            <a:r>
              <a:rPr lang="en-US" sz="2000" dirty="0"/>
              <a:t>to determine areas affected by the SPB</a:t>
            </a:r>
          </a:p>
          <a:p>
            <a:pPr marL="347663" indent="-347663"/>
            <a:r>
              <a:rPr lang="en-US" sz="2000" dirty="0"/>
              <a:t>Assess </a:t>
            </a:r>
            <a:r>
              <a:rPr lang="en-US" sz="2000" b="1" dirty="0"/>
              <a:t>current</a:t>
            </a:r>
            <a:r>
              <a:rPr lang="en-US" sz="2000" dirty="0"/>
              <a:t> and </a:t>
            </a:r>
            <a:r>
              <a:rPr lang="en-US" sz="2000" b="1" dirty="0"/>
              <a:t>future</a:t>
            </a:r>
            <a:r>
              <a:rPr lang="en-US" sz="2000" dirty="0"/>
              <a:t> susceptibility of SPB outbreaks to help determine where suppression efforts should be focused</a:t>
            </a:r>
          </a:p>
          <a:p>
            <a:pPr marL="347663" indent="-347663"/>
            <a:r>
              <a:rPr lang="en-US" sz="2000" dirty="0"/>
              <a:t>Create a </a:t>
            </a:r>
            <a:r>
              <a:rPr lang="en-US" sz="2000" b="1" dirty="0"/>
              <a:t>near real-time </a:t>
            </a:r>
            <a:r>
              <a:rPr lang="en-US" sz="2000" dirty="0" smtClean="0"/>
              <a:t>susceptibility model </a:t>
            </a:r>
            <a:r>
              <a:rPr lang="en-US" sz="2000" dirty="0"/>
              <a:t>to continually assess the ongoing risk of SPB </a:t>
            </a:r>
            <a:r>
              <a:rPr lang="en-US" sz="2000" dirty="0" smtClean="0"/>
              <a:t>outbreaks</a:t>
            </a:r>
            <a:endParaRPr lang="en-US" sz="2000" dirty="0"/>
          </a:p>
        </p:txBody>
      </p:sp>
      <p:pic>
        <p:nvPicPr>
          <p:cNvPr id="6" name="Picture Placeholder 7"/>
          <p:cNvPicPr>
            <a:picLocks noChangeAspect="1"/>
          </p:cNvPicPr>
          <p:nvPr/>
        </p:nvPicPr>
        <p:blipFill>
          <a:blip r:embed="rId3" cstate="print">
            <a:extLst>
              <a:ext uri="{28A0092B-C50C-407E-A947-70E740481C1C}">
                <a14:useLocalDpi xmlns:a14="http://schemas.microsoft.com/office/drawing/2010/main" val="0"/>
              </a:ext>
            </a:extLst>
          </a:blip>
          <a:srcRect t="16667" b="16667"/>
          <a:stretch>
            <a:fillRect/>
          </a:stretch>
        </p:blipFill>
        <p:spPr>
          <a:xfrm>
            <a:off x="0" y="95250"/>
            <a:ext cx="9144000" cy="3381374"/>
          </a:xfrm>
          <a:prstGeom prst="rect">
            <a:avLst/>
          </a:prstGeom>
        </p:spPr>
      </p:pic>
    </p:spTree>
    <p:extLst>
      <p:ext uri="{BB962C8B-B14F-4D97-AF65-F5344CB8AC3E}">
        <p14:creationId xmlns:p14="http://schemas.microsoft.com/office/powerpoint/2010/main" val="383006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47300" y="1443248"/>
            <a:ext cx="6668070" cy="547478"/>
          </a:xfrm>
        </p:spPr>
        <p:txBody>
          <a:bodyPr/>
          <a:lstStyle/>
          <a:p>
            <a:r>
              <a:rPr lang="en-US" dirty="0" smtClean="0"/>
              <a:t>Alabama, with a focus on Bankhead National Forest</a:t>
            </a:r>
          </a:p>
          <a:p>
            <a:endParaRPr lang="en-US" dirty="0" smtClean="0"/>
          </a:p>
          <a:p>
            <a:endParaRPr lang="en-US" dirty="0"/>
          </a:p>
        </p:txBody>
      </p:sp>
      <p:sp>
        <p:nvSpPr>
          <p:cNvPr id="3" name="Text Placeholder 2"/>
          <p:cNvSpPr>
            <a:spLocks noGrp="1"/>
          </p:cNvSpPr>
          <p:nvPr>
            <p:ph type="body" sz="quarter" idx="14"/>
          </p:nvPr>
        </p:nvSpPr>
        <p:spPr/>
        <p:txBody>
          <a:bodyPr/>
          <a:lstStyle/>
          <a:p>
            <a:pPr algn="ctr"/>
            <a:r>
              <a:rPr lang="en-US" dirty="0" smtClean="0"/>
              <a:t>Study Area</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283" y="2280895"/>
            <a:ext cx="6476105" cy="3931920"/>
          </a:xfrm>
          <a:prstGeom prst="rect">
            <a:avLst/>
          </a:prstGeom>
        </p:spPr>
      </p:pic>
    </p:spTree>
    <p:extLst>
      <p:ext uri="{BB962C8B-B14F-4D97-AF65-F5344CB8AC3E}">
        <p14:creationId xmlns:p14="http://schemas.microsoft.com/office/powerpoint/2010/main" val="3097775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574257" y="2000250"/>
            <a:ext cx="3394285" cy="692589"/>
          </a:xfrm>
        </p:spPr>
        <p:txBody>
          <a:bodyPr/>
          <a:lstStyle/>
          <a:p>
            <a:r>
              <a:rPr lang="en-US" dirty="0" smtClean="0"/>
              <a:t>Study Period</a:t>
            </a:r>
          </a:p>
        </p:txBody>
      </p:sp>
      <p:sp>
        <p:nvSpPr>
          <p:cNvPr id="5" name="Text Placeholder 4"/>
          <p:cNvSpPr>
            <a:spLocks noGrp="1"/>
          </p:cNvSpPr>
          <p:nvPr>
            <p:ph type="body" sz="quarter" idx="13"/>
          </p:nvPr>
        </p:nvSpPr>
        <p:spPr>
          <a:xfrm>
            <a:off x="2483918" y="3994241"/>
            <a:ext cx="2885484" cy="274320"/>
          </a:xfrm>
        </p:spPr>
        <p:txBody>
          <a:bodyPr>
            <a:normAutofit/>
          </a:bodyPr>
          <a:lstStyle/>
          <a:p>
            <a:r>
              <a:rPr lang="en-US" sz="1100" dirty="0" smtClean="0"/>
              <a:t>Image Credit: Texas A&amp;M Forest Service</a:t>
            </a:r>
            <a:endParaRPr lang="en-US" sz="110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79" y="700212"/>
            <a:ext cx="4960419" cy="3294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676" y="5230155"/>
            <a:ext cx="2000423" cy="1200329"/>
          </a:xfrm>
          <a:prstGeom prst="rect">
            <a:avLst/>
          </a:prstGeom>
          <a:noFill/>
        </p:spPr>
        <p:txBody>
          <a:bodyPr wrap="square" rtlCol="0">
            <a:spAutoFit/>
          </a:bodyPr>
          <a:lstStyle/>
          <a:p>
            <a:pPr algn="ctr"/>
            <a:r>
              <a:rPr lang="en-US" sz="3600" dirty="0" smtClean="0"/>
              <a:t>January 2010</a:t>
            </a:r>
            <a:endParaRPr lang="en-US" sz="3600" dirty="0"/>
          </a:p>
        </p:txBody>
      </p:sp>
      <p:sp>
        <p:nvSpPr>
          <p:cNvPr id="11" name="TextBox 10"/>
          <p:cNvSpPr txBox="1"/>
          <p:nvPr/>
        </p:nvSpPr>
        <p:spPr>
          <a:xfrm>
            <a:off x="7387187" y="5507153"/>
            <a:ext cx="1490113" cy="646331"/>
          </a:xfrm>
          <a:prstGeom prst="rect">
            <a:avLst/>
          </a:prstGeom>
          <a:noFill/>
        </p:spPr>
        <p:txBody>
          <a:bodyPr wrap="square" rtlCol="0">
            <a:spAutoFit/>
          </a:bodyPr>
          <a:lstStyle/>
          <a:p>
            <a:pPr algn="ctr"/>
            <a:r>
              <a:rPr lang="en-US" sz="3600" dirty="0" smtClean="0"/>
              <a:t>2050</a:t>
            </a:r>
            <a:endParaRPr lang="en-US" sz="3600" dirty="0"/>
          </a:p>
        </p:txBody>
      </p:sp>
      <p:sp>
        <p:nvSpPr>
          <p:cNvPr id="7" name="Right Arrow 6"/>
          <p:cNvSpPr/>
          <p:nvPr/>
        </p:nvSpPr>
        <p:spPr>
          <a:xfrm>
            <a:off x="2387442" y="5530236"/>
            <a:ext cx="1044885" cy="600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375539" y="5230152"/>
            <a:ext cx="2952750" cy="1200329"/>
          </a:xfrm>
          <a:prstGeom prst="rect">
            <a:avLst/>
          </a:prstGeom>
          <a:noFill/>
        </p:spPr>
        <p:txBody>
          <a:bodyPr wrap="square" rtlCol="0">
            <a:spAutoFit/>
          </a:bodyPr>
          <a:lstStyle/>
          <a:p>
            <a:pPr algn="ctr"/>
            <a:r>
              <a:rPr lang="en-US" sz="3600" dirty="0" smtClean="0"/>
              <a:t>December</a:t>
            </a:r>
          </a:p>
          <a:p>
            <a:pPr algn="ctr"/>
            <a:r>
              <a:rPr lang="en-US" sz="3600" dirty="0" smtClean="0"/>
              <a:t>2015</a:t>
            </a:r>
            <a:endParaRPr lang="en-US" sz="3600" dirty="0"/>
          </a:p>
        </p:txBody>
      </p:sp>
      <p:sp>
        <p:nvSpPr>
          <p:cNvPr id="9" name="Right Arrow 8"/>
          <p:cNvSpPr/>
          <p:nvPr/>
        </p:nvSpPr>
        <p:spPr>
          <a:xfrm>
            <a:off x="6301545" y="5530236"/>
            <a:ext cx="1044885" cy="600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alf Frame 11"/>
          <p:cNvSpPr/>
          <p:nvPr/>
        </p:nvSpPr>
        <p:spPr>
          <a:xfrm>
            <a:off x="430058" y="4857285"/>
            <a:ext cx="1633071" cy="24858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p:cNvSpPr/>
          <p:nvPr/>
        </p:nvSpPr>
        <p:spPr>
          <a:xfrm rot="5400000">
            <a:off x="5159807" y="4149213"/>
            <a:ext cx="248581" cy="1664726"/>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2683943" y="4583824"/>
            <a:ext cx="1152525" cy="646331"/>
          </a:xfrm>
          <a:prstGeom prst="rect">
            <a:avLst/>
          </a:prstGeom>
          <a:noFill/>
        </p:spPr>
        <p:txBody>
          <a:bodyPr wrap="square" rtlCol="0">
            <a:spAutoFit/>
          </a:bodyPr>
          <a:lstStyle/>
          <a:p>
            <a:r>
              <a:rPr lang="en-US" sz="3600" b="1" dirty="0" smtClean="0">
                <a:solidFill>
                  <a:schemeClr val="accent1">
                    <a:lumMod val="60000"/>
                    <a:lumOff val="40000"/>
                  </a:schemeClr>
                </a:solidFill>
              </a:rPr>
              <a:t>Past</a:t>
            </a:r>
            <a:endParaRPr lang="en-US" sz="3600" b="1" dirty="0">
              <a:solidFill>
                <a:schemeClr val="accent1">
                  <a:lumMod val="60000"/>
                  <a:lumOff val="40000"/>
                </a:schemeClr>
              </a:solidFill>
            </a:endParaRPr>
          </a:p>
        </p:txBody>
      </p:sp>
      <p:sp>
        <p:nvSpPr>
          <p:cNvPr id="16" name="TextBox 15"/>
          <p:cNvSpPr txBox="1"/>
          <p:nvPr/>
        </p:nvSpPr>
        <p:spPr>
          <a:xfrm>
            <a:off x="7346430" y="4583824"/>
            <a:ext cx="1571625" cy="646331"/>
          </a:xfrm>
          <a:prstGeom prst="rect">
            <a:avLst/>
          </a:prstGeom>
          <a:noFill/>
        </p:spPr>
        <p:txBody>
          <a:bodyPr wrap="square" rtlCol="0">
            <a:spAutoFit/>
          </a:bodyPr>
          <a:lstStyle/>
          <a:p>
            <a:r>
              <a:rPr lang="en-US" sz="3600" b="1" dirty="0" smtClean="0">
                <a:solidFill>
                  <a:schemeClr val="accent1">
                    <a:lumMod val="60000"/>
                    <a:lumOff val="40000"/>
                  </a:schemeClr>
                </a:solidFill>
              </a:rPr>
              <a:t>Future</a:t>
            </a:r>
            <a:endParaRPr lang="en-US" sz="3600" b="1" dirty="0">
              <a:solidFill>
                <a:schemeClr val="accent1">
                  <a:lumMod val="60000"/>
                  <a:lumOff val="40000"/>
                </a:schemeClr>
              </a:solidFill>
            </a:endParaRPr>
          </a:p>
        </p:txBody>
      </p:sp>
    </p:spTree>
    <p:extLst>
      <p:ext uri="{BB962C8B-B14F-4D97-AF65-F5344CB8AC3E}">
        <p14:creationId xmlns:p14="http://schemas.microsoft.com/office/powerpoint/2010/main" val="1791551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algn="ctr"/>
            <a:r>
              <a:rPr lang="en-US" dirty="0" smtClean="0"/>
              <a:t>NASA Satellites/Sensors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051" y="1902194"/>
            <a:ext cx="2036888" cy="225070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5666" y="4504323"/>
            <a:ext cx="2186884" cy="178733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196" y="1818968"/>
            <a:ext cx="2293904" cy="2359631"/>
          </a:xfrm>
          <a:prstGeom prst="rect">
            <a:avLst/>
          </a:prstGeom>
        </p:spPr>
      </p:pic>
      <p:sp>
        <p:nvSpPr>
          <p:cNvPr id="8" name="TextBox 7"/>
          <p:cNvSpPr txBox="1"/>
          <p:nvPr/>
        </p:nvSpPr>
        <p:spPr>
          <a:xfrm>
            <a:off x="2035567" y="2134067"/>
            <a:ext cx="2168666" cy="369332"/>
          </a:xfrm>
          <a:prstGeom prst="rect">
            <a:avLst/>
          </a:prstGeom>
          <a:noFill/>
        </p:spPr>
        <p:txBody>
          <a:bodyPr wrap="square" rtlCol="0">
            <a:spAutoFit/>
          </a:bodyPr>
          <a:lstStyle/>
          <a:p>
            <a:r>
              <a:rPr lang="en-US" dirty="0" smtClean="0"/>
              <a:t>SRTM-v2 C-band</a:t>
            </a:r>
            <a:endParaRPr lang="en-US" dirty="0"/>
          </a:p>
        </p:txBody>
      </p:sp>
      <p:sp>
        <p:nvSpPr>
          <p:cNvPr id="10" name="TextBox 9"/>
          <p:cNvSpPr txBox="1"/>
          <p:nvPr/>
        </p:nvSpPr>
        <p:spPr>
          <a:xfrm>
            <a:off x="6799071" y="2134067"/>
            <a:ext cx="1718057" cy="369332"/>
          </a:xfrm>
          <a:prstGeom prst="rect">
            <a:avLst/>
          </a:prstGeom>
          <a:noFill/>
        </p:spPr>
        <p:txBody>
          <a:bodyPr wrap="square" rtlCol="0">
            <a:spAutoFit/>
          </a:bodyPr>
          <a:lstStyle/>
          <a:p>
            <a:r>
              <a:rPr lang="en-US" dirty="0" smtClean="0"/>
              <a:t>Landsat 5 TM</a:t>
            </a:r>
            <a:endParaRPr lang="en-US" dirty="0"/>
          </a:p>
        </p:txBody>
      </p:sp>
      <p:sp>
        <p:nvSpPr>
          <p:cNvPr id="11" name="TextBox 10"/>
          <p:cNvSpPr txBox="1"/>
          <p:nvPr/>
        </p:nvSpPr>
        <p:spPr>
          <a:xfrm>
            <a:off x="4965681" y="5404832"/>
            <a:ext cx="1942089" cy="369332"/>
          </a:xfrm>
          <a:prstGeom prst="rect">
            <a:avLst/>
          </a:prstGeom>
          <a:noFill/>
        </p:spPr>
        <p:txBody>
          <a:bodyPr wrap="square" rtlCol="0">
            <a:spAutoFit/>
          </a:bodyPr>
          <a:lstStyle/>
          <a:p>
            <a:r>
              <a:rPr lang="en-US" dirty="0" smtClean="0"/>
              <a:t>Landsat 8 OLI</a:t>
            </a:r>
            <a:endParaRPr lang="en-US" dirty="0"/>
          </a:p>
        </p:txBody>
      </p:sp>
    </p:spTree>
    <p:extLst>
      <p:ext uri="{BB962C8B-B14F-4D97-AF65-F5344CB8AC3E}">
        <p14:creationId xmlns:p14="http://schemas.microsoft.com/office/powerpoint/2010/main" val="1538666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38453" y="1238631"/>
            <a:ext cx="6019522" cy="609219"/>
          </a:xfrm>
        </p:spPr>
        <p:txBody>
          <a:bodyPr>
            <a:normAutofit/>
          </a:bodyPr>
          <a:lstStyle/>
          <a:p>
            <a:r>
              <a:rPr lang="en-US" dirty="0" smtClean="0"/>
              <a:t>Historical Pine Beetle Susceptibility Map (TBD)</a:t>
            </a:r>
            <a:endParaRPr lang="en-US" dirty="0"/>
          </a:p>
        </p:txBody>
      </p:sp>
      <p:sp>
        <p:nvSpPr>
          <p:cNvPr id="3" name="Text Placeholder 2"/>
          <p:cNvSpPr>
            <a:spLocks noGrp="1"/>
          </p:cNvSpPr>
          <p:nvPr>
            <p:ph type="body" sz="quarter" idx="14"/>
          </p:nvPr>
        </p:nvSpPr>
        <p:spPr>
          <a:xfrm>
            <a:off x="613980" y="550545"/>
            <a:ext cx="7982712" cy="704088"/>
          </a:xfrm>
        </p:spPr>
        <p:txBody>
          <a:bodyPr/>
          <a:lstStyle/>
          <a:p>
            <a:r>
              <a:rPr lang="en-US" dirty="0" smtClean="0"/>
              <a:t>Methodology</a:t>
            </a:r>
            <a:endParaRPr lang="en-US" dirty="0"/>
          </a:p>
        </p:txBody>
      </p:sp>
    </p:spTree>
    <p:extLst>
      <p:ext uri="{BB962C8B-B14F-4D97-AF65-F5344CB8AC3E}">
        <p14:creationId xmlns:p14="http://schemas.microsoft.com/office/powerpoint/2010/main" val="2869262960"/>
      </p:ext>
    </p:extLst>
  </p:cSld>
  <p:clrMapOvr>
    <a:masterClrMapping/>
  </p:clrMapOvr>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2672</TotalTime>
  <Words>983</Words>
  <Application>Microsoft Office PowerPoint</Application>
  <PresentationFormat>On-screen Show (4:3)</PresentationFormat>
  <Paragraphs>136</Paragraphs>
  <Slides>16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Arya, Vishal (LARC)[DEVELOP]</cp:lastModifiedBy>
  <cp:revision>174</cp:revision>
  <dcterms:created xsi:type="dcterms:W3CDTF">2015-05-18T13:26:09Z</dcterms:created>
  <dcterms:modified xsi:type="dcterms:W3CDTF">2016-03-09T16:46:42Z</dcterms:modified>
</cp:coreProperties>
</file>