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15"/>
  </p:notesMasterIdLst>
  <p:sldIdLst>
    <p:sldId id="256" r:id="rId3"/>
    <p:sldId id="257" r:id="rId4"/>
    <p:sldId id="269" r:id="rId5"/>
    <p:sldId id="260" r:id="rId6"/>
    <p:sldId id="261" r:id="rId7"/>
    <p:sldId id="262" r:id="rId8"/>
    <p:sldId id="263" r:id="rId9"/>
    <p:sldId id="271" r:id="rId10"/>
    <p:sldId id="265" r:id="rId11"/>
    <p:sldId id="270" r:id="rId12"/>
    <p:sldId id="266" r:id="rId13"/>
    <p:sldId id="267" r:id="rId1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Klu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90C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EFFD7A-62A3-4DC1-A5EB-C0E8A5208049}">
  <a:tblStyle styleId="{33EFFD7A-62A3-4DC1-A5EB-C0E8A5208049}"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3F8F0"/>
          </a:solidFill>
        </a:fill>
      </a:tcStyle>
    </a:wholeTbl>
    <a:band1H>
      <a:tcStyle>
        <a:tcBdr/>
        <a:fill>
          <a:solidFill>
            <a:srgbClr val="E4F0DF"/>
          </a:solidFill>
        </a:fill>
      </a:tcStyle>
    </a:band1H>
    <a:band1V>
      <a:tcStyle>
        <a:tcBdr/>
        <a:fill>
          <a:solidFill>
            <a:srgbClr val="E4F0DF"/>
          </a:solidFill>
        </a:fill>
      </a:tcStyle>
    </a:band1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61" autoAdjust="0"/>
  </p:normalViewPr>
  <p:slideViewPr>
    <p:cSldViewPr snapToGrid="0">
      <p:cViewPr varScale="1">
        <p:scale>
          <a:sx n="94" d="100"/>
          <a:sy n="94" d="100"/>
        </p:scale>
        <p:origin x="20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dirty="0"/>
          </a:p>
        </p:txBody>
      </p:sp>
    </p:spTree>
    <p:extLst>
      <p:ext uri="{BB962C8B-B14F-4D97-AF65-F5344CB8AC3E}">
        <p14:creationId xmlns:p14="http://schemas.microsoft.com/office/powerpoint/2010/main" val="30194198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881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(left):  http://202.28.94.60/webcontest/2554/5429/signal/image/dry1.jpg</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(right): http://2.bp.blogspot.com/-L5AQzyn2_fo/UXY-IYcNHEI/AAAAAAAAFgw/2_QebWTOaFo/s320/%E0%B8%95%E0%B9%89%E0%B8%99%E0%B8%82%E0%B9%89%E0%B8%B2%E0%B8%A7.jpg</a:t>
            </a:r>
          </a:p>
          <a:p>
            <a:endParaRPr lang="en-US" b="1" dirty="0" smtClean="0"/>
          </a:p>
          <a:p>
            <a:r>
              <a:rPr lang="en-US" b="1" dirty="0" smtClean="0"/>
              <a:t>Sahakait:</a:t>
            </a:r>
            <a:endParaRPr lang="en-US" b="1"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t>10</a:t>
            </a:fld>
            <a:endParaRPr lang="en-US" dirty="0"/>
          </a:p>
        </p:txBody>
      </p:sp>
    </p:spTree>
    <p:extLst>
      <p:ext uri="{BB962C8B-B14F-4D97-AF65-F5344CB8AC3E}">
        <p14:creationId xmlns:p14="http://schemas.microsoft.com/office/powerpoint/2010/main" val="358044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53" name="Shape 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526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4728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baseline="0" dirty="0" err="1" smtClean="0">
                <a:solidFill>
                  <a:schemeClr val="dk1"/>
                </a:solidFill>
                <a:latin typeface="Questrial"/>
                <a:ea typeface="Questrial"/>
                <a:cs typeface="Questrial"/>
                <a:sym typeface="Questrial"/>
                <a:rtl val="0"/>
              </a:rPr>
              <a:t>Sahakait</a:t>
            </a:r>
            <a:r>
              <a:rPr lang="en-US" sz="1200" b="1" i="0" u="none" strike="noStrike" cap="none" baseline="0" dirty="0" smtClean="0">
                <a:solidFill>
                  <a:schemeClr val="dk1"/>
                </a:solidFill>
                <a:latin typeface="Questrial"/>
                <a:ea typeface="Questrial"/>
                <a:cs typeface="Questrial"/>
                <a:sym typeface="Questrial"/>
                <a:rtl val="0"/>
              </a:rPr>
              <a:t>:</a:t>
            </a:r>
          </a:p>
          <a:p>
            <a:pPr marL="0" marR="0" lvl="0" indent="0" algn="l" rtl="0">
              <a:spcBef>
                <a:spcPts val="0"/>
              </a:spcBef>
              <a:buClr>
                <a:schemeClr val="dk1"/>
              </a:buClr>
              <a:buSzPct val="25000"/>
              <a:buFont typeface="Arial"/>
              <a:buNone/>
            </a:pPr>
            <a:r>
              <a:rPr lang="en-US" sz="1200" b="1" i="0" u="none" strike="noStrike" cap="none" baseline="0" dirty="0" smtClean="0">
                <a:solidFill>
                  <a:schemeClr val="dk1"/>
                </a:solidFill>
                <a:latin typeface="Questrial"/>
                <a:ea typeface="Questrial"/>
                <a:cs typeface="Questrial"/>
                <a:sym typeface="Questrial"/>
                <a:rtl val="0"/>
              </a:rPr>
              <a:t> </a:t>
            </a: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one of the top three rice exporting countries in the world.</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47% of the total area in the country is dedicated for agriculture.</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frequently affected by drought which is a major impacts on agriculture, environment, economy, and livelihoods of citizens. </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The most recent drought in 2015 is considered the worst drought in 15 years and is reducing off-season crops export by higher that 30%.</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Thus, Thai government needs to monitor and assess the risk and then enact policies to conserve and provide water for agriculture and the welfare of the people</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Calibri"/>
              <a:ea typeface="Calibri"/>
              <a:cs typeface="Calibri"/>
              <a:sym typeface="Calibri"/>
            </a:endParaRPr>
          </a:p>
          <a:p>
            <a:pPr fontAlgn="base"/>
            <a:r>
              <a:rPr lang="en-US" b="1" dirty="0" smtClean="0">
                <a:solidFill>
                  <a:srgbClr val="767171"/>
                </a:solidFill>
                <a:latin typeface="Questrial"/>
              </a:rPr>
              <a:t>Thailand Agriculture Project Area</a:t>
            </a:r>
          </a:p>
          <a:p>
            <a:pPr fontAlgn="base">
              <a:buFont typeface="Arial" panose="020B0604020202020204" pitchFamily="34" charset="0"/>
              <a:buChar char="•"/>
            </a:pPr>
            <a:r>
              <a:rPr lang="en-US" dirty="0" smtClean="0">
                <a:solidFill>
                  <a:srgbClr val="767171"/>
                </a:solidFill>
                <a:latin typeface="Questrial"/>
              </a:rPr>
              <a:t> Roi Et is known for producing large quantities of Jasmine rice</a:t>
            </a:r>
          </a:p>
          <a:p>
            <a:pPr fontAlgn="base">
              <a:buFont typeface="Arial" panose="020B0604020202020204" pitchFamily="34" charset="0"/>
              <a:buChar char="•"/>
            </a:pPr>
            <a:r>
              <a:rPr lang="en-US" dirty="0" smtClean="0">
                <a:solidFill>
                  <a:srgbClr val="767171"/>
                </a:solidFill>
                <a:latin typeface="Questrial"/>
              </a:rPr>
              <a:t>The province of Roi Et is located in the northeastern region of Thailand</a:t>
            </a:r>
            <a:endParaRPr lang="en-US" dirty="0" smtClean="0">
              <a:solidFill>
                <a:srgbClr val="767171"/>
              </a:solidFill>
              <a:latin typeface="Arial" panose="020B0604020202020204" pitchFamily="34" charset="0"/>
            </a:endParaRP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56685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Image Source: https://upload.wikimedia.org/wikipedia/commons/e/ee/Lac_Hume.jpg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smtClean="0">
                <a:solidFill>
                  <a:schemeClr val="dk1"/>
                </a:solidFill>
                <a:latin typeface="+mn-lt"/>
                <a:ea typeface="Arial"/>
                <a:cs typeface="Arial"/>
                <a:sym typeface="Arial"/>
              </a:rPr>
              <a:t>Srisunee:</a:t>
            </a:r>
            <a:endParaRPr lang="en-US" b="1" dirty="0" smtClean="0"/>
          </a:p>
          <a:p>
            <a:pPr rtl="0"/>
            <a:r>
              <a:rPr lang="en-US" sz="1200" b="0" i="0" u="none" strike="noStrike" kern="1200" dirty="0" smtClean="0">
                <a:solidFill>
                  <a:schemeClr val="tx1"/>
                </a:solidFill>
                <a:effectLst/>
                <a:latin typeface="+mn-lt"/>
                <a:ea typeface="+mn-ea"/>
                <a:cs typeface="+mn-cs"/>
              </a:rPr>
              <a:t>For our Thailand Disaster project, we studied and developed a tool to monitor risk and extent of drought for the whole of Thailand.</a:t>
            </a:r>
            <a:endParaRPr lang="en-US" dirty="0" smtClean="0">
              <a:effectLst/>
            </a:endParaRPr>
          </a:p>
          <a:p>
            <a:pPr rtl="0"/>
            <a:r>
              <a:rPr lang="en-US" sz="1200" b="0" i="0" u="none" strike="noStrike" kern="1200" dirty="0" smtClean="0">
                <a:solidFill>
                  <a:schemeClr val="tx1"/>
                </a:solidFill>
                <a:effectLst/>
                <a:latin typeface="+mn-lt"/>
                <a:ea typeface="+mn-ea"/>
                <a:cs typeface="+mn-cs"/>
              </a:rPr>
              <a:t>In this research, we analyzed cause and the effects of drought from 3 different aspects: meteorological, hydrological, and agricultural.</a:t>
            </a:r>
            <a:endParaRPr lang="en-US" dirty="0" smtClean="0">
              <a:effectLst/>
            </a:endParaRPr>
          </a:p>
          <a:p>
            <a:r>
              <a:rPr lang="en-US" sz="1200" b="0" i="0" u="none" strike="noStrike" kern="1200" dirty="0" smtClean="0">
                <a:solidFill>
                  <a:schemeClr val="tx1"/>
                </a:solidFill>
                <a:effectLst/>
                <a:latin typeface="+mn-lt"/>
                <a:ea typeface="+mn-ea"/>
                <a:cs typeface="+mn-cs"/>
              </a:rPr>
              <a:t>These droughts were monitored by 4 different indices.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244847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1" i="0" u="none" strike="noStrike" cap="none" baseline="0" dirty="0">
                <a:solidFill>
                  <a:schemeClr val="dk1"/>
                </a:solidFill>
                <a:latin typeface="Arial"/>
                <a:ea typeface="Arial"/>
                <a:cs typeface="Arial"/>
                <a:sym typeface="Arial"/>
              </a:rPr>
              <a:t>Srisunee</a:t>
            </a:r>
            <a:r>
              <a:rPr lang="en-US" sz="1200" b="1" i="0" u="none" strike="noStrike" cap="none" baseline="0" dirty="0" smtClean="0">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To derive the drought indices, we used NASA’s Earth Observing Satellites as well as </a:t>
            </a:r>
            <a:r>
              <a:rPr lang="en-US" sz="1200" b="0" i="1" u="none" strike="noStrike" kern="1200" dirty="0" smtClean="0">
                <a:solidFill>
                  <a:schemeClr val="tx1"/>
                </a:solidFill>
                <a:effectLst/>
                <a:latin typeface="+mn-lt"/>
                <a:ea typeface="+mn-ea"/>
                <a:cs typeface="+mn-cs"/>
              </a:rPr>
              <a:t>in situ</a:t>
            </a:r>
            <a:r>
              <a:rPr lang="en-US" sz="1200" b="0" i="0" u="none" strike="noStrike" kern="1200" dirty="0" smtClean="0">
                <a:solidFill>
                  <a:schemeClr val="tx1"/>
                </a:solidFill>
                <a:effectLst/>
                <a:latin typeface="+mn-lt"/>
                <a:ea typeface="+mn-ea"/>
                <a:cs typeface="+mn-cs"/>
              </a:rPr>
              <a:t> data.</a:t>
            </a:r>
            <a:endParaRPr lang="en-US" dirty="0" smtClean="0">
              <a:effectLst/>
            </a:endParaRPr>
          </a:p>
          <a:p>
            <a:pPr rtl="0"/>
            <a:r>
              <a:rPr lang="en-US" sz="1200" b="0" i="0" u="none" strike="noStrike" kern="1200" dirty="0" smtClean="0">
                <a:solidFill>
                  <a:schemeClr val="tx1"/>
                </a:solidFill>
                <a:effectLst/>
                <a:latin typeface="+mn-lt"/>
                <a:ea typeface="+mn-ea"/>
                <a:cs typeface="+mn-cs"/>
              </a:rPr>
              <a:t>We acquired data from TRMM and GPM satellites to obtain monthly precipitation from 1998-present. This was used to calculate the Standardized Precipitation Index, or SPI. This index is an indicator of the cause of meteorological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Next, the Scaled Drought Condition Index, or SDCI, was used in determining agricultural drought. This index was analyzed by incorporating three factors. Land surface temperature and the Normalized Difference Vegetation Index were acquired as MODIS products from Terra and Aqua satellites, and precipitation was derived from TRMM and GPM to calculate the SDCI. </a:t>
            </a:r>
            <a:endParaRPr lang="en-US" dirty="0" smtClean="0">
              <a:effectLst/>
            </a:endParaRPr>
          </a:p>
          <a:p>
            <a:pPr rtl="0"/>
            <a:r>
              <a:rPr lang="en-US" sz="1200" b="0" i="0" u="none" strike="noStrike" kern="1200" dirty="0" smtClean="0">
                <a:solidFill>
                  <a:schemeClr val="tx1"/>
                </a:solidFill>
                <a:effectLst/>
                <a:latin typeface="+mn-lt"/>
                <a:ea typeface="+mn-ea"/>
                <a:cs typeface="+mn-cs"/>
              </a:rPr>
              <a:t>In addition, a Soil Moisture Index derived by processing SMOS satellite imagery was provided by Dr. John Bolten at Goddard Space Flight Center. This index helped to compare with other drought indices and find correlations with climatic variables.</a:t>
            </a:r>
            <a:endParaRPr lang="en-US" dirty="0" smtClean="0">
              <a:effectLst/>
            </a:endParaRPr>
          </a:p>
          <a:p>
            <a:r>
              <a:rPr lang="en-US" sz="1200" b="0" i="0" u="none" strike="noStrike" kern="1200" dirty="0" smtClean="0">
                <a:solidFill>
                  <a:schemeClr val="tx1"/>
                </a:solidFill>
                <a:effectLst/>
                <a:latin typeface="+mn-lt"/>
                <a:ea typeface="+mn-ea"/>
                <a:cs typeface="+mn-cs"/>
              </a:rPr>
              <a:t>Hydrological Drought can be monitored by looking at the streamflow on the main streams in Thailand. The monthly streamflow data from 26 ground stations was used to calculate a Streamflow Drought Index, or SDI, as a time series. This index provided the effect of drought based on streamflow from streams and rivers in Thailand. </a:t>
            </a:r>
            <a:endParaRPr lang="en-US" sz="1200" b="0" i="0" u="none" strike="noStrike" cap="none" baseline="0" dirty="0" smtClean="0">
              <a:solidFill>
                <a:schemeClr val="dk1"/>
              </a:solidFill>
              <a:latin typeface="Arial"/>
              <a:ea typeface="Arial"/>
              <a:cs typeface="Arial"/>
              <a:sym typeface="Arial"/>
            </a:endParaRP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6662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baseline="0" dirty="0" smtClean="0">
                <a:solidFill>
                  <a:schemeClr val="dk1"/>
                </a:solidFill>
                <a:latin typeface="Arial"/>
                <a:ea typeface="Arial"/>
                <a:cs typeface="Arial"/>
                <a:sym typeface="Arial"/>
              </a:rPr>
              <a:t>Srisunee:</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This animation shows results from monthly variations </a:t>
            </a:r>
            <a:r>
              <a:rPr lang="en-US" sz="1200" b="0" i="0" strike="sngStrike" kern="1200" dirty="0" smtClean="0">
                <a:solidFill>
                  <a:schemeClr val="tx1"/>
                </a:solidFill>
                <a:effectLst/>
                <a:latin typeface="+mn-lt"/>
                <a:ea typeface="+mn-ea"/>
                <a:cs typeface="+mn-cs"/>
              </a:rPr>
              <a:t>in</a:t>
            </a:r>
            <a:r>
              <a:rPr lang="en-US" sz="1200" b="0" i="0" u="none" strike="noStrike" kern="1200" dirty="0" smtClean="0">
                <a:solidFill>
                  <a:schemeClr val="tx1"/>
                </a:solidFill>
                <a:effectLst/>
                <a:latin typeface="+mn-lt"/>
                <a:ea typeface="+mn-ea"/>
                <a:cs typeface="+mn-cs"/>
              </a:rPr>
              <a:t> of the drought indices.</a:t>
            </a:r>
            <a:endParaRPr lang="en-US" dirty="0" smtClean="0">
              <a:effectLst/>
            </a:endParaRPr>
          </a:p>
          <a:p>
            <a:pPr rtl="0"/>
            <a:r>
              <a:rPr lang="en-US" sz="1200" b="0" i="0" u="none" strike="noStrike" kern="1200" dirty="0" smtClean="0">
                <a:solidFill>
                  <a:schemeClr val="tx1"/>
                </a:solidFill>
                <a:effectLst/>
                <a:latin typeface="+mn-lt"/>
                <a:ea typeface="+mn-ea"/>
                <a:cs typeface="+mn-cs"/>
              </a:rPr>
              <a:t>The time series plotted were analyzed to compare all indices. This approach allowed us to derive anomalies in identifying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For example, in February 2005, all indices shown extreme drought in the Central region of Thailand. </a:t>
            </a:r>
            <a:endParaRPr lang="en-US" dirty="0" smtClean="0">
              <a:effectLst/>
            </a:endParaRPr>
          </a:p>
          <a:p>
            <a:pPr rtl="0"/>
            <a:r>
              <a:rPr lang="en-US" sz="1200" b="0" i="0" u="none" strike="noStrike" kern="1200" dirty="0" smtClean="0">
                <a:solidFill>
                  <a:schemeClr val="tx1"/>
                </a:solidFill>
                <a:effectLst/>
                <a:latin typeface="+mn-lt"/>
                <a:ea typeface="+mn-ea"/>
                <a:cs typeface="+mn-cs"/>
              </a:rPr>
              <a:t>The spatial map</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SPI index in red shows the area that has more severe droughts at that particular area. Whereas, the blue color shows wet conditions.</a:t>
            </a:r>
            <a:endParaRPr lang="en-US" dirty="0" smtClean="0">
              <a:effectLst/>
            </a:endParaRPr>
          </a:p>
          <a:p>
            <a:pPr rtl="0"/>
            <a:r>
              <a:rPr lang="en-US" sz="1200" b="0" i="0" u="none" strike="noStrike" kern="1200" dirty="0" smtClean="0">
                <a:solidFill>
                  <a:schemeClr val="tx1"/>
                </a:solidFill>
                <a:effectLst/>
                <a:latin typeface="+mn-lt"/>
                <a:ea typeface="+mn-ea"/>
                <a:cs typeface="+mn-cs"/>
              </a:rPr>
              <a:t>For SDCI and Soil Moisture, the dark brown color represents more droughts occur at that particular region and time.</a:t>
            </a:r>
            <a:endParaRPr lang="en-US" dirty="0" smtClean="0">
              <a:effectLst/>
            </a:endParaRPr>
          </a:p>
          <a:p>
            <a:pPr rtl="0"/>
            <a:r>
              <a:rPr lang="en-US" sz="1200" b="0" i="1" u="none" strike="noStrike" kern="1200" dirty="0" smtClean="0">
                <a:solidFill>
                  <a:schemeClr val="tx1"/>
                </a:solidFill>
                <a:effectLst/>
                <a:latin typeface="+mn-lt"/>
                <a:ea typeface="+mn-ea"/>
                <a:cs typeface="+mn-cs"/>
              </a:rPr>
              <a:t>In sum, we can use this spatial extent and series to monitor drought in Thailand.</a:t>
            </a:r>
            <a:endParaRPr lang="en-US" dirty="0" smtClean="0">
              <a:effectLst/>
            </a:endParaRPr>
          </a:p>
          <a:p>
            <a:r>
              <a:rPr lang="en-US" dirty="0" smtClean="0"/>
              <a:t/>
            </a:r>
            <a:br>
              <a:rPr lang="en-US" dirty="0" smtClean="0"/>
            </a:br>
            <a:endParaRPr lang="en-US" sz="1200" b="1" i="0" u="none" strike="noStrike"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51618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 </a:t>
            </a:r>
          </a:p>
          <a:p>
            <a:pPr rtl="0"/>
            <a:endParaRPr lang="en-US" sz="1200" b="1"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For the methodology of the Thailand Agriculture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Three main classes of satellites and sensors were used in this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First, high resolution sensors from Landsat suite were used to classify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Second, precipitation radar data from GPM and TRMM were used to average monthly rainfall in part of calculating SDCI.</a:t>
            </a:r>
            <a:endParaRPr lang="en-US" b="0" dirty="0" smtClean="0">
              <a:effectLst/>
            </a:endParaRPr>
          </a:p>
          <a:p>
            <a:pPr rtl="0"/>
            <a:r>
              <a:rPr lang="en-US" sz="1200" b="0" i="0" u="none" strike="noStrike" kern="1200" dirty="0" smtClean="0">
                <a:solidFill>
                  <a:schemeClr val="tx1"/>
                </a:solidFill>
                <a:effectLst/>
                <a:latin typeface="+mn-lt"/>
                <a:ea typeface="+mn-ea"/>
                <a:cs typeface="+mn-cs"/>
              </a:rPr>
              <a:t>Third, land surface temperature and NDVI from Aqua/Terra were used in part of calculating SDCI.</a:t>
            </a:r>
            <a:endParaRPr lang="en-US" b="0" dirty="0" smtClean="0">
              <a:effectLst/>
            </a:endParaRPr>
          </a:p>
          <a:p>
            <a:r>
              <a:rPr lang="en-US" sz="1200" b="0" i="0" u="none" strike="noStrike" kern="1200" dirty="0" smtClean="0">
                <a:solidFill>
                  <a:schemeClr val="tx1"/>
                </a:solidFill>
                <a:effectLst/>
                <a:latin typeface="+mn-lt"/>
                <a:ea typeface="+mn-ea"/>
                <a:cs typeface="+mn-cs"/>
              </a:rPr>
              <a:t>Using Land Cover Classification, SDCI, Precipitation, and NDVI , we can develop prediction models.</a:t>
            </a:r>
            <a:endParaRPr lang="en-US" dirty="0"/>
          </a:p>
        </p:txBody>
      </p:sp>
      <p:sp>
        <p:nvSpPr>
          <p:cNvPr id="314" name="Shape 31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69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This table shows the correlation Matrix. In this table value one suggests that the two variables on the row and column are the same variable. </a:t>
            </a:r>
            <a:endParaRPr lang="en-US" b="0" dirty="0" smtClean="0">
              <a:effectLst/>
            </a:endParaRPr>
          </a:p>
          <a:p>
            <a:pPr rtl="0"/>
            <a:r>
              <a:rPr lang="en-US" sz="1200" b="0" i="0" u="none" strike="noStrike" kern="1200" dirty="0" smtClean="0">
                <a:solidFill>
                  <a:schemeClr val="tx1"/>
                </a:solidFill>
                <a:effectLst/>
                <a:latin typeface="+mn-lt"/>
                <a:ea typeface="+mn-ea"/>
                <a:cs typeface="+mn-cs"/>
              </a:rPr>
              <a:t>Based on our available satellite data and Pearson’s correlation , classified rice area from land cover classification has a significant positive correlation with the predicted rice yield.</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classified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positive correlation with NDVI.</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RAIN.</a:t>
            </a:r>
            <a:endParaRPr lang="en-US" b="0" dirty="0" smtClean="0">
              <a:effectLst/>
            </a:endParaRPr>
          </a:p>
          <a:p>
            <a:pPr rtl="0"/>
            <a:r>
              <a:rPr lang="en-US" sz="1200" b="0" i="0" u="none" strike="noStrike" kern="1200" dirty="0" smtClean="0">
                <a:solidFill>
                  <a:schemeClr val="tx1"/>
                </a:solidFill>
                <a:effectLst/>
                <a:latin typeface="+mn-lt"/>
                <a:ea typeface="+mn-ea"/>
                <a:cs typeface="+mn-cs"/>
              </a:rPr>
              <a:t>SDCI has a significant positive correlation with classified rice area and RAIN but a significant negative correlation with NDVI.</a:t>
            </a:r>
            <a:endParaRPr lang="en-US" dirty="0"/>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729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115000"/>
              </a:lnSpc>
              <a:spcBef>
                <a:spcPts val="0"/>
              </a:spcBef>
              <a:buSzPct val="91666"/>
              <a:buNone/>
            </a:pPr>
            <a:r>
              <a:rPr lang="en-US" sz="1200" b="1" dirty="0" err="1" smtClean="0"/>
              <a:t>Watanyoo</a:t>
            </a:r>
            <a:r>
              <a:rPr lang="en-US" sz="1200" b="1" dirty="0" smtClean="0"/>
              <a:t>:</a:t>
            </a:r>
          </a:p>
          <a:p>
            <a:pPr lvl="0" rtl="0">
              <a:lnSpc>
                <a:spcPct val="115000"/>
              </a:lnSpc>
              <a:spcBef>
                <a:spcPts val="0"/>
              </a:spcBef>
              <a:buSzPct val="91666"/>
              <a:buNone/>
            </a:pPr>
            <a:endParaRPr lang="en-US" sz="1200" b="1" dirty="0" smtClean="0"/>
          </a:p>
          <a:p>
            <a:pPr lvl="0" rtl="0">
              <a:lnSpc>
                <a:spcPct val="115000"/>
              </a:lnSpc>
              <a:spcBef>
                <a:spcPts val="0"/>
              </a:spcBef>
              <a:buClr>
                <a:srgbClr val="000000"/>
              </a:buClr>
              <a:buSzPct val="91666"/>
              <a:buFont typeface="Arial"/>
              <a:buNone/>
            </a:pPr>
            <a:r>
              <a:rPr lang="en-US" sz="1200" dirty="0" smtClean="0"/>
              <a:t>We came up with two prediction models:</a:t>
            </a:r>
          </a:p>
          <a:p>
            <a:pPr lvl="0" rtl="0">
              <a:lnSpc>
                <a:spcPct val="115000"/>
              </a:lnSpc>
              <a:spcBef>
                <a:spcPts val="0"/>
              </a:spcBef>
              <a:buClr>
                <a:srgbClr val="000000"/>
              </a:buClr>
              <a:buSzPct val="91666"/>
              <a:buFont typeface="Arial"/>
              <a:buNone/>
            </a:pPr>
            <a:r>
              <a:rPr lang="en-US" sz="1200" dirty="0" smtClean="0"/>
              <a:t> </a:t>
            </a:r>
          </a:p>
          <a:p>
            <a:pPr lvl="0" rtl="0">
              <a:lnSpc>
                <a:spcPct val="115000"/>
              </a:lnSpc>
              <a:spcBef>
                <a:spcPts val="0"/>
              </a:spcBef>
              <a:buClr>
                <a:srgbClr val="000000"/>
              </a:buClr>
              <a:buSzPct val="91666"/>
              <a:buFont typeface="Arial"/>
              <a:buNone/>
            </a:pPr>
            <a:r>
              <a:rPr lang="en-US" sz="1200" dirty="0" smtClean="0"/>
              <a:t>The first equation is the prediction model predicting rice yield. This equation uses classified rice area and NDVI as the predictors.</a:t>
            </a:r>
          </a:p>
          <a:p>
            <a:pPr lvl="0" rtl="0">
              <a:lnSpc>
                <a:spcPct val="115000"/>
              </a:lnSpc>
              <a:spcBef>
                <a:spcPts val="0"/>
              </a:spcBef>
              <a:buClr>
                <a:srgbClr val="000000"/>
              </a:buClr>
              <a:buSzPct val="91666"/>
              <a:buFont typeface="Arial"/>
              <a:buNone/>
            </a:pPr>
            <a:r>
              <a:rPr lang="en-US" sz="1200" dirty="0" smtClean="0"/>
              <a:t>The second equation is the prediction model predicting rice yield per area. This equation uses classified rice area, NDVI, and RAIN as the predictors.</a:t>
            </a:r>
          </a:p>
          <a:p>
            <a:pPr lvl="0" rtl="0">
              <a:lnSpc>
                <a:spcPct val="115000"/>
              </a:lnSpc>
              <a:spcBef>
                <a:spcPts val="0"/>
              </a:spcBef>
              <a:buClr>
                <a:srgbClr val="000000"/>
              </a:buClr>
              <a:buSzPct val="91666"/>
              <a:buFont typeface="Arial"/>
              <a:buNone/>
            </a:pPr>
            <a:r>
              <a:rPr lang="en-US" sz="1200" dirty="0" smtClean="0"/>
              <a:t> </a:t>
            </a:r>
          </a:p>
          <a:p>
            <a:pPr lvl="0" rtl="0">
              <a:lnSpc>
                <a:spcPct val="115000"/>
              </a:lnSpc>
              <a:spcBef>
                <a:spcPts val="0"/>
              </a:spcBef>
              <a:buClr>
                <a:srgbClr val="000000"/>
              </a:buClr>
              <a:buSzPct val="91666"/>
              <a:buFont typeface="Arial"/>
              <a:buNone/>
            </a:pPr>
            <a:r>
              <a:rPr lang="en-US" sz="1200" dirty="0" smtClean="0"/>
              <a:t>Where</a:t>
            </a:r>
          </a:p>
          <a:p>
            <a:pPr lvl="0" rtl="0">
              <a:lnSpc>
                <a:spcPct val="115000"/>
              </a:lnSpc>
              <a:spcBef>
                <a:spcPts val="0"/>
              </a:spcBef>
              <a:buClr>
                <a:srgbClr val="000000"/>
              </a:buClr>
              <a:buSzPct val="91666"/>
              <a:buFont typeface="Arial"/>
              <a:buNone/>
            </a:pPr>
            <a:r>
              <a:rPr lang="en-US" sz="1200" dirty="0" smtClean="0"/>
              <a:t>Y hat one ̂  is predicted rice yield per area in ton</a:t>
            </a:r>
          </a:p>
          <a:p>
            <a:pPr lvl="0" rtl="0">
              <a:lnSpc>
                <a:spcPct val="115000"/>
              </a:lnSpc>
              <a:spcBef>
                <a:spcPts val="0"/>
              </a:spcBef>
              <a:buClr>
                <a:srgbClr val="000000"/>
              </a:buClr>
              <a:buSzPct val="91666"/>
              <a:buFont typeface="Arial"/>
              <a:buNone/>
            </a:pPr>
            <a:r>
              <a:rPr lang="en-US" sz="1200" dirty="0" smtClean="0"/>
              <a:t>Y hat two ̂  is predicted rice yield per area in ton per square kilometer</a:t>
            </a:r>
          </a:p>
          <a:p>
            <a:pPr lvl="0" rtl="0">
              <a:lnSpc>
                <a:spcPct val="115000"/>
              </a:lnSpc>
              <a:spcBef>
                <a:spcPts val="0"/>
              </a:spcBef>
              <a:buClr>
                <a:srgbClr val="000000"/>
              </a:buClr>
              <a:buSzPct val="91666"/>
              <a:buFont typeface="Arial"/>
              <a:buNone/>
            </a:pPr>
            <a:r>
              <a:rPr lang="en-US" sz="1200" dirty="0" smtClean="0"/>
              <a:t>AREA is    classified rice area is square kilometer</a:t>
            </a:r>
          </a:p>
          <a:p>
            <a:pPr lvl="0" rtl="0">
              <a:lnSpc>
                <a:spcPct val="115000"/>
              </a:lnSpc>
              <a:spcBef>
                <a:spcPts val="0"/>
              </a:spcBef>
              <a:buClr>
                <a:srgbClr val="000000"/>
              </a:buClr>
              <a:buSzPct val="91666"/>
              <a:buFont typeface="Arial"/>
              <a:buNone/>
            </a:pPr>
            <a:r>
              <a:rPr lang="en-US" sz="1200" dirty="0" smtClean="0"/>
              <a:t>NDVI is Normalized Difference Vegetation Index</a:t>
            </a:r>
          </a:p>
          <a:p>
            <a:pPr lvl="0" rtl="0">
              <a:lnSpc>
                <a:spcPct val="115000"/>
              </a:lnSpc>
              <a:spcBef>
                <a:spcPts val="0"/>
              </a:spcBef>
              <a:buClr>
                <a:srgbClr val="000000"/>
              </a:buClr>
              <a:buSzPct val="91666"/>
              <a:buFont typeface="Arial"/>
              <a:buNone/>
            </a:pPr>
            <a:r>
              <a:rPr lang="en-US" sz="1200" dirty="0" smtClean="0"/>
              <a:t>RAIN or precipitation is the average rainfall in the wet season. </a:t>
            </a:r>
            <a:r>
              <a:rPr lang="en-US" sz="1200" dirty="0" smtClean="0">
                <a:latin typeface="Calibri"/>
                <a:ea typeface="Calibri"/>
                <a:cs typeface="Calibri"/>
                <a:sym typeface="Calibri"/>
              </a:rPr>
              <a:t>However</a:t>
            </a:r>
            <a:r>
              <a:rPr lang="en-US" sz="1200" dirty="0">
                <a:latin typeface="Calibri"/>
                <a:ea typeface="Calibri"/>
                <a:cs typeface="Calibri"/>
                <a:sym typeface="Calibri"/>
              </a:rPr>
              <a:t>, only two independent variables provide significant coefficients for the linear regression equation. These variables are classified rice area and NDVI. </a:t>
            </a:r>
          </a:p>
          <a:p>
            <a:pPr marL="0" marR="0" lvl="0" indent="0" algn="l" rtl="0">
              <a:spcBef>
                <a:spcPts val="0"/>
              </a:spcBef>
              <a:buNone/>
            </a:pPr>
            <a:endParaRPr dirty="0"/>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91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smtClean="0"/>
              <a:t>Sahakait:</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 </a:t>
            </a:r>
            <a:r>
              <a:rPr lang="en-US" sz="1200" b="0" i="0" u="none" strike="noStrike" cap="none" baseline="0" dirty="0">
                <a:solidFill>
                  <a:schemeClr val="dk1"/>
                </a:solidFill>
                <a:latin typeface="Calibri"/>
                <a:ea typeface="Calibri"/>
                <a:cs typeface="Calibri"/>
                <a:sym typeface="Calibri"/>
              </a:rPr>
              <a:t>the future work, the tools we created in Thai Disaster project will be extended into a Near-Real Time web-based service which can automatically monitor and analyze drought in 1-month temporal resolution.</a:t>
            </a:r>
          </a:p>
        </p:txBody>
      </p:sp>
      <p:sp>
        <p:nvSpPr>
          <p:cNvPr id="345" name="Shape 34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0918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0" name="Shape 9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1" name="Shape 91"/>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92" name="Shape 92"/>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2"/>
        <p:cNvGrpSpPr/>
        <p:nvPr/>
      </p:nvGrpSpPr>
      <p:grpSpPr>
        <a:xfrm>
          <a:off x="0" y="0"/>
          <a:ext cx="0" cy="0"/>
          <a:chOff x="0" y="0"/>
          <a:chExt cx="0" cy="0"/>
        </a:xfrm>
      </p:grpSpPr>
      <p:sp>
        <p:nvSpPr>
          <p:cNvPr id="103" name="Shape 10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4" name="Shape 10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5" name="Shape 105"/>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6" name="Shape 106"/>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7" name="Shape 107"/>
          <p:cNvSpPr>
            <a:spLocks noGrp="1"/>
          </p:cNvSpPr>
          <p:nvPr>
            <p:ph type="pic" idx="3"/>
          </p:nvPr>
        </p:nvSpPr>
        <p:spPr>
          <a:xfrm>
            <a:off x="4572000" y="0"/>
            <a:ext cx="4572000" cy="6858000"/>
          </a:xfrm>
          <a:prstGeom prst="rect">
            <a:avLst/>
          </a:prstGeom>
          <a:noFill/>
          <a:ln>
            <a:noFill/>
          </a:ln>
        </p:spPr>
      </p:sp>
      <p:sp>
        <p:nvSpPr>
          <p:cNvPr id="108" name="Shape 108"/>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25"/>
        <p:cNvGrpSpPr/>
        <p:nvPr/>
      </p:nvGrpSpPr>
      <p:grpSpPr>
        <a:xfrm>
          <a:off x="0" y="0"/>
          <a:ext cx="0" cy="0"/>
          <a:chOff x="0" y="0"/>
          <a:chExt cx="0" cy="0"/>
        </a:xfrm>
      </p:grpSpPr>
      <p:sp>
        <p:nvSpPr>
          <p:cNvPr id="126" name="Shape 12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7" name="Shape 12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8" name="Shape 128"/>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9" name="Shape 129"/>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a:spLocks noGrp="1"/>
          </p:cNvSpPr>
          <p:nvPr>
            <p:ph type="pic" idx="3"/>
          </p:nvPr>
        </p:nvSpPr>
        <p:spPr>
          <a:xfrm>
            <a:off x="0" y="0"/>
            <a:ext cx="4572000" cy="6858000"/>
          </a:xfrm>
          <a:prstGeom prst="rect">
            <a:avLst/>
          </a:prstGeom>
          <a:noFill/>
          <a:ln>
            <a:noFill/>
          </a:ln>
        </p:spPr>
      </p:sp>
      <p:sp>
        <p:nvSpPr>
          <p:cNvPr id="131" name="Shape 131"/>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32"/>
        <p:cNvGrpSpPr/>
        <p:nvPr/>
      </p:nvGrpSpPr>
      <p:grpSpPr>
        <a:xfrm>
          <a:off x="0" y="0"/>
          <a:ext cx="0" cy="0"/>
          <a:chOff x="0" y="0"/>
          <a:chExt cx="0" cy="0"/>
        </a:xfrm>
      </p:grpSpPr>
      <p:sp>
        <p:nvSpPr>
          <p:cNvPr id="133" name="Shape 13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4" name="Shape 13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5" name="Shape 135"/>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6" name="Shape 136"/>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a:spLocks noGrp="1"/>
          </p:cNvSpPr>
          <p:nvPr>
            <p:ph type="pic" idx="3"/>
          </p:nvPr>
        </p:nvSpPr>
        <p:spPr>
          <a:xfrm>
            <a:off x="0" y="0"/>
            <a:ext cx="9144000" cy="3429000"/>
          </a:xfrm>
          <a:prstGeom prst="rect">
            <a:avLst/>
          </a:prstGeom>
          <a:noFill/>
          <a:ln>
            <a:noFill/>
          </a:ln>
        </p:spPr>
      </p:sp>
      <p:sp>
        <p:nvSpPr>
          <p:cNvPr id="138" name="Shape 138"/>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39"/>
        <p:cNvGrpSpPr/>
        <p:nvPr/>
      </p:nvGrpSpPr>
      <p:grpSpPr>
        <a:xfrm>
          <a:off x="0" y="0"/>
          <a:ext cx="0" cy="0"/>
          <a:chOff x="0" y="0"/>
          <a:chExt cx="0" cy="0"/>
        </a:xfrm>
      </p:grpSpPr>
      <p:sp>
        <p:nvSpPr>
          <p:cNvPr id="140" name="Shape 14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1" name="Shape 14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2" name="Shape 142"/>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3" name="Shape 143"/>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a:spLocks noGrp="1"/>
          </p:cNvSpPr>
          <p:nvPr>
            <p:ph type="pic" idx="3"/>
          </p:nvPr>
        </p:nvSpPr>
        <p:spPr>
          <a:xfrm>
            <a:off x="0" y="0"/>
            <a:ext cx="9144000" cy="3429000"/>
          </a:xfrm>
          <a:prstGeom prst="rect">
            <a:avLst/>
          </a:prstGeom>
          <a:noFill/>
          <a:ln>
            <a:noFill/>
          </a:ln>
        </p:spPr>
      </p:sp>
      <p:sp>
        <p:nvSpPr>
          <p:cNvPr id="145" name="Shape 145"/>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46"/>
        <p:cNvGrpSpPr/>
        <p:nvPr/>
      </p:nvGrpSpPr>
      <p:grpSpPr>
        <a:xfrm>
          <a:off x="0" y="0"/>
          <a:ext cx="0" cy="0"/>
          <a:chOff x="0" y="0"/>
          <a:chExt cx="0" cy="0"/>
        </a:xfrm>
      </p:grpSpPr>
      <p:sp>
        <p:nvSpPr>
          <p:cNvPr id="147" name="Shape 14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8" name="Shape 14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9" name="Shape 14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0" name="Shape 150"/>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1" name="Shape 151"/>
          <p:cNvSpPr>
            <a:spLocks noGrp="1"/>
          </p:cNvSpPr>
          <p:nvPr>
            <p:ph type="pic" idx="3"/>
          </p:nvPr>
        </p:nvSpPr>
        <p:spPr>
          <a:xfrm>
            <a:off x="0" y="3429000"/>
            <a:ext cx="9144000" cy="3429000"/>
          </a:xfrm>
          <a:prstGeom prst="rect">
            <a:avLst/>
          </a:prstGeom>
          <a:noFill/>
          <a:ln>
            <a:noFill/>
          </a:ln>
        </p:spPr>
      </p:sp>
      <p:sp>
        <p:nvSpPr>
          <p:cNvPr id="152" name="Shape 152"/>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153"/>
        <p:cNvGrpSpPr/>
        <p:nvPr/>
      </p:nvGrpSpPr>
      <p:grpSpPr>
        <a:xfrm>
          <a:off x="0" y="0"/>
          <a:ext cx="0" cy="0"/>
          <a:chOff x="0" y="0"/>
          <a:chExt cx="0" cy="0"/>
        </a:xfrm>
      </p:grpSpPr>
      <p:sp>
        <p:nvSpPr>
          <p:cNvPr id="154" name="Shape 15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5" name="Shape 15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6" name="Shape 156"/>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7" name="Shape 157"/>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8" name="Shape 158"/>
          <p:cNvSpPr>
            <a:spLocks noGrp="1"/>
          </p:cNvSpPr>
          <p:nvPr>
            <p:ph type="pic" idx="3"/>
          </p:nvPr>
        </p:nvSpPr>
        <p:spPr>
          <a:xfrm>
            <a:off x="0" y="3429000"/>
            <a:ext cx="9144000" cy="3429000"/>
          </a:xfrm>
          <a:prstGeom prst="rect">
            <a:avLst/>
          </a:prstGeom>
          <a:noFill/>
          <a:ln>
            <a:noFill/>
          </a:ln>
        </p:spPr>
      </p:sp>
      <p:sp>
        <p:nvSpPr>
          <p:cNvPr id="159" name="Shape 15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60"/>
        <p:cNvGrpSpPr/>
        <p:nvPr/>
      </p:nvGrpSpPr>
      <p:grpSpPr>
        <a:xfrm>
          <a:off x="0" y="0"/>
          <a:ext cx="0" cy="0"/>
          <a:chOff x="0" y="0"/>
          <a:chExt cx="0" cy="0"/>
        </a:xfrm>
      </p:grpSpPr>
      <p:sp>
        <p:nvSpPr>
          <p:cNvPr id="161" name="Shape 16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2" name="Shape 16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3" name="Shape 16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4" name="Shape 16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7" name="Shape 16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8" name="Shape 168"/>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9" name="Shape 169"/>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0" name="Shape 170"/>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1" name="Shape 171"/>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2" name="Shape 172"/>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3" name="Shape 173"/>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4" name="Shape 174"/>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75"/>
        <p:cNvGrpSpPr/>
        <p:nvPr/>
      </p:nvGrpSpPr>
      <p:grpSpPr>
        <a:xfrm>
          <a:off x="0" y="0"/>
          <a:ext cx="0" cy="0"/>
          <a:chOff x="0" y="0"/>
          <a:chExt cx="0" cy="0"/>
        </a:xfrm>
      </p:grpSpPr>
      <p:sp>
        <p:nvSpPr>
          <p:cNvPr id="176" name="Shape 17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7" name="Shape 17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8" name="Shape 17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79" name="Shape 1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0" name="Shape 18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2" name="Shape 18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sp>
      <p:sp>
        <p:nvSpPr>
          <p:cNvPr id="36" name="Shape 36"/>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83"/>
        <p:cNvGrpSpPr/>
        <p:nvPr/>
      </p:nvGrpSpPr>
      <p:grpSpPr>
        <a:xfrm>
          <a:off x="0" y="0"/>
          <a:ext cx="0" cy="0"/>
          <a:chOff x="0" y="0"/>
          <a:chExt cx="0" cy="0"/>
        </a:xfrm>
      </p:grpSpPr>
      <p:sp>
        <p:nvSpPr>
          <p:cNvPr id="184" name="Shape 18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5" name="Shape 18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6" name="Shape 18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7" name="Shape 18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8" name="Shape 188"/>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9" name="Shape 189"/>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0" name="Shape 190"/>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0" name="Shape 4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4" name="Shape 4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5" name="Shape 45"/>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a:spLocks noGrp="1"/>
          </p:cNvSpPr>
          <p:nvPr>
            <p:ph type="pic" idx="3"/>
          </p:nvPr>
        </p:nvSpPr>
        <p:spPr>
          <a:xfrm>
            <a:off x="0" y="3429000"/>
            <a:ext cx="9144000" cy="3429000"/>
          </a:xfrm>
          <a:prstGeom prst="rect">
            <a:avLst/>
          </a:prstGeom>
          <a:noFill/>
          <a:ln>
            <a:noFill/>
          </a:ln>
        </p:spPr>
      </p:sp>
      <p:sp>
        <p:nvSpPr>
          <p:cNvPr id="48" name="Shape 48"/>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1" name="Shape 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2" name="Shape 52"/>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a:spLocks noGrp="1"/>
          </p:cNvSpPr>
          <p:nvPr>
            <p:ph type="pic" idx="3"/>
          </p:nvPr>
        </p:nvSpPr>
        <p:spPr>
          <a:xfrm>
            <a:off x="0" y="3429000"/>
            <a:ext cx="9144000" cy="3429000"/>
          </a:xfrm>
          <a:prstGeom prst="rect">
            <a:avLst/>
          </a:prstGeom>
          <a:noFill/>
          <a:ln>
            <a:noFill/>
          </a:ln>
        </p:spPr>
      </p:sp>
      <p:sp>
        <p:nvSpPr>
          <p:cNvPr id="55" name="Shape 5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9" name="Shape 5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60" name="Shape 6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6" name="Shape 6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7" name="Shape 6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3"/>
          </p:nvPr>
        </p:nvSpPr>
        <p:spPr>
          <a:xfrm>
            <a:off x="0" y="0"/>
            <a:ext cx="9144000" cy="3429000"/>
          </a:xfrm>
          <a:prstGeom prst="rect">
            <a:avLst/>
          </a:prstGeom>
          <a:noFill/>
          <a:ln>
            <a:noFill/>
          </a:ln>
        </p:spPr>
      </p:sp>
      <p:sp>
        <p:nvSpPr>
          <p:cNvPr id="70" name="Shape 7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71"/>
        <p:cNvGrpSpPr/>
        <p:nvPr/>
      </p:nvGrpSpPr>
      <p:grpSpPr>
        <a:xfrm>
          <a:off x="0" y="0"/>
          <a:ext cx="0" cy="0"/>
          <a:chOff x="0" y="0"/>
          <a:chExt cx="0" cy="0"/>
        </a:xfrm>
      </p:grpSpPr>
      <p:sp>
        <p:nvSpPr>
          <p:cNvPr id="72" name="Shape 7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3" name="Shape 7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4" name="Shape 74"/>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3" name="Shape 8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4" name="Shape 84"/>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sp>
      <p:sp>
        <p:nvSpPr>
          <p:cNvPr id="87" name="Shape 87"/>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8" name="Shape 98"/>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99" name="Shape 9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0" y="1161925"/>
            <a:ext cx="9144000" cy="133499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Thailand </a:t>
            </a:r>
          </a:p>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Disasters/Agriculture</a:t>
            </a:r>
          </a:p>
        </p:txBody>
      </p:sp>
      <p:sp>
        <p:nvSpPr>
          <p:cNvPr id="193" name="Shape 193"/>
          <p:cNvSpPr txBox="1">
            <a:spLocks noGrp="1"/>
          </p:cNvSpPr>
          <p:nvPr>
            <p:ph type="body" idx="2"/>
          </p:nvPr>
        </p:nvSpPr>
        <p:spPr>
          <a:xfrm>
            <a:off x="977446"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Sean McCartney (Project Lead)</a:t>
            </a:r>
          </a:p>
        </p:txBody>
      </p:sp>
      <p:sp>
        <p:nvSpPr>
          <p:cNvPr id="194" name="Shape 194"/>
          <p:cNvSpPr txBox="1">
            <a:spLocks noGrp="1"/>
          </p:cNvSpPr>
          <p:nvPr>
            <p:ph type="body" idx="3"/>
          </p:nvPr>
        </p:nvSpPr>
        <p:spPr>
          <a:xfrm>
            <a:off x="1670756" y="5827764"/>
            <a:ext cx="177349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Nobphadon Suksangpanya</a:t>
            </a:r>
          </a:p>
        </p:txBody>
      </p:sp>
      <p:sp>
        <p:nvSpPr>
          <p:cNvPr id="195" name="Shape 195"/>
          <p:cNvSpPr txBox="1">
            <a:spLocks noGrp="1"/>
          </p:cNvSpPr>
          <p:nvPr>
            <p:ph type="body" idx="4"/>
          </p:nvPr>
        </p:nvSpPr>
        <p:spPr>
          <a:xfrm>
            <a:off x="1467556" y="6230100"/>
            <a:ext cx="1864078"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Chisaphat Supunyachotsakul</a:t>
            </a:r>
          </a:p>
        </p:txBody>
      </p:sp>
      <p:sp>
        <p:nvSpPr>
          <p:cNvPr id="196" name="Shape 196"/>
          <p:cNvSpPr txBox="1">
            <a:spLocks noGrp="1"/>
          </p:cNvSpPr>
          <p:nvPr>
            <p:ph type="body" idx="5"/>
          </p:nvPr>
        </p:nvSpPr>
        <p:spPr>
          <a:xfrm>
            <a:off x="2581509"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Srisunee Wuthiwongyothin</a:t>
            </a:r>
          </a:p>
        </p:txBody>
      </p:sp>
      <p:sp>
        <p:nvSpPr>
          <p:cNvPr id="197" name="Shape 197"/>
          <p:cNvSpPr txBox="1">
            <a:spLocks noGrp="1"/>
          </p:cNvSpPr>
          <p:nvPr>
            <p:ph type="body" idx="6"/>
          </p:nvPr>
        </p:nvSpPr>
        <p:spPr>
          <a:xfrm>
            <a:off x="3444245" y="5827764"/>
            <a:ext cx="1234321"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Sahakait Benyasut</a:t>
            </a:r>
          </a:p>
        </p:txBody>
      </p:sp>
      <p:sp>
        <p:nvSpPr>
          <p:cNvPr id="198" name="Shape 198"/>
          <p:cNvSpPr txBox="1">
            <a:spLocks noGrp="1"/>
          </p:cNvSpPr>
          <p:nvPr>
            <p:ph type="body" idx="7"/>
          </p:nvPr>
        </p:nvSpPr>
        <p:spPr>
          <a:xfrm>
            <a:off x="3331634" y="6230100"/>
            <a:ext cx="1355124"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Thanapat Vichienlux</a:t>
            </a:r>
          </a:p>
        </p:txBody>
      </p:sp>
      <p:sp>
        <p:nvSpPr>
          <p:cNvPr id="199" name="Shape 199"/>
          <p:cNvSpPr txBox="1">
            <a:spLocks noGrp="1"/>
          </p:cNvSpPr>
          <p:nvPr>
            <p:ph type="body" idx="8"/>
          </p:nvPr>
        </p:nvSpPr>
        <p:spPr>
          <a:xfrm>
            <a:off x="722375" y="2566823"/>
            <a:ext cx="7699200" cy="2706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chemeClr val="dk1"/>
                </a:solidFill>
                <a:latin typeface="Questrial"/>
                <a:ea typeface="Questrial"/>
                <a:cs typeface="Questrial"/>
                <a:sym typeface="Questrial"/>
                <a:rtl val="0"/>
              </a:rPr>
              <a:t>Monitoring Risk and Extent of Drought for Enhanced Decision Making and Resource Allocation in the Kingdom of Thailand</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rgbClr val="666666"/>
                </a:solidFill>
                <a:latin typeface="Questrial"/>
                <a:ea typeface="Questrial"/>
                <a:cs typeface="Questrial"/>
                <a:sym typeface="Questrial"/>
                <a:rtl val="0"/>
              </a:rPr>
              <a:t>Monitoring Food Crop Health and Stress Due to Changing Climate for Enriched Agricultural Land Management</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p:txBody>
      </p:sp>
      <p:pic>
        <p:nvPicPr>
          <p:cNvPr id="200" name="Shape 200"/>
          <p:cNvPicPr preferRelativeResize="0"/>
          <p:nvPr/>
        </p:nvPicPr>
        <p:blipFill rotWithShape="1">
          <a:blip r:embed="rId3">
            <a:alphaModFix/>
          </a:blip>
          <a:srcRect/>
          <a:stretch/>
        </p:blipFill>
        <p:spPr>
          <a:xfrm>
            <a:off x="7515375" y="5331375"/>
            <a:ext cx="1504949" cy="1362075"/>
          </a:xfrm>
          <a:prstGeom prst="rect">
            <a:avLst/>
          </a:prstGeom>
          <a:noFill/>
          <a:ln>
            <a:noFill/>
          </a:ln>
        </p:spPr>
      </p:pic>
      <p:sp>
        <p:nvSpPr>
          <p:cNvPr id="201" name="Shape 201"/>
          <p:cNvSpPr txBox="1">
            <a:spLocks noGrp="1"/>
          </p:cNvSpPr>
          <p:nvPr>
            <p:ph type="body" idx="9"/>
          </p:nvPr>
        </p:nvSpPr>
        <p:spPr>
          <a:xfrm>
            <a:off x="4697108" y="5441176"/>
            <a:ext cx="1831949"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Timothy Klug (Project Lead)</a:t>
            </a:r>
          </a:p>
        </p:txBody>
      </p:sp>
      <p:sp>
        <p:nvSpPr>
          <p:cNvPr id="202" name="Shape 202"/>
          <p:cNvSpPr txBox="1">
            <a:spLocks noGrp="1"/>
          </p:cNvSpPr>
          <p:nvPr>
            <p:ph type="body" idx="13"/>
          </p:nvPr>
        </p:nvSpPr>
        <p:spPr>
          <a:xfrm>
            <a:off x="4595466" y="5823203"/>
            <a:ext cx="1933592"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Komsan Rattanakijsuntorn</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3" name="Shape 203"/>
          <p:cNvSpPr txBox="1">
            <a:spLocks noGrp="1"/>
          </p:cNvSpPr>
          <p:nvPr>
            <p:ph type="body" idx="14"/>
          </p:nvPr>
        </p:nvSpPr>
        <p:spPr>
          <a:xfrm>
            <a:off x="4595466" y="6225539"/>
            <a:ext cx="1782756"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Chayanit Choomwattana</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4" name="Shape 204"/>
          <p:cNvSpPr txBox="1">
            <a:spLocks noGrp="1"/>
          </p:cNvSpPr>
          <p:nvPr>
            <p:ph type="body" idx="15"/>
          </p:nvPr>
        </p:nvSpPr>
        <p:spPr>
          <a:xfrm>
            <a:off x="6196982" y="6210377"/>
            <a:ext cx="1620890"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Atipat Wattanuntachai</a:t>
            </a:r>
          </a:p>
        </p:txBody>
      </p:sp>
      <p:sp>
        <p:nvSpPr>
          <p:cNvPr id="205" name="Shape 205"/>
          <p:cNvSpPr txBox="1">
            <a:spLocks noGrp="1"/>
          </p:cNvSpPr>
          <p:nvPr>
            <p:ph type="body" idx="16"/>
          </p:nvPr>
        </p:nvSpPr>
        <p:spPr>
          <a:xfrm>
            <a:off x="6208657" y="5810475"/>
            <a:ext cx="1306718" cy="369299"/>
          </a:xfrm>
          <a:prstGeom prst="rect">
            <a:avLst/>
          </a:prstGeom>
          <a:noFill/>
          <a:ln>
            <a:noFill/>
          </a:ln>
        </p:spPr>
        <p:txBody>
          <a:bodyPr lIns="91425" tIns="45700" rIns="91425" bIns="45700" anchor="t" anchorCtr="0">
            <a:noAutofit/>
          </a:bodyPr>
          <a:lstStyle/>
          <a:p>
            <a:pPr marL="228600" marR="0" lvl="0" indent="-50800" algn="l" rtl="0">
              <a:lnSpc>
                <a:spcPct val="115000"/>
              </a:lnSpc>
              <a:spcBef>
                <a:spcPts val="0"/>
              </a:spcBef>
              <a:spcAft>
                <a:spcPts val="0"/>
              </a:spcAft>
              <a:buClr>
                <a:srgbClr val="000000"/>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Arom Boekfah</a:t>
            </a:r>
          </a:p>
        </p:txBody>
      </p:sp>
      <p:sp>
        <p:nvSpPr>
          <p:cNvPr id="206" name="Shape 206"/>
          <p:cNvSpPr txBox="1">
            <a:spLocks noGrp="1"/>
          </p:cNvSpPr>
          <p:nvPr>
            <p:ph type="body" idx="17"/>
          </p:nvPr>
        </p:nvSpPr>
        <p:spPr>
          <a:xfrm>
            <a:off x="6219996" y="5424926"/>
            <a:ext cx="1738671"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Watanyoo Suksa-ngiam</a:t>
            </a:r>
          </a:p>
          <a:p>
            <a:pPr marL="228600" marR="0" lvl="0" indent="-5080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7"/>
          <p:cNvSpPr txBox="1">
            <a:spLocks/>
          </p:cNvSpPr>
          <p:nvPr/>
        </p:nvSpPr>
        <p:spPr>
          <a:xfrm>
            <a:off x="-1" y="233397"/>
            <a:ext cx="7202312" cy="774959"/>
          </a:xfrm>
          <a:prstGeom prst="rect">
            <a:avLst/>
          </a:prstGeom>
          <a:noFill/>
          <a:ln>
            <a:noFill/>
          </a:ln>
        </p:spPr>
        <p:txBody>
          <a:bodyPr lIns="91425" tIns="45700" rIns="91425" bIns="45700" anchor="t" anchorCtr="0">
            <a:noAutofit/>
          </a:bodyPr>
          <a:lstStyle/>
          <a:p>
            <a:pPr rtl="0">
              <a:lnSpc>
                <a:spcPct val="90000"/>
              </a:lnSpc>
              <a:buClr>
                <a:schemeClr val="accent1"/>
              </a:buClr>
              <a:buSzPct val="25000"/>
              <a:buFont typeface="Arial"/>
              <a:buNone/>
            </a:pPr>
            <a:r>
              <a:rPr lang="en-US" sz="4000" b="1" dirty="0" smtClean="0">
                <a:solidFill>
                  <a:schemeClr val="accent1"/>
                </a:solidFill>
                <a:latin typeface="Questrial"/>
                <a:ea typeface="Questrial"/>
                <a:cs typeface="Questrial"/>
                <a:sym typeface="Questrial"/>
                <a:rtl val="0"/>
              </a:rPr>
              <a:t>Outcome &amp; Benefit</a:t>
            </a:r>
          </a:p>
          <a:p>
            <a:pPr rtl="0">
              <a:lnSpc>
                <a:spcPct val="90000"/>
              </a:lnSpc>
              <a:spcBef>
                <a:spcPts val="1000"/>
              </a:spcBef>
              <a:buClr>
                <a:schemeClr val="accent1"/>
              </a:buClr>
              <a:buFont typeface="Arial"/>
              <a:buNone/>
            </a:pPr>
            <a:endParaRPr lang="en-US" sz="4000" b="1" dirty="0">
              <a:solidFill>
                <a:schemeClr val="accent1"/>
              </a:solidFill>
              <a:latin typeface="Questrial"/>
              <a:ea typeface="Questrial"/>
              <a:cs typeface="Questrial"/>
              <a:sym typeface="Questrial"/>
              <a:rtl val="0"/>
            </a:endParaRPr>
          </a:p>
        </p:txBody>
      </p:sp>
      <p:sp>
        <p:nvSpPr>
          <p:cNvPr id="7" name="Rectangle 6"/>
          <p:cNvSpPr/>
          <p:nvPr/>
        </p:nvSpPr>
        <p:spPr>
          <a:xfrm>
            <a:off x="265288" y="901463"/>
            <a:ext cx="8223955" cy="1708160"/>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a:solidFill>
                  <a:schemeClr val="dk1"/>
                </a:solidFill>
                <a:latin typeface="Questrial"/>
                <a:ea typeface="Questrial"/>
                <a:cs typeface="Questrial"/>
                <a:sym typeface="Garamond"/>
              </a:rPr>
              <a:t>Thailand Disaster </a:t>
            </a:r>
            <a:r>
              <a:rPr lang="en-US" sz="2000" b="1" dirty="0" smtClean="0">
                <a:solidFill>
                  <a:schemeClr val="dk1"/>
                </a:solidFill>
                <a:latin typeface="Questrial"/>
                <a:ea typeface="Questrial"/>
                <a:cs typeface="Questrial"/>
                <a:sym typeface="Garamond"/>
              </a:rPr>
              <a:t>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This </a:t>
            </a:r>
            <a:r>
              <a:rPr lang="en-US" sz="2000" dirty="0">
                <a:solidFill>
                  <a:schemeClr val="dk1"/>
                </a:solidFill>
                <a:latin typeface="Questrial"/>
                <a:ea typeface="Questrial"/>
                <a:cs typeface="Questrial"/>
                <a:sym typeface="Garamond"/>
              </a:rPr>
              <a:t>drought monitoring system allows end users to access and characterize regional drought in </a:t>
            </a:r>
            <a:r>
              <a:rPr lang="en-US" sz="2000" dirty="0" smtClean="0">
                <a:solidFill>
                  <a:schemeClr val="dk1"/>
                </a:solidFill>
                <a:latin typeface="Questrial"/>
                <a:ea typeface="Questrial"/>
                <a:cs typeface="Questrial"/>
                <a:sym typeface="Garamond"/>
              </a:rPr>
              <a:t>Thailand, leading to better decision </a:t>
            </a:r>
            <a:r>
              <a:rPr lang="en-US" sz="2000" dirty="0">
                <a:solidFill>
                  <a:schemeClr val="dk1"/>
                </a:solidFill>
                <a:latin typeface="Questrial"/>
                <a:ea typeface="Questrial"/>
                <a:cs typeface="Questrial"/>
                <a:sym typeface="Garamond"/>
              </a:rPr>
              <a:t>making processes that </a:t>
            </a:r>
            <a:r>
              <a:rPr lang="en-US" sz="2000" dirty="0" smtClean="0">
                <a:solidFill>
                  <a:schemeClr val="dk1"/>
                </a:solidFill>
                <a:latin typeface="Questrial"/>
                <a:ea typeface="Questrial"/>
                <a:cs typeface="Questrial"/>
                <a:sym typeface="Garamond"/>
              </a:rPr>
              <a:t>are necessary in </a:t>
            </a:r>
            <a:r>
              <a:rPr lang="en-US" sz="2000" dirty="0">
                <a:solidFill>
                  <a:schemeClr val="dk1"/>
                </a:solidFill>
                <a:latin typeface="Questrial"/>
                <a:ea typeface="Questrial"/>
                <a:cs typeface="Questrial"/>
                <a:sym typeface="Garamond"/>
              </a:rPr>
              <a:t>mitigating the </a:t>
            </a:r>
            <a:r>
              <a:rPr lang="en-US" sz="2000" dirty="0" smtClean="0">
                <a:solidFill>
                  <a:schemeClr val="dk1"/>
                </a:solidFill>
                <a:latin typeface="Questrial"/>
                <a:ea typeface="Questrial"/>
                <a:cs typeface="Questrial"/>
                <a:sym typeface="Garamond"/>
              </a:rPr>
              <a:t>impacts of drought</a:t>
            </a:r>
            <a:r>
              <a:rPr lang="en-US" sz="2000" dirty="0">
                <a:solidFill>
                  <a:schemeClr val="dk1"/>
                </a:solidFill>
                <a:latin typeface="Questrial"/>
                <a:ea typeface="Questrial"/>
                <a:cs typeface="Questrial"/>
                <a:sym typeface="Garamond"/>
              </a:rPr>
              <a:t>.</a:t>
            </a:r>
          </a:p>
        </p:txBody>
      </p:sp>
      <p:sp>
        <p:nvSpPr>
          <p:cNvPr id="8" name="Rectangle 7"/>
          <p:cNvSpPr/>
          <p:nvPr/>
        </p:nvSpPr>
        <p:spPr>
          <a:xfrm>
            <a:off x="389464" y="5516937"/>
            <a:ext cx="8223955" cy="1154162"/>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smtClean="0">
                <a:solidFill>
                  <a:schemeClr val="dk1"/>
                </a:solidFill>
                <a:latin typeface="Questrial"/>
                <a:ea typeface="Questrial"/>
                <a:cs typeface="Questrial"/>
                <a:sym typeface="Garamond"/>
              </a:rPr>
              <a:t>Agriculture Monitoring 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The </a:t>
            </a:r>
            <a:r>
              <a:rPr lang="en-US" sz="2000" dirty="0">
                <a:solidFill>
                  <a:schemeClr val="dk1"/>
                </a:solidFill>
                <a:latin typeface="Questrial"/>
                <a:ea typeface="Questrial"/>
                <a:cs typeface="Questrial"/>
                <a:sym typeface="Garamond"/>
              </a:rPr>
              <a:t>rice area from land cover classifications, NDVI can be used to predict </a:t>
            </a:r>
            <a:r>
              <a:rPr lang="en-US" sz="2000" dirty="0" smtClean="0">
                <a:solidFill>
                  <a:schemeClr val="dk1"/>
                </a:solidFill>
                <a:latin typeface="Questrial"/>
                <a:ea typeface="Questrial"/>
                <a:cs typeface="Questrial"/>
                <a:sym typeface="Garamond"/>
              </a:rPr>
              <a:t>both the </a:t>
            </a:r>
            <a:r>
              <a:rPr lang="en-US" sz="2000" dirty="0">
                <a:solidFill>
                  <a:schemeClr val="dk1"/>
                </a:solidFill>
                <a:latin typeface="Questrial"/>
                <a:ea typeface="Questrial"/>
                <a:cs typeface="Questrial"/>
                <a:sym typeface="Garamond"/>
              </a:rPr>
              <a:t>rice yield and yield per area in </a:t>
            </a:r>
            <a:r>
              <a:rPr lang="en-US" sz="2000" dirty="0" err="1">
                <a:solidFill>
                  <a:schemeClr val="dk1"/>
                </a:solidFill>
                <a:latin typeface="Questrial"/>
                <a:ea typeface="Questrial"/>
                <a:cs typeface="Questrial"/>
                <a:sym typeface="Garamond"/>
              </a:rPr>
              <a:t>Roi</a:t>
            </a:r>
            <a:r>
              <a:rPr lang="en-US" sz="2000" dirty="0">
                <a:solidFill>
                  <a:schemeClr val="dk1"/>
                </a:solidFill>
                <a:latin typeface="Questrial"/>
                <a:ea typeface="Questrial"/>
                <a:cs typeface="Questrial"/>
                <a:sym typeface="Garamond"/>
              </a:rPr>
              <a:t> Et, Thailand</a:t>
            </a:r>
            <a:r>
              <a:rPr lang="en-US" sz="2000" dirty="0" smtClean="0">
                <a:solidFill>
                  <a:schemeClr val="dk1"/>
                </a:solidFill>
                <a:latin typeface="Questrial"/>
                <a:ea typeface="Questrial"/>
                <a:cs typeface="Questrial"/>
                <a:sym typeface="Garamond"/>
              </a:rPr>
              <a:t>.</a:t>
            </a:r>
            <a:endParaRPr lang="en-US" sz="2000" dirty="0">
              <a:solidFill>
                <a:schemeClr val="dk1"/>
              </a:solidFill>
              <a:latin typeface="Questrial"/>
              <a:ea typeface="Questrial"/>
              <a:cs typeface="Questrial"/>
              <a:sym typeface="Garamond"/>
            </a:endParaRPr>
          </a:p>
        </p:txBody>
      </p:sp>
      <p:sp>
        <p:nvSpPr>
          <p:cNvPr id="11" name="Shape 341"/>
          <p:cNvSpPr/>
          <p:nvPr/>
        </p:nvSpPr>
        <p:spPr>
          <a:xfrm>
            <a:off x="4301796" y="3589788"/>
            <a:ext cx="399289" cy="362856"/>
          </a:xfrm>
          <a:prstGeom prst="rightArrow">
            <a:avLst>
              <a:gd name="adj1" fmla="val 50000"/>
              <a:gd name="adj2" fmla="val 50000"/>
            </a:avLst>
          </a:prstGeom>
          <a:solidFill>
            <a:schemeClr val="accent1"/>
          </a:solidFill>
          <a:ln w="12700" cap="flat" cmpd="sng">
            <a:solidFill>
              <a:srgbClr val="3F4C68"/>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5" r="37169"/>
          <a:stretch/>
        </p:blipFill>
        <p:spPr>
          <a:xfrm>
            <a:off x="5401726" y="2631291"/>
            <a:ext cx="1946517" cy="2325943"/>
          </a:xfrm>
          <a:prstGeom prst="rect">
            <a:avLst/>
          </a:prstGeom>
        </p:spPr>
      </p:pic>
      <p:pic>
        <p:nvPicPr>
          <p:cNvPr id="13" name="Picture Placeholder 4"/>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l="9120" t="22031" r="55440" b="14688"/>
          <a:stretch/>
        </p:blipFill>
        <p:spPr>
          <a:xfrm>
            <a:off x="1475199" y="2631291"/>
            <a:ext cx="1953935" cy="2325943"/>
          </a:xfrm>
          <a:prstGeom prst="rect">
            <a:avLst/>
          </a:prstGeom>
        </p:spPr>
      </p:pic>
      <p:sp>
        <p:nvSpPr>
          <p:cNvPr id="14" name="Text Placeholder 4"/>
          <p:cNvSpPr txBox="1">
            <a:spLocks/>
          </p:cNvSpPr>
          <p:nvPr/>
        </p:nvSpPr>
        <p:spPr>
          <a:xfrm>
            <a:off x="5271906" y="4966032"/>
            <a:ext cx="1236126"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smtClean="0"/>
              <a:t>Image Credit: </a:t>
            </a:r>
            <a:r>
              <a:rPr lang="en-US" sz="800" dirty="0" err="1" smtClean="0"/>
              <a:t>Quentar</a:t>
            </a:r>
            <a:endParaRPr lang="en-US" sz="800" dirty="0"/>
          </a:p>
        </p:txBody>
      </p:sp>
      <p:sp>
        <p:nvSpPr>
          <p:cNvPr id="15" name="Text Placeholder 4"/>
          <p:cNvSpPr txBox="1">
            <a:spLocks/>
          </p:cNvSpPr>
          <p:nvPr/>
        </p:nvSpPr>
        <p:spPr>
          <a:xfrm>
            <a:off x="1383219" y="4972925"/>
            <a:ext cx="3324249"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smtClean="0"/>
              <a:t>Image Credit: U.S. Department of Agriculture</a:t>
            </a:r>
            <a:endParaRPr lang="en-US" sz="800" dirty="0"/>
          </a:p>
        </p:txBody>
      </p:sp>
    </p:spTree>
    <p:extLst>
      <p:ext uri="{BB962C8B-B14F-4D97-AF65-F5344CB8AC3E}">
        <p14:creationId xmlns:p14="http://schemas.microsoft.com/office/powerpoint/2010/main" val="2328396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546150" y="1476156"/>
            <a:ext cx="8051700" cy="1577399"/>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Dr. John Bolten </a:t>
            </a:r>
            <a:r>
              <a:rPr lang="en-US" sz="1400" b="0" i="0" u="none" strike="noStrike" cap="none" baseline="0" dirty="0">
                <a:solidFill>
                  <a:schemeClr val="dk1"/>
                </a:solidFill>
                <a:latin typeface="Questrial"/>
                <a:ea typeface="Questrial"/>
                <a:cs typeface="Questrial"/>
                <a:sym typeface="Questrial"/>
                <a:rtl val="0"/>
              </a:rPr>
              <a:t>(NASA GSFC)</a:t>
            </a:r>
          </a:p>
          <a:p>
            <a:pPr marL="800100" marR="0" lvl="0" indent="-317500" algn="l" rtl="0">
              <a:lnSpc>
                <a:spcPct val="90000"/>
              </a:lnSpc>
              <a:spcBef>
                <a:spcPts val="10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Colin Doyle </a:t>
            </a:r>
            <a:r>
              <a:rPr lang="en-US" sz="1400" b="0" i="0" u="none" strike="noStrike" cap="none" baseline="0" dirty="0">
                <a:solidFill>
                  <a:schemeClr val="dk1"/>
                </a:solidFill>
                <a:latin typeface="Questrial"/>
                <a:ea typeface="Questrial"/>
                <a:cs typeface="Questrial"/>
                <a:sym typeface="Questrial"/>
                <a:rtl val="0"/>
              </a:rPr>
              <a:t>(NASA GSFC</a:t>
            </a:r>
            <a:r>
              <a:rPr lang="en-US" sz="1400" b="0" i="0" u="none" strike="noStrike" cap="none" baseline="0" dirty="0" smtClean="0">
                <a:solidFill>
                  <a:schemeClr val="dk1"/>
                </a:solidFill>
                <a:latin typeface="Questrial"/>
                <a:ea typeface="Questrial"/>
                <a:cs typeface="Questrial"/>
                <a:sym typeface="Questrial"/>
                <a:rtl val="0"/>
              </a:rPr>
              <a:t>)</a:t>
            </a:r>
          </a:p>
          <a:p>
            <a:pPr marL="800100" lvl="0" indent="-317500">
              <a:spcBef>
                <a:spcPts val="1000"/>
              </a:spcBef>
              <a:buSzPct val="100000"/>
              <a:buFont typeface="Arial"/>
              <a:buChar char="•"/>
            </a:pPr>
            <a:r>
              <a:rPr lang="en-US" b="1" dirty="0" smtClean="0">
                <a:solidFill>
                  <a:schemeClr val="dk1"/>
                </a:solidFill>
                <a:latin typeface="Questrial"/>
                <a:ea typeface="Questrial"/>
                <a:cs typeface="Questrial"/>
                <a:sym typeface="Questrial"/>
              </a:rPr>
              <a:t>Dr</a:t>
            </a:r>
            <a:r>
              <a:rPr lang="en-US" b="1" dirty="0">
                <a:solidFill>
                  <a:schemeClr val="dk1"/>
                </a:solidFill>
                <a:latin typeface="Questrial"/>
                <a:ea typeface="Questrial"/>
                <a:cs typeface="Questrial"/>
                <a:sym typeface="Questrial"/>
              </a:rPr>
              <a:t>. Kenton Ross </a:t>
            </a:r>
            <a:r>
              <a:rPr lang="en-US" dirty="0">
                <a:solidFill>
                  <a:schemeClr val="dk1"/>
                </a:solidFill>
                <a:latin typeface="Questrial"/>
                <a:ea typeface="Questrial"/>
                <a:cs typeface="Questrial"/>
                <a:sym typeface="Questrial"/>
              </a:rPr>
              <a:t>(NASA Langley Research Center)</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smtClean="0">
                <a:solidFill>
                  <a:schemeClr val="dk1"/>
                </a:solidFill>
                <a:latin typeface="Questrial"/>
                <a:ea typeface="Questrial"/>
                <a:cs typeface="Questrial"/>
                <a:sym typeface="Questrial"/>
                <a:rtl val="0"/>
              </a:rPr>
              <a:t>Dr</a:t>
            </a:r>
            <a:r>
              <a:rPr lang="en-US" sz="1400" b="1" i="0" u="none" strike="noStrike" cap="none" baseline="0" dirty="0">
                <a:solidFill>
                  <a:schemeClr val="dk1"/>
                </a:solidFill>
                <a:latin typeface="Questrial"/>
                <a:ea typeface="Questrial"/>
                <a:cs typeface="Questrial"/>
                <a:sym typeface="Questrial"/>
                <a:rtl val="0"/>
              </a:rPr>
              <a:t>. Jeffrey Luvall</a:t>
            </a:r>
            <a:r>
              <a:rPr lang="en-US" sz="1400" b="0" i="0" u="none" strike="noStrike" cap="none" baseline="0" dirty="0">
                <a:solidFill>
                  <a:schemeClr val="dk1"/>
                </a:solidFill>
                <a:latin typeface="Questrial"/>
                <a:ea typeface="Questrial"/>
                <a:cs typeface="Questrial"/>
                <a:sym typeface="Questrial"/>
                <a:rtl val="0"/>
              </a:rPr>
              <a:t> (NASA at National Space Science and Technology Center) </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a:solidFill>
                  <a:schemeClr val="dk1"/>
                </a:solidFill>
                <a:latin typeface="Questrial"/>
                <a:ea typeface="Questrial"/>
                <a:cs typeface="Questrial"/>
                <a:sym typeface="Questrial"/>
                <a:rtl val="0"/>
              </a:rPr>
              <a:t>Dr. Robert Griffin</a:t>
            </a:r>
            <a:r>
              <a:rPr lang="en-US" sz="1400" b="0" i="0" u="none" strike="noStrike" cap="none" baseline="0" dirty="0">
                <a:solidFill>
                  <a:schemeClr val="dk1"/>
                </a:solidFill>
                <a:latin typeface="Questrial"/>
                <a:ea typeface="Questrial"/>
                <a:cs typeface="Questrial"/>
                <a:sym typeface="Questrial"/>
                <a:rtl val="0"/>
              </a:rPr>
              <a:t> (University of Alabama in Huntsville)</a:t>
            </a: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348" name="Shape 348"/>
          <p:cNvSpPr txBox="1">
            <a:spLocks noGrp="1"/>
          </p:cNvSpPr>
          <p:nvPr>
            <p:ph type="body" idx="2"/>
          </p:nvPr>
        </p:nvSpPr>
        <p:spPr>
          <a:xfrm>
            <a:off x="452750" y="3627131"/>
            <a:ext cx="8051700" cy="3150900"/>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Royal Thai Embassy</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Bunyakiat(Gam) Raksaphaeng</a:t>
            </a:r>
          </a:p>
          <a:p>
            <a:pPr marL="482600" marR="0" lvl="0" indent="0" algn="l" rtl="0">
              <a:lnSpc>
                <a:spcPct val="90000"/>
              </a:lnSpc>
              <a:spcBef>
                <a:spcPts val="0"/>
              </a:spcBef>
              <a:spcAft>
                <a:spcPts val="0"/>
              </a:spcAft>
              <a:buClr>
                <a:schemeClr val="dk1"/>
              </a:buClr>
              <a:buFont typeface="Questrial"/>
              <a:buNone/>
            </a:pPr>
            <a:endParaRPr sz="1400" b="0" i="0" u="none" strike="noStrike" cap="none" baseline="0" dirty="0">
              <a:solidFill>
                <a:schemeClr val="dk1"/>
              </a:solidFill>
              <a:latin typeface="Questrial"/>
              <a:ea typeface="Questrial"/>
              <a:cs typeface="Questrial"/>
              <a:sym typeface="Questrial"/>
              <a:rtl val="0"/>
            </a:endParaRPr>
          </a:p>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Asian Disaster Preparedness Center/SERVIR Mekong</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Dr. Peter Cutter, Dr. Bill Crosson</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Thai Department of Disaster Prevention and Mitigation</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National Safety Council of Thailand</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342900" marR="0" lvl="0" indent="-22860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
        <p:nvSpPr>
          <p:cNvPr id="349" name="Shape 349"/>
          <p:cNvSpPr txBox="1"/>
          <p:nvPr/>
        </p:nvSpPr>
        <p:spPr>
          <a:xfrm>
            <a:off x="594358" y="1009194"/>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a:solidFill>
                  <a:schemeClr val="accent1"/>
                </a:solidFill>
                <a:latin typeface="Questrial"/>
                <a:ea typeface="Questrial"/>
                <a:cs typeface="Questrial"/>
                <a:sym typeface="Questrial"/>
                <a:rtl val="0"/>
              </a:rPr>
              <a:t>Advisors</a:t>
            </a:r>
          </a:p>
        </p:txBody>
      </p:sp>
      <p:sp>
        <p:nvSpPr>
          <p:cNvPr id="350" name="Shape 350"/>
          <p:cNvSpPr txBox="1"/>
          <p:nvPr/>
        </p:nvSpPr>
        <p:spPr>
          <a:xfrm>
            <a:off x="643258" y="3167419"/>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smtClean="0">
                <a:solidFill>
                  <a:schemeClr val="accent1"/>
                </a:solidFill>
                <a:latin typeface="Questrial"/>
                <a:ea typeface="Questrial"/>
                <a:cs typeface="Questrial"/>
                <a:sym typeface="Questrial"/>
                <a:rtl val="0"/>
              </a:rPr>
              <a:t>Partners</a:t>
            </a:r>
            <a:endParaRPr lang="en-US" sz="2400" b="1" i="0" u="none" strike="noStrike" cap="none" baseline="0" dirty="0">
              <a:solidFill>
                <a:schemeClr val="accent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0" y="121918"/>
            <a:ext cx="4086578" cy="61186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Disaster</a:t>
            </a:r>
            <a:endParaRPr lang="en-US" sz="2800" b="1" i="0" u="none" strike="noStrike" cap="none" baseline="0" dirty="0">
              <a:solidFill>
                <a:schemeClr val="accent1"/>
              </a:solidFill>
              <a:latin typeface="Questrial"/>
              <a:ea typeface="Questrial"/>
              <a:cs typeface="Questrial"/>
              <a:sym typeface="Questrial"/>
              <a:rtl val="0"/>
            </a:endParaRPr>
          </a:p>
        </p:txBody>
      </p:sp>
      <p:pic>
        <p:nvPicPr>
          <p:cNvPr id="357" name="Shape 357"/>
          <p:cNvPicPr preferRelativeResize="0">
            <a:picLocks noChangeAspect="1"/>
          </p:cNvPicPr>
          <p:nvPr/>
        </p:nvPicPr>
        <p:blipFill rotWithShape="1">
          <a:blip r:embed="rId3">
            <a:alphaModFix/>
          </a:blip>
          <a:srcRect t="10735"/>
          <a:stretch/>
        </p:blipFill>
        <p:spPr>
          <a:xfrm>
            <a:off x="940793" y="3845329"/>
            <a:ext cx="2167144" cy="2718533"/>
          </a:xfrm>
          <a:prstGeom prst="rect">
            <a:avLst/>
          </a:prstGeom>
          <a:noFill/>
          <a:ln>
            <a:noFill/>
          </a:ln>
        </p:spPr>
      </p:pic>
      <p:sp>
        <p:nvSpPr>
          <p:cNvPr id="358" name="Shape 358"/>
          <p:cNvSpPr txBox="1"/>
          <p:nvPr/>
        </p:nvSpPr>
        <p:spPr>
          <a:xfrm>
            <a:off x="465081" y="3523516"/>
            <a:ext cx="4031031" cy="3856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(Top left to right) </a:t>
            </a:r>
            <a:r>
              <a:rPr lang="en-US" sz="800" b="0" i="0" u="none" strike="noStrike" cap="none" baseline="0" dirty="0">
                <a:solidFill>
                  <a:schemeClr val="dk1"/>
                </a:solidFill>
                <a:latin typeface="Questrial"/>
                <a:ea typeface="Questrial"/>
                <a:cs typeface="Questrial"/>
                <a:sym typeface="Questrial"/>
                <a:rtl val="0"/>
              </a:rPr>
              <a:t>Sean </a:t>
            </a:r>
            <a:r>
              <a:rPr lang="en-US" sz="800" b="0" i="0" u="none" strike="noStrike" cap="none" baseline="0" dirty="0" smtClean="0">
                <a:solidFill>
                  <a:schemeClr val="dk1"/>
                </a:solidFill>
                <a:latin typeface="Questrial"/>
                <a:ea typeface="Questrial"/>
                <a:cs typeface="Questrial"/>
                <a:sym typeface="Questrial"/>
                <a:rtl val="0"/>
              </a:rPr>
              <a:t>McCartney,</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Nobphadon </a:t>
            </a:r>
            <a:r>
              <a:rPr lang="en-US" sz="800" b="0" i="0" u="none" strike="noStrike" cap="none" baseline="0" dirty="0">
                <a:solidFill>
                  <a:schemeClr val="dk1"/>
                </a:solidFill>
                <a:latin typeface="Questrial"/>
                <a:ea typeface="Questrial"/>
                <a:cs typeface="Questrial"/>
                <a:sym typeface="Questrial"/>
                <a:rtl val="0"/>
              </a:rPr>
              <a:t>Suksangpanya</a:t>
            </a:r>
          </a:p>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(Bottom left</a:t>
            </a:r>
            <a:r>
              <a:rPr lang="en-US" sz="800" dirty="0">
                <a:solidFill>
                  <a:schemeClr val="dk1"/>
                </a:solidFill>
                <a:latin typeface="Questrial"/>
                <a:ea typeface="Questrial"/>
                <a:cs typeface="Questrial"/>
                <a:sym typeface="Questrial"/>
              </a:rPr>
              <a:t> </a:t>
            </a:r>
            <a:r>
              <a:rPr lang="en-US" sz="800" dirty="0" smtClean="0">
                <a:solidFill>
                  <a:schemeClr val="dk1"/>
                </a:solidFill>
                <a:latin typeface="Questrial"/>
                <a:ea typeface="Questrial"/>
                <a:cs typeface="Questrial"/>
                <a:sym typeface="Questrial"/>
              </a:rPr>
              <a:t>to right)</a:t>
            </a:r>
            <a:r>
              <a:rPr lang="en-US" sz="800" b="0" i="0" u="none" strike="noStrike" cap="none" baseline="0" dirty="0" smtClean="0">
                <a:solidFill>
                  <a:schemeClr val="dk1"/>
                </a:solidFill>
                <a:latin typeface="Questrial"/>
                <a:ea typeface="Questrial"/>
                <a:cs typeface="Questrial"/>
                <a:sym typeface="Questrial"/>
                <a:rtl val="0"/>
              </a:rPr>
              <a:t> </a:t>
            </a:r>
            <a:r>
              <a:rPr lang="en-US" sz="800" b="0" i="0" u="none" strike="noStrike" cap="none" baseline="0" dirty="0">
                <a:solidFill>
                  <a:schemeClr val="dk1"/>
                </a:solidFill>
                <a:latin typeface="Questrial"/>
                <a:ea typeface="Questrial"/>
                <a:cs typeface="Questrial"/>
                <a:sym typeface="Questrial"/>
                <a:rtl val="0"/>
              </a:rPr>
              <a:t>Chisaphat </a:t>
            </a:r>
            <a:r>
              <a:rPr lang="en-US" sz="800" b="0" i="0" u="none" strike="noStrike" cap="none" baseline="0" dirty="0" smtClean="0">
                <a:solidFill>
                  <a:schemeClr val="dk1"/>
                </a:solidFill>
                <a:latin typeface="Questrial"/>
                <a:ea typeface="Questrial"/>
                <a:cs typeface="Questrial"/>
                <a:sym typeface="Questrial"/>
                <a:rtl val="0"/>
              </a:rPr>
              <a:t>Supunyachotsakul,</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Srisunee </a:t>
            </a:r>
            <a:r>
              <a:rPr lang="en-US" sz="800" b="0" i="0" u="none" strike="noStrike" cap="none" baseline="0" dirty="0">
                <a:solidFill>
                  <a:schemeClr val="dk1"/>
                </a:solidFill>
                <a:latin typeface="Questrial"/>
                <a:ea typeface="Questrial"/>
                <a:cs typeface="Questrial"/>
                <a:sym typeface="Questrial"/>
                <a:rtl val="0"/>
              </a:rPr>
              <a:t>Wuthiwongyothin</a:t>
            </a:r>
          </a:p>
        </p:txBody>
      </p:sp>
      <p:sp>
        <p:nvSpPr>
          <p:cNvPr id="359" name="Shape 359"/>
          <p:cNvSpPr txBox="1"/>
          <p:nvPr/>
        </p:nvSpPr>
        <p:spPr>
          <a:xfrm>
            <a:off x="509435" y="6553909"/>
            <a:ext cx="2801884" cy="252372"/>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(Left to right) </a:t>
            </a:r>
            <a:r>
              <a:rPr lang="en-US" sz="800" b="0" i="0" u="none" strike="noStrike" cap="none" baseline="0" dirty="0">
                <a:solidFill>
                  <a:schemeClr val="dk1"/>
                </a:solidFill>
                <a:latin typeface="Questrial"/>
                <a:ea typeface="Questrial"/>
                <a:cs typeface="Questrial"/>
                <a:sym typeface="Questrial"/>
                <a:rtl val="0"/>
              </a:rPr>
              <a:t>Thanapat </a:t>
            </a:r>
            <a:r>
              <a:rPr lang="en-US" sz="800" b="0" i="0" u="none" strike="noStrike" cap="none" baseline="0" dirty="0" smtClean="0">
                <a:solidFill>
                  <a:schemeClr val="dk1"/>
                </a:solidFill>
                <a:latin typeface="Questrial"/>
                <a:ea typeface="Questrial"/>
                <a:cs typeface="Questrial"/>
                <a:sym typeface="Questrial"/>
                <a:rtl val="0"/>
              </a:rPr>
              <a:t>Vichienlux,</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Sahakait Benyasut</a:t>
            </a:r>
            <a:endParaRPr lang="en-US" sz="800" b="0" i="0" u="none" strike="noStrike" cap="none" baseline="0" dirty="0">
              <a:solidFill>
                <a:schemeClr val="dk1"/>
              </a:solidFill>
              <a:latin typeface="Questrial"/>
              <a:ea typeface="Questrial"/>
              <a:cs typeface="Questrial"/>
              <a:sym typeface="Questrial"/>
              <a:rtl val="0"/>
            </a:endParaRPr>
          </a:p>
        </p:txBody>
      </p:sp>
      <p:pic>
        <p:nvPicPr>
          <p:cNvPr id="356" name="Shape 356"/>
          <p:cNvPicPr preferRelativeResize="0">
            <a:picLocks noChangeAspect="1"/>
          </p:cNvPicPr>
          <p:nvPr/>
        </p:nvPicPr>
        <p:blipFill rotWithShape="1">
          <a:blip r:embed="rId4">
            <a:alphaModFix/>
          </a:blip>
          <a:srcRect t="1361" b="38197"/>
          <a:stretch/>
        </p:blipFill>
        <p:spPr>
          <a:xfrm>
            <a:off x="599747" y="622271"/>
            <a:ext cx="2887084" cy="2901245"/>
          </a:xfrm>
          <a:prstGeom prst="rect">
            <a:avLst/>
          </a:prstGeom>
          <a:noFill/>
          <a:ln>
            <a:noFill/>
          </a:ln>
        </p:spPr>
      </p:pic>
      <p:sp>
        <p:nvSpPr>
          <p:cNvPr id="7" name="Shape 364"/>
          <p:cNvSpPr txBox="1">
            <a:spLocks noGrp="1"/>
          </p:cNvSpPr>
          <p:nvPr>
            <p:ph type="body" idx="1"/>
          </p:nvPr>
        </p:nvSpPr>
        <p:spPr>
          <a:xfrm>
            <a:off x="4648200" y="143458"/>
            <a:ext cx="4052711" cy="59032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Agriculture</a:t>
            </a:r>
            <a:endParaRPr lang="en-US" sz="2800" b="1" i="0" u="none" strike="noStrike" cap="none" baseline="0" dirty="0">
              <a:solidFill>
                <a:schemeClr val="accent1"/>
              </a:solidFill>
              <a:latin typeface="Questrial"/>
              <a:ea typeface="Questrial"/>
              <a:cs typeface="Questrial"/>
              <a:sym typeface="Questrial"/>
              <a:rtl val="0"/>
            </a:endParaRPr>
          </a:p>
        </p:txBody>
      </p:sp>
      <p:sp>
        <p:nvSpPr>
          <p:cNvPr id="8" name="Shape 365"/>
          <p:cNvSpPr txBox="1"/>
          <p:nvPr/>
        </p:nvSpPr>
        <p:spPr>
          <a:xfrm>
            <a:off x="4614332" y="3456145"/>
            <a:ext cx="4360333" cy="51336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a:solidFill>
                  <a:schemeClr val="dk1"/>
                </a:solidFill>
                <a:latin typeface="Questrial"/>
                <a:ea typeface="Questrial"/>
                <a:cs typeface="Questrial"/>
                <a:sym typeface="Questrial"/>
                <a:rtl val="0"/>
              </a:rPr>
              <a:t>(Left to </a:t>
            </a:r>
            <a:r>
              <a:rPr lang="en-US" sz="800" b="0" i="0" u="none" strike="noStrike" cap="none" baseline="0" dirty="0" smtClean="0">
                <a:solidFill>
                  <a:schemeClr val="dk1"/>
                </a:solidFill>
                <a:latin typeface="Questrial"/>
                <a:ea typeface="Questrial"/>
                <a:cs typeface="Questrial"/>
                <a:sym typeface="Questrial"/>
                <a:rtl val="0"/>
              </a:rPr>
              <a:t>right)</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Chayanit Choonwattana,</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Watanyoo Suksa-ngiam,</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Komsan Rattanakijsuntorn,</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Tim Klug,</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Arom </a:t>
            </a:r>
            <a:r>
              <a:rPr lang="en-US" sz="800" b="0" i="0" u="none" strike="noStrike" cap="none" baseline="0" dirty="0">
                <a:solidFill>
                  <a:schemeClr val="dk1"/>
                </a:solidFill>
                <a:latin typeface="Questrial"/>
                <a:ea typeface="Questrial"/>
                <a:cs typeface="Questrial"/>
                <a:sym typeface="Questrial"/>
                <a:rtl val="0"/>
              </a:rPr>
              <a:t>Boekfah</a:t>
            </a:r>
          </a:p>
        </p:txBody>
      </p:sp>
      <p:pic>
        <p:nvPicPr>
          <p:cNvPr id="9" name="Shape 367"/>
          <p:cNvPicPr preferRelativeResize="0">
            <a:picLocks noChangeAspect="1"/>
          </p:cNvPicPr>
          <p:nvPr/>
        </p:nvPicPr>
        <p:blipFill rotWithShape="1">
          <a:blip r:embed="rId5">
            <a:alphaModFix/>
          </a:blip>
          <a:srcRect/>
          <a:stretch/>
        </p:blipFill>
        <p:spPr>
          <a:xfrm>
            <a:off x="4686325" y="746450"/>
            <a:ext cx="4065900" cy="2730897"/>
          </a:xfrm>
          <a:prstGeom prst="rect">
            <a:avLst/>
          </a:prstGeom>
          <a:noFill/>
          <a:ln>
            <a:noFill/>
          </a:ln>
        </p:spPr>
      </p:pic>
      <p:pic>
        <p:nvPicPr>
          <p:cNvPr id="10" name="Shape 368"/>
          <p:cNvPicPr preferRelativeResize="0"/>
          <p:nvPr/>
        </p:nvPicPr>
        <p:blipFill rotWithShape="1">
          <a:blip r:embed="rId6">
            <a:alphaModFix/>
          </a:blip>
          <a:srcRect/>
          <a:stretch/>
        </p:blipFill>
        <p:spPr>
          <a:xfrm>
            <a:off x="5651498" y="3939312"/>
            <a:ext cx="2286000" cy="2507939"/>
          </a:xfrm>
          <a:prstGeom prst="rect">
            <a:avLst/>
          </a:prstGeom>
          <a:noFill/>
          <a:ln>
            <a:noFill/>
          </a:ln>
        </p:spPr>
      </p:pic>
      <p:sp>
        <p:nvSpPr>
          <p:cNvPr id="11" name="Shape 366"/>
          <p:cNvSpPr txBox="1"/>
          <p:nvPr/>
        </p:nvSpPr>
        <p:spPr>
          <a:xfrm>
            <a:off x="6182708" y="6460827"/>
            <a:ext cx="1459870" cy="2973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US" sz="800" b="0" i="0" u="none" strike="noStrike" cap="none" baseline="0" dirty="0" smtClean="0">
                <a:solidFill>
                  <a:schemeClr val="dk1"/>
                </a:solidFill>
                <a:latin typeface="Questrial"/>
                <a:ea typeface="Questrial"/>
                <a:cs typeface="Questrial"/>
                <a:sym typeface="Questrial"/>
                <a:rtl val="0"/>
              </a:rPr>
              <a:t>Atipat </a:t>
            </a:r>
            <a:r>
              <a:rPr lang="en-US" sz="800" b="0" i="0" u="none" strike="noStrike" cap="none" baseline="0" dirty="0">
                <a:solidFill>
                  <a:schemeClr val="dk1"/>
                </a:solidFill>
                <a:latin typeface="Questrial"/>
                <a:ea typeface="Questrial"/>
                <a:cs typeface="Questrial"/>
                <a:sym typeface="Questrial"/>
                <a:rtl val="0"/>
              </a:rPr>
              <a:t>Wattanuntachai</a:t>
            </a:r>
          </a:p>
          <a:p>
            <a:pPr marL="0" marR="0" lvl="0" indent="0" algn="r" rtl="0">
              <a:lnSpc>
                <a:spcPct val="100000"/>
              </a:lnSpc>
              <a:spcBef>
                <a:spcPts val="0"/>
              </a:spcBef>
              <a:spcAft>
                <a:spcPts val="0"/>
              </a:spcAft>
              <a:buClr>
                <a:srgbClr val="000000"/>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758807" y="1026380"/>
            <a:ext cx="2238437" cy="107765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baseline="0" dirty="0">
                <a:solidFill>
                  <a:schemeClr val="dk1"/>
                </a:solidFill>
                <a:latin typeface="Questrial"/>
                <a:ea typeface="Questrial"/>
                <a:cs typeface="Questrial"/>
                <a:sym typeface="Questrial"/>
                <a:rtl val="0"/>
              </a:rPr>
              <a:t>Kingdom of Thailand </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baseline="0" dirty="0" smtClean="0">
                <a:solidFill>
                  <a:schemeClr val="dk1"/>
                </a:solidFill>
                <a:latin typeface="Questrial"/>
                <a:ea typeface="Questrial"/>
                <a:cs typeface="Questrial"/>
                <a:sym typeface="Questrial"/>
                <a:rtl val="0"/>
              </a:rPr>
              <a:t>Area</a:t>
            </a:r>
            <a:r>
              <a:rPr lang="en-US" sz="1600" b="0" i="0" u="none" strike="noStrike" cap="none" baseline="0" dirty="0">
                <a:solidFill>
                  <a:schemeClr val="dk1"/>
                </a:solidFill>
                <a:latin typeface="Questrial"/>
                <a:ea typeface="Questrial"/>
                <a:cs typeface="Questrial"/>
                <a:sym typeface="Questrial"/>
                <a:rtl val="0"/>
              </a:rPr>
              <a:t>: 513,115 km</a:t>
            </a:r>
            <a:r>
              <a:rPr lang="en-US" sz="1600" b="0" i="0" u="none" strike="noStrike" cap="none" baseline="30000" dirty="0">
                <a:solidFill>
                  <a:schemeClr val="dk1"/>
                </a:solidFill>
                <a:latin typeface="Questrial"/>
                <a:ea typeface="Questrial"/>
                <a:cs typeface="Questrial"/>
                <a:sym typeface="Questrial"/>
                <a:rtl val="0"/>
              </a:rPr>
              <a:t>2</a:t>
            </a:r>
            <a:r>
              <a:rPr lang="en-US" sz="1600" b="0" i="0" u="none" strike="noStrike" cap="none" baseline="0" dirty="0">
                <a:solidFill>
                  <a:schemeClr val="dk1"/>
                </a:solidFill>
                <a:latin typeface="Questrial"/>
                <a:ea typeface="Questrial"/>
                <a:cs typeface="Questrial"/>
                <a:sym typeface="Questrial"/>
                <a:rtl val="0"/>
              </a:rPr>
              <a:t> </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baseline="0" dirty="0" smtClean="0">
                <a:solidFill>
                  <a:schemeClr val="dk1"/>
                </a:solidFill>
                <a:latin typeface="Questrial"/>
                <a:ea typeface="Questrial"/>
                <a:cs typeface="Questrial"/>
                <a:sym typeface="Questrial"/>
                <a:rtl val="0"/>
              </a:rPr>
              <a:t>Population</a:t>
            </a:r>
            <a:r>
              <a:rPr lang="en-US" sz="1600" b="0" i="0" u="none" strike="noStrike" cap="none" baseline="0" dirty="0">
                <a:solidFill>
                  <a:schemeClr val="dk1"/>
                </a:solidFill>
                <a:latin typeface="Questrial"/>
                <a:ea typeface="Questrial"/>
                <a:cs typeface="Questrial"/>
                <a:sym typeface="Questrial"/>
                <a:rtl val="0"/>
              </a:rPr>
              <a:t>: 66 million </a:t>
            </a:r>
          </a:p>
          <a:p>
            <a:pPr marL="0" marR="0" lvl="0" indent="0" algn="l" rtl="0">
              <a:lnSpc>
                <a:spcPct val="90000"/>
              </a:lnSpc>
              <a:spcBef>
                <a:spcPts val="1000"/>
              </a:spcBef>
              <a:spcAft>
                <a:spcPts val="0"/>
              </a:spcAft>
              <a:buClr>
                <a:schemeClr val="dk1"/>
              </a:buClr>
              <a:buFont typeface="Arial"/>
              <a:buNone/>
            </a:pPr>
            <a:endParaRPr sz="1600" b="0" i="0" u="none" strike="noStrike" cap="none" baseline="0" dirty="0">
              <a:solidFill>
                <a:schemeClr val="dk1"/>
              </a:solidFill>
              <a:latin typeface="Questrial"/>
              <a:ea typeface="Questrial"/>
              <a:cs typeface="Questrial"/>
              <a:sym typeface="Questrial"/>
              <a:rtl val="0"/>
            </a:endParaRPr>
          </a:p>
        </p:txBody>
      </p:sp>
      <p:sp>
        <p:nvSpPr>
          <p:cNvPr id="212" name="Shape 212"/>
          <p:cNvSpPr txBox="1">
            <a:spLocks noGrp="1"/>
          </p:cNvSpPr>
          <p:nvPr>
            <p:ph type="body" idx="2"/>
          </p:nvPr>
        </p:nvSpPr>
        <p:spPr>
          <a:xfrm>
            <a:off x="164408" y="206192"/>
            <a:ext cx="4039602" cy="688622"/>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Study </a:t>
            </a:r>
            <a:r>
              <a:rPr lang="en-US" sz="4000" b="1" i="0" u="none" strike="noStrike" cap="none" baseline="0" dirty="0" smtClean="0">
                <a:solidFill>
                  <a:schemeClr val="accent1"/>
                </a:solidFill>
                <a:latin typeface="Questrial"/>
                <a:ea typeface="Questrial"/>
                <a:cs typeface="Questrial"/>
                <a:sym typeface="Questrial"/>
                <a:rtl val="0"/>
              </a:rPr>
              <a:t>Area</a:t>
            </a:r>
            <a:endParaRPr lang="en-US" sz="4000" b="1" i="0" u="none" strike="noStrike" cap="none" baseline="0" dirty="0">
              <a:solidFill>
                <a:schemeClr val="accent1"/>
              </a:solidFill>
              <a:latin typeface="Questrial"/>
              <a:ea typeface="Questrial"/>
              <a:cs typeface="Questrial"/>
              <a:sym typeface="Questrial"/>
              <a:rtl val="0"/>
            </a:endParaRPr>
          </a:p>
        </p:txBody>
      </p:sp>
      <p:pic>
        <p:nvPicPr>
          <p:cNvPr id="213" name="Shape 213"/>
          <p:cNvPicPr preferRelativeResize="0"/>
          <p:nvPr/>
        </p:nvPicPr>
        <p:blipFill rotWithShape="1">
          <a:blip r:embed="rId3">
            <a:alphaModFix/>
          </a:blip>
          <a:srcRect l="5556" t="3725" r="5253" b="4286"/>
          <a:stretch/>
        </p:blipFill>
        <p:spPr>
          <a:xfrm>
            <a:off x="0" y="978390"/>
            <a:ext cx="3758397" cy="5299747"/>
          </a:xfrm>
          <a:prstGeom prst="rect">
            <a:avLst/>
          </a:prstGeom>
          <a:noFill/>
          <a:ln>
            <a:noFill/>
          </a:ln>
        </p:spPr>
      </p:pic>
      <p:pic>
        <p:nvPicPr>
          <p:cNvPr id="214" name="Shape 214"/>
          <p:cNvPicPr preferRelativeResize="0"/>
          <p:nvPr/>
        </p:nvPicPr>
        <p:blipFill rotWithShape="1">
          <a:blip r:embed="rId4">
            <a:alphaModFix/>
          </a:blip>
          <a:srcRect l="45722"/>
          <a:stretch/>
        </p:blipFill>
        <p:spPr>
          <a:xfrm>
            <a:off x="3848709" y="1041383"/>
            <a:ext cx="2659002" cy="3537649"/>
          </a:xfrm>
          <a:prstGeom prst="rect">
            <a:avLst/>
          </a:prstGeom>
          <a:noFill/>
          <a:ln>
            <a:noFill/>
          </a:ln>
        </p:spPr>
      </p:pic>
      <p:sp>
        <p:nvSpPr>
          <p:cNvPr id="3" name="Rectangle 2"/>
          <p:cNvSpPr/>
          <p:nvPr/>
        </p:nvSpPr>
        <p:spPr>
          <a:xfrm>
            <a:off x="6533027" y="2228286"/>
            <a:ext cx="2610973" cy="2471446"/>
          </a:xfrm>
          <a:prstGeom prst="rect">
            <a:avLst/>
          </a:prstGeom>
        </p:spPr>
        <p:txBody>
          <a:bodyPr wrap="square">
            <a:spAutoFit/>
          </a:bodyPr>
          <a:lstStyle/>
          <a:p>
            <a:pPr marL="285750" lvl="0" indent="-285750">
              <a:lnSpc>
                <a:spcPct val="90000"/>
              </a:lnSpc>
              <a:spcBef>
                <a:spcPts val="1000"/>
              </a:spcBef>
              <a:buClr>
                <a:schemeClr val="dk1"/>
              </a:buClr>
              <a:buSzPct val="50000"/>
              <a:buFont typeface="Wingdings" panose="05000000000000000000" pitchFamily="2" charset="2"/>
              <a:buChar char="Ø"/>
            </a:pPr>
            <a:r>
              <a:rPr lang="en-US" sz="1600" dirty="0">
                <a:solidFill>
                  <a:schemeClr val="dk1"/>
                </a:solidFill>
                <a:latin typeface="Questrial"/>
                <a:ea typeface="Questrial"/>
                <a:cs typeface="Questrial"/>
                <a:sym typeface="Questrial"/>
              </a:rPr>
              <a:t>One of the top three rice exporting countries in the </a:t>
            </a:r>
            <a:r>
              <a:rPr lang="en-US" sz="1600" dirty="0" smtClean="0">
                <a:solidFill>
                  <a:schemeClr val="dk1"/>
                </a:solidFill>
                <a:latin typeface="Questrial"/>
                <a:ea typeface="Questrial"/>
                <a:cs typeface="Questrial"/>
                <a:sym typeface="Questrial"/>
              </a:rPr>
              <a:t>world</a:t>
            </a:r>
            <a:endParaRPr lang="en-US" sz="16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ingdings" panose="05000000000000000000" pitchFamily="2" charset="2"/>
              <a:buChar char="Ø"/>
            </a:pPr>
            <a:r>
              <a:rPr lang="en-US" sz="1600" dirty="0">
                <a:solidFill>
                  <a:schemeClr val="dk1"/>
                </a:solidFill>
                <a:latin typeface="Questrial"/>
                <a:ea typeface="Questrial"/>
                <a:cs typeface="Questrial"/>
                <a:sym typeface="Questrial"/>
              </a:rPr>
              <a:t>47% of area is dedicated to </a:t>
            </a:r>
            <a:r>
              <a:rPr lang="en-US" sz="1600" dirty="0" smtClean="0">
                <a:solidFill>
                  <a:schemeClr val="dk1"/>
                </a:solidFill>
                <a:latin typeface="Questrial"/>
                <a:ea typeface="Questrial"/>
                <a:cs typeface="Questrial"/>
                <a:sym typeface="Questrial"/>
              </a:rPr>
              <a:t>agriculture</a:t>
            </a:r>
          </a:p>
          <a:p>
            <a:pPr marL="285750" lvl="0" indent="-285750">
              <a:lnSpc>
                <a:spcPct val="90000"/>
              </a:lnSpc>
              <a:spcBef>
                <a:spcPts val="1000"/>
              </a:spcBef>
              <a:buClr>
                <a:schemeClr val="dk1"/>
              </a:buClr>
              <a:buSzPct val="50000"/>
              <a:buFont typeface="Wingdings" panose="05000000000000000000" pitchFamily="2" charset="2"/>
              <a:buChar char="Ø"/>
            </a:pPr>
            <a:r>
              <a:rPr lang="en-US" sz="1600" dirty="0" smtClean="0">
                <a:solidFill>
                  <a:schemeClr val="dk1"/>
                </a:solidFill>
                <a:latin typeface="Questrial"/>
                <a:ea typeface="Questrial"/>
                <a:cs typeface="Questrial"/>
                <a:sym typeface="Questrial"/>
              </a:rPr>
              <a:t>Roi Et is known for its jasmine rice production</a:t>
            </a:r>
            <a:endParaRPr lang="en-US" sz="16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ingdings" panose="05000000000000000000" pitchFamily="2" charset="2"/>
              <a:buChar char="Ø"/>
            </a:pPr>
            <a:r>
              <a:rPr lang="en-US" sz="1600" dirty="0">
                <a:solidFill>
                  <a:schemeClr val="dk1"/>
                </a:solidFill>
                <a:latin typeface="Questrial"/>
                <a:ea typeface="Questrial"/>
                <a:cs typeface="Questrial"/>
                <a:sym typeface="Questrial"/>
              </a:rPr>
              <a:t>Natural disasters: flooding and </a:t>
            </a:r>
            <a:r>
              <a:rPr lang="en-US" sz="1600" dirty="0" smtClean="0">
                <a:solidFill>
                  <a:schemeClr val="dk1"/>
                </a:solidFill>
                <a:latin typeface="Questrial"/>
                <a:ea typeface="Questrial"/>
                <a:cs typeface="Questrial"/>
                <a:sym typeface="Questrial"/>
              </a:rPr>
              <a:t>drought</a:t>
            </a:r>
          </a:p>
        </p:txBody>
      </p:sp>
      <p:sp>
        <p:nvSpPr>
          <p:cNvPr id="4" name="Rectangle 3"/>
          <p:cNvSpPr/>
          <p:nvPr/>
        </p:nvSpPr>
        <p:spPr>
          <a:xfrm>
            <a:off x="558109" y="6348930"/>
            <a:ext cx="2720617" cy="307777"/>
          </a:xfrm>
          <a:prstGeom prst="rect">
            <a:avLst/>
          </a:prstGeom>
        </p:spPr>
        <p:txBody>
          <a:bodyPr wrap="none">
            <a:spAutoFit/>
          </a:bodyPr>
          <a:lstStyle/>
          <a:p>
            <a:pPr fontAlgn="base"/>
            <a:r>
              <a:rPr lang="en-US" b="1" dirty="0">
                <a:solidFill>
                  <a:srgbClr val="767171"/>
                </a:solidFill>
                <a:latin typeface="Questrial"/>
              </a:rPr>
              <a:t>Thailand </a:t>
            </a:r>
            <a:r>
              <a:rPr lang="en-US" b="1" dirty="0" smtClean="0">
                <a:solidFill>
                  <a:srgbClr val="767171"/>
                </a:solidFill>
                <a:latin typeface="Questrial"/>
              </a:rPr>
              <a:t>Disaster Study Area </a:t>
            </a:r>
            <a:endParaRPr lang="en-US" b="1" dirty="0">
              <a:solidFill>
                <a:srgbClr val="767171"/>
              </a:solidFill>
              <a:latin typeface="Questrial"/>
            </a:endParaRPr>
          </a:p>
        </p:txBody>
      </p:sp>
      <p:sp>
        <p:nvSpPr>
          <p:cNvPr id="5" name="Rectangle 4"/>
          <p:cNvSpPr/>
          <p:nvPr/>
        </p:nvSpPr>
        <p:spPr>
          <a:xfrm>
            <a:off x="3718516" y="4612899"/>
            <a:ext cx="2919389" cy="307777"/>
          </a:xfrm>
          <a:prstGeom prst="rect">
            <a:avLst/>
          </a:prstGeom>
        </p:spPr>
        <p:txBody>
          <a:bodyPr wrap="none">
            <a:spAutoFit/>
          </a:bodyPr>
          <a:lstStyle/>
          <a:p>
            <a:pPr fontAlgn="base"/>
            <a:r>
              <a:rPr lang="en-US" b="1" dirty="0">
                <a:solidFill>
                  <a:srgbClr val="767171"/>
                </a:solidFill>
                <a:latin typeface="Questrial"/>
              </a:rPr>
              <a:t>Thailand Agriculture </a:t>
            </a:r>
            <a:r>
              <a:rPr lang="en-US" b="1" dirty="0" smtClean="0">
                <a:solidFill>
                  <a:srgbClr val="767171"/>
                </a:solidFill>
                <a:latin typeface="Questrial"/>
              </a:rPr>
              <a:t>Study Area</a:t>
            </a:r>
            <a:endParaRPr lang="en-US" b="1" dirty="0">
              <a:solidFill>
                <a:srgbClr val="767171"/>
              </a:solidFill>
              <a:latin typeface="Questrial"/>
            </a:endParaRPr>
          </a:p>
        </p:txBody>
      </p:sp>
      <p:cxnSp>
        <p:nvCxnSpPr>
          <p:cNvPr id="6" name="Straight Connector 5"/>
          <p:cNvCxnSpPr/>
          <p:nvPr/>
        </p:nvCxnSpPr>
        <p:spPr>
          <a:xfrm flipV="1">
            <a:off x="2449689" y="1041384"/>
            <a:ext cx="1399020" cy="1769549"/>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59378" y="3081868"/>
            <a:ext cx="1489331" cy="1497164"/>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9028" r="10972"/>
          <a:stretch/>
        </p:blipFill>
        <p:spPr>
          <a:xfrm>
            <a:off x="0" y="0"/>
            <a:ext cx="4572000" cy="6858000"/>
          </a:xfrm>
          <a:prstGeom prst="rect">
            <a:avLst/>
          </a:prstGeom>
        </p:spPr>
      </p:pic>
      <p:sp>
        <p:nvSpPr>
          <p:cNvPr id="2" name="Text Placeholder 1"/>
          <p:cNvSpPr>
            <a:spLocks noGrp="1"/>
          </p:cNvSpPr>
          <p:nvPr>
            <p:ph type="body" sz="quarter" idx="4294967295"/>
          </p:nvPr>
        </p:nvSpPr>
        <p:spPr>
          <a:xfrm>
            <a:off x="4572000" y="1784707"/>
            <a:ext cx="4774193" cy="4701718"/>
          </a:xfrm>
          <a:prstGeom prst="rect">
            <a:avLst/>
          </a:prstGeom>
        </p:spPr>
        <p:txBody>
          <a:bodyPr>
            <a:noAutofit/>
          </a:bodyPr>
          <a:lstStyle/>
          <a:p>
            <a:pPr marL="292100" indent="0">
              <a:lnSpc>
                <a:spcPct val="100000"/>
              </a:lnSpc>
              <a:spcBef>
                <a:spcPts val="0"/>
              </a:spcBef>
              <a:buNone/>
            </a:pPr>
            <a:r>
              <a:rPr lang="en-US" sz="2000" dirty="0" smtClean="0">
                <a:solidFill>
                  <a:srgbClr val="767171"/>
                </a:solidFill>
              </a:rPr>
              <a:t>Analyze 3 </a:t>
            </a:r>
            <a:r>
              <a:rPr lang="en-US" sz="2000" dirty="0">
                <a:solidFill>
                  <a:srgbClr val="767171"/>
                </a:solidFill>
              </a:rPr>
              <a:t>types of </a:t>
            </a:r>
            <a:r>
              <a:rPr lang="en-US" sz="2000" dirty="0" smtClean="0">
                <a:solidFill>
                  <a:srgbClr val="767171"/>
                </a:solidFill>
              </a:rPr>
              <a:t>drought</a:t>
            </a:r>
          </a:p>
          <a:p>
            <a:pPr marL="292100" indent="0">
              <a:lnSpc>
                <a:spcPct val="100000"/>
              </a:lnSpc>
              <a:spcBef>
                <a:spcPts val="0"/>
              </a:spcBef>
              <a:buNone/>
            </a:pPr>
            <a:r>
              <a:rPr lang="en-US" sz="2000" dirty="0" smtClean="0">
                <a:solidFill>
                  <a:srgbClr val="767171"/>
                </a:solidFill>
              </a:rPr>
              <a:t>(1-month temporal resolution):</a:t>
            </a:r>
          </a:p>
          <a:p>
            <a:pPr>
              <a:lnSpc>
                <a:spcPct val="100000"/>
              </a:lnSpc>
              <a:spcBef>
                <a:spcPts val="0"/>
              </a:spcBef>
            </a:pPr>
            <a:endParaRPr lang="en-US" sz="2000" dirty="0" smtClean="0">
              <a:solidFill>
                <a:srgbClr val="767171"/>
              </a:solidFill>
            </a:endParaRPr>
          </a:p>
          <a:p>
            <a:pPr marL="228600" indent="-114300">
              <a:lnSpc>
                <a:spcPct val="100000"/>
              </a:lnSpc>
              <a:spcBef>
                <a:spcPts val="0"/>
              </a:spcBef>
              <a:buFont typeface="Webdings" panose="05030102010509060703" pitchFamily="18" charset="2"/>
              <a:buChar char=""/>
            </a:pPr>
            <a:r>
              <a:rPr lang="en-US" sz="2000" dirty="0" smtClean="0">
                <a:solidFill>
                  <a:srgbClr val="767171"/>
                </a:solidFill>
              </a:rPr>
              <a:t> </a:t>
            </a:r>
            <a:r>
              <a:rPr lang="en-US" sz="2000" b="1" u="sng" dirty="0" smtClean="0">
                <a:solidFill>
                  <a:srgbClr val="767171"/>
                </a:solidFill>
              </a:rPr>
              <a:t>Meteorological Drought</a:t>
            </a:r>
            <a:r>
              <a:rPr lang="en-US" sz="2000" dirty="0" smtClean="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tandardized </a:t>
            </a:r>
            <a:r>
              <a:rPr lang="en-US" sz="2000" b="1" dirty="0" smtClean="0">
                <a:solidFill>
                  <a:schemeClr val="tx1">
                    <a:lumMod val="50000"/>
                  </a:schemeClr>
                </a:solidFill>
              </a:rPr>
              <a:t>P</a:t>
            </a:r>
            <a:r>
              <a:rPr lang="en-US" sz="2000" dirty="0" smtClean="0">
                <a:solidFill>
                  <a:srgbClr val="767171"/>
                </a:solidFill>
              </a:rPr>
              <a:t>recipitation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SPI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Hydrological Drought</a:t>
            </a:r>
            <a:r>
              <a:rPr lang="en-US" sz="2000" dirty="0">
                <a:solidFill>
                  <a:srgbClr val="767171"/>
                </a:solidFill>
              </a:rPr>
              <a:t>:</a:t>
            </a:r>
          </a:p>
          <a:p>
            <a:pPr marL="576263" indent="11113">
              <a:lnSpc>
                <a:spcPct val="100000"/>
              </a:lnSpc>
              <a:spcBef>
                <a:spcPts val="0"/>
              </a:spcBef>
              <a:buNone/>
            </a:pPr>
            <a:r>
              <a:rPr lang="en-US" sz="2000" b="1" dirty="0">
                <a:solidFill>
                  <a:schemeClr val="tx1">
                    <a:lumMod val="50000"/>
                  </a:schemeClr>
                </a:solidFill>
              </a:rPr>
              <a:t>S</a:t>
            </a:r>
            <a:r>
              <a:rPr lang="en-US" sz="2000" dirty="0">
                <a:solidFill>
                  <a:srgbClr val="767171"/>
                </a:solidFill>
              </a:rPr>
              <a:t>treamflow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SDI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Agricultural Drought</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caled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C</a:t>
            </a:r>
            <a:r>
              <a:rPr lang="en-US" sz="2000" dirty="0">
                <a:solidFill>
                  <a:srgbClr val="767171"/>
                </a:solidFill>
              </a:rPr>
              <a:t>ondition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SDCI</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oil </a:t>
            </a:r>
            <a:r>
              <a:rPr lang="en-US" sz="2000" b="1" dirty="0">
                <a:solidFill>
                  <a:schemeClr val="tx1">
                    <a:lumMod val="50000"/>
                  </a:schemeClr>
                </a:solidFill>
              </a:rPr>
              <a:t>M</a:t>
            </a:r>
            <a:r>
              <a:rPr lang="en-US" sz="2000" dirty="0">
                <a:solidFill>
                  <a:srgbClr val="767171"/>
                </a:solidFill>
              </a:rPr>
              <a:t>oisture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SMI</a:t>
            </a:r>
            <a:r>
              <a:rPr lang="en-US" sz="2000" dirty="0" smtClean="0">
                <a:solidFill>
                  <a:srgbClr val="767171"/>
                </a:solidFill>
              </a:rPr>
              <a:t>)</a:t>
            </a:r>
          </a:p>
        </p:txBody>
      </p:sp>
      <p:sp>
        <p:nvSpPr>
          <p:cNvPr id="5" name="Text Placeholder 4"/>
          <p:cNvSpPr>
            <a:spLocks noGrp="1"/>
          </p:cNvSpPr>
          <p:nvPr>
            <p:ph type="body" sz="quarter" idx="4294967295"/>
          </p:nvPr>
        </p:nvSpPr>
        <p:spPr>
          <a:xfrm>
            <a:off x="0" y="6598801"/>
            <a:ext cx="4163568" cy="274320"/>
          </a:xfrm>
          <a:prstGeom prst="rect">
            <a:avLst/>
          </a:prstGeom>
          <a:noFill/>
        </p:spPr>
        <p:txBody>
          <a:bodyPr>
            <a:normAutofit fontScale="55000" lnSpcReduction="20000"/>
          </a:bodyPr>
          <a:lstStyle/>
          <a:p>
            <a:pPr algn="l"/>
            <a:r>
              <a:rPr lang="en-US" dirty="0" smtClean="0">
                <a:solidFill>
                  <a:schemeClr val="bg1"/>
                </a:solidFill>
              </a:rPr>
              <a:t>Image Credit: </a:t>
            </a:r>
            <a:r>
              <a:rPr lang="en-US" dirty="0">
                <a:solidFill>
                  <a:schemeClr val="bg1"/>
                </a:solidFill>
              </a:rPr>
              <a:t>suburbanbloke</a:t>
            </a:r>
          </a:p>
        </p:txBody>
      </p:sp>
      <p:sp>
        <p:nvSpPr>
          <p:cNvPr id="7" name="Shape 232"/>
          <p:cNvSpPr txBox="1">
            <a:spLocks noGrp="1"/>
          </p:cNvSpPr>
          <p:nvPr>
            <p:ph type="body" idx="3"/>
          </p:nvPr>
        </p:nvSpPr>
        <p:spPr>
          <a:xfrm>
            <a:off x="4572000" y="486832"/>
            <a:ext cx="4794898" cy="1129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3000" b="1" i="0" u="none" strike="noStrike" cap="none" baseline="0" dirty="0">
                <a:solidFill>
                  <a:schemeClr val="accent1"/>
                </a:solidFill>
                <a:latin typeface="Questrial"/>
                <a:ea typeface="Questrial"/>
                <a:cs typeface="Questrial"/>
                <a:sym typeface="Questrial"/>
                <a:rtl val="0"/>
              </a:rPr>
              <a:t>Thailand Disasters Overview</a:t>
            </a:r>
          </a:p>
        </p:txBody>
      </p:sp>
    </p:spTree>
    <p:extLst>
      <p:ext uri="{BB962C8B-B14F-4D97-AF65-F5344CB8AC3E}">
        <p14:creationId xmlns:p14="http://schemas.microsoft.com/office/powerpoint/2010/main" val="1146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50"/>
                                        <p:tgtEl>
                                          <p:spTgt spid="2">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250"/>
                                        <p:tgtEl>
                                          <p:spTgt spid="2">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up)">
                                      <p:cBhvr>
                                        <p:cTn id="15" dur="250"/>
                                        <p:tgtEl>
                                          <p:spTgt spid="2">
                                            <p:txEl>
                                              <p:pRg st="3" end="3"/>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250"/>
                                        <p:tgtEl>
                                          <p:spTgt spid="2">
                                            <p:txEl>
                                              <p:pRg st="4" end="4"/>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up)">
                                      <p:cBhvr>
                                        <p:cTn id="23" dur="250"/>
                                        <p:tgtEl>
                                          <p:spTgt spid="2">
                                            <p:txEl>
                                              <p:pRg st="6" end="6"/>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wipe(up)">
                                      <p:cBhvr>
                                        <p:cTn id="27" dur="250"/>
                                        <p:tgtEl>
                                          <p:spTgt spid="2">
                                            <p:txEl>
                                              <p:pRg st="7" end="7"/>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up)">
                                      <p:cBhvr>
                                        <p:cTn id="31" dur="250"/>
                                        <p:tgtEl>
                                          <p:spTgt spid="2">
                                            <p:txEl>
                                              <p:pRg st="9" end="9"/>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wipe(up)">
                                      <p:cBhvr>
                                        <p:cTn id="35" dur="250"/>
                                        <p:tgtEl>
                                          <p:spTgt spid="2">
                                            <p:txEl>
                                              <p:pRg st="10" end="10"/>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wipe(up)">
                                      <p:cBhvr>
                                        <p:cTn id="39" dur="25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745198" y="264556"/>
            <a:ext cx="7653599" cy="7202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3000" b="0" i="0" u="none" strike="noStrike" cap="none" baseline="0" dirty="0">
                <a:solidFill>
                  <a:schemeClr val="accent1"/>
                </a:solidFill>
                <a:latin typeface="Questrial"/>
                <a:ea typeface="Questrial"/>
                <a:cs typeface="Questrial"/>
                <a:sym typeface="Questrial"/>
                <a:rtl val="0"/>
              </a:rPr>
              <a:t>Thailand Disasters - Methodology</a:t>
            </a:r>
          </a:p>
        </p:txBody>
      </p:sp>
      <p:cxnSp>
        <p:nvCxnSpPr>
          <p:cNvPr id="243" name="Straight Arrow Connector 242"/>
          <p:cNvCxnSpPr/>
          <p:nvPr/>
        </p:nvCxnSpPr>
        <p:spPr>
          <a:xfrm>
            <a:off x="3067050" y="1491005"/>
            <a:ext cx="857250"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696988" y="149100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395741" y="1498148"/>
            <a:ext cx="1219682" cy="869094"/>
            <a:chOff x="2395741" y="1498148"/>
            <a:chExt cx="1219682" cy="869094"/>
          </a:xfrm>
        </p:grpSpPr>
        <p:cxnSp>
          <p:nvCxnSpPr>
            <p:cNvPr id="78" name="Straight Arrow Connector 77"/>
            <p:cNvCxnSpPr/>
            <p:nvPr/>
          </p:nvCxnSpPr>
          <p:spPr>
            <a:xfrm flipV="1">
              <a:off x="3575845" y="1498148"/>
              <a:ext cx="0" cy="869094"/>
            </a:xfrm>
            <a:prstGeom prst="straightConnector1">
              <a:avLst/>
            </a:prstGeom>
            <a:ln w="22225">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395741" y="2360099"/>
              <a:ext cx="1192009"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sp>
          <p:nvSpPr>
            <p:cNvPr id="251" name="Isosceles Triangle 250"/>
            <p:cNvSpPr/>
            <p:nvPr/>
          </p:nvSpPr>
          <p:spPr>
            <a:xfrm>
              <a:off x="3541029" y="1861947"/>
              <a:ext cx="74394" cy="76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815840" y="1775460"/>
            <a:ext cx="1978660" cy="2103120"/>
            <a:chOff x="4815840" y="1775460"/>
            <a:chExt cx="1978660" cy="2103120"/>
          </a:xfrm>
        </p:grpSpPr>
        <p:sp>
          <p:nvSpPr>
            <p:cNvPr id="252" name="Freeform 251"/>
            <p:cNvSpPr/>
            <p:nvPr/>
          </p:nvSpPr>
          <p:spPr>
            <a:xfrm>
              <a:off x="4815840" y="1775460"/>
              <a:ext cx="1447800" cy="2103120"/>
            </a:xfrm>
            <a:custGeom>
              <a:avLst/>
              <a:gdLst>
                <a:gd name="connsiteX0" fmla="*/ 0 w 1447800"/>
                <a:gd name="connsiteY0" fmla="*/ 0 h 2103120"/>
                <a:gd name="connsiteX1" fmla="*/ 0 w 1447800"/>
                <a:gd name="connsiteY1" fmla="*/ 464820 h 2103120"/>
                <a:gd name="connsiteX2" fmla="*/ 1447800 w 1447800"/>
                <a:gd name="connsiteY2" fmla="*/ 464820 h 2103120"/>
                <a:gd name="connsiteX3" fmla="*/ 1447800 w 1447800"/>
                <a:gd name="connsiteY3" fmla="*/ 2103120 h 2103120"/>
                <a:gd name="connsiteX4" fmla="*/ 838200 w 1447800"/>
                <a:gd name="connsiteY4" fmla="*/ 210312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103120">
                  <a:moveTo>
                    <a:pt x="0" y="0"/>
                  </a:moveTo>
                  <a:lnTo>
                    <a:pt x="0" y="464820"/>
                  </a:lnTo>
                  <a:lnTo>
                    <a:pt x="1447800" y="464820"/>
                  </a:lnTo>
                  <a:lnTo>
                    <a:pt x="1447800" y="2103120"/>
                  </a:lnTo>
                  <a:lnTo>
                    <a:pt x="838200" y="210312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5696988" y="301103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2743200" y="3009900"/>
            <a:ext cx="1200150" cy="869950"/>
            <a:chOff x="2743200" y="3009900"/>
            <a:chExt cx="1200150" cy="869950"/>
          </a:xfrm>
        </p:grpSpPr>
        <p:sp>
          <p:nvSpPr>
            <p:cNvPr id="255" name="Freeform 254"/>
            <p:cNvSpPr/>
            <p:nvPr/>
          </p:nvSpPr>
          <p:spPr>
            <a:xfrm>
              <a:off x="3467100" y="3009900"/>
              <a:ext cx="476250" cy="869950"/>
            </a:xfrm>
            <a:custGeom>
              <a:avLst/>
              <a:gdLst>
                <a:gd name="connsiteX0" fmla="*/ 476250 w 476250"/>
                <a:gd name="connsiteY0" fmla="*/ 0 h 869950"/>
                <a:gd name="connsiteX1" fmla="*/ 0 w 476250"/>
                <a:gd name="connsiteY1" fmla="*/ 0 h 869950"/>
                <a:gd name="connsiteX2" fmla="*/ 0 w 476250"/>
                <a:gd name="connsiteY2" fmla="*/ 869950 h 869950"/>
                <a:gd name="connsiteX3" fmla="*/ 450850 w 476250"/>
                <a:gd name="connsiteY3" fmla="*/ 869950 h 869950"/>
              </a:gdLst>
              <a:ahLst/>
              <a:cxnLst>
                <a:cxn ang="0">
                  <a:pos x="connsiteX0" y="connsiteY0"/>
                </a:cxn>
                <a:cxn ang="0">
                  <a:pos x="connsiteX1" y="connsiteY1"/>
                </a:cxn>
                <a:cxn ang="0">
                  <a:pos x="connsiteX2" y="connsiteY2"/>
                </a:cxn>
                <a:cxn ang="0">
                  <a:pos x="connsiteX3" y="connsiteY3"/>
                </a:cxn>
              </a:cxnLst>
              <a:rect l="l" t="t" r="r" b="b"/>
              <a:pathLst>
                <a:path w="476250" h="869950">
                  <a:moveTo>
                    <a:pt x="476250" y="0"/>
                  </a:moveTo>
                  <a:lnTo>
                    <a:pt x="0" y="0"/>
                  </a:lnTo>
                  <a:lnTo>
                    <a:pt x="0" y="869950"/>
                  </a:lnTo>
                  <a:lnTo>
                    <a:pt x="450850" y="869950"/>
                  </a:lnTo>
                </a:path>
              </a:pathLst>
            </a:custGeom>
            <a:noFill/>
            <a:ln w="22225">
              <a:solidFill>
                <a:schemeClr val="accent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2743200" y="3436481"/>
              <a:ext cx="723900"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grpSp>
      <p:cxnSp>
        <p:nvCxnSpPr>
          <p:cNvPr id="91" name="Straight Arrow Connector 90"/>
          <p:cNvCxnSpPr/>
          <p:nvPr/>
        </p:nvCxnSpPr>
        <p:spPr>
          <a:xfrm>
            <a:off x="2442989" y="4610769"/>
            <a:ext cx="4884911"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310535" y="5744864"/>
            <a:ext cx="1594715"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pic>
        <p:nvPicPr>
          <p:cNvPr id="225" name="Picture 224"/>
          <p:cNvPicPr>
            <a:picLocks noChangeAspect="1"/>
          </p:cNvPicPr>
          <p:nvPr/>
        </p:nvPicPr>
        <p:blipFill>
          <a:blip r:embed="rId3"/>
          <a:stretch>
            <a:fillRect/>
          </a:stretch>
        </p:blipFill>
        <p:spPr>
          <a:xfrm>
            <a:off x="58847" y="1044345"/>
            <a:ext cx="3167763" cy="893321"/>
          </a:xfrm>
          <a:prstGeom prst="rect">
            <a:avLst/>
          </a:prstGeom>
        </p:spPr>
      </p:pic>
      <p:pic>
        <p:nvPicPr>
          <p:cNvPr id="226" name="Picture 225"/>
          <p:cNvPicPr>
            <a:picLocks noChangeAspect="1"/>
          </p:cNvPicPr>
          <p:nvPr/>
        </p:nvPicPr>
        <p:blipFill>
          <a:blip r:embed="rId4"/>
          <a:stretch>
            <a:fillRect/>
          </a:stretch>
        </p:blipFill>
        <p:spPr>
          <a:xfrm>
            <a:off x="3849138" y="1094300"/>
            <a:ext cx="1948262" cy="793410"/>
          </a:xfrm>
          <a:prstGeom prst="rect">
            <a:avLst/>
          </a:prstGeom>
        </p:spPr>
      </p:pic>
      <p:pic>
        <p:nvPicPr>
          <p:cNvPr id="227" name="Picture 226"/>
          <p:cNvPicPr>
            <a:picLocks noChangeAspect="1"/>
          </p:cNvPicPr>
          <p:nvPr/>
        </p:nvPicPr>
        <p:blipFill>
          <a:blip r:embed="rId5"/>
          <a:stretch>
            <a:fillRect/>
          </a:stretch>
        </p:blipFill>
        <p:spPr>
          <a:xfrm>
            <a:off x="6760802" y="984855"/>
            <a:ext cx="2245057" cy="1375244"/>
          </a:xfrm>
          <a:prstGeom prst="rect">
            <a:avLst/>
          </a:prstGeom>
        </p:spPr>
      </p:pic>
      <p:pic>
        <p:nvPicPr>
          <p:cNvPr id="228" name="Picture 227"/>
          <p:cNvPicPr>
            <a:picLocks noChangeAspect="1"/>
          </p:cNvPicPr>
          <p:nvPr/>
        </p:nvPicPr>
        <p:blipFill>
          <a:blip r:embed="rId6"/>
          <a:stretch>
            <a:fillRect/>
          </a:stretch>
        </p:blipFill>
        <p:spPr>
          <a:xfrm>
            <a:off x="58847" y="1951058"/>
            <a:ext cx="2477203" cy="890382"/>
          </a:xfrm>
          <a:prstGeom prst="rect">
            <a:avLst/>
          </a:prstGeom>
        </p:spPr>
      </p:pic>
      <p:pic>
        <p:nvPicPr>
          <p:cNvPr id="229" name="Picture 228"/>
          <p:cNvPicPr>
            <a:picLocks noChangeAspect="1"/>
          </p:cNvPicPr>
          <p:nvPr/>
        </p:nvPicPr>
        <p:blipFill>
          <a:blip r:embed="rId7"/>
          <a:stretch>
            <a:fillRect/>
          </a:stretch>
        </p:blipFill>
        <p:spPr>
          <a:xfrm>
            <a:off x="58847" y="3019206"/>
            <a:ext cx="2800444" cy="834550"/>
          </a:xfrm>
          <a:prstGeom prst="rect">
            <a:avLst/>
          </a:prstGeom>
        </p:spPr>
      </p:pic>
      <p:pic>
        <p:nvPicPr>
          <p:cNvPr id="230" name="Picture 229"/>
          <p:cNvPicPr>
            <a:picLocks noChangeAspect="1"/>
          </p:cNvPicPr>
          <p:nvPr/>
        </p:nvPicPr>
        <p:blipFill>
          <a:blip r:embed="rId8"/>
          <a:stretch>
            <a:fillRect/>
          </a:stretch>
        </p:blipFill>
        <p:spPr>
          <a:xfrm>
            <a:off x="3874115" y="3456226"/>
            <a:ext cx="1898307" cy="893321"/>
          </a:xfrm>
          <a:prstGeom prst="rect">
            <a:avLst/>
          </a:prstGeom>
        </p:spPr>
      </p:pic>
      <p:pic>
        <p:nvPicPr>
          <p:cNvPr id="231" name="Picture 230"/>
          <p:cNvPicPr>
            <a:picLocks noChangeAspect="1"/>
          </p:cNvPicPr>
          <p:nvPr/>
        </p:nvPicPr>
        <p:blipFill>
          <a:blip r:embed="rId9"/>
          <a:stretch>
            <a:fillRect/>
          </a:stretch>
        </p:blipFill>
        <p:spPr>
          <a:xfrm>
            <a:off x="3878725" y="2603944"/>
            <a:ext cx="1898307" cy="890382"/>
          </a:xfrm>
          <a:prstGeom prst="rect">
            <a:avLst/>
          </a:prstGeom>
        </p:spPr>
      </p:pic>
      <p:pic>
        <p:nvPicPr>
          <p:cNvPr id="232" name="Picture 231"/>
          <p:cNvPicPr>
            <a:picLocks noChangeAspect="1"/>
          </p:cNvPicPr>
          <p:nvPr/>
        </p:nvPicPr>
        <p:blipFill>
          <a:blip r:embed="rId10"/>
          <a:stretch>
            <a:fillRect/>
          </a:stretch>
        </p:blipFill>
        <p:spPr>
          <a:xfrm>
            <a:off x="6737293" y="2579306"/>
            <a:ext cx="2268566" cy="1395815"/>
          </a:xfrm>
          <a:prstGeom prst="rect">
            <a:avLst/>
          </a:prstGeom>
        </p:spPr>
      </p:pic>
      <p:pic>
        <p:nvPicPr>
          <p:cNvPr id="233" name="Picture 232"/>
          <p:cNvPicPr>
            <a:picLocks noChangeAspect="1"/>
          </p:cNvPicPr>
          <p:nvPr/>
        </p:nvPicPr>
        <p:blipFill>
          <a:blip r:embed="rId11"/>
          <a:stretch>
            <a:fillRect/>
          </a:stretch>
        </p:blipFill>
        <p:spPr>
          <a:xfrm>
            <a:off x="58847" y="4202559"/>
            <a:ext cx="2491896" cy="831611"/>
          </a:xfrm>
          <a:prstGeom prst="rect">
            <a:avLst/>
          </a:prstGeom>
        </p:spPr>
      </p:pic>
      <p:pic>
        <p:nvPicPr>
          <p:cNvPr id="234" name="Picture 233"/>
          <p:cNvPicPr>
            <a:picLocks noChangeAspect="1"/>
          </p:cNvPicPr>
          <p:nvPr/>
        </p:nvPicPr>
        <p:blipFill>
          <a:blip r:embed="rId12"/>
          <a:stretch>
            <a:fillRect/>
          </a:stretch>
        </p:blipFill>
        <p:spPr>
          <a:xfrm>
            <a:off x="7304435" y="4195466"/>
            <a:ext cx="1701424" cy="1436954"/>
          </a:xfrm>
          <a:prstGeom prst="rect">
            <a:avLst/>
          </a:prstGeom>
        </p:spPr>
      </p:pic>
      <p:pic>
        <p:nvPicPr>
          <p:cNvPr id="235" name="Picture 234"/>
          <p:cNvPicPr>
            <a:picLocks noChangeAspect="1"/>
          </p:cNvPicPr>
          <p:nvPr/>
        </p:nvPicPr>
        <p:blipFill>
          <a:blip r:embed="rId13"/>
          <a:stretch>
            <a:fillRect/>
          </a:stretch>
        </p:blipFill>
        <p:spPr>
          <a:xfrm>
            <a:off x="58847" y="5313618"/>
            <a:ext cx="2418432" cy="890382"/>
          </a:xfrm>
          <a:prstGeom prst="rect">
            <a:avLst/>
          </a:prstGeom>
        </p:spPr>
      </p:pic>
      <p:pic>
        <p:nvPicPr>
          <p:cNvPr id="236" name="Picture 235"/>
          <p:cNvPicPr>
            <a:picLocks noChangeAspect="1"/>
          </p:cNvPicPr>
          <p:nvPr/>
        </p:nvPicPr>
        <p:blipFill>
          <a:blip r:embed="rId14"/>
          <a:stretch>
            <a:fillRect/>
          </a:stretch>
        </p:blipFill>
        <p:spPr>
          <a:xfrm>
            <a:off x="3874115" y="5239929"/>
            <a:ext cx="2247995" cy="1081389"/>
          </a:xfrm>
          <a:prstGeom prst="rect">
            <a:avLst/>
          </a:prstGeom>
        </p:spPr>
      </p:pic>
      <p:sp>
        <p:nvSpPr>
          <p:cNvPr id="58" name="Rectangle 57"/>
          <p:cNvSpPr/>
          <p:nvPr/>
        </p:nvSpPr>
        <p:spPr>
          <a:xfrm>
            <a:off x="-161925" y="2841440"/>
            <a:ext cx="2988945"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37506" y="3929505"/>
            <a:ext cx="3538261" cy="283676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067050" y="4450886"/>
            <a:ext cx="4098567" cy="22783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105863" y="4108828"/>
            <a:ext cx="4098567" cy="262039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37506" y="908535"/>
            <a:ext cx="4246566" cy="188807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924300" y="823421"/>
            <a:ext cx="1848122" cy="1571886"/>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778500" y="842298"/>
            <a:ext cx="4360197" cy="1593609"/>
            <a:chOff x="5778500" y="842298"/>
            <a:chExt cx="4360197" cy="1593609"/>
          </a:xfrm>
        </p:grpSpPr>
        <p:sp>
          <p:nvSpPr>
            <p:cNvPr id="104" name="Rectangle 103"/>
            <p:cNvSpPr/>
            <p:nvPr/>
          </p:nvSpPr>
          <p:spPr>
            <a:xfrm>
              <a:off x="5778500" y="842298"/>
              <a:ext cx="3479800" cy="1229308"/>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658897" y="2090482"/>
              <a:ext cx="3479800" cy="34542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p:cNvSpPr/>
          <p:nvPr/>
        </p:nvSpPr>
        <p:spPr>
          <a:xfrm>
            <a:off x="-1181099" y="5176283"/>
            <a:ext cx="7756946" cy="15899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24328" y="842298"/>
            <a:ext cx="9965228" cy="3437558"/>
            <a:chOff x="-224328" y="273286"/>
            <a:chExt cx="9965228" cy="4006570"/>
          </a:xfrm>
        </p:grpSpPr>
        <p:sp>
          <p:nvSpPr>
            <p:cNvPr id="120" name="Rectangle 119"/>
            <p:cNvSpPr/>
            <p:nvPr/>
          </p:nvSpPr>
          <p:spPr>
            <a:xfrm>
              <a:off x="-224328" y="273286"/>
              <a:ext cx="9965228"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828817" y="3979919"/>
              <a:ext cx="2173435" cy="29993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277786" y="842298"/>
            <a:ext cx="16471272" cy="4884720"/>
            <a:chOff x="-3277786" y="842298"/>
            <a:chExt cx="16471272" cy="4884720"/>
          </a:xfrm>
        </p:grpSpPr>
        <p:sp>
          <p:nvSpPr>
            <p:cNvPr id="123" name="Rectangle 122"/>
            <p:cNvSpPr/>
            <p:nvPr/>
          </p:nvSpPr>
          <p:spPr>
            <a:xfrm>
              <a:off x="-3277786" y="842298"/>
              <a:ext cx="16471272" cy="4397631"/>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249207" y="5239929"/>
              <a:ext cx="3729629" cy="4870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250" fill="hold"/>
                                        <p:tgtEl>
                                          <p:spTgt spid="225"/>
                                        </p:tgtEl>
                                        <p:attrNameLst>
                                          <p:attrName>ppt_w</p:attrName>
                                        </p:attrNameLst>
                                      </p:cBhvr>
                                      <p:tavLst>
                                        <p:tav tm="0">
                                          <p:val>
                                            <p:fltVal val="0"/>
                                          </p:val>
                                        </p:tav>
                                        <p:tav tm="100000">
                                          <p:val>
                                            <p:strVal val="#ppt_w"/>
                                          </p:val>
                                        </p:tav>
                                      </p:tavLst>
                                    </p:anim>
                                    <p:anim calcmode="lin" valueType="num">
                                      <p:cBhvr>
                                        <p:cTn id="8" dur="250" fill="hold"/>
                                        <p:tgtEl>
                                          <p:spTgt spid="225"/>
                                        </p:tgtEl>
                                        <p:attrNameLst>
                                          <p:attrName>ppt_h</p:attrName>
                                        </p:attrNameLst>
                                      </p:cBhvr>
                                      <p:tavLst>
                                        <p:tav tm="0">
                                          <p:val>
                                            <p:fltVal val="0"/>
                                          </p:val>
                                        </p:tav>
                                        <p:tav tm="100000">
                                          <p:val>
                                            <p:strVal val="#ppt_h"/>
                                          </p:val>
                                        </p:tav>
                                      </p:tavLst>
                                    </p:anim>
                                    <p:animEffect transition="in" filter="fade">
                                      <p:cBhvr>
                                        <p:cTn id="9" dur="250"/>
                                        <p:tgtEl>
                                          <p:spTgt spid="22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250" fill="hold"/>
                                        <p:tgtEl>
                                          <p:spTgt spid="228"/>
                                        </p:tgtEl>
                                        <p:attrNameLst>
                                          <p:attrName>ppt_w</p:attrName>
                                        </p:attrNameLst>
                                      </p:cBhvr>
                                      <p:tavLst>
                                        <p:tav tm="0">
                                          <p:val>
                                            <p:fltVal val="0"/>
                                          </p:val>
                                        </p:tav>
                                        <p:tav tm="100000">
                                          <p:val>
                                            <p:strVal val="#ppt_w"/>
                                          </p:val>
                                        </p:tav>
                                      </p:tavLst>
                                    </p:anim>
                                    <p:anim calcmode="lin" valueType="num">
                                      <p:cBhvr>
                                        <p:cTn id="14" dur="250" fill="hold"/>
                                        <p:tgtEl>
                                          <p:spTgt spid="228"/>
                                        </p:tgtEl>
                                        <p:attrNameLst>
                                          <p:attrName>ppt_h</p:attrName>
                                        </p:attrNameLst>
                                      </p:cBhvr>
                                      <p:tavLst>
                                        <p:tav tm="0">
                                          <p:val>
                                            <p:fltVal val="0"/>
                                          </p:val>
                                        </p:tav>
                                        <p:tav tm="100000">
                                          <p:val>
                                            <p:strVal val="#ppt_h"/>
                                          </p:val>
                                        </p:tav>
                                      </p:tavLst>
                                    </p:anim>
                                    <p:animEffect transition="in" filter="fade">
                                      <p:cBhvr>
                                        <p:cTn id="15" dur="250"/>
                                        <p:tgtEl>
                                          <p:spTgt spid="22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p:cTn id="19" dur="250" fill="hold"/>
                                        <p:tgtEl>
                                          <p:spTgt spid="229"/>
                                        </p:tgtEl>
                                        <p:attrNameLst>
                                          <p:attrName>ppt_w</p:attrName>
                                        </p:attrNameLst>
                                      </p:cBhvr>
                                      <p:tavLst>
                                        <p:tav tm="0">
                                          <p:val>
                                            <p:fltVal val="0"/>
                                          </p:val>
                                        </p:tav>
                                        <p:tav tm="100000">
                                          <p:val>
                                            <p:strVal val="#ppt_w"/>
                                          </p:val>
                                        </p:tav>
                                      </p:tavLst>
                                    </p:anim>
                                    <p:anim calcmode="lin" valueType="num">
                                      <p:cBhvr>
                                        <p:cTn id="20" dur="250" fill="hold"/>
                                        <p:tgtEl>
                                          <p:spTgt spid="229"/>
                                        </p:tgtEl>
                                        <p:attrNameLst>
                                          <p:attrName>ppt_h</p:attrName>
                                        </p:attrNameLst>
                                      </p:cBhvr>
                                      <p:tavLst>
                                        <p:tav tm="0">
                                          <p:val>
                                            <p:fltVal val="0"/>
                                          </p:val>
                                        </p:tav>
                                        <p:tav tm="100000">
                                          <p:val>
                                            <p:strVal val="#ppt_h"/>
                                          </p:val>
                                        </p:tav>
                                      </p:tavLst>
                                    </p:anim>
                                    <p:animEffect transition="in" filter="fade">
                                      <p:cBhvr>
                                        <p:cTn id="21" dur="250"/>
                                        <p:tgtEl>
                                          <p:spTgt spid="229"/>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33"/>
                                        </p:tgtEl>
                                        <p:attrNameLst>
                                          <p:attrName>style.visibility</p:attrName>
                                        </p:attrNameLst>
                                      </p:cBhvr>
                                      <p:to>
                                        <p:strVal val="visible"/>
                                      </p:to>
                                    </p:set>
                                    <p:anim calcmode="lin" valueType="num">
                                      <p:cBhvr>
                                        <p:cTn id="25" dur="250" fill="hold"/>
                                        <p:tgtEl>
                                          <p:spTgt spid="233"/>
                                        </p:tgtEl>
                                        <p:attrNameLst>
                                          <p:attrName>ppt_w</p:attrName>
                                        </p:attrNameLst>
                                      </p:cBhvr>
                                      <p:tavLst>
                                        <p:tav tm="0">
                                          <p:val>
                                            <p:fltVal val="0"/>
                                          </p:val>
                                        </p:tav>
                                        <p:tav tm="100000">
                                          <p:val>
                                            <p:strVal val="#ppt_w"/>
                                          </p:val>
                                        </p:tav>
                                      </p:tavLst>
                                    </p:anim>
                                    <p:anim calcmode="lin" valueType="num">
                                      <p:cBhvr>
                                        <p:cTn id="26" dur="250" fill="hold"/>
                                        <p:tgtEl>
                                          <p:spTgt spid="233"/>
                                        </p:tgtEl>
                                        <p:attrNameLst>
                                          <p:attrName>ppt_h</p:attrName>
                                        </p:attrNameLst>
                                      </p:cBhvr>
                                      <p:tavLst>
                                        <p:tav tm="0">
                                          <p:val>
                                            <p:fltVal val="0"/>
                                          </p:val>
                                        </p:tav>
                                        <p:tav tm="100000">
                                          <p:val>
                                            <p:strVal val="#ppt_h"/>
                                          </p:val>
                                        </p:tav>
                                      </p:tavLst>
                                    </p:anim>
                                    <p:animEffect transition="in" filter="fade">
                                      <p:cBhvr>
                                        <p:cTn id="27" dur="250"/>
                                        <p:tgtEl>
                                          <p:spTgt spid="23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35"/>
                                        </p:tgtEl>
                                        <p:attrNameLst>
                                          <p:attrName>style.visibility</p:attrName>
                                        </p:attrNameLst>
                                      </p:cBhvr>
                                      <p:to>
                                        <p:strVal val="visible"/>
                                      </p:to>
                                    </p:set>
                                    <p:anim calcmode="lin" valueType="num">
                                      <p:cBhvr>
                                        <p:cTn id="31" dur="250" fill="hold"/>
                                        <p:tgtEl>
                                          <p:spTgt spid="235"/>
                                        </p:tgtEl>
                                        <p:attrNameLst>
                                          <p:attrName>ppt_w</p:attrName>
                                        </p:attrNameLst>
                                      </p:cBhvr>
                                      <p:tavLst>
                                        <p:tav tm="0">
                                          <p:val>
                                            <p:fltVal val="0"/>
                                          </p:val>
                                        </p:tav>
                                        <p:tav tm="100000">
                                          <p:val>
                                            <p:strVal val="#ppt_w"/>
                                          </p:val>
                                        </p:tav>
                                      </p:tavLst>
                                    </p:anim>
                                    <p:anim calcmode="lin" valueType="num">
                                      <p:cBhvr>
                                        <p:cTn id="32" dur="250" fill="hold"/>
                                        <p:tgtEl>
                                          <p:spTgt spid="235"/>
                                        </p:tgtEl>
                                        <p:attrNameLst>
                                          <p:attrName>ppt_h</p:attrName>
                                        </p:attrNameLst>
                                      </p:cBhvr>
                                      <p:tavLst>
                                        <p:tav tm="0">
                                          <p:val>
                                            <p:fltVal val="0"/>
                                          </p:val>
                                        </p:tav>
                                        <p:tav tm="100000">
                                          <p:val>
                                            <p:strVal val="#ppt_h"/>
                                          </p:val>
                                        </p:tav>
                                      </p:tavLst>
                                    </p:anim>
                                    <p:animEffect transition="in" filter="fade">
                                      <p:cBhvr>
                                        <p:cTn id="33" dur="250"/>
                                        <p:tgtEl>
                                          <p:spTgt spid="2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250"/>
                                        <p:tgtEl>
                                          <p:spTgt spid="58"/>
                                        </p:tgtEl>
                                      </p:cBhvr>
                                    </p:animEffect>
                                  </p:childTnLst>
                                </p:cTn>
                              </p:par>
                            </p:childTnLst>
                          </p:cTn>
                        </p:par>
                        <p:par>
                          <p:cTn id="39" fill="hold">
                            <p:stCondLst>
                              <p:cond delay="250"/>
                            </p:stCondLst>
                            <p:childTnLst>
                              <p:par>
                                <p:cTn id="40" presetID="26" presetClass="emph" presetSubtype="0" fill="hold" nodeType="afterEffect">
                                  <p:stCondLst>
                                    <p:cond delay="0"/>
                                  </p:stCondLst>
                                  <p:childTnLst>
                                    <p:animEffect transition="out" filter="fade">
                                      <p:cBhvr>
                                        <p:cTn id="41" dur="250" tmFilter="0, 0; .2, .5; .8, .5; 1, 0"/>
                                        <p:tgtEl>
                                          <p:spTgt spid="225"/>
                                        </p:tgtEl>
                                      </p:cBhvr>
                                    </p:animEffect>
                                    <p:animScale>
                                      <p:cBhvr>
                                        <p:cTn id="42" dur="125" autoRev="1" fill="hold"/>
                                        <p:tgtEl>
                                          <p:spTgt spid="225"/>
                                        </p:tgtEl>
                                      </p:cBhvr>
                                      <p:by x="105000" y="105000"/>
                                    </p:animScale>
                                  </p:childTnLst>
                                </p:cTn>
                              </p:par>
                            </p:childTnLst>
                          </p:cTn>
                        </p:par>
                        <p:par>
                          <p:cTn id="43" fill="hold">
                            <p:stCondLst>
                              <p:cond delay="500"/>
                            </p:stCondLst>
                            <p:childTnLst>
                              <p:par>
                                <p:cTn id="44" presetID="26" presetClass="emph" presetSubtype="0" fill="hold" nodeType="afterEffect">
                                  <p:stCondLst>
                                    <p:cond delay="0"/>
                                  </p:stCondLst>
                                  <p:childTnLst>
                                    <p:animEffect transition="out" filter="fade">
                                      <p:cBhvr>
                                        <p:cTn id="45" dur="250" tmFilter="0, 0; .2, .5; .8, .5; 1, 0"/>
                                        <p:tgtEl>
                                          <p:spTgt spid="228"/>
                                        </p:tgtEl>
                                      </p:cBhvr>
                                    </p:animEffect>
                                    <p:animScale>
                                      <p:cBhvr>
                                        <p:cTn id="46" dur="125" autoRev="1" fill="hold"/>
                                        <p:tgtEl>
                                          <p:spTgt spid="228"/>
                                        </p:tgtEl>
                                      </p:cBhvr>
                                      <p:by x="105000" y="105000"/>
                                    </p:animScale>
                                  </p:childTnLst>
                                </p:cTn>
                              </p:par>
                            </p:childTnLst>
                          </p:cTn>
                        </p:par>
                        <p:par>
                          <p:cTn id="47" fill="hold">
                            <p:stCondLst>
                              <p:cond delay="750"/>
                            </p:stCondLst>
                            <p:childTnLst>
                              <p:par>
                                <p:cTn id="48" presetID="22" presetClass="entr" presetSubtype="8" fill="hold" nodeType="afterEffect">
                                  <p:stCondLst>
                                    <p:cond delay="1000"/>
                                  </p:stCondLst>
                                  <p:childTnLst>
                                    <p:set>
                                      <p:cBhvr>
                                        <p:cTn id="49" dur="1" fill="hold">
                                          <p:stCondLst>
                                            <p:cond delay="0"/>
                                          </p:stCondLst>
                                        </p:cTn>
                                        <p:tgtEl>
                                          <p:spTgt spid="59"/>
                                        </p:tgtEl>
                                        <p:attrNameLst>
                                          <p:attrName>style.visibility</p:attrName>
                                        </p:attrNameLst>
                                      </p:cBhvr>
                                      <p:to>
                                        <p:strVal val="visible"/>
                                      </p:to>
                                    </p:set>
                                    <p:animEffect transition="in" filter="wipe(left)">
                                      <p:cBhvr>
                                        <p:cTn id="50" dur="250"/>
                                        <p:tgtEl>
                                          <p:spTgt spid="59"/>
                                        </p:tgtEl>
                                      </p:cBhvr>
                                    </p:animEffect>
                                  </p:childTnLst>
                                </p:cTn>
                              </p:par>
                              <p:par>
                                <p:cTn id="51" presetID="22" presetClass="entr" presetSubtype="8" fill="hold" nodeType="withEffect">
                                  <p:stCondLst>
                                    <p:cond delay="1000"/>
                                  </p:stCondLst>
                                  <p:childTnLst>
                                    <p:set>
                                      <p:cBhvr>
                                        <p:cTn id="52" dur="1" fill="hold">
                                          <p:stCondLst>
                                            <p:cond delay="0"/>
                                          </p:stCondLst>
                                        </p:cTn>
                                        <p:tgtEl>
                                          <p:spTgt spid="243"/>
                                        </p:tgtEl>
                                        <p:attrNameLst>
                                          <p:attrName>style.visibility</p:attrName>
                                        </p:attrNameLst>
                                      </p:cBhvr>
                                      <p:to>
                                        <p:strVal val="visible"/>
                                      </p:to>
                                    </p:set>
                                    <p:animEffect transition="in" filter="wipe(left)">
                                      <p:cBhvr>
                                        <p:cTn id="53" dur="250"/>
                                        <p:tgtEl>
                                          <p:spTgt spid="243"/>
                                        </p:tgtEl>
                                      </p:cBhvr>
                                    </p:animEffect>
                                  </p:childTnLst>
                                </p:cTn>
                              </p:par>
                              <p:par>
                                <p:cTn id="54" presetID="12" presetClass="entr" presetSubtype="8" fill="hold" nodeType="withEffect">
                                  <p:stCondLst>
                                    <p:cond delay="1000"/>
                                  </p:stCondLst>
                                  <p:childTnLst>
                                    <p:set>
                                      <p:cBhvr>
                                        <p:cTn id="55" dur="1" fill="hold">
                                          <p:stCondLst>
                                            <p:cond delay="0"/>
                                          </p:stCondLst>
                                        </p:cTn>
                                        <p:tgtEl>
                                          <p:spTgt spid="226"/>
                                        </p:tgtEl>
                                        <p:attrNameLst>
                                          <p:attrName>style.visibility</p:attrName>
                                        </p:attrNameLst>
                                      </p:cBhvr>
                                      <p:to>
                                        <p:strVal val="visible"/>
                                      </p:to>
                                    </p:set>
                                    <p:anim calcmode="lin" valueType="num">
                                      <p:cBhvr additive="base">
                                        <p:cTn id="56" dur="500"/>
                                        <p:tgtEl>
                                          <p:spTgt spid="226"/>
                                        </p:tgtEl>
                                        <p:attrNameLst>
                                          <p:attrName>ppt_x</p:attrName>
                                        </p:attrNameLst>
                                      </p:cBhvr>
                                      <p:tavLst>
                                        <p:tav tm="0">
                                          <p:val>
                                            <p:strVal val="#ppt_x-#ppt_w*1.125000"/>
                                          </p:val>
                                        </p:tav>
                                        <p:tav tm="100000">
                                          <p:val>
                                            <p:strVal val="#ppt_x"/>
                                          </p:val>
                                        </p:tav>
                                      </p:tavLst>
                                    </p:anim>
                                    <p:animEffect transition="in" filter="wipe(right)">
                                      <p:cBhvr>
                                        <p:cTn id="57" dur="500"/>
                                        <p:tgtEl>
                                          <p:spTgt spid="226"/>
                                        </p:tgtEl>
                                      </p:cBhvr>
                                    </p:animEffect>
                                  </p:childTnLst>
                                </p:cTn>
                              </p:par>
                            </p:childTnLst>
                          </p:cTn>
                        </p:par>
                        <p:par>
                          <p:cTn id="58" fill="hold">
                            <p:stCondLst>
                              <p:cond delay="2250"/>
                            </p:stCondLst>
                            <p:childTnLst>
                              <p:par>
                                <p:cTn id="59" presetID="22" presetClass="entr" presetSubtype="8" fill="hold" nodeType="afterEffect">
                                  <p:stCondLst>
                                    <p:cond delay="150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250"/>
                                        <p:tgtEl>
                                          <p:spTgt spid="76"/>
                                        </p:tgtEl>
                                      </p:cBhvr>
                                    </p:animEffect>
                                  </p:childTnLst>
                                </p:cTn>
                              </p:par>
                              <p:par>
                                <p:cTn id="62" presetID="12" presetClass="entr" presetSubtype="8" fill="hold" nodeType="withEffect">
                                  <p:stCondLst>
                                    <p:cond delay="1500"/>
                                  </p:stCondLst>
                                  <p:childTnLst>
                                    <p:set>
                                      <p:cBhvr>
                                        <p:cTn id="63" dur="1" fill="hold">
                                          <p:stCondLst>
                                            <p:cond delay="0"/>
                                          </p:stCondLst>
                                        </p:cTn>
                                        <p:tgtEl>
                                          <p:spTgt spid="227"/>
                                        </p:tgtEl>
                                        <p:attrNameLst>
                                          <p:attrName>style.visibility</p:attrName>
                                        </p:attrNameLst>
                                      </p:cBhvr>
                                      <p:to>
                                        <p:strVal val="visible"/>
                                      </p:to>
                                    </p:set>
                                    <p:anim calcmode="lin" valueType="num">
                                      <p:cBhvr additive="base">
                                        <p:cTn id="64" dur="500"/>
                                        <p:tgtEl>
                                          <p:spTgt spid="227"/>
                                        </p:tgtEl>
                                        <p:attrNameLst>
                                          <p:attrName>ppt_x</p:attrName>
                                        </p:attrNameLst>
                                      </p:cBhvr>
                                      <p:tavLst>
                                        <p:tav tm="0">
                                          <p:val>
                                            <p:strVal val="#ppt_x-#ppt_w*1.125000"/>
                                          </p:val>
                                        </p:tav>
                                        <p:tav tm="100000">
                                          <p:val>
                                            <p:strVal val="#ppt_x"/>
                                          </p:val>
                                        </p:tav>
                                      </p:tavLst>
                                    </p:anim>
                                    <p:animEffect transition="in" filter="wipe(right)">
                                      <p:cBhvr>
                                        <p:cTn id="65" dur="500"/>
                                        <p:tgtEl>
                                          <p:spTgt spid="2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50"/>
                                        <p:tgtEl>
                                          <p:spTgt spid="58"/>
                                        </p:tgtEl>
                                      </p:cBhvr>
                                    </p:animEffect>
                                    <p:set>
                                      <p:cBhvr>
                                        <p:cTn id="70" dur="1" fill="hold">
                                          <p:stCondLst>
                                            <p:cond delay="249"/>
                                          </p:stCondLst>
                                        </p:cTn>
                                        <p:tgtEl>
                                          <p:spTgt spid="58"/>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25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7"/>
                                        </p:tgtEl>
                                        <p:attrNameLst>
                                          <p:attrName>style.visibility</p:attrName>
                                        </p:attrNameLst>
                                      </p:cBhvr>
                                      <p:to>
                                        <p:strVal val="visible"/>
                                      </p:to>
                                    </p:set>
                                    <p:animEffect transition="in" filter="fade">
                                      <p:cBhvr>
                                        <p:cTn id="76" dur="250"/>
                                        <p:tgtEl>
                                          <p:spTgt spid="10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250"/>
                                        <p:tgtEl>
                                          <p:spTgt spid="10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250"/>
                                        <p:tgtEl>
                                          <p:spTgt spid="10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250"/>
                                        <p:tgtEl>
                                          <p:spTgt spid="10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fade">
                                      <p:cBhvr>
                                        <p:cTn id="88" dur="250"/>
                                        <p:tgtEl>
                                          <p:spTgt spid="102"/>
                                        </p:tgtEl>
                                      </p:cBhvr>
                                    </p:animEffect>
                                  </p:childTnLst>
                                </p:cTn>
                              </p:par>
                            </p:childTnLst>
                          </p:cTn>
                        </p:par>
                        <p:par>
                          <p:cTn id="89" fill="hold">
                            <p:stCondLst>
                              <p:cond delay="250"/>
                            </p:stCondLst>
                            <p:childTnLst>
                              <p:par>
                                <p:cTn id="90" presetID="26" presetClass="emph" presetSubtype="0" fill="hold" nodeType="afterEffect">
                                  <p:stCondLst>
                                    <p:cond delay="0"/>
                                  </p:stCondLst>
                                  <p:childTnLst>
                                    <p:animEffect transition="out" filter="fade">
                                      <p:cBhvr>
                                        <p:cTn id="91" dur="250" tmFilter="0, 0; .2, .5; .8, .5; 1, 0"/>
                                        <p:tgtEl>
                                          <p:spTgt spid="229"/>
                                        </p:tgtEl>
                                      </p:cBhvr>
                                    </p:animEffect>
                                    <p:animScale>
                                      <p:cBhvr>
                                        <p:cTn id="92" dur="125" autoRev="1" fill="hold"/>
                                        <p:tgtEl>
                                          <p:spTgt spid="229"/>
                                        </p:tgtEl>
                                      </p:cBhvr>
                                      <p:by x="105000" y="105000"/>
                                    </p:animScale>
                                  </p:childTnLst>
                                </p:cTn>
                              </p:par>
                            </p:childTnLst>
                          </p:cTn>
                        </p:par>
                        <p:par>
                          <p:cTn id="93" fill="hold">
                            <p:stCondLst>
                              <p:cond delay="500"/>
                            </p:stCondLst>
                            <p:childTnLst>
                              <p:par>
                                <p:cTn id="94" presetID="22" presetClass="entr" presetSubtype="8" fill="hold" nodeType="afterEffect">
                                  <p:stCondLst>
                                    <p:cond delay="250"/>
                                  </p:stCondLst>
                                  <p:childTnLst>
                                    <p:set>
                                      <p:cBhvr>
                                        <p:cTn id="95" dur="1" fill="hold">
                                          <p:stCondLst>
                                            <p:cond delay="0"/>
                                          </p:stCondLst>
                                        </p:cTn>
                                        <p:tgtEl>
                                          <p:spTgt spid="62"/>
                                        </p:tgtEl>
                                        <p:attrNameLst>
                                          <p:attrName>style.visibility</p:attrName>
                                        </p:attrNameLst>
                                      </p:cBhvr>
                                      <p:to>
                                        <p:strVal val="visible"/>
                                      </p:to>
                                    </p:set>
                                    <p:animEffect transition="in" filter="wipe(left)">
                                      <p:cBhvr>
                                        <p:cTn id="96" dur="250"/>
                                        <p:tgtEl>
                                          <p:spTgt spid="62"/>
                                        </p:tgtEl>
                                      </p:cBhvr>
                                    </p:animEffect>
                                  </p:childTnLst>
                                </p:cTn>
                              </p:par>
                            </p:childTnLst>
                          </p:cTn>
                        </p:par>
                        <p:par>
                          <p:cTn id="97" fill="hold">
                            <p:stCondLst>
                              <p:cond delay="1000"/>
                            </p:stCondLst>
                            <p:childTnLst>
                              <p:par>
                                <p:cTn id="98" presetID="10" presetClass="exit" presetSubtype="0" fill="hold" grpId="1" nodeType="afterEffect">
                                  <p:stCondLst>
                                    <p:cond delay="0"/>
                                  </p:stCondLst>
                                  <p:childTnLst>
                                    <p:animEffect transition="out" filter="fade">
                                      <p:cBhvr>
                                        <p:cTn id="99" dur="10"/>
                                        <p:tgtEl>
                                          <p:spTgt spid="107"/>
                                        </p:tgtEl>
                                      </p:cBhvr>
                                    </p:animEffect>
                                    <p:set>
                                      <p:cBhvr>
                                        <p:cTn id="100" dur="1" fill="hold">
                                          <p:stCondLst>
                                            <p:cond delay="9"/>
                                          </p:stCondLst>
                                        </p:cTn>
                                        <p:tgtEl>
                                          <p:spTgt spid="107"/>
                                        </p:tgtEl>
                                        <p:attrNameLst>
                                          <p:attrName>style.visibility</p:attrName>
                                        </p:attrNameLst>
                                      </p:cBhvr>
                                      <p:to>
                                        <p:strVal val="hidden"/>
                                      </p:to>
                                    </p:set>
                                  </p:childTnLst>
                                </p:cTn>
                              </p:par>
                            </p:childTnLst>
                          </p:cTn>
                        </p:par>
                        <p:par>
                          <p:cTn id="101" fill="hold">
                            <p:stCondLst>
                              <p:cond delay="1010"/>
                            </p:stCondLst>
                            <p:childTnLst>
                              <p:par>
                                <p:cTn id="102" presetID="12" presetClass="entr" presetSubtype="8" fill="hold" nodeType="afterEffect">
                                  <p:stCondLst>
                                    <p:cond delay="0"/>
                                  </p:stCondLst>
                                  <p:childTnLst>
                                    <p:set>
                                      <p:cBhvr>
                                        <p:cTn id="103" dur="1" fill="hold">
                                          <p:stCondLst>
                                            <p:cond delay="0"/>
                                          </p:stCondLst>
                                        </p:cTn>
                                        <p:tgtEl>
                                          <p:spTgt spid="231"/>
                                        </p:tgtEl>
                                        <p:attrNameLst>
                                          <p:attrName>style.visibility</p:attrName>
                                        </p:attrNameLst>
                                      </p:cBhvr>
                                      <p:to>
                                        <p:strVal val="visible"/>
                                      </p:to>
                                    </p:set>
                                    <p:anim calcmode="lin" valueType="num">
                                      <p:cBhvr additive="base">
                                        <p:cTn id="104" dur="250"/>
                                        <p:tgtEl>
                                          <p:spTgt spid="231"/>
                                        </p:tgtEl>
                                        <p:attrNameLst>
                                          <p:attrName>ppt_x</p:attrName>
                                        </p:attrNameLst>
                                      </p:cBhvr>
                                      <p:tavLst>
                                        <p:tav tm="0">
                                          <p:val>
                                            <p:strVal val="#ppt_x-#ppt_w*1.125000"/>
                                          </p:val>
                                        </p:tav>
                                        <p:tav tm="100000">
                                          <p:val>
                                            <p:strVal val="#ppt_x"/>
                                          </p:val>
                                        </p:tav>
                                      </p:tavLst>
                                    </p:anim>
                                    <p:animEffect transition="in" filter="wipe(right)">
                                      <p:cBhvr>
                                        <p:cTn id="105" dur="250"/>
                                        <p:tgtEl>
                                          <p:spTgt spid="231"/>
                                        </p:tgtEl>
                                      </p:cBhvr>
                                    </p:animEffect>
                                  </p:childTnLst>
                                </p:cTn>
                              </p:par>
                              <p:par>
                                <p:cTn id="106" presetID="12" presetClass="entr" presetSubtype="8" fill="hold" nodeType="withEffect">
                                  <p:stCondLst>
                                    <p:cond delay="0"/>
                                  </p:stCondLst>
                                  <p:childTnLst>
                                    <p:set>
                                      <p:cBhvr>
                                        <p:cTn id="107" dur="1" fill="hold">
                                          <p:stCondLst>
                                            <p:cond delay="0"/>
                                          </p:stCondLst>
                                        </p:cTn>
                                        <p:tgtEl>
                                          <p:spTgt spid="230"/>
                                        </p:tgtEl>
                                        <p:attrNameLst>
                                          <p:attrName>style.visibility</p:attrName>
                                        </p:attrNameLst>
                                      </p:cBhvr>
                                      <p:to>
                                        <p:strVal val="visible"/>
                                      </p:to>
                                    </p:set>
                                    <p:anim calcmode="lin" valueType="num">
                                      <p:cBhvr additive="base">
                                        <p:cTn id="108" dur="250"/>
                                        <p:tgtEl>
                                          <p:spTgt spid="230"/>
                                        </p:tgtEl>
                                        <p:attrNameLst>
                                          <p:attrName>ppt_x</p:attrName>
                                        </p:attrNameLst>
                                      </p:cBhvr>
                                      <p:tavLst>
                                        <p:tav tm="0">
                                          <p:val>
                                            <p:strVal val="#ppt_x-#ppt_w*1.125000"/>
                                          </p:val>
                                        </p:tav>
                                        <p:tav tm="100000">
                                          <p:val>
                                            <p:strVal val="#ppt_x"/>
                                          </p:val>
                                        </p:tav>
                                      </p:tavLst>
                                    </p:anim>
                                    <p:animEffect transition="in" filter="wipe(right)">
                                      <p:cBhvr>
                                        <p:cTn id="109" dur="250"/>
                                        <p:tgtEl>
                                          <p:spTgt spid="230"/>
                                        </p:tgtEl>
                                      </p:cBhvr>
                                    </p:animEffect>
                                  </p:childTnLst>
                                </p:cTn>
                              </p:par>
                              <p:par>
                                <p:cTn id="110" presetID="26" presetClass="emph" presetSubtype="0" fill="hold" nodeType="withEffect">
                                  <p:stCondLst>
                                    <p:cond delay="0"/>
                                  </p:stCondLst>
                                  <p:childTnLst>
                                    <p:animEffect transition="out" filter="fade">
                                      <p:cBhvr>
                                        <p:cTn id="111" dur="250" tmFilter="0, 0; .2, .5; .8, .5; 1, 0"/>
                                        <p:tgtEl>
                                          <p:spTgt spid="226"/>
                                        </p:tgtEl>
                                      </p:cBhvr>
                                    </p:animEffect>
                                    <p:animScale>
                                      <p:cBhvr>
                                        <p:cTn id="112" dur="125" autoRev="1" fill="hold"/>
                                        <p:tgtEl>
                                          <p:spTgt spid="226"/>
                                        </p:tgtEl>
                                      </p:cBhvr>
                                      <p:by x="105000" y="105000"/>
                                    </p:animScale>
                                  </p:childTnLst>
                                </p:cTn>
                              </p:par>
                            </p:childTnLst>
                          </p:cTn>
                        </p:par>
                        <p:par>
                          <p:cTn id="113" fill="hold">
                            <p:stCondLst>
                              <p:cond delay="1260"/>
                            </p:stCondLst>
                            <p:childTnLst>
                              <p:par>
                                <p:cTn id="114" presetID="22" presetClass="entr" presetSubtype="8" fill="hold" nodeType="afterEffect">
                                  <p:stCondLst>
                                    <p:cond delay="250"/>
                                  </p:stCondLst>
                                  <p:childTnLst>
                                    <p:set>
                                      <p:cBhvr>
                                        <p:cTn id="115" dur="1" fill="hold">
                                          <p:stCondLst>
                                            <p:cond delay="0"/>
                                          </p:stCondLst>
                                        </p:cTn>
                                        <p:tgtEl>
                                          <p:spTgt spid="64"/>
                                        </p:tgtEl>
                                        <p:attrNameLst>
                                          <p:attrName>style.visibility</p:attrName>
                                        </p:attrNameLst>
                                      </p:cBhvr>
                                      <p:to>
                                        <p:strVal val="visible"/>
                                      </p:to>
                                    </p:set>
                                    <p:animEffect transition="in" filter="wipe(left)">
                                      <p:cBhvr>
                                        <p:cTn id="116" dur="250"/>
                                        <p:tgtEl>
                                          <p:spTgt spid="64"/>
                                        </p:tgtEl>
                                      </p:cBhvr>
                                    </p:animEffect>
                                  </p:childTnLst>
                                </p:cTn>
                              </p:par>
                              <p:par>
                                <p:cTn id="117" presetID="12" presetClass="entr" presetSubtype="8" fill="hold" nodeType="withEffect">
                                  <p:stCondLst>
                                    <p:cond delay="250"/>
                                  </p:stCondLst>
                                  <p:childTnLst>
                                    <p:set>
                                      <p:cBhvr>
                                        <p:cTn id="118" dur="1" fill="hold">
                                          <p:stCondLst>
                                            <p:cond delay="0"/>
                                          </p:stCondLst>
                                        </p:cTn>
                                        <p:tgtEl>
                                          <p:spTgt spid="232"/>
                                        </p:tgtEl>
                                        <p:attrNameLst>
                                          <p:attrName>style.visibility</p:attrName>
                                        </p:attrNameLst>
                                      </p:cBhvr>
                                      <p:to>
                                        <p:strVal val="visible"/>
                                      </p:to>
                                    </p:set>
                                    <p:anim calcmode="lin" valueType="num">
                                      <p:cBhvr additive="base">
                                        <p:cTn id="119" dur="250"/>
                                        <p:tgtEl>
                                          <p:spTgt spid="232"/>
                                        </p:tgtEl>
                                        <p:attrNameLst>
                                          <p:attrName>ppt_x</p:attrName>
                                        </p:attrNameLst>
                                      </p:cBhvr>
                                      <p:tavLst>
                                        <p:tav tm="0">
                                          <p:val>
                                            <p:strVal val="#ppt_x-#ppt_w*1.125000"/>
                                          </p:val>
                                        </p:tav>
                                        <p:tav tm="100000">
                                          <p:val>
                                            <p:strVal val="#ppt_x"/>
                                          </p:val>
                                        </p:tav>
                                      </p:tavLst>
                                    </p:anim>
                                    <p:animEffect transition="in" filter="wipe(right)">
                                      <p:cBhvr>
                                        <p:cTn id="120" dur="250"/>
                                        <p:tgtEl>
                                          <p:spTgt spid="23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250"/>
                                        <p:tgtEl>
                                          <p:spTgt spid="63"/>
                                        </p:tgtEl>
                                      </p:cBhvr>
                                    </p:animEffect>
                                    <p:set>
                                      <p:cBhvr>
                                        <p:cTn id="125" dur="1" fill="hold">
                                          <p:stCondLst>
                                            <p:cond delay="249"/>
                                          </p:stCondLst>
                                        </p:cTn>
                                        <p:tgtEl>
                                          <p:spTgt spid="6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250"/>
                                        <p:tgtEl>
                                          <p:spTgt spid="107"/>
                                        </p:tgtEl>
                                      </p:cBhvr>
                                    </p:animEffect>
                                    <p:set>
                                      <p:cBhvr>
                                        <p:cTn id="128" dur="1" fill="hold">
                                          <p:stCondLst>
                                            <p:cond delay="249"/>
                                          </p:stCondLst>
                                        </p:cTn>
                                        <p:tgtEl>
                                          <p:spTgt spid="10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50"/>
                                        <p:tgtEl>
                                          <p:spTgt spid="103"/>
                                        </p:tgtEl>
                                      </p:cBhvr>
                                    </p:animEffect>
                                    <p:set>
                                      <p:cBhvr>
                                        <p:cTn id="131" dur="1" fill="hold">
                                          <p:stCondLst>
                                            <p:cond delay="249"/>
                                          </p:stCondLst>
                                        </p:cTn>
                                        <p:tgtEl>
                                          <p:spTgt spid="10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100"/>
                                        </p:tgtEl>
                                      </p:cBhvr>
                                    </p:animEffect>
                                    <p:set>
                                      <p:cBhvr>
                                        <p:cTn id="134" dur="1" fill="hold">
                                          <p:stCondLst>
                                            <p:cond delay="249"/>
                                          </p:stCondLst>
                                        </p:cTn>
                                        <p:tgtEl>
                                          <p:spTgt spid="10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101"/>
                                        </p:tgtEl>
                                      </p:cBhvr>
                                    </p:animEffect>
                                    <p:set>
                                      <p:cBhvr>
                                        <p:cTn id="137" dur="1" fill="hold">
                                          <p:stCondLst>
                                            <p:cond delay="249"/>
                                          </p:stCondLst>
                                        </p:cTn>
                                        <p:tgtEl>
                                          <p:spTgt spid="10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50"/>
                                        <p:tgtEl>
                                          <p:spTgt spid="102"/>
                                        </p:tgtEl>
                                      </p:cBhvr>
                                    </p:animEffect>
                                    <p:set>
                                      <p:cBhvr>
                                        <p:cTn id="140" dur="1" fill="hold">
                                          <p:stCondLst>
                                            <p:cond delay="249"/>
                                          </p:stCondLst>
                                        </p:cTn>
                                        <p:tgtEl>
                                          <p:spTgt spid="10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250"/>
                                        <p:tgtEl>
                                          <p:spTgt spid="119"/>
                                        </p:tgtEl>
                                      </p:cBhvr>
                                    </p:animEffect>
                                  </p:childTnLst>
                                </p:cTn>
                              </p:par>
                              <p:par>
                                <p:cTn id="144" presetID="10" presetClass="entr" presetSubtype="0" fill="hold" nodeType="with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250"/>
                                        <p:tgtEl>
                                          <p:spTgt spid="67"/>
                                        </p:tgtEl>
                                      </p:cBhvr>
                                    </p:animEffect>
                                  </p:childTnLst>
                                </p:cTn>
                              </p:par>
                            </p:childTnLst>
                          </p:cTn>
                        </p:par>
                        <p:par>
                          <p:cTn id="147" fill="hold">
                            <p:stCondLst>
                              <p:cond delay="250"/>
                            </p:stCondLst>
                            <p:childTnLst>
                              <p:par>
                                <p:cTn id="148" presetID="26" presetClass="emph" presetSubtype="0" fill="hold" nodeType="afterEffect">
                                  <p:stCondLst>
                                    <p:cond delay="0"/>
                                  </p:stCondLst>
                                  <p:childTnLst>
                                    <p:animEffect transition="out" filter="fade">
                                      <p:cBhvr>
                                        <p:cTn id="149" dur="250" tmFilter="0, 0; .2, .5; .8, .5; 1, 0"/>
                                        <p:tgtEl>
                                          <p:spTgt spid="233"/>
                                        </p:tgtEl>
                                      </p:cBhvr>
                                    </p:animEffect>
                                    <p:animScale>
                                      <p:cBhvr>
                                        <p:cTn id="150" dur="125" autoRev="1" fill="hold"/>
                                        <p:tgtEl>
                                          <p:spTgt spid="233"/>
                                        </p:tgtEl>
                                      </p:cBhvr>
                                      <p:by x="105000" y="105000"/>
                                    </p:animScale>
                                  </p:childTnLst>
                                </p:cTn>
                              </p:par>
                            </p:childTnLst>
                          </p:cTn>
                        </p:par>
                        <p:par>
                          <p:cTn id="151" fill="hold">
                            <p:stCondLst>
                              <p:cond delay="500"/>
                            </p:stCondLst>
                            <p:childTnLst>
                              <p:par>
                                <p:cTn id="152" presetID="22" presetClass="entr" presetSubtype="8" fill="hold" nodeType="afterEffect">
                                  <p:stCondLst>
                                    <p:cond delay="750"/>
                                  </p:stCondLst>
                                  <p:childTnLst>
                                    <p:set>
                                      <p:cBhvr>
                                        <p:cTn id="153" dur="1" fill="hold">
                                          <p:stCondLst>
                                            <p:cond delay="0"/>
                                          </p:stCondLst>
                                        </p:cTn>
                                        <p:tgtEl>
                                          <p:spTgt spid="91"/>
                                        </p:tgtEl>
                                        <p:attrNameLst>
                                          <p:attrName>style.visibility</p:attrName>
                                        </p:attrNameLst>
                                      </p:cBhvr>
                                      <p:to>
                                        <p:strVal val="visible"/>
                                      </p:to>
                                    </p:set>
                                    <p:animEffect transition="in" filter="wipe(left)">
                                      <p:cBhvr>
                                        <p:cTn id="154" dur="250"/>
                                        <p:tgtEl>
                                          <p:spTgt spid="91"/>
                                        </p:tgtEl>
                                      </p:cBhvr>
                                    </p:animEffect>
                                  </p:childTnLst>
                                </p:cTn>
                              </p:par>
                            </p:childTnLst>
                          </p:cTn>
                        </p:par>
                        <p:par>
                          <p:cTn id="155" fill="hold">
                            <p:stCondLst>
                              <p:cond delay="1500"/>
                            </p:stCondLst>
                            <p:childTnLst>
                              <p:par>
                                <p:cTn id="156" presetID="12" presetClass="entr" presetSubtype="8" fill="hold" nodeType="afterEffect">
                                  <p:stCondLst>
                                    <p:cond delay="0"/>
                                  </p:stCondLst>
                                  <p:childTnLst>
                                    <p:set>
                                      <p:cBhvr>
                                        <p:cTn id="157" dur="1" fill="hold">
                                          <p:stCondLst>
                                            <p:cond delay="0"/>
                                          </p:stCondLst>
                                        </p:cTn>
                                        <p:tgtEl>
                                          <p:spTgt spid="234"/>
                                        </p:tgtEl>
                                        <p:attrNameLst>
                                          <p:attrName>style.visibility</p:attrName>
                                        </p:attrNameLst>
                                      </p:cBhvr>
                                      <p:to>
                                        <p:strVal val="visible"/>
                                      </p:to>
                                    </p:set>
                                    <p:anim calcmode="lin" valueType="num">
                                      <p:cBhvr additive="base">
                                        <p:cTn id="158" dur="250"/>
                                        <p:tgtEl>
                                          <p:spTgt spid="234"/>
                                        </p:tgtEl>
                                        <p:attrNameLst>
                                          <p:attrName>ppt_x</p:attrName>
                                        </p:attrNameLst>
                                      </p:cBhvr>
                                      <p:tavLst>
                                        <p:tav tm="0">
                                          <p:val>
                                            <p:strVal val="#ppt_x-#ppt_w*1.125000"/>
                                          </p:val>
                                        </p:tav>
                                        <p:tav tm="100000">
                                          <p:val>
                                            <p:strVal val="#ppt_x"/>
                                          </p:val>
                                        </p:tav>
                                      </p:tavLst>
                                    </p:anim>
                                    <p:animEffect transition="in" filter="wipe(right)">
                                      <p:cBhvr>
                                        <p:cTn id="159" dur="250"/>
                                        <p:tgtEl>
                                          <p:spTgt spid="23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250"/>
                                        <p:tgtEl>
                                          <p:spTgt spid="119"/>
                                        </p:tgtEl>
                                      </p:cBhvr>
                                    </p:animEffect>
                                    <p:set>
                                      <p:cBhvr>
                                        <p:cTn id="164" dur="1" fill="hold">
                                          <p:stCondLst>
                                            <p:cond delay="249"/>
                                          </p:stCondLst>
                                        </p:cTn>
                                        <p:tgtEl>
                                          <p:spTgt spid="119"/>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250"/>
                                        <p:tgtEl>
                                          <p:spTgt spid="67"/>
                                        </p:tgtEl>
                                      </p:cBhvr>
                                    </p:animEffect>
                                    <p:set>
                                      <p:cBhvr>
                                        <p:cTn id="167" dur="1" fill="hold">
                                          <p:stCondLst>
                                            <p:cond delay="249"/>
                                          </p:stCondLst>
                                        </p:cTn>
                                        <p:tgtEl>
                                          <p:spTgt spid="67"/>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68"/>
                                        </p:tgtEl>
                                        <p:attrNameLst>
                                          <p:attrName>style.visibility</p:attrName>
                                        </p:attrNameLst>
                                      </p:cBhvr>
                                      <p:to>
                                        <p:strVal val="visible"/>
                                      </p:to>
                                    </p:set>
                                    <p:animEffect transition="in" filter="fade">
                                      <p:cBhvr>
                                        <p:cTn id="170" dur="250"/>
                                        <p:tgtEl>
                                          <p:spTgt spid="68"/>
                                        </p:tgtEl>
                                      </p:cBhvr>
                                    </p:animEffect>
                                  </p:childTnLst>
                                </p:cTn>
                              </p:par>
                            </p:childTnLst>
                          </p:cTn>
                        </p:par>
                        <p:par>
                          <p:cTn id="171" fill="hold">
                            <p:stCondLst>
                              <p:cond delay="250"/>
                            </p:stCondLst>
                            <p:childTnLst>
                              <p:par>
                                <p:cTn id="172" presetID="26" presetClass="emph" presetSubtype="0" fill="hold" nodeType="afterEffect">
                                  <p:stCondLst>
                                    <p:cond delay="0"/>
                                  </p:stCondLst>
                                  <p:childTnLst>
                                    <p:animEffect transition="out" filter="fade">
                                      <p:cBhvr>
                                        <p:cTn id="173" dur="250" tmFilter="0, 0; .2, .5; .8, .5; 1, 0"/>
                                        <p:tgtEl>
                                          <p:spTgt spid="235"/>
                                        </p:tgtEl>
                                      </p:cBhvr>
                                    </p:animEffect>
                                    <p:animScale>
                                      <p:cBhvr>
                                        <p:cTn id="174" dur="125" autoRev="1" fill="hold"/>
                                        <p:tgtEl>
                                          <p:spTgt spid="235"/>
                                        </p:tgtEl>
                                      </p:cBhvr>
                                      <p:by x="105000" y="105000"/>
                                    </p:animScale>
                                  </p:childTnLst>
                                </p:cTn>
                              </p:par>
                            </p:childTnLst>
                          </p:cTn>
                        </p:par>
                        <p:par>
                          <p:cTn id="175" fill="hold">
                            <p:stCondLst>
                              <p:cond delay="500"/>
                            </p:stCondLst>
                            <p:childTnLst>
                              <p:par>
                                <p:cTn id="176" presetID="22" presetClass="entr" presetSubtype="8" fill="hold" nodeType="afterEffect">
                                  <p:stCondLst>
                                    <p:cond delay="750"/>
                                  </p:stCondLst>
                                  <p:childTnLst>
                                    <p:set>
                                      <p:cBhvr>
                                        <p:cTn id="177" dur="1" fill="hold">
                                          <p:stCondLst>
                                            <p:cond delay="0"/>
                                          </p:stCondLst>
                                        </p:cTn>
                                        <p:tgtEl>
                                          <p:spTgt spid="93"/>
                                        </p:tgtEl>
                                        <p:attrNameLst>
                                          <p:attrName>style.visibility</p:attrName>
                                        </p:attrNameLst>
                                      </p:cBhvr>
                                      <p:to>
                                        <p:strVal val="visible"/>
                                      </p:to>
                                    </p:set>
                                    <p:animEffect transition="in" filter="wipe(left)">
                                      <p:cBhvr>
                                        <p:cTn id="178" dur="250"/>
                                        <p:tgtEl>
                                          <p:spTgt spid="93"/>
                                        </p:tgtEl>
                                      </p:cBhvr>
                                    </p:animEffect>
                                  </p:childTnLst>
                                </p:cTn>
                              </p:par>
                            </p:childTnLst>
                          </p:cTn>
                        </p:par>
                        <p:par>
                          <p:cTn id="179" fill="hold">
                            <p:stCondLst>
                              <p:cond delay="1500"/>
                            </p:stCondLst>
                            <p:childTnLst>
                              <p:par>
                                <p:cTn id="180" presetID="12" presetClass="entr" presetSubtype="8" fill="hold" nodeType="afterEffect">
                                  <p:stCondLst>
                                    <p:cond delay="0"/>
                                  </p:stCondLst>
                                  <p:childTnLst>
                                    <p:set>
                                      <p:cBhvr>
                                        <p:cTn id="181" dur="1" fill="hold">
                                          <p:stCondLst>
                                            <p:cond delay="0"/>
                                          </p:stCondLst>
                                        </p:cTn>
                                        <p:tgtEl>
                                          <p:spTgt spid="236"/>
                                        </p:tgtEl>
                                        <p:attrNameLst>
                                          <p:attrName>style.visibility</p:attrName>
                                        </p:attrNameLst>
                                      </p:cBhvr>
                                      <p:to>
                                        <p:strVal val="visible"/>
                                      </p:to>
                                    </p:set>
                                    <p:anim calcmode="lin" valueType="num">
                                      <p:cBhvr additive="base">
                                        <p:cTn id="182" dur="250"/>
                                        <p:tgtEl>
                                          <p:spTgt spid="236"/>
                                        </p:tgtEl>
                                        <p:attrNameLst>
                                          <p:attrName>ppt_x</p:attrName>
                                        </p:attrNameLst>
                                      </p:cBhvr>
                                      <p:tavLst>
                                        <p:tav tm="0">
                                          <p:val>
                                            <p:strVal val="#ppt_x-#ppt_w*1.125000"/>
                                          </p:val>
                                        </p:tav>
                                        <p:tav tm="100000">
                                          <p:val>
                                            <p:strVal val="#ppt_x"/>
                                          </p:val>
                                        </p:tav>
                                      </p:tavLst>
                                    </p:anim>
                                    <p:animEffect transition="in" filter="wipe(right)">
                                      <p:cBhvr>
                                        <p:cTn id="183" dur="250"/>
                                        <p:tgtEl>
                                          <p:spTgt spid="236"/>
                                        </p:tgtEl>
                                      </p:cBhvr>
                                    </p:animEffect>
                                  </p:childTnLst>
                                </p:cTn>
                              </p:par>
                            </p:childTnLst>
                          </p:cTn>
                        </p:par>
                        <p:par>
                          <p:cTn id="184" fill="hold">
                            <p:stCondLst>
                              <p:cond delay="1750"/>
                            </p:stCondLst>
                            <p:childTnLst>
                              <p:par>
                                <p:cTn id="185" presetID="10" presetClass="exit" presetSubtype="0" fill="hold" nodeType="afterEffect">
                                  <p:stCondLst>
                                    <p:cond delay="500"/>
                                  </p:stCondLst>
                                  <p:childTnLst>
                                    <p:animEffect transition="out" filter="fade">
                                      <p:cBhvr>
                                        <p:cTn id="186" dur="250"/>
                                        <p:tgtEl>
                                          <p:spTgt spid="68"/>
                                        </p:tgtEl>
                                      </p:cBhvr>
                                    </p:animEffect>
                                    <p:set>
                                      <p:cBhvr>
                                        <p:cTn id="187" dur="1" fill="hold">
                                          <p:stCondLst>
                                            <p:cond delay="24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100" grpId="0" animBg="1"/>
      <p:bldP spid="100" grpId="1" animBg="1"/>
      <p:bldP spid="101" grpId="0" animBg="1"/>
      <p:bldP spid="101" grpId="1" animBg="1"/>
      <p:bldP spid="102" grpId="0" animBg="1"/>
      <p:bldP spid="102" grpId="1" animBg="1"/>
      <p:bldP spid="103" grpId="0" animBg="1"/>
      <p:bldP spid="103" grpId="1" animBg="1"/>
      <p:bldP spid="107" grpId="0" animBg="1"/>
      <p:bldP spid="107" grpId="1" animBg="1"/>
      <p:bldP spid="107" grpId="2" animBg="1"/>
      <p:bldP spid="119" grpId="0" animBg="1"/>
      <p:bldP spid="1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5" name="Shape 255"/>
          <p:cNvSpPr txBox="1">
            <a:spLocks noGrp="1"/>
          </p:cNvSpPr>
          <p:nvPr>
            <p:ph type="body" idx="2"/>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Results &amp; Discussion</a:t>
            </a:r>
          </a:p>
        </p:txBody>
      </p:sp>
      <p:pic>
        <p:nvPicPr>
          <p:cNvPr id="5" name="Results and Discussions animation for highlight tal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3208"/>
            <a:ext cx="9144000" cy="5143500"/>
          </a:xfrm>
          <a:prstGeom prst="rect">
            <a:avLst/>
          </a:prstGeom>
        </p:spPr>
      </p:pic>
    </p:spTree>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52" name="Group 51"/>
          <p:cNvGrpSpPr/>
          <p:nvPr/>
        </p:nvGrpSpPr>
        <p:grpSpPr>
          <a:xfrm>
            <a:off x="6179017" y="1410842"/>
            <a:ext cx="2745176" cy="4240239"/>
            <a:chOff x="6179017" y="1410842"/>
            <a:chExt cx="2745176" cy="4240239"/>
          </a:xfrm>
        </p:grpSpPr>
        <p:sp>
          <p:nvSpPr>
            <p:cNvPr id="53" name="Right Arrow 52"/>
            <p:cNvSpPr/>
            <p:nvPr/>
          </p:nvSpPr>
          <p:spPr>
            <a:xfrm rot="5400000">
              <a:off x="7767849" y="2590686"/>
              <a:ext cx="649224" cy="182880"/>
            </a:xfrm>
            <a:prstGeom prst="rightArrow">
              <a:avLst>
                <a:gd name="adj1" fmla="val 50000"/>
                <a:gd name="adj2" fmla="val 5409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Right Arrow 53"/>
            <p:cNvSpPr/>
            <p:nvPr/>
          </p:nvSpPr>
          <p:spPr>
            <a:xfrm rot="18731271">
              <a:off x="6112875" y="4858840"/>
              <a:ext cx="1401602" cy="182880"/>
            </a:xfrm>
            <a:prstGeom prst="rightArrow">
              <a:avLst>
                <a:gd name="adj1" fmla="val 50000"/>
                <a:gd name="adj2" fmla="val 7649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Right Arrow 54"/>
            <p:cNvSpPr/>
            <p:nvPr/>
          </p:nvSpPr>
          <p:spPr>
            <a:xfrm>
              <a:off x="6308486" y="3571839"/>
              <a:ext cx="947152" cy="182880"/>
            </a:xfrm>
            <a:prstGeom prst="rightArrow">
              <a:avLst>
                <a:gd name="adj1" fmla="val 50000"/>
                <a:gd name="adj2" fmla="val 66383"/>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Right Arrow 55"/>
            <p:cNvSpPr/>
            <p:nvPr/>
          </p:nvSpPr>
          <p:spPr>
            <a:xfrm rot="1720589">
              <a:off x="6179017" y="2744471"/>
              <a:ext cx="1206090" cy="182880"/>
            </a:xfrm>
            <a:prstGeom prst="rightArrow">
              <a:avLst>
                <a:gd name="adj1" fmla="val 50000"/>
                <a:gd name="adj2" fmla="val 7184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Flowchart: Alternate Process 56"/>
            <p:cNvSpPr/>
            <p:nvPr/>
          </p:nvSpPr>
          <p:spPr>
            <a:xfrm>
              <a:off x="7260150" y="3020709"/>
              <a:ext cx="1664043" cy="151955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75000"/>
                    </a:schemeClr>
                  </a:solidFill>
                  <a:latin typeface="Century Gothic" panose="020B0502020202020204" pitchFamily="34" charset="0"/>
                </a:rPr>
                <a:t>Prediction Models</a:t>
              </a:r>
            </a:p>
            <a:p>
              <a:pPr algn="ctr"/>
              <a:r>
                <a:rPr lang="en-US" sz="1600" dirty="0" smtClean="0">
                  <a:solidFill>
                    <a:schemeClr val="accent1">
                      <a:lumMod val="75000"/>
                    </a:schemeClr>
                  </a:solidFill>
                  <a:latin typeface="Century Gothic" panose="020B0502020202020204" pitchFamily="34" charset="0"/>
                </a:rPr>
                <a:t>Linear Regression</a:t>
              </a:r>
              <a:endParaRPr lang="en-US" sz="1600" dirty="0">
                <a:solidFill>
                  <a:schemeClr val="accent1">
                    <a:lumMod val="75000"/>
                  </a:schemeClr>
                </a:solidFill>
                <a:latin typeface="Century Gothic" panose="020B0502020202020204" pitchFamily="34" charset="0"/>
              </a:endParaRPr>
            </a:p>
          </p:txBody>
        </p:sp>
        <p:sp>
          <p:nvSpPr>
            <p:cNvPr id="58" name="Flowchart: Alternate Process 57"/>
            <p:cNvSpPr/>
            <p:nvPr/>
          </p:nvSpPr>
          <p:spPr>
            <a:xfrm>
              <a:off x="7437504" y="1410842"/>
              <a:ext cx="1260734" cy="1116113"/>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75000"/>
                    </a:schemeClr>
                  </a:solidFill>
                  <a:latin typeface="Century Gothic" panose="020B0502020202020204" pitchFamily="34" charset="0"/>
                </a:rPr>
                <a:t>Government Rice Yield Data</a:t>
              </a:r>
              <a:endParaRPr lang="en-US" sz="1200" b="1" dirty="0">
                <a:solidFill>
                  <a:schemeClr val="accent1">
                    <a:lumMod val="75000"/>
                  </a:schemeClr>
                </a:solidFill>
                <a:latin typeface="Century Gothic" panose="020B0502020202020204" pitchFamily="34" charset="0"/>
              </a:endParaRPr>
            </a:p>
          </p:txBody>
        </p:sp>
      </p:grpSp>
      <p:sp>
        <p:nvSpPr>
          <p:cNvPr id="59" name="Text Placeholder 2"/>
          <p:cNvSpPr>
            <a:spLocks noGrp="1"/>
          </p:cNvSpPr>
          <p:nvPr>
            <p:ph type="body" sz="quarter" idx="4294967295"/>
          </p:nvPr>
        </p:nvSpPr>
        <p:spPr>
          <a:xfrm>
            <a:off x="186182" y="951200"/>
            <a:ext cx="2285192" cy="320104"/>
          </a:xfrm>
          <a:prstGeom prst="rect">
            <a:avLst/>
          </a:prstGeom>
        </p:spPr>
        <p:txBody>
          <a:bodyPr>
            <a:noAutofit/>
          </a:bodyPr>
          <a:lstStyle/>
          <a:p>
            <a:pPr marL="177800" indent="0">
              <a:buNone/>
            </a:pPr>
            <a:r>
              <a:rPr lang="en-US" sz="1800" dirty="0">
                <a:solidFill>
                  <a:schemeClr val="tx1"/>
                </a:solidFill>
                <a:latin typeface="Century Gothic" panose="020B0502020202020204" pitchFamily="34" charset="0"/>
              </a:rPr>
              <a:t>Satellites/Sensors</a:t>
            </a:r>
            <a:endParaRPr lang="en-US" sz="2400" dirty="0">
              <a:solidFill>
                <a:schemeClr val="tx1"/>
              </a:solidFill>
              <a:latin typeface="Century Gothic" panose="020B0502020202020204" pitchFamily="34" charset="0"/>
            </a:endParaRPr>
          </a:p>
        </p:txBody>
      </p:sp>
      <p:sp>
        <p:nvSpPr>
          <p:cNvPr id="60" name="Text Placeholder 2"/>
          <p:cNvSpPr>
            <a:spLocks noGrp="1"/>
          </p:cNvSpPr>
          <p:nvPr>
            <p:ph type="body" sz="quarter" idx="4294967295"/>
          </p:nvPr>
        </p:nvSpPr>
        <p:spPr>
          <a:xfrm>
            <a:off x="0" y="291727"/>
            <a:ext cx="9144000" cy="626744"/>
          </a:xfrm>
          <a:prstGeom prst="rect">
            <a:avLst/>
          </a:prstGeom>
        </p:spPr>
        <p:txBody>
          <a:bodyPr>
            <a:normAutofit/>
          </a:bodyPr>
          <a:lstStyle/>
          <a:p>
            <a:pPr marL="177800" indent="0" algn="ctr">
              <a:buNone/>
            </a:pPr>
            <a:r>
              <a:rPr lang="en-US" sz="3200" b="1" dirty="0" smtClean="0">
                <a:solidFill>
                  <a:schemeClr val="accent1"/>
                </a:solidFill>
                <a:latin typeface="Century Gothic" panose="020B0502020202020204" pitchFamily="34" charset="0"/>
              </a:rPr>
              <a:t>Methodology</a:t>
            </a:r>
            <a:endParaRPr lang="en-US" sz="3600" b="1" dirty="0">
              <a:solidFill>
                <a:schemeClr val="accent1"/>
              </a:solidFill>
              <a:latin typeface="Century Gothic" panose="020B0502020202020204" pitchFamily="34" charset="0"/>
            </a:endParaRPr>
          </a:p>
        </p:txBody>
      </p:sp>
      <p:sp>
        <p:nvSpPr>
          <p:cNvPr id="61" name="Text Placeholder 2"/>
          <p:cNvSpPr>
            <a:spLocks noGrp="1"/>
          </p:cNvSpPr>
          <p:nvPr>
            <p:ph type="body" sz="quarter" idx="4294967295"/>
          </p:nvPr>
        </p:nvSpPr>
        <p:spPr>
          <a:xfrm>
            <a:off x="2521689" y="950599"/>
            <a:ext cx="2436391" cy="378456"/>
          </a:xfrm>
          <a:prstGeom prst="rect">
            <a:avLst/>
          </a:prstGeom>
        </p:spPr>
        <p:txBody>
          <a:bodyPr>
            <a:noAutofit/>
          </a:bodyPr>
          <a:lstStyle/>
          <a:p>
            <a:pPr marL="177800" indent="0">
              <a:buNone/>
            </a:pPr>
            <a:r>
              <a:rPr lang="en-US" sz="1800" dirty="0">
                <a:solidFill>
                  <a:schemeClr val="tx1"/>
                </a:solidFill>
                <a:latin typeface="Century Gothic" panose="020B0502020202020204" pitchFamily="34" charset="0"/>
              </a:rPr>
              <a:t>Intermediate Data</a:t>
            </a:r>
          </a:p>
        </p:txBody>
      </p:sp>
      <p:pic>
        <p:nvPicPr>
          <p:cNvPr id="62"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3987661" y="3010096"/>
            <a:ext cx="2696871" cy="2214514"/>
            <a:chOff x="3987661" y="3010096"/>
            <a:chExt cx="2696871" cy="2214514"/>
          </a:xfrm>
        </p:grpSpPr>
        <p:sp>
          <p:nvSpPr>
            <p:cNvPr id="64" name="Right Arrow 63"/>
            <p:cNvSpPr/>
            <p:nvPr/>
          </p:nvSpPr>
          <p:spPr>
            <a:xfrm rot="20235520">
              <a:off x="3987661" y="4711896"/>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Right Arrow 64"/>
            <p:cNvSpPr/>
            <p:nvPr/>
          </p:nvSpPr>
          <p:spPr>
            <a:xfrm>
              <a:off x="4174386" y="3154633"/>
              <a:ext cx="1168132" cy="182880"/>
            </a:xfrm>
            <a:prstGeom prst="rightArrow">
              <a:avLst>
                <a:gd name="adj1" fmla="val 50000"/>
                <a:gd name="adj2" fmla="val 9095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ight Arrow 65"/>
            <p:cNvSpPr/>
            <p:nvPr/>
          </p:nvSpPr>
          <p:spPr>
            <a:xfrm rot="16200000">
              <a:off x="5733625" y="4825298"/>
              <a:ext cx="615745" cy="182880"/>
            </a:xfrm>
            <a:prstGeom prst="rightArrow">
              <a:avLst>
                <a:gd name="adj1" fmla="val 50000"/>
                <a:gd name="adj2" fmla="val 5792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67" name="Group 66"/>
            <p:cNvGrpSpPr/>
            <p:nvPr/>
          </p:nvGrpSpPr>
          <p:grpSpPr>
            <a:xfrm>
              <a:off x="5342518" y="3010096"/>
              <a:ext cx="1342014" cy="1623093"/>
              <a:chOff x="6055564" y="3025183"/>
              <a:chExt cx="1342014" cy="1623093"/>
            </a:xfrm>
          </p:grpSpPr>
          <p:sp>
            <p:nvSpPr>
              <p:cNvPr id="68" name="Flowchart: Alternate Process 67"/>
              <p:cNvSpPr/>
              <p:nvPr/>
            </p:nvSpPr>
            <p:spPr>
              <a:xfrm>
                <a:off x="6055564" y="3025183"/>
                <a:ext cx="1342014" cy="159807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SDCI</a:t>
                </a:r>
              </a:p>
              <a:p>
                <a:pPr algn="ctr"/>
                <a:r>
                  <a:rPr lang="en-US" sz="1050" dirty="0" smtClean="0">
                    <a:solidFill>
                      <a:schemeClr val="accent1">
                        <a:lumMod val="75000"/>
                      </a:schemeClr>
                    </a:solidFill>
                    <a:latin typeface="Century Gothic" panose="020B0502020202020204" pitchFamily="34" charset="0"/>
                  </a:rPr>
                  <a:t>Scaled Drought Condition Index</a:t>
                </a:r>
              </a:p>
              <a:p>
                <a:pPr algn="ctr"/>
                <a:endParaRPr lang="en-US" sz="1200" dirty="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p:txBody>
          </p:sp>
          <p:pic>
            <p:nvPicPr>
              <p:cNvPr id="69" name="Picture 4" descr="D:\Klug\Results\flowch\FC_sdc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099" y="3448703"/>
                <a:ext cx="926943" cy="119957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0" name="Group 69"/>
          <p:cNvGrpSpPr/>
          <p:nvPr/>
        </p:nvGrpSpPr>
        <p:grpSpPr>
          <a:xfrm>
            <a:off x="641095" y="2456734"/>
            <a:ext cx="3754231" cy="3106382"/>
            <a:chOff x="641095" y="2456734"/>
            <a:chExt cx="3754231" cy="3106382"/>
          </a:xfrm>
        </p:grpSpPr>
        <p:sp>
          <p:nvSpPr>
            <p:cNvPr id="71" name="Right Arrow 70"/>
            <p:cNvSpPr/>
            <p:nvPr/>
          </p:nvSpPr>
          <p:spPr>
            <a:xfrm rot="19856155">
              <a:off x="1549867" y="4285495"/>
              <a:ext cx="1699583" cy="182880"/>
            </a:xfrm>
            <a:prstGeom prst="rightArrow">
              <a:avLst>
                <a:gd name="adj1" fmla="val 50000"/>
                <a:gd name="adj2" fmla="val 10462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Right Arrow 71"/>
            <p:cNvSpPr/>
            <p:nvPr/>
          </p:nvSpPr>
          <p:spPr>
            <a:xfrm>
              <a:off x="1603424" y="3154633"/>
              <a:ext cx="1495920" cy="182880"/>
            </a:xfrm>
            <a:prstGeom prst="rightArrow">
              <a:avLst>
                <a:gd name="adj1" fmla="val 50000"/>
                <a:gd name="adj2" fmla="val 107341"/>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73" name="Group 72"/>
            <p:cNvGrpSpPr/>
            <p:nvPr/>
          </p:nvGrpSpPr>
          <p:grpSpPr>
            <a:xfrm>
              <a:off x="3116258" y="2456734"/>
              <a:ext cx="1279068" cy="1677026"/>
              <a:chOff x="2876332" y="1475623"/>
              <a:chExt cx="1279068" cy="1677026"/>
            </a:xfrm>
          </p:grpSpPr>
          <p:sp>
            <p:nvSpPr>
              <p:cNvPr id="80" name="Flowchart: Alternate Process 79"/>
              <p:cNvSpPr/>
              <p:nvPr/>
            </p:nvSpPr>
            <p:spPr>
              <a:xfrm>
                <a:off x="2876332" y="1475623"/>
                <a:ext cx="1279068" cy="161356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Monthly Precipitation </a:t>
                </a:r>
                <a:r>
                  <a:rPr lang="en-US" sz="1050" dirty="0" smtClean="0">
                    <a:solidFill>
                      <a:schemeClr val="accent1">
                        <a:lumMod val="75000"/>
                      </a:schemeClr>
                    </a:solidFill>
                    <a:latin typeface="Century Gothic" panose="020B0502020202020204" pitchFamily="34" charset="0"/>
                  </a:rPr>
                  <a:t>(averaged mm/</a:t>
                </a:r>
                <a:r>
                  <a:rPr lang="en-US" sz="1050" dirty="0" err="1" smtClean="0">
                    <a:solidFill>
                      <a:schemeClr val="accent1">
                        <a:lumMod val="75000"/>
                      </a:schemeClr>
                    </a:solidFill>
                    <a:latin typeface="Century Gothic" panose="020B0502020202020204" pitchFamily="34" charset="0"/>
                  </a:rPr>
                  <a:t>hr</a:t>
                </a:r>
                <a:r>
                  <a:rPr lang="en-US" sz="1200" dirty="0" smtClean="0">
                    <a:solidFill>
                      <a:schemeClr val="accent1">
                        <a:lumMod val="75000"/>
                      </a:schemeClr>
                    </a:solidFill>
                    <a:latin typeface="Century Gothic" panose="020B0502020202020204" pitchFamily="34" charset="0"/>
                  </a:rPr>
                  <a:t>)</a:t>
                </a:r>
                <a:endParaRPr lang="en-US" sz="1200" b="1" dirty="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p:txBody>
          </p:sp>
          <p:pic>
            <p:nvPicPr>
              <p:cNvPr id="81" name="Picture 3" descr="D:\Klug\Results\flowch\FC_GP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9034" y="2028985"/>
                <a:ext cx="868286" cy="112366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641095" y="2748274"/>
              <a:ext cx="1204522" cy="1216934"/>
              <a:chOff x="641095" y="2748274"/>
              <a:chExt cx="1204522" cy="1216934"/>
            </a:xfrm>
          </p:grpSpPr>
          <p:sp>
            <p:nvSpPr>
              <p:cNvPr id="78" name="Flowchart: Alternate Process 16"/>
              <p:cNvSpPr/>
              <p:nvPr/>
            </p:nvSpPr>
            <p:spPr>
              <a:xfrm>
                <a:off x="641095" y="2748274"/>
                <a:ext cx="1204522" cy="121693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GPM</a:t>
                </a:r>
                <a:r>
                  <a:rPr lang="en-US" sz="1050" dirty="0" smtClean="0">
                    <a:solidFill>
                      <a:schemeClr val="accent1">
                        <a:lumMod val="75000"/>
                      </a:schemeClr>
                    </a:solidFill>
                    <a:latin typeface="Century Gothic" panose="020B0502020202020204" pitchFamily="34" charset="0"/>
                  </a:rPr>
                  <a:t> </a:t>
                </a:r>
              </a:p>
              <a:p>
                <a:pPr algn="ctr"/>
                <a:r>
                  <a:rPr lang="en-US" sz="1050" dirty="0" smtClean="0">
                    <a:solidFill>
                      <a:schemeClr val="accent1">
                        <a:lumMod val="75000"/>
                      </a:schemeClr>
                    </a:solidFill>
                    <a:latin typeface="Century Gothic" panose="020B0502020202020204" pitchFamily="34" charset="0"/>
                  </a:rPr>
                  <a:t>Microwave Imager</a:t>
                </a:r>
              </a:p>
              <a:p>
                <a:pPr algn="ctr"/>
                <a:endParaRPr lang="en-US" sz="1400" dirty="0" smtClean="0">
                  <a:latin typeface="Century Gothic" panose="020B0502020202020204" pitchFamily="34" charset="0"/>
                </a:endParaRPr>
              </a:p>
              <a:p>
                <a:pPr algn="ctr"/>
                <a:endParaRPr lang="en-US" sz="1400" dirty="0" smtClean="0">
                  <a:latin typeface="Century Gothic" panose="020B0502020202020204" pitchFamily="34" charset="0"/>
                </a:endParaRPr>
              </a:p>
              <a:p>
                <a:pPr algn="ctr"/>
                <a:endParaRPr lang="en-US" sz="1400" dirty="0">
                  <a:latin typeface="Century Gothic" panose="020B0502020202020204" pitchFamily="34" charset="0"/>
                </a:endParaRPr>
              </a:p>
            </p:txBody>
          </p:sp>
          <p:pic>
            <p:nvPicPr>
              <p:cNvPr id="7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33" y="3319215"/>
                <a:ext cx="1008245" cy="5054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656445" y="4216469"/>
              <a:ext cx="1220298" cy="1346647"/>
              <a:chOff x="656445" y="4216469"/>
              <a:chExt cx="1220298" cy="1346647"/>
            </a:xfrm>
          </p:grpSpPr>
          <p:sp>
            <p:nvSpPr>
              <p:cNvPr id="76" name="Flowchart: Alternate Process 20"/>
              <p:cNvSpPr/>
              <p:nvPr/>
            </p:nvSpPr>
            <p:spPr>
              <a:xfrm>
                <a:off x="656445" y="4216469"/>
                <a:ext cx="1220298" cy="1346647"/>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TRMM</a:t>
                </a:r>
              </a:p>
              <a:p>
                <a:pPr algn="ctr"/>
                <a:r>
                  <a:rPr lang="en-US" sz="1050" dirty="0" smtClean="0">
                    <a:solidFill>
                      <a:schemeClr val="accent1">
                        <a:lumMod val="75000"/>
                      </a:schemeClr>
                    </a:solidFill>
                    <a:latin typeface="Century Gothic" panose="020B0502020202020204" pitchFamily="34" charset="0"/>
                  </a:rPr>
                  <a:t>Precipitation Radar</a:t>
                </a: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558" y="4720931"/>
                <a:ext cx="901554" cy="76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cxnSp>
        <p:nvCxnSpPr>
          <p:cNvPr id="82" name="Straight Connector 81"/>
          <p:cNvCxnSpPr/>
          <p:nvPr/>
        </p:nvCxnSpPr>
        <p:spPr>
          <a:xfrm>
            <a:off x="-1" y="131064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2"/>
          <p:cNvSpPr txBox="1">
            <a:spLocks/>
          </p:cNvSpPr>
          <p:nvPr/>
        </p:nvSpPr>
        <p:spPr>
          <a:xfrm>
            <a:off x="5229373" y="1000764"/>
            <a:ext cx="1745467"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End Products</a:t>
            </a:r>
            <a:endParaRPr lang="en-US" sz="2000" dirty="0">
              <a:latin typeface="Century Gothic" panose="020B0502020202020204" pitchFamily="34" charset="0"/>
            </a:endParaRPr>
          </a:p>
        </p:txBody>
      </p:sp>
      <p:sp>
        <p:nvSpPr>
          <p:cNvPr id="84" name="Text Placeholder 2"/>
          <p:cNvSpPr txBox="1">
            <a:spLocks/>
          </p:cNvSpPr>
          <p:nvPr/>
        </p:nvSpPr>
        <p:spPr>
          <a:xfrm>
            <a:off x="7525750" y="1003304"/>
            <a:ext cx="1264912"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Analysis</a:t>
            </a:r>
          </a:p>
        </p:txBody>
      </p:sp>
      <p:grpSp>
        <p:nvGrpSpPr>
          <p:cNvPr id="85" name="Group 84"/>
          <p:cNvGrpSpPr/>
          <p:nvPr/>
        </p:nvGrpSpPr>
        <p:grpSpPr>
          <a:xfrm>
            <a:off x="172815" y="1377948"/>
            <a:ext cx="6538238" cy="1578719"/>
            <a:chOff x="172815" y="1377948"/>
            <a:chExt cx="6538238" cy="1578719"/>
          </a:xfrm>
        </p:grpSpPr>
        <p:sp>
          <p:nvSpPr>
            <p:cNvPr id="86" name="Right Arrow 85"/>
            <p:cNvSpPr/>
            <p:nvPr/>
          </p:nvSpPr>
          <p:spPr>
            <a:xfrm>
              <a:off x="2329647" y="1947602"/>
              <a:ext cx="2959931" cy="182880"/>
            </a:xfrm>
            <a:prstGeom prst="rightArrow">
              <a:avLst>
                <a:gd name="adj1" fmla="val 50000"/>
                <a:gd name="adj2" fmla="val 9300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87" name="Group 86"/>
            <p:cNvGrpSpPr/>
            <p:nvPr/>
          </p:nvGrpSpPr>
          <p:grpSpPr>
            <a:xfrm>
              <a:off x="5306671" y="1377948"/>
              <a:ext cx="1404382" cy="1578719"/>
              <a:chOff x="5043345" y="1324598"/>
              <a:chExt cx="1404382" cy="1578719"/>
            </a:xfrm>
          </p:grpSpPr>
          <p:sp>
            <p:nvSpPr>
              <p:cNvPr id="93" name="Flowchart: Alternate Process 92"/>
              <p:cNvSpPr/>
              <p:nvPr/>
            </p:nvSpPr>
            <p:spPr>
              <a:xfrm>
                <a:off x="5043345" y="1324598"/>
                <a:ext cx="1404382" cy="1546789"/>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Cover Classification</a:t>
                </a:r>
              </a:p>
              <a:p>
                <a:pPr algn="ctr"/>
                <a:r>
                  <a:rPr lang="en-US" sz="1050" dirty="0" smtClean="0">
                    <a:solidFill>
                      <a:schemeClr val="accent1">
                        <a:lumMod val="75000"/>
                      </a:schemeClr>
                    </a:solidFill>
                    <a:latin typeface="Century Gothic" panose="020B0502020202020204" pitchFamily="34" charset="0"/>
                  </a:rPr>
                  <a:t>Time series maps</a:t>
                </a: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p:txBody>
          </p:sp>
          <p:pic>
            <p:nvPicPr>
              <p:cNvPr id="94" name="Picture 5" descr="D:\Klug\Results\flowch\FC_LC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7914" y="1770078"/>
                <a:ext cx="898754" cy="1133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p:cNvGrpSpPr/>
            <p:nvPr/>
          </p:nvGrpSpPr>
          <p:grpSpPr>
            <a:xfrm>
              <a:off x="172815" y="1596118"/>
              <a:ext cx="2369194" cy="1013298"/>
              <a:chOff x="172815" y="1596118"/>
              <a:chExt cx="2369194" cy="1013298"/>
            </a:xfrm>
          </p:grpSpPr>
          <p:sp>
            <p:nvSpPr>
              <p:cNvPr id="89" name="Flowchart: Alternate Process 10"/>
              <p:cNvSpPr/>
              <p:nvPr/>
            </p:nvSpPr>
            <p:spPr>
              <a:xfrm>
                <a:off x="172815" y="1596118"/>
                <a:ext cx="2369194" cy="1013298"/>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Landsat 5, 7, 8</a:t>
                </a:r>
              </a:p>
              <a:p>
                <a:pPr algn="ctr"/>
                <a:r>
                  <a:rPr lang="en-US" sz="1050" dirty="0" smtClean="0">
                    <a:solidFill>
                      <a:schemeClr val="accent1">
                        <a:lumMod val="75000"/>
                      </a:schemeClr>
                    </a:solidFill>
                    <a:latin typeface="Century Gothic" panose="020B0502020202020204" pitchFamily="34" charset="0"/>
                  </a:rPr>
                  <a:t>TM, ETM+, OLI</a:t>
                </a:r>
              </a:p>
              <a:p>
                <a:pPr algn="ctr"/>
                <a:endParaRPr lang="en-US" b="1" dirty="0" smtClean="0">
                  <a:latin typeface="Century Gothic" panose="020B0502020202020204" pitchFamily="34" charset="0"/>
                </a:endParaRPr>
              </a:p>
              <a:p>
                <a:pPr algn="ctr"/>
                <a:endParaRPr lang="en-US" dirty="0" smtClean="0">
                  <a:latin typeface="Century Gothic" panose="020B0502020202020204" pitchFamily="34" charset="0"/>
                </a:endParaRPr>
              </a:p>
            </p:txBody>
          </p:sp>
          <p:pic>
            <p:nvPicPr>
              <p:cNvPr id="9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707" y="2110596"/>
                <a:ext cx="858780"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501" y="1907938"/>
                <a:ext cx="640652" cy="61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5617" y="2076829"/>
                <a:ext cx="608372" cy="4963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5" name="Group 94"/>
          <p:cNvGrpSpPr/>
          <p:nvPr/>
        </p:nvGrpSpPr>
        <p:grpSpPr>
          <a:xfrm>
            <a:off x="469488" y="4227249"/>
            <a:ext cx="6278943" cy="2596674"/>
            <a:chOff x="469488" y="4227249"/>
            <a:chExt cx="6278943" cy="2596674"/>
          </a:xfrm>
        </p:grpSpPr>
        <p:sp>
          <p:nvSpPr>
            <p:cNvPr id="96" name="Right Arrow 95"/>
            <p:cNvSpPr/>
            <p:nvPr/>
          </p:nvSpPr>
          <p:spPr>
            <a:xfrm>
              <a:off x="1747617" y="6004785"/>
              <a:ext cx="3541962" cy="182880"/>
            </a:xfrm>
            <a:prstGeom prst="rightArrow">
              <a:avLst>
                <a:gd name="adj1" fmla="val 50000"/>
                <a:gd name="adj2" fmla="val 101197"/>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7" name="Right Arrow 96"/>
            <p:cNvSpPr/>
            <p:nvPr/>
          </p:nvSpPr>
          <p:spPr>
            <a:xfrm rot="20235520">
              <a:off x="1728604" y="5791661"/>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98" name="Group 97"/>
            <p:cNvGrpSpPr/>
            <p:nvPr/>
          </p:nvGrpSpPr>
          <p:grpSpPr>
            <a:xfrm>
              <a:off x="5289579" y="5037333"/>
              <a:ext cx="1458852" cy="1786590"/>
              <a:chOff x="4370449" y="3333076"/>
              <a:chExt cx="1458852" cy="1786590"/>
            </a:xfrm>
          </p:grpSpPr>
          <p:sp>
            <p:nvSpPr>
              <p:cNvPr id="106" name="Flowchart: Alternate Process 105"/>
              <p:cNvSpPr/>
              <p:nvPr/>
            </p:nvSpPr>
            <p:spPr>
              <a:xfrm>
                <a:off x="4370449" y="3333076"/>
                <a:ext cx="1458852" cy="165736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NDVI</a:t>
                </a:r>
                <a:endParaRPr lang="en-US" sz="1050" dirty="0" smtClean="0">
                  <a:solidFill>
                    <a:schemeClr val="accent1">
                      <a:lumMod val="75000"/>
                    </a:schemeClr>
                  </a:solidFill>
                  <a:latin typeface="Century Gothic" panose="020B0502020202020204" pitchFamily="34" charset="0"/>
                </a:endParaRPr>
              </a:p>
              <a:p>
                <a:pPr algn="ctr"/>
                <a:r>
                  <a:rPr lang="en-US" sz="1050" dirty="0" smtClean="0">
                    <a:solidFill>
                      <a:schemeClr val="accent1">
                        <a:lumMod val="75000"/>
                      </a:schemeClr>
                    </a:solidFill>
                    <a:latin typeface="Century Gothic" panose="020B0502020202020204" pitchFamily="34" charset="0"/>
                  </a:rPr>
                  <a:t>Normalized Difference Vegetation Index</a:t>
                </a: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7" name="Picture 6" descr="D:\Klug\Results\flowch\modis_ndv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50256" y="3940775"/>
                <a:ext cx="944217" cy="117889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3099344" y="4227249"/>
              <a:ext cx="1264705" cy="1478394"/>
              <a:chOff x="3089034" y="3408915"/>
              <a:chExt cx="1264705" cy="1478394"/>
            </a:xfrm>
          </p:grpSpPr>
          <p:sp>
            <p:nvSpPr>
              <p:cNvPr id="104" name="Flowchart: Alternate Process 103"/>
              <p:cNvSpPr/>
              <p:nvPr/>
            </p:nvSpPr>
            <p:spPr>
              <a:xfrm>
                <a:off x="3089034" y="3408915"/>
                <a:ext cx="1264705" cy="147839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Surface Temperature</a:t>
                </a:r>
              </a:p>
              <a:p>
                <a:pPr algn="ctr"/>
                <a:r>
                  <a:rPr lang="en-US" sz="1050" dirty="0" smtClean="0">
                    <a:solidFill>
                      <a:schemeClr val="accent1">
                        <a:lumMod val="75000"/>
                      </a:schemeClr>
                    </a:solidFill>
                    <a:latin typeface="Century Gothic" panose="020B0502020202020204" pitchFamily="34" charset="0"/>
                  </a:rPr>
                  <a:t>Degrees C</a:t>
                </a: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5" name="Picture 7" descr="D:\Klug\Results\flowch\lst_modi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18977" y="4011354"/>
                <a:ext cx="836423" cy="828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469488" y="5702979"/>
              <a:ext cx="1603697" cy="926260"/>
              <a:chOff x="469488" y="5702979"/>
              <a:chExt cx="1603697" cy="926260"/>
            </a:xfrm>
          </p:grpSpPr>
          <p:sp>
            <p:nvSpPr>
              <p:cNvPr id="101" name="Flowchart: Alternate Process 28"/>
              <p:cNvSpPr/>
              <p:nvPr/>
            </p:nvSpPr>
            <p:spPr>
              <a:xfrm>
                <a:off x="469488" y="5702979"/>
                <a:ext cx="1603697" cy="926260"/>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Aqua/Terra</a:t>
                </a:r>
              </a:p>
              <a:p>
                <a:pPr algn="ctr"/>
                <a:r>
                  <a:rPr lang="en-US" sz="1050" dirty="0" smtClean="0">
                    <a:solidFill>
                      <a:schemeClr val="accent1">
                        <a:lumMod val="75000"/>
                      </a:schemeClr>
                    </a:solidFill>
                    <a:latin typeface="Century Gothic" panose="020B0502020202020204" pitchFamily="34" charset="0"/>
                  </a:rPr>
                  <a:t>MODIS</a:t>
                </a: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102"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00279" y="6089238"/>
                <a:ext cx="603336" cy="4526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0140" y="6095649"/>
                <a:ext cx="723307" cy="4613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aphicFrame>
        <p:nvGraphicFramePr>
          <p:cNvPr id="18" name="Table 64"/>
          <p:cNvGraphicFramePr>
            <a:graphicFrameLocks noGrp="1"/>
          </p:cNvGraphicFramePr>
          <p:nvPr>
            <p:extLst>
              <p:ext uri="{D42A27DB-BD31-4B8C-83A1-F6EECF244321}">
                <p14:modId xmlns:p14="http://schemas.microsoft.com/office/powerpoint/2010/main" val="155549127"/>
              </p:ext>
            </p:extLst>
          </p:nvPr>
        </p:nvGraphicFramePr>
        <p:xfrm>
          <a:off x="114301" y="1498601"/>
          <a:ext cx="8915395" cy="4952304"/>
        </p:xfrm>
        <a:graphic>
          <a:graphicData uri="http://schemas.openxmlformats.org/drawingml/2006/table">
            <a:tbl>
              <a:tblPr>
                <a:tableStyleId>{5C22544A-7EE6-4342-B048-85BDC9FD1C3A}</a:tableStyleId>
              </a:tblPr>
              <a:tblGrid>
                <a:gridCol w="1252504"/>
                <a:gridCol w="1252504"/>
                <a:gridCol w="1252504"/>
                <a:gridCol w="1252504"/>
                <a:gridCol w="1252504"/>
                <a:gridCol w="1252504"/>
                <a:gridCol w="1400371"/>
              </a:tblGrid>
              <a:tr h="402943">
                <a:tc gridSpan="7">
                  <a:txBody>
                    <a:bodyPr/>
                    <a:lstStyle/>
                    <a:p>
                      <a:pPr algn="ctr" fontAlgn="ctr"/>
                      <a:r>
                        <a:rPr lang="en-US" sz="1800" b="1" i="0" u="none" strike="noStrike" dirty="0" smtClean="0">
                          <a:solidFill>
                            <a:schemeClr val="tx1"/>
                          </a:solidFill>
                          <a:effectLst/>
                          <a:latin typeface="Century Gothic" panose="020B0502020202020204" pitchFamily="34" charset="0"/>
                        </a:rPr>
                        <a:t>Pearson’s Correlation</a:t>
                      </a:r>
                      <a:r>
                        <a:rPr lang="en-US" sz="1800" b="1" i="0" u="none" strike="noStrike" baseline="0" dirty="0" smtClean="0">
                          <a:solidFill>
                            <a:schemeClr val="tx1"/>
                          </a:solidFill>
                          <a:effectLst/>
                          <a:latin typeface="Century Gothic" panose="020B0502020202020204" pitchFamily="34" charset="0"/>
                        </a:rPr>
                        <a:t> Table (N = 120)</a:t>
                      </a:r>
                      <a:endParaRPr lang="en-US" sz="1800" b="1" i="0" u="none" strike="noStrike" dirty="0">
                        <a:solidFill>
                          <a:schemeClr val="tx1"/>
                        </a:solidFill>
                        <a:effectLst/>
                        <a:latin typeface="Century Gothic" panose="020B0502020202020204" pitchFamily="34" charset="0"/>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r>
              <a:tr h="536529">
                <a:tc>
                  <a:txBody>
                    <a:bodyPr/>
                    <a:lstStyle/>
                    <a:p>
                      <a:pPr algn="ctr" fontAlgn="ctr"/>
                      <a:r>
                        <a:rPr lang="en-US" sz="1600" b="1" u="none" strike="noStrike" dirty="0">
                          <a:effectLst/>
                          <a:latin typeface="Century Gothic" panose="020B0502020202020204" pitchFamily="34" charset="0"/>
                        </a:rPr>
                        <a:t> </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Statistical Rice Yield</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Classified Rice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SDCI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NDVI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Precipitation</a:t>
                      </a:r>
                      <a:endParaRPr lang="en-US" sz="1600" b="1"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(mm/wet season)</a:t>
                      </a: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Statistical Rice Yield</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smtClean="0">
                        <a:solidFill>
                          <a:srgbClr val="000000"/>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-0.0</a:t>
                      </a:r>
                      <a:r>
                        <a:rPr lang="en-US" sz="1600" b="0" i="0" u="none" strike="noStrike" baseline="0" dirty="0" smtClean="0">
                          <a:solidFill>
                            <a:schemeClr val="tx1"/>
                          </a:solidFill>
                          <a:effectLst/>
                          <a:latin typeface="Century Gothic" panose="020B0502020202020204" pitchFamily="34" charset="0"/>
                        </a:rPr>
                        <a:t>002</a:t>
                      </a:r>
                      <a:endParaRPr lang="en-US" sz="1600" b="0" i="0" u="none" strike="noStrike" dirty="0" smtClean="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Classified Rice Area</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0.750***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-0.245**</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SDCI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0.095</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-0.099</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0.252**</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NDVI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0.116</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0.304</a:t>
                      </a:r>
                      <a:r>
                        <a:rPr lang="en-US" sz="1600" b="1" i="0" u="none" strike="noStrike" baseline="0" dirty="0" smtClean="0">
                          <a:solidFill>
                            <a:schemeClr val="tx1"/>
                          </a:solidFill>
                          <a:effectLst/>
                          <a:latin typeface="Century Gothic" panose="020B0502020202020204" pitchFamily="34" charset="0"/>
                        </a:rPr>
                        <a:t>***</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-0.040</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-0.238**</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490325">
                <a:tc>
                  <a:txBody>
                    <a:bodyPr/>
                    <a:lstStyle/>
                    <a:p>
                      <a:pPr algn="l" fontAlgn="ctr"/>
                      <a:r>
                        <a:rPr lang="en-US" sz="1600" b="1" u="none" strike="noStrike" dirty="0">
                          <a:effectLst/>
                          <a:latin typeface="Century Gothic" panose="020B0502020202020204" pitchFamily="34" charset="0"/>
                        </a:rPr>
                        <a:t>Precipitation</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-0.114</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-0.220*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-0.013</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0.347***</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0.030</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r>
              <a:tr h="458797">
                <a:tc gridSpan="7">
                  <a:txBody>
                    <a:bodyPr/>
                    <a:lstStyle/>
                    <a:p>
                      <a:pPr algn="l" fontAlgn="ctr"/>
                      <a:r>
                        <a:rPr lang="en-US" sz="1600" b="0" i="0" u="none" strike="noStrike" baseline="0" dirty="0" smtClean="0">
                          <a:solidFill>
                            <a:srgbClr val="000000"/>
                          </a:solidFill>
                          <a:effectLst/>
                          <a:latin typeface="Century Gothic" panose="020B0502020202020204" pitchFamily="34" charset="0"/>
                        </a:rPr>
                        <a:t> </a:t>
                      </a:r>
                      <a:r>
                        <a:rPr lang="en-US" sz="1600" b="0" i="0" u="none" strike="noStrike" baseline="0" dirty="0" smtClean="0">
                          <a:solidFill>
                            <a:schemeClr val="tx1"/>
                          </a:solidFill>
                          <a:effectLst/>
                          <a:latin typeface="Century Gothic" panose="020B0502020202020204" pitchFamily="34" charset="0"/>
                        </a:rPr>
                        <a:t>Two tailed significance, * p &lt; 0.05;** p &lt; 0.01; *** p &lt; 0.001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r>
            </a:tbl>
          </a:graphicData>
        </a:graphic>
      </p:graphicFrame>
      <p:pic>
        <p:nvPicPr>
          <p:cNvPr id="19"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sp>
        <p:nvSpPr>
          <p:cNvPr id="20" name="Text Placeholder 13"/>
          <p:cNvSpPr>
            <a:spLocks noGrp="1"/>
          </p:cNvSpPr>
          <p:nvPr>
            <p:ph type="body" sz="quarter" idx="4294967295"/>
          </p:nvPr>
        </p:nvSpPr>
        <p:spPr>
          <a:xfrm>
            <a:off x="548640" y="640080"/>
            <a:ext cx="3566160" cy="1325880"/>
          </a:xfrm>
          <a:prstGeom prst="rect">
            <a:avLst/>
          </a:prstGeom>
        </p:spPr>
        <p:txBody>
          <a:bodyPr/>
          <a:lstStyle/>
          <a:p>
            <a:pPr marL="177800" indent="0">
              <a:buNone/>
            </a:pPr>
            <a:r>
              <a:rPr lang="en-US" sz="4000" b="1" dirty="0" smtClean="0">
                <a:solidFill>
                  <a:schemeClr val="accent1"/>
                </a:solidFill>
                <a:latin typeface="Century Gothic" panose="020B0502020202020204" pitchFamily="34" charset="0"/>
              </a:rPr>
              <a:t>Results</a:t>
            </a:r>
            <a:endParaRPr lang="en-US" sz="4000" b="1" dirty="0">
              <a:solidFill>
                <a:schemeClr val="accent1"/>
              </a:solidFill>
              <a:latin typeface="Century Gothic" panose="020B0502020202020204" pitchFamily="34" charset="0"/>
            </a:endParaRPr>
          </a:p>
          <a:p>
            <a:endParaRPr lang="en-US" sz="4000" b="1" dirty="0">
              <a:solidFill>
                <a:schemeClr val="accent1"/>
              </a:solidFill>
              <a:latin typeface="Century Gothic" panose="020B0502020202020204" pitchFamily="34" charset="0"/>
            </a:endParaRPr>
          </a:p>
        </p:txBody>
      </p:sp>
      <p:sp>
        <p:nvSpPr>
          <p:cNvPr id="21" name="Rectangle 20"/>
          <p:cNvSpPr/>
          <p:nvPr/>
        </p:nvSpPr>
        <p:spPr>
          <a:xfrm>
            <a:off x="1427967"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20236"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20235" y="505007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20236" y="553859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22736" y="4576176"/>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212915" y="504172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2914" y="553024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ppt_w</p:attrName>
                                        </p:attrNameLst>
                                      </p:cBhvr>
                                      <p:tavLst>
                                        <p:tav tm="0">
                                          <p:val>
                                            <p:fltVal val="0"/>
                                          </p:val>
                                        </p:tav>
                                        <p:tav tm="100000">
                                          <p:val>
                                            <p:strVal val="#ppt_w"/>
                                          </p:val>
                                        </p:tav>
                                      </p:tavLst>
                                    </p:anim>
                                    <p:anim calcmode="lin" valueType="num">
                                      <p:cBhvr>
                                        <p:cTn id="18" dur="250" fill="hold"/>
                                        <p:tgtEl>
                                          <p:spTgt spid="22"/>
                                        </p:tgtEl>
                                        <p:attrNameLst>
                                          <p:attrName>ppt_h</p:attrName>
                                        </p:attrNameLst>
                                      </p:cBhvr>
                                      <p:tavLst>
                                        <p:tav tm="0">
                                          <p:val>
                                            <p:fltVal val="0"/>
                                          </p:val>
                                        </p:tav>
                                        <p:tav tm="100000">
                                          <p:val>
                                            <p:strVal val="#ppt_h"/>
                                          </p:val>
                                        </p:tav>
                                      </p:tavLst>
                                    </p:anim>
                                    <p:animEffect transition="in" filter="fade">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250" fill="hold"/>
                                        <p:tgtEl>
                                          <p:spTgt spid="23"/>
                                        </p:tgtEl>
                                        <p:attrNameLst>
                                          <p:attrName>ppt_w</p:attrName>
                                        </p:attrNameLst>
                                      </p:cBhvr>
                                      <p:tavLst>
                                        <p:tav tm="0">
                                          <p:val>
                                            <p:fltVal val="0"/>
                                          </p:val>
                                        </p:tav>
                                        <p:tav tm="100000">
                                          <p:val>
                                            <p:strVal val="#ppt_w"/>
                                          </p:val>
                                        </p:tav>
                                      </p:tavLst>
                                    </p:anim>
                                    <p:anim calcmode="lin" valueType="num">
                                      <p:cBhvr>
                                        <p:cTn id="27" dur="250" fill="hold"/>
                                        <p:tgtEl>
                                          <p:spTgt spid="23"/>
                                        </p:tgtEl>
                                        <p:attrNameLst>
                                          <p:attrName>ppt_h</p:attrName>
                                        </p:attrNameLst>
                                      </p:cBhvr>
                                      <p:tavLst>
                                        <p:tav tm="0">
                                          <p:val>
                                            <p:fltVal val="0"/>
                                          </p:val>
                                        </p:tav>
                                        <p:tav tm="100000">
                                          <p:val>
                                            <p:strVal val="#ppt_h"/>
                                          </p:val>
                                        </p:tav>
                                      </p:tavLst>
                                    </p:anim>
                                    <p:animEffect transition="in" filter="fade">
                                      <p:cBhvr>
                                        <p:cTn id="28" dur="2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par>
                          <p:cTn id="42" fill="hold">
                            <p:stCondLst>
                              <p:cond delay="0"/>
                            </p:stCondLst>
                            <p:childTnLst>
                              <p:par>
                                <p:cTn id="43" presetID="53" presetClass="entr" presetSubtype="16"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250" fill="hold"/>
                                        <p:tgtEl>
                                          <p:spTgt spid="25"/>
                                        </p:tgtEl>
                                        <p:attrNameLst>
                                          <p:attrName>ppt_w</p:attrName>
                                        </p:attrNameLst>
                                      </p:cBhvr>
                                      <p:tavLst>
                                        <p:tav tm="0">
                                          <p:val>
                                            <p:fltVal val="0"/>
                                          </p:val>
                                        </p:tav>
                                        <p:tav tm="100000">
                                          <p:val>
                                            <p:strVal val="#ppt_w"/>
                                          </p:val>
                                        </p:tav>
                                      </p:tavLst>
                                    </p:anim>
                                    <p:anim calcmode="lin" valueType="num">
                                      <p:cBhvr>
                                        <p:cTn id="46" dur="250" fill="hold"/>
                                        <p:tgtEl>
                                          <p:spTgt spid="25"/>
                                        </p:tgtEl>
                                        <p:attrNameLst>
                                          <p:attrName>ppt_h</p:attrName>
                                        </p:attrNameLst>
                                      </p:cBhvr>
                                      <p:tavLst>
                                        <p:tav tm="0">
                                          <p:val>
                                            <p:fltVal val="0"/>
                                          </p:val>
                                        </p:tav>
                                        <p:tav tm="100000">
                                          <p:val>
                                            <p:strVal val="#ppt_h"/>
                                          </p:val>
                                        </p:tav>
                                      </p:tavLst>
                                    </p:anim>
                                    <p:animEffect transition="in" filter="fade">
                                      <p:cBhvr>
                                        <p:cTn id="47" dur="25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53"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50" fill="hold"/>
                                        <p:tgtEl>
                                          <p:spTgt spid="27"/>
                                        </p:tgtEl>
                                        <p:attrNameLst>
                                          <p:attrName>ppt_w</p:attrName>
                                        </p:attrNameLst>
                                      </p:cBhvr>
                                      <p:tavLst>
                                        <p:tav tm="0">
                                          <p:val>
                                            <p:fltVal val="0"/>
                                          </p:val>
                                        </p:tav>
                                        <p:tav tm="100000">
                                          <p:val>
                                            <p:strVal val="#ppt_w"/>
                                          </p:val>
                                        </p:tav>
                                      </p:tavLst>
                                    </p:anim>
                                    <p:anim calcmode="lin" valueType="num">
                                      <p:cBhvr>
                                        <p:cTn id="64" dur="250" fill="hold"/>
                                        <p:tgtEl>
                                          <p:spTgt spid="27"/>
                                        </p:tgtEl>
                                        <p:attrNameLst>
                                          <p:attrName>ppt_h</p:attrName>
                                        </p:attrNameLst>
                                      </p:cBhvr>
                                      <p:tavLst>
                                        <p:tav tm="0">
                                          <p:val>
                                            <p:fltVal val="0"/>
                                          </p:val>
                                        </p:tav>
                                        <p:tav tm="100000">
                                          <p:val>
                                            <p:strVal val="#ppt_h"/>
                                          </p:val>
                                        </p:tav>
                                      </p:tavLst>
                                    </p:anim>
                                    <p:animEffect transition="in" filter="fade">
                                      <p:cBhvr>
                                        <p:cTn id="6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p:cNvPicPr preferRelativeResize="0"/>
          <p:nvPr/>
        </p:nvPicPr>
        <p:blipFill rotWithShape="1">
          <a:blip r:embed="rId3">
            <a:alphaModFix/>
          </a:blip>
          <a:srcRect/>
          <a:stretch/>
        </p:blipFill>
        <p:spPr>
          <a:xfrm>
            <a:off x="8089556" y="5834937"/>
            <a:ext cx="1054442" cy="963551"/>
          </a:xfrm>
          <a:prstGeom prst="rect">
            <a:avLst/>
          </a:prstGeom>
          <a:noFill/>
          <a:ln>
            <a:noFill/>
          </a:ln>
        </p:spPr>
      </p:pic>
      <p:sp>
        <p:nvSpPr>
          <p:cNvPr id="325" name="Shape 325"/>
          <p:cNvSpPr txBox="1"/>
          <p:nvPr/>
        </p:nvSpPr>
        <p:spPr>
          <a:xfrm>
            <a:off x="551145" y="2195881"/>
            <a:ext cx="7892100" cy="471599"/>
          </a:xfrm>
          <a:prstGeom prst="rect">
            <a:avLst/>
          </a:prstGeom>
          <a:blipFill rotWithShape="1">
            <a:blip r:embed="rId4">
              <a:alphaModFix/>
            </a:blip>
            <a:stretch>
              <a:fillRect/>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tx1"/>
                </a:solidFill>
                <a:latin typeface="Questrial"/>
                <a:ea typeface="Questrial"/>
                <a:cs typeface="Questrial"/>
                <a:sym typeface="Questrial"/>
              </a:rPr>
              <a:t> </a:t>
            </a:r>
          </a:p>
        </p:txBody>
      </p:sp>
      <p:sp>
        <p:nvSpPr>
          <p:cNvPr id="326" name="Shape 326"/>
          <p:cNvSpPr txBox="1"/>
          <p:nvPr/>
        </p:nvSpPr>
        <p:spPr>
          <a:xfrm>
            <a:off x="706020" y="4087189"/>
            <a:ext cx="6611100" cy="1484699"/>
          </a:xfrm>
          <a:prstGeom prst="rect">
            <a:avLst/>
          </a:prstGeom>
          <a:blipFill rotWithShape="1">
            <a:blip r:embed="rId5">
              <a:alphaModFix/>
            </a:blip>
            <a:stretch>
              <a:fillRect l="-736" t="-2057" b="-5759"/>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tx1"/>
                </a:solidFill>
                <a:latin typeface="Questrial"/>
                <a:ea typeface="Questrial"/>
                <a:cs typeface="Questrial"/>
                <a:sym typeface="Questrial"/>
              </a:rPr>
              <a:t> </a:t>
            </a:r>
          </a:p>
        </p:txBody>
      </p:sp>
      <p:sp>
        <p:nvSpPr>
          <p:cNvPr id="327" name="Shape 327"/>
          <p:cNvSpPr txBox="1"/>
          <p:nvPr/>
        </p:nvSpPr>
        <p:spPr>
          <a:xfrm>
            <a:off x="551145" y="1572421"/>
            <a:ext cx="30188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chemeClr val="tx1"/>
                </a:solidFill>
                <a:latin typeface="Questrial"/>
                <a:ea typeface="Questrial"/>
                <a:cs typeface="Questrial"/>
                <a:sym typeface="Questrial"/>
              </a:rPr>
              <a:t>Prediction Model:</a:t>
            </a:r>
          </a:p>
        </p:txBody>
      </p:sp>
      <p:sp>
        <p:nvSpPr>
          <p:cNvPr id="328" name="Shape 328"/>
          <p:cNvSpPr txBox="1">
            <a:spLocks noGrp="1"/>
          </p:cNvSpPr>
          <p:nvPr>
            <p:ph type="body" idx="1"/>
          </p:nvPr>
        </p:nvSpPr>
        <p:spPr>
          <a:xfrm>
            <a:off x="0" y="537900"/>
            <a:ext cx="6669600" cy="680699"/>
          </a:xfrm>
          <a:prstGeom prst="rect">
            <a:avLst/>
          </a:prstGeom>
          <a:noFill/>
          <a:ln>
            <a:noFill/>
          </a:ln>
        </p:spPr>
        <p:txBody>
          <a:bodyPr lIns="91425" tIns="45700" rIns="91425" bIns="45700" anchor="b" anchorCtr="0">
            <a:noAutofit/>
          </a:bodyPr>
          <a:lstStyle/>
          <a:p>
            <a:pPr marL="0" marR="0" lvl="0" indent="0" algn="l" rtl="0">
              <a:lnSpc>
                <a:spcPct val="75000"/>
              </a:lnSpc>
              <a:spcBef>
                <a:spcPts val="0"/>
              </a:spcBef>
              <a:buClr>
                <a:schemeClr val="accent1"/>
              </a:buClr>
              <a:buSzPct val="25000"/>
              <a:buFont typeface="Arial"/>
              <a:buNone/>
            </a:pPr>
            <a:r>
              <a:rPr lang="en-US" sz="3700" b="1" i="0" u="none" strike="noStrike" cap="none" baseline="0">
                <a:solidFill>
                  <a:schemeClr val="accent1"/>
                </a:solidFill>
                <a:latin typeface="Questrial"/>
                <a:ea typeface="Questrial"/>
                <a:cs typeface="Questrial"/>
                <a:sym typeface="Questrial"/>
              </a:rPr>
              <a:t>Results and Discussion (con</a:t>
            </a:r>
            <a:r>
              <a:rPr lang="en-US" sz="3700" b="1">
                <a:solidFill>
                  <a:schemeClr val="accent1"/>
                </a:solidFill>
                <a:latin typeface="Questrial"/>
                <a:ea typeface="Questrial"/>
                <a:cs typeface="Questrial"/>
                <a:sym typeface="Questrial"/>
              </a:rPr>
              <a:t>’t)</a:t>
            </a:r>
          </a:p>
        </p:txBody>
      </p:sp>
      <p:sp>
        <p:nvSpPr>
          <p:cNvPr id="329" name="Shape 329"/>
          <p:cNvSpPr txBox="1"/>
          <p:nvPr/>
        </p:nvSpPr>
        <p:spPr>
          <a:xfrm>
            <a:off x="706025" y="2964525"/>
            <a:ext cx="3795900" cy="11834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2000" b="1" dirty="0">
                <a:solidFill>
                  <a:schemeClr val="tx1"/>
                </a:solidFill>
              </a:rPr>
              <a:t>Adjusted R Square = 0.576, the p-values &lt; 0.05</a:t>
            </a:r>
          </a:p>
        </p:txBody>
      </p:sp>
    </p:spTree>
    <p:extLst>
      <p:ext uri="{BB962C8B-B14F-4D97-AF65-F5344CB8AC3E}">
        <p14:creationId xmlns:p14="http://schemas.microsoft.com/office/powerpoint/2010/main" val="3735910475"/>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a:spLocks noGrp="1"/>
          </p:cNvSpPr>
          <p:nvPr>
            <p:ph type="body" idx="1"/>
          </p:nvPr>
        </p:nvSpPr>
        <p:spPr>
          <a:xfrm>
            <a:off x="231884" y="1209141"/>
            <a:ext cx="8392825" cy="2477540"/>
          </a:xfrm>
          <a:prstGeom prst="rect">
            <a:avLst/>
          </a:prstGeom>
          <a:noFill/>
          <a:ln>
            <a:noFill/>
          </a:ln>
        </p:spPr>
        <p:txBody>
          <a:bodyPr lIns="91425" tIns="45700" rIns="91425" bIns="45700" anchor="t" anchorCtr="0">
            <a:noAutofit/>
          </a:bodyPr>
          <a:lstStyle/>
          <a:p>
            <a:pPr>
              <a:buSzPct val="25000"/>
            </a:pPr>
            <a:r>
              <a:rPr lang="en-US" sz="2000" b="1" dirty="0">
                <a:solidFill>
                  <a:schemeClr val="dk1"/>
                </a:solidFill>
                <a:latin typeface="Questrial"/>
                <a:ea typeface="Questrial"/>
                <a:cs typeface="Questrial"/>
                <a:sym typeface="Garamond"/>
              </a:rPr>
              <a:t>Thailand </a:t>
            </a:r>
            <a:r>
              <a:rPr lang="en-US" sz="2000" b="1" dirty="0" smtClean="0">
                <a:solidFill>
                  <a:schemeClr val="dk1"/>
                </a:solidFill>
                <a:latin typeface="Questrial"/>
                <a:ea typeface="Questrial"/>
                <a:cs typeface="Questrial"/>
                <a:sym typeface="Garamond"/>
              </a:rPr>
              <a:t>Disaster: </a:t>
            </a:r>
          </a:p>
          <a:p>
            <a:pPr>
              <a:buSzPct val="25000"/>
            </a:pPr>
            <a:endParaRPr lang="en-US" sz="2000" b="1" dirty="0">
              <a:solidFill>
                <a:schemeClr val="dk1"/>
              </a:solidFill>
              <a:latin typeface="Questrial"/>
              <a:ea typeface="Questrial"/>
              <a:cs typeface="Questrial"/>
              <a:sym typeface="Garamond"/>
            </a:endParaRPr>
          </a:p>
          <a:p>
            <a:pPr lvl="1" indent="0">
              <a:buSzPct val="25000"/>
              <a:buFont typeface="Arial"/>
              <a:buNone/>
            </a:pPr>
            <a:r>
              <a:rPr lang="en-US" sz="2000" b="0" i="0" u="none" strike="noStrike" cap="none" baseline="0" dirty="0" smtClean="0">
                <a:solidFill>
                  <a:schemeClr val="dk1"/>
                </a:solidFill>
                <a:latin typeface="Questrial"/>
                <a:ea typeface="Questrial"/>
                <a:cs typeface="Questrial"/>
                <a:sym typeface="Questrial"/>
                <a:rtl val="0"/>
              </a:rPr>
              <a:t>Create </a:t>
            </a:r>
            <a:r>
              <a:rPr lang="en-US" sz="2000" b="0" i="0" u="none" strike="noStrike" cap="none" baseline="0" dirty="0">
                <a:solidFill>
                  <a:schemeClr val="dk1"/>
                </a:solidFill>
                <a:latin typeface="Questrial"/>
                <a:ea typeface="Questrial"/>
                <a:cs typeface="Questrial"/>
                <a:sym typeface="Questrial"/>
                <a:rtl val="0"/>
              </a:rPr>
              <a:t>a near-real time drought monitoring tool </a:t>
            </a:r>
            <a:r>
              <a:rPr lang="en-US" sz="2000" b="0" i="0" u="none" strike="noStrike" cap="none" baseline="0" dirty="0" smtClean="0">
                <a:solidFill>
                  <a:schemeClr val="dk1"/>
                </a:solidFill>
                <a:latin typeface="Questrial"/>
                <a:ea typeface="Questrial"/>
                <a:cs typeface="Questrial"/>
                <a:sym typeface="Questrial"/>
                <a:rtl val="0"/>
              </a:rPr>
              <a:t>using Earth observing satellites that </a:t>
            </a:r>
            <a:r>
              <a:rPr lang="en-US" sz="2000" b="0" i="0" u="none" strike="noStrike" cap="none" baseline="0" dirty="0">
                <a:solidFill>
                  <a:schemeClr val="dk1"/>
                </a:solidFill>
                <a:latin typeface="Questrial"/>
                <a:ea typeface="Questrial"/>
                <a:cs typeface="Questrial"/>
                <a:sym typeface="Questrial"/>
                <a:rtl val="0"/>
              </a:rPr>
              <a:t>will aid in mitigating risk and improve resource allocation in the </a:t>
            </a:r>
            <a:r>
              <a:rPr lang="en-US" sz="2000" b="0" i="0" u="none" strike="noStrike" cap="none" baseline="0" dirty="0" smtClean="0">
                <a:solidFill>
                  <a:schemeClr val="dk1"/>
                </a:solidFill>
                <a:latin typeface="Questrial"/>
                <a:ea typeface="Questrial"/>
                <a:cs typeface="Questrial"/>
                <a:sym typeface="Questrial"/>
                <a:rtl val="0"/>
              </a:rPr>
              <a:t>country.</a:t>
            </a:r>
          </a:p>
          <a:p>
            <a:pPr lvl="1" indent="0">
              <a:buSzPct val="25000"/>
              <a:buFont typeface="Arial"/>
              <a:buNone/>
            </a:pPr>
            <a:endParaRPr lang="en-US" sz="2000" dirty="0">
              <a:solidFill>
                <a:schemeClr val="dk1"/>
              </a:solidFill>
              <a:latin typeface="Questrial"/>
              <a:ea typeface="Questrial"/>
              <a:cs typeface="Questrial"/>
              <a:sym typeface="Questrial"/>
            </a:endParaRPr>
          </a:p>
          <a:p>
            <a:pPr lvl="1" indent="0">
              <a:buSzPct val="25000"/>
              <a:buNone/>
            </a:pPr>
            <a:r>
              <a:rPr lang="en-US" sz="2000" dirty="0" smtClean="0">
                <a:solidFill>
                  <a:schemeClr val="tx1"/>
                </a:solidFill>
                <a:latin typeface="Questrial"/>
                <a:ea typeface="Questrial"/>
                <a:cs typeface="Questrial"/>
                <a:sym typeface="Questrial"/>
              </a:rPr>
              <a:t>C</a:t>
            </a:r>
            <a:r>
              <a:rPr lang="en-US" sz="2000" dirty="0" smtClean="0">
                <a:solidFill>
                  <a:schemeClr val="dk1"/>
                </a:solidFill>
                <a:latin typeface="Questrial"/>
                <a:ea typeface="Questrial"/>
                <a:cs typeface="Questrial"/>
                <a:sym typeface="Questrial"/>
              </a:rPr>
              <a:t>alculate </a:t>
            </a:r>
            <a:r>
              <a:rPr lang="en-US" sz="2000" dirty="0">
                <a:solidFill>
                  <a:schemeClr val="dk1"/>
                </a:solidFill>
                <a:latin typeface="Questrial"/>
                <a:ea typeface="Questrial"/>
                <a:cs typeface="Questrial"/>
                <a:sym typeface="Questrial"/>
              </a:rPr>
              <a:t>the lag correlation for </a:t>
            </a:r>
            <a:r>
              <a:rPr lang="en-US" sz="2000" dirty="0" smtClean="0">
                <a:solidFill>
                  <a:schemeClr val="dk1"/>
                </a:solidFill>
                <a:latin typeface="Questrial"/>
                <a:ea typeface="Questrial"/>
                <a:cs typeface="Questrial"/>
                <a:sym typeface="Questrial"/>
              </a:rPr>
              <a:t>the datasets by taking </a:t>
            </a:r>
            <a:r>
              <a:rPr lang="en-US" sz="2000" dirty="0">
                <a:solidFill>
                  <a:schemeClr val="dk1"/>
                </a:solidFill>
                <a:latin typeface="Questrial"/>
                <a:ea typeface="Questrial"/>
                <a:cs typeface="Questrial"/>
                <a:sym typeface="Questrial"/>
              </a:rPr>
              <a:t>monthly averages and then </a:t>
            </a:r>
            <a:r>
              <a:rPr lang="en-US" sz="2000" dirty="0" smtClean="0">
                <a:solidFill>
                  <a:schemeClr val="dk1"/>
                </a:solidFill>
                <a:latin typeface="Questrial"/>
                <a:ea typeface="Questrial"/>
                <a:cs typeface="Questrial"/>
                <a:sym typeface="Questrial"/>
              </a:rPr>
              <a:t>analyzing 1,2,3, and 4 </a:t>
            </a:r>
            <a:r>
              <a:rPr lang="en-US" sz="2000" dirty="0">
                <a:solidFill>
                  <a:schemeClr val="dk1"/>
                </a:solidFill>
                <a:latin typeface="Questrial"/>
                <a:ea typeface="Questrial"/>
                <a:cs typeface="Questrial"/>
                <a:sym typeface="Questrial"/>
              </a:rPr>
              <a:t>month lag correlations to demonstrate the relationship between </a:t>
            </a:r>
            <a:r>
              <a:rPr lang="en-US" sz="2000" dirty="0" smtClean="0">
                <a:solidFill>
                  <a:schemeClr val="dk1"/>
                </a:solidFill>
                <a:latin typeface="Questrial"/>
                <a:ea typeface="Questrial"/>
                <a:cs typeface="Questrial"/>
                <a:sym typeface="Questrial"/>
              </a:rPr>
              <a:t>all </a:t>
            </a:r>
            <a:r>
              <a:rPr lang="en-US" sz="2000" dirty="0">
                <a:solidFill>
                  <a:schemeClr val="dk1"/>
                </a:solidFill>
                <a:latin typeface="Questrial"/>
                <a:ea typeface="Questrial"/>
                <a:cs typeface="Questrial"/>
                <a:sym typeface="Questrial"/>
              </a:rPr>
              <a:t>drought indices.</a:t>
            </a:r>
            <a:endParaRPr lang="en-US" sz="2000" b="0" i="0" u="none" strike="noStrike" cap="none" baseline="0" dirty="0" smtClean="0">
              <a:solidFill>
                <a:schemeClr val="dk1"/>
              </a:solidFill>
              <a:latin typeface="Questrial"/>
              <a:ea typeface="Questrial"/>
              <a:cs typeface="Questrial"/>
              <a:sym typeface="Questrial"/>
              <a:rtl val="0"/>
            </a:endParaRPr>
          </a:p>
        </p:txBody>
      </p:sp>
      <p:sp>
        <p:nvSpPr>
          <p:cNvPr id="337" name="Shape 337"/>
          <p:cNvSpPr txBox="1">
            <a:spLocks noGrp="1"/>
          </p:cNvSpPr>
          <p:nvPr>
            <p:ph type="body" idx="3"/>
          </p:nvPr>
        </p:nvSpPr>
        <p:spPr>
          <a:xfrm>
            <a:off x="0" y="424206"/>
            <a:ext cx="3386836" cy="77495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Future </a:t>
            </a:r>
            <a:r>
              <a:rPr lang="en-US" sz="4000" b="1" i="0" u="none" strike="noStrike" cap="none" baseline="0" dirty="0" smtClean="0">
                <a:solidFill>
                  <a:schemeClr val="accent1"/>
                </a:solidFill>
                <a:latin typeface="Questrial"/>
                <a:ea typeface="Questrial"/>
                <a:cs typeface="Questrial"/>
                <a:sym typeface="Questrial"/>
                <a:rtl val="0"/>
              </a:rPr>
              <a:t>Work</a:t>
            </a:r>
            <a:endParaRPr lang="en-US" sz="4000" b="1" i="0" u="none" strike="noStrike" cap="none" baseline="0" dirty="0">
              <a:solidFill>
                <a:schemeClr val="accent1"/>
              </a:solidFill>
              <a:latin typeface="Questrial"/>
              <a:ea typeface="Questrial"/>
              <a:cs typeface="Questrial"/>
              <a:sym typeface="Questrial"/>
              <a:rtl val="0"/>
            </a:endParaRPr>
          </a:p>
        </p:txBody>
      </p:sp>
      <p:sp>
        <p:nvSpPr>
          <p:cNvPr id="339" name="Shape 339"/>
          <p:cNvSpPr txBox="1"/>
          <p:nvPr/>
        </p:nvSpPr>
        <p:spPr>
          <a:xfrm>
            <a:off x="4980435" y="6559214"/>
            <a:ext cx="4163568"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3B3838"/>
              </a:buClr>
              <a:buSzPct val="25000"/>
              <a:buFont typeface="Arial"/>
              <a:buNone/>
            </a:pPr>
            <a:r>
              <a:rPr lang="en-US" sz="1200" b="0" i="0" u="none" strike="noStrike" cap="none" baseline="0" dirty="0">
                <a:solidFill>
                  <a:srgbClr val="3B3838"/>
                </a:solidFill>
                <a:latin typeface="Questrial"/>
                <a:ea typeface="Questrial"/>
                <a:cs typeface="Questrial"/>
                <a:sym typeface="Questrial"/>
                <a:rtl val="0"/>
              </a:rPr>
              <a:t>Image Credit: Golden KKCC</a:t>
            </a:r>
          </a:p>
        </p:txBody>
      </p:sp>
      <p:sp>
        <p:nvSpPr>
          <p:cNvPr id="340" name="Shape 340"/>
          <p:cNvSpPr txBox="1"/>
          <p:nvPr/>
        </p:nvSpPr>
        <p:spPr>
          <a:xfrm>
            <a:off x="-36067" y="6559214"/>
            <a:ext cx="4163568"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1200" b="0" i="0" u="none" strike="noStrike" cap="none" baseline="0" dirty="0">
                <a:solidFill>
                  <a:schemeClr val="lt1"/>
                </a:solidFill>
                <a:latin typeface="Questrial"/>
                <a:ea typeface="Questrial"/>
                <a:cs typeface="Questrial"/>
                <a:sym typeface="Questrial"/>
                <a:rtl val="0"/>
              </a:rPr>
              <a:t>Image Credit: Loei Pittayakom School</a:t>
            </a:r>
          </a:p>
        </p:txBody>
      </p:sp>
      <p:sp>
        <p:nvSpPr>
          <p:cNvPr id="10" name="Shape 336"/>
          <p:cNvSpPr txBox="1">
            <a:spLocks noGrp="1"/>
          </p:cNvSpPr>
          <p:nvPr>
            <p:ph type="body" idx="1"/>
          </p:nvPr>
        </p:nvSpPr>
        <p:spPr>
          <a:xfrm>
            <a:off x="231885" y="4187996"/>
            <a:ext cx="8426692" cy="2149303"/>
          </a:xfrm>
          <a:prstGeom prst="rect">
            <a:avLst/>
          </a:prstGeom>
          <a:noFill/>
          <a:ln>
            <a:noFill/>
          </a:ln>
        </p:spPr>
        <p:txBody>
          <a:bodyPr lIns="91425" tIns="45700" rIns="91425" bIns="45700" anchor="t" anchorCtr="0">
            <a:noAutofit/>
          </a:bodyPr>
          <a:lstStyle/>
          <a:p>
            <a:pPr lvl="0" algn="thaiDist">
              <a:spcAft>
                <a:spcPts val="1800"/>
              </a:spcAft>
              <a:buClr>
                <a:schemeClr val="accent1"/>
              </a:buClr>
              <a:buSzPct val="100000"/>
            </a:pPr>
            <a:r>
              <a:rPr lang="en-US" sz="2000" b="1" dirty="0" smtClean="0">
                <a:solidFill>
                  <a:schemeClr val="tx1"/>
                </a:solidFill>
                <a:latin typeface="Questrial"/>
                <a:ea typeface="Questrial"/>
                <a:cs typeface="Questrial"/>
                <a:sym typeface="Garamond"/>
              </a:rPr>
              <a:t>Thailand Agriculture: </a:t>
            </a:r>
            <a:endParaRPr lang="en-US" sz="2000" b="1" dirty="0">
              <a:solidFill>
                <a:schemeClr val="tx1"/>
              </a:solidFill>
              <a:latin typeface="Questrial"/>
              <a:ea typeface="Questrial"/>
              <a:cs typeface="Questrial"/>
              <a:sym typeface="Garamond"/>
            </a:endParaRPr>
          </a:p>
          <a:p>
            <a:pPr lvl="1" indent="0" algn="thaiDist">
              <a:spcAft>
                <a:spcPts val="1800"/>
              </a:spcAft>
              <a:buClr>
                <a:schemeClr val="accent1"/>
              </a:buClr>
              <a:buSzPct val="100000"/>
              <a:buNone/>
            </a:pPr>
            <a:r>
              <a:rPr lang="en-US" sz="2000" dirty="0">
                <a:solidFill>
                  <a:schemeClr val="tx1"/>
                </a:solidFill>
                <a:latin typeface="Questrial"/>
              </a:rPr>
              <a:t>Create an agricultural monitoring model generalized to the entire country of Thailand with a variety of agricultural products.  This model will include even more variables including land classifications, land surface temperature, precipitation, vegetation indices, and nitrogen content from crop fertilizers.</a:t>
            </a:r>
            <a:endParaRPr lang="en-US" sz="2000" b="1" dirty="0">
              <a:solidFill>
                <a:schemeClr val="tx1"/>
              </a:solidFill>
              <a:latin typeface="Questrial"/>
              <a:ea typeface="Questrial"/>
              <a:cs typeface="Questrial"/>
              <a:sym typeface="Garamond"/>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1626</Words>
  <Application>Microsoft Office PowerPoint</Application>
  <PresentationFormat>On-screen Show (4:3)</PresentationFormat>
  <Paragraphs>249</Paragraphs>
  <Slides>12</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Century Gothic</vt:lpstr>
      <vt:lpstr>Garamond</vt:lpstr>
      <vt:lpstr>Helvetica Neue</vt:lpstr>
      <vt:lpstr>Questrial</vt:lpstr>
      <vt:lpstr>Webdings</vt:lpstr>
      <vt:lpstr>Wingdings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Wuthiwongyothin, Srisunee (GSFC-6104)[GSFC -  HIGHER EDUCATION]</dc:creator>
  <cp:lastModifiedBy>McCartney, Sean (GSFC-6104)[DEVELOP]</cp:lastModifiedBy>
  <cp:revision>48</cp:revision>
  <dcterms:modified xsi:type="dcterms:W3CDTF">2015-07-27T12:03:17Z</dcterms:modified>
</cp:coreProperties>
</file>