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1" clrIdx="0">
    <p:extLst>
      <p:ext uri="{19B8F6BF-5375-455C-9EA6-DF929625EA0E}">
        <p15:presenceInfo xmlns:p15="http://schemas.microsoft.com/office/powerpoint/2012/main" userId="S-1-5-21-330711430-3775241029-4075259233-612632" providerId="AD"/>
      </p:ext>
    </p:extLst>
  </p:cmAuthor>
  <p:cmAuthor id="2" name="Ly, Victoria H. (ARC-SGE)[SSAI DEVELOP]" initials="LVH(D" lastIdx="2" clrIdx="1">
    <p:extLst>
      <p:ext uri="{19B8F6BF-5375-455C-9EA6-DF929625EA0E}">
        <p15:presenceInfo xmlns:p15="http://schemas.microsoft.com/office/powerpoint/2012/main" userId="S-1-5-21-330711430-3775241029-4075259233-653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19" d="100"/>
          <a:sy n="19" d="100"/>
        </p:scale>
        <p:origin x="1368" y="7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J_TL_LR_201008.jpg"/>
          <p:cNvPicPr>
            <a:picLocks noChangeAspect="1"/>
          </p:cNvPicPr>
          <p:nvPr/>
        </p:nvPicPr>
        <p:blipFill rotWithShape="1">
          <a:blip r:embed="rId2" cstate="print">
            <a:extLst>
              <a:ext uri="{28A0092B-C50C-407E-A947-70E740481C1C}">
                <a14:useLocalDpi xmlns:a14="http://schemas.microsoft.com/office/drawing/2010/main" val="0"/>
              </a:ext>
            </a:extLst>
          </a:blip>
          <a:srcRect l="1857" t="2110" r="2055" b="1687"/>
          <a:stretch/>
        </p:blipFill>
        <p:spPr>
          <a:xfrm>
            <a:off x="544676" y="25473416"/>
            <a:ext cx="4842933" cy="3885815"/>
          </a:xfrm>
          <a:prstGeom prst="rect">
            <a:avLst/>
          </a:prstGeom>
          <a:ln w="38100" cap="sq">
            <a:solidFill>
              <a:schemeClr val="tx1"/>
            </a:solidFill>
            <a:prstDash val="solid"/>
            <a:miter lim="800000"/>
          </a:ln>
          <a:effectLst/>
        </p:spPr>
      </p:pic>
      <p:grpSp>
        <p:nvGrpSpPr>
          <p:cNvPr id="59" name="Group 58"/>
          <p:cNvGrpSpPr/>
          <p:nvPr/>
        </p:nvGrpSpPr>
        <p:grpSpPr>
          <a:xfrm>
            <a:off x="7022999" y="15156493"/>
            <a:ext cx="4588439" cy="5759573"/>
            <a:chOff x="7959785" y="14855171"/>
            <a:chExt cx="4212522" cy="5451498"/>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785" y="14855171"/>
              <a:ext cx="4212522" cy="5451498"/>
            </a:xfrm>
            <a:prstGeom prst="rect">
              <a:avLst/>
            </a:prstGeom>
          </p:spPr>
        </p:pic>
        <p:sp>
          <p:nvSpPr>
            <p:cNvPr id="57" name="TextBox 56"/>
            <p:cNvSpPr txBox="1"/>
            <p:nvPr/>
          </p:nvSpPr>
          <p:spPr>
            <a:xfrm>
              <a:off x="8738951" y="18874626"/>
              <a:ext cx="2685225" cy="873942"/>
            </a:xfrm>
            <a:prstGeom prst="rect">
              <a:avLst/>
            </a:prstGeom>
            <a:noFill/>
          </p:spPr>
          <p:txBody>
            <a:bodyPr wrap="none" rtlCol="0">
              <a:spAutoFit/>
            </a:bodyPr>
            <a:lstStyle/>
            <a:p>
              <a:pPr algn="ctr"/>
              <a:r>
                <a:rPr lang="en-US" sz="2700" b="1" dirty="0" smtClean="0"/>
                <a:t>Jan 2009- Dec 2013</a:t>
              </a:r>
            </a:p>
            <a:p>
              <a:pPr algn="ctr"/>
              <a:r>
                <a:rPr lang="en-US" sz="2700" b="1" dirty="0" smtClean="0"/>
                <a:t>Monthly SST</a:t>
              </a:r>
              <a:endParaRPr lang="en-US" sz="2700" b="1" dirty="0"/>
            </a:p>
          </p:txBody>
        </p:sp>
      </p:grpSp>
      <p:pic>
        <p:nvPicPr>
          <p:cNvPr id="88" name="Picture 87"/>
          <p:cNvPicPr>
            <a:picLocks noChangeAspect="1"/>
          </p:cNvPicPr>
          <p:nvPr/>
        </p:nvPicPr>
        <p:blipFill rotWithShape="1">
          <a:blip r:embed="rId4" cstate="print">
            <a:extLst>
              <a:ext uri="{28A0092B-C50C-407E-A947-70E740481C1C}">
                <a14:useLocalDpi xmlns:a14="http://schemas.microsoft.com/office/drawing/2010/main" val="0"/>
              </a:ext>
            </a:extLst>
          </a:blip>
          <a:srcRect l="1026" t="16347" b="16901"/>
          <a:stretch/>
        </p:blipFill>
        <p:spPr>
          <a:xfrm rot="10800000" flipH="1" flipV="1">
            <a:off x="18573991" y="8964555"/>
            <a:ext cx="7999331" cy="3771615"/>
          </a:xfrm>
          <a:prstGeom prst="rect">
            <a:avLst/>
          </a:prstGeom>
          <a:ln w="38100" cap="sq">
            <a:solidFill>
              <a:schemeClr val="tx1"/>
            </a:solidFill>
            <a:prstDash val="solid"/>
            <a:miter lim="800000"/>
          </a:ln>
          <a:effectLst/>
        </p:spPr>
      </p:pic>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a:t>A Geospatial Assessment of Environmental Variability in Puerto Rico and its </a:t>
            </a:r>
            <a:r>
              <a:rPr lang="en-US" dirty="0" smtClean="0"/>
              <a:t>Relation </a:t>
            </a:r>
            <a:r>
              <a:rPr lang="en-US" dirty="0"/>
              <a:t>to Confirmed Dengue Cases</a:t>
            </a:r>
          </a:p>
          <a:p>
            <a:r>
              <a:rPr lang="en-US" dirty="0"/>
              <a:t> </a:t>
            </a:r>
          </a:p>
          <a:p>
            <a:endParaRPr lang="en-US" dirty="0"/>
          </a:p>
        </p:txBody>
      </p:sp>
      <p:sp>
        <p:nvSpPr>
          <p:cNvPr id="5" name="Text Placeholder 4"/>
          <p:cNvSpPr>
            <a:spLocks noGrp="1"/>
          </p:cNvSpPr>
          <p:nvPr>
            <p:ph type="body" sz="quarter" idx="10"/>
          </p:nvPr>
        </p:nvSpPr>
        <p:spPr/>
        <p:txBody>
          <a:bodyPr/>
          <a:lstStyle/>
          <a:p>
            <a:r>
              <a:rPr lang="en-US" dirty="0" smtClean="0"/>
              <a:t>Puerto Rico Health</a:t>
            </a:r>
            <a:endParaRPr lang="en-US" dirty="0"/>
          </a:p>
        </p:txBody>
      </p:sp>
      <p:sp>
        <p:nvSpPr>
          <p:cNvPr id="8" name="Text Placeholder 16"/>
          <p:cNvSpPr txBox="1">
            <a:spLocks/>
          </p:cNvSpPr>
          <p:nvPr/>
        </p:nvSpPr>
        <p:spPr>
          <a:xfrm>
            <a:off x="6035739" y="22988611"/>
            <a:ext cx="10972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6" name="TextBox 15"/>
          <p:cNvSpPr txBox="1"/>
          <p:nvPr/>
        </p:nvSpPr>
        <p:spPr>
          <a:xfrm>
            <a:off x="585996" y="5005157"/>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572846" y="1075399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6" name="TextBox 25"/>
          <p:cNvSpPr txBox="1"/>
          <p:nvPr/>
        </p:nvSpPr>
        <p:spPr>
          <a:xfrm>
            <a:off x="20455371" y="16676635"/>
            <a:ext cx="5962098"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537417" y="301087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nvGrpSpPr>
          <p:cNvPr id="54" name="Group 53"/>
          <p:cNvGrpSpPr/>
          <p:nvPr/>
        </p:nvGrpSpPr>
        <p:grpSpPr>
          <a:xfrm>
            <a:off x="9866744" y="30256416"/>
            <a:ext cx="10669155" cy="4381348"/>
            <a:chOff x="18385971" y="27864428"/>
            <a:chExt cx="8229600" cy="3738519"/>
          </a:xfrm>
        </p:grpSpPr>
        <p:sp>
          <p:nvSpPr>
            <p:cNvPr id="11" name="Text Placeholder 16"/>
            <p:cNvSpPr txBox="1">
              <a:spLocks/>
            </p:cNvSpPr>
            <p:nvPr/>
          </p:nvSpPr>
          <p:spPr>
            <a:xfrm>
              <a:off x="18385971" y="28555043"/>
              <a:ext cx="8229600" cy="30479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800" dirty="0"/>
                <a:t>W</a:t>
              </a:r>
              <a:r>
                <a:rPr lang="en-US" sz="2800" dirty="0" smtClean="0"/>
                <a:t>e would like to thank Emily “Chippie” Kislik and Victoria Ly from Ames DEVELOP for their input and guidance throughout this project. </a:t>
              </a:r>
            </a:p>
            <a:p>
              <a:pPr algn="just"/>
              <a:r>
                <a:rPr lang="en-US" sz="2800" dirty="0" smtClean="0"/>
                <a:t>We </a:t>
              </a:r>
              <a:r>
                <a:rPr lang="en-US" sz="2800" dirty="0"/>
                <a:t>would like to acknowledge Dr. Pablo M</a:t>
              </a:r>
              <a:r>
                <a:rPr lang="en-US" sz="2800" dirty="0">
                  <a:solidFill>
                    <a:srgbClr val="767171"/>
                  </a:solidFill>
                </a:rPr>
                <a:t>é</a:t>
              </a:r>
              <a:r>
                <a:rPr lang="en-US" sz="2800" dirty="0"/>
                <a:t>ndez-</a:t>
              </a:r>
              <a:r>
                <a:rPr lang="en-US" sz="2800" dirty="0" err="1"/>
                <a:t>Lázaro</a:t>
              </a:r>
              <a:r>
                <a:rPr lang="en-US" sz="2800" dirty="0"/>
                <a:t> from Medical Sciences Campus of the University of Puerto Rico, and Dr. Roberto Barrera from the U.S. Centers for Disease Control and Prevention (CDC) Dengue Branch for project advisement and data sources. </a:t>
              </a:r>
              <a:r>
                <a:rPr lang="en-US" sz="2800" dirty="0" smtClean="0"/>
                <a:t>We </a:t>
              </a:r>
              <a:r>
                <a:rPr lang="en-US" sz="2800" dirty="0"/>
                <a:t>would also like to thank Jessica Cabrera from the Puerto Rico Department of Health </a:t>
              </a:r>
              <a:r>
                <a:rPr lang="en-US" sz="2800" dirty="0" smtClean="0"/>
                <a:t>for </a:t>
              </a:r>
              <a:r>
                <a:rPr lang="en-US" sz="2800" dirty="0"/>
                <a:t>her overall support of the project.</a:t>
              </a:r>
            </a:p>
            <a:p>
              <a:pPr algn="just"/>
              <a:endParaRPr lang="en-US" dirty="0" smtClean="0"/>
            </a:p>
          </p:txBody>
        </p:sp>
        <p:sp>
          <p:nvSpPr>
            <p:cNvPr id="29" name="TextBox 28"/>
            <p:cNvSpPr txBox="1"/>
            <p:nvPr/>
          </p:nvSpPr>
          <p:spPr>
            <a:xfrm>
              <a:off x="18385971" y="278644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sp>
        <p:nvSpPr>
          <p:cNvPr id="32" name="Team Members"/>
          <p:cNvSpPr txBox="1">
            <a:spLocks/>
          </p:cNvSpPr>
          <p:nvPr/>
        </p:nvSpPr>
        <p:spPr>
          <a:xfrm>
            <a:off x="914400" y="405363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Andrew Nguyen (Project </a:t>
            </a:r>
            <a:r>
              <a:rPr lang="en-US" dirty="0" smtClean="0"/>
              <a:t>Lead</a:t>
            </a:r>
            <a:r>
              <a:rPr lang="en-US" baseline="30000" dirty="0" smtClean="0"/>
              <a:t>)1,</a:t>
            </a:r>
            <a:r>
              <a:rPr lang="en-US" dirty="0" smtClean="0"/>
              <a:t> Alannah Johansen</a:t>
            </a:r>
            <a:r>
              <a:rPr lang="en-US" baseline="30000" dirty="0"/>
              <a:t>1</a:t>
            </a:r>
            <a:r>
              <a:rPr lang="en-US" dirty="0" smtClean="0"/>
              <a:t>, Martha Sayre</a:t>
            </a:r>
            <a:r>
              <a:rPr lang="en-US" baseline="30000" dirty="0"/>
              <a:t>1</a:t>
            </a:r>
            <a:r>
              <a:rPr lang="en-US" dirty="0" smtClean="0"/>
              <a:t>, Dr. Pablo Mendez- Lazaro</a:t>
            </a:r>
            <a:r>
              <a:rPr lang="en-US" baseline="30000" dirty="0" smtClean="0"/>
              <a:t>2</a:t>
            </a:r>
            <a:r>
              <a:rPr lang="en-US" dirty="0" smtClean="0"/>
              <a:t>, Dr. Roberto Barrera</a:t>
            </a:r>
            <a:r>
              <a:rPr lang="en-US" baseline="30000" dirty="0" smtClean="0"/>
              <a:t>3</a:t>
            </a:r>
            <a:r>
              <a:rPr lang="en-US" dirty="0" smtClean="0"/>
              <a:t>, Dr. Juan Torres-Perez</a:t>
            </a:r>
            <a:r>
              <a:rPr lang="en-US" baseline="30000" dirty="0"/>
              <a:t>1, 4</a:t>
            </a:r>
            <a:endParaRPr lang="en-US" dirty="0" smtClean="0"/>
          </a:p>
          <a:p>
            <a:r>
              <a:rPr lang="en-US" dirty="0"/>
              <a:t> </a:t>
            </a:r>
            <a:r>
              <a:rPr lang="en-US" baseline="30000" dirty="0"/>
              <a:t>1</a:t>
            </a:r>
            <a:r>
              <a:rPr lang="en-US" dirty="0" smtClean="0"/>
              <a:t>NASA DEVELOP National Program, </a:t>
            </a:r>
            <a:r>
              <a:rPr lang="en-US" baseline="30000" dirty="0"/>
              <a:t>2</a:t>
            </a:r>
            <a:r>
              <a:rPr lang="en-US" dirty="0" smtClean="0"/>
              <a:t>Medical </a:t>
            </a:r>
            <a:r>
              <a:rPr lang="en-US" dirty="0"/>
              <a:t>Sciences Campus of the University of Puerto </a:t>
            </a:r>
            <a:r>
              <a:rPr lang="en-US" dirty="0" smtClean="0"/>
              <a:t>Rico, </a:t>
            </a:r>
            <a:r>
              <a:rPr lang="en-US" baseline="30000" dirty="0"/>
              <a:t>3</a:t>
            </a:r>
            <a:r>
              <a:rPr lang="en-US" dirty="0" smtClean="0"/>
              <a:t>U.S</a:t>
            </a:r>
            <a:r>
              <a:rPr lang="en-US" dirty="0"/>
              <a:t>. Centers for Disease Control and Prevention </a:t>
            </a:r>
            <a:r>
              <a:rPr lang="en-US" dirty="0" smtClean="0"/>
              <a:t>Dengue Branch, </a:t>
            </a:r>
            <a:r>
              <a:rPr lang="en-US" baseline="30000" dirty="0" smtClean="0"/>
              <a:t>4</a:t>
            </a:r>
            <a:r>
              <a:rPr lang="en-US" dirty="0" smtClean="0"/>
              <a:t>Bay Area Environmental Research Institute  </a:t>
            </a:r>
            <a:endParaRPr lang="en-US" dirty="0"/>
          </a:p>
        </p:txBody>
      </p:sp>
      <p:grpSp>
        <p:nvGrpSpPr>
          <p:cNvPr id="55" name="Group 54"/>
          <p:cNvGrpSpPr/>
          <p:nvPr/>
        </p:nvGrpSpPr>
        <p:grpSpPr>
          <a:xfrm>
            <a:off x="21396573" y="28734003"/>
            <a:ext cx="9138989" cy="6675940"/>
            <a:chOff x="130906" y="28178657"/>
            <a:chExt cx="8229600" cy="7008460"/>
          </a:xfrm>
        </p:grpSpPr>
        <p:sp>
          <p:nvSpPr>
            <p:cNvPr id="9" name="Text Placeholder 16"/>
            <p:cNvSpPr txBox="1">
              <a:spLocks/>
            </p:cNvSpPr>
            <p:nvPr/>
          </p:nvSpPr>
          <p:spPr>
            <a:xfrm>
              <a:off x="166467" y="33882098"/>
              <a:ext cx="3849593" cy="130501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0"/>
                </a:spcBef>
              </a:pPr>
              <a:r>
                <a:rPr lang="en-US" sz="1600" b="1" dirty="0" smtClean="0"/>
                <a:t>Figure 6. </a:t>
              </a:r>
              <a:r>
                <a:rPr lang="en-US" sz="1600" dirty="0" smtClean="0"/>
                <a:t>Left to right: Martha Sayre, Alannah Johansen, and Andrew Nguyen. </a:t>
              </a:r>
            </a:p>
          </p:txBody>
        </p:sp>
        <p:sp>
          <p:nvSpPr>
            <p:cNvPr id="31" name="TextBox 30"/>
            <p:cNvSpPr txBox="1"/>
            <p:nvPr/>
          </p:nvSpPr>
          <p:spPr>
            <a:xfrm>
              <a:off x="130906" y="28178657"/>
              <a:ext cx="8229600" cy="7694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345" y="29024289"/>
              <a:ext cx="3808715" cy="4746264"/>
            </a:xfrm>
            <a:prstGeom prst="rect">
              <a:avLst/>
            </a:prstGeom>
            <a:ln w="63500">
              <a:solidFill>
                <a:srgbClr val="767171">
                  <a:lumMod val="50000"/>
                </a:srgbClr>
              </a:solidFill>
            </a:ln>
          </p:spPr>
        </p:pic>
      </p:grpSp>
      <p:sp>
        <p:nvSpPr>
          <p:cNvPr id="7" name="TextBox 6"/>
          <p:cNvSpPr txBox="1"/>
          <p:nvPr/>
        </p:nvSpPr>
        <p:spPr>
          <a:xfrm>
            <a:off x="610861" y="5623058"/>
            <a:ext cx="17651739" cy="5632311"/>
          </a:xfrm>
          <a:prstGeom prst="rect">
            <a:avLst/>
          </a:prstGeom>
          <a:noFill/>
        </p:spPr>
        <p:txBody>
          <a:bodyPr wrap="square" rtlCol="0">
            <a:spAutoFit/>
          </a:bodyPr>
          <a:lstStyle/>
          <a:p>
            <a:pPr algn="just"/>
            <a:r>
              <a:rPr lang="en-US" sz="2400" dirty="0"/>
              <a:t>Dengue </a:t>
            </a:r>
            <a:r>
              <a:rPr lang="en-US" sz="2400" dirty="0" smtClean="0"/>
              <a:t>fever (DF) </a:t>
            </a:r>
            <a:r>
              <a:rPr lang="en-US" sz="2400" dirty="0"/>
              <a:t>is the fastest-growing vector-borne disease in the world. This deleterious illness is endemic in the Caribbean and can lead to hemorrhagic </a:t>
            </a:r>
            <a:r>
              <a:rPr lang="en-US" sz="2400" dirty="0" smtClean="0"/>
              <a:t>fever</a:t>
            </a:r>
            <a:r>
              <a:rPr lang="en-US" sz="2400" dirty="0"/>
              <a:t>, shock, and death in severe </a:t>
            </a:r>
            <a:r>
              <a:rPr lang="en-US" sz="2400" dirty="0" smtClean="0"/>
              <a:t>cases, </a:t>
            </a:r>
            <a:r>
              <a:rPr lang="en-US" sz="2400" dirty="0"/>
              <a:t>posing a major threat to the health of Caribbean communities. A high occurrence of the primary vector of the dengue virus</a:t>
            </a:r>
            <a:r>
              <a:rPr lang="en-US" sz="2400" i="1" dirty="0"/>
              <a:t> (</a:t>
            </a:r>
            <a:r>
              <a:rPr lang="en-US" sz="2400" i="1" dirty="0" err="1"/>
              <a:t>Aedes</a:t>
            </a:r>
            <a:r>
              <a:rPr lang="en-US" sz="2400" i="1" dirty="0"/>
              <a:t> </a:t>
            </a:r>
            <a:r>
              <a:rPr lang="en-US" sz="2400" i="1" dirty="0" err="1"/>
              <a:t>aegypti</a:t>
            </a:r>
            <a:r>
              <a:rPr lang="en-US" sz="2400" dirty="0"/>
              <a:t>) has been detected in populated areas within Puerto Rico, contributing to several dengue outbreaks, including instances in 2010, 2012, and 2013. This study examined environmental conditions contributing to Confirmed Dengue Fever Cases (CDFC) for the island of Puerto Rico from January 2009 - December 2013 using monthly NASA Terra/ Aqua Moderate Resolution Imaging </a:t>
            </a:r>
            <a:r>
              <a:rPr lang="en-US" sz="2400" dirty="0" err="1"/>
              <a:t>Spectroradiometer</a:t>
            </a:r>
            <a:r>
              <a:rPr lang="en-US" sz="2400" dirty="0"/>
              <a:t> (MODIS) </a:t>
            </a:r>
            <a:r>
              <a:rPr lang="en-US" sz="2400" dirty="0" smtClean="0"/>
              <a:t>0.05</a:t>
            </a:r>
            <a:r>
              <a:rPr lang="en-US" sz="2400" dirty="0"/>
              <a:t>° day land surface temperature (DLST) and night land surface temperature (NLST) products, 1 km Geostationary Operational Environmental Satellite system Puerto Rico Water Energy Balance (GOES-PRWEB) humidity products, </a:t>
            </a:r>
            <a:r>
              <a:rPr lang="en-US" sz="2400" dirty="0" smtClean="0"/>
              <a:t>and 0.05</a:t>
            </a:r>
            <a:r>
              <a:rPr lang="en-US" sz="2400" dirty="0"/>
              <a:t>° Climate Hazards Group </a:t>
            </a:r>
            <a:r>
              <a:rPr lang="en-US" sz="2400" dirty="0" err="1"/>
              <a:t>InfraRed</a:t>
            </a:r>
            <a:r>
              <a:rPr lang="en-US" sz="2400" dirty="0"/>
              <a:t> Precipitation and Satellite (CHIRPS) total precipitation (TP) modeled data, elevation, and land cover (LC). These data were incorporated into a </a:t>
            </a:r>
            <a:r>
              <a:rPr lang="en-US" sz="2400" dirty="0" smtClean="0"/>
              <a:t>Maximum </a:t>
            </a:r>
            <a:r>
              <a:rPr lang="en-US" sz="2400" dirty="0"/>
              <a:t>E</a:t>
            </a:r>
            <a:r>
              <a:rPr lang="en-US" sz="2400" dirty="0" smtClean="0"/>
              <a:t>ntropy </a:t>
            </a:r>
            <a:r>
              <a:rPr lang="en-US" sz="2400" dirty="0"/>
              <a:t>S</a:t>
            </a:r>
            <a:r>
              <a:rPr lang="en-US" sz="2400" dirty="0" smtClean="0"/>
              <a:t>pecies </a:t>
            </a:r>
            <a:r>
              <a:rPr lang="en-US" sz="2400" dirty="0"/>
              <a:t>D</a:t>
            </a:r>
            <a:r>
              <a:rPr lang="en-US" sz="2400" dirty="0" smtClean="0"/>
              <a:t>istribution </a:t>
            </a:r>
            <a:r>
              <a:rPr lang="en-US" sz="2400" dirty="0"/>
              <a:t>M</a:t>
            </a:r>
            <a:r>
              <a:rPr lang="en-US" sz="2400" dirty="0" smtClean="0"/>
              <a:t>odel </a:t>
            </a:r>
            <a:r>
              <a:rPr lang="en-US" sz="2400" dirty="0"/>
              <a:t>to spatially delineate monthly potential dengue risk and to determine the permutation importance of variables based on CDFC. Land cover, elevation, and TP had the highest mean relative importance of environmental variables indicating that the disease spreads easily through low-elevation urban areas following periods of increased rainfall. Lastly, using Time Series Frequency Analysis, the correlation between MODIS 4km sea surface temperature (SST) products and CDFC were separately tested </a:t>
            </a:r>
            <a:r>
              <a:rPr lang="en-US" sz="2400" dirty="0" smtClean="0"/>
              <a:t>against </a:t>
            </a:r>
            <a:r>
              <a:rPr lang="en-US" sz="2400" dirty="0"/>
              <a:t>environmental conditions to better understand the relationship between oceanic and land conditions contributing to dengue. SST and environmental conditions correlation coefficients indicate moderate to strong relationships. </a:t>
            </a:r>
          </a:p>
          <a:p>
            <a:pPr algn="just"/>
            <a:endParaRPr lang="en-US" sz="2400" dirty="0"/>
          </a:p>
        </p:txBody>
      </p:sp>
      <p:grpSp>
        <p:nvGrpSpPr>
          <p:cNvPr id="70" name="Group 69"/>
          <p:cNvGrpSpPr/>
          <p:nvPr/>
        </p:nvGrpSpPr>
        <p:grpSpPr>
          <a:xfrm>
            <a:off x="18351164" y="5026264"/>
            <a:ext cx="8229600" cy="4295787"/>
            <a:chOff x="11573208" y="4955724"/>
            <a:chExt cx="8229600" cy="4295787"/>
          </a:xfrm>
        </p:grpSpPr>
        <p:sp>
          <p:nvSpPr>
            <p:cNvPr id="15" name="Text Placeholder 16"/>
            <p:cNvSpPr txBox="1">
              <a:spLocks/>
            </p:cNvSpPr>
            <p:nvPr/>
          </p:nvSpPr>
          <p:spPr>
            <a:xfrm>
              <a:off x="11573208" y="5694147"/>
              <a:ext cx="8229600" cy="35573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r>
                <a:rPr lang="en-US" sz="2400" dirty="0">
                  <a:solidFill>
                    <a:srgbClr val="767171"/>
                  </a:solidFill>
                </a:rPr>
                <a:t>Use </a:t>
              </a:r>
              <a:r>
                <a:rPr lang="en-US" sz="2400" dirty="0" smtClean="0">
                  <a:solidFill>
                    <a:srgbClr val="767171"/>
                  </a:solidFill>
                </a:rPr>
                <a:t>the </a:t>
              </a:r>
              <a:r>
                <a:rPr lang="en-US" sz="2400" dirty="0">
                  <a:solidFill>
                    <a:srgbClr val="767171"/>
                  </a:solidFill>
                </a:rPr>
                <a:t>Maximum Entropy Species Distribution Model to determine the contribution of environmental factors to DF epidemics and </a:t>
              </a:r>
              <a:r>
                <a:rPr lang="en-US" sz="2400" dirty="0" smtClean="0">
                  <a:solidFill>
                    <a:srgbClr val="767171"/>
                  </a:solidFill>
                </a:rPr>
                <a:t>produce DF </a:t>
              </a:r>
              <a:r>
                <a:rPr lang="en-US" sz="2400" dirty="0">
                  <a:solidFill>
                    <a:srgbClr val="767171"/>
                  </a:solidFill>
                </a:rPr>
                <a:t>risk assessment maps.   </a:t>
              </a:r>
              <a:endParaRPr lang="en-US" sz="2400" dirty="0" smtClean="0">
                <a:solidFill>
                  <a:srgbClr val="767171"/>
                </a:solidFill>
              </a:endParaRPr>
            </a:p>
            <a:p>
              <a:pPr marL="347663" indent="-347663" algn="just"/>
              <a:r>
                <a:rPr lang="en-US" sz="2400" dirty="0" smtClean="0"/>
                <a:t>Better understand the relationship among Sea Surface Temperature (SST), CDFC, </a:t>
              </a:r>
              <a:r>
                <a:rPr lang="en-US" sz="2400" dirty="0"/>
                <a:t>and </a:t>
              </a:r>
              <a:r>
                <a:rPr lang="en-US" sz="2400" dirty="0" smtClean="0"/>
                <a:t>contributing environmental variables using Time Series Frequency Analysis.</a:t>
              </a:r>
            </a:p>
          </p:txBody>
        </p:sp>
        <p:sp>
          <p:nvSpPr>
            <p:cNvPr id="23" name="TextBox 22"/>
            <p:cNvSpPr txBox="1"/>
            <p:nvPr/>
          </p:nvSpPr>
          <p:spPr>
            <a:xfrm>
              <a:off x="11573208" y="49557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sp>
        <p:nvSpPr>
          <p:cNvPr id="80" name="Rectangle 79"/>
          <p:cNvSpPr/>
          <p:nvPr/>
        </p:nvSpPr>
        <p:spPr>
          <a:xfrm>
            <a:off x="22860000" y="18385260"/>
            <a:ext cx="3429000" cy="461665"/>
          </a:xfrm>
          <a:prstGeom prst="rect">
            <a:avLst/>
          </a:prstGeom>
        </p:spPr>
        <p:txBody>
          <a:bodyPr wrap="square">
            <a:spAutoFit/>
          </a:bodyPr>
          <a:lstStyle/>
          <a:p>
            <a:pPr algn="ctr"/>
            <a:endParaRPr lang="en-US" sz="2400" i="1" dirty="0"/>
          </a:p>
        </p:txBody>
      </p:sp>
      <p:grpSp>
        <p:nvGrpSpPr>
          <p:cNvPr id="33" name="Group 32"/>
          <p:cNvGrpSpPr/>
          <p:nvPr/>
        </p:nvGrpSpPr>
        <p:grpSpPr>
          <a:xfrm>
            <a:off x="647700" y="11316722"/>
            <a:ext cx="14807776" cy="7727622"/>
            <a:chOff x="685800" y="11067914"/>
            <a:chExt cx="14807776" cy="7727622"/>
          </a:xfrm>
        </p:grpSpPr>
        <p:sp>
          <p:nvSpPr>
            <p:cNvPr id="45" name="Right Arrow 44"/>
            <p:cNvSpPr/>
            <p:nvPr/>
          </p:nvSpPr>
          <p:spPr>
            <a:xfrm>
              <a:off x="7323284" y="11603999"/>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0203" y="16762613"/>
              <a:ext cx="3172757" cy="1938992"/>
            </a:xfrm>
            <a:prstGeom prst="rect">
              <a:avLst/>
            </a:prstGeom>
          </p:spPr>
          <p:txBody>
            <a:bodyPr wrap="square">
              <a:spAutoFit/>
            </a:bodyPr>
            <a:lstStyle/>
            <a:p>
              <a:r>
                <a:rPr lang="en-US" sz="2400" b="1" dirty="0" smtClean="0"/>
                <a:t>1) </a:t>
              </a:r>
              <a:r>
                <a:rPr lang="en-US" sz="2400" dirty="0" smtClean="0"/>
                <a:t>LST- </a:t>
              </a:r>
              <a:r>
                <a:rPr lang="en-US" sz="2400" dirty="0"/>
                <a:t>Day </a:t>
              </a:r>
              <a:r>
                <a:rPr lang="en-US" sz="2400" i="1" dirty="0"/>
                <a:t>(MODIS)</a:t>
              </a:r>
            </a:p>
            <a:p>
              <a:r>
                <a:rPr lang="en-US" sz="2400" b="1" dirty="0" smtClean="0"/>
                <a:t>2) </a:t>
              </a:r>
              <a:r>
                <a:rPr lang="en-US" sz="2400" dirty="0" smtClean="0"/>
                <a:t>LST- </a:t>
              </a:r>
              <a:r>
                <a:rPr lang="en-US" sz="2400" dirty="0"/>
                <a:t>Night </a:t>
              </a:r>
              <a:r>
                <a:rPr lang="en-US" sz="2400" i="1" dirty="0"/>
                <a:t>(MODIS)</a:t>
              </a:r>
            </a:p>
            <a:p>
              <a:r>
                <a:rPr lang="en-US" sz="2400" b="1" dirty="0" smtClean="0"/>
                <a:t>3) </a:t>
              </a:r>
              <a:r>
                <a:rPr lang="en-US" sz="2400" dirty="0" smtClean="0"/>
                <a:t>RH </a:t>
              </a:r>
              <a:r>
                <a:rPr lang="en-US" sz="2400" i="1" dirty="0" smtClean="0"/>
                <a:t>(GOES-PRWEB)</a:t>
              </a:r>
            </a:p>
            <a:p>
              <a:r>
                <a:rPr lang="en-US" sz="2400" b="1" dirty="0"/>
                <a:t>4) </a:t>
              </a:r>
              <a:r>
                <a:rPr lang="en-US" sz="2400" dirty="0"/>
                <a:t>TP </a:t>
              </a:r>
              <a:r>
                <a:rPr lang="en-US" sz="2400" i="1" dirty="0"/>
                <a:t>(CHIRPS)</a:t>
              </a:r>
            </a:p>
            <a:p>
              <a:endParaRPr lang="en-US" sz="2400" i="1" dirty="0"/>
            </a:p>
          </p:txBody>
        </p:sp>
        <p:sp>
          <p:nvSpPr>
            <p:cNvPr id="40" name="Rectangle 39"/>
            <p:cNvSpPr/>
            <p:nvPr/>
          </p:nvSpPr>
          <p:spPr>
            <a:xfrm>
              <a:off x="685800" y="11278025"/>
              <a:ext cx="6431499" cy="7215272"/>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759104" y="16197288"/>
              <a:ext cx="4467176" cy="542080"/>
            </a:xfrm>
            <a:prstGeom prst="rect">
              <a:avLst/>
            </a:prstGeom>
            <a:noFill/>
          </p:spPr>
          <p:txBody>
            <a:bodyPr wrap="none" rtlCol="0">
              <a:spAutoFit/>
            </a:bodyPr>
            <a:lstStyle/>
            <a:p>
              <a:r>
                <a:rPr lang="en-US" sz="2800" b="1" dirty="0" smtClean="0"/>
                <a:t>Monthly Jan 2009- Dec 2013</a:t>
              </a:r>
              <a:endParaRPr lang="en-US" sz="2800" b="1" dirty="0"/>
            </a:p>
          </p:txBody>
        </p:sp>
        <p:sp>
          <p:nvSpPr>
            <p:cNvPr id="13" name="Rectangle 12"/>
            <p:cNvSpPr/>
            <p:nvPr/>
          </p:nvSpPr>
          <p:spPr>
            <a:xfrm>
              <a:off x="4012335" y="16761442"/>
              <a:ext cx="3429000" cy="1569660"/>
            </a:xfrm>
            <a:prstGeom prst="rect">
              <a:avLst/>
            </a:prstGeom>
          </p:spPr>
          <p:txBody>
            <a:bodyPr wrap="square">
              <a:spAutoFit/>
            </a:bodyPr>
            <a:lstStyle/>
            <a:p>
              <a:r>
                <a:rPr lang="en-US" sz="2400" b="1" dirty="0" smtClean="0"/>
                <a:t>5) </a:t>
              </a:r>
              <a:r>
                <a:rPr lang="en-US" sz="2400" dirty="0" smtClean="0"/>
                <a:t>Land Cover </a:t>
              </a:r>
              <a:r>
                <a:rPr lang="en-US" sz="2400" i="1" dirty="0"/>
                <a:t>(</a:t>
              </a:r>
              <a:r>
                <a:rPr lang="en-US" sz="2400" i="1" dirty="0" smtClean="0"/>
                <a:t>NLCD)</a:t>
              </a:r>
              <a:endParaRPr lang="en-US" sz="2400" i="1" dirty="0"/>
            </a:p>
            <a:p>
              <a:r>
                <a:rPr lang="en-US" sz="2400" b="1" dirty="0" smtClean="0"/>
                <a:t>6) </a:t>
              </a:r>
              <a:r>
                <a:rPr lang="en-US" sz="2400" dirty="0" smtClean="0"/>
                <a:t>Elevation </a:t>
              </a:r>
              <a:r>
                <a:rPr lang="en-US" sz="2400" i="1" dirty="0"/>
                <a:t>(USGS</a:t>
              </a:r>
              <a:r>
                <a:rPr lang="en-US" sz="2400" i="1" dirty="0" smtClean="0"/>
                <a:t>)</a:t>
              </a:r>
            </a:p>
            <a:p>
              <a:r>
                <a:rPr lang="en-US" sz="2400" b="1" dirty="0" smtClean="0"/>
                <a:t>7) </a:t>
              </a:r>
              <a:r>
                <a:rPr lang="en-US" sz="2400" dirty="0" smtClean="0"/>
                <a:t>CDFC (CDC, </a:t>
              </a:r>
              <a:r>
                <a:rPr lang="en-US" sz="2400" i="1" dirty="0" smtClean="0"/>
                <a:t>In</a:t>
              </a:r>
              <a:r>
                <a:rPr lang="en-US" sz="2400" i="1" dirty="0"/>
                <a:t>-Situ)</a:t>
              </a:r>
            </a:p>
            <a:p>
              <a:endParaRPr lang="en-US" sz="2400" i="1" dirty="0"/>
            </a:p>
          </p:txBody>
        </p:sp>
        <p:sp>
          <p:nvSpPr>
            <p:cNvPr id="14" name="TextBox 13"/>
            <p:cNvSpPr txBox="1"/>
            <p:nvPr/>
          </p:nvSpPr>
          <p:spPr>
            <a:xfrm>
              <a:off x="2613906" y="17772499"/>
              <a:ext cx="184731" cy="1023037"/>
            </a:xfrm>
            <a:prstGeom prst="rect">
              <a:avLst/>
            </a:prstGeom>
            <a:noFill/>
          </p:spPr>
          <p:txBody>
            <a:bodyPr wrap="none" rtlCol="0">
              <a:spAutoFit/>
            </a:bodyPr>
            <a:lstStyle/>
            <a:p>
              <a:endParaRPr lang="en-US" dirty="0"/>
            </a:p>
          </p:txBody>
        </p:sp>
        <p:grpSp>
          <p:nvGrpSpPr>
            <p:cNvPr id="48" name="Group 47"/>
            <p:cNvGrpSpPr/>
            <p:nvPr/>
          </p:nvGrpSpPr>
          <p:grpSpPr>
            <a:xfrm>
              <a:off x="8162832" y="11067914"/>
              <a:ext cx="3484482" cy="1833539"/>
              <a:chOff x="7768802" y="13085923"/>
              <a:chExt cx="3484482" cy="1833539"/>
            </a:xfrm>
          </p:grpSpPr>
          <p:sp>
            <p:nvSpPr>
              <p:cNvPr id="46" name="TextBox 45"/>
              <p:cNvSpPr txBox="1"/>
              <p:nvPr/>
            </p:nvSpPr>
            <p:spPr>
              <a:xfrm>
                <a:off x="7768802" y="13394334"/>
                <a:ext cx="3484482" cy="1338828"/>
              </a:xfrm>
              <a:prstGeom prst="rect">
                <a:avLst/>
              </a:prstGeom>
              <a:noFill/>
            </p:spPr>
            <p:txBody>
              <a:bodyPr wrap="square" rtlCol="0">
                <a:spAutoFit/>
              </a:bodyPr>
              <a:lstStyle/>
              <a:p>
                <a:pPr algn="ctr"/>
                <a:r>
                  <a:rPr lang="en-US" sz="2700" b="1" dirty="0" smtClean="0"/>
                  <a:t>Maximum Entropy Habitat Suitability Model</a:t>
                </a:r>
                <a:endParaRPr lang="en-US" sz="2700" b="1" dirty="0"/>
              </a:p>
            </p:txBody>
          </p:sp>
          <p:sp>
            <p:nvSpPr>
              <p:cNvPr id="47" name="Flowchart: Alternate Process 46"/>
              <p:cNvSpPr/>
              <p:nvPr/>
            </p:nvSpPr>
            <p:spPr>
              <a:xfrm>
                <a:off x="8011806" y="13085923"/>
                <a:ext cx="3001229" cy="1833539"/>
              </a:xfrm>
              <a:prstGeom prst="flowChartAlternateProcess">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12617026" y="11110816"/>
              <a:ext cx="2876550" cy="1815882"/>
            </a:xfrm>
            <a:prstGeom prst="rect">
              <a:avLst/>
            </a:prstGeom>
            <a:noFill/>
            <a:ln w="63500">
              <a:solidFill>
                <a:srgbClr val="0070C0"/>
              </a:solidFill>
            </a:ln>
          </p:spPr>
          <p:txBody>
            <a:bodyPr wrap="square" rtlCol="0">
              <a:spAutoFit/>
            </a:bodyPr>
            <a:lstStyle/>
            <a:p>
              <a:pPr algn="ctr"/>
              <a:r>
                <a:rPr lang="en-US" sz="2800" b="1" dirty="0"/>
                <a:t>Relative Importance of variables</a:t>
              </a:r>
            </a:p>
            <a:p>
              <a:pPr algn="ctr"/>
              <a:r>
                <a:rPr lang="en-US" sz="2800" b="1" dirty="0"/>
                <a:t>to </a:t>
              </a:r>
              <a:r>
                <a:rPr lang="en-US" sz="2800" b="1" dirty="0" smtClean="0"/>
                <a:t>CDFC</a:t>
              </a:r>
              <a:endParaRPr lang="en-US" sz="2800" b="1" dirty="0"/>
            </a:p>
          </p:txBody>
        </p:sp>
        <p:sp>
          <p:nvSpPr>
            <p:cNvPr id="82" name="Right Arrow 81"/>
            <p:cNvSpPr/>
            <p:nvPr/>
          </p:nvSpPr>
          <p:spPr>
            <a:xfrm>
              <a:off x="11588903" y="11603652"/>
              <a:ext cx="901703"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8387294" y="8131662"/>
            <a:ext cx="32281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83" name="TextBox 82"/>
          <p:cNvSpPr txBox="1"/>
          <p:nvPr/>
        </p:nvSpPr>
        <p:spPr>
          <a:xfrm>
            <a:off x="18466450" y="12787209"/>
            <a:ext cx="8139908" cy="1692771"/>
          </a:xfrm>
          <a:prstGeom prst="rect">
            <a:avLst/>
          </a:prstGeom>
          <a:noFill/>
        </p:spPr>
        <p:txBody>
          <a:bodyPr wrap="square" rtlCol="0">
            <a:spAutoFit/>
          </a:bodyPr>
          <a:lstStyle/>
          <a:p>
            <a:pPr algn="just"/>
            <a:r>
              <a:rPr lang="en-US" sz="1600" b="1" dirty="0" smtClean="0"/>
              <a:t>Figure 1. </a:t>
            </a:r>
            <a:r>
              <a:rPr lang="en-US" sz="1600" dirty="0" smtClean="0"/>
              <a:t>The Commonwealth of Puerto Rico has an area of appx. 9,104 km</a:t>
            </a:r>
            <a:r>
              <a:rPr lang="en-US" sz="1600" baseline="30000" dirty="0" smtClean="0"/>
              <a:t>2</a:t>
            </a:r>
            <a:r>
              <a:rPr lang="en-US" sz="1600" dirty="0" smtClean="0"/>
              <a:t>. It is divided into 78 municipalities. The </a:t>
            </a:r>
            <a:r>
              <a:rPr lang="en-US" sz="1600" dirty="0"/>
              <a:t>climate is tropical with annual average temperatures between 21°C and 27°C, and a rainy season from April to November. Climate varies along the length of the island, with the drier regions occurring in the south.</a:t>
            </a:r>
          </a:p>
          <a:p>
            <a:r>
              <a:rPr lang="en-US" sz="2400" dirty="0"/>
              <a:t/>
            </a:r>
            <a:br>
              <a:rPr lang="en-US" sz="2400" dirty="0"/>
            </a:br>
            <a:endParaRPr lang="en-US" sz="2400" baseline="30000" dirty="0"/>
          </a:p>
        </p:txBody>
      </p:sp>
      <p:sp>
        <p:nvSpPr>
          <p:cNvPr id="6" name="TextBox 5"/>
          <p:cNvSpPr txBox="1"/>
          <p:nvPr/>
        </p:nvSpPr>
        <p:spPr>
          <a:xfrm>
            <a:off x="553796" y="18777236"/>
            <a:ext cx="6587969" cy="1569660"/>
          </a:xfrm>
          <a:prstGeom prst="rect">
            <a:avLst/>
          </a:prstGeom>
          <a:noFill/>
        </p:spPr>
        <p:txBody>
          <a:bodyPr wrap="square" rtlCol="0">
            <a:spAutoFit/>
          </a:bodyPr>
          <a:lstStyle/>
          <a:p>
            <a:pPr algn="just"/>
            <a:r>
              <a:rPr lang="en-US" sz="1600" b="1" dirty="0" smtClean="0"/>
              <a:t>Figure 2. </a:t>
            </a:r>
            <a:r>
              <a:rPr lang="en-US" sz="1600" dirty="0" smtClean="0"/>
              <a:t>Diagram outlining the </a:t>
            </a:r>
            <a:r>
              <a:rPr lang="en-US" sz="1600" dirty="0" smtClean="0">
                <a:solidFill>
                  <a:srgbClr val="00B050"/>
                </a:solidFill>
              </a:rPr>
              <a:t>data</a:t>
            </a:r>
            <a:r>
              <a:rPr lang="en-US" sz="1600" dirty="0" smtClean="0"/>
              <a:t> project workflow. Two approaches were taken (upper and lower sections). The upper section outlines the </a:t>
            </a:r>
            <a:r>
              <a:rPr lang="en-US" sz="1600" dirty="0" smtClean="0">
                <a:solidFill>
                  <a:srgbClr val="FF0000"/>
                </a:solidFill>
              </a:rPr>
              <a:t>Maximum Entropy </a:t>
            </a:r>
            <a:r>
              <a:rPr lang="en-US" sz="1600" dirty="0" smtClean="0"/>
              <a:t>model environmental contributor inputs and </a:t>
            </a:r>
            <a:r>
              <a:rPr lang="en-US" sz="1600" dirty="0" smtClean="0">
                <a:solidFill>
                  <a:srgbClr val="0070C0"/>
                </a:solidFill>
              </a:rPr>
              <a:t>potential model results</a:t>
            </a:r>
            <a:r>
              <a:rPr lang="en-US" sz="1600" dirty="0" smtClean="0"/>
              <a:t>. The lower section outlines the use of </a:t>
            </a:r>
            <a:r>
              <a:rPr lang="en-US" sz="1600" dirty="0" smtClean="0">
                <a:solidFill>
                  <a:srgbClr val="FF0000"/>
                </a:solidFill>
              </a:rPr>
              <a:t>Time Series Frequency Analysis</a:t>
            </a:r>
            <a:r>
              <a:rPr lang="en-US" sz="1600" dirty="0" smtClean="0"/>
              <a:t> to separately correlate SST to </a:t>
            </a:r>
            <a:r>
              <a:rPr lang="en-US" sz="1600" dirty="0"/>
              <a:t>environmental </a:t>
            </a:r>
            <a:r>
              <a:rPr lang="en-US" sz="1600" dirty="0" smtClean="0"/>
              <a:t>contributors and potential correlation </a:t>
            </a:r>
            <a:r>
              <a:rPr lang="en-US" sz="1600" dirty="0" smtClean="0">
                <a:solidFill>
                  <a:srgbClr val="0070C0"/>
                </a:solidFill>
              </a:rPr>
              <a:t>coefficient values.</a:t>
            </a:r>
            <a:endParaRPr lang="en-US" sz="1600" dirty="0">
              <a:solidFill>
                <a:srgbClr val="0070C0"/>
              </a:solidFill>
            </a:endParaRPr>
          </a:p>
        </p:txBody>
      </p:sp>
      <p:grpSp>
        <p:nvGrpSpPr>
          <p:cNvPr id="60" name="Group 59"/>
          <p:cNvGrpSpPr/>
          <p:nvPr/>
        </p:nvGrpSpPr>
        <p:grpSpPr>
          <a:xfrm>
            <a:off x="16112576" y="17225679"/>
            <a:ext cx="3725993" cy="3833632"/>
            <a:chOff x="20379712" y="16952149"/>
            <a:chExt cx="4035983" cy="4560619"/>
          </a:xfrm>
        </p:grpSpPr>
        <p:sp>
          <p:nvSpPr>
            <p:cNvPr id="69" name="TextBox 68"/>
            <p:cNvSpPr txBox="1"/>
            <p:nvPr/>
          </p:nvSpPr>
          <p:spPr>
            <a:xfrm>
              <a:off x="20427838" y="17024338"/>
              <a:ext cx="3987857" cy="1592715"/>
            </a:xfrm>
            <a:prstGeom prst="rect">
              <a:avLst/>
            </a:prstGeom>
            <a:noFill/>
            <a:ln w="63500">
              <a:noFill/>
            </a:ln>
          </p:spPr>
          <p:txBody>
            <a:bodyPr wrap="square" rtlCol="0">
              <a:spAutoFit/>
            </a:bodyPr>
            <a:lstStyle/>
            <a:p>
              <a:pPr algn="ctr"/>
              <a:r>
                <a:rPr lang="en-US" sz="2700" b="1" dirty="0" smtClean="0"/>
                <a:t>r value Correlation Coefficients of SST to:</a:t>
              </a:r>
            </a:p>
            <a:p>
              <a:pPr algn="ctr"/>
              <a:endParaRPr lang="en-US" sz="2700" b="1" dirty="0"/>
            </a:p>
          </p:txBody>
        </p:sp>
        <p:sp>
          <p:nvSpPr>
            <p:cNvPr id="79" name="Rectangle 78"/>
            <p:cNvSpPr/>
            <p:nvPr/>
          </p:nvSpPr>
          <p:spPr>
            <a:xfrm>
              <a:off x="21282543" y="18052731"/>
              <a:ext cx="2292334" cy="3460037"/>
            </a:xfrm>
            <a:prstGeom prst="rect">
              <a:avLst/>
            </a:prstGeom>
          </p:spPr>
          <p:txBody>
            <a:bodyPr wrap="square">
              <a:spAutoFit/>
            </a:bodyPr>
            <a:lstStyle/>
            <a:p>
              <a:r>
                <a:rPr lang="en-US" sz="2700" b="1" dirty="0" smtClean="0"/>
                <a:t>1) </a:t>
              </a:r>
              <a:r>
                <a:rPr lang="en-US" sz="2700" dirty="0" smtClean="0"/>
                <a:t>LST- </a:t>
              </a:r>
              <a:r>
                <a:rPr lang="en-US" sz="2700" dirty="0"/>
                <a:t>Day </a:t>
              </a:r>
              <a:endParaRPr lang="en-US" sz="2700" dirty="0" smtClean="0"/>
            </a:p>
            <a:p>
              <a:r>
                <a:rPr lang="en-US" sz="2700" b="1" dirty="0" smtClean="0"/>
                <a:t>2) </a:t>
              </a:r>
              <a:r>
                <a:rPr lang="en-US" sz="2700" dirty="0" smtClean="0"/>
                <a:t>LST- Night </a:t>
              </a:r>
              <a:endParaRPr lang="en-US" sz="2700" b="1" dirty="0" smtClean="0"/>
            </a:p>
            <a:p>
              <a:r>
                <a:rPr lang="en-US" sz="2700" b="1" dirty="0" smtClean="0"/>
                <a:t>3) </a:t>
              </a:r>
              <a:r>
                <a:rPr lang="en-US" sz="2700" dirty="0" smtClean="0"/>
                <a:t>RH</a:t>
              </a:r>
            </a:p>
            <a:p>
              <a:r>
                <a:rPr lang="en-US" sz="2700" b="1" dirty="0"/>
                <a:t>4) </a:t>
              </a:r>
              <a:r>
                <a:rPr lang="en-US" sz="2700" dirty="0"/>
                <a:t>TP </a:t>
              </a:r>
              <a:endParaRPr lang="en-US" sz="2700" dirty="0" smtClean="0"/>
            </a:p>
            <a:p>
              <a:r>
                <a:rPr lang="en-US" sz="2700" b="1" dirty="0"/>
                <a:t>7) </a:t>
              </a:r>
              <a:r>
                <a:rPr lang="en-US" sz="2700" dirty="0"/>
                <a:t>CDFC </a:t>
              </a:r>
              <a:endParaRPr lang="en-US" sz="2700" i="1" dirty="0"/>
            </a:p>
            <a:p>
              <a:pPr algn="ctr"/>
              <a:r>
                <a:rPr lang="en-US" sz="2400" dirty="0" smtClean="0"/>
                <a:t> </a:t>
              </a:r>
              <a:endParaRPr lang="en-US" sz="2400" i="1" dirty="0"/>
            </a:p>
            <a:p>
              <a:pPr algn="ctr"/>
              <a:endParaRPr lang="en-US" sz="2400" dirty="0"/>
            </a:p>
          </p:txBody>
        </p:sp>
        <p:sp>
          <p:nvSpPr>
            <p:cNvPr id="56" name="Rectangle 55"/>
            <p:cNvSpPr/>
            <p:nvPr/>
          </p:nvSpPr>
          <p:spPr>
            <a:xfrm>
              <a:off x="20379712" y="16952149"/>
              <a:ext cx="3987857" cy="368816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1253212" y="17344429"/>
            <a:ext cx="4522878" cy="3516953"/>
            <a:chOff x="22719145" y="17089975"/>
            <a:chExt cx="4522878" cy="3516953"/>
          </a:xfrm>
        </p:grpSpPr>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0861" y="18615836"/>
              <a:ext cx="1908697" cy="175832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21667">
              <a:off x="25475052" y="17089975"/>
              <a:ext cx="1766971" cy="1436334"/>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50773" y="18719634"/>
              <a:ext cx="1868034" cy="1340860"/>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21070">
              <a:off x="22839897" y="17269129"/>
              <a:ext cx="2166769" cy="1082390"/>
            </a:xfrm>
            <a:prstGeom prst="rect">
              <a:avLst/>
            </a:prstGeom>
          </p:spPr>
        </p:pic>
        <p:sp>
          <p:nvSpPr>
            <p:cNvPr id="35" name="TextBox 34"/>
            <p:cNvSpPr txBox="1"/>
            <p:nvPr/>
          </p:nvSpPr>
          <p:spPr>
            <a:xfrm>
              <a:off x="22719145" y="20128919"/>
              <a:ext cx="1909497" cy="461665"/>
            </a:xfrm>
            <a:prstGeom prst="rect">
              <a:avLst/>
            </a:prstGeom>
            <a:noFill/>
          </p:spPr>
          <p:txBody>
            <a:bodyPr wrap="none" rtlCol="0">
              <a:spAutoFit/>
            </a:bodyPr>
            <a:lstStyle/>
            <a:p>
              <a:r>
                <a:rPr lang="en-US" sz="2400" dirty="0" smtClean="0"/>
                <a:t>Terra-MODIS</a:t>
              </a:r>
              <a:endParaRPr lang="en-US" sz="2400" dirty="0"/>
            </a:p>
          </p:txBody>
        </p:sp>
        <p:sp>
          <p:nvSpPr>
            <p:cNvPr id="77" name="TextBox 76"/>
            <p:cNvSpPr txBox="1"/>
            <p:nvPr/>
          </p:nvSpPr>
          <p:spPr>
            <a:xfrm>
              <a:off x="22854480" y="18267557"/>
              <a:ext cx="1906291" cy="461665"/>
            </a:xfrm>
            <a:prstGeom prst="rect">
              <a:avLst/>
            </a:prstGeom>
            <a:noFill/>
          </p:spPr>
          <p:txBody>
            <a:bodyPr wrap="none" rtlCol="0">
              <a:spAutoFit/>
            </a:bodyPr>
            <a:lstStyle/>
            <a:p>
              <a:r>
                <a:rPr lang="en-US" sz="2400" dirty="0" smtClean="0"/>
                <a:t>Aqua-MODIS</a:t>
              </a:r>
              <a:endParaRPr lang="en-US" sz="2400" dirty="0"/>
            </a:p>
          </p:txBody>
        </p:sp>
        <p:sp>
          <p:nvSpPr>
            <p:cNvPr id="81" name="TextBox 80"/>
            <p:cNvSpPr txBox="1"/>
            <p:nvPr/>
          </p:nvSpPr>
          <p:spPr>
            <a:xfrm>
              <a:off x="25303103" y="18315670"/>
              <a:ext cx="1540806" cy="461665"/>
            </a:xfrm>
            <a:prstGeom prst="rect">
              <a:avLst/>
            </a:prstGeom>
            <a:noFill/>
          </p:spPr>
          <p:txBody>
            <a:bodyPr wrap="none" rtlCol="0">
              <a:spAutoFit/>
            </a:bodyPr>
            <a:lstStyle/>
            <a:p>
              <a:r>
                <a:rPr lang="en-US" sz="2400" dirty="0" smtClean="0"/>
                <a:t>TRMM-PR</a:t>
              </a:r>
              <a:endParaRPr lang="en-US" sz="2400" dirty="0"/>
            </a:p>
          </p:txBody>
        </p:sp>
        <p:sp>
          <p:nvSpPr>
            <p:cNvPr id="85" name="TextBox 84"/>
            <p:cNvSpPr txBox="1"/>
            <p:nvPr/>
          </p:nvSpPr>
          <p:spPr>
            <a:xfrm>
              <a:off x="25062185" y="20145263"/>
              <a:ext cx="1887055" cy="461665"/>
            </a:xfrm>
            <a:prstGeom prst="rect">
              <a:avLst/>
            </a:prstGeom>
            <a:noFill/>
          </p:spPr>
          <p:txBody>
            <a:bodyPr wrap="none" rtlCol="0">
              <a:spAutoFit/>
            </a:bodyPr>
            <a:lstStyle/>
            <a:p>
              <a:r>
                <a:rPr lang="en-US" sz="2400" dirty="0" smtClean="0"/>
                <a:t>Landsat 5-TM</a:t>
              </a:r>
              <a:endParaRPr lang="en-US" sz="2400" dirty="0"/>
            </a:p>
          </p:txBody>
        </p:sp>
      </p:grpSp>
      <p:grpSp>
        <p:nvGrpSpPr>
          <p:cNvPr id="73" name="Group 72"/>
          <p:cNvGrpSpPr/>
          <p:nvPr/>
        </p:nvGrpSpPr>
        <p:grpSpPr>
          <a:xfrm>
            <a:off x="10212898" y="13462263"/>
            <a:ext cx="6903813" cy="2702905"/>
            <a:chOff x="10922976" y="13134189"/>
            <a:chExt cx="7317294" cy="2890014"/>
          </a:xfrm>
        </p:grpSpPr>
        <p:pic>
          <p:nvPicPr>
            <p:cNvPr id="50" name="Picture 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83465" y="13260050"/>
              <a:ext cx="6759633" cy="2238484"/>
            </a:xfrm>
            <a:prstGeom prst="rect">
              <a:avLst/>
            </a:prstGeom>
          </p:spPr>
        </p:pic>
        <p:sp>
          <p:nvSpPr>
            <p:cNvPr id="58" name="TextBox 57"/>
            <p:cNvSpPr txBox="1"/>
            <p:nvPr/>
          </p:nvSpPr>
          <p:spPr>
            <a:xfrm>
              <a:off x="11068999" y="15352610"/>
              <a:ext cx="6866521" cy="507831"/>
            </a:xfrm>
            <a:prstGeom prst="rect">
              <a:avLst/>
            </a:prstGeom>
            <a:noFill/>
          </p:spPr>
          <p:txBody>
            <a:bodyPr wrap="none" rtlCol="0">
              <a:spAutoFit/>
            </a:bodyPr>
            <a:lstStyle/>
            <a:p>
              <a:r>
                <a:rPr lang="en-US" sz="2700" b="1" dirty="0" smtClean="0"/>
                <a:t>Geospatial Assessment of Dengue Fever Risk</a:t>
              </a:r>
              <a:endParaRPr lang="en-US" sz="2700" b="1" dirty="0"/>
            </a:p>
          </p:txBody>
        </p:sp>
        <p:sp>
          <p:nvSpPr>
            <p:cNvPr id="72" name="Rectangle 71"/>
            <p:cNvSpPr/>
            <p:nvPr/>
          </p:nvSpPr>
          <p:spPr>
            <a:xfrm>
              <a:off x="10922976" y="13134189"/>
              <a:ext cx="7317294" cy="289001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p:cNvSpPr/>
          <p:nvPr/>
        </p:nvSpPr>
        <p:spPr>
          <a:xfrm>
            <a:off x="7438886" y="16934202"/>
            <a:ext cx="3817433" cy="3511014"/>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94561" y="2035105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91" name="TextBox 90"/>
          <p:cNvSpPr txBox="1"/>
          <p:nvPr/>
        </p:nvSpPr>
        <p:spPr>
          <a:xfrm>
            <a:off x="5455386" y="25565184"/>
            <a:ext cx="5185488" cy="1569660"/>
          </a:xfrm>
          <a:prstGeom prst="rect">
            <a:avLst/>
          </a:prstGeom>
          <a:noFill/>
        </p:spPr>
        <p:txBody>
          <a:bodyPr wrap="square" rtlCol="0">
            <a:spAutoFit/>
          </a:bodyPr>
          <a:lstStyle/>
          <a:p>
            <a:pPr algn="just"/>
            <a:r>
              <a:rPr lang="en-US" sz="1600" b="1" dirty="0" smtClean="0"/>
              <a:t>Figure 3 (top left) &amp; 4 (left). </a:t>
            </a:r>
            <a:r>
              <a:rPr lang="en-US" sz="1600" dirty="0" smtClean="0"/>
              <a:t>Dengue risk for August 2010 according to Maximum Entropy outputs. Darker red shades show areas of high risk, while darker green shades delineate areas of low risk. Red dots indicate CDFC locations. Fig. 4 magnifies urban environments for San Juan (upper extent) and Caguas (lower left extent).    </a:t>
            </a:r>
            <a:endParaRPr lang="en-US" sz="1600" dirty="0"/>
          </a:p>
        </p:txBody>
      </p:sp>
      <p:pic>
        <p:nvPicPr>
          <p:cNvPr id="43" name="Picture 42" descr="Maxent_TL_LR_201008.jpg"/>
          <p:cNvPicPr>
            <a:picLocks noChangeAspect="1"/>
          </p:cNvPicPr>
          <p:nvPr/>
        </p:nvPicPr>
        <p:blipFill rotWithShape="1">
          <a:blip r:embed="rId11" cstate="print">
            <a:extLst>
              <a:ext uri="{28A0092B-C50C-407E-A947-70E740481C1C}">
                <a14:useLocalDpi xmlns:a14="http://schemas.microsoft.com/office/drawing/2010/main" val="0"/>
              </a:ext>
            </a:extLst>
          </a:blip>
          <a:srcRect l="1852" t="21046" r="1684" b="22684"/>
          <a:stretch/>
        </p:blipFill>
        <p:spPr>
          <a:xfrm>
            <a:off x="550332" y="21179983"/>
            <a:ext cx="10075335" cy="4250267"/>
          </a:xfrm>
          <a:prstGeom prst="rect">
            <a:avLst/>
          </a:prstGeom>
          <a:ln w="38100" cap="sq">
            <a:solidFill>
              <a:schemeClr val="tx1"/>
            </a:solidFill>
            <a:prstDash val="solid"/>
            <a:miter lim="800000"/>
          </a:ln>
          <a:effectLst/>
        </p:spPr>
      </p:pic>
      <p:pic>
        <p:nvPicPr>
          <p:cNvPr id="3" name="Picture 2" descr="StackedVariables.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800" y="11258015"/>
            <a:ext cx="6121400" cy="5533386"/>
          </a:xfrm>
          <a:prstGeom prst="rect">
            <a:avLst/>
          </a:prstGeom>
        </p:spPr>
      </p:pic>
      <p:sp>
        <p:nvSpPr>
          <p:cNvPr id="115" name="TextBox 114"/>
          <p:cNvSpPr txBox="1"/>
          <p:nvPr/>
        </p:nvSpPr>
        <p:spPr>
          <a:xfrm>
            <a:off x="5468832" y="27202178"/>
            <a:ext cx="5172042" cy="1569660"/>
          </a:xfrm>
          <a:prstGeom prst="rect">
            <a:avLst/>
          </a:prstGeom>
          <a:noFill/>
        </p:spPr>
        <p:txBody>
          <a:bodyPr wrap="square" rtlCol="0">
            <a:spAutoFit/>
          </a:bodyPr>
          <a:lstStyle/>
          <a:p>
            <a:pPr algn="just"/>
            <a:r>
              <a:rPr lang="en-US" sz="1600" b="1" dirty="0" smtClean="0"/>
              <a:t>Figure 5 (top right). </a:t>
            </a:r>
            <a:r>
              <a:rPr lang="en-US" sz="1600" dirty="0" smtClean="0"/>
              <a:t>Timeline </a:t>
            </a:r>
            <a:r>
              <a:rPr lang="en-US" sz="1600" dirty="0"/>
              <a:t>of </a:t>
            </a:r>
            <a:r>
              <a:rPr lang="en-US" sz="1600" dirty="0" err="1"/>
              <a:t>MaxEnt</a:t>
            </a:r>
            <a:r>
              <a:rPr lang="en-US" sz="1600" dirty="0"/>
              <a:t> output of mean monthly permutation importance values for all environmental variables in Puerto Rico from January 2009 – December 2013. </a:t>
            </a:r>
            <a:r>
              <a:rPr lang="en-US" sz="1600" dirty="0" smtClean="0"/>
              <a:t>Mean permutation importance for the variables are as follows: LC = 60% ; Elevation = 14%, TP = 12%, DLST = 6%, NLST = 3% , RH = 5%.</a:t>
            </a:r>
            <a:endParaRPr lang="en-US" sz="1600" dirty="0"/>
          </a:p>
        </p:txBody>
      </p:sp>
      <p:sp>
        <p:nvSpPr>
          <p:cNvPr id="116" name="Bent-Up Arrow 115"/>
          <p:cNvSpPr/>
          <p:nvPr/>
        </p:nvSpPr>
        <p:spPr>
          <a:xfrm rot="5400000">
            <a:off x="8483470" y="13415103"/>
            <a:ext cx="1713690" cy="1437340"/>
          </a:xfrm>
          <a:prstGeom prst="bentUpArrow">
            <a:avLst/>
          </a:prstGeom>
          <a:solidFill>
            <a:schemeClr val="accent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Arrow 117"/>
          <p:cNvSpPr/>
          <p:nvPr/>
        </p:nvSpPr>
        <p:spPr>
          <a:xfrm>
            <a:off x="11450877" y="18141431"/>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Arrow 118"/>
          <p:cNvSpPr/>
          <p:nvPr/>
        </p:nvSpPr>
        <p:spPr>
          <a:xfrm>
            <a:off x="15022576" y="18165926"/>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12543893" y="17226422"/>
            <a:ext cx="2301813" cy="3076684"/>
            <a:chOff x="7487872" y="17244339"/>
            <a:chExt cx="2576247" cy="3076684"/>
          </a:xfrm>
        </p:grpSpPr>
        <p:grpSp>
          <p:nvGrpSpPr>
            <p:cNvPr id="122" name="Group 121"/>
            <p:cNvGrpSpPr/>
            <p:nvPr/>
          </p:nvGrpSpPr>
          <p:grpSpPr>
            <a:xfrm>
              <a:off x="8165856" y="17701539"/>
              <a:ext cx="1271299" cy="974673"/>
              <a:chOff x="7181399" y="17715195"/>
              <a:chExt cx="1271299" cy="974673"/>
            </a:xfrm>
          </p:grpSpPr>
          <p:sp>
            <p:nvSpPr>
              <p:cNvPr id="125" name="Right Arrow 124"/>
              <p:cNvSpPr/>
              <p:nvPr/>
            </p:nvSpPr>
            <p:spPr>
              <a:xfrm rot="10800000">
                <a:off x="7181399" y="17715195"/>
                <a:ext cx="1195099" cy="51747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ight Arrow 125"/>
              <p:cNvSpPr/>
              <p:nvPr/>
            </p:nvSpPr>
            <p:spPr>
              <a:xfrm>
                <a:off x="7257599" y="18172395"/>
                <a:ext cx="1195099" cy="51747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p:cNvSpPr txBox="1"/>
            <p:nvPr/>
          </p:nvSpPr>
          <p:spPr>
            <a:xfrm>
              <a:off x="7659917" y="18718240"/>
              <a:ext cx="2404202" cy="1338828"/>
            </a:xfrm>
            <a:prstGeom prst="rect">
              <a:avLst/>
            </a:prstGeom>
            <a:noFill/>
          </p:spPr>
          <p:txBody>
            <a:bodyPr wrap="square" rtlCol="0">
              <a:spAutoFit/>
            </a:bodyPr>
            <a:lstStyle/>
            <a:p>
              <a:pPr algn="ctr"/>
              <a:r>
                <a:rPr lang="en-US" sz="2700" b="1" dirty="0"/>
                <a:t>Time Series Frequency Analysis</a:t>
              </a:r>
            </a:p>
          </p:txBody>
        </p:sp>
        <p:sp>
          <p:nvSpPr>
            <p:cNvPr id="124" name="Rectangle 123"/>
            <p:cNvSpPr/>
            <p:nvPr/>
          </p:nvSpPr>
          <p:spPr>
            <a:xfrm>
              <a:off x="7487872" y="17244339"/>
              <a:ext cx="2558901" cy="307668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Picture 129"/>
          <p:cNvPicPr>
            <a:picLocks noChangeAspect="1"/>
          </p:cNvPicPr>
          <p:nvPr/>
        </p:nvPicPr>
        <p:blipFill>
          <a:blip r:embed="rId13"/>
          <a:stretch>
            <a:fillRect/>
          </a:stretch>
        </p:blipFill>
        <p:spPr>
          <a:xfrm>
            <a:off x="25845315" y="15145868"/>
            <a:ext cx="1204244" cy="883849"/>
          </a:xfrm>
          <a:prstGeom prst="rect">
            <a:avLst/>
          </a:prstGeom>
        </p:spPr>
      </p:pic>
      <p:sp>
        <p:nvSpPr>
          <p:cNvPr id="133" name="Text Placeholder 16"/>
          <p:cNvSpPr txBox="1">
            <a:spLocks/>
          </p:cNvSpPr>
          <p:nvPr/>
        </p:nvSpPr>
        <p:spPr>
          <a:xfrm>
            <a:off x="18230320" y="14702418"/>
            <a:ext cx="8229600" cy="19687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dirty="0" smtClean="0"/>
              <a:t>University of Puerto Rico, Medical Sciences Department</a:t>
            </a:r>
          </a:p>
          <a:p>
            <a:pPr marL="347663" indent="-347663">
              <a:spcBef>
                <a:spcPts val="600"/>
              </a:spcBef>
            </a:pPr>
            <a:r>
              <a:rPr lang="en-US" dirty="0" smtClean="0"/>
              <a:t>Center for Disease Control (CDC) – Dengue Branch</a:t>
            </a:r>
          </a:p>
          <a:p>
            <a:pPr marL="347663" indent="-347663">
              <a:spcBef>
                <a:spcPts val="600"/>
              </a:spcBef>
            </a:pPr>
            <a:r>
              <a:rPr lang="en-US" dirty="0" smtClean="0"/>
              <a:t>Puerto Rico Department of Health </a:t>
            </a:r>
          </a:p>
          <a:p>
            <a:pPr marL="0" indent="0">
              <a:buNone/>
            </a:pPr>
            <a:endParaRPr lang="en-US" dirty="0" smtClean="0"/>
          </a:p>
        </p:txBody>
      </p:sp>
      <p:graphicFrame>
        <p:nvGraphicFramePr>
          <p:cNvPr id="137" name="Table 136"/>
          <p:cNvGraphicFramePr>
            <a:graphicFrameLocks noGrp="1"/>
          </p:cNvGraphicFramePr>
          <p:nvPr>
            <p:extLst>
              <p:ext uri="{D42A27DB-BD31-4B8C-83A1-F6EECF244321}">
                <p14:modId xmlns:p14="http://schemas.microsoft.com/office/powerpoint/2010/main" val="2277265501"/>
              </p:ext>
            </p:extLst>
          </p:nvPr>
        </p:nvGraphicFramePr>
        <p:xfrm>
          <a:off x="19791346" y="21124240"/>
          <a:ext cx="7062311" cy="3078480"/>
        </p:xfrm>
        <a:graphic>
          <a:graphicData uri="http://schemas.openxmlformats.org/drawingml/2006/table">
            <a:tbl>
              <a:tblPr/>
              <a:tblGrid>
                <a:gridCol w="1473979"/>
                <a:gridCol w="1810205"/>
                <a:gridCol w="1669890"/>
                <a:gridCol w="2108237"/>
              </a:tblGrid>
              <a:tr h="177800">
                <a:tc gridSpan="4">
                  <a:txBody>
                    <a:bodyPr/>
                    <a:lstStyle/>
                    <a:p>
                      <a:pPr algn="l" fontAlgn="b"/>
                      <a:r>
                        <a:rPr lang="en-US" sz="1600" b="1" i="0" u="none" strike="noStrike" dirty="0" smtClean="0">
                          <a:solidFill>
                            <a:srgbClr val="767171"/>
                          </a:solidFill>
                          <a:effectLst/>
                          <a:latin typeface="Garamond" panose="02020404030301010803" pitchFamily="18" charset="0"/>
                        </a:rPr>
                        <a:t>Time </a:t>
                      </a:r>
                      <a:r>
                        <a:rPr lang="en-US" sz="1600" b="1" i="0" u="none" strike="noStrike" dirty="0">
                          <a:solidFill>
                            <a:srgbClr val="767171"/>
                          </a:solidFill>
                          <a:effectLst/>
                          <a:latin typeface="Garamond" panose="02020404030301010803" pitchFamily="18" charset="0"/>
                        </a:rPr>
                        <a:t>Series Frequency </a:t>
                      </a:r>
                      <a:r>
                        <a:rPr lang="en-US" sz="1600" b="1" i="0" u="none" strike="noStrike" dirty="0" smtClean="0">
                          <a:solidFill>
                            <a:srgbClr val="767171"/>
                          </a:solidFill>
                          <a:effectLst/>
                          <a:latin typeface="Garamond" panose="02020404030301010803" pitchFamily="18" charset="0"/>
                        </a:rPr>
                        <a:t>Analysis (TSFA) for SST</a:t>
                      </a:r>
                      <a:r>
                        <a:rPr lang="en-US" sz="1600" b="1" i="0" u="none" strike="noStrike" baseline="0" dirty="0" smtClean="0">
                          <a:solidFill>
                            <a:srgbClr val="767171"/>
                          </a:solidFill>
                          <a:effectLst/>
                          <a:latin typeface="Garamond" panose="02020404030301010803" pitchFamily="18" charset="0"/>
                        </a:rPr>
                        <a:t> and CDFC </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endParaRPr lang="en-US" sz="1600" b="0"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a:solidFill>
                            <a:srgbClr val="767171"/>
                          </a:solidFill>
                          <a:effectLst/>
                          <a:latin typeface="Garamond" panose="02020404030301010803" pitchFamily="18" charset="0"/>
                        </a:rPr>
                        <a:t>Variable</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a:solidFill>
                            <a:srgbClr val="767171"/>
                          </a:solidFill>
                          <a:effectLst/>
                          <a:latin typeface="Garamond" panose="02020404030301010803" pitchFamily="18" charset="0"/>
                        </a:rPr>
                        <a:t>r - value</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a:solidFill>
                            <a:srgbClr val="767171"/>
                          </a:solidFill>
                          <a:effectLst/>
                          <a:latin typeface="Garamond" panose="02020404030301010803" pitchFamily="18" charset="0"/>
                        </a:rPr>
                        <a:t>Lag Time (MO)</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r>
                        <a:rPr lang="en-US" sz="1600" b="1" i="0" u="none" strike="noStrike" dirty="0">
                          <a:solidFill>
                            <a:srgbClr val="767171"/>
                          </a:solidFill>
                          <a:effectLst/>
                          <a:latin typeface="Garamond" panose="02020404030301010803" pitchFamily="18" charset="0"/>
                        </a:rPr>
                        <a:t>To SST</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smtClean="0">
                          <a:solidFill>
                            <a:srgbClr val="767171"/>
                          </a:solidFill>
                          <a:effectLst/>
                          <a:latin typeface="Garamond" panose="02020404030301010803" pitchFamily="18" charset="0"/>
                        </a:rPr>
                        <a:t>NLST</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0" i="0" u="none" strike="noStrike" dirty="0" smtClean="0">
                          <a:solidFill>
                            <a:srgbClr val="767171"/>
                          </a:solidFill>
                          <a:effectLst/>
                          <a:latin typeface="Garamond" panose="02020404030301010803" pitchFamily="18" charset="0"/>
                        </a:rPr>
                        <a:t>0.82</a:t>
                      </a:r>
                      <a:endParaRPr lang="en-US" sz="1600" b="0"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0" i="0" u="none" strike="noStrike" dirty="0" smtClean="0">
                          <a:solidFill>
                            <a:srgbClr val="767171"/>
                          </a:solidFill>
                          <a:effectLst/>
                          <a:latin typeface="Garamond" panose="02020404030301010803" pitchFamily="18" charset="0"/>
                        </a:rPr>
                        <a:t>n/a</a:t>
                      </a:r>
                      <a:endParaRPr lang="en-US" sz="1600" b="0"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smtClean="0">
                          <a:solidFill>
                            <a:srgbClr val="767171"/>
                          </a:solidFill>
                          <a:effectLst/>
                          <a:latin typeface="Garamond" panose="02020404030301010803" pitchFamily="18" charset="0"/>
                        </a:rPr>
                        <a:t>DLST</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0.40</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n/a</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a:solidFill>
                            <a:srgbClr val="767171"/>
                          </a:solidFill>
                          <a:effectLst/>
                          <a:latin typeface="Garamond" panose="02020404030301010803" pitchFamily="18" charset="0"/>
                        </a:rPr>
                        <a:t>RH</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0.45</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n/a</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a:solidFill>
                            <a:srgbClr val="767171"/>
                          </a:solidFill>
                          <a:effectLst/>
                          <a:latin typeface="Garamond" panose="02020404030301010803" pitchFamily="18" charset="0"/>
                        </a:rPr>
                        <a:t>TP</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0.60</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a:solidFill>
                            <a:srgbClr val="767171"/>
                          </a:solidFill>
                          <a:effectLst/>
                          <a:latin typeface="Garamond" panose="02020404030301010803" pitchFamily="18" charset="0"/>
                        </a:rPr>
                        <a:t>5</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endParaRPr lang="en-US" sz="1600" b="1" i="0" u="none" strike="noStrike">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a:solidFill>
                            <a:srgbClr val="767171"/>
                          </a:solidFill>
                          <a:effectLst/>
                          <a:latin typeface="Garamond" panose="02020404030301010803" pitchFamily="18" charset="0"/>
                        </a:rPr>
                        <a:t>CDFC</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0.41</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n/a</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r>
                        <a:rPr lang="en-US" sz="1600" b="1" i="0" u="none" strike="noStrike">
                          <a:solidFill>
                            <a:srgbClr val="767171"/>
                          </a:solidFill>
                          <a:effectLst/>
                          <a:latin typeface="Garamond" panose="02020404030301010803" pitchFamily="18" charset="0"/>
                        </a:rPr>
                        <a:t>To CDFC</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smtClean="0">
                          <a:solidFill>
                            <a:srgbClr val="767171"/>
                          </a:solidFill>
                          <a:effectLst/>
                          <a:latin typeface="Garamond" panose="02020404030301010803" pitchFamily="18" charset="0"/>
                        </a:rPr>
                        <a:t>NLST</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0.37</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a:solidFill>
                            <a:srgbClr val="767171"/>
                          </a:solidFill>
                          <a:effectLst/>
                          <a:latin typeface="Garamond" panose="02020404030301010803" pitchFamily="18" charset="0"/>
                        </a:rPr>
                        <a:t>3</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endParaRPr lang="en-US" sz="1600" b="1" i="0" u="none" strike="noStrike">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smtClean="0">
                          <a:solidFill>
                            <a:srgbClr val="767171"/>
                          </a:solidFill>
                          <a:effectLst/>
                          <a:latin typeface="Garamond" panose="02020404030301010803" pitchFamily="18" charset="0"/>
                        </a:rPr>
                        <a:t>DLST</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0.41</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a:solidFill>
                            <a:srgbClr val="767171"/>
                          </a:solidFill>
                          <a:effectLst/>
                          <a:latin typeface="Garamond" panose="02020404030301010803" pitchFamily="18" charset="0"/>
                        </a:rPr>
                        <a:t>3</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endParaRPr lang="en-US" sz="1600" b="1" i="0" u="none" strike="noStrike">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a:solidFill>
                            <a:srgbClr val="767171"/>
                          </a:solidFill>
                          <a:effectLst/>
                          <a:latin typeface="Garamond" panose="02020404030301010803" pitchFamily="18" charset="0"/>
                        </a:rPr>
                        <a:t>RH</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a:solidFill>
                            <a:srgbClr val="767171"/>
                          </a:solidFill>
                          <a:effectLst/>
                          <a:latin typeface="Garamond" panose="02020404030301010803" pitchFamily="18" charset="0"/>
                        </a:rPr>
                        <a:t>-</a:t>
                      </a:r>
                      <a:r>
                        <a:rPr lang="en-US" sz="1600" b="1" i="0" u="none" strike="noStrike" dirty="0" smtClean="0">
                          <a:solidFill>
                            <a:srgbClr val="767171"/>
                          </a:solidFill>
                          <a:effectLst/>
                          <a:latin typeface="Garamond" panose="02020404030301010803" pitchFamily="18" charset="0"/>
                        </a:rPr>
                        <a:t>0.13</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a:solidFill>
                            <a:srgbClr val="767171"/>
                          </a:solidFill>
                          <a:effectLst/>
                          <a:latin typeface="Garamond" panose="02020404030301010803" pitchFamily="18" charset="0"/>
                        </a:rPr>
                        <a:t>2</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endParaRPr lang="en-US" sz="1600" b="1" i="0" u="none" strike="noStrike">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a:solidFill>
                            <a:srgbClr val="767171"/>
                          </a:solidFill>
                          <a:effectLst/>
                          <a:latin typeface="Garamond" panose="02020404030301010803" pitchFamily="18" charset="0"/>
                        </a:rPr>
                        <a:t>TP</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smtClean="0">
                          <a:solidFill>
                            <a:srgbClr val="767171"/>
                          </a:solidFill>
                          <a:effectLst/>
                          <a:latin typeface="Garamond" panose="02020404030301010803" pitchFamily="18" charset="0"/>
                        </a:rPr>
                        <a:t>0.38</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a:solidFill>
                            <a:srgbClr val="767171"/>
                          </a:solidFill>
                          <a:effectLst/>
                          <a:latin typeface="Garamond" panose="02020404030301010803" pitchFamily="18" charset="0"/>
                        </a:rPr>
                        <a:t>5</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r h="190500">
                <a:tc>
                  <a:txBody>
                    <a:bodyPr/>
                    <a:lstStyle/>
                    <a:p>
                      <a:pPr algn="ctr" fontAlgn="b"/>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l" fontAlgn="b"/>
                      <a:r>
                        <a:rPr lang="en-US" sz="1600" b="1" i="0" u="none" strike="noStrike" dirty="0">
                          <a:solidFill>
                            <a:srgbClr val="767171"/>
                          </a:solidFill>
                          <a:effectLst/>
                          <a:latin typeface="Garamond" panose="02020404030301010803" pitchFamily="18" charset="0"/>
                        </a:rPr>
                        <a:t>TP</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a:solidFill>
                            <a:srgbClr val="767171"/>
                          </a:solidFill>
                          <a:effectLst/>
                          <a:latin typeface="Garamond" panose="02020404030301010803" pitchFamily="18" charset="0"/>
                        </a:rPr>
                        <a:t>-</a:t>
                      </a:r>
                      <a:r>
                        <a:rPr lang="en-US" sz="1600" b="1" i="0" u="none" strike="noStrike" dirty="0" smtClean="0">
                          <a:solidFill>
                            <a:srgbClr val="767171"/>
                          </a:solidFill>
                          <a:effectLst/>
                          <a:latin typeface="Garamond" panose="02020404030301010803" pitchFamily="18" charset="0"/>
                        </a:rPr>
                        <a:t>0.36</a:t>
                      </a:r>
                      <a:endParaRPr lang="en-US" sz="1600" b="1" i="0" u="none" strike="noStrike" dirty="0">
                        <a:solidFill>
                          <a:srgbClr val="767171"/>
                        </a:solidFill>
                        <a:effectLst/>
                        <a:latin typeface="Garamond" panose="02020404030301010803" pitchFamily="18" charset="0"/>
                      </a:endParaRP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c>
                  <a:txBody>
                    <a:bodyPr/>
                    <a:lstStyle/>
                    <a:p>
                      <a:pPr algn="ctr" fontAlgn="b"/>
                      <a:r>
                        <a:rPr lang="en-US" sz="1600" b="1" i="0" u="none" strike="noStrike" dirty="0">
                          <a:solidFill>
                            <a:srgbClr val="767171"/>
                          </a:solidFill>
                          <a:effectLst/>
                          <a:latin typeface="Garamond" panose="02020404030301010803" pitchFamily="18" charset="0"/>
                        </a:rPr>
                        <a:t>2</a:t>
                      </a:r>
                    </a:p>
                  </a:txBody>
                  <a:tcPr marL="12700" marR="12700" marT="12700" marB="0" anchor="b">
                    <a:lnL w="19050" cap="flat" cmpd="sng" algn="ctr">
                      <a:solidFill>
                        <a:srgbClr val="767171"/>
                      </a:solidFill>
                      <a:prstDash val="solid"/>
                      <a:round/>
                      <a:headEnd type="none" w="med" len="med"/>
                      <a:tailEnd type="none" w="med" len="med"/>
                    </a:lnL>
                    <a:lnR w="19050" cap="flat" cmpd="sng" algn="ctr">
                      <a:solidFill>
                        <a:srgbClr val="767171"/>
                      </a:solidFill>
                      <a:prstDash val="solid"/>
                      <a:round/>
                      <a:headEnd type="none" w="med" len="med"/>
                      <a:tailEnd type="none" w="med" len="med"/>
                    </a:lnR>
                    <a:lnT w="19050" cap="flat" cmpd="sng" algn="ctr">
                      <a:solidFill>
                        <a:srgbClr val="767171"/>
                      </a:solidFill>
                      <a:prstDash val="solid"/>
                      <a:round/>
                      <a:headEnd type="none" w="med" len="med"/>
                      <a:tailEnd type="none" w="med" len="med"/>
                    </a:lnT>
                    <a:lnB w="19050" cap="flat" cmpd="sng" algn="ctr">
                      <a:solidFill>
                        <a:srgbClr val="767171"/>
                      </a:solidFill>
                      <a:prstDash val="solid"/>
                      <a:round/>
                      <a:headEnd type="none" w="med" len="med"/>
                      <a:tailEnd type="none" w="med" len="med"/>
                    </a:lnB>
                  </a:tcPr>
                </a:tc>
              </a:tr>
            </a:tbl>
          </a:graphicData>
        </a:graphic>
      </p:graphicFrame>
      <p:pic>
        <p:nvPicPr>
          <p:cNvPr id="139" name="Picture 138" descr="Hab_Assess (2).jpg"/>
          <p:cNvPicPr>
            <a:picLocks noChangeAspect="1"/>
          </p:cNvPicPr>
          <p:nvPr/>
        </p:nvPicPr>
        <p:blipFill rotWithShape="1">
          <a:blip r:embed="rId14" cstate="print">
            <a:extLst>
              <a:ext uri="{28A0092B-C50C-407E-A947-70E740481C1C}">
                <a14:useLocalDpi xmlns:a14="http://schemas.microsoft.com/office/drawing/2010/main" val="0"/>
              </a:ext>
            </a:extLst>
          </a:blip>
          <a:srcRect l="1787" t="25690" r="2170" b="21036"/>
          <a:stretch/>
        </p:blipFill>
        <p:spPr>
          <a:xfrm>
            <a:off x="11019576" y="26238854"/>
            <a:ext cx="8259679" cy="3483499"/>
          </a:xfrm>
          <a:prstGeom prst="rect">
            <a:avLst/>
          </a:prstGeom>
          <a:ln w="38100" cap="sq">
            <a:solidFill>
              <a:schemeClr val="tx1"/>
            </a:solidFill>
            <a:prstDash val="solid"/>
            <a:miter lim="800000"/>
          </a:ln>
          <a:effectLst/>
        </p:spPr>
      </p:pic>
      <p:cxnSp>
        <p:nvCxnSpPr>
          <p:cNvPr id="42" name="Straight Connector 41"/>
          <p:cNvCxnSpPr/>
          <p:nvPr/>
        </p:nvCxnSpPr>
        <p:spPr>
          <a:xfrm>
            <a:off x="7456884" y="16446096"/>
            <a:ext cx="1238168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8351164" y="13907109"/>
            <a:ext cx="8229600" cy="1750286"/>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103" name="Text Placeholder 16"/>
          <p:cNvSpPr txBox="1">
            <a:spLocks/>
          </p:cNvSpPr>
          <p:nvPr/>
        </p:nvSpPr>
        <p:spPr>
          <a:xfrm>
            <a:off x="457199" y="30797468"/>
            <a:ext cx="8509379" cy="43555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According to model results, top </a:t>
            </a:r>
            <a:r>
              <a:rPr lang="en-US" sz="2800" dirty="0"/>
              <a:t>contributing conditions to </a:t>
            </a:r>
            <a:r>
              <a:rPr lang="en-US" sz="2800" dirty="0" smtClean="0"/>
              <a:t>CDFC include:</a:t>
            </a:r>
          </a:p>
          <a:p>
            <a:pPr marL="0" indent="0">
              <a:buNone/>
            </a:pPr>
            <a:r>
              <a:rPr lang="en-US" sz="2800" dirty="0" smtClean="0"/>
              <a:t>     </a:t>
            </a:r>
            <a:r>
              <a:rPr lang="en-US" sz="2800" b="1" dirty="0" smtClean="0"/>
              <a:t>(1) Urban areas, (2) Elevation and (3) </a:t>
            </a:r>
            <a:r>
              <a:rPr lang="en-US" sz="2800" b="1" dirty="0"/>
              <a:t> </a:t>
            </a:r>
            <a:r>
              <a:rPr lang="en-US" sz="2800" b="1" dirty="0" smtClean="0"/>
              <a:t> Precipitation</a:t>
            </a:r>
            <a:endParaRPr lang="en-US" sz="2800" b="1" dirty="0"/>
          </a:p>
          <a:p>
            <a:r>
              <a:rPr lang="en-US" sz="2800" dirty="0" smtClean="0"/>
              <a:t>There is a moderate to strong relationship </a:t>
            </a:r>
            <a:r>
              <a:rPr lang="en-US" sz="2800" dirty="0"/>
              <a:t>between SST and </a:t>
            </a:r>
            <a:r>
              <a:rPr lang="en-US" sz="2800" dirty="0" smtClean="0"/>
              <a:t>CDFC </a:t>
            </a:r>
            <a:r>
              <a:rPr lang="en-US" sz="2800" dirty="0"/>
              <a:t>contributing </a:t>
            </a:r>
            <a:r>
              <a:rPr lang="en-US" sz="2800" dirty="0" smtClean="0"/>
              <a:t>environmental conditions.</a:t>
            </a:r>
            <a:endParaRPr lang="en-US" sz="2800" dirty="0"/>
          </a:p>
          <a:p>
            <a:r>
              <a:rPr lang="en-US" sz="2800" dirty="0" smtClean="0"/>
              <a:t>Maximum Entropy is a </a:t>
            </a:r>
            <a:r>
              <a:rPr lang="en-US" sz="2800" dirty="0"/>
              <a:t>viable option for </a:t>
            </a:r>
            <a:r>
              <a:rPr lang="en-US" sz="2800" dirty="0" smtClean="0"/>
              <a:t>dengue </a:t>
            </a:r>
            <a:r>
              <a:rPr lang="en-US" sz="2800" dirty="0"/>
              <a:t>fever risk </a:t>
            </a:r>
            <a:r>
              <a:rPr lang="en-US" sz="2800" dirty="0" smtClean="0"/>
              <a:t>assessment.</a:t>
            </a:r>
            <a:endParaRPr lang="en-US" dirty="0" smtClean="0"/>
          </a:p>
          <a:p>
            <a:pPr marL="0" indent="0">
              <a:buNone/>
            </a:pPr>
            <a:endParaRPr lang="en-US" dirty="0" smtClean="0"/>
          </a:p>
        </p:txBody>
      </p:sp>
      <p:pic>
        <p:nvPicPr>
          <p:cNvPr id="117" name="Picture 116"/>
          <p:cNvPicPr/>
          <p:nvPr/>
        </p:nvPicPr>
        <p:blipFill>
          <a:blip r:embed="rId15">
            <a:extLst>
              <a:ext uri="{28A0092B-C50C-407E-A947-70E740481C1C}">
                <a14:useLocalDpi xmlns:a14="http://schemas.microsoft.com/office/drawing/2010/main" val="0"/>
              </a:ext>
            </a:extLst>
          </a:blip>
          <a:srcRect/>
          <a:stretch>
            <a:fillRect/>
          </a:stretch>
        </p:blipFill>
        <p:spPr bwMode="auto">
          <a:xfrm>
            <a:off x="11019576" y="21120495"/>
            <a:ext cx="8259679" cy="4953031"/>
          </a:xfrm>
          <a:prstGeom prst="rect">
            <a:avLst/>
          </a:prstGeom>
          <a:ln w="38100" cap="sq">
            <a:solidFill>
              <a:schemeClr val="tx1"/>
            </a:solidFill>
            <a:prstDash val="solid"/>
            <a:miter lim="800000"/>
          </a:ln>
          <a:effectLst/>
        </p:spPr>
      </p:pic>
      <p:pic>
        <p:nvPicPr>
          <p:cNvPr id="120" name="Picture 119"/>
          <p:cNvPicPr/>
          <p:nvPr/>
        </p:nvPicPr>
        <p:blipFill>
          <a:blip r:embed="rId16">
            <a:extLst>
              <a:ext uri="{28A0092B-C50C-407E-A947-70E740481C1C}">
                <a14:useLocalDpi xmlns:a14="http://schemas.microsoft.com/office/drawing/2010/main" val="0"/>
              </a:ext>
            </a:extLst>
          </a:blip>
          <a:srcRect/>
          <a:stretch>
            <a:fillRect/>
          </a:stretch>
        </p:blipFill>
        <p:spPr bwMode="auto">
          <a:xfrm>
            <a:off x="19791346" y="25367814"/>
            <a:ext cx="7062312" cy="2993866"/>
          </a:xfrm>
          <a:prstGeom prst="rect">
            <a:avLst/>
          </a:prstGeom>
          <a:ln w="38100" cap="sq">
            <a:solidFill>
              <a:schemeClr val="tx1"/>
            </a:solidFill>
            <a:prstDash val="solid"/>
            <a:miter lim="800000"/>
          </a:ln>
          <a:effectLst/>
        </p:spPr>
      </p:pic>
      <p:sp>
        <p:nvSpPr>
          <p:cNvPr id="127" name="TextBox 126"/>
          <p:cNvSpPr txBox="1"/>
          <p:nvPr/>
        </p:nvSpPr>
        <p:spPr>
          <a:xfrm>
            <a:off x="5455386" y="28823848"/>
            <a:ext cx="5170281" cy="830997"/>
          </a:xfrm>
          <a:prstGeom prst="rect">
            <a:avLst/>
          </a:prstGeom>
          <a:noFill/>
        </p:spPr>
        <p:txBody>
          <a:bodyPr wrap="square" rtlCol="0">
            <a:spAutoFit/>
          </a:bodyPr>
          <a:lstStyle/>
          <a:p>
            <a:pPr algn="just"/>
            <a:r>
              <a:rPr lang="en-US" sz="1600" b="1" dirty="0" smtClean="0"/>
              <a:t>Figure 6 (bottom right). </a:t>
            </a:r>
            <a:r>
              <a:rPr lang="en-US" sz="1600" dirty="0"/>
              <a:t>Habitat assessment map for </a:t>
            </a:r>
            <a:r>
              <a:rPr lang="en-US" sz="1600" dirty="0" smtClean="0"/>
              <a:t>dengue virus </a:t>
            </a:r>
            <a:r>
              <a:rPr lang="en-US" sz="1600" dirty="0"/>
              <a:t>infected </a:t>
            </a:r>
            <a:r>
              <a:rPr lang="en-US" sz="1600" i="1" dirty="0"/>
              <a:t>A. </a:t>
            </a:r>
            <a:r>
              <a:rPr lang="en-US" sz="1600" i="1" dirty="0" err="1"/>
              <a:t>aegypti</a:t>
            </a:r>
            <a:r>
              <a:rPr lang="en-US" sz="1600" dirty="0"/>
              <a:t> produced by </a:t>
            </a:r>
            <a:r>
              <a:rPr lang="en-US" sz="1600" dirty="0" err="1"/>
              <a:t>TerrSet’s</a:t>
            </a:r>
            <a:r>
              <a:rPr lang="en-US" sz="1600" dirty="0"/>
              <a:t> Habitat Suitability Module </a:t>
            </a:r>
            <a:r>
              <a:rPr lang="en-US" sz="1600" dirty="0" smtClean="0"/>
              <a:t>using </a:t>
            </a:r>
            <a:r>
              <a:rPr lang="en-US" sz="1600" dirty="0"/>
              <a:t>map inputs </a:t>
            </a:r>
            <a:r>
              <a:rPr lang="en-US" sz="1600" dirty="0" smtClean="0"/>
              <a:t>of LC </a:t>
            </a:r>
            <a:r>
              <a:rPr lang="en-US" sz="1600" dirty="0"/>
              <a:t>and </a:t>
            </a:r>
            <a:r>
              <a:rPr lang="en-US" sz="1600" dirty="0" smtClean="0"/>
              <a:t>elevation.  </a:t>
            </a:r>
            <a:endParaRPr lang="en-US" sz="1600" dirty="0"/>
          </a:p>
        </p:txBody>
      </p:sp>
      <p:sp>
        <p:nvSpPr>
          <p:cNvPr id="132" name="TextBox 131"/>
          <p:cNvSpPr txBox="1"/>
          <p:nvPr/>
        </p:nvSpPr>
        <p:spPr>
          <a:xfrm>
            <a:off x="19667570" y="28435667"/>
            <a:ext cx="6989075" cy="338554"/>
          </a:xfrm>
          <a:prstGeom prst="rect">
            <a:avLst/>
          </a:prstGeom>
          <a:noFill/>
        </p:spPr>
        <p:txBody>
          <a:bodyPr wrap="square" rtlCol="0">
            <a:spAutoFit/>
          </a:bodyPr>
          <a:lstStyle/>
          <a:p>
            <a:pPr algn="just"/>
            <a:r>
              <a:rPr lang="en-US" sz="1600" b="1" dirty="0" smtClean="0"/>
              <a:t>Figure 7</a:t>
            </a:r>
            <a:r>
              <a:rPr lang="en-US" sz="1600" b="1" dirty="0"/>
              <a:t>.</a:t>
            </a:r>
            <a:r>
              <a:rPr lang="en-US" sz="1600" b="1" dirty="0" smtClean="0"/>
              <a:t> </a:t>
            </a:r>
            <a:r>
              <a:rPr lang="en-US" sz="1600" dirty="0" smtClean="0"/>
              <a:t>TSFA of </a:t>
            </a:r>
            <a:r>
              <a:rPr lang="en-US" sz="1600" dirty="0"/>
              <a:t>SST to NLST correlation resulted in an </a:t>
            </a:r>
            <a:r>
              <a:rPr lang="en-US" sz="1600" dirty="0" smtClean="0"/>
              <a:t>r </a:t>
            </a:r>
            <a:r>
              <a:rPr lang="en-US" sz="1600" dirty="0"/>
              <a:t>value of </a:t>
            </a:r>
            <a:r>
              <a:rPr lang="en-US" sz="1600" b="1" dirty="0" smtClean="0"/>
              <a:t>0.82. </a:t>
            </a:r>
            <a:endParaRPr lang="en-US" sz="1600" b="1" dirty="0"/>
          </a:p>
        </p:txBody>
      </p:sp>
      <p:sp>
        <p:nvSpPr>
          <p:cNvPr id="86" name="TextBox 85"/>
          <p:cNvSpPr txBox="1"/>
          <p:nvPr/>
        </p:nvSpPr>
        <p:spPr>
          <a:xfrm>
            <a:off x="19667570" y="24206936"/>
            <a:ext cx="7119630" cy="1323439"/>
          </a:xfrm>
          <a:prstGeom prst="rect">
            <a:avLst/>
          </a:prstGeom>
          <a:noFill/>
        </p:spPr>
        <p:txBody>
          <a:bodyPr wrap="square" rtlCol="0">
            <a:spAutoFit/>
          </a:bodyPr>
          <a:lstStyle/>
          <a:p>
            <a:pPr algn="just"/>
            <a:r>
              <a:rPr lang="en-US" sz="1600" b="1" dirty="0" smtClean="0"/>
              <a:t>Table 1. </a:t>
            </a:r>
            <a:r>
              <a:rPr lang="en-US" sz="1600" dirty="0" smtClean="0"/>
              <a:t>TSFA correlation coefficient values for SST and CDFC to contribution environmental conditions. CDFC to TP were applied with 5 and 2 month lag times to account for lag times based </a:t>
            </a:r>
            <a:r>
              <a:rPr lang="en-US" sz="1600" dirty="0"/>
              <a:t>on literature review </a:t>
            </a:r>
            <a:r>
              <a:rPr lang="en-US" sz="1600" dirty="0" smtClean="0"/>
              <a:t>and assessments based on actual data values.</a:t>
            </a:r>
            <a:endParaRPr lang="en-US" sz="1600" b="1" dirty="0"/>
          </a:p>
          <a:p>
            <a:pPr algn="just"/>
            <a:endParaRPr lang="en-US" sz="1600" b="1"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4023</TotalTime>
  <Words>1128</Words>
  <Application>Microsoft Office PowerPoint</Application>
  <PresentationFormat>Custom</PresentationFormat>
  <Paragraphs>99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Kislik, Emily A. (ARC-SGE)[SCIENCE SYSTEMS AND APPLICATIONS, INC]</cp:lastModifiedBy>
  <cp:revision>187</cp:revision>
  <dcterms:created xsi:type="dcterms:W3CDTF">2015-06-02T14:58:58Z</dcterms:created>
  <dcterms:modified xsi:type="dcterms:W3CDTF">2015-11-20T02:22:15Z</dcterms:modified>
</cp:coreProperties>
</file>