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18"/>
  </p:notesMasterIdLst>
  <p:sldIdLst>
    <p:sldId id="376" r:id="rId5"/>
    <p:sldId id="377" r:id="rId6"/>
    <p:sldId id="324" r:id="rId7"/>
    <p:sldId id="282" r:id="rId8"/>
    <p:sldId id="323" r:id="rId9"/>
    <p:sldId id="367" r:id="rId10"/>
    <p:sldId id="326" r:id="rId11"/>
    <p:sldId id="327" r:id="rId12"/>
    <p:sldId id="341" r:id="rId13"/>
    <p:sldId id="366" r:id="rId14"/>
    <p:sldId id="342" r:id="rId15"/>
    <p:sldId id="320" r:id="rId16"/>
    <p:sldId id="308"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4A59A28-5186-FBAC-6040-BFBCDC5A434B}" name="Vanessa Machuca" initials="VM" userId="S::vanesaa.machuca@ssaihq.com::27ddf80d-735b-4a89-b36b-d85a25e74389" providerId="AD"/>
  <p188:author id="{9D8AA032-6115-F5B6-CE74-8B3B7334F923}" name="Melodi Hess" initials="MH" userId="S::melodi.hess@ssaihq.com::d36743e0-bf4f-4a08-b26d-0bce7335fd07" providerId="AD"/>
  <p188:author id="{EABB514C-5F0B-93A5-222B-B16DBF30FDD2}" name="Kathleen Lange" initials="KL" userId="Kathleen Lange" providerId="None"/>
  <p188:author id="{3710D983-E6E8-4EF7-DD9B-C026DD84F20F}" name="Robert Byles" initials="RB" userId="S::rcbyles@ndc.nasa.gov::f2fd4499-2563-4908-9210-b44e2282d021" providerId="AD"/>
  <p188:author id="{E5361BEC-FDEB-7B0E-1D75-A181005D660E}" name="Ben Dahan" initials="BD" userId="S::benjamin.dahan@ssaihq.com::89d5074a-c120-4fd2-83a7-c2acdd57447f"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672B"/>
    <a:srgbClr val="5372B3"/>
    <a:srgbClr val="9DB23F"/>
    <a:srgbClr val="236F99"/>
    <a:srgbClr val="BA3A50"/>
    <a:srgbClr val="8A8480"/>
    <a:srgbClr val="C13E2D"/>
    <a:srgbClr val="67A478"/>
    <a:srgbClr val="8959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55" autoAdjust="0"/>
    <p:restoredTop sz="64103" autoAdjust="0"/>
  </p:normalViewPr>
  <p:slideViewPr>
    <p:cSldViewPr snapToGrid="0">
      <p:cViewPr varScale="1">
        <p:scale>
          <a:sx n="51" d="100"/>
          <a:sy n="51" d="100"/>
        </p:scale>
        <p:origin x="67"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commons.wikimedia.org/wiki/File:Claude_Monet_-_The_Magpie_-_Google_Art_Project.jp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rPr>
              <a:t>Short title font size: 32pt</a:t>
            </a:r>
            <a:br>
              <a:rPr lang="en-US" sz="1800" dirty="0">
                <a:effectLst/>
                <a:latin typeface="Segoe UI" panose="020B0502040204020203" pitchFamily="34" charset="0"/>
              </a:rPr>
            </a:br>
            <a:r>
              <a:rPr lang="en-US" sz="1800" dirty="0">
                <a:effectLst/>
                <a:latin typeface="Segoe UI" panose="020B0502040204020203" pitchFamily="34" charset="0"/>
              </a:rPr>
              <a:t>Long title font size: 22pt</a:t>
            </a:r>
            <a:br>
              <a:rPr lang="en-US" sz="1800" dirty="0">
                <a:effectLst/>
                <a:latin typeface="Segoe UI" panose="020B0502040204020203" pitchFamily="34" charset="0"/>
              </a:rPr>
            </a:br>
            <a:r>
              <a:rPr lang="en-US" sz="1800" dirty="0">
                <a:effectLst/>
                <a:latin typeface="Segoe UI" panose="020B0502040204020203" pitchFamily="34" charset="0"/>
              </a:rPr>
              <a:t>Team names font size: 20pt</a:t>
            </a:r>
            <a:endParaRPr lang="en-US" sz="18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a:t>
            </a:fld>
            <a:endParaRPr lang="en-US"/>
          </a:p>
        </p:txBody>
      </p:sp>
    </p:spTree>
    <p:extLst>
      <p:ext uri="{BB962C8B-B14F-4D97-AF65-F5344CB8AC3E}">
        <p14:creationId xmlns:p14="http://schemas.microsoft.com/office/powerpoint/2010/main" val="1298064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a:p>
        </p:txBody>
      </p:sp>
    </p:spTree>
    <p:extLst>
      <p:ext uri="{BB962C8B-B14F-4D97-AF65-F5344CB8AC3E}">
        <p14:creationId xmlns:p14="http://schemas.microsoft.com/office/powerpoint/2010/main" val="1929144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a:p>
        </p:txBody>
      </p:sp>
    </p:spTree>
    <p:extLst>
      <p:ext uri="{BB962C8B-B14F-4D97-AF65-F5344CB8AC3E}">
        <p14:creationId xmlns:p14="http://schemas.microsoft.com/office/powerpoint/2010/main" val="31300189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a:p>
        </p:txBody>
      </p:sp>
    </p:spTree>
    <p:extLst>
      <p:ext uri="{BB962C8B-B14F-4D97-AF65-F5344CB8AC3E}">
        <p14:creationId xmlns:p14="http://schemas.microsoft.com/office/powerpoint/2010/main" val="1112890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10"/>
          </p:nvPr>
        </p:nvSpPr>
        <p:spPr/>
        <p:txBody>
          <a:bodyPr/>
          <a:lstStyle/>
          <a:p>
            <a:fld id="{66EE4239-191D-4388-B0F5-1C5222233620}" type="slidenum">
              <a:rPr lang="en-US" smtClean="0"/>
              <a:t>13</a:t>
            </a:fld>
            <a:endParaRPr lang="en-US"/>
          </a:p>
        </p:txBody>
      </p:sp>
    </p:spTree>
    <p:extLst>
      <p:ext uri="{BB962C8B-B14F-4D97-AF65-F5344CB8AC3E}">
        <p14:creationId xmlns:p14="http://schemas.microsoft.com/office/powerpoint/2010/main" val="32139692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effectLst/>
                <a:latin typeface="Segoe UI" panose="020B0502040204020203" pitchFamily="34" charset="0"/>
              </a:rPr>
              <a:t>Short title font size: 32pt</a:t>
            </a:r>
            <a:br>
              <a:rPr lang="en-US" sz="1200">
                <a:effectLst/>
                <a:latin typeface="Segoe UI" panose="020B0502040204020203" pitchFamily="34" charset="0"/>
              </a:rPr>
            </a:br>
            <a:r>
              <a:rPr lang="en-US" sz="1200">
                <a:effectLst/>
                <a:latin typeface="Segoe UI" panose="020B0502040204020203" pitchFamily="34" charset="0"/>
              </a:rPr>
              <a:t>Long title font size: 22pt</a:t>
            </a:r>
            <a:br>
              <a:rPr lang="en-US" sz="1200">
                <a:effectLst/>
                <a:latin typeface="Segoe UI" panose="020B0502040204020203" pitchFamily="34" charset="0"/>
              </a:rPr>
            </a:br>
            <a:r>
              <a:rPr lang="en-US" sz="1200">
                <a:effectLst/>
                <a:latin typeface="Segoe UI" panose="020B0502040204020203" pitchFamily="34" charset="0"/>
              </a:rPr>
              <a:t>Team names font size: 20pt</a:t>
            </a:r>
            <a:endParaRPr lang="en-US" sz="1200" dirty="0">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a:p>
        </p:txBody>
      </p:sp>
    </p:spTree>
    <p:extLst>
      <p:ext uri="{BB962C8B-B14F-4D97-AF65-F5344CB8AC3E}">
        <p14:creationId xmlns:p14="http://schemas.microsoft.com/office/powerpoint/2010/main" val="2602256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a:t>
            </a:r>
          </a:p>
          <a:p>
            <a:endParaRPr lang="en-US" dirty="0"/>
          </a:p>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a:p>
        </p:txBody>
      </p:sp>
    </p:spTree>
    <p:extLst>
      <p:ext uri="{BB962C8B-B14F-4D97-AF65-F5344CB8AC3E}">
        <p14:creationId xmlns:p14="http://schemas.microsoft.com/office/powerpoint/2010/main" val="2944964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a:p>
        </p:txBody>
      </p:sp>
    </p:spTree>
    <p:extLst>
      <p:ext uri="{BB962C8B-B14F-4D97-AF65-F5344CB8AC3E}">
        <p14:creationId xmlns:p14="http://schemas.microsoft.com/office/powerpoint/2010/main" val="1509083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notes should be thorough enough for someone not familiar with the project to clearly present the material. </a:t>
            </a:r>
          </a:p>
          <a:p>
            <a:r>
              <a:rPr lang="en-US" dirty="0"/>
              <a:t> </a:t>
            </a:r>
            <a:endParaRPr lang="en-US" dirty="0">
              <a:cs typeface="Calibri"/>
            </a:endParaRPr>
          </a:p>
          <a:p>
            <a:r>
              <a:rPr lang="en-US" dirty="0"/>
              <a:t>NOTE: For every image on the slide include an image source in the speaker notes (ex. URL; Name, Affiliation, etc.). ALL images need to be created by a </a:t>
            </a:r>
            <a:r>
              <a:rPr lang="en-US" dirty="0" err="1"/>
              <a:t>DEVELOPer</a:t>
            </a:r>
            <a:r>
              <a:rPr lang="en-US" dirty="0"/>
              <a:t>, in the public domain (federal agency), or published under a creative commons license (if attributed correctly). See an example citation below: </a:t>
            </a:r>
            <a:endParaRPr lang="en-US" dirty="0">
              <a:cs typeface="Calibri"/>
            </a:endParaRPr>
          </a:p>
          <a:p>
            <a:r>
              <a:rPr lang="en-US" dirty="0"/>
              <a:t> </a:t>
            </a:r>
            <a:endParaRPr lang="en-US" dirty="0">
              <a:cs typeface="Calibri"/>
            </a:endParaRPr>
          </a:p>
          <a:p>
            <a:r>
              <a:rPr lang="en-US" dirty="0"/>
              <a:t>------------------------------Image Information Below ------------------------------ </a:t>
            </a:r>
            <a:endParaRPr lang="en-US" dirty="0">
              <a:cs typeface="Calibri"/>
            </a:endParaRPr>
          </a:p>
          <a:p>
            <a:r>
              <a:rPr lang="en-US" dirty="0"/>
              <a:t>•Image Credit: Claude Monet </a:t>
            </a:r>
            <a:endParaRPr lang="en-US" dirty="0">
              <a:cs typeface="Calibri"/>
            </a:endParaRP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a:p>
        </p:txBody>
      </p:sp>
    </p:spTree>
    <p:extLst>
      <p:ext uri="{BB962C8B-B14F-4D97-AF65-F5344CB8AC3E}">
        <p14:creationId xmlns:p14="http://schemas.microsoft.com/office/powerpoint/2010/main" val="29778303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Some useful tools, such as Gridlines, are not available on the online version of PowerPoint. If you need help with formatting for this reason, reach out to the PC team! Design and aesthetics are critical to science communication; these PowerPoint tools can help you ensure your presentation elements are neatly arranged.</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a:p>
        </p:txBody>
      </p:sp>
    </p:spTree>
    <p:extLst>
      <p:ext uri="{BB962C8B-B14F-4D97-AF65-F5344CB8AC3E}">
        <p14:creationId xmlns:p14="http://schemas.microsoft.com/office/powerpoint/2010/main" val="8803687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For every image on the slide include an image source in the speaker notes (ex. URL; Name, Affiliation, etc.). </a:t>
            </a:r>
            <a:r>
              <a:rPr lang="en-US" b="1" dirty="0"/>
              <a:t>ALL images need to be created by a </a:t>
            </a:r>
            <a:r>
              <a:rPr lang="en-US" b="1" dirty="0" err="1"/>
              <a:t>DEVELOPer</a:t>
            </a:r>
            <a:r>
              <a:rPr lang="en-US" b="1" dirty="0"/>
              <a:t>, in the public domain (federal agency), provided by the partner, or published under a creative commons license (if attributed correctly). </a:t>
            </a:r>
            <a:endParaRPr lang="en-US" dirty="0"/>
          </a:p>
          <a:p>
            <a:endParaRPr lang="en-US" dirty="0"/>
          </a:p>
          <a:p>
            <a:r>
              <a:rPr lang="en-US" dirty="0"/>
              <a:t>If the PC team notices frequent incorrect citations, or citations for images without Creative Commons licensing, you may be asked to resubmit the deliverable! </a:t>
            </a:r>
          </a:p>
          <a:p>
            <a:endParaRPr lang="en-US" dirty="0"/>
          </a:p>
          <a:p>
            <a:r>
              <a:rPr lang="en-US" dirty="0"/>
              <a:t>See an example citation below:</a:t>
            </a:r>
          </a:p>
          <a:p>
            <a:endParaRPr lang="en-US" dirty="0"/>
          </a:p>
          <a:p>
            <a:r>
              <a:rPr lang="en-US" dirty="0"/>
              <a:t>------------------------------Image Information Below ------------------------------</a:t>
            </a:r>
          </a:p>
          <a:p>
            <a:r>
              <a:rPr lang="en-US" dirty="0"/>
              <a:t>•Image Credit: Claude Monet</a:t>
            </a:r>
          </a:p>
          <a:p>
            <a:r>
              <a:rPr lang="en-US" dirty="0"/>
              <a:t>•Image Source: </a:t>
            </a:r>
            <a:r>
              <a:rPr lang="en-US" dirty="0">
                <a:hlinkClick r:id="rId3"/>
              </a:rPr>
              <a:t>http://commons.wikimedia.org/wiki/File:Claude_Monet_-_The_Magpie_-_Google_Art_Project.jpg</a:t>
            </a:r>
            <a:r>
              <a:rPr lang="en-US" dirty="0"/>
              <a:t> (insert here whether this image is provided by a </a:t>
            </a:r>
            <a:r>
              <a:rPr lang="en-US" dirty="0" err="1"/>
              <a:t>DEVELOPer</a:t>
            </a:r>
            <a:r>
              <a:rPr lang="en-US" dirty="0"/>
              <a:t>/partner, public domain, or the type of creative commons license the image was published under – e.g. CC BY-SA)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a:p>
        </p:txBody>
      </p:sp>
    </p:spTree>
    <p:extLst>
      <p:ext uri="{BB962C8B-B14F-4D97-AF65-F5344CB8AC3E}">
        <p14:creationId xmlns:p14="http://schemas.microsoft.com/office/powerpoint/2010/main" val="28419517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spcAft>
                <a:spcPts val="600"/>
              </a:spcAft>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a:p>
        </p:txBody>
      </p:sp>
    </p:spTree>
    <p:extLst>
      <p:ext uri="{BB962C8B-B14F-4D97-AF65-F5344CB8AC3E}">
        <p14:creationId xmlns:p14="http://schemas.microsoft.com/office/powerpoint/2010/main" val="6111536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a:p>
        </p:txBody>
      </p:sp>
    </p:spTree>
    <p:extLst>
      <p:ext uri="{BB962C8B-B14F-4D97-AF65-F5344CB8AC3E}">
        <p14:creationId xmlns:p14="http://schemas.microsoft.com/office/powerpoint/2010/main" val="46822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2.jpg"/><Relationship Id="rId5" Type="http://schemas.microsoft.com/office/2007/relationships/hdphoto" Target="../media/hdphoto1.wdp"/><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_Title">
    <p:spTree>
      <p:nvGrpSpPr>
        <p:cNvPr id="1" name=""/>
        <p:cNvGrpSpPr/>
        <p:nvPr/>
      </p:nvGrpSpPr>
      <p:grpSpPr>
        <a:xfrm>
          <a:off x="0" y="0"/>
          <a:ext cx="0" cy="0"/>
          <a:chOff x="0" y="0"/>
          <a:chExt cx="0" cy="0"/>
        </a:xfrm>
      </p:grpSpPr>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grpSp>
        <p:nvGrpSpPr>
          <p:cNvPr id="21" name="Group 20">
            <a:extLst>
              <a:ext uri="{FF2B5EF4-FFF2-40B4-BE49-F238E27FC236}">
                <a16:creationId xmlns:a16="http://schemas.microsoft.com/office/drawing/2014/main" id="{89B87B34-A52C-4050-83DA-B3642D0651B0}"/>
              </a:ext>
            </a:extLst>
          </p:cNvPr>
          <p:cNvGrpSpPr/>
          <p:nvPr userDrawn="1"/>
        </p:nvGrpSpPr>
        <p:grpSpPr>
          <a:xfrm>
            <a:off x="-1" y="5504115"/>
            <a:ext cx="12192001" cy="1206277"/>
            <a:chOff x="-1" y="5504115"/>
            <a:chExt cx="12192001" cy="1206277"/>
          </a:xfrm>
        </p:grpSpPr>
        <p:grpSp>
          <p:nvGrpSpPr>
            <p:cNvPr id="8" name="Group 7">
              <a:extLst>
                <a:ext uri="{FF2B5EF4-FFF2-40B4-BE49-F238E27FC236}">
                  <a16:creationId xmlns:a16="http://schemas.microsoft.com/office/drawing/2014/main" id="{C8161D97-9320-4D1A-9538-0B84AB6D5EC9}"/>
                </a:ext>
              </a:extLst>
            </p:cNvPr>
            <p:cNvGrpSpPr/>
            <p:nvPr userDrawn="1"/>
          </p:nvGrpSpPr>
          <p:grpSpPr>
            <a:xfrm>
              <a:off x="-1" y="6356349"/>
              <a:ext cx="12192001" cy="354043"/>
              <a:chOff x="-1" y="6356349"/>
              <a:chExt cx="12192001" cy="354043"/>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grpSp>
        <p:pic>
          <p:nvPicPr>
            <p:cNvPr id="22" name="Picture 21">
              <a:extLst>
                <a:ext uri="{FF2B5EF4-FFF2-40B4-BE49-F238E27FC236}">
                  <a16:creationId xmlns:a16="http://schemas.microsoft.com/office/drawing/2014/main" id="{1C27C43F-6D74-4574-8B5B-4A92FB5271AC}"/>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Tree>
    <p:extLst>
      <p:ext uri="{BB962C8B-B14F-4D97-AF65-F5344CB8AC3E}">
        <p14:creationId xmlns:p14="http://schemas.microsoft.com/office/powerpoint/2010/main" val="928841310"/>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4" pos="48" userDrawn="1">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guide id="11" orient="horz" pos="1896" userDrawn="1">
          <p15:clr>
            <a:srgbClr val="FBAE40"/>
          </p15:clr>
        </p15:guide>
        <p15:guide id="12" orient="horz" pos="1968" userDrawn="1">
          <p15:clr>
            <a:srgbClr val="FBAE40"/>
          </p15:clr>
        </p15:guide>
        <p15:guide id="14" orient="horz" pos="2616" userDrawn="1">
          <p15:clr>
            <a:srgbClr val="FBAE40"/>
          </p15:clr>
        </p15:guide>
        <p15:guide id="15" pos="6000" userDrawn="1">
          <p15:clr>
            <a:srgbClr val="FBAE40"/>
          </p15:clr>
        </p15:guide>
        <p15:guide id="16" orient="horz" pos="27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cent + Bottom Lin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266700" cy="1024128"/>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54459087"/>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a:solidFill>
                <a:srgbClr val="E7E6E6">
                  <a:lumMod val="50000"/>
                </a:srgbClr>
              </a:solidFill>
              <a:latin typeface="Arial" panose="020B0604020202020204" pitchFamily="34" charset="0"/>
              <a:cs typeface="Arial" panose="020B0604020202020204" pitchFamily="34" charset="0"/>
            </a:endParaRPr>
          </a:p>
        </p:txBody>
      </p:sp>
      <p:sp>
        <p:nvSpPr>
          <p:cNvPr id="10" name="Title 3">
            <a:extLst>
              <a:ext uri="{FF2B5EF4-FFF2-40B4-BE49-F238E27FC236}">
                <a16:creationId xmlns:a16="http://schemas.microsoft.com/office/drawing/2014/main" id="{5441A789-310C-41A7-8273-BE7B724F8DD9}"/>
              </a:ext>
            </a:extLst>
          </p:cNvPr>
          <p:cNvSpPr txBox="1">
            <a:spLocks/>
          </p:cNvSpPr>
          <p:nvPr userDrawn="1"/>
        </p:nvSpPr>
        <p:spPr>
          <a:xfrm>
            <a:off x="304800" y="383794"/>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D2672B"/>
                </a:solidFill>
                <a:latin typeface="Century Gothic" panose="020B0502020202020204" pitchFamily="34" charset="0"/>
              </a:rPr>
              <a:t>Acknowledgements</a:t>
            </a:r>
          </a:p>
        </p:txBody>
      </p:sp>
      <p:sp>
        <p:nvSpPr>
          <p:cNvPr id="6" name="Rectangle 5">
            <a:extLst>
              <a:ext uri="{FF2B5EF4-FFF2-40B4-BE49-F238E27FC236}">
                <a16:creationId xmlns:a16="http://schemas.microsoft.com/office/drawing/2014/main" id="{1749E6B6-CC76-4A5C-81DB-89ED2DB3C815}"/>
              </a:ext>
            </a:extLst>
          </p:cNvPr>
          <p:cNvSpPr/>
          <p:nvPr userDrawn="1"/>
        </p:nvSpPr>
        <p:spPr>
          <a:xfrm flipV="1">
            <a:off x="0" y="0"/>
            <a:ext cx="266700" cy="68580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BE540-DDB4-4CB3-9189-0CFE1B6E3A5A}"/>
              </a:ext>
            </a:extLst>
          </p:cNvPr>
          <p:cNvPicPr>
            <a:picLocks noChangeAspect="1"/>
          </p:cNvPicPr>
          <p:nvPr userDrawn="1"/>
        </p:nvPicPr>
        <p:blipFill>
          <a:blip r:embed="rId2" cstate="print">
            <a:alphaModFix amt="10000"/>
            <a:extLst>
              <a:ext uri="{28A0092B-C50C-407E-A947-70E740481C1C}">
                <a14:useLocalDpi xmlns:a14="http://schemas.microsoft.com/office/drawing/2010/main" val="0"/>
              </a:ext>
            </a:extLst>
          </a:blip>
          <a:srcRect/>
          <a:stretch/>
        </p:blipFill>
        <p:spPr>
          <a:xfrm>
            <a:off x="2103307" y="1939388"/>
            <a:ext cx="7685312" cy="3131623"/>
          </a:xfrm>
          <a:prstGeom prst="rect">
            <a:avLst/>
          </a:prstGeom>
        </p:spPr>
      </p:pic>
      <p:sp>
        <p:nvSpPr>
          <p:cNvPr id="5" name="TextBox 4">
            <a:extLst>
              <a:ext uri="{FF2B5EF4-FFF2-40B4-BE49-F238E27FC236}">
                <a16:creationId xmlns:a16="http://schemas.microsoft.com/office/drawing/2014/main" id="{2B54D486-0F58-46D4-AF0C-F39BC7CB941E}"/>
              </a:ext>
            </a:extLst>
          </p:cNvPr>
          <p:cNvSpPr txBox="1"/>
          <p:nvPr userDrawn="1"/>
        </p:nvSpPr>
        <p:spPr>
          <a:xfrm>
            <a:off x="2503714" y="4778829"/>
            <a:ext cx="7500257" cy="400110"/>
          </a:xfrm>
          <a:prstGeom prst="rect">
            <a:avLst/>
          </a:prstGeom>
          <a:noFill/>
        </p:spPr>
        <p:txBody>
          <a:bodyPr wrap="square" rtlCol="0">
            <a:spAutoFit/>
          </a:bodyPr>
          <a:lstStyle/>
          <a:p>
            <a:r>
              <a:rPr lang="en-US" sz="2000" b="1" spc="4000" baseline="0" dirty="0">
                <a:solidFill>
                  <a:srgbClr val="D2672B">
                    <a:alpha val="10000"/>
                  </a:srgbClr>
                </a:solidFill>
                <a:latin typeface="Century Gothic" panose="020B0502020202020204" pitchFamily="34" charset="0"/>
              </a:rPr>
              <a:t>ANNIVERSARY</a:t>
            </a:r>
            <a:endParaRPr lang="en-US" sz="2400" b="1" spc="4000" baseline="0" dirty="0">
              <a:solidFill>
                <a:srgbClr val="D2672B">
                  <a:alpha val="10000"/>
                </a:srgbClr>
              </a:solidFill>
              <a:latin typeface="Century Gothic" panose="020B0502020202020204" pitchFamily="34" charset="0"/>
            </a:endParaRPr>
          </a:p>
        </p:txBody>
      </p:sp>
    </p:spTree>
    <p:extLst>
      <p:ext uri="{BB962C8B-B14F-4D97-AF65-F5344CB8AC3E}">
        <p14:creationId xmlns:p14="http://schemas.microsoft.com/office/powerpoint/2010/main" val="2268366066"/>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72" userDrawn="1">
          <p15:clr>
            <a:srgbClr val="FBAE40"/>
          </p15:clr>
        </p15:guide>
        <p15:guide id="3" orient="horz" pos="3816" userDrawn="1">
          <p15:clr>
            <a:srgbClr val="FBAE40"/>
          </p15:clr>
        </p15:guide>
        <p15:guide id="4" pos="52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XAMPLE">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364D109E-410F-49CA-BE07-08A67EF619EA}"/>
              </a:ext>
            </a:extLst>
          </p:cNvPr>
          <p:cNvGrpSpPr/>
          <p:nvPr userDrawn="1"/>
        </p:nvGrpSpPr>
        <p:grpSpPr>
          <a:xfrm>
            <a:off x="-1" y="5504115"/>
            <a:ext cx="12192001" cy="1206277"/>
            <a:chOff x="-1" y="5504115"/>
            <a:chExt cx="12192001" cy="1206277"/>
          </a:xfrm>
        </p:grpSpPr>
        <p:sp>
          <p:nvSpPr>
            <p:cNvPr id="12" name="Rectangle 11">
              <a:extLst>
                <a:ext uri="{FF2B5EF4-FFF2-40B4-BE49-F238E27FC236}">
                  <a16:creationId xmlns:a16="http://schemas.microsoft.com/office/drawing/2014/main" id="{B3E0F024-0D5A-44CF-970D-FAC8DEBCD534}"/>
                </a:ext>
              </a:extLst>
            </p:cNvPr>
            <p:cNvSpPr/>
            <p:nvPr userDrawn="1"/>
          </p:nvSpPr>
          <p:spPr>
            <a:xfrm>
              <a:off x="-1" y="6356349"/>
              <a:ext cx="12192001" cy="354043"/>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75000"/>
                  </a:schemeClr>
                </a:solidFill>
              </a:endParaRPr>
            </a:p>
          </p:txBody>
        </p:sp>
        <p:sp>
          <p:nvSpPr>
            <p:cNvPr id="14" name="TextBox 13">
              <a:extLst>
                <a:ext uri="{FF2B5EF4-FFF2-40B4-BE49-F238E27FC236}">
                  <a16:creationId xmlns:a16="http://schemas.microsoft.com/office/drawing/2014/main" id="{6B5FBB91-F020-4BE0-9497-6E1BF51FFB34}"/>
                </a:ext>
              </a:extLst>
            </p:cNvPr>
            <p:cNvSpPr txBox="1"/>
            <p:nvPr userDrawn="1"/>
          </p:nvSpPr>
          <p:spPr>
            <a:xfrm>
              <a:off x="9848696" y="6372704"/>
              <a:ext cx="2305204" cy="332896"/>
            </a:xfrm>
            <a:prstGeom prst="rect">
              <a:avLst/>
            </a:prstGeom>
            <a:noFill/>
          </p:spPr>
          <p:txBody>
            <a:bodyPr wrap="square" rtlCol="0" anchor="ctr">
              <a:noAutofit/>
            </a:bodyPr>
            <a:lstStyle/>
            <a:p>
              <a:pPr algn="r"/>
              <a:r>
                <a:rPr lang="en-US" sz="1200" b="1" spc="650" dirty="0">
                  <a:solidFill>
                    <a:schemeClr val="bg1"/>
                  </a:solidFill>
                  <a:latin typeface="Century Gothic" panose="020B0502020202020204" pitchFamily="34" charset="0"/>
                </a:rPr>
                <a:t>ANNIVERSARY</a:t>
              </a:r>
              <a:endParaRPr lang="en-US" sz="1100" b="1" spc="650" dirty="0">
                <a:solidFill>
                  <a:schemeClr val="bg1"/>
                </a:solidFill>
                <a:latin typeface="Century Gothic" panose="020B0502020202020204" pitchFamily="34" charset="0"/>
              </a:endParaRPr>
            </a:p>
          </p:txBody>
        </p:sp>
        <p:pic>
          <p:nvPicPr>
            <p:cNvPr id="31" name="Picture 30">
              <a:extLst>
                <a:ext uri="{FF2B5EF4-FFF2-40B4-BE49-F238E27FC236}">
                  <a16:creationId xmlns:a16="http://schemas.microsoft.com/office/drawing/2014/main" id="{F83F1E3B-E296-4F85-922E-FA6665073D0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9939865" y="5504115"/>
              <a:ext cx="2151534" cy="876711"/>
            </a:xfrm>
            <a:prstGeom prst="rect">
              <a:avLst/>
            </a:prstGeom>
          </p:spPr>
        </p:pic>
      </p:grpSp>
      <p:sp>
        <p:nvSpPr>
          <p:cNvPr id="2" name="Rectangle 1">
            <a:extLst>
              <a:ext uri="{FF2B5EF4-FFF2-40B4-BE49-F238E27FC236}">
                <a16:creationId xmlns:a16="http://schemas.microsoft.com/office/drawing/2014/main" id="{7B6D75B7-14AF-4E3B-9627-B9FC5317BFF6}"/>
              </a:ext>
            </a:extLst>
          </p:cNvPr>
          <p:cNvSpPr/>
          <p:nvPr userDrawn="1"/>
        </p:nvSpPr>
        <p:spPr>
          <a:xfrm>
            <a:off x="9525000" y="4000499"/>
            <a:ext cx="2667000" cy="234010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5" name="Rectangle 24">
            <a:extLst>
              <a:ext uri="{FF2B5EF4-FFF2-40B4-BE49-F238E27FC236}">
                <a16:creationId xmlns:a16="http://schemas.microsoft.com/office/drawing/2014/main" id="{D2F58A9F-CC2B-40F2-84B0-AB8A6BF3B986}"/>
              </a:ext>
            </a:extLst>
          </p:cNvPr>
          <p:cNvSpPr/>
          <p:nvPr userDrawn="1"/>
        </p:nvSpPr>
        <p:spPr>
          <a:xfrm>
            <a:off x="171776" y="6356349"/>
            <a:ext cx="55813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
        <p:nvSpPr>
          <p:cNvPr id="13" name="Rectangle 12">
            <a:extLst>
              <a:ext uri="{FF2B5EF4-FFF2-40B4-BE49-F238E27FC236}">
                <a16:creationId xmlns:a16="http://schemas.microsoft.com/office/drawing/2014/main" id="{1FE7F304-50AC-4B0F-99D3-B38607140BA2}"/>
              </a:ext>
            </a:extLst>
          </p:cNvPr>
          <p:cNvSpPr/>
          <p:nvPr userDrawn="1"/>
        </p:nvSpPr>
        <p:spPr>
          <a:xfrm>
            <a:off x="-1" y="1170211"/>
            <a:ext cx="12192001" cy="762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75000"/>
                </a:schemeClr>
              </a:solidFill>
            </a:endParaRPr>
          </a:p>
        </p:txBody>
      </p:sp>
      <p:pic>
        <p:nvPicPr>
          <p:cNvPr id="11" name="Picture 10" descr="Graphical user interface, text&#10;&#10;Description automatically generated" hidden="1">
            <a:extLst>
              <a:ext uri="{FF2B5EF4-FFF2-40B4-BE49-F238E27FC236}">
                <a16:creationId xmlns:a16="http://schemas.microsoft.com/office/drawing/2014/main" id="{62931DB3-7D9E-4201-B8AB-070BBF6C5FF8}"/>
              </a:ext>
            </a:extLst>
          </p:cNvPr>
          <p:cNvPicPr>
            <a:picLocks noChangeAspect="1"/>
          </p:cNvPicPr>
          <p:nvPr userDrawn="1"/>
        </p:nvPicPr>
        <p:blipFill rotWithShape="1">
          <a:blip r:embed="rId4" cstate="print">
            <a:duotone>
              <a:prstClr val="black"/>
              <a:srgbClr val="88419D">
                <a:tint val="45000"/>
                <a:satMod val="400000"/>
              </a:srgbClr>
            </a:duotone>
            <a:extLst>
              <a:ext uri="{BEBA8EAE-BF5A-486C-A8C5-ECC9F3942E4B}">
                <a14:imgProps xmlns:a14="http://schemas.microsoft.com/office/drawing/2010/main">
                  <a14:imgLayer r:embed="rId5">
                    <a14:imgEffect>
                      <a14:brightnessContrast bright="-40000" contrast="20000"/>
                    </a14:imgEffect>
                  </a14:imgLayer>
                </a14:imgProps>
              </a:ext>
              <a:ext uri="{28A0092B-C50C-407E-A947-70E740481C1C}">
                <a14:useLocalDpi xmlns:a14="http://schemas.microsoft.com/office/drawing/2010/main" val="0"/>
              </a:ext>
            </a:extLst>
          </a:blip>
          <a:srcRect b="28956"/>
          <a:stretch/>
        </p:blipFill>
        <p:spPr>
          <a:xfrm>
            <a:off x="9848696" y="5426529"/>
            <a:ext cx="2343305" cy="868914"/>
          </a:xfrm>
          <a:prstGeom prst="rect">
            <a:avLst/>
          </a:prstGeom>
        </p:spPr>
      </p:pic>
      <p:pic>
        <p:nvPicPr>
          <p:cNvPr id="7" name="Picture 6" descr="Map&#10;&#10;Description automatically generated">
            <a:extLst>
              <a:ext uri="{FF2B5EF4-FFF2-40B4-BE49-F238E27FC236}">
                <a16:creationId xmlns:a16="http://schemas.microsoft.com/office/drawing/2014/main" id="{C4EC1E3C-AE9C-4011-AA0C-3DBC7CE7F5E0}"/>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2618" t="19871" r="2732" b="42118"/>
          <a:stretch/>
        </p:blipFill>
        <p:spPr>
          <a:xfrm>
            <a:off x="-1" y="1246410"/>
            <a:ext cx="12192002" cy="2754090"/>
          </a:xfrm>
          <a:prstGeom prst="rect">
            <a:avLst/>
          </a:prstGeom>
        </p:spPr>
      </p:pic>
      <p:grpSp>
        <p:nvGrpSpPr>
          <p:cNvPr id="18" name="Group 17">
            <a:extLst>
              <a:ext uri="{FF2B5EF4-FFF2-40B4-BE49-F238E27FC236}">
                <a16:creationId xmlns:a16="http://schemas.microsoft.com/office/drawing/2014/main" id="{600DB233-EBCB-4F4A-B396-C09D139310C9}"/>
              </a:ext>
            </a:extLst>
          </p:cNvPr>
          <p:cNvGrpSpPr/>
          <p:nvPr userDrawn="1"/>
        </p:nvGrpSpPr>
        <p:grpSpPr>
          <a:xfrm>
            <a:off x="88900" y="3008018"/>
            <a:ext cx="1319953" cy="1319953"/>
            <a:chOff x="159003" y="3674232"/>
            <a:chExt cx="965200" cy="965200"/>
          </a:xfrm>
        </p:grpSpPr>
        <p:sp>
          <p:nvSpPr>
            <p:cNvPr id="19" name="Oval 18">
              <a:extLst>
                <a:ext uri="{FF2B5EF4-FFF2-40B4-BE49-F238E27FC236}">
                  <a16:creationId xmlns:a16="http://schemas.microsoft.com/office/drawing/2014/main" id="{CDEB8812-FFEA-4C38-9493-2F199E876C30}"/>
                </a:ext>
              </a:extLst>
            </p:cNvPr>
            <p:cNvSpPr/>
            <p:nvPr/>
          </p:nvSpPr>
          <p:spPr>
            <a:xfrm>
              <a:off x="159003" y="3674232"/>
              <a:ext cx="965200" cy="96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694C6C76-D00D-470E-BADB-9AB21A366BC5}"/>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252473" y="3754932"/>
              <a:ext cx="778190" cy="778190"/>
            </a:xfrm>
            <a:prstGeom prst="rect">
              <a:avLst/>
            </a:prstGeom>
          </p:spPr>
        </p:pic>
      </p:grpSp>
      <p:sp>
        <p:nvSpPr>
          <p:cNvPr id="15" name="TextBox 14">
            <a:extLst>
              <a:ext uri="{FF2B5EF4-FFF2-40B4-BE49-F238E27FC236}">
                <a16:creationId xmlns:a16="http://schemas.microsoft.com/office/drawing/2014/main" id="{808E4868-FCA3-47F2-9CF2-C262A649D519}"/>
              </a:ext>
            </a:extLst>
          </p:cNvPr>
          <p:cNvSpPr txBox="1"/>
          <p:nvPr userDrawn="1"/>
        </p:nvSpPr>
        <p:spPr>
          <a:xfrm>
            <a:off x="4752595" y="1561626"/>
            <a:ext cx="2001009" cy="253916"/>
          </a:xfrm>
          <a:prstGeom prst="rect">
            <a:avLst/>
          </a:prstGeom>
          <a:solidFill>
            <a:srgbClr val="FFFFFF"/>
          </a:solidFill>
          <a:ln w="19050">
            <a:solidFill>
              <a:srgbClr val="FF0000"/>
            </a:solidFill>
          </a:ln>
        </p:spPr>
        <p:txBody>
          <a:bodyPr wrap="square" rtlCol="0">
            <a:spAutoFit/>
          </a:bodyPr>
          <a:lstStyle/>
          <a:p>
            <a:pPr algn="ctr"/>
            <a:r>
              <a:rPr lang="en-US" sz="1050" dirty="0">
                <a:solidFill>
                  <a:srgbClr val="FF0000"/>
                </a:solidFill>
              </a:rPr>
              <a:t>PLACEHOLDER IMAGE</a:t>
            </a:r>
            <a:endParaRPr lang="en-US" sz="1050" b="1" dirty="0">
              <a:solidFill>
                <a:srgbClr val="FF0000"/>
              </a:solidFill>
            </a:endParaRPr>
          </a:p>
        </p:txBody>
      </p:sp>
      <p:sp>
        <p:nvSpPr>
          <p:cNvPr id="16" name="TextBox 15">
            <a:extLst>
              <a:ext uri="{FF2B5EF4-FFF2-40B4-BE49-F238E27FC236}">
                <a16:creationId xmlns:a16="http://schemas.microsoft.com/office/drawing/2014/main" id="{BEBE1679-1666-4426-9610-8945EF35DEC6}"/>
              </a:ext>
            </a:extLst>
          </p:cNvPr>
          <p:cNvSpPr txBox="1"/>
          <p:nvPr userDrawn="1"/>
        </p:nvSpPr>
        <p:spPr>
          <a:xfrm>
            <a:off x="6874998" y="1561626"/>
            <a:ext cx="4745502" cy="2123658"/>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B0502020202020204" pitchFamily="34" charset="0"/>
              </a:rPr>
              <a:t>Your project Website Image will be added to the title slide by the PC Team.</a:t>
            </a:r>
          </a:p>
          <a:p>
            <a:endParaRPr lang="en-US" sz="1200" dirty="0">
              <a:solidFill>
                <a:srgbClr val="FF0000"/>
              </a:solidFill>
              <a:latin typeface="Century Gothic" panose="020B0502020202020204" pitchFamily="34" charset="0"/>
            </a:endParaRPr>
          </a:p>
          <a:p>
            <a:r>
              <a:rPr lang="en-US" sz="1200" dirty="0">
                <a:solidFill>
                  <a:srgbClr val="FF0000"/>
                </a:solidFill>
                <a:latin typeface="Century Gothic" panose="020B0502020202020204" pitchFamily="34" charset="0"/>
              </a:rPr>
              <a:t>Do not delete or move the DEVELOP logo or other page components, including name boxes.</a:t>
            </a:r>
          </a:p>
          <a:p>
            <a:endParaRPr lang="en-US" sz="1200" dirty="0">
              <a:solidFill>
                <a:srgbClr val="FF0000"/>
              </a:solidFill>
              <a:latin typeface="Century Gothic" panose="020B0502020202020204" pitchFamily="34" charset="0"/>
            </a:endParaRP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Body text should default to </a:t>
            </a:r>
            <a:r>
              <a:rPr lang="en-US" sz="1200" b="1" dirty="0">
                <a:solidFill>
                  <a:srgbClr val="FF0000"/>
                </a:solidFill>
                <a:latin typeface="Century Gothic" panose="020B0502020202020204" pitchFamily="34" charset="0"/>
              </a:rPr>
              <a:t>“Black, Text 1, Lighter 25%”</a:t>
            </a:r>
          </a:p>
          <a:p>
            <a:pPr marL="171450" indent="-171450">
              <a:buFont typeface="Wingdings" panose="05000000000000000000" pitchFamily="2" charset="2"/>
              <a:buChar char="à"/>
            </a:pPr>
            <a:r>
              <a:rPr lang="en-US" sz="1200" dirty="0">
                <a:solidFill>
                  <a:srgbClr val="FF0000"/>
                </a:solidFill>
                <a:latin typeface="Century Gothic" panose="020B0502020202020204" pitchFamily="34" charset="0"/>
              </a:rPr>
              <a:t>The only font that should be in this presentation is Century Gothic</a:t>
            </a:r>
          </a:p>
          <a:p>
            <a:endParaRPr lang="en-US" sz="1200" dirty="0">
              <a:solidFill>
                <a:srgbClr val="FF0000"/>
              </a:solidFill>
              <a:latin typeface="Century Gothic" panose="020B0502020202020204" pitchFamily="34" charset="0"/>
            </a:endParaRPr>
          </a:p>
          <a:p>
            <a:r>
              <a:rPr lang="en-US" sz="1200" b="1" dirty="0">
                <a:solidFill>
                  <a:srgbClr val="FF0000"/>
                </a:solidFill>
                <a:latin typeface="Century Gothic" panose="020B0502020202020204" pitchFamily="34" charset="0"/>
              </a:rPr>
              <a:t>Delete all red text boxes like this one!</a:t>
            </a:r>
          </a:p>
        </p:txBody>
      </p:sp>
      <p:sp>
        <p:nvSpPr>
          <p:cNvPr id="17" name="Title 1">
            <a:extLst>
              <a:ext uri="{FF2B5EF4-FFF2-40B4-BE49-F238E27FC236}">
                <a16:creationId xmlns:a16="http://schemas.microsoft.com/office/drawing/2014/main" id="{E901C043-69D3-4723-BD56-E9CA9D3096B2}"/>
              </a:ext>
            </a:extLst>
          </p:cNvPr>
          <p:cNvSpPr txBox="1">
            <a:spLocks/>
          </p:cNvSpPr>
          <p:nvPr userDrawn="1"/>
        </p:nvSpPr>
        <p:spPr>
          <a:xfrm>
            <a:off x="156996" y="4230692"/>
            <a:ext cx="8509484"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D2672B"/>
                </a:solidFill>
                <a:latin typeface="Century Gothic"/>
              </a:rPr>
              <a:t>Study Area </a:t>
            </a:r>
            <a:r>
              <a:rPr lang="en-US" sz="3200" b="0" spc="0" baseline="0" dirty="0">
                <a:solidFill>
                  <a:srgbClr val="D2672B"/>
                </a:solidFill>
              </a:rPr>
              <a:t>Agriculture</a:t>
            </a:r>
          </a:p>
        </p:txBody>
      </p:sp>
      <p:sp>
        <p:nvSpPr>
          <p:cNvPr id="21" name="Subtitle 2">
            <a:extLst>
              <a:ext uri="{FF2B5EF4-FFF2-40B4-BE49-F238E27FC236}">
                <a16:creationId xmlns:a16="http://schemas.microsoft.com/office/drawing/2014/main" id="{087C1335-36D2-44E2-80D8-1E40A3EFEBCA}"/>
              </a:ext>
            </a:extLst>
          </p:cNvPr>
          <p:cNvSpPr txBox="1">
            <a:spLocks/>
          </p:cNvSpPr>
          <p:nvPr userDrawn="1"/>
        </p:nvSpPr>
        <p:spPr>
          <a:xfrm>
            <a:off x="156997" y="4739044"/>
            <a:ext cx="8990473" cy="974617"/>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Goes Here (Title Case) - Adjust text box width if needed so title takes up a maximum of 3 lines of text</a:t>
            </a:r>
          </a:p>
        </p:txBody>
      </p:sp>
      <p:sp>
        <p:nvSpPr>
          <p:cNvPr id="22" name="TextBox 21">
            <a:extLst>
              <a:ext uri="{FF2B5EF4-FFF2-40B4-BE49-F238E27FC236}">
                <a16:creationId xmlns:a16="http://schemas.microsoft.com/office/drawing/2014/main" id="{8C6954D5-DD66-4644-866B-A09C45AAA144}"/>
              </a:ext>
            </a:extLst>
          </p:cNvPr>
          <p:cNvSpPr txBox="1"/>
          <p:nvPr userDrawn="1"/>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D2672B"/>
                </a:solidFill>
                <a:latin typeface="Century Gothic"/>
                <a:sym typeface="Wingdings" panose="05000000000000000000" pitchFamily="2" charset="2"/>
              </a:rPr>
              <a:t></a:t>
            </a:r>
            <a:r>
              <a:rPr lang="en-US" sz="2000" dirty="0">
                <a:solidFill>
                  <a:srgbClr val="67A478"/>
                </a:solidFill>
                <a:latin typeface="Century Gothic"/>
              </a:rPr>
              <a:t> </a:t>
            </a:r>
            <a:r>
              <a:rPr lang="en-US" sz="2000" dirty="0">
                <a:solidFill>
                  <a:schemeClr val="tx1">
                    <a:lumMod val="75000"/>
                    <a:lumOff val="25000"/>
                  </a:schemeClr>
                </a:solidFill>
                <a:latin typeface="Century Gothic"/>
              </a:rPr>
              <a:t>Team Member 2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23" name="TextBox 22">
            <a:extLst>
              <a:ext uri="{FF2B5EF4-FFF2-40B4-BE49-F238E27FC236}">
                <a16:creationId xmlns:a16="http://schemas.microsoft.com/office/drawing/2014/main" id="{11C5A16C-BB76-4157-8863-26DE0EA50761}"/>
              </a:ext>
            </a:extLst>
          </p:cNvPr>
          <p:cNvSpPr txBox="1"/>
          <p:nvPr userDrawn="1"/>
        </p:nvSpPr>
        <p:spPr>
          <a:xfrm>
            <a:off x="9857995" y="4547397"/>
            <a:ext cx="2001009" cy="253916"/>
          </a:xfrm>
          <a:prstGeom prst="rect">
            <a:avLst/>
          </a:prstGeom>
          <a:solidFill>
            <a:srgbClr val="FFFFFF"/>
          </a:solidFill>
          <a:ln w="19050">
            <a:solidFill>
              <a:srgbClr val="FF0000"/>
            </a:solidFill>
          </a:ln>
        </p:spPr>
        <p:txBody>
          <a:bodyPr wrap="square" rtlCol="0">
            <a:spAutoFit/>
          </a:bodyPr>
          <a:lstStyle/>
          <a:p>
            <a:pPr algn="ctr"/>
            <a:r>
              <a:rPr lang="en-US" sz="1050" b="1" dirty="0">
                <a:solidFill>
                  <a:srgbClr val="FF0000"/>
                </a:solidFill>
              </a:rPr>
              <a:t>NO TEXT WITHIN THIS AREA</a:t>
            </a:r>
          </a:p>
        </p:txBody>
      </p:sp>
    </p:spTree>
    <p:extLst>
      <p:ext uri="{BB962C8B-B14F-4D97-AF65-F5344CB8AC3E}">
        <p14:creationId xmlns:p14="http://schemas.microsoft.com/office/powerpoint/2010/main" val="1776976599"/>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userDrawn="1">
          <p15:clr>
            <a:srgbClr val="FBAE40"/>
          </p15:clr>
        </p15:guide>
        <p15:guide id="3" pos="7224">
          <p15:clr>
            <a:srgbClr val="FBAE40"/>
          </p15:clr>
        </p15:guide>
        <p15:guide id="7" orient="horz" pos="672" userDrawn="1">
          <p15:clr>
            <a:srgbClr val="FBAE40"/>
          </p15:clr>
        </p15:guide>
        <p15:guide id="8" orient="horz" pos="744" userDrawn="1">
          <p15:clr>
            <a:srgbClr val="FBAE40"/>
          </p15:clr>
        </p15:guide>
        <p15:guide id="9" orient="horz" pos="2520" userDrawn="1">
          <p15:clr>
            <a:srgbClr val="FBAE40"/>
          </p15:clr>
        </p15:guide>
        <p15:guide id="10" orient="horz" pos="79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_Only NASA Insignia">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a:latin typeface="Arial" panose="020B0604020202020204" pitchFamily="34" charset="0"/>
                  <a:cs typeface="Arial" panose="020B0604020202020204" pitchFamily="34" charset="0"/>
                </a:rPr>
                <a:t>National</a:t>
              </a:r>
              <a:r>
                <a:rPr lang="en-US" sz="800" b="1" baseline="0">
                  <a:latin typeface="Arial" panose="020B0604020202020204" pitchFamily="34" charset="0"/>
                  <a:cs typeface="Arial" panose="020B0604020202020204" pitchFamily="34" charset="0"/>
                </a:rPr>
                <a:t> Aeronautics and Space Administration</a:t>
              </a:r>
              <a:endParaRPr lang="en-US" sz="800" b="1">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ttom Line + Ic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5D9607F-1FDC-4F81-ADE0-AAF72AEBB85A}"/>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2886206785"/>
      </p:ext>
    </p:extLst>
  </p:cSld>
  <p:clrMapOvr>
    <a:masterClrMapping/>
  </p:clrMapOvr>
  <p:extLst>
    <p:ext uri="{DCECCB84-F9BA-43D5-87BE-67443E8EF086}">
      <p15:sldGuideLst xmlns:p15="http://schemas.microsoft.com/office/powerpoint/2012/main">
        <p15:guide id="1" orient="horz" pos="672" userDrawn="1">
          <p15:clr>
            <a:srgbClr val="FBAE40"/>
          </p15:clr>
        </p15:guide>
        <p15:guide id="2" orient="horz" pos="4104" userDrawn="1">
          <p15:clr>
            <a:srgbClr val="FBAE40"/>
          </p15:clr>
        </p15:guide>
        <p15:guide id="3" pos="7536"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op Line + Ic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9E898D-A1BF-4BB8-B808-7EA349EDBCAD}"/>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
        <p:nvSpPr>
          <p:cNvPr id="4" name="Rectangle 3">
            <a:extLst>
              <a:ext uri="{FF2B5EF4-FFF2-40B4-BE49-F238E27FC236}">
                <a16:creationId xmlns:a16="http://schemas.microsoft.com/office/drawing/2014/main" id="{E674E4C4-4109-4E05-A018-F9D9E3596A4B}"/>
              </a:ext>
            </a:extLst>
          </p:cNvPr>
          <p:cNvSpPr/>
          <p:nvPr userDrawn="1"/>
        </p:nvSpPr>
        <p:spPr>
          <a:xfrm flipV="1">
            <a:off x="0" y="0"/>
            <a:ext cx="12192000" cy="10287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4423720"/>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ccent, Bottom Line, + Ic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6702B3E-3A13-4051-8B74-7E8FFB54916F}"/>
              </a:ext>
            </a:extLst>
          </p:cNvPr>
          <p:cNvSpPr/>
          <p:nvPr userDrawn="1"/>
        </p:nvSpPr>
        <p:spPr>
          <a:xfrm flipV="1">
            <a:off x="0" y="0"/>
            <a:ext cx="12192000" cy="10287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6740479-04F4-4BE2-AB62-C931C2EF990B}"/>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B09034-F9A1-4B3F-BB73-2CBC256E84C6}"/>
              </a:ext>
            </a:extLst>
          </p:cNvPr>
          <p:cNvPicPr>
            <a:picLocks noChangeAspect="1"/>
          </p:cNvPicPr>
          <p:nvPr userDrawn="1"/>
        </p:nvPicPr>
        <p:blipFill>
          <a:blip r:embed="rId2" cstate="print">
            <a:alphaModFix amt="50000"/>
            <a:extLst>
              <a:ext uri="{28A0092B-C50C-407E-A947-70E740481C1C}">
                <a14:useLocalDpi xmlns:a14="http://schemas.microsoft.com/office/drawing/2010/main" val="0"/>
              </a:ext>
            </a:extLst>
          </a:blip>
          <a:srcRect/>
          <a:stretch/>
        </p:blipFill>
        <p:spPr>
          <a:xfrm>
            <a:off x="11441926" y="5993626"/>
            <a:ext cx="530352" cy="530352"/>
          </a:xfrm>
          <a:prstGeom prst="rect">
            <a:avLst/>
          </a:prstGeom>
        </p:spPr>
      </p:pic>
    </p:spTree>
    <p:extLst>
      <p:ext uri="{BB962C8B-B14F-4D97-AF65-F5344CB8AC3E}">
        <p14:creationId xmlns:p14="http://schemas.microsoft.com/office/powerpoint/2010/main" val="3273894521"/>
      </p:ext>
    </p:extLst>
  </p:cSld>
  <p:clrMapOvr>
    <a:masterClrMapping/>
  </p:clrMapOvr>
  <p:extLst>
    <p:ext uri="{DCECCB84-F9BA-43D5-87BE-67443E8EF086}">
      <p15:sldGuideLst xmlns:p15="http://schemas.microsoft.com/office/powerpoint/2012/main">
        <p15:guide id="1" orient="horz" pos="72"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ottom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55B0963-81CD-4B29-84C6-AE888FB81507}"/>
              </a:ext>
            </a:extLst>
          </p:cNvPr>
          <p:cNvSpPr/>
          <p:nvPr userDrawn="1"/>
        </p:nvSpPr>
        <p:spPr>
          <a:xfrm>
            <a:off x="0" y="6667500"/>
            <a:ext cx="12192000" cy="1905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9339572"/>
      </p:ext>
    </p:extLst>
  </p:cSld>
  <p:clrMapOvr>
    <a:masterClrMapping/>
  </p:clrMapOvr>
  <p:extLst>
    <p:ext uri="{DCECCB84-F9BA-43D5-87BE-67443E8EF086}">
      <p15:sldGuideLst xmlns:p15="http://schemas.microsoft.com/office/powerpoint/2012/main">
        <p15:guide id="1" orient="horz" pos="672"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op Lin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93D26A5-A731-49B8-8279-692F52900BF3}"/>
              </a:ext>
            </a:extLst>
          </p:cNvPr>
          <p:cNvSpPr/>
          <p:nvPr userDrawn="1"/>
        </p:nvSpPr>
        <p:spPr>
          <a:xfrm>
            <a:off x="0" y="0"/>
            <a:ext cx="12192000" cy="34290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6022445"/>
      </p:ext>
    </p:extLst>
  </p:cSld>
  <p:clrMapOvr>
    <a:masterClrMapping/>
  </p:clrMapOvr>
  <p:extLst>
    <p:ext uri="{DCECCB84-F9BA-43D5-87BE-67443E8EF086}">
      <p15:sldGuideLst xmlns:p15="http://schemas.microsoft.com/office/powerpoint/2012/main">
        <p15:guide id="1" orient="horz" pos="72" userDrawn="1">
          <p15:clr>
            <a:srgbClr val="FBAE40"/>
          </p15:clr>
        </p15:guide>
        <p15:guide id="2" orient="horz" pos="422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1"/>
            <a:ext cx="12192000" cy="152399"/>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userDrawn="1"/>
        </p:nvSpPr>
        <p:spPr>
          <a:xfrm>
            <a:off x="0" y="0"/>
            <a:ext cx="12192000" cy="114650"/>
          </a:xfrm>
          <a:prstGeom prst="rect">
            <a:avLst/>
          </a:prstGeom>
          <a:solidFill>
            <a:srgbClr val="D267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77" r:id="rId1"/>
    <p:sldLayoutId id="2147483781" r:id="rId2"/>
    <p:sldLayoutId id="2147483718" r:id="rId3"/>
    <p:sldLayoutId id="2147483679" r:id="rId4"/>
    <p:sldLayoutId id="2147483720" r:id="rId5"/>
    <p:sldLayoutId id="2147483769" r:id="rId6"/>
    <p:sldLayoutId id="2147483771" r:id="rId7"/>
    <p:sldLayoutId id="2147483707" r:id="rId8"/>
    <p:sldLayoutId id="2147483728" r:id="rId9"/>
    <p:sldLayoutId id="2147483690" r:id="rId10"/>
    <p:sldLayoutId id="214748377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68"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120046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
            <a:extLst>
              <a:ext uri="{FF2B5EF4-FFF2-40B4-BE49-F238E27FC236}">
                <a16:creationId xmlns:a16="http://schemas.microsoft.com/office/drawing/2014/main" id="{29788528-2630-44D8-9101-E38C9B688577}"/>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SEPARATE &amp; EDITABLE: THE BAD </a:t>
            </a:r>
          </a:p>
        </p:txBody>
      </p:sp>
      <p:sp>
        <p:nvSpPr>
          <p:cNvPr id="48" name="Text Placeholder 2">
            <a:extLst>
              <a:ext uri="{FF2B5EF4-FFF2-40B4-BE49-F238E27FC236}">
                <a16:creationId xmlns:a16="http://schemas.microsoft.com/office/drawing/2014/main" id="{2D73310E-7058-4BE7-988A-626923DBCB33}"/>
              </a:ext>
            </a:extLst>
          </p:cNvPr>
          <p:cNvSpPr txBox="1">
            <a:spLocks/>
          </p:cNvSpPr>
          <p:nvPr/>
        </p:nvSpPr>
        <p:spPr>
          <a:xfrm>
            <a:off x="7937881" y="1377379"/>
            <a:ext cx="3687258" cy="4170372"/>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Bad Example</a:t>
            </a:r>
            <a:r>
              <a:rPr lang="en-US" sz="20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Barely legible </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Scale bar is the only thing that is separate</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If you can’t read a legend at 100% on your computer screen, your audience won’t be able to read it during a presentation.</a:t>
            </a:r>
          </a:p>
        </p:txBody>
      </p:sp>
      <p:grpSp>
        <p:nvGrpSpPr>
          <p:cNvPr id="49" name="Group 48">
            <a:extLst>
              <a:ext uri="{FF2B5EF4-FFF2-40B4-BE49-F238E27FC236}">
                <a16:creationId xmlns:a16="http://schemas.microsoft.com/office/drawing/2014/main" id="{4CC7391F-8FA3-4F56-B126-D9FF806E6849}"/>
              </a:ext>
            </a:extLst>
          </p:cNvPr>
          <p:cNvGrpSpPr/>
          <p:nvPr/>
        </p:nvGrpSpPr>
        <p:grpSpPr>
          <a:xfrm>
            <a:off x="452570" y="1228958"/>
            <a:ext cx="7373017" cy="4735630"/>
            <a:chOff x="156116" y="1326995"/>
            <a:chExt cx="7373017" cy="4735630"/>
          </a:xfrm>
        </p:grpSpPr>
        <p:pic>
          <p:nvPicPr>
            <p:cNvPr id="50" name="Picture 49">
              <a:extLst>
                <a:ext uri="{FF2B5EF4-FFF2-40B4-BE49-F238E27FC236}">
                  <a16:creationId xmlns:a16="http://schemas.microsoft.com/office/drawing/2014/main" id="{80E5A33C-DCFE-4899-9B00-0BF8E786234E}"/>
                </a:ext>
              </a:extLst>
            </p:cNvPr>
            <p:cNvPicPr>
              <a:picLocks noChangeAspect="1"/>
            </p:cNvPicPr>
            <p:nvPr/>
          </p:nvPicPr>
          <p:blipFill rotWithShape="1">
            <a:blip r:embed="rId3"/>
            <a:srcRect l="4202"/>
            <a:stretch/>
          </p:blipFill>
          <p:spPr>
            <a:xfrm>
              <a:off x="156116" y="1326995"/>
              <a:ext cx="7373017" cy="4324768"/>
            </a:xfrm>
            <a:prstGeom prst="rect">
              <a:avLst/>
            </a:prstGeom>
          </p:spPr>
        </p:pic>
        <p:pic>
          <p:nvPicPr>
            <p:cNvPr id="51" name="Picture 50">
              <a:extLst>
                <a:ext uri="{FF2B5EF4-FFF2-40B4-BE49-F238E27FC236}">
                  <a16:creationId xmlns:a16="http://schemas.microsoft.com/office/drawing/2014/main" id="{5A485369-A86A-4B9D-97C8-F016FC5D1779}"/>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13470" t="87807" r="64187" b="3252"/>
            <a:stretch/>
          </p:blipFill>
          <p:spPr>
            <a:xfrm>
              <a:off x="765950" y="5400861"/>
              <a:ext cx="2051824" cy="501804"/>
            </a:xfrm>
            <a:prstGeom prst="rect">
              <a:avLst/>
            </a:prstGeom>
          </p:spPr>
        </p:pic>
        <p:pic>
          <p:nvPicPr>
            <p:cNvPr id="52" name="Picture 51">
              <a:extLst>
                <a:ext uri="{FF2B5EF4-FFF2-40B4-BE49-F238E27FC236}">
                  <a16:creationId xmlns:a16="http://schemas.microsoft.com/office/drawing/2014/main" id="{13B615D9-387B-4B04-B00C-C65E68B36C8D}"/>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9856" t="91583" r="5779" b="469"/>
            <a:stretch/>
          </p:blipFill>
          <p:spPr>
            <a:xfrm>
              <a:off x="4694921" y="5742704"/>
              <a:ext cx="2430708" cy="319921"/>
            </a:xfrm>
            <a:prstGeom prst="rect">
              <a:avLst/>
            </a:prstGeom>
          </p:spPr>
        </p:pic>
      </p:grpSp>
    </p:spTree>
    <p:extLst>
      <p:ext uri="{BB962C8B-B14F-4D97-AF65-F5344CB8AC3E}">
        <p14:creationId xmlns:p14="http://schemas.microsoft.com/office/powerpoint/2010/main" val="28237078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1BF4B85F-B508-43C1-B1EF-B141B51AC4B2}"/>
              </a:ext>
            </a:extLst>
          </p:cNvPr>
          <p:cNvPicPr>
            <a:picLocks noChangeAspect="1"/>
          </p:cNvPicPr>
          <p:nvPr/>
        </p:nvPicPr>
        <p:blipFill>
          <a:blip r:embed="rId3"/>
          <a:stretch>
            <a:fillRect/>
          </a:stretch>
        </p:blipFill>
        <p:spPr>
          <a:xfrm>
            <a:off x="896758" y="873511"/>
            <a:ext cx="4892409" cy="5656612"/>
          </a:xfrm>
          <a:prstGeom prst="rect">
            <a:avLst/>
          </a:prstGeom>
        </p:spPr>
      </p:pic>
      <p:sp>
        <p:nvSpPr>
          <p:cNvPr id="27" name="Text Placeholder 2">
            <a:extLst>
              <a:ext uri="{FF2B5EF4-FFF2-40B4-BE49-F238E27FC236}">
                <a16:creationId xmlns:a16="http://schemas.microsoft.com/office/drawing/2014/main" id="{6254CC2F-12B1-4021-B0E5-1B0806490464}"/>
              </a:ext>
            </a:extLst>
          </p:cNvPr>
          <p:cNvSpPr txBox="1">
            <a:spLocks/>
          </p:cNvSpPr>
          <p:nvPr/>
        </p:nvSpPr>
        <p:spPr>
          <a:xfrm>
            <a:off x="6645319" y="1423070"/>
            <a:ext cx="4333333" cy="3801041"/>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400" b="1" u="sng" dirty="0">
                <a:solidFill>
                  <a:schemeClr val="tx1">
                    <a:lumMod val="75000"/>
                    <a:lumOff val="25000"/>
                  </a:schemeClr>
                </a:solidFill>
                <a:latin typeface="Century Gothic" panose="020F0302020204030204"/>
              </a:rPr>
              <a:t>Bad Example</a:t>
            </a:r>
            <a:r>
              <a:rPr lang="en-US" sz="2400" b="1"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Legend is not separate or editable</a:t>
            </a:r>
          </a:p>
          <a:p>
            <a:pPr lvl="1">
              <a:lnSpc>
                <a:spcPct val="100000"/>
              </a:lnSpc>
              <a:spcBef>
                <a:spcPts val="0"/>
              </a:spcBef>
              <a:spcAft>
                <a:spcPts val="600"/>
              </a:spcAft>
              <a:buClr>
                <a:srgbClr val="CF703B"/>
              </a:buClr>
            </a:pPr>
            <a:r>
              <a:rPr lang="en-US" dirty="0">
                <a:solidFill>
                  <a:schemeClr val="tx1">
                    <a:lumMod val="75000"/>
                    <a:lumOff val="25000"/>
                  </a:schemeClr>
                </a:solidFill>
                <a:latin typeface="Century Gothic" panose="020F0302020204030204"/>
              </a:rPr>
              <a:t>Barely legible </a:t>
            </a:r>
          </a:p>
          <a:p>
            <a:pPr lvl="1">
              <a:lnSpc>
                <a:spcPct val="100000"/>
              </a:lnSpc>
              <a:spcBef>
                <a:spcPts val="0"/>
              </a:spcBef>
              <a:spcAft>
                <a:spcPts val="600"/>
              </a:spcAft>
              <a:buClr>
                <a:srgbClr val="CF703B"/>
              </a:buClr>
            </a:pPr>
            <a:r>
              <a:rPr lang="en-US" dirty="0">
                <a:solidFill>
                  <a:schemeClr val="tx1">
                    <a:lumMod val="75000"/>
                    <a:lumOff val="25000"/>
                  </a:schemeClr>
                </a:solidFill>
                <a:latin typeface="Century Gothic" panose="020F0302020204030204"/>
              </a:rPr>
              <a:t>Never label your legend “Legend”</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North arrow is hard to see</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No locational context for where this state is located</a:t>
            </a:r>
          </a:p>
        </p:txBody>
      </p:sp>
      <p:sp>
        <p:nvSpPr>
          <p:cNvPr id="28" name="Title 4">
            <a:extLst>
              <a:ext uri="{FF2B5EF4-FFF2-40B4-BE49-F238E27FC236}">
                <a16:creationId xmlns:a16="http://schemas.microsoft.com/office/drawing/2014/main" id="{1F761AD3-DA60-4149-BF51-EFE41487CE1C}"/>
              </a:ext>
            </a:extLst>
          </p:cNvPr>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SEPARATE &amp; EDITABLE: THE BAD </a:t>
            </a:r>
          </a:p>
        </p:txBody>
      </p:sp>
    </p:spTree>
    <p:extLst>
      <p:ext uri="{BB962C8B-B14F-4D97-AF65-F5344CB8AC3E}">
        <p14:creationId xmlns:p14="http://schemas.microsoft.com/office/powerpoint/2010/main" val="2964386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266700" y="356755"/>
            <a:ext cx="10378620" cy="405246"/>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a:solidFill>
                  <a:srgbClr val="CD7143"/>
                </a:solidFill>
                <a:latin typeface="Century Gothic" panose="020F0302020204030204"/>
              </a:rPr>
              <a:t>SEPARATE &amp; EDITABLE: THE GOOD </a:t>
            </a:r>
          </a:p>
        </p:txBody>
      </p:sp>
      <p:sp>
        <p:nvSpPr>
          <p:cNvPr id="4" name="Text Placeholder 2"/>
          <p:cNvSpPr txBox="1">
            <a:spLocks/>
          </p:cNvSpPr>
          <p:nvPr/>
        </p:nvSpPr>
        <p:spPr>
          <a:xfrm>
            <a:off x="8433227" y="1158019"/>
            <a:ext cx="3263473" cy="524558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000" b="1" u="sng" dirty="0">
                <a:solidFill>
                  <a:schemeClr val="tx1">
                    <a:lumMod val="75000"/>
                    <a:lumOff val="25000"/>
                  </a:schemeClr>
                </a:solidFill>
                <a:latin typeface="Century Gothic" panose="020F0302020204030204"/>
              </a:rPr>
              <a:t>Good Example:</a:t>
            </a:r>
          </a:p>
          <a:p>
            <a:pPr>
              <a:lnSpc>
                <a:spcPct val="100000"/>
              </a:lnSpc>
              <a:spcBef>
                <a:spcPts val="0"/>
              </a:spcBef>
              <a:spcAft>
                <a:spcPts val="600"/>
              </a:spcAft>
              <a:buClr>
                <a:srgbClr val="CF703B"/>
              </a:buClr>
            </a:pPr>
            <a:r>
              <a:rPr lang="en-US" sz="2400" dirty="0">
                <a:solidFill>
                  <a:schemeClr val="tx1">
                    <a:lumMod val="75000"/>
                    <a:lumOff val="25000"/>
                  </a:schemeClr>
                </a:solidFill>
                <a:latin typeface="Century Gothic" panose="020F0302020204030204"/>
              </a:rPr>
              <a:t>All text is </a:t>
            </a:r>
            <a:r>
              <a:rPr lang="en-US" sz="2400" b="1" dirty="0">
                <a:solidFill>
                  <a:schemeClr val="tx1">
                    <a:lumMod val="75000"/>
                    <a:lumOff val="25000"/>
                  </a:schemeClr>
                </a:solidFill>
                <a:latin typeface="Century Gothic" panose="020F0302020204030204"/>
              </a:rPr>
              <a:t>separate</a:t>
            </a:r>
            <a:r>
              <a:rPr lang="en-US" sz="2400" dirty="0">
                <a:solidFill>
                  <a:schemeClr val="tx1">
                    <a:lumMod val="75000"/>
                    <a:lumOff val="25000"/>
                  </a:schemeClr>
                </a:solidFill>
                <a:latin typeface="Century Gothic" panose="020F0302020204030204"/>
              </a:rPr>
              <a:t> and </a:t>
            </a:r>
            <a:r>
              <a:rPr lang="en-US" sz="2400" b="1" dirty="0">
                <a:solidFill>
                  <a:schemeClr val="tx1">
                    <a:lumMod val="75000"/>
                    <a:lumOff val="25000"/>
                  </a:schemeClr>
                </a:solidFill>
                <a:latin typeface="Century Gothic" panose="020F0302020204030204"/>
              </a:rPr>
              <a:t>editable</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North arrow </a:t>
            </a:r>
            <a:r>
              <a:rPr lang="en-US" sz="2400" dirty="0">
                <a:solidFill>
                  <a:schemeClr val="tx1">
                    <a:lumMod val="75000"/>
                    <a:lumOff val="25000"/>
                  </a:schemeClr>
                </a:solidFill>
                <a:latin typeface="Century Gothic" panose="020F0302020204030204"/>
              </a:rPr>
              <a:t>is included</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Inset map </a:t>
            </a:r>
            <a:r>
              <a:rPr lang="en-US" sz="2400" dirty="0">
                <a:solidFill>
                  <a:schemeClr val="tx1">
                    <a:lumMod val="75000"/>
                    <a:lumOff val="25000"/>
                  </a:schemeClr>
                </a:solidFill>
                <a:latin typeface="Century Gothic" panose="020F0302020204030204"/>
              </a:rPr>
              <a:t>is included to give locational context</a:t>
            </a:r>
          </a:p>
          <a:p>
            <a:pPr>
              <a:lnSpc>
                <a:spcPct val="100000"/>
              </a:lnSpc>
              <a:spcBef>
                <a:spcPts val="0"/>
              </a:spcBef>
              <a:spcAft>
                <a:spcPts val="600"/>
              </a:spcAft>
              <a:buClr>
                <a:srgbClr val="CF703B"/>
              </a:buClr>
            </a:pPr>
            <a:r>
              <a:rPr lang="en-US" sz="2400" b="1" dirty="0">
                <a:solidFill>
                  <a:schemeClr val="tx1">
                    <a:lumMod val="75000"/>
                    <a:lumOff val="25000"/>
                  </a:schemeClr>
                </a:solidFill>
                <a:latin typeface="Century Gothic" panose="020F0302020204030204"/>
              </a:rPr>
              <a:t>Legend is easy to understand </a:t>
            </a:r>
            <a:r>
              <a:rPr lang="en-US" sz="2400" dirty="0">
                <a:solidFill>
                  <a:schemeClr val="tx1">
                    <a:lumMod val="75000"/>
                    <a:lumOff val="25000"/>
                  </a:schemeClr>
                </a:solidFill>
                <a:latin typeface="Century Gothic" panose="020F0302020204030204"/>
              </a:rPr>
              <a:t>and is not titled “Legend”</a:t>
            </a:r>
          </a:p>
        </p:txBody>
      </p:sp>
      <p:pic>
        <p:nvPicPr>
          <p:cNvPr id="18" name="Picture 17">
            <a:extLst>
              <a:ext uri="{FF2B5EF4-FFF2-40B4-BE49-F238E27FC236}">
                <a16:creationId xmlns:a16="http://schemas.microsoft.com/office/drawing/2014/main" id="{1E9D2401-B437-4B87-A9A2-FC15A722D66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55789" y="924030"/>
            <a:ext cx="7500605" cy="5573525"/>
          </a:xfrm>
          <a:prstGeom prst="rect">
            <a:avLst/>
          </a:prstGeom>
        </p:spPr>
      </p:pic>
      <p:sp>
        <p:nvSpPr>
          <p:cNvPr id="19" name="TextBox 2">
            <a:extLst>
              <a:ext uri="{FF2B5EF4-FFF2-40B4-BE49-F238E27FC236}">
                <a16:creationId xmlns:a16="http://schemas.microsoft.com/office/drawing/2014/main" id="{4BF8537B-7DEC-4A19-93EE-09C6F0E1BDD8}"/>
              </a:ext>
            </a:extLst>
          </p:cNvPr>
          <p:cNvSpPr txBox="1"/>
          <p:nvPr/>
        </p:nvSpPr>
        <p:spPr>
          <a:xfrm>
            <a:off x="5615693" y="4176561"/>
            <a:ext cx="1568281"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0   125  250        500 </a:t>
            </a:r>
          </a:p>
        </p:txBody>
      </p:sp>
      <p:sp>
        <p:nvSpPr>
          <p:cNvPr id="20" name="TextBox 3">
            <a:extLst>
              <a:ext uri="{FF2B5EF4-FFF2-40B4-BE49-F238E27FC236}">
                <a16:creationId xmlns:a16="http://schemas.microsoft.com/office/drawing/2014/main" id="{548E225B-ADEB-4F07-A9AD-98ACD68DEFD9}"/>
              </a:ext>
            </a:extLst>
          </p:cNvPr>
          <p:cNvSpPr txBox="1"/>
          <p:nvPr/>
        </p:nvSpPr>
        <p:spPr>
          <a:xfrm>
            <a:off x="6942436" y="4341336"/>
            <a:ext cx="423338"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km</a:t>
            </a:r>
          </a:p>
        </p:txBody>
      </p:sp>
      <p:sp>
        <p:nvSpPr>
          <p:cNvPr id="21" name="TextBox 4">
            <a:extLst>
              <a:ext uri="{FF2B5EF4-FFF2-40B4-BE49-F238E27FC236}">
                <a16:creationId xmlns:a16="http://schemas.microsoft.com/office/drawing/2014/main" id="{5762D9C8-BC73-499E-8CF4-5DEE1318CC6F}"/>
              </a:ext>
            </a:extLst>
          </p:cNvPr>
          <p:cNvSpPr txBox="1"/>
          <p:nvPr/>
        </p:nvSpPr>
        <p:spPr>
          <a:xfrm rot="1234192">
            <a:off x="5946055" y="2724620"/>
            <a:ext cx="1088760" cy="338554"/>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dirty="0">
                <a:solidFill>
                  <a:schemeClr val="tx1">
                    <a:lumMod val="75000"/>
                    <a:lumOff val="25000"/>
                  </a:schemeClr>
                </a:solidFill>
                <a:latin typeface="Century Gothic" panose="020B0502020202020204" pitchFamily="34" charset="0"/>
              </a:rPr>
              <a:t>ARIZONA</a:t>
            </a:r>
          </a:p>
        </p:txBody>
      </p:sp>
      <p:sp>
        <p:nvSpPr>
          <p:cNvPr id="22" name="TextBox 5">
            <a:extLst>
              <a:ext uri="{FF2B5EF4-FFF2-40B4-BE49-F238E27FC236}">
                <a16:creationId xmlns:a16="http://schemas.microsoft.com/office/drawing/2014/main" id="{E2226853-C066-4EC5-9478-1CEF8049FD3B}"/>
              </a:ext>
            </a:extLst>
          </p:cNvPr>
          <p:cNvSpPr txBox="1"/>
          <p:nvPr/>
        </p:nvSpPr>
        <p:spPr>
          <a:xfrm>
            <a:off x="3010014" y="5918989"/>
            <a:ext cx="875490"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Flagstaff</a:t>
            </a:r>
          </a:p>
        </p:txBody>
      </p:sp>
      <p:sp>
        <p:nvSpPr>
          <p:cNvPr id="23" name="TextBox 6">
            <a:extLst>
              <a:ext uri="{FF2B5EF4-FFF2-40B4-BE49-F238E27FC236}">
                <a16:creationId xmlns:a16="http://schemas.microsoft.com/office/drawing/2014/main" id="{C77D3ED4-AC9C-4FF3-BE06-53E101C4E1C5}"/>
              </a:ext>
            </a:extLst>
          </p:cNvPr>
          <p:cNvSpPr txBox="1"/>
          <p:nvPr/>
        </p:nvSpPr>
        <p:spPr>
          <a:xfrm>
            <a:off x="5778083" y="3610912"/>
            <a:ext cx="227793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114ºW         111ºW       108ºW </a:t>
            </a:r>
          </a:p>
        </p:txBody>
      </p:sp>
      <p:sp>
        <p:nvSpPr>
          <p:cNvPr id="24" name="TextBox 7">
            <a:extLst>
              <a:ext uri="{FF2B5EF4-FFF2-40B4-BE49-F238E27FC236}">
                <a16:creationId xmlns:a16="http://schemas.microsoft.com/office/drawing/2014/main" id="{93857FC6-CCC0-463F-9EF9-A15BA3ED4884}"/>
              </a:ext>
            </a:extLst>
          </p:cNvPr>
          <p:cNvSpPr txBox="1"/>
          <p:nvPr/>
        </p:nvSpPr>
        <p:spPr>
          <a:xfrm>
            <a:off x="4929817" y="1875314"/>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36ºN </a:t>
            </a:r>
          </a:p>
        </p:txBody>
      </p:sp>
      <p:sp>
        <p:nvSpPr>
          <p:cNvPr id="25" name="TextBox 8">
            <a:extLst>
              <a:ext uri="{FF2B5EF4-FFF2-40B4-BE49-F238E27FC236}">
                <a16:creationId xmlns:a16="http://schemas.microsoft.com/office/drawing/2014/main" id="{4EF8A98C-67FB-4287-BA3C-A84A0F2CE913}"/>
              </a:ext>
            </a:extLst>
          </p:cNvPr>
          <p:cNvSpPr txBox="1"/>
          <p:nvPr/>
        </p:nvSpPr>
        <p:spPr>
          <a:xfrm>
            <a:off x="4935289" y="2823267"/>
            <a:ext cx="542890" cy="2546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dirty="0">
                <a:solidFill>
                  <a:schemeClr val="tx1">
                    <a:lumMod val="75000"/>
                    <a:lumOff val="25000"/>
                  </a:schemeClr>
                </a:solidFill>
                <a:latin typeface="Century Gothic" panose="020B0502020202020204" pitchFamily="34" charset="0"/>
              </a:rPr>
              <a:t>33ºN </a:t>
            </a:r>
          </a:p>
        </p:txBody>
      </p:sp>
      <p:sp>
        <p:nvSpPr>
          <p:cNvPr id="26" name="TextBox 9">
            <a:extLst>
              <a:ext uri="{FF2B5EF4-FFF2-40B4-BE49-F238E27FC236}">
                <a16:creationId xmlns:a16="http://schemas.microsoft.com/office/drawing/2014/main" id="{254D4513-C3CB-4E38-9C66-817BD03594D4}"/>
              </a:ext>
            </a:extLst>
          </p:cNvPr>
          <p:cNvSpPr txBox="1"/>
          <p:nvPr/>
        </p:nvSpPr>
        <p:spPr>
          <a:xfrm>
            <a:off x="7627506" y="3948903"/>
            <a:ext cx="311166" cy="28299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65000"/>
                    <a:lumOff val="35000"/>
                  </a:schemeClr>
                </a:solidFill>
                <a:latin typeface="Century Gothic"/>
              </a:rPr>
              <a:t>N</a:t>
            </a:r>
            <a:endParaRPr lang="en-US" sz="1400">
              <a:solidFill>
                <a:schemeClr val="tx1">
                  <a:lumMod val="65000"/>
                  <a:lumOff val="35000"/>
                </a:schemeClr>
              </a:solidFill>
            </a:endParaRPr>
          </a:p>
        </p:txBody>
      </p:sp>
      <p:pic>
        <p:nvPicPr>
          <p:cNvPr id="27" name="Picture 26" descr="A picture containing icon&#10;&#10;Description automatically generated">
            <a:extLst>
              <a:ext uri="{FF2B5EF4-FFF2-40B4-BE49-F238E27FC236}">
                <a16:creationId xmlns:a16="http://schemas.microsoft.com/office/drawing/2014/main" id="{1E0B30BA-2E50-4163-9BCD-ED60E0806272}"/>
              </a:ext>
            </a:extLst>
          </p:cNvPr>
          <p:cNvPicPr>
            <a:picLocks noChangeAspect="1"/>
          </p:cNvPicPr>
          <p:nvPr/>
        </p:nvPicPr>
        <p:blipFill>
          <a:blip r:embed="rId4"/>
          <a:stretch>
            <a:fillRect/>
          </a:stretch>
        </p:blipFill>
        <p:spPr>
          <a:xfrm>
            <a:off x="7527940" y="4169432"/>
            <a:ext cx="492143" cy="620229"/>
          </a:xfrm>
          <a:prstGeom prst="rect">
            <a:avLst/>
          </a:prstGeom>
        </p:spPr>
      </p:pic>
      <p:sp>
        <p:nvSpPr>
          <p:cNvPr id="28" name="Rectangle: Rounded Corners 27">
            <a:extLst>
              <a:ext uri="{FF2B5EF4-FFF2-40B4-BE49-F238E27FC236}">
                <a16:creationId xmlns:a16="http://schemas.microsoft.com/office/drawing/2014/main" id="{0DE8CEE5-8D8B-49A9-A01B-59C923FB0756}"/>
              </a:ext>
            </a:extLst>
          </p:cNvPr>
          <p:cNvSpPr/>
          <p:nvPr/>
        </p:nvSpPr>
        <p:spPr>
          <a:xfrm>
            <a:off x="5076344" y="4610913"/>
            <a:ext cx="2969884" cy="1848338"/>
          </a:xfrm>
          <a:prstGeom prst="roundRect">
            <a:avLst>
              <a:gd name="adj" fmla="val 10797"/>
            </a:avLst>
          </a:prstGeom>
          <a:solidFill>
            <a:schemeClr val="bg1"/>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TextBox 12">
            <a:extLst>
              <a:ext uri="{FF2B5EF4-FFF2-40B4-BE49-F238E27FC236}">
                <a16:creationId xmlns:a16="http://schemas.microsoft.com/office/drawing/2014/main" id="{5EC1E4C2-8153-45C5-9779-915BD1A45181}"/>
              </a:ext>
            </a:extLst>
          </p:cNvPr>
          <p:cNvSpPr txBox="1"/>
          <p:nvPr/>
        </p:nvSpPr>
        <p:spPr>
          <a:xfrm>
            <a:off x="5371276" y="4659876"/>
            <a:ext cx="49997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City</a:t>
            </a:r>
          </a:p>
        </p:txBody>
      </p:sp>
      <p:sp>
        <p:nvSpPr>
          <p:cNvPr id="30" name="TextBox 13">
            <a:extLst>
              <a:ext uri="{FF2B5EF4-FFF2-40B4-BE49-F238E27FC236}">
                <a16:creationId xmlns:a16="http://schemas.microsoft.com/office/drawing/2014/main" id="{06A87A5C-B69F-423A-BEC8-4CC40AFABBFB}"/>
              </a:ext>
            </a:extLst>
          </p:cNvPr>
          <p:cNvSpPr txBox="1"/>
          <p:nvPr/>
        </p:nvSpPr>
        <p:spPr>
          <a:xfrm>
            <a:off x="5384414" y="5408235"/>
            <a:ext cx="202349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rPr>
              <a:t>Pinyon – Juniper areas</a:t>
            </a:r>
          </a:p>
        </p:txBody>
      </p:sp>
      <p:sp>
        <p:nvSpPr>
          <p:cNvPr id="31" name="TextBox 14">
            <a:extLst>
              <a:ext uri="{FF2B5EF4-FFF2-40B4-BE49-F238E27FC236}">
                <a16:creationId xmlns:a16="http://schemas.microsoft.com/office/drawing/2014/main" id="{AD948CD2-0232-43A7-B2E5-1D9755721F75}"/>
              </a:ext>
            </a:extLst>
          </p:cNvPr>
          <p:cNvSpPr txBox="1"/>
          <p:nvPr/>
        </p:nvSpPr>
        <p:spPr>
          <a:xfrm>
            <a:off x="5384414" y="5657688"/>
            <a:ext cx="2593671"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solidFill>
                  <a:schemeClr val="tx1">
                    <a:lumMod val="75000"/>
                    <a:lumOff val="25000"/>
                  </a:schemeClr>
                </a:solidFill>
                <a:latin typeface="Century Gothic" panose="020B0502020202020204" pitchFamily="34" charset="0"/>
              </a:rPr>
              <a:t>Grand Canyon National Park</a:t>
            </a:r>
          </a:p>
        </p:txBody>
      </p:sp>
      <p:sp>
        <p:nvSpPr>
          <p:cNvPr id="32" name="TextBox 15">
            <a:extLst>
              <a:ext uri="{FF2B5EF4-FFF2-40B4-BE49-F238E27FC236}">
                <a16:creationId xmlns:a16="http://schemas.microsoft.com/office/drawing/2014/main" id="{E9A017D8-41C9-454D-BFAF-5D6E4837B810}"/>
              </a:ext>
            </a:extLst>
          </p:cNvPr>
          <p:cNvSpPr txBox="1"/>
          <p:nvPr/>
        </p:nvSpPr>
        <p:spPr>
          <a:xfrm>
            <a:off x="5384414" y="5907141"/>
            <a:ext cx="2287126"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Coconino National Forest</a:t>
            </a:r>
          </a:p>
        </p:txBody>
      </p:sp>
      <p:sp>
        <p:nvSpPr>
          <p:cNvPr id="33" name="TextBox 16">
            <a:extLst>
              <a:ext uri="{FF2B5EF4-FFF2-40B4-BE49-F238E27FC236}">
                <a16:creationId xmlns:a16="http://schemas.microsoft.com/office/drawing/2014/main" id="{60A70424-484A-40AC-B27A-2E73E68B8BCE}"/>
              </a:ext>
            </a:extLst>
          </p:cNvPr>
          <p:cNvSpPr txBox="1"/>
          <p:nvPr/>
        </p:nvSpPr>
        <p:spPr>
          <a:xfrm>
            <a:off x="5384414" y="6156593"/>
            <a:ext cx="2572213"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err="1">
                <a:solidFill>
                  <a:schemeClr val="tx1">
                    <a:lumMod val="75000"/>
                    <a:lumOff val="25000"/>
                  </a:schemeClr>
                </a:solidFill>
                <a:latin typeface="Century Gothic" panose="020B0502020202020204" pitchFamily="34" charset="0"/>
              </a:rPr>
              <a:t>Wupatki</a:t>
            </a:r>
            <a:r>
              <a:rPr lang="en-US" sz="1400">
                <a:solidFill>
                  <a:schemeClr val="tx1">
                    <a:lumMod val="75000"/>
                    <a:lumOff val="25000"/>
                  </a:schemeClr>
                </a:solidFill>
                <a:latin typeface="Century Gothic" panose="020B0502020202020204" pitchFamily="34" charset="0"/>
              </a:rPr>
              <a:t> National Monument</a:t>
            </a:r>
          </a:p>
        </p:txBody>
      </p:sp>
      <p:sp>
        <p:nvSpPr>
          <p:cNvPr id="34" name="TextBox 17">
            <a:extLst>
              <a:ext uri="{FF2B5EF4-FFF2-40B4-BE49-F238E27FC236}">
                <a16:creationId xmlns:a16="http://schemas.microsoft.com/office/drawing/2014/main" id="{97994AB8-BDA9-46EA-B14D-2663F5795D95}"/>
              </a:ext>
            </a:extLst>
          </p:cNvPr>
          <p:cNvSpPr txBox="1"/>
          <p:nvPr/>
        </p:nvSpPr>
        <p:spPr>
          <a:xfrm>
            <a:off x="5384414" y="4896190"/>
            <a:ext cx="1091604" cy="282991"/>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panose="020B0502020202020204" pitchFamily="34" charset="0"/>
              </a:rPr>
              <a:t>Study Area</a:t>
            </a:r>
          </a:p>
        </p:txBody>
      </p:sp>
      <p:sp>
        <p:nvSpPr>
          <p:cNvPr id="35" name="Rectangle 34">
            <a:extLst>
              <a:ext uri="{FF2B5EF4-FFF2-40B4-BE49-F238E27FC236}">
                <a16:creationId xmlns:a16="http://schemas.microsoft.com/office/drawing/2014/main" id="{9BA2E065-15DD-4E8B-91B8-8C37D094F2C9}"/>
              </a:ext>
            </a:extLst>
          </p:cNvPr>
          <p:cNvSpPr/>
          <p:nvPr/>
        </p:nvSpPr>
        <p:spPr>
          <a:xfrm>
            <a:off x="5159484" y="6214085"/>
            <a:ext cx="262293" cy="168152"/>
          </a:xfrm>
          <a:prstGeom prst="rect">
            <a:avLst/>
          </a:prstGeom>
          <a:solidFill>
            <a:srgbClr val="FDDCD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Rectangle 35">
            <a:extLst>
              <a:ext uri="{FF2B5EF4-FFF2-40B4-BE49-F238E27FC236}">
                <a16:creationId xmlns:a16="http://schemas.microsoft.com/office/drawing/2014/main" id="{7AED4CAE-9B84-4910-8C2F-B970C463045C}"/>
              </a:ext>
            </a:extLst>
          </p:cNvPr>
          <p:cNvSpPr/>
          <p:nvPr/>
        </p:nvSpPr>
        <p:spPr>
          <a:xfrm>
            <a:off x="5159484" y="5961119"/>
            <a:ext cx="262293" cy="168152"/>
          </a:xfrm>
          <a:prstGeom prst="rect">
            <a:avLst/>
          </a:prstGeom>
          <a:solidFill>
            <a:srgbClr val="F1E8F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40F67582-D23B-4CE3-A5E7-38852D221359}"/>
              </a:ext>
            </a:extLst>
          </p:cNvPr>
          <p:cNvSpPr/>
          <p:nvPr/>
        </p:nvSpPr>
        <p:spPr>
          <a:xfrm>
            <a:off x="5159484" y="5708155"/>
            <a:ext cx="262293" cy="168152"/>
          </a:xfrm>
          <a:prstGeom prst="rect">
            <a:avLst/>
          </a:prstGeom>
          <a:solidFill>
            <a:srgbClr val="F3F3CB"/>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8" name="Rectangle 37">
            <a:extLst>
              <a:ext uri="{FF2B5EF4-FFF2-40B4-BE49-F238E27FC236}">
                <a16:creationId xmlns:a16="http://schemas.microsoft.com/office/drawing/2014/main" id="{9899C396-4617-4AB6-A2C4-DBA5846776DB}"/>
              </a:ext>
            </a:extLst>
          </p:cNvPr>
          <p:cNvSpPr/>
          <p:nvPr/>
        </p:nvSpPr>
        <p:spPr>
          <a:xfrm>
            <a:off x="5159484" y="5455190"/>
            <a:ext cx="262293" cy="168152"/>
          </a:xfrm>
          <a:prstGeom prst="rect">
            <a:avLst/>
          </a:prstGeom>
          <a:solidFill>
            <a:srgbClr val="267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9" name="Rectangle 38">
            <a:extLst>
              <a:ext uri="{FF2B5EF4-FFF2-40B4-BE49-F238E27FC236}">
                <a16:creationId xmlns:a16="http://schemas.microsoft.com/office/drawing/2014/main" id="{A3AE3465-2B9B-4D84-9D46-F79470846A44}"/>
              </a:ext>
            </a:extLst>
          </p:cNvPr>
          <p:cNvSpPr/>
          <p:nvPr/>
        </p:nvSpPr>
        <p:spPr>
          <a:xfrm>
            <a:off x="5159484" y="4949261"/>
            <a:ext cx="262293" cy="168152"/>
          </a:xfrm>
          <a:prstGeom prst="rect">
            <a:avLst/>
          </a:prstGeom>
          <a:noFill/>
          <a:ln w="28575">
            <a:solidFill>
              <a:srgbClr val="6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0" name="Oval 39">
            <a:extLst>
              <a:ext uri="{FF2B5EF4-FFF2-40B4-BE49-F238E27FC236}">
                <a16:creationId xmlns:a16="http://schemas.microsoft.com/office/drawing/2014/main" id="{45C36225-1C87-43ED-B931-902928E356A5}"/>
              </a:ext>
            </a:extLst>
          </p:cNvPr>
          <p:cNvSpPr/>
          <p:nvPr/>
        </p:nvSpPr>
        <p:spPr>
          <a:xfrm>
            <a:off x="5233800" y="4755149"/>
            <a:ext cx="113660" cy="109299"/>
          </a:xfrm>
          <a:prstGeom prst="ellipse">
            <a:avLst/>
          </a:prstGeom>
          <a:solidFill>
            <a:srgbClr val="F06666"/>
          </a:solidFill>
          <a:ln w="31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1" name="Rectangle 40">
            <a:extLst>
              <a:ext uri="{FF2B5EF4-FFF2-40B4-BE49-F238E27FC236}">
                <a16:creationId xmlns:a16="http://schemas.microsoft.com/office/drawing/2014/main" id="{98EECAA8-8F6D-4DEB-8336-88210E85DBC4}"/>
              </a:ext>
            </a:extLst>
          </p:cNvPr>
          <p:cNvSpPr/>
          <p:nvPr/>
        </p:nvSpPr>
        <p:spPr>
          <a:xfrm>
            <a:off x="5159484" y="5202225"/>
            <a:ext cx="262293" cy="168152"/>
          </a:xfrm>
          <a:prstGeom prst="rect">
            <a:avLst/>
          </a:prstGeom>
          <a:solidFill>
            <a:srgbClr val="C9B386"/>
          </a:solidFill>
          <a:ln w="3175">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2" name="TextBox 25">
            <a:extLst>
              <a:ext uri="{FF2B5EF4-FFF2-40B4-BE49-F238E27FC236}">
                <a16:creationId xmlns:a16="http://schemas.microsoft.com/office/drawing/2014/main" id="{CA192141-DC27-47BB-B043-6719FA0F40E1}"/>
              </a:ext>
            </a:extLst>
          </p:cNvPr>
          <p:cNvSpPr txBox="1"/>
          <p:nvPr/>
        </p:nvSpPr>
        <p:spPr>
          <a:xfrm>
            <a:off x="5398561" y="5145643"/>
            <a:ext cx="2615129" cy="282991"/>
          </a:xfrm>
          <a:prstGeom prst="rect">
            <a:avLst/>
          </a:prstGeom>
          <a:noFill/>
        </p:spPr>
        <p:txBody>
          <a:bodyPr wrap="non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solidFill>
                  <a:schemeClr val="tx1">
                    <a:lumMod val="75000"/>
                    <a:lumOff val="25000"/>
                  </a:schemeClr>
                </a:solidFill>
                <a:latin typeface="Century Gothic"/>
                <a:cs typeface="Calibri"/>
              </a:rPr>
              <a:t>Native American</a:t>
            </a:r>
            <a:r>
              <a:rPr lang="en-US" sz="1400">
                <a:solidFill>
                  <a:schemeClr val="tx1">
                    <a:lumMod val="75000"/>
                    <a:lumOff val="25000"/>
                  </a:schemeClr>
                </a:solidFill>
                <a:latin typeface="Century Gothic"/>
                <a:ea typeface="+mn-lt"/>
                <a:cs typeface="+mn-lt"/>
              </a:rPr>
              <a:t> reservations</a:t>
            </a:r>
            <a:endParaRPr lang="en-US" sz="1400">
              <a:solidFill>
                <a:schemeClr val="tx1">
                  <a:lumMod val="75000"/>
                  <a:lumOff val="25000"/>
                </a:schemeClr>
              </a:solidFill>
              <a:latin typeface="Century Gothic"/>
            </a:endParaRPr>
          </a:p>
        </p:txBody>
      </p:sp>
    </p:spTree>
    <p:extLst>
      <p:ext uri="{BB962C8B-B14F-4D97-AF65-F5344CB8AC3E}">
        <p14:creationId xmlns:p14="http://schemas.microsoft.com/office/powerpoint/2010/main" val="15092428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Placeholder 1">
            <a:extLst>
              <a:ext uri="{FF2B5EF4-FFF2-40B4-BE49-F238E27FC236}">
                <a16:creationId xmlns:a16="http://schemas.microsoft.com/office/drawing/2014/main" id="{61A1BA6F-8D28-4A6D-A9C7-92A49483E071}"/>
              </a:ext>
            </a:extLst>
          </p:cNvPr>
          <p:cNvSpPr txBox="1">
            <a:spLocks/>
          </p:cNvSpPr>
          <p:nvPr/>
        </p:nvSpPr>
        <p:spPr>
          <a:xfrm>
            <a:off x="799917" y="1572868"/>
            <a:ext cx="10439399" cy="45396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List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advisors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partners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and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others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who have contributed in any way to the project.</a:t>
            </a:r>
          </a:p>
          <a:p>
            <a:pPr marL="342900" marR="0" lvl="0" indent="-342900" algn="l" defTabSz="914400" rtl="0" eaLnBrk="1" fontAlgn="auto" latinLnBrk="0" hangingPunct="1">
              <a:lnSpc>
                <a:spcPct val="100000"/>
              </a:lnSpc>
              <a:spcBef>
                <a:spcPts val="0"/>
              </a:spcBef>
              <a:spcAft>
                <a:spcPts val="600"/>
              </a:spcAft>
              <a:buClr>
                <a:srgbClr val="CF703B"/>
              </a:buClr>
              <a:buSzTx/>
              <a:buFont typeface="Arial" panose="020B0604020202020204" pitchFamily="34" charset="0"/>
              <a:buChar char="•"/>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If your project is a multi-term one, acknowledge </a:t>
            </a: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past contributors</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11430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1" i="0" u="none" strike="noStrike" kern="1200" cap="none" spc="0" normalizeH="0" baseline="0" noProof="0" dirty="0">
                <a:ln>
                  <a:noFill/>
                </a:ln>
                <a:effectLst/>
                <a:uLnTx/>
                <a:uFillTx/>
                <a:latin typeface="Century Gothic" panose="020B0502020202020204" pitchFamily="34" charset="0"/>
                <a:ea typeface="+mn-ea"/>
                <a:cs typeface="+mn-cs"/>
              </a:rPr>
              <a:t>If you used ESA data, you need to include the following disclaimer:</a:t>
            </a: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 </a:t>
            </a:r>
          </a:p>
          <a:p>
            <a:pPr marL="11430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n-US" sz="2200" b="0" i="0" u="none" strike="noStrike" kern="1200" cap="none" spc="0" normalizeH="0" baseline="0" noProof="0" dirty="0">
                <a:ln>
                  <a:noFill/>
                </a:ln>
                <a:effectLst/>
                <a:uLnTx/>
                <a:uFillTx/>
                <a:latin typeface="Century Gothic" panose="020B0502020202020204" pitchFamily="34" charset="0"/>
                <a:ea typeface="+mn-ea"/>
                <a:cs typeface="+mn-cs"/>
              </a:rPr>
              <a:t>This material contains modified Copernicus Sentinel data (insert year), processed by ESA. </a:t>
            </a: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3A747572-E2BF-4C0D-8534-AA72A406466F}"/>
              </a:ext>
            </a:extLst>
          </p:cNvPr>
          <p:cNvSpPr txBox="1"/>
          <p:nvPr/>
        </p:nvSpPr>
        <p:spPr>
          <a:xfrm>
            <a:off x="4036831" y="5072665"/>
            <a:ext cx="3399416" cy="830997"/>
          </a:xfrm>
          <a:prstGeom prst="rect">
            <a:avLst/>
          </a:prstGeom>
          <a:noFill/>
          <a:ln w="19050">
            <a:solidFill>
              <a:srgbClr val="FF0000"/>
            </a:solidFill>
          </a:ln>
        </p:spPr>
        <p:txBody>
          <a:bodyPr wrap="square" rtlCol="0">
            <a:spAutoFit/>
          </a:bodyPr>
          <a:lstStyle/>
          <a:p>
            <a:r>
              <a:rPr lang="en-US" sz="1600" dirty="0">
                <a:solidFill>
                  <a:srgbClr val="FF0000"/>
                </a:solidFill>
                <a:latin typeface="Century Gothic" panose="020F0302020204030204"/>
              </a:rPr>
              <a:t>You </a:t>
            </a:r>
            <a:r>
              <a:rPr lang="en-US" sz="1600" b="1" dirty="0">
                <a:solidFill>
                  <a:srgbClr val="FF0000"/>
                </a:solidFill>
                <a:latin typeface="Century Gothic" panose="020F0302020204030204"/>
              </a:rPr>
              <a:t>must</a:t>
            </a:r>
            <a:r>
              <a:rPr lang="en-US" sz="1600" dirty="0">
                <a:solidFill>
                  <a:srgbClr val="FF0000"/>
                </a:solidFill>
                <a:latin typeface="Century Gothic" panose="020F0302020204030204"/>
              </a:rPr>
              <a:t> use this slide template for your acknowledgement section!</a:t>
            </a:r>
          </a:p>
        </p:txBody>
      </p:sp>
    </p:spTree>
    <p:extLst>
      <p:ext uri="{BB962C8B-B14F-4D97-AF65-F5344CB8AC3E}">
        <p14:creationId xmlns:p14="http://schemas.microsoft.com/office/powerpoint/2010/main" val="3819607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1">
            <a:extLst>
              <a:ext uri="{FF2B5EF4-FFF2-40B4-BE49-F238E27FC236}">
                <a16:creationId xmlns:a16="http://schemas.microsoft.com/office/drawing/2014/main" id="{E0C69DF5-D1C7-40EF-A136-C0EF7BE86B1E}"/>
              </a:ext>
            </a:extLst>
          </p:cNvPr>
          <p:cNvSpPr txBox="1">
            <a:spLocks/>
          </p:cNvSpPr>
          <p:nvPr/>
        </p:nvSpPr>
        <p:spPr>
          <a:xfrm>
            <a:off x="156996" y="4230692"/>
            <a:ext cx="9368002" cy="548935"/>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200" spc="0" dirty="0">
                <a:solidFill>
                  <a:srgbClr val="D2672B"/>
                </a:solidFill>
                <a:latin typeface="Century Gothic"/>
              </a:rPr>
              <a:t>Study Area </a:t>
            </a:r>
            <a:r>
              <a:rPr lang="en-US" sz="3200" b="0" spc="0" baseline="0" dirty="0">
                <a:solidFill>
                  <a:srgbClr val="D2672B"/>
                </a:solidFill>
              </a:rPr>
              <a:t>Agriculture</a:t>
            </a:r>
          </a:p>
        </p:txBody>
      </p:sp>
      <p:sp>
        <p:nvSpPr>
          <p:cNvPr id="33" name="Subtitle 2">
            <a:extLst>
              <a:ext uri="{FF2B5EF4-FFF2-40B4-BE49-F238E27FC236}">
                <a16:creationId xmlns:a16="http://schemas.microsoft.com/office/drawing/2014/main" id="{F59A494E-03DA-4003-81CB-8E7590347861}"/>
              </a:ext>
            </a:extLst>
          </p:cNvPr>
          <p:cNvSpPr txBox="1">
            <a:spLocks/>
          </p:cNvSpPr>
          <p:nvPr/>
        </p:nvSpPr>
        <p:spPr>
          <a:xfrm>
            <a:off x="156997" y="4739045"/>
            <a:ext cx="9833310" cy="811600"/>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2200" dirty="0">
                <a:solidFill>
                  <a:schemeClr val="tx1">
                    <a:lumMod val="75000"/>
                    <a:lumOff val="25000"/>
                  </a:schemeClr>
                </a:solidFill>
                <a:latin typeface="Century Gothic"/>
              </a:rPr>
              <a:t>Long Title (Title Case)</a:t>
            </a:r>
            <a:endParaRPr lang="en-US" sz="2200" dirty="0">
              <a:solidFill>
                <a:schemeClr val="tx1">
                  <a:lumMod val="75000"/>
                  <a:lumOff val="25000"/>
                </a:schemeClr>
              </a:solidFill>
            </a:endParaRPr>
          </a:p>
        </p:txBody>
      </p:sp>
      <p:sp>
        <p:nvSpPr>
          <p:cNvPr id="11" name="TextBox 10">
            <a:extLst>
              <a:ext uri="{FF2B5EF4-FFF2-40B4-BE49-F238E27FC236}">
                <a16:creationId xmlns:a16="http://schemas.microsoft.com/office/drawing/2014/main" id="{492ABFE5-CCE4-4DF3-B744-07C7A487604A}"/>
              </a:ext>
            </a:extLst>
          </p:cNvPr>
          <p:cNvSpPr txBox="1"/>
          <p:nvPr/>
        </p:nvSpPr>
        <p:spPr>
          <a:xfrm>
            <a:off x="156996" y="5647682"/>
            <a:ext cx="9368002" cy="400110"/>
          </a:xfrm>
          <a:prstGeom prst="rect">
            <a:avLst/>
          </a:prstGeom>
          <a:noFill/>
        </p:spPr>
        <p:txBody>
          <a:bodyPr wrap="square">
            <a:spAutoFit/>
          </a:bodyPr>
          <a:lstStyle/>
          <a:p>
            <a:r>
              <a:rPr lang="en-US" sz="2000" dirty="0">
                <a:solidFill>
                  <a:schemeClr val="tx1">
                    <a:lumMod val="75000"/>
                    <a:lumOff val="25000"/>
                  </a:schemeClr>
                </a:solidFill>
                <a:latin typeface="Century Gothic"/>
              </a:rPr>
              <a:t>Team Member 1</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2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3 </a:t>
            </a:r>
            <a:r>
              <a:rPr lang="en-US" sz="2000" dirty="0">
                <a:solidFill>
                  <a:srgbClr val="D2672B"/>
                </a:solidFill>
                <a:latin typeface="Century Gothic"/>
                <a:sym typeface="Wingdings" panose="05000000000000000000" pitchFamily="2" charset="2"/>
              </a:rPr>
              <a:t></a:t>
            </a:r>
            <a:r>
              <a:rPr lang="en-US" sz="2000" dirty="0">
                <a:solidFill>
                  <a:schemeClr val="tx1">
                    <a:lumMod val="75000"/>
                    <a:lumOff val="25000"/>
                  </a:schemeClr>
                </a:solidFill>
                <a:latin typeface="Century Gothic"/>
              </a:rPr>
              <a:t> Team Member 4</a:t>
            </a:r>
            <a:endParaRPr lang="en-US" sz="2000" dirty="0"/>
          </a:p>
        </p:txBody>
      </p:sp>
      <p:sp>
        <p:nvSpPr>
          <p:cNvPr id="12" name="Rectangle 11">
            <a:extLst>
              <a:ext uri="{FF2B5EF4-FFF2-40B4-BE49-F238E27FC236}">
                <a16:creationId xmlns:a16="http://schemas.microsoft.com/office/drawing/2014/main" id="{801BF616-A1C8-4C53-B1F3-F44FE84D3CB4}"/>
              </a:ext>
            </a:extLst>
          </p:cNvPr>
          <p:cNvSpPr/>
          <p:nvPr/>
        </p:nvSpPr>
        <p:spPr>
          <a:xfrm>
            <a:off x="171776" y="6356349"/>
            <a:ext cx="5924223" cy="369789"/>
          </a:xfrm>
          <a:prstGeom prst="rect">
            <a:avLst/>
          </a:prstGeom>
        </p:spPr>
        <p:txBody>
          <a:bodyPr wrap="none" lIns="91440" tIns="45720" rIns="91440" bIns="45720" anchor="ctr">
            <a:noAutofit/>
          </a:bodyPr>
          <a:lstStyle/>
          <a:p>
            <a:r>
              <a:rPr lang="en-US" sz="1600" b="1" dirty="0">
                <a:solidFill>
                  <a:schemeClr val="bg1"/>
                </a:solidFill>
                <a:latin typeface="Century Gothic" panose="020B0502020202020204" pitchFamily="34" charset="0"/>
              </a:rPr>
              <a:t>Node Name (i.e. North Carolina – NCEI) | Term Year </a:t>
            </a:r>
          </a:p>
        </p:txBody>
      </p:sp>
    </p:spTree>
    <p:extLst>
      <p:ext uri="{BB962C8B-B14F-4D97-AF65-F5344CB8AC3E}">
        <p14:creationId xmlns:p14="http://schemas.microsoft.com/office/powerpoint/2010/main" val="2377245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F9BC284B-DC23-4CB9-870E-FB63B3A6AA18}"/>
              </a:ext>
            </a:extLst>
          </p:cNvPr>
          <p:cNvSpPr txBox="1">
            <a:spLocks/>
          </p:cNvSpPr>
          <p:nvPr/>
        </p:nvSpPr>
        <p:spPr>
          <a:xfrm>
            <a:off x="266700" y="342900"/>
            <a:ext cx="9642905"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B0502020202020204" pitchFamily="34" charset="0"/>
              </a:rPr>
              <a:t>SLIDE TEMPLATE: COMPONENTS </a:t>
            </a:r>
          </a:p>
        </p:txBody>
      </p:sp>
      <p:sp>
        <p:nvSpPr>
          <p:cNvPr id="25" name="TextBox 24">
            <a:extLst>
              <a:ext uri="{FF2B5EF4-FFF2-40B4-BE49-F238E27FC236}">
                <a16:creationId xmlns:a16="http://schemas.microsoft.com/office/drawing/2014/main" id="{6ED47663-DEED-4759-B18B-3E9D866DFD9E}"/>
              </a:ext>
            </a:extLst>
          </p:cNvPr>
          <p:cNvSpPr txBox="1"/>
          <p:nvPr/>
        </p:nvSpPr>
        <p:spPr>
          <a:xfrm>
            <a:off x="9851474" y="1374529"/>
            <a:ext cx="1769026" cy="2800767"/>
          </a:xfrm>
          <a:prstGeom prst="rect">
            <a:avLst/>
          </a:prstGeom>
          <a:solidFill>
            <a:srgbClr val="FFFFFF"/>
          </a:solidFill>
          <a:ln w="19050">
            <a:solidFill>
              <a:srgbClr val="FF0000"/>
            </a:solidFill>
          </a:ln>
        </p:spPr>
        <p:txBody>
          <a:bodyPr wrap="square" rtlCol="0">
            <a:spAutoFit/>
          </a:bodyPr>
          <a:lstStyle/>
          <a:p>
            <a:r>
              <a:rPr lang="en-US" sz="1600" dirty="0">
                <a:solidFill>
                  <a:srgbClr val="FF0000"/>
                </a:solidFill>
                <a:latin typeface="Century Gothic" panose="020B0502020202020204" pitchFamily="34" charset="0"/>
              </a:rPr>
              <a:t>Feel free to expand upon these topics, alter the headings, and change the order of the slides to fit your needs. An outline slide is NOT required.</a:t>
            </a:r>
          </a:p>
        </p:txBody>
      </p:sp>
      <p:sp>
        <p:nvSpPr>
          <p:cNvPr id="26" name="Text Placeholder 5">
            <a:extLst>
              <a:ext uri="{FF2B5EF4-FFF2-40B4-BE49-F238E27FC236}">
                <a16:creationId xmlns:a16="http://schemas.microsoft.com/office/drawing/2014/main" id="{6548692F-5C3F-4D83-AD0F-6EF2C4461A66}"/>
              </a:ext>
            </a:extLst>
          </p:cNvPr>
          <p:cNvSpPr txBox="1">
            <a:spLocks/>
          </p:cNvSpPr>
          <p:nvPr/>
        </p:nvSpPr>
        <p:spPr>
          <a:xfrm>
            <a:off x="513024" y="1232130"/>
            <a:ext cx="3743997" cy="524487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Study Area</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Study Period</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Objectives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Partners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Community Concerns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NASA Satellites/Sensors Used</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Methodology</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Results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Conclusions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Errors &amp; Uncertainties</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Future Work</a:t>
            </a: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B0502020202020204" pitchFamily="34" charset="0"/>
              </a:rPr>
              <a:t>Acknowledgements</a:t>
            </a:r>
          </a:p>
        </p:txBody>
      </p:sp>
      <p:pic>
        <p:nvPicPr>
          <p:cNvPr id="27" name="Picture Placeholder 7">
            <a:extLst>
              <a:ext uri="{FF2B5EF4-FFF2-40B4-BE49-F238E27FC236}">
                <a16:creationId xmlns:a16="http://schemas.microsoft.com/office/drawing/2014/main" id="{73860C45-D1F0-46BA-ADD5-1E12E417FD12}"/>
              </a:ext>
            </a:extLst>
          </p:cNvPr>
          <p:cNvPicPr>
            <a:picLocks noChangeAspect="1"/>
          </p:cNvPicPr>
          <p:nvPr/>
        </p:nvPicPr>
        <p:blipFill>
          <a:blip r:embed="rId3" cstate="print">
            <a:extLst>
              <a:ext uri="{28A0092B-C50C-407E-A947-70E740481C1C}">
                <a14:useLocalDpi xmlns:a14="http://schemas.microsoft.com/office/drawing/2010/main" val="0"/>
              </a:ext>
            </a:extLst>
          </a:blip>
          <a:srcRect l="9937" r="9937"/>
          <a:stretch>
            <a:fillRect/>
          </a:stretch>
        </p:blipFill>
        <p:spPr>
          <a:xfrm>
            <a:off x="4279152" y="1374529"/>
            <a:ext cx="5395931" cy="4527485"/>
          </a:xfrm>
          <a:prstGeom prst="rect">
            <a:avLst/>
          </a:prstGeom>
          <a:effectLst>
            <a:outerShdw blurRad="50800" dist="38100" dir="2700000" algn="tl" rotWithShape="0">
              <a:prstClr val="black">
                <a:alpha val="40000"/>
              </a:prstClr>
            </a:outerShdw>
          </a:effectLst>
        </p:spPr>
      </p:pic>
      <p:sp>
        <p:nvSpPr>
          <p:cNvPr id="28" name="Text Placeholder 4">
            <a:extLst>
              <a:ext uri="{FF2B5EF4-FFF2-40B4-BE49-F238E27FC236}">
                <a16:creationId xmlns:a16="http://schemas.microsoft.com/office/drawing/2014/main" id="{195D91EC-13C9-47B8-9779-DF648120C8C5}"/>
              </a:ext>
            </a:extLst>
          </p:cNvPr>
          <p:cNvSpPr txBox="1">
            <a:spLocks/>
          </p:cNvSpPr>
          <p:nvPr/>
        </p:nvSpPr>
        <p:spPr>
          <a:xfrm>
            <a:off x="6230081" y="5902014"/>
            <a:ext cx="3445002" cy="274320"/>
          </a:xfrm>
          <a:prstGeom prst="rect">
            <a:avLst/>
          </a:prstGeom>
        </p:spPr>
        <p:txBody>
          <a:bodyPr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100" b="1" i="0" u="none" strike="noStrike" kern="1200" cap="none" spc="0" normalizeH="0" baseline="0" noProof="0" dirty="0">
                <a:ln>
                  <a:noFill/>
                </a:ln>
                <a:solidFill>
                  <a:schemeClr val="tx1">
                    <a:lumMod val="75000"/>
                    <a:lumOff val="25000"/>
                  </a:schemeClr>
                </a:solidFill>
                <a:effectLst/>
                <a:uLnTx/>
                <a:uFillTx/>
                <a:latin typeface="Century Gothic" panose="020B0502020202020204" pitchFamily="34" charset="0"/>
                <a:ea typeface="+mn-ea"/>
                <a:cs typeface="+mn-cs"/>
              </a:rPr>
              <a:t>Image Credit: Monet</a:t>
            </a:r>
          </a:p>
        </p:txBody>
      </p:sp>
    </p:spTree>
    <p:extLst>
      <p:ext uri="{BB962C8B-B14F-4D97-AF65-F5344CB8AC3E}">
        <p14:creationId xmlns:p14="http://schemas.microsoft.com/office/powerpoint/2010/main" val="29056589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a:extLst>
              <a:ext uri="{FF2B5EF4-FFF2-40B4-BE49-F238E27FC236}">
                <a16:creationId xmlns:a16="http://schemas.microsoft.com/office/drawing/2014/main" id="{3A6C6CF5-2C58-48C4-928B-C8E48C39D9C4}"/>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FONTS</a:t>
            </a:r>
          </a:p>
        </p:txBody>
      </p:sp>
      <p:sp>
        <p:nvSpPr>
          <p:cNvPr id="36" name="Text Placeholder 3">
            <a:extLst>
              <a:ext uri="{FF2B5EF4-FFF2-40B4-BE49-F238E27FC236}">
                <a16:creationId xmlns:a16="http://schemas.microsoft.com/office/drawing/2014/main" id="{CC03E731-7258-401F-83FF-6584ED42A8F3}"/>
              </a:ext>
            </a:extLst>
          </p:cNvPr>
          <p:cNvSpPr txBox="1">
            <a:spLocks/>
          </p:cNvSpPr>
          <p:nvPr/>
        </p:nvSpPr>
        <p:spPr>
          <a:xfrm>
            <a:off x="513028" y="1147769"/>
            <a:ext cx="6629400" cy="4929182"/>
          </a:xfrm>
          <a:prstGeom prst="rect">
            <a:avLst/>
          </a:prstGeom>
        </p:spPr>
        <p:txBody>
          <a:bodyP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Aft>
                <a:spcPts val="600"/>
              </a:spcAft>
              <a:buClr>
                <a:srgbClr val="CF703B"/>
              </a:buClr>
            </a:pPr>
            <a:r>
              <a:rPr lang="en-US" b="1" dirty="0">
                <a:solidFill>
                  <a:schemeClr val="tx1">
                    <a:lumMod val="75000"/>
                    <a:lumOff val="25000"/>
                  </a:schemeClr>
                </a:solidFill>
                <a:latin typeface="Century Gothic" panose="020F0302020204030204"/>
              </a:rPr>
              <a:t>Font is always Century Gothic, </a:t>
            </a:r>
            <a:r>
              <a:rPr lang="en-US" dirty="0">
                <a:solidFill>
                  <a:schemeClr val="tx1">
                    <a:lumMod val="75000"/>
                    <a:lumOff val="25000"/>
                  </a:schemeClr>
                </a:solidFill>
                <a:latin typeface="Century Gothic" panose="020F0302020204030204"/>
              </a:rPr>
              <a:t>including on figures and image captions</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Font color is </a:t>
            </a:r>
            <a:r>
              <a:rPr lang="en-US" b="1" dirty="0">
                <a:solidFill>
                  <a:schemeClr val="tx1">
                    <a:lumMod val="75000"/>
                    <a:lumOff val="25000"/>
                  </a:schemeClr>
                </a:solidFill>
                <a:latin typeface="Century Gothic" panose="020F0302020204030204"/>
              </a:rPr>
              <a:t>Black, Text 1, Lighter 25%, </a:t>
            </a:r>
            <a:r>
              <a:rPr lang="en-US" dirty="0">
                <a:solidFill>
                  <a:schemeClr val="tx1">
                    <a:lumMod val="75000"/>
                    <a:lumOff val="25000"/>
                  </a:schemeClr>
                </a:solidFill>
                <a:latin typeface="Century Gothic" panose="020F0302020204030204"/>
              </a:rPr>
              <a:t>NOT Black</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Font sizing:</a:t>
            </a: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Header text</a:t>
            </a:r>
            <a:r>
              <a:rPr lang="en-US" sz="2000" dirty="0">
                <a:solidFill>
                  <a:schemeClr val="tx1">
                    <a:lumMod val="75000"/>
                    <a:lumOff val="25000"/>
                  </a:schemeClr>
                </a:solidFill>
                <a:latin typeface="Century Gothic" panose="020F0302020204030204"/>
              </a:rPr>
              <a:t> point size should be between </a:t>
            </a:r>
            <a:r>
              <a:rPr lang="en-US" sz="2000" b="1" dirty="0">
                <a:solidFill>
                  <a:schemeClr val="tx1">
                    <a:lumMod val="75000"/>
                    <a:lumOff val="25000"/>
                  </a:schemeClr>
                </a:solidFill>
                <a:latin typeface="Century Gothic" panose="020F0302020204030204"/>
              </a:rPr>
              <a:t>32 and 44 </a:t>
            </a:r>
            <a:r>
              <a:rPr lang="en-US" sz="2000" dirty="0">
                <a:solidFill>
                  <a:schemeClr val="tx1">
                    <a:lumMod val="75000"/>
                    <a:lumOff val="25000"/>
                  </a:schemeClr>
                </a:solidFill>
                <a:latin typeface="Century Gothic" panose="020F0302020204030204"/>
              </a:rPr>
              <a:t>on most slides</a:t>
            </a: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Body text </a:t>
            </a:r>
            <a:r>
              <a:rPr lang="en-US" sz="2000" dirty="0">
                <a:solidFill>
                  <a:schemeClr val="tx1">
                    <a:lumMod val="75000"/>
                    <a:lumOff val="25000"/>
                  </a:schemeClr>
                </a:solidFill>
                <a:latin typeface="Century Gothic" panose="020F0302020204030204"/>
              </a:rPr>
              <a:t>point size should be at least </a:t>
            </a:r>
            <a:r>
              <a:rPr lang="en-US" sz="2000" b="1" dirty="0">
                <a:solidFill>
                  <a:schemeClr val="tx1">
                    <a:lumMod val="75000"/>
                    <a:lumOff val="25000"/>
                  </a:schemeClr>
                </a:solidFill>
                <a:latin typeface="Century Gothic" panose="020F0302020204030204"/>
              </a:rPr>
              <a:t>20</a:t>
            </a:r>
            <a:endParaRPr lang="en-US" sz="2000" dirty="0">
              <a:solidFill>
                <a:schemeClr val="tx1">
                  <a:lumMod val="75000"/>
                  <a:lumOff val="25000"/>
                </a:schemeClr>
              </a:solidFill>
              <a:latin typeface="Century Gothic" panose="020F0302020204030204"/>
            </a:endParaRPr>
          </a:p>
          <a:p>
            <a:pPr lvl="1">
              <a:lnSpc>
                <a:spcPct val="100000"/>
              </a:lnSpc>
              <a:spcAft>
                <a:spcPts val="600"/>
              </a:spcAft>
              <a:buClr>
                <a:srgbClr val="CF703B"/>
              </a:buClr>
            </a:pPr>
            <a:r>
              <a:rPr lang="en-US" sz="2000" b="1" dirty="0">
                <a:solidFill>
                  <a:schemeClr val="tx1">
                    <a:lumMod val="75000"/>
                    <a:lumOff val="25000"/>
                  </a:schemeClr>
                </a:solidFill>
                <a:latin typeface="Century Gothic" panose="020F0302020204030204"/>
              </a:rPr>
              <a:t>Captions &amp; legend items</a:t>
            </a:r>
            <a:r>
              <a:rPr lang="en-US" sz="2000" dirty="0">
                <a:solidFill>
                  <a:schemeClr val="tx1">
                    <a:lumMod val="75000"/>
                    <a:lumOff val="25000"/>
                  </a:schemeClr>
                </a:solidFill>
                <a:latin typeface="Century Gothic" panose="020F0302020204030204"/>
              </a:rPr>
              <a:t> should be </a:t>
            </a:r>
            <a:r>
              <a:rPr lang="en-US" sz="2000" u="sng" dirty="0">
                <a:solidFill>
                  <a:schemeClr val="tx1">
                    <a:lumMod val="75000"/>
                    <a:lumOff val="25000"/>
                  </a:schemeClr>
                </a:solidFill>
                <a:latin typeface="Century Gothic" panose="020F0302020204030204"/>
              </a:rPr>
              <a:t>no smaller than</a:t>
            </a:r>
            <a:r>
              <a:rPr lang="en-US" sz="2000" dirty="0">
                <a:solidFill>
                  <a:schemeClr val="tx1">
                    <a:lumMod val="75000"/>
                    <a:lumOff val="25000"/>
                  </a:schemeClr>
                </a:solidFill>
                <a:latin typeface="Century Gothic" panose="020F0302020204030204"/>
              </a:rPr>
              <a:t> </a:t>
            </a:r>
            <a:r>
              <a:rPr lang="en-US" sz="2000" b="1" dirty="0">
                <a:solidFill>
                  <a:schemeClr val="tx1">
                    <a:lumMod val="75000"/>
                    <a:lumOff val="25000"/>
                  </a:schemeClr>
                </a:solidFill>
                <a:latin typeface="Century Gothic" panose="020F0302020204030204"/>
              </a:rPr>
              <a:t>14-point type</a:t>
            </a:r>
          </a:p>
          <a:p>
            <a:pPr lvl="1">
              <a:lnSpc>
                <a:spcPct val="100000"/>
              </a:lnSpc>
              <a:spcAft>
                <a:spcPts val="600"/>
              </a:spcAft>
              <a:buClr>
                <a:srgbClr val="CF703B"/>
              </a:buClr>
            </a:pPr>
            <a:r>
              <a:rPr lang="en-US" sz="2000" dirty="0">
                <a:solidFill>
                  <a:schemeClr val="tx1">
                    <a:lumMod val="75000"/>
                    <a:lumOff val="25000"/>
                  </a:schemeClr>
                </a:solidFill>
                <a:latin typeface="Century Gothic" panose="020F0302020204030204"/>
              </a:rPr>
              <a:t>On slide </a:t>
            </a:r>
            <a:r>
              <a:rPr lang="en-US" sz="2000" b="1" dirty="0">
                <a:solidFill>
                  <a:schemeClr val="tx1">
                    <a:lumMod val="75000"/>
                    <a:lumOff val="25000"/>
                  </a:schemeClr>
                </a:solidFill>
                <a:latin typeface="Century Gothic" panose="020F0302020204030204"/>
              </a:rPr>
              <a:t>image credits </a:t>
            </a:r>
            <a:r>
              <a:rPr lang="en-US" sz="2000" dirty="0">
                <a:solidFill>
                  <a:schemeClr val="tx1">
                    <a:lumMod val="75000"/>
                    <a:lumOff val="25000"/>
                  </a:schemeClr>
                </a:solidFill>
                <a:latin typeface="Century Gothic" panose="020F0302020204030204"/>
              </a:rPr>
              <a:t>should be </a:t>
            </a:r>
            <a:r>
              <a:rPr lang="en-US" sz="2000" b="1" dirty="0">
                <a:solidFill>
                  <a:schemeClr val="tx1">
                    <a:lumMod val="75000"/>
                    <a:lumOff val="25000"/>
                  </a:schemeClr>
                </a:solidFill>
                <a:latin typeface="Century Gothic" panose="020F0302020204030204"/>
              </a:rPr>
              <a:t>11–12pts; </a:t>
            </a:r>
            <a:r>
              <a:rPr lang="en-US" sz="2000" dirty="0">
                <a:solidFill>
                  <a:schemeClr val="tx1">
                    <a:lumMod val="75000"/>
                    <a:lumOff val="25000"/>
                  </a:schemeClr>
                </a:solidFill>
                <a:latin typeface="Century Gothic" panose="020F0302020204030204"/>
              </a:rPr>
              <a:t>preferably use consistent placement on all slides (bottom corner)</a:t>
            </a:r>
          </a:p>
          <a:p>
            <a:pPr>
              <a:lnSpc>
                <a:spcPct val="100000"/>
              </a:lnSpc>
              <a:spcAft>
                <a:spcPts val="600"/>
              </a:spcAft>
              <a:buClr>
                <a:srgbClr val="CF703B"/>
              </a:buClr>
            </a:pPr>
            <a:r>
              <a:rPr lang="en-US" dirty="0">
                <a:solidFill>
                  <a:schemeClr val="tx1">
                    <a:lumMod val="75000"/>
                    <a:lumOff val="25000"/>
                  </a:schemeClr>
                </a:solidFill>
                <a:latin typeface="Century Gothic" panose="020F0302020204030204"/>
              </a:rPr>
              <a:t>Try to use a </a:t>
            </a:r>
            <a:r>
              <a:rPr lang="en-US" b="1" dirty="0">
                <a:solidFill>
                  <a:schemeClr val="tx1">
                    <a:lumMod val="75000"/>
                    <a:lumOff val="25000"/>
                  </a:schemeClr>
                </a:solidFill>
                <a:latin typeface="Century Gothic" panose="020F0302020204030204"/>
              </a:rPr>
              <a:t>consistent font size</a:t>
            </a:r>
            <a:r>
              <a:rPr lang="en-US" dirty="0">
                <a:solidFill>
                  <a:schemeClr val="tx1">
                    <a:lumMod val="75000"/>
                    <a:lumOff val="25000"/>
                  </a:schemeClr>
                </a:solidFill>
                <a:latin typeface="Century Gothic" panose="020F0302020204030204"/>
              </a:rPr>
              <a:t> between slides</a:t>
            </a:r>
          </a:p>
        </p:txBody>
      </p:sp>
      <p:pic>
        <p:nvPicPr>
          <p:cNvPr id="37" name="Picture 36">
            <a:extLst>
              <a:ext uri="{FF2B5EF4-FFF2-40B4-BE49-F238E27FC236}">
                <a16:creationId xmlns:a16="http://schemas.microsoft.com/office/drawing/2014/main" id="{983F52E6-E0CC-42A2-848E-5DC322D1B808}"/>
              </a:ext>
            </a:extLst>
          </p:cNvPr>
          <p:cNvPicPr>
            <a:picLocks noChangeAspect="1"/>
          </p:cNvPicPr>
          <p:nvPr/>
        </p:nvPicPr>
        <p:blipFill rotWithShape="1">
          <a:blip r:embed="rId3"/>
          <a:srcRect l="72635" t="10957" r="22096" b="71407"/>
          <a:stretch/>
        </p:blipFill>
        <p:spPr>
          <a:xfrm>
            <a:off x="8674484" y="1226820"/>
            <a:ext cx="1960187" cy="2214094"/>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2" name="Rectangle: Rounded Corners 1">
            <a:extLst>
              <a:ext uri="{FF2B5EF4-FFF2-40B4-BE49-F238E27FC236}">
                <a16:creationId xmlns:a16="http://schemas.microsoft.com/office/drawing/2014/main" id="{2E52220D-8472-4A26-943B-A16DF57885EB}"/>
              </a:ext>
            </a:extLst>
          </p:cNvPr>
          <p:cNvSpPr/>
          <p:nvPr/>
        </p:nvSpPr>
        <p:spPr>
          <a:xfrm>
            <a:off x="8194745" y="3905734"/>
            <a:ext cx="2919663" cy="1986214"/>
          </a:xfrm>
          <a:prstGeom prst="roundRect">
            <a:avLst/>
          </a:prstGeom>
          <a:solidFill>
            <a:srgbClr val="D2672B"/>
          </a:solidFill>
          <a:ln>
            <a:solidFill>
              <a:srgbClr val="D267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Century Gothic" panose="020B0502020202020204" pitchFamily="34" charset="0"/>
              </a:rPr>
              <a:t>Tip: use color wheels to ensure your font colors are complementary to your application area color!</a:t>
            </a:r>
          </a:p>
        </p:txBody>
      </p:sp>
    </p:spTree>
    <p:extLst>
      <p:ext uri="{BB962C8B-B14F-4D97-AF65-F5344CB8AC3E}">
        <p14:creationId xmlns:p14="http://schemas.microsoft.com/office/powerpoint/2010/main" val="3646699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Placeholder 3">
            <a:extLst>
              <a:ext uri="{FF2B5EF4-FFF2-40B4-BE49-F238E27FC236}">
                <a16:creationId xmlns:a16="http://schemas.microsoft.com/office/drawing/2014/main" id="{A5835E77-68EC-4AD2-B47C-CC014F0D48A5}"/>
              </a:ext>
            </a:extLst>
          </p:cNvPr>
          <p:cNvSpPr txBox="1">
            <a:spLocks/>
          </p:cNvSpPr>
          <p:nvPr/>
        </p:nvSpPr>
        <p:spPr>
          <a:xfrm>
            <a:off x="370608" y="1532597"/>
            <a:ext cx="6781800" cy="3939540"/>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Overall, keep text to a </a:t>
            </a:r>
            <a:r>
              <a:rPr lang="en-US" sz="2000" b="1" dirty="0">
                <a:solidFill>
                  <a:schemeClr val="tx1">
                    <a:lumMod val="75000"/>
                    <a:lumOff val="25000"/>
                  </a:schemeClr>
                </a:solidFill>
                <a:latin typeface="Century Gothic" panose="020F0302020204030204"/>
              </a:rPr>
              <a:t>minimum</a:t>
            </a:r>
            <a:r>
              <a:rPr lang="en-US" sz="2000" dirty="0">
                <a:solidFill>
                  <a:schemeClr val="tx1">
                    <a:lumMod val="75000"/>
                    <a:lumOff val="25000"/>
                  </a:schemeClr>
                </a:solidFill>
                <a:latin typeface="Century Gothic" panose="020F0302020204030204"/>
              </a:rPr>
              <a:t>. </a:t>
            </a:r>
          </a:p>
          <a:p>
            <a:pPr>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Include a visual</a:t>
            </a:r>
            <a:r>
              <a:rPr lang="en-US" sz="2000" dirty="0">
                <a:solidFill>
                  <a:schemeClr val="tx1">
                    <a:lumMod val="75000"/>
                    <a:lumOff val="25000"/>
                  </a:schemeClr>
                </a:solidFill>
                <a:latin typeface="Century Gothic" panose="020F0302020204030204"/>
              </a:rPr>
              <a:t> on each slide, if possible.</a:t>
            </a:r>
          </a:p>
          <a:p>
            <a:pPr lvl="1">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Maximize the size </a:t>
            </a:r>
            <a:r>
              <a:rPr lang="en-US" sz="2000" dirty="0">
                <a:solidFill>
                  <a:schemeClr val="tx1">
                    <a:lumMod val="75000"/>
                    <a:lumOff val="25000"/>
                  </a:schemeClr>
                </a:solidFill>
                <a:latin typeface="Century Gothic" panose="020F0302020204030204"/>
              </a:rPr>
              <a:t>of any images, figures, and graphs to fill up the slide.</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If you have image borders, which are usually a good idea, make sure they are consistent.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Arrange content to </a:t>
            </a:r>
            <a:r>
              <a:rPr lang="en-US" sz="2000" b="1" dirty="0">
                <a:solidFill>
                  <a:schemeClr val="tx1">
                    <a:lumMod val="75000"/>
                    <a:lumOff val="25000"/>
                  </a:schemeClr>
                </a:solidFill>
                <a:latin typeface="Century Gothic" panose="020F0302020204030204"/>
              </a:rPr>
              <a:t>minimize white space</a:t>
            </a:r>
            <a:r>
              <a:rPr lang="en-US" sz="20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Include </a:t>
            </a:r>
            <a:r>
              <a:rPr lang="en-US" sz="2000" b="1" dirty="0">
                <a:solidFill>
                  <a:schemeClr val="tx1">
                    <a:lumMod val="75000"/>
                    <a:lumOff val="25000"/>
                  </a:schemeClr>
                </a:solidFill>
                <a:latin typeface="Century Gothic" panose="020F0302020204030204"/>
              </a:rPr>
              <a:t>full speaker notes </a:t>
            </a:r>
            <a:r>
              <a:rPr lang="en-US" sz="2000" dirty="0">
                <a:solidFill>
                  <a:schemeClr val="tx1">
                    <a:lumMod val="75000"/>
                    <a:lumOff val="25000"/>
                  </a:schemeClr>
                </a:solidFill>
                <a:latin typeface="Century Gothic" panose="020F0302020204030204"/>
              </a:rPr>
              <a:t>for each slide (see below).</a:t>
            </a:r>
          </a:p>
          <a:p>
            <a:pPr lvl="1">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You need to include image information in your speakers notes as well.</a:t>
            </a:r>
            <a:r>
              <a:rPr lang="en-US" sz="2000" dirty="0">
                <a:solidFill>
                  <a:prstClr val="black">
                    <a:lumMod val="75000"/>
                    <a:lumOff val="25000"/>
                  </a:prstClr>
                </a:solidFill>
                <a:latin typeface="Century Gothic" panose="020F0302020204030204"/>
              </a:rPr>
              <a:t> </a:t>
            </a:r>
          </a:p>
        </p:txBody>
      </p:sp>
      <p:pic>
        <p:nvPicPr>
          <p:cNvPr id="52" name="Picture 51">
            <a:extLst>
              <a:ext uri="{FF2B5EF4-FFF2-40B4-BE49-F238E27FC236}">
                <a16:creationId xmlns:a16="http://schemas.microsoft.com/office/drawing/2014/main" id="{1CC8B128-E7CE-4FAA-A08B-2FC6CE7223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641" y="1532597"/>
            <a:ext cx="4042541"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pic>
        <p:nvPicPr>
          <p:cNvPr id="53" name="Picture 52">
            <a:extLst>
              <a:ext uri="{FF2B5EF4-FFF2-40B4-BE49-F238E27FC236}">
                <a16:creationId xmlns:a16="http://schemas.microsoft.com/office/drawing/2014/main" id="{F07C9814-D655-4511-AB9B-437939E9A93B}"/>
              </a:ext>
            </a:extLst>
          </p:cNvPr>
          <p:cNvPicPr>
            <a:picLocks noChangeAspect="1"/>
          </p:cNvPicPr>
          <p:nvPr/>
        </p:nvPicPr>
        <p:blipFill rotWithShape="1">
          <a:blip r:embed="rId4">
            <a:extLst>
              <a:ext uri="{28A0092B-C50C-407E-A947-70E740481C1C}">
                <a14:useLocalDpi xmlns:a14="http://schemas.microsoft.com/office/drawing/2010/main" val="0"/>
              </a:ext>
            </a:extLst>
          </a:blip>
          <a:srcRect l="27231" t="23771" r="11160" b="26248"/>
          <a:stretch/>
        </p:blipFill>
        <p:spPr>
          <a:xfrm>
            <a:off x="7530641" y="4166435"/>
            <a:ext cx="4046096" cy="2272465"/>
          </a:xfrm>
          <a:prstGeom prst="rect">
            <a:avLst/>
          </a:prstGeom>
          <a:ln w="28575">
            <a:solidFill>
              <a:sysClr val="windowText" lastClr="000000">
                <a:lumMod val="75000"/>
                <a:lumOff val="25000"/>
              </a:sysClr>
            </a:solidFill>
          </a:ln>
          <a:effectLst>
            <a:outerShdw blurRad="50800" dist="38100" dir="2700000" algn="tl" rotWithShape="0">
              <a:prstClr val="black">
                <a:alpha val="40000"/>
              </a:prstClr>
            </a:outerShdw>
          </a:effectLst>
        </p:spPr>
      </p:pic>
      <p:sp>
        <p:nvSpPr>
          <p:cNvPr id="54" name="Title 1">
            <a:extLst>
              <a:ext uri="{FF2B5EF4-FFF2-40B4-BE49-F238E27FC236}">
                <a16:creationId xmlns:a16="http://schemas.microsoft.com/office/drawing/2014/main" id="{056E67DF-20E9-421B-AAF0-A3A33E6F129B}"/>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TIPS</a:t>
            </a:r>
          </a:p>
        </p:txBody>
      </p:sp>
    </p:spTree>
    <p:extLst>
      <p:ext uri="{BB962C8B-B14F-4D97-AF65-F5344CB8AC3E}">
        <p14:creationId xmlns:p14="http://schemas.microsoft.com/office/powerpoint/2010/main" val="4288449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Text Placeholder 3">
            <a:extLst>
              <a:ext uri="{FF2B5EF4-FFF2-40B4-BE49-F238E27FC236}">
                <a16:creationId xmlns:a16="http://schemas.microsoft.com/office/drawing/2014/main" id="{089E3DD5-1A3F-4339-BE70-F33B1060D267}"/>
              </a:ext>
            </a:extLst>
          </p:cNvPr>
          <p:cNvSpPr txBox="1">
            <a:spLocks/>
          </p:cNvSpPr>
          <p:nvPr/>
        </p:nvSpPr>
        <p:spPr>
          <a:xfrm>
            <a:off x="495300" y="1509414"/>
            <a:ext cx="3872253" cy="4262705"/>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The Align Tool</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Don’t forget about the distribute spacing tool as well.</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Text Box Formatting (1)</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Shrinking text boxes to fit your text can make it easy to align elements.</a:t>
            </a:r>
          </a:p>
          <a:p>
            <a:pPr marL="0" indent="0">
              <a:lnSpc>
                <a:spcPct val="100000"/>
              </a:lnSpc>
              <a:spcBef>
                <a:spcPts val="0"/>
              </a:spcBef>
              <a:spcAft>
                <a:spcPts val="600"/>
              </a:spcAft>
              <a:buClr>
                <a:srgbClr val="3289B4"/>
              </a:buClr>
              <a:buFont typeface="Arial" panose="020B0604020202020204" pitchFamily="34" charset="0"/>
              <a:buNone/>
            </a:pPr>
            <a:r>
              <a:rPr lang="en-US" sz="2200" b="1" dirty="0">
                <a:solidFill>
                  <a:schemeClr val="tx1">
                    <a:lumMod val="75000"/>
                    <a:lumOff val="25000"/>
                  </a:schemeClr>
                </a:solidFill>
                <a:latin typeface="Century Gothic" panose="020F0302020204030204"/>
              </a:rPr>
              <a:t>Line Spacing Formatting (2)</a:t>
            </a: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Consistent line spacing can make your presentation look more professional.</a:t>
            </a:r>
          </a:p>
        </p:txBody>
      </p:sp>
      <p:grpSp>
        <p:nvGrpSpPr>
          <p:cNvPr id="73" name="Group 72">
            <a:extLst>
              <a:ext uri="{FF2B5EF4-FFF2-40B4-BE49-F238E27FC236}">
                <a16:creationId xmlns:a16="http://schemas.microsoft.com/office/drawing/2014/main" id="{C794E66A-A253-4237-B715-590B9D073696}"/>
              </a:ext>
            </a:extLst>
          </p:cNvPr>
          <p:cNvGrpSpPr/>
          <p:nvPr/>
        </p:nvGrpSpPr>
        <p:grpSpPr>
          <a:xfrm>
            <a:off x="4465366" y="1701918"/>
            <a:ext cx="3445876" cy="4012179"/>
            <a:chOff x="4625786" y="1172532"/>
            <a:chExt cx="3615347" cy="4209501"/>
          </a:xfrm>
          <a:effectLst>
            <a:outerShdw blurRad="50800" dist="38100" dir="2700000" algn="tl" rotWithShape="0">
              <a:prstClr val="black">
                <a:alpha val="40000"/>
              </a:prstClr>
            </a:outerShdw>
          </a:effectLst>
        </p:grpSpPr>
        <p:pic>
          <p:nvPicPr>
            <p:cNvPr id="74" name="Picture 73">
              <a:extLst>
                <a:ext uri="{FF2B5EF4-FFF2-40B4-BE49-F238E27FC236}">
                  <a16:creationId xmlns:a16="http://schemas.microsoft.com/office/drawing/2014/main" id="{2E78AEDD-D0B1-42FB-92D4-0D169BE13B32}"/>
                </a:ext>
              </a:extLst>
            </p:cNvPr>
            <p:cNvPicPr>
              <a:picLocks noChangeAspect="1"/>
            </p:cNvPicPr>
            <p:nvPr/>
          </p:nvPicPr>
          <p:blipFill rotWithShape="1">
            <a:blip r:embed="rId3">
              <a:extLst>
                <a:ext uri="{28A0092B-C50C-407E-A947-70E740481C1C}">
                  <a14:useLocalDpi xmlns:a14="http://schemas.microsoft.com/office/drawing/2010/main" val="0"/>
                </a:ext>
              </a:extLst>
            </a:blip>
            <a:srcRect l="46135" t="1" r="2091" b="747"/>
            <a:stretch/>
          </p:blipFill>
          <p:spPr>
            <a:xfrm>
              <a:off x="4625787" y="1172532"/>
              <a:ext cx="3615346" cy="4206240"/>
            </a:xfrm>
            <a:prstGeom prst="rect">
              <a:avLst/>
            </a:prstGeom>
            <a:ln w="28575">
              <a:solidFill>
                <a:sysClr val="windowText" lastClr="000000">
                  <a:lumMod val="75000"/>
                  <a:lumOff val="25000"/>
                </a:sysClr>
              </a:solidFill>
            </a:ln>
          </p:spPr>
        </p:pic>
        <p:sp>
          <p:nvSpPr>
            <p:cNvPr id="75" name="TextBox 74">
              <a:extLst>
                <a:ext uri="{FF2B5EF4-FFF2-40B4-BE49-F238E27FC236}">
                  <a16:creationId xmlns:a16="http://schemas.microsoft.com/office/drawing/2014/main" id="{33B394C3-130E-4674-8D3C-2EDBAB0B9B30}"/>
                </a:ext>
              </a:extLst>
            </p:cNvPr>
            <p:cNvSpPr txBox="1"/>
            <p:nvPr/>
          </p:nvSpPr>
          <p:spPr>
            <a:xfrm flipH="1">
              <a:off x="7593106" y="1832980"/>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6" name="TextBox 75">
              <a:extLst>
                <a:ext uri="{FF2B5EF4-FFF2-40B4-BE49-F238E27FC236}">
                  <a16:creationId xmlns:a16="http://schemas.microsoft.com/office/drawing/2014/main" id="{B58A25C8-0DCB-4B52-B88A-EC404D716060}"/>
                </a:ext>
              </a:extLst>
            </p:cNvPr>
            <p:cNvSpPr txBox="1"/>
            <p:nvPr/>
          </p:nvSpPr>
          <p:spPr>
            <a:xfrm flipH="1">
              <a:off x="6974542" y="327565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7" name="TextBox 76">
              <a:extLst>
                <a:ext uri="{FF2B5EF4-FFF2-40B4-BE49-F238E27FC236}">
                  <a16:creationId xmlns:a16="http://schemas.microsoft.com/office/drawing/2014/main" id="{FA6E5B3C-82DB-41F3-AF54-BDA421F35D4C}"/>
                </a:ext>
              </a:extLst>
            </p:cNvPr>
            <p:cNvSpPr txBox="1"/>
            <p:nvPr/>
          </p:nvSpPr>
          <p:spPr>
            <a:xfrm flipH="1">
              <a:off x="6974542" y="3962942"/>
              <a:ext cx="953326" cy="220583"/>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78" name="Text Placeholder 3">
              <a:extLst>
                <a:ext uri="{FF2B5EF4-FFF2-40B4-BE49-F238E27FC236}">
                  <a16:creationId xmlns:a16="http://schemas.microsoft.com/office/drawing/2014/main" id="{788EE934-83B0-4DF5-A7EF-ABC49FE78848}"/>
                </a:ext>
              </a:extLst>
            </p:cNvPr>
            <p:cNvSpPr txBox="1">
              <a:spLocks/>
            </p:cNvSpPr>
            <p:nvPr/>
          </p:nvSpPr>
          <p:spPr>
            <a:xfrm>
              <a:off x="4625786" y="4929955"/>
              <a:ext cx="684134"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(1)</a:t>
              </a:r>
            </a:p>
          </p:txBody>
        </p:sp>
      </p:grpSp>
      <p:grpSp>
        <p:nvGrpSpPr>
          <p:cNvPr id="79" name="Group 78">
            <a:extLst>
              <a:ext uri="{FF2B5EF4-FFF2-40B4-BE49-F238E27FC236}">
                <a16:creationId xmlns:a16="http://schemas.microsoft.com/office/drawing/2014/main" id="{3942BDB1-CB5B-4BAA-AC10-F108EDE1C526}"/>
              </a:ext>
            </a:extLst>
          </p:cNvPr>
          <p:cNvGrpSpPr/>
          <p:nvPr/>
        </p:nvGrpSpPr>
        <p:grpSpPr>
          <a:xfrm>
            <a:off x="8229812" y="1701918"/>
            <a:ext cx="3443427" cy="4009071"/>
            <a:chOff x="8438358" y="2466360"/>
            <a:chExt cx="3612777" cy="4206240"/>
          </a:xfrm>
          <a:effectLst>
            <a:outerShdw blurRad="50800" dist="38100" dir="2700000" algn="tl" rotWithShape="0">
              <a:prstClr val="black">
                <a:alpha val="40000"/>
              </a:prstClr>
            </a:outerShdw>
          </a:effectLst>
        </p:grpSpPr>
        <p:pic>
          <p:nvPicPr>
            <p:cNvPr id="80" name="Picture 79">
              <a:extLst>
                <a:ext uri="{FF2B5EF4-FFF2-40B4-BE49-F238E27FC236}">
                  <a16:creationId xmlns:a16="http://schemas.microsoft.com/office/drawing/2014/main" id="{1110844E-4E52-4652-AF81-5DB579E33B77}"/>
                </a:ext>
              </a:extLst>
            </p:cNvPr>
            <p:cNvPicPr>
              <a:picLocks noChangeAspect="1"/>
            </p:cNvPicPr>
            <p:nvPr/>
          </p:nvPicPr>
          <p:blipFill rotWithShape="1">
            <a:blip r:embed="rId4">
              <a:extLst>
                <a:ext uri="{28A0092B-C50C-407E-A947-70E740481C1C}">
                  <a14:useLocalDpi xmlns:a14="http://schemas.microsoft.com/office/drawing/2010/main" val="0"/>
                </a:ext>
              </a:extLst>
            </a:blip>
            <a:srcRect l="12446" t="-1" r="39132" b="542"/>
            <a:stretch/>
          </p:blipFill>
          <p:spPr>
            <a:xfrm>
              <a:off x="8438358" y="2466360"/>
              <a:ext cx="3612777" cy="4206240"/>
            </a:xfrm>
            <a:prstGeom prst="rect">
              <a:avLst/>
            </a:prstGeom>
            <a:ln w="28575">
              <a:solidFill>
                <a:sysClr val="windowText" lastClr="000000">
                  <a:lumMod val="75000"/>
                  <a:lumOff val="25000"/>
                </a:sysClr>
              </a:solidFill>
            </a:ln>
          </p:spPr>
        </p:pic>
        <p:sp>
          <p:nvSpPr>
            <p:cNvPr id="81" name="TextBox 80">
              <a:extLst>
                <a:ext uri="{FF2B5EF4-FFF2-40B4-BE49-F238E27FC236}">
                  <a16:creationId xmlns:a16="http://schemas.microsoft.com/office/drawing/2014/main" id="{600A77A4-CF33-40D9-BE76-7721E37FD64E}"/>
                </a:ext>
              </a:extLst>
            </p:cNvPr>
            <p:cNvSpPr txBox="1"/>
            <p:nvPr/>
          </p:nvSpPr>
          <p:spPr>
            <a:xfrm flipH="1">
              <a:off x="10820401" y="2810133"/>
              <a:ext cx="274320" cy="274320"/>
            </a:xfrm>
            <a:prstGeom prst="rect">
              <a:avLst/>
            </a:prstGeom>
            <a:noFill/>
            <a:ln w="50800" cap="sq">
              <a:solidFill>
                <a:srgbClr val="FF0505"/>
              </a:solidFill>
              <a:prstDash val="sysDot"/>
            </a:ln>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black">
                    <a:lumMod val="75000"/>
                    <a:lumOff val="25000"/>
                  </a:prstClr>
                </a:solidFill>
                <a:effectLst/>
                <a:uLnTx/>
                <a:uFillTx/>
                <a:latin typeface="Century Gothic" panose="020F0302020204030204"/>
              </a:endParaRPr>
            </a:p>
          </p:txBody>
        </p:sp>
        <p:sp>
          <p:nvSpPr>
            <p:cNvPr id="82" name="Text Placeholder 3">
              <a:extLst>
                <a:ext uri="{FF2B5EF4-FFF2-40B4-BE49-F238E27FC236}">
                  <a16:creationId xmlns:a16="http://schemas.microsoft.com/office/drawing/2014/main" id="{22E2B98B-FADA-4133-862E-F1A579C32C10}"/>
                </a:ext>
              </a:extLst>
            </p:cNvPr>
            <p:cNvSpPr txBox="1">
              <a:spLocks/>
            </p:cNvSpPr>
            <p:nvPr/>
          </p:nvSpPr>
          <p:spPr>
            <a:xfrm>
              <a:off x="8438358" y="6213644"/>
              <a:ext cx="588865" cy="452078"/>
            </a:xfrm>
            <a:prstGeom prst="rect">
              <a:avLst/>
            </a:prstGeom>
          </p:spPr>
          <p:txBody>
            <a:bodyPr vert="horz" wrap="square" lIns="91440" tIns="45720" rIns="91440" bIns="45720" rtlCol="0">
              <a:sp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
                  <a:srgbClr val="3289B4"/>
                </a:buClr>
                <a:buSzTx/>
                <a:buFont typeface="Arial" panose="020B0604020202020204" pitchFamily="34" charset="0"/>
                <a:buNone/>
                <a:tabLst/>
                <a:defRPr/>
              </a:pPr>
              <a:r>
                <a:rPr kumimoji="0" lang="en-US" sz="2200" b="1"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mn-ea"/>
                  <a:cs typeface="+mn-cs"/>
                </a:rPr>
                <a:t>(2)</a:t>
              </a:r>
            </a:p>
          </p:txBody>
        </p:sp>
      </p:grpSp>
      <p:sp>
        <p:nvSpPr>
          <p:cNvPr id="83" name="Title 1">
            <a:extLst>
              <a:ext uri="{FF2B5EF4-FFF2-40B4-BE49-F238E27FC236}">
                <a16:creationId xmlns:a16="http://schemas.microsoft.com/office/drawing/2014/main" id="{CC6CEB86-18BA-4699-BF1F-35ACD9267561}"/>
              </a:ext>
            </a:extLst>
          </p:cNvPr>
          <p:cNvSpPr txBox="1">
            <a:spLocks/>
          </p:cNvSpPr>
          <p:nvPr/>
        </p:nvSpPr>
        <p:spPr>
          <a:xfrm>
            <a:off x="266700" y="364983"/>
            <a:ext cx="10127280" cy="397017"/>
          </a:xfrm>
          <a:prstGeom prst="rect">
            <a:avLst/>
          </a:prstGeom>
        </p:spPr>
        <p:txBody>
          <a:bodyPr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PRESENTATION GUIDELINES: TOOLS</a:t>
            </a:r>
          </a:p>
        </p:txBody>
      </p:sp>
    </p:spTree>
    <p:extLst>
      <p:ext uri="{BB962C8B-B14F-4D97-AF65-F5344CB8AC3E}">
        <p14:creationId xmlns:p14="http://schemas.microsoft.com/office/powerpoint/2010/main" val="40784853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10AD5538-EC8F-48C0-893D-6C84B58DD030}"/>
              </a:ext>
            </a:extLst>
          </p:cNvPr>
          <p:cNvSpPr/>
          <p:nvPr/>
        </p:nvSpPr>
        <p:spPr>
          <a:xfrm>
            <a:off x="266700" y="342900"/>
            <a:ext cx="7294990" cy="419100"/>
          </a:xfrm>
          <a:prstGeom prst="rect">
            <a:avLst/>
          </a:prstGeom>
        </p:spPr>
        <p:txBody>
          <a:bodyPr wrap="square" anchor="ctr">
            <a:noAutofit/>
          </a:bodyPr>
          <a:lstStyle/>
          <a:p>
            <a:pPr lvl="0"/>
            <a:r>
              <a:rPr lang="en-US" sz="4000" b="1" dirty="0">
                <a:solidFill>
                  <a:srgbClr val="CD7143"/>
                </a:solidFill>
                <a:latin typeface="Century Gothic" panose="020F0302020204030204"/>
              </a:rPr>
              <a:t>IMAGES, PHOTOS, &amp; LOGOS</a:t>
            </a:r>
          </a:p>
        </p:txBody>
      </p:sp>
      <p:sp>
        <p:nvSpPr>
          <p:cNvPr id="34" name="Text Placeholder 2">
            <a:extLst>
              <a:ext uri="{FF2B5EF4-FFF2-40B4-BE49-F238E27FC236}">
                <a16:creationId xmlns:a16="http://schemas.microsoft.com/office/drawing/2014/main" id="{C414AC53-8529-4BE8-B43B-6DCF4045ADC3}"/>
              </a:ext>
            </a:extLst>
          </p:cNvPr>
          <p:cNvSpPr txBox="1">
            <a:spLocks/>
          </p:cNvSpPr>
          <p:nvPr/>
        </p:nvSpPr>
        <p:spPr>
          <a:xfrm>
            <a:off x="505777" y="1206536"/>
            <a:ext cx="5977085" cy="4431983"/>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Please </a:t>
            </a:r>
            <a:r>
              <a:rPr lang="en-US" sz="1800" b="1" dirty="0">
                <a:solidFill>
                  <a:schemeClr val="tx1">
                    <a:lumMod val="75000"/>
                    <a:lumOff val="25000"/>
                  </a:schemeClr>
                </a:solidFill>
                <a:latin typeface="Century Gothic" panose="020F0302020204030204"/>
              </a:rPr>
              <a:t>do not </a:t>
            </a:r>
            <a:r>
              <a:rPr lang="en-US" sz="1800" dirty="0">
                <a:solidFill>
                  <a:schemeClr val="tx1">
                    <a:lumMod val="75000"/>
                    <a:lumOff val="25000"/>
                  </a:schemeClr>
                </a:solidFill>
                <a:latin typeface="Century Gothic" panose="020F0302020204030204"/>
              </a:rPr>
              <a:t>include the image URL in the source text box but rather place it in the </a:t>
            </a:r>
            <a:r>
              <a:rPr lang="en-US" sz="1800" b="1" dirty="0">
                <a:solidFill>
                  <a:schemeClr val="tx1">
                    <a:lumMod val="75000"/>
                    <a:lumOff val="25000"/>
                  </a:schemeClr>
                </a:solidFill>
                <a:latin typeface="Century Gothic" panose="020F0302020204030204"/>
              </a:rPr>
              <a:t>notes section</a:t>
            </a:r>
            <a:r>
              <a:rPr lang="en-US" sz="1800" dirty="0">
                <a:solidFill>
                  <a:schemeClr val="tx1">
                    <a:lumMod val="75000"/>
                    <a:lumOff val="25000"/>
                  </a:schemeClr>
                </a:solidFill>
                <a:latin typeface="Century Gothic" panose="020F0302020204030204"/>
              </a:rPr>
              <a:t> below.</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If you use a border for your images include it on all photographs to keep your presentation </a:t>
            </a:r>
            <a:r>
              <a:rPr lang="en-US" sz="1800" b="1" dirty="0">
                <a:solidFill>
                  <a:schemeClr val="tx1">
                    <a:lumMod val="75000"/>
                    <a:lumOff val="25000"/>
                  </a:schemeClr>
                </a:solidFill>
                <a:latin typeface="Century Gothic" panose="020F0302020204030204"/>
              </a:rPr>
              <a:t>consistent</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Background images are </a:t>
            </a:r>
            <a:r>
              <a:rPr lang="en-US" sz="1800" b="1" dirty="0">
                <a:solidFill>
                  <a:schemeClr val="tx1">
                    <a:lumMod val="75000"/>
                    <a:lumOff val="25000"/>
                  </a:schemeClr>
                </a:solidFill>
                <a:latin typeface="Century Gothic" panose="020F0302020204030204"/>
              </a:rPr>
              <a:t>not recommended</a:t>
            </a:r>
            <a:r>
              <a:rPr lang="en-US" sz="1800" dirty="0">
                <a:solidFill>
                  <a:schemeClr val="tx1">
                    <a:lumMod val="75000"/>
                    <a:lumOff val="25000"/>
                  </a:schemeClr>
                </a:solidFill>
                <a:latin typeface="Century Gothic" panose="020F0302020204030204"/>
              </a:rPr>
              <a:t>. If you use one, make sure that your text remains </a:t>
            </a:r>
            <a:r>
              <a:rPr lang="en-US" sz="1800" b="1" dirty="0">
                <a:solidFill>
                  <a:schemeClr val="tx1">
                    <a:lumMod val="75000"/>
                    <a:lumOff val="25000"/>
                  </a:schemeClr>
                </a:solidFill>
                <a:latin typeface="Century Gothic" panose="020F0302020204030204"/>
              </a:rPr>
              <a:t>clear</a:t>
            </a:r>
            <a:r>
              <a:rPr lang="en-US" sz="1800" dirty="0">
                <a:solidFill>
                  <a:schemeClr val="tx1">
                    <a:lumMod val="75000"/>
                    <a:lumOff val="25000"/>
                  </a:schemeClr>
                </a:solidFill>
                <a:latin typeface="Century Gothic" panose="020F0302020204030204"/>
              </a:rPr>
              <a:t> and </a:t>
            </a:r>
            <a:r>
              <a:rPr lang="en-US" sz="1800" b="1" dirty="0">
                <a:solidFill>
                  <a:schemeClr val="tx1">
                    <a:lumMod val="75000"/>
                    <a:lumOff val="25000"/>
                  </a:schemeClr>
                </a:solidFill>
                <a:latin typeface="Century Gothic" panose="020F0302020204030204"/>
              </a:rPr>
              <a:t>legible</a:t>
            </a:r>
            <a:r>
              <a:rPr lang="en-US" sz="1800" dirty="0">
                <a:solidFill>
                  <a:schemeClr val="tx1">
                    <a:lumMod val="75000"/>
                    <a:lumOff val="25000"/>
                  </a:schemeClr>
                </a:solidFill>
                <a:latin typeface="Century Gothic" panose="020F0302020204030204"/>
              </a:rPr>
              <a:t>.</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For images, use the </a:t>
            </a:r>
            <a:r>
              <a:rPr lang="en-US" sz="1800" b="1" dirty="0">
                <a:solidFill>
                  <a:schemeClr val="tx1">
                    <a:lumMod val="75000"/>
                    <a:lumOff val="25000"/>
                  </a:schemeClr>
                </a:solidFill>
                <a:latin typeface="Century Gothic" panose="020F0302020204030204"/>
              </a:rPr>
              <a:t>Shadow (Outer) </a:t>
            </a:r>
            <a:r>
              <a:rPr lang="en-US" sz="1800" dirty="0">
                <a:solidFill>
                  <a:schemeClr val="tx1">
                    <a:lumMod val="75000"/>
                    <a:lumOff val="25000"/>
                  </a:schemeClr>
                </a:solidFill>
                <a:latin typeface="Century Gothic" panose="020F0302020204030204"/>
              </a:rPr>
              <a:t>Shape Effect located in the </a:t>
            </a:r>
            <a:r>
              <a:rPr lang="en-US" sz="1800" b="1" dirty="0">
                <a:solidFill>
                  <a:schemeClr val="tx1">
                    <a:lumMod val="75000"/>
                    <a:lumOff val="25000"/>
                  </a:schemeClr>
                </a:solidFill>
                <a:latin typeface="Century Gothic" panose="020F0302020204030204"/>
              </a:rPr>
              <a:t>Format</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Tab</a:t>
            </a:r>
            <a:r>
              <a:rPr lang="en-US" sz="1800" dirty="0">
                <a:solidFill>
                  <a:schemeClr val="tx1">
                    <a:lumMod val="75000"/>
                    <a:lumOff val="25000"/>
                  </a:schemeClr>
                </a:solidFill>
                <a:latin typeface="Century Gothic" panose="020F0302020204030204"/>
              </a:rPr>
              <a:t> in the </a:t>
            </a:r>
            <a:r>
              <a:rPr lang="en-US" sz="1800" b="1" dirty="0">
                <a:solidFill>
                  <a:schemeClr val="tx1">
                    <a:lumMod val="75000"/>
                    <a:lumOff val="25000"/>
                  </a:schemeClr>
                </a:solidFill>
                <a:latin typeface="Century Gothic" panose="020F0302020204030204"/>
              </a:rPr>
              <a:t>Drawing Section</a:t>
            </a:r>
            <a:r>
              <a:rPr lang="en-US" sz="1800" dirty="0">
                <a:solidFill>
                  <a:schemeClr val="tx1">
                    <a:lumMod val="75000"/>
                    <a:lumOff val="25000"/>
                  </a:schemeClr>
                </a:solidFill>
                <a:latin typeface="Century Gothic" panose="020F0302020204030204"/>
              </a:rPr>
              <a:t>. </a:t>
            </a:r>
          </a:p>
        </p:txBody>
      </p:sp>
      <p:sp>
        <p:nvSpPr>
          <p:cNvPr id="35" name="Text Placeholder 5">
            <a:extLst>
              <a:ext uri="{FF2B5EF4-FFF2-40B4-BE49-F238E27FC236}">
                <a16:creationId xmlns:a16="http://schemas.microsoft.com/office/drawing/2014/main" id="{B0AA1E9C-B37B-4607-A31E-7A262E401B69}"/>
              </a:ext>
            </a:extLst>
          </p:cNvPr>
          <p:cNvSpPr txBox="1">
            <a:spLocks/>
          </p:cNvSpPr>
          <p:nvPr/>
        </p:nvSpPr>
        <p:spPr>
          <a:xfrm>
            <a:off x="6482862" y="1206536"/>
            <a:ext cx="5213837" cy="4078039"/>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Obtain a </a:t>
            </a:r>
            <a:r>
              <a:rPr lang="en-US" sz="1800" b="1" dirty="0">
                <a:solidFill>
                  <a:schemeClr val="tx1">
                    <a:lumMod val="75000"/>
                    <a:lumOff val="25000"/>
                  </a:schemeClr>
                </a:solidFill>
                <a:latin typeface="Century Gothic" panose="020F0302020204030204"/>
              </a:rPr>
              <a:t>media release form</a:t>
            </a:r>
            <a:r>
              <a:rPr lang="en-US" sz="1800" dirty="0">
                <a:solidFill>
                  <a:schemeClr val="tx1">
                    <a:lumMod val="75000"/>
                    <a:lumOff val="25000"/>
                  </a:schemeClr>
                </a:solidFill>
                <a:latin typeface="Century Gothic" panose="020F0302020204030204"/>
              </a:rPr>
              <a:t> from all people in photos that your team has taken!</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All image sources should be </a:t>
            </a:r>
            <a:r>
              <a:rPr lang="en-US" sz="1800" b="1" dirty="0">
                <a:solidFill>
                  <a:schemeClr val="tx1">
                    <a:lumMod val="75000"/>
                    <a:lumOff val="25000"/>
                  </a:schemeClr>
                </a:solidFill>
                <a:latin typeface="Century Gothic" panose="020F0302020204030204"/>
              </a:rPr>
              <a:t>cited using a consistent format </a:t>
            </a:r>
            <a:r>
              <a:rPr lang="en-US" sz="1800" dirty="0">
                <a:solidFill>
                  <a:schemeClr val="tx1">
                    <a:lumMod val="75000"/>
                    <a:lumOff val="25000"/>
                  </a:schemeClr>
                </a:solidFill>
                <a:latin typeface="Century Gothic" panose="020F0302020204030204"/>
              </a:rPr>
              <a:t>and should be </a:t>
            </a:r>
            <a:r>
              <a:rPr lang="en-US" sz="1800" b="1" dirty="0">
                <a:solidFill>
                  <a:schemeClr val="tx1">
                    <a:lumMod val="75000"/>
                    <a:lumOff val="25000"/>
                  </a:schemeClr>
                </a:solidFill>
                <a:latin typeface="Century Gothic" panose="020F0302020204030204"/>
              </a:rPr>
              <a:t>visible</a:t>
            </a:r>
            <a:r>
              <a:rPr lang="en-US" sz="1800" dirty="0">
                <a:solidFill>
                  <a:schemeClr val="tx1">
                    <a:lumMod val="75000"/>
                    <a:lumOff val="25000"/>
                  </a:schemeClr>
                </a:solidFill>
                <a:latin typeface="Century Gothic" panose="020F0302020204030204"/>
              </a:rPr>
              <a:t> on the slide.</a:t>
            </a:r>
          </a:p>
          <a:p>
            <a:pPr>
              <a:lnSpc>
                <a:spcPct val="100000"/>
              </a:lnSpc>
              <a:spcBef>
                <a:spcPts val="0"/>
              </a:spcBef>
              <a:spcAft>
                <a:spcPts val="600"/>
              </a:spcAft>
              <a:buClr>
                <a:srgbClr val="7EB761"/>
              </a:buClr>
            </a:pPr>
            <a:endParaRPr lang="en-US" sz="18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1800" dirty="0">
                <a:solidFill>
                  <a:schemeClr val="tx1">
                    <a:lumMod val="75000"/>
                    <a:lumOff val="25000"/>
                  </a:schemeClr>
                </a:solidFill>
                <a:latin typeface="Century Gothic" panose="020F0302020204030204"/>
              </a:rPr>
              <a:t>On your partner slide, </a:t>
            </a:r>
            <a:r>
              <a:rPr lang="en-US" sz="1800" b="1" dirty="0">
                <a:solidFill>
                  <a:schemeClr val="tx1">
                    <a:lumMod val="75000"/>
                    <a:lumOff val="25000"/>
                  </a:schemeClr>
                </a:solidFill>
                <a:latin typeface="Century Gothic" panose="020F0302020204030204"/>
              </a:rPr>
              <a:t>use US Federal logos only</a:t>
            </a:r>
            <a:r>
              <a:rPr lang="en-US" sz="1800" dirty="0">
                <a:solidFill>
                  <a:schemeClr val="tx1">
                    <a:lumMod val="75000"/>
                    <a:lumOff val="25000"/>
                  </a:schemeClr>
                </a:solidFill>
                <a:latin typeface="Century Gothic" panose="020F0302020204030204"/>
              </a:rPr>
              <a:t>. </a:t>
            </a:r>
            <a:r>
              <a:rPr lang="en-US" sz="1800" b="1" dirty="0">
                <a:solidFill>
                  <a:schemeClr val="tx1">
                    <a:lumMod val="75000"/>
                    <a:lumOff val="25000"/>
                  </a:schemeClr>
                </a:solidFill>
                <a:latin typeface="Century Gothic" panose="020F0302020204030204"/>
              </a:rPr>
              <a:t>No</a:t>
            </a:r>
            <a:r>
              <a:rPr lang="en-US" sz="1800" dirty="0">
                <a:solidFill>
                  <a:schemeClr val="tx1">
                    <a:lumMod val="75000"/>
                    <a:lumOff val="25000"/>
                  </a:schemeClr>
                </a:solidFill>
                <a:latin typeface="Century Gothic" panose="020F0302020204030204"/>
              </a:rPr>
              <a:t> state, NGO, local and or international government logos, or software logos. </a:t>
            </a:r>
          </a:p>
          <a:p>
            <a:pPr>
              <a:lnSpc>
                <a:spcPct val="100000"/>
              </a:lnSpc>
              <a:spcBef>
                <a:spcPts val="0"/>
              </a:spcBef>
              <a:spcAft>
                <a:spcPts val="600"/>
              </a:spcAft>
              <a:buClr>
                <a:srgbClr val="7EB761"/>
              </a:buClr>
              <a:buFont typeface="Webdings" panose="05030102010509060703" pitchFamily="18" charset="2"/>
              <a:buChar char="4"/>
            </a:pPr>
            <a:endParaRPr lang="en-US" sz="1800" dirty="0">
              <a:solidFill>
                <a:prstClr val="black">
                  <a:lumMod val="75000"/>
                  <a:lumOff val="25000"/>
                </a:prstClr>
              </a:solidFill>
              <a:latin typeface="Century Gothic" panose="020F0302020204030204"/>
            </a:endParaRPr>
          </a:p>
        </p:txBody>
      </p:sp>
      <p:sp>
        <p:nvSpPr>
          <p:cNvPr id="36" name="Text Placeholder 2">
            <a:extLst>
              <a:ext uri="{FF2B5EF4-FFF2-40B4-BE49-F238E27FC236}">
                <a16:creationId xmlns:a16="http://schemas.microsoft.com/office/drawing/2014/main" id="{38A000BB-8AF7-4B98-97BC-5A43FB4053AA}"/>
              </a:ext>
            </a:extLst>
          </p:cNvPr>
          <p:cNvSpPr txBox="1">
            <a:spLocks/>
          </p:cNvSpPr>
          <p:nvPr/>
        </p:nvSpPr>
        <p:spPr>
          <a:xfrm>
            <a:off x="505777" y="6024616"/>
            <a:ext cx="10853389" cy="646331"/>
          </a:xfrm>
          <a:prstGeom prst="rect">
            <a:avLst/>
          </a:prstGeom>
          <a:ln w="12700">
            <a:noFill/>
          </a:ln>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Font typeface="Arial" panose="020B0604020202020204" pitchFamily="34" charset="0"/>
              <a:buNone/>
            </a:pPr>
            <a:r>
              <a:rPr lang="en-US" sz="1800" b="1" i="1" dirty="0">
                <a:solidFill>
                  <a:schemeClr val="tx1">
                    <a:lumMod val="75000"/>
                    <a:lumOff val="25000"/>
                  </a:schemeClr>
                </a:solidFill>
                <a:latin typeface="Century Gothic" panose="020F0302020204030204"/>
              </a:rPr>
              <a:t>Only</a:t>
            </a:r>
            <a:r>
              <a:rPr lang="en-US" sz="1800" i="1" dirty="0">
                <a:solidFill>
                  <a:schemeClr val="tx1">
                    <a:lumMod val="75000"/>
                    <a:lumOff val="25000"/>
                  </a:schemeClr>
                </a:solidFill>
                <a:latin typeface="Century Gothic" panose="020F0302020204030204"/>
              </a:rPr>
              <a:t> use images taken by your team, provided by your partners (as long as you have permission from them), from a Federal Agency, or Creative Commons images.</a:t>
            </a:r>
          </a:p>
        </p:txBody>
      </p:sp>
    </p:spTree>
    <p:extLst>
      <p:ext uri="{BB962C8B-B14F-4D97-AF65-F5344CB8AC3E}">
        <p14:creationId xmlns:p14="http://schemas.microsoft.com/office/powerpoint/2010/main" val="33818444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 name="Rectangle 105">
            <a:extLst>
              <a:ext uri="{FF2B5EF4-FFF2-40B4-BE49-F238E27FC236}">
                <a16:creationId xmlns:a16="http://schemas.microsoft.com/office/drawing/2014/main" id="{9259ACF3-A071-455D-A9B7-E22CD7002566}"/>
              </a:ext>
            </a:extLst>
          </p:cNvPr>
          <p:cNvSpPr/>
          <p:nvPr/>
        </p:nvSpPr>
        <p:spPr>
          <a:xfrm>
            <a:off x="266700" y="342900"/>
            <a:ext cx="7487809" cy="419100"/>
          </a:xfrm>
          <a:prstGeom prst="rect">
            <a:avLst/>
          </a:prstGeom>
        </p:spPr>
        <p:txBody>
          <a:bodyPr wrap="none" anchor="ctr" anchorCtr="0">
            <a:noAutofit/>
          </a:bodyPr>
          <a:lstStyle/>
          <a:p>
            <a:pPr lvl="0"/>
            <a:r>
              <a:rPr lang="en-US" sz="4000" b="1" dirty="0">
                <a:solidFill>
                  <a:srgbClr val="CD7143"/>
                </a:solidFill>
                <a:latin typeface="Century Gothic" panose="020F0302020204030204"/>
              </a:rPr>
              <a:t>FIGURES &amp; GRAPHS</a:t>
            </a:r>
          </a:p>
        </p:txBody>
      </p:sp>
      <p:sp>
        <p:nvSpPr>
          <p:cNvPr id="107" name="Text Placeholder 5">
            <a:extLst>
              <a:ext uri="{FF2B5EF4-FFF2-40B4-BE49-F238E27FC236}">
                <a16:creationId xmlns:a16="http://schemas.microsoft.com/office/drawing/2014/main" id="{52570C0D-93AE-4432-88D7-654851F8EEE2}"/>
              </a:ext>
            </a:extLst>
          </p:cNvPr>
          <p:cNvSpPr txBox="1">
            <a:spLocks/>
          </p:cNvSpPr>
          <p:nvPr/>
        </p:nvSpPr>
        <p:spPr>
          <a:xfrm>
            <a:off x="444963" y="1713102"/>
            <a:ext cx="3916714" cy="4093428"/>
          </a:xfrm>
          <a:prstGeom prst="rect">
            <a:avLst/>
          </a:prstGeom>
        </p:spPr>
        <p:txBody>
          <a:bodyPr wrap="square">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Keep all images and text boxes </a:t>
            </a:r>
            <a:r>
              <a:rPr lang="en-US" sz="2000" b="1" dirty="0">
                <a:solidFill>
                  <a:schemeClr val="tx1">
                    <a:lumMod val="75000"/>
                    <a:lumOff val="25000"/>
                  </a:schemeClr>
                </a:solidFill>
                <a:latin typeface="Century Gothic" panose="020F0302020204030204"/>
              </a:rPr>
              <a:t>separate and editable</a:t>
            </a:r>
            <a:r>
              <a:rPr lang="en-US" sz="2000" dirty="0">
                <a:solidFill>
                  <a:schemeClr val="tx1">
                    <a:lumMod val="75000"/>
                    <a:lumOff val="25000"/>
                  </a:schemeClr>
                </a:solidFill>
                <a:latin typeface="Century Gothic" panose="020F0302020204030204"/>
              </a:rPr>
              <a:t>, including individual elements of flowcharts.</a:t>
            </a:r>
          </a:p>
          <a:p>
            <a:pPr>
              <a:lnSpc>
                <a:spcPct val="100000"/>
              </a:lnSpc>
              <a:spcBef>
                <a:spcPts val="0"/>
              </a:spcBef>
              <a:spcAft>
                <a:spcPts val="600"/>
              </a:spcAft>
              <a:buClr>
                <a:srgbClr val="7EB761"/>
              </a:buClr>
            </a:pPr>
            <a:endParaRPr lang="en-US" sz="2000"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2000" b="1" dirty="0">
                <a:solidFill>
                  <a:schemeClr val="tx1">
                    <a:lumMod val="75000"/>
                    <a:lumOff val="25000"/>
                  </a:schemeClr>
                </a:solidFill>
                <a:latin typeface="Century Gothic" panose="020F0302020204030204"/>
              </a:rPr>
              <a:t>Do not</a:t>
            </a:r>
            <a:r>
              <a:rPr lang="en-US" sz="2000" dirty="0">
                <a:solidFill>
                  <a:schemeClr val="tx1">
                    <a:lumMod val="75000"/>
                    <a:lumOff val="25000"/>
                  </a:schemeClr>
                </a:solidFill>
                <a:latin typeface="Century Gothic" panose="020F0302020204030204"/>
              </a:rPr>
              <a:t> copy/paste graphs or flowcharts as images.</a:t>
            </a:r>
          </a:p>
          <a:p>
            <a:pPr>
              <a:lnSpc>
                <a:spcPct val="100000"/>
              </a:lnSpc>
              <a:spcBef>
                <a:spcPts val="0"/>
              </a:spcBef>
              <a:spcAft>
                <a:spcPts val="600"/>
              </a:spcAft>
              <a:buClr>
                <a:srgbClr val="7EB761"/>
              </a:buClr>
            </a:pPr>
            <a:endParaRPr lang="en-US" sz="2000" b="1" dirty="0">
              <a:solidFill>
                <a:schemeClr val="tx1">
                  <a:lumMod val="75000"/>
                  <a:lumOff val="25000"/>
                </a:schemeClr>
              </a:solidFill>
              <a:latin typeface="Century Gothic" panose="020F0302020204030204"/>
            </a:endParaRPr>
          </a:p>
          <a:p>
            <a:pPr>
              <a:lnSpc>
                <a:spcPct val="100000"/>
              </a:lnSpc>
              <a:spcBef>
                <a:spcPts val="0"/>
              </a:spcBef>
              <a:spcAft>
                <a:spcPts val="600"/>
              </a:spcAft>
              <a:buClr>
                <a:srgbClr val="CF703B"/>
              </a:buClr>
            </a:pPr>
            <a:r>
              <a:rPr lang="en-US" sz="2000" dirty="0">
                <a:solidFill>
                  <a:schemeClr val="tx1">
                    <a:lumMod val="75000"/>
                    <a:lumOff val="25000"/>
                  </a:schemeClr>
                </a:solidFill>
                <a:latin typeface="Century Gothic" panose="020F0302020204030204"/>
              </a:rPr>
              <a:t>Remember, even graph labels need to be in </a:t>
            </a:r>
            <a:r>
              <a:rPr lang="en-US" sz="2000" b="1" dirty="0">
                <a:solidFill>
                  <a:schemeClr val="tx1">
                    <a:lumMod val="75000"/>
                    <a:lumOff val="25000"/>
                  </a:schemeClr>
                </a:solidFill>
                <a:latin typeface="Century Gothic" panose="020F0302020204030204"/>
              </a:rPr>
              <a:t>Century Gothic, Black 25%.</a:t>
            </a:r>
          </a:p>
        </p:txBody>
      </p:sp>
      <p:grpSp>
        <p:nvGrpSpPr>
          <p:cNvPr id="108" name="Group 107">
            <a:extLst>
              <a:ext uri="{FF2B5EF4-FFF2-40B4-BE49-F238E27FC236}">
                <a16:creationId xmlns:a16="http://schemas.microsoft.com/office/drawing/2014/main" id="{4C5A6089-1B46-430D-9C89-AF89856B4EB7}"/>
              </a:ext>
            </a:extLst>
          </p:cNvPr>
          <p:cNvGrpSpPr/>
          <p:nvPr/>
        </p:nvGrpSpPr>
        <p:grpSpPr>
          <a:xfrm>
            <a:off x="4360115" y="1713102"/>
            <a:ext cx="7513017" cy="3876717"/>
            <a:chOff x="411243" y="824803"/>
            <a:chExt cx="10500378" cy="5975109"/>
          </a:xfrm>
        </p:grpSpPr>
        <p:sp>
          <p:nvSpPr>
            <p:cNvPr id="109" name="TextBox 108">
              <a:extLst>
                <a:ext uri="{FF2B5EF4-FFF2-40B4-BE49-F238E27FC236}">
                  <a16:creationId xmlns:a16="http://schemas.microsoft.com/office/drawing/2014/main" id="{712A737E-9B85-4734-AA4A-ED30D16589FC}"/>
                </a:ext>
              </a:extLst>
            </p:cNvPr>
            <p:cNvSpPr txBox="1"/>
            <p:nvPr/>
          </p:nvSpPr>
          <p:spPr>
            <a:xfrm rot="16200000">
              <a:off x="-653101" y="3472270"/>
              <a:ext cx="2518033" cy="389345"/>
            </a:xfrm>
            <a:prstGeom prst="rect">
              <a:avLst/>
            </a:prstGeom>
            <a:solidFill>
              <a:sysClr val="window" lastClr="FFFFFF"/>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Landings (</a:t>
              </a:r>
              <a:r>
                <a:rPr kumimoji="0" lang="en-US" sz="1200" b="0" i="0" u="none" strike="noStrike" kern="0" cap="none" spc="0" normalizeH="0" baseline="0" noProof="0" dirty="0" err="1">
                  <a:ln>
                    <a:noFill/>
                  </a:ln>
                  <a:solidFill>
                    <a:prstClr val="black">
                      <a:lumMod val="75000"/>
                      <a:lumOff val="25000"/>
                    </a:prstClr>
                  </a:solidFill>
                  <a:effectLst/>
                  <a:uLnTx/>
                  <a:uFillTx/>
                  <a:latin typeface="Century Gothic" panose="020F0302020204030204"/>
                </a:rPr>
                <a:t>Lbs</a:t>
              </a:r>
              <a:r>
                <a:rPr kumimoji="0" lang="en-US" sz="1200" b="0" i="0" u="none" strike="noStrike" kern="0" cap="none" spc="0" normalizeH="0" baseline="0" noProof="0" dirty="0">
                  <a:ln>
                    <a:noFill/>
                  </a:ln>
                  <a:solidFill>
                    <a:prstClr val="black">
                      <a:lumMod val="75000"/>
                      <a:lumOff val="25000"/>
                    </a:prstClr>
                  </a:solidFill>
                  <a:effectLst/>
                  <a:uLnTx/>
                  <a:uFillTx/>
                  <a:latin typeface="Century Gothic" panose="020F0302020204030204"/>
                </a:rPr>
                <a:t>)</a:t>
              </a:r>
            </a:p>
          </p:txBody>
        </p:sp>
        <p:grpSp>
          <p:nvGrpSpPr>
            <p:cNvPr id="110" name="Shape 208">
              <a:extLst>
                <a:ext uri="{FF2B5EF4-FFF2-40B4-BE49-F238E27FC236}">
                  <a16:creationId xmlns:a16="http://schemas.microsoft.com/office/drawing/2014/main" id="{0CBA62EB-5FAF-427A-83F2-2C0504FBC86F}"/>
                </a:ext>
              </a:extLst>
            </p:cNvPr>
            <p:cNvGrpSpPr/>
            <p:nvPr/>
          </p:nvGrpSpPr>
          <p:grpSpPr>
            <a:xfrm>
              <a:off x="1763484" y="1390893"/>
              <a:ext cx="9148137" cy="5218147"/>
              <a:chOff x="662848" y="1583058"/>
              <a:chExt cx="5394425" cy="3102607"/>
            </a:xfrm>
          </p:grpSpPr>
          <p:pic>
            <p:nvPicPr>
              <p:cNvPr id="128" name="Shape 209">
                <a:extLst>
                  <a:ext uri="{FF2B5EF4-FFF2-40B4-BE49-F238E27FC236}">
                    <a16:creationId xmlns:a16="http://schemas.microsoft.com/office/drawing/2014/main" id="{1BC3CD49-6F7A-4922-A88A-10AE60EEE0BA}"/>
                  </a:ext>
                </a:extLst>
              </p:cNvPr>
              <p:cNvPicPr preferRelativeResize="0"/>
              <p:nvPr/>
            </p:nvPicPr>
            <p:blipFill rotWithShape="1">
              <a:blip r:embed="rId3">
                <a:alphaModFix/>
              </a:blip>
              <a:srcRect l="9401" t="7544" r="711" b="428"/>
              <a:stretch/>
            </p:blipFill>
            <p:spPr>
              <a:xfrm>
                <a:off x="662848" y="1583058"/>
                <a:ext cx="5394425" cy="3102607"/>
              </a:xfrm>
              <a:prstGeom prst="rect">
                <a:avLst/>
              </a:prstGeom>
              <a:noFill/>
              <a:ln>
                <a:noFill/>
              </a:ln>
              <a:effectLst>
                <a:softEdge rad="0"/>
              </a:effectLst>
            </p:spPr>
          </p:pic>
          <p:sp>
            <p:nvSpPr>
              <p:cNvPr id="129" name="Shape 210">
                <a:extLst>
                  <a:ext uri="{FF2B5EF4-FFF2-40B4-BE49-F238E27FC236}">
                    <a16:creationId xmlns:a16="http://schemas.microsoft.com/office/drawing/2014/main" id="{4CA7BF5C-65E4-457F-B3A1-85BB46623A7B}"/>
                  </a:ext>
                </a:extLst>
              </p:cNvPr>
              <p:cNvSpPr txBox="1"/>
              <p:nvPr/>
            </p:nvSpPr>
            <p:spPr>
              <a:xfrm>
                <a:off x="1345542" y="4095769"/>
                <a:ext cx="835763" cy="255600"/>
              </a:xfrm>
              <a:prstGeom prst="rect">
                <a:avLst/>
              </a:prstGeom>
              <a:noFill/>
              <a:ln>
                <a:noFill/>
              </a:ln>
            </p:spPr>
            <p:txBody>
              <a:bodyPr lIns="91425" tIns="91425" rIns="91425" bIns="91425" anchor="t" anchorCtr="0">
                <a:no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Hurricane Katrina</a:t>
                </a:r>
              </a:p>
            </p:txBody>
          </p:sp>
        </p:grpSp>
        <p:sp>
          <p:nvSpPr>
            <p:cNvPr id="111" name="Shape 214">
              <a:extLst>
                <a:ext uri="{FF2B5EF4-FFF2-40B4-BE49-F238E27FC236}">
                  <a16:creationId xmlns:a16="http://schemas.microsoft.com/office/drawing/2014/main" id="{E648C882-2038-4683-B4BB-2CB1D34ADE07}"/>
                </a:ext>
              </a:extLst>
            </p:cNvPr>
            <p:cNvSpPr txBox="1"/>
            <p:nvPr/>
          </p:nvSpPr>
          <p:spPr>
            <a:xfrm>
              <a:off x="2156599" y="824803"/>
              <a:ext cx="7965001" cy="321550"/>
            </a:xfrm>
            <a:prstGeom prst="rect">
              <a:avLst/>
            </a:prstGeom>
            <a:solidFill>
              <a:srgbClr val="FFFFFF"/>
            </a:solidFill>
            <a:ln>
              <a:noFill/>
            </a:ln>
          </p:spPr>
          <p:txBody>
            <a:bodyPr lIns="91425" tIns="91425" rIns="91425" bIns="91425" anchor="t"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500" b="1"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Average Annual Mississippi Oyster Landings 2002 - 2015</a:t>
              </a:r>
            </a:p>
          </p:txBody>
        </p:sp>
        <p:sp>
          <p:nvSpPr>
            <p:cNvPr id="112" name="Shape 210">
              <a:extLst>
                <a:ext uri="{FF2B5EF4-FFF2-40B4-BE49-F238E27FC236}">
                  <a16:creationId xmlns:a16="http://schemas.microsoft.com/office/drawing/2014/main" id="{B635C3BE-5285-4FF1-A709-2139A4FD4EE0}"/>
                </a:ext>
              </a:extLst>
            </p:cNvPr>
            <p:cNvSpPr txBox="1"/>
            <p:nvPr/>
          </p:nvSpPr>
          <p:spPr>
            <a:xfrm>
              <a:off x="7649837" y="5852424"/>
              <a:ext cx="1678987"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Bonnet </a:t>
              </a:r>
              <a:r>
                <a:rPr kumimoji="0" lang="en-US" sz="1000" b="0" i="0" u="none" strike="noStrike" kern="0" cap="none" spc="0" normalizeH="0" baseline="0" noProof="0" dirty="0" err="1">
                  <a:ln>
                    <a:noFill/>
                  </a:ln>
                  <a:solidFill>
                    <a:prstClr val="black">
                      <a:lumMod val="75000"/>
                      <a:lumOff val="25000"/>
                    </a:prstClr>
                  </a:solidFill>
                  <a:effectLst/>
                  <a:uLnTx/>
                  <a:uFillTx/>
                  <a:latin typeface="Century Gothic"/>
                  <a:ea typeface="Century Gothic"/>
                  <a:cs typeface="Century Gothic"/>
                  <a:sym typeface="Century Gothic"/>
                </a:rPr>
                <a:t>Carré</a:t>
              </a:r>
              <a:endPar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endParaRPr>
            </a:p>
          </p:txBody>
        </p:sp>
        <p:sp>
          <p:nvSpPr>
            <p:cNvPr id="113" name="Shape 210">
              <a:extLst>
                <a:ext uri="{FF2B5EF4-FFF2-40B4-BE49-F238E27FC236}">
                  <a16:creationId xmlns:a16="http://schemas.microsoft.com/office/drawing/2014/main" id="{5F415CDE-B90B-4151-9E10-A4CF19F9FFDA}"/>
                </a:ext>
              </a:extLst>
            </p:cNvPr>
            <p:cNvSpPr txBox="1"/>
            <p:nvPr/>
          </p:nvSpPr>
          <p:spPr>
            <a:xfrm>
              <a:off x="6544264" y="5823062"/>
              <a:ext cx="1097279" cy="406702"/>
            </a:xfrm>
            <a:prstGeom prst="rect">
              <a:avLst/>
            </a:prstGeom>
            <a:noFill/>
            <a:ln>
              <a:noFill/>
            </a:ln>
          </p:spPr>
          <p:txBody>
            <a:bodyPr lIns="91425" tIns="91425" rIns="91425" bIns="91425" anchor="t"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lumMod val="75000"/>
                      <a:lumOff val="25000"/>
                    </a:prstClr>
                  </a:solidFill>
                  <a:effectLst/>
                  <a:uLnTx/>
                  <a:uFillTx/>
                  <a:latin typeface="Century Gothic"/>
                  <a:ea typeface="Century Gothic"/>
                  <a:cs typeface="Century Gothic"/>
                  <a:sym typeface="Century Gothic"/>
                </a:rPr>
                <a:t>DWH Spill</a:t>
              </a:r>
            </a:p>
          </p:txBody>
        </p:sp>
        <p:sp>
          <p:nvSpPr>
            <p:cNvPr id="114" name="TextBox 113">
              <a:extLst>
                <a:ext uri="{FF2B5EF4-FFF2-40B4-BE49-F238E27FC236}">
                  <a16:creationId xmlns:a16="http://schemas.microsoft.com/office/drawing/2014/main" id="{A2C9EF33-B4BE-47B3-9D6F-A43E328A4ADC}"/>
                </a:ext>
              </a:extLst>
            </p:cNvPr>
            <p:cNvSpPr txBox="1"/>
            <p:nvPr/>
          </p:nvSpPr>
          <p:spPr>
            <a:xfrm>
              <a:off x="1843824" y="6396698"/>
              <a:ext cx="9067797" cy="403214"/>
            </a:xfrm>
            <a:prstGeom prst="rect">
              <a:avLst/>
            </a:prstGeom>
            <a:solidFill>
              <a:sysClr val="window" lastClr="FFFFFF"/>
            </a:solid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prstClr val="black">
                      <a:lumMod val="75000"/>
                      <a:lumOff val="25000"/>
                    </a:prstClr>
                  </a:solidFill>
                  <a:effectLst/>
                  <a:uLnTx/>
                  <a:uFillTx/>
                  <a:latin typeface="Century Gothic" panose="020F0302020204030204"/>
                </a:rPr>
                <a:t>2002   2003    2004    2005   2006    2007    2008    2009    2010    2011   2012    2013    2014    2015</a:t>
              </a:r>
            </a:p>
          </p:txBody>
        </p:sp>
        <p:sp>
          <p:nvSpPr>
            <p:cNvPr id="115" name="TextBox 114">
              <a:extLst>
                <a:ext uri="{FF2B5EF4-FFF2-40B4-BE49-F238E27FC236}">
                  <a16:creationId xmlns:a16="http://schemas.microsoft.com/office/drawing/2014/main" id="{30C7470A-55E7-4AF0-9224-7A5B8A57CC1A}"/>
                </a:ext>
              </a:extLst>
            </p:cNvPr>
            <p:cNvSpPr txBox="1"/>
            <p:nvPr/>
          </p:nvSpPr>
          <p:spPr>
            <a:xfrm>
              <a:off x="734638" y="344322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2,500,000</a:t>
              </a:r>
            </a:p>
          </p:txBody>
        </p:sp>
        <p:sp>
          <p:nvSpPr>
            <p:cNvPr id="116" name="TextBox 115">
              <a:extLst>
                <a:ext uri="{FF2B5EF4-FFF2-40B4-BE49-F238E27FC236}">
                  <a16:creationId xmlns:a16="http://schemas.microsoft.com/office/drawing/2014/main" id="{727553E5-F225-4477-A189-5C72E0C8E0A8}"/>
                </a:ext>
              </a:extLst>
            </p:cNvPr>
            <p:cNvSpPr txBox="1"/>
            <p:nvPr/>
          </p:nvSpPr>
          <p:spPr>
            <a:xfrm>
              <a:off x="734638" y="397434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2,000,000</a:t>
              </a:r>
            </a:p>
          </p:txBody>
        </p:sp>
        <p:sp>
          <p:nvSpPr>
            <p:cNvPr id="117" name="TextBox 116">
              <a:extLst>
                <a:ext uri="{FF2B5EF4-FFF2-40B4-BE49-F238E27FC236}">
                  <a16:creationId xmlns:a16="http://schemas.microsoft.com/office/drawing/2014/main" id="{F86FCA72-DDD2-41A5-8026-2DF5A5D01734}"/>
                </a:ext>
              </a:extLst>
            </p:cNvPr>
            <p:cNvSpPr txBox="1"/>
            <p:nvPr/>
          </p:nvSpPr>
          <p:spPr>
            <a:xfrm>
              <a:off x="734638" y="45054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1,500,000</a:t>
              </a:r>
            </a:p>
          </p:txBody>
        </p:sp>
        <p:sp>
          <p:nvSpPr>
            <p:cNvPr id="118" name="TextBox 117">
              <a:extLst>
                <a:ext uri="{FF2B5EF4-FFF2-40B4-BE49-F238E27FC236}">
                  <a16:creationId xmlns:a16="http://schemas.microsoft.com/office/drawing/2014/main" id="{9C59C74F-CECD-48A4-BAC8-7298647075BC}"/>
                </a:ext>
              </a:extLst>
            </p:cNvPr>
            <p:cNvSpPr txBox="1"/>
            <p:nvPr/>
          </p:nvSpPr>
          <p:spPr>
            <a:xfrm>
              <a:off x="734638" y="50365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1,000,000</a:t>
              </a:r>
            </a:p>
          </p:txBody>
        </p:sp>
        <p:sp>
          <p:nvSpPr>
            <p:cNvPr id="119" name="TextBox 118">
              <a:extLst>
                <a:ext uri="{FF2B5EF4-FFF2-40B4-BE49-F238E27FC236}">
                  <a16:creationId xmlns:a16="http://schemas.microsoft.com/office/drawing/2014/main" id="{29781555-DF7D-440A-9E10-B4F4180E2F19}"/>
                </a:ext>
              </a:extLst>
            </p:cNvPr>
            <p:cNvSpPr txBox="1"/>
            <p:nvPr/>
          </p:nvSpPr>
          <p:spPr>
            <a:xfrm>
              <a:off x="841745" y="5567707"/>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500,000</a:t>
              </a:r>
            </a:p>
          </p:txBody>
        </p:sp>
        <p:sp>
          <p:nvSpPr>
            <p:cNvPr id="120" name="TextBox 119">
              <a:extLst>
                <a:ext uri="{FF2B5EF4-FFF2-40B4-BE49-F238E27FC236}">
                  <a16:creationId xmlns:a16="http://schemas.microsoft.com/office/drawing/2014/main" id="{E9798CFB-111B-4589-B62A-F0AE707DC028}"/>
                </a:ext>
              </a:extLst>
            </p:cNvPr>
            <p:cNvSpPr txBox="1"/>
            <p:nvPr/>
          </p:nvSpPr>
          <p:spPr>
            <a:xfrm>
              <a:off x="734638" y="2912104"/>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3,000,000</a:t>
              </a:r>
            </a:p>
          </p:txBody>
        </p:sp>
        <p:sp>
          <p:nvSpPr>
            <p:cNvPr id="121" name="TextBox 120">
              <a:extLst>
                <a:ext uri="{FF2B5EF4-FFF2-40B4-BE49-F238E27FC236}">
                  <a16:creationId xmlns:a16="http://schemas.microsoft.com/office/drawing/2014/main" id="{AAA572C7-A1EC-4B28-8BEA-2252F74D5F33}"/>
                </a:ext>
              </a:extLst>
            </p:cNvPr>
            <p:cNvSpPr txBox="1"/>
            <p:nvPr/>
          </p:nvSpPr>
          <p:spPr>
            <a:xfrm>
              <a:off x="734638" y="2380985"/>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3,500,000</a:t>
              </a:r>
            </a:p>
          </p:txBody>
        </p:sp>
        <p:sp>
          <p:nvSpPr>
            <p:cNvPr id="122" name="TextBox 121">
              <a:extLst>
                <a:ext uri="{FF2B5EF4-FFF2-40B4-BE49-F238E27FC236}">
                  <a16:creationId xmlns:a16="http://schemas.microsoft.com/office/drawing/2014/main" id="{2CB03504-09F0-4CF0-81C4-750CB017B7EE}"/>
                </a:ext>
              </a:extLst>
            </p:cNvPr>
            <p:cNvSpPr txBox="1"/>
            <p:nvPr/>
          </p:nvSpPr>
          <p:spPr>
            <a:xfrm>
              <a:off x="734638" y="1849866"/>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4,000,000</a:t>
              </a:r>
            </a:p>
          </p:txBody>
        </p:sp>
        <p:sp>
          <p:nvSpPr>
            <p:cNvPr id="123" name="TextBox 122">
              <a:extLst>
                <a:ext uri="{FF2B5EF4-FFF2-40B4-BE49-F238E27FC236}">
                  <a16:creationId xmlns:a16="http://schemas.microsoft.com/office/drawing/2014/main" id="{23291889-89E0-4867-82B1-EC5912A916FD}"/>
                </a:ext>
              </a:extLst>
            </p:cNvPr>
            <p:cNvSpPr txBox="1"/>
            <p:nvPr/>
          </p:nvSpPr>
          <p:spPr>
            <a:xfrm>
              <a:off x="734638" y="1318743"/>
              <a:ext cx="1131034" cy="391356"/>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4,500,000</a:t>
              </a:r>
            </a:p>
          </p:txBody>
        </p:sp>
        <p:sp>
          <p:nvSpPr>
            <p:cNvPr id="124" name="TextBox 123">
              <a:extLst>
                <a:ext uri="{FF2B5EF4-FFF2-40B4-BE49-F238E27FC236}">
                  <a16:creationId xmlns:a16="http://schemas.microsoft.com/office/drawing/2014/main" id="{ABBB75C0-660A-4B95-B1DF-2B7521CC0D7E}"/>
                </a:ext>
              </a:extLst>
            </p:cNvPr>
            <p:cNvSpPr txBox="1"/>
            <p:nvPr/>
          </p:nvSpPr>
          <p:spPr>
            <a:xfrm>
              <a:off x="841745" y="6214008"/>
              <a:ext cx="1005840" cy="403214"/>
            </a:xfrm>
            <a:prstGeom prst="rect">
              <a:avLst/>
            </a:prstGeom>
            <a:solidFill>
              <a:sysClr val="window" lastClr="FFFFFF"/>
            </a:solidFill>
          </p:spPr>
          <p:txBody>
            <a:bodyPr wrap="square" rtlCol="0">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prstClr val="black">
                      <a:lumMod val="75000"/>
                      <a:lumOff val="25000"/>
                    </a:prstClr>
                  </a:solidFill>
                  <a:effectLst/>
                  <a:uLnTx/>
                  <a:uFillTx/>
                  <a:latin typeface="Century Gothic" panose="020F0302020204030204"/>
                </a:rPr>
                <a:t>0</a:t>
              </a:r>
            </a:p>
          </p:txBody>
        </p:sp>
        <p:sp>
          <p:nvSpPr>
            <p:cNvPr id="125" name="Shape 211">
              <a:extLst>
                <a:ext uri="{FF2B5EF4-FFF2-40B4-BE49-F238E27FC236}">
                  <a16:creationId xmlns:a16="http://schemas.microsoft.com/office/drawing/2014/main" id="{3EA3B2A6-88ED-4ACF-9D8B-8FCD9232FE37}"/>
                </a:ext>
              </a:extLst>
            </p:cNvPr>
            <p:cNvSpPr/>
            <p:nvPr/>
          </p:nvSpPr>
          <p:spPr>
            <a:xfrm>
              <a:off x="4161417"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26" name="Shape 212">
              <a:extLst>
                <a:ext uri="{FF2B5EF4-FFF2-40B4-BE49-F238E27FC236}">
                  <a16:creationId xmlns:a16="http://schemas.microsoft.com/office/drawing/2014/main" id="{A5E0481F-8766-4788-85BF-1055918DEE9F}"/>
                </a:ext>
              </a:extLst>
            </p:cNvPr>
            <p:cNvSpPr/>
            <p:nvPr/>
          </p:nvSpPr>
          <p:spPr>
            <a:xfrm>
              <a:off x="7207319"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sp>
          <p:nvSpPr>
            <p:cNvPr id="127" name="Shape 213">
              <a:extLst>
                <a:ext uri="{FF2B5EF4-FFF2-40B4-BE49-F238E27FC236}">
                  <a16:creationId xmlns:a16="http://schemas.microsoft.com/office/drawing/2014/main" id="{9B0C8162-232F-4910-92CD-787917D778A6}"/>
                </a:ext>
              </a:extLst>
            </p:cNvPr>
            <p:cNvSpPr/>
            <p:nvPr/>
          </p:nvSpPr>
          <p:spPr>
            <a:xfrm>
              <a:off x="7963915" y="6252384"/>
              <a:ext cx="130954" cy="116391"/>
            </a:xfrm>
            <a:prstGeom prst="ellipse">
              <a:avLst/>
            </a:prstGeom>
            <a:solidFill>
              <a:srgbClr val="000000"/>
            </a:solidFill>
            <a:ln w="9525" cap="flat" cmpd="sng">
              <a:solidFill>
                <a:srgbClr val="000000"/>
              </a:solidFill>
              <a:prstDash val="solid"/>
              <a:round/>
              <a:headEnd type="none" w="med" len="med"/>
              <a:tailEnd type="none" w="med" len="med"/>
            </a:ln>
          </p:spPr>
          <p:txBody>
            <a:bodyPr lIns="91425" tIns="91425" rIns="91425" bIns="91425" anchor="ctr" anchorCtr="0">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sz="1400" b="0" i="0" u="none" strike="noStrike" kern="0" cap="none" spc="0" normalizeH="0" baseline="0" noProof="0">
                <a:ln>
                  <a:noFill/>
                </a:ln>
                <a:solidFill>
                  <a:prstClr val="black">
                    <a:lumMod val="75000"/>
                    <a:lumOff val="25000"/>
                  </a:prstClr>
                </a:solidFill>
                <a:effectLst/>
                <a:uLnTx/>
                <a:uFillTx/>
                <a:latin typeface="Century Gothic" panose="020F0302020204030204"/>
              </a:endParaRPr>
            </a:p>
          </p:txBody>
        </p:sp>
      </p:grpSp>
    </p:spTree>
    <p:extLst>
      <p:ext uri="{BB962C8B-B14F-4D97-AF65-F5344CB8AC3E}">
        <p14:creationId xmlns:p14="http://schemas.microsoft.com/office/powerpoint/2010/main" val="6973178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 name="Title 4">
            <a:extLst>
              <a:ext uri="{FF2B5EF4-FFF2-40B4-BE49-F238E27FC236}">
                <a16:creationId xmlns:a16="http://schemas.microsoft.com/office/drawing/2014/main" id="{AB1C9533-EC73-4631-BF7B-06D129223DB7}"/>
              </a:ext>
            </a:extLst>
          </p:cNvPr>
          <p:cNvSpPr txBox="1">
            <a:spLocks/>
          </p:cNvSpPr>
          <p:nvPr/>
        </p:nvSpPr>
        <p:spPr>
          <a:xfrm>
            <a:off x="266700" y="342275"/>
            <a:ext cx="10910606"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CD7143"/>
                </a:solidFill>
                <a:latin typeface="Century Gothic" panose="020F0302020204030204"/>
              </a:rPr>
              <a:t>MAPS</a:t>
            </a:r>
          </a:p>
        </p:txBody>
      </p:sp>
      <p:pic>
        <p:nvPicPr>
          <p:cNvPr id="84" name="Picture 83">
            <a:extLst>
              <a:ext uri="{FF2B5EF4-FFF2-40B4-BE49-F238E27FC236}">
                <a16:creationId xmlns:a16="http://schemas.microsoft.com/office/drawing/2014/main" id="{36737B9D-D641-4537-B000-608E7645E7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247" t="26087" r="19273" b="26896"/>
          <a:stretch/>
        </p:blipFill>
        <p:spPr>
          <a:xfrm>
            <a:off x="5302987" y="0"/>
            <a:ext cx="6004034" cy="6825333"/>
          </a:xfrm>
          <a:prstGeom prst="rect">
            <a:avLst/>
          </a:prstGeom>
          <a:ln w="28575">
            <a:solidFill>
              <a:sysClr val="windowText" lastClr="000000">
                <a:lumMod val="75000"/>
                <a:lumOff val="25000"/>
              </a:sysClr>
            </a:solidFill>
          </a:ln>
        </p:spPr>
      </p:pic>
      <p:sp>
        <p:nvSpPr>
          <p:cNvPr id="85" name="TextBox 84">
            <a:extLst>
              <a:ext uri="{FF2B5EF4-FFF2-40B4-BE49-F238E27FC236}">
                <a16:creationId xmlns:a16="http://schemas.microsoft.com/office/drawing/2014/main" id="{AE02E96E-A3C1-4FFE-B13F-6FE6663C0C56}"/>
              </a:ext>
            </a:extLst>
          </p:cNvPr>
          <p:cNvSpPr txBox="1"/>
          <p:nvPr/>
        </p:nvSpPr>
        <p:spPr>
          <a:xfrm>
            <a:off x="5415931" y="80130"/>
            <a:ext cx="1949373" cy="461665"/>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What element is missing from this map? </a:t>
            </a:r>
            <a:endParaRPr lang="en-US" sz="1200" b="1" dirty="0">
              <a:solidFill>
                <a:srgbClr val="FF0000"/>
              </a:solidFill>
              <a:latin typeface="Century Gothic" panose="020F0302020204030204"/>
            </a:endParaRPr>
          </a:p>
        </p:txBody>
      </p:sp>
      <p:sp>
        <p:nvSpPr>
          <p:cNvPr id="86" name="TextBox 85">
            <a:extLst>
              <a:ext uri="{FF2B5EF4-FFF2-40B4-BE49-F238E27FC236}">
                <a16:creationId xmlns:a16="http://schemas.microsoft.com/office/drawing/2014/main" id="{05A2A36C-FC97-4E28-A340-F14689E34A98}"/>
              </a:ext>
            </a:extLst>
          </p:cNvPr>
          <p:cNvSpPr txBox="1"/>
          <p:nvPr/>
        </p:nvSpPr>
        <p:spPr>
          <a:xfrm>
            <a:off x="7428361" y="276140"/>
            <a:ext cx="1481949" cy="276999"/>
          </a:xfrm>
          <a:prstGeom prst="rect">
            <a:avLst/>
          </a:prstGeom>
          <a:solidFill>
            <a:srgbClr val="FFFFFF"/>
          </a:solidFill>
          <a:ln w="19050">
            <a:solidFill>
              <a:srgbClr val="FF0000"/>
            </a:solidFill>
          </a:ln>
        </p:spPr>
        <p:txBody>
          <a:bodyPr wrap="square" rtlCol="0">
            <a:spAutoFit/>
          </a:bodyPr>
          <a:lstStyle/>
          <a:p>
            <a:r>
              <a:rPr lang="en-US" sz="1200" dirty="0">
                <a:solidFill>
                  <a:srgbClr val="FF0000"/>
                </a:solidFill>
                <a:latin typeface="Century Gothic" panose="020F0302020204030204"/>
              </a:rPr>
              <a:t>a reference map</a:t>
            </a:r>
            <a:endParaRPr lang="en-US" sz="1200" b="1" dirty="0">
              <a:solidFill>
                <a:srgbClr val="FF0000"/>
              </a:solidFill>
              <a:latin typeface="Century Gothic" panose="020F0302020204030204"/>
            </a:endParaRPr>
          </a:p>
        </p:txBody>
      </p:sp>
      <p:sp>
        <p:nvSpPr>
          <p:cNvPr id="87" name="Rectangle 86">
            <a:extLst>
              <a:ext uri="{FF2B5EF4-FFF2-40B4-BE49-F238E27FC236}">
                <a16:creationId xmlns:a16="http://schemas.microsoft.com/office/drawing/2014/main" id="{696F9EC8-4079-45FF-96F3-F3C37DE11DFB}"/>
              </a:ext>
            </a:extLst>
          </p:cNvPr>
          <p:cNvSpPr/>
          <p:nvPr/>
        </p:nvSpPr>
        <p:spPr>
          <a:xfrm>
            <a:off x="327730" y="1349930"/>
            <a:ext cx="4890227" cy="4478149"/>
          </a:xfrm>
          <a:prstGeom prst="rect">
            <a:avLst/>
          </a:prstGeom>
        </p:spPr>
        <p:txBody>
          <a:bodyPr wrap="square">
            <a:spAutoFit/>
          </a:bodyPr>
          <a:lstStyle/>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Make sure all text is </a:t>
            </a:r>
            <a:r>
              <a:rPr lang="en-US" sz="2000" b="1" dirty="0">
                <a:solidFill>
                  <a:schemeClr val="tx1">
                    <a:lumMod val="75000"/>
                    <a:lumOff val="25000"/>
                  </a:schemeClr>
                </a:solidFill>
                <a:latin typeface="Century Gothic" panose="020F0302020204030204"/>
              </a:rPr>
              <a:t>legible</a:t>
            </a:r>
            <a:r>
              <a:rPr lang="en-US" sz="2000" dirty="0">
                <a:solidFill>
                  <a:schemeClr val="tx1">
                    <a:lumMod val="75000"/>
                    <a:lumOff val="25000"/>
                  </a:schemeClr>
                </a:solidFill>
                <a:latin typeface="Century Gothic" panose="020F0302020204030204"/>
              </a:rPr>
              <a:t> and in Century Gothic font.</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Add legends </a:t>
            </a:r>
            <a:r>
              <a:rPr lang="en-US" sz="2000" b="1" dirty="0">
                <a:solidFill>
                  <a:schemeClr val="tx1">
                    <a:lumMod val="75000"/>
                    <a:lumOff val="25000"/>
                  </a:schemeClr>
                </a:solidFill>
                <a:latin typeface="Century Gothic" panose="020F0302020204030204"/>
              </a:rPr>
              <a:t>separately</a:t>
            </a:r>
            <a:r>
              <a:rPr lang="en-US" sz="2000" dirty="0">
                <a:solidFill>
                  <a:schemeClr val="tx1">
                    <a:lumMod val="75000"/>
                    <a:lumOff val="25000"/>
                  </a:schemeClr>
                </a:solidFill>
                <a:latin typeface="Century Gothic" panose="020F0302020204030204"/>
              </a:rPr>
              <a:t> so they can be moved or resized.</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scale bar </a:t>
            </a:r>
            <a:r>
              <a:rPr lang="en-US" sz="2000" dirty="0">
                <a:solidFill>
                  <a:schemeClr val="tx1">
                    <a:lumMod val="75000"/>
                    <a:lumOff val="25000"/>
                  </a:schemeClr>
                </a:solidFill>
                <a:latin typeface="Century Gothic" panose="020F0302020204030204"/>
              </a:rPr>
              <a:t>is required for reference on all maps and should </a:t>
            </a:r>
            <a:r>
              <a:rPr lang="en-US" sz="2000" b="1" dirty="0">
                <a:solidFill>
                  <a:schemeClr val="tx1">
                    <a:lumMod val="75000"/>
                    <a:lumOff val="25000"/>
                  </a:schemeClr>
                </a:solidFill>
                <a:latin typeface="Century Gothic" panose="020F0302020204030204"/>
              </a:rPr>
              <a:t>not be separate, </a:t>
            </a:r>
            <a:r>
              <a:rPr lang="en-US" sz="2000" dirty="0">
                <a:solidFill>
                  <a:schemeClr val="tx1">
                    <a:lumMod val="75000"/>
                    <a:lumOff val="25000"/>
                  </a:schemeClr>
                </a:solidFill>
                <a:latin typeface="Century Gothic" panose="020F0302020204030204"/>
              </a:rPr>
              <a:t>but the scale bar text should be. </a:t>
            </a:r>
          </a:p>
          <a:p>
            <a:pPr marL="342900" indent="-342900">
              <a:spcAft>
                <a:spcPts val="600"/>
              </a:spcAft>
              <a:buClr>
                <a:srgbClr val="CF703B"/>
              </a:buClr>
              <a:buFont typeface="Arial" panose="020B0604020202020204" pitchFamily="34" charset="0"/>
              <a:buChar char="•"/>
            </a:pPr>
            <a:r>
              <a:rPr lang="en-US" sz="2000" dirty="0">
                <a:solidFill>
                  <a:schemeClr val="tx1">
                    <a:lumMod val="75000"/>
                    <a:lumOff val="25000"/>
                  </a:schemeClr>
                </a:solidFill>
                <a:latin typeface="Century Gothic" panose="020F0302020204030204"/>
              </a:rPr>
              <a:t>A </a:t>
            </a:r>
            <a:r>
              <a:rPr lang="en-US" sz="2000" b="1" dirty="0">
                <a:solidFill>
                  <a:schemeClr val="tx1">
                    <a:lumMod val="75000"/>
                    <a:lumOff val="25000"/>
                  </a:schemeClr>
                </a:solidFill>
                <a:latin typeface="Century Gothic" panose="020F0302020204030204"/>
              </a:rPr>
              <a:t>North arrow </a:t>
            </a:r>
            <a:r>
              <a:rPr lang="en-US" sz="2000" dirty="0">
                <a:solidFill>
                  <a:schemeClr val="tx1">
                    <a:lumMod val="75000"/>
                    <a:lumOff val="25000"/>
                  </a:schemeClr>
                </a:solidFill>
                <a:latin typeface="Century Gothic" panose="020F0302020204030204"/>
              </a:rPr>
              <a:t>is required.</a:t>
            </a:r>
          </a:p>
          <a:p>
            <a:pPr marL="342900" indent="-342900">
              <a:spcAft>
                <a:spcPts val="600"/>
              </a:spcAft>
              <a:buClr>
                <a:srgbClr val="CF703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Inset maps </a:t>
            </a:r>
            <a:r>
              <a:rPr lang="en-US" sz="2000" dirty="0">
                <a:solidFill>
                  <a:schemeClr val="tx1">
                    <a:lumMod val="75000"/>
                    <a:lumOff val="25000"/>
                  </a:schemeClr>
                </a:solidFill>
                <a:latin typeface="Century Gothic" panose="020F0302020204030204"/>
              </a:rPr>
              <a:t>are suggested to give context to your map’s location.</a:t>
            </a:r>
          </a:p>
          <a:p>
            <a:pPr marL="342900" indent="-342900">
              <a:spcAft>
                <a:spcPts val="600"/>
              </a:spcAft>
              <a:buClr>
                <a:srgbClr val="CF703B"/>
              </a:buClr>
              <a:buFont typeface="Arial" panose="020B0604020202020204" pitchFamily="34" charset="0"/>
              <a:buChar char="•"/>
            </a:pPr>
            <a:r>
              <a:rPr lang="en-US" sz="2000" b="1" dirty="0">
                <a:solidFill>
                  <a:schemeClr val="tx1">
                    <a:lumMod val="75000"/>
                    <a:lumOff val="25000"/>
                  </a:schemeClr>
                </a:solidFill>
                <a:latin typeface="Century Gothic" panose="020F0302020204030204"/>
              </a:rPr>
              <a:t>Cite</a:t>
            </a:r>
            <a:r>
              <a:rPr lang="en-US" sz="2000" dirty="0">
                <a:solidFill>
                  <a:schemeClr val="tx1">
                    <a:lumMod val="75000"/>
                    <a:lumOff val="25000"/>
                  </a:schemeClr>
                </a:solidFill>
                <a:latin typeface="Century Gothic" panose="020F0302020204030204"/>
              </a:rPr>
              <a:t> base layer source in speaker notes.</a:t>
            </a:r>
          </a:p>
        </p:txBody>
      </p:sp>
      <p:grpSp>
        <p:nvGrpSpPr>
          <p:cNvPr id="88" name="Group 87">
            <a:extLst>
              <a:ext uri="{FF2B5EF4-FFF2-40B4-BE49-F238E27FC236}">
                <a16:creationId xmlns:a16="http://schemas.microsoft.com/office/drawing/2014/main" id="{8663187D-B8FB-4DC0-9D47-A84D7698F4FD}"/>
              </a:ext>
            </a:extLst>
          </p:cNvPr>
          <p:cNvGrpSpPr/>
          <p:nvPr/>
        </p:nvGrpSpPr>
        <p:grpSpPr>
          <a:xfrm>
            <a:off x="9667206" y="80130"/>
            <a:ext cx="2203782" cy="3037523"/>
            <a:chOff x="9906076" y="232767"/>
            <a:chExt cx="2203782" cy="3037523"/>
          </a:xfrm>
        </p:grpSpPr>
        <p:sp>
          <p:nvSpPr>
            <p:cNvPr id="89" name="Rectangle 88">
              <a:extLst>
                <a:ext uri="{FF2B5EF4-FFF2-40B4-BE49-F238E27FC236}">
                  <a16:creationId xmlns:a16="http://schemas.microsoft.com/office/drawing/2014/main" id="{8507A83C-0A54-4A96-BBF6-B69DDC15CE09}"/>
                </a:ext>
              </a:extLst>
            </p:cNvPr>
            <p:cNvSpPr/>
            <p:nvPr/>
          </p:nvSpPr>
          <p:spPr>
            <a:xfrm>
              <a:off x="9906076" y="232767"/>
              <a:ext cx="2099647" cy="3037523"/>
            </a:xfrm>
            <a:prstGeom prst="rect">
              <a:avLst/>
            </a:prstGeom>
            <a:solidFill>
              <a:sysClr val="window" lastClr="FFFFFF"/>
            </a:solidFill>
            <a:ln w="28575" cap="flat" cmpd="sng" algn="ctr">
              <a:solidFill>
                <a:sysClr val="windowText" lastClr="000000">
                  <a:lumMod val="75000"/>
                  <a:lumOff val="25000"/>
                </a:sysClr>
              </a:solidFill>
              <a:prstDash val="solid"/>
              <a:miter lim="800000"/>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panose="020F0302020204030204"/>
                <a:ea typeface="+mn-ea"/>
                <a:cs typeface="+mn-cs"/>
              </a:endParaRPr>
            </a:p>
          </p:txBody>
        </p:sp>
        <p:pic>
          <p:nvPicPr>
            <p:cNvPr id="90" name="Picture 89" descr="north arrow orienteering by morits">
              <a:extLst>
                <a:ext uri="{FF2B5EF4-FFF2-40B4-BE49-F238E27FC236}">
                  <a16:creationId xmlns:a16="http://schemas.microsoft.com/office/drawing/2014/main" id="{19896E0C-BFB3-446D-8530-A6589ED1E9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52638" y="2437973"/>
              <a:ext cx="493793" cy="714347"/>
            </a:xfrm>
            <a:prstGeom prst="rect">
              <a:avLst/>
            </a:prstGeom>
            <a:noFill/>
            <a:extLst>
              <a:ext uri="{909E8E84-426E-40DD-AFC4-6F175D3DCCD1}">
                <a14:hiddenFill xmlns:a14="http://schemas.microsoft.com/office/drawing/2010/main">
                  <a:solidFill>
                    <a:srgbClr val="FFFFFF"/>
                  </a:solidFill>
                </a14:hiddenFill>
              </a:ext>
            </a:extLst>
          </p:spPr>
        </p:pic>
        <p:sp>
          <p:nvSpPr>
            <p:cNvPr id="91" name="Text Box 2">
              <a:extLst>
                <a:ext uri="{FF2B5EF4-FFF2-40B4-BE49-F238E27FC236}">
                  <a16:creationId xmlns:a16="http://schemas.microsoft.com/office/drawing/2014/main" id="{C77479A6-2C9E-4039-8519-878952CF7CEC}"/>
                </a:ext>
              </a:extLst>
            </p:cNvPr>
            <p:cNvSpPr txBox="1">
              <a:spLocks noChangeArrowheads="1"/>
            </p:cNvSpPr>
            <p:nvPr/>
          </p:nvSpPr>
          <p:spPr bwMode="auto">
            <a:xfrm>
              <a:off x="10546088" y="1076531"/>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0.6</a:t>
              </a:r>
            </a:p>
          </p:txBody>
        </p:sp>
        <p:sp>
          <p:nvSpPr>
            <p:cNvPr id="92" name="Text Box 2">
              <a:extLst>
                <a:ext uri="{FF2B5EF4-FFF2-40B4-BE49-F238E27FC236}">
                  <a16:creationId xmlns:a16="http://schemas.microsoft.com/office/drawing/2014/main" id="{B41EA37E-A763-44C5-8C05-B9880ABECC28}"/>
                </a:ext>
              </a:extLst>
            </p:cNvPr>
            <p:cNvSpPr txBox="1">
              <a:spLocks noChangeArrowheads="1"/>
            </p:cNvSpPr>
            <p:nvPr/>
          </p:nvSpPr>
          <p:spPr bwMode="auto">
            <a:xfrm>
              <a:off x="10473090" y="248758"/>
              <a:ext cx="1636768" cy="57973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B0502020202020204" pitchFamily="34" charset="0"/>
                  <a:ea typeface="Calibri" panose="020F0502020204030204" pitchFamily="34" charset="0"/>
                  <a:cs typeface="Times New Roman" panose="02020603050405020304" pitchFamily="18" charset="0"/>
                </a:rPr>
                <a:t>Soil Moisture Validation Sites</a:t>
              </a:r>
              <a:endPar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endParaRPr>
            </a:p>
          </p:txBody>
        </p:sp>
        <p:pic>
          <p:nvPicPr>
            <p:cNvPr id="93" name="Picture 92">
              <a:extLst>
                <a:ext uri="{FF2B5EF4-FFF2-40B4-BE49-F238E27FC236}">
                  <a16:creationId xmlns:a16="http://schemas.microsoft.com/office/drawing/2014/main" id="{8404AF01-5642-4741-8ED1-56C88A68DC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a:off x="10075896" y="323010"/>
              <a:ext cx="357542" cy="362650"/>
            </a:xfrm>
            <a:prstGeom prst="rect">
              <a:avLst/>
            </a:prstGeom>
          </p:spPr>
        </p:pic>
        <p:pic>
          <p:nvPicPr>
            <p:cNvPr id="94" name="Picture 93">
              <a:extLst>
                <a:ext uri="{FF2B5EF4-FFF2-40B4-BE49-F238E27FC236}">
                  <a16:creationId xmlns:a16="http://schemas.microsoft.com/office/drawing/2014/main" id="{E0E21E0C-E20B-4342-A9E9-A793574A1A2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76136" y="1154444"/>
              <a:ext cx="471043" cy="1997876"/>
            </a:xfrm>
            <a:prstGeom prst="rect">
              <a:avLst/>
            </a:prstGeom>
          </p:spPr>
        </p:pic>
        <p:sp>
          <p:nvSpPr>
            <p:cNvPr id="95" name="Text Box 2">
              <a:extLst>
                <a:ext uri="{FF2B5EF4-FFF2-40B4-BE49-F238E27FC236}">
                  <a16:creationId xmlns:a16="http://schemas.microsoft.com/office/drawing/2014/main" id="{9C97FBE5-9399-4A90-BE4B-7586CF2CD3F0}"/>
                </a:ext>
              </a:extLst>
            </p:cNvPr>
            <p:cNvSpPr txBox="1">
              <a:spLocks noChangeArrowheads="1"/>
            </p:cNvSpPr>
            <p:nvPr/>
          </p:nvSpPr>
          <p:spPr bwMode="auto">
            <a:xfrm>
              <a:off x="10530080" y="2923228"/>
              <a:ext cx="451729" cy="307005"/>
            </a:xfrm>
            <a:prstGeom prst="rect">
              <a:avLst/>
            </a:prstGeom>
            <a:noFill/>
            <a:ln w="9525">
              <a:noFill/>
              <a:miter lim="800000"/>
              <a:headEnd/>
              <a:tailEnd/>
            </a:ln>
          </p:spPr>
          <p:txBody>
            <a:bodyPr rot="0" vert="horz" wrap="square" lIns="91440" tIns="45720" rIns="91440" bIns="45720" anchor="t"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lumMod val="75000"/>
                      <a:lumOff val="25000"/>
                    </a:prstClr>
                  </a:solidFill>
                  <a:effectLst/>
                  <a:uLnTx/>
                  <a:uFillTx/>
                  <a:latin typeface="Century Gothic" panose="020F0302020204030204"/>
                  <a:ea typeface="Calibri" panose="020F0502020204030204" pitchFamily="34" charset="0"/>
                  <a:cs typeface="Times New Roman" panose="02020603050405020304" pitchFamily="18" charset="0"/>
                </a:rPr>
                <a:t>0</a:t>
              </a:r>
            </a:p>
          </p:txBody>
        </p:sp>
        <p:sp>
          <p:nvSpPr>
            <p:cNvPr id="96" name="TextBox 95">
              <a:extLst>
                <a:ext uri="{FF2B5EF4-FFF2-40B4-BE49-F238E27FC236}">
                  <a16:creationId xmlns:a16="http://schemas.microsoft.com/office/drawing/2014/main" id="{7126918C-4619-4640-89D5-550267BFA35F}"/>
                </a:ext>
              </a:extLst>
            </p:cNvPr>
            <p:cNvSpPr txBox="1"/>
            <p:nvPr/>
          </p:nvSpPr>
          <p:spPr>
            <a:xfrm>
              <a:off x="9982815" y="809066"/>
              <a:ext cx="1989335"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prstClr val="black">
                      <a:lumMod val="75000"/>
                      <a:lumOff val="25000"/>
                    </a:prstClr>
                  </a:solidFill>
                  <a:effectLst/>
                  <a:uLnTx/>
                  <a:uFillTx/>
                  <a:latin typeface="Century Gothic" panose="020F0302020204030204"/>
                </a:rPr>
                <a:t>Soil Moisture Value:</a:t>
              </a:r>
            </a:p>
          </p:txBody>
        </p:sp>
      </p:grpSp>
      <p:sp>
        <p:nvSpPr>
          <p:cNvPr id="97" name="TextBox 96">
            <a:extLst>
              <a:ext uri="{FF2B5EF4-FFF2-40B4-BE49-F238E27FC236}">
                <a16:creationId xmlns:a16="http://schemas.microsoft.com/office/drawing/2014/main" id="{5D6AAFCE-3BB7-4859-A450-C73C1EE21AC5}"/>
              </a:ext>
            </a:extLst>
          </p:cNvPr>
          <p:cNvSpPr txBox="1"/>
          <p:nvPr/>
        </p:nvSpPr>
        <p:spPr>
          <a:xfrm>
            <a:off x="9618863"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2</a:t>
            </a:r>
            <a:endParaRPr lang="en-US" b="1" baseline="30000" dirty="0">
              <a:solidFill>
                <a:prstClr val="white"/>
              </a:solidFill>
              <a:latin typeface="Century Gothic" panose="020B0502020202020204" pitchFamily="34" charset="0"/>
            </a:endParaRPr>
          </a:p>
        </p:txBody>
      </p:sp>
      <p:sp>
        <p:nvSpPr>
          <p:cNvPr id="98" name="TextBox 97">
            <a:extLst>
              <a:ext uri="{FF2B5EF4-FFF2-40B4-BE49-F238E27FC236}">
                <a16:creationId xmlns:a16="http://schemas.microsoft.com/office/drawing/2014/main" id="{D293B7D8-53E3-47F1-B8D3-97020FF8DE93}"/>
              </a:ext>
            </a:extLst>
          </p:cNvPr>
          <p:cNvSpPr txBox="1"/>
          <p:nvPr/>
        </p:nvSpPr>
        <p:spPr>
          <a:xfrm>
            <a:off x="10314419" y="6170304"/>
            <a:ext cx="314510"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5</a:t>
            </a:r>
            <a:endParaRPr lang="en-US" b="1" baseline="30000" dirty="0">
              <a:solidFill>
                <a:prstClr val="white"/>
              </a:solidFill>
              <a:latin typeface="Century Gothic" panose="020B0502020202020204" pitchFamily="34" charset="0"/>
            </a:endParaRPr>
          </a:p>
        </p:txBody>
      </p:sp>
      <p:sp>
        <p:nvSpPr>
          <p:cNvPr id="99" name="TextBox 98">
            <a:extLst>
              <a:ext uri="{FF2B5EF4-FFF2-40B4-BE49-F238E27FC236}">
                <a16:creationId xmlns:a16="http://schemas.microsoft.com/office/drawing/2014/main" id="{8469BF46-9C5D-49A8-898F-D95661AC2135}"/>
              </a:ext>
            </a:extLst>
          </p:cNvPr>
          <p:cNvSpPr txBox="1"/>
          <p:nvPr/>
        </p:nvSpPr>
        <p:spPr>
          <a:xfrm>
            <a:off x="10411542" y="5944228"/>
            <a:ext cx="535724" cy="369332"/>
          </a:xfrm>
          <a:prstGeom prst="rect">
            <a:avLst/>
          </a:prstGeom>
        </p:spPr>
        <p:txBody>
          <a:bodyPr wrap="none" numCol="1" spcCol="640080" rtlCol="0">
            <a:spAutoFit/>
          </a:bodyPr>
          <a:lstStyle/>
          <a:p>
            <a:pPr algn="just"/>
            <a:r>
              <a:rPr lang="en-US" b="1" dirty="0">
                <a:solidFill>
                  <a:prstClr val="white"/>
                </a:solidFill>
                <a:latin typeface="Century Gothic" panose="020B0502020202020204" pitchFamily="34" charset="0"/>
              </a:rPr>
              <a:t>km</a:t>
            </a:r>
            <a:endParaRPr lang="en-US" b="1" baseline="30000"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1334685179"/>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5" ma:contentTypeDescription="Create a new document." ma:contentTypeScope="" ma:versionID="1a69bd96c8be4159b063bacaac1aa053">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0fc635af53680702e007d3b598dd7baf"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c12c5d1-1fdc-4b92-8d04-0f37a99e2893"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f9ae0d73-79f8-420d-b8e8-564e224fd1a4}" ma:internalName="TaxCatchAll" ma:showField="CatchAllData" ma:web="7df78d0b-135a-4de7-9166-7c181cd87fb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Shelby Ingram</DisplayName>
        <AccountId>12</AccountId>
        <AccountType/>
      </UserInfo>
      <UserInfo>
        <DisplayName>Ben Dahan</DisplayName>
        <AccountId>1118</AccountId>
        <AccountType/>
      </UserInfo>
      <UserInfo>
        <DisplayName>Kathleen Lange</DisplayName>
        <AccountId>139</AccountId>
        <AccountType/>
      </UserInfo>
    </SharedWithUsers>
    <lcf76f155ced4ddcb4097134ff3c332f xmlns="21e6a8e8-1dff-48a6-ab9b-8d556c6946c0">
      <Terms xmlns="http://schemas.microsoft.com/office/infopath/2007/PartnerControls"/>
    </lcf76f155ced4ddcb4097134ff3c332f>
    <TaxCatchAll xmlns="7df78d0b-135a-4de7-9166-7c181cd87fb4" xsi:nil="true"/>
  </documentManagement>
</p:properties>
</file>

<file path=customXml/itemProps1.xml><?xml version="1.0" encoding="utf-8"?>
<ds:datastoreItem xmlns:ds="http://schemas.openxmlformats.org/officeDocument/2006/customXml" ds:itemID="{F632787F-9719-48FD-96FC-A9C79A1860F5}">
  <ds:schemaRefs>
    <ds:schemaRef ds:uri="http://schemas.microsoft.com/sharepoint/v3/contenttype/forms"/>
  </ds:schemaRefs>
</ds:datastoreItem>
</file>

<file path=customXml/itemProps2.xml><?xml version="1.0" encoding="utf-8"?>
<ds:datastoreItem xmlns:ds="http://schemas.openxmlformats.org/officeDocument/2006/customXml" ds:itemID="{C1170CEF-D8E0-4194-AF28-4439EBAE54B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7df78d0b-135a-4de7-9166-7c181cd87f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FD84F8E-DF30-4F06-ADC5-D5EA32005E19}">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22652</TotalTime>
  <Words>1580</Words>
  <Application>Microsoft Office PowerPoint</Application>
  <PresentationFormat>Widescreen</PresentationFormat>
  <Paragraphs>178</Paragraphs>
  <Slides>13</Slides>
  <Notes>13</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Century Gothic</vt:lpstr>
      <vt:lpstr>Segoe UI</vt:lpstr>
      <vt:lpstr>Webdings</vt:lpstr>
      <vt:lpstr>Wingdings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Byles, Robert C. (LARC-E3)[SSAI DEVELOP]</cp:lastModifiedBy>
  <cp:revision>110</cp:revision>
  <dcterms:created xsi:type="dcterms:W3CDTF">2019-11-12T17:46:59Z</dcterms:created>
  <dcterms:modified xsi:type="dcterms:W3CDTF">2023-02-01T21:16:58Z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y fmtid="{D5CDD505-2E9C-101B-9397-08002B2CF9AE}" pid="3" name="Order">
    <vt:lpwstr>198000.000000000</vt:lpwstr>
  </property>
  <property fmtid="{D5CDD505-2E9C-101B-9397-08002B2CF9AE}" pid="4" name="xd_Signature">
    <vt:lpwstr/>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TriggerFlowInfo">
    <vt:lpwstr/>
  </property>
  <property fmtid="{D5CDD505-2E9C-101B-9397-08002B2CF9AE}" pid="10" name="MediaServiceImageTags">
    <vt:lpwstr/>
  </property>
  <property fmtid="{D5CDD505-2E9C-101B-9397-08002B2CF9AE}" pid="11" name="_SourceUrl">
    <vt:lpwstr/>
  </property>
  <property fmtid="{D5CDD505-2E9C-101B-9397-08002B2CF9AE}" pid="12" name="_SharedFileIndex">
    <vt:lpwstr/>
  </property>
</Properties>
</file>