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576" userDrawn="1">
          <p15:clr>
            <a:srgbClr val="A4A3A4"/>
          </p15:clr>
        </p15:guide>
        <p15:guide id="3" orient="horz" pos="21864" userDrawn="1">
          <p15:clr>
            <a:srgbClr val="A4A3A4"/>
          </p15:clr>
        </p15:guide>
        <p15:guide id="4" pos="16704" userDrawn="1">
          <p15:clr>
            <a:srgbClr val="A4A3A4"/>
          </p15:clr>
        </p15:guide>
        <p15:guide id="5" pos="15288" userDrawn="1">
          <p15:clr>
            <a:srgbClr val="A4A3A4"/>
          </p15:clr>
        </p15:guide>
        <p15:guide id="6" orient="horz" pos="21312" userDrawn="1">
          <p15:clr>
            <a:srgbClr val="A4A3A4"/>
          </p15:clr>
        </p15:guide>
        <p15:guide id="7" pos="7752" userDrawn="1">
          <p15:clr>
            <a:srgbClr val="A4A3A4"/>
          </p15:clr>
        </p15:guide>
        <p15:guide id="8" pos="8088" userDrawn="1">
          <p15:clr>
            <a:srgbClr val="A4A3A4"/>
          </p15:clr>
        </p15:guide>
        <p15:guide id="9" pos="15624" userDrawn="1">
          <p15:clr>
            <a:srgbClr val="A4A3A4"/>
          </p15:clr>
        </p15:guide>
        <p15:guide id="10" orient="horz" pos="2400" userDrawn="1">
          <p15:clr>
            <a:srgbClr val="A4A3A4"/>
          </p15:clr>
        </p15:guide>
        <p15:guide id="11"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Bengtsson" initials="ZB" lastIdx="24" clrIdx="0">
    <p:extLst>
      <p:ext uri="{19B8F6BF-5375-455C-9EA6-DF929625EA0E}">
        <p15:presenceInfo xmlns:p15="http://schemas.microsoft.com/office/powerpoint/2012/main" userId="aeeb08e5e1ff0e88" providerId="Windows Live"/>
      </p:ext>
    </p:extLst>
  </p:cmAuthor>
  <p:cmAuthor id="2" name="Thomas Valdriz" initials="TV" lastIdx="7" clrIdx="1">
    <p:extLst>
      <p:ext uri="{19B8F6BF-5375-455C-9EA6-DF929625EA0E}">
        <p15:presenceInfo xmlns:p15="http://schemas.microsoft.com/office/powerpoint/2012/main" userId="S::tvaldriz@danville.ca.gov::34cb99ac-dd4b-414b-9713-42961497fc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268"/>
    <a:srgbClr val="964135"/>
    <a:srgbClr val="42ACCE"/>
    <a:srgbClr val="000000"/>
    <a:srgbClr val="7DB761"/>
    <a:srgbClr val="E97844"/>
    <a:srgbClr val="238754"/>
    <a:srgbClr val="EBA34C"/>
    <a:srgbClr val="9299A8"/>
    <a:srgbClr val="255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48" autoAdjust="0"/>
    <p:restoredTop sz="94527" autoAdjust="0"/>
  </p:normalViewPr>
  <p:slideViewPr>
    <p:cSldViewPr snapToGrid="0" showGuides="1">
      <p:cViewPr>
        <p:scale>
          <a:sx n="32" d="100"/>
          <a:sy n="32" d="100"/>
        </p:scale>
        <p:origin x="154" y="-4032"/>
      </p:cViewPr>
      <p:guideLst>
        <p:guide orient="horz" pos="2736"/>
        <p:guide pos="576"/>
        <p:guide orient="horz" pos="21864"/>
        <p:guide pos="16704"/>
        <p:guide pos="15288"/>
        <p:guide orient="horz" pos="21312"/>
        <p:guide pos="7752"/>
        <p:guide pos="8088"/>
        <p:guide pos="15624"/>
        <p:guide orient="horz" pos="2400"/>
        <p:guide orient="horz" pos="50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140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1386A-B15A-3243-A0A7-BDAC8A819EA5}" type="datetimeFigureOut">
              <a:rPr lang="en-US" smtClean="0"/>
              <a:t>4/9/2020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BBA6-68B4-3749-88C7-4DF9C2CA250F}" type="slidenum">
              <a:rPr lang="en-US" smtClean="0"/>
              <a:t>‹#›</a:t>
            </a:fld>
            <a:endParaRPr lang="en-US"/>
          </a:p>
        </p:txBody>
      </p:sp>
    </p:spTree>
    <p:extLst>
      <p:ext uri="{BB962C8B-B14F-4D97-AF65-F5344CB8AC3E}">
        <p14:creationId xmlns:p14="http://schemas.microsoft.com/office/powerpoint/2010/main" val="244244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BBA6-68B4-3749-88C7-4DF9C2CA250F}" type="slidenum">
              <a:rPr lang="en-US" smtClean="0"/>
              <a:t>1</a:t>
            </a:fld>
            <a:endParaRPr lang="en-US"/>
          </a:p>
        </p:txBody>
      </p:sp>
    </p:spTree>
    <p:extLst>
      <p:ext uri="{BB962C8B-B14F-4D97-AF65-F5344CB8AC3E}">
        <p14:creationId xmlns:p14="http://schemas.microsoft.com/office/powerpoint/2010/main" val="297187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66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8947084-B209-B748-AFDA-9D26608A3DB3}"/>
              </a:ext>
            </a:extLst>
          </p:cNvPr>
          <p:cNvSpPr/>
          <p:nvPr userDrawn="1"/>
        </p:nvSpPr>
        <p:spPr>
          <a:xfrm>
            <a:off x="889000" y="796043"/>
            <a:ext cx="25649384" cy="3544543"/>
          </a:xfrm>
          <a:prstGeom prst="round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ounded Rectangle 22">
            <a:extLst>
              <a:ext uri="{FF2B5EF4-FFF2-40B4-BE49-F238E27FC236}">
                <a16:creationId xmlns:a16="http://schemas.microsoft.com/office/drawing/2014/main" id="{D5FD6CB7-6BEB-0A47-8A2D-EE028F10FB0A}"/>
              </a:ext>
            </a:extLst>
          </p:cNvPr>
          <p:cNvSpPr/>
          <p:nvPr userDrawn="1"/>
        </p:nvSpPr>
        <p:spPr>
          <a:xfrm>
            <a:off x="889000" y="34730896"/>
            <a:ext cx="25632420" cy="1362503"/>
          </a:xfrm>
          <a:prstGeom prst="round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4" name="Picture 23">
            <a:extLst>
              <a:ext uri="{FF2B5EF4-FFF2-40B4-BE49-F238E27FC236}">
                <a16:creationId xmlns:a16="http://schemas.microsoft.com/office/drawing/2014/main" id="{62E315C8-5267-7946-BDF4-6B5BA9CB53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21697" y="35118394"/>
            <a:ext cx="4103991" cy="638661"/>
          </a:xfrm>
          <a:prstGeom prst="rect">
            <a:avLst/>
          </a:prstGeom>
        </p:spPr>
      </p:pic>
      <p:sp>
        <p:nvSpPr>
          <p:cNvPr id="25" name="Rounded Rectangle 24">
            <a:extLst>
              <a:ext uri="{FF2B5EF4-FFF2-40B4-BE49-F238E27FC236}">
                <a16:creationId xmlns:a16="http://schemas.microsoft.com/office/drawing/2014/main" id="{92B92B01-D5A1-0949-BDA9-28AA92B574D6}"/>
              </a:ext>
            </a:extLst>
          </p:cNvPr>
          <p:cNvSpPr/>
          <p:nvPr userDrawn="1"/>
        </p:nvSpPr>
        <p:spPr>
          <a:xfrm>
            <a:off x="22352000" y="33899900"/>
            <a:ext cx="4169419" cy="1901400"/>
          </a:xfrm>
          <a:prstGeom prst="round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78B1AD-7432-4043-B505-659CC396EB55}"/>
              </a:ext>
            </a:extLst>
          </p:cNvPr>
          <p:cNvSpPr txBox="1"/>
          <p:nvPr userDrawn="1"/>
        </p:nvSpPr>
        <p:spPr>
          <a:xfrm>
            <a:off x="22174200" y="33899900"/>
            <a:ext cx="4138676" cy="830997"/>
          </a:xfrm>
          <a:prstGeom prst="rect">
            <a:avLst/>
          </a:prstGeom>
          <a:noFill/>
        </p:spPr>
        <p:txBody>
          <a:bodyPr wrap="square" rtlCol="0">
            <a:spAutoFit/>
          </a:bodyPr>
          <a:lstStyle/>
          <a:p>
            <a:pPr algn="r"/>
            <a:r>
              <a:rPr lang="en-US" sz="4800" spc="200" baseline="0" dirty="0">
                <a:solidFill>
                  <a:schemeClr val="bg1"/>
                </a:solidFill>
                <a:latin typeface="Century Gothic" panose="020B0502020202020204" pitchFamily="34" charset="0"/>
              </a:rPr>
              <a:t>Spring 2020</a:t>
            </a:r>
          </a:p>
        </p:txBody>
      </p:sp>
      <p:sp>
        <p:nvSpPr>
          <p:cNvPr id="28" name="Rectangle 27">
            <a:extLst>
              <a:ext uri="{FF2B5EF4-FFF2-40B4-BE49-F238E27FC236}">
                <a16:creationId xmlns:a16="http://schemas.microsoft.com/office/drawing/2014/main" id="{53B6461B-8373-FD40-9C73-82480E4FAC32}"/>
              </a:ext>
            </a:extLst>
          </p:cNvPr>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29" name="Picture 28">
            <a:extLst>
              <a:ext uri="{FF2B5EF4-FFF2-40B4-BE49-F238E27FC236}">
                <a16:creationId xmlns:a16="http://schemas.microsoft.com/office/drawing/2014/main" id="{A952E025-715C-1249-B5A4-29FDA63172F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322324" y="1274438"/>
            <a:ext cx="2587752" cy="2587752"/>
          </a:xfrm>
          <a:prstGeom prst="rect">
            <a:avLst/>
          </a:prstGeom>
        </p:spPr>
      </p:pic>
      <p:sp>
        <p:nvSpPr>
          <p:cNvPr id="30" name="Rounded Rectangle 29">
            <a:extLst>
              <a:ext uri="{FF2B5EF4-FFF2-40B4-BE49-F238E27FC236}">
                <a16:creationId xmlns:a16="http://schemas.microsoft.com/office/drawing/2014/main" id="{4486819C-15B9-4C40-8CC6-2C861208A179}"/>
              </a:ext>
            </a:extLst>
          </p:cNvPr>
          <p:cNvSpPr/>
          <p:nvPr userDrawn="1"/>
        </p:nvSpPr>
        <p:spPr>
          <a:xfrm>
            <a:off x="4343400" y="301605"/>
            <a:ext cx="22628308" cy="3544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87504F3-D8BD-864D-9B07-A0CC7E4F74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95568" y="1251175"/>
            <a:ext cx="2587752" cy="2141364"/>
          </a:xfrm>
          <a:prstGeom prst="rect">
            <a:avLst/>
          </a:prstGeom>
        </p:spPr>
      </p:pic>
    </p:spTree>
    <p:extLst>
      <p:ext uri="{BB962C8B-B14F-4D97-AF65-F5344CB8AC3E}">
        <p14:creationId xmlns:p14="http://schemas.microsoft.com/office/powerpoint/2010/main" val="13025272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6.jpe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png"/><Relationship Id="rId25"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jpe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jpeg"/><Relationship Id="rId28" Type="http://schemas.openxmlformats.org/officeDocument/2006/relationships/image" Target="../media/image28.png"/><Relationship Id="rId10" Type="http://schemas.openxmlformats.org/officeDocument/2006/relationships/image" Target="../media/image11.png"/><Relationship Id="rId19" Type="http://schemas.openxmlformats.org/officeDocument/2006/relationships/image" Target="../media/image20.jpeg"/><Relationship Id="rId31"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jpeg"/><Relationship Id="rId30"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744F521F-D8D4-9645-BF51-165032885327}"/>
              </a:ext>
            </a:extLst>
          </p:cNvPr>
          <p:cNvPicPr>
            <a:picLocks noChangeAspect="1"/>
          </p:cNvPicPr>
          <p:nvPr/>
        </p:nvPicPr>
        <p:blipFill rotWithShape="1">
          <a:blip r:embed="rId3">
            <a:extLst>
              <a:ext uri="{28A0092B-C50C-407E-A947-70E740481C1C}">
                <a14:useLocalDpi xmlns:a14="http://schemas.microsoft.com/office/drawing/2010/main"/>
              </a:ext>
            </a:extLst>
          </a:blip>
          <a:srcRect l="5774" t="15375" r="5546" b="10633"/>
          <a:stretch/>
        </p:blipFill>
        <p:spPr>
          <a:xfrm>
            <a:off x="14017367" y="14831927"/>
            <a:ext cx="6398972" cy="6909480"/>
          </a:xfrm>
          <a:prstGeom prst="rect">
            <a:avLst/>
          </a:prstGeom>
        </p:spPr>
      </p:pic>
      <p:sp>
        <p:nvSpPr>
          <p:cNvPr id="185" name="TextBox 184">
            <a:extLst>
              <a:ext uri="{FF2B5EF4-FFF2-40B4-BE49-F238E27FC236}">
                <a16:creationId xmlns:a16="http://schemas.microsoft.com/office/drawing/2014/main" id="{2CF0AF94-F949-A442-B2FE-2B5FC21C886D}"/>
              </a:ext>
            </a:extLst>
          </p:cNvPr>
          <p:cNvSpPr txBox="1"/>
          <p:nvPr/>
        </p:nvSpPr>
        <p:spPr>
          <a:xfrm>
            <a:off x="14369706" y="22115928"/>
            <a:ext cx="3302709" cy="1015499"/>
          </a:xfrm>
          <a:prstGeom prst="rect">
            <a:avLst/>
          </a:prstGeom>
          <a:solidFill>
            <a:schemeClr val="bg1"/>
          </a:solidFill>
        </p:spPr>
        <p:txBody>
          <a:bodyPr wrap="square" rtlCol="0">
            <a:spAutoFit/>
          </a:bodyPr>
          <a:lstStyle/>
          <a:p>
            <a:endParaRPr lang="en-US" sz="2000" b="1" dirty="0">
              <a:solidFill>
                <a:schemeClr val="tx1">
                  <a:lumMod val="75000"/>
                  <a:lumOff val="25000"/>
                </a:schemeClr>
              </a:solidFill>
              <a:latin typeface="Garamond" panose="02020404030301010803" pitchFamily="18" charset="0"/>
            </a:endParaRPr>
          </a:p>
        </p:txBody>
      </p:sp>
      <p:grpSp>
        <p:nvGrpSpPr>
          <p:cNvPr id="158" name="Group 157">
            <a:extLst>
              <a:ext uri="{FF2B5EF4-FFF2-40B4-BE49-F238E27FC236}">
                <a16:creationId xmlns:a16="http://schemas.microsoft.com/office/drawing/2014/main" id="{1692C807-9163-AE42-8E5D-4D21B7962E13}"/>
              </a:ext>
            </a:extLst>
          </p:cNvPr>
          <p:cNvGrpSpPr/>
          <p:nvPr/>
        </p:nvGrpSpPr>
        <p:grpSpPr>
          <a:xfrm>
            <a:off x="924788" y="11724764"/>
            <a:ext cx="11546174" cy="7922940"/>
            <a:chOff x="1089033" y="13210473"/>
            <a:chExt cx="11546174" cy="7922940"/>
          </a:xfrm>
        </p:grpSpPr>
        <p:grpSp>
          <p:nvGrpSpPr>
            <p:cNvPr id="152" name="Group 151">
              <a:extLst>
                <a:ext uri="{FF2B5EF4-FFF2-40B4-BE49-F238E27FC236}">
                  <a16:creationId xmlns:a16="http://schemas.microsoft.com/office/drawing/2014/main" id="{18BA0339-E5BE-5D4B-AF8F-696710AB7E92}"/>
                </a:ext>
              </a:extLst>
            </p:cNvPr>
            <p:cNvGrpSpPr/>
            <p:nvPr/>
          </p:nvGrpSpPr>
          <p:grpSpPr>
            <a:xfrm>
              <a:off x="1089033" y="13210473"/>
              <a:ext cx="11185650" cy="7922940"/>
              <a:chOff x="1155313" y="13591118"/>
              <a:chExt cx="11185650" cy="7922940"/>
            </a:xfrm>
          </p:grpSpPr>
          <p:pic>
            <p:nvPicPr>
              <p:cNvPr id="133" name="Picture 6">
                <a:extLst>
                  <a:ext uri="{FF2B5EF4-FFF2-40B4-BE49-F238E27FC236}">
                    <a16:creationId xmlns:a16="http://schemas.microsoft.com/office/drawing/2014/main" id="{602597F4-D4CB-FC46-B31E-D537CCFC03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5313" y="13591118"/>
                <a:ext cx="11185650" cy="7922940"/>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66855C33-22A0-8B49-983B-D81301FBDE7A}"/>
                  </a:ext>
                </a:extLst>
              </p:cNvPr>
              <p:cNvSpPr txBox="1"/>
              <p:nvPr/>
            </p:nvSpPr>
            <p:spPr>
              <a:xfrm>
                <a:off x="1897025" y="19606876"/>
                <a:ext cx="1946873" cy="338554"/>
              </a:xfrm>
              <a:prstGeom prst="rect">
                <a:avLst/>
              </a:prstGeom>
              <a:noFill/>
            </p:spPr>
            <p:txBody>
              <a:bodyPr wrap="square" rtlCol="0" anchor="t">
                <a:spAutoFit/>
              </a:bodyPr>
              <a:lstStyle/>
              <a:p>
                <a:r>
                  <a:rPr lang="en-US" sz="1600" dirty="0">
                    <a:solidFill>
                      <a:schemeClr val="tx1">
                        <a:lumMod val="75000"/>
                        <a:lumOff val="25000"/>
                      </a:schemeClr>
                    </a:solidFill>
                    <a:latin typeface="Century Gothic" panose="020B0502020202020204" pitchFamily="34" charset="0"/>
                  </a:rPr>
                  <a:t>Distance (miles)</a:t>
                </a:r>
              </a:p>
            </p:txBody>
          </p:sp>
        </p:grpSp>
        <p:sp>
          <p:nvSpPr>
            <p:cNvPr id="134" name="TextBox 133">
              <a:extLst>
                <a:ext uri="{FF2B5EF4-FFF2-40B4-BE49-F238E27FC236}">
                  <a16:creationId xmlns:a16="http://schemas.microsoft.com/office/drawing/2014/main" id="{BB4834C4-7586-6744-8B67-BC3EC9ED5237}"/>
                </a:ext>
              </a:extLst>
            </p:cNvPr>
            <p:cNvSpPr txBox="1"/>
            <p:nvPr/>
          </p:nvSpPr>
          <p:spPr>
            <a:xfrm>
              <a:off x="9548706" y="14872386"/>
              <a:ext cx="3023912" cy="446276"/>
            </a:xfrm>
            <a:prstGeom prst="rect">
              <a:avLst/>
            </a:prstGeom>
            <a:noFill/>
          </p:spPr>
          <p:txBody>
            <a:bodyPr wrap="square" rtlCol="0">
              <a:spAutoFit/>
            </a:bodyPr>
            <a:lstStyle/>
            <a:p>
              <a:r>
                <a:rPr lang="en-US" sz="2200" dirty="0">
                  <a:solidFill>
                    <a:schemeClr val="tx1">
                      <a:lumMod val="75000"/>
                      <a:lumOff val="25000"/>
                    </a:schemeClr>
                  </a:solidFill>
                  <a:latin typeface="Century Gothic" panose="020B0502020202020204" pitchFamily="34" charset="0"/>
                </a:rPr>
                <a:t>Washington State</a:t>
              </a:r>
            </a:p>
          </p:txBody>
        </p:sp>
        <p:sp>
          <p:nvSpPr>
            <p:cNvPr id="135" name="TextBox 134">
              <a:extLst>
                <a:ext uri="{FF2B5EF4-FFF2-40B4-BE49-F238E27FC236}">
                  <a16:creationId xmlns:a16="http://schemas.microsoft.com/office/drawing/2014/main" id="{BE6750CD-AB34-D640-9EE5-6CF4A9C305E4}"/>
                </a:ext>
              </a:extLst>
            </p:cNvPr>
            <p:cNvSpPr txBox="1"/>
            <p:nvPr/>
          </p:nvSpPr>
          <p:spPr>
            <a:xfrm>
              <a:off x="9562042" y="15249606"/>
              <a:ext cx="3073165" cy="430887"/>
            </a:xfrm>
            <a:prstGeom prst="rect">
              <a:avLst/>
            </a:prstGeom>
            <a:noFill/>
          </p:spPr>
          <p:txBody>
            <a:bodyPr wrap="square" rtlCol="0">
              <a:spAutoFit/>
            </a:bodyPr>
            <a:lstStyle/>
            <a:p>
              <a:r>
                <a:rPr lang="en-US" sz="2200" dirty="0">
                  <a:solidFill>
                    <a:schemeClr val="tx1">
                      <a:lumMod val="75000"/>
                      <a:lumOff val="25000"/>
                    </a:schemeClr>
                  </a:solidFill>
                  <a:latin typeface="Century Gothic" panose="020B0502020202020204" pitchFamily="34" charset="0"/>
                </a:rPr>
                <a:t>Eastern Washington</a:t>
              </a:r>
            </a:p>
          </p:txBody>
        </p:sp>
      </p:grpSp>
      <p:sp>
        <p:nvSpPr>
          <p:cNvPr id="5" name="Title 3"/>
          <p:cNvSpPr txBox="1">
            <a:spLocks/>
          </p:cNvSpPr>
          <p:nvPr/>
        </p:nvSpPr>
        <p:spPr>
          <a:xfrm>
            <a:off x="24925421" y="4735287"/>
            <a:ext cx="1468585" cy="2838271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3F4268"/>
                </a:solidFill>
                <a:latin typeface="Century Gothic" panose="020B0502020202020204" pitchFamily="34" charset="0"/>
              </a:rPr>
              <a:t>Eastern Washington </a:t>
            </a:r>
            <a:r>
              <a:rPr lang="en-US" sz="10000" dirty="0">
                <a:solidFill>
                  <a:srgbClr val="3F4268"/>
                </a:solidFill>
                <a:latin typeface="Century Gothic" panose="020B0502020202020204" pitchFamily="34" charset="0"/>
              </a:rPr>
              <a:t>Disasters</a:t>
            </a:r>
          </a:p>
        </p:txBody>
      </p:sp>
      <p:sp>
        <p:nvSpPr>
          <p:cNvPr id="7" name="TextBox 6">
            <a:extLst>
              <a:ext uri="{FF2B5EF4-FFF2-40B4-BE49-F238E27FC236}">
                <a16:creationId xmlns:a16="http://schemas.microsoft.com/office/drawing/2014/main" id="{CCC7B32D-56A6-A142-9D9D-634BA508AE2E}"/>
              </a:ext>
            </a:extLst>
          </p:cNvPr>
          <p:cNvSpPr txBox="1"/>
          <p:nvPr/>
        </p:nvSpPr>
        <p:spPr>
          <a:xfrm>
            <a:off x="12340815" y="33930797"/>
            <a:ext cx="9752076" cy="830997"/>
          </a:xfrm>
          <a:prstGeom prst="rect">
            <a:avLst/>
          </a:prstGeom>
          <a:noFill/>
        </p:spPr>
        <p:txBody>
          <a:bodyPr wrap="square" rtlCol="0">
            <a:spAutoFit/>
          </a:bodyPr>
          <a:lstStyle/>
          <a:p>
            <a:pPr algn="r"/>
            <a:r>
              <a:rPr lang="en-US" sz="4800" dirty="0">
                <a:solidFill>
                  <a:srgbClr val="3F4268"/>
                </a:solidFill>
                <a:latin typeface="Century Gothic" panose="020B0502020202020204" pitchFamily="34" charset="0"/>
              </a:rPr>
              <a:t>California - Ames </a:t>
            </a:r>
          </a:p>
        </p:txBody>
      </p:sp>
      <p:sp>
        <p:nvSpPr>
          <p:cNvPr id="8" name="Text Placeholder 42">
            <a:extLst>
              <a:ext uri="{FF2B5EF4-FFF2-40B4-BE49-F238E27FC236}">
                <a16:creationId xmlns:a16="http://schemas.microsoft.com/office/drawing/2014/main" id="{DB94A2AB-67B7-7042-8EA0-DE68E3BB3DB9}"/>
              </a:ext>
            </a:extLst>
          </p:cNvPr>
          <p:cNvSpPr txBox="1">
            <a:spLocks/>
          </p:cNvSpPr>
          <p:nvPr/>
        </p:nvSpPr>
        <p:spPr>
          <a:xfrm>
            <a:off x="4704381" y="876299"/>
            <a:ext cx="18362865" cy="2507653"/>
          </a:xfrm>
          <a:prstGeom prst="rect">
            <a:avLst/>
          </a:prstGeom>
        </p:spPr>
        <p:txBody>
          <a:bodyPr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chemeClr val="accent1"/>
                </a:solidFill>
                <a:latin typeface="Century Gothic" panose="020B0502020202020204" pitchFamily="34" charset="0"/>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a:solidFill>
                  <a:schemeClr val="tx1"/>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rgbClr val="3F4268"/>
                </a:solidFill>
              </a:rPr>
              <a:t>Integrating NASA Earth Observations to Analyze Spatiotemporal Distributions of Lightning-Caused Wildfires in Eastern Washington</a:t>
            </a:r>
          </a:p>
        </p:txBody>
      </p:sp>
      <p:sp>
        <p:nvSpPr>
          <p:cNvPr id="9" name="Text Placeholder 16">
            <a:extLst>
              <a:ext uri="{FF2B5EF4-FFF2-40B4-BE49-F238E27FC236}">
                <a16:creationId xmlns:a16="http://schemas.microsoft.com/office/drawing/2014/main" id="{022322CC-70F0-3A4A-9AF8-E9511B8085C4}"/>
              </a:ext>
            </a:extLst>
          </p:cNvPr>
          <p:cNvSpPr txBox="1">
            <a:spLocks/>
          </p:cNvSpPr>
          <p:nvPr/>
        </p:nvSpPr>
        <p:spPr>
          <a:xfrm>
            <a:off x="12776725" y="5364832"/>
            <a:ext cx="11430001" cy="27319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3F4268"/>
              </a:buClr>
            </a:pPr>
            <a:r>
              <a:rPr lang="en-US" sz="2400" b="1" dirty="0">
                <a:solidFill>
                  <a:srgbClr val="3F4268"/>
                </a:solidFill>
                <a:latin typeface="Garamond" panose="02020404030301010803" pitchFamily="18" charset="0"/>
              </a:rPr>
              <a:t>Identify</a:t>
            </a:r>
            <a:r>
              <a:rPr lang="en-US" sz="2400" dirty="0">
                <a:solidFill>
                  <a:schemeClr val="tx1">
                    <a:lumMod val="75000"/>
                    <a:lumOff val="25000"/>
                  </a:schemeClr>
                </a:solidFill>
                <a:latin typeface="Garamond" panose="02020404030301010803" pitchFamily="18" charset="0"/>
              </a:rPr>
              <a:t> spatiotemporal patterns of lightning-ignited wildfires</a:t>
            </a:r>
          </a:p>
          <a:p>
            <a:pPr algn="just">
              <a:lnSpc>
                <a:spcPct val="100000"/>
              </a:lnSpc>
              <a:spcBef>
                <a:spcPts val="0"/>
              </a:spcBef>
              <a:spcAft>
                <a:spcPts val="600"/>
              </a:spcAft>
              <a:buClr>
                <a:srgbClr val="3F4268"/>
              </a:buClr>
            </a:pPr>
            <a:r>
              <a:rPr lang="en-US" sz="2400" b="1" dirty="0">
                <a:solidFill>
                  <a:srgbClr val="3F4268"/>
                </a:solidFill>
                <a:latin typeface="Garamond" panose="02020404030301010803" pitchFamily="18" charset="0"/>
              </a:rPr>
              <a:t>Analyze</a:t>
            </a:r>
            <a:r>
              <a:rPr lang="en-US" sz="2400" dirty="0">
                <a:solidFill>
                  <a:schemeClr val="tx1">
                    <a:lumMod val="75000"/>
                    <a:lumOff val="25000"/>
                  </a:schemeClr>
                </a:solidFill>
                <a:latin typeface="Garamond" panose="02020404030301010803" pitchFamily="18" charset="0"/>
              </a:rPr>
              <a:t> the frequency and severity of lightning-ignited wildfires</a:t>
            </a:r>
          </a:p>
          <a:p>
            <a:pPr algn="just">
              <a:lnSpc>
                <a:spcPct val="100000"/>
              </a:lnSpc>
              <a:spcBef>
                <a:spcPts val="0"/>
              </a:spcBef>
              <a:spcAft>
                <a:spcPts val="600"/>
              </a:spcAft>
              <a:buClr>
                <a:srgbClr val="3F4268"/>
              </a:buClr>
            </a:pPr>
            <a:r>
              <a:rPr lang="en-US" sz="2400" b="1" dirty="0">
                <a:solidFill>
                  <a:srgbClr val="3F4268"/>
                </a:solidFill>
                <a:latin typeface="Garamond" panose="02020404030301010803" pitchFamily="18" charset="0"/>
              </a:rPr>
              <a:t>Assess</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the risk of wildfire ignition in Kittitas and Yakima Counties of Washington and the surrounding region</a:t>
            </a:r>
          </a:p>
          <a:p>
            <a:pPr algn="just">
              <a:lnSpc>
                <a:spcPct val="100000"/>
              </a:lnSpc>
              <a:spcBef>
                <a:spcPts val="0"/>
              </a:spcBef>
              <a:spcAft>
                <a:spcPts val="600"/>
              </a:spcAft>
              <a:buClr>
                <a:srgbClr val="3F4268"/>
              </a:buClr>
            </a:pPr>
            <a:r>
              <a:rPr lang="en-US" sz="2400" b="1" dirty="0">
                <a:solidFill>
                  <a:srgbClr val="3F4268"/>
                </a:solidFill>
                <a:latin typeface="Garamond" panose="02020404030301010803" pitchFamily="18" charset="0"/>
              </a:rPr>
              <a:t>Provide</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our partner with resources to visualize, interpret, and share data on Eastern Washington’s fire regime</a:t>
            </a:r>
          </a:p>
        </p:txBody>
      </p:sp>
      <p:sp>
        <p:nvSpPr>
          <p:cNvPr id="10" name="TextBox 9">
            <a:extLst>
              <a:ext uri="{FF2B5EF4-FFF2-40B4-BE49-F238E27FC236}">
                <a16:creationId xmlns:a16="http://schemas.microsoft.com/office/drawing/2014/main" id="{F39FCAA1-BF5E-9E4A-8FAF-F52102165EDD}"/>
              </a:ext>
            </a:extLst>
          </p:cNvPr>
          <p:cNvSpPr txBox="1"/>
          <p:nvPr/>
        </p:nvSpPr>
        <p:spPr>
          <a:xfrm>
            <a:off x="12848124" y="4484915"/>
            <a:ext cx="3127779"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Objectives</a:t>
            </a:r>
          </a:p>
        </p:txBody>
      </p:sp>
      <p:sp>
        <p:nvSpPr>
          <p:cNvPr id="11" name="Text Placeholder 16">
            <a:extLst>
              <a:ext uri="{FF2B5EF4-FFF2-40B4-BE49-F238E27FC236}">
                <a16:creationId xmlns:a16="http://schemas.microsoft.com/office/drawing/2014/main" id="{EB680160-7405-D447-A8CD-BDCB522B714B}"/>
              </a:ext>
            </a:extLst>
          </p:cNvPr>
          <p:cNvSpPr txBox="1">
            <a:spLocks/>
          </p:cNvSpPr>
          <p:nvPr/>
        </p:nvSpPr>
        <p:spPr>
          <a:xfrm>
            <a:off x="947058" y="10530212"/>
            <a:ext cx="11429999" cy="227885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b="1" dirty="0">
              <a:solidFill>
                <a:schemeClr val="tx1">
                  <a:lumMod val="75000"/>
                  <a:lumOff val="25000"/>
                </a:schemeClr>
              </a:solidFill>
              <a:latin typeface="Garamond" panose="02020404030301010803" pitchFamily="18" charset="0"/>
            </a:endParaRPr>
          </a:p>
        </p:txBody>
      </p:sp>
      <p:sp>
        <p:nvSpPr>
          <p:cNvPr id="13" name="Text Placeholder 16">
            <a:extLst>
              <a:ext uri="{FF2B5EF4-FFF2-40B4-BE49-F238E27FC236}">
                <a16:creationId xmlns:a16="http://schemas.microsoft.com/office/drawing/2014/main" id="{F6E98EE7-6F5E-CC42-BAD2-2C25C0D7879E}"/>
              </a:ext>
            </a:extLst>
          </p:cNvPr>
          <p:cNvSpPr txBox="1">
            <a:spLocks/>
          </p:cNvSpPr>
          <p:nvPr/>
        </p:nvSpPr>
        <p:spPr>
          <a:xfrm>
            <a:off x="982625" y="20771497"/>
            <a:ext cx="11462658" cy="2834640"/>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dirty="0">
              <a:solidFill>
                <a:schemeClr val="tx1">
                  <a:lumMod val="75000"/>
                  <a:lumOff val="25000"/>
                </a:schemeClr>
              </a:solidFill>
              <a:latin typeface="Garamond" panose="02020404030301010803" pitchFamily="18" charset="0"/>
            </a:endParaRPr>
          </a:p>
        </p:txBody>
      </p:sp>
      <p:sp>
        <p:nvSpPr>
          <p:cNvPr id="14" name="TextBox 13">
            <a:extLst>
              <a:ext uri="{FF2B5EF4-FFF2-40B4-BE49-F238E27FC236}">
                <a16:creationId xmlns:a16="http://schemas.microsoft.com/office/drawing/2014/main" id="{AFFEBA6E-4F7E-F948-A164-3B21EC1F8751}"/>
              </a:ext>
            </a:extLst>
          </p:cNvPr>
          <p:cNvSpPr txBox="1"/>
          <p:nvPr/>
        </p:nvSpPr>
        <p:spPr>
          <a:xfrm>
            <a:off x="933226" y="10429424"/>
            <a:ext cx="3172663" cy="769441"/>
          </a:xfrm>
          <a:prstGeom prst="rect">
            <a:avLst/>
          </a:prstGeom>
          <a:noFill/>
        </p:spPr>
        <p:txBody>
          <a:bodyPr wrap="none" rtlCol="0" anchor="ctr">
            <a:spAutoFit/>
          </a:bodyPr>
          <a:lstStyle/>
          <a:p>
            <a:r>
              <a:rPr lang="en-US" sz="4400" b="1" dirty="0">
                <a:solidFill>
                  <a:srgbClr val="3F4268"/>
                </a:solidFill>
                <a:latin typeface="Century Gothic" panose="020B0502020202020204" pitchFamily="34" charset="0"/>
              </a:rPr>
              <a:t>Study Area</a:t>
            </a:r>
          </a:p>
        </p:txBody>
      </p:sp>
      <p:sp>
        <p:nvSpPr>
          <p:cNvPr id="17" name="Text Placeholder 16">
            <a:extLst>
              <a:ext uri="{FF2B5EF4-FFF2-40B4-BE49-F238E27FC236}">
                <a16:creationId xmlns:a16="http://schemas.microsoft.com/office/drawing/2014/main" id="{85D5317A-F525-C546-918B-8DA87DAD8FFD}"/>
              </a:ext>
            </a:extLst>
          </p:cNvPr>
          <p:cNvSpPr txBox="1">
            <a:spLocks/>
          </p:cNvSpPr>
          <p:nvPr/>
        </p:nvSpPr>
        <p:spPr>
          <a:xfrm>
            <a:off x="12737416" y="14307995"/>
            <a:ext cx="11430001" cy="26521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dirty="0">
              <a:solidFill>
                <a:schemeClr val="tx1">
                  <a:lumMod val="75000"/>
                  <a:lumOff val="25000"/>
                </a:schemeClr>
              </a:solidFill>
              <a:latin typeface="Garamond" panose="02020404030301010803" pitchFamily="18" charset="0"/>
            </a:endParaRPr>
          </a:p>
        </p:txBody>
      </p:sp>
      <p:sp>
        <p:nvSpPr>
          <p:cNvPr id="18" name="TextBox 17">
            <a:extLst>
              <a:ext uri="{FF2B5EF4-FFF2-40B4-BE49-F238E27FC236}">
                <a16:creationId xmlns:a16="http://schemas.microsoft.com/office/drawing/2014/main" id="{4B870F34-8525-6748-A569-C61FE1D56F02}"/>
              </a:ext>
            </a:extLst>
          </p:cNvPr>
          <p:cNvSpPr txBox="1"/>
          <p:nvPr/>
        </p:nvSpPr>
        <p:spPr>
          <a:xfrm>
            <a:off x="12709955" y="7901523"/>
            <a:ext cx="2012089"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Results</a:t>
            </a:r>
          </a:p>
        </p:txBody>
      </p:sp>
      <p:sp>
        <p:nvSpPr>
          <p:cNvPr id="19" name="Text Placeholder 16">
            <a:extLst>
              <a:ext uri="{FF2B5EF4-FFF2-40B4-BE49-F238E27FC236}">
                <a16:creationId xmlns:a16="http://schemas.microsoft.com/office/drawing/2014/main" id="{93AF55B4-75F2-4E46-995B-E36887786413}"/>
              </a:ext>
            </a:extLst>
          </p:cNvPr>
          <p:cNvSpPr txBox="1">
            <a:spLocks/>
          </p:cNvSpPr>
          <p:nvPr/>
        </p:nvSpPr>
        <p:spPr>
          <a:xfrm>
            <a:off x="12810240" y="25954925"/>
            <a:ext cx="11430000" cy="247996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3F4268"/>
              </a:buClr>
            </a:pPr>
            <a:r>
              <a:rPr lang="en-US" sz="2400" dirty="0">
                <a:solidFill>
                  <a:schemeClr val="tx1">
                    <a:lumMod val="75000"/>
                    <a:lumOff val="25000"/>
                  </a:schemeClr>
                </a:solidFill>
                <a:latin typeface="Garamond" panose="02020404030301010803" pitchFamily="18" charset="0"/>
              </a:rPr>
              <a:t>The highest index cells, or the most vulnerable, were concentrated in the northwest region of the study area, specifically in Okanogan County.</a:t>
            </a:r>
          </a:p>
          <a:p>
            <a:pPr algn="just">
              <a:lnSpc>
                <a:spcPct val="100000"/>
              </a:lnSpc>
              <a:spcBef>
                <a:spcPts val="0"/>
              </a:spcBef>
              <a:spcAft>
                <a:spcPts val="600"/>
              </a:spcAft>
              <a:buClr>
                <a:srgbClr val="3F4268"/>
              </a:buClr>
            </a:pPr>
            <a:r>
              <a:rPr lang="en-US" sz="2400" dirty="0">
                <a:solidFill>
                  <a:schemeClr val="tx1">
                    <a:lumMod val="75000"/>
                    <a:lumOff val="25000"/>
                  </a:schemeClr>
                </a:solidFill>
                <a:latin typeface="Garamond" panose="02020404030301010803" pitchFamily="18" charset="0"/>
              </a:rPr>
              <a:t>Within Kittitas and Yakima Counties, there were 1,750 total square kilometers classified as having the highest vulnerability (index of 3).</a:t>
            </a:r>
          </a:p>
          <a:p>
            <a:pPr algn="just">
              <a:lnSpc>
                <a:spcPct val="100000"/>
              </a:lnSpc>
              <a:spcBef>
                <a:spcPts val="0"/>
              </a:spcBef>
              <a:spcAft>
                <a:spcPts val="600"/>
              </a:spcAft>
              <a:buClr>
                <a:srgbClr val="3F4268"/>
              </a:buClr>
            </a:pPr>
            <a:r>
              <a:rPr lang="en-US" sz="2400" dirty="0">
                <a:solidFill>
                  <a:schemeClr val="tx1">
                    <a:lumMod val="75000"/>
                    <a:lumOff val="25000"/>
                  </a:schemeClr>
                </a:solidFill>
                <a:latin typeface="Garamond" panose="02020404030301010803" pitchFamily="18" charset="0"/>
              </a:rPr>
              <a:t>Vector fishnet layers derived from </a:t>
            </a:r>
            <a:r>
              <a:rPr lang="en-US" sz="2400">
                <a:solidFill>
                  <a:schemeClr val="tx1">
                    <a:lumMod val="75000"/>
                    <a:lumOff val="25000"/>
                  </a:schemeClr>
                </a:solidFill>
                <a:latin typeface="Garamond" panose="02020404030301010803" pitchFamily="18" charset="0"/>
              </a:rPr>
              <a:t>Earth observation </a:t>
            </a:r>
            <a:r>
              <a:rPr lang="en-US" sz="2400" dirty="0">
                <a:solidFill>
                  <a:schemeClr val="tx1">
                    <a:lumMod val="75000"/>
                    <a:lumOff val="25000"/>
                  </a:schemeClr>
                </a:solidFill>
                <a:latin typeface="Garamond" panose="02020404030301010803" pitchFamily="18" charset="0"/>
              </a:rPr>
              <a:t>data can be an effective, flexible way of conducting vulnerability assessment.</a:t>
            </a:r>
          </a:p>
          <a:p>
            <a:pPr>
              <a:lnSpc>
                <a:spcPct val="100000"/>
              </a:lnSpc>
              <a:spcBef>
                <a:spcPts val="0"/>
              </a:spcBef>
              <a:spcAft>
                <a:spcPts val="600"/>
              </a:spcAft>
              <a:buClr>
                <a:srgbClr val="3F4268"/>
              </a:buClr>
            </a:pPr>
            <a:endParaRPr lang="en-US" sz="2800" dirty="0">
              <a:solidFill>
                <a:schemeClr val="tx1">
                  <a:lumMod val="75000"/>
                  <a:lumOff val="25000"/>
                </a:schemeClr>
              </a:solidFill>
              <a:latin typeface="Garamond" panose="02020404030301010803" pitchFamily="18" charset="0"/>
            </a:endParaRPr>
          </a:p>
        </p:txBody>
      </p:sp>
      <p:sp>
        <p:nvSpPr>
          <p:cNvPr id="20" name="TextBox 19">
            <a:extLst>
              <a:ext uri="{FF2B5EF4-FFF2-40B4-BE49-F238E27FC236}">
                <a16:creationId xmlns:a16="http://schemas.microsoft.com/office/drawing/2014/main" id="{4DCE6A74-6ADC-B642-A5A0-6916B3BCA987}"/>
              </a:ext>
            </a:extLst>
          </p:cNvPr>
          <p:cNvSpPr txBox="1"/>
          <p:nvPr/>
        </p:nvSpPr>
        <p:spPr>
          <a:xfrm>
            <a:off x="12774374" y="25370627"/>
            <a:ext cx="3486852"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Conclusions</a:t>
            </a:r>
          </a:p>
        </p:txBody>
      </p:sp>
      <p:sp>
        <p:nvSpPr>
          <p:cNvPr id="21" name="Text Placeholder 16">
            <a:extLst>
              <a:ext uri="{FF2B5EF4-FFF2-40B4-BE49-F238E27FC236}">
                <a16:creationId xmlns:a16="http://schemas.microsoft.com/office/drawing/2014/main" id="{D35F066C-AA25-734C-B717-5ACBC62F9496}"/>
              </a:ext>
            </a:extLst>
          </p:cNvPr>
          <p:cNvSpPr txBox="1">
            <a:spLocks/>
          </p:cNvSpPr>
          <p:nvPr/>
        </p:nvSpPr>
        <p:spPr>
          <a:xfrm>
            <a:off x="12774374" y="29044381"/>
            <a:ext cx="10893995" cy="47884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defTabSz="914400">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Brian </a:t>
            </a:r>
            <a:r>
              <a:rPr lang="en-US" sz="2400" b="1" dirty="0" err="1">
                <a:solidFill>
                  <a:schemeClr val="tx1">
                    <a:lumMod val="75000"/>
                    <a:lumOff val="25000"/>
                  </a:schemeClr>
                </a:solidFill>
                <a:latin typeface="Garamond" panose="02020404030301010803" pitchFamily="18" charset="0"/>
              </a:rPr>
              <a:t>Straniti</a:t>
            </a:r>
            <a:r>
              <a:rPr lang="en-US" sz="2400" dirty="0">
                <a:solidFill>
                  <a:schemeClr val="tx1">
                    <a:lumMod val="75000"/>
                    <a:lumOff val="25000"/>
                  </a:schemeClr>
                </a:solidFill>
                <a:latin typeface="Garamond" panose="02020404030301010803" pitchFamily="18" charset="0"/>
              </a:rPr>
              <a:t>, The Nature Conservancy Washington Chapter</a:t>
            </a:r>
          </a:p>
          <a:p>
            <a:pPr>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Dr. Juan Torres-Pérez</a:t>
            </a:r>
            <a:r>
              <a:rPr lang="en-US" sz="2400" dirty="0">
                <a:solidFill>
                  <a:schemeClr val="tx1">
                    <a:lumMod val="75000"/>
                    <a:lumOff val="25000"/>
                  </a:schemeClr>
                </a:solidFill>
                <a:latin typeface="Garamond" panose="02020404030301010803" pitchFamily="18" charset="0"/>
              </a:rPr>
              <a:t>, Bay Area Environmental Research Institute, NASA Ames Research Center </a:t>
            </a:r>
            <a:endParaRPr lang="en-US" sz="2400"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Dr. Kenton Ross</a:t>
            </a:r>
            <a:r>
              <a:rPr lang="en-US" sz="2400" dirty="0">
                <a:solidFill>
                  <a:schemeClr val="tx1">
                    <a:lumMod val="75000"/>
                    <a:lumOff val="25000"/>
                  </a:schemeClr>
                </a:solidFill>
                <a:latin typeface="Garamond" panose="02020404030301010803" pitchFamily="18" charset="0"/>
              </a:rPr>
              <a:t>, NASA Langley Research Center</a:t>
            </a:r>
            <a:endParaRPr lang="en-US" sz="2400" b="1" dirty="0">
              <a:solidFill>
                <a:schemeClr val="tx1">
                  <a:lumMod val="75000"/>
                  <a:lumOff val="25000"/>
                </a:schemeClr>
              </a:solidFill>
              <a:latin typeface="Garamond" panose="02020404030301010803" pitchFamily="18" charset="0"/>
            </a:endParaRPr>
          </a:p>
          <a:p>
            <a:pPr lvl="0" defTabSz="914400">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Dr. Christopher Schultz and Dr. Chris Hain,</a:t>
            </a:r>
            <a:r>
              <a:rPr lang="en-US" sz="2400" dirty="0">
                <a:solidFill>
                  <a:schemeClr val="tx1">
                    <a:lumMod val="75000"/>
                    <a:lumOff val="25000"/>
                  </a:schemeClr>
                </a:solidFill>
                <a:latin typeface="Garamond" panose="02020404030301010803" pitchFamily="18" charset="0"/>
              </a:rPr>
              <a:t> Short-term Prediction Research and Transition Center (</a:t>
            </a:r>
            <a:r>
              <a:rPr lang="en-US" sz="2400" dirty="0" err="1">
                <a:solidFill>
                  <a:schemeClr val="tx1">
                    <a:lumMod val="75000"/>
                    <a:lumOff val="25000"/>
                  </a:schemeClr>
                </a:solidFill>
                <a:latin typeface="Garamond" panose="02020404030301010803" pitchFamily="18" charset="0"/>
              </a:rPr>
              <a:t>SPoRT</a:t>
            </a:r>
            <a:r>
              <a:rPr lang="en-US" sz="2400" dirty="0">
                <a:solidFill>
                  <a:schemeClr val="tx1">
                    <a:lumMod val="75000"/>
                    <a:lumOff val="25000"/>
                  </a:schemeClr>
                </a:solidFill>
                <a:latin typeface="Garamond" panose="02020404030301010803" pitchFamily="18" charset="0"/>
              </a:rPr>
              <a:t>), NASA Marshall Space Flight Center</a:t>
            </a:r>
            <a:endParaRPr lang="en-US" sz="2400" b="1" dirty="0">
              <a:solidFill>
                <a:schemeClr val="tx1">
                  <a:lumMod val="75000"/>
                  <a:lumOff val="25000"/>
                </a:schemeClr>
              </a:solidFill>
              <a:latin typeface="Garamond" panose="02020404030301010803" pitchFamily="18" charset="0"/>
            </a:endParaRPr>
          </a:p>
          <a:p>
            <a:pPr lvl="0">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Dr. Vincent Ambrosia</a:t>
            </a:r>
            <a:r>
              <a:rPr lang="en-US" sz="2400" dirty="0">
                <a:solidFill>
                  <a:schemeClr val="tx1">
                    <a:lumMod val="75000"/>
                    <a:lumOff val="25000"/>
                  </a:schemeClr>
                </a:solidFill>
                <a:latin typeface="Garamond" panose="02020404030301010803" pitchFamily="18" charset="0"/>
              </a:rPr>
              <a:t>, NASA Ames Research Center</a:t>
            </a:r>
          </a:p>
          <a:p>
            <a:pPr lvl="0">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Gina Cova</a:t>
            </a:r>
            <a:r>
              <a:rPr lang="en-US" sz="2400" dirty="0">
                <a:solidFill>
                  <a:schemeClr val="tx1">
                    <a:lumMod val="75000"/>
                    <a:lumOff val="25000"/>
                  </a:schemeClr>
                </a:solidFill>
                <a:latin typeface="Garamond" panose="02020404030301010803" pitchFamily="18" charset="0"/>
              </a:rPr>
              <a:t>, DEVELOP Fellow – NASA Ames Research Center</a:t>
            </a:r>
          </a:p>
          <a:p>
            <a:pPr>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Zachary Bengtsson</a:t>
            </a:r>
            <a:r>
              <a:rPr lang="en-US" sz="2400" dirty="0">
                <a:solidFill>
                  <a:schemeClr val="tx1">
                    <a:lumMod val="75000"/>
                    <a:lumOff val="25000"/>
                  </a:schemeClr>
                </a:solidFill>
                <a:latin typeface="Garamond" panose="02020404030301010803" pitchFamily="18" charset="0"/>
              </a:rPr>
              <a:t>, DEVELOP Fellow – NASA Ames Research Center</a:t>
            </a:r>
          </a:p>
          <a:p>
            <a:pPr>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John </a:t>
            </a:r>
            <a:r>
              <a:rPr lang="en-US" sz="2400" b="1" dirty="0" err="1">
                <a:solidFill>
                  <a:schemeClr val="tx1">
                    <a:lumMod val="75000"/>
                    <a:lumOff val="25000"/>
                  </a:schemeClr>
                </a:solidFill>
                <a:latin typeface="Garamond" panose="02020404030301010803" pitchFamily="18" charset="0"/>
              </a:rPr>
              <a:t>Dilger</a:t>
            </a:r>
            <a:r>
              <a:rPr lang="en-US" sz="2400" dirty="0">
                <a:solidFill>
                  <a:schemeClr val="tx1">
                    <a:lumMod val="75000"/>
                    <a:lumOff val="25000"/>
                  </a:schemeClr>
                </a:solidFill>
                <a:latin typeface="Garamond" panose="02020404030301010803" pitchFamily="18" charset="0"/>
              </a:rPr>
              <a:t>, Spatial Informatics Group</a:t>
            </a:r>
            <a:endParaRPr lang="en-US" sz="2400"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E4268"/>
              </a:buClr>
              <a:defRPr/>
            </a:pPr>
            <a:r>
              <a:rPr lang="en-US" sz="2400" b="1" dirty="0">
                <a:solidFill>
                  <a:schemeClr val="tx1">
                    <a:lumMod val="75000"/>
                    <a:lumOff val="25000"/>
                  </a:schemeClr>
                </a:solidFill>
                <a:latin typeface="Garamond" panose="02020404030301010803" pitchFamily="18" charset="0"/>
              </a:rPr>
              <a:t>Christine Evans and Essence Raphael</a:t>
            </a:r>
            <a:r>
              <a:rPr lang="en-US" sz="2400" dirty="0">
                <a:solidFill>
                  <a:schemeClr val="tx1">
                    <a:lumMod val="75000"/>
                    <a:lumOff val="25000"/>
                  </a:schemeClr>
                </a:solidFill>
                <a:latin typeface="Garamond" panose="02020404030301010803" pitchFamily="18" charset="0"/>
              </a:rPr>
              <a:t>,</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University of Alabama, Huntsville</a:t>
            </a:r>
          </a:p>
        </p:txBody>
      </p:sp>
      <p:sp>
        <p:nvSpPr>
          <p:cNvPr id="22" name="TextBox 21">
            <a:extLst>
              <a:ext uri="{FF2B5EF4-FFF2-40B4-BE49-F238E27FC236}">
                <a16:creationId xmlns:a16="http://schemas.microsoft.com/office/drawing/2014/main" id="{62609C20-1E2B-6A47-92A2-F3B2B7AB5A94}"/>
              </a:ext>
            </a:extLst>
          </p:cNvPr>
          <p:cNvSpPr txBox="1"/>
          <p:nvPr/>
        </p:nvSpPr>
        <p:spPr>
          <a:xfrm>
            <a:off x="12764640" y="28372583"/>
            <a:ext cx="5687776"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Acknowledgements</a:t>
            </a:r>
          </a:p>
        </p:txBody>
      </p:sp>
      <p:sp>
        <p:nvSpPr>
          <p:cNvPr id="23" name="Text Placeholder 16">
            <a:extLst>
              <a:ext uri="{FF2B5EF4-FFF2-40B4-BE49-F238E27FC236}">
                <a16:creationId xmlns:a16="http://schemas.microsoft.com/office/drawing/2014/main" id="{30B133FB-8DCD-0042-947B-D0EE1DC0C852}"/>
              </a:ext>
            </a:extLst>
          </p:cNvPr>
          <p:cNvSpPr txBox="1">
            <a:spLocks/>
          </p:cNvSpPr>
          <p:nvPr/>
        </p:nvSpPr>
        <p:spPr>
          <a:xfrm>
            <a:off x="895099" y="29176732"/>
            <a:ext cx="11463159" cy="37581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b="1" dirty="0">
                <a:solidFill>
                  <a:schemeClr val="tx1">
                    <a:lumMod val="75000"/>
                    <a:lumOff val="25000"/>
                  </a:schemeClr>
                </a:solidFill>
                <a:latin typeface="Garamond" panose="02020404030301010803" pitchFamily="18" charset="0"/>
              </a:rPr>
              <a:t>The Nature Conservancy,</a:t>
            </a:r>
            <a:r>
              <a:rPr lang="en-US" dirty="0">
                <a:solidFill>
                  <a:schemeClr val="tx1">
                    <a:lumMod val="75000"/>
                    <a:lumOff val="25000"/>
                  </a:schemeClr>
                </a:solidFill>
                <a:latin typeface="Garamond" panose="02020404030301010803" pitchFamily="18" charset="0"/>
              </a:rPr>
              <a:t> Washington Chapter</a:t>
            </a:r>
          </a:p>
        </p:txBody>
      </p:sp>
      <p:sp>
        <p:nvSpPr>
          <p:cNvPr id="24" name="TextBox 23">
            <a:extLst>
              <a:ext uri="{FF2B5EF4-FFF2-40B4-BE49-F238E27FC236}">
                <a16:creationId xmlns:a16="http://schemas.microsoft.com/office/drawing/2014/main" id="{54C1EB46-C54F-8B42-84B8-7EBD78A05F23}"/>
              </a:ext>
            </a:extLst>
          </p:cNvPr>
          <p:cNvSpPr txBox="1"/>
          <p:nvPr/>
        </p:nvSpPr>
        <p:spPr>
          <a:xfrm>
            <a:off x="878674" y="28373902"/>
            <a:ext cx="4403770"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Project Partners</a:t>
            </a:r>
          </a:p>
        </p:txBody>
      </p:sp>
      <p:sp>
        <p:nvSpPr>
          <p:cNvPr id="25" name="TextBox 24">
            <a:extLst>
              <a:ext uri="{FF2B5EF4-FFF2-40B4-BE49-F238E27FC236}">
                <a16:creationId xmlns:a16="http://schemas.microsoft.com/office/drawing/2014/main" id="{DADBC8F7-A85D-3E4A-834E-92FE4F1AB007}"/>
              </a:ext>
            </a:extLst>
          </p:cNvPr>
          <p:cNvSpPr txBox="1"/>
          <p:nvPr/>
        </p:nvSpPr>
        <p:spPr>
          <a:xfrm>
            <a:off x="868453" y="29869891"/>
            <a:ext cx="4542503" cy="769441"/>
          </a:xfrm>
          <a:prstGeom prst="rect">
            <a:avLst/>
          </a:prstGeom>
          <a:noFill/>
        </p:spPr>
        <p:txBody>
          <a:bodyPr wrap="none" rtlCol="0" anchor="ctr">
            <a:spAutoFit/>
          </a:bodyPr>
          <a:lstStyle/>
          <a:p>
            <a:r>
              <a:rPr lang="en-US" sz="4400" b="1" dirty="0">
                <a:solidFill>
                  <a:srgbClr val="3F4268"/>
                </a:solidFill>
                <a:latin typeface="Century Gothic" panose="020B0502020202020204" pitchFamily="34" charset="0"/>
              </a:rPr>
              <a:t>Team Members</a:t>
            </a:r>
          </a:p>
        </p:txBody>
      </p:sp>
      <p:grpSp>
        <p:nvGrpSpPr>
          <p:cNvPr id="4" name="Group 3">
            <a:extLst>
              <a:ext uri="{FF2B5EF4-FFF2-40B4-BE49-F238E27FC236}">
                <a16:creationId xmlns:a16="http://schemas.microsoft.com/office/drawing/2014/main" id="{C39793B9-6EE8-DB41-9CC0-20B9472493DF}"/>
              </a:ext>
            </a:extLst>
          </p:cNvPr>
          <p:cNvGrpSpPr/>
          <p:nvPr/>
        </p:nvGrpSpPr>
        <p:grpSpPr>
          <a:xfrm>
            <a:off x="844023" y="30808368"/>
            <a:ext cx="2834640" cy="3083109"/>
            <a:chOff x="844023" y="30808368"/>
            <a:chExt cx="2834640" cy="3083109"/>
          </a:xfrm>
        </p:grpSpPr>
        <p:pic>
          <p:nvPicPr>
            <p:cNvPr id="30" name="Picture 29">
              <a:extLst>
                <a:ext uri="{FF2B5EF4-FFF2-40B4-BE49-F238E27FC236}">
                  <a16:creationId xmlns:a16="http://schemas.microsoft.com/office/drawing/2014/main" id="{4F1F6FE7-28D2-2D41-BA13-97CD0F2AA32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209054" y="30808368"/>
              <a:ext cx="2104578" cy="2092621"/>
            </a:xfrm>
            <a:prstGeom prst="rect">
              <a:avLst/>
            </a:prstGeom>
          </p:spPr>
        </p:pic>
        <p:sp>
          <p:nvSpPr>
            <p:cNvPr id="31" name="Text Placeholder 16">
              <a:extLst>
                <a:ext uri="{FF2B5EF4-FFF2-40B4-BE49-F238E27FC236}">
                  <a16:creationId xmlns:a16="http://schemas.microsoft.com/office/drawing/2014/main" id="{B28218B1-CC26-1748-A80F-C67D9F623F59}"/>
                </a:ext>
              </a:extLst>
            </p:cNvPr>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Ani </a:t>
              </a:r>
              <a:r>
                <a:rPr lang="en-US" b="1" dirty="0" err="1">
                  <a:solidFill>
                    <a:schemeClr val="tx1">
                      <a:lumMod val="75000"/>
                      <a:lumOff val="25000"/>
                    </a:schemeClr>
                  </a:solidFill>
                  <a:latin typeface="Garamond" panose="02020404030301010803" pitchFamily="18" charset="0"/>
                </a:rPr>
                <a:t>Matevosian</a:t>
              </a:r>
              <a:endParaRPr lang="en-US" b="1"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43" name="Group 42">
            <a:extLst>
              <a:ext uri="{FF2B5EF4-FFF2-40B4-BE49-F238E27FC236}">
                <a16:creationId xmlns:a16="http://schemas.microsoft.com/office/drawing/2014/main" id="{1A04C0EC-893E-3145-8FF7-8B4997059FAE}"/>
              </a:ext>
            </a:extLst>
          </p:cNvPr>
          <p:cNvGrpSpPr/>
          <p:nvPr/>
        </p:nvGrpSpPr>
        <p:grpSpPr>
          <a:xfrm>
            <a:off x="6683239" y="30808368"/>
            <a:ext cx="2834640" cy="2667610"/>
            <a:chOff x="6683239" y="30808368"/>
            <a:chExt cx="2834640" cy="2667610"/>
          </a:xfrm>
        </p:grpSpPr>
        <p:pic>
          <p:nvPicPr>
            <p:cNvPr id="33" name="Picture 32">
              <a:extLst>
                <a:ext uri="{FF2B5EF4-FFF2-40B4-BE49-F238E27FC236}">
                  <a16:creationId xmlns:a16="http://schemas.microsoft.com/office/drawing/2014/main" id="{3BD048A3-05C6-0742-96C3-1226CFDEA38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048270" y="30808368"/>
              <a:ext cx="2104578" cy="2092621"/>
            </a:xfrm>
            <a:prstGeom prst="rect">
              <a:avLst/>
            </a:prstGeom>
          </p:spPr>
        </p:pic>
        <p:sp>
          <p:nvSpPr>
            <p:cNvPr id="34" name="Text Placeholder 16">
              <a:extLst>
                <a:ext uri="{FF2B5EF4-FFF2-40B4-BE49-F238E27FC236}">
                  <a16:creationId xmlns:a16="http://schemas.microsoft.com/office/drawing/2014/main" id="{DE579121-499F-A942-88A7-A0E367204A8F}"/>
                </a:ext>
              </a:extLst>
            </p:cNvPr>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Amy Kennedy</a:t>
              </a:r>
            </a:p>
          </p:txBody>
        </p:sp>
      </p:grpSp>
      <p:grpSp>
        <p:nvGrpSpPr>
          <p:cNvPr id="44" name="Group 43">
            <a:extLst>
              <a:ext uri="{FF2B5EF4-FFF2-40B4-BE49-F238E27FC236}">
                <a16:creationId xmlns:a16="http://schemas.microsoft.com/office/drawing/2014/main" id="{01218170-AC9F-C341-BA77-3DD07C007A64}"/>
              </a:ext>
            </a:extLst>
          </p:cNvPr>
          <p:cNvGrpSpPr/>
          <p:nvPr/>
        </p:nvGrpSpPr>
        <p:grpSpPr>
          <a:xfrm>
            <a:off x="9602847" y="30808368"/>
            <a:ext cx="2834640" cy="2667610"/>
            <a:chOff x="9602847" y="30808368"/>
            <a:chExt cx="2834640" cy="2667610"/>
          </a:xfrm>
        </p:grpSpPr>
        <p:pic>
          <p:nvPicPr>
            <p:cNvPr id="36" name="Picture 35">
              <a:extLst>
                <a:ext uri="{FF2B5EF4-FFF2-40B4-BE49-F238E27FC236}">
                  <a16:creationId xmlns:a16="http://schemas.microsoft.com/office/drawing/2014/main" id="{C6CB98C4-7418-3F4C-800A-1A96C50604A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967878" y="30808368"/>
              <a:ext cx="2104578" cy="2092621"/>
            </a:xfrm>
            <a:prstGeom prst="rect">
              <a:avLst/>
            </a:prstGeom>
          </p:spPr>
        </p:pic>
        <p:sp>
          <p:nvSpPr>
            <p:cNvPr id="37" name="Text Placeholder 16">
              <a:extLst>
                <a:ext uri="{FF2B5EF4-FFF2-40B4-BE49-F238E27FC236}">
                  <a16:creationId xmlns:a16="http://schemas.microsoft.com/office/drawing/2014/main" id="{ECBB7FA8-F9CB-4343-9E9B-F0FDC7AE37C7}"/>
                </a:ext>
              </a:extLst>
            </p:cNvPr>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Evan </a:t>
              </a:r>
              <a:r>
                <a:rPr lang="en-US" b="1" dirty="0" err="1">
                  <a:solidFill>
                    <a:schemeClr val="tx1">
                      <a:lumMod val="75000"/>
                      <a:lumOff val="25000"/>
                    </a:schemeClr>
                  </a:solidFill>
                  <a:latin typeface="Garamond" panose="02020404030301010803" pitchFamily="18" charset="0"/>
                </a:rPr>
                <a:t>Bradish</a:t>
              </a:r>
              <a:endParaRPr lang="en-US" b="1" dirty="0">
                <a:solidFill>
                  <a:schemeClr val="tx1">
                    <a:lumMod val="75000"/>
                    <a:lumOff val="25000"/>
                  </a:schemeClr>
                </a:solidFill>
                <a:latin typeface="Garamond" panose="02020404030301010803" pitchFamily="18" charset="0"/>
              </a:endParaRPr>
            </a:p>
          </p:txBody>
        </p:sp>
      </p:grpSp>
      <p:grpSp>
        <p:nvGrpSpPr>
          <p:cNvPr id="6" name="Group 5">
            <a:extLst>
              <a:ext uri="{FF2B5EF4-FFF2-40B4-BE49-F238E27FC236}">
                <a16:creationId xmlns:a16="http://schemas.microsoft.com/office/drawing/2014/main" id="{71A91A3E-DCD5-E64E-BEF0-66B1A37C16A6}"/>
              </a:ext>
            </a:extLst>
          </p:cNvPr>
          <p:cNvGrpSpPr/>
          <p:nvPr/>
        </p:nvGrpSpPr>
        <p:grpSpPr>
          <a:xfrm>
            <a:off x="3763631" y="30808368"/>
            <a:ext cx="2834640" cy="2667610"/>
            <a:chOff x="3763631" y="30808368"/>
            <a:chExt cx="2834640" cy="2667610"/>
          </a:xfrm>
        </p:grpSpPr>
        <p:pic>
          <p:nvPicPr>
            <p:cNvPr id="39" name="Picture 38">
              <a:extLst>
                <a:ext uri="{FF2B5EF4-FFF2-40B4-BE49-F238E27FC236}">
                  <a16:creationId xmlns:a16="http://schemas.microsoft.com/office/drawing/2014/main" id="{67AB84A0-DE18-EF4F-A975-6AC62151024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128662" y="30808368"/>
              <a:ext cx="2104578" cy="2092621"/>
            </a:xfrm>
            <a:prstGeom prst="rect">
              <a:avLst/>
            </a:prstGeom>
          </p:spPr>
        </p:pic>
        <p:sp>
          <p:nvSpPr>
            <p:cNvPr id="40" name="Text Placeholder 16">
              <a:extLst>
                <a:ext uri="{FF2B5EF4-FFF2-40B4-BE49-F238E27FC236}">
                  <a16:creationId xmlns:a16="http://schemas.microsoft.com/office/drawing/2014/main" id="{C9A2BDDB-7307-134C-862D-2E2389AD75C6}"/>
                </a:ext>
              </a:extLst>
            </p:cNvPr>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Amelia </a:t>
              </a:r>
              <a:r>
                <a:rPr lang="en-US" b="1" dirty="0" err="1">
                  <a:solidFill>
                    <a:schemeClr val="tx1">
                      <a:lumMod val="75000"/>
                      <a:lumOff val="25000"/>
                    </a:schemeClr>
                  </a:solidFill>
                  <a:latin typeface="Garamond" panose="02020404030301010803" pitchFamily="18" charset="0"/>
                </a:rPr>
                <a:t>Zaino</a:t>
              </a:r>
              <a:endParaRPr lang="en-US" b="1" dirty="0">
                <a:solidFill>
                  <a:schemeClr val="tx1">
                    <a:lumMod val="75000"/>
                    <a:lumOff val="25000"/>
                  </a:schemeClr>
                </a:solidFill>
                <a:latin typeface="Garamond" panose="02020404030301010803" pitchFamily="18" charset="0"/>
              </a:endParaRPr>
            </a:p>
          </p:txBody>
        </p:sp>
      </p:grpSp>
      <p:sp>
        <p:nvSpPr>
          <p:cNvPr id="41" name="Text Placeholder 16">
            <a:extLst>
              <a:ext uri="{FF2B5EF4-FFF2-40B4-BE49-F238E27FC236}">
                <a16:creationId xmlns:a16="http://schemas.microsoft.com/office/drawing/2014/main" id="{631B4A2A-CE5C-474A-AA98-CC9A62589A0E}"/>
              </a:ext>
            </a:extLst>
          </p:cNvPr>
          <p:cNvSpPr txBox="1">
            <a:spLocks/>
          </p:cNvSpPr>
          <p:nvPr/>
        </p:nvSpPr>
        <p:spPr>
          <a:xfrm>
            <a:off x="947058" y="5341782"/>
            <a:ext cx="11359242" cy="474326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a:solidFill>
                  <a:schemeClr val="tx1">
                    <a:lumMod val="75000"/>
                    <a:lumOff val="25000"/>
                  </a:schemeClr>
                </a:solidFill>
                <a:latin typeface="Garamond" panose="02020404030301010803" pitchFamily="18" charset="0"/>
              </a:rPr>
              <a:t>According to the Washington Department of Natural Resources, roughly 36% of large fires in the state since 2010 were caused by lightning. General trends also show a greater increase in the number of lightning-ignited fires over the last three decades. The NASA DEVELOP Eastern Washington Disasters team partnered with The Nature Conservancy’s Washington Chapter to analyze the relationship between lightning strikes and wildfire events in Eastern Washington, with an emphasis on Kittitas and Yakima Counties. Using the International Space Station Lightning Imaging Sensor, the Landsat 5 Thematic Mapper and Landsat 8 Operational Land Imager vegetation moisture index, and Washington Department of Natural Resources historical fire data, the team generated a lightning-caused fire vulnerability index for 2001-2019. Climatology maps of lightning, wildfire, and vegetation moisture of the study area, along with an </a:t>
            </a:r>
            <a:r>
              <a:rPr lang="en-US" sz="2400" dirty="0" err="1">
                <a:solidFill>
                  <a:schemeClr val="tx1">
                    <a:lumMod val="75000"/>
                    <a:lumOff val="25000"/>
                  </a:schemeClr>
                </a:solidFill>
                <a:latin typeface="Garamond" panose="02020404030301010803" pitchFamily="18" charset="0"/>
              </a:rPr>
              <a:t>Esri</a:t>
            </a:r>
            <a:r>
              <a:rPr lang="en-US" sz="2400" dirty="0">
                <a:solidFill>
                  <a:schemeClr val="tx1">
                    <a:lumMod val="75000"/>
                    <a:lumOff val="25000"/>
                  </a:schemeClr>
                </a:solidFill>
                <a:latin typeface="Garamond" panose="02020404030301010803" pitchFamily="18" charset="0"/>
              </a:rPr>
              <a:t> ArcGIS </a:t>
            </a:r>
            <a:r>
              <a:rPr lang="en-US" sz="2400" dirty="0" err="1">
                <a:solidFill>
                  <a:schemeClr val="tx1">
                    <a:lumMod val="75000"/>
                    <a:lumOff val="25000"/>
                  </a:schemeClr>
                </a:solidFill>
                <a:latin typeface="Garamond" panose="02020404030301010803" pitchFamily="18" charset="0"/>
              </a:rPr>
              <a:t>StoryMap</a:t>
            </a:r>
            <a:r>
              <a:rPr lang="en-US" sz="2400" dirty="0">
                <a:solidFill>
                  <a:schemeClr val="tx1">
                    <a:lumMod val="75000"/>
                    <a:lumOff val="25000"/>
                  </a:schemeClr>
                </a:solidFill>
                <a:latin typeface="Garamond" panose="02020404030301010803" pitchFamily="18" charset="0"/>
              </a:rPr>
              <a:t>, further communicated project findings. Results demonstrated spatiotemporal patterns of lightning-ignited wildfires in Eastern Washington to inform land management practices and better predict areas that may be more vulnerable to these events.</a:t>
            </a:r>
          </a:p>
          <a:p>
            <a:r>
              <a:rPr lang="en-US" sz="2400" dirty="0">
                <a:latin typeface="Garamond" panose="02020404030301010803" pitchFamily="18" charset="0"/>
              </a:rPr>
              <a:t/>
            </a:r>
            <a:br>
              <a:rPr lang="en-US" sz="2400" dirty="0">
                <a:latin typeface="Garamond" panose="02020404030301010803" pitchFamily="18" charset="0"/>
              </a:rPr>
            </a:br>
            <a:endParaRPr lang="en-US" sz="2400" dirty="0">
              <a:solidFill>
                <a:schemeClr val="tx1">
                  <a:lumMod val="75000"/>
                  <a:lumOff val="25000"/>
                </a:schemeClr>
              </a:solidFill>
              <a:latin typeface="Garamond" panose="02020404030301010803" pitchFamily="18" charset="0"/>
            </a:endParaRPr>
          </a:p>
        </p:txBody>
      </p:sp>
      <p:sp>
        <p:nvSpPr>
          <p:cNvPr id="42" name="TextBox 41">
            <a:extLst>
              <a:ext uri="{FF2B5EF4-FFF2-40B4-BE49-F238E27FC236}">
                <a16:creationId xmlns:a16="http://schemas.microsoft.com/office/drawing/2014/main" id="{1EC47E79-0327-A941-B47B-0BC48AE55838}"/>
              </a:ext>
            </a:extLst>
          </p:cNvPr>
          <p:cNvSpPr txBox="1"/>
          <p:nvPr/>
        </p:nvSpPr>
        <p:spPr>
          <a:xfrm>
            <a:off x="878674" y="4484915"/>
            <a:ext cx="2475358"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Abstract</a:t>
            </a:r>
          </a:p>
        </p:txBody>
      </p:sp>
      <p:grpSp>
        <p:nvGrpSpPr>
          <p:cNvPr id="233" name="Group 232">
            <a:extLst>
              <a:ext uri="{FF2B5EF4-FFF2-40B4-BE49-F238E27FC236}">
                <a16:creationId xmlns:a16="http://schemas.microsoft.com/office/drawing/2014/main" id="{EA8CC837-33A0-D541-9406-EED61D5BF615}"/>
              </a:ext>
            </a:extLst>
          </p:cNvPr>
          <p:cNvGrpSpPr/>
          <p:nvPr/>
        </p:nvGrpSpPr>
        <p:grpSpPr>
          <a:xfrm>
            <a:off x="684025" y="19373283"/>
            <a:ext cx="11963598" cy="4096656"/>
            <a:chOff x="121800" y="19808685"/>
            <a:chExt cx="11963598" cy="4096656"/>
          </a:xfrm>
        </p:grpSpPr>
        <p:sp>
          <p:nvSpPr>
            <p:cNvPr id="15" name="Text Placeholder 16">
              <a:extLst>
                <a:ext uri="{FF2B5EF4-FFF2-40B4-BE49-F238E27FC236}">
                  <a16:creationId xmlns:a16="http://schemas.microsoft.com/office/drawing/2014/main" id="{F2EF5CAE-71C5-8D41-9864-3A6A4186E419}"/>
                </a:ext>
              </a:extLst>
            </p:cNvPr>
            <p:cNvSpPr txBox="1">
              <a:spLocks/>
            </p:cNvSpPr>
            <p:nvPr/>
          </p:nvSpPr>
          <p:spPr>
            <a:xfrm>
              <a:off x="231569" y="22808316"/>
              <a:ext cx="3197686" cy="10970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600"/>
                </a:spcBef>
              </a:pPr>
              <a:r>
                <a:rPr lang="en-US" sz="2400" b="1" dirty="0">
                  <a:solidFill>
                    <a:schemeClr val="tx1">
                      <a:lumMod val="75000"/>
                      <a:lumOff val="25000"/>
                    </a:schemeClr>
                  </a:solidFill>
                  <a:latin typeface="Garamond" panose="02020404030301010803" pitchFamily="18" charset="0"/>
                </a:rPr>
                <a:t>International Space Station </a:t>
              </a:r>
              <a:r>
                <a:rPr lang="en-US" sz="2400" dirty="0">
                  <a:solidFill>
                    <a:schemeClr val="tx1">
                      <a:lumMod val="75000"/>
                      <a:lumOff val="25000"/>
                    </a:schemeClr>
                  </a:solidFill>
                  <a:latin typeface="Garamond" panose="02020404030301010803" pitchFamily="18" charset="0"/>
                </a:rPr>
                <a:t>Lightning Imaging Sensor </a:t>
              </a:r>
            </a:p>
            <a:p>
              <a:pPr>
                <a:lnSpc>
                  <a:spcPct val="100000"/>
                </a:lnSpc>
                <a:spcBef>
                  <a:spcPts val="600"/>
                </a:spcBef>
              </a:pPr>
              <a:endParaRPr lang="en-US" dirty="0">
                <a:solidFill>
                  <a:schemeClr val="tx1">
                    <a:lumMod val="75000"/>
                    <a:lumOff val="25000"/>
                  </a:schemeClr>
                </a:solidFill>
                <a:latin typeface="Garamond" panose="02020404030301010803" pitchFamily="18" charset="0"/>
              </a:endParaRPr>
            </a:p>
            <a:p>
              <a:pPr>
                <a:lnSpc>
                  <a:spcPct val="100000"/>
                </a:lnSpc>
                <a:spcBef>
                  <a:spcPts val="600"/>
                </a:spcBef>
              </a:pPr>
              <a:endParaRPr lang="en-US" dirty="0">
                <a:solidFill>
                  <a:schemeClr val="tx1">
                    <a:lumMod val="75000"/>
                    <a:lumOff val="25000"/>
                  </a:schemeClr>
                </a:solidFill>
                <a:latin typeface="Garamond" panose="02020404030301010803" pitchFamily="18" charset="0"/>
              </a:endParaRPr>
            </a:p>
          </p:txBody>
        </p:sp>
        <p:pic>
          <p:nvPicPr>
            <p:cNvPr id="45" name="Picture 23" descr="ISS.png">
              <a:extLst>
                <a:ext uri="{FF2B5EF4-FFF2-40B4-BE49-F238E27FC236}">
                  <a16:creationId xmlns:a16="http://schemas.microsoft.com/office/drawing/2014/main" id="{F1192127-1B39-CE4D-A69B-8AC998329FD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520000">
              <a:off x="121800" y="19808685"/>
              <a:ext cx="3306402" cy="2720539"/>
            </a:xfrm>
            <a:prstGeom prst="rect">
              <a:avLst/>
            </a:prstGeom>
          </p:spPr>
        </p:pic>
        <p:sp>
          <p:nvSpPr>
            <p:cNvPr id="2" name="TextBox 1">
              <a:extLst>
                <a:ext uri="{FF2B5EF4-FFF2-40B4-BE49-F238E27FC236}">
                  <a16:creationId xmlns:a16="http://schemas.microsoft.com/office/drawing/2014/main" id="{2FB32CEE-1898-0644-A5A4-57C1D665B974}"/>
                </a:ext>
              </a:extLst>
            </p:cNvPr>
            <p:cNvSpPr txBox="1"/>
            <p:nvPr/>
          </p:nvSpPr>
          <p:spPr>
            <a:xfrm>
              <a:off x="3833308" y="22952532"/>
              <a:ext cx="1275991"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Garamond" panose="02020404030301010803" pitchFamily="18" charset="0"/>
                </a:rPr>
                <a:t>Aqua </a:t>
              </a:r>
              <a:r>
                <a:rPr lang="en-US" sz="2400" dirty="0">
                  <a:solidFill>
                    <a:schemeClr val="tx1">
                      <a:lumMod val="75000"/>
                      <a:lumOff val="25000"/>
                    </a:schemeClr>
                  </a:solidFill>
                  <a:latin typeface="Garamond" panose="02020404030301010803" pitchFamily="18" charset="0"/>
                </a:rPr>
                <a:t>MODIS</a:t>
              </a:r>
            </a:p>
          </p:txBody>
        </p:sp>
        <p:pic>
          <p:nvPicPr>
            <p:cNvPr id="32" name="Picture 31" descr="A satellite in space&#10;&#10;Description automatically generated">
              <a:extLst>
                <a:ext uri="{FF2B5EF4-FFF2-40B4-BE49-F238E27FC236}">
                  <a16:creationId xmlns:a16="http://schemas.microsoft.com/office/drawing/2014/main" id="{B148DCA3-8ED1-2E40-844F-8C192DF319A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9826434">
              <a:off x="3199372" y="21018310"/>
              <a:ext cx="2754363" cy="1441450"/>
            </a:xfrm>
            <a:prstGeom prst="rect">
              <a:avLst/>
            </a:prstGeom>
          </p:spPr>
        </p:pic>
        <p:sp>
          <p:nvSpPr>
            <p:cNvPr id="3" name="TextBox 2">
              <a:extLst>
                <a:ext uri="{FF2B5EF4-FFF2-40B4-BE49-F238E27FC236}">
                  <a16:creationId xmlns:a16="http://schemas.microsoft.com/office/drawing/2014/main" id="{EA6F8BEE-13C9-9249-93FA-C9702C00E3B1}"/>
                </a:ext>
              </a:extLst>
            </p:cNvPr>
            <p:cNvSpPr txBox="1"/>
            <p:nvPr/>
          </p:nvSpPr>
          <p:spPr>
            <a:xfrm>
              <a:off x="5863305" y="22952532"/>
              <a:ext cx="1468585"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Garamond" panose="02020404030301010803" pitchFamily="18" charset="0"/>
                </a:rPr>
                <a:t>Terra </a:t>
              </a:r>
              <a:r>
                <a:rPr lang="en-US" sz="2400" dirty="0">
                  <a:solidFill>
                    <a:schemeClr val="tx1">
                      <a:lumMod val="75000"/>
                      <a:lumOff val="25000"/>
                    </a:schemeClr>
                  </a:solidFill>
                  <a:latin typeface="Garamond" panose="02020404030301010803" pitchFamily="18" charset="0"/>
                </a:rPr>
                <a:t>MODIS</a:t>
              </a:r>
            </a:p>
          </p:txBody>
        </p:sp>
        <p:pic>
          <p:nvPicPr>
            <p:cNvPr id="38" name="Picture 37">
              <a:extLst>
                <a:ext uri="{FF2B5EF4-FFF2-40B4-BE49-F238E27FC236}">
                  <a16:creationId xmlns:a16="http://schemas.microsoft.com/office/drawing/2014/main" id="{1A6733EC-D26E-3744-AD69-5FBAFE8BDB1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295785">
              <a:off x="5327899" y="20697928"/>
              <a:ext cx="2780832" cy="2091803"/>
            </a:xfrm>
            <a:prstGeom prst="rect">
              <a:avLst/>
            </a:prstGeom>
          </p:spPr>
        </p:pic>
        <p:pic>
          <p:nvPicPr>
            <p:cNvPr id="49" name="Picture 2">
              <a:extLst>
                <a:ext uri="{FF2B5EF4-FFF2-40B4-BE49-F238E27FC236}">
                  <a16:creationId xmlns:a16="http://schemas.microsoft.com/office/drawing/2014/main" id="{66C242F1-FAD0-784F-AE93-0B9DCF29042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8186215">
              <a:off x="7559675" y="20148161"/>
              <a:ext cx="2325663" cy="224711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2C145A0E-5C61-6E49-8B23-BCB2C51DD6CA}"/>
                </a:ext>
              </a:extLst>
            </p:cNvPr>
            <p:cNvSpPr txBox="1"/>
            <p:nvPr/>
          </p:nvSpPr>
          <p:spPr>
            <a:xfrm>
              <a:off x="8082317" y="22947057"/>
              <a:ext cx="1921243"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Garamond" panose="02020404030301010803" pitchFamily="18" charset="0"/>
                </a:rPr>
                <a:t>Landsat 5 </a:t>
              </a:r>
              <a:r>
                <a:rPr lang="en-US" sz="2400" dirty="0">
                  <a:solidFill>
                    <a:schemeClr val="tx1">
                      <a:lumMod val="75000"/>
                      <a:lumOff val="25000"/>
                    </a:schemeClr>
                  </a:solidFill>
                  <a:latin typeface="Garamond" panose="02020404030301010803" pitchFamily="18" charset="0"/>
                </a:rPr>
                <a:t>TM</a:t>
              </a:r>
              <a:endParaRPr lang="en-US" sz="2400" b="1" dirty="0">
                <a:solidFill>
                  <a:schemeClr val="tx1">
                    <a:lumMod val="75000"/>
                    <a:lumOff val="25000"/>
                  </a:schemeClr>
                </a:solidFill>
                <a:latin typeface="Garamond" panose="02020404030301010803" pitchFamily="18" charset="0"/>
              </a:endParaRPr>
            </a:p>
          </p:txBody>
        </p:sp>
        <p:pic>
          <p:nvPicPr>
            <p:cNvPr id="52" name="Picture 4">
              <a:extLst>
                <a:ext uri="{FF2B5EF4-FFF2-40B4-BE49-F238E27FC236}">
                  <a16:creationId xmlns:a16="http://schemas.microsoft.com/office/drawing/2014/main" id="{82369FFF-921F-5249-8AF6-0BDB246DD98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9860138">
              <a:off x="9861311" y="20883972"/>
              <a:ext cx="2224087" cy="181833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49C69BA9-7160-B64D-BE7D-62E9CFD0F2DC}"/>
                </a:ext>
              </a:extLst>
            </p:cNvPr>
            <p:cNvSpPr txBox="1"/>
            <p:nvPr/>
          </p:nvSpPr>
          <p:spPr>
            <a:xfrm>
              <a:off x="10014163" y="22947057"/>
              <a:ext cx="1659220"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Garamond" panose="02020404030301010803" pitchFamily="18" charset="0"/>
                </a:rPr>
                <a:t>Landsat 8 </a:t>
              </a:r>
              <a:r>
                <a:rPr lang="en-US" sz="2400" dirty="0">
                  <a:solidFill>
                    <a:schemeClr val="tx1">
                      <a:lumMod val="75000"/>
                      <a:lumOff val="25000"/>
                    </a:schemeClr>
                  </a:solidFill>
                  <a:latin typeface="Garamond" panose="02020404030301010803" pitchFamily="18" charset="0"/>
                </a:rPr>
                <a:t>OLI</a:t>
              </a:r>
            </a:p>
          </p:txBody>
        </p:sp>
      </p:grpSp>
      <p:sp>
        <p:nvSpPr>
          <p:cNvPr id="102" name="Freeform: Shape 13">
            <a:extLst>
              <a:ext uri="{FF2B5EF4-FFF2-40B4-BE49-F238E27FC236}">
                <a16:creationId xmlns:a16="http://schemas.microsoft.com/office/drawing/2014/main" id="{C66235CF-2C8A-2A41-8283-83CBBAB20FE8}"/>
              </a:ext>
            </a:extLst>
          </p:cNvPr>
          <p:cNvSpPr/>
          <p:nvPr/>
        </p:nvSpPr>
        <p:spPr>
          <a:xfrm>
            <a:off x="9888633" y="24507514"/>
            <a:ext cx="2426426" cy="1483927"/>
          </a:xfrm>
          <a:custGeom>
            <a:avLst/>
            <a:gdLst>
              <a:gd name="connsiteX0" fmla="*/ 0 w 2373621"/>
              <a:gd name="connsiteY0" fmla="*/ 0 h 1393850"/>
              <a:gd name="connsiteX1" fmla="*/ 2373621 w 2373621"/>
              <a:gd name="connsiteY1" fmla="*/ 0 h 1393850"/>
              <a:gd name="connsiteX2" fmla="*/ 2373621 w 2373621"/>
              <a:gd name="connsiteY2" fmla="*/ 1393850 h 1393850"/>
              <a:gd name="connsiteX3" fmla="*/ 0 w 2373621"/>
              <a:gd name="connsiteY3" fmla="*/ 1393850 h 1393850"/>
              <a:gd name="connsiteX4" fmla="*/ 0 w 2373621"/>
              <a:gd name="connsiteY4" fmla="*/ 0 h 139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1393850">
                <a:moveTo>
                  <a:pt x="0" y="0"/>
                </a:moveTo>
                <a:lnTo>
                  <a:pt x="2373621" y="0"/>
                </a:lnTo>
                <a:lnTo>
                  <a:pt x="2373621" y="1393850"/>
                </a:lnTo>
                <a:lnTo>
                  <a:pt x="0" y="1393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tx1">
                  <a:lumMod val="75000"/>
                  <a:lumOff val="25000"/>
                </a:schemeClr>
              </a:solidFill>
              <a:latin typeface="Century Gothic" panose="020B0502020202020204" pitchFamily="34" charset="0"/>
            </a:endParaRPr>
          </a:p>
          <a:p>
            <a:pPr marL="228600" lvl="1" indent="-228600" algn="l" defTabSz="889000">
              <a:lnSpc>
                <a:spcPct val="90000"/>
              </a:lnSpc>
              <a:spcBef>
                <a:spcPct val="0"/>
              </a:spcBef>
              <a:spcAft>
                <a:spcPct val="15000"/>
              </a:spcAft>
              <a:buChar char="•"/>
            </a:pPr>
            <a:endParaRPr lang="en-US" sz="2000" kern="1200" dirty="0">
              <a:solidFill>
                <a:schemeClr val="tx1">
                  <a:lumMod val="75000"/>
                  <a:lumOff val="25000"/>
                </a:schemeClr>
              </a:solidFill>
              <a:latin typeface="Century Gothic" panose="020B0502020202020204" pitchFamily="34" charset="0"/>
            </a:endParaRPr>
          </a:p>
        </p:txBody>
      </p:sp>
      <p:sp>
        <p:nvSpPr>
          <p:cNvPr id="103" name="Freeform: Shape 19">
            <a:extLst>
              <a:ext uri="{FF2B5EF4-FFF2-40B4-BE49-F238E27FC236}">
                <a16:creationId xmlns:a16="http://schemas.microsoft.com/office/drawing/2014/main" id="{5BB66655-DA14-2643-B101-4C68A41C015F}"/>
              </a:ext>
            </a:extLst>
          </p:cNvPr>
          <p:cNvSpPr/>
          <p:nvPr/>
        </p:nvSpPr>
        <p:spPr>
          <a:xfrm>
            <a:off x="4401466" y="24536855"/>
            <a:ext cx="2426426" cy="1483927"/>
          </a:xfrm>
          <a:custGeom>
            <a:avLst/>
            <a:gdLst>
              <a:gd name="connsiteX0" fmla="*/ 0 w 2373621"/>
              <a:gd name="connsiteY0" fmla="*/ 0 h 1393850"/>
              <a:gd name="connsiteX1" fmla="*/ 2373621 w 2373621"/>
              <a:gd name="connsiteY1" fmla="*/ 0 h 1393850"/>
              <a:gd name="connsiteX2" fmla="*/ 2373621 w 2373621"/>
              <a:gd name="connsiteY2" fmla="*/ 1393850 h 1393850"/>
              <a:gd name="connsiteX3" fmla="*/ 0 w 2373621"/>
              <a:gd name="connsiteY3" fmla="*/ 1393850 h 1393850"/>
              <a:gd name="connsiteX4" fmla="*/ 0 w 2373621"/>
              <a:gd name="connsiteY4" fmla="*/ 0 h 139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1393850">
                <a:moveTo>
                  <a:pt x="0" y="0"/>
                </a:moveTo>
                <a:lnTo>
                  <a:pt x="2373621" y="0"/>
                </a:lnTo>
                <a:lnTo>
                  <a:pt x="2373621" y="1393850"/>
                </a:lnTo>
                <a:lnTo>
                  <a:pt x="0" y="1393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182880" lvl="1" indent="-228600" algn="l" defTabSz="889000">
              <a:lnSpc>
                <a:spcPct val="100000"/>
              </a:lnSpc>
              <a:spcBef>
                <a:spcPct val="0"/>
              </a:spcBef>
              <a:spcAft>
                <a:spcPts val="0"/>
              </a:spcAft>
              <a:buChar char="•"/>
            </a:pPr>
            <a:endParaRPr lang="en-US" sz="2000" kern="1200" dirty="0">
              <a:solidFill>
                <a:schemeClr val="tx1">
                  <a:lumMod val="75000"/>
                  <a:lumOff val="25000"/>
                </a:schemeClr>
              </a:solidFill>
              <a:latin typeface="Century Gothic" panose="020B0502020202020204" pitchFamily="34" charset="0"/>
            </a:endParaRPr>
          </a:p>
          <a:p>
            <a:pPr marL="182880" lvl="1" indent="-228600" algn="l" defTabSz="889000">
              <a:lnSpc>
                <a:spcPct val="100000"/>
              </a:lnSpc>
              <a:spcBef>
                <a:spcPct val="0"/>
              </a:spcBef>
              <a:spcAft>
                <a:spcPts val="0"/>
              </a:spcAft>
              <a:buChar char="•"/>
            </a:pPr>
            <a:endParaRPr lang="en-US" sz="2000" kern="1200" dirty="0">
              <a:solidFill>
                <a:schemeClr val="tx1">
                  <a:lumMod val="75000"/>
                  <a:lumOff val="25000"/>
                </a:schemeClr>
              </a:solidFill>
              <a:latin typeface="Century Gothic" panose="020B0502020202020204" pitchFamily="34" charset="0"/>
            </a:endParaRPr>
          </a:p>
        </p:txBody>
      </p:sp>
      <p:sp>
        <p:nvSpPr>
          <p:cNvPr id="139" name="Rectangle 138">
            <a:extLst>
              <a:ext uri="{FF2B5EF4-FFF2-40B4-BE49-F238E27FC236}">
                <a16:creationId xmlns:a16="http://schemas.microsoft.com/office/drawing/2014/main" id="{A75EE8BE-0C90-2147-B41E-3745047C9DD1}"/>
              </a:ext>
            </a:extLst>
          </p:cNvPr>
          <p:cNvSpPr/>
          <p:nvPr/>
        </p:nvSpPr>
        <p:spPr>
          <a:xfrm>
            <a:off x="940654" y="18533889"/>
            <a:ext cx="5821681" cy="1241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8" name="TextBox 137">
            <a:extLst>
              <a:ext uri="{FF2B5EF4-FFF2-40B4-BE49-F238E27FC236}">
                <a16:creationId xmlns:a16="http://schemas.microsoft.com/office/drawing/2014/main" id="{A38D43AE-4DE2-E148-AAB5-B676A0BB8529}"/>
              </a:ext>
            </a:extLst>
          </p:cNvPr>
          <p:cNvSpPr txBox="1"/>
          <p:nvPr/>
        </p:nvSpPr>
        <p:spPr>
          <a:xfrm>
            <a:off x="1655681" y="17417567"/>
            <a:ext cx="254111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r>
              <a:rPr lang="en-US" sz="1600" dirty="0">
                <a:solidFill>
                  <a:schemeClr val="tx1">
                    <a:lumMod val="75000"/>
                    <a:lumOff val="25000"/>
                  </a:schemeClr>
                </a:solidFill>
                <a:latin typeface="Garamond" panose="02020404030301010803" pitchFamily="18" charset="0"/>
              </a:rPr>
              <a:t>		           </a:t>
            </a:r>
            <a:r>
              <a:rPr lang="en-US" sz="1600" dirty="0">
                <a:solidFill>
                  <a:schemeClr val="tx1">
                    <a:lumMod val="75000"/>
                    <a:lumOff val="25000"/>
                  </a:schemeClr>
                </a:solidFill>
                <a:latin typeface="Century Gothic" panose="020B0502020202020204" pitchFamily="34" charset="0"/>
              </a:rPr>
              <a:t>80</a:t>
            </a:r>
          </a:p>
        </p:txBody>
      </p:sp>
      <p:sp>
        <p:nvSpPr>
          <p:cNvPr id="140" name="TextBox 139">
            <a:extLst>
              <a:ext uri="{FF2B5EF4-FFF2-40B4-BE49-F238E27FC236}">
                <a16:creationId xmlns:a16="http://schemas.microsoft.com/office/drawing/2014/main" id="{1C10D861-FD03-5846-B5C5-B8ECB3FA3976}"/>
              </a:ext>
            </a:extLst>
          </p:cNvPr>
          <p:cNvSpPr txBox="1"/>
          <p:nvPr/>
        </p:nvSpPr>
        <p:spPr>
          <a:xfrm>
            <a:off x="9426797" y="16682839"/>
            <a:ext cx="128285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Cle </a:t>
            </a:r>
            <a:r>
              <a:rPr lang="en-US" sz="2000" dirty="0" err="1">
                <a:solidFill>
                  <a:schemeClr val="tx1">
                    <a:lumMod val="75000"/>
                    <a:lumOff val="25000"/>
                  </a:schemeClr>
                </a:solidFill>
                <a:latin typeface="Century Gothic" panose="020B0502020202020204" pitchFamily="34" charset="0"/>
              </a:rPr>
              <a:t>Elum</a:t>
            </a:r>
            <a:endParaRPr lang="en-US" sz="2000" dirty="0">
              <a:solidFill>
                <a:schemeClr val="tx1">
                  <a:lumMod val="75000"/>
                  <a:lumOff val="25000"/>
                </a:schemeClr>
              </a:solidFill>
              <a:latin typeface="Century Gothic" panose="020B0502020202020204" pitchFamily="34" charset="0"/>
            </a:endParaRPr>
          </a:p>
        </p:txBody>
      </p:sp>
      <p:sp>
        <p:nvSpPr>
          <p:cNvPr id="141" name="TextBox 140">
            <a:extLst>
              <a:ext uri="{FF2B5EF4-FFF2-40B4-BE49-F238E27FC236}">
                <a16:creationId xmlns:a16="http://schemas.microsoft.com/office/drawing/2014/main" id="{4C2BF1B2-C1B0-4D47-9E70-9ACC6A570A7F}"/>
              </a:ext>
            </a:extLst>
          </p:cNvPr>
          <p:cNvSpPr txBox="1"/>
          <p:nvPr/>
        </p:nvSpPr>
        <p:spPr>
          <a:xfrm>
            <a:off x="9587344" y="18040506"/>
            <a:ext cx="1369391" cy="769441"/>
          </a:xfrm>
          <a:prstGeom prst="rect">
            <a:avLst/>
          </a:prstGeom>
          <a:noFill/>
        </p:spPr>
        <p:txBody>
          <a:bodyPr wrap="square" rtlCol="0">
            <a:spAutoFit/>
          </a:bodyPr>
          <a:lstStyle/>
          <a:p>
            <a:r>
              <a:rPr lang="en-US" sz="2200" b="1" i="1" dirty="0">
                <a:solidFill>
                  <a:schemeClr val="tx1">
                    <a:lumMod val="75000"/>
                    <a:lumOff val="25000"/>
                  </a:schemeClr>
                </a:solidFill>
                <a:latin typeface="Century Gothic" panose="020B0502020202020204" pitchFamily="34" charset="0"/>
              </a:rPr>
              <a:t>Yakima </a:t>
            </a:r>
          </a:p>
          <a:p>
            <a:r>
              <a:rPr lang="en-US" sz="2200" b="1" i="1" dirty="0">
                <a:solidFill>
                  <a:schemeClr val="tx1">
                    <a:lumMod val="75000"/>
                    <a:lumOff val="25000"/>
                  </a:schemeClr>
                </a:solidFill>
                <a:latin typeface="Century Gothic" panose="020B0502020202020204" pitchFamily="34" charset="0"/>
              </a:rPr>
              <a:t>County</a:t>
            </a:r>
          </a:p>
        </p:txBody>
      </p:sp>
      <p:sp>
        <p:nvSpPr>
          <p:cNvPr id="142" name="TextBox 141">
            <a:extLst>
              <a:ext uri="{FF2B5EF4-FFF2-40B4-BE49-F238E27FC236}">
                <a16:creationId xmlns:a16="http://schemas.microsoft.com/office/drawing/2014/main" id="{C005373B-D611-F24E-8878-74307F0683E1}"/>
              </a:ext>
            </a:extLst>
          </p:cNvPr>
          <p:cNvSpPr txBox="1"/>
          <p:nvPr/>
        </p:nvSpPr>
        <p:spPr>
          <a:xfrm>
            <a:off x="9865841" y="15780372"/>
            <a:ext cx="1814933" cy="769441"/>
          </a:xfrm>
          <a:prstGeom prst="rect">
            <a:avLst/>
          </a:prstGeom>
          <a:noFill/>
        </p:spPr>
        <p:txBody>
          <a:bodyPr wrap="square" rtlCol="0">
            <a:spAutoFit/>
          </a:bodyPr>
          <a:lstStyle/>
          <a:p>
            <a:r>
              <a:rPr lang="en-US" sz="2200" b="1" i="1" dirty="0">
                <a:solidFill>
                  <a:schemeClr val="tx1">
                    <a:lumMod val="75000"/>
                    <a:lumOff val="25000"/>
                  </a:schemeClr>
                </a:solidFill>
                <a:latin typeface="Century Gothic" panose="020B0502020202020204" pitchFamily="34" charset="0"/>
              </a:rPr>
              <a:t>Kittitas County</a:t>
            </a:r>
          </a:p>
        </p:txBody>
      </p:sp>
      <p:sp>
        <p:nvSpPr>
          <p:cNvPr id="144" name="TextBox 143">
            <a:extLst>
              <a:ext uri="{FF2B5EF4-FFF2-40B4-BE49-F238E27FC236}">
                <a16:creationId xmlns:a16="http://schemas.microsoft.com/office/drawing/2014/main" id="{86E4938A-C9D1-5342-B0D7-B4416A848991}"/>
              </a:ext>
            </a:extLst>
          </p:cNvPr>
          <p:cNvSpPr txBox="1"/>
          <p:nvPr/>
        </p:nvSpPr>
        <p:spPr>
          <a:xfrm>
            <a:off x="2784707" y="14076891"/>
            <a:ext cx="1301950" cy="430887"/>
          </a:xfrm>
          <a:prstGeom prst="rect">
            <a:avLst/>
          </a:prstGeom>
          <a:noFill/>
        </p:spPr>
        <p:txBody>
          <a:bodyPr wrap="square" rtlCol="0">
            <a:spAutoFit/>
          </a:bodyPr>
          <a:lstStyle/>
          <a:p>
            <a:r>
              <a:rPr lang="en-US" sz="2100" dirty="0">
                <a:solidFill>
                  <a:schemeClr val="tx1">
                    <a:lumMod val="75000"/>
                    <a:lumOff val="25000"/>
                  </a:schemeClr>
                </a:solidFill>
                <a:latin typeface="Century Gothic" panose="020B0502020202020204" pitchFamily="34" charset="0"/>
              </a:rPr>
              <a:t>Seattle</a:t>
            </a:r>
          </a:p>
        </p:txBody>
      </p:sp>
      <p:sp>
        <p:nvSpPr>
          <p:cNvPr id="145" name="Oval 144">
            <a:extLst>
              <a:ext uri="{FF2B5EF4-FFF2-40B4-BE49-F238E27FC236}">
                <a16:creationId xmlns:a16="http://schemas.microsoft.com/office/drawing/2014/main" id="{506AB10B-9072-6347-9BC7-69168512B2F9}"/>
              </a:ext>
            </a:extLst>
          </p:cNvPr>
          <p:cNvSpPr/>
          <p:nvPr/>
        </p:nvSpPr>
        <p:spPr>
          <a:xfrm>
            <a:off x="3059180" y="14580610"/>
            <a:ext cx="73152" cy="73152"/>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grpSp>
        <p:nvGrpSpPr>
          <p:cNvPr id="231" name="Group 230">
            <a:extLst>
              <a:ext uri="{FF2B5EF4-FFF2-40B4-BE49-F238E27FC236}">
                <a16:creationId xmlns:a16="http://schemas.microsoft.com/office/drawing/2014/main" id="{BE49B3A4-18A0-D443-A19D-761902D6E8D7}"/>
              </a:ext>
            </a:extLst>
          </p:cNvPr>
          <p:cNvGrpSpPr/>
          <p:nvPr/>
        </p:nvGrpSpPr>
        <p:grpSpPr>
          <a:xfrm>
            <a:off x="6584432" y="14225883"/>
            <a:ext cx="1334965" cy="495068"/>
            <a:chOff x="6472693" y="14212344"/>
            <a:chExt cx="1337829" cy="720940"/>
          </a:xfrm>
        </p:grpSpPr>
        <p:sp>
          <p:nvSpPr>
            <p:cNvPr id="143" name="TextBox 142">
              <a:extLst>
                <a:ext uri="{FF2B5EF4-FFF2-40B4-BE49-F238E27FC236}">
                  <a16:creationId xmlns:a16="http://schemas.microsoft.com/office/drawing/2014/main" id="{9F5FBD23-0E0C-5543-B1A0-03EFB55ABA5E}"/>
                </a:ext>
              </a:extLst>
            </p:cNvPr>
            <p:cNvSpPr txBox="1"/>
            <p:nvPr/>
          </p:nvSpPr>
          <p:spPr>
            <a:xfrm>
              <a:off x="6472693" y="14212344"/>
              <a:ext cx="1337829" cy="605067"/>
            </a:xfrm>
            <a:prstGeom prst="rect">
              <a:avLst/>
            </a:prstGeom>
            <a:noFill/>
          </p:spPr>
          <p:txBody>
            <a:bodyPr wrap="square" rtlCol="0">
              <a:spAutoFit/>
            </a:bodyPr>
            <a:lstStyle/>
            <a:p>
              <a:r>
                <a:rPr lang="en-US" sz="2100" dirty="0">
                  <a:solidFill>
                    <a:schemeClr val="tx1">
                      <a:lumMod val="75000"/>
                      <a:lumOff val="25000"/>
                    </a:schemeClr>
                  </a:solidFill>
                  <a:latin typeface="Century Gothic" panose="020B0502020202020204" pitchFamily="34" charset="0"/>
                </a:rPr>
                <a:t>Spokane</a:t>
              </a:r>
            </a:p>
          </p:txBody>
        </p:sp>
        <p:sp>
          <p:nvSpPr>
            <p:cNvPr id="146" name="Oval 145">
              <a:extLst>
                <a:ext uri="{FF2B5EF4-FFF2-40B4-BE49-F238E27FC236}">
                  <a16:creationId xmlns:a16="http://schemas.microsoft.com/office/drawing/2014/main" id="{C4581DD2-1009-3542-996C-B4BBD2E61C1D}"/>
                </a:ext>
              </a:extLst>
            </p:cNvPr>
            <p:cNvSpPr/>
            <p:nvPr/>
          </p:nvSpPr>
          <p:spPr>
            <a:xfrm>
              <a:off x="7211765" y="14826757"/>
              <a:ext cx="73309" cy="106527"/>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grpSp>
      <p:sp>
        <p:nvSpPr>
          <p:cNvPr id="148" name="Oval 147">
            <a:extLst>
              <a:ext uri="{FF2B5EF4-FFF2-40B4-BE49-F238E27FC236}">
                <a16:creationId xmlns:a16="http://schemas.microsoft.com/office/drawing/2014/main" id="{8C592DC7-D670-2846-81A5-56F5D4257370}"/>
              </a:ext>
            </a:extLst>
          </p:cNvPr>
          <p:cNvSpPr/>
          <p:nvPr/>
        </p:nvSpPr>
        <p:spPr>
          <a:xfrm flipH="1" flipV="1">
            <a:off x="9733582" y="16592424"/>
            <a:ext cx="73152" cy="73152"/>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cxnSp>
        <p:nvCxnSpPr>
          <p:cNvPr id="153" name="Straight Connector 152">
            <a:extLst>
              <a:ext uri="{FF2B5EF4-FFF2-40B4-BE49-F238E27FC236}">
                <a16:creationId xmlns:a16="http://schemas.microsoft.com/office/drawing/2014/main" id="{A9268F53-A3EE-AD4C-A70C-DB65951BFE6F}"/>
              </a:ext>
            </a:extLst>
          </p:cNvPr>
          <p:cNvCxnSpPr>
            <a:cxnSpLocks/>
          </p:cNvCxnSpPr>
          <p:nvPr/>
        </p:nvCxnSpPr>
        <p:spPr>
          <a:xfrm flipH="1" flipV="1">
            <a:off x="14141977" y="18063857"/>
            <a:ext cx="453163" cy="26733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D7617B9B-F547-2E4D-9FAD-9385F1ED4290}"/>
              </a:ext>
            </a:extLst>
          </p:cNvPr>
          <p:cNvSpPr txBox="1"/>
          <p:nvPr/>
        </p:nvSpPr>
        <p:spPr>
          <a:xfrm>
            <a:off x="961776" y="11310779"/>
            <a:ext cx="6052775" cy="615553"/>
          </a:xfrm>
          <a:prstGeom prst="rect">
            <a:avLst/>
          </a:prstGeom>
          <a:noFill/>
        </p:spPr>
        <p:txBody>
          <a:bodyPr wrap="square" rtlCol="0">
            <a:spAutoFit/>
          </a:bodyPr>
          <a:lstStyle/>
          <a:p>
            <a:pPr algn="just"/>
            <a:r>
              <a:rPr lang="en-US" sz="3400" b="1" dirty="0">
                <a:solidFill>
                  <a:schemeClr val="tx1">
                    <a:lumMod val="75000"/>
                    <a:lumOff val="25000"/>
                  </a:schemeClr>
                </a:solidFill>
                <a:latin typeface="Century Gothic" panose="020B0502020202020204" pitchFamily="34" charset="0"/>
              </a:rPr>
              <a:t>Eastern Washington</a:t>
            </a:r>
          </a:p>
        </p:txBody>
      </p:sp>
      <p:grpSp>
        <p:nvGrpSpPr>
          <p:cNvPr id="234" name="Group 233">
            <a:extLst>
              <a:ext uri="{FF2B5EF4-FFF2-40B4-BE49-F238E27FC236}">
                <a16:creationId xmlns:a16="http://schemas.microsoft.com/office/drawing/2014/main" id="{F02001E5-3995-8647-A71C-A0B7ABE64688}"/>
              </a:ext>
            </a:extLst>
          </p:cNvPr>
          <p:cNvGrpSpPr/>
          <p:nvPr/>
        </p:nvGrpSpPr>
        <p:grpSpPr>
          <a:xfrm>
            <a:off x="12636893" y="9338557"/>
            <a:ext cx="3971204" cy="4180358"/>
            <a:chOff x="12677477" y="13881637"/>
            <a:chExt cx="3971204" cy="4180358"/>
          </a:xfrm>
        </p:grpSpPr>
        <p:pic>
          <p:nvPicPr>
            <p:cNvPr id="165" name="Picture 164" descr="A picture containing screenshot&#10;&#10;Description automatically generated">
              <a:extLst>
                <a:ext uri="{FF2B5EF4-FFF2-40B4-BE49-F238E27FC236}">
                  <a16:creationId xmlns:a16="http://schemas.microsoft.com/office/drawing/2014/main" id="{17B7AFDC-9B2A-314E-9B95-8DB1BE618E19}"/>
                </a:ext>
              </a:extLst>
            </p:cNvPr>
            <p:cNvPicPr>
              <a:picLocks noChangeAspect="1"/>
            </p:cNvPicPr>
            <p:nvPr/>
          </p:nvPicPr>
          <p:blipFill rotWithShape="1">
            <a:blip r:embed="rId11">
              <a:extLst>
                <a:ext uri="{28A0092B-C50C-407E-A947-70E740481C1C}">
                  <a14:useLocalDpi xmlns:a14="http://schemas.microsoft.com/office/drawing/2010/main"/>
                </a:ext>
              </a:extLst>
            </a:blip>
            <a:srcRect l="3771" t="18686" r="4668" b="12575"/>
            <a:stretch/>
          </p:blipFill>
          <p:spPr>
            <a:xfrm>
              <a:off x="12962098" y="13881637"/>
              <a:ext cx="3686583" cy="3581800"/>
            </a:xfrm>
            <a:prstGeom prst="rect">
              <a:avLst/>
            </a:prstGeom>
          </p:spPr>
        </p:pic>
        <p:pic>
          <p:nvPicPr>
            <p:cNvPr id="167" name="Picture 166" descr="A screenshot of a cell phone&#10;&#10;Description automatically generated">
              <a:extLst>
                <a:ext uri="{FF2B5EF4-FFF2-40B4-BE49-F238E27FC236}">
                  <a16:creationId xmlns:a16="http://schemas.microsoft.com/office/drawing/2014/main" id="{96535B03-AE72-1845-96A3-B1AC8FC22C87}"/>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12677477" y="17754217"/>
              <a:ext cx="1757872" cy="307778"/>
            </a:xfrm>
            <a:prstGeom prst="rect">
              <a:avLst/>
            </a:prstGeom>
          </p:spPr>
        </p:pic>
        <p:sp>
          <p:nvSpPr>
            <p:cNvPr id="174" name="TextBox 173">
              <a:extLst>
                <a:ext uri="{FF2B5EF4-FFF2-40B4-BE49-F238E27FC236}">
                  <a16:creationId xmlns:a16="http://schemas.microsoft.com/office/drawing/2014/main" id="{6637C3D7-E91B-1046-9757-6FF1DFF36068}"/>
                </a:ext>
              </a:extLst>
            </p:cNvPr>
            <p:cNvSpPr txBox="1"/>
            <p:nvPr/>
          </p:nvSpPr>
          <p:spPr>
            <a:xfrm>
              <a:off x="13789325" y="17470324"/>
              <a:ext cx="1210177"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100 km</a:t>
              </a:r>
            </a:p>
          </p:txBody>
        </p:sp>
        <p:sp>
          <p:nvSpPr>
            <p:cNvPr id="176" name="TextBox 175">
              <a:extLst>
                <a:ext uri="{FF2B5EF4-FFF2-40B4-BE49-F238E27FC236}">
                  <a16:creationId xmlns:a16="http://schemas.microsoft.com/office/drawing/2014/main" id="{E8695759-44EF-9C4A-A214-E9F358FA1698}"/>
                </a:ext>
              </a:extLst>
            </p:cNvPr>
            <p:cNvSpPr txBox="1"/>
            <p:nvPr/>
          </p:nvSpPr>
          <p:spPr>
            <a:xfrm>
              <a:off x="12899004" y="17465754"/>
              <a:ext cx="457200"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 </a:t>
              </a:r>
            </a:p>
          </p:txBody>
        </p:sp>
        <p:sp>
          <p:nvSpPr>
            <p:cNvPr id="177" name="TextBox 176">
              <a:extLst>
                <a:ext uri="{FF2B5EF4-FFF2-40B4-BE49-F238E27FC236}">
                  <a16:creationId xmlns:a16="http://schemas.microsoft.com/office/drawing/2014/main" id="{CF4A6763-86AE-ED40-B5FE-739A6C962EF5}"/>
                </a:ext>
              </a:extLst>
            </p:cNvPr>
            <p:cNvSpPr txBox="1"/>
            <p:nvPr/>
          </p:nvSpPr>
          <p:spPr>
            <a:xfrm>
              <a:off x="13336241" y="17487139"/>
              <a:ext cx="532419" cy="307777"/>
            </a:xfrm>
            <a:prstGeom prst="rect">
              <a:avLst/>
            </a:prstGeom>
            <a:solidFill>
              <a:schemeClr val="bg1"/>
            </a:solid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50</a:t>
              </a:r>
            </a:p>
          </p:txBody>
        </p:sp>
      </p:grpSp>
      <p:sp>
        <p:nvSpPr>
          <p:cNvPr id="200" name="TextBox 199">
            <a:extLst>
              <a:ext uri="{FF2B5EF4-FFF2-40B4-BE49-F238E27FC236}">
                <a16:creationId xmlns:a16="http://schemas.microsoft.com/office/drawing/2014/main" id="{7D1404C0-581B-464E-A158-FB3F45AF6CB1}"/>
              </a:ext>
            </a:extLst>
          </p:cNvPr>
          <p:cNvSpPr txBox="1"/>
          <p:nvPr/>
        </p:nvSpPr>
        <p:spPr>
          <a:xfrm>
            <a:off x="20469281" y="8607549"/>
            <a:ext cx="3692640"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Vegetation Moisture </a:t>
            </a:r>
          </a:p>
          <a:p>
            <a:pPr algn="ctr"/>
            <a:r>
              <a:rPr lang="en-US" sz="2000" dirty="0">
                <a:solidFill>
                  <a:schemeClr val="tx1">
                    <a:lumMod val="75000"/>
                    <a:lumOff val="25000"/>
                  </a:schemeClr>
                </a:solidFill>
                <a:latin typeface="Century Gothic" panose="020B0502020202020204" pitchFamily="34" charset="0"/>
              </a:rPr>
              <a:t>(2017-2019)</a:t>
            </a:r>
          </a:p>
        </p:txBody>
      </p:sp>
      <p:pic>
        <p:nvPicPr>
          <p:cNvPr id="181" name="Picture 180">
            <a:extLst>
              <a:ext uri="{FF2B5EF4-FFF2-40B4-BE49-F238E27FC236}">
                <a16:creationId xmlns:a16="http://schemas.microsoft.com/office/drawing/2014/main" id="{9DE99609-BE24-D14C-9FCB-D5294B546A9F}"/>
              </a:ext>
              <a:ext uri="{C183D7F6-B498-43B3-948B-1728B52AA6E4}">
                <adec:decorative xmlns:adec="http://schemas.microsoft.com/office/drawing/2017/decorative" xmlns="" val="0"/>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6615781" y="9190246"/>
            <a:ext cx="4030885" cy="3778653"/>
          </a:xfrm>
          <a:prstGeom prst="rect">
            <a:avLst/>
          </a:prstGeom>
        </p:spPr>
      </p:pic>
      <p:pic>
        <p:nvPicPr>
          <p:cNvPr id="202" name="Picture 2">
            <a:extLst>
              <a:ext uri="{FF2B5EF4-FFF2-40B4-BE49-F238E27FC236}">
                <a16:creationId xmlns:a16="http://schemas.microsoft.com/office/drawing/2014/main" id="{2C388F85-FBC0-0040-A7FF-7F534EB1AFA9}"/>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a:stretch/>
        </p:blipFill>
        <p:spPr bwMode="auto">
          <a:xfrm>
            <a:off x="13151933" y="8881884"/>
            <a:ext cx="457200" cy="836905"/>
          </a:xfrm>
          <a:prstGeom prst="rect">
            <a:avLst/>
          </a:prstGeom>
          <a:solidFill>
            <a:schemeClr val="tx1">
              <a:lumMod val="85000"/>
              <a:lumOff val="15000"/>
            </a:schemeClr>
          </a:solidFill>
        </p:spPr>
      </p:pic>
      <p:grpSp>
        <p:nvGrpSpPr>
          <p:cNvPr id="217" name="Group 216">
            <a:extLst>
              <a:ext uri="{FF2B5EF4-FFF2-40B4-BE49-F238E27FC236}">
                <a16:creationId xmlns:a16="http://schemas.microsoft.com/office/drawing/2014/main" id="{4141655B-4BAC-7641-8F24-3276FFFA0548}"/>
              </a:ext>
            </a:extLst>
          </p:cNvPr>
          <p:cNvGrpSpPr/>
          <p:nvPr/>
        </p:nvGrpSpPr>
        <p:grpSpPr>
          <a:xfrm>
            <a:off x="19143205" y="13275455"/>
            <a:ext cx="1000424" cy="797701"/>
            <a:chOff x="19815926" y="17827001"/>
            <a:chExt cx="564144" cy="581696"/>
          </a:xfrm>
        </p:grpSpPr>
        <p:sp>
          <p:nvSpPr>
            <p:cNvPr id="213" name="TextBox 212">
              <a:extLst>
                <a:ext uri="{FF2B5EF4-FFF2-40B4-BE49-F238E27FC236}">
                  <a16:creationId xmlns:a16="http://schemas.microsoft.com/office/drawing/2014/main" id="{E274FBE7-90EF-9A4E-A306-5BBD5B7B7269}"/>
                </a:ext>
              </a:extLst>
            </p:cNvPr>
            <p:cNvSpPr txBox="1"/>
            <p:nvPr/>
          </p:nvSpPr>
          <p:spPr>
            <a:xfrm>
              <a:off x="19821325" y="17827001"/>
              <a:ext cx="558176" cy="256283"/>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2</a:t>
              </a:r>
            </a:p>
          </p:txBody>
        </p:sp>
        <p:sp>
          <p:nvSpPr>
            <p:cNvPr id="211" name="TextBox 210">
              <a:extLst>
                <a:ext uri="{FF2B5EF4-FFF2-40B4-BE49-F238E27FC236}">
                  <a16:creationId xmlns:a16="http://schemas.microsoft.com/office/drawing/2014/main" id="{5736DE5A-66F6-5F4D-A1FD-35B0AD423D9C}"/>
                </a:ext>
              </a:extLst>
            </p:cNvPr>
            <p:cNvSpPr txBox="1"/>
            <p:nvPr/>
          </p:nvSpPr>
          <p:spPr>
            <a:xfrm>
              <a:off x="19825207" y="18161818"/>
              <a:ext cx="554863" cy="246879"/>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212" name="TextBox 211">
              <a:extLst>
                <a:ext uri="{FF2B5EF4-FFF2-40B4-BE49-F238E27FC236}">
                  <a16:creationId xmlns:a16="http://schemas.microsoft.com/office/drawing/2014/main" id="{A0515E59-602B-8042-80B1-247AB5E51CBA}"/>
                </a:ext>
              </a:extLst>
            </p:cNvPr>
            <p:cNvSpPr txBox="1"/>
            <p:nvPr/>
          </p:nvSpPr>
          <p:spPr>
            <a:xfrm>
              <a:off x="19815926" y="17986381"/>
              <a:ext cx="554864" cy="246879"/>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a:t>
              </a:r>
            </a:p>
          </p:txBody>
        </p:sp>
      </p:grpSp>
      <p:sp>
        <p:nvSpPr>
          <p:cNvPr id="215" name="Rectangle 214">
            <a:extLst>
              <a:ext uri="{FF2B5EF4-FFF2-40B4-BE49-F238E27FC236}">
                <a16:creationId xmlns:a16="http://schemas.microsoft.com/office/drawing/2014/main" id="{FC23151C-84A6-474D-B907-CE50208F647C}"/>
              </a:ext>
            </a:extLst>
          </p:cNvPr>
          <p:cNvSpPr/>
          <p:nvPr/>
        </p:nvSpPr>
        <p:spPr>
          <a:xfrm>
            <a:off x="16670451" y="8607549"/>
            <a:ext cx="3680139" cy="707886"/>
          </a:xfrm>
          <a:prstGeom prst="rect">
            <a:avLst/>
          </a:prstGeom>
        </p:spPr>
        <p:txBody>
          <a:bodyPr wrap="square">
            <a:spAutoFit/>
          </a:bodyPr>
          <a:lstStyle/>
          <a:p>
            <a:pPr algn="ctr"/>
            <a:r>
              <a:rPr lang="en-US" sz="2000" b="1" dirty="0">
                <a:solidFill>
                  <a:schemeClr val="tx1">
                    <a:lumMod val="75000"/>
                    <a:lumOff val="25000"/>
                  </a:schemeClr>
                </a:solidFill>
                <a:latin typeface="Century Gothic" panose="020B0502020202020204" pitchFamily="34" charset="0"/>
              </a:rPr>
              <a:t>Lightning Exposure </a:t>
            </a:r>
          </a:p>
          <a:p>
            <a:pPr algn="ctr"/>
            <a:r>
              <a:rPr lang="en-US" sz="2000" dirty="0">
                <a:solidFill>
                  <a:schemeClr val="tx1">
                    <a:lumMod val="75000"/>
                    <a:lumOff val="25000"/>
                  </a:schemeClr>
                </a:solidFill>
                <a:latin typeface="Century Gothic" panose="020B0502020202020204" pitchFamily="34" charset="0"/>
              </a:rPr>
              <a:t>(2017-2019)</a:t>
            </a:r>
          </a:p>
        </p:txBody>
      </p:sp>
      <p:sp>
        <p:nvSpPr>
          <p:cNvPr id="223" name="TextBox 222">
            <a:extLst>
              <a:ext uri="{FF2B5EF4-FFF2-40B4-BE49-F238E27FC236}">
                <a16:creationId xmlns:a16="http://schemas.microsoft.com/office/drawing/2014/main" id="{C118404F-76A7-534D-89B1-3C5235D3373C}"/>
              </a:ext>
            </a:extLst>
          </p:cNvPr>
          <p:cNvSpPr txBox="1"/>
          <p:nvPr/>
        </p:nvSpPr>
        <p:spPr>
          <a:xfrm>
            <a:off x="17738837" y="12704721"/>
            <a:ext cx="2988846"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Lightning Vulnerability Rank</a:t>
            </a:r>
          </a:p>
        </p:txBody>
      </p:sp>
      <p:sp>
        <p:nvSpPr>
          <p:cNvPr id="224" name="TextBox 223">
            <a:extLst>
              <a:ext uri="{FF2B5EF4-FFF2-40B4-BE49-F238E27FC236}">
                <a16:creationId xmlns:a16="http://schemas.microsoft.com/office/drawing/2014/main" id="{83794FDC-B1E1-3640-820C-2025B0F43FD7}"/>
              </a:ext>
            </a:extLst>
          </p:cNvPr>
          <p:cNvSpPr txBox="1"/>
          <p:nvPr/>
        </p:nvSpPr>
        <p:spPr>
          <a:xfrm>
            <a:off x="14412014" y="12710164"/>
            <a:ext cx="2367787"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Fire Vulnerability Rank</a:t>
            </a:r>
          </a:p>
        </p:txBody>
      </p:sp>
      <p:sp>
        <p:nvSpPr>
          <p:cNvPr id="12" name="TextBox 11">
            <a:extLst>
              <a:ext uri="{FF2B5EF4-FFF2-40B4-BE49-F238E27FC236}">
                <a16:creationId xmlns:a16="http://schemas.microsoft.com/office/drawing/2014/main" id="{415D5172-C4B1-584A-B138-B91FA0653E06}"/>
              </a:ext>
            </a:extLst>
          </p:cNvPr>
          <p:cNvSpPr txBox="1"/>
          <p:nvPr/>
        </p:nvSpPr>
        <p:spPr>
          <a:xfrm>
            <a:off x="966233" y="23787279"/>
            <a:ext cx="3849131" cy="769441"/>
          </a:xfrm>
          <a:prstGeom prst="rect">
            <a:avLst/>
          </a:prstGeom>
          <a:noFill/>
        </p:spPr>
        <p:txBody>
          <a:bodyPr wrap="none" rtlCol="0" anchor="ctr">
            <a:spAutoFit/>
          </a:bodyPr>
          <a:lstStyle/>
          <a:p>
            <a:r>
              <a:rPr lang="en-US" sz="4400" b="1" dirty="0">
                <a:solidFill>
                  <a:srgbClr val="3F4268"/>
                </a:solidFill>
                <a:latin typeface="Century Gothic" panose="020B0502020202020204" pitchFamily="34" charset="0"/>
              </a:rPr>
              <a:t>Methodology</a:t>
            </a:r>
          </a:p>
        </p:txBody>
      </p:sp>
      <p:sp>
        <p:nvSpPr>
          <p:cNvPr id="16" name="TextBox 15">
            <a:extLst>
              <a:ext uri="{FF2B5EF4-FFF2-40B4-BE49-F238E27FC236}">
                <a16:creationId xmlns:a16="http://schemas.microsoft.com/office/drawing/2014/main" id="{98B028C0-78EC-7644-B072-D1D53DAED941}"/>
              </a:ext>
            </a:extLst>
          </p:cNvPr>
          <p:cNvSpPr txBox="1"/>
          <p:nvPr/>
        </p:nvSpPr>
        <p:spPr>
          <a:xfrm>
            <a:off x="924209" y="19131658"/>
            <a:ext cx="5272597" cy="769441"/>
          </a:xfrm>
          <a:prstGeom prst="rect">
            <a:avLst/>
          </a:prstGeom>
          <a:noFill/>
        </p:spPr>
        <p:txBody>
          <a:bodyPr wrap="none" rtlCol="0">
            <a:spAutoFit/>
          </a:bodyPr>
          <a:lstStyle/>
          <a:p>
            <a:r>
              <a:rPr lang="en-US" sz="4400" b="1" dirty="0">
                <a:solidFill>
                  <a:srgbClr val="3F4268"/>
                </a:solidFill>
                <a:latin typeface="Century Gothic" panose="020B0502020202020204" pitchFamily="34" charset="0"/>
              </a:rPr>
              <a:t>Earth Observations</a:t>
            </a:r>
          </a:p>
        </p:txBody>
      </p:sp>
      <p:pic>
        <p:nvPicPr>
          <p:cNvPr id="189" name="Picture 2">
            <a:extLst>
              <a:ext uri="{FF2B5EF4-FFF2-40B4-BE49-F238E27FC236}">
                <a16:creationId xmlns:a16="http://schemas.microsoft.com/office/drawing/2014/main" id="{4DED842B-D65F-DD47-ABCE-8DF60ADB6ED9}"/>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a:stretch/>
        </p:blipFill>
        <p:spPr bwMode="auto">
          <a:xfrm>
            <a:off x="20626911" y="9233343"/>
            <a:ext cx="3353235" cy="3496556"/>
          </a:xfrm>
          <a:prstGeom prst="rect">
            <a:avLst/>
          </a:prstGeom>
          <a:noFill/>
          <a:extLst>
            <a:ext uri="{909E8E84-426E-40DD-AFC4-6F175D3DCCD1}">
              <a14:hiddenFill xmlns:a14="http://schemas.microsoft.com/office/drawing/2010/main">
                <a:solidFill>
                  <a:srgbClr val="FFFFFF"/>
                </a:solidFill>
              </a14:hiddenFill>
            </a:ext>
          </a:extLst>
        </p:spPr>
      </p:pic>
      <p:sp>
        <p:nvSpPr>
          <p:cNvPr id="228" name="TextBox 227">
            <a:extLst>
              <a:ext uri="{FF2B5EF4-FFF2-40B4-BE49-F238E27FC236}">
                <a16:creationId xmlns:a16="http://schemas.microsoft.com/office/drawing/2014/main" id="{8FE60D09-0B96-7849-BEE7-4284206CFC0F}"/>
              </a:ext>
            </a:extLst>
          </p:cNvPr>
          <p:cNvSpPr txBox="1"/>
          <p:nvPr/>
        </p:nvSpPr>
        <p:spPr>
          <a:xfrm>
            <a:off x="21353726" y="12654779"/>
            <a:ext cx="2988846"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Moisture Vulnerability Rank</a:t>
            </a:r>
          </a:p>
        </p:txBody>
      </p:sp>
      <p:grpSp>
        <p:nvGrpSpPr>
          <p:cNvPr id="227" name="Group 226">
            <a:extLst>
              <a:ext uri="{FF2B5EF4-FFF2-40B4-BE49-F238E27FC236}">
                <a16:creationId xmlns:a16="http://schemas.microsoft.com/office/drawing/2014/main" id="{6778E747-969F-FC4D-A6C8-7BB25E7A484E}"/>
              </a:ext>
            </a:extLst>
          </p:cNvPr>
          <p:cNvGrpSpPr/>
          <p:nvPr/>
        </p:nvGrpSpPr>
        <p:grpSpPr>
          <a:xfrm>
            <a:off x="22419255" y="12944057"/>
            <a:ext cx="1472985" cy="1154339"/>
            <a:chOff x="22788443" y="17214063"/>
            <a:chExt cx="1012627" cy="819211"/>
          </a:xfrm>
        </p:grpSpPr>
        <p:grpSp>
          <p:nvGrpSpPr>
            <p:cNvPr id="226" name="Group 225">
              <a:extLst>
                <a:ext uri="{FF2B5EF4-FFF2-40B4-BE49-F238E27FC236}">
                  <a16:creationId xmlns:a16="http://schemas.microsoft.com/office/drawing/2014/main" id="{612A8FD5-0118-8849-8E36-1B5174E457E5}"/>
                </a:ext>
              </a:extLst>
            </p:cNvPr>
            <p:cNvGrpSpPr/>
            <p:nvPr/>
          </p:nvGrpSpPr>
          <p:grpSpPr>
            <a:xfrm>
              <a:off x="22788443" y="17261486"/>
              <a:ext cx="1012627" cy="771788"/>
              <a:chOff x="22788443" y="17261486"/>
              <a:chExt cx="1012627" cy="771788"/>
            </a:xfrm>
          </p:grpSpPr>
          <p:grpSp>
            <p:nvGrpSpPr>
              <p:cNvPr id="225" name="Group 224">
                <a:extLst>
                  <a:ext uri="{FF2B5EF4-FFF2-40B4-BE49-F238E27FC236}">
                    <a16:creationId xmlns:a16="http://schemas.microsoft.com/office/drawing/2014/main" id="{926E84D7-059D-E74D-B986-082890D6ADF4}"/>
                  </a:ext>
                </a:extLst>
              </p:cNvPr>
              <p:cNvGrpSpPr/>
              <p:nvPr/>
            </p:nvGrpSpPr>
            <p:grpSpPr>
              <a:xfrm>
                <a:off x="22788443" y="17261486"/>
                <a:ext cx="1012627" cy="771788"/>
                <a:chOff x="22788443" y="17261486"/>
                <a:chExt cx="1012627" cy="771788"/>
              </a:xfrm>
            </p:grpSpPr>
            <p:pic>
              <p:nvPicPr>
                <p:cNvPr id="186" name="Picture 2">
                  <a:extLst>
                    <a:ext uri="{FF2B5EF4-FFF2-40B4-BE49-F238E27FC236}">
                      <a16:creationId xmlns:a16="http://schemas.microsoft.com/office/drawing/2014/main" id="{D8DF3233-5ABE-FA48-92E1-7923E1A091CE}"/>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a:stretch/>
              </p:blipFill>
              <p:spPr bwMode="auto">
                <a:xfrm rot="10800000">
                  <a:off x="22788443" y="17261486"/>
                  <a:ext cx="397317" cy="771788"/>
                </a:xfrm>
                <a:prstGeom prst="rect">
                  <a:avLst/>
                </a:prstGeom>
                <a:noFill/>
                <a:extLst>
                  <a:ext uri="{909E8E84-426E-40DD-AFC4-6F175D3DCCD1}">
                    <a14:hiddenFill xmlns:a14="http://schemas.microsoft.com/office/drawing/2010/main">
                      <a:solidFill>
                        <a:srgbClr val="FFFFFF"/>
                      </a:solidFill>
                    </a14:hiddenFill>
                  </a:ext>
                </a:extLst>
              </p:spPr>
            </p:pic>
            <p:sp>
              <p:nvSpPr>
                <p:cNvPr id="218" name="TextBox 217">
                  <a:extLst>
                    <a:ext uri="{FF2B5EF4-FFF2-40B4-BE49-F238E27FC236}">
                      <a16:creationId xmlns:a16="http://schemas.microsoft.com/office/drawing/2014/main" id="{E84FC48A-0084-4546-B8CE-2345235413BB}"/>
                    </a:ext>
                  </a:extLst>
                </p:cNvPr>
                <p:cNvSpPr txBox="1"/>
                <p:nvPr/>
              </p:nvSpPr>
              <p:spPr>
                <a:xfrm>
                  <a:off x="23161630" y="17777964"/>
                  <a:ext cx="639440" cy="24026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219" name="TextBox 218">
                  <a:extLst>
                    <a:ext uri="{FF2B5EF4-FFF2-40B4-BE49-F238E27FC236}">
                      <a16:creationId xmlns:a16="http://schemas.microsoft.com/office/drawing/2014/main" id="{A9BD527E-5305-C346-A667-5A6A5076E82F}"/>
                    </a:ext>
                  </a:extLst>
                </p:cNvPr>
                <p:cNvSpPr txBox="1"/>
                <p:nvPr/>
              </p:nvSpPr>
              <p:spPr>
                <a:xfrm>
                  <a:off x="23161470" y="17635630"/>
                  <a:ext cx="639077" cy="24026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a:t>
                  </a:r>
                </a:p>
              </p:txBody>
            </p:sp>
          </p:grpSp>
          <p:sp>
            <p:nvSpPr>
              <p:cNvPr id="221" name="Rectangle 220">
                <a:extLst>
                  <a:ext uri="{FF2B5EF4-FFF2-40B4-BE49-F238E27FC236}">
                    <a16:creationId xmlns:a16="http://schemas.microsoft.com/office/drawing/2014/main" id="{D190C870-FC4C-E444-B63C-2B82951295EE}"/>
                  </a:ext>
                </a:extLst>
              </p:cNvPr>
              <p:cNvSpPr/>
              <p:nvPr/>
            </p:nvSpPr>
            <p:spPr>
              <a:xfrm>
                <a:off x="23157150" y="17419541"/>
                <a:ext cx="205195" cy="240265"/>
              </a:xfrm>
              <a:prstGeom prst="rect">
                <a:avLst/>
              </a:prstGeom>
            </p:spPr>
            <p:txBody>
              <a:bodyPr wrap="none">
                <a:spAutoFit/>
              </a:bodyPr>
              <a:lstStyle/>
              <a:p>
                <a:r>
                  <a:rPr lang="en-US" sz="1600" dirty="0">
                    <a:solidFill>
                      <a:schemeClr val="tx1">
                        <a:lumMod val="75000"/>
                        <a:lumOff val="25000"/>
                      </a:schemeClr>
                    </a:solidFill>
                    <a:latin typeface="Century Gothic" panose="020B0502020202020204" pitchFamily="34" charset="0"/>
                  </a:rPr>
                  <a:t>2</a:t>
                </a:r>
              </a:p>
            </p:txBody>
          </p:sp>
        </p:grpSp>
        <p:sp>
          <p:nvSpPr>
            <p:cNvPr id="222" name="Rectangle 221">
              <a:extLst>
                <a:ext uri="{FF2B5EF4-FFF2-40B4-BE49-F238E27FC236}">
                  <a16:creationId xmlns:a16="http://schemas.microsoft.com/office/drawing/2014/main" id="{8AECF2E4-D990-8F49-99CA-617EEF0EEAEB}"/>
                </a:ext>
              </a:extLst>
            </p:cNvPr>
            <p:cNvSpPr/>
            <p:nvPr/>
          </p:nvSpPr>
          <p:spPr>
            <a:xfrm>
              <a:off x="23157150" y="17214063"/>
              <a:ext cx="205195" cy="240265"/>
            </a:xfrm>
            <a:prstGeom prst="rect">
              <a:avLst/>
            </a:prstGeom>
          </p:spPr>
          <p:txBody>
            <a:bodyPr wrap="none">
              <a:spAutoFit/>
            </a:bodyPr>
            <a:lstStyle/>
            <a:p>
              <a:r>
                <a:rPr lang="en-US" sz="1600" dirty="0">
                  <a:solidFill>
                    <a:schemeClr val="tx1">
                      <a:lumMod val="75000"/>
                      <a:lumOff val="25000"/>
                    </a:schemeClr>
                  </a:solidFill>
                  <a:latin typeface="Century Gothic" panose="020B0502020202020204" pitchFamily="34" charset="0"/>
                </a:rPr>
                <a:t>3</a:t>
              </a:r>
            </a:p>
          </p:txBody>
        </p:sp>
      </p:grpSp>
      <p:sp>
        <p:nvSpPr>
          <p:cNvPr id="168" name="TextBox 167">
            <a:extLst>
              <a:ext uri="{FF2B5EF4-FFF2-40B4-BE49-F238E27FC236}">
                <a16:creationId xmlns:a16="http://schemas.microsoft.com/office/drawing/2014/main" id="{58F1459A-87E2-1845-96B6-CFEAD83B9D66}"/>
              </a:ext>
            </a:extLst>
          </p:cNvPr>
          <p:cNvSpPr txBox="1"/>
          <p:nvPr/>
        </p:nvSpPr>
        <p:spPr>
          <a:xfrm>
            <a:off x="13578416" y="8609197"/>
            <a:ext cx="2568693" cy="707886"/>
          </a:xfrm>
          <a:prstGeom prst="rect">
            <a:avLst/>
          </a:prstGeom>
          <a:solidFill>
            <a:schemeClr val="bg1"/>
          </a:solid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Percent Burn Area</a:t>
            </a:r>
          </a:p>
          <a:p>
            <a:pPr algn="ctr"/>
            <a:r>
              <a:rPr lang="en-US" sz="2000" dirty="0">
                <a:solidFill>
                  <a:schemeClr val="tx1">
                    <a:lumMod val="75000"/>
                    <a:lumOff val="25000"/>
                  </a:schemeClr>
                </a:solidFill>
                <a:latin typeface="Century Gothic" panose="020B0502020202020204" pitchFamily="34" charset="0"/>
              </a:rPr>
              <a:t> (2001-2019) </a:t>
            </a:r>
          </a:p>
        </p:txBody>
      </p:sp>
      <p:sp>
        <p:nvSpPr>
          <p:cNvPr id="242" name="TextBox 241">
            <a:extLst>
              <a:ext uri="{FF2B5EF4-FFF2-40B4-BE49-F238E27FC236}">
                <a16:creationId xmlns:a16="http://schemas.microsoft.com/office/drawing/2014/main" id="{B4B99C84-D29F-1143-B272-2189BCC72515}"/>
              </a:ext>
            </a:extLst>
          </p:cNvPr>
          <p:cNvSpPr txBox="1"/>
          <p:nvPr/>
        </p:nvSpPr>
        <p:spPr>
          <a:xfrm>
            <a:off x="14746497" y="14379890"/>
            <a:ext cx="7411837" cy="523220"/>
          </a:xfrm>
          <a:prstGeom prst="rect">
            <a:avLst/>
          </a:prstGeom>
          <a:noFill/>
        </p:spPr>
        <p:txBody>
          <a:bodyPr wrap="square" rtlCol="0">
            <a:spAutoFit/>
          </a:bodyPr>
          <a:lstStyle/>
          <a:p>
            <a:r>
              <a:rPr lang="en-US" sz="2800" b="1" dirty="0">
                <a:solidFill>
                  <a:schemeClr val="tx1">
                    <a:lumMod val="75000"/>
                    <a:lumOff val="25000"/>
                  </a:schemeClr>
                </a:solidFill>
                <a:latin typeface="Century Gothic" panose="020B0502020202020204" pitchFamily="34" charset="0"/>
              </a:rPr>
              <a:t>Composite Vulnerability Index</a:t>
            </a:r>
          </a:p>
        </p:txBody>
      </p:sp>
      <p:sp>
        <p:nvSpPr>
          <p:cNvPr id="256" name="TextBox 255">
            <a:extLst>
              <a:ext uri="{FF2B5EF4-FFF2-40B4-BE49-F238E27FC236}">
                <a16:creationId xmlns:a16="http://schemas.microsoft.com/office/drawing/2014/main" id="{68DC88C6-EFE1-1044-9B9D-1C1D0A04A338}"/>
              </a:ext>
            </a:extLst>
          </p:cNvPr>
          <p:cNvSpPr txBox="1"/>
          <p:nvPr/>
        </p:nvSpPr>
        <p:spPr>
          <a:xfrm>
            <a:off x="20723037" y="17083286"/>
            <a:ext cx="2452422" cy="400110"/>
          </a:xfrm>
          <a:prstGeom prst="rect">
            <a:avLst/>
          </a:prstGeom>
          <a:solidFill>
            <a:schemeClr val="bg1"/>
          </a:solid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Vulnerability Rank</a:t>
            </a:r>
          </a:p>
        </p:txBody>
      </p:sp>
      <p:grpSp>
        <p:nvGrpSpPr>
          <p:cNvPr id="269" name="Group 268">
            <a:extLst>
              <a:ext uri="{FF2B5EF4-FFF2-40B4-BE49-F238E27FC236}">
                <a16:creationId xmlns:a16="http://schemas.microsoft.com/office/drawing/2014/main" id="{F7451162-F3EA-024D-9B31-83F0029DBC38}"/>
              </a:ext>
            </a:extLst>
          </p:cNvPr>
          <p:cNvGrpSpPr/>
          <p:nvPr/>
        </p:nvGrpSpPr>
        <p:grpSpPr>
          <a:xfrm>
            <a:off x="14977614" y="13070372"/>
            <a:ext cx="1405641" cy="1139850"/>
            <a:chOff x="15432609" y="12664431"/>
            <a:chExt cx="1405641" cy="1139850"/>
          </a:xfrm>
        </p:grpSpPr>
        <p:grpSp>
          <p:nvGrpSpPr>
            <p:cNvPr id="265" name="Group 264">
              <a:extLst>
                <a:ext uri="{FF2B5EF4-FFF2-40B4-BE49-F238E27FC236}">
                  <a16:creationId xmlns:a16="http://schemas.microsoft.com/office/drawing/2014/main" id="{8BBBE19C-C109-694F-BFC4-77E132066483}"/>
                </a:ext>
              </a:extLst>
            </p:cNvPr>
            <p:cNvGrpSpPr/>
            <p:nvPr/>
          </p:nvGrpSpPr>
          <p:grpSpPr>
            <a:xfrm>
              <a:off x="16114325" y="12666350"/>
              <a:ext cx="723925" cy="1137931"/>
              <a:chOff x="15932377" y="12410378"/>
              <a:chExt cx="723925" cy="1137931"/>
            </a:xfrm>
          </p:grpSpPr>
          <p:sp>
            <p:nvSpPr>
              <p:cNvPr id="172" name="TextBox 171">
                <a:extLst>
                  <a:ext uri="{FF2B5EF4-FFF2-40B4-BE49-F238E27FC236}">
                    <a16:creationId xmlns:a16="http://schemas.microsoft.com/office/drawing/2014/main" id="{6B903DE1-9846-1E4C-B4C4-9B283A1F9464}"/>
                  </a:ext>
                </a:extLst>
              </p:cNvPr>
              <p:cNvSpPr txBox="1"/>
              <p:nvPr/>
            </p:nvSpPr>
            <p:spPr>
              <a:xfrm>
                <a:off x="15932377" y="13001888"/>
                <a:ext cx="47213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a:t>
                </a:r>
              </a:p>
            </p:txBody>
          </p:sp>
          <p:grpSp>
            <p:nvGrpSpPr>
              <p:cNvPr id="263" name="Group 262">
                <a:extLst>
                  <a:ext uri="{FF2B5EF4-FFF2-40B4-BE49-F238E27FC236}">
                    <a16:creationId xmlns:a16="http://schemas.microsoft.com/office/drawing/2014/main" id="{030BAAC3-59D2-314C-BDBB-6A4D0328AA6E}"/>
                  </a:ext>
                </a:extLst>
              </p:cNvPr>
              <p:cNvGrpSpPr/>
              <p:nvPr/>
            </p:nvGrpSpPr>
            <p:grpSpPr>
              <a:xfrm>
                <a:off x="15932377" y="12410378"/>
                <a:ext cx="723925" cy="1137931"/>
                <a:chOff x="15852675" y="12483386"/>
                <a:chExt cx="723925" cy="1137931"/>
              </a:xfrm>
            </p:grpSpPr>
            <p:sp>
              <p:nvSpPr>
                <p:cNvPr id="170" name="TextBox 169">
                  <a:extLst>
                    <a:ext uri="{FF2B5EF4-FFF2-40B4-BE49-F238E27FC236}">
                      <a16:creationId xmlns:a16="http://schemas.microsoft.com/office/drawing/2014/main" id="{BDD688BB-64DF-CE4B-A3EA-C18C2314CC76}"/>
                    </a:ext>
                  </a:extLst>
                </p:cNvPr>
                <p:cNvSpPr txBox="1"/>
                <p:nvPr/>
              </p:nvSpPr>
              <p:spPr>
                <a:xfrm>
                  <a:off x="15856945" y="12483386"/>
                  <a:ext cx="472130"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3</a:t>
                  </a:r>
                </a:p>
              </p:txBody>
            </p:sp>
            <p:sp>
              <p:nvSpPr>
                <p:cNvPr id="173" name="TextBox 172">
                  <a:extLst>
                    <a:ext uri="{FF2B5EF4-FFF2-40B4-BE49-F238E27FC236}">
                      <a16:creationId xmlns:a16="http://schemas.microsoft.com/office/drawing/2014/main" id="{3CF68D9B-D684-9944-A759-9582F9FC5BC4}"/>
                    </a:ext>
                  </a:extLst>
                </p:cNvPr>
                <p:cNvSpPr txBox="1"/>
                <p:nvPr/>
              </p:nvSpPr>
              <p:spPr>
                <a:xfrm>
                  <a:off x="15852675" y="13282763"/>
                  <a:ext cx="72392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171" name="TextBox 170">
                  <a:extLst>
                    <a:ext uri="{FF2B5EF4-FFF2-40B4-BE49-F238E27FC236}">
                      <a16:creationId xmlns:a16="http://schemas.microsoft.com/office/drawing/2014/main" id="{7A235E15-F8CB-9D41-BFA2-8719DF429F8D}"/>
                    </a:ext>
                  </a:extLst>
                </p:cNvPr>
                <p:cNvSpPr txBox="1"/>
                <p:nvPr/>
              </p:nvSpPr>
              <p:spPr>
                <a:xfrm>
                  <a:off x="15860785" y="12788156"/>
                  <a:ext cx="555864"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2</a:t>
                  </a:r>
                </a:p>
              </p:txBody>
            </p:sp>
          </p:grpSp>
        </p:grpSp>
        <p:pic>
          <p:nvPicPr>
            <p:cNvPr id="268" name="Picture 267" descr="A picture containing screenshot&#10;&#10;Description automatically generated">
              <a:extLst>
                <a:ext uri="{FF2B5EF4-FFF2-40B4-BE49-F238E27FC236}">
                  <a16:creationId xmlns:a16="http://schemas.microsoft.com/office/drawing/2014/main" id="{E6AE90AE-F699-7246-9D3F-3A3443AEED5B}"/>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15432609" y="12664431"/>
              <a:ext cx="676997" cy="1136794"/>
            </a:xfrm>
            <a:prstGeom prst="rect">
              <a:avLst/>
            </a:prstGeom>
          </p:spPr>
        </p:pic>
      </p:grpSp>
      <p:grpSp>
        <p:nvGrpSpPr>
          <p:cNvPr id="270" name="Group 269">
            <a:extLst>
              <a:ext uri="{FF2B5EF4-FFF2-40B4-BE49-F238E27FC236}">
                <a16:creationId xmlns:a16="http://schemas.microsoft.com/office/drawing/2014/main" id="{51FE5AA8-447E-3E4E-963F-C375B41C99F5}"/>
              </a:ext>
            </a:extLst>
          </p:cNvPr>
          <p:cNvGrpSpPr/>
          <p:nvPr/>
        </p:nvGrpSpPr>
        <p:grpSpPr>
          <a:xfrm>
            <a:off x="18474162" y="13038013"/>
            <a:ext cx="655293" cy="1012140"/>
            <a:chOff x="2389022" y="4119272"/>
            <a:chExt cx="595664" cy="827319"/>
          </a:xfrm>
        </p:grpSpPr>
        <p:pic>
          <p:nvPicPr>
            <p:cNvPr id="271" name="Picture 270" descr="A screenshot of a cell phone&#10;&#10;Description automatically generated">
              <a:extLst>
                <a:ext uri="{FF2B5EF4-FFF2-40B4-BE49-F238E27FC236}">
                  <a16:creationId xmlns:a16="http://schemas.microsoft.com/office/drawing/2014/main" id="{68052031-91B0-884F-8CB3-BAD7720EFDC9}"/>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2389022" y="4119272"/>
              <a:ext cx="549703" cy="225540"/>
            </a:xfrm>
            <a:prstGeom prst="rect">
              <a:avLst/>
            </a:prstGeom>
          </p:spPr>
        </p:pic>
        <p:pic>
          <p:nvPicPr>
            <p:cNvPr id="272" name="Picture 271" descr="A screenshot of a cell phone&#10;&#10;Description automatically generated">
              <a:extLst>
                <a:ext uri="{FF2B5EF4-FFF2-40B4-BE49-F238E27FC236}">
                  <a16:creationId xmlns:a16="http://schemas.microsoft.com/office/drawing/2014/main" id="{6054F39D-139C-3645-815A-F60CAB76C423}"/>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2404988" y="4737816"/>
              <a:ext cx="579698" cy="208775"/>
            </a:xfrm>
            <a:prstGeom prst="rect">
              <a:avLst/>
            </a:prstGeom>
          </p:spPr>
        </p:pic>
        <p:pic>
          <p:nvPicPr>
            <p:cNvPr id="273" name="Picture 272" descr="A screenshot of a cell phone&#10;&#10;Description automatically generated">
              <a:extLst>
                <a:ext uri="{FF2B5EF4-FFF2-40B4-BE49-F238E27FC236}">
                  <a16:creationId xmlns:a16="http://schemas.microsoft.com/office/drawing/2014/main" id="{EC5C575E-4FAC-C54C-AB30-03DDD463F89C}"/>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2404988" y="4343428"/>
              <a:ext cx="579698" cy="208775"/>
            </a:xfrm>
            <a:prstGeom prst="rect">
              <a:avLst/>
            </a:prstGeom>
          </p:spPr>
        </p:pic>
        <p:pic>
          <p:nvPicPr>
            <p:cNvPr id="274" name="Picture 273" descr="A screenshot of a cell phone&#10;&#10;Description automatically generated">
              <a:extLst>
                <a:ext uri="{FF2B5EF4-FFF2-40B4-BE49-F238E27FC236}">
                  <a16:creationId xmlns:a16="http://schemas.microsoft.com/office/drawing/2014/main" id="{D544A39D-5990-2D4C-A5CE-E5DCA43696DC}"/>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2404988" y="4545336"/>
              <a:ext cx="579698" cy="208775"/>
            </a:xfrm>
            <a:prstGeom prst="rect">
              <a:avLst/>
            </a:prstGeom>
          </p:spPr>
        </p:pic>
      </p:grpSp>
      <p:grpSp>
        <p:nvGrpSpPr>
          <p:cNvPr id="277" name="Group 276">
            <a:extLst>
              <a:ext uri="{FF2B5EF4-FFF2-40B4-BE49-F238E27FC236}">
                <a16:creationId xmlns:a16="http://schemas.microsoft.com/office/drawing/2014/main" id="{32106ECE-BEEF-8C49-8640-632FAF241A41}"/>
              </a:ext>
            </a:extLst>
          </p:cNvPr>
          <p:cNvGrpSpPr/>
          <p:nvPr/>
        </p:nvGrpSpPr>
        <p:grpSpPr>
          <a:xfrm>
            <a:off x="21558381" y="17622718"/>
            <a:ext cx="1948881" cy="1851186"/>
            <a:chOff x="19619402" y="19019551"/>
            <a:chExt cx="1736964" cy="1309994"/>
          </a:xfrm>
          <a:solidFill>
            <a:schemeClr val="bg1"/>
          </a:solidFill>
        </p:grpSpPr>
        <p:grpSp>
          <p:nvGrpSpPr>
            <p:cNvPr id="262" name="Group 261">
              <a:extLst>
                <a:ext uri="{FF2B5EF4-FFF2-40B4-BE49-F238E27FC236}">
                  <a16:creationId xmlns:a16="http://schemas.microsoft.com/office/drawing/2014/main" id="{0D8A3960-E715-624E-95C6-9E1B795020BC}"/>
                </a:ext>
              </a:extLst>
            </p:cNvPr>
            <p:cNvGrpSpPr/>
            <p:nvPr/>
          </p:nvGrpSpPr>
          <p:grpSpPr>
            <a:xfrm>
              <a:off x="20084124" y="19049903"/>
              <a:ext cx="1272242" cy="1262748"/>
              <a:chOff x="16834481" y="19192582"/>
              <a:chExt cx="693666" cy="917496"/>
            </a:xfrm>
            <a:grpFill/>
          </p:grpSpPr>
          <p:sp>
            <p:nvSpPr>
              <p:cNvPr id="258" name="TextBox 257">
                <a:extLst>
                  <a:ext uri="{FF2B5EF4-FFF2-40B4-BE49-F238E27FC236}">
                    <a16:creationId xmlns:a16="http://schemas.microsoft.com/office/drawing/2014/main" id="{77DA72AC-DA4C-1C43-A5BD-5368032B5091}"/>
                  </a:ext>
                </a:extLst>
              </p:cNvPr>
              <p:cNvSpPr txBox="1"/>
              <p:nvPr/>
            </p:nvSpPr>
            <p:spPr>
              <a:xfrm>
                <a:off x="16834481" y="19192582"/>
                <a:ext cx="685428" cy="205725"/>
              </a:xfrm>
              <a:prstGeom prst="rect">
                <a:avLst/>
              </a:prstGeom>
              <a:grp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3</a:t>
                </a:r>
              </a:p>
            </p:txBody>
          </p:sp>
          <p:sp>
            <p:nvSpPr>
              <p:cNvPr id="259" name="TextBox 258">
                <a:extLst>
                  <a:ext uri="{FF2B5EF4-FFF2-40B4-BE49-F238E27FC236}">
                    <a16:creationId xmlns:a16="http://schemas.microsoft.com/office/drawing/2014/main" id="{94600B36-2D17-2340-9924-E197F99B4B77}"/>
                  </a:ext>
                </a:extLst>
              </p:cNvPr>
              <p:cNvSpPr txBox="1"/>
              <p:nvPr/>
            </p:nvSpPr>
            <p:spPr>
              <a:xfrm>
                <a:off x="16839326" y="19438373"/>
                <a:ext cx="685428" cy="205725"/>
              </a:xfrm>
              <a:prstGeom prst="rect">
                <a:avLst/>
              </a:prstGeom>
              <a:grp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2</a:t>
                </a:r>
              </a:p>
            </p:txBody>
          </p:sp>
          <p:sp>
            <p:nvSpPr>
              <p:cNvPr id="260" name="TextBox 259">
                <a:extLst>
                  <a:ext uri="{FF2B5EF4-FFF2-40B4-BE49-F238E27FC236}">
                    <a16:creationId xmlns:a16="http://schemas.microsoft.com/office/drawing/2014/main" id="{9F10C0AB-C40F-2B46-A752-EF33B2A3B028}"/>
                  </a:ext>
                </a:extLst>
              </p:cNvPr>
              <p:cNvSpPr txBox="1"/>
              <p:nvPr/>
            </p:nvSpPr>
            <p:spPr>
              <a:xfrm>
                <a:off x="16842719" y="19681697"/>
                <a:ext cx="685428" cy="205725"/>
              </a:xfrm>
              <a:prstGeom prst="rect">
                <a:avLst/>
              </a:prstGeom>
              <a:grp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1</a:t>
                </a:r>
              </a:p>
            </p:txBody>
          </p:sp>
          <p:sp>
            <p:nvSpPr>
              <p:cNvPr id="261" name="TextBox 260">
                <a:extLst>
                  <a:ext uri="{FF2B5EF4-FFF2-40B4-BE49-F238E27FC236}">
                    <a16:creationId xmlns:a16="http://schemas.microsoft.com/office/drawing/2014/main" id="{B23329A8-4120-2049-8175-B7329B212A4E}"/>
                  </a:ext>
                </a:extLst>
              </p:cNvPr>
              <p:cNvSpPr txBox="1"/>
              <p:nvPr/>
            </p:nvSpPr>
            <p:spPr>
              <a:xfrm>
                <a:off x="16839326" y="19904353"/>
                <a:ext cx="685428" cy="205725"/>
              </a:xfrm>
              <a:prstGeom prst="rect">
                <a:avLst/>
              </a:prstGeom>
              <a:grp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a:t>
                </a:r>
              </a:p>
            </p:txBody>
          </p:sp>
        </p:grpSp>
        <p:pic>
          <p:nvPicPr>
            <p:cNvPr id="276" name="Picture 275" descr="A picture containing screenshot&#10;&#10;Description automatically generated">
              <a:extLst>
                <a:ext uri="{FF2B5EF4-FFF2-40B4-BE49-F238E27FC236}">
                  <a16:creationId xmlns:a16="http://schemas.microsoft.com/office/drawing/2014/main" id="{7BD7938E-BC2A-9245-B639-326DCE9DB4CD}"/>
                </a:ext>
              </a:extLst>
            </p:cNvPr>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rot="10800000">
              <a:off x="19619402" y="19019551"/>
              <a:ext cx="495590" cy="1309994"/>
            </a:xfrm>
            <a:prstGeom prst="rect">
              <a:avLst/>
            </a:prstGeom>
            <a:grpFill/>
          </p:spPr>
        </p:pic>
      </p:grpSp>
      <p:grpSp>
        <p:nvGrpSpPr>
          <p:cNvPr id="278" name="Group 277">
            <a:extLst>
              <a:ext uri="{FF2B5EF4-FFF2-40B4-BE49-F238E27FC236}">
                <a16:creationId xmlns:a16="http://schemas.microsoft.com/office/drawing/2014/main" id="{A487C2A0-11EE-D246-94E1-21B1A8FBCC0E}"/>
              </a:ext>
            </a:extLst>
          </p:cNvPr>
          <p:cNvGrpSpPr/>
          <p:nvPr/>
        </p:nvGrpSpPr>
        <p:grpSpPr>
          <a:xfrm>
            <a:off x="844023" y="30808368"/>
            <a:ext cx="2834640" cy="3083109"/>
            <a:chOff x="844023" y="30808368"/>
            <a:chExt cx="2834640" cy="3083109"/>
          </a:xfrm>
        </p:grpSpPr>
        <p:pic>
          <p:nvPicPr>
            <p:cNvPr id="279" name="Picture 278">
              <a:extLst>
                <a:ext uri="{FF2B5EF4-FFF2-40B4-BE49-F238E27FC236}">
                  <a16:creationId xmlns:a16="http://schemas.microsoft.com/office/drawing/2014/main" id="{FEB6155D-8D4D-DF47-98D3-58280095448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209054" y="30808368"/>
              <a:ext cx="2104578" cy="2092621"/>
            </a:xfrm>
            <a:prstGeom prst="rect">
              <a:avLst/>
            </a:prstGeom>
          </p:spPr>
        </p:pic>
        <p:sp>
          <p:nvSpPr>
            <p:cNvPr id="280" name="Text Placeholder 16">
              <a:extLst>
                <a:ext uri="{FF2B5EF4-FFF2-40B4-BE49-F238E27FC236}">
                  <a16:creationId xmlns:a16="http://schemas.microsoft.com/office/drawing/2014/main" id="{2B01265C-CB3C-374C-B395-D4DEA5A7B264}"/>
                </a:ext>
              </a:extLst>
            </p:cNvPr>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Ani </a:t>
              </a:r>
              <a:r>
                <a:rPr lang="en-US" b="1" dirty="0" err="1">
                  <a:solidFill>
                    <a:schemeClr val="tx1">
                      <a:lumMod val="75000"/>
                      <a:lumOff val="25000"/>
                    </a:schemeClr>
                  </a:solidFill>
                  <a:latin typeface="Garamond" panose="02020404030301010803" pitchFamily="18" charset="0"/>
                </a:rPr>
                <a:t>Matevosian</a:t>
              </a:r>
              <a:endParaRPr lang="en-US" b="1"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281" name="Group 280">
            <a:extLst>
              <a:ext uri="{FF2B5EF4-FFF2-40B4-BE49-F238E27FC236}">
                <a16:creationId xmlns:a16="http://schemas.microsoft.com/office/drawing/2014/main" id="{B00C7E2C-66DD-B542-924C-0FA999CAEFCA}"/>
              </a:ext>
            </a:extLst>
          </p:cNvPr>
          <p:cNvGrpSpPr/>
          <p:nvPr/>
        </p:nvGrpSpPr>
        <p:grpSpPr>
          <a:xfrm>
            <a:off x="6683239" y="30808368"/>
            <a:ext cx="2834640" cy="2667610"/>
            <a:chOff x="6683239" y="30808368"/>
            <a:chExt cx="2834640" cy="2667610"/>
          </a:xfrm>
        </p:grpSpPr>
        <p:pic>
          <p:nvPicPr>
            <p:cNvPr id="282" name="Picture 281">
              <a:extLst>
                <a:ext uri="{FF2B5EF4-FFF2-40B4-BE49-F238E27FC236}">
                  <a16:creationId xmlns:a16="http://schemas.microsoft.com/office/drawing/2014/main" id="{90D8CD1A-D0EB-EA4E-B5A2-193967424C7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048270" y="30808368"/>
              <a:ext cx="2104578" cy="2092621"/>
            </a:xfrm>
            <a:prstGeom prst="rect">
              <a:avLst/>
            </a:prstGeom>
          </p:spPr>
        </p:pic>
        <p:sp>
          <p:nvSpPr>
            <p:cNvPr id="283" name="Text Placeholder 16">
              <a:extLst>
                <a:ext uri="{FF2B5EF4-FFF2-40B4-BE49-F238E27FC236}">
                  <a16:creationId xmlns:a16="http://schemas.microsoft.com/office/drawing/2014/main" id="{0A6EA7BC-8974-9347-BBCE-C3FC1969B243}"/>
                </a:ext>
              </a:extLst>
            </p:cNvPr>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Amy Kennedy</a:t>
              </a:r>
            </a:p>
          </p:txBody>
        </p:sp>
      </p:grpSp>
      <p:grpSp>
        <p:nvGrpSpPr>
          <p:cNvPr id="284" name="Group 283">
            <a:extLst>
              <a:ext uri="{FF2B5EF4-FFF2-40B4-BE49-F238E27FC236}">
                <a16:creationId xmlns:a16="http://schemas.microsoft.com/office/drawing/2014/main" id="{68BE6025-7145-4440-91D3-933D8CD2189E}"/>
              </a:ext>
            </a:extLst>
          </p:cNvPr>
          <p:cNvGrpSpPr/>
          <p:nvPr/>
        </p:nvGrpSpPr>
        <p:grpSpPr>
          <a:xfrm>
            <a:off x="9602847" y="30808368"/>
            <a:ext cx="2834640" cy="2667610"/>
            <a:chOff x="9602847" y="30808368"/>
            <a:chExt cx="2834640" cy="2667610"/>
          </a:xfrm>
        </p:grpSpPr>
        <p:pic>
          <p:nvPicPr>
            <p:cNvPr id="285" name="Picture 284">
              <a:extLst>
                <a:ext uri="{FF2B5EF4-FFF2-40B4-BE49-F238E27FC236}">
                  <a16:creationId xmlns:a16="http://schemas.microsoft.com/office/drawing/2014/main" id="{E8DA8F6C-E921-8A41-AC7E-4C8940ABE96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967878" y="30808368"/>
              <a:ext cx="2104578" cy="2092621"/>
            </a:xfrm>
            <a:prstGeom prst="rect">
              <a:avLst/>
            </a:prstGeom>
          </p:spPr>
        </p:pic>
        <p:sp>
          <p:nvSpPr>
            <p:cNvPr id="286" name="Text Placeholder 16">
              <a:extLst>
                <a:ext uri="{FF2B5EF4-FFF2-40B4-BE49-F238E27FC236}">
                  <a16:creationId xmlns:a16="http://schemas.microsoft.com/office/drawing/2014/main" id="{47E637A1-E9B5-2E48-93C5-9D29260B245E}"/>
                </a:ext>
              </a:extLst>
            </p:cNvPr>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Evan </a:t>
              </a:r>
              <a:r>
                <a:rPr lang="en-US" b="1" dirty="0" err="1">
                  <a:solidFill>
                    <a:schemeClr val="tx1">
                      <a:lumMod val="75000"/>
                      <a:lumOff val="25000"/>
                    </a:schemeClr>
                  </a:solidFill>
                  <a:latin typeface="Garamond" panose="02020404030301010803" pitchFamily="18" charset="0"/>
                </a:rPr>
                <a:t>Bradish</a:t>
              </a:r>
              <a:endParaRPr lang="en-US" b="1" dirty="0">
                <a:solidFill>
                  <a:schemeClr val="tx1">
                    <a:lumMod val="75000"/>
                    <a:lumOff val="25000"/>
                  </a:schemeClr>
                </a:solidFill>
                <a:latin typeface="Garamond" panose="02020404030301010803" pitchFamily="18" charset="0"/>
              </a:endParaRPr>
            </a:p>
          </p:txBody>
        </p:sp>
      </p:grpSp>
      <p:grpSp>
        <p:nvGrpSpPr>
          <p:cNvPr id="287" name="Group 286">
            <a:extLst>
              <a:ext uri="{FF2B5EF4-FFF2-40B4-BE49-F238E27FC236}">
                <a16:creationId xmlns:a16="http://schemas.microsoft.com/office/drawing/2014/main" id="{7E1BC948-662B-334C-8346-04E00D0C8EAF}"/>
              </a:ext>
            </a:extLst>
          </p:cNvPr>
          <p:cNvGrpSpPr/>
          <p:nvPr/>
        </p:nvGrpSpPr>
        <p:grpSpPr>
          <a:xfrm>
            <a:off x="3763631" y="30808368"/>
            <a:ext cx="2834640" cy="2667610"/>
            <a:chOff x="3763631" y="30808368"/>
            <a:chExt cx="2834640" cy="2667610"/>
          </a:xfrm>
        </p:grpSpPr>
        <p:pic>
          <p:nvPicPr>
            <p:cNvPr id="288" name="Picture 287">
              <a:extLst>
                <a:ext uri="{FF2B5EF4-FFF2-40B4-BE49-F238E27FC236}">
                  <a16:creationId xmlns:a16="http://schemas.microsoft.com/office/drawing/2014/main" id="{A6977CCE-D9A0-C94E-9705-2BB5ED92A9F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128662" y="30808368"/>
              <a:ext cx="2104578" cy="2092621"/>
            </a:xfrm>
            <a:prstGeom prst="rect">
              <a:avLst/>
            </a:prstGeom>
          </p:spPr>
        </p:pic>
        <p:sp>
          <p:nvSpPr>
            <p:cNvPr id="289" name="Text Placeholder 16">
              <a:extLst>
                <a:ext uri="{FF2B5EF4-FFF2-40B4-BE49-F238E27FC236}">
                  <a16:creationId xmlns:a16="http://schemas.microsoft.com/office/drawing/2014/main" id="{43C9B088-0FAA-C64D-8D09-4A720905B1DD}"/>
                </a:ext>
              </a:extLst>
            </p:cNvPr>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Amelia </a:t>
              </a:r>
              <a:r>
                <a:rPr lang="en-US" b="1" dirty="0" err="1">
                  <a:solidFill>
                    <a:schemeClr val="tx1">
                      <a:lumMod val="75000"/>
                      <a:lumOff val="25000"/>
                    </a:schemeClr>
                  </a:solidFill>
                  <a:latin typeface="Garamond" panose="02020404030301010803" pitchFamily="18" charset="0"/>
                </a:rPr>
                <a:t>Zaino</a:t>
              </a:r>
              <a:endParaRPr lang="en-US" b="1" dirty="0">
                <a:solidFill>
                  <a:schemeClr val="tx1">
                    <a:lumMod val="75000"/>
                    <a:lumOff val="25000"/>
                  </a:schemeClr>
                </a:solidFill>
                <a:latin typeface="Garamond" panose="02020404030301010803" pitchFamily="18" charset="0"/>
              </a:endParaRPr>
            </a:p>
          </p:txBody>
        </p:sp>
      </p:grpSp>
      <p:sp>
        <p:nvSpPr>
          <p:cNvPr id="290" name="Oval 289">
            <a:extLst>
              <a:ext uri="{FF2B5EF4-FFF2-40B4-BE49-F238E27FC236}">
                <a16:creationId xmlns:a16="http://schemas.microsoft.com/office/drawing/2014/main" id="{E20618C2-AF30-5444-AE3B-9D1ACA3B90A6}"/>
              </a:ext>
            </a:extLst>
          </p:cNvPr>
          <p:cNvSpPr/>
          <p:nvPr/>
        </p:nvSpPr>
        <p:spPr>
          <a:xfrm>
            <a:off x="4357991" y="31036229"/>
            <a:ext cx="1645920" cy="1645920"/>
          </a:xfrm>
          <a:prstGeom prst="ellipse">
            <a:avLst/>
          </a:prstGeom>
          <a:blipFill>
            <a:blip r:embed="rId23">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A854FD68-E3AD-E942-8B0B-A28C158F26CF}"/>
              </a:ext>
            </a:extLst>
          </p:cNvPr>
          <p:cNvSpPr/>
          <p:nvPr/>
        </p:nvSpPr>
        <p:spPr>
          <a:xfrm>
            <a:off x="7270921" y="31022820"/>
            <a:ext cx="1659275" cy="1663716"/>
          </a:xfrm>
          <a:prstGeom prst="ellipse">
            <a:avLst/>
          </a:prstGeom>
          <a:blipFill>
            <a:blip r:embed="rId24">
              <a:extLst>
                <a:ext uri="{BEBA8EAE-BF5A-486C-A8C5-ECC9F3942E4B}">
                  <a14:imgProps xmlns:a14="http://schemas.microsoft.com/office/drawing/2010/main">
                    <a14:imgLayer r:embed="rId25">
                      <a14:imgEffect>
                        <a14:colorTemperature colorTemp="88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7BF9FDBA-16A8-334C-B4E4-16401069B78B}"/>
              </a:ext>
            </a:extLst>
          </p:cNvPr>
          <p:cNvSpPr/>
          <p:nvPr/>
        </p:nvSpPr>
        <p:spPr>
          <a:xfrm>
            <a:off x="10224006" y="31036229"/>
            <a:ext cx="1645920" cy="1645920"/>
          </a:xfrm>
          <a:prstGeom prst="ellipse">
            <a:avLst/>
          </a:prstGeom>
          <a:blipFill>
            <a:blip r:embed="rId26">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3" name="Picture 292" descr="A person smiling for the camera&#10;&#10;Description automatically generated">
            <a:extLst>
              <a:ext uri="{FF2B5EF4-FFF2-40B4-BE49-F238E27FC236}">
                <a16:creationId xmlns:a16="http://schemas.microsoft.com/office/drawing/2014/main" id="{589A5BF2-F323-9C41-9C89-7499BDE85039}"/>
              </a:ext>
            </a:extLst>
          </p:cNvPr>
          <p:cNvPicPr>
            <a:picLocks noChangeAspect="1"/>
          </p:cNvPicPr>
          <p:nvPr/>
        </p:nvPicPr>
        <p:blipFill rotWithShape="1">
          <a:blip r:embed="rId27">
            <a:extLst>
              <a:ext uri="{28A0092B-C50C-407E-A947-70E740481C1C}">
                <a14:useLocalDpi xmlns:a14="http://schemas.microsoft.com/office/drawing/2010/main"/>
              </a:ext>
            </a:extLst>
          </a:blip>
          <a:srcRect/>
          <a:stretch/>
        </p:blipFill>
        <p:spPr>
          <a:xfrm>
            <a:off x="1438383" y="31036229"/>
            <a:ext cx="1645920" cy="1645920"/>
          </a:xfrm>
          <a:prstGeom prst="ellipse">
            <a:avLst/>
          </a:prstGeom>
        </p:spPr>
      </p:pic>
      <p:sp>
        <p:nvSpPr>
          <p:cNvPr id="28" name="TextBox 27">
            <a:extLst>
              <a:ext uri="{FF2B5EF4-FFF2-40B4-BE49-F238E27FC236}">
                <a16:creationId xmlns:a16="http://schemas.microsoft.com/office/drawing/2014/main" id="{854723A4-9FD5-7B4C-A587-B2FB6379BA96}"/>
              </a:ext>
            </a:extLst>
          </p:cNvPr>
          <p:cNvSpPr txBox="1"/>
          <p:nvPr/>
        </p:nvSpPr>
        <p:spPr>
          <a:xfrm>
            <a:off x="20133785" y="14934305"/>
            <a:ext cx="3939951" cy="2062103"/>
          </a:xfrm>
          <a:prstGeom prst="rect">
            <a:avLst/>
          </a:prstGeom>
          <a:solidFill>
            <a:schemeClr val="bg1"/>
          </a:solidFill>
          <a:ln>
            <a:noFill/>
          </a:ln>
        </p:spPr>
        <p:txBody>
          <a:bodyPr wrap="square" rtlCol="0">
            <a:spAutoFit/>
          </a:bodyPr>
          <a:lstStyle/>
          <a:p>
            <a:pPr algn="just"/>
            <a:r>
              <a:rPr lang="en-US" dirty="0">
                <a:solidFill>
                  <a:schemeClr val="tx1">
                    <a:lumMod val="75000"/>
                    <a:lumOff val="25000"/>
                  </a:schemeClr>
                </a:solidFill>
                <a:latin typeface="Garamond" panose="02020404030301010803" pitchFamily="18" charset="0"/>
              </a:rPr>
              <a:t>The Composite Vulnerability Index Climatology combines the three factors - percent area burned, lightning exposure</a:t>
            </a:r>
            <a:r>
              <a:rPr lang="en-US" sz="2000" dirty="0">
                <a:solidFill>
                  <a:schemeClr val="tx1">
                    <a:lumMod val="75000"/>
                    <a:lumOff val="25000"/>
                  </a:schemeClr>
                </a:solidFill>
                <a:latin typeface="Garamond" panose="02020404030301010803" pitchFamily="18" charset="0"/>
              </a:rPr>
              <a:t>,</a:t>
            </a:r>
            <a:r>
              <a:rPr lang="en-US" dirty="0">
                <a:solidFill>
                  <a:schemeClr val="tx1">
                    <a:lumMod val="75000"/>
                    <a:lumOff val="25000"/>
                  </a:schemeClr>
                </a:solidFill>
                <a:latin typeface="Garamond" panose="02020404030301010803" pitchFamily="18" charset="0"/>
              </a:rPr>
              <a:t> and vegetation moisture - to show areas with low to high vulnerability; these are ranked from 0-3 where an index of 0 is low vulnerability and 3 is high.</a:t>
            </a:r>
          </a:p>
        </p:txBody>
      </p:sp>
      <p:sp>
        <p:nvSpPr>
          <p:cNvPr id="35" name="TextBox 34">
            <a:extLst>
              <a:ext uri="{FF2B5EF4-FFF2-40B4-BE49-F238E27FC236}">
                <a16:creationId xmlns:a16="http://schemas.microsoft.com/office/drawing/2014/main" id="{3BB0FF67-05AC-0847-9231-BD907B923102}"/>
              </a:ext>
            </a:extLst>
          </p:cNvPr>
          <p:cNvSpPr txBox="1"/>
          <p:nvPr/>
        </p:nvSpPr>
        <p:spPr>
          <a:xfrm>
            <a:off x="13268690" y="17858817"/>
            <a:ext cx="109054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Kittitas</a:t>
            </a:r>
          </a:p>
        </p:txBody>
      </p:sp>
      <p:cxnSp>
        <p:nvCxnSpPr>
          <p:cNvPr id="160" name="Straight Connector 159">
            <a:extLst>
              <a:ext uri="{FF2B5EF4-FFF2-40B4-BE49-F238E27FC236}">
                <a16:creationId xmlns:a16="http://schemas.microsoft.com/office/drawing/2014/main" id="{D9679FC1-482A-454C-A56E-5052E7F797AE}"/>
              </a:ext>
            </a:extLst>
          </p:cNvPr>
          <p:cNvCxnSpPr>
            <a:cxnSpLocks/>
          </p:cNvCxnSpPr>
          <p:nvPr/>
        </p:nvCxnSpPr>
        <p:spPr>
          <a:xfrm flipH="1">
            <a:off x="9747366" y="16174924"/>
            <a:ext cx="227666" cy="16791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112FCDD2-E196-1F40-9435-F51B5E00704F}"/>
              </a:ext>
            </a:extLst>
          </p:cNvPr>
          <p:cNvSpPr txBox="1"/>
          <p:nvPr/>
        </p:nvSpPr>
        <p:spPr>
          <a:xfrm>
            <a:off x="13183504" y="19559505"/>
            <a:ext cx="1298535"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Yakima</a:t>
            </a:r>
          </a:p>
        </p:txBody>
      </p:sp>
      <p:cxnSp>
        <p:nvCxnSpPr>
          <p:cNvPr id="169" name="Straight Connector 168">
            <a:extLst>
              <a:ext uri="{FF2B5EF4-FFF2-40B4-BE49-F238E27FC236}">
                <a16:creationId xmlns:a16="http://schemas.microsoft.com/office/drawing/2014/main" id="{3FA99905-E508-1E46-9988-6DC8FCA66B5D}"/>
              </a:ext>
            </a:extLst>
          </p:cNvPr>
          <p:cNvCxnSpPr>
            <a:cxnSpLocks/>
          </p:cNvCxnSpPr>
          <p:nvPr/>
        </p:nvCxnSpPr>
        <p:spPr>
          <a:xfrm>
            <a:off x="14008042" y="19880134"/>
            <a:ext cx="514440" cy="20378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B5722A44-8666-0B41-9F25-DE230DED1FC6}"/>
              </a:ext>
            </a:extLst>
          </p:cNvPr>
          <p:cNvSpPr txBox="1"/>
          <p:nvPr/>
        </p:nvSpPr>
        <p:spPr>
          <a:xfrm>
            <a:off x="16901129" y="21583991"/>
            <a:ext cx="5191762" cy="1127142"/>
          </a:xfrm>
          <a:prstGeom prst="rect">
            <a:avLst/>
          </a:prstGeom>
          <a:solidFill>
            <a:schemeClr val="bg1"/>
          </a:solidFill>
        </p:spPr>
        <p:txBody>
          <a:bodyPr wrap="square" rtlCol="0">
            <a:spAutoFit/>
          </a:bodyPr>
          <a:lstStyle/>
          <a:p>
            <a:endParaRPr lang="en-US" sz="2000" b="1" dirty="0">
              <a:solidFill>
                <a:schemeClr val="tx1">
                  <a:lumMod val="75000"/>
                  <a:lumOff val="25000"/>
                </a:schemeClr>
              </a:solidFill>
              <a:latin typeface="Garamond" panose="02020404030301010803" pitchFamily="18" charset="0"/>
            </a:endParaRPr>
          </a:p>
        </p:txBody>
      </p:sp>
      <p:sp>
        <p:nvSpPr>
          <p:cNvPr id="191" name="TextBox 190">
            <a:extLst>
              <a:ext uri="{FF2B5EF4-FFF2-40B4-BE49-F238E27FC236}">
                <a16:creationId xmlns:a16="http://schemas.microsoft.com/office/drawing/2014/main" id="{9E8F5062-F477-BB40-A065-9359574C5B58}"/>
              </a:ext>
            </a:extLst>
          </p:cNvPr>
          <p:cNvSpPr txBox="1"/>
          <p:nvPr/>
        </p:nvSpPr>
        <p:spPr>
          <a:xfrm>
            <a:off x="21592557" y="20384971"/>
            <a:ext cx="870772" cy="323165"/>
          </a:xfrm>
          <a:prstGeom prst="rect">
            <a:avLst/>
          </a:prstGeom>
          <a:solidFill>
            <a:schemeClr val="bg1"/>
          </a:solidFill>
        </p:spPr>
        <p:txBody>
          <a:bodyPr wrap="square" rtlCol="0">
            <a:spAutoFit/>
          </a:bodyPr>
          <a:lstStyle/>
          <a:p>
            <a:r>
              <a:rPr lang="en-US" sz="1500" dirty="0">
                <a:solidFill>
                  <a:schemeClr val="tx1">
                    <a:lumMod val="75000"/>
                    <a:lumOff val="25000"/>
                  </a:schemeClr>
                </a:solidFill>
                <a:latin typeface="Garamond" panose="02020404030301010803" pitchFamily="18" charset="0"/>
              </a:rPr>
              <a:t> </a:t>
            </a:r>
          </a:p>
        </p:txBody>
      </p:sp>
      <p:sp>
        <p:nvSpPr>
          <p:cNvPr id="179" name="TextBox 178">
            <a:extLst>
              <a:ext uri="{FF2B5EF4-FFF2-40B4-BE49-F238E27FC236}">
                <a16:creationId xmlns:a16="http://schemas.microsoft.com/office/drawing/2014/main" id="{66772D39-0670-B944-A840-667481A8AF13}"/>
              </a:ext>
            </a:extLst>
          </p:cNvPr>
          <p:cNvSpPr txBox="1"/>
          <p:nvPr/>
        </p:nvSpPr>
        <p:spPr>
          <a:xfrm>
            <a:off x="17441611" y="21130198"/>
            <a:ext cx="3430398" cy="1263941"/>
          </a:xfrm>
          <a:prstGeom prst="rect">
            <a:avLst/>
          </a:prstGeom>
          <a:solidFill>
            <a:schemeClr val="bg1"/>
          </a:solidFill>
        </p:spPr>
        <p:txBody>
          <a:bodyPr wrap="square" rtlCol="0">
            <a:spAutoFit/>
          </a:bodyPr>
          <a:lstStyle/>
          <a:p>
            <a:endParaRPr lang="en-US" sz="2000" b="1" dirty="0">
              <a:solidFill>
                <a:schemeClr val="tx1">
                  <a:lumMod val="75000"/>
                  <a:lumOff val="25000"/>
                </a:schemeClr>
              </a:solidFill>
              <a:latin typeface="Garamond" panose="02020404030301010803" pitchFamily="18" charset="0"/>
            </a:endParaRPr>
          </a:p>
        </p:txBody>
      </p:sp>
      <p:sp>
        <p:nvSpPr>
          <p:cNvPr id="229" name="TextBox 228">
            <a:extLst>
              <a:ext uri="{FF2B5EF4-FFF2-40B4-BE49-F238E27FC236}">
                <a16:creationId xmlns:a16="http://schemas.microsoft.com/office/drawing/2014/main" id="{7E21B634-7541-8548-8636-82EBC31696FC}"/>
              </a:ext>
            </a:extLst>
          </p:cNvPr>
          <p:cNvSpPr txBox="1"/>
          <p:nvPr/>
        </p:nvSpPr>
        <p:spPr>
          <a:xfrm>
            <a:off x="17294886" y="25210104"/>
            <a:ext cx="1544218" cy="384721"/>
          </a:xfrm>
          <a:prstGeom prst="rect">
            <a:avLst/>
          </a:prstGeom>
          <a:solidFill>
            <a:schemeClr val="bg1"/>
          </a:solidFill>
        </p:spPr>
        <p:txBody>
          <a:bodyPr wrap="square" rtlCol="0">
            <a:spAutoFit/>
          </a:bodyPr>
          <a:lstStyle/>
          <a:p>
            <a:r>
              <a:rPr lang="en-US" sz="1900" dirty="0">
                <a:solidFill>
                  <a:schemeClr val="tx1">
                    <a:lumMod val="75000"/>
                    <a:lumOff val="25000"/>
                  </a:schemeClr>
                </a:solidFill>
                <a:latin typeface="Century Gothic" panose="020B0502020202020204" pitchFamily="34" charset="0"/>
              </a:rPr>
              <a:t>County</a:t>
            </a:r>
          </a:p>
        </p:txBody>
      </p:sp>
      <p:pic>
        <p:nvPicPr>
          <p:cNvPr id="60" name="Picture 59" descr="A close up of text on a black background&#10;&#10;Description automatically generated">
            <a:extLst>
              <a:ext uri="{FF2B5EF4-FFF2-40B4-BE49-F238E27FC236}">
                <a16:creationId xmlns:a16="http://schemas.microsoft.com/office/drawing/2014/main" id="{D1AF831A-39F6-0848-BDB9-BE12F5305012}"/>
              </a:ext>
            </a:extLst>
          </p:cNvPr>
          <p:cNvPicPr>
            <a:picLocks noChangeAspect="1"/>
          </p:cNvPicPr>
          <p:nvPr/>
        </p:nvPicPr>
        <p:blipFill rotWithShape="1">
          <a:blip r:embed="rId28">
            <a:extLst>
              <a:ext uri="{28A0092B-C50C-407E-A947-70E740481C1C}">
                <a14:useLocalDpi xmlns:a14="http://schemas.microsoft.com/office/drawing/2010/main"/>
              </a:ext>
            </a:extLst>
          </a:blip>
          <a:srcRect l="7650" t="996" r="6741" b="1110"/>
          <a:stretch/>
        </p:blipFill>
        <p:spPr>
          <a:xfrm>
            <a:off x="14150869" y="14946419"/>
            <a:ext cx="6340146" cy="6334176"/>
          </a:xfrm>
          <a:prstGeom prst="rect">
            <a:avLst/>
          </a:prstGeom>
          <a:ln>
            <a:noFill/>
          </a:ln>
        </p:spPr>
      </p:pic>
      <p:grpSp>
        <p:nvGrpSpPr>
          <p:cNvPr id="55" name="Group 54">
            <a:extLst>
              <a:ext uri="{FF2B5EF4-FFF2-40B4-BE49-F238E27FC236}">
                <a16:creationId xmlns:a16="http://schemas.microsoft.com/office/drawing/2014/main" id="{8B6D5967-BB48-7A4C-B0A3-D98801BF2A2F}"/>
              </a:ext>
            </a:extLst>
          </p:cNvPr>
          <p:cNvGrpSpPr/>
          <p:nvPr/>
        </p:nvGrpSpPr>
        <p:grpSpPr>
          <a:xfrm>
            <a:off x="13102597" y="21605841"/>
            <a:ext cx="11284667" cy="4039798"/>
            <a:chOff x="13321431" y="21709112"/>
            <a:chExt cx="11284667" cy="4039798"/>
          </a:xfrm>
        </p:grpSpPr>
        <p:grpSp>
          <p:nvGrpSpPr>
            <p:cNvPr id="73" name="Group 72">
              <a:extLst>
                <a:ext uri="{FF2B5EF4-FFF2-40B4-BE49-F238E27FC236}">
                  <a16:creationId xmlns:a16="http://schemas.microsoft.com/office/drawing/2014/main" id="{B725804B-42A7-4D4F-AE89-680F170FFA2D}"/>
                </a:ext>
              </a:extLst>
            </p:cNvPr>
            <p:cNvGrpSpPr/>
            <p:nvPr/>
          </p:nvGrpSpPr>
          <p:grpSpPr>
            <a:xfrm>
              <a:off x="22630003" y="22958523"/>
              <a:ext cx="1976095" cy="1101398"/>
              <a:chOff x="22533778" y="22466761"/>
              <a:chExt cx="1976095" cy="1101398"/>
            </a:xfrm>
          </p:grpSpPr>
          <p:sp>
            <p:nvSpPr>
              <p:cNvPr id="67" name="TextBox 66">
                <a:extLst>
                  <a:ext uri="{FF2B5EF4-FFF2-40B4-BE49-F238E27FC236}">
                    <a16:creationId xmlns:a16="http://schemas.microsoft.com/office/drawing/2014/main" id="{07CCD649-480B-2941-A9BD-7B83CA9763D6}"/>
                  </a:ext>
                </a:extLst>
              </p:cNvPr>
              <p:cNvSpPr txBox="1"/>
              <p:nvPr/>
            </p:nvSpPr>
            <p:spPr>
              <a:xfrm>
                <a:off x="22546587" y="22466761"/>
                <a:ext cx="1963286" cy="353943"/>
              </a:xfrm>
              <a:prstGeom prst="rect">
                <a:avLst/>
              </a:prstGeom>
              <a:solidFill>
                <a:schemeClr val="bg1"/>
              </a:solidFill>
            </p:spPr>
            <p:txBody>
              <a:bodyPr wrap="square" rtlCol="0">
                <a:spAutoFit/>
              </a:bodyPr>
              <a:lstStyle/>
              <a:p>
                <a:r>
                  <a:rPr lang="en-US" sz="1700" dirty="0">
                    <a:solidFill>
                      <a:schemeClr val="tx1">
                        <a:lumMod val="75000"/>
                        <a:lumOff val="25000"/>
                      </a:schemeClr>
                    </a:solidFill>
                    <a:latin typeface="Century Gothic" panose="020B0502020202020204" pitchFamily="34" charset="0"/>
                  </a:rPr>
                  <a:t>Fire Rank</a:t>
                </a:r>
              </a:p>
            </p:txBody>
          </p:sp>
          <p:sp>
            <p:nvSpPr>
              <p:cNvPr id="180" name="TextBox 179">
                <a:extLst>
                  <a:ext uri="{FF2B5EF4-FFF2-40B4-BE49-F238E27FC236}">
                    <a16:creationId xmlns:a16="http://schemas.microsoft.com/office/drawing/2014/main" id="{84C13083-F8CC-004C-8EA6-EE06251110D4}"/>
                  </a:ext>
                </a:extLst>
              </p:cNvPr>
              <p:cNvSpPr txBox="1"/>
              <p:nvPr/>
            </p:nvSpPr>
            <p:spPr>
              <a:xfrm>
                <a:off x="22533778" y="22847304"/>
                <a:ext cx="1719683" cy="353943"/>
              </a:xfrm>
              <a:prstGeom prst="rect">
                <a:avLst/>
              </a:prstGeom>
              <a:solidFill>
                <a:schemeClr val="bg1"/>
              </a:solidFill>
            </p:spPr>
            <p:txBody>
              <a:bodyPr wrap="square" rtlCol="0">
                <a:spAutoFit/>
              </a:bodyPr>
              <a:lstStyle/>
              <a:p>
                <a:r>
                  <a:rPr lang="en-US" sz="1700" dirty="0">
                    <a:solidFill>
                      <a:schemeClr val="tx1">
                        <a:lumMod val="75000"/>
                        <a:lumOff val="25000"/>
                      </a:schemeClr>
                    </a:solidFill>
                    <a:latin typeface="Century Gothic" panose="020B0502020202020204" pitchFamily="34" charset="0"/>
                  </a:rPr>
                  <a:t>Lightning Rank</a:t>
                </a:r>
              </a:p>
            </p:txBody>
          </p:sp>
          <p:sp>
            <p:nvSpPr>
              <p:cNvPr id="182" name="TextBox 181">
                <a:extLst>
                  <a:ext uri="{FF2B5EF4-FFF2-40B4-BE49-F238E27FC236}">
                    <a16:creationId xmlns:a16="http://schemas.microsoft.com/office/drawing/2014/main" id="{21B60413-FCD4-494E-9C95-A1FCD125BE44}"/>
                  </a:ext>
                </a:extLst>
              </p:cNvPr>
              <p:cNvSpPr txBox="1"/>
              <p:nvPr/>
            </p:nvSpPr>
            <p:spPr>
              <a:xfrm>
                <a:off x="22537893" y="23214216"/>
                <a:ext cx="1889547" cy="353943"/>
              </a:xfrm>
              <a:prstGeom prst="rect">
                <a:avLst/>
              </a:prstGeom>
              <a:solidFill>
                <a:schemeClr val="bg1"/>
              </a:solidFill>
            </p:spPr>
            <p:txBody>
              <a:bodyPr wrap="square" rtlCol="0">
                <a:spAutoFit/>
              </a:bodyPr>
              <a:lstStyle/>
              <a:p>
                <a:r>
                  <a:rPr lang="en-US" sz="1700" dirty="0">
                    <a:solidFill>
                      <a:schemeClr val="tx1">
                        <a:lumMod val="75000"/>
                        <a:lumOff val="25000"/>
                      </a:schemeClr>
                    </a:solidFill>
                    <a:latin typeface="Century Gothic" panose="020B0502020202020204" pitchFamily="34" charset="0"/>
                  </a:rPr>
                  <a:t>Moisture Rank</a:t>
                </a:r>
              </a:p>
            </p:txBody>
          </p:sp>
        </p:grpSp>
        <p:grpSp>
          <p:nvGrpSpPr>
            <p:cNvPr id="50" name="Group 49">
              <a:extLst>
                <a:ext uri="{FF2B5EF4-FFF2-40B4-BE49-F238E27FC236}">
                  <a16:creationId xmlns:a16="http://schemas.microsoft.com/office/drawing/2014/main" id="{970ECC26-F953-EE41-9399-BF87503EEEFA}"/>
                </a:ext>
              </a:extLst>
            </p:cNvPr>
            <p:cNvGrpSpPr/>
            <p:nvPr/>
          </p:nvGrpSpPr>
          <p:grpSpPr>
            <a:xfrm>
              <a:off x="14058475" y="21989721"/>
              <a:ext cx="8421252" cy="3759189"/>
              <a:chOff x="14265072" y="22615404"/>
              <a:chExt cx="8421252" cy="3759189"/>
            </a:xfrm>
          </p:grpSpPr>
          <p:pic>
            <p:nvPicPr>
              <p:cNvPr id="65" name="Picture 64" descr="A screenshot of a cell phone&#10;&#10;Description automatically generated">
                <a:extLst>
                  <a:ext uri="{FF2B5EF4-FFF2-40B4-BE49-F238E27FC236}">
                    <a16:creationId xmlns:a16="http://schemas.microsoft.com/office/drawing/2014/main" id="{DF7EA0A5-1F11-8C4B-AE10-64444F9E9DB1}"/>
                  </a:ext>
                </a:extLst>
              </p:cNvPr>
              <p:cNvPicPr>
                <a:picLocks noChangeAspect="1"/>
              </p:cNvPicPr>
              <p:nvPr/>
            </p:nvPicPr>
            <p:blipFill rotWithShape="1">
              <a:blip r:embed="rId29">
                <a:extLst>
                  <a:ext uri="{28A0092B-C50C-407E-A947-70E740481C1C}">
                    <a14:useLocalDpi xmlns:a14="http://schemas.microsoft.com/office/drawing/2010/main"/>
                  </a:ext>
                </a:extLst>
              </a:blip>
              <a:srcRect/>
              <a:stretch/>
            </p:blipFill>
            <p:spPr>
              <a:xfrm>
                <a:off x="14322380" y="22615404"/>
                <a:ext cx="8363944" cy="2603698"/>
              </a:xfrm>
              <a:prstGeom prst="rect">
                <a:avLst/>
              </a:prstGeom>
            </p:spPr>
          </p:pic>
          <p:sp>
            <p:nvSpPr>
              <p:cNvPr id="183" name="TextBox 182">
                <a:extLst>
                  <a:ext uri="{FF2B5EF4-FFF2-40B4-BE49-F238E27FC236}">
                    <a16:creationId xmlns:a16="http://schemas.microsoft.com/office/drawing/2014/main" id="{32D3FD1B-B6CA-E04C-AD4E-1F9F6E18FFB4}"/>
                  </a:ext>
                </a:extLst>
              </p:cNvPr>
              <p:cNvSpPr txBox="1"/>
              <p:nvPr/>
            </p:nvSpPr>
            <p:spPr>
              <a:xfrm rot="18558278">
                <a:off x="13989355" y="25320034"/>
                <a:ext cx="889987"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Adams</a:t>
                </a:r>
              </a:p>
            </p:txBody>
          </p:sp>
          <p:sp>
            <p:nvSpPr>
              <p:cNvPr id="184" name="TextBox 183">
                <a:extLst>
                  <a:ext uri="{FF2B5EF4-FFF2-40B4-BE49-F238E27FC236}">
                    <a16:creationId xmlns:a16="http://schemas.microsoft.com/office/drawing/2014/main" id="{03666337-3B8F-8846-9BAB-297B0B94BB00}"/>
                  </a:ext>
                </a:extLst>
              </p:cNvPr>
              <p:cNvSpPr txBox="1"/>
              <p:nvPr/>
            </p:nvSpPr>
            <p:spPr>
              <a:xfrm rot="18488527">
                <a:off x="14460278" y="25287905"/>
                <a:ext cx="8041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Asotin</a:t>
                </a:r>
              </a:p>
            </p:txBody>
          </p:sp>
          <p:sp>
            <p:nvSpPr>
              <p:cNvPr id="188" name="TextBox 187">
                <a:extLst>
                  <a:ext uri="{FF2B5EF4-FFF2-40B4-BE49-F238E27FC236}">
                    <a16:creationId xmlns:a16="http://schemas.microsoft.com/office/drawing/2014/main" id="{B7666E24-290E-2D40-B4E8-25DF8918F066}"/>
                  </a:ext>
                </a:extLst>
              </p:cNvPr>
              <p:cNvSpPr txBox="1"/>
              <p:nvPr/>
            </p:nvSpPr>
            <p:spPr>
              <a:xfrm rot="18401822">
                <a:off x="14726154" y="25294935"/>
                <a:ext cx="106428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Benton</a:t>
                </a:r>
              </a:p>
            </p:txBody>
          </p:sp>
          <p:sp>
            <p:nvSpPr>
              <p:cNvPr id="190" name="TextBox 189">
                <a:extLst>
                  <a:ext uri="{FF2B5EF4-FFF2-40B4-BE49-F238E27FC236}">
                    <a16:creationId xmlns:a16="http://schemas.microsoft.com/office/drawing/2014/main" id="{B5B3E88B-C0FC-3D41-BA44-5134AD9883F1}"/>
                  </a:ext>
                </a:extLst>
              </p:cNvPr>
              <p:cNvSpPr txBox="1"/>
              <p:nvPr/>
            </p:nvSpPr>
            <p:spPr>
              <a:xfrm rot="18538640">
                <a:off x="15038672" y="25297819"/>
                <a:ext cx="1212644"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 Chelan</a:t>
                </a:r>
              </a:p>
            </p:txBody>
          </p:sp>
          <p:sp>
            <p:nvSpPr>
              <p:cNvPr id="193" name="TextBox 192">
                <a:extLst>
                  <a:ext uri="{FF2B5EF4-FFF2-40B4-BE49-F238E27FC236}">
                    <a16:creationId xmlns:a16="http://schemas.microsoft.com/office/drawing/2014/main" id="{F5B6B0D9-8FC6-634A-AD2C-E23A2FFB2622}"/>
                  </a:ext>
                </a:extLst>
              </p:cNvPr>
              <p:cNvSpPr txBox="1"/>
              <p:nvPr/>
            </p:nvSpPr>
            <p:spPr>
              <a:xfrm rot="18537749">
                <a:off x="15351473" y="25384598"/>
                <a:ext cx="124758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Columbia</a:t>
                </a:r>
              </a:p>
            </p:txBody>
          </p:sp>
          <p:sp>
            <p:nvSpPr>
              <p:cNvPr id="194" name="TextBox 193">
                <a:extLst>
                  <a:ext uri="{FF2B5EF4-FFF2-40B4-BE49-F238E27FC236}">
                    <a16:creationId xmlns:a16="http://schemas.microsoft.com/office/drawing/2014/main" id="{65FC8FFE-BD0B-644E-B0EB-F595062380B8}"/>
                  </a:ext>
                </a:extLst>
              </p:cNvPr>
              <p:cNvSpPr txBox="1"/>
              <p:nvPr/>
            </p:nvSpPr>
            <p:spPr>
              <a:xfrm rot="7716557" flipV="1">
                <a:off x="16001823" y="25366676"/>
                <a:ext cx="994634" cy="246221"/>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Douglas</a:t>
                </a:r>
              </a:p>
            </p:txBody>
          </p:sp>
          <p:sp>
            <p:nvSpPr>
              <p:cNvPr id="195" name="TextBox 194">
                <a:extLst>
                  <a:ext uri="{FF2B5EF4-FFF2-40B4-BE49-F238E27FC236}">
                    <a16:creationId xmlns:a16="http://schemas.microsoft.com/office/drawing/2014/main" id="{5E63B15B-582B-1F4F-9540-33F4314D89E3}"/>
                  </a:ext>
                </a:extLst>
              </p:cNvPr>
              <p:cNvSpPr txBox="1"/>
              <p:nvPr/>
            </p:nvSpPr>
            <p:spPr>
              <a:xfrm rot="18549406">
                <a:off x="16431781" y="25310207"/>
                <a:ext cx="909327" cy="258468"/>
              </a:xfrm>
              <a:custGeom>
                <a:avLst/>
                <a:gdLst>
                  <a:gd name="connsiteX0" fmla="*/ 0 w 909327"/>
                  <a:gd name="connsiteY0" fmla="*/ 0 h 246221"/>
                  <a:gd name="connsiteX1" fmla="*/ 909327 w 909327"/>
                  <a:gd name="connsiteY1" fmla="*/ 0 h 246221"/>
                  <a:gd name="connsiteX2" fmla="*/ 909327 w 909327"/>
                  <a:gd name="connsiteY2" fmla="*/ 246221 h 246221"/>
                  <a:gd name="connsiteX3" fmla="*/ 0 w 909327"/>
                  <a:gd name="connsiteY3" fmla="*/ 246221 h 246221"/>
                  <a:gd name="connsiteX4" fmla="*/ 0 w 909327"/>
                  <a:gd name="connsiteY4" fmla="*/ 0 h 246221"/>
                  <a:gd name="connsiteX0" fmla="*/ 0 w 909327"/>
                  <a:gd name="connsiteY0" fmla="*/ 12247 h 258468"/>
                  <a:gd name="connsiteX1" fmla="*/ 789658 w 909327"/>
                  <a:gd name="connsiteY1" fmla="*/ 0 h 258468"/>
                  <a:gd name="connsiteX2" fmla="*/ 909327 w 909327"/>
                  <a:gd name="connsiteY2" fmla="*/ 258468 h 258468"/>
                  <a:gd name="connsiteX3" fmla="*/ 0 w 909327"/>
                  <a:gd name="connsiteY3" fmla="*/ 258468 h 258468"/>
                  <a:gd name="connsiteX4" fmla="*/ 0 w 909327"/>
                  <a:gd name="connsiteY4" fmla="*/ 12247 h 25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327" h="258468">
                    <a:moveTo>
                      <a:pt x="0" y="12247"/>
                    </a:moveTo>
                    <a:lnTo>
                      <a:pt x="789658" y="0"/>
                    </a:lnTo>
                    <a:lnTo>
                      <a:pt x="909327" y="258468"/>
                    </a:lnTo>
                    <a:lnTo>
                      <a:pt x="0" y="258468"/>
                    </a:lnTo>
                    <a:lnTo>
                      <a:pt x="0" y="12247"/>
                    </a:lnTo>
                    <a:close/>
                  </a:path>
                </a:pathLst>
              </a:cu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   Ferry</a:t>
                </a:r>
              </a:p>
            </p:txBody>
          </p:sp>
          <p:sp>
            <p:nvSpPr>
              <p:cNvPr id="196" name="TextBox 195">
                <a:extLst>
                  <a:ext uri="{FF2B5EF4-FFF2-40B4-BE49-F238E27FC236}">
                    <a16:creationId xmlns:a16="http://schemas.microsoft.com/office/drawing/2014/main" id="{DAEC5A5E-E2DF-904A-8968-08209C17C021}"/>
                  </a:ext>
                </a:extLst>
              </p:cNvPr>
              <p:cNvSpPr txBox="1"/>
              <p:nvPr/>
            </p:nvSpPr>
            <p:spPr>
              <a:xfrm rot="18547858">
                <a:off x="16671688" y="25232141"/>
                <a:ext cx="1219356" cy="414597"/>
              </a:xfrm>
              <a:custGeom>
                <a:avLst/>
                <a:gdLst>
                  <a:gd name="connsiteX0" fmla="*/ 0 w 1219356"/>
                  <a:gd name="connsiteY0" fmla="*/ 0 h 338554"/>
                  <a:gd name="connsiteX1" fmla="*/ 1219356 w 1219356"/>
                  <a:gd name="connsiteY1" fmla="*/ 0 h 338554"/>
                  <a:gd name="connsiteX2" fmla="*/ 1219356 w 1219356"/>
                  <a:gd name="connsiteY2" fmla="*/ 338554 h 338554"/>
                  <a:gd name="connsiteX3" fmla="*/ 0 w 1219356"/>
                  <a:gd name="connsiteY3" fmla="*/ 338554 h 338554"/>
                  <a:gd name="connsiteX4" fmla="*/ 0 w 1219356"/>
                  <a:gd name="connsiteY4" fmla="*/ 0 h 338554"/>
                  <a:gd name="connsiteX0" fmla="*/ 0 w 1219356"/>
                  <a:gd name="connsiteY0" fmla="*/ 76043 h 414597"/>
                  <a:gd name="connsiteX1" fmla="*/ 773695 w 1219356"/>
                  <a:gd name="connsiteY1" fmla="*/ 0 h 414597"/>
                  <a:gd name="connsiteX2" fmla="*/ 1219356 w 1219356"/>
                  <a:gd name="connsiteY2" fmla="*/ 414597 h 414597"/>
                  <a:gd name="connsiteX3" fmla="*/ 0 w 1219356"/>
                  <a:gd name="connsiteY3" fmla="*/ 414597 h 414597"/>
                  <a:gd name="connsiteX4" fmla="*/ 0 w 1219356"/>
                  <a:gd name="connsiteY4" fmla="*/ 76043 h 41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6" h="414597">
                    <a:moveTo>
                      <a:pt x="0" y="76043"/>
                    </a:moveTo>
                    <a:lnTo>
                      <a:pt x="773695" y="0"/>
                    </a:lnTo>
                    <a:lnTo>
                      <a:pt x="1219356" y="414597"/>
                    </a:lnTo>
                    <a:lnTo>
                      <a:pt x="0" y="414597"/>
                    </a:lnTo>
                    <a:lnTo>
                      <a:pt x="0" y="76043"/>
                    </a:lnTo>
                    <a:close/>
                  </a:path>
                </a:pathLst>
              </a:cu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Franklin</a:t>
                </a:r>
              </a:p>
            </p:txBody>
          </p:sp>
          <p:sp>
            <p:nvSpPr>
              <p:cNvPr id="197" name="TextBox 196">
                <a:extLst>
                  <a:ext uri="{FF2B5EF4-FFF2-40B4-BE49-F238E27FC236}">
                    <a16:creationId xmlns:a16="http://schemas.microsoft.com/office/drawing/2014/main" id="{159EACD8-9FE5-9A46-B2B1-FC1BCCA3EE97}"/>
                  </a:ext>
                </a:extLst>
              </p:cNvPr>
              <p:cNvSpPr txBox="1"/>
              <p:nvPr/>
            </p:nvSpPr>
            <p:spPr>
              <a:xfrm rot="18567308">
                <a:off x="17049098" y="25297385"/>
                <a:ext cx="121855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Garfield</a:t>
                </a:r>
              </a:p>
            </p:txBody>
          </p:sp>
          <p:sp>
            <p:nvSpPr>
              <p:cNvPr id="199" name="TextBox 198">
                <a:extLst>
                  <a:ext uri="{FF2B5EF4-FFF2-40B4-BE49-F238E27FC236}">
                    <a16:creationId xmlns:a16="http://schemas.microsoft.com/office/drawing/2014/main" id="{C2AE36EB-3418-BF46-BD99-8F83930CBAA0}"/>
                  </a:ext>
                </a:extLst>
              </p:cNvPr>
              <p:cNvSpPr txBox="1"/>
              <p:nvPr/>
            </p:nvSpPr>
            <p:spPr>
              <a:xfrm rot="18422113">
                <a:off x="17911505" y="25324247"/>
                <a:ext cx="96071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 Kittitas</a:t>
                </a:r>
              </a:p>
            </p:txBody>
          </p:sp>
          <p:sp>
            <p:nvSpPr>
              <p:cNvPr id="201" name="TextBox 200">
                <a:extLst>
                  <a:ext uri="{FF2B5EF4-FFF2-40B4-BE49-F238E27FC236}">
                    <a16:creationId xmlns:a16="http://schemas.microsoft.com/office/drawing/2014/main" id="{DCDA38FD-568F-FE4D-AA73-E33B77DA2FEE}"/>
                  </a:ext>
                </a:extLst>
              </p:cNvPr>
              <p:cNvSpPr txBox="1"/>
              <p:nvPr/>
            </p:nvSpPr>
            <p:spPr>
              <a:xfrm rot="18376053">
                <a:off x="18306938" y="25384597"/>
                <a:ext cx="944489"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Klickitat</a:t>
                </a:r>
              </a:p>
            </p:txBody>
          </p:sp>
          <p:sp>
            <p:nvSpPr>
              <p:cNvPr id="203" name="TextBox 202">
                <a:extLst>
                  <a:ext uri="{FF2B5EF4-FFF2-40B4-BE49-F238E27FC236}">
                    <a16:creationId xmlns:a16="http://schemas.microsoft.com/office/drawing/2014/main" id="{1D58733D-0ECF-8448-8873-58BE4FBB282B}"/>
                  </a:ext>
                </a:extLst>
              </p:cNvPr>
              <p:cNvSpPr txBox="1"/>
              <p:nvPr/>
            </p:nvSpPr>
            <p:spPr>
              <a:xfrm rot="18438690">
                <a:off x="18739727" y="25336346"/>
                <a:ext cx="95274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Lincoln</a:t>
                </a:r>
              </a:p>
            </p:txBody>
          </p:sp>
          <p:sp>
            <p:nvSpPr>
              <p:cNvPr id="204" name="TextBox 203">
                <a:extLst>
                  <a:ext uri="{FF2B5EF4-FFF2-40B4-BE49-F238E27FC236}">
                    <a16:creationId xmlns:a16="http://schemas.microsoft.com/office/drawing/2014/main" id="{DF4306CE-BBB7-6348-A1B3-101A67D2AF63}"/>
                  </a:ext>
                </a:extLst>
              </p:cNvPr>
              <p:cNvSpPr txBox="1"/>
              <p:nvPr/>
            </p:nvSpPr>
            <p:spPr>
              <a:xfrm rot="18302836">
                <a:off x="18772800" y="25510054"/>
                <a:ext cx="13227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 Okanogan</a:t>
                </a:r>
              </a:p>
            </p:txBody>
          </p:sp>
          <p:sp>
            <p:nvSpPr>
              <p:cNvPr id="205" name="TextBox 204">
                <a:extLst>
                  <a:ext uri="{FF2B5EF4-FFF2-40B4-BE49-F238E27FC236}">
                    <a16:creationId xmlns:a16="http://schemas.microsoft.com/office/drawing/2014/main" id="{8C3E20EF-17E7-8A49-B873-5B100EEA8C32}"/>
                  </a:ext>
                </a:extLst>
              </p:cNvPr>
              <p:cNvSpPr txBox="1"/>
              <p:nvPr/>
            </p:nvSpPr>
            <p:spPr>
              <a:xfrm rot="18253631">
                <a:off x="19384601" y="25470876"/>
                <a:ext cx="1314991" cy="492443"/>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Pend Oreille</a:t>
                </a:r>
              </a:p>
              <a:p>
                <a:endParaRPr lang="en-US" sz="1600" dirty="0">
                  <a:solidFill>
                    <a:schemeClr val="tx1">
                      <a:lumMod val="75000"/>
                      <a:lumOff val="25000"/>
                    </a:schemeClr>
                  </a:solidFill>
                  <a:latin typeface="Century Gothic" panose="020B0502020202020204" pitchFamily="34" charset="0"/>
                </a:endParaRPr>
              </a:p>
            </p:txBody>
          </p:sp>
          <p:sp>
            <p:nvSpPr>
              <p:cNvPr id="206" name="TextBox 205">
                <a:extLst>
                  <a:ext uri="{FF2B5EF4-FFF2-40B4-BE49-F238E27FC236}">
                    <a16:creationId xmlns:a16="http://schemas.microsoft.com/office/drawing/2014/main" id="{5BA2CC73-2573-F14A-A7DE-53BFCC050294}"/>
                  </a:ext>
                </a:extLst>
              </p:cNvPr>
              <p:cNvSpPr txBox="1"/>
              <p:nvPr/>
            </p:nvSpPr>
            <p:spPr>
              <a:xfrm rot="18238564">
                <a:off x="19830558" y="25428744"/>
                <a:ext cx="1094686"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Spokane</a:t>
                </a:r>
              </a:p>
            </p:txBody>
          </p:sp>
          <p:sp>
            <p:nvSpPr>
              <p:cNvPr id="207" name="TextBox 206">
                <a:extLst>
                  <a:ext uri="{FF2B5EF4-FFF2-40B4-BE49-F238E27FC236}">
                    <a16:creationId xmlns:a16="http://schemas.microsoft.com/office/drawing/2014/main" id="{4C142180-26D8-E74A-9DCC-01A3448DD4B2}"/>
                  </a:ext>
                </a:extLst>
              </p:cNvPr>
              <p:cNvSpPr txBox="1"/>
              <p:nvPr/>
            </p:nvSpPr>
            <p:spPr>
              <a:xfrm rot="18197871">
                <a:off x="20307729" y="25384598"/>
                <a:ext cx="1033116"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Stevens</a:t>
                </a:r>
              </a:p>
            </p:txBody>
          </p:sp>
          <p:sp>
            <p:nvSpPr>
              <p:cNvPr id="208" name="TextBox 207">
                <a:extLst>
                  <a:ext uri="{FF2B5EF4-FFF2-40B4-BE49-F238E27FC236}">
                    <a16:creationId xmlns:a16="http://schemas.microsoft.com/office/drawing/2014/main" id="{92E23C23-36BB-264E-9DA5-4C5B0EBE69CD}"/>
                  </a:ext>
                </a:extLst>
              </p:cNvPr>
              <p:cNvSpPr txBox="1"/>
              <p:nvPr/>
            </p:nvSpPr>
            <p:spPr>
              <a:xfrm rot="18138716">
                <a:off x="20433383" y="25535100"/>
                <a:ext cx="1386818" cy="246221"/>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 Walla Walla</a:t>
                </a:r>
              </a:p>
            </p:txBody>
          </p:sp>
          <p:sp>
            <p:nvSpPr>
              <p:cNvPr id="210" name="TextBox 209">
                <a:extLst>
                  <a:ext uri="{FF2B5EF4-FFF2-40B4-BE49-F238E27FC236}">
                    <a16:creationId xmlns:a16="http://schemas.microsoft.com/office/drawing/2014/main" id="{20FDC268-5459-7D40-90CD-DE51CFEB2FEA}"/>
                  </a:ext>
                </a:extLst>
              </p:cNvPr>
              <p:cNvSpPr txBox="1"/>
              <p:nvPr/>
            </p:nvSpPr>
            <p:spPr>
              <a:xfrm rot="18072084">
                <a:off x="21043581" y="25391613"/>
                <a:ext cx="114138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Whitman</a:t>
                </a:r>
              </a:p>
            </p:txBody>
          </p:sp>
          <p:sp>
            <p:nvSpPr>
              <p:cNvPr id="216" name="TextBox 215">
                <a:extLst>
                  <a:ext uri="{FF2B5EF4-FFF2-40B4-BE49-F238E27FC236}">
                    <a16:creationId xmlns:a16="http://schemas.microsoft.com/office/drawing/2014/main" id="{F4EA4973-9F56-B140-B504-8FAB6EF1C61F}"/>
                  </a:ext>
                </a:extLst>
              </p:cNvPr>
              <p:cNvSpPr txBox="1"/>
              <p:nvPr/>
            </p:nvSpPr>
            <p:spPr>
              <a:xfrm rot="17932114">
                <a:off x="21703737" y="25332136"/>
                <a:ext cx="873606" cy="492443"/>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Yakima</a:t>
                </a:r>
              </a:p>
              <a:p>
                <a:endParaRPr lang="en-US" sz="1600" dirty="0">
                  <a:solidFill>
                    <a:schemeClr val="tx1">
                      <a:lumMod val="75000"/>
                      <a:lumOff val="25000"/>
                    </a:schemeClr>
                  </a:solidFill>
                  <a:latin typeface="Century Gothic" panose="020B0502020202020204" pitchFamily="34" charset="0"/>
                </a:endParaRPr>
              </a:p>
            </p:txBody>
          </p:sp>
          <p:sp>
            <p:nvSpPr>
              <p:cNvPr id="220" name="TextBox 219">
                <a:extLst>
                  <a:ext uri="{FF2B5EF4-FFF2-40B4-BE49-F238E27FC236}">
                    <a16:creationId xmlns:a16="http://schemas.microsoft.com/office/drawing/2014/main" id="{3FE8DCDE-FDB6-4A4B-83C4-564F6B9BD157}"/>
                  </a:ext>
                </a:extLst>
              </p:cNvPr>
              <p:cNvSpPr txBox="1"/>
              <p:nvPr/>
            </p:nvSpPr>
            <p:spPr>
              <a:xfrm rot="18496456">
                <a:off x="17337924" y="25485504"/>
                <a:ext cx="1183086" cy="246221"/>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       Grant</a:t>
                </a:r>
              </a:p>
            </p:txBody>
          </p:sp>
        </p:grpSp>
        <p:sp>
          <p:nvSpPr>
            <p:cNvPr id="66" name="TextBox 65">
              <a:extLst>
                <a:ext uri="{FF2B5EF4-FFF2-40B4-BE49-F238E27FC236}">
                  <a16:creationId xmlns:a16="http://schemas.microsoft.com/office/drawing/2014/main" id="{27B6AEF8-A22A-6F4B-99CF-AD5C931CEBD6}"/>
                </a:ext>
              </a:extLst>
            </p:cNvPr>
            <p:cNvSpPr txBox="1"/>
            <p:nvPr/>
          </p:nvSpPr>
          <p:spPr>
            <a:xfrm>
              <a:off x="14275290" y="21709112"/>
              <a:ext cx="8857520" cy="415498"/>
            </a:xfrm>
            <a:prstGeom prst="rect">
              <a:avLst/>
            </a:prstGeom>
            <a:noFill/>
          </p:spPr>
          <p:txBody>
            <a:bodyPr wrap="square" rtlCol="0">
              <a:spAutoFit/>
            </a:bodyPr>
            <a:lstStyle/>
            <a:p>
              <a:r>
                <a:rPr lang="en-US" sz="2100" b="1" dirty="0">
                  <a:solidFill>
                    <a:schemeClr val="tx1">
                      <a:lumMod val="75000"/>
                      <a:lumOff val="25000"/>
                    </a:schemeClr>
                  </a:solidFill>
                  <a:latin typeface="Century Gothic" panose="020B0502020202020204" pitchFamily="34" charset="0"/>
                </a:rPr>
                <a:t>Sum of Fire, Lightning, and Vegetation Moisture Ranks by County</a:t>
              </a:r>
            </a:p>
          </p:txBody>
        </p:sp>
        <p:sp>
          <p:nvSpPr>
            <p:cNvPr id="54" name="TextBox 53">
              <a:extLst>
                <a:ext uri="{FF2B5EF4-FFF2-40B4-BE49-F238E27FC236}">
                  <a16:creationId xmlns:a16="http://schemas.microsoft.com/office/drawing/2014/main" id="{4C82E0A1-96D3-1948-A577-384B6DBAA2DB}"/>
                </a:ext>
              </a:extLst>
            </p:cNvPr>
            <p:cNvSpPr txBox="1"/>
            <p:nvPr/>
          </p:nvSpPr>
          <p:spPr>
            <a:xfrm>
              <a:off x="13624489" y="22564623"/>
              <a:ext cx="650802"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1500</a:t>
              </a:r>
            </a:p>
          </p:txBody>
        </p:sp>
        <p:sp>
          <p:nvSpPr>
            <p:cNvPr id="230" name="TextBox 229">
              <a:extLst>
                <a:ext uri="{FF2B5EF4-FFF2-40B4-BE49-F238E27FC236}">
                  <a16:creationId xmlns:a16="http://schemas.microsoft.com/office/drawing/2014/main" id="{1E91615E-0F5B-4548-A977-C1042195BBB0}"/>
                </a:ext>
              </a:extLst>
            </p:cNvPr>
            <p:cNvSpPr txBox="1"/>
            <p:nvPr/>
          </p:nvSpPr>
          <p:spPr>
            <a:xfrm>
              <a:off x="13622569" y="23183376"/>
              <a:ext cx="670265"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1000</a:t>
              </a:r>
            </a:p>
          </p:txBody>
        </p:sp>
        <p:sp>
          <p:nvSpPr>
            <p:cNvPr id="232" name="TextBox 231">
              <a:extLst>
                <a:ext uri="{FF2B5EF4-FFF2-40B4-BE49-F238E27FC236}">
                  <a16:creationId xmlns:a16="http://schemas.microsoft.com/office/drawing/2014/main" id="{A63625DC-1F69-1446-B6EC-399E905FA948}"/>
                </a:ext>
              </a:extLst>
            </p:cNvPr>
            <p:cNvSpPr txBox="1"/>
            <p:nvPr/>
          </p:nvSpPr>
          <p:spPr>
            <a:xfrm>
              <a:off x="13626682" y="23827829"/>
              <a:ext cx="596043"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500</a:t>
              </a:r>
            </a:p>
          </p:txBody>
        </p:sp>
        <p:sp>
          <p:nvSpPr>
            <p:cNvPr id="235" name="TextBox 234">
              <a:extLst>
                <a:ext uri="{FF2B5EF4-FFF2-40B4-BE49-F238E27FC236}">
                  <a16:creationId xmlns:a16="http://schemas.microsoft.com/office/drawing/2014/main" id="{D593164F-E9E1-B347-B479-730CE5907B81}"/>
                </a:ext>
              </a:extLst>
            </p:cNvPr>
            <p:cNvSpPr txBox="1"/>
            <p:nvPr/>
          </p:nvSpPr>
          <p:spPr>
            <a:xfrm>
              <a:off x="13800058" y="24355796"/>
              <a:ext cx="369334"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47" name="TextBox 46">
              <a:extLst>
                <a:ext uri="{FF2B5EF4-FFF2-40B4-BE49-F238E27FC236}">
                  <a16:creationId xmlns:a16="http://schemas.microsoft.com/office/drawing/2014/main" id="{C0569245-5CAB-784B-A105-01521BB18C2E}"/>
                </a:ext>
              </a:extLst>
            </p:cNvPr>
            <p:cNvSpPr txBox="1"/>
            <p:nvPr/>
          </p:nvSpPr>
          <p:spPr>
            <a:xfrm rot="16200000">
              <a:off x="12348044" y="23042337"/>
              <a:ext cx="2331496" cy="384721"/>
            </a:xfrm>
            <a:prstGeom prst="rect">
              <a:avLst/>
            </a:prstGeom>
            <a:solidFill>
              <a:schemeClr val="bg1"/>
            </a:solidFill>
          </p:spPr>
          <p:txBody>
            <a:bodyPr wrap="square" rtlCol="0">
              <a:spAutoFit/>
            </a:bodyPr>
            <a:lstStyle/>
            <a:p>
              <a:r>
                <a:rPr lang="en-US" sz="1900" dirty="0">
                  <a:solidFill>
                    <a:schemeClr val="tx1">
                      <a:lumMod val="75000"/>
                      <a:lumOff val="25000"/>
                    </a:schemeClr>
                  </a:solidFill>
                  <a:latin typeface="Century Gothic" panose="020B0502020202020204" pitchFamily="34" charset="0"/>
                </a:rPr>
                <a:t>Sum of Ranks</a:t>
              </a:r>
            </a:p>
          </p:txBody>
        </p:sp>
      </p:grpSp>
      <p:grpSp>
        <p:nvGrpSpPr>
          <p:cNvPr id="58" name="Group 57">
            <a:extLst>
              <a:ext uri="{FF2B5EF4-FFF2-40B4-BE49-F238E27FC236}">
                <a16:creationId xmlns:a16="http://schemas.microsoft.com/office/drawing/2014/main" id="{AE337B49-02BD-EC40-BCC4-F0D9AD883980}"/>
              </a:ext>
            </a:extLst>
          </p:cNvPr>
          <p:cNvGrpSpPr/>
          <p:nvPr/>
        </p:nvGrpSpPr>
        <p:grpSpPr>
          <a:xfrm>
            <a:off x="550431" y="24452303"/>
            <a:ext cx="11887056" cy="3607056"/>
            <a:chOff x="996833" y="24325057"/>
            <a:chExt cx="11887056" cy="3607056"/>
          </a:xfrm>
        </p:grpSpPr>
        <p:sp>
          <p:nvSpPr>
            <p:cNvPr id="106" name="TextBox 105">
              <a:extLst>
                <a:ext uri="{FF2B5EF4-FFF2-40B4-BE49-F238E27FC236}">
                  <a16:creationId xmlns:a16="http://schemas.microsoft.com/office/drawing/2014/main" id="{05F1B726-D1F1-9041-85C4-8CD3BBA81095}"/>
                </a:ext>
              </a:extLst>
            </p:cNvPr>
            <p:cNvSpPr txBox="1"/>
            <p:nvPr/>
          </p:nvSpPr>
          <p:spPr>
            <a:xfrm rot="1165081">
              <a:off x="3700708" y="24325057"/>
              <a:ext cx="3932244" cy="3607056"/>
            </a:xfrm>
            <a:prstGeom prst="ellipse">
              <a:avLst/>
            </a:prstGeom>
            <a:noFill/>
          </p:spPr>
          <p:txBody>
            <a:bodyPr wrap="square" rtlCol="0">
              <a:prstTxWarp prst="textButton">
                <a:avLst/>
              </a:prstTxWarp>
              <a:spAutoFit/>
            </a:bodyPr>
            <a:lstStyle/>
            <a:p>
              <a:r>
                <a:rPr lang="en-US" sz="2600" b="1" dirty="0">
                  <a:solidFill>
                    <a:schemeClr val="tx1">
                      <a:lumMod val="75000"/>
                      <a:lumOff val="25000"/>
                    </a:schemeClr>
                  </a:solidFill>
                  <a:latin typeface="Century Gothic" panose="020B0502020202020204" pitchFamily="34" charset="0"/>
                </a:rPr>
                <a:t>Data Processing</a:t>
              </a:r>
            </a:p>
          </p:txBody>
        </p:sp>
        <p:sp>
          <p:nvSpPr>
            <p:cNvPr id="105" name="TextBox 104">
              <a:extLst>
                <a:ext uri="{FF2B5EF4-FFF2-40B4-BE49-F238E27FC236}">
                  <a16:creationId xmlns:a16="http://schemas.microsoft.com/office/drawing/2014/main" id="{7B98344C-4C67-5643-A557-FFE08BD51B0E}"/>
                </a:ext>
              </a:extLst>
            </p:cNvPr>
            <p:cNvSpPr txBox="1"/>
            <p:nvPr/>
          </p:nvSpPr>
          <p:spPr>
            <a:xfrm rot="936188">
              <a:off x="996833" y="24343931"/>
              <a:ext cx="3913893" cy="3546753"/>
            </a:xfrm>
            <a:prstGeom prst="ellipse">
              <a:avLst/>
            </a:prstGeom>
            <a:noFill/>
          </p:spPr>
          <p:txBody>
            <a:bodyPr wrap="square" rtlCol="0">
              <a:prstTxWarp prst="textButton">
                <a:avLst/>
              </a:prstTxWarp>
              <a:spAutoFit/>
            </a:bodyPr>
            <a:lstStyle/>
            <a:p>
              <a:r>
                <a:rPr lang="en-US" sz="2600" b="1" dirty="0">
                  <a:solidFill>
                    <a:schemeClr val="tx1">
                      <a:lumMod val="75000"/>
                      <a:lumOff val="25000"/>
                    </a:schemeClr>
                  </a:solidFill>
                  <a:latin typeface="Century Gothic" panose="020B0502020202020204" pitchFamily="34" charset="0"/>
                </a:rPr>
                <a:t>Data Acquisition</a:t>
              </a:r>
            </a:p>
          </p:txBody>
        </p:sp>
        <p:sp>
          <p:nvSpPr>
            <p:cNvPr id="107" name="Rectangle 10">
              <a:extLst>
                <a:ext uri="{FF2B5EF4-FFF2-40B4-BE49-F238E27FC236}">
                  <a16:creationId xmlns:a16="http://schemas.microsoft.com/office/drawing/2014/main" id="{AC48C3CE-285D-7C4C-9D9D-CB8536102D55}"/>
                </a:ext>
              </a:extLst>
            </p:cNvPr>
            <p:cNvSpPr/>
            <p:nvPr/>
          </p:nvSpPr>
          <p:spPr>
            <a:xfrm rot="840130">
              <a:off x="7082208" y="24789327"/>
              <a:ext cx="2927186" cy="2189212"/>
            </a:xfrm>
            <a:custGeom>
              <a:avLst/>
              <a:gdLst>
                <a:gd name="connsiteX0" fmla="*/ 0 w 3019840"/>
                <a:gd name="connsiteY0" fmla="*/ 0 h 2146852"/>
                <a:gd name="connsiteX1" fmla="*/ 3019840 w 3019840"/>
                <a:gd name="connsiteY1" fmla="*/ 0 h 2146852"/>
                <a:gd name="connsiteX2" fmla="*/ 3019840 w 3019840"/>
                <a:gd name="connsiteY2" fmla="*/ 2146852 h 2146852"/>
                <a:gd name="connsiteX3" fmla="*/ 0 w 3019840"/>
                <a:gd name="connsiteY3" fmla="*/ 2146852 h 2146852"/>
                <a:gd name="connsiteX4" fmla="*/ 0 w 3019840"/>
                <a:gd name="connsiteY4" fmla="*/ 0 h 2146852"/>
                <a:gd name="connsiteX0" fmla="*/ 0 w 3019840"/>
                <a:gd name="connsiteY0" fmla="*/ 0 h 2146852"/>
                <a:gd name="connsiteX1" fmla="*/ 3019840 w 3019840"/>
                <a:gd name="connsiteY1" fmla="*/ 0 h 2146852"/>
                <a:gd name="connsiteX2" fmla="*/ 3019840 w 3019840"/>
                <a:gd name="connsiteY2" fmla="*/ 2146852 h 2146852"/>
                <a:gd name="connsiteX3" fmla="*/ 1336814 w 3019840"/>
                <a:gd name="connsiteY3" fmla="*/ 2133600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3019840 w 3019840"/>
                <a:gd name="connsiteY2" fmla="*/ 2146852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899492 w 3019840"/>
                <a:gd name="connsiteY2" fmla="*/ 304800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1258957"/>
                <a:gd name="connsiteX1" fmla="*/ 3019840 w 3019840"/>
                <a:gd name="connsiteY1" fmla="*/ 0 h 1258957"/>
                <a:gd name="connsiteX2" fmla="*/ 899492 w 3019840"/>
                <a:gd name="connsiteY2" fmla="*/ 304800 h 1258957"/>
                <a:gd name="connsiteX3" fmla="*/ 435667 w 3019840"/>
                <a:gd name="connsiteY3" fmla="*/ 622852 h 1258957"/>
                <a:gd name="connsiteX4" fmla="*/ 79513 w 3019840"/>
                <a:gd name="connsiteY4" fmla="*/ 1258957 h 1258957"/>
                <a:gd name="connsiteX5" fmla="*/ 0 w 3019840"/>
                <a:gd name="connsiteY5" fmla="*/ 0 h 1258957"/>
                <a:gd name="connsiteX0" fmla="*/ 0 w 3218622"/>
                <a:gd name="connsiteY0" fmla="*/ 940904 h 1258957"/>
                <a:gd name="connsiteX1" fmla="*/ 3218622 w 3218622"/>
                <a:gd name="connsiteY1" fmla="*/ 0 h 1258957"/>
                <a:gd name="connsiteX2" fmla="*/ 1098274 w 3218622"/>
                <a:gd name="connsiteY2" fmla="*/ 304800 h 1258957"/>
                <a:gd name="connsiteX3" fmla="*/ 634449 w 3218622"/>
                <a:gd name="connsiteY3" fmla="*/ 622852 h 1258957"/>
                <a:gd name="connsiteX4" fmla="*/ 278295 w 3218622"/>
                <a:gd name="connsiteY4" fmla="*/ 1258957 h 1258957"/>
                <a:gd name="connsiteX5" fmla="*/ 0 w 3218622"/>
                <a:gd name="connsiteY5" fmla="*/ 940904 h 1258957"/>
                <a:gd name="connsiteX0" fmla="*/ 0 w 3218622"/>
                <a:gd name="connsiteY0" fmla="*/ 940904 h 1258957"/>
                <a:gd name="connsiteX1" fmla="*/ 1442831 w 3218622"/>
                <a:gd name="connsiteY1" fmla="*/ 477079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1946413 w 3218622"/>
                <a:gd name="connsiteY2" fmla="*/ 26505 h 1258957"/>
                <a:gd name="connsiteX3" fmla="*/ 3218622 w 3218622"/>
                <a:gd name="connsiteY3" fmla="*/ 0 h 1258957"/>
                <a:gd name="connsiteX4" fmla="*/ 1098274 w 3218622"/>
                <a:gd name="connsiteY4" fmla="*/ 304800 h 1258957"/>
                <a:gd name="connsiteX5" fmla="*/ 634449 w 3218622"/>
                <a:gd name="connsiteY5" fmla="*/ 622852 h 1258957"/>
                <a:gd name="connsiteX6" fmla="*/ 278295 w 3218622"/>
                <a:gd name="connsiteY6" fmla="*/ 1258957 h 1258957"/>
                <a:gd name="connsiteX7" fmla="*/ 0 w 3218622"/>
                <a:gd name="connsiteY7" fmla="*/ 940904 h 1258957"/>
                <a:gd name="connsiteX0" fmla="*/ 0 w 3218622"/>
                <a:gd name="connsiteY0" fmla="*/ 1298712 h 1616765"/>
                <a:gd name="connsiteX1" fmla="*/ 448918 w 3218622"/>
                <a:gd name="connsiteY1" fmla="*/ 437322 h 1616765"/>
                <a:gd name="connsiteX2" fmla="*/ 1681370 w 3218622"/>
                <a:gd name="connsiteY2" fmla="*/ 0 h 1616765"/>
                <a:gd name="connsiteX3" fmla="*/ 3218622 w 3218622"/>
                <a:gd name="connsiteY3" fmla="*/ 357808 h 1616765"/>
                <a:gd name="connsiteX4" fmla="*/ 1098274 w 3218622"/>
                <a:gd name="connsiteY4" fmla="*/ 662608 h 1616765"/>
                <a:gd name="connsiteX5" fmla="*/ 634449 w 3218622"/>
                <a:gd name="connsiteY5" fmla="*/ 980660 h 1616765"/>
                <a:gd name="connsiteX6" fmla="*/ 278295 w 3218622"/>
                <a:gd name="connsiteY6" fmla="*/ 1616765 h 1616765"/>
                <a:gd name="connsiteX7" fmla="*/ 0 w 3218622"/>
                <a:gd name="connsiteY7" fmla="*/ 1298712 h 1616765"/>
                <a:gd name="connsiteX0" fmla="*/ 0 w 1946413"/>
                <a:gd name="connsiteY0" fmla="*/ 1298712 h 1616765"/>
                <a:gd name="connsiteX1" fmla="*/ 448918 w 1946413"/>
                <a:gd name="connsiteY1" fmla="*/ 437322 h 1616765"/>
                <a:gd name="connsiteX2" fmla="*/ 1681370 w 1946413"/>
                <a:gd name="connsiteY2" fmla="*/ 0 h 1616765"/>
                <a:gd name="connsiteX3" fmla="*/ 1946413 w 1946413"/>
                <a:gd name="connsiteY3" fmla="*/ 556590 h 1616765"/>
                <a:gd name="connsiteX4" fmla="*/ 1098274 w 1946413"/>
                <a:gd name="connsiteY4" fmla="*/ 662608 h 1616765"/>
                <a:gd name="connsiteX5" fmla="*/ 634449 w 1946413"/>
                <a:gd name="connsiteY5" fmla="*/ 980660 h 1616765"/>
                <a:gd name="connsiteX6" fmla="*/ 278295 w 1946413"/>
                <a:gd name="connsiteY6" fmla="*/ 1616765 h 1616765"/>
                <a:gd name="connsiteX7" fmla="*/ 0 w 1946413"/>
                <a:gd name="connsiteY7" fmla="*/ 1298712 h 1616765"/>
                <a:gd name="connsiteX0" fmla="*/ 0 w 1946413"/>
                <a:gd name="connsiteY0" fmla="*/ 1311964 h 1630017"/>
                <a:gd name="connsiteX1" fmla="*/ 448918 w 1946413"/>
                <a:gd name="connsiteY1" fmla="*/ 450574 h 1630017"/>
                <a:gd name="connsiteX2" fmla="*/ 1893405 w 1946413"/>
                <a:gd name="connsiteY2" fmla="*/ 0 h 1630017"/>
                <a:gd name="connsiteX3" fmla="*/ 1946413 w 1946413"/>
                <a:gd name="connsiteY3" fmla="*/ 569842 h 1630017"/>
                <a:gd name="connsiteX4" fmla="*/ 1098274 w 1946413"/>
                <a:gd name="connsiteY4" fmla="*/ 675860 h 1630017"/>
                <a:gd name="connsiteX5" fmla="*/ 634449 w 1946413"/>
                <a:gd name="connsiteY5" fmla="*/ 993912 h 1630017"/>
                <a:gd name="connsiteX6" fmla="*/ 278295 w 1946413"/>
                <a:gd name="connsiteY6" fmla="*/ 1630017 h 1630017"/>
                <a:gd name="connsiteX7" fmla="*/ 0 w 1946413"/>
                <a:gd name="connsiteY7" fmla="*/ 1311964 h 1630017"/>
                <a:gd name="connsiteX0" fmla="*/ 0 w 2304222"/>
                <a:gd name="connsiteY0" fmla="*/ 1497495 h 1815548"/>
                <a:gd name="connsiteX1" fmla="*/ 448918 w 2304222"/>
                <a:gd name="connsiteY1" fmla="*/ 636105 h 1815548"/>
                <a:gd name="connsiteX2" fmla="*/ 2304222 w 2304222"/>
                <a:gd name="connsiteY2" fmla="*/ 0 h 1815548"/>
                <a:gd name="connsiteX3" fmla="*/ 1946413 w 2304222"/>
                <a:gd name="connsiteY3" fmla="*/ 755373 h 1815548"/>
                <a:gd name="connsiteX4" fmla="*/ 1098274 w 2304222"/>
                <a:gd name="connsiteY4" fmla="*/ 861391 h 1815548"/>
                <a:gd name="connsiteX5" fmla="*/ 634449 w 2304222"/>
                <a:gd name="connsiteY5" fmla="*/ 1179443 h 1815548"/>
                <a:gd name="connsiteX6" fmla="*/ 278295 w 2304222"/>
                <a:gd name="connsiteY6" fmla="*/ 1815548 h 1815548"/>
                <a:gd name="connsiteX7" fmla="*/ 0 w 2304222"/>
                <a:gd name="connsiteY7" fmla="*/ 1497495 h 1815548"/>
                <a:gd name="connsiteX0" fmla="*/ 0 w 2370482"/>
                <a:gd name="connsiteY0" fmla="*/ 1497495 h 1815548"/>
                <a:gd name="connsiteX1" fmla="*/ 448918 w 2370482"/>
                <a:gd name="connsiteY1" fmla="*/ 636105 h 1815548"/>
                <a:gd name="connsiteX2" fmla="*/ 2304222 w 2370482"/>
                <a:gd name="connsiteY2" fmla="*/ 0 h 1815548"/>
                <a:gd name="connsiteX3" fmla="*/ 2370482 w 2370482"/>
                <a:gd name="connsiteY3" fmla="*/ 795130 h 1815548"/>
                <a:gd name="connsiteX4" fmla="*/ 1098274 w 2370482"/>
                <a:gd name="connsiteY4" fmla="*/ 861391 h 1815548"/>
                <a:gd name="connsiteX5" fmla="*/ 634449 w 2370482"/>
                <a:gd name="connsiteY5" fmla="*/ 1179443 h 1815548"/>
                <a:gd name="connsiteX6" fmla="*/ 278295 w 2370482"/>
                <a:gd name="connsiteY6" fmla="*/ 1815548 h 1815548"/>
                <a:gd name="connsiteX7" fmla="*/ 0 w 2370482"/>
                <a:gd name="connsiteY7" fmla="*/ 1497495 h 1815548"/>
                <a:gd name="connsiteX0" fmla="*/ 0 w 2556012"/>
                <a:gd name="connsiteY0" fmla="*/ 1431235 h 1815548"/>
                <a:gd name="connsiteX1" fmla="*/ 634448 w 2556012"/>
                <a:gd name="connsiteY1" fmla="*/ 636105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846483 w 2556012"/>
                <a:gd name="connsiteY1" fmla="*/ 410818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793474 w 2556012"/>
                <a:gd name="connsiteY1" fmla="*/ 2650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363317 w 2556012"/>
                <a:gd name="connsiteY4" fmla="*/ 954156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44487 h 1828800"/>
                <a:gd name="connsiteX1" fmla="*/ 594691 w 2556012"/>
                <a:gd name="connsiteY1" fmla="*/ 583096 h 1828800"/>
                <a:gd name="connsiteX2" fmla="*/ 2330725 w 2556012"/>
                <a:gd name="connsiteY2" fmla="*/ 0 h 1828800"/>
                <a:gd name="connsiteX3" fmla="*/ 2556012 w 2556012"/>
                <a:gd name="connsiteY3" fmla="*/ 808382 h 1828800"/>
                <a:gd name="connsiteX4" fmla="*/ 1363317 w 2556012"/>
                <a:gd name="connsiteY4" fmla="*/ 967408 h 1828800"/>
                <a:gd name="connsiteX5" fmla="*/ 819979 w 2556012"/>
                <a:gd name="connsiteY5" fmla="*/ 1192695 h 1828800"/>
                <a:gd name="connsiteX6" fmla="*/ 463825 w 2556012"/>
                <a:gd name="connsiteY6" fmla="*/ 1828800 h 1828800"/>
                <a:gd name="connsiteX7" fmla="*/ 0 w 2556012"/>
                <a:gd name="connsiteY7" fmla="*/ 1444487 h 1828800"/>
                <a:gd name="connsiteX0" fmla="*/ 0 w 2556012"/>
                <a:gd name="connsiteY0" fmla="*/ 1510748 h 1895061"/>
                <a:gd name="connsiteX1" fmla="*/ 594691 w 2556012"/>
                <a:gd name="connsiteY1" fmla="*/ 649357 h 1895061"/>
                <a:gd name="connsiteX2" fmla="*/ 2198204 w 2556012"/>
                <a:gd name="connsiteY2" fmla="*/ 0 h 1895061"/>
                <a:gd name="connsiteX3" fmla="*/ 2556012 w 2556012"/>
                <a:gd name="connsiteY3" fmla="*/ 874643 h 1895061"/>
                <a:gd name="connsiteX4" fmla="*/ 1363317 w 2556012"/>
                <a:gd name="connsiteY4" fmla="*/ 1033669 h 1895061"/>
                <a:gd name="connsiteX5" fmla="*/ 819979 w 2556012"/>
                <a:gd name="connsiteY5" fmla="*/ 1258956 h 1895061"/>
                <a:gd name="connsiteX6" fmla="*/ 463825 w 2556012"/>
                <a:gd name="connsiteY6" fmla="*/ 1895061 h 1895061"/>
                <a:gd name="connsiteX7" fmla="*/ 0 w 2556012"/>
                <a:gd name="connsiteY7" fmla="*/ 1510748 h 189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012" h="1895061">
                  <a:moveTo>
                    <a:pt x="0" y="1510748"/>
                  </a:moveTo>
                  <a:lnTo>
                    <a:pt x="594691" y="649357"/>
                  </a:lnTo>
                  <a:lnTo>
                    <a:pt x="2198204" y="0"/>
                  </a:lnTo>
                  <a:lnTo>
                    <a:pt x="2556012" y="874643"/>
                  </a:lnTo>
                  <a:lnTo>
                    <a:pt x="1363317" y="1033669"/>
                  </a:lnTo>
                  <a:lnTo>
                    <a:pt x="819979" y="1258956"/>
                  </a:lnTo>
                  <a:lnTo>
                    <a:pt x="463825" y="1895061"/>
                  </a:lnTo>
                  <a:lnTo>
                    <a:pt x="0" y="1510748"/>
                  </a:lnTo>
                  <a:close/>
                </a:path>
              </a:pathLst>
            </a:custGeom>
          </p:spPr>
          <p:txBody>
            <a:bodyPr wrap="none">
              <a:prstTxWarp prst="textArchUp">
                <a:avLst/>
              </a:prstTxWarp>
              <a:spAutoFit/>
            </a:bodyPr>
            <a:lstStyle/>
            <a:p>
              <a:r>
                <a:rPr lang="en-US" sz="2600" b="1" dirty="0">
                  <a:solidFill>
                    <a:schemeClr val="tx1">
                      <a:lumMod val="75000"/>
                      <a:lumOff val="25000"/>
                    </a:schemeClr>
                  </a:solidFill>
                  <a:latin typeface="Century Gothic" panose="020B0502020202020204" pitchFamily="34" charset="0"/>
                </a:rPr>
                <a:t>Data Analysis</a:t>
              </a:r>
            </a:p>
          </p:txBody>
        </p:sp>
        <p:sp>
          <p:nvSpPr>
            <p:cNvPr id="108" name="Rectangle 10">
              <a:extLst>
                <a:ext uri="{FF2B5EF4-FFF2-40B4-BE49-F238E27FC236}">
                  <a16:creationId xmlns:a16="http://schemas.microsoft.com/office/drawing/2014/main" id="{862E1F7A-A2ED-314A-80DE-B23DA67C6669}"/>
                </a:ext>
              </a:extLst>
            </p:cNvPr>
            <p:cNvSpPr/>
            <p:nvPr/>
          </p:nvSpPr>
          <p:spPr>
            <a:xfrm rot="930668">
              <a:off x="9877676" y="24700947"/>
              <a:ext cx="3006213" cy="2646021"/>
            </a:xfrm>
            <a:custGeom>
              <a:avLst/>
              <a:gdLst>
                <a:gd name="connsiteX0" fmla="*/ 0 w 3019840"/>
                <a:gd name="connsiteY0" fmla="*/ 0 h 2146852"/>
                <a:gd name="connsiteX1" fmla="*/ 3019840 w 3019840"/>
                <a:gd name="connsiteY1" fmla="*/ 0 h 2146852"/>
                <a:gd name="connsiteX2" fmla="*/ 3019840 w 3019840"/>
                <a:gd name="connsiteY2" fmla="*/ 2146852 h 2146852"/>
                <a:gd name="connsiteX3" fmla="*/ 0 w 3019840"/>
                <a:gd name="connsiteY3" fmla="*/ 2146852 h 2146852"/>
                <a:gd name="connsiteX4" fmla="*/ 0 w 3019840"/>
                <a:gd name="connsiteY4" fmla="*/ 0 h 2146852"/>
                <a:gd name="connsiteX0" fmla="*/ 0 w 3019840"/>
                <a:gd name="connsiteY0" fmla="*/ 0 h 2146852"/>
                <a:gd name="connsiteX1" fmla="*/ 3019840 w 3019840"/>
                <a:gd name="connsiteY1" fmla="*/ 0 h 2146852"/>
                <a:gd name="connsiteX2" fmla="*/ 3019840 w 3019840"/>
                <a:gd name="connsiteY2" fmla="*/ 2146852 h 2146852"/>
                <a:gd name="connsiteX3" fmla="*/ 1336814 w 3019840"/>
                <a:gd name="connsiteY3" fmla="*/ 2133600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3019840 w 3019840"/>
                <a:gd name="connsiteY2" fmla="*/ 2146852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2146852"/>
                <a:gd name="connsiteX1" fmla="*/ 3019840 w 3019840"/>
                <a:gd name="connsiteY1" fmla="*/ 0 h 2146852"/>
                <a:gd name="connsiteX2" fmla="*/ 899492 w 3019840"/>
                <a:gd name="connsiteY2" fmla="*/ 304800 h 2146852"/>
                <a:gd name="connsiteX3" fmla="*/ 435667 w 3019840"/>
                <a:gd name="connsiteY3" fmla="*/ 622852 h 2146852"/>
                <a:gd name="connsiteX4" fmla="*/ 0 w 3019840"/>
                <a:gd name="connsiteY4" fmla="*/ 2146852 h 2146852"/>
                <a:gd name="connsiteX5" fmla="*/ 0 w 3019840"/>
                <a:gd name="connsiteY5" fmla="*/ 0 h 2146852"/>
                <a:gd name="connsiteX0" fmla="*/ 0 w 3019840"/>
                <a:gd name="connsiteY0" fmla="*/ 0 h 1258957"/>
                <a:gd name="connsiteX1" fmla="*/ 3019840 w 3019840"/>
                <a:gd name="connsiteY1" fmla="*/ 0 h 1258957"/>
                <a:gd name="connsiteX2" fmla="*/ 899492 w 3019840"/>
                <a:gd name="connsiteY2" fmla="*/ 304800 h 1258957"/>
                <a:gd name="connsiteX3" fmla="*/ 435667 w 3019840"/>
                <a:gd name="connsiteY3" fmla="*/ 622852 h 1258957"/>
                <a:gd name="connsiteX4" fmla="*/ 79513 w 3019840"/>
                <a:gd name="connsiteY4" fmla="*/ 1258957 h 1258957"/>
                <a:gd name="connsiteX5" fmla="*/ 0 w 3019840"/>
                <a:gd name="connsiteY5" fmla="*/ 0 h 1258957"/>
                <a:gd name="connsiteX0" fmla="*/ 0 w 3218622"/>
                <a:gd name="connsiteY0" fmla="*/ 940904 h 1258957"/>
                <a:gd name="connsiteX1" fmla="*/ 3218622 w 3218622"/>
                <a:gd name="connsiteY1" fmla="*/ 0 h 1258957"/>
                <a:gd name="connsiteX2" fmla="*/ 1098274 w 3218622"/>
                <a:gd name="connsiteY2" fmla="*/ 304800 h 1258957"/>
                <a:gd name="connsiteX3" fmla="*/ 634449 w 3218622"/>
                <a:gd name="connsiteY3" fmla="*/ 622852 h 1258957"/>
                <a:gd name="connsiteX4" fmla="*/ 278295 w 3218622"/>
                <a:gd name="connsiteY4" fmla="*/ 1258957 h 1258957"/>
                <a:gd name="connsiteX5" fmla="*/ 0 w 3218622"/>
                <a:gd name="connsiteY5" fmla="*/ 940904 h 1258957"/>
                <a:gd name="connsiteX0" fmla="*/ 0 w 3218622"/>
                <a:gd name="connsiteY0" fmla="*/ 940904 h 1258957"/>
                <a:gd name="connsiteX1" fmla="*/ 1442831 w 3218622"/>
                <a:gd name="connsiteY1" fmla="*/ 477079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3218622 w 3218622"/>
                <a:gd name="connsiteY2" fmla="*/ 0 h 1258957"/>
                <a:gd name="connsiteX3" fmla="*/ 1098274 w 3218622"/>
                <a:gd name="connsiteY3" fmla="*/ 304800 h 1258957"/>
                <a:gd name="connsiteX4" fmla="*/ 634449 w 3218622"/>
                <a:gd name="connsiteY4" fmla="*/ 622852 h 1258957"/>
                <a:gd name="connsiteX5" fmla="*/ 278295 w 3218622"/>
                <a:gd name="connsiteY5" fmla="*/ 1258957 h 1258957"/>
                <a:gd name="connsiteX6" fmla="*/ 0 w 3218622"/>
                <a:gd name="connsiteY6" fmla="*/ 940904 h 1258957"/>
                <a:gd name="connsiteX0" fmla="*/ 0 w 3218622"/>
                <a:gd name="connsiteY0" fmla="*/ 940904 h 1258957"/>
                <a:gd name="connsiteX1" fmla="*/ 448918 w 3218622"/>
                <a:gd name="connsiteY1" fmla="*/ 79514 h 1258957"/>
                <a:gd name="connsiteX2" fmla="*/ 1946413 w 3218622"/>
                <a:gd name="connsiteY2" fmla="*/ 26505 h 1258957"/>
                <a:gd name="connsiteX3" fmla="*/ 3218622 w 3218622"/>
                <a:gd name="connsiteY3" fmla="*/ 0 h 1258957"/>
                <a:gd name="connsiteX4" fmla="*/ 1098274 w 3218622"/>
                <a:gd name="connsiteY4" fmla="*/ 304800 h 1258957"/>
                <a:gd name="connsiteX5" fmla="*/ 634449 w 3218622"/>
                <a:gd name="connsiteY5" fmla="*/ 622852 h 1258957"/>
                <a:gd name="connsiteX6" fmla="*/ 278295 w 3218622"/>
                <a:gd name="connsiteY6" fmla="*/ 1258957 h 1258957"/>
                <a:gd name="connsiteX7" fmla="*/ 0 w 3218622"/>
                <a:gd name="connsiteY7" fmla="*/ 940904 h 1258957"/>
                <a:gd name="connsiteX0" fmla="*/ 0 w 3218622"/>
                <a:gd name="connsiteY0" fmla="*/ 1298712 h 1616765"/>
                <a:gd name="connsiteX1" fmla="*/ 448918 w 3218622"/>
                <a:gd name="connsiteY1" fmla="*/ 437322 h 1616765"/>
                <a:gd name="connsiteX2" fmla="*/ 1681370 w 3218622"/>
                <a:gd name="connsiteY2" fmla="*/ 0 h 1616765"/>
                <a:gd name="connsiteX3" fmla="*/ 3218622 w 3218622"/>
                <a:gd name="connsiteY3" fmla="*/ 357808 h 1616765"/>
                <a:gd name="connsiteX4" fmla="*/ 1098274 w 3218622"/>
                <a:gd name="connsiteY4" fmla="*/ 662608 h 1616765"/>
                <a:gd name="connsiteX5" fmla="*/ 634449 w 3218622"/>
                <a:gd name="connsiteY5" fmla="*/ 980660 h 1616765"/>
                <a:gd name="connsiteX6" fmla="*/ 278295 w 3218622"/>
                <a:gd name="connsiteY6" fmla="*/ 1616765 h 1616765"/>
                <a:gd name="connsiteX7" fmla="*/ 0 w 3218622"/>
                <a:gd name="connsiteY7" fmla="*/ 1298712 h 1616765"/>
                <a:gd name="connsiteX0" fmla="*/ 0 w 1946413"/>
                <a:gd name="connsiteY0" fmla="*/ 1298712 h 1616765"/>
                <a:gd name="connsiteX1" fmla="*/ 448918 w 1946413"/>
                <a:gd name="connsiteY1" fmla="*/ 437322 h 1616765"/>
                <a:gd name="connsiteX2" fmla="*/ 1681370 w 1946413"/>
                <a:gd name="connsiteY2" fmla="*/ 0 h 1616765"/>
                <a:gd name="connsiteX3" fmla="*/ 1946413 w 1946413"/>
                <a:gd name="connsiteY3" fmla="*/ 556590 h 1616765"/>
                <a:gd name="connsiteX4" fmla="*/ 1098274 w 1946413"/>
                <a:gd name="connsiteY4" fmla="*/ 662608 h 1616765"/>
                <a:gd name="connsiteX5" fmla="*/ 634449 w 1946413"/>
                <a:gd name="connsiteY5" fmla="*/ 980660 h 1616765"/>
                <a:gd name="connsiteX6" fmla="*/ 278295 w 1946413"/>
                <a:gd name="connsiteY6" fmla="*/ 1616765 h 1616765"/>
                <a:gd name="connsiteX7" fmla="*/ 0 w 1946413"/>
                <a:gd name="connsiteY7" fmla="*/ 1298712 h 1616765"/>
                <a:gd name="connsiteX0" fmla="*/ 0 w 1946413"/>
                <a:gd name="connsiteY0" fmla="*/ 1311964 h 1630017"/>
                <a:gd name="connsiteX1" fmla="*/ 448918 w 1946413"/>
                <a:gd name="connsiteY1" fmla="*/ 450574 h 1630017"/>
                <a:gd name="connsiteX2" fmla="*/ 1893405 w 1946413"/>
                <a:gd name="connsiteY2" fmla="*/ 0 h 1630017"/>
                <a:gd name="connsiteX3" fmla="*/ 1946413 w 1946413"/>
                <a:gd name="connsiteY3" fmla="*/ 569842 h 1630017"/>
                <a:gd name="connsiteX4" fmla="*/ 1098274 w 1946413"/>
                <a:gd name="connsiteY4" fmla="*/ 675860 h 1630017"/>
                <a:gd name="connsiteX5" fmla="*/ 634449 w 1946413"/>
                <a:gd name="connsiteY5" fmla="*/ 993912 h 1630017"/>
                <a:gd name="connsiteX6" fmla="*/ 278295 w 1946413"/>
                <a:gd name="connsiteY6" fmla="*/ 1630017 h 1630017"/>
                <a:gd name="connsiteX7" fmla="*/ 0 w 1946413"/>
                <a:gd name="connsiteY7" fmla="*/ 1311964 h 1630017"/>
                <a:gd name="connsiteX0" fmla="*/ 0 w 2304222"/>
                <a:gd name="connsiteY0" fmla="*/ 1497495 h 1815548"/>
                <a:gd name="connsiteX1" fmla="*/ 448918 w 2304222"/>
                <a:gd name="connsiteY1" fmla="*/ 636105 h 1815548"/>
                <a:gd name="connsiteX2" fmla="*/ 2304222 w 2304222"/>
                <a:gd name="connsiteY2" fmla="*/ 0 h 1815548"/>
                <a:gd name="connsiteX3" fmla="*/ 1946413 w 2304222"/>
                <a:gd name="connsiteY3" fmla="*/ 755373 h 1815548"/>
                <a:gd name="connsiteX4" fmla="*/ 1098274 w 2304222"/>
                <a:gd name="connsiteY4" fmla="*/ 861391 h 1815548"/>
                <a:gd name="connsiteX5" fmla="*/ 634449 w 2304222"/>
                <a:gd name="connsiteY5" fmla="*/ 1179443 h 1815548"/>
                <a:gd name="connsiteX6" fmla="*/ 278295 w 2304222"/>
                <a:gd name="connsiteY6" fmla="*/ 1815548 h 1815548"/>
                <a:gd name="connsiteX7" fmla="*/ 0 w 2304222"/>
                <a:gd name="connsiteY7" fmla="*/ 1497495 h 1815548"/>
                <a:gd name="connsiteX0" fmla="*/ 0 w 2370482"/>
                <a:gd name="connsiteY0" fmla="*/ 1497495 h 1815548"/>
                <a:gd name="connsiteX1" fmla="*/ 448918 w 2370482"/>
                <a:gd name="connsiteY1" fmla="*/ 636105 h 1815548"/>
                <a:gd name="connsiteX2" fmla="*/ 2304222 w 2370482"/>
                <a:gd name="connsiteY2" fmla="*/ 0 h 1815548"/>
                <a:gd name="connsiteX3" fmla="*/ 2370482 w 2370482"/>
                <a:gd name="connsiteY3" fmla="*/ 795130 h 1815548"/>
                <a:gd name="connsiteX4" fmla="*/ 1098274 w 2370482"/>
                <a:gd name="connsiteY4" fmla="*/ 861391 h 1815548"/>
                <a:gd name="connsiteX5" fmla="*/ 634449 w 2370482"/>
                <a:gd name="connsiteY5" fmla="*/ 1179443 h 1815548"/>
                <a:gd name="connsiteX6" fmla="*/ 278295 w 2370482"/>
                <a:gd name="connsiteY6" fmla="*/ 1815548 h 1815548"/>
                <a:gd name="connsiteX7" fmla="*/ 0 w 2370482"/>
                <a:gd name="connsiteY7" fmla="*/ 1497495 h 1815548"/>
                <a:gd name="connsiteX0" fmla="*/ 0 w 2556012"/>
                <a:gd name="connsiteY0" fmla="*/ 1431235 h 1815548"/>
                <a:gd name="connsiteX1" fmla="*/ 634448 w 2556012"/>
                <a:gd name="connsiteY1" fmla="*/ 636105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846483 w 2556012"/>
                <a:gd name="connsiteY1" fmla="*/ 410818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793474 w 2556012"/>
                <a:gd name="connsiteY1" fmla="*/ 2650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283804 w 2556012"/>
                <a:gd name="connsiteY4" fmla="*/ 861391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31235 h 1815548"/>
                <a:gd name="connsiteX1" fmla="*/ 594691 w 2556012"/>
                <a:gd name="connsiteY1" fmla="*/ 569844 h 1815548"/>
                <a:gd name="connsiteX2" fmla="*/ 2489752 w 2556012"/>
                <a:gd name="connsiteY2" fmla="*/ 0 h 1815548"/>
                <a:gd name="connsiteX3" fmla="*/ 2556012 w 2556012"/>
                <a:gd name="connsiteY3" fmla="*/ 795130 h 1815548"/>
                <a:gd name="connsiteX4" fmla="*/ 1363317 w 2556012"/>
                <a:gd name="connsiteY4" fmla="*/ 954156 h 1815548"/>
                <a:gd name="connsiteX5" fmla="*/ 819979 w 2556012"/>
                <a:gd name="connsiteY5" fmla="*/ 1179443 h 1815548"/>
                <a:gd name="connsiteX6" fmla="*/ 463825 w 2556012"/>
                <a:gd name="connsiteY6" fmla="*/ 1815548 h 1815548"/>
                <a:gd name="connsiteX7" fmla="*/ 0 w 2556012"/>
                <a:gd name="connsiteY7" fmla="*/ 1431235 h 1815548"/>
                <a:gd name="connsiteX0" fmla="*/ 0 w 2556012"/>
                <a:gd name="connsiteY0" fmla="*/ 1444487 h 1828800"/>
                <a:gd name="connsiteX1" fmla="*/ 594691 w 2556012"/>
                <a:gd name="connsiteY1" fmla="*/ 583096 h 1828800"/>
                <a:gd name="connsiteX2" fmla="*/ 2330725 w 2556012"/>
                <a:gd name="connsiteY2" fmla="*/ 0 h 1828800"/>
                <a:gd name="connsiteX3" fmla="*/ 2556012 w 2556012"/>
                <a:gd name="connsiteY3" fmla="*/ 808382 h 1828800"/>
                <a:gd name="connsiteX4" fmla="*/ 1363317 w 2556012"/>
                <a:gd name="connsiteY4" fmla="*/ 967408 h 1828800"/>
                <a:gd name="connsiteX5" fmla="*/ 819979 w 2556012"/>
                <a:gd name="connsiteY5" fmla="*/ 1192695 h 1828800"/>
                <a:gd name="connsiteX6" fmla="*/ 463825 w 2556012"/>
                <a:gd name="connsiteY6" fmla="*/ 1828800 h 1828800"/>
                <a:gd name="connsiteX7" fmla="*/ 0 w 2556012"/>
                <a:gd name="connsiteY7" fmla="*/ 1444487 h 1828800"/>
                <a:gd name="connsiteX0" fmla="*/ 0 w 2556012"/>
                <a:gd name="connsiteY0" fmla="*/ 1510748 h 1895061"/>
                <a:gd name="connsiteX1" fmla="*/ 594691 w 2556012"/>
                <a:gd name="connsiteY1" fmla="*/ 649357 h 1895061"/>
                <a:gd name="connsiteX2" fmla="*/ 2198204 w 2556012"/>
                <a:gd name="connsiteY2" fmla="*/ 0 h 1895061"/>
                <a:gd name="connsiteX3" fmla="*/ 2556012 w 2556012"/>
                <a:gd name="connsiteY3" fmla="*/ 874643 h 1895061"/>
                <a:gd name="connsiteX4" fmla="*/ 1363317 w 2556012"/>
                <a:gd name="connsiteY4" fmla="*/ 1033669 h 1895061"/>
                <a:gd name="connsiteX5" fmla="*/ 819979 w 2556012"/>
                <a:gd name="connsiteY5" fmla="*/ 1258956 h 1895061"/>
                <a:gd name="connsiteX6" fmla="*/ 463825 w 2556012"/>
                <a:gd name="connsiteY6" fmla="*/ 1895061 h 1895061"/>
                <a:gd name="connsiteX7" fmla="*/ 0 w 2556012"/>
                <a:gd name="connsiteY7" fmla="*/ 1510748 h 189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012" h="1895061">
                  <a:moveTo>
                    <a:pt x="0" y="1510748"/>
                  </a:moveTo>
                  <a:lnTo>
                    <a:pt x="594691" y="649357"/>
                  </a:lnTo>
                  <a:lnTo>
                    <a:pt x="2198204" y="0"/>
                  </a:lnTo>
                  <a:lnTo>
                    <a:pt x="2556012" y="874643"/>
                  </a:lnTo>
                  <a:lnTo>
                    <a:pt x="1363317" y="1033669"/>
                  </a:lnTo>
                  <a:lnTo>
                    <a:pt x="819979" y="1258956"/>
                  </a:lnTo>
                  <a:lnTo>
                    <a:pt x="463825" y="1895061"/>
                  </a:lnTo>
                  <a:lnTo>
                    <a:pt x="0" y="1510748"/>
                  </a:lnTo>
                  <a:close/>
                </a:path>
              </a:pathLst>
            </a:custGeom>
          </p:spPr>
          <p:txBody>
            <a:bodyPr wrap="none">
              <a:prstTxWarp prst="textArchUp">
                <a:avLst/>
              </a:prstTxWarp>
              <a:spAutoFit/>
            </a:bodyPr>
            <a:lstStyle/>
            <a:p>
              <a:r>
                <a:rPr lang="en-US" sz="2600" b="1" dirty="0">
                  <a:solidFill>
                    <a:schemeClr val="tx1">
                      <a:lumMod val="75000"/>
                      <a:lumOff val="25000"/>
                    </a:schemeClr>
                  </a:solidFill>
                  <a:latin typeface="Century Gothic" panose="020B0502020202020204" pitchFamily="34" charset="0"/>
                </a:rPr>
                <a:t>End Products</a:t>
              </a:r>
            </a:p>
          </p:txBody>
        </p:sp>
        <p:sp>
          <p:nvSpPr>
            <p:cNvPr id="109" name="Oval 108">
              <a:extLst>
                <a:ext uri="{FF2B5EF4-FFF2-40B4-BE49-F238E27FC236}">
                  <a16:creationId xmlns:a16="http://schemas.microsoft.com/office/drawing/2014/main" id="{F66C1C2F-48CF-1848-BC96-DBE20464D7D1}"/>
                </a:ext>
              </a:extLst>
            </p:cNvPr>
            <p:cNvSpPr/>
            <p:nvPr/>
          </p:nvSpPr>
          <p:spPr>
            <a:xfrm>
              <a:off x="9942153" y="24832995"/>
              <a:ext cx="2778090" cy="2781627"/>
            </a:xfrm>
            <a:prstGeom prst="ellipse">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sp>
        <p:sp>
          <p:nvSpPr>
            <p:cNvPr id="110" name="Freeform: Shape 12">
              <a:extLst>
                <a:ext uri="{FF2B5EF4-FFF2-40B4-BE49-F238E27FC236}">
                  <a16:creationId xmlns:a16="http://schemas.microsoft.com/office/drawing/2014/main" id="{3BAD89F7-169A-B140-B992-F249266D9152}"/>
                </a:ext>
              </a:extLst>
            </p:cNvPr>
            <p:cNvSpPr/>
            <p:nvPr/>
          </p:nvSpPr>
          <p:spPr>
            <a:xfrm>
              <a:off x="10054918" y="24918136"/>
              <a:ext cx="2558325" cy="2596389"/>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4489" tIns="364492" rIns="364488" bIns="364494" numCol="1" spcCol="1270" anchor="ctr" anchorCtr="0">
              <a:noAutofit/>
            </a:bodyPr>
            <a:lstStyle/>
            <a:p>
              <a:pPr marL="0" lvl="0" indent="0" algn="ctr" defTabSz="889000">
                <a:lnSpc>
                  <a:spcPct val="90000"/>
                </a:lnSpc>
                <a:spcBef>
                  <a:spcPct val="0"/>
                </a:spcBef>
                <a:spcAft>
                  <a:spcPct val="35000"/>
                </a:spcAft>
                <a:buNone/>
              </a:pPr>
              <a:r>
                <a:rPr lang="en-US" sz="1900" b="1" kern="1200" dirty="0">
                  <a:solidFill>
                    <a:schemeClr val="tx1">
                      <a:lumMod val="75000"/>
                      <a:lumOff val="25000"/>
                    </a:schemeClr>
                  </a:solidFill>
                  <a:latin typeface="Century Gothic" panose="020B0502020202020204" pitchFamily="34" charset="0"/>
                </a:rPr>
                <a:t>Climatology</a:t>
              </a:r>
              <a:r>
                <a:rPr lang="en-US" sz="1900" kern="1200" dirty="0">
                  <a:solidFill>
                    <a:schemeClr val="tx1">
                      <a:lumMod val="75000"/>
                      <a:lumOff val="25000"/>
                    </a:schemeClr>
                  </a:solidFill>
                  <a:latin typeface="Century Gothic" panose="020B0502020202020204" pitchFamily="34" charset="0"/>
                </a:rPr>
                <a:t> for 2001 to 2019</a:t>
              </a:r>
            </a:p>
            <a:p>
              <a:pPr marL="0" lvl="0" indent="0" algn="ctr" defTabSz="889000">
                <a:lnSpc>
                  <a:spcPct val="90000"/>
                </a:lnSpc>
                <a:spcBef>
                  <a:spcPct val="0"/>
                </a:spcBef>
                <a:spcAft>
                  <a:spcPct val="35000"/>
                </a:spcAft>
                <a:buNone/>
              </a:pPr>
              <a:r>
                <a:rPr lang="en-US" sz="1900" kern="1200" dirty="0">
                  <a:solidFill>
                    <a:schemeClr val="tx1">
                      <a:lumMod val="75000"/>
                      <a:lumOff val="25000"/>
                    </a:schemeClr>
                  </a:solidFill>
                  <a:latin typeface="Century Gothic" panose="020B0502020202020204" pitchFamily="34" charset="0"/>
                </a:rPr>
                <a:t>ArcGIS Online </a:t>
              </a:r>
              <a:r>
                <a:rPr lang="en-US" sz="1900" kern="1200" dirty="0" err="1">
                  <a:solidFill>
                    <a:schemeClr val="tx1">
                      <a:lumMod val="75000"/>
                      <a:lumOff val="25000"/>
                    </a:schemeClr>
                  </a:solidFill>
                  <a:latin typeface="Century Gothic" panose="020B0502020202020204" pitchFamily="34" charset="0"/>
                </a:rPr>
                <a:t>StoryMap</a:t>
              </a:r>
              <a:endParaRPr lang="en-US" sz="1900" kern="1200" dirty="0">
                <a:solidFill>
                  <a:schemeClr val="tx1">
                    <a:lumMod val="75000"/>
                    <a:lumOff val="25000"/>
                  </a:schemeClr>
                </a:solidFill>
                <a:latin typeface="Century Gothic" panose="020B0502020202020204" pitchFamily="34" charset="0"/>
              </a:endParaRPr>
            </a:p>
          </p:txBody>
        </p:sp>
        <p:sp>
          <p:nvSpPr>
            <p:cNvPr id="111" name="Teardrop 110">
              <a:extLst>
                <a:ext uri="{FF2B5EF4-FFF2-40B4-BE49-F238E27FC236}">
                  <a16:creationId xmlns:a16="http://schemas.microsoft.com/office/drawing/2014/main" id="{F36824DE-832A-D347-A551-390EE3242D04}"/>
                </a:ext>
              </a:extLst>
            </p:cNvPr>
            <p:cNvSpPr/>
            <p:nvPr/>
          </p:nvSpPr>
          <p:spPr>
            <a:xfrm rot="2700000">
              <a:off x="7022101" y="24947863"/>
              <a:ext cx="2743405" cy="2749922"/>
            </a:xfrm>
            <a:prstGeom prst="teardrop">
              <a:avLst>
                <a:gd name="adj" fmla="val 100000"/>
              </a:avLst>
            </a:prstGeom>
          </p:spPr>
          <p:style>
            <a:lnRef idx="2">
              <a:schemeClr val="lt1">
                <a:hueOff val="0"/>
                <a:satOff val="0"/>
                <a:lumOff val="0"/>
                <a:alphaOff val="0"/>
              </a:schemeClr>
            </a:lnRef>
            <a:fillRef idx="1">
              <a:schemeClr val="accent2">
                <a:shade val="80000"/>
                <a:hueOff val="-160472"/>
                <a:satOff val="3389"/>
                <a:lumOff val="9027"/>
                <a:alphaOff val="0"/>
              </a:schemeClr>
            </a:fillRef>
            <a:effectRef idx="0">
              <a:schemeClr val="accent2">
                <a:shade val="80000"/>
                <a:hueOff val="-160472"/>
                <a:satOff val="3389"/>
                <a:lumOff val="9027"/>
                <a:alphaOff val="0"/>
              </a:schemeClr>
            </a:effectRef>
            <a:fontRef idx="minor">
              <a:schemeClr val="lt1"/>
            </a:fontRef>
          </p:style>
          <p:txBody>
            <a:bodyPr/>
            <a:lstStyle/>
            <a:p>
              <a:endParaRPr lang="en-US" dirty="0"/>
            </a:p>
          </p:txBody>
        </p:sp>
        <p:sp>
          <p:nvSpPr>
            <p:cNvPr id="112" name="Freeform: Shape 15">
              <a:extLst>
                <a:ext uri="{FF2B5EF4-FFF2-40B4-BE49-F238E27FC236}">
                  <a16:creationId xmlns:a16="http://schemas.microsoft.com/office/drawing/2014/main" id="{3111D948-00FC-5446-868F-44B92F861BD6}"/>
                </a:ext>
              </a:extLst>
            </p:cNvPr>
            <p:cNvSpPr/>
            <p:nvPr/>
          </p:nvSpPr>
          <p:spPr>
            <a:xfrm>
              <a:off x="7069085" y="24980771"/>
              <a:ext cx="2632201" cy="2630057"/>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160472"/>
                <a:satOff val="3389"/>
                <a:lumOff val="902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4489" tIns="364492" rIns="364488" bIns="364494" numCol="1" spcCol="1270" anchor="ctr" anchorCtr="0">
              <a:noAutofit/>
            </a:bodyPr>
            <a:lstStyle/>
            <a:p>
              <a:pPr algn="ctr" defTabSz="889000">
                <a:spcBef>
                  <a:spcPct val="0"/>
                </a:spcBef>
                <a:spcAft>
                  <a:spcPct val="35000"/>
                </a:spcAft>
              </a:pPr>
              <a:r>
                <a:rPr lang="en-US" sz="1900" b="1" kern="1200" dirty="0">
                  <a:solidFill>
                    <a:schemeClr val="tx1">
                      <a:lumMod val="75000"/>
                      <a:lumOff val="25000"/>
                    </a:schemeClr>
                  </a:solidFill>
                  <a:latin typeface="Century Gothic" panose="020B0502020202020204" pitchFamily="34" charset="0"/>
                </a:rPr>
                <a:t>Fishnet</a:t>
              </a:r>
              <a:r>
                <a:rPr lang="en-US" sz="1900" u="sng" kern="1200" dirty="0">
                  <a:solidFill>
                    <a:schemeClr val="tx1">
                      <a:lumMod val="75000"/>
                      <a:lumOff val="25000"/>
                    </a:schemeClr>
                  </a:solidFill>
                  <a:latin typeface="Century Gothic" panose="020B0502020202020204" pitchFamily="34" charset="0"/>
                </a:rPr>
                <a:t>   </a:t>
              </a:r>
              <a:r>
                <a:rPr lang="en-US" sz="1900" kern="1200" dirty="0">
                  <a:solidFill>
                    <a:schemeClr val="tx1">
                      <a:lumMod val="75000"/>
                      <a:lumOff val="25000"/>
                    </a:schemeClr>
                  </a:solidFill>
                  <a:latin typeface="Century Gothic" panose="020B0502020202020204" pitchFamily="34" charset="0"/>
                </a:rPr>
                <a:t>Methodology</a:t>
              </a:r>
            </a:p>
            <a:p>
              <a:pPr algn="ctr" defTabSz="889000">
                <a:spcBef>
                  <a:spcPct val="0"/>
                </a:spcBef>
                <a:spcAft>
                  <a:spcPct val="35000"/>
                </a:spcAft>
              </a:pPr>
              <a:r>
                <a:rPr lang="en-US" sz="1900" dirty="0">
                  <a:solidFill>
                    <a:schemeClr val="tx1">
                      <a:lumMod val="75000"/>
                      <a:lumOff val="25000"/>
                    </a:schemeClr>
                  </a:solidFill>
                  <a:latin typeface="Century Gothic" panose="020B0502020202020204" pitchFamily="34" charset="0"/>
                </a:rPr>
                <a:t>Divide data by natural breaks into 4 classes, ranked as 0-3</a:t>
              </a:r>
              <a:endParaRPr lang="en-US" sz="1900" kern="1200" dirty="0">
                <a:solidFill>
                  <a:schemeClr val="tx1">
                    <a:lumMod val="75000"/>
                    <a:lumOff val="25000"/>
                  </a:schemeClr>
                </a:solidFill>
                <a:latin typeface="Century Gothic" panose="020B0502020202020204" pitchFamily="34" charset="0"/>
              </a:endParaRPr>
            </a:p>
          </p:txBody>
        </p:sp>
        <p:sp>
          <p:nvSpPr>
            <p:cNvPr id="236" name="Teardrop 235">
              <a:extLst>
                <a:ext uri="{FF2B5EF4-FFF2-40B4-BE49-F238E27FC236}">
                  <a16:creationId xmlns:a16="http://schemas.microsoft.com/office/drawing/2014/main" id="{AC97D33D-0A48-5E42-89C8-8F71100487C0}"/>
                </a:ext>
              </a:extLst>
            </p:cNvPr>
            <p:cNvSpPr/>
            <p:nvPr/>
          </p:nvSpPr>
          <p:spPr>
            <a:xfrm rot="2700000">
              <a:off x="4331841" y="25059672"/>
              <a:ext cx="2706979" cy="2599228"/>
            </a:xfrm>
            <a:prstGeom prst="teardrop">
              <a:avLst>
                <a:gd name="adj" fmla="val 100000"/>
              </a:avLst>
            </a:prstGeom>
          </p:spPr>
          <p:style>
            <a:lnRef idx="2">
              <a:schemeClr val="lt1">
                <a:hueOff val="0"/>
                <a:satOff val="0"/>
                <a:lumOff val="0"/>
                <a:alphaOff val="0"/>
              </a:schemeClr>
            </a:lnRef>
            <a:fillRef idx="1">
              <a:schemeClr val="accent2">
                <a:shade val="80000"/>
                <a:hueOff val="-320943"/>
                <a:satOff val="6777"/>
                <a:lumOff val="18054"/>
                <a:alphaOff val="0"/>
              </a:schemeClr>
            </a:fillRef>
            <a:effectRef idx="0">
              <a:schemeClr val="accent2">
                <a:shade val="80000"/>
                <a:hueOff val="-320943"/>
                <a:satOff val="6777"/>
                <a:lumOff val="18054"/>
                <a:alphaOff val="0"/>
              </a:schemeClr>
            </a:effectRef>
            <a:fontRef idx="minor">
              <a:schemeClr val="lt1"/>
            </a:fontRef>
          </p:style>
          <p:txBody>
            <a:bodyPr/>
            <a:lstStyle/>
            <a:p>
              <a:endParaRPr lang="en-US" dirty="0"/>
            </a:p>
          </p:txBody>
        </p:sp>
        <p:sp>
          <p:nvSpPr>
            <p:cNvPr id="237" name="Freeform: Shape 33">
              <a:extLst>
                <a:ext uri="{FF2B5EF4-FFF2-40B4-BE49-F238E27FC236}">
                  <a16:creationId xmlns:a16="http://schemas.microsoft.com/office/drawing/2014/main" id="{649938E1-9C56-F04B-B05E-C439C086137C}"/>
                </a:ext>
              </a:extLst>
            </p:cNvPr>
            <p:cNvSpPr/>
            <p:nvPr/>
          </p:nvSpPr>
          <p:spPr>
            <a:xfrm>
              <a:off x="4414107" y="25036121"/>
              <a:ext cx="2518873" cy="2578849"/>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160472"/>
                <a:satOff val="3389"/>
                <a:lumOff val="902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4489" tIns="364492" rIns="364488" bIns="364494" numCol="1" spcCol="1270" anchor="ctr" anchorCtr="0">
              <a:noAutofit/>
            </a:bodyPr>
            <a:lstStyle/>
            <a:p>
              <a:pPr lvl="0" algn="ctr"/>
              <a:r>
                <a:rPr lang="en-US" sz="1900" b="1" dirty="0">
                  <a:solidFill>
                    <a:schemeClr val="tx1">
                      <a:lumMod val="75000"/>
                      <a:lumOff val="25000"/>
                    </a:schemeClr>
                  </a:solidFill>
                  <a:latin typeface="Century Gothic" panose="020B0502020202020204" pitchFamily="34" charset="0"/>
                </a:rPr>
                <a:t>Calculate</a:t>
              </a:r>
              <a:endParaRPr lang="en-US" sz="1900" dirty="0">
                <a:solidFill>
                  <a:schemeClr val="tx1">
                    <a:lumMod val="75000"/>
                    <a:lumOff val="25000"/>
                  </a:schemeClr>
                </a:solidFill>
                <a:latin typeface="Century Gothic" panose="020B0502020202020204" pitchFamily="34" charset="0"/>
              </a:endParaRPr>
            </a:p>
            <a:p>
              <a:pPr lvl="0" algn="ctr"/>
              <a:r>
                <a:rPr lang="en-US" sz="1900" dirty="0">
                  <a:solidFill>
                    <a:schemeClr val="tx1">
                      <a:lumMod val="75000"/>
                      <a:lumOff val="25000"/>
                    </a:schemeClr>
                  </a:solidFill>
                  <a:latin typeface="Century Gothic" panose="020B0502020202020204" pitchFamily="34" charset="0"/>
                </a:rPr>
                <a:t>Percent Burn Area, Lightning Counts, Moisture Level from Landsat NDMI</a:t>
              </a:r>
            </a:p>
          </p:txBody>
        </p:sp>
        <p:sp>
          <p:nvSpPr>
            <p:cNvPr id="114" name="Teardrop 113">
              <a:extLst>
                <a:ext uri="{FF2B5EF4-FFF2-40B4-BE49-F238E27FC236}">
                  <a16:creationId xmlns:a16="http://schemas.microsoft.com/office/drawing/2014/main" id="{BFEEFFC4-EE3C-CF42-A51B-1AD07271E719}"/>
                </a:ext>
              </a:extLst>
            </p:cNvPr>
            <p:cNvSpPr/>
            <p:nvPr/>
          </p:nvSpPr>
          <p:spPr>
            <a:xfrm rot="2700000">
              <a:off x="1572963" y="25058215"/>
              <a:ext cx="2783329" cy="2768814"/>
            </a:xfrm>
            <a:prstGeom prst="teardrop">
              <a:avLst>
                <a:gd name="adj" fmla="val 96911"/>
              </a:avLst>
            </a:prstGeom>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txBody>
            <a:bodyPr/>
            <a:lstStyle/>
            <a:p>
              <a:endParaRPr lang="en-US" dirty="0"/>
            </a:p>
          </p:txBody>
        </p:sp>
        <p:sp>
          <p:nvSpPr>
            <p:cNvPr id="115" name="Freeform: Shape 21">
              <a:extLst>
                <a:ext uri="{FF2B5EF4-FFF2-40B4-BE49-F238E27FC236}">
                  <a16:creationId xmlns:a16="http://schemas.microsoft.com/office/drawing/2014/main" id="{FFAB1739-C696-DF4F-AE03-8D222DD151C4}"/>
                </a:ext>
              </a:extLst>
            </p:cNvPr>
            <p:cNvSpPr/>
            <p:nvPr/>
          </p:nvSpPr>
          <p:spPr>
            <a:xfrm>
              <a:off x="1612021" y="25103131"/>
              <a:ext cx="2681612" cy="2639512"/>
            </a:xfrm>
            <a:custGeom>
              <a:avLst/>
              <a:gdLst>
                <a:gd name="connsiteX0" fmla="*/ 0 w 2373621"/>
                <a:gd name="connsiteY0" fmla="*/ 1186602 h 2373204"/>
                <a:gd name="connsiteX1" fmla="*/ 1186811 w 2373621"/>
                <a:gd name="connsiteY1" fmla="*/ 0 h 2373204"/>
                <a:gd name="connsiteX2" fmla="*/ 2373622 w 2373621"/>
                <a:gd name="connsiteY2" fmla="*/ 1186602 h 2373204"/>
                <a:gd name="connsiteX3" fmla="*/ 1186811 w 2373621"/>
                <a:gd name="connsiteY3" fmla="*/ 2373204 h 2373204"/>
                <a:gd name="connsiteX4" fmla="*/ 0 w 2373621"/>
                <a:gd name="connsiteY4" fmla="*/ 1186602 h 237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621" h="2373204">
                  <a:moveTo>
                    <a:pt x="0" y="1186602"/>
                  </a:moveTo>
                  <a:cubicBezTo>
                    <a:pt x="0" y="531260"/>
                    <a:pt x="531353" y="0"/>
                    <a:pt x="1186811" y="0"/>
                  </a:cubicBezTo>
                  <a:cubicBezTo>
                    <a:pt x="1842269" y="0"/>
                    <a:pt x="2373622" y="531260"/>
                    <a:pt x="2373622" y="1186602"/>
                  </a:cubicBezTo>
                  <a:cubicBezTo>
                    <a:pt x="2373622" y="1841944"/>
                    <a:pt x="1842269" y="2373204"/>
                    <a:pt x="1186811" y="2373204"/>
                  </a:cubicBezTo>
                  <a:cubicBezTo>
                    <a:pt x="531353" y="2373204"/>
                    <a:pt x="0" y="1841944"/>
                    <a:pt x="0" y="1186602"/>
                  </a:cubicBezTo>
                  <a:close/>
                </a:path>
              </a:pathLst>
            </a:custGeom>
          </p:spPr>
          <p:style>
            <a:lnRef idx="2">
              <a:schemeClr val="accent2">
                <a:shade val="80000"/>
                <a:hueOff val="-481415"/>
                <a:satOff val="10166"/>
                <a:lumOff val="270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3219" tIns="363222" rIns="363218" bIns="363224"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lumMod val="75000"/>
                      <a:lumOff val="25000"/>
                    </a:schemeClr>
                  </a:solidFill>
                  <a:latin typeface="Century Gothic" panose="020B0502020202020204" pitchFamily="34" charset="0"/>
                </a:rPr>
                <a:t>Inputs</a:t>
              </a:r>
            </a:p>
            <a:p>
              <a:pPr algn="ctr" defTabSz="844550">
                <a:lnSpc>
                  <a:spcPct val="90000"/>
                </a:lnSpc>
                <a:spcBef>
                  <a:spcPct val="0"/>
                </a:spcBef>
                <a:spcAft>
                  <a:spcPct val="35000"/>
                </a:spcAft>
              </a:pPr>
              <a:r>
                <a:rPr lang="en-US" sz="1900" dirty="0">
                  <a:solidFill>
                    <a:schemeClr val="tx1">
                      <a:lumMod val="75000"/>
                      <a:lumOff val="25000"/>
                    </a:schemeClr>
                  </a:solidFill>
                  <a:latin typeface="Century Gothic" panose="020B0502020202020204" pitchFamily="34" charset="0"/>
                </a:rPr>
                <a:t>Fire Burn Record</a:t>
              </a:r>
            </a:p>
            <a:p>
              <a:pPr marL="0" lvl="0" indent="0" algn="ctr" defTabSz="844550">
                <a:lnSpc>
                  <a:spcPct val="90000"/>
                </a:lnSpc>
                <a:spcBef>
                  <a:spcPct val="0"/>
                </a:spcBef>
                <a:spcAft>
                  <a:spcPct val="35000"/>
                </a:spcAft>
                <a:buNone/>
              </a:pPr>
              <a:r>
                <a:rPr lang="en-US" sz="1900" kern="1200" dirty="0">
                  <a:solidFill>
                    <a:schemeClr val="tx1">
                      <a:lumMod val="75000"/>
                      <a:lumOff val="25000"/>
                    </a:schemeClr>
                  </a:solidFill>
                  <a:latin typeface="Century Gothic" panose="020B0502020202020204" pitchFamily="34" charset="0"/>
                </a:rPr>
                <a:t>ISS LIS Lightning Flash Locations</a:t>
              </a:r>
            </a:p>
            <a:p>
              <a:pPr marL="0" lvl="0" indent="0" algn="ctr" defTabSz="844550">
                <a:lnSpc>
                  <a:spcPct val="90000"/>
                </a:lnSpc>
                <a:spcBef>
                  <a:spcPct val="0"/>
                </a:spcBef>
                <a:spcAft>
                  <a:spcPct val="35000"/>
                </a:spcAft>
                <a:buNone/>
              </a:pPr>
              <a:r>
                <a:rPr lang="en-US" sz="1900" kern="1200" dirty="0">
                  <a:solidFill>
                    <a:schemeClr val="tx1">
                      <a:lumMod val="75000"/>
                      <a:lumOff val="25000"/>
                    </a:schemeClr>
                  </a:solidFill>
                  <a:latin typeface="Century Gothic" panose="020B0502020202020204" pitchFamily="34" charset="0"/>
                </a:rPr>
                <a:t>Landsat Vegetation Moisture</a:t>
              </a:r>
            </a:p>
          </p:txBody>
        </p:sp>
      </p:grpSp>
      <p:pic>
        <p:nvPicPr>
          <p:cNvPr id="306" name="Picture 305" descr="A screenshot of a cell phone&#10;&#10;Description automatically generated">
            <a:extLst>
              <a:ext uri="{FF2B5EF4-FFF2-40B4-BE49-F238E27FC236}">
                <a16:creationId xmlns:a16="http://schemas.microsoft.com/office/drawing/2014/main" id="{372ABA27-FC8E-8A41-9BAB-0B4A5360FAA8}"/>
              </a:ext>
            </a:extLst>
          </p:cNvPr>
          <p:cNvPicPr>
            <a:picLocks noChangeAspect="1"/>
          </p:cNvPicPr>
          <p:nvPr/>
        </p:nvPicPr>
        <p:blipFill rotWithShape="1">
          <a:blip r:embed="rId30">
            <a:extLst>
              <a:ext uri="{28A0092B-C50C-407E-A947-70E740481C1C}">
                <a14:useLocalDpi xmlns:a14="http://schemas.microsoft.com/office/drawing/2010/main"/>
              </a:ext>
            </a:extLst>
          </a:blip>
          <a:srcRect/>
          <a:stretch/>
        </p:blipFill>
        <p:spPr>
          <a:xfrm>
            <a:off x="22104739" y="22669938"/>
            <a:ext cx="369333" cy="1378456"/>
          </a:xfrm>
          <a:prstGeom prst="rect">
            <a:avLst/>
          </a:prstGeom>
        </p:spPr>
      </p:pic>
      <p:grpSp>
        <p:nvGrpSpPr>
          <p:cNvPr id="63" name="Group 62">
            <a:extLst>
              <a:ext uri="{FF2B5EF4-FFF2-40B4-BE49-F238E27FC236}">
                <a16:creationId xmlns:a16="http://schemas.microsoft.com/office/drawing/2014/main" id="{B150721F-9911-9745-998C-CAF32BBC91A3}"/>
              </a:ext>
            </a:extLst>
          </p:cNvPr>
          <p:cNvGrpSpPr/>
          <p:nvPr/>
        </p:nvGrpSpPr>
        <p:grpSpPr>
          <a:xfrm>
            <a:off x="18028792" y="20602270"/>
            <a:ext cx="3528398" cy="545924"/>
            <a:chOff x="20358004" y="20374184"/>
            <a:chExt cx="3528398" cy="545924"/>
          </a:xfrm>
        </p:grpSpPr>
        <p:pic>
          <p:nvPicPr>
            <p:cNvPr id="178" name="Picture 177" descr="A picture containing screenshot&#10;&#10;Description automatically generated">
              <a:extLst>
                <a:ext uri="{FF2B5EF4-FFF2-40B4-BE49-F238E27FC236}">
                  <a16:creationId xmlns:a16="http://schemas.microsoft.com/office/drawing/2014/main" id="{4FEE00EC-D58D-3949-A068-B823789E958C}"/>
                </a:ext>
              </a:extLst>
            </p:cNvPr>
            <p:cNvPicPr>
              <a:picLocks noChangeAspect="1"/>
            </p:cNvPicPr>
            <p:nvPr/>
          </p:nvPicPr>
          <p:blipFill rotWithShape="1">
            <a:blip r:embed="rId31">
              <a:extLst>
                <a:ext uri="{28A0092B-C50C-407E-A947-70E740481C1C}">
                  <a14:useLocalDpi xmlns:a14="http://schemas.microsoft.com/office/drawing/2010/main"/>
                </a:ext>
              </a:extLst>
            </a:blip>
            <a:srcRect/>
            <a:stretch/>
          </p:blipFill>
          <p:spPr>
            <a:xfrm>
              <a:off x="20358004" y="20429380"/>
              <a:ext cx="2873739" cy="490728"/>
            </a:xfrm>
            <a:prstGeom prst="rect">
              <a:avLst/>
            </a:prstGeom>
          </p:spPr>
        </p:pic>
        <p:grpSp>
          <p:nvGrpSpPr>
            <p:cNvPr id="62" name="Group 61">
              <a:extLst>
                <a:ext uri="{FF2B5EF4-FFF2-40B4-BE49-F238E27FC236}">
                  <a16:creationId xmlns:a16="http://schemas.microsoft.com/office/drawing/2014/main" id="{9FE46598-FB23-CA41-B782-FA5EB6832E18}"/>
                </a:ext>
              </a:extLst>
            </p:cNvPr>
            <p:cNvGrpSpPr/>
            <p:nvPr/>
          </p:nvGrpSpPr>
          <p:grpSpPr>
            <a:xfrm>
              <a:off x="20391392" y="20374184"/>
              <a:ext cx="3495010" cy="382297"/>
              <a:chOff x="22748533" y="19739383"/>
              <a:chExt cx="3495010" cy="382297"/>
            </a:xfrm>
          </p:grpSpPr>
          <p:sp>
            <p:nvSpPr>
              <p:cNvPr id="71" name="TextBox 70">
                <a:extLst>
                  <a:ext uri="{FF2B5EF4-FFF2-40B4-BE49-F238E27FC236}">
                    <a16:creationId xmlns:a16="http://schemas.microsoft.com/office/drawing/2014/main" id="{2F56D0C7-A3CE-184D-8DAA-D78E75D0F4F4}"/>
                  </a:ext>
                </a:extLst>
              </p:cNvPr>
              <p:cNvSpPr txBox="1"/>
              <p:nvPr/>
            </p:nvSpPr>
            <p:spPr>
              <a:xfrm>
                <a:off x="24505350" y="19739383"/>
                <a:ext cx="1738193" cy="323165"/>
              </a:xfrm>
              <a:prstGeom prst="rect">
                <a:avLst/>
              </a:prstGeom>
              <a:solidFill>
                <a:schemeClr val="bg1"/>
              </a:solid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100 km</a:t>
                </a:r>
              </a:p>
            </p:txBody>
          </p:sp>
          <p:sp>
            <p:nvSpPr>
              <p:cNvPr id="192" name="TextBox 191">
                <a:extLst>
                  <a:ext uri="{FF2B5EF4-FFF2-40B4-BE49-F238E27FC236}">
                    <a16:creationId xmlns:a16="http://schemas.microsoft.com/office/drawing/2014/main" id="{BF90E4D8-2476-6D49-A5EE-C196DD0831FC}"/>
                  </a:ext>
                </a:extLst>
              </p:cNvPr>
              <p:cNvSpPr txBox="1"/>
              <p:nvPr/>
            </p:nvSpPr>
            <p:spPr>
              <a:xfrm>
                <a:off x="22748533" y="19798515"/>
                <a:ext cx="1556447" cy="323165"/>
              </a:xfrm>
              <a:prstGeom prst="rect">
                <a:avLst/>
              </a:prstGeom>
              <a:solidFill>
                <a:schemeClr val="bg1"/>
              </a:solid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0</a:t>
                </a:r>
              </a:p>
            </p:txBody>
          </p:sp>
        </p:grpSp>
      </p:grpSp>
      <p:sp>
        <p:nvSpPr>
          <p:cNvPr id="307" name="TextBox 306">
            <a:extLst>
              <a:ext uri="{FF2B5EF4-FFF2-40B4-BE49-F238E27FC236}">
                <a16:creationId xmlns:a16="http://schemas.microsoft.com/office/drawing/2014/main" id="{B569701B-B0B9-AF4E-ADEB-664DB303DFD5}"/>
              </a:ext>
            </a:extLst>
          </p:cNvPr>
          <p:cNvSpPr txBox="1"/>
          <p:nvPr/>
        </p:nvSpPr>
        <p:spPr>
          <a:xfrm>
            <a:off x="19127222" y="12994290"/>
            <a:ext cx="472130" cy="338554"/>
          </a:xfrm>
          <a:prstGeom prst="rect">
            <a:avLst/>
          </a:prstGeom>
          <a:solidFill>
            <a:schemeClr val="bg1"/>
          </a:solid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3</a:t>
            </a:r>
          </a:p>
        </p:txBody>
      </p:sp>
      <p:sp>
        <p:nvSpPr>
          <p:cNvPr id="29" name="TextBox 28">
            <a:extLst>
              <a:ext uri="{FF2B5EF4-FFF2-40B4-BE49-F238E27FC236}">
                <a16:creationId xmlns:a16="http://schemas.microsoft.com/office/drawing/2014/main" id="{CF02B9E9-DDE0-CD4F-9CBA-538260529A4D}"/>
              </a:ext>
            </a:extLst>
          </p:cNvPr>
          <p:cNvSpPr txBox="1"/>
          <p:nvPr/>
        </p:nvSpPr>
        <p:spPr>
          <a:xfrm>
            <a:off x="13449667" y="15289035"/>
            <a:ext cx="211345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Okanogan</a:t>
            </a:r>
          </a:p>
        </p:txBody>
      </p:sp>
      <p:cxnSp>
        <p:nvCxnSpPr>
          <p:cNvPr id="308" name="Straight Connector 307">
            <a:extLst>
              <a:ext uri="{FF2B5EF4-FFF2-40B4-BE49-F238E27FC236}">
                <a16:creationId xmlns:a16="http://schemas.microsoft.com/office/drawing/2014/main" id="{D9916A0C-3D32-4D44-84F6-622DB5D295D0}"/>
              </a:ext>
            </a:extLst>
          </p:cNvPr>
          <p:cNvCxnSpPr>
            <a:cxnSpLocks/>
          </p:cNvCxnSpPr>
          <p:nvPr/>
        </p:nvCxnSpPr>
        <p:spPr>
          <a:xfrm flipH="1" flipV="1">
            <a:off x="15034109" y="15435581"/>
            <a:ext cx="594268" cy="298385"/>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714E184-41DE-3948-8F7B-A1B4C3FE7638}"/>
              </a:ext>
            </a:extLst>
          </p:cNvPr>
          <p:cNvSpPr txBox="1"/>
          <p:nvPr/>
        </p:nvSpPr>
        <p:spPr>
          <a:xfrm>
            <a:off x="15773623" y="12505401"/>
            <a:ext cx="766090" cy="26724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69510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10066</TotalTime>
  <Words>717</Words>
  <Application>Microsoft Office PowerPoint</Application>
  <PresentationFormat>Custom</PresentationFormat>
  <Paragraphs>140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132</cp:revision>
  <dcterms:created xsi:type="dcterms:W3CDTF">2019-11-06T20:00:51Z</dcterms:created>
  <dcterms:modified xsi:type="dcterms:W3CDTF">2020-04-09T14:58:03Z</dcterms:modified>
</cp:coreProperties>
</file>