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77" r:id="rId6"/>
    <p:sldId id="258" r:id="rId7"/>
    <p:sldId id="285" r:id="rId8"/>
    <p:sldId id="260" r:id="rId9"/>
    <p:sldId id="281" r:id="rId10"/>
    <p:sldId id="283" r:id="rId11"/>
    <p:sldId id="259" r:id="rId12"/>
    <p:sldId id="284"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ms" initials="c" lastIdx="1" clrIdx="0">
    <p:extLst>
      <p:ext uri="{19B8F6BF-5375-455C-9EA6-DF929625EA0E}">
        <p15:presenceInfo xmlns:p15="http://schemas.microsoft.com/office/powerpoint/2012/main" userId="crms" providerId="None"/>
      </p:ext>
    </p:extLst>
  </p:cmAuthor>
  <p:cmAuthor id="2" name="Shelby Ingram" initials="SI" lastIdx="1" clrIdx="1">
    <p:extLst>
      <p:ext uri="{19B8F6BF-5375-455C-9EA6-DF929625EA0E}">
        <p15:presenceInfo xmlns:p15="http://schemas.microsoft.com/office/powerpoint/2012/main" userId="S::shelby.ingram@ssaihq.com::ed753731-4535-450d-b397-52ea87a2d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82F"/>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2D508-7A28-3B44-9D60-810EE158F3FB}" v="301" dt="2021-01-19T20:38:14.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58" d="100"/>
          <a:sy n="58" d="100"/>
        </p:scale>
        <p:origin x="43" y="3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Pippin" userId="f710988e-a3d6-4182-89d2-42ae7144ceba" providerId="ADAL" clId="{0402D508-7A28-3B44-9D60-810EE158F3FB}"/>
    <pc:docChg chg="undo custSel addSld modSld sldOrd">
      <pc:chgData name="Hayley Pippin" userId="f710988e-a3d6-4182-89d2-42ae7144ceba" providerId="ADAL" clId="{0402D508-7A28-3B44-9D60-810EE158F3FB}" dt="2021-01-19T20:59:18.723" v="1639" actId="1076"/>
      <pc:docMkLst>
        <pc:docMk/>
      </pc:docMkLst>
      <pc:sldChg chg="delSp modSp add mod ord">
        <pc:chgData name="Hayley Pippin" userId="f710988e-a3d6-4182-89d2-42ae7144ceba" providerId="ADAL" clId="{0402D508-7A28-3B44-9D60-810EE158F3FB}" dt="2021-01-19T20:59:18.723" v="1639" actId="1076"/>
        <pc:sldMkLst>
          <pc:docMk/>
          <pc:sldMk cId="2215928215" sldId="285"/>
        </pc:sldMkLst>
        <pc:spChg chg="mod">
          <ac:chgData name="Hayley Pippin" userId="f710988e-a3d6-4182-89d2-42ae7144ceba" providerId="ADAL" clId="{0402D508-7A28-3B44-9D60-810EE158F3FB}" dt="2021-01-19T20:33:51.261" v="65" actId="14100"/>
          <ac:spMkLst>
            <pc:docMk/>
            <pc:sldMk cId="2215928215" sldId="285"/>
            <ac:spMk id="3" creationId="{00000000-0000-0000-0000-000000000000}"/>
          </ac:spMkLst>
        </pc:spChg>
        <pc:spChg chg="mod">
          <ac:chgData name="Hayley Pippin" userId="f710988e-a3d6-4182-89d2-42ae7144ceba" providerId="ADAL" clId="{0402D508-7A28-3B44-9D60-810EE158F3FB}" dt="2021-01-19T20:59:18.723" v="1639" actId="1076"/>
          <ac:spMkLst>
            <pc:docMk/>
            <pc:sldMk cId="2215928215" sldId="285"/>
            <ac:spMk id="22" creationId="{00000000-0000-0000-0000-000000000000}"/>
          </ac:spMkLst>
        </pc:spChg>
        <pc:spChg chg="mod">
          <ac:chgData name="Hayley Pippin" userId="f710988e-a3d6-4182-89d2-42ae7144ceba" providerId="ADAL" clId="{0402D508-7A28-3B44-9D60-810EE158F3FB}" dt="2021-01-19T20:59:18.723" v="1639" actId="1076"/>
          <ac:spMkLst>
            <pc:docMk/>
            <pc:sldMk cId="2215928215" sldId="285"/>
            <ac:spMk id="24" creationId="{00000000-0000-0000-0000-000000000000}"/>
          </ac:spMkLst>
        </pc:spChg>
        <pc:spChg chg="mod">
          <ac:chgData name="Hayley Pippin" userId="f710988e-a3d6-4182-89d2-42ae7144ceba" providerId="ADAL" clId="{0402D508-7A28-3B44-9D60-810EE158F3FB}" dt="2021-01-19T20:58:18.792" v="1638" actId="20577"/>
          <ac:spMkLst>
            <pc:docMk/>
            <pc:sldMk cId="2215928215" sldId="285"/>
            <ac:spMk id="41" creationId="{00000000-0000-0000-0000-000000000000}"/>
          </ac:spMkLst>
        </pc:spChg>
        <pc:spChg chg="mod">
          <ac:chgData name="Hayley Pippin" userId="f710988e-a3d6-4182-89d2-42ae7144ceba" providerId="ADAL" clId="{0402D508-7A28-3B44-9D60-810EE158F3FB}" dt="2021-01-19T20:54:25.900" v="1464" actId="14100"/>
          <ac:spMkLst>
            <pc:docMk/>
            <pc:sldMk cId="2215928215" sldId="285"/>
            <ac:spMk id="44" creationId="{00000000-0000-0000-0000-000000000000}"/>
          </ac:spMkLst>
        </pc:spChg>
        <pc:spChg chg="mod">
          <ac:chgData name="Hayley Pippin" userId="f710988e-a3d6-4182-89d2-42ae7144ceba" providerId="ADAL" clId="{0402D508-7A28-3B44-9D60-810EE158F3FB}" dt="2021-01-19T20:54:50.792" v="1468" actId="1076"/>
          <ac:spMkLst>
            <pc:docMk/>
            <pc:sldMk cId="2215928215" sldId="285"/>
            <ac:spMk id="45" creationId="{00000000-0000-0000-0000-000000000000}"/>
          </ac:spMkLst>
        </pc:spChg>
        <pc:grpChg chg="mod">
          <ac:chgData name="Hayley Pippin" userId="f710988e-a3d6-4182-89d2-42ae7144ceba" providerId="ADAL" clId="{0402D508-7A28-3B44-9D60-810EE158F3FB}" dt="2021-01-19T20:54:59.849" v="1469" actId="1076"/>
          <ac:grpSpMkLst>
            <pc:docMk/>
            <pc:sldMk cId="2215928215" sldId="285"/>
            <ac:grpSpMk id="43" creationId="{00000000-0000-0000-0000-000000000000}"/>
          </ac:grpSpMkLst>
        </pc:grpChg>
        <pc:grpChg chg="del mod">
          <ac:chgData name="Hayley Pippin" userId="f710988e-a3d6-4182-89d2-42ae7144ceba" providerId="ADAL" clId="{0402D508-7A28-3B44-9D60-810EE158F3FB}" dt="2021-01-19T20:48:24.904" v="1027" actId="478"/>
          <ac:grpSpMkLst>
            <pc:docMk/>
            <pc:sldMk cId="2215928215" sldId="285"/>
            <ac:grpSpMk id="4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7</a:t>
            </a:fld>
            <a:endParaRPr lang="en-US"/>
          </a:p>
        </p:txBody>
      </p:sp>
    </p:spTree>
    <p:extLst>
      <p:ext uri="{BB962C8B-B14F-4D97-AF65-F5344CB8AC3E}">
        <p14:creationId xmlns:p14="http://schemas.microsoft.com/office/powerpoint/2010/main" val="22105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hyperlink" Target="https://appliedsciences.nasa.gov/what-we-do/capacity-building/arset" TargetMode="External"/><Relationship Id="rId4" Type="http://schemas.openxmlformats.org/officeDocument/2006/relationships/hyperlink" Target="https://appliedsciences.nasa.gov/join-mission/training/english/fundamentals-remote-sens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s://groups.google.com/d/forum/developesc"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mailto:DEVELOP.CaliforniaAmes@gmail.com" TargetMode="External"/><Relationship Id="rId13" Type="http://schemas.openxmlformats.org/officeDocument/2006/relationships/hyperlink" Target="mailto:DEVELOP.NorthCarolinaNCEI@gmail.com" TargetMode="External"/><Relationship Id="rId3" Type="http://schemas.openxmlformats.org/officeDocument/2006/relationships/image" Target="../media/image5.png"/><Relationship Id="rId7" Type="http://schemas.openxmlformats.org/officeDocument/2006/relationships/hyperlink" Target="mailto:DEVELOP.MassachusettsBoston@gmail.com" TargetMode="External"/><Relationship Id="rId12" Type="http://schemas.openxmlformats.org/officeDocument/2006/relationships/hyperlink" Target="mailto:DEVELOP.MarylandGoddard@gmail.com"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mailto:DEVELOP.ArizonaTempe@gmail.com" TargetMode="External"/><Relationship Id="rId11" Type="http://schemas.openxmlformats.org/officeDocument/2006/relationships/hyperlink" Target="mailto:DEVELOP.GeorgiaAthens@gmail.com" TargetMode="External"/><Relationship Id="rId5" Type="http://schemas.openxmlformats.org/officeDocument/2006/relationships/hyperlink" Target="mailto:DEVELOP.CaliforniaJPL@gmail.com" TargetMode="External"/><Relationship Id="rId10" Type="http://schemas.openxmlformats.org/officeDocument/2006/relationships/hyperlink" Target="mailto:DEVELOP.IdahoPocatello@gmail.com" TargetMode="External"/><Relationship Id="rId4" Type="http://schemas.openxmlformats.org/officeDocument/2006/relationships/hyperlink" Target="mailto:DEVELOP.AlabamaMarshall@gmail.com" TargetMode="External"/><Relationship Id="rId9" Type="http://schemas.openxmlformats.org/officeDocument/2006/relationships/hyperlink" Target="mailto:DEVELOP.ColoradoFortCollins@gmail.com" TargetMode="External"/><Relationship Id="rId14" Type="http://schemas.openxmlformats.org/officeDocument/2006/relationships/hyperlink" Target="mailto:DEVELOP.VirginiaLangley@gmail.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hyperlink" Target="mailto:Stephanie.Burke@ssiahq.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mailto:daniel.c.mangosing@nasa.gov" TargetMode="External"/><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hyperlink" Target="mailto:Robert.byles@ssaihq.com" TargetMode="External"/><Relationship Id="rId4" Type="http://schemas.openxmlformats.org/officeDocument/2006/relationships/image" Target="../media/image25.jpeg"/><Relationship Id="rId9" Type="http://schemas.openxmlformats.org/officeDocument/2006/relationships/hyperlink" Target="mailto:Karen.N.Allsbrook@nasa.gov" TargetMode="External"/><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hyperlink" Target="https://lpdaac.usgs.gov/tools/appeears/"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hyperlink" Target="https://forum.earthdata.nasa.gov/" TargetMode="External"/><Relationship Id="rId5" Type="http://schemas.openxmlformats.org/officeDocument/2006/relationships/hyperlink" Target="https://search.earthdata.nasa.gov/search" TargetMode="External"/><Relationship Id="rId4" Type="http://schemas.openxmlformats.org/officeDocument/2006/relationships/hyperlink" Target="https://earthdata.nasa.gov/about/daacs" TargetMode="External"/><Relationship Id="rId9" Type="http://schemas.openxmlformats.org/officeDocument/2006/relationships/hyperlink" Target="https://earthdata.nasa.gov/learn/pathfin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2021 Spring</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8. </a:t>
            </a:r>
            <a:r>
              <a:rPr lang="en-US" sz="3600" dirty="0">
                <a:solidFill>
                  <a:srgbClr val="0061AA"/>
                </a:solidFill>
              </a:rPr>
              <a:t>Resources</a:t>
            </a:r>
            <a:endParaRPr lang="en-US" dirty="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ARSET Trainings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800" dirty="0"/>
              <a:t>Through ARSET trainings, you can learn how to: </a:t>
            </a:r>
          </a:p>
          <a:p>
            <a:pPr marL="285750" indent="-285750">
              <a:spcBef>
                <a:spcPts val="0"/>
              </a:spcBef>
              <a:spcAft>
                <a:spcPts val="600"/>
              </a:spcAft>
              <a:buClr>
                <a:srgbClr val="EF282F"/>
              </a:buClr>
              <a:buFont typeface="Webdings" panose="05030102010509060703" pitchFamily="18" charset="2"/>
              <a:buChar char="4"/>
            </a:pPr>
            <a:r>
              <a:rPr lang="en-US" sz="1800" dirty="0"/>
              <a:t>Use NASA data for environmental management</a:t>
            </a:r>
          </a:p>
          <a:p>
            <a:pPr marL="285750" indent="-285750">
              <a:spcBef>
                <a:spcPts val="0"/>
              </a:spcBef>
              <a:spcAft>
                <a:spcPts val="600"/>
              </a:spcAft>
              <a:buClr>
                <a:srgbClr val="EF282F"/>
              </a:buClr>
              <a:buFont typeface="Webdings" panose="05030102010509060703" pitchFamily="18" charset="2"/>
              <a:buChar char="4"/>
            </a:pPr>
            <a:r>
              <a:rPr lang="en-US" sz="1800" dirty="0"/>
              <a:t>Search and access NASA resources relevant to your needs</a:t>
            </a:r>
          </a:p>
          <a:p>
            <a:pPr marL="285750" indent="-285750">
              <a:spcBef>
                <a:spcPts val="0"/>
              </a:spcBef>
              <a:spcAft>
                <a:spcPts val="600"/>
              </a:spcAft>
              <a:buClr>
                <a:srgbClr val="EF282F"/>
              </a:buClr>
              <a:buFont typeface="Webdings" panose="05030102010509060703" pitchFamily="18" charset="2"/>
              <a:buChar char="4"/>
            </a:pPr>
            <a:r>
              <a:rPr lang="en-US" sz="1800" dirty="0"/>
              <a:t>Visualize, interpret, and apply remote sensing data and imagery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b="1" dirty="0"/>
              <a:t>Remote Sensing Fundamentals: </a:t>
            </a:r>
            <a:r>
              <a:rPr lang="en-US" sz="1800" dirty="0"/>
              <a:t>These webinars are available for viewing at any time. They provide basic information about the fundamentals of remote sensing, and are often a prerequisite for other ARSET trainings. </a:t>
            </a:r>
            <a:r>
              <a:rPr lang="en-US" sz="1800" dirty="0">
                <a:hlinkClick r:id="rId4"/>
              </a:rPr>
              <a:t>https://appliedsciences.nasa.gov/join-mission/training/english/fundamentals-remote-sensing</a:t>
            </a:r>
            <a:r>
              <a:rPr lang="en-US" sz="1800" dirty="0"/>
              <a:t> </a:t>
            </a:r>
          </a:p>
          <a:p>
            <a:pPr marL="742950" lvl="1" indent="-285750">
              <a:spcBef>
                <a:spcPts val="0"/>
              </a:spcBef>
              <a:spcAft>
                <a:spcPts val="600"/>
              </a:spcAft>
              <a:buClr>
                <a:srgbClr val="EF282F"/>
              </a:buClr>
              <a:buFont typeface="Arial" panose="020B0604020202020204" pitchFamily="34" charset="0"/>
              <a:buChar char="•"/>
            </a:pPr>
            <a:r>
              <a:rPr lang="en-US" sz="1600" dirty="0"/>
              <a:t>Session 1: Fundamentals of Remote Sensing</a:t>
            </a:r>
          </a:p>
          <a:p>
            <a:pPr marL="742950" lvl="1" indent="-285750">
              <a:spcBef>
                <a:spcPts val="0"/>
              </a:spcBef>
              <a:spcAft>
                <a:spcPts val="600"/>
              </a:spcAft>
              <a:buClr>
                <a:srgbClr val="EF282F"/>
              </a:buClr>
              <a:buFont typeface="Arial" panose="020B0604020202020204" pitchFamily="34" charset="0"/>
              <a:buChar char="•"/>
            </a:pPr>
            <a:r>
              <a:rPr lang="en-US" sz="1600" dirty="0"/>
              <a:t>Session 1A: NASA’s Earth Observing Fleet</a:t>
            </a:r>
          </a:p>
          <a:p>
            <a:pPr marL="742950" lvl="1" indent="-285750">
              <a:spcBef>
                <a:spcPts val="0"/>
              </a:spcBef>
              <a:spcAft>
                <a:spcPts val="600"/>
              </a:spcAft>
              <a:buClr>
                <a:srgbClr val="EF282F"/>
              </a:buClr>
              <a:buFont typeface="Arial" panose="020B0604020202020204" pitchFamily="34" charset="0"/>
              <a:buChar char="•"/>
            </a:pPr>
            <a:r>
              <a:rPr lang="en-US" sz="1600" dirty="0"/>
              <a:t>Session 2A: Satellites, Sensors, Data and Tools for Land Management and Wildfire Applications</a:t>
            </a:r>
          </a:p>
          <a:p>
            <a:pPr marL="742950" lvl="1" indent="-285750">
              <a:spcBef>
                <a:spcPts val="0"/>
              </a:spcBef>
              <a:spcAft>
                <a:spcPts val="600"/>
              </a:spcAft>
              <a:buClr>
                <a:srgbClr val="EF282F"/>
              </a:buClr>
              <a:buFont typeface="Arial" panose="020B0604020202020204" pitchFamily="34" charset="0"/>
              <a:buChar char="•"/>
            </a:pPr>
            <a:r>
              <a:rPr lang="en-US" sz="1600" dirty="0"/>
              <a:t>Session 2B: Satellites, Sensors, and Earth Systems Models for Water Resources Management</a:t>
            </a:r>
          </a:p>
          <a:p>
            <a:pPr marL="742950" lvl="1" indent="-285750">
              <a:spcBef>
                <a:spcPts val="0"/>
              </a:spcBef>
              <a:spcAft>
                <a:spcPts val="600"/>
              </a:spcAft>
              <a:buClr>
                <a:srgbClr val="EF282F"/>
              </a:buClr>
              <a:buFont typeface="Arial" panose="020B0604020202020204" pitchFamily="34" charset="0"/>
              <a:buChar char="•"/>
            </a:pPr>
            <a:r>
              <a:rPr lang="en-US" sz="1600" dirty="0"/>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a:p>
        </p:txBody>
      </p:sp>
      <p:sp>
        <p:nvSpPr>
          <p:cNvPr id="22" name="Rectangle 21"/>
          <p:cNvSpPr/>
          <p:nvPr/>
        </p:nvSpPr>
        <p:spPr>
          <a:xfrm>
            <a:off x="179720" y="6337131"/>
            <a:ext cx="8415639" cy="369332"/>
          </a:xfrm>
          <a:prstGeom prst="rect">
            <a:avLst/>
          </a:prstGeom>
        </p:spPr>
        <p:txBody>
          <a:bodyPr wrap="square">
            <a:spAutoFit/>
          </a:bodyPr>
          <a:lstStyle/>
          <a:p>
            <a:pPr>
              <a:buClr>
                <a:srgbClr val="13416C"/>
              </a:buClr>
            </a:pPr>
            <a:r>
              <a:rPr lang="en-US" dirty="0">
                <a:solidFill>
                  <a:srgbClr val="EF282F"/>
                </a:solidFill>
                <a:latin typeface="Century Gothic" panose="020B0502020202020204" pitchFamily="34" charset="0"/>
                <a:hlinkClick r:id="rId5"/>
              </a:rPr>
              <a:t>https://appliedsciences.nasa.gov/what-we-do/capacity-building/arset</a:t>
            </a:r>
            <a:r>
              <a:rPr lang="en-US" dirty="0">
                <a:solidFill>
                  <a:srgbClr val="EF282F"/>
                </a:solidFill>
                <a:latin typeface="Century Gothic" panose="020B0502020202020204" pitchFamily="34" charset="0"/>
              </a:rPr>
              <a:t> </a:t>
            </a:r>
          </a:p>
        </p:txBody>
      </p:sp>
    </p:spTree>
    <p:extLst>
      <p:ext uri="{BB962C8B-B14F-4D97-AF65-F5344CB8AC3E}">
        <p14:creationId xmlns:p14="http://schemas.microsoft.com/office/powerpoint/2010/main" val="10528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43526" y="-1"/>
            <a:ext cx="8515168" cy="4789781"/>
          </a:xfrm>
          <a:prstGeom prst="rect">
            <a:avLst/>
          </a:prstGeom>
        </p:spPr>
      </p:pic>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l="8859" r="31051"/>
          <a:stretch/>
        </p:blipFill>
        <p:spPr>
          <a:xfrm>
            <a:off x="1" y="27437"/>
            <a:ext cx="4735542" cy="4762344"/>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192803"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Explore all of the resources available to you! And if you find helpful resources, share them!</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48456"/>
          <a:stretch/>
        </p:blipFill>
        <p:spPr>
          <a:xfrm rot="16200000">
            <a:off x="7732207" y="2383717"/>
            <a:ext cx="6858000" cy="2061586"/>
          </a:xfrm>
          <a:prstGeom prst="rect">
            <a:avLst/>
          </a:prstGeom>
        </p:spPr>
      </p:pic>
      <p:sp>
        <p:nvSpPr>
          <p:cNvPr id="3" name="Title 4"/>
          <p:cNvSpPr txBox="1">
            <a:spLocks/>
          </p:cNvSpPr>
          <p:nvPr/>
        </p:nvSpPr>
        <p:spPr>
          <a:xfrm>
            <a:off x="322121" y="365124"/>
            <a:ext cx="5294887"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err="1">
                <a:solidFill>
                  <a:srgbClr val="0061AA"/>
                </a:solidFill>
              </a:rPr>
              <a:t>DEVELOPedia</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936361"/>
            <a:ext cx="9202879" cy="2485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an internal wiki intended to serve three purposes:</a:t>
            </a:r>
          </a:p>
          <a:p>
            <a:pPr marL="742950" lvl="1" indent="-285750">
              <a:spcBef>
                <a:spcPts val="0"/>
              </a:spcBef>
              <a:spcAft>
                <a:spcPts val="600"/>
              </a:spcAft>
              <a:buClr>
                <a:srgbClr val="EF282F"/>
              </a:buClr>
              <a:buFont typeface="Arial" panose="020B0604020202020204" pitchFamily="34" charset="0"/>
              <a:buChar char="•"/>
            </a:pPr>
            <a:r>
              <a:rPr lang="en-US" sz="1600" dirty="0"/>
              <a:t>Enhance project workflow</a:t>
            </a:r>
          </a:p>
          <a:p>
            <a:pPr marL="742950" lvl="1" indent="-285750">
              <a:spcBef>
                <a:spcPts val="0"/>
              </a:spcBef>
              <a:spcAft>
                <a:spcPts val="600"/>
              </a:spcAft>
              <a:buClr>
                <a:srgbClr val="EF282F"/>
              </a:buClr>
              <a:buFont typeface="Arial" panose="020B0604020202020204" pitchFamily="34" charset="0"/>
              <a:buChar char="•"/>
            </a:pPr>
            <a:r>
              <a:rPr lang="en-US" sz="1600" dirty="0"/>
              <a:t>Capture lessons learned and make them available to future project teams</a:t>
            </a:r>
          </a:p>
          <a:p>
            <a:pPr marL="742950" lvl="1" indent="-285750">
              <a:spcBef>
                <a:spcPts val="0"/>
              </a:spcBef>
              <a:spcAft>
                <a:spcPts val="600"/>
              </a:spcAft>
              <a:buClr>
                <a:srgbClr val="EF282F"/>
              </a:buClr>
              <a:buFont typeface="Arial" panose="020B0604020202020204" pitchFamily="34" charset="0"/>
              <a:buChar char="•"/>
            </a:pPr>
            <a:r>
              <a:rPr lang="en-US" sz="1600" dirty="0"/>
              <a:t>Record data required for operational metrics</a:t>
            </a:r>
          </a:p>
          <a:p>
            <a:pPr marL="285750" indent="-285750">
              <a:spcBef>
                <a:spcPts val="0"/>
              </a:spcBef>
              <a:spcAft>
                <a:spcPts val="600"/>
              </a:spcAft>
              <a:buClr>
                <a:srgbClr val="EF282F"/>
              </a:buClr>
              <a:buFont typeface="Webdings" panose="05030102010509060703" pitchFamily="18" charset="2"/>
              <a:buChar char="4"/>
            </a:pPr>
            <a:r>
              <a:rPr lang="en-US" sz="1800" dirty="0" err="1"/>
              <a:t>DEVELOPedia</a:t>
            </a:r>
            <a:r>
              <a:rPr lang="en-US" sz="1800" dirty="0"/>
              <a:t> is a collaborative effort and living document, constantly adapting to meet the needs of the NASA DEVELOP National Program and the people that make the program great (That’s you!).</a:t>
            </a:r>
          </a:p>
          <a:p>
            <a:pPr marL="285750" indent="-285750">
              <a:spcBef>
                <a:spcPts val="0"/>
              </a:spcBef>
              <a:spcAft>
                <a:spcPts val="600"/>
              </a:spcAft>
              <a:buClr>
                <a:srgbClr val="EF282F"/>
              </a:buClr>
              <a:buFont typeface="Webdings" panose="05030102010509060703" pitchFamily="18" charset="2"/>
              <a:buChar char="4"/>
            </a:pPr>
            <a:r>
              <a:rPr lang="en-US" sz="1800" dirty="0"/>
              <a:t>Virtual DEVELOP term &amp; training resources</a:t>
            </a:r>
            <a:endParaRPr lang="en-US" sz="1600" dirty="0"/>
          </a:p>
        </p:txBody>
      </p:sp>
      <p:sp>
        <p:nvSpPr>
          <p:cNvPr id="22" name="Rectangle 21"/>
          <p:cNvSpPr/>
          <p:nvPr/>
        </p:nvSpPr>
        <p:spPr>
          <a:xfrm>
            <a:off x="2468692" y="6446835"/>
            <a:ext cx="5397632" cy="369332"/>
          </a:xfrm>
          <a:prstGeom prst="rect">
            <a:avLst/>
          </a:prstGeom>
        </p:spPr>
        <p:txBody>
          <a:bodyPr wrap="none">
            <a:spAutoFit/>
          </a:bodyPr>
          <a:lstStyle/>
          <a:p>
            <a:pPr algn="ctr"/>
            <a:r>
              <a:rPr lang="en-US" dirty="0">
                <a:solidFill>
                  <a:srgbClr val="EF282F"/>
                </a:solidFill>
                <a:latin typeface="Century Gothic" panose="020B0502020202020204" pitchFamily="34" charset="0"/>
              </a:rPr>
              <a:t>http://www.devpedia.developexchange.com</a:t>
            </a:r>
          </a:p>
        </p:txBody>
      </p:sp>
      <p:sp>
        <p:nvSpPr>
          <p:cNvPr id="24" name="Rectangle 23"/>
          <p:cNvSpPr/>
          <p:nvPr/>
        </p:nvSpPr>
        <p:spPr>
          <a:xfrm>
            <a:off x="2988544" y="5893670"/>
            <a:ext cx="4530119" cy="615553"/>
          </a:xfrm>
          <a:prstGeom prst="rect">
            <a:avLst/>
          </a:prstGeom>
        </p:spPr>
        <p:txBody>
          <a:bodyPr wrap="square">
            <a:spAutoFit/>
          </a:bodyPr>
          <a:lstStyle/>
          <a:p>
            <a:pPr algn="ctr"/>
            <a:r>
              <a:rPr lang="en-US" sz="1700" dirty="0">
                <a:solidFill>
                  <a:schemeClr val="tx1">
                    <a:lumMod val="75000"/>
                    <a:lumOff val="25000"/>
                  </a:schemeClr>
                </a:solidFill>
                <a:latin typeface="Century Gothic" panose="020B0502020202020204" pitchFamily="34" charset="0"/>
              </a:rPr>
              <a:t>POCs:</a:t>
            </a:r>
          </a:p>
          <a:p>
            <a:pPr algn="ctr"/>
            <a:r>
              <a:rPr lang="en-US" sz="1700" dirty="0">
                <a:solidFill>
                  <a:schemeClr val="tx1">
                    <a:lumMod val="75000"/>
                    <a:lumOff val="25000"/>
                  </a:schemeClr>
                </a:solidFill>
                <a:latin typeface="Century Gothic" panose="020B0502020202020204" pitchFamily="34" charset="0"/>
              </a:rPr>
              <a:t>Danny </a:t>
            </a:r>
            <a:r>
              <a:rPr lang="en-US" sz="1700" dirty="0" err="1">
                <a:solidFill>
                  <a:schemeClr val="tx1">
                    <a:lumMod val="75000"/>
                    <a:lumOff val="25000"/>
                  </a:schemeClr>
                </a:solidFill>
                <a:latin typeface="Century Gothic" panose="020B0502020202020204" pitchFamily="34" charset="0"/>
              </a:rPr>
              <a:t>Mangosing</a:t>
            </a:r>
            <a:r>
              <a:rPr lang="en-US" sz="1700" dirty="0">
                <a:solidFill>
                  <a:schemeClr val="tx1">
                    <a:lumMod val="75000"/>
                    <a:lumOff val="25000"/>
                  </a:schemeClr>
                </a:solidFill>
                <a:latin typeface="Century Gothic" panose="020B0502020202020204" pitchFamily="34" charset="0"/>
              </a:rPr>
              <a:t> &amp; Amanda Clayton</a:t>
            </a:r>
          </a:p>
        </p:txBody>
      </p:sp>
      <p:grpSp>
        <p:nvGrpSpPr>
          <p:cNvPr id="43" name="Group 42"/>
          <p:cNvGrpSpPr/>
          <p:nvPr/>
        </p:nvGrpSpPr>
        <p:grpSpPr>
          <a:xfrm>
            <a:off x="1123828" y="4711651"/>
            <a:ext cx="8087360" cy="863963"/>
            <a:chOff x="637003" y="5290691"/>
            <a:chExt cx="3691983" cy="1056769"/>
          </a:xfrm>
        </p:grpSpPr>
        <p:sp>
          <p:nvSpPr>
            <p:cNvPr id="44" name="Text Placeholder 5"/>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Completing Your Personal </a:t>
              </a:r>
              <a:r>
                <a:rPr lang="en-US" sz="1600" b="1" i="1" dirty="0" err="1">
                  <a:solidFill>
                    <a:srgbClr val="0061AA"/>
                  </a:solidFill>
                </a:rPr>
                <a:t>DEVELOPedia</a:t>
              </a:r>
              <a:r>
                <a:rPr lang="en-US" sz="1600" b="1" i="1" dirty="0">
                  <a:solidFill>
                    <a:srgbClr val="0061AA"/>
                  </a:solidFill>
                </a:rPr>
                <a:t> Page is a Week 1 Deliverable!</a:t>
              </a:r>
            </a:p>
            <a:p>
              <a:pPr algn="ctr">
                <a:spcBef>
                  <a:spcPts val="0"/>
                </a:spcBef>
                <a:buClr>
                  <a:srgbClr val="0078C1"/>
                </a:buClr>
              </a:pPr>
              <a:r>
                <a:rPr lang="en-US" sz="1600" dirty="0"/>
                <a:t>Make sure to include a picture, a long-term email address, information about your background &amp; interests, &amp; even include a link to your LinkedIn profile!</a:t>
              </a:r>
              <a:endParaRPr lang="en-US" sz="1800" dirty="0"/>
            </a:p>
          </p:txBody>
        </p:sp>
        <p:sp>
          <p:nvSpPr>
            <p:cNvPr id="45" name="Rounded Rectangle 44"/>
            <p:cNvSpPr/>
            <p:nvPr/>
          </p:nvSpPr>
          <p:spPr>
            <a:xfrm>
              <a:off x="637003" y="5290691"/>
              <a:ext cx="3691983"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559611">
            <a:off x="5120488" y="550646"/>
            <a:ext cx="4686665" cy="1117644"/>
            <a:chOff x="637003" y="5290691"/>
            <a:chExt cx="3696741" cy="1367063"/>
          </a:xfrm>
        </p:grpSpPr>
        <p:sp>
          <p:nvSpPr>
            <p:cNvPr id="47" name="Text Placeholder 5"/>
            <p:cNvSpPr txBox="1">
              <a:spLocks/>
            </p:cNvSpPr>
            <p:nvPr/>
          </p:nvSpPr>
          <p:spPr>
            <a:xfrm>
              <a:off x="704822" y="5390346"/>
              <a:ext cx="362892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err="1"/>
                <a:t>DEVELOPedia</a:t>
              </a:r>
              <a:r>
                <a:rPr lang="en-US" sz="1600" dirty="0"/>
                <a:t> just underwent a </a:t>
              </a:r>
              <a:r>
                <a:rPr lang="en-US" sz="1600" dirty="0" err="1"/>
                <a:t>MediaWiki</a:t>
              </a:r>
              <a:r>
                <a:rPr lang="en-US" sz="1600" dirty="0"/>
                <a:t> update &amp; we’re currently working to restore some links. Don’t worry if things look a little different – we’re working on it!</a:t>
              </a:r>
            </a:p>
          </p:txBody>
        </p:sp>
        <p:sp>
          <p:nvSpPr>
            <p:cNvPr id="48" name="Rounded Rectangle 47"/>
            <p:cNvSpPr/>
            <p:nvPr/>
          </p:nvSpPr>
          <p:spPr>
            <a:xfrm>
              <a:off x="637003" y="5290691"/>
              <a:ext cx="3691983" cy="136706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000" dirty="0">
                <a:solidFill>
                  <a:srgbClr val="EF282F"/>
                </a:solidFill>
              </a:rPr>
              <a:t>D</a:t>
            </a:r>
            <a:r>
              <a:rPr lang="en-US" sz="4000" dirty="0">
                <a:solidFill>
                  <a:srgbClr val="0061AA"/>
                </a:solidFill>
              </a:rPr>
              <a:t>EVELOP </a:t>
            </a:r>
            <a:r>
              <a:rPr lang="en-US" sz="4000" dirty="0">
                <a:solidFill>
                  <a:srgbClr val="EF282F"/>
                </a:solidFill>
              </a:rPr>
              <a:t>E</a:t>
            </a:r>
            <a:r>
              <a:rPr lang="en-US" sz="4000" dirty="0">
                <a:solidFill>
                  <a:srgbClr val="0061AA"/>
                </a:solidFill>
              </a:rPr>
              <a:t>arth </a:t>
            </a:r>
            <a:r>
              <a:rPr lang="en-US" sz="4000" dirty="0">
                <a:solidFill>
                  <a:srgbClr val="EF282F"/>
                </a:solidFill>
              </a:rPr>
              <a:t>S</a:t>
            </a:r>
            <a:r>
              <a:rPr lang="en-US" sz="4000" dirty="0">
                <a:solidFill>
                  <a:srgbClr val="0061AA"/>
                </a:solidFill>
              </a:rPr>
              <a:t>cience </a:t>
            </a:r>
            <a:r>
              <a:rPr lang="en-US" sz="4000" dirty="0">
                <a:solidFill>
                  <a:srgbClr val="EF282F"/>
                </a:solidFill>
              </a:rPr>
              <a:t>C</a:t>
            </a:r>
            <a:r>
              <a:rPr lang="en-US" sz="4000" dirty="0">
                <a:solidFill>
                  <a:srgbClr val="0061AA"/>
                </a:solidFill>
              </a:rPr>
              <a:t>ollaborative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9426436" cy="1500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forum for software, geospatial, and coding questions</a:t>
            </a:r>
          </a:p>
          <a:p>
            <a:pPr marL="285750" indent="-285750">
              <a:spcBef>
                <a:spcPts val="0"/>
              </a:spcBef>
              <a:spcAft>
                <a:spcPts val="1800"/>
              </a:spcAft>
              <a:buClr>
                <a:srgbClr val="EF282F"/>
              </a:buClr>
              <a:buFont typeface="Webdings" panose="05030102010509060703" pitchFamily="18" charset="2"/>
              <a:buChar char="4"/>
            </a:pPr>
            <a:r>
              <a:rPr lang="en-US" sz="1800" dirty="0"/>
              <a:t>Can email forum directly like a regular email address</a:t>
            </a:r>
          </a:p>
          <a:p>
            <a:pPr>
              <a:spcBef>
                <a:spcPts val="0"/>
              </a:spcBef>
              <a:spcAft>
                <a:spcPts val="1800"/>
              </a:spcAft>
              <a:buClr>
                <a:srgbClr val="EF282F"/>
              </a:buClr>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b="11770"/>
          <a:stretch/>
        </p:blipFill>
        <p:spPr>
          <a:xfrm>
            <a:off x="2482166" y="2979124"/>
            <a:ext cx="7286530" cy="3583014"/>
          </a:xfrm>
          <a:prstGeom prst="rect">
            <a:avLst/>
          </a:prstGeom>
          <a:ln w="28575">
            <a:solidFill>
              <a:srgbClr val="538BC3"/>
            </a:solidFill>
            <a:prstDash val="sysDash"/>
          </a:ln>
        </p:spPr>
      </p:pic>
      <p:sp>
        <p:nvSpPr>
          <p:cNvPr id="41" name="TextBox 40"/>
          <p:cNvSpPr txBox="1"/>
          <p:nvPr/>
        </p:nvSpPr>
        <p:spPr>
          <a:xfrm>
            <a:off x="625053" y="2979124"/>
            <a:ext cx="1733349" cy="1569660"/>
          </a:xfrm>
          <a:prstGeom prst="rect">
            <a:avLst/>
          </a:prstGeom>
          <a:noFill/>
        </p:spPr>
        <p:txBody>
          <a:bodyPr wrap="square" rtlCol="0">
            <a:spAutoFit/>
          </a:bodyPr>
          <a:lstStyle/>
          <a:p>
            <a:pPr algn="r"/>
            <a:r>
              <a:rPr lang="en-US" sz="1600" b="1" dirty="0">
                <a:solidFill>
                  <a:schemeClr val="tx1">
                    <a:lumMod val="75000"/>
                    <a:lumOff val="25000"/>
                  </a:schemeClr>
                </a:solidFill>
                <a:latin typeface="Century Gothic" charset="0"/>
                <a:ea typeface="Century Gothic" charset="0"/>
                <a:cs typeface="Century Gothic" charset="0"/>
              </a:rPr>
              <a:t>Copy link, go join, and bookmark the DESC on your favorite browser! </a:t>
            </a:r>
          </a:p>
        </p:txBody>
      </p:sp>
      <p:sp>
        <p:nvSpPr>
          <p:cNvPr id="44" name="Rectangle 43">
            <a:hlinkClick r:id="rId5"/>
          </p:cNvPr>
          <p:cNvSpPr/>
          <p:nvPr/>
        </p:nvSpPr>
        <p:spPr>
          <a:xfrm>
            <a:off x="446489" y="5147226"/>
            <a:ext cx="1865192" cy="830997"/>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5"/>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47" name="Right Arrow 46"/>
          <p:cNvSpPr/>
          <p:nvPr/>
        </p:nvSpPr>
        <p:spPr>
          <a:xfrm rot="6390836">
            <a:off x="1431127" y="4747977"/>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4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48456"/>
          <a:stretch/>
        </p:blipFill>
        <p:spPr>
          <a:xfrm rot="16200000">
            <a:off x="7732207" y="2383717"/>
            <a:ext cx="6858000" cy="2061586"/>
          </a:xfrm>
          <a:prstGeom prst="rect">
            <a:avLst/>
          </a:prstGeom>
        </p:spPr>
      </p:pic>
      <p:sp>
        <p:nvSpPr>
          <p:cNvPr id="3" name="Title 4"/>
          <p:cNvSpPr txBox="1">
            <a:spLocks/>
          </p:cNvSpPr>
          <p:nvPr/>
        </p:nvSpPr>
        <p:spPr>
          <a:xfrm>
            <a:off x="322121" y="365124"/>
            <a:ext cx="6350528"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 DEVELOP GitLab</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1" y="1210572"/>
            <a:ext cx="9202879" cy="38062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An internal git server for teams to use to facilitate code development</a:t>
            </a:r>
          </a:p>
          <a:p>
            <a:pPr marL="285750" indent="-285750">
              <a:spcBef>
                <a:spcPts val="0"/>
              </a:spcBef>
              <a:spcAft>
                <a:spcPts val="600"/>
              </a:spcAft>
              <a:buClr>
                <a:srgbClr val="EF282F"/>
              </a:buClr>
              <a:buFont typeface="Webdings" panose="05030102010509060703" pitchFamily="18" charset="2"/>
              <a:buChar char="4"/>
            </a:pPr>
            <a:r>
              <a:rPr lang="en-US" sz="1800" dirty="0"/>
              <a:t>DEVELOP Code Catalog</a:t>
            </a:r>
          </a:p>
          <a:p>
            <a:pPr marL="742950" lvl="1" indent="-285750">
              <a:spcBef>
                <a:spcPts val="0"/>
              </a:spcBef>
              <a:spcAft>
                <a:spcPts val="600"/>
              </a:spcAft>
              <a:buClr>
                <a:srgbClr val="EF282F"/>
              </a:buClr>
              <a:buFont typeface="Webdings" panose="05030102010509060703" pitchFamily="18" charset="2"/>
              <a:buChar char="4"/>
            </a:pPr>
            <a:r>
              <a:rPr lang="en-US" sz="1600" dirty="0"/>
              <a:t>Contains all released and unreleased DEVELOP code</a:t>
            </a:r>
          </a:p>
          <a:p>
            <a:pPr marL="742950" lvl="1" indent="-285750">
              <a:spcBef>
                <a:spcPts val="0"/>
              </a:spcBef>
              <a:spcAft>
                <a:spcPts val="600"/>
              </a:spcAft>
              <a:buClr>
                <a:srgbClr val="EF282F"/>
              </a:buClr>
              <a:buFont typeface="Webdings" panose="05030102010509060703" pitchFamily="18" charset="2"/>
              <a:buChar char="4"/>
            </a:pPr>
            <a:r>
              <a:rPr lang="en-US" sz="1600" dirty="0"/>
              <a:t>Includes GEE code</a:t>
            </a:r>
          </a:p>
          <a:p>
            <a:pPr marL="285750" indent="-285750">
              <a:spcBef>
                <a:spcPts val="0"/>
              </a:spcBef>
              <a:spcAft>
                <a:spcPts val="600"/>
              </a:spcAft>
              <a:buClr>
                <a:srgbClr val="EF282F"/>
              </a:buClr>
              <a:buFont typeface="Webdings" panose="05030102010509060703" pitchFamily="18" charset="2"/>
              <a:buChar char="4"/>
            </a:pPr>
            <a:r>
              <a:rPr lang="en-US" sz="1800" dirty="0"/>
              <a:t>Why should you use GitLab?</a:t>
            </a:r>
          </a:p>
          <a:p>
            <a:pPr marL="742950" lvl="1" indent="-285750">
              <a:spcBef>
                <a:spcPts val="0"/>
              </a:spcBef>
              <a:spcAft>
                <a:spcPts val="600"/>
              </a:spcAft>
              <a:buClr>
                <a:srgbClr val="EF282F"/>
              </a:buClr>
              <a:buFont typeface="Webdings" panose="05030102010509060703" pitchFamily="18" charset="2"/>
              <a:buChar char="4"/>
            </a:pPr>
            <a:r>
              <a:rPr lang="en-US" sz="1600" dirty="0"/>
              <a:t>Easier collaboration between team members</a:t>
            </a:r>
          </a:p>
          <a:p>
            <a:pPr marL="742950" lvl="1" indent="-285750">
              <a:spcBef>
                <a:spcPts val="0"/>
              </a:spcBef>
              <a:spcAft>
                <a:spcPts val="600"/>
              </a:spcAft>
              <a:buClr>
                <a:srgbClr val="EF282F"/>
              </a:buClr>
              <a:buFont typeface="Webdings" panose="05030102010509060703" pitchFamily="18" charset="2"/>
              <a:buChar char="4"/>
            </a:pPr>
            <a:r>
              <a:rPr lang="en-US" sz="1600" dirty="0"/>
              <a:t>Version control</a:t>
            </a:r>
          </a:p>
          <a:p>
            <a:pPr marL="742950" lvl="1" indent="-285750">
              <a:spcBef>
                <a:spcPts val="0"/>
              </a:spcBef>
              <a:spcAft>
                <a:spcPts val="600"/>
              </a:spcAft>
              <a:buClr>
                <a:srgbClr val="EF282F"/>
              </a:buClr>
              <a:buFont typeface="Webdings" panose="05030102010509060703" pitchFamily="18" charset="2"/>
              <a:buChar char="4"/>
            </a:pPr>
            <a:r>
              <a:rPr lang="en-US" sz="1600" dirty="0"/>
              <a:t>Good coding practice</a:t>
            </a:r>
          </a:p>
          <a:p>
            <a:pPr marL="742950" lvl="1" indent="-285750">
              <a:spcBef>
                <a:spcPts val="0"/>
              </a:spcBef>
              <a:spcAft>
                <a:spcPts val="600"/>
              </a:spcAft>
              <a:buClr>
                <a:srgbClr val="EF282F"/>
              </a:buClr>
              <a:buFont typeface="Webdings" panose="05030102010509060703" pitchFamily="18" charset="2"/>
              <a:buChar char="4"/>
            </a:pPr>
            <a:r>
              <a:rPr lang="en-US" sz="1600" dirty="0"/>
              <a:t>View and use past code without downloading it</a:t>
            </a:r>
          </a:p>
          <a:p>
            <a:pPr marL="285750" indent="-285750">
              <a:spcBef>
                <a:spcPts val="0"/>
              </a:spcBef>
              <a:spcAft>
                <a:spcPts val="600"/>
              </a:spcAft>
              <a:buClr>
                <a:srgbClr val="EF282F"/>
              </a:buClr>
              <a:buFont typeface="Webdings" panose="05030102010509060703" pitchFamily="18" charset="2"/>
              <a:buChar char="4"/>
            </a:pPr>
            <a:r>
              <a:rPr lang="en-US" sz="1800" dirty="0"/>
              <a:t>Must access via the VMs with EC2 username/password</a:t>
            </a:r>
          </a:p>
          <a:p>
            <a:pPr marL="285750" indent="-285750">
              <a:spcBef>
                <a:spcPts val="0"/>
              </a:spcBef>
              <a:spcAft>
                <a:spcPts val="600"/>
              </a:spcAft>
              <a:buClr>
                <a:srgbClr val="EF282F"/>
              </a:buClr>
              <a:buFont typeface="Webdings" panose="05030102010509060703" pitchFamily="18" charset="2"/>
              <a:buChar char="4"/>
            </a:pPr>
            <a:r>
              <a:rPr lang="en-US" sz="1800" dirty="0"/>
              <a:t>Utilize via the command line or the user interface</a:t>
            </a:r>
          </a:p>
          <a:p>
            <a:pPr marL="285750" indent="-285750">
              <a:spcBef>
                <a:spcPts val="0"/>
              </a:spcBef>
              <a:spcAft>
                <a:spcPts val="600"/>
              </a:spcAft>
              <a:buClr>
                <a:srgbClr val="EF282F"/>
              </a:buClr>
              <a:buFont typeface="Webdings" panose="05030102010509060703" pitchFamily="18" charset="2"/>
              <a:buChar char="4"/>
            </a:pPr>
            <a:r>
              <a:rPr lang="en-US" sz="1800" dirty="0"/>
              <a:t>Login guide and other git resources available on </a:t>
            </a:r>
            <a:r>
              <a:rPr lang="en-US" sz="1800" dirty="0" err="1"/>
              <a:t>DEVELOPedia</a:t>
            </a:r>
            <a:endParaRPr lang="en-US" sz="1800" dirty="0"/>
          </a:p>
        </p:txBody>
      </p:sp>
      <p:sp>
        <p:nvSpPr>
          <p:cNvPr id="22" name="Rectangle 21"/>
          <p:cNvSpPr/>
          <p:nvPr/>
        </p:nvSpPr>
        <p:spPr>
          <a:xfrm>
            <a:off x="4259477" y="5988385"/>
            <a:ext cx="4902304" cy="369332"/>
          </a:xfrm>
          <a:prstGeom prst="rect">
            <a:avLst/>
          </a:prstGeom>
        </p:spPr>
        <p:txBody>
          <a:bodyPr wrap="none">
            <a:spAutoFit/>
          </a:bodyPr>
          <a:lstStyle/>
          <a:p>
            <a:pPr algn="ctr"/>
            <a:r>
              <a:rPr lang="en-US" dirty="0">
                <a:solidFill>
                  <a:srgbClr val="EF282F"/>
                </a:solidFill>
                <a:latin typeface="Century Gothic" panose="020B0502020202020204" pitchFamily="34" charset="0"/>
              </a:rPr>
              <a:t>https://</a:t>
            </a:r>
            <a:r>
              <a:rPr lang="en-US" dirty="0" err="1">
                <a:solidFill>
                  <a:srgbClr val="EF282F"/>
                </a:solidFill>
                <a:latin typeface="Century Gothic" panose="020B0502020202020204" pitchFamily="34" charset="0"/>
              </a:rPr>
              <a:t>gitlab-develop.ssai-cloudhelp.com</a:t>
            </a:r>
            <a:endParaRPr lang="en-US" dirty="0">
              <a:solidFill>
                <a:srgbClr val="EF282F"/>
              </a:solidFill>
              <a:latin typeface="Century Gothic" panose="020B0502020202020204" pitchFamily="34" charset="0"/>
            </a:endParaRPr>
          </a:p>
        </p:txBody>
      </p:sp>
      <p:sp>
        <p:nvSpPr>
          <p:cNvPr id="24" name="Rectangle 23"/>
          <p:cNvSpPr/>
          <p:nvPr/>
        </p:nvSpPr>
        <p:spPr>
          <a:xfrm>
            <a:off x="3912666" y="5345556"/>
            <a:ext cx="5612334" cy="615553"/>
          </a:xfrm>
          <a:prstGeom prst="rect">
            <a:avLst/>
          </a:prstGeom>
        </p:spPr>
        <p:txBody>
          <a:bodyPr wrap="square">
            <a:spAutoFit/>
          </a:bodyPr>
          <a:lstStyle/>
          <a:p>
            <a:pPr algn="ctr"/>
            <a:r>
              <a:rPr lang="en-US" sz="1700" dirty="0">
                <a:solidFill>
                  <a:schemeClr val="tx1">
                    <a:lumMod val="75000"/>
                    <a:lumOff val="25000"/>
                  </a:schemeClr>
                </a:solidFill>
                <a:latin typeface="Century Gothic" panose="020B0502020202020204" pitchFamily="34" charset="0"/>
              </a:rPr>
              <a:t>POCs:</a:t>
            </a:r>
          </a:p>
          <a:p>
            <a:pPr algn="ctr"/>
            <a:r>
              <a:rPr lang="en-US" sz="1700" dirty="0">
                <a:solidFill>
                  <a:schemeClr val="tx1">
                    <a:lumMod val="75000"/>
                    <a:lumOff val="25000"/>
                  </a:schemeClr>
                </a:solidFill>
                <a:latin typeface="Century Gothic" panose="020B0502020202020204" pitchFamily="34" charset="0"/>
              </a:rPr>
              <a:t>Geoinformatics Team, Danny </a:t>
            </a:r>
            <a:r>
              <a:rPr lang="en-US" sz="1700" dirty="0" err="1">
                <a:solidFill>
                  <a:schemeClr val="tx1">
                    <a:lumMod val="75000"/>
                    <a:lumOff val="25000"/>
                  </a:schemeClr>
                </a:solidFill>
                <a:latin typeface="Century Gothic" panose="020B0502020202020204" pitchFamily="34" charset="0"/>
              </a:rPr>
              <a:t>Mangosing</a:t>
            </a:r>
            <a:r>
              <a:rPr lang="en-US" sz="1700" dirty="0">
                <a:solidFill>
                  <a:schemeClr val="tx1">
                    <a:lumMod val="75000"/>
                    <a:lumOff val="25000"/>
                  </a:schemeClr>
                </a:solidFill>
                <a:latin typeface="Century Gothic" panose="020B0502020202020204" pitchFamily="34" charset="0"/>
              </a:rPr>
              <a:t>, Jim Davis </a:t>
            </a:r>
          </a:p>
        </p:txBody>
      </p:sp>
      <p:grpSp>
        <p:nvGrpSpPr>
          <p:cNvPr id="43" name="Group 42"/>
          <p:cNvGrpSpPr/>
          <p:nvPr/>
        </p:nvGrpSpPr>
        <p:grpSpPr>
          <a:xfrm>
            <a:off x="496613" y="5218416"/>
            <a:ext cx="3142872" cy="1239985"/>
            <a:chOff x="638105" y="5210714"/>
            <a:chExt cx="1434761" cy="1457207"/>
          </a:xfrm>
        </p:grpSpPr>
        <p:sp>
          <p:nvSpPr>
            <p:cNvPr id="44" name="Text Placeholder 5"/>
            <p:cNvSpPr txBox="1">
              <a:spLocks/>
            </p:cNvSpPr>
            <p:nvPr/>
          </p:nvSpPr>
          <p:spPr>
            <a:xfrm>
              <a:off x="638105" y="5307541"/>
              <a:ext cx="1430746" cy="7874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EF282F"/>
                  </a:solidFill>
                </a:rPr>
                <a:t>GitLab is brand new this term!</a:t>
              </a:r>
            </a:p>
            <a:p>
              <a:pPr algn="ctr">
                <a:spcBef>
                  <a:spcPts val="0"/>
                </a:spcBef>
                <a:buClr>
                  <a:srgbClr val="0078C1"/>
                </a:buClr>
              </a:pPr>
              <a:r>
                <a:rPr lang="en-US" sz="1600" dirty="0"/>
                <a:t>We appreciate any feedback you can provide about your user experience. </a:t>
              </a:r>
              <a:endParaRPr lang="en-US" sz="1800" dirty="0"/>
            </a:p>
          </p:txBody>
        </p:sp>
        <p:sp>
          <p:nvSpPr>
            <p:cNvPr id="45" name="Rounded Rectangle 44"/>
            <p:cNvSpPr/>
            <p:nvPr/>
          </p:nvSpPr>
          <p:spPr>
            <a:xfrm>
              <a:off x="641018" y="5210714"/>
              <a:ext cx="1431848" cy="14572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59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Nodes</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251012" y="1240319"/>
            <a:ext cx="1011828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Alabama – Marshall (MSFC) | </a:t>
            </a:r>
            <a:r>
              <a:rPr lang="en-US" sz="1800" dirty="0">
                <a:hlinkClick r:id="rId4"/>
              </a:rPr>
              <a:t>DEVELOP.AlabamaMarshall@gmail.com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JPL (JPL) | </a:t>
            </a:r>
            <a:r>
              <a:rPr lang="en-US" sz="1800" dirty="0">
                <a:hlinkClick r:id="rId5"/>
              </a:rPr>
              <a:t>DEVELOP.CaliforniaJPL@gmail.com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Arizona – Tempe (AZ) | </a:t>
            </a:r>
            <a:r>
              <a:rPr lang="en-US" sz="1800" dirty="0">
                <a:hlinkClick r:id="rId6"/>
              </a:rPr>
              <a:t>DEVELOP.ArizonaTempe@gmail.com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Massachusetts – Boston (MA) | </a:t>
            </a:r>
            <a:r>
              <a:rPr lang="en-US" sz="1800" dirty="0">
                <a:hlinkClick r:id="rId7"/>
              </a:rPr>
              <a:t>DEVELOP.MassachusettsBoston@gmail.com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California – Ames (ARC) | </a:t>
            </a:r>
            <a:r>
              <a:rPr lang="en-US" sz="1800" dirty="0">
                <a:hlinkClick r:id="rId8"/>
              </a:rPr>
              <a:t>DEVELOP.CaliforniaAmes@gmail.com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Colorado – Fort Collins (CO) | </a:t>
            </a:r>
            <a:r>
              <a:rPr lang="en-US" sz="1800" dirty="0">
                <a:hlinkClick r:id="rId9"/>
              </a:rPr>
              <a:t>DEVELOP.ColoradoFortCollins@gmail.com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Idaho – Pocatello (ID) | </a:t>
            </a:r>
            <a:r>
              <a:rPr lang="en-US" sz="1800" dirty="0">
                <a:hlinkClick r:id="rId10"/>
              </a:rPr>
              <a:t>DEVELOP.IdahoPocatello@gmail.com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Georgia – Athens (GA) | </a:t>
            </a:r>
            <a:r>
              <a:rPr lang="en-US" sz="1800" dirty="0">
                <a:hlinkClick r:id="rId11"/>
              </a:rPr>
              <a:t>DEVELOP.GeorgiaAthens@gmail.com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Maryland – Goddard (GSFC) | </a:t>
            </a:r>
            <a:r>
              <a:rPr lang="en-US" sz="1800" dirty="0">
                <a:hlinkClick r:id="rId12"/>
              </a:rPr>
              <a:t>DEVELOP.MarylandGoddard@gmail.com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North Carolina – NCEI (NC) | </a:t>
            </a:r>
            <a:r>
              <a:rPr lang="en-US" sz="1800" dirty="0">
                <a:hlinkClick r:id="rId13"/>
              </a:rPr>
              <a:t>DEVELOP.NorthCarolinaNCEI@gmail.com</a:t>
            </a:r>
            <a:r>
              <a:rPr lang="en-US" sz="1800" dirty="0"/>
              <a:t> </a:t>
            </a:r>
          </a:p>
          <a:p>
            <a:pPr marL="285750" indent="-285750">
              <a:spcBef>
                <a:spcPts val="0"/>
              </a:spcBef>
              <a:spcAft>
                <a:spcPts val="600"/>
              </a:spcAft>
              <a:buClr>
                <a:srgbClr val="EF282F"/>
              </a:buClr>
              <a:buFont typeface="Webdings" panose="05030102010509060703" pitchFamily="18" charset="2"/>
              <a:buChar char="4"/>
            </a:pPr>
            <a:r>
              <a:rPr lang="en-US" sz="1800" dirty="0"/>
              <a:t>Virginia – Langley (</a:t>
            </a:r>
            <a:r>
              <a:rPr lang="en-US" sz="1800" dirty="0" err="1"/>
              <a:t>LaRC</a:t>
            </a:r>
            <a:r>
              <a:rPr lang="en-US" sz="1800" dirty="0"/>
              <a:t>) | </a:t>
            </a:r>
            <a:r>
              <a:rPr lang="en-US" sz="1800" dirty="0">
                <a:hlinkClick r:id="rId14"/>
              </a:rPr>
              <a:t>DEVELOP.VirginiaLangley@gmail.com</a:t>
            </a:r>
            <a:r>
              <a:rPr lang="en-US" sz="1800" dirty="0"/>
              <a:t> </a:t>
            </a:r>
          </a:p>
          <a:p>
            <a:pPr>
              <a:spcBef>
                <a:spcPts val="0"/>
              </a:spcBef>
              <a:spcAft>
                <a:spcPts val="600"/>
              </a:spcAft>
              <a:buClr>
                <a:srgbClr val="EF282F"/>
              </a:buClr>
            </a:pPr>
            <a:endParaRPr lang="en-US" sz="1800" dirty="0"/>
          </a:p>
        </p:txBody>
      </p:sp>
    </p:spTree>
    <p:extLst>
      <p:ext uri="{BB962C8B-B14F-4D97-AF65-F5344CB8AC3E}">
        <p14:creationId xmlns:p14="http://schemas.microsoft.com/office/powerpoint/2010/main" val="406654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28368" b="34637"/>
          <a:stretch/>
        </p:blipFill>
        <p:spPr>
          <a:xfrm rot="5400000">
            <a:off x="8424283"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Leads/Fellows</a:t>
            </a:r>
          </a:p>
        </p:txBody>
      </p:sp>
      <p:sp>
        <p:nvSpPr>
          <p:cNvPr id="25" name="Rectangle 24"/>
          <p:cNvSpPr/>
          <p:nvPr/>
        </p:nvSpPr>
        <p:spPr>
          <a:xfrm>
            <a:off x="10819363"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819363"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33263"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422454"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910439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2186075"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819827"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819827"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819363"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840108"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819827"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819827"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819363"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19363"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1513442"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1506858"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 name="Group 10"/>
          <p:cNvGrpSpPr/>
          <p:nvPr/>
        </p:nvGrpSpPr>
        <p:grpSpPr>
          <a:xfrm>
            <a:off x="105841" y="1309731"/>
            <a:ext cx="1371600" cy="1737360"/>
            <a:chOff x="89049" y="1206970"/>
            <a:chExt cx="1531819" cy="1880952"/>
          </a:xfrm>
        </p:grpSpPr>
        <p:sp>
          <p:nvSpPr>
            <p:cNvPr id="21" name="Content Placeholder 3"/>
            <p:cNvSpPr txBox="1">
              <a:spLocks/>
            </p:cNvSpPr>
            <p:nvPr/>
          </p:nvSpPr>
          <p:spPr>
            <a:xfrm>
              <a:off x="89049" y="2637807"/>
              <a:ext cx="1531819" cy="45011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Britnay Beaudry</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ARC</a:t>
              </a:r>
            </a:p>
          </p:txBody>
        </p:sp>
        <p:pic>
          <p:nvPicPr>
            <p:cNvPr id="78" name="Picture 77"/>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169158" y="1206970"/>
              <a:ext cx="1371600" cy="1371600"/>
            </a:xfrm>
            <a:prstGeom prst="rect">
              <a:avLst/>
            </a:prstGeom>
          </p:spPr>
        </p:pic>
      </p:grpSp>
      <p:sp>
        <p:nvSpPr>
          <p:cNvPr id="58" name="Content Placeholder 3"/>
          <p:cNvSpPr txBox="1">
            <a:spLocks/>
          </p:cNvSpPr>
          <p:nvPr/>
        </p:nvSpPr>
        <p:spPr>
          <a:xfrm>
            <a:off x="2798728" y="2602507"/>
            <a:ext cx="1814860" cy="4445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Brandy Nisbet-Wilcox</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ID</a:t>
            </a:r>
          </a:p>
        </p:txBody>
      </p:sp>
      <p:pic>
        <p:nvPicPr>
          <p:cNvPr id="83" name="Picture 82"/>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093997" y="1309731"/>
            <a:ext cx="1224323" cy="1239255"/>
          </a:xfrm>
          <a:prstGeom prst="rect">
            <a:avLst/>
          </a:prstGeom>
        </p:spPr>
      </p:pic>
      <p:grpSp>
        <p:nvGrpSpPr>
          <p:cNvPr id="13" name="Group 12"/>
          <p:cNvGrpSpPr/>
          <p:nvPr/>
        </p:nvGrpSpPr>
        <p:grpSpPr>
          <a:xfrm>
            <a:off x="1530377" y="1309731"/>
            <a:ext cx="1463040" cy="1814206"/>
            <a:chOff x="3098339" y="1206970"/>
            <a:chExt cx="1637145" cy="2011932"/>
          </a:xfrm>
        </p:grpSpPr>
        <p:sp>
          <p:nvSpPr>
            <p:cNvPr id="22" name="Content Placeholder 3"/>
            <p:cNvSpPr txBox="1">
              <a:spLocks/>
            </p:cNvSpPr>
            <p:nvPr/>
          </p:nvSpPr>
          <p:spPr>
            <a:xfrm>
              <a:off x="3098339" y="2637807"/>
              <a:ext cx="1637145" cy="58109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Scott Cunningham</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CO</a:t>
              </a:r>
            </a:p>
            <a:p>
              <a:pPr marL="0" indent="0" algn="ctr">
                <a:spcBef>
                  <a:spcPts val="0"/>
                </a:spcBef>
                <a:buNone/>
              </a:pPr>
              <a:endParaRPr lang="en-US" sz="1300" i="1" dirty="0">
                <a:solidFill>
                  <a:schemeClr val="tx1">
                    <a:lumMod val="75000"/>
                    <a:lumOff val="25000"/>
                  </a:schemeClr>
                </a:solidFill>
                <a:latin typeface="Century Gothic" panose="020B0502020202020204" pitchFamily="34" charset="0"/>
              </a:endParaRPr>
            </a:p>
          </p:txBody>
        </p:sp>
        <p:pic>
          <p:nvPicPr>
            <p:cNvPr id="79" name="Picture 78"/>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231111" y="1206970"/>
              <a:ext cx="1371600" cy="1371600"/>
            </a:xfrm>
            <a:prstGeom prst="rect">
              <a:avLst/>
            </a:prstGeom>
          </p:spPr>
        </p:pic>
      </p:grpSp>
      <p:grpSp>
        <p:nvGrpSpPr>
          <p:cNvPr id="14" name="Group 13"/>
          <p:cNvGrpSpPr/>
          <p:nvPr/>
        </p:nvGrpSpPr>
        <p:grpSpPr>
          <a:xfrm>
            <a:off x="1438936" y="4896056"/>
            <a:ext cx="1645920" cy="1976435"/>
            <a:chOff x="4569673" y="1206970"/>
            <a:chExt cx="1791837" cy="2153163"/>
          </a:xfrm>
        </p:grpSpPr>
        <p:sp>
          <p:nvSpPr>
            <p:cNvPr id="24" name="Content Placeholder 3"/>
            <p:cNvSpPr txBox="1">
              <a:spLocks/>
            </p:cNvSpPr>
            <p:nvPr/>
          </p:nvSpPr>
          <p:spPr>
            <a:xfrm>
              <a:off x="4569673" y="2672894"/>
              <a:ext cx="1791837" cy="687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Nicole</a:t>
              </a:r>
            </a:p>
            <a:p>
              <a:pPr marL="0" indent="0" algn="ctr">
                <a:spcBef>
                  <a:spcPts val="0"/>
                </a:spcBef>
                <a:buNone/>
              </a:pPr>
              <a:r>
                <a:rPr lang="en-US" sz="1300" b="1" dirty="0">
                  <a:solidFill>
                    <a:schemeClr val="tx1">
                      <a:lumMod val="75000"/>
                      <a:lumOff val="25000"/>
                    </a:schemeClr>
                  </a:solidFill>
                  <a:latin typeface="Century Gothic" panose="020B0502020202020204" pitchFamily="34" charset="0"/>
                </a:rPr>
                <a:t>Ramberg-Pihl</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GSFC</a:t>
              </a:r>
            </a:p>
          </p:txBody>
        </p:sp>
        <p:pic>
          <p:nvPicPr>
            <p:cNvPr id="76" name="Picture 75"/>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4779792" y="1206970"/>
              <a:ext cx="1371600" cy="1371600"/>
            </a:xfrm>
            <a:prstGeom prst="rect">
              <a:avLst/>
            </a:prstGeom>
          </p:spPr>
        </p:pic>
      </p:grpSp>
      <p:grpSp>
        <p:nvGrpSpPr>
          <p:cNvPr id="49" name="Group 48"/>
          <p:cNvGrpSpPr/>
          <p:nvPr/>
        </p:nvGrpSpPr>
        <p:grpSpPr>
          <a:xfrm>
            <a:off x="2827591" y="4896056"/>
            <a:ext cx="1737360" cy="1920240"/>
            <a:chOff x="6575896" y="3823320"/>
            <a:chExt cx="1920240" cy="2053217"/>
          </a:xfrm>
        </p:grpSpPr>
        <p:sp>
          <p:nvSpPr>
            <p:cNvPr id="72" name="Content Placeholder 3"/>
            <p:cNvSpPr txBox="1">
              <a:spLocks/>
            </p:cNvSpPr>
            <p:nvPr/>
          </p:nvSpPr>
          <p:spPr>
            <a:xfrm>
              <a:off x="6575896" y="5327897"/>
              <a:ext cx="1920240" cy="5486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Adriana Le Compte</a:t>
              </a:r>
            </a:p>
            <a:p>
              <a:pPr marL="0" indent="0" algn="ctr">
                <a:spcBef>
                  <a:spcPts val="0"/>
                </a:spcBef>
                <a:buNone/>
              </a:pPr>
              <a:r>
                <a:rPr lang="en-US" sz="1300" i="1" dirty="0" err="1">
                  <a:solidFill>
                    <a:schemeClr val="tx1">
                      <a:lumMod val="75000"/>
                      <a:lumOff val="25000"/>
                    </a:schemeClr>
                  </a:solidFill>
                  <a:latin typeface="Century Gothic" panose="020B0502020202020204" pitchFamily="34" charset="0"/>
                </a:rPr>
                <a:t>LaRC</a:t>
              </a:r>
              <a:endParaRPr lang="en-US" sz="1300" i="1" dirty="0">
                <a:solidFill>
                  <a:schemeClr val="tx1">
                    <a:lumMod val="75000"/>
                    <a:lumOff val="25000"/>
                  </a:schemeClr>
                </a:solidFill>
                <a:latin typeface="Century Gothic" panose="020B0502020202020204" pitchFamily="34" charset="0"/>
              </a:endParaRPr>
            </a:p>
          </p:txBody>
        </p:sp>
        <p:pic>
          <p:nvPicPr>
            <p:cNvPr id="92" name="Picture 91"/>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6850216" y="3823320"/>
              <a:ext cx="1371600" cy="1371600"/>
            </a:xfrm>
            <a:prstGeom prst="rect">
              <a:avLst/>
            </a:prstGeom>
          </p:spPr>
        </p:pic>
      </p:grpSp>
      <p:grpSp>
        <p:nvGrpSpPr>
          <p:cNvPr id="44" name="Group 43"/>
          <p:cNvGrpSpPr/>
          <p:nvPr/>
        </p:nvGrpSpPr>
        <p:grpSpPr>
          <a:xfrm>
            <a:off x="4388650" y="1309731"/>
            <a:ext cx="1554480" cy="1828800"/>
            <a:chOff x="7160" y="3823320"/>
            <a:chExt cx="1704460" cy="1971658"/>
          </a:xfrm>
        </p:grpSpPr>
        <p:sp>
          <p:nvSpPr>
            <p:cNvPr id="69" name="Content Placeholder 3"/>
            <p:cNvSpPr txBox="1">
              <a:spLocks/>
            </p:cNvSpPr>
            <p:nvPr/>
          </p:nvSpPr>
          <p:spPr>
            <a:xfrm>
              <a:off x="7160" y="5250073"/>
              <a:ext cx="1704460" cy="54490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Celeste Gambino</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MA</a:t>
              </a:r>
            </a:p>
          </p:txBody>
        </p:sp>
        <p:grpSp>
          <p:nvGrpSpPr>
            <p:cNvPr id="108" name="Group 107"/>
            <p:cNvGrpSpPr/>
            <p:nvPr/>
          </p:nvGrpSpPr>
          <p:grpSpPr>
            <a:xfrm>
              <a:off x="173590" y="3823320"/>
              <a:ext cx="1371600" cy="1371600"/>
              <a:chOff x="89049" y="3823320"/>
              <a:chExt cx="1445904" cy="1463040"/>
            </a:xfrm>
          </p:grpSpPr>
          <p:pic>
            <p:nvPicPr>
              <p:cNvPr id="90" name="Picture 89"/>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9049" y="3823320"/>
                <a:ext cx="1445904" cy="1463040"/>
              </a:xfrm>
              <a:prstGeom prst="rect">
                <a:avLst/>
              </a:prstGeom>
            </p:spPr>
          </p:pic>
          <p:pic>
            <p:nvPicPr>
              <p:cNvPr id="94" name="Picture 93"/>
              <p:cNvPicPr>
                <a:picLocks noChangeAspect="1"/>
              </p:cNvPicPr>
              <p:nvPr/>
            </p:nvPicPr>
            <p:blipFill rotWithShape="1">
              <a:blip r:embed="rId4" cstate="print">
                <a:extLst>
                  <a:ext uri="{28A0092B-C50C-407E-A947-70E740481C1C}">
                    <a14:useLocalDpi xmlns:a14="http://schemas.microsoft.com/office/drawing/2010/main" val="0"/>
                  </a:ext>
                </a:extLst>
              </a:blip>
              <a:srcRect l="20501" t="162" r="12917" b="478"/>
              <a:stretch/>
            </p:blipFill>
            <p:spPr>
              <a:xfrm>
                <a:off x="214746" y="3960480"/>
                <a:ext cx="1194511" cy="1188720"/>
              </a:xfrm>
              <a:prstGeom prst="ellipse">
                <a:avLst/>
              </a:prstGeom>
            </p:spPr>
          </p:pic>
        </p:grpSp>
      </p:grpSp>
      <p:grpSp>
        <p:nvGrpSpPr>
          <p:cNvPr id="46" name="Group 45"/>
          <p:cNvGrpSpPr/>
          <p:nvPr/>
        </p:nvGrpSpPr>
        <p:grpSpPr>
          <a:xfrm>
            <a:off x="-31320" y="4896056"/>
            <a:ext cx="1645920" cy="1920240"/>
            <a:chOff x="3294781" y="3823320"/>
            <a:chExt cx="1765737" cy="2049614"/>
          </a:xfrm>
        </p:grpSpPr>
        <p:sp>
          <p:nvSpPr>
            <p:cNvPr id="73" name="Content Placeholder 3"/>
            <p:cNvSpPr txBox="1">
              <a:spLocks/>
            </p:cNvSpPr>
            <p:nvPr/>
          </p:nvSpPr>
          <p:spPr>
            <a:xfrm>
              <a:off x="3294781" y="5327897"/>
              <a:ext cx="1765737" cy="545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Darcy Gray</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GA</a:t>
              </a:r>
            </a:p>
          </p:txBody>
        </p:sp>
        <p:grpSp>
          <p:nvGrpSpPr>
            <p:cNvPr id="106" name="Group 105"/>
            <p:cNvGrpSpPr/>
            <p:nvPr/>
          </p:nvGrpSpPr>
          <p:grpSpPr>
            <a:xfrm>
              <a:off x="3478428" y="3823320"/>
              <a:ext cx="1371600" cy="1371600"/>
              <a:chOff x="3544413" y="3823320"/>
              <a:chExt cx="1445903" cy="1463040"/>
            </a:xfrm>
          </p:grpSpPr>
          <p:pic>
            <p:nvPicPr>
              <p:cNvPr id="95" name="Picture 94"/>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544413" y="3823320"/>
                <a:ext cx="1445903" cy="1463040"/>
              </a:xfrm>
              <a:prstGeom prst="rect">
                <a:avLst/>
              </a:prstGeom>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rcRect/>
              <a:stretch/>
            </p:blipFill>
            <p:spPr>
              <a:xfrm>
                <a:off x="3676982" y="3960480"/>
                <a:ext cx="1180764" cy="1188720"/>
              </a:xfrm>
              <a:prstGeom prst="ellipse">
                <a:avLst/>
              </a:prstGeom>
            </p:spPr>
          </p:pic>
        </p:grpSp>
      </p:grpSp>
      <p:grpSp>
        <p:nvGrpSpPr>
          <p:cNvPr id="50" name="Group 49"/>
          <p:cNvGrpSpPr/>
          <p:nvPr/>
        </p:nvGrpSpPr>
        <p:grpSpPr>
          <a:xfrm>
            <a:off x="2143025" y="3072115"/>
            <a:ext cx="1645920" cy="1737360"/>
            <a:chOff x="8225314" y="3823320"/>
            <a:chExt cx="1828800" cy="1905303"/>
          </a:xfrm>
        </p:grpSpPr>
        <p:sp>
          <p:nvSpPr>
            <p:cNvPr id="74" name="Content Placeholder 3"/>
            <p:cNvSpPr txBox="1">
              <a:spLocks/>
            </p:cNvSpPr>
            <p:nvPr/>
          </p:nvSpPr>
          <p:spPr>
            <a:xfrm>
              <a:off x="8225314" y="5279257"/>
              <a:ext cx="1828800" cy="4493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Erica Carcelen</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JPL</a:t>
              </a:r>
            </a:p>
          </p:txBody>
        </p:sp>
        <p:pic>
          <p:nvPicPr>
            <p:cNvPr id="96" name="Picture 95"/>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453914" y="3823320"/>
              <a:ext cx="1371600" cy="1371600"/>
            </a:xfrm>
            <a:prstGeom prst="rect">
              <a:avLst/>
            </a:prstGeom>
          </p:spPr>
        </p:pic>
      </p:grpSp>
      <p:grpSp>
        <p:nvGrpSpPr>
          <p:cNvPr id="48" name="Group 47"/>
          <p:cNvGrpSpPr/>
          <p:nvPr/>
        </p:nvGrpSpPr>
        <p:grpSpPr>
          <a:xfrm>
            <a:off x="4434370" y="4896056"/>
            <a:ext cx="1463040" cy="1920240"/>
            <a:chOff x="5026878" y="3823320"/>
            <a:chExt cx="1645920" cy="2053217"/>
          </a:xfrm>
        </p:grpSpPr>
        <p:sp>
          <p:nvSpPr>
            <p:cNvPr id="71" name="Content Placeholder 3"/>
            <p:cNvSpPr txBox="1">
              <a:spLocks/>
            </p:cNvSpPr>
            <p:nvPr/>
          </p:nvSpPr>
          <p:spPr>
            <a:xfrm>
              <a:off x="5026878" y="5327897"/>
              <a:ext cx="1645920" cy="548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Katie Lange</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NC</a:t>
              </a:r>
            </a:p>
          </p:txBody>
        </p:sp>
        <p:pic>
          <p:nvPicPr>
            <p:cNvPr id="99" name="Picture 98"/>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5164038" y="3823320"/>
              <a:ext cx="1371600" cy="1371600"/>
            </a:xfrm>
            <a:prstGeom prst="rect">
              <a:avLst/>
            </a:prstGeom>
          </p:spPr>
        </p:pic>
      </p:grpSp>
      <p:sp>
        <p:nvSpPr>
          <p:cNvPr id="70" name="Content Placeholder 3"/>
          <p:cNvSpPr txBox="1">
            <a:spLocks/>
          </p:cNvSpPr>
          <p:nvPr/>
        </p:nvSpPr>
        <p:spPr>
          <a:xfrm>
            <a:off x="3673756" y="4398151"/>
            <a:ext cx="1554480" cy="4113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Rochelle Williams</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MSFC</a:t>
            </a:r>
          </a:p>
        </p:txBody>
      </p:sp>
      <p:pic>
        <p:nvPicPr>
          <p:cNvPr id="91" name="Picture 90"/>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817738" y="3072115"/>
            <a:ext cx="1266517" cy="1257627"/>
          </a:xfrm>
          <a:prstGeom prst="rect">
            <a:avLst/>
          </a:prstGeom>
        </p:spPr>
      </p:pic>
      <p:sp>
        <p:nvSpPr>
          <p:cNvPr id="89" name="Text Placeholder 5"/>
          <p:cNvSpPr txBox="1">
            <a:spLocks/>
          </p:cNvSpPr>
          <p:nvPr/>
        </p:nvSpPr>
        <p:spPr>
          <a:xfrm>
            <a:off x="6884888" y="3341576"/>
            <a:ext cx="3896167" cy="3108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b="1" u="sng" dirty="0"/>
              <a:t>National Support Initiatives</a:t>
            </a:r>
          </a:p>
          <a:p>
            <a:pPr marL="285750" indent="-285750">
              <a:spcBef>
                <a:spcPts val="0"/>
              </a:spcBef>
              <a:spcAft>
                <a:spcPts val="600"/>
              </a:spcAft>
              <a:buClr>
                <a:srgbClr val="EF282F"/>
              </a:buClr>
              <a:buFont typeface="Webdings" panose="05030102010509060703" pitchFamily="18" charset="2"/>
              <a:buChar char="4"/>
            </a:pPr>
            <a:r>
              <a:rPr lang="en-US" sz="1800" dirty="0"/>
              <a:t>Geoinformatics:</a:t>
            </a:r>
          </a:p>
          <a:p>
            <a:pPr marL="574675" lvl="1" indent="-117475">
              <a:spcBef>
                <a:spcPts val="0"/>
              </a:spcBef>
              <a:spcAft>
                <a:spcPts val="1500"/>
              </a:spcAft>
              <a:buClr>
                <a:srgbClr val="EF282F"/>
              </a:buClr>
              <a:buFont typeface="Arial" panose="020B0604020202020204" pitchFamily="34" charset="0"/>
              <a:buChar char="•"/>
            </a:pPr>
            <a:r>
              <a:rPr lang="en-US" sz="1200" i="1" dirty="0"/>
              <a:t>Hayley</a:t>
            </a:r>
            <a:r>
              <a:rPr lang="en-US" sz="1200" dirty="0"/>
              <a:t>, Scott, Britnay, &amp; Erica</a:t>
            </a:r>
          </a:p>
          <a:p>
            <a:pPr marL="285750" indent="-285750">
              <a:spcBef>
                <a:spcPts val="0"/>
              </a:spcBef>
              <a:spcAft>
                <a:spcPts val="600"/>
              </a:spcAft>
              <a:buClr>
                <a:srgbClr val="EF282F"/>
              </a:buClr>
              <a:buFont typeface="Webdings" panose="05030102010509060703" pitchFamily="18" charset="2"/>
              <a:buChar char="4"/>
            </a:pPr>
            <a:r>
              <a:rPr lang="en-US" sz="1800" dirty="0"/>
              <a:t>Project Coordination:</a:t>
            </a:r>
          </a:p>
          <a:p>
            <a:pPr marL="574675" lvl="1" indent="-117475">
              <a:spcBef>
                <a:spcPts val="0"/>
              </a:spcBef>
              <a:spcAft>
                <a:spcPts val="1500"/>
              </a:spcAft>
              <a:buClr>
                <a:srgbClr val="EF282F"/>
              </a:buClr>
              <a:buFont typeface="Arial" panose="020B0604020202020204" pitchFamily="34" charset="0"/>
              <a:buChar char="•"/>
            </a:pPr>
            <a:r>
              <a:rPr lang="en-US" sz="1200" i="1" dirty="0"/>
              <a:t>Cecil</a:t>
            </a:r>
            <a:r>
              <a:rPr lang="en-US" sz="1200" dirty="0"/>
              <a:t>, Adriana, Brandy, &amp; Nicole</a:t>
            </a:r>
          </a:p>
          <a:p>
            <a:pPr marL="285750" indent="-285750">
              <a:spcBef>
                <a:spcPts val="0"/>
              </a:spcBef>
              <a:spcAft>
                <a:spcPts val="600"/>
              </a:spcAft>
              <a:buClr>
                <a:srgbClr val="EF282F"/>
              </a:buClr>
              <a:buFont typeface="Webdings" panose="05030102010509060703" pitchFamily="18" charset="2"/>
              <a:buChar char="4"/>
            </a:pPr>
            <a:r>
              <a:rPr lang="en-US" sz="1800" dirty="0"/>
              <a:t>Impact Analysis:</a:t>
            </a:r>
          </a:p>
          <a:p>
            <a:pPr marL="574675" lvl="1" indent="-117475">
              <a:spcBef>
                <a:spcPts val="0"/>
              </a:spcBef>
              <a:spcAft>
                <a:spcPts val="1500"/>
              </a:spcAft>
              <a:buClr>
                <a:srgbClr val="EF282F"/>
              </a:buClr>
              <a:buFont typeface="Arial" panose="020B0604020202020204" pitchFamily="34" charset="0"/>
              <a:buChar char="•"/>
            </a:pPr>
            <a:r>
              <a:rPr lang="en-US" sz="1200" i="1" dirty="0"/>
              <a:t>Cecil</a:t>
            </a:r>
            <a:r>
              <a:rPr lang="en-US" sz="1200" dirty="0"/>
              <a:t>, Katie, &amp; Darcy</a:t>
            </a:r>
          </a:p>
          <a:p>
            <a:pPr marL="285750" indent="-285750">
              <a:spcBef>
                <a:spcPts val="0"/>
              </a:spcBef>
              <a:spcAft>
                <a:spcPts val="600"/>
              </a:spcAft>
              <a:buClr>
                <a:srgbClr val="EF282F"/>
              </a:buClr>
              <a:buFont typeface="Webdings" panose="05030102010509060703" pitchFamily="18" charset="2"/>
              <a:buChar char="4"/>
            </a:pPr>
            <a:r>
              <a:rPr lang="en-US" sz="1800" dirty="0"/>
              <a:t>Communications:</a:t>
            </a:r>
          </a:p>
          <a:p>
            <a:pPr marL="574675" lvl="1" indent="-117475">
              <a:spcBef>
                <a:spcPts val="0"/>
              </a:spcBef>
              <a:buClr>
                <a:srgbClr val="EF282F"/>
              </a:buClr>
              <a:buFont typeface="Arial" panose="020B0604020202020204" pitchFamily="34" charset="0"/>
              <a:buChar char="•"/>
            </a:pPr>
            <a:r>
              <a:rPr lang="en-US" sz="1200" i="1" dirty="0"/>
              <a:t>Hayley</a:t>
            </a:r>
            <a:r>
              <a:rPr lang="en-US" sz="1200" dirty="0"/>
              <a:t>, Rochelle, Celeste, and Ryan</a:t>
            </a:r>
          </a:p>
          <a:p>
            <a:pPr>
              <a:spcBef>
                <a:spcPts val="0"/>
              </a:spcBef>
              <a:spcAft>
                <a:spcPts val="1800"/>
              </a:spcAft>
              <a:buClr>
                <a:srgbClr val="EF282F"/>
              </a:buClr>
            </a:pPr>
            <a:endParaRPr lang="en-US" sz="18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360" y="3184292"/>
            <a:ext cx="1033272" cy="1033272"/>
          </a:xfrm>
          <a:prstGeom prst="ellipse">
            <a:avLst/>
          </a:prstGeom>
        </p:spPr>
      </p:pic>
      <p:grpSp>
        <p:nvGrpSpPr>
          <p:cNvPr id="111" name="Group 110"/>
          <p:cNvGrpSpPr/>
          <p:nvPr/>
        </p:nvGrpSpPr>
        <p:grpSpPr>
          <a:xfrm>
            <a:off x="711137" y="3045637"/>
            <a:ext cx="1645920" cy="1814405"/>
            <a:chOff x="3301416" y="3823320"/>
            <a:chExt cx="1765737" cy="1936649"/>
          </a:xfrm>
        </p:grpSpPr>
        <p:sp>
          <p:nvSpPr>
            <p:cNvPr id="112" name="Content Placeholder 3"/>
            <p:cNvSpPr txBox="1">
              <a:spLocks/>
            </p:cNvSpPr>
            <p:nvPr/>
          </p:nvSpPr>
          <p:spPr>
            <a:xfrm>
              <a:off x="3301416" y="5214932"/>
              <a:ext cx="1765737" cy="5450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Ryan Hammock</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AZ</a:t>
              </a:r>
            </a:p>
          </p:txBody>
        </p:sp>
        <p:pic>
          <p:nvPicPr>
            <p:cNvPr id="114" name="Picture 113"/>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478428" y="3823320"/>
              <a:ext cx="1371600" cy="1371600"/>
            </a:xfrm>
            <a:prstGeom prst="rect">
              <a:avLst/>
            </a:prstGeom>
          </p:spPr>
        </p:pic>
      </p:grpSp>
      <p:pic>
        <p:nvPicPr>
          <p:cNvPr id="116" name="Picture 115">
            <a:extLst>
              <a:ext uri="{FF2B5EF4-FFF2-40B4-BE49-F238E27FC236}">
                <a16:creationId xmlns:a16="http://schemas.microsoft.com/office/drawing/2014/main" id="{6462A279-A3CB-8741-AA24-259EB4CF86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33" t="614" r="1151" b="8070"/>
          <a:stretch/>
        </p:blipFill>
        <p:spPr>
          <a:xfrm>
            <a:off x="288031" y="1443569"/>
            <a:ext cx="1007221" cy="1005840"/>
          </a:xfrm>
          <a:prstGeom prst="ellipse">
            <a:avLst/>
          </a:prstGeom>
        </p:spPr>
      </p:pic>
      <p:pic>
        <p:nvPicPr>
          <p:cNvPr id="117" name="Picture 116">
            <a:extLst>
              <a:ext uri="{FF2B5EF4-FFF2-40B4-BE49-F238E27FC236}">
                <a16:creationId xmlns:a16="http://schemas.microsoft.com/office/drawing/2014/main" id="{9C9D726D-5849-7E46-8FC5-714F4ECA5E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59" t="23019" r="5127" b="10125"/>
          <a:stretch/>
        </p:blipFill>
        <p:spPr>
          <a:xfrm>
            <a:off x="3202831" y="1419831"/>
            <a:ext cx="1006654" cy="1005840"/>
          </a:xfrm>
          <a:prstGeom prst="ellipse">
            <a:avLst/>
          </a:prstGeom>
        </p:spPr>
      </p:pic>
      <p:pic>
        <p:nvPicPr>
          <p:cNvPr id="118" name="Picture 117">
            <a:extLst>
              <a:ext uri="{FF2B5EF4-FFF2-40B4-BE49-F238E27FC236}">
                <a16:creationId xmlns:a16="http://schemas.microsoft.com/office/drawing/2014/main" id="{2C870807-0498-A64A-A8B4-9FD2D26B3E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816" r="12371" b="21234"/>
          <a:stretch/>
        </p:blipFill>
        <p:spPr>
          <a:xfrm>
            <a:off x="1020464" y="3194545"/>
            <a:ext cx="1014899" cy="1005840"/>
          </a:xfrm>
          <a:prstGeom prst="ellipse">
            <a:avLst/>
          </a:prstGeom>
        </p:spPr>
      </p:pic>
      <p:pic>
        <p:nvPicPr>
          <p:cNvPr id="119" name="Picture 118">
            <a:extLst>
              <a:ext uri="{FF2B5EF4-FFF2-40B4-BE49-F238E27FC236}">
                <a16:creationId xmlns:a16="http://schemas.microsoft.com/office/drawing/2014/main" id="{0D13CFF0-2432-2C4C-95FB-FF53D729C8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2127" y="3194545"/>
            <a:ext cx="1006772" cy="1005840"/>
          </a:xfrm>
          <a:prstGeom prst="ellipse">
            <a:avLst/>
          </a:prstGeom>
        </p:spPr>
      </p:pic>
      <p:pic>
        <p:nvPicPr>
          <p:cNvPr id="120" name="Picture 119">
            <a:extLst>
              <a:ext uri="{FF2B5EF4-FFF2-40B4-BE49-F238E27FC236}">
                <a16:creationId xmlns:a16="http://schemas.microsoft.com/office/drawing/2014/main" id="{C4A9D5F3-99FF-984F-8708-8051D2728F8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4084"/>
          <a:stretch/>
        </p:blipFill>
        <p:spPr>
          <a:xfrm>
            <a:off x="3187623" y="5031790"/>
            <a:ext cx="1017297" cy="1005840"/>
          </a:xfrm>
          <a:prstGeom prst="ellipse">
            <a:avLst/>
          </a:prstGeom>
        </p:spPr>
      </p:pic>
      <p:grpSp>
        <p:nvGrpSpPr>
          <p:cNvPr id="5" name="Group 4"/>
          <p:cNvGrpSpPr/>
          <p:nvPr/>
        </p:nvGrpSpPr>
        <p:grpSpPr>
          <a:xfrm>
            <a:off x="6850734" y="1041234"/>
            <a:ext cx="3108660" cy="2213367"/>
            <a:chOff x="6397168" y="4553230"/>
            <a:chExt cx="3108660" cy="2213367"/>
          </a:xfrm>
        </p:grpSpPr>
        <p:sp>
          <p:nvSpPr>
            <p:cNvPr id="51" name="Content Placeholder 3"/>
            <p:cNvSpPr txBox="1">
              <a:spLocks/>
            </p:cNvSpPr>
            <p:nvPr/>
          </p:nvSpPr>
          <p:spPr>
            <a:xfrm>
              <a:off x="7951348" y="6233931"/>
              <a:ext cx="1554480" cy="452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Hayley Pippin</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ARC</a:t>
              </a:r>
            </a:p>
          </p:txBody>
        </p:sp>
        <p:pic>
          <p:nvPicPr>
            <p:cNvPr id="80" name="Picture 79"/>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8095329" y="4979855"/>
              <a:ext cx="1266518" cy="1231952"/>
            </a:xfrm>
            <a:prstGeom prst="rect">
              <a:avLst/>
            </a:prstGeom>
          </p:spPr>
        </p:pic>
        <p:sp>
          <p:nvSpPr>
            <p:cNvPr id="41" name="Content Placeholder 3"/>
            <p:cNvSpPr txBox="1">
              <a:spLocks/>
            </p:cNvSpPr>
            <p:nvPr/>
          </p:nvSpPr>
          <p:spPr>
            <a:xfrm>
              <a:off x="6631567" y="6275865"/>
              <a:ext cx="1280160" cy="4907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b="1" dirty="0">
                  <a:solidFill>
                    <a:schemeClr val="tx1">
                      <a:lumMod val="75000"/>
                      <a:lumOff val="25000"/>
                    </a:schemeClr>
                  </a:solidFill>
                  <a:latin typeface="Century Gothic" panose="020B0502020202020204" pitchFamily="34" charset="0"/>
                </a:rPr>
                <a:t>Cecil Byles</a:t>
              </a:r>
            </a:p>
            <a:p>
              <a:pPr marL="0" indent="0" algn="ctr">
                <a:spcBef>
                  <a:spcPts val="0"/>
                </a:spcBef>
                <a:buNone/>
              </a:pPr>
              <a:r>
                <a:rPr lang="en-US" sz="1300" i="1" dirty="0">
                  <a:solidFill>
                    <a:schemeClr val="tx1">
                      <a:lumMod val="75000"/>
                      <a:lumOff val="25000"/>
                    </a:schemeClr>
                  </a:solidFill>
                  <a:latin typeface="Century Gothic" panose="020B0502020202020204" pitchFamily="34" charset="0"/>
                </a:rPr>
                <a:t>JPL</a:t>
              </a:r>
            </a:p>
          </p:txBody>
        </p:sp>
        <p:pic>
          <p:nvPicPr>
            <p:cNvPr id="77" name="Picture 76"/>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6663984" y="4937797"/>
              <a:ext cx="1215327" cy="1274010"/>
            </a:xfrm>
            <a:prstGeom prst="rect">
              <a:avLst/>
            </a:prstGeom>
          </p:spPr>
        </p:pic>
        <p:pic>
          <p:nvPicPr>
            <p:cNvPr id="86" name="Picture 8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443861">
              <a:off x="6779581" y="5057235"/>
              <a:ext cx="984131" cy="1035133"/>
            </a:xfrm>
            <a:prstGeom prst="ellipse">
              <a:avLst/>
            </a:prstGeom>
          </p:spPr>
        </p:pic>
        <p:sp>
          <p:nvSpPr>
            <p:cNvPr id="110" name="Rounded Rectangle 109"/>
            <p:cNvSpPr/>
            <p:nvPr/>
          </p:nvSpPr>
          <p:spPr>
            <a:xfrm>
              <a:off x="6397168" y="4593604"/>
              <a:ext cx="3108660" cy="209852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44342" y="4553230"/>
              <a:ext cx="1734770" cy="369332"/>
            </a:xfrm>
            <a:prstGeom prst="rect">
              <a:avLst/>
            </a:prstGeom>
          </p:spPr>
          <p:txBody>
            <a:bodyPr wrap="none">
              <a:spAutoFit/>
            </a:bodyPr>
            <a:lstStyle/>
            <a:p>
              <a:r>
                <a:rPr lang="en-US" b="1" dirty="0">
                  <a:solidFill>
                    <a:schemeClr val="tx1">
                      <a:lumMod val="75000"/>
                      <a:lumOff val="25000"/>
                    </a:schemeClr>
                  </a:solidFill>
                </a:rPr>
                <a:t>Senior Fellows</a:t>
              </a:r>
            </a:p>
          </p:txBody>
        </p:sp>
        <p:pic>
          <p:nvPicPr>
            <p:cNvPr id="121" name="Picture 120">
              <a:extLst>
                <a:ext uri="{FF2B5EF4-FFF2-40B4-BE49-F238E27FC236}">
                  <a16:creationId xmlns:a16="http://schemas.microsoft.com/office/drawing/2014/main" id="{F3188A3A-BA16-F348-A065-4C9A66C09A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286" t="8530" r="28356" b="14197"/>
            <a:stretch/>
          </p:blipFill>
          <p:spPr>
            <a:xfrm rot="5400000">
              <a:off x="8227199" y="5092911"/>
              <a:ext cx="1002779" cy="1005840"/>
            </a:xfrm>
            <a:prstGeom prst="ellipse">
              <a:avLst/>
            </a:prstGeom>
          </p:spPr>
        </p:pic>
      </p:grpSp>
      <p:pic>
        <p:nvPicPr>
          <p:cNvPr id="6" name="Picture 5">
            <a:extLst>
              <a:ext uri="{FF2B5EF4-FFF2-40B4-BE49-F238E27FC236}">
                <a16:creationId xmlns:a16="http://schemas.microsoft.com/office/drawing/2014/main" id="{FE0D65D8-76E6-4A32-B7FB-25C5EA45DEB2}"/>
              </a:ext>
            </a:extLst>
          </p:cNvPr>
          <p:cNvPicPr>
            <a:picLocks noChangeAspect="1"/>
          </p:cNvPicPr>
          <p:nvPr/>
        </p:nvPicPr>
        <p:blipFill rotWithShape="1">
          <a:blip r:embed="rId14"/>
          <a:srcRect b="30587"/>
          <a:stretch/>
        </p:blipFill>
        <p:spPr>
          <a:xfrm>
            <a:off x="4663192" y="5012356"/>
            <a:ext cx="1011196" cy="1052176"/>
          </a:xfrm>
          <a:prstGeom prst="flowChartConnector">
            <a:avLst/>
          </a:prstGeom>
        </p:spPr>
      </p:pic>
      <p:pic>
        <p:nvPicPr>
          <p:cNvPr id="7" name="Picture 6">
            <a:extLst>
              <a:ext uri="{FF2B5EF4-FFF2-40B4-BE49-F238E27FC236}">
                <a16:creationId xmlns:a16="http://schemas.microsoft.com/office/drawing/2014/main" id="{097B0D9F-139E-4888-9381-9D7E49612FED}"/>
              </a:ext>
            </a:extLst>
          </p:cNvPr>
          <p:cNvPicPr>
            <a:picLocks noChangeAspect="1"/>
          </p:cNvPicPr>
          <p:nvPr/>
        </p:nvPicPr>
        <p:blipFill rotWithShape="1">
          <a:blip r:embed="rId15"/>
          <a:srcRect l="20889" t="9226" r="31972" b="18267"/>
          <a:stretch/>
        </p:blipFill>
        <p:spPr>
          <a:xfrm>
            <a:off x="1753203" y="1424191"/>
            <a:ext cx="1016977" cy="1018469"/>
          </a:xfrm>
          <a:prstGeom prst="flowChartConnector">
            <a:avLst/>
          </a:prstGeom>
        </p:spPr>
      </p:pic>
      <p:pic>
        <p:nvPicPr>
          <p:cNvPr id="88" name="Picture 87">
            <a:extLst>
              <a:ext uri="{FF2B5EF4-FFF2-40B4-BE49-F238E27FC236}">
                <a16:creationId xmlns:a16="http://schemas.microsoft.com/office/drawing/2014/main" id="{4E9FD44A-AFE8-41E8-8310-7E8A25E58A1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0152" t="12574" r="22768" b="1660"/>
          <a:stretch/>
        </p:blipFill>
        <p:spPr>
          <a:xfrm>
            <a:off x="1757032" y="5008304"/>
            <a:ext cx="1020129" cy="1026045"/>
          </a:xfrm>
          <a:prstGeom prst="ellipse">
            <a:avLst/>
          </a:prstGeom>
        </p:spPr>
      </p:pic>
    </p:spTree>
    <p:extLst>
      <p:ext uri="{BB962C8B-B14F-4D97-AF65-F5344CB8AC3E}">
        <p14:creationId xmlns:p14="http://schemas.microsoft.com/office/powerpoint/2010/main" val="264580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21423"/>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495" y="3295366"/>
            <a:ext cx="1254572"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Deliverables, publications, presentations, conferences, deadlines, international work, webinars, partners, project hand-offs, proposals, Fellow positions </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Amanda: </a:t>
            </a:r>
            <a:r>
              <a:rPr lang="en-US" sz="1600" dirty="0">
                <a:solidFill>
                  <a:schemeClr val="tx1">
                    <a:lumMod val="75000"/>
                    <a:lumOff val="25000"/>
                  </a:schemeClr>
                </a:solidFill>
              </a:rPr>
              <a:t>757-864-5552 </a:t>
            </a:r>
            <a:r>
              <a:rPr lang="en-US" sz="1200" dirty="0">
                <a:solidFill>
                  <a:schemeClr val="tx1">
                    <a:lumMod val="75000"/>
                    <a:lumOff val="25000"/>
                  </a:schemeClr>
                </a:solidFill>
                <a:hlinkClick r:id="rId8"/>
              </a:rPr>
              <a:t>Amanda.L.Clayton@nasa.gov</a:t>
            </a:r>
            <a:endParaRPr lang="en-US" sz="1600" dirty="0">
              <a:solidFill>
                <a:schemeClr val="tx1">
                  <a:lumMod val="75000"/>
                  <a:lumOff val="25000"/>
                </a:schemeClr>
              </a:solidFill>
              <a:latin typeface="Century Gothic" panose="020F0302020204030204"/>
            </a:endParaRPr>
          </a:p>
        </p:txBody>
      </p:sp>
      <p:sp>
        <p:nvSpPr>
          <p:cNvPr id="78" name="TextBox 77"/>
          <p:cNvSpPr txBox="1"/>
          <p:nvPr/>
        </p:nvSpPr>
        <p:spPr>
          <a:xfrm>
            <a:off x="1299465" y="3295366"/>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SSAI systems, travel, schedule adjustments, paperwork, online application system, employment verifications, 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Karen: </a:t>
            </a:r>
            <a:r>
              <a:rPr lang="en-US" sz="1600" dirty="0">
                <a:solidFill>
                  <a:prstClr val="black">
                    <a:lumMod val="75000"/>
                    <a:lumOff val="25000"/>
                  </a:prstClr>
                </a:solidFill>
              </a:rPr>
              <a:t>757-864-1276 </a:t>
            </a:r>
            <a:r>
              <a:rPr lang="en-US" sz="1200" dirty="0">
                <a:solidFill>
                  <a:prstClr val="black">
                    <a:lumMod val="75000"/>
                    <a:lumOff val="25000"/>
                  </a:prstClr>
                </a:solidFill>
                <a:hlinkClick r:id="rId9"/>
              </a:rPr>
              <a:t>Karen.N.Allsbrook@nasa.gov</a:t>
            </a:r>
            <a:endParaRPr lang="en-US" sz="1600" dirty="0">
              <a:solidFill>
                <a:prstClr val="black">
                  <a:lumMod val="75000"/>
                  <a:lumOff val="25000"/>
                </a:prstClr>
              </a:solidFill>
            </a:endParaRPr>
          </a:p>
        </p:txBody>
      </p:sp>
      <p:sp>
        <p:nvSpPr>
          <p:cNvPr id="84" name="TextBox 83"/>
          <p:cNvSpPr txBox="1"/>
          <p:nvPr/>
        </p:nvSpPr>
        <p:spPr>
          <a:xfrm>
            <a:off x="6625290" y="3576845"/>
            <a:ext cx="3593664" cy="12834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Project Coordination &amp; Impact Analysis Teams – deliverables, tracking metrics, indicators, participant surveys</a:t>
            </a:r>
          </a:p>
          <a:p>
            <a:pPr>
              <a:lnSpc>
                <a:spcPct val="90000"/>
              </a:lnSpc>
              <a:buClr>
                <a:srgbClr val="EF282F"/>
              </a:buClr>
            </a:pPr>
            <a:r>
              <a:rPr lang="en-US" sz="1400" dirty="0">
                <a:solidFill>
                  <a:schemeClr val="tx1">
                    <a:lumMod val="75000"/>
                    <a:lumOff val="25000"/>
                  </a:schemeClr>
                </a:solidFill>
                <a:latin typeface="Century Gothic" panose="020B0502020202020204" pitchFamily="34" charset="0"/>
              </a:rPr>
              <a:t> </a:t>
            </a: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Cecil: </a:t>
            </a:r>
            <a:r>
              <a:rPr lang="en-US" sz="1200" dirty="0">
                <a:solidFill>
                  <a:prstClr val="black">
                    <a:lumMod val="75000"/>
                    <a:lumOff val="25000"/>
                  </a:prstClr>
                </a:solidFill>
                <a:hlinkClick r:id="rId10"/>
              </a:rPr>
              <a:t>Robert.byles@ssaihq.com</a:t>
            </a:r>
            <a:r>
              <a:rPr lang="en-US" sz="1200" dirty="0">
                <a:solidFill>
                  <a:prstClr val="black">
                    <a:lumMod val="75000"/>
                    <a:lumOff val="25000"/>
                  </a:prstClr>
                </a:solidFill>
              </a:rPr>
              <a:t> </a:t>
            </a:r>
            <a:endParaRPr lang="en-US" sz="1600" dirty="0">
              <a:solidFill>
                <a:prstClr val="black">
                  <a:lumMod val="75000"/>
                  <a:lumOff val="25000"/>
                </a:prstClr>
              </a:solidFill>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a:solidFill>
                  <a:schemeClr val="tx1">
                    <a:lumMod val="75000"/>
                    <a:lumOff val="25000"/>
                  </a:schemeClr>
                </a:solidFill>
              </a:rPr>
              <a:t>Danny: </a:t>
            </a:r>
            <a:r>
              <a:rPr lang="en-US" sz="1600" dirty="0">
                <a:solidFill>
                  <a:schemeClr val="tx1">
                    <a:lumMod val="75000"/>
                    <a:lumOff val="25000"/>
                  </a:schemeClr>
                </a:solidFill>
              </a:rPr>
              <a:t>757-864-3762 </a:t>
            </a:r>
            <a:r>
              <a:rPr lang="en-US" sz="1200" dirty="0">
                <a:solidFill>
                  <a:schemeClr val="tx1">
                    <a:lumMod val="75000"/>
                    <a:lumOff val="25000"/>
                  </a:schemeClr>
                </a:solidFill>
                <a:hlinkClick r:id="rId11"/>
              </a:rPr>
              <a:t>daniel.c.mangosing@nasa.gov</a:t>
            </a:r>
            <a:r>
              <a:rPr lang="en-US" sz="1200" dirty="0">
                <a:solidFill>
                  <a:schemeClr val="tx1">
                    <a:lumMod val="75000"/>
                    <a:lumOff val="25000"/>
                  </a:schemeClr>
                </a:solidFill>
              </a:rPr>
              <a:t> </a:t>
            </a:r>
            <a:endParaRPr lang="en-US" sz="1600" dirty="0">
              <a:solidFill>
                <a:schemeClr val="tx1">
                  <a:lumMod val="75000"/>
                  <a:lumOff val="25000"/>
                </a:schemeClr>
              </a:solidFill>
              <a:latin typeface="Century Gothic" panose="020F0302020204030204"/>
            </a:endParaRPr>
          </a:p>
        </p:txBody>
      </p:sp>
      <p:sp>
        <p:nvSpPr>
          <p:cNvPr id="40" name="TextBox 39"/>
          <p:cNvSpPr txBox="1"/>
          <p:nvPr/>
        </p:nvSpPr>
        <p:spPr>
          <a:xfrm>
            <a:off x="6484696" y="1521423"/>
            <a:ext cx="3559085" cy="2086725"/>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Employment status, offer letters, SSAI application, SSAI systems, employment verifications, SSAI POC</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Media requests, social media approvals</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Stephanie: </a:t>
            </a:r>
            <a:r>
              <a:rPr lang="en-US" sz="1600" dirty="0">
                <a:solidFill>
                  <a:prstClr val="black">
                    <a:lumMod val="75000"/>
                    <a:lumOff val="25000"/>
                  </a:prstClr>
                </a:solidFill>
              </a:rPr>
              <a:t>757-864-4498 </a:t>
            </a:r>
            <a:r>
              <a:rPr lang="en-US" sz="1400" dirty="0">
                <a:solidFill>
                  <a:prstClr val="black">
                    <a:lumMod val="75000"/>
                    <a:lumOff val="25000"/>
                  </a:prstClr>
                </a:solidFill>
                <a:hlinkClick r:id="rId12"/>
              </a:rPr>
              <a:t>Stephanie.Burke@ssiahq.com</a:t>
            </a:r>
            <a:endParaRPr lang="en-US" sz="1400" dirty="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303470" y="1521423"/>
            <a:ext cx="1261881" cy="1252728"/>
          </a:xfrm>
          <a:prstGeom prst="ellipse">
            <a:avLst/>
          </a:prstGeom>
          <a:effectLst>
            <a:outerShdw blurRad="76200" dir="13500000" sy="23000" kx="1200000" algn="br" rotWithShape="0">
              <a:prstClr val="black">
                <a:alpha val="20000"/>
              </a:prstClr>
            </a:outerShdw>
          </a:effectLst>
        </p:spPr>
      </p:pic>
      <p:pic>
        <p:nvPicPr>
          <p:cNvPr id="43" name="Picture 42">
            <a:extLst>
              <a:ext uri="{FF2B5EF4-FFF2-40B4-BE49-F238E27FC236}">
                <a16:creationId xmlns:a16="http://schemas.microsoft.com/office/drawing/2014/main" id="{F3188A3A-BA16-F348-A065-4C9A66C09A4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286" t="8530" r="28356" b="14197"/>
          <a:stretch/>
        </p:blipFill>
        <p:spPr>
          <a:xfrm rot="5400000">
            <a:off x="5305376" y="4950625"/>
            <a:ext cx="1248916" cy="1252728"/>
          </a:xfrm>
          <a:prstGeom prst="ellipse">
            <a:avLst/>
          </a:prstGeom>
          <a:effectLst>
            <a:outerShdw blurRad="76200" dir="13500000" sy="23000" kx="1200000" algn="br" rotWithShape="0">
              <a:prstClr val="black">
                <a:alpha val="20000"/>
              </a:prstClr>
            </a:outerShdw>
          </a:effectLst>
        </p:spPr>
      </p:pic>
      <p:pic>
        <p:nvPicPr>
          <p:cNvPr id="44" name="Picture 43">
            <a:extLst>
              <a:ext uri="{FF2B5EF4-FFF2-40B4-BE49-F238E27FC236}">
                <a16:creationId xmlns:a16="http://schemas.microsoft.com/office/drawing/2014/main" id="{C02D5E2C-94B5-BA41-9995-DCFD4D374446}"/>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316982" y="3334889"/>
            <a:ext cx="1252728" cy="1252728"/>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6689029" y="5049249"/>
            <a:ext cx="3403050" cy="12834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Geoinformatics &amp; Communications Teams – technical help, code, AGOL, project videos </a:t>
            </a:r>
          </a:p>
          <a:p>
            <a:pPr>
              <a:lnSpc>
                <a:spcPct val="90000"/>
              </a:lnSpc>
              <a:buClr>
                <a:srgbClr val="EF282F"/>
              </a:buClr>
            </a:pPr>
            <a:r>
              <a:rPr lang="en-US" sz="1400" dirty="0">
                <a:solidFill>
                  <a:schemeClr val="tx1">
                    <a:lumMod val="75000"/>
                    <a:lumOff val="25000"/>
                  </a:schemeClr>
                </a:solidFill>
                <a:latin typeface="Century Gothic" panose="020B0502020202020204" pitchFamily="34" charset="0"/>
              </a:rPr>
              <a:t> </a:t>
            </a:r>
          </a:p>
          <a:p>
            <a:pPr marL="285750" lvl="0" indent="-285750">
              <a:lnSpc>
                <a:spcPct val="90000"/>
              </a:lnSpc>
              <a:buClr>
                <a:srgbClr val="EF282F"/>
              </a:buClr>
              <a:buFont typeface="Wingdings" panose="05000000000000000000" pitchFamily="2" charset="2"/>
              <a:buChar char="à"/>
            </a:pPr>
            <a:r>
              <a:rPr lang="en-US" sz="1600" b="1" dirty="0">
                <a:solidFill>
                  <a:prstClr val="black">
                    <a:lumMod val="75000"/>
                    <a:lumOff val="25000"/>
                  </a:prstClr>
                </a:solidFill>
              </a:rPr>
              <a:t>Hayley: </a:t>
            </a:r>
            <a:r>
              <a:rPr lang="en-US" sz="1200" dirty="0">
                <a:solidFill>
                  <a:prstClr val="black">
                    <a:lumMod val="75000"/>
                    <a:lumOff val="25000"/>
                  </a:prstClr>
                </a:solidFill>
              </a:rPr>
              <a:t>Hayley.pippin@ssaihq.com </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56880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 Data Centers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45329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600" dirty="0"/>
              <a:t>Earth Observing System Data and Information System (EOSDIS) is designed as a distributed system, with major facilities at Distributed Active Archive Centers (DAACs) located throughout the United States. </a:t>
            </a:r>
          </a:p>
          <a:p>
            <a:pPr marL="285750" indent="-285750">
              <a:spcBef>
                <a:spcPts val="0"/>
              </a:spcBef>
              <a:spcAft>
                <a:spcPts val="600"/>
              </a:spcAft>
              <a:buClr>
                <a:srgbClr val="EF282F"/>
              </a:buClr>
              <a:buFont typeface="Webdings" panose="05030102010509060703" pitchFamily="18" charset="2"/>
              <a:buChar char="4"/>
            </a:pPr>
            <a:r>
              <a:rPr lang="en-US" sz="1600" dirty="0"/>
              <a:t>These institutions are custodians of EOS mission data and ensure that data will be easily accessible to users. </a:t>
            </a:r>
          </a:p>
          <a:p>
            <a:pPr marL="285750" indent="-285750">
              <a:spcBef>
                <a:spcPts val="0"/>
              </a:spcBef>
              <a:spcAft>
                <a:spcPts val="600"/>
              </a:spcAft>
              <a:buClr>
                <a:srgbClr val="EF282F"/>
              </a:buClr>
              <a:buFont typeface="Webdings" panose="05030102010509060703" pitchFamily="18" charset="2"/>
              <a:buChar char="4"/>
            </a:pPr>
            <a:r>
              <a:rPr lang="en-US" sz="1600" dirty="0"/>
              <a:t>The EOSDIS DAACs process, archive, document, and distribute data from NASA's past and current Earth-observing satellites and field measurement programs. </a:t>
            </a:r>
          </a:p>
          <a:p>
            <a:pPr marL="285750" indent="-285750">
              <a:spcBef>
                <a:spcPts val="0"/>
              </a:spcBef>
              <a:spcAft>
                <a:spcPts val="600"/>
              </a:spcAft>
              <a:buClr>
                <a:srgbClr val="EF282F"/>
              </a:buClr>
              <a:buFont typeface="Webdings" panose="05030102010509060703" pitchFamily="18" charset="2"/>
              <a:buChar char="4"/>
            </a:pPr>
            <a:r>
              <a:rPr lang="en-US" sz="1600" dirty="0"/>
              <a:t>Acting in concert, the DAACs provide reliable, robust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EF282F"/>
              </a:buClr>
              <a:buFont typeface="Arial" panose="020B0604020202020204" pitchFamily="34" charset="0"/>
              <a:buChar char="•"/>
            </a:pPr>
            <a:r>
              <a:rPr lang="en-US" sz="1600" dirty="0"/>
              <a:t>Assistance in selecting and obtaining data</a:t>
            </a:r>
          </a:p>
          <a:p>
            <a:pPr marL="742950" lvl="1" indent="-285750">
              <a:spcBef>
                <a:spcPts val="0"/>
              </a:spcBef>
              <a:spcAft>
                <a:spcPts val="600"/>
              </a:spcAft>
              <a:buClr>
                <a:srgbClr val="EF282F"/>
              </a:buClr>
              <a:buFont typeface="Arial" panose="020B0604020202020204" pitchFamily="34" charset="0"/>
              <a:buChar char="•"/>
            </a:pPr>
            <a:r>
              <a:rPr lang="en-US" sz="1600" dirty="0"/>
              <a:t>Access to data-handling and visualization tools</a:t>
            </a:r>
          </a:p>
          <a:p>
            <a:pPr marL="742950" lvl="1" indent="-285750">
              <a:spcBef>
                <a:spcPts val="0"/>
              </a:spcBef>
              <a:spcAft>
                <a:spcPts val="600"/>
              </a:spcAft>
              <a:buClr>
                <a:srgbClr val="EF282F"/>
              </a:buClr>
              <a:buFont typeface="Arial" panose="020B0604020202020204" pitchFamily="34" charset="0"/>
              <a:buChar char="•"/>
            </a:pPr>
            <a:r>
              <a:rPr lang="en-US" sz="1600" dirty="0"/>
              <a:t>Notification of data-related news</a:t>
            </a:r>
          </a:p>
          <a:p>
            <a:pPr marL="742950" lvl="1" indent="-285750">
              <a:spcBef>
                <a:spcPts val="0"/>
              </a:spcBef>
              <a:spcAft>
                <a:spcPts val="600"/>
              </a:spcAft>
              <a:buClr>
                <a:srgbClr val="EF282F"/>
              </a:buClr>
              <a:buFont typeface="Arial" panose="020B0604020202020204" pitchFamily="34" charset="0"/>
              <a:buChar char="•"/>
            </a:pPr>
            <a:r>
              <a:rPr lang="en-US" sz="1600" dirty="0"/>
              <a:t>Technical support and referrals</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a:p>
        </p:txBody>
      </p:sp>
      <p:pic>
        <p:nvPicPr>
          <p:cNvPr id="40" name="Picture 2" descr="Data Center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002" y="3803814"/>
            <a:ext cx="3644466" cy="27257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9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50812"/>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 Data Center Resources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322121" y="1240320"/>
            <a:ext cx="9660391" cy="20951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600" dirty="0"/>
              <a:t>EOSDIS Distributed Active Archive Centers (DAACs) </a:t>
            </a:r>
            <a:r>
              <a:rPr lang="en-US" sz="1600" dirty="0">
                <a:hlinkClick r:id="rId4"/>
              </a:rPr>
              <a:t>https://earthdata.nasa.gov/about/daacs</a:t>
            </a:r>
            <a:endParaRPr lang="en-US" sz="1600" dirty="0"/>
          </a:p>
          <a:p>
            <a:pPr marL="285750" indent="-285750">
              <a:spcBef>
                <a:spcPts val="0"/>
              </a:spcBef>
              <a:spcAft>
                <a:spcPts val="1200"/>
              </a:spcAft>
              <a:buClr>
                <a:srgbClr val="EF282F"/>
              </a:buClr>
              <a:buFont typeface="Webdings" panose="05030102010509060703" pitchFamily="18" charset="2"/>
              <a:buChar char="4"/>
            </a:pPr>
            <a:r>
              <a:rPr lang="en-US" sz="1600" dirty="0"/>
              <a:t>Earth Data Search  </a:t>
            </a:r>
            <a:r>
              <a:rPr lang="en-US" sz="1600" dirty="0">
                <a:hlinkClick r:id="rId5"/>
              </a:rPr>
              <a:t>https://search.earthdata.nasa.gov/search</a:t>
            </a:r>
            <a:r>
              <a:rPr lang="en-US" sz="1600" dirty="0"/>
              <a:t> </a:t>
            </a:r>
          </a:p>
          <a:p>
            <a:pPr marL="285750" indent="-285750">
              <a:spcBef>
                <a:spcPts val="0"/>
              </a:spcBef>
              <a:spcAft>
                <a:spcPts val="600"/>
              </a:spcAft>
              <a:buClr>
                <a:srgbClr val="EF282F"/>
              </a:buClr>
              <a:buFont typeface="Webdings" panose="05030102010509060703" pitchFamily="18" charset="2"/>
              <a:buChar char="4"/>
            </a:pPr>
            <a:r>
              <a:rPr lang="en-US" sz="1600" dirty="0" err="1"/>
              <a:t>Earthdata</a:t>
            </a:r>
            <a:r>
              <a:rPr lang="en-US" sz="1600" dirty="0"/>
              <a:t> Forum </a:t>
            </a:r>
            <a:r>
              <a:rPr lang="en-US" sz="1600" dirty="0">
                <a:hlinkClick r:id="rId6"/>
              </a:rPr>
              <a:t>https://forum.earthdata.nasa.gov/</a:t>
            </a:r>
            <a:endParaRPr lang="en-US" sz="1600" dirty="0"/>
          </a:p>
          <a:p>
            <a:pPr marL="742950" lvl="1" indent="-285750">
              <a:spcBef>
                <a:spcPts val="0"/>
              </a:spcBef>
              <a:spcAft>
                <a:spcPts val="1200"/>
              </a:spcAft>
              <a:buClr>
                <a:srgbClr val="EF282F"/>
              </a:buClr>
              <a:buFont typeface="Webdings" panose="05030102010509060703" pitchFamily="18" charset="2"/>
              <a:buChar char="4"/>
            </a:pPr>
            <a:r>
              <a:rPr lang="en-US" dirty="0"/>
              <a:t>Ask questions about data types, access, issues, etc.</a:t>
            </a:r>
            <a:endParaRPr lang="en-US" sz="2800" dirty="0"/>
          </a:p>
          <a:p>
            <a:pPr marL="285750" indent="-285750">
              <a:spcBef>
                <a:spcPts val="0"/>
              </a:spcBef>
              <a:spcAft>
                <a:spcPts val="600"/>
              </a:spcAft>
              <a:buClr>
                <a:srgbClr val="EF282F"/>
              </a:buClr>
              <a:buFont typeface="Webdings" panose="05030102010509060703" pitchFamily="18" charset="2"/>
              <a:buChar char="4"/>
            </a:pPr>
            <a:r>
              <a:rPr lang="en-US" sz="1600" dirty="0"/>
              <a:t>LP DAAC </a:t>
            </a:r>
            <a:r>
              <a:rPr lang="en-US" sz="1600" dirty="0" err="1"/>
              <a:t>AppEEARS</a:t>
            </a:r>
            <a:r>
              <a:rPr lang="en-US" sz="1600" dirty="0"/>
              <a:t> </a:t>
            </a:r>
            <a:r>
              <a:rPr lang="en-US" sz="1600" dirty="0">
                <a:hlinkClick r:id="rId7"/>
              </a:rPr>
              <a:t>https://lpdaac.usgs.gov/tools/appeears/</a:t>
            </a:r>
            <a:endParaRPr lang="en-US" sz="1600" dirty="0"/>
          </a:p>
          <a:p>
            <a:pPr marL="742950" lvl="1" indent="-285750">
              <a:spcBef>
                <a:spcPts val="0"/>
              </a:spcBef>
              <a:spcAft>
                <a:spcPts val="600"/>
              </a:spcAft>
              <a:buClr>
                <a:srgbClr val="EF282F"/>
              </a:buClr>
              <a:buFont typeface="Webdings" panose="05030102010509060703" pitchFamily="18" charset="2"/>
              <a:buChar char="4"/>
            </a:pPr>
            <a:r>
              <a:rPr lang="en-US" dirty="0"/>
              <a:t>Simple and efficient data access and transformation</a:t>
            </a:r>
          </a:p>
          <a:p>
            <a:pPr marL="742950" lvl="1" indent="-285750">
              <a:spcBef>
                <a:spcPts val="0"/>
              </a:spcBef>
              <a:spcAft>
                <a:spcPts val="600"/>
              </a:spcAft>
              <a:buClr>
                <a:srgbClr val="EF282F"/>
              </a:buClr>
              <a:buFont typeface="Arial" panose="020B0604020202020204" pitchFamily="34" charset="0"/>
              <a:buChar char="•"/>
            </a:pPr>
            <a:endParaRPr lang="en-US" sz="1600" dirty="0"/>
          </a:p>
          <a:p>
            <a:pPr marL="742950" lvl="1" indent="-285750">
              <a:spcBef>
                <a:spcPts val="0"/>
              </a:spcBef>
              <a:spcAft>
                <a:spcPts val="600"/>
              </a:spcAft>
              <a:buClr>
                <a:srgbClr val="EF282F"/>
              </a:buClr>
              <a:buFont typeface="Arial" panose="020B0604020202020204" pitchFamily="34" charset="0"/>
              <a:buChar char="•"/>
            </a:pPr>
            <a:endParaRPr lang="en-US" sz="1600" dirty="0"/>
          </a:p>
        </p:txBody>
      </p:sp>
      <p:pic>
        <p:nvPicPr>
          <p:cNvPr id="4" name="Picture 3"/>
          <p:cNvPicPr>
            <a:picLocks noChangeAspect="1"/>
          </p:cNvPicPr>
          <p:nvPr/>
        </p:nvPicPr>
        <p:blipFill>
          <a:blip r:embed="rId8"/>
          <a:stretch>
            <a:fillRect/>
          </a:stretch>
        </p:blipFill>
        <p:spPr>
          <a:xfrm rot="21003941">
            <a:off x="4470011" y="3327214"/>
            <a:ext cx="5430724" cy="2560320"/>
          </a:xfrm>
          <a:prstGeom prst="rect">
            <a:avLst/>
          </a:prstGeom>
          <a:effectLst>
            <a:outerShdw blurRad="50800" dist="38100" dir="2700000" algn="tl" rotWithShape="0">
              <a:prstClr val="black">
                <a:alpha val="40000"/>
              </a:prstClr>
            </a:outerShdw>
          </a:effectLst>
        </p:spPr>
      </p:pic>
      <p:grpSp>
        <p:nvGrpSpPr>
          <p:cNvPr id="43" name="Group 42"/>
          <p:cNvGrpSpPr/>
          <p:nvPr/>
        </p:nvGrpSpPr>
        <p:grpSpPr>
          <a:xfrm>
            <a:off x="378292" y="3731252"/>
            <a:ext cx="3727364" cy="2785860"/>
            <a:chOff x="637003" y="5290691"/>
            <a:chExt cx="4133410" cy="3407568"/>
          </a:xfrm>
        </p:grpSpPr>
        <p:sp>
          <p:nvSpPr>
            <p:cNvPr id="44" name="Text Placeholder 5"/>
            <p:cNvSpPr txBox="1">
              <a:spLocks/>
            </p:cNvSpPr>
            <p:nvPr/>
          </p:nvSpPr>
          <p:spPr>
            <a:xfrm>
              <a:off x="638104" y="5374648"/>
              <a:ext cx="4132309" cy="3323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New to using NASA Earth science data? </a:t>
              </a:r>
            </a:p>
            <a:p>
              <a:pPr algn="ctr">
                <a:spcBef>
                  <a:spcPts val="0"/>
                </a:spcBef>
                <a:buClr>
                  <a:srgbClr val="0078C1"/>
                </a:buClr>
              </a:pPr>
              <a:r>
                <a:rPr lang="en-US" sz="1600" i="1" dirty="0">
                  <a:hlinkClick r:id="rId9"/>
                </a:rPr>
                <a:t>Data Pathfinders</a:t>
              </a:r>
              <a:r>
                <a:rPr lang="en-US" sz="1600" i="1" dirty="0"/>
                <a:t> </a:t>
              </a:r>
              <a:r>
                <a:rPr lang="en-US" sz="1600" dirty="0"/>
                <a:t>provide direct links to commonly-used datasets across NASA’s Earth science data collections</a:t>
              </a:r>
            </a:p>
            <a:p>
              <a:pPr algn="ctr">
                <a:spcBef>
                  <a:spcPts val="600"/>
                </a:spcBef>
                <a:buClr>
                  <a:srgbClr val="0078C1"/>
                </a:buClr>
              </a:pPr>
              <a:r>
                <a:rPr lang="en-US" sz="1600" b="1" i="1" dirty="0">
                  <a:solidFill>
                    <a:srgbClr val="EF282F"/>
                  </a:solidFill>
                </a:rPr>
                <a:t>·</a:t>
              </a:r>
              <a:r>
                <a:rPr lang="en-US" sz="1600" i="1" dirty="0">
                  <a:solidFill>
                    <a:srgbClr val="EF282F"/>
                  </a:solidFill>
                </a:rPr>
                <a:t> </a:t>
              </a:r>
              <a:r>
                <a:rPr lang="en-US" sz="1400" i="1" dirty="0"/>
                <a:t>Agriculture &amp; Water Resources </a:t>
              </a:r>
            </a:p>
            <a:p>
              <a:pPr algn="ctr">
                <a:spcBef>
                  <a:spcPts val="0"/>
                </a:spcBef>
                <a:buClr>
                  <a:srgbClr val="0078C1"/>
                </a:buClr>
              </a:pPr>
              <a:r>
                <a:rPr lang="en-US" sz="1600" b="1" i="1" dirty="0">
                  <a:solidFill>
                    <a:srgbClr val="EF282F"/>
                  </a:solidFill>
                </a:rPr>
                <a:t>· </a:t>
              </a:r>
              <a:r>
                <a:rPr lang="en-US" sz="1400" i="1" dirty="0"/>
                <a:t>Biological Diversity &amp; Eco Forecasting</a:t>
              </a:r>
            </a:p>
            <a:p>
              <a:pPr algn="ctr">
                <a:spcBef>
                  <a:spcPts val="0"/>
                </a:spcBef>
                <a:buClr>
                  <a:srgbClr val="0078C1"/>
                </a:buClr>
              </a:pPr>
              <a:r>
                <a:rPr lang="en-US" sz="1600" b="1" i="1" dirty="0">
                  <a:solidFill>
                    <a:srgbClr val="EF282F"/>
                  </a:solidFill>
                </a:rPr>
                <a:t>·</a:t>
              </a:r>
              <a:r>
                <a:rPr lang="en-US" sz="1600" i="1" dirty="0"/>
                <a:t> </a:t>
              </a:r>
              <a:r>
                <a:rPr lang="en-US" sz="1400" i="1" dirty="0"/>
                <a:t>Geographic Information Systems</a:t>
              </a:r>
            </a:p>
            <a:p>
              <a:pPr algn="ctr">
                <a:spcBef>
                  <a:spcPts val="0"/>
                </a:spcBef>
                <a:buClr>
                  <a:srgbClr val="0078C1"/>
                </a:buClr>
              </a:pPr>
              <a:r>
                <a:rPr lang="en-US" sz="1600" b="1" i="1" dirty="0">
                  <a:solidFill>
                    <a:srgbClr val="EF282F"/>
                  </a:solidFill>
                </a:rPr>
                <a:t>· </a:t>
              </a:r>
              <a:r>
                <a:rPr lang="en-US" sz="1400" i="1" dirty="0"/>
                <a:t>Disasters</a:t>
              </a:r>
              <a:r>
                <a:rPr lang="en-US" sz="1400" b="1" i="1" dirty="0">
                  <a:solidFill>
                    <a:srgbClr val="EF282F"/>
                  </a:solidFill>
                </a:rPr>
                <a:t>·</a:t>
              </a:r>
              <a:r>
                <a:rPr lang="en-US" sz="1400" i="1" dirty="0"/>
                <a:t> Health &amp; Air Quality</a:t>
              </a:r>
              <a:r>
                <a:rPr lang="en-US" sz="1600" b="1" i="1" dirty="0">
                  <a:solidFill>
                    <a:srgbClr val="EF282F"/>
                  </a:solidFill>
                </a:rPr>
                <a:t>· </a:t>
              </a:r>
              <a:r>
                <a:rPr lang="en-US" sz="1400" i="1" dirty="0"/>
                <a:t>Wildfires</a:t>
              </a:r>
              <a:endParaRPr lang="en-US" sz="1600" i="1" dirty="0"/>
            </a:p>
          </p:txBody>
        </p:sp>
        <p:sp>
          <p:nvSpPr>
            <p:cNvPr id="45" name="Rounded Rectangle 44"/>
            <p:cNvSpPr/>
            <p:nvPr/>
          </p:nvSpPr>
          <p:spPr>
            <a:xfrm>
              <a:off x="637003" y="5290691"/>
              <a:ext cx="4133410" cy="3187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532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65B40-AA41-4C6A-AD92-5CD11CCF72E3}">
  <ds:schemaRefs>
    <ds:schemaRef ds:uri="21e6a8e8-1dff-48a6-ab9b-8d556c6946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D06C81-FE66-4341-A91D-AD98FFF0AA09}">
  <ds:schemaRefs>
    <ds:schemaRef ds:uri="http://schemas.microsoft.com/sharepoint/v3/contenttype/forms"/>
  </ds:schemaRefs>
</ds:datastoreItem>
</file>

<file path=customXml/itemProps3.xml><?xml version="1.0" encoding="utf-8"?>
<ds:datastoreItem xmlns:ds="http://schemas.openxmlformats.org/officeDocument/2006/customXml" ds:itemID="{C44C1038-44CA-4EA5-A7A8-3DF817B2B3D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10754</TotalTime>
  <Words>1166</Words>
  <Application>Microsoft Office PowerPoint</Application>
  <PresentationFormat>Widescreen</PresentationFormat>
  <Paragraphs>155</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79</cp:revision>
  <dcterms:created xsi:type="dcterms:W3CDTF">2019-01-24T15:36:39Z</dcterms:created>
  <dcterms:modified xsi:type="dcterms:W3CDTF">2021-01-21T22:12:55Z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