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77" r:id="rId7"/>
    <p:sldId id="260" r:id="rId8"/>
    <p:sldId id="262" r:id="rId9"/>
    <p:sldId id="261" r:id="rId10"/>
    <p:sldId id="269" r:id="rId11"/>
    <p:sldId id="276" r:id="rId12"/>
    <p:sldId id="263" r:id="rId13"/>
    <p:sldId id="279" r:id="rId14"/>
    <p:sldId id="274" r:id="rId15"/>
    <p:sldId id="278" r:id="rId16"/>
    <p:sldId id="275"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dan, Juanito J. (ARC-SGE)[SSAI DEVELOP]" initials="AJJ(D" lastIdx="7" clrIdx="0">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a:srgbClr val="3C3A69"/>
    <a:srgbClr val="2D264F"/>
    <a:srgbClr val="18133C"/>
    <a:srgbClr val="485870"/>
    <a:srgbClr val="3F3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81696" autoAdjust="0"/>
  </p:normalViewPr>
  <p:slideViewPr>
    <p:cSldViewPr snapToGrid="0">
      <p:cViewPr varScale="1">
        <p:scale>
          <a:sx n="58" d="100"/>
          <a:sy n="58" d="100"/>
        </p:scale>
        <p:origin x="106" y="3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2400" dirty="0"/>
            <a:t>NPO</a:t>
          </a:r>
        </a:p>
      </dgm:t>
    </dgm:pt>
    <dgm:pt modelId="{F986E1DA-1DE9-49D1-974C-DA2C1E1EDEE0}" type="parTrans" cxnId="{31C359DB-41E0-40E9-A0EF-A1EB02A00CF1}">
      <dgm:prSet/>
      <dgm:spPr/>
      <dgm:t>
        <a:bodyPr/>
        <a:lstStyle/>
        <a:p>
          <a:endParaRPr lang="en-US" sz="1600"/>
        </a:p>
      </dgm:t>
    </dgm:pt>
    <dgm:pt modelId="{6BF1AD79-F94C-4F6B-9E15-816DFFCD8409}" type="sibTrans" cxnId="{31C359DB-41E0-40E9-A0EF-A1EB02A00CF1}">
      <dgm:prSet/>
      <dgm:spPr/>
      <dgm:t>
        <a:bodyPr/>
        <a:lstStyle/>
        <a:p>
          <a:endParaRPr lang="en-US" sz="1600"/>
        </a:p>
      </dgm:t>
    </dgm:pt>
    <dgm:pt modelId="{A748C7D6-C850-4C9C-866A-F95C2FB83DB9}">
      <dgm:prSet phldrT="[Text]" custT="1"/>
      <dgm:spPr/>
      <dgm:t>
        <a:bodyPr/>
        <a:lstStyle/>
        <a:p>
          <a:r>
            <a:rPr lang="en-US" sz="2400" dirty="0"/>
            <a:t>Senior Fellows</a:t>
          </a:r>
        </a:p>
      </dgm:t>
    </dgm:pt>
    <dgm:pt modelId="{2C3468B2-7FA6-46AD-88B7-D9942AD92C67}" type="parTrans" cxnId="{8FB32821-82A8-4121-8CB5-D89183EA4059}">
      <dgm:prSet/>
      <dgm:spPr/>
      <dgm:t>
        <a:bodyPr/>
        <a:lstStyle/>
        <a:p>
          <a:endParaRPr lang="en-US" sz="1600"/>
        </a:p>
      </dgm:t>
    </dgm:pt>
    <dgm:pt modelId="{11D1BF9E-663E-4C2A-8CFB-9ED789EEC905}" type="sibTrans" cxnId="{8FB32821-82A8-4121-8CB5-D89183EA4059}">
      <dgm:prSet/>
      <dgm:spPr/>
      <dgm:t>
        <a:bodyPr/>
        <a:lstStyle/>
        <a:p>
          <a:endParaRPr lang="en-US" sz="1600"/>
        </a:p>
      </dgm:t>
    </dgm:pt>
    <dgm:pt modelId="{980D7366-D1E8-4048-AA7D-7D34FDF4C92A}">
      <dgm:prSet phldrT="[Text]" custT="1"/>
      <dgm:spPr/>
      <dgm:t>
        <a:bodyPr/>
        <a:lstStyle/>
        <a:p>
          <a:r>
            <a:rPr lang="en-US" sz="2400" dirty="0"/>
            <a:t>Lead/Fellow </a:t>
          </a:r>
        </a:p>
      </dgm:t>
    </dgm:pt>
    <dgm:pt modelId="{DE7DE594-4270-41FE-9403-8C8719994F96}" type="parTrans" cxnId="{442F8A03-5CBF-461C-98C7-43D9D161450A}">
      <dgm:prSet/>
      <dgm:spPr/>
      <dgm:t>
        <a:bodyPr/>
        <a:lstStyle/>
        <a:p>
          <a:endParaRPr lang="en-US" sz="1600"/>
        </a:p>
      </dgm:t>
    </dgm:pt>
    <dgm:pt modelId="{06C8175F-7B6C-47DE-A5E1-D733C64A176C}" type="sibTrans" cxnId="{442F8A03-5CBF-461C-98C7-43D9D161450A}">
      <dgm:prSet/>
      <dgm:spPr/>
      <dgm:t>
        <a:bodyPr/>
        <a:lstStyle/>
        <a:p>
          <a:endParaRPr lang="en-US" sz="1600"/>
        </a:p>
      </dgm:t>
    </dgm:pt>
    <dgm:pt modelId="{A4046585-00C3-4AAD-992E-D68F33423B35}">
      <dgm:prSet phldrT="[Text]" custT="1"/>
      <dgm:spPr/>
      <dgm:t>
        <a:bodyPr/>
        <a:lstStyle/>
        <a:p>
          <a:r>
            <a:rPr lang="en-US" sz="2400" dirty="0"/>
            <a:t>Participants</a:t>
          </a:r>
        </a:p>
      </dgm:t>
    </dgm:pt>
    <dgm:pt modelId="{84C16532-8B4E-40FE-8242-D7958226E17B}" type="parTrans" cxnId="{F8C52E5D-CFDE-4D66-9EC7-F0A5999A0EF6}">
      <dgm:prSet/>
      <dgm:spPr/>
      <dgm:t>
        <a:bodyPr/>
        <a:lstStyle/>
        <a:p>
          <a:endParaRPr lang="en-US" sz="1600"/>
        </a:p>
      </dgm:t>
    </dgm:pt>
    <dgm:pt modelId="{9A21AB92-A8EC-489A-BD2C-8F9EE059D154}" type="sibTrans" cxnId="{F8C52E5D-CFDE-4D66-9EC7-F0A5999A0EF6}">
      <dgm:prSet/>
      <dgm:spPr/>
      <dgm:t>
        <a:bodyPr/>
        <a:lstStyle/>
        <a:p>
          <a:endParaRPr lang="en-US" sz="1600"/>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4">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4">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4">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4">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4EA4F529-BB79-4258-A434-2A75D413EA7A}" type="presOf" srcId="{A748C7D6-C850-4C9C-866A-F95C2FB83DB9}" destId="{D9BF2C98-52F4-4CB9-842C-256050F16AC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1800" dirty="0"/>
            <a:t>NPO</a:t>
          </a:r>
        </a:p>
      </dgm:t>
    </dgm:pt>
    <dgm:pt modelId="{F986E1DA-1DE9-49D1-974C-DA2C1E1EDEE0}" type="parTrans" cxnId="{31C359DB-41E0-40E9-A0EF-A1EB02A00CF1}">
      <dgm:prSet/>
      <dgm:spPr/>
      <dgm:t>
        <a:bodyPr/>
        <a:lstStyle/>
        <a:p>
          <a:endParaRPr lang="en-US"/>
        </a:p>
      </dgm:t>
    </dgm:pt>
    <dgm:pt modelId="{6BF1AD79-F94C-4F6B-9E15-816DFFCD8409}" type="sibTrans" cxnId="{31C359DB-41E0-40E9-A0EF-A1EB02A00CF1}">
      <dgm:prSet/>
      <dgm:spPr/>
      <dgm:t>
        <a:bodyPr/>
        <a:lstStyle/>
        <a:p>
          <a:endParaRPr lang="en-US"/>
        </a:p>
      </dgm:t>
    </dgm:pt>
    <dgm:pt modelId="{A748C7D6-C850-4C9C-866A-F95C2FB83DB9}">
      <dgm:prSet phldrT="[Text]" custT="1"/>
      <dgm:spPr/>
      <dgm:t>
        <a:bodyPr/>
        <a:lstStyle/>
        <a:p>
          <a:pPr>
            <a:spcAft>
              <a:spcPts val="0"/>
            </a:spcAft>
          </a:pPr>
          <a:r>
            <a:rPr lang="en-US" sz="1600" dirty="0"/>
            <a:t>Lead/</a:t>
          </a:r>
        </a:p>
        <a:p>
          <a:pPr>
            <a:spcAft>
              <a:spcPts val="0"/>
            </a:spcAft>
          </a:pPr>
          <a:r>
            <a:rPr lang="en-US" sz="1600" dirty="0"/>
            <a:t>Fellow</a:t>
          </a:r>
        </a:p>
      </dgm:t>
    </dgm:pt>
    <dgm:pt modelId="{2C3468B2-7FA6-46AD-88B7-D9942AD92C67}" type="parTrans" cxnId="{8FB32821-82A8-4121-8CB5-D89183EA4059}">
      <dgm:prSet/>
      <dgm:spPr/>
      <dgm:t>
        <a:bodyPr/>
        <a:lstStyle/>
        <a:p>
          <a:endParaRPr lang="en-US"/>
        </a:p>
      </dgm:t>
    </dgm:pt>
    <dgm:pt modelId="{11D1BF9E-663E-4C2A-8CFB-9ED789EEC905}" type="sibTrans" cxnId="{8FB32821-82A8-4121-8CB5-D89183EA4059}">
      <dgm:prSet/>
      <dgm:spPr/>
      <dgm:t>
        <a:bodyPr/>
        <a:lstStyle/>
        <a:p>
          <a:endParaRPr lang="en-US"/>
        </a:p>
      </dgm:t>
    </dgm:pt>
    <dgm:pt modelId="{980D7366-D1E8-4048-AA7D-7D34FDF4C92A}">
      <dgm:prSet phldrT="[Text]" custT="1"/>
      <dgm:spPr/>
      <dgm:t>
        <a:bodyPr/>
        <a:lstStyle/>
        <a:p>
          <a:r>
            <a:rPr lang="en-US" sz="1500" dirty="0"/>
            <a:t>Science Advisor &amp; Mentors </a:t>
          </a:r>
        </a:p>
      </dgm:t>
    </dgm:pt>
    <dgm:pt modelId="{DE7DE594-4270-41FE-9403-8C8719994F96}" type="parTrans" cxnId="{442F8A03-5CBF-461C-98C7-43D9D161450A}">
      <dgm:prSet/>
      <dgm:spPr/>
      <dgm:t>
        <a:bodyPr/>
        <a:lstStyle/>
        <a:p>
          <a:endParaRPr lang="en-US"/>
        </a:p>
      </dgm:t>
    </dgm:pt>
    <dgm:pt modelId="{06C8175F-7B6C-47DE-A5E1-D733C64A176C}" type="sibTrans" cxnId="{442F8A03-5CBF-461C-98C7-43D9D161450A}">
      <dgm:prSet/>
      <dgm:spPr/>
      <dgm:t>
        <a:bodyPr/>
        <a:lstStyle/>
        <a:p>
          <a:endParaRPr lang="en-US"/>
        </a:p>
      </dgm:t>
    </dgm:pt>
    <dgm:pt modelId="{A4046585-00C3-4AAD-992E-D68F33423B35}">
      <dgm:prSet phldrT="[Text]" custT="1"/>
      <dgm:spPr/>
      <dgm:t>
        <a:bodyPr/>
        <a:lstStyle/>
        <a:p>
          <a:pPr rtl="0"/>
          <a:r>
            <a:rPr lang="en-US" sz="2200" dirty="0"/>
            <a:t>Assistant Lead</a:t>
          </a:r>
        </a:p>
      </dgm:t>
    </dgm:pt>
    <dgm:pt modelId="{84C16532-8B4E-40FE-8242-D7958226E17B}" type="parTrans" cxnId="{F8C52E5D-CFDE-4D66-9EC7-F0A5999A0EF6}">
      <dgm:prSet/>
      <dgm:spPr/>
      <dgm:t>
        <a:bodyPr/>
        <a:lstStyle/>
        <a:p>
          <a:endParaRPr lang="en-US"/>
        </a:p>
      </dgm:t>
    </dgm:pt>
    <dgm:pt modelId="{9A21AB92-A8EC-489A-BD2C-8F9EE059D154}" type="sibTrans" cxnId="{F8C52E5D-CFDE-4D66-9EC7-F0A5999A0EF6}">
      <dgm:prSet/>
      <dgm:spPr/>
      <dgm:t>
        <a:bodyPr/>
        <a:lstStyle/>
        <a:p>
          <a:endParaRPr lang="en-US"/>
        </a:p>
      </dgm:t>
    </dgm:pt>
    <dgm:pt modelId="{D3ABEB23-F121-4C0D-B08F-6CFB5BA3F9FD}">
      <dgm:prSet phldrT="[Text]" custT="1"/>
      <dgm:spPr/>
      <dgm:t>
        <a:bodyPr/>
        <a:lstStyle/>
        <a:p>
          <a:r>
            <a:rPr lang="en-US" sz="2200" dirty="0"/>
            <a:t>Project Lead/POC</a:t>
          </a:r>
        </a:p>
      </dgm:t>
    </dgm:pt>
    <dgm:pt modelId="{10F761BB-118A-4321-B985-80A77F0734C2}" type="parTrans" cxnId="{E93C3A20-FCDA-473B-A18E-088DB9130F0D}">
      <dgm:prSet/>
      <dgm:spPr/>
      <dgm:t>
        <a:bodyPr/>
        <a:lstStyle/>
        <a:p>
          <a:endParaRPr lang="en-US"/>
        </a:p>
      </dgm:t>
    </dgm:pt>
    <dgm:pt modelId="{04F626A5-34D7-42E6-A076-FE6397532A56}" type="sibTrans" cxnId="{E93C3A20-FCDA-473B-A18E-088DB9130F0D}">
      <dgm:prSet/>
      <dgm:spPr/>
      <dgm:t>
        <a:bodyPr/>
        <a:lstStyle/>
        <a:p>
          <a:endParaRPr lang="en-US"/>
        </a:p>
      </dgm:t>
    </dgm:pt>
    <dgm:pt modelId="{57D682EA-64B9-498F-B0BB-90B9A05B7CE0}">
      <dgm:prSet phldrT="[Text]" custT="1"/>
      <dgm:spPr/>
      <dgm:t>
        <a:bodyPr/>
        <a:lstStyle/>
        <a:p>
          <a:r>
            <a:rPr lang="en-US" sz="2400" dirty="0"/>
            <a:t>Team Members</a:t>
          </a:r>
        </a:p>
      </dgm:t>
    </dgm:pt>
    <dgm:pt modelId="{0E907A3D-5E85-4871-ACF1-24C448B66F21}" type="parTrans" cxnId="{DF979ABA-4C58-482F-A61B-5BF2D15798C2}">
      <dgm:prSet/>
      <dgm:spPr/>
      <dgm:t>
        <a:bodyPr/>
        <a:lstStyle/>
        <a:p>
          <a:endParaRPr lang="en-US"/>
        </a:p>
      </dgm:t>
    </dgm:pt>
    <dgm:pt modelId="{CB49336E-7326-4422-8FF4-D48E1123AB34}" type="sibTrans" cxnId="{DF979ABA-4C58-482F-A61B-5BF2D15798C2}">
      <dgm:prSet/>
      <dgm:spPr/>
      <dgm:t>
        <a:bodyPr/>
        <a:lstStyle/>
        <a:p>
          <a:endParaRPr lang="en-US"/>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6">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6">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6">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6">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6">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 modelId="{C4C96C8F-B6DE-4762-8C47-377F5439D581}" type="pres">
      <dgm:prSet presAssocID="{57D682EA-64B9-498F-B0BB-90B9A05B7CE0}" presName="Name8" presStyleCnt="0"/>
      <dgm:spPr/>
    </dgm:pt>
    <dgm:pt modelId="{5F1ECB62-54AB-4AA0-B3DD-304CCB04FE6F}" type="pres">
      <dgm:prSet presAssocID="{57D682EA-64B9-498F-B0BB-90B9A05B7CE0}" presName="level" presStyleLbl="node1" presStyleIdx="5" presStyleCnt="6">
        <dgm:presLayoutVars>
          <dgm:chMax val="1"/>
          <dgm:bulletEnabled val="1"/>
        </dgm:presLayoutVars>
      </dgm:prSet>
      <dgm:spPr/>
      <dgm:t>
        <a:bodyPr/>
        <a:lstStyle/>
        <a:p>
          <a:endParaRPr lang="en-US"/>
        </a:p>
      </dgm:t>
    </dgm:pt>
    <dgm:pt modelId="{ABAE90D1-BA12-4A30-949C-C22A88B14DF8}" type="pres">
      <dgm:prSet presAssocID="{57D682EA-64B9-498F-B0BB-90B9A05B7CE0}"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DF979ABA-4C58-482F-A61B-5BF2D15798C2}" srcId="{EBFF25A8-09E8-4852-9421-89AA6480B43D}" destId="{57D682EA-64B9-498F-B0BB-90B9A05B7CE0}" srcOrd="5" destOrd="0" parTransId="{0E907A3D-5E85-4871-ACF1-24C448B66F21}" sibTransId="{CB49336E-7326-4422-8FF4-D48E1123AB34}"/>
    <dgm:cxn modelId="{99CA69BE-0C20-4522-B592-0D6C05D7EE58}" type="presOf" srcId="{57D682EA-64B9-498F-B0BB-90B9A05B7CE0}" destId="{5F1ECB62-54AB-4AA0-B3DD-304CCB04FE6F}" srcOrd="0" destOrd="0" presId="urn:microsoft.com/office/officeart/2005/8/layout/pyramid1"/>
    <dgm:cxn modelId="{C371345B-EB1E-4EC6-ACA1-27C3CDFD6771}" type="presOf" srcId="{57D682EA-64B9-498F-B0BB-90B9A05B7CE0}" destId="{ABAE90D1-BA12-4A30-949C-C22A88B14DF8}" srcOrd="1"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 modelId="{9EDC0187-2C61-4573-A675-D236C4BC5BA7}" type="presParOf" srcId="{E8A9AF2C-7E0A-4A65-9B79-E4CFC3FA3175}" destId="{C4C96C8F-B6DE-4762-8C47-377F5439D581}" srcOrd="5" destOrd="0" presId="urn:microsoft.com/office/officeart/2005/8/layout/pyramid1"/>
    <dgm:cxn modelId="{DF4E2C4C-BC5A-45AE-858E-EFA7E71E8505}" type="presParOf" srcId="{C4C96C8F-B6DE-4762-8C47-377F5439D581}" destId="{5F1ECB62-54AB-4AA0-B3DD-304CCB04FE6F}" srcOrd="0" destOrd="0" presId="urn:microsoft.com/office/officeart/2005/8/layout/pyramid1"/>
    <dgm:cxn modelId="{9AA13941-C5EA-42CC-9633-D4C20D220F20}" type="presParOf" srcId="{C4C96C8F-B6DE-4762-8C47-377F5439D581}" destId="{ABAE90D1-BA12-4A30-949C-C22A88B14DF8}"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829246" y="0"/>
          <a:ext cx="1219497" cy="1037728"/>
        </a:xfrm>
        <a:prstGeom prst="trapezoid">
          <a:avLst>
            <a:gd name="adj" fmla="val 5875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dirty="0"/>
            <a:t>NPO</a:t>
          </a:r>
        </a:p>
      </dsp:txBody>
      <dsp:txXfrm>
        <a:off x="1829246" y="0"/>
        <a:ext cx="1219497" cy="1037728"/>
      </dsp:txXfrm>
    </dsp:sp>
    <dsp:sp modelId="{2469CB0C-DBDE-4C84-AE95-649B8085B2C6}">
      <dsp:nvSpPr>
        <dsp:cNvPr id="0" name=""/>
        <dsp:cNvSpPr/>
      </dsp:nvSpPr>
      <dsp:spPr>
        <a:xfrm>
          <a:off x="1219497" y="1037728"/>
          <a:ext cx="2438995" cy="1037728"/>
        </a:xfrm>
        <a:prstGeom prst="trapezoid">
          <a:avLst>
            <a:gd name="adj" fmla="val 58758"/>
          </a:avLst>
        </a:prstGeom>
        <a:solidFill>
          <a:schemeClr val="accent4">
            <a:hueOff val="3465231"/>
            <a:satOff val="-15989"/>
            <a:lumOff val="5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Senior Fellows</a:t>
          </a:r>
        </a:p>
      </dsp:txBody>
      <dsp:txXfrm>
        <a:off x="1646321" y="1037728"/>
        <a:ext cx="1585346" cy="1037728"/>
      </dsp:txXfrm>
    </dsp:sp>
    <dsp:sp modelId="{FDF9B02C-E0F0-4FDB-B2D5-E8681770B15E}">
      <dsp:nvSpPr>
        <dsp:cNvPr id="0" name=""/>
        <dsp:cNvSpPr/>
      </dsp:nvSpPr>
      <dsp:spPr>
        <a:xfrm>
          <a:off x="609748" y="2075456"/>
          <a:ext cx="3658492" cy="1037728"/>
        </a:xfrm>
        <a:prstGeom prst="trapezoid">
          <a:avLst>
            <a:gd name="adj" fmla="val 58758"/>
          </a:avLst>
        </a:prstGeom>
        <a:solidFill>
          <a:schemeClr val="accent4">
            <a:hueOff val="6930461"/>
            <a:satOff val="-31979"/>
            <a:lumOff val="1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Lead/Fellow </a:t>
          </a:r>
        </a:p>
      </dsp:txBody>
      <dsp:txXfrm>
        <a:off x="1249984" y="2075456"/>
        <a:ext cx="2378020" cy="1037728"/>
      </dsp:txXfrm>
    </dsp:sp>
    <dsp:sp modelId="{7155F1A5-A3C2-487F-AF6E-EC239BDD7D8F}">
      <dsp:nvSpPr>
        <dsp:cNvPr id="0" name=""/>
        <dsp:cNvSpPr/>
      </dsp:nvSpPr>
      <dsp:spPr>
        <a:xfrm>
          <a:off x="0" y="3113184"/>
          <a:ext cx="4877990" cy="1037728"/>
        </a:xfrm>
        <a:prstGeom prst="trapezoid">
          <a:avLst>
            <a:gd name="adj" fmla="val 5875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Participants</a:t>
          </a:r>
        </a:p>
      </dsp:txBody>
      <dsp:txXfrm>
        <a:off x="853648" y="3113184"/>
        <a:ext cx="3170693" cy="1037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90302" y="0"/>
          <a:ext cx="796121" cy="691818"/>
        </a:xfrm>
        <a:prstGeom prst="trapezoid">
          <a:avLst>
            <a:gd name="adj" fmla="val 5753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US" sz="1800" kern="1200" dirty="0"/>
            <a:t>NPO</a:t>
          </a:r>
        </a:p>
      </dsp:txBody>
      <dsp:txXfrm>
        <a:off x="1990302" y="0"/>
        <a:ext cx="796121" cy="691818"/>
      </dsp:txXfrm>
    </dsp:sp>
    <dsp:sp modelId="{2469CB0C-DBDE-4C84-AE95-649B8085B2C6}">
      <dsp:nvSpPr>
        <dsp:cNvPr id="0" name=""/>
        <dsp:cNvSpPr/>
      </dsp:nvSpPr>
      <dsp:spPr>
        <a:xfrm>
          <a:off x="1592242" y="691818"/>
          <a:ext cx="1592242" cy="691818"/>
        </a:xfrm>
        <a:prstGeom prst="trapezoid">
          <a:avLst>
            <a:gd name="adj" fmla="val 57538"/>
          </a:avLst>
        </a:prstGeom>
        <a:solidFill>
          <a:schemeClr val="accent4">
            <a:hueOff val="2079139"/>
            <a:satOff val="-9594"/>
            <a:lumOff val="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a:t>Lead/</a:t>
          </a:r>
        </a:p>
        <a:p>
          <a:pPr lvl="0" algn="ctr" defTabSz="711200">
            <a:lnSpc>
              <a:spcPct val="90000"/>
            </a:lnSpc>
            <a:spcBef>
              <a:spcPct val="0"/>
            </a:spcBef>
            <a:spcAft>
              <a:spcPts val="0"/>
            </a:spcAft>
          </a:pPr>
          <a:r>
            <a:rPr lang="en-US" sz="1600" kern="1200" dirty="0"/>
            <a:t>Fellow</a:t>
          </a:r>
        </a:p>
      </dsp:txBody>
      <dsp:txXfrm>
        <a:off x="1870884" y="691818"/>
        <a:ext cx="1034957" cy="691818"/>
      </dsp:txXfrm>
    </dsp:sp>
    <dsp:sp modelId="{FDF9B02C-E0F0-4FDB-B2D5-E8681770B15E}">
      <dsp:nvSpPr>
        <dsp:cNvPr id="0" name=""/>
        <dsp:cNvSpPr/>
      </dsp:nvSpPr>
      <dsp:spPr>
        <a:xfrm>
          <a:off x="1194181" y="1383637"/>
          <a:ext cx="2388363" cy="691818"/>
        </a:xfrm>
        <a:prstGeom prst="trapezoid">
          <a:avLst>
            <a:gd name="adj" fmla="val 57538"/>
          </a:avLst>
        </a:prstGeom>
        <a:solidFill>
          <a:schemeClr val="accent4">
            <a:hueOff val="4158277"/>
            <a:satOff val="-19187"/>
            <a:lumOff val="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Science Advisor &amp; Mentors </a:t>
          </a:r>
        </a:p>
      </dsp:txBody>
      <dsp:txXfrm>
        <a:off x="1612145" y="1383637"/>
        <a:ext cx="1552436" cy="691818"/>
      </dsp:txXfrm>
    </dsp:sp>
    <dsp:sp modelId="{7155F1A5-A3C2-487F-AF6E-EC239BDD7D8F}">
      <dsp:nvSpPr>
        <dsp:cNvPr id="0" name=""/>
        <dsp:cNvSpPr/>
      </dsp:nvSpPr>
      <dsp:spPr>
        <a:xfrm>
          <a:off x="796121" y="2075456"/>
          <a:ext cx="3184484" cy="691818"/>
        </a:xfrm>
        <a:prstGeom prst="trapezoid">
          <a:avLst>
            <a:gd name="adj" fmla="val 57538"/>
          </a:avLst>
        </a:prstGeom>
        <a:solidFill>
          <a:schemeClr val="accent4">
            <a:hueOff val="6237415"/>
            <a:satOff val="-28781"/>
            <a:lumOff val="1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a:t>Assistant Lead</a:t>
          </a:r>
        </a:p>
      </dsp:txBody>
      <dsp:txXfrm>
        <a:off x="1353405" y="2075456"/>
        <a:ext cx="2069915" cy="691818"/>
      </dsp:txXfrm>
    </dsp:sp>
    <dsp:sp modelId="{06DB6E1A-B19E-43E1-BA56-A72210299EC2}">
      <dsp:nvSpPr>
        <dsp:cNvPr id="0" name=""/>
        <dsp:cNvSpPr/>
      </dsp:nvSpPr>
      <dsp:spPr>
        <a:xfrm>
          <a:off x="398060" y="2767275"/>
          <a:ext cx="3980605" cy="691818"/>
        </a:xfrm>
        <a:prstGeom prst="trapezoid">
          <a:avLst>
            <a:gd name="adj" fmla="val 57538"/>
          </a:avLst>
        </a:prstGeom>
        <a:solidFill>
          <a:schemeClr val="accent4">
            <a:hueOff val="8316554"/>
            <a:satOff val="-38374"/>
            <a:lumOff val="1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Project Lead/POC</a:t>
          </a:r>
        </a:p>
      </dsp:txBody>
      <dsp:txXfrm>
        <a:off x="1094666" y="2767275"/>
        <a:ext cx="2587393" cy="691818"/>
      </dsp:txXfrm>
    </dsp:sp>
    <dsp:sp modelId="{5F1ECB62-54AB-4AA0-B3DD-304CCB04FE6F}">
      <dsp:nvSpPr>
        <dsp:cNvPr id="0" name=""/>
        <dsp:cNvSpPr/>
      </dsp:nvSpPr>
      <dsp:spPr>
        <a:xfrm>
          <a:off x="0" y="3459094"/>
          <a:ext cx="4776727" cy="691818"/>
        </a:xfrm>
        <a:prstGeom prst="trapezoid">
          <a:avLst>
            <a:gd name="adj" fmla="val 5753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Team Members</a:t>
          </a:r>
        </a:p>
      </dsp:txBody>
      <dsp:txXfrm>
        <a:off x="835927" y="3459094"/>
        <a:ext cx="3104872" cy="6918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a:t>
            </a:r>
            <a:r>
              <a:rPr lang="en-US" baseline="0" dirty="0"/>
              <a:t> </a:t>
            </a:r>
            <a:r>
              <a:rPr lang="en-US" b="1" baseline="0" dirty="0"/>
              <a:t>w</a:t>
            </a:r>
            <a:r>
              <a:rPr lang="en-US" b="1" dirty="0"/>
              <a:t>hite paper</a:t>
            </a:r>
            <a:r>
              <a:rPr lang="en-US" baseline="0" dirty="0"/>
              <a:t> is </a:t>
            </a:r>
            <a:r>
              <a:rPr lang="en-US" dirty="0"/>
              <a:t>a government or other authoritative report giving information or proposals on an issue</a:t>
            </a:r>
          </a:p>
        </p:txBody>
      </p:sp>
      <p:sp>
        <p:nvSpPr>
          <p:cNvPr id="4" name="Slide Number Placeholder 3"/>
          <p:cNvSpPr>
            <a:spLocks noGrp="1"/>
          </p:cNvSpPr>
          <p:nvPr>
            <p:ph type="sldNum" sz="quarter" idx="10"/>
          </p:nvPr>
        </p:nvSpPr>
        <p:spPr/>
        <p:txBody>
          <a:bodyPr/>
          <a:lstStyle/>
          <a:p>
            <a:fld id="{C4502A3F-391F-4CF7-8F8D-18D9DA593537}" type="slidenum">
              <a:rPr lang="en-US" smtClean="0"/>
              <a:t>3</a:t>
            </a:fld>
            <a:endParaRPr lang="en-US"/>
          </a:p>
        </p:txBody>
      </p:sp>
    </p:spTree>
    <p:extLst>
      <p:ext uri="{BB962C8B-B14F-4D97-AF65-F5344CB8AC3E}">
        <p14:creationId xmlns:p14="http://schemas.microsoft.com/office/powerpoint/2010/main" val="6429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4</a:t>
            </a:fld>
            <a:endParaRPr lang="en-US"/>
          </a:p>
        </p:txBody>
      </p:sp>
    </p:spTree>
    <p:extLst>
      <p:ext uri="{BB962C8B-B14F-4D97-AF65-F5344CB8AC3E}">
        <p14:creationId xmlns:p14="http://schemas.microsoft.com/office/powerpoint/2010/main" val="6594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pPr marL="228600" indent="-228600">
              <a:buAutoNum type="arabicParenBoth"/>
            </a:pPr>
            <a:r>
              <a:rPr lang="en-US" dirty="0"/>
              <a:t>Blue = NASA Center</a:t>
            </a:r>
            <a:r>
              <a:rPr lang="en-US" baseline="0" dirty="0"/>
              <a:t> Nodes</a:t>
            </a:r>
            <a:endParaRPr lang="en-US" dirty="0"/>
          </a:p>
          <a:p>
            <a:pPr marL="228600" indent="-228600">
              <a:buAutoNum type="arabicParenBoth"/>
            </a:pPr>
            <a:r>
              <a:rPr lang="en-US" dirty="0"/>
              <a:t>Orange = Regional Nodes</a:t>
            </a:r>
          </a:p>
        </p:txBody>
      </p:sp>
      <p:sp>
        <p:nvSpPr>
          <p:cNvPr id="4" name="Slide Number Placeholder 3"/>
          <p:cNvSpPr>
            <a:spLocks noGrp="1"/>
          </p:cNvSpPr>
          <p:nvPr>
            <p:ph type="sldNum" sz="quarter" idx="10"/>
          </p:nvPr>
        </p:nvSpPr>
        <p:spPr/>
        <p:txBody>
          <a:bodyPr/>
          <a:lstStyle/>
          <a:p>
            <a:fld id="{C4502A3F-391F-4CF7-8F8D-18D9DA593537}" type="slidenum">
              <a:rPr lang="en-US" smtClean="0"/>
              <a:t>6</a:t>
            </a:fld>
            <a:endParaRPr lang="en-US"/>
          </a:p>
        </p:txBody>
      </p:sp>
    </p:spTree>
    <p:extLst>
      <p:ext uri="{BB962C8B-B14F-4D97-AF65-F5344CB8AC3E}">
        <p14:creationId xmlns:p14="http://schemas.microsoft.com/office/powerpoint/2010/main" val="314796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502A3F-391F-4CF7-8F8D-18D9DA593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88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14</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0D29E8-FD3A-45FE-AD4D-46DA09C50F3C}"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0D29E8-FD3A-45FE-AD4D-46DA09C50F3C}"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mailto:Amanda.L.Clayton@nasa.gov" TargetMode="External"/><Relationship Id="rId13" Type="http://schemas.openxmlformats.org/officeDocument/2006/relationships/image" Target="../media/image27.jpeg"/><Relationship Id="rId3" Type="http://schemas.openxmlformats.org/officeDocument/2006/relationships/image" Target="../media/image35.png"/><Relationship Id="rId7" Type="http://schemas.openxmlformats.org/officeDocument/2006/relationships/image" Target="../media/image31.jpeg"/><Relationship Id="rId12" Type="http://schemas.openxmlformats.org/officeDocument/2006/relationships/hyperlink" Target="mailto:Stephanie.Burke@ssiahq.com" TargetMode="External"/><Relationship Id="rId2" Type="http://schemas.openxmlformats.org/officeDocument/2006/relationships/notesSlide" Target="../notesSlides/notesSlide5.xml"/><Relationship Id="rId16" Type="http://schemas.openxmlformats.org/officeDocument/2006/relationships/hyperlink" Target="mailto:Hayley.pippin@ssaihq.com" TargetMode="External"/><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hyperlink" Target="mailto:daniel.c.mangosing@nasa.gov" TargetMode="External"/><Relationship Id="rId5" Type="http://schemas.openxmlformats.org/officeDocument/2006/relationships/image" Target="../media/image22.png"/><Relationship Id="rId15" Type="http://schemas.openxmlformats.org/officeDocument/2006/relationships/image" Target="../media/image38.png"/><Relationship Id="rId10" Type="http://schemas.openxmlformats.org/officeDocument/2006/relationships/hyperlink" Target="mailto:Robert.byles@ssaihq.com" TargetMode="External"/><Relationship Id="rId4" Type="http://schemas.openxmlformats.org/officeDocument/2006/relationships/image" Target="../media/image36.jpeg"/><Relationship Id="rId9" Type="http://schemas.openxmlformats.org/officeDocument/2006/relationships/hyperlink" Target="mailto:Karen.N.Allsbrook@nasa.gov" TargetMode="External"/><Relationship Id="rId1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s://twitter.com/NASA_DEVELOP?lang=en" TargetMode="External"/><Relationship Id="rId3" Type="http://schemas.openxmlformats.org/officeDocument/2006/relationships/image" Target="../media/image22.png"/><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hyperlink" Target="http://twitter.com/#!/nasa_develop" TargetMode="External"/><Relationship Id="rId11" Type="http://schemas.openxmlformats.org/officeDocument/2006/relationships/hyperlink" Target="https://www.facebook.com/developnationalprogram/" TargetMode="External"/><Relationship Id="rId5" Type="http://schemas.openxmlformats.org/officeDocument/2006/relationships/hyperlink" Target="https://www.facebook.com/groups/387243741376125/" TargetMode="External"/><Relationship Id="rId10" Type="http://schemas.openxmlformats.org/officeDocument/2006/relationships/hyperlink" Target="http://www.linkedin.com/groups/4343498" TargetMode="External"/><Relationship Id="rId4" Type="http://schemas.openxmlformats.org/officeDocument/2006/relationships/hyperlink" Target="http://www.facebook.com/developnationalprogram" TargetMode="External"/><Relationship Id="rId9" Type="http://schemas.openxmlformats.org/officeDocument/2006/relationships/hyperlink" Target="http://www.youtube.com/user/NASADEVELOP" TargetMode="External"/><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0.jpe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jpe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2.png"/><Relationship Id="rId4" Type="http://schemas.openxmlformats.org/officeDocument/2006/relationships/image" Target="../media/image29.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a:solidFill>
                  <a:srgbClr val="EF282F"/>
                </a:solidFill>
              </a:rPr>
              <a:t>2021 Spring</a:t>
            </a:r>
            <a:endParaRPr lang="en-US" sz="3600" dirty="0">
              <a:solidFill>
                <a:srgbClr val="EF282F"/>
              </a:solidFill>
            </a:endParaRPr>
          </a:p>
          <a:p>
            <a:pPr algn="l">
              <a:spcBef>
                <a:spcPts val="0"/>
              </a:spcBef>
            </a:pPr>
            <a:r>
              <a:rPr lang="en-US" sz="6000" dirty="0">
                <a:solidFill>
                  <a:srgbClr val="0061AA"/>
                </a:solidFill>
              </a:rPr>
              <a:t>N</a:t>
            </a:r>
            <a:r>
              <a:rPr lang="en-US" sz="4400" dirty="0">
                <a:solidFill>
                  <a:srgbClr val="0061AA"/>
                </a:solidFill>
              </a:rPr>
              <a:t>ATIONAL </a:t>
            </a:r>
          </a:p>
          <a:p>
            <a:pPr algn="l">
              <a:spcBef>
                <a:spcPts val="0"/>
              </a:spcBef>
            </a:pPr>
            <a:r>
              <a:rPr lang="en-US" sz="6000" dirty="0">
                <a:solidFill>
                  <a:srgbClr val="0061AA"/>
                </a:solidFill>
              </a:rPr>
              <a:t>O</a:t>
            </a:r>
            <a:r>
              <a:rPr lang="en-US" sz="4400" dirty="0">
                <a:solidFill>
                  <a:srgbClr val="0061AA"/>
                </a:solidFill>
              </a:rPr>
              <a:t>RIENTATION</a:t>
            </a:r>
          </a:p>
          <a:p>
            <a:pPr algn="l">
              <a:spcBef>
                <a:spcPts val="0"/>
              </a:spcBef>
            </a:pPr>
            <a:endParaRPr lang="en-US" sz="4000" dirty="0">
              <a:solidFill>
                <a:srgbClr val="0061AA"/>
              </a:solidFill>
            </a:endParaRPr>
          </a:p>
          <a:p>
            <a:pPr algn="l">
              <a:spcBef>
                <a:spcPts val="0"/>
              </a:spcBef>
            </a:pPr>
            <a:r>
              <a:rPr lang="en-US" dirty="0">
                <a:solidFill>
                  <a:srgbClr val="EF282F"/>
                </a:solidFill>
              </a:rPr>
              <a:t>MODULE 2. </a:t>
            </a:r>
            <a:r>
              <a:rPr lang="en-US" sz="3600" dirty="0">
                <a:solidFill>
                  <a:srgbClr val="0061AA"/>
                </a:solidFill>
              </a:rPr>
              <a:t>About DEVELOP</a:t>
            </a:r>
            <a:endParaRPr lang="en-US" dirty="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3" y="4916513"/>
            <a:ext cx="1252728" cy="1252728"/>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1AA"/>
                </a:solidFill>
                <a:effectLst/>
                <a:uLnTx/>
                <a:uFillTx/>
                <a:latin typeface="Century Gothic" panose="020B0502020202020204" pitchFamily="34" charset="0"/>
                <a:ea typeface="+mj-ea"/>
                <a:cs typeface="+mj-cs"/>
              </a:rPr>
              <a:t>Questions? Contact…</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6" name="Picture 4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448" y="1521423"/>
            <a:ext cx="1253934" cy="1253933"/>
          </a:xfrm>
          <a:prstGeom prst="ellipse">
            <a:avLst/>
          </a:prstGeom>
          <a:effectLst>
            <a:outerShdw blurRad="76200" dir="13500000" sy="23000" kx="1200000" algn="br" rotWithShape="0">
              <a:prstClr val="black">
                <a:alpha val="20000"/>
              </a:prstClr>
            </a:outerShdw>
          </a:effectLst>
        </p:spPr>
      </p:pic>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5495" y="3295366"/>
            <a:ext cx="1254572" cy="1253933"/>
          </a:xfrm>
          <a:prstGeom prst="ellipse">
            <a:avLst/>
          </a:prstGeom>
          <a:effectLst>
            <a:outerShdw blurRad="76200" dir="13500000" sy="23000" kx="1200000" algn="br" rotWithShape="0">
              <a:prstClr val="black">
                <a:alpha val="20000"/>
              </a:prstClr>
            </a:outerShdw>
          </a:effectLst>
        </p:spPr>
      </p:pic>
      <p:sp>
        <p:nvSpPr>
          <p:cNvPr id="77" name="TextBox 76"/>
          <p:cNvSpPr txBox="1"/>
          <p:nvPr/>
        </p:nvSpPr>
        <p:spPr>
          <a:xfrm>
            <a:off x="1270460" y="1521423"/>
            <a:ext cx="3904860" cy="14496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Projects, publications, presentations, conferences, deadlines, international work, webinars, partners, project hand-offs, proposals, Fellow positions </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Amanda: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757-864-5552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8"/>
              </a:rPr>
              <a:t>Amanda.L.Clayton@nasa.gov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78" name="TextBox 77"/>
          <p:cNvSpPr txBox="1"/>
          <p:nvPr/>
        </p:nvSpPr>
        <p:spPr>
          <a:xfrm>
            <a:off x="1299465" y="3295366"/>
            <a:ext cx="3904859" cy="14496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Contracts, payroll, SSAI systems, travel, schedule adjustments, paperwork, online application system, employment verifications, SSAI</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Karen: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757-864-1276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9"/>
              </a:rPr>
              <a:t>Karen.N.Allsbrook@nasa.gov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84" name="TextBox 83"/>
          <p:cNvSpPr txBox="1"/>
          <p:nvPr/>
        </p:nvSpPr>
        <p:spPr>
          <a:xfrm>
            <a:off x="6625290" y="3576845"/>
            <a:ext cx="3593664" cy="12834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 Coordination &amp; Impact Analysis Teams – deliverables, tracking metrics, indicators, participant surveys</a:t>
            </a:r>
          </a:p>
          <a:p>
            <a:pPr marL="0" marR="0" lvl="0" indent="0" algn="l" defTabSz="914400" rtl="0" eaLnBrk="1" fontAlgn="auto" latinLnBrk="0" hangingPunct="1">
              <a:lnSpc>
                <a:spcPct val="90000"/>
              </a:lnSpc>
              <a:spcBef>
                <a:spcPts val="0"/>
              </a:spcBef>
              <a:spcAft>
                <a:spcPts val="0"/>
              </a:spcAft>
              <a:buClr>
                <a:srgbClr val="EF282F"/>
              </a:buClr>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a:t>
            </a: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Cecil: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0"/>
              </a:rPr>
              <a:t>Robert.byles@ssaihq.com</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85" name="TextBox 84"/>
          <p:cNvSpPr txBox="1"/>
          <p:nvPr/>
        </p:nvSpPr>
        <p:spPr>
          <a:xfrm>
            <a:off x="1265779" y="4934120"/>
            <a:ext cx="3904860" cy="14496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DEVELOP Website, software release, interactive mapper, software licenses, IT, communications</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Danny: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757-864-3762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1"/>
              </a:rPr>
              <a:t>daniel.c.mangosing@nasa.gov</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40" name="TextBox 39"/>
          <p:cNvSpPr txBox="1"/>
          <p:nvPr/>
        </p:nvSpPr>
        <p:spPr>
          <a:xfrm>
            <a:off x="6484696" y="1521423"/>
            <a:ext cx="3559085" cy="208672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Employment status, offer letters, SSAI application, SSAI systems, employment verifications, SSAI POC</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Media requests, social media approvals</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Stephanie: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757-864-4498 </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2"/>
              </a:rPr>
              <a:t>Stephanie.Burke@ssiahq.com</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a:p>
            <a:pPr marL="0" marR="0" lvl="0" indent="0" algn="l" defTabSz="914400" rtl="0" eaLnBrk="1" fontAlgn="auto" latinLnBrk="0" hangingPunct="1">
              <a:lnSpc>
                <a:spcPct val="90000"/>
              </a:lnSpc>
              <a:spcBef>
                <a:spcPts val="0"/>
              </a:spcBef>
              <a:spcAft>
                <a:spcPts val="0"/>
              </a:spcAft>
              <a:buClr>
                <a:srgbClr val="EF282F"/>
              </a:buClr>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41" name="Picture 40"/>
          <p:cNvPicPr>
            <a:picLocks noChangeAspect="1"/>
          </p:cNvPicPr>
          <p:nvPr/>
        </p:nvPicPr>
        <p:blipFill rotWithShape="1">
          <a:blip r:embed="rId13" cstate="print">
            <a:extLst>
              <a:ext uri="{28A0092B-C50C-407E-A947-70E740481C1C}">
                <a14:useLocalDpi xmlns:a14="http://schemas.microsoft.com/office/drawing/2010/main" val="0"/>
              </a:ext>
            </a:extLst>
          </a:blip>
          <a:srcRect l="8522" t="-1008" r="6021" b="33382"/>
          <a:stretch/>
        </p:blipFill>
        <p:spPr>
          <a:xfrm>
            <a:off x="5303470" y="1521423"/>
            <a:ext cx="1261881" cy="1252728"/>
          </a:xfrm>
          <a:prstGeom prst="ellipse">
            <a:avLst/>
          </a:prstGeom>
          <a:effectLst>
            <a:outerShdw blurRad="76200" dir="13500000" sy="23000" kx="1200000" algn="br" rotWithShape="0">
              <a:prstClr val="black">
                <a:alpha val="20000"/>
              </a:prstClr>
            </a:outerShdw>
          </a:effectLst>
        </p:spPr>
      </p:pic>
      <p:pic>
        <p:nvPicPr>
          <p:cNvPr id="43" name="Picture 42">
            <a:extLst>
              <a:ext uri="{FF2B5EF4-FFF2-40B4-BE49-F238E27FC236}">
                <a16:creationId xmlns:a16="http://schemas.microsoft.com/office/drawing/2014/main" id="{F3188A3A-BA16-F348-A065-4C9A66C09A4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0286" t="8530" r="28356" b="14197"/>
          <a:stretch/>
        </p:blipFill>
        <p:spPr>
          <a:xfrm rot="5400000">
            <a:off x="5305376" y="4950625"/>
            <a:ext cx="1248916" cy="1252728"/>
          </a:xfrm>
          <a:prstGeom prst="ellipse">
            <a:avLst/>
          </a:prstGeom>
          <a:effectLst>
            <a:outerShdw blurRad="76200" dir="13500000" sy="23000" kx="1200000" algn="br" rotWithShape="0">
              <a:prstClr val="black">
                <a:alpha val="20000"/>
              </a:prstClr>
            </a:outerShdw>
          </a:effectLst>
        </p:spPr>
      </p:pic>
      <p:pic>
        <p:nvPicPr>
          <p:cNvPr id="44" name="Picture 43">
            <a:extLst>
              <a:ext uri="{FF2B5EF4-FFF2-40B4-BE49-F238E27FC236}">
                <a16:creationId xmlns:a16="http://schemas.microsoft.com/office/drawing/2014/main" id="{C02D5E2C-94B5-BA41-9995-DCFD4D374446}"/>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316982" y="3334889"/>
            <a:ext cx="1252728" cy="1252728"/>
          </a:xfrm>
          <a:prstGeom prst="ellipse">
            <a:avLst/>
          </a:prstGeom>
          <a:effectLst>
            <a:outerShdw blurRad="76200" dir="13500000" sy="23000" kx="1200000" algn="br" rotWithShape="0">
              <a:prstClr val="black">
                <a:alpha val="20000"/>
              </a:prstClr>
            </a:outerShdw>
          </a:effectLst>
        </p:spPr>
      </p:pic>
      <p:sp>
        <p:nvSpPr>
          <p:cNvPr id="45" name="TextBox 44"/>
          <p:cNvSpPr txBox="1"/>
          <p:nvPr/>
        </p:nvSpPr>
        <p:spPr>
          <a:xfrm>
            <a:off x="6689029" y="5049249"/>
            <a:ext cx="3403050" cy="12834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Geoinformatics &amp; Communications Teams – technical help, code, AGOL, project videos </a:t>
            </a:r>
          </a:p>
          <a:p>
            <a:pPr marL="0" marR="0" lvl="0" indent="0" algn="l" defTabSz="914400" rtl="0" eaLnBrk="1" fontAlgn="auto" latinLnBrk="0" hangingPunct="1">
              <a:lnSpc>
                <a:spcPct val="90000"/>
              </a:lnSpc>
              <a:spcBef>
                <a:spcPts val="0"/>
              </a:spcBef>
              <a:spcAft>
                <a:spcPts val="0"/>
              </a:spcAft>
              <a:buClr>
                <a:srgbClr val="EF282F"/>
              </a:buClr>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a:t>
            </a: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Hayley: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6"/>
              </a:rPr>
              <a:t>Hayley.pippin@ssaihq.com</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7067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Social Media</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Content Placeholder 1"/>
          <p:cNvSpPr txBox="1">
            <a:spLocks/>
          </p:cNvSpPr>
          <p:nvPr/>
        </p:nvSpPr>
        <p:spPr>
          <a:xfrm>
            <a:off x="1141471" y="12710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DEVELOP National Program:</a:t>
            </a:r>
            <a:r>
              <a:rPr lang="en-US" sz="1700" dirty="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4"/>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Once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5"/>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6"/>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or </a:t>
            </a:r>
            <a:r>
              <a:rPr lang="en-US" sz="1700" b="1" dirty="0">
                <a:solidFill>
                  <a:schemeClr val="tx1">
                    <a:lumMod val="75000"/>
                    <a:lumOff val="25000"/>
                  </a:schemeClr>
                </a:solidFill>
                <a:latin typeface="Century Gothic" charset="0"/>
                <a:ea typeface="Century Gothic" charset="0"/>
                <a:cs typeface="Century Gothic" charset="0"/>
              </a:rPr>
              <a:t>#NASADEVELOP</a:t>
            </a:r>
            <a:endParaRPr lang="en-US" sz="1100" b="1"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6"/>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1320" y="2971494"/>
            <a:ext cx="701209" cy="701209"/>
          </a:xfrm>
          <a:prstGeom prst="rect">
            <a:avLst/>
          </a:prstGeom>
        </p:spPr>
      </p:pic>
      <p:pic>
        <p:nvPicPr>
          <p:cNvPr id="45" name="Picture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01667" y="1759298"/>
            <a:ext cx="644672" cy="641941"/>
          </a:xfrm>
          <a:prstGeom prst="rect">
            <a:avLst/>
          </a:prstGeom>
        </p:spPr>
      </p:pic>
      <p:sp>
        <p:nvSpPr>
          <p:cNvPr id="46" name="Content Placeholder 1"/>
          <p:cNvSpPr txBox="1">
            <a:spLocks/>
          </p:cNvSpPr>
          <p:nvPr/>
        </p:nvSpPr>
        <p:spPr>
          <a:xfrm>
            <a:off x="6112529" y="16709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a:t>
            </a: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a:solidFill>
                  <a:schemeClr val="tx1">
                    <a:lumMod val="75000"/>
                    <a:lumOff val="25000"/>
                  </a:schemeClr>
                </a:solidFill>
                <a:latin typeface="Century Gothic" charset="0"/>
                <a:ea typeface="Century Gothic" charset="0"/>
                <a:cs typeface="Century Gothic" charset="0"/>
              </a:rPr>
              <a:t>VPS and promotional videos</a:t>
            </a:r>
            <a:r>
              <a:rPr lang="en-US" sz="1700" b="1" dirty="0">
                <a:solidFill>
                  <a:schemeClr val="tx1">
                    <a:lumMod val="75000"/>
                    <a:lumOff val="25000"/>
                  </a:schemeClr>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9"/>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a:solidFill>
                  <a:schemeClr val="tx1">
                    <a:lumMod val="75000"/>
                    <a:lumOff val="25000"/>
                  </a:schemeClr>
                </a:solidFill>
                <a:latin typeface="Century Gothic" charset="0"/>
                <a:ea typeface="Century Gothic" charset="0"/>
                <a:cs typeface="Century Gothic" charset="0"/>
              </a:rPr>
              <a:t>job posts, job skills &amp; tips, and important events. </a:t>
            </a:r>
            <a:r>
              <a:rPr lang="en-US" sz="1700" b="1" i="1" dirty="0">
                <a:solidFill>
                  <a:schemeClr val="tx1">
                    <a:lumMod val="75000"/>
                    <a:lumOff val="25000"/>
                  </a:schemeClr>
                </a:solidFill>
                <a:latin typeface="Century Gothic" charset="0"/>
                <a:ea typeface="Century Gothic" charset="0"/>
                <a:cs typeface="Century Gothic" charset="0"/>
              </a:rPr>
              <a:t>This is a private group! Follow the link to 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10"/>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47" name="Picture 2" descr="cid:image002.png@01D34742.BFB23FE0">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5939" y="13451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twitterCircle-logo">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67364" y="36079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1987789" y="4943746"/>
            <a:ext cx="6727380" cy="1221482"/>
            <a:chOff x="1395347" y="5290691"/>
            <a:chExt cx="4206624" cy="1780902"/>
          </a:xfrm>
        </p:grpSpPr>
        <p:sp>
          <p:nvSpPr>
            <p:cNvPr id="52" name="Text Placeholder 5"/>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Watch time spent on social media during work hours. If you are going to be on it, you should probably be on the DEVELOP pages liking and commenting on DEVELOP posts!</a:t>
              </a:r>
            </a:p>
          </p:txBody>
        </p:sp>
        <p:sp>
          <p:nvSpPr>
            <p:cNvPr id="53" name="Rounded Rectangle 52"/>
            <p:cNvSpPr/>
            <p:nvPr/>
          </p:nvSpPr>
          <p:spPr>
            <a:xfrm>
              <a:off x="1395347" y="5290691"/>
              <a:ext cx="4206624" cy="178090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622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55043"/>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Important Things to Note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 </a:t>
            </a:r>
            <a:r>
              <a:rPr lang="en-US" sz="1800" b="1" dirty="0"/>
              <a:t>IS</a:t>
            </a:r>
            <a:r>
              <a:rPr lang="en-US" sz="1800" dirty="0"/>
              <a:t> part of NASA’s Applied Sciences Program.</a:t>
            </a:r>
            <a:br>
              <a:rPr lang="en-US" sz="1800" dirty="0"/>
            </a:br>
            <a:r>
              <a:rPr lang="en-US" sz="1800" dirty="0"/>
              <a:t>DEVELOP is </a:t>
            </a:r>
            <a:r>
              <a:rPr lang="en-US" sz="1800" b="1" dirty="0"/>
              <a:t>NOT</a:t>
            </a:r>
            <a:r>
              <a:rPr lang="en-US" sz="1800" dirty="0"/>
              <a:t> part of NASA’s Office of Education.</a:t>
            </a:r>
          </a:p>
          <a:p>
            <a:pPr marL="285750" indent="-285750">
              <a:spcBef>
                <a:spcPts val="0"/>
              </a:spcBef>
              <a:spcAft>
                <a:spcPts val="1800"/>
              </a:spcAft>
              <a:buClr>
                <a:srgbClr val="EF282F"/>
              </a:buClr>
              <a:buFont typeface="Webdings" panose="05030102010509060703" pitchFamily="18" charset="2"/>
              <a:buChar char="4"/>
            </a:pPr>
            <a:r>
              <a:rPr lang="en-US" sz="1800"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spcBef>
                <a:spcPts val="0"/>
              </a:spcBef>
              <a:spcAft>
                <a:spcPts val="1800"/>
              </a:spcAft>
              <a:buClr>
                <a:srgbClr val="EF282F"/>
              </a:buClr>
              <a:buFont typeface="Webdings" panose="05030102010509060703" pitchFamily="18" charset="2"/>
              <a:buChar char="4"/>
            </a:pPr>
            <a:r>
              <a:rPr lang="en-US" sz="1800" dirty="0"/>
              <a:t>Earth observations and Earth science data are objective, transparent, and policy-neutral. </a:t>
            </a:r>
          </a:p>
          <a:p>
            <a:pPr marL="285750" indent="-285750">
              <a:spcBef>
                <a:spcPts val="0"/>
              </a:spcBef>
              <a:spcAft>
                <a:spcPts val="1800"/>
              </a:spcAft>
              <a:buClr>
                <a:srgbClr val="EF282F"/>
              </a:buClr>
              <a:buFont typeface="Webdings" panose="05030102010509060703" pitchFamily="18" charset="2"/>
              <a:buChar char="4"/>
            </a:pPr>
            <a:r>
              <a:rPr lang="en-US" sz="1800" dirty="0"/>
              <a:t>NASA Earth Science does NOT develop or prescribe policy. Other agencies and organizations use the data and scientific results in their policy analysis and development.</a:t>
            </a:r>
          </a:p>
          <a:p>
            <a:pPr marL="285750" indent="-285750">
              <a:spcBef>
                <a:spcPts val="0"/>
              </a:spcBef>
              <a:spcAft>
                <a:spcPts val="1800"/>
              </a:spcAft>
              <a:buClr>
                <a:srgbClr val="EF282F"/>
              </a:buClr>
              <a:buFont typeface="Webdings" panose="05030102010509060703" pitchFamily="18" charset="2"/>
              <a:buChar char="4"/>
            </a:pPr>
            <a:r>
              <a:rPr lang="en-US" sz="1800" dirty="0"/>
              <a:t>Travel is restricted and carefully managed, meaning that guidelines are in place to gain approval for travel. Travel is a privilege!</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Tree>
    <p:extLst>
      <p:ext uri="{BB962C8B-B14F-4D97-AF65-F5344CB8AC3E}">
        <p14:creationId xmlns:p14="http://schemas.microsoft.com/office/powerpoint/2010/main" val="262770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Quiz Time!</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20"/>
            <a:ext cx="8606614" cy="48339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3000"/>
              </a:spcAft>
              <a:buClr>
                <a:srgbClr val="EF282F"/>
              </a:buClr>
              <a:buFont typeface="Webdings" panose="05030102010509060703" pitchFamily="18" charset="2"/>
              <a:buChar char="4"/>
            </a:pPr>
            <a:r>
              <a:rPr lang="en-US" sz="1800" dirty="0"/>
              <a:t>What year did DEVELOP begin?</a:t>
            </a:r>
          </a:p>
          <a:p>
            <a:pPr marL="285750" indent="-285750">
              <a:spcBef>
                <a:spcPts val="0"/>
              </a:spcBef>
              <a:spcAft>
                <a:spcPts val="3000"/>
              </a:spcAft>
              <a:buClr>
                <a:srgbClr val="EF282F"/>
              </a:buClr>
              <a:buFont typeface="Webdings" panose="05030102010509060703" pitchFamily="18" charset="2"/>
              <a:buChar char="4"/>
            </a:pPr>
            <a:r>
              <a:rPr lang="en-US" sz="1800" dirty="0" smtClean="0"/>
              <a:t>What </a:t>
            </a:r>
            <a:r>
              <a:rPr lang="en-US" sz="1800" dirty="0"/>
              <a:t>is a DEVELOP location </a:t>
            </a:r>
            <a:r>
              <a:rPr lang="en-US" sz="1800" dirty="0" smtClean="0"/>
              <a:t>called and how many locations does DEVELOP have?</a:t>
            </a:r>
            <a:endParaRPr lang="en-US" sz="1800" dirty="0"/>
          </a:p>
          <a:p>
            <a:pPr marL="285750" indent="-285750">
              <a:spcBef>
                <a:spcPts val="0"/>
              </a:spcBef>
              <a:spcAft>
                <a:spcPts val="3000"/>
              </a:spcAft>
              <a:buClr>
                <a:srgbClr val="EF282F"/>
              </a:buClr>
              <a:buFont typeface="Webdings" panose="05030102010509060703" pitchFamily="18" charset="2"/>
              <a:buChar char="4"/>
            </a:pPr>
            <a:r>
              <a:rPr lang="en-US" sz="1800" dirty="0"/>
              <a:t>What is the DEVELOP NPO?</a:t>
            </a:r>
          </a:p>
          <a:p>
            <a:pPr marL="285750" indent="-285750">
              <a:spcBef>
                <a:spcPts val="0"/>
              </a:spcBef>
              <a:spcAft>
                <a:spcPts val="3000"/>
              </a:spcAft>
              <a:buClr>
                <a:srgbClr val="EF282F"/>
              </a:buClr>
              <a:buFont typeface="Webdings" panose="05030102010509060703" pitchFamily="18" charset="2"/>
              <a:buChar char="4"/>
            </a:pPr>
            <a:r>
              <a:rPr lang="en-US" sz="1800" dirty="0"/>
              <a:t>Who should you contact if you have a project-related question?</a:t>
            </a:r>
          </a:p>
          <a:p>
            <a:pPr marL="285750" indent="-285750">
              <a:spcBef>
                <a:spcPts val="0"/>
              </a:spcBef>
              <a:spcAft>
                <a:spcPts val="3000"/>
              </a:spcAft>
              <a:buClr>
                <a:srgbClr val="EF282F"/>
              </a:buClr>
              <a:buFont typeface="Webdings" panose="05030102010509060703" pitchFamily="18" charset="2"/>
              <a:buChar char="4"/>
            </a:pPr>
            <a:r>
              <a:rPr lang="en-US" sz="1800" dirty="0"/>
              <a:t>Who should you contact if you have a schedule or payroll-related question?</a:t>
            </a:r>
          </a:p>
          <a:p>
            <a:pPr marL="285750" indent="-285750">
              <a:spcBef>
                <a:spcPts val="0"/>
              </a:spcBef>
              <a:spcAft>
                <a:spcPts val="3000"/>
              </a:spcAft>
              <a:buClr>
                <a:srgbClr val="EF282F"/>
              </a:buClr>
              <a:buFont typeface="Webdings" panose="05030102010509060703" pitchFamily="18" charset="2"/>
              <a:buChar char="4"/>
            </a:pPr>
            <a:endParaRPr lang="en-US" sz="1800" dirty="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Tree>
    <p:extLst>
      <p:ext uri="{BB962C8B-B14F-4D97-AF65-F5344CB8AC3E}">
        <p14:creationId xmlns:p14="http://schemas.microsoft.com/office/powerpoint/2010/main" val="401710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5" y="4374"/>
            <a:ext cx="6204613" cy="47581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092467" y="30479"/>
            <a:ext cx="6156374" cy="477012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a:solidFill>
                  <a:srgbClr val="EF282F"/>
                </a:solidFill>
              </a:rPr>
              <a:t>T</a:t>
            </a:r>
            <a:r>
              <a:rPr lang="en-US" sz="7200" dirty="0">
                <a:solidFill>
                  <a:srgbClr val="0061AA"/>
                </a:solidFill>
              </a:rPr>
              <a:t>HANK </a:t>
            </a:r>
            <a:r>
              <a:rPr lang="en-US" sz="9600" dirty="0">
                <a:solidFill>
                  <a:srgbClr val="EF282F"/>
                </a:solidFill>
              </a:rPr>
              <a:t>Y</a:t>
            </a:r>
            <a:r>
              <a:rPr lang="en-US" sz="7200" dirty="0">
                <a:solidFill>
                  <a:srgbClr val="0061AA"/>
                </a:solidFill>
              </a:rPr>
              <a:t>OU</a:t>
            </a:r>
            <a:r>
              <a:rPr lang="en-US" sz="9600" dirty="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6739812" y="34383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50342" y="206170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706285" y="341964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5356078" y="-107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4030087" y="139098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321614"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1">
                    <a:lumMod val="75000"/>
                    <a:lumOff val="25000"/>
                  </a:schemeClr>
                </a:solidFill>
              </a:rPr>
              <a:t>You’re welcome for these DEVELOP knowledge bombs that just got dropped on you!</a:t>
            </a:r>
          </a:p>
        </p:txBody>
      </p:sp>
    </p:spTree>
    <p:extLst>
      <p:ext uri="{BB962C8B-B14F-4D97-AF65-F5344CB8AC3E}">
        <p14:creationId xmlns:p14="http://schemas.microsoft.com/office/powerpoint/2010/main" val="406339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National Program</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69462" y="1106365"/>
            <a:ext cx="9669024"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i="1" dirty="0"/>
              <a:t>“Shaping The Future By Integrating Earth Observations Into Global Decision Making”</a:t>
            </a:r>
            <a:endParaRPr lang="en-US" sz="1600" i="1" dirty="0"/>
          </a:p>
        </p:txBody>
      </p:sp>
      <p:sp>
        <p:nvSpPr>
          <p:cNvPr id="7" name="Rectangle 6"/>
          <p:cNvSpPr/>
          <p:nvPr/>
        </p:nvSpPr>
        <p:spPr>
          <a:xfrm>
            <a:off x="242597" y="4045073"/>
            <a:ext cx="9619860" cy="2677656"/>
          </a:xfrm>
          <a:prstGeom prst="rect">
            <a:avLst/>
          </a:prstGeom>
        </p:spPr>
        <p:txBody>
          <a:bodyPr wrap="square">
            <a:spAutoFit/>
          </a:bodyPr>
          <a:lstStyle/>
          <a:p>
            <a:pPr lvl="0" algn="ctr">
              <a:defRPr/>
            </a:pPr>
            <a:r>
              <a:rPr lang="en-US" b="1" dirty="0">
                <a:solidFill>
                  <a:schemeClr val="tx1">
                    <a:lumMod val="75000"/>
                    <a:lumOff val="25000"/>
                  </a:schemeClr>
                </a:solidFill>
                <a:latin typeface="Century Gothic" charset="0"/>
                <a:ea typeface="Century Gothic" charset="0"/>
                <a:cs typeface="Century Gothic" charset="0"/>
              </a:rPr>
              <a:t>DEVELOP bridges the gap between NASA Earth Science and society</a:t>
            </a:r>
            <a:r>
              <a:rPr lang="en-US" dirty="0">
                <a:solidFill>
                  <a:schemeClr val="tx1">
                    <a:lumMod val="75000"/>
                    <a:lumOff val="25000"/>
                  </a:schemeClr>
                </a:solidFill>
                <a:latin typeface="Century Gothic" charset="0"/>
                <a:ea typeface="Century Gothic" charset="0"/>
                <a:cs typeface="Century Gothic" charset="0"/>
              </a:rPr>
              <a:t>, </a:t>
            </a:r>
          </a:p>
          <a:p>
            <a:pPr lvl="0" algn="ctr">
              <a:defRPr/>
            </a:pPr>
            <a:r>
              <a:rPr lang="en-US" dirty="0">
                <a:solidFill>
                  <a:schemeClr val="tx1">
                    <a:lumMod val="75000"/>
                    <a:lumOff val="25000"/>
                  </a:schemeClr>
                </a:solidFill>
                <a:latin typeface="Century Gothic" charset="0"/>
                <a:ea typeface="Century Gothic" charset="0"/>
                <a:cs typeface="Century Gothic" charset="0"/>
              </a:rPr>
              <a:t>building capacity in both its participants and end-user organizations to better prepare them to handle the environmental challenges that face society.</a:t>
            </a:r>
          </a:p>
          <a:p>
            <a:pPr lvl="0" algn="ctr">
              <a:defRPr/>
            </a:pPr>
            <a:endParaRPr lang="en-US" dirty="0">
              <a:solidFill>
                <a:schemeClr val="tx1">
                  <a:lumMod val="75000"/>
                  <a:lumOff val="25000"/>
                </a:schemeClr>
              </a:solidFill>
              <a:latin typeface="Century Gothic" charset="0"/>
              <a:ea typeface="Century Gothic" charset="0"/>
              <a:cs typeface="Century Gothic" charset="0"/>
            </a:endParaRPr>
          </a:p>
          <a:p>
            <a:pPr>
              <a:defRPr/>
            </a:pPr>
            <a:r>
              <a:rPr lang="en-US" sz="1600" b="1" dirty="0">
                <a:solidFill>
                  <a:schemeClr val="tx1">
                    <a:lumMod val="75000"/>
                    <a:lumOff val="25000"/>
                  </a:schemeClr>
                </a:solidFill>
                <a:latin typeface="Century Gothic" charset="0"/>
                <a:ea typeface="Century Gothic" charset="0"/>
                <a:cs typeface="Century Gothic" charset="0"/>
              </a:rPr>
              <a:t>Elevator Speech: </a:t>
            </a:r>
            <a:r>
              <a:rPr lang="en-US" sz="1600" dirty="0">
                <a:solidFill>
                  <a:schemeClr val="tx1">
                    <a:lumMod val="75000"/>
                    <a:lumOff val="25000"/>
                  </a:schemeClr>
                </a:solidFill>
                <a:latin typeface="Century Gothic" charset="0"/>
                <a:ea typeface="Century Gothic" charset="0"/>
                <a:cs typeface="Century Gothic" charset="0"/>
              </a:rPr>
              <a:t>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sp>
        <p:nvSpPr>
          <p:cNvPr id="41" name="TextBox 40"/>
          <p:cNvSpPr txBox="1"/>
          <p:nvPr/>
        </p:nvSpPr>
        <p:spPr>
          <a:xfrm>
            <a:off x="186651" y="1510353"/>
            <a:ext cx="9784080" cy="738664"/>
          </a:xfrm>
          <a:prstGeom prst="rect">
            <a:avLst/>
          </a:prstGeom>
          <a:noFill/>
        </p:spPr>
        <p:txBody>
          <a:bodyPr wrap="square" rtlCol="0">
            <a:spAutoFit/>
          </a:bodyPr>
          <a:lstStyle/>
          <a:p>
            <a:pPr algn="ctr" fontAlgn="base">
              <a:spcAft>
                <a:spcPts val="600"/>
              </a:spcAft>
              <a:buClr>
                <a:schemeClr val="tx1">
                  <a:lumMod val="75000"/>
                </a:schemeClr>
              </a:buClr>
            </a:pPr>
            <a:r>
              <a:rPr lang="en-US" sz="2100" b="1" dirty="0">
                <a:solidFill>
                  <a:srgbClr val="0061AA"/>
                </a:solidFill>
                <a:latin typeface="Century Gothic" charset="0"/>
                <a:ea typeface="Century Gothic" charset="0"/>
                <a:cs typeface="Century Gothic" charset="0"/>
              </a:rPr>
              <a:t>Empowered Participants + Earth Observations + Engaged Decision Makers</a:t>
            </a:r>
          </a:p>
        </p:txBody>
      </p:sp>
      <p:pic>
        <p:nvPicPr>
          <p:cNvPr id="44"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860"/>
          <a:stretch/>
        </p:blipFill>
        <p:spPr bwMode="auto">
          <a:xfrm>
            <a:off x="7112000" y="1978532"/>
            <a:ext cx="264912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02589" y="1978532"/>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4018" y="1976783"/>
            <a:ext cx="3527554" cy="19842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944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p:nvPr/>
        </p:nvCxnSpPr>
        <p:spPr>
          <a:xfrm>
            <a:off x="8180341" y="58653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4" name="Straight Connector 103"/>
          <p:cNvCxnSpPr/>
          <p:nvPr/>
        </p:nvCxnSpPr>
        <p:spPr>
          <a:xfrm>
            <a:off x="6186209" y="588945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2" name="Straight Connector 101"/>
          <p:cNvCxnSpPr/>
          <p:nvPr/>
        </p:nvCxnSpPr>
        <p:spPr>
          <a:xfrm>
            <a:off x="4157687" y="5875818"/>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flipH="1">
            <a:off x="4107380" y="4276933"/>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2189714" y="585187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a:off x="3045348" y="4554581"/>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flipH="1">
            <a:off x="5101412" y="4775034"/>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a:off x="7031517" y="4567685"/>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72" name="Hexagon 71"/>
          <p:cNvSpPr/>
          <p:nvPr/>
        </p:nvSpPr>
        <p:spPr>
          <a:xfrm>
            <a:off x="1437176" y="5317630"/>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3" name="Hexagon 72"/>
          <p:cNvSpPr/>
          <p:nvPr/>
        </p:nvSpPr>
        <p:spPr>
          <a:xfrm>
            <a:off x="2420643" y="4721338"/>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4" name="Hexagon 73"/>
          <p:cNvSpPr/>
          <p:nvPr/>
        </p:nvSpPr>
        <p:spPr>
          <a:xfrm>
            <a:off x="3417019" y="415968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5" name="Hexagon 74"/>
          <p:cNvSpPr/>
          <p:nvPr/>
        </p:nvSpPr>
        <p:spPr>
          <a:xfrm>
            <a:off x="3413605" y="5307470"/>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6" name="Hexagon 75"/>
          <p:cNvSpPr/>
          <p:nvPr/>
        </p:nvSpPr>
        <p:spPr>
          <a:xfrm>
            <a:off x="4425179" y="4720170"/>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7" name="Hexagon 86"/>
          <p:cNvSpPr/>
          <p:nvPr/>
        </p:nvSpPr>
        <p:spPr>
          <a:xfrm>
            <a:off x="5409887" y="5317630"/>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8" name="Hexagon 87"/>
          <p:cNvSpPr/>
          <p:nvPr/>
        </p:nvSpPr>
        <p:spPr>
          <a:xfrm>
            <a:off x="6409576" y="4728276"/>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93" name="Hexagon 92"/>
          <p:cNvSpPr/>
          <p:nvPr/>
        </p:nvSpPr>
        <p:spPr>
          <a:xfrm>
            <a:off x="7407265" y="5307470"/>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pic>
        <p:nvPicPr>
          <p:cNvPr id="23" name="Picture 2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6200000">
            <a:off x="7714588" y="2385554"/>
            <a:ext cx="6872492" cy="210138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History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272578" y="1251893"/>
            <a:ext cx="982665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In 1998, three interns at NASA Langley Research Center co-authored the white paper “Practical Applications of Remote Sensing.” </a:t>
            </a:r>
          </a:p>
          <a:p>
            <a:pPr marL="285750" indent="-285750">
              <a:spcBef>
                <a:spcPts val="0"/>
              </a:spcBef>
              <a:spcAft>
                <a:spcPts val="600"/>
              </a:spcAft>
              <a:buClr>
                <a:srgbClr val="EF282F"/>
              </a:buClr>
              <a:buFont typeface="Webdings" panose="05030102010509060703" pitchFamily="18" charset="2"/>
              <a:buChar char="4"/>
            </a:pPr>
            <a:r>
              <a:rPr lang="en-US" sz="1800" dirty="0"/>
              <a:t>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 </a:t>
            </a:r>
          </a:p>
          <a:p>
            <a:pPr marL="285750" indent="-285750">
              <a:spcBef>
                <a:spcPts val="0"/>
              </a:spcBef>
              <a:spcAft>
                <a:spcPts val="600"/>
              </a:spcAft>
              <a:buClr>
                <a:srgbClr val="EF282F"/>
              </a:buClr>
              <a:buFont typeface="Webdings" panose="05030102010509060703" pitchFamily="18" charset="2"/>
              <a:buChar char="4"/>
            </a:pPr>
            <a:r>
              <a:rPr lang="en-US" sz="1800" dirty="0"/>
              <a:t>Beginning in 2001, expansion beyond Langley began and continues to today. </a:t>
            </a:r>
          </a:p>
        </p:txBody>
      </p:sp>
      <p:sp>
        <p:nvSpPr>
          <p:cNvPr id="107" name="Oval 106"/>
          <p:cNvSpPr/>
          <p:nvPr/>
        </p:nvSpPr>
        <p:spPr>
          <a:xfrm>
            <a:off x="8685382" y="61894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6691250" y="62135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4662728" y="61998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p:cNvSpPr txBox="1"/>
          <p:nvPr/>
        </p:nvSpPr>
        <p:spPr>
          <a:xfrm>
            <a:off x="2610765" y="6035966"/>
            <a:ext cx="1007007" cy="523220"/>
          </a:xfrm>
          <a:prstGeom prst="rect">
            <a:avLst/>
          </a:prstGeom>
          <a:noFill/>
        </p:spPr>
        <p:txBody>
          <a:bodyPr wrap="none" rtlCol="0">
            <a:spAutoFit/>
          </a:bodyPr>
          <a:lstStyle/>
          <a:p>
            <a:pPr algn="ctr"/>
            <a:r>
              <a:rPr lang="en-US" sz="1400" b="1" dirty="0">
                <a:solidFill>
                  <a:schemeClr val="tx1">
                    <a:lumMod val="75000"/>
                    <a:lumOff val="25000"/>
                  </a:schemeClr>
                </a:solidFill>
              </a:rPr>
              <a:t>2004</a:t>
            </a:r>
          </a:p>
          <a:p>
            <a:pPr algn="ctr"/>
            <a:r>
              <a:rPr lang="en-US" sz="1400" dirty="0">
                <a:solidFill>
                  <a:schemeClr val="tx1">
                    <a:lumMod val="75000"/>
                    <a:lumOff val="25000"/>
                  </a:schemeClr>
                </a:solidFill>
              </a:rPr>
              <a:t>Goddard</a:t>
            </a:r>
          </a:p>
        </p:txBody>
      </p:sp>
      <p:cxnSp>
        <p:nvCxnSpPr>
          <p:cNvPr id="99" name="Straight Connector 98"/>
          <p:cNvCxnSpPr/>
          <p:nvPr/>
        </p:nvCxnSpPr>
        <p:spPr>
          <a:xfrm>
            <a:off x="1049760" y="5119085"/>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a:stCxn id="90" idx="5"/>
          </p:cNvCxnSpPr>
          <p:nvPr/>
        </p:nvCxnSpPr>
        <p:spPr>
          <a:xfrm>
            <a:off x="1434158" y="4310648"/>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3" name="Straight Connector 52"/>
          <p:cNvCxnSpPr/>
          <p:nvPr/>
        </p:nvCxnSpPr>
        <p:spPr>
          <a:xfrm>
            <a:off x="9026147" y="4578318"/>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56" name="TextBox 55"/>
          <p:cNvSpPr txBox="1"/>
          <p:nvPr/>
        </p:nvSpPr>
        <p:spPr>
          <a:xfrm>
            <a:off x="2753093" y="4022368"/>
            <a:ext cx="588623" cy="523220"/>
          </a:xfrm>
          <a:prstGeom prst="rect">
            <a:avLst/>
          </a:prstGeom>
          <a:noFill/>
        </p:spPr>
        <p:txBody>
          <a:bodyPr wrap="non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57" name="TextBox 56"/>
          <p:cNvSpPr txBox="1"/>
          <p:nvPr/>
        </p:nvSpPr>
        <p:spPr>
          <a:xfrm>
            <a:off x="5480671" y="4390149"/>
            <a:ext cx="1172116" cy="523220"/>
          </a:xfrm>
          <a:prstGeom prst="rect">
            <a:avLst/>
          </a:prstGeom>
          <a:noFill/>
        </p:spPr>
        <p:txBody>
          <a:bodyPr wrap="none" rtlCol="0">
            <a:spAutoFit/>
          </a:bodyPr>
          <a:lstStyle/>
          <a:p>
            <a:pPr algn="ctr"/>
            <a:r>
              <a:rPr lang="en-US" sz="1400" dirty="0">
                <a:solidFill>
                  <a:schemeClr val="tx1">
                    <a:lumMod val="75000"/>
                    <a:lumOff val="25000"/>
                  </a:schemeClr>
                </a:solidFill>
              </a:rPr>
              <a:t>Athens, GA</a:t>
            </a:r>
          </a:p>
          <a:p>
            <a:pPr algn="ctr"/>
            <a:r>
              <a:rPr lang="en-US" sz="1400" b="1" dirty="0">
                <a:solidFill>
                  <a:schemeClr val="tx1">
                    <a:lumMod val="75000"/>
                    <a:lumOff val="25000"/>
                  </a:schemeClr>
                </a:solidFill>
              </a:rPr>
              <a:t>2013</a:t>
            </a:r>
          </a:p>
        </p:txBody>
      </p:sp>
      <p:sp>
        <p:nvSpPr>
          <p:cNvPr id="58" name="TextBox 57"/>
          <p:cNvSpPr txBox="1"/>
          <p:nvPr/>
        </p:nvSpPr>
        <p:spPr>
          <a:xfrm>
            <a:off x="6391703" y="4024919"/>
            <a:ext cx="1284326" cy="523220"/>
          </a:xfrm>
          <a:prstGeom prst="rect">
            <a:avLst/>
          </a:prstGeom>
          <a:noFill/>
        </p:spPr>
        <p:txBody>
          <a:bodyPr wrap="none" rtlCol="0">
            <a:spAutoFit/>
          </a:bodyPr>
          <a:lstStyle/>
          <a:p>
            <a:pPr algn="ctr"/>
            <a:r>
              <a:rPr lang="en-US" sz="1400" dirty="0">
                <a:solidFill>
                  <a:schemeClr val="tx1">
                    <a:lumMod val="75000"/>
                    <a:lumOff val="25000"/>
                  </a:schemeClr>
                </a:solidFill>
              </a:rPr>
              <a:t>Pocatello, ID</a:t>
            </a:r>
          </a:p>
          <a:p>
            <a:pPr algn="ctr"/>
            <a:r>
              <a:rPr lang="en-US" sz="1400" b="1" dirty="0">
                <a:solidFill>
                  <a:schemeClr val="tx1">
                    <a:lumMod val="75000"/>
                    <a:lumOff val="25000"/>
                  </a:schemeClr>
                </a:solidFill>
              </a:rPr>
              <a:t>2015</a:t>
            </a:r>
          </a:p>
        </p:txBody>
      </p:sp>
      <p:sp>
        <p:nvSpPr>
          <p:cNvPr id="59" name="TextBox 58"/>
          <p:cNvSpPr txBox="1"/>
          <p:nvPr/>
        </p:nvSpPr>
        <p:spPr>
          <a:xfrm>
            <a:off x="8449549" y="4009551"/>
            <a:ext cx="1157689" cy="523220"/>
          </a:xfrm>
          <a:prstGeom prst="rect">
            <a:avLst/>
          </a:prstGeom>
          <a:noFill/>
        </p:spPr>
        <p:txBody>
          <a:bodyPr wrap="none" rtlCol="0">
            <a:spAutoFit/>
          </a:bodyPr>
          <a:lstStyle/>
          <a:p>
            <a:pPr algn="ctr"/>
            <a:r>
              <a:rPr lang="en-US" sz="1400" dirty="0">
                <a:solidFill>
                  <a:schemeClr val="tx1">
                    <a:lumMod val="75000"/>
                    <a:lumOff val="25000"/>
                  </a:schemeClr>
                </a:solidFill>
              </a:rPr>
              <a:t>Boston, MA</a:t>
            </a:r>
          </a:p>
          <a:p>
            <a:pPr algn="ctr"/>
            <a:r>
              <a:rPr lang="en-US" sz="1400" b="1" dirty="0">
                <a:solidFill>
                  <a:schemeClr val="tx1">
                    <a:lumMod val="75000"/>
                    <a:lumOff val="25000"/>
                  </a:schemeClr>
                </a:solidFill>
              </a:rPr>
              <a:t>2018</a:t>
            </a:r>
          </a:p>
        </p:txBody>
      </p:sp>
      <p:sp>
        <p:nvSpPr>
          <p:cNvPr id="62" name="TextBox 61"/>
          <p:cNvSpPr txBox="1"/>
          <p:nvPr/>
        </p:nvSpPr>
        <p:spPr>
          <a:xfrm>
            <a:off x="4323361" y="6070777"/>
            <a:ext cx="1500732" cy="523220"/>
          </a:xfrm>
          <a:prstGeom prst="rect">
            <a:avLst/>
          </a:prstGeom>
          <a:noFill/>
        </p:spPr>
        <p:txBody>
          <a:bodyPr wrap="none" rtlCol="0">
            <a:spAutoFit/>
          </a:bodyPr>
          <a:lstStyle/>
          <a:p>
            <a:pPr algn="ctr"/>
            <a:r>
              <a:rPr lang="en-US" sz="1400" b="1" dirty="0">
                <a:solidFill>
                  <a:schemeClr val="tx1">
                    <a:lumMod val="75000"/>
                    <a:lumOff val="25000"/>
                  </a:schemeClr>
                </a:solidFill>
              </a:rPr>
              <a:t>2012</a:t>
            </a:r>
          </a:p>
          <a:p>
            <a:pPr algn="ctr"/>
            <a:r>
              <a:rPr lang="en-US" sz="1400" dirty="0">
                <a:solidFill>
                  <a:schemeClr val="tx1">
                    <a:lumMod val="75000"/>
                    <a:lumOff val="25000"/>
                  </a:schemeClr>
                </a:solidFill>
              </a:rPr>
              <a:t>Fort Collins, CO</a:t>
            </a:r>
          </a:p>
        </p:txBody>
      </p:sp>
      <p:sp>
        <p:nvSpPr>
          <p:cNvPr id="63" name="TextBox 62"/>
          <p:cNvSpPr txBox="1"/>
          <p:nvPr/>
        </p:nvSpPr>
        <p:spPr>
          <a:xfrm>
            <a:off x="6433037" y="6033071"/>
            <a:ext cx="1313180" cy="523220"/>
          </a:xfrm>
          <a:prstGeom prst="rect">
            <a:avLst/>
          </a:prstGeom>
          <a:noFill/>
        </p:spPr>
        <p:txBody>
          <a:bodyPr wrap="none" rtlCol="0">
            <a:spAutoFit/>
          </a:bodyPr>
          <a:lstStyle/>
          <a:p>
            <a:pPr algn="ctr"/>
            <a:r>
              <a:rPr lang="en-US" sz="1400" b="1" dirty="0">
                <a:solidFill>
                  <a:schemeClr val="tx1">
                    <a:lumMod val="75000"/>
                    <a:lumOff val="25000"/>
                  </a:schemeClr>
                </a:solidFill>
              </a:rPr>
              <a:t>2014</a:t>
            </a:r>
          </a:p>
          <a:p>
            <a:pPr algn="ctr"/>
            <a:r>
              <a:rPr lang="en-US" sz="1400" dirty="0">
                <a:solidFill>
                  <a:schemeClr val="tx1">
                    <a:lumMod val="75000"/>
                    <a:lumOff val="25000"/>
                  </a:schemeClr>
                </a:solidFill>
              </a:rPr>
              <a:t>Asheville, NC</a:t>
            </a:r>
          </a:p>
        </p:txBody>
      </p:sp>
      <p:sp>
        <p:nvSpPr>
          <p:cNvPr id="64" name="TextBox 63"/>
          <p:cNvSpPr txBox="1"/>
          <p:nvPr/>
        </p:nvSpPr>
        <p:spPr>
          <a:xfrm>
            <a:off x="8496784" y="6016891"/>
            <a:ext cx="1104790" cy="523220"/>
          </a:xfrm>
          <a:prstGeom prst="rect">
            <a:avLst/>
          </a:prstGeom>
          <a:noFill/>
        </p:spPr>
        <p:txBody>
          <a:bodyPr wrap="none" rtlCol="0">
            <a:spAutoFit/>
          </a:bodyPr>
          <a:lstStyle/>
          <a:p>
            <a:pPr algn="ctr"/>
            <a:r>
              <a:rPr lang="en-US" sz="1400" b="1" dirty="0">
                <a:solidFill>
                  <a:schemeClr val="tx1">
                    <a:lumMod val="75000"/>
                    <a:lumOff val="25000"/>
                  </a:schemeClr>
                </a:solidFill>
              </a:rPr>
              <a:t>2016</a:t>
            </a:r>
          </a:p>
          <a:p>
            <a:pPr algn="ctr"/>
            <a:r>
              <a:rPr lang="en-US" sz="1400" dirty="0">
                <a:solidFill>
                  <a:schemeClr val="tx1">
                    <a:lumMod val="75000"/>
                    <a:lumOff val="25000"/>
                  </a:schemeClr>
                </a:solidFill>
              </a:rPr>
              <a:t>Tempe, AZ</a:t>
            </a:r>
          </a:p>
        </p:txBody>
      </p:sp>
      <p:sp>
        <p:nvSpPr>
          <p:cNvPr id="66" name="Hexagon 65"/>
          <p:cNvSpPr/>
          <p:nvPr/>
        </p:nvSpPr>
        <p:spPr>
          <a:xfrm>
            <a:off x="427534" y="4730335"/>
            <a:ext cx="1257116" cy="1060418"/>
          </a:xfrm>
          <a:prstGeom prst="hexagon">
            <a:avLst>
              <a:gd name="adj" fmla="val 31100"/>
              <a:gd name="vf" fmla="val 115470"/>
            </a:avLst>
          </a:prstGeom>
          <a:blipFill dpi="0" rotWithShape="1">
            <a:blip r:embed="rId12"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1" name="Hexagon 80"/>
          <p:cNvSpPr/>
          <p:nvPr/>
        </p:nvSpPr>
        <p:spPr>
          <a:xfrm>
            <a:off x="8392656" y="4738436"/>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3" name="Hexagon 82"/>
          <p:cNvSpPr/>
          <p:nvPr/>
        </p:nvSpPr>
        <p:spPr>
          <a:xfrm>
            <a:off x="1424156" y="4147894"/>
            <a:ext cx="1257116" cy="1060418"/>
          </a:xfrm>
          <a:prstGeom prst="hexagon">
            <a:avLst>
              <a:gd name="adj" fmla="val 31100"/>
              <a:gd name="vf" fmla="val 115470"/>
            </a:avLst>
          </a:prstGeom>
          <a:blipFill>
            <a:blip r:embed="rId1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5" name="TextBox 84"/>
          <p:cNvSpPr txBox="1"/>
          <p:nvPr/>
        </p:nvSpPr>
        <p:spPr>
          <a:xfrm>
            <a:off x="683761" y="3980822"/>
            <a:ext cx="671979" cy="523220"/>
          </a:xfrm>
          <a:prstGeom prst="rect">
            <a:avLst/>
          </a:prstGeom>
          <a:noFill/>
        </p:spPr>
        <p:txBody>
          <a:bodyPr wrap="non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86" name="TextBox 85"/>
          <p:cNvSpPr txBox="1"/>
          <p:nvPr/>
        </p:nvSpPr>
        <p:spPr>
          <a:xfrm>
            <a:off x="4688878" y="4031391"/>
            <a:ext cx="899605" cy="523220"/>
          </a:xfrm>
          <a:prstGeom prst="rect">
            <a:avLst/>
          </a:prstGeom>
          <a:noFill/>
        </p:spPr>
        <p:txBody>
          <a:bodyPr wrap="none" rtlCol="0">
            <a:spAutoFit/>
          </a:bodyPr>
          <a:lstStyle/>
          <a:p>
            <a:pPr algn="ctr"/>
            <a:r>
              <a:rPr lang="en-US" sz="1400" dirty="0">
                <a:solidFill>
                  <a:schemeClr val="tx1">
                    <a:lumMod val="75000"/>
                    <a:lumOff val="25000"/>
                  </a:schemeClr>
                </a:solidFill>
              </a:rPr>
              <a:t>Marshall</a:t>
            </a:r>
          </a:p>
          <a:p>
            <a:pPr algn="ctr"/>
            <a:r>
              <a:rPr lang="en-US" sz="1400" b="1" dirty="0">
                <a:solidFill>
                  <a:schemeClr val="tx1">
                    <a:lumMod val="75000"/>
                    <a:lumOff val="25000"/>
                  </a:schemeClr>
                </a:solidFill>
              </a:rPr>
              <a:t>2008</a:t>
            </a:r>
          </a:p>
        </p:txBody>
      </p:sp>
      <p:sp>
        <p:nvSpPr>
          <p:cNvPr id="89" name="Oval 88"/>
          <p:cNvSpPr/>
          <p:nvPr/>
        </p:nvSpPr>
        <p:spPr>
          <a:xfrm>
            <a:off x="2694755" y="617592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1340499"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2988984" y="453528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4675721"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5677381" y="47201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8970684" y="45107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6976653" y="450149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extBox 99"/>
          <p:cNvSpPr txBox="1"/>
          <p:nvPr/>
        </p:nvSpPr>
        <p:spPr>
          <a:xfrm>
            <a:off x="621718" y="5950629"/>
            <a:ext cx="869149" cy="523220"/>
          </a:xfrm>
          <a:prstGeom prst="rect">
            <a:avLst/>
          </a:prstGeom>
          <a:noFill/>
        </p:spPr>
        <p:txBody>
          <a:bodyPr wrap="none" rtlCol="0">
            <a:spAutoFit/>
          </a:bodyPr>
          <a:lstStyle/>
          <a:p>
            <a:pPr algn="ctr"/>
            <a:r>
              <a:rPr lang="en-US" sz="1400" dirty="0">
                <a:solidFill>
                  <a:schemeClr val="tx1">
                    <a:lumMod val="75000"/>
                    <a:lumOff val="25000"/>
                  </a:schemeClr>
                </a:solidFill>
              </a:rPr>
              <a:t>Langley</a:t>
            </a:r>
          </a:p>
          <a:p>
            <a:pPr algn="ctr"/>
            <a:r>
              <a:rPr lang="en-US" sz="1400" b="1" dirty="0">
                <a:solidFill>
                  <a:schemeClr val="tx1">
                    <a:lumMod val="75000"/>
                    <a:lumOff val="25000"/>
                  </a:schemeClr>
                </a:solidFill>
              </a:rPr>
              <a:t>1998</a:t>
            </a:r>
          </a:p>
        </p:txBody>
      </p:sp>
      <p:sp>
        <p:nvSpPr>
          <p:cNvPr id="101" name="Oval 100"/>
          <p:cNvSpPr/>
          <p:nvPr/>
        </p:nvSpPr>
        <p:spPr>
          <a:xfrm>
            <a:off x="996148" y="58825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1" name="Picture 1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
        <p:nvSpPr>
          <p:cNvPr id="95" name="Hexagon 94"/>
          <p:cNvSpPr/>
          <p:nvPr/>
        </p:nvSpPr>
        <p:spPr>
          <a:xfrm>
            <a:off x="8403818" y="4741099"/>
            <a:ext cx="1257116" cy="1060418"/>
          </a:xfrm>
          <a:prstGeom prst="hexagon">
            <a:avLst>
              <a:gd name="adj" fmla="val 31100"/>
              <a:gd name="vf" fmla="val 115470"/>
            </a:avLst>
          </a:prstGeom>
          <a:blipFill>
            <a:blip r:embed="rId1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328924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DEVELOP’s Mission &amp; Vision</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322121" y="1577207"/>
            <a:ext cx="6601194" cy="47032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t>Mission</a:t>
            </a:r>
            <a:r>
              <a:rPr lang="en-US" sz="1800" dirty="0"/>
              <a:t>: </a:t>
            </a:r>
            <a:r>
              <a:rPr lang="en-US" sz="1800" dirty="0">
                <a:latin typeface="Century Gothic" charset="0"/>
                <a:ea typeface="Century Gothic" charset="0"/>
                <a:cs typeface="Century Gothic" charset="0"/>
              </a:rPr>
              <a:t>Integrating NASA Earth observations with society to foster future innovation and cultivate the professionals of tomorrow by addressing diverse environmental issues today.</a:t>
            </a:r>
          </a:p>
          <a:p>
            <a:pPr marL="285750" indent="-285750">
              <a:spcBef>
                <a:spcPts val="0"/>
              </a:spcBef>
              <a:spcAft>
                <a:spcPts val="1800"/>
              </a:spcAft>
              <a:buClr>
                <a:srgbClr val="EF282F"/>
              </a:buClr>
              <a:buFont typeface="Webdings" panose="05030102010509060703" pitchFamily="18" charset="2"/>
              <a:buChar char="4"/>
            </a:pPr>
            <a:r>
              <a:rPr lang="en-US" sz="1800" b="1" dirty="0"/>
              <a:t>Vision</a:t>
            </a:r>
            <a:r>
              <a:rPr lang="en-US" sz="1800" dirty="0"/>
              <a:t>: </a:t>
            </a:r>
            <a:r>
              <a:rPr lang="en-US" sz="1800" dirty="0">
                <a:latin typeface="Century Gothic" charset="0"/>
                <a:ea typeface="Century Gothic" charset="0"/>
                <a:cs typeface="Century Gothic" charset="0"/>
              </a:rPr>
              <a:t>Shaping the future by integrating Earth observations into global decision making.</a:t>
            </a:r>
          </a:p>
          <a:p>
            <a:pPr marL="285750" indent="-285750">
              <a:spcBef>
                <a:spcPts val="0"/>
              </a:spcBef>
              <a:spcAft>
                <a:spcPts val="600"/>
              </a:spcAft>
              <a:buClr>
                <a:srgbClr val="EF282F"/>
              </a:buClr>
              <a:buFont typeface="Webdings" panose="05030102010509060703" pitchFamily="18" charset="2"/>
              <a:buChar char="4"/>
            </a:pPr>
            <a:r>
              <a:rPr lang="en-US" sz="1800" b="1" dirty="0"/>
              <a:t>Core Values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Collaboration</a:t>
            </a:r>
            <a:r>
              <a:rPr lang="en-US" sz="1800" dirty="0"/>
              <a:t>: </a:t>
            </a:r>
            <a:r>
              <a:rPr lang="en-US" sz="1800" dirty="0">
                <a:solidFill>
                  <a:schemeClr val="bg2">
                    <a:lumMod val="25000"/>
                  </a:schemeClr>
                </a:solidFill>
                <a:latin typeface="Century Gothic" charset="0"/>
                <a:ea typeface="Century Gothic" charset="0"/>
                <a:cs typeface="Century Gothic" charset="0"/>
              </a:rPr>
              <a:t>Cultivating teamwork, multi-disciplinary solutions, and open communication</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Discovery</a:t>
            </a:r>
            <a:r>
              <a:rPr lang="en-US" sz="1800" dirty="0"/>
              <a:t>: </a:t>
            </a:r>
            <a:r>
              <a:rPr lang="en-US" sz="1800" dirty="0">
                <a:solidFill>
                  <a:schemeClr val="bg2">
                    <a:lumMod val="25000"/>
                  </a:schemeClr>
                </a:solidFill>
                <a:latin typeface="Century Gothic" charset="0"/>
                <a:ea typeface="Century Gothic" charset="0"/>
                <a:cs typeface="Century Gothic" charset="0"/>
              </a:rPr>
              <a:t>Building new skills and exploring the potential of NASA’s investment in Earth science</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Service</a:t>
            </a:r>
            <a:r>
              <a:rPr lang="en-US" sz="1800" dirty="0"/>
              <a:t>: </a:t>
            </a:r>
            <a:r>
              <a:rPr lang="en-US" sz="1800" dirty="0">
                <a:solidFill>
                  <a:schemeClr val="bg2">
                    <a:lumMod val="25000"/>
                  </a:schemeClr>
                </a:solidFill>
                <a:latin typeface="Century Gothic" charset="0"/>
                <a:ea typeface="Century Gothic" charset="0"/>
                <a:cs typeface="Century Gothic" charset="0"/>
              </a:rPr>
              <a:t>Dedicating ourselves to the application of Earth science for societal benefit</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Passion</a:t>
            </a:r>
            <a:r>
              <a:rPr lang="en-US" sz="1800" dirty="0"/>
              <a:t>: </a:t>
            </a:r>
            <a:r>
              <a:rPr lang="en-US" sz="1800" dirty="0">
                <a:solidFill>
                  <a:schemeClr val="bg2">
                    <a:lumMod val="25000"/>
                  </a:schemeClr>
                </a:solidFill>
                <a:latin typeface="Century Gothic" charset="0"/>
                <a:ea typeface="Century Gothic" charset="0"/>
                <a:cs typeface="Century Gothic" charset="0"/>
              </a:rPr>
              <a:t>Pursuing all endeavors with energy and enthusiasm to sustain a high level of excellence </a:t>
            </a:r>
          </a:p>
          <a:p>
            <a:pPr marL="285750" indent="-285750">
              <a:spcBef>
                <a:spcPts val="0"/>
              </a:spcBef>
              <a:spcAft>
                <a:spcPts val="600"/>
              </a:spcAft>
              <a:buClr>
                <a:srgbClr val="EF282F"/>
              </a:buClr>
              <a:buFont typeface="Webdings" panose="05030102010509060703" pitchFamily="18" charset="2"/>
              <a:buChar char="4"/>
            </a:pPr>
            <a:endParaRPr lang="en-US" dirty="0"/>
          </a:p>
        </p:txBody>
      </p:sp>
      <p:grpSp>
        <p:nvGrpSpPr>
          <p:cNvPr id="2" name="Group 1"/>
          <p:cNvGrpSpPr/>
          <p:nvPr/>
        </p:nvGrpSpPr>
        <p:grpSpPr>
          <a:xfrm>
            <a:off x="7079795" y="1466582"/>
            <a:ext cx="2672189" cy="4907715"/>
            <a:chOff x="7063273" y="1726211"/>
            <a:chExt cx="2672189" cy="4549907"/>
          </a:xfrm>
        </p:grpSpPr>
        <p:sp>
          <p:nvSpPr>
            <p:cNvPr id="77" name="Text Placeholder 5"/>
            <p:cNvSpPr txBox="1">
              <a:spLocks/>
            </p:cNvSpPr>
            <p:nvPr/>
          </p:nvSpPr>
          <p:spPr>
            <a:xfrm>
              <a:off x="7286957" y="2585775"/>
              <a:ext cx="2224819" cy="36903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a:t>
              </a:r>
            </a:p>
            <a:p>
              <a:pPr algn="ctr">
                <a:spcBef>
                  <a:spcPts val="0"/>
                </a:spcBef>
                <a:buClr>
                  <a:srgbClr val="0078C1"/>
                </a:buClr>
              </a:pPr>
              <a:r>
                <a:rPr lang="en-US" sz="1800" dirty="0"/>
                <a:t>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smtClean="0">
                  <a:solidFill>
                    <a:srgbClr val="0061AA"/>
                  </a:solidFill>
                </a:rPr>
                <a:t>Integrity</a:t>
              </a:r>
            </a:p>
            <a:p>
              <a:pPr algn="ctr">
                <a:spcBef>
                  <a:spcPts val="0"/>
                </a:spcBef>
                <a:buClr>
                  <a:srgbClr val="0078C1"/>
                </a:buClr>
              </a:pPr>
              <a:r>
                <a:rPr lang="en-US" sz="1800" b="1" i="1" dirty="0" smtClean="0">
                  <a:solidFill>
                    <a:srgbClr val="0061AA"/>
                  </a:solidFill>
                </a:rPr>
                <a:t>Inclusion</a:t>
              </a:r>
              <a:r>
                <a:rPr lang="en-US" sz="1800" b="1" dirty="0" smtClean="0">
                  <a:solidFill>
                    <a:srgbClr val="0061AA"/>
                  </a:solidFill>
                </a:rPr>
                <a:t> </a:t>
              </a:r>
              <a:endParaRPr lang="en-US" sz="1800" b="1" dirty="0">
                <a:solidFill>
                  <a:srgbClr val="0061AA"/>
                </a:solidFill>
              </a:endParaRPr>
            </a:p>
            <a:p>
              <a:pPr algn="ctr">
                <a:spcBef>
                  <a:spcPts val="600"/>
                </a:spcBef>
                <a:buClr>
                  <a:srgbClr val="0078C1"/>
                </a:buClr>
              </a:pPr>
              <a:r>
                <a:rPr lang="en-US" sz="1800" dirty="0"/>
                <a:t>DEVELOP shares these </a:t>
              </a:r>
            </a:p>
            <a:p>
              <a:pPr algn="ctr">
                <a:spcBef>
                  <a:spcPts val="0"/>
                </a:spcBef>
                <a:buClr>
                  <a:srgbClr val="0078C1"/>
                </a:buClr>
              </a:pPr>
              <a:r>
                <a:rPr lang="en-US" sz="1800" dirty="0"/>
                <a:t>as well</a:t>
              </a:r>
              <a:r>
                <a:rPr lang="en-US" sz="1800" dirty="0" smtClean="0"/>
                <a:t>!</a:t>
              </a:r>
            </a:p>
            <a:p>
              <a:pPr algn="ctr">
                <a:spcBef>
                  <a:spcPts val="0"/>
                </a:spcBef>
                <a:buClr>
                  <a:srgbClr val="0078C1"/>
                </a:buClr>
              </a:pPr>
              <a:endParaRPr lang="en-US" sz="1800" dirty="0"/>
            </a:p>
            <a:p>
              <a:pPr algn="ctr">
                <a:spcBef>
                  <a:spcPts val="0"/>
                </a:spcBef>
                <a:buClr>
                  <a:srgbClr val="0078C1"/>
                </a:buClr>
              </a:pPr>
              <a:r>
                <a:rPr lang="en-US" sz="1800" dirty="0" smtClean="0"/>
                <a:t>NASA added </a:t>
              </a:r>
              <a:r>
                <a:rPr lang="en-US" sz="1800" b="1" dirty="0" smtClean="0">
                  <a:solidFill>
                    <a:srgbClr val="0061AA"/>
                  </a:solidFill>
                </a:rPr>
                <a:t>Inclusion</a:t>
              </a:r>
              <a:r>
                <a:rPr lang="en-US" sz="1800" b="1" i="1" dirty="0" smtClean="0"/>
                <a:t> </a:t>
              </a:r>
              <a:r>
                <a:rPr lang="en-US" sz="1800" dirty="0" smtClean="0"/>
                <a:t>as the 5</a:t>
              </a:r>
              <a:r>
                <a:rPr lang="en-US" sz="1800" baseline="30000" dirty="0" smtClean="0"/>
                <a:t>th</a:t>
              </a:r>
              <a:r>
                <a:rPr lang="en-US" sz="1800" dirty="0" smtClean="0"/>
                <a:t> core value in summer 2020!</a:t>
              </a:r>
              <a:endParaRPr lang="en-US" sz="1800" dirty="0"/>
            </a:p>
          </p:txBody>
        </p:sp>
        <p:pic>
          <p:nvPicPr>
            <p:cNvPr id="79" name="Picture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1862" y="1944590"/>
              <a:ext cx="827037" cy="680267"/>
            </a:xfrm>
            <a:prstGeom prst="ellipse">
              <a:avLst/>
            </a:prstGeom>
          </p:spPr>
        </p:pic>
        <p:sp>
          <p:nvSpPr>
            <p:cNvPr id="80" name="Rounded Rectangle 79"/>
            <p:cNvSpPr/>
            <p:nvPr/>
          </p:nvSpPr>
          <p:spPr>
            <a:xfrm>
              <a:off x="7063273" y="1726211"/>
              <a:ext cx="2672189" cy="45499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5"/>
            <p:cNvSpPr txBox="1">
              <a:spLocks/>
            </p:cNvSpPr>
            <p:nvPr/>
          </p:nvSpPr>
          <p:spPr>
            <a:xfrm>
              <a:off x="7960408" y="2095404"/>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b="1" i="1" dirty="0">
                  <a:solidFill>
                    <a:srgbClr val="0061AA"/>
                  </a:solidFill>
                </a:rPr>
                <a:t>By The Way</a:t>
              </a:r>
            </a:p>
          </p:txBody>
        </p:sp>
      </p:grpSp>
    </p:spTree>
    <p:extLst>
      <p:ext uri="{BB962C8B-B14F-4D97-AF65-F5344CB8AC3E}">
        <p14:creationId xmlns:p14="http://schemas.microsoft.com/office/powerpoint/2010/main" val="406654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Culture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46019" cy="42787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Our approach to teamwork is based on a philosophy that each team member brings unique experience and important expertise to tasks at hand. We encourage and reward vigorous, open flows of communication on all issues, in all directions.</a:t>
            </a:r>
          </a:p>
          <a:p>
            <a:pPr marL="285750" indent="-285750">
              <a:spcBef>
                <a:spcPts val="0"/>
              </a:spcBef>
              <a:spcAft>
                <a:spcPts val="600"/>
              </a:spcAft>
              <a:buClr>
                <a:srgbClr val="EF282F"/>
              </a:buClr>
              <a:buFont typeface="Webdings" panose="05030102010509060703" pitchFamily="18" charset="2"/>
              <a:buChar char="4"/>
            </a:pPr>
            <a:r>
              <a:rPr lang="en-US" sz="1800" dirty="0"/>
              <a:t>We are committed to creating an environment that fosters teamwork and processes that support continuous learning, innovation, and an openness to new ideas.</a:t>
            </a:r>
          </a:p>
          <a:p>
            <a:pPr marL="285750" indent="-285750">
              <a:spcBef>
                <a:spcPts val="0"/>
              </a:spcBef>
              <a:spcAft>
                <a:spcPts val="600"/>
              </a:spcAft>
              <a:buClr>
                <a:srgbClr val="EF282F"/>
              </a:buClr>
              <a:buFont typeface="Webdings" panose="05030102010509060703" pitchFamily="18" charset="2"/>
              <a:buChar char="4"/>
            </a:pPr>
            <a:r>
              <a:rPr lang="en-US" sz="1800" dirty="0"/>
              <a:t>We are adaptable, quick to respond, and go where others don’t, providing more service than is expected.</a:t>
            </a:r>
          </a:p>
          <a:p>
            <a:pPr marL="285750" indent="-285750">
              <a:spcBef>
                <a:spcPts val="0"/>
              </a:spcBef>
              <a:spcAft>
                <a:spcPts val="600"/>
              </a:spcAft>
              <a:buClr>
                <a:srgbClr val="EF282F"/>
              </a:buClr>
              <a:buFont typeface="Webdings" panose="05030102010509060703" pitchFamily="18" charset="2"/>
              <a:buChar char="4"/>
            </a:pPr>
            <a:r>
              <a:rPr lang="en-US" sz="1800" dirty="0"/>
              <a:t>We pursue all endeavors with energy, excitement, and enthusiasm and are committed to maintaining an environment of trust, built upon honesty, ethical behavior, respect, and candor. </a:t>
            </a:r>
          </a:p>
          <a:p>
            <a:pPr marL="285750" indent="-285750">
              <a:spcBef>
                <a:spcPts val="0"/>
              </a:spcBef>
              <a:spcAft>
                <a:spcPts val="600"/>
              </a:spcAft>
              <a:buClr>
                <a:srgbClr val="EF282F"/>
              </a:buClr>
              <a:buFont typeface="Webdings" panose="05030102010509060703" pitchFamily="18" charset="2"/>
              <a:buChar char="4"/>
            </a:pPr>
            <a:r>
              <a:rPr lang="en-US" sz="1800" dirty="0"/>
              <a:t>DEVELOP nurtures an organizational culture in which individuals make full use of their time, talent, and opportunities to pursue excellence in both the ordinary and the extraordinary.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2"/>
          <p:cNvSpPr txBox="1">
            <a:spLocks/>
          </p:cNvSpPr>
          <p:nvPr/>
        </p:nvSpPr>
        <p:spPr>
          <a:xfrm rot="19623489">
            <a:off x="327753" y="5294653"/>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Collaborative</a:t>
            </a:r>
          </a:p>
        </p:txBody>
      </p:sp>
      <p:sp>
        <p:nvSpPr>
          <p:cNvPr id="44" name="Text Placeholder 4"/>
          <p:cNvSpPr txBox="1">
            <a:spLocks/>
          </p:cNvSpPr>
          <p:nvPr/>
        </p:nvSpPr>
        <p:spPr>
          <a:xfrm rot="19623489">
            <a:off x="5544129"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Service-Oriented</a:t>
            </a:r>
          </a:p>
        </p:txBody>
      </p:sp>
      <p:sp>
        <p:nvSpPr>
          <p:cNvPr id="48" name="Text Placeholder 5"/>
          <p:cNvSpPr txBox="1">
            <a:spLocks/>
          </p:cNvSpPr>
          <p:nvPr/>
        </p:nvSpPr>
        <p:spPr>
          <a:xfrm rot="19623489">
            <a:off x="1631847" y="5294653"/>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Dynamic</a:t>
            </a:r>
          </a:p>
        </p:txBody>
      </p:sp>
      <p:sp>
        <p:nvSpPr>
          <p:cNvPr id="49" name="Text Placeholder 2"/>
          <p:cNvSpPr txBox="1">
            <a:spLocks/>
          </p:cNvSpPr>
          <p:nvPr/>
        </p:nvSpPr>
        <p:spPr>
          <a:xfrm rot="19623489">
            <a:off x="2935941"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Innovative</a:t>
            </a:r>
          </a:p>
        </p:txBody>
      </p:sp>
      <p:sp>
        <p:nvSpPr>
          <p:cNvPr id="51" name="Text Placeholder 4"/>
          <p:cNvSpPr txBox="1">
            <a:spLocks/>
          </p:cNvSpPr>
          <p:nvPr/>
        </p:nvSpPr>
        <p:spPr>
          <a:xfrm rot="19623489">
            <a:off x="6848224"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Passionate</a:t>
            </a:r>
          </a:p>
        </p:txBody>
      </p:sp>
      <p:sp>
        <p:nvSpPr>
          <p:cNvPr id="52" name="Text Placeholder 4"/>
          <p:cNvSpPr txBox="1">
            <a:spLocks/>
          </p:cNvSpPr>
          <p:nvPr/>
        </p:nvSpPr>
        <p:spPr>
          <a:xfrm rot="19623489">
            <a:off x="8152318" y="5294653"/>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Excellent</a:t>
            </a:r>
          </a:p>
        </p:txBody>
      </p:sp>
      <p:sp>
        <p:nvSpPr>
          <p:cNvPr id="53" name="Text Placeholder 2"/>
          <p:cNvSpPr txBox="1">
            <a:spLocks/>
          </p:cNvSpPr>
          <p:nvPr/>
        </p:nvSpPr>
        <p:spPr>
          <a:xfrm rot="19623489">
            <a:off x="4240035"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Professional</a:t>
            </a:r>
          </a:p>
        </p:txBody>
      </p:sp>
    </p:spTree>
    <p:extLst>
      <p:ext uri="{BB962C8B-B14F-4D97-AF65-F5344CB8AC3E}">
        <p14:creationId xmlns:p14="http://schemas.microsoft.com/office/powerpoint/2010/main" val="70149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061" y="1084529"/>
            <a:ext cx="8158416" cy="5045980"/>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Locations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56" name="Oval 55"/>
          <p:cNvSpPr/>
          <p:nvPr/>
        </p:nvSpPr>
        <p:spPr>
          <a:xfrm>
            <a:off x="5538848" y="405248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9970" y="313564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038306" y="336621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18354" y="301180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1593" y="387655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40394" y="235399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1339" y="377550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58044" y="413098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92050" y="214258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81958" y="413097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792804" y="30063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551349" y="4034428"/>
            <a:ext cx="356462" cy="369332"/>
          </a:xfrm>
          <a:prstGeom prst="rect">
            <a:avLst/>
          </a:prstGeom>
          <a:noFill/>
        </p:spPr>
        <p:txBody>
          <a:bodyPr wrap="square" rtlCol="0">
            <a:spAutoFit/>
          </a:bodyPr>
          <a:lstStyle/>
          <a:p>
            <a:r>
              <a:rPr lang="en-US" b="1" dirty="0">
                <a:latin typeface="Century Gothic" panose="020B0502020202020204" pitchFamily="34" charset="0"/>
              </a:rPr>
              <a:t>1</a:t>
            </a:r>
          </a:p>
        </p:txBody>
      </p:sp>
      <p:sp>
        <p:nvSpPr>
          <p:cNvPr id="70" name="TextBox 69"/>
          <p:cNvSpPr txBox="1"/>
          <p:nvPr/>
        </p:nvSpPr>
        <p:spPr>
          <a:xfrm>
            <a:off x="1590324" y="4112919"/>
            <a:ext cx="356462" cy="369332"/>
          </a:xfrm>
          <a:prstGeom prst="rect">
            <a:avLst/>
          </a:prstGeom>
          <a:noFill/>
        </p:spPr>
        <p:txBody>
          <a:bodyPr wrap="square" rtlCol="0">
            <a:spAutoFit/>
          </a:bodyPr>
          <a:lstStyle/>
          <a:p>
            <a:r>
              <a:rPr lang="en-US" b="1" dirty="0">
                <a:latin typeface="Century Gothic" panose="020B0502020202020204" pitchFamily="34" charset="0"/>
              </a:rPr>
              <a:t>2</a:t>
            </a:r>
          </a:p>
        </p:txBody>
      </p:sp>
      <p:sp>
        <p:nvSpPr>
          <p:cNvPr id="71" name="TextBox 70"/>
          <p:cNvSpPr txBox="1"/>
          <p:nvPr/>
        </p:nvSpPr>
        <p:spPr>
          <a:xfrm>
            <a:off x="279970" y="3117584"/>
            <a:ext cx="356462" cy="369332"/>
          </a:xfrm>
          <a:prstGeom prst="rect">
            <a:avLst/>
          </a:prstGeom>
          <a:noFill/>
        </p:spPr>
        <p:txBody>
          <a:bodyPr wrap="square" rtlCol="0">
            <a:spAutoFit/>
          </a:bodyPr>
          <a:lstStyle/>
          <a:p>
            <a:r>
              <a:rPr lang="en-US" b="1" dirty="0">
                <a:latin typeface="Century Gothic" panose="020B0502020202020204" pitchFamily="34" charset="0"/>
              </a:rPr>
              <a:t>3</a:t>
            </a:r>
          </a:p>
        </p:txBody>
      </p:sp>
      <p:sp>
        <p:nvSpPr>
          <p:cNvPr id="72" name="TextBox 71"/>
          <p:cNvSpPr txBox="1"/>
          <p:nvPr/>
        </p:nvSpPr>
        <p:spPr>
          <a:xfrm>
            <a:off x="681251" y="3858494"/>
            <a:ext cx="356462" cy="369332"/>
          </a:xfrm>
          <a:prstGeom prst="rect">
            <a:avLst/>
          </a:prstGeom>
          <a:noFill/>
        </p:spPr>
        <p:txBody>
          <a:bodyPr wrap="square" rtlCol="0">
            <a:spAutoFit/>
          </a:bodyPr>
          <a:lstStyle/>
          <a:p>
            <a:r>
              <a:rPr lang="en-US" b="1" dirty="0">
                <a:latin typeface="Century Gothic" panose="020B0502020202020204" pitchFamily="34" charset="0"/>
              </a:rPr>
              <a:t>4</a:t>
            </a:r>
          </a:p>
        </p:txBody>
      </p:sp>
      <p:sp>
        <p:nvSpPr>
          <p:cNvPr id="73" name="TextBox 72"/>
          <p:cNvSpPr txBox="1"/>
          <p:nvPr/>
        </p:nvSpPr>
        <p:spPr>
          <a:xfrm>
            <a:off x="2807175" y="2980552"/>
            <a:ext cx="356462" cy="369332"/>
          </a:xfrm>
          <a:prstGeom prst="rect">
            <a:avLst/>
          </a:prstGeom>
          <a:noFill/>
        </p:spPr>
        <p:txBody>
          <a:bodyPr wrap="square" rtlCol="0">
            <a:spAutoFit/>
          </a:bodyPr>
          <a:lstStyle/>
          <a:p>
            <a:r>
              <a:rPr lang="en-US" b="1" dirty="0">
                <a:latin typeface="Century Gothic" panose="020B0502020202020204" pitchFamily="34" charset="0"/>
              </a:rPr>
              <a:t>5</a:t>
            </a:r>
          </a:p>
        </p:txBody>
      </p:sp>
      <p:sp>
        <p:nvSpPr>
          <p:cNvPr id="74" name="TextBox 73"/>
          <p:cNvSpPr txBox="1"/>
          <p:nvPr/>
        </p:nvSpPr>
        <p:spPr>
          <a:xfrm>
            <a:off x="6069666" y="4112922"/>
            <a:ext cx="356462" cy="369332"/>
          </a:xfrm>
          <a:prstGeom prst="rect">
            <a:avLst/>
          </a:prstGeom>
          <a:noFill/>
        </p:spPr>
        <p:txBody>
          <a:bodyPr wrap="square" rtlCol="0">
            <a:spAutoFit/>
          </a:bodyPr>
          <a:lstStyle/>
          <a:p>
            <a:r>
              <a:rPr lang="en-US" b="1" dirty="0">
                <a:latin typeface="Century Gothic" panose="020B0502020202020204" pitchFamily="34" charset="0"/>
              </a:rPr>
              <a:t>6</a:t>
            </a:r>
          </a:p>
        </p:txBody>
      </p:sp>
      <p:sp>
        <p:nvSpPr>
          <p:cNvPr id="75" name="TextBox 74"/>
          <p:cNvSpPr txBox="1"/>
          <p:nvPr/>
        </p:nvSpPr>
        <p:spPr>
          <a:xfrm>
            <a:off x="1849725" y="2330708"/>
            <a:ext cx="356462" cy="369332"/>
          </a:xfrm>
          <a:prstGeom prst="rect">
            <a:avLst/>
          </a:prstGeom>
          <a:noFill/>
        </p:spPr>
        <p:txBody>
          <a:bodyPr wrap="square" rtlCol="0">
            <a:spAutoFit/>
          </a:bodyPr>
          <a:lstStyle/>
          <a:p>
            <a:r>
              <a:rPr lang="en-US" b="1" dirty="0">
                <a:latin typeface="Century Gothic" panose="020B0502020202020204" pitchFamily="34" charset="0"/>
              </a:rPr>
              <a:t>7</a:t>
            </a:r>
          </a:p>
        </p:txBody>
      </p:sp>
      <p:sp>
        <p:nvSpPr>
          <p:cNvPr id="76" name="TextBox 75"/>
          <p:cNvSpPr txBox="1"/>
          <p:nvPr/>
        </p:nvSpPr>
        <p:spPr>
          <a:xfrm>
            <a:off x="7417487" y="2118049"/>
            <a:ext cx="505606" cy="369332"/>
          </a:xfrm>
          <a:prstGeom prst="rect">
            <a:avLst/>
          </a:prstGeom>
          <a:noFill/>
        </p:spPr>
        <p:txBody>
          <a:bodyPr wrap="square" rtlCol="0">
            <a:spAutoFit/>
          </a:bodyPr>
          <a:lstStyle/>
          <a:p>
            <a:pPr algn="ctr"/>
            <a:r>
              <a:rPr lang="en-US" b="1" dirty="0">
                <a:latin typeface="Century Gothic" panose="020B0502020202020204" pitchFamily="34" charset="0"/>
              </a:rPr>
              <a:t>9</a:t>
            </a:r>
          </a:p>
        </p:txBody>
      </p:sp>
      <p:sp>
        <p:nvSpPr>
          <p:cNvPr id="77" name="TextBox 76"/>
          <p:cNvSpPr txBox="1"/>
          <p:nvPr/>
        </p:nvSpPr>
        <p:spPr>
          <a:xfrm>
            <a:off x="6922549" y="2991076"/>
            <a:ext cx="356462" cy="369332"/>
          </a:xfrm>
          <a:prstGeom prst="rect">
            <a:avLst/>
          </a:prstGeom>
          <a:noFill/>
        </p:spPr>
        <p:txBody>
          <a:bodyPr wrap="square" rtlCol="0">
            <a:spAutoFit/>
          </a:bodyPr>
          <a:lstStyle/>
          <a:p>
            <a:r>
              <a:rPr lang="en-US" b="1" dirty="0">
                <a:latin typeface="Century Gothic" panose="020B0502020202020204" pitchFamily="34" charset="0"/>
              </a:rPr>
              <a:t>8</a:t>
            </a:r>
          </a:p>
        </p:txBody>
      </p:sp>
      <p:sp>
        <p:nvSpPr>
          <p:cNvPr id="78" name="TextBox 77"/>
          <p:cNvSpPr txBox="1"/>
          <p:nvPr/>
        </p:nvSpPr>
        <p:spPr>
          <a:xfrm>
            <a:off x="6112541" y="3758785"/>
            <a:ext cx="490106" cy="369332"/>
          </a:xfrm>
          <a:prstGeom prst="rect">
            <a:avLst/>
          </a:prstGeom>
          <a:noFill/>
        </p:spPr>
        <p:txBody>
          <a:bodyPr wrap="square" rtlCol="0">
            <a:spAutoFit/>
          </a:bodyPr>
          <a:lstStyle/>
          <a:p>
            <a:r>
              <a:rPr lang="en-US" b="1" dirty="0">
                <a:latin typeface="Century Gothic" panose="020B0502020202020204" pitchFamily="34" charset="0"/>
              </a:rPr>
              <a:t>10</a:t>
            </a:r>
          </a:p>
        </p:txBody>
      </p:sp>
      <p:sp>
        <p:nvSpPr>
          <p:cNvPr id="79" name="TextBox 78"/>
          <p:cNvSpPr txBox="1"/>
          <p:nvPr/>
        </p:nvSpPr>
        <p:spPr>
          <a:xfrm>
            <a:off x="6992758" y="3348156"/>
            <a:ext cx="449452" cy="369332"/>
          </a:xfrm>
          <a:prstGeom prst="rect">
            <a:avLst/>
          </a:prstGeom>
          <a:noFill/>
        </p:spPr>
        <p:txBody>
          <a:bodyPr wrap="square" rtlCol="0">
            <a:spAutoFit/>
          </a:bodyPr>
          <a:lstStyle/>
          <a:p>
            <a:r>
              <a:rPr lang="en-US" b="1" dirty="0">
                <a:latin typeface="Century Gothic" panose="020B0502020202020204" pitchFamily="34" charset="0"/>
              </a:rPr>
              <a:t>11</a:t>
            </a:r>
          </a:p>
        </p:txBody>
      </p:sp>
      <p:sp>
        <p:nvSpPr>
          <p:cNvPr id="50" name="TextBox 49">
            <a:extLst>
              <a:ext uri="{FF2B5EF4-FFF2-40B4-BE49-F238E27FC236}">
                <a16:creationId xmlns:a16="http://schemas.microsoft.com/office/drawing/2014/main" id="{0B356E58-0EA3-4473-85D5-58E4F1B910B9}"/>
              </a:ext>
            </a:extLst>
          </p:cNvPr>
          <p:cNvSpPr txBox="1"/>
          <p:nvPr/>
        </p:nvSpPr>
        <p:spPr>
          <a:xfrm>
            <a:off x="7384758" y="2980552"/>
            <a:ext cx="2763898" cy="3400931"/>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Arizona – Tempe</a:t>
            </a:r>
          </a:p>
          <a:p>
            <a:pPr marL="342900" indent="-342900">
              <a:spcAft>
                <a:spcPts val="600"/>
              </a:spcAft>
              <a:buAutoNum type="arabicPeriod"/>
            </a:pPr>
            <a:r>
              <a:rPr lang="en-US" sz="1500" dirty="0">
                <a:solidFill>
                  <a:srgbClr val="0061AA"/>
                </a:solidFill>
                <a:latin typeface="Century Gothic" panose="020B0502020202020204" pitchFamily="34" charset="0"/>
              </a:rPr>
              <a:t>California –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Idaho –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North 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Langley</a:t>
            </a:r>
          </a:p>
        </p:txBody>
      </p:sp>
      <p:grpSp>
        <p:nvGrpSpPr>
          <p:cNvPr id="80" name="Group 79"/>
          <p:cNvGrpSpPr/>
          <p:nvPr/>
        </p:nvGrpSpPr>
        <p:grpSpPr>
          <a:xfrm>
            <a:off x="5764694" y="168741"/>
            <a:ext cx="4303737" cy="1174081"/>
            <a:chOff x="1182721" y="5290691"/>
            <a:chExt cx="2835091" cy="991339"/>
          </a:xfrm>
        </p:grpSpPr>
        <p:sp>
          <p:nvSpPr>
            <p:cNvPr id="81" name="Text Placeholder 5"/>
            <p:cNvSpPr txBox="1">
              <a:spLocks/>
            </p:cNvSpPr>
            <p:nvPr/>
          </p:nvSpPr>
          <p:spPr>
            <a:xfrm>
              <a:off x="1182721" y="5307539"/>
              <a:ext cx="283509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DEVELOP locations are also known as “nodes</a:t>
              </a:r>
              <a:r>
                <a:rPr lang="en-US" sz="1800" dirty="0" smtClean="0"/>
                <a:t>” but we’ve been operating virtually since March 2020.</a:t>
              </a:r>
              <a:endParaRPr lang="en-US" sz="1800" dirty="0"/>
            </a:p>
          </p:txBody>
        </p:sp>
        <p:sp>
          <p:nvSpPr>
            <p:cNvPr id="84" name="Rounded Rectangle 83"/>
            <p:cNvSpPr/>
            <p:nvPr/>
          </p:nvSpPr>
          <p:spPr>
            <a:xfrm>
              <a:off x="1212300" y="5290691"/>
              <a:ext cx="2761862" cy="99133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632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Structure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5540229"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t>Node Chain of Command</a:t>
            </a:r>
          </a:p>
        </p:txBody>
      </p:sp>
      <p:graphicFrame>
        <p:nvGraphicFramePr>
          <p:cNvPr id="2" name="Diagram 1"/>
          <p:cNvGraphicFramePr/>
          <p:nvPr>
            <p:extLst>
              <p:ext uri="{D42A27DB-BD31-4B8C-83A1-F6EECF244321}">
                <p14:modId xmlns:p14="http://schemas.microsoft.com/office/powerpoint/2010/main" val="3295981067"/>
              </p:ext>
            </p:extLst>
          </p:nvPr>
        </p:nvGraphicFramePr>
        <p:xfrm>
          <a:off x="251927" y="1567531"/>
          <a:ext cx="4877990" cy="4150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 name="Text Placeholder 5"/>
          <p:cNvSpPr txBox="1">
            <a:spLocks/>
          </p:cNvSpPr>
          <p:nvPr/>
        </p:nvSpPr>
        <p:spPr>
          <a:xfrm>
            <a:off x="742221"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t>National Chain of Command</a:t>
            </a:r>
          </a:p>
        </p:txBody>
      </p:sp>
      <p:graphicFrame>
        <p:nvGraphicFramePr>
          <p:cNvPr id="49" name="Diagram 48"/>
          <p:cNvGraphicFramePr/>
          <p:nvPr>
            <p:extLst>
              <p:ext uri="{D42A27DB-BD31-4B8C-83A1-F6EECF244321}">
                <p14:modId xmlns:p14="http://schemas.microsoft.com/office/powerpoint/2010/main" val="579437656"/>
              </p:ext>
            </p:extLst>
          </p:nvPr>
        </p:nvGraphicFramePr>
        <p:xfrm>
          <a:off x="5169705" y="1567531"/>
          <a:ext cx="4776727" cy="4150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0" name="Group 49"/>
          <p:cNvGrpSpPr/>
          <p:nvPr/>
        </p:nvGrpSpPr>
        <p:grpSpPr>
          <a:xfrm>
            <a:off x="494517" y="5817888"/>
            <a:ext cx="9209314" cy="966589"/>
            <a:chOff x="-1035317" y="5290692"/>
            <a:chExt cx="9209314" cy="966589"/>
          </a:xfrm>
        </p:grpSpPr>
        <p:sp>
          <p:nvSpPr>
            <p:cNvPr id="51" name="Text Placeholder 5"/>
            <p:cNvSpPr txBox="1">
              <a:spLocks/>
            </p:cNvSpPr>
            <p:nvPr/>
          </p:nvSpPr>
          <p:spPr>
            <a:xfrm>
              <a:off x="-1035317" y="5307539"/>
              <a:ext cx="9209314"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While there may be a chain of command, the program is actually very informal and communication is open between all levels. Never hesitate to reach out! </a:t>
              </a:r>
            </a:p>
          </p:txBody>
        </p:sp>
        <p:sp>
          <p:nvSpPr>
            <p:cNvPr id="52" name="Rounded Rectangle 51"/>
            <p:cNvSpPr/>
            <p:nvPr/>
          </p:nvSpPr>
          <p:spPr>
            <a:xfrm>
              <a:off x="-1035317" y="5290692"/>
              <a:ext cx="9209314" cy="87216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816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8522" t="-1008" r="6021" b="33382"/>
          <a:stretch/>
        </p:blipFill>
        <p:spPr>
          <a:xfrm>
            <a:off x="6964467" y="3872943"/>
            <a:ext cx="1105297" cy="1097280"/>
          </a:xfrm>
          <a:prstGeom prst="ellipse">
            <a:avLst/>
          </a:prstGeom>
          <a:effectLst>
            <a:outerShdw blurRad="76200" dir="13500000" sy="23000" kx="1200000" algn="br" rotWithShape="0">
              <a:prstClr val="black">
                <a:alpha val="20000"/>
              </a:prstClr>
            </a:outerShdw>
          </a:effectLst>
        </p:spPr>
      </p:pic>
      <p:pic>
        <p:nvPicPr>
          <p:cNvPr id="2050"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3881" y="3000159"/>
            <a:ext cx="1097280"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What is the DEVELOP NPO?</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537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20"/>
            <a:ext cx="9202879" cy="19505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DEVELOP’s National Program Office (NPO) is the core leadership team who manage and facilitate all of the various aspects of the program. </a:t>
            </a:r>
          </a:p>
          <a:p>
            <a:pPr marL="285750" indent="-285750">
              <a:spcBef>
                <a:spcPts val="0"/>
              </a:spcBef>
              <a:spcAft>
                <a:spcPts val="1800"/>
              </a:spcAft>
              <a:buClr>
                <a:srgbClr val="EF282F"/>
              </a:buClr>
              <a:buFont typeface="Webdings" panose="05030102010509060703" pitchFamily="18" charset="2"/>
              <a:buChar char="4"/>
            </a:pPr>
            <a:r>
              <a:rPr lang="en-US" sz="1800" dirty="0"/>
              <a:t>The NPO sits at NASA Langley Research Center down the hall from the node participants.</a:t>
            </a:r>
          </a:p>
          <a:p>
            <a:pPr marL="285750" indent="-285750">
              <a:spcBef>
                <a:spcPts val="0"/>
              </a:spcBef>
              <a:spcAft>
                <a:spcPts val="1800"/>
              </a:spcAft>
              <a:buClr>
                <a:srgbClr val="EF282F"/>
              </a:buClr>
              <a:buFont typeface="Webdings" panose="05030102010509060703" pitchFamily="18" charset="2"/>
              <a:buChar char="4"/>
            </a:pPr>
            <a:r>
              <a:rPr lang="en-US" sz="1800" dirty="0"/>
              <a:t>NPO consists of:</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
        <p:nvSpPr>
          <p:cNvPr id="45" name="Content Placeholder 3"/>
          <p:cNvSpPr txBox="1">
            <a:spLocks/>
          </p:cNvSpPr>
          <p:nvPr/>
        </p:nvSpPr>
        <p:spPr>
          <a:xfrm>
            <a:off x="765488" y="5054732"/>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Program Manager</a:t>
            </a:r>
          </a:p>
        </p:txBody>
      </p:sp>
      <p:sp>
        <p:nvSpPr>
          <p:cNvPr id="47" name="Content Placeholder 3"/>
          <p:cNvSpPr txBox="1">
            <a:spLocks/>
          </p:cNvSpPr>
          <p:nvPr/>
        </p:nvSpPr>
        <p:spPr>
          <a:xfrm>
            <a:off x="2368897" y="4174743"/>
            <a:ext cx="1803564"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National Science Advisor</a:t>
            </a:r>
          </a:p>
        </p:txBody>
      </p:sp>
      <p:sp>
        <p:nvSpPr>
          <p:cNvPr id="48" name="Content Placeholder 3"/>
          <p:cNvSpPr txBox="1">
            <a:spLocks/>
          </p:cNvSpPr>
          <p:nvPr/>
        </p:nvSpPr>
        <p:spPr>
          <a:xfrm>
            <a:off x="3841603" y="5054732"/>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Financial Lead</a:t>
            </a:r>
          </a:p>
        </p:txBody>
      </p:sp>
      <p:sp>
        <p:nvSpPr>
          <p:cNvPr id="49" name="Content Placeholder 3"/>
          <p:cNvSpPr txBox="1">
            <a:spLocks/>
          </p:cNvSpPr>
          <p:nvPr/>
        </p:nvSpPr>
        <p:spPr>
          <a:xfrm>
            <a:off x="5107754" y="4178605"/>
            <a:ext cx="1980752"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Projects Manager</a:t>
            </a:r>
            <a:endParaRPr lang="en-US" sz="1400" dirty="0">
              <a:solidFill>
                <a:prstClr val="black">
                  <a:lumMod val="75000"/>
                  <a:lumOff val="25000"/>
                </a:prstClr>
              </a:solidFill>
              <a:latin typeface="Century Gothic" panose="020F0302020204030204"/>
            </a:endParaRPr>
          </a:p>
        </p:txBody>
      </p:sp>
      <p:grpSp>
        <p:nvGrpSpPr>
          <p:cNvPr id="51" name="Group 50"/>
          <p:cNvGrpSpPr/>
          <p:nvPr/>
        </p:nvGrpSpPr>
        <p:grpSpPr>
          <a:xfrm>
            <a:off x="2206134" y="5556466"/>
            <a:ext cx="6412997" cy="1224999"/>
            <a:chOff x="1395347" y="5290691"/>
            <a:chExt cx="4206624" cy="1224999"/>
          </a:xfrm>
        </p:grpSpPr>
        <p:sp>
          <p:nvSpPr>
            <p:cNvPr id="52" name="Text Placeholder 5"/>
            <p:cNvSpPr txBox="1">
              <a:spLocks/>
            </p:cNvSpPr>
            <p:nvPr/>
          </p:nvSpPr>
          <p:spPr>
            <a:xfrm>
              <a:off x="1395347" y="5307539"/>
              <a:ext cx="4206624" cy="112477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They’re normal people too and you are welcome to reach out to them! You will have the opportunity to interact with them throughout the term!</a:t>
              </a:r>
              <a:endParaRPr lang="en-US" sz="1800" dirty="0"/>
            </a:p>
          </p:txBody>
        </p:sp>
        <p:sp>
          <p:nvSpPr>
            <p:cNvPr id="53" name="Rounded Rectangle 52"/>
            <p:cNvSpPr/>
            <p:nvPr/>
          </p:nvSpPr>
          <p:spPr>
            <a:xfrm>
              <a:off x="1395347" y="5290691"/>
              <a:ext cx="4206624" cy="122499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49490" y="2997793"/>
            <a:ext cx="1097281" cy="1097280"/>
          </a:xfrm>
          <a:prstGeom prst="ellipse">
            <a:avLst/>
          </a:prstGeom>
          <a:effectLst>
            <a:outerShdw blurRad="76200" dir="13500000" sy="23000" kx="1200000" algn="br" rotWithShape="0">
              <a:prstClr val="black">
                <a:alpha val="20000"/>
              </a:prstClr>
            </a:outerShdw>
          </a:effectLst>
        </p:spPr>
      </p:pic>
      <p:pic>
        <p:nvPicPr>
          <p:cNvPr id="56" name="Picture 5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06546" y="3872943"/>
            <a:ext cx="1097839" cy="1097280"/>
          </a:xfrm>
          <a:prstGeom prst="ellipse">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rotWithShape="1">
          <a:blip r:embed="rId8"/>
          <a:srcRect l="15246" t="16618" r="20497" b="21315"/>
          <a:stretch/>
        </p:blipFill>
        <p:spPr>
          <a:xfrm>
            <a:off x="1023833" y="3872943"/>
            <a:ext cx="1111035" cy="1097280"/>
          </a:xfrm>
          <a:prstGeom prst="ellipse">
            <a:avLst/>
          </a:prstGeom>
          <a:effectLst>
            <a:outerShdw blurRad="76200" dir="13500000" sy="23000" kx="1200000" algn="br" rotWithShape="0">
              <a:prstClr val="black">
                <a:alpha val="20000"/>
              </a:prstClr>
            </a:outerShdw>
          </a:effectLst>
        </p:spPr>
      </p:pic>
      <p:pic>
        <p:nvPicPr>
          <p:cNvPr id="40" name="Picture 39"/>
          <p:cNvPicPr>
            <a:picLocks noChangeAspect="1"/>
          </p:cNvPicPr>
          <p:nvPr/>
        </p:nvPicPr>
        <p:blipFill rotWithShape="1">
          <a:blip r:embed="rId9" cstate="print">
            <a:extLst>
              <a:ext uri="{28A0092B-C50C-407E-A947-70E740481C1C}">
                <a14:useLocalDpi xmlns:a14="http://schemas.microsoft.com/office/drawing/2010/main" val="0"/>
              </a:ext>
            </a:extLst>
          </a:blip>
          <a:srcRect l="58300" t="10182" r="305" b="26929"/>
          <a:stretch/>
        </p:blipFill>
        <p:spPr>
          <a:xfrm>
            <a:off x="2728978" y="2998396"/>
            <a:ext cx="1083402" cy="1097280"/>
          </a:xfrm>
          <a:prstGeom prst="ellipse">
            <a:avLst/>
          </a:prstGeom>
          <a:ln>
            <a:noFill/>
          </a:ln>
          <a:effectLst>
            <a:outerShdw blurRad="76200" dir="13500000" sy="23000" kx="1200000" algn="br" rotWithShape="0">
              <a:prstClr val="black">
                <a:alpha val="20000"/>
              </a:prstClr>
            </a:outerShdw>
          </a:effectLst>
        </p:spPr>
      </p:pic>
      <p:sp>
        <p:nvSpPr>
          <p:cNvPr id="41" name="Content Placeholder 3"/>
          <p:cNvSpPr txBox="1">
            <a:spLocks/>
          </p:cNvSpPr>
          <p:nvPr/>
        </p:nvSpPr>
        <p:spPr>
          <a:xfrm>
            <a:off x="6541666" y="5054732"/>
            <a:ext cx="1950898"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SSAI Human Resources</a:t>
            </a:r>
          </a:p>
        </p:txBody>
      </p:sp>
      <p:sp>
        <p:nvSpPr>
          <p:cNvPr id="43" name="Content Placeholder 3"/>
          <p:cNvSpPr txBox="1">
            <a:spLocks/>
          </p:cNvSpPr>
          <p:nvPr/>
        </p:nvSpPr>
        <p:spPr>
          <a:xfrm>
            <a:off x="7942145" y="4174743"/>
            <a:ext cx="1980752"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Web Developer &amp;</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Graphic Designer</a:t>
            </a:r>
          </a:p>
        </p:txBody>
      </p:sp>
    </p:spTree>
    <p:extLst>
      <p:ext uri="{BB962C8B-B14F-4D97-AF65-F5344CB8AC3E}">
        <p14:creationId xmlns:p14="http://schemas.microsoft.com/office/powerpoint/2010/main" val="137377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55160" y="42133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National POCs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7" name="Rounded Rectangle 46"/>
          <p:cNvSpPr/>
          <p:nvPr/>
        </p:nvSpPr>
        <p:spPr>
          <a:xfrm>
            <a:off x="322121" y="2457158"/>
            <a:ext cx="9601200" cy="3474720"/>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48" name="TextBox 47"/>
          <p:cNvSpPr txBox="1"/>
          <p:nvPr/>
        </p:nvSpPr>
        <p:spPr>
          <a:xfrm>
            <a:off x="527751" y="2614221"/>
            <a:ext cx="198424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 Fellows</a:t>
            </a:r>
          </a:p>
        </p:txBody>
      </p:sp>
      <p:sp>
        <p:nvSpPr>
          <p:cNvPr id="54" name="Rounded Rectangular Callout 53"/>
          <p:cNvSpPr/>
          <p:nvPr/>
        </p:nvSpPr>
        <p:spPr>
          <a:xfrm>
            <a:off x="322121" y="1391997"/>
            <a:ext cx="9586989" cy="92774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27751" y="1507191"/>
            <a:ext cx="134905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a:t>
            </a:r>
          </a:p>
          <a:p>
            <a:r>
              <a:rPr lang="en-US" sz="2000" b="1" dirty="0">
                <a:solidFill>
                  <a:schemeClr val="bg1"/>
                </a:solidFill>
                <a:latin typeface="Century Gothic" charset="0"/>
                <a:ea typeface="Century Gothic" charset="0"/>
                <a:cs typeface="Century Gothic" charset="0"/>
              </a:rPr>
              <a:t>NPO</a:t>
            </a:r>
          </a:p>
        </p:txBody>
      </p:sp>
      <p:grpSp>
        <p:nvGrpSpPr>
          <p:cNvPr id="4" name="Group 3"/>
          <p:cNvGrpSpPr/>
          <p:nvPr/>
        </p:nvGrpSpPr>
        <p:grpSpPr>
          <a:xfrm>
            <a:off x="4869453" y="1473324"/>
            <a:ext cx="2261584" cy="3820333"/>
            <a:chOff x="4982343" y="1507191"/>
            <a:chExt cx="2261584" cy="3820333"/>
          </a:xfrm>
        </p:grpSpPr>
        <p:sp>
          <p:nvSpPr>
            <p:cNvPr id="61" name="Rectangle 60"/>
            <p:cNvSpPr/>
            <p:nvPr/>
          </p:nvSpPr>
          <p:spPr>
            <a:xfrm>
              <a:off x="4982343" y="1507191"/>
              <a:ext cx="1888557" cy="738609"/>
            </a:xfrm>
            <a:prstGeom prst="rect">
              <a:avLst/>
            </a:prstGeom>
          </p:spPr>
          <p:txBody>
            <a:bodyPr wrap="square" lIns="91387" tIns="45693" rIns="91387" bIns="45693" anchor="t">
              <a:spAutoFit/>
            </a:bodyPr>
            <a:lstStyle/>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Amanda Clayton</a:t>
              </a:r>
              <a:endParaRPr lang="en-US" sz="2000" dirty="0"/>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Danny Mangosing</a:t>
              </a:r>
            </a:p>
            <a:p>
              <a:pPr marL="118745" indent="-118745" defTabSz="1018229">
                <a:buFont typeface="Arial" pitchFamily="34" charset="0"/>
                <a:buChar char="•"/>
              </a:pPr>
              <a:r>
                <a:rPr lang="en-US" sz="1400" b="1" dirty="0">
                  <a:solidFill>
                    <a:schemeClr val="bg1"/>
                  </a:solidFill>
                  <a:latin typeface="Century Gothic"/>
                  <a:ea typeface="Century Gothic" charset="0"/>
                  <a:cs typeface="Century Gothic" charset="0"/>
                </a:rPr>
                <a:t>Stephanie Burke</a:t>
              </a:r>
              <a:endParaRPr lang="en-US" sz="1400" b="1" dirty="0">
                <a:solidFill>
                  <a:schemeClr val="bg1"/>
                </a:solidFill>
                <a:latin typeface="Century Gothic" charset="0"/>
                <a:ea typeface="Century Gothic" charset="0"/>
                <a:cs typeface="Century Gothic" charset="0"/>
              </a:endParaRPr>
            </a:p>
          </p:txBody>
        </p:sp>
        <p:sp>
          <p:nvSpPr>
            <p:cNvPr id="63" name="Rectangle 62"/>
            <p:cNvSpPr/>
            <p:nvPr/>
          </p:nvSpPr>
          <p:spPr>
            <a:xfrm>
              <a:off x="4982343" y="2865366"/>
              <a:ext cx="2261584" cy="2462158"/>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Georgia – Athens </a:t>
              </a:r>
            </a:p>
            <a:p>
              <a:pPr defTabSz="1018229"/>
              <a:r>
                <a:rPr lang="en-US" sz="1400" dirty="0">
                  <a:solidFill>
                    <a:schemeClr val="bg1"/>
                  </a:solidFill>
                  <a:latin typeface="Century Gothic" charset="0"/>
                  <a:ea typeface="Century Gothic" charset="0"/>
                  <a:cs typeface="Century Gothic" charset="0"/>
                </a:rPr>
                <a:t>Darcy Gray</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Idaho – Pocatello</a:t>
              </a:r>
            </a:p>
            <a:p>
              <a:pPr defTabSz="1018229"/>
              <a:r>
                <a:rPr lang="en-US" sz="1400" dirty="0">
                  <a:solidFill>
                    <a:schemeClr val="bg1"/>
                  </a:solidFill>
                  <a:latin typeface="Century Gothic" charset="0"/>
                  <a:ea typeface="Century Gothic" charset="0"/>
                  <a:cs typeface="Century Gothic" charset="0"/>
                </a:rPr>
                <a:t>Brandy Nisbet-Wilcox</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Maryland – Goddard </a:t>
              </a:r>
            </a:p>
            <a:p>
              <a:pPr defTabSz="1018229"/>
              <a:r>
                <a:rPr lang="en-US" sz="1400" dirty="0">
                  <a:solidFill>
                    <a:schemeClr val="bg1"/>
                  </a:solidFill>
                  <a:latin typeface="Century Gothic" charset="0"/>
                  <a:ea typeface="Century Gothic" charset="0"/>
                  <a:cs typeface="Century Gothic" charset="0"/>
                </a:rPr>
                <a:t>Nicole Ramberg-Pihl</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Massachusetts – Boston</a:t>
              </a:r>
            </a:p>
            <a:p>
              <a:pPr defTabSz="1018229"/>
              <a:r>
                <a:rPr lang="en-US" sz="1400" dirty="0">
                  <a:solidFill>
                    <a:schemeClr val="bg1"/>
                  </a:solidFill>
                  <a:latin typeface="Century Gothic" charset="0"/>
                  <a:ea typeface="Century Gothic" charset="0"/>
                  <a:cs typeface="Century Gothic" charset="0"/>
                </a:rPr>
                <a:t>Celeste Gambino</a:t>
              </a:r>
            </a:p>
          </p:txBody>
        </p:sp>
      </p:grpSp>
      <p:grpSp>
        <p:nvGrpSpPr>
          <p:cNvPr id="5" name="Group 4"/>
          <p:cNvGrpSpPr/>
          <p:nvPr/>
        </p:nvGrpSpPr>
        <p:grpSpPr>
          <a:xfrm>
            <a:off x="7574787" y="1473324"/>
            <a:ext cx="2126044" cy="3604889"/>
            <a:chOff x="7597365" y="1507191"/>
            <a:chExt cx="2126044" cy="3604889"/>
          </a:xfrm>
        </p:grpSpPr>
        <p:sp>
          <p:nvSpPr>
            <p:cNvPr id="56" name="Rectangle 55"/>
            <p:cNvSpPr/>
            <p:nvPr/>
          </p:nvSpPr>
          <p:spPr>
            <a:xfrm>
              <a:off x="7597365" y="1507191"/>
              <a:ext cx="1704680" cy="769387"/>
            </a:xfrm>
            <a:prstGeom prst="rect">
              <a:avLst/>
            </a:prstGeom>
          </p:spPr>
          <p:txBody>
            <a:bodyPr wrap="square" lIns="91387" tIns="45693" rIns="91387" bIns="45693">
              <a:spAutoFit/>
            </a:bodyPr>
            <a:lstStyle/>
            <a:p>
              <a:pPr defTabSz="1018229"/>
              <a:r>
                <a:rPr lang="en-US" sz="1600" b="1" i="1" dirty="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Cecil Byles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Hayley Pippin</a:t>
              </a:r>
            </a:p>
          </p:txBody>
        </p:sp>
        <p:sp>
          <p:nvSpPr>
            <p:cNvPr id="64" name="Rectangle 63"/>
            <p:cNvSpPr/>
            <p:nvPr/>
          </p:nvSpPr>
          <p:spPr>
            <a:xfrm>
              <a:off x="7597365" y="2865366"/>
              <a:ext cx="2126044" cy="2246714"/>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North Carolina – NCEI </a:t>
              </a:r>
            </a:p>
            <a:p>
              <a:pPr defTabSz="1018229"/>
              <a:r>
                <a:rPr lang="en-US" sz="1400" dirty="0">
                  <a:solidFill>
                    <a:schemeClr val="bg1"/>
                  </a:solidFill>
                  <a:latin typeface="Century Gothic" charset="0"/>
                  <a:ea typeface="Century Gothic" charset="0"/>
                  <a:cs typeface="Century Gothic" charset="0"/>
                </a:rPr>
                <a:t>Katie Lange</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Virginia – Langley </a:t>
              </a:r>
            </a:p>
            <a:p>
              <a:pPr defTabSz="1018229"/>
              <a:r>
                <a:rPr lang="en-US" sz="1400" dirty="0">
                  <a:solidFill>
                    <a:schemeClr val="bg1"/>
                  </a:solidFill>
                  <a:latin typeface="Century Gothic" charset="0"/>
                  <a:ea typeface="Century Gothic" charset="0"/>
                  <a:cs typeface="Century Gothic" charset="0"/>
                </a:rPr>
                <a:t>Adriana Le Compte</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California – Ames </a:t>
              </a:r>
            </a:p>
            <a:p>
              <a:pPr defTabSz="1018229"/>
              <a:r>
                <a:rPr lang="en-US" sz="1400" dirty="0">
                  <a:solidFill>
                    <a:schemeClr val="bg1"/>
                  </a:solidFill>
                  <a:latin typeface="Century Gothic" charset="0"/>
                  <a:ea typeface="Century Gothic" charset="0"/>
                  <a:cs typeface="Century Gothic" charset="0"/>
                </a:rPr>
                <a:t>Britnay Beaudry</a:t>
              </a:r>
            </a:p>
            <a:p>
              <a:pPr defTabSz="1018229"/>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p:txBody>
        </p:sp>
      </p:grpSp>
      <p:grpSp>
        <p:nvGrpSpPr>
          <p:cNvPr id="2" name="Group 1"/>
          <p:cNvGrpSpPr/>
          <p:nvPr/>
        </p:nvGrpSpPr>
        <p:grpSpPr>
          <a:xfrm>
            <a:off x="2298970" y="1473324"/>
            <a:ext cx="2143977" cy="4040930"/>
            <a:chOff x="2298970" y="1507191"/>
            <a:chExt cx="2143977" cy="4040930"/>
          </a:xfrm>
        </p:grpSpPr>
        <p:sp>
          <p:nvSpPr>
            <p:cNvPr id="60" name="Rectangle 59"/>
            <p:cNvSpPr/>
            <p:nvPr/>
          </p:nvSpPr>
          <p:spPr>
            <a:xfrm>
              <a:off x="2298970" y="1507191"/>
              <a:ext cx="1794370" cy="738609"/>
            </a:xfrm>
            <a:prstGeom prst="rect">
              <a:avLst/>
            </a:prstGeom>
          </p:spPr>
          <p:txBody>
            <a:bodyPr wrap="square" lIns="91387" tIns="45693" rIns="91387" bIns="45693">
              <a:spAutoFit/>
            </a:bodyPr>
            <a:lstStyle/>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Dr. Kenton Ross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Karen Allsbrook</a:t>
              </a:r>
            </a:p>
          </p:txBody>
        </p:sp>
        <p:sp>
          <p:nvSpPr>
            <p:cNvPr id="62" name="Rectangle 61"/>
            <p:cNvSpPr/>
            <p:nvPr/>
          </p:nvSpPr>
          <p:spPr>
            <a:xfrm>
              <a:off x="2298970" y="4144118"/>
              <a:ext cx="2143977" cy="52316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Colorado – Fort Collins </a:t>
              </a:r>
            </a:p>
            <a:p>
              <a:pPr defTabSz="1018229"/>
              <a:r>
                <a:rPr lang="en-US" sz="1400" dirty="0" smtClean="0">
                  <a:solidFill>
                    <a:schemeClr val="bg1"/>
                  </a:solidFill>
                  <a:latin typeface="Century Gothic" charset="0"/>
                  <a:ea typeface="Century Gothic" charset="0"/>
                  <a:cs typeface="Century Gothic" charset="0"/>
                </a:rPr>
                <a:t>Scott Cunningham</a:t>
              </a:r>
              <a:endParaRPr lang="en-US" sz="1400" dirty="0">
                <a:solidFill>
                  <a:schemeClr val="bg1"/>
                </a:solidFill>
                <a:latin typeface="Century Gothic" charset="0"/>
                <a:ea typeface="Century Gothic" charset="0"/>
                <a:cs typeface="Century Gothic" charset="0"/>
              </a:endParaRPr>
            </a:p>
          </p:txBody>
        </p:sp>
        <p:sp>
          <p:nvSpPr>
            <p:cNvPr id="65" name="Rectangle 64"/>
            <p:cNvSpPr/>
            <p:nvPr/>
          </p:nvSpPr>
          <p:spPr>
            <a:xfrm>
              <a:off x="2298970" y="4809512"/>
              <a:ext cx="1975068" cy="738609"/>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California – JPL </a:t>
              </a:r>
            </a:p>
            <a:p>
              <a:pPr defTabSz="1018229"/>
              <a:r>
                <a:rPr lang="en-US" sz="1400" dirty="0">
                  <a:solidFill>
                    <a:schemeClr val="bg1"/>
                  </a:solidFill>
                  <a:latin typeface="Century Gothic" charset="0"/>
                  <a:ea typeface="Century Gothic" charset="0"/>
                  <a:cs typeface="Century Gothic" charset="0"/>
                </a:rPr>
                <a:t>Erica Carcelen</a:t>
              </a:r>
            </a:p>
            <a:p>
              <a:pPr defTabSz="1018229"/>
              <a:endParaRPr lang="en-US" sz="1400" dirty="0">
                <a:solidFill>
                  <a:schemeClr val="bg1"/>
                </a:solidFill>
                <a:latin typeface="Century Gothic" charset="0"/>
                <a:ea typeface="Century Gothic" charset="0"/>
                <a:cs typeface="Century Gothic" charset="0"/>
              </a:endParaRPr>
            </a:p>
          </p:txBody>
        </p:sp>
        <p:sp>
          <p:nvSpPr>
            <p:cNvPr id="66" name="Rectangle 65"/>
            <p:cNvSpPr/>
            <p:nvPr/>
          </p:nvSpPr>
          <p:spPr>
            <a:xfrm>
              <a:off x="2298970" y="2861647"/>
              <a:ext cx="2103120" cy="116949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Alabama – Marshall </a:t>
              </a:r>
            </a:p>
            <a:p>
              <a:pPr defTabSz="1018229"/>
              <a:r>
                <a:rPr lang="en-US" sz="1400" dirty="0">
                  <a:solidFill>
                    <a:schemeClr val="bg1"/>
                  </a:solidFill>
                  <a:latin typeface="Century Gothic" charset="0"/>
                  <a:ea typeface="Century Gothic" charset="0"/>
                  <a:cs typeface="Century Gothic" charset="0"/>
                </a:rPr>
                <a:t>Rochelle Williams</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Arizona – Tempe </a:t>
              </a:r>
            </a:p>
            <a:p>
              <a:pPr defTabSz="1018229"/>
              <a:r>
                <a:rPr lang="en-US" sz="1400" dirty="0">
                  <a:solidFill>
                    <a:schemeClr val="bg1"/>
                  </a:solidFill>
                  <a:latin typeface="Century Gothic" charset="0"/>
                  <a:ea typeface="Century Gothic" charset="0"/>
                  <a:cs typeface="Century Gothic" charset="0"/>
                </a:rPr>
                <a:t>Ryan Hammock</a:t>
              </a:r>
            </a:p>
          </p:txBody>
        </p:sp>
      </p:grpSp>
    </p:spTree>
    <p:extLst>
      <p:ext uri="{BB962C8B-B14F-4D97-AF65-F5344CB8AC3E}">
        <p14:creationId xmlns:p14="http://schemas.microsoft.com/office/powerpoint/2010/main" val="151325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D93755-72A5-4D2C-98E0-FED585FCC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5F867A-E08D-4242-8D2C-13103BB5D31D}">
  <ds:schemaRefs>
    <ds:schemaRef ds:uri="http://schemas.microsoft.com/sharepoint/v3/contenttype/forms"/>
  </ds:schemaRefs>
</ds:datastoreItem>
</file>

<file path=customXml/itemProps3.xml><?xml version="1.0" encoding="utf-8"?>
<ds:datastoreItem xmlns:ds="http://schemas.openxmlformats.org/officeDocument/2006/customXml" ds:itemID="{06EC7508-155C-4596-97E1-6C59F59AB185}">
  <ds:schemaRefs>
    <ds:schemaRef ds:uri="http://schemas.microsoft.com/office/2006/documentManagement/types"/>
    <ds:schemaRef ds:uri="http://purl.org/dc/dcmitype/"/>
    <ds:schemaRef ds:uri="http://purl.org/dc/elements/1.1/"/>
    <ds:schemaRef ds:uri="http://schemas.microsoft.com/office/2006/metadata/properties"/>
    <ds:schemaRef ds:uri="21e6a8e8-1dff-48a6-ab9b-8d556c6946c0"/>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2522</TotalTime>
  <Words>1420</Words>
  <Application>Microsoft Office PowerPoint</Application>
  <PresentationFormat>Widescreen</PresentationFormat>
  <Paragraphs>235</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Webdings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104</cp:revision>
  <dcterms:created xsi:type="dcterms:W3CDTF">2019-01-24T15:36:39Z</dcterms:created>
  <dcterms:modified xsi:type="dcterms:W3CDTF">2021-01-19T18:50:32Z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