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1"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5" clrIdx="0">
    <p:extLst>
      <p:ext uri="{19B8F6BF-5375-455C-9EA6-DF929625EA0E}">
        <p15:presenceInfo xmlns:p15="http://schemas.microsoft.com/office/powerpoint/2012/main" userId="S-1-5-21-330711430-3775241029-4075259233-855781" providerId="AD"/>
      </p:ext>
    </p:extLst>
  </p:cmAuthor>
  <p:cmAuthor id="2" name="Shelby I" initials="SI" lastIdx="7" clrIdx="1">
    <p:extLst>
      <p:ext uri="{19B8F6BF-5375-455C-9EA6-DF929625EA0E}">
        <p15:presenceInfo xmlns:p15="http://schemas.microsoft.com/office/powerpoint/2012/main" userId="0e14de7fa584a2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9A8"/>
    <a:srgbClr val="964135"/>
    <a:srgbClr val="EBA34C"/>
    <a:srgbClr val="E97844"/>
    <a:srgbClr val="7DB961"/>
    <a:srgbClr val="238754"/>
    <a:srgbClr val="7DB761"/>
    <a:srgbClr val="9299A8"/>
    <a:srgbClr val="3F4268"/>
    <a:srgbClr val="75A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49" autoAdjust="0"/>
    <p:restoredTop sz="94306" autoAdjust="0"/>
  </p:normalViewPr>
  <p:slideViewPr>
    <p:cSldViewPr snapToGrid="0">
      <p:cViewPr>
        <p:scale>
          <a:sx n="38" d="100"/>
          <a:sy n="38" d="100"/>
        </p:scale>
        <p:origin x="984" y="14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vila3\Desktop\kc_stats_1000km_filter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bg2">
                    <a:lumMod val="10000"/>
                  </a:schemeClr>
                </a:solidFill>
                <a:latin typeface="+mn-lt"/>
                <a:ea typeface="+mn-ea"/>
                <a:cs typeface="+mn-cs"/>
              </a:defRPr>
            </a:pPr>
            <a:r>
              <a:rPr lang="en-US" sz="1800" b="1" i="0" baseline="0" dirty="0">
                <a:solidFill>
                  <a:schemeClr val="tx1">
                    <a:lumMod val="75000"/>
                    <a:lumOff val="25000"/>
                  </a:schemeClr>
                </a:solidFill>
                <a:latin typeface="+mj-lt"/>
              </a:rPr>
              <a:t>Cross</a:t>
            </a:r>
            <a:r>
              <a:rPr lang="en-US" sz="1800" b="0" i="0" baseline="0" dirty="0">
                <a:solidFill>
                  <a:schemeClr val="tx1">
                    <a:lumMod val="75000"/>
                    <a:lumOff val="25000"/>
                  </a:schemeClr>
                </a:solidFill>
                <a:latin typeface="+mj-lt"/>
              </a:rPr>
              <a:t> </a:t>
            </a:r>
            <a:r>
              <a:rPr lang="en-US" sz="1800" b="1" i="0" baseline="0" dirty="0">
                <a:solidFill>
                  <a:schemeClr val="tx1">
                    <a:lumMod val="75000"/>
                    <a:lumOff val="25000"/>
                  </a:schemeClr>
                </a:solidFill>
                <a:latin typeface="+mj-lt"/>
              </a:rPr>
              <a:t>Verification Analysis</a:t>
            </a:r>
            <a:r>
              <a:rPr lang="en-US" sz="1800" b="0" i="0" baseline="0" dirty="0">
                <a:solidFill>
                  <a:schemeClr val="tx1">
                    <a:lumMod val="75000"/>
                    <a:lumOff val="25000"/>
                  </a:schemeClr>
                </a:solidFill>
                <a:latin typeface="+mj-lt"/>
              </a:rPr>
              <a:t>: Landsat Provisional Surface Temperature Science Product (STP)</a:t>
            </a:r>
            <a:endParaRPr lang="en-US" sz="1800" b="0" i="0" dirty="0">
              <a:solidFill>
                <a:schemeClr val="tx1">
                  <a:lumMod val="75000"/>
                  <a:lumOff val="25000"/>
                </a:schemeClr>
              </a:solidFill>
              <a:latin typeface="+mj-lt"/>
            </a:endParaRPr>
          </a:p>
        </c:rich>
      </c:tx>
      <c:layout>
        <c:manualLayout>
          <c:xMode val="edge"/>
          <c:yMode val="edge"/>
          <c:x val="0.15151047310004884"/>
          <c:y val="1.0999094040643163E-2"/>
        </c:manualLayout>
      </c:layout>
      <c:overlay val="0"/>
      <c:spPr>
        <a:noFill/>
        <a:ln w="0">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bg2">
                  <a:lumMod val="10000"/>
                </a:schemeClr>
              </a:solidFill>
              <a:latin typeface="+mn-lt"/>
              <a:ea typeface="+mn-ea"/>
              <a:cs typeface="+mn-cs"/>
            </a:defRPr>
          </a:pPr>
          <a:endParaRPr lang="en-US"/>
        </a:p>
      </c:txPr>
    </c:title>
    <c:autoTitleDeleted val="0"/>
    <c:plotArea>
      <c:layout>
        <c:manualLayout>
          <c:layoutTarget val="inner"/>
          <c:xMode val="edge"/>
          <c:yMode val="edge"/>
          <c:x val="0.11646007752032872"/>
          <c:y val="0.19419916223450404"/>
          <c:w val="0.84485844653681796"/>
          <c:h val="0.65677384438888409"/>
        </c:manualLayout>
      </c:layout>
      <c:scatterChart>
        <c:scatterStyle val="lineMarker"/>
        <c:varyColors val="0"/>
        <c:ser>
          <c:idx val="0"/>
          <c:order val="0"/>
          <c:tx>
            <c:strRef>
              <c:f>kc_stats_1000km_filtered!$AI$1</c:f>
              <c:strCache>
                <c:ptCount val="1"/>
                <c:pt idx="0">
                  <c:v>Landsat (STP)</c:v>
                </c:pt>
              </c:strCache>
            </c:strRef>
          </c:tx>
          <c:spPr>
            <a:ln w="9525" cap="rnd">
              <a:solidFill>
                <a:srgbClr val="2559A8"/>
              </a:solidFill>
              <a:round/>
            </a:ln>
            <a:effectLst/>
          </c:spPr>
          <c:marker>
            <c:symbol val="circle"/>
            <c:size val="5"/>
            <c:spPr>
              <a:solidFill>
                <a:srgbClr val="2559A8"/>
              </a:solidFill>
              <a:ln w="9525">
                <a:solidFill>
                  <a:srgbClr val="2559A8"/>
                </a:solidFill>
                <a:round/>
              </a:ln>
              <a:effectLst/>
            </c:spPr>
          </c:marker>
          <c:xVal>
            <c:numRef>
              <c:f>kc_stats_1000km_filtered!$AH$2:$AH$26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kc_stats_1000km_filtered!$AI$2:$AI$26</c:f>
              <c:numCache>
                <c:formatCode>General</c:formatCode>
                <c:ptCount val="25"/>
                <c:pt idx="0">
                  <c:v>88.265644539999997</c:v>
                </c:pt>
                <c:pt idx="1">
                  <c:v>103.3931592</c:v>
                </c:pt>
                <c:pt idx="2">
                  <c:v>98.429843750000003</c:v>
                </c:pt>
                <c:pt idx="3">
                  <c:v>100.4427148</c:v>
                </c:pt>
                <c:pt idx="4">
                  <c:v>87.762075190000004</c:v>
                </c:pt>
                <c:pt idx="5">
                  <c:v>89.051079110000003</c:v>
                </c:pt>
                <c:pt idx="6">
                  <c:v>85.422470700000005</c:v>
                </c:pt>
                <c:pt idx="7">
                  <c:v>82.339135740000003</c:v>
                </c:pt>
                <c:pt idx="8">
                  <c:v>92.031274420000003</c:v>
                </c:pt>
                <c:pt idx="9">
                  <c:v>85.097978510000004</c:v>
                </c:pt>
                <c:pt idx="10">
                  <c:v>87.677084969999996</c:v>
                </c:pt>
                <c:pt idx="11">
                  <c:v>86.199511709999996</c:v>
                </c:pt>
                <c:pt idx="12">
                  <c:v>102.76500489999999</c:v>
                </c:pt>
                <c:pt idx="13">
                  <c:v>87.594116220000004</c:v>
                </c:pt>
                <c:pt idx="14">
                  <c:v>97.738759759999994</c:v>
                </c:pt>
                <c:pt idx="15">
                  <c:v>89.645703130000001</c:v>
                </c:pt>
                <c:pt idx="16">
                  <c:v>83.067749019999994</c:v>
                </c:pt>
                <c:pt idx="17">
                  <c:v>84.856059569999999</c:v>
                </c:pt>
                <c:pt idx="18">
                  <c:v>88.969560549999997</c:v>
                </c:pt>
                <c:pt idx="19">
                  <c:v>90.04296875</c:v>
                </c:pt>
                <c:pt idx="20">
                  <c:v>85.368989260000006</c:v>
                </c:pt>
                <c:pt idx="21">
                  <c:v>86.938408199999998</c:v>
                </c:pt>
                <c:pt idx="22">
                  <c:v>99.838115239999993</c:v>
                </c:pt>
                <c:pt idx="23">
                  <c:v>87.072353509999999</c:v>
                </c:pt>
                <c:pt idx="24">
                  <c:v>82.154960939999995</c:v>
                </c:pt>
              </c:numCache>
            </c:numRef>
          </c:yVal>
          <c:smooth val="0"/>
          <c:extLst>
            <c:ext xmlns:c16="http://schemas.microsoft.com/office/drawing/2014/chart" uri="{C3380CC4-5D6E-409C-BE32-E72D297353CC}">
              <c16:uniqueId val="{00000000-81A5-47B3-91C7-AAF21B0AA9F1}"/>
            </c:ext>
          </c:extLst>
        </c:ser>
        <c:ser>
          <c:idx val="1"/>
          <c:order val="1"/>
          <c:tx>
            <c:strRef>
              <c:f>kc_stats_1000km_filtered!$AJ$1</c:f>
              <c:strCache>
                <c:ptCount val="1"/>
                <c:pt idx="0">
                  <c:v>ASTER</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kc_stats_1000km_filtered!$AH$2:$AH$26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kc_stats_1000km_filtered!$AJ$2:$AJ$26</c:f>
              <c:numCache>
                <c:formatCode>General</c:formatCode>
                <c:ptCount val="25"/>
                <c:pt idx="0">
                  <c:v>94.098198240000002</c:v>
                </c:pt>
                <c:pt idx="1">
                  <c:v>109.53965820000001</c:v>
                </c:pt>
                <c:pt idx="2">
                  <c:v>101.4854053</c:v>
                </c:pt>
                <c:pt idx="3">
                  <c:v>105.042207</c:v>
                </c:pt>
                <c:pt idx="4">
                  <c:v>94.715585939999997</c:v>
                </c:pt>
                <c:pt idx="5">
                  <c:v>86.084550789999994</c:v>
                </c:pt>
                <c:pt idx="6">
                  <c:v>91.085483389999993</c:v>
                </c:pt>
                <c:pt idx="7">
                  <c:v>88.858378900000005</c:v>
                </c:pt>
                <c:pt idx="8">
                  <c:v>97.088017590000007</c:v>
                </c:pt>
                <c:pt idx="9">
                  <c:v>91.619594730000003</c:v>
                </c:pt>
                <c:pt idx="10">
                  <c:v>85.694008780000004</c:v>
                </c:pt>
                <c:pt idx="11">
                  <c:v>90.646118169999994</c:v>
                </c:pt>
                <c:pt idx="12">
                  <c:v>106.9546631</c:v>
                </c:pt>
                <c:pt idx="13">
                  <c:v>95.488583989999995</c:v>
                </c:pt>
                <c:pt idx="14">
                  <c:v>103.767793</c:v>
                </c:pt>
                <c:pt idx="15">
                  <c:v>91.158300789999998</c:v>
                </c:pt>
                <c:pt idx="16">
                  <c:v>89.676157230000001</c:v>
                </c:pt>
                <c:pt idx="17">
                  <c:v>93.565405269999999</c:v>
                </c:pt>
                <c:pt idx="18">
                  <c:v>92.095434569999995</c:v>
                </c:pt>
                <c:pt idx="19">
                  <c:v>97.786308599999998</c:v>
                </c:pt>
                <c:pt idx="20">
                  <c:v>92.395405269999998</c:v>
                </c:pt>
                <c:pt idx="21">
                  <c:v>97.721796879999999</c:v>
                </c:pt>
                <c:pt idx="22">
                  <c:v>102.1661182</c:v>
                </c:pt>
                <c:pt idx="23">
                  <c:v>93.301733389999995</c:v>
                </c:pt>
                <c:pt idx="24">
                  <c:v>87.471948240000003</c:v>
                </c:pt>
              </c:numCache>
            </c:numRef>
          </c:yVal>
          <c:smooth val="0"/>
          <c:extLst>
            <c:ext xmlns:c16="http://schemas.microsoft.com/office/drawing/2014/chart" uri="{C3380CC4-5D6E-409C-BE32-E72D297353CC}">
              <c16:uniqueId val="{00000001-81A5-47B3-91C7-AAF21B0AA9F1}"/>
            </c:ext>
          </c:extLst>
        </c:ser>
        <c:ser>
          <c:idx val="2"/>
          <c:order val="2"/>
          <c:tx>
            <c:strRef>
              <c:f>kc_stats_1000km_filtered!$AK$1</c:f>
              <c:strCache>
                <c:ptCount val="1"/>
                <c:pt idx="0">
                  <c:v>Terra MODIS</c:v>
                </c:pt>
              </c:strCache>
            </c:strRef>
          </c:tx>
          <c:spPr>
            <a:ln w="9525" cap="rnd">
              <a:solidFill>
                <a:srgbClr val="FF0000"/>
              </a:solidFill>
              <a:round/>
            </a:ln>
            <a:effectLst/>
          </c:spPr>
          <c:marker>
            <c:symbol val="circle"/>
            <c:size val="5"/>
            <c:spPr>
              <a:solidFill>
                <a:srgbClr val="FF0000"/>
              </a:solidFill>
              <a:ln w="9525">
                <a:solidFill>
                  <a:srgbClr val="FF0000"/>
                </a:solidFill>
                <a:round/>
              </a:ln>
              <a:effectLst/>
            </c:spPr>
          </c:marker>
          <c:xVal>
            <c:numRef>
              <c:f>kc_stats_1000km_filtered!$AH$2:$AH$26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kc_stats_1000km_filtered!$AK$2:$AK$26</c:f>
              <c:numCache>
                <c:formatCode>General</c:formatCode>
                <c:ptCount val="25"/>
                <c:pt idx="0">
                  <c:v>86.558000000000007</c:v>
                </c:pt>
                <c:pt idx="1">
                  <c:v>97.177999999999997</c:v>
                </c:pt>
                <c:pt idx="2">
                  <c:v>87.061999999999998</c:v>
                </c:pt>
                <c:pt idx="3">
                  <c:v>96.061999999999998</c:v>
                </c:pt>
                <c:pt idx="4">
                  <c:v>87.674000000000007</c:v>
                </c:pt>
                <c:pt idx="5">
                  <c:v>86.378</c:v>
                </c:pt>
                <c:pt idx="6">
                  <c:v>87.638000000000005</c:v>
                </c:pt>
                <c:pt idx="7">
                  <c:v>89.906000000000006</c:v>
                </c:pt>
                <c:pt idx="8">
                  <c:v>96.206000000000003</c:v>
                </c:pt>
                <c:pt idx="9">
                  <c:v>86.774000000000001</c:v>
                </c:pt>
                <c:pt idx="10">
                  <c:v>80.977999999999994</c:v>
                </c:pt>
                <c:pt idx="11">
                  <c:v>90.697999999999993</c:v>
                </c:pt>
                <c:pt idx="12">
                  <c:v>98.186000000000007</c:v>
                </c:pt>
                <c:pt idx="13">
                  <c:v>89.834000000000003</c:v>
                </c:pt>
                <c:pt idx="14">
                  <c:v>97.177999999999997</c:v>
                </c:pt>
                <c:pt idx="15">
                  <c:v>85.91</c:v>
                </c:pt>
                <c:pt idx="16">
                  <c:v>87.385999999999996</c:v>
                </c:pt>
                <c:pt idx="17">
                  <c:v>89.834000000000003</c:v>
                </c:pt>
                <c:pt idx="18">
                  <c:v>87.097999999999999</c:v>
                </c:pt>
                <c:pt idx="19">
                  <c:v>90.518000000000001</c:v>
                </c:pt>
                <c:pt idx="20">
                  <c:v>85.406000000000006</c:v>
                </c:pt>
                <c:pt idx="21">
                  <c:v>83.462000000000003</c:v>
                </c:pt>
                <c:pt idx="22">
                  <c:v>99.05</c:v>
                </c:pt>
                <c:pt idx="23">
                  <c:v>86.738</c:v>
                </c:pt>
                <c:pt idx="24">
                  <c:v>78.709999999999994</c:v>
                </c:pt>
              </c:numCache>
            </c:numRef>
          </c:yVal>
          <c:smooth val="0"/>
          <c:extLst>
            <c:ext xmlns:c16="http://schemas.microsoft.com/office/drawing/2014/chart" uri="{C3380CC4-5D6E-409C-BE32-E72D297353CC}">
              <c16:uniqueId val="{00000002-81A5-47B3-91C7-AAF21B0AA9F1}"/>
            </c:ext>
          </c:extLst>
        </c:ser>
        <c:dLbls>
          <c:showLegendKey val="0"/>
          <c:showVal val="0"/>
          <c:showCatName val="0"/>
          <c:showSerName val="0"/>
          <c:showPercent val="0"/>
          <c:showBubbleSize val="0"/>
        </c:dLbls>
        <c:axId val="614073304"/>
        <c:axId val="614065432"/>
      </c:scatterChart>
      <c:valAx>
        <c:axId val="614073304"/>
        <c:scaling>
          <c:orientation val="minMax"/>
          <c:max val="26"/>
          <c:min val="0"/>
        </c:scaling>
        <c:delete val="1"/>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solidFill>
                      <a:schemeClr val="tx1">
                        <a:lumMod val="75000"/>
                        <a:lumOff val="25000"/>
                      </a:schemeClr>
                    </a:solidFill>
                  </a:rPr>
                  <a:t>Sample</a:t>
                </a:r>
                <a:r>
                  <a:rPr lang="en-US" sz="1600" baseline="0" dirty="0">
                    <a:solidFill>
                      <a:schemeClr val="tx1">
                        <a:lumMod val="75000"/>
                        <a:lumOff val="25000"/>
                      </a:schemeClr>
                    </a:solidFill>
                  </a:rPr>
                  <a:t> Locations, n=25</a:t>
                </a:r>
                <a:endParaRPr lang="en-US" sz="1600" dirty="0">
                  <a:solidFill>
                    <a:schemeClr val="tx1">
                      <a:lumMod val="75000"/>
                      <a:lumOff val="25000"/>
                    </a:schemeClr>
                  </a:solidFill>
                </a:endParaRPr>
              </a:p>
            </c:rich>
          </c:tx>
          <c:layout>
            <c:manualLayout>
              <c:xMode val="edge"/>
              <c:yMode val="edge"/>
              <c:x val="0.35662891653520323"/>
              <c:y val="0.8637467319831267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crossAx val="614065432"/>
        <c:crosses val="autoZero"/>
        <c:crossBetween val="midCat"/>
      </c:valAx>
      <c:valAx>
        <c:axId val="614065432"/>
        <c:scaling>
          <c:orientation val="minMax"/>
          <c:min val="6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r>
                  <a:rPr lang="en-US" sz="1600" dirty="0">
                    <a:solidFill>
                      <a:schemeClr val="tx1">
                        <a:lumMod val="75000"/>
                        <a:lumOff val="25000"/>
                      </a:schemeClr>
                    </a:solidFill>
                  </a:rPr>
                  <a:t>Temperature (F)</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614073304"/>
        <c:crosses val="autoZero"/>
        <c:crossBetween val="midCat"/>
      </c:valAx>
      <c:spPr>
        <a:noFill/>
        <a:ln w="6350">
          <a:solidFill>
            <a:schemeClr val="tx2">
              <a:lumMod val="15000"/>
              <a:lumOff val="85000"/>
            </a:schemeClr>
          </a:solid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3941B-014F-4BF9-9534-645B9140C312}" type="datetimeFigureOut">
              <a:rPr lang="en-US" smtClean="0"/>
              <a:t>4/18/19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85BEE-987D-49BC-A7DE-DC50322A941F}" type="slidenum">
              <a:rPr lang="en-US" smtClean="0"/>
              <a:t>‹#›</a:t>
            </a:fld>
            <a:endParaRPr lang="en-US"/>
          </a:p>
        </p:txBody>
      </p:sp>
    </p:spTree>
    <p:extLst>
      <p:ext uri="{BB962C8B-B14F-4D97-AF65-F5344CB8AC3E}">
        <p14:creationId xmlns:p14="http://schemas.microsoft.com/office/powerpoint/2010/main" val="422520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85BEE-987D-49BC-A7DE-DC50322A941F}" type="slidenum">
              <a:rPr lang="en-US" smtClean="0"/>
              <a:t>1</a:t>
            </a:fld>
            <a:endParaRPr lang="en-US"/>
          </a:p>
        </p:txBody>
      </p:sp>
    </p:spTree>
    <p:extLst>
      <p:ext uri="{BB962C8B-B14F-4D97-AF65-F5344CB8AC3E}">
        <p14:creationId xmlns:p14="http://schemas.microsoft.com/office/powerpoint/2010/main" val="2865141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255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255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559A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3"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24112"/>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mod="1">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4/18/19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8.jpeg"/><Relationship Id="rId3" Type="http://schemas.openxmlformats.org/officeDocument/2006/relationships/image" Target="../media/image4.jpg"/><Relationship Id="rId21" Type="http://schemas.openxmlformats.org/officeDocument/2006/relationships/image" Target="../media/image21.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chart" Target="../charts/chart1.xml"/><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4.jp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3.PNG"/><Relationship Id="rId10" Type="http://schemas.openxmlformats.org/officeDocument/2006/relationships/image" Target="../media/image11.jpe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169"/>
          <p:cNvPicPr>
            <a:picLocks noChangeAspect="1"/>
          </p:cNvPicPr>
          <p:nvPr/>
        </p:nvPicPr>
        <p:blipFill rotWithShape="1">
          <a:blip r:embed="rId3">
            <a:extLst>
              <a:ext uri="{28A0092B-C50C-407E-A947-70E740481C1C}">
                <a14:useLocalDpi xmlns:a14="http://schemas.microsoft.com/office/drawing/2010/main" val="0"/>
              </a:ext>
            </a:extLst>
          </a:blip>
          <a:srcRect b="20214"/>
          <a:stretch/>
        </p:blipFill>
        <p:spPr>
          <a:xfrm>
            <a:off x="7062341" y="17040728"/>
            <a:ext cx="5219881" cy="5575088"/>
          </a:xfrm>
          <a:prstGeom prst="rect">
            <a:avLst/>
          </a:prstGeom>
          <a:ln>
            <a:solidFill>
              <a:schemeClr val="bg1">
                <a:lumMod val="50000"/>
              </a:schemeClr>
            </a:solidFill>
          </a:ln>
        </p:spPr>
      </p:pic>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2559A8"/>
                </a:solidFill>
              </a:rPr>
              <a:t>Providence &amp; Elizabeth </a:t>
            </a:r>
            <a:r>
              <a:rPr lang="en-US" sz="10000" dirty="0">
                <a:solidFill>
                  <a:srgbClr val="2559A8"/>
                </a:solidFill>
              </a:rPr>
              <a:t>Urban Development</a:t>
            </a:r>
          </a:p>
        </p:txBody>
      </p:sp>
      <p:sp>
        <p:nvSpPr>
          <p:cNvPr id="15" name="TextBox 14"/>
          <p:cNvSpPr txBox="1"/>
          <p:nvPr/>
        </p:nvSpPr>
        <p:spPr>
          <a:xfrm>
            <a:off x="878674" y="4484915"/>
            <a:ext cx="2475358"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Abstract</a:t>
            </a:r>
          </a:p>
        </p:txBody>
      </p:sp>
      <p:sp>
        <p:nvSpPr>
          <p:cNvPr id="14" name="Text Placeholder 16"/>
          <p:cNvSpPr txBox="1">
            <a:spLocks/>
          </p:cNvSpPr>
          <p:nvPr/>
        </p:nvSpPr>
        <p:spPr>
          <a:xfrm>
            <a:off x="914399" y="13245474"/>
            <a:ext cx="11430000" cy="25576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2400" b="1" dirty="0">
                <a:solidFill>
                  <a:srgbClr val="2559A8"/>
                </a:solidFill>
                <a:latin typeface="Garamond" panose="02020404030301010803" pitchFamily="18" charset="0"/>
              </a:rPr>
              <a:t>Identify</a:t>
            </a:r>
            <a:r>
              <a:rPr lang="en-US" sz="2400" dirty="0">
                <a:solidFill>
                  <a:schemeClr val="tx1">
                    <a:lumMod val="75000"/>
                    <a:lumOff val="25000"/>
                  </a:schemeClr>
                </a:solidFill>
                <a:latin typeface="Garamond" panose="02020404030301010803" pitchFamily="18" charset="0"/>
              </a:rPr>
              <a:t> areas of Providence, RI, and Elizabeth, NJ, that are vulnerable to urban heat and flooding events</a:t>
            </a:r>
          </a:p>
          <a:p>
            <a:pPr>
              <a:lnSpc>
                <a:spcPct val="100000"/>
              </a:lnSpc>
              <a:spcBef>
                <a:spcPts val="0"/>
              </a:spcBef>
              <a:spcAft>
                <a:spcPts val="600"/>
              </a:spcAft>
              <a:buClr>
                <a:srgbClr val="2559A8"/>
              </a:buClr>
            </a:pPr>
            <a:r>
              <a:rPr lang="en-US" sz="2400" b="1" dirty="0">
                <a:solidFill>
                  <a:srgbClr val="2559A8"/>
                </a:solidFill>
                <a:latin typeface="Garamond" panose="02020404030301010803" pitchFamily="18" charset="0"/>
              </a:rPr>
              <a:t>Produce</a:t>
            </a:r>
            <a:r>
              <a:rPr lang="en-US" sz="2400" dirty="0">
                <a:solidFill>
                  <a:schemeClr val="tx1">
                    <a:lumMod val="75000"/>
                    <a:lumOff val="25000"/>
                  </a:schemeClr>
                </a:solidFill>
                <a:latin typeface="Garamond" panose="02020404030301010803" pitchFamily="18" charset="0"/>
              </a:rPr>
              <a:t> data and maps to allow Groundwork USA to inform the public and make data driven decisions for their communities</a:t>
            </a:r>
            <a:endParaRPr lang="en-US" sz="2400"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559A8"/>
              </a:buClr>
            </a:pPr>
            <a:r>
              <a:rPr lang="en-US" sz="2400" b="1" dirty="0">
                <a:solidFill>
                  <a:srgbClr val="2559A8"/>
                </a:solidFill>
                <a:latin typeface="Garamond" panose="02020404030301010803" pitchFamily="18" charset="0"/>
              </a:rPr>
              <a:t>Develop</a:t>
            </a:r>
            <a:r>
              <a:rPr lang="en-US" sz="2400" dirty="0">
                <a:solidFill>
                  <a:schemeClr val="tx1">
                    <a:lumMod val="75000"/>
                    <a:lumOff val="25000"/>
                  </a:schemeClr>
                </a:solidFill>
                <a:latin typeface="Garamond" panose="02020404030301010803" pitchFamily="18" charset="0"/>
              </a:rPr>
              <a:t> an efficient methodology for assessing urban heat and flood in various locations</a:t>
            </a:r>
          </a:p>
        </p:txBody>
      </p:sp>
      <p:sp>
        <p:nvSpPr>
          <p:cNvPr id="16" name="TextBox 15"/>
          <p:cNvSpPr txBox="1"/>
          <p:nvPr/>
        </p:nvSpPr>
        <p:spPr>
          <a:xfrm>
            <a:off x="878674" y="12506752"/>
            <a:ext cx="3127779"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Objectives</a:t>
            </a:r>
          </a:p>
        </p:txBody>
      </p:sp>
      <p:sp>
        <p:nvSpPr>
          <p:cNvPr id="17" name="TextBox 16"/>
          <p:cNvSpPr txBox="1"/>
          <p:nvPr/>
        </p:nvSpPr>
        <p:spPr>
          <a:xfrm>
            <a:off x="12796468" y="8881050"/>
            <a:ext cx="3849131"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Methodology</a:t>
            </a:r>
          </a:p>
        </p:txBody>
      </p:sp>
      <p:sp>
        <p:nvSpPr>
          <p:cNvPr id="18" name="TextBox 17"/>
          <p:cNvSpPr txBox="1"/>
          <p:nvPr/>
        </p:nvSpPr>
        <p:spPr>
          <a:xfrm>
            <a:off x="12797209" y="4529065"/>
            <a:ext cx="3172663"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Study Area</a:t>
            </a:r>
          </a:p>
        </p:txBody>
      </p:sp>
      <p:sp>
        <p:nvSpPr>
          <p:cNvPr id="19" name="TextBox 18"/>
          <p:cNvSpPr txBox="1"/>
          <p:nvPr/>
        </p:nvSpPr>
        <p:spPr>
          <a:xfrm>
            <a:off x="12821447" y="17857045"/>
            <a:ext cx="5272597"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Earth Observations</a:t>
            </a:r>
          </a:p>
        </p:txBody>
      </p:sp>
      <p:sp>
        <p:nvSpPr>
          <p:cNvPr id="9" name="Text Placeholder 16"/>
          <p:cNvSpPr txBox="1">
            <a:spLocks/>
          </p:cNvSpPr>
          <p:nvPr/>
        </p:nvSpPr>
        <p:spPr>
          <a:xfrm>
            <a:off x="12832193" y="21776073"/>
            <a:ext cx="11430000" cy="414634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2400" dirty="0">
                <a:solidFill>
                  <a:schemeClr val="tx1">
                    <a:lumMod val="75000"/>
                    <a:lumOff val="25000"/>
                  </a:schemeClr>
                </a:solidFill>
                <a:latin typeface="Garamond" panose="02020404030301010803" pitchFamily="18" charset="0"/>
              </a:rPr>
              <a:t>Higher land surface temperatures were concentrated in areas with higher impervious surface cover such as asphalt, concrete, and large buildings.</a:t>
            </a:r>
          </a:p>
          <a:p>
            <a:pPr>
              <a:lnSpc>
                <a:spcPct val="100000"/>
              </a:lnSpc>
              <a:spcBef>
                <a:spcPts val="0"/>
              </a:spcBef>
              <a:spcAft>
                <a:spcPts val="600"/>
              </a:spcAft>
              <a:buClr>
                <a:srgbClr val="2559A8"/>
              </a:buClr>
            </a:pPr>
            <a:r>
              <a:rPr lang="en-US" sz="2400" dirty="0">
                <a:solidFill>
                  <a:schemeClr val="tx1">
                    <a:lumMod val="75000"/>
                    <a:lumOff val="25000"/>
                  </a:schemeClr>
                </a:solidFill>
                <a:latin typeface="Garamond" panose="02020404030301010803" pitchFamily="18" charset="0"/>
              </a:rPr>
              <a:t>The Provisional Level-2 Landsat Surface Temperature Science Product proved a viable and accurate option for heat distribution mapping in urban landscapes.</a:t>
            </a:r>
          </a:p>
          <a:p>
            <a:pPr>
              <a:lnSpc>
                <a:spcPct val="100000"/>
              </a:lnSpc>
              <a:spcBef>
                <a:spcPts val="0"/>
              </a:spcBef>
              <a:spcAft>
                <a:spcPts val="600"/>
              </a:spcAft>
              <a:buClr>
                <a:srgbClr val="2559A8"/>
              </a:buClr>
            </a:pPr>
            <a:r>
              <a:rPr lang="en-US" sz="2400" dirty="0">
                <a:solidFill>
                  <a:schemeClr val="tx1">
                    <a:lumMod val="75000"/>
                    <a:lumOff val="25000"/>
                  </a:schemeClr>
                </a:solidFill>
                <a:latin typeface="Garamond" panose="02020404030301010803" pitchFamily="18" charset="0"/>
              </a:rPr>
              <a:t>Terra MODIS surface temperature values did not correlate with Landsat and ASTER measurements over areas of high urban development.</a:t>
            </a:r>
          </a:p>
          <a:p>
            <a:pPr>
              <a:lnSpc>
                <a:spcPct val="100000"/>
              </a:lnSpc>
              <a:spcBef>
                <a:spcPts val="0"/>
              </a:spcBef>
              <a:spcAft>
                <a:spcPts val="600"/>
              </a:spcAft>
              <a:buClr>
                <a:srgbClr val="2559A8"/>
              </a:buClr>
            </a:pPr>
            <a:r>
              <a:rPr lang="en-US" sz="2400" dirty="0">
                <a:solidFill>
                  <a:schemeClr val="tx1">
                    <a:lumMod val="75000"/>
                    <a:lumOff val="25000"/>
                  </a:schemeClr>
                </a:solidFill>
                <a:latin typeface="Garamond" panose="02020404030301010803" pitchFamily="18" charset="0"/>
              </a:rPr>
              <a:t>Higher flood frequencies are found in urban and suburban areas</a:t>
            </a:r>
          </a:p>
          <a:p>
            <a:pPr>
              <a:lnSpc>
                <a:spcPct val="100000"/>
              </a:lnSpc>
              <a:spcBef>
                <a:spcPts val="0"/>
              </a:spcBef>
              <a:spcAft>
                <a:spcPts val="600"/>
              </a:spcAft>
              <a:buClr>
                <a:srgbClr val="2559A8"/>
              </a:buClr>
            </a:pPr>
            <a:r>
              <a:rPr lang="en-US" sz="2400" dirty="0">
                <a:solidFill>
                  <a:schemeClr val="tx1">
                    <a:lumMod val="75000"/>
                    <a:lumOff val="25000"/>
                  </a:schemeClr>
                </a:solidFill>
                <a:latin typeface="Garamond" panose="02020404030301010803" pitchFamily="18" charset="0"/>
              </a:rPr>
              <a:t>Scale of flood frequency analysis influences interpretation of local and regional trends.</a:t>
            </a:r>
          </a:p>
          <a:p>
            <a:pPr>
              <a:lnSpc>
                <a:spcPct val="100000"/>
              </a:lnSpc>
              <a:spcBef>
                <a:spcPts val="0"/>
              </a:spcBef>
              <a:spcAft>
                <a:spcPts val="600"/>
              </a:spcAft>
              <a:buClr>
                <a:srgbClr val="2559A8"/>
              </a:buClr>
            </a:pP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559A8"/>
              </a:buClr>
            </a:pPr>
            <a:endParaRPr lang="en-US"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12796468" y="20982008"/>
            <a:ext cx="3486852"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Conclusions</a:t>
            </a:r>
          </a:p>
        </p:txBody>
      </p:sp>
      <p:sp>
        <p:nvSpPr>
          <p:cNvPr id="7" name="Text Placeholder 16"/>
          <p:cNvSpPr txBox="1">
            <a:spLocks/>
          </p:cNvSpPr>
          <p:nvPr/>
        </p:nvSpPr>
        <p:spPr>
          <a:xfrm>
            <a:off x="12826353" y="31043175"/>
            <a:ext cx="11405247" cy="313320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defTabSz="3072384">
              <a:lnSpc>
                <a:spcPct val="100000"/>
              </a:lnSpc>
              <a:spcBef>
                <a:spcPts val="0"/>
              </a:spcBef>
            </a:pPr>
            <a:r>
              <a:rPr lang="en-US" sz="2400" b="1" dirty="0">
                <a:solidFill>
                  <a:srgbClr val="3F3F3F"/>
                </a:solidFill>
                <a:latin typeface="Garamond"/>
                <a:ea typeface="Garamond"/>
                <a:cs typeface="Garamond"/>
                <a:sym typeface="Garamond"/>
              </a:rPr>
              <a:t>Lawrence Hoffman </a:t>
            </a:r>
            <a:r>
              <a:rPr lang="en-US" sz="2400" dirty="0">
                <a:solidFill>
                  <a:srgbClr val="3F3F3F"/>
                </a:solidFill>
                <a:latin typeface="Garamond"/>
                <a:ea typeface="Garamond"/>
                <a:cs typeface="Garamond"/>
                <a:sym typeface="Garamond"/>
              </a:rPr>
              <a:t>| </a:t>
            </a:r>
            <a:r>
              <a:rPr lang="en-US" sz="2400" dirty="0">
                <a:solidFill>
                  <a:prstClr val="black">
                    <a:lumMod val="75000"/>
                    <a:lumOff val="25000"/>
                  </a:prstClr>
                </a:solidFill>
                <a:latin typeface="Garamond"/>
                <a:ea typeface="Garamond"/>
                <a:cs typeface="Garamond"/>
                <a:sym typeface="Garamond"/>
              </a:rPr>
              <a:t>GIS Program Manager, Groundwork USA</a:t>
            </a:r>
          </a:p>
          <a:p>
            <a:pPr defTabSz="3072384">
              <a:lnSpc>
                <a:spcPct val="100000"/>
              </a:lnSpc>
              <a:spcBef>
                <a:spcPts val="0"/>
              </a:spcBef>
            </a:pPr>
            <a:r>
              <a:rPr lang="en-US" sz="2400" b="1" dirty="0">
                <a:solidFill>
                  <a:srgbClr val="3F3F3F"/>
                </a:solidFill>
                <a:latin typeface="Garamond"/>
                <a:ea typeface="Garamond"/>
                <a:cs typeface="Garamond"/>
                <a:sym typeface="Garamond"/>
              </a:rPr>
              <a:t>Cate </a:t>
            </a:r>
            <a:r>
              <a:rPr lang="en-US" sz="2400" b="1" dirty="0" err="1">
                <a:solidFill>
                  <a:srgbClr val="3F3F3F"/>
                </a:solidFill>
                <a:latin typeface="Garamond"/>
                <a:ea typeface="Garamond"/>
                <a:cs typeface="Garamond"/>
                <a:sym typeface="Garamond"/>
              </a:rPr>
              <a:t>Mingoya</a:t>
            </a:r>
            <a:r>
              <a:rPr lang="en-US" sz="2400" b="1" dirty="0">
                <a:solidFill>
                  <a:srgbClr val="3F3F3F"/>
                </a:solidFill>
                <a:latin typeface="Garamond"/>
                <a:ea typeface="Garamond"/>
                <a:cs typeface="Garamond"/>
                <a:sym typeface="Garamond"/>
              </a:rPr>
              <a:t> </a:t>
            </a:r>
            <a:r>
              <a:rPr lang="en-US" sz="2400" dirty="0">
                <a:solidFill>
                  <a:srgbClr val="3F3F3F"/>
                </a:solidFill>
                <a:latin typeface="Garamond"/>
                <a:ea typeface="Garamond"/>
                <a:cs typeface="Garamond"/>
                <a:sym typeface="Garamond"/>
              </a:rPr>
              <a:t>| </a:t>
            </a:r>
            <a:r>
              <a:rPr lang="en-US" sz="2400" dirty="0">
                <a:solidFill>
                  <a:prstClr val="black">
                    <a:lumMod val="75000"/>
                    <a:lumOff val="25000"/>
                  </a:prstClr>
                </a:solidFill>
                <a:latin typeface="Garamond"/>
                <a:ea typeface="Garamond"/>
                <a:cs typeface="Garamond"/>
                <a:sym typeface="Garamond"/>
              </a:rPr>
              <a:t>Director of Capacity Building, Groundwork USA</a:t>
            </a:r>
          </a:p>
          <a:p>
            <a:pPr defTabSz="3072384">
              <a:lnSpc>
                <a:spcPct val="100000"/>
              </a:lnSpc>
              <a:spcBef>
                <a:spcPts val="0"/>
              </a:spcBef>
            </a:pPr>
            <a:r>
              <a:rPr lang="en-US" sz="2400" b="1" dirty="0">
                <a:solidFill>
                  <a:srgbClr val="3F3F3F"/>
                </a:solidFill>
                <a:latin typeface="Garamond"/>
                <a:ea typeface="Garamond"/>
                <a:cs typeface="Garamond"/>
                <a:sym typeface="Garamond"/>
              </a:rPr>
              <a:t>Steve </a:t>
            </a:r>
            <a:r>
              <a:rPr lang="en-US" sz="2400" b="1" dirty="0" err="1">
                <a:solidFill>
                  <a:srgbClr val="3F3F3F"/>
                </a:solidFill>
                <a:latin typeface="Garamond"/>
                <a:ea typeface="Garamond"/>
                <a:cs typeface="Garamond"/>
                <a:sym typeface="Garamond"/>
              </a:rPr>
              <a:t>Burrington</a:t>
            </a:r>
            <a:r>
              <a:rPr lang="en-US" sz="2400" b="1" dirty="0">
                <a:solidFill>
                  <a:srgbClr val="3F3F3F"/>
                </a:solidFill>
                <a:latin typeface="Garamond"/>
                <a:ea typeface="Garamond"/>
                <a:cs typeface="Garamond"/>
                <a:sym typeface="Garamond"/>
              </a:rPr>
              <a:t> </a:t>
            </a:r>
            <a:r>
              <a:rPr lang="en-US" sz="2400" dirty="0">
                <a:solidFill>
                  <a:srgbClr val="3F3F3F"/>
                </a:solidFill>
                <a:latin typeface="Garamond"/>
                <a:ea typeface="Garamond"/>
                <a:cs typeface="Garamond"/>
                <a:sym typeface="Garamond"/>
              </a:rPr>
              <a:t>| Executive Director</a:t>
            </a:r>
            <a:r>
              <a:rPr lang="en-US" sz="2400" dirty="0">
                <a:solidFill>
                  <a:prstClr val="black">
                    <a:lumMod val="75000"/>
                    <a:lumOff val="25000"/>
                  </a:prstClr>
                </a:solidFill>
                <a:latin typeface="Garamond"/>
                <a:ea typeface="Garamond"/>
                <a:cs typeface="Garamond"/>
                <a:sym typeface="Garamond"/>
              </a:rPr>
              <a:t>, Groundwork USA</a:t>
            </a:r>
          </a:p>
          <a:p>
            <a:pPr defTabSz="3072384">
              <a:lnSpc>
                <a:spcPct val="100000"/>
              </a:lnSpc>
              <a:spcBef>
                <a:spcPts val="0"/>
              </a:spcBef>
            </a:pPr>
            <a:r>
              <a:rPr lang="en-US" sz="2400" b="1" dirty="0">
                <a:solidFill>
                  <a:srgbClr val="3F3F3F"/>
                </a:solidFill>
                <a:latin typeface="Garamond"/>
                <a:ea typeface="Garamond"/>
                <a:cs typeface="Garamond"/>
                <a:sym typeface="Garamond"/>
              </a:rPr>
              <a:t>Amelia Rose </a:t>
            </a:r>
            <a:r>
              <a:rPr lang="en-US" sz="2400" dirty="0">
                <a:solidFill>
                  <a:srgbClr val="3F3F3F"/>
                </a:solidFill>
                <a:latin typeface="Garamond"/>
                <a:ea typeface="Garamond"/>
                <a:cs typeface="Garamond"/>
                <a:sym typeface="Garamond"/>
              </a:rPr>
              <a:t>| </a:t>
            </a:r>
            <a:r>
              <a:rPr lang="en-US" sz="2400" dirty="0">
                <a:solidFill>
                  <a:prstClr val="black">
                    <a:lumMod val="75000"/>
                    <a:lumOff val="25000"/>
                  </a:prstClr>
                </a:solidFill>
                <a:latin typeface="Garamond"/>
                <a:ea typeface="Garamond"/>
                <a:cs typeface="Garamond"/>
                <a:sym typeface="Garamond"/>
              </a:rPr>
              <a:t>Executive Director, Groundwork Rhode Island</a:t>
            </a:r>
          </a:p>
          <a:p>
            <a:pPr defTabSz="3072384">
              <a:lnSpc>
                <a:spcPct val="100000"/>
              </a:lnSpc>
              <a:spcBef>
                <a:spcPts val="0"/>
              </a:spcBef>
            </a:pPr>
            <a:r>
              <a:rPr lang="en-US" sz="2400" b="1" dirty="0">
                <a:solidFill>
                  <a:srgbClr val="3F3F3F"/>
                </a:solidFill>
                <a:latin typeface="Garamond"/>
                <a:ea typeface="Garamond"/>
                <a:cs typeface="Garamond"/>
                <a:sym typeface="Garamond"/>
              </a:rPr>
              <a:t>Jonathan Phillips </a:t>
            </a:r>
            <a:r>
              <a:rPr lang="en-US" sz="2400" dirty="0">
                <a:solidFill>
                  <a:srgbClr val="3F3F3F"/>
                </a:solidFill>
                <a:latin typeface="Garamond"/>
                <a:ea typeface="Garamond"/>
                <a:cs typeface="Garamond"/>
                <a:sym typeface="Garamond"/>
              </a:rPr>
              <a:t>| </a:t>
            </a:r>
            <a:r>
              <a:rPr lang="en-US" sz="2400" dirty="0">
                <a:solidFill>
                  <a:prstClr val="black">
                    <a:lumMod val="75000"/>
                    <a:lumOff val="25000"/>
                  </a:prstClr>
                </a:solidFill>
                <a:latin typeface="Garamond"/>
                <a:ea typeface="Garamond"/>
                <a:cs typeface="Garamond"/>
                <a:sym typeface="Garamond"/>
              </a:rPr>
              <a:t>Executive Director, Groundwork Elizabeth</a:t>
            </a:r>
            <a:endParaRPr lang="en-US" sz="2400" b="1" dirty="0">
              <a:solidFill>
                <a:srgbClr val="3F3F3F"/>
              </a:solidFill>
              <a:latin typeface="Garamond"/>
              <a:ea typeface="Garamond"/>
              <a:cs typeface="Garamond"/>
              <a:sym typeface="Garamond"/>
            </a:endParaRPr>
          </a:p>
          <a:p>
            <a:pPr defTabSz="3072384">
              <a:lnSpc>
                <a:spcPct val="100000"/>
              </a:lnSpc>
              <a:spcBef>
                <a:spcPts val="0"/>
              </a:spcBef>
            </a:pPr>
            <a:r>
              <a:rPr lang="en-US" sz="2400" b="1" dirty="0">
                <a:solidFill>
                  <a:srgbClr val="3F3F3F"/>
                </a:solidFill>
                <a:latin typeface="Garamond"/>
                <a:ea typeface="Garamond"/>
                <a:cs typeface="Garamond"/>
                <a:sym typeface="Garamond"/>
              </a:rPr>
              <a:t>Dr. Kenton Ross </a:t>
            </a:r>
            <a:r>
              <a:rPr lang="en-US" sz="2400" dirty="0">
                <a:solidFill>
                  <a:srgbClr val="3F3F3F"/>
                </a:solidFill>
                <a:latin typeface="Garamond"/>
                <a:ea typeface="Garamond"/>
                <a:cs typeface="Garamond"/>
                <a:sym typeface="Garamond"/>
              </a:rPr>
              <a:t>| </a:t>
            </a:r>
            <a:r>
              <a:rPr lang="en-US" sz="2400" dirty="0">
                <a:solidFill>
                  <a:prstClr val="black">
                    <a:lumMod val="75000"/>
                    <a:lumOff val="25000"/>
                  </a:prstClr>
                </a:solidFill>
                <a:latin typeface="Garamond"/>
                <a:ea typeface="Garamond"/>
                <a:cs typeface="Garamond"/>
                <a:sym typeface="Garamond"/>
              </a:rPr>
              <a:t>Lead Science Advisor, NASA DEVELOP National Program</a:t>
            </a:r>
            <a:endParaRPr lang="en-US" sz="2400" dirty="0">
              <a:solidFill>
                <a:prstClr val="black">
                  <a:lumMod val="75000"/>
                  <a:lumOff val="25000"/>
                </a:prstClr>
              </a:solidFill>
              <a:latin typeface="Garamond"/>
            </a:endParaRPr>
          </a:p>
          <a:p>
            <a:pPr lvl="0" defTabSz="3072384">
              <a:lnSpc>
                <a:spcPct val="100000"/>
              </a:lnSpc>
              <a:spcBef>
                <a:spcPts val="0"/>
              </a:spcBef>
            </a:pPr>
            <a:r>
              <a:rPr lang="en-US" sz="2400" b="1" dirty="0">
                <a:solidFill>
                  <a:srgbClr val="3F3F3F"/>
                </a:solidFill>
                <a:latin typeface="Garamond"/>
                <a:ea typeface="Garamond"/>
                <a:cs typeface="Garamond"/>
                <a:sym typeface="Garamond"/>
              </a:rPr>
              <a:t>Lance Watkins </a:t>
            </a:r>
            <a:r>
              <a:rPr lang="en-US" sz="2400" dirty="0">
                <a:solidFill>
                  <a:srgbClr val="3F3F3F"/>
                </a:solidFill>
                <a:latin typeface="Garamond"/>
                <a:ea typeface="Garamond"/>
                <a:cs typeface="Garamond"/>
                <a:sym typeface="Garamond"/>
              </a:rPr>
              <a:t>| P.H.D Candidate, Arizona State University </a:t>
            </a:r>
          </a:p>
          <a:p>
            <a:pPr lvl="0" defTabSz="3072384">
              <a:lnSpc>
                <a:spcPct val="100000"/>
              </a:lnSpc>
              <a:spcBef>
                <a:spcPts val="0"/>
              </a:spcBef>
            </a:pPr>
            <a:r>
              <a:rPr lang="en-US" sz="2400" b="1" dirty="0">
                <a:solidFill>
                  <a:srgbClr val="3F3F3F"/>
                </a:solidFill>
                <a:latin typeface="Garamond"/>
                <a:ea typeface="Garamond"/>
                <a:cs typeface="Garamond"/>
                <a:sym typeface="Garamond"/>
              </a:rPr>
              <a:t>Patrick </a:t>
            </a:r>
            <a:r>
              <a:rPr lang="en-US" sz="2400" b="1" dirty="0" err="1">
                <a:solidFill>
                  <a:srgbClr val="3F3F3F"/>
                </a:solidFill>
                <a:latin typeface="Garamond"/>
                <a:ea typeface="Garamond"/>
                <a:cs typeface="Garamond"/>
                <a:sym typeface="Garamond"/>
              </a:rPr>
              <a:t>Frier</a:t>
            </a:r>
            <a:r>
              <a:rPr lang="en-US" sz="2400" b="1" dirty="0">
                <a:solidFill>
                  <a:srgbClr val="3F3F3F"/>
                </a:solidFill>
                <a:latin typeface="Garamond"/>
                <a:ea typeface="Garamond"/>
                <a:cs typeface="Garamond"/>
                <a:sym typeface="Garamond"/>
              </a:rPr>
              <a:t> </a:t>
            </a:r>
            <a:r>
              <a:rPr lang="en-US" sz="2400" dirty="0">
                <a:solidFill>
                  <a:srgbClr val="3F3F3F"/>
                </a:solidFill>
                <a:latin typeface="Garamond"/>
                <a:ea typeface="Garamond"/>
                <a:cs typeface="Garamond"/>
                <a:sym typeface="Garamond"/>
              </a:rPr>
              <a:t>| Center Lead, NASA </a:t>
            </a:r>
            <a:r>
              <a:rPr lang="en-US" sz="2400" dirty="0">
                <a:solidFill>
                  <a:prstClr val="black">
                    <a:lumMod val="75000"/>
                    <a:lumOff val="25000"/>
                  </a:prstClr>
                </a:solidFill>
                <a:latin typeface="Garamond"/>
                <a:ea typeface="Garamond"/>
                <a:cs typeface="Garamond"/>
                <a:sym typeface="Garamond"/>
              </a:rPr>
              <a:t>DEVELOP</a:t>
            </a:r>
            <a:r>
              <a:rPr lang="en-US" sz="2400" dirty="0">
                <a:solidFill>
                  <a:srgbClr val="3F3F3F"/>
                </a:solidFill>
                <a:latin typeface="Garamond"/>
                <a:ea typeface="Garamond"/>
                <a:cs typeface="Garamond"/>
                <a:sym typeface="Garamond"/>
              </a:rPr>
              <a:t> Langley</a:t>
            </a:r>
          </a:p>
        </p:txBody>
      </p:sp>
      <p:sp>
        <p:nvSpPr>
          <p:cNvPr id="22" name="TextBox 21"/>
          <p:cNvSpPr txBox="1"/>
          <p:nvPr/>
        </p:nvSpPr>
        <p:spPr>
          <a:xfrm>
            <a:off x="12795937" y="30352411"/>
            <a:ext cx="5687776"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Acknowledgements</a:t>
            </a:r>
          </a:p>
        </p:txBody>
      </p:sp>
      <p:sp>
        <p:nvSpPr>
          <p:cNvPr id="23" name="TextBox 22"/>
          <p:cNvSpPr txBox="1"/>
          <p:nvPr/>
        </p:nvSpPr>
        <p:spPr>
          <a:xfrm>
            <a:off x="12761967" y="25128056"/>
            <a:ext cx="4403770"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Project Partners</a:t>
            </a:r>
          </a:p>
        </p:txBody>
      </p:sp>
      <p:sp>
        <p:nvSpPr>
          <p:cNvPr id="24" name="TextBox 23"/>
          <p:cNvSpPr txBox="1"/>
          <p:nvPr/>
        </p:nvSpPr>
        <p:spPr>
          <a:xfrm>
            <a:off x="12764319" y="26410250"/>
            <a:ext cx="4542503"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noAutofit/>
          </a:bodyPr>
          <a:lstStyle/>
          <a:p>
            <a:r>
              <a:rPr lang="en-US" sz="5900" dirty="0"/>
              <a:t>Utilizing NASA Earth Observations to Explore Heat and Flood-Related Vulnerability in Urban Settings</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2559A8"/>
                </a:solidFill>
              </a:rPr>
              <a:t> Virginia – Langley | </a:t>
            </a:r>
            <a:r>
              <a:rPr lang="en-US" sz="5200" spc="100" baseline="0" dirty="0">
                <a:solidFill>
                  <a:srgbClr val="2559A8"/>
                </a:solidFill>
              </a:rPr>
              <a:t>Spring</a:t>
            </a:r>
            <a:r>
              <a:rPr lang="en-US" sz="5200" dirty="0">
                <a:solidFill>
                  <a:srgbClr val="2559A8"/>
                </a:solidFill>
              </a:rPr>
              <a:t> 2019</a:t>
            </a:r>
          </a:p>
        </p:txBody>
      </p:sp>
      <p:sp>
        <p:nvSpPr>
          <p:cNvPr id="68" name="Text Placeholder 16"/>
          <p:cNvSpPr txBox="1">
            <a:spLocks/>
          </p:cNvSpPr>
          <p:nvPr/>
        </p:nvSpPr>
        <p:spPr>
          <a:xfrm>
            <a:off x="876298" y="5134747"/>
            <a:ext cx="11638122" cy="77700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Coastal cities like Providence, RI, and Elizabeth, NJ, are directly affected by extreme heat and flooding events, which impacts the lives of community members. Groundwork USA is a community-based non-profit organization dedicated to increasing environmental resilience in urban communities. One of its initiatives, the Climate Safe Neighborhoods project, is aimed at assessing climate resiliency through the implementation of urban heat and flood mapping methodologies. This project used the Landsat Level-2 Provisional Surface Temperature product (STP), provided by the United States Geological Survey (USGS), to analyze land surface temperatures. The team cross-referenced the STP with both Terra Moderate Resolution Imaging </a:t>
            </a:r>
            <a:r>
              <a:rPr lang="en-US" sz="2400" dirty="0" err="1">
                <a:solidFill>
                  <a:schemeClr val="tx1">
                    <a:lumMod val="75000"/>
                    <a:lumOff val="25000"/>
                  </a:schemeClr>
                </a:solidFill>
                <a:latin typeface="Garamond" panose="02020404030301010803" pitchFamily="18" charset="0"/>
              </a:rPr>
              <a:t>Spectroradiometer</a:t>
            </a:r>
            <a:r>
              <a:rPr lang="en-US" sz="2400" dirty="0">
                <a:solidFill>
                  <a:schemeClr val="tx1">
                    <a:lumMod val="75000"/>
                    <a:lumOff val="25000"/>
                  </a:schemeClr>
                </a:solidFill>
                <a:latin typeface="Garamond" panose="02020404030301010803" pitchFamily="18" charset="0"/>
              </a:rPr>
              <a:t> (MODIS) and Advanced </a:t>
            </a:r>
            <a:r>
              <a:rPr lang="en-US" sz="2400" dirty="0" err="1">
                <a:solidFill>
                  <a:schemeClr val="tx1">
                    <a:lumMod val="75000"/>
                    <a:lumOff val="25000"/>
                  </a:schemeClr>
                </a:solidFill>
                <a:latin typeface="Garamond" panose="02020404030301010803" pitchFamily="18" charset="0"/>
              </a:rPr>
              <a:t>Spaceborne</a:t>
            </a:r>
            <a:r>
              <a:rPr lang="en-US" sz="2400" dirty="0">
                <a:solidFill>
                  <a:schemeClr val="tx1">
                    <a:lumMod val="75000"/>
                    <a:lumOff val="25000"/>
                  </a:schemeClr>
                </a:solidFill>
                <a:latin typeface="Garamond" panose="02020404030301010803" pitchFamily="18" charset="0"/>
              </a:rPr>
              <a:t> Thermal Emission and Reflection (ASTER) land surface temperature data for validation purposes. Similarities in the land surface temperature values from the three products proved that STP is a viable alternative to other previously established heat methodologies. The results of this analysis showed significantly higher temperatures in the highest urbanized areas. The flood distribution map analysis utilized surface reflectance data from Landsat 5, Landsat 7, and Landsat 8 over a 30-year time series. Normalized Difference Water Index (NDWI) and Modified Normalized Difference Water Index (MNDWI) were applied to the Landsat images to calculate and visualize annual and decadal flood frequency. This allowed for a robust methodology to analyze flood frequency over a 30-year time period and the analysis showed areas within both cities that had higher flooding frequency rates. The heat and flood assessment maps generated from this project will aid Groundwork USA in its resilience planning efforts and urban planning advocacy. </a:t>
            </a:r>
          </a:p>
        </p:txBody>
      </p:sp>
      <p:sp>
        <p:nvSpPr>
          <p:cNvPr id="54" name="Google Shape;34;p3"/>
          <p:cNvSpPr txBox="1"/>
          <p:nvPr/>
        </p:nvSpPr>
        <p:spPr>
          <a:xfrm>
            <a:off x="12674633" y="20117495"/>
            <a:ext cx="2130900" cy="544258"/>
          </a:xfrm>
          <a:prstGeom prst="rect">
            <a:avLst/>
          </a:prstGeom>
          <a:noFill/>
          <a:ln>
            <a:noFill/>
          </a:ln>
        </p:spPr>
        <p:txBody>
          <a:bodyPr spcFirstLastPara="1" wrap="square" lIns="91425" tIns="45700" rIns="91425" bIns="4570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rtl="0">
              <a:lnSpc>
                <a:spcPct val="90000"/>
              </a:lnSpc>
              <a:spcBef>
                <a:spcPts val="0"/>
              </a:spcBef>
              <a:spcAft>
                <a:spcPts val="0"/>
              </a:spcAft>
              <a:buClr>
                <a:srgbClr val="3F3F3F"/>
              </a:buClr>
              <a:buSzPts val="2700"/>
              <a:buFont typeface="Arial"/>
              <a:buNone/>
            </a:pPr>
            <a:r>
              <a:rPr lang="en-US" sz="2400" b="1" i="0" u="none" strike="noStrike" cap="none" dirty="0">
                <a:solidFill>
                  <a:schemeClr val="tx1">
                    <a:lumMod val="75000"/>
                    <a:lumOff val="25000"/>
                  </a:schemeClr>
                </a:solidFill>
                <a:latin typeface="Garamond"/>
                <a:ea typeface="Garamond"/>
                <a:cs typeface="Garamond"/>
                <a:sym typeface="Garamond"/>
              </a:rPr>
              <a:t>Landsat 5 </a:t>
            </a:r>
          </a:p>
          <a:p>
            <a:pPr marL="0" marR="0" lvl="0" indent="0" algn="ctr" rtl="0">
              <a:lnSpc>
                <a:spcPct val="90000"/>
              </a:lnSpc>
              <a:spcBef>
                <a:spcPts val="0"/>
              </a:spcBef>
              <a:spcAft>
                <a:spcPts val="0"/>
              </a:spcAft>
              <a:buClr>
                <a:srgbClr val="3F3F3F"/>
              </a:buClr>
              <a:buSzPts val="2700"/>
              <a:buFont typeface="Arial"/>
              <a:buNone/>
            </a:pPr>
            <a:r>
              <a:rPr lang="en-US" sz="2400" b="1" i="0" u="none" strike="noStrike" cap="none" dirty="0">
                <a:solidFill>
                  <a:schemeClr val="tx1">
                    <a:lumMod val="75000"/>
                    <a:lumOff val="25000"/>
                  </a:schemeClr>
                </a:solidFill>
                <a:latin typeface="Garamond"/>
                <a:ea typeface="Garamond"/>
                <a:cs typeface="Garamond"/>
                <a:sym typeface="Garamond"/>
              </a:rPr>
              <a:t>TM</a:t>
            </a:r>
            <a:endParaRPr sz="2400" b="1" i="0" u="none" strike="noStrike" cap="none" dirty="0">
              <a:solidFill>
                <a:schemeClr val="tx1">
                  <a:lumMod val="75000"/>
                  <a:lumOff val="25000"/>
                </a:schemeClr>
              </a:solidFill>
              <a:latin typeface="Arial"/>
              <a:ea typeface="Arial"/>
              <a:cs typeface="Arial"/>
              <a:sym typeface="Arial"/>
            </a:endParaRPr>
          </a:p>
        </p:txBody>
      </p:sp>
      <p:pic>
        <p:nvPicPr>
          <p:cNvPr id="55" name="Google Shape;40;p3"/>
          <p:cNvPicPr preferRelativeResize="0"/>
          <p:nvPr/>
        </p:nvPicPr>
        <p:blipFill rotWithShape="1">
          <a:blip r:embed="rId4">
            <a:alphaModFix/>
          </a:blip>
          <a:srcRect/>
          <a:stretch/>
        </p:blipFill>
        <p:spPr>
          <a:xfrm>
            <a:off x="13195298" y="18551255"/>
            <a:ext cx="1782921" cy="1555753"/>
          </a:xfrm>
          <a:prstGeom prst="rect">
            <a:avLst/>
          </a:prstGeom>
          <a:noFill/>
          <a:ln>
            <a:noFill/>
          </a:ln>
        </p:spPr>
      </p:pic>
      <p:pic>
        <p:nvPicPr>
          <p:cNvPr id="56" name="Google Shape;41;p3"/>
          <p:cNvPicPr preferRelativeResize="0"/>
          <p:nvPr/>
        </p:nvPicPr>
        <p:blipFill rotWithShape="1">
          <a:blip r:embed="rId5">
            <a:alphaModFix/>
          </a:blip>
          <a:srcRect/>
          <a:stretch/>
        </p:blipFill>
        <p:spPr>
          <a:xfrm>
            <a:off x="15662371" y="18837878"/>
            <a:ext cx="2950844" cy="1133779"/>
          </a:xfrm>
          <a:prstGeom prst="rect">
            <a:avLst/>
          </a:prstGeom>
          <a:noFill/>
          <a:ln>
            <a:noFill/>
          </a:ln>
        </p:spPr>
      </p:pic>
      <p:sp>
        <p:nvSpPr>
          <p:cNvPr id="57" name="Google Shape;43;p3"/>
          <p:cNvSpPr txBox="1"/>
          <p:nvPr/>
        </p:nvSpPr>
        <p:spPr>
          <a:xfrm>
            <a:off x="15496407" y="20117495"/>
            <a:ext cx="2547600" cy="563300"/>
          </a:xfrm>
          <a:prstGeom prst="rect">
            <a:avLst/>
          </a:prstGeom>
          <a:noFill/>
          <a:ln>
            <a:noFill/>
          </a:ln>
        </p:spPr>
        <p:txBody>
          <a:bodyPr spcFirstLastPara="1" wrap="square" lIns="91425" tIns="45700" rIns="91425" bIns="4570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rtl="0">
              <a:lnSpc>
                <a:spcPct val="90000"/>
              </a:lnSpc>
              <a:spcBef>
                <a:spcPts val="0"/>
              </a:spcBef>
              <a:spcAft>
                <a:spcPts val="0"/>
              </a:spcAft>
              <a:buClr>
                <a:srgbClr val="3F3F3F"/>
              </a:buClr>
              <a:buSzPts val="2700"/>
              <a:buFont typeface="Arial"/>
              <a:buNone/>
            </a:pPr>
            <a:r>
              <a:rPr lang="en-US" sz="2400" b="1" i="0" u="none" strike="noStrike" cap="none" dirty="0">
                <a:solidFill>
                  <a:schemeClr val="tx1">
                    <a:lumMod val="75000"/>
                    <a:lumOff val="25000"/>
                  </a:schemeClr>
                </a:solidFill>
                <a:latin typeface="Garamond"/>
                <a:ea typeface="Garamond"/>
                <a:cs typeface="Garamond"/>
                <a:sym typeface="Garamond"/>
              </a:rPr>
              <a:t>Landsat 7 </a:t>
            </a:r>
          </a:p>
          <a:p>
            <a:pPr marL="0" marR="0" lvl="0" indent="0" algn="ctr" rtl="0">
              <a:lnSpc>
                <a:spcPct val="90000"/>
              </a:lnSpc>
              <a:spcBef>
                <a:spcPts val="0"/>
              </a:spcBef>
              <a:spcAft>
                <a:spcPts val="0"/>
              </a:spcAft>
              <a:buClr>
                <a:srgbClr val="3F3F3F"/>
              </a:buClr>
              <a:buSzPts val="2700"/>
              <a:buFont typeface="Arial"/>
              <a:buNone/>
            </a:pPr>
            <a:r>
              <a:rPr lang="en-US" sz="2400" b="1" i="0" u="none" strike="noStrike" cap="none" dirty="0">
                <a:solidFill>
                  <a:schemeClr val="tx1">
                    <a:lumMod val="75000"/>
                    <a:lumOff val="25000"/>
                  </a:schemeClr>
                </a:solidFill>
                <a:latin typeface="Garamond"/>
                <a:ea typeface="Garamond"/>
                <a:cs typeface="Garamond"/>
                <a:sym typeface="Garamond"/>
              </a:rPr>
              <a:t>ETM+</a:t>
            </a:r>
            <a:endParaRPr sz="2400" b="1" i="0" u="none" strike="noStrike" cap="none" dirty="0">
              <a:solidFill>
                <a:schemeClr val="tx1">
                  <a:lumMod val="75000"/>
                  <a:lumOff val="25000"/>
                </a:schemeClr>
              </a:solidFill>
              <a:latin typeface="Arial"/>
              <a:ea typeface="Arial"/>
              <a:cs typeface="Arial"/>
              <a:sym typeface="Arial"/>
            </a:endParaRPr>
          </a:p>
        </p:txBody>
      </p:sp>
      <p:sp>
        <p:nvSpPr>
          <p:cNvPr id="58" name="Google Shape;42;p3"/>
          <p:cNvSpPr txBox="1"/>
          <p:nvPr/>
        </p:nvSpPr>
        <p:spPr>
          <a:xfrm>
            <a:off x="18880882" y="20117495"/>
            <a:ext cx="2547784" cy="655579"/>
          </a:xfrm>
          <a:prstGeom prst="rect">
            <a:avLst/>
          </a:prstGeom>
          <a:noFill/>
          <a:ln>
            <a:noFill/>
          </a:ln>
        </p:spPr>
        <p:txBody>
          <a:bodyPr spcFirstLastPara="1" wrap="square" lIns="91425" tIns="45700" rIns="91425" bIns="4570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rtl="0">
              <a:lnSpc>
                <a:spcPct val="90000"/>
              </a:lnSpc>
              <a:spcBef>
                <a:spcPts val="0"/>
              </a:spcBef>
              <a:spcAft>
                <a:spcPts val="0"/>
              </a:spcAft>
              <a:buClr>
                <a:srgbClr val="3F3F3F"/>
              </a:buClr>
              <a:buSzPts val="2700"/>
              <a:buFont typeface="Arial"/>
              <a:buNone/>
            </a:pPr>
            <a:r>
              <a:rPr lang="en-US" sz="2400" b="1" i="0" u="none" strike="noStrike" cap="none" dirty="0">
                <a:solidFill>
                  <a:srgbClr val="3F3F3F"/>
                </a:solidFill>
                <a:latin typeface="Garamond"/>
                <a:ea typeface="Garamond"/>
                <a:cs typeface="Garamond"/>
                <a:sym typeface="Garamond"/>
              </a:rPr>
              <a:t>Landsat 8 </a:t>
            </a:r>
          </a:p>
          <a:p>
            <a:pPr marL="0" marR="0" lvl="0" indent="0" algn="ctr" rtl="0">
              <a:lnSpc>
                <a:spcPct val="90000"/>
              </a:lnSpc>
              <a:spcBef>
                <a:spcPts val="0"/>
              </a:spcBef>
              <a:spcAft>
                <a:spcPts val="0"/>
              </a:spcAft>
              <a:buClr>
                <a:srgbClr val="3F3F3F"/>
              </a:buClr>
              <a:buSzPts val="2700"/>
              <a:buFont typeface="Arial"/>
              <a:buNone/>
            </a:pPr>
            <a:r>
              <a:rPr lang="en-US" sz="2400" b="1" i="0" u="none" strike="noStrike" cap="none" dirty="0">
                <a:solidFill>
                  <a:srgbClr val="3F3F3F"/>
                </a:solidFill>
                <a:latin typeface="Garamond"/>
                <a:ea typeface="Garamond"/>
                <a:cs typeface="Garamond"/>
                <a:sym typeface="Garamond"/>
              </a:rPr>
              <a:t>OLI/TIRS</a:t>
            </a:r>
            <a:endParaRPr sz="2400" b="1" i="0" u="none" strike="noStrike" cap="none" dirty="0">
              <a:solidFill>
                <a:srgbClr val="000000"/>
              </a:solidFill>
              <a:latin typeface="Arial"/>
              <a:ea typeface="Arial"/>
              <a:cs typeface="Arial"/>
              <a:sym typeface="Arial"/>
            </a:endParaRPr>
          </a:p>
        </p:txBody>
      </p:sp>
      <p:pic>
        <p:nvPicPr>
          <p:cNvPr id="59" name="Google Shape;44;p3"/>
          <p:cNvPicPr preferRelativeResize="0"/>
          <p:nvPr/>
        </p:nvPicPr>
        <p:blipFill rotWithShape="1">
          <a:blip r:embed="rId6">
            <a:alphaModFix/>
          </a:blip>
          <a:srcRect/>
          <a:stretch/>
        </p:blipFill>
        <p:spPr>
          <a:xfrm>
            <a:off x="19297367" y="18602183"/>
            <a:ext cx="1801368" cy="1453896"/>
          </a:xfrm>
          <a:prstGeom prst="rect">
            <a:avLst/>
          </a:prstGeom>
          <a:noFill/>
          <a:ln>
            <a:noFill/>
          </a:ln>
        </p:spPr>
      </p:pic>
      <p:sp>
        <p:nvSpPr>
          <p:cNvPr id="115" name="Text Placeholder 16"/>
          <p:cNvSpPr txBox="1">
            <a:spLocks/>
          </p:cNvSpPr>
          <p:nvPr/>
        </p:nvSpPr>
        <p:spPr>
          <a:xfrm>
            <a:off x="1011354" y="16657144"/>
            <a:ext cx="5236061" cy="46045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a:lnSpc>
                <a:spcPct val="100000"/>
              </a:lnSpc>
              <a:spcBef>
                <a:spcPts val="0"/>
              </a:spcBef>
              <a:spcAft>
                <a:spcPts val="600"/>
              </a:spcAft>
              <a:buClr>
                <a:srgbClr val="2559A8"/>
              </a:buClr>
              <a:buNone/>
            </a:pPr>
            <a:r>
              <a:rPr lang="en-US" sz="1800" b="1" dirty="0">
                <a:solidFill>
                  <a:schemeClr val="tx1">
                    <a:lumMod val="75000"/>
                    <a:lumOff val="25000"/>
                  </a:schemeClr>
                </a:solidFill>
              </a:rPr>
              <a:t>2014-2018 Heat Distribution</a:t>
            </a:r>
          </a:p>
        </p:txBody>
      </p:sp>
      <p:sp>
        <p:nvSpPr>
          <p:cNvPr id="126" name="Text Placeholder 16"/>
          <p:cNvSpPr txBox="1">
            <a:spLocks/>
          </p:cNvSpPr>
          <p:nvPr/>
        </p:nvSpPr>
        <p:spPr>
          <a:xfrm>
            <a:off x="7296940" y="22639426"/>
            <a:ext cx="4959194" cy="4568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a:lnSpc>
                <a:spcPct val="100000"/>
              </a:lnSpc>
              <a:spcBef>
                <a:spcPts val="0"/>
              </a:spcBef>
              <a:spcAft>
                <a:spcPts val="600"/>
              </a:spcAft>
              <a:buClr>
                <a:srgbClr val="2559A8"/>
              </a:buClr>
              <a:buNone/>
            </a:pPr>
            <a:r>
              <a:rPr lang="en-US" sz="1800" b="1" dirty="0">
                <a:solidFill>
                  <a:schemeClr val="tx1">
                    <a:lumMod val="75000"/>
                    <a:lumOff val="25000"/>
                  </a:schemeClr>
                </a:solidFill>
                <a:latin typeface="+mj-lt"/>
              </a:rPr>
              <a:t>1998-2007 Flooding Frequency (%)</a:t>
            </a:r>
          </a:p>
        </p:txBody>
      </p:sp>
      <p:sp>
        <p:nvSpPr>
          <p:cNvPr id="121" name="Text Placeholder 16"/>
          <p:cNvSpPr txBox="1">
            <a:spLocks/>
          </p:cNvSpPr>
          <p:nvPr/>
        </p:nvSpPr>
        <p:spPr>
          <a:xfrm>
            <a:off x="336812" y="34405843"/>
            <a:ext cx="5845441" cy="58375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a:lnSpc>
                <a:spcPct val="100000"/>
              </a:lnSpc>
              <a:spcBef>
                <a:spcPts val="0"/>
              </a:spcBef>
              <a:spcAft>
                <a:spcPts val="600"/>
              </a:spcAft>
              <a:buClr>
                <a:srgbClr val="2559A8"/>
              </a:buClr>
              <a:buNone/>
            </a:pPr>
            <a:endParaRPr lang="en-US" sz="1800" b="1" dirty="0">
              <a:solidFill>
                <a:schemeClr val="tx1">
                  <a:lumMod val="75000"/>
                  <a:lumOff val="25000"/>
                </a:schemeClr>
              </a:solidFill>
              <a:latin typeface="Garamond" panose="02020404030301010803" pitchFamily="18" charset="0"/>
            </a:endParaRPr>
          </a:p>
        </p:txBody>
      </p:sp>
      <p:sp>
        <p:nvSpPr>
          <p:cNvPr id="122" name="Text Placeholder 16"/>
          <p:cNvSpPr txBox="1">
            <a:spLocks/>
          </p:cNvSpPr>
          <p:nvPr/>
        </p:nvSpPr>
        <p:spPr>
          <a:xfrm>
            <a:off x="7286120" y="28565947"/>
            <a:ext cx="4980835" cy="36867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a:lnSpc>
                <a:spcPct val="100000"/>
              </a:lnSpc>
              <a:spcBef>
                <a:spcPts val="0"/>
              </a:spcBef>
              <a:spcAft>
                <a:spcPts val="600"/>
              </a:spcAft>
              <a:buClr>
                <a:srgbClr val="2559A8"/>
              </a:buClr>
              <a:buNone/>
            </a:pPr>
            <a:r>
              <a:rPr lang="en-US" sz="1800" b="1" dirty="0">
                <a:solidFill>
                  <a:schemeClr val="tx1">
                    <a:lumMod val="75000"/>
                    <a:lumOff val="25000"/>
                  </a:schemeClr>
                </a:solidFill>
                <a:latin typeface="+mj-lt"/>
              </a:rPr>
              <a:t>2008-2018 Flooding Frequency (%)</a:t>
            </a:r>
          </a:p>
        </p:txBody>
      </p:sp>
      <p:grpSp>
        <p:nvGrpSpPr>
          <p:cNvPr id="2" name="Group 1"/>
          <p:cNvGrpSpPr/>
          <p:nvPr/>
        </p:nvGrpSpPr>
        <p:grpSpPr>
          <a:xfrm>
            <a:off x="12655519" y="27341891"/>
            <a:ext cx="2834640" cy="2999200"/>
            <a:chOff x="12731210" y="30799944"/>
            <a:chExt cx="2834640" cy="2999200"/>
          </a:xfrm>
        </p:grpSpPr>
        <p:pic>
          <p:nvPicPr>
            <p:cNvPr id="39" name="Picture 3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3096970" y="30799944"/>
              <a:ext cx="2103120" cy="2103120"/>
            </a:xfrm>
            <a:prstGeom prst="rect">
              <a:avLst/>
            </a:prstGeom>
          </p:spPr>
        </p:pic>
        <p:sp>
          <p:nvSpPr>
            <p:cNvPr id="40" name="Text Placeholder 16"/>
            <p:cNvSpPr txBox="1">
              <a:spLocks/>
            </p:cNvSpPr>
            <p:nvPr/>
          </p:nvSpPr>
          <p:spPr>
            <a:xfrm>
              <a:off x="12731210" y="32968147"/>
              <a:ext cx="2834640" cy="830997"/>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b="1" dirty="0">
                  <a:solidFill>
                    <a:schemeClr val="tx1">
                      <a:lumMod val="75000"/>
                      <a:lumOff val="25000"/>
                    </a:schemeClr>
                  </a:solidFill>
                  <a:latin typeface="Garamond" panose="02020404030301010803" pitchFamily="18" charset="0"/>
                </a:rPr>
                <a:t>Holly Gould</a:t>
              </a:r>
            </a:p>
            <a:p>
              <a:pPr algn="ctr">
                <a:lnSpc>
                  <a:spcPct val="100000"/>
                </a:lnSpc>
                <a:spcBef>
                  <a:spcPts val="0"/>
                </a:spcBef>
              </a:pPr>
              <a:r>
                <a:rPr lang="en-US" sz="2400" dirty="0">
                  <a:solidFill>
                    <a:schemeClr val="tx1">
                      <a:lumMod val="75000"/>
                      <a:lumOff val="25000"/>
                    </a:schemeClr>
                  </a:solidFill>
                  <a:latin typeface="Garamond" panose="02020404030301010803" pitchFamily="18" charset="0"/>
                </a:rPr>
                <a:t>Project Lead</a:t>
              </a:r>
            </a:p>
          </p:txBody>
        </p:sp>
        <p:sp>
          <p:nvSpPr>
            <p:cNvPr id="158" name="Oval 157"/>
            <p:cNvSpPr>
              <a:spLocks/>
            </p:cNvSpPr>
            <p:nvPr/>
          </p:nvSpPr>
          <p:spPr>
            <a:xfrm>
              <a:off x="13325570" y="31028544"/>
              <a:ext cx="1645920" cy="1645920"/>
            </a:xfrm>
            <a:prstGeom prst="ellipse">
              <a:avLst/>
            </a:prstGeom>
            <a:blipFill dpi="0" rotWithShape="1">
              <a:blip r:embed="rId8" cstate="print">
                <a:extLst>
                  <a:ext uri="{28A0092B-C50C-407E-A947-70E740481C1C}">
                    <a14:useLocalDpi xmlns:a14="http://schemas.microsoft.com/office/drawing/2010/main" val="0"/>
                  </a:ext>
                </a:extLst>
              </a:blip>
              <a:srcRect/>
              <a:stretch>
                <a:fillRect l="471" t="-971" r="471" b="-59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1414343" y="27341891"/>
            <a:ext cx="2834640" cy="2629868"/>
            <a:chOff x="21490034" y="30799944"/>
            <a:chExt cx="2834640" cy="2629868"/>
          </a:xfrm>
        </p:grpSpPr>
        <p:pic>
          <p:nvPicPr>
            <p:cNvPr id="48" name="Picture 4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1855794" y="30799944"/>
              <a:ext cx="2103120" cy="2103120"/>
            </a:xfrm>
            <a:prstGeom prst="rect">
              <a:avLst/>
            </a:prstGeom>
          </p:spPr>
        </p:pic>
        <p:sp>
          <p:nvSpPr>
            <p:cNvPr id="49" name="Text Placeholder 16"/>
            <p:cNvSpPr txBox="1">
              <a:spLocks/>
            </p:cNvSpPr>
            <p:nvPr/>
          </p:nvSpPr>
          <p:spPr>
            <a:xfrm>
              <a:off x="21490034" y="32968147"/>
              <a:ext cx="2834640" cy="461665"/>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panose="02020404030301010803" pitchFamily="18" charset="0"/>
                </a:rPr>
                <a:t>Heather Dulaney</a:t>
              </a:r>
            </a:p>
          </p:txBody>
        </p:sp>
        <p:sp>
          <p:nvSpPr>
            <p:cNvPr id="159" name="Oval 158"/>
            <p:cNvSpPr>
              <a:spLocks/>
            </p:cNvSpPr>
            <p:nvPr/>
          </p:nvSpPr>
          <p:spPr>
            <a:xfrm>
              <a:off x="22084394" y="31028544"/>
              <a:ext cx="1645920" cy="1645920"/>
            </a:xfrm>
            <a:prstGeom prst="ellipse">
              <a:avLst/>
            </a:prstGeom>
            <a:blipFill dpi="0" rotWithShape="1">
              <a:blip r:embed="rId9" cstate="print">
                <a:extLst>
                  <a:ext uri="{28A0092B-C50C-407E-A947-70E740481C1C}">
                    <a14:useLocalDpi xmlns:a14="http://schemas.microsoft.com/office/drawing/2010/main" val="0"/>
                  </a:ext>
                </a:extLst>
              </a:blip>
              <a:srcRect/>
              <a:stretch>
                <a:fillRect l="471" t="-971" r="471" b="-59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5575127" y="27341891"/>
            <a:ext cx="2834640" cy="2629868"/>
            <a:chOff x="15650818" y="30799944"/>
            <a:chExt cx="2834640" cy="2629868"/>
          </a:xfrm>
        </p:grpSpPr>
        <p:pic>
          <p:nvPicPr>
            <p:cNvPr id="51" name="Picture 5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6016578" y="30799944"/>
              <a:ext cx="2103120" cy="2103120"/>
            </a:xfrm>
            <a:prstGeom prst="rect">
              <a:avLst/>
            </a:prstGeom>
          </p:spPr>
        </p:pic>
        <p:sp>
          <p:nvSpPr>
            <p:cNvPr id="52" name="Text Placeholder 16"/>
            <p:cNvSpPr txBox="1">
              <a:spLocks/>
            </p:cNvSpPr>
            <p:nvPr/>
          </p:nvSpPr>
          <p:spPr>
            <a:xfrm>
              <a:off x="15650818" y="32968147"/>
              <a:ext cx="2834640" cy="461665"/>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panose="02020404030301010803" pitchFamily="18" charset="0"/>
                </a:rPr>
                <a:t>Sarah Aldama</a:t>
              </a:r>
            </a:p>
          </p:txBody>
        </p:sp>
        <p:sp>
          <p:nvSpPr>
            <p:cNvPr id="160" name="Oval 159"/>
            <p:cNvSpPr>
              <a:spLocks/>
            </p:cNvSpPr>
            <p:nvPr/>
          </p:nvSpPr>
          <p:spPr>
            <a:xfrm>
              <a:off x="16245178" y="31028544"/>
              <a:ext cx="1645920" cy="1645920"/>
            </a:xfrm>
            <a:prstGeom prst="ellipse">
              <a:avLst/>
            </a:prstGeom>
            <a:blipFill dpi="0" rotWithShape="1">
              <a:blip r:embed="rId10" cstate="print">
                <a:extLst>
                  <a:ext uri="{28A0092B-C50C-407E-A947-70E740481C1C}">
                    <a14:useLocalDpi xmlns:a14="http://schemas.microsoft.com/office/drawing/2010/main" val="0"/>
                  </a:ext>
                </a:extLst>
              </a:blip>
              <a:srcRect/>
              <a:stretch>
                <a:fillRect l="471" t="-971" r="471" b="-59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8494735" y="27341891"/>
            <a:ext cx="2834640" cy="2629868"/>
            <a:chOff x="18570426" y="30799944"/>
            <a:chExt cx="2834640" cy="2629868"/>
          </a:xfrm>
        </p:grpSpPr>
        <p:pic>
          <p:nvPicPr>
            <p:cNvPr id="42" name="Picture 4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8936186" y="30799944"/>
              <a:ext cx="2103120" cy="2103120"/>
            </a:xfrm>
            <a:prstGeom prst="rect">
              <a:avLst/>
            </a:prstGeom>
          </p:spPr>
        </p:pic>
        <p:sp>
          <p:nvSpPr>
            <p:cNvPr id="46" name="Text Placeholder 16"/>
            <p:cNvSpPr txBox="1">
              <a:spLocks/>
            </p:cNvSpPr>
            <p:nvPr/>
          </p:nvSpPr>
          <p:spPr>
            <a:xfrm>
              <a:off x="18570426" y="32968147"/>
              <a:ext cx="2834640" cy="461665"/>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panose="02020404030301010803" pitchFamily="18" charset="0"/>
                </a:rPr>
                <a:t>Colton Avila</a:t>
              </a:r>
            </a:p>
          </p:txBody>
        </p:sp>
        <p:sp>
          <p:nvSpPr>
            <p:cNvPr id="161" name="Oval 160"/>
            <p:cNvSpPr>
              <a:spLocks/>
            </p:cNvSpPr>
            <p:nvPr/>
          </p:nvSpPr>
          <p:spPr>
            <a:xfrm>
              <a:off x="19164786" y="31028544"/>
              <a:ext cx="1645920" cy="1645920"/>
            </a:xfrm>
            <a:prstGeom prst="ellipse">
              <a:avLst/>
            </a:prstGeom>
            <a:blipFill dpi="0" rotWithShape="1">
              <a:blip r:embed="rId11" cstate="print">
                <a:extLst>
                  <a:ext uri="{28A0092B-C50C-407E-A947-70E740481C1C}">
                    <a14:useLocalDpi xmlns:a14="http://schemas.microsoft.com/office/drawing/2010/main" val="0"/>
                  </a:ext>
                </a:extLst>
              </a:blip>
              <a:srcRect/>
              <a:stretch>
                <a:fillRect l="471" t="-971" r="471" b="-59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ttp://www.devpedia.developexchange.com/dp/images/9/91/05_Terr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782887" y="18591549"/>
            <a:ext cx="1959628" cy="1475165"/>
          </a:xfrm>
          <a:prstGeom prst="rect">
            <a:avLst/>
          </a:prstGeom>
          <a:noFill/>
          <a:extLst>
            <a:ext uri="{909E8E84-426E-40DD-AFC4-6F175D3DCCD1}">
              <a14:hiddenFill xmlns:a14="http://schemas.microsoft.com/office/drawing/2010/main">
                <a:solidFill>
                  <a:srgbClr val="FFFFFF"/>
                </a:solidFill>
              </a14:hiddenFill>
            </a:ext>
          </a:extLst>
        </p:spPr>
      </p:pic>
      <p:sp>
        <p:nvSpPr>
          <p:cNvPr id="162" name="Google Shape;34;p3"/>
          <p:cNvSpPr txBox="1"/>
          <p:nvPr/>
        </p:nvSpPr>
        <p:spPr>
          <a:xfrm>
            <a:off x="21212463" y="20117495"/>
            <a:ext cx="3185961" cy="636990"/>
          </a:xfrm>
          <a:prstGeom prst="rect">
            <a:avLst/>
          </a:prstGeom>
          <a:noFill/>
          <a:ln>
            <a:noFill/>
          </a:ln>
        </p:spPr>
        <p:txBody>
          <a:bodyPr spcFirstLastPara="1" wrap="square" lIns="91425" tIns="45700" rIns="91425" bIns="4570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rtl="0">
              <a:lnSpc>
                <a:spcPct val="90000"/>
              </a:lnSpc>
              <a:spcBef>
                <a:spcPts val="0"/>
              </a:spcBef>
              <a:spcAft>
                <a:spcPts val="0"/>
              </a:spcAft>
              <a:buClr>
                <a:srgbClr val="3F3F3F"/>
              </a:buClr>
              <a:buSzPts val="2700"/>
              <a:buFont typeface="Arial"/>
              <a:buNone/>
            </a:pPr>
            <a:r>
              <a:rPr lang="en-US" sz="2400" b="1" i="0" u="none" strike="noStrike" cap="none" dirty="0">
                <a:solidFill>
                  <a:schemeClr val="tx1">
                    <a:lumMod val="75000"/>
                    <a:lumOff val="25000"/>
                  </a:schemeClr>
                </a:solidFill>
                <a:latin typeface="Garamond"/>
                <a:ea typeface="Garamond"/>
                <a:cs typeface="Garamond"/>
                <a:sym typeface="Garamond"/>
              </a:rPr>
              <a:t>Terra </a:t>
            </a:r>
          </a:p>
          <a:p>
            <a:pPr marL="0" marR="0" lvl="0" indent="0" algn="ctr" rtl="0">
              <a:lnSpc>
                <a:spcPct val="90000"/>
              </a:lnSpc>
              <a:spcBef>
                <a:spcPts val="0"/>
              </a:spcBef>
              <a:spcAft>
                <a:spcPts val="0"/>
              </a:spcAft>
              <a:buClr>
                <a:srgbClr val="3F3F3F"/>
              </a:buClr>
              <a:buSzPts val="2700"/>
              <a:buFont typeface="Arial"/>
              <a:buNone/>
            </a:pPr>
            <a:r>
              <a:rPr lang="en-US" sz="2400" b="1" i="0" u="none" strike="noStrike" cap="none" dirty="0">
                <a:solidFill>
                  <a:schemeClr val="tx1">
                    <a:lumMod val="75000"/>
                    <a:lumOff val="25000"/>
                  </a:schemeClr>
                </a:solidFill>
                <a:latin typeface="Garamond"/>
                <a:ea typeface="Garamond"/>
                <a:cs typeface="Garamond"/>
                <a:sym typeface="Garamond"/>
              </a:rPr>
              <a:t>MODIS &amp; ASTER</a:t>
            </a:r>
            <a:endParaRPr sz="2400" b="1" i="0" u="none" strike="noStrike" cap="none" dirty="0">
              <a:solidFill>
                <a:schemeClr val="tx1">
                  <a:lumMod val="75000"/>
                  <a:lumOff val="25000"/>
                </a:schemeClr>
              </a:solidFill>
              <a:latin typeface="Arial"/>
              <a:ea typeface="Arial"/>
              <a:cs typeface="Arial"/>
              <a:sym typeface="Arial"/>
            </a:endParaRPr>
          </a:p>
        </p:txBody>
      </p:sp>
      <p:grpSp>
        <p:nvGrpSpPr>
          <p:cNvPr id="47" name="Group 46"/>
          <p:cNvGrpSpPr/>
          <p:nvPr/>
        </p:nvGrpSpPr>
        <p:grpSpPr>
          <a:xfrm>
            <a:off x="12832193" y="9577851"/>
            <a:ext cx="11398657" cy="8088393"/>
            <a:chOff x="13402876" y="9662462"/>
            <a:chExt cx="9578757" cy="5354638"/>
          </a:xfrm>
        </p:grpSpPr>
        <p:sp>
          <p:nvSpPr>
            <p:cNvPr id="139" name="Flowchart: Process 138"/>
            <p:cNvSpPr/>
            <p:nvPr/>
          </p:nvSpPr>
          <p:spPr>
            <a:xfrm>
              <a:off x="18711385" y="10427461"/>
              <a:ext cx="4270248" cy="699495"/>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Land Surface Temperature (LST) data processing in Python Script &amp; ArcMap</a:t>
              </a:r>
            </a:p>
          </p:txBody>
        </p:sp>
        <p:sp>
          <p:nvSpPr>
            <p:cNvPr id="140" name="Flowchart: Process 139"/>
            <p:cNvSpPr/>
            <p:nvPr/>
          </p:nvSpPr>
          <p:spPr>
            <a:xfrm rot="16200000">
              <a:off x="12794075" y="12282816"/>
              <a:ext cx="1577070" cy="35946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lumMod val="75000"/>
                      <a:lumOff val="25000"/>
                    </a:schemeClr>
                  </a:solidFill>
                  <a:latin typeface="Century Gothic" panose="020B0502020202020204" pitchFamily="34" charset="0"/>
                </a:rPr>
                <a:t>ANALYSIS</a:t>
              </a:r>
            </a:p>
          </p:txBody>
        </p:sp>
        <p:sp>
          <p:nvSpPr>
            <p:cNvPr id="141" name="Flowchart: Process 140"/>
            <p:cNvSpPr/>
            <p:nvPr/>
          </p:nvSpPr>
          <p:spPr>
            <a:xfrm rot="16200000">
              <a:off x="12755753" y="14010508"/>
              <a:ext cx="1653716" cy="35946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lumMod val="75000"/>
                      <a:lumOff val="25000"/>
                    </a:schemeClr>
                  </a:solidFill>
                  <a:latin typeface="Century Gothic" panose="020B0502020202020204" pitchFamily="34" charset="0"/>
                </a:rPr>
                <a:t>PRODUCTS</a:t>
              </a:r>
            </a:p>
          </p:txBody>
        </p:sp>
        <p:sp>
          <p:nvSpPr>
            <p:cNvPr id="142" name="Flowchart: Process 141"/>
            <p:cNvSpPr/>
            <p:nvPr/>
          </p:nvSpPr>
          <p:spPr>
            <a:xfrm>
              <a:off x="14035322" y="11523756"/>
              <a:ext cx="1847526" cy="6317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Garamond" panose="02020404030301010803" pitchFamily="18" charset="0"/>
              </a:endParaRPr>
            </a:p>
          </p:txBody>
        </p:sp>
        <p:sp>
          <p:nvSpPr>
            <p:cNvPr id="143" name="Flowchart: Process 142"/>
            <p:cNvSpPr/>
            <p:nvPr/>
          </p:nvSpPr>
          <p:spPr>
            <a:xfrm>
              <a:off x="14022503" y="11536840"/>
              <a:ext cx="1847526" cy="6317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Garamond" panose="02020404030301010803" pitchFamily="18" charset="0"/>
              </a:endParaRPr>
            </a:p>
          </p:txBody>
        </p:sp>
        <p:sp>
          <p:nvSpPr>
            <p:cNvPr id="144" name="Flowchart: Process 143"/>
            <p:cNvSpPr/>
            <p:nvPr/>
          </p:nvSpPr>
          <p:spPr>
            <a:xfrm>
              <a:off x="14105977" y="10425164"/>
              <a:ext cx="4265764" cy="704088"/>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Data Processing in Python Script &amp; ArcGIS Pro</a:t>
              </a:r>
            </a:p>
          </p:txBody>
        </p:sp>
        <p:sp>
          <p:nvSpPr>
            <p:cNvPr id="145" name="Flowchart: Process 144"/>
            <p:cNvSpPr/>
            <p:nvPr/>
          </p:nvSpPr>
          <p:spPr>
            <a:xfrm>
              <a:off x="15157534" y="9667394"/>
              <a:ext cx="2361302" cy="35946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lumMod val="75000"/>
                      <a:lumOff val="25000"/>
                    </a:schemeClr>
                  </a:solidFill>
                  <a:latin typeface="Century Gothic" panose="020B0502020202020204" pitchFamily="34" charset="0"/>
                </a:rPr>
                <a:t>Landsat 5 ETM</a:t>
              </a:r>
            </a:p>
          </p:txBody>
        </p:sp>
        <p:sp>
          <p:nvSpPr>
            <p:cNvPr id="146" name="Rectangle 145"/>
            <p:cNvSpPr/>
            <p:nvPr/>
          </p:nvSpPr>
          <p:spPr>
            <a:xfrm>
              <a:off x="17684614" y="9662462"/>
              <a:ext cx="1893282" cy="285446"/>
            </a:xfrm>
            <a:prstGeom prst="rect">
              <a:avLst/>
            </a:prstGeom>
          </p:spPr>
          <p:txBody>
            <a:bodyPr wrap="none">
              <a:spAutoFit/>
            </a:bodyPr>
            <a:lstStyle/>
            <a:p>
              <a:pPr algn="ctr"/>
              <a:r>
                <a:rPr lang="en-US" sz="2200" b="1" dirty="0">
                  <a:solidFill>
                    <a:schemeClr val="tx1">
                      <a:lumMod val="75000"/>
                      <a:lumOff val="25000"/>
                    </a:schemeClr>
                  </a:solidFill>
                  <a:latin typeface="Century Gothic" panose="020B0502020202020204" pitchFamily="34" charset="0"/>
                </a:rPr>
                <a:t>Landsat 7 ETM+</a:t>
              </a:r>
            </a:p>
          </p:txBody>
        </p:sp>
        <p:sp>
          <p:nvSpPr>
            <p:cNvPr id="147" name="Rectangle 146"/>
            <p:cNvSpPr/>
            <p:nvPr/>
          </p:nvSpPr>
          <p:spPr>
            <a:xfrm>
              <a:off x="19672394" y="9662462"/>
              <a:ext cx="2216197" cy="285254"/>
            </a:xfrm>
            <a:prstGeom prst="rect">
              <a:avLst/>
            </a:prstGeom>
          </p:spPr>
          <p:txBody>
            <a:bodyPr wrap="none">
              <a:spAutoFit/>
            </a:bodyPr>
            <a:lstStyle/>
            <a:p>
              <a:pPr algn="ctr"/>
              <a:r>
                <a:rPr lang="en-US" sz="2200" b="1" dirty="0">
                  <a:solidFill>
                    <a:schemeClr val="tx1">
                      <a:lumMod val="75000"/>
                      <a:lumOff val="25000"/>
                    </a:schemeClr>
                  </a:solidFill>
                  <a:latin typeface="Century Gothic" panose="020B0502020202020204" pitchFamily="34" charset="0"/>
                </a:rPr>
                <a:t>Landsat 8 OLI/TIRS</a:t>
              </a:r>
            </a:p>
          </p:txBody>
        </p:sp>
        <p:cxnSp>
          <p:nvCxnSpPr>
            <p:cNvPr id="148" name="Curved Connector 147"/>
            <p:cNvCxnSpPr>
              <a:stCxn id="147" idx="2"/>
            </p:cNvCxnSpPr>
            <p:nvPr/>
          </p:nvCxnSpPr>
          <p:spPr>
            <a:xfrm rot="16200000" flipH="1">
              <a:off x="20684567" y="10043642"/>
              <a:ext cx="477449" cy="285597"/>
            </a:xfrm>
            <a:prstGeom prst="curvedConnector3">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9" name="Flowchart: Process 148"/>
            <p:cNvSpPr/>
            <p:nvPr/>
          </p:nvSpPr>
          <p:spPr>
            <a:xfrm>
              <a:off x="18711385" y="13733930"/>
              <a:ext cx="1280160" cy="1197864"/>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5-Year Mean LST</a:t>
              </a:r>
            </a:p>
          </p:txBody>
        </p:sp>
        <p:sp>
          <p:nvSpPr>
            <p:cNvPr id="150" name="Flowchart: Process 149"/>
            <p:cNvSpPr/>
            <p:nvPr/>
          </p:nvSpPr>
          <p:spPr>
            <a:xfrm rot="16200000">
              <a:off x="12737896" y="10606936"/>
              <a:ext cx="1689429" cy="35946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lumMod val="75000"/>
                      <a:lumOff val="25000"/>
                    </a:schemeClr>
                  </a:solidFill>
                  <a:latin typeface="Century Gothic" panose="020B0502020202020204" pitchFamily="34" charset="0"/>
                </a:rPr>
                <a:t>PROCESS</a:t>
              </a:r>
            </a:p>
          </p:txBody>
        </p:sp>
        <p:sp>
          <p:nvSpPr>
            <p:cNvPr id="151" name="Flowchart: Process 150"/>
            <p:cNvSpPr/>
            <p:nvPr/>
          </p:nvSpPr>
          <p:spPr>
            <a:xfrm>
              <a:off x="14096230" y="12810316"/>
              <a:ext cx="4270248" cy="704088"/>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Calculate frequency of inundated pixels</a:t>
              </a:r>
            </a:p>
          </p:txBody>
        </p:sp>
        <p:sp>
          <p:nvSpPr>
            <p:cNvPr id="152" name="Flowchart: Process 151"/>
            <p:cNvSpPr/>
            <p:nvPr/>
          </p:nvSpPr>
          <p:spPr>
            <a:xfrm>
              <a:off x="18711385" y="11350963"/>
              <a:ext cx="1280160" cy="1197864"/>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Calculate Mean LST</a:t>
              </a:r>
            </a:p>
            <a:p>
              <a:pPr algn="ctr"/>
              <a:r>
                <a:rPr lang="en-US" sz="2000" dirty="0">
                  <a:solidFill>
                    <a:schemeClr val="tx1">
                      <a:lumMod val="75000"/>
                      <a:lumOff val="25000"/>
                    </a:schemeClr>
                  </a:solidFill>
                  <a:latin typeface="Century Gothic" panose="020B0502020202020204" pitchFamily="34" charset="0"/>
                </a:rPr>
                <a:t>2014-2018 </a:t>
              </a:r>
            </a:p>
          </p:txBody>
        </p:sp>
        <p:sp>
          <p:nvSpPr>
            <p:cNvPr id="153" name="Flowchart: Process 152"/>
            <p:cNvSpPr/>
            <p:nvPr/>
          </p:nvSpPr>
          <p:spPr>
            <a:xfrm>
              <a:off x="14105977" y="11351567"/>
              <a:ext cx="1280160" cy="1196657"/>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Compute NDWI &amp; MNDWI</a:t>
              </a:r>
            </a:p>
          </p:txBody>
        </p:sp>
        <p:sp>
          <p:nvSpPr>
            <p:cNvPr id="154" name="Flowchart: Process 153"/>
            <p:cNvSpPr/>
            <p:nvPr/>
          </p:nvSpPr>
          <p:spPr>
            <a:xfrm>
              <a:off x="15598779" y="11350963"/>
              <a:ext cx="1280160" cy="1197864"/>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Set water threshold equal to zero</a:t>
              </a:r>
            </a:p>
          </p:txBody>
        </p:sp>
        <p:sp>
          <p:nvSpPr>
            <p:cNvPr id="155" name="Flowchart: Process 154"/>
            <p:cNvSpPr/>
            <p:nvPr/>
          </p:nvSpPr>
          <p:spPr>
            <a:xfrm>
              <a:off x="17090400" y="11352223"/>
              <a:ext cx="1281341" cy="1195344"/>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Calculate inundation frequency for pixels </a:t>
              </a:r>
            </a:p>
          </p:txBody>
        </p:sp>
        <p:cxnSp>
          <p:nvCxnSpPr>
            <p:cNvPr id="156" name="Elbow Connector 155"/>
            <p:cNvCxnSpPr>
              <a:stCxn id="144" idx="2"/>
              <a:endCxn id="153" idx="0"/>
            </p:cNvCxnSpPr>
            <p:nvPr/>
          </p:nvCxnSpPr>
          <p:spPr>
            <a:xfrm rot="5400000">
              <a:off x="15381301" y="10494008"/>
              <a:ext cx="222315" cy="1492802"/>
            </a:xfrm>
            <a:prstGeom prst="bentConnector3">
              <a:avLst>
                <a:gd name="adj1" fmla="val 50000"/>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153" idx="3"/>
              <a:endCxn id="154" idx="1"/>
            </p:cNvCxnSpPr>
            <p:nvPr/>
          </p:nvCxnSpPr>
          <p:spPr>
            <a:xfrm flipV="1">
              <a:off x="15386137" y="11949895"/>
              <a:ext cx="212642" cy="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54" idx="3"/>
              <a:endCxn id="155" idx="1"/>
            </p:cNvCxnSpPr>
            <p:nvPr/>
          </p:nvCxnSpPr>
          <p:spPr>
            <a:xfrm>
              <a:off x="16878939" y="11949895"/>
              <a:ext cx="211461"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4" name="Flowchart: Process 163"/>
            <p:cNvSpPr/>
            <p:nvPr/>
          </p:nvSpPr>
          <p:spPr>
            <a:xfrm>
              <a:off x="20206429" y="11350963"/>
              <a:ext cx="1280160" cy="1197864"/>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Acquire NLCD land cover data (2011) </a:t>
              </a:r>
            </a:p>
          </p:txBody>
        </p:sp>
        <p:sp>
          <p:nvSpPr>
            <p:cNvPr id="165" name="Flowchart: Process 164"/>
            <p:cNvSpPr/>
            <p:nvPr/>
          </p:nvSpPr>
          <p:spPr>
            <a:xfrm>
              <a:off x="21653971" y="11350963"/>
              <a:ext cx="1327662" cy="1197864"/>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Categorize urbanized land cover</a:t>
              </a:r>
            </a:p>
          </p:txBody>
        </p:sp>
        <p:sp>
          <p:nvSpPr>
            <p:cNvPr id="166" name="Flowchart: Process 165"/>
            <p:cNvSpPr/>
            <p:nvPr/>
          </p:nvSpPr>
          <p:spPr>
            <a:xfrm>
              <a:off x="18711385" y="12810316"/>
              <a:ext cx="4270248" cy="704088"/>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Overlay Mean LST with urbanized areas and calculate spatial statistics</a:t>
              </a:r>
            </a:p>
          </p:txBody>
        </p:sp>
        <p:sp>
          <p:nvSpPr>
            <p:cNvPr id="168" name="Flowchart: Process 167"/>
            <p:cNvSpPr/>
            <p:nvPr/>
          </p:nvSpPr>
          <p:spPr>
            <a:xfrm>
              <a:off x="20206429" y="13733930"/>
              <a:ext cx="1280160" cy="1197864"/>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LST &amp; land cover map</a:t>
              </a:r>
            </a:p>
          </p:txBody>
        </p:sp>
        <p:cxnSp>
          <p:nvCxnSpPr>
            <p:cNvPr id="186" name="Elbow Connector 185"/>
            <p:cNvCxnSpPr>
              <a:stCxn id="139" idx="2"/>
              <a:endCxn id="152" idx="0"/>
            </p:cNvCxnSpPr>
            <p:nvPr/>
          </p:nvCxnSpPr>
          <p:spPr>
            <a:xfrm rot="5400000">
              <a:off x="19986984" y="10491437"/>
              <a:ext cx="224007" cy="1495044"/>
            </a:xfrm>
            <a:prstGeom prst="bentConnector3">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52" idx="3"/>
              <a:endCxn id="164" idx="1"/>
            </p:cNvCxnSpPr>
            <p:nvPr/>
          </p:nvCxnSpPr>
          <p:spPr>
            <a:xfrm>
              <a:off x="19991545" y="11949895"/>
              <a:ext cx="214884"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64" idx="3"/>
              <a:endCxn id="165" idx="1"/>
            </p:cNvCxnSpPr>
            <p:nvPr/>
          </p:nvCxnSpPr>
          <p:spPr>
            <a:xfrm>
              <a:off x="21486589" y="11949896"/>
              <a:ext cx="167382"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Elbow Connector 188"/>
            <p:cNvCxnSpPr>
              <a:stCxn id="165" idx="2"/>
              <a:endCxn id="166" idx="0"/>
            </p:cNvCxnSpPr>
            <p:nvPr/>
          </p:nvCxnSpPr>
          <p:spPr>
            <a:xfrm rot="5400000">
              <a:off x="21451412" y="11943925"/>
              <a:ext cx="261489" cy="1471293"/>
            </a:xfrm>
            <a:prstGeom prst="bentConnector3">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Elbow Connector 189"/>
            <p:cNvCxnSpPr>
              <a:stCxn id="155" idx="2"/>
              <a:endCxn id="151" idx="0"/>
            </p:cNvCxnSpPr>
            <p:nvPr/>
          </p:nvCxnSpPr>
          <p:spPr>
            <a:xfrm rot="5400000">
              <a:off x="16849839" y="11929083"/>
              <a:ext cx="262749" cy="1499717"/>
            </a:xfrm>
            <a:prstGeom prst="bentConnector3">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Left Brace 190"/>
            <p:cNvSpPr/>
            <p:nvPr/>
          </p:nvSpPr>
          <p:spPr>
            <a:xfrm>
              <a:off x="13827396" y="11350963"/>
              <a:ext cx="50884" cy="2163441"/>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Left Brace 191"/>
            <p:cNvSpPr/>
            <p:nvPr/>
          </p:nvSpPr>
          <p:spPr>
            <a:xfrm>
              <a:off x="13829979" y="10417477"/>
              <a:ext cx="45719" cy="709479"/>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Left Brace 192"/>
            <p:cNvSpPr/>
            <p:nvPr/>
          </p:nvSpPr>
          <p:spPr>
            <a:xfrm>
              <a:off x="13829979" y="13733930"/>
              <a:ext cx="45719" cy="1197864"/>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lowchart: Process 193"/>
            <p:cNvSpPr/>
            <p:nvPr/>
          </p:nvSpPr>
          <p:spPr>
            <a:xfrm>
              <a:off x="21701473" y="13733930"/>
              <a:ext cx="1280160" cy="1197864"/>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Cross-reference with Terra MODIS &amp; ASTER</a:t>
              </a:r>
            </a:p>
          </p:txBody>
        </p:sp>
        <p:sp>
          <p:nvSpPr>
            <p:cNvPr id="195" name="Flowchart: Process 194"/>
            <p:cNvSpPr/>
            <p:nvPr/>
          </p:nvSpPr>
          <p:spPr>
            <a:xfrm>
              <a:off x="14105977" y="13733930"/>
              <a:ext cx="1280160" cy="1197864"/>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Annual Flood Distribution</a:t>
              </a:r>
            </a:p>
          </p:txBody>
        </p:sp>
        <p:sp>
          <p:nvSpPr>
            <p:cNvPr id="196" name="Flowchart: Process 195"/>
            <p:cNvSpPr/>
            <p:nvPr/>
          </p:nvSpPr>
          <p:spPr>
            <a:xfrm>
              <a:off x="17086318" y="13733930"/>
              <a:ext cx="1280160" cy="1197864"/>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5-Year Flood Distribution</a:t>
              </a:r>
            </a:p>
          </p:txBody>
        </p:sp>
        <p:sp>
          <p:nvSpPr>
            <p:cNvPr id="197" name="Flowchart: Process 196"/>
            <p:cNvSpPr/>
            <p:nvPr/>
          </p:nvSpPr>
          <p:spPr>
            <a:xfrm>
              <a:off x="15598779" y="13733930"/>
              <a:ext cx="1280160" cy="1197864"/>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Century Gothic" panose="020B0502020202020204" pitchFamily="34" charset="0"/>
                </a:rPr>
                <a:t>Decadal Flood Distribution</a:t>
              </a:r>
            </a:p>
          </p:txBody>
        </p:sp>
        <p:cxnSp>
          <p:nvCxnSpPr>
            <p:cNvPr id="198" name="Straight Arrow Connector 197"/>
            <p:cNvCxnSpPr>
              <a:stCxn id="151" idx="2"/>
              <a:endCxn id="195" idx="0"/>
            </p:cNvCxnSpPr>
            <p:nvPr/>
          </p:nvCxnSpPr>
          <p:spPr>
            <a:xfrm flipH="1">
              <a:off x="14746057" y="13514404"/>
              <a:ext cx="1485297" cy="219526"/>
            </a:xfrm>
            <a:prstGeom prst="straightConnector1">
              <a:avLst/>
            </a:prstGeom>
            <a:ln>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200" name="Straight Arrow Connector 199"/>
            <p:cNvCxnSpPr>
              <a:stCxn id="151" idx="2"/>
              <a:endCxn id="197" idx="0"/>
            </p:cNvCxnSpPr>
            <p:nvPr/>
          </p:nvCxnSpPr>
          <p:spPr>
            <a:xfrm>
              <a:off x="16231354" y="13514404"/>
              <a:ext cx="7505" cy="219526"/>
            </a:xfrm>
            <a:prstGeom prst="straightConnector1">
              <a:avLst/>
            </a:prstGeom>
            <a:ln>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p:cNvCxnSpPr>
              <a:stCxn id="151" idx="2"/>
              <a:endCxn id="196" idx="0"/>
            </p:cNvCxnSpPr>
            <p:nvPr/>
          </p:nvCxnSpPr>
          <p:spPr>
            <a:xfrm>
              <a:off x="16231354" y="13514404"/>
              <a:ext cx="1495044" cy="219526"/>
            </a:xfrm>
            <a:prstGeom prst="straightConnector1">
              <a:avLst/>
            </a:prstGeom>
            <a:ln>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p:cNvCxnSpPr>
              <a:stCxn id="166" idx="2"/>
              <a:endCxn id="149" idx="0"/>
            </p:cNvCxnSpPr>
            <p:nvPr/>
          </p:nvCxnSpPr>
          <p:spPr>
            <a:xfrm flipH="1">
              <a:off x="19351465" y="13514404"/>
              <a:ext cx="1495044" cy="219526"/>
            </a:xfrm>
            <a:prstGeom prst="straightConnector1">
              <a:avLst/>
            </a:prstGeom>
            <a:ln>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p:cNvCxnSpPr>
              <a:stCxn id="166" idx="2"/>
              <a:endCxn id="168" idx="0"/>
            </p:cNvCxnSpPr>
            <p:nvPr/>
          </p:nvCxnSpPr>
          <p:spPr>
            <a:xfrm>
              <a:off x="20846509" y="13514404"/>
              <a:ext cx="0" cy="219526"/>
            </a:xfrm>
            <a:prstGeom prst="straightConnector1">
              <a:avLst/>
            </a:prstGeom>
            <a:ln>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204" name="Straight Arrow Connector 203"/>
            <p:cNvCxnSpPr>
              <a:stCxn id="166" idx="2"/>
              <a:endCxn id="194" idx="0"/>
            </p:cNvCxnSpPr>
            <p:nvPr/>
          </p:nvCxnSpPr>
          <p:spPr>
            <a:xfrm>
              <a:off x="20846509" y="13514404"/>
              <a:ext cx="1495044" cy="219526"/>
            </a:xfrm>
            <a:prstGeom prst="straightConnector1">
              <a:avLst/>
            </a:prstGeom>
            <a:ln>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205" name="Curved Connector 204"/>
            <p:cNvCxnSpPr>
              <a:stCxn id="146" idx="2"/>
              <a:endCxn id="139" idx="0"/>
            </p:cNvCxnSpPr>
            <p:nvPr/>
          </p:nvCxnSpPr>
          <p:spPr>
            <a:xfrm rot="16200000" flipH="1">
              <a:off x="19499106" y="9080057"/>
              <a:ext cx="479553" cy="2215254"/>
            </a:xfrm>
            <a:prstGeom prst="curvedConnector3">
              <a:avLst/>
            </a:prstGeom>
            <a:ln>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208" name="Curved Connector 207"/>
            <p:cNvCxnSpPr>
              <a:stCxn id="146" idx="2"/>
              <a:endCxn id="144" idx="0"/>
            </p:cNvCxnSpPr>
            <p:nvPr/>
          </p:nvCxnSpPr>
          <p:spPr>
            <a:xfrm rot="5400000">
              <a:off x="17196430" y="8990338"/>
              <a:ext cx="477256" cy="2392396"/>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9" name="Curved Connector 208"/>
            <p:cNvCxnSpPr>
              <a:stCxn id="147" idx="2"/>
              <a:endCxn id="144" idx="0"/>
            </p:cNvCxnSpPr>
            <p:nvPr/>
          </p:nvCxnSpPr>
          <p:spPr>
            <a:xfrm rot="5400000">
              <a:off x="18270953" y="7915623"/>
              <a:ext cx="477449" cy="4541633"/>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grpSp>
      <p:pic>
        <p:nvPicPr>
          <p:cNvPr id="129" name="Picture 128"/>
          <p:cNvPicPr>
            <a:picLocks noChangeAspect="1"/>
          </p:cNvPicPr>
          <p:nvPr/>
        </p:nvPicPr>
        <p:blipFill rotWithShape="1">
          <a:blip r:embed="rId13" cstate="print">
            <a:extLst>
              <a:ext uri="{28A0092B-C50C-407E-A947-70E740481C1C}">
                <a14:useLocalDpi xmlns:a14="http://schemas.microsoft.com/office/drawing/2010/main" val="0"/>
              </a:ext>
            </a:extLst>
          </a:blip>
          <a:srcRect l="4551" t="5596" r="30267" b="5699"/>
          <a:stretch/>
        </p:blipFill>
        <p:spPr>
          <a:xfrm>
            <a:off x="12826353" y="5249317"/>
            <a:ext cx="3366245" cy="3539934"/>
          </a:xfrm>
          <a:prstGeom prst="rect">
            <a:avLst/>
          </a:prstGeom>
        </p:spPr>
      </p:pic>
      <p:sp>
        <p:nvSpPr>
          <p:cNvPr id="11" name="Rectangle 10"/>
          <p:cNvSpPr/>
          <p:nvPr/>
        </p:nvSpPr>
        <p:spPr>
          <a:xfrm>
            <a:off x="19532784" y="8538907"/>
            <a:ext cx="843501" cy="338554"/>
          </a:xfrm>
          <a:prstGeom prst="rect">
            <a:avLst/>
          </a:prstGeom>
        </p:spPr>
        <p:txBody>
          <a:bodyPr wrap="none">
            <a:spAutoFit/>
          </a:bodyPr>
          <a:lstStyle/>
          <a:p>
            <a:r>
              <a:rPr lang="en-US" sz="1600" dirty="0">
                <a:solidFill>
                  <a:schemeClr val="tx1">
                    <a:lumMod val="75000"/>
                    <a:lumOff val="25000"/>
                  </a:schemeClr>
                </a:solidFill>
                <a:latin typeface="Century Gothic" panose="020B0502020202020204" pitchFamily="34" charset="0"/>
              </a:rPr>
              <a:t>5 miles</a:t>
            </a:r>
            <a:endParaRPr lang="en-US" sz="1600" dirty="0">
              <a:solidFill>
                <a:schemeClr val="tx1">
                  <a:lumMod val="75000"/>
                  <a:lumOff val="25000"/>
                </a:schemeClr>
              </a:solidFill>
            </a:endParaRPr>
          </a:p>
        </p:txBody>
      </p:sp>
      <p:sp>
        <p:nvSpPr>
          <p:cNvPr id="213" name="Rectangle 212"/>
          <p:cNvSpPr/>
          <p:nvPr/>
        </p:nvSpPr>
        <p:spPr>
          <a:xfrm>
            <a:off x="15410659" y="6092446"/>
            <a:ext cx="497252" cy="400110"/>
          </a:xfrm>
          <a:prstGeom prst="rect">
            <a:avLst/>
          </a:prstGeom>
        </p:spPr>
        <p:txBody>
          <a:bodyPr wrap="none">
            <a:spAutoFit/>
          </a:bodyPr>
          <a:lstStyle/>
          <a:p>
            <a:r>
              <a:rPr lang="en-US" sz="2000" b="1" dirty="0">
                <a:solidFill>
                  <a:schemeClr val="tx1">
                    <a:lumMod val="75000"/>
                    <a:lumOff val="25000"/>
                  </a:schemeClr>
                </a:solidFill>
                <a:latin typeface="Century Gothic" panose="020B0502020202020204" pitchFamily="34" charset="0"/>
              </a:rPr>
              <a:t>NJ</a:t>
            </a:r>
            <a:endParaRPr lang="en-US" sz="2000" b="1" dirty="0">
              <a:solidFill>
                <a:schemeClr val="tx1">
                  <a:lumMod val="75000"/>
                  <a:lumOff val="25000"/>
                </a:schemeClr>
              </a:solidFill>
            </a:endParaRPr>
          </a:p>
        </p:txBody>
      </p:sp>
      <p:sp>
        <p:nvSpPr>
          <p:cNvPr id="218" name="Rectangle 217"/>
          <p:cNvSpPr/>
          <p:nvPr/>
        </p:nvSpPr>
        <p:spPr>
          <a:xfrm>
            <a:off x="14255566" y="6835605"/>
            <a:ext cx="405880" cy="400110"/>
          </a:xfrm>
          <a:prstGeom prst="rect">
            <a:avLst/>
          </a:prstGeom>
        </p:spPr>
        <p:txBody>
          <a:bodyPr wrap="none">
            <a:spAutoFit/>
          </a:bodyPr>
          <a:lstStyle/>
          <a:p>
            <a:r>
              <a:rPr lang="en-US" sz="2000" b="1" dirty="0">
                <a:solidFill>
                  <a:schemeClr val="tx1">
                    <a:lumMod val="75000"/>
                    <a:lumOff val="25000"/>
                  </a:schemeClr>
                </a:solidFill>
                <a:latin typeface="Century Gothic" panose="020B0502020202020204" pitchFamily="34" charset="0"/>
              </a:rPr>
              <a:t>RI</a:t>
            </a:r>
            <a:endParaRPr lang="en-US" sz="2000" b="1" dirty="0">
              <a:solidFill>
                <a:schemeClr val="tx1">
                  <a:lumMod val="75000"/>
                  <a:lumOff val="25000"/>
                </a:schemeClr>
              </a:solidFill>
            </a:endParaRPr>
          </a:p>
        </p:txBody>
      </p:sp>
      <p:sp>
        <p:nvSpPr>
          <p:cNvPr id="219" name="Rectangle 218"/>
          <p:cNvSpPr/>
          <p:nvPr/>
        </p:nvSpPr>
        <p:spPr>
          <a:xfrm>
            <a:off x="16489581" y="5364500"/>
            <a:ext cx="4076871" cy="338554"/>
          </a:xfrm>
          <a:prstGeom prst="rect">
            <a:avLst/>
          </a:prstGeom>
        </p:spPr>
        <p:txBody>
          <a:bodyPr wrap="square">
            <a:spAutoFit/>
          </a:bodyPr>
          <a:lstStyle/>
          <a:p>
            <a:pPr algn="ctr"/>
            <a:r>
              <a:rPr lang="en-US" sz="1600" b="1" dirty="0">
                <a:solidFill>
                  <a:schemeClr val="tx1">
                    <a:lumMod val="75000"/>
                    <a:lumOff val="25000"/>
                  </a:schemeClr>
                </a:solidFill>
                <a:latin typeface="Century Gothic" panose="020B0502020202020204" pitchFamily="34" charset="0"/>
              </a:rPr>
              <a:t>Providence &amp; Surrounding Cities, RI</a:t>
            </a:r>
            <a:endParaRPr lang="en-US" sz="1600" b="1" dirty="0">
              <a:solidFill>
                <a:schemeClr val="tx1">
                  <a:lumMod val="75000"/>
                  <a:lumOff val="25000"/>
                </a:schemeClr>
              </a:solidFill>
            </a:endParaRPr>
          </a:p>
        </p:txBody>
      </p:sp>
      <p:sp>
        <p:nvSpPr>
          <p:cNvPr id="222" name="Rectangle 221"/>
          <p:cNvSpPr/>
          <p:nvPr/>
        </p:nvSpPr>
        <p:spPr>
          <a:xfrm>
            <a:off x="14697879" y="7394010"/>
            <a:ext cx="1239442" cy="338554"/>
          </a:xfrm>
          <a:prstGeom prst="rect">
            <a:avLst/>
          </a:prstGeom>
        </p:spPr>
        <p:txBody>
          <a:bodyPr wrap="none">
            <a:spAutoFit/>
          </a:bodyPr>
          <a:lstStyle/>
          <a:p>
            <a:r>
              <a:rPr lang="en-US" sz="1600" i="1" dirty="0">
                <a:solidFill>
                  <a:schemeClr val="tx1">
                    <a:lumMod val="75000"/>
                    <a:lumOff val="25000"/>
                  </a:schemeClr>
                </a:solidFill>
                <a:latin typeface="Garamond" panose="02020404030301010803" pitchFamily="18" charset="0"/>
              </a:rPr>
              <a:t>Atlantic Ocean</a:t>
            </a:r>
            <a:endParaRPr lang="en-US" sz="1600" i="1" dirty="0">
              <a:solidFill>
                <a:schemeClr val="tx1">
                  <a:lumMod val="75000"/>
                  <a:lumOff val="25000"/>
                </a:schemeClr>
              </a:solidFill>
            </a:endParaRPr>
          </a:p>
        </p:txBody>
      </p:sp>
      <p:sp>
        <p:nvSpPr>
          <p:cNvPr id="223" name="Rectangle 222"/>
          <p:cNvSpPr/>
          <p:nvPr/>
        </p:nvSpPr>
        <p:spPr>
          <a:xfrm>
            <a:off x="13428846" y="5187645"/>
            <a:ext cx="816249" cy="338554"/>
          </a:xfrm>
          <a:prstGeom prst="rect">
            <a:avLst/>
          </a:prstGeom>
        </p:spPr>
        <p:txBody>
          <a:bodyPr wrap="none">
            <a:spAutoFit/>
          </a:bodyPr>
          <a:lstStyle/>
          <a:p>
            <a:r>
              <a:rPr lang="en-US" sz="1600" dirty="0">
                <a:solidFill>
                  <a:schemeClr val="tx1">
                    <a:lumMod val="75000"/>
                    <a:lumOff val="25000"/>
                  </a:schemeClr>
                </a:solidFill>
                <a:latin typeface="Century Gothic" panose="020B0502020202020204" pitchFamily="34" charset="0"/>
              </a:rPr>
              <a:t>100 mi</a:t>
            </a:r>
            <a:endParaRPr lang="en-US" sz="1600" dirty="0">
              <a:solidFill>
                <a:schemeClr val="tx1">
                  <a:lumMod val="75000"/>
                  <a:lumOff val="25000"/>
                </a:schemeClr>
              </a:solidFill>
            </a:endParaRPr>
          </a:p>
        </p:txBody>
      </p:sp>
      <p:sp>
        <p:nvSpPr>
          <p:cNvPr id="26" name="Left Brace 25"/>
          <p:cNvSpPr/>
          <p:nvPr/>
        </p:nvSpPr>
        <p:spPr>
          <a:xfrm>
            <a:off x="16038048" y="5258185"/>
            <a:ext cx="500691" cy="3531066"/>
          </a:xfrm>
          <a:prstGeom prst="leftBrace">
            <a:avLst>
              <a:gd name="adj1" fmla="val 53990"/>
              <a:gd name="adj2" fmla="val 50000"/>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3" name="Picture 122"/>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09" t="6449" r="18613" b="6236"/>
          <a:stretch/>
        </p:blipFill>
        <p:spPr>
          <a:xfrm>
            <a:off x="16440981" y="5702265"/>
            <a:ext cx="3419342" cy="3024516"/>
          </a:xfrm>
          <a:prstGeom prst="rect">
            <a:avLst/>
          </a:prstGeom>
        </p:spPr>
      </p:pic>
      <p:pic>
        <p:nvPicPr>
          <p:cNvPr id="124" name="Picture 123"/>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5484" t="7523" r="5275" b="8552"/>
          <a:stretch/>
        </p:blipFill>
        <p:spPr>
          <a:xfrm>
            <a:off x="20494385" y="5738809"/>
            <a:ext cx="4000406" cy="2907066"/>
          </a:xfrm>
          <a:prstGeom prst="rect">
            <a:avLst/>
          </a:prstGeom>
        </p:spPr>
      </p:pic>
      <p:sp>
        <p:nvSpPr>
          <p:cNvPr id="12" name="Rectangle 11"/>
          <p:cNvSpPr/>
          <p:nvPr/>
        </p:nvSpPr>
        <p:spPr>
          <a:xfrm>
            <a:off x="19424207" y="8448601"/>
            <a:ext cx="959626" cy="92241"/>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oogle Shape;119;p12"/>
          <p:cNvPicPr preferRelativeResize="0"/>
          <p:nvPr/>
        </p:nvPicPr>
        <p:blipFill rotWithShape="1">
          <a:blip r:embed="rId16">
            <a:alphaModFix/>
          </a:blip>
          <a:srcRect/>
          <a:stretch/>
        </p:blipFill>
        <p:spPr>
          <a:xfrm>
            <a:off x="11835751" y="21904833"/>
            <a:ext cx="194050" cy="428964"/>
          </a:xfrm>
          <a:prstGeom prst="rect">
            <a:avLst/>
          </a:prstGeom>
          <a:noFill/>
          <a:ln>
            <a:noFill/>
          </a:ln>
        </p:spPr>
      </p:pic>
      <p:graphicFrame>
        <p:nvGraphicFramePr>
          <p:cNvPr id="128" name="Chart 127"/>
          <p:cNvGraphicFramePr>
            <a:graphicFrameLocks/>
          </p:cNvGraphicFramePr>
          <p:nvPr>
            <p:extLst>
              <p:ext uri="{D42A27DB-BD31-4B8C-83A1-F6EECF244321}">
                <p14:modId xmlns:p14="http://schemas.microsoft.com/office/powerpoint/2010/main" val="3042787604"/>
              </p:ext>
            </p:extLst>
          </p:nvPr>
        </p:nvGraphicFramePr>
        <p:xfrm>
          <a:off x="872283" y="28440958"/>
          <a:ext cx="5699936" cy="5431811"/>
        </p:xfrm>
        <a:graphic>
          <a:graphicData uri="http://schemas.openxmlformats.org/drawingml/2006/chart">
            <c:chart xmlns:c="http://schemas.openxmlformats.org/drawingml/2006/chart" xmlns:r="http://schemas.openxmlformats.org/officeDocument/2006/relationships" r:id="rId17"/>
          </a:graphicData>
        </a:graphic>
      </p:graphicFrame>
      <p:sp>
        <p:nvSpPr>
          <p:cNvPr id="127" name="Rectangle 126"/>
          <p:cNvSpPr/>
          <p:nvPr/>
        </p:nvSpPr>
        <p:spPr>
          <a:xfrm>
            <a:off x="20590753" y="5364500"/>
            <a:ext cx="3807671" cy="338554"/>
          </a:xfrm>
          <a:prstGeom prst="rect">
            <a:avLst/>
          </a:prstGeom>
        </p:spPr>
        <p:txBody>
          <a:bodyPr wrap="square">
            <a:spAutoFit/>
          </a:bodyPr>
          <a:lstStyle/>
          <a:p>
            <a:pPr algn="ctr"/>
            <a:r>
              <a:rPr lang="en-US" sz="1600" b="1" dirty="0">
                <a:solidFill>
                  <a:schemeClr val="tx1">
                    <a:lumMod val="75000"/>
                    <a:lumOff val="25000"/>
                  </a:schemeClr>
                </a:solidFill>
                <a:latin typeface="Century Gothic" panose="020B0502020202020204" pitchFamily="34" charset="0"/>
              </a:rPr>
              <a:t>Elizabeth &amp; Union County, NJ</a:t>
            </a:r>
            <a:endParaRPr lang="en-US" sz="1600" b="1" dirty="0">
              <a:solidFill>
                <a:schemeClr val="tx1">
                  <a:lumMod val="75000"/>
                  <a:lumOff val="25000"/>
                </a:schemeClr>
              </a:solidFill>
            </a:endParaRPr>
          </a:p>
        </p:txBody>
      </p:sp>
      <p:pic>
        <p:nvPicPr>
          <p:cNvPr id="135" name="Google Shape;119;p12"/>
          <p:cNvPicPr preferRelativeResize="0"/>
          <p:nvPr/>
        </p:nvPicPr>
        <p:blipFill rotWithShape="1">
          <a:blip r:embed="rId16">
            <a:alphaModFix/>
          </a:blip>
          <a:srcRect/>
          <a:stretch/>
        </p:blipFill>
        <p:spPr>
          <a:xfrm>
            <a:off x="12943345" y="8045983"/>
            <a:ext cx="325045" cy="640422"/>
          </a:xfrm>
          <a:prstGeom prst="rect">
            <a:avLst/>
          </a:prstGeom>
          <a:noFill/>
          <a:ln>
            <a:noFill/>
          </a:ln>
        </p:spPr>
      </p:pic>
      <p:grpSp>
        <p:nvGrpSpPr>
          <p:cNvPr id="248" name="Group 247"/>
          <p:cNvGrpSpPr/>
          <p:nvPr/>
        </p:nvGrpSpPr>
        <p:grpSpPr>
          <a:xfrm>
            <a:off x="796043" y="17041195"/>
            <a:ext cx="5466859" cy="5449140"/>
            <a:chOff x="715394" y="17103566"/>
            <a:chExt cx="5466859" cy="5449140"/>
          </a:xfrm>
        </p:grpSpPr>
        <p:sp>
          <p:nvSpPr>
            <p:cNvPr id="184" name="TextBox 183"/>
            <p:cNvSpPr txBox="1"/>
            <p:nvPr/>
          </p:nvSpPr>
          <p:spPr>
            <a:xfrm>
              <a:off x="931609" y="17103566"/>
              <a:ext cx="5250644" cy="5449140"/>
            </a:xfrm>
            <a:prstGeom prst="rect">
              <a:avLst/>
            </a:prstGeom>
            <a:noFill/>
            <a:ln>
              <a:noFill/>
            </a:ln>
          </p:spPr>
          <p:txBody>
            <a:bodyPr wrap="square" rtlCol="0" anchor="ctr">
              <a:noAutofit/>
            </a:bodyPr>
            <a:lstStyle/>
            <a:p>
              <a:pPr algn="ctr"/>
              <a:endParaRPr lang="en-US" sz="5500" b="1" dirty="0">
                <a:solidFill>
                  <a:schemeClr val="tx1">
                    <a:lumMod val="75000"/>
                    <a:lumOff val="25000"/>
                  </a:schemeClr>
                </a:solidFill>
                <a:latin typeface="Garamond" panose="02020404030301010803" pitchFamily="18" charset="0"/>
              </a:endParaRPr>
            </a:p>
          </p:txBody>
        </p:sp>
        <p:pic>
          <p:nvPicPr>
            <p:cNvPr id="167" name="Picture 166"/>
            <p:cNvPicPr>
              <a:picLocks noChangeAspect="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3" t="6897" r="18396" b="6398"/>
            <a:stretch/>
          </p:blipFill>
          <p:spPr>
            <a:xfrm>
              <a:off x="715394" y="17217874"/>
              <a:ext cx="5351856" cy="4749330"/>
            </a:xfrm>
            <a:prstGeom prst="rect">
              <a:avLst/>
            </a:prstGeom>
            <a:ln>
              <a:noFill/>
            </a:ln>
          </p:spPr>
        </p:pic>
        <p:pic>
          <p:nvPicPr>
            <p:cNvPr id="185" name="Picture 184"/>
            <p:cNvPicPr>
              <a:picLocks noChangeAspect="1"/>
            </p:cNvPicPr>
            <p:nvPr/>
          </p:nvPicPr>
          <p:blipFill rotWithShape="1">
            <a:blip r:embed="rId19">
              <a:extLst>
                <a:ext uri="{28A0092B-C50C-407E-A947-70E740481C1C}">
                  <a14:useLocalDpi xmlns:a14="http://schemas.microsoft.com/office/drawing/2010/main" val="0"/>
                </a:ext>
              </a:extLst>
            </a:blip>
            <a:srcRect l="8313" t="10601" r="9318" b="48058"/>
            <a:stretch/>
          </p:blipFill>
          <p:spPr>
            <a:xfrm>
              <a:off x="1096436" y="22279771"/>
              <a:ext cx="1657175" cy="79797"/>
            </a:xfrm>
            <a:prstGeom prst="rect">
              <a:avLst/>
            </a:prstGeom>
            <a:ln>
              <a:noFill/>
            </a:ln>
          </p:spPr>
        </p:pic>
        <p:sp>
          <p:nvSpPr>
            <p:cNvPr id="199" name="TextBox 198"/>
            <p:cNvSpPr txBox="1"/>
            <p:nvPr/>
          </p:nvSpPr>
          <p:spPr>
            <a:xfrm>
              <a:off x="1011120" y="21974261"/>
              <a:ext cx="241781" cy="307777"/>
            </a:xfrm>
            <a:prstGeom prst="rect">
              <a:avLst/>
            </a:prstGeom>
            <a:noFill/>
            <a:ln>
              <a:noFill/>
            </a:ln>
          </p:spPr>
          <p:txBody>
            <a:bodyPr wrap="square" rtlCol="0">
              <a:spAutoFit/>
            </a:bodyPr>
            <a:lstStyle/>
            <a:p>
              <a:r>
                <a:rPr lang="en-US" sz="1400" dirty="0">
                  <a:solidFill>
                    <a:schemeClr val="tx1">
                      <a:lumMod val="75000"/>
                      <a:lumOff val="25000"/>
                    </a:schemeClr>
                  </a:solidFill>
                </a:rPr>
                <a:t>0</a:t>
              </a:r>
            </a:p>
          </p:txBody>
        </p:sp>
        <p:sp>
          <p:nvSpPr>
            <p:cNvPr id="207" name="TextBox 206"/>
            <p:cNvSpPr txBox="1"/>
            <p:nvPr/>
          </p:nvSpPr>
          <p:spPr>
            <a:xfrm>
              <a:off x="2550264" y="21995591"/>
              <a:ext cx="546102" cy="307777"/>
            </a:xfrm>
            <a:prstGeom prst="rect">
              <a:avLst/>
            </a:prstGeom>
            <a:noFill/>
            <a:ln>
              <a:noFill/>
            </a:ln>
          </p:spPr>
          <p:txBody>
            <a:bodyPr wrap="square" rtlCol="0">
              <a:spAutoFit/>
            </a:bodyPr>
            <a:lstStyle/>
            <a:p>
              <a:r>
                <a:rPr lang="en-US" sz="1400" dirty="0">
                  <a:solidFill>
                    <a:schemeClr val="tx1">
                      <a:lumMod val="75000"/>
                      <a:lumOff val="25000"/>
                    </a:schemeClr>
                  </a:solidFill>
                </a:rPr>
                <a:t>5 mi</a:t>
              </a:r>
            </a:p>
          </p:txBody>
        </p:sp>
        <p:pic>
          <p:nvPicPr>
            <p:cNvPr id="210" name="Google Shape;119;p12"/>
            <p:cNvPicPr preferRelativeResize="0"/>
            <p:nvPr/>
          </p:nvPicPr>
          <p:blipFill rotWithShape="1">
            <a:blip r:embed="rId16">
              <a:alphaModFix/>
            </a:blip>
            <a:srcRect/>
            <a:stretch/>
          </p:blipFill>
          <p:spPr>
            <a:xfrm>
              <a:off x="1152905" y="17229168"/>
              <a:ext cx="346147" cy="707421"/>
            </a:xfrm>
            <a:prstGeom prst="rect">
              <a:avLst/>
            </a:prstGeom>
            <a:noFill/>
            <a:ln>
              <a:noFill/>
            </a:ln>
          </p:spPr>
        </p:pic>
        <p:grpSp>
          <p:nvGrpSpPr>
            <p:cNvPr id="247" name="Group 246"/>
            <p:cNvGrpSpPr/>
            <p:nvPr/>
          </p:nvGrpSpPr>
          <p:grpSpPr>
            <a:xfrm>
              <a:off x="4084776" y="21297864"/>
              <a:ext cx="2025947" cy="1180075"/>
              <a:chOff x="3688984" y="21243272"/>
              <a:chExt cx="2025947" cy="1180075"/>
            </a:xfrm>
          </p:grpSpPr>
          <p:pic>
            <p:nvPicPr>
              <p:cNvPr id="137" name="Picture 136"/>
              <p:cNvPicPr>
                <a:picLocks noChangeAspect="1"/>
              </p:cNvPicPr>
              <p:nvPr/>
            </p:nvPicPr>
            <p:blipFill rotWithShape="1">
              <a:blip r:embed="rId20" cstate="print">
                <a:extLst>
                  <a:ext uri="{28A0092B-C50C-407E-A947-70E740481C1C}">
                    <a14:useLocalDpi xmlns:a14="http://schemas.microsoft.com/office/drawing/2010/main" val="0"/>
                  </a:ext>
                </a:extLst>
              </a:blip>
              <a:srcRect l="72485" t="61886" r="19933" b="11321"/>
              <a:stretch/>
            </p:blipFill>
            <p:spPr>
              <a:xfrm rot="16200000">
                <a:off x="4458873" y="21381128"/>
                <a:ext cx="367088" cy="1115021"/>
              </a:xfrm>
              <a:prstGeom prst="rect">
                <a:avLst/>
              </a:prstGeom>
              <a:ln>
                <a:noFill/>
              </a:ln>
            </p:spPr>
          </p:pic>
          <p:sp>
            <p:nvSpPr>
              <p:cNvPr id="214" name="TextBox 213"/>
              <p:cNvSpPr txBox="1"/>
              <p:nvPr/>
            </p:nvSpPr>
            <p:spPr>
              <a:xfrm>
                <a:off x="3825025" y="21243272"/>
                <a:ext cx="1634784" cy="523220"/>
              </a:xfrm>
              <a:prstGeom prst="rect">
                <a:avLst/>
              </a:prstGeom>
              <a:noFill/>
              <a:ln>
                <a:noFill/>
              </a:ln>
            </p:spPr>
            <p:txBody>
              <a:bodyPr wrap="square" rtlCol="0">
                <a:spAutoFit/>
              </a:bodyPr>
              <a:lstStyle/>
              <a:p>
                <a:pPr algn="ctr"/>
                <a:r>
                  <a:rPr lang="en-US" sz="1400" dirty="0">
                    <a:solidFill>
                      <a:schemeClr val="tx1">
                        <a:lumMod val="75000"/>
                        <a:lumOff val="25000"/>
                      </a:schemeClr>
                    </a:solidFill>
                  </a:rPr>
                  <a:t>Land Surface</a:t>
                </a:r>
              </a:p>
              <a:p>
                <a:pPr algn="ctr"/>
                <a:r>
                  <a:rPr lang="en-US" sz="1400" dirty="0">
                    <a:solidFill>
                      <a:schemeClr val="tx1">
                        <a:lumMod val="75000"/>
                        <a:lumOff val="25000"/>
                      </a:schemeClr>
                    </a:solidFill>
                  </a:rPr>
                  <a:t>Temperature (°F)</a:t>
                </a:r>
              </a:p>
            </p:txBody>
          </p:sp>
          <p:sp>
            <p:nvSpPr>
              <p:cNvPr id="215" name="TextBox 214"/>
              <p:cNvSpPr txBox="1"/>
              <p:nvPr/>
            </p:nvSpPr>
            <p:spPr>
              <a:xfrm>
                <a:off x="3688984" y="22091914"/>
                <a:ext cx="780639" cy="307777"/>
              </a:xfrm>
              <a:prstGeom prst="rect">
                <a:avLst/>
              </a:prstGeom>
              <a:noFill/>
              <a:ln>
                <a:noFill/>
              </a:ln>
            </p:spPr>
            <p:txBody>
              <a:bodyPr wrap="square" rtlCol="0">
                <a:spAutoFit/>
              </a:bodyPr>
              <a:lstStyle/>
              <a:p>
                <a:r>
                  <a:rPr lang="en-US" sz="1400" dirty="0">
                    <a:solidFill>
                      <a:schemeClr val="tx1">
                        <a:lumMod val="75000"/>
                        <a:lumOff val="25000"/>
                      </a:schemeClr>
                    </a:solidFill>
                  </a:rPr>
                  <a:t>129</a:t>
                </a:r>
              </a:p>
            </p:txBody>
          </p:sp>
          <p:sp>
            <p:nvSpPr>
              <p:cNvPr id="216" name="TextBox 215"/>
              <p:cNvSpPr txBox="1"/>
              <p:nvPr/>
            </p:nvSpPr>
            <p:spPr>
              <a:xfrm>
                <a:off x="5077018" y="22115570"/>
                <a:ext cx="637913" cy="307777"/>
              </a:xfrm>
              <a:prstGeom prst="rect">
                <a:avLst/>
              </a:prstGeom>
              <a:noFill/>
              <a:ln>
                <a:noFill/>
              </a:ln>
            </p:spPr>
            <p:txBody>
              <a:bodyPr wrap="square" rtlCol="0">
                <a:spAutoFit/>
              </a:bodyPr>
              <a:lstStyle/>
              <a:p>
                <a:r>
                  <a:rPr lang="en-US" sz="1400" dirty="0">
                    <a:solidFill>
                      <a:schemeClr val="tx1">
                        <a:lumMod val="75000"/>
                        <a:lumOff val="25000"/>
                      </a:schemeClr>
                    </a:solidFill>
                  </a:rPr>
                  <a:t>72</a:t>
                </a:r>
              </a:p>
            </p:txBody>
          </p:sp>
        </p:grpSp>
      </p:grpSp>
      <p:sp>
        <p:nvSpPr>
          <p:cNvPr id="10" name="Rectangle 9"/>
          <p:cNvSpPr/>
          <p:nvPr/>
        </p:nvSpPr>
        <p:spPr>
          <a:xfrm>
            <a:off x="914400" y="16023584"/>
            <a:ext cx="4982401" cy="523220"/>
          </a:xfrm>
          <a:prstGeom prst="rect">
            <a:avLst/>
          </a:prstGeom>
        </p:spPr>
        <p:txBody>
          <a:bodyPr wrap="square">
            <a:spAutoFit/>
          </a:bodyPr>
          <a:lstStyle/>
          <a:p>
            <a:r>
              <a:rPr lang="en-US" sz="2800" dirty="0">
                <a:solidFill>
                  <a:schemeClr val="tx1">
                    <a:lumMod val="75000"/>
                    <a:lumOff val="25000"/>
                  </a:schemeClr>
                </a:solidFill>
              </a:rPr>
              <a:t>Providence, RI</a:t>
            </a:r>
          </a:p>
        </p:txBody>
      </p:sp>
      <p:sp>
        <p:nvSpPr>
          <p:cNvPr id="138" name="TextBox 137"/>
          <p:cNvSpPr txBox="1"/>
          <p:nvPr/>
        </p:nvSpPr>
        <p:spPr>
          <a:xfrm>
            <a:off x="7062341" y="15302687"/>
            <a:ext cx="3667992"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Flood Results</a:t>
            </a:r>
          </a:p>
        </p:txBody>
      </p:sp>
      <p:sp>
        <p:nvSpPr>
          <p:cNvPr id="169" name="TextBox 168"/>
          <p:cNvSpPr txBox="1"/>
          <p:nvPr/>
        </p:nvSpPr>
        <p:spPr>
          <a:xfrm>
            <a:off x="908261" y="15300281"/>
            <a:ext cx="3454792"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Heat Results</a:t>
            </a:r>
          </a:p>
        </p:txBody>
      </p:sp>
      <p:sp>
        <p:nvSpPr>
          <p:cNvPr id="171" name="Rectangle 170"/>
          <p:cNvSpPr/>
          <p:nvPr/>
        </p:nvSpPr>
        <p:spPr>
          <a:xfrm>
            <a:off x="7062341" y="16052612"/>
            <a:ext cx="5026979" cy="523220"/>
          </a:xfrm>
          <a:prstGeom prst="rect">
            <a:avLst/>
          </a:prstGeom>
        </p:spPr>
        <p:txBody>
          <a:bodyPr wrap="square">
            <a:spAutoFit/>
          </a:bodyPr>
          <a:lstStyle/>
          <a:p>
            <a:r>
              <a:rPr lang="en-US" sz="2800" dirty="0">
                <a:solidFill>
                  <a:schemeClr val="tx1">
                    <a:lumMod val="75000"/>
                    <a:lumOff val="25000"/>
                  </a:schemeClr>
                </a:solidFill>
                <a:latin typeface="+mj-lt"/>
              </a:rPr>
              <a:t>Providence, RI</a:t>
            </a:r>
          </a:p>
        </p:txBody>
      </p:sp>
      <p:sp>
        <p:nvSpPr>
          <p:cNvPr id="172" name="Text Placeholder 16"/>
          <p:cNvSpPr txBox="1">
            <a:spLocks/>
          </p:cNvSpPr>
          <p:nvPr/>
        </p:nvSpPr>
        <p:spPr>
          <a:xfrm>
            <a:off x="7296941" y="16658954"/>
            <a:ext cx="4959193" cy="4568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a:lnSpc>
                <a:spcPct val="100000"/>
              </a:lnSpc>
              <a:spcBef>
                <a:spcPts val="0"/>
              </a:spcBef>
              <a:spcAft>
                <a:spcPts val="600"/>
              </a:spcAft>
              <a:buClr>
                <a:srgbClr val="2559A8"/>
              </a:buClr>
              <a:buNone/>
            </a:pPr>
            <a:r>
              <a:rPr lang="en-US" sz="1800" b="1" dirty="0">
                <a:solidFill>
                  <a:schemeClr val="tx1">
                    <a:lumMod val="75000"/>
                    <a:lumOff val="25000"/>
                  </a:schemeClr>
                </a:solidFill>
              </a:rPr>
              <a:t>1988-1997 Flooding Frequency (%)</a:t>
            </a:r>
          </a:p>
        </p:txBody>
      </p:sp>
      <p:sp>
        <p:nvSpPr>
          <p:cNvPr id="229" name="TextBox 228"/>
          <p:cNvSpPr txBox="1"/>
          <p:nvPr/>
        </p:nvSpPr>
        <p:spPr>
          <a:xfrm>
            <a:off x="1011354" y="22710695"/>
            <a:ext cx="5574988" cy="646331"/>
          </a:xfrm>
          <a:prstGeom prst="rect">
            <a:avLst/>
          </a:prstGeom>
          <a:noFill/>
        </p:spPr>
        <p:txBody>
          <a:bodyPr wrap="square" rtlCol="0">
            <a:spAutoFit/>
          </a:bodyPr>
          <a:lstStyle/>
          <a:p>
            <a:pPr algn="ctr"/>
            <a:r>
              <a:rPr lang="en-US" b="1" dirty="0">
                <a:solidFill>
                  <a:schemeClr val="tx1">
                    <a:lumMod val="75000"/>
                    <a:lumOff val="25000"/>
                  </a:schemeClr>
                </a:solidFill>
                <a:latin typeface="+mj-lt"/>
              </a:rPr>
              <a:t>Overlay Analysis: </a:t>
            </a:r>
            <a:r>
              <a:rPr lang="en-US" dirty="0">
                <a:solidFill>
                  <a:schemeClr val="tx1">
                    <a:lumMod val="75000"/>
                    <a:lumOff val="25000"/>
                  </a:schemeClr>
                </a:solidFill>
                <a:latin typeface="+mj-lt"/>
              </a:rPr>
              <a:t>Land Surface Temperature </a:t>
            </a:r>
          </a:p>
          <a:p>
            <a:pPr algn="ctr"/>
            <a:r>
              <a:rPr lang="en-US" dirty="0">
                <a:solidFill>
                  <a:schemeClr val="tx1">
                    <a:lumMod val="75000"/>
                    <a:lumOff val="25000"/>
                  </a:schemeClr>
                </a:solidFill>
                <a:latin typeface="+mj-lt"/>
              </a:rPr>
              <a:t> Distribution by Land Cover Type</a:t>
            </a:r>
          </a:p>
        </p:txBody>
      </p:sp>
      <p:sp>
        <p:nvSpPr>
          <p:cNvPr id="233" name="TextBox 232"/>
          <p:cNvSpPr txBox="1"/>
          <p:nvPr/>
        </p:nvSpPr>
        <p:spPr>
          <a:xfrm>
            <a:off x="1724820" y="28037453"/>
            <a:ext cx="429561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Century Gothic" panose="020B0502020202020204" pitchFamily="34" charset="0"/>
              </a:rPr>
              <a:t>Land Cover Type (by NLCD 2011 Class)</a:t>
            </a:r>
          </a:p>
        </p:txBody>
      </p:sp>
      <p:grpSp>
        <p:nvGrpSpPr>
          <p:cNvPr id="31" name="Group 30"/>
          <p:cNvGrpSpPr/>
          <p:nvPr/>
        </p:nvGrpSpPr>
        <p:grpSpPr>
          <a:xfrm>
            <a:off x="1453817" y="23462689"/>
            <a:ext cx="4837620" cy="4473908"/>
            <a:chOff x="949810" y="23664945"/>
            <a:chExt cx="5156137" cy="4473908"/>
          </a:xfrm>
        </p:grpSpPr>
        <p:pic>
          <p:nvPicPr>
            <p:cNvPr id="231" name="Picture 230"/>
            <p:cNvPicPr>
              <a:picLocks noChangeAspect="1"/>
            </p:cNvPicPr>
            <p:nvPr/>
          </p:nvPicPr>
          <p:blipFill rotWithShape="1">
            <a:blip r:embed="rId21">
              <a:extLst>
                <a:ext uri="{28A0092B-C50C-407E-A947-70E740481C1C}">
                  <a14:useLocalDpi xmlns:a14="http://schemas.microsoft.com/office/drawing/2010/main" val="0"/>
                </a:ext>
              </a:extLst>
            </a:blip>
            <a:srcRect l="2822" t="588" r="13364" b="4022"/>
            <a:stretch/>
          </p:blipFill>
          <p:spPr>
            <a:xfrm>
              <a:off x="949810" y="23664945"/>
              <a:ext cx="5156137" cy="4389386"/>
            </a:xfrm>
            <a:prstGeom prst="rect">
              <a:avLst/>
            </a:prstGeom>
          </p:spPr>
        </p:pic>
        <p:sp>
          <p:nvSpPr>
            <p:cNvPr id="235" name="TextBox 234"/>
            <p:cNvSpPr txBox="1"/>
            <p:nvPr/>
          </p:nvSpPr>
          <p:spPr>
            <a:xfrm>
              <a:off x="2225486" y="27877243"/>
              <a:ext cx="869705"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Medium</a:t>
              </a:r>
            </a:p>
          </p:txBody>
        </p:sp>
        <p:sp>
          <p:nvSpPr>
            <p:cNvPr id="236" name="TextBox 235"/>
            <p:cNvSpPr txBox="1"/>
            <p:nvPr/>
          </p:nvSpPr>
          <p:spPr>
            <a:xfrm>
              <a:off x="3172243" y="27877243"/>
              <a:ext cx="869705"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Low</a:t>
              </a:r>
            </a:p>
          </p:txBody>
        </p:sp>
        <p:sp>
          <p:nvSpPr>
            <p:cNvPr id="237" name="TextBox 236"/>
            <p:cNvSpPr txBox="1"/>
            <p:nvPr/>
          </p:nvSpPr>
          <p:spPr>
            <a:xfrm>
              <a:off x="4119000" y="27877243"/>
              <a:ext cx="869705"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Open</a:t>
              </a:r>
            </a:p>
          </p:txBody>
        </p:sp>
        <p:sp>
          <p:nvSpPr>
            <p:cNvPr id="238" name="TextBox 237"/>
            <p:cNvSpPr txBox="1"/>
            <p:nvPr/>
          </p:nvSpPr>
          <p:spPr>
            <a:xfrm>
              <a:off x="4947555" y="27877243"/>
              <a:ext cx="1111472"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Vegetation</a:t>
              </a:r>
            </a:p>
          </p:txBody>
        </p:sp>
        <p:sp>
          <p:nvSpPr>
            <p:cNvPr id="245" name="TextBox 244"/>
            <p:cNvSpPr txBox="1"/>
            <p:nvPr/>
          </p:nvSpPr>
          <p:spPr>
            <a:xfrm>
              <a:off x="1257730" y="27877243"/>
              <a:ext cx="869705"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High</a:t>
              </a:r>
            </a:p>
          </p:txBody>
        </p:sp>
      </p:grpSp>
      <p:sp>
        <p:nvSpPr>
          <p:cNvPr id="234" name="TextBox 233"/>
          <p:cNvSpPr txBox="1"/>
          <p:nvPr/>
        </p:nvSpPr>
        <p:spPr>
          <a:xfrm>
            <a:off x="1138365" y="27472646"/>
            <a:ext cx="470978"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70</a:t>
            </a:r>
          </a:p>
        </p:txBody>
      </p:sp>
      <p:sp>
        <p:nvSpPr>
          <p:cNvPr id="239" name="TextBox 238"/>
          <p:cNvSpPr txBox="1"/>
          <p:nvPr/>
        </p:nvSpPr>
        <p:spPr>
          <a:xfrm>
            <a:off x="1075569" y="26816937"/>
            <a:ext cx="533774"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80</a:t>
            </a:r>
          </a:p>
        </p:txBody>
      </p:sp>
      <p:sp>
        <p:nvSpPr>
          <p:cNvPr id="240" name="TextBox 239"/>
          <p:cNvSpPr txBox="1"/>
          <p:nvPr/>
        </p:nvSpPr>
        <p:spPr>
          <a:xfrm>
            <a:off x="1011355" y="25496462"/>
            <a:ext cx="597988"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100</a:t>
            </a:r>
          </a:p>
        </p:txBody>
      </p:sp>
      <p:sp>
        <p:nvSpPr>
          <p:cNvPr id="241" name="TextBox 240"/>
          <p:cNvSpPr txBox="1"/>
          <p:nvPr/>
        </p:nvSpPr>
        <p:spPr>
          <a:xfrm>
            <a:off x="1140466" y="26148547"/>
            <a:ext cx="468877"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90</a:t>
            </a:r>
          </a:p>
        </p:txBody>
      </p:sp>
      <p:sp>
        <p:nvSpPr>
          <p:cNvPr id="242" name="TextBox 241"/>
          <p:cNvSpPr txBox="1"/>
          <p:nvPr/>
        </p:nvSpPr>
        <p:spPr>
          <a:xfrm>
            <a:off x="1002169" y="24797641"/>
            <a:ext cx="607174"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110</a:t>
            </a:r>
          </a:p>
        </p:txBody>
      </p:sp>
      <p:sp>
        <p:nvSpPr>
          <p:cNvPr id="244" name="TextBox 243"/>
          <p:cNvSpPr txBox="1"/>
          <p:nvPr/>
        </p:nvSpPr>
        <p:spPr>
          <a:xfrm>
            <a:off x="1068814" y="23476358"/>
            <a:ext cx="540529"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130</a:t>
            </a:r>
          </a:p>
        </p:txBody>
      </p:sp>
      <p:sp>
        <p:nvSpPr>
          <p:cNvPr id="243" name="TextBox 242"/>
          <p:cNvSpPr txBox="1"/>
          <p:nvPr/>
        </p:nvSpPr>
        <p:spPr>
          <a:xfrm>
            <a:off x="1068109" y="24157505"/>
            <a:ext cx="541234" cy="261610"/>
          </a:xfrm>
          <a:prstGeom prst="rect">
            <a:avLst/>
          </a:prstGeom>
          <a:solidFill>
            <a:schemeClr val="bg1"/>
          </a:solid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120</a:t>
            </a:r>
          </a:p>
        </p:txBody>
      </p:sp>
      <p:sp>
        <p:nvSpPr>
          <p:cNvPr id="232" name="TextBox 231"/>
          <p:cNvSpPr txBox="1"/>
          <p:nvPr/>
        </p:nvSpPr>
        <p:spPr>
          <a:xfrm rot="16200000">
            <a:off x="-665918" y="25342573"/>
            <a:ext cx="3398127" cy="307777"/>
          </a:xfrm>
          <a:prstGeom prst="rect">
            <a:avLst/>
          </a:prstGeom>
          <a:noFill/>
        </p:spPr>
        <p:txBody>
          <a:bodyPr wrap="square" rtlCol="0">
            <a:spAutoFit/>
          </a:bodyPr>
          <a:lstStyle/>
          <a:p>
            <a:pPr algn="ctr"/>
            <a:r>
              <a:rPr lang="en-US" sz="1400" b="1" dirty="0">
                <a:solidFill>
                  <a:schemeClr val="tx1">
                    <a:lumMod val="75000"/>
                    <a:lumOff val="25000"/>
                  </a:schemeClr>
                </a:solidFill>
                <a:latin typeface="Century Gothic" panose="020B0502020202020204" pitchFamily="34" charset="0"/>
              </a:rPr>
              <a:t>Land Surface Temperature (°F)</a:t>
            </a:r>
          </a:p>
        </p:txBody>
      </p:sp>
      <p:cxnSp>
        <p:nvCxnSpPr>
          <p:cNvPr id="250" name="Straight Connector 249"/>
          <p:cNvCxnSpPr/>
          <p:nvPr/>
        </p:nvCxnSpPr>
        <p:spPr>
          <a:xfrm flipH="1">
            <a:off x="6781405" y="15803060"/>
            <a:ext cx="34269" cy="1840921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76" name="Picture 175"/>
          <p:cNvPicPr>
            <a:picLocks noChangeAspect="1"/>
          </p:cNvPicPr>
          <p:nvPr/>
        </p:nvPicPr>
        <p:blipFill rotWithShape="1">
          <a:blip r:embed="rId22">
            <a:extLst>
              <a:ext uri="{28A0092B-C50C-407E-A947-70E740481C1C}">
                <a14:useLocalDpi xmlns:a14="http://schemas.microsoft.com/office/drawing/2010/main" val="0"/>
              </a:ext>
            </a:extLst>
          </a:blip>
          <a:srcRect b="20269"/>
          <a:stretch/>
        </p:blipFill>
        <p:spPr>
          <a:xfrm>
            <a:off x="7081391" y="28917184"/>
            <a:ext cx="5200831" cy="5295093"/>
          </a:xfrm>
          <a:prstGeom prst="rect">
            <a:avLst/>
          </a:prstGeom>
          <a:ln>
            <a:solidFill>
              <a:schemeClr val="bg1">
                <a:lumMod val="50000"/>
              </a:schemeClr>
            </a:solidFill>
          </a:ln>
        </p:spPr>
      </p:pic>
      <p:sp>
        <p:nvSpPr>
          <p:cNvPr id="20" name="TextBox 19"/>
          <p:cNvSpPr txBox="1"/>
          <p:nvPr/>
        </p:nvSpPr>
        <p:spPr>
          <a:xfrm>
            <a:off x="7176800" y="17023596"/>
            <a:ext cx="408347" cy="369332"/>
          </a:xfrm>
          <a:prstGeom prst="rect">
            <a:avLst/>
          </a:prstGeom>
          <a:noFill/>
        </p:spPr>
        <p:txBody>
          <a:bodyPr wrap="square" rtlCol="0">
            <a:spAutoFit/>
          </a:bodyPr>
          <a:lstStyle/>
          <a:p>
            <a:r>
              <a:rPr lang="en-US" dirty="0">
                <a:solidFill>
                  <a:schemeClr val="bg1"/>
                </a:solidFill>
              </a:rPr>
              <a:t>0</a:t>
            </a:r>
          </a:p>
        </p:txBody>
      </p:sp>
      <p:pic>
        <p:nvPicPr>
          <p:cNvPr id="13" name="Picture 12"/>
          <p:cNvPicPr>
            <a:picLocks noChangeAspect="1"/>
          </p:cNvPicPr>
          <p:nvPr/>
        </p:nvPicPr>
        <p:blipFill rotWithShape="1">
          <a:blip r:embed="rId23">
            <a:extLst>
              <a:ext uri="{28A0092B-C50C-407E-A947-70E740481C1C}">
                <a14:useLocalDpi xmlns:a14="http://schemas.microsoft.com/office/drawing/2010/main" val="0"/>
              </a:ext>
            </a:extLst>
          </a:blip>
          <a:srcRect l="13113" t="41505" r="9888" b="47229"/>
          <a:stretch/>
        </p:blipFill>
        <p:spPr>
          <a:xfrm>
            <a:off x="7265073" y="17358578"/>
            <a:ext cx="1578684" cy="51408"/>
          </a:xfrm>
          <a:prstGeom prst="rect">
            <a:avLst/>
          </a:prstGeom>
        </p:spPr>
      </p:pic>
      <p:sp>
        <p:nvSpPr>
          <p:cNvPr id="180" name="TextBox 179"/>
          <p:cNvSpPr txBox="1"/>
          <p:nvPr/>
        </p:nvSpPr>
        <p:spPr>
          <a:xfrm>
            <a:off x="8570786" y="17013740"/>
            <a:ext cx="408347" cy="369332"/>
          </a:xfrm>
          <a:prstGeom prst="rect">
            <a:avLst/>
          </a:prstGeom>
          <a:noFill/>
        </p:spPr>
        <p:txBody>
          <a:bodyPr wrap="square" rtlCol="0">
            <a:spAutoFit/>
          </a:bodyPr>
          <a:lstStyle/>
          <a:p>
            <a:r>
              <a:rPr lang="en-US" dirty="0">
                <a:solidFill>
                  <a:schemeClr val="bg1"/>
                </a:solidFill>
              </a:rPr>
              <a:t>2</a:t>
            </a:r>
          </a:p>
        </p:txBody>
      </p:sp>
      <p:sp>
        <p:nvSpPr>
          <p:cNvPr id="181" name="TextBox 180"/>
          <p:cNvSpPr txBox="1"/>
          <p:nvPr/>
        </p:nvSpPr>
        <p:spPr>
          <a:xfrm rot="18826003">
            <a:off x="8803492" y="21960516"/>
            <a:ext cx="637913" cy="307777"/>
          </a:xfrm>
          <a:prstGeom prst="rect">
            <a:avLst/>
          </a:prstGeom>
          <a:noFill/>
          <a:ln>
            <a:noFill/>
          </a:ln>
        </p:spPr>
        <p:txBody>
          <a:bodyPr wrap="square" rtlCol="0">
            <a:spAutoFit/>
          </a:bodyPr>
          <a:lstStyle/>
          <a:p>
            <a:r>
              <a:rPr lang="en-US" sz="1400" dirty="0">
                <a:solidFill>
                  <a:schemeClr val="tx1">
                    <a:lumMod val="75000"/>
                    <a:lumOff val="25000"/>
                  </a:schemeClr>
                </a:solidFill>
              </a:rPr>
              <a:t>0-10</a:t>
            </a:r>
          </a:p>
        </p:txBody>
      </p:sp>
      <p:sp>
        <p:nvSpPr>
          <p:cNvPr id="183" name="TextBox 182"/>
          <p:cNvSpPr txBox="1"/>
          <p:nvPr/>
        </p:nvSpPr>
        <p:spPr>
          <a:xfrm rot="18788274">
            <a:off x="10856118" y="21894282"/>
            <a:ext cx="825270" cy="307777"/>
          </a:xfrm>
          <a:prstGeom prst="rect">
            <a:avLst/>
          </a:prstGeom>
          <a:noFill/>
          <a:ln>
            <a:noFill/>
          </a:ln>
        </p:spPr>
        <p:txBody>
          <a:bodyPr wrap="square" rtlCol="0">
            <a:spAutoFit/>
          </a:bodyPr>
          <a:lstStyle/>
          <a:p>
            <a:r>
              <a:rPr lang="en-US" sz="1400" dirty="0">
                <a:solidFill>
                  <a:schemeClr val="tx1">
                    <a:lumMod val="75000"/>
                    <a:lumOff val="25000"/>
                  </a:schemeClr>
                </a:solidFill>
              </a:rPr>
              <a:t>91-100</a:t>
            </a:r>
          </a:p>
        </p:txBody>
      </p:sp>
      <p:sp>
        <p:nvSpPr>
          <p:cNvPr id="212" name="TextBox 211"/>
          <p:cNvSpPr txBox="1"/>
          <p:nvPr/>
        </p:nvSpPr>
        <p:spPr>
          <a:xfrm rot="18788274">
            <a:off x="9686769" y="21877886"/>
            <a:ext cx="825270" cy="307777"/>
          </a:xfrm>
          <a:prstGeom prst="rect">
            <a:avLst/>
          </a:prstGeom>
          <a:noFill/>
          <a:ln>
            <a:noFill/>
          </a:ln>
        </p:spPr>
        <p:txBody>
          <a:bodyPr wrap="square" rtlCol="0">
            <a:spAutoFit/>
          </a:bodyPr>
          <a:lstStyle/>
          <a:p>
            <a:r>
              <a:rPr lang="en-US" sz="1400" dirty="0">
                <a:solidFill>
                  <a:schemeClr val="tx1">
                    <a:lumMod val="75000"/>
                    <a:lumOff val="25000"/>
                  </a:schemeClr>
                </a:solidFill>
              </a:rPr>
              <a:t>41-50</a:t>
            </a:r>
          </a:p>
        </p:txBody>
      </p:sp>
      <p:pic>
        <p:nvPicPr>
          <p:cNvPr id="173" name="Picture 172"/>
          <p:cNvPicPr>
            <a:picLocks noChangeAspect="1"/>
          </p:cNvPicPr>
          <p:nvPr/>
        </p:nvPicPr>
        <p:blipFill rotWithShape="1">
          <a:blip r:embed="rId24">
            <a:extLst>
              <a:ext uri="{28A0092B-C50C-407E-A947-70E740481C1C}">
                <a14:useLocalDpi xmlns:a14="http://schemas.microsoft.com/office/drawing/2010/main" val="0"/>
              </a:ext>
            </a:extLst>
          </a:blip>
          <a:srcRect b="20102"/>
          <a:stretch/>
        </p:blipFill>
        <p:spPr>
          <a:xfrm>
            <a:off x="7081391" y="23010319"/>
            <a:ext cx="5187879" cy="5546052"/>
          </a:xfrm>
          <a:prstGeom prst="rect">
            <a:avLst/>
          </a:prstGeom>
          <a:ln>
            <a:solidFill>
              <a:schemeClr val="bg1">
                <a:lumMod val="50000"/>
              </a:schemeClr>
            </a:solidFill>
          </a:ln>
        </p:spPr>
      </p:pic>
      <p:pic>
        <p:nvPicPr>
          <p:cNvPr id="3" name="Picture 2"/>
          <p:cNvPicPr>
            <a:picLocks noChangeAspect="1"/>
          </p:cNvPicPr>
          <p:nvPr/>
        </p:nvPicPr>
        <p:blipFill rotWithShape="1">
          <a:blip r:embed="rId25">
            <a:extLst>
              <a:ext uri="{28A0092B-C50C-407E-A947-70E740481C1C}">
                <a14:useLocalDpi xmlns:a14="http://schemas.microsoft.com/office/drawing/2010/main" val="0"/>
              </a:ext>
            </a:extLst>
          </a:blip>
          <a:srcRect l="21432" t="4665" r="26023" b="5120"/>
          <a:stretch/>
        </p:blipFill>
        <p:spPr>
          <a:xfrm rot="16200000">
            <a:off x="9937517" y="21362725"/>
            <a:ext cx="245270" cy="2225353"/>
          </a:xfrm>
          <a:prstGeom prst="rect">
            <a:avLst/>
          </a:prstGeom>
        </p:spPr>
      </p:pic>
      <p:sp>
        <p:nvSpPr>
          <p:cNvPr id="174" name="Text Placeholder 16"/>
          <p:cNvSpPr txBox="1">
            <a:spLocks/>
          </p:cNvSpPr>
          <p:nvPr/>
        </p:nvSpPr>
        <p:spPr>
          <a:xfrm>
            <a:off x="12832193" y="25865866"/>
            <a:ext cx="11430000" cy="5347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2400" b="1" dirty="0">
                <a:solidFill>
                  <a:schemeClr val="tx1">
                    <a:lumMod val="75000"/>
                    <a:lumOff val="25000"/>
                  </a:schemeClr>
                </a:solidFill>
                <a:latin typeface="Garamond" panose="02020404030301010803" pitchFamily="18" charset="0"/>
              </a:rPr>
              <a:t>Groundwork USA</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559A8"/>
              </a:buClr>
            </a:pPr>
            <a:endParaRPr lang="en-US" dirty="0">
              <a:solidFill>
                <a:schemeClr val="tx1">
                  <a:lumMod val="75000"/>
                  <a:lumOff val="25000"/>
                </a:schemeClr>
              </a:solidFill>
              <a:latin typeface="Garamond" panose="02020404030301010803" pitchFamily="18" charset="0"/>
            </a:endParaRPr>
          </a:p>
        </p:txBody>
      </p:sp>
      <p:cxnSp>
        <p:nvCxnSpPr>
          <p:cNvPr id="175" name="Curved Connector 174"/>
          <p:cNvCxnSpPr/>
          <p:nvPr/>
        </p:nvCxnSpPr>
        <p:spPr>
          <a:xfrm rot="5400000">
            <a:off x="15825267" y="10201433"/>
            <a:ext cx="721206" cy="339859"/>
          </a:xfrm>
          <a:prstGeom prst="curvedConnector3">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488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4088</TotalTime>
  <Words>803</Words>
  <Application>Microsoft Macintosh PowerPoint</Application>
  <PresentationFormat>Custom</PresentationFormat>
  <Paragraphs>112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Ingram</cp:lastModifiedBy>
  <cp:revision>347</cp:revision>
  <dcterms:created xsi:type="dcterms:W3CDTF">2019-02-05T16:32:03Z</dcterms:created>
  <dcterms:modified xsi:type="dcterms:W3CDTF">2019-04-18T23:58:34Z</dcterms:modified>
</cp:coreProperties>
</file>