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538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1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7593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843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685800" y="34978415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6"/>
          <p:cNvCxnSpPr/>
          <p:nvPr/>
        </p:nvCxnSpPr>
        <p:spPr>
          <a:xfrm>
            <a:off x="685800" y="3918857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8370" y="948900"/>
            <a:ext cx="2329894" cy="193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>
            <a:off x="21089073" y="35379525"/>
            <a:ext cx="565712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14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material is based upon work supported by NASA through contract NNL11AA00B and cooperative agreement NNX14AB60A.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Utilizing NASA Earth Observations and Proximal Remote Sensing To Map the Spatio-temporal Distribution of </a:t>
            </a:r>
            <a:r>
              <a:rPr lang="en-US" sz="3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Hydrilla verticillata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Southeast Ecological Forecasting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9601200" y="28795475"/>
            <a:ext cx="8229600" cy="318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Joseph W. Jones Ecological Research Center </a:t>
            </a:r>
          </a:p>
          <a:p>
            <a:pPr lvl="0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Georgia Power Company</a:t>
            </a:r>
          </a:p>
          <a:p>
            <a:pPr lvl="0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Henry County Water Authority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  <a:rtl val="0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sz="27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Stephen Golladay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J. W. Jones Ecological Research Centre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Mr. Anthony Dodd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Georgia Power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Mr. Ken Presley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Henry County Water Authority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Dr. Deepak Mishra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,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 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Department of Geography, University of G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eorgia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Dr. Susan Wilde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, 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Warnell School of Forestry and Natural Resources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, University of G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eorgia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Benjamin Page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, Department of Geography, University of Georgia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27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Ike Sari Astuti</a:t>
            </a:r>
            <a:r>
              <a:rPr lang="en-US" sz="27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, Department of Geography, University of Georgia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914400" y="21547304"/>
            <a:ext cx="16916400" cy="5760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Use images.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Make sure that it has some sort of flow, that it makes sense.  Show your results in a logical order.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No bullets.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7663" indent="-347663" defTabSz="274320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aramond" panose="02020404030301010803" pitchFamily="18" charset="0"/>
                <a:sym typeface="Garamond"/>
              </a:rPr>
              <a:t>Use bullets.</a:t>
            </a:r>
          </a:p>
          <a:p>
            <a:r>
              <a:rPr lang="en-US" dirty="0">
                <a:latin typeface="Garamond" panose="02020404030301010803" pitchFamily="18" charset="0"/>
                <a:sym typeface="Garamond"/>
              </a:rPr>
              <a:t>Use complete sentences with periods.</a:t>
            </a:r>
          </a:p>
        </p:txBody>
      </p:sp>
      <p:sp>
        <p:nvSpPr>
          <p:cNvPr id="22" name="Shape 22"/>
          <p:cNvSpPr txBox="1"/>
          <p:nvPr/>
        </p:nvSpPr>
        <p:spPr>
          <a:xfrm>
            <a:off x="18516600" y="13251150"/>
            <a:ext cx="8229600" cy="2834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18530400" y="17922850"/>
            <a:ext cx="2985000" cy="283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Landsat 8 OLI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914400" y="6243410"/>
            <a:ext cx="16916400" cy="576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Keep this blank for now.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Body text point size should be at least 24.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Caption text point size should be at least 16.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rtl val="0"/>
              </a:rPr>
              <a:t>Feel free to rename, move, and resize sections as needed.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18288000" y="6243410"/>
            <a:ext cx="8229600" cy="5760720"/>
          </a:xfrm>
          <a:prstGeom prst="rect">
            <a:avLst/>
          </a:prstGeom>
        </p:spPr>
        <p:txBody>
          <a:bodyPr numCol="1" spcCol="64008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7663" indent="-347663" defTabSz="274320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defTabSz="274320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sym typeface="Garamond"/>
            </a:endParaRPr>
          </a:p>
          <a:p>
            <a:r>
              <a:rPr lang="en-US" b="1" dirty="0">
                <a:latin typeface="Garamond" panose="02020404030301010803" pitchFamily="18" charset="0"/>
                <a:sym typeface="Garamond"/>
              </a:rPr>
              <a:t>Develop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Garamond"/>
              </a:rPr>
              <a:t>hydrilla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 density and distribution models based on Landsat 8 OLI and in situ field data that will enable partners to determine </a:t>
            </a:r>
            <a:r>
              <a:rPr lang="en-US" dirty="0" err="1">
                <a:latin typeface="Garamond" panose="02020404030301010803" pitchFamily="18" charset="0"/>
                <a:sym typeface="Garamond"/>
              </a:rPr>
              <a:t>hydrilla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 density and distribution in the future.</a:t>
            </a:r>
          </a:p>
          <a:p>
            <a:endParaRPr dirty="0">
              <a:latin typeface="Garamond" panose="02020404030301010803" pitchFamily="18" charset="0"/>
              <a:sym typeface="Garamond"/>
            </a:endParaRPr>
          </a:p>
          <a:p>
            <a:r>
              <a:rPr lang="en-US" b="1" dirty="0">
                <a:latin typeface="Garamond" panose="02020404030301010803" pitchFamily="18" charset="0"/>
                <a:sym typeface="Garamond"/>
              </a:rPr>
              <a:t>Create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 time series </a:t>
            </a:r>
            <a:r>
              <a:rPr lang="en-US" dirty="0" err="1">
                <a:latin typeface="Garamond" panose="02020404030301010803" pitchFamily="18" charset="0"/>
                <a:sym typeface="Garamond"/>
              </a:rPr>
              <a:t>hydrilla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 distribution maps for the study region and assess seasonal </a:t>
            </a:r>
            <a:r>
              <a:rPr lang="en-US" dirty="0" err="1">
                <a:latin typeface="Garamond" panose="02020404030301010803" pitchFamily="18" charset="0"/>
                <a:sym typeface="Garamond"/>
              </a:rPr>
              <a:t>spatio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-temporal distribution of </a:t>
            </a:r>
            <a:r>
              <a:rPr lang="en-US" dirty="0" err="1">
                <a:latin typeface="Garamond" panose="02020404030301010803" pitchFamily="18" charset="0"/>
                <a:sym typeface="Garamond"/>
              </a:rPr>
              <a:t>hydrilla</a:t>
            </a:r>
            <a:r>
              <a:rPr lang="en-US" dirty="0">
                <a:latin typeface="Garamond" panose="02020404030301010803" pitchFamily="18" charset="0"/>
                <a:sym typeface="Garamond"/>
              </a:rPr>
              <a:t>.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914400" y="5510707"/>
            <a:ext cx="169163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Abstract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8288000" y="5504987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Objectives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914400" y="12517639"/>
            <a:ext cx="169164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Methodology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18287998" y="10892667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Study Area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18288000" y="17186998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Earth Observations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914400" y="20830504"/>
            <a:ext cx="1691639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Results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18288000" y="20824781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Conclusions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18288000" y="27843600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Acknowledgements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9601200" y="27843600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Project Partners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914400" y="27843600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Team Members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914400" y="4148882"/>
            <a:ext cx="25603199" cy="12402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Shuvankar Ghosh (P</a:t>
            </a: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roject Lead)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, Peter Hawman (Co-Project</a:t>
            </a: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 Lead)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, Wuyang Cai, Elizabeth Dyer, Pradeep Kumar Ragu Chanthar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rtl val="0"/>
              </a:rPr>
              <a:t>NASA DEVELOP University of Georgia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699" y="28555050"/>
            <a:ext cx="6693094" cy="50198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721050" y="33574875"/>
            <a:ext cx="7196399" cy="12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600">
                <a:latin typeface="Garamond"/>
                <a:ea typeface="Garamond"/>
                <a:cs typeface="Garamond"/>
                <a:sym typeface="Garamond"/>
              </a:rPr>
              <a:t>Peter Hawman, Shuvankar Ghosh, Elizabeth Dyer, Wuyang Cai, Pradeep Kumar Ragu Chanthar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88050" y="18049498"/>
            <a:ext cx="2985000" cy="243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92690" y="12879689"/>
            <a:ext cx="6049205" cy="34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685800" y="35350703"/>
            <a:ext cx="26060400" cy="59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University of Georgia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10205225" y="32167200"/>
            <a:ext cx="3925200" cy="15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i="1"/>
              <a:t>Partner Picture coming soon!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972699" y="13702990"/>
            <a:ext cx="2238924" cy="117838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Landsat 8 OLI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979998" y="19310727"/>
            <a:ext cx="2238924" cy="117838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DJI Phantom 2 Vision+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972699" y="16956572"/>
            <a:ext cx="2238924" cy="117838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Basler acA1300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972699" y="15349595"/>
            <a:ext cx="2238924" cy="117838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OceanOptics JAZ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3697575" y="18534352"/>
            <a:ext cx="2238924" cy="1178381"/>
          </a:xfrm>
          <a:prstGeom prst="roundRect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Biomass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3697575" y="16956572"/>
            <a:ext cx="2238924" cy="1178381"/>
          </a:xfrm>
          <a:prstGeom prst="roundRect">
            <a:avLst/>
          </a:prstGeom>
          <a:solidFill>
            <a:srgbClr val="9BBB59">
              <a:lumMod val="75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Vegetation Fraction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913616" y="15934615"/>
            <a:ext cx="2238924" cy="1178381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Calibration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3648562" y="13702990"/>
            <a:ext cx="2238924" cy="1178381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3648562" y="15349595"/>
            <a:ext cx="2238924" cy="1178381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rgbClr val="9BBB59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NDVI</a:t>
            </a:r>
          </a:p>
        </p:txBody>
      </p:sp>
      <p:cxnSp>
        <p:nvCxnSpPr>
          <p:cNvPr id="206" name="Straight Arrow Connector 205"/>
          <p:cNvCxnSpPr>
            <a:stCxn id="197" idx="3"/>
            <a:endCxn id="205" idx="1"/>
          </p:cNvCxnSpPr>
          <p:nvPr/>
        </p:nvCxnSpPr>
        <p:spPr>
          <a:xfrm>
            <a:off x="3211623" y="14292180"/>
            <a:ext cx="436940" cy="164660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07" name="Straight Arrow Connector 206"/>
          <p:cNvCxnSpPr>
            <a:stCxn id="197" idx="3"/>
            <a:endCxn id="204" idx="1"/>
          </p:cNvCxnSpPr>
          <p:nvPr/>
        </p:nvCxnSpPr>
        <p:spPr>
          <a:xfrm>
            <a:off x="3211623" y="14292180"/>
            <a:ext cx="4369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08" name="Straight Arrow Connector 207"/>
          <p:cNvCxnSpPr>
            <a:stCxn id="200" idx="3"/>
            <a:endCxn id="204" idx="1"/>
          </p:cNvCxnSpPr>
          <p:nvPr/>
        </p:nvCxnSpPr>
        <p:spPr>
          <a:xfrm flipV="1">
            <a:off x="3211623" y="14292180"/>
            <a:ext cx="436940" cy="164660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09" name="Straight Arrow Connector 208"/>
          <p:cNvCxnSpPr>
            <a:stCxn id="200" idx="3"/>
            <a:endCxn id="205" idx="1"/>
          </p:cNvCxnSpPr>
          <p:nvPr/>
        </p:nvCxnSpPr>
        <p:spPr>
          <a:xfrm>
            <a:off x="3211623" y="15938785"/>
            <a:ext cx="4369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0" name="Straight Arrow Connector 209"/>
          <p:cNvCxnSpPr>
            <a:stCxn id="204" idx="3"/>
            <a:endCxn id="203" idx="1"/>
          </p:cNvCxnSpPr>
          <p:nvPr/>
        </p:nvCxnSpPr>
        <p:spPr>
          <a:xfrm>
            <a:off x="5887486" y="14292180"/>
            <a:ext cx="1026130" cy="223162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1" name="Straight Arrow Connector 210"/>
          <p:cNvCxnSpPr>
            <a:stCxn id="205" idx="3"/>
            <a:endCxn id="203" idx="1"/>
          </p:cNvCxnSpPr>
          <p:nvPr/>
        </p:nvCxnSpPr>
        <p:spPr>
          <a:xfrm>
            <a:off x="5887486" y="15938785"/>
            <a:ext cx="1026130" cy="5850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2" name="Straight Arrow Connector 211"/>
          <p:cNvCxnSpPr>
            <a:stCxn id="202" idx="3"/>
            <a:endCxn id="203" idx="1"/>
          </p:cNvCxnSpPr>
          <p:nvPr/>
        </p:nvCxnSpPr>
        <p:spPr>
          <a:xfrm flipV="1">
            <a:off x="5936499" y="16523805"/>
            <a:ext cx="977117" cy="102195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3" name="Straight Arrow Connector 212"/>
          <p:cNvCxnSpPr>
            <a:stCxn id="201" idx="3"/>
            <a:endCxn id="203" idx="1"/>
          </p:cNvCxnSpPr>
          <p:nvPr/>
        </p:nvCxnSpPr>
        <p:spPr>
          <a:xfrm flipV="1">
            <a:off x="5936499" y="16523805"/>
            <a:ext cx="977117" cy="25997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4" name="Straight Arrow Connector 213"/>
          <p:cNvCxnSpPr>
            <a:stCxn id="199" idx="3"/>
            <a:endCxn id="202" idx="1"/>
          </p:cNvCxnSpPr>
          <p:nvPr/>
        </p:nvCxnSpPr>
        <p:spPr>
          <a:xfrm>
            <a:off x="3211623" y="17545763"/>
            <a:ext cx="485952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sp>
        <p:nvSpPr>
          <p:cNvPr id="215" name="Rounded Rectangle 214"/>
          <p:cNvSpPr/>
          <p:nvPr/>
        </p:nvSpPr>
        <p:spPr>
          <a:xfrm>
            <a:off x="6913616" y="17545763"/>
            <a:ext cx="2238924" cy="1178381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Validation</a:t>
            </a:r>
          </a:p>
        </p:txBody>
      </p:sp>
      <p:cxnSp>
        <p:nvCxnSpPr>
          <p:cNvPr id="216" name="Straight Arrow Connector 215"/>
          <p:cNvCxnSpPr>
            <a:stCxn id="203" idx="2"/>
            <a:endCxn id="215" idx="0"/>
          </p:cNvCxnSpPr>
          <p:nvPr/>
        </p:nvCxnSpPr>
        <p:spPr>
          <a:xfrm>
            <a:off x="8033078" y="17112996"/>
            <a:ext cx="0" cy="43276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sp>
        <p:nvSpPr>
          <p:cNvPr id="217" name="Rounded Rectangle 216"/>
          <p:cNvSpPr/>
          <p:nvPr/>
        </p:nvSpPr>
        <p:spPr>
          <a:xfrm>
            <a:off x="12132905" y="16475835"/>
            <a:ext cx="2238924" cy="1649733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Hydrilla Density and Distribution Maps</a:t>
            </a:r>
          </a:p>
        </p:txBody>
      </p:sp>
      <p:cxnSp>
        <p:nvCxnSpPr>
          <p:cNvPr id="218" name="Straight Arrow Connector 217"/>
          <p:cNvCxnSpPr>
            <a:stCxn id="220" idx="3"/>
            <a:endCxn id="217" idx="1"/>
          </p:cNvCxnSpPr>
          <p:nvPr/>
        </p:nvCxnSpPr>
        <p:spPr>
          <a:xfrm>
            <a:off x="11779391" y="17300701"/>
            <a:ext cx="353514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cxnSp>
        <p:nvCxnSpPr>
          <p:cNvPr id="219" name="Straight Arrow Connector 1040"/>
          <p:cNvCxnSpPr>
            <a:stCxn id="198" idx="3"/>
            <a:endCxn id="215" idx="2"/>
          </p:cNvCxnSpPr>
          <p:nvPr/>
        </p:nvCxnSpPr>
        <p:spPr>
          <a:xfrm flipV="1">
            <a:off x="3218922" y="18724144"/>
            <a:ext cx="4814156" cy="1175774"/>
          </a:xfrm>
          <a:prstGeom prst="bentConnector2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sp>
        <p:nvSpPr>
          <p:cNvPr id="220" name="Rounded Rectangle 219"/>
          <p:cNvSpPr/>
          <p:nvPr/>
        </p:nvSpPr>
        <p:spPr>
          <a:xfrm>
            <a:off x="9540467" y="16711511"/>
            <a:ext cx="2238924" cy="1178381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Fit Model Selection</a:t>
            </a:r>
          </a:p>
        </p:txBody>
      </p:sp>
      <p:cxnSp>
        <p:nvCxnSpPr>
          <p:cNvPr id="221" name="Straight Arrow Connector 33"/>
          <p:cNvCxnSpPr>
            <a:stCxn id="215" idx="3"/>
            <a:endCxn id="220" idx="1"/>
          </p:cNvCxnSpPr>
          <p:nvPr/>
        </p:nvCxnSpPr>
        <p:spPr>
          <a:xfrm flipV="1">
            <a:off x="9152540" y="17300701"/>
            <a:ext cx="387927" cy="83425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/>
        </p:spPr>
      </p:cxnSp>
      <p:grpSp>
        <p:nvGrpSpPr>
          <p:cNvPr id="54" name="Group 53"/>
          <p:cNvGrpSpPr/>
          <p:nvPr/>
        </p:nvGrpSpPr>
        <p:grpSpPr>
          <a:xfrm>
            <a:off x="18339493" y="11997781"/>
            <a:ext cx="8691991" cy="4615529"/>
            <a:chOff x="-46041" y="1034130"/>
            <a:chExt cx="8691991" cy="461552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143000"/>
              <a:ext cx="5067826" cy="422318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530" y="3459217"/>
              <a:ext cx="2159076" cy="2159076"/>
            </a:xfrm>
            <a:prstGeom prst="rect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87" y="1034130"/>
              <a:ext cx="2168463" cy="2168463"/>
            </a:xfrm>
            <a:prstGeom prst="rect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5898673" y="5249549"/>
              <a:ext cx="171495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 smtClean="0"/>
                <a:t>Lake Seminole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77487" y="2837587"/>
              <a:ext cx="1839991" cy="3637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Lake Thurmond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-46041" y="1232560"/>
              <a:ext cx="2118716" cy="3195144"/>
              <a:chOff x="-119035" y="1223967"/>
              <a:chExt cx="2118716" cy="3195144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19" t="9736"/>
              <a:stretch/>
            </p:blipFill>
            <p:spPr>
              <a:xfrm>
                <a:off x="-115792" y="1223967"/>
                <a:ext cx="2115473" cy="3195144"/>
              </a:xfrm>
              <a:prstGeom prst="rect">
                <a:avLst/>
              </a:prstGeom>
              <a:ln w="25400">
                <a:noFill/>
              </a:ln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-119035" y="1229450"/>
                <a:ext cx="156113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dirty="0" smtClean="0"/>
                  <a:t>Lake Harding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79017" y="2634812"/>
                <a:ext cx="126464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dirty="0"/>
                  <a:t>Goat </a:t>
                </a:r>
                <a:r>
                  <a:rPr lang="en-US" dirty="0" smtClean="0"/>
                  <a:t>Rock</a:t>
                </a:r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-86336" y="3900169"/>
                <a:ext cx="136313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dirty="0" smtClean="0"/>
                  <a:t>Lake Oliver</a:t>
                </a:r>
                <a:endParaRPr lang="en-US" dirty="0"/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345</Words>
  <Application>Microsoft Office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peter hawman</cp:lastModifiedBy>
  <cp:revision>4</cp:revision>
  <dcterms:modified xsi:type="dcterms:W3CDTF">2015-07-02T18:45:38Z</dcterms:modified>
</cp:coreProperties>
</file>