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4" r:id="rId10"/>
    <p:sldId id="265" r:id="rId11"/>
    <p:sldId id="271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llyRiedel" initials="" lastIdx="1" clrIdx="0"/>
  <p:cmAuthor id="1" name="Dan Wozniak" initials="" lastIdx="1" clrIdx="1"/>
  <p:cmAuthor id="2" name="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B34BE-350B-46EB-9169-5567DCAA3101}">
  <a:tblStyle styleId="{32EB34BE-350B-46EB-9169-5567DCAA3101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4370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0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907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9087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730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5565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909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think this map looks too dark.  We can replace it with a lighter image. I can mess with the symbology in the raster to make it appear lighter.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Albemarle-Pamlico National Estuarine Complex is the 2nd largest estuary in the United States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Contains 99% of the Atlantic coast’s submerged aquatic vegetation outside of Florida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Supports one of the nation’s richest fisheries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Valuable for its appeal to recreational sportsmen and tourists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496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657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505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37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458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animations for each thing</a:t>
            </a:r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175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00721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602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153543" y="260030"/>
            <a:ext cx="2332624" cy="338500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1" i="0" u="none" strike="noStrike" cap="none" baseline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8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National Aeronautics and Space Administration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5535" y="-44832"/>
            <a:ext cx="934026" cy="10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685800" y="5240267"/>
            <a:ext cx="7772400" cy="4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" name="Shape 14"/>
          <p:cNvSpPr/>
          <p:nvPr/>
        </p:nvSpPr>
        <p:spPr>
          <a:xfrm flipH="1">
            <a:off x="0" y="6743699"/>
            <a:ext cx="9144000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" name="Shape 17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68300" rtl="0">
              <a:spcBef>
                <a:spcPts val="0"/>
              </a:spcBef>
              <a:buClr>
                <a:srgbClr val="DC6448"/>
              </a:buClr>
              <a:buFont typeface="Arial"/>
              <a:buChar char=""/>
              <a:defRPr/>
            </a:lvl1pPr>
            <a:lvl2pPr marL="6858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2pPr>
            <a:lvl3pPr marL="11430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0" name="Shape 2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21" name="Shape 2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22" name="Shape 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5" name="Shape 2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629150" y="1139483"/>
            <a:ext cx="4135022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06400" y="1139482"/>
            <a:ext cx="4108450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9" name="Shape 2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30" name="Shape 3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31" name="Shape 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4" name="Shape 3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629150" y="2158541"/>
            <a:ext cx="4106886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125412"/>
            <a:ext cx="4106886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06400" y="2158541"/>
            <a:ext cx="4091782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4"/>
          </p:nvPr>
        </p:nvSpPr>
        <p:spPr>
          <a:xfrm>
            <a:off x="406400" y="1125412"/>
            <a:ext cx="4091782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0" name="Shape 4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1" name="Shape 4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2" name="Shape 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7" name="Shape 47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8" name="Shape 48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9" name="Shape 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2" name="Shape 52"/>
          <p:cNvSpPr/>
          <p:nvPr/>
        </p:nvSpPr>
        <p:spPr>
          <a:xfrm flipH="1">
            <a:off x="116114" y="106581"/>
            <a:ext cx="8911771" cy="66371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5" name="Shape 5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1139483"/>
            <a:ext cx="4848646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4191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937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59" name="Shape 5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0" name="Shape 6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61" name="Shape 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3887389" y="1111348"/>
            <a:ext cx="4848647" cy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68" name="Shape 68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9" name="Shape 69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70" name="Shape 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685800" marR="0" indent="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2pPr>
            <a:lvl3pPr marL="1143000" marR="0" indent="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marL="20574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5pPr>
            <a:lvl6pPr marL="25146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Utilizing NASA Earth Observations to Monitor Harmful Algal Blooms in the Albemarle and Pamlico Sounds of North Carolina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1" i="1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6000" b="1" i="0" u="none" strike="noStrike" cap="small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Resources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4755000" y="5304523"/>
            <a:ext cx="3703200" cy="11393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Daniel Wozniak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Matthew Carter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774075" y="5298878"/>
            <a:ext cx="3703200" cy="149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Chad Smith (Project Lead)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Jelly Riedel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Keith Benjamin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06400" y="916419"/>
            <a:ext cx="41507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OC3M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Algorithm use in “Case II,” optically complex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waters</a:t>
            </a: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MODIS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bands not necessarily the best for detecting all types of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cyanobacteria</a:t>
            </a: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depth v. surface/near surface algae</a:t>
            </a: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point clustering could lead to bias in results</a:t>
            </a: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Uncertainty / Error Analysis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7200" y="1067437"/>
            <a:ext cx="4329100" cy="560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06400" y="111676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It remains undetermined whether using MODIS sensor data can accurately measure chlorophyll a and, subsequently predict or detect harmful algal blooms. </a:t>
            </a:r>
            <a:endParaRPr lang="en-US" sz="2200" dirty="0" smtClean="0"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What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is </a:t>
            </a: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known is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that current research has been unable to generate an adequate model for detecting harmful algal blooms. </a:t>
            </a: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Conclusions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5" y="3071909"/>
            <a:ext cx="4548101" cy="34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461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38715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extent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monitoring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istorical record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behavior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Could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be applied to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forecast algal blooms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Char char="▸"/>
            </a:pPr>
            <a:endParaRPr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Benefits of Research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1173" y="1046075"/>
            <a:ext cx="4361999" cy="56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Refinement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of the regression analysis to validate the model.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Incorporation of estuary-specific algorithms for local area of interest</a:t>
            </a: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Investigation of relationships between </a:t>
            </a:r>
            <a:r>
              <a:rPr lang="en-US" sz="2200" b="0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concentration and land cover/ land use in the area or other water quality factors (dissolved O2, N, P, etc).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Future Work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Advisors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Kenton Ross,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DEVELOP National Science Advisor</a:t>
            </a:r>
          </a:p>
          <a:p>
            <a:pPr marL="228600" marR="0" lvl="0" indent="152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Partners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18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&amp; Sharon Fitzgerald, 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Water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Science Center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</a:t>
            </a:r>
            <a:r>
              <a:rPr lang="en-US" sz="18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Hawhee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, Dean Carpenter, &amp; Dr. Bill Crowell, Director, </a:t>
            </a: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National Estuary Partnership (APNEP)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Others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Jeff 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Ely, </a:t>
            </a:r>
            <a:r>
              <a:rPr lang="en-US" sz="18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Geoinformation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Scientist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Acknowledgements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12991" y="6046237"/>
            <a:ext cx="7016622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600" b="0" i="1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This material is based upon work supported by NASA through contract NNL11AA00B and cooperative agreement NNX14AB60A.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01601" y="1125425"/>
            <a:ext cx="4098824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Why are the Albemarle and Pamlico Sounds so important?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2nd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largest estuary in the Un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ited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States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9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Contains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99% of the Atlantic coast’s submerged aquatic vegetation (SAV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Supports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one of the nation’s richest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fisheries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Valuable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 sportsmen and tourists 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650" y="116421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0050" y="117945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0425" y="1457890"/>
            <a:ext cx="4833598" cy="40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1114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Dangers of Harmful Algal Blooms (HABs):</a:t>
            </a:r>
          </a:p>
          <a:p>
            <a:pPr marL="228600" marR="0" lvl="0" indent="-215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A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Toxins in concentrations lethal to wildlife and domestic animals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Adverse human health effects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Hypoxic zones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Reduced light availability in water column for SAV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24259" b="19607"/>
          <a:stretch/>
        </p:blipFill>
        <p:spPr>
          <a:xfrm>
            <a:off x="4796323" y="3691650"/>
            <a:ext cx="4111498" cy="292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6325" y="1000975"/>
            <a:ext cx="4180847" cy="26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7362100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7362100" y="334110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5">
            <a:alphaModFix/>
          </a:blip>
          <a:srcRect t="23006" b="11187"/>
          <a:stretch/>
        </p:blipFill>
        <p:spPr>
          <a:xfrm>
            <a:off x="658099" y="5478275"/>
            <a:ext cx="3608096" cy="11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2940775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2400" b="1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Sharon </a:t>
            </a:r>
            <a:r>
              <a:rPr lang="en-US" sz="2400" b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Fitzgerald</a:t>
            </a:r>
            <a:r>
              <a:rPr lang="en-US" sz="2400" b="1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Science Center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Hawhee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Dean Carpenter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Bill Crowell, Director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National Estuary Partnership (APNEP)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Partners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950" y="1562275"/>
            <a:ext cx="2308200" cy="8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34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Create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 10 year time-series representation of HAB extent from 2004 to 2014 using 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 </a:t>
            </a:r>
            <a:r>
              <a:rPr lang="en-US" sz="22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as a proxy for algae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Compare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MODIS-derived HAB maps with </a:t>
            </a:r>
            <a:r>
              <a:rPr lang="en-US" sz="2200" b="0" i="1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water sample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Provide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end-users with informational maps of large-scale HAB extent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Objectives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525" y="4505375"/>
            <a:ext cx="2875524" cy="21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7143375" y="6415500"/>
            <a:ext cx="1325399" cy="1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771" y="1125420"/>
            <a:ext cx="4271049" cy="3300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150" y="2052349"/>
            <a:ext cx="2687700" cy="14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901" y="2337800"/>
            <a:ext cx="4033200" cy="83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" name="Shape 120"/>
          <p:cNvGraphicFramePr/>
          <p:nvPr>
            <p:extLst>
              <p:ext uri="{D42A27DB-BD31-4B8C-83A1-F6EECF244321}">
                <p14:modId xmlns:p14="http://schemas.microsoft.com/office/powerpoint/2010/main" val="2422055518"/>
              </p:ext>
            </p:extLst>
          </p:nvPr>
        </p:nvGraphicFramePr>
        <p:xfrm>
          <a:off x="186700" y="972800"/>
          <a:ext cx="8770600" cy="5717625"/>
        </p:xfrm>
        <a:graphic>
          <a:graphicData uri="http://schemas.openxmlformats.org/drawingml/2006/table">
            <a:tbl>
              <a:tblPr>
                <a:noFill/>
                <a:tableStyleId>{32EB34BE-350B-46EB-9169-5567DCAA3101}</a:tableStyleId>
              </a:tblPr>
              <a:tblGrid>
                <a:gridCol w="4385300"/>
                <a:gridCol w="4385300"/>
              </a:tblGrid>
              <a:tr h="866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NASA Earth Observations: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Data Acquisition:</a:t>
                      </a:r>
                    </a:p>
                  </a:txBody>
                  <a:tcPr marL="91425" marR="91425" marT="91425" marB="91425"/>
                </a:tc>
              </a:tr>
              <a:tr h="887450">
                <a:tc rowSpan="2"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</a:t>
                      </a: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Aqua MODIS 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Level 2 Data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 Wifs Data Analysis System-SeaDAS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200" i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Goddard Space Flight Center</a:t>
                      </a:r>
                    </a:p>
                  </a:txBody>
                  <a:tcPr marL="91425" marR="91425" marT="91425" marB="91425"/>
                </a:tc>
              </a:tr>
              <a:tr h="976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0050"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i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</a:t>
                      </a:r>
                      <a:r>
                        <a:rPr lang="en-US" sz="24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In situ Data: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800" i="1" u="sng"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  Water Quality Samples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Station Locations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200" i="1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9925">
                <a:tc gridSpan="2"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SeaDAS Chl-a algorithm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1" name="Shape 121"/>
          <p:cNvPicPr preferRelativeResize="0"/>
          <p:nvPr/>
        </p:nvPicPr>
        <p:blipFill rotWithShape="1">
          <a:blip r:embed="rId5">
            <a:alphaModFix/>
          </a:blip>
          <a:srcRect l="13939" r="30166" b="26879"/>
          <a:stretch/>
        </p:blipFill>
        <p:spPr>
          <a:xfrm>
            <a:off x="299375" y="3948200"/>
            <a:ext cx="1551599" cy="1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950" y="6011575"/>
            <a:ext cx="4154106" cy="6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82700" y="4206225"/>
            <a:ext cx="1551599" cy="5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400" y="4893495"/>
            <a:ext cx="4372200" cy="5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cxnSp>
        <p:nvCxnSpPr>
          <p:cNvPr id="130" name="Shape 130"/>
          <p:cNvCxnSpPr/>
          <p:nvPr/>
        </p:nvCxnSpPr>
        <p:spPr>
          <a:xfrm>
            <a:off x="8993875" y="1633373"/>
            <a:ext cx="13499" cy="4500"/>
          </a:xfrm>
          <a:prstGeom prst="bentConnector3">
            <a:avLst>
              <a:gd name="adj1" fmla="val 151596"/>
            </a:avLst>
          </a:prstGeom>
          <a:noFill/>
          <a:ln w="9525" cap="flat">
            <a:solidFill>
              <a:srgbClr val="63B7B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Shape 131"/>
          <p:cNvSpPr/>
          <p:nvPr/>
        </p:nvSpPr>
        <p:spPr>
          <a:xfrm>
            <a:off x="205737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4696094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330926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 Level 2 Daily Ocean Color Data</a:t>
            </a:r>
          </a:p>
        </p:txBody>
      </p:sp>
      <p:sp>
        <p:nvSpPr>
          <p:cNvPr id="134" name="Shape 134"/>
          <p:cNvSpPr/>
          <p:nvPr/>
        </p:nvSpPr>
        <p:spPr>
          <a:xfrm>
            <a:off x="870850" y="1968316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Processing- Reject partial images, etc. </a:t>
            </a:r>
          </a:p>
        </p:txBody>
      </p:sp>
      <p:sp>
        <p:nvSpPr>
          <p:cNvPr id="135" name="Shape 135"/>
          <p:cNvSpPr/>
          <p:nvPr/>
        </p:nvSpPr>
        <p:spPr>
          <a:xfrm>
            <a:off x="870850" y="2468333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Gridding</a:t>
            </a:r>
          </a:p>
        </p:txBody>
      </p:sp>
      <p:sp>
        <p:nvSpPr>
          <p:cNvPr id="136" name="Shape 136"/>
          <p:cNvSpPr/>
          <p:nvPr/>
        </p:nvSpPr>
        <p:spPr>
          <a:xfrm>
            <a:off x="870850" y="2964458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Clip to Study Area</a:t>
            </a:r>
          </a:p>
        </p:txBody>
      </p:sp>
      <p:sp>
        <p:nvSpPr>
          <p:cNvPr id="137" name="Shape 137"/>
          <p:cNvSpPr/>
          <p:nvPr/>
        </p:nvSpPr>
        <p:spPr>
          <a:xfrm>
            <a:off x="330913" y="3724703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OC3M MODIS derived Chlorophyll (443, 489, 547)</a:t>
            </a:r>
          </a:p>
        </p:txBody>
      </p:sp>
      <p:sp>
        <p:nvSpPr>
          <p:cNvPr id="138" name="Shape 138"/>
          <p:cNvSpPr/>
          <p:nvPr/>
        </p:nvSpPr>
        <p:spPr>
          <a:xfrm>
            <a:off x="330913" y="4462846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Extract Raster Values for comparison to </a:t>
            </a:r>
            <a:r>
              <a:rPr lang="en-US" sz="1400" b="0" i="1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data</a:t>
            </a:r>
          </a:p>
        </p:txBody>
      </p:sp>
      <p:sp>
        <p:nvSpPr>
          <p:cNvPr id="139" name="Shape 139"/>
          <p:cNvSpPr/>
          <p:nvPr/>
        </p:nvSpPr>
        <p:spPr>
          <a:xfrm>
            <a:off x="330913" y="5218080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Calculate Monthly Means of Chl-a Concentration</a:t>
            </a:r>
          </a:p>
        </p:txBody>
      </p:sp>
      <p:sp>
        <p:nvSpPr>
          <p:cNvPr id="140" name="Shape 140"/>
          <p:cNvSpPr/>
          <p:nvPr/>
        </p:nvSpPr>
        <p:spPr>
          <a:xfrm>
            <a:off x="4898571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NWQMC Monitoring Station Locations</a:t>
            </a:r>
          </a:p>
        </p:txBody>
      </p:sp>
      <p:sp>
        <p:nvSpPr>
          <p:cNvPr id="141" name="Shape 141"/>
          <p:cNvSpPr/>
          <p:nvPr/>
        </p:nvSpPr>
        <p:spPr>
          <a:xfrm>
            <a:off x="4898567" y="2164263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NC Water Science Center Data &amp; NWQMC Point Sample Data</a:t>
            </a:r>
          </a:p>
        </p:txBody>
      </p:sp>
      <p:sp>
        <p:nvSpPr>
          <p:cNvPr id="142" name="Shape 142"/>
          <p:cNvSpPr/>
          <p:nvPr/>
        </p:nvSpPr>
        <p:spPr>
          <a:xfrm>
            <a:off x="4898567" y="4895632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Point Shapefiles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4898571" y="5744898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Cartographic Representations of Point Samples with Landsat Imagery Basemaps</a:t>
            </a:r>
          </a:p>
        </p:txBody>
      </p:sp>
      <p:sp>
        <p:nvSpPr>
          <p:cNvPr id="144" name="Shape 144"/>
          <p:cNvSpPr/>
          <p:nvPr/>
        </p:nvSpPr>
        <p:spPr>
          <a:xfrm>
            <a:off x="6631567" y="1765791"/>
            <a:ext cx="339634" cy="271725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898567" y="311593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Convert Collection Dates to Cardinal Dates</a:t>
            </a:r>
          </a:p>
        </p:txBody>
      </p:sp>
      <p:sp>
        <p:nvSpPr>
          <p:cNvPr id="146" name="Shape 146"/>
          <p:cNvSpPr/>
          <p:nvPr/>
        </p:nvSpPr>
        <p:spPr>
          <a:xfrm>
            <a:off x="4898567" y="400072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Join Available Data to create XY Event Layers in ArcMap</a:t>
            </a:r>
          </a:p>
        </p:txBody>
      </p:sp>
      <p:sp>
        <p:nvSpPr>
          <p:cNvPr id="147" name="Shape 147"/>
          <p:cNvSpPr/>
          <p:nvPr/>
        </p:nvSpPr>
        <p:spPr>
          <a:xfrm>
            <a:off x="330913" y="5969507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Overlay on Landsat Imagery Basemaps for Time Series Representation</a:t>
            </a:r>
          </a:p>
        </p:txBody>
      </p:sp>
      <p:sp>
        <p:nvSpPr>
          <p:cNvPr id="148" name="Shape 148"/>
          <p:cNvSpPr/>
          <p:nvPr/>
        </p:nvSpPr>
        <p:spPr>
          <a:xfrm>
            <a:off x="2094401" y="167573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2094401" y="3402787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2085700" y="4167900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081331" y="4911794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2081330" y="566309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662052" y="2701475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6662052" y="361750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6662050" y="4511003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6662050" y="5391398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113349" cy="23318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>
              <a:buSzPct val="100000"/>
              <a:buFont typeface="Questrial"/>
              <a:buChar char="▸"/>
            </a:pPr>
            <a:r>
              <a:rPr lang="en-US" sz="2200" i="1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 situ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and MODIS diverge</a:t>
            </a:r>
          </a:p>
          <a:p>
            <a:pPr marL="0">
              <a:buNone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above 22 mg*m^-3</a:t>
            </a:r>
          </a:p>
          <a:p>
            <a:pPr marL="0" lvl="0">
              <a:buNone/>
            </a:pPr>
            <a:endParaRPr lang="en-US"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55600"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model confidence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increases below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index 400</a:t>
            </a:r>
          </a:p>
          <a:p>
            <a:pPr marL="0" lvl="0" indent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>
              <a:spcBef>
                <a:spcPts val="1000"/>
              </a:spcBef>
              <a:buNone/>
            </a:pPr>
            <a:endParaRPr lang="en-US" sz="2200"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25" y="1125426"/>
            <a:ext cx="3609145" cy="2706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6" y="3902320"/>
            <a:ext cx="3609145" cy="270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325" y="3902320"/>
            <a:ext cx="3609145" cy="27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90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Time Series Animation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pic>
        <p:nvPicPr>
          <p:cNvPr id="2" name="Time series - 30 sec - label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144" t="1" r="6726" b="-5705"/>
          <a:stretch/>
        </p:blipFill>
        <p:spPr>
          <a:xfrm>
            <a:off x="156758" y="1010195"/>
            <a:ext cx="8804362" cy="60240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a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7B9B8"/>
      </a:accent1>
      <a:accent2>
        <a:srgbClr val="447979"/>
      </a:accent2>
      <a:accent3>
        <a:srgbClr val="203A39"/>
      </a:accent3>
      <a:accent4>
        <a:srgbClr val="6D3B27"/>
      </a:accent4>
      <a:accent5>
        <a:srgbClr val="B97F67"/>
      </a:accent5>
      <a:accent6>
        <a:srgbClr val="ECAA9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648</Words>
  <Application>Microsoft Office PowerPoint</Application>
  <PresentationFormat>On-screen Show (4:3)</PresentationFormat>
  <Paragraphs>157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Helvetica Neue</vt:lpstr>
      <vt:lpstr>Questrial</vt:lpstr>
      <vt:lpstr>office theme</vt:lpstr>
      <vt:lpstr>North Carolina Water Resources</vt:lpstr>
      <vt:lpstr>Community Concerns</vt:lpstr>
      <vt:lpstr>Community Concerns</vt:lpstr>
      <vt:lpstr>Project Partners</vt:lpstr>
      <vt:lpstr>Project Objectives</vt:lpstr>
      <vt:lpstr>Project Methodology</vt:lpstr>
      <vt:lpstr>Project Methodology</vt:lpstr>
      <vt:lpstr>Results</vt:lpstr>
      <vt:lpstr>Time Series Animation</vt:lpstr>
      <vt:lpstr>Uncertainty / Error Analysis</vt:lpstr>
      <vt:lpstr>Conclusions</vt:lpstr>
      <vt:lpstr>Benefits of Research</vt:lpstr>
      <vt:lpstr>Future Work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Carolina Water Resources</dc:title>
  <dc:creator>Wozniak, Daniel A. (LARC-E3)[SSAI DEVELOP]</dc:creator>
  <cp:lastModifiedBy>peter hawman</cp:lastModifiedBy>
  <cp:revision>10</cp:revision>
  <dcterms:modified xsi:type="dcterms:W3CDTF">2015-04-15T21:08:57Z</dcterms:modified>
</cp:coreProperties>
</file>