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3A50"/>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041" autoAdjust="0"/>
  </p:normalViewPr>
  <p:slideViewPr>
    <p:cSldViewPr snapToGrid="0" showGuides="1">
      <p:cViewPr varScale="1">
        <p:scale>
          <a:sx n="90" d="100"/>
          <a:sy n="90" d="100"/>
        </p:scale>
        <p:origin x="1392" y="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6EE4A-9BDB-413F-896B-1C86139A4B91}"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1B95B-CE2D-49D7-B771-62E08F7ADD6E}" type="slidenum">
              <a:rPr lang="en-US" smtClean="0"/>
              <a:t>‹#›</a:t>
            </a:fld>
            <a:endParaRPr lang="en-US"/>
          </a:p>
        </p:txBody>
      </p:sp>
    </p:spTree>
    <p:extLst>
      <p:ext uri="{BB962C8B-B14F-4D97-AF65-F5344CB8AC3E}">
        <p14:creationId xmlns:p14="http://schemas.microsoft.com/office/powerpoint/2010/main" val="696965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1</a:t>
            </a:fld>
            <a:endParaRPr lang="en-US"/>
          </a:p>
        </p:txBody>
      </p:sp>
    </p:spTree>
    <p:extLst>
      <p:ext uri="{BB962C8B-B14F-4D97-AF65-F5344CB8AC3E}">
        <p14:creationId xmlns:p14="http://schemas.microsoft.com/office/powerpoint/2010/main" val="208289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10</a:t>
            </a:fld>
            <a:endParaRPr lang="en-US"/>
          </a:p>
        </p:txBody>
      </p:sp>
    </p:spTree>
    <p:extLst>
      <p:ext uri="{BB962C8B-B14F-4D97-AF65-F5344CB8AC3E}">
        <p14:creationId xmlns:p14="http://schemas.microsoft.com/office/powerpoint/2010/main" val="330212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11</a:t>
            </a:fld>
            <a:endParaRPr lang="en-US"/>
          </a:p>
        </p:txBody>
      </p:sp>
    </p:spTree>
    <p:extLst>
      <p:ext uri="{BB962C8B-B14F-4D97-AF65-F5344CB8AC3E}">
        <p14:creationId xmlns:p14="http://schemas.microsoft.com/office/powerpoint/2010/main" val="2103729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12</a:t>
            </a:fld>
            <a:endParaRPr lang="en-US"/>
          </a:p>
        </p:txBody>
      </p:sp>
    </p:spTree>
    <p:extLst>
      <p:ext uri="{BB962C8B-B14F-4D97-AF65-F5344CB8AC3E}">
        <p14:creationId xmlns:p14="http://schemas.microsoft.com/office/powerpoint/2010/main" val="326979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2</a:t>
            </a:fld>
            <a:endParaRPr lang="en-US"/>
          </a:p>
        </p:txBody>
      </p:sp>
    </p:spTree>
    <p:extLst>
      <p:ext uri="{BB962C8B-B14F-4D97-AF65-F5344CB8AC3E}">
        <p14:creationId xmlns:p14="http://schemas.microsoft.com/office/powerpoint/2010/main" val="3311082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3</a:t>
            </a:fld>
            <a:endParaRPr lang="en-US"/>
          </a:p>
        </p:txBody>
      </p:sp>
    </p:spTree>
    <p:extLst>
      <p:ext uri="{BB962C8B-B14F-4D97-AF65-F5344CB8AC3E}">
        <p14:creationId xmlns:p14="http://schemas.microsoft.com/office/powerpoint/2010/main" val="498341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4</a:t>
            </a:fld>
            <a:endParaRPr lang="en-US"/>
          </a:p>
        </p:txBody>
      </p:sp>
    </p:spTree>
    <p:extLst>
      <p:ext uri="{BB962C8B-B14F-4D97-AF65-F5344CB8AC3E}">
        <p14:creationId xmlns:p14="http://schemas.microsoft.com/office/powerpoint/2010/main" val="220683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5</a:t>
            </a:fld>
            <a:endParaRPr lang="en-US"/>
          </a:p>
        </p:txBody>
      </p:sp>
    </p:spTree>
    <p:extLst>
      <p:ext uri="{BB962C8B-B14F-4D97-AF65-F5344CB8AC3E}">
        <p14:creationId xmlns:p14="http://schemas.microsoft.com/office/powerpoint/2010/main" val="287060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6</a:t>
            </a:fld>
            <a:endParaRPr lang="en-US"/>
          </a:p>
        </p:txBody>
      </p:sp>
    </p:spTree>
    <p:extLst>
      <p:ext uri="{BB962C8B-B14F-4D97-AF65-F5344CB8AC3E}">
        <p14:creationId xmlns:p14="http://schemas.microsoft.com/office/powerpoint/2010/main" val="375054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7</a:t>
            </a:fld>
            <a:endParaRPr lang="en-US"/>
          </a:p>
        </p:txBody>
      </p:sp>
    </p:spTree>
    <p:extLst>
      <p:ext uri="{BB962C8B-B14F-4D97-AF65-F5344CB8AC3E}">
        <p14:creationId xmlns:p14="http://schemas.microsoft.com/office/powerpoint/2010/main" val="953103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8</a:t>
            </a:fld>
            <a:endParaRPr lang="en-US"/>
          </a:p>
        </p:txBody>
      </p:sp>
    </p:spTree>
    <p:extLst>
      <p:ext uri="{BB962C8B-B14F-4D97-AF65-F5344CB8AC3E}">
        <p14:creationId xmlns:p14="http://schemas.microsoft.com/office/powerpoint/2010/main" val="3494890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7E1B95B-CE2D-49D7-B771-62E08F7ADD6E}" type="slidenum">
              <a:rPr lang="en-US" smtClean="0"/>
              <a:t>9</a:t>
            </a:fld>
            <a:endParaRPr lang="en-US"/>
          </a:p>
        </p:txBody>
      </p:sp>
    </p:spTree>
    <p:extLst>
      <p:ext uri="{BB962C8B-B14F-4D97-AF65-F5344CB8AC3E}">
        <p14:creationId xmlns:p14="http://schemas.microsoft.com/office/powerpoint/2010/main" val="768282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BA3A50"/>
                </a:solidFill>
              </a:defRPr>
            </a:lvl1pPr>
          </a:lstStyle>
          <a:p>
            <a:r>
              <a:rPr lang="en-US" dirty="0"/>
              <a:t>STUDY AREA</a:t>
            </a:r>
            <a:br>
              <a:rPr lang="en-US" dirty="0"/>
            </a:br>
            <a:r>
              <a:rPr lang="en-US" dirty="0"/>
              <a:t>DISASTERS</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BA3A50"/>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BA3A50"/>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BA3A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BA3A50"/>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BA3A50"/>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BA3A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BA3A50"/>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BA3A50"/>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BA3A50"/>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BA3A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BA3A50"/>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2DCF8FD7-7A92-6CB6-778A-D182539B768A}"/>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BA3A50"/>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BA3A50"/>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BA3A50"/>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BA3A50"/>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dirty="0"/>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3"/>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sp>
        <p:nvSpPr>
          <p:cNvPr id="3" name="Text Placeholder 2">
            <a:extLst>
              <a:ext uri="{FF2B5EF4-FFF2-40B4-BE49-F238E27FC236}">
                <a16:creationId xmlns:a16="http://schemas.microsoft.com/office/drawing/2014/main" id="{1F7C9B82-36BC-FEF8-017D-6537389962FF}"/>
              </a:ext>
            </a:extLst>
          </p:cNvPr>
          <p:cNvSpPr txBox="1">
            <a:spLocks/>
          </p:cNvSpPr>
          <p:nvPr/>
        </p:nvSpPr>
        <p:spPr>
          <a:xfrm>
            <a:off x="7806852" y="1199288"/>
            <a:ext cx="3792113" cy="39500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(down to the numbers on the scale bar)</a:t>
            </a: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BA3A50"/>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4" name="Group 3">
            <a:extLst>
              <a:ext uri="{FF2B5EF4-FFF2-40B4-BE49-F238E27FC236}">
                <a16:creationId xmlns:a16="http://schemas.microsoft.com/office/drawing/2014/main" id="{EF0A1E0A-1038-31AD-AF9D-83A9BF012C83}"/>
              </a:ext>
            </a:extLst>
          </p:cNvPr>
          <p:cNvGrpSpPr/>
          <p:nvPr/>
        </p:nvGrpSpPr>
        <p:grpSpPr>
          <a:xfrm>
            <a:off x="1133299" y="1110846"/>
            <a:ext cx="6082509" cy="5417473"/>
            <a:chOff x="7116133" y="1539918"/>
            <a:chExt cx="4853370" cy="4671095"/>
          </a:xfrm>
        </p:grpSpPr>
        <p:pic>
          <p:nvPicPr>
            <p:cNvPr id="5" name="Picture 4">
              <a:extLst>
                <a:ext uri="{FF2B5EF4-FFF2-40B4-BE49-F238E27FC236}">
                  <a16:creationId xmlns:a16="http://schemas.microsoft.com/office/drawing/2014/main" id="{90CE8D63-BB3A-88FE-1E80-0634508C0C44}"/>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541F24DB-B5C8-5611-31D0-3C9D9409898A}"/>
                </a:ext>
              </a:extLst>
            </p:cNvPr>
            <p:cNvSpPr/>
            <p:nvPr/>
          </p:nvSpPr>
          <p:spPr>
            <a:xfrm>
              <a:off x="7369228" y="4325921"/>
              <a:ext cx="1262154" cy="869534"/>
            </a:xfrm>
            <a:prstGeom prst="rect">
              <a:avLst/>
            </a:prstGeom>
            <a:solidFill>
              <a:srgbClr val="CA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8C8FF4CF-813E-49ED-6530-EAFC377AAADE}"/>
              </a:ext>
            </a:extLst>
          </p:cNvPr>
          <p:cNvSpPr txBox="1"/>
          <p:nvPr/>
        </p:nvSpPr>
        <p:spPr>
          <a:xfrm>
            <a:off x="1689211" y="175428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Longboat Key</a:t>
            </a:r>
          </a:p>
        </p:txBody>
      </p:sp>
      <p:sp>
        <p:nvSpPr>
          <p:cNvPr id="8" name="TextBox 7">
            <a:extLst>
              <a:ext uri="{FF2B5EF4-FFF2-40B4-BE49-F238E27FC236}">
                <a16:creationId xmlns:a16="http://schemas.microsoft.com/office/drawing/2014/main" id="{9008D954-179A-0DC8-4978-E38C16C3753B}"/>
              </a:ext>
            </a:extLst>
          </p:cNvPr>
          <p:cNvSpPr txBox="1"/>
          <p:nvPr/>
        </p:nvSpPr>
        <p:spPr>
          <a:xfrm>
            <a:off x="2404467" y="1961389"/>
            <a:ext cx="771445"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Sarasota</a:t>
            </a:r>
          </a:p>
        </p:txBody>
      </p:sp>
      <p:sp>
        <p:nvSpPr>
          <p:cNvPr id="9" name="TextBox 8">
            <a:extLst>
              <a:ext uri="{FF2B5EF4-FFF2-40B4-BE49-F238E27FC236}">
                <a16:creationId xmlns:a16="http://schemas.microsoft.com/office/drawing/2014/main" id="{7B016CF0-1E62-3DD2-757C-0AADF03ADF3A}"/>
              </a:ext>
            </a:extLst>
          </p:cNvPr>
          <p:cNvSpPr txBox="1"/>
          <p:nvPr/>
        </p:nvSpPr>
        <p:spPr>
          <a:xfrm>
            <a:off x="3401745" y="4189070"/>
            <a:ext cx="672622"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Venice</a:t>
            </a:r>
          </a:p>
        </p:txBody>
      </p:sp>
      <p:sp>
        <p:nvSpPr>
          <p:cNvPr id="10" name="TextBox 9">
            <a:extLst>
              <a:ext uri="{FF2B5EF4-FFF2-40B4-BE49-F238E27FC236}">
                <a16:creationId xmlns:a16="http://schemas.microsoft.com/office/drawing/2014/main" id="{408B66DE-0C0A-ACA5-ABEA-D9D760BB5A88}"/>
              </a:ext>
            </a:extLst>
          </p:cNvPr>
          <p:cNvSpPr txBox="1"/>
          <p:nvPr/>
        </p:nvSpPr>
        <p:spPr>
          <a:xfrm>
            <a:off x="5133250" y="473083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North Port</a:t>
            </a:r>
          </a:p>
        </p:txBody>
      </p:sp>
      <p:sp>
        <p:nvSpPr>
          <p:cNvPr id="22" name="TextBox 21">
            <a:extLst>
              <a:ext uri="{FF2B5EF4-FFF2-40B4-BE49-F238E27FC236}">
                <a16:creationId xmlns:a16="http://schemas.microsoft.com/office/drawing/2014/main" id="{FC1C67B3-DB6A-1438-D474-A9AD359FF77E}"/>
              </a:ext>
            </a:extLst>
          </p:cNvPr>
          <p:cNvSpPr txBox="1"/>
          <p:nvPr/>
        </p:nvSpPr>
        <p:spPr>
          <a:xfrm>
            <a:off x="4031764" y="5507688"/>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Englewood</a:t>
            </a:r>
          </a:p>
        </p:txBody>
      </p:sp>
      <p:sp>
        <p:nvSpPr>
          <p:cNvPr id="23" name="TextBox 22">
            <a:extLst>
              <a:ext uri="{FF2B5EF4-FFF2-40B4-BE49-F238E27FC236}">
                <a16:creationId xmlns:a16="http://schemas.microsoft.com/office/drawing/2014/main" id="{94ADA08C-3735-3B12-2F6E-06732BEBB631}"/>
              </a:ext>
            </a:extLst>
          </p:cNvPr>
          <p:cNvSpPr txBox="1"/>
          <p:nvPr/>
        </p:nvSpPr>
        <p:spPr>
          <a:xfrm>
            <a:off x="6266717" y="2085146"/>
            <a:ext cx="699586" cy="230832"/>
          </a:xfrm>
          <a:prstGeom prst="rect">
            <a:avLst/>
          </a:prstGeom>
          <a:noFill/>
        </p:spPr>
        <p:txBody>
          <a:bodyPr wrap="square" rtlCol="0">
            <a:spAutoFit/>
          </a:bodyPr>
          <a:lstStyle/>
          <a:p>
            <a:r>
              <a:rPr lang="en-US" sz="900" b="1" dirty="0">
                <a:solidFill>
                  <a:schemeClr val="tx1">
                    <a:lumMod val="75000"/>
                    <a:lumOff val="25000"/>
                  </a:schemeClr>
                </a:solidFill>
                <a:latin typeface="+mj-lt"/>
              </a:rPr>
              <a:t>Florida</a:t>
            </a:r>
          </a:p>
        </p:txBody>
      </p:sp>
      <p:sp>
        <p:nvSpPr>
          <p:cNvPr id="24" name="TextBox 23">
            <a:extLst>
              <a:ext uri="{FF2B5EF4-FFF2-40B4-BE49-F238E27FC236}">
                <a16:creationId xmlns:a16="http://schemas.microsoft.com/office/drawing/2014/main" id="{BC54EBB6-19F9-A6B6-B26A-7A0C2E08D98B}"/>
              </a:ext>
            </a:extLst>
          </p:cNvPr>
          <p:cNvSpPr txBox="1"/>
          <p:nvPr/>
        </p:nvSpPr>
        <p:spPr>
          <a:xfrm>
            <a:off x="5303829" y="2317338"/>
            <a:ext cx="948599" cy="461665"/>
          </a:xfrm>
          <a:prstGeom prst="rect">
            <a:avLst/>
          </a:prstGeom>
          <a:noFill/>
        </p:spPr>
        <p:txBody>
          <a:bodyPr wrap="square" rtlCol="0">
            <a:spAutoFit/>
          </a:bodyPr>
          <a:lstStyle/>
          <a:p>
            <a:pPr algn="ctr"/>
            <a:r>
              <a:rPr lang="en-US" sz="1200" i="1" dirty="0">
                <a:solidFill>
                  <a:schemeClr val="accent1">
                    <a:lumMod val="75000"/>
                  </a:scheme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25" name="Rectangle 24">
            <a:extLst>
              <a:ext uri="{FF2B5EF4-FFF2-40B4-BE49-F238E27FC236}">
                <a16:creationId xmlns:a16="http://schemas.microsoft.com/office/drawing/2014/main" id="{0253212E-55F2-9FF7-40FC-F28BB85C2827}"/>
              </a:ext>
            </a:extLst>
          </p:cNvPr>
          <p:cNvSpPr/>
          <p:nvPr/>
        </p:nvSpPr>
        <p:spPr>
          <a:xfrm>
            <a:off x="1271311" y="4886125"/>
            <a:ext cx="2234215" cy="6477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40F7ED3-16BF-2D0B-3FB9-BAC9C34D296A}"/>
              </a:ext>
            </a:extLst>
          </p:cNvPr>
          <p:cNvSpPr/>
          <p:nvPr/>
        </p:nvSpPr>
        <p:spPr>
          <a:xfrm>
            <a:off x="1344347" y="5021684"/>
            <a:ext cx="292525" cy="167653"/>
          </a:xfrm>
          <a:prstGeom prst="rect">
            <a:avLst/>
          </a:prstGeom>
          <a:solidFill>
            <a:srgbClr val="FCC0DA"/>
          </a:solidFill>
          <a:ln>
            <a:solidFill>
              <a:srgbClr val="A51E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BD32E7C-B833-7569-3BD3-A5B2B40B6E2B}"/>
              </a:ext>
            </a:extLst>
          </p:cNvPr>
          <p:cNvSpPr txBox="1"/>
          <p:nvPr/>
        </p:nvSpPr>
        <p:spPr>
          <a:xfrm>
            <a:off x="1645124" y="4990464"/>
            <a:ext cx="2046289" cy="230832"/>
          </a:xfrm>
          <a:prstGeom prst="rect">
            <a:avLst/>
          </a:prstGeom>
          <a:noFill/>
        </p:spPr>
        <p:txBody>
          <a:bodyPr wrap="square" rtlCol="0">
            <a:spAutoFit/>
          </a:bodyPr>
          <a:lstStyle/>
          <a:p>
            <a:r>
              <a:rPr lang="en-US" sz="900" b="1" dirty="0">
                <a:latin typeface="+mj-lt"/>
              </a:rPr>
              <a:t>Sarasota County Boundary</a:t>
            </a:r>
          </a:p>
        </p:txBody>
      </p:sp>
      <p:sp>
        <p:nvSpPr>
          <p:cNvPr id="28" name="TextBox 27">
            <a:extLst>
              <a:ext uri="{FF2B5EF4-FFF2-40B4-BE49-F238E27FC236}">
                <a16:creationId xmlns:a16="http://schemas.microsoft.com/office/drawing/2014/main" id="{8D73B1F4-A0AB-8D7F-895E-F0431B0183F0}"/>
              </a:ext>
            </a:extLst>
          </p:cNvPr>
          <p:cNvSpPr txBox="1"/>
          <p:nvPr/>
        </p:nvSpPr>
        <p:spPr>
          <a:xfrm>
            <a:off x="1645726" y="5235073"/>
            <a:ext cx="1738459" cy="230832"/>
          </a:xfrm>
          <a:prstGeom prst="rect">
            <a:avLst/>
          </a:prstGeom>
          <a:noFill/>
        </p:spPr>
        <p:txBody>
          <a:bodyPr wrap="square" rtlCol="0">
            <a:spAutoFit/>
          </a:bodyPr>
          <a:lstStyle/>
          <a:p>
            <a:r>
              <a:rPr lang="en-US" sz="900" b="1" dirty="0">
                <a:latin typeface="+mj-lt"/>
              </a:rPr>
              <a:t>Major Cities</a:t>
            </a:r>
          </a:p>
        </p:txBody>
      </p:sp>
      <p:grpSp>
        <p:nvGrpSpPr>
          <p:cNvPr id="29" name="Group 28">
            <a:extLst>
              <a:ext uri="{FF2B5EF4-FFF2-40B4-BE49-F238E27FC236}">
                <a16:creationId xmlns:a16="http://schemas.microsoft.com/office/drawing/2014/main" id="{7DCD8A36-C879-27C6-7216-2FF7D88F1154}"/>
              </a:ext>
            </a:extLst>
          </p:cNvPr>
          <p:cNvGrpSpPr/>
          <p:nvPr/>
        </p:nvGrpSpPr>
        <p:grpSpPr>
          <a:xfrm>
            <a:off x="1419899" y="5298294"/>
            <a:ext cx="143194" cy="127313"/>
            <a:chOff x="7976513" y="6490952"/>
            <a:chExt cx="114258" cy="109773"/>
          </a:xfrm>
        </p:grpSpPr>
        <p:sp>
          <p:nvSpPr>
            <p:cNvPr id="30" name="Oval 29">
              <a:extLst>
                <a:ext uri="{FF2B5EF4-FFF2-40B4-BE49-F238E27FC236}">
                  <a16:creationId xmlns:a16="http://schemas.microsoft.com/office/drawing/2014/main" id="{09D428EF-ABC3-9E02-322E-B31CE1489CE7}"/>
                </a:ext>
              </a:extLst>
            </p:cNvPr>
            <p:cNvSpPr/>
            <p:nvPr/>
          </p:nvSpPr>
          <p:spPr>
            <a:xfrm>
              <a:off x="7976513" y="6490952"/>
              <a:ext cx="114258" cy="1097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1F81905-C58B-1657-E94E-D75DF53A1DC6}"/>
                </a:ext>
              </a:extLst>
            </p:cNvPr>
            <p:cNvSpPr/>
            <p:nvPr/>
          </p:nvSpPr>
          <p:spPr>
            <a:xfrm>
              <a:off x="8008432" y="6521617"/>
              <a:ext cx="50420" cy="4844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01364C3E-A531-A926-917C-DDF39C549864}"/>
              </a:ext>
            </a:extLst>
          </p:cNvPr>
          <p:cNvSpPr txBox="1"/>
          <p:nvPr/>
        </p:nvSpPr>
        <p:spPr>
          <a:xfrm>
            <a:off x="3384185" y="3521933"/>
            <a:ext cx="334634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mj-lt"/>
              </a:rPr>
              <a:t>Sarasota County</a:t>
            </a:r>
          </a:p>
        </p:txBody>
      </p:sp>
      <p:grpSp>
        <p:nvGrpSpPr>
          <p:cNvPr id="33" name="Group 32">
            <a:extLst>
              <a:ext uri="{FF2B5EF4-FFF2-40B4-BE49-F238E27FC236}">
                <a16:creationId xmlns:a16="http://schemas.microsoft.com/office/drawing/2014/main" id="{D233BA04-5BA4-0C62-5D76-8A8D43A6B793}"/>
              </a:ext>
            </a:extLst>
          </p:cNvPr>
          <p:cNvGrpSpPr/>
          <p:nvPr/>
        </p:nvGrpSpPr>
        <p:grpSpPr>
          <a:xfrm>
            <a:off x="1750144" y="3089004"/>
            <a:ext cx="336952" cy="819201"/>
            <a:chOff x="1051110" y="2993872"/>
            <a:chExt cx="268861" cy="706338"/>
          </a:xfrm>
        </p:grpSpPr>
        <p:sp>
          <p:nvSpPr>
            <p:cNvPr id="34" name="Freeform 24">
              <a:extLst>
                <a:ext uri="{FF2B5EF4-FFF2-40B4-BE49-F238E27FC236}">
                  <a16:creationId xmlns:a16="http://schemas.microsoft.com/office/drawing/2014/main" id="{C11026AA-71FB-9F9E-A259-55387E045AFF}"/>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C7F274D-6AA1-B865-C58C-2F6B256181D2}"/>
                </a:ext>
              </a:extLst>
            </p:cNvPr>
            <p:cNvSpPr txBox="1"/>
            <p:nvPr/>
          </p:nvSpPr>
          <p:spPr>
            <a:xfrm>
              <a:off x="1051110" y="2993872"/>
              <a:ext cx="268861" cy="291911"/>
            </a:xfrm>
            <a:prstGeom prst="rect">
              <a:avLst/>
            </a:prstGeom>
            <a:noFill/>
          </p:spPr>
          <p:txBody>
            <a:bodyPr wrap="none" rtlCol="0">
              <a:spAutoFit/>
            </a:bodyPr>
            <a:lstStyle/>
            <a:p>
              <a:pPr algn="ctr"/>
              <a:r>
                <a:rPr lang="en-US" sz="1600" dirty="0">
                  <a:latin typeface="+mj-lt"/>
                </a:rPr>
                <a:t>N</a:t>
              </a:r>
            </a:p>
          </p:txBody>
        </p:sp>
      </p:grpSp>
      <p:grpSp>
        <p:nvGrpSpPr>
          <p:cNvPr id="36" name="Group 35">
            <a:extLst>
              <a:ext uri="{FF2B5EF4-FFF2-40B4-BE49-F238E27FC236}">
                <a16:creationId xmlns:a16="http://schemas.microsoft.com/office/drawing/2014/main" id="{B6D8C7F5-A6DF-4AE7-440D-F9265610EB97}"/>
              </a:ext>
            </a:extLst>
          </p:cNvPr>
          <p:cNvGrpSpPr/>
          <p:nvPr/>
        </p:nvGrpSpPr>
        <p:grpSpPr>
          <a:xfrm>
            <a:off x="1226263" y="4098886"/>
            <a:ext cx="2006285" cy="336798"/>
            <a:chOff x="7236696" y="4951760"/>
            <a:chExt cx="1600860" cy="290395"/>
          </a:xfrm>
        </p:grpSpPr>
        <p:grpSp>
          <p:nvGrpSpPr>
            <p:cNvPr id="37" name="Group 36">
              <a:extLst>
                <a:ext uri="{FF2B5EF4-FFF2-40B4-BE49-F238E27FC236}">
                  <a16:creationId xmlns:a16="http://schemas.microsoft.com/office/drawing/2014/main" id="{D6A1FFCC-960B-E03D-1ADF-5DF5A7E25792}"/>
                </a:ext>
              </a:extLst>
            </p:cNvPr>
            <p:cNvGrpSpPr>
              <a:grpSpLocks noChangeAspect="1"/>
            </p:cNvGrpSpPr>
            <p:nvPr/>
          </p:nvGrpSpPr>
          <p:grpSpPr>
            <a:xfrm>
              <a:off x="7320852" y="5130046"/>
              <a:ext cx="1067055" cy="54912"/>
              <a:chOff x="7185908" y="6911390"/>
              <a:chExt cx="1067055" cy="54912"/>
            </a:xfrm>
          </p:grpSpPr>
          <p:sp>
            <p:nvSpPr>
              <p:cNvPr id="45" name="Rectangle 44">
                <a:extLst>
                  <a:ext uri="{FF2B5EF4-FFF2-40B4-BE49-F238E27FC236}">
                    <a16:creationId xmlns:a16="http://schemas.microsoft.com/office/drawing/2014/main" id="{3A942452-375C-D8D5-53F0-BD6C1663E7AA}"/>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1E2F783-6B6C-D8C5-E270-2A52D50917BB}"/>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28878FC-CDE1-F728-5890-A0AA21F25E60}"/>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8F2C391-AD93-B622-D9B8-0A3939DE3F69}"/>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FA754D6-240B-6306-A04F-9DF8F8B222D7}"/>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A573E9A-DF59-5590-16BA-A7437937A56C}"/>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E18A061-7071-BD4A-217D-7633B7D70432}"/>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BBF22B3B-C4E9-DBB0-BCB9-E390C2514EE6}"/>
                </a:ext>
              </a:extLst>
            </p:cNvPr>
            <p:cNvSpPr txBox="1"/>
            <p:nvPr/>
          </p:nvSpPr>
          <p:spPr>
            <a:xfrm>
              <a:off x="7236696" y="4955538"/>
              <a:ext cx="143105" cy="230832"/>
            </a:xfrm>
            <a:prstGeom prst="rect">
              <a:avLst/>
            </a:prstGeom>
            <a:noFill/>
          </p:spPr>
          <p:txBody>
            <a:bodyPr wrap="square" rtlCol="0">
              <a:spAutoFit/>
            </a:bodyPr>
            <a:lstStyle/>
            <a:p>
              <a:pPr algn="ctr"/>
              <a:r>
                <a:rPr lang="en-US" sz="900" dirty="0">
                  <a:latin typeface="+mj-lt"/>
                </a:rPr>
                <a:t>0</a:t>
              </a:r>
            </a:p>
          </p:txBody>
        </p:sp>
        <p:sp>
          <p:nvSpPr>
            <p:cNvPr id="39" name="TextBox 38">
              <a:extLst>
                <a:ext uri="{FF2B5EF4-FFF2-40B4-BE49-F238E27FC236}">
                  <a16:creationId xmlns:a16="http://schemas.microsoft.com/office/drawing/2014/main" id="{50950B0B-EB85-4A62-3347-8067153A886A}"/>
                </a:ext>
              </a:extLst>
            </p:cNvPr>
            <p:cNvSpPr txBox="1"/>
            <p:nvPr/>
          </p:nvSpPr>
          <p:spPr>
            <a:xfrm>
              <a:off x="7369640" y="4954571"/>
              <a:ext cx="143105" cy="230832"/>
            </a:xfrm>
            <a:prstGeom prst="rect">
              <a:avLst/>
            </a:prstGeom>
            <a:noFill/>
          </p:spPr>
          <p:txBody>
            <a:bodyPr wrap="square" rtlCol="0">
              <a:spAutoFit/>
            </a:bodyPr>
            <a:lstStyle/>
            <a:p>
              <a:pPr algn="ctr"/>
              <a:r>
                <a:rPr lang="en-US" sz="900">
                  <a:latin typeface="+mj-lt"/>
                </a:rPr>
                <a:t>1</a:t>
              </a:r>
            </a:p>
          </p:txBody>
        </p:sp>
        <p:sp>
          <p:nvSpPr>
            <p:cNvPr id="40" name="TextBox 39">
              <a:extLst>
                <a:ext uri="{FF2B5EF4-FFF2-40B4-BE49-F238E27FC236}">
                  <a16:creationId xmlns:a16="http://schemas.microsoft.com/office/drawing/2014/main" id="{F538BBB1-E392-C8A1-1D49-D42F536FE490}"/>
                </a:ext>
              </a:extLst>
            </p:cNvPr>
            <p:cNvSpPr txBox="1"/>
            <p:nvPr/>
          </p:nvSpPr>
          <p:spPr>
            <a:xfrm>
              <a:off x="7506167" y="4951760"/>
              <a:ext cx="143105" cy="230832"/>
            </a:xfrm>
            <a:prstGeom prst="rect">
              <a:avLst/>
            </a:prstGeom>
            <a:noFill/>
          </p:spPr>
          <p:txBody>
            <a:bodyPr wrap="square" rtlCol="0">
              <a:spAutoFit/>
            </a:bodyPr>
            <a:lstStyle/>
            <a:p>
              <a:pPr algn="ctr"/>
              <a:r>
                <a:rPr lang="en-US" sz="900">
                  <a:latin typeface="+mj-lt"/>
                </a:rPr>
                <a:t>2</a:t>
              </a:r>
            </a:p>
          </p:txBody>
        </p:sp>
        <p:sp>
          <p:nvSpPr>
            <p:cNvPr id="41" name="TextBox 40">
              <a:extLst>
                <a:ext uri="{FF2B5EF4-FFF2-40B4-BE49-F238E27FC236}">
                  <a16:creationId xmlns:a16="http://schemas.microsoft.com/office/drawing/2014/main" id="{479BB405-6443-0AD7-3A7D-81BF79DB8432}"/>
                </a:ext>
              </a:extLst>
            </p:cNvPr>
            <p:cNvSpPr txBox="1"/>
            <p:nvPr/>
          </p:nvSpPr>
          <p:spPr>
            <a:xfrm>
              <a:off x="7789142" y="4954893"/>
              <a:ext cx="143105" cy="230832"/>
            </a:xfrm>
            <a:prstGeom prst="rect">
              <a:avLst/>
            </a:prstGeom>
            <a:noFill/>
          </p:spPr>
          <p:txBody>
            <a:bodyPr wrap="square" rtlCol="0">
              <a:spAutoFit/>
            </a:bodyPr>
            <a:lstStyle/>
            <a:p>
              <a:pPr algn="ctr"/>
              <a:r>
                <a:rPr lang="en-US" sz="900">
                  <a:latin typeface="+mj-lt"/>
                </a:rPr>
                <a:t>4</a:t>
              </a:r>
            </a:p>
          </p:txBody>
        </p:sp>
        <p:sp>
          <p:nvSpPr>
            <p:cNvPr id="42" name="TextBox 41">
              <a:extLst>
                <a:ext uri="{FF2B5EF4-FFF2-40B4-BE49-F238E27FC236}">
                  <a16:creationId xmlns:a16="http://schemas.microsoft.com/office/drawing/2014/main" id="{33188247-CF67-9EAE-9C9C-23EE1B8C31EE}"/>
                </a:ext>
              </a:extLst>
            </p:cNvPr>
            <p:cNvSpPr txBox="1"/>
            <p:nvPr/>
          </p:nvSpPr>
          <p:spPr>
            <a:xfrm>
              <a:off x="8045341" y="4952120"/>
              <a:ext cx="143105" cy="230832"/>
            </a:xfrm>
            <a:prstGeom prst="rect">
              <a:avLst/>
            </a:prstGeom>
            <a:noFill/>
          </p:spPr>
          <p:txBody>
            <a:bodyPr wrap="square" rtlCol="0">
              <a:spAutoFit/>
            </a:bodyPr>
            <a:lstStyle/>
            <a:p>
              <a:pPr algn="ctr"/>
              <a:r>
                <a:rPr lang="en-US" sz="900">
                  <a:latin typeface="+mj-lt"/>
                </a:rPr>
                <a:t>6</a:t>
              </a:r>
            </a:p>
          </p:txBody>
        </p:sp>
        <p:sp>
          <p:nvSpPr>
            <p:cNvPr id="43" name="TextBox 42">
              <a:extLst>
                <a:ext uri="{FF2B5EF4-FFF2-40B4-BE49-F238E27FC236}">
                  <a16:creationId xmlns:a16="http://schemas.microsoft.com/office/drawing/2014/main" id="{AC1BBAEA-A15D-7D2A-BA3D-A2AF69F0CD14}"/>
                </a:ext>
              </a:extLst>
            </p:cNvPr>
            <p:cNvSpPr txBox="1"/>
            <p:nvPr/>
          </p:nvSpPr>
          <p:spPr>
            <a:xfrm>
              <a:off x="8310855" y="4951760"/>
              <a:ext cx="143105" cy="230832"/>
            </a:xfrm>
            <a:prstGeom prst="rect">
              <a:avLst/>
            </a:prstGeom>
            <a:noFill/>
          </p:spPr>
          <p:txBody>
            <a:bodyPr wrap="square" rtlCol="0">
              <a:spAutoFit/>
            </a:bodyPr>
            <a:lstStyle/>
            <a:p>
              <a:pPr algn="ctr"/>
              <a:r>
                <a:rPr lang="en-US" sz="900">
                  <a:latin typeface="+mj-lt"/>
                </a:rPr>
                <a:t>8</a:t>
              </a:r>
            </a:p>
          </p:txBody>
        </p:sp>
        <p:sp>
          <p:nvSpPr>
            <p:cNvPr id="44" name="TextBox 43">
              <a:extLst>
                <a:ext uri="{FF2B5EF4-FFF2-40B4-BE49-F238E27FC236}">
                  <a16:creationId xmlns:a16="http://schemas.microsoft.com/office/drawing/2014/main" id="{B6EB9E77-D918-10C2-7477-A3A7EE0D26CB}"/>
                </a:ext>
              </a:extLst>
            </p:cNvPr>
            <p:cNvSpPr txBox="1"/>
            <p:nvPr/>
          </p:nvSpPr>
          <p:spPr>
            <a:xfrm>
              <a:off x="8270312" y="5029858"/>
              <a:ext cx="567244" cy="212297"/>
            </a:xfrm>
            <a:prstGeom prst="rect">
              <a:avLst/>
            </a:prstGeom>
            <a:noFill/>
          </p:spPr>
          <p:txBody>
            <a:bodyPr wrap="square" rtlCol="0">
              <a:spAutoFit/>
            </a:bodyPr>
            <a:lstStyle/>
            <a:p>
              <a:pPr algn="ctr"/>
              <a:r>
                <a:rPr lang="en-US" sz="1000" dirty="0">
                  <a:latin typeface="+mj-lt"/>
                </a:rPr>
                <a:t>Miles</a:t>
              </a:r>
            </a:p>
          </p:txBody>
        </p:sp>
      </p:grpSp>
      <p:sp>
        <p:nvSpPr>
          <p:cNvPr id="52" name="TextBox 51">
            <a:extLst>
              <a:ext uri="{FF2B5EF4-FFF2-40B4-BE49-F238E27FC236}">
                <a16:creationId xmlns:a16="http://schemas.microsoft.com/office/drawing/2014/main" id="{B75AAFF6-5AEF-7947-68F0-5980F5DA01B5}"/>
              </a:ext>
            </a:extLst>
          </p:cNvPr>
          <p:cNvSpPr txBox="1"/>
          <p:nvPr/>
        </p:nvSpPr>
        <p:spPr>
          <a:xfrm>
            <a:off x="1172328" y="6174008"/>
            <a:ext cx="4923672" cy="215444"/>
          </a:xfrm>
          <a:prstGeom prst="rect">
            <a:avLst/>
          </a:prstGeom>
          <a:noFill/>
        </p:spPr>
        <p:txBody>
          <a:bodyPr wrap="square" rtlCol="0">
            <a:spAutoFit/>
          </a:bodyPr>
          <a:lstStyle/>
          <a:p>
            <a:r>
              <a:rPr lang="en-US" sz="800" dirty="0" err="1">
                <a:latin typeface="+mj-lt"/>
              </a:rPr>
              <a:t>Basemap</a:t>
            </a:r>
            <a:r>
              <a:rPr lang="en-US" sz="800" dirty="0">
                <a:latin typeface="+mj-lt"/>
              </a:rPr>
              <a:t> credits: Esri, GEBCO, NOAA, National Geographic, Garmin, Geonames.org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
        <p:nvSpPr>
          <p:cNvPr id="2" name="Text Placeholder 2">
            <a:extLst>
              <a:ext uri="{FF2B5EF4-FFF2-40B4-BE49-F238E27FC236}">
                <a16:creationId xmlns:a16="http://schemas.microsoft.com/office/drawing/2014/main" id="{E24EC7FA-49FA-B9F0-9D5D-35E1C261F1E5}"/>
              </a:ext>
            </a:extLst>
          </p:cNvPr>
          <p:cNvSpPr txBox="1">
            <a:spLocks/>
          </p:cNvSpPr>
          <p:nvPr/>
        </p:nvSpPr>
        <p:spPr>
          <a:xfrm>
            <a:off x="506896" y="1161143"/>
            <a:ext cx="10189679" cy="48777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BA3A50"/>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BA3A50"/>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BA3A50"/>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BA3A50"/>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BA3A50"/>
              </a:buClr>
              <a:buFont typeface="Arial" panose="020B0604020202020204" pitchFamily="34" charset="0"/>
              <a:buChar char="•"/>
            </a:pPr>
            <a:r>
              <a:rPr lang="en-US" dirty="0"/>
              <a:t>List advisors, partners, and others who have contributed in any way to the project.</a:t>
            </a:r>
          </a:p>
          <a:p>
            <a:pPr marL="457200" indent="-457200">
              <a:buClr>
                <a:srgbClr val="BA3A50"/>
              </a:buClr>
              <a:buFont typeface="Arial" panose="020B0604020202020204" pitchFamily="34" charset="0"/>
              <a:buChar char="•"/>
            </a:pPr>
            <a:r>
              <a:rPr lang="en-US" dirty="0"/>
              <a:t>If your project is a multi-term one, acknowledge past contributors.</a:t>
            </a:r>
          </a:p>
          <a:p>
            <a:pPr marL="457200" indent="-457200">
              <a:buClr>
                <a:srgbClr val="BA3A50"/>
              </a:buClr>
              <a:buFont typeface="Arial" panose="020B0604020202020204" pitchFamily="34" charset="0"/>
              <a:buChar char="•"/>
            </a:pPr>
            <a:r>
              <a:rPr lang="en-US" dirty="0"/>
              <a:t>If you used ESA data, you need to include the following disclaimer: </a:t>
            </a:r>
            <a:r>
              <a:rPr lang="en-US" sz="2000" dirty="0"/>
              <a:t>“</a:t>
            </a:r>
            <a:r>
              <a:rPr lang="en-US" sz="2000" i="1" dirty="0"/>
              <a:t>This material contains modified Copernicus Sentinel data (insert year), processed by ESA.” </a:t>
            </a:r>
          </a:p>
          <a:p>
            <a:pPr marL="457200" indent="-457200">
              <a:buClr>
                <a:srgbClr val="BA3A50"/>
              </a:buClr>
              <a:buFont typeface="Arial" panose="020B0604020202020204" pitchFamily="34" charset="0"/>
              <a:buChar char="•"/>
            </a:pPr>
            <a:r>
              <a:rPr lang="en-US" dirty="0"/>
              <a:t>If you used Planet/Maxar data, you need to include the following disclaimer: </a:t>
            </a:r>
            <a:r>
              <a:rPr lang="en-US" sz="2000" dirty="0"/>
              <a:t>“</a:t>
            </a:r>
            <a:r>
              <a:rPr lang="en-US" sz="2000" i="1" dirty="0">
                <a:solidFill>
                  <a:srgbClr val="3F3F3F"/>
                </a:solidFill>
                <a:latin typeface="Century Gothic"/>
              </a:rPr>
              <a:t>This work utilized data made available through the NASA Commercial </a:t>
            </a:r>
            <a:r>
              <a:rPr lang="en-US" sz="2000" i="1" dirty="0" err="1">
                <a:solidFill>
                  <a:srgbClr val="3F3F3F"/>
                </a:solidFill>
                <a:latin typeface="Century Gothic"/>
              </a:rPr>
              <a:t>Smallsat</a:t>
            </a:r>
            <a:r>
              <a:rPr lang="en-US" sz="2000" i="1" dirty="0">
                <a:solidFill>
                  <a:srgbClr val="3F3F3F"/>
                </a:solidFill>
                <a:latin typeface="Century Gothic"/>
              </a:rPr>
              <a:t> Data Acquisition (</a:t>
            </a:r>
            <a:r>
              <a:rPr lang="en-US" sz="2000" i="1" dirty="0" err="1">
                <a:solidFill>
                  <a:srgbClr val="3F3F3F"/>
                </a:solidFill>
                <a:latin typeface="Century Gothic"/>
              </a:rPr>
              <a:t>CSDA</a:t>
            </a:r>
            <a:r>
              <a:rPr lang="en-US" sz="2000" i="1" dirty="0">
                <a:solidFill>
                  <a:srgbClr val="3F3F3F"/>
                </a:solidFill>
                <a:latin typeface="Century Gothic"/>
              </a:rPr>
              <a:t>) Program.” </a:t>
            </a:r>
            <a:endParaRPr lang="en-US" sz="2000" i="1" dirty="0">
              <a:solidFill>
                <a:srgbClr val="3F3F3F"/>
              </a:solidFill>
            </a:endParaRPr>
          </a:p>
          <a:p>
            <a:pPr marL="457200" indent="-457200">
              <a:buClr>
                <a:srgbClr val="D2672B"/>
              </a:buClr>
              <a:buFont typeface="Arial" panose="020B0604020202020204" pitchFamily="34" charset="0"/>
              <a:buChar char="•"/>
            </a:pPr>
            <a:endParaRPr lang="en-US" dirty="0">
              <a:highlight>
                <a:srgbClr val="00FFFF"/>
              </a:highlight>
            </a:endParaRPr>
          </a:p>
          <a:p>
            <a:pPr marL="457200" indent="-457200">
              <a:buClr>
                <a:srgbClr val="D2672B"/>
              </a:buClr>
              <a:buFont typeface="Arial" panose="020B0604020202020204" pitchFamily="34" charset="0"/>
              <a:buChar char="•"/>
            </a:pPr>
            <a:endParaRPr lang="en-US" dirty="0">
              <a:highlight>
                <a:srgbClr val="00FFFF"/>
              </a:highlight>
            </a:endParaRPr>
          </a:p>
          <a:p>
            <a:endParaRPr lang="en-US" dirty="0"/>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
        <p:nvSpPr>
          <p:cNvPr id="2" name="Text Placeholder 7">
            <a:extLst>
              <a:ext uri="{FF2B5EF4-FFF2-40B4-BE49-F238E27FC236}">
                <a16:creationId xmlns:a16="http://schemas.microsoft.com/office/drawing/2014/main" id="{10B6DF6C-097A-C3F6-90B1-C8F5A4FF601E}"/>
              </a:ext>
            </a:extLst>
          </p:cNvPr>
          <p:cNvSpPr txBox="1">
            <a:spLocks/>
          </p:cNvSpPr>
          <p:nvPr/>
        </p:nvSpPr>
        <p:spPr>
          <a:xfrm>
            <a:off x="216684" y="1392637"/>
            <a:ext cx="5108575" cy="51979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BA3A50"/>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BA3A50"/>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BA3A50"/>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BA3A50"/>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BA3A50"/>
              </a:buClr>
              <a:buFont typeface="Arial" panose="020B0604020202020204" pitchFamily="34" charset="0"/>
              <a:buChar char="•"/>
            </a:pPr>
            <a:r>
              <a:rPr lang="en-US" sz="2000" dirty="0"/>
              <a:t>Study Area</a:t>
            </a:r>
          </a:p>
          <a:p>
            <a:pPr marL="457200" indent="-457200">
              <a:buClr>
                <a:srgbClr val="BA3A50"/>
              </a:buClr>
              <a:buFont typeface="Arial" panose="020B0604020202020204" pitchFamily="34" charset="0"/>
              <a:buChar char="•"/>
            </a:pPr>
            <a:r>
              <a:rPr lang="en-US" sz="2000" dirty="0"/>
              <a:t>Study Period</a:t>
            </a:r>
          </a:p>
          <a:p>
            <a:pPr marL="457200" indent="-457200">
              <a:buClr>
                <a:srgbClr val="BA3A50"/>
              </a:buClr>
              <a:buFont typeface="Arial" panose="020B0604020202020204" pitchFamily="34" charset="0"/>
              <a:buChar char="•"/>
            </a:pPr>
            <a:r>
              <a:rPr lang="en-US" sz="2000" dirty="0"/>
              <a:t>Objectives</a:t>
            </a:r>
          </a:p>
          <a:p>
            <a:pPr marL="457200" indent="-457200">
              <a:buClr>
                <a:srgbClr val="BA3A50"/>
              </a:buClr>
              <a:buFont typeface="Arial" panose="020B0604020202020204" pitchFamily="34" charset="0"/>
              <a:buChar char="•"/>
            </a:pPr>
            <a:r>
              <a:rPr lang="en-US" sz="2000" dirty="0"/>
              <a:t>Partners</a:t>
            </a:r>
          </a:p>
          <a:p>
            <a:pPr marL="457200" indent="-457200">
              <a:buClr>
                <a:srgbClr val="BA3A50"/>
              </a:buClr>
              <a:buFont typeface="Arial" panose="020B0604020202020204" pitchFamily="34" charset="0"/>
              <a:buChar char="•"/>
            </a:pPr>
            <a:r>
              <a:rPr lang="en-US" sz="2000" dirty="0"/>
              <a:t>Community Concerns</a:t>
            </a:r>
          </a:p>
          <a:p>
            <a:pPr marL="457200" indent="-457200">
              <a:buClr>
                <a:srgbClr val="BA3A50"/>
              </a:buClr>
              <a:buFont typeface="Arial" panose="020B0604020202020204" pitchFamily="34" charset="0"/>
              <a:buChar char="•"/>
            </a:pPr>
            <a:r>
              <a:rPr lang="en-US" sz="2000" dirty="0"/>
              <a:t>Earth Observations</a:t>
            </a:r>
          </a:p>
          <a:p>
            <a:pPr marL="457200" indent="-457200">
              <a:buClr>
                <a:srgbClr val="BA3A50"/>
              </a:buClr>
              <a:buFont typeface="Arial" panose="020B0604020202020204" pitchFamily="34" charset="0"/>
              <a:buChar char="•"/>
            </a:pPr>
            <a:r>
              <a:rPr lang="en-US" sz="2000" dirty="0"/>
              <a:t>Methodology</a:t>
            </a:r>
          </a:p>
          <a:p>
            <a:pPr marL="457200" indent="-457200">
              <a:buClr>
                <a:srgbClr val="BA3A50"/>
              </a:buClr>
              <a:buFont typeface="Arial" panose="020B0604020202020204" pitchFamily="34" charset="0"/>
              <a:buChar char="•"/>
            </a:pPr>
            <a:r>
              <a:rPr lang="en-US" sz="2000" dirty="0"/>
              <a:t>Results</a:t>
            </a:r>
          </a:p>
          <a:p>
            <a:pPr marL="457200" indent="-457200">
              <a:buClr>
                <a:srgbClr val="BA3A50"/>
              </a:buClr>
              <a:buFont typeface="Arial" panose="020B0604020202020204" pitchFamily="34" charset="0"/>
              <a:buChar char="•"/>
            </a:pPr>
            <a:r>
              <a:rPr lang="en-US" sz="2000" dirty="0"/>
              <a:t>Errors &amp; Uncertainties</a:t>
            </a:r>
          </a:p>
          <a:p>
            <a:pPr marL="457200" indent="-457200">
              <a:buClr>
                <a:srgbClr val="BA3A50"/>
              </a:buClr>
              <a:buFont typeface="Arial" panose="020B0604020202020204" pitchFamily="34" charset="0"/>
              <a:buChar char="•"/>
            </a:pPr>
            <a:r>
              <a:rPr lang="en-US" sz="2000" dirty="0"/>
              <a:t>Feasibility &amp; Partner Implementation</a:t>
            </a:r>
            <a:endParaRPr lang="en-US" sz="2000" dirty="0">
              <a:highlight>
                <a:srgbClr val="00FFFF"/>
              </a:highlight>
            </a:endParaRPr>
          </a:p>
          <a:p>
            <a:pPr marL="457200" indent="-457200">
              <a:buClr>
                <a:srgbClr val="BA3A50"/>
              </a:buClr>
              <a:buFont typeface="Arial" panose="020B0604020202020204" pitchFamily="34" charset="0"/>
              <a:buChar char="•"/>
            </a:pPr>
            <a:r>
              <a:rPr lang="en-US" sz="2000" dirty="0"/>
              <a:t>Conclusions</a:t>
            </a:r>
            <a:endParaRPr lang="en-US" sz="2000" dirty="0">
              <a:highlight>
                <a:srgbClr val="00FFFF"/>
              </a:highlight>
            </a:endParaRPr>
          </a:p>
          <a:p>
            <a:pPr marL="457200" indent="-457200">
              <a:buClr>
                <a:srgbClr val="BA3A50"/>
              </a:buClr>
              <a:buFont typeface="Arial" panose="020B0604020202020204" pitchFamily="34" charset="0"/>
              <a:buChar char="•"/>
            </a:pPr>
            <a:r>
              <a:rPr lang="en-US" sz="2000" dirty="0"/>
              <a:t>Acknowledgements</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BA3A50"/>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BA3A50"/>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BA3A50"/>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Clr>
                <a:srgbClr val="BA3A50"/>
              </a:buClr>
              <a:buFont typeface="Arial" panose="020B0604020202020204" pitchFamily="34" charset="0"/>
              <a:buChar char="•"/>
            </a:pPr>
            <a:r>
              <a:rPr lang="en-US" sz="1800" dirty="0"/>
              <a:t>Try to use a consistent font size between slides.</a:t>
            </a:r>
          </a:p>
          <a:p>
            <a:pPr marL="285750" indent="-285750">
              <a:spcAft>
                <a:spcPts val="500"/>
              </a:spcAft>
              <a:buClr>
                <a:srgbClr val="BA3A50"/>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BA3A50"/>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3"/>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BA3A50"/>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BA3A50"/>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BA3A50"/>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BA3A50"/>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BA3A50"/>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BA3A50"/>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BA3A50"/>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BA3A50"/>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BA3A50"/>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BA3A50"/>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BA3A50"/>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BA3A50"/>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BA3A50"/>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BA3A50"/>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BA3A50"/>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BA3A50"/>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BA3A50"/>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BA3A5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BA3A50"/>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8628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BA3A50"/>
              </a:buClr>
            </a:pPr>
            <a:r>
              <a:rPr lang="en-US" sz="2000" dirty="0">
                <a:solidFill>
                  <a:schemeClr val="tx1">
                    <a:lumMod val="75000"/>
                    <a:lumOff val="25000"/>
                  </a:schemeClr>
                </a:solidFill>
                <a:latin typeface="Century Gothic" panose="020F0302020204030204"/>
              </a:rPr>
              <a:t>The inset map is missing </a:t>
            </a:r>
            <a:r>
              <a:rPr lang="en-US" sz="2000" dirty="0" err="1">
                <a:solidFill>
                  <a:schemeClr val="tx1">
                    <a:lumMod val="75000"/>
                    <a:lumOff val="25000"/>
                  </a:schemeClr>
                </a:solidFill>
                <a:latin typeface="Century Gothic" panose="020F0302020204030204"/>
              </a:rPr>
              <a:t>basemap</a:t>
            </a:r>
            <a:r>
              <a:rPr lang="en-US" sz="2000">
                <a:solidFill>
                  <a:schemeClr val="tx1">
                    <a:lumMod val="75000"/>
                    <a:lumOff val="25000"/>
                  </a:schemeClr>
                </a:solidFill>
                <a:latin typeface="Century Gothic" panose="020F0302020204030204"/>
              </a:rPr>
              <a:t> credits.</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19316</TotalTime>
  <Words>1630</Words>
  <Application>Microsoft Office PowerPoint</Application>
  <PresentationFormat>Widescreen</PresentationFormat>
  <Paragraphs>256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Centaur</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Olivia Landry</cp:lastModifiedBy>
  <cp:revision>66</cp:revision>
  <dcterms:created xsi:type="dcterms:W3CDTF">2023-10-31T16:04:03Z</dcterms:created>
  <dcterms:modified xsi:type="dcterms:W3CDTF">2024-05-28T14:47:47Z</dcterms:modified>
</cp:coreProperties>
</file>