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9" r:id="rId1"/>
    <p:sldMasterId id="2147483680" r:id="rId2"/>
  </p:sldMasterIdLst>
  <p:notesMasterIdLst>
    <p:notesMasterId r:id="rId1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Lst>
  <p:sldSz cx="12192000" cy="6858000"/>
  <p:notesSz cx="6858000" cy="9144000"/>
  <p:embeddedFontLst>
    <p:embeddedFont>
      <p:font typeface="Garamond" panose="02020404030301010803" pitchFamily="18" charset="0"/>
      <p:regular r:id="rId20"/>
      <p:bold r:id="rId21"/>
      <p:italic r:id="rId22"/>
    </p:embeddedFont>
    <p:embeddedFont>
      <p:font typeface="Wingdings 3" panose="05040102010807070707" pitchFamily="18" charset="2"/>
      <p:regular r:id="rId23"/>
    </p:embeddedFont>
    <p:embeddedFont>
      <p:font typeface="Century Gothic" panose="020B0502020202020204" pitchFamily="34" charset="0"/>
      <p:regular r:id="rId24"/>
      <p:bold r:id="rId25"/>
      <p:italic r:id="rId26"/>
      <p:boldItalic r:id="rId27"/>
    </p:embeddedFont>
    <p:embeddedFont>
      <p:font typeface="Calibri" panose="020F050202020403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232">
          <p15:clr>
            <a:srgbClr val="A4A3A4"/>
          </p15:clr>
        </p15:guide>
        <p15:guide id="2" pos="3840">
          <p15:clr>
            <a:srgbClr val="A4A3A4"/>
          </p15:clr>
        </p15:guide>
        <p15:guide id="3" pos="7368">
          <p15:clr>
            <a:srgbClr val="A4A3A4"/>
          </p15:clr>
        </p15:guide>
        <p15:guide id="4" orient="horz" pos="41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4268"/>
    <a:srgbClr val="3F4368"/>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4699813-49B0-41DF-AE15-E4D14CAE056A}">
  <a:tblStyle styleId="{B4699813-49B0-41DF-AE15-E4D14CAE056A}" styleName="Table_0">
    <a:wholeTbl>
      <a:tcTxStyle b="off" i="off">
        <a:font>
          <a:latin typeface="Century Gothic"/>
          <a:ea typeface="Century Gothic"/>
          <a:cs typeface="Century Gothic"/>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64"/>
    <p:restoredTop sz="78903" autoAdjust="0"/>
  </p:normalViewPr>
  <p:slideViewPr>
    <p:cSldViewPr snapToGrid="0">
      <p:cViewPr varScale="1">
        <p:scale>
          <a:sx n="66" d="100"/>
          <a:sy n="66" d="100"/>
        </p:scale>
        <p:origin x="1565" y="43"/>
      </p:cViewPr>
      <p:guideLst>
        <p:guide orient="horz" pos="2232"/>
        <p:guide pos="3840"/>
        <p:guide pos="7368"/>
        <p:guide orient="horz" pos="41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810014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Garamond"/>
                <a:ea typeface="Garamond"/>
                <a:cs typeface="Garamond"/>
                <a:sym typeface="Garamond"/>
              </a:rPr>
              <a:t>NB: </a:t>
            </a:r>
            <a:r>
              <a:rPr lang="en-US" sz="1200" i="0" u="none" strike="noStrike">
                <a:solidFill>
                  <a:schemeClr val="dk1"/>
                </a:solidFill>
                <a:latin typeface="Garamond"/>
                <a:ea typeface="Garamond"/>
                <a:cs typeface="Garamond"/>
                <a:sym typeface="Garamond"/>
              </a:rPr>
              <a:t>Hello, everyone! Thank you all for joining us today. I’m Natalie Belew. I’m Tyler Hennessee. I’m Nick Roberts. And we’re the Missouri River Basin Disasters team. We’ve spent the last nine weeks here at NCEI modifying and updating a wildfire risk map for the Great Plains.</a:t>
            </a:r>
            <a:endParaRPr>
              <a:latin typeface="Garamond"/>
              <a:ea typeface="Garamond"/>
              <a:cs typeface="Garamond"/>
              <a:sym typeface="Garamond"/>
            </a:endParaRPr>
          </a:p>
        </p:txBody>
      </p:sp>
      <p:sp>
        <p:nvSpPr>
          <p:cNvPr id="273" name="Google Shape;27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3212292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444cb44ebf_2_8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a:t>
            </a:r>
            <a:endParaRPr/>
          </a:p>
          <a:p>
            <a:pPr marL="0" lvl="0" indent="0" algn="l" rtl="0">
              <a:spcBef>
                <a:spcPts val="0"/>
              </a:spcBef>
              <a:spcAft>
                <a:spcPts val="0"/>
              </a:spcAft>
              <a:buNone/>
            </a:pPr>
            <a:r>
              <a:rPr lang="en-US"/>
              <a:t>After bringing the data into the tool and clipping it to the study area, we applied partner defined thresholds to the data. </a:t>
            </a:r>
            <a:endParaRPr/>
          </a:p>
          <a:p>
            <a:pPr marL="0" lvl="0" indent="0" algn="l" rtl="0">
              <a:spcBef>
                <a:spcPts val="0"/>
              </a:spcBef>
              <a:spcAft>
                <a:spcPts val="0"/>
              </a:spcAft>
              <a:buNone/>
            </a:pPr>
            <a:endParaRPr/>
          </a:p>
          <a:p>
            <a:pPr marL="0" lvl="0" indent="0" algn="l" rtl="0">
              <a:spcBef>
                <a:spcPts val="0"/>
              </a:spcBef>
              <a:spcAft>
                <a:spcPts val="0"/>
              </a:spcAft>
              <a:buNone/>
            </a:pPr>
            <a:r>
              <a:rPr lang="en-US"/>
              <a:t>If there were drought conditions of D1 or higher (D2, D3, D4), then these contributed to the fire risk.</a:t>
            </a:r>
            <a:endParaRPr/>
          </a:p>
          <a:p>
            <a:pPr marL="0" lvl="0" indent="0" algn="l" rtl="0">
              <a:spcBef>
                <a:spcPts val="0"/>
              </a:spcBef>
              <a:spcAft>
                <a:spcPts val="0"/>
              </a:spcAft>
              <a:buNone/>
            </a:pPr>
            <a:endParaRPr/>
          </a:p>
          <a:p>
            <a:pPr marL="0" lvl="0" indent="0" algn="l" rtl="0">
              <a:spcBef>
                <a:spcPts val="0"/>
              </a:spcBef>
              <a:spcAft>
                <a:spcPts val="0"/>
              </a:spcAft>
              <a:buNone/>
            </a:pPr>
            <a:r>
              <a:rPr lang="en-US"/>
              <a:t>Sustained windspeeds of 11 m/s contribute to fire risk, while windspeeds below 11 m/s do not.</a:t>
            </a:r>
            <a:endParaRPr/>
          </a:p>
          <a:p>
            <a:pPr marL="0" lvl="0" indent="0" algn="l" rtl="0">
              <a:spcBef>
                <a:spcPts val="0"/>
              </a:spcBef>
              <a:spcAft>
                <a:spcPts val="0"/>
              </a:spcAft>
              <a:buNone/>
            </a:pPr>
            <a:endParaRPr/>
          </a:p>
          <a:p>
            <a:pPr marL="0" lvl="0" indent="0" algn="l" rtl="0">
              <a:spcBef>
                <a:spcPts val="0"/>
              </a:spcBef>
              <a:spcAft>
                <a:spcPts val="0"/>
              </a:spcAft>
              <a:buNone/>
            </a:pPr>
            <a:r>
              <a:rPr lang="en-US"/>
              <a:t>If there is less than the threshold values for soaking and wetting rain, then these variables contribute to fire risk.</a:t>
            </a:r>
            <a:endParaRPr/>
          </a:p>
          <a:p>
            <a:pPr marL="0" lvl="0" indent="0" algn="l" rtl="0">
              <a:spcBef>
                <a:spcPts val="0"/>
              </a:spcBef>
              <a:spcAft>
                <a:spcPts val="0"/>
              </a:spcAft>
              <a:buNone/>
            </a:pPr>
            <a:endParaRPr/>
          </a:p>
          <a:p>
            <a:pPr marL="0" lvl="0" indent="0" algn="l" rtl="0">
              <a:spcBef>
                <a:spcPts val="0"/>
              </a:spcBef>
              <a:spcAft>
                <a:spcPts val="0"/>
              </a:spcAft>
              <a:buNone/>
            </a:pPr>
            <a:r>
              <a:rPr lang="en-US"/>
              <a:t>If the average relative humidity is below these seasonal percentages, then the percent relative humidity would contribute to fire risk.</a:t>
            </a:r>
            <a:endParaRPr/>
          </a:p>
          <a:p>
            <a:pPr marL="0" lvl="0" indent="0" algn="l" rtl="0">
              <a:spcBef>
                <a:spcPts val="0"/>
              </a:spcBef>
              <a:spcAft>
                <a:spcPts val="0"/>
              </a:spcAft>
              <a:buNone/>
            </a:pPr>
            <a:endParaRPr/>
          </a:p>
          <a:p>
            <a:pPr marL="0" lvl="0" indent="0" algn="l" rtl="0">
              <a:spcBef>
                <a:spcPts val="0"/>
              </a:spcBef>
              <a:spcAft>
                <a:spcPts val="0"/>
              </a:spcAft>
              <a:buNone/>
            </a:pPr>
            <a:r>
              <a:rPr lang="en-US"/>
              <a:t>If the temperature anomaly is greater than these temperatures, then this contributes to fire risk.</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08" name="Google Shape;408;g444cb44ebf_2_8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6189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444cb44ebf_2_3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g444cb44ebf_2_3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Here are some examples of what some of our data look like after they’ve been processed, but not yet reclassified using a partner defined threshold.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For a bit more context, the wind, dewpoint, and temperature data are extracted from the 24 most recent RTMA hourly datasets and processed to display average daily dewpoint, average daily temperature, and daily maximum wind speed. The most current USDM drought is also automatically ingested and clipped to the relevant study area.</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 These data are either then reclassified, or further processed in order to yield relevant data such as relative humidity or temperature anomalies.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Images Source: Missouri River Basin Disasters Team</a:t>
            </a:r>
            <a:endParaRPr/>
          </a:p>
        </p:txBody>
      </p:sp>
      <p:sp>
        <p:nvSpPr>
          <p:cNvPr id="416" name="Google Shape;416;g444cb44ebf_2_3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11</a:t>
            </a:fld>
            <a:endParaRPr/>
          </a:p>
        </p:txBody>
      </p:sp>
    </p:spTree>
    <p:extLst>
      <p:ext uri="{BB962C8B-B14F-4D97-AF65-F5344CB8AC3E}">
        <p14:creationId xmlns:p14="http://schemas.microsoft.com/office/powerpoint/2010/main" val="2986069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444cb44ebf_2_3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These ingested processed and reclassified data are then combined to create our “Daily Fire Risk Map”. Each of the 8 variables we use to calculate fire risk is shown on the left here. The Fire Risk map displays fire risk on a scale from 0 to 1, with 0 being the absolute minimum fire risk possible with every layer not contributing to fire risk and 1 being the absolute maximum with every variable fully contributing to fire risk.</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Additionally, there are several overlays, one of which shows individual counties and reservations within the study area in order to be better utilized on a county and reservation level. There is also a snow cover overlay which shows areas of snow cover in which fire risk is irrelevant. Because this map example was produced on a day when the snow cover was not present in the study area, this overlay is not visible, but it would be on top of the fire risk map. Finally, there is a soil moisture overlay which displays the most current soil moisture data obtained from NLDAS.</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Images Source: Missouri River Basin Disasters Team</a:t>
            </a:r>
            <a:endParaRPr/>
          </a:p>
        </p:txBody>
      </p:sp>
      <p:sp>
        <p:nvSpPr>
          <p:cNvPr id="434" name="Google Shape;434;g444cb44ebf_2_3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70753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444cb44ebf_2_9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g444cb44ebf_2_9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FIRE 2.0 tool does not guarantee that fires will occur in a given location. The tool takes data from various inputs that the partners have identified as contributing to wildfire risk, and using partner-defined thresholds, it generates a map that shows the areas that wildfires are </a:t>
            </a:r>
            <a:r>
              <a:rPr lang="en-US" b="1"/>
              <a:t>more likely </a:t>
            </a:r>
            <a:r>
              <a:rPr lang="en-US" b="0"/>
              <a:t>to occur in.</a:t>
            </a:r>
            <a:endParaRPr/>
          </a:p>
          <a:p>
            <a:pPr marL="0" lvl="0" indent="0" algn="l" rtl="0">
              <a:spcBef>
                <a:spcPts val="0"/>
              </a:spcBef>
              <a:spcAft>
                <a:spcPts val="0"/>
              </a:spcAft>
              <a:buNone/>
            </a:pPr>
            <a:endParaRPr b="0"/>
          </a:p>
          <a:p>
            <a:pPr marL="0" lvl="0" indent="0" algn="l" rtl="0">
              <a:spcBef>
                <a:spcPts val="0"/>
              </a:spcBef>
              <a:spcAft>
                <a:spcPts val="0"/>
              </a:spcAft>
              <a:buNone/>
            </a:pPr>
            <a:r>
              <a:rPr lang="en-US"/>
              <a:t>Our partners did a great job of using their expertise from years in the field observing and combating wildfires to define thresholds for the variables that affect fire risk. However, as more information becomes available and as our partners utilize this tool, they may find changes in the weights and thresholds that they wish to make. Unfortunately, until the code goes through the code release process, they will not be able to enact those changes.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As websites are updated, the URLs and the file naming scheme may change. The code knows how to go to a specific URL and find the data needed by following an established pattern. </a:t>
            </a:r>
            <a:r>
              <a:rPr lang="en-US"/>
              <a:t>Additionally, it’s possible that a data source will stop updating completely. If this occurs, the code should not break; however, the data that was downloaded most recently will be used, introducing uncertainty.</a:t>
            </a:r>
            <a:endParaRPr/>
          </a:p>
          <a:p>
            <a:pPr marL="0" lvl="0" indent="0" algn="l" rtl="0">
              <a:spcBef>
                <a:spcPts val="0"/>
              </a:spcBef>
              <a:spcAft>
                <a:spcPts val="0"/>
              </a:spcAft>
              <a:buNone/>
            </a:pPr>
            <a:endParaRPr/>
          </a:p>
          <a:p>
            <a:pPr marL="0" lvl="0" indent="0" algn="l" rtl="0">
              <a:spcBef>
                <a:spcPts val="0"/>
              </a:spcBef>
              <a:spcAft>
                <a:spcPts val="0"/>
              </a:spcAft>
              <a:buNone/>
            </a:pPr>
            <a:r>
              <a:rPr lang="en-US"/>
              <a:t>Image Source:</a:t>
            </a:r>
            <a:endParaRPr/>
          </a:p>
          <a:p>
            <a:pPr marL="0" lvl="0" indent="0" algn="l" rtl="0">
              <a:spcBef>
                <a:spcPts val="0"/>
              </a:spcBef>
              <a:spcAft>
                <a:spcPts val="0"/>
              </a:spcAft>
              <a:buNone/>
            </a:pPr>
            <a:r>
              <a:rPr lang="en-US"/>
              <a:t>Darren Clabo, partner.</a:t>
            </a:r>
            <a:endParaRPr/>
          </a:p>
          <a:p>
            <a:pPr marL="0" lvl="0" indent="0" algn="l" rtl="0">
              <a:spcBef>
                <a:spcPts val="0"/>
              </a:spcBef>
              <a:spcAft>
                <a:spcPts val="0"/>
              </a:spcAft>
              <a:buNone/>
            </a:pPr>
            <a:endParaRPr/>
          </a:p>
        </p:txBody>
      </p:sp>
      <p:sp>
        <p:nvSpPr>
          <p:cNvPr id="473" name="Google Shape;473;g444cb44ebf_2_9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15973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 </a:t>
            </a:r>
            <a:endParaRPr dirty="0"/>
          </a:p>
          <a:p>
            <a:pPr marL="0" lvl="0" indent="0" algn="l" rtl="0">
              <a:spcBef>
                <a:spcPts val="0"/>
              </a:spcBef>
              <a:spcAft>
                <a:spcPts val="0"/>
              </a:spcAft>
              <a:buNone/>
            </a:pPr>
            <a:r>
              <a:rPr lang="en-US" dirty="0"/>
              <a:t>The FIRE 2.0 tool could be put on an online platform with a user interface to allow viewers to modify the thresholds or how they are weighted to make an interactive tool that can encompass new knowledge about the thresholds and their impacts on fire risk. </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None/>
            </a:pPr>
            <a:r>
              <a:rPr lang="en-US" dirty="0"/>
              <a:t>Partners requested a layer showing soil moisture to be included to reference with the output of the FIRE 2.0 tool, however, it was not included in the weighting and analysis of the data. In future work, this layer and soil moisture abnormalities could be added to the analysis of the current fire risk.</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None/>
            </a:pPr>
            <a:r>
              <a:rPr lang="en-US" dirty="0"/>
              <a:t>As this was a ten-week project, we did not have as much time as we would have liked to perform statistical validation of our tool using previous fires. Additional validation could help refine our model and make it more representative of the fires that are experienced in this region. </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None/>
            </a:pPr>
            <a:r>
              <a:rPr lang="en-US" dirty="0"/>
              <a:t>While our partners requested a specific focus on the states of Nebraska, North Dakota, and South Dakota, it is possible to recode the tool in order to focus on another region or areas of interest. </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r>
              <a:rPr lang="en-US" dirty="0"/>
              <a:t>Additionally, as wildfires continue to be studied, new information or a more accurate method of predicting where wildfires will occur could be devised. Working this method of analysis into the code could help improve its’ functionality and accuracy.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Image Source:</a:t>
            </a:r>
            <a:endParaRPr dirty="0"/>
          </a:p>
          <a:p>
            <a:pPr marL="0" marR="0" lvl="0" indent="0" algn="l" rtl="0">
              <a:lnSpc>
                <a:spcPct val="100000"/>
              </a:lnSpc>
              <a:spcBef>
                <a:spcPts val="0"/>
              </a:spcBef>
              <a:spcAft>
                <a:spcPts val="0"/>
              </a:spcAft>
              <a:buClr>
                <a:schemeClr val="dk1"/>
              </a:buClr>
              <a:buSzPts val="1200"/>
              <a:buFont typeface="Calibri"/>
              <a:buNone/>
            </a:pPr>
            <a:r>
              <a:rPr lang="en-US" dirty="0"/>
              <a:t>Darren </a:t>
            </a:r>
            <a:r>
              <a:rPr lang="en-US" dirty="0" err="1"/>
              <a:t>Clabo</a:t>
            </a:r>
            <a:r>
              <a:rPr lang="en-US" dirty="0"/>
              <a:t>, partner.</a:t>
            </a:r>
            <a:endParaRPr dirty="0"/>
          </a:p>
          <a:p>
            <a:pPr marL="0" lvl="0" indent="0" algn="l" rtl="0">
              <a:spcBef>
                <a:spcPts val="0"/>
              </a:spcBef>
              <a:spcAft>
                <a:spcPts val="0"/>
              </a:spcAft>
              <a:buNone/>
            </a:pPr>
            <a:endParaRPr dirty="0"/>
          </a:p>
        </p:txBody>
      </p:sp>
      <p:sp>
        <p:nvSpPr>
          <p:cNvPr id="483" name="Google Shape;48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2151165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444cb44ebf_7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g444cb44ebf_7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latin typeface="Garamond"/>
                <a:ea typeface="Garamond"/>
                <a:cs typeface="Garamond"/>
                <a:sym typeface="Garamond"/>
              </a:rPr>
              <a:t>As Nick and Tyler discussed, our updated FIRE 2.0 Tool aims to automatically ingest the most recent climate information from NOAA and NASA satellites to produce a daily fire risk map for the northern Great Plains. We believe this map can be a helpful product for our partners to monitor climate indicators across the three states and maybe beyond! I cannot end today’s presentation better than with a quote from one of our partners, Darren Clabo, the State Fire Meteorologist of South Dakota: “This tool can really give our first responders an edge on the initial attack of suppressing those wildfires. If [our product] knows the status of the fuels and the other models aren’t showing that like ours could, that would definitely give us a leg up on suppressing that fire as quickly as possible.” That’s our hope for this product. </a:t>
            </a:r>
            <a:endParaRPr>
              <a:latin typeface="Garamond"/>
              <a:ea typeface="Garamond"/>
              <a:cs typeface="Garamond"/>
              <a:sym typeface="Garamond"/>
            </a:endParaRPr>
          </a:p>
          <a:p>
            <a:pPr marL="0" lvl="0" indent="0" algn="l" rtl="0">
              <a:spcBef>
                <a:spcPts val="0"/>
              </a:spcBef>
              <a:spcAft>
                <a:spcPts val="0"/>
              </a:spcAft>
              <a:buClr>
                <a:schemeClr val="dk1"/>
              </a:buClr>
              <a:buFont typeface="Arial"/>
              <a:buNone/>
            </a:pPr>
            <a:endParaRPr>
              <a:latin typeface="Garamond"/>
              <a:ea typeface="Garamond"/>
              <a:cs typeface="Garamond"/>
              <a:sym typeface="Garamond"/>
            </a:endParaRPr>
          </a:p>
          <a:p>
            <a:pPr marL="0" lvl="0" indent="0" algn="l" rtl="0">
              <a:spcBef>
                <a:spcPts val="0"/>
              </a:spcBef>
              <a:spcAft>
                <a:spcPts val="0"/>
              </a:spcAft>
              <a:buClr>
                <a:schemeClr val="dk1"/>
              </a:buClr>
              <a:buFont typeface="Arial"/>
              <a:buNone/>
            </a:pPr>
            <a:r>
              <a:rPr lang="en-US">
                <a:latin typeface="Garamond"/>
                <a:ea typeface="Garamond"/>
                <a:cs typeface="Garamond"/>
                <a:sym typeface="Garamond"/>
              </a:rPr>
              <a:t>Maps created by the Missouri River Basin Disasters team</a:t>
            </a:r>
            <a:endParaRPr>
              <a:latin typeface="Garamond"/>
              <a:ea typeface="Garamond"/>
              <a:cs typeface="Garamond"/>
              <a:sym typeface="Garamond"/>
            </a:endParaRPr>
          </a:p>
        </p:txBody>
      </p:sp>
      <p:sp>
        <p:nvSpPr>
          <p:cNvPr id="493" name="Google Shape;493;g444cb44ebf_7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2412347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444cb44ebf_2_5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g444cb44ebf_2_5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latin typeface="Garamond"/>
                <a:ea typeface="Garamond"/>
                <a:cs typeface="Garamond"/>
                <a:sym typeface="Garamond"/>
              </a:rPr>
              <a:t>First off, we three are unbelievably grateful to NCEI for their continued support of the NOAA NASA node. We would not have been able to do this work without the guidance of so many phenomenal individuals in this building. From our science advisor Michael Kruk to our center lead Aaron Mackey to Alec Courtright, Rocky Bilotta, Karin Gleason, Jared Rennie, Kate Johnson, Jonathon Brannock, the list goes on and on, and we can’t thank each and everyone of y’all enough for sharing your time and expertise with us during these ten weeks. Thank you for joining us here today.</a:t>
            </a:r>
            <a:endParaRPr/>
          </a:p>
        </p:txBody>
      </p:sp>
      <p:sp>
        <p:nvSpPr>
          <p:cNvPr id="506" name="Google Shape;506;g444cb44ebf_2_5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2704366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444cb44ebf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444cb44ebf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Garamond"/>
                <a:ea typeface="Garamond"/>
                <a:cs typeface="Garamond"/>
                <a:sym typeface="Garamond"/>
              </a:rPr>
              <a:t>NB: For a bit of a background information, I’m sure most of us are familiar with the devastating wildfires that have been occurring recently across the western half of the US and even across the world</a:t>
            </a:r>
            <a:r>
              <a:rPr lang="en-US" sz="1200" i="0" u="none" strike="noStrike" dirty="0">
                <a:solidFill>
                  <a:schemeClr val="dk1"/>
                </a:solidFill>
                <a:latin typeface="Garamond"/>
                <a:ea typeface="Garamond"/>
                <a:cs typeface="Garamond"/>
                <a:sym typeface="Garamond"/>
              </a:rPr>
              <a:t>. Altho</a:t>
            </a:r>
            <a:r>
              <a:rPr lang="en-US" dirty="0">
                <a:latin typeface="Garamond"/>
                <a:ea typeface="Garamond"/>
                <a:cs typeface="Garamond"/>
                <a:sym typeface="Garamond"/>
              </a:rPr>
              <a:t>ugh wildfires are essential to maintaining a place’s ecological integrity, in recent years larger and more frequent fires have threatened and destroyed communities and ecosystem. So, t</a:t>
            </a:r>
            <a:r>
              <a:rPr lang="en-US" sz="1200" i="0" u="none" strike="noStrike" dirty="0">
                <a:solidFill>
                  <a:schemeClr val="dk1"/>
                </a:solidFill>
                <a:latin typeface="Garamond"/>
                <a:ea typeface="Garamond"/>
                <a:cs typeface="Garamond"/>
                <a:sym typeface="Garamond"/>
              </a:rPr>
              <a:t>he Great Plains are no exception</a:t>
            </a:r>
            <a:r>
              <a:rPr lang="en-US" dirty="0">
                <a:latin typeface="Garamond"/>
                <a:ea typeface="Garamond"/>
                <a:cs typeface="Garamond"/>
                <a:sym typeface="Garamond"/>
              </a:rPr>
              <a:t> with scores of large fires in recent years. Regional fire managers have observed many weather and fuel parameters that when combined, can lead to the onset of a large, fast-moving wildfire. And many of these parameters are inter-related. For instance,</a:t>
            </a:r>
            <a:r>
              <a:rPr lang="en-US" sz="1200" i="0" u="none" strike="noStrike" dirty="0">
                <a:solidFill>
                  <a:schemeClr val="dk1"/>
                </a:solidFill>
                <a:latin typeface="Garamond"/>
                <a:ea typeface="Garamond"/>
                <a:cs typeface="Garamond"/>
                <a:sym typeface="Garamond"/>
              </a:rPr>
              <a:t> </a:t>
            </a:r>
            <a:r>
              <a:rPr lang="en-US" dirty="0">
                <a:latin typeface="Garamond"/>
                <a:ea typeface="Garamond"/>
                <a:cs typeface="Garamond"/>
                <a:sym typeface="Garamond"/>
              </a:rPr>
              <a:t>a prolonged </a:t>
            </a:r>
            <a:r>
              <a:rPr lang="en-US" sz="1200" i="0" u="none" strike="noStrike" dirty="0">
                <a:solidFill>
                  <a:schemeClr val="dk1"/>
                </a:solidFill>
                <a:latin typeface="Garamond"/>
                <a:ea typeface="Garamond"/>
                <a:cs typeface="Garamond"/>
                <a:sym typeface="Garamond"/>
              </a:rPr>
              <a:t>drought</a:t>
            </a:r>
            <a:r>
              <a:rPr lang="en-US" dirty="0">
                <a:latin typeface="Garamond"/>
                <a:ea typeface="Garamond"/>
                <a:cs typeface="Garamond"/>
                <a:sym typeface="Garamond"/>
              </a:rPr>
              <a:t> can</a:t>
            </a:r>
            <a:r>
              <a:rPr lang="en-US" sz="1200" i="0" u="none" strike="noStrike" dirty="0">
                <a:solidFill>
                  <a:schemeClr val="dk1"/>
                </a:solidFill>
                <a:latin typeface="Garamond"/>
                <a:ea typeface="Garamond"/>
                <a:cs typeface="Garamond"/>
                <a:sym typeface="Garamond"/>
              </a:rPr>
              <a:t> lead to poor vegetative health</a:t>
            </a:r>
            <a:r>
              <a:rPr lang="en-US" dirty="0">
                <a:latin typeface="Garamond"/>
                <a:ea typeface="Garamond"/>
                <a:cs typeface="Garamond"/>
                <a:sym typeface="Garamond"/>
              </a:rPr>
              <a:t> and </a:t>
            </a:r>
            <a:r>
              <a:rPr lang="en-US" sz="1200" i="0" u="none" strike="noStrike" dirty="0">
                <a:solidFill>
                  <a:schemeClr val="dk1"/>
                </a:solidFill>
                <a:latin typeface="Garamond"/>
                <a:ea typeface="Garamond"/>
                <a:cs typeface="Garamond"/>
                <a:sym typeface="Garamond"/>
              </a:rPr>
              <a:t>lower fuel and soil moisture</a:t>
            </a:r>
            <a:r>
              <a:rPr lang="en-US" dirty="0">
                <a:latin typeface="Garamond"/>
                <a:ea typeface="Garamond"/>
                <a:cs typeface="Garamond"/>
                <a:sym typeface="Garamond"/>
              </a:rPr>
              <a:t>. As a result (click),</a:t>
            </a:r>
            <a:r>
              <a:rPr lang="en-US" sz="1200" i="0" u="none" strike="noStrike" dirty="0">
                <a:solidFill>
                  <a:schemeClr val="dk1"/>
                </a:solidFill>
                <a:latin typeface="Garamond"/>
                <a:ea typeface="Garamond"/>
                <a:cs typeface="Garamond"/>
                <a:sym typeface="Garamond"/>
              </a:rPr>
              <a:t> regional wildfire management requires in-depth monitoring of ecosystem vulnerabilities. </a:t>
            </a:r>
            <a:r>
              <a:rPr lang="en-US" dirty="0">
                <a:latin typeface="Garamond"/>
                <a:ea typeface="Garamond"/>
                <a:cs typeface="Garamond"/>
                <a:sym typeface="Garamond"/>
              </a:rPr>
              <a:t>And from there, (click) the first FIRE Tool was created.</a:t>
            </a:r>
            <a:endParaRPr sz="1200" i="0" u="none" strike="noStrike" dirty="0">
              <a:solidFill>
                <a:schemeClr val="dk1"/>
              </a:solidFill>
              <a:latin typeface="Garamond"/>
              <a:ea typeface="Garamond"/>
              <a:cs typeface="Garamond"/>
              <a:sym typeface="Garamond"/>
            </a:endParaRPr>
          </a:p>
          <a:p>
            <a:pPr marL="0" lvl="0" indent="0" algn="l" rtl="0">
              <a:spcBef>
                <a:spcPts val="0"/>
              </a:spcBef>
              <a:spcAft>
                <a:spcPts val="0"/>
              </a:spcAft>
              <a:buNone/>
            </a:pPr>
            <a:endParaRPr dirty="0">
              <a:latin typeface="Garamond"/>
              <a:ea typeface="Garamond"/>
              <a:cs typeface="Garamond"/>
              <a:sym typeface="Garamond"/>
            </a:endParaRPr>
          </a:p>
          <a:p>
            <a:pPr marL="0" lvl="0" indent="0" algn="l" rtl="0">
              <a:spcBef>
                <a:spcPts val="0"/>
              </a:spcBef>
              <a:spcAft>
                <a:spcPts val="0"/>
              </a:spcAft>
              <a:buNone/>
            </a:pPr>
            <a:r>
              <a:rPr lang="en-US" dirty="0">
                <a:latin typeface="Garamond"/>
                <a:ea typeface="Garamond"/>
                <a:cs typeface="Garamond"/>
                <a:sym typeface="Garamond"/>
              </a:rPr>
              <a:t>Images Source:</a:t>
            </a:r>
            <a:endParaRPr dirty="0">
              <a:latin typeface="Garamond"/>
              <a:ea typeface="Garamond"/>
              <a:cs typeface="Garamond"/>
              <a:sym typeface="Garamond"/>
            </a:endParaRPr>
          </a:p>
          <a:p>
            <a:pPr marL="0" lvl="0" indent="0" algn="l" rtl="0">
              <a:spcBef>
                <a:spcPts val="0"/>
              </a:spcBef>
              <a:spcAft>
                <a:spcPts val="0"/>
              </a:spcAft>
              <a:buNone/>
            </a:pPr>
            <a:r>
              <a:rPr lang="en-US" dirty="0">
                <a:latin typeface="Garamond"/>
                <a:ea typeface="Garamond"/>
                <a:cs typeface="Garamond"/>
                <a:sym typeface="Garamond"/>
              </a:rPr>
              <a:t>Darren </a:t>
            </a:r>
            <a:r>
              <a:rPr lang="en-US" dirty="0" err="1">
                <a:latin typeface="Garamond"/>
                <a:ea typeface="Garamond"/>
                <a:cs typeface="Garamond"/>
                <a:sym typeface="Garamond"/>
              </a:rPr>
              <a:t>Clabo</a:t>
            </a:r>
            <a:r>
              <a:rPr lang="en-US" dirty="0">
                <a:latin typeface="Garamond"/>
                <a:ea typeface="Garamond"/>
                <a:cs typeface="Garamond"/>
                <a:sym typeface="Garamond"/>
              </a:rPr>
              <a:t>, partner</a:t>
            </a:r>
            <a:endParaRPr dirty="0">
              <a:latin typeface="Garamond"/>
              <a:ea typeface="Garamond"/>
              <a:cs typeface="Garamond"/>
              <a:sym typeface="Garamond"/>
            </a:endParaRPr>
          </a:p>
        </p:txBody>
      </p:sp>
      <p:sp>
        <p:nvSpPr>
          <p:cNvPr id="287" name="Google Shape;287;g444cb44ebf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1131736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444cb44ebf_2_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g444cb44ebf_2_1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latin typeface="Garamond"/>
                <a:ea typeface="Garamond"/>
                <a:cs typeface="Garamond"/>
                <a:sym typeface="Garamond"/>
              </a:rPr>
              <a:t>In Spring 2017, the Missouri River Climate II team, involving Alec Courtright, was the first to create a daily wildfire risk map that used NASA Earth Observations and NOAA climate data records to create a high-resolution map to demonstrate fire potential across the Missouri River Basin. This wildfire risk assessment tool operated at a near-real-time capacity that instructed on-ground fire management teams when and where to observe potential fires. (pause) And their partners loved the tool! So much so that after using it for a fire season, they came back to NASA DEVELOP asking to work together to make improvements on it. And from there, our project came along.</a:t>
            </a:r>
            <a:endParaRPr>
              <a:latin typeface="Garamond"/>
              <a:ea typeface="Garamond"/>
              <a:cs typeface="Garamond"/>
              <a:sym typeface="Garamond"/>
            </a:endParaRPr>
          </a:p>
        </p:txBody>
      </p:sp>
      <p:sp>
        <p:nvSpPr>
          <p:cNvPr id="297" name="Google Shape;297;g444cb44ebf_2_1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extLst>
      <p:ext uri="{BB962C8B-B14F-4D97-AF65-F5344CB8AC3E}">
        <p14:creationId xmlns:p14="http://schemas.microsoft.com/office/powerpoint/2010/main" val="1696443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Garamond"/>
                <a:ea typeface="Garamond"/>
                <a:cs typeface="Garamond"/>
                <a:sym typeface="Garamond"/>
              </a:rPr>
              <a:t>NB: Now as you can see, the original FIRE tool spanned the entirety of the Missouri River Basin. But based on partner requests, we shifted away from the Missouri River Basin as a whole and (click) instead narrowed to specifically the states of Nebraska, North Dakota, and South Dakota.</a:t>
            </a:r>
            <a:endParaRPr>
              <a:latin typeface="Garamond"/>
              <a:ea typeface="Garamond"/>
              <a:cs typeface="Garamond"/>
              <a:sym typeface="Garamond"/>
            </a:endParaRPr>
          </a:p>
          <a:p>
            <a:pPr marL="0" lvl="0" indent="0" algn="l" rtl="0">
              <a:spcBef>
                <a:spcPts val="0"/>
              </a:spcBef>
              <a:spcAft>
                <a:spcPts val="0"/>
              </a:spcAft>
              <a:buNone/>
            </a:pPr>
            <a:endParaRPr>
              <a:latin typeface="Garamond"/>
              <a:ea typeface="Garamond"/>
              <a:cs typeface="Garamond"/>
              <a:sym typeface="Garamond"/>
            </a:endParaRPr>
          </a:p>
          <a:p>
            <a:pPr marL="0" lvl="0" indent="0" algn="l" rtl="0">
              <a:spcBef>
                <a:spcPts val="0"/>
              </a:spcBef>
              <a:spcAft>
                <a:spcPts val="0"/>
              </a:spcAft>
              <a:buNone/>
            </a:pPr>
            <a:r>
              <a:rPr lang="en-US">
                <a:latin typeface="Garamond"/>
                <a:ea typeface="Garamond"/>
                <a:cs typeface="Garamond"/>
                <a:sym typeface="Garamond"/>
              </a:rPr>
              <a:t>Images Source: Missouri River Basin Disasters Team</a:t>
            </a:r>
            <a:endParaRPr>
              <a:latin typeface="Garamond"/>
              <a:ea typeface="Garamond"/>
              <a:cs typeface="Garamond"/>
              <a:sym typeface="Garamond"/>
            </a:endParaRPr>
          </a:p>
        </p:txBody>
      </p:sp>
      <p:sp>
        <p:nvSpPr>
          <p:cNvPr id="316" name="Google Shape;31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3458936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Garamond"/>
                <a:ea typeface="Garamond"/>
                <a:cs typeface="Garamond"/>
                <a:sym typeface="Garamond"/>
              </a:rPr>
              <a:t>NB: So throughout our process of modifying and improving the FIRE tool, we collaborated with the BIA, the State Fire Meteorologist of South Dakota, NOAA’s Central Region Climate Services Director, and NIDIS to determine what improvements they wanted to see made in our ten-week timeframe.</a:t>
            </a:r>
            <a:endParaRPr>
              <a:latin typeface="Garamond"/>
              <a:ea typeface="Garamond"/>
              <a:cs typeface="Garamond"/>
              <a:sym typeface="Garamond"/>
            </a:endParaRPr>
          </a:p>
          <a:p>
            <a:pPr marL="0" lvl="0" indent="0" algn="l" rtl="0">
              <a:spcBef>
                <a:spcPts val="0"/>
              </a:spcBef>
              <a:spcAft>
                <a:spcPts val="0"/>
              </a:spcAft>
              <a:buNone/>
            </a:pPr>
            <a:endParaRPr>
              <a:latin typeface="Garamond"/>
              <a:ea typeface="Garamond"/>
              <a:cs typeface="Garamond"/>
              <a:sym typeface="Garamond"/>
            </a:endParaRPr>
          </a:p>
          <a:p>
            <a:pPr marL="0" lvl="0" indent="0" algn="l" rtl="0">
              <a:spcBef>
                <a:spcPts val="0"/>
              </a:spcBef>
              <a:spcAft>
                <a:spcPts val="0"/>
              </a:spcAft>
              <a:buNone/>
            </a:pPr>
            <a:r>
              <a:rPr lang="en-US">
                <a:latin typeface="Garamond"/>
                <a:ea typeface="Garamond"/>
                <a:cs typeface="Garamond"/>
                <a:sym typeface="Garamond"/>
              </a:rPr>
              <a:t>Image Source: Darren Clabo</a:t>
            </a:r>
            <a:endParaRPr>
              <a:latin typeface="Garamond"/>
              <a:ea typeface="Garamond"/>
              <a:cs typeface="Garamond"/>
              <a:sym typeface="Garamond"/>
            </a:endParaRPr>
          </a:p>
        </p:txBody>
      </p:sp>
      <p:sp>
        <p:nvSpPr>
          <p:cNvPr id="344" name="Google Shape;34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3514383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Garamond"/>
                <a:ea typeface="Garamond"/>
                <a:cs typeface="Garamond"/>
                <a:sym typeface="Garamond"/>
              </a:rPr>
              <a:t>NB: As I stated before, m</a:t>
            </a:r>
            <a:r>
              <a:rPr lang="en-US" sz="1200" dirty="0">
                <a:solidFill>
                  <a:schemeClr val="dk1"/>
                </a:solidFill>
                <a:latin typeface="Garamond"/>
                <a:ea typeface="Garamond"/>
                <a:cs typeface="Garamond"/>
                <a:sym typeface="Garamond"/>
              </a:rPr>
              <a:t>onitoring the potential for wildfires is a major concern for regional fire managers. </a:t>
            </a:r>
            <a:r>
              <a:rPr lang="en-US" dirty="0">
                <a:latin typeface="Garamond"/>
                <a:ea typeface="Garamond"/>
                <a:cs typeface="Garamond"/>
                <a:sym typeface="Garamond"/>
              </a:rPr>
              <a:t>Now o</a:t>
            </a:r>
            <a:r>
              <a:rPr lang="en-US" sz="1200" dirty="0">
                <a:solidFill>
                  <a:schemeClr val="dk1"/>
                </a:solidFill>
                <a:latin typeface="Garamond"/>
                <a:ea typeface="Garamond"/>
                <a:cs typeface="Garamond"/>
                <a:sym typeface="Garamond"/>
              </a:rPr>
              <a:t>ther fire maps are out there, bu</a:t>
            </a:r>
            <a:r>
              <a:rPr lang="en-US" dirty="0">
                <a:latin typeface="Garamond"/>
                <a:ea typeface="Garamond"/>
                <a:cs typeface="Garamond"/>
                <a:sym typeface="Garamond"/>
              </a:rPr>
              <a:t>t </a:t>
            </a:r>
            <a:r>
              <a:rPr lang="en-US" sz="1200" dirty="0">
                <a:solidFill>
                  <a:schemeClr val="dk1"/>
                </a:solidFill>
                <a:latin typeface="Garamond"/>
                <a:ea typeface="Garamond"/>
                <a:cs typeface="Garamond"/>
                <a:sym typeface="Garamond"/>
              </a:rPr>
              <a:t>many of them rely on spare in situ data and only function on a multi-county scale. Plus </a:t>
            </a:r>
            <a:r>
              <a:rPr lang="en-US" dirty="0">
                <a:latin typeface="Garamond"/>
                <a:ea typeface="Garamond"/>
                <a:cs typeface="Garamond"/>
                <a:sym typeface="Garamond"/>
              </a:rPr>
              <a:t>it’s very difficult and expensive to monitor conditions such as changing fuel and soil moisture and other ground conditions. So, the use of high-resolution satellite data and climate data records is an appealing avenue for monitoring the various factors that can contribute to wildfire potential in the Great Plains.</a:t>
            </a:r>
            <a:endParaRPr dirty="0">
              <a:latin typeface="Garamond"/>
              <a:ea typeface="Garamond"/>
              <a:cs typeface="Garamond"/>
              <a:sym typeface="Garamond"/>
            </a:endParaRPr>
          </a:p>
          <a:p>
            <a:pPr marL="0" lvl="0" indent="0" algn="l" rtl="0">
              <a:spcBef>
                <a:spcPts val="0"/>
              </a:spcBef>
              <a:spcAft>
                <a:spcPts val="0"/>
              </a:spcAft>
              <a:buNone/>
            </a:pPr>
            <a:r>
              <a:rPr lang="en-US" dirty="0">
                <a:latin typeface="Garamond"/>
                <a:ea typeface="Garamond"/>
                <a:cs typeface="Garamond"/>
                <a:sym typeface="Garamond"/>
              </a:rPr>
              <a:t>Image Source: Darren </a:t>
            </a:r>
            <a:r>
              <a:rPr lang="en-US" dirty="0" err="1">
                <a:latin typeface="Garamond"/>
                <a:ea typeface="Garamond"/>
                <a:cs typeface="Garamond"/>
                <a:sym typeface="Garamond"/>
              </a:rPr>
              <a:t>Clabo</a:t>
            </a:r>
            <a:endParaRPr dirty="0">
              <a:latin typeface="Garamond"/>
              <a:ea typeface="Garamond"/>
              <a:cs typeface="Garamond"/>
              <a:sym typeface="Garamond"/>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358" name="Google Shape;35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2999146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NR: Our objectives were to take an existing FIRE tool produced by the Missouri River Basin Climate II project and to make it functional again. The tool was housed in Google Earth Engine (GEE), and some of the datasets that the tool utilized had stopped updating completely, or were updating at slower than desired intervals. Additionally, the tool had to be manually run by someone at NECI, which meant that the data from this tool was only available to partners on the weekdays. </a:t>
            </a:r>
            <a:endParaRPr/>
          </a:p>
          <a:p>
            <a:pPr marL="0" lvl="0" indent="0" algn="l" rtl="0">
              <a:spcBef>
                <a:spcPts val="0"/>
              </a:spcBef>
              <a:spcAft>
                <a:spcPts val="0"/>
              </a:spcAft>
              <a:buNone/>
            </a:pPr>
            <a:endParaRPr/>
          </a:p>
          <a:p>
            <a:pPr marL="0" lvl="0" indent="0" algn="l" rtl="0">
              <a:spcBef>
                <a:spcPts val="0"/>
              </a:spcBef>
              <a:spcAft>
                <a:spcPts val="0"/>
              </a:spcAft>
              <a:buNone/>
            </a:pPr>
            <a:r>
              <a:rPr lang="en-US"/>
              <a:t>Our project worked to remove the existing tool from GEE and translate it into Python in order to ingest data directly from their sources. Using ESRI also gives our group (</a:t>
            </a:r>
            <a:r>
              <a:rPr lang="en-US">
                <a:solidFill>
                  <a:srgbClr val="FF0000"/>
                </a:solidFill>
              </a:rPr>
              <a:t>or others, if we do not have enough time to get it set up</a:t>
            </a:r>
            <a:r>
              <a:rPr lang="en-US"/>
              <a:t>) the ability to host the tool online so the FIRE risk product can be visible to our partners and others.</a:t>
            </a:r>
            <a:endParaRPr/>
          </a:p>
          <a:p>
            <a:pPr marL="0" lvl="0" indent="0" algn="l" rtl="0">
              <a:spcBef>
                <a:spcPts val="0"/>
              </a:spcBef>
              <a:spcAft>
                <a:spcPts val="0"/>
              </a:spcAft>
              <a:buNone/>
            </a:pPr>
            <a:endParaRPr/>
          </a:p>
          <a:p>
            <a:pPr marL="0" lvl="0" indent="0" algn="l" rtl="0">
              <a:spcBef>
                <a:spcPts val="0"/>
              </a:spcBef>
              <a:spcAft>
                <a:spcPts val="0"/>
              </a:spcAft>
              <a:buNone/>
            </a:pPr>
            <a:r>
              <a:rPr lang="en-US"/>
              <a:t>As was previously discussed, we also refocused to the tool on North Dakota, South Dakota, and Nebraska based on partner interest.</a:t>
            </a:r>
            <a:endParaRPr/>
          </a:p>
          <a:p>
            <a:pPr marL="0" lvl="0" indent="0" algn="l" rtl="0">
              <a:spcBef>
                <a:spcPts val="0"/>
              </a:spcBef>
              <a:spcAft>
                <a:spcPts val="0"/>
              </a:spcAft>
              <a:buNone/>
            </a:pPr>
            <a:endParaRPr/>
          </a:p>
          <a:p>
            <a:pPr marL="0" lvl="0" indent="0" algn="l" rtl="0">
              <a:spcBef>
                <a:spcPts val="0"/>
              </a:spcBef>
              <a:spcAft>
                <a:spcPts val="0"/>
              </a:spcAft>
              <a:buNone/>
            </a:pPr>
            <a:r>
              <a:rPr lang="en-US"/>
              <a:t>Additionally, changes were made to the data layers including a reconfiguring of precipitation data to meet partner needs, changing from MODIS to VIIRS for fuel moisture, and applying additional overlays to display counties and reservations, as well as soil moisture. Changes were also made to thresholds and weights based on partner input.</a:t>
            </a:r>
            <a:endParaRPr/>
          </a:p>
          <a:p>
            <a:pPr marL="0" lvl="0" indent="0" algn="l" rtl="0">
              <a:spcBef>
                <a:spcPts val="0"/>
              </a:spcBef>
              <a:spcAft>
                <a:spcPts val="0"/>
              </a:spcAft>
              <a:buNone/>
            </a:pPr>
            <a:endParaRPr/>
          </a:p>
          <a:p>
            <a:pPr marL="0" lvl="0" indent="0" algn="l" rtl="0">
              <a:spcBef>
                <a:spcPts val="0"/>
              </a:spcBef>
              <a:spcAft>
                <a:spcPts val="0"/>
              </a:spcAft>
              <a:buNone/>
            </a:pPr>
            <a:r>
              <a:rPr lang="en-US"/>
              <a:t>Currently, this tool reliably produces an automated daily fire risk map. Additional goals for this project (currently in progress) are to automate the code so it will run and distribute products to partners at a fixed time of day, whether that be in a viewable web map or through automated email distribution of map packages.</a:t>
            </a:r>
            <a:endParaRPr/>
          </a:p>
          <a:p>
            <a:pPr marL="0" lvl="0" indent="0" algn="l" rtl="0">
              <a:spcBef>
                <a:spcPts val="0"/>
              </a:spcBef>
              <a:spcAft>
                <a:spcPts val="0"/>
              </a:spcAft>
              <a:buNone/>
            </a:pPr>
            <a:endParaRPr/>
          </a:p>
          <a:p>
            <a:pPr marL="0" lvl="0" indent="0" algn="l" rtl="0">
              <a:spcBef>
                <a:spcPts val="0"/>
              </a:spcBef>
              <a:spcAft>
                <a:spcPts val="0"/>
              </a:spcAft>
              <a:buNone/>
            </a:pPr>
            <a:r>
              <a:rPr lang="en-US"/>
              <a:t>Image Source:</a:t>
            </a:r>
            <a:endParaRPr/>
          </a:p>
          <a:p>
            <a:pPr marL="0" lvl="0" indent="0" algn="l" rtl="0">
              <a:spcBef>
                <a:spcPts val="0"/>
              </a:spcBef>
              <a:spcAft>
                <a:spcPts val="0"/>
              </a:spcAft>
              <a:buNone/>
            </a:pPr>
            <a:r>
              <a:rPr lang="en-US"/>
              <a:t>https://pixabay.com/en/helicopter-dropping-water-forest-fire-595422/</a:t>
            </a:r>
            <a:endParaRPr/>
          </a:p>
        </p:txBody>
      </p:sp>
      <p:sp>
        <p:nvSpPr>
          <p:cNvPr id="368" name="Google Shape;36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331255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444cb44ebf_2_7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g444cb44ebf_2_7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There are 3 satellites used in this project. The first is GPM IMERG, used to retrieve 15 daily precipitation datasets used to create our soaking and wetting precipitation layers.</a:t>
            </a:r>
            <a:endParaRPr/>
          </a:p>
          <a:p>
            <a:pPr marL="0" lvl="0" indent="0" algn="l" rtl="0">
              <a:spcBef>
                <a:spcPts val="0"/>
              </a:spcBef>
              <a:spcAft>
                <a:spcPts val="0"/>
              </a:spcAft>
              <a:buNone/>
            </a:pPr>
            <a:endParaRPr/>
          </a:p>
          <a:p>
            <a:pPr marL="0" lvl="0" indent="0" algn="l" rtl="0">
              <a:spcBef>
                <a:spcPts val="0"/>
              </a:spcBef>
              <a:spcAft>
                <a:spcPts val="0"/>
              </a:spcAft>
              <a:buNone/>
            </a:pPr>
            <a:r>
              <a:rPr lang="en-US"/>
              <a:t>The second is Suomi NPP VIIRS, used to retrieve 8 day composites of high resolution imagery and create Normalized Difference Infrared Indices (NDII) which approximate the change in fuel moisture. </a:t>
            </a:r>
            <a:endParaRPr/>
          </a:p>
          <a:p>
            <a:pPr marL="0" lvl="0" indent="0" algn="l" rtl="0">
              <a:spcBef>
                <a:spcPts val="0"/>
              </a:spcBef>
              <a:spcAft>
                <a:spcPts val="0"/>
              </a:spcAft>
              <a:buNone/>
            </a:pPr>
            <a:endParaRPr/>
          </a:p>
          <a:p>
            <a:pPr marL="0" lvl="0" indent="0" algn="l" rtl="0">
              <a:spcBef>
                <a:spcPts val="0"/>
              </a:spcBef>
              <a:spcAft>
                <a:spcPts val="0"/>
              </a:spcAft>
              <a:buNone/>
            </a:pPr>
            <a:r>
              <a:rPr lang="en-US"/>
              <a:t>The third is Terra MODIS, used both to retrieve a daily snow cover product and to create climatology normals for NDIIs, which current NDIIs from VIIRS can reference in order to approximate fuel moisture anomalies.</a:t>
            </a:r>
            <a:endParaRPr/>
          </a:p>
          <a:p>
            <a:pPr marL="0" lvl="0" indent="0" algn="l" rtl="0">
              <a:spcBef>
                <a:spcPts val="0"/>
              </a:spcBef>
              <a:spcAft>
                <a:spcPts val="0"/>
              </a:spcAft>
              <a:buNone/>
            </a:pPr>
            <a:endParaRPr/>
          </a:p>
          <a:p>
            <a:pPr marL="0" lvl="0" indent="0" algn="l" rtl="0">
              <a:spcBef>
                <a:spcPts val="0"/>
              </a:spcBef>
              <a:spcAft>
                <a:spcPts val="0"/>
              </a:spcAft>
              <a:buNone/>
            </a:pPr>
            <a:r>
              <a:rPr lang="en-US"/>
              <a:t>Satellite Images Sources:</a:t>
            </a:r>
            <a:endParaRPr/>
          </a:p>
          <a:p>
            <a:pPr marL="0" lvl="0" indent="0" algn="l" rtl="0">
              <a:spcBef>
                <a:spcPts val="0"/>
              </a:spcBef>
              <a:spcAft>
                <a:spcPts val="0"/>
              </a:spcAft>
              <a:buNone/>
            </a:pPr>
            <a:r>
              <a:rPr lang="en-US"/>
              <a:t>http://www.devpedia.developexchange.com/dp/index.php?title=List_of_Satellite_Pictures</a:t>
            </a:r>
            <a:endParaRPr/>
          </a:p>
        </p:txBody>
      </p:sp>
      <p:sp>
        <p:nvSpPr>
          <p:cNvPr id="380" name="Google Shape;380;g444cb44ebf_2_7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3905891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 </a:t>
            </a:r>
            <a:endParaRPr/>
          </a:p>
          <a:p>
            <a:pPr marL="0" marR="0" lvl="0" indent="0" algn="l" rtl="0">
              <a:lnSpc>
                <a:spcPct val="100000"/>
              </a:lnSpc>
              <a:spcBef>
                <a:spcPts val="0"/>
              </a:spcBef>
              <a:spcAft>
                <a:spcPts val="0"/>
              </a:spcAft>
              <a:buClr>
                <a:schemeClr val="dk1"/>
              </a:buClr>
              <a:buSzPts val="1200"/>
              <a:buFont typeface="Calibri"/>
              <a:buNone/>
            </a:pPr>
            <a:r>
              <a:rPr lang="en-US"/>
              <a:t>In addition to using satellite data, we also used NOAA and modeled data for our project.</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For RTMA, we downloaded twenty four hourly raster datasets that we then combined to get the average temperature, the average dewpoint, and the maximum windspeed. It was very helpful having three datasets contained in one source! Using RTMA, we were able to calculate percent relative humidity using the average temperature and average dewpoint.</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Drought data was acquired from USDM each week.</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PRISM data was brought in to look at the 30 year climatic normals from the period of 1981 to 2010. This data provided us with an average temperature normals to compare to the current average temperature in order to get temperature abnormalities. </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n-US"/>
              <a:t>Finally, our partners wanted to be able to view data related to soil moisture, so we downloaded soil moisture from NLDAS. </a:t>
            </a:r>
            <a:endParaRPr/>
          </a:p>
        </p:txBody>
      </p:sp>
      <p:sp>
        <p:nvSpPr>
          <p:cNvPr id="393" name="Google Shape;39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3373987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a:stretch/>
        </p:blipFill>
        <p:spPr>
          <a:xfrm>
            <a:off x="10965783" y="358445"/>
            <a:ext cx="870608" cy="741586"/>
          </a:xfrm>
          <a:prstGeom prst="rect">
            <a:avLst/>
          </a:prstGeom>
          <a:noFill/>
          <a:ln>
            <a:noFill/>
          </a:ln>
        </p:spPr>
      </p:pic>
      <p:sp>
        <p:nvSpPr>
          <p:cNvPr id="14" name="Google Shape;14;p2"/>
          <p:cNvSpPr txBox="1"/>
          <p:nvPr/>
        </p:nvSpPr>
        <p:spPr>
          <a:xfrm>
            <a:off x="8956532" y="563232"/>
            <a:ext cx="1962150" cy="41549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50" b="0" i="0" u="none" strike="noStrike" cap="none">
                <a:solidFill>
                  <a:schemeClr val="dk1"/>
                </a:solidFill>
                <a:latin typeface="Arial"/>
                <a:ea typeface="Arial"/>
                <a:cs typeface="Arial"/>
                <a:sym typeface="Arial"/>
              </a:rPr>
              <a:t>National Aeronautics and</a:t>
            </a:r>
            <a:endParaRPr/>
          </a:p>
          <a:p>
            <a:pPr marL="0" marR="0" lvl="0" indent="0" algn="r" rtl="0">
              <a:spcBef>
                <a:spcPts val="0"/>
              </a:spcBef>
              <a:spcAft>
                <a:spcPts val="0"/>
              </a:spcAft>
              <a:buNone/>
            </a:pPr>
            <a:r>
              <a:rPr lang="en-US" sz="1050" b="0" i="0" u="none" strike="noStrike" cap="none">
                <a:solidFill>
                  <a:schemeClr val="dk1"/>
                </a:solidFill>
                <a:latin typeface="Arial"/>
                <a:ea typeface="Arial"/>
                <a:cs typeface="Arial"/>
                <a:sym typeface="Arial"/>
              </a:rPr>
              <a:t>Space Administration</a:t>
            </a:r>
            <a:endParaRPr sz="1050" b="0" i="0" u="none" strike="noStrike" cap="none">
              <a:solidFill>
                <a:schemeClr val="dk1"/>
              </a:solidFill>
              <a:latin typeface="Arial"/>
              <a:ea typeface="Arial"/>
              <a:cs typeface="Arial"/>
              <a:sym typeface="Arial"/>
            </a:endParaRPr>
          </a:p>
        </p:txBody>
      </p:sp>
      <p:cxnSp>
        <p:nvCxnSpPr>
          <p:cNvPr id="15" name="Google Shape;15;p2"/>
          <p:cNvCxnSpPr/>
          <p:nvPr/>
        </p:nvCxnSpPr>
        <p:spPr>
          <a:xfrm>
            <a:off x="10942232" y="425120"/>
            <a:ext cx="0" cy="616952"/>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94"/>
        <p:cNvGrpSpPr/>
        <p:nvPr/>
      </p:nvGrpSpPr>
      <p:grpSpPr>
        <a:xfrm>
          <a:off x="0" y="0"/>
          <a:ext cx="0" cy="0"/>
          <a:chOff x="0" y="0"/>
          <a:chExt cx="0" cy="0"/>
        </a:xfrm>
      </p:grpSpPr>
      <p:pic>
        <p:nvPicPr>
          <p:cNvPr id="95" name="Google Shape;95;p11"/>
          <p:cNvPicPr preferRelativeResize="0"/>
          <p:nvPr/>
        </p:nvPicPr>
        <p:blipFill rotWithShape="1">
          <a:blip r:embed="rId2">
            <a:alphaModFix/>
          </a:blip>
          <a:srcRect/>
          <a:stretch/>
        </p:blipFill>
        <p:spPr>
          <a:xfrm>
            <a:off x="162" y="0"/>
            <a:ext cx="12191675" cy="6858000"/>
          </a:xfrm>
          <a:prstGeom prst="rect">
            <a:avLst/>
          </a:prstGeom>
          <a:noFill/>
          <a:ln>
            <a:noFill/>
          </a:ln>
        </p:spPr>
      </p:pic>
      <p:pic>
        <p:nvPicPr>
          <p:cNvPr id="96" name="Google Shape;96;p11"/>
          <p:cNvPicPr preferRelativeResize="0"/>
          <p:nvPr/>
        </p:nvPicPr>
        <p:blipFill rotWithShape="1">
          <a:blip r:embed="rId3">
            <a:alphaModFix/>
          </a:blip>
          <a:srcRect r="11012"/>
          <a:stretch/>
        </p:blipFill>
        <p:spPr>
          <a:xfrm>
            <a:off x="0" y="0"/>
            <a:ext cx="10849232" cy="6857999"/>
          </a:xfrm>
          <a:prstGeom prst="rect">
            <a:avLst/>
          </a:prstGeom>
          <a:noFill/>
          <a:ln>
            <a:noFill/>
          </a:ln>
        </p:spPr>
      </p:pic>
      <p:sp>
        <p:nvSpPr>
          <p:cNvPr id="97" name="Google Shape;97;p11"/>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3E4268"/>
              </a:buClr>
              <a:buSzPts val="4800"/>
              <a:buFont typeface="Century Gothic"/>
              <a:buNone/>
              <a:defRPr sz="4800" b="0">
                <a:solidFill>
                  <a:srgbClr val="3E426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1"/>
          <p:cNvSpPr/>
          <p:nvPr/>
        </p:nvSpPr>
        <p:spPr>
          <a:xfrm>
            <a:off x="0" y="6818138"/>
            <a:ext cx="12192000" cy="45719"/>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99" name="Google Shape;99;p11"/>
          <p:cNvSpPr txBox="1">
            <a:spLocks noGrp="1"/>
          </p:cNvSpPr>
          <p:nvPr>
            <p:ph type="body" idx="1"/>
          </p:nvPr>
        </p:nvSpPr>
        <p:spPr>
          <a:xfrm>
            <a:off x="1172583" y="1697389"/>
            <a:ext cx="9818921" cy="7040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3F3F3F"/>
              </a:buClr>
              <a:buSzPts val="2000"/>
              <a:buNone/>
              <a:defRPr sz="20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11"/>
          <p:cNvSpPr txBox="1">
            <a:spLocks noGrp="1"/>
          </p:cNvSpPr>
          <p:nvPr>
            <p:ph type="body" idx="2"/>
          </p:nvPr>
        </p:nvSpPr>
        <p:spPr>
          <a:xfrm>
            <a:off x="1172582" y="3287942"/>
            <a:ext cx="9818921" cy="7040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3F3F3F"/>
              </a:buClr>
              <a:buSzPts val="2000"/>
              <a:buNone/>
              <a:defRPr sz="20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11"/>
          <p:cNvSpPr txBox="1">
            <a:spLocks noGrp="1"/>
          </p:cNvSpPr>
          <p:nvPr>
            <p:ph type="body" idx="3"/>
          </p:nvPr>
        </p:nvSpPr>
        <p:spPr>
          <a:xfrm>
            <a:off x="1172584" y="4904822"/>
            <a:ext cx="9818920" cy="7040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3F3F3F"/>
              </a:buClr>
              <a:buSzPts val="2000"/>
              <a:buNone/>
              <a:defRPr sz="20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11"/>
          <p:cNvSpPr/>
          <p:nvPr/>
        </p:nvSpPr>
        <p:spPr>
          <a:xfrm>
            <a:off x="0" y="6420217"/>
            <a:ext cx="12192000" cy="4308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i="1">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a:p>
          <a:p>
            <a:pPr marL="0" marR="0" lvl="0" indent="0" algn="ctr" rtl="0">
              <a:spcBef>
                <a:spcPts val="0"/>
              </a:spcBef>
              <a:spcAft>
                <a:spcPts val="0"/>
              </a:spcAft>
              <a:buNone/>
            </a:pPr>
            <a:endParaRPr sz="600" i="1">
              <a:solidFill>
                <a:srgbClr val="757070"/>
              </a:solidFill>
              <a:latin typeface="Arial"/>
              <a:ea typeface="Arial"/>
              <a:cs typeface="Arial"/>
              <a:sym typeface="Arial"/>
            </a:endParaRPr>
          </a:p>
        </p:txBody>
      </p:sp>
      <p:pic>
        <p:nvPicPr>
          <p:cNvPr id="103" name="Google Shape;103;p11"/>
          <p:cNvPicPr preferRelativeResize="0"/>
          <p:nvPr/>
        </p:nvPicPr>
        <p:blipFill rotWithShape="1">
          <a:blip r:embed="rId4">
            <a:alphaModFix/>
          </a:blip>
          <a:srcRect/>
          <a:stretch/>
        </p:blipFill>
        <p:spPr>
          <a:xfrm>
            <a:off x="124280" y="133044"/>
            <a:ext cx="382562" cy="382562"/>
          </a:xfrm>
          <a:prstGeom prst="rect">
            <a:avLst/>
          </a:prstGeom>
          <a:noFill/>
          <a:ln>
            <a:noFill/>
          </a:ln>
        </p:spPr>
      </p:pic>
      <p:pic>
        <p:nvPicPr>
          <p:cNvPr id="104" name="Google Shape;104;p11"/>
          <p:cNvPicPr preferRelativeResize="0"/>
          <p:nvPr/>
        </p:nvPicPr>
        <p:blipFill rotWithShape="1">
          <a:blip r:embed="rId5">
            <a:alphaModFix/>
          </a:blip>
          <a:srcRect r="91792" b="87748"/>
          <a:stretch/>
        </p:blipFill>
        <p:spPr>
          <a:xfrm>
            <a:off x="162" y="0"/>
            <a:ext cx="1000735" cy="840259"/>
          </a:xfrm>
          <a:prstGeom prst="rect">
            <a:avLst/>
          </a:prstGeom>
          <a:noFill/>
          <a:ln>
            <a:noFill/>
          </a:ln>
        </p:spPr>
      </p:pic>
      <p:sp>
        <p:nvSpPr>
          <p:cNvPr id="105" name="Google Shape;105;p11"/>
          <p:cNvSpPr/>
          <p:nvPr/>
        </p:nvSpPr>
        <p:spPr>
          <a:xfrm>
            <a:off x="0" y="6812281"/>
            <a:ext cx="12192000" cy="45719"/>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2"/>
        <p:cNvGrpSpPr/>
        <p:nvPr/>
      </p:nvGrpSpPr>
      <p:grpSpPr>
        <a:xfrm>
          <a:off x="0" y="0"/>
          <a:ext cx="0" cy="0"/>
          <a:chOff x="0" y="0"/>
          <a:chExt cx="0" cy="0"/>
        </a:xfrm>
      </p:grpSpPr>
      <p:pic>
        <p:nvPicPr>
          <p:cNvPr id="113" name="Google Shape;113;p13"/>
          <p:cNvPicPr preferRelativeResize="0"/>
          <p:nvPr/>
        </p:nvPicPr>
        <p:blipFill rotWithShape="1">
          <a:blip r:embed="rId2">
            <a:alphaModFix/>
          </a:blip>
          <a:srcRect/>
          <a:stretch/>
        </p:blipFill>
        <p:spPr>
          <a:xfrm>
            <a:off x="10965783" y="358445"/>
            <a:ext cx="870608" cy="741586"/>
          </a:xfrm>
          <a:prstGeom prst="rect">
            <a:avLst/>
          </a:prstGeom>
          <a:noFill/>
          <a:ln>
            <a:noFill/>
          </a:ln>
        </p:spPr>
      </p:pic>
      <p:sp>
        <p:nvSpPr>
          <p:cNvPr id="114" name="Google Shape;114;p13"/>
          <p:cNvSpPr txBox="1"/>
          <p:nvPr/>
        </p:nvSpPr>
        <p:spPr>
          <a:xfrm>
            <a:off x="8956532" y="563232"/>
            <a:ext cx="1962000" cy="415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50" b="0" i="0" u="none" strike="noStrike" cap="none">
                <a:solidFill>
                  <a:schemeClr val="dk1"/>
                </a:solidFill>
                <a:latin typeface="Arial"/>
                <a:ea typeface="Arial"/>
                <a:cs typeface="Arial"/>
                <a:sym typeface="Arial"/>
              </a:rPr>
              <a:t>National Aeronautics and</a:t>
            </a:r>
            <a:endParaRPr/>
          </a:p>
          <a:p>
            <a:pPr marL="0" marR="0" lvl="0" indent="0" algn="r" rtl="0">
              <a:spcBef>
                <a:spcPts val="0"/>
              </a:spcBef>
              <a:spcAft>
                <a:spcPts val="0"/>
              </a:spcAft>
              <a:buNone/>
            </a:pPr>
            <a:r>
              <a:rPr lang="en-US" sz="1050" b="0" i="0" u="none" strike="noStrike" cap="none">
                <a:solidFill>
                  <a:schemeClr val="dk1"/>
                </a:solidFill>
                <a:latin typeface="Arial"/>
                <a:ea typeface="Arial"/>
                <a:cs typeface="Arial"/>
                <a:sym typeface="Arial"/>
              </a:rPr>
              <a:t>Space Administration</a:t>
            </a:r>
            <a:endParaRPr sz="1050" b="0" i="0" u="none" strike="noStrike" cap="none">
              <a:solidFill>
                <a:schemeClr val="dk1"/>
              </a:solidFill>
              <a:latin typeface="Arial"/>
              <a:ea typeface="Arial"/>
              <a:cs typeface="Arial"/>
              <a:sym typeface="Arial"/>
            </a:endParaRPr>
          </a:p>
        </p:txBody>
      </p:sp>
      <p:cxnSp>
        <p:nvCxnSpPr>
          <p:cNvPr id="115" name="Google Shape;115;p13"/>
          <p:cNvCxnSpPr/>
          <p:nvPr/>
        </p:nvCxnSpPr>
        <p:spPr>
          <a:xfrm>
            <a:off x="10942232" y="425120"/>
            <a:ext cx="0" cy="61710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H2">
  <p:cSld name="Title and Content H2">
    <p:spTree>
      <p:nvGrpSpPr>
        <p:cNvPr id="1" name="Shape 116"/>
        <p:cNvGrpSpPr/>
        <p:nvPr/>
      </p:nvGrpSpPr>
      <p:grpSpPr>
        <a:xfrm>
          <a:off x="0" y="0"/>
          <a:ext cx="0" cy="0"/>
          <a:chOff x="0" y="0"/>
          <a:chExt cx="0" cy="0"/>
        </a:xfrm>
      </p:grpSpPr>
      <p:pic>
        <p:nvPicPr>
          <p:cNvPr id="117" name="Google Shape;117;p14"/>
          <p:cNvPicPr preferRelativeResize="0"/>
          <p:nvPr/>
        </p:nvPicPr>
        <p:blipFill rotWithShape="1">
          <a:blip r:embed="rId2">
            <a:alphaModFix/>
          </a:blip>
          <a:srcRect r="9999"/>
          <a:stretch/>
        </p:blipFill>
        <p:spPr>
          <a:xfrm>
            <a:off x="0" y="0"/>
            <a:ext cx="10972800" cy="6857998"/>
          </a:xfrm>
          <a:prstGeom prst="rect">
            <a:avLst/>
          </a:prstGeom>
          <a:noFill/>
          <a:ln>
            <a:noFill/>
          </a:ln>
        </p:spPr>
      </p:pic>
      <p:sp>
        <p:nvSpPr>
          <p:cNvPr id="118" name="Google Shape;118;p14"/>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rgbClr val="3E4268"/>
              </a:buClr>
              <a:buSzPts val="4800"/>
              <a:buFont typeface="Calibri"/>
              <a:buNone/>
              <a:defRPr sz="4800" b="0">
                <a:solidFill>
                  <a:srgbClr val="3E426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9" name="Google Shape;119;p14"/>
          <p:cNvSpPr>
            <a:spLocks noGrp="1"/>
          </p:cNvSpPr>
          <p:nvPr>
            <p:ph type="pic" idx="2"/>
          </p:nvPr>
        </p:nvSpPr>
        <p:spPr>
          <a:xfrm>
            <a:off x="0" y="3456417"/>
            <a:ext cx="12192000" cy="3354900"/>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20" name="Google Shape;120;p14"/>
          <p:cNvSpPr txBox="1">
            <a:spLocks noGrp="1"/>
          </p:cNvSpPr>
          <p:nvPr>
            <p:ph type="body" idx="1"/>
          </p:nvPr>
        </p:nvSpPr>
        <p:spPr>
          <a:xfrm>
            <a:off x="1000125" y="993665"/>
            <a:ext cx="10233000" cy="21861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000"/>
              </a:spcBef>
              <a:spcAft>
                <a:spcPts val="0"/>
              </a:spcAft>
              <a:buClr>
                <a:srgbClr val="3F3F3F"/>
              </a:buClr>
              <a:buSzPts val="2000"/>
              <a:buNone/>
              <a:defRPr sz="2000">
                <a:solidFill>
                  <a:srgbClr val="3F3F3F"/>
                </a:solidFill>
              </a:defRPr>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21" name="Google Shape;121;p14"/>
          <p:cNvSpPr/>
          <p:nvPr/>
        </p:nvSpPr>
        <p:spPr>
          <a:xfrm>
            <a:off x="0" y="6818138"/>
            <a:ext cx="12192000" cy="45600"/>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2" name="Google Shape;122;p14"/>
          <p:cNvPicPr preferRelativeResize="0"/>
          <p:nvPr/>
        </p:nvPicPr>
        <p:blipFill rotWithShape="1">
          <a:blip r:embed="rId3">
            <a:alphaModFix/>
          </a:blip>
          <a:srcRect/>
          <a:stretch/>
        </p:blipFill>
        <p:spPr>
          <a:xfrm>
            <a:off x="124280" y="133044"/>
            <a:ext cx="382562" cy="382562"/>
          </a:xfrm>
          <a:prstGeom prst="rect">
            <a:avLst/>
          </a:prstGeom>
          <a:noFill/>
          <a:ln>
            <a:noFill/>
          </a:ln>
        </p:spPr>
      </p:pic>
      <p:pic>
        <p:nvPicPr>
          <p:cNvPr id="123" name="Google Shape;123;p14"/>
          <p:cNvPicPr preferRelativeResize="0"/>
          <p:nvPr/>
        </p:nvPicPr>
        <p:blipFill rotWithShape="1">
          <a:blip r:embed="rId4">
            <a:alphaModFix/>
          </a:blip>
          <a:srcRect r="91791" b="87747"/>
          <a:stretch/>
        </p:blipFill>
        <p:spPr>
          <a:xfrm>
            <a:off x="162" y="0"/>
            <a:ext cx="1000736" cy="840258"/>
          </a:xfrm>
          <a:prstGeom prst="rect">
            <a:avLst/>
          </a:prstGeom>
          <a:noFill/>
          <a:ln>
            <a:noFill/>
          </a:ln>
        </p:spPr>
      </p:pic>
      <p:sp>
        <p:nvSpPr>
          <p:cNvPr id="124" name="Google Shape;124;p14"/>
          <p:cNvSpPr/>
          <p:nvPr/>
        </p:nvSpPr>
        <p:spPr>
          <a:xfrm>
            <a:off x="0" y="6812281"/>
            <a:ext cx="12192000" cy="45600"/>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125"/>
        <p:cNvGrpSpPr/>
        <p:nvPr/>
      </p:nvGrpSpPr>
      <p:grpSpPr>
        <a:xfrm>
          <a:off x="0" y="0"/>
          <a:ext cx="0" cy="0"/>
          <a:chOff x="0" y="0"/>
          <a:chExt cx="0" cy="0"/>
        </a:xfrm>
      </p:grpSpPr>
      <p:pic>
        <p:nvPicPr>
          <p:cNvPr id="126" name="Google Shape;126;p15"/>
          <p:cNvPicPr preferRelativeResize="0"/>
          <p:nvPr/>
        </p:nvPicPr>
        <p:blipFill rotWithShape="1">
          <a:blip r:embed="rId2">
            <a:alphaModFix/>
          </a:blip>
          <a:srcRect/>
          <a:stretch/>
        </p:blipFill>
        <p:spPr>
          <a:xfrm>
            <a:off x="0" y="0"/>
            <a:ext cx="12191997" cy="6857998"/>
          </a:xfrm>
          <a:prstGeom prst="rect">
            <a:avLst/>
          </a:prstGeom>
          <a:noFill/>
          <a:ln>
            <a:noFill/>
          </a:ln>
        </p:spPr>
      </p:pic>
      <p:pic>
        <p:nvPicPr>
          <p:cNvPr id="127" name="Google Shape;127;p15"/>
          <p:cNvPicPr preferRelativeResize="0"/>
          <p:nvPr/>
        </p:nvPicPr>
        <p:blipFill rotWithShape="1">
          <a:blip r:embed="rId3">
            <a:alphaModFix/>
          </a:blip>
          <a:srcRect/>
          <a:stretch/>
        </p:blipFill>
        <p:spPr>
          <a:xfrm>
            <a:off x="179744" y="657113"/>
            <a:ext cx="903642" cy="903642"/>
          </a:xfrm>
          <a:prstGeom prst="rect">
            <a:avLst/>
          </a:prstGeom>
          <a:noFill/>
          <a:ln>
            <a:noFill/>
          </a:ln>
        </p:spPr>
      </p:pic>
      <p:sp>
        <p:nvSpPr>
          <p:cNvPr id="128" name="Google Shape;128;p15"/>
          <p:cNvSpPr txBox="1">
            <a:spLocks noGrp="1"/>
          </p:cNvSpPr>
          <p:nvPr>
            <p:ph type="title"/>
          </p:nvPr>
        </p:nvSpPr>
        <p:spPr>
          <a:xfrm>
            <a:off x="2291379" y="1129553"/>
            <a:ext cx="7562700" cy="10650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rgbClr val="3E4268"/>
              </a:buClr>
              <a:buSzPts val="4800"/>
              <a:buFont typeface="Calibri"/>
              <a:buNone/>
              <a:defRPr sz="4800" b="0">
                <a:solidFill>
                  <a:srgbClr val="3E426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29" name="Google Shape;129;p15"/>
          <p:cNvPicPr preferRelativeResize="0"/>
          <p:nvPr/>
        </p:nvPicPr>
        <p:blipFill rotWithShape="1">
          <a:blip r:embed="rId4">
            <a:alphaModFix/>
          </a:blip>
          <a:srcRect/>
          <a:stretch/>
        </p:blipFill>
        <p:spPr>
          <a:xfrm>
            <a:off x="8680330" y="2622254"/>
            <a:ext cx="912020" cy="912020"/>
          </a:xfrm>
          <a:prstGeom prst="rect">
            <a:avLst/>
          </a:prstGeom>
          <a:noFill/>
          <a:ln>
            <a:noFill/>
          </a:ln>
        </p:spPr>
      </p:pic>
      <p:sp>
        <p:nvSpPr>
          <p:cNvPr id="130" name="Google Shape;130;p15"/>
          <p:cNvSpPr txBox="1">
            <a:spLocks noGrp="1"/>
          </p:cNvSpPr>
          <p:nvPr>
            <p:ph type="body" idx="1"/>
          </p:nvPr>
        </p:nvSpPr>
        <p:spPr>
          <a:xfrm>
            <a:off x="2291379" y="2302136"/>
            <a:ext cx="7562700" cy="40557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000"/>
              </a:spcBef>
              <a:spcAft>
                <a:spcPts val="0"/>
              </a:spcAft>
              <a:buClr>
                <a:srgbClr val="3F3F3F"/>
              </a:buClr>
              <a:buSzPts val="2000"/>
              <a:buNone/>
              <a:defRPr sz="2000">
                <a:solidFill>
                  <a:srgbClr val="3F3F3F"/>
                </a:solidFill>
              </a:defRPr>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1" name="Google Shape;131;p15"/>
          <p:cNvSpPr/>
          <p:nvPr/>
        </p:nvSpPr>
        <p:spPr>
          <a:xfrm>
            <a:off x="0" y="6812673"/>
            <a:ext cx="12192000" cy="45600"/>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2" name="Google Shape;132;p15"/>
          <p:cNvPicPr preferRelativeResize="0"/>
          <p:nvPr/>
        </p:nvPicPr>
        <p:blipFill rotWithShape="1">
          <a:blip r:embed="rId5">
            <a:alphaModFix/>
          </a:blip>
          <a:srcRect/>
          <a:stretch/>
        </p:blipFill>
        <p:spPr>
          <a:xfrm>
            <a:off x="162" y="-45156"/>
            <a:ext cx="12191672" cy="6857998"/>
          </a:xfrm>
          <a:prstGeom prst="rect">
            <a:avLst/>
          </a:prstGeom>
          <a:noFill/>
          <a:ln>
            <a:noFill/>
          </a:ln>
        </p:spPr>
      </p:pic>
      <p:sp>
        <p:nvSpPr>
          <p:cNvPr id="133" name="Google Shape;133;p15"/>
          <p:cNvSpPr/>
          <p:nvPr/>
        </p:nvSpPr>
        <p:spPr>
          <a:xfrm>
            <a:off x="0" y="6812281"/>
            <a:ext cx="12192000" cy="45600"/>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Key Points 2">
  <p:cSld name="Key Points 2">
    <p:spTree>
      <p:nvGrpSpPr>
        <p:cNvPr id="1" name="Shape 134"/>
        <p:cNvGrpSpPr/>
        <p:nvPr/>
      </p:nvGrpSpPr>
      <p:grpSpPr>
        <a:xfrm>
          <a:off x="0" y="0"/>
          <a:ext cx="0" cy="0"/>
          <a:chOff x="0" y="0"/>
          <a:chExt cx="0" cy="0"/>
        </a:xfrm>
      </p:grpSpPr>
      <p:pic>
        <p:nvPicPr>
          <p:cNvPr id="135" name="Google Shape;135;p16"/>
          <p:cNvPicPr preferRelativeResize="0"/>
          <p:nvPr/>
        </p:nvPicPr>
        <p:blipFill rotWithShape="1">
          <a:blip r:embed="rId2">
            <a:alphaModFix/>
          </a:blip>
          <a:srcRect r="9592"/>
          <a:stretch/>
        </p:blipFill>
        <p:spPr>
          <a:xfrm>
            <a:off x="0" y="0"/>
            <a:ext cx="11022229" cy="6857998"/>
          </a:xfrm>
          <a:prstGeom prst="rect">
            <a:avLst/>
          </a:prstGeom>
          <a:noFill/>
          <a:ln>
            <a:noFill/>
          </a:ln>
        </p:spPr>
      </p:pic>
      <p:sp>
        <p:nvSpPr>
          <p:cNvPr id="136" name="Google Shape;136;p16"/>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rgbClr val="3E4268"/>
              </a:buClr>
              <a:buSzPts val="4800"/>
              <a:buFont typeface="Calibri"/>
              <a:buNone/>
              <a:defRPr sz="4800" b="0">
                <a:solidFill>
                  <a:srgbClr val="3E426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7" name="Google Shape;137;p16"/>
          <p:cNvSpPr txBox="1">
            <a:spLocks noGrp="1"/>
          </p:cNvSpPr>
          <p:nvPr>
            <p:ph type="body" idx="1"/>
          </p:nvPr>
        </p:nvSpPr>
        <p:spPr>
          <a:xfrm>
            <a:off x="8261871" y="2383475"/>
            <a:ext cx="2961600" cy="44217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000"/>
              </a:spcBef>
              <a:spcAft>
                <a:spcPts val="0"/>
              </a:spcAft>
              <a:buClr>
                <a:srgbClr val="3F3F3F"/>
              </a:buClr>
              <a:buSzPts val="2000"/>
              <a:buNone/>
              <a:defRPr sz="2000">
                <a:solidFill>
                  <a:srgbClr val="3F3F3F"/>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38" name="Google Shape;138;p16"/>
          <p:cNvSpPr txBox="1">
            <a:spLocks noGrp="1"/>
          </p:cNvSpPr>
          <p:nvPr>
            <p:ph type="body" idx="2"/>
          </p:nvPr>
        </p:nvSpPr>
        <p:spPr>
          <a:xfrm>
            <a:off x="1000126" y="1102299"/>
            <a:ext cx="2958600" cy="1042800"/>
          </a:xfrm>
          <a:prstGeom prst="rect">
            <a:avLst/>
          </a:prstGeom>
          <a:noFill/>
          <a:ln>
            <a:noFill/>
          </a:ln>
        </p:spPr>
        <p:txBody>
          <a:bodyPr spcFirstLastPara="1" wrap="square" lIns="91425" tIns="45700" rIns="91425" bIns="45700" anchor="b" anchorCtr="0"/>
          <a:lstStyle>
            <a:lvl1pPr marL="457200" lvl="0" indent="-228600" algn="l" rtl="0">
              <a:lnSpc>
                <a:spcPct val="90000"/>
              </a:lnSpc>
              <a:spcBef>
                <a:spcPts val="1000"/>
              </a:spcBef>
              <a:spcAft>
                <a:spcPts val="0"/>
              </a:spcAft>
              <a:buClr>
                <a:srgbClr val="3E4268"/>
              </a:buClr>
              <a:buSzPts val="3600"/>
              <a:buNone/>
              <a:defRPr sz="3600" b="0">
                <a:solidFill>
                  <a:srgbClr val="3E4268"/>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39" name="Google Shape;139;p16"/>
          <p:cNvSpPr txBox="1">
            <a:spLocks noGrp="1"/>
          </p:cNvSpPr>
          <p:nvPr>
            <p:ph type="body" idx="3"/>
          </p:nvPr>
        </p:nvSpPr>
        <p:spPr>
          <a:xfrm>
            <a:off x="1000125" y="2376662"/>
            <a:ext cx="2958600" cy="44286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000"/>
              </a:spcBef>
              <a:spcAft>
                <a:spcPts val="0"/>
              </a:spcAft>
              <a:buClr>
                <a:srgbClr val="3F3F3F"/>
              </a:buClr>
              <a:buSzPts val="2000"/>
              <a:buNone/>
              <a:defRPr sz="2000">
                <a:solidFill>
                  <a:srgbClr val="3F3F3F"/>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0" name="Google Shape;140;p16"/>
          <p:cNvSpPr txBox="1">
            <a:spLocks noGrp="1"/>
          </p:cNvSpPr>
          <p:nvPr>
            <p:ph type="body" idx="4"/>
          </p:nvPr>
        </p:nvSpPr>
        <p:spPr>
          <a:xfrm>
            <a:off x="8261871" y="1097604"/>
            <a:ext cx="2961600" cy="1042800"/>
          </a:xfrm>
          <a:prstGeom prst="rect">
            <a:avLst/>
          </a:prstGeom>
          <a:noFill/>
          <a:ln>
            <a:noFill/>
          </a:ln>
        </p:spPr>
        <p:txBody>
          <a:bodyPr spcFirstLastPara="1" wrap="square" lIns="91425" tIns="45700" rIns="91425" bIns="45700" anchor="b" anchorCtr="0"/>
          <a:lstStyle>
            <a:lvl1pPr marL="457200" lvl="0" indent="-228600" algn="l" rtl="0">
              <a:lnSpc>
                <a:spcPct val="90000"/>
              </a:lnSpc>
              <a:spcBef>
                <a:spcPts val="1000"/>
              </a:spcBef>
              <a:spcAft>
                <a:spcPts val="0"/>
              </a:spcAft>
              <a:buClr>
                <a:srgbClr val="3E4268"/>
              </a:buClr>
              <a:buSzPts val="3600"/>
              <a:buNone/>
              <a:defRPr sz="3600" b="0">
                <a:solidFill>
                  <a:srgbClr val="3E4268"/>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1" name="Google Shape;141;p16"/>
          <p:cNvSpPr txBox="1">
            <a:spLocks noGrp="1"/>
          </p:cNvSpPr>
          <p:nvPr>
            <p:ph type="body" idx="5"/>
          </p:nvPr>
        </p:nvSpPr>
        <p:spPr>
          <a:xfrm>
            <a:off x="4496695" y="1097605"/>
            <a:ext cx="3227400" cy="1042800"/>
          </a:xfrm>
          <a:prstGeom prst="rect">
            <a:avLst/>
          </a:prstGeom>
          <a:noFill/>
          <a:ln>
            <a:noFill/>
          </a:ln>
        </p:spPr>
        <p:txBody>
          <a:bodyPr spcFirstLastPara="1" wrap="square" lIns="91425" tIns="45700" rIns="91425" bIns="45700" anchor="b" anchorCtr="0"/>
          <a:lstStyle>
            <a:lvl1pPr marL="457200" lvl="0" indent="-228600" algn="l" rtl="0">
              <a:lnSpc>
                <a:spcPct val="90000"/>
              </a:lnSpc>
              <a:spcBef>
                <a:spcPts val="1000"/>
              </a:spcBef>
              <a:spcAft>
                <a:spcPts val="0"/>
              </a:spcAft>
              <a:buClr>
                <a:srgbClr val="3E4268"/>
              </a:buClr>
              <a:buSzPts val="3600"/>
              <a:buNone/>
              <a:defRPr sz="3600" b="0">
                <a:solidFill>
                  <a:srgbClr val="3E4268"/>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2" name="Google Shape;142;p16"/>
          <p:cNvSpPr txBox="1">
            <a:spLocks noGrp="1"/>
          </p:cNvSpPr>
          <p:nvPr>
            <p:ph type="body" idx="6"/>
          </p:nvPr>
        </p:nvSpPr>
        <p:spPr>
          <a:xfrm>
            <a:off x="4496695" y="2376662"/>
            <a:ext cx="3227400" cy="44286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000"/>
              </a:spcBef>
              <a:spcAft>
                <a:spcPts val="0"/>
              </a:spcAft>
              <a:buClr>
                <a:srgbClr val="3F3F3F"/>
              </a:buClr>
              <a:buSzPts val="2000"/>
              <a:buNone/>
              <a:defRPr sz="2000">
                <a:solidFill>
                  <a:srgbClr val="3F3F3F"/>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3" name="Google Shape;143;p16"/>
          <p:cNvSpPr/>
          <p:nvPr/>
        </p:nvSpPr>
        <p:spPr>
          <a:xfrm>
            <a:off x="0" y="6818138"/>
            <a:ext cx="12192000" cy="45600"/>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4" name="Google Shape;144;p16"/>
          <p:cNvPicPr preferRelativeResize="0"/>
          <p:nvPr/>
        </p:nvPicPr>
        <p:blipFill rotWithShape="1">
          <a:blip r:embed="rId3">
            <a:alphaModFix/>
          </a:blip>
          <a:srcRect/>
          <a:stretch/>
        </p:blipFill>
        <p:spPr>
          <a:xfrm>
            <a:off x="124280" y="133044"/>
            <a:ext cx="382562" cy="382562"/>
          </a:xfrm>
          <a:prstGeom prst="rect">
            <a:avLst/>
          </a:prstGeom>
          <a:noFill/>
          <a:ln>
            <a:noFill/>
          </a:ln>
        </p:spPr>
      </p:pic>
      <p:pic>
        <p:nvPicPr>
          <p:cNvPr id="145" name="Google Shape;145;p16"/>
          <p:cNvPicPr preferRelativeResize="0"/>
          <p:nvPr/>
        </p:nvPicPr>
        <p:blipFill rotWithShape="1">
          <a:blip r:embed="rId4">
            <a:alphaModFix/>
          </a:blip>
          <a:srcRect r="91791" b="87747"/>
          <a:stretch/>
        </p:blipFill>
        <p:spPr>
          <a:xfrm>
            <a:off x="162" y="0"/>
            <a:ext cx="1000736" cy="840258"/>
          </a:xfrm>
          <a:prstGeom prst="rect">
            <a:avLst/>
          </a:prstGeom>
          <a:noFill/>
          <a:ln>
            <a:noFill/>
          </a:ln>
        </p:spPr>
      </p:pic>
      <p:sp>
        <p:nvSpPr>
          <p:cNvPr id="146" name="Google Shape;146;p16"/>
          <p:cNvSpPr/>
          <p:nvPr/>
        </p:nvSpPr>
        <p:spPr>
          <a:xfrm>
            <a:off x="0" y="6812281"/>
            <a:ext cx="12192000" cy="45600"/>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H2">
  <p:cSld name="1_Title and Content H2">
    <p:spTree>
      <p:nvGrpSpPr>
        <p:cNvPr id="1" name="Shape 147"/>
        <p:cNvGrpSpPr/>
        <p:nvPr/>
      </p:nvGrpSpPr>
      <p:grpSpPr>
        <a:xfrm>
          <a:off x="0" y="0"/>
          <a:ext cx="0" cy="0"/>
          <a:chOff x="0" y="0"/>
          <a:chExt cx="0" cy="0"/>
        </a:xfrm>
      </p:grpSpPr>
      <p:sp>
        <p:nvSpPr>
          <p:cNvPr id="148" name="Google Shape;148;p17"/>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rgbClr val="3E4268"/>
              </a:buClr>
              <a:buSzPts val="4800"/>
              <a:buFont typeface="Century Gothic"/>
              <a:buNone/>
              <a:defRPr sz="4800" b="0">
                <a:solidFill>
                  <a:srgbClr val="3E426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9" name="Google Shape;149;p17"/>
          <p:cNvSpPr>
            <a:spLocks noGrp="1"/>
          </p:cNvSpPr>
          <p:nvPr>
            <p:ph type="pic" idx="2"/>
          </p:nvPr>
        </p:nvSpPr>
        <p:spPr>
          <a:xfrm>
            <a:off x="0" y="3456417"/>
            <a:ext cx="12192000" cy="3354900"/>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50" name="Google Shape;150;p17"/>
          <p:cNvSpPr txBox="1">
            <a:spLocks noGrp="1"/>
          </p:cNvSpPr>
          <p:nvPr>
            <p:ph type="body" idx="1"/>
          </p:nvPr>
        </p:nvSpPr>
        <p:spPr>
          <a:xfrm>
            <a:off x="1000125" y="993665"/>
            <a:ext cx="10233000" cy="21861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000"/>
              </a:spcBef>
              <a:spcAft>
                <a:spcPts val="0"/>
              </a:spcAft>
              <a:buClr>
                <a:srgbClr val="3F3F3F"/>
              </a:buClr>
              <a:buSzPts val="2000"/>
              <a:buNone/>
              <a:defRPr sz="2000">
                <a:solidFill>
                  <a:srgbClr val="3F3F3F"/>
                </a:solidFill>
              </a:defRPr>
            </a:lvl1pPr>
            <a:lvl2pPr marL="914400" lvl="1" indent="-228600" algn="l" rtl="0">
              <a:lnSpc>
                <a:spcPct val="90000"/>
              </a:lnSpc>
              <a:spcBef>
                <a:spcPts val="500"/>
              </a:spcBef>
              <a:spcAft>
                <a:spcPts val="0"/>
              </a:spcAft>
              <a:buClr>
                <a:srgbClr val="3F3F3F"/>
              </a:buClr>
              <a:buSzPts val="1400"/>
              <a:buNone/>
              <a:defRPr sz="1400"/>
            </a:lvl2pPr>
            <a:lvl3pPr marL="1371600" lvl="2" indent="-228600" algn="l" rtl="0">
              <a:lnSpc>
                <a:spcPct val="90000"/>
              </a:lnSpc>
              <a:spcBef>
                <a:spcPts val="500"/>
              </a:spcBef>
              <a:spcAft>
                <a:spcPts val="0"/>
              </a:spcAft>
              <a:buClr>
                <a:srgbClr val="3F3F3F"/>
              </a:buClr>
              <a:buSzPts val="1200"/>
              <a:buNone/>
              <a:defRPr sz="1200"/>
            </a:lvl3pPr>
            <a:lvl4pPr marL="1828800" lvl="3" indent="-228600" algn="l" rtl="0">
              <a:lnSpc>
                <a:spcPct val="90000"/>
              </a:lnSpc>
              <a:spcBef>
                <a:spcPts val="500"/>
              </a:spcBef>
              <a:spcAft>
                <a:spcPts val="0"/>
              </a:spcAft>
              <a:buClr>
                <a:srgbClr val="3F3F3F"/>
              </a:buClr>
              <a:buSzPts val="1000"/>
              <a:buNone/>
              <a:defRPr sz="1000"/>
            </a:lvl4pPr>
            <a:lvl5pPr marL="2286000" lvl="4" indent="-228600" algn="l" rtl="0">
              <a:lnSpc>
                <a:spcPct val="90000"/>
              </a:lnSpc>
              <a:spcBef>
                <a:spcPts val="500"/>
              </a:spcBef>
              <a:spcAft>
                <a:spcPts val="0"/>
              </a:spcAft>
              <a:buClr>
                <a:srgbClr val="3F3F3F"/>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151"/>
        <p:cNvGrpSpPr/>
        <p:nvPr/>
      </p:nvGrpSpPr>
      <p:grpSpPr>
        <a:xfrm>
          <a:off x="0" y="0"/>
          <a:ext cx="0" cy="0"/>
          <a:chOff x="0" y="0"/>
          <a:chExt cx="0" cy="0"/>
        </a:xfrm>
      </p:grpSpPr>
      <p:pic>
        <p:nvPicPr>
          <p:cNvPr id="152" name="Google Shape;152;p18"/>
          <p:cNvPicPr preferRelativeResize="0"/>
          <p:nvPr/>
        </p:nvPicPr>
        <p:blipFill rotWithShape="1">
          <a:blip r:embed="rId2">
            <a:alphaModFix/>
          </a:blip>
          <a:srcRect/>
          <a:stretch/>
        </p:blipFill>
        <p:spPr>
          <a:xfrm>
            <a:off x="162" y="0"/>
            <a:ext cx="12191672" cy="6857998"/>
          </a:xfrm>
          <a:prstGeom prst="rect">
            <a:avLst/>
          </a:prstGeom>
          <a:noFill/>
          <a:ln>
            <a:noFill/>
          </a:ln>
        </p:spPr>
      </p:pic>
      <p:pic>
        <p:nvPicPr>
          <p:cNvPr id="153" name="Google Shape;153;p18"/>
          <p:cNvPicPr preferRelativeResize="0"/>
          <p:nvPr/>
        </p:nvPicPr>
        <p:blipFill rotWithShape="1">
          <a:blip r:embed="rId3">
            <a:alphaModFix/>
          </a:blip>
          <a:srcRect r="11016"/>
          <a:stretch/>
        </p:blipFill>
        <p:spPr>
          <a:xfrm>
            <a:off x="0" y="0"/>
            <a:ext cx="10849233" cy="6857998"/>
          </a:xfrm>
          <a:prstGeom prst="rect">
            <a:avLst/>
          </a:prstGeom>
          <a:noFill/>
          <a:ln>
            <a:noFill/>
          </a:ln>
        </p:spPr>
      </p:pic>
      <p:sp>
        <p:nvSpPr>
          <p:cNvPr id="154" name="Google Shape;154;p18"/>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rgbClr val="3E4268"/>
              </a:buClr>
              <a:buSzPts val="4800"/>
              <a:buFont typeface="Calibri"/>
              <a:buNone/>
              <a:defRPr sz="4800" b="0">
                <a:solidFill>
                  <a:srgbClr val="3E426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5" name="Google Shape;155;p18"/>
          <p:cNvSpPr/>
          <p:nvPr/>
        </p:nvSpPr>
        <p:spPr>
          <a:xfrm>
            <a:off x="0" y="6818138"/>
            <a:ext cx="12192000" cy="45600"/>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6" name="Google Shape;156;p18"/>
          <p:cNvSpPr txBox="1">
            <a:spLocks noGrp="1"/>
          </p:cNvSpPr>
          <p:nvPr>
            <p:ph type="body" idx="1"/>
          </p:nvPr>
        </p:nvSpPr>
        <p:spPr>
          <a:xfrm>
            <a:off x="1172583" y="1697389"/>
            <a:ext cx="9819000" cy="7041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000"/>
              </a:spcBef>
              <a:spcAft>
                <a:spcPts val="0"/>
              </a:spcAft>
              <a:buClr>
                <a:srgbClr val="3F3F3F"/>
              </a:buClr>
              <a:buSzPts val="2000"/>
              <a:buNone/>
              <a:defRPr sz="2000">
                <a:solidFill>
                  <a:srgbClr val="3F3F3F"/>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7" name="Google Shape;157;p18"/>
          <p:cNvSpPr txBox="1">
            <a:spLocks noGrp="1"/>
          </p:cNvSpPr>
          <p:nvPr>
            <p:ph type="body" idx="2"/>
          </p:nvPr>
        </p:nvSpPr>
        <p:spPr>
          <a:xfrm>
            <a:off x="1172582" y="3287942"/>
            <a:ext cx="9819000" cy="7041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000"/>
              </a:spcBef>
              <a:spcAft>
                <a:spcPts val="0"/>
              </a:spcAft>
              <a:buClr>
                <a:srgbClr val="3F3F3F"/>
              </a:buClr>
              <a:buSzPts val="2000"/>
              <a:buNone/>
              <a:defRPr sz="2000">
                <a:solidFill>
                  <a:srgbClr val="3F3F3F"/>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8" name="Google Shape;158;p18"/>
          <p:cNvSpPr txBox="1">
            <a:spLocks noGrp="1"/>
          </p:cNvSpPr>
          <p:nvPr>
            <p:ph type="body" idx="3"/>
          </p:nvPr>
        </p:nvSpPr>
        <p:spPr>
          <a:xfrm>
            <a:off x="1172584" y="4904822"/>
            <a:ext cx="9819000" cy="7041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000"/>
              </a:spcBef>
              <a:spcAft>
                <a:spcPts val="0"/>
              </a:spcAft>
              <a:buClr>
                <a:srgbClr val="3F3F3F"/>
              </a:buClr>
              <a:buSzPts val="2000"/>
              <a:buNone/>
              <a:defRPr sz="2000">
                <a:solidFill>
                  <a:srgbClr val="3F3F3F"/>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9" name="Google Shape;159;p18"/>
          <p:cNvSpPr/>
          <p:nvPr/>
        </p:nvSpPr>
        <p:spPr>
          <a:xfrm>
            <a:off x="0" y="6420217"/>
            <a:ext cx="12192000" cy="430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alibri"/>
              <a:buNone/>
            </a:pPr>
            <a:r>
              <a:rPr lang="en-US" sz="800" i="1">
                <a:solidFill>
                  <a:srgbClr val="757070"/>
                </a:solidFill>
                <a:latin typeface="Calibri"/>
                <a:ea typeface="Calibri"/>
                <a:cs typeface="Calibri"/>
                <a:sym typeface="Calibri"/>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a:p>
          <a:p>
            <a:pPr marL="0" marR="0" lvl="0" indent="0" algn="ctr" rtl="0">
              <a:spcBef>
                <a:spcPts val="0"/>
              </a:spcBef>
              <a:spcAft>
                <a:spcPts val="0"/>
              </a:spcAft>
              <a:buNone/>
            </a:pPr>
            <a:endParaRPr sz="600" i="1">
              <a:solidFill>
                <a:srgbClr val="757070"/>
              </a:solidFill>
              <a:latin typeface="Arial"/>
              <a:ea typeface="Arial"/>
              <a:cs typeface="Arial"/>
              <a:sym typeface="Arial"/>
            </a:endParaRPr>
          </a:p>
        </p:txBody>
      </p:sp>
      <p:pic>
        <p:nvPicPr>
          <p:cNvPr id="160" name="Google Shape;160;p18"/>
          <p:cNvPicPr preferRelativeResize="0"/>
          <p:nvPr/>
        </p:nvPicPr>
        <p:blipFill rotWithShape="1">
          <a:blip r:embed="rId4">
            <a:alphaModFix/>
          </a:blip>
          <a:srcRect/>
          <a:stretch/>
        </p:blipFill>
        <p:spPr>
          <a:xfrm>
            <a:off x="124280" y="133044"/>
            <a:ext cx="382562" cy="382562"/>
          </a:xfrm>
          <a:prstGeom prst="rect">
            <a:avLst/>
          </a:prstGeom>
          <a:noFill/>
          <a:ln>
            <a:noFill/>
          </a:ln>
        </p:spPr>
      </p:pic>
      <p:pic>
        <p:nvPicPr>
          <p:cNvPr id="161" name="Google Shape;161;p18"/>
          <p:cNvPicPr preferRelativeResize="0"/>
          <p:nvPr/>
        </p:nvPicPr>
        <p:blipFill rotWithShape="1">
          <a:blip r:embed="rId5">
            <a:alphaModFix/>
          </a:blip>
          <a:srcRect r="91791" b="87747"/>
          <a:stretch/>
        </p:blipFill>
        <p:spPr>
          <a:xfrm>
            <a:off x="162" y="0"/>
            <a:ext cx="1000736" cy="840258"/>
          </a:xfrm>
          <a:prstGeom prst="rect">
            <a:avLst/>
          </a:prstGeom>
          <a:noFill/>
          <a:ln>
            <a:noFill/>
          </a:ln>
        </p:spPr>
      </p:pic>
      <p:sp>
        <p:nvSpPr>
          <p:cNvPr id="162" name="Google Shape;162;p18"/>
          <p:cNvSpPr/>
          <p:nvPr/>
        </p:nvSpPr>
        <p:spPr>
          <a:xfrm>
            <a:off x="0" y="6812281"/>
            <a:ext cx="12192000" cy="45600"/>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3"/>
        <p:cNvGrpSpPr/>
        <p:nvPr/>
      </p:nvGrpSpPr>
      <p:grpSpPr>
        <a:xfrm>
          <a:off x="0" y="0"/>
          <a:ext cx="0" cy="0"/>
          <a:chOff x="0" y="0"/>
          <a:chExt cx="0" cy="0"/>
        </a:xfrm>
      </p:grpSpPr>
      <p:sp>
        <p:nvSpPr>
          <p:cNvPr id="164" name="Google Shape;164;p19"/>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lstStyle>
            <a:lvl1pPr lvl="0" algn="ctr"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5" name="Google Shape;165;p19"/>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66" name="Google Shape;166;p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7" name="Google Shape;167;p1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8" name="Google Shape;168;p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9"/>
        <p:cNvGrpSpPr/>
        <p:nvPr/>
      </p:nvGrpSpPr>
      <p:grpSpPr>
        <a:xfrm>
          <a:off x="0" y="0"/>
          <a:ext cx="0" cy="0"/>
          <a:chOff x="0" y="0"/>
          <a:chExt cx="0" cy="0"/>
        </a:xfrm>
      </p:grpSpPr>
      <p:sp>
        <p:nvSpPr>
          <p:cNvPr id="170" name="Google Shape;170;p2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1" name="Google Shape;171;p2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2" name="Google Shape;172;p2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3" name="Google Shape;173;p2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4" name="Google Shape;174;p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5"/>
        <p:cNvGrpSpPr/>
        <p:nvPr/>
      </p:nvGrpSpPr>
      <p:grpSpPr>
        <a:xfrm>
          <a:off x="0" y="0"/>
          <a:ext cx="0" cy="0"/>
          <a:chOff x="0" y="0"/>
          <a:chExt cx="0" cy="0"/>
        </a:xfrm>
      </p:grpSpPr>
      <p:sp>
        <p:nvSpPr>
          <p:cNvPr id="176" name="Google Shape;176;p21"/>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7" name="Google Shape;177;p21"/>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78" name="Google Shape;178;p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9" name="Google Shape;179;p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0" name="Google Shape;180;p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H2">
  <p:cSld name="Title and Content H2">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a:alphaModFix/>
          </a:blip>
          <a:srcRect r="10000"/>
          <a:stretch/>
        </p:blipFill>
        <p:spPr>
          <a:xfrm>
            <a:off x="0" y="0"/>
            <a:ext cx="10972800" cy="6857999"/>
          </a:xfrm>
          <a:prstGeom prst="rect">
            <a:avLst/>
          </a:prstGeom>
          <a:noFill/>
          <a:ln>
            <a:noFill/>
          </a:ln>
        </p:spPr>
      </p:pic>
      <p:sp>
        <p:nvSpPr>
          <p:cNvPr id="18" name="Google Shape;18;p3"/>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3E4268"/>
              </a:buClr>
              <a:buSzPts val="4800"/>
              <a:buFont typeface="Century Gothic"/>
              <a:buNone/>
              <a:defRPr sz="4800" b="0">
                <a:solidFill>
                  <a:srgbClr val="3E426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a:spLocks noGrp="1"/>
          </p:cNvSpPr>
          <p:nvPr>
            <p:ph type="pic" idx="2"/>
          </p:nvPr>
        </p:nvSpPr>
        <p:spPr>
          <a:xfrm>
            <a:off x="0" y="3456417"/>
            <a:ext cx="12192000" cy="3354936"/>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0" name="Google Shape;20;p3"/>
          <p:cNvSpPr txBox="1">
            <a:spLocks noGrp="1"/>
          </p:cNvSpPr>
          <p:nvPr>
            <p:ph type="body" idx="1"/>
          </p:nvPr>
        </p:nvSpPr>
        <p:spPr>
          <a:xfrm>
            <a:off x="1000125" y="993665"/>
            <a:ext cx="10233148" cy="2186052"/>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3F3F3F"/>
              </a:buClr>
              <a:buSzPts val="2000"/>
              <a:buNone/>
              <a:defRPr sz="2000">
                <a:solidFill>
                  <a:srgbClr val="3F3F3F"/>
                </a:solidFill>
              </a:defRPr>
            </a:lvl1pPr>
            <a:lvl2pPr marL="914400" lvl="1" indent="-228600" algn="l">
              <a:lnSpc>
                <a:spcPct val="90000"/>
              </a:lnSpc>
              <a:spcBef>
                <a:spcPts val="500"/>
              </a:spcBef>
              <a:spcAft>
                <a:spcPts val="0"/>
              </a:spcAft>
              <a:buClr>
                <a:srgbClr val="3F3F3F"/>
              </a:buClr>
              <a:buSzPts val="1400"/>
              <a:buNone/>
              <a:defRPr sz="1400"/>
            </a:lvl2pPr>
            <a:lvl3pPr marL="1371600" lvl="2" indent="-228600" algn="l">
              <a:lnSpc>
                <a:spcPct val="90000"/>
              </a:lnSpc>
              <a:spcBef>
                <a:spcPts val="500"/>
              </a:spcBef>
              <a:spcAft>
                <a:spcPts val="0"/>
              </a:spcAft>
              <a:buClr>
                <a:srgbClr val="3F3F3F"/>
              </a:buClr>
              <a:buSzPts val="1200"/>
              <a:buNone/>
              <a:defRPr sz="1200"/>
            </a:lvl3pPr>
            <a:lvl4pPr marL="1828800" lvl="3" indent="-228600" algn="l">
              <a:lnSpc>
                <a:spcPct val="90000"/>
              </a:lnSpc>
              <a:spcBef>
                <a:spcPts val="500"/>
              </a:spcBef>
              <a:spcAft>
                <a:spcPts val="0"/>
              </a:spcAft>
              <a:buClr>
                <a:srgbClr val="3F3F3F"/>
              </a:buClr>
              <a:buSzPts val="1000"/>
              <a:buNone/>
              <a:defRPr sz="1000"/>
            </a:lvl4pPr>
            <a:lvl5pPr marL="2286000" lvl="4" indent="-228600" algn="l">
              <a:lnSpc>
                <a:spcPct val="90000"/>
              </a:lnSpc>
              <a:spcBef>
                <a:spcPts val="500"/>
              </a:spcBef>
              <a:spcAft>
                <a:spcPts val="0"/>
              </a:spcAft>
              <a:buClr>
                <a:srgbClr val="3F3F3F"/>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 name="Google Shape;21;p3"/>
          <p:cNvSpPr/>
          <p:nvPr/>
        </p:nvSpPr>
        <p:spPr>
          <a:xfrm>
            <a:off x="0" y="6818138"/>
            <a:ext cx="12192000" cy="45719"/>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22" name="Google Shape;22;p3"/>
          <p:cNvPicPr preferRelativeResize="0"/>
          <p:nvPr/>
        </p:nvPicPr>
        <p:blipFill rotWithShape="1">
          <a:blip r:embed="rId3">
            <a:alphaModFix/>
          </a:blip>
          <a:srcRect/>
          <a:stretch/>
        </p:blipFill>
        <p:spPr>
          <a:xfrm>
            <a:off x="124280" y="133044"/>
            <a:ext cx="382562" cy="382562"/>
          </a:xfrm>
          <a:prstGeom prst="rect">
            <a:avLst/>
          </a:prstGeom>
          <a:noFill/>
          <a:ln>
            <a:noFill/>
          </a:ln>
        </p:spPr>
      </p:pic>
      <p:pic>
        <p:nvPicPr>
          <p:cNvPr id="23" name="Google Shape;23;p3"/>
          <p:cNvPicPr preferRelativeResize="0"/>
          <p:nvPr/>
        </p:nvPicPr>
        <p:blipFill rotWithShape="1">
          <a:blip r:embed="rId4">
            <a:alphaModFix/>
          </a:blip>
          <a:srcRect r="91792" b="87748"/>
          <a:stretch/>
        </p:blipFill>
        <p:spPr>
          <a:xfrm>
            <a:off x="162" y="0"/>
            <a:ext cx="1000735" cy="840259"/>
          </a:xfrm>
          <a:prstGeom prst="rect">
            <a:avLst/>
          </a:prstGeom>
          <a:noFill/>
          <a:ln>
            <a:noFill/>
          </a:ln>
        </p:spPr>
      </p:pic>
      <p:sp>
        <p:nvSpPr>
          <p:cNvPr id="24" name="Google Shape;24;p3"/>
          <p:cNvSpPr/>
          <p:nvPr/>
        </p:nvSpPr>
        <p:spPr>
          <a:xfrm>
            <a:off x="0" y="6812281"/>
            <a:ext cx="12192000" cy="45719"/>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1"/>
        <p:cNvGrpSpPr/>
        <p:nvPr/>
      </p:nvGrpSpPr>
      <p:grpSpPr>
        <a:xfrm>
          <a:off x="0" y="0"/>
          <a:ext cx="0" cy="0"/>
          <a:chOff x="0" y="0"/>
          <a:chExt cx="0" cy="0"/>
        </a:xfrm>
      </p:grpSpPr>
      <p:sp>
        <p:nvSpPr>
          <p:cNvPr id="182" name="Google Shape;182;p2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3" name="Google Shape;183;p2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4" name="Google Shape;184;p2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5" name="Google Shape;185;p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6" name="Google Shape;186;p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7" name="Google Shape;187;p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8"/>
        <p:cNvGrpSpPr/>
        <p:nvPr/>
      </p:nvGrpSpPr>
      <p:grpSpPr>
        <a:xfrm>
          <a:off x="0" y="0"/>
          <a:ext cx="0" cy="0"/>
          <a:chOff x="0" y="0"/>
          <a:chExt cx="0" cy="0"/>
        </a:xfrm>
      </p:grpSpPr>
      <p:sp>
        <p:nvSpPr>
          <p:cNvPr id="189" name="Google Shape;189;p23"/>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0" name="Google Shape;190;p23"/>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91" name="Google Shape;191;p23"/>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2" name="Google Shape;192;p23"/>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93" name="Google Shape;193;p23"/>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4" name="Google Shape;194;p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5" name="Google Shape;195;p2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6" name="Google Shape;196;p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7"/>
        <p:cNvGrpSpPr/>
        <p:nvPr/>
      </p:nvGrpSpPr>
      <p:grpSpPr>
        <a:xfrm>
          <a:off x="0" y="0"/>
          <a:ext cx="0" cy="0"/>
          <a:chOff x="0" y="0"/>
          <a:chExt cx="0" cy="0"/>
        </a:xfrm>
      </p:grpSpPr>
      <p:sp>
        <p:nvSpPr>
          <p:cNvPr id="198" name="Google Shape;198;p2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9" name="Google Shape;199;p2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0" name="Google Shape;200;p2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1" name="Google Shape;201;p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2"/>
        <p:cNvGrpSpPr/>
        <p:nvPr/>
      </p:nvGrpSpPr>
      <p:grpSpPr>
        <a:xfrm>
          <a:off x="0" y="0"/>
          <a:ext cx="0" cy="0"/>
          <a:chOff x="0" y="0"/>
          <a:chExt cx="0" cy="0"/>
        </a:xfrm>
      </p:grpSpPr>
      <p:sp>
        <p:nvSpPr>
          <p:cNvPr id="203" name="Google Shape;203;p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4" name="Google Shape;204;p2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5" name="Google Shape;205;p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6"/>
        <p:cNvGrpSpPr/>
        <p:nvPr/>
      </p:nvGrpSpPr>
      <p:grpSpPr>
        <a:xfrm>
          <a:off x="0" y="0"/>
          <a:ext cx="0" cy="0"/>
          <a:chOff x="0" y="0"/>
          <a:chExt cx="0" cy="0"/>
        </a:xfrm>
      </p:grpSpPr>
      <p:sp>
        <p:nvSpPr>
          <p:cNvPr id="207" name="Google Shape;207;p2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8" name="Google Shape;208;p26"/>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209" name="Google Shape;209;p26"/>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10" name="Google Shape;210;p2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1" name="Google Shape;211;p2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2" name="Google Shape;212;p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3"/>
        <p:cNvGrpSpPr/>
        <p:nvPr/>
      </p:nvGrpSpPr>
      <p:grpSpPr>
        <a:xfrm>
          <a:off x="0" y="0"/>
          <a:ext cx="0" cy="0"/>
          <a:chOff x="0" y="0"/>
          <a:chExt cx="0" cy="0"/>
        </a:xfrm>
      </p:grpSpPr>
      <p:sp>
        <p:nvSpPr>
          <p:cNvPr id="214" name="Google Shape;214;p27"/>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5" name="Google Shape;215;p27"/>
          <p:cNvSpPr>
            <a:spLocks noGrp="1"/>
          </p:cNvSpPr>
          <p:nvPr>
            <p:ph type="pic" idx="2"/>
          </p:nvPr>
        </p:nvSpPr>
        <p:spPr>
          <a:xfrm>
            <a:off x="5183188" y="987425"/>
            <a:ext cx="6172200" cy="48735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16" name="Google Shape;216;p27"/>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17" name="Google Shape;217;p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8" name="Google Shape;218;p2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9" name="Google Shape;219;p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0"/>
        <p:cNvGrpSpPr/>
        <p:nvPr/>
      </p:nvGrpSpPr>
      <p:grpSpPr>
        <a:xfrm>
          <a:off x="0" y="0"/>
          <a:ext cx="0" cy="0"/>
          <a:chOff x="0" y="0"/>
          <a:chExt cx="0" cy="0"/>
        </a:xfrm>
      </p:grpSpPr>
      <p:sp>
        <p:nvSpPr>
          <p:cNvPr id="221" name="Google Shape;221;p2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2" name="Google Shape;222;p28"/>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23" name="Google Shape;223;p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4" name="Google Shape;224;p2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5" name="Google Shape;225;p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6"/>
        <p:cNvGrpSpPr/>
        <p:nvPr/>
      </p:nvGrpSpPr>
      <p:grpSpPr>
        <a:xfrm>
          <a:off x="0" y="0"/>
          <a:ext cx="0" cy="0"/>
          <a:chOff x="0" y="0"/>
          <a:chExt cx="0" cy="0"/>
        </a:xfrm>
      </p:grpSpPr>
      <p:sp>
        <p:nvSpPr>
          <p:cNvPr id="227" name="Google Shape;227;p29"/>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8" name="Google Shape;228;p29"/>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29" name="Google Shape;229;p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0" name="Google Shape;230;p2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1" name="Google Shape;231;p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32"/>
        <p:cNvGrpSpPr/>
        <p:nvPr/>
      </p:nvGrpSpPr>
      <p:grpSpPr>
        <a:xfrm>
          <a:off x="0" y="0"/>
          <a:ext cx="0" cy="0"/>
          <a:chOff x="0" y="0"/>
          <a:chExt cx="0" cy="0"/>
        </a:xfrm>
      </p:grpSpPr>
      <p:pic>
        <p:nvPicPr>
          <p:cNvPr id="233" name="Google Shape;233;p30"/>
          <p:cNvPicPr preferRelativeResize="0"/>
          <p:nvPr/>
        </p:nvPicPr>
        <p:blipFill rotWithShape="1">
          <a:blip r:embed="rId2">
            <a:alphaModFix/>
          </a:blip>
          <a:srcRect r="15067"/>
          <a:stretch/>
        </p:blipFill>
        <p:spPr>
          <a:xfrm>
            <a:off x="0" y="0"/>
            <a:ext cx="10354964" cy="6857998"/>
          </a:xfrm>
          <a:prstGeom prst="rect">
            <a:avLst/>
          </a:prstGeom>
          <a:noFill/>
          <a:ln>
            <a:noFill/>
          </a:ln>
        </p:spPr>
      </p:pic>
      <p:pic>
        <p:nvPicPr>
          <p:cNvPr id="234" name="Google Shape;234;p30"/>
          <p:cNvPicPr preferRelativeResize="0"/>
          <p:nvPr/>
        </p:nvPicPr>
        <p:blipFill rotWithShape="1">
          <a:blip r:embed="rId3">
            <a:alphaModFix/>
          </a:blip>
          <a:srcRect/>
          <a:stretch/>
        </p:blipFill>
        <p:spPr>
          <a:xfrm>
            <a:off x="124280" y="133044"/>
            <a:ext cx="382562" cy="382562"/>
          </a:xfrm>
          <a:prstGeom prst="rect">
            <a:avLst/>
          </a:prstGeom>
          <a:noFill/>
          <a:ln>
            <a:noFill/>
          </a:ln>
        </p:spPr>
      </p:pic>
      <p:sp>
        <p:nvSpPr>
          <p:cNvPr id="235" name="Google Shape;235;p30"/>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rgbClr val="3E4268"/>
              </a:buClr>
              <a:buSzPts val="4800"/>
              <a:buFont typeface="Calibri"/>
              <a:buNone/>
              <a:defRPr sz="4800" b="0">
                <a:solidFill>
                  <a:srgbClr val="3E426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6" name="Google Shape;236;p30"/>
          <p:cNvSpPr>
            <a:spLocks noGrp="1"/>
          </p:cNvSpPr>
          <p:nvPr>
            <p:ph type="pic" idx="2"/>
          </p:nvPr>
        </p:nvSpPr>
        <p:spPr>
          <a:xfrm>
            <a:off x="5183187" y="931498"/>
            <a:ext cx="7008900" cy="5880900"/>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37" name="Google Shape;237;p30"/>
          <p:cNvSpPr txBox="1">
            <a:spLocks noGrp="1"/>
          </p:cNvSpPr>
          <p:nvPr>
            <p:ph type="body" idx="1"/>
          </p:nvPr>
        </p:nvSpPr>
        <p:spPr>
          <a:xfrm>
            <a:off x="1000125" y="931498"/>
            <a:ext cx="3744000" cy="58809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000"/>
              </a:spcBef>
              <a:spcAft>
                <a:spcPts val="0"/>
              </a:spcAft>
              <a:buClr>
                <a:srgbClr val="3F3F3F"/>
              </a:buClr>
              <a:buSzPts val="2000"/>
              <a:buNone/>
              <a:defRPr sz="2000">
                <a:solidFill>
                  <a:srgbClr val="3F3F3F"/>
                </a:solidFill>
              </a:defRPr>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38" name="Google Shape;238;p30"/>
          <p:cNvSpPr/>
          <p:nvPr/>
        </p:nvSpPr>
        <p:spPr>
          <a:xfrm>
            <a:off x="0" y="6812281"/>
            <a:ext cx="12192000" cy="45600"/>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9" name="Google Shape;239;p30"/>
          <p:cNvPicPr preferRelativeResize="0"/>
          <p:nvPr/>
        </p:nvPicPr>
        <p:blipFill rotWithShape="1">
          <a:blip r:embed="rId4">
            <a:alphaModFix/>
          </a:blip>
          <a:srcRect r="91791" b="87747"/>
          <a:stretch/>
        </p:blipFill>
        <p:spPr>
          <a:xfrm>
            <a:off x="162" y="0"/>
            <a:ext cx="1000736" cy="840258"/>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240"/>
        <p:cNvGrpSpPr/>
        <p:nvPr/>
      </p:nvGrpSpPr>
      <p:grpSpPr>
        <a:xfrm>
          <a:off x="0" y="0"/>
          <a:ext cx="0" cy="0"/>
          <a:chOff x="0" y="0"/>
          <a:chExt cx="0" cy="0"/>
        </a:xfrm>
      </p:grpSpPr>
      <p:pic>
        <p:nvPicPr>
          <p:cNvPr id="241" name="Google Shape;241;p31"/>
          <p:cNvPicPr preferRelativeResize="0"/>
          <p:nvPr/>
        </p:nvPicPr>
        <p:blipFill rotWithShape="1">
          <a:blip r:embed="rId2">
            <a:alphaModFix/>
          </a:blip>
          <a:srcRect r="11520"/>
          <a:stretch/>
        </p:blipFill>
        <p:spPr>
          <a:xfrm>
            <a:off x="0" y="0"/>
            <a:ext cx="10787449" cy="6857998"/>
          </a:xfrm>
          <a:prstGeom prst="rect">
            <a:avLst/>
          </a:prstGeom>
          <a:noFill/>
          <a:ln>
            <a:noFill/>
          </a:ln>
        </p:spPr>
      </p:pic>
      <p:sp>
        <p:nvSpPr>
          <p:cNvPr id="242" name="Google Shape;242;p31"/>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rgbClr val="3E4268"/>
              </a:buClr>
              <a:buSzPts val="4800"/>
              <a:buFont typeface="Calibri"/>
              <a:buNone/>
              <a:defRPr sz="4800" b="0">
                <a:solidFill>
                  <a:srgbClr val="3E426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3" name="Google Shape;243;p31"/>
          <p:cNvSpPr>
            <a:spLocks noGrp="1"/>
          </p:cNvSpPr>
          <p:nvPr>
            <p:ph type="pic" idx="2"/>
          </p:nvPr>
        </p:nvSpPr>
        <p:spPr>
          <a:xfrm>
            <a:off x="0" y="931498"/>
            <a:ext cx="7008900" cy="5880600"/>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44" name="Google Shape;244;p31"/>
          <p:cNvSpPr txBox="1">
            <a:spLocks noGrp="1"/>
          </p:cNvSpPr>
          <p:nvPr>
            <p:ph type="body" idx="1"/>
          </p:nvPr>
        </p:nvSpPr>
        <p:spPr>
          <a:xfrm>
            <a:off x="7436065" y="931499"/>
            <a:ext cx="3797100" cy="58806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000"/>
              </a:spcBef>
              <a:spcAft>
                <a:spcPts val="0"/>
              </a:spcAft>
              <a:buClr>
                <a:srgbClr val="3F3F3F"/>
              </a:buClr>
              <a:buSzPts val="2000"/>
              <a:buNone/>
              <a:defRPr sz="2000">
                <a:solidFill>
                  <a:srgbClr val="3F3F3F"/>
                </a:solidFill>
              </a:defRPr>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45" name="Google Shape;245;p31"/>
          <p:cNvSpPr/>
          <p:nvPr/>
        </p:nvSpPr>
        <p:spPr>
          <a:xfrm>
            <a:off x="0" y="6820367"/>
            <a:ext cx="12192000" cy="45600"/>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6" name="Google Shape;246;p31"/>
          <p:cNvPicPr preferRelativeResize="0"/>
          <p:nvPr/>
        </p:nvPicPr>
        <p:blipFill rotWithShape="1">
          <a:blip r:embed="rId3">
            <a:alphaModFix/>
          </a:blip>
          <a:srcRect/>
          <a:stretch/>
        </p:blipFill>
        <p:spPr>
          <a:xfrm>
            <a:off x="124280" y="133044"/>
            <a:ext cx="382562" cy="382562"/>
          </a:xfrm>
          <a:prstGeom prst="rect">
            <a:avLst/>
          </a:prstGeom>
          <a:noFill/>
          <a:ln>
            <a:noFill/>
          </a:ln>
        </p:spPr>
      </p:pic>
      <p:pic>
        <p:nvPicPr>
          <p:cNvPr id="247" name="Google Shape;247;p31"/>
          <p:cNvPicPr preferRelativeResize="0"/>
          <p:nvPr/>
        </p:nvPicPr>
        <p:blipFill rotWithShape="1">
          <a:blip r:embed="rId4">
            <a:alphaModFix/>
          </a:blip>
          <a:srcRect r="91791" b="87747"/>
          <a:stretch/>
        </p:blipFill>
        <p:spPr>
          <a:xfrm>
            <a:off x="162" y="0"/>
            <a:ext cx="1000736" cy="840258"/>
          </a:xfrm>
          <a:prstGeom prst="rect">
            <a:avLst/>
          </a:prstGeom>
          <a:noFill/>
          <a:ln>
            <a:noFill/>
          </a:ln>
        </p:spPr>
      </p:pic>
      <p:sp>
        <p:nvSpPr>
          <p:cNvPr id="248" name="Google Shape;248;p31"/>
          <p:cNvSpPr/>
          <p:nvPr/>
        </p:nvSpPr>
        <p:spPr>
          <a:xfrm>
            <a:off x="0" y="6812281"/>
            <a:ext cx="12192000" cy="45600"/>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Key Points 2">
  <p:cSld name="Key Points 2">
    <p:spTree>
      <p:nvGrpSpPr>
        <p:cNvPr id="1" name="Shape 25"/>
        <p:cNvGrpSpPr/>
        <p:nvPr/>
      </p:nvGrpSpPr>
      <p:grpSpPr>
        <a:xfrm>
          <a:off x="0" y="0"/>
          <a:ext cx="0" cy="0"/>
          <a:chOff x="0" y="0"/>
          <a:chExt cx="0" cy="0"/>
        </a:xfrm>
      </p:grpSpPr>
      <p:pic>
        <p:nvPicPr>
          <p:cNvPr id="26" name="Google Shape;26;p4"/>
          <p:cNvPicPr preferRelativeResize="0"/>
          <p:nvPr/>
        </p:nvPicPr>
        <p:blipFill rotWithShape="1">
          <a:blip r:embed="rId2">
            <a:alphaModFix/>
          </a:blip>
          <a:srcRect r="9594"/>
          <a:stretch/>
        </p:blipFill>
        <p:spPr>
          <a:xfrm>
            <a:off x="0" y="0"/>
            <a:ext cx="11022227" cy="6857999"/>
          </a:xfrm>
          <a:prstGeom prst="rect">
            <a:avLst/>
          </a:prstGeom>
          <a:noFill/>
          <a:ln>
            <a:noFill/>
          </a:ln>
        </p:spPr>
      </p:pic>
      <p:sp>
        <p:nvSpPr>
          <p:cNvPr id="27" name="Google Shape;27;p4"/>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3E4268"/>
              </a:buClr>
              <a:buSzPts val="4800"/>
              <a:buFont typeface="Century Gothic"/>
              <a:buNone/>
              <a:defRPr sz="4800" b="0">
                <a:solidFill>
                  <a:srgbClr val="3E426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4"/>
          <p:cNvSpPr txBox="1">
            <a:spLocks noGrp="1"/>
          </p:cNvSpPr>
          <p:nvPr>
            <p:ph type="body" idx="1"/>
          </p:nvPr>
        </p:nvSpPr>
        <p:spPr>
          <a:xfrm>
            <a:off x="8261871" y="2383475"/>
            <a:ext cx="2961573" cy="4421730"/>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3F3F3F"/>
              </a:buClr>
              <a:buSzPts val="2000"/>
              <a:buNone/>
              <a:defRPr sz="2000">
                <a:solidFill>
                  <a:srgbClr val="3F3F3F"/>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
          <p:cNvSpPr txBox="1">
            <a:spLocks noGrp="1"/>
          </p:cNvSpPr>
          <p:nvPr>
            <p:ph type="body" idx="2"/>
          </p:nvPr>
        </p:nvSpPr>
        <p:spPr>
          <a:xfrm>
            <a:off x="1000126" y="1102299"/>
            <a:ext cx="2958688" cy="1042733"/>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rgbClr val="3E4268"/>
              </a:buClr>
              <a:buSzPts val="3600"/>
              <a:buNone/>
              <a:defRPr sz="3600" b="0">
                <a:solidFill>
                  <a:srgbClr val="3E4268"/>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4"/>
          <p:cNvSpPr txBox="1">
            <a:spLocks noGrp="1"/>
          </p:cNvSpPr>
          <p:nvPr>
            <p:ph type="body" idx="3"/>
          </p:nvPr>
        </p:nvSpPr>
        <p:spPr>
          <a:xfrm>
            <a:off x="1000125" y="2376662"/>
            <a:ext cx="2958689" cy="4428544"/>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3F3F3F"/>
              </a:buClr>
              <a:buSzPts val="2000"/>
              <a:buNone/>
              <a:defRPr sz="2000">
                <a:solidFill>
                  <a:srgbClr val="3F3F3F"/>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
          <p:cNvSpPr txBox="1">
            <a:spLocks noGrp="1"/>
          </p:cNvSpPr>
          <p:nvPr>
            <p:ph type="body" idx="4"/>
          </p:nvPr>
        </p:nvSpPr>
        <p:spPr>
          <a:xfrm>
            <a:off x="8261871" y="1097604"/>
            <a:ext cx="2961573" cy="1042733"/>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rgbClr val="3E4268"/>
              </a:buClr>
              <a:buSzPts val="3600"/>
              <a:buNone/>
              <a:defRPr sz="3600" b="0">
                <a:solidFill>
                  <a:srgbClr val="3E4268"/>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4"/>
          <p:cNvSpPr txBox="1">
            <a:spLocks noGrp="1"/>
          </p:cNvSpPr>
          <p:nvPr>
            <p:ph type="body" idx="5"/>
          </p:nvPr>
        </p:nvSpPr>
        <p:spPr>
          <a:xfrm>
            <a:off x="4496695" y="1097605"/>
            <a:ext cx="3227295" cy="1042733"/>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rgbClr val="3E4268"/>
              </a:buClr>
              <a:buSzPts val="3600"/>
              <a:buNone/>
              <a:defRPr sz="3600" b="0">
                <a:solidFill>
                  <a:srgbClr val="3E4268"/>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4"/>
          <p:cNvSpPr txBox="1">
            <a:spLocks noGrp="1"/>
          </p:cNvSpPr>
          <p:nvPr>
            <p:ph type="body" idx="6"/>
          </p:nvPr>
        </p:nvSpPr>
        <p:spPr>
          <a:xfrm>
            <a:off x="4496695" y="2376662"/>
            <a:ext cx="3227295" cy="4428544"/>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3F3F3F"/>
              </a:buClr>
              <a:buSzPts val="2000"/>
              <a:buNone/>
              <a:defRPr sz="2000">
                <a:solidFill>
                  <a:srgbClr val="3F3F3F"/>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4"/>
          <p:cNvSpPr/>
          <p:nvPr/>
        </p:nvSpPr>
        <p:spPr>
          <a:xfrm>
            <a:off x="0" y="6818138"/>
            <a:ext cx="12192000" cy="45719"/>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5" name="Google Shape;35;p4"/>
          <p:cNvPicPr preferRelativeResize="0"/>
          <p:nvPr/>
        </p:nvPicPr>
        <p:blipFill rotWithShape="1">
          <a:blip r:embed="rId3">
            <a:alphaModFix/>
          </a:blip>
          <a:srcRect/>
          <a:stretch/>
        </p:blipFill>
        <p:spPr>
          <a:xfrm>
            <a:off x="124280" y="133044"/>
            <a:ext cx="382562" cy="382562"/>
          </a:xfrm>
          <a:prstGeom prst="rect">
            <a:avLst/>
          </a:prstGeom>
          <a:noFill/>
          <a:ln>
            <a:noFill/>
          </a:ln>
        </p:spPr>
      </p:pic>
      <p:pic>
        <p:nvPicPr>
          <p:cNvPr id="36" name="Google Shape;36;p4"/>
          <p:cNvPicPr preferRelativeResize="0"/>
          <p:nvPr/>
        </p:nvPicPr>
        <p:blipFill rotWithShape="1">
          <a:blip r:embed="rId4">
            <a:alphaModFix/>
          </a:blip>
          <a:srcRect r="91792" b="87748"/>
          <a:stretch/>
        </p:blipFill>
        <p:spPr>
          <a:xfrm>
            <a:off x="162" y="0"/>
            <a:ext cx="1000735" cy="840259"/>
          </a:xfrm>
          <a:prstGeom prst="rect">
            <a:avLst/>
          </a:prstGeom>
          <a:noFill/>
          <a:ln>
            <a:noFill/>
          </a:ln>
        </p:spPr>
      </p:pic>
      <p:sp>
        <p:nvSpPr>
          <p:cNvPr id="37" name="Google Shape;37;p4"/>
          <p:cNvSpPr/>
          <p:nvPr/>
        </p:nvSpPr>
        <p:spPr>
          <a:xfrm>
            <a:off x="0" y="6812281"/>
            <a:ext cx="12192000" cy="45719"/>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H">
  <p:cSld name="Title and Content H">
    <p:spTree>
      <p:nvGrpSpPr>
        <p:cNvPr id="1" name="Shape 249"/>
        <p:cNvGrpSpPr/>
        <p:nvPr/>
      </p:nvGrpSpPr>
      <p:grpSpPr>
        <a:xfrm>
          <a:off x="0" y="0"/>
          <a:ext cx="0" cy="0"/>
          <a:chOff x="0" y="0"/>
          <a:chExt cx="0" cy="0"/>
        </a:xfrm>
      </p:grpSpPr>
      <p:pic>
        <p:nvPicPr>
          <p:cNvPr id="250" name="Google Shape;250;p32"/>
          <p:cNvPicPr preferRelativeResize="0"/>
          <p:nvPr/>
        </p:nvPicPr>
        <p:blipFill rotWithShape="1">
          <a:blip r:embed="rId2">
            <a:alphaModFix/>
          </a:blip>
          <a:srcRect r="11213"/>
          <a:stretch/>
        </p:blipFill>
        <p:spPr>
          <a:xfrm>
            <a:off x="0" y="3437552"/>
            <a:ext cx="10824522" cy="6857998"/>
          </a:xfrm>
          <a:prstGeom prst="rect">
            <a:avLst/>
          </a:prstGeom>
          <a:noFill/>
          <a:ln>
            <a:noFill/>
          </a:ln>
        </p:spPr>
      </p:pic>
      <p:sp>
        <p:nvSpPr>
          <p:cNvPr id="251" name="Google Shape;251;p32"/>
          <p:cNvSpPr txBox="1">
            <a:spLocks noGrp="1"/>
          </p:cNvSpPr>
          <p:nvPr>
            <p:ph type="title"/>
          </p:nvPr>
        </p:nvSpPr>
        <p:spPr>
          <a:xfrm>
            <a:off x="1000125" y="3794124"/>
            <a:ext cx="10233000" cy="4794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rgbClr val="3E4268"/>
              </a:buClr>
              <a:buSzPts val="4800"/>
              <a:buFont typeface="Calibri"/>
              <a:buNone/>
              <a:defRPr sz="4800" b="0">
                <a:solidFill>
                  <a:srgbClr val="3E426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2" name="Google Shape;252;p32"/>
          <p:cNvSpPr>
            <a:spLocks noGrp="1"/>
          </p:cNvSpPr>
          <p:nvPr>
            <p:ph type="pic" idx="2"/>
          </p:nvPr>
        </p:nvSpPr>
        <p:spPr>
          <a:xfrm>
            <a:off x="0" y="46648"/>
            <a:ext cx="12192000" cy="3390900"/>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53" name="Google Shape;253;p32"/>
          <p:cNvSpPr txBox="1">
            <a:spLocks noGrp="1"/>
          </p:cNvSpPr>
          <p:nvPr>
            <p:ph type="body" idx="1"/>
          </p:nvPr>
        </p:nvSpPr>
        <p:spPr>
          <a:xfrm>
            <a:off x="1000125" y="4432151"/>
            <a:ext cx="10233000" cy="21945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000"/>
              </a:spcBef>
              <a:spcAft>
                <a:spcPts val="0"/>
              </a:spcAft>
              <a:buClr>
                <a:srgbClr val="3F3F3F"/>
              </a:buClr>
              <a:buSzPts val="2000"/>
              <a:buNone/>
              <a:defRPr sz="2000">
                <a:solidFill>
                  <a:srgbClr val="3F3F3F"/>
                </a:solidFill>
              </a:defRPr>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54" name="Google Shape;254;p32"/>
          <p:cNvSpPr/>
          <p:nvPr/>
        </p:nvSpPr>
        <p:spPr>
          <a:xfrm>
            <a:off x="0" y="0"/>
            <a:ext cx="12192000" cy="45600"/>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55" name="Google Shape;255;p32"/>
          <p:cNvPicPr preferRelativeResize="0"/>
          <p:nvPr/>
        </p:nvPicPr>
        <p:blipFill rotWithShape="1">
          <a:blip r:embed="rId3">
            <a:alphaModFix/>
          </a:blip>
          <a:srcRect/>
          <a:stretch/>
        </p:blipFill>
        <p:spPr>
          <a:xfrm>
            <a:off x="124280" y="3568223"/>
            <a:ext cx="382562" cy="382562"/>
          </a:xfrm>
          <a:prstGeom prst="rect">
            <a:avLst/>
          </a:prstGeom>
          <a:noFill/>
          <a:ln>
            <a:noFill/>
          </a:ln>
        </p:spPr>
      </p:pic>
      <p:pic>
        <p:nvPicPr>
          <p:cNvPr id="256" name="Google Shape;256;p32"/>
          <p:cNvPicPr preferRelativeResize="0"/>
          <p:nvPr/>
        </p:nvPicPr>
        <p:blipFill rotWithShape="1">
          <a:blip r:embed="rId4">
            <a:alphaModFix/>
          </a:blip>
          <a:srcRect r="91791" b="87747"/>
          <a:stretch/>
        </p:blipFill>
        <p:spPr>
          <a:xfrm>
            <a:off x="0" y="3487120"/>
            <a:ext cx="1000736" cy="840258"/>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Key Points">
  <p:cSld name="Key Points">
    <p:spTree>
      <p:nvGrpSpPr>
        <p:cNvPr id="1" name="Shape 257"/>
        <p:cNvGrpSpPr/>
        <p:nvPr/>
      </p:nvGrpSpPr>
      <p:grpSpPr>
        <a:xfrm>
          <a:off x="0" y="0"/>
          <a:ext cx="0" cy="0"/>
          <a:chOff x="0" y="0"/>
          <a:chExt cx="0" cy="0"/>
        </a:xfrm>
      </p:grpSpPr>
      <p:pic>
        <p:nvPicPr>
          <p:cNvPr id="258" name="Google Shape;258;p33"/>
          <p:cNvPicPr preferRelativeResize="0"/>
          <p:nvPr/>
        </p:nvPicPr>
        <p:blipFill rotWithShape="1">
          <a:blip r:embed="rId2">
            <a:alphaModFix/>
          </a:blip>
          <a:srcRect r="10201"/>
          <a:stretch/>
        </p:blipFill>
        <p:spPr>
          <a:xfrm>
            <a:off x="0" y="0"/>
            <a:ext cx="10948090" cy="6857998"/>
          </a:xfrm>
          <a:prstGeom prst="rect">
            <a:avLst/>
          </a:prstGeom>
          <a:noFill/>
          <a:ln>
            <a:noFill/>
          </a:ln>
        </p:spPr>
      </p:pic>
      <p:sp>
        <p:nvSpPr>
          <p:cNvPr id="259" name="Google Shape;259;p33"/>
          <p:cNvSpPr txBox="1">
            <a:spLocks noGrp="1"/>
          </p:cNvSpPr>
          <p:nvPr>
            <p:ph type="body" idx="1"/>
          </p:nvPr>
        </p:nvSpPr>
        <p:spPr>
          <a:xfrm>
            <a:off x="4833257" y="5695688"/>
            <a:ext cx="6399900" cy="11142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000"/>
              </a:spcBef>
              <a:spcAft>
                <a:spcPts val="0"/>
              </a:spcAft>
              <a:buClr>
                <a:srgbClr val="3F3F3F"/>
              </a:buClr>
              <a:buSzPts val="2000"/>
              <a:buNone/>
              <a:defRPr sz="2000">
                <a:solidFill>
                  <a:srgbClr val="3F3F3F"/>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0" name="Google Shape;260;p33"/>
          <p:cNvSpPr txBox="1">
            <a:spLocks noGrp="1"/>
          </p:cNvSpPr>
          <p:nvPr>
            <p:ph type="body" idx="2"/>
          </p:nvPr>
        </p:nvSpPr>
        <p:spPr>
          <a:xfrm>
            <a:off x="1000125" y="1165799"/>
            <a:ext cx="3393600" cy="1042800"/>
          </a:xfrm>
          <a:prstGeom prst="rect">
            <a:avLst/>
          </a:prstGeom>
          <a:noFill/>
          <a:ln>
            <a:noFill/>
          </a:ln>
        </p:spPr>
        <p:txBody>
          <a:bodyPr spcFirstLastPara="1" wrap="square" lIns="91425" tIns="45700" rIns="91425" bIns="45700" anchor="b" anchorCtr="0"/>
          <a:lstStyle>
            <a:lvl1pPr marL="457200" lvl="0" indent="-228600" algn="r" rtl="0">
              <a:lnSpc>
                <a:spcPct val="90000"/>
              </a:lnSpc>
              <a:spcBef>
                <a:spcPts val="1000"/>
              </a:spcBef>
              <a:spcAft>
                <a:spcPts val="0"/>
              </a:spcAft>
              <a:buClr>
                <a:srgbClr val="3E4268"/>
              </a:buClr>
              <a:buSzPts val="3600"/>
              <a:buNone/>
              <a:defRPr sz="3600" b="0">
                <a:solidFill>
                  <a:srgbClr val="3E4268"/>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1" name="Google Shape;261;p33"/>
          <p:cNvSpPr txBox="1">
            <a:spLocks noGrp="1"/>
          </p:cNvSpPr>
          <p:nvPr>
            <p:ph type="body" idx="3"/>
          </p:nvPr>
        </p:nvSpPr>
        <p:spPr>
          <a:xfrm>
            <a:off x="4833257" y="1805049"/>
            <a:ext cx="6399900" cy="11277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000"/>
              </a:spcBef>
              <a:spcAft>
                <a:spcPts val="0"/>
              </a:spcAft>
              <a:buClr>
                <a:srgbClr val="3F3F3F"/>
              </a:buClr>
              <a:buSzPts val="2000"/>
              <a:buNone/>
              <a:defRPr sz="2000">
                <a:solidFill>
                  <a:srgbClr val="3F3F3F"/>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2" name="Google Shape;262;p33"/>
          <p:cNvSpPr txBox="1">
            <a:spLocks noGrp="1"/>
          </p:cNvSpPr>
          <p:nvPr>
            <p:ph type="body" idx="4"/>
          </p:nvPr>
        </p:nvSpPr>
        <p:spPr>
          <a:xfrm>
            <a:off x="1000125" y="5058581"/>
            <a:ext cx="3393600" cy="1042800"/>
          </a:xfrm>
          <a:prstGeom prst="rect">
            <a:avLst/>
          </a:prstGeom>
          <a:noFill/>
          <a:ln>
            <a:noFill/>
          </a:ln>
        </p:spPr>
        <p:txBody>
          <a:bodyPr spcFirstLastPara="1" wrap="square" lIns="91425" tIns="45700" rIns="91425" bIns="45700" anchor="b" anchorCtr="0"/>
          <a:lstStyle>
            <a:lvl1pPr marL="457200" lvl="0" indent="-228600" algn="r" rtl="0">
              <a:lnSpc>
                <a:spcPct val="90000"/>
              </a:lnSpc>
              <a:spcBef>
                <a:spcPts val="1000"/>
              </a:spcBef>
              <a:spcAft>
                <a:spcPts val="0"/>
              </a:spcAft>
              <a:buClr>
                <a:srgbClr val="3E4268"/>
              </a:buClr>
              <a:buSzPts val="3600"/>
              <a:buNone/>
              <a:defRPr sz="3600" b="0">
                <a:solidFill>
                  <a:srgbClr val="3E4268"/>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3" name="Google Shape;263;p33"/>
          <p:cNvSpPr txBox="1">
            <a:spLocks noGrp="1"/>
          </p:cNvSpPr>
          <p:nvPr>
            <p:ph type="body" idx="5"/>
          </p:nvPr>
        </p:nvSpPr>
        <p:spPr>
          <a:xfrm>
            <a:off x="1000125" y="3063682"/>
            <a:ext cx="3393600" cy="1042800"/>
          </a:xfrm>
          <a:prstGeom prst="rect">
            <a:avLst/>
          </a:prstGeom>
          <a:noFill/>
          <a:ln>
            <a:noFill/>
          </a:ln>
        </p:spPr>
        <p:txBody>
          <a:bodyPr spcFirstLastPara="1" wrap="square" lIns="91425" tIns="45700" rIns="91425" bIns="45700" anchor="b" anchorCtr="0"/>
          <a:lstStyle>
            <a:lvl1pPr marL="457200" lvl="0" indent="-228600" algn="r" rtl="0">
              <a:lnSpc>
                <a:spcPct val="90000"/>
              </a:lnSpc>
              <a:spcBef>
                <a:spcPts val="1000"/>
              </a:spcBef>
              <a:spcAft>
                <a:spcPts val="0"/>
              </a:spcAft>
              <a:buClr>
                <a:srgbClr val="3E4268"/>
              </a:buClr>
              <a:buSzPts val="3600"/>
              <a:buNone/>
              <a:defRPr sz="3600" b="0">
                <a:solidFill>
                  <a:srgbClr val="3E4268"/>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4" name="Google Shape;264;p33"/>
          <p:cNvSpPr txBox="1">
            <a:spLocks noGrp="1"/>
          </p:cNvSpPr>
          <p:nvPr>
            <p:ph type="body" idx="6"/>
          </p:nvPr>
        </p:nvSpPr>
        <p:spPr>
          <a:xfrm>
            <a:off x="4833257" y="3732286"/>
            <a:ext cx="6399900" cy="11277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000"/>
              </a:spcBef>
              <a:spcAft>
                <a:spcPts val="0"/>
              </a:spcAft>
              <a:buClr>
                <a:srgbClr val="3F3F3F"/>
              </a:buClr>
              <a:buSzPts val="2000"/>
              <a:buNone/>
              <a:defRPr sz="2000">
                <a:solidFill>
                  <a:srgbClr val="3F3F3F"/>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5" name="Google Shape;265;p33"/>
          <p:cNvSpPr/>
          <p:nvPr/>
        </p:nvSpPr>
        <p:spPr>
          <a:xfrm>
            <a:off x="0" y="6818138"/>
            <a:ext cx="12192000" cy="45600"/>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6" name="Google Shape;266;p33"/>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rgbClr val="3E4268"/>
              </a:buClr>
              <a:buSzPts val="4800"/>
              <a:buFont typeface="Calibri"/>
              <a:buNone/>
              <a:defRPr sz="4800" b="0">
                <a:solidFill>
                  <a:srgbClr val="3E426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267" name="Google Shape;267;p33"/>
          <p:cNvPicPr preferRelativeResize="0"/>
          <p:nvPr/>
        </p:nvPicPr>
        <p:blipFill rotWithShape="1">
          <a:blip r:embed="rId3">
            <a:alphaModFix/>
          </a:blip>
          <a:srcRect/>
          <a:stretch/>
        </p:blipFill>
        <p:spPr>
          <a:xfrm>
            <a:off x="124280" y="133044"/>
            <a:ext cx="382562" cy="382562"/>
          </a:xfrm>
          <a:prstGeom prst="rect">
            <a:avLst/>
          </a:prstGeom>
          <a:noFill/>
          <a:ln>
            <a:noFill/>
          </a:ln>
        </p:spPr>
      </p:pic>
      <p:pic>
        <p:nvPicPr>
          <p:cNvPr id="268" name="Google Shape;268;p33"/>
          <p:cNvPicPr preferRelativeResize="0"/>
          <p:nvPr/>
        </p:nvPicPr>
        <p:blipFill rotWithShape="1">
          <a:blip r:embed="rId4">
            <a:alphaModFix/>
          </a:blip>
          <a:srcRect r="91791" b="87747"/>
          <a:stretch/>
        </p:blipFill>
        <p:spPr>
          <a:xfrm>
            <a:off x="162" y="0"/>
            <a:ext cx="1000736" cy="840258"/>
          </a:xfrm>
          <a:prstGeom prst="rect">
            <a:avLst/>
          </a:prstGeom>
          <a:noFill/>
          <a:ln>
            <a:noFill/>
          </a:ln>
        </p:spPr>
      </p:pic>
      <p:sp>
        <p:nvSpPr>
          <p:cNvPr id="269" name="Google Shape;269;p33"/>
          <p:cNvSpPr/>
          <p:nvPr/>
        </p:nvSpPr>
        <p:spPr>
          <a:xfrm>
            <a:off x="0" y="6812281"/>
            <a:ext cx="12192000" cy="45600"/>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38"/>
        <p:cNvGrpSpPr/>
        <p:nvPr/>
      </p:nvGrpSpPr>
      <p:grpSpPr>
        <a:xfrm>
          <a:off x="0" y="0"/>
          <a:ext cx="0" cy="0"/>
          <a:chOff x="0" y="0"/>
          <a:chExt cx="0" cy="0"/>
        </a:xfrm>
      </p:grpSpPr>
      <p:pic>
        <p:nvPicPr>
          <p:cNvPr id="39" name="Google Shape;39;p5"/>
          <p:cNvPicPr preferRelativeResize="0"/>
          <p:nvPr/>
        </p:nvPicPr>
        <p:blipFill rotWithShape="1">
          <a:blip r:embed="rId2">
            <a:alphaModFix/>
          </a:blip>
          <a:srcRect/>
          <a:stretch/>
        </p:blipFill>
        <p:spPr>
          <a:xfrm>
            <a:off x="0" y="0"/>
            <a:ext cx="12192000" cy="6857999"/>
          </a:xfrm>
          <a:prstGeom prst="rect">
            <a:avLst/>
          </a:prstGeom>
          <a:noFill/>
          <a:ln>
            <a:noFill/>
          </a:ln>
        </p:spPr>
      </p:pic>
      <p:pic>
        <p:nvPicPr>
          <p:cNvPr id="40" name="Google Shape;40;p5"/>
          <p:cNvPicPr preferRelativeResize="0"/>
          <p:nvPr/>
        </p:nvPicPr>
        <p:blipFill rotWithShape="1">
          <a:blip r:embed="rId3">
            <a:alphaModFix/>
          </a:blip>
          <a:srcRect/>
          <a:stretch/>
        </p:blipFill>
        <p:spPr>
          <a:xfrm>
            <a:off x="179744" y="657113"/>
            <a:ext cx="903642" cy="903642"/>
          </a:xfrm>
          <a:prstGeom prst="rect">
            <a:avLst/>
          </a:prstGeom>
          <a:noFill/>
          <a:ln>
            <a:noFill/>
          </a:ln>
        </p:spPr>
      </p:pic>
      <p:sp>
        <p:nvSpPr>
          <p:cNvPr id="41" name="Google Shape;41;p5"/>
          <p:cNvSpPr txBox="1">
            <a:spLocks noGrp="1"/>
          </p:cNvSpPr>
          <p:nvPr>
            <p:ph type="title"/>
          </p:nvPr>
        </p:nvSpPr>
        <p:spPr>
          <a:xfrm>
            <a:off x="2291379" y="1129553"/>
            <a:ext cx="7562625" cy="1065007"/>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3E4268"/>
              </a:buClr>
              <a:buSzPts val="4800"/>
              <a:buFont typeface="Century Gothic"/>
              <a:buNone/>
              <a:defRPr sz="4800" b="0">
                <a:solidFill>
                  <a:srgbClr val="3E426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2" name="Google Shape;42;p5"/>
          <p:cNvPicPr preferRelativeResize="0"/>
          <p:nvPr/>
        </p:nvPicPr>
        <p:blipFill rotWithShape="1">
          <a:blip r:embed="rId4">
            <a:alphaModFix/>
          </a:blip>
          <a:srcRect/>
          <a:stretch/>
        </p:blipFill>
        <p:spPr>
          <a:xfrm>
            <a:off x="8680330" y="2622254"/>
            <a:ext cx="912020" cy="912020"/>
          </a:xfrm>
          <a:prstGeom prst="rect">
            <a:avLst/>
          </a:prstGeom>
          <a:noFill/>
          <a:ln>
            <a:noFill/>
          </a:ln>
        </p:spPr>
      </p:pic>
      <p:sp>
        <p:nvSpPr>
          <p:cNvPr id="43" name="Google Shape;43;p5"/>
          <p:cNvSpPr txBox="1">
            <a:spLocks noGrp="1"/>
          </p:cNvSpPr>
          <p:nvPr>
            <p:ph type="body" idx="1"/>
          </p:nvPr>
        </p:nvSpPr>
        <p:spPr>
          <a:xfrm>
            <a:off x="2291379" y="2302136"/>
            <a:ext cx="7562625" cy="4055633"/>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3F3F3F"/>
              </a:buClr>
              <a:buSzPts val="2000"/>
              <a:buNone/>
              <a:defRPr sz="2000">
                <a:solidFill>
                  <a:srgbClr val="3F3F3F"/>
                </a:solidFill>
              </a:defRPr>
            </a:lvl1pPr>
            <a:lvl2pPr marL="914400" lvl="1" indent="-228600" algn="l">
              <a:lnSpc>
                <a:spcPct val="90000"/>
              </a:lnSpc>
              <a:spcBef>
                <a:spcPts val="500"/>
              </a:spcBef>
              <a:spcAft>
                <a:spcPts val="0"/>
              </a:spcAft>
              <a:buClr>
                <a:srgbClr val="3F3F3F"/>
              </a:buClr>
              <a:buSzPts val="1400"/>
              <a:buNone/>
              <a:defRPr sz="1400"/>
            </a:lvl2pPr>
            <a:lvl3pPr marL="1371600" lvl="2" indent="-228600" algn="l">
              <a:lnSpc>
                <a:spcPct val="90000"/>
              </a:lnSpc>
              <a:spcBef>
                <a:spcPts val="500"/>
              </a:spcBef>
              <a:spcAft>
                <a:spcPts val="0"/>
              </a:spcAft>
              <a:buClr>
                <a:srgbClr val="3F3F3F"/>
              </a:buClr>
              <a:buSzPts val="1200"/>
              <a:buNone/>
              <a:defRPr sz="1200"/>
            </a:lvl3pPr>
            <a:lvl4pPr marL="1828800" lvl="3" indent="-228600" algn="l">
              <a:lnSpc>
                <a:spcPct val="90000"/>
              </a:lnSpc>
              <a:spcBef>
                <a:spcPts val="500"/>
              </a:spcBef>
              <a:spcAft>
                <a:spcPts val="0"/>
              </a:spcAft>
              <a:buClr>
                <a:srgbClr val="3F3F3F"/>
              </a:buClr>
              <a:buSzPts val="1000"/>
              <a:buNone/>
              <a:defRPr sz="1000"/>
            </a:lvl4pPr>
            <a:lvl5pPr marL="2286000" lvl="4" indent="-228600" algn="l">
              <a:lnSpc>
                <a:spcPct val="90000"/>
              </a:lnSpc>
              <a:spcBef>
                <a:spcPts val="500"/>
              </a:spcBef>
              <a:spcAft>
                <a:spcPts val="0"/>
              </a:spcAft>
              <a:buClr>
                <a:srgbClr val="3F3F3F"/>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4" name="Google Shape;44;p5"/>
          <p:cNvSpPr/>
          <p:nvPr/>
        </p:nvSpPr>
        <p:spPr>
          <a:xfrm>
            <a:off x="0" y="6812673"/>
            <a:ext cx="12192000" cy="45719"/>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45" name="Google Shape;45;p5"/>
          <p:cNvPicPr preferRelativeResize="0"/>
          <p:nvPr/>
        </p:nvPicPr>
        <p:blipFill rotWithShape="1">
          <a:blip r:embed="rId5">
            <a:alphaModFix/>
          </a:blip>
          <a:srcRect/>
          <a:stretch/>
        </p:blipFill>
        <p:spPr>
          <a:xfrm>
            <a:off x="162" y="-45156"/>
            <a:ext cx="12191675" cy="6858000"/>
          </a:xfrm>
          <a:prstGeom prst="rect">
            <a:avLst/>
          </a:prstGeom>
          <a:noFill/>
          <a:ln>
            <a:noFill/>
          </a:ln>
        </p:spPr>
      </p:pic>
      <p:sp>
        <p:nvSpPr>
          <p:cNvPr id="46" name="Google Shape;46;p5"/>
          <p:cNvSpPr/>
          <p:nvPr/>
        </p:nvSpPr>
        <p:spPr>
          <a:xfrm>
            <a:off x="0" y="6812281"/>
            <a:ext cx="12192000" cy="45719"/>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H2">
  <p:cSld name="1_Title and Content H2">
    <p:spTree>
      <p:nvGrpSpPr>
        <p:cNvPr id="1" name="Shape 47"/>
        <p:cNvGrpSpPr/>
        <p:nvPr/>
      </p:nvGrpSpPr>
      <p:grpSpPr>
        <a:xfrm>
          <a:off x="0" y="0"/>
          <a:ext cx="0" cy="0"/>
          <a:chOff x="0" y="0"/>
          <a:chExt cx="0" cy="0"/>
        </a:xfrm>
      </p:grpSpPr>
      <p:pic>
        <p:nvPicPr>
          <p:cNvPr id="48" name="Google Shape;48;p6"/>
          <p:cNvPicPr preferRelativeResize="0"/>
          <p:nvPr/>
        </p:nvPicPr>
        <p:blipFill rotWithShape="1">
          <a:blip r:embed="rId2">
            <a:alphaModFix/>
          </a:blip>
          <a:srcRect r="10000"/>
          <a:stretch/>
        </p:blipFill>
        <p:spPr>
          <a:xfrm>
            <a:off x="0" y="0"/>
            <a:ext cx="10972800" cy="6857999"/>
          </a:xfrm>
          <a:prstGeom prst="rect">
            <a:avLst/>
          </a:prstGeom>
          <a:noFill/>
          <a:ln>
            <a:noFill/>
          </a:ln>
        </p:spPr>
      </p:pic>
      <p:sp>
        <p:nvSpPr>
          <p:cNvPr id="49" name="Google Shape;49;p6"/>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3E4268"/>
              </a:buClr>
              <a:buSzPts val="4800"/>
              <a:buFont typeface="Century Gothic"/>
              <a:buNone/>
              <a:defRPr sz="4800" b="0">
                <a:solidFill>
                  <a:srgbClr val="3E426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
          <p:cNvSpPr>
            <a:spLocks noGrp="1"/>
          </p:cNvSpPr>
          <p:nvPr>
            <p:ph type="pic" idx="2"/>
          </p:nvPr>
        </p:nvSpPr>
        <p:spPr>
          <a:xfrm>
            <a:off x="0" y="3456417"/>
            <a:ext cx="12192000" cy="3354936"/>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51" name="Google Shape;51;p6"/>
          <p:cNvSpPr txBox="1">
            <a:spLocks noGrp="1"/>
          </p:cNvSpPr>
          <p:nvPr>
            <p:ph type="body" idx="1"/>
          </p:nvPr>
        </p:nvSpPr>
        <p:spPr>
          <a:xfrm>
            <a:off x="1000125" y="993665"/>
            <a:ext cx="10233148" cy="2186052"/>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3F3F3F"/>
              </a:buClr>
              <a:buSzPts val="2000"/>
              <a:buNone/>
              <a:defRPr sz="2000">
                <a:solidFill>
                  <a:srgbClr val="3F3F3F"/>
                </a:solidFill>
              </a:defRPr>
            </a:lvl1pPr>
            <a:lvl2pPr marL="914400" lvl="1" indent="-228600" algn="l">
              <a:lnSpc>
                <a:spcPct val="90000"/>
              </a:lnSpc>
              <a:spcBef>
                <a:spcPts val="500"/>
              </a:spcBef>
              <a:spcAft>
                <a:spcPts val="0"/>
              </a:spcAft>
              <a:buClr>
                <a:srgbClr val="3F3F3F"/>
              </a:buClr>
              <a:buSzPts val="1400"/>
              <a:buNone/>
              <a:defRPr sz="1400"/>
            </a:lvl2pPr>
            <a:lvl3pPr marL="1371600" lvl="2" indent="-228600" algn="l">
              <a:lnSpc>
                <a:spcPct val="90000"/>
              </a:lnSpc>
              <a:spcBef>
                <a:spcPts val="500"/>
              </a:spcBef>
              <a:spcAft>
                <a:spcPts val="0"/>
              </a:spcAft>
              <a:buClr>
                <a:srgbClr val="3F3F3F"/>
              </a:buClr>
              <a:buSzPts val="1200"/>
              <a:buNone/>
              <a:defRPr sz="1200"/>
            </a:lvl3pPr>
            <a:lvl4pPr marL="1828800" lvl="3" indent="-228600" algn="l">
              <a:lnSpc>
                <a:spcPct val="90000"/>
              </a:lnSpc>
              <a:spcBef>
                <a:spcPts val="500"/>
              </a:spcBef>
              <a:spcAft>
                <a:spcPts val="0"/>
              </a:spcAft>
              <a:buClr>
                <a:srgbClr val="3F3F3F"/>
              </a:buClr>
              <a:buSzPts val="1000"/>
              <a:buNone/>
              <a:defRPr sz="1000"/>
            </a:lvl4pPr>
            <a:lvl5pPr marL="2286000" lvl="4" indent="-228600" algn="l">
              <a:lnSpc>
                <a:spcPct val="90000"/>
              </a:lnSpc>
              <a:spcBef>
                <a:spcPts val="500"/>
              </a:spcBef>
              <a:spcAft>
                <a:spcPts val="0"/>
              </a:spcAft>
              <a:buClr>
                <a:srgbClr val="3F3F3F"/>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2" name="Google Shape;52;p6"/>
          <p:cNvSpPr/>
          <p:nvPr/>
        </p:nvSpPr>
        <p:spPr>
          <a:xfrm>
            <a:off x="0" y="6818138"/>
            <a:ext cx="12192000" cy="45719"/>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entury Gothic"/>
              <a:buNone/>
            </a:pPr>
            <a:endParaRPr sz="1800" b="0" i="0" u="none" strike="noStrike" cap="none">
              <a:solidFill>
                <a:schemeClr val="lt1"/>
              </a:solidFill>
              <a:latin typeface="Century Gothic"/>
              <a:ea typeface="Century Gothic"/>
              <a:cs typeface="Century Gothic"/>
              <a:sym typeface="Century Gothic"/>
            </a:endParaRPr>
          </a:p>
        </p:txBody>
      </p:sp>
      <p:pic>
        <p:nvPicPr>
          <p:cNvPr id="53" name="Google Shape;53;p6"/>
          <p:cNvPicPr preferRelativeResize="0"/>
          <p:nvPr/>
        </p:nvPicPr>
        <p:blipFill rotWithShape="1">
          <a:blip r:embed="rId3">
            <a:alphaModFix/>
          </a:blip>
          <a:srcRect/>
          <a:stretch/>
        </p:blipFill>
        <p:spPr>
          <a:xfrm>
            <a:off x="124280" y="133044"/>
            <a:ext cx="382562" cy="382562"/>
          </a:xfrm>
          <a:prstGeom prst="rect">
            <a:avLst/>
          </a:prstGeom>
          <a:noFill/>
          <a:ln>
            <a:noFill/>
          </a:ln>
        </p:spPr>
      </p:pic>
      <p:pic>
        <p:nvPicPr>
          <p:cNvPr id="54" name="Google Shape;54;p6"/>
          <p:cNvPicPr preferRelativeResize="0"/>
          <p:nvPr/>
        </p:nvPicPr>
        <p:blipFill rotWithShape="1">
          <a:blip r:embed="rId4">
            <a:alphaModFix/>
          </a:blip>
          <a:srcRect r="91792" b="87748"/>
          <a:stretch/>
        </p:blipFill>
        <p:spPr>
          <a:xfrm>
            <a:off x="162" y="0"/>
            <a:ext cx="1000735" cy="840259"/>
          </a:xfrm>
          <a:prstGeom prst="rect">
            <a:avLst/>
          </a:prstGeom>
          <a:noFill/>
          <a:ln>
            <a:noFill/>
          </a:ln>
        </p:spPr>
      </p:pic>
      <p:sp>
        <p:nvSpPr>
          <p:cNvPr id="55" name="Google Shape;55;p6"/>
          <p:cNvSpPr/>
          <p:nvPr/>
        </p:nvSpPr>
        <p:spPr>
          <a:xfrm>
            <a:off x="0" y="6812281"/>
            <a:ext cx="12192000" cy="45719"/>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entury Gothic"/>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6"/>
        <p:cNvGrpSpPr/>
        <p:nvPr/>
      </p:nvGrpSpPr>
      <p:grpSpPr>
        <a:xfrm>
          <a:off x="0" y="0"/>
          <a:ext cx="0" cy="0"/>
          <a:chOff x="0" y="0"/>
          <a:chExt cx="0" cy="0"/>
        </a:xfrm>
      </p:grpSpPr>
      <p:pic>
        <p:nvPicPr>
          <p:cNvPr id="57" name="Google Shape;57;p7"/>
          <p:cNvPicPr preferRelativeResize="0"/>
          <p:nvPr/>
        </p:nvPicPr>
        <p:blipFill rotWithShape="1">
          <a:blip r:embed="rId2">
            <a:alphaModFix/>
          </a:blip>
          <a:srcRect r="15067"/>
          <a:stretch/>
        </p:blipFill>
        <p:spPr>
          <a:xfrm>
            <a:off x="0" y="0"/>
            <a:ext cx="10354962" cy="6857999"/>
          </a:xfrm>
          <a:prstGeom prst="rect">
            <a:avLst/>
          </a:prstGeom>
          <a:noFill/>
          <a:ln>
            <a:noFill/>
          </a:ln>
        </p:spPr>
      </p:pic>
      <p:pic>
        <p:nvPicPr>
          <p:cNvPr id="58" name="Google Shape;58;p7"/>
          <p:cNvPicPr preferRelativeResize="0"/>
          <p:nvPr/>
        </p:nvPicPr>
        <p:blipFill rotWithShape="1">
          <a:blip r:embed="rId3">
            <a:alphaModFix/>
          </a:blip>
          <a:srcRect/>
          <a:stretch/>
        </p:blipFill>
        <p:spPr>
          <a:xfrm>
            <a:off x="124280" y="133044"/>
            <a:ext cx="382562" cy="382562"/>
          </a:xfrm>
          <a:prstGeom prst="rect">
            <a:avLst/>
          </a:prstGeom>
          <a:noFill/>
          <a:ln>
            <a:noFill/>
          </a:ln>
        </p:spPr>
      </p:pic>
      <p:sp>
        <p:nvSpPr>
          <p:cNvPr id="59" name="Google Shape;59;p7"/>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3E4268"/>
              </a:buClr>
              <a:buSzPts val="4800"/>
              <a:buFont typeface="Century Gothic"/>
              <a:buNone/>
              <a:defRPr sz="4800" b="0">
                <a:solidFill>
                  <a:srgbClr val="3E426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7"/>
          <p:cNvSpPr>
            <a:spLocks noGrp="1"/>
          </p:cNvSpPr>
          <p:nvPr>
            <p:ph type="pic" idx="2"/>
          </p:nvPr>
        </p:nvSpPr>
        <p:spPr>
          <a:xfrm>
            <a:off x="5183187" y="931498"/>
            <a:ext cx="7008813" cy="5880783"/>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61" name="Google Shape;61;p7"/>
          <p:cNvSpPr txBox="1">
            <a:spLocks noGrp="1"/>
          </p:cNvSpPr>
          <p:nvPr>
            <p:ph type="body" idx="1"/>
          </p:nvPr>
        </p:nvSpPr>
        <p:spPr>
          <a:xfrm>
            <a:off x="1000125" y="931498"/>
            <a:ext cx="3743997" cy="5880783"/>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3F3F3F"/>
              </a:buClr>
              <a:buSzPts val="2000"/>
              <a:buNone/>
              <a:defRPr sz="2000">
                <a:solidFill>
                  <a:srgbClr val="3F3F3F"/>
                </a:solidFill>
              </a:defRPr>
            </a:lvl1pPr>
            <a:lvl2pPr marL="914400" lvl="1" indent="-228600" algn="l">
              <a:lnSpc>
                <a:spcPct val="90000"/>
              </a:lnSpc>
              <a:spcBef>
                <a:spcPts val="500"/>
              </a:spcBef>
              <a:spcAft>
                <a:spcPts val="0"/>
              </a:spcAft>
              <a:buClr>
                <a:srgbClr val="3F3F3F"/>
              </a:buClr>
              <a:buSzPts val="1400"/>
              <a:buNone/>
              <a:defRPr sz="1400"/>
            </a:lvl2pPr>
            <a:lvl3pPr marL="1371600" lvl="2" indent="-228600" algn="l">
              <a:lnSpc>
                <a:spcPct val="90000"/>
              </a:lnSpc>
              <a:spcBef>
                <a:spcPts val="500"/>
              </a:spcBef>
              <a:spcAft>
                <a:spcPts val="0"/>
              </a:spcAft>
              <a:buClr>
                <a:srgbClr val="3F3F3F"/>
              </a:buClr>
              <a:buSzPts val="1200"/>
              <a:buNone/>
              <a:defRPr sz="1200"/>
            </a:lvl3pPr>
            <a:lvl4pPr marL="1828800" lvl="3" indent="-228600" algn="l">
              <a:lnSpc>
                <a:spcPct val="90000"/>
              </a:lnSpc>
              <a:spcBef>
                <a:spcPts val="500"/>
              </a:spcBef>
              <a:spcAft>
                <a:spcPts val="0"/>
              </a:spcAft>
              <a:buClr>
                <a:srgbClr val="3F3F3F"/>
              </a:buClr>
              <a:buSzPts val="1000"/>
              <a:buNone/>
              <a:defRPr sz="1000"/>
            </a:lvl4pPr>
            <a:lvl5pPr marL="2286000" lvl="4" indent="-228600" algn="l">
              <a:lnSpc>
                <a:spcPct val="90000"/>
              </a:lnSpc>
              <a:spcBef>
                <a:spcPts val="500"/>
              </a:spcBef>
              <a:spcAft>
                <a:spcPts val="0"/>
              </a:spcAft>
              <a:buClr>
                <a:srgbClr val="3F3F3F"/>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7"/>
          <p:cNvSpPr/>
          <p:nvPr/>
        </p:nvSpPr>
        <p:spPr>
          <a:xfrm>
            <a:off x="0" y="6812281"/>
            <a:ext cx="12192000" cy="45719"/>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63" name="Google Shape;63;p7"/>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64"/>
        <p:cNvGrpSpPr/>
        <p:nvPr/>
      </p:nvGrpSpPr>
      <p:grpSpPr>
        <a:xfrm>
          <a:off x="0" y="0"/>
          <a:ext cx="0" cy="0"/>
          <a:chOff x="0" y="0"/>
          <a:chExt cx="0" cy="0"/>
        </a:xfrm>
      </p:grpSpPr>
      <p:pic>
        <p:nvPicPr>
          <p:cNvPr id="65" name="Google Shape;65;p8"/>
          <p:cNvPicPr preferRelativeResize="0"/>
          <p:nvPr/>
        </p:nvPicPr>
        <p:blipFill rotWithShape="1">
          <a:blip r:embed="rId2">
            <a:alphaModFix/>
          </a:blip>
          <a:srcRect r="11519"/>
          <a:stretch/>
        </p:blipFill>
        <p:spPr>
          <a:xfrm>
            <a:off x="0" y="0"/>
            <a:ext cx="10787449" cy="6857999"/>
          </a:xfrm>
          <a:prstGeom prst="rect">
            <a:avLst/>
          </a:prstGeom>
          <a:noFill/>
          <a:ln>
            <a:noFill/>
          </a:ln>
        </p:spPr>
      </p:pic>
      <p:sp>
        <p:nvSpPr>
          <p:cNvPr id="66" name="Google Shape;66;p8"/>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3E4268"/>
              </a:buClr>
              <a:buSzPts val="4800"/>
              <a:buFont typeface="Century Gothic"/>
              <a:buNone/>
              <a:defRPr sz="4800" b="0">
                <a:solidFill>
                  <a:srgbClr val="3E426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8"/>
          <p:cNvSpPr>
            <a:spLocks noGrp="1"/>
          </p:cNvSpPr>
          <p:nvPr>
            <p:ph type="pic" idx="2"/>
          </p:nvPr>
        </p:nvSpPr>
        <p:spPr>
          <a:xfrm>
            <a:off x="0" y="931498"/>
            <a:ext cx="7008813" cy="5880479"/>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68" name="Google Shape;68;p8"/>
          <p:cNvSpPr txBox="1">
            <a:spLocks noGrp="1"/>
          </p:cNvSpPr>
          <p:nvPr>
            <p:ph type="body" idx="1"/>
          </p:nvPr>
        </p:nvSpPr>
        <p:spPr>
          <a:xfrm>
            <a:off x="7436065" y="931499"/>
            <a:ext cx="3797208" cy="588047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3F3F3F"/>
              </a:buClr>
              <a:buSzPts val="2000"/>
              <a:buNone/>
              <a:defRPr sz="2000">
                <a:solidFill>
                  <a:srgbClr val="3F3F3F"/>
                </a:solidFill>
              </a:defRPr>
            </a:lvl1pPr>
            <a:lvl2pPr marL="914400" lvl="1" indent="-228600" algn="l">
              <a:lnSpc>
                <a:spcPct val="90000"/>
              </a:lnSpc>
              <a:spcBef>
                <a:spcPts val="500"/>
              </a:spcBef>
              <a:spcAft>
                <a:spcPts val="0"/>
              </a:spcAft>
              <a:buClr>
                <a:srgbClr val="3F3F3F"/>
              </a:buClr>
              <a:buSzPts val="1400"/>
              <a:buNone/>
              <a:defRPr sz="1400"/>
            </a:lvl2pPr>
            <a:lvl3pPr marL="1371600" lvl="2" indent="-228600" algn="l">
              <a:lnSpc>
                <a:spcPct val="90000"/>
              </a:lnSpc>
              <a:spcBef>
                <a:spcPts val="500"/>
              </a:spcBef>
              <a:spcAft>
                <a:spcPts val="0"/>
              </a:spcAft>
              <a:buClr>
                <a:srgbClr val="3F3F3F"/>
              </a:buClr>
              <a:buSzPts val="1200"/>
              <a:buNone/>
              <a:defRPr sz="1200"/>
            </a:lvl3pPr>
            <a:lvl4pPr marL="1828800" lvl="3" indent="-228600" algn="l">
              <a:lnSpc>
                <a:spcPct val="90000"/>
              </a:lnSpc>
              <a:spcBef>
                <a:spcPts val="500"/>
              </a:spcBef>
              <a:spcAft>
                <a:spcPts val="0"/>
              </a:spcAft>
              <a:buClr>
                <a:srgbClr val="3F3F3F"/>
              </a:buClr>
              <a:buSzPts val="1000"/>
              <a:buNone/>
              <a:defRPr sz="1000"/>
            </a:lvl4pPr>
            <a:lvl5pPr marL="2286000" lvl="4" indent="-228600" algn="l">
              <a:lnSpc>
                <a:spcPct val="90000"/>
              </a:lnSpc>
              <a:spcBef>
                <a:spcPts val="500"/>
              </a:spcBef>
              <a:spcAft>
                <a:spcPts val="0"/>
              </a:spcAft>
              <a:buClr>
                <a:srgbClr val="3F3F3F"/>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8"/>
          <p:cNvSpPr/>
          <p:nvPr/>
        </p:nvSpPr>
        <p:spPr>
          <a:xfrm>
            <a:off x="0" y="6820367"/>
            <a:ext cx="12192000" cy="45719"/>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70" name="Google Shape;70;p8"/>
          <p:cNvPicPr preferRelativeResize="0"/>
          <p:nvPr/>
        </p:nvPicPr>
        <p:blipFill rotWithShape="1">
          <a:blip r:embed="rId3">
            <a:alphaModFix/>
          </a:blip>
          <a:srcRect/>
          <a:stretch/>
        </p:blipFill>
        <p:spPr>
          <a:xfrm>
            <a:off x="124280" y="133044"/>
            <a:ext cx="382562" cy="382562"/>
          </a:xfrm>
          <a:prstGeom prst="rect">
            <a:avLst/>
          </a:prstGeom>
          <a:noFill/>
          <a:ln>
            <a:noFill/>
          </a:ln>
        </p:spPr>
      </p:pic>
      <p:pic>
        <p:nvPicPr>
          <p:cNvPr id="71" name="Google Shape;71;p8"/>
          <p:cNvPicPr preferRelativeResize="0"/>
          <p:nvPr/>
        </p:nvPicPr>
        <p:blipFill rotWithShape="1">
          <a:blip r:embed="rId4">
            <a:alphaModFix/>
          </a:blip>
          <a:srcRect r="91792" b="87748"/>
          <a:stretch/>
        </p:blipFill>
        <p:spPr>
          <a:xfrm>
            <a:off x="162" y="0"/>
            <a:ext cx="1000735" cy="840259"/>
          </a:xfrm>
          <a:prstGeom prst="rect">
            <a:avLst/>
          </a:prstGeom>
          <a:noFill/>
          <a:ln>
            <a:noFill/>
          </a:ln>
        </p:spPr>
      </p:pic>
      <p:sp>
        <p:nvSpPr>
          <p:cNvPr id="72" name="Google Shape;72;p8"/>
          <p:cNvSpPr/>
          <p:nvPr/>
        </p:nvSpPr>
        <p:spPr>
          <a:xfrm>
            <a:off x="0" y="6812281"/>
            <a:ext cx="12192000" cy="45719"/>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H">
  <p:cSld name="Title and Content H">
    <p:spTree>
      <p:nvGrpSpPr>
        <p:cNvPr id="1" name="Shape 73"/>
        <p:cNvGrpSpPr/>
        <p:nvPr/>
      </p:nvGrpSpPr>
      <p:grpSpPr>
        <a:xfrm>
          <a:off x="0" y="0"/>
          <a:ext cx="0" cy="0"/>
          <a:chOff x="0" y="0"/>
          <a:chExt cx="0" cy="0"/>
        </a:xfrm>
      </p:grpSpPr>
      <p:pic>
        <p:nvPicPr>
          <p:cNvPr id="74" name="Google Shape;74;p9"/>
          <p:cNvPicPr preferRelativeResize="0"/>
          <p:nvPr/>
        </p:nvPicPr>
        <p:blipFill rotWithShape="1">
          <a:blip r:embed="rId2">
            <a:alphaModFix/>
          </a:blip>
          <a:srcRect r="11216"/>
          <a:stretch/>
        </p:blipFill>
        <p:spPr>
          <a:xfrm>
            <a:off x="0" y="3437552"/>
            <a:ext cx="10824519" cy="6857999"/>
          </a:xfrm>
          <a:prstGeom prst="rect">
            <a:avLst/>
          </a:prstGeom>
          <a:noFill/>
          <a:ln>
            <a:noFill/>
          </a:ln>
        </p:spPr>
      </p:pic>
      <p:sp>
        <p:nvSpPr>
          <p:cNvPr id="75" name="Google Shape;75;p9"/>
          <p:cNvSpPr txBox="1">
            <a:spLocks noGrp="1"/>
          </p:cNvSpPr>
          <p:nvPr>
            <p:ph type="title"/>
          </p:nvPr>
        </p:nvSpPr>
        <p:spPr>
          <a:xfrm>
            <a:off x="1000125" y="3794124"/>
            <a:ext cx="10233148" cy="479425"/>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3E4268"/>
              </a:buClr>
              <a:buSzPts val="4800"/>
              <a:buFont typeface="Century Gothic"/>
              <a:buNone/>
              <a:defRPr sz="4800" b="0">
                <a:solidFill>
                  <a:srgbClr val="3E426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9"/>
          <p:cNvSpPr>
            <a:spLocks noGrp="1"/>
          </p:cNvSpPr>
          <p:nvPr>
            <p:ph type="pic" idx="2"/>
          </p:nvPr>
        </p:nvSpPr>
        <p:spPr>
          <a:xfrm>
            <a:off x="0" y="46648"/>
            <a:ext cx="12192000" cy="3390904"/>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77" name="Google Shape;77;p9"/>
          <p:cNvSpPr txBox="1">
            <a:spLocks noGrp="1"/>
          </p:cNvSpPr>
          <p:nvPr>
            <p:ph type="body" idx="1"/>
          </p:nvPr>
        </p:nvSpPr>
        <p:spPr>
          <a:xfrm>
            <a:off x="1000125" y="4432151"/>
            <a:ext cx="10233148" cy="2194560"/>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3F3F3F"/>
              </a:buClr>
              <a:buSzPts val="2000"/>
              <a:buNone/>
              <a:defRPr sz="2000">
                <a:solidFill>
                  <a:srgbClr val="3F3F3F"/>
                </a:solidFill>
              </a:defRPr>
            </a:lvl1pPr>
            <a:lvl2pPr marL="914400" lvl="1" indent="-228600" algn="l">
              <a:lnSpc>
                <a:spcPct val="90000"/>
              </a:lnSpc>
              <a:spcBef>
                <a:spcPts val="500"/>
              </a:spcBef>
              <a:spcAft>
                <a:spcPts val="0"/>
              </a:spcAft>
              <a:buClr>
                <a:srgbClr val="3F3F3F"/>
              </a:buClr>
              <a:buSzPts val="1400"/>
              <a:buNone/>
              <a:defRPr sz="1400"/>
            </a:lvl2pPr>
            <a:lvl3pPr marL="1371600" lvl="2" indent="-228600" algn="l">
              <a:lnSpc>
                <a:spcPct val="90000"/>
              </a:lnSpc>
              <a:spcBef>
                <a:spcPts val="500"/>
              </a:spcBef>
              <a:spcAft>
                <a:spcPts val="0"/>
              </a:spcAft>
              <a:buClr>
                <a:srgbClr val="3F3F3F"/>
              </a:buClr>
              <a:buSzPts val="1200"/>
              <a:buNone/>
              <a:defRPr sz="1200"/>
            </a:lvl3pPr>
            <a:lvl4pPr marL="1828800" lvl="3" indent="-228600" algn="l">
              <a:lnSpc>
                <a:spcPct val="90000"/>
              </a:lnSpc>
              <a:spcBef>
                <a:spcPts val="500"/>
              </a:spcBef>
              <a:spcAft>
                <a:spcPts val="0"/>
              </a:spcAft>
              <a:buClr>
                <a:srgbClr val="3F3F3F"/>
              </a:buClr>
              <a:buSzPts val="1000"/>
              <a:buNone/>
              <a:defRPr sz="1000"/>
            </a:lvl4pPr>
            <a:lvl5pPr marL="2286000" lvl="4" indent="-228600" algn="l">
              <a:lnSpc>
                <a:spcPct val="90000"/>
              </a:lnSpc>
              <a:spcBef>
                <a:spcPts val="500"/>
              </a:spcBef>
              <a:spcAft>
                <a:spcPts val="0"/>
              </a:spcAft>
              <a:buClr>
                <a:srgbClr val="3F3F3F"/>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8" name="Google Shape;78;p9"/>
          <p:cNvSpPr/>
          <p:nvPr/>
        </p:nvSpPr>
        <p:spPr>
          <a:xfrm>
            <a:off x="0" y="0"/>
            <a:ext cx="12192000" cy="45719"/>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79" name="Google Shape;79;p9"/>
          <p:cNvPicPr preferRelativeResize="0"/>
          <p:nvPr/>
        </p:nvPicPr>
        <p:blipFill rotWithShape="1">
          <a:blip r:embed="rId3">
            <a:alphaModFix/>
          </a:blip>
          <a:srcRect/>
          <a:stretch/>
        </p:blipFill>
        <p:spPr>
          <a:xfrm>
            <a:off x="124280" y="3568223"/>
            <a:ext cx="382562" cy="382562"/>
          </a:xfrm>
          <a:prstGeom prst="rect">
            <a:avLst/>
          </a:prstGeom>
          <a:noFill/>
          <a:ln>
            <a:noFill/>
          </a:ln>
        </p:spPr>
      </p:pic>
      <p:pic>
        <p:nvPicPr>
          <p:cNvPr id="80" name="Google Shape;80;p9"/>
          <p:cNvPicPr preferRelativeResize="0"/>
          <p:nvPr/>
        </p:nvPicPr>
        <p:blipFill rotWithShape="1">
          <a:blip r:embed="rId4">
            <a:alphaModFix/>
          </a:blip>
          <a:srcRect r="91792" b="87748"/>
          <a:stretch/>
        </p:blipFill>
        <p:spPr>
          <a:xfrm>
            <a:off x="0" y="3487120"/>
            <a:ext cx="1000735" cy="84025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Key Points">
  <p:cSld name="Key Points">
    <p:spTree>
      <p:nvGrpSpPr>
        <p:cNvPr id="1" name="Shape 81"/>
        <p:cNvGrpSpPr/>
        <p:nvPr/>
      </p:nvGrpSpPr>
      <p:grpSpPr>
        <a:xfrm>
          <a:off x="0" y="0"/>
          <a:ext cx="0" cy="0"/>
          <a:chOff x="0" y="0"/>
          <a:chExt cx="0" cy="0"/>
        </a:xfrm>
      </p:grpSpPr>
      <p:pic>
        <p:nvPicPr>
          <p:cNvPr id="82" name="Google Shape;82;p10"/>
          <p:cNvPicPr preferRelativeResize="0"/>
          <p:nvPr/>
        </p:nvPicPr>
        <p:blipFill rotWithShape="1">
          <a:blip r:embed="rId2">
            <a:alphaModFix/>
          </a:blip>
          <a:srcRect r="10202"/>
          <a:stretch/>
        </p:blipFill>
        <p:spPr>
          <a:xfrm>
            <a:off x="0" y="0"/>
            <a:ext cx="10948086" cy="6857999"/>
          </a:xfrm>
          <a:prstGeom prst="rect">
            <a:avLst/>
          </a:prstGeom>
          <a:noFill/>
          <a:ln>
            <a:noFill/>
          </a:ln>
        </p:spPr>
      </p:pic>
      <p:sp>
        <p:nvSpPr>
          <p:cNvPr id="83" name="Google Shape;83;p10"/>
          <p:cNvSpPr txBox="1">
            <a:spLocks noGrp="1"/>
          </p:cNvSpPr>
          <p:nvPr>
            <p:ph type="body" idx="1"/>
          </p:nvPr>
        </p:nvSpPr>
        <p:spPr>
          <a:xfrm>
            <a:off x="4833257" y="5695688"/>
            <a:ext cx="6400015" cy="1114212"/>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3F3F3F"/>
              </a:buClr>
              <a:buSzPts val="2000"/>
              <a:buNone/>
              <a:defRPr sz="2000">
                <a:solidFill>
                  <a:srgbClr val="3F3F3F"/>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10"/>
          <p:cNvSpPr txBox="1">
            <a:spLocks noGrp="1"/>
          </p:cNvSpPr>
          <p:nvPr>
            <p:ph type="body" idx="2"/>
          </p:nvPr>
        </p:nvSpPr>
        <p:spPr>
          <a:xfrm>
            <a:off x="1000125" y="1165799"/>
            <a:ext cx="3393745" cy="1042733"/>
          </a:xfrm>
          <a:prstGeom prst="rect">
            <a:avLst/>
          </a:prstGeom>
          <a:noFill/>
          <a:ln>
            <a:noFill/>
          </a:ln>
        </p:spPr>
        <p:txBody>
          <a:bodyPr spcFirstLastPara="1" wrap="square" lIns="91425" tIns="45700" rIns="91425" bIns="45700" anchor="b" anchorCtr="0"/>
          <a:lstStyle>
            <a:lvl1pPr marL="457200" lvl="0" indent="-228600" algn="r">
              <a:lnSpc>
                <a:spcPct val="90000"/>
              </a:lnSpc>
              <a:spcBef>
                <a:spcPts val="1000"/>
              </a:spcBef>
              <a:spcAft>
                <a:spcPts val="0"/>
              </a:spcAft>
              <a:buClr>
                <a:srgbClr val="3E4268"/>
              </a:buClr>
              <a:buSzPts val="3600"/>
              <a:buNone/>
              <a:defRPr sz="3600" b="0">
                <a:solidFill>
                  <a:srgbClr val="3E4268"/>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10"/>
          <p:cNvSpPr txBox="1">
            <a:spLocks noGrp="1"/>
          </p:cNvSpPr>
          <p:nvPr>
            <p:ph type="body" idx="3"/>
          </p:nvPr>
        </p:nvSpPr>
        <p:spPr>
          <a:xfrm>
            <a:off x="4833257" y="1805049"/>
            <a:ext cx="6400015" cy="1127840"/>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3F3F3F"/>
              </a:buClr>
              <a:buSzPts val="2000"/>
              <a:buNone/>
              <a:defRPr sz="2000">
                <a:solidFill>
                  <a:srgbClr val="3F3F3F"/>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10"/>
          <p:cNvSpPr txBox="1">
            <a:spLocks noGrp="1"/>
          </p:cNvSpPr>
          <p:nvPr>
            <p:ph type="body" idx="4"/>
          </p:nvPr>
        </p:nvSpPr>
        <p:spPr>
          <a:xfrm>
            <a:off x="1000125" y="5058581"/>
            <a:ext cx="3393745" cy="1042733"/>
          </a:xfrm>
          <a:prstGeom prst="rect">
            <a:avLst/>
          </a:prstGeom>
          <a:noFill/>
          <a:ln>
            <a:noFill/>
          </a:ln>
        </p:spPr>
        <p:txBody>
          <a:bodyPr spcFirstLastPara="1" wrap="square" lIns="91425" tIns="45700" rIns="91425" bIns="45700" anchor="b" anchorCtr="0"/>
          <a:lstStyle>
            <a:lvl1pPr marL="457200" lvl="0" indent="-228600" algn="r">
              <a:lnSpc>
                <a:spcPct val="90000"/>
              </a:lnSpc>
              <a:spcBef>
                <a:spcPts val="1000"/>
              </a:spcBef>
              <a:spcAft>
                <a:spcPts val="0"/>
              </a:spcAft>
              <a:buClr>
                <a:srgbClr val="3E4268"/>
              </a:buClr>
              <a:buSzPts val="3600"/>
              <a:buNone/>
              <a:defRPr sz="3600" b="0">
                <a:solidFill>
                  <a:srgbClr val="3E4268"/>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0"/>
          <p:cNvSpPr txBox="1">
            <a:spLocks noGrp="1"/>
          </p:cNvSpPr>
          <p:nvPr>
            <p:ph type="body" idx="5"/>
          </p:nvPr>
        </p:nvSpPr>
        <p:spPr>
          <a:xfrm>
            <a:off x="1000125" y="3063682"/>
            <a:ext cx="3393745" cy="1042733"/>
          </a:xfrm>
          <a:prstGeom prst="rect">
            <a:avLst/>
          </a:prstGeom>
          <a:noFill/>
          <a:ln>
            <a:noFill/>
          </a:ln>
        </p:spPr>
        <p:txBody>
          <a:bodyPr spcFirstLastPara="1" wrap="square" lIns="91425" tIns="45700" rIns="91425" bIns="45700" anchor="b" anchorCtr="0"/>
          <a:lstStyle>
            <a:lvl1pPr marL="457200" lvl="0" indent="-228600" algn="r">
              <a:lnSpc>
                <a:spcPct val="90000"/>
              </a:lnSpc>
              <a:spcBef>
                <a:spcPts val="1000"/>
              </a:spcBef>
              <a:spcAft>
                <a:spcPts val="0"/>
              </a:spcAft>
              <a:buClr>
                <a:srgbClr val="3E4268"/>
              </a:buClr>
              <a:buSzPts val="3600"/>
              <a:buNone/>
              <a:defRPr sz="3600" b="0">
                <a:solidFill>
                  <a:srgbClr val="3E4268"/>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10"/>
          <p:cNvSpPr txBox="1">
            <a:spLocks noGrp="1"/>
          </p:cNvSpPr>
          <p:nvPr>
            <p:ph type="body" idx="6"/>
          </p:nvPr>
        </p:nvSpPr>
        <p:spPr>
          <a:xfrm>
            <a:off x="4833257" y="3732286"/>
            <a:ext cx="6400015" cy="1127840"/>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3F3F3F"/>
              </a:buClr>
              <a:buSzPts val="2000"/>
              <a:buNone/>
              <a:defRPr sz="2000">
                <a:solidFill>
                  <a:srgbClr val="3F3F3F"/>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0"/>
          <p:cNvSpPr/>
          <p:nvPr/>
        </p:nvSpPr>
        <p:spPr>
          <a:xfrm>
            <a:off x="0" y="6818138"/>
            <a:ext cx="12192000" cy="45719"/>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90" name="Google Shape;90;p10"/>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3E4268"/>
              </a:buClr>
              <a:buSzPts val="4800"/>
              <a:buFont typeface="Century Gothic"/>
              <a:buNone/>
              <a:defRPr sz="4800" b="0">
                <a:solidFill>
                  <a:srgbClr val="3E426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1" name="Google Shape;91;p10"/>
          <p:cNvPicPr preferRelativeResize="0"/>
          <p:nvPr/>
        </p:nvPicPr>
        <p:blipFill rotWithShape="1">
          <a:blip r:embed="rId3">
            <a:alphaModFix/>
          </a:blip>
          <a:srcRect/>
          <a:stretch/>
        </p:blipFill>
        <p:spPr>
          <a:xfrm>
            <a:off x="124280" y="133044"/>
            <a:ext cx="382562" cy="382562"/>
          </a:xfrm>
          <a:prstGeom prst="rect">
            <a:avLst/>
          </a:prstGeom>
          <a:noFill/>
          <a:ln>
            <a:noFill/>
          </a:ln>
        </p:spPr>
      </p:pic>
      <p:pic>
        <p:nvPicPr>
          <p:cNvPr id="92" name="Google Shape;92;p10"/>
          <p:cNvPicPr preferRelativeResize="0"/>
          <p:nvPr/>
        </p:nvPicPr>
        <p:blipFill rotWithShape="1">
          <a:blip r:embed="rId4">
            <a:alphaModFix/>
          </a:blip>
          <a:srcRect r="91792" b="87748"/>
          <a:stretch/>
        </p:blipFill>
        <p:spPr>
          <a:xfrm>
            <a:off x="162" y="0"/>
            <a:ext cx="1000735" cy="840259"/>
          </a:xfrm>
          <a:prstGeom prst="rect">
            <a:avLst/>
          </a:prstGeom>
          <a:noFill/>
          <a:ln>
            <a:noFill/>
          </a:ln>
        </p:spPr>
      </p:pic>
      <p:sp>
        <p:nvSpPr>
          <p:cNvPr id="93" name="Google Shape;93;p10"/>
          <p:cNvSpPr/>
          <p:nvPr/>
        </p:nvSpPr>
        <p:spPr>
          <a:xfrm>
            <a:off x="0" y="6812281"/>
            <a:ext cx="12192000" cy="45719"/>
          </a:xfrm>
          <a:prstGeom prst="rect">
            <a:avLst/>
          </a:prstGeom>
          <a:solidFill>
            <a:srgbClr val="3E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F3F3F"/>
              </a:buClr>
              <a:buSzPts val="4400"/>
              <a:buFont typeface="Century Gothic"/>
              <a:buNone/>
              <a:defRPr sz="4400" b="0" i="0" u="none" strike="noStrike" cap="none">
                <a:solidFill>
                  <a:srgbClr val="3F3F3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rgbClr val="3F3F3F"/>
              </a:buClr>
              <a:buSzPts val="2800"/>
              <a:buFont typeface="Arial"/>
              <a:buChar char="•"/>
              <a:defRPr sz="28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
        <p:cNvGrpSpPr/>
        <p:nvPr/>
      </p:nvGrpSpPr>
      <p:grpSpPr>
        <a:xfrm>
          <a:off x="0" y="0"/>
          <a:ext cx="0" cy="0"/>
          <a:chOff x="0" y="0"/>
          <a:chExt cx="0" cy="0"/>
        </a:xfrm>
      </p:grpSpPr>
      <p:sp>
        <p:nvSpPr>
          <p:cNvPr id="107" name="Google Shape;107;p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8" name="Google Shape;108;p1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0" name="Google Shape;110;p1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1" name="Google Shape;111;p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4.png"/><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2.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4.jpg"/></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34"/>
          <p:cNvPicPr preferRelativeResize="0"/>
          <p:nvPr/>
        </p:nvPicPr>
        <p:blipFill rotWithShape="1">
          <a:blip r:embed="rId3">
            <a:alphaModFix/>
          </a:blip>
          <a:srcRect l="31055"/>
          <a:stretch/>
        </p:blipFill>
        <p:spPr>
          <a:xfrm>
            <a:off x="537" y="195"/>
            <a:ext cx="5995189" cy="6867660"/>
          </a:xfrm>
          <a:prstGeom prst="rect">
            <a:avLst/>
          </a:prstGeom>
          <a:noFill/>
          <a:ln>
            <a:noFill/>
          </a:ln>
        </p:spPr>
      </p:pic>
      <p:pic>
        <p:nvPicPr>
          <p:cNvPr id="276" name="Google Shape;276;p34"/>
          <p:cNvPicPr preferRelativeResize="0"/>
          <p:nvPr/>
        </p:nvPicPr>
        <p:blipFill rotWithShape="1">
          <a:blip r:embed="rId4">
            <a:alphaModFix/>
          </a:blip>
          <a:srcRect/>
          <a:stretch/>
        </p:blipFill>
        <p:spPr>
          <a:xfrm>
            <a:off x="-15240" y="195"/>
            <a:ext cx="12207240" cy="6877901"/>
          </a:xfrm>
          <a:prstGeom prst="rect">
            <a:avLst/>
          </a:prstGeom>
          <a:noFill/>
          <a:ln>
            <a:noFill/>
          </a:ln>
        </p:spPr>
      </p:pic>
      <p:pic>
        <p:nvPicPr>
          <p:cNvPr id="277" name="Google Shape;277;p34"/>
          <p:cNvPicPr preferRelativeResize="0"/>
          <p:nvPr/>
        </p:nvPicPr>
        <p:blipFill rotWithShape="1">
          <a:blip r:embed="rId5">
            <a:alphaModFix/>
          </a:blip>
          <a:srcRect/>
          <a:stretch/>
        </p:blipFill>
        <p:spPr>
          <a:xfrm>
            <a:off x="416380" y="5737058"/>
            <a:ext cx="678581" cy="731520"/>
          </a:xfrm>
          <a:prstGeom prst="rect">
            <a:avLst/>
          </a:prstGeom>
          <a:noFill/>
          <a:ln>
            <a:noFill/>
          </a:ln>
        </p:spPr>
      </p:pic>
      <p:sp>
        <p:nvSpPr>
          <p:cNvPr id="278" name="Google Shape;278;p34"/>
          <p:cNvSpPr txBox="1"/>
          <p:nvPr/>
        </p:nvSpPr>
        <p:spPr>
          <a:xfrm>
            <a:off x="9596102" y="5114955"/>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Tyler </a:t>
            </a:r>
            <a:r>
              <a:rPr lang="en-US" sz="1400" b="0" i="0" u="none" strike="noStrike" cap="none" dirty="0" err="1">
                <a:solidFill>
                  <a:schemeClr val="tx1">
                    <a:lumMod val="75000"/>
                    <a:lumOff val="25000"/>
                  </a:schemeClr>
                </a:solidFill>
                <a:latin typeface="Century Gothic" panose="020B0502020202020204" pitchFamily="34" charset="0"/>
                <a:ea typeface="Century Gothic"/>
                <a:cs typeface="Century Gothic"/>
                <a:sym typeface="Century Gothic"/>
              </a:rPr>
              <a:t>Hennessee</a:t>
            </a:r>
            <a:endParaRPr dirty="0">
              <a:solidFill>
                <a:schemeClr val="tx1">
                  <a:lumMod val="75000"/>
                  <a:lumOff val="25000"/>
                </a:schemeClr>
              </a:solidFill>
              <a:latin typeface="Century Gothic" panose="020B0502020202020204" pitchFamily="34" charset="0"/>
            </a:endParaRPr>
          </a:p>
        </p:txBody>
      </p:sp>
      <p:sp>
        <p:nvSpPr>
          <p:cNvPr id="279" name="Google Shape;279;p34"/>
          <p:cNvSpPr txBox="1"/>
          <p:nvPr/>
        </p:nvSpPr>
        <p:spPr>
          <a:xfrm>
            <a:off x="8999620" y="4769288"/>
            <a:ext cx="2710614" cy="24549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Natalie </a:t>
            </a:r>
            <a:r>
              <a:rPr lang="en-US" sz="1400" b="0" i="0" u="none" strike="noStrike" cap="none" dirty="0" err="1">
                <a:solidFill>
                  <a:schemeClr val="tx1">
                    <a:lumMod val="75000"/>
                    <a:lumOff val="25000"/>
                  </a:schemeClr>
                </a:solidFill>
                <a:latin typeface="Century Gothic" panose="020B0502020202020204" pitchFamily="34" charset="0"/>
                <a:ea typeface="Century Gothic"/>
                <a:cs typeface="Century Gothic"/>
                <a:sym typeface="Century Gothic"/>
              </a:rPr>
              <a:t>Belew</a:t>
            </a:r>
            <a:endParaRPr sz="1400" b="0" i="0" u="none" strike="sngStrike" cap="none"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280" name="Google Shape;280;p34"/>
          <p:cNvSpPr txBox="1"/>
          <p:nvPr/>
        </p:nvSpPr>
        <p:spPr>
          <a:xfrm>
            <a:off x="9596102" y="5460622"/>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Nick Roberts</a:t>
            </a:r>
            <a:endParaRPr dirty="0">
              <a:solidFill>
                <a:schemeClr val="tx1">
                  <a:lumMod val="75000"/>
                  <a:lumOff val="25000"/>
                </a:schemeClr>
              </a:solidFill>
              <a:latin typeface="Century Gothic" panose="020B0502020202020204" pitchFamily="34" charset="0"/>
            </a:endParaRPr>
          </a:p>
          <a:p>
            <a:pPr marL="0" marR="0" lvl="0" indent="0" algn="r" rtl="0">
              <a:lnSpc>
                <a:spcPct val="90000"/>
              </a:lnSpc>
              <a:spcBef>
                <a:spcPts val="1000"/>
              </a:spcBef>
              <a:spcAft>
                <a:spcPts val="0"/>
              </a:spcAft>
              <a:buClr>
                <a:schemeClr val="dk1"/>
              </a:buClr>
              <a:buSzPts val="1400"/>
              <a:buFont typeface="Arial"/>
              <a:buNone/>
            </a:pPr>
            <a:endParaRPr sz="14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281" name="Google Shape;281;p34"/>
          <p:cNvSpPr txBox="1"/>
          <p:nvPr/>
        </p:nvSpPr>
        <p:spPr>
          <a:xfrm>
            <a:off x="6175738" y="1962533"/>
            <a:ext cx="5647765" cy="1235240"/>
          </a:xfrm>
          <a:prstGeom prst="rect">
            <a:avLst/>
          </a:prstGeom>
          <a:noFill/>
          <a:ln>
            <a:noFill/>
          </a:ln>
        </p:spPr>
        <p:txBody>
          <a:bodyPr spcFirstLastPara="1" wrap="square" lIns="91425" tIns="45700" rIns="91425" bIns="45700" anchor="ctr" anchorCtr="0">
            <a:noAutofit/>
          </a:bodyPr>
          <a:lstStyle/>
          <a:p>
            <a:pPr marL="0" marR="0" lvl="0" indent="0" algn="r" rtl="0">
              <a:lnSpc>
                <a:spcPct val="80000"/>
              </a:lnSpc>
              <a:spcBef>
                <a:spcPts val="0"/>
              </a:spcBef>
              <a:spcAft>
                <a:spcPts val="0"/>
              </a:spcAft>
              <a:buClr>
                <a:srgbClr val="3E4268"/>
              </a:buClr>
              <a:buSzPts val="4400"/>
              <a:buFont typeface="Century Gothic"/>
              <a:buNone/>
            </a:pPr>
            <a:r>
              <a:rPr lang="en-US" sz="4400" b="1" i="0" u="none" strike="noStrike" cap="none" dirty="0">
                <a:solidFill>
                  <a:srgbClr val="3E4268"/>
                </a:solidFill>
                <a:latin typeface="Century Gothic" panose="020B0502020202020204" pitchFamily="34" charset="0"/>
                <a:ea typeface="Garamond"/>
                <a:cs typeface="Garamond"/>
                <a:sym typeface="Garamond"/>
              </a:rPr>
              <a:t>MISSOURI RIVER BASIN DISASTERS</a:t>
            </a:r>
            <a:endParaRPr dirty="0">
              <a:solidFill>
                <a:srgbClr val="3E4268"/>
              </a:solidFill>
              <a:latin typeface="Century Gothic" panose="020B0502020202020204" pitchFamily="34" charset="0"/>
              <a:ea typeface="Garamond"/>
              <a:cs typeface="Garamond"/>
              <a:sym typeface="Garamond"/>
            </a:endParaRPr>
          </a:p>
        </p:txBody>
      </p:sp>
      <p:sp>
        <p:nvSpPr>
          <p:cNvPr id="282" name="Google Shape;282;p34"/>
          <p:cNvSpPr txBox="1"/>
          <p:nvPr/>
        </p:nvSpPr>
        <p:spPr>
          <a:xfrm>
            <a:off x="6296166" y="3382383"/>
            <a:ext cx="5527337" cy="1058091"/>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800"/>
              <a:buFont typeface="Arial"/>
              <a:buNone/>
            </a:pPr>
            <a:r>
              <a:rPr lang="en-US" sz="1800" i="0" u="none" strike="noStrike" cap="none" dirty="0">
                <a:solidFill>
                  <a:schemeClr val="tx1">
                    <a:lumMod val="75000"/>
                    <a:lumOff val="25000"/>
                  </a:schemeClr>
                </a:solidFill>
                <a:latin typeface="Century Gothic"/>
                <a:ea typeface="Century Gothic"/>
                <a:cs typeface="Century Gothic"/>
                <a:sym typeface="Century Gothic"/>
              </a:rPr>
              <a:t>Utilizing NASA Earth Observations and NOAA Climate Data Records to Produce Climate Indicators of Rangeland Health and Wildfire Risk</a:t>
            </a:r>
            <a:endParaRPr dirty="0">
              <a:solidFill>
                <a:schemeClr val="tx1">
                  <a:lumMod val="75000"/>
                  <a:lumOff val="25000"/>
                </a:schemeClr>
              </a:solidFill>
              <a:latin typeface="Century Gothic"/>
              <a:ea typeface="Century Gothic"/>
              <a:cs typeface="Century Gothic"/>
              <a:sym typeface="Century Gothic"/>
            </a:endParaRPr>
          </a:p>
        </p:txBody>
      </p:sp>
      <p:sp>
        <p:nvSpPr>
          <p:cNvPr id="283" name="Google Shape;283;p34"/>
          <p:cNvSpPr/>
          <p:nvPr/>
        </p:nvSpPr>
        <p:spPr>
          <a:xfrm>
            <a:off x="6664663" y="1470146"/>
            <a:ext cx="5085881" cy="30777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400" b="0" i="1" u="none" strike="noStrike" cap="none" dirty="0">
                <a:solidFill>
                  <a:schemeClr val="tx1">
                    <a:lumMod val="75000"/>
                    <a:lumOff val="25000"/>
                  </a:schemeClr>
                </a:solidFill>
                <a:latin typeface="Century Gothic"/>
                <a:ea typeface="Century Gothic"/>
                <a:cs typeface="Century Gothic"/>
                <a:sym typeface="Century Gothic"/>
              </a:rPr>
              <a:t>2018 Fall | North Carolina </a:t>
            </a:r>
            <a:r>
              <a:rPr lang="en-US" i="1" dirty="0" smtClean="0">
                <a:solidFill>
                  <a:schemeClr val="tx1">
                    <a:lumMod val="75000"/>
                    <a:lumOff val="25000"/>
                  </a:schemeClr>
                </a:solidFill>
                <a:latin typeface="Century Gothic"/>
                <a:ea typeface="Century Gothic"/>
                <a:cs typeface="Century Gothic"/>
                <a:sym typeface="Century Gothic"/>
              </a:rPr>
              <a:t>– </a:t>
            </a:r>
            <a:r>
              <a:rPr lang="en-US" sz="1400" b="0" i="1" u="none" strike="noStrike" cap="none" dirty="0" smtClean="0">
                <a:solidFill>
                  <a:schemeClr val="tx1">
                    <a:lumMod val="75000"/>
                    <a:lumOff val="25000"/>
                  </a:schemeClr>
                </a:solidFill>
                <a:latin typeface="Century Gothic"/>
                <a:ea typeface="Century Gothic"/>
                <a:cs typeface="Century Gothic"/>
                <a:sym typeface="Century Gothic"/>
              </a:rPr>
              <a:t>NCEI</a:t>
            </a:r>
            <a:endParaRPr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43"/>
          <p:cNvSpPr txBox="1">
            <a:spLocks noGrp="1"/>
          </p:cNvSpPr>
          <p:nvPr>
            <p:ph type="title"/>
          </p:nvPr>
        </p:nvSpPr>
        <p:spPr>
          <a:xfrm>
            <a:off x="1000125" y="365125"/>
            <a:ext cx="10696500" cy="479400"/>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3E4268"/>
              </a:buClr>
              <a:buSzPts val="4800"/>
              <a:buFont typeface="Century Gothic"/>
              <a:buNone/>
            </a:pPr>
            <a:r>
              <a:rPr lang="en-US" dirty="0"/>
              <a:t>Methodology: Data Processing</a:t>
            </a:r>
            <a:endParaRPr dirty="0"/>
          </a:p>
        </p:txBody>
      </p:sp>
      <p:sp>
        <p:nvSpPr>
          <p:cNvPr id="411" name="Google Shape;411;p43"/>
          <p:cNvSpPr txBox="1"/>
          <p:nvPr/>
        </p:nvSpPr>
        <p:spPr>
          <a:xfrm>
            <a:off x="1784974" y="1314985"/>
            <a:ext cx="8984625" cy="49349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dirty="0">
                <a:solidFill>
                  <a:srgbClr val="3E4268"/>
                </a:solidFill>
                <a:latin typeface="Century Gothic"/>
                <a:ea typeface="Century Gothic"/>
                <a:cs typeface="Century Gothic"/>
                <a:sym typeface="Century Gothic"/>
              </a:rPr>
              <a:t>Applying Seasonal Threshold Criteria for Large Fire Potential</a:t>
            </a:r>
            <a:endParaRPr dirty="0">
              <a:solidFill>
                <a:srgbClr val="3E4268"/>
              </a:solidFill>
            </a:endParaRPr>
          </a:p>
        </p:txBody>
      </p:sp>
      <p:graphicFrame>
        <p:nvGraphicFramePr>
          <p:cNvPr id="412" name="Google Shape;412;p43"/>
          <p:cNvGraphicFramePr/>
          <p:nvPr>
            <p:extLst>
              <p:ext uri="{D42A27DB-BD31-4B8C-83A1-F6EECF244321}">
                <p14:modId xmlns:p14="http://schemas.microsoft.com/office/powerpoint/2010/main" val="1086784998"/>
              </p:ext>
            </p:extLst>
          </p:nvPr>
        </p:nvGraphicFramePr>
        <p:xfrm>
          <a:off x="1785008" y="1983423"/>
          <a:ext cx="7854975" cy="4625425"/>
        </p:xfrm>
        <a:graphic>
          <a:graphicData uri="http://schemas.openxmlformats.org/drawingml/2006/table">
            <a:tbl>
              <a:tblPr firstRow="1" bandRow="1">
                <a:noFill/>
                <a:tableStyleId>{B4699813-49B0-41DF-AE15-E4D14CAE056A}</a:tableStyleId>
              </a:tblPr>
              <a:tblGrid>
                <a:gridCol w="355600">
                  <a:extLst>
                    <a:ext uri="{9D8B030D-6E8A-4147-A177-3AD203B41FA5}">
                      <a16:colId xmlns:a16="http://schemas.microsoft.com/office/drawing/2014/main" val="20000"/>
                    </a:ext>
                  </a:extLst>
                </a:gridCol>
                <a:gridCol w="2944000">
                  <a:extLst>
                    <a:ext uri="{9D8B030D-6E8A-4147-A177-3AD203B41FA5}">
                      <a16:colId xmlns:a16="http://schemas.microsoft.com/office/drawing/2014/main" val="20001"/>
                    </a:ext>
                  </a:extLst>
                </a:gridCol>
                <a:gridCol w="1221600">
                  <a:extLst>
                    <a:ext uri="{9D8B030D-6E8A-4147-A177-3AD203B41FA5}">
                      <a16:colId xmlns:a16="http://schemas.microsoft.com/office/drawing/2014/main" val="20002"/>
                    </a:ext>
                  </a:extLst>
                </a:gridCol>
                <a:gridCol w="1381500">
                  <a:extLst>
                    <a:ext uri="{9D8B030D-6E8A-4147-A177-3AD203B41FA5}">
                      <a16:colId xmlns:a16="http://schemas.microsoft.com/office/drawing/2014/main" val="20003"/>
                    </a:ext>
                  </a:extLst>
                </a:gridCol>
                <a:gridCol w="805900">
                  <a:extLst>
                    <a:ext uri="{9D8B030D-6E8A-4147-A177-3AD203B41FA5}">
                      <a16:colId xmlns:a16="http://schemas.microsoft.com/office/drawing/2014/main" val="20004"/>
                    </a:ext>
                  </a:extLst>
                </a:gridCol>
                <a:gridCol w="1146375">
                  <a:extLst>
                    <a:ext uri="{9D8B030D-6E8A-4147-A177-3AD203B41FA5}">
                      <a16:colId xmlns:a16="http://schemas.microsoft.com/office/drawing/2014/main" val="20005"/>
                    </a:ext>
                  </a:extLst>
                </a:gridCol>
              </a:tblGrid>
              <a:tr h="560625">
                <a:tc>
                  <a:txBody>
                    <a:bodyPr/>
                    <a:lstStyle/>
                    <a:p>
                      <a:pPr marL="0" marR="0" lvl="0" indent="0" algn="l" rtl="0">
                        <a:spcBef>
                          <a:spcPts val="0"/>
                        </a:spcBef>
                        <a:spcAft>
                          <a:spcPts val="0"/>
                        </a:spcAft>
                        <a:buNone/>
                      </a:pPr>
                      <a:endParaRPr sz="2000" dirty="0">
                        <a:solidFill>
                          <a:srgbClr val="3E4268"/>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3E4268"/>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gridSpan="4">
                  <a:txBody>
                    <a:bodyPr/>
                    <a:lstStyle/>
                    <a:p>
                      <a:pPr marL="0" marR="0" lvl="0" indent="0" algn="ctr" rtl="0">
                        <a:spcBef>
                          <a:spcPts val="0"/>
                        </a:spcBef>
                        <a:spcAft>
                          <a:spcPts val="0"/>
                        </a:spcAft>
                        <a:buNone/>
                      </a:pPr>
                      <a:r>
                        <a:rPr lang="en-US" sz="2000" b="1" dirty="0">
                          <a:solidFill>
                            <a:srgbClr val="3E4268"/>
                          </a:solidFill>
                          <a:latin typeface="Century Gothic"/>
                          <a:ea typeface="Century Gothic"/>
                          <a:cs typeface="Century Gothic"/>
                          <a:sym typeface="Century Gothic"/>
                        </a:rPr>
                        <a:t>Partner-Provided Thresholds</a:t>
                      </a:r>
                      <a:endParaRPr dirty="0">
                        <a:solidFill>
                          <a:srgbClr val="3E4268"/>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60625">
                <a:tc>
                  <a:txBody>
                    <a:bodyPr/>
                    <a:lstStyle/>
                    <a:p>
                      <a:pPr marL="0" marR="0" lvl="0" indent="0" algn="l" rtl="0">
                        <a:spcBef>
                          <a:spcPts val="0"/>
                        </a:spcBef>
                        <a:spcAft>
                          <a:spcPts val="0"/>
                        </a:spcAft>
                        <a:buNone/>
                      </a:pPr>
                      <a:endParaRPr sz="2000">
                        <a:solidFill>
                          <a:srgbClr val="3E4268"/>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endParaRPr sz="2000">
                        <a:solidFill>
                          <a:srgbClr val="3E4268"/>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dirty="0">
                          <a:solidFill>
                            <a:srgbClr val="3E4268"/>
                          </a:solidFill>
                          <a:latin typeface="Century Gothic"/>
                          <a:ea typeface="Century Gothic"/>
                          <a:cs typeface="Century Gothic"/>
                          <a:sym typeface="Century Gothic"/>
                        </a:rPr>
                        <a:t>Spring</a:t>
                      </a:r>
                      <a:endParaRPr dirty="0">
                        <a:solidFill>
                          <a:srgbClr val="3E4268"/>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E728E">
                        <a:alpha val="74900"/>
                      </a:srgbClr>
                    </a:solidFill>
                  </a:tcPr>
                </a:tc>
                <a:tc>
                  <a:txBody>
                    <a:bodyPr/>
                    <a:lstStyle/>
                    <a:p>
                      <a:pPr marL="0" marR="0" lvl="0" indent="0" algn="ctr" rtl="0">
                        <a:spcBef>
                          <a:spcPts val="0"/>
                        </a:spcBef>
                        <a:spcAft>
                          <a:spcPts val="0"/>
                        </a:spcAft>
                        <a:buNone/>
                      </a:pPr>
                      <a:r>
                        <a:rPr lang="en-US" sz="2000" dirty="0">
                          <a:solidFill>
                            <a:srgbClr val="3E4268"/>
                          </a:solidFill>
                          <a:latin typeface="Century Gothic"/>
                          <a:ea typeface="Century Gothic"/>
                          <a:cs typeface="Century Gothic"/>
                          <a:sym typeface="Century Gothic"/>
                        </a:rPr>
                        <a:t>Summer</a:t>
                      </a:r>
                      <a:endParaRPr dirty="0">
                        <a:solidFill>
                          <a:srgbClr val="3E4268"/>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E728E">
                        <a:alpha val="74900"/>
                      </a:srgbClr>
                    </a:solidFill>
                  </a:tcPr>
                </a:tc>
                <a:tc>
                  <a:txBody>
                    <a:bodyPr/>
                    <a:lstStyle/>
                    <a:p>
                      <a:pPr marL="0" marR="0" lvl="0" indent="0" algn="ctr" rtl="0">
                        <a:spcBef>
                          <a:spcPts val="0"/>
                        </a:spcBef>
                        <a:spcAft>
                          <a:spcPts val="0"/>
                        </a:spcAft>
                        <a:buNone/>
                      </a:pPr>
                      <a:r>
                        <a:rPr lang="en-US" sz="2000" dirty="0">
                          <a:solidFill>
                            <a:srgbClr val="3E4268"/>
                          </a:solidFill>
                          <a:latin typeface="Century Gothic"/>
                          <a:ea typeface="Century Gothic"/>
                          <a:cs typeface="Century Gothic"/>
                          <a:sym typeface="Century Gothic"/>
                        </a:rPr>
                        <a:t>Fall</a:t>
                      </a:r>
                      <a:endParaRPr dirty="0">
                        <a:solidFill>
                          <a:srgbClr val="3E4268"/>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E728E">
                        <a:alpha val="74900"/>
                      </a:srgbClr>
                    </a:solidFill>
                  </a:tcPr>
                </a:tc>
                <a:tc>
                  <a:txBody>
                    <a:bodyPr/>
                    <a:lstStyle/>
                    <a:p>
                      <a:pPr marL="0" marR="0" lvl="0" indent="0" algn="ctr" rtl="0">
                        <a:spcBef>
                          <a:spcPts val="0"/>
                        </a:spcBef>
                        <a:spcAft>
                          <a:spcPts val="0"/>
                        </a:spcAft>
                        <a:buNone/>
                      </a:pPr>
                      <a:r>
                        <a:rPr lang="en-US" sz="2000" dirty="0">
                          <a:solidFill>
                            <a:srgbClr val="3E4268"/>
                          </a:solidFill>
                          <a:latin typeface="Century Gothic"/>
                          <a:ea typeface="Century Gothic"/>
                          <a:cs typeface="Century Gothic"/>
                          <a:sym typeface="Century Gothic"/>
                        </a:rPr>
                        <a:t>Winter</a:t>
                      </a:r>
                      <a:endParaRPr dirty="0">
                        <a:solidFill>
                          <a:srgbClr val="3E4268"/>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E728E">
                        <a:alpha val="74900"/>
                      </a:srgbClr>
                    </a:solidFill>
                  </a:tcPr>
                </a:tc>
                <a:extLst>
                  <a:ext uri="{0D108BD9-81ED-4DB2-BD59-A6C34878D82A}">
                    <a16:rowId xmlns:a16="http://schemas.microsoft.com/office/drawing/2014/main" val="10001"/>
                  </a:ext>
                </a:extLst>
              </a:tr>
              <a:tr h="560625">
                <a:tc rowSpan="6">
                  <a:txBody>
                    <a:bodyPr/>
                    <a:lstStyle/>
                    <a:p>
                      <a:pPr marL="0" marR="0" lvl="0" indent="0" algn="ctr" rtl="0">
                        <a:spcBef>
                          <a:spcPts val="0"/>
                        </a:spcBef>
                        <a:spcAft>
                          <a:spcPts val="0"/>
                        </a:spcAft>
                        <a:buNone/>
                      </a:pPr>
                      <a:r>
                        <a:rPr lang="en-US" sz="2000" b="1" dirty="0">
                          <a:solidFill>
                            <a:srgbClr val="3E4268"/>
                          </a:solidFill>
                          <a:latin typeface="Century Gothic"/>
                          <a:ea typeface="Century Gothic"/>
                          <a:cs typeface="Century Gothic"/>
                          <a:sym typeface="Century Gothic"/>
                        </a:rPr>
                        <a:t>VARIABLES</a:t>
                      </a:r>
                      <a:endParaRPr dirty="0">
                        <a:solidFill>
                          <a:srgbClr val="3E4268"/>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b="1" dirty="0">
                          <a:solidFill>
                            <a:srgbClr val="3E4268"/>
                          </a:solidFill>
                        </a:rPr>
                        <a:t>Drought (USDM)</a:t>
                      </a:r>
                      <a:endParaRPr b="1" dirty="0">
                        <a:solidFill>
                          <a:srgbClr val="3E4268"/>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E728E">
                        <a:alpha val="74900"/>
                      </a:srgbClr>
                    </a:solidFill>
                  </a:tcPr>
                </a:tc>
                <a:tc>
                  <a:txBody>
                    <a:bodyPr/>
                    <a:lstStyle/>
                    <a:p>
                      <a:pPr marL="0" marR="0" lvl="0" indent="0" algn="ctr" rtl="0">
                        <a:spcBef>
                          <a:spcPts val="0"/>
                        </a:spcBef>
                        <a:spcAft>
                          <a:spcPts val="0"/>
                        </a:spcAft>
                        <a:buNone/>
                      </a:pPr>
                      <a:r>
                        <a:rPr lang="en-US" sz="2000" dirty="0">
                          <a:solidFill>
                            <a:srgbClr val="3E4268"/>
                          </a:solidFill>
                          <a:latin typeface="Century Gothic"/>
                          <a:ea typeface="Century Gothic"/>
                          <a:cs typeface="Century Gothic"/>
                          <a:sym typeface="Century Gothic"/>
                        </a:rPr>
                        <a:t>D1</a:t>
                      </a:r>
                      <a:endParaRPr dirty="0">
                        <a:solidFill>
                          <a:srgbClr val="3E4268"/>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EA0B4">
                        <a:alpha val="49800"/>
                      </a:srgbClr>
                    </a:solidFill>
                  </a:tcPr>
                </a:tc>
                <a:tc>
                  <a:txBody>
                    <a:bodyPr/>
                    <a:lstStyle/>
                    <a:p>
                      <a:pPr marL="0" marR="0" lvl="0" indent="0" algn="ctr" rtl="0">
                        <a:spcBef>
                          <a:spcPts val="0"/>
                        </a:spcBef>
                        <a:spcAft>
                          <a:spcPts val="0"/>
                        </a:spcAft>
                        <a:buNone/>
                      </a:pPr>
                      <a:r>
                        <a:rPr lang="en-US" sz="2000" dirty="0">
                          <a:solidFill>
                            <a:srgbClr val="3E4268"/>
                          </a:solidFill>
                          <a:latin typeface="Century Gothic"/>
                          <a:ea typeface="Century Gothic"/>
                          <a:cs typeface="Century Gothic"/>
                          <a:sym typeface="Century Gothic"/>
                        </a:rPr>
                        <a:t>D1</a:t>
                      </a:r>
                      <a:endParaRPr dirty="0">
                        <a:solidFill>
                          <a:srgbClr val="3E4268"/>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EA0B4">
                        <a:alpha val="49800"/>
                      </a:srgbClr>
                    </a:solidFill>
                  </a:tcPr>
                </a:tc>
                <a:tc>
                  <a:txBody>
                    <a:bodyPr/>
                    <a:lstStyle/>
                    <a:p>
                      <a:pPr marL="0" marR="0" lvl="0" indent="0" algn="ctr" rtl="0">
                        <a:spcBef>
                          <a:spcPts val="0"/>
                        </a:spcBef>
                        <a:spcAft>
                          <a:spcPts val="0"/>
                        </a:spcAft>
                        <a:buNone/>
                      </a:pPr>
                      <a:r>
                        <a:rPr lang="en-US" sz="2000" dirty="0">
                          <a:solidFill>
                            <a:srgbClr val="3E4268"/>
                          </a:solidFill>
                          <a:latin typeface="Century Gothic"/>
                          <a:ea typeface="Century Gothic"/>
                          <a:cs typeface="Century Gothic"/>
                          <a:sym typeface="Century Gothic"/>
                        </a:rPr>
                        <a:t>D1</a:t>
                      </a:r>
                      <a:endParaRPr dirty="0">
                        <a:solidFill>
                          <a:srgbClr val="3E4268"/>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EA0B4">
                        <a:alpha val="49800"/>
                      </a:srgbClr>
                    </a:solidFill>
                  </a:tcPr>
                </a:tc>
                <a:tc>
                  <a:txBody>
                    <a:bodyPr/>
                    <a:lstStyle/>
                    <a:p>
                      <a:pPr marL="0" marR="0" lvl="0" indent="0" algn="ctr" rtl="0">
                        <a:spcBef>
                          <a:spcPts val="0"/>
                        </a:spcBef>
                        <a:spcAft>
                          <a:spcPts val="0"/>
                        </a:spcAft>
                        <a:buNone/>
                      </a:pPr>
                      <a:r>
                        <a:rPr lang="en-US" sz="2000" dirty="0">
                          <a:solidFill>
                            <a:srgbClr val="3E4268"/>
                          </a:solidFill>
                        </a:rPr>
                        <a:t>D1</a:t>
                      </a:r>
                      <a:endParaRPr dirty="0">
                        <a:solidFill>
                          <a:srgbClr val="3E4268"/>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EA0B4">
                        <a:alpha val="49800"/>
                      </a:srgbClr>
                    </a:solidFill>
                  </a:tcPr>
                </a:tc>
                <a:extLst>
                  <a:ext uri="{0D108BD9-81ED-4DB2-BD59-A6C34878D82A}">
                    <a16:rowId xmlns:a16="http://schemas.microsoft.com/office/drawing/2014/main" val="10002"/>
                  </a:ext>
                </a:extLst>
              </a:tr>
              <a:tr h="560625">
                <a:tc vMerge="1">
                  <a:txBody>
                    <a:bodyPr/>
                    <a:lstStyle/>
                    <a:p>
                      <a:endParaRPr lang="en-US"/>
                    </a:p>
                  </a:txBody>
                  <a:tcPr/>
                </a:tc>
                <a:tc>
                  <a:txBody>
                    <a:bodyPr/>
                    <a:lstStyle/>
                    <a:p>
                      <a:pPr marL="0" marR="0" lvl="0" indent="0" algn="ctr" rtl="0">
                        <a:spcBef>
                          <a:spcPts val="0"/>
                        </a:spcBef>
                        <a:spcAft>
                          <a:spcPts val="0"/>
                        </a:spcAft>
                        <a:buNone/>
                      </a:pPr>
                      <a:r>
                        <a:rPr lang="en-US" sz="2000" b="1" dirty="0" smtClean="0">
                          <a:solidFill>
                            <a:srgbClr val="3E4268"/>
                          </a:solidFill>
                        </a:rPr>
                        <a:t>Wind Speed </a:t>
                      </a:r>
                      <a:r>
                        <a:rPr lang="en-US" sz="2000" b="1" dirty="0">
                          <a:solidFill>
                            <a:srgbClr val="3E4268"/>
                          </a:solidFill>
                        </a:rPr>
                        <a:t>(m/s)</a:t>
                      </a:r>
                      <a:endParaRPr b="1" dirty="0">
                        <a:solidFill>
                          <a:srgbClr val="3E4268"/>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E728E">
                        <a:alpha val="74900"/>
                      </a:srgbClr>
                    </a:solidFill>
                  </a:tcPr>
                </a:tc>
                <a:tc>
                  <a:txBody>
                    <a:bodyPr/>
                    <a:lstStyle/>
                    <a:p>
                      <a:pPr marL="0" marR="0" lvl="0" indent="0" algn="ctr" rtl="0">
                        <a:spcBef>
                          <a:spcPts val="0"/>
                        </a:spcBef>
                        <a:spcAft>
                          <a:spcPts val="0"/>
                        </a:spcAft>
                        <a:buNone/>
                      </a:pPr>
                      <a:r>
                        <a:rPr lang="en-US" sz="2000" dirty="0">
                          <a:solidFill>
                            <a:srgbClr val="3E4268"/>
                          </a:solidFill>
                        </a:rPr>
                        <a:t>8.94</a:t>
                      </a:r>
                      <a:endParaRPr dirty="0">
                        <a:solidFill>
                          <a:srgbClr val="3E4268"/>
                        </a:solidFill>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EA0B4">
                        <a:alpha val="24710"/>
                      </a:srgbClr>
                    </a:solidFill>
                  </a:tcPr>
                </a:tc>
                <a:tc>
                  <a:txBody>
                    <a:bodyPr/>
                    <a:lstStyle/>
                    <a:p>
                      <a:pPr marL="0" marR="0" lvl="0" indent="0" algn="ctr" rtl="0">
                        <a:spcBef>
                          <a:spcPts val="0"/>
                        </a:spcBef>
                        <a:spcAft>
                          <a:spcPts val="0"/>
                        </a:spcAft>
                        <a:buNone/>
                      </a:pPr>
                      <a:r>
                        <a:rPr lang="en-US" sz="2000" dirty="0">
                          <a:solidFill>
                            <a:srgbClr val="3E4268"/>
                          </a:solidFill>
                        </a:rPr>
                        <a:t>8.94</a:t>
                      </a:r>
                      <a:endParaRPr dirty="0">
                        <a:solidFill>
                          <a:srgbClr val="3E4268"/>
                        </a:solidFill>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EA0B4">
                        <a:alpha val="24710"/>
                      </a:srgbClr>
                    </a:solidFill>
                  </a:tcPr>
                </a:tc>
                <a:tc>
                  <a:txBody>
                    <a:bodyPr/>
                    <a:lstStyle/>
                    <a:p>
                      <a:pPr marL="0" marR="0" lvl="0" indent="0" algn="ctr" rtl="0">
                        <a:spcBef>
                          <a:spcPts val="0"/>
                        </a:spcBef>
                        <a:spcAft>
                          <a:spcPts val="0"/>
                        </a:spcAft>
                        <a:buNone/>
                      </a:pPr>
                      <a:r>
                        <a:rPr lang="en-US" sz="2000" dirty="0">
                          <a:solidFill>
                            <a:srgbClr val="3E4268"/>
                          </a:solidFill>
                        </a:rPr>
                        <a:t>8.94</a:t>
                      </a:r>
                      <a:endParaRPr dirty="0">
                        <a:solidFill>
                          <a:srgbClr val="3E4268"/>
                        </a:solidFill>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EA0B4">
                        <a:alpha val="24710"/>
                      </a:srgbClr>
                    </a:solidFill>
                  </a:tcPr>
                </a:tc>
                <a:tc>
                  <a:txBody>
                    <a:bodyPr/>
                    <a:lstStyle/>
                    <a:p>
                      <a:pPr marL="0" marR="0" lvl="0" indent="0" algn="ctr" rtl="0">
                        <a:spcBef>
                          <a:spcPts val="0"/>
                        </a:spcBef>
                        <a:spcAft>
                          <a:spcPts val="0"/>
                        </a:spcAft>
                        <a:buNone/>
                      </a:pPr>
                      <a:r>
                        <a:rPr lang="en-US" sz="2000" dirty="0">
                          <a:solidFill>
                            <a:srgbClr val="3E4268"/>
                          </a:solidFill>
                        </a:rPr>
                        <a:t>8.94</a:t>
                      </a:r>
                      <a:endParaRPr dirty="0">
                        <a:solidFill>
                          <a:srgbClr val="3E4268"/>
                        </a:solidFill>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EA0B4">
                        <a:alpha val="24710"/>
                      </a:srgbClr>
                    </a:solidFill>
                  </a:tcPr>
                </a:tc>
                <a:extLst>
                  <a:ext uri="{0D108BD9-81ED-4DB2-BD59-A6C34878D82A}">
                    <a16:rowId xmlns:a16="http://schemas.microsoft.com/office/drawing/2014/main" val="10003"/>
                  </a:ext>
                </a:extLst>
              </a:tr>
              <a:tr h="560625">
                <a:tc vMerge="1">
                  <a:txBody>
                    <a:bodyPr/>
                    <a:lstStyle/>
                    <a:p>
                      <a:endParaRPr lang="en-US"/>
                    </a:p>
                  </a:txBody>
                  <a:tcPr/>
                </a:tc>
                <a:tc>
                  <a:txBody>
                    <a:bodyPr/>
                    <a:lstStyle/>
                    <a:p>
                      <a:pPr marL="0" marR="0" lvl="0" indent="0" algn="ctr" rtl="0">
                        <a:spcBef>
                          <a:spcPts val="0"/>
                        </a:spcBef>
                        <a:spcAft>
                          <a:spcPts val="0"/>
                        </a:spcAft>
                        <a:buNone/>
                      </a:pPr>
                      <a:r>
                        <a:rPr lang="en-US" sz="2000" b="1" dirty="0">
                          <a:solidFill>
                            <a:srgbClr val="3E4268"/>
                          </a:solidFill>
                        </a:rPr>
                        <a:t>Rain – Soaking (mm)</a:t>
                      </a:r>
                      <a:endParaRPr b="1" dirty="0">
                        <a:solidFill>
                          <a:srgbClr val="3E4268"/>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E728E">
                        <a:alpha val="74900"/>
                      </a:srgbClr>
                    </a:solidFill>
                  </a:tcPr>
                </a:tc>
                <a:tc>
                  <a:txBody>
                    <a:bodyPr/>
                    <a:lstStyle/>
                    <a:p>
                      <a:pPr marL="0" marR="0" lvl="0" indent="0" algn="ctr" rtl="0">
                        <a:spcBef>
                          <a:spcPts val="0"/>
                        </a:spcBef>
                        <a:spcAft>
                          <a:spcPts val="0"/>
                        </a:spcAft>
                        <a:buNone/>
                      </a:pPr>
                      <a:r>
                        <a:rPr lang="en-US" sz="2000" b="0" i="0" u="none" strike="noStrike" dirty="0">
                          <a:solidFill>
                            <a:srgbClr val="3E4268"/>
                          </a:solidFill>
                          <a:latin typeface="Century Gothic"/>
                          <a:ea typeface="Century Gothic"/>
                          <a:cs typeface="Century Gothic"/>
                          <a:sym typeface="Century Gothic"/>
                        </a:rPr>
                        <a:t>12.7</a:t>
                      </a:r>
                      <a:endParaRPr dirty="0">
                        <a:solidFill>
                          <a:srgbClr val="3E4268"/>
                        </a:solidFill>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EA0B4">
                        <a:alpha val="49800"/>
                      </a:srgbClr>
                    </a:solidFill>
                  </a:tcPr>
                </a:tc>
                <a:tc>
                  <a:txBody>
                    <a:bodyPr/>
                    <a:lstStyle/>
                    <a:p>
                      <a:pPr marL="0" marR="0" lvl="0" indent="0" algn="ctr" rtl="0">
                        <a:spcBef>
                          <a:spcPts val="0"/>
                        </a:spcBef>
                        <a:spcAft>
                          <a:spcPts val="0"/>
                        </a:spcAft>
                        <a:buNone/>
                      </a:pPr>
                      <a:r>
                        <a:rPr lang="en-US" sz="2000" b="0" i="0" u="none" strike="noStrike" dirty="0">
                          <a:solidFill>
                            <a:srgbClr val="3E4268"/>
                          </a:solidFill>
                          <a:latin typeface="Century Gothic"/>
                          <a:ea typeface="Century Gothic"/>
                          <a:cs typeface="Century Gothic"/>
                          <a:sym typeface="Century Gothic"/>
                        </a:rPr>
                        <a:t>12.7</a:t>
                      </a:r>
                      <a:endParaRPr dirty="0">
                        <a:solidFill>
                          <a:srgbClr val="3E4268"/>
                        </a:solidFill>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EA0B4">
                        <a:alpha val="49800"/>
                      </a:srgbClr>
                    </a:solidFill>
                  </a:tcPr>
                </a:tc>
                <a:tc>
                  <a:txBody>
                    <a:bodyPr/>
                    <a:lstStyle/>
                    <a:p>
                      <a:pPr marL="0" marR="0" lvl="0" indent="0" algn="ctr" rtl="0">
                        <a:spcBef>
                          <a:spcPts val="0"/>
                        </a:spcBef>
                        <a:spcAft>
                          <a:spcPts val="0"/>
                        </a:spcAft>
                        <a:buNone/>
                      </a:pPr>
                      <a:r>
                        <a:rPr lang="en-US" sz="2000" b="0" i="0" u="none" strike="noStrike" dirty="0">
                          <a:solidFill>
                            <a:srgbClr val="3E4268"/>
                          </a:solidFill>
                          <a:latin typeface="Century Gothic"/>
                          <a:ea typeface="Century Gothic"/>
                          <a:cs typeface="Century Gothic"/>
                          <a:sym typeface="Century Gothic"/>
                        </a:rPr>
                        <a:t>12.7</a:t>
                      </a:r>
                      <a:endParaRPr dirty="0">
                        <a:solidFill>
                          <a:srgbClr val="3E4268"/>
                        </a:solidFill>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EA0B4">
                        <a:alpha val="49800"/>
                      </a:srgbClr>
                    </a:solidFill>
                  </a:tcPr>
                </a:tc>
                <a:tc>
                  <a:txBody>
                    <a:bodyPr/>
                    <a:lstStyle/>
                    <a:p>
                      <a:pPr marL="0" marR="0" lvl="0" indent="0" algn="ctr" rtl="0">
                        <a:spcBef>
                          <a:spcPts val="0"/>
                        </a:spcBef>
                        <a:spcAft>
                          <a:spcPts val="0"/>
                        </a:spcAft>
                        <a:buNone/>
                      </a:pPr>
                      <a:r>
                        <a:rPr lang="en-US" sz="2000" b="0" i="0" u="none" strike="noStrike">
                          <a:solidFill>
                            <a:srgbClr val="3E4268"/>
                          </a:solidFill>
                          <a:latin typeface="Century Gothic"/>
                          <a:ea typeface="Century Gothic"/>
                          <a:cs typeface="Century Gothic"/>
                          <a:sym typeface="Century Gothic"/>
                        </a:rPr>
                        <a:t>12.7</a:t>
                      </a:r>
                      <a:endParaRPr>
                        <a:solidFill>
                          <a:srgbClr val="3E4268"/>
                        </a:solidFill>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EA0B4">
                        <a:alpha val="49800"/>
                      </a:srgbClr>
                    </a:solidFill>
                  </a:tcPr>
                </a:tc>
                <a:extLst>
                  <a:ext uri="{0D108BD9-81ED-4DB2-BD59-A6C34878D82A}">
                    <a16:rowId xmlns:a16="http://schemas.microsoft.com/office/drawing/2014/main" val="10004"/>
                  </a:ext>
                </a:extLst>
              </a:tr>
              <a:tr h="560625">
                <a:tc vMerge="1">
                  <a:txBody>
                    <a:bodyPr/>
                    <a:lstStyle/>
                    <a:p>
                      <a:endParaRPr lang="en-US"/>
                    </a:p>
                  </a:txBody>
                  <a:tcPr/>
                </a:tc>
                <a:tc>
                  <a:txBody>
                    <a:bodyPr/>
                    <a:lstStyle/>
                    <a:p>
                      <a:pPr marL="0" marR="0" lvl="0" indent="0" algn="ctr" rtl="0">
                        <a:spcBef>
                          <a:spcPts val="0"/>
                        </a:spcBef>
                        <a:spcAft>
                          <a:spcPts val="0"/>
                        </a:spcAft>
                        <a:buNone/>
                      </a:pPr>
                      <a:r>
                        <a:rPr lang="en-US" sz="2000" b="1" dirty="0">
                          <a:solidFill>
                            <a:srgbClr val="3E4268"/>
                          </a:solidFill>
                        </a:rPr>
                        <a:t>Rain – Wetting (mm)</a:t>
                      </a:r>
                      <a:endParaRPr b="1" dirty="0">
                        <a:solidFill>
                          <a:srgbClr val="3E4268"/>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E728E">
                        <a:alpha val="74900"/>
                      </a:srgbClr>
                    </a:solidFill>
                  </a:tcPr>
                </a:tc>
                <a:tc>
                  <a:txBody>
                    <a:bodyPr/>
                    <a:lstStyle/>
                    <a:p>
                      <a:pPr marL="0" marR="0" lvl="0" indent="0" algn="ctr" rtl="0">
                        <a:spcBef>
                          <a:spcPts val="0"/>
                        </a:spcBef>
                        <a:spcAft>
                          <a:spcPts val="0"/>
                        </a:spcAft>
                        <a:buNone/>
                      </a:pPr>
                      <a:r>
                        <a:rPr lang="en-US" sz="2000" b="0" i="0" u="none" strike="noStrike" dirty="0">
                          <a:solidFill>
                            <a:srgbClr val="3E4268"/>
                          </a:solidFill>
                          <a:latin typeface="Century Gothic"/>
                          <a:ea typeface="Century Gothic"/>
                          <a:cs typeface="Century Gothic"/>
                          <a:sym typeface="Century Gothic"/>
                        </a:rPr>
                        <a:t>2.54</a:t>
                      </a:r>
                      <a:endParaRPr dirty="0">
                        <a:solidFill>
                          <a:srgbClr val="3E4268"/>
                        </a:solidFill>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EA0B4">
                        <a:alpha val="24710"/>
                      </a:srgbClr>
                    </a:solidFill>
                  </a:tcPr>
                </a:tc>
                <a:tc>
                  <a:txBody>
                    <a:bodyPr/>
                    <a:lstStyle/>
                    <a:p>
                      <a:pPr marL="0" marR="0" lvl="0" indent="0" algn="ctr" rtl="0">
                        <a:spcBef>
                          <a:spcPts val="0"/>
                        </a:spcBef>
                        <a:spcAft>
                          <a:spcPts val="0"/>
                        </a:spcAft>
                        <a:buNone/>
                      </a:pPr>
                      <a:r>
                        <a:rPr lang="en-US" sz="2000" b="0" i="0" u="none" strike="noStrike" dirty="0">
                          <a:solidFill>
                            <a:srgbClr val="3E4268"/>
                          </a:solidFill>
                          <a:latin typeface="Century Gothic"/>
                          <a:ea typeface="Century Gothic"/>
                          <a:cs typeface="Century Gothic"/>
                          <a:sym typeface="Century Gothic"/>
                        </a:rPr>
                        <a:t>2.54</a:t>
                      </a:r>
                      <a:endParaRPr dirty="0">
                        <a:solidFill>
                          <a:srgbClr val="3E4268"/>
                        </a:solidFill>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EA0B4">
                        <a:alpha val="24710"/>
                      </a:srgbClr>
                    </a:solidFill>
                  </a:tcPr>
                </a:tc>
                <a:tc>
                  <a:txBody>
                    <a:bodyPr/>
                    <a:lstStyle/>
                    <a:p>
                      <a:pPr marL="0" marR="0" lvl="0" indent="0" algn="ctr" rtl="0">
                        <a:spcBef>
                          <a:spcPts val="0"/>
                        </a:spcBef>
                        <a:spcAft>
                          <a:spcPts val="0"/>
                        </a:spcAft>
                        <a:buNone/>
                      </a:pPr>
                      <a:r>
                        <a:rPr lang="en-US" sz="2000" b="0" i="0" u="none" strike="noStrike" dirty="0">
                          <a:solidFill>
                            <a:srgbClr val="3E4268"/>
                          </a:solidFill>
                          <a:latin typeface="Century Gothic"/>
                          <a:ea typeface="Century Gothic"/>
                          <a:cs typeface="Century Gothic"/>
                          <a:sym typeface="Century Gothic"/>
                        </a:rPr>
                        <a:t>2.54</a:t>
                      </a:r>
                      <a:endParaRPr dirty="0">
                        <a:solidFill>
                          <a:srgbClr val="3E4268"/>
                        </a:solidFill>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EA0B4">
                        <a:alpha val="24710"/>
                      </a:srgbClr>
                    </a:solidFill>
                  </a:tcPr>
                </a:tc>
                <a:tc>
                  <a:txBody>
                    <a:bodyPr/>
                    <a:lstStyle/>
                    <a:p>
                      <a:pPr marL="0" marR="0" lvl="0" indent="0" algn="ctr" rtl="0">
                        <a:spcBef>
                          <a:spcPts val="0"/>
                        </a:spcBef>
                        <a:spcAft>
                          <a:spcPts val="0"/>
                        </a:spcAft>
                        <a:buNone/>
                      </a:pPr>
                      <a:r>
                        <a:rPr lang="en-US" sz="2000" b="0" i="0" u="none" strike="noStrike" dirty="0">
                          <a:solidFill>
                            <a:srgbClr val="3E4268"/>
                          </a:solidFill>
                          <a:latin typeface="Century Gothic"/>
                          <a:ea typeface="Century Gothic"/>
                          <a:cs typeface="Century Gothic"/>
                          <a:sym typeface="Century Gothic"/>
                        </a:rPr>
                        <a:t>2.54</a:t>
                      </a:r>
                      <a:endParaRPr dirty="0">
                        <a:solidFill>
                          <a:srgbClr val="3E4268"/>
                        </a:solidFill>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EA0B4">
                        <a:alpha val="24710"/>
                      </a:srgbClr>
                    </a:solidFill>
                  </a:tcPr>
                </a:tc>
                <a:extLst>
                  <a:ext uri="{0D108BD9-81ED-4DB2-BD59-A6C34878D82A}">
                    <a16:rowId xmlns:a16="http://schemas.microsoft.com/office/drawing/2014/main" val="10005"/>
                  </a:ext>
                </a:extLst>
              </a:tr>
              <a:tr h="560625">
                <a:tc vMerge="1">
                  <a:txBody>
                    <a:bodyPr/>
                    <a:lstStyle/>
                    <a:p>
                      <a:endParaRPr lang="en-US"/>
                    </a:p>
                  </a:txBody>
                  <a:tcPr/>
                </a:tc>
                <a:tc>
                  <a:txBody>
                    <a:bodyPr/>
                    <a:lstStyle/>
                    <a:p>
                      <a:pPr marL="0" marR="0" lvl="0" indent="0" algn="l" rtl="0">
                        <a:spcBef>
                          <a:spcPts val="0"/>
                        </a:spcBef>
                        <a:spcAft>
                          <a:spcPts val="0"/>
                        </a:spcAft>
                        <a:buNone/>
                      </a:pPr>
                      <a:r>
                        <a:rPr lang="en-US" sz="2000" b="1" dirty="0">
                          <a:solidFill>
                            <a:srgbClr val="3E4268"/>
                          </a:solidFill>
                        </a:rPr>
                        <a:t>Relative Humidity (%)</a:t>
                      </a:r>
                      <a:endParaRPr b="1" dirty="0">
                        <a:solidFill>
                          <a:srgbClr val="3E4268"/>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E728E">
                        <a:alpha val="74900"/>
                      </a:srgbClr>
                    </a:solidFill>
                  </a:tcPr>
                </a:tc>
                <a:tc>
                  <a:txBody>
                    <a:bodyPr/>
                    <a:lstStyle/>
                    <a:p>
                      <a:pPr marL="0" marR="0" lvl="0" indent="0" algn="ctr" rtl="0">
                        <a:spcBef>
                          <a:spcPts val="0"/>
                        </a:spcBef>
                        <a:spcAft>
                          <a:spcPts val="0"/>
                        </a:spcAft>
                        <a:buNone/>
                      </a:pPr>
                      <a:r>
                        <a:rPr lang="en-US" sz="2000" b="0" i="0" u="none" strike="noStrike" dirty="0">
                          <a:solidFill>
                            <a:srgbClr val="3E4268"/>
                          </a:solidFill>
                          <a:latin typeface="Century Gothic"/>
                          <a:ea typeface="Century Gothic"/>
                          <a:cs typeface="Century Gothic"/>
                          <a:sym typeface="Century Gothic"/>
                        </a:rPr>
                        <a:t>30</a:t>
                      </a:r>
                      <a:endParaRPr dirty="0">
                        <a:solidFill>
                          <a:srgbClr val="3E4268"/>
                        </a:solidFill>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EA0B4">
                        <a:alpha val="49800"/>
                      </a:srgbClr>
                    </a:solidFill>
                  </a:tcPr>
                </a:tc>
                <a:tc>
                  <a:txBody>
                    <a:bodyPr/>
                    <a:lstStyle/>
                    <a:p>
                      <a:pPr marL="0" marR="0" lvl="0" indent="0" algn="ctr" rtl="0">
                        <a:spcBef>
                          <a:spcPts val="0"/>
                        </a:spcBef>
                        <a:spcAft>
                          <a:spcPts val="0"/>
                        </a:spcAft>
                        <a:buNone/>
                      </a:pPr>
                      <a:r>
                        <a:rPr lang="en-US" sz="2000" b="0" i="0" u="none" strike="noStrike" dirty="0">
                          <a:solidFill>
                            <a:srgbClr val="3E4268"/>
                          </a:solidFill>
                          <a:latin typeface="Century Gothic"/>
                          <a:ea typeface="Century Gothic"/>
                          <a:cs typeface="Century Gothic"/>
                          <a:sym typeface="Century Gothic"/>
                        </a:rPr>
                        <a:t>20</a:t>
                      </a:r>
                      <a:endParaRPr dirty="0">
                        <a:solidFill>
                          <a:srgbClr val="3E4268"/>
                        </a:solidFill>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EA0B4">
                        <a:alpha val="49800"/>
                      </a:srgbClr>
                    </a:solidFill>
                  </a:tcPr>
                </a:tc>
                <a:tc>
                  <a:txBody>
                    <a:bodyPr/>
                    <a:lstStyle/>
                    <a:p>
                      <a:pPr marL="0" marR="0" lvl="0" indent="0" algn="ctr" rtl="0">
                        <a:spcBef>
                          <a:spcPts val="0"/>
                        </a:spcBef>
                        <a:spcAft>
                          <a:spcPts val="0"/>
                        </a:spcAft>
                        <a:buNone/>
                      </a:pPr>
                      <a:r>
                        <a:rPr lang="en-US" sz="2000" b="0" i="0" u="none" strike="noStrike" dirty="0">
                          <a:solidFill>
                            <a:srgbClr val="3E4268"/>
                          </a:solidFill>
                          <a:latin typeface="Century Gothic"/>
                          <a:ea typeface="Century Gothic"/>
                          <a:cs typeface="Century Gothic"/>
                          <a:sym typeface="Century Gothic"/>
                        </a:rPr>
                        <a:t>30</a:t>
                      </a:r>
                      <a:endParaRPr dirty="0">
                        <a:solidFill>
                          <a:srgbClr val="3E4268"/>
                        </a:solidFill>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EA0B4">
                        <a:alpha val="49800"/>
                      </a:srgbClr>
                    </a:solidFill>
                  </a:tcPr>
                </a:tc>
                <a:tc>
                  <a:txBody>
                    <a:bodyPr/>
                    <a:lstStyle/>
                    <a:p>
                      <a:pPr marL="0" marR="0" lvl="0" indent="0" algn="ctr" rtl="0">
                        <a:spcBef>
                          <a:spcPts val="0"/>
                        </a:spcBef>
                        <a:spcAft>
                          <a:spcPts val="0"/>
                        </a:spcAft>
                        <a:buNone/>
                      </a:pPr>
                      <a:r>
                        <a:rPr lang="en-US" sz="2000" b="0" i="0" u="none" strike="noStrike" dirty="0">
                          <a:solidFill>
                            <a:srgbClr val="3E4268"/>
                          </a:solidFill>
                          <a:latin typeface="Century Gothic"/>
                          <a:ea typeface="Century Gothic"/>
                          <a:cs typeface="Century Gothic"/>
                          <a:sym typeface="Century Gothic"/>
                        </a:rPr>
                        <a:t>40</a:t>
                      </a:r>
                      <a:endParaRPr dirty="0">
                        <a:solidFill>
                          <a:srgbClr val="3E4268"/>
                        </a:solidFill>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EA0B4">
                        <a:alpha val="49800"/>
                      </a:srgbClr>
                    </a:solidFill>
                  </a:tcPr>
                </a:tc>
                <a:extLst>
                  <a:ext uri="{0D108BD9-81ED-4DB2-BD59-A6C34878D82A}">
                    <a16:rowId xmlns:a16="http://schemas.microsoft.com/office/drawing/2014/main" val="10006"/>
                  </a:ext>
                </a:extLst>
              </a:tr>
              <a:tr h="560625">
                <a:tc vMerge="1">
                  <a:txBody>
                    <a:bodyPr/>
                    <a:lstStyle/>
                    <a:p>
                      <a:endParaRPr lang="en-US"/>
                    </a:p>
                  </a:txBody>
                  <a:tcPr/>
                </a:tc>
                <a:tc>
                  <a:txBody>
                    <a:bodyPr/>
                    <a:lstStyle/>
                    <a:p>
                      <a:pPr marL="0" marR="0" lvl="0" indent="0" algn="ctr" rtl="0">
                        <a:lnSpc>
                          <a:spcPct val="100000"/>
                        </a:lnSpc>
                        <a:spcBef>
                          <a:spcPts val="0"/>
                        </a:spcBef>
                        <a:spcAft>
                          <a:spcPts val="0"/>
                        </a:spcAft>
                        <a:buClr>
                          <a:srgbClr val="3E4369"/>
                        </a:buClr>
                        <a:buSzPts val="2000"/>
                        <a:buFont typeface="Century Gothic"/>
                        <a:buNone/>
                      </a:pPr>
                      <a:r>
                        <a:rPr lang="en-US" sz="2000" b="1" dirty="0">
                          <a:solidFill>
                            <a:srgbClr val="3E4268"/>
                          </a:solidFill>
                        </a:rPr>
                        <a:t>Temperature Anomaly (</a:t>
                      </a:r>
                      <a:r>
                        <a:rPr lang="en-US" sz="2000" b="1" baseline="30000" dirty="0" err="1">
                          <a:solidFill>
                            <a:srgbClr val="3E4268"/>
                          </a:solidFill>
                        </a:rPr>
                        <a:t>o</a:t>
                      </a:r>
                      <a:r>
                        <a:rPr lang="en-US" sz="2000" b="1" dirty="0" err="1">
                          <a:solidFill>
                            <a:srgbClr val="3E4268"/>
                          </a:solidFill>
                        </a:rPr>
                        <a:t>C</a:t>
                      </a:r>
                      <a:r>
                        <a:rPr lang="en-US" sz="2000" b="1" dirty="0">
                          <a:solidFill>
                            <a:srgbClr val="3E4268"/>
                          </a:solidFill>
                        </a:rPr>
                        <a:t>)</a:t>
                      </a:r>
                      <a:endParaRPr b="1" dirty="0">
                        <a:solidFill>
                          <a:srgbClr val="3E4268"/>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E728E">
                        <a:alpha val="74900"/>
                      </a:srgbClr>
                    </a:solidFill>
                  </a:tcPr>
                </a:tc>
                <a:tc>
                  <a:txBody>
                    <a:bodyPr/>
                    <a:lstStyle/>
                    <a:p>
                      <a:pPr marL="0" marR="0" lvl="0" indent="0" algn="ctr" rtl="0">
                        <a:spcBef>
                          <a:spcPts val="0"/>
                        </a:spcBef>
                        <a:spcAft>
                          <a:spcPts val="0"/>
                        </a:spcAft>
                        <a:buNone/>
                      </a:pPr>
                      <a:r>
                        <a:rPr lang="en-US" sz="2000" b="0" i="0" u="none" strike="noStrike" dirty="0">
                          <a:solidFill>
                            <a:srgbClr val="3E4268"/>
                          </a:solidFill>
                          <a:latin typeface="Century Gothic"/>
                          <a:ea typeface="Century Gothic"/>
                          <a:cs typeface="Century Gothic"/>
                          <a:sym typeface="Century Gothic"/>
                        </a:rPr>
                        <a:t>10</a:t>
                      </a:r>
                      <a:endParaRPr dirty="0">
                        <a:solidFill>
                          <a:srgbClr val="3E4268"/>
                        </a:solidFill>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EA0B4">
                        <a:alpha val="24710"/>
                      </a:srgbClr>
                    </a:solidFill>
                  </a:tcPr>
                </a:tc>
                <a:tc>
                  <a:txBody>
                    <a:bodyPr/>
                    <a:lstStyle/>
                    <a:p>
                      <a:pPr marL="0" marR="0" lvl="0" indent="0" algn="ctr" rtl="0">
                        <a:spcBef>
                          <a:spcPts val="0"/>
                        </a:spcBef>
                        <a:spcAft>
                          <a:spcPts val="0"/>
                        </a:spcAft>
                        <a:buNone/>
                      </a:pPr>
                      <a:r>
                        <a:rPr lang="en-US" sz="2000" b="0" i="0" u="none" strike="noStrike" dirty="0">
                          <a:solidFill>
                            <a:srgbClr val="3E4268"/>
                          </a:solidFill>
                          <a:latin typeface="Century Gothic"/>
                          <a:ea typeface="Century Gothic"/>
                          <a:cs typeface="Century Gothic"/>
                          <a:sym typeface="Century Gothic"/>
                        </a:rPr>
                        <a:t>8</a:t>
                      </a:r>
                      <a:endParaRPr dirty="0">
                        <a:solidFill>
                          <a:srgbClr val="3E4268"/>
                        </a:solidFill>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EA0B4">
                        <a:alpha val="24710"/>
                      </a:srgbClr>
                    </a:solidFill>
                  </a:tcPr>
                </a:tc>
                <a:tc>
                  <a:txBody>
                    <a:bodyPr/>
                    <a:lstStyle/>
                    <a:p>
                      <a:pPr marL="0" marR="0" lvl="0" indent="0" algn="ctr" rtl="0">
                        <a:spcBef>
                          <a:spcPts val="0"/>
                        </a:spcBef>
                        <a:spcAft>
                          <a:spcPts val="0"/>
                        </a:spcAft>
                        <a:buNone/>
                      </a:pPr>
                      <a:r>
                        <a:rPr lang="en-US" sz="2000" b="0" i="0" u="none" strike="noStrike" dirty="0">
                          <a:solidFill>
                            <a:srgbClr val="3E4268"/>
                          </a:solidFill>
                          <a:latin typeface="Century Gothic"/>
                          <a:ea typeface="Century Gothic"/>
                          <a:cs typeface="Century Gothic"/>
                          <a:sym typeface="Century Gothic"/>
                        </a:rPr>
                        <a:t>10</a:t>
                      </a:r>
                      <a:endParaRPr dirty="0">
                        <a:solidFill>
                          <a:srgbClr val="3E4268"/>
                        </a:solidFill>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EA0B4">
                        <a:alpha val="24710"/>
                      </a:srgbClr>
                    </a:solidFill>
                  </a:tcPr>
                </a:tc>
                <a:tc>
                  <a:txBody>
                    <a:bodyPr/>
                    <a:lstStyle/>
                    <a:p>
                      <a:pPr marL="0" marR="0" lvl="0" indent="0" algn="ctr" rtl="0">
                        <a:spcBef>
                          <a:spcPts val="0"/>
                        </a:spcBef>
                        <a:spcAft>
                          <a:spcPts val="0"/>
                        </a:spcAft>
                        <a:buNone/>
                      </a:pPr>
                      <a:r>
                        <a:rPr lang="en-US" sz="2000" b="0" i="0" u="none" strike="noStrike" dirty="0">
                          <a:solidFill>
                            <a:srgbClr val="3E4268"/>
                          </a:solidFill>
                          <a:latin typeface="Century Gothic"/>
                          <a:ea typeface="Century Gothic"/>
                          <a:cs typeface="Century Gothic"/>
                          <a:sym typeface="Century Gothic"/>
                        </a:rPr>
                        <a:t>15</a:t>
                      </a:r>
                      <a:endParaRPr dirty="0">
                        <a:solidFill>
                          <a:srgbClr val="3E4268"/>
                        </a:solidFill>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EA0B4">
                        <a:alpha val="24710"/>
                      </a:srgbClr>
                    </a:solidFill>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4"/>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E4268"/>
              </a:buClr>
              <a:buSzPts val="4800"/>
              <a:buFont typeface="Century Gothic"/>
              <a:buNone/>
            </a:pPr>
            <a:r>
              <a:rPr lang="en-US" dirty="0">
                <a:latin typeface="Century Gothic"/>
                <a:ea typeface="Century Gothic"/>
                <a:cs typeface="Century Gothic"/>
                <a:sym typeface="Century Gothic"/>
              </a:rPr>
              <a:t>Methodology: Data Processing</a:t>
            </a:r>
            <a:endParaRPr dirty="0">
              <a:latin typeface="Century Gothic"/>
              <a:ea typeface="Century Gothic"/>
              <a:cs typeface="Century Gothic"/>
              <a:sym typeface="Century Gothic"/>
            </a:endParaRPr>
          </a:p>
        </p:txBody>
      </p:sp>
      <p:sp>
        <p:nvSpPr>
          <p:cNvPr id="419" name="Google Shape;419;p44"/>
          <p:cNvSpPr txBox="1"/>
          <p:nvPr/>
        </p:nvSpPr>
        <p:spPr>
          <a:xfrm>
            <a:off x="1542227" y="3946793"/>
            <a:ext cx="2446200" cy="529500"/>
          </a:xfrm>
          <a:prstGeom prst="rect">
            <a:avLst/>
          </a:prstGeom>
          <a:solidFill>
            <a:schemeClr val="lt1"/>
          </a:solidFill>
          <a:ln>
            <a:noFill/>
          </a:ln>
        </p:spPr>
        <p:txBody>
          <a:bodyPr spcFirstLastPara="1" wrap="square" lIns="91425" tIns="45700" rIns="91425" bIns="45700" anchor="t" anchorCtr="0">
            <a:noAutofit/>
          </a:bodyPr>
          <a:lstStyle/>
          <a:p>
            <a:pPr marL="342900" marR="0" lvl="0" indent="-215900" algn="l" rtl="0">
              <a:lnSpc>
                <a:spcPct val="90000"/>
              </a:lnSpc>
              <a:spcBef>
                <a:spcPts val="0"/>
              </a:spcBef>
              <a:spcAft>
                <a:spcPts val="0"/>
              </a:spcAft>
              <a:buClr>
                <a:srgbClr val="3E4268"/>
              </a:buClr>
              <a:buSzPts val="2000"/>
              <a:buFont typeface="Noto Sans Symbols"/>
              <a:buNone/>
            </a:pPr>
            <a:endParaRPr sz="1600">
              <a:solidFill>
                <a:srgbClr val="3F3F3F"/>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20" name="Google Shape;420;p44"/>
          <p:cNvPicPr preferRelativeResize="0"/>
          <p:nvPr/>
        </p:nvPicPr>
        <p:blipFill rotWithShape="1">
          <a:blip r:embed="rId3">
            <a:alphaModFix/>
          </a:blip>
          <a:srcRect l="913" r="913"/>
          <a:stretch/>
        </p:blipFill>
        <p:spPr>
          <a:xfrm>
            <a:off x="2765340" y="978529"/>
            <a:ext cx="2297134" cy="2406599"/>
          </a:xfrm>
          <a:prstGeom prst="rect">
            <a:avLst/>
          </a:prstGeom>
          <a:noFill/>
          <a:ln>
            <a:noFill/>
          </a:ln>
        </p:spPr>
      </p:pic>
      <p:sp>
        <p:nvSpPr>
          <p:cNvPr id="421" name="Google Shape;421;p44"/>
          <p:cNvSpPr txBox="1"/>
          <p:nvPr/>
        </p:nvSpPr>
        <p:spPr>
          <a:xfrm>
            <a:off x="2765340" y="3404972"/>
            <a:ext cx="3330519" cy="529283"/>
          </a:xfrm>
          <a:prstGeom prst="rect">
            <a:avLst/>
          </a:prstGeom>
          <a:solidFill>
            <a:schemeClr val="lt1"/>
          </a:solidFill>
          <a:ln>
            <a:noFill/>
          </a:ln>
        </p:spPr>
        <p:txBody>
          <a:bodyPr spcFirstLastPara="1" wrap="square" lIns="91425" tIns="45700" rIns="91425" bIns="45700" anchor="t" anchorCtr="0">
            <a:noAutofit/>
          </a:bodyPr>
          <a:lstStyle/>
          <a:p>
            <a:pPr marL="285750" marR="0" lvl="0" indent="-285750" algn="l" rtl="0">
              <a:lnSpc>
                <a:spcPct val="90000"/>
              </a:lnSpc>
              <a:spcBef>
                <a:spcPts val="0"/>
              </a:spcBef>
              <a:spcAft>
                <a:spcPts val="0"/>
              </a:spcAft>
              <a:buClr>
                <a:srgbClr val="3E4268"/>
              </a:buClr>
              <a:buSzPts val="2000"/>
              <a:buFont typeface="Wingdings 3" panose="05040102010807070707" pitchFamily="18" charset="2"/>
              <a:buChar char="}"/>
            </a:pPr>
            <a:r>
              <a:rPr lang="en-US" sz="1800" dirty="0" smtClean="0">
                <a:solidFill>
                  <a:schemeClr val="tx1">
                    <a:lumMod val="75000"/>
                    <a:lumOff val="25000"/>
                  </a:schemeClr>
                </a:solidFill>
                <a:latin typeface="Century Gothic" panose="020B0502020202020204" pitchFamily="34" charset="0"/>
                <a:ea typeface="Century Gothic"/>
                <a:cs typeface="Century Gothic"/>
                <a:sym typeface="Century Gothic"/>
              </a:rPr>
              <a:t>Average </a:t>
            </a:r>
            <a:r>
              <a:rPr lang="en-US" sz="1800" dirty="0">
                <a:solidFill>
                  <a:schemeClr val="tx1">
                    <a:lumMod val="75000"/>
                    <a:lumOff val="25000"/>
                  </a:schemeClr>
                </a:solidFill>
                <a:latin typeface="Century Gothic" panose="020B0502020202020204" pitchFamily="34" charset="0"/>
                <a:ea typeface="Century Gothic"/>
                <a:cs typeface="Century Gothic"/>
                <a:sym typeface="Century Gothic"/>
              </a:rPr>
              <a:t>Daily Dew Point</a:t>
            </a:r>
            <a:endParaRPr sz="1600" dirty="0">
              <a:solidFill>
                <a:schemeClr val="tx1">
                  <a:lumMod val="75000"/>
                  <a:lumOff val="25000"/>
                </a:schemeClr>
              </a:solidFill>
              <a:latin typeface="Century Gothic" panose="020B0502020202020204" pitchFamily="34" charset="0"/>
            </a:endParaRPr>
          </a:p>
          <a:p>
            <a:pPr marL="285750" marR="0" lvl="0" indent="-285750" algn="l" rtl="0">
              <a:spcBef>
                <a:spcPts val="0"/>
              </a:spcBef>
              <a:spcAft>
                <a:spcPts val="0"/>
              </a:spcAft>
              <a:buClr>
                <a:srgbClr val="3E4268"/>
              </a:buClr>
              <a:buFont typeface="Wingdings 3" panose="05040102010807070707" pitchFamily="18" charset="2"/>
              <a:buChar char="}"/>
            </a:pPr>
            <a:endParaRPr sz="1800" dirty="0">
              <a:solidFill>
                <a:schemeClr val="tx1">
                  <a:lumMod val="75000"/>
                  <a:lumOff val="25000"/>
                </a:schemeClr>
              </a:solidFill>
              <a:latin typeface="Century Gothic" panose="020B0502020202020204" pitchFamily="34" charset="0"/>
              <a:ea typeface="Calibri"/>
              <a:cs typeface="Calibri"/>
              <a:sym typeface="Calibri"/>
            </a:endParaRPr>
          </a:p>
        </p:txBody>
      </p:sp>
      <p:pic>
        <p:nvPicPr>
          <p:cNvPr id="422" name="Google Shape;422;p44"/>
          <p:cNvPicPr preferRelativeResize="0"/>
          <p:nvPr/>
        </p:nvPicPr>
        <p:blipFill rotWithShape="1">
          <a:blip r:embed="rId4">
            <a:alphaModFix/>
          </a:blip>
          <a:srcRect l="612" r="622"/>
          <a:stretch/>
        </p:blipFill>
        <p:spPr>
          <a:xfrm>
            <a:off x="2765367" y="3871074"/>
            <a:ext cx="2335257" cy="2414171"/>
          </a:xfrm>
          <a:prstGeom prst="rect">
            <a:avLst/>
          </a:prstGeom>
          <a:noFill/>
          <a:ln>
            <a:noFill/>
          </a:ln>
        </p:spPr>
      </p:pic>
      <p:sp>
        <p:nvSpPr>
          <p:cNvPr id="423" name="Google Shape;423;p44"/>
          <p:cNvSpPr txBox="1"/>
          <p:nvPr/>
        </p:nvSpPr>
        <p:spPr>
          <a:xfrm>
            <a:off x="2765367" y="6285244"/>
            <a:ext cx="3051900" cy="529500"/>
          </a:xfrm>
          <a:prstGeom prst="rect">
            <a:avLst/>
          </a:prstGeom>
          <a:solidFill>
            <a:schemeClr val="lt1"/>
          </a:solidFill>
          <a:ln>
            <a:noFill/>
          </a:ln>
        </p:spPr>
        <p:txBody>
          <a:bodyPr spcFirstLastPara="1" wrap="square" lIns="91425" tIns="45700" rIns="91425" bIns="45700" anchor="t" anchorCtr="0">
            <a:noAutofit/>
          </a:bodyPr>
          <a:lstStyle/>
          <a:p>
            <a:pPr marL="285750" marR="0" lvl="0" indent="-285750" algn="l" rtl="0">
              <a:lnSpc>
                <a:spcPct val="90000"/>
              </a:lnSpc>
              <a:spcBef>
                <a:spcPts val="0"/>
              </a:spcBef>
              <a:spcAft>
                <a:spcPts val="0"/>
              </a:spcAft>
              <a:buClr>
                <a:srgbClr val="3E4268"/>
              </a:buClr>
              <a:buSzPts val="2000"/>
              <a:buFont typeface="Wingdings 3" panose="05040102010807070707" pitchFamily="18" charset="2"/>
              <a:buChar char="}"/>
            </a:pPr>
            <a:r>
              <a:rPr lang="en-US" sz="1800" dirty="0" smtClean="0">
                <a:solidFill>
                  <a:schemeClr val="tx1">
                    <a:lumMod val="75000"/>
                    <a:lumOff val="25000"/>
                  </a:schemeClr>
                </a:solidFill>
                <a:latin typeface="Century Gothic" panose="020B0502020202020204" pitchFamily="34" charset="0"/>
                <a:ea typeface="Century Gothic"/>
                <a:cs typeface="Century Gothic"/>
                <a:sym typeface="Century Gothic"/>
              </a:rPr>
              <a:t>USDM </a:t>
            </a:r>
            <a:r>
              <a:rPr lang="en-US" sz="1800" dirty="0">
                <a:solidFill>
                  <a:schemeClr val="tx1">
                    <a:lumMod val="75000"/>
                    <a:lumOff val="25000"/>
                  </a:schemeClr>
                </a:solidFill>
                <a:latin typeface="Century Gothic" panose="020B0502020202020204" pitchFamily="34" charset="0"/>
                <a:ea typeface="Century Gothic"/>
                <a:cs typeface="Century Gothic"/>
                <a:sym typeface="Century Gothic"/>
              </a:rPr>
              <a:t>Drought</a:t>
            </a:r>
            <a:endParaRPr sz="1600" dirty="0">
              <a:solidFill>
                <a:schemeClr val="tx1">
                  <a:lumMod val="75000"/>
                  <a:lumOff val="25000"/>
                </a:schemeClr>
              </a:solidFill>
              <a:latin typeface="Century Gothic" panose="020B0502020202020204" pitchFamily="34" charset="0"/>
            </a:endParaRPr>
          </a:p>
          <a:p>
            <a:pPr marL="285750" marR="0" lvl="0" indent="-285750" algn="l" rtl="0">
              <a:spcBef>
                <a:spcPts val="0"/>
              </a:spcBef>
              <a:spcAft>
                <a:spcPts val="0"/>
              </a:spcAft>
              <a:buClr>
                <a:srgbClr val="3E4268"/>
              </a:buClr>
              <a:buFont typeface="Wingdings 3" panose="05040102010807070707" pitchFamily="18" charset="2"/>
              <a:buChar char="}"/>
            </a:pPr>
            <a:endParaRPr sz="1800" dirty="0">
              <a:solidFill>
                <a:schemeClr val="tx1">
                  <a:lumMod val="75000"/>
                  <a:lumOff val="25000"/>
                </a:schemeClr>
              </a:solidFill>
              <a:latin typeface="Century Gothic" panose="020B0502020202020204" pitchFamily="34" charset="0"/>
              <a:ea typeface="Calibri"/>
              <a:cs typeface="Calibri"/>
              <a:sym typeface="Calibri"/>
            </a:endParaRPr>
          </a:p>
        </p:txBody>
      </p:sp>
      <p:pic>
        <p:nvPicPr>
          <p:cNvPr id="424" name="Google Shape;424;p44"/>
          <p:cNvPicPr preferRelativeResize="0"/>
          <p:nvPr/>
        </p:nvPicPr>
        <p:blipFill rotWithShape="1">
          <a:blip r:embed="rId5">
            <a:alphaModFix/>
          </a:blip>
          <a:srcRect t="59" b="49"/>
          <a:stretch/>
        </p:blipFill>
        <p:spPr>
          <a:xfrm>
            <a:off x="6245545" y="1007916"/>
            <a:ext cx="2321334" cy="2397157"/>
          </a:xfrm>
          <a:prstGeom prst="rect">
            <a:avLst/>
          </a:prstGeom>
          <a:noFill/>
          <a:ln>
            <a:noFill/>
          </a:ln>
        </p:spPr>
      </p:pic>
      <p:sp>
        <p:nvSpPr>
          <p:cNvPr id="425" name="Google Shape;425;p44"/>
          <p:cNvSpPr txBox="1"/>
          <p:nvPr/>
        </p:nvSpPr>
        <p:spPr>
          <a:xfrm>
            <a:off x="6245544" y="3427117"/>
            <a:ext cx="3753323" cy="529500"/>
          </a:xfrm>
          <a:prstGeom prst="rect">
            <a:avLst/>
          </a:prstGeom>
          <a:solidFill>
            <a:schemeClr val="lt1"/>
          </a:solid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3E4268"/>
              </a:buClr>
              <a:buSzPts val="2000"/>
              <a:buFont typeface="Wingdings 3" panose="05040102010807070707" pitchFamily="18" charset="2"/>
              <a:buChar char="}"/>
            </a:pPr>
            <a:r>
              <a:rPr lang="en-US" sz="1800" dirty="0" smtClean="0">
                <a:solidFill>
                  <a:schemeClr val="tx1">
                    <a:lumMod val="75000"/>
                    <a:lumOff val="25000"/>
                  </a:schemeClr>
                </a:solidFill>
                <a:latin typeface="Century Gothic" panose="020B0502020202020204" pitchFamily="34" charset="0"/>
                <a:ea typeface="Century Gothic"/>
                <a:cs typeface="Century Gothic"/>
                <a:sym typeface="Century Gothic"/>
              </a:rPr>
              <a:t> </a:t>
            </a:r>
            <a:r>
              <a:rPr lang="en-US" sz="1800" dirty="0">
                <a:solidFill>
                  <a:schemeClr val="tx1">
                    <a:lumMod val="75000"/>
                    <a:lumOff val="25000"/>
                  </a:schemeClr>
                </a:solidFill>
                <a:latin typeface="Century Gothic" panose="020B0502020202020204" pitchFamily="34" charset="0"/>
                <a:ea typeface="Century Gothic"/>
                <a:cs typeface="Century Gothic"/>
                <a:sym typeface="Century Gothic"/>
              </a:rPr>
              <a:t>Average Daily Temperature</a:t>
            </a:r>
            <a:endParaRPr sz="1600" dirty="0">
              <a:solidFill>
                <a:schemeClr val="tx1">
                  <a:lumMod val="75000"/>
                  <a:lumOff val="25000"/>
                </a:schemeClr>
              </a:solidFill>
              <a:latin typeface="Century Gothic" panose="020B0502020202020204" pitchFamily="34" charset="0"/>
            </a:endParaRPr>
          </a:p>
          <a:p>
            <a:pPr marL="342900" marR="0" lvl="0" indent="-342900" algn="l" rtl="0">
              <a:spcBef>
                <a:spcPts val="0"/>
              </a:spcBef>
              <a:spcAft>
                <a:spcPts val="0"/>
              </a:spcAft>
              <a:buClr>
                <a:srgbClr val="3E4268"/>
              </a:buClr>
              <a:buFont typeface="Wingdings 3" panose="05040102010807070707" pitchFamily="18" charset="2"/>
              <a:buChar char="}"/>
            </a:pPr>
            <a:endParaRPr sz="1800" dirty="0">
              <a:solidFill>
                <a:schemeClr val="tx1">
                  <a:lumMod val="75000"/>
                  <a:lumOff val="25000"/>
                </a:schemeClr>
              </a:solidFill>
              <a:latin typeface="Century Gothic" panose="020B0502020202020204" pitchFamily="34" charset="0"/>
              <a:ea typeface="Calibri"/>
              <a:cs typeface="Calibri"/>
              <a:sym typeface="Calibri"/>
            </a:endParaRPr>
          </a:p>
        </p:txBody>
      </p:sp>
      <p:pic>
        <p:nvPicPr>
          <p:cNvPr id="426" name="Google Shape;426;p44"/>
          <p:cNvPicPr preferRelativeResize="0"/>
          <p:nvPr/>
        </p:nvPicPr>
        <p:blipFill rotWithShape="1">
          <a:blip r:embed="rId6">
            <a:alphaModFix/>
          </a:blip>
          <a:srcRect l="258" r="258"/>
          <a:stretch/>
        </p:blipFill>
        <p:spPr>
          <a:xfrm>
            <a:off x="6245686" y="3871192"/>
            <a:ext cx="2331654" cy="2414245"/>
          </a:xfrm>
          <a:prstGeom prst="rect">
            <a:avLst/>
          </a:prstGeom>
          <a:noFill/>
          <a:ln>
            <a:noFill/>
          </a:ln>
        </p:spPr>
      </p:pic>
      <p:sp>
        <p:nvSpPr>
          <p:cNvPr id="427" name="Google Shape;427;p44"/>
          <p:cNvSpPr txBox="1"/>
          <p:nvPr/>
        </p:nvSpPr>
        <p:spPr>
          <a:xfrm>
            <a:off x="6245686" y="6287411"/>
            <a:ext cx="3853354" cy="527541"/>
          </a:xfrm>
          <a:prstGeom prst="rect">
            <a:avLst/>
          </a:prstGeom>
          <a:solidFill>
            <a:schemeClr val="lt1"/>
          </a:solidFill>
          <a:ln>
            <a:noFill/>
          </a:ln>
        </p:spPr>
        <p:txBody>
          <a:bodyPr spcFirstLastPara="1" wrap="square" lIns="91425" tIns="45700" rIns="91425" bIns="45700" anchor="t" anchorCtr="0">
            <a:noAutofit/>
          </a:bodyPr>
          <a:lstStyle/>
          <a:p>
            <a:pPr marL="285750" marR="0" lvl="0" indent="-285750" algn="l" rtl="0">
              <a:lnSpc>
                <a:spcPct val="90000"/>
              </a:lnSpc>
              <a:spcBef>
                <a:spcPts val="0"/>
              </a:spcBef>
              <a:spcAft>
                <a:spcPts val="0"/>
              </a:spcAft>
              <a:buClr>
                <a:srgbClr val="3E4268"/>
              </a:buClr>
              <a:buSzPts val="2000"/>
              <a:buFont typeface="Wingdings 3" panose="05040102010807070707" pitchFamily="18" charset="2"/>
              <a:buChar char="}"/>
            </a:pPr>
            <a:r>
              <a:rPr lang="en-US" sz="1800" dirty="0" smtClean="0">
                <a:solidFill>
                  <a:schemeClr val="tx1">
                    <a:lumMod val="75000"/>
                    <a:lumOff val="25000"/>
                  </a:schemeClr>
                </a:solidFill>
                <a:latin typeface="Century Gothic" panose="020B0502020202020204" pitchFamily="34" charset="0"/>
                <a:ea typeface="Century Gothic"/>
                <a:cs typeface="Century Gothic"/>
                <a:sym typeface="Century Gothic"/>
              </a:rPr>
              <a:t>Daily </a:t>
            </a:r>
            <a:r>
              <a:rPr lang="en-US" sz="1800" dirty="0">
                <a:solidFill>
                  <a:schemeClr val="tx1">
                    <a:lumMod val="75000"/>
                    <a:lumOff val="25000"/>
                  </a:schemeClr>
                </a:solidFill>
                <a:latin typeface="Century Gothic" panose="020B0502020202020204" pitchFamily="34" charset="0"/>
                <a:ea typeface="Century Gothic"/>
                <a:cs typeface="Century Gothic"/>
                <a:sym typeface="Century Gothic"/>
              </a:rPr>
              <a:t>Maximum Wind Speed</a:t>
            </a:r>
            <a:endParaRPr sz="1600" dirty="0">
              <a:solidFill>
                <a:schemeClr val="tx1">
                  <a:lumMod val="75000"/>
                  <a:lumOff val="25000"/>
                </a:schemeClr>
              </a:solidFill>
              <a:latin typeface="Century Gothic" panose="020B0502020202020204" pitchFamily="34" charset="0"/>
            </a:endParaRPr>
          </a:p>
          <a:p>
            <a:pPr marL="285750" marR="0" lvl="0" indent="-285750" algn="l" rtl="0">
              <a:spcBef>
                <a:spcPts val="0"/>
              </a:spcBef>
              <a:spcAft>
                <a:spcPts val="0"/>
              </a:spcAft>
              <a:buClr>
                <a:srgbClr val="3E4268"/>
              </a:buClr>
              <a:buFont typeface="Wingdings 3" panose="05040102010807070707" pitchFamily="18" charset="2"/>
              <a:buChar char="}"/>
            </a:pPr>
            <a:endParaRPr sz="1800" dirty="0">
              <a:solidFill>
                <a:schemeClr val="tx1">
                  <a:lumMod val="75000"/>
                  <a:lumOff val="25000"/>
                </a:schemeClr>
              </a:solidFill>
              <a:latin typeface="Century Gothic" panose="020B0502020202020204" pitchFamily="34" charset="0"/>
              <a:ea typeface="Calibri"/>
              <a:cs typeface="Calibri"/>
              <a:sym typeface="Calibri"/>
            </a:endParaRPr>
          </a:p>
        </p:txBody>
      </p:sp>
      <p:sp>
        <p:nvSpPr>
          <p:cNvPr id="428" name="Google Shape;428;p44"/>
          <p:cNvSpPr txBox="1"/>
          <p:nvPr/>
        </p:nvSpPr>
        <p:spPr>
          <a:xfrm>
            <a:off x="8790675" y="2018875"/>
            <a:ext cx="3330600" cy="678000"/>
          </a:xfrm>
          <a:prstGeom prst="rect">
            <a:avLst/>
          </a:prstGeom>
          <a:noFill/>
          <a:ln>
            <a:noFill/>
          </a:ln>
        </p:spPr>
        <p:txBody>
          <a:bodyPr spcFirstLastPara="1" wrap="square" lIns="91425" tIns="91425" rIns="91425" bIns="91425" anchor="t" anchorCtr="0">
            <a:noAutofit/>
          </a:bodyPr>
          <a:lstStyle/>
          <a:p>
            <a:pPr marR="0" lvl="0" algn="l" rtl="0">
              <a:lnSpc>
                <a:spcPct val="90000"/>
              </a:lnSpc>
              <a:spcBef>
                <a:spcPts val="0"/>
              </a:spcBef>
              <a:spcAft>
                <a:spcPts val="0"/>
              </a:spcAft>
              <a:buClr>
                <a:srgbClr val="3E4268"/>
              </a:buClr>
              <a:buSzPts val="2000"/>
            </a:pPr>
            <a:r>
              <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rPr>
              <a:t>Semi-Processed </a:t>
            </a: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Data for November 6, 2018</a:t>
            </a:r>
            <a:endParaRPr sz="18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pic>
        <p:nvPicPr>
          <p:cNvPr id="429" name="Google Shape;429;p44"/>
          <p:cNvPicPr preferRelativeResize="0"/>
          <p:nvPr/>
        </p:nvPicPr>
        <p:blipFill rotWithShape="1">
          <a:blip r:embed="rId7">
            <a:alphaModFix/>
          </a:blip>
          <a:srcRect/>
          <a:stretch/>
        </p:blipFill>
        <p:spPr>
          <a:xfrm>
            <a:off x="10212443" y="4736825"/>
            <a:ext cx="248857" cy="529500"/>
          </a:xfrm>
          <a:prstGeom prst="rect">
            <a:avLst/>
          </a:prstGeom>
          <a:noFill/>
          <a:ln>
            <a:noFill/>
          </a:ln>
        </p:spPr>
      </p:pic>
      <p:pic>
        <p:nvPicPr>
          <p:cNvPr id="3" name="Picture 2">
            <a:extLst>
              <a:ext uri="{FF2B5EF4-FFF2-40B4-BE49-F238E27FC236}">
                <a16:creationId xmlns:a16="http://schemas.microsoft.com/office/drawing/2014/main" id="{E5550189-6521-B849-BC3F-470F110AD841}"/>
              </a:ext>
            </a:extLst>
          </p:cNvPr>
          <p:cNvPicPr>
            <a:picLocks noChangeAspect="1"/>
          </p:cNvPicPr>
          <p:nvPr/>
        </p:nvPicPr>
        <p:blipFill rotWithShape="1">
          <a:blip r:embed="rId8"/>
          <a:srcRect t="5594"/>
          <a:stretch/>
        </p:blipFill>
        <p:spPr>
          <a:xfrm>
            <a:off x="275826" y="3481943"/>
            <a:ext cx="876300" cy="839263"/>
          </a:xfrm>
          <a:prstGeom prst="rect">
            <a:avLst/>
          </a:prstGeom>
        </p:spPr>
      </p:pic>
      <p:sp>
        <p:nvSpPr>
          <p:cNvPr id="4" name="TextBox 3">
            <a:extLst>
              <a:ext uri="{FF2B5EF4-FFF2-40B4-BE49-F238E27FC236}">
                <a16:creationId xmlns:a16="http://schemas.microsoft.com/office/drawing/2014/main" id="{1507DF84-0390-784F-9597-8F628B16BB9D}"/>
              </a:ext>
            </a:extLst>
          </p:cNvPr>
          <p:cNvSpPr txBox="1"/>
          <p:nvPr/>
        </p:nvSpPr>
        <p:spPr>
          <a:xfrm>
            <a:off x="1132823" y="3429638"/>
            <a:ext cx="982980"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High</a:t>
            </a:r>
          </a:p>
        </p:txBody>
      </p:sp>
      <p:sp>
        <p:nvSpPr>
          <p:cNvPr id="19" name="TextBox 18">
            <a:extLst>
              <a:ext uri="{FF2B5EF4-FFF2-40B4-BE49-F238E27FC236}">
                <a16:creationId xmlns:a16="http://schemas.microsoft.com/office/drawing/2014/main" id="{7EA69C9B-76A0-2442-BD2E-ABE65143A81E}"/>
              </a:ext>
            </a:extLst>
          </p:cNvPr>
          <p:cNvSpPr txBox="1"/>
          <p:nvPr/>
        </p:nvSpPr>
        <p:spPr>
          <a:xfrm>
            <a:off x="1115002" y="4039455"/>
            <a:ext cx="982980"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Low</a:t>
            </a:r>
          </a:p>
        </p:txBody>
      </p:sp>
      <p:sp>
        <p:nvSpPr>
          <p:cNvPr id="20" name="TextBox 19">
            <a:extLst>
              <a:ext uri="{FF2B5EF4-FFF2-40B4-BE49-F238E27FC236}">
                <a16:creationId xmlns:a16="http://schemas.microsoft.com/office/drawing/2014/main" id="{682C1F66-EAEB-3343-9E13-B36E2369DF09}"/>
              </a:ext>
            </a:extLst>
          </p:cNvPr>
          <p:cNvSpPr txBox="1"/>
          <p:nvPr/>
        </p:nvSpPr>
        <p:spPr>
          <a:xfrm>
            <a:off x="286576" y="3184642"/>
            <a:ext cx="982980" cy="338554"/>
          </a:xfrm>
          <a:prstGeom prst="rect">
            <a:avLst/>
          </a:prstGeom>
          <a:noFill/>
        </p:spPr>
        <p:txBody>
          <a:bodyPr wrap="square" rtlCol="0">
            <a:spAutoFit/>
          </a:bodyPr>
          <a:lstStyle/>
          <a:p>
            <a:r>
              <a:rPr lang="en-US" sz="1600" b="1" dirty="0">
                <a:solidFill>
                  <a:schemeClr val="tx1">
                    <a:lumMod val="75000"/>
                    <a:lumOff val="25000"/>
                  </a:schemeClr>
                </a:solidFill>
                <a:latin typeface="Century Gothic" panose="020B0502020202020204" pitchFamily="34" charset="0"/>
              </a:rPr>
              <a:t>Value</a:t>
            </a:r>
          </a:p>
        </p:txBody>
      </p:sp>
      <p:sp>
        <p:nvSpPr>
          <p:cNvPr id="5" name="Rectangle 4">
            <a:extLst>
              <a:ext uri="{FF2B5EF4-FFF2-40B4-BE49-F238E27FC236}">
                <a16:creationId xmlns:a16="http://schemas.microsoft.com/office/drawing/2014/main" id="{1E5D347F-E458-4B40-98B4-5E187918ABA5}"/>
              </a:ext>
            </a:extLst>
          </p:cNvPr>
          <p:cNvSpPr/>
          <p:nvPr/>
        </p:nvSpPr>
        <p:spPr>
          <a:xfrm>
            <a:off x="252296" y="3090441"/>
            <a:ext cx="1732147" cy="138584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pic>
        <p:nvPicPr>
          <p:cNvPr id="23" name="Picture 22">
            <a:extLst>
              <a:ext uri="{FF2B5EF4-FFF2-40B4-BE49-F238E27FC236}">
                <a16:creationId xmlns:a16="http://schemas.microsoft.com/office/drawing/2014/main" id="{6BD6459A-1D91-2D47-BBC2-0684B46A6D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59374" y="5554929"/>
            <a:ext cx="1582050" cy="133010"/>
          </a:xfrm>
          <a:prstGeom prst="rect">
            <a:avLst/>
          </a:prstGeom>
        </p:spPr>
      </p:pic>
      <p:sp>
        <p:nvSpPr>
          <p:cNvPr id="24" name="TextBox 23">
            <a:extLst>
              <a:ext uri="{FF2B5EF4-FFF2-40B4-BE49-F238E27FC236}">
                <a16:creationId xmlns:a16="http://schemas.microsoft.com/office/drawing/2014/main" id="{C3A4338D-82FB-9543-90D5-BBF9BDA787FB}"/>
              </a:ext>
            </a:extLst>
          </p:cNvPr>
          <p:cNvSpPr txBox="1"/>
          <p:nvPr/>
        </p:nvSpPr>
        <p:spPr>
          <a:xfrm>
            <a:off x="8790432" y="5279469"/>
            <a:ext cx="207891" cy="307777"/>
          </a:xfrm>
          <a:prstGeom prst="rect">
            <a:avLst/>
          </a:prstGeom>
        </p:spPr>
        <p:txBody>
          <a:bodyPr wrap="square" numCol="1" spcCol="640080" rtlCol="0">
            <a:spAutoFit/>
          </a:bodyPr>
          <a:lstStyle/>
          <a:p>
            <a:pPr algn="ctr"/>
            <a:r>
              <a:rPr lang="en-US" dirty="0">
                <a:solidFill>
                  <a:schemeClr val="tx1">
                    <a:lumMod val="75000"/>
                    <a:lumOff val="25000"/>
                  </a:schemeClr>
                </a:solidFill>
                <a:latin typeface="Century Gothic" panose="020B0502020202020204" pitchFamily="34" charset="0"/>
              </a:rPr>
              <a:t>0</a:t>
            </a:r>
          </a:p>
        </p:txBody>
      </p:sp>
      <p:sp>
        <p:nvSpPr>
          <p:cNvPr id="25" name="TextBox 24">
            <a:extLst>
              <a:ext uri="{FF2B5EF4-FFF2-40B4-BE49-F238E27FC236}">
                <a16:creationId xmlns:a16="http://schemas.microsoft.com/office/drawing/2014/main" id="{1721DC3C-DFB0-1D46-9CDC-351D0D5654F7}"/>
              </a:ext>
            </a:extLst>
          </p:cNvPr>
          <p:cNvSpPr txBox="1"/>
          <p:nvPr/>
        </p:nvSpPr>
        <p:spPr>
          <a:xfrm>
            <a:off x="9042269" y="5282826"/>
            <a:ext cx="516069" cy="307777"/>
          </a:xfrm>
          <a:prstGeom prst="rect">
            <a:avLst/>
          </a:prstGeom>
        </p:spPr>
        <p:txBody>
          <a:bodyPr wrap="square" numCol="1" spcCol="640080" rtlCol="0">
            <a:spAutoFit/>
          </a:bodyPr>
          <a:lstStyle/>
          <a:p>
            <a:pPr algn="ctr"/>
            <a:r>
              <a:rPr lang="en-US" dirty="0">
                <a:solidFill>
                  <a:schemeClr val="tx1">
                    <a:lumMod val="75000"/>
                    <a:lumOff val="25000"/>
                  </a:schemeClr>
                </a:solidFill>
                <a:latin typeface="Century Gothic" panose="020B0502020202020204" pitchFamily="34" charset="0"/>
              </a:rPr>
              <a:t>180</a:t>
            </a:r>
          </a:p>
        </p:txBody>
      </p:sp>
      <p:sp>
        <p:nvSpPr>
          <p:cNvPr id="26" name="TextBox 25">
            <a:extLst>
              <a:ext uri="{FF2B5EF4-FFF2-40B4-BE49-F238E27FC236}">
                <a16:creationId xmlns:a16="http://schemas.microsoft.com/office/drawing/2014/main" id="{506A525B-5E9F-2647-B09C-3237845DA688}"/>
              </a:ext>
            </a:extLst>
          </p:cNvPr>
          <p:cNvSpPr txBox="1"/>
          <p:nvPr/>
        </p:nvSpPr>
        <p:spPr>
          <a:xfrm>
            <a:off x="10565376" y="5280850"/>
            <a:ext cx="1088701" cy="307777"/>
          </a:xfrm>
          <a:prstGeom prst="rect">
            <a:avLst/>
          </a:prstGeom>
        </p:spPr>
        <p:txBody>
          <a:bodyPr wrap="square" numCol="1" spcCol="640080" rtlCol="0">
            <a:spAutoFit/>
          </a:bodyPr>
          <a:lstStyle/>
          <a:p>
            <a:r>
              <a:rPr lang="en-US" dirty="0">
                <a:solidFill>
                  <a:schemeClr val="tx1">
                    <a:lumMod val="75000"/>
                    <a:lumOff val="25000"/>
                  </a:schemeClr>
                </a:solidFill>
                <a:latin typeface="Century Gothic" panose="020B0502020202020204" pitchFamily="34" charset="0"/>
              </a:rPr>
              <a:t>Kilometers</a:t>
            </a:r>
          </a:p>
        </p:txBody>
      </p:sp>
      <p:sp>
        <p:nvSpPr>
          <p:cNvPr id="27" name="TextBox 26">
            <a:extLst>
              <a:ext uri="{FF2B5EF4-FFF2-40B4-BE49-F238E27FC236}">
                <a16:creationId xmlns:a16="http://schemas.microsoft.com/office/drawing/2014/main" id="{8E909B85-12F8-894F-8F9D-9F44EECECAA9}"/>
              </a:ext>
            </a:extLst>
          </p:cNvPr>
          <p:cNvSpPr txBox="1"/>
          <p:nvPr/>
        </p:nvSpPr>
        <p:spPr>
          <a:xfrm>
            <a:off x="10226641" y="5279469"/>
            <a:ext cx="622455" cy="307777"/>
          </a:xfrm>
          <a:prstGeom prst="rect">
            <a:avLst/>
          </a:prstGeom>
        </p:spPr>
        <p:txBody>
          <a:bodyPr wrap="square" numCol="1" spcCol="640080" rtlCol="0">
            <a:spAutoFit/>
          </a:bodyPr>
          <a:lstStyle/>
          <a:p>
            <a:r>
              <a:rPr lang="en-US" dirty="0">
                <a:solidFill>
                  <a:schemeClr val="tx1">
                    <a:lumMod val="75000"/>
                    <a:lumOff val="25000"/>
                  </a:schemeClr>
                </a:solidFill>
                <a:latin typeface="Century Gothic" panose="020B0502020202020204" pitchFamily="34" charset="0"/>
              </a:rPr>
              <a:t>720</a:t>
            </a:r>
          </a:p>
        </p:txBody>
      </p:sp>
      <p:sp>
        <p:nvSpPr>
          <p:cNvPr id="28" name="TextBox 27">
            <a:extLst>
              <a:ext uri="{FF2B5EF4-FFF2-40B4-BE49-F238E27FC236}">
                <a16:creationId xmlns:a16="http://schemas.microsoft.com/office/drawing/2014/main" id="{6D1ABDBE-AFB1-544A-AA0D-5117FABB35A9}"/>
              </a:ext>
            </a:extLst>
          </p:cNvPr>
          <p:cNvSpPr txBox="1"/>
          <p:nvPr/>
        </p:nvSpPr>
        <p:spPr>
          <a:xfrm>
            <a:off x="9376413" y="5282810"/>
            <a:ext cx="622455" cy="307777"/>
          </a:xfrm>
          <a:prstGeom prst="rect">
            <a:avLst/>
          </a:prstGeom>
        </p:spPr>
        <p:txBody>
          <a:bodyPr wrap="square" numCol="1" spcCol="640080" rtlCol="0">
            <a:spAutoFit/>
          </a:bodyPr>
          <a:lstStyle/>
          <a:p>
            <a:pPr algn="ctr"/>
            <a:r>
              <a:rPr lang="en-US" dirty="0">
                <a:solidFill>
                  <a:schemeClr val="tx1">
                    <a:lumMod val="75000"/>
                    <a:lumOff val="25000"/>
                  </a:schemeClr>
                </a:solidFill>
                <a:latin typeface="Century Gothic" panose="020B0502020202020204" pitchFamily="34" charset="0"/>
              </a:rPr>
              <a:t>360</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45"/>
          <p:cNvSpPr txBox="1">
            <a:spLocks noGrp="1"/>
          </p:cNvSpPr>
          <p:nvPr>
            <p:ph type="title"/>
          </p:nvPr>
        </p:nvSpPr>
        <p:spPr>
          <a:xfrm>
            <a:off x="979500" y="365124"/>
            <a:ext cx="10233000" cy="479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E4268"/>
              </a:buClr>
              <a:buSzPts val="4800"/>
              <a:buFont typeface="Century Gothic"/>
              <a:buNone/>
            </a:pPr>
            <a:r>
              <a:rPr lang="en-US" dirty="0">
                <a:latin typeface="Century Gothic"/>
                <a:ea typeface="Century Gothic"/>
                <a:cs typeface="Century Gothic"/>
                <a:sym typeface="Century Gothic"/>
              </a:rPr>
              <a:t>Results</a:t>
            </a:r>
            <a:endParaRPr dirty="0">
              <a:latin typeface="Century Gothic"/>
              <a:ea typeface="Century Gothic"/>
              <a:cs typeface="Century Gothic"/>
              <a:sym typeface="Century Gothic"/>
            </a:endParaRPr>
          </a:p>
        </p:txBody>
      </p:sp>
      <p:pic>
        <p:nvPicPr>
          <p:cNvPr id="437" name="Google Shape;437;p45"/>
          <p:cNvPicPr preferRelativeResize="0"/>
          <p:nvPr/>
        </p:nvPicPr>
        <p:blipFill rotWithShape="1">
          <a:blip r:embed="rId3">
            <a:alphaModFix/>
          </a:blip>
          <a:srcRect l="298" r="298"/>
          <a:stretch/>
        </p:blipFill>
        <p:spPr>
          <a:xfrm>
            <a:off x="4334800" y="1300150"/>
            <a:ext cx="3992051" cy="4112999"/>
          </a:xfrm>
          <a:prstGeom prst="rect">
            <a:avLst/>
          </a:prstGeom>
          <a:noFill/>
          <a:ln>
            <a:noFill/>
          </a:ln>
        </p:spPr>
      </p:pic>
      <p:pic>
        <p:nvPicPr>
          <p:cNvPr id="438" name="Google Shape;438;p45"/>
          <p:cNvPicPr preferRelativeResize="0"/>
          <p:nvPr/>
        </p:nvPicPr>
        <p:blipFill rotWithShape="1">
          <a:blip r:embed="rId4">
            <a:alphaModFix/>
          </a:blip>
          <a:srcRect/>
          <a:stretch/>
        </p:blipFill>
        <p:spPr>
          <a:xfrm>
            <a:off x="10530237" y="2449068"/>
            <a:ext cx="381075" cy="810815"/>
          </a:xfrm>
          <a:prstGeom prst="rect">
            <a:avLst/>
          </a:prstGeom>
          <a:noFill/>
          <a:ln>
            <a:noFill/>
          </a:ln>
        </p:spPr>
      </p:pic>
      <p:sp>
        <p:nvSpPr>
          <p:cNvPr id="440" name="Google Shape;440;p45"/>
          <p:cNvSpPr txBox="1"/>
          <p:nvPr/>
        </p:nvSpPr>
        <p:spPr>
          <a:xfrm>
            <a:off x="4334800" y="6033525"/>
            <a:ext cx="6276900" cy="555900"/>
          </a:xfrm>
          <a:prstGeom prst="rect">
            <a:avLst/>
          </a:prstGeom>
          <a:noFill/>
          <a:ln>
            <a:noFill/>
          </a:ln>
        </p:spPr>
        <p:txBody>
          <a:bodyPr spcFirstLastPara="1" wrap="square" lIns="91425" tIns="91425" rIns="91425" bIns="91425" anchor="t" anchorCtr="0">
            <a:noAutofit/>
          </a:bodyPr>
          <a:lstStyle/>
          <a:p>
            <a:pPr marL="342900" marR="0" lvl="0" indent="-342900" algn="l" rtl="0">
              <a:lnSpc>
                <a:spcPct val="90000"/>
              </a:lnSpc>
              <a:spcBef>
                <a:spcPts val="0"/>
              </a:spcBef>
              <a:spcAft>
                <a:spcPts val="0"/>
              </a:spcAft>
              <a:buClr>
                <a:srgbClr val="3E4268"/>
              </a:buClr>
              <a:buSzPts val="2400"/>
              <a:buFont typeface="Wingdings 3" panose="05040102010807070707" pitchFamily="18" charset="2"/>
              <a:buChar char="}"/>
            </a:pPr>
            <a:r>
              <a:rPr lang="en-US" sz="2400" b="1" dirty="0" smtClean="0">
                <a:solidFill>
                  <a:srgbClr val="3E4268"/>
                </a:solidFill>
                <a:latin typeface="Century Gothic"/>
                <a:ea typeface="Century Gothic"/>
                <a:cs typeface="Century Gothic"/>
                <a:sym typeface="Century Gothic"/>
              </a:rPr>
              <a:t>Daily </a:t>
            </a:r>
            <a:r>
              <a:rPr lang="en-US" sz="2400" b="1" dirty="0">
                <a:solidFill>
                  <a:srgbClr val="3E4268"/>
                </a:solidFill>
                <a:latin typeface="Century Gothic"/>
                <a:ea typeface="Century Gothic"/>
                <a:cs typeface="Century Gothic"/>
                <a:sym typeface="Century Gothic"/>
              </a:rPr>
              <a:t>Fire Risk Map:</a:t>
            </a:r>
            <a:r>
              <a:rPr lang="en-US" sz="2400" dirty="0">
                <a:solidFill>
                  <a:srgbClr val="3E4268"/>
                </a:solidFill>
                <a:latin typeface="Century Gothic"/>
                <a:ea typeface="Century Gothic"/>
                <a:cs typeface="Century Gothic"/>
                <a:sym typeface="Century Gothic"/>
              </a:rPr>
              <a:t> </a:t>
            </a:r>
            <a:r>
              <a:rPr lang="en-US" sz="2400" dirty="0">
                <a:solidFill>
                  <a:schemeClr val="tx1">
                    <a:lumMod val="75000"/>
                    <a:lumOff val="25000"/>
                  </a:schemeClr>
                </a:solidFill>
                <a:latin typeface="Century Gothic"/>
                <a:ea typeface="Century Gothic"/>
                <a:cs typeface="Century Gothic"/>
                <a:sym typeface="Century Gothic"/>
              </a:rPr>
              <a:t>November 6, 2018</a:t>
            </a:r>
            <a:endParaRPr sz="2400" dirty="0">
              <a:solidFill>
                <a:schemeClr val="tx1">
                  <a:lumMod val="75000"/>
                  <a:lumOff val="25000"/>
                </a:schemeClr>
              </a:solidFill>
              <a:latin typeface="Century Gothic"/>
              <a:ea typeface="Century Gothic"/>
              <a:cs typeface="Century Gothic"/>
              <a:sym typeface="Century Gothic"/>
            </a:endParaRPr>
          </a:p>
        </p:txBody>
      </p:sp>
      <p:pic>
        <p:nvPicPr>
          <p:cNvPr id="443" name="Google Shape;443;p45"/>
          <p:cNvPicPr preferRelativeResize="0"/>
          <p:nvPr/>
        </p:nvPicPr>
        <p:blipFill rotWithShape="1">
          <a:blip r:embed="rId4">
            <a:alphaModFix/>
          </a:blip>
          <a:srcRect/>
          <a:stretch/>
        </p:blipFill>
        <p:spPr>
          <a:xfrm>
            <a:off x="3111684" y="1792051"/>
            <a:ext cx="261251" cy="555900"/>
          </a:xfrm>
          <a:prstGeom prst="rect">
            <a:avLst/>
          </a:prstGeom>
          <a:noFill/>
          <a:ln>
            <a:noFill/>
          </a:ln>
        </p:spPr>
      </p:pic>
      <p:sp>
        <p:nvSpPr>
          <p:cNvPr id="444" name="Google Shape;444;p45"/>
          <p:cNvSpPr/>
          <p:nvPr/>
        </p:nvSpPr>
        <p:spPr>
          <a:xfrm>
            <a:off x="3219575" y="3831475"/>
            <a:ext cx="832800" cy="252300"/>
          </a:xfrm>
          <a:prstGeom prst="rightArrow">
            <a:avLst>
              <a:gd name="adj1" fmla="val 50000"/>
              <a:gd name="adj2" fmla="val 50000"/>
            </a:avLst>
          </a:prstGeom>
          <a:solidFill>
            <a:srgbClr val="3F4368"/>
          </a:solidFill>
          <a:ln w="9525" cap="flat" cmpd="sng">
            <a:solidFill>
              <a:srgbClr val="3F436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nvGrpSpPr>
          <p:cNvPr id="446" name="Google Shape;446;p45"/>
          <p:cNvGrpSpPr/>
          <p:nvPr/>
        </p:nvGrpSpPr>
        <p:grpSpPr>
          <a:xfrm>
            <a:off x="360798" y="3091526"/>
            <a:ext cx="2551032" cy="3249280"/>
            <a:chOff x="360798" y="2991358"/>
            <a:chExt cx="2551032" cy="3249280"/>
          </a:xfrm>
        </p:grpSpPr>
        <p:sp>
          <p:nvSpPr>
            <p:cNvPr id="447" name="Google Shape;447;p45"/>
            <p:cNvSpPr txBox="1"/>
            <p:nvPr/>
          </p:nvSpPr>
          <p:spPr>
            <a:xfrm>
              <a:off x="449049" y="5711138"/>
              <a:ext cx="2446200" cy="529500"/>
            </a:xfrm>
            <a:prstGeom prst="rect">
              <a:avLst/>
            </a:prstGeom>
            <a:solidFill>
              <a:schemeClr val="lt1"/>
            </a:solidFill>
            <a:ln>
              <a:noFill/>
            </a:ln>
          </p:spPr>
          <p:txBody>
            <a:bodyPr spcFirstLastPara="1" wrap="square" lIns="91425" tIns="45700" rIns="91425" bIns="45700" anchor="t" anchorCtr="0">
              <a:noAutofit/>
            </a:bodyPr>
            <a:lstStyle/>
            <a:p>
              <a:pPr marR="0" lvl="0" algn="ctr" rtl="0">
                <a:lnSpc>
                  <a:spcPct val="90000"/>
                </a:lnSpc>
                <a:spcBef>
                  <a:spcPts val="0"/>
                </a:spcBef>
                <a:spcAft>
                  <a:spcPts val="0"/>
                </a:spcAft>
                <a:buClr>
                  <a:srgbClr val="3E4268"/>
                </a:buClr>
                <a:buSzPts val="2000"/>
              </a:pPr>
              <a:r>
                <a:rPr lang="en-US" sz="1600" dirty="0">
                  <a:solidFill>
                    <a:schemeClr val="tx1">
                      <a:lumMod val="75000"/>
                      <a:lumOff val="25000"/>
                    </a:schemeClr>
                  </a:solidFill>
                  <a:latin typeface="Century Gothic" panose="020B0502020202020204" pitchFamily="34" charset="0"/>
                  <a:ea typeface="Century Gothic"/>
                  <a:cs typeface="Century Gothic"/>
                  <a:sym typeface="Century Gothic"/>
                </a:rPr>
                <a:t>Drought</a:t>
              </a:r>
              <a:endParaRPr dirty="0">
                <a:solidFill>
                  <a:schemeClr val="tx1">
                    <a:lumMod val="75000"/>
                    <a:lumOff val="25000"/>
                  </a:schemeClr>
                </a:solidFill>
                <a:latin typeface="Century Gothic" panose="020B0502020202020204" pitchFamily="34" charset="0"/>
              </a:endParaRPr>
            </a:p>
            <a:p>
              <a:pPr marL="0" marR="0" lvl="0" indent="0" algn="l" rtl="0">
                <a:spcBef>
                  <a:spcPts val="0"/>
                </a:spcBef>
                <a:spcAft>
                  <a:spcPts val="0"/>
                </a:spcAft>
                <a:buNone/>
              </a:pPr>
              <a:endParaRPr sz="1800" dirty="0">
                <a:solidFill>
                  <a:schemeClr val="tx1">
                    <a:lumMod val="75000"/>
                    <a:lumOff val="25000"/>
                  </a:schemeClr>
                </a:solidFill>
                <a:latin typeface="Century Gothic" panose="020B0502020202020204" pitchFamily="34" charset="0"/>
                <a:ea typeface="Calibri"/>
                <a:cs typeface="Calibri"/>
                <a:sym typeface="Calibri"/>
              </a:endParaRPr>
            </a:p>
          </p:txBody>
        </p:sp>
        <p:pic>
          <p:nvPicPr>
            <p:cNvPr id="448" name="Google Shape;448;p45"/>
            <p:cNvPicPr preferRelativeResize="0"/>
            <p:nvPr/>
          </p:nvPicPr>
          <p:blipFill rotWithShape="1">
            <a:blip r:embed="rId5">
              <a:alphaModFix/>
            </a:blip>
            <a:srcRect/>
            <a:stretch/>
          </p:blipFill>
          <p:spPr>
            <a:xfrm>
              <a:off x="360798" y="2991358"/>
              <a:ext cx="2551032" cy="2604572"/>
            </a:xfrm>
            <a:prstGeom prst="rect">
              <a:avLst/>
            </a:prstGeom>
            <a:noFill/>
            <a:ln>
              <a:noFill/>
            </a:ln>
          </p:spPr>
        </p:pic>
      </p:grpSp>
      <p:grpSp>
        <p:nvGrpSpPr>
          <p:cNvPr id="449" name="Google Shape;449;p45"/>
          <p:cNvGrpSpPr/>
          <p:nvPr/>
        </p:nvGrpSpPr>
        <p:grpSpPr>
          <a:xfrm>
            <a:off x="373337" y="3082881"/>
            <a:ext cx="2606712" cy="3434446"/>
            <a:chOff x="386607" y="2982632"/>
            <a:chExt cx="2606712" cy="3434446"/>
          </a:xfrm>
        </p:grpSpPr>
        <p:pic>
          <p:nvPicPr>
            <p:cNvPr id="450" name="Google Shape;450;p45"/>
            <p:cNvPicPr preferRelativeResize="0"/>
            <p:nvPr/>
          </p:nvPicPr>
          <p:blipFill rotWithShape="1">
            <a:blip r:embed="rId6">
              <a:alphaModFix/>
            </a:blip>
            <a:srcRect/>
            <a:stretch/>
          </p:blipFill>
          <p:spPr>
            <a:xfrm>
              <a:off x="386607" y="2982632"/>
              <a:ext cx="2551034" cy="2620579"/>
            </a:xfrm>
            <a:prstGeom prst="rect">
              <a:avLst/>
            </a:prstGeom>
            <a:noFill/>
            <a:ln>
              <a:noFill/>
            </a:ln>
          </p:spPr>
        </p:pic>
        <p:sp>
          <p:nvSpPr>
            <p:cNvPr id="451" name="Google Shape;451;p45"/>
            <p:cNvSpPr txBox="1"/>
            <p:nvPr/>
          </p:nvSpPr>
          <p:spPr>
            <a:xfrm>
              <a:off x="547119" y="5676378"/>
              <a:ext cx="2446200" cy="740700"/>
            </a:xfrm>
            <a:prstGeom prst="rect">
              <a:avLst/>
            </a:prstGeom>
            <a:solidFill>
              <a:schemeClr val="lt1"/>
            </a:solidFill>
            <a:ln>
              <a:noFill/>
            </a:ln>
          </p:spPr>
          <p:txBody>
            <a:bodyPr spcFirstLastPara="1" wrap="square" lIns="91425" tIns="45700" rIns="91425" bIns="45700" anchor="t" anchorCtr="0">
              <a:noAutofit/>
            </a:bodyPr>
            <a:lstStyle/>
            <a:p>
              <a:pPr marR="0" lvl="0" algn="ctr" rtl="0">
                <a:lnSpc>
                  <a:spcPct val="90000"/>
                </a:lnSpc>
                <a:spcBef>
                  <a:spcPts val="0"/>
                </a:spcBef>
                <a:spcAft>
                  <a:spcPts val="0"/>
                </a:spcAft>
                <a:buClr>
                  <a:srgbClr val="3E4268"/>
                </a:buClr>
                <a:buSzPts val="2000"/>
              </a:pPr>
              <a:r>
                <a:rPr lang="en-US" sz="1600" dirty="0">
                  <a:solidFill>
                    <a:schemeClr val="tx1">
                      <a:lumMod val="75000"/>
                      <a:lumOff val="25000"/>
                    </a:schemeClr>
                  </a:solidFill>
                  <a:latin typeface="Century Gothic" panose="020B0502020202020204" pitchFamily="34" charset="0"/>
                  <a:ea typeface="Century Gothic"/>
                  <a:cs typeface="Century Gothic"/>
                  <a:sym typeface="Century Gothic"/>
                </a:rPr>
                <a:t>Relative Humidity</a:t>
              </a:r>
              <a:endParaRPr dirty="0">
                <a:solidFill>
                  <a:schemeClr val="tx1">
                    <a:lumMod val="75000"/>
                    <a:lumOff val="25000"/>
                  </a:schemeClr>
                </a:solidFill>
                <a:latin typeface="Century Gothic" panose="020B0502020202020204" pitchFamily="34" charset="0"/>
              </a:endParaRPr>
            </a:p>
            <a:p>
              <a:pPr marL="0" marR="0" lvl="0" indent="0" algn="l" rtl="0">
                <a:spcBef>
                  <a:spcPts val="0"/>
                </a:spcBef>
                <a:spcAft>
                  <a:spcPts val="0"/>
                </a:spcAft>
                <a:buNone/>
              </a:pPr>
              <a:endParaRPr sz="1800" dirty="0">
                <a:solidFill>
                  <a:schemeClr val="tx1">
                    <a:lumMod val="75000"/>
                    <a:lumOff val="25000"/>
                  </a:schemeClr>
                </a:solidFill>
                <a:latin typeface="Century Gothic" panose="020B0502020202020204" pitchFamily="34" charset="0"/>
                <a:ea typeface="Calibri"/>
                <a:cs typeface="Calibri"/>
                <a:sym typeface="Calibri"/>
              </a:endParaRPr>
            </a:p>
          </p:txBody>
        </p:sp>
      </p:grpSp>
      <p:grpSp>
        <p:nvGrpSpPr>
          <p:cNvPr id="452" name="Google Shape;452;p45"/>
          <p:cNvGrpSpPr/>
          <p:nvPr/>
        </p:nvGrpSpPr>
        <p:grpSpPr>
          <a:xfrm>
            <a:off x="373039" y="3074363"/>
            <a:ext cx="2628533" cy="3429590"/>
            <a:chOff x="325813" y="2993912"/>
            <a:chExt cx="2628533" cy="3429590"/>
          </a:xfrm>
        </p:grpSpPr>
        <p:pic>
          <p:nvPicPr>
            <p:cNvPr id="453" name="Google Shape;453;p45"/>
            <p:cNvPicPr preferRelativeResize="0"/>
            <p:nvPr/>
          </p:nvPicPr>
          <p:blipFill rotWithShape="1">
            <a:blip r:embed="rId7">
              <a:alphaModFix/>
            </a:blip>
            <a:srcRect/>
            <a:stretch/>
          </p:blipFill>
          <p:spPr>
            <a:xfrm>
              <a:off x="325813" y="2993912"/>
              <a:ext cx="2548821" cy="2621735"/>
            </a:xfrm>
            <a:prstGeom prst="rect">
              <a:avLst/>
            </a:prstGeom>
            <a:noFill/>
            <a:ln>
              <a:noFill/>
            </a:ln>
          </p:spPr>
        </p:pic>
        <p:sp>
          <p:nvSpPr>
            <p:cNvPr id="454" name="Google Shape;454;p45"/>
            <p:cNvSpPr txBox="1"/>
            <p:nvPr/>
          </p:nvSpPr>
          <p:spPr>
            <a:xfrm>
              <a:off x="333923" y="5672602"/>
              <a:ext cx="2620423" cy="750900"/>
            </a:xfrm>
            <a:prstGeom prst="rect">
              <a:avLst/>
            </a:prstGeom>
            <a:solidFill>
              <a:schemeClr val="lt1"/>
            </a:solidFill>
            <a:ln>
              <a:noFill/>
            </a:ln>
          </p:spPr>
          <p:txBody>
            <a:bodyPr spcFirstLastPara="1" wrap="square" lIns="91425" tIns="45700" rIns="91425" bIns="45700" anchor="t" anchorCtr="0">
              <a:noAutofit/>
            </a:bodyPr>
            <a:lstStyle/>
            <a:p>
              <a:pPr marR="0" lvl="0" algn="ctr" rtl="0">
                <a:lnSpc>
                  <a:spcPct val="90000"/>
                </a:lnSpc>
                <a:spcBef>
                  <a:spcPts val="0"/>
                </a:spcBef>
                <a:spcAft>
                  <a:spcPts val="0"/>
                </a:spcAft>
                <a:buClr>
                  <a:srgbClr val="3E4268"/>
                </a:buClr>
                <a:buSzPts val="2000"/>
              </a:pPr>
              <a:r>
                <a:rPr lang="en-US" sz="1600" dirty="0">
                  <a:solidFill>
                    <a:schemeClr val="tx1">
                      <a:lumMod val="75000"/>
                      <a:lumOff val="25000"/>
                    </a:schemeClr>
                  </a:solidFill>
                  <a:latin typeface="Century Gothic"/>
                  <a:ea typeface="Century Gothic"/>
                  <a:cs typeface="Century Gothic"/>
                  <a:sym typeface="Century Gothic"/>
                </a:rPr>
                <a:t>Temperature Anomalies</a:t>
              </a:r>
              <a:endParaRPr dirty="0">
                <a:solidFill>
                  <a:schemeClr val="tx1">
                    <a:lumMod val="75000"/>
                    <a:lumOff val="25000"/>
                  </a:schemeClr>
                </a:solidFill>
              </a:endParaRPr>
            </a:p>
            <a:p>
              <a:pPr marL="0" marR="0" lvl="0" indent="0" algn="l" rtl="0">
                <a:spcBef>
                  <a:spcPts val="0"/>
                </a:spcBef>
                <a:spcAft>
                  <a:spcPts val="0"/>
                </a:spcAft>
                <a:buNone/>
              </a:pPr>
              <a:endParaRPr sz="1800" dirty="0">
                <a:solidFill>
                  <a:schemeClr val="tx1">
                    <a:lumMod val="75000"/>
                    <a:lumOff val="25000"/>
                  </a:schemeClr>
                </a:solidFill>
                <a:latin typeface="Calibri"/>
                <a:ea typeface="Calibri"/>
                <a:cs typeface="Calibri"/>
                <a:sym typeface="Calibri"/>
              </a:endParaRPr>
            </a:p>
          </p:txBody>
        </p:sp>
      </p:grpSp>
      <p:grpSp>
        <p:nvGrpSpPr>
          <p:cNvPr id="455" name="Google Shape;455;p45"/>
          <p:cNvGrpSpPr/>
          <p:nvPr/>
        </p:nvGrpSpPr>
        <p:grpSpPr>
          <a:xfrm>
            <a:off x="379713" y="3066841"/>
            <a:ext cx="2631671" cy="3513220"/>
            <a:chOff x="330552" y="3082323"/>
            <a:chExt cx="2631671" cy="3513220"/>
          </a:xfrm>
        </p:grpSpPr>
        <p:pic>
          <p:nvPicPr>
            <p:cNvPr id="456" name="Google Shape;456;p45"/>
            <p:cNvPicPr preferRelativeResize="0"/>
            <p:nvPr/>
          </p:nvPicPr>
          <p:blipFill rotWithShape="1">
            <a:blip r:embed="rId8">
              <a:alphaModFix/>
            </a:blip>
            <a:srcRect/>
            <a:stretch/>
          </p:blipFill>
          <p:spPr>
            <a:xfrm>
              <a:off x="330552" y="3082323"/>
              <a:ext cx="2533117" cy="2629257"/>
            </a:xfrm>
            <a:prstGeom prst="rect">
              <a:avLst/>
            </a:prstGeom>
            <a:noFill/>
            <a:ln>
              <a:noFill/>
            </a:ln>
          </p:spPr>
        </p:pic>
        <p:sp>
          <p:nvSpPr>
            <p:cNvPr id="457" name="Google Shape;457;p45"/>
            <p:cNvSpPr txBox="1"/>
            <p:nvPr/>
          </p:nvSpPr>
          <p:spPr>
            <a:xfrm>
              <a:off x="410447" y="5844643"/>
              <a:ext cx="2551776" cy="750900"/>
            </a:xfrm>
            <a:prstGeom prst="rect">
              <a:avLst/>
            </a:prstGeom>
            <a:solidFill>
              <a:schemeClr val="lt1"/>
            </a:solidFill>
            <a:ln>
              <a:noFill/>
            </a:ln>
          </p:spPr>
          <p:txBody>
            <a:bodyPr spcFirstLastPara="1" wrap="square" lIns="91425" tIns="45700" rIns="91425" bIns="45700" anchor="t" anchorCtr="0">
              <a:noAutofit/>
            </a:bodyPr>
            <a:lstStyle/>
            <a:p>
              <a:pPr marR="0" lvl="0" algn="ctr" rtl="0">
                <a:lnSpc>
                  <a:spcPct val="90000"/>
                </a:lnSpc>
                <a:spcBef>
                  <a:spcPts val="0"/>
                </a:spcBef>
                <a:spcAft>
                  <a:spcPts val="0"/>
                </a:spcAft>
                <a:buClr>
                  <a:srgbClr val="3E4268"/>
                </a:buClr>
                <a:buSzPts val="2000"/>
              </a:pPr>
              <a:r>
                <a:rPr lang="en-US" sz="1600" dirty="0">
                  <a:solidFill>
                    <a:schemeClr val="tx1">
                      <a:lumMod val="75000"/>
                      <a:lumOff val="25000"/>
                    </a:schemeClr>
                  </a:solidFill>
                  <a:latin typeface="Century Gothic"/>
                  <a:ea typeface="Century Gothic"/>
                  <a:cs typeface="Century Gothic"/>
                  <a:sym typeface="Century Gothic"/>
                </a:rPr>
                <a:t>Soaking Precipitation</a:t>
              </a:r>
              <a:endParaRPr dirty="0">
                <a:solidFill>
                  <a:schemeClr val="tx1">
                    <a:lumMod val="75000"/>
                    <a:lumOff val="25000"/>
                  </a:schemeClr>
                </a:solidFill>
              </a:endParaRPr>
            </a:p>
            <a:p>
              <a:pPr marL="0" marR="0" lvl="0" indent="0" algn="l" rtl="0">
                <a:spcBef>
                  <a:spcPts val="0"/>
                </a:spcBef>
                <a:spcAft>
                  <a:spcPts val="0"/>
                </a:spcAft>
                <a:buNone/>
              </a:pPr>
              <a:endParaRPr sz="1800" dirty="0">
                <a:solidFill>
                  <a:schemeClr val="tx1">
                    <a:lumMod val="75000"/>
                    <a:lumOff val="25000"/>
                  </a:schemeClr>
                </a:solidFill>
                <a:latin typeface="Calibri"/>
                <a:ea typeface="Calibri"/>
                <a:cs typeface="Calibri"/>
                <a:sym typeface="Calibri"/>
              </a:endParaRPr>
            </a:p>
          </p:txBody>
        </p:sp>
      </p:grpSp>
      <p:grpSp>
        <p:nvGrpSpPr>
          <p:cNvPr id="458" name="Google Shape;458;p45"/>
          <p:cNvGrpSpPr/>
          <p:nvPr/>
        </p:nvGrpSpPr>
        <p:grpSpPr>
          <a:xfrm>
            <a:off x="351830" y="3082881"/>
            <a:ext cx="2553246" cy="3347611"/>
            <a:chOff x="309749" y="3113033"/>
            <a:chExt cx="2553246" cy="3347611"/>
          </a:xfrm>
        </p:grpSpPr>
        <p:pic>
          <p:nvPicPr>
            <p:cNvPr id="459" name="Google Shape;459;p45"/>
            <p:cNvPicPr preferRelativeResize="0"/>
            <p:nvPr/>
          </p:nvPicPr>
          <p:blipFill rotWithShape="1">
            <a:blip r:embed="rId9">
              <a:alphaModFix/>
            </a:blip>
            <a:srcRect/>
            <a:stretch/>
          </p:blipFill>
          <p:spPr>
            <a:xfrm>
              <a:off x="309749" y="3113033"/>
              <a:ext cx="2553246" cy="2619443"/>
            </a:xfrm>
            <a:prstGeom prst="rect">
              <a:avLst/>
            </a:prstGeom>
            <a:noFill/>
            <a:ln>
              <a:noFill/>
            </a:ln>
          </p:spPr>
        </p:pic>
        <p:sp>
          <p:nvSpPr>
            <p:cNvPr id="460" name="Google Shape;460;p45"/>
            <p:cNvSpPr txBox="1"/>
            <p:nvPr/>
          </p:nvSpPr>
          <p:spPr>
            <a:xfrm>
              <a:off x="355517" y="5812944"/>
              <a:ext cx="2446200" cy="647700"/>
            </a:xfrm>
            <a:prstGeom prst="rect">
              <a:avLst/>
            </a:prstGeom>
            <a:solidFill>
              <a:schemeClr val="lt1"/>
            </a:solidFill>
            <a:ln>
              <a:noFill/>
            </a:ln>
          </p:spPr>
          <p:txBody>
            <a:bodyPr spcFirstLastPara="1" wrap="square" lIns="91425" tIns="45700" rIns="91425" bIns="45700" anchor="t" anchorCtr="0">
              <a:noAutofit/>
            </a:bodyPr>
            <a:lstStyle/>
            <a:p>
              <a:pPr marR="0" lvl="0" algn="ctr" rtl="0">
                <a:lnSpc>
                  <a:spcPct val="90000"/>
                </a:lnSpc>
                <a:spcBef>
                  <a:spcPts val="0"/>
                </a:spcBef>
                <a:spcAft>
                  <a:spcPts val="0"/>
                </a:spcAft>
                <a:buClr>
                  <a:srgbClr val="3E4268"/>
                </a:buClr>
                <a:buSzPts val="2000"/>
              </a:pPr>
              <a:r>
                <a:rPr lang="en-US" sz="1600" dirty="0">
                  <a:solidFill>
                    <a:schemeClr val="tx1">
                      <a:lumMod val="75000"/>
                      <a:lumOff val="25000"/>
                    </a:schemeClr>
                  </a:solidFill>
                  <a:latin typeface="Century Gothic"/>
                  <a:ea typeface="Century Gothic"/>
                  <a:cs typeface="Century Gothic"/>
                  <a:sym typeface="Century Gothic"/>
                </a:rPr>
                <a:t>NDII Anomalies</a:t>
              </a:r>
              <a:endParaRPr dirty="0">
                <a:solidFill>
                  <a:schemeClr val="tx1">
                    <a:lumMod val="75000"/>
                    <a:lumOff val="25000"/>
                  </a:schemeClr>
                </a:solidFill>
              </a:endParaRPr>
            </a:p>
            <a:p>
              <a:pPr marL="0" marR="0" lvl="0" indent="0" algn="l" rtl="0">
                <a:spcBef>
                  <a:spcPts val="0"/>
                </a:spcBef>
                <a:spcAft>
                  <a:spcPts val="0"/>
                </a:spcAft>
                <a:buNone/>
              </a:pPr>
              <a:endParaRPr sz="1800" dirty="0">
                <a:solidFill>
                  <a:schemeClr val="tx1">
                    <a:lumMod val="75000"/>
                    <a:lumOff val="25000"/>
                  </a:schemeClr>
                </a:solidFill>
                <a:latin typeface="Calibri"/>
                <a:ea typeface="Calibri"/>
                <a:cs typeface="Calibri"/>
                <a:sym typeface="Calibri"/>
              </a:endParaRPr>
            </a:p>
          </p:txBody>
        </p:sp>
      </p:grpSp>
      <p:grpSp>
        <p:nvGrpSpPr>
          <p:cNvPr id="461" name="Google Shape;461;p45"/>
          <p:cNvGrpSpPr/>
          <p:nvPr/>
        </p:nvGrpSpPr>
        <p:grpSpPr>
          <a:xfrm>
            <a:off x="346547" y="3097575"/>
            <a:ext cx="2696314" cy="3453972"/>
            <a:chOff x="325204" y="3140344"/>
            <a:chExt cx="2696314" cy="3453972"/>
          </a:xfrm>
        </p:grpSpPr>
        <p:pic>
          <p:nvPicPr>
            <p:cNvPr id="462" name="Google Shape;462;p45"/>
            <p:cNvPicPr preferRelativeResize="0"/>
            <p:nvPr/>
          </p:nvPicPr>
          <p:blipFill rotWithShape="1">
            <a:blip r:embed="rId10">
              <a:alphaModFix/>
            </a:blip>
            <a:srcRect/>
            <a:stretch/>
          </p:blipFill>
          <p:spPr>
            <a:xfrm>
              <a:off x="325204" y="3140344"/>
              <a:ext cx="2528052" cy="2613267"/>
            </a:xfrm>
            <a:prstGeom prst="rect">
              <a:avLst/>
            </a:prstGeom>
            <a:noFill/>
            <a:ln>
              <a:noFill/>
            </a:ln>
          </p:spPr>
        </p:pic>
        <p:sp>
          <p:nvSpPr>
            <p:cNvPr id="463" name="Google Shape;463;p45"/>
            <p:cNvSpPr txBox="1"/>
            <p:nvPr/>
          </p:nvSpPr>
          <p:spPr>
            <a:xfrm>
              <a:off x="575318" y="5843416"/>
              <a:ext cx="2446200" cy="750900"/>
            </a:xfrm>
            <a:prstGeom prst="rect">
              <a:avLst/>
            </a:prstGeom>
            <a:solidFill>
              <a:schemeClr val="lt1"/>
            </a:solidFill>
            <a:ln>
              <a:noFill/>
            </a:ln>
          </p:spPr>
          <p:txBody>
            <a:bodyPr spcFirstLastPara="1" wrap="square" lIns="91425" tIns="45700" rIns="91425" bIns="45700" anchor="t" anchorCtr="0">
              <a:noAutofit/>
            </a:bodyPr>
            <a:lstStyle/>
            <a:p>
              <a:pPr marR="0" lvl="0" algn="ctr" rtl="0">
                <a:lnSpc>
                  <a:spcPct val="90000"/>
                </a:lnSpc>
                <a:spcBef>
                  <a:spcPts val="0"/>
                </a:spcBef>
                <a:spcAft>
                  <a:spcPts val="0"/>
                </a:spcAft>
                <a:buClr>
                  <a:srgbClr val="3E4268"/>
                </a:buClr>
                <a:buSzPts val="2000"/>
              </a:pPr>
              <a:r>
                <a:rPr lang="en-US" sz="1600" dirty="0">
                  <a:solidFill>
                    <a:schemeClr val="tx1">
                      <a:lumMod val="75000"/>
                      <a:lumOff val="25000"/>
                    </a:schemeClr>
                  </a:solidFill>
                  <a:latin typeface="Century Gothic"/>
                  <a:ea typeface="Century Gothic"/>
                  <a:cs typeface="Century Gothic"/>
                  <a:sym typeface="Century Gothic"/>
                </a:rPr>
                <a:t>Wetting Precipitation</a:t>
              </a:r>
              <a:endParaRPr dirty="0">
                <a:solidFill>
                  <a:schemeClr val="tx1">
                    <a:lumMod val="75000"/>
                    <a:lumOff val="25000"/>
                  </a:schemeClr>
                </a:solidFill>
              </a:endParaRPr>
            </a:p>
            <a:p>
              <a:pPr marL="0" marR="0" lvl="0" indent="0" algn="l" rtl="0">
                <a:spcBef>
                  <a:spcPts val="0"/>
                </a:spcBef>
                <a:spcAft>
                  <a:spcPts val="0"/>
                </a:spcAft>
                <a:buNone/>
              </a:pPr>
              <a:endParaRPr sz="1800" dirty="0">
                <a:solidFill>
                  <a:schemeClr val="tx1">
                    <a:lumMod val="75000"/>
                    <a:lumOff val="25000"/>
                  </a:schemeClr>
                </a:solidFill>
                <a:latin typeface="Calibri"/>
                <a:ea typeface="Calibri"/>
                <a:cs typeface="Calibri"/>
                <a:sym typeface="Calibri"/>
              </a:endParaRPr>
            </a:p>
          </p:txBody>
        </p:sp>
      </p:grpSp>
      <p:grpSp>
        <p:nvGrpSpPr>
          <p:cNvPr id="464" name="Google Shape;464;p45"/>
          <p:cNvGrpSpPr/>
          <p:nvPr/>
        </p:nvGrpSpPr>
        <p:grpSpPr>
          <a:xfrm>
            <a:off x="336919" y="3104851"/>
            <a:ext cx="2574911" cy="3389687"/>
            <a:chOff x="349141" y="3122155"/>
            <a:chExt cx="2574911" cy="3389687"/>
          </a:xfrm>
        </p:grpSpPr>
        <p:pic>
          <p:nvPicPr>
            <p:cNvPr id="465" name="Google Shape;465;p45"/>
            <p:cNvPicPr preferRelativeResize="0"/>
            <p:nvPr/>
          </p:nvPicPr>
          <p:blipFill rotWithShape="1">
            <a:blip r:embed="rId11">
              <a:alphaModFix/>
            </a:blip>
            <a:srcRect/>
            <a:stretch/>
          </p:blipFill>
          <p:spPr>
            <a:xfrm>
              <a:off x="349141" y="3122155"/>
              <a:ext cx="2537862" cy="2610190"/>
            </a:xfrm>
            <a:prstGeom prst="rect">
              <a:avLst/>
            </a:prstGeom>
            <a:noFill/>
            <a:ln>
              <a:noFill/>
            </a:ln>
          </p:spPr>
        </p:pic>
        <p:sp>
          <p:nvSpPr>
            <p:cNvPr id="466" name="Google Shape;466;p45"/>
            <p:cNvSpPr txBox="1"/>
            <p:nvPr/>
          </p:nvSpPr>
          <p:spPr>
            <a:xfrm>
              <a:off x="477852" y="5772642"/>
              <a:ext cx="2446200" cy="739200"/>
            </a:xfrm>
            <a:prstGeom prst="rect">
              <a:avLst/>
            </a:prstGeom>
            <a:solidFill>
              <a:schemeClr val="lt1"/>
            </a:solidFill>
            <a:ln>
              <a:noFill/>
            </a:ln>
          </p:spPr>
          <p:txBody>
            <a:bodyPr spcFirstLastPara="1" wrap="square" lIns="91425" tIns="45700" rIns="91425" bIns="45700" anchor="t" anchorCtr="0">
              <a:noAutofit/>
            </a:bodyPr>
            <a:lstStyle/>
            <a:p>
              <a:pPr marR="0" lvl="0" algn="ctr" rtl="0">
                <a:lnSpc>
                  <a:spcPct val="90000"/>
                </a:lnSpc>
                <a:spcBef>
                  <a:spcPts val="0"/>
                </a:spcBef>
                <a:spcAft>
                  <a:spcPts val="0"/>
                </a:spcAft>
                <a:buClr>
                  <a:srgbClr val="3E4268"/>
                </a:buClr>
                <a:buSzPts val="2000"/>
              </a:pPr>
              <a:r>
                <a:rPr lang="en-US" sz="1600" dirty="0">
                  <a:solidFill>
                    <a:schemeClr val="tx1">
                      <a:lumMod val="75000"/>
                      <a:lumOff val="25000"/>
                    </a:schemeClr>
                  </a:solidFill>
                  <a:latin typeface="Century Gothic"/>
                  <a:ea typeface="Century Gothic"/>
                  <a:cs typeface="Century Gothic"/>
                  <a:sym typeface="Century Gothic"/>
                </a:rPr>
                <a:t>NDII Change</a:t>
              </a:r>
              <a:endParaRPr dirty="0">
                <a:solidFill>
                  <a:schemeClr val="tx1">
                    <a:lumMod val="75000"/>
                    <a:lumOff val="25000"/>
                  </a:schemeClr>
                </a:solidFill>
              </a:endParaRPr>
            </a:p>
            <a:p>
              <a:pPr marL="0" marR="0" lvl="0" indent="0" algn="l" rtl="0">
                <a:spcBef>
                  <a:spcPts val="0"/>
                </a:spcBef>
                <a:spcAft>
                  <a:spcPts val="0"/>
                </a:spcAft>
                <a:buNone/>
              </a:pPr>
              <a:endParaRPr sz="1800" dirty="0">
                <a:solidFill>
                  <a:schemeClr val="tx1">
                    <a:lumMod val="75000"/>
                    <a:lumOff val="25000"/>
                  </a:schemeClr>
                </a:solidFill>
                <a:latin typeface="Calibri"/>
                <a:ea typeface="Calibri"/>
                <a:cs typeface="Calibri"/>
                <a:sym typeface="Calibri"/>
              </a:endParaRPr>
            </a:p>
          </p:txBody>
        </p:sp>
      </p:grpSp>
      <p:grpSp>
        <p:nvGrpSpPr>
          <p:cNvPr id="467" name="Google Shape;467;p45"/>
          <p:cNvGrpSpPr/>
          <p:nvPr/>
        </p:nvGrpSpPr>
        <p:grpSpPr>
          <a:xfrm>
            <a:off x="325751" y="3066072"/>
            <a:ext cx="2717110" cy="3229157"/>
            <a:chOff x="337293" y="3086696"/>
            <a:chExt cx="2717110" cy="3191347"/>
          </a:xfrm>
        </p:grpSpPr>
        <p:pic>
          <p:nvPicPr>
            <p:cNvPr id="468" name="Google Shape;468;p45"/>
            <p:cNvPicPr preferRelativeResize="0"/>
            <p:nvPr/>
          </p:nvPicPr>
          <p:blipFill rotWithShape="1">
            <a:blip r:embed="rId12">
              <a:alphaModFix/>
            </a:blip>
            <a:srcRect/>
            <a:stretch/>
          </p:blipFill>
          <p:spPr>
            <a:xfrm>
              <a:off x="337293" y="3086696"/>
              <a:ext cx="2516981" cy="2616386"/>
            </a:xfrm>
            <a:prstGeom prst="rect">
              <a:avLst/>
            </a:prstGeom>
            <a:noFill/>
            <a:ln>
              <a:noFill/>
            </a:ln>
          </p:spPr>
        </p:pic>
        <p:sp>
          <p:nvSpPr>
            <p:cNvPr id="469" name="Google Shape;469;p45"/>
            <p:cNvSpPr txBox="1"/>
            <p:nvPr/>
          </p:nvSpPr>
          <p:spPr>
            <a:xfrm>
              <a:off x="608203" y="5748543"/>
              <a:ext cx="2446200" cy="529500"/>
            </a:xfrm>
            <a:prstGeom prst="rect">
              <a:avLst/>
            </a:prstGeom>
            <a:solidFill>
              <a:schemeClr val="lt1"/>
            </a:solidFill>
            <a:ln>
              <a:noFill/>
            </a:ln>
          </p:spPr>
          <p:txBody>
            <a:bodyPr spcFirstLastPara="1" wrap="square" lIns="91425" tIns="45700" rIns="91425" bIns="45700" anchor="t" anchorCtr="0">
              <a:noAutofit/>
            </a:bodyPr>
            <a:lstStyle/>
            <a:p>
              <a:pPr marR="0" lvl="0" algn="ctr" rtl="0">
                <a:lnSpc>
                  <a:spcPct val="90000"/>
                </a:lnSpc>
                <a:spcBef>
                  <a:spcPts val="0"/>
                </a:spcBef>
                <a:spcAft>
                  <a:spcPts val="0"/>
                </a:spcAft>
                <a:buClr>
                  <a:srgbClr val="3E4268"/>
                </a:buClr>
                <a:buSzPts val="2000"/>
              </a:pPr>
              <a:r>
                <a:rPr lang="en-US" sz="1600" dirty="0" smtClean="0">
                  <a:solidFill>
                    <a:schemeClr val="tx1">
                      <a:lumMod val="75000"/>
                      <a:lumOff val="25000"/>
                    </a:schemeClr>
                  </a:solidFill>
                  <a:latin typeface="Century Gothic"/>
                  <a:ea typeface="Century Gothic"/>
                  <a:cs typeface="Century Gothic"/>
                  <a:sym typeface="Century Gothic"/>
                </a:rPr>
                <a:t>Wind Speed</a:t>
              </a:r>
              <a:endParaRPr sz="1600" dirty="0">
                <a:solidFill>
                  <a:schemeClr val="tx1">
                    <a:lumMod val="75000"/>
                    <a:lumOff val="25000"/>
                  </a:schemeClr>
                </a:solidFill>
                <a:latin typeface="Century Gothic"/>
                <a:ea typeface="Century Gothic"/>
                <a:cs typeface="Century Gothic"/>
                <a:sym typeface="Century Gothic"/>
              </a:endParaRPr>
            </a:p>
            <a:p>
              <a:pPr marL="0" marR="0" lvl="0" indent="0" algn="l" rtl="0">
                <a:spcBef>
                  <a:spcPts val="0"/>
                </a:spcBef>
                <a:spcAft>
                  <a:spcPts val="0"/>
                </a:spcAft>
                <a:buNone/>
              </a:pPr>
              <a:endParaRPr sz="1800" dirty="0">
                <a:solidFill>
                  <a:schemeClr val="tx1">
                    <a:lumMod val="75000"/>
                    <a:lumOff val="25000"/>
                  </a:schemeClr>
                </a:solidFill>
                <a:latin typeface="Calibri"/>
                <a:ea typeface="Calibri"/>
                <a:cs typeface="Calibri"/>
                <a:sym typeface="Calibri"/>
              </a:endParaRPr>
            </a:p>
          </p:txBody>
        </p:sp>
      </p:grpSp>
      <p:sp>
        <p:nvSpPr>
          <p:cNvPr id="37" name="Rectangle 36">
            <a:extLst>
              <a:ext uri="{FF2B5EF4-FFF2-40B4-BE49-F238E27FC236}">
                <a16:creationId xmlns:a16="http://schemas.microsoft.com/office/drawing/2014/main" id="{0FE6515E-A48A-7440-A947-932BB22B335E}"/>
              </a:ext>
            </a:extLst>
          </p:cNvPr>
          <p:cNvSpPr/>
          <p:nvPr/>
        </p:nvSpPr>
        <p:spPr>
          <a:xfrm>
            <a:off x="8648418" y="2513553"/>
            <a:ext cx="411480" cy="201168"/>
          </a:xfrm>
          <a:prstGeom prst="rect">
            <a:avLst/>
          </a:prstGeom>
          <a:noFill/>
          <a:ln w="15875"/>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Century Gothic" panose="020B0502020202020204" pitchFamily="34" charset="0"/>
            </a:endParaRPr>
          </a:p>
        </p:txBody>
      </p:sp>
      <p:sp>
        <p:nvSpPr>
          <p:cNvPr id="38" name="Rectangle 37">
            <a:extLst>
              <a:ext uri="{FF2B5EF4-FFF2-40B4-BE49-F238E27FC236}">
                <a16:creationId xmlns:a16="http://schemas.microsoft.com/office/drawing/2014/main" id="{888A9D7D-6CD5-674D-BA51-434095709E33}"/>
              </a:ext>
            </a:extLst>
          </p:cNvPr>
          <p:cNvSpPr/>
          <p:nvPr/>
        </p:nvSpPr>
        <p:spPr>
          <a:xfrm>
            <a:off x="8649503" y="2790190"/>
            <a:ext cx="411480" cy="201168"/>
          </a:xfrm>
          <a:prstGeom prst="rect">
            <a:avLst/>
          </a:prstGeom>
          <a:noFill/>
          <a:ln w="317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Century Gothic" panose="020B0502020202020204" pitchFamily="34" charset="0"/>
            </a:endParaRPr>
          </a:p>
        </p:txBody>
      </p:sp>
      <p:sp>
        <p:nvSpPr>
          <p:cNvPr id="39" name="Rectangle 38">
            <a:extLst>
              <a:ext uri="{FF2B5EF4-FFF2-40B4-BE49-F238E27FC236}">
                <a16:creationId xmlns:a16="http://schemas.microsoft.com/office/drawing/2014/main" id="{1657F11D-D81E-8D4C-BF72-823E1AB9F010}"/>
              </a:ext>
            </a:extLst>
          </p:cNvPr>
          <p:cNvSpPr/>
          <p:nvPr/>
        </p:nvSpPr>
        <p:spPr>
          <a:xfrm>
            <a:off x="8648418" y="3057563"/>
            <a:ext cx="411480" cy="201168"/>
          </a:xfrm>
          <a:prstGeom prst="rect">
            <a:avLst/>
          </a:prstGeom>
          <a:solidFill>
            <a:srgbClr val="00C5FF"/>
          </a:solidFill>
          <a:ln w="1587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Century Gothic" panose="020B0502020202020204" pitchFamily="34" charset="0"/>
            </a:endParaRPr>
          </a:p>
        </p:txBody>
      </p:sp>
      <p:sp>
        <p:nvSpPr>
          <p:cNvPr id="40" name="Rectangle 39">
            <a:extLst>
              <a:ext uri="{FF2B5EF4-FFF2-40B4-BE49-F238E27FC236}">
                <a16:creationId xmlns:a16="http://schemas.microsoft.com/office/drawing/2014/main" id="{421CCB91-008A-4A40-86A8-B4E766BB07F4}"/>
              </a:ext>
            </a:extLst>
          </p:cNvPr>
          <p:cNvSpPr/>
          <p:nvPr/>
        </p:nvSpPr>
        <p:spPr>
          <a:xfrm>
            <a:off x="8641080" y="3657600"/>
            <a:ext cx="411480" cy="201168"/>
          </a:xfrm>
          <a:prstGeom prst="rect">
            <a:avLst/>
          </a:prstGeom>
          <a:ln w="1587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Century Gothic" panose="020B0502020202020204" pitchFamily="34" charset="0"/>
            </a:endParaRPr>
          </a:p>
        </p:txBody>
      </p:sp>
      <p:sp>
        <p:nvSpPr>
          <p:cNvPr id="41" name="Rectangle 40">
            <a:extLst>
              <a:ext uri="{FF2B5EF4-FFF2-40B4-BE49-F238E27FC236}">
                <a16:creationId xmlns:a16="http://schemas.microsoft.com/office/drawing/2014/main" id="{2611E8CC-FE66-3641-B60D-56E1B4FF093F}"/>
              </a:ext>
            </a:extLst>
          </p:cNvPr>
          <p:cNvSpPr/>
          <p:nvPr/>
        </p:nvSpPr>
        <p:spPr>
          <a:xfrm>
            <a:off x="8641080" y="3950058"/>
            <a:ext cx="411480" cy="201168"/>
          </a:xfrm>
          <a:prstGeom prst="rect">
            <a:avLst/>
          </a:prstGeom>
          <a:solidFill>
            <a:srgbClr val="FFE18F"/>
          </a:solidFill>
          <a:ln w="1587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Century Gothic" panose="020B0502020202020204" pitchFamily="34" charset="0"/>
            </a:endParaRPr>
          </a:p>
        </p:txBody>
      </p:sp>
      <p:sp>
        <p:nvSpPr>
          <p:cNvPr id="42" name="Rectangle 41">
            <a:extLst>
              <a:ext uri="{FF2B5EF4-FFF2-40B4-BE49-F238E27FC236}">
                <a16:creationId xmlns:a16="http://schemas.microsoft.com/office/drawing/2014/main" id="{16C02299-B864-4944-BF42-B5E0F619CE76}"/>
              </a:ext>
            </a:extLst>
          </p:cNvPr>
          <p:cNvSpPr/>
          <p:nvPr/>
        </p:nvSpPr>
        <p:spPr>
          <a:xfrm>
            <a:off x="8642089" y="4240095"/>
            <a:ext cx="411480" cy="201168"/>
          </a:xfrm>
          <a:prstGeom prst="rect">
            <a:avLst/>
          </a:prstGeom>
          <a:solidFill>
            <a:srgbClr val="FFD66A"/>
          </a:solidFill>
          <a:ln w="1587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Century Gothic" panose="020B0502020202020204" pitchFamily="34" charset="0"/>
            </a:endParaRPr>
          </a:p>
        </p:txBody>
      </p:sp>
      <p:sp>
        <p:nvSpPr>
          <p:cNvPr id="43" name="Rectangle 42">
            <a:extLst>
              <a:ext uri="{FF2B5EF4-FFF2-40B4-BE49-F238E27FC236}">
                <a16:creationId xmlns:a16="http://schemas.microsoft.com/office/drawing/2014/main" id="{51069291-E7A2-2A44-88AC-F618DF793293}"/>
              </a:ext>
            </a:extLst>
          </p:cNvPr>
          <p:cNvSpPr/>
          <p:nvPr/>
        </p:nvSpPr>
        <p:spPr>
          <a:xfrm>
            <a:off x="8637822" y="4507992"/>
            <a:ext cx="411480" cy="201168"/>
          </a:xfrm>
          <a:prstGeom prst="rect">
            <a:avLst/>
          </a:prstGeom>
          <a:solidFill>
            <a:srgbClr val="FFC846"/>
          </a:solidFill>
          <a:ln w="1587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Century Gothic" panose="020B0502020202020204" pitchFamily="34" charset="0"/>
            </a:endParaRPr>
          </a:p>
        </p:txBody>
      </p:sp>
      <p:sp>
        <p:nvSpPr>
          <p:cNvPr id="44" name="Rectangle 43">
            <a:extLst>
              <a:ext uri="{FF2B5EF4-FFF2-40B4-BE49-F238E27FC236}">
                <a16:creationId xmlns:a16="http://schemas.microsoft.com/office/drawing/2014/main" id="{201C189F-73F4-1043-BA30-A152FA400239}"/>
              </a:ext>
            </a:extLst>
          </p:cNvPr>
          <p:cNvSpPr/>
          <p:nvPr/>
        </p:nvSpPr>
        <p:spPr>
          <a:xfrm>
            <a:off x="8641080" y="4775365"/>
            <a:ext cx="411480" cy="201168"/>
          </a:xfrm>
          <a:prstGeom prst="rect">
            <a:avLst/>
          </a:prstGeom>
          <a:solidFill>
            <a:srgbClr val="FFBA24"/>
          </a:solidFill>
          <a:ln w="1587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Century Gothic" panose="020B0502020202020204" pitchFamily="34" charset="0"/>
            </a:endParaRPr>
          </a:p>
        </p:txBody>
      </p:sp>
      <p:sp>
        <p:nvSpPr>
          <p:cNvPr id="45" name="Rectangle 44">
            <a:extLst>
              <a:ext uri="{FF2B5EF4-FFF2-40B4-BE49-F238E27FC236}">
                <a16:creationId xmlns:a16="http://schemas.microsoft.com/office/drawing/2014/main" id="{D66D20D4-73C6-3342-B569-00242450D462}"/>
              </a:ext>
            </a:extLst>
          </p:cNvPr>
          <p:cNvSpPr/>
          <p:nvPr/>
        </p:nvSpPr>
        <p:spPr>
          <a:xfrm>
            <a:off x="9965144" y="3628078"/>
            <a:ext cx="411480" cy="201168"/>
          </a:xfrm>
          <a:prstGeom prst="rect">
            <a:avLst/>
          </a:prstGeom>
          <a:solidFill>
            <a:srgbClr val="FA8500"/>
          </a:solidFill>
          <a:ln w="1587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Century Gothic" panose="020B0502020202020204" pitchFamily="34" charset="0"/>
            </a:endParaRPr>
          </a:p>
        </p:txBody>
      </p:sp>
      <p:sp>
        <p:nvSpPr>
          <p:cNvPr id="46" name="Rectangle 45">
            <a:extLst>
              <a:ext uri="{FF2B5EF4-FFF2-40B4-BE49-F238E27FC236}">
                <a16:creationId xmlns:a16="http://schemas.microsoft.com/office/drawing/2014/main" id="{716C3E9E-D18C-F54C-A789-F6225924BCB4}"/>
              </a:ext>
            </a:extLst>
          </p:cNvPr>
          <p:cNvSpPr/>
          <p:nvPr/>
        </p:nvSpPr>
        <p:spPr>
          <a:xfrm>
            <a:off x="9965144" y="3905993"/>
            <a:ext cx="411480" cy="201168"/>
          </a:xfrm>
          <a:prstGeom prst="rect">
            <a:avLst/>
          </a:prstGeom>
          <a:solidFill>
            <a:srgbClr val="F56200"/>
          </a:solidFill>
          <a:ln w="1587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Century Gothic" panose="020B0502020202020204" pitchFamily="34" charset="0"/>
            </a:endParaRPr>
          </a:p>
        </p:txBody>
      </p:sp>
      <p:sp>
        <p:nvSpPr>
          <p:cNvPr id="47" name="Rectangle 46">
            <a:extLst>
              <a:ext uri="{FF2B5EF4-FFF2-40B4-BE49-F238E27FC236}">
                <a16:creationId xmlns:a16="http://schemas.microsoft.com/office/drawing/2014/main" id="{B55CBC60-1D8E-794F-A59D-2D252C411E8C}"/>
              </a:ext>
            </a:extLst>
          </p:cNvPr>
          <p:cNvSpPr/>
          <p:nvPr/>
        </p:nvSpPr>
        <p:spPr>
          <a:xfrm>
            <a:off x="9965144" y="4174643"/>
            <a:ext cx="411480" cy="201168"/>
          </a:xfrm>
          <a:prstGeom prst="rect">
            <a:avLst/>
          </a:prstGeom>
          <a:solidFill>
            <a:srgbClr val="F23F00"/>
          </a:solidFill>
          <a:ln w="1587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Century Gothic" panose="020B0502020202020204" pitchFamily="34" charset="0"/>
            </a:endParaRPr>
          </a:p>
        </p:txBody>
      </p:sp>
      <p:sp>
        <p:nvSpPr>
          <p:cNvPr id="48" name="Rectangle 47">
            <a:extLst>
              <a:ext uri="{FF2B5EF4-FFF2-40B4-BE49-F238E27FC236}">
                <a16:creationId xmlns:a16="http://schemas.microsoft.com/office/drawing/2014/main" id="{26554557-9143-324F-80EB-AEDC04355BCA}"/>
              </a:ext>
            </a:extLst>
          </p:cNvPr>
          <p:cNvSpPr/>
          <p:nvPr/>
        </p:nvSpPr>
        <p:spPr>
          <a:xfrm>
            <a:off x="9965144" y="4459474"/>
            <a:ext cx="411480" cy="201168"/>
          </a:xfrm>
          <a:prstGeom prst="rect">
            <a:avLst/>
          </a:prstGeom>
          <a:solidFill>
            <a:srgbClr val="EC2000"/>
          </a:solidFill>
          <a:ln w="1587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Century Gothic" panose="020B0502020202020204" pitchFamily="34" charset="0"/>
            </a:endParaRPr>
          </a:p>
        </p:txBody>
      </p:sp>
      <p:sp>
        <p:nvSpPr>
          <p:cNvPr id="49" name="Rectangle 48">
            <a:extLst>
              <a:ext uri="{FF2B5EF4-FFF2-40B4-BE49-F238E27FC236}">
                <a16:creationId xmlns:a16="http://schemas.microsoft.com/office/drawing/2014/main" id="{2B5E54D0-D4D2-5C42-B68D-70E6CBCDD4B9}"/>
              </a:ext>
            </a:extLst>
          </p:cNvPr>
          <p:cNvSpPr/>
          <p:nvPr/>
        </p:nvSpPr>
        <p:spPr>
          <a:xfrm>
            <a:off x="9965144" y="4732301"/>
            <a:ext cx="411480" cy="201168"/>
          </a:xfrm>
          <a:prstGeom prst="rect">
            <a:avLst/>
          </a:prstGeom>
          <a:solidFill>
            <a:srgbClr val="E70000"/>
          </a:solidFill>
          <a:ln w="1587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Century Gothic" panose="020B0502020202020204" pitchFamily="34" charset="0"/>
            </a:endParaRPr>
          </a:p>
        </p:txBody>
      </p:sp>
      <p:sp>
        <p:nvSpPr>
          <p:cNvPr id="50" name="Rectangle 49">
            <a:extLst>
              <a:ext uri="{FF2B5EF4-FFF2-40B4-BE49-F238E27FC236}">
                <a16:creationId xmlns:a16="http://schemas.microsoft.com/office/drawing/2014/main" id="{0031579D-D94F-2C4C-BC49-3A5B2615C40B}"/>
              </a:ext>
            </a:extLst>
          </p:cNvPr>
          <p:cNvSpPr/>
          <p:nvPr/>
        </p:nvSpPr>
        <p:spPr>
          <a:xfrm>
            <a:off x="8641080" y="5036360"/>
            <a:ext cx="411480" cy="201168"/>
          </a:xfrm>
          <a:prstGeom prst="rect">
            <a:avLst/>
          </a:prstGeom>
          <a:solidFill>
            <a:srgbClr val="FFAB01"/>
          </a:solidFill>
          <a:ln w="1587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Century Gothic" panose="020B0502020202020204" pitchFamily="34" charset="0"/>
            </a:endParaRPr>
          </a:p>
        </p:txBody>
      </p:sp>
      <p:sp>
        <p:nvSpPr>
          <p:cNvPr id="52" name="TextBox 51">
            <a:extLst>
              <a:ext uri="{FF2B5EF4-FFF2-40B4-BE49-F238E27FC236}">
                <a16:creationId xmlns:a16="http://schemas.microsoft.com/office/drawing/2014/main" id="{FA49C7EB-3CC9-AC48-B8ED-C4E401D2DF75}"/>
              </a:ext>
            </a:extLst>
          </p:cNvPr>
          <p:cNvSpPr txBox="1"/>
          <p:nvPr/>
        </p:nvSpPr>
        <p:spPr>
          <a:xfrm>
            <a:off x="8532086" y="3308131"/>
            <a:ext cx="2529576" cy="338554"/>
          </a:xfrm>
          <a:prstGeom prst="rect">
            <a:avLst/>
          </a:prstGeom>
        </p:spPr>
        <p:txBody>
          <a:bodyPr wrap="square" numCol="1" spcCol="640080" rtlCol="0">
            <a:spAutoFit/>
          </a:bodyPr>
          <a:lstStyle/>
          <a:p>
            <a:r>
              <a:rPr lang="en-US" sz="1600" b="1" dirty="0">
                <a:solidFill>
                  <a:srgbClr val="3E4268"/>
                </a:solidFill>
                <a:latin typeface="Century Gothic" panose="020B0502020202020204" pitchFamily="34" charset="0"/>
              </a:rPr>
              <a:t>Fire Risk Potential</a:t>
            </a:r>
          </a:p>
        </p:txBody>
      </p:sp>
      <p:sp>
        <p:nvSpPr>
          <p:cNvPr id="53" name="TextBox 52">
            <a:extLst>
              <a:ext uri="{FF2B5EF4-FFF2-40B4-BE49-F238E27FC236}">
                <a16:creationId xmlns:a16="http://schemas.microsoft.com/office/drawing/2014/main" id="{AC235FB4-999A-4B49-90F8-7D968ACD78B2}"/>
              </a:ext>
            </a:extLst>
          </p:cNvPr>
          <p:cNvSpPr txBox="1"/>
          <p:nvPr/>
        </p:nvSpPr>
        <p:spPr>
          <a:xfrm>
            <a:off x="9022543" y="2470427"/>
            <a:ext cx="1197117" cy="307777"/>
          </a:xfrm>
          <a:prstGeom prst="rect">
            <a:avLst/>
          </a:prstGeom>
        </p:spPr>
        <p:txBody>
          <a:bodyPr wrap="square" numCol="1" spcCol="640080" rtlCol="0">
            <a:spAutoFit/>
          </a:bodyPr>
          <a:lstStyle/>
          <a:p>
            <a:r>
              <a:rPr lang="en-US" dirty="0">
                <a:solidFill>
                  <a:schemeClr val="tx1">
                    <a:lumMod val="75000"/>
                    <a:lumOff val="25000"/>
                  </a:schemeClr>
                </a:solidFill>
                <a:latin typeface="Century Gothic" panose="020B0502020202020204" pitchFamily="34" charset="0"/>
              </a:rPr>
              <a:t>Counties</a:t>
            </a:r>
          </a:p>
        </p:txBody>
      </p:sp>
      <p:sp>
        <p:nvSpPr>
          <p:cNvPr id="54" name="TextBox 53">
            <a:extLst>
              <a:ext uri="{FF2B5EF4-FFF2-40B4-BE49-F238E27FC236}">
                <a16:creationId xmlns:a16="http://schemas.microsoft.com/office/drawing/2014/main" id="{5C9B4380-14CB-EB4B-B29D-705566F04BE3}"/>
              </a:ext>
            </a:extLst>
          </p:cNvPr>
          <p:cNvSpPr txBox="1"/>
          <p:nvPr/>
        </p:nvSpPr>
        <p:spPr>
          <a:xfrm>
            <a:off x="9035167" y="2731698"/>
            <a:ext cx="1451408" cy="307777"/>
          </a:xfrm>
          <a:prstGeom prst="rect">
            <a:avLst/>
          </a:prstGeom>
        </p:spPr>
        <p:txBody>
          <a:bodyPr wrap="square" numCol="1" spcCol="640080" rtlCol="0">
            <a:spAutoFit/>
          </a:bodyPr>
          <a:lstStyle/>
          <a:p>
            <a:r>
              <a:rPr lang="en-US" dirty="0">
                <a:solidFill>
                  <a:schemeClr val="tx1">
                    <a:lumMod val="75000"/>
                    <a:lumOff val="25000"/>
                  </a:schemeClr>
                </a:solidFill>
                <a:latin typeface="Century Gothic" panose="020B0502020202020204" pitchFamily="34" charset="0"/>
              </a:rPr>
              <a:t>Reservations</a:t>
            </a:r>
          </a:p>
        </p:txBody>
      </p:sp>
      <p:sp>
        <p:nvSpPr>
          <p:cNvPr id="55" name="TextBox 54">
            <a:extLst>
              <a:ext uri="{FF2B5EF4-FFF2-40B4-BE49-F238E27FC236}">
                <a16:creationId xmlns:a16="http://schemas.microsoft.com/office/drawing/2014/main" id="{6AA88A5C-D1BA-F148-9F19-F147E778B3E8}"/>
              </a:ext>
            </a:extLst>
          </p:cNvPr>
          <p:cNvSpPr txBox="1"/>
          <p:nvPr/>
        </p:nvSpPr>
        <p:spPr>
          <a:xfrm>
            <a:off x="9035167" y="2997289"/>
            <a:ext cx="1626546" cy="307777"/>
          </a:xfrm>
          <a:prstGeom prst="rect">
            <a:avLst/>
          </a:prstGeom>
        </p:spPr>
        <p:txBody>
          <a:bodyPr wrap="square" numCol="1" spcCol="640080" rtlCol="0">
            <a:spAutoFit/>
          </a:bodyPr>
          <a:lstStyle/>
          <a:p>
            <a:r>
              <a:rPr lang="en-US" dirty="0">
                <a:solidFill>
                  <a:schemeClr val="tx1">
                    <a:lumMod val="75000"/>
                    <a:lumOff val="25000"/>
                  </a:schemeClr>
                </a:solidFill>
                <a:latin typeface="Century Gothic" panose="020B0502020202020204" pitchFamily="34" charset="0"/>
              </a:rPr>
              <a:t>Snow Cover</a:t>
            </a:r>
          </a:p>
        </p:txBody>
      </p:sp>
      <p:sp>
        <p:nvSpPr>
          <p:cNvPr id="56" name="TextBox 55">
            <a:extLst>
              <a:ext uri="{FF2B5EF4-FFF2-40B4-BE49-F238E27FC236}">
                <a16:creationId xmlns:a16="http://schemas.microsoft.com/office/drawing/2014/main" id="{D71B158A-201B-D74F-8FE2-9CEDBEACCF1C}"/>
              </a:ext>
            </a:extLst>
          </p:cNvPr>
          <p:cNvSpPr txBox="1"/>
          <p:nvPr/>
        </p:nvSpPr>
        <p:spPr>
          <a:xfrm>
            <a:off x="9045765" y="3598216"/>
            <a:ext cx="570879" cy="307777"/>
          </a:xfrm>
          <a:prstGeom prst="rect">
            <a:avLst/>
          </a:prstGeom>
        </p:spPr>
        <p:txBody>
          <a:bodyPr wrap="square" numCol="1" spcCol="640080" rtlCol="0">
            <a:spAutoFit/>
          </a:bodyPr>
          <a:lstStyle/>
          <a:p>
            <a:r>
              <a:rPr lang="en-US" dirty="0">
                <a:solidFill>
                  <a:schemeClr val="tx1">
                    <a:lumMod val="75000"/>
                    <a:lumOff val="25000"/>
                  </a:schemeClr>
                </a:solidFill>
                <a:latin typeface="Century Gothic" panose="020B0502020202020204" pitchFamily="34" charset="0"/>
              </a:rPr>
              <a:t>0</a:t>
            </a:r>
          </a:p>
        </p:txBody>
      </p:sp>
      <p:sp>
        <p:nvSpPr>
          <p:cNvPr id="57" name="TextBox 56">
            <a:extLst>
              <a:ext uri="{FF2B5EF4-FFF2-40B4-BE49-F238E27FC236}">
                <a16:creationId xmlns:a16="http://schemas.microsoft.com/office/drawing/2014/main" id="{8E9D1554-3742-024A-96F8-7A17E89AA014}"/>
              </a:ext>
            </a:extLst>
          </p:cNvPr>
          <p:cNvSpPr txBox="1"/>
          <p:nvPr/>
        </p:nvSpPr>
        <p:spPr>
          <a:xfrm>
            <a:off x="9022837" y="3902404"/>
            <a:ext cx="838477" cy="307777"/>
          </a:xfrm>
          <a:prstGeom prst="rect">
            <a:avLst/>
          </a:prstGeom>
        </p:spPr>
        <p:txBody>
          <a:bodyPr wrap="square" numCol="1" spcCol="640080" rtlCol="0">
            <a:spAutoFit/>
          </a:bodyPr>
          <a:lstStyle/>
          <a:p>
            <a:r>
              <a:rPr lang="en-US" dirty="0">
                <a:solidFill>
                  <a:schemeClr val="tx1">
                    <a:lumMod val="75000"/>
                    <a:lumOff val="25000"/>
                  </a:schemeClr>
                </a:solidFill>
                <a:latin typeface="Century Gothic" panose="020B0502020202020204" pitchFamily="34" charset="0"/>
              </a:rPr>
              <a:t>0 – 0.1</a:t>
            </a:r>
          </a:p>
        </p:txBody>
      </p:sp>
      <p:sp>
        <p:nvSpPr>
          <p:cNvPr id="58" name="TextBox 57">
            <a:extLst>
              <a:ext uri="{FF2B5EF4-FFF2-40B4-BE49-F238E27FC236}">
                <a16:creationId xmlns:a16="http://schemas.microsoft.com/office/drawing/2014/main" id="{E1E7CCBB-B3FA-6C4A-89A1-2A03F27F9B8F}"/>
              </a:ext>
            </a:extLst>
          </p:cNvPr>
          <p:cNvSpPr txBox="1"/>
          <p:nvPr/>
        </p:nvSpPr>
        <p:spPr>
          <a:xfrm>
            <a:off x="9012745" y="4190824"/>
            <a:ext cx="986330" cy="307777"/>
          </a:xfrm>
          <a:prstGeom prst="rect">
            <a:avLst/>
          </a:prstGeom>
        </p:spPr>
        <p:txBody>
          <a:bodyPr wrap="square" numCol="1" spcCol="640080" rtlCol="0">
            <a:spAutoFit/>
          </a:bodyPr>
          <a:lstStyle/>
          <a:p>
            <a:r>
              <a:rPr lang="en-US" dirty="0">
                <a:solidFill>
                  <a:schemeClr val="tx1">
                    <a:lumMod val="75000"/>
                    <a:lumOff val="25000"/>
                  </a:schemeClr>
                </a:solidFill>
                <a:latin typeface="Century Gothic" panose="020B0502020202020204" pitchFamily="34" charset="0"/>
              </a:rPr>
              <a:t>0.1 – 0.2</a:t>
            </a:r>
          </a:p>
        </p:txBody>
      </p:sp>
      <p:sp>
        <p:nvSpPr>
          <p:cNvPr id="59" name="TextBox 58">
            <a:extLst>
              <a:ext uri="{FF2B5EF4-FFF2-40B4-BE49-F238E27FC236}">
                <a16:creationId xmlns:a16="http://schemas.microsoft.com/office/drawing/2014/main" id="{D94FB5EA-0D54-8949-A1BA-0C990B7A4956}"/>
              </a:ext>
            </a:extLst>
          </p:cNvPr>
          <p:cNvSpPr txBox="1"/>
          <p:nvPr/>
        </p:nvSpPr>
        <p:spPr>
          <a:xfrm>
            <a:off x="9012745" y="4459474"/>
            <a:ext cx="986330" cy="307777"/>
          </a:xfrm>
          <a:prstGeom prst="rect">
            <a:avLst/>
          </a:prstGeom>
        </p:spPr>
        <p:txBody>
          <a:bodyPr wrap="square" numCol="1" spcCol="640080" rtlCol="0">
            <a:spAutoFit/>
          </a:bodyPr>
          <a:lstStyle/>
          <a:p>
            <a:r>
              <a:rPr lang="en-US" dirty="0">
                <a:solidFill>
                  <a:schemeClr val="tx1">
                    <a:lumMod val="75000"/>
                    <a:lumOff val="25000"/>
                  </a:schemeClr>
                </a:solidFill>
                <a:latin typeface="Century Gothic" panose="020B0502020202020204" pitchFamily="34" charset="0"/>
              </a:rPr>
              <a:t>0.2 – 0.3</a:t>
            </a:r>
          </a:p>
        </p:txBody>
      </p:sp>
      <p:sp>
        <p:nvSpPr>
          <p:cNvPr id="60" name="TextBox 59">
            <a:extLst>
              <a:ext uri="{FF2B5EF4-FFF2-40B4-BE49-F238E27FC236}">
                <a16:creationId xmlns:a16="http://schemas.microsoft.com/office/drawing/2014/main" id="{5E3E9016-FB3E-584E-A0A4-5B1044A939A7}"/>
              </a:ext>
            </a:extLst>
          </p:cNvPr>
          <p:cNvSpPr txBox="1"/>
          <p:nvPr/>
        </p:nvSpPr>
        <p:spPr>
          <a:xfrm>
            <a:off x="9022543" y="4720540"/>
            <a:ext cx="986330" cy="307777"/>
          </a:xfrm>
          <a:prstGeom prst="rect">
            <a:avLst/>
          </a:prstGeom>
        </p:spPr>
        <p:txBody>
          <a:bodyPr wrap="square" numCol="1" spcCol="640080" rtlCol="0">
            <a:spAutoFit/>
          </a:bodyPr>
          <a:lstStyle/>
          <a:p>
            <a:r>
              <a:rPr lang="en-US" dirty="0">
                <a:solidFill>
                  <a:schemeClr val="tx1">
                    <a:lumMod val="75000"/>
                    <a:lumOff val="25000"/>
                  </a:schemeClr>
                </a:solidFill>
                <a:latin typeface="Century Gothic" panose="020B0502020202020204" pitchFamily="34" charset="0"/>
              </a:rPr>
              <a:t>0.3 – 0.4</a:t>
            </a:r>
          </a:p>
        </p:txBody>
      </p:sp>
      <p:sp>
        <p:nvSpPr>
          <p:cNvPr id="61" name="TextBox 60">
            <a:extLst>
              <a:ext uri="{FF2B5EF4-FFF2-40B4-BE49-F238E27FC236}">
                <a16:creationId xmlns:a16="http://schemas.microsoft.com/office/drawing/2014/main" id="{64A92B74-FF19-724E-AD10-CB225EA4A60D}"/>
              </a:ext>
            </a:extLst>
          </p:cNvPr>
          <p:cNvSpPr txBox="1"/>
          <p:nvPr/>
        </p:nvSpPr>
        <p:spPr>
          <a:xfrm>
            <a:off x="9024719" y="4976533"/>
            <a:ext cx="986330" cy="307777"/>
          </a:xfrm>
          <a:prstGeom prst="rect">
            <a:avLst/>
          </a:prstGeom>
        </p:spPr>
        <p:txBody>
          <a:bodyPr wrap="square" numCol="1" spcCol="640080" rtlCol="0">
            <a:spAutoFit/>
          </a:bodyPr>
          <a:lstStyle/>
          <a:p>
            <a:r>
              <a:rPr lang="en-US" dirty="0">
                <a:solidFill>
                  <a:schemeClr val="tx1">
                    <a:lumMod val="75000"/>
                    <a:lumOff val="25000"/>
                  </a:schemeClr>
                </a:solidFill>
                <a:latin typeface="Century Gothic" panose="020B0502020202020204" pitchFamily="34" charset="0"/>
              </a:rPr>
              <a:t>0.4 – 0.5</a:t>
            </a:r>
          </a:p>
        </p:txBody>
      </p:sp>
      <p:sp>
        <p:nvSpPr>
          <p:cNvPr id="62" name="TextBox 61">
            <a:extLst>
              <a:ext uri="{FF2B5EF4-FFF2-40B4-BE49-F238E27FC236}">
                <a16:creationId xmlns:a16="http://schemas.microsoft.com/office/drawing/2014/main" id="{71B44DBC-8942-2F45-B641-C0AB30619A79}"/>
              </a:ext>
            </a:extLst>
          </p:cNvPr>
          <p:cNvSpPr txBox="1"/>
          <p:nvPr/>
        </p:nvSpPr>
        <p:spPr>
          <a:xfrm>
            <a:off x="10358129" y="3591903"/>
            <a:ext cx="986330" cy="307777"/>
          </a:xfrm>
          <a:prstGeom prst="rect">
            <a:avLst/>
          </a:prstGeom>
        </p:spPr>
        <p:txBody>
          <a:bodyPr wrap="square" numCol="1" spcCol="640080" rtlCol="0">
            <a:spAutoFit/>
          </a:bodyPr>
          <a:lstStyle/>
          <a:p>
            <a:r>
              <a:rPr lang="en-US" dirty="0">
                <a:solidFill>
                  <a:schemeClr val="tx1">
                    <a:lumMod val="75000"/>
                    <a:lumOff val="25000"/>
                  </a:schemeClr>
                </a:solidFill>
                <a:latin typeface="Century Gothic" panose="020B0502020202020204" pitchFamily="34" charset="0"/>
              </a:rPr>
              <a:t>0.5 – 0.6</a:t>
            </a:r>
          </a:p>
        </p:txBody>
      </p:sp>
      <p:sp>
        <p:nvSpPr>
          <p:cNvPr id="63" name="TextBox 62">
            <a:extLst>
              <a:ext uri="{FF2B5EF4-FFF2-40B4-BE49-F238E27FC236}">
                <a16:creationId xmlns:a16="http://schemas.microsoft.com/office/drawing/2014/main" id="{3D3C1612-A57A-E44C-8965-130C4E9C0424}"/>
              </a:ext>
            </a:extLst>
          </p:cNvPr>
          <p:cNvSpPr txBox="1"/>
          <p:nvPr/>
        </p:nvSpPr>
        <p:spPr>
          <a:xfrm>
            <a:off x="10358260" y="3860985"/>
            <a:ext cx="986330" cy="307777"/>
          </a:xfrm>
          <a:prstGeom prst="rect">
            <a:avLst/>
          </a:prstGeom>
        </p:spPr>
        <p:txBody>
          <a:bodyPr wrap="square" numCol="1" spcCol="640080" rtlCol="0">
            <a:spAutoFit/>
          </a:bodyPr>
          <a:lstStyle/>
          <a:p>
            <a:r>
              <a:rPr lang="en-US" dirty="0">
                <a:solidFill>
                  <a:schemeClr val="tx1">
                    <a:lumMod val="75000"/>
                    <a:lumOff val="25000"/>
                  </a:schemeClr>
                </a:solidFill>
                <a:latin typeface="Century Gothic" panose="020B0502020202020204" pitchFamily="34" charset="0"/>
              </a:rPr>
              <a:t>0.6 – 0.7</a:t>
            </a:r>
          </a:p>
        </p:txBody>
      </p:sp>
      <p:sp>
        <p:nvSpPr>
          <p:cNvPr id="64" name="TextBox 63">
            <a:extLst>
              <a:ext uri="{FF2B5EF4-FFF2-40B4-BE49-F238E27FC236}">
                <a16:creationId xmlns:a16="http://schemas.microsoft.com/office/drawing/2014/main" id="{BE981D9C-7FEE-6544-B47B-C80B4226772D}"/>
              </a:ext>
            </a:extLst>
          </p:cNvPr>
          <p:cNvSpPr txBox="1"/>
          <p:nvPr/>
        </p:nvSpPr>
        <p:spPr>
          <a:xfrm>
            <a:off x="10358260" y="4129975"/>
            <a:ext cx="986330" cy="307777"/>
          </a:xfrm>
          <a:prstGeom prst="rect">
            <a:avLst/>
          </a:prstGeom>
        </p:spPr>
        <p:txBody>
          <a:bodyPr wrap="square" numCol="1" spcCol="640080" rtlCol="0">
            <a:spAutoFit/>
          </a:bodyPr>
          <a:lstStyle/>
          <a:p>
            <a:r>
              <a:rPr lang="en-US" dirty="0">
                <a:solidFill>
                  <a:schemeClr val="tx1">
                    <a:lumMod val="75000"/>
                    <a:lumOff val="25000"/>
                  </a:schemeClr>
                </a:solidFill>
                <a:latin typeface="Century Gothic" panose="020B0502020202020204" pitchFamily="34" charset="0"/>
              </a:rPr>
              <a:t>0.7 – 0.8</a:t>
            </a:r>
          </a:p>
        </p:txBody>
      </p:sp>
      <p:sp>
        <p:nvSpPr>
          <p:cNvPr id="65" name="TextBox 64">
            <a:extLst>
              <a:ext uri="{FF2B5EF4-FFF2-40B4-BE49-F238E27FC236}">
                <a16:creationId xmlns:a16="http://schemas.microsoft.com/office/drawing/2014/main" id="{E7DEC3C6-F196-C347-BE3B-874E00F6A6D7}"/>
              </a:ext>
            </a:extLst>
          </p:cNvPr>
          <p:cNvSpPr txBox="1"/>
          <p:nvPr/>
        </p:nvSpPr>
        <p:spPr>
          <a:xfrm>
            <a:off x="10363403" y="4410912"/>
            <a:ext cx="986330" cy="307777"/>
          </a:xfrm>
          <a:prstGeom prst="rect">
            <a:avLst/>
          </a:prstGeom>
        </p:spPr>
        <p:txBody>
          <a:bodyPr wrap="square" numCol="1" spcCol="640080" rtlCol="0">
            <a:spAutoFit/>
          </a:bodyPr>
          <a:lstStyle/>
          <a:p>
            <a:r>
              <a:rPr lang="en-US" dirty="0">
                <a:solidFill>
                  <a:schemeClr val="tx1">
                    <a:lumMod val="75000"/>
                    <a:lumOff val="25000"/>
                  </a:schemeClr>
                </a:solidFill>
                <a:latin typeface="Century Gothic" panose="020B0502020202020204" pitchFamily="34" charset="0"/>
              </a:rPr>
              <a:t>0.8 – 0.9</a:t>
            </a:r>
          </a:p>
        </p:txBody>
      </p:sp>
      <p:sp>
        <p:nvSpPr>
          <p:cNvPr id="66" name="TextBox 65">
            <a:extLst>
              <a:ext uri="{FF2B5EF4-FFF2-40B4-BE49-F238E27FC236}">
                <a16:creationId xmlns:a16="http://schemas.microsoft.com/office/drawing/2014/main" id="{34E7B558-CD88-A44C-8AEB-4D05CCF18134}"/>
              </a:ext>
            </a:extLst>
          </p:cNvPr>
          <p:cNvSpPr txBox="1"/>
          <p:nvPr/>
        </p:nvSpPr>
        <p:spPr>
          <a:xfrm>
            <a:off x="10358777" y="4685589"/>
            <a:ext cx="832076" cy="307777"/>
          </a:xfrm>
          <a:prstGeom prst="rect">
            <a:avLst/>
          </a:prstGeom>
        </p:spPr>
        <p:txBody>
          <a:bodyPr wrap="square" numCol="1" spcCol="640080" rtlCol="0">
            <a:spAutoFit/>
          </a:bodyPr>
          <a:lstStyle/>
          <a:p>
            <a:r>
              <a:rPr lang="en-US" dirty="0">
                <a:solidFill>
                  <a:schemeClr val="tx1">
                    <a:lumMod val="75000"/>
                    <a:lumOff val="25000"/>
                  </a:schemeClr>
                </a:solidFill>
                <a:latin typeface="Century Gothic" panose="020B0502020202020204" pitchFamily="34" charset="0"/>
              </a:rPr>
              <a:t>0.9 – 1</a:t>
            </a:r>
          </a:p>
        </p:txBody>
      </p:sp>
      <p:sp>
        <p:nvSpPr>
          <p:cNvPr id="67" name="Rectangle 66">
            <a:extLst>
              <a:ext uri="{FF2B5EF4-FFF2-40B4-BE49-F238E27FC236}">
                <a16:creationId xmlns:a16="http://schemas.microsoft.com/office/drawing/2014/main" id="{9F9AE2A3-6C84-CC46-858D-7B7CFE2204BB}"/>
              </a:ext>
            </a:extLst>
          </p:cNvPr>
          <p:cNvSpPr/>
          <p:nvPr/>
        </p:nvSpPr>
        <p:spPr>
          <a:xfrm>
            <a:off x="8536399" y="2347951"/>
            <a:ext cx="2689937" cy="302622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pic>
        <p:nvPicPr>
          <p:cNvPr id="68" name="Picture 67">
            <a:extLst>
              <a:ext uri="{FF2B5EF4-FFF2-40B4-BE49-F238E27FC236}">
                <a16:creationId xmlns:a16="http://schemas.microsoft.com/office/drawing/2014/main" id="{EAEBE182-28B3-3F4E-8041-B57AEE809A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46898" y="5708649"/>
            <a:ext cx="3118303" cy="133010"/>
          </a:xfrm>
          <a:prstGeom prst="rect">
            <a:avLst/>
          </a:prstGeom>
        </p:spPr>
      </p:pic>
      <p:sp>
        <p:nvSpPr>
          <p:cNvPr id="69" name="TextBox 68">
            <a:extLst>
              <a:ext uri="{FF2B5EF4-FFF2-40B4-BE49-F238E27FC236}">
                <a16:creationId xmlns:a16="http://schemas.microsoft.com/office/drawing/2014/main" id="{A3889C21-C497-3640-9253-10F6162CB9E4}"/>
              </a:ext>
            </a:extLst>
          </p:cNvPr>
          <p:cNvSpPr txBox="1"/>
          <p:nvPr/>
        </p:nvSpPr>
        <p:spPr>
          <a:xfrm>
            <a:off x="4285820" y="5420573"/>
            <a:ext cx="207891" cy="307777"/>
          </a:xfrm>
          <a:prstGeom prst="rect">
            <a:avLst/>
          </a:prstGeom>
        </p:spPr>
        <p:txBody>
          <a:bodyPr wrap="square" numCol="1" spcCol="640080" rtlCol="0">
            <a:spAutoFit/>
          </a:bodyPr>
          <a:lstStyle/>
          <a:p>
            <a:pPr algn="ctr"/>
            <a:r>
              <a:rPr lang="en-US" dirty="0">
                <a:solidFill>
                  <a:schemeClr val="tx1">
                    <a:lumMod val="75000"/>
                    <a:lumOff val="25000"/>
                  </a:schemeClr>
                </a:solidFill>
                <a:latin typeface="Century Gothic" panose="020B0502020202020204" pitchFamily="34" charset="0"/>
              </a:rPr>
              <a:t>0</a:t>
            </a:r>
          </a:p>
        </p:txBody>
      </p:sp>
      <p:sp>
        <p:nvSpPr>
          <p:cNvPr id="70" name="TextBox 69">
            <a:extLst>
              <a:ext uri="{FF2B5EF4-FFF2-40B4-BE49-F238E27FC236}">
                <a16:creationId xmlns:a16="http://schemas.microsoft.com/office/drawing/2014/main" id="{D8D2ABC6-D2FC-AD4B-93A3-F2E0A145B61A}"/>
              </a:ext>
            </a:extLst>
          </p:cNvPr>
          <p:cNvSpPr txBox="1"/>
          <p:nvPr/>
        </p:nvSpPr>
        <p:spPr>
          <a:xfrm>
            <a:off x="4886498" y="5413149"/>
            <a:ext cx="516069" cy="307777"/>
          </a:xfrm>
          <a:prstGeom prst="rect">
            <a:avLst/>
          </a:prstGeom>
        </p:spPr>
        <p:txBody>
          <a:bodyPr wrap="square" numCol="1" spcCol="640080" rtlCol="0">
            <a:spAutoFit/>
          </a:bodyPr>
          <a:lstStyle/>
          <a:p>
            <a:pPr algn="ctr"/>
            <a:r>
              <a:rPr lang="en-US" dirty="0">
                <a:solidFill>
                  <a:schemeClr val="tx1">
                    <a:lumMod val="75000"/>
                    <a:lumOff val="25000"/>
                  </a:schemeClr>
                </a:solidFill>
                <a:latin typeface="Century Gothic" panose="020B0502020202020204" pitchFamily="34" charset="0"/>
              </a:rPr>
              <a:t>180</a:t>
            </a:r>
          </a:p>
        </p:txBody>
      </p:sp>
      <p:sp>
        <p:nvSpPr>
          <p:cNvPr id="71" name="TextBox 70">
            <a:extLst>
              <a:ext uri="{FF2B5EF4-FFF2-40B4-BE49-F238E27FC236}">
                <a16:creationId xmlns:a16="http://schemas.microsoft.com/office/drawing/2014/main" id="{80EE884B-07D2-084D-880C-8B685DB96ACD}"/>
              </a:ext>
            </a:extLst>
          </p:cNvPr>
          <p:cNvSpPr txBox="1"/>
          <p:nvPr/>
        </p:nvSpPr>
        <p:spPr>
          <a:xfrm>
            <a:off x="7516652" y="5406717"/>
            <a:ext cx="1088701" cy="307777"/>
          </a:xfrm>
          <a:prstGeom prst="rect">
            <a:avLst/>
          </a:prstGeom>
        </p:spPr>
        <p:txBody>
          <a:bodyPr wrap="square" numCol="1" spcCol="640080" rtlCol="0">
            <a:spAutoFit/>
          </a:bodyPr>
          <a:lstStyle/>
          <a:p>
            <a:r>
              <a:rPr lang="en-US" dirty="0">
                <a:solidFill>
                  <a:schemeClr val="tx1">
                    <a:lumMod val="75000"/>
                    <a:lumOff val="25000"/>
                  </a:schemeClr>
                </a:solidFill>
                <a:latin typeface="Century Gothic" panose="020B0502020202020204" pitchFamily="34" charset="0"/>
              </a:rPr>
              <a:t>Kilometers</a:t>
            </a:r>
          </a:p>
        </p:txBody>
      </p:sp>
      <p:sp>
        <p:nvSpPr>
          <p:cNvPr id="72" name="TextBox 71">
            <a:extLst>
              <a:ext uri="{FF2B5EF4-FFF2-40B4-BE49-F238E27FC236}">
                <a16:creationId xmlns:a16="http://schemas.microsoft.com/office/drawing/2014/main" id="{75905E46-CFF5-F440-9502-E6D608C42216}"/>
              </a:ext>
            </a:extLst>
          </p:cNvPr>
          <p:cNvSpPr txBox="1"/>
          <p:nvPr/>
        </p:nvSpPr>
        <p:spPr>
          <a:xfrm>
            <a:off x="7177917" y="5405336"/>
            <a:ext cx="622455" cy="307777"/>
          </a:xfrm>
          <a:prstGeom prst="rect">
            <a:avLst/>
          </a:prstGeom>
        </p:spPr>
        <p:txBody>
          <a:bodyPr wrap="square" numCol="1" spcCol="640080" rtlCol="0">
            <a:spAutoFit/>
          </a:bodyPr>
          <a:lstStyle/>
          <a:p>
            <a:r>
              <a:rPr lang="en-US" dirty="0">
                <a:solidFill>
                  <a:schemeClr val="tx1">
                    <a:lumMod val="75000"/>
                    <a:lumOff val="25000"/>
                  </a:schemeClr>
                </a:solidFill>
                <a:latin typeface="Century Gothic" panose="020B0502020202020204" pitchFamily="34" charset="0"/>
              </a:rPr>
              <a:t>720</a:t>
            </a:r>
          </a:p>
        </p:txBody>
      </p:sp>
      <p:sp>
        <p:nvSpPr>
          <p:cNvPr id="73" name="TextBox 72">
            <a:extLst>
              <a:ext uri="{FF2B5EF4-FFF2-40B4-BE49-F238E27FC236}">
                <a16:creationId xmlns:a16="http://schemas.microsoft.com/office/drawing/2014/main" id="{7D26E926-6B16-394E-9B6E-D83AF36A15C3}"/>
              </a:ext>
            </a:extLst>
          </p:cNvPr>
          <p:cNvSpPr txBox="1"/>
          <p:nvPr/>
        </p:nvSpPr>
        <p:spPr>
          <a:xfrm>
            <a:off x="5602114" y="5406717"/>
            <a:ext cx="622455" cy="307777"/>
          </a:xfrm>
          <a:prstGeom prst="rect">
            <a:avLst/>
          </a:prstGeom>
        </p:spPr>
        <p:txBody>
          <a:bodyPr wrap="square" numCol="1" spcCol="640080" rtlCol="0">
            <a:spAutoFit/>
          </a:bodyPr>
          <a:lstStyle/>
          <a:p>
            <a:pPr algn="ctr"/>
            <a:r>
              <a:rPr lang="en-US" dirty="0">
                <a:solidFill>
                  <a:schemeClr val="tx1">
                    <a:lumMod val="75000"/>
                    <a:lumOff val="25000"/>
                  </a:schemeClr>
                </a:solidFill>
                <a:latin typeface="Century Gothic" panose="020B0502020202020204" pitchFamily="34" charset="0"/>
              </a:rPr>
              <a:t>360</a:t>
            </a:r>
          </a:p>
        </p:txBody>
      </p:sp>
      <p:pic>
        <p:nvPicPr>
          <p:cNvPr id="74" name="Picture 73">
            <a:extLst>
              <a:ext uri="{FF2B5EF4-FFF2-40B4-BE49-F238E27FC236}">
                <a16:creationId xmlns:a16="http://schemas.microsoft.com/office/drawing/2014/main" id="{3A206BFC-4649-174C-806D-6C6D47B5922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0203" y="2683721"/>
            <a:ext cx="2172771" cy="133010"/>
          </a:xfrm>
          <a:prstGeom prst="rect">
            <a:avLst/>
          </a:prstGeom>
        </p:spPr>
      </p:pic>
      <p:sp>
        <p:nvSpPr>
          <p:cNvPr id="75" name="TextBox 74">
            <a:extLst>
              <a:ext uri="{FF2B5EF4-FFF2-40B4-BE49-F238E27FC236}">
                <a16:creationId xmlns:a16="http://schemas.microsoft.com/office/drawing/2014/main" id="{B310F9EF-2BF8-7545-8724-2979CAB21CCA}"/>
              </a:ext>
            </a:extLst>
          </p:cNvPr>
          <p:cNvSpPr txBox="1"/>
          <p:nvPr/>
        </p:nvSpPr>
        <p:spPr>
          <a:xfrm>
            <a:off x="279966" y="2425767"/>
            <a:ext cx="207891" cy="307777"/>
          </a:xfrm>
          <a:prstGeom prst="rect">
            <a:avLst/>
          </a:prstGeom>
        </p:spPr>
        <p:txBody>
          <a:bodyPr wrap="square" numCol="1" spcCol="640080" rtlCol="0">
            <a:spAutoFit/>
          </a:bodyPr>
          <a:lstStyle/>
          <a:p>
            <a:pPr algn="ctr"/>
            <a:r>
              <a:rPr lang="en-US" dirty="0">
                <a:solidFill>
                  <a:schemeClr val="tx1">
                    <a:lumMod val="75000"/>
                    <a:lumOff val="25000"/>
                  </a:schemeClr>
                </a:solidFill>
                <a:latin typeface="Century Gothic" panose="020B0502020202020204" pitchFamily="34" charset="0"/>
              </a:rPr>
              <a:t>0</a:t>
            </a:r>
          </a:p>
        </p:txBody>
      </p:sp>
      <p:sp>
        <p:nvSpPr>
          <p:cNvPr id="76" name="TextBox 75">
            <a:extLst>
              <a:ext uri="{FF2B5EF4-FFF2-40B4-BE49-F238E27FC236}">
                <a16:creationId xmlns:a16="http://schemas.microsoft.com/office/drawing/2014/main" id="{F633BB51-6E0A-6148-A49C-27FDE52937F8}"/>
              </a:ext>
            </a:extLst>
          </p:cNvPr>
          <p:cNvSpPr txBox="1"/>
          <p:nvPr/>
        </p:nvSpPr>
        <p:spPr>
          <a:xfrm>
            <a:off x="645736" y="2425766"/>
            <a:ext cx="516069" cy="307777"/>
          </a:xfrm>
          <a:prstGeom prst="rect">
            <a:avLst/>
          </a:prstGeom>
        </p:spPr>
        <p:txBody>
          <a:bodyPr wrap="square" numCol="1" spcCol="640080" rtlCol="0">
            <a:spAutoFit/>
          </a:bodyPr>
          <a:lstStyle/>
          <a:p>
            <a:pPr algn="ctr"/>
            <a:r>
              <a:rPr lang="en-US" dirty="0">
                <a:solidFill>
                  <a:schemeClr val="tx1">
                    <a:lumMod val="75000"/>
                    <a:lumOff val="25000"/>
                  </a:schemeClr>
                </a:solidFill>
                <a:latin typeface="Century Gothic" panose="020B0502020202020204" pitchFamily="34" charset="0"/>
              </a:rPr>
              <a:t>180</a:t>
            </a:r>
          </a:p>
        </p:txBody>
      </p:sp>
      <p:sp>
        <p:nvSpPr>
          <p:cNvPr id="77" name="TextBox 76">
            <a:extLst>
              <a:ext uri="{FF2B5EF4-FFF2-40B4-BE49-F238E27FC236}">
                <a16:creationId xmlns:a16="http://schemas.microsoft.com/office/drawing/2014/main" id="{EF9B6EE5-CED8-0645-B107-681E049E04BB}"/>
              </a:ext>
            </a:extLst>
          </p:cNvPr>
          <p:cNvSpPr txBox="1"/>
          <p:nvPr/>
        </p:nvSpPr>
        <p:spPr>
          <a:xfrm>
            <a:off x="2592102" y="2426976"/>
            <a:ext cx="1088701" cy="307777"/>
          </a:xfrm>
          <a:prstGeom prst="rect">
            <a:avLst/>
          </a:prstGeom>
        </p:spPr>
        <p:txBody>
          <a:bodyPr wrap="square" numCol="1" spcCol="640080" rtlCol="0">
            <a:spAutoFit/>
          </a:bodyPr>
          <a:lstStyle/>
          <a:p>
            <a:r>
              <a:rPr lang="en-US" dirty="0">
                <a:solidFill>
                  <a:schemeClr val="tx1">
                    <a:lumMod val="75000"/>
                    <a:lumOff val="25000"/>
                  </a:schemeClr>
                </a:solidFill>
                <a:latin typeface="Century Gothic" panose="020B0502020202020204" pitchFamily="34" charset="0"/>
              </a:rPr>
              <a:t>Kilometers</a:t>
            </a:r>
          </a:p>
        </p:txBody>
      </p:sp>
      <p:sp>
        <p:nvSpPr>
          <p:cNvPr id="78" name="TextBox 77">
            <a:extLst>
              <a:ext uri="{FF2B5EF4-FFF2-40B4-BE49-F238E27FC236}">
                <a16:creationId xmlns:a16="http://schemas.microsoft.com/office/drawing/2014/main" id="{0480F42E-5EB9-4948-AB92-F0CC53F1F220}"/>
              </a:ext>
            </a:extLst>
          </p:cNvPr>
          <p:cNvSpPr txBox="1"/>
          <p:nvPr/>
        </p:nvSpPr>
        <p:spPr>
          <a:xfrm>
            <a:off x="2253367" y="2425595"/>
            <a:ext cx="622455" cy="307777"/>
          </a:xfrm>
          <a:prstGeom prst="rect">
            <a:avLst/>
          </a:prstGeom>
        </p:spPr>
        <p:txBody>
          <a:bodyPr wrap="square" numCol="1" spcCol="640080" rtlCol="0">
            <a:spAutoFit/>
          </a:bodyPr>
          <a:lstStyle/>
          <a:p>
            <a:r>
              <a:rPr lang="en-US" dirty="0">
                <a:solidFill>
                  <a:schemeClr val="tx1">
                    <a:lumMod val="75000"/>
                    <a:lumOff val="25000"/>
                  </a:schemeClr>
                </a:solidFill>
                <a:latin typeface="Century Gothic" panose="020B0502020202020204" pitchFamily="34" charset="0"/>
              </a:rPr>
              <a:t>720</a:t>
            </a:r>
          </a:p>
        </p:txBody>
      </p:sp>
      <p:sp>
        <p:nvSpPr>
          <p:cNvPr id="79" name="TextBox 78">
            <a:extLst>
              <a:ext uri="{FF2B5EF4-FFF2-40B4-BE49-F238E27FC236}">
                <a16:creationId xmlns:a16="http://schemas.microsoft.com/office/drawing/2014/main" id="{0C294FD9-4F49-A84E-B4DE-21E365FF54EE}"/>
              </a:ext>
            </a:extLst>
          </p:cNvPr>
          <p:cNvSpPr txBox="1"/>
          <p:nvPr/>
        </p:nvSpPr>
        <p:spPr>
          <a:xfrm>
            <a:off x="1130038" y="2434380"/>
            <a:ext cx="622455" cy="307777"/>
          </a:xfrm>
          <a:prstGeom prst="rect">
            <a:avLst/>
          </a:prstGeom>
        </p:spPr>
        <p:txBody>
          <a:bodyPr wrap="square" numCol="1" spcCol="640080" rtlCol="0">
            <a:spAutoFit/>
          </a:bodyPr>
          <a:lstStyle/>
          <a:p>
            <a:pPr algn="ctr"/>
            <a:r>
              <a:rPr lang="en-US" dirty="0">
                <a:solidFill>
                  <a:schemeClr val="tx1">
                    <a:lumMod val="75000"/>
                    <a:lumOff val="25000"/>
                  </a:schemeClr>
                </a:solidFill>
                <a:latin typeface="Century Gothic" panose="020B0502020202020204" pitchFamily="34" charset="0"/>
              </a:rPr>
              <a:t>360</a:t>
            </a:r>
          </a:p>
        </p:txBody>
      </p:sp>
      <p:sp>
        <p:nvSpPr>
          <p:cNvPr id="82" name="TextBox 81">
            <a:extLst>
              <a:ext uri="{FF2B5EF4-FFF2-40B4-BE49-F238E27FC236}">
                <a16:creationId xmlns:a16="http://schemas.microsoft.com/office/drawing/2014/main" id="{84898FA9-4146-714C-AB96-3CB53685E990}"/>
              </a:ext>
            </a:extLst>
          </p:cNvPr>
          <p:cNvSpPr txBox="1"/>
          <p:nvPr/>
        </p:nvSpPr>
        <p:spPr>
          <a:xfrm>
            <a:off x="356456" y="1438154"/>
            <a:ext cx="3121606" cy="338554"/>
          </a:xfrm>
          <a:prstGeom prst="rect">
            <a:avLst/>
          </a:prstGeom>
        </p:spPr>
        <p:txBody>
          <a:bodyPr wrap="square" numCol="1" spcCol="640080" rtlCol="0">
            <a:spAutoFit/>
          </a:bodyPr>
          <a:lstStyle/>
          <a:p>
            <a:r>
              <a:rPr lang="en-US" sz="1600" b="1" dirty="0">
                <a:solidFill>
                  <a:srgbClr val="3E4268"/>
                </a:solidFill>
                <a:latin typeface="Century Gothic" panose="020B0502020202020204" pitchFamily="34" charset="0"/>
              </a:rPr>
              <a:t>Contribution to Fire Risk</a:t>
            </a:r>
          </a:p>
        </p:txBody>
      </p:sp>
      <p:sp>
        <p:nvSpPr>
          <p:cNvPr id="85" name="Rectangle 84">
            <a:extLst>
              <a:ext uri="{FF2B5EF4-FFF2-40B4-BE49-F238E27FC236}">
                <a16:creationId xmlns:a16="http://schemas.microsoft.com/office/drawing/2014/main" id="{41AAAC79-9DEC-BC43-B203-DFDDD21BE22A}"/>
              </a:ext>
            </a:extLst>
          </p:cNvPr>
          <p:cNvSpPr/>
          <p:nvPr/>
        </p:nvSpPr>
        <p:spPr>
          <a:xfrm>
            <a:off x="356456" y="1432762"/>
            <a:ext cx="2422933" cy="89353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6" name="Rectangle 85">
            <a:extLst>
              <a:ext uri="{FF2B5EF4-FFF2-40B4-BE49-F238E27FC236}">
                <a16:creationId xmlns:a16="http://schemas.microsoft.com/office/drawing/2014/main" id="{42DF0B58-7EAA-3B44-9A3E-34948EC0BC1B}"/>
              </a:ext>
            </a:extLst>
          </p:cNvPr>
          <p:cNvSpPr/>
          <p:nvPr/>
        </p:nvSpPr>
        <p:spPr>
          <a:xfrm>
            <a:off x="472093" y="1782099"/>
            <a:ext cx="347285" cy="190034"/>
          </a:xfrm>
          <a:prstGeom prst="rect">
            <a:avLst/>
          </a:prstGeom>
          <a:solidFill>
            <a:srgbClr val="66A9CF"/>
          </a:solidFill>
          <a:ln w="1587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Century Gothic" panose="020B0502020202020204" pitchFamily="34" charset="0"/>
            </a:endParaRPr>
          </a:p>
        </p:txBody>
      </p:sp>
      <p:sp>
        <p:nvSpPr>
          <p:cNvPr id="87" name="Rectangle 86">
            <a:extLst>
              <a:ext uri="{FF2B5EF4-FFF2-40B4-BE49-F238E27FC236}">
                <a16:creationId xmlns:a16="http://schemas.microsoft.com/office/drawing/2014/main" id="{A959402D-D044-3440-919F-3850F868D881}"/>
              </a:ext>
            </a:extLst>
          </p:cNvPr>
          <p:cNvSpPr/>
          <p:nvPr/>
        </p:nvSpPr>
        <p:spPr>
          <a:xfrm>
            <a:off x="471906" y="2025309"/>
            <a:ext cx="347472" cy="192024"/>
          </a:xfrm>
          <a:prstGeom prst="rect">
            <a:avLst/>
          </a:prstGeom>
          <a:solidFill>
            <a:srgbClr val="F08A63"/>
          </a:solidFill>
          <a:ln w="1587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Century Gothic" panose="020B0502020202020204" pitchFamily="34" charset="0"/>
            </a:endParaRPr>
          </a:p>
        </p:txBody>
      </p:sp>
      <p:sp>
        <p:nvSpPr>
          <p:cNvPr id="88" name="TextBox 87">
            <a:extLst>
              <a:ext uri="{FF2B5EF4-FFF2-40B4-BE49-F238E27FC236}">
                <a16:creationId xmlns:a16="http://schemas.microsoft.com/office/drawing/2014/main" id="{B85767C8-0C2C-594B-8138-26E76B0B730F}"/>
              </a:ext>
            </a:extLst>
          </p:cNvPr>
          <p:cNvSpPr txBox="1"/>
          <p:nvPr/>
        </p:nvSpPr>
        <p:spPr>
          <a:xfrm>
            <a:off x="819378" y="1735260"/>
            <a:ext cx="2480195" cy="307777"/>
          </a:xfrm>
          <a:prstGeom prst="rect">
            <a:avLst/>
          </a:prstGeom>
        </p:spPr>
        <p:txBody>
          <a:bodyPr wrap="square" numCol="1" spcCol="640080" rtlCol="0">
            <a:spAutoFit/>
          </a:bodyPr>
          <a:lstStyle/>
          <a:p>
            <a:r>
              <a:rPr lang="en-US" dirty="0">
                <a:solidFill>
                  <a:schemeClr val="tx1">
                    <a:lumMod val="75000"/>
                    <a:lumOff val="25000"/>
                  </a:schemeClr>
                </a:solidFill>
                <a:latin typeface="Century Gothic" panose="020B0502020202020204" pitchFamily="34" charset="0"/>
              </a:rPr>
              <a:t>Does Not Contribute</a:t>
            </a:r>
          </a:p>
        </p:txBody>
      </p:sp>
      <p:sp>
        <p:nvSpPr>
          <p:cNvPr id="89" name="TextBox 88">
            <a:extLst>
              <a:ext uri="{FF2B5EF4-FFF2-40B4-BE49-F238E27FC236}">
                <a16:creationId xmlns:a16="http://schemas.microsoft.com/office/drawing/2014/main" id="{60E3EF69-97F5-F24F-BFFB-3B0380523D99}"/>
              </a:ext>
            </a:extLst>
          </p:cNvPr>
          <p:cNvSpPr txBox="1"/>
          <p:nvPr/>
        </p:nvSpPr>
        <p:spPr>
          <a:xfrm>
            <a:off x="819377" y="1975140"/>
            <a:ext cx="2480195" cy="307777"/>
          </a:xfrm>
          <a:prstGeom prst="rect">
            <a:avLst/>
          </a:prstGeom>
        </p:spPr>
        <p:txBody>
          <a:bodyPr wrap="square" numCol="1" spcCol="640080" rtlCol="0">
            <a:spAutoFit/>
          </a:bodyPr>
          <a:lstStyle/>
          <a:p>
            <a:r>
              <a:rPr lang="en-US" dirty="0">
                <a:solidFill>
                  <a:schemeClr val="tx1">
                    <a:lumMod val="75000"/>
                    <a:lumOff val="25000"/>
                  </a:schemeClr>
                </a:solidFill>
                <a:latin typeface="Century Gothic" panose="020B0502020202020204" pitchFamily="34" charset="0"/>
              </a:rPr>
              <a:t>Does Contribute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6"/>
                                        </p:tgtEl>
                                        <p:attrNameLst>
                                          <p:attrName>style.visibility</p:attrName>
                                        </p:attrNameLst>
                                      </p:cBhvr>
                                      <p:to>
                                        <p:strVal val="visible"/>
                                      </p:to>
                                    </p:set>
                                    <p:animEffect transition="in" filter="fade">
                                      <p:cBhvr>
                                        <p:cTn id="7" dur="500"/>
                                        <p:tgtEl>
                                          <p:spTgt spid="446"/>
                                        </p:tgtEl>
                                      </p:cBhvr>
                                    </p:animEffect>
                                  </p:childTnLst>
                                </p:cTn>
                              </p:par>
                            </p:childTnLst>
                          </p:cTn>
                        </p:par>
                        <p:par>
                          <p:cTn id="8" fill="hold">
                            <p:stCondLst>
                              <p:cond delay="500"/>
                            </p:stCondLst>
                            <p:childTnLst>
                              <p:par>
                                <p:cTn id="9" presetID="10" presetClass="entr" presetSubtype="0" fill="hold" nodeType="afterEffect">
                                  <p:stCondLst>
                                    <p:cond delay="1200"/>
                                  </p:stCondLst>
                                  <p:childTnLst>
                                    <p:set>
                                      <p:cBhvr>
                                        <p:cTn id="10" dur="1" fill="hold">
                                          <p:stCondLst>
                                            <p:cond delay="0"/>
                                          </p:stCondLst>
                                        </p:cTn>
                                        <p:tgtEl>
                                          <p:spTgt spid="449"/>
                                        </p:tgtEl>
                                        <p:attrNameLst>
                                          <p:attrName>style.visibility</p:attrName>
                                        </p:attrNameLst>
                                      </p:cBhvr>
                                      <p:to>
                                        <p:strVal val="visible"/>
                                      </p:to>
                                    </p:set>
                                    <p:animEffect transition="in" filter="fade">
                                      <p:cBhvr>
                                        <p:cTn id="11" dur="500"/>
                                        <p:tgtEl>
                                          <p:spTgt spid="449"/>
                                        </p:tgtEl>
                                      </p:cBhvr>
                                    </p:animEffect>
                                  </p:childTnLst>
                                </p:cTn>
                              </p:par>
                            </p:childTnLst>
                          </p:cTn>
                        </p:par>
                        <p:par>
                          <p:cTn id="12" fill="hold">
                            <p:stCondLst>
                              <p:cond delay="2200"/>
                            </p:stCondLst>
                            <p:childTnLst>
                              <p:par>
                                <p:cTn id="13" presetID="10" presetClass="entr" presetSubtype="0" fill="hold" nodeType="afterEffect">
                                  <p:stCondLst>
                                    <p:cond delay="1200"/>
                                  </p:stCondLst>
                                  <p:childTnLst>
                                    <p:set>
                                      <p:cBhvr>
                                        <p:cTn id="14" dur="1" fill="hold">
                                          <p:stCondLst>
                                            <p:cond delay="0"/>
                                          </p:stCondLst>
                                        </p:cTn>
                                        <p:tgtEl>
                                          <p:spTgt spid="452"/>
                                        </p:tgtEl>
                                        <p:attrNameLst>
                                          <p:attrName>style.visibility</p:attrName>
                                        </p:attrNameLst>
                                      </p:cBhvr>
                                      <p:to>
                                        <p:strVal val="visible"/>
                                      </p:to>
                                    </p:set>
                                    <p:animEffect transition="in" filter="fade">
                                      <p:cBhvr>
                                        <p:cTn id="15" dur="500"/>
                                        <p:tgtEl>
                                          <p:spTgt spid="452"/>
                                        </p:tgtEl>
                                      </p:cBhvr>
                                    </p:animEffect>
                                  </p:childTnLst>
                                </p:cTn>
                              </p:par>
                            </p:childTnLst>
                          </p:cTn>
                        </p:par>
                        <p:par>
                          <p:cTn id="16" fill="hold">
                            <p:stCondLst>
                              <p:cond delay="3900"/>
                            </p:stCondLst>
                            <p:childTnLst>
                              <p:par>
                                <p:cTn id="17" presetID="10" presetClass="entr" presetSubtype="0" fill="hold" nodeType="afterEffect">
                                  <p:stCondLst>
                                    <p:cond delay="1200"/>
                                  </p:stCondLst>
                                  <p:childTnLst>
                                    <p:set>
                                      <p:cBhvr>
                                        <p:cTn id="18" dur="1" fill="hold">
                                          <p:stCondLst>
                                            <p:cond delay="0"/>
                                          </p:stCondLst>
                                        </p:cTn>
                                        <p:tgtEl>
                                          <p:spTgt spid="455"/>
                                        </p:tgtEl>
                                        <p:attrNameLst>
                                          <p:attrName>style.visibility</p:attrName>
                                        </p:attrNameLst>
                                      </p:cBhvr>
                                      <p:to>
                                        <p:strVal val="visible"/>
                                      </p:to>
                                    </p:set>
                                    <p:animEffect transition="in" filter="fade">
                                      <p:cBhvr>
                                        <p:cTn id="19" dur="500"/>
                                        <p:tgtEl>
                                          <p:spTgt spid="455"/>
                                        </p:tgtEl>
                                      </p:cBhvr>
                                    </p:animEffect>
                                  </p:childTnLst>
                                </p:cTn>
                              </p:par>
                            </p:childTnLst>
                          </p:cTn>
                        </p:par>
                        <p:par>
                          <p:cTn id="20" fill="hold">
                            <p:stCondLst>
                              <p:cond delay="5600"/>
                            </p:stCondLst>
                            <p:childTnLst>
                              <p:par>
                                <p:cTn id="21" presetID="10" presetClass="entr" presetSubtype="0" fill="hold" nodeType="afterEffect">
                                  <p:stCondLst>
                                    <p:cond delay="1200"/>
                                  </p:stCondLst>
                                  <p:childTnLst>
                                    <p:set>
                                      <p:cBhvr>
                                        <p:cTn id="22" dur="1" fill="hold">
                                          <p:stCondLst>
                                            <p:cond delay="0"/>
                                          </p:stCondLst>
                                        </p:cTn>
                                        <p:tgtEl>
                                          <p:spTgt spid="458"/>
                                        </p:tgtEl>
                                        <p:attrNameLst>
                                          <p:attrName>style.visibility</p:attrName>
                                        </p:attrNameLst>
                                      </p:cBhvr>
                                      <p:to>
                                        <p:strVal val="visible"/>
                                      </p:to>
                                    </p:set>
                                    <p:animEffect transition="in" filter="fade">
                                      <p:cBhvr>
                                        <p:cTn id="23" dur="500"/>
                                        <p:tgtEl>
                                          <p:spTgt spid="458"/>
                                        </p:tgtEl>
                                      </p:cBhvr>
                                    </p:animEffect>
                                  </p:childTnLst>
                                </p:cTn>
                              </p:par>
                            </p:childTnLst>
                          </p:cTn>
                        </p:par>
                        <p:par>
                          <p:cTn id="24" fill="hold">
                            <p:stCondLst>
                              <p:cond delay="7300"/>
                            </p:stCondLst>
                            <p:childTnLst>
                              <p:par>
                                <p:cTn id="25" presetID="10" presetClass="entr" presetSubtype="0" fill="hold" nodeType="afterEffect">
                                  <p:stCondLst>
                                    <p:cond delay="1200"/>
                                  </p:stCondLst>
                                  <p:childTnLst>
                                    <p:set>
                                      <p:cBhvr>
                                        <p:cTn id="26" dur="1" fill="hold">
                                          <p:stCondLst>
                                            <p:cond delay="0"/>
                                          </p:stCondLst>
                                        </p:cTn>
                                        <p:tgtEl>
                                          <p:spTgt spid="461"/>
                                        </p:tgtEl>
                                        <p:attrNameLst>
                                          <p:attrName>style.visibility</p:attrName>
                                        </p:attrNameLst>
                                      </p:cBhvr>
                                      <p:to>
                                        <p:strVal val="visible"/>
                                      </p:to>
                                    </p:set>
                                    <p:animEffect transition="in" filter="fade">
                                      <p:cBhvr>
                                        <p:cTn id="27" dur="500"/>
                                        <p:tgtEl>
                                          <p:spTgt spid="461"/>
                                        </p:tgtEl>
                                      </p:cBhvr>
                                    </p:animEffect>
                                  </p:childTnLst>
                                </p:cTn>
                              </p:par>
                            </p:childTnLst>
                          </p:cTn>
                        </p:par>
                        <p:par>
                          <p:cTn id="28" fill="hold">
                            <p:stCondLst>
                              <p:cond delay="9000"/>
                            </p:stCondLst>
                            <p:childTnLst>
                              <p:par>
                                <p:cTn id="29" presetID="10" presetClass="entr" presetSubtype="0" fill="hold" nodeType="afterEffect">
                                  <p:stCondLst>
                                    <p:cond delay="1200"/>
                                  </p:stCondLst>
                                  <p:childTnLst>
                                    <p:set>
                                      <p:cBhvr>
                                        <p:cTn id="30" dur="1" fill="hold">
                                          <p:stCondLst>
                                            <p:cond delay="0"/>
                                          </p:stCondLst>
                                        </p:cTn>
                                        <p:tgtEl>
                                          <p:spTgt spid="464"/>
                                        </p:tgtEl>
                                        <p:attrNameLst>
                                          <p:attrName>style.visibility</p:attrName>
                                        </p:attrNameLst>
                                      </p:cBhvr>
                                      <p:to>
                                        <p:strVal val="visible"/>
                                      </p:to>
                                    </p:set>
                                    <p:animEffect transition="in" filter="fade">
                                      <p:cBhvr>
                                        <p:cTn id="31" dur="500"/>
                                        <p:tgtEl>
                                          <p:spTgt spid="464"/>
                                        </p:tgtEl>
                                      </p:cBhvr>
                                    </p:animEffect>
                                  </p:childTnLst>
                                </p:cTn>
                              </p:par>
                            </p:childTnLst>
                          </p:cTn>
                        </p:par>
                        <p:par>
                          <p:cTn id="32" fill="hold">
                            <p:stCondLst>
                              <p:cond delay="10700"/>
                            </p:stCondLst>
                            <p:childTnLst>
                              <p:par>
                                <p:cTn id="33" presetID="10" presetClass="entr" presetSubtype="0" fill="hold" nodeType="afterEffect">
                                  <p:stCondLst>
                                    <p:cond delay="1200"/>
                                  </p:stCondLst>
                                  <p:childTnLst>
                                    <p:set>
                                      <p:cBhvr>
                                        <p:cTn id="34" dur="1" fill="hold">
                                          <p:stCondLst>
                                            <p:cond delay="0"/>
                                          </p:stCondLst>
                                        </p:cTn>
                                        <p:tgtEl>
                                          <p:spTgt spid="467"/>
                                        </p:tgtEl>
                                        <p:attrNameLst>
                                          <p:attrName>style.visibility</p:attrName>
                                        </p:attrNameLst>
                                      </p:cBhvr>
                                      <p:to>
                                        <p:strVal val="visible"/>
                                      </p:to>
                                    </p:set>
                                    <p:animEffect transition="in" filter="fade">
                                      <p:cBhvr>
                                        <p:cTn id="35" dur="500"/>
                                        <p:tgtEl>
                                          <p:spTgt spid="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46"/>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E4268"/>
              </a:buClr>
              <a:buSzPts val="4800"/>
              <a:buFont typeface="Century Gothic"/>
              <a:buNone/>
            </a:pPr>
            <a:r>
              <a:rPr lang="en-US" dirty="0"/>
              <a:t>Errors &amp; Uncertainties </a:t>
            </a:r>
            <a:endParaRPr dirty="0"/>
          </a:p>
        </p:txBody>
      </p:sp>
      <p:sp>
        <p:nvSpPr>
          <p:cNvPr id="476" name="Google Shape;476;p46"/>
          <p:cNvSpPr txBox="1">
            <a:spLocks noGrp="1"/>
          </p:cNvSpPr>
          <p:nvPr>
            <p:ph type="body" idx="1"/>
          </p:nvPr>
        </p:nvSpPr>
        <p:spPr>
          <a:xfrm>
            <a:off x="263750" y="1095200"/>
            <a:ext cx="11433000" cy="18681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800"/>
              </a:spcAft>
              <a:buClr>
                <a:srgbClr val="3E4268"/>
              </a:buClr>
              <a:buSzPts val="2400"/>
              <a:buFont typeface="Wingdings 3" panose="05040102010807070707" pitchFamily="18" charset="2"/>
              <a:buChar char="}"/>
            </a:pPr>
            <a:r>
              <a:rPr lang="en-US" sz="2400" dirty="0">
                <a:solidFill>
                  <a:schemeClr val="tx1">
                    <a:lumMod val="75000"/>
                    <a:lumOff val="25000"/>
                  </a:schemeClr>
                </a:solidFill>
              </a:rPr>
              <a:t>The FIRE 2.0 tool is not a predictive </a:t>
            </a:r>
            <a:r>
              <a:rPr lang="en-US" sz="2400" dirty="0" smtClean="0">
                <a:solidFill>
                  <a:schemeClr val="tx1">
                    <a:lumMod val="75000"/>
                    <a:lumOff val="25000"/>
                  </a:schemeClr>
                </a:solidFill>
              </a:rPr>
              <a:t>tool</a:t>
            </a:r>
            <a:endParaRPr lang="en-US" sz="2400" dirty="0">
              <a:solidFill>
                <a:schemeClr val="tx1">
                  <a:lumMod val="75000"/>
                  <a:lumOff val="25000"/>
                </a:schemeClr>
              </a:solidFill>
            </a:endParaRPr>
          </a:p>
          <a:p>
            <a:pPr marL="342900" lvl="0" indent="-342900" algn="l" rtl="0">
              <a:lnSpc>
                <a:spcPct val="100000"/>
              </a:lnSpc>
              <a:spcBef>
                <a:spcPts val="0"/>
              </a:spcBef>
              <a:spcAft>
                <a:spcPts val="800"/>
              </a:spcAft>
              <a:buClr>
                <a:srgbClr val="3E4268"/>
              </a:buClr>
              <a:buSzPts val="2400"/>
              <a:buFont typeface="Wingdings 3" panose="05040102010807070707" pitchFamily="18" charset="2"/>
              <a:buChar char="}"/>
            </a:pPr>
            <a:r>
              <a:rPr lang="en-US" sz="2400" dirty="0">
                <a:solidFill>
                  <a:schemeClr val="tx1">
                    <a:lumMod val="75000"/>
                    <a:lumOff val="25000"/>
                  </a:schemeClr>
                </a:solidFill>
              </a:rPr>
              <a:t>Changes to weights and </a:t>
            </a:r>
            <a:r>
              <a:rPr lang="en-US" sz="2400" dirty="0" smtClean="0">
                <a:solidFill>
                  <a:schemeClr val="tx1">
                    <a:lumMod val="75000"/>
                    <a:lumOff val="25000"/>
                  </a:schemeClr>
                </a:solidFill>
              </a:rPr>
              <a:t>thresholds are </a:t>
            </a:r>
            <a:r>
              <a:rPr lang="en-US" sz="2400" dirty="0">
                <a:solidFill>
                  <a:schemeClr val="tx1">
                    <a:lumMod val="75000"/>
                    <a:lumOff val="25000"/>
                  </a:schemeClr>
                </a:solidFill>
              </a:rPr>
              <a:t>not possible until code release</a:t>
            </a:r>
          </a:p>
          <a:p>
            <a:pPr marL="342900" lvl="0" indent="-342900" algn="l" rtl="0">
              <a:lnSpc>
                <a:spcPct val="100000"/>
              </a:lnSpc>
              <a:spcBef>
                <a:spcPts val="0"/>
              </a:spcBef>
              <a:spcAft>
                <a:spcPts val="800"/>
              </a:spcAft>
              <a:buClr>
                <a:srgbClr val="3E4268"/>
              </a:buClr>
              <a:buSzPts val="2400"/>
              <a:buFont typeface="Wingdings 3" panose="05040102010807070707" pitchFamily="18" charset="2"/>
              <a:buChar char="}"/>
            </a:pPr>
            <a:r>
              <a:rPr lang="en-US" sz="2400" dirty="0">
                <a:solidFill>
                  <a:schemeClr val="tx1">
                    <a:lumMod val="75000"/>
                    <a:lumOff val="25000"/>
                  </a:schemeClr>
                </a:solidFill>
              </a:rPr>
              <a:t>If data sources change, the code will not retrieve most recent data </a:t>
            </a:r>
            <a:endParaRPr b="1" dirty="0">
              <a:solidFill>
                <a:schemeClr val="tx1">
                  <a:lumMod val="75000"/>
                  <a:lumOff val="25000"/>
                </a:schemeClr>
              </a:solidFill>
            </a:endParaRPr>
          </a:p>
        </p:txBody>
      </p:sp>
      <p:pic>
        <p:nvPicPr>
          <p:cNvPr id="477" name="Google Shape;477;p46"/>
          <p:cNvPicPr preferRelativeResize="0"/>
          <p:nvPr/>
        </p:nvPicPr>
        <p:blipFill rotWithShape="1">
          <a:blip r:embed="rId3">
            <a:alphaModFix/>
          </a:blip>
          <a:srcRect/>
          <a:stretch/>
        </p:blipFill>
        <p:spPr>
          <a:xfrm>
            <a:off x="6096000" y="2870100"/>
            <a:ext cx="6095951" cy="3987901"/>
          </a:xfrm>
          <a:prstGeom prst="rect">
            <a:avLst/>
          </a:prstGeom>
          <a:ln>
            <a:noFill/>
          </a:ln>
          <a:effectLst>
            <a:outerShdw blurRad="292100" dist="139700" dir="2700000" algn="tl" rotWithShape="0">
              <a:srgbClr val="333333">
                <a:alpha val="65000"/>
              </a:srgbClr>
            </a:outerShdw>
          </a:effectLst>
        </p:spPr>
      </p:pic>
      <p:sp>
        <p:nvSpPr>
          <p:cNvPr id="478" name="Google Shape;478;p46"/>
          <p:cNvSpPr txBox="1"/>
          <p:nvPr/>
        </p:nvSpPr>
        <p:spPr>
          <a:xfrm>
            <a:off x="9057600" y="6621295"/>
            <a:ext cx="31344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dirty="0">
                <a:solidFill>
                  <a:schemeClr val="lt1"/>
                </a:solidFill>
                <a:latin typeface="Century Gothic"/>
                <a:ea typeface="Century Gothic"/>
                <a:cs typeface="Century Gothic"/>
                <a:sym typeface="Century Gothic"/>
              </a:rPr>
              <a:t>Images Source: Darren </a:t>
            </a:r>
            <a:r>
              <a:rPr lang="en-US" sz="1200" dirty="0" err="1">
                <a:solidFill>
                  <a:schemeClr val="lt1"/>
                </a:solidFill>
                <a:latin typeface="Century Gothic"/>
                <a:ea typeface="Century Gothic"/>
                <a:cs typeface="Century Gothic"/>
                <a:sym typeface="Century Gothic"/>
              </a:rPr>
              <a:t>Clabo</a:t>
            </a:r>
            <a:endParaRPr sz="1200" dirty="0">
              <a:solidFill>
                <a:schemeClr val="lt1"/>
              </a:solidFill>
              <a:latin typeface="Century Gothic"/>
              <a:ea typeface="Century Gothic"/>
              <a:cs typeface="Century Gothic"/>
              <a:sym typeface="Century Gothic"/>
            </a:endParaRPr>
          </a:p>
        </p:txBody>
      </p:sp>
      <p:pic>
        <p:nvPicPr>
          <p:cNvPr id="479" name="Google Shape;479;p46"/>
          <p:cNvPicPr preferRelativeResize="0"/>
          <p:nvPr/>
        </p:nvPicPr>
        <p:blipFill>
          <a:blip r:embed="rId4">
            <a:alphaModFix/>
          </a:blip>
          <a:stretch>
            <a:fillRect/>
          </a:stretch>
        </p:blipFill>
        <p:spPr>
          <a:xfrm>
            <a:off x="5" y="2870079"/>
            <a:ext cx="6095995" cy="398789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76">
                                            <p:txEl>
                                              <p:pRg st="0" end="0"/>
                                            </p:txEl>
                                          </p:spTgt>
                                        </p:tgtEl>
                                        <p:attrNameLst>
                                          <p:attrName>style.visibility</p:attrName>
                                        </p:attrNameLst>
                                      </p:cBhvr>
                                      <p:to>
                                        <p:strVal val="visible"/>
                                      </p:to>
                                    </p:set>
                                    <p:animEffect transition="in" filter="fade">
                                      <p:cBhvr>
                                        <p:cTn id="7" dur="500"/>
                                        <p:tgtEl>
                                          <p:spTgt spid="47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76">
                                            <p:txEl>
                                              <p:pRg st="1" end="1"/>
                                            </p:txEl>
                                          </p:spTgt>
                                        </p:tgtEl>
                                        <p:attrNameLst>
                                          <p:attrName>style.visibility</p:attrName>
                                        </p:attrNameLst>
                                      </p:cBhvr>
                                      <p:to>
                                        <p:strVal val="visible"/>
                                      </p:to>
                                    </p:set>
                                    <p:animEffect transition="in" filter="fade">
                                      <p:cBhvr>
                                        <p:cTn id="11" dur="500"/>
                                        <p:tgtEl>
                                          <p:spTgt spid="476">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76">
                                            <p:txEl>
                                              <p:pRg st="2" end="2"/>
                                            </p:txEl>
                                          </p:spTgt>
                                        </p:tgtEl>
                                        <p:attrNameLst>
                                          <p:attrName>style.visibility</p:attrName>
                                        </p:attrNameLst>
                                      </p:cBhvr>
                                      <p:to>
                                        <p:strVal val="visible"/>
                                      </p:to>
                                    </p:set>
                                    <p:animEffect transition="in" filter="fade">
                                      <p:cBhvr>
                                        <p:cTn id="15" dur="500"/>
                                        <p:tgtEl>
                                          <p:spTgt spid="4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47"/>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E4268"/>
              </a:buClr>
              <a:buSzPts val="4800"/>
              <a:buFont typeface="Century Gothic"/>
              <a:buNone/>
            </a:pPr>
            <a:r>
              <a:rPr lang="en-US" dirty="0"/>
              <a:t>Future Work</a:t>
            </a:r>
            <a:endParaRPr dirty="0"/>
          </a:p>
        </p:txBody>
      </p:sp>
      <p:sp>
        <p:nvSpPr>
          <p:cNvPr id="486" name="Google Shape;486;p47"/>
          <p:cNvSpPr txBox="1">
            <a:spLocks noGrp="1"/>
          </p:cNvSpPr>
          <p:nvPr>
            <p:ph type="body" idx="1"/>
          </p:nvPr>
        </p:nvSpPr>
        <p:spPr>
          <a:xfrm>
            <a:off x="1849650" y="5056900"/>
            <a:ext cx="8967000" cy="1782900"/>
          </a:xfrm>
          <a:prstGeom prst="rect">
            <a:avLst/>
          </a:prstGeom>
          <a:noFill/>
          <a:ln>
            <a:noFill/>
          </a:ln>
        </p:spPr>
        <p:txBody>
          <a:bodyPr spcFirstLastPara="1" wrap="square" lIns="91425" tIns="45700" rIns="91425" bIns="45700" anchor="t" anchorCtr="0">
            <a:noAutofit/>
          </a:bodyPr>
          <a:lstStyle/>
          <a:p>
            <a:pPr marL="349250" lvl="0" indent="-342900" algn="l" rtl="0">
              <a:lnSpc>
                <a:spcPct val="100000"/>
              </a:lnSpc>
              <a:spcBef>
                <a:spcPts val="0"/>
              </a:spcBef>
              <a:spcAft>
                <a:spcPts val="0"/>
              </a:spcAft>
              <a:buClr>
                <a:srgbClr val="3E4268"/>
              </a:buClr>
              <a:buSzPts val="2400"/>
              <a:buFont typeface="Wingdings 3" panose="05040102010807070707" pitchFamily="18" charset="2"/>
              <a:buChar char="}"/>
            </a:pPr>
            <a:r>
              <a:rPr lang="en-US" sz="2400" dirty="0">
                <a:solidFill>
                  <a:schemeClr val="tx1">
                    <a:lumMod val="75000"/>
                    <a:lumOff val="25000"/>
                  </a:schemeClr>
                </a:solidFill>
              </a:rPr>
              <a:t>Additional functionality with a user interface </a:t>
            </a:r>
          </a:p>
          <a:p>
            <a:pPr marL="349250" lvl="0" indent="-342900" algn="l" rtl="0">
              <a:lnSpc>
                <a:spcPct val="100000"/>
              </a:lnSpc>
              <a:spcBef>
                <a:spcPts val="0"/>
              </a:spcBef>
              <a:spcAft>
                <a:spcPts val="0"/>
              </a:spcAft>
              <a:buClr>
                <a:srgbClr val="3E4268"/>
              </a:buClr>
              <a:buSzPts val="2400"/>
              <a:buFont typeface="Wingdings 3" panose="05040102010807070707" pitchFamily="18" charset="2"/>
              <a:buChar char="}"/>
            </a:pPr>
            <a:r>
              <a:rPr lang="en-US" sz="2400" dirty="0">
                <a:solidFill>
                  <a:schemeClr val="tx1">
                    <a:lumMod val="75000"/>
                    <a:lumOff val="25000"/>
                  </a:schemeClr>
                </a:solidFill>
              </a:rPr>
              <a:t>Soil moisture layer could be expanded</a:t>
            </a:r>
          </a:p>
          <a:p>
            <a:pPr marL="349250" lvl="0" indent="-342900" algn="l" rtl="0">
              <a:lnSpc>
                <a:spcPct val="100000"/>
              </a:lnSpc>
              <a:spcBef>
                <a:spcPts val="0"/>
              </a:spcBef>
              <a:spcAft>
                <a:spcPts val="0"/>
              </a:spcAft>
              <a:buClr>
                <a:srgbClr val="3E4268"/>
              </a:buClr>
              <a:buSzPts val="2400"/>
              <a:buFont typeface="Wingdings 3" panose="05040102010807070707" pitchFamily="18" charset="2"/>
              <a:buChar char="}"/>
            </a:pPr>
            <a:r>
              <a:rPr lang="en-US" sz="2400" dirty="0">
                <a:solidFill>
                  <a:schemeClr val="tx1">
                    <a:lumMod val="75000"/>
                    <a:lumOff val="25000"/>
                  </a:schemeClr>
                </a:solidFill>
              </a:rPr>
              <a:t>Statistical verification against previous fires</a:t>
            </a:r>
          </a:p>
          <a:p>
            <a:pPr marL="349250" lvl="0" indent="-342900" algn="l" rtl="0">
              <a:lnSpc>
                <a:spcPct val="100000"/>
              </a:lnSpc>
              <a:spcBef>
                <a:spcPts val="0"/>
              </a:spcBef>
              <a:spcAft>
                <a:spcPts val="0"/>
              </a:spcAft>
              <a:buClr>
                <a:srgbClr val="3E4268"/>
              </a:buClr>
              <a:buSzPts val="2400"/>
              <a:buFont typeface="Wingdings 3" panose="05040102010807070707" pitchFamily="18" charset="2"/>
              <a:buChar char="}"/>
            </a:pPr>
            <a:r>
              <a:rPr lang="en-US" sz="2400" dirty="0">
                <a:solidFill>
                  <a:schemeClr val="tx1">
                    <a:lumMod val="75000"/>
                    <a:lumOff val="25000"/>
                  </a:schemeClr>
                </a:solidFill>
              </a:rPr>
              <a:t>Possible to configure tool to a different area of interest</a:t>
            </a:r>
            <a:endParaRPr sz="2400" dirty="0">
              <a:solidFill>
                <a:schemeClr val="tx1">
                  <a:lumMod val="75000"/>
                  <a:lumOff val="25000"/>
                </a:schemeClr>
              </a:solidFill>
            </a:endParaRPr>
          </a:p>
        </p:txBody>
      </p:sp>
      <p:pic>
        <p:nvPicPr>
          <p:cNvPr id="487" name="Google Shape;487;p47"/>
          <p:cNvPicPr preferRelativeResize="0"/>
          <p:nvPr/>
        </p:nvPicPr>
        <p:blipFill rotWithShape="1">
          <a:blip r:embed="rId3">
            <a:alphaModFix/>
          </a:blip>
          <a:srcRect/>
          <a:stretch/>
        </p:blipFill>
        <p:spPr>
          <a:xfrm>
            <a:off x="0" y="981775"/>
            <a:ext cx="6096000" cy="3937899"/>
          </a:xfrm>
          <a:prstGeom prst="rect">
            <a:avLst/>
          </a:prstGeom>
          <a:noFill/>
          <a:ln>
            <a:noFill/>
          </a:ln>
          <a:effectLst>
            <a:outerShdw blurRad="292100" dist="139700" dir="2700000" algn="tl" rotWithShape="0">
              <a:srgbClr val="333333">
                <a:alpha val="64705"/>
              </a:srgbClr>
            </a:outerShdw>
          </a:effectLst>
        </p:spPr>
      </p:pic>
      <p:pic>
        <p:nvPicPr>
          <p:cNvPr id="488" name="Google Shape;488;p47"/>
          <p:cNvPicPr preferRelativeResize="0"/>
          <p:nvPr/>
        </p:nvPicPr>
        <p:blipFill rotWithShape="1">
          <a:blip r:embed="rId4">
            <a:alphaModFix/>
          </a:blip>
          <a:srcRect/>
          <a:stretch/>
        </p:blipFill>
        <p:spPr>
          <a:xfrm>
            <a:off x="6096000" y="981774"/>
            <a:ext cx="6096003" cy="3937899"/>
          </a:xfrm>
          <a:prstGeom prst="rect">
            <a:avLst/>
          </a:prstGeom>
          <a:ln>
            <a:noFill/>
          </a:ln>
          <a:effectLst>
            <a:outerShdw blurRad="292100" dist="139700" dir="2700000" algn="tl" rotWithShape="0">
              <a:srgbClr val="333333">
                <a:alpha val="65000"/>
              </a:srgbClr>
            </a:outerShdw>
          </a:effectLst>
        </p:spPr>
      </p:pic>
      <p:sp>
        <p:nvSpPr>
          <p:cNvPr id="489" name="Google Shape;489;p47"/>
          <p:cNvSpPr txBox="1"/>
          <p:nvPr/>
        </p:nvSpPr>
        <p:spPr>
          <a:xfrm>
            <a:off x="9057600" y="981773"/>
            <a:ext cx="31344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dirty="0" smtClean="0">
                <a:solidFill>
                  <a:schemeClr val="lt1"/>
                </a:solidFill>
                <a:latin typeface="Century Gothic"/>
                <a:ea typeface="Century Gothic"/>
                <a:cs typeface="Century Gothic"/>
                <a:sym typeface="Century Gothic"/>
              </a:rPr>
              <a:t>Images </a:t>
            </a:r>
            <a:r>
              <a:rPr lang="en-US" sz="1200" dirty="0">
                <a:solidFill>
                  <a:schemeClr val="lt1"/>
                </a:solidFill>
                <a:latin typeface="Century Gothic"/>
                <a:ea typeface="Century Gothic"/>
                <a:cs typeface="Century Gothic"/>
                <a:sym typeface="Century Gothic"/>
              </a:rPr>
              <a:t>Source: Darren </a:t>
            </a:r>
            <a:r>
              <a:rPr lang="en-US" sz="1200" dirty="0" err="1">
                <a:solidFill>
                  <a:schemeClr val="lt1"/>
                </a:solidFill>
                <a:latin typeface="Century Gothic"/>
                <a:ea typeface="Century Gothic"/>
                <a:cs typeface="Century Gothic"/>
                <a:sym typeface="Century Gothic"/>
              </a:rPr>
              <a:t>Clabo</a:t>
            </a:r>
            <a:endParaRPr sz="1200" dirty="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86">
                                            <p:txEl>
                                              <p:pRg st="0" end="0"/>
                                            </p:txEl>
                                          </p:spTgt>
                                        </p:tgtEl>
                                        <p:attrNameLst>
                                          <p:attrName>style.visibility</p:attrName>
                                        </p:attrNameLst>
                                      </p:cBhvr>
                                      <p:to>
                                        <p:strVal val="visible"/>
                                      </p:to>
                                    </p:set>
                                    <p:animEffect transition="in" filter="fade">
                                      <p:cBhvr>
                                        <p:cTn id="7" dur="500"/>
                                        <p:tgtEl>
                                          <p:spTgt spid="48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86">
                                            <p:txEl>
                                              <p:pRg st="1" end="1"/>
                                            </p:txEl>
                                          </p:spTgt>
                                        </p:tgtEl>
                                        <p:attrNameLst>
                                          <p:attrName>style.visibility</p:attrName>
                                        </p:attrNameLst>
                                      </p:cBhvr>
                                      <p:to>
                                        <p:strVal val="visible"/>
                                      </p:to>
                                    </p:set>
                                    <p:animEffect transition="in" filter="fade">
                                      <p:cBhvr>
                                        <p:cTn id="11" dur="500"/>
                                        <p:tgtEl>
                                          <p:spTgt spid="486">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86">
                                            <p:txEl>
                                              <p:pRg st="2" end="2"/>
                                            </p:txEl>
                                          </p:spTgt>
                                        </p:tgtEl>
                                        <p:attrNameLst>
                                          <p:attrName>style.visibility</p:attrName>
                                        </p:attrNameLst>
                                      </p:cBhvr>
                                      <p:to>
                                        <p:strVal val="visible"/>
                                      </p:to>
                                    </p:set>
                                    <p:animEffect transition="in" filter="fade">
                                      <p:cBhvr>
                                        <p:cTn id="15" dur="500"/>
                                        <p:tgtEl>
                                          <p:spTgt spid="486">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86">
                                            <p:txEl>
                                              <p:pRg st="3" end="3"/>
                                            </p:txEl>
                                          </p:spTgt>
                                        </p:tgtEl>
                                        <p:attrNameLst>
                                          <p:attrName>style.visibility</p:attrName>
                                        </p:attrNameLst>
                                      </p:cBhvr>
                                      <p:to>
                                        <p:strVal val="visible"/>
                                      </p:to>
                                    </p:set>
                                    <p:animEffect transition="in" filter="fade">
                                      <p:cBhvr>
                                        <p:cTn id="19" dur="500"/>
                                        <p:tgtEl>
                                          <p:spTgt spid="48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48"/>
          <p:cNvSpPr/>
          <p:nvPr/>
        </p:nvSpPr>
        <p:spPr>
          <a:xfrm>
            <a:off x="873600" y="2414450"/>
            <a:ext cx="11318400" cy="18804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None/>
            </a:pPr>
            <a:r>
              <a:rPr lang="en-US" sz="2000" b="1" i="1" dirty="0">
                <a:solidFill>
                  <a:srgbClr val="3E4268"/>
                </a:solidFill>
                <a:latin typeface="Century Gothic" panose="020B0502020202020204" pitchFamily="34" charset="0"/>
                <a:ea typeface="Century Gothic"/>
                <a:cs typeface="Century Gothic"/>
                <a:sym typeface="Century Gothic"/>
              </a:rPr>
              <a:t>“This tool can really give our first responders an edge on the initial attack of suppressing those wildfires. If they know the status of the fuels and the other models aren’t showing that like ours could, that would definitely give us a leg up on suppressing that fire as quickly as possible.”</a:t>
            </a:r>
            <a:endParaRPr b="1" dirty="0">
              <a:solidFill>
                <a:srgbClr val="3E4268"/>
              </a:solidFill>
              <a:latin typeface="Century Gothic" panose="020B0502020202020204" pitchFamily="34" charset="0"/>
              <a:ea typeface="Century Gothic"/>
              <a:cs typeface="Century Gothic"/>
              <a:sym typeface="Century Gothic"/>
            </a:endParaRPr>
          </a:p>
          <a:p>
            <a:pPr marL="0" marR="0" lvl="0" indent="0" algn="ctr" rtl="0">
              <a:lnSpc>
                <a:spcPct val="150000"/>
              </a:lnSpc>
              <a:spcBef>
                <a:spcPts val="0"/>
              </a:spcBef>
              <a:spcAft>
                <a:spcPts val="0"/>
              </a:spcAft>
              <a:buNone/>
            </a:pPr>
            <a:r>
              <a:rPr lang="en-US" sz="2000" i="1" dirty="0">
                <a:solidFill>
                  <a:srgbClr val="3E4268"/>
                </a:solidFill>
                <a:latin typeface="Century Gothic" panose="020B0502020202020204" pitchFamily="34" charset="0"/>
                <a:ea typeface="Century Gothic"/>
                <a:cs typeface="Century Gothic"/>
                <a:sym typeface="Century Gothic"/>
              </a:rPr>
              <a:t> – Darren </a:t>
            </a:r>
            <a:r>
              <a:rPr lang="en-US" sz="2000" i="1" dirty="0" err="1">
                <a:solidFill>
                  <a:srgbClr val="3E4268"/>
                </a:solidFill>
                <a:latin typeface="Century Gothic" panose="020B0502020202020204" pitchFamily="34" charset="0"/>
                <a:ea typeface="Century Gothic"/>
                <a:cs typeface="Century Gothic"/>
                <a:sym typeface="Century Gothic"/>
              </a:rPr>
              <a:t>Clabo</a:t>
            </a:r>
            <a:r>
              <a:rPr lang="en-US" sz="2000" i="1" dirty="0">
                <a:solidFill>
                  <a:srgbClr val="3E4268"/>
                </a:solidFill>
                <a:latin typeface="Century Gothic" panose="020B0502020202020204" pitchFamily="34" charset="0"/>
                <a:ea typeface="Century Gothic"/>
                <a:cs typeface="Century Gothic"/>
                <a:sym typeface="Century Gothic"/>
              </a:rPr>
              <a:t>, State Fire Meteorologist of South Dakota</a:t>
            </a:r>
            <a:endParaRPr dirty="0">
              <a:solidFill>
                <a:srgbClr val="3E4268"/>
              </a:solidFill>
              <a:latin typeface="Century Gothic" panose="020B0502020202020204" pitchFamily="34" charset="0"/>
              <a:ea typeface="Century Gothic"/>
              <a:cs typeface="Century Gothic"/>
              <a:sym typeface="Century Gothic"/>
            </a:endParaRPr>
          </a:p>
        </p:txBody>
      </p:sp>
      <p:pic>
        <p:nvPicPr>
          <p:cNvPr id="496" name="Google Shape;496;p48"/>
          <p:cNvPicPr preferRelativeResize="0"/>
          <p:nvPr/>
        </p:nvPicPr>
        <p:blipFill rotWithShape="1">
          <a:blip r:embed="rId3">
            <a:alphaModFix/>
          </a:blip>
          <a:srcRect l="298" r="298"/>
          <a:stretch/>
        </p:blipFill>
        <p:spPr>
          <a:xfrm>
            <a:off x="2894600" y="1190775"/>
            <a:ext cx="3992051" cy="4112999"/>
          </a:xfrm>
          <a:prstGeom prst="rect">
            <a:avLst/>
          </a:prstGeom>
          <a:noFill/>
          <a:ln>
            <a:noFill/>
          </a:ln>
        </p:spPr>
      </p:pic>
      <p:pic>
        <p:nvPicPr>
          <p:cNvPr id="498" name="Google Shape;498;p48"/>
          <p:cNvPicPr preferRelativeResize="0"/>
          <p:nvPr/>
        </p:nvPicPr>
        <p:blipFill rotWithShape="1">
          <a:blip r:embed="rId4">
            <a:alphaModFix/>
          </a:blip>
          <a:srcRect/>
          <a:stretch/>
        </p:blipFill>
        <p:spPr>
          <a:xfrm>
            <a:off x="2839688" y="5303775"/>
            <a:ext cx="4101887" cy="359038"/>
          </a:xfrm>
          <a:prstGeom prst="rect">
            <a:avLst/>
          </a:prstGeom>
          <a:noFill/>
          <a:ln>
            <a:noFill/>
          </a:ln>
        </p:spPr>
      </p:pic>
      <p:sp>
        <p:nvSpPr>
          <p:cNvPr id="500" name="Google Shape;500;p48"/>
          <p:cNvSpPr txBox="1"/>
          <p:nvPr/>
        </p:nvSpPr>
        <p:spPr>
          <a:xfrm>
            <a:off x="3122350" y="5844900"/>
            <a:ext cx="5947200" cy="5559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None/>
            </a:pPr>
            <a:r>
              <a:rPr lang="en-US" sz="2400" b="1" dirty="0">
                <a:solidFill>
                  <a:srgbClr val="3E4268"/>
                </a:solidFill>
                <a:latin typeface="Century Gothic"/>
                <a:ea typeface="Century Gothic"/>
                <a:cs typeface="Century Gothic"/>
                <a:sym typeface="Century Gothic"/>
              </a:rPr>
              <a:t>Daily Fire Risk Map: November 6, 2018</a:t>
            </a:r>
            <a:endParaRPr sz="2400" b="1" dirty="0">
              <a:solidFill>
                <a:srgbClr val="3E4268"/>
              </a:solidFill>
              <a:latin typeface="Century Gothic"/>
              <a:ea typeface="Century Gothic"/>
              <a:cs typeface="Century Gothic"/>
              <a:sym typeface="Century Gothic"/>
            </a:endParaRPr>
          </a:p>
        </p:txBody>
      </p:sp>
      <p:sp>
        <p:nvSpPr>
          <p:cNvPr id="501" name="Google Shape;501;p48"/>
          <p:cNvSpPr txBox="1">
            <a:spLocks noGrp="1"/>
          </p:cNvSpPr>
          <p:nvPr>
            <p:ph type="title"/>
          </p:nvPr>
        </p:nvSpPr>
        <p:spPr>
          <a:xfrm>
            <a:off x="1501925" y="384999"/>
            <a:ext cx="9413400" cy="479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E4268"/>
              </a:buClr>
              <a:buSzPts val="4800"/>
              <a:buFont typeface="Calibri"/>
              <a:buNone/>
            </a:pPr>
            <a:r>
              <a:rPr lang="en-US" dirty="0">
                <a:latin typeface="Century Gothic"/>
                <a:ea typeface="Century Gothic"/>
                <a:cs typeface="Century Gothic"/>
                <a:sym typeface="Century Gothic"/>
              </a:rPr>
              <a:t>FIRE 2.0 Tool</a:t>
            </a:r>
            <a:endParaRPr dirty="0">
              <a:latin typeface="Century Gothic"/>
              <a:ea typeface="Century Gothic"/>
              <a:cs typeface="Century Gothic"/>
              <a:sym typeface="Century Gothic"/>
            </a:endParaRPr>
          </a:p>
        </p:txBody>
      </p:sp>
      <p:sp>
        <p:nvSpPr>
          <p:cNvPr id="502" name="Google Shape;502;p48"/>
          <p:cNvSpPr txBox="1"/>
          <p:nvPr/>
        </p:nvSpPr>
        <p:spPr>
          <a:xfrm>
            <a:off x="6745938" y="6515100"/>
            <a:ext cx="53256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dirty="0">
                <a:solidFill>
                  <a:srgbClr val="3E4268"/>
                </a:solidFill>
                <a:latin typeface="Century Gothic"/>
                <a:ea typeface="Century Gothic"/>
                <a:cs typeface="Century Gothic"/>
                <a:sym typeface="Century Gothic"/>
              </a:rPr>
              <a:t>Image Source: Missouri River Basin Disasters Team</a:t>
            </a:r>
            <a:endParaRPr dirty="0">
              <a:solidFill>
                <a:srgbClr val="3E4268"/>
              </a:solidFill>
              <a:latin typeface="Century Gothic"/>
              <a:ea typeface="Century Gothic"/>
              <a:cs typeface="Century Gothic"/>
              <a:sym typeface="Century Gothic"/>
            </a:endParaRPr>
          </a:p>
        </p:txBody>
      </p:sp>
      <p:pic>
        <p:nvPicPr>
          <p:cNvPr id="42" name="Google Shape;438;p45">
            <a:extLst>
              <a:ext uri="{FF2B5EF4-FFF2-40B4-BE49-F238E27FC236}">
                <a16:creationId xmlns:a16="http://schemas.microsoft.com/office/drawing/2014/main" id="{CBDBB6F1-0253-CA48-8ECB-F658B615CBB8}"/>
              </a:ext>
            </a:extLst>
          </p:cNvPr>
          <p:cNvPicPr preferRelativeResize="0"/>
          <p:nvPr/>
        </p:nvPicPr>
        <p:blipFill rotWithShape="1">
          <a:blip r:embed="rId5">
            <a:alphaModFix/>
          </a:blip>
          <a:srcRect/>
          <a:stretch/>
        </p:blipFill>
        <p:spPr>
          <a:xfrm>
            <a:off x="9154226" y="2378667"/>
            <a:ext cx="381075" cy="810815"/>
          </a:xfrm>
          <a:prstGeom prst="rect">
            <a:avLst/>
          </a:prstGeom>
          <a:noFill/>
          <a:ln>
            <a:noFill/>
          </a:ln>
        </p:spPr>
      </p:pic>
      <p:sp>
        <p:nvSpPr>
          <p:cNvPr id="43" name="Rectangle 42">
            <a:extLst>
              <a:ext uri="{FF2B5EF4-FFF2-40B4-BE49-F238E27FC236}">
                <a16:creationId xmlns:a16="http://schemas.microsoft.com/office/drawing/2014/main" id="{D2B1FD93-A732-1340-BAE1-8BDF02977F72}"/>
              </a:ext>
            </a:extLst>
          </p:cNvPr>
          <p:cNvSpPr/>
          <p:nvPr/>
        </p:nvSpPr>
        <p:spPr>
          <a:xfrm>
            <a:off x="7272407" y="2443152"/>
            <a:ext cx="411480" cy="201168"/>
          </a:xfrm>
          <a:prstGeom prst="rect">
            <a:avLst/>
          </a:prstGeom>
          <a:noFill/>
          <a:ln w="15875"/>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Garamond" panose="02020404030301010803" pitchFamily="18" charset="0"/>
            </a:endParaRPr>
          </a:p>
        </p:txBody>
      </p:sp>
      <p:sp>
        <p:nvSpPr>
          <p:cNvPr id="44" name="Rectangle 43">
            <a:extLst>
              <a:ext uri="{FF2B5EF4-FFF2-40B4-BE49-F238E27FC236}">
                <a16:creationId xmlns:a16="http://schemas.microsoft.com/office/drawing/2014/main" id="{14D3AEA2-D7DA-EA4B-B294-162003DC347A}"/>
              </a:ext>
            </a:extLst>
          </p:cNvPr>
          <p:cNvSpPr/>
          <p:nvPr/>
        </p:nvSpPr>
        <p:spPr>
          <a:xfrm>
            <a:off x="7273492" y="2719789"/>
            <a:ext cx="411480" cy="201168"/>
          </a:xfrm>
          <a:prstGeom prst="rect">
            <a:avLst/>
          </a:prstGeom>
          <a:noFill/>
          <a:ln w="317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Garamond" panose="02020404030301010803" pitchFamily="18" charset="0"/>
            </a:endParaRPr>
          </a:p>
        </p:txBody>
      </p:sp>
      <p:sp>
        <p:nvSpPr>
          <p:cNvPr id="45" name="Rectangle 44">
            <a:extLst>
              <a:ext uri="{FF2B5EF4-FFF2-40B4-BE49-F238E27FC236}">
                <a16:creationId xmlns:a16="http://schemas.microsoft.com/office/drawing/2014/main" id="{9B587F59-B65D-B047-91F3-5BEEBAA9F98D}"/>
              </a:ext>
            </a:extLst>
          </p:cNvPr>
          <p:cNvSpPr/>
          <p:nvPr/>
        </p:nvSpPr>
        <p:spPr>
          <a:xfrm>
            <a:off x="7272407" y="2987162"/>
            <a:ext cx="411480" cy="201168"/>
          </a:xfrm>
          <a:prstGeom prst="rect">
            <a:avLst/>
          </a:prstGeom>
          <a:solidFill>
            <a:srgbClr val="00C5FF"/>
          </a:solidFill>
          <a:ln w="1587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Garamond" panose="02020404030301010803" pitchFamily="18" charset="0"/>
            </a:endParaRPr>
          </a:p>
        </p:txBody>
      </p:sp>
      <p:sp>
        <p:nvSpPr>
          <p:cNvPr id="46" name="Rectangle 45">
            <a:extLst>
              <a:ext uri="{FF2B5EF4-FFF2-40B4-BE49-F238E27FC236}">
                <a16:creationId xmlns:a16="http://schemas.microsoft.com/office/drawing/2014/main" id="{828FD76C-736C-824B-80F9-7163997C6332}"/>
              </a:ext>
            </a:extLst>
          </p:cNvPr>
          <p:cNvSpPr/>
          <p:nvPr/>
        </p:nvSpPr>
        <p:spPr>
          <a:xfrm>
            <a:off x="7265069" y="3587199"/>
            <a:ext cx="411480" cy="201168"/>
          </a:xfrm>
          <a:prstGeom prst="rect">
            <a:avLst/>
          </a:prstGeom>
          <a:ln w="1587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Garamond" panose="02020404030301010803" pitchFamily="18" charset="0"/>
            </a:endParaRPr>
          </a:p>
        </p:txBody>
      </p:sp>
      <p:sp>
        <p:nvSpPr>
          <p:cNvPr id="47" name="Rectangle 46">
            <a:extLst>
              <a:ext uri="{FF2B5EF4-FFF2-40B4-BE49-F238E27FC236}">
                <a16:creationId xmlns:a16="http://schemas.microsoft.com/office/drawing/2014/main" id="{CAAEFCE0-8457-D748-A90B-EC686B5C6F6D}"/>
              </a:ext>
            </a:extLst>
          </p:cNvPr>
          <p:cNvSpPr/>
          <p:nvPr/>
        </p:nvSpPr>
        <p:spPr>
          <a:xfrm>
            <a:off x="7265069" y="3879657"/>
            <a:ext cx="411480" cy="201168"/>
          </a:xfrm>
          <a:prstGeom prst="rect">
            <a:avLst/>
          </a:prstGeom>
          <a:solidFill>
            <a:srgbClr val="FFE18F"/>
          </a:solidFill>
          <a:ln w="1587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Garamond" panose="02020404030301010803" pitchFamily="18" charset="0"/>
            </a:endParaRPr>
          </a:p>
        </p:txBody>
      </p:sp>
      <p:sp>
        <p:nvSpPr>
          <p:cNvPr id="48" name="Rectangle 47">
            <a:extLst>
              <a:ext uri="{FF2B5EF4-FFF2-40B4-BE49-F238E27FC236}">
                <a16:creationId xmlns:a16="http://schemas.microsoft.com/office/drawing/2014/main" id="{D73F8335-C8A2-8A42-9B88-6AF3007BB19B}"/>
              </a:ext>
            </a:extLst>
          </p:cNvPr>
          <p:cNvSpPr/>
          <p:nvPr/>
        </p:nvSpPr>
        <p:spPr>
          <a:xfrm>
            <a:off x="7266078" y="4169694"/>
            <a:ext cx="411480" cy="201168"/>
          </a:xfrm>
          <a:prstGeom prst="rect">
            <a:avLst/>
          </a:prstGeom>
          <a:solidFill>
            <a:srgbClr val="FFD66A"/>
          </a:solidFill>
          <a:ln w="1587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Garamond" panose="02020404030301010803" pitchFamily="18" charset="0"/>
            </a:endParaRPr>
          </a:p>
        </p:txBody>
      </p:sp>
      <p:sp>
        <p:nvSpPr>
          <p:cNvPr id="49" name="Rectangle 48">
            <a:extLst>
              <a:ext uri="{FF2B5EF4-FFF2-40B4-BE49-F238E27FC236}">
                <a16:creationId xmlns:a16="http://schemas.microsoft.com/office/drawing/2014/main" id="{3FE45682-D49E-0147-927A-EDAEE782D770}"/>
              </a:ext>
            </a:extLst>
          </p:cNvPr>
          <p:cNvSpPr/>
          <p:nvPr/>
        </p:nvSpPr>
        <p:spPr>
          <a:xfrm>
            <a:off x="7261811" y="4437591"/>
            <a:ext cx="411480" cy="201168"/>
          </a:xfrm>
          <a:prstGeom prst="rect">
            <a:avLst/>
          </a:prstGeom>
          <a:solidFill>
            <a:srgbClr val="FFC846"/>
          </a:solidFill>
          <a:ln w="1587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Garamond" panose="02020404030301010803" pitchFamily="18" charset="0"/>
            </a:endParaRPr>
          </a:p>
        </p:txBody>
      </p:sp>
      <p:sp>
        <p:nvSpPr>
          <p:cNvPr id="50" name="Rectangle 49">
            <a:extLst>
              <a:ext uri="{FF2B5EF4-FFF2-40B4-BE49-F238E27FC236}">
                <a16:creationId xmlns:a16="http://schemas.microsoft.com/office/drawing/2014/main" id="{7CB6DAEF-A280-1541-AB20-87F6C8DD0CB2}"/>
              </a:ext>
            </a:extLst>
          </p:cNvPr>
          <p:cNvSpPr/>
          <p:nvPr/>
        </p:nvSpPr>
        <p:spPr>
          <a:xfrm>
            <a:off x="7265069" y="4704964"/>
            <a:ext cx="411480" cy="201168"/>
          </a:xfrm>
          <a:prstGeom prst="rect">
            <a:avLst/>
          </a:prstGeom>
          <a:solidFill>
            <a:srgbClr val="FFBA24"/>
          </a:solidFill>
          <a:ln w="1587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Garamond" panose="02020404030301010803" pitchFamily="18" charset="0"/>
            </a:endParaRPr>
          </a:p>
        </p:txBody>
      </p:sp>
      <p:sp>
        <p:nvSpPr>
          <p:cNvPr id="51" name="Rectangle 50">
            <a:extLst>
              <a:ext uri="{FF2B5EF4-FFF2-40B4-BE49-F238E27FC236}">
                <a16:creationId xmlns:a16="http://schemas.microsoft.com/office/drawing/2014/main" id="{12CB6C79-7DF8-9F42-A8E4-A4800FC1A654}"/>
              </a:ext>
            </a:extLst>
          </p:cNvPr>
          <p:cNvSpPr/>
          <p:nvPr/>
        </p:nvSpPr>
        <p:spPr>
          <a:xfrm>
            <a:off x="8589133" y="3557677"/>
            <a:ext cx="411480" cy="201168"/>
          </a:xfrm>
          <a:prstGeom prst="rect">
            <a:avLst/>
          </a:prstGeom>
          <a:solidFill>
            <a:srgbClr val="FA8500"/>
          </a:solidFill>
          <a:ln w="1587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Garamond" panose="02020404030301010803" pitchFamily="18" charset="0"/>
            </a:endParaRPr>
          </a:p>
        </p:txBody>
      </p:sp>
      <p:sp>
        <p:nvSpPr>
          <p:cNvPr id="52" name="Rectangle 51">
            <a:extLst>
              <a:ext uri="{FF2B5EF4-FFF2-40B4-BE49-F238E27FC236}">
                <a16:creationId xmlns:a16="http://schemas.microsoft.com/office/drawing/2014/main" id="{67C06A11-63BA-2143-A0D9-1995B767AE1F}"/>
              </a:ext>
            </a:extLst>
          </p:cNvPr>
          <p:cNvSpPr/>
          <p:nvPr/>
        </p:nvSpPr>
        <p:spPr>
          <a:xfrm>
            <a:off x="8589133" y="3835592"/>
            <a:ext cx="411480" cy="201168"/>
          </a:xfrm>
          <a:prstGeom prst="rect">
            <a:avLst/>
          </a:prstGeom>
          <a:solidFill>
            <a:srgbClr val="F56200"/>
          </a:solidFill>
          <a:ln w="1587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Garamond" panose="02020404030301010803" pitchFamily="18" charset="0"/>
            </a:endParaRPr>
          </a:p>
        </p:txBody>
      </p:sp>
      <p:sp>
        <p:nvSpPr>
          <p:cNvPr id="53" name="Rectangle 52">
            <a:extLst>
              <a:ext uri="{FF2B5EF4-FFF2-40B4-BE49-F238E27FC236}">
                <a16:creationId xmlns:a16="http://schemas.microsoft.com/office/drawing/2014/main" id="{5ECC7982-0470-2D46-9BB4-2073F586B59F}"/>
              </a:ext>
            </a:extLst>
          </p:cNvPr>
          <p:cNvSpPr/>
          <p:nvPr/>
        </p:nvSpPr>
        <p:spPr>
          <a:xfrm>
            <a:off x="8589133" y="4104242"/>
            <a:ext cx="411480" cy="201168"/>
          </a:xfrm>
          <a:prstGeom prst="rect">
            <a:avLst/>
          </a:prstGeom>
          <a:solidFill>
            <a:srgbClr val="F23F00"/>
          </a:solidFill>
          <a:ln w="1587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Garamond" panose="02020404030301010803" pitchFamily="18" charset="0"/>
            </a:endParaRPr>
          </a:p>
        </p:txBody>
      </p:sp>
      <p:sp>
        <p:nvSpPr>
          <p:cNvPr id="54" name="Rectangle 53">
            <a:extLst>
              <a:ext uri="{FF2B5EF4-FFF2-40B4-BE49-F238E27FC236}">
                <a16:creationId xmlns:a16="http://schemas.microsoft.com/office/drawing/2014/main" id="{C9A00105-9042-934B-BCB2-2582118A99BC}"/>
              </a:ext>
            </a:extLst>
          </p:cNvPr>
          <p:cNvSpPr/>
          <p:nvPr/>
        </p:nvSpPr>
        <p:spPr>
          <a:xfrm>
            <a:off x="8589133" y="4389073"/>
            <a:ext cx="411480" cy="201168"/>
          </a:xfrm>
          <a:prstGeom prst="rect">
            <a:avLst/>
          </a:prstGeom>
          <a:solidFill>
            <a:srgbClr val="EC2000"/>
          </a:solidFill>
          <a:ln w="1587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Garamond" panose="02020404030301010803" pitchFamily="18" charset="0"/>
            </a:endParaRPr>
          </a:p>
        </p:txBody>
      </p:sp>
      <p:sp>
        <p:nvSpPr>
          <p:cNvPr id="55" name="Rectangle 54">
            <a:extLst>
              <a:ext uri="{FF2B5EF4-FFF2-40B4-BE49-F238E27FC236}">
                <a16:creationId xmlns:a16="http://schemas.microsoft.com/office/drawing/2014/main" id="{1563FC07-6020-2249-91CA-F1C764B6B03C}"/>
              </a:ext>
            </a:extLst>
          </p:cNvPr>
          <p:cNvSpPr/>
          <p:nvPr/>
        </p:nvSpPr>
        <p:spPr>
          <a:xfrm>
            <a:off x="8589133" y="4661900"/>
            <a:ext cx="411480" cy="201168"/>
          </a:xfrm>
          <a:prstGeom prst="rect">
            <a:avLst/>
          </a:prstGeom>
          <a:solidFill>
            <a:srgbClr val="E70000"/>
          </a:solidFill>
          <a:ln w="1587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Garamond" panose="02020404030301010803" pitchFamily="18" charset="0"/>
            </a:endParaRPr>
          </a:p>
        </p:txBody>
      </p:sp>
      <p:sp>
        <p:nvSpPr>
          <p:cNvPr id="56" name="Rectangle 55">
            <a:extLst>
              <a:ext uri="{FF2B5EF4-FFF2-40B4-BE49-F238E27FC236}">
                <a16:creationId xmlns:a16="http://schemas.microsoft.com/office/drawing/2014/main" id="{87434534-274F-F849-87C1-8AADB92DF3D7}"/>
              </a:ext>
            </a:extLst>
          </p:cNvPr>
          <p:cNvSpPr/>
          <p:nvPr/>
        </p:nvSpPr>
        <p:spPr>
          <a:xfrm>
            <a:off x="7265069" y="4965959"/>
            <a:ext cx="411480" cy="201168"/>
          </a:xfrm>
          <a:prstGeom prst="rect">
            <a:avLst/>
          </a:prstGeom>
          <a:solidFill>
            <a:srgbClr val="FFAB01"/>
          </a:solidFill>
          <a:ln w="1587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Garamond" panose="02020404030301010803" pitchFamily="18" charset="0"/>
            </a:endParaRPr>
          </a:p>
        </p:txBody>
      </p:sp>
      <p:sp>
        <p:nvSpPr>
          <p:cNvPr id="58" name="TextBox 57">
            <a:extLst>
              <a:ext uri="{FF2B5EF4-FFF2-40B4-BE49-F238E27FC236}">
                <a16:creationId xmlns:a16="http://schemas.microsoft.com/office/drawing/2014/main" id="{CCD6584A-83B6-1140-A01D-B90A8FA895F1}"/>
              </a:ext>
            </a:extLst>
          </p:cNvPr>
          <p:cNvSpPr txBox="1"/>
          <p:nvPr/>
        </p:nvSpPr>
        <p:spPr>
          <a:xfrm>
            <a:off x="7156075" y="3237730"/>
            <a:ext cx="2529576" cy="338554"/>
          </a:xfrm>
          <a:prstGeom prst="rect">
            <a:avLst/>
          </a:prstGeom>
        </p:spPr>
        <p:txBody>
          <a:bodyPr wrap="square" numCol="1" spcCol="640080" rtlCol="0">
            <a:spAutoFit/>
          </a:bodyPr>
          <a:lstStyle/>
          <a:p>
            <a:r>
              <a:rPr lang="en-US" sz="1600" b="1" dirty="0">
                <a:solidFill>
                  <a:srgbClr val="3E4268"/>
                </a:solidFill>
                <a:latin typeface="Century Gothic" panose="020B0502020202020204" pitchFamily="34" charset="0"/>
              </a:rPr>
              <a:t>Fire Risk Potential</a:t>
            </a:r>
          </a:p>
        </p:txBody>
      </p:sp>
      <p:sp>
        <p:nvSpPr>
          <p:cNvPr id="59" name="TextBox 58">
            <a:extLst>
              <a:ext uri="{FF2B5EF4-FFF2-40B4-BE49-F238E27FC236}">
                <a16:creationId xmlns:a16="http://schemas.microsoft.com/office/drawing/2014/main" id="{A936C4F5-534C-5849-A876-43766278D049}"/>
              </a:ext>
            </a:extLst>
          </p:cNvPr>
          <p:cNvSpPr txBox="1"/>
          <p:nvPr/>
        </p:nvSpPr>
        <p:spPr>
          <a:xfrm>
            <a:off x="7646532" y="2400026"/>
            <a:ext cx="1197117" cy="307777"/>
          </a:xfrm>
          <a:prstGeom prst="rect">
            <a:avLst/>
          </a:prstGeom>
        </p:spPr>
        <p:txBody>
          <a:bodyPr wrap="square" numCol="1" spcCol="640080" rtlCol="0">
            <a:spAutoFit/>
          </a:bodyPr>
          <a:lstStyle/>
          <a:p>
            <a:r>
              <a:rPr lang="en-US" dirty="0">
                <a:solidFill>
                  <a:schemeClr val="tx1">
                    <a:lumMod val="75000"/>
                    <a:lumOff val="25000"/>
                  </a:schemeClr>
                </a:solidFill>
                <a:latin typeface="Century Gothic" panose="020B0502020202020204" pitchFamily="34" charset="0"/>
              </a:rPr>
              <a:t>Counties</a:t>
            </a:r>
          </a:p>
        </p:txBody>
      </p:sp>
      <p:sp>
        <p:nvSpPr>
          <p:cNvPr id="60" name="TextBox 59">
            <a:extLst>
              <a:ext uri="{FF2B5EF4-FFF2-40B4-BE49-F238E27FC236}">
                <a16:creationId xmlns:a16="http://schemas.microsoft.com/office/drawing/2014/main" id="{7296C7B5-6ABC-374D-B7AB-1402822C3900}"/>
              </a:ext>
            </a:extLst>
          </p:cNvPr>
          <p:cNvSpPr txBox="1"/>
          <p:nvPr/>
        </p:nvSpPr>
        <p:spPr>
          <a:xfrm>
            <a:off x="7659156" y="2661297"/>
            <a:ext cx="1451408" cy="307777"/>
          </a:xfrm>
          <a:prstGeom prst="rect">
            <a:avLst/>
          </a:prstGeom>
        </p:spPr>
        <p:txBody>
          <a:bodyPr wrap="square" numCol="1" spcCol="640080" rtlCol="0">
            <a:spAutoFit/>
          </a:bodyPr>
          <a:lstStyle/>
          <a:p>
            <a:r>
              <a:rPr lang="en-US" dirty="0">
                <a:solidFill>
                  <a:schemeClr val="tx1">
                    <a:lumMod val="75000"/>
                    <a:lumOff val="25000"/>
                  </a:schemeClr>
                </a:solidFill>
                <a:latin typeface="Century Gothic" panose="020B0502020202020204" pitchFamily="34" charset="0"/>
              </a:rPr>
              <a:t>Reservations</a:t>
            </a:r>
          </a:p>
        </p:txBody>
      </p:sp>
      <p:sp>
        <p:nvSpPr>
          <p:cNvPr id="61" name="TextBox 60">
            <a:extLst>
              <a:ext uri="{FF2B5EF4-FFF2-40B4-BE49-F238E27FC236}">
                <a16:creationId xmlns:a16="http://schemas.microsoft.com/office/drawing/2014/main" id="{4AA5CB71-A95F-2C48-8A9F-210AA9370E91}"/>
              </a:ext>
            </a:extLst>
          </p:cNvPr>
          <p:cNvSpPr txBox="1"/>
          <p:nvPr/>
        </p:nvSpPr>
        <p:spPr>
          <a:xfrm>
            <a:off x="7659156" y="2926888"/>
            <a:ext cx="1626546" cy="307777"/>
          </a:xfrm>
          <a:prstGeom prst="rect">
            <a:avLst/>
          </a:prstGeom>
        </p:spPr>
        <p:txBody>
          <a:bodyPr wrap="square" numCol="1" spcCol="640080" rtlCol="0">
            <a:spAutoFit/>
          </a:bodyPr>
          <a:lstStyle/>
          <a:p>
            <a:r>
              <a:rPr lang="en-US" dirty="0">
                <a:solidFill>
                  <a:schemeClr val="tx1">
                    <a:lumMod val="75000"/>
                    <a:lumOff val="25000"/>
                  </a:schemeClr>
                </a:solidFill>
                <a:latin typeface="Century Gothic" panose="020B0502020202020204" pitchFamily="34" charset="0"/>
              </a:rPr>
              <a:t>Snow Cover</a:t>
            </a:r>
          </a:p>
        </p:txBody>
      </p:sp>
      <p:sp>
        <p:nvSpPr>
          <p:cNvPr id="62" name="TextBox 61">
            <a:extLst>
              <a:ext uri="{FF2B5EF4-FFF2-40B4-BE49-F238E27FC236}">
                <a16:creationId xmlns:a16="http://schemas.microsoft.com/office/drawing/2014/main" id="{C79EFB09-E745-1446-8811-CFC12B4E1A87}"/>
              </a:ext>
            </a:extLst>
          </p:cNvPr>
          <p:cNvSpPr txBox="1"/>
          <p:nvPr/>
        </p:nvSpPr>
        <p:spPr>
          <a:xfrm>
            <a:off x="7669754" y="3527815"/>
            <a:ext cx="570879" cy="307777"/>
          </a:xfrm>
          <a:prstGeom prst="rect">
            <a:avLst/>
          </a:prstGeom>
        </p:spPr>
        <p:txBody>
          <a:bodyPr wrap="square" numCol="1" spcCol="640080" rtlCol="0">
            <a:spAutoFit/>
          </a:bodyPr>
          <a:lstStyle/>
          <a:p>
            <a:r>
              <a:rPr lang="en-US" dirty="0">
                <a:solidFill>
                  <a:schemeClr val="tx1">
                    <a:lumMod val="75000"/>
                    <a:lumOff val="25000"/>
                  </a:schemeClr>
                </a:solidFill>
                <a:latin typeface="Century Gothic" panose="020B0502020202020204" pitchFamily="34" charset="0"/>
              </a:rPr>
              <a:t>0</a:t>
            </a:r>
          </a:p>
        </p:txBody>
      </p:sp>
      <p:sp>
        <p:nvSpPr>
          <p:cNvPr id="63" name="TextBox 62">
            <a:extLst>
              <a:ext uri="{FF2B5EF4-FFF2-40B4-BE49-F238E27FC236}">
                <a16:creationId xmlns:a16="http://schemas.microsoft.com/office/drawing/2014/main" id="{492B5E32-3133-4941-AF81-4D28738D4BBB}"/>
              </a:ext>
            </a:extLst>
          </p:cNvPr>
          <p:cNvSpPr txBox="1"/>
          <p:nvPr/>
        </p:nvSpPr>
        <p:spPr>
          <a:xfrm>
            <a:off x="7646826" y="3832003"/>
            <a:ext cx="838477" cy="307777"/>
          </a:xfrm>
          <a:prstGeom prst="rect">
            <a:avLst/>
          </a:prstGeom>
        </p:spPr>
        <p:txBody>
          <a:bodyPr wrap="square" numCol="1" spcCol="640080" rtlCol="0">
            <a:spAutoFit/>
          </a:bodyPr>
          <a:lstStyle/>
          <a:p>
            <a:r>
              <a:rPr lang="en-US" dirty="0">
                <a:solidFill>
                  <a:schemeClr val="tx1">
                    <a:lumMod val="75000"/>
                    <a:lumOff val="25000"/>
                  </a:schemeClr>
                </a:solidFill>
                <a:latin typeface="Century Gothic" panose="020B0502020202020204" pitchFamily="34" charset="0"/>
              </a:rPr>
              <a:t>0 – 0.1</a:t>
            </a:r>
          </a:p>
        </p:txBody>
      </p:sp>
      <p:sp>
        <p:nvSpPr>
          <p:cNvPr id="64" name="TextBox 63">
            <a:extLst>
              <a:ext uri="{FF2B5EF4-FFF2-40B4-BE49-F238E27FC236}">
                <a16:creationId xmlns:a16="http://schemas.microsoft.com/office/drawing/2014/main" id="{FA4199D5-83F3-314B-AEC0-28AD1D43AF00}"/>
              </a:ext>
            </a:extLst>
          </p:cNvPr>
          <p:cNvSpPr txBox="1"/>
          <p:nvPr/>
        </p:nvSpPr>
        <p:spPr>
          <a:xfrm>
            <a:off x="7636734" y="4120423"/>
            <a:ext cx="986330" cy="307777"/>
          </a:xfrm>
          <a:prstGeom prst="rect">
            <a:avLst/>
          </a:prstGeom>
        </p:spPr>
        <p:txBody>
          <a:bodyPr wrap="square" numCol="1" spcCol="640080" rtlCol="0">
            <a:spAutoFit/>
          </a:bodyPr>
          <a:lstStyle/>
          <a:p>
            <a:r>
              <a:rPr lang="en-US" dirty="0">
                <a:solidFill>
                  <a:schemeClr val="tx1">
                    <a:lumMod val="75000"/>
                    <a:lumOff val="25000"/>
                  </a:schemeClr>
                </a:solidFill>
                <a:latin typeface="Century Gothic" panose="020B0502020202020204" pitchFamily="34" charset="0"/>
              </a:rPr>
              <a:t>0.1 – 0.2</a:t>
            </a:r>
          </a:p>
        </p:txBody>
      </p:sp>
      <p:sp>
        <p:nvSpPr>
          <p:cNvPr id="65" name="TextBox 64">
            <a:extLst>
              <a:ext uri="{FF2B5EF4-FFF2-40B4-BE49-F238E27FC236}">
                <a16:creationId xmlns:a16="http://schemas.microsoft.com/office/drawing/2014/main" id="{2D653113-7C07-0847-B6BB-33E13BDB77A9}"/>
              </a:ext>
            </a:extLst>
          </p:cNvPr>
          <p:cNvSpPr txBox="1"/>
          <p:nvPr/>
        </p:nvSpPr>
        <p:spPr>
          <a:xfrm>
            <a:off x="7636734" y="4389073"/>
            <a:ext cx="986330" cy="307777"/>
          </a:xfrm>
          <a:prstGeom prst="rect">
            <a:avLst/>
          </a:prstGeom>
        </p:spPr>
        <p:txBody>
          <a:bodyPr wrap="square" numCol="1" spcCol="640080" rtlCol="0">
            <a:spAutoFit/>
          </a:bodyPr>
          <a:lstStyle/>
          <a:p>
            <a:r>
              <a:rPr lang="en-US" dirty="0">
                <a:solidFill>
                  <a:schemeClr val="tx1">
                    <a:lumMod val="75000"/>
                    <a:lumOff val="25000"/>
                  </a:schemeClr>
                </a:solidFill>
                <a:latin typeface="Century Gothic" panose="020B0502020202020204" pitchFamily="34" charset="0"/>
              </a:rPr>
              <a:t>0.2 – 0.3</a:t>
            </a:r>
          </a:p>
        </p:txBody>
      </p:sp>
      <p:sp>
        <p:nvSpPr>
          <p:cNvPr id="66" name="TextBox 65">
            <a:extLst>
              <a:ext uri="{FF2B5EF4-FFF2-40B4-BE49-F238E27FC236}">
                <a16:creationId xmlns:a16="http://schemas.microsoft.com/office/drawing/2014/main" id="{B37D8344-A0AC-2C49-B761-087A479F2DE4}"/>
              </a:ext>
            </a:extLst>
          </p:cNvPr>
          <p:cNvSpPr txBox="1"/>
          <p:nvPr/>
        </p:nvSpPr>
        <p:spPr>
          <a:xfrm>
            <a:off x="7646532" y="4650139"/>
            <a:ext cx="986330" cy="307777"/>
          </a:xfrm>
          <a:prstGeom prst="rect">
            <a:avLst/>
          </a:prstGeom>
        </p:spPr>
        <p:txBody>
          <a:bodyPr wrap="square" numCol="1" spcCol="640080" rtlCol="0">
            <a:spAutoFit/>
          </a:bodyPr>
          <a:lstStyle/>
          <a:p>
            <a:r>
              <a:rPr lang="en-US" dirty="0">
                <a:solidFill>
                  <a:srgbClr val="3E4268"/>
                </a:solidFill>
                <a:latin typeface="Century Gothic" panose="020B0502020202020204" pitchFamily="34" charset="0"/>
              </a:rPr>
              <a:t>0.3</a:t>
            </a:r>
            <a:r>
              <a:rPr lang="en-US" dirty="0">
                <a:solidFill>
                  <a:schemeClr val="tx1">
                    <a:lumMod val="75000"/>
                    <a:lumOff val="25000"/>
                  </a:schemeClr>
                </a:solidFill>
                <a:latin typeface="Century Gothic" panose="020B0502020202020204" pitchFamily="34" charset="0"/>
              </a:rPr>
              <a:t> – 0.4</a:t>
            </a:r>
          </a:p>
        </p:txBody>
      </p:sp>
      <p:sp>
        <p:nvSpPr>
          <p:cNvPr id="67" name="TextBox 66">
            <a:extLst>
              <a:ext uri="{FF2B5EF4-FFF2-40B4-BE49-F238E27FC236}">
                <a16:creationId xmlns:a16="http://schemas.microsoft.com/office/drawing/2014/main" id="{55683265-DD22-4249-9DB8-8639AE3EE109}"/>
              </a:ext>
            </a:extLst>
          </p:cNvPr>
          <p:cNvSpPr txBox="1"/>
          <p:nvPr/>
        </p:nvSpPr>
        <p:spPr>
          <a:xfrm>
            <a:off x="7648708" y="4906132"/>
            <a:ext cx="986330" cy="307777"/>
          </a:xfrm>
          <a:prstGeom prst="rect">
            <a:avLst/>
          </a:prstGeom>
        </p:spPr>
        <p:txBody>
          <a:bodyPr wrap="square" numCol="1" spcCol="640080" rtlCol="0">
            <a:spAutoFit/>
          </a:bodyPr>
          <a:lstStyle/>
          <a:p>
            <a:r>
              <a:rPr lang="en-US" dirty="0">
                <a:solidFill>
                  <a:schemeClr val="tx1">
                    <a:lumMod val="75000"/>
                    <a:lumOff val="25000"/>
                  </a:schemeClr>
                </a:solidFill>
                <a:latin typeface="Century Gothic" panose="020B0502020202020204" pitchFamily="34" charset="0"/>
              </a:rPr>
              <a:t>0.4 – 0.5</a:t>
            </a:r>
          </a:p>
        </p:txBody>
      </p:sp>
      <p:sp>
        <p:nvSpPr>
          <p:cNvPr id="68" name="TextBox 67">
            <a:extLst>
              <a:ext uri="{FF2B5EF4-FFF2-40B4-BE49-F238E27FC236}">
                <a16:creationId xmlns:a16="http://schemas.microsoft.com/office/drawing/2014/main" id="{CDCBF796-E2E8-6140-8D1D-02833FCAAAA0}"/>
              </a:ext>
            </a:extLst>
          </p:cNvPr>
          <p:cNvSpPr txBox="1"/>
          <p:nvPr/>
        </p:nvSpPr>
        <p:spPr>
          <a:xfrm>
            <a:off x="8982118" y="3521502"/>
            <a:ext cx="986330" cy="307777"/>
          </a:xfrm>
          <a:prstGeom prst="rect">
            <a:avLst/>
          </a:prstGeom>
        </p:spPr>
        <p:txBody>
          <a:bodyPr wrap="square" numCol="1" spcCol="640080" rtlCol="0">
            <a:spAutoFit/>
          </a:bodyPr>
          <a:lstStyle/>
          <a:p>
            <a:r>
              <a:rPr lang="en-US" dirty="0">
                <a:solidFill>
                  <a:schemeClr val="tx1">
                    <a:lumMod val="75000"/>
                    <a:lumOff val="25000"/>
                  </a:schemeClr>
                </a:solidFill>
                <a:latin typeface="Century Gothic" panose="020B0502020202020204" pitchFamily="34" charset="0"/>
              </a:rPr>
              <a:t>0.5 – 0.6</a:t>
            </a:r>
          </a:p>
        </p:txBody>
      </p:sp>
      <p:sp>
        <p:nvSpPr>
          <p:cNvPr id="69" name="TextBox 68">
            <a:extLst>
              <a:ext uri="{FF2B5EF4-FFF2-40B4-BE49-F238E27FC236}">
                <a16:creationId xmlns:a16="http://schemas.microsoft.com/office/drawing/2014/main" id="{CCA8E239-97A1-9449-9649-8E115AFD85DC}"/>
              </a:ext>
            </a:extLst>
          </p:cNvPr>
          <p:cNvSpPr txBox="1"/>
          <p:nvPr/>
        </p:nvSpPr>
        <p:spPr>
          <a:xfrm>
            <a:off x="8982249" y="3790584"/>
            <a:ext cx="986330" cy="307777"/>
          </a:xfrm>
          <a:prstGeom prst="rect">
            <a:avLst/>
          </a:prstGeom>
        </p:spPr>
        <p:txBody>
          <a:bodyPr wrap="square" numCol="1" spcCol="640080" rtlCol="0">
            <a:spAutoFit/>
          </a:bodyPr>
          <a:lstStyle/>
          <a:p>
            <a:r>
              <a:rPr lang="en-US" dirty="0">
                <a:solidFill>
                  <a:schemeClr val="tx1">
                    <a:lumMod val="75000"/>
                    <a:lumOff val="25000"/>
                  </a:schemeClr>
                </a:solidFill>
                <a:latin typeface="Century Gothic" panose="020B0502020202020204" pitchFamily="34" charset="0"/>
              </a:rPr>
              <a:t>0.6 – 0.7</a:t>
            </a:r>
          </a:p>
        </p:txBody>
      </p:sp>
      <p:sp>
        <p:nvSpPr>
          <p:cNvPr id="70" name="TextBox 69">
            <a:extLst>
              <a:ext uri="{FF2B5EF4-FFF2-40B4-BE49-F238E27FC236}">
                <a16:creationId xmlns:a16="http://schemas.microsoft.com/office/drawing/2014/main" id="{382A10D9-3692-FA40-BC33-6C8B42745AAD}"/>
              </a:ext>
            </a:extLst>
          </p:cNvPr>
          <p:cNvSpPr txBox="1"/>
          <p:nvPr/>
        </p:nvSpPr>
        <p:spPr>
          <a:xfrm>
            <a:off x="8982249" y="4059574"/>
            <a:ext cx="986330" cy="307777"/>
          </a:xfrm>
          <a:prstGeom prst="rect">
            <a:avLst/>
          </a:prstGeom>
        </p:spPr>
        <p:txBody>
          <a:bodyPr wrap="square" numCol="1" spcCol="640080" rtlCol="0">
            <a:spAutoFit/>
          </a:bodyPr>
          <a:lstStyle/>
          <a:p>
            <a:r>
              <a:rPr lang="en-US" dirty="0">
                <a:solidFill>
                  <a:schemeClr val="tx1">
                    <a:lumMod val="75000"/>
                    <a:lumOff val="25000"/>
                  </a:schemeClr>
                </a:solidFill>
                <a:latin typeface="Century Gothic" panose="020B0502020202020204" pitchFamily="34" charset="0"/>
              </a:rPr>
              <a:t>0.7 – 0.8</a:t>
            </a:r>
          </a:p>
        </p:txBody>
      </p:sp>
      <p:sp>
        <p:nvSpPr>
          <p:cNvPr id="71" name="TextBox 70">
            <a:extLst>
              <a:ext uri="{FF2B5EF4-FFF2-40B4-BE49-F238E27FC236}">
                <a16:creationId xmlns:a16="http://schemas.microsoft.com/office/drawing/2014/main" id="{4AA59AE2-3430-8148-B87B-740339216BED}"/>
              </a:ext>
            </a:extLst>
          </p:cNvPr>
          <p:cNvSpPr txBox="1"/>
          <p:nvPr/>
        </p:nvSpPr>
        <p:spPr>
          <a:xfrm>
            <a:off x="8987392" y="4340511"/>
            <a:ext cx="986330" cy="307777"/>
          </a:xfrm>
          <a:prstGeom prst="rect">
            <a:avLst/>
          </a:prstGeom>
        </p:spPr>
        <p:txBody>
          <a:bodyPr wrap="square" numCol="1" spcCol="640080" rtlCol="0">
            <a:spAutoFit/>
          </a:bodyPr>
          <a:lstStyle/>
          <a:p>
            <a:r>
              <a:rPr lang="en-US" dirty="0">
                <a:solidFill>
                  <a:schemeClr val="tx1">
                    <a:lumMod val="75000"/>
                    <a:lumOff val="25000"/>
                  </a:schemeClr>
                </a:solidFill>
                <a:latin typeface="Century Gothic" panose="020B0502020202020204" pitchFamily="34" charset="0"/>
              </a:rPr>
              <a:t>0.8 – 0.9</a:t>
            </a:r>
          </a:p>
        </p:txBody>
      </p:sp>
      <p:sp>
        <p:nvSpPr>
          <p:cNvPr id="72" name="TextBox 71">
            <a:extLst>
              <a:ext uri="{FF2B5EF4-FFF2-40B4-BE49-F238E27FC236}">
                <a16:creationId xmlns:a16="http://schemas.microsoft.com/office/drawing/2014/main" id="{A383CFB5-C035-A741-9193-75FE22539357}"/>
              </a:ext>
            </a:extLst>
          </p:cNvPr>
          <p:cNvSpPr txBox="1"/>
          <p:nvPr/>
        </p:nvSpPr>
        <p:spPr>
          <a:xfrm>
            <a:off x="8982766" y="4615188"/>
            <a:ext cx="832076" cy="307777"/>
          </a:xfrm>
          <a:prstGeom prst="rect">
            <a:avLst/>
          </a:prstGeom>
        </p:spPr>
        <p:txBody>
          <a:bodyPr wrap="square" numCol="1" spcCol="640080" rtlCol="0">
            <a:spAutoFit/>
          </a:bodyPr>
          <a:lstStyle/>
          <a:p>
            <a:r>
              <a:rPr lang="en-US" dirty="0">
                <a:solidFill>
                  <a:schemeClr val="tx1">
                    <a:lumMod val="75000"/>
                    <a:lumOff val="25000"/>
                  </a:schemeClr>
                </a:solidFill>
                <a:latin typeface="Century Gothic" panose="020B0502020202020204" pitchFamily="34" charset="0"/>
              </a:rPr>
              <a:t>0.9 – 1</a:t>
            </a:r>
          </a:p>
        </p:txBody>
      </p:sp>
      <p:sp>
        <p:nvSpPr>
          <p:cNvPr id="73" name="Rectangle 72">
            <a:extLst>
              <a:ext uri="{FF2B5EF4-FFF2-40B4-BE49-F238E27FC236}">
                <a16:creationId xmlns:a16="http://schemas.microsoft.com/office/drawing/2014/main" id="{653184F3-B89F-DE40-809D-8C35CD9B6B31}"/>
              </a:ext>
            </a:extLst>
          </p:cNvPr>
          <p:cNvSpPr/>
          <p:nvPr/>
        </p:nvSpPr>
        <p:spPr>
          <a:xfrm>
            <a:off x="7160388" y="2338436"/>
            <a:ext cx="2689937" cy="296533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xit" presetSubtype="0" fill="hold" nodeType="clickEffect">
                                  <p:stCondLst>
                                    <p:cond delay="0"/>
                                  </p:stCondLst>
                                  <p:childTnLst>
                                    <p:animScale>
                                      <p:cBhvr>
                                        <p:cTn id="6" dur="700" accel="50000">
                                          <p:stCondLst>
                                            <p:cond delay="0"/>
                                          </p:stCondLst>
                                        </p:cTn>
                                        <p:tgtEl>
                                          <p:spTgt spid="496"/>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 dur="700" accel="50000">
                                          <p:stCondLst>
                                            <p:cond delay="0"/>
                                          </p:stCondLst>
                                        </p:cTn>
                                        <p:tgtEl>
                                          <p:spTgt spid="496"/>
                                        </p:tgtEl>
                                        <p:attrNameLst>
                                          <p:attrName>ppt_x</p:attrName>
                                          <p:attrName>ppt_y</p:attrName>
                                        </p:attrNameLst>
                                      </p:cBhvr>
                                    </p:animMotion>
                                    <p:animEffect transition="out" filter="fade">
                                      <p:cBhvr>
                                        <p:cTn id="8" dur="700"/>
                                        <p:tgtEl>
                                          <p:spTgt spid="496"/>
                                        </p:tgtEl>
                                      </p:cBhvr>
                                    </p:animEffect>
                                    <p:set>
                                      <p:cBhvr>
                                        <p:cTn id="9" dur="1" fill="hold">
                                          <p:stCondLst>
                                            <p:cond delay="699"/>
                                          </p:stCondLst>
                                        </p:cTn>
                                        <p:tgtEl>
                                          <p:spTgt spid="496"/>
                                        </p:tgtEl>
                                        <p:attrNameLst>
                                          <p:attrName>style.visibility</p:attrName>
                                        </p:attrNameLst>
                                      </p:cBhvr>
                                      <p:to>
                                        <p:strVal val="hidden"/>
                                      </p:to>
                                    </p:set>
                                  </p:childTnLst>
                                </p:cTn>
                              </p:par>
                              <p:par>
                                <p:cTn id="10" presetID="10" presetClass="exit" presetSubtype="0" fill="hold" nodeType="withEffect">
                                  <p:stCondLst>
                                    <p:cond delay="0"/>
                                  </p:stCondLst>
                                  <p:childTnLst>
                                    <p:animEffect transition="out" filter="fade">
                                      <p:cBhvr>
                                        <p:cTn id="11" dur="500"/>
                                        <p:tgtEl>
                                          <p:spTgt spid="501"/>
                                        </p:tgtEl>
                                      </p:cBhvr>
                                    </p:animEffect>
                                    <p:set>
                                      <p:cBhvr>
                                        <p:cTn id="12" dur="1" fill="hold">
                                          <p:stCondLst>
                                            <p:cond delay="500"/>
                                          </p:stCondLst>
                                        </p:cTn>
                                        <p:tgtEl>
                                          <p:spTgt spid="501"/>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502"/>
                                        </p:tgtEl>
                                      </p:cBhvr>
                                    </p:animEffect>
                                    <p:set>
                                      <p:cBhvr>
                                        <p:cTn id="15" dur="1" fill="hold">
                                          <p:stCondLst>
                                            <p:cond delay="500"/>
                                          </p:stCondLst>
                                        </p:cTn>
                                        <p:tgtEl>
                                          <p:spTgt spid="502"/>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498"/>
                                        </p:tgtEl>
                                      </p:cBhvr>
                                    </p:animEffect>
                                    <p:set>
                                      <p:cBhvr>
                                        <p:cTn id="18" dur="1" fill="hold">
                                          <p:stCondLst>
                                            <p:cond delay="500"/>
                                          </p:stCondLst>
                                        </p:cTn>
                                        <p:tgtEl>
                                          <p:spTgt spid="498"/>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42"/>
                                        </p:tgtEl>
                                      </p:cBhvr>
                                    </p:animEffect>
                                    <p:set>
                                      <p:cBhvr>
                                        <p:cTn id="21" dur="1" fill="hold">
                                          <p:stCondLst>
                                            <p:cond delay="499"/>
                                          </p:stCondLst>
                                        </p:cTn>
                                        <p:tgtEl>
                                          <p:spTgt spid="42"/>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43"/>
                                        </p:tgtEl>
                                      </p:cBhvr>
                                    </p:animEffect>
                                    <p:set>
                                      <p:cBhvr>
                                        <p:cTn id="24" dur="1" fill="hold">
                                          <p:stCondLst>
                                            <p:cond delay="499"/>
                                          </p:stCondLst>
                                        </p:cTn>
                                        <p:tgtEl>
                                          <p:spTgt spid="43"/>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44"/>
                                        </p:tgtEl>
                                      </p:cBhvr>
                                    </p:animEffect>
                                    <p:set>
                                      <p:cBhvr>
                                        <p:cTn id="27" dur="1" fill="hold">
                                          <p:stCondLst>
                                            <p:cond delay="499"/>
                                          </p:stCondLst>
                                        </p:cTn>
                                        <p:tgtEl>
                                          <p:spTgt spid="44"/>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45"/>
                                        </p:tgtEl>
                                      </p:cBhvr>
                                    </p:animEffect>
                                    <p:set>
                                      <p:cBhvr>
                                        <p:cTn id="30" dur="1" fill="hold">
                                          <p:stCondLst>
                                            <p:cond delay="499"/>
                                          </p:stCondLst>
                                        </p:cTn>
                                        <p:tgtEl>
                                          <p:spTgt spid="45"/>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46"/>
                                        </p:tgtEl>
                                      </p:cBhvr>
                                    </p:animEffect>
                                    <p:set>
                                      <p:cBhvr>
                                        <p:cTn id="33" dur="1" fill="hold">
                                          <p:stCondLst>
                                            <p:cond delay="499"/>
                                          </p:stCondLst>
                                        </p:cTn>
                                        <p:tgtEl>
                                          <p:spTgt spid="46"/>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47"/>
                                        </p:tgtEl>
                                      </p:cBhvr>
                                    </p:animEffect>
                                    <p:set>
                                      <p:cBhvr>
                                        <p:cTn id="36" dur="1" fill="hold">
                                          <p:stCondLst>
                                            <p:cond delay="499"/>
                                          </p:stCondLst>
                                        </p:cTn>
                                        <p:tgtEl>
                                          <p:spTgt spid="47"/>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48"/>
                                        </p:tgtEl>
                                      </p:cBhvr>
                                    </p:animEffect>
                                    <p:set>
                                      <p:cBhvr>
                                        <p:cTn id="39" dur="1" fill="hold">
                                          <p:stCondLst>
                                            <p:cond delay="499"/>
                                          </p:stCondLst>
                                        </p:cTn>
                                        <p:tgtEl>
                                          <p:spTgt spid="48"/>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49"/>
                                        </p:tgtEl>
                                      </p:cBhvr>
                                    </p:animEffect>
                                    <p:set>
                                      <p:cBhvr>
                                        <p:cTn id="42" dur="1" fill="hold">
                                          <p:stCondLst>
                                            <p:cond delay="499"/>
                                          </p:stCondLst>
                                        </p:cTn>
                                        <p:tgtEl>
                                          <p:spTgt spid="49"/>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50"/>
                                        </p:tgtEl>
                                      </p:cBhvr>
                                    </p:animEffect>
                                    <p:set>
                                      <p:cBhvr>
                                        <p:cTn id="45" dur="1" fill="hold">
                                          <p:stCondLst>
                                            <p:cond delay="499"/>
                                          </p:stCondLst>
                                        </p:cTn>
                                        <p:tgtEl>
                                          <p:spTgt spid="50"/>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51"/>
                                        </p:tgtEl>
                                      </p:cBhvr>
                                    </p:animEffect>
                                    <p:set>
                                      <p:cBhvr>
                                        <p:cTn id="48" dur="1" fill="hold">
                                          <p:stCondLst>
                                            <p:cond delay="499"/>
                                          </p:stCondLst>
                                        </p:cTn>
                                        <p:tgtEl>
                                          <p:spTgt spid="51"/>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52"/>
                                        </p:tgtEl>
                                      </p:cBhvr>
                                    </p:animEffect>
                                    <p:set>
                                      <p:cBhvr>
                                        <p:cTn id="51" dur="1" fill="hold">
                                          <p:stCondLst>
                                            <p:cond delay="499"/>
                                          </p:stCondLst>
                                        </p:cTn>
                                        <p:tgtEl>
                                          <p:spTgt spid="52"/>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53"/>
                                        </p:tgtEl>
                                      </p:cBhvr>
                                    </p:animEffect>
                                    <p:set>
                                      <p:cBhvr>
                                        <p:cTn id="54" dur="1" fill="hold">
                                          <p:stCondLst>
                                            <p:cond delay="499"/>
                                          </p:stCondLst>
                                        </p:cTn>
                                        <p:tgtEl>
                                          <p:spTgt spid="53"/>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54"/>
                                        </p:tgtEl>
                                      </p:cBhvr>
                                    </p:animEffect>
                                    <p:set>
                                      <p:cBhvr>
                                        <p:cTn id="57" dur="1" fill="hold">
                                          <p:stCondLst>
                                            <p:cond delay="499"/>
                                          </p:stCondLst>
                                        </p:cTn>
                                        <p:tgtEl>
                                          <p:spTgt spid="54"/>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55"/>
                                        </p:tgtEl>
                                      </p:cBhvr>
                                    </p:animEffect>
                                    <p:set>
                                      <p:cBhvr>
                                        <p:cTn id="60" dur="1" fill="hold">
                                          <p:stCondLst>
                                            <p:cond delay="499"/>
                                          </p:stCondLst>
                                        </p:cTn>
                                        <p:tgtEl>
                                          <p:spTgt spid="55"/>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56"/>
                                        </p:tgtEl>
                                      </p:cBhvr>
                                    </p:animEffect>
                                    <p:set>
                                      <p:cBhvr>
                                        <p:cTn id="63" dur="1" fill="hold">
                                          <p:stCondLst>
                                            <p:cond delay="499"/>
                                          </p:stCondLst>
                                        </p:cTn>
                                        <p:tgtEl>
                                          <p:spTgt spid="56"/>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58"/>
                                        </p:tgtEl>
                                      </p:cBhvr>
                                    </p:animEffect>
                                    <p:set>
                                      <p:cBhvr>
                                        <p:cTn id="66" dur="1" fill="hold">
                                          <p:stCondLst>
                                            <p:cond delay="499"/>
                                          </p:stCondLst>
                                        </p:cTn>
                                        <p:tgtEl>
                                          <p:spTgt spid="58"/>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500"/>
                                        <p:tgtEl>
                                          <p:spTgt spid="59"/>
                                        </p:tgtEl>
                                      </p:cBhvr>
                                    </p:animEffect>
                                    <p:set>
                                      <p:cBhvr>
                                        <p:cTn id="69" dur="1" fill="hold">
                                          <p:stCondLst>
                                            <p:cond delay="499"/>
                                          </p:stCondLst>
                                        </p:cTn>
                                        <p:tgtEl>
                                          <p:spTgt spid="59"/>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60"/>
                                        </p:tgtEl>
                                      </p:cBhvr>
                                    </p:animEffect>
                                    <p:set>
                                      <p:cBhvr>
                                        <p:cTn id="72" dur="1" fill="hold">
                                          <p:stCondLst>
                                            <p:cond delay="499"/>
                                          </p:stCondLst>
                                        </p:cTn>
                                        <p:tgtEl>
                                          <p:spTgt spid="60"/>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500"/>
                                        <p:tgtEl>
                                          <p:spTgt spid="61"/>
                                        </p:tgtEl>
                                      </p:cBhvr>
                                    </p:animEffect>
                                    <p:set>
                                      <p:cBhvr>
                                        <p:cTn id="75" dur="1" fill="hold">
                                          <p:stCondLst>
                                            <p:cond delay="499"/>
                                          </p:stCondLst>
                                        </p:cTn>
                                        <p:tgtEl>
                                          <p:spTgt spid="61"/>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500"/>
                                        <p:tgtEl>
                                          <p:spTgt spid="62"/>
                                        </p:tgtEl>
                                      </p:cBhvr>
                                    </p:animEffect>
                                    <p:set>
                                      <p:cBhvr>
                                        <p:cTn id="78" dur="1" fill="hold">
                                          <p:stCondLst>
                                            <p:cond delay="499"/>
                                          </p:stCondLst>
                                        </p:cTn>
                                        <p:tgtEl>
                                          <p:spTgt spid="62"/>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500"/>
                                        <p:tgtEl>
                                          <p:spTgt spid="63"/>
                                        </p:tgtEl>
                                      </p:cBhvr>
                                    </p:animEffect>
                                    <p:set>
                                      <p:cBhvr>
                                        <p:cTn id="81" dur="1" fill="hold">
                                          <p:stCondLst>
                                            <p:cond delay="499"/>
                                          </p:stCondLst>
                                        </p:cTn>
                                        <p:tgtEl>
                                          <p:spTgt spid="63"/>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500"/>
                                        <p:tgtEl>
                                          <p:spTgt spid="64"/>
                                        </p:tgtEl>
                                      </p:cBhvr>
                                    </p:animEffect>
                                    <p:set>
                                      <p:cBhvr>
                                        <p:cTn id="84" dur="1" fill="hold">
                                          <p:stCondLst>
                                            <p:cond delay="499"/>
                                          </p:stCondLst>
                                        </p:cTn>
                                        <p:tgtEl>
                                          <p:spTgt spid="64"/>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65"/>
                                        </p:tgtEl>
                                      </p:cBhvr>
                                    </p:animEffect>
                                    <p:set>
                                      <p:cBhvr>
                                        <p:cTn id="87" dur="1" fill="hold">
                                          <p:stCondLst>
                                            <p:cond delay="499"/>
                                          </p:stCondLst>
                                        </p:cTn>
                                        <p:tgtEl>
                                          <p:spTgt spid="65"/>
                                        </p:tgtEl>
                                        <p:attrNameLst>
                                          <p:attrName>style.visibility</p:attrName>
                                        </p:attrNameLst>
                                      </p:cBhvr>
                                      <p:to>
                                        <p:strVal val="hidden"/>
                                      </p:to>
                                    </p:set>
                                  </p:childTnLst>
                                </p:cTn>
                              </p:par>
                              <p:par>
                                <p:cTn id="88" presetID="10" presetClass="exit" presetSubtype="0" fill="hold" grpId="0" nodeType="withEffect">
                                  <p:stCondLst>
                                    <p:cond delay="0"/>
                                  </p:stCondLst>
                                  <p:childTnLst>
                                    <p:animEffect transition="out" filter="fade">
                                      <p:cBhvr>
                                        <p:cTn id="89" dur="500"/>
                                        <p:tgtEl>
                                          <p:spTgt spid="66"/>
                                        </p:tgtEl>
                                      </p:cBhvr>
                                    </p:animEffect>
                                    <p:set>
                                      <p:cBhvr>
                                        <p:cTn id="90" dur="1" fill="hold">
                                          <p:stCondLst>
                                            <p:cond delay="499"/>
                                          </p:stCondLst>
                                        </p:cTn>
                                        <p:tgtEl>
                                          <p:spTgt spid="66"/>
                                        </p:tgtEl>
                                        <p:attrNameLst>
                                          <p:attrName>style.visibility</p:attrName>
                                        </p:attrNameLst>
                                      </p:cBhvr>
                                      <p:to>
                                        <p:strVal val="hidden"/>
                                      </p:to>
                                    </p:set>
                                  </p:childTnLst>
                                </p:cTn>
                              </p:par>
                              <p:par>
                                <p:cTn id="91" presetID="10" presetClass="exit" presetSubtype="0" fill="hold" grpId="0" nodeType="withEffect">
                                  <p:stCondLst>
                                    <p:cond delay="0"/>
                                  </p:stCondLst>
                                  <p:childTnLst>
                                    <p:animEffect transition="out" filter="fade">
                                      <p:cBhvr>
                                        <p:cTn id="92" dur="500"/>
                                        <p:tgtEl>
                                          <p:spTgt spid="67"/>
                                        </p:tgtEl>
                                      </p:cBhvr>
                                    </p:animEffect>
                                    <p:set>
                                      <p:cBhvr>
                                        <p:cTn id="93" dur="1" fill="hold">
                                          <p:stCondLst>
                                            <p:cond delay="499"/>
                                          </p:stCondLst>
                                        </p:cTn>
                                        <p:tgtEl>
                                          <p:spTgt spid="67"/>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500"/>
                                        <p:tgtEl>
                                          <p:spTgt spid="68"/>
                                        </p:tgtEl>
                                      </p:cBhvr>
                                    </p:animEffect>
                                    <p:set>
                                      <p:cBhvr>
                                        <p:cTn id="96" dur="1" fill="hold">
                                          <p:stCondLst>
                                            <p:cond delay="499"/>
                                          </p:stCondLst>
                                        </p:cTn>
                                        <p:tgtEl>
                                          <p:spTgt spid="68"/>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500"/>
                                        <p:tgtEl>
                                          <p:spTgt spid="69"/>
                                        </p:tgtEl>
                                      </p:cBhvr>
                                    </p:animEffect>
                                    <p:set>
                                      <p:cBhvr>
                                        <p:cTn id="99" dur="1" fill="hold">
                                          <p:stCondLst>
                                            <p:cond delay="499"/>
                                          </p:stCondLst>
                                        </p:cTn>
                                        <p:tgtEl>
                                          <p:spTgt spid="69"/>
                                        </p:tgtEl>
                                        <p:attrNameLst>
                                          <p:attrName>style.visibility</p:attrName>
                                        </p:attrNameLst>
                                      </p:cBhvr>
                                      <p:to>
                                        <p:strVal val="hidden"/>
                                      </p:to>
                                    </p:set>
                                  </p:childTnLst>
                                </p:cTn>
                              </p:par>
                              <p:par>
                                <p:cTn id="100" presetID="10" presetClass="exit" presetSubtype="0" fill="hold" grpId="0" nodeType="withEffect">
                                  <p:stCondLst>
                                    <p:cond delay="0"/>
                                  </p:stCondLst>
                                  <p:childTnLst>
                                    <p:animEffect transition="out" filter="fade">
                                      <p:cBhvr>
                                        <p:cTn id="101" dur="500"/>
                                        <p:tgtEl>
                                          <p:spTgt spid="70"/>
                                        </p:tgtEl>
                                      </p:cBhvr>
                                    </p:animEffect>
                                    <p:set>
                                      <p:cBhvr>
                                        <p:cTn id="102" dur="1" fill="hold">
                                          <p:stCondLst>
                                            <p:cond delay="499"/>
                                          </p:stCondLst>
                                        </p:cTn>
                                        <p:tgtEl>
                                          <p:spTgt spid="70"/>
                                        </p:tgtEl>
                                        <p:attrNameLst>
                                          <p:attrName>style.visibility</p:attrName>
                                        </p:attrNameLst>
                                      </p:cBhvr>
                                      <p:to>
                                        <p:strVal val="hidden"/>
                                      </p:to>
                                    </p:set>
                                  </p:childTnLst>
                                </p:cTn>
                              </p:par>
                              <p:par>
                                <p:cTn id="103" presetID="10" presetClass="exit" presetSubtype="0" fill="hold" grpId="0" nodeType="withEffect">
                                  <p:stCondLst>
                                    <p:cond delay="0"/>
                                  </p:stCondLst>
                                  <p:childTnLst>
                                    <p:animEffect transition="out" filter="fade">
                                      <p:cBhvr>
                                        <p:cTn id="104" dur="500"/>
                                        <p:tgtEl>
                                          <p:spTgt spid="71"/>
                                        </p:tgtEl>
                                      </p:cBhvr>
                                    </p:animEffect>
                                    <p:set>
                                      <p:cBhvr>
                                        <p:cTn id="105" dur="1" fill="hold">
                                          <p:stCondLst>
                                            <p:cond delay="499"/>
                                          </p:stCondLst>
                                        </p:cTn>
                                        <p:tgtEl>
                                          <p:spTgt spid="71"/>
                                        </p:tgtEl>
                                        <p:attrNameLst>
                                          <p:attrName>style.visibility</p:attrName>
                                        </p:attrNameLst>
                                      </p:cBhvr>
                                      <p:to>
                                        <p:strVal val="hidden"/>
                                      </p:to>
                                    </p:set>
                                  </p:childTnLst>
                                </p:cTn>
                              </p:par>
                              <p:par>
                                <p:cTn id="106" presetID="10" presetClass="exit" presetSubtype="0" fill="hold" grpId="0" nodeType="withEffect">
                                  <p:stCondLst>
                                    <p:cond delay="0"/>
                                  </p:stCondLst>
                                  <p:childTnLst>
                                    <p:animEffect transition="out" filter="fade">
                                      <p:cBhvr>
                                        <p:cTn id="107" dur="500"/>
                                        <p:tgtEl>
                                          <p:spTgt spid="72"/>
                                        </p:tgtEl>
                                      </p:cBhvr>
                                    </p:animEffect>
                                    <p:set>
                                      <p:cBhvr>
                                        <p:cTn id="108" dur="1" fill="hold">
                                          <p:stCondLst>
                                            <p:cond delay="499"/>
                                          </p:stCondLst>
                                        </p:cTn>
                                        <p:tgtEl>
                                          <p:spTgt spid="72"/>
                                        </p:tgtEl>
                                        <p:attrNameLst>
                                          <p:attrName>style.visibility</p:attrName>
                                        </p:attrNameLst>
                                      </p:cBhvr>
                                      <p:to>
                                        <p:strVal val="hidden"/>
                                      </p:to>
                                    </p:set>
                                  </p:childTnLst>
                                </p:cTn>
                              </p:par>
                              <p:par>
                                <p:cTn id="109" presetID="10" presetClass="exit" presetSubtype="0" fill="hold" grpId="0" nodeType="withEffect">
                                  <p:stCondLst>
                                    <p:cond delay="0"/>
                                  </p:stCondLst>
                                  <p:childTnLst>
                                    <p:animEffect transition="out" filter="fade">
                                      <p:cBhvr>
                                        <p:cTn id="110" dur="500"/>
                                        <p:tgtEl>
                                          <p:spTgt spid="73"/>
                                        </p:tgtEl>
                                      </p:cBhvr>
                                    </p:animEffect>
                                    <p:set>
                                      <p:cBhvr>
                                        <p:cTn id="111" dur="1" fill="hold">
                                          <p:stCondLst>
                                            <p:cond delay="499"/>
                                          </p:stCondLst>
                                        </p:cTn>
                                        <p:tgtEl>
                                          <p:spTgt spid="73"/>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500"/>
                                        <p:tgtEl>
                                          <p:spTgt spid="500"/>
                                        </p:tgtEl>
                                      </p:cBhvr>
                                    </p:animEffect>
                                    <p:set>
                                      <p:cBhvr>
                                        <p:cTn id="114" dur="1" fill="hold">
                                          <p:stCondLst>
                                            <p:cond delay="500"/>
                                          </p:stCondLst>
                                        </p:cTn>
                                        <p:tgtEl>
                                          <p:spTgt spid="500"/>
                                        </p:tgtEl>
                                        <p:attrNameLst>
                                          <p:attrName>style.visibility</p:attrName>
                                        </p:attrNameLst>
                                      </p:cBhvr>
                                      <p:to>
                                        <p:strVal val="hidden"/>
                                      </p:to>
                                    </p:set>
                                  </p:childTnLst>
                                </p:cTn>
                              </p:par>
                              <p:par>
                                <p:cTn id="115" presetID="23" presetClass="entr" presetSubtype="16" fill="hold" nodeType="withEffect">
                                  <p:stCondLst>
                                    <p:cond delay="700"/>
                                  </p:stCondLst>
                                  <p:childTnLst>
                                    <p:set>
                                      <p:cBhvr>
                                        <p:cTn id="116" dur="1" fill="hold">
                                          <p:stCondLst>
                                            <p:cond delay="0"/>
                                          </p:stCondLst>
                                        </p:cTn>
                                        <p:tgtEl>
                                          <p:spTgt spid="495"/>
                                        </p:tgtEl>
                                        <p:attrNameLst>
                                          <p:attrName>style.visibility</p:attrName>
                                        </p:attrNameLst>
                                      </p:cBhvr>
                                      <p:to>
                                        <p:strVal val="visible"/>
                                      </p:to>
                                    </p:set>
                                    <p:anim calcmode="lin" valueType="num">
                                      <p:cBhvr>
                                        <p:cTn id="117" dur="500" fill="hold"/>
                                        <p:tgtEl>
                                          <p:spTgt spid="495"/>
                                        </p:tgtEl>
                                        <p:attrNameLst>
                                          <p:attrName>ppt_w</p:attrName>
                                        </p:attrNameLst>
                                      </p:cBhvr>
                                      <p:tavLst>
                                        <p:tav tm="0">
                                          <p:val>
                                            <p:fltVal val="0"/>
                                          </p:val>
                                        </p:tav>
                                        <p:tav tm="100000">
                                          <p:val>
                                            <p:strVal val="#ppt_w"/>
                                          </p:val>
                                        </p:tav>
                                      </p:tavLst>
                                    </p:anim>
                                    <p:anim calcmode="lin" valueType="num">
                                      <p:cBhvr>
                                        <p:cTn id="118" dur="500" fill="hold"/>
                                        <p:tgtEl>
                                          <p:spTgt spid="49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49"/>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E4268"/>
              </a:buClr>
              <a:buSzPts val="4800"/>
              <a:buFont typeface="Calibri"/>
              <a:buNone/>
            </a:pPr>
            <a:r>
              <a:rPr lang="en-US" dirty="0">
                <a:latin typeface="Century Gothic"/>
                <a:ea typeface="Century Gothic"/>
                <a:cs typeface="Century Gothic"/>
                <a:sym typeface="Century Gothic"/>
              </a:rPr>
              <a:t>Acknowledgments</a:t>
            </a:r>
            <a:endParaRPr dirty="0">
              <a:latin typeface="Century Gothic"/>
              <a:ea typeface="Century Gothic"/>
              <a:cs typeface="Century Gothic"/>
              <a:sym typeface="Century Gothic"/>
            </a:endParaRPr>
          </a:p>
        </p:txBody>
      </p:sp>
      <p:sp>
        <p:nvSpPr>
          <p:cNvPr id="509" name="Google Shape;509;p49"/>
          <p:cNvSpPr txBox="1"/>
          <p:nvPr/>
        </p:nvSpPr>
        <p:spPr>
          <a:xfrm>
            <a:off x="645459" y="1201271"/>
            <a:ext cx="10452900" cy="4823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1"/>
              </a:buClr>
              <a:buSzPts val="2800"/>
              <a:buFont typeface="Arimo"/>
              <a:buNone/>
            </a:pPr>
            <a:r>
              <a:rPr lang="en-US" sz="2600" dirty="0">
                <a:solidFill>
                  <a:schemeClr val="tx1">
                    <a:lumMod val="75000"/>
                    <a:lumOff val="25000"/>
                  </a:schemeClr>
                </a:solidFill>
                <a:latin typeface="Century Gothic"/>
                <a:ea typeface="Century Gothic"/>
                <a:cs typeface="Century Gothic"/>
                <a:sym typeface="Century Gothic"/>
              </a:rPr>
              <a:t>We would like to thank our science advisor </a:t>
            </a:r>
            <a:r>
              <a:rPr lang="en-US" sz="2600" b="1" dirty="0">
                <a:solidFill>
                  <a:srgbClr val="3E4268"/>
                </a:solidFill>
                <a:latin typeface="Century Gothic"/>
                <a:ea typeface="Century Gothic"/>
                <a:cs typeface="Century Gothic"/>
                <a:sym typeface="Century Gothic"/>
              </a:rPr>
              <a:t>Michael Kruk</a:t>
            </a:r>
            <a:r>
              <a:rPr lang="en-US" sz="2600" b="1" dirty="0">
                <a:solidFill>
                  <a:schemeClr val="tx1">
                    <a:lumMod val="75000"/>
                    <a:lumOff val="25000"/>
                  </a:schemeClr>
                </a:solidFill>
                <a:latin typeface="Century Gothic"/>
                <a:ea typeface="Century Gothic"/>
                <a:cs typeface="Century Gothic"/>
                <a:sym typeface="Century Gothic"/>
              </a:rPr>
              <a:t>, </a:t>
            </a:r>
            <a:r>
              <a:rPr lang="en-US" sz="2600" dirty="0">
                <a:solidFill>
                  <a:schemeClr val="tx1">
                    <a:lumMod val="75000"/>
                    <a:lumOff val="25000"/>
                  </a:schemeClr>
                </a:solidFill>
                <a:latin typeface="Century Gothic"/>
                <a:ea typeface="Century Gothic"/>
                <a:cs typeface="Century Gothic"/>
                <a:sym typeface="Century Gothic"/>
              </a:rPr>
              <a:t>center lead </a:t>
            </a:r>
            <a:r>
              <a:rPr lang="en-US" sz="2600" b="1" dirty="0">
                <a:solidFill>
                  <a:srgbClr val="3E4268"/>
                </a:solidFill>
                <a:latin typeface="Century Gothic"/>
                <a:ea typeface="Century Gothic"/>
                <a:cs typeface="Century Gothic"/>
                <a:sym typeface="Century Gothic"/>
              </a:rPr>
              <a:t>Aaron Mackey</a:t>
            </a:r>
            <a:r>
              <a:rPr lang="en-US" sz="2600" b="1" dirty="0">
                <a:solidFill>
                  <a:schemeClr val="tx1">
                    <a:lumMod val="75000"/>
                    <a:lumOff val="25000"/>
                  </a:schemeClr>
                </a:solidFill>
                <a:latin typeface="Century Gothic"/>
                <a:ea typeface="Century Gothic"/>
                <a:cs typeface="Century Gothic"/>
                <a:sym typeface="Century Gothic"/>
              </a:rPr>
              <a:t>,</a:t>
            </a:r>
            <a:r>
              <a:rPr lang="en-US" sz="2600" dirty="0">
                <a:solidFill>
                  <a:schemeClr val="tx1">
                    <a:lumMod val="75000"/>
                    <a:lumOff val="25000"/>
                  </a:schemeClr>
                </a:solidFill>
                <a:latin typeface="Century Gothic"/>
                <a:ea typeface="Century Gothic"/>
                <a:cs typeface="Century Gothic"/>
                <a:sym typeface="Century Gothic"/>
              </a:rPr>
              <a:t> as well as our partners </a:t>
            </a:r>
            <a:r>
              <a:rPr lang="en-US" sz="2600" b="1" dirty="0">
                <a:solidFill>
                  <a:srgbClr val="3E4268"/>
                </a:solidFill>
                <a:latin typeface="Century Gothic"/>
                <a:ea typeface="Century Gothic"/>
                <a:cs typeface="Century Gothic"/>
                <a:sym typeface="Century Gothic"/>
              </a:rPr>
              <a:t>Darren </a:t>
            </a:r>
            <a:r>
              <a:rPr lang="en-US" sz="2600" b="1" dirty="0" err="1">
                <a:solidFill>
                  <a:srgbClr val="3E4268"/>
                </a:solidFill>
                <a:latin typeface="Century Gothic"/>
                <a:ea typeface="Century Gothic"/>
                <a:cs typeface="Century Gothic"/>
                <a:sym typeface="Century Gothic"/>
              </a:rPr>
              <a:t>Clabo</a:t>
            </a:r>
            <a:r>
              <a:rPr lang="en-US" sz="2600" b="1" dirty="0">
                <a:solidFill>
                  <a:schemeClr val="tx1">
                    <a:lumMod val="75000"/>
                    <a:lumOff val="25000"/>
                  </a:schemeClr>
                </a:solidFill>
                <a:latin typeface="Century Gothic"/>
                <a:ea typeface="Century Gothic"/>
                <a:cs typeface="Century Gothic"/>
                <a:sym typeface="Century Gothic"/>
              </a:rPr>
              <a:t>, </a:t>
            </a:r>
            <a:r>
              <a:rPr lang="en-US" sz="2600" b="1" dirty="0">
                <a:solidFill>
                  <a:srgbClr val="3E4268"/>
                </a:solidFill>
                <a:latin typeface="Century Gothic"/>
                <a:ea typeface="Century Gothic"/>
                <a:cs typeface="Century Gothic"/>
                <a:sym typeface="Century Gothic"/>
              </a:rPr>
              <a:t>David Martin, Doug </a:t>
            </a:r>
            <a:r>
              <a:rPr lang="en-US" sz="2600" b="1" dirty="0" err="1">
                <a:solidFill>
                  <a:srgbClr val="3E4268"/>
                </a:solidFill>
                <a:latin typeface="Century Gothic"/>
                <a:ea typeface="Century Gothic"/>
                <a:cs typeface="Century Gothic"/>
                <a:sym typeface="Century Gothic"/>
              </a:rPr>
              <a:t>Kluck</a:t>
            </a:r>
            <a:r>
              <a:rPr lang="en-US" sz="2600" b="1" dirty="0">
                <a:solidFill>
                  <a:srgbClr val="3E4268"/>
                </a:solidFill>
                <a:latin typeface="Century Gothic"/>
                <a:ea typeface="Century Gothic"/>
                <a:cs typeface="Century Gothic"/>
                <a:sym typeface="Century Gothic"/>
              </a:rPr>
              <a:t>, </a:t>
            </a:r>
            <a:r>
              <a:rPr lang="en-US" sz="2600" dirty="0">
                <a:solidFill>
                  <a:schemeClr val="tx1">
                    <a:lumMod val="75000"/>
                    <a:lumOff val="25000"/>
                  </a:schemeClr>
                </a:solidFill>
                <a:latin typeface="Century Gothic"/>
                <a:ea typeface="Century Gothic"/>
                <a:cs typeface="Century Gothic"/>
                <a:sym typeface="Century Gothic"/>
              </a:rPr>
              <a:t>and</a:t>
            </a:r>
            <a:r>
              <a:rPr lang="en-US" sz="2600" b="1" dirty="0">
                <a:solidFill>
                  <a:schemeClr val="tx1">
                    <a:lumMod val="75000"/>
                    <a:lumOff val="25000"/>
                  </a:schemeClr>
                </a:solidFill>
                <a:latin typeface="Century Gothic"/>
                <a:ea typeface="Century Gothic"/>
                <a:cs typeface="Century Gothic"/>
                <a:sym typeface="Century Gothic"/>
              </a:rPr>
              <a:t> </a:t>
            </a:r>
            <a:r>
              <a:rPr lang="en-US" sz="2600" b="1" dirty="0">
                <a:solidFill>
                  <a:srgbClr val="3E4268"/>
                </a:solidFill>
                <a:latin typeface="Century Gothic"/>
                <a:ea typeface="Century Gothic"/>
                <a:cs typeface="Century Gothic"/>
                <a:sym typeface="Century Gothic"/>
              </a:rPr>
              <a:t>Britt Parker </a:t>
            </a:r>
            <a:r>
              <a:rPr lang="en-US" sz="2600" dirty="0">
                <a:solidFill>
                  <a:schemeClr val="tx1">
                    <a:lumMod val="75000"/>
                    <a:lumOff val="25000"/>
                  </a:schemeClr>
                </a:solidFill>
                <a:latin typeface="Century Gothic"/>
                <a:ea typeface="Century Gothic"/>
                <a:cs typeface="Century Gothic"/>
                <a:sym typeface="Century Gothic"/>
              </a:rPr>
              <a:t>for their expertise and guidance throughout this project. </a:t>
            </a:r>
            <a:endParaRPr sz="2600"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90000"/>
              </a:lnSpc>
              <a:spcBef>
                <a:spcPts val="1800"/>
              </a:spcBef>
              <a:spcAft>
                <a:spcPts val="0"/>
              </a:spcAft>
              <a:buClr>
                <a:schemeClr val="accent1"/>
              </a:buClr>
              <a:buSzPts val="2800"/>
              <a:buFont typeface="Arimo"/>
              <a:buNone/>
            </a:pPr>
            <a:r>
              <a:rPr lang="en-US" sz="2600" dirty="0">
                <a:solidFill>
                  <a:schemeClr val="tx1">
                    <a:lumMod val="75000"/>
                    <a:lumOff val="25000"/>
                  </a:schemeClr>
                </a:solidFill>
                <a:latin typeface="Century Gothic"/>
                <a:ea typeface="Century Gothic"/>
                <a:cs typeface="Century Gothic"/>
                <a:sym typeface="Century Gothic"/>
              </a:rPr>
              <a:t>Additionally, we would like to acknowledge people within NOAA NCEI:</a:t>
            </a:r>
            <a:endParaRPr sz="2600" dirty="0">
              <a:solidFill>
                <a:schemeClr val="tx1">
                  <a:lumMod val="75000"/>
                  <a:lumOff val="25000"/>
                </a:schemeClr>
              </a:solidFill>
              <a:latin typeface="Century Gothic"/>
              <a:ea typeface="Century Gothic"/>
              <a:cs typeface="Century Gothic"/>
              <a:sym typeface="Century Gothic"/>
            </a:endParaRPr>
          </a:p>
          <a:p>
            <a:pPr marL="457200" lvl="0" indent="-457200" algn="l" rtl="0">
              <a:lnSpc>
                <a:spcPct val="90000"/>
              </a:lnSpc>
              <a:spcBef>
                <a:spcPts val="1600"/>
              </a:spcBef>
              <a:spcAft>
                <a:spcPts val="0"/>
              </a:spcAft>
              <a:buClr>
                <a:srgbClr val="3E4268"/>
              </a:buClr>
              <a:buSzPts val="2600"/>
              <a:buFont typeface="Wingdings 3" panose="05040102010807070707" pitchFamily="18" charset="2"/>
              <a:buChar char="}"/>
            </a:pPr>
            <a:r>
              <a:rPr lang="en-US" sz="2600" b="1" dirty="0">
                <a:solidFill>
                  <a:srgbClr val="3E4268"/>
                </a:solidFill>
                <a:latin typeface="Century Gothic"/>
                <a:ea typeface="Century Gothic"/>
                <a:cs typeface="Century Gothic"/>
                <a:sym typeface="Century Gothic"/>
              </a:rPr>
              <a:t>Rocky </a:t>
            </a:r>
            <a:r>
              <a:rPr lang="en-US" sz="2600" b="1" dirty="0" err="1">
                <a:solidFill>
                  <a:srgbClr val="3E4268"/>
                </a:solidFill>
                <a:latin typeface="Century Gothic"/>
                <a:ea typeface="Century Gothic"/>
                <a:cs typeface="Century Gothic"/>
                <a:sym typeface="Century Gothic"/>
              </a:rPr>
              <a:t>Bilotta</a:t>
            </a:r>
            <a:r>
              <a:rPr lang="en-US" sz="2600" b="1" dirty="0">
                <a:solidFill>
                  <a:srgbClr val="3E4268"/>
                </a:solidFill>
                <a:latin typeface="Century Gothic"/>
                <a:ea typeface="Century Gothic"/>
                <a:cs typeface="Century Gothic"/>
                <a:sym typeface="Century Gothic"/>
              </a:rPr>
              <a:t>, Alec Courtright, Karin Gleason, Jared Rennie</a:t>
            </a:r>
            <a:r>
              <a:rPr lang="en-US" sz="2600" dirty="0">
                <a:solidFill>
                  <a:srgbClr val="3E4268"/>
                </a:solidFill>
                <a:latin typeface="Century Gothic"/>
                <a:ea typeface="Century Gothic"/>
                <a:cs typeface="Century Gothic"/>
                <a:sym typeface="Century Gothic"/>
              </a:rPr>
              <a:t>, </a:t>
            </a:r>
            <a:r>
              <a:rPr lang="en-US" sz="2600" b="1" dirty="0">
                <a:solidFill>
                  <a:srgbClr val="3E4268"/>
                </a:solidFill>
                <a:latin typeface="Century Gothic"/>
                <a:ea typeface="Century Gothic"/>
                <a:cs typeface="Century Gothic"/>
                <a:sym typeface="Century Gothic"/>
              </a:rPr>
              <a:t>Kate Johnson, </a:t>
            </a:r>
            <a:r>
              <a:rPr lang="en-US" sz="2600" dirty="0">
                <a:solidFill>
                  <a:schemeClr val="tx1">
                    <a:lumMod val="75000"/>
                    <a:lumOff val="25000"/>
                  </a:schemeClr>
                </a:solidFill>
                <a:latin typeface="Century Gothic"/>
                <a:ea typeface="Century Gothic"/>
                <a:cs typeface="Century Gothic"/>
                <a:sym typeface="Century Gothic"/>
              </a:rPr>
              <a:t>and</a:t>
            </a:r>
            <a:r>
              <a:rPr lang="en-US" sz="2600" dirty="0">
                <a:solidFill>
                  <a:srgbClr val="3E4268"/>
                </a:solidFill>
                <a:latin typeface="Century Gothic"/>
                <a:ea typeface="Century Gothic"/>
                <a:cs typeface="Century Gothic"/>
                <a:sym typeface="Century Gothic"/>
              </a:rPr>
              <a:t> </a:t>
            </a:r>
            <a:r>
              <a:rPr lang="en-US" sz="2600" b="1" dirty="0">
                <a:solidFill>
                  <a:srgbClr val="3E4268"/>
                </a:solidFill>
                <a:latin typeface="Century Gothic"/>
                <a:ea typeface="Century Gothic"/>
                <a:cs typeface="Century Gothic"/>
                <a:sym typeface="Century Gothic"/>
              </a:rPr>
              <a:t>Jonathan </a:t>
            </a:r>
            <a:r>
              <a:rPr lang="en-US" sz="2600" b="1" dirty="0" err="1">
                <a:solidFill>
                  <a:srgbClr val="3E4268"/>
                </a:solidFill>
                <a:latin typeface="Century Gothic"/>
                <a:ea typeface="Century Gothic"/>
                <a:cs typeface="Century Gothic"/>
                <a:sym typeface="Century Gothic"/>
              </a:rPr>
              <a:t>Brannock</a:t>
            </a:r>
            <a:endParaRPr lang="en-US" sz="2600" b="1" dirty="0">
              <a:solidFill>
                <a:srgbClr val="3E4268"/>
              </a:solidFill>
              <a:latin typeface="Century Gothic"/>
              <a:ea typeface="Century Gothic"/>
              <a:cs typeface="Century Gothic"/>
              <a:sym typeface="Century Gothic"/>
            </a:endParaRPr>
          </a:p>
          <a:p>
            <a:pPr marL="457200" lvl="0" indent="-457200" algn="l" rtl="0">
              <a:lnSpc>
                <a:spcPct val="90000"/>
              </a:lnSpc>
              <a:spcBef>
                <a:spcPts val="1600"/>
              </a:spcBef>
              <a:spcAft>
                <a:spcPts val="0"/>
              </a:spcAft>
              <a:buClr>
                <a:srgbClr val="3E4268"/>
              </a:buClr>
              <a:buSzPts val="2600"/>
              <a:buFont typeface="Wingdings 3" panose="05040102010807070707" pitchFamily="18" charset="2"/>
              <a:buChar char="}"/>
            </a:pPr>
            <a:r>
              <a:rPr lang="en-US" sz="2600" dirty="0">
                <a:solidFill>
                  <a:schemeClr val="tx1">
                    <a:lumMod val="75000"/>
                    <a:lumOff val="25000"/>
                  </a:schemeClr>
                </a:solidFill>
                <a:latin typeface="Century Gothic"/>
                <a:ea typeface="Century Gothic"/>
                <a:cs typeface="Century Gothic"/>
                <a:sym typeface="Century Gothic"/>
              </a:rPr>
              <a:t>And everyone else at NCEI who helped us along the </a:t>
            </a:r>
            <a:r>
              <a:rPr lang="en-US" sz="2600" dirty="0" smtClean="0">
                <a:solidFill>
                  <a:schemeClr val="tx1">
                    <a:lumMod val="75000"/>
                    <a:lumOff val="25000"/>
                  </a:schemeClr>
                </a:solidFill>
                <a:latin typeface="Century Gothic"/>
                <a:ea typeface="Century Gothic"/>
                <a:cs typeface="Century Gothic"/>
                <a:sym typeface="Century Gothic"/>
              </a:rPr>
              <a:t>way</a:t>
            </a:r>
            <a:endParaRPr sz="2600"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9">
                                            <p:txEl>
                                              <p:pRg st="0" end="0"/>
                                            </p:txEl>
                                          </p:spTgt>
                                        </p:tgtEl>
                                        <p:attrNameLst>
                                          <p:attrName>style.visibility</p:attrName>
                                        </p:attrNameLst>
                                      </p:cBhvr>
                                      <p:to>
                                        <p:strVal val="visible"/>
                                      </p:to>
                                    </p:set>
                                    <p:animEffect transition="in" filter="fade">
                                      <p:cBhvr>
                                        <p:cTn id="7" dur="500"/>
                                        <p:tgtEl>
                                          <p:spTgt spid="50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09">
                                            <p:txEl>
                                              <p:pRg st="1" end="1"/>
                                            </p:txEl>
                                          </p:spTgt>
                                        </p:tgtEl>
                                        <p:attrNameLst>
                                          <p:attrName>style.visibility</p:attrName>
                                        </p:attrNameLst>
                                      </p:cBhvr>
                                      <p:to>
                                        <p:strVal val="visible"/>
                                      </p:to>
                                    </p:set>
                                    <p:animEffect transition="in" filter="fade">
                                      <p:cBhvr>
                                        <p:cTn id="11" dur="500"/>
                                        <p:tgtEl>
                                          <p:spTgt spid="509">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09">
                                            <p:txEl>
                                              <p:pRg st="2" end="2"/>
                                            </p:txEl>
                                          </p:spTgt>
                                        </p:tgtEl>
                                        <p:attrNameLst>
                                          <p:attrName>style.visibility</p:attrName>
                                        </p:attrNameLst>
                                      </p:cBhvr>
                                      <p:to>
                                        <p:strVal val="visible"/>
                                      </p:to>
                                    </p:set>
                                    <p:animEffect transition="in" filter="fade">
                                      <p:cBhvr>
                                        <p:cTn id="15" dur="500"/>
                                        <p:tgtEl>
                                          <p:spTgt spid="509">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09">
                                            <p:txEl>
                                              <p:pRg st="3" end="3"/>
                                            </p:txEl>
                                          </p:spTgt>
                                        </p:tgtEl>
                                        <p:attrNameLst>
                                          <p:attrName>style.visibility</p:attrName>
                                        </p:attrNameLst>
                                      </p:cBhvr>
                                      <p:to>
                                        <p:strVal val="visible"/>
                                      </p:to>
                                    </p:set>
                                    <p:animEffect transition="in" filter="fade">
                                      <p:cBhvr>
                                        <p:cTn id="19" dur="500"/>
                                        <p:tgtEl>
                                          <p:spTgt spid="50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5"/>
          <p:cNvSpPr txBox="1">
            <a:spLocks noGrp="1"/>
          </p:cNvSpPr>
          <p:nvPr>
            <p:ph type="title"/>
          </p:nvPr>
        </p:nvSpPr>
        <p:spPr>
          <a:xfrm>
            <a:off x="1000125" y="365124"/>
            <a:ext cx="10233000" cy="479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E4268"/>
              </a:buClr>
              <a:buSzPts val="4800"/>
              <a:buFont typeface="Century Gothic"/>
              <a:buNone/>
            </a:pPr>
            <a:r>
              <a:rPr lang="en-US" dirty="0">
                <a:latin typeface="Century Gothic"/>
                <a:ea typeface="Century Gothic"/>
                <a:cs typeface="Century Gothic"/>
                <a:sym typeface="Century Gothic"/>
              </a:rPr>
              <a:t>Background</a:t>
            </a:r>
            <a:endParaRPr dirty="0"/>
          </a:p>
        </p:txBody>
      </p:sp>
      <p:sp>
        <p:nvSpPr>
          <p:cNvPr id="290" name="Google Shape;290;p35"/>
          <p:cNvSpPr txBox="1"/>
          <p:nvPr/>
        </p:nvSpPr>
        <p:spPr>
          <a:xfrm>
            <a:off x="0" y="5312229"/>
            <a:ext cx="12192000" cy="1012865"/>
          </a:xfrm>
          <a:prstGeom prst="rect">
            <a:avLst/>
          </a:prstGeom>
          <a:noFill/>
          <a:ln>
            <a:noFill/>
          </a:ln>
        </p:spPr>
        <p:txBody>
          <a:bodyPr spcFirstLastPara="1" wrap="square" lIns="91425" tIns="45700" rIns="91425" bIns="45700" anchor="t" anchorCtr="0">
            <a:noAutofit/>
          </a:bodyPr>
          <a:lstStyle/>
          <a:p>
            <a:pPr marL="342900" marR="0" lvl="0" indent="-342900" algn="ctr" rtl="0">
              <a:spcBef>
                <a:spcPts val="600"/>
              </a:spcBef>
              <a:spcAft>
                <a:spcPts val="0"/>
              </a:spcAft>
              <a:buClr>
                <a:srgbClr val="3E4268"/>
              </a:buClr>
              <a:buSzPts val="2400"/>
              <a:buFont typeface="Wingdings 3" panose="05040102010807070707" pitchFamily="18" charset="2"/>
              <a:buChar char="}"/>
            </a:pPr>
            <a:r>
              <a:rPr lang="en-US" sz="2400" dirty="0">
                <a:solidFill>
                  <a:schemeClr val="tx1">
                    <a:lumMod val="75000"/>
                    <a:lumOff val="25000"/>
                  </a:schemeClr>
                </a:solidFill>
                <a:latin typeface="Century Gothic" panose="020B0502020202020204" pitchFamily="34" charset="0"/>
                <a:ea typeface="Century Gothic"/>
                <a:cs typeface="Century Gothic"/>
                <a:sym typeface="Century Gothic"/>
              </a:rPr>
              <a:t>Regional fire management requires monitoring of ecosystem vulnerabilities</a:t>
            </a:r>
          </a:p>
          <a:p>
            <a:pPr marL="342900" marR="0" lvl="0" indent="-342900" algn="ctr" rtl="0">
              <a:spcBef>
                <a:spcPts val="600"/>
              </a:spcBef>
              <a:spcAft>
                <a:spcPts val="0"/>
              </a:spcAft>
              <a:buClr>
                <a:srgbClr val="3E4268"/>
              </a:buClr>
              <a:buSzPts val="2400"/>
              <a:buFont typeface="Wingdings 3" panose="05040102010807070707" pitchFamily="18" charset="2"/>
              <a:buChar char="}"/>
            </a:pPr>
            <a:r>
              <a:rPr lang="en-US" sz="2400" dirty="0">
                <a:solidFill>
                  <a:schemeClr val="tx1">
                    <a:lumMod val="75000"/>
                    <a:lumOff val="25000"/>
                  </a:schemeClr>
                </a:solidFill>
                <a:latin typeface="Century Gothic" panose="020B0502020202020204" pitchFamily="34" charset="0"/>
                <a:ea typeface="Century Gothic"/>
                <a:cs typeface="Century Gothic"/>
                <a:sym typeface="Century Gothic"/>
              </a:rPr>
              <a:t>Creation of the </a:t>
            </a:r>
            <a:r>
              <a:rPr lang="en-US" sz="2400" b="1" dirty="0">
                <a:solidFill>
                  <a:srgbClr val="3E4268"/>
                </a:solidFill>
                <a:latin typeface="Century Gothic" panose="020B0502020202020204" pitchFamily="34" charset="0"/>
                <a:ea typeface="Century Gothic"/>
                <a:cs typeface="Century Gothic"/>
                <a:sym typeface="Century Gothic"/>
              </a:rPr>
              <a:t>Fire Risk Estimation (FIRE) Tool</a:t>
            </a:r>
            <a:r>
              <a:rPr lang="en-US" sz="2400" dirty="0">
                <a:solidFill>
                  <a:srgbClr val="44546A"/>
                </a:solidFill>
                <a:latin typeface="Century Gothic" panose="020B0502020202020204" pitchFamily="34" charset="0"/>
                <a:ea typeface="Century Gothic"/>
                <a:cs typeface="Century Gothic"/>
                <a:sym typeface="Century Gothic"/>
              </a:rPr>
              <a:t> </a:t>
            </a:r>
            <a:r>
              <a:rPr lang="en-US" sz="2400" dirty="0">
                <a:solidFill>
                  <a:schemeClr val="tx1">
                    <a:lumMod val="75000"/>
                    <a:lumOff val="25000"/>
                  </a:schemeClr>
                </a:solidFill>
                <a:latin typeface="Century Gothic" panose="020B0502020202020204" pitchFamily="34" charset="0"/>
                <a:ea typeface="Century Gothic"/>
                <a:cs typeface="Century Gothic"/>
                <a:sym typeface="Century Gothic"/>
              </a:rPr>
              <a:t>in Spring 2017</a:t>
            </a:r>
          </a:p>
        </p:txBody>
      </p:sp>
      <p:pic>
        <p:nvPicPr>
          <p:cNvPr id="291" name="Google Shape;291;p35"/>
          <p:cNvPicPr preferRelativeResize="0"/>
          <p:nvPr/>
        </p:nvPicPr>
        <p:blipFill rotWithShape="1">
          <a:blip r:embed="rId3">
            <a:alphaModFix/>
          </a:blip>
          <a:srcRect/>
          <a:stretch/>
        </p:blipFill>
        <p:spPr>
          <a:xfrm>
            <a:off x="81475" y="1156761"/>
            <a:ext cx="5922444" cy="3948298"/>
          </a:xfrm>
          <a:prstGeom prst="rect">
            <a:avLst/>
          </a:prstGeom>
          <a:noFill/>
          <a:ln>
            <a:noFill/>
          </a:ln>
          <a:effectLst>
            <a:outerShdw blurRad="292100" dist="139700" dir="2700000" algn="tl" rotWithShape="0">
              <a:srgbClr val="333333">
                <a:alpha val="64709"/>
              </a:srgbClr>
            </a:outerShdw>
          </a:effectLst>
        </p:spPr>
      </p:pic>
      <p:pic>
        <p:nvPicPr>
          <p:cNvPr id="292" name="Google Shape;292;p35"/>
          <p:cNvPicPr preferRelativeResize="0"/>
          <p:nvPr/>
        </p:nvPicPr>
        <p:blipFill rotWithShape="1">
          <a:blip r:embed="rId4">
            <a:alphaModFix/>
          </a:blip>
          <a:srcRect/>
          <a:stretch/>
        </p:blipFill>
        <p:spPr>
          <a:xfrm>
            <a:off x="6208749" y="1156761"/>
            <a:ext cx="5922443" cy="3948297"/>
          </a:xfrm>
          <a:prstGeom prst="rect">
            <a:avLst/>
          </a:prstGeom>
          <a:noFill/>
          <a:ln>
            <a:noFill/>
          </a:ln>
          <a:effectLst>
            <a:outerShdw blurRad="292100" dist="139700" dir="2700000" algn="tl" rotWithShape="0">
              <a:srgbClr val="333333">
                <a:alpha val="64709"/>
              </a:srgbClr>
            </a:outerShdw>
          </a:effectLst>
        </p:spPr>
      </p:pic>
      <p:sp>
        <p:nvSpPr>
          <p:cNvPr id="293" name="Google Shape;293;p35"/>
          <p:cNvSpPr txBox="1"/>
          <p:nvPr/>
        </p:nvSpPr>
        <p:spPr>
          <a:xfrm>
            <a:off x="9053825" y="6492025"/>
            <a:ext cx="3138300" cy="3660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i="0" u="none" strike="noStrike" cap="none" dirty="0">
                <a:solidFill>
                  <a:schemeClr val="tx1">
                    <a:lumMod val="75000"/>
                    <a:lumOff val="25000"/>
                  </a:schemeClr>
                </a:solidFill>
                <a:latin typeface="Century Gothic"/>
                <a:ea typeface="Century Gothic"/>
                <a:cs typeface="Century Gothic"/>
                <a:sym typeface="Century Gothic"/>
              </a:rPr>
              <a:t>Images Source: Darren </a:t>
            </a:r>
            <a:r>
              <a:rPr lang="en-US" sz="1600" i="0" u="none" strike="noStrike" cap="none" dirty="0" err="1">
                <a:solidFill>
                  <a:schemeClr val="tx1">
                    <a:lumMod val="75000"/>
                    <a:lumOff val="25000"/>
                  </a:schemeClr>
                </a:solidFill>
                <a:latin typeface="Century Gothic"/>
                <a:ea typeface="Century Gothic"/>
                <a:cs typeface="Century Gothic"/>
                <a:sym typeface="Century Gothic"/>
              </a:rPr>
              <a:t>Clabo</a:t>
            </a:r>
            <a:endParaRPr sz="1600"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0"/>
                                        </p:tgtEl>
                                        <p:attrNameLst>
                                          <p:attrName>style.visibility</p:attrName>
                                        </p:attrNameLst>
                                      </p:cBhvr>
                                      <p:to>
                                        <p:strVal val="visible"/>
                                      </p:to>
                                    </p:set>
                                    <p:animEffect transition="in" filter="fade">
                                      <p:cBhvr>
                                        <p:cTn id="7" dur="500"/>
                                        <p:tgtEl>
                                          <p:spTgt spid="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36"/>
          <p:cNvPicPr preferRelativeResize="0"/>
          <p:nvPr/>
        </p:nvPicPr>
        <p:blipFill rotWithShape="1">
          <a:blip r:embed="rId3">
            <a:alphaModFix/>
          </a:blip>
          <a:srcRect l="6994" t="31164" r="6327" b="33022"/>
          <a:stretch/>
        </p:blipFill>
        <p:spPr>
          <a:xfrm>
            <a:off x="2286000" y="986600"/>
            <a:ext cx="7562850" cy="5776154"/>
          </a:xfrm>
          <a:prstGeom prst="rect">
            <a:avLst/>
          </a:prstGeom>
          <a:noFill/>
          <a:ln>
            <a:noFill/>
          </a:ln>
        </p:spPr>
      </p:pic>
      <p:sp>
        <p:nvSpPr>
          <p:cNvPr id="300" name="Google Shape;300;p36"/>
          <p:cNvSpPr txBox="1">
            <a:spLocks noGrp="1"/>
          </p:cNvSpPr>
          <p:nvPr>
            <p:ph type="title"/>
          </p:nvPr>
        </p:nvSpPr>
        <p:spPr>
          <a:xfrm>
            <a:off x="1000125" y="109749"/>
            <a:ext cx="11158200" cy="954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E4268"/>
              </a:buClr>
              <a:buSzPts val="4800"/>
              <a:buFont typeface="Century Gothic"/>
              <a:buNone/>
            </a:pPr>
            <a:r>
              <a:rPr lang="en-US" dirty="0">
                <a:latin typeface="Century Gothic"/>
                <a:ea typeface="Century Gothic"/>
                <a:cs typeface="Century Gothic"/>
                <a:sym typeface="Century Gothic"/>
              </a:rPr>
              <a:t>Original Fire Risk Estimation (FIRE) Tool</a:t>
            </a:r>
            <a:endParaRPr dirty="0">
              <a:latin typeface="Century Gothic"/>
              <a:ea typeface="Century Gothic"/>
              <a:cs typeface="Century Gothic"/>
              <a:sym typeface="Century Gothic"/>
            </a:endParaRPr>
          </a:p>
        </p:txBody>
      </p:sp>
      <p:sp>
        <p:nvSpPr>
          <p:cNvPr id="301" name="Google Shape;301;p36"/>
          <p:cNvSpPr txBox="1"/>
          <p:nvPr/>
        </p:nvSpPr>
        <p:spPr>
          <a:xfrm>
            <a:off x="376451" y="3859260"/>
            <a:ext cx="3156300" cy="83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rgbClr val="3E4268"/>
                </a:solidFill>
                <a:latin typeface="Century Gothic"/>
                <a:ea typeface="Century Gothic"/>
                <a:cs typeface="Century Gothic"/>
                <a:sym typeface="Century Gothic"/>
              </a:rPr>
              <a:t>Daily Fire Risk Map: </a:t>
            </a:r>
            <a:r>
              <a:rPr lang="en-US" sz="2400" dirty="0">
                <a:solidFill>
                  <a:srgbClr val="3E4268"/>
                </a:solidFill>
                <a:latin typeface="Century Gothic"/>
                <a:ea typeface="Century Gothic"/>
                <a:cs typeface="Century Gothic"/>
                <a:sym typeface="Century Gothic"/>
              </a:rPr>
              <a:t>March 13, 2017</a:t>
            </a:r>
            <a:endParaRPr dirty="0">
              <a:solidFill>
                <a:srgbClr val="3E4268"/>
              </a:solidFill>
            </a:endParaRPr>
          </a:p>
        </p:txBody>
      </p:sp>
      <p:sp>
        <p:nvSpPr>
          <p:cNvPr id="302" name="Google Shape;302;p36"/>
          <p:cNvSpPr txBox="1"/>
          <p:nvPr/>
        </p:nvSpPr>
        <p:spPr>
          <a:xfrm>
            <a:off x="6915787" y="1468555"/>
            <a:ext cx="5242500" cy="954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dirty="0">
                <a:solidFill>
                  <a:srgbClr val="3E4268"/>
                </a:solidFill>
                <a:latin typeface="Century Gothic"/>
                <a:ea typeface="Century Gothic"/>
                <a:cs typeface="Century Gothic"/>
                <a:sym typeface="Century Gothic"/>
              </a:rPr>
              <a:t>Missouri River Climate II (Spring 2017)</a:t>
            </a:r>
            <a:endParaRPr dirty="0">
              <a:solidFill>
                <a:srgbClr val="3E4268"/>
              </a:solidFill>
            </a:endParaRPr>
          </a:p>
        </p:txBody>
      </p:sp>
      <p:sp>
        <p:nvSpPr>
          <p:cNvPr id="303" name="Google Shape;303;p36"/>
          <p:cNvSpPr txBox="1"/>
          <p:nvPr/>
        </p:nvSpPr>
        <p:spPr>
          <a:xfrm>
            <a:off x="1143664" y="5621919"/>
            <a:ext cx="19050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tx1">
                    <a:lumMod val="75000"/>
                    <a:lumOff val="25000"/>
                  </a:schemeClr>
                </a:solidFill>
                <a:latin typeface="Century Gothic" panose="020B0502020202020204" pitchFamily="34" charset="0"/>
                <a:ea typeface="Calibri"/>
                <a:cs typeface="Calibri"/>
                <a:sym typeface="Calibri"/>
              </a:rPr>
              <a:t>Fire Potential </a:t>
            </a:r>
            <a:endParaRPr dirty="0">
              <a:solidFill>
                <a:schemeClr val="tx1">
                  <a:lumMod val="75000"/>
                  <a:lumOff val="25000"/>
                </a:schemeClr>
              </a:solidFill>
              <a:latin typeface="Century Gothic" panose="020B0502020202020204" pitchFamily="34" charset="0"/>
            </a:endParaRPr>
          </a:p>
        </p:txBody>
      </p:sp>
      <p:grpSp>
        <p:nvGrpSpPr>
          <p:cNvPr id="304" name="Google Shape;304;p36"/>
          <p:cNvGrpSpPr/>
          <p:nvPr/>
        </p:nvGrpSpPr>
        <p:grpSpPr>
          <a:xfrm>
            <a:off x="1000125" y="6000679"/>
            <a:ext cx="2233666" cy="290023"/>
            <a:chOff x="4881983" y="5132603"/>
            <a:chExt cx="2233666" cy="290023"/>
          </a:xfrm>
        </p:grpSpPr>
        <p:sp>
          <p:nvSpPr>
            <p:cNvPr id="305" name="Google Shape;305;p36"/>
            <p:cNvSpPr/>
            <p:nvPr/>
          </p:nvSpPr>
          <p:spPr>
            <a:xfrm>
              <a:off x="5836456" y="5132603"/>
              <a:ext cx="287100" cy="287100"/>
            </a:xfrm>
            <a:prstGeom prst="rect">
              <a:avLst/>
            </a:prstGeom>
            <a:solidFill>
              <a:srgbClr val="FFA80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6" name="Google Shape;306;p36"/>
            <p:cNvSpPr/>
            <p:nvPr/>
          </p:nvSpPr>
          <p:spPr>
            <a:xfrm>
              <a:off x="6325280" y="5135526"/>
              <a:ext cx="287100" cy="287100"/>
            </a:xfrm>
            <a:prstGeom prst="rect">
              <a:avLst/>
            </a:prstGeom>
            <a:solidFill>
              <a:srgbClr val="E8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Calibri"/>
                <a:ea typeface="Calibri"/>
                <a:cs typeface="Calibri"/>
                <a:sym typeface="Calibri"/>
              </a:endParaRPr>
            </a:p>
          </p:txBody>
        </p:sp>
        <p:sp>
          <p:nvSpPr>
            <p:cNvPr id="307" name="Google Shape;307;p36"/>
            <p:cNvSpPr/>
            <p:nvPr/>
          </p:nvSpPr>
          <p:spPr>
            <a:xfrm>
              <a:off x="6828549" y="5135526"/>
              <a:ext cx="287100" cy="287100"/>
            </a:xfrm>
            <a:prstGeom prst="rect">
              <a:avLst/>
            </a:prstGeom>
            <a:solidFill>
              <a:srgbClr val="7624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8" name="Google Shape;308;p36"/>
            <p:cNvSpPr/>
            <p:nvPr/>
          </p:nvSpPr>
          <p:spPr>
            <a:xfrm>
              <a:off x="5361829" y="5132604"/>
              <a:ext cx="287100" cy="287100"/>
            </a:xfrm>
            <a:prstGeom prst="rect">
              <a:avLst/>
            </a:prstGeom>
            <a:solidFill>
              <a:srgbClr val="F9D79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9" name="Google Shape;309;p36"/>
            <p:cNvSpPr/>
            <p:nvPr/>
          </p:nvSpPr>
          <p:spPr>
            <a:xfrm>
              <a:off x="4881983" y="5132603"/>
              <a:ext cx="287100" cy="287100"/>
            </a:xfrm>
            <a:prstGeom prst="rect">
              <a:avLst/>
            </a:prstGeom>
            <a:solidFill>
              <a:srgbClr val="FFFFBB"/>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10" name="Google Shape;310;p36"/>
          <p:cNvSpPr txBox="1"/>
          <p:nvPr/>
        </p:nvSpPr>
        <p:spPr>
          <a:xfrm>
            <a:off x="-362487" y="5963096"/>
            <a:ext cx="19050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tx1">
                    <a:lumMod val="75000"/>
                    <a:lumOff val="25000"/>
                  </a:schemeClr>
                </a:solidFill>
                <a:latin typeface="Century Gothic" panose="020B0502020202020204" pitchFamily="34" charset="0"/>
                <a:ea typeface="Calibri"/>
                <a:cs typeface="Calibri"/>
                <a:sym typeface="Calibri"/>
              </a:rPr>
              <a:t>Low</a:t>
            </a:r>
            <a:endParaRPr dirty="0">
              <a:solidFill>
                <a:schemeClr val="tx1">
                  <a:lumMod val="75000"/>
                  <a:lumOff val="25000"/>
                </a:schemeClr>
              </a:solidFill>
              <a:latin typeface="Century Gothic" panose="020B0502020202020204" pitchFamily="34" charset="0"/>
            </a:endParaRPr>
          </a:p>
        </p:txBody>
      </p:sp>
      <p:sp>
        <p:nvSpPr>
          <p:cNvPr id="311" name="Google Shape;311;p36"/>
          <p:cNvSpPr txBox="1"/>
          <p:nvPr/>
        </p:nvSpPr>
        <p:spPr>
          <a:xfrm>
            <a:off x="2777746" y="5963096"/>
            <a:ext cx="19050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tx1">
                    <a:lumMod val="75000"/>
                    <a:lumOff val="25000"/>
                  </a:schemeClr>
                </a:solidFill>
                <a:latin typeface="Century Gothic" panose="020B0502020202020204" pitchFamily="34" charset="0"/>
                <a:ea typeface="Calibri"/>
                <a:cs typeface="Calibri"/>
                <a:sym typeface="Calibri"/>
              </a:rPr>
              <a:t>High</a:t>
            </a:r>
            <a:endParaRPr dirty="0">
              <a:solidFill>
                <a:schemeClr val="tx1">
                  <a:lumMod val="75000"/>
                  <a:lumOff val="25000"/>
                </a:schemeClr>
              </a:solidFill>
              <a:latin typeface="Century Gothic" panose="020B0502020202020204" pitchFamily="34" charset="0"/>
            </a:endParaRPr>
          </a:p>
        </p:txBody>
      </p:sp>
      <p:sp>
        <p:nvSpPr>
          <p:cNvPr id="312" name="Google Shape;312;p36"/>
          <p:cNvSpPr txBox="1"/>
          <p:nvPr/>
        </p:nvSpPr>
        <p:spPr>
          <a:xfrm>
            <a:off x="7808418" y="6488668"/>
            <a:ext cx="42933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Source: Missouri River Climate II Team</a:t>
            </a:r>
            <a:endParaRPr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7"/>
          <p:cNvSpPr txBox="1">
            <a:spLocks noGrp="1"/>
          </p:cNvSpPr>
          <p:nvPr>
            <p:ph type="title"/>
          </p:nvPr>
        </p:nvSpPr>
        <p:spPr>
          <a:xfrm>
            <a:off x="1095725" y="257550"/>
            <a:ext cx="10233000" cy="840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E4268"/>
              </a:buClr>
              <a:buSzPts val="4800"/>
              <a:buFont typeface="Century Gothic"/>
              <a:buNone/>
            </a:pPr>
            <a:r>
              <a:rPr lang="en-US"/>
              <a:t>Study Area </a:t>
            </a:r>
            <a:endParaRPr/>
          </a:p>
        </p:txBody>
      </p:sp>
      <p:sp>
        <p:nvSpPr>
          <p:cNvPr id="319" name="Google Shape;319;p37"/>
          <p:cNvSpPr txBox="1"/>
          <p:nvPr/>
        </p:nvSpPr>
        <p:spPr>
          <a:xfrm>
            <a:off x="7808418" y="6488668"/>
            <a:ext cx="42933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Source: Missouri River Climate II Team</a:t>
            </a:r>
            <a:endParaRPr dirty="0">
              <a:solidFill>
                <a:schemeClr val="tx1">
                  <a:lumMod val="75000"/>
                  <a:lumOff val="25000"/>
                </a:schemeClr>
              </a:solidFill>
            </a:endParaRPr>
          </a:p>
        </p:txBody>
      </p:sp>
      <p:pic>
        <p:nvPicPr>
          <p:cNvPr id="320" name="Google Shape;320;p37"/>
          <p:cNvPicPr preferRelativeResize="0"/>
          <p:nvPr/>
        </p:nvPicPr>
        <p:blipFill rotWithShape="1">
          <a:blip r:embed="rId3">
            <a:alphaModFix/>
          </a:blip>
          <a:srcRect b="1710"/>
          <a:stretch/>
        </p:blipFill>
        <p:spPr>
          <a:xfrm>
            <a:off x="1894000" y="1334188"/>
            <a:ext cx="7259550" cy="4883763"/>
          </a:xfrm>
          <a:prstGeom prst="rect">
            <a:avLst/>
          </a:prstGeom>
          <a:ln>
            <a:noFill/>
          </a:ln>
          <a:effectLst>
            <a:outerShdw blurRad="292100" dist="139700" dir="2700000" algn="tl" rotWithShape="0">
              <a:srgbClr val="333333">
                <a:alpha val="65000"/>
              </a:srgbClr>
            </a:outerShdw>
          </a:effectLst>
        </p:spPr>
      </p:pic>
      <p:cxnSp>
        <p:nvCxnSpPr>
          <p:cNvPr id="321" name="Google Shape;321;p37"/>
          <p:cNvCxnSpPr/>
          <p:nvPr/>
        </p:nvCxnSpPr>
        <p:spPr>
          <a:xfrm>
            <a:off x="4037538" y="3269078"/>
            <a:ext cx="2554200" cy="0"/>
          </a:xfrm>
          <a:prstGeom prst="straightConnector1">
            <a:avLst/>
          </a:prstGeom>
          <a:noFill/>
          <a:ln w="12700" cap="flat" cmpd="sng">
            <a:solidFill>
              <a:srgbClr val="FFFFFF"/>
            </a:solidFill>
            <a:prstDash val="solid"/>
            <a:miter lim="800000"/>
            <a:headEnd type="none" w="sm" len="sm"/>
            <a:tailEnd type="none" w="sm" len="sm"/>
          </a:ln>
        </p:spPr>
      </p:cxnSp>
      <p:cxnSp>
        <p:nvCxnSpPr>
          <p:cNvPr id="322" name="Google Shape;322;p37"/>
          <p:cNvCxnSpPr/>
          <p:nvPr/>
        </p:nvCxnSpPr>
        <p:spPr>
          <a:xfrm>
            <a:off x="4027049" y="4416242"/>
            <a:ext cx="1901400" cy="0"/>
          </a:xfrm>
          <a:prstGeom prst="straightConnector1">
            <a:avLst/>
          </a:prstGeom>
          <a:noFill/>
          <a:ln w="12700" cap="flat" cmpd="sng">
            <a:solidFill>
              <a:srgbClr val="FFFFFF"/>
            </a:solidFill>
            <a:prstDash val="solid"/>
            <a:miter lim="800000"/>
            <a:headEnd type="none" w="sm" len="sm"/>
            <a:tailEnd type="none" w="sm" len="sm"/>
          </a:ln>
        </p:spPr>
      </p:cxnSp>
      <p:sp>
        <p:nvSpPr>
          <p:cNvPr id="323" name="Google Shape;323;p37"/>
          <p:cNvSpPr/>
          <p:nvPr/>
        </p:nvSpPr>
        <p:spPr>
          <a:xfrm>
            <a:off x="5934846" y="4416242"/>
            <a:ext cx="689619" cy="210978"/>
          </a:xfrm>
          <a:custGeom>
            <a:avLst/>
            <a:gdLst/>
            <a:ahLst/>
            <a:cxnLst/>
            <a:rect l="l" t="t" r="r" b="b"/>
            <a:pathLst>
              <a:path w="833377" h="266218" extrusionOk="0">
                <a:moveTo>
                  <a:pt x="0" y="0"/>
                </a:moveTo>
                <a:cubicBezTo>
                  <a:pt x="12441" y="2488"/>
                  <a:pt x="74806" y="12474"/>
                  <a:pt x="92598" y="23149"/>
                </a:cubicBezTo>
                <a:cubicBezTo>
                  <a:pt x="172042" y="70815"/>
                  <a:pt x="52101" y="25085"/>
                  <a:pt x="150471" y="57873"/>
                </a:cubicBezTo>
                <a:cubicBezTo>
                  <a:pt x="168809" y="76212"/>
                  <a:pt x="178291" y="92597"/>
                  <a:pt x="208344" y="92597"/>
                </a:cubicBezTo>
                <a:cubicBezTo>
                  <a:pt x="224252" y="92597"/>
                  <a:pt x="238895" y="83273"/>
                  <a:pt x="254643" y="81023"/>
                </a:cubicBezTo>
                <a:cubicBezTo>
                  <a:pt x="293028" y="75540"/>
                  <a:pt x="331808" y="73306"/>
                  <a:pt x="370390" y="69448"/>
                </a:cubicBezTo>
                <a:cubicBezTo>
                  <a:pt x="385823" y="65590"/>
                  <a:pt x="400781" y="57873"/>
                  <a:pt x="416689" y="57873"/>
                </a:cubicBezTo>
                <a:cubicBezTo>
                  <a:pt x="482129" y="57873"/>
                  <a:pt x="495177" y="64745"/>
                  <a:pt x="544010" y="81023"/>
                </a:cubicBezTo>
                <a:cubicBezTo>
                  <a:pt x="584414" y="121426"/>
                  <a:pt x="556808" y="100722"/>
                  <a:pt x="636608" y="127322"/>
                </a:cubicBezTo>
                <a:lnTo>
                  <a:pt x="671332" y="138896"/>
                </a:lnTo>
                <a:cubicBezTo>
                  <a:pt x="682907" y="146613"/>
                  <a:pt x="693613" y="155825"/>
                  <a:pt x="706056" y="162046"/>
                </a:cubicBezTo>
                <a:cubicBezTo>
                  <a:pt x="716969" y="167502"/>
                  <a:pt x="730852" y="166529"/>
                  <a:pt x="740780" y="173620"/>
                </a:cubicBezTo>
                <a:cubicBezTo>
                  <a:pt x="837574" y="242758"/>
                  <a:pt x="749058" y="193472"/>
                  <a:pt x="810228" y="254643"/>
                </a:cubicBezTo>
                <a:cubicBezTo>
                  <a:pt x="816328" y="260743"/>
                  <a:pt x="825661" y="262360"/>
                  <a:pt x="833377" y="266218"/>
                </a:cubicBezTo>
              </a:path>
            </a:pathLst>
          </a:custGeom>
          <a:no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rgbClr val="FFFFFF"/>
              </a:solidFill>
              <a:latin typeface="Garamond"/>
              <a:ea typeface="Garamond"/>
              <a:cs typeface="Garamond"/>
              <a:sym typeface="Garamond"/>
            </a:endParaRPr>
          </a:p>
        </p:txBody>
      </p:sp>
      <p:sp>
        <p:nvSpPr>
          <p:cNvPr id="324" name="Google Shape;324;p37"/>
          <p:cNvSpPr txBox="1"/>
          <p:nvPr/>
        </p:nvSpPr>
        <p:spPr>
          <a:xfrm>
            <a:off x="4037550" y="3638700"/>
            <a:ext cx="2554200" cy="439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600" b="1" dirty="0">
                <a:solidFill>
                  <a:srgbClr val="FFFFFF"/>
                </a:solidFill>
                <a:latin typeface="Century Gothic"/>
                <a:ea typeface="Century Gothic"/>
                <a:cs typeface="Century Gothic"/>
                <a:sym typeface="Century Gothic"/>
              </a:rPr>
              <a:t>South Dakota</a:t>
            </a:r>
            <a:endParaRPr sz="2600" dirty="0">
              <a:latin typeface="Century Gothic"/>
              <a:ea typeface="Century Gothic"/>
              <a:cs typeface="Century Gothic"/>
              <a:sym typeface="Century Gothic"/>
            </a:endParaRPr>
          </a:p>
        </p:txBody>
      </p:sp>
      <p:sp>
        <p:nvSpPr>
          <p:cNvPr id="325" name="Google Shape;325;p37"/>
          <p:cNvSpPr txBox="1"/>
          <p:nvPr/>
        </p:nvSpPr>
        <p:spPr>
          <a:xfrm>
            <a:off x="4016150" y="2485950"/>
            <a:ext cx="2474700" cy="439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600" b="1" dirty="0">
                <a:solidFill>
                  <a:srgbClr val="FFFFFF"/>
                </a:solidFill>
                <a:latin typeface="Century Gothic"/>
                <a:ea typeface="Century Gothic"/>
                <a:cs typeface="Century Gothic"/>
                <a:sym typeface="Century Gothic"/>
              </a:rPr>
              <a:t>North Dakota</a:t>
            </a:r>
            <a:endParaRPr sz="2600" dirty="0">
              <a:latin typeface="Century Gothic"/>
              <a:ea typeface="Century Gothic"/>
              <a:cs typeface="Century Gothic"/>
              <a:sym typeface="Century Gothic"/>
            </a:endParaRPr>
          </a:p>
        </p:txBody>
      </p:sp>
      <p:sp>
        <p:nvSpPr>
          <p:cNvPr id="326" name="Google Shape;326;p37"/>
          <p:cNvSpPr txBox="1"/>
          <p:nvPr/>
        </p:nvSpPr>
        <p:spPr>
          <a:xfrm>
            <a:off x="4524374" y="4658075"/>
            <a:ext cx="1834500" cy="439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600" b="1" dirty="0">
                <a:solidFill>
                  <a:srgbClr val="FFFFFF"/>
                </a:solidFill>
                <a:latin typeface="Century Gothic"/>
                <a:ea typeface="Century Gothic"/>
                <a:cs typeface="Century Gothic"/>
                <a:sym typeface="Century Gothic"/>
              </a:rPr>
              <a:t>Nebraska</a:t>
            </a:r>
            <a:endParaRPr sz="2600" dirty="0">
              <a:latin typeface="Century Gothic"/>
              <a:ea typeface="Century Gothic"/>
              <a:cs typeface="Century Gothic"/>
              <a:sym typeface="Century Gothic"/>
            </a:endParaRPr>
          </a:p>
        </p:txBody>
      </p:sp>
      <p:cxnSp>
        <p:nvCxnSpPr>
          <p:cNvPr id="327" name="Google Shape;327;p37"/>
          <p:cNvCxnSpPr/>
          <p:nvPr/>
        </p:nvCxnSpPr>
        <p:spPr>
          <a:xfrm>
            <a:off x="4016155" y="2157537"/>
            <a:ext cx="2336400" cy="0"/>
          </a:xfrm>
          <a:prstGeom prst="straightConnector1">
            <a:avLst/>
          </a:prstGeom>
          <a:noFill/>
          <a:ln w="12700" cap="flat" cmpd="sng">
            <a:solidFill>
              <a:srgbClr val="FFFFFF"/>
            </a:solidFill>
            <a:prstDash val="solid"/>
            <a:miter lim="800000"/>
            <a:headEnd type="none" w="sm" len="sm"/>
            <a:tailEnd type="none" w="sm" len="sm"/>
          </a:ln>
        </p:spPr>
      </p:cxnSp>
      <p:cxnSp>
        <p:nvCxnSpPr>
          <p:cNvPr id="328" name="Google Shape;328;p37"/>
          <p:cNvCxnSpPr/>
          <p:nvPr/>
        </p:nvCxnSpPr>
        <p:spPr>
          <a:xfrm rot="10800000">
            <a:off x="4016155" y="2157470"/>
            <a:ext cx="0" cy="2936100"/>
          </a:xfrm>
          <a:prstGeom prst="straightConnector1">
            <a:avLst/>
          </a:prstGeom>
          <a:noFill/>
          <a:ln w="12700" cap="flat" cmpd="sng">
            <a:solidFill>
              <a:srgbClr val="FFFFFF"/>
            </a:solidFill>
            <a:prstDash val="solid"/>
            <a:miter lim="800000"/>
            <a:headEnd type="none" w="sm" len="sm"/>
            <a:tailEnd type="none" w="sm" len="sm"/>
          </a:ln>
        </p:spPr>
      </p:cxnSp>
      <p:cxnSp>
        <p:nvCxnSpPr>
          <p:cNvPr id="329" name="Google Shape;329;p37"/>
          <p:cNvCxnSpPr/>
          <p:nvPr/>
        </p:nvCxnSpPr>
        <p:spPr>
          <a:xfrm>
            <a:off x="4020766" y="5093570"/>
            <a:ext cx="705300" cy="0"/>
          </a:xfrm>
          <a:prstGeom prst="straightConnector1">
            <a:avLst/>
          </a:prstGeom>
          <a:noFill/>
          <a:ln w="12700" cap="flat" cmpd="sng">
            <a:solidFill>
              <a:srgbClr val="FFFFFF"/>
            </a:solidFill>
            <a:prstDash val="solid"/>
            <a:miter lim="800000"/>
            <a:headEnd type="none" w="sm" len="sm"/>
            <a:tailEnd type="none" w="sm" len="sm"/>
          </a:ln>
        </p:spPr>
      </p:cxnSp>
      <p:cxnSp>
        <p:nvCxnSpPr>
          <p:cNvPr id="330" name="Google Shape;330;p37"/>
          <p:cNvCxnSpPr/>
          <p:nvPr/>
        </p:nvCxnSpPr>
        <p:spPr>
          <a:xfrm rot="10800000">
            <a:off x="4721766" y="5106732"/>
            <a:ext cx="0" cy="360900"/>
          </a:xfrm>
          <a:prstGeom prst="straightConnector1">
            <a:avLst/>
          </a:prstGeom>
          <a:noFill/>
          <a:ln w="12700" cap="flat" cmpd="sng">
            <a:solidFill>
              <a:srgbClr val="FFFFFF"/>
            </a:solidFill>
            <a:prstDash val="solid"/>
            <a:miter lim="800000"/>
            <a:headEnd type="none" w="sm" len="sm"/>
            <a:tailEnd type="none" w="sm" len="sm"/>
          </a:ln>
        </p:spPr>
      </p:cxnSp>
      <p:cxnSp>
        <p:nvCxnSpPr>
          <p:cNvPr id="331" name="Google Shape;331;p37"/>
          <p:cNvCxnSpPr/>
          <p:nvPr/>
        </p:nvCxnSpPr>
        <p:spPr>
          <a:xfrm>
            <a:off x="4721766" y="5467632"/>
            <a:ext cx="2306400" cy="0"/>
          </a:xfrm>
          <a:prstGeom prst="straightConnector1">
            <a:avLst/>
          </a:prstGeom>
          <a:noFill/>
          <a:ln w="12700" cap="flat" cmpd="sng">
            <a:solidFill>
              <a:srgbClr val="FFFFFF"/>
            </a:solidFill>
            <a:prstDash val="solid"/>
            <a:miter lim="800000"/>
            <a:headEnd type="none" w="sm" len="sm"/>
            <a:tailEnd type="none" w="sm" len="sm"/>
          </a:ln>
        </p:spPr>
      </p:cxnSp>
      <p:cxnSp>
        <p:nvCxnSpPr>
          <p:cNvPr id="332" name="Google Shape;332;p37"/>
          <p:cNvCxnSpPr/>
          <p:nvPr/>
        </p:nvCxnSpPr>
        <p:spPr>
          <a:xfrm rot="10800000">
            <a:off x="6637790" y="3519488"/>
            <a:ext cx="0" cy="659100"/>
          </a:xfrm>
          <a:prstGeom prst="straightConnector1">
            <a:avLst/>
          </a:prstGeom>
          <a:noFill/>
          <a:ln w="12700" cap="flat" cmpd="sng">
            <a:solidFill>
              <a:srgbClr val="FFFFFF"/>
            </a:solidFill>
            <a:prstDash val="solid"/>
            <a:miter lim="800000"/>
            <a:headEnd type="none" w="sm" len="sm"/>
            <a:tailEnd type="none" w="sm" len="sm"/>
          </a:ln>
        </p:spPr>
      </p:cxnSp>
      <p:sp>
        <p:nvSpPr>
          <p:cNvPr id="333" name="Google Shape;333;p37"/>
          <p:cNvSpPr/>
          <p:nvPr/>
        </p:nvSpPr>
        <p:spPr>
          <a:xfrm>
            <a:off x="6358851" y="2167422"/>
            <a:ext cx="228940" cy="1088851"/>
          </a:xfrm>
          <a:custGeom>
            <a:avLst/>
            <a:gdLst/>
            <a:ahLst/>
            <a:cxnLst/>
            <a:rect l="l" t="t" r="r" b="b"/>
            <a:pathLst>
              <a:path w="276665" h="1373945" extrusionOk="0">
                <a:moveTo>
                  <a:pt x="0" y="0"/>
                </a:moveTo>
                <a:cubicBezTo>
                  <a:pt x="1563" y="9379"/>
                  <a:pt x="2626" y="18854"/>
                  <a:pt x="4689" y="28136"/>
                </a:cubicBezTo>
                <a:cubicBezTo>
                  <a:pt x="5761" y="32961"/>
                  <a:pt x="5884" y="38708"/>
                  <a:pt x="9379" y="42203"/>
                </a:cubicBezTo>
                <a:cubicBezTo>
                  <a:pt x="12874" y="45698"/>
                  <a:pt x="18757" y="45330"/>
                  <a:pt x="23446" y="46893"/>
                </a:cubicBezTo>
                <a:cubicBezTo>
                  <a:pt x="26572" y="50019"/>
                  <a:pt x="30848" y="52317"/>
                  <a:pt x="32825" y="56271"/>
                </a:cubicBezTo>
                <a:cubicBezTo>
                  <a:pt x="45582" y="81786"/>
                  <a:pt x="40219" y="85851"/>
                  <a:pt x="46892" y="112542"/>
                </a:cubicBezTo>
                <a:cubicBezTo>
                  <a:pt x="49290" y="122133"/>
                  <a:pt x="53145" y="131299"/>
                  <a:pt x="56271" y="140677"/>
                </a:cubicBezTo>
                <a:lnTo>
                  <a:pt x="60960" y="154745"/>
                </a:lnTo>
                <a:cubicBezTo>
                  <a:pt x="57834" y="159434"/>
                  <a:pt x="55250" y="164534"/>
                  <a:pt x="51582" y="168813"/>
                </a:cubicBezTo>
                <a:cubicBezTo>
                  <a:pt x="45828" y="175527"/>
                  <a:pt x="32825" y="187570"/>
                  <a:pt x="32825" y="187570"/>
                </a:cubicBezTo>
                <a:cubicBezTo>
                  <a:pt x="34388" y="207890"/>
                  <a:pt x="34986" y="228307"/>
                  <a:pt x="37514" y="248530"/>
                </a:cubicBezTo>
                <a:cubicBezTo>
                  <a:pt x="38127" y="253434"/>
                  <a:pt x="41004" y="257802"/>
                  <a:pt x="42203" y="262597"/>
                </a:cubicBezTo>
                <a:cubicBezTo>
                  <a:pt x="44136" y="270329"/>
                  <a:pt x="45163" y="278263"/>
                  <a:pt x="46892" y="286043"/>
                </a:cubicBezTo>
                <a:cubicBezTo>
                  <a:pt x="48290" y="292334"/>
                  <a:pt x="50019" y="298548"/>
                  <a:pt x="51582" y="304800"/>
                </a:cubicBezTo>
                <a:cubicBezTo>
                  <a:pt x="50019" y="314179"/>
                  <a:pt x="49198" y="323712"/>
                  <a:pt x="46892" y="332936"/>
                </a:cubicBezTo>
                <a:cubicBezTo>
                  <a:pt x="44494" y="342526"/>
                  <a:pt x="37514" y="361071"/>
                  <a:pt x="37514" y="361071"/>
                </a:cubicBezTo>
                <a:lnTo>
                  <a:pt x="51582" y="403274"/>
                </a:lnTo>
                <a:cubicBezTo>
                  <a:pt x="53145" y="407963"/>
                  <a:pt x="53529" y="413229"/>
                  <a:pt x="56271" y="417342"/>
                </a:cubicBezTo>
                <a:cubicBezTo>
                  <a:pt x="59397" y="422031"/>
                  <a:pt x="63129" y="426369"/>
                  <a:pt x="65649" y="431410"/>
                </a:cubicBezTo>
                <a:cubicBezTo>
                  <a:pt x="77823" y="455758"/>
                  <a:pt x="61401" y="436538"/>
                  <a:pt x="79717" y="454856"/>
                </a:cubicBezTo>
                <a:cubicBezTo>
                  <a:pt x="93001" y="494707"/>
                  <a:pt x="74474" y="446116"/>
                  <a:pt x="93785" y="478302"/>
                </a:cubicBezTo>
                <a:cubicBezTo>
                  <a:pt x="96328" y="482541"/>
                  <a:pt x="96264" y="487949"/>
                  <a:pt x="98474" y="492370"/>
                </a:cubicBezTo>
                <a:cubicBezTo>
                  <a:pt x="100994" y="497411"/>
                  <a:pt x="105563" y="501287"/>
                  <a:pt x="107852" y="506437"/>
                </a:cubicBezTo>
                <a:cubicBezTo>
                  <a:pt x="107853" y="506439"/>
                  <a:pt x="119575" y="541605"/>
                  <a:pt x="121920" y="548640"/>
                </a:cubicBezTo>
                <a:cubicBezTo>
                  <a:pt x="123483" y="553329"/>
                  <a:pt x="123114" y="559213"/>
                  <a:pt x="126609" y="562708"/>
                </a:cubicBezTo>
                <a:lnTo>
                  <a:pt x="135988" y="572087"/>
                </a:lnTo>
                <a:cubicBezTo>
                  <a:pt x="137551" y="576776"/>
                  <a:pt x="138467" y="581733"/>
                  <a:pt x="140677" y="586154"/>
                </a:cubicBezTo>
                <a:cubicBezTo>
                  <a:pt x="143197" y="591195"/>
                  <a:pt x="147766" y="595072"/>
                  <a:pt x="150055" y="600222"/>
                </a:cubicBezTo>
                <a:cubicBezTo>
                  <a:pt x="154070" y="609256"/>
                  <a:pt x="156308" y="618979"/>
                  <a:pt x="159434" y="628357"/>
                </a:cubicBezTo>
                <a:lnTo>
                  <a:pt x="164123" y="642425"/>
                </a:lnTo>
                <a:lnTo>
                  <a:pt x="168812" y="656493"/>
                </a:lnTo>
                <a:cubicBezTo>
                  <a:pt x="164494" y="764459"/>
                  <a:pt x="160805" y="756670"/>
                  <a:pt x="168812" y="848751"/>
                </a:cubicBezTo>
                <a:cubicBezTo>
                  <a:pt x="169770" y="859762"/>
                  <a:pt x="171334" y="870738"/>
                  <a:pt x="173502" y="881576"/>
                </a:cubicBezTo>
                <a:cubicBezTo>
                  <a:pt x="176030" y="894215"/>
                  <a:pt x="180761" y="906376"/>
                  <a:pt x="182880" y="919090"/>
                </a:cubicBezTo>
                <a:cubicBezTo>
                  <a:pt x="184443" y="928468"/>
                  <a:pt x="184562" y="938205"/>
                  <a:pt x="187569" y="947225"/>
                </a:cubicBezTo>
                <a:cubicBezTo>
                  <a:pt x="189351" y="952572"/>
                  <a:pt x="193822" y="956604"/>
                  <a:pt x="196948" y="961293"/>
                </a:cubicBezTo>
                <a:cubicBezTo>
                  <a:pt x="211420" y="1004710"/>
                  <a:pt x="211122" y="991842"/>
                  <a:pt x="201637" y="1055077"/>
                </a:cubicBezTo>
                <a:cubicBezTo>
                  <a:pt x="200171" y="1064854"/>
                  <a:pt x="192259" y="1083213"/>
                  <a:pt x="192259" y="1083213"/>
                </a:cubicBezTo>
                <a:cubicBezTo>
                  <a:pt x="193822" y="1103533"/>
                  <a:pt x="191697" y="1124481"/>
                  <a:pt x="196948" y="1144173"/>
                </a:cubicBezTo>
                <a:cubicBezTo>
                  <a:pt x="198400" y="1149618"/>
                  <a:pt x="208028" y="1148772"/>
                  <a:pt x="211015" y="1153551"/>
                </a:cubicBezTo>
                <a:cubicBezTo>
                  <a:pt x="216255" y="1161934"/>
                  <a:pt x="217268" y="1172308"/>
                  <a:pt x="220394" y="1181687"/>
                </a:cubicBezTo>
                <a:cubicBezTo>
                  <a:pt x="221957" y="1186376"/>
                  <a:pt x="221588" y="1192259"/>
                  <a:pt x="225083" y="1195754"/>
                </a:cubicBezTo>
                <a:lnTo>
                  <a:pt x="234462" y="1205133"/>
                </a:lnTo>
                <a:cubicBezTo>
                  <a:pt x="236025" y="1209822"/>
                  <a:pt x="236278" y="1215178"/>
                  <a:pt x="239151" y="1219200"/>
                </a:cubicBezTo>
                <a:cubicBezTo>
                  <a:pt x="244290" y="1226395"/>
                  <a:pt x="257908" y="1237957"/>
                  <a:pt x="257908" y="1237957"/>
                </a:cubicBezTo>
                <a:cubicBezTo>
                  <a:pt x="259471" y="1242646"/>
                  <a:pt x="260387" y="1247604"/>
                  <a:pt x="262597" y="1252025"/>
                </a:cubicBezTo>
                <a:cubicBezTo>
                  <a:pt x="280782" y="1288397"/>
                  <a:pt x="264873" y="1244792"/>
                  <a:pt x="276665" y="1280160"/>
                </a:cubicBezTo>
                <a:cubicBezTo>
                  <a:pt x="271585" y="1361428"/>
                  <a:pt x="271975" y="1330130"/>
                  <a:pt x="271975" y="1373945"/>
                </a:cubicBezTo>
              </a:path>
            </a:pathLst>
          </a:custGeom>
          <a:no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rgbClr val="FFFFFF"/>
              </a:solidFill>
              <a:latin typeface="Garamond"/>
              <a:ea typeface="Garamond"/>
              <a:cs typeface="Garamond"/>
              <a:sym typeface="Garamond"/>
            </a:endParaRPr>
          </a:p>
        </p:txBody>
      </p:sp>
      <p:sp>
        <p:nvSpPr>
          <p:cNvPr id="334" name="Google Shape;334;p37"/>
          <p:cNvSpPr/>
          <p:nvPr/>
        </p:nvSpPr>
        <p:spPr>
          <a:xfrm>
            <a:off x="6490971" y="3279101"/>
            <a:ext cx="139692" cy="237838"/>
          </a:xfrm>
          <a:custGeom>
            <a:avLst/>
            <a:gdLst/>
            <a:ahLst/>
            <a:cxnLst/>
            <a:rect l="l" t="t" r="r" b="b"/>
            <a:pathLst>
              <a:path w="168812" h="300111" extrusionOk="0">
                <a:moveTo>
                  <a:pt x="121920" y="0"/>
                </a:moveTo>
                <a:cubicBezTo>
                  <a:pt x="120357" y="7816"/>
                  <a:pt x="117231" y="15477"/>
                  <a:pt x="117231" y="23447"/>
                </a:cubicBezTo>
                <a:cubicBezTo>
                  <a:pt x="117231" y="36049"/>
                  <a:pt x="123174" y="48421"/>
                  <a:pt x="121920" y="60960"/>
                </a:cubicBezTo>
                <a:cubicBezTo>
                  <a:pt x="121443" y="65733"/>
                  <a:pt x="99794" y="78837"/>
                  <a:pt x="98474" y="79717"/>
                </a:cubicBezTo>
                <a:cubicBezTo>
                  <a:pt x="90989" y="102173"/>
                  <a:pt x="97280" y="90291"/>
                  <a:pt x="75028" y="112542"/>
                </a:cubicBezTo>
                <a:cubicBezTo>
                  <a:pt x="57682" y="129887"/>
                  <a:pt x="69318" y="119474"/>
                  <a:pt x="37514" y="140677"/>
                </a:cubicBezTo>
                <a:cubicBezTo>
                  <a:pt x="19333" y="152798"/>
                  <a:pt x="28793" y="148274"/>
                  <a:pt x="9378" y="154745"/>
                </a:cubicBezTo>
                <a:cubicBezTo>
                  <a:pt x="6252" y="159434"/>
                  <a:pt x="0" y="163177"/>
                  <a:pt x="0" y="168813"/>
                </a:cubicBezTo>
                <a:cubicBezTo>
                  <a:pt x="0" y="176029"/>
                  <a:pt x="14675" y="187156"/>
                  <a:pt x="18757" y="192259"/>
                </a:cubicBezTo>
                <a:cubicBezTo>
                  <a:pt x="22278" y="196660"/>
                  <a:pt x="24614" y="201926"/>
                  <a:pt x="28135" y="206327"/>
                </a:cubicBezTo>
                <a:cubicBezTo>
                  <a:pt x="38197" y="218904"/>
                  <a:pt x="38045" y="214254"/>
                  <a:pt x="51581" y="225083"/>
                </a:cubicBezTo>
                <a:cubicBezTo>
                  <a:pt x="55033" y="227845"/>
                  <a:pt x="58198" y="231009"/>
                  <a:pt x="60960" y="234462"/>
                </a:cubicBezTo>
                <a:cubicBezTo>
                  <a:pt x="64481" y="238863"/>
                  <a:pt x="65559" y="245543"/>
                  <a:pt x="70338" y="248530"/>
                </a:cubicBezTo>
                <a:cubicBezTo>
                  <a:pt x="78721" y="253769"/>
                  <a:pt x="89095" y="254782"/>
                  <a:pt x="98474" y="257908"/>
                </a:cubicBezTo>
                <a:lnTo>
                  <a:pt x="140677" y="271976"/>
                </a:lnTo>
                <a:lnTo>
                  <a:pt x="154745" y="276665"/>
                </a:lnTo>
                <a:cubicBezTo>
                  <a:pt x="166062" y="293641"/>
                  <a:pt x="161603" y="285692"/>
                  <a:pt x="168812" y="300111"/>
                </a:cubicBezTo>
              </a:path>
            </a:pathLst>
          </a:custGeom>
          <a:no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rgbClr val="FFFFFF"/>
              </a:solidFill>
              <a:latin typeface="Garamond"/>
              <a:ea typeface="Garamond"/>
              <a:cs typeface="Garamond"/>
              <a:sym typeface="Garamond"/>
            </a:endParaRPr>
          </a:p>
        </p:txBody>
      </p:sp>
      <p:sp>
        <p:nvSpPr>
          <p:cNvPr id="335" name="Google Shape;335;p37"/>
          <p:cNvSpPr/>
          <p:nvPr/>
        </p:nvSpPr>
        <p:spPr>
          <a:xfrm>
            <a:off x="6630862" y="4636169"/>
            <a:ext cx="42684" cy="40878"/>
          </a:xfrm>
          <a:custGeom>
            <a:avLst/>
            <a:gdLst/>
            <a:ahLst/>
            <a:cxnLst/>
            <a:rect l="l" t="t" r="r" b="b"/>
            <a:pathLst>
              <a:path w="51582" h="51581" extrusionOk="0">
                <a:moveTo>
                  <a:pt x="0" y="0"/>
                </a:moveTo>
                <a:cubicBezTo>
                  <a:pt x="6423" y="32115"/>
                  <a:pt x="-946" y="17811"/>
                  <a:pt x="23446" y="42203"/>
                </a:cubicBezTo>
                <a:cubicBezTo>
                  <a:pt x="26572" y="45329"/>
                  <a:pt x="28404" y="51581"/>
                  <a:pt x="32825" y="51581"/>
                </a:cubicBezTo>
                <a:lnTo>
                  <a:pt x="51582" y="51581"/>
                </a:lnTo>
              </a:path>
            </a:pathLst>
          </a:custGeom>
          <a:no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rgbClr val="FFFFFF"/>
              </a:solidFill>
              <a:latin typeface="Garamond"/>
              <a:ea typeface="Garamond"/>
              <a:cs typeface="Garamond"/>
              <a:sym typeface="Garamond"/>
            </a:endParaRPr>
          </a:p>
        </p:txBody>
      </p:sp>
      <p:sp>
        <p:nvSpPr>
          <p:cNvPr id="336" name="Google Shape;336;p37"/>
          <p:cNvSpPr/>
          <p:nvPr/>
        </p:nvSpPr>
        <p:spPr>
          <a:xfrm>
            <a:off x="6572251" y="4190010"/>
            <a:ext cx="438801" cy="1289527"/>
          </a:xfrm>
          <a:custGeom>
            <a:avLst/>
            <a:gdLst/>
            <a:ahLst/>
            <a:cxnLst/>
            <a:rect l="l" t="t" r="r" b="b"/>
            <a:pathLst>
              <a:path w="530273" h="1627163" extrusionOk="0">
                <a:moveTo>
                  <a:pt x="28525" y="0"/>
                </a:moveTo>
                <a:cubicBezTo>
                  <a:pt x="36340" y="3126"/>
                  <a:pt x="47302" y="2374"/>
                  <a:pt x="51971" y="9378"/>
                </a:cubicBezTo>
                <a:cubicBezTo>
                  <a:pt x="54713" y="13491"/>
                  <a:pt x="42729" y="12996"/>
                  <a:pt x="37904" y="14068"/>
                </a:cubicBezTo>
                <a:cubicBezTo>
                  <a:pt x="28622" y="16131"/>
                  <a:pt x="19147" y="17194"/>
                  <a:pt x="9768" y="18757"/>
                </a:cubicBezTo>
                <a:cubicBezTo>
                  <a:pt x="-5162" y="41154"/>
                  <a:pt x="-2492" y="27345"/>
                  <a:pt x="14457" y="37514"/>
                </a:cubicBezTo>
                <a:cubicBezTo>
                  <a:pt x="18248" y="39789"/>
                  <a:pt x="20710" y="43766"/>
                  <a:pt x="23836" y="46892"/>
                </a:cubicBezTo>
                <a:lnTo>
                  <a:pt x="33214" y="75028"/>
                </a:lnTo>
                <a:lnTo>
                  <a:pt x="37904" y="89095"/>
                </a:lnTo>
                <a:cubicBezTo>
                  <a:pt x="33215" y="90658"/>
                  <a:pt x="28075" y="91242"/>
                  <a:pt x="23836" y="93785"/>
                </a:cubicBezTo>
                <a:cubicBezTo>
                  <a:pt x="13328" y="100090"/>
                  <a:pt x="10413" y="106313"/>
                  <a:pt x="19147" y="117231"/>
                </a:cubicBezTo>
                <a:cubicBezTo>
                  <a:pt x="25758" y="125495"/>
                  <a:pt x="38015" y="128209"/>
                  <a:pt x="47282" y="131298"/>
                </a:cubicBezTo>
                <a:cubicBezTo>
                  <a:pt x="58224" y="164123"/>
                  <a:pt x="47282" y="156308"/>
                  <a:pt x="70728" y="164123"/>
                </a:cubicBezTo>
                <a:cubicBezTo>
                  <a:pt x="68676" y="178488"/>
                  <a:pt x="70419" y="200008"/>
                  <a:pt x="56661" y="211015"/>
                </a:cubicBezTo>
                <a:cubicBezTo>
                  <a:pt x="52801" y="214103"/>
                  <a:pt x="47282" y="214142"/>
                  <a:pt x="42593" y="215705"/>
                </a:cubicBezTo>
                <a:cubicBezTo>
                  <a:pt x="51149" y="241372"/>
                  <a:pt x="49573" y="230094"/>
                  <a:pt x="42593" y="271975"/>
                </a:cubicBezTo>
                <a:cubicBezTo>
                  <a:pt x="41780" y="276851"/>
                  <a:pt x="40447" y="281804"/>
                  <a:pt x="37904" y="286043"/>
                </a:cubicBezTo>
                <a:cubicBezTo>
                  <a:pt x="35629" y="289834"/>
                  <a:pt x="31651" y="292295"/>
                  <a:pt x="28525" y="295421"/>
                </a:cubicBezTo>
                <a:cubicBezTo>
                  <a:pt x="26962" y="300110"/>
                  <a:pt x="26379" y="305250"/>
                  <a:pt x="23836" y="309489"/>
                </a:cubicBezTo>
                <a:cubicBezTo>
                  <a:pt x="21561" y="313280"/>
                  <a:pt x="17219" y="315416"/>
                  <a:pt x="14457" y="318868"/>
                </a:cubicBezTo>
                <a:cubicBezTo>
                  <a:pt x="10937" y="323269"/>
                  <a:pt x="8205" y="328246"/>
                  <a:pt x="5079" y="332935"/>
                </a:cubicBezTo>
                <a:cubicBezTo>
                  <a:pt x="3516" y="337624"/>
                  <a:pt x="390" y="342060"/>
                  <a:pt x="390" y="347003"/>
                </a:cubicBezTo>
                <a:cubicBezTo>
                  <a:pt x="390" y="369347"/>
                  <a:pt x="5012" y="363830"/>
                  <a:pt x="19147" y="375138"/>
                </a:cubicBezTo>
                <a:cubicBezTo>
                  <a:pt x="22599" y="377900"/>
                  <a:pt x="25399" y="381391"/>
                  <a:pt x="28525" y="384517"/>
                </a:cubicBezTo>
                <a:cubicBezTo>
                  <a:pt x="30088" y="389206"/>
                  <a:pt x="31003" y="394164"/>
                  <a:pt x="33214" y="398585"/>
                </a:cubicBezTo>
                <a:cubicBezTo>
                  <a:pt x="39128" y="410412"/>
                  <a:pt x="43251" y="413310"/>
                  <a:pt x="51971" y="422031"/>
                </a:cubicBezTo>
                <a:cubicBezTo>
                  <a:pt x="65260" y="461889"/>
                  <a:pt x="46726" y="413285"/>
                  <a:pt x="66039" y="445477"/>
                </a:cubicBezTo>
                <a:cubicBezTo>
                  <a:pt x="68582" y="449716"/>
                  <a:pt x="68185" y="455306"/>
                  <a:pt x="70728" y="459545"/>
                </a:cubicBezTo>
                <a:cubicBezTo>
                  <a:pt x="73003" y="463336"/>
                  <a:pt x="77345" y="465471"/>
                  <a:pt x="80107" y="468923"/>
                </a:cubicBezTo>
                <a:cubicBezTo>
                  <a:pt x="103769" y="498500"/>
                  <a:pt x="76218" y="469726"/>
                  <a:pt x="98864" y="492369"/>
                </a:cubicBezTo>
                <a:cubicBezTo>
                  <a:pt x="100427" y="497058"/>
                  <a:pt x="103553" y="501494"/>
                  <a:pt x="103553" y="506437"/>
                </a:cubicBezTo>
                <a:cubicBezTo>
                  <a:pt x="103553" y="518613"/>
                  <a:pt x="96915" y="522454"/>
                  <a:pt x="89485" y="529883"/>
                </a:cubicBezTo>
                <a:cubicBezTo>
                  <a:pt x="91048" y="534572"/>
                  <a:pt x="91301" y="539929"/>
                  <a:pt x="94174" y="543951"/>
                </a:cubicBezTo>
                <a:cubicBezTo>
                  <a:pt x="99313" y="551146"/>
                  <a:pt x="108026" y="555351"/>
                  <a:pt x="112931" y="562708"/>
                </a:cubicBezTo>
                <a:lnTo>
                  <a:pt x="122310" y="576775"/>
                </a:lnTo>
                <a:cubicBezTo>
                  <a:pt x="123873" y="597095"/>
                  <a:pt x="121748" y="618043"/>
                  <a:pt x="126999" y="637735"/>
                </a:cubicBezTo>
                <a:cubicBezTo>
                  <a:pt x="128451" y="643181"/>
                  <a:pt x="137082" y="643129"/>
                  <a:pt x="141067" y="647114"/>
                </a:cubicBezTo>
                <a:cubicBezTo>
                  <a:pt x="172329" y="678376"/>
                  <a:pt x="126997" y="645548"/>
                  <a:pt x="164513" y="670560"/>
                </a:cubicBezTo>
                <a:cubicBezTo>
                  <a:pt x="167639" y="675249"/>
                  <a:pt x="171371" y="679587"/>
                  <a:pt x="173891" y="684628"/>
                </a:cubicBezTo>
                <a:cubicBezTo>
                  <a:pt x="176102" y="689049"/>
                  <a:pt x="176038" y="694457"/>
                  <a:pt x="178581" y="698695"/>
                </a:cubicBezTo>
                <a:cubicBezTo>
                  <a:pt x="180856" y="702486"/>
                  <a:pt x="185197" y="704622"/>
                  <a:pt x="187959" y="708074"/>
                </a:cubicBezTo>
                <a:cubicBezTo>
                  <a:pt x="211615" y="737645"/>
                  <a:pt x="184074" y="708878"/>
                  <a:pt x="206716" y="731520"/>
                </a:cubicBezTo>
                <a:cubicBezTo>
                  <a:pt x="204814" y="744835"/>
                  <a:pt x="196973" y="764772"/>
                  <a:pt x="206716" y="778412"/>
                </a:cubicBezTo>
                <a:cubicBezTo>
                  <a:pt x="211855" y="785607"/>
                  <a:pt x="225473" y="797169"/>
                  <a:pt x="225473" y="797169"/>
                </a:cubicBezTo>
                <a:cubicBezTo>
                  <a:pt x="223910" y="803421"/>
                  <a:pt x="222555" y="809729"/>
                  <a:pt x="220784" y="815926"/>
                </a:cubicBezTo>
                <a:cubicBezTo>
                  <a:pt x="219426" y="820679"/>
                  <a:pt x="217166" y="825169"/>
                  <a:pt x="216094" y="829994"/>
                </a:cubicBezTo>
                <a:cubicBezTo>
                  <a:pt x="205087" y="879521"/>
                  <a:pt x="217273" y="840522"/>
                  <a:pt x="206716" y="872197"/>
                </a:cubicBezTo>
                <a:cubicBezTo>
                  <a:pt x="208279" y="886265"/>
                  <a:pt x="206148" y="901258"/>
                  <a:pt x="211405" y="914400"/>
                </a:cubicBezTo>
                <a:cubicBezTo>
                  <a:pt x="213241" y="918989"/>
                  <a:pt x="221234" y="916546"/>
                  <a:pt x="225473" y="919089"/>
                </a:cubicBezTo>
                <a:cubicBezTo>
                  <a:pt x="259165" y="939305"/>
                  <a:pt x="186557" y="922432"/>
                  <a:pt x="272365" y="933157"/>
                </a:cubicBezTo>
                <a:cubicBezTo>
                  <a:pt x="275491" y="942535"/>
                  <a:pt x="281086" y="951428"/>
                  <a:pt x="281744" y="961292"/>
                </a:cubicBezTo>
                <a:cubicBezTo>
                  <a:pt x="283307" y="984738"/>
                  <a:pt x="283110" y="1008369"/>
                  <a:pt x="286433" y="1031631"/>
                </a:cubicBezTo>
                <a:cubicBezTo>
                  <a:pt x="287831" y="1041417"/>
                  <a:pt x="288821" y="1052776"/>
                  <a:pt x="295811" y="1059766"/>
                </a:cubicBezTo>
                <a:lnTo>
                  <a:pt x="305190" y="1069145"/>
                </a:lnTo>
                <a:cubicBezTo>
                  <a:pt x="306753" y="1081649"/>
                  <a:pt x="309012" y="1094086"/>
                  <a:pt x="309879" y="1106658"/>
                </a:cubicBezTo>
                <a:cubicBezTo>
                  <a:pt x="317586" y="1218420"/>
                  <a:pt x="303758" y="1172700"/>
                  <a:pt x="319257" y="1219200"/>
                </a:cubicBezTo>
                <a:cubicBezTo>
                  <a:pt x="317694" y="1236394"/>
                  <a:pt x="317568" y="1253779"/>
                  <a:pt x="314568" y="1270781"/>
                </a:cubicBezTo>
                <a:cubicBezTo>
                  <a:pt x="312850" y="1280516"/>
                  <a:pt x="305190" y="1298917"/>
                  <a:pt x="305190" y="1298917"/>
                </a:cubicBezTo>
                <a:cubicBezTo>
                  <a:pt x="330198" y="1336432"/>
                  <a:pt x="297375" y="1291102"/>
                  <a:pt x="328636" y="1322363"/>
                </a:cubicBezTo>
                <a:cubicBezTo>
                  <a:pt x="332621" y="1326348"/>
                  <a:pt x="334493" y="1332030"/>
                  <a:pt x="338014" y="1336431"/>
                </a:cubicBezTo>
                <a:cubicBezTo>
                  <a:pt x="340776" y="1339883"/>
                  <a:pt x="344267" y="1342683"/>
                  <a:pt x="347393" y="1345809"/>
                </a:cubicBezTo>
                <a:lnTo>
                  <a:pt x="356771" y="1373945"/>
                </a:lnTo>
                <a:lnTo>
                  <a:pt x="361461" y="1388012"/>
                </a:lnTo>
                <a:cubicBezTo>
                  <a:pt x="369276" y="1386449"/>
                  <a:pt x="380125" y="1376947"/>
                  <a:pt x="384907" y="1383323"/>
                </a:cubicBezTo>
                <a:cubicBezTo>
                  <a:pt x="393399" y="1394646"/>
                  <a:pt x="386820" y="1411647"/>
                  <a:pt x="389596" y="1425526"/>
                </a:cubicBezTo>
                <a:cubicBezTo>
                  <a:pt x="391535" y="1435220"/>
                  <a:pt x="395848" y="1444283"/>
                  <a:pt x="398974" y="1453661"/>
                </a:cubicBezTo>
                <a:lnTo>
                  <a:pt x="408353" y="1481797"/>
                </a:lnTo>
                <a:cubicBezTo>
                  <a:pt x="409916" y="1486486"/>
                  <a:pt x="408353" y="1494302"/>
                  <a:pt x="413042" y="1495865"/>
                </a:cubicBezTo>
                <a:lnTo>
                  <a:pt x="427110" y="1500554"/>
                </a:lnTo>
                <a:cubicBezTo>
                  <a:pt x="467422" y="1527429"/>
                  <a:pt x="419982" y="1491644"/>
                  <a:pt x="445867" y="1524000"/>
                </a:cubicBezTo>
                <a:cubicBezTo>
                  <a:pt x="452477" y="1532263"/>
                  <a:pt x="464736" y="1534979"/>
                  <a:pt x="474002" y="1538068"/>
                </a:cubicBezTo>
                <a:cubicBezTo>
                  <a:pt x="477128" y="1541194"/>
                  <a:pt x="481404" y="1543492"/>
                  <a:pt x="483381" y="1547446"/>
                </a:cubicBezTo>
                <a:cubicBezTo>
                  <a:pt x="483382" y="1547448"/>
                  <a:pt x="495103" y="1582614"/>
                  <a:pt x="497448" y="1589649"/>
                </a:cubicBezTo>
                <a:cubicBezTo>
                  <a:pt x="499011" y="1594338"/>
                  <a:pt x="498642" y="1600222"/>
                  <a:pt x="502137" y="1603717"/>
                </a:cubicBezTo>
                <a:cubicBezTo>
                  <a:pt x="523366" y="1624946"/>
                  <a:pt x="512985" y="1618520"/>
                  <a:pt x="530273" y="1627163"/>
                </a:cubicBezTo>
              </a:path>
            </a:pathLst>
          </a:custGeom>
          <a:no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rgbClr val="FFFFFF"/>
              </a:solidFill>
              <a:latin typeface="Garamond"/>
              <a:ea typeface="Garamond"/>
              <a:cs typeface="Garamond"/>
              <a:sym typeface="Garamond"/>
            </a:endParaRPr>
          </a:p>
        </p:txBody>
      </p:sp>
      <p:sp>
        <p:nvSpPr>
          <p:cNvPr id="337" name="Google Shape;337;p37"/>
          <p:cNvSpPr/>
          <p:nvPr/>
        </p:nvSpPr>
        <p:spPr>
          <a:xfrm>
            <a:off x="6580346" y="4190010"/>
            <a:ext cx="50444" cy="18581"/>
          </a:xfrm>
          <a:custGeom>
            <a:avLst/>
            <a:gdLst/>
            <a:ahLst/>
            <a:cxnLst/>
            <a:rect l="l" t="t" r="r" b="b"/>
            <a:pathLst>
              <a:path w="60960" h="23446" extrusionOk="0">
                <a:moveTo>
                  <a:pt x="60960" y="0"/>
                </a:moveTo>
                <a:cubicBezTo>
                  <a:pt x="51582" y="1563"/>
                  <a:pt x="41727" y="1351"/>
                  <a:pt x="32825" y="4689"/>
                </a:cubicBezTo>
                <a:cubicBezTo>
                  <a:pt x="28685" y="6241"/>
                  <a:pt x="27237" y="11793"/>
                  <a:pt x="23446" y="14068"/>
                </a:cubicBezTo>
                <a:cubicBezTo>
                  <a:pt x="19208" y="16611"/>
                  <a:pt x="13968" y="16921"/>
                  <a:pt x="9379" y="18757"/>
                </a:cubicBezTo>
                <a:cubicBezTo>
                  <a:pt x="6134" y="20055"/>
                  <a:pt x="3126" y="21883"/>
                  <a:pt x="0" y="23446"/>
                </a:cubicBezTo>
              </a:path>
            </a:pathLst>
          </a:custGeom>
          <a:no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048">
              <a:solidFill>
                <a:srgbClr val="FFFFFF"/>
              </a:solidFill>
              <a:latin typeface="Garamond"/>
              <a:ea typeface="Garamond"/>
              <a:cs typeface="Garamond"/>
              <a:sym typeface="Garamond"/>
            </a:endParaRPr>
          </a:p>
        </p:txBody>
      </p:sp>
      <p:pic>
        <p:nvPicPr>
          <p:cNvPr id="338" name="Google Shape;338;p37"/>
          <p:cNvPicPr preferRelativeResize="0"/>
          <p:nvPr/>
        </p:nvPicPr>
        <p:blipFill rotWithShape="1">
          <a:blip r:embed="rId4">
            <a:alphaModFix/>
          </a:blip>
          <a:srcRect t="1342" b="1352"/>
          <a:stretch/>
        </p:blipFill>
        <p:spPr>
          <a:xfrm>
            <a:off x="7179379" y="523491"/>
            <a:ext cx="3861919" cy="2605934"/>
          </a:xfrm>
          <a:prstGeom prst="rect">
            <a:avLst/>
          </a:prstGeom>
          <a:ln>
            <a:noFill/>
          </a:ln>
          <a:effectLst>
            <a:outerShdw blurRad="292100" dist="139700" dir="2700000" algn="tl" rotWithShape="0">
              <a:srgbClr val="333333">
                <a:alpha val="65000"/>
              </a:srgbClr>
            </a:outerShdw>
          </a:effectLst>
        </p:spPr>
      </p:pic>
      <p:pic>
        <p:nvPicPr>
          <p:cNvPr id="339" name="Google Shape;339;p37"/>
          <p:cNvPicPr preferRelativeResize="0"/>
          <p:nvPr/>
        </p:nvPicPr>
        <p:blipFill rotWithShape="1">
          <a:blip r:embed="rId5">
            <a:alphaModFix/>
          </a:blip>
          <a:srcRect r="20280" b="27113"/>
          <a:stretch/>
        </p:blipFill>
        <p:spPr>
          <a:xfrm>
            <a:off x="1629372" y="1291159"/>
            <a:ext cx="8933246" cy="4668728"/>
          </a:xfrm>
          <a:prstGeom prst="rect">
            <a:avLst/>
          </a:prstGeom>
          <a:ln>
            <a:noFill/>
          </a:ln>
          <a:effectLst>
            <a:outerShdw blurRad="292100" dist="139700" dir="2700000" algn="tl" rotWithShape="0">
              <a:srgbClr val="333333">
                <a:alpha val="65000"/>
              </a:srgbClr>
            </a:outerShdw>
          </a:effectLst>
        </p:spPr>
      </p:pic>
      <p:sp>
        <p:nvSpPr>
          <p:cNvPr id="340" name="Google Shape;340;p37"/>
          <p:cNvSpPr txBox="1"/>
          <p:nvPr/>
        </p:nvSpPr>
        <p:spPr>
          <a:xfrm>
            <a:off x="7179371" y="5347175"/>
            <a:ext cx="3344400" cy="40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dirty="0">
                <a:solidFill>
                  <a:srgbClr val="FFFFFF"/>
                </a:solidFill>
                <a:latin typeface="Century Gothic"/>
                <a:ea typeface="Century Gothic"/>
                <a:cs typeface="Century Gothic"/>
                <a:sym typeface="Century Gothic"/>
              </a:rPr>
              <a:t>Missouri River Basin</a:t>
            </a:r>
            <a:endParaRPr sz="2400" b="1" dirty="0">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300"/>
                                        <p:tgtEl>
                                          <p:spTgt spid="339"/>
                                        </p:tgtEl>
                                      </p:cBhvr>
                                    </p:animEffect>
                                    <p:set>
                                      <p:cBhvr>
                                        <p:cTn id="7" dur="1" fill="hold">
                                          <p:stCondLst>
                                            <p:cond delay="300"/>
                                          </p:stCondLst>
                                        </p:cTn>
                                        <p:tgtEl>
                                          <p:spTgt spid="33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300"/>
                                        <p:tgtEl>
                                          <p:spTgt spid="340"/>
                                        </p:tgtEl>
                                      </p:cBhvr>
                                    </p:animEffect>
                                    <p:set>
                                      <p:cBhvr>
                                        <p:cTn id="10" dur="1" fill="hold">
                                          <p:stCondLst>
                                            <p:cond delay="300"/>
                                          </p:stCondLst>
                                        </p:cTn>
                                        <p:tgtEl>
                                          <p:spTgt spid="340"/>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320"/>
                                        </p:tgtEl>
                                        <p:attrNameLst>
                                          <p:attrName>style.visibility</p:attrName>
                                        </p:attrNameLst>
                                      </p:cBhvr>
                                      <p:to>
                                        <p:strVal val="visible"/>
                                      </p:to>
                                    </p:set>
                                    <p:animEffect transition="in" filter="fade">
                                      <p:cBhvr>
                                        <p:cTn id="13" dur="1500"/>
                                        <p:tgtEl>
                                          <p:spTgt spid="320"/>
                                        </p:tgtEl>
                                      </p:cBhvr>
                                    </p:animEffect>
                                  </p:childTnLst>
                                </p:cTn>
                              </p:par>
                              <p:par>
                                <p:cTn id="14" presetID="10" presetClass="entr" presetSubtype="0" fill="hold" nodeType="withEffect">
                                  <p:stCondLst>
                                    <p:cond delay="0"/>
                                  </p:stCondLst>
                                  <p:childTnLst>
                                    <p:set>
                                      <p:cBhvr>
                                        <p:cTn id="15" dur="1" fill="hold">
                                          <p:stCondLst>
                                            <p:cond delay="0"/>
                                          </p:stCondLst>
                                        </p:cTn>
                                        <p:tgtEl>
                                          <p:spTgt spid="321"/>
                                        </p:tgtEl>
                                        <p:attrNameLst>
                                          <p:attrName>style.visibility</p:attrName>
                                        </p:attrNameLst>
                                      </p:cBhvr>
                                      <p:to>
                                        <p:strVal val="visible"/>
                                      </p:to>
                                    </p:set>
                                    <p:animEffect transition="in" filter="fade">
                                      <p:cBhvr>
                                        <p:cTn id="16" dur="1500"/>
                                        <p:tgtEl>
                                          <p:spTgt spid="321"/>
                                        </p:tgtEl>
                                      </p:cBhvr>
                                    </p:animEffect>
                                  </p:childTnLst>
                                </p:cTn>
                              </p:par>
                              <p:par>
                                <p:cTn id="17" presetID="10" presetClass="entr" presetSubtype="0" fill="hold" nodeType="withEffect">
                                  <p:stCondLst>
                                    <p:cond delay="0"/>
                                  </p:stCondLst>
                                  <p:childTnLst>
                                    <p:set>
                                      <p:cBhvr>
                                        <p:cTn id="18" dur="1" fill="hold">
                                          <p:stCondLst>
                                            <p:cond delay="0"/>
                                          </p:stCondLst>
                                        </p:cTn>
                                        <p:tgtEl>
                                          <p:spTgt spid="322"/>
                                        </p:tgtEl>
                                        <p:attrNameLst>
                                          <p:attrName>style.visibility</p:attrName>
                                        </p:attrNameLst>
                                      </p:cBhvr>
                                      <p:to>
                                        <p:strVal val="visible"/>
                                      </p:to>
                                    </p:set>
                                    <p:animEffect transition="in" filter="fade">
                                      <p:cBhvr>
                                        <p:cTn id="19" dur="1500"/>
                                        <p:tgtEl>
                                          <p:spTgt spid="322"/>
                                        </p:tgtEl>
                                      </p:cBhvr>
                                    </p:animEffect>
                                  </p:childTnLst>
                                </p:cTn>
                              </p:par>
                              <p:par>
                                <p:cTn id="20" presetID="10" presetClass="entr" presetSubtype="0" fill="hold" nodeType="withEffect">
                                  <p:stCondLst>
                                    <p:cond delay="0"/>
                                  </p:stCondLst>
                                  <p:childTnLst>
                                    <p:set>
                                      <p:cBhvr>
                                        <p:cTn id="21" dur="1" fill="hold">
                                          <p:stCondLst>
                                            <p:cond delay="0"/>
                                          </p:stCondLst>
                                        </p:cTn>
                                        <p:tgtEl>
                                          <p:spTgt spid="323"/>
                                        </p:tgtEl>
                                        <p:attrNameLst>
                                          <p:attrName>style.visibility</p:attrName>
                                        </p:attrNameLst>
                                      </p:cBhvr>
                                      <p:to>
                                        <p:strVal val="visible"/>
                                      </p:to>
                                    </p:set>
                                    <p:animEffect transition="in" filter="fade">
                                      <p:cBhvr>
                                        <p:cTn id="22" dur="1500"/>
                                        <p:tgtEl>
                                          <p:spTgt spid="323"/>
                                        </p:tgtEl>
                                      </p:cBhvr>
                                    </p:animEffect>
                                  </p:childTnLst>
                                </p:cTn>
                              </p:par>
                              <p:par>
                                <p:cTn id="23" presetID="10" presetClass="entr" presetSubtype="0" fill="hold" nodeType="withEffect">
                                  <p:stCondLst>
                                    <p:cond delay="0"/>
                                  </p:stCondLst>
                                  <p:childTnLst>
                                    <p:set>
                                      <p:cBhvr>
                                        <p:cTn id="24" dur="1" fill="hold">
                                          <p:stCondLst>
                                            <p:cond delay="0"/>
                                          </p:stCondLst>
                                        </p:cTn>
                                        <p:tgtEl>
                                          <p:spTgt spid="324"/>
                                        </p:tgtEl>
                                        <p:attrNameLst>
                                          <p:attrName>style.visibility</p:attrName>
                                        </p:attrNameLst>
                                      </p:cBhvr>
                                      <p:to>
                                        <p:strVal val="visible"/>
                                      </p:to>
                                    </p:set>
                                    <p:animEffect transition="in" filter="fade">
                                      <p:cBhvr>
                                        <p:cTn id="25" dur="1500"/>
                                        <p:tgtEl>
                                          <p:spTgt spid="324"/>
                                        </p:tgtEl>
                                      </p:cBhvr>
                                    </p:animEffect>
                                  </p:childTnLst>
                                </p:cTn>
                              </p:par>
                              <p:par>
                                <p:cTn id="26" presetID="10" presetClass="entr" presetSubtype="0" fill="hold" nodeType="withEffect">
                                  <p:stCondLst>
                                    <p:cond delay="0"/>
                                  </p:stCondLst>
                                  <p:childTnLst>
                                    <p:set>
                                      <p:cBhvr>
                                        <p:cTn id="27" dur="1" fill="hold">
                                          <p:stCondLst>
                                            <p:cond delay="0"/>
                                          </p:stCondLst>
                                        </p:cTn>
                                        <p:tgtEl>
                                          <p:spTgt spid="325"/>
                                        </p:tgtEl>
                                        <p:attrNameLst>
                                          <p:attrName>style.visibility</p:attrName>
                                        </p:attrNameLst>
                                      </p:cBhvr>
                                      <p:to>
                                        <p:strVal val="visible"/>
                                      </p:to>
                                    </p:set>
                                    <p:animEffect transition="in" filter="fade">
                                      <p:cBhvr>
                                        <p:cTn id="28" dur="1500"/>
                                        <p:tgtEl>
                                          <p:spTgt spid="325"/>
                                        </p:tgtEl>
                                      </p:cBhvr>
                                    </p:animEffect>
                                  </p:childTnLst>
                                </p:cTn>
                              </p:par>
                              <p:par>
                                <p:cTn id="29" presetID="10" presetClass="entr" presetSubtype="0" fill="hold" nodeType="withEffect">
                                  <p:stCondLst>
                                    <p:cond delay="0"/>
                                  </p:stCondLst>
                                  <p:childTnLst>
                                    <p:set>
                                      <p:cBhvr>
                                        <p:cTn id="30" dur="1" fill="hold">
                                          <p:stCondLst>
                                            <p:cond delay="0"/>
                                          </p:stCondLst>
                                        </p:cTn>
                                        <p:tgtEl>
                                          <p:spTgt spid="326"/>
                                        </p:tgtEl>
                                        <p:attrNameLst>
                                          <p:attrName>style.visibility</p:attrName>
                                        </p:attrNameLst>
                                      </p:cBhvr>
                                      <p:to>
                                        <p:strVal val="visible"/>
                                      </p:to>
                                    </p:set>
                                    <p:animEffect transition="in" filter="fade">
                                      <p:cBhvr>
                                        <p:cTn id="31" dur="1500"/>
                                        <p:tgtEl>
                                          <p:spTgt spid="326"/>
                                        </p:tgtEl>
                                      </p:cBhvr>
                                    </p:animEffect>
                                  </p:childTnLst>
                                </p:cTn>
                              </p:par>
                              <p:par>
                                <p:cTn id="32" presetID="10" presetClass="entr" presetSubtype="0" fill="hold" nodeType="withEffect">
                                  <p:stCondLst>
                                    <p:cond delay="0"/>
                                  </p:stCondLst>
                                  <p:childTnLst>
                                    <p:set>
                                      <p:cBhvr>
                                        <p:cTn id="33" dur="1" fill="hold">
                                          <p:stCondLst>
                                            <p:cond delay="0"/>
                                          </p:stCondLst>
                                        </p:cTn>
                                        <p:tgtEl>
                                          <p:spTgt spid="327"/>
                                        </p:tgtEl>
                                        <p:attrNameLst>
                                          <p:attrName>style.visibility</p:attrName>
                                        </p:attrNameLst>
                                      </p:cBhvr>
                                      <p:to>
                                        <p:strVal val="visible"/>
                                      </p:to>
                                    </p:set>
                                    <p:animEffect transition="in" filter="fade">
                                      <p:cBhvr>
                                        <p:cTn id="34" dur="1500"/>
                                        <p:tgtEl>
                                          <p:spTgt spid="327"/>
                                        </p:tgtEl>
                                      </p:cBhvr>
                                    </p:animEffect>
                                  </p:childTnLst>
                                </p:cTn>
                              </p:par>
                              <p:par>
                                <p:cTn id="35" presetID="10" presetClass="entr" presetSubtype="0" fill="hold" nodeType="withEffect">
                                  <p:stCondLst>
                                    <p:cond delay="0"/>
                                  </p:stCondLst>
                                  <p:childTnLst>
                                    <p:set>
                                      <p:cBhvr>
                                        <p:cTn id="36" dur="1" fill="hold">
                                          <p:stCondLst>
                                            <p:cond delay="0"/>
                                          </p:stCondLst>
                                        </p:cTn>
                                        <p:tgtEl>
                                          <p:spTgt spid="328"/>
                                        </p:tgtEl>
                                        <p:attrNameLst>
                                          <p:attrName>style.visibility</p:attrName>
                                        </p:attrNameLst>
                                      </p:cBhvr>
                                      <p:to>
                                        <p:strVal val="visible"/>
                                      </p:to>
                                    </p:set>
                                    <p:animEffect transition="in" filter="fade">
                                      <p:cBhvr>
                                        <p:cTn id="37" dur="1500"/>
                                        <p:tgtEl>
                                          <p:spTgt spid="328"/>
                                        </p:tgtEl>
                                      </p:cBhvr>
                                    </p:animEffect>
                                  </p:childTnLst>
                                </p:cTn>
                              </p:par>
                              <p:par>
                                <p:cTn id="38" presetID="10" presetClass="entr" presetSubtype="0" fill="hold" nodeType="withEffect">
                                  <p:stCondLst>
                                    <p:cond delay="0"/>
                                  </p:stCondLst>
                                  <p:childTnLst>
                                    <p:set>
                                      <p:cBhvr>
                                        <p:cTn id="39" dur="1" fill="hold">
                                          <p:stCondLst>
                                            <p:cond delay="0"/>
                                          </p:stCondLst>
                                        </p:cTn>
                                        <p:tgtEl>
                                          <p:spTgt spid="329"/>
                                        </p:tgtEl>
                                        <p:attrNameLst>
                                          <p:attrName>style.visibility</p:attrName>
                                        </p:attrNameLst>
                                      </p:cBhvr>
                                      <p:to>
                                        <p:strVal val="visible"/>
                                      </p:to>
                                    </p:set>
                                    <p:animEffect transition="in" filter="fade">
                                      <p:cBhvr>
                                        <p:cTn id="40" dur="1500"/>
                                        <p:tgtEl>
                                          <p:spTgt spid="329"/>
                                        </p:tgtEl>
                                      </p:cBhvr>
                                    </p:animEffect>
                                  </p:childTnLst>
                                </p:cTn>
                              </p:par>
                              <p:par>
                                <p:cTn id="41" presetID="10" presetClass="entr" presetSubtype="0" fill="hold" nodeType="withEffect">
                                  <p:stCondLst>
                                    <p:cond delay="0"/>
                                  </p:stCondLst>
                                  <p:childTnLst>
                                    <p:set>
                                      <p:cBhvr>
                                        <p:cTn id="42" dur="1" fill="hold">
                                          <p:stCondLst>
                                            <p:cond delay="0"/>
                                          </p:stCondLst>
                                        </p:cTn>
                                        <p:tgtEl>
                                          <p:spTgt spid="330"/>
                                        </p:tgtEl>
                                        <p:attrNameLst>
                                          <p:attrName>style.visibility</p:attrName>
                                        </p:attrNameLst>
                                      </p:cBhvr>
                                      <p:to>
                                        <p:strVal val="visible"/>
                                      </p:to>
                                    </p:set>
                                    <p:animEffect transition="in" filter="fade">
                                      <p:cBhvr>
                                        <p:cTn id="43" dur="1500"/>
                                        <p:tgtEl>
                                          <p:spTgt spid="330"/>
                                        </p:tgtEl>
                                      </p:cBhvr>
                                    </p:animEffect>
                                  </p:childTnLst>
                                </p:cTn>
                              </p:par>
                              <p:par>
                                <p:cTn id="44" presetID="10" presetClass="entr" presetSubtype="0" fill="hold" nodeType="withEffect">
                                  <p:stCondLst>
                                    <p:cond delay="0"/>
                                  </p:stCondLst>
                                  <p:childTnLst>
                                    <p:set>
                                      <p:cBhvr>
                                        <p:cTn id="45" dur="1" fill="hold">
                                          <p:stCondLst>
                                            <p:cond delay="0"/>
                                          </p:stCondLst>
                                        </p:cTn>
                                        <p:tgtEl>
                                          <p:spTgt spid="331"/>
                                        </p:tgtEl>
                                        <p:attrNameLst>
                                          <p:attrName>style.visibility</p:attrName>
                                        </p:attrNameLst>
                                      </p:cBhvr>
                                      <p:to>
                                        <p:strVal val="visible"/>
                                      </p:to>
                                    </p:set>
                                    <p:animEffect transition="in" filter="fade">
                                      <p:cBhvr>
                                        <p:cTn id="46" dur="1500"/>
                                        <p:tgtEl>
                                          <p:spTgt spid="331"/>
                                        </p:tgtEl>
                                      </p:cBhvr>
                                    </p:animEffect>
                                  </p:childTnLst>
                                </p:cTn>
                              </p:par>
                              <p:par>
                                <p:cTn id="47" presetID="10" presetClass="entr" presetSubtype="0" fill="hold" nodeType="withEffect">
                                  <p:stCondLst>
                                    <p:cond delay="0"/>
                                  </p:stCondLst>
                                  <p:childTnLst>
                                    <p:set>
                                      <p:cBhvr>
                                        <p:cTn id="48" dur="1" fill="hold">
                                          <p:stCondLst>
                                            <p:cond delay="0"/>
                                          </p:stCondLst>
                                        </p:cTn>
                                        <p:tgtEl>
                                          <p:spTgt spid="332"/>
                                        </p:tgtEl>
                                        <p:attrNameLst>
                                          <p:attrName>style.visibility</p:attrName>
                                        </p:attrNameLst>
                                      </p:cBhvr>
                                      <p:to>
                                        <p:strVal val="visible"/>
                                      </p:to>
                                    </p:set>
                                    <p:animEffect transition="in" filter="fade">
                                      <p:cBhvr>
                                        <p:cTn id="49" dur="1500"/>
                                        <p:tgtEl>
                                          <p:spTgt spid="332"/>
                                        </p:tgtEl>
                                      </p:cBhvr>
                                    </p:animEffect>
                                  </p:childTnLst>
                                </p:cTn>
                              </p:par>
                              <p:par>
                                <p:cTn id="50" presetID="10" presetClass="entr" presetSubtype="0" fill="hold" nodeType="withEffect">
                                  <p:stCondLst>
                                    <p:cond delay="0"/>
                                  </p:stCondLst>
                                  <p:childTnLst>
                                    <p:set>
                                      <p:cBhvr>
                                        <p:cTn id="51" dur="1" fill="hold">
                                          <p:stCondLst>
                                            <p:cond delay="0"/>
                                          </p:stCondLst>
                                        </p:cTn>
                                        <p:tgtEl>
                                          <p:spTgt spid="333"/>
                                        </p:tgtEl>
                                        <p:attrNameLst>
                                          <p:attrName>style.visibility</p:attrName>
                                        </p:attrNameLst>
                                      </p:cBhvr>
                                      <p:to>
                                        <p:strVal val="visible"/>
                                      </p:to>
                                    </p:set>
                                    <p:animEffect transition="in" filter="fade">
                                      <p:cBhvr>
                                        <p:cTn id="52" dur="1500"/>
                                        <p:tgtEl>
                                          <p:spTgt spid="333"/>
                                        </p:tgtEl>
                                      </p:cBhvr>
                                    </p:animEffect>
                                  </p:childTnLst>
                                </p:cTn>
                              </p:par>
                              <p:par>
                                <p:cTn id="53" presetID="10" presetClass="entr" presetSubtype="0" fill="hold" nodeType="withEffect">
                                  <p:stCondLst>
                                    <p:cond delay="0"/>
                                  </p:stCondLst>
                                  <p:childTnLst>
                                    <p:set>
                                      <p:cBhvr>
                                        <p:cTn id="54" dur="1" fill="hold">
                                          <p:stCondLst>
                                            <p:cond delay="0"/>
                                          </p:stCondLst>
                                        </p:cTn>
                                        <p:tgtEl>
                                          <p:spTgt spid="334"/>
                                        </p:tgtEl>
                                        <p:attrNameLst>
                                          <p:attrName>style.visibility</p:attrName>
                                        </p:attrNameLst>
                                      </p:cBhvr>
                                      <p:to>
                                        <p:strVal val="visible"/>
                                      </p:to>
                                    </p:set>
                                    <p:animEffect transition="in" filter="fade">
                                      <p:cBhvr>
                                        <p:cTn id="55" dur="1500"/>
                                        <p:tgtEl>
                                          <p:spTgt spid="334"/>
                                        </p:tgtEl>
                                      </p:cBhvr>
                                    </p:animEffect>
                                  </p:childTnLst>
                                </p:cTn>
                              </p:par>
                              <p:par>
                                <p:cTn id="56" presetID="10" presetClass="entr" presetSubtype="0" fill="hold" nodeType="withEffect">
                                  <p:stCondLst>
                                    <p:cond delay="0"/>
                                  </p:stCondLst>
                                  <p:childTnLst>
                                    <p:set>
                                      <p:cBhvr>
                                        <p:cTn id="57" dur="1" fill="hold">
                                          <p:stCondLst>
                                            <p:cond delay="0"/>
                                          </p:stCondLst>
                                        </p:cTn>
                                        <p:tgtEl>
                                          <p:spTgt spid="335"/>
                                        </p:tgtEl>
                                        <p:attrNameLst>
                                          <p:attrName>style.visibility</p:attrName>
                                        </p:attrNameLst>
                                      </p:cBhvr>
                                      <p:to>
                                        <p:strVal val="visible"/>
                                      </p:to>
                                    </p:set>
                                    <p:animEffect transition="in" filter="fade">
                                      <p:cBhvr>
                                        <p:cTn id="58" dur="1500"/>
                                        <p:tgtEl>
                                          <p:spTgt spid="335"/>
                                        </p:tgtEl>
                                      </p:cBhvr>
                                    </p:animEffect>
                                  </p:childTnLst>
                                </p:cTn>
                              </p:par>
                              <p:par>
                                <p:cTn id="59" presetID="10" presetClass="entr" presetSubtype="0" fill="hold" nodeType="withEffect">
                                  <p:stCondLst>
                                    <p:cond delay="0"/>
                                  </p:stCondLst>
                                  <p:childTnLst>
                                    <p:set>
                                      <p:cBhvr>
                                        <p:cTn id="60" dur="1" fill="hold">
                                          <p:stCondLst>
                                            <p:cond delay="0"/>
                                          </p:stCondLst>
                                        </p:cTn>
                                        <p:tgtEl>
                                          <p:spTgt spid="336"/>
                                        </p:tgtEl>
                                        <p:attrNameLst>
                                          <p:attrName>style.visibility</p:attrName>
                                        </p:attrNameLst>
                                      </p:cBhvr>
                                      <p:to>
                                        <p:strVal val="visible"/>
                                      </p:to>
                                    </p:set>
                                    <p:animEffect transition="in" filter="fade">
                                      <p:cBhvr>
                                        <p:cTn id="61" dur="1500"/>
                                        <p:tgtEl>
                                          <p:spTgt spid="336"/>
                                        </p:tgtEl>
                                      </p:cBhvr>
                                    </p:animEffect>
                                  </p:childTnLst>
                                </p:cTn>
                              </p:par>
                              <p:par>
                                <p:cTn id="62" presetID="10" presetClass="entr" presetSubtype="0" fill="hold" nodeType="withEffect">
                                  <p:stCondLst>
                                    <p:cond delay="0"/>
                                  </p:stCondLst>
                                  <p:childTnLst>
                                    <p:set>
                                      <p:cBhvr>
                                        <p:cTn id="63" dur="1" fill="hold">
                                          <p:stCondLst>
                                            <p:cond delay="0"/>
                                          </p:stCondLst>
                                        </p:cTn>
                                        <p:tgtEl>
                                          <p:spTgt spid="337"/>
                                        </p:tgtEl>
                                        <p:attrNameLst>
                                          <p:attrName>style.visibility</p:attrName>
                                        </p:attrNameLst>
                                      </p:cBhvr>
                                      <p:to>
                                        <p:strVal val="visible"/>
                                      </p:to>
                                    </p:set>
                                    <p:animEffect transition="in" filter="fade">
                                      <p:cBhvr>
                                        <p:cTn id="64" dur="1500"/>
                                        <p:tgtEl>
                                          <p:spTgt spid="337"/>
                                        </p:tgtEl>
                                      </p:cBhvr>
                                    </p:animEffect>
                                  </p:childTnLst>
                                </p:cTn>
                              </p:par>
                              <p:par>
                                <p:cTn id="65" presetID="10" presetClass="entr" presetSubtype="0" fill="hold" nodeType="withEffect">
                                  <p:stCondLst>
                                    <p:cond delay="0"/>
                                  </p:stCondLst>
                                  <p:childTnLst>
                                    <p:set>
                                      <p:cBhvr>
                                        <p:cTn id="66" dur="1" fill="hold">
                                          <p:stCondLst>
                                            <p:cond delay="0"/>
                                          </p:stCondLst>
                                        </p:cTn>
                                        <p:tgtEl>
                                          <p:spTgt spid="338"/>
                                        </p:tgtEl>
                                        <p:attrNameLst>
                                          <p:attrName>style.visibility</p:attrName>
                                        </p:attrNameLst>
                                      </p:cBhvr>
                                      <p:to>
                                        <p:strVal val="visible"/>
                                      </p:to>
                                    </p:set>
                                    <p:animEffect transition="in" filter="fade">
                                      <p:cBhvr>
                                        <p:cTn id="67" dur="1500"/>
                                        <p:tgtEl>
                                          <p:spTgt spid="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8"/>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E4268"/>
              </a:buClr>
              <a:buSzPts val="4800"/>
              <a:buFont typeface="Century Gothic"/>
              <a:buNone/>
            </a:pPr>
            <a:r>
              <a:rPr lang="en-US" dirty="0"/>
              <a:t>Partners</a:t>
            </a:r>
            <a:endParaRPr dirty="0"/>
          </a:p>
        </p:txBody>
      </p:sp>
      <p:sp>
        <p:nvSpPr>
          <p:cNvPr id="347" name="Google Shape;347;p38"/>
          <p:cNvSpPr txBox="1">
            <a:spLocks noGrp="1"/>
          </p:cNvSpPr>
          <p:nvPr>
            <p:ph type="body" idx="1"/>
          </p:nvPr>
        </p:nvSpPr>
        <p:spPr>
          <a:xfrm>
            <a:off x="409400" y="4066575"/>
            <a:ext cx="5802000" cy="13143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3E4268"/>
              </a:buClr>
              <a:buSzPts val="2200"/>
              <a:buFont typeface="Wingdings 3" panose="05040102010807070707" pitchFamily="18" charset="2"/>
              <a:buChar char="}"/>
            </a:pPr>
            <a:r>
              <a:rPr lang="en-US" sz="2200" b="1" dirty="0" smtClean="0">
                <a:solidFill>
                  <a:srgbClr val="3E4268"/>
                </a:solidFill>
              </a:rPr>
              <a:t>Bureau </a:t>
            </a:r>
            <a:r>
              <a:rPr lang="en-US" sz="2200" b="1" dirty="0">
                <a:solidFill>
                  <a:srgbClr val="3E4268"/>
                </a:solidFill>
              </a:rPr>
              <a:t>of Indian Affairs, Wildland Fire Management, Great Plains </a:t>
            </a:r>
            <a:r>
              <a:rPr lang="en-US" sz="2200" b="1" dirty="0" smtClean="0">
                <a:solidFill>
                  <a:srgbClr val="3E4268"/>
                </a:solidFill>
              </a:rPr>
              <a:t>Region</a:t>
            </a:r>
            <a:endParaRPr sz="2200" dirty="0" smtClean="0">
              <a:solidFill>
                <a:srgbClr val="3E4268"/>
              </a:solidFill>
            </a:endParaRPr>
          </a:p>
          <a:p>
            <a:pPr marL="457200" lvl="1" indent="0" algn="l" rtl="0">
              <a:lnSpc>
                <a:spcPct val="100000"/>
              </a:lnSpc>
              <a:spcBef>
                <a:spcPts val="500"/>
              </a:spcBef>
              <a:spcAft>
                <a:spcPts val="0"/>
              </a:spcAft>
              <a:buClr>
                <a:srgbClr val="3E4268"/>
              </a:buClr>
              <a:buSzPts val="1800"/>
              <a:buNone/>
            </a:pPr>
            <a:r>
              <a:rPr lang="en-US" sz="1800" dirty="0" smtClean="0">
                <a:solidFill>
                  <a:srgbClr val="3E4268"/>
                </a:solidFill>
              </a:rPr>
              <a:t>David Martin: Regional Assistant Fire Management Officer</a:t>
            </a:r>
            <a:endParaRPr sz="1800" dirty="0">
              <a:solidFill>
                <a:srgbClr val="3E4268"/>
              </a:solidFill>
            </a:endParaRPr>
          </a:p>
        </p:txBody>
      </p:sp>
      <p:pic>
        <p:nvPicPr>
          <p:cNvPr id="348" name="Google Shape;348;p38"/>
          <p:cNvPicPr preferRelativeResize="0"/>
          <p:nvPr/>
        </p:nvPicPr>
        <p:blipFill rotWithShape="1">
          <a:blip r:embed="rId3">
            <a:alphaModFix/>
          </a:blip>
          <a:srcRect/>
          <a:stretch/>
        </p:blipFill>
        <p:spPr>
          <a:xfrm>
            <a:off x="8465950" y="1425475"/>
            <a:ext cx="3600901" cy="2317799"/>
          </a:xfrm>
          <a:prstGeom prst="rect">
            <a:avLst/>
          </a:prstGeom>
          <a:noFill/>
          <a:ln>
            <a:noFill/>
          </a:ln>
          <a:effectLst>
            <a:outerShdw blurRad="292100" dist="139700" dir="2700000" algn="tl" rotWithShape="0">
              <a:srgbClr val="333333">
                <a:alpha val="64705"/>
              </a:srgbClr>
            </a:outerShdw>
          </a:effectLst>
        </p:spPr>
      </p:pic>
      <p:sp>
        <p:nvSpPr>
          <p:cNvPr id="349" name="Google Shape;349;p38"/>
          <p:cNvSpPr txBox="1"/>
          <p:nvPr/>
        </p:nvSpPr>
        <p:spPr>
          <a:xfrm>
            <a:off x="9068064" y="3743274"/>
            <a:ext cx="3203700" cy="307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dirty="0" smtClean="0">
                <a:solidFill>
                  <a:schemeClr val="tx1">
                    <a:lumMod val="75000"/>
                    <a:lumOff val="25000"/>
                  </a:schemeClr>
                </a:solidFill>
                <a:latin typeface="Century Gothic"/>
                <a:ea typeface="Century Gothic"/>
                <a:cs typeface="Century Gothic"/>
                <a:sym typeface="Century Gothic"/>
              </a:rPr>
              <a:t>Image </a:t>
            </a:r>
            <a:r>
              <a:rPr lang="en-US" sz="1600" dirty="0">
                <a:solidFill>
                  <a:schemeClr val="tx1">
                    <a:lumMod val="75000"/>
                    <a:lumOff val="25000"/>
                  </a:schemeClr>
                </a:solidFill>
                <a:latin typeface="Century Gothic"/>
                <a:ea typeface="Century Gothic"/>
                <a:cs typeface="Century Gothic"/>
                <a:sym typeface="Century Gothic"/>
              </a:rPr>
              <a:t>Source: Darren </a:t>
            </a:r>
            <a:r>
              <a:rPr lang="en-US" sz="1600" dirty="0" err="1">
                <a:solidFill>
                  <a:schemeClr val="tx1">
                    <a:lumMod val="75000"/>
                    <a:lumOff val="25000"/>
                  </a:schemeClr>
                </a:solidFill>
                <a:latin typeface="Century Gothic"/>
                <a:ea typeface="Century Gothic"/>
                <a:cs typeface="Century Gothic"/>
                <a:sym typeface="Century Gothic"/>
              </a:rPr>
              <a:t>Clabo</a:t>
            </a:r>
            <a:endParaRPr sz="1600" dirty="0">
              <a:solidFill>
                <a:schemeClr val="tx1">
                  <a:lumMod val="75000"/>
                  <a:lumOff val="25000"/>
                </a:schemeClr>
              </a:solidFill>
              <a:latin typeface="Century Gothic"/>
              <a:ea typeface="Century Gothic"/>
              <a:cs typeface="Century Gothic"/>
              <a:sym typeface="Century Gothic"/>
            </a:endParaRPr>
          </a:p>
        </p:txBody>
      </p:sp>
      <p:sp>
        <p:nvSpPr>
          <p:cNvPr id="350" name="Google Shape;350;p38"/>
          <p:cNvSpPr txBox="1"/>
          <p:nvPr/>
        </p:nvSpPr>
        <p:spPr>
          <a:xfrm>
            <a:off x="409425" y="5380875"/>
            <a:ext cx="5802000" cy="1057500"/>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500"/>
              </a:spcBef>
              <a:spcAft>
                <a:spcPts val="0"/>
              </a:spcAft>
              <a:buClr>
                <a:srgbClr val="3E4268"/>
              </a:buClr>
              <a:buSzPts val="2200"/>
              <a:buFont typeface="Wingdings 3" panose="05040102010807070707" pitchFamily="18" charset="2"/>
              <a:buChar char="}"/>
            </a:pPr>
            <a:r>
              <a:rPr lang="en-US" sz="2200" b="1" dirty="0" smtClean="0">
                <a:solidFill>
                  <a:srgbClr val="3E4268"/>
                </a:solidFill>
                <a:latin typeface="Century Gothic"/>
                <a:ea typeface="Century Gothic"/>
                <a:cs typeface="Century Gothic"/>
                <a:sym typeface="Century Gothic"/>
              </a:rPr>
              <a:t>NOAA </a:t>
            </a:r>
            <a:r>
              <a:rPr lang="en-US" sz="2200" b="1" dirty="0">
                <a:solidFill>
                  <a:srgbClr val="3E4268"/>
                </a:solidFill>
                <a:latin typeface="Century Gothic"/>
                <a:ea typeface="Century Gothic"/>
                <a:cs typeface="Century Gothic"/>
                <a:sym typeface="Century Gothic"/>
              </a:rPr>
              <a:t>NCEI Regional Climate Services, Central Region</a:t>
            </a:r>
            <a:endParaRPr sz="2200" dirty="0">
              <a:solidFill>
                <a:srgbClr val="3E4268"/>
              </a:solidFill>
              <a:latin typeface="Century Gothic"/>
              <a:ea typeface="Century Gothic"/>
              <a:cs typeface="Century Gothic"/>
              <a:sym typeface="Century Gothic"/>
            </a:endParaRPr>
          </a:p>
          <a:p>
            <a:pPr marL="457200" lvl="1" indent="0" algn="l" rtl="0">
              <a:lnSpc>
                <a:spcPct val="100000"/>
              </a:lnSpc>
              <a:spcBef>
                <a:spcPts val="500"/>
              </a:spcBef>
              <a:spcAft>
                <a:spcPts val="0"/>
              </a:spcAft>
              <a:buClr>
                <a:srgbClr val="3E4268"/>
              </a:buClr>
              <a:buSzPts val="1800"/>
              <a:buFont typeface="Arial"/>
              <a:buNone/>
            </a:pPr>
            <a:r>
              <a:rPr lang="en-US" sz="1800" dirty="0">
                <a:solidFill>
                  <a:srgbClr val="3E4268"/>
                </a:solidFill>
                <a:latin typeface="Century Gothic"/>
                <a:ea typeface="Century Gothic"/>
                <a:cs typeface="Century Gothic"/>
                <a:sym typeface="Century Gothic"/>
              </a:rPr>
              <a:t>Doug </a:t>
            </a:r>
            <a:r>
              <a:rPr lang="en-US" sz="1800" dirty="0" err="1">
                <a:solidFill>
                  <a:srgbClr val="3E4268"/>
                </a:solidFill>
                <a:latin typeface="Century Gothic"/>
                <a:ea typeface="Century Gothic"/>
                <a:cs typeface="Century Gothic"/>
                <a:sym typeface="Century Gothic"/>
              </a:rPr>
              <a:t>Kluck</a:t>
            </a:r>
            <a:r>
              <a:rPr lang="en-US" sz="1800" dirty="0">
                <a:solidFill>
                  <a:srgbClr val="3E4268"/>
                </a:solidFill>
                <a:latin typeface="Century Gothic"/>
                <a:ea typeface="Century Gothic"/>
                <a:cs typeface="Century Gothic"/>
                <a:sym typeface="Century Gothic"/>
              </a:rPr>
              <a:t>: Central Region Director</a:t>
            </a:r>
            <a:endParaRPr sz="1800" dirty="0">
              <a:solidFill>
                <a:srgbClr val="3E4268"/>
              </a:solidFill>
            </a:endParaRPr>
          </a:p>
        </p:txBody>
      </p:sp>
      <p:sp>
        <p:nvSpPr>
          <p:cNvPr id="351" name="Google Shape;351;p38"/>
          <p:cNvSpPr txBox="1"/>
          <p:nvPr/>
        </p:nvSpPr>
        <p:spPr>
          <a:xfrm>
            <a:off x="6211500" y="4027550"/>
            <a:ext cx="5980500" cy="1314300"/>
          </a:xfrm>
          <a:prstGeom prst="rect">
            <a:avLst/>
          </a:prstGeom>
          <a:noFill/>
          <a:ln>
            <a:noFill/>
          </a:ln>
        </p:spPr>
        <p:txBody>
          <a:bodyPr spcFirstLastPara="1" wrap="square" lIns="91425" tIns="0" rIns="91425" bIns="91425" anchor="t" anchorCtr="0">
            <a:noAutofit/>
          </a:bodyPr>
          <a:lstStyle/>
          <a:p>
            <a:pPr marL="342900" lvl="0" indent="-342900" algn="l" rtl="0">
              <a:lnSpc>
                <a:spcPct val="100000"/>
              </a:lnSpc>
              <a:spcBef>
                <a:spcPts val="500"/>
              </a:spcBef>
              <a:spcAft>
                <a:spcPts val="0"/>
              </a:spcAft>
              <a:buClr>
                <a:srgbClr val="3E4268"/>
              </a:buClr>
              <a:buSzPts val="2200"/>
              <a:buFont typeface="Wingdings 3" panose="05040102010807070707" pitchFamily="18" charset="2"/>
              <a:buChar char="}"/>
            </a:pPr>
            <a:r>
              <a:rPr lang="en-US" sz="2200" b="1" dirty="0" smtClean="0">
                <a:solidFill>
                  <a:srgbClr val="3E4268"/>
                </a:solidFill>
                <a:latin typeface="Century Gothic"/>
                <a:ea typeface="Century Gothic"/>
                <a:cs typeface="Century Gothic"/>
                <a:sym typeface="Century Gothic"/>
              </a:rPr>
              <a:t>South </a:t>
            </a:r>
            <a:r>
              <a:rPr lang="en-US" sz="2200" b="1" dirty="0">
                <a:solidFill>
                  <a:srgbClr val="3E4268"/>
                </a:solidFill>
                <a:latin typeface="Century Gothic"/>
                <a:ea typeface="Century Gothic"/>
                <a:cs typeface="Century Gothic"/>
                <a:sym typeface="Century Gothic"/>
              </a:rPr>
              <a:t>Dakota School of Mines and Technology</a:t>
            </a:r>
            <a:endParaRPr sz="2200" dirty="0">
              <a:solidFill>
                <a:srgbClr val="3E4268"/>
              </a:solidFill>
              <a:latin typeface="Century Gothic"/>
              <a:ea typeface="Century Gothic"/>
              <a:cs typeface="Century Gothic"/>
              <a:sym typeface="Century Gothic"/>
            </a:endParaRPr>
          </a:p>
          <a:p>
            <a:pPr marL="457200" lvl="1" indent="0" algn="l" rtl="0">
              <a:lnSpc>
                <a:spcPct val="100000"/>
              </a:lnSpc>
              <a:spcBef>
                <a:spcPts val="500"/>
              </a:spcBef>
              <a:spcAft>
                <a:spcPts val="0"/>
              </a:spcAft>
              <a:buClr>
                <a:srgbClr val="3E4268"/>
              </a:buClr>
              <a:buSzPts val="1800"/>
              <a:buFont typeface="Arial"/>
              <a:buNone/>
            </a:pPr>
            <a:r>
              <a:rPr lang="en-US" sz="1800" dirty="0">
                <a:solidFill>
                  <a:srgbClr val="3E4268"/>
                </a:solidFill>
                <a:latin typeface="Century Gothic"/>
                <a:ea typeface="Century Gothic"/>
                <a:cs typeface="Century Gothic"/>
                <a:sym typeface="Century Gothic"/>
              </a:rPr>
              <a:t>Darren </a:t>
            </a:r>
            <a:r>
              <a:rPr lang="en-US" sz="1800" dirty="0" err="1">
                <a:solidFill>
                  <a:srgbClr val="3E4268"/>
                </a:solidFill>
                <a:latin typeface="Century Gothic"/>
                <a:ea typeface="Century Gothic"/>
                <a:cs typeface="Century Gothic"/>
                <a:sym typeface="Century Gothic"/>
              </a:rPr>
              <a:t>Clabo</a:t>
            </a:r>
            <a:r>
              <a:rPr lang="en-US" sz="1800" dirty="0">
                <a:solidFill>
                  <a:srgbClr val="3E4268"/>
                </a:solidFill>
                <a:latin typeface="Century Gothic"/>
                <a:ea typeface="Century Gothic"/>
                <a:cs typeface="Century Gothic"/>
                <a:sym typeface="Century Gothic"/>
              </a:rPr>
              <a:t>: South Dakota State Fire Meteorologist</a:t>
            </a:r>
            <a:endParaRPr sz="1800" dirty="0">
              <a:solidFill>
                <a:srgbClr val="3E4268"/>
              </a:solidFill>
              <a:latin typeface="Century Gothic"/>
              <a:ea typeface="Century Gothic"/>
              <a:cs typeface="Century Gothic"/>
              <a:sym typeface="Century Gothic"/>
            </a:endParaRPr>
          </a:p>
          <a:p>
            <a:pPr marL="457200" lvl="1" indent="0" algn="l" rtl="0">
              <a:lnSpc>
                <a:spcPct val="90000"/>
              </a:lnSpc>
              <a:spcBef>
                <a:spcPts val="1100"/>
              </a:spcBef>
              <a:spcAft>
                <a:spcPts val="0"/>
              </a:spcAft>
              <a:buClr>
                <a:srgbClr val="3E4268"/>
              </a:buClr>
              <a:buSzPts val="1800"/>
              <a:buFont typeface="Arial"/>
              <a:buNone/>
            </a:pPr>
            <a:endParaRPr dirty="0">
              <a:solidFill>
                <a:srgbClr val="3E4268"/>
              </a:solidFill>
              <a:latin typeface="Century Gothic"/>
              <a:ea typeface="Century Gothic"/>
              <a:cs typeface="Century Gothic"/>
              <a:sym typeface="Century Gothic"/>
            </a:endParaRPr>
          </a:p>
          <a:p>
            <a:pPr marL="0" lvl="0" indent="0" algn="l" rtl="0">
              <a:spcBef>
                <a:spcPts val="0"/>
              </a:spcBef>
              <a:spcAft>
                <a:spcPts val="0"/>
              </a:spcAft>
              <a:buNone/>
            </a:pPr>
            <a:endParaRPr dirty="0">
              <a:solidFill>
                <a:srgbClr val="3E4268"/>
              </a:solidFill>
            </a:endParaRPr>
          </a:p>
        </p:txBody>
      </p:sp>
      <p:sp>
        <p:nvSpPr>
          <p:cNvPr id="352" name="Google Shape;352;p38"/>
          <p:cNvSpPr txBox="1"/>
          <p:nvPr/>
        </p:nvSpPr>
        <p:spPr>
          <a:xfrm>
            <a:off x="6211500" y="5455225"/>
            <a:ext cx="5980500" cy="1237200"/>
          </a:xfrm>
          <a:prstGeom prst="rect">
            <a:avLst/>
          </a:prstGeom>
          <a:noFill/>
          <a:ln>
            <a:noFill/>
          </a:ln>
        </p:spPr>
        <p:txBody>
          <a:bodyPr spcFirstLastPara="1" wrap="square" lIns="91425" tIns="0" rIns="0" bIns="0" anchor="t" anchorCtr="0">
            <a:noAutofit/>
          </a:bodyPr>
          <a:lstStyle/>
          <a:p>
            <a:pPr marL="342900" lvl="0" indent="-342900" algn="l" rtl="0">
              <a:lnSpc>
                <a:spcPct val="100000"/>
              </a:lnSpc>
              <a:spcBef>
                <a:spcPts val="500"/>
              </a:spcBef>
              <a:spcAft>
                <a:spcPts val="0"/>
              </a:spcAft>
              <a:buClr>
                <a:srgbClr val="3E4268"/>
              </a:buClr>
              <a:buSzPts val="2200"/>
              <a:buFont typeface="Wingdings 3" panose="05040102010807070707" pitchFamily="18" charset="2"/>
              <a:buChar char="}"/>
            </a:pPr>
            <a:r>
              <a:rPr lang="en-US" sz="2200" b="1" dirty="0" smtClean="0">
                <a:solidFill>
                  <a:srgbClr val="3E4268"/>
                </a:solidFill>
                <a:latin typeface="Century Gothic"/>
                <a:ea typeface="Century Gothic"/>
                <a:cs typeface="Century Gothic"/>
                <a:sym typeface="Century Gothic"/>
              </a:rPr>
              <a:t>NOAA National </a:t>
            </a:r>
            <a:r>
              <a:rPr lang="en-US" sz="2200" b="1" dirty="0">
                <a:solidFill>
                  <a:srgbClr val="3E4268"/>
                </a:solidFill>
                <a:latin typeface="Century Gothic"/>
                <a:ea typeface="Century Gothic"/>
                <a:cs typeface="Century Gothic"/>
                <a:sym typeface="Century Gothic"/>
              </a:rPr>
              <a:t>Integrated Drought and Information System (NIDIS)</a:t>
            </a:r>
            <a:endParaRPr sz="2200" dirty="0">
              <a:solidFill>
                <a:srgbClr val="3E4268"/>
              </a:solidFill>
              <a:latin typeface="Century Gothic"/>
              <a:ea typeface="Century Gothic"/>
              <a:cs typeface="Century Gothic"/>
              <a:sym typeface="Century Gothic"/>
            </a:endParaRPr>
          </a:p>
          <a:p>
            <a:pPr marL="457200" lvl="1" indent="0" algn="l" rtl="0">
              <a:lnSpc>
                <a:spcPct val="100000"/>
              </a:lnSpc>
              <a:spcBef>
                <a:spcPts val="500"/>
              </a:spcBef>
              <a:spcAft>
                <a:spcPts val="0"/>
              </a:spcAft>
              <a:buClr>
                <a:schemeClr val="dk1"/>
              </a:buClr>
              <a:buSzPts val="1100"/>
              <a:buFont typeface="Arial"/>
              <a:buNone/>
            </a:pPr>
            <a:r>
              <a:rPr lang="en-US" sz="1800" dirty="0">
                <a:solidFill>
                  <a:srgbClr val="3E4268"/>
                </a:solidFill>
                <a:latin typeface="Century Gothic"/>
                <a:ea typeface="Century Gothic"/>
                <a:cs typeface="Century Gothic"/>
                <a:sym typeface="Century Gothic"/>
              </a:rPr>
              <a:t>Britt Parker: Regional Drought Information Coordinator</a:t>
            </a:r>
            <a:endParaRPr sz="1800" dirty="0">
              <a:solidFill>
                <a:srgbClr val="3E4268"/>
              </a:solidFill>
            </a:endParaRPr>
          </a:p>
        </p:txBody>
      </p:sp>
      <p:pic>
        <p:nvPicPr>
          <p:cNvPr id="353" name="Google Shape;353;p38"/>
          <p:cNvPicPr preferRelativeResize="0"/>
          <p:nvPr/>
        </p:nvPicPr>
        <p:blipFill>
          <a:blip r:embed="rId4">
            <a:alphaModFix/>
          </a:blip>
          <a:stretch>
            <a:fillRect/>
          </a:stretch>
        </p:blipFill>
        <p:spPr>
          <a:xfrm>
            <a:off x="3806750" y="621349"/>
            <a:ext cx="4454287" cy="2969525"/>
          </a:xfrm>
          <a:prstGeom prst="rect">
            <a:avLst/>
          </a:prstGeom>
          <a:ln>
            <a:noFill/>
          </a:ln>
          <a:effectLst>
            <a:outerShdw blurRad="292100" dist="139700" dir="2700000" algn="tl" rotWithShape="0">
              <a:srgbClr val="333333">
                <a:alpha val="65000"/>
              </a:srgbClr>
            </a:outerShdw>
          </a:effectLst>
        </p:spPr>
      </p:pic>
      <p:pic>
        <p:nvPicPr>
          <p:cNvPr id="354" name="Google Shape;354;p38"/>
          <p:cNvPicPr preferRelativeResize="0"/>
          <p:nvPr/>
        </p:nvPicPr>
        <p:blipFill>
          <a:blip r:embed="rId5">
            <a:alphaModFix/>
          </a:blip>
          <a:stretch>
            <a:fillRect/>
          </a:stretch>
        </p:blipFill>
        <p:spPr>
          <a:xfrm>
            <a:off x="125150" y="1425475"/>
            <a:ext cx="3476701" cy="231780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7"/>
                                        </p:tgtEl>
                                        <p:attrNameLst>
                                          <p:attrName>style.visibility</p:attrName>
                                        </p:attrNameLst>
                                      </p:cBhvr>
                                      <p:to>
                                        <p:strVal val="visible"/>
                                      </p:to>
                                    </p:set>
                                    <p:animEffect transition="in" filter="fade">
                                      <p:cBhvr>
                                        <p:cTn id="7" dur="500"/>
                                        <p:tgtEl>
                                          <p:spTgt spid="3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1"/>
                                        </p:tgtEl>
                                        <p:attrNameLst>
                                          <p:attrName>style.visibility</p:attrName>
                                        </p:attrNameLst>
                                      </p:cBhvr>
                                      <p:to>
                                        <p:strVal val="visible"/>
                                      </p:to>
                                    </p:set>
                                    <p:animEffect transition="in" filter="fade">
                                      <p:cBhvr>
                                        <p:cTn id="12" dur="500"/>
                                        <p:tgtEl>
                                          <p:spTgt spid="3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0"/>
                                        </p:tgtEl>
                                        <p:attrNameLst>
                                          <p:attrName>style.visibility</p:attrName>
                                        </p:attrNameLst>
                                      </p:cBhvr>
                                      <p:to>
                                        <p:strVal val="visible"/>
                                      </p:to>
                                    </p:set>
                                    <p:animEffect transition="in" filter="fade">
                                      <p:cBhvr>
                                        <p:cTn id="17" dur="500"/>
                                        <p:tgtEl>
                                          <p:spTgt spid="3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2"/>
                                        </p:tgtEl>
                                        <p:attrNameLst>
                                          <p:attrName>style.visibility</p:attrName>
                                        </p:attrNameLst>
                                      </p:cBhvr>
                                      <p:to>
                                        <p:strVal val="visible"/>
                                      </p:to>
                                    </p:set>
                                    <p:animEffect transition="in" filter="fade">
                                      <p:cBhvr>
                                        <p:cTn id="22" dur="500"/>
                                        <p:tgtEl>
                                          <p:spTgt spid="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39"/>
          <p:cNvPicPr preferRelativeResize="0"/>
          <p:nvPr/>
        </p:nvPicPr>
        <p:blipFill rotWithShape="1">
          <a:blip r:embed="rId3">
            <a:alphaModFix/>
          </a:blip>
          <a:srcRect/>
          <a:stretch/>
        </p:blipFill>
        <p:spPr>
          <a:xfrm>
            <a:off x="0" y="3043475"/>
            <a:ext cx="6092450" cy="3814526"/>
          </a:xfrm>
          <a:prstGeom prst="rect">
            <a:avLst/>
          </a:prstGeom>
          <a:ln>
            <a:noFill/>
          </a:ln>
          <a:effectLst>
            <a:outerShdw blurRad="292100" dist="139700" dir="2700000" algn="tl" rotWithShape="0">
              <a:srgbClr val="333333">
                <a:alpha val="65000"/>
              </a:srgbClr>
            </a:outerShdw>
          </a:effectLst>
        </p:spPr>
      </p:pic>
      <p:sp>
        <p:nvSpPr>
          <p:cNvPr id="361" name="Google Shape;361;p39"/>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E4268"/>
              </a:buClr>
              <a:buSzPts val="4800"/>
              <a:buFont typeface="Century Gothic"/>
              <a:buNone/>
            </a:pPr>
            <a:r>
              <a:rPr lang="en-US" dirty="0"/>
              <a:t>Community Concerns</a:t>
            </a:r>
            <a:endParaRPr dirty="0"/>
          </a:p>
        </p:txBody>
      </p:sp>
      <p:sp>
        <p:nvSpPr>
          <p:cNvPr id="362" name="Google Shape;362;p39"/>
          <p:cNvSpPr txBox="1"/>
          <p:nvPr/>
        </p:nvSpPr>
        <p:spPr>
          <a:xfrm>
            <a:off x="273750" y="1051749"/>
            <a:ext cx="11918400" cy="1981800"/>
          </a:xfrm>
          <a:prstGeom prst="rect">
            <a:avLst/>
          </a:prstGeom>
          <a:noFill/>
          <a:ln>
            <a:noFill/>
          </a:ln>
        </p:spPr>
        <p:txBody>
          <a:bodyPr spcFirstLastPara="1" wrap="square" lIns="91425" tIns="45700" rIns="91425" bIns="45700" anchor="ctr" anchorCtr="0">
            <a:noAutofit/>
          </a:bodyPr>
          <a:lstStyle/>
          <a:p>
            <a:pPr marL="342900" marR="0" lvl="0" indent="-342900" algn="l" rtl="0">
              <a:lnSpc>
                <a:spcPct val="100000"/>
              </a:lnSpc>
              <a:spcBef>
                <a:spcPts val="0"/>
              </a:spcBef>
              <a:spcAft>
                <a:spcPts val="600"/>
              </a:spcAft>
              <a:buClr>
                <a:srgbClr val="3E4268"/>
              </a:buClr>
              <a:buSzPts val="2400"/>
              <a:buFont typeface="Wingdings 3" panose="05040102010807070707" pitchFamily="18" charset="2"/>
              <a:buChar char="}"/>
            </a:pPr>
            <a:r>
              <a:rPr lang="en-US" sz="2400" dirty="0">
                <a:solidFill>
                  <a:schemeClr val="tx1">
                    <a:lumMod val="75000"/>
                    <a:lumOff val="25000"/>
                  </a:schemeClr>
                </a:solidFill>
                <a:latin typeface="Century Gothic"/>
                <a:ea typeface="Century Gothic"/>
                <a:cs typeface="Century Gothic"/>
                <a:sym typeface="Century Gothic"/>
              </a:rPr>
              <a:t>Need for monitoring wildfire indicators in near-real-time</a:t>
            </a:r>
          </a:p>
          <a:p>
            <a:pPr marL="342900" marR="0" lvl="0" indent="-342900" algn="l" rtl="0">
              <a:lnSpc>
                <a:spcPct val="100000"/>
              </a:lnSpc>
              <a:spcBef>
                <a:spcPts val="0"/>
              </a:spcBef>
              <a:spcAft>
                <a:spcPts val="600"/>
              </a:spcAft>
              <a:buClr>
                <a:srgbClr val="3E4268"/>
              </a:buClr>
              <a:buSzPts val="2400"/>
              <a:buFont typeface="Wingdings 3" panose="05040102010807070707" pitchFamily="18" charset="2"/>
              <a:buChar char="}"/>
            </a:pPr>
            <a:r>
              <a:rPr lang="en-US" sz="2400" dirty="0">
                <a:solidFill>
                  <a:schemeClr val="tx1">
                    <a:lumMod val="75000"/>
                    <a:lumOff val="25000"/>
                  </a:schemeClr>
                </a:solidFill>
                <a:latin typeface="Century Gothic"/>
                <a:ea typeface="Century Gothic"/>
                <a:cs typeface="Century Gothic"/>
                <a:sym typeface="Century Gothic"/>
              </a:rPr>
              <a:t>Current fire maps mostly rely on sparse </a:t>
            </a:r>
            <a:r>
              <a:rPr lang="en-US" sz="2400" i="1" dirty="0">
                <a:solidFill>
                  <a:schemeClr val="tx1">
                    <a:lumMod val="75000"/>
                    <a:lumOff val="25000"/>
                  </a:schemeClr>
                </a:solidFill>
                <a:latin typeface="Century Gothic"/>
                <a:ea typeface="Century Gothic"/>
                <a:cs typeface="Century Gothic"/>
                <a:sym typeface="Century Gothic"/>
              </a:rPr>
              <a:t>in situ</a:t>
            </a:r>
            <a:r>
              <a:rPr lang="en-US" sz="2400" dirty="0">
                <a:solidFill>
                  <a:schemeClr val="tx1">
                    <a:lumMod val="75000"/>
                    <a:lumOff val="25000"/>
                  </a:schemeClr>
                </a:solidFill>
                <a:latin typeface="Century Gothic"/>
                <a:ea typeface="Century Gothic"/>
                <a:cs typeface="Century Gothic"/>
                <a:sym typeface="Century Gothic"/>
              </a:rPr>
              <a:t> data</a:t>
            </a:r>
          </a:p>
          <a:p>
            <a:pPr marL="342900" marR="0" lvl="0" indent="-342900" algn="l" rtl="0">
              <a:lnSpc>
                <a:spcPct val="100000"/>
              </a:lnSpc>
              <a:spcBef>
                <a:spcPts val="0"/>
              </a:spcBef>
              <a:spcAft>
                <a:spcPts val="600"/>
              </a:spcAft>
              <a:buClr>
                <a:srgbClr val="3E4268"/>
              </a:buClr>
              <a:buSzPts val="2400"/>
              <a:buFont typeface="Wingdings 3" panose="05040102010807070707" pitchFamily="18" charset="2"/>
              <a:buChar char="}"/>
            </a:pPr>
            <a:r>
              <a:rPr lang="en-US" sz="2400" dirty="0">
                <a:solidFill>
                  <a:schemeClr val="tx1">
                    <a:lumMod val="75000"/>
                    <a:lumOff val="25000"/>
                  </a:schemeClr>
                </a:solidFill>
                <a:latin typeface="Century Gothic"/>
                <a:ea typeface="Century Gothic"/>
                <a:cs typeface="Century Gothic"/>
                <a:sym typeface="Century Gothic"/>
              </a:rPr>
              <a:t>Grassland fires can be difficult to quickly contain and costly to monitor ground conditions</a:t>
            </a:r>
            <a:endParaRPr sz="2400" b="1" dirty="0">
              <a:solidFill>
                <a:schemeClr val="tx1">
                  <a:lumMod val="75000"/>
                  <a:lumOff val="25000"/>
                </a:schemeClr>
              </a:solidFill>
              <a:latin typeface="Century Gothic"/>
              <a:ea typeface="Century Gothic"/>
              <a:cs typeface="Century Gothic"/>
              <a:sym typeface="Century Gothic"/>
            </a:endParaRPr>
          </a:p>
        </p:txBody>
      </p:sp>
      <p:pic>
        <p:nvPicPr>
          <p:cNvPr id="363" name="Google Shape;363;p39" descr="https://lh4.googleusercontent.com/CGsRb_f01haDbOK8Z8bfB6b2Miny1VL20GCZduKOWuHxq8HnU30j_fSdBwK0lqOi8MGLhuwvox1QYAbCCZnnGJLO9WzVI0oYYa_7F6f9lmcdl5jlkWWu5WI7uxgY2xaBBXQGSStngTM"/>
          <p:cNvPicPr preferRelativeResize="0"/>
          <p:nvPr/>
        </p:nvPicPr>
        <p:blipFill rotWithShape="1">
          <a:blip r:embed="rId4">
            <a:alphaModFix/>
          </a:blip>
          <a:srcRect/>
          <a:stretch/>
        </p:blipFill>
        <p:spPr>
          <a:xfrm>
            <a:off x="6092450" y="3033500"/>
            <a:ext cx="6099552" cy="3814526"/>
          </a:xfrm>
          <a:prstGeom prst="rect">
            <a:avLst/>
          </a:prstGeom>
          <a:ln>
            <a:noFill/>
          </a:ln>
          <a:effectLst>
            <a:outerShdw blurRad="292100" dist="139700" dir="2700000" algn="tl" rotWithShape="0">
              <a:srgbClr val="333333">
                <a:alpha val="65000"/>
              </a:srgbClr>
            </a:outerShdw>
          </a:effectLst>
        </p:spPr>
      </p:pic>
      <p:sp>
        <p:nvSpPr>
          <p:cNvPr id="364" name="Google Shape;364;p39"/>
          <p:cNvSpPr txBox="1"/>
          <p:nvPr/>
        </p:nvSpPr>
        <p:spPr>
          <a:xfrm>
            <a:off x="9441712" y="6583680"/>
            <a:ext cx="2750288" cy="27432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1400"/>
              <a:buFont typeface="Arial"/>
              <a:buNone/>
            </a:pPr>
            <a:r>
              <a:rPr lang="en-US" sz="1400" dirty="0">
                <a:solidFill>
                  <a:schemeClr val="lt1"/>
                </a:solidFill>
                <a:latin typeface="Century Gothic"/>
                <a:ea typeface="Century Gothic"/>
                <a:cs typeface="Century Gothic"/>
                <a:sym typeface="Century Gothic"/>
              </a:rPr>
              <a:t>Images Source: Darren </a:t>
            </a:r>
            <a:r>
              <a:rPr lang="en-US" sz="1400" dirty="0" err="1">
                <a:solidFill>
                  <a:schemeClr val="lt1"/>
                </a:solidFill>
                <a:latin typeface="Century Gothic"/>
                <a:ea typeface="Century Gothic"/>
                <a:cs typeface="Century Gothic"/>
                <a:sym typeface="Century Gothic"/>
              </a:rPr>
              <a:t>Clabo</a:t>
            </a:r>
            <a:endParaRPr sz="1400" dirty="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2">
                                            <p:txEl>
                                              <p:pRg st="0" end="0"/>
                                            </p:txEl>
                                          </p:spTgt>
                                        </p:tgtEl>
                                        <p:attrNameLst>
                                          <p:attrName>style.visibility</p:attrName>
                                        </p:attrNameLst>
                                      </p:cBhvr>
                                      <p:to>
                                        <p:strVal val="visible"/>
                                      </p:to>
                                    </p:set>
                                    <p:animEffect transition="in" filter="fade">
                                      <p:cBhvr>
                                        <p:cTn id="7" dur="500"/>
                                        <p:tgtEl>
                                          <p:spTgt spid="36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2">
                                            <p:txEl>
                                              <p:pRg st="1" end="1"/>
                                            </p:txEl>
                                          </p:spTgt>
                                        </p:tgtEl>
                                        <p:attrNameLst>
                                          <p:attrName>style.visibility</p:attrName>
                                        </p:attrNameLst>
                                      </p:cBhvr>
                                      <p:to>
                                        <p:strVal val="visible"/>
                                      </p:to>
                                    </p:set>
                                    <p:animEffect transition="in" filter="fade">
                                      <p:cBhvr>
                                        <p:cTn id="11" dur="500"/>
                                        <p:tgtEl>
                                          <p:spTgt spid="362">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62">
                                            <p:txEl>
                                              <p:pRg st="2" end="2"/>
                                            </p:txEl>
                                          </p:spTgt>
                                        </p:tgtEl>
                                        <p:attrNameLst>
                                          <p:attrName>style.visibility</p:attrName>
                                        </p:attrNameLst>
                                      </p:cBhvr>
                                      <p:to>
                                        <p:strVal val="visible"/>
                                      </p:to>
                                    </p:set>
                                    <p:animEffect transition="in" filter="fade">
                                      <p:cBhvr>
                                        <p:cTn id="15" dur="500"/>
                                        <p:tgtEl>
                                          <p:spTgt spid="3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40"/>
          <p:cNvSpPr txBox="1">
            <a:spLocks noGrp="1"/>
          </p:cNvSpPr>
          <p:nvPr>
            <p:ph type="title"/>
          </p:nvPr>
        </p:nvSpPr>
        <p:spPr>
          <a:xfrm>
            <a:off x="979426" y="309415"/>
            <a:ext cx="3448195" cy="47942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E4268"/>
              </a:buClr>
              <a:buSzPts val="4800"/>
              <a:buFont typeface="Century Gothic"/>
              <a:buNone/>
            </a:pPr>
            <a:r>
              <a:rPr lang="en-US" dirty="0"/>
              <a:t>Objectives</a:t>
            </a:r>
            <a:endParaRPr dirty="0"/>
          </a:p>
        </p:txBody>
      </p:sp>
      <p:sp>
        <p:nvSpPr>
          <p:cNvPr id="371" name="Google Shape;371;p40"/>
          <p:cNvSpPr txBox="1"/>
          <p:nvPr/>
        </p:nvSpPr>
        <p:spPr>
          <a:xfrm>
            <a:off x="2172826" y="6198150"/>
            <a:ext cx="7765200" cy="5145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3E4268"/>
              </a:buClr>
              <a:buSzPts val="2400"/>
              <a:buFont typeface="Wingdings 3" panose="05040102010807070707" pitchFamily="18" charset="2"/>
              <a:buChar char="}"/>
            </a:pPr>
            <a:r>
              <a:rPr lang="en-US" sz="2400" b="1" dirty="0" smtClean="0">
                <a:solidFill>
                  <a:srgbClr val="3E4268"/>
                </a:solidFill>
                <a:latin typeface="Century Gothic" panose="020B0502020202020204" pitchFamily="34" charset="0"/>
                <a:ea typeface="Century Gothic"/>
                <a:cs typeface="Century Gothic"/>
                <a:sym typeface="Century Gothic"/>
              </a:rPr>
              <a:t>Produce</a:t>
            </a:r>
            <a:r>
              <a:rPr lang="en-US" sz="2400" dirty="0" smtClean="0">
                <a:solidFill>
                  <a:srgbClr val="3E4268"/>
                </a:solidFill>
                <a:latin typeface="Century Gothic" panose="020B0502020202020204" pitchFamily="34" charset="0"/>
                <a:ea typeface="Century Gothic"/>
                <a:cs typeface="Century Gothic"/>
                <a:sym typeface="Century Gothic"/>
              </a:rPr>
              <a:t> </a:t>
            </a:r>
            <a:r>
              <a:rPr lang="en-US" sz="2400" dirty="0">
                <a:solidFill>
                  <a:srgbClr val="3E4268"/>
                </a:solidFill>
                <a:latin typeface="Century Gothic" panose="020B0502020202020204" pitchFamily="34" charset="0"/>
                <a:ea typeface="Century Gothic"/>
                <a:cs typeface="Century Gothic"/>
                <a:sym typeface="Century Gothic"/>
              </a:rPr>
              <a:t>automated daily fire risk maps</a:t>
            </a:r>
            <a:endParaRPr dirty="0">
              <a:solidFill>
                <a:srgbClr val="3E4268"/>
              </a:solidFill>
              <a:latin typeface="Century Gothic" panose="020B0502020202020204" pitchFamily="34" charset="0"/>
            </a:endParaRPr>
          </a:p>
        </p:txBody>
      </p:sp>
      <p:pic>
        <p:nvPicPr>
          <p:cNvPr id="372" name="Google Shape;372;p40" descr="https://lh6.googleusercontent.com/AnUXkcrWX_lSCU76rdB0cCOWzh0ZoT_-VzPF6KTveQDxDH1eU8_217ofThXXSGGJv0h1MfGsBT1fmL1Kdewocmxnuu07lI95-juN7ZCIIogFaAVyoBNsOCNUL6s8_cFeo396VfGo10A"/>
          <p:cNvPicPr preferRelativeResize="0"/>
          <p:nvPr/>
        </p:nvPicPr>
        <p:blipFill rotWithShape="1">
          <a:blip r:embed="rId3">
            <a:alphaModFix/>
          </a:blip>
          <a:srcRect/>
          <a:stretch/>
        </p:blipFill>
        <p:spPr>
          <a:xfrm>
            <a:off x="2734464" y="973082"/>
            <a:ext cx="6723084" cy="3794343"/>
          </a:xfrm>
          <a:prstGeom prst="rect">
            <a:avLst/>
          </a:prstGeom>
          <a:noFill/>
          <a:ln>
            <a:noFill/>
          </a:ln>
          <a:effectLst>
            <a:outerShdw blurRad="292100" dist="139700" dir="2700000" algn="tl" rotWithShape="0">
              <a:srgbClr val="333333">
                <a:alpha val="64705"/>
              </a:srgbClr>
            </a:outerShdw>
          </a:effectLst>
        </p:spPr>
      </p:pic>
      <p:sp>
        <p:nvSpPr>
          <p:cNvPr id="373" name="Google Shape;373;p40"/>
          <p:cNvSpPr txBox="1"/>
          <p:nvPr/>
        </p:nvSpPr>
        <p:spPr>
          <a:xfrm>
            <a:off x="2172850" y="5782650"/>
            <a:ext cx="8211600" cy="5145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3E4268"/>
              </a:buClr>
              <a:buSzPts val="2400"/>
              <a:buFont typeface="Wingdings 3" panose="05040102010807070707" pitchFamily="18" charset="2"/>
              <a:buChar char="}"/>
            </a:pPr>
            <a:r>
              <a:rPr lang="en-US" sz="2400" b="1" dirty="0" smtClean="0">
                <a:solidFill>
                  <a:srgbClr val="3E4268"/>
                </a:solidFill>
                <a:latin typeface="Century Gothic" panose="020B0502020202020204" pitchFamily="34" charset="0"/>
                <a:ea typeface="Century Gothic"/>
                <a:cs typeface="Century Gothic"/>
                <a:sym typeface="Century Gothic"/>
              </a:rPr>
              <a:t>Update </a:t>
            </a:r>
            <a:r>
              <a:rPr lang="en-US" sz="2400" dirty="0">
                <a:solidFill>
                  <a:srgbClr val="3E4268"/>
                </a:solidFill>
                <a:latin typeface="Century Gothic" panose="020B0502020202020204" pitchFamily="34" charset="0"/>
                <a:ea typeface="Century Gothic"/>
                <a:cs typeface="Century Gothic"/>
                <a:sym typeface="Century Gothic"/>
              </a:rPr>
              <a:t>data layers, thresholds, and weight matrix </a:t>
            </a:r>
            <a:endParaRPr dirty="0">
              <a:solidFill>
                <a:srgbClr val="3E4268"/>
              </a:solidFill>
              <a:latin typeface="Century Gothic" panose="020B0502020202020204" pitchFamily="34" charset="0"/>
            </a:endParaRPr>
          </a:p>
        </p:txBody>
      </p:sp>
      <p:sp>
        <p:nvSpPr>
          <p:cNvPr id="374" name="Google Shape;374;p40"/>
          <p:cNvSpPr txBox="1"/>
          <p:nvPr/>
        </p:nvSpPr>
        <p:spPr>
          <a:xfrm>
            <a:off x="2172828" y="4951650"/>
            <a:ext cx="8211600" cy="5145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3E4268"/>
              </a:buClr>
              <a:buSzPts val="2400"/>
              <a:buFont typeface="Wingdings 3" panose="05040102010807070707" pitchFamily="18" charset="2"/>
              <a:buChar char="}"/>
            </a:pPr>
            <a:r>
              <a:rPr lang="en-US" sz="2400" b="1" dirty="0" smtClean="0">
                <a:solidFill>
                  <a:srgbClr val="3E4268"/>
                </a:solidFill>
                <a:latin typeface="Century Gothic" panose="020B0502020202020204" pitchFamily="34" charset="0"/>
                <a:ea typeface="Century Gothic"/>
                <a:cs typeface="Century Gothic"/>
                <a:sym typeface="Century Gothic"/>
              </a:rPr>
              <a:t>Transition</a:t>
            </a:r>
            <a:r>
              <a:rPr lang="en-US" sz="2400" dirty="0" smtClean="0">
                <a:solidFill>
                  <a:srgbClr val="3E4268"/>
                </a:solidFill>
                <a:latin typeface="Century Gothic" panose="020B0502020202020204" pitchFamily="34" charset="0"/>
                <a:ea typeface="Century Gothic"/>
                <a:cs typeface="Century Gothic"/>
                <a:sym typeface="Century Gothic"/>
              </a:rPr>
              <a:t> </a:t>
            </a:r>
            <a:r>
              <a:rPr lang="en-US" sz="2400" dirty="0">
                <a:solidFill>
                  <a:srgbClr val="3E4268"/>
                </a:solidFill>
                <a:latin typeface="Century Gothic" panose="020B0502020202020204" pitchFamily="34" charset="0"/>
                <a:ea typeface="Century Gothic"/>
                <a:cs typeface="Century Gothic"/>
                <a:sym typeface="Century Gothic"/>
              </a:rPr>
              <a:t>from Google Earth Engine to </a:t>
            </a:r>
            <a:r>
              <a:rPr lang="en-US" sz="2400" dirty="0" err="1">
                <a:solidFill>
                  <a:srgbClr val="3E4268"/>
                </a:solidFill>
                <a:latin typeface="Century Gothic" panose="020B0502020202020204" pitchFamily="34" charset="0"/>
                <a:ea typeface="Century Gothic"/>
                <a:cs typeface="Century Gothic"/>
                <a:sym typeface="Century Gothic"/>
              </a:rPr>
              <a:t>Esri</a:t>
            </a:r>
            <a:r>
              <a:rPr lang="en-US" sz="2400" dirty="0">
                <a:solidFill>
                  <a:srgbClr val="3E4268"/>
                </a:solidFill>
                <a:latin typeface="Century Gothic" panose="020B0502020202020204" pitchFamily="34" charset="0"/>
                <a:ea typeface="Century Gothic"/>
                <a:cs typeface="Century Gothic"/>
                <a:sym typeface="Century Gothic"/>
              </a:rPr>
              <a:t> ArcGIS</a:t>
            </a:r>
            <a:endParaRPr dirty="0">
              <a:solidFill>
                <a:srgbClr val="3E4268"/>
              </a:solidFill>
              <a:latin typeface="Century Gothic" panose="020B0502020202020204" pitchFamily="34" charset="0"/>
            </a:endParaRPr>
          </a:p>
        </p:txBody>
      </p:sp>
      <p:sp>
        <p:nvSpPr>
          <p:cNvPr id="375" name="Google Shape;375;p40"/>
          <p:cNvSpPr txBox="1"/>
          <p:nvPr/>
        </p:nvSpPr>
        <p:spPr>
          <a:xfrm>
            <a:off x="9529011" y="6506446"/>
            <a:ext cx="2964852"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dirty="0">
                <a:solidFill>
                  <a:srgbClr val="3E4268"/>
                </a:solidFill>
                <a:latin typeface="Century Gothic"/>
                <a:ea typeface="Century Gothic"/>
                <a:cs typeface="Century Gothic"/>
                <a:sym typeface="Century Gothic"/>
              </a:rPr>
              <a:t>Image Source: Darren </a:t>
            </a:r>
            <a:r>
              <a:rPr lang="en-US" sz="1400" dirty="0" err="1">
                <a:solidFill>
                  <a:srgbClr val="3E4268"/>
                </a:solidFill>
                <a:latin typeface="Century Gothic"/>
                <a:ea typeface="Century Gothic"/>
                <a:cs typeface="Century Gothic"/>
                <a:sym typeface="Century Gothic"/>
              </a:rPr>
              <a:t>Clabo</a:t>
            </a:r>
            <a:endParaRPr sz="1400" dirty="0">
              <a:solidFill>
                <a:srgbClr val="3E4268"/>
              </a:solidFill>
              <a:latin typeface="Century Gothic"/>
              <a:ea typeface="Century Gothic"/>
              <a:cs typeface="Century Gothic"/>
              <a:sym typeface="Century Gothic"/>
            </a:endParaRPr>
          </a:p>
        </p:txBody>
      </p:sp>
      <p:sp>
        <p:nvSpPr>
          <p:cNvPr id="376" name="Google Shape;376;p40"/>
          <p:cNvSpPr txBox="1"/>
          <p:nvPr/>
        </p:nvSpPr>
        <p:spPr>
          <a:xfrm>
            <a:off x="2172827" y="5367150"/>
            <a:ext cx="8211600" cy="5145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3E4268"/>
              </a:buClr>
              <a:buSzPts val="2400"/>
              <a:buFont typeface="Wingdings 3" panose="05040102010807070707" pitchFamily="18" charset="2"/>
              <a:buChar char="}"/>
            </a:pPr>
            <a:r>
              <a:rPr lang="en-US" sz="2400" b="1" dirty="0" smtClean="0">
                <a:solidFill>
                  <a:srgbClr val="3E4268"/>
                </a:solidFill>
                <a:latin typeface="Century Gothic" panose="020B0502020202020204" pitchFamily="34" charset="0"/>
                <a:ea typeface="Century Gothic"/>
                <a:cs typeface="Century Gothic"/>
                <a:sym typeface="Century Gothic"/>
              </a:rPr>
              <a:t>Modify</a:t>
            </a:r>
            <a:r>
              <a:rPr lang="en-US" sz="2400" dirty="0" smtClean="0">
                <a:solidFill>
                  <a:srgbClr val="3E4268"/>
                </a:solidFill>
                <a:latin typeface="Century Gothic" panose="020B0502020202020204" pitchFamily="34" charset="0"/>
                <a:ea typeface="Century Gothic"/>
                <a:cs typeface="Century Gothic"/>
                <a:sym typeface="Century Gothic"/>
              </a:rPr>
              <a:t> </a:t>
            </a:r>
            <a:r>
              <a:rPr lang="en-US" sz="2400" dirty="0">
                <a:solidFill>
                  <a:srgbClr val="3E4268"/>
                </a:solidFill>
                <a:latin typeface="Century Gothic" panose="020B0502020202020204" pitchFamily="34" charset="0"/>
                <a:ea typeface="Century Gothic"/>
                <a:cs typeface="Century Gothic"/>
                <a:sym typeface="Century Gothic"/>
              </a:rPr>
              <a:t>to North Dakota, South Dakota, &amp; Nebraska  </a:t>
            </a:r>
            <a:endParaRPr dirty="0">
              <a:solidFill>
                <a:srgbClr val="3E4268"/>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4"/>
                                        </p:tgtEl>
                                        <p:attrNameLst>
                                          <p:attrName>style.visibility</p:attrName>
                                        </p:attrNameLst>
                                      </p:cBhvr>
                                      <p:to>
                                        <p:strVal val="visible"/>
                                      </p:to>
                                    </p:set>
                                    <p:animEffect transition="in" filter="fade">
                                      <p:cBhvr>
                                        <p:cTn id="7" dur="500"/>
                                        <p:tgtEl>
                                          <p:spTgt spid="37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76"/>
                                        </p:tgtEl>
                                        <p:attrNameLst>
                                          <p:attrName>style.visibility</p:attrName>
                                        </p:attrNameLst>
                                      </p:cBhvr>
                                      <p:to>
                                        <p:strVal val="visible"/>
                                      </p:to>
                                    </p:set>
                                    <p:animEffect transition="in" filter="fade">
                                      <p:cBhvr>
                                        <p:cTn id="11" dur="500"/>
                                        <p:tgtEl>
                                          <p:spTgt spid="37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73"/>
                                        </p:tgtEl>
                                        <p:attrNameLst>
                                          <p:attrName>style.visibility</p:attrName>
                                        </p:attrNameLst>
                                      </p:cBhvr>
                                      <p:to>
                                        <p:strVal val="visible"/>
                                      </p:to>
                                    </p:set>
                                    <p:animEffect transition="in" filter="fade">
                                      <p:cBhvr>
                                        <p:cTn id="15" dur="500"/>
                                        <p:tgtEl>
                                          <p:spTgt spid="37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1"/>
                                        </p:tgtEl>
                                        <p:attrNameLst>
                                          <p:attrName>style.visibility</p:attrName>
                                        </p:attrNameLst>
                                      </p:cBhvr>
                                      <p:to>
                                        <p:strVal val="visible"/>
                                      </p:to>
                                    </p:set>
                                    <p:animEffect transition="in" filter="fade">
                                      <p:cBhvr>
                                        <p:cTn id="19" dur="500"/>
                                        <p:tgtEl>
                                          <p:spTgt spid="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41"/>
          <p:cNvPicPr preferRelativeResize="0"/>
          <p:nvPr/>
        </p:nvPicPr>
        <p:blipFill rotWithShape="1">
          <a:blip r:embed="rId3">
            <a:alphaModFix/>
          </a:blip>
          <a:srcRect/>
          <a:stretch/>
        </p:blipFill>
        <p:spPr>
          <a:xfrm rot="10253124">
            <a:off x="5090870" y="3251494"/>
            <a:ext cx="2673133" cy="1649917"/>
          </a:xfrm>
          <a:prstGeom prst="rect">
            <a:avLst/>
          </a:prstGeom>
          <a:noFill/>
          <a:ln>
            <a:noFill/>
          </a:ln>
        </p:spPr>
      </p:pic>
      <p:sp>
        <p:nvSpPr>
          <p:cNvPr id="383" name="Google Shape;383;p41"/>
          <p:cNvSpPr txBox="1"/>
          <p:nvPr/>
        </p:nvSpPr>
        <p:spPr>
          <a:xfrm>
            <a:off x="4443875" y="1539530"/>
            <a:ext cx="3946800" cy="140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dirty="0">
                <a:solidFill>
                  <a:srgbClr val="3E4268"/>
                </a:solidFill>
                <a:latin typeface="Century Gothic"/>
                <a:ea typeface="Century Gothic"/>
                <a:cs typeface="Century Gothic"/>
                <a:sym typeface="Century Gothic"/>
              </a:rPr>
              <a:t>Suomi National Polar-orbiting Partnership (NPP) Visible Infrared Imaging Radiometer Suite (VIIRS)</a:t>
            </a:r>
            <a:endParaRPr sz="2200" dirty="0">
              <a:solidFill>
                <a:srgbClr val="3E4268"/>
              </a:solidFill>
            </a:endParaRPr>
          </a:p>
        </p:txBody>
      </p:sp>
      <p:pic>
        <p:nvPicPr>
          <p:cNvPr id="384" name="Google Shape;384;p41"/>
          <p:cNvPicPr preferRelativeResize="0"/>
          <p:nvPr/>
        </p:nvPicPr>
        <p:blipFill rotWithShape="1">
          <a:blip r:embed="rId4">
            <a:alphaModFix/>
          </a:blip>
          <a:srcRect/>
          <a:stretch/>
        </p:blipFill>
        <p:spPr>
          <a:xfrm rot="-1178073">
            <a:off x="572162" y="4247232"/>
            <a:ext cx="2674960" cy="1338966"/>
          </a:xfrm>
          <a:prstGeom prst="rect">
            <a:avLst/>
          </a:prstGeom>
          <a:noFill/>
          <a:ln>
            <a:noFill/>
          </a:ln>
        </p:spPr>
      </p:pic>
      <p:sp>
        <p:nvSpPr>
          <p:cNvPr id="385" name="Google Shape;385;p41"/>
          <p:cNvSpPr txBox="1"/>
          <p:nvPr/>
        </p:nvSpPr>
        <p:spPr>
          <a:xfrm>
            <a:off x="1285325" y="2343138"/>
            <a:ext cx="3059700" cy="178174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dirty="0">
                <a:solidFill>
                  <a:srgbClr val="3E4268"/>
                </a:solidFill>
                <a:latin typeface="Century Gothic"/>
                <a:ea typeface="Century Gothic"/>
                <a:cs typeface="Century Gothic"/>
                <a:sym typeface="Century Gothic"/>
              </a:rPr>
              <a:t>Global Precipitation Measurement (GPM</a:t>
            </a:r>
            <a:r>
              <a:rPr lang="en-US" sz="2200" dirty="0" smtClean="0">
                <a:solidFill>
                  <a:srgbClr val="3E4268"/>
                </a:solidFill>
                <a:latin typeface="Century Gothic"/>
                <a:ea typeface="Century Gothic"/>
                <a:cs typeface="Century Gothic"/>
                <a:sym typeface="Century Gothic"/>
              </a:rPr>
              <a:t>) Integrated Multi-satellite Retrievals for GPM (IMERG)</a:t>
            </a:r>
            <a:endParaRPr sz="2200" dirty="0">
              <a:solidFill>
                <a:srgbClr val="3E4268"/>
              </a:solidFill>
            </a:endParaRPr>
          </a:p>
        </p:txBody>
      </p:sp>
      <p:pic>
        <p:nvPicPr>
          <p:cNvPr id="386" name="Google Shape;386;p41"/>
          <p:cNvPicPr preferRelativeResize="0"/>
          <p:nvPr/>
        </p:nvPicPr>
        <p:blipFill rotWithShape="1">
          <a:blip r:embed="rId5">
            <a:alphaModFix/>
          </a:blip>
          <a:srcRect/>
          <a:stretch/>
        </p:blipFill>
        <p:spPr>
          <a:xfrm rot="10800000">
            <a:off x="8911916" y="3228069"/>
            <a:ext cx="1867626" cy="1405907"/>
          </a:xfrm>
          <a:prstGeom prst="rect">
            <a:avLst/>
          </a:prstGeom>
          <a:noFill/>
          <a:ln>
            <a:noFill/>
          </a:ln>
        </p:spPr>
      </p:pic>
      <p:sp>
        <p:nvSpPr>
          <p:cNvPr id="387" name="Google Shape;387;p41"/>
          <p:cNvSpPr txBox="1"/>
          <p:nvPr/>
        </p:nvSpPr>
        <p:spPr>
          <a:xfrm>
            <a:off x="8491865" y="1734530"/>
            <a:ext cx="30597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dirty="0">
                <a:solidFill>
                  <a:srgbClr val="3E4268"/>
                </a:solidFill>
                <a:latin typeface="Century Gothic"/>
                <a:ea typeface="Century Gothic"/>
                <a:cs typeface="Century Gothic"/>
                <a:sym typeface="Century Gothic"/>
              </a:rPr>
              <a:t>Terra Moderate Resolution Imaging Spectrometer (MODIS)</a:t>
            </a:r>
            <a:endParaRPr sz="2200" dirty="0">
              <a:solidFill>
                <a:srgbClr val="3E4268"/>
              </a:solidFill>
              <a:latin typeface="Century Gothic"/>
              <a:ea typeface="Century Gothic"/>
              <a:cs typeface="Century Gothic"/>
              <a:sym typeface="Century Gothic"/>
            </a:endParaRPr>
          </a:p>
        </p:txBody>
      </p:sp>
      <p:sp>
        <p:nvSpPr>
          <p:cNvPr id="388" name="Google Shape;388;p41"/>
          <p:cNvSpPr txBox="1"/>
          <p:nvPr/>
        </p:nvSpPr>
        <p:spPr>
          <a:xfrm>
            <a:off x="1339625" y="5786602"/>
            <a:ext cx="9088800" cy="479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3E4268"/>
              </a:buClr>
              <a:buSzPts val="4000"/>
              <a:buFont typeface="Century Gothic"/>
              <a:buNone/>
            </a:pPr>
            <a:r>
              <a:rPr lang="en-US" sz="4000" b="0" dirty="0">
                <a:solidFill>
                  <a:srgbClr val="3E4268"/>
                </a:solidFill>
                <a:latin typeface="Century Gothic"/>
                <a:ea typeface="Century Gothic"/>
                <a:cs typeface="Century Gothic"/>
                <a:sym typeface="Century Gothic"/>
              </a:rPr>
              <a:t>NASA Satellites/Sensors Used </a:t>
            </a:r>
            <a:endParaRPr dirty="0">
              <a:solidFill>
                <a:srgbClr val="3E4268"/>
              </a:solidFill>
            </a:endParaRPr>
          </a:p>
        </p:txBody>
      </p:sp>
      <p:sp>
        <p:nvSpPr>
          <p:cNvPr id="389" name="Google Shape;389;p41"/>
          <p:cNvSpPr txBox="1">
            <a:spLocks noGrp="1"/>
          </p:cNvSpPr>
          <p:nvPr>
            <p:ph type="title"/>
          </p:nvPr>
        </p:nvSpPr>
        <p:spPr>
          <a:xfrm>
            <a:off x="1551538" y="182989"/>
            <a:ext cx="10415700" cy="957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E4268"/>
              </a:buClr>
              <a:buSzPts val="4800"/>
              <a:buFont typeface="Century Gothic"/>
              <a:buNone/>
            </a:pPr>
            <a:r>
              <a:rPr lang="en-US" dirty="0"/>
              <a:t>Methodology: Data Acquisition </a:t>
            </a:r>
            <a:endParaRP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42"/>
          <p:cNvSpPr txBox="1">
            <a:spLocks noGrp="1"/>
          </p:cNvSpPr>
          <p:nvPr>
            <p:ph type="title"/>
          </p:nvPr>
        </p:nvSpPr>
        <p:spPr>
          <a:xfrm>
            <a:off x="1395807" y="109603"/>
            <a:ext cx="10415700" cy="957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E4268"/>
              </a:buClr>
              <a:buSzPts val="4800"/>
              <a:buFont typeface="Century Gothic"/>
              <a:buNone/>
            </a:pPr>
            <a:r>
              <a:rPr lang="en-US" dirty="0"/>
              <a:t>Methodology: Data Acquisition </a:t>
            </a:r>
            <a:endParaRPr dirty="0"/>
          </a:p>
        </p:txBody>
      </p:sp>
      <p:sp>
        <p:nvSpPr>
          <p:cNvPr id="396" name="Google Shape;396;p42"/>
          <p:cNvSpPr txBox="1"/>
          <p:nvPr/>
        </p:nvSpPr>
        <p:spPr>
          <a:xfrm>
            <a:off x="8532456" y="3292709"/>
            <a:ext cx="1952100" cy="70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lt1"/>
                </a:solidFill>
                <a:latin typeface="Century Gothic"/>
                <a:ea typeface="Century Gothic"/>
                <a:cs typeface="Century Gothic"/>
                <a:sym typeface="Century Gothic"/>
              </a:rPr>
              <a:t>GPM (Precipitation)</a:t>
            </a:r>
            <a:endParaRPr/>
          </a:p>
        </p:txBody>
      </p:sp>
      <p:sp>
        <p:nvSpPr>
          <p:cNvPr id="397" name="Google Shape;397;p42"/>
          <p:cNvSpPr/>
          <p:nvPr/>
        </p:nvSpPr>
        <p:spPr>
          <a:xfrm>
            <a:off x="6306305" y="2078312"/>
            <a:ext cx="2414400" cy="2414400"/>
          </a:xfrm>
          <a:prstGeom prst="octagon">
            <a:avLst>
              <a:gd name="adj" fmla="val 29289"/>
            </a:avLst>
          </a:prstGeom>
          <a:solidFill>
            <a:srgbClr val="9EA0B4"/>
          </a:solidFill>
          <a:ln w="127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Century Gothic"/>
              <a:ea typeface="Century Gothic"/>
              <a:cs typeface="Century Gothic"/>
              <a:sym typeface="Century Gothic"/>
            </a:endParaRPr>
          </a:p>
        </p:txBody>
      </p:sp>
      <p:sp>
        <p:nvSpPr>
          <p:cNvPr id="398" name="Google Shape;398;p42"/>
          <p:cNvSpPr/>
          <p:nvPr/>
        </p:nvSpPr>
        <p:spPr>
          <a:xfrm>
            <a:off x="1477300" y="2078312"/>
            <a:ext cx="2414400" cy="2414400"/>
          </a:xfrm>
          <a:prstGeom prst="octagon">
            <a:avLst>
              <a:gd name="adj" fmla="val 29289"/>
            </a:avLst>
          </a:prstGeom>
          <a:solidFill>
            <a:srgbClr val="9EA0B4"/>
          </a:solidFill>
          <a:ln w="127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Century Gothic"/>
              <a:ea typeface="Century Gothic"/>
              <a:cs typeface="Century Gothic"/>
              <a:sym typeface="Century Gothic"/>
            </a:endParaRPr>
          </a:p>
        </p:txBody>
      </p:sp>
      <p:sp>
        <p:nvSpPr>
          <p:cNvPr id="399" name="Google Shape;399;p42"/>
          <p:cNvSpPr/>
          <p:nvPr/>
        </p:nvSpPr>
        <p:spPr>
          <a:xfrm>
            <a:off x="8720803" y="2078312"/>
            <a:ext cx="2414400" cy="2414400"/>
          </a:xfrm>
          <a:prstGeom prst="octagon">
            <a:avLst>
              <a:gd name="adj" fmla="val 29289"/>
            </a:avLst>
          </a:prstGeom>
          <a:solidFill>
            <a:srgbClr val="9EA0B4"/>
          </a:solidFill>
          <a:ln w="127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Century Gothic"/>
              <a:ea typeface="Century Gothic"/>
              <a:cs typeface="Century Gothic"/>
              <a:sym typeface="Century Gothic"/>
            </a:endParaRPr>
          </a:p>
        </p:txBody>
      </p:sp>
      <p:sp>
        <p:nvSpPr>
          <p:cNvPr id="400" name="Google Shape;400;p42"/>
          <p:cNvSpPr/>
          <p:nvPr/>
        </p:nvSpPr>
        <p:spPr>
          <a:xfrm>
            <a:off x="3891809" y="2078320"/>
            <a:ext cx="2414400" cy="2414400"/>
          </a:xfrm>
          <a:prstGeom prst="octagon">
            <a:avLst>
              <a:gd name="adj" fmla="val 29289"/>
            </a:avLst>
          </a:prstGeom>
          <a:solidFill>
            <a:srgbClr val="9EA0B4"/>
          </a:solidFill>
          <a:ln w="127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lt1"/>
                </a:solidFill>
                <a:latin typeface="Century Gothic"/>
                <a:ea typeface="Century Gothic"/>
                <a:cs typeface="Century Gothic"/>
                <a:sym typeface="Century Gothic"/>
              </a:rPr>
              <a:t> </a:t>
            </a:r>
            <a:endParaRPr sz="2000">
              <a:solidFill>
                <a:schemeClr val="lt1"/>
              </a:solidFill>
              <a:latin typeface="Century Gothic"/>
              <a:ea typeface="Century Gothic"/>
              <a:cs typeface="Century Gothic"/>
              <a:sym typeface="Century Gothic"/>
            </a:endParaRPr>
          </a:p>
        </p:txBody>
      </p:sp>
      <p:sp>
        <p:nvSpPr>
          <p:cNvPr id="401" name="Google Shape;401;p42"/>
          <p:cNvSpPr txBox="1"/>
          <p:nvPr/>
        </p:nvSpPr>
        <p:spPr>
          <a:xfrm>
            <a:off x="329225" y="5123350"/>
            <a:ext cx="9539700" cy="598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dirty="0">
                <a:solidFill>
                  <a:srgbClr val="3E4268"/>
                </a:solidFill>
                <a:latin typeface="Century Gothic"/>
                <a:ea typeface="Century Gothic"/>
                <a:cs typeface="Century Gothic"/>
                <a:sym typeface="Century Gothic"/>
              </a:rPr>
              <a:t>NOAA &amp; Other Climate Data</a:t>
            </a:r>
            <a:endParaRPr sz="4000" dirty="0">
              <a:solidFill>
                <a:srgbClr val="3E4268"/>
              </a:solidFill>
            </a:endParaRPr>
          </a:p>
        </p:txBody>
      </p:sp>
      <p:sp>
        <p:nvSpPr>
          <p:cNvPr id="402" name="Google Shape;402;p42"/>
          <p:cNvSpPr txBox="1"/>
          <p:nvPr/>
        </p:nvSpPr>
        <p:spPr>
          <a:xfrm>
            <a:off x="1477300" y="2078425"/>
            <a:ext cx="2414400" cy="2414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dirty="0">
                <a:solidFill>
                  <a:schemeClr val="lt1"/>
                </a:solidFill>
                <a:latin typeface="Century Gothic"/>
                <a:ea typeface="Century Gothic"/>
                <a:cs typeface="Century Gothic"/>
                <a:sym typeface="Century Gothic"/>
              </a:rPr>
              <a:t>Real Time Mesoscale Analysis (RTMA)</a:t>
            </a:r>
            <a:endParaRPr sz="2200" dirty="0"/>
          </a:p>
        </p:txBody>
      </p:sp>
      <p:sp>
        <p:nvSpPr>
          <p:cNvPr id="403" name="Google Shape;403;p42"/>
          <p:cNvSpPr txBox="1"/>
          <p:nvPr/>
        </p:nvSpPr>
        <p:spPr>
          <a:xfrm>
            <a:off x="3966300" y="2078300"/>
            <a:ext cx="2340000" cy="2414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dirty="0">
                <a:solidFill>
                  <a:schemeClr val="lt1"/>
                </a:solidFill>
                <a:latin typeface="Century Gothic"/>
                <a:ea typeface="Century Gothic"/>
                <a:cs typeface="Century Gothic"/>
                <a:sym typeface="Century Gothic"/>
              </a:rPr>
              <a:t>Parameter- elevation Regression on Independent Slopes Model (PRISM) </a:t>
            </a:r>
            <a:endParaRPr sz="2200" dirty="0"/>
          </a:p>
        </p:txBody>
      </p:sp>
      <p:sp>
        <p:nvSpPr>
          <p:cNvPr id="404" name="Google Shape;404;p42"/>
          <p:cNvSpPr txBox="1"/>
          <p:nvPr/>
        </p:nvSpPr>
        <p:spPr>
          <a:xfrm>
            <a:off x="6306300" y="2078425"/>
            <a:ext cx="2414400" cy="2414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dirty="0">
                <a:solidFill>
                  <a:schemeClr val="lt1"/>
                </a:solidFill>
                <a:latin typeface="Century Gothic"/>
                <a:ea typeface="Century Gothic"/>
                <a:cs typeface="Century Gothic"/>
                <a:sym typeface="Century Gothic"/>
              </a:rPr>
              <a:t>U.S. Drought Monitor (USDM)</a:t>
            </a:r>
            <a:endParaRPr sz="2200" dirty="0"/>
          </a:p>
        </p:txBody>
      </p:sp>
      <p:sp>
        <p:nvSpPr>
          <p:cNvPr id="405" name="Google Shape;405;p42"/>
          <p:cNvSpPr txBox="1"/>
          <p:nvPr/>
        </p:nvSpPr>
        <p:spPr>
          <a:xfrm>
            <a:off x="8720800" y="2078400"/>
            <a:ext cx="2414400" cy="2414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dirty="0">
                <a:solidFill>
                  <a:schemeClr val="lt1"/>
                </a:solidFill>
                <a:latin typeface="Century Gothic"/>
                <a:ea typeface="Century Gothic"/>
                <a:cs typeface="Century Gothic"/>
                <a:sym typeface="Century Gothic"/>
              </a:rPr>
              <a:t>North American Land Data Assimilation System (NLDAS)</a:t>
            </a:r>
            <a:endParaRPr sz="22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TotalTime>
  <Words>3193</Words>
  <Application>Microsoft Office PowerPoint</Application>
  <PresentationFormat>Widescreen</PresentationFormat>
  <Paragraphs>290</Paragraphs>
  <Slides>16</Slides>
  <Notes>16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Garamond</vt:lpstr>
      <vt:lpstr>Wingdings 3</vt:lpstr>
      <vt:lpstr>Arimo</vt:lpstr>
      <vt:lpstr>Century Gothic</vt:lpstr>
      <vt:lpstr>Calibri</vt:lpstr>
      <vt:lpstr>Noto Sans Symbols</vt:lpstr>
      <vt:lpstr>Arial</vt:lpstr>
      <vt:lpstr>Office Theme</vt:lpstr>
      <vt:lpstr>Office Theme</vt:lpstr>
      <vt:lpstr>PowerPoint Presentation</vt:lpstr>
      <vt:lpstr>Background</vt:lpstr>
      <vt:lpstr>Original Fire Risk Estimation (FIRE) Tool</vt:lpstr>
      <vt:lpstr>Study Area </vt:lpstr>
      <vt:lpstr>Partners</vt:lpstr>
      <vt:lpstr>Community Concerns</vt:lpstr>
      <vt:lpstr>Objectives</vt:lpstr>
      <vt:lpstr>Methodology: Data Acquisition </vt:lpstr>
      <vt:lpstr>Methodology: Data Acquisition </vt:lpstr>
      <vt:lpstr>Methodology: Data Processing</vt:lpstr>
      <vt:lpstr>Methodology: Data Processing</vt:lpstr>
      <vt:lpstr>Results</vt:lpstr>
      <vt:lpstr>Errors &amp; Uncertainties </vt:lpstr>
      <vt:lpstr>Future Work</vt:lpstr>
      <vt:lpstr>FIRE 2.0 Tool</vt:lpstr>
      <vt:lpstr>Acknowledgments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Clayton, Amanda L. (LARC-E3)[SSAI DEVELOP]</dc:creator>
  <cp:lastModifiedBy>Clayton, Amanda L. (LARC-E3)[SSAI DEVELOP]</cp:lastModifiedBy>
  <cp:revision>23</cp:revision>
  <dcterms:modified xsi:type="dcterms:W3CDTF">2018-12-26T03:48:40Z</dcterms:modified>
</cp:coreProperties>
</file>