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76" r:id="rId2"/>
    <p:sldId id="339" r:id="rId3"/>
    <p:sldId id="301" r:id="rId4"/>
    <p:sldId id="284" r:id="rId5"/>
    <p:sldId id="329" r:id="rId6"/>
    <p:sldId id="316" r:id="rId7"/>
    <p:sldId id="300" r:id="rId8"/>
    <p:sldId id="322" r:id="rId9"/>
    <p:sldId id="320" r:id="rId10"/>
    <p:sldId id="325" r:id="rId11"/>
    <p:sldId id="321" r:id="rId12"/>
    <p:sldId id="318" r:id="rId13"/>
    <p:sldId id="317" r:id="rId14"/>
    <p:sldId id="350" r:id="rId15"/>
    <p:sldId id="302" r:id="rId16"/>
    <p:sldId id="340" r:id="rId17"/>
    <p:sldId id="311" r:id="rId18"/>
    <p:sldId id="351" r:id="rId19"/>
    <p:sldId id="332" r:id="rId20"/>
    <p:sldId id="333" r:id="rId21"/>
    <p:sldId id="324" r:id="rId22"/>
    <p:sldId id="323" r:id="rId23"/>
    <p:sldId id="309" r:id="rId24"/>
    <p:sldId id="352" r:id="rId25"/>
    <p:sldId id="337" r:id="rId26"/>
    <p:sldId id="341" r:id="rId27"/>
    <p:sldId id="343" r:id="rId28"/>
    <p:sldId id="313" r:id="rId29"/>
    <p:sldId id="353" r:id="rId30"/>
    <p:sldId id="296" r:id="rId31"/>
    <p:sldId id="31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ster, Kelsey T (329B-Affiliate)" initials="FKT(" lastIdx="2" clrIdx="0">
    <p:extLst>
      <p:ext uri="{19B8F6BF-5375-455C-9EA6-DF929625EA0E}">
        <p15:presenceInfo xmlns:p15="http://schemas.microsoft.com/office/powerpoint/2012/main" userId="S-1-5-21-1608413684-1126320247-1535859923-1538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441"/>
    <a:srgbClr val="E97845"/>
    <a:srgbClr val="56B27B"/>
    <a:srgbClr val="2E8652"/>
    <a:srgbClr val="57688F"/>
    <a:srgbClr val="E9A149"/>
    <a:srgbClr val="7EB761"/>
    <a:srgbClr val="F4B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72558" autoAdjust="0"/>
  </p:normalViewPr>
  <p:slideViewPr>
    <p:cSldViewPr snapToGrid="0">
      <p:cViewPr>
        <p:scale>
          <a:sx n="69" d="100"/>
          <a:sy n="69" d="100"/>
        </p:scale>
        <p:origin x="1506" y="330"/>
      </p:cViewPr>
      <p:guideLst>
        <p:guide orient="horz" pos="2184"/>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8/16/2017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rb.ca.gov/research/ghgnetwork.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Erika</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dirty="0"/>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Jake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Megacities</a:t>
            </a:r>
            <a:r>
              <a:rPr lang="en-US" sz="1200" kern="1200" baseline="0" dirty="0" smtClean="0">
                <a:solidFill>
                  <a:schemeClr val="tx1"/>
                </a:solidFill>
                <a:effectLst/>
                <a:latin typeface="+mn-lt"/>
                <a:ea typeface="+mn-ea"/>
                <a:cs typeface="+mn-cs"/>
              </a:rPr>
              <a:t> in situ network. Provides spatial temporal perspective of </a:t>
            </a:r>
            <a:r>
              <a:rPr lang="en-US" sz="1200" kern="1200" baseline="0" dirty="0" err="1" smtClean="0">
                <a:solidFill>
                  <a:schemeClr val="tx1"/>
                </a:solidFill>
                <a:effectLst/>
                <a:latin typeface="+mn-lt"/>
                <a:ea typeface="+mn-ea"/>
                <a:cs typeface="+mn-cs"/>
              </a:rPr>
              <a:t>ghg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Carbon and methane emissions derived from surface networks </a:t>
            </a:r>
          </a:p>
          <a:p>
            <a:r>
              <a:rPr lang="en-US" sz="1200" kern="1200" dirty="0" smtClean="0">
                <a:solidFill>
                  <a:schemeClr val="tx1"/>
                </a:solidFill>
                <a:effectLst/>
                <a:latin typeface="+mn-lt"/>
                <a:ea typeface="+mn-ea"/>
                <a:cs typeface="+mn-cs"/>
              </a:rPr>
              <a:t>Provides</a:t>
            </a:r>
            <a:r>
              <a:rPr lang="en-US" sz="1200" kern="1200" baseline="0" dirty="0" smtClean="0">
                <a:solidFill>
                  <a:schemeClr val="tx1"/>
                </a:solidFill>
                <a:effectLst/>
                <a:latin typeface="+mn-lt"/>
                <a:ea typeface="+mn-ea"/>
                <a:cs typeface="+mn-cs"/>
              </a:rPr>
              <a:t> context for satellite and aircraft data.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Background is</a:t>
            </a:r>
            <a:r>
              <a:rPr lang="en-US" sz="1200" kern="1200" baseline="0" dirty="0" smtClean="0">
                <a:solidFill>
                  <a:schemeClr val="tx1"/>
                </a:solidFill>
                <a:effectLst/>
                <a:latin typeface="+mn-lt"/>
                <a:ea typeface="+mn-ea"/>
                <a:cs typeface="+mn-cs"/>
              </a:rPr>
              <a:t> nightlights (pop density) the map shows locations of the surface stations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driving network Hopkins</a:t>
            </a:r>
          </a:p>
          <a:p>
            <a:r>
              <a:rPr lang="en-US" sz="1200" kern="1200" dirty="0" smtClean="0">
                <a:solidFill>
                  <a:schemeClr val="tx1"/>
                </a:solidFill>
                <a:effectLst/>
                <a:latin typeface="+mn-lt"/>
                <a:ea typeface="+mn-ea"/>
                <a:cs typeface="+mn-cs"/>
              </a:rPr>
              <a:t>Spatial analysis, visualization of data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that the in situ tower network and mobile measurements are “surface observations,” meaning they are only sensitive to the top ~10 m (mobile) and ~30-100 m (tower) of the planetary boundary layer. Deriving fluxes from the tower network also requires an inverse model (such as a </a:t>
            </a:r>
            <a:r>
              <a:rPr lang="en-US" sz="1200" kern="1200" dirty="0" err="1" smtClean="0">
                <a:solidFill>
                  <a:schemeClr val="tx1"/>
                </a:solidFill>
                <a:effectLst/>
                <a:latin typeface="+mn-lt"/>
                <a:ea typeface="+mn-ea"/>
                <a:cs typeface="+mn-cs"/>
              </a:rPr>
              <a:t>Lagrangian</a:t>
            </a:r>
            <a:r>
              <a:rPr lang="en-US" sz="1200" kern="1200" dirty="0" smtClean="0">
                <a:solidFill>
                  <a:schemeClr val="tx1"/>
                </a:solidFill>
                <a:effectLst/>
                <a:latin typeface="+mn-lt"/>
                <a:ea typeface="+mn-ea"/>
                <a:cs typeface="+mn-cs"/>
              </a:rPr>
              <a:t> Particle Dispersion Model or LPDM). It is more difficult to derive a flux from mobile measurements, but those observations are useful for hotspot detection or ground validation of aircraft data. </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401648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p>
          <a:p>
            <a:endParaRPr lang="en-US" dirty="0" smtClean="0"/>
          </a:p>
          <a:p>
            <a:r>
              <a:rPr lang="en-US" sz="1200" kern="1200" dirty="0" smtClean="0">
                <a:solidFill>
                  <a:schemeClr val="tx1"/>
                </a:solidFill>
                <a:effectLst/>
                <a:latin typeface="+mn-lt"/>
                <a:ea typeface="+mn-ea"/>
                <a:cs typeface="+mn-cs"/>
              </a:rPr>
              <a:t>He mentioned the EPA inventory is really coarse as it involved gathering the number of cows at the county level and dividing it up between the number of farms in each county.  For manure lagoons they also apply some temperature scaling similar to IPCC.  In general, he thought much could be done to improve emissions estimates for this sector across the U.S. with your approach.</a:t>
            </a:r>
            <a:endParaRPr lang="en-US" dirty="0" smtClean="0"/>
          </a:p>
          <a:p>
            <a:endParaRPr lang="en-US" dirty="0" smtClean="0"/>
          </a:p>
          <a:p>
            <a:r>
              <a:rPr lang="en-US" dirty="0" smtClean="0"/>
              <a:t>Dairies are the least understood.</a:t>
            </a:r>
            <a:r>
              <a:rPr lang="en-US" baseline="0" dirty="0" smtClean="0"/>
              <a:t> </a:t>
            </a:r>
          </a:p>
          <a:p>
            <a:r>
              <a:rPr lang="en-US" baseline="0" dirty="0" smtClean="0"/>
              <a:t>VISTA-LA</a:t>
            </a:r>
          </a:p>
          <a:p>
            <a:r>
              <a:rPr lang="en-US" baseline="0" dirty="0" smtClean="0"/>
              <a:t>Trying to enhance spatial datasets,</a:t>
            </a:r>
          </a:p>
          <a:p>
            <a:r>
              <a:rPr lang="en-US" baseline="0" dirty="0" smtClean="0"/>
              <a:t>Permit data alone cannot help us fully understand emissions from dairies. We need a combined approach – (aircraft, permit, spatial data derived from satellites)</a:t>
            </a:r>
          </a:p>
          <a:p>
            <a:r>
              <a:rPr lang="en-US" baseline="0" dirty="0" smtClean="0"/>
              <a:t>Need finer scale data, and locations of facilities.</a:t>
            </a:r>
          </a:p>
          <a:p>
            <a:endParaRPr lang="en-US" baseline="0" dirty="0" smtClean="0"/>
          </a:p>
          <a:p>
            <a:r>
              <a:rPr lang="en-US" baseline="0" dirty="0" smtClean="0"/>
              <a:t>What are important features of dairies?</a:t>
            </a:r>
          </a:p>
          <a:p>
            <a:r>
              <a:rPr lang="en-US" baseline="0" dirty="0" err="1" smtClean="0"/>
              <a:t>Discrepencies</a:t>
            </a:r>
            <a:r>
              <a:rPr lang="en-US" baseline="0" dirty="0" smtClean="0"/>
              <a:t> in the locations of dairies,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86342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a:t>
            </a:r>
          </a:p>
          <a:p>
            <a:endParaRPr lang="en-US" dirty="0" smtClean="0"/>
          </a:p>
          <a:p>
            <a:r>
              <a:rPr lang="en-US" dirty="0" smtClean="0"/>
              <a:t>2012 annual EPA gridded methane emissions. </a:t>
            </a:r>
          </a:p>
          <a:p>
            <a:r>
              <a:rPr lang="en-US" dirty="0" smtClean="0"/>
              <a:t>Methane</a:t>
            </a:r>
            <a:r>
              <a:rPr lang="en-US" baseline="0" dirty="0" smtClean="0"/>
              <a:t> importance</a:t>
            </a:r>
          </a:p>
          <a:p>
            <a:r>
              <a:rPr lang="en-US" baseline="0" dirty="0" smtClean="0"/>
              <a:t>Hot spots from </a:t>
            </a:r>
            <a:r>
              <a:rPr lang="en-US" baseline="0" dirty="0" err="1" smtClean="0"/>
              <a:t>epa</a:t>
            </a:r>
            <a:r>
              <a:rPr lang="en-US" baseline="0" dirty="0" smtClean="0"/>
              <a:t>, arb</a:t>
            </a:r>
          </a:p>
          <a:p>
            <a:r>
              <a:rPr lang="en-US" baseline="0" dirty="0" smtClean="0"/>
              <a:t>How we decided our study area…</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75584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Kelsey</a:t>
            </a:r>
          </a:p>
          <a:p>
            <a:endParaRPr lang="en-US" baseline="0" dirty="0" smtClean="0"/>
          </a:p>
          <a:p>
            <a:r>
              <a:rPr lang="en-US" baseline="0" dirty="0" smtClean="0"/>
              <a:t>Study Area is California</a:t>
            </a:r>
          </a:p>
          <a:p>
            <a:r>
              <a:rPr lang="en-US" baseline="0" dirty="0" smtClean="0"/>
              <a:t>Include dairy data</a:t>
            </a:r>
          </a:p>
          <a:p>
            <a:pPr marL="171450" indent="-171450">
              <a:buFont typeface="Arial" panose="020B0604020202020204" pitchFamily="34" charset="0"/>
              <a:buChar char="•"/>
            </a:pPr>
            <a:r>
              <a:rPr lang="en-US" baseline="0" dirty="0" smtClean="0"/>
              <a:t>The Central Valley of California is where most agriculture occurs within the state</a:t>
            </a:r>
          </a:p>
          <a:p>
            <a:pPr marL="171450" indent="-171450">
              <a:buFont typeface="Arial" panose="020B0604020202020204" pitchFamily="34" charset="0"/>
              <a:buChar char="•"/>
            </a:pPr>
            <a:r>
              <a:rPr lang="en-US" baseline="0" dirty="0" smtClean="0"/>
              <a:t>Tulare and Turlock regions have high concentrations of dairy farms and are where we focused our land classification of dairies and their infrastructure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dirty="0"/>
          </a:p>
        </p:txBody>
      </p:sp>
    </p:spTree>
    <p:extLst>
      <p:ext uri="{BB962C8B-B14F-4D97-AF65-F5344CB8AC3E}">
        <p14:creationId xmlns:p14="http://schemas.microsoft.com/office/powerpoint/2010/main" val="1121194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Kelsey</a:t>
            </a:r>
          </a:p>
          <a:p>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968551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Kelsey</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084021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a:t>
            </a:r>
          </a:p>
          <a:p>
            <a:endParaRPr lang="en-US" dirty="0" smtClean="0"/>
          </a:p>
          <a:p>
            <a:r>
              <a:rPr lang="en-US" dirty="0" smtClean="0"/>
              <a:t>AIRS</a:t>
            </a:r>
            <a:r>
              <a:rPr lang="en-US" baseline="0" dirty="0" smtClean="0"/>
              <a:t> (left) and </a:t>
            </a:r>
            <a:r>
              <a:rPr lang="en-US" baseline="0" dirty="0" err="1" smtClean="0"/>
              <a:t>HyTES</a:t>
            </a:r>
            <a:r>
              <a:rPr lang="en-US" baseline="0" dirty="0" smtClean="0"/>
              <a:t> data (right) collected on May 1, 2015. </a:t>
            </a:r>
          </a:p>
          <a:p>
            <a:r>
              <a:rPr lang="en-US" baseline="0" dirty="0" smtClean="0"/>
              <a:t>Discuss AIRS spatial resolution and lack of sensitivity to the surface. Compare and contrast with the </a:t>
            </a:r>
            <a:r>
              <a:rPr lang="en-US" baseline="0" dirty="0" err="1" smtClean="0"/>
              <a:t>HyTES</a:t>
            </a:r>
            <a:r>
              <a:rPr lang="en-US" baseline="0" dirty="0" smtClean="0"/>
              <a:t> data and how it’s higher resolution allows us to identify point sources.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2067491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Erika</a:t>
            </a:r>
          </a:p>
          <a:p>
            <a:endParaRPr lang="en-US" baseline="0" dirty="0" smtClean="0"/>
          </a:p>
          <a:p>
            <a:r>
              <a:rPr lang="en-US" baseline="0" dirty="0" smtClean="0"/>
              <a:t>These are hyperspectral sensors that have level 3 methane products.</a:t>
            </a:r>
          </a:p>
          <a:p>
            <a:r>
              <a:rPr lang="en-US" baseline="0" dirty="0" smtClean="0"/>
              <a:t>These products have high spatial resolution and allow us to identify methane emission point sources</a:t>
            </a:r>
          </a:p>
          <a:p>
            <a:endParaRPr lang="en-US" baseline="0" dirty="0" smtClean="0"/>
          </a:p>
          <a:p>
            <a:r>
              <a:rPr lang="en-US" baseline="0" dirty="0" smtClean="0"/>
              <a:t>There were several campaigns where each sensor was flown intermittently over the interval listed in time span</a:t>
            </a:r>
          </a:p>
          <a:p>
            <a:endParaRPr lang="en-US" baseline="0" dirty="0" smtClean="0"/>
          </a:p>
          <a:p>
            <a:r>
              <a:rPr lang="en-US" baseline="0" dirty="0" smtClean="0"/>
              <a:t>Image Sources: https://hytes.jpl.nasa.gov/ </a:t>
            </a:r>
          </a:p>
          <a:p>
            <a:r>
              <a:rPr lang="en-US" baseline="0" dirty="0" smtClean="0"/>
              <a:t>	  https://aviris-ng.jpl.nasa.gov/</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561850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87971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321852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a:t>
            </a:r>
          </a:p>
          <a:p>
            <a:endParaRPr lang="en-US" dirty="0" smtClean="0"/>
          </a:p>
          <a:p>
            <a:r>
              <a:rPr lang="en-US" dirty="0" smtClean="0"/>
              <a:t>10%</a:t>
            </a:r>
            <a:r>
              <a:rPr lang="en-US" baseline="0" dirty="0" smtClean="0"/>
              <a:t> of all greenhouse gas emissions from human activities is methane.</a:t>
            </a:r>
          </a:p>
          <a:p>
            <a:r>
              <a:rPr lang="en-US" baseline="0" dirty="0" smtClean="0"/>
              <a:t>Methane is a potent greenhouse gas with an atmospheric lifetime of approximately 10 years and global warming potential of 25 (methane is 25 times more effective than C02 at trapping heat in the atmosphere).</a:t>
            </a:r>
          </a:p>
          <a:p>
            <a:r>
              <a:rPr lang="en-US" baseline="0" dirty="0" smtClean="0"/>
              <a:t>Between the Energy, Waste, Industrial Processes and product use, and Agriculture sectors, the agriculture sector accounts for the largest proportion of methane emissions.</a:t>
            </a:r>
          </a:p>
          <a:p>
            <a:r>
              <a:rPr lang="en-US" baseline="0" dirty="0" smtClean="0"/>
              <a:t>Within the agriculture sector, enteric fermentation by domestic livestock and manure management account for nearly 35% of total methane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Enteric Fermentation is a digestive process that occurs in cows </a:t>
            </a:r>
            <a:r>
              <a:rPr lang="en-US" baseline="0" smtClean="0"/>
              <a:t>by which </a:t>
            </a:r>
            <a:r>
              <a:rPr lang="en-US" baseline="0" dirty="0" smtClean="0"/>
              <a:t>methane is produced</a:t>
            </a:r>
          </a:p>
          <a:p>
            <a:endParaRPr lang="en-US" baseline="0" dirty="0" smtClean="0"/>
          </a:p>
          <a:p>
            <a:r>
              <a:rPr lang="en-US" baseline="0" dirty="0" smtClean="0"/>
              <a:t>Recent studies show that there are large </a:t>
            </a:r>
            <a:r>
              <a:rPr lang="en-US" baseline="0" dirty="0" err="1" smtClean="0"/>
              <a:t>discrepencies</a:t>
            </a:r>
            <a:r>
              <a:rPr lang="en-US" baseline="0" dirty="0" smtClean="0"/>
              <a:t> between bottom-up and top-down emissions estimates</a:t>
            </a:r>
          </a:p>
          <a:p>
            <a:endParaRPr lang="en-US" baseline="0" dirty="0" smtClean="0"/>
          </a:p>
          <a:p>
            <a:r>
              <a:rPr lang="en-US" baseline="0" dirty="0" smtClean="0"/>
              <a:t>Top-down – directly measured, etc. </a:t>
            </a:r>
          </a:p>
          <a:p>
            <a:r>
              <a:rPr lang="en-US" baseline="0" dirty="0" smtClean="0"/>
              <a:t>Bottom-up – uses emissions factors, activities, ground based, etc.</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280842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3630160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1531309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1137928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Kelsey</a:t>
            </a:r>
            <a:endParaRPr lang="en-US" dirty="0" smtClean="0"/>
          </a:p>
          <a:p>
            <a:endParaRPr lang="en-US" dirty="0" smtClean="0"/>
          </a:p>
          <a:p>
            <a:r>
              <a:rPr lang="en-US" dirty="0" err="1" smtClean="0"/>
              <a:t>RapidEye</a:t>
            </a:r>
            <a:r>
              <a:rPr lang="en-US" baseline="0" dirty="0" smtClean="0"/>
              <a:t> September 2016 – AVIRIS-NG data</a:t>
            </a:r>
            <a:endParaRPr lang="en-US" dirty="0" smtClean="0"/>
          </a:p>
          <a:p>
            <a:endParaRPr lang="en-US" dirty="0" smtClean="0"/>
          </a:p>
          <a:p>
            <a:r>
              <a:rPr lang="en-US" dirty="0" smtClean="0"/>
              <a:t>Image showing how quickly different manure</a:t>
            </a:r>
            <a:r>
              <a:rPr lang="en-US" baseline="0" dirty="0" smtClean="0"/>
              <a:t> management practices change on a dairy farm:</a:t>
            </a:r>
          </a:p>
          <a:p>
            <a:pPr marL="171450" indent="-171450">
              <a:buFont typeface="Arial" panose="020B0604020202020204" pitchFamily="34" charset="0"/>
              <a:buChar char="•"/>
            </a:pPr>
            <a:r>
              <a:rPr lang="en-US" baseline="0" dirty="0" smtClean="0"/>
              <a:t>Top oval – example of anaerobic lagoon changing </a:t>
            </a:r>
          </a:p>
          <a:p>
            <a:pPr marL="628650" lvl="1" indent="-171450">
              <a:buFont typeface="Arial" panose="020B0604020202020204" pitchFamily="34" charset="0"/>
              <a:buChar char="•"/>
            </a:pPr>
            <a:r>
              <a:rPr lang="en-US" baseline="0" dirty="0" smtClean="0"/>
              <a:t>Lagoons hold liquid manure and are not stirred</a:t>
            </a:r>
          </a:p>
          <a:p>
            <a:pPr marL="171450" indent="-171450">
              <a:buFont typeface="Arial" panose="020B0604020202020204" pitchFamily="34" charset="0"/>
              <a:buChar char="•"/>
            </a:pPr>
            <a:r>
              <a:rPr lang="en-US" baseline="0" dirty="0" smtClean="0"/>
              <a:t>Middle oval – example of settling basin/pond changing</a:t>
            </a:r>
          </a:p>
          <a:p>
            <a:pPr marL="628650" lvl="1" indent="-171450">
              <a:buFont typeface="Arial" panose="020B0604020202020204" pitchFamily="34" charset="0"/>
              <a:buChar char="•"/>
            </a:pPr>
            <a:r>
              <a:rPr lang="en-US" baseline="0" dirty="0" smtClean="0"/>
              <a:t>Unseparated manure that is separated</a:t>
            </a:r>
          </a:p>
          <a:p>
            <a:pPr marL="171450" lvl="0" indent="-171450">
              <a:buFont typeface="Arial" panose="020B0604020202020204" pitchFamily="34" charset="0"/>
              <a:buChar char="•"/>
            </a:pPr>
            <a:r>
              <a:rPr lang="en-US" baseline="0" dirty="0" smtClean="0"/>
              <a:t>Bottom oval – example of settling basin/pond changing </a:t>
            </a:r>
          </a:p>
          <a:p>
            <a:pPr marL="628650" lvl="1"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4112409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Kelsey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Overall accuracy good, but not at accepted accuracy level (~85%, ideally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Reason accuracy not as high is because of user’s accuracy/error of commission</a:t>
            </a:r>
          </a:p>
          <a:p>
            <a:endParaRPr lang="en-US" dirty="0" smtClean="0"/>
          </a:p>
          <a:p>
            <a:r>
              <a:rPr lang="en-US" sz="1200" b="0" i="1" kern="1200" dirty="0" smtClean="0">
                <a:solidFill>
                  <a:schemeClr val="tx1"/>
                </a:solidFill>
                <a:effectLst/>
                <a:latin typeface="+mn-lt"/>
                <a:ea typeface="+mn-ea"/>
                <a:cs typeface="+mn-cs"/>
              </a:rPr>
              <a:t>Producer’s accuracy: Errors of omission</a:t>
            </a:r>
            <a:r>
              <a:rPr lang="en-US" sz="1200" b="0" i="0" kern="1200" dirty="0" smtClean="0">
                <a:solidFill>
                  <a:schemeClr val="tx1"/>
                </a:solidFill>
                <a:effectLst/>
                <a:latin typeface="+mn-lt"/>
                <a:ea typeface="+mn-ea"/>
                <a:cs typeface="+mn-cs"/>
              </a:rPr>
              <a:t> occur when a feature is </a:t>
            </a:r>
            <a:r>
              <a:rPr lang="en-US" sz="1200" b="1" i="0" kern="1200" dirty="0" smtClean="0">
                <a:solidFill>
                  <a:schemeClr val="tx1"/>
                </a:solidFill>
                <a:effectLst/>
                <a:latin typeface="+mn-lt"/>
                <a:ea typeface="+mn-ea"/>
                <a:cs typeface="+mn-cs"/>
              </a:rPr>
              <a:t>left out</a:t>
            </a:r>
            <a:r>
              <a:rPr lang="en-US" sz="1200" b="0" i="0" kern="1200" dirty="0" smtClean="0">
                <a:solidFill>
                  <a:schemeClr val="tx1"/>
                </a:solidFill>
                <a:effectLst/>
                <a:latin typeface="+mn-lt"/>
                <a:ea typeface="+mn-ea"/>
                <a:cs typeface="+mn-cs"/>
              </a:rPr>
              <a:t> of the category being evaluated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Example</a:t>
            </a:r>
            <a:r>
              <a:rPr lang="en-US" sz="1200" b="0" i="0" kern="1200" baseline="0" dirty="0" smtClean="0">
                <a:solidFill>
                  <a:schemeClr val="tx1"/>
                </a:solidFill>
                <a:effectLst/>
                <a:latin typeface="+mn-lt"/>
                <a:ea typeface="+mn-ea"/>
                <a:cs typeface="+mn-cs"/>
              </a:rPr>
              <a:t> of lagoon being left out </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User’s accuracy: Errors of commission</a:t>
            </a:r>
            <a:r>
              <a:rPr lang="en-US" sz="1200" b="0" i="0" kern="1200" dirty="0" smtClean="0">
                <a:solidFill>
                  <a:schemeClr val="tx1"/>
                </a:solidFill>
                <a:effectLst/>
                <a:latin typeface="+mn-lt"/>
                <a:ea typeface="+mn-ea"/>
                <a:cs typeface="+mn-cs"/>
              </a:rPr>
              <a:t> occur when a feature is </a:t>
            </a:r>
            <a:r>
              <a:rPr lang="en-US" sz="1200" b="1" i="0" kern="1200" dirty="0" smtClean="0">
                <a:solidFill>
                  <a:schemeClr val="tx1"/>
                </a:solidFill>
                <a:effectLst/>
                <a:latin typeface="+mn-lt"/>
                <a:ea typeface="+mn-ea"/>
                <a:cs typeface="+mn-cs"/>
              </a:rPr>
              <a:t>incorrectly included </a:t>
            </a:r>
            <a:r>
              <a:rPr lang="en-US" sz="1200" b="0" i="0" kern="1200" dirty="0" smtClean="0">
                <a:solidFill>
                  <a:schemeClr val="tx1"/>
                </a:solidFill>
                <a:effectLst/>
                <a:latin typeface="+mn-lt"/>
                <a:ea typeface="+mn-ea"/>
                <a:cs typeface="+mn-cs"/>
              </a:rPr>
              <a:t>in the category being evaluated</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Example</a:t>
            </a:r>
            <a:r>
              <a:rPr lang="en-US" sz="1200" b="0" i="0" kern="1200" baseline="0" dirty="0" smtClean="0">
                <a:solidFill>
                  <a:schemeClr val="tx1"/>
                </a:solidFill>
                <a:effectLst/>
                <a:latin typeface="+mn-lt"/>
                <a:ea typeface="+mn-ea"/>
                <a:cs typeface="+mn-cs"/>
              </a:rPr>
              <a:t> of crop being classified as a lagoon </a:t>
            </a:r>
          </a:p>
          <a:p>
            <a:pPr marL="17145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Example of dried river being classified as a feedlot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4221789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046425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Erika</a:t>
            </a:r>
          </a:p>
          <a:p>
            <a:endParaRPr lang="en-US" b="1" dirty="0" smtClean="0"/>
          </a:p>
          <a:p>
            <a:r>
              <a:rPr lang="en-US" b="1" dirty="0" err="1" smtClean="0"/>
              <a:t>HyspIRI</a:t>
            </a:r>
            <a:r>
              <a:rPr lang="en-US" b="1" dirty="0" smtClean="0"/>
              <a:t>: </a:t>
            </a:r>
          </a:p>
          <a:p>
            <a:r>
              <a:rPr lang="en-US" dirty="0" smtClean="0"/>
              <a:t>Information from:</a:t>
            </a:r>
            <a:r>
              <a:rPr lang="en-US" baseline="0" dirty="0" smtClean="0"/>
              <a:t> </a:t>
            </a:r>
            <a:r>
              <a:rPr lang="en-US" dirty="0" smtClean="0"/>
              <a:t>https://hyspiri.jpl.nasa.gov/</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study the world’s ecosystems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identify the type of vegetation and whether the vegetation is healthy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assess the pre-eruptive behavior of volcanoes</a:t>
            </a:r>
            <a:r>
              <a:rPr lang="en-US" sz="1200" b="0" i="0" kern="1200" baseline="0" dirty="0" smtClean="0">
                <a:solidFill>
                  <a:schemeClr val="tx1"/>
                </a:solidFill>
                <a:effectLst/>
                <a:latin typeface="+mn-lt"/>
                <a:ea typeface="+mn-ea"/>
                <a:cs typeface="+mn-cs"/>
              </a:rPr>
              <a:t> and </a:t>
            </a:r>
            <a:r>
              <a:rPr lang="en-US" sz="1200" b="0" i="0" kern="1200" dirty="0" smtClean="0">
                <a:solidFill>
                  <a:schemeClr val="tx1"/>
                </a:solidFill>
                <a:effectLst/>
                <a:latin typeface="+mn-lt"/>
                <a:ea typeface="+mn-ea"/>
                <a:cs typeface="+mn-cs"/>
              </a:rPr>
              <a:t>the likelihood of future eruptions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assess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carbon and other gases released from wildfires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About</a:t>
            </a:r>
            <a:r>
              <a:rPr lang="en-US" sz="1200" b="0" i="0" kern="1200" baseline="0" dirty="0" smtClean="0">
                <a:solidFill>
                  <a:schemeClr val="tx1"/>
                </a:solidFill>
                <a:effectLst/>
                <a:latin typeface="+mn-lt"/>
                <a:ea typeface="+mn-ea"/>
                <a:cs typeface="+mn-cs"/>
              </a:rPr>
              <a:t> mission:</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2 instruments on satellite in Low Earth Orbit:</a:t>
            </a:r>
          </a:p>
          <a:p>
            <a:pPr marL="1143000" lvl="2" indent="-228600">
              <a:buFont typeface="Arial" panose="020B0604020202020204" pitchFamily="34" charset="0"/>
              <a:buAutoNum type="arabicPeriod"/>
            </a:pPr>
            <a:r>
              <a:rPr lang="en-US" sz="1200" b="0" i="0" kern="1200" baseline="0" dirty="0" smtClean="0">
                <a:solidFill>
                  <a:schemeClr val="tx1"/>
                </a:solidFill>
                <a:effectLst/>
                <a:latin typeface="+mn-lt"/>
                <a:ea typeface="+mn-ea"/>
                <a:cs typeface="+mn-cs"/>
              </a:rPr>
              <a:t>Imaging spectrometer measuring from visible to short wave IR (VSWIR: 380 nm – 2500 nm)</a:t>
            </a:r>
          </a:p>
          <a:p>
            <a:pPr marL="1143000" lvl="2" indent="-228600">
              <a:buFont typeface="Arial" panose="020B0604020202020204" pitchFamily="34" charset="0"/>
              <a:buAutoNum type="arabicPeriod"/>
            </a:pPr>
            <a:r>
              <a:rPr lang="en-US" sz="1200" b="0" i="0" kern="1200" baseline="0" dirty="0" smtClean="0">
                <a:solidFill>
                  <a:schemeClr val="tx1"/>
                </a:solidFill>
                <a:effectLst/>
                <a:latin typeface="+mn-lt"/>
                <a:ea typeface="+mn-ea"/>
                <a:cs typeface="+mn-cs"/>
              </a:rPr>
              <a:t>Multispectral imager measuring from 3 – 12 um and thermal infrared (TIR)</a:t>
            </a:r>
          </a:p>
          <a:p>
            <a:pPr marL="685800" lvl="1" indent="-228600">
              <a:buFont typeface="Arial" panose="020B0604020202020204" pitchFamily="34" charset="0"/>
              <a:buChar char="•"/>
            </a:pPr>
            <a:r>
              <a:rPr lang="en-US" sz="1200" b="0" i="0" kern="1200" baseline="0" dirty="0" smtClean="0">
                <a:solidFill>
                  <a:schemeClr val="tx1"/>
                </a:solidFill>
                <a:effectLst/>
                <a:latin typeface="+mn-lt"/>
                <a:ea typeface="+mn-ea"/>
                <a:cs typeface="+mn-cs"/>
              </a:rPr>
              <a:t>VSWIR 19 day revisit </a:t>
            </a:r>
          </a:p>
          <a:p>
            <a:pPr marL="685800" lvl="1" indent="-228600">
              <a:buFont typeface="Arial" panose="020B0604020202020204" pitchFamily="34" charset="0"/>
              <a:buChar char="•"/>
            </a:pPr>
            <a:r>
              <a:rPr lang="en-US" sz="1200" b="0" i="0" kern="1200" baseline="0" dirty="0" smtClean="0">
                <a:solidFill>
                  <a:schemeClr val="tx1"/>
                </a:solidFill>
                <a:effectLst/>
                <a:latin typeface="+mn-lt"/>
                <a:ea typeface="+mn-ea"/>
                <a:cs typeface="+mn-cs"/>
              </a:rPr>
              <a:t>TIR 5 day revisit </a:t>
            </a:r>
          </a:p>
          <a:p>
            <a:pPr marL="0" lvl="0" indent="0">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b="1" i="0" kern="1200" baseline="0" dirty="0" err="1" smtClean="0">
                <a:solidFill>
                  <a:schemeClr val="tx1"/>
                </a:solidFill>
                <a:effectLst/>
                <a:latin typeface="+mn-lt"/>
                <a:ea typeface="+mn-ea"/>
                <a:cs typeface="+mn-cs"/>
              </a:rPr>
              <a:t>EnMAP</a:t>
            </a:r>
            <a:r>
              <a:rPr lang="en-US" sz="1200" b="1" i="0" kern="1200" baseline="0" dirty="0" smtClean="0">
                <a:solidFill>
                  <a:schemeClr val="tx1"/>
                </a:solidFill>
                <a:effectLst/>
                <a:latin typeface="+mn-lt"/>
                <a:ea typeface="+mn-ea"/>
                <a:cs typeface="+mn-cs"/>
              </a:rPr>
              <a:t>:</a:t>
            </a:r>
            <a:endParaRPr lang="en-US" sz="1200" b="0" i="0" kern="1200" baseline="0" dirty="0" smtClean="0">
              <a:solidFill>
                <a:schemeClr val="tx1"/>
              </a:solidFill>
              <a:effectLst/>
              <a:latin typeface="+mn-lt"/>
              <a:ea typeface="+mn-ea"/>
              <a:cs typeface="+mn-cs"/>
            </a:endParaRPr>
          </a:p>
          <a:p>
            <a:pPr marL="0" lvl="0" indent="0">
              <a:buFont typeface="Arial" panose="020B0604020202020204" pitchFamily="34" charset="0"/>
              <a:buNone/>
            </a:pPr>
            <a:r>
              <a:rPr lang="en-US" sz="1200" b="0" i="0" kern="1200" baseline="0" dirty="0" smtClean="0">
                <a:solidFill>
                  <a:schemeClr val="tx1"/>
                </a:solidFill>
                <a:effectLst/>
                <a:latin typeface="+mn-lt"/>
                <a:ea typeface="+mn-ea"/>
                <a:cs typeface="+mn-cs"/>
              </a:rPr>
              <a:t>Information from: http://www.enmap.org/?q=mission</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measure and model key dynamic processes of the Earth’s ecosystems by extracting geochemical, biochemical and biophysical parameters</a:t>
            </a:r>
            <a:endParaRPr lang="en-US" sz="1200" b="0" i="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main objective: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to study and decipher coupled environmental processes and to assist and promote the sustainable management of the Earth’s resources</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About</a:t>
            </a:r>
            <a:r>
              <a:rPr lang="en-US" sz="1200" b="0" i="0" kern="1200" baseline="0" dirty="0" smtClean="0">
                <a:solidFill>
                  <a:schemeClr val="tx1"/>
                </a:solidFill>
                <a:effectLst/>
                <a:latin typeface="+mn-lt"/>
                <a:ea typeface="+mn-ea"/>
                <a:cs typeface="+mn-cs"/>
              </a:rPr>
              <a:t> m</a:t>
            </a:r>
            <a:r>
              <a:rPr lang="en-US" sz="1200" b="0" i="0" kern="1200" dirty="0" smtClean="0">
                <a:solidFill>
                  <a:schemeClr val="tx1"/>
                </a:solidFill>
                <a:effectLst/>
                <a:latin typeface="+mn-lt"/>
                <a:ea typeface="+mn-ea"/>
                <a:cs typeface="+mn-cs"/>
              </a:rPr>
              <a:t>ission:</a:t>
            </a:r>
          </a:p>
          <a:p>
            <a:pPr marL="628650" lvl="1" indent="-171450">
              <a:buFont typeface="Arial" panose="020B0604020202020204" pitchFamily="34" charset="0"/>
              <a:buChar char="•"/>
            </a:pPr>
            <a:r>
              <a:rPr lang="en-US" sz="1200" b="0" i="0" kern="1200" dirty="0" err="1" smtClean="0">
                <a:solidFill>
                  <a:schemeClr val="tx1"/>
                </a:solidFill>
                <a:effectLst/>
                <a:latin typeface="+mn-lt"/>
                <a:ea typeface="+mn-ea"/>
                <a:cs typeface="+mn-cs"/>
              </a:rPr>
              <a:t>Pushbroom</a:t>
            </a:r>
            <a:r>
              <a:rPr lang="en-US" sz="1200" b="0" i="0" kern="1200" baseline="0" dirty="0" smtClean="0">
                <a:solidFill>
                  <a:schemeClr val="tx1"/>
                </a:solidFill>
                <a:effectLst/>
                <a:latin typeface="+mn-lt"/>
                <a:ea typeface="+mn-ea"/>
                <a:cs typeface="+mn-cs"/>
              </a:rPr>
              <a:t> hyperspectral sensor</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VNIR: 420 nm – 1000 nm</a:t>
            </a:r>
          </a:p>
          <a:p>
            <a:pPr marL="628650" lvl="1"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SWIR: 900 nm – 2450 nm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28</a:t>
            </a:fld>
            <a:endParaRPr lang="en-US"/>
          </a:p>
        </p:txBody>
      </p:sp>
    </p:spTree>
    <p:extLst>
      <p:ext uri="{BB962C8B-B14F-4D97-AF65-F5344CB8AC3E}">
        <p14:creationId xmlns:p14="http://schemas.microsoft.com/office/powerpoint/2010/main" val="314843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Kelsey</a:t>
            </a:r>
          </a:p>
          <a:p>
            <a:endParaRPr lang="en-US" dirty="0" smtClean="0"/>
          </a:p>
          <a:p>
            <a:pPr marL="228600" indent="-228600">
              <a:buFont typeface="+mj-lt"/>
              <a:buAutoNum type="arabicPeriod"/>
            </a:pPr>
            <a:r>
              <a:rPr lang="en-US" sz="1200" dirty="0" smtClean="0">
                <a:solidFill>
                  <a:schemeClr val="tx1"/>
                </a:solidFill>
              </a:rPr>
              <a:t>Current satellite products do not have the spatial resolution and sensitivity for identifying methane emissions from point sources,</a:t>
            </a:r>
            <a:r>
              <a:rPr lang="en-US" sz="1200" baseline="0" dirty="0" smtClean="0">
                <a:solidFill>
                  <a:schemeClr val="tx1"/>
                </a:solidFill>
              </a:rPr>
              <a:t> but a</a:t>
            </a:r>
            <a:r>
              <a:rPr lang="en-US" sz="1200" dirty="0" smtClean="0">
                <a:solidFill>
                  <a:schemeClr val="tx1"/>
                </a:solidFill>
              </a:rPr>
              <a:t>ircraft data allows us to identify point sources at higher resolution</a:t>
            </a:r>
          </a:p>
          <a:p>
            <a:pPr marL="228600" indent="-228600">
              <a:buFont typeface="+mj-lt"/>
              <a:buAutoNum type="arabicPeriod"/>
            </a:pPr>
            <a:r>
              <a:rPr lang="en-US" sz="1200" dirty="0" smtClean="0">
                <a:solidFill>
                  <a:schemeClr val="tx1"/>
                </a:solidFill>
              </a:rPr>
              <a:t>Satellite data and image classification products when combined with plume data offers insight into dairies, their management, and emissions.</a:t>
            </a:r>
          </a:p>
          <a:p>
            <a:pPr marL="685800" lvl="1" indent="-228600">
              <a:buFont typeface="+mj-lt"/>
              <a:buAutoNum type="arabicPeriod"/>
            </a:pPr>
            <a:r>
              <a:rPr lang="en-US" sz="1200" dirty="0" smtClean="0">
                <a:solidFill>
                  <a:schemeClr val="tx1"/>
                </a:solidFill>
              </a:rPr>
              <a:t>Rule based classification in ENVI for one image tile gives an accuracy of 75%, but when applying the same ruleset to other areas, accuracy is much lower</a:t>
            </a:r>
          </a:p>
          <a:p>
            <a:pPr marL="1143000" lvl="2" indent="-228600">
              <a:buFont typeface="+mj-lt"/>
              <a:buAutoNum type="arabicPeriod"/>
            </a:pPr>
            <a:r>
              <a:rPr lang="en-US" sz="1200" dirty="0" smtClean="0">
                <a:solidFill>
                  <a:schemeClr val="tx1"/>
                </a:solidFill>
              </a:rPr>
              <a:t>More work needs to be done to refine the ruleset for it to be applied to other areas in the Central Valley</a:t>
            </a:r>
          </a:p>
          <a:p>
            <a:pPr marL="685800" lvl="1" indent="-228600">
              <a:buFont typeface="+mj-lt"/>
              <a:buAutoNum type="arabicPeriod"/>
            </a:pPr>
            <a:r>
              <a:rPr lang="en-US" sz="1200" dirty="0" smtClean="0">
                <a:solidFill>
                  <a:schemeClr val="tx1"/>
                </a:solidFill>
              </a:rPr>
              <a:t>Timely</a:t>
            </a:r>
            <a:r>
              <a:rPr lang="en-US" sz="1200" baseline="0" dirty="0" smtClean="0">
                <a:solidFill>
                  <a:schemeClr val="tx1"/>
                </a:solidFill>
              </a:rPr>
              <a:t> imagery is important for classification of dairy farms because features, such as lagoons, change so frequently</a:t>
            </a:r>
          </a:p>
          <a:p>
            <a:pPr marL="685800" lvl="1" indent="-228600">
              <a:buFont typeface="+mj-lt"/>
              <a:buAutoNum type="arabicPeriod"/>
            </a:pPr>
            <a:r>
              <a:rPr lang="en-US" sz="1200" dirty="0" smtClean="0">
                <a:solidFill>
                  <a:schemeClr val="tx1"/>
                </a:solidFill>
              </a:rPr>
              <a:t>Need</a:t>
            </a:r>
            <a:r>
              <a:rPr lang="en-US" sz="1200" baseline="0" dirty="0" smtClean="0">
                <a:solidFill>
                  <a:schemeClr val="tx1"/>
                </a:solidFill>
              </a:rPr>
              <a:t> new approach for better classification results </a:t>
            </a:r>
            <a:r>
              <a:rPr lang="en-US" sz="1200" baseline="0" dirty="0" smtClean="0">
                <a:solidFill>
                  <a:schemeClr val="tx1"/>
                </a:solidFill>
                <a:sym typeface="Wingdings" panose="05000000000000000000" pitchFamily="2" charset="2"/>
              </a:rPr>
              <a:t> machine learning </a:t>
            </a:r>
          </a:p>
          <a:p>
            <a:pPr marL="228600" lvl="0" indent="-228600">
              <a:buFont typeface="+mj-lt"/>
              <a:buAutoNum type="arabicPeriod"/>
            </a:pPr>
            <a:r>
              <a:rPr lang="en-US" sz="1200" dirty="0" smtClean="0">
                <a:solidFill>
                  <a:schemeClr val="tx1"/>
                </a:solidFill>
              </a:rPr>
              <a:t>An accurate dairy dataset derived from image classification techniques may help in future flight planning.</a:t>
            </a:r>
          </a:p>
          <a:p>
            <a:pPr marL="685800" lvl="1" indent="-228600">
              <a:buFont typeface="+mj-lt"/>
              <a:buAutoNum type="arabicPeriod"/>
            </a:pPr>
            <a:r>
              <a:rPr lang="en-US" sz="1200" dirty="0" smtClean="0">
                <a:solidFill>
                  <a:schemeClr val="tx1"/>
                </a:solidFill>
              </a:rPr>
              <a:t>Increased spatial and temporal (seasonal, diurnal) coverage of aircraft data would help in quantifying emissions, their sources, and how they vary, especially when combined with high resolution imagery</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29</a:t>
            </a:fld>
            <a:endParaRPr lang="en-US"/>
          </a:p>
        </p:txBody>
      </p:sp>
    </p:spTree>
    <p:extLst>
      <p:ext uri="{BB962C8B-B14F-4D97-AF65-F5344CB8AC3E}">
        <p14:creationId xmlns:p14="http://schemas.microsoft.com/office/powerpoint/2010/main" val="284755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Erika</a:t>
            </a:r>
          </a:p>
          <a:p>
            <a:endParaRPr lang="en-US" baseline="0" dirty="0" smtClean="0"/>
          </a:p>
          <a:p>
            <a:r>
              <a:rPr lang="en-US" baseline="0" dirty="0" smtClean="0"/>
              <a:t>California Air Resources Board is </a:t>
            </a:r>
            <a:r>
              <a:rPr lang="en-US" sz="1200" b="0" i="0" kern="1200" dirty="0" smtClean="0">
                <a:solidFill>
                  <a:schemeClr val="tx1"/>
                </a:solidFill>
                <a:effectLst/>
                <a:latin typeface="+mn-lt"/>
                <a:ea typeface="+mn-ea"/>
                <a:cs typeface="+mn-cs"/>
              </a:rPr>
              <a:t>part of the California Environmental Protection Agency, an organization which reports directly to the Governor's Office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Understanding </a:t>
            </a:r>
            <a:r>
              <a:rPr lang="en-US" sz="1200" b="0" i="0" kern="1200" baseline="0" dirty="0" err="1" smtClean="0">
                <a:solidFill>
                  <a:schemeClr val="tx1"/>
                </a:solidFill>
                <a:effectLst/>
                <a:latin typeface="+mn-lt"/>
                <a:ea typeface="+mn-ea"/>
                <a:cs typeface="+mn-cs"/>
              </a:rPr>
              <a:t>ghg</a:t>
            </a:r>
            <a:r>
              <a:rPr lang="en-US" sz="1200" b="0" i="0" kern="1200" baseline="0" dirty="0" smtClean="0">
                <a:solidFill>
                  <a:schemeClr val="tx1"/>
                </a:solidFill>
                <a:effectLst/>
                <a:latin typeface="+mn-lt"/>
                <a:ea typeface="+mn-ea"/>
                <a:cs typeface="+mn-cs"/>
              </a:rPr>
              <a:t> emissions in California (methane, dairies are important)</a:t>
            </a:r>
          </a:p>
          <a:p>
            <a:endParaRPr lang="en-US" sz="1200" b="0" i="0" kern="1200" baseline="0" dirty="0" smtClean="0">
              <a:solidFill>
                <a:schemeClr val="tx1"/>
              </a:solidFill>
              <a:effectLst/>
              <a:latin typeface="+mn-lt"/>
              <a:ea typeface="+mn-ea"/>
              <a:cs typeface="+mn-cs"/>
            </a:endParaRPr>
          </a:p>
          <a:p>
            <a:r>
              <a:rPr lang="en-US" baseline="0" dirty="0" smtClean="0"/>
              <a:t>ARB’s goals include: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Provide Safe, Clean Air to All Californians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Reduce California's Emission of Greenhouse Gases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Provide Leadership in Implementing and Enforcing Air Pollution Control Rules and Regulations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Provide Innovative Approaches for Complying with Air Pollution Rules and Regulations</a:t>
            </a:r>
            <a:endParaRPr lang="en-US" dirty="0" smtClean="0"/>
          </a:p>
          <a:p>
            <a:endParaRPr lang="en-US" dirty="0" smtClean="0"/>
          </a:p>
          <a:p>
            <a:r>
              <a:rPr lang="en-US" dirty="0" smtClean="0"/>
              <a:t>Notes</a:t>
            </a:r>
            <a:r>
              <a:rPr lang="en-US" baseline="0" dirty="0" smtClean="0"/>
              <a:t> about important legislation:</a:t>
            </a:r>
          </a:p>
          <a:p>
            <a:r>
              <a:rPr lang="en-US" i="1" baseline="0" dirty="0" smtClean="0"/>
              <a:t>AB No. 1803 </a:t>
            </a:r>
            <a:r>
              <a:rPr lang="en-US" baseline="0" dirty="0" smtClean="0"/>
              <a:t>– </a:t>
            </a:r>
            <a:r>
              <a:rPr lang="en-US" sz="1200" kern="1200" dirty="0" smtClean="0">
                <a:solidFill>
                  <a:schemeClr val="tx1"/>
                </a:solidFill>
                <a:effectLst/>
                <a:latin typeface="+mn-lt"/>
                <a:ea typeface="+mn-ea"/>
                <a:cs typeface="+mn-cs"/>
              </a:rPr>
              <a:t>requires ARB to develop and maintain a greenhouse gas emissions inventory for the state</a:t>
            </a:r>
            <a:endParaRPr lang="en-US" baseline="0" dirty="0" smtClean="0"/>
          </a:p>
          <a:p>
            <a:r>
              <a:rPr lang="en-US" i="1" baseline="0" dirty="0" smtClean="0"/>
              <a:t>AB No. 32 </a:t>
            </a:r>
            <a:r>
              <a:rPr lang="en-US" baseline="0" dirty="0" smtClean="0"/>
              <a:t>– </a:t>
            </a:r>
            <a:r>
              <a:rPr lang="en-US" sz="1200" kern="1200" dirty="0" smtClean="0">
                <a:solidFill>
                  <a:schemeClr val="tx1"/>
                </a:solidFill>
                <a:effectLst/>
                <a:latin typeface="+mn-lt"/>
                <a:ea typeface="+mn-ea"/>
                <a:cs typeface="+mn-cs"/>
              </a:rPr>
              <a:t>requires that the state reduce its greenhouse gas emissions to 1990 levels by 2020</a:t>
            </a:r>
            <a:endParaRPr lang="en-US" baseline="0" dirty="0" smtClean="0"/>
          </a:p>
          <a:p>
            <a:r>
              <a:rPr lang="en-US" i="1" baseline="0" dirty="0" smtClean="0"/>
              <a:t>AB No. 1496 </a:t>
            </a:r>
            <a:r>
              <a:rPr lang="en-US" baseline="0" dirty="0" smtClean="0"/>
              <a:t>– </a:t>
            </a:r>
            <a:r>
              <a:rPr lang="en-US" sz="1200" b="0" i="0" kern="1200" dirty="0" smtClean="0">
                <a:solidFill>
                  <a:schemeClr val="tx1"/>
                </a:solidFill>
                <a:effectLst/>
                <a:latin typeface="+mn-lt"/>
                <a:ea typeface="+mn-ea"/>
                <a:cs typeface="+mn-cs"/>
              </a:rPr>
              <a:t>This bill would require the state board to take specified actions and conduct specified analyses with respect to methane emissions.</a:t>
            </a:r>
            <a:endParaRPr lang="en-US" baseline="0" dirty="0" smtClean="0"/>
          </a:p>
          <a:p>
            <a:r>
              <a:rPr lang="en-US" i="1" baseline="0" dirty="0" smtClean="0"/>
              <a:t>SB No. </a:t>
            </a:r>
            <a:r>
              <a:rPr lang="en-US" i="0" baseline="0" dirty="0" smtClean="0"/>
              <a:t>1383 - </a:t>
            </a:r>
            <a:r>
              <a:rPr lang="en-US" sz="1200" b="0" i="0" kern="1200" dirty="0" smtClean="0">
                <a:solidFill>
                  <a:schemeClr val="tx1"/>
                </a:solidFill>
                <a:effectLst/>
                <a:latin typeface="+mn-lt"/>
                <a:ea typeface="+mn-ea"/>
                <a:cs typeface="+mn-cs"/>
              </a:rPr>
              <a:t>This bill would require the state board, no later than January 1, 2018, to approve and begin implementing that comprehensive strategy to reduce emissions of short-lived climate pollutants to achieve a reduction in methane by 40%, hydrofluorocarbon gases by 40%, and anthropogenic black carbon by 50% below 2013 levels by 2030, as specified</a:t>
            </a:r>
            <a:endParaRPr lang="en-US" i="1" baseline="0" dirty="0" smtClean="0"/>
          </a:p>
          <a:p>
            <a:endParaRPr lang="en-US" baseline="0" dirty="0" smtClean="0"/>
          </a:p>
          <a:p>
            <a:r>
              <a:rPr lang="en-US" baseline="0" dirty="0" smtClean="0"/>
              <a:t>Current practices/methods: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ARB statewide emission estimates rely on regional, state, and national data</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Facilities throughout the state are required to report all greenhouse gas emissions</a:t>
            </a:r>
            <a:r>
              <a:rPr lang="en-US" sz="1200" kern="1200" baseline="0" dirty="0" smtClean="0">
                <a:solidFill>
                  <a:schemeClr val="tx1"/>
                </a:solidFill>
                <a:effectLst/>
                <a:latin typeface="+mn-lt"/>
                <a:ea typeface="+mn-ea"/>
                <a:cs typeface="+mn-cs"/>
              </a:rPr>
              <a:t> following the </a:t>
            </a:r>
            <a:r>
              <a:rPr lang="en-US" sz="1200" kern="1200" dirty="0" smtClean="0">
                <a:solidFill>
                  <a:schemeClr val="tx1"/>
                </a:solidFill>
                <a:effectLst/>
                <a:latin typeface="+mn-lt"/>
                <a:ea typeface="+mn-ea"/>
                <a:cs typeface="+mn-cs"/>
              </a:rPr>
              <a:t>established requirements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Follow the guidelines established in the 2006 Intergovernmental Panel on Climate Change (IPCC) Guidelines for National Greenhouse Gas (GHG) Inventories report</a:t>
            </a:r>
            <a:r>
              <a:rPr lang="en-US" sz="1200" kern="1200" baseline="0" dirty="0" smtClean="0">
                <a:solidFill>
                  <a:schemeClr val="tx1"/>
                </a:solidFill>
                <a:effectLst/>
                <a:latin typeface="+mn-lt"/>
                <a:ea typeface="+mn-ea"/>
                <a:cs typeface="+mn-cs"/>
              </a:rPr>
              <a:t> to estimate emissions</a:t>
            </a:r>
            <a:endParaRPr lang="en-US" sz="1200" kern="1200" dirty="0" smtClean="0">
              <a:solidFill>
                <a:schemeClr val="tx1"/>
              </a:solidFill>
              <a:effectLst/>
              <a:latin typeface="+mn-lt"/>
              <a:ea typeface="+mn-ea"/>
              <a:cs typeface="+mn-cs"/>
            </a:endParaRP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Research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Dairy features change frequently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physical changes to dairy features over time may correlate with changes in emission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smtClean="0">
                <a:solidFill>
                  <a:schemeClr val="tx1"/>
                </a:solidFill>
                <a:effectLst/>
                <a:latin typeface="+mn-lt"/>
                <a:ea typeface="+mn-ea"/>
                <a:cs typeface="+mn-cs"/>
              </a:rPr>
              <a:t>Want to better understand dairy emission sources and improve the inventory in the future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identify dairy features (lagoons, settling ponds, silage piles, compost, etc.)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map the size</a:t>
            </a:r>
            <a:r>
              <a:rPr lang="en-US" sz="1200" kern="1200" baseline="0" dirty="0" smtClean="0">
                <a:solidFill>
                  <a:schemeClr val="tx1"/>
                </a:solidFill>
                <a:effectLst/>
                <a:latin typeface="+mn-lt"/>
                <a:ea typeface="+mn-ea"/>
                <a:cs typeface="+mn-cs"/>
              </a:rPr>
              <a:t> and shape </a:t>
            </a:r>
            <a:r>
              <a:rPr lang="en-US" sz="1200" kern="1200" dirty="0" smtClean="0">
                <a:solidFill>
                  <a:schemeClr val="tx1"/>
                </a:solidFill>
                <a:effectLst/>
                <a:latin typeface="+mn-lt"/>
                <a:ea typeface="+mn-ea"/>
                <a:cs typeface="+mn-cs"/>
              </a:rPr>
              <a:t>of each feature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track how the number and size of these features change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see if there are any diurnal or seasonal patterns and any general trends in changes in dairy features across the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source: https://www.flickr.com/photos/nasa_develop/16386716038/in/album-72157648318032603/</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47615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rgbClr val="BF5441"/>
              </a:buClr>
              <a:buFont typeface="Webdings" panose="05030102010509060703" pitchFamily="18" charset="2"/>
              <a:buNone/>
            </a:pPr>
            <a:r>
              <a:rPr lang="en-US" sz="1200" dirty="0" smtClean="0"/>
              <a:t>Erika</a:t>
            </a:r>
          </a:p>
          <a:p>
            <a:pPr marL="0" indent="0">
              <a:spcBef>
                <a:spcPts val="200"/>
              </a:spcBef>
              <a:buClr>
                <a:srgbClr val="BF5441"/>
              </a:buClr>
              <a:buFont typeface="Webdings" panose="05030102010509060703" pitchFamily="18" charset="2"/>
              <a:buNone/>
            </a:pPr>
            <a:endParaRPr lang="en-US" sz="1200" dirty="0" smtClean="0"/>
          </a:p>
          <a:p>
            <a:pPr marL="342900" indent="-342900">
              <a:spcBef>
                <a:spcPts val="200"/>
              </a:spcBef>
              <a:buClr>
                <a:srgbClr val="BF5441"/>
              </a:buClr>
              <a:buFont typeface="Webdings" panose="05030102010509060703" pitchFamily="18" charset="2"/>
              <a:buChar char="4"/>
            </a:pPr>
            <a:r>
              <a:rPr lang="en-US" sz="1200" dirty="0" smtClean="0"/>
              <a:t>Methane is a potent greenhouse gas with a lifetime of 12 years and a global warming potential that is approximately 25 times greater than carbon dioxide over a 100 year time period. </a:t>
            </a:r>
          </a:p>
          <a:p>
            <a:pPr>
              <a:spcBef>
                <a:spcPts val="200"/>
              </a:spcBef>
              <a:buClr>
                <a:srgbClr val="BF5441"/>
              </a:buClr>
            </a:pPr>
            <a:endParaRPr lang="en-US" sz="1200" dirty="0" smtClean="0">
              <a:solidFill>
                <a:schemeClr val="bg2">
                  <a:lumMod val="50000"/>
                </a:schemeClr>
              </a:solidFill>
            </a:endParaRPr>
          </a:p>
          <a:p>
            <a:pPr marL="342900" indent="-342900">
              <a:spcBef>
                <a:spcPts val="200"/>
              </a:spcBef>
              <a:buClr>
                <a:srgbClr val="BF5441"/>
              </a:buClr>
              <a:buFont typeface="Webdings" panose="05030102010509060703" pitchFamily="18" charset="2"/>
              <a:buChar char="4"/>
            </a:pPr>
            <a:r>
              <a:rPr lang="en-US" sz="1200" dirty="0" smtClean="0"/>
              <a:t>Methane emission estimates derived from bottom-up and top-down approaches are consistently at odds with each other, suggesting that the life cycle of methane and the processes that produce methane are not fully documented or understood.</a:t>
            </a:r>
          </a:p>
          <a:p>
            <a:pPr>
              <a:spcBef>
                <a:spcPts val="200"/>
              </a:spcBef>
              <a:buClr>
                <a:srgbClr val="BF5441"/>
              </a:buClr>
            </a:pPr>
            <a:endParaRPr lang="en-US" sz="1200" dirty="0" smtClean="0">
              <a:solidFill>
                <a:schemeClr val="bg2">
                  <a:lumMod val="50000"/>
                </a:schemeClr>
              </a:solidFill>
            </a:endParaRPr>
          </a:p>
          <a:p>
            <a:pPr marL="342900" indent="-342900">
              <a:spcBef>
                <a:spcPts val="200"/>
              </a:spcBef>
              <a:buClr>
                <a:srgbClr val="BF5441"/>
              </a:buClr>
              <a:buFont typeface="Webdings" panose="05030102010509060703" pitchFamily="18" charset="2"/>
              <a:buChar char="4"/>
            </a:pPr>
            <a:r>
              <a:rPr lang="en-US" sz="1200" dirty="0" smtClean="0"/>
              <a:t>The life cycle of methane and processes that produce methane need to be better understood to more accurately estimate and reduce emissions, and ultimately mitigate the adverse effects of a changing climate.</a:t>
            </a:r>
          </a:p>
          <a:p>
            <a:endParaRPr lang="en-US" dirty="0" smtClean="0"/>
          </a:p>
          <a:p>
            <a:r>
              <a:rPr lang="en-US" dirty="0" smtClean="0"/>
              <a:t>Image</a:t>
            </a:r>
            <a:r>
              <a:rPr lang="en-US" baseline="0" dirty="0" smtClean="0"/>
              <a:t> source: https://svs.gsfc.nasa.gov/20114</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dirty="0"/>
          </a:p>
        </p:txBody>
      </p:sp>
    </p:spTree>
    <p:extLst>
      <p:ext uri="{BB962C8B-B14F-4D97-AF65-F5344CB8AC3E}">
        <p14:creationId xmlns:p14="http://schemas.microsoft.com/office/powerpoint/2010/main" val="518784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rgbClr val="BF5441"/>
              </a:buClr>
              <a:buFont typeface="Webdings" panose="05030102010509060703" pitchFamily="18" charset="2"/>
              <a:buNone/>
            </a:pPr>
            <a:r>
              <a:rPr lang="en-US" sz="1200" b="1" dirty="0" smtClean="0">
                <a:solidFill>
                  <a:srgbClr val="BF5440"/>
                </a:solidFill>
              </a:rPr>
              <a:t>Erika</a:t>
            </a:r>
          </a:p>
          <a:p>
            <a:pPr marL="0" indent="0">
              <a:spcBef>
                <a:spcPts val="200"/>
              </a:spcBef>
              <a:buClr>
                <a:srgbClr val="BF5441"/>
              </a:buClr>
              <a:buFont typeface="Webdings" panose="05030102010509060703" pitchFamily="18" charset="2"/>
              <a:buNone/>
            </a:pPr>
            <a:endParaRPr lang="en-US" sz="1200" b="1" dirty="0" smtClean="0">
              <a:solidFill>
                <a:srgbClr val="BF5440"/>
              </a:solidFill>
            </a:endParaRPr>
          </a:p>
          <a:p>
            <a:pPr marL="342900" indent="-342900">
              <a:spcBef>
                <a:spcPts val="200"/>
              </a:spcBef>
              <a:buClr>
                <a:srgbClr val="BF5441"/>
              </a:buClr>
              <a:buFont typeface="Webdings" panose="05030102010509060703" pitchFamily="18" charset="2"/>
              <a:buChar char="4"/>
            </a:pPr>
            <a:r>
              <a:rPr lang="en-US" sz="1200" b="1" dirty="0" smtClean="0">
                <a:solidFill>
                  <a:srgbClr val="BF5440"/>
                </a:solidFill>
              </a:rPr>
              <a:t>Identify </a:t>
            </a:r>
            <a:r>
              <a:rPr lang="en-US" sz="1200" dirty="0" smtClean="0"/>
              <a:t>which satellite observations or data products work best to classify and study dairy farms</a:t>
            </a:r>
          </a:p>
          <a:p>
            <a:pPr marL="0" indent="0">
              <a:spcBef>
                <a:spcPts val="200"/>
              </a:spcBef>
              <a:buClr>
                <a:srgbClr val="BF5441"/>
              </a:buClr>
              <a:buFont typeface="Webdings" panose="05030102010509060703" pitchFamily="18" charset="2"/>
              <a:buNone/>
            </a:pPr>
            <a:endParaRPr lang="en-US" sz="1200" dirty="0" smtClean="0"/>
          </a:p>
          <a:p>
            <a:pPr marL="342900" marR="0" lvl="0" indent="-342900" algn="l" defTabSz="914400" rtl="0" eaLnBrk="1" fontAlgn="auto" latinLnBrk="0" hangingPunct="1">
              <a:lnSpc>
                <a:spcPct val="100000"/>
              </a:lnSpc>
              <a:spcBef>
                <a:spcPts val="200"/>
              </a:spcBef>
              <a:spcAft>
                <a:spcPts val="0"/>
              </a:spcAft>
              <a:buClr>
                <a:srgbClr val="BF5441"/>
              </a:buClr>
              <a:buSzTx/>
              <a:buFont typeface="Webdings" panose="05030102010509060703" pitchFamily="18" charset="2"/>
              <a:buChar char="4"/>
              <a:tabLst/>
              <a:defRPr/>
            </a:pPr>
            <a:r>
              <a:rPr lang="en-US" sz="1200" b="1" dirty="0" smtClean="0">
                <a:solidFill>
                  <a:srgbClr val="BF5440"/>
                </a:solidFill>
              </a:rPr>
              <a:t>Develop </a:t>
            </a:r>
            <a:r>
              <a:rPr lang="en-US" sz="1200" dirty="0" smtClean="0"/>
              <a:t>a methodology for classifying dairy farms</a:t>
            </a:r>
            <a:endParaRPr lang="en-US" sz="1200" b="1" dirty="0" smtClean="0">
              <a:solidFill>
                <a:srgbClr val="BF5440"/>
              </a:solidFill>
            </a:endParaRPr>
          </a:p>
          <a:p>
            <a:pPr marL="342900" indent="-342900">
              <a:spcBef>
                <a:spcPts val="200"/>
              </a:spcBef>
              <a:buClr>
                <a:srgbClr val="BF5441"/>
              </a:buClr>
              <a:buFont typeface="Webdings" panose="05030102010509060703" pitchFamily="18" charset="2"/>
              <a:buChar char="4"/>
            </a:pPr>
            <a:endParaRPr lang="en-US" sz="1200" dirty="0" smtClean="0"/>
          </a:p>
          <a:p>
            <a:pPr marL="342900" indent="-342900">
              <a:spcBef>
                <a:spcPts val="200"/>
              </a:spcBef>
              <a:buClr>
                <a:srgbClr val="BF5441"/>
              </a:buClr>
              <a:buFont typeface="Webdings" panose="05030102010509060703" pitchFamily="18" charset="2"/>
              <a:buChar char="4"/>
            </a:pPr>
            <a:r>
              <a:rPr lang="en-US" sz="1200" b="1" dirty="0" smtClean="0">
                <a:solidFill>
                  <a:srgbClr val="BF5441"/>
                </a:solidFill>
              </a:rPr>
              <a:t>Classify</a:t>
            </a:r>
            <a:r>
              <a:rPr lang="en-US" sz="1200" dirty="0" smtClean="0"/>
              <a:t> imagery to identify the locations, sizes, and management practices of dairy farms in the Tulare and Turlock regions</a:t>
            </a:r>
          </a:p>
          <a:p>
            <a:pPr>
              <a:spcBef>
                <a:spcPts val="200"/>
              </a:spcBef>
              <a:buClr>
                <a:srgbClr val="BF5441"/>
              </a:buClr>
            </a:pPr>
            <a:endParaRPr lang="en-US" sz="1200" dirty="0" smtClean="0"/>
          </a:p>
          <a:p>
            <a:pPr marL="342900" indent="-342900">
              <a:spcBef>
                <a:spcPts val="200"/>
              </a:spcBef>
              <a:buClr>
                <a:srgbClr val="BF5441"/>
              </a:buClr>
              <a:buFont typeface="Webdings" panose="05030102010509060703" pitchFamily="18" charset="2"/>
              <a:buChar char="4"/>
            </a:pPr>
            <a:r>
              <a:rPr lang="en-US" sz="1200" b="1" dirty="0" smtClean="0">
                <a:solidFill>
                  <a:srgbClr val="BF5440"/>
                </a:solidFill>
              </a:rPr>
              <a:t>Create </a:t>
            </a:r>
            <a:r>
              <a:rPr lang="en-US" sz="1200" dirty="0" smtClean="0"/>
              <a:t>a GIS dataset of dairy farms to better understand facility-level activities that lead to methane emissions</a:t>
            </a:r>
          </a:p>
          <a:p>
            <a:pPr marL="342900" indent="-342900">
              <a:spcBef>
                <a:spcPts val="200"/>
              </a:spcBef>
              <a:buClr>
                <a:srgbClr val="BF5441"/>
              </a:buClr>
              <a:buFont typeface="Webdings" panose="05030102010509060703" pitchFamily="18" charset="2"/>
              <a:buChar char="4"/>
            </a:pPr>
            <a:endParaRPr lang="en-US" sz="1200" b="1" dirty="0" smtClean="0">
              <a:solidFill>
                <a:srgbClr val="BF5440"/>
              </a:solidFill>
            </a:endParaRPr>
          </a:p>
          <a:p>
            <a:pPr marL="342900" indent="-342900">
              <a:spcBef>
                <a:spcPts val="200"/>
              </a:spcBef>
              <a:buClr>
                <a:srgbClr val="BF5441"/>
              </a:buClr>
              <a:buFont typeface="Webdings" panose="05030102010509060703" pitchFamily="18" charset="2"/>
              <a:buChar char="4"/>
            </a:pPr>
            <a:r>
              <a:rPr lang="en-US" sz="1200" b="1" dirty="0" smtClean="0">
                <a:solidFill>
                  <a:srgbClr val="BF5440"/>
                </a:solidFill>
              </a:rPr>
              <a:t>Assist</a:t>
            </a:r>
            <a:r>
              <a:rPr lang="en-US" sz="1200" b="1" dirty="0" smtClean="0">
                <a:solidFill>
                  <a:srgbClr val="CE7869"/>
                </a:solidFill>
              </a:rPr>
              <a:t> </a:t>
            </a:r>
            <a:r>
              <a:rPr lang="en-US" sz="1200" dirty="0" smtClean="0"/>
              <a:t>the California Environmental Protection Agency, Air Resources Board in improving their inventory of dairy farms and understanding their emissions</a:t>
            </a:r>
            <a:endParaRPr lang="en-US" sz="1200" b="1" dirty="0" smtClean="0">
              <a:solidFill>
                <a:srgbClr val="BF5440"/>
              </a:solidFill>
            </a:endParaRPr>
          </a:p>
          <a:p>
            <a:pPr marL="342900" indent="-342900">
              <a:spcBef>
                <a:spcPts val="200"/>
              </a:spcBef>
              <a:buClr>
                <a:srgbClr val="BF5441"/>
              </a:buClr>
              <a:buFont typeface="Webdings" panose="05030102010509060703" pitchFamily="18" charset="2"/>
              <a:buChar char="4"/>
            </a:pPr>
            <a:endParaRPr lang="en-US" sz="1200" dirty="0" smtClean="0"/>
          </a:p>
          <a:p>
            <a:endParaRPr lang="en-US" dirty="0" smtClean="0"/>
          </a:p>
          <a:p>
            <a:r>
              <a:rPr lang="en-US" dirty="0" smtClean="0"/>
              <a:t>Image Source: https://www.flickr.com/photos/nasa_develop/16669396208/in/album-72157648318032603/</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dirty="0"/>
          </a:p>
        </p:txBody>
      </p:sp>
    </p:spTree>
    <p:extLst>
      <p:ext uri="{BB962C8B-B14F-4D97-AF65-F5344CB8AC3E}">
        <p14:creationId xmlns:p14="http://schemas.microsoft.com/office/powerpoint/2010/main" val="2936373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Jake</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How we will</a:t>
            </a:r>
            <a:r>
              <a:rPr lang="en-US" sz="1200" b="0" i="0" kern="1200" baseline="0" dirty="0" smtClean="0">
                <a:solidFill>
                  <a:schemeClr val="tx1"/>
                </a:solidFill>
                <a:effectLst/>
                <a:latin typeface="+mn-lt"/>
                <a:ea typeface="+mn-ea"/>
                <a:cs typeface="+mn-cs"/>
              </a:rPr>
              <a:t> study dairy emissions in the context of a tiered observation strategy.</a:t>
            </a:r>
          </a:p>
          <a:p>
            <a:pPr fontAlgn="base"/>
            <a:r>
              <a:rPr lang="en-US" sz="1200" b="0" i="0" kern="1200" baseline="0" dirty="0" smtClean="0">
                <a:solidFill>
                  <a:schemeClr val="tx1"/>
                </a:solidFill>
                <a:effectLst/>
                <a:latin typeface="+mn-lt"/>
                <a:ea typeface="+mn-ea"/>
                <a:cs typeface="+mn-cs"/>
              </a:rPr>
              <a:t>EXAMPLES of parts of the tiered observations.</a:t>
            </a:r>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From ARB website (https://www.arb.ca.gov/research/methane/ab1496_research.htm)</a:t>
            </a:r>
          </a:p>
          <a:p>
            <a:pPr fontAlgn="base"/>
            <a:endParaRPr lang="en-US" sz="1200" b="0" i="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aseline="0" dirty="0" smtClean="0"/>
              <a:t>Begin walking down the tiered observation explaining the methane anomaly over the central valley and each smaller scale/higher resolution step.</a:t>
            </a:r>
          </a:p>
          <a:p>
            <a:pPr fontAlgn="base"/>
            <a:r>
              <a:rPr lang="en-US" sz="1200" b="0" i="0" kern="1200" dirty="0" smtClean="0">
                <a:solidFill>
                  <a:schemeClr val="tx1"/>
                </a:solidFill>
                <a:effectLst/>
                <a:latin typeface="+mn-lt"/>
                <a:ea typeface="+mn-ea"/>
                <a:cs typeface="+mn-cs"/>
              </a:rPr>
              <a:t>Our project falls in number 4. Regional Inventory Analysis, using</a:t>
            </a:r>
            <a:r>
              <a:rPr lang="en-US" sz="1200" b="0" i="0" kern="1200" baseline="0" dirty="0" smtClean="0">
                <a:solidFill>
                  <a:schemeClr val="tx1"/>
                </a:solidFill>
                <a:effectLst/>
                <a:latin typeface="+mn-lt"/>
                <a:ea typeface="+mn-ea"/>
                <a:cs typeface="+mn-cs"/>
              </a:rPr>
              <a:t> satellite data to build ground data that can be incorporated into inventory analysis.</a:t>
            </a:r>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Satellite-based remote sensing</a:t>
            </a:r>
          </a:p>
          <a:p>
            <a:pPr lvl="1" fontAlgn="base"/>
            <a:r>
              <a:rPr lang="en-US" sz="1200" b="0" i="0" kern="1200" dirty="0" smtClean="0">
                <a:solidFill>
                  <a:schemeClr val="tx1"/>
                </a:solidFill>
                <a:effectLst/>
                <a:latin typeface="+mn-lt"/>
                <a:ea typeface="+mn-ea"/>
                <a:cs typeface="+mn-cs"/>
              </a:rPr>
              <a:t>Broad, coarse identification of high-methane regions</a:t>
            </a:r>
          </a:p>
          <a:p>
            <a:pPr lvl="1" fontAlgn="base"/>
            <a:r>
              <a:rPr lang="en-US" sz="1200" b="0" i="0" kern="1200" dirty="0" smtClean="0">
                <a:solidFill>
                  <a:schemeClr val="tx1"/>
                </a:solidFill>
                <a:effectLst/>
                <a:latin typeface="+mn-lt"/>
                <a:ea typeface="+mn-ea"/>
                <a:cs typeface="+mn-cs"/>
              </a:rPr>
              <a:t>Augmented by facility locations, emission inventory, Statewide GHG Monitoring Network, and modeling</a:t>
            </a:r>
          </a:p>
          <a:p>
            <a:pPr fontAlgn="base"/>
            <a:r>
              <a:rPr lang="en-US" sz="1200" b="0" i="0" kern="1200" dirty="0" smtClean="0">
                <a:solidFill>
                  <a:schemeClr val="tx1"/>
                </a:solidFill>
                <a:effectLst/>
                <a:latin typeface="+mn-lt"/>
                <a:ea typeface="+mn-ea"/>
                <a:cs typeface="+mn-cs"/>
              </a:rPr>
              <a:t>Aircraft-based remote sensing</a:t>
            </a:r>
          </a:p>
          <a:p>
            <a:pPr lvl="1" fontAlgn="base"/>
            <a:r>
              <a:rPr lang="en-US" sz="1200" b="0" i="0" kern="1200" dirty="0" smtClean="0">
                <a:solidFill>
                  <a:schemeClr val="tx1"/>
                </a:solidFill>
                <a:effectLst/>
                <a:latin typeface="+mn-lt"/>
                <a:ea typeface="+mn-ea"/>
                <a:cs typeface="+mn-cs"/>
              </a:rPr>
              <a:t>Total methane flux by source region with tracers for limited source type identification</a:t>
            </a:r>
          </a:p>
          <a:p>
            <a:pPr lvl="1" fontAlgn="base"/>
            <a:r>
              <a:rPr lang="en-US" sz="1200" b="0" i="0" kern="1200" dirty="0" smtClean="0">
                <a:solidFill>
                  <a:schemeClr val="tx1"/>
                </a:solidFill>
                <a:effectLst/>
                <a:latin typeface="+mn-lt"/>
                <a:ea typeface="+mn-ea"/>
                <a:cs typeface="+mn-cs"/>
              </a:rPr>
              <a:t>Identification of individual methane plumes</a:t>
            </a:r>
          </a:p>
          <a:p>
            <a:pPr fontAlgn="base"/>
            <a:r>
              <a:rPr lang="en-US" sz="1200" b="0" i="0" kern="1200" dirty="0" smtClean="0">
                <a:solidFill>
                  <a:schemeClr val="tx1"/>
                </a:solidFill>
                <a:effectLst/>
                <a:latin typeface="+mn-lt"/>
                <a:ea typeface="+mn-ea"/>
                <a:cs typeface="+mn-cs"/>
              </a:rPr>
              <a:t>Ground verification</a:t>
            </a:r>
          </a:p>
          <a:p>
            <a:pPr lvl="1" fontAlgn="base"/>
            <a:r>
              <a:rPr lang="en-US" sz="1200" b="0" i="0" kern="1200" dirty="0" smtClean="0">
                <a:solidFill>
                  <a:schemeClr val="tx1"/>
                </a:solidFill>
                <a:effectLst/>
                <a:latin typeface="+mn-lt"/>
                <a:ea typeface="+mn-ea"/>
                <a:cs typeface="+mn-cs"/>
              </a:rPr>
              <a:t>Mobile methane monitors and infrared cameras</a:t>
            </a:r>
          </a:p>
          <a:p>
            <a:pPr lvl="1" fontAlgn="base"/>
            <a:r>
              <a:rPr lang="en-US" sz="1200" b="0" i="0" kern="1200" dirty="0" smtClean="0">
                <a:solidFill>
                  <a:schemeClr val="tx1"/>
                </a:solidFill>
                <a:effectLst/>
                <a:latin typeface="+mn-lt"/>
                <a:ea typeface="+mn-ea"/>
                <a:cs typeface="+mn-cs"/>
              </a:rPr>
              <a:t>Flux measurements</a:t>
            </a:r>
          </a:p>
          <a:p>
            <a:pPr fontAlgn="base"/>
            <a:r>
              <a:rPr lang="en-US" sz="1200" b="0" i="0" kern="1200" dirty="0" smtClean="0">
                <a:solidFill>
                  <a:schemeClr val="tx1"/>
                </a:solidFill>
                <a:effectLst/>
                <a:latin typeface="+mn-lt"/>
                <a:ea typeface="+mn-ea"/>
                <a:cs typeface="+mn-cs"/>
              </a:rPr>
              <a:t>Regional Inventory Analysis</a:t>
            </a:r>
          </a:p>
          <a:p>
            <a:pPr lvl="1" fontAlgn="base"/>
            <a:r>
              <a:rPr lang="en-US" sz="1200" b="0" i="0" u="sng" strike="noStrike" kern="1200" dirty="0" smtClean="0">
                <a:solidFill>
                  <a:schemeClr val="tx1"/>
                </a:solidFill>
                <a:effectLst/>
                <a:latin typeface="+mn-lt"/>
                <a:ea typeface="+mn-ea"/>
                <a:cs typeface="+mn-cs"/>
                <a:hlinkClick r:id="rId3"/>
              </a:rPr>
              <a:t>ARB Statewide GHG Monitoring Network</a:t>
            </a:r>
            <a:endParaRPr lang="en-US" sz="1200" b="0" i="0" kern="1200" dirty="0" smtClean="0">
              <a:solidFill>
                <a:schemeClr val="tx1"/>
              </a:solidFill>
              <a:effectLst/>
              <a:latin typeface="+mn-lt"/>
              <a:ea typeface="+mn-ea"/>
              <a:cs typeface="+mn-cs"/>
            </a:endParaRPr>
          </a:p>
          <a:p>
            <a:pPr lvl="1" fontAlgn="base"/>
            <a:r>
              <a:rPr lang="en-US" sz="1200" b="0" i="0" kern="1200" dirty="0" smtClean="0">
                <a:solidFill>
                  <a:schemeClr val="tx1"/>
                </a:solidFill>
                <a:effectLst/>
                <a:latin typeface="+mn-lt"/>
                <a:ea typeface="+mn-ea"/>
                <a:cs typeface="+mn-cs"/>
              </a:rPr>
              <a:t>Air Quality Modeling</a:t>
            </a:r>
          </a:p>
          <a:p>
            <a:pPr lvl="1" fontAlgn="base"/>
            <a:endParaRPr lang="en-US" sz="1200" b="0" i="0" kern="1200" dirty="0" smtClean="0">
              <a:solidFill>
                <a:schemeClr val="tx1"/>
              </a:solidFill>
              <a:effectLst/>
              <a:latin typeface="+mn-lt"/>
              <a:ea typeface="+mn-ea"/>
              <a:cs typeface="+mn-cs"/>
            </a:endParaRPr>
          </a:p>
          <a:p>
            <a:r>
              <a:rPr lang="en-US" dirty="0" smtClean="0"/>
              <a:t> Image source: https://svs.gsfc.nasa.gov/20197</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dirty="0"/>
          </a:p>
        </p:txBody>
      </p:sp>
    </p:spTree>
    <p:extLst>
      <p:ext uri="{BB962C8B-B14F-4D97-AF65-F5344CB8AC3E}">
        <p14:creationId xmlns:p14="http://schemas.microsoft.com/office/powerpoint/2010/main" val="2798602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Jake</a:t>
            </a:r>
          </a:p>
          <a:p>
            <a:endParaRPr lang="en-US" baseline="0" dirty="0" smtClean="0"/>
          </a:p>
          <a:p>
            <a:r>
              <a:rPr lang="en-US" baseline="0" dirty="0" smtClean="0"/>
              <a:t>From </a:t>
            </a:r>
            <a:r>
              <a:rPr lang="en-US" baseline="0" dirty="0" err="1" smtClean="0"/>
              <a:t>Kort</a:t>
            </a:r>
            <a:r>
              <a:rPr lang="en-US" baseline="0" dirty="0" smtClean="0"/>
              <a:t> et al.</a:t>
            </a:r>
          </a:p>
          <a:p>
            <a:r>
              <a:rPr lang="en-US" sz="1200" b="0" i="0" kern="1200" dirty="0" smtClean="0">
                <a:solidFill>
                  <a:schemeClr val="tx1"/>
                </a:solidFill>
                <a:effectLst/>
                <a:latin typeface="+mn-lt"/>
                <a:ea typeface="+mn-ea"/>
                <a:cs typeface="+mn-cs"/>
              </a:rPr>
              <a:t>Column methane anomalies and emissions over the conterminous U.S. (a) Average SCIAMACHY anomaly from 2003 to 2009 gridded at 1/3° resolution.</a:t>
            </a:r>
            <a:endParaRPr lang="en-US" sz="1200" b="0" i="0" kern="1200" baseline="0" dirty="0" smtClean="0">
              <a:solidFill>
                <a:schemeClr val="tx1"/>
              </a:solidFill>
              <a:effectLst/>
              <a:latin typeface="+mn-lt"/>
              <a:ea typeface="+mn-ea"/>
              <a:cs typeface="+mn-cs"/>
            </a:endParaRPr>
          </a:p>
          <a:p>
            <a:endParaRPr lang="en-US" baseline="0" dirty="0" smtClean="0"/>
          </a:p>
          <a:p>
            <a:r>
              <a:rPr lang="en-US" baseline="0" dirty="0" smtClean="0"/>
              <a:t>Reasons for choosing our study area:</a:t>
            </a:r>
          </a:p>
          <a:p>
            <a:r>
              <a:rPr lang="en-US" baseline="0" dirty="0" smtClean="0"/>
              <a:t>Methane anomalies detected by satellites – regional hotspots that we need to explore with finer resolution data from airborne sensors or ground based measurements</a:t>
            </a:r>
          </a:p>
          <a:p>
            <a:r>
              <a:rPr lang="en-US" baseline="0" dirty="0" smtClean="0"/>
              <a:t>Dairy farms and their large contribution to methane emissions</a:t>
            </a:r>
          </a:p>
          <a:p>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Image source:</a:t>
            </a:r>
            <a:r>
              <a:rPr lang="en-US" sz="1200" dirty="0" smtClean="0">
                <a:solidFill>
                  <a:srgbClr val="000000"/>
                </a:solidFill>
                <a:latin typeface="Arial" panose="020B0604020202020204" pitchFamily="34" charset="0"/>
              </a:rPr>
              <a:t> </a:t>
            </a:r>
            <a:r>
              <a:rPr lang="en-US" sz="1200" dirty="0" smtClean="0"/>
              <a:t>https://news.agu.org/press-release/satellite-data-shows-u-s-methane-hot-spot-bigger-than-expected/ </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55088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p>
          <a:p>
            <a:endParaRPr lang="en-US" dirty="0" smtClean="0"/>
          </a:p>
          <a:p>
            <a:r>
              <a:rPr lang="en-US" dirty="0" smtClean="0"/>
              <a:t>EO-1’s Hyperion instrument</a:t>
            </a:r>
            <a:r>
              <a:rPr lang="en-US" baseline="0" dirty="0" smtClean="0"/>
              <a:t>.</a:t>
            </a:r>
          </a:p>
          <a:p>
            <a:endParaRPr lang="en-US" baseline="0" dirty="0" smtClean="0"/>
          </a:p>
          <a:p>
            <a:r>
              <a:rPr lang="en-US" dirty="0" smtClean="0"/>
              <a:t>Image source</a:t>
            </a:r>
            <a:r>
              <a:rPr lang="en-US" baseline="0" dirty="0" smtClean="0"/>
              <a:t>: </a:t>
            </a:r>
            <a:r>
              <a:rPr lang="en-US" dirty="0" smtClean="0"/>
              <a:t>https://earthobservatory.nasa.gov/IOTD/view.php?id=88245</a:t>
            </a: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62445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a:t>
            </a:r>
          </a:p>
          <a:p>
            <a:endParaRPr lang="en-US" dirty="0" smtClean="0"/>
          </a:p>
          <a:p>
            <a:r>
              <a:rPr lang="en-US" dirty="0" smtClean="0"/>
              <a:t>Statewide</a:t>
            </a:r>
            <a:r>
              <a:rPr lang="en-US" baseline="0" dirty="0" smtClean="0"/>
              <a:t> methane emissions campaign 2016 AVIRIS-NG (supported by ARB)</a:t>
            </a:r>
          </a:p>
          <a:p>
            <a:endParaRPr lang="en-US" baseline="0" dirty="0" smtClean="0"/>
          </a:p>
          <a:p>
            <a:r>
              <a:rPr lang="en-US" baseline="0" dirty="0" smtClean="0"/>
              <a:t>For point source identification, satellites can’t get this level of detail yet.</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748293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BF544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BF544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BF5441"/>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BF5441"/>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BF5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emf"/><Relationship Id="rId4" Type="http://schemas.openxmlformats.org/officeDocument/2006/relationships/image" Target="../media/image55.png"/><Relationship Id="rId9" Type="http://schemas.openxmlformats.org/officeDocument/2006/relationships/image" Target="../media/image60.e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68"/>
          <p:cNvPicPr preferRelativeResize="0">
            <a:picLocks noChangeAspect="1"/>
          </p:cNvPicPr>
          <p:nvPr/>
        </p:nvPicPr>
        <p:blipFill rotWithShape="1">
          <a:blip r:embed="rId3">
            <a:alphaModFix/>
          </a:blip>
          <a:srcRect l="23806" r="18268" b="3529"/>
          <a:stretch/>
        </p:blipFill>
        <p:spPr>
          <a:xfrm>
            <a:off x="-42531" y="-22627"/>
            <a:ext cx="7321517" cy="6880627"/>
          </a:xfrm>
          <a:prstGeom prst="rect">
            <a:avLst/>
          </a:prstGeom>
          <a:noFill/>
          <a:ln>
            <a:noFill/>
          </a:ln>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126"/>
            <a:ext cx="12192000" cy="6884126"/>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3120" cy="70312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BF5441"/>
                </a:solidFill>
              </a:rPr>
              <a:t>CALIFORNIA HEALTH AND AIR QUALITY</a:t>
            </a:r>
            <a:endParaRPr lang="en-US" dirty="0">
              <a:solidFill>
                <a:srgbClr val="BF5441"/>
              </a:solidFill>
            </a:endParaRPr>
          </a:p>
        </p:txBody>
      </p:sp>
      <p:sp>
        <p:nvSpPr>
          <p:cNvPr id="9" name="Subtitle 2"/>
          <p:cNvSpPr txBox="1">
            <a:spLocks/>
          </p:cNvSpPr>
          <p:nvPr/>
        </p:nvSpPr>
        <p:spPr>
          <a:xfrm>
            <a:off x="5604734"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BF5440"/>
                </a:solidFill>
              </a:rPr>
              <a:t>Identifying Methane Emissions Patterns from Dairy Farms Using Aircraft Remote Sensing Observations and Image </a:t>
            </a:r>
            <a:r>
              <a:rPr lang="en-US" sz="2000" dirty="0" smtClean="0">
                <a:solidFill>
                  <a:srgbClr val="BF5440"/>
                </a:solidFill>
              </a:rPr>
              <a:t>Classification</a:t>
            </a:r>
            <a:endParaRPr lang="en-US" sz="2000" dirty="0">
              <a:solidFill>
                <a:srgbClr val="BF5440"/>
              </a:solidFill>
            </a:endParaRPr>
          </a:p>
        </p:txBody>
      </p:sp>
      <p:sp>
        <p:nvSpPr>
          <p:cNvPr id="22" name="TextBox 21"/>
          <p:cNvSpPr txBox="1"/>
          <p:nvPr/>
        </p:nvSpPr>
        <p:spPr>
          <a:xfrm>
            <a:off x="5225140" y="5789053"/>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NASA Jet Propulsion Laboratory</a:t>
            </a:r>
          </a:p>
        </p:txBody>
      </p:sp>
      <p:sp>
        <p:nvSpPr>
          <p:cNvPr id="15" name="Text Placeholder 17"/>
          <p:cNvSpPr txBox="1">
            <a:spLocks/>
          </p:cNvSpPr>
          <p:nvPr/>
        </p:nvSpPr>
        <p:spPr>
          <a:xfrm>
            <a:off x="5982344"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Kelsey Foster</a:t>
            </a:r>
            <a:endParaRPr lang="en-US" sz="1800" dirty="0">
              <a:solidFill>
                <a:schemeClr val="tx1">
                  <a:lumMod val="75000"/>
                  <a:lumOff val="25000"/>
                </a:schemeClr>
              </a:solidFill>
              <a:latin typeface="Century Gothic" panose="020B0502020202020204" pitchFamily="34" charset="0"/>
            </a:endParaRPr>
          </a:p>
        </p:txBody>
      </p:sp>
      <p:sp>
        <p:nvSpPr>
          <p:cNvPr id="23" name="Text Placeholder 17"/>
          <p:cNvSpPr txBox="1">
            <a:spLocks/>
          </p:cNvSpPr>
          <p:nvPr/>
        </p:nvSpPr>
        <p:spPr>
          <a:xfrm>
            <a:off x="5983404" y="517032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Erika Higa</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465929"/>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Summer</a:t>
            </a: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Jacob Arndt</a:t>
            </a: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Tiered Observation Strategy</a:t>
            </a:r>
            <a:endParaRPr lang="en-US" dirty="0"/>
          </a:p>
        </p:txBody>
      </p:sp>
      <p:sp>
        <p:nvSpPr>
          <p:cNvPr id="5" name="TextBox 4"/>
          <p:cNvSpPr txBox="1"/>
          <p:nvPr/>
        </p:nvSpPr>
        <p:spPr>
          <a:xfrm>
            <a:off x="602189" y="1142501"/>
            <a:ext cx="3403496" cy="461665"/>
          </a:xfrm>
          <a:prstGeom prst="rect">
            <a:avLst/>
          </a:prstGeom>
          <a:noFill/>
        </p:spPr>
        <p:txBody>
          <a:bodyPr wrap="none" rtlCol="0">
            <a:spAutoFit/>
          </a:bodyPr>
          <a:lstStyle/>
          <a:p>
            <a:r>
              <a:rPr lang="en-US" sz="2400" dirty="0">
                <a:solidFill>
                  <a:srgbClr val="BF5441"/>
                </a:solidFill>
              </a:rPr>
              <a:t>3</a:t>
            </a:r>
            <a:r>
              <a:rPr lang="en-US" sz="2400" dirty="0" smtClean="0">
                <a:solidFill>
                  <a:srgbClr val="BF5441"/>
                </a:solidFill>
              </a:rPr>
              <a:t>. </a:t>
            </a:r>
            <a:r>
              <a:rPr lang="en-US" sz="2400" dirty="0" smtClean="0">
                <a:solidFill>
                  <a:schemeClr val="tx1">
                    <a:lumMod val="75000"/>
                    <a:lumOff val="25000"/>
                  </a:schemeClr>
                </a:solidFill>
              </a:rPr>
              <a:t>Ground verification</a:t>
            </a:r>
            <a:endParaRPr lang="en-US" sz="2400" dirty="0">
              <a:solidFill>
                <a:schemeClr val="tx1">
                  <a:lumMod val="75000"/>
                  <a:lumOff val="25000"/>
                </a:schemeClr>
              </a:solidFill>
            </a:endParaRPr>
          </a:p>
        </p:txBody>
      </p:sp>
      <p:pic>
        <p:nvPicPr>
          <p:cNvPr id="6" name="Picture 5"/>
          <p:cNvPicPr>
            <a:picLocks noChangeAspect="1"/>
          </p:cNvPicPr>
          <p:nvPr/>
        </p:nvPicPr>
        <p:blipFill>
          <a:blip r:embed="rId3"/>
          <a:stretch>
            <a:fillRect/>
          </a:stretch>
        </p:blipFill>
        <p:spPr>
          <a:xfrm>
            <a:off x="602189" y="2295525"/>
            <a:ext cx="4699536" cy="3667125"/>
          </a:xfrm>
          <a:prstGeom prst="rect">
            <a:avLst/>
          </a:prstGeom>
        </p:spPr>
      </p:pic>
      <p:pic>
        <p:nvPicPr>
          <p:cNvPr id="7" name="Picture 6"/>
          <p:cNvPicPr>
            <a:picLocks noChangeAspect="1"/>
          </p:cNvPicPr>
          <p:nvPr/>
        </p:nvPicPr>
        <p:blipFill>
          <a:blip r:embed="rId4"/>
          <a:stretch>
            <a:fillRect/>
          </a:stretch>
        </p:blipFill>
        <p:spPr>
          <a:xfrm>
            <a:off x="5586412" y="3652450"/>
            <a:ext cx="6372225" cy="2171700"/>
          </a:xfrm>
          <a:prstGeom prst="rect">
            <a:avLst/>
          </a:prstGeom>
        </p:spPr>
      </p:pic>
      <p:sp>
        <p:nvSpPr>
          <p:cNvPr id="8" name="TextBox 7"/>
          <p:cNvSpPr txBox="1"/>
          <p:nvPr/>
        </p:nvSpPr>
        <p:spPr>
          <a:xfrm>
            <a:off x="602189" y="5962650"/>
            <a:ext cx="1681871" cy="276999"/>
          </a:xfrm>
          <a:prstGeom prst="rect">
            <a:avLst/>
          </a:prstGeom>
          <a:noFill/>
        </p:spPr>
        <p:txBody>
          <a:bodyPr wrap="none" rtlCol="0">
            <a:spAutoFit/>
          </a:bodyPr>
          <a:lstStyle/>
          <a:p>
            <a:r>
              <a:rPr lang="en-US" sz="1200" dirty="0" smtClean="0"/>
              <a:t>Verhulst et al. (2017)</a:t>
            </a:r>
            <a:endParaRPr lang="en-US" sz="1200" dirty="0"/>
          </a:p>
        </p:txBody>
      </p:sp>
      <p:sp>
        <p:nvSpPr>
          <p:cNvPr id="10" name="TextBox 9"/>
          <p:cNvSpPr txBox="1"/>
          <p:nvPr/>
        </p:nvSpPr>
        <p:spPr>
          <a:xfrm>
            <a:off x="5510212" y="5962649"/>
            <a:ext cx="1670650" cy="276999"/>
          </a:xfrm>
          <a:prstGeom prst="rect">
            <a:avLst/>
          </a:prstGeom>
          <a:noFill/>
        </p:spPr>
        <p:txBody>
          <a:bodyPr wrap="none" rtlCol="0">
            <a:spAutoFit/>
          </a:bodyPr>
          <a:lstStyle/>
          <a:p>
            <a:r>
              <a:rPr lang="en-US" sz="1200" dirty="0" smtClean="0"/>
              <a:t>Hopkins et al. (2016)</a:t>
            </a:r>
            <a:endParaRPr lang="en-US" sz="1200" dirty="0"/>
          </a:p>
        </p:txBody>
      </p:sp>
      <p:sp>
        <p:nvSpPr>
          <p:cNvPr id="11" name="TextBox 10"/>
          <p:cNvSpPr txBox="1"/>
          <p:nvPr/>
        </p:nvSpPr>
        <p:spPr>
          <a:xfrm>
            <a:off x="1268643" y="1895415"/>
            <a:ext cx="3366627" cy="400110"/>
          </a:xfrm>
          <a:prstGeom prst="rect">
            <a:avLst/>
          </a:prstGeom>
          <a:noFill/>
        </p:spPr>
        <p:txBody>
          <a:bodyPr wrap="none" rtlCol="0">
            <a:spAutoFit/>
          </a:bodyPr>
          <a:lstStyle/>
          <a:p>
            <a:r>
              <a:rPr lang="en-US" sz="2000" dirty="0" smtClean="0">
                <a:solidFill>
                  <a:schemeClr val="tx1">
                    <a:lumMod val="75000"/>
                    <a:lumOff val="25000"/>
                  </a:schemeClr>
                </a:solidFill>
              </a:rPr>
              <a:t>Megacities</a:t>
            </a:r>
            <a:r>
              <a:rPr lang="en-US" sz="2000" i="1" dirty="0" smtClean="0">
                <a:solidFill>
                  <a:schemeClr val="tx1">
                    <a:lumMod val="75000"/>
                    <a:lumOff val="25000"/>
                  </a:schemeClr>
                </a:solidFill>
              </a:rPr>
              <a:t> </a:t>
            </a:r>
            <a:r>
              <a:rPr lang="en-US" sz="2000" i="1" dirty="0" smtClean="0">
                <a:solidFill>
                  <a:schemeClr val="tx1">
                    <a:lumMod val="75000"/>
                    <a:lumOff val="25000"/>
                  </a:schemeClr>
                </a:solidFill>
              </a:rPr>
              <a:t>in situ </a:t>
            </a:r>
            <a:r>
              <a:rPr lang="en-US" sz="2000" dirty="0" smtClean="0">
                <a:solidFill>
                  <a:schemeClr val="tx1">
                    <a:lumMod val="75000"/>
                    <a:lumOff val="25000"/>
                  </a:schemeClr>
                </a:solidFill>
              </a:rPr>
              <a:t>network</a:t>
            </a:r>
            <a:endParaRPr lang="en-US" sz="2000" dirty="0">
              <a:solidFill>
                <a:schemeClr val="tx1">
                  <a:lumMod val="75000"/>
                  <a:lumOff val="25000"/>
                </a:schemeClr>
              </a:solidFill>
            </a:endParaRPr>
          </a:p>
        </p:txBody>
      </p:sp>
      <p:sp>
        <p:nvSpPr>
          <p:cNvPr id="12" name="TextBox 11"/>
          <p:cNvSpPr txBox="1"/>
          <p:nvPr/>
        </p:nvSpPr>
        <p:spPr>
          <a:xfrm>
            <a:off x="7479586" y="3122923"/>
            <a:ext cx="2933816" cy="400110"/>
          </a:xfrm>
          <a:prstGeom prst="rect">
            <a:avLst/>
          </a:prstGeom>
          <a:noFill/>
        </p:spPr>
        <p:txBody>
          <a:bodyPr wrap="none" rtlCol="0">
            <a:spAutoFit/>
          </a:bodyPr>
          <a:lstStyle/>
          <a:p>
            <a:r>
              <a:rPr lang="en-US" sz="2000" dirty="0" smtClean="0">
                <a:solidFill>
                  <a:schemeClr val="tx1">
                    <a:lumMod val="75000"/>
                    <a:lumOff val="25000"/>
                  </a:schemeClr>
                </a:solidFill>
              </a:rPr>
              <a:t>Mobile measurements</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1438873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753" y="1786269"/>
            <a:ext cx="5486400" cy="41148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113" y="1786269"/>
            <a:ext cx="5486400" cy="4114800"/>
          </a:xfrm>
          <a:prstGeom prst="rect">
            <a:avLst/>
          </a:prstGeom>
        </p:spPr>
      </p:pic>
      <p:sp>
        <p:nvSpPr>
          <p:cNvPr id="2" name="Title 1"/>
          <p:cNvSpPr>
            <a:spLocks noGrp="1"/>
          </p:cNvSpPr>
          <p:nvPr>
            <p:ph type="title"/>
          </p:nvPr>
        </p:nvSpPr>
        <p:spPr/>
        <p:txBody>
          <a:bodyPr/>
          <a:lstStyle/>
          <a:p>
            <a:r>
              <a:rPr lang="en-US" dirty="0" smtClean="0"/>
              <a:t>Tiered Observation Strategy</a:t>
            </a:r>
            <a:endParaRPr lang="en-US" dirty="0"/>
          </a:p>
        </p:txBody>
      </p:sp>
      <p:sp>
        <p:nvSpPr>
          <p:cNvPr id="5" name="TextBox 4"/>
          <p:cNvSpPr txBox="1"/>
          <p:nvPr/>
        </p:nvSpPr>
        <p:spPr>
          <a:xfrm>
            <a:off x="602190" y="1163049"/>
            <a:ext cx="4616970" cy="461665"/>
          </a:xfrm>
          <a:prstGeom prst="rect">
            <a:avLst/>
          </a:prstGeom>
          <a:noFill/>
        </p:spPr>
        <p:txBody>
          <a:bodyPr wrap="none" rtlCol="0">
            <a:spAutoFit/>
          </a:bodyPr>
          <a:lstStyle/>
          <a:p>
            <a:r>
              <a:rPr lang="en-US" sz="2400" dirty="0">
                <a:solidFill>
                  <a:srgbClr val="BF5441"/>
                </a:solidFill>
              </a:rPr>
              <a:t>4</a:t>
            </a:r>
            <a:r>
              <a:rPr lang="en-US" sz="2400" dirty="0" smtClean="0">
                <a:solidFill>
                  <a:srgbClr val="BF5441"/>
                </a:solidFill>
              </a:rPr>
              <a:t>. </a:t>
            </a:r>
            <a:r>
              <a:rPr lang="en-US" sz="2400" dirty="0" smtClean="0">
                <a:solidFill>
                  <a:schemeClr val="tx1">
                    <a:lumMod val="75000"/>
                    <a:lumOff val="25000"/>
                  </a:schemeClr>
                </a:solidFill>
              </a:rPr>
              <a:t>Regional Inventory Analysis</a:t>
            </a:r>
            <a:endParaRPr lang="en-US" sz="2400" dirty="0">
              <a:solidFill>
                <a:schemeClr val="tx1">
                  <a:lumMod val="75000"/>
                  <a:lumOff val="25000"/>
                </a:schemeClr>
              </a:solidFill>
            </a:endParaRPr>
          </a:p>
        </p:txBody>
      </p:sp>
      <p:pic>
        <p:nvPicPr>
          <p:cNvPr id="4" name="Picture 3"/>
          <p:cNvPicPr>
            <a:picLocks noChangeAspect="1"/>
          </p:cNvPicPr>
          <p:nvPr/>
        </p:nvPicPr>
        <p:blipFill>
          <a:blip r:embed="rId5"/>
          <a:stretch>
            <a:fillRect/>
          </a:stretch>
        </p:blipFill>
        <p:spPr>
          <a:xfrm>
            <a:off x="6457606" y="4591436"/>
            <a:ext cx="1243499" cy="1167477"/>
          </a:xfrm>
          <a:prstGeom prst="rect">
            <a:avLst/>
          </a:prstGeom>
        </p:spPr>
      </p:pic>
      <p:pic>
        <p:nvPicPr>
          <p:cNvPr id="8" name="Picture 7"/>
          <p:cNvPicPr>
            <a:picLocks noChangeAspect="1"/>
          </p:cNvPicPr>
          <p:nvPr/>
        </p:nvPicPr>
        <p:blipFill>
          <a:blip r:embed="rId6"/>
          <a:stretch>
            <a:fillRect/>
          </a:stretch>
        </p:blipFill>
        <p:spPr>
          <a:xfrm>
            <a:off x="602190" y="5101688"/>
            <a:ext cx="1336604" cy="657225"/>
          </a:xfrm>
          <a:prstGeom prst="rect">
            <a:avLst/>
          </a:prstGeom>
        </p:spPr>
      </p:pic>
    </p:spTree>
    <p:extLst>
      <p:ext uri="{BB962C8B-B14F-4D97-AF65-F5344CB8AC3E}">
        <p14:creationId xmlns:p14="http://schemas.microsoft.com/office/powerpoint/2010/main" val="2392471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22" y="1487173"/>
            <a:ext cx="5486585" cy="457215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557" y="1487173"/>
            <a:ext cx="5486585" cy="4572154"/>
          </a:xfrm>
          <a:prstGeom prst="rect">
            <a:avLst/>
          </a:prstGeom>
        </p:spPr>
      </p:pic>
      <p:sp>
        <p:nvSpPr>
          <p:cNvPr id="2" name="Title 1"/>
          <p:cNvSpPr>
            <a:spLocks noGrp="1"/>
          </p:cNvSpPr>
          <p:nvPr>
            <p:ph type="title"/>
          </p:nvPr>
        </p:nvSpPr>
        <p:spPr>
          <a:xfrm>
            <a:off x="1000125" y="365124"/>
            <a:ext cx="9982200" cy="479425"/>
          </a:xfrm>
        </p:spPr>
        <p:txBody>
          <a:bodyPr/>
          <a:lstStyle/>
          <a:p>
            <a:r>
              <a:rPr lang="en-US" sz="3200" dirty="0"/>
              <a:t>Gridded National Inventory of Methane </a:t>
            </a:r>
            <a:r>
              <a:rPr lang="en-US" sz="3200" dirty="0" smtClean="0"/>
              <a:t>Emissions</a:t>
            </a:r>
            <a:endParaRPr lang="en-US" sz="3200" dirty="0"/>
          </a:p>
        </p:txBody>
      </p:sp>
      <p:sp>
        <p:nvSpPr>
          <p:cNvPr id="18" name="TextBox 17"/>
          <p:cNvSpPr txBox="1"/>
          <p:nvPr/>
        </p:nvSpPr>
        <p:spPr>
          <a:xfrm>
            <a:off x="7696595" y="6059327"/>
            <a:ext cx="2499402" cy="369332"/>
          </a:xfrm>
          <a:prstGeom prst="rect">
            <a:avLst/>
          </a:prstGeom>
          <a:noFill/>
        </p:spPr>
        <p:txBody>
          <a:bodyPr wrap="none" rtlCol="0">
            <a:spAutoFit/>
          </a:bodyPr>
          <a:lstStyle/>
          <a:p>
            <a:r>
              <a:rPr lang="en-US" dirty="0" smtClean="0"/>
              <a:t>Enteric Fermentation</a:t>
            </a:r>
            <a:endParaRPr lang="en-US" dirty="0"/>
          </a:p>
        </p:txBody>
      </p:sp>
      <p:sp>
        <p:nvSpPr>
          <p:cNvPr id="19" name="TextBox 18"/>
          <p:cNvSpPr txBox="1"/>
          <p:nvPr/>
        </p:nvSpPr>
        <p:spPr>
          <a:xfrm>
            <a:off x="1848947" y="6044654"/>
            <a:ext cx="2678938" cy="369332"/>
          </a:xfrm>
          <a:prstGeom prst="rect">
            <a:avLst/>
          </a:prstGeom>
          <a:noFill/>
        </p:spPr>
        <p:txBody>
          <a:bodyPr wrap="none" rtlCol="0">
            <a:spAutoFit/>
          </a:bodyPr>
          <a:lstStyle/>
          <a:p>
            <a:r>
              <a:rPr lang="en-US" dirty="0" smtClean="0"/>
              <a:t>Manure Management</a:t>
            </a:r>
            <a:endParaRPr lang="en-US" dirty="0"/>
          </a:p>
        </p:txBody>
      </p:sp>
      <p:sp>
        <p:nvSpPr>
          <p:cNvPr id="30" name="Rectangle 29"/>
          <p:cNvSpPr/>
          <p:nvPr/>
        </p:nvSpPr>
        <p:spPr>
          <a:xfrm>
            <a:off x="487248" y="4225919"/>
            <a:ext cx="1401259" cy="178651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3" name="Picture 12"/>
          <p:cNvPicPr>
            <a:picLocks noChangeAspect="1"/>
          </p:cNvPicPr>
          <p:nvPr/>
        </p:nvPicPr>
        <p:blipFill>
          <a:blip r:embed="rId5"/>
          <a:stretch>
            <a:fillRect/>
          </a:stretch>
        </p:blipFill>
        <p:spPr>
          <a:xfrm>
            <a:off x="613826" y="5597169"/>
            <a:ext cx="1274681" cy="335467"/>
          </a:xfrm>
          <a:prstGeom prst="rect">
            <a:avLst/>
          </a:prstGeom>
        </p:spPr>
      </p:pic>
      <p:sp>
        <p:nvSpPr>
          <p:cNvPr id="26" name="Rectangle 25"/>
          <p:cNvSpPr/>
          <p:nvPr/>
        </p:nvSpPr>
        <p:spPr>
          <a:xfrm>
            <a:off x="708363" y="5350239"/>
            <a:ext cx="269626" cy="276999"/>
          </a:xfrm>
          <a:prstGeom prst="rect">
            <a:avLst/>
          </a:prstGeom>
        </p:spPr>
        <p:txBody>
          <a:bodyPr wrap="none">
            <a:spAutoFit/>
          </a:bodyPr>
          <a:lstStyle/>
          <a:p>
            <a:r>
              <a:rPr lang="en-US" sz="1200" dirty="0"/>
              <a:t>0</a:t>
            </a:r>
          </a:p>
        </p:txBody>
      </p:sp>
      <p:sp>
        <p:nvSpPr>
          <p:cNvPr id="27" name="Rectangle 26"/>
          <p:cNvSpPr/>
          <p:nvPr/>
        </p:nvSpPr>
        <p:spPr>
          <a:xfrm>
            <a:off x="699935" y="4572667"/>
            <a:ext cx="1015021" cy="276999"/>
          </a:xfrm>
          <a:prstGeom prst="rect">
            <a:avLst/>
          </a:prstGeom>
        </p:spPr>
        <p:txBody>
          <a:bodyPr wrap="none">
            <a:spAutoFit/>
          </a:bodyPr>
          <a:lstStyle/>
          <a:p>
            <a:r>
              <a:rPr lang="en-US" sz="1200" dirty="0"/>
              <a:t>4.6428e+12</a:t>
            </a:r>
          </a:p>
        </p:txBody>
      </p:sp>
      <p:sp>
        <p:nvSpPr>
          <p:cNvPr id="28" name="Rectangle 27"/>
          <p:cNvSpPr/>
          <p:nvPr/>
        </p:nvSpPr>
        <p:spPr>
          <a:xfrm>
            <a:off x="534525" y="4266731"/>
            <a:ext cx="1313180" cy="276999"/>
          </a:xfrm>
          <a:prstGeom prst="rect">
            <a:avLst/>
          </a:prstGeom>
        </p:spPr>
        <p:txBody>
          <a:bodyPr wrap="none">
            <a:spAutoFit/>
          </a:bodyPr>
          <a:lstStyle/>
          <a:p>
            <a:r>
              <a:rPr lang="en-US" sz="1200" b="1" dirty="0" err="1"/>
              <a:t>molec</a:t>
            </a:r>
            <a:r>
              <a:rPr lang="en-US" sz="1200" b="1" dirty="0"/>
              <a:t> cm-2s-1</a:t>
            </a:r>
          </a:p>
        </p:txBody>
      </p:sp>
      <p:sp>
        <p:nvSpPr>
          <p:cNvPr id="34" name="Rectangle 33"/>
          <p:cNvSpPr/>
          <p:nvPr/>
        </p:nvSpPr>
        <p:spPr>
          <a:xfrm>
            <a:off x="6241604" y="4225919"/>
            <a:ext cx="1401259" cy="1786514"/>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4" name="Picture 13"/>
          <p:cNvPicPr>
            <a:picLocks noChangeAspect="1"/>
          </p:cNvPicPr>
          <p:nvPr/>
        </p:nvPicPr>
        <p:blipFill>
          <a:blip r:embed="rId5"/>
          <a:stretch>
            <a:fillRect/>
          </a:stretch>
        </p:blipFill>
        <p:spPr>
          <a:xfrm>
            <a:off x="6421914" y="5612275"/>
            <a:ext cx="1274681" cy="335467"/>
          </a:xfrm>
          <a:prstGeom prst="rect">
            <a:avLst/>
          </a:prstGeom>
        </p:spPr>
      </p:pic>
      <p:sp>
        <p:nvSpPr>
          <p:cNvPr id="24" name="Rectangle 23"/>
          <p:cNvSpPr/>
          <p:nvPr/>
        </p:nvSpPr>
        <p:spPr>
          <a:xfrm>
            <a:off x="6421914" y="4608292"/>
            <a:ext cx="1099981" cy="276999"/>
          </a:xfrm>
          <a:prstGeom prst="rect">
            <a:avLst/>
          </a:prstGeom>
        </p:spPr>
        <p:txBody>
          <a:bodyPr wrap="none">
            <a:spAutoFit/>
          </a:bodyPr>
          <a:lstStyle/>
          <a:p>
            <a:r>
              <a:rPr lang="en-US" sz="1200" dirty="0" smtClean="0"/>
              <a:t>4.54479e+12</a:t>
            </a:r>
            <a:endParaRPr lang="en-US" sz="1200" dirty="0"/>
          </a:p>
        </p:txBody>
      </p:sp>
      <p:sp>
        <p:nvSpPr>
          <p:cNvPr id="25" name="Rectangle 24"/>
          <p:cNvSpPr/>
          <p:nvPr/>
        </p:nvSpPr>
        <p:spPr>
          <a:xfrm>
            <a:off x="6421914" y="5385865"/>
            <a:ext cx="269626" cy="276999"/>
          </a:xfrm>
          <a:prstGeom prst="rect">
            <a:avLst/>
          </a:prstGeom>
        </p:spPr>
        <p:txBody>
          <a:bodyPr wrap="none">
            <a:spAutoFit/>
          </a:bodyPr>
          <a:lstStyle/>
          <a:p>
            <a:r>
              <a:rPr lang="en-US" sz="1200" dirty="0"/>
              <a:t>0</a:t>
            </a:r>
          </a:p>
        </p:txBody>
      </p:sp>
      <p:sp>
        <p:nvSpPr>
          <p:cNvPr id="29" name="Rectangle 28"/>
          <p:cNvSpPr/>
          <p:nvPr/>
        </p:nvSpPr>
        <p:spPr>
          <a:xfrm>
            <a:off x="6241604" y="4302356"/>
            <a:ext cx="1313180" cy="276999"/>
          </a:xfrm>
          <a:prstGeom prst="rect">
            <a:avLst/>
          </a:prstGeom>
        </p:spPr>
        <p:txBody>
          <a:bodyPr wrap="none">
            <a:spAutoFit/>
          </a:bodyPr>
          <a:lstStyle/>
          <a:p>
            <a:r>
              <a:rPr lang="en-US" sz="1200" b="1" dirty="0" err="1"/>
              <a:t>molec</a:t>
            </a:r>
            <a:r>
              <a:rPr lang="en-US" sz="1200" b="1" dirty="0"/>
              <a:t> cm-2s-1</a:t>
            </a:r>
          </a:p>
        </p:txBody>
      </p:sp>
      <p:pic>
        <p:nvPicPr>
          <p:cNvPr id="35" name="Picture 34"/>
          <p:cNvPicPr>
            <a:picLocks noChangeAspect="1"/>
          </p:cNvPicPr>
          <p:nvPr/>
        </p:nvPicPr>
        <p:blipFill>
          <a:blip r:embed="rId6"/>
          <a:stretch>
            <a:fillRect/>
          </a:stretch>
        </p:blipFill>
        <p:spPr>
          <a:xfrm>
            <a:off x="6328651" y="4683911"/>
            <a:ext cx="133350" cy="866775"/>
          </a:xfrm>
          <a:prstGeom prst="rect">
            <a:avLst/>
          </a:prstGeom>
        </p:spPr>
      </p:pic>
      <p:pic>
        <p:nvPicPr>
          <p:cNvPr id="36" name="Picture 35"/>
          <p:cNvPicPr>
            <a:picLocks noChangeAspect="1"/>
          </p:cNvPicPr>
          <p:nvPr/>
        </p:nvPicPr>
        <p:blipFill>
          <a:blip r:embed="rId6"/>
          <a:stretch>
            <a:fillRect/>
          </a:stretch>
        </p:blipFill>
        <p:spPr>
          <a:xfrm>
            <a:off x="616563" y="4662579"/>
            <a:ext cx="133350" cy="866775"/>
          </a:xfrm>
          <a:prstGeom prst="rect">
            <a:avLst/>
          </a:prstGeom>
        </p:spPr>
      </p:pic>
      <p:sp>
        <p:nvSpPr>
          <p:cNvPr id="38" name="TextBox 37"/>
          <p:cNvSpPr txBox="1"/>
          <p:nvPr/>
        </p:nvSpPr>
        <p:spPr>
          <a:xfrm>
            <a:off x="10322783" y="6523834"/>
            <a:ext cx="1975221" cy="276999"/>
          </a:xfrm>
          <a:prstGeom prst="rect">
            <a:avLst/>
          </a:prstGeom>
          <a:noFill/>
        </p:spPr>
        <p:txBody>
          <a:bodyPr wrap="none" rtlCol="0">
            <a:spAutoFit/>
          </a:bodyPr>
          <a:lstStyle/>
          <a:p>
            <a:r>
              <a:rPr lang="en-US" sz="1200" dirty="0" err="1" smtClean="0">
                <a:solidFill>
                  <a:srgbClr val="000000"/>
                </a:solidFill>
              </a:rPr>
              <a:t>Maasakkers</a:t>
            </a:r>
            <a:r>
              <a:rPr lang="en-US" sz="1200" dirty="0" smtClean="0">
                <a:solidFill>
                  <a:srgbClr val="000000"/>
                </a:solidFill>
              </a:rPr>
              <a:t> et al. (2016)</a:t>
            </a:r>
            <a:endParaRPr lang="en-US" sz="1200" dirty="0"/>
          </a:p>
        </p:txBody>
      </p:sp>
      <p:sp>
        <p:nvSpPr>
          <p:cNvPr id="22" name="TextBox 21"/>
          <p:cNvSpPr txBox="1"/>
          <p:nvPr/>
        </p:nvSpPr>
        <p:spPr>
          <a:xfrm>
            <a:off x="3486150" y="973858"/>
            <a:ext cx="5219699" cy="400110"/>
          </a:xfrm>
          <a:prstGeom prst="rect">
            <a:avLst/>
          </a:prstGeom>
          <a:noFill/>
        </p:spPr>
        <p:txBody>
          <a:bodyPr wrap="none" rtlCol="0">
            <a:spAutoFit/>
          </a:bodyPr>
          <a:lstStyle/>
          <a:p>
            <a:r>
              <a:rPr lang="en-US" sz="2000" dirty="0" smtClean="0">
                <a:solidFill>
                  <a:schemeClr val="tx1">
                    <a:lumMod val="75000"/>
                    <a:lumOff val="25000"/>
                  </a:schemeClr>
                </a:solidFill>
              </a:rPr>
              <a:t>2012 Annual Gridded Methane Emissions</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4245421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44691" y="1273133"/>
            <a:ext cx="4733189" cy="4938385"/>
          </a:xfrm>
          <a:prstGeom prst="rect">
            <a:avLst/>
          </a:prstGeom>
        </p:spPr>
      </p:pic>
      <p:sp>
        <p:nvSpPr>
          <p:cNvPr id="2" name="Title 1"/>
          <p:cNvSpPr>
            <a:spLocks noGrp="1"/>
          </p:cNvSpPr>
          <p:nvPr>
            <p:ph type="title"/>
          </p:nvPr>
        </p:nvSpPr>
        <p:spPr/>
        <p:txBody>
          <a:bodyPr/>
          <a:lstStyle/>
          <a:p>
            <a:r>
              <a:rPr lang="en-US" dirty="0" smtClean="0"/>
              <a:t>Study Area</a:t>
            </a:r>
            <a:endParaRPr lang="en-US" dirty="0"/>
          </a:p>
        </p:txBody>
      </p:sp>
      <p:pic>
        <p:nvPicPr>
          <p:cNvPr id="6" name="Picture 5"/>
          <p:cNvPicPr>
            <a:picLocks noChangeAspect="1"/>
          </p:cNvPicPr>
          <p:nvPr/>
        </p:nvPicPr>
        <p:blipFill>
          <a:blip r:embed="rId4"/>
          <a:stretch>
            <a:fillRect/>
          </a:stretch>
        </p:blipFill>
        <p:spPr>
          <a:xfrm>
            <a:off x="5577880" y="1273132"/>
            <a:ext cx="6045703" cy="4938385"/>
          </a:xfrm>
          <a:prstGeom prst="rect">
            <a:avLst/>
          </a:prstGeom>
        </p:spPr>
      </p:pic>
      <p:sp>
        <p:nvSpPr>
          <p:cNvPr id="7" name="Shape 131"/>
          <p:cNvSpPr txBox="1"/>
          <p:nvPr/>
        </p:nvSpPr>
        <p:spPr>
          <a:xfrm>
            <a:off x="9725037" y="6607200"/>
            <a:ext cx="2586900" cy="250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ea typeface="Calibri"/>
                <a:cs typeface="Calibri"/>
                <a:sym typeface="Calibri"/>
              </a:rPr>
              <a:t>Imagery © 2017 Planet Labs Inc.</a:t>
            </a:r>
          </a:p>
        </p:txBody>
      </p:sp>
      <p:cxnSp>
        <p:nvCxnSpPr>
          <p:cNvPr id="11" name="Straight Arrow Connector 10"/>
          <p:cNvCxnSpPr>
            <a:stCxn id="13" idx="1"/>
          </p:cNvCxnSpPr>
          <p:nvPr/>
        </p:nvCxnSpPr>
        <p:spPr>
          <a:xfrm flipH="1">
            <a:off x="3449002" y="3641329"/>
            <a:ext cx="920137" cy="6788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69139" y="3441274"/>
            <a:ext cx="930752" cy="400110"/>
          </a:xfrm>
          <a:prstGeom prst="rect">
            <a:avLst/>
          </a:prstGeom>
          <a:solidFill>
            <a:schemeClr val="bg1"/>
          </a:solidFill>
          <a:ln w="28575">
            <a:solidFill>
              <a:schemeClr val="tx1"/>
            </a:solidFill>
          </a:ln>
        </p:spPr>
        <p:txBody>
          <a:bodyPr wrap="square" rtlCol="0">
            <a:spAutoFit/>
          </a:bodyPr>
          <a:lstStyle/>
          <a:p>
            <a:pPr algn="ctr"/>
            <a:r>
              <a:rPr lang="en-US" sz="2000" dirty="0" smtClean="0"/>
              <a:t>Tulare</a:t>
            </a:r>
            <a:endParaRPr lang="en-US" sz="2000" dirty="0"/>
          </a:p>
        </p:txBody>
      </p:sp>
    </p:spTree>
    <p:extLst>
      <p:ext uri="{BB962C8B-B14F-4D97-AF65-F5344CB8AC3E}">
        <p14:creationId xmlns:p14="http://schemas.microsoft.com/office/powerpoint/2010/main" val="337001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pic>
        <p:nvPicPr>
          <p:cNvPr id="57" name="Picture 56"/>
          <p:cNvPicPr>
            <a:picLocks noChangeAspect="1"/>
          </p:cNvPicPr>
          <p:nvPr/>
        </p:nvPicPr>
        <p:blipFill rotWithShape="1">
          <a:blip r:embed="rId3"/>
          <a:srcRect l="12527" t="22856" r="-128" b="13845"/>
          <a:stretch/>
        </p:blipFill>
        <p:spPr>
          <a:xfrm>
            <a:off x="8386194" y="1987974"/>
            <a:ext cx="2320081" cy="1631917"/>
          </a:xfrm>
          <a:prstGeom prst="rect">
            <a:avLst/>
          </a:prstGeom>
        </p:spPr>
      </p:pic>
      <p:sp>
        <p:nvSpPr>
          <p:cNvPr id="24" name="Rectangle 23"/>
          <p:cNvSpPr/>
          <p:nvPr/>
        </p:nvSpPr>
        <p:spPr>
          <a:xfrm>
            <a:off x="869660" y="993039"/>
            <a:ext cx="10452682" cy="28350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869657" y="3828047"/>
            <a:ext cx="3329363" cy="400110"/>
          </a:xfrm>
          <a:prstGeom prst="rect">
            <a:avLst/>
          </a:prstGeom>
          <a:solidFill>
            <a:schemeClr val="tx2">
              <a:lumMod val="20000"/>
              <a:lumOff val="80000"/>
            </a:schemeClr>
          </a:solid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Aircraft – methane data</a:t>
            </a:r>
            <a:endParaRPr lang="en-US" sz="2000" dirty="0">
              <a:solidFill>
                <a:schemeClr val="tx1">
                  <a:lumMod val="75000"/>
                  <a:lumOff val="25000"/>
                </a:schemeClr>
              </a:solidFill>
              <a:latin typeface="Century Gothic" panose="020B0502020202020204" pitchFamily="34" charset="0"/>
            </a:endParaRPr>
          </a:p>
        </p:txBody>
      </p:sp>
      <p:sp>
        <p:nvSpPr>
          <p:cNvPr id="22" name="TextBox 21"/>
          <p:cNvSpPr txBox="1"/>
          <p:nvPr/>
        </p:nvSpPr>
        <p:spPr>
          <a:xfrm>
            <a:off x="869658" y="992530"/>
            <a:ext cx="3654216" cy="400110"/>
          </a:xfrm>
          <a:prstGeom prst="rect">
            <a:avLst/>
          </a:prstGeom>
          <a:solidFill>
            <a:schemeClr val="tx2">
              <a:lumMod val="20000"/>
              <a:lumOff val="80000"/>
            </a:schemeClr>
          </a:solid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Satellite – land classification</a:t>
            </a:r>
            <a:endParaRPr lang="en-US" sz="2000" dirty="0">
              <a:solidFill>
                <a:schemeClr val="tx1">
                  <a:lumMod val="75000"/>
                  <a:lumOff val="25000"/>
                </a:schemeClr>
              </a:solidFill>
              <a:latin typeface="Century Gothic" panose="020B0502020202020204" pitchFamily="34" charset="0"/>
            </a:endParaRPr>
          </a:p>
        </p:txBody>
      </p:sp>
      <p:sp>
        <p:nvSpPr>
          <p:cNvPr id="42" name="TextBox 41"/>
          <p:cNvSpPr txBox="1"/>
          <p:nvPr/>
        </p:nvSpPr>
        <p:spPr>
          <a:xfrm>
            <a:off x="1034453" y="1778526"/>
            <a:ext cx="1935504" cy="1323439"/>
          </a:xfrm>
          <a:prstGeom prst="rect">
            <a:avLst/>
          </a:prstGeom>
          <a:solidFill>
            <a:schemeClr val="bg1"/>
          </a:solid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Choose satellite data for image classification</a:t>
            </a:r>
            <a:endParaRPr lang="en-US" sz="2000" dirty="0">
              <a:solidFill>
                <a:schemeClr val="tx1">
                  <a:lumMod val="75000"/>
                  <a:lumOff val="25000"/>
                </a:schemeClr>
              </a:solidFill>
              <a:latin typeface="Century Gothic" panose="020B0502020202020204" pitchFamily="34" charset="0"/>
            </a:endParaRPr>
          </a:p>
        </p:txBody>
      </p:sp>
      <p:sp>
        <p:nvSpPr>
          <p:cNvPr id="60" name="Rectangle 59"/>
          <p:cNvSpPr/>
          <p:nvPr/>
        </p:nvSpPr>
        <p:spPr>
          <a:xfrm>
            <a:off x="8382151" y="1994552"/>
            <a:ext cx="2324124" cy="16187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869660" y="3828047"/>
            <a:ext cx="10452682" cy="283500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a:off x="3096683" y="2346710"/>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641101" y="1932412"/>
            <a:ext cx="1838462" cy="1015663"/>
          </a:xfrm>
          <a:prstGeom prst="rect">
            <a:avLst/>
          </a:prstGeom>
          <a:solidFill>
            <a:schemeClr val="bg1"/>
          </a:solid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Rule based feature extraction</a:t>
            </a:r>
            <a:endParaRPr lang="en-US" sz="2000" dirty="0">
              <a:solidFill>
                <a:schemeClr val="tx1">
                  <a:lumMod val="75000"/>
                  <a:lumOff val="25000"/>
                </a:schemeClr>
              </a:solidFill>
              <a:latin typeface="Century Gothic" panose="020B0502020202020204" pitchFamily="34" charset="0"/>
            </a:endParaRPr>
          </a:p>
        </p:txBody>
      </p:sp>
      <p:sp>
        <p:nvSpPr>
          <p:cNvPr id="68" name="TextBox 67"/>
          <p:cNvSpPr txBox="1"/>
          <p:nvPr/>
        </p:nvSpPr>
        <p:spPr>
          <a:xfrm>
            <a:off x="6316353" y="1865033"/>
            <a:ext cx="1229382" cy="400110"/>
          </a:xfrm>
          <a:prstGeom prst="rect">
            <a:avLst/>
          </a:prstGeom>
          <a:solidFill>
            <a:schemeClr val="bg1"/>
          </a:solid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feedlots</a:t>
            </a:r>
            <a:endParaRPr lang="en-US" sz="2000" dirty="0">
              <a:solidFill>
                <a:schemeClr val="tx1">
                  <a:lumMod val="75000"/>
                  <a:lumOff val="25000"/>
                </a:schemeClr>
              </a:solidFill>
              <a:latin typeface="Century Gothic" panose="020B0502020202020204" pitchFamily="34" charset="0"/>
            </a:endParaRPr>
          </a:p>
        </p:txBody>
      </p:sp>
      <p:sp>
        <p:nvSpPr>
          <p:cNvPr id="69" name="TextBox 68"/>
          <p:cNvSpPr txBox="1"/>
          <p:nvPr/>
        </p:nvSpPr>
        <p:spPr>
          <a:xfrm>
            <a:off x="6316353" y="2580748"/>
            <a:ext cx="1229382" cy="400110"/>
          </a:xfrm>
          <a:prstGeom prst="rect">
            <a:avLst/>
          </a:prstGeom>
          <a:solidFill>
            <a:schemeClr val="bg1"/>
          </a:solid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lagoons</a:t>
            </a:r>
            <a:endParaRPr lang="en-US" sz="2000" dirty="0">
              <a:solidFill>
                <a:schemeClr val="tx1">
                  <a:lumMod val="75000"/>
                  <a:lumOff val="25000"/>
                </a:schemeClr>
              </a:solidFill>
              <a:latin typeface="Century Gothic" panose="020B0502020202020204" pitchFamily="34" charset="0"/>
            </a:endParaRPr>
          </a:p>
        </p:txBody>
      </p:sp>
      <p:sp>
        <p:nvSpPr>
          <p:cNvPr id="70" name="TextBox 69"/>
          <p:cNvSpPr txBox="1"/>
          <p:nvPr/>
        </p:nvSpPr>
        <p:spPr>
          <a:xfrm>
            <a:off x="8382525" y="1287865"/>
            <a:ext cx="2323750" cy="707886"/>
          </a:xfrm>
          <a:prstGeom prst="rect">
            <a:avLst/>
          </a:prstGeom>
          <a:solidFill>
            <a:schemeClr val="bg1"/>
          </a:solid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Dairy farm features dataset</a:t>
            </a:r>
            <a:endParaRPr lang="en-US" sz="2000" dirty="0">
              <a:solidFill>
                <a:schemeClr val="tx1">
                  <a:lumMod val="75000"/>
                  <a:lumOff val="25000"/>
                </a:schemeClr>
              </a:solidFill>
              <a:latin typeface="Century Gothic" panose="020B0502020202020204" pitchFamily="34" charset="0"/>
            </a:endParaRPr>
          </a:p>
        </p:txBody>
      </p:sp>
      <p:sp>
        <p:nvSpPr>
          <p:cNvPr id="72" name="Right Arrow 71"/>
          <p:cNvSpPr/>
          <p:nvPr/>
        </p:nvSpPr>
        <p:spPr>
          <a:xfrm rot="1493124">
            <a:off x="5604925" y="2601077"/>
            <a:ext cx="608607" cy="1643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14024" y="4922249"/>
            <a:ext cx="1838462" cy="707886"/>
          </a:xfrm>
          <a:prstGeom prst="rect">
            <a:avLst/>
          </a:prstGeom>
          <a:no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Build flight line footprint</a:t>
            </a:r>
            <a:endParaRPr lang="en-US" sz="2000" dirty="0">
              <a:solidFill>
                <a:schemeClr val="tx1">
                  <a:lumMod val="75000"/>
                  <a:lumOff val="25000"/>
                </a:schemeClr>
              </a:solidFill>
              <a:latin typeface="Century Gothic" panose="020B0502020202020204" pitchFamily="34" charset="0"/>
            </a:endParaRPr>
          </a:p>
        </p:txBody>
      </p:sp>
      <p:sp>
        <p:nvSpPr>
          <p:cNvPr id="37" name="TextBox 36"/>
          <p:cNvSpPr txBox="1"/>
          <p:nvPr/>
        </p:nvSpPr>
        <p:spPr>
          <a:xfrm>
            <a:off x="3503096" y="4756541"/>
            <a:ext cx="1888560" cy="1015663"/>
          </a:xfrm>
          <a:prstGeom prst="rect">
            <a:avLst/>
          </a:prstGeom>
          <a:no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Find GHG plumes in study region</a:t>
            </a:r>
            <a:endParaRPr lang="en-US" sz="2000" dirty="0">
              <a:solidFill>
                <a:schemeClr val="tx1">
                  <a:lumMod val="75000"/>
                  <a:lumOff val="25000"/>
                </a:schemeClr>
              </a:solidFill>
              <a:latin typeface="Century Gothic" panose="020B0502020202020204" pitchFamily="34" charset="0"/>
            </a:endParaRPr>
          </a:p>
        </p:txBody>
      </p:sp>
      <p:sp>
        <p:nvSpPr>
          <p:cNvPr id="38" name="TextBox 37"/>
          <p:cNvSpPr txBox="1"/>
          <p:nvPr/>
        </p:nvSpPr>
        <p:spPr>
          <a:xfrm>
            <a:off x="6042266" y="4583831"/>
            <a:ext cx="2213389" cy="1323439"/>
          </a:xfrm>
          <a:prstGeom prst="rect">
            <a:avLst/>
          </a:prstGeom>
          <a:no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Extract plumes and overlay onto classified image</a:t>
            </a:r>
            <a:endParaRPr lang="en-US" sz="2000" dirty="0">
              <a:solidFill>
                <a:schemeClr val="tx1">
                  <a:lumMod val="75000"/>
                  <a:lumOff val="25000"/>
                </a:schemeClr>
              </a:solidFill>
              <a:latin typeface="Century Gothic" panose="020B0502020202020204" pitchFamily="34" charset="0"/>
            </a:endParaRPr>
          </a:p>
        </p:txBody>
      </p:sp>
      <p:sp>
        <p:nvSpPr>
          <p:cNvPr id="40" name="Right Arrow 39"/>
          <p:cNvSpPr/>
          <p:nvPr/>
        </p:nvSpPr>
        <p:spPr>
          <a:xfrm>
            <a:off x="7668185" y="2248200"/>
            <a:ext cx="591889" cy="3840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2969957" y="5170839"/>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5509127" y="5170837"/>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8373126" y="5170836"/>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906265" y="4598033"/>
            <a:ext cx="2087600" cy="1323439"/>
          </a:xfrm>
          <a:prstGeom prst="rect">
            <a:avLst/>
          </a:prstGeom>
          <a:noFill/>
          <a:ln w="12700">
            <a:solidFill>
              <a:schemeClr val="tx1"/>
            </a:solidFill>
          </a:ln>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Analyze methane plumes over dairy farms</a:t>
            </a:r>
            <a:endParaRPr lang="en-US" sz="2000" dirty="0">
              <a:solidFill>
                <a:schemeClr val="tx1">
                  <a:lumMod val="75000"/>
                  <a:lumOff val="25000"/>
                </a:schemeClr>
              </a:solidFill>
              <a:latin typeface="Century Gothic" panose="020B0502020202020204" pitchFamily="34" charset="0"/>
            </a:endParaRPr>
          </a:p>
        </p:txBody>
      </p:sp>
      <p:sp>
        <p:nvSpPr>
          <p:cNvPr id="27" name="Right Arrow 26"/>
          <p:cNvSpPr/>
          <p:nvPr/>
        </p:nvSpPr>
        <p:spPr>
          <a:xfrm rot="19735918">
            <a:off x="5596970" y="2171509"/>
            <a:ext cx="608607" cy="1643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84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008770" cy="479425"/>
          </a:xfrm>
        </p:spPr>
        <p:txBody>
          <a:bodyPr/>
          <a:lstStyle/>
          <a:p>
            <a:r>
              <a:rPr lang="en-US" sz="4000" dirty="0" smtClean="0"/>
              <a:t>Satellite Sensors – Land Classification</a:t>
            </a:r>
            <a:endParaRPr lang="en-US" sz="4000" dirty="0"/>
          </a:p>
        </p:txBody>
      </p:sp>
      <p:graphicFrame>
        <p:nvGraphicFramePr>
          <p:cNvPr id="3" name="Table 2"/>
          <p:cNvGraphicFramePr>
            <a:graphicFrameLocks noGrp="1"/>
          </p:cNvGraphicFramePr>
          <p:nvPr>
            <p:extLst>
              <p:ext uri="{D42A27DB-BD31-4B8C-83A1-F6EECF244321}">
                <p14:modId xmlns:p14="http://schemas.microsoft.com/office/powerpoint/2010/main" val="2887151600"/>
              </p:ext>
            </p:extLst>
          </p:nvPr>
        </p:nvGraphicFramePr>
        <p:xfrm>
          <a:off x="228602" y="1180923"/>
          <a:ext cx="11725273" cy="2781300"/>
        </p:xfrm>
        <a:graphic>
          <a:graphicData uri="http://schemas.openxmlformats.org/drawingml/2006/table">
            <a:tbl>
              <a:tblPr/>
              <a:tblGrid>
                <a:gridCol w="2109352">
                  <a:extLst>
                    <a:ext uri="{9D8B030D-6E8A-4147-A177-3AD203B41FA5}">
                      <a16:colId xmlns:a16="http://schemas.microsoft.com/office/drawing/2014/main" xmlns="" val="20000"/>
                    </a:ext>
                  </a:extLst>
                </a:gridCol>
                <a:gridCol w="1793739">
                  <a:extLst>
                    <a:ext uri="{9D8B030D-6E8A-4147-A177-3AD203B41FA5}">
                      <a16:colId xmlns:a16="http://schemas.microsoft.com/office/drawing/2014/main" xmlns="" val="20001"/>
                    </a:ext>
                  </a:extLst>
                </a:gridCol>
                <a:gridCol w="2592746">
                  <a:extLst>
                    <a:ext uri="{9D8B030D-6E8A-4147-A177-3AD203B41FA5}">
                      <a16:colId xmlns:a16="http://schemas.microsoft.com/office/drawing/2014/main" xmlns="" val="20002"/>
                    </a:ext>
                  </a:extLst>
                </a:gridCol>
                <a:gridCol w="2109352">
                  <a:extLst>
                    <a:ext uri="{9D8B030D-6E8A-4147-A177-3AD203B41FA5}">
                      <a16:colId xmlns:a16="http://schemas.microsoft.com/office/drawing/2014/main" xmlns="" val="20003"/>
                    </a:ext>
                  </a:extLst>
                </a:gridCol>
                <a:gridCol w="2109352">
                  <a:extLst>
                    <a:ext uri="{9D8B030D-6E8A-4147-A177-3AD203B41FA5}">
                      <a16:colId xmlns:a16="http://schemas.microsoft.com/office/drawing/2014/main" xmlns="" val="20004"/>
                    </a:ext>
                  </a:extLst>
                </a:gridCol>
                <a:gridCol w="1010732">
                  <a:extLst>
                    <a:ext uri="{9D8B030D-6E8A-4147-A177-3AD203B41FA5}">
                      <a16:colId xmlns:a16="http://schemas.microsoft.com/office/drawing/2014/main" xmlns="" val="20005"/>
                    </a:ext>
                  </a:extLst>
                </a:gridCol>
              </a:tblGrid>
              <a:tr h="381000">
                <a:tc>
                  <a:txBody>
                    <a:bodyPr/>
                    <a:lstStyle/>
                    <a:p>
                      <a:pPr algn="ctr" rtl="0" fontAlgn="t">
                        <a:spcBef>
                          <a:spcPts val="0"/>
                        </a:spcBef>
                        <a:spcAft>
                          <a:spcPts val="0"/>
                        </a:spcAft>
                      </a:pPr>
                      <a:r>
                        <a:rPr lang="en-US" sz="2000" b="1" i="0" u="none" strike="noStrike" dirty="0">
                          <a:solidFill>
                            <a:schemeClr val="tx1">
                              <a:lumMod val="75000"/>
                              <a:lumOff val="25000"/>
                            </a:schemeClr>
                          </a:solidFill>
                          <a:effectLst/>
                          <a:latin typeface="+mn-lt"/>
                        </a:rPr>
                        <a:t>Satellite</a:t>
                      </a:r>
                      <a:endParaRPr lang="en-US" sz="2000" dirty="0">
                        <a:solidFill>
                          <a:schemeClr val="tx1">
                            <a:lumMod val="75000"/>
                            <a:lumOff val="25000"/>
                          </a:schemeClr>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chemeClr val="tx1">
                              <a:lumMod val="75000"/>
                              <a:lumOff val="25000"/>
                            </a:schemeClr>
                          </a:solidFill>
                          <a:effectLst/>
                          <a:latin typeface="+mn-lt"/>
                        </a:rPr>
                        <a:t>Sensor</a:t>
                      </a:r>
                      <a:endParaRPr lang="en-US" sz="2000" dirty="0">
                        <a:solidFill>
                          <a:schemeClr val="tx1">
                            <a:lumMod val="75000"/>
                            <a:lumOff val="25000"/>
                          </a:schemeClr>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chemeClr val="tx1">
                              <a:lumMod val="75000"/>
                              <a:lumOff val="25000"/>
                            </a:schemeClr>
                          </a:solidFill>
                          <a:effectLst/>
                          <a:latin typeface="+mn-lt"/>
                        </a:rPr>
                        <a:t>Spatial Resolution (m)</a:t>
                      </a:r>
                      <a:endParaRPr lang="en-US" sz="2000" dirty="0">
                        <a:solidFill>
                          <a:schemeClr val="tx1">
                            <a:lumMod val="75000"/>
                            <a:lumOff val="25000"/>
                          </a:schemeClr>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chemeClr val="tx1">
                              <a:lumMod val="75000"/>
                              <a:lumOff val="25000"/>
                            </a:schemeClr>
                          </a:solidFill>
                          <a:effectLst/>
                          <a:latin typeface="+mn-lt"/>
                        </a:rPr>
                        <a:t>Revisit Time (days)</a:t>
                      </a:r>
                      <a:endParaRPr lang="en-US" sz="2000" dirty="0">
                        <a:solidFill>
                          <a:schemeClr val="tx1">
                            <a:lumMod val="75000"/>
                            <a:lumOff val="25000"/>
                          </a:schemeClr>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chemeClr val="tx1">
                              <a:lumMod val="75000"/>
                              <a:lumOff val="25000"/>
                            </a:schemeClr>
                          </a:solidFill>
                          <a:effectLst/>
                          <a:latin typeface="+mn-lt"/>
                        </a:rPr>
                        <a:t>Time Span</a:t>
                      </a:r>
                      <a:endParaRPr lang="en-US" sz="2000" dirty="0">
                        <a:solidFill>
                          <a:schemeClr val="tx1">
                            <a:lumMod val="75000"/>
                            <a:lumOff val="25000"/>
                          </a:schemeClr>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chemeClr val="tx1">
                              <a:lumMod val="75000"/>
                              <a:lumOff val="25000"/>
                            </a:schemeClr>
                          </a:solidFill>
                          <a:effectLst/>
                          <a:latin typeface="+mn-lt"/>
                        </a:rPr>
                        <a:t>Bands</a:t>
                      </a:r>
                      <a:endParaRPr lang="en-US" sz="2000" dirty="0">
                        <a:solidFill>
                          <a:schemeClr val="tx1">
                            <a:lumMod val="75000"/>
                            <a:lumOff val="25000"/>
                          </a:schemeClr>
                        </a:solidFill>
                        <a:effectLst/>
                        <a:latin typeface="+mn-l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0"/>
                  </a:ext>
                </a:extLst>
              </a:tr>
              <a:tr h="381000">
                <a:tc>
                  <a:txBody>
                    <a:bodyPr/>
                    <a:lstStyle/>
                    <a:p>
                      <a:pPr rtl="0" fontAlgn="t">
                        <a:spcBef>
                          <a:spcPts val="0"/>
                        </a:spcBef>
                        <a:spcAft>
                          <a:spcPts val="0"/>
                        </a:spcAft>
                      </a:pPr>
                      <a:r>
                        <a:rPr lang="en-US" sz="2000" b="0" i="0" u="none" strike="noStrike" dirty="0" err="1">
                          <a:solidFill>
                            <a:schemeClr val="tx1">
                              <a:lumMod val="75000"/>
                              <a:lumOff val="25000"/>
                            </a:schemeClr>
                          </a:solidFill>
                          <a:effectLst/>
                          <a:latin typeface="+mn-lt"/>
                        </a:rPr>
                        <a:t>RapidEye</a:t>
                      </a:r>
                      <a:endParaRPr lang="en-US" sz="2000" b="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4">
                        <a:lumMod val="40000"/>
                        <a:lumOff val="60000"/>
                      </a:schemeClr>
                    </a:solidFill>
                  </a:tcPr>
                </a:tc>
                <a:tc>
                  <a:txBody>
                    <a:bodyPr/>
                    <a:lstStyle/>
                    <a:p>
                      <a:pPr rtl="0" fontAlgn="t">
                        <a:spcBef>
                          <a:spcPts val="0"/>
                        </a:spcBef>
                        <a:spcAft>
                          <a:spcPts val="0"/>
                        </a:spcAft>
                      </a:pPr>
                      <a:r>
                        <a:rPr lang="en-US" sz="2000" b="0" i="0" u="none" strike="noStrike" dirty="0" smtClean="0">
                          <a:solidFill>
                            <a:schemeClr val="tx1">
                              <a:lumMod val="75000"/>
                              <a:lumOff val="25000"/>
                            </a:schemeClr>
                          </a:solidFill>
                          <a:effectLst/>
                          <a:latin typeface="+mn-lt"/>
                        </a:rPr>
                        <a:t>constellation</a:t>
                      </a:r>
                      <a:endParaRPr lang="en-US" sz="2000" b="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4">
                        <a:lumMod val="40000"/>
                        <a:lumOff val="60000"/>
                      </a:schemeClr>
                    </a:solidFill>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5</a:t>
                      </a:r>
                      <a:endParaRPr lang="en-US" sz="2000" b="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4">
                        <a:lumMod val="40000"/>
                        <a:lumOff val="60000"/>
                      </a:schemeClr>
                    </a:solidFill>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5</a:t>
                      </a:r>
                      <a:endParaRPr lang="en-US" sz="2000" b="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4">
                        <a:lumMod val="40000"/>
                        <a:lumOff val="60000"/>
                      </a:schemeClr>
                    </a:solidFill>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2009 - present</a:t>
                      </a:r>
                      <a:endParaRPr lang="en-US" sz="2000" b="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4">
                        <a:lumMod val="40000"/>
                        <a:lumOff val="60000"/>
                      </a:schemeClr>
                    </a:solidFill>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5</a:t>
                      </a:r>
                      <a:endParaRPr lang="en-US" sz="2000" b="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0001"/>
                  </a:ext>
                </a:extLst>
              </a:tr>
              <a:tr h="381000">
                <a:tc>
                  <a:txBody>
                    <a:bodyPr/>
                    <a:lstStyle/>
                    <a:p>
                      <a:pPr rtl="0" fontAlgn="t">
                        <a:spcBef>
                          <a:spcPts val="0"/>
                        </a:spcBef>
                        <a:spcAft>
                          <a:spcPts val="0"/>
                        </a:spcAft>
                      </a:pPr>
                      <a:r>
                        <a:rPr lang="en-US" sz="2000" b="0" i="0" u="none" strike="noStrike" dirty="0" err="1">
                          <a:solidFill>
                            <a:schemeClr val="tx1">
                              <a:lumMod val="75000"/>
                              <a:lumOff val="25000"/>
                            </a:schemeClr>
                          </a:solidFill>
                          <a:effectLst/>
                          <a:latin typeface="+mn-lt"/>
                        </a:rPr>
                        <a:t>PlanetScope</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constellation</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3</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smtClean="0">
                          <a:solidFill>
                            <a:schemeClr val="tx1">
                              <a:lumMod val="75000"/>
                              <a:lumOff val="25000"/>
                            </a:schemeClr>
                          </a:solidFill>
                          <a:effectLst/>
                          <a:latin typeface="+mn-lt"/>
                        </a:rPr>
                        <a:t>1</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2015 - present</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4</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2"/>
                  </a:ext>
                </a:extLst>
              </a:tr>
              <a:tr h="381000">
                <a:tc>
                  <a:txBody>
                    <a:bodyPr/>
                    <a:lstStyle/>
                    <a:p>
                      <a:pPr rtl="0" fontAlgn="t">
                        <a:spcBef>
                          <a:spcPts val="0"/>
                        </a:spcBef>
                        <a:spcAft>
                          <a:spcPts val="0"/>
                        </a:spcAft>
                      </a:pPr>
                      <a:r>
                        <a:rPr lang="en-US" sz="2000" b="0" i="0" u="none" strike="noStrike">
                          <a:solidFill>
                            <a:schemeClr val="tx1">
                              <a:lumMod val="75000"/>
                              <a:lumOff val="25000"/>
                            </a:schemeClr>
                          </a:solidFill>
                          <a:effectLst/>
                          <a:latin typeface="+mn-lt"/>
                        </a:rPr>
                        <a:t>Sentinel-2</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a:solidFill>
                            <a:schemeClr val="tx1">
                              <a:lumMod val="75000"/>
                              <a:lumOff val="25000"/>
                            </a:schemeClr>
                          </a:solidFill>
                          <a:effectLst/>
                          <a:latin typeface="+mn-lt"/>
                        </a:rPr>
                        <a:t>MSI</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20</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16</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2015 - present</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13</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3"/>
                  </a:ext>
                </a:extLst>
              </a:tr>
              <a:tr h="402661">
                <a:tc>
                  <a:txBody>
                    <a:bodyPr/>
                    <a:lstStyle/>
                    <a:p>
                      <a:pPr rtl="0" fontAlgn="t">
                        <a:spcBef>
                          <a:spcPts val="0"/>
                        </a:spcBef>
                        <a:spcAft>
                          <a:spcPts val="0"/>
                        </a:spcAft>
                      </a:pPr>
                      <a:r>
                        <a:rPr lang="en-US" sz="2000" b="0" i="0" u="none" strike="noStrike">
                          <a:solidFill>
                            <a:schemeClr val="tx1">
                              <a:lumMod val="75000"/>
                              <a:lumOff val="25000"/>
                            </a:schemeClr>
                          </a:solidFill>
                          <a:effectLst/>
                          <a:latin typeface="+mn-lt"/>
                        </a:rPr>
                        <a:t>Landsat 8</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a:solidFill>
                            <a:schemeClr val="tx1">
                              <a:lumMod val="75000"/>
                              <a:lumOff val="25000"/>
                            </a:schemeClr>
                          </a:solidFill>
                          <a:effectLst/>
                          <a:latin typeface="+mn-lt"/>
                        </a:rPr>
                        <a:t>OLI</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a:solidFill>
                            <a:schemeClr val="tx1">
                              <a:lumMod val="75000"/>
                              <a:lumOff val="25000"/>
                            </a:schemeClr>
                          </a:solidFill>
                          <a:effectLst/>
                          <a:latin typeface="+mn-lt"/>
                        </a:rPr>
                        <a:t>30</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16</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2013 - present</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9</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8" name="Rectangle 1"/>
          <p:cNvSpPr>
            <a:spLocks noChangeArrowheads="1"/>
          </p:cNvSpPr>
          <p:nvPr/>
        </p:nvSpPr>
        <p:spPr bwMode="auto">
          <a:xfrm>
            <a:off x="1090613" y="2992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60" name="Picture 12" descr="https://lh5.googleusercontent.com/soMa386iYd3284dxayy8EK2uqQTM9KLgf1UJn-soKUFUlWSNPxTRn9_G7Qu4In8L7cafBxmAOdhK5WyZFaFZ9l0bvu-vQpCfothHYj37K9JtPj7c88xZpBhggovJv_umOQzQNBlzY6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0130" y="4173394"/>
            <a:ext cx="2580068" cy="192860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h3.googleusercontent.com/ssCFAt6ovJ7YJkzTXEJMNHq3GCtgvlhct3uHnK_P-KpeLKWMg2bfTJl8iifNTUzR1fhiahARZ8ROFpW3eZJ0nkQSvZWtStaIJ7Y41xvWuGFsjSLnJ-WyCloyctI0IFqhPLYXfccwW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29016" y="4204954"/>
            <a:ext cx="2355087" cy="19252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957718" y="6220547"/>
            <a:ext cx="1668236" cy="400110"/>
          </a:xfrm>
          <a:prstGeom prst="rect">
            <a:avLst/>
          </a:prstGeom>
        </p:spPr>
        <p:txBody>
          <a:bodyPr wrap="square">
            <a:spAutoFit/>
          </a:bodyPr>
          <a:lstStyle/>
          <a:p>
            <a:r>
              <a:rPr lang="en-US" sz="2000" dirty="0" smtClean="0">
                <a:solidFill>
                  <a:schemeClr val="tx1">
                    <a:lumMod val="75000"/>
                    <a:lumOff val="25000"/>
                  </a:schemeClr>
                </a:solidFill>
              </a:rPr>
              <a:t>Sentinel-2</a:t>
            </a:r>
            <a:endParaRPr lang="en-US" sz="2000" dirty="0">
              <a:solidFill>
                <a:schemeClr val="tx1">
                  <a:lumMod val="75000"/>
                  <a:lumOff val="25000"/>
                </a:schemeClr>
              </a:solidFill>
            </a:endParaRPr>
          </a:p>
        </p:txBody>
      </p:sp>
      <p:sp>
        <p:nvSpPr>
          <p:cNvPr id="25" name="Rectangle 24"/>
          <p:cNvSpPr/>
          <p:nvPr/>
        </p:nvSpPr>
        <p:spPr>
          <a:xfrm>
            <a:off x="8410564" y="6180164"/>
            <a:ext cx="1668236" cy="400110"/>
          </a:xfrm>
          <a:prstGeom prst="rect">
            <a:avLst/>
          </a:prstGeom>
        </p:spPr>
        <p:txBody>
          <a:bodyPr wrap="square">
            <a:spAutoFit/>
          </a:bodyPr>
          <a:lstStyle/>
          <a:p>
            <a:r>
              <a:rPr lang="en-US" sz="2000" dirty="0" smtClean="0">
                <a:solidFill>
                  <a:schemeClr val="tx1">
                    <a:lumMod val="75000"/>
                    <a:lumOff val="25000"/>
                  </a:schemeClr>
                </a:solidFill>
              </a:rPr>
              <a:t>Landsat 8</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087370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AIRS </a:t>
            </a:r>
            <a:r>
              <a:rPr lang="en-US" dirty="0"/>
              <a:t>M</a:t>
            </a:r>
            <a:r>
              <a:rPr lang="en-US" dirty="0" smtClean="0"/>
              <a:t>ethane Data</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86" y="962670"/>
            <a:ext cx="10895844" cy="5760720"/>
          </a:xfrm>
          <a:prstGeom prst="rect">
            <a:avLst/>
          </a:prstGeom>
        </p:spPr>
      </p:pic>
    </p:spTree>
    <p:extLst>
      <p:ext uri="{BB962C8B-B14F-4D97-AF65-F5344CB8AC3E}">
        <p14:creationId xmlns:p14="http://schemas.microsoft.com/office/powerpoint/2010/main" val="4121834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Aircraft Sensors – Methane Data</a:t>
            </a:r>
            <a:endParaRPr lang="en-US" sz="44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8199" y="4099573"/>
            <a:ext cx="3006552" cy="2398706"/>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3957254495"/>
              </p:ext>
            </p:extLst>
          </p:nvPr>
        </p:nvGraphicFramePr>
        <p:xfrm>
          <a:off x="381455" y="1053410"/>
          <a:ext cx="11429090" cy="2962478"/>
        </p:xfrm>
        <a:graphic>
          <a:graphicData uri="http://schemas.openxmlformats.org/drawingml/2006/table">
            <a:tbl>
              <a:tblPr/>
              <a:tblGrid>
                <a:gridCol w="1553077">
                  <a:extLst>
                    <a:ext uri="{9D8B030D-6E8A-4147-A177-3AD203B41FA5}">
                      <a16:colId xmlns:a16="http://schemas.microsoft.com/office/drawing/2014/main" xmlns="" val="20000"/>
                    </a:ext>
                  </a:extLst>
                </a:gridCol>
                <a:gridCol w="1553077">
                  <a:extLst>
                    <a:ext uri="{9D8B030D-6E8A-4147-A177-3AD203B41FA5}">
                      <a16:colId xmlns:a16="http://schemas.microsoft.com/office/drawing/2014/main" xmlns="" val="20001"/>
                    </a:ext>
                  </a:extLst>
                </a:gridCol>
                <a:gridCol w="1722566">
                  <a:extLst>
                    <a:ext uri="{9D8B030D-6E8A-4147-A177-3AD203B41FA5}">
                      <a16:colId xmlns:a16="http://schemas.microsoft.com/office/drawing/2014/main" xmlns="" val="20002"/>
                    </a:ext>
                  </a:extLst>
                </a:gridCol>
                <a:gridCol w="2190750">
                  <a:extLst>
                    <a:ext uri="{9D8B030D-6E8A-4147-A177-3AD203B41FA5}">
                      <a16:colId xmlns:a16="http://schemas.microsoft.com/office/drawing/2014/main" xmlns="" val="20003"/>
                    </a:ext>
                  </a:extLst>
                </a:gridCol>
                <a:gridCol w="990600">
                  <a:extLst>
                    <a:ext uri="{9D8B030D-6E8A-4147-A177-3AD203B41FA5}">
                      <a16:colId xmlns:a16="http://schemas.microsoft.com/office/drawing/2014/main" xmlns="" val="20004"/>
                    </a:ext>
                  </a:extLst>
                </a:gridCol>
                <a:gridCol w="1924050">
                  <a:extLst>
                    <a:ext uri="{9D8B030D-6E8A-4147-A177-3AD203B41FA5}">
                      <a16:colId xmlns:a16="http://schemas.microsoft.com/office/drawing/2014/main" xmlns="" val="20005"/>
                    </a:ext>
                  </a:extLst>
                </a:gridCol>
                <a:gridCol w="1494970">
                  <a:extLst>
                    <a:ext uri="{9D8B030D-6E8A-4147-A177-3AD203B41FA5}">
                      <a16:colId xmlns:a16="http://schemas.microsoft.com/office/drawing/2014/main" xmlns="" val="20006"/>
                    </a:ext>
                  </a:extLst>
                </a:gridCol>
              </a:tblGrid>
              <a:tr h="1057478">
                <a:tc>
                  <a:txBody>
                    <a:bodyPr/>
                    <a:lstStyle/>
                    <a:p>
                      <a:pPr rtl="0" fontAlgn="t">
                        <a:spcBef>
                          <a:spcPts val="0"/>
                        </a:spcBef>
                        <a:spcAft>
                          <a:spcPts val="0"/>
                        </a:spcAft>
                      </a:pPr>
                      <a:r>
                        <a:rPr lang="en-US" sz="2000" b="1" i="0" u="none" strike="noStrike" dirty="0">
                          <a:solidFill>
                            <a:schemeClr val="tx1">
                              <a:lumMod val="75000"/>
                              <a:lumOff val="25000"/>
                            </a:schemeClr>
                          </a:solidFill>
                          <a:effectLst/>
                          <a:latin typeface="+mn-lt"/>
                        </a:rPr>
                        <a:t>Sensor</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1" i="0" u="none" strike="noStrike" dirty="0">
                          <a:solidFill>
                            <a:schemeClr val="tx1">
                              <a:lumMod val="75000"/>
                              <a:lumOff val="25000"/>
                            </a:schemeClr>
                          </a:solidFill>
                          <a:effectLst/>
                          <a:latin typeface="+mn-lt"/>
                        </a:rPr>
                        <a:t>Spatial Resolution (m)</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1" i="0" u="none" strike="noStrike" dirty="0">
                          <a:solidFill>
                            <a:schemeClr val="tx1">
                              <a:lumMod val="75000"/>
                              <a:lumOff val="25000"/>
                            </a:schemeClr>
                          </a:solidFill>
                          <a:effectLst/>
                          <a:latin typeface="+mn-lt"/>
                        </a:rPr>
                        <a:t>Time </a:t>
                      </a:r>
                      <a:r>
                        <a:rPr lang="en-US" sz="2000" b="1" i="0" u="none" strike="noStrike" dirty="0" smtClean="0">
                          <a:solidFill>
                            <a:schemeClr val="tx1">
                              <a:lumMod val="75000"/>
                              <a:lumOff val="25000"/>
                            </a:schemeClr>
                          </a:solidFill>
                          <a:effectLst/>
                          <a:latin typeface="+mn-lt"/>
                        </a:rPr>
                        <a:t>Span*</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1" i="0" u="none" strike="noStrike" dirty="0">
                          <a:solidFill>
                            <a:schemeClr val="tx1">
                              <a:lumMod val="75000"/>
                              <a:lumOff val="25000"/>
                            </a:schemeClr>
                          </a:solidFill>
                          <a:effectLst/>
                          <a:latin typeface="+mn-lt"/>
                        </a:rPr>
                        <a:t>Spectral Range</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1" i="0" u="none" strike="noStrike" dirty="0">
                          <a:solidFill>
                            <a:schemeClr val="tx1">
                              <a:lumMod val="75000"/>
                              <a:lumOff val="25000"/>
                            </a:schemeClr>
                          </a:solidFill>
                          <a:effectLst/>
                          <a:latin typeface="+mn-lt"/>
                        </a:rPr>
                        <a:t>Bands</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1" i="0" u="none" strike="noStrike" dirty="0">
                          <a:solidFill>
                            <a:schemeClr val="tx1">
                              <a:lumMod val="75000"/>
                              <a:lumOff val="25000"/>
                            </a:schemeClr>
                          </a:solidFill>
                          <a:effectLst/>
                          <a:latin typeface="+mn-lt"/>
                        </a:rPr>
                        <a:t>Band Width</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1" i="0" u="none" strike="noStrike" dirty="0">
                          <a:solidFill>
                            <a:schemeClr val="tx1">
                              <a:lumMod val="75000"/>
                              <a:lumOff val="25000"/>
                            </a:schemeClr>
                          </a:solidFill>
                          <a:effectLst/>
                          <a:latin typeface="+mn-lt"/>
                        </a:rPr>
                        <a:t>Level </a:t>
                      </a:r>
                      <a:r>
                        <a:rPr lang="en-US" sz="2000" b="1" i="0" u="none" strike="noStrike" dirty="0" smtClean="0">
                          <a:solidFill>
                            <a:schemeClr val="tx1">
                              <a:lumMod val="75000"/>
                              <a:lumOff val="25000"/>
                            </a:schemeClr>
                          </a:solidFill>
                          <a:effectLst/>
                          <a:latin typeface="+mn-lt"/>
                        </a:rPr>
                        <a:t>3 products</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0"/>
                  </a:ext>
                </a:extLst>
              </a:tr>
              <a:tr h="1057478">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AVIRIS-NG</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4 - 8</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2014 - present</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l-GR" sz="2000" b="0" i="0" u="none" strike="noStrike" dirty="0">
                          <a:solidFill>
                            <a:schemeClr val="tx1">
                              <a:lumMod val="75000"/>
                              <a:lumOff val="25000"/>
                            </a:schemeClr>
                          </a:solidFill>
                          <a:effectLst/>
                          <a:latin typeface="+mn-lt"/>
                        </a:rPr>
                        <a:t>0.380 - 2.510 μ</a:t>
                      </a:r>
                      <a:r>
                        <a:rPr lang="en-US" sz="2000" b="0" i="0" u="none" strike="noStrike" dirty="0">
                          <a:solidFill>
                            <a:schemeClr val="tx1">
                              <a:lumMod val="75000"/>
                              <a:lumOff val="25000"/>
                            </a:schemeClr>
                          </a:solidFill>
                          <a:effectLst/>
                          <a:latin typeface="+mn-lt"/>
                        </a:rPr>
                        <a:t>m</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dirty="0">
                          <a:solidFill>
                            <a:schemeClr val="tx1">
                              <a:lumMod val="75000"/>
                              <a:lumOff val="25000"/>
                            </a:schemeClr>
                          </a:solidFill>
                          <a:effectLst/>
                          <a:latin typeface="+mn-lt"/>
                        </a:rPr>
                        <a:t>430</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5nm ± 0.5 nm</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CH4</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1"/>
                  </a:ext>
                </a:extLst>
              </a:tr>
              <a:tr h="691930">
                <a:tc>
                  <a:txBody>
                    <a:bodyPr/>
                    <a:lstStyle/>
                    <a:p>
                      <a:pPr rtl="0" fontAlgn="t">
                        <a:spcBef>
                          <a:spcPts val="0"/>
                        </a:spcBef>
                        <a:spcAft>
                          <a:spcPts val="0"/>
                        </a:spcAft>
                      </a:pPr>
                      <a:r>
                        <a:rPr lang="en-US" sz="2000" b="0" i="0" u="none" strike="noStrike">
                          <a:solidFill>
                            <a:schemeClr val="tx1">
                              <a:lumMod val="75000"/>
                              <a:lumOff val="25000"/>
                            </a:schemeClr>
                          </a:solidFill>
                          <a:effectLst/>
                          <a:latin typeface="+mn-lt"/>
                        </a:rPr>
                        <a:t>HyTES</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3 - 6</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2013 - present</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l-GR" sz="2000" b="0" i="0" u="none" strike="noStrike">
                          <a:solidFill>
                            <a:schemeClr val="tx1">
                              <a:lumMod val="75000"/>
                              <a:lumOff val="25000"/>
                            </a:schemeClr>
                          </a:solidFill>
                          <a:effectLst/>
                          <a:latin typeface="+mn-lt"/>
                        </a:rPr>
                        <a:t>7.5 - 12 μ</a:t>
                      </a:r>
                      <a:r>
                        <a:rPr lang="en-US" sz="2000" b="0" i="0" u="none" strike="noStrike">
                          <a:solidFill>
                            <a:schemeClr val="tx1">
                              <a:lumMod val="75000"/>
                              <a:lumOff val="25000"/>
                            </a:schemeClr>
                          </a:solidFill>
                          <a:effectLst/>
                          <a:latin typeface="+mn-lt"/>
                        </a:rPr>
                        <a:t>m</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r" rtl="0" fontAlgn="t">
                        <a:spcBef>
                          <a:spcPts val="0"/>
                        </a:spcBef>
                        <a:spcAft>
                          <a:spcPts val="0"/>
                        </a:spcAft>
                      </a:pPr>
                      <a:r>
                        <a:rPr lang="en-US" sz="2000" b="0" i="0" u="none" strike="noStrike">
                          <a:solidFill>
                            <a:schemeClr val="tx1">
                              <a:lumMod val="75000"/>
                              <a:lumOff val="25000"/>
                            </a:schemeClr>
                          </a:solidFill>
                          <a:effectLst/>
                          <a:latin typeface="+mn-lt"/>
                        </a:rPr>
                        <a:t>256</a:t>
                      </a:r>
                      <a:endParaRPr lang="en-US" sz="200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chemeClr val="tx1">
                              <a:lumMod val="75000"/>
                              <a:lumOff val="25000"/>
                            </a:schemeClr>
                          </a:solidFill>
                          <a:effectLst/>
                          <a:latin typeface="+mn-lt"/>
                        </a:rPr>
                        <a:t>17nm</a:t>
                      </a:r>
                      <a:endParaRPr lang="en-US" sz="2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smtClean="0">
                          <a:solidFill>
                            <a:schemeClr val="tx1">
                              <a:lumMod val="75000"/>
                              <a:lumOff val="25000"/>
                            </a:schemeClr>
                          </a:solidFill>
                          <a:effectLst/>
                          <a:latin typeface="+mn-lt"/>
                        </a:rPr>
                        <a:t>CH4, NH3</a:t>
                      </a:r>
                      <a:endParaRPr lang="en-US" sz="2000" baseline="-25000" dirty="0">
                        <a:solidFill>
                          <a:schemeClr val="tx1">
                            <a:lumMod val="75000"/>
                            <a:lumOff val="25000"/>
                          </a:schemeClr>
                        </a:solidFill>
                        <a:effectLst/>
                        <a:latin typeface="+mn-l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3082" name="Picture 10" descr="https://lh4.googleusercontent.com/pH2-ZSnJVuzlMadnfeWNazZV911CKJ-HJguWmChSqhmVuVAx5T-yuS2zu_BmqI1j3l-TErx_4N1pnUJeIWKhljT5OnyfoJSc3OfIX_70YiNhLn3DpowTZOS8vL95Nmvs2bFlrJ6qtW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905" y="4553391"/>
            <a:ext cx="3715259" cy="16092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lh4.googleusercontent.com/yShklfXxkC4QVD6wtSEISOQ-6HTrusLqKBmbhEgEraMGThcDx9ZcI03J8JJEU4v1OMixZDK_GRn_0cVPLPpUdC9ta1pdJPMMKk3leIpHM3SD7dVtJfz0iCr-N67NbUSJ4D1DkYbEl6I"/>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1838" y="4314356"/>
            <a:ext cx="3322207" cy="19424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1838" y="6254964"/>
            <a:ext cx="3322207" cy="276999"/>
          </a:xfrm>
          <a:prstGeom prst="rect">
            <a:avLst/>
          </a:prstGeom>
          <a:noFill/>
        </p:spPr>
        <p:txBody>
          <a:bodyPr wrap="square" rtlCol="0">
            <a:spAutoFit/>
          </a:bodyPr>
          <a:lstStyle/>
          <a:p>
            <a:pPr algn="ctr"/>
            <a:r>
              <a:rPr lang="en-US" sz="1200" dirty="0" smtClean="0"/>
              <a:t>Image source: </a:t>
            </a:r>
            <a:r>
              <a:rPr lang="en-US" sz="1200" dirty="0" err="1" smtClean="0"/>
              <a:t>HyTES</a:t>
            </a:r>
            <a:r>
              <a:rPr lang="en-US" sz="1200" dirty="0" smtClean="0"/>
              <a:t> Team</a:t>
            </a:r>
            <a:endParaRPr lang="en-US" sz="1200" dirty="0"/>
          </a:p>
        </p:txBody>
      </p:sp>
      <p:sp>
        <p:nvSpPr>
          <p:cNvPr id="8" name="TextBox 7"/>
          <p:cNvSpPr txBox="1"/>
          <p:nvPr/>
        </p:nvSpPr>
        <p:spPr>
          <a:xfrm>
            <a:off x="8040321" y="6212433"/>
            <a:ext cx="3770224" cy="276999"/>
          </a:xfrm>
          <a:prstGeom prst="rect">
            <a:avLst/>
          </a:prstGeom>
          <a:noFill/>
        </p:spPr>
        <p:txBody>
          <a:bodyPr wrap="square" rtlCol="0">
            <a:spAutoFit/>
          </a:bodyPr>
          <a:lstStyle/>
          <a:p>
            <a:pPr algn="ctr"/>
            <a:r>
              <a:rPr lang="en-US" sz="1200" dirty="0" smtClean="0"/>
              <a:t>Image source: AVIRIS-NG Team</a:t>
            </a:r>
            <a:endParaRPr lang="en-US" sz="1200" dirty="0"/>
          </a:p>
        </p:txBody>
      </p:sp>
    </p:spTree>
    <p:extLst>
      <p:ext uri="{BB962C8B-B14F-4D97-AF65-F5344CB8AC3E}">
        <p14:creationId xmlns:p14="http://schemas.microsoft.com/office/powerpoint/2010/main" val="4220758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4" y="365124"/>
            <a:ext cx="10544175" cy="479425"/>
          </a:xfrm>
        </p:spPr>
        <p:txBody>
          <a:bodyPr/>
          <a:lstStyle/>
          <a:p>
            <a:r>
              <a:rPr lang="en-US" sz="4400" dirty="0"/>
              <a:t>ENVI Rule Based Feature Extraction</a:t>
            </a:r>
          </a:p>
        </p:txBody>
      </p:sp>
      <p:sp>
        <p:nvSpPr>
          <p:cNvPr id="33" name="TextBox 32"/>
          <p:cNvSpPr txBox="1"/>
          <p:nvPr/>
        </p:nvSpPr>
        <p:spPr>
          <a:xfrm>
            <a:off x="2018805" y="1037078"/>
            <a:ext cx="8300851" cy="338554"/>
          </a:xfrm>
          <a:prstGeom prst="rect">
            <a:avLst/>
          </a:prstGeom>
          <a:solidFill>
            <a:schemeClr val="tx2">
              <a:lumMod val="20000"/>
              <a:lumOff val="80000"/>
            </a:schemeClr>
          </a:solidFill>
          <a:ln w="19050">
            <a:noFill/>
          </a:ln>
        </p:spPr>
        <p:txBody>
          <a:bodyPr wrap="square" rtlCol="0">
            <a:spAutoFit/>
          </a:bodyPr>
          <a:lstStyle/>
          <a:p>
            <a:pPr algn="ctr"/>
            <a:r>
              <a:rPr lang="en-US" sz="1600" dirty="0" smtClean="0">
                <a:latin typeface="Century Gothic" panose="020B0502020202020204" pitchFamily="34" charset="0"/>
              </a:rPr>
              <a:t>Rule Based Feature Extraction</a:t>
            </a:r>
            <a:endParaRPr lang="en-US" sz="1600" dirty="0">
              <a:latin typeface="Century Gothic" panose="020B0502020202020204" pitchFamily="34" charset="0"/>
            </a:endParaRPr>
          </a:p>
        </p:txBody>
      </p:sp>
      <p:sp>
        <p:nvSpPr>
          <p:cNvPr id="34" name="Rectangle 33"/>
          <p:cNvSpPr/>
          <p:nvPr/>
        </p:nvSpPr>
        <p:spPr>
          <a:xfrm>
            <a:off x="2018804" y="1027100"/>
            <a:ext cx="8300852" cy="32823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018805" y="1351370"/>
            <a:ext cx="8300852" cy="540568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36" name="Picture 35"/>
          <p:cNvPicPr>
            <a:picLocks noChangeAspect="1"/>
          </p:cNvPicPr>
          <p:nvPr/>
        </p:nvPicPr>
        <p:blipFill rotWithShape="1">
          <a:blip r:embed="rId3"/>
          <a:srcRect l="3005" t="3386" r="4308" b="43551"/>
          <a:stretch/>
        </p:blipFill>
        <p:spPr>
          <a:xfrm>
            <a:off x="7406580" y="1743009"/>
            <a:ext cx="2317143" cy="1393179"/>
          </a:xfrm>
          <a:prstGeom prst="rect">
            <a:avLst/>
          </a:prstGeom>
        </p:spPr>
      </p:pic>
      <p:sp>
        <p:nvSpPr>
          <p:cNvPr id="37" name="TextBox 36"/>
          <p:cNvSpPr txBox="1"/>
          <p:nvPr/>
        </p:nvSpPr>
        <p:spPr>
          <a:xfrm>
            <a:off x="7400672" y="1440164"/>
            <a:ext cx="2323052" cy="307777"/>
          </a:xfrm>
          <a:prstGeom prst="rect">
            <a:avLst/>
          </a:prstGeom>
          <a:noFill/>
          <a:ln w="12700">
            <a:solidFill>
              <a:schemeClr val="tx1"/>
            </a:solidFill>
          </a:ln>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Build Rule Sets</a:t>
            </a:r>
            <a:endParaRPr lang="en-US" sz="1400" dirty="0">
              <a:solidFill>
                <a:schemeClr val="tx1">
                  <a:lumMod val="75000"/>
                  <a:lumOff val="25000"/>
                </a:schemeClr>
              </a:solidFill>
              <a:latin typeface="Century Gothic" panose="020B0502020202020204" pitchFamily="34" charset="0"/>
            </a:endParaRPr>
          </a:p>
        </p:txBody>
      </p:sp>
      <p:sp>
        <p:nvSpPr>
          <p:cNvPr id="38" name="TextBox 37"/>
          <p:cNvSpPr txBox="1"/>
          <p:nvPr/>
        </p:nvSpPr>
        <p:spPr>
          <a:xfrm>
            <a:off x="7680573" y="5922584"/>
            <a:ext cx="1763248" cy="738664"/>
          </a:xfrm>
          <a:prstGeom prst="rect">
            <a:avLst/>
          </a:prstGeom>
          <a:noFill/>
          <a:ln w="12700">
            <a:solidFill>
              <a:schemeClr val="tx1"/>
            </a:solidFill>
          </a:ln>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Export Classification Results</a:t>
            </a:r>
            <a:endParaRPr lang="en-US" sz="1400" dirty="0">
              <a:solidFill>
                <a:schemeClr val="tx1">
                  <a:lumMod val="75000"/>
                  <a:lumOff val="25000"/>
                </a:schemeClr>
              </a:solidFill>
              <a:latin typeface="Century Gothic" panose="020B0502020202020204" pitchFamily="34" charset="0"/>
            </a:endParaRPr>
          </a:p>
        </p:txBody>
      </p:sp>
      <p:sp>
        <p:nvSpPr>
          <p:cNvPr id="39" name="Right Arrow 38"/>
          <p:cNvSpPr/>
          <p:nvPr/>
        </p:nvSpPr>
        <p:spPr>
          <a:xfrm rot="5400000">
            <a:off x="8354363" y="3295378"/>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0" name="Rectangle 39"/>
          <p:cNvSpPr/>
          <p:nvPr/>
        </p:nvSpPr>
        <p:spPr>
          <a:xfrm>
            <a:off x="7400672" y="1742711"/>
            <a:ext cx="2323052" cy="13839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1" name="TextBox 40"/>
          <p:cNvSpPr txBox="1"/>
          <p:nvPr/>
        </p:nvSpPr>
        <p:spPr>
          <a:xfrm>
            <a:off x="2333582" y="1441947"/>
            <a:ext cx="1737360" cy="274320"/>
          </a:xfrm>
          <a:prstGeom prst="rect">
            <a:avLst/>
          </a:prstGeom>
          <a:noFill/>
          <a:ln w="12700">
            <a:solidFill>
              <a:schemeClr val="tx1"/>
            </a:solidFill>
          </a:ln>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Choose Input File</a:t>
            </a:r>
            <a:endParaRPr lang="en-US" sz="1400" dirty="0">
              <a:solidFill>
                <a:schemeClr val="tx1">
                  <a:lumMod val="75000"/>
                  <a:lumOff val="25000"/>
                </a:schemeClr>
              </a:solidFill>
              <a:latin typeface="Century Gothic" panose="020B0502020202020204" pitchFamily="34" charset="0"/>
            </a:endParaRPr>
          </a:p>
        </p:txBody>
      </p:sp>
      <p:sp>
        <p:nvSpPr>
          <p:cNvPr id="42" name="Right Arrow 41"/>
          <p:cNvSpPr/>
          <p:nvPr/>
        </p:nvSpPr>
        <p:spPr>
          <a:xfrm>
            <a:off x="6853741" y="1485128"/>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3" name="Right Arrow 42"/>
          <p:cNvSpPr/>
          <p:nvPr/>
        </p:nvSpPr>
        <p:spPr>
          <a:xfrm rot="5400000">
            <a:off x="2994428" y="1916379"/>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44" name="Picture 8" descr="https://lh6.googleusercontent.com/5HRjo38MK2PW0izIn-jyLD57pqr_crd1XaEhBdZ20tF2dWvrNIjesgsL9E7tpRxYThCmrx_rKcQtrLbBQF8IAeWLfuKtDZWI-vjZee2oYavCkkJ1He2kEL03n7HPnFUOpSe1xIHpCrxZw8TpZw"/>
          <p:cNvPicPr>
            <a:picLocks noChangeArrowheads="1"/>
          </p:cNvPicPr>
          <p:nvPr/>
        </p:nvPicPr>
        <p:blipFill rotWithShape="1">
          <a:blip r:embed="rId4" cstate="print">
            <a:extLst>
              <a:ext uri="{28A0092B-C50C-407E-A947-70E740481C1C}">
                <a14:useLocalDpi xmlns:a14="http://schemas.microsoft.com/office/drawing/2010/main" val="0"/>
              </a:ext>
            </a:extLst>
          </a:blip>
          <a:srcRect l="5132" t="19853" r="24574" b="23127"/>
          <a:stretch/>
        </p:blipFill>
        <p:spPr bwMode="auto">
          <a:xfrm>
            <a:off x="2345638" y="2833218"/>
            <a:ext cx="1737360" cy="137160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345638" y="2311535"/>
            <a:ext cx="1737360" cy="523220"/>
          </a:xfrm>
          <a:prstGeom prst="rect">
            <a:avLst/>
          </a:prstGeom>
          <a:noFill/>
          <a:ln w="12700">
            <a:solidFill>
              <a:schemeClr val="tx1"/>
            </a:solidFill>
          </a:ln>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Segment &amp; Merge</a:t>
            </a:r>
            <a:endParaRPr lang="en-US" sz="1400" dirty="0">
              <a:solidFill>
                <a:schemeClr val="tx1">
                  <a:lumMod val="75000"/>
                  <a:lumOff val="25000"/>
                </a:schemeClr>
              </a:solidFill>
              <a:latin typeface="Century Gothic" panose="020B0502020202020204" pitchFamily="34" charset="0"/>
            </a:endParaRPr>
          </a:p>
        </p:txBody>
      </p:sp>
      <p:sp>
        <p:nvSpPr>
          <p:cNvPr id="46" name="Rectangle 45"/>
          <p:cNvSpPr/>
          <p:nvPr/>
        </p:nvSpPr>
        <p:spPr>
          <a:xfrm>
            <a:off x="2348805" y="2837915"/>
            <a:ext cx="1737360" cy="137102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7" name="Right Arrow 46"/>
          <p:cNvSpPr/>
          <p:nvPr/>
        </p:nvSpPr>
        <p:spPr>
          <a:xfrm rot="5400000">
            <a:off x="2994428" y="4387877"/>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TextBox 47"/>
          <p:cNvSpPr txBox="1"/>
          <p:nvPr/>
        </p:nvSpPr>
        <p:spPr>
          <a:xfrm>
            <a:off x="2333582" y="4741156"/>
            <a:ext cx="1737360" cy="365760"/>
          </a:xfrm>
          <a:prstGeom prst="rect">
            <a:avLst/>
          </a:prstGeom>
          <a:noFill/>
          <a:ln w="12700">
            <a:solidFill>
              <a:schemeClr val="tx1"/>
            </a:solidFill>
          </a:ln>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Select Attributes</a:t>
            </a:r>
            <a:endParaRPr lang="en-US" sz="1400" dirty="0">
              <a:solidFill>
                <a:schemeClr val="tx1">
                  <a:lumMod val="75000"/>
                  <a:lumOff val="25000"/>
                </a:schemeClr>
              </a:solidFill>
              <a:latin typeface="Century Gothic" panose="020B0502020202020204" pitchFamily="34" charset="0"/>
            </a:endParaRPr>
          </a:p>
        </p:txBody>
      </p:sp>
      <p:sp>
        <p:nvSpPr>
          <p:cNvPr id="49" name="TextBox 48"/>
          <p:cNvSpPr txBox="1"/>
          <p:nvPr/>
        </p:nvSpPr>
        <p:spPr>
          <a:xfrm>
            <a:off x="2333582" y="5113155"/>
            <a:ext cx="1737360" cy="1384995"/>
          </a:xfrm>
          <a:prstGeom prst="rect">
            <a:avLst/>
          </a:prstGeom>
          <a:noFill/>
          <a:ln w="12700">
            <a:solidFill>
              <a:schemeClr val="tx1"/>
            </a:solidFill>
          </a:ln>
        </p:spPr>
        <p:txBody>
          <a:bodyPr wrap="square" rtlCol="0">
            <a:spAutoFit/>
          </a:bodyPr>
          <a:lstStyle/>
          <a:p>
            <a:pPr marL="171450" indent="-171450">
              <a:buFont typeface="Arial" panose="020B0604020202020204" pitchFamily="34" charset="0"/>
              <a:buChar char="•"/>
            </a:pPr>
            <a:r>
              <a:rPr lang="en-US" sz="1400" dirty="0" smtClean="0">
                <a:solidFill>
                  <a:schemeClr val="tx1">
                    <a:lumMod val="75000"/>
                    <a:lumOff val="25000"/>
                  </a:schemeClr>
                </a:solidFill>
                <a:latin typeface="Century Gothic" panose="020B0502020202020204" pitchFamily="34" charset="0"/>
              </a:rPr>
              <a:t>Spatial</a:t>
            </a:r>
          </a:p>
          <a:p>
            <a:pPr marL="285750" indent="-55563">
              <a:buFont typeface="Wingdings" panose="05000000000000000000" pitchFamily="2" charset="2"/>
              <a:buChar char="Ø"/>
            </a:pPr>
            <a:r>
              <a:rPr lang="en-US" sz="1400" dirty="0" smtClean="0">
                <a:solidFill>
                  <a:schemeClr val="tx1">
                    <a:lumMod val="75000"/>
                    <a:lumOff val="25000"/>
                  </a:schemeClr>
                </a:solidFill>
                <a:latin typeface="Century Gothic" panose="020B0502020202020204" pitchFamily="34" charset="0"/>
              </a:rPr>
              <a:t>Ex: </a:t>
            </a:r>
            <a:r>
              <a:rPr lang="en-US" sz="1400" dirty="0">
                <a:solidFill>
                  <a:schemeClr val="tx1">
                    <a:lumMod val="75000"/>
                    <a:lumOff val="25000"/>
                  </a:schemeClr>
                </a:solidFill>
                <a:latin typeface="Century Gothic" panose="020B0502020202020204" pitchFamily="34" charset="0"/>
              </a:rPr>
              <a:t>a</a:t>
            </a:r>
            <a:r>
              <a:rPr lang="en-US" sz="1400" dirty="0" smtClean="0">
                <a:solidFill>
                  <a:schemeClr val="tx1">
                    <a:lumMod val="75000"/>
                    <a:lumOff val="25000"/>
                  </a:schemeClr>
                </a:solidFill>
                <a:latin typeface="Century Gothic" panose="020B0502020202020204" pitchFamily="34" charset="0"/>
              </a:rPr>
              <a:t>rea</a:t>
            </a:r>
          </a:p>
          <a:p>
            <a:pPr marL="171450" indent="-171450">
              <a:buFont typeface="Arial" panose="020B0604020202020204" pitchFamily="34" charset="0"/>
              <a:buChar char="•"/>
            </a:pPr>
            <a:r>
              <a:rPr lang="en-US" sz="1400" dirty="0" smtClean="0">
                <a:solidFill>
                  <a:schemeClr val="tx1">
                    <a:lumMod val="75000"/>
                    <a:lumOff val="25000"/>
                  </a:schemeClr>
                </a:solidFill>
                <a:latin typeface="Century Gothic" panose="020B0502020202020204" pitchFamily="34" charset="0"/>
              </a:rPr>
              <a:t>Spectral</a:t>
            </a:r>
          </a:p>
          <a:p>
            <a:pPr marL="285750" indent="-55563">
              <a:buFont typeface="Wingdings" panose="05000000000000000000" pitchFamily="2" charset="2"/>
              <a:buChar char="Ø"/>
            </a:pPr>
            <a:r>
              <a:rPr lang="en-US" sz="1400" dirty="0" smtClean="0">
                <a:solidFill>
                  <a:schemeClr val="tx1">
                    <a:lumMod val="75000"/>
                    <a:lumOff val="25000"/>
                  </a:schemeClr>
                </a:solidFill>
                <a:latin typeface="Century Gothic" panose="020B0502020202020204" pitchFamily="34" charset="0"/>
              </a:rPr>
              <a:t>Ex: max</a:t>
            </a:r>
          </a:p>
          <a:p>
            <a:pPr marL="171450" indent="-171450">
              <a:buFont typeface="Arial" panose="020B0604020202020204" pitchFamily="34" charset="0"/>
              <a:buChar char="•"/>
            </a:pPr>
            <a:r>
              <a:rPr lang="en-US" sz="1400" dirty="0" smtClean="0">
                <a:solidFill>
                  <a:schemeClr val="tx1">
                    <a:lumMod val="75000"/>
                    <a:lumOff val="25000"/>
                  </a:schemeClr>
                </a:solidFill>
                <a:latin typeface="Century Gothic" panose="020B0502020202020204" pitchFamily="34" charset="0"/>
              </a:rPr>
              <a:t>Texture</a:t>
            </a:r>
          </a:p>
          <a:p>
            <a:pPr marL="285750" indent="-55563">
              <a:buFont typeface="Wingdings" panose="05000000000000000000" pitchFamily="2" charset="2"/>
              <a:buChar char="Ø"/>
            </a:pPr>
            <a:r>
              <a:rPr lang="en-US" sz="1400" dirty="0" smtClean="0">
                <a:solidFill>
                  <a:schemeClr val="tx1">
                    <a:lumMod val="75000"/>
                    <a:lumOff val="25000"/>
                  </a:schemeClr>
                </a:solidFill>
                <a:latin typeface="Century Gothic" panose="020B0502020202020204" pitchFamily="34" charset="0"/>
              </a:rPr>
              <a:t>Ex: mean</a:t>
            </a:r>
          </a:p>
        </p:txBody>
      </p:sp>
      <p:sp>
        <p:nvSpPr>
          <p:cNvPr id="50" name="TextBox 49"/>
          <p:cNvSpPr txBox="1"/>
          <p:nvPr/>
        </p:nvSpPr>
        <p:spPr>
          <a:xfrm>
            <a:off x="4308750" y="1453631"/>
            <a:ext cx="2413728" cy="307777"/>
          </a:xfrm>
          <a:prstGeom prst="rect">
            <a:avLst/>
          </a:prstGeom>
          <a:noFill/>
          <a:ln w="12700">
            <a:solidFill>
              <a:schemeClr val="tx1"/>
            </a:solidFill>
          </a:ln>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Select Attribute Values</a:t>
            </a:r>
            <a:endParaRPr lang="en-US" sz="1400" dirty="0">
              <a:solidFill>
                <a:schemeClr val="tx1">
                  <a:lumMod val="75000"/>
                  <a:lumOff val="25000"/>
                </a:schemeClr>
              </a:solidFill>
              <a:latin typeface="Century Gothic" panose="020B0502020202020204" pitchFamily="34" charset="0"/>
            </a:endParaRPr>
          </a:p>
        </p:txBody>
      </p:sp>
      <p:pic>
        <p:nvPicPr>
          <p:cNvPr id="51" name="Picture 50"/>
          <p:cNvPicPr>
            <a:picLocks noChangeAspect="1"/>
          </p:cNvPicPr>
          <p:nvPr/>
        </p:nvPicPr>
        <p:blipFill rotWithShape="1">
          <a:blip r:embed="rId5"/>
          <a:srcRect l="2446" t="509" r="10012" b="8398"/>
          <a:stretch/>
        </p:blipFill>
        <p:spPr>
          <a:xfrm>
            <a:off x="4338089" y="1751989"/>
            <a:ext cx="2355049" cy="2343150"/>
          </a:xfrm>
          <a:prstGeom prst="rect">
            <a:avLst/>
          </a:prstGeom>
        </p:spPr>
      </p:pic>
      <p:sp>
        <p:nvSpPr>
          <p:cNvPr id="52" name="Bent-Up Arrow 51"/>
          <p:cNvSpPr/>
          <p:nvPr/>
        </p:nvSpPr>
        <p:spPr>
          <a:xfrm>
            <a:off x="4082998" y="4380219"/>
            <a:ext cx="850252" cy="516629"/>
          </a:xfrm>
          <a:prstGeom prst="bentUpArrow">
            <a:avLst>
              <a:gd name="adj1" fmla="val 17606"/>
              <a:gd name="adj2" fmla="val 19623"/>
              <a:gd name="adj3" fmla="val 256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3" name="Right Arrow 52"/>
          <p:cNvSpPr/>
          <p:nvPr/>
        </p:nvSpPr>
        <p:spPr>
          <a:xfrm rot="5400000">
            <a:off x="8354363" y="5567820"/>
            <a:ext cx="415668" cy="1870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54" name="Picture 53"/>
          <p:cNvPicPr>
            <a:picLocks noChangeAspect="1"/>
          </p:cNvPicPr>
          <p:nvPr/>
        </p:nvPicPr>
        <p:blipFill rotWithShape="1">
          <a:blip r:embed="rId6"/>
          <a:srcRect l="9675" t="22855" r="2610" b="21227"/>
          <a:stretch/>
        </p:blipFill>
        <p:spPr>
          <a:xfrm>
            <a:off x="7400672" y="3958466"/>
            <a:ext cx="2323070" cy="1441623"/>
          </a:xfrm>
          <a:prstGeom prst="rect">
            <a:avLst/>
          </a:prstGeom>
        </p:spPr>
      </p:pic>
      <p:grpSp>
        <p:nvGrpSpPr>
          <p:cNvPr id="55" name="Group 54"/>
          <p:cNvGrpSpPr/>
          <p:nvPr/>
        </p:nvGrpSpPr>
        <p:grpSpPr>
          <a:xfrm>
            <a:off x="7400687" y="3681374"/>
            <a:ext cx="2323055" cy="1716643"/>
            <a:chOff x="6977465" y="3174561"/>
            <a:chExt cx="2323055" cy="1716643"/>
          </a:xfrm>
        </p:grpSpPr>
        <p:sp>
          <p:nvSpPr>
            <p:cNvPr id="56" name="TextBox 55"/>
            <p:cNvSpPr txBox="1"/>
            <p:nvPr/>
          </p:nvSpPr>
          <p:spPr>
            <a:xfrm>
              <a:off x="6977465" y="3174561"/>
              <a:ext cx="2323054" cy="276999"/>
            </a:xfrm>
            <a:prstGeom prst="rect">
              <a:avLst/>
            </a:prstGeom>
            <a:noFill/>
            <a:ln w="12700">
              <a:solidFill>
                <a:schemeClr val="tx1"/>
              </a:solidFill>
            </a:ln>
          </p:spPr>
          <p:txBody>
            <a:bodyPr wrap="square" rtlCol="0">
              <a:spAutoFit/>
            </a:bodyPr>
            <a:lstStyle/>
            <a:p>
              <a:pPr algn="ctr"/>
              <a:r>
                <a:rPr lang="en-US" sz="1200" dirty="0" smtClean="0">
                  <a:solidFill>
                    <a:schemeClr val="tx1">
                      <a:lumMod val="75000"/>
                      <a:lumOff val="25000"/>
                    </a:schemeClr>
                  </a:solidFill>
                  <a:latin typeface="Century Gothic" panose="020B0502020202020204" pitchFamily="34" charset="0"/>
                </a:rPr>
                <a:t>Preview Results</a:t>
              </a:r>
              <a:endParaRPr lang="en-US" sz="1200" dirty="0">
                <a:solidFill>
                  <a:schemeClr val="tx1">
                    <a:lumMod val="75000"/>
                    <a:lumOff val="25000"/>
                  </a:schemeClr>
                </a:solidFill>
                <a:latin typeface="Century Gothic" panose="020B0502020202020204" pitchFamily="34" charset="0"/>
              </a:endParaRPr>
            </a:p>
          </p:txBody>
        </p:sp>
        <p:sp>
          <p:nvSpPr>
            <p:cNvPr id="57" name="Rectangle 56"/>
            <p:cNvSpPr/>
            <p:nvPr/>
          </p:nvSpPr>
          <p:spPr>
            <a:xfrm>
              <a:off x="6977466" y="3449107"/>
              <a:ext cx="2323054" cy="144209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58" name="Bent-Up Arrow 57"/>
          <p:cNvSpPr/>
          <p:nvPr/>
        </p:nvSpPr>
        <p:spPr>
          <a:xfrm flipH="1">
            <a:off x="5676460" y="4349236"/>
            <a:ext cx="1648724" cy="547612"/>
          </a:xfrm>
          <a:prstGeom prst="bentUpArrow">
            <a:avLst>
              <a:gd name="adj1" fmla="val 17676"/>
              <a:gd name="adj2" fmla="val 2500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9" name="TextBox 58"/>
          <p:cNvSpPr txBox="1"/>
          <p:nvPr/>
        </p:nvSpPr>
        <p:spPr>
          <a:xfrm>
            <a:off x="4308941" y="1731646"/>
            <a:ext cx="2413344" cy="2569934"/>
          </a:xfrm>
          <a:prstGeom prst="rect">
            <a:avLst/>
          </a:prstGeom>
          <a:noFill/>
          <a:ln>
            <a:solidFill>
              <a:schemeClr val="tx1"/>
            </a:solidFill>
          </a:ln>
        </p:spPr>
        <p:txBody>
          <a:bodyPr wrap="square" rtlCol="0">
            <a:spAutoFit/>
          </a:bodyPr>
          <a:lstStyle/>
          <a:p>
            <a:endParaRPr lang="en-US" sz="1200" dirty="0" smtClean="0">
              <a:solidFill>
                <a:schemeClr val="tx1">
                  <a:lumMod val="75000"/>
                  <a:lumOff val="25000"/>
                </a:schemeClr>
              </a:solidFill>
              <a:latin typeface="Century Gothic" panose="020B0502020202020204" pitchFamily="34" charset="0"/>
            </a:endParaRPr>
          </a:p>
          <a:p>
            <a:endParaRPr lang="en-US" sz="1200" dirty="0">
              <a:solidFill>
                <a:schemeClr val="tx1">
                  <a:lumMod val="75000"/>
                  <a:lumOff val="25000"/>
                </a:schemeClr>
              </a:solidFill>
              <a:latin typeface="Century Gothic" panose="020B0502020202020204" pitchFamily="34" charset="0"/>
            </a:endParaRPr>
          </a:p>
          <a:p>
            <a:endParaRPr lang="en-US" sz="1200" dirty="0" smtClean="0">
              <a:solidFill>
                <a:schemeClr val="tx1">
                  <a:lumMod val="75000"/>
                  <a:lumOff val="25000"/>
                </a:schemeClr>
              </a:solidFill>
              <a:latin typeface="Century Gothic" panose="020B0502020202020204" pitchFamily="34" charset="0"/>
            </a:endParaRPr>
          </a:p>
          <a:p>
            <a:endParaRPr lang="en-US" sz="1200" dirty="0">
              <a:solidFill>
                <a:schemeClr val="tx1">
                  <a:lumMod val="75000"/>
                  <a:lumOff val="25000"/>
                </a:schemeClr>
              </a:solidFill>
              <a:latin typeface="Century Gothic" panose="020B0502020202020204" pitchFamily="34" charset="0"/>
            </a:endParaRPr>
          </a:p>
          <a:p>
            <a:endParaRPr lang="en-US" sz="1200" dirty="0" smtClean="0">
              <a:solidFill>
                <a:schemeClr val="tx1">
                  <a:lumMod val="75000"/>
                  <a:lumOff val="25000"/>
                </a:schemeClr>
              </a:solidFill>
              <a:latin typeface="Century Gothic" panose="020B0502020202020204" pitchFamily="34" charset="0"/>
            </a:endParaRPr>
          </a:p>
          <a:p>
            <a:endParaRPr lang="en-US" sz="1200" dirty="0">
              <a:solidFill>
                <a:schemeClr val="tx1">
                  <a:lumMod val="75000"/>
                  <a:lumOff val="25000"/>
                </a:schemeClr>
              </a:solidFill>
              <a:latin typeface="Century Gothic" panose="020B0502020202020204" pitchFamily="34" charset="0"/>
            </a:endParaRPr>
          </a:p>
          <a:p>
            <a:endParaRPr lang="en-US" sz="1200" dirty="0" smtClean="0">
              <a:solidFill>
                <a:schemeClr val="tx1">
                  <a:lumMod val="75000"/>
                  <a:lumOff val="25000"/>
                </a:schemeClr>
              </a:solidFill>
              <a:latin typeface="Century Gothic" panose="020B0502020202020204" pitchFamily="34" charset="0"/>
            </a:endParaRPr>
          </a:p>
          <a:p>
            <a:endParaRPr lang="en-US" sz="1200" dirty="0">
              <a:solidFill>
                <a:schemeClr val="tx1">
                  <a:lumMod val="75000"/>
                  <a:lumOff val="25000"/>
                </a:schemeClr>
              </a:solidFill>
              <a:latin typeface="Century Gothic" panose="020B0502020202020204" pitchFamily="34" charset="0"/>
            </a:endParaRPr>
          </a:p>
          <a:p>
            <a:pPr algn="ctr"/>
            <a:endParaRPr lang="en-US" sz="1200" dirty="0" smtClean="0">
              <a:solidFill>
                <a:schemeClr val="tx1">
                  <a:lumMod val="75000"/>
                  <a:lumOff val="25000"/>
                </a:schemeClr>
              </a:solidFill>
              <a:latin typeface="Century Gothic" panose="020B0502020202020204" pitchFamily="34" charset="0"/>
            </a:endParaRPr>
          </a:p>
          <a:p>
            <a:pPr algn="ctr"/>
            <a:endParaRPr lang="en-US" sz="1200" dirty="0">
              <a:solidFill>
                <a:schemeClr val="tx1">
                  <a:lumMod val="75000"/>
                  <a:lumOff val="25000"/>
                </a:schemeClr>
              </a:solidFill>
              <a:latin typeface="Century Gothic" panose="020B0502020202020204" pitchFamily="34" charset="0"/>
            </a:endParaRPr>
          </a:p>
          <a:p>
            <a:pPr algn="ctr"/>
            <a:endParaRPr lang="en-US" sz="1200" dirty="0" smtClean="0">
              <a:solidFill>
                <a:schemeClr val="tx1">
                  <a:lumMod val="75000"/>
                  <a:lumOff val="25000"/>
                </a:schemeClr>
              </a:solidFill>
              <a:latin typeface="Century Gothic" panose="020B0502020202020204" pitchFamily="34" charset="0"/>
            </a:endParaRPr>
          </a:p>
          <a:p>
            <a:pPr algn="ctr"/>
            <a:endParaRPr lang="en-US" sz="1200" dirty="0">
              <a:solidFill>
                <a:schemeClr val="tx1">
                  <a:lumMod val="75000"/>
                  <a:lumOff val="25000"/>
                </a:schemeClr>
              </a:solidFill>
              <a:latin typeface="Century Gothic" panose="020B0502020202020204" pitchFamily="34" charset="0"/>
            </a:endParaRPr>
          </a:p>
          <a:p>
            <a:pPr algn="ctr"/>
            <a:endParaRPr lang="en-US" sz="300" dirty="0" smtClean="0">
              <a:solidFill>
                <a:schemeClr val="tx1">
                  <a:lumMod val="75000"/>
                  <a:lumOff val="25000"/>
                </a:schemeClr>
              </a:solidFill>
              <a:latin typeface="Century Gothic" panose="020B0502020202020204" pitchFamily="34" charset="0"/>
            </a:endParaRPr>
          </a:p>
          <a:p>
            <a:pPr algn="ctr"/>
            <a:r>
              <a:rPr lang="en-US" sz="1200" dirty="0" smtClean="0">
                <a:solidFill>
                  <a:schemeClr val="tx1">
                    <a:lumMod val="75000"/>
                    <a:lumOff val="25000"/>
                  </a:schemeClr>
                </a:solidFill>
                <a:latin typeface="Century Gothic" panose="020B0502020202020204" pitchFamily="34" charset="0"/>
              </a:rPr>
              <a:t>210 &lt; texture mean &lt; 270 </a:t>
            </a:r>
            <a:endParaRPr lang="en-US" sz="1200" dirty="0">
              <a:solidFill>
                <a:schemeClr val="tx1">
                  <a:lumMod val="75000"/>
                  <a:lumOff val="25000"/>
                </a:schemeClr>
              </a:solidFill>
              <a:latin typeface="Century Gothic" panose="020B0502020202020204" pitchFamily="34" charset="0"/>
            </a:endParaRPr>
          </a:p>
        </p:txBody>
      </p:sp>
      <p:sp>
        <p:nvSpPr>
          <p:cNvPr id="60" name="TextBox 59"/>
          <p:cNvSpPr txBox="1"/>
          <p:nvPr/>
        </p:nvSpPr>
        <p:spPr>
          <a:xfrm>
            <a:off x="5650031" y="4873772"/>
            <a:ext cx="1803925" cy="261610"/>
          </a:xfrm>
          <a:prstGeom prst="rect">
            <a:avLst/>
          </a:prstGeom>
          <a:noFill/>
        </p:spPr>
        <p:txBody>
          <a:bodyPr wrap="square" rtlCol="0">
            <a:spAutoFit/>
          </a:bodyPr>
          <a:lstStyle/>
          <a:p>
            <a:pPr algn="ctr"/>
            <a:r>
              <a:rPr lang="en-US" sz="1100" dirty="0" smtClean="0">
                <a:solidFill>
                  <a:schemeClr val="tx1">
                    <a:lumMod val="75000"/>
                    <a:lumOff val="25000"/>
                  </a:schemeClr>
                </a:solidFill>
                <a:latin typeface="Century Gothic" panose="020B0502020202020204" pitchFamily="34" charset="0"/>
              </a:rPr>
              <a:t>Refine Attribute Values</a:t>
            </a:r>
            <a:endParaRPr lang="en-US" sz="11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485292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14424" y="1250155"/>
            <a:ext cx="1924050" cy="6629400"/>
          </a:xfrm>
          <a:prstGeom prst="rect">
            <a:avLst/>
          </a:prstGeom>
        </p:spPr>
      </p:pic>
      <p:pic>
        <p:nvPicPr>
          <p:cNvPr id="7" name="Picture 6"/>
          <p:cNvPicPr>
            <a:picLocks noChangeAspect="1"/>
          </p:cNvPicPr>
          <p:nvPr/>
        </p:nvPicPr>
        <p:blipFill>
          <a:blip r:embed="rId4"/>
          <a:stretch>
            <a:fillRect/>
          </a:stretch>
        </p:blipFill>
        <p:spPr>
          <a:xfrm>
            <a:off x="3095875" y="1257300"/>
            <a:ext cx="1928035" cy="6629400"/>
          </a:xfrm>
          <a:prstGeom prst="rect">
            <a:avLst/>
          </a:prstGeom>
        </p:spPr>
      </p:pic>
      <p:pic>
        <p:nvPicPr>
          <p:cNvPr id="8" name="Picture 7"/>
          <p:cNvPicPr>
            <a:picLocks noChangeAspect="1"/>
          </p:cNvPicPr>
          <p:nvPr/>
        </p:nvPicPr>
        <p:blipFill>
          <a:blip r:embed="rId5"/>
          <a:stretch>
            <a:fillRect/>
          </a:stretch>
        </p:blipFill>
        <p:spPr>
          <a:xfrm>
            <a:off x="5081310" y="1254918"/>
            <a:ext cx="1914525" cy="6619875"/>
          </a:xfrm>
          <a:prstGeom prst="rect">
            <a:avLst/>
          </a:prstGeom>
        </p:spPr>
      </p:pic>
      <p:pic>
        <p:nvPicPr>
          <p:cNvPr id="9" name="Picture 8"/>
          <p:cNvPicPr>
            <a:picLocks noChangeAspect="1"/>
          </p:cNvPicPr>
          <p:nvPr/>
        </p:nvPicPr>
        <p:blipFill>
          <a:blip r:embed="rId6"/>
          <a:stretch>
            <a:fillRect/>
          </a:stretch>
        </p:blipFill>
        <p:spPr>
          <a:xfrm>
            <a:off x="7053235" y="1257300"/>
            <a:ext cx="1959000" cy="6624637"/>
          </a:xfrm>
          <a:prstGeom prst="rect">
            <a:avLst/>
          </a:prstGeom>
        </p:spPr>
      </p:pic>
      <p:pic>
        <p:nvPicPr>
          <p:cNvPr id="10" name="Picture 9"/>
          <p:cNvPicPr>
            <a:picLocks noChangeAspect="1"/>
          </p:cNvPicPr>
          <p:nvPr/>
        </p:nvPicPr>
        <p:blipFill>
          <a:blip r:embed="rId7"/>
          <a:stretch>
            <a:fillRect/>
          </a:stretch>
        </p:blipFill>
        <p:spPr>
          <a:xfrm>
            <a:off x="9069635" y="1259681"/>
            <a:ext cx="1965655" cy="6624637"/>
          </a:xfrm>
          <a:prstGeom prst="rect">
            <a:avLst/>
          </a:prstGeom>
        </p:spPr>
      </p:pic>
      <p:sp>
        <p:nvSpPr>
          <p:cNvPr id="11" name="Title 1"/>
          <p:cNvSpPr>
            <a:spLocks noGrp="1"/>
          </p:cNvSpPr>
          <p:nvPr>
            <p:ph type="title"/>
          </p:nvPr>
        </p:nvSpPr>
        <p:spPr>
          <a:xfrm>
            <a:off x="1000125" y="365124"/>
            <a:ext cx="9413277" cy="479425"/>
          </a:xfrm>
        </p:spPr>
        <p:txBody>
          <a:bodyPr/>
          <a:lstStyle/>
          <a:p>
            <a:r>
              <a:rPr lang="en-US" dirty="0" smtClean="0"/>
              <a:t>Dairy Classification: Feedlots</a:t>
            </a:r>
            <a:endParaRPr lang="en-US" dirty="0"/>
          </a:p>
        </p:txBody>
      </p:sp>
      <p:sp>
        <p:nvSpPr>
          <p:cNvPr id="12" name="Rectangle 11"/>
          <p:cNvSpPr/>
          <p:nvPr/>
        </p:nvSpPr>
        <p:spPr>
          <a:xfrm>
            <a:off x="1503272" y="6657201"/>
            <a:ext cx="1606640" cy="200799"/>
          </a:xfrm>
          <a:prstGeom prst="rect">
            <a:avLst/>
          </a:prstGeom>
        </p:spPr>
        <p:txBody>
          <a:bodyPr wrap="square">
            <a:spAutoFit/>
          </a:bodyPr>
          <a:lstStyle/>
          <a:p>
            <a:r>
              <a:rPr lang="en-US" sz="700" dirty="0">
                <a:solidFill>
                  <a:srgbClr val="000000"/>
                </a:solidFill>
              </a:rPr>
              <a:t>Imagery © 2017 Planet Labs Inc</a:t>
            </a:r>
            <a:r>
              <a:rPr lang="en-US" sz="700" dirty="0" smtClean="0">
                <a:solidFill>
                  <a:srgbClr val="000000"/>
                </a:solidFill>
              </a:rPr>
              <a:t>.</a:t>
            </a:r>
            <a:endParaRPr lang="en-US" sz="700" dirty="0"/>
          </a:p>
        </p:txBody>
      </p:sp>
    </p:spTree>
    <p:extLst>
      <p:ext uri="{BB962C8B-B14F-4D97-AF65-F5344CB8AC3E}">
        <p14:creationId xmlns:p14="http://schemas.microsoft.com/office/powerpoint/2010/main" val="1859929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Greenhouse Gases</a:t>
            </a:r>
            <a:endParaRPr lang="en-US" dirty="0"/>
          </a:p>
        </p:txBody>
      </p:sp>
      <p:sp>
        <p:nvSpPr>
          <p:cNvPr id="4" name="Text Placeholder 3"/>
          <p:cNvSpPr>
            <a:spLocks noGrp="1"/>
          </p:cNvSpPr>
          <p:nvPr>
            <p:ph type="body" sz="half" idx="2"/>
          </p:nvPr>
        </p:nvSpPr>
        <p:spPr>
          <a:xfrm>
            <a:off x="1000125" y="931498"/>
            <a:ext cx="6162675" cy="5880783"/>
          </a:xfrm>
        </p:spPr>
        <p:txBody>
          <a:bodyPr/>
          <a:lstStyle/>
          <a:p>
            <a:r>
              <a:rPr lang="en-US" dirty="0" smtClean="0"/>
              <a:t>Carbon Dioxide, Methane, Nitrous Oxide, CFCs, Water Vapor</a:t>
            </a:r>
          </a:p>
          <a:p>
            <a:endParaRPr lang="en-US" dirty="0" smtClean="0"/>
          </a:p>
          <a:p>
            <a:r>
              <a:rPr lang="en-US" sz="2400" b="1" dirty="0" smtClean="0"/>
              <a:t>Methane</a:t>
            </a:r>
          </a:p>
          <a:p>
            <a:r>
              <a:rPr lang="en-US" dirty="0" smtClean="0"/>
              <a:t>25 times more effective than CO2 at trapping heat in the atmosphere</a:t>
            </a:r>
          </a:p>
          <a:p>
            <a:r>
              <a:rPr lang="en-US" dirty="0"/>
              <a:t>	</a:t>
            </a:r>
            <a:endParaRPr lang="en-US" dirty="0" smtClean="0"/>
          </a:p>
          <a:p>
            <a:r>
              <a:rPr lang="en-US" dirty="0" smtClean="0"/>
              <a:t>Agriculture</a:t>
            </a:r>
          </a:p>
          <a:p>
            <a:r>
              <a:rPr lang="en-US" dirty="0" smtClean="0"/>
              <a:t>	Dairies </a:t>
            </a:r>
          </a:p>
          <a:p>
            <a:r>
              <a:rPr lang="en-US" dirty="0"/>
              <a:t>		E</a:t>
            </a:r>
            <a:r>
              <a:rPr lang="en-US" dirty="0" smtClean="0"/>
              <a:t>nteric fermentation</a:t>
            </a:r>
          </a:p>
          <a:p>
            <a:r>
              <a:rPr lang="en-US" dirty="0"/>
              <a:t>		M</a:t>
            </a:r>
            <a:r>
              <a:rPr lang="en-US" dirty="0" smtClean="0"/>
              <a:t>anure management</a:t>
            </a:r>
          </a:p>
          <a:p>
            <a:endParaRPr lang="en-US" dirty="0" smtClean="0"/>
          </a:p>
          <a:p>
            <a:r>
              <a:rPr lang="en-US" dirty="0" smtClean="0"/>
              <a:t>Discrepancy between bottom-up and top-down emission estimates</a:t>
            </a:r>
          </a:p>
          <a:p>
            <a:endParaRPr lang="en-US" dirty="0"/>
          </a:p>
          <a:p>
            <a:endParaRPr lang="en-US" dirty="0"/>
          </a:p>
        </p:txBody>
      </p:sp>
      <p:pic>
        <p:nvPicPr>
          <p:cNvPr id="3074" name="Picture 2" descr="https://www.epa.gov/sites/production/files/styles/large/public/2017-04/overview_1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535" y="1353319"/>
            <a:ext cx="4175758" cy="4754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35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14424" y="1250155"/>
            <a:ext cx="1924050" cy="6629400"/>
          </a:xfrm>
          <a:prstGeom prst="rect">
            <a:avLst/>
          </a:prstGeom>
        </p:spPr>
      </p:pic>
      <p:pic>
        <p:nvPicPr>
          <p:cNvPr id="11" name="Picture 10"/>
          <p:cNvPicPr>
            <a:picLocks noChangeAspect="1"/>
          </p:cNvPicPr>
          <p:nvPr/>
        </p:nvPicPr>
        <p:blipFill>
          <a:blip r:embed="rId4"/>
          <a:stretch>
            <a:fillRect/>
          </a:stretch>
        </p:blipFill>
        <p:spPr>
          <a:xfrm>
            <a:off x="3109912" y="1250155"/>
            <a:ext cx="1876425" cy="6791325"/>
          </a:xfrm>
          <a:prstGeom prst="rect">
            <a:avLst/>
          </a:prstGeom>
        </p:spPr>
      </p:pic>
      <p:sp>
        <p:nvSpPr>
          <p:cNvPr id="12" name="Title 1"/>
          <p:cNvSpPr>
            <a:spLocks noGrp="1"/>
          </p:cNvSpPr>
          <p:nvPr>
            <p:ph type="title"/>
          </p:nvPr>
        </p:nvSpPr>
        <p:spPr>
          <a:xfrm>
            <a:off x="1000125" y="365124"/>
            <a:ext cx="9413277" cy="479425"/>
          </a:xfrm>
        </p:spPr>
        <p:txBody>
          <a:bodyPr/>
          <a:lstStyle/>
          <a:p>
            <a:r>
              <a:rPr lang="en-US" dirty="0" smtClean="0"/>
              <a:t>Dairy Classification: Lagoons</a:t>
            </a:r>
            <a:endParaRPr lang="en-US" dirty="0"/>
          </a:p>
        </p:txBody>
      </p:sp>
      <p:sp>
        <p:nvSpPr>
          <p:cNvPr id="13" name="Rectangle 12"/>
          <p:cNvSpPr/>
          <p:nvPr/>
        </p:nvSpPr>
        <p:spPr>
          <a:xfrm>
            <a:off x="1503272" y="6657201"/>
            <a:ext cx="1606640" cy="200799"/>
          </a:xfrm>
          <a:prstGeom prst="rect">
            <a:avLst/>
          </a:prstGeom>
        </p:spPr>
        <p:txBody>
          <a:bodyPr wrap="square">
            <a:spAutoFit/>
          </a:bodyPr>
          <a:lstStyle/>
          <a:p>
            <a:r>
              <a:rPr lang="en-US" sz="700" dirty="0">
                <a:solidFill>
                  <a:srgbClr val="000000"/>
                </a:solidFill>
              </a:rPr>
              <a:t>Imagery © 2017 Planet Labs Inc</a:t>
            </a:r>
            <a:r>
              <a:rPr lang="en-US" sz="700" dirty="0" smtClean="0">
                <a:solidFill>
                  <a:srgbClr val="000000"/>
                </a:solidFill>
              </a:rPr>
              <a:t>.</a:t>
            </a:r>
            <a:endParaRPr lang="en-US" sz="700" dirty="0"/>
          </a:p>
        </p:txBody>
      </p:sp>
      <p:pic>
        <p:nvPicPr>
          <p:cNvPr id="15" name="Picture 14"/>
          <p:cNvPicPr>
            <a:picLocks noChangeAspect="1"/>
          </p:cNvPicPr>
          <p:nvPr/>
        </p:nvPicPr>
        <p:blipFill>
          <a:blip r:embed="rId5"/>
          <a:stretch>
            <a:fillRect/>
          </a:stretch>
        </p:blipFill>
        <p:spPr>
          <a:xfrm>
            <a:off x="5057775" y="1250155"/>
            <a:ext cx="1885950" cy="6762750"/>
          </a:xfrm>
          <a:prstGeom prst="rect">
            <a:avLst/>
          </a:prstGeom>
        </p:spPr>
      </p:pic>
      <p:pic>
        <p:nvPicPr>
          <p:cNvPr id="16" name="Picture 15"/>
          <p:cNvPicPr>
            <a:picLocks noChangeAspect="1"/>
          </p:cNvPicPr>
          <p:nvPr/>
        </p:nvPicPr>
        <p:blipFill>
          <a:blip r:embed="rId6"/>
          <a:stretch>
            <a:fillRect/>
          </a:stretch>
        </p:blipFill>
        <p:spPr>
          <a:xfrm>
            <a:off x="7015163" y="1240629"/>
            <a:ext cx="1914525" cy="6810375"/>
          </a:xfrm>
          <a:prstGeom prst="rect">
            <a:avLst/>
          </a:prstGeom>
        </p:spPr>
      </p:pic>
      <p:pic>
        <p:nvPicPr>
          <p:cNvPr id="17" name="Picture 16"/>
          <p:cNvPicPr>
            <a:picLocks noChangeAspect="1"/>
          </p:cNvPicPr>
          <p:nvPr/>
        </p:nvPicPr>
        <p:blipFill>
          <a:blip r:embed="rId7"/>
          <a:stretch>
            <a:fillRect/>
          </a:stretch>
        </p:blipFill>
        <p:spPr>
          <a:xfrm>
            <a:off x="9001126" y="1240629"/>
            <a:ext cx="1895475" cy="6791325"/>
          </a:xfrm>
          <a:prstGeom prst="rect">
            <a:avLst/>
          </a:prstGeom>
        </p:spPr>
      </p:pic>
    </p:spTree>
    <p:extLst>
      <p:ext uri="{BB962C8B-B14F-4D97-AF65-F5344CB8AC3E}">
        <p14:creationId xmlns:p14="http://schemas.microsoft.com/office/powerpoint/2010/main" val="757631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689291" y="6581001"/>
            <a:ext cx="3083734" cy="276999"/>
          </a:xfrm>
          <a:prstGeom prst="rect">
            <a:avLst/>
          </a:prstGeom>
        </p:spPr>
        <p:txBody>
          <a:bodyPr wrap="square">
            <a:spAutoFit/>
          </a:bodyPr>
          <a:lstStyle/>
          <a:p>
            <a:r>
              <a:rPr lang="en-US" sz="1200" dirty="0">
                <a:solidFill>
                  <a:srgbClr val="000000"/>
                </a:solidFill>
              </a:rPr>
              <a:t>Imagery © 2017 Planet Labs Inc</a:t>
            </a:r>
            <a:r>
              <a:rPr lang="en-US" sz="1200" dirty="0" smtClean="0">
                <a:solidFill>
                  <a:srgbClr val="000000"/>
                </a:solidFill>
              </a:rPr>
              <a:t>.</a:t>
            </a:r>
            <a:endParaRPr lang="en-US" sz="1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606" b="6411"/>
          <a:stretch/>
        </p:blipFill>
        <p:spPr>
          <a:xfrm>
            <a:off x="2898057" y="1028409"/>
            <a:ext cx="6373375" cy="5671227"/>
          </a:xfrm>
          <a:prstGeom prst="rect">
            <a:avLst/>
          </a:prstGeom>
        </p:spPr>
      </p:pic>
      <p:sp>
        <p:nvSpPr>
          <p:cNvPr id="2" name="Title 1"/>
          <p:cNvSpPr>
            <a:spLocks noGrp="1"/>
          </p:cNvSpPr>
          <p:nvPr>
            <p:ph type="title"/>
          </p:nvPr>
        </p:nvSpPr>
        <p:spPr/>
        <p:txBody>
          <a:bodyPr/>
          <a:lstStyle/>
          <a:p>
            <a:r>
              <a:rPr lang="en-US" dirty="0" smtClean="0"/>
              <a:t>Dairy Classification: Tulare</a:t>
            </a:r>
            <a:endParaRPr lang="en-US" dirty="0"/>
          </a:p>
        </p:txBody>
      </p:sp>
      <p:pic>
        <p:nvPicPr>
          <p:cNvPr id="5" name="Picture 4"/>
          <p:cNvPicPr>
            <a:picLocks noChangeAspect="1"/>
          </p:cNvPicPr>
          <p:nvPr/>
        </p:nvPicPr>
        <p:blipFill>
          <a:blip r:embed="rId4"/>
          <a:stretch>
            <a:fillRect/>
          </a:stretch>
        </p:blipFill>
        <p:spPr>
          <a:xfrm>
            <a:off x="2493773" y="5955690"/>
            <a:ext cx="681806" cy="355200"/>
          </a:xfrm>
          <a:prstGeom prst="rect">
            <a:avLst/>
          </a:prstGeom>
        </p:spPr>
      </p:pic>
    </p:spTree>
    <p:extLst>
      <p:ext uri="{BB962C8B-B14F-4D97-AF65-F5344CB8AC3E}">
        <p14:creationId xmlns:p14="http://schemas.microsoft.com/office/powerpoint/2010/main" val="3260553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9039" y="1049351"/>
            <a:ext cx="1702225" cy="170222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177" y="1039859"/>
            <a:ext cx="1702225" cy="170222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265" y="2942554"/>
            <a:ext cx="1719781" cy="171978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039" y="4819895"/>
            <a:ext cx="1708678" cy="1708678"/>
          </a:xfrm>
          <a:prstGeom prst="rect">
            <a:avLst/>
          </a:prstGeom>
        </p:spPr>
      </p:pic>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463" y="1041988"/>
            <a:ext cx="5029370" cy="5486585"/>
          </a:xfrm>
          <a:prstGeom prst="rect">
            <a:avLst/>
          </a:prstGeom>
        </p:spPr>
      </p:pic>
      <p:sp>
        <p:nvSpPr>
          <p:cNvPr id="2" name="Title 1"/>
          <p:cNvSpPr>
            <a:spLocks noGrp="1"/>
          </p:cNvSpPr>
          <p:nvPr>
            <p:ph type="title"/>
          </p:nvPr>
        </p:nvSpPr>
        <p:spPr/>
        <p:txBody>
          <a:bodyPr/>
          <a:lstStyle/>
          <a:p>
            <a:r>
              <a:rPr lang="en-US" dirty="0" smtClean="0"/>
              <a:t>Aircraft Data - </a:t>
            </a:r>
            <a:r>
              <a:rPr lang="en-US" dirty="0" err="1" smtClean="0"/>
              <a:t>HyTES</a:t>
            </a:r>
            <a:endParaRPr lang="en-US" dirty="0"/>
          </a:p>
        </p:txBody>
      </p:sp>
      <p:cxnSp>
        <p:nvCxnSpPr>
          <p:cNvPr id="35" name="Straight Connector 34"/>
          <p:cNvCxnSpPr/>
          <p:nvPr/>
        </p:nvCxnSpPr>
        <p:spPr>
          <a:xfrm>
            <a:off x="3476625" y="4039375"/>
            <a:ext cx="3452414" cy="2489198"/>
          </a:xfrm>
          <a:prstGeom prst="line">
            <a:avLst/>
          </a:prstGeom>
          <a:ln w="19050"/>
        </p:spPr>
        <p:style>
          <a:lnRef idx="1">
            <a:schemeClr val="dk1"/>
          </a:lnRef>
          <a:fillRef idx="0">
            <a:schemeClr val="dk1"/>
          </a:fillRef>
          <a:effectRef idx="0">
            <a:schemeClr val="dk1"/>
          </a:effectRef>
          <a:fontRef idx="minor">
            <a:schemeClr val="tx1"/>
          </a:fontRef>
        </p:style>
      </p:cxnSp>
      <p:sp>
        <p:nvSpPr>
          <p:cNvPr id="9" name="Rectangle 8"/>
          <p:cNvSpPr/>
          <p:nvPr/>
        </p:nvSpPr>
        <p:spPr>
          <a:xfrm>
            <a:off x="580152" y="5019675"/>
            <a:ext cx="1176466" cy="13936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24369" y="1648904"/>
            <a:ext cx="1045203" cy="8979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476625" y="3541512"/>
            <a:ext cx="723900" cy="5084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1818777" y="1049351"/>
            <a:ext cx="5110262" cy="601271"/>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2869572" y="2543560"/>
            <a:ext cx="4059467" cy="198524"/>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4200525" y="3541512"/>
            <a:ext cx="2728514" cy="1278383"/>
          </a:xfrm>
          <a:prstGeom prst="line">
            <a:avLst/>
          </a:prstGeom>
          <a:ln w="19050"/>
        </p:spPr>
        <p:style>
          <a:lnRef idx="1">
            <a:schemeClr val="dk1"/>
          </a:lnRef>
          <a:fillRef idx="0">
            <a:schemeClr val="dk1"/>
          </a:fillRef>
          <a:effectRef idx="0">
            <a:schemeClr val="dk1"/>
          </a:effectRef>
          <a:fontRef idx="minor">
            <a:schemeClr val="tx1"/>
          </a:fontRef>
        </p:style>
      </p:cxnSp>
      <p:sp>
        <p:nvSpPr>
          <p:cNvPr id="42" name="Rectangle 41"/>
          <p:cNvSpPr/>
          <p:nvPr/>
        </p:nvSpPr>
        <p:spPr>
          <a:xfrm>
            <a:off x="3869664" y="2771536"/>
            <a:ext cx="549936" cy="5904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4400446" y="2774341"/>
            <a:ext cx="2528593" cy="173764"/>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3869664" y="3362010"/>
            <a:ext cx="3059375" cy="1277609"/>
          </a:xfrm>
          <a:prstGeom prst="line">
            <a:avLst/>
          </a:prstGeom>
          <a:ln w="19050"/>
        </p:spPr>
        <p:style>
          <a:lnRef idx="1">
            <a:schemeClr val="dk1"/>
          </a:lnRef>
          <a:fillRef idx="0">
            <a:schemeClr val="dk1"/>
          </a:fillRef>
          <a:effectRef idx="0">
            <a:schemeClr val="dk1"/>
          </a:effectRef>
          <a:fontRef idx="minor">
            <a:schemeClr val="tx1"/>
          </a:fontRef>
        </p:style>
      </p:cxnSp>
      <p:pic>
        <p:nvPicPr>
          <p:cNvPr id="73" name="Picture 72"/>
          <p:cNvPicPr>
            <a:picLocks noChangeAspect="1"/>
          </p:cNvPicPr>
          <p:nvPr/>
        </p:nvPicPr>
        <p:blipFill>
          <a:blip r:embed="rId8"/>
          <a:stretch>
            <a:fillRect/>
          </a:stretch>
        </p:blipFill>
        <p:spPr>
          <a:xfrm>
            <a:off x="641984" y="6039239"/>
            <a:ext cx="1551356" cy="276267"/>
          </a:xfrm>
          <a:prstGeom prst="rect">
            <a:avLst/>
          </a:prstGeom>
        </p:spPr>
      </p:pic>
      <p:pic>
        <p:nvPicPr>
          <p:cNvPr id="81" name="Picture 80"/>
          <p:cNvPicPr>
            <a:picLocks noChangeAspect="1"/>
          </p:cNvPicPr>
          <p:nvPr/>
        </p:nvPicPr>
        <p:blipFill>
          <a:blip r:embed="rId9"/>
          <a:stretch>
            <a:fillRect/>
          </a:stretch>
        </p:blipFill>
        <p:spPr>
          <a:xfrm>
            <a:off x="650115" y="5599276"/>
            <a:ext cx="731213" cy="345333"/>
          </a:xfrm>
          <a:prstGeom prst="rect">
            <a:avLst/>
          </a:prstGeom>
        </p:spPr>
      </p:pic>
      <p:sp>
        <p:nvSpPr>
          <p:cNvPr id="110" name="TextBox 109"/>
          <p:cNvSpPr txBox="1"/>
          <p:nvPr/>
        </p:nvSpPr>
        <p:spPr>
          <a:xfrm>
            <a:off x="7569796" y="2494537"/>
            <a:ext cx="1067921" cy="276999"/>
          </a:xfrm>
          <a:prstGeom prst="rect">
            <a:avLst/>
          </a:prstGeom>
          <a:solidFill>
            <a:schemeClr val="bg1"/>
          </a:solidFill>
        </p:spPr>
        <p:txBody>
          <a:bodyPr wrap="none" rtlCol="0">
            <a:spAutoFit/>
          </a:bodyPr>
          <a:lstStyle/>
          <a:p>
            <a:r>
              <a:rPr lang="en-US" sz="1200" dirty="0" smtClean="0"/>
              <a:t>May 1, 2015</a:t>
            </a:r>
            <a:endParaRPr lang="en-US" sz="1200" dirty="0"/>
          </a:p>
        </p:txBody>
      </p:sp>
      <p:sp>
        <p:nvSpPr>
          <p:cNvPr id="111" name="TextBox 110"/>
          <p:cNvSpPr txBox="1"/>
          <p:nvPr/>
        </p:nvSpPr>
        <p:spPr>
          <a:xfrm>
            <a:off x="7581125" y="6274790"/>
            <a:ext cx="1067921" cy="276999"/>
          </a:xfrm>
          <a:prstGeom prst="rect">
            <a:avLst/>
          </a:prstGeom>
          <a:solidFill>
            <a:schemeClr val="bg1"/>
          </a:solidFill>
        </p:spPr>
        <p:txBody>
          <a:bodyPr wrap="none" rtlCol="0">
            <a:spAutoFit/>
          </a:bodyPr>
          <a:lstStyle/>
          <a:p>
            <a:r>
              <a:rPr lang="en-US" sz="1200" dirty="0" smtClean="0"/>
              <a:t>May 1, 2015</a:t>
            </a:r>
            <a:endParaRPr lang="en-US" sz="1200" dirty="0"/>
          </a:p>
        </p:txBody>
      </p:sp>
      <p:sp>
        <p:nvSpPr>
          <p:cNvPr id="112" name="TextBox 111"/>
          <p:cNvSpPr txBox="1"/>
          <p:nvPr/>
        </p:nvSpPr>
        <p:spPr>
          <a:xfrm>
            <a:off x="7581125" y="4400146"/>
            <a:ext cx="1067921" cy="276999"/>
          </a:xfrm>
          <a:prstGeom prst="rect">
            <a:avLst/>
          </a:prstGeom>
          <a:solidFill>
            <a:schemeClr val="bg1"/>
          </a:solidFill>
        </p:spPr>
        <p:txBody>
          <a:bodyPr wrap="none" rtlCol="0">
            <a:spAutoFit/>
          </a:bodyPr>
          <a:lstStyle/>
          <a:p>
            <a:r>
              <a:rPr lang="en-US" sz="1200" dirty="0" smtClean="0"/>
              <a:t>May 1, 2015</a:t>
            </a:r>
            <a:endParaRPr lang="en-US" sz="1200" dirty="0"/>
          </a:p>
        </p:txBody>
      </p:sp>
      <p:sp>
        <p:nvSpPr>
          <p:cNvPr id="114" name="TextBox 113"/>
          <p:cNvSpPr txBox="1"/>
          <p:nvPr/>
        </p:nvSpPr>
        <p:spPr>
          <a:xfrm>
            <a:off x="9345481" y="2483848"/>
            <a:ext cx="1067921" cy="276999"/>
          </a:xfrm>
          <a:prstGeom prst="rect">
            <a:avLst/>
          </a:prstGeom>
          <a:solidFill>
            <a:schemeClr val="bg1"/>
          </a:solidFill>
        </p:spPr>
        <p:txBody>
          <a:bodyPr wrap="none" rtlCol="0">
            <a:spAutoFit/>
          </a:bodyPr>
          <a:lstStyle/>
          <a:p>
            <a:r>
              <a:rPr lang="en-US" sz="1200" dirty="0" smtClean="0"/>
              <a:t>May 2, 2015</a:t>
            </a:r>
            <a:endParaRPr lang="en-US" sz="1200" dirty="0"/>
          </a:p>
        </p:txBody>
      </p:sp>
      <p:pic>
        <p:nvPicPr>
          <p:cNvPr id="16" name="Picture 15"/>
          <p:cNvPicPr>
            <a:picLocks noChangeAspect="1"/>
          </p:cNvPicPr>
          <p:nvPr/>
        </p:nvPicPr>
        <p:blipFill>
          <a:blip r:embed="rId10"/>
          <a:stretch>
            <a:fillRect/>
          </a:stretch>
        </p:blipFill>
        <p:spPr>
          <a:xfrm>
            <a:off x="650115" y="5101440"/>
            <a:ext cx="592875" cy="365067"/>
          </a:xfrm>
          <a:prstGeom prst="rect">
            <a:avLst/>
          </a:prstGeom>
        </p:spPr>
      </p:pic>
    </p:spTree>
    <p:extLst>
      <p:ext uri="{BB962C8B-B14F-4D97-AF65-F5344CB8AC3E}">
        <p14:creationId xmlns:p14="http://schemas.microsoft.com/office/powerpoint/2010/main" val="4092174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in Lagoons</a:t>
            </a:r>
            <a:endParaRPr lang="en-US" dirty="0"/>
          </a:p>
        </p:txBody>
      </p:sp>
      <p:pic>
        <p:nvPicPr>
          <p:cNvPr id="5124" name="Picture 4" descr="https://lh5.googleusercontent.com/MX6erHE15_CldqTCIM4SyQPixhNIanUAi2JfYJhJQxQ5ZtX4C7139uOJYcCRRCE7ROc9RjIFjrc_0FiecaKTGjbThM5Pf9bVA5UPCe33QvvoOfJMzJeGxoJaLnemQBPcxY3oHJ_Y_o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1156"/>
          <a:stretch/>
        </p:blipFill>
        <p:spPr bwMode="auto">
          <a:xfrm>
            <a:off x="265498" y="1492831"/>
            <a:ext cx="2918947" cy="368940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5128" name="Picture 8" descr="https://lh5.googleusercontent.com/jxCXeqeFgFqyukR1DnUJeQjUMhDyAs6jpJJzbHqs0heStOCPG41mfEVT1pxY0jalgZGoZhFwJL3jGA2CGyex4OQ-NQ55nKYitS9O9IAZ9MljhxIpUA6zkuyjYtdb-HGmF9wyYT95Du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41198"/>
          <a:stretch/>
        </p:blipFill>
        <p:spPr bwMode="auto">
          <a:xfrm>
            <a:off x="6186107" y="1492827"/>
            <a:ext cx="2918947" cy="369199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lh6.googleusercontent.com/6ybfZ1VX1AejEW5FQjwif0EMKLzbmNsGOSsgAOzcUJA6JgXNa1ZFyTnSwZf8IO-Ft21847Q4QowF_P2iNleWG1FODEEM6XonnAaFNDBicX4JMd6a9bN4KD8EqfnG2j9Ojz1jWzVVrMo"/>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41258"/>
          <a:stretch/>
        </p:blipFill>
        <p:spPr bwMode="auto">
          <a:xfrm>
            <a:off x="9009176" y="1492827"/>
            <a:ext cx="2913917" cy="3689407"/>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5132" name="Picture 12" descr="https://lh3.googleusercontent.com/Soy7E76A48YQyFOcqUQmPIXfDJFgPvoSWg1445a05hn70Fy6BRGCH50LM26REf3kW8H2_0Yy0rK8V24baL4B5cUhWlPvqtSui0_3dE3eV-uNPhMO2YvaMFbNfui0E2uVDpDW4cEVaOQ"/>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r="41422"/>
          <a:stretch/>
        </p:blipFill>
        <p:spPr bwMode="auto">
          <a:xfrm>
            <a:off x="3184445" y="1492830"/>
            <a:ext cx="2905784" cy="368940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65498" y="5181373"/>
            <a:ext cx="1555352" cy="400110"/>
          </a:xfrm>
          <a:prstGeom prst="rect">
            <a:avLst/>
          </a:prstGeom>
        </p:spPr>
        <p:txBody>
          <a:bodyPr wrap="square">
            <a:spAutoFit/>
          </a:bodyPr>
          <a:lstStyle/>
          <a:p>
            <a:r>
              <a:rPr lang="en-US" sz="2000" dirty="0" smtClean="0">
                <a:solidFill>
                  <a:schemeClr val="tx1">
                    <a:lumMod val="75000"/>
                    <a:lumOff val="25000"/>
                  </a:schemeClr>
                </a:solidFill>
              </a:rPr>
              <a:t>06/13/2015</a:t>
            </a:r>
            <a:endParaRPr lang="en-US" sz="2000" dirty="0">
              <a:solidFill>
                <a:schemeClr val="tx1">
                  <a:lumMod val="75000"/>
                  <a:lumOff val="25000"/>
                </a:schemeClr>
              </a:solidFill>
            </a:endParaRPr>
          </a:p>
        </p:txBody>
      </p:sp>
      <p:sp>
        <p:nvSpPr>
          <p:cNvPr id="6" name="Rectangle 5"/>
          <p:cNvSpPr/>
          <p:nvPr/>
        </p:nvSpPr>
        <p:spPr>
          <a:xfrm>
            <a:off x="3185116" y="5181373"/>
            <a:ext cx="1537959" cy="400110"/>
          </a:xfrm>
          <a:prstGeom prst="rect">
            <a:avLst/>
          </a:prstGeom>
        </p:spPr>
        <p:txBody>
          <a:bodyPr wrap="square">
            <a:spAutoFit/>
          </a:bodyPr>
          <a:lstStyle/>
          <a:p>
            <a:r>
              <a:rPr lang="en-US" sz="2000" dirty="0" smtClean="0">
                <a:solidFill>
                  <a:schemeClr val="tx1">
                    <a:lumMod val="75000"/>
                    <a:lumOff val="25000"/>
                  </a:schemeClr>
                </a:solidFill>
              </a:rPr>
              <a:t>06/17/2015</a:t>
            </a:r>
            <a:endParaRPr lang="en-US" sz="2000" dirty="0">
              <a:solidFill>
                <a:schemeClr val="tx1">
                  <a:lumMod val="75000"/>
                  <a:lumOff val="25000"/>
                </a:schemeClr>
              </a:solidFill>
            </a:endParaRPr>
          </a:p>
        </p:txBody>
      </p:sp>
      <p:sp>
        <p:nvSpPr>
          <p:cNvPr id="7" name="Rectangle 6"/>
          <p:cNvSpPr/>
          <p:nvPr/>
        </p:nvSpPr>
        <p:spPr>
          <a:xfrm>
            <a:off x="6168946" y="5181373"/>
            <a:ext cx="1555327" cy="400110"/>
          </a:xfrm>
          <a:prstGeom prst="rect">
            <a:avLst/>
          </a:prstGeom>
        </p:spPr>
        <p:txBody>
          <a:bodyPr wrap="square">
            <a:spAutoFit/>
          </a:bodyPr>
          <a:lstStyle/>
          <a:p>
            <a:r>
              <a:rPr lang="en-US" sz="2000" dirty="0" smtClean="0">
                <a:solidFill>
                  <a:schemeClr val="tx1">
                    <a:lumMod val="75000"/>
                    <a:lumOff val="25000"/>
                  </a:schemeClr>
                </a:solidFill>
              </a:rPr>
              <a:t>06/20/2015</a:t>
            </a:r>
            <a:endParaRPr lang="en-US" sz="2000" dirty="0">
              <a:solidFill>
                <a:schemeClr val="tx1">
                  <a:lumMod val="75000"/>
                  <a:lumOff val="25000"/>
                </a:schemeClr>
              </a:solidFill>
            </a:endParaRPr>
          </a:p>
        </p:txBody>
      </p:sp>
      <p:sp>
        <p:nvSpPr>
          <p:cNvPr id="8" name="Rectangle 7"/>
          <p:cNvSpPr/>
          <p:nvPr/>
        </p:nvSpPr>
        <p:spPr>
          <a:xfrm>
            <a:off x="9009176" y="5181373"/>
            <a:ext cx="1566059" cy="400110"/>
          </a:xfrm>
          <a:prstGeom prst="rect">
            <a:avLst/>
          </a:prstGeom>
        </p:spPr>
        <p:txBody>
          <a:bodyPr wrap="square">
            <a:spAutoFit/>
          </a:bodyPr>
          <a:lstStyle/>
          <a:p>
            <a:r>
              <a:rPr lang="en-US" sz="2000" dirty="0" smtClean="0">
                <a:solidFill>
                  <a:schemeClr val="tx1">
                    <a:lumMod val="75000"/>
                    <a:lumOff val="25000"/>
                  </a:schemeClr>
                </a:solidFill>
              </a:rPr>
              <a:t>06/22/2015</a:t>
            </a:r>
            <a:endParaRPr lang="en-US" sz="2000" dirty="0">
              <a:solidFill>
                <a:schemeClr val="tx1">
                  <a:lumMod val="75000"/>
                  <a:lumOff val="25000"/>
                </a:schemeClr>
              </a:solidFill>
            </a:endParaRPr>
          </a:p>
        </p:txBody>
      </p:sp>
      <p:sp>
        <p:nvSpPr>
          <p:cNvPr id="9" name="Rectangle 8"/>
          <p:cNvSpPr/>
          <p:nvPr/>
        </p:nvSpPr>
        <p:spPr>
          <a:xfrm>
            <a:off x="50710" y="6454366"/>
            <a:ext cx="4107719" cy="276999"/>
          </a:xfrm>
          <a:prstGeom prst="rect">
            <a:avLst/>
          </a:prstGeom>
        </p:spPr>
        <p:txBody>
          <a:bodyPr wrap="square">
            <a:spAutoFit/>
          </a:bodyPr>
          <a:lstStyle/>
          <a:p>
            <a:r>
              <a:rPr lang="en-US" sz="1200" dirty="0">
                <a:solidFill>
                  <a:srgbClr val="000000"/>
                </a:solidFill>
              </a:rPr>
              <a:t>Imagery © 2017 Planet Labs Inc</a:t>
            </a:r>
            <a:r>
              <a:rPr lang="en-US" sz="1200" dirty="0" smtClean="0">
                <a:solidFill>
                  <a:srgbClr val="000000"/>
                </a:solidFill>
              </a:rPr>
              <a:t>.</a:t>
            </a:r>
            <a:endParaRPr lang="en-US" sz="1200" dirty="0"/>
          </a:p>
        </p:txBody>
      </p:sp>
      <p:sp>
        <p:nvSpPr>
          <p:cNvPr id="10" name="Oval 9"/>
          <p:cNvSpPr/>
          <p:nvPr/>
        </p:nvSpPr>
        <p:spPr>
          <a:xfrm>
            <a:off x="2088770" y="1727388"/>
            <a:ext cx="453224" cy="62020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020880" y="1727388"/>
            <a:ext cx="453224" cy="62020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022542" y="1727388"/>
            <a:ext cx="453224" cy="62020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845611" y="1727388"/>
            <a:ext cx="453224" cy="62020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3224" y="2499990"/>
            <a:ext cx="302150" cy="111522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368068" y="2499990"/>
            <a:ext cx="302150" cy="111522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369730" y="2556975"/>
            <a:ext cx="302150" cy="111522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192799" y="2499990"/>
            <a:ext cx="302150" cy="111522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6407" y="3864334"/>
            <a:ext cx="633718" cy="92910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263162" y="3864334"/>
            <a:ext cx="633718" cy="92910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306780" y="3879050"/>
            <a:ext cx="633718" cy="92910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119398" y="3879050"/>
            <a:ext cx="633718" cy="92910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083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and Uncertainties</a:t>
            </a:r>
            <a:endParaRPr lang="en-US" dirty="0"/>
          </a:p>
        </p:txBody>
      </p:sp>
      <p:graphicFrame>
        <p:nvGraphicFramePr>
          <p:cNvPr id="7" name="Table 6"/>
          <p:cNvGraphicFramePr>
            <a:graphicFrameLocks noGrp="1"/>
          </p:cNvGraphicFramePr>
          <p:nvPr/>
        </p:nvGraphicFramePr>
        <p:xfrm>
          <a:off x="2753833" y="1265274"/>
          <a:ext cx="208280" cy="365760"/>
        </p:xfrm>
        <a:graphic>
          <a:graphicData uri="http://schemas.openxmlformats.org/drawingml/2006/table">
            <a:tbl>
              <a:tblPr/>
              <a:tblGrid>
                <a:gridCol w="208280">
                  <a:extLst>
                    <a:ext uri="{9D8B030D-6E8A-4147-A177-3AD203B41FA5}">
                      <a16:colId xmlns:a16="http://schemas.microsoft.com/office/drawing/2014/main" xmlns="" val="20000"/>
                    </a:ext>
                  </a:extLst>
                </a:gridCol>
              </a:tblGrid>
              <a:tr h="0">
                <a:tc>
                  <a:txBody>
                    <a:bodyPr/>
                    <a:lstStyle/>
                    <a:p>
                      <a:endParaRPr lang="en-US" dirty="0"/>
                    </a:p>
                  </a:txBody>
                  <a:tcPr>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578485799"/>
              </p:ext>
            </p:extLst>
          </p:nvPr>
        </p:nvGraphicFramePr>
        <p:xfrm>
          <a:off x="115746" y="1148659"/>
          <a:ext cx="8326080" cy="5336504"/>
        </p:xfrm>
        <a:graphic>
          <a:graphicData uri="http://schemas.openxmlformats.org/drawingml/2006/table">
            <a:tbl>
              <a:tblPr/>
              <a:tblGrid>
                <a:gridCol w="1493135">
                  <a:extLst>
                    <a:ext uri="{9D8B030D-6E8A-4147-A177-3AD203B41FA5}">
                      <a16:colId xmlns:a16="http://schemas.microsoft.com/office/drawing/2014/main" xmlns="" val="20000"/>
                    </a:ext>
                  </a:extLst>
                </a:gridCol>
                <a:gridCol w="1282225">
                  <a:extLst>
                    <a:ext uri="{9D8B030D-6E8A-4147-A177-3AD203B41FA5}">
                      <a16:colId xmlns:a16="http://schemas.microsoft.com/office/drawing/2014/main" xmlns="" val="20001"/>
                    </a:ext>
                  </a:extLst>
                </a:gridCol>
                <a:gridCol w="1387680">
                  <a:extLst>
                    <a:ext uri="{9D8B030D-6E8A-4147-A177-3AD203B41FA5}">
                      <a16:colId xmlns:a16="http://schemas.microsoft.com/office/drawing/2014/main" xmlns="" val="20002"/>
                    </a:ext>
                  </a:extLst>
                </a:gridCol>
                <a:gridCol w="1387680">
                  <a:extLst>
                    <a:ext uri="{9D8B030D-6E8A-4147-A177-3AD203B41FA5}">
                      <a16:colId xmlns:a16="http://schemas.microsoft.com/office/drawing/2014/main" xmlns="" val="20003"/>
                    </a:ext>
                  </a:extLst>
                </a:gridCol>
                <a:gridCol w="1387680">
                  <a:extLst>
                    <a:ext uri="{9D8B030D-6E8A-4147-A177-3AD203B41FA5}">
                      <a16:colId xmlns:a16="http://schemas.microsoft.com/office/drawing/2014/main" xmlns="" val="20004"/>
                    </a:ext>
                  </a:extLst>
                </a:gridCol>
                <a:gridCol w="1387680">
                  <a:extLst>
                    <a:ext uri="{9D8B030D-6E8A-4147-A177-3AD203B41FA5}">
                      <a16:colId xmlns:a16="http://schemas.microsoft.com/office/drawing/2014/main" xmlns="" val="20005"/>
                    </a:ext>
                  </a:extLst>
                </a:gridCol>
              </a:tblGrid>
              <a:tr h="575604">
                <a:tc>
                  <a:txBody>
                    <a:bodyPr/>
                    <a:lstStyle/>
                    <a:p>
                      <a:pPr fontAlgn="t"/>
                      <a:endParaRPr lang="en-US" sz="1800" dirty="0">
                        <a:effectLs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FFFFFF"/>
                      </a:solidFill>
                      <a:prstDash val="solid"/>
                      <a:round/>
                      <a:headEnd type="none" w="med" len="med"/>
                      <a:tailEnd type="none" w="med" len="med"/>
                    </a:lnB>
                  </a:tcPr>
                </a:tc>
                <a:tc gridSpan="5">
                  <a:txBody>
                    <a:bodyPr/>
                    <a:lstStyle/>
                    <a:p>
                      <a:pPr algn="ctr" rtl="0" fontAlgn="t">
                        <a:spcBef>
                          <a:spcPts val="0"/>
                        </a:spcBef>
                        <a:spcAft>
                          <a:spcPts val="0"/>
                        </a:spcAft>
                      </a:pPr>
                      <a:endParaRPr lang="en-US" sz="1800" dirty="0">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FFFFFF"/>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96908">
                <a:tc>
                  <a:txBody>
                    <a:bodyPr/>
                    <a:lstStyle/>
                    <a:p>
                      <a:pPr algn="ctr" rtl="0" fontAlgn="t">
                        <a:spcBef>
                          <a:spcPts val="0"/>
                        </a:spcBef>
                        <a:spcAft>
                          <a:spcPts val="0"/>
                        </a:spcAft>
                      </a:pPr>
                      <a:r>
                        <a:rPr lang="en-US" sz="2000" b="1" i="0" u="none" strike="noStrike" dirty="0">
                          <a:solidFill>
                            <a:schemeClr val="tx1">
                              <a:lumMod val="75000"/>
                              <a:lumOff val="25000"/>
                            </a:schemeClr>
                          </a:solidFill>
                          <a:effectLst/>
                          <a:latin typeface="+mn-lt"/>
                        </a:rPr>
                        <a:t>Classified Data</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FFFFFF"/>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Feedlot</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FFFFFF"/>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Lagoon</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FFFFFF"/>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Other</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FFFFFF"/>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i="1" dirty="0" smtClean="0">
                          <a:solidFill>
                            <a:schemeClr val="tx1">
                              <a:lumMod val="75000"/>
                              <a:lumOff val="25000"/>
                            </a:schemeClr>
                          </a:solidFill>
                          <a:effectLst/>
                          <a:latin typeface="+mn-lt"/>
                        </a:rPr>
                        <a:t>column total</a:t>
                      </a:r>
                      <a:endParaRPr lang="en-US" sz="2000" i="1"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FFFFFF"/>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User’s Accuracy</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FFFFFF"/>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1"/>
                  </a:ext>
                </a:extLst>
              </a:tr>
              <a:tr h="575604">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Feedlot</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49</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3"/>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0</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bg2"/>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32</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bg2"/>
                    </a:solidFill>
                  </a:tcPr>
                </a:tc>
                <a:tc>
                  <a:txBody>
                    <a:bodyPr/>
                    <a:lstStyle/>
                    <a:p>
                      <a:pPr algn="ctr" rtl="0" fontAlgn="t">
                        <a:spcBef>
                          <a:spcPts val="0"/>
                        </a:spcBef>
                        <a:spcAft>
                          <a:spcPts val="0"/>
                        </a:spcAft>
                      </a:pPr>
                      <a:r>
                        <a:rPr lang="en-US" sz="2000" dirty="0" smtClean="0">
                          <a:solidFill>
                            <a:schemeClr val="tx1">
                              <a:lumMod val="75000"/>
                              <a:lumOff val="25000"/>
                            </a:schemeClr>
                          </a:solidFill>
                          <a:effectLst/>
                          <a:latin typeface="+mn-lt"/>
                        </a:rPr>
                        <a:t>49/81</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60%</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2"/>
                  </a:ext>
                </a:extLst>
              </a:tr>
              <a:tr h="575604">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Lagoon</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6</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bg2"/>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57</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3"/>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21</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bg2"/>
                    </a:solidFill>
                  </a:tcPr>
                </a:tc>
                <a:tc>
                  <a:txBody>
                    <a:bodyPr/>
                    <a:lstStyle/>
                    <a:p>
                      <a:pPr algn="ctr" rtl="0" fontAlgn="t">
                        <a:spcBef>
                          <a:spcPts val="0"/>
                        </a:spcBef>
                        <a:spcAft>
                          <a:spcPts val="0"/>
                        </a:spcAft>
                      </a:pPr>
                      <a:r>
                        <a:rPr lang="en-US" sz="2000" dirty="0" smtClean="0">
                          <a:solidFill>
                            <a:schemeClr val="tx1">
                              <a:lumMod val="75000"/>
                              <a:lumOff val="25000"/>
                            </a:schemeClr>
                          </a:solidFill>
                          <a:effectLst/>
                          <a:latin typeface="+mn-lt"/>
                        </a:rPr>
                        <a:t>57/84</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68%</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3"/>
                  </a:ext>
                </a:extLst>
              </a:tr>
              <a:tr h="575604">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Other</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2</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bg2"/>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1</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bg2"/>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82</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3"/>
                    </a:solidFill>
                  </a:tcPr>
                </a:tc>
                <a:tc>
                  <a:txBody>
                    <a:bodyPr/>
                    <a:lstStyle/>
                    <a:p>
                      <a:pPr algn="ctr" rtl="0" fontAlgn="t">
                        <a:spcBef>
                          <a:spcPts val="0"/>
                        </a:spcBef>
                        <a:spcAft>
                          <a:spcPts val="0"/>
                        </a:spcAft>
                      </a:pPr>
                      <a:r>
                        <a:rPr lang="en-US" sz="2000" dirty="0" smtClean="0">
                          <a:solidFill>
                            <a:schemeClr val="tx1">
                              <a:lumMod val="75000"/>
                              <a:lumOff val="25000"/>
                            </a:schemeClr>
                          </a:solidFill>
                          <a:effectLst/>
                          <a:latin typeface="+mn-lt"/>
                        </a:rPr>
                        <a:t>82/85</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96%</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4"/>
                  </a:ext>
                </a:extLst>
              </a:tr>
              <a:tr h="575604">
                <a:tc>
                  <a:txBody>
                    <a:bodyPr/>
                    <a:lstStyle/>
                    <a:p>
                      <a:pPr algn="ctr" rtl="0" fontAlgn="t">
                        <a:spcBef>
                          <a:spcPts val="0"/>
                        </a:spcBef>
                        <a:spcAft>
                          <a:spcPts val="0"/>
                        </a:spcAft>
                      </a:pPr>
                      <a:r>
                        <a:rPr lang="en-US" sz="2000" i="1" dirty="0" smtClean="0">
                          <a:solidFill>
                            <a:schemeClr val="tx1">
                              <a:lumMod val="75000"/>
                              <a:lumOff val="25000"/>
                            </a:schemeClr>
                          </a:solidFill>
                          <a:effectLst/>
                          <a:latin typeface="+mn-lt"/>
                        </a:rPr>
                        <a:t>row total</a:t>
                      </a:r>
                      <a:endParaRPr lang="en-US" sz="2000" i="1"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dirty="0" smtClean="0">
                          <a:solidFill>
                            <a:schemeClr val="tx1">
                              <a:lumMod val="75000"/>
                              <a:lumOff val="25000"/>
                            </a:schemeClr>
                          </a:solidFill>
                          <a:effectLst/>
                          <a:latin typeface="+mn-lt"/>
                        </a:rPr>
                        <a:t>49/57</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dirty="0" smtClean="0">
                          <a:solidFill>
                            <a:schemeClr val="tx1">
                              <a:lumMod val="75000"/>
                              <a:lumOff val="25000"/>
                            </a:schemeClr>
                          </a:solidFill>
                          <a:effectLst/>
                          <a:latin typeface="+mn-lt"/>
                        </a:rPr>
                        <a:t>57/58</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dirty="0" smtClean="0">
                          <a:solidFill>
                            <a:schemeClr val="tx1">
                              <a:lumMod val="75000"/>
                              <a:lumOff val="25000"/>
                            </a:schemeClr>
                          </a:solidFill>
                          <a:effectLst/>
                          <a:latin typeface="+mn-lt"/>
                        </a:rPr>
                        <a:t>82/135</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r>
                        <a:rPr lang="en-US" sz="2000" dirty="0" smtClean="0">
                          <a:solidFill>
                            <a:schemeClr val="tx1">
                              <a:lumMod val="75000"/>
                              <a:lumOff val="25000"/>
                            </a:schemeClr>
                          </a:solidFill>
                          <a:effectLst/>
                          <a:latin typeface="+mn-lt"/>
                        </a:rPr>
                        <a:t>188/250</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t">
                        <a:spcBef>
                          <a:spcPts val="0"/>
                        </a:spcBef>
                        <a:spcAft>
                          <a:spcPts val="0"/>
                        </a:spcAft>
                      </a:pP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5"/>
                  </a:ext>
                </a:extLst>
              </a:tr>
              <a:tr h="985284">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Producer’s Accuracy</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86%</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98%</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t">
                        <a:spcBef>
                          <a:spcPts val="0"/>
                        </a:spcBef>
                        <a:spcAft>
                          <a:spcPts val="0"/>
                        </a:spcAft>
                      </a:pPr>
                      <a:r>
                        <a:rPr lang="en-US" sz="2000" b="0" i="0" u="none" strike="noStrike" dirty="0">
                          <a:solidFill>
                            <a:schemeClr val="tx1">
                              <a:lumMod val="75000"/>
                              <a:lumOff val="25000"/>
                            </a:schemeClr>
                          </a:solidFill>
                          <a:effectLst/>
                          <a:latin typeface="+mn-lt"/>
                        </a:rPr>
                        <a:t>61%</a:t>
                      </a: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0" fontAlgn="t">
                        <a:spcBef>
                          <a:spcPts val="0"/>
                        </a:spcBef>
                        <a:spcAft>
                          <a:spcPts val="0"/>
                        </a:spcAft>
                      </a:pPr>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t"/>
                      <a:endParaRPr lang="en-US" sz="2000" dirty="0">
                        <a:solidFill>
                          <a:schemeClr val="tx1">
                            <a:lumMod val="75000"/>
                            <a:lumOff val="25000"/>
                          </a:schemeClr>
                        </a:solidFill>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0006"/>
                  </a:ext>
                </a:extLst>
              </a:tr>
              <a:tr h="696908">
                <a:tc gridSpan="4">
                  <a:txBody>
                    <a:bodyPr/>
                    <a:lstStyle/>
                    <a:p>
                      <a:pPr algn="l" rtl="0" fontAlgn="t">
                        <a:spcBef>
                          <a:spcPts val="0"/>
                        </a:spcBef>
                        <a:spcAft>
                          <a:spcPts val="0"/>
                        </a:spcAft>
                      </a:pPr>
                      <a:r>
                        <a:rPr lang="en-US" sz="2000" b="1" i="0" u="none" strike="noStrike" dirty="0">
                          <a:solidFill>
                            <a:srgbClr val="000000"/>
                          </a:solidFill>
                          <a:effectLst/>
                          <a:latin typeface="+mn-lt"/>
                        </a:rPr>
                        <a:t>Overall </a:t>
                      </a:r>
                      <a:r>
                        <a:rPr lang="en-US" sz="2000" b="1" i="0" u="none" strike="noStrike" dirty="0" smtClean="0">
                          <a:solidFill>
                            <a:srgbClr val="000000"/>
                          </a:solidFill>
                          <a:effectLst/>
                          <a:latin typeface="+mn-lt"/>
                        </a:rPr>
                        <a:t>Accuracy</a:t>
                      </a:r>
                      <a:r>
                        <a:rPr lang="en-US" sz="2000" b="0" i="0" u="none" strike="noStrike" baseline="0" dirty="0" smtClean="0">
                          <a:solidFill>
                            <a:schemeClr val="tx1"/>
                          </a:solidFill>
                          <a:effectLst/>
                          <a:latin typeface="+mn-lt"/>
                        </a:rPr>
                        <a:t>: </a:t>
                      </a:r>
                      <a:r>
                        <a:rPr lang="en-US" sz="2000" b="1" i="0" u="none" strike="noStrike" dirty="0" smtClean="0">
                          <a:solidFill>
                            <a:srgbClr val="000000"/>
                          </a:solidFill>
                          <a:effectLst/>
                          <a:latin typeface="+mn-lt"/>
                        </a:rPr>
                        <a:t>75</a:t>
                      </a:r>
                      <a:r>
                        <a:rPr lang="en-US" sz="2000" b="1" i="0" u="none" strike="noStrike" dirty="0">
                          <a:solidFill>
                            <a:srgbClr val="000000"/>
                          </a:solidFill>
                          <a:effectLst/>
                          <a:latin typeface="+mn-lt"/>
                        </a:rPr>
                        <a:t>%</a:t>
                      </a:r>
                      <a:endParaRPr lang="en-US" sz="2000" dirty="0">
                        <a:effectLst/>
                        <a:latin typeface="+mn-lt"/>
                      </a:endParaRPr>
                    </a:p>
                    <a:p>
                      <a:pPr rtl="0" fontAlgn="t">
                        <a:spcBef>
                          <a:spcPts val="0"/>
                        </a:spcBef>
                        <a:spcAft>
                          <a:spcPts val="0"/>
                        </a:spcAft>
                      </a:pPr>
                      <a:r>
                        <a:rPr lang="en-US" sz="2000" b="0" i="0" u="none" strike="noStrike" dirty="0" smtClean="0">
                          <a:solidFill>
                            <a:srgbClr val="000000"/>
                          </a:solidFill>
                          <a:effectLst/>
                          <a:latin typeface="+mn-lt"/>
                        </a:rPr>
                        <a:t>Kappa:</a:t>
                      </a:r>
                      <a:r>
                        <a:rPr lang="en-US" sz="2000" b="0" i="0" u="none" strike="noStrike" baseline="0" dirty="0" smtClean="0">
                          <a:solidFill>
                            <a:srgbClr val="000000"/>
                          </a:solidFill>
                          <a:effectLst/>
                          <a:latin typeface="+mn-lt"/>
                        </a:rPr>
                        <a:t> </a:t>
                      </a:r>
                      <a:r>
                        <a:rPr lang="en-US" sz="2000" b="0" i="0" u="none" strike="noStrike" dirty="0" smtClean="0">
                          <a:solidFill>
                            <a:srgbClr val="000000"/>
                          </a:solidFill>
                          <a:effectLst/>
                          <a:latin typeface="+mn-lt"/>
                        </a:rPr>
                        <a:t>0.63</a:t>
                      </a:r>
                      <a:endParaRPr lang="en-US" sz="2000" dirty="0">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hMerge="1">
                  <a:txBody>
                    <a:bodyPr/>
                    <a:lstStyle/>
                    <a:p>
                      <a:pPr algn="l" rtl="0" fontAlgn="t">
                        <a:spcBef>
                          <a:spcPts val="0"/>
                        </a:spcBef>
                        <a:spcAft>
                          <a:spcPts val="0"/>
                        </a:spcAft>
                      </a:pPr>
                      <a:endParaRPr lang="en-US" sz="1800" dirty="0">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hMerge="1">
                  <a:txBody>
                    <a:bodyPr/>
                    <a:lstStyle/>
                    <a:p>
                      <a:pPr rtl="0" fontAlgn="t">
                        <a:spcBef>
                          <a:spcPts val="0"/>
                        </a:spcBef>
                        <a:spcAft>
                          <a:spcPts val="0"/>
                        </a:spcAft>
                      </a:pPr>
                      <a:endParaRPr lang="en-US" sz="2000" dirty="0">
                        <a:effectLst/>
                        <a:latin typeface="+mn-lt"/>
                      </a:endParaRPr>
                    </a:p>
                  </a:txBody>
                  <a:tcPr marL="63500" marR="63500" marT="63500" marB="63500" anchor="ctr">
                    <a:lnL w="12649" cap="flat" cmpd="sng" algn="ctr">
                      <a:solidFill>
                        <a:srgbClr val="000000"/>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rtl="0" fontAlgn="t">
                        <a:spcBef>
                          <a:spcPts val="0"/>
                        </a:spcBef>
                        <a:spcAft>
                          <a:spcPts val="0"/>
                        </a:spcAft>
                      </a:pPr>
                      <a:endParaRPr lang="en-US" sz="2000" dirty="0">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FFFFFF"/>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fontAlgn="t"/>
                      <a:r>
                        <a:rPr lang="en-US" sz="2000" dirty="0">
                          <a:effectLst/>
                          <a:latin typeface="+mn-lt"/>
                        </a:rPr>
                        <a:t/>
                      </a:r>
                      <a:br>
                        <a:rPr lang="en-US" sz="2000" dirty="0">
                          <a:effectLst/>
                          <a:latin typeface="+mn-lt"/>
                        </a:rPr>
                      </a:br>
                      <a:endParaRPr lang="en-US" sz="2000" dirty="0">
                        <a:effectLst/>
                        <a:latin typeface="+mn-lt"/>
                      </a:endParaRPr>
                    </a:p>
                  </a:txBody>
                  <a:tcPr marL="63500" marR="63500" marT="63500" marB="63500" anchor="ctr">
                    <a:lnL w="12649" cap="flat" cmpd="sng" algn="ctr">
                      <a:solidFill>
                        <a:srgbClr val="FFFFFF"/>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220" t="1" r="7920" b="76774"/>
          <a:stretch/>
        </p:blipFill>
        <p:spPr>
          <a:xfrm>
            <a:off x="8584470" y="922470"/>
            <a:ext cx="3461657" cy="381934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6771" t="81605" r="3135" b="11007"/>
          <a:stretch/>
        </p:blipFill>
        <p:spPr>
          <a:xfrm>
            <a:off x="8584470" y="4857384"/>
            <a:ext cx="3461657" cy="1788613"/>
          </a:xfrm>
          <a:prstGeom prst="rect">
            <a:avLst/>
          </a:prstGeom>
        </p:spPr>
      </p:pic>
      <p:sp>
        <p:nvSpPr>
          <p:cNvPr id="10" name="Rectangle 9"/>
          <p:cNvSpPr/>
          <p:nvPr/>
        </p:nvSpPr>
        <p:spPr>
          <a:xfrm>
            <a:off x="10980581" y="1038257"/>
            <a:ext cx="922902" cy="5528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utoShape 3"/>
          <p:cNvSpPr>
            <a:spLocks noChangeAspect="1" noChangeArrowheads="1" noTextEdit="1"/>
          </p:cNvSpPr>
          <p:nvPr/>
        </p:nvSpPr>
        <p:spPr bwMode="auto">
          <a:xfrm>
            <a:off x="-1136513" y="4480197"/>
            <a:ext cx="17891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p:cNvGrpSpPr/>
          <p:nvPr/>
        </p:nvGrpSpPr>
        <p:grpSpPr>
          <a:xfrm>
            <a:off x="11026901" y="1113839"/>
            <a:ext cx="830262" cy="401637"/>
            <a:chOff x="12859567" y="1518829"/>
            <a:chExt cx="830262" cy="401637"/>
          </a:xfrm>
        </p:grpSpPr>
        <p:sp>
          <p:nvSpPr>
            <p:cNvPr id="13" name="Rectangle 5"/>
            <p:cNvSpPr>
              <a:spLocks noChangeArrowheads="1"/>
            </p:cNvSpPr>
            <p:nvPr/>
          </p:nvSpPr>
          <p:spPr bwMode="auto">
            <a:xfrm>
              <a:off x="12859567" y="1526766"/>
              <a:ext cx="257175" cy="128588"/>
            </a:xfrm>
            <a:prstGeom prst="rect">
              <a:avLst/>
            </a:prstGeom>
            <a:solidFill>
              <a:srgbClr val="4CE60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6"/>
            <p:cNvSpPr>
              <a:spLocks noChangeArrowheads="1"/>
            </p:cNvSpPr>
            <p:nvPr/>
          </p:nvSpPr>
          <p:spPr bwMode="auto">
            <a:xfrm>
              <a:off x="13161192" y="1518829"/>
              <a:ext cx="52863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Lagoon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7"/>
            <p:cNvSpPr>
              <a:spLocks noChangeArrowheads="1"/>
            </p:cNvSpPr>
            <p:nvPr/>
          </p:nvSpPr>
          <p:spPr bwMode="auto">
            <a:xfrm>
              <a:off x="12859567" y="1742666"/>
              <a:ext cx="257175" cy="127000"/>
            </a:xfrm>
            <a:prstGeom prst="rect">
              <a:avLst/>
            </a:prstGeom>
            <a:solidFill>
              <a:srgbClr val="FF000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Rectangle 8"/>
            <p:cNvSpPr>
              <a:spLocks noChangeArrowheads="1"/>
            </p:cNvSpPr>
            <p:nvPr/>
          </p:nvSpPr>
          <p:spPr bwMode="auto">
            <a:xfrm>
              <a:off x="13161192" y="1733141"/>
              <a:ext cx="528637"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Arial" pitchFamily="34" charset="0"/>
                  <a:cs typeface="Arial" pitchFamily="34" charset="0"/>
                </a:rPr>
                <a:t>Feedlot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4" name="Oval 3"/>
          <p:cNvSpPr/>
          <p:nvPr/>
        </p:nvSpPr>
        <p:spPr>
          <a:xfrm>
            <a:off x="9090211" y="5475642"/>
            <a:ext cx="537883" cy="10219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5400000">
            <a:off x="10631073" y="5795467"/>
            <a:ext cx="372929" cy="10219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7975631">
            <a:off x="8858214" y="2022856"/>
            <a:ext cx="750705" cy="17642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60897" y="1406394"/>
            <a:ext cx="4141695" cy="400110"/>
          </a:xfrm>
          <a:prstGeom prst="rect">
            <a:avLst/>
          </a:prstGeom>
          <a:noFill/>
        </p:spPr>
        <p:txBody>
          <a:bodyPr wrap="square" rtlCol="0">
            <a:spAutoFit/>
          </a:bodyPr>
          <a:lstStyle/>
          <a:p>
            <a:pPr algn="ctr"/>
            <a:r>
              <a:rPr lang="en-US" sz="2000" b="1" dirty="0" smtClean="0">
                <a:solidFill>
                  <a:schemeClr val="tx1">
                    <a:lumMod val="75000"/>
                    <a:lumOff val="25000"/>
                  </a:schemeClr>
                </a:solidFill>
              </a:rPr>
              <a:t>Reference Data</a:t>
            </a:r>
            <a:endParaRPr lang="en-US" sz="2000" b="1" dirty="0">
              <a:solidFill>
                <a:schemeClr val="tx1">
                  <a:lumMod val="75000"/>
                  <a:lumOff val="25000"/>
                </a:schemeClr>
              </a:solidFill>
            </a:endParaRPr>
          </a:p>
        </p:txBody>
      </p:sp>
      <p:sp>
        <p:nvSpPr>
          <p:cNvPr id="20" name="Rectangle 19"/>
          <p:cNvSpPr/>
          <p:nvPr/>
        </p:nvSpPr>
        <p:spPr>
          <a:xfrm>
            <a:off x="9689291" y="6581001"/>
            <a:ext cx="3083734" cy="276999"/>
          </a:xfrm>
          <a:prstGeom prst="rect">
            <a:avLst/>
          </a:prstGeom>
        </p:spPr>
        <p:txBody>
          <a:bodyPr wrap="square">
            <a:spAutoFit/>
          </a:bodyPr>
          <a:lstStyle/>
          <a:p>
            <a:r>
              <a:rPr lang="en-US" sz="1200" dirty="0">
                <a:solidFill>
                  <a:srgbClr val="000000"/>
                </a:solidFill>
              </a:rPr>
              <a:t>Imagery © 2017 Planet Labs Inc</a:t>
            </a:r>
            <a:r>
              <a:rPr lang="en-US" sz="1200" dirty="0" smtClean="0">
                <a:solidFill>
                  <a:srgbClr val="000000"/>
                </a:solidFill>
              </a:rPr>
              <a:t>.</a:t>
            </a:r>
            <a:endParaRPr lang="en-US" sz="1200" dirty="0"/>
          </a:p>
        </p:txBody>
      </p:sp>
    </p:spTree>
    <p:extLst>
      <p:ext uri="{BB962C8B-B14F-4D97-AF65-F5344CB8AC3E}">
        <p14:creationId xmlns:p14="http://schemas.microsoft.com/office/powerpoint/2010/main" val="12503407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4" name="Text Placeholder 3"/>
          <p:cNvSpPr>
            <a:spLocks noGrp="1"/>
          </p:cNvSpPr>
          <p:nvPr>
            <p:ph type="body" sz="half" idx="2"/>
          </p:nvPr>
        </p:nvSpPr>
        <p:spPr>
          <a:xfrm>
            <a:off x="312068" y="1255226"/>
            <a:ext cx="11175082" cy="1877079"/>
          </a:xfrm>
        </p:spPr>
        <p:txBody>
          <a:bodyPr>
            <a:normAutofit/>
          </a:bodyPr>
          <a:lstStyle/>
          <a:p>
            <a:r>
              <a:rPr lang="en-US" dirty="0" smtClean="0"/>
              <a:t>Research into best methods for image classification of dairies and infrastructure at dairies</a:t>
            </a:r>
          </a:p>
          <a:p>
            <a:endParaRPr lang="en-US" dirty="0" smtClean="0"/>
          </a:p>
          <a:p>
            <a:r>
              <a:rPr lang="en-US" dirty="0" smtClean="0"/>
              <a:t>Machine Learning – Convolutional Neural Networks</a:t>
            </a:r>
            <a:endParaRPr lang="en-US" dirty="0"/>
          </a:p>
        </p:txBody>
      </p:sp>
      <p:sp>
        <p:nvSpPr>
          <p:cNvPr id="6" name="TextBox 5"/>
          <p:cNvSpPr txBox="1"/>
          <p:nvPr/>
        </p:nvSpPr>
        <p:spPr>
          <a:xfrm>
            <a:off x="314610" y="3611702"/>
            <a:ext cx="1185092" cy="1015663"/>
          </a:xfrm>
          <a:prstGeom prst="rect">
            <a:avLst/>
          </a:prstGeom>
          <a:noFill/>
          <a:ln w="12700">
            <a:solidFill>
              <a:schemeClr val="tx1"/>
            </a:solidFill>
          </a:ln>
        </p:spPr>
        <p:txBody>
          <a:bodyPr wrap="square" rtlCol="0">
            <a:spAutoFit/>
          </a:bodyPr>
          <a:lstStyle/>
          <a:p>
            <a:r>
              <a:rPr lang="en-US" sz="2000" dirty="0" smtClean="0">
                <a:solidFill>
                  <a:schemeClr val="tx1">
                    <a:lumMod val="75000"/>
                    <a:lumOff val="25000"/>
                  </a:schemeClr>
                </a:solidFill>
              </a:rPr>
              <a:t>Collect training samples</a:t>
            </a:r>
            <a:endParaRPr lang="en-US" sz="2000" dirty="0">
              <a:solidFill>
                <a:schemeClr val="tx1">
                  <a:lumMod val="75000"/>
                  <a:lumOff val="25000"/>
                </a:schemeClr>
              </a:solidFill>
            </a:endParaRPr>
          </a:p>
        </p:txBody>
      </p:sp>
      <p:sp>
        <p:nvSpPr>
          <p:cNvPr id="7" name="TextBox 6"/>
          <p:cNvSpPr txBox="1"/>
          <p:nvPr/>
        </p:nvSpPr>
        <p:spPr>
          <a:xfrm>
            <a:off x="2378307" y="3611702"/>
            <a:ext cx="1719469" cy="1015663"/>
          </a:xfrm>
          <a:prstGeom prst="rect">
            <a:avLst/>
          </a:prstGeom>
          <a:noFill/>
          <a:ln w="12700">
            <a:solidFill>
              <a:schemeClr val="tx1"/>
            </a:solidFill>
          </a:ln>
        </p:spPr>
        <p:txBody>
          <a:bodyPr wrap="square" rtlCol="0">
            <a:spAutoFit/>
          </a:bodyPr>
          <a:lstStyle/>
          <a:p>
            <a:r>
              <a:rPr lang="en-US" sz="2000" dirty="0" smtClean="0">
                <a:solidFill>
                  <a:schemeClr val="tx1">
                    <a:lumMod val="75000"/>
                    <a:lumOff val="25000"/>
                  </a:schemeClr>
                </a:solidFill>
              </a:rPr>
              <a:t>Split images into training and test sets</a:t>
            </a:r>
            <a:endParaRPr lang="en-US" sz="2000" dirty="0">
              <a:solidFill>
                <a:schemeClr val="tx1">
                  <a:lumMod val="75000"/>
                  <a:lumOff val="25000"/>
                </a:schemeClr>
              </a:solidFill>
            </a:endParaRPr>
          </a:p>
        </p:txBody>
      </p:sp>
      <p:sp>
        <p:nvSpPr>
          <p:cNvPr id="8" name="TextBox 7"/>
          <p:cNvSpPr txBox="1"/>
          <p:nvPr/>
        </p:nvSpPr>
        <p:spPr>
          <a:xfrm>
            <a:off x="4976381" y="3457813"/>
            <a:ext cx="2079653" cy="1323439"/>
          </a:xfrm>
          <a:prstGeom prst="rect">
            <a:avLst/>
          </a:prstGeom>
          <a:noFill/>
          <a:ln w="12700">
            <a:solidFill>
              <a:schemeClr val="tx1"/>
            </a:solidFill>
          </a:ln>
        </p:spPr>
        <p:txBody>
          <a:bodyPr wrap="square" rtlCol="0">
            <a:spAutoFit/>
          </a:bodyPr>
          <a:lstStyle/>
          <a:p>
            <a:r>
              <a:rPr lang="en-US" sz="2000" dirty="0" smtClean="0">
                <a:solidFill>
                  <a:schemeClr val="tx1">
                    <a:lumMod val="75000"/>
                    <a:lumOff val="25000"/>
                  </a:schemeClr>
                </a:solidFill>
              </a:rPr>
              <a:t>Refine </a:t>
            </a:r>
          </a:p>
          <a:p>
            <a:r>
              <a:rPr lang="en-US" sz="2000" dirty="0" smtClean="0">
                <a:solidFill>
                  <a:schemeClr val="tx1">
                    <a:lumMod val="75000"/>
                    <a:lumOff val="25000"/>
                  </a:schemeClr>
                </a:solidFill>
              </a:rPr>
              <a:t>pre-trained classifier using training images </a:t>
            </a:r>
            <a:endParaRPr lang="en-US" sz="2000" dirty="0">
              <a:solidFill>
                <a:schemeClr val="tx1">
                  <a:lumMod val="75000"/>
                  <a:lumOff val="25000"/>
                </a:schemeClr>
              </a:solidFill>
            </a:endParaRPr>
          </a:p>
        </p:txBody>
      </p:sp>
      <p:sp>
        <p:nvSpPr>
          <p:cNvPr id="9" name="TextBox 8"/>
          <p:cNvSpPr txBox="1"/>
          <p:nvPr/>
        </p:nvSpPr>
        <p:spPr>
          <a:xfrm>
            <a:off x="7934639" y="3599468"/>
            <a:ext cx="1600158" cy="1015663"/>
          </a:xfrm>
          <a:prstGeom prst="rect">
            <a:avLst/>
          </a:prstGeom>
          <a:noFill/>
          <a:ln w="12700">
            <a:solidFill>
              <a:schemeClr val="tx1"/>
            </a:solidFill>
          </a:ln>
        </p:spPr>
        <p:txBody>
          <a:bodyPr wrap="square" rtlCol="0">
            <a:spAutoFit/>
          </a:bodyPr>
          <a:lstStyle/>
          <a:p>
            <a:r>
              <a:rPr lang="en-US" sz="2000" dirty="0" smtClean="0">
                <a:solidFill>
                  <a:schemeClr val="tx1">
                    <a:lumMod val="75000"/>
                    <a:lumOff val="25000"/>
                  </a:schemeClr>
                </a:solidFill>
              </a:rPr>
              <a:t>Apply classifier to test images</a:t>
            </a:r>
            <a:endParaRPr lang="en-US" sz="2000" dirty="0">
              <a:solidFill>
                <a:schemeClr val="tx1">
                  <a:lumMod val="75000"/>
                  <a:lumOff val="25000"/>
                </a:schemeClr>
              </a:solidFill>
            </a:endParaRPr>
          </a:p>
        </p:txBody>
      </p:sp>
      <p:sp>
        <p:nvSpPr>
          <p:cNvPr id="10" name="TextBox 9"/>
          <p:cNvSpPr txBox="1"/>
          <p:nvPr/>
        </p:nvSpPr>
        <p:spPr>
          <a:xfrm>
            <a:off x="10413402" y="3303924"/>
            <a:ext cx="1540862" cy="1631216"/>
          </a:xfrm>
          <a:prstGeom prst="rect">
            <a:avLst/>
          </a:prstGeom>
          <a:noFill/>
          <a:ln w="12700">
            <a:solidFill>
              <a:schemeClr val="tx1"/>
            </a:solidFill>
          </a:ln>
        </p:spPr>
        <p:txBody>
          <a:bodyPr wrap="square" rtlCol="0">
            <a:spAutoFit/>
          </a:bodyPr>
          <a:lstStyle/>
          <a:p>
            <a:r>
              <a:rPr lang="en-US" sz="2000" dirty="0" smtClean="0">
                <a:solidFill>
                  <a:schemeClr val="tx1">
                    <a:lumMod val="75000"/>
                    <a:lumOff val="25000"/>
                  </a:schemeClr>
                </a:solidFill>
              </a:rPr>
              <a:t>Measure Accuracy with precision and recall</a:t>
            </a:r>
            <a:endParaRPr lang="en-US" sz="2000" dirty="0">
              <a:solidFill>
                <a:schemeClr val="tx1">
                  <a:lumMod val="75000"/>
                  <a:lumOff val="25000"/>
                </a:schemeClr>
              </a:solidFill>
            </a:endParaRPr>
          </a:p>
        </p:txBody>
      </p:sp>
      <p:sp>
        <p:nvSpPr>
          <p:cNvPr id="11" name="Right Arrow 10"/>
          <p:cNvSpPr/>
          <p:nvPr/>
        </p:nvSpPr>
        <p:spPr>
          <a:xfrm>
            <a:off x="1573400" y="3882942"/>
            <a:ext cx="731209" cy="4612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171474" y="3876677"/>
            <a:ext cx="731209" cy="4612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129732" y="3888911"/>
            <a:ext cx="731209" cy="4612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9608495" y="3888911"/>
            <a:ext cx="731209" cy="4612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p:cNvSpPr txBox="1">
            <a:spLocks/>
          </p:cNvSpPr>
          <p:nvPr/>
        </p:nvSpPr>
        <p:spPr>
          <a:xfrm>
            <a:off x="312068" y="3850193"/>
            <a:ext cx="6591300" cy="21219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4290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a:t>
            </a:r>
            <a:r>
              <a:rPr lang="en-US" dirty="0" smtClean="0"/>
              <a:t>Network</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689" y="1754500"/>
            <a:ext cx="4937760" cy="493776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8082" y="1754500"/>
            <a:ext cx="4937760" cy="4937760"/>
          </a:xfrm>
          <a:prstGeom prst="rect">
            <a:avLst/>
          </a:prstGeom>
        </p:spPr>
      </p:pic>
      <p:sp>
        <p:nvSpPr>
          <p:cNvPr id="7" name="TextBox 6"/>
          <p:cNvSpPr txBox="1"/>
          <p:nvPr/>
        </p:nvSpPr>
        <p:spPr>
          <a:xfrm>
            <a:off x="623319" y="1145330"/>
            <a:ext cx="4092787" cy="461665"/>
          </a:xfrm>
          <a:prstGeom prst="rect">
            <a:avLst/>
          </a:prstGeom>
          <a:noFill/>
        </p:spPr>
        <p:txBody>
          <a:bodyPr wrap="none" rtlCol="0">
            <a:spAutoFit/>
          </a:bodyPr>
          <a:lstStyle/>
          <a:p>
            <a:r>
              <a:rPr lang="en-US" sz="2400" dirty="0">
                <a:solidFill>
                  <a:srgbClr val="BF5441"/>
                </a:solidFill>
              </a:rPr>
              <a:t>1. </a:t>
            </a:r>
            <a:r>
              <a:rPr lang="en-US" sz="2400" dirty="0" smtClean="0">
                <a:solidFill>
                  <a:schemeClr val="tx1">
                    <a:lumMod val="75000"/>
                    <a:lumOff val="25000"/>
                  </a:schemeClr>
                </a:solidFill>
              </a:rPr>
              <a:t>Collect training samples</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231564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a:t>
            </a:r>
          </a:p>
        </p:txBody>
      </p:sp>
      <p:sp>
        <p:nvSpPr>
          <p:cNvPr id="5" name="TextBox 4"/>
          <p:cNvSpPr txBox="1"/>
          <p:nvPr/>
        </p:nvSpPr>
        <p:spPr>
          <a:xfrm>
            <a:off x="623319" y="1159185"/>
            <a:ext cx="7936788" cy="461665"/>
          </a:xfrm>
          <a:prstGeom prst="rect">
            <a:avLst/>
          </a:prstGeom>
          <a:noFill/>
        </p:spPr>
        <p:txBody>
          <a:bodyPr wrap="none" rtlCol="0">
            <a:spAutoFit/>
          </a:bodyPr>
          <a:lstStyle/>
          <a:p>
            <a:r>
              <a:rPr lang="en-US" sz="2400" dirty="0">
                <a:solidFill>
                  <a:srgbClr val="BF5441"/>
                </a:solidFill>
              </a:rPr>
              <a:t>2</a:t>
            </a:r>
            <a:r>
              <a:rPr lang="en-US" sz="2400" dirty="0" smtClean="0">
                <a:solidFill>
                  <a:srgbClr val="BF5441"/>
                </a:solidFill>
              </a:rPr>
              <a:t>. </a:t>
            </a:r>
            <a:r>
              <a:rPr lang="en-US" sz="2400" dirty="0" smtClean="0">
                <a:solidFill>
                  <a:schemeClr val="tx1">
                    <a:lumMod val="75000"/>
                    <a:lumOff val="25000"/>
                  </a:schemeClr>
                </a:solidFill>
              </a:rPr>
              <a:t>Refine a pre-trained convolutional neural network</a:t>
            </a:r>
            <a:endParaRPr lang="en-US" sz="2400" dirty="0">
              <a:solidFill>
                <a:schemeClr val="tx1">
                  <a:lumMod val="75000"/>
                  <a:lumOff val="25000"/>
                </a:schemeClr>
              </a:solidFill>
            </a:endParaRPr>
          </a:p>
        </p:txBody>
      </p:sp>
      <p:sp>
        <p:nvSpPr>
          <p:cNvPr id="6" name="TextBox 5"/>
          <p:cNvSpPr txBox="1"/>
          <p:nvPr/>
        </p:nvSpPr>
        <p:spPr>
          <a:xfrm>
            <a:off x="1108237" y="1895397"/>
            <a:ext cx="2298008" cy="1200329"/>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Load the pre-trained network with its predefined weights</a:t>
            </a:r>
            <a:endParaRPr lang="en-US" dirty="0">
              <a:solidFill>
                <a:schemeClr val="tx1">
                  <a:lumMod val="75000"/>
                  <a:lumOff val="25000"/>
                </a:schemeClr>
              </a:solidFill>
            </a:endParaRPr>
          </a:p>
        </p:txBody>
      </p:sp>
      <p:sp>
        <p:nvSpPr>
          <p:cNvPr id="7" name="TextBox 6"/>
          <p:cNvSpPr txBox="1"/>
          <p:nvPr/>
        </p:nvSpPr>
        <p:spPr>
          <a:xfrm>
            <a:off x="1151182" y="3852984"/>
            <a:ext cx="2212119" cy="923330"/>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Remove the top layer of the network</a:t>
            </a:r>
            <a:endParaRPr lang="en-US" dirty="0">
              <a:solidFill>
                <a:schemeClr val="tx1">
                  <a:lumMod val="75000"/>
                  <a:lumOff val="25000"/>
                </a:schemeClr>
              </a:solidFill>
            </a:endParaRPr>
          </a:p>
        </p:txBody>
      </p:sp>
      <p:sp>
        <p:nvSpPr>
          <p:cNvPr id="11" name="Right Arrow 10"/>
          <p:cNvSpPr/>
          <p:nvPr/>
        </p:nvSpPr>
        <p:spPr>
          <a:xfrm rot="5400000">
            <a:off x="1937201" y="3296086"/>
            <a:ext cx="640080" cy="3657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5400000">
            <a:off x="1937201" y="5038604"/>
            <a:ext cx="640080" cy="3657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527583" y="5806820"/>
            <a:ext cx="1282247" cy="4612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6200000">
            <a:off x="5771525" y="4830782"/>
            <a:ext cx="640080" cy="3657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6200000">
            <a:off x="5771525" y="3254522"/>
            <a:ext cx="640080" cy="3657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7333190" y="2264938"/>
            <a:ext cx="1221559" cy="4612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400000">
            <a:off x="9511360" y="3254521"/>
            <a:ext cx="640080" cy="3657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5400000">
            <a:off x="9559103" y="4872346"/>
            <a:ext cx="640080" cy="3657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51182" y="5714278"/>
            <a:ext cx="2212119" cy="646331"/>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Freeze the base model layers</a:t>
            </a:r>
            <a:endParaRPr lang="en-US" dirty="0">
              <a:solidFill>
                <a:schemeClr val="tx1">
                  <a:lumMod val="75000"/>
                  <a:lumOff val="25000"/>
                </a:schemeClr>
              </a:solidFill>
            </a:endParaRPr>
          </a:p>
        </p:txBody>
      </p:sp>
      <p:sp>
        <p:nvSpPr>
          <p:cNvPr id="27" name="TextBox 26"/>
          <p:cNvSpPr txBox="1"/>
          <p:nvPr/>
        </p:nvSpPr>
        <p:spPr>
          <a:xfrm>
            <a:off x="4985506" y="5437279"/>
            <a:ext cx="2212119" cy="1200329"/>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Create and add a fully connected layer on top of the model</a:t>
            </a:r>
            <a:endParaRPr lang="en-US" dirty="0">
              <a:solidFill>
                <a:schemeClr val="tx1">
                  <a:lumMod val="75000"/>
                  <a:lumOff val="25000"/>
                </a:schemeClr>
              </a:solidFill>
            </a:endParaRPr>
          </a:p>
        </p:txBody>
      </p:sp>
      <p:sp>
        <p:nvSpPr>
          <p:cNvPr id="28" name="TextBox 27"/>
          <p:cNvSpPr txBox="1"/>
          <p:nvPr/>
        </p:nvSpPr>
        <p:spPr>
          <a:xfrm>
            <a:off x="4985506" y="3991484"/>
            <a:ext cx="2212119" cy="646331"/>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Compile the new model</a:t>
            </a:r>
            <a:endParaRPr lang="en-US" dirty="0">
              <a:solidFill>
                <a:schemeClr val="tx1">
                  <a:lumMod val="75000"/>
                  <a:lumOff val="25000"/>
                </a:schemeClr>
              </a:solidFill>
            </a:endParaRPr>
          </a:p>
        </p:txBody>
      </p:sp>
      <p:sp>
        <p:nvSpPr>
          <p:cNvPr id="29" name="TextBox 28"/>
          <p:cNvSpPr txBox="1"/>
          <p:nvPr/>
        </p:nvSpPr>
        <p:spPr>
          <a:xfrm>
            <a:off x="4985506" y="2033896"/>
            <a:ext cx="2212119" cy="923330"/>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Split data into training and testing examples</a:t>
            </a:r>
            <a:endParaRPr lang="en-US" dirty="0">
              <a:solidFill>
                <a:schemeClr val="tx1">
                  <a:lumMod val="75000"/>
                  <a:lumOff val="25000"/>
                </a:schemeClr>
              </a:solidFill>
            </a:endParaRPr>
          </a:p>
        </p:txBody>
      </p:sp>
      <p:sp>
        <p:nvSpPr>
          <p:cNvPr id="30" name="TextBox 29"/>
          <p:cNvSpPr txBox="1"/>
          <p:nvPr/>
        </p:nvSpPr>
        <p:spPr>
          <a:xfrm>
            <a:off x="8725341" y="2310895"/>
            <a:ext cx="2212119" cy="369332"/>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Train the model</a:t>
            </a:r>
            <a:endParaRPr lang="en-US" dirty="0">
              <a:solidFill>
                <a:schemeClr val="tx1">
                  <a:lumMod val="75000"/>
                  <a:lumOff val="25000"/>
                </a:schemeClr>
              </a:solidFill>
            </a:endParaRPr>
          </a:p>
        </p:txBody>
      </p:sp>
      <p:sp>
        <p:nvSpPr>
          <p:cNvPr id="31" name="TextBox 30"/>
          <p:cNvSpPr txBox="1"/>
          <p:nvPr/>
        </p:nvSpPr>
        <p:spPr>
          <a:xfrm>
            <a:off x="8725341" y="3991484"/>
            <a:ext cx="2212119" cy="646331"/>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Apply the model to the test set</a:t>
            </a:r>
            <a:endParaRPr lang="en-US" dirty="0">
              <a:solidFill>
                <a:schemeClr val="tx1">
                  <a:lumMod val="75000"/>
                  <a:lumOff val="25000"/>
                </a:schemeClr>
              </a:solidFill>
            </a:endParaRPr>
          </a:p>
        </p:txBody>
      </p:sp>
      <p:sp>
        <p:nvSpPr>
          <p:cNvPr id="32" name="TextBox 31"/>
          <p:cNvSpPr txBox="1"/>
          <p:nvPr/>
        </p:nvSpPr>
        <p:spPr>
          <a:xfrm>
            <a:off x="8725341" y="5437279"/>
            <a:ext cx="2212119" cy="1200329"/>
          </a:xfrm>
          <a:prstGeom prst="rect">
            <a:avLst/>
          </a:prstGeom>
          <a:noFill/>
          <a:ln w="12700">
            <a:solidFill>
              <a:schemeClr val="tx1"/>
            </a:solidFill>
          </a:ln>
        </p:spPr>
        <p:txBody>
          <a:bodyPr wrap="square" rtlCol="0">
            <a:spAutoFit/>
          </a:bodyPr>
          <a:lstStyle/>
          <a:p>
            <a:pPr algn="ctr"/>
            <a:r>
              <a:rPr lang="en-US" dirty="0" smtClean="0">
                <a:solidFill>
                  <a:schemeClr val="tx1">
                    <a:lumMod val="75000"/>
                    <a:lumOff val="25000"/>
                  </a:schemeClr>
                </a:solidFill>
              </a:rPr>
              <a:t>Measure accuracy with precision and recall</a:t>
            </a:r>
            <a:endParaRPr lang="en-US" dirty="0">
              <a:solidFill>
                <a:schemeClr val="tx1">
                  <a:lumMod val="75000"/>
                  <a:lumOff val="25000"/>
                </a:schemeClr>
              </a:solidFill>
            </a:endParaRPr>
          </a:p>
        </p:txBody>
      </p:sp>
    </p:spTree>
    <p:extLst>
      <p:ext uri="{BB962C8B-B14F-4D97-AF65-F5344CB8AC3E}">
        <p14:creationId xmlns:p14="http://schemas.microsoft.com/office/powerpoint/2010/main" val="1382355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5" name="Rectangle 4"/>
          <p:cNvSpPr/>
          <p:nvPr/>
        </p:nvSpPr>
        <p:spPr>
          <a:xfrm>
            <a:off x="275552" y="860423"/>
            <a:ext cx="11278946" cy="856645"/>
          </a:xfrm>
          <a:prstGeom prst="rect">
            <a:avLst/>
          </a:prstGeom>
        </p:spPr>
        <p:txBody>
          <a:bodyPr wrap="square">
            <a:spAutoFit/>
          </a:bodyPr>
          <a:lstStyle/>
          <a:p>
            <a:pPr>
              <a:buClr>
                <a:srgbClr val="BF5441"/>
              </a:buClr>
            </a:pPr>
            <a:endParaRPr lang="en-US" sz="2400" dirty="0">
              <a:solidFill>
                <a:schemeClr val="tx1">
                  <a:lumMod val="75000"/>
                  <a:lumOff val="25000"/>
                </a:schemeClr>
              </a:solidFill>
            </a:endParaRPr>
          </a:p>
          <a:p>
            <a:pPr>
              <a:spcBef>
                <a:spcPts val="200"/>
              </a:spcBef>
              <a:buClr>
                <a:srgbClr val="BF5441"/>
              </a:buClr>
            </a:pPr>
            <a:r>
              <a:rPr lang="en-US" sz="2400" dirty="0" smtClean="0">
                <a:solidFill>
                  <a:schemeClr val="tx1">
                    <a:lumMod val="75000"/>
                    <a:lumOff val="25000"/>
                  </a:schemeClr>
                </a:solidFill>
              </a:rPr>
              <a:t>Future </a:t>
            </a:r>
            <a:r>
              <a:rPr lang="en-US" sz="2400" dirty="0">
                <a:solidFill>
                  <a:schemeClr val="tx1">
                    <a:lumMod val="75000"/>
                    <a:lumOff val="25000"/>
                  </a:schemeClr>
                </a:solidFill>
              </a:rPr>
              <a:t>s</a:t>
            </a:r>
            <a:r>
              <a:rPr lang="en-US" sz="2400" dirty="0" smtClean="0">
                <a:solidFill>
                  <a:schemeClr val="tx1">
                    <a:lumMod val="75000"/>
                    <a:lumOff val="25000"/>
                  </a:schemeClr>
                </a:solidFill>
              </a:rPr>
              <a:t>atellites for studying GHGs</a:t>
            </a:r>
          </a:p>
        </p:txBody>
      </p:sp>
      <p:graphicFrame>
        <p:nvGraphicFramePr>
          <p:cNvPr id="7" name="Table 6"/>
          <p:cNvGraphicFramePr>
            <a:graphicFrameLocks noGrp="1"/>
          </p:cNvGraphicFramePr>
          <p:nvPr>
            <p:extLst>
              <p:ext uri="{D42A27DB-BD31-4B8C-83A1-F6EECF244321}">
                <p14:modId xmlns:p14="http://schemas.microsoft.com/office/powerpoint/2010/main" val="485668990"/>
              </p:ext>
            </p:extLst>
          </p:nvPr>
        </p:nvGraphicFramePr>
        <p:xfrm>
          <a:off x="446707" y="2048091"/>
          <a:ext cx="11250666" cy="3535680"/>
        </p:xfrm>
        <a:graphic>
          <a:graphicData uri="http://schemas.openxmlformats.org/drawingml/2006/table">
            <a:tbl>
              <a:tblPr firstRow="1" bandRow="1">
                <a:tableStyleId>{2D5ABB26-0587-4C30-8999-92F81FD0307C}</a:tableStyleId>
              </a:tblPr>
              <a:tblGrid>
                <a:gridCol w="1875111">
                  <a:extLst>
                    <a:ext uri="{9D8B030D-6E8A-4147-A177-3AD203B41FA5}">
                      <a16:colId xmlns:a16="http://schemas.microsoft.com/office/drawing/2014/main" xmlns="" val="20000"/>
                    </a:ext>
                  </a:extLst>
                </a:gridCol>
                <a:gridCol w="1875111">
                  <a:extLst>
                    <a:ext uri="{9D8B030D-6E8A-4147-A177-3AD203B41FA5}">
                      <a16:colId xmlns:a16="http://schemas.microsoft.com/office/drawing/2014/main" xmlns="" val="20001"/>
                    </a:ext>
                  </a:extLst>
                </a:gridCol>
                <a:gridCol w="1875111">
                  <a:extLst>
                    <a:ext uri="{9D8B030D-6E8A-4147-A177-3AD203B41FA5}">
                      <a16:colId xmlns:a16="http://schemas.microsoft.com/office/drawing/2014/main" xmlns="" val="20002"/>
                    </a:ext>
                  </a:extLst>
                </a:gridCol>
                <a:gridCol w="1875111">
                  <a:extLst>
                    <a:ext uri="{9D8B030D-6E8A-4147-A177-3AD203B41FA5}">
                      <a16:colId xmlns:a16="http://schemas.microsoft.com/office/drawing/2014/main" xmlns="" val="20003"/>
                    </a:ext>
                  </a:extLst>
                </a:gridCol>
                <a:gridCol w="1875111">
                  <a:extLst>
                    <a:ext uri="{9D8B030D-6E8A-4147-A177-3AD203B41FA5}">
                      <a16:colId xmlns:a16="http://schemas.microsoft.com/office/drawing/2014/main" xmlns="" val="20004"/>
                    </a:ext>
                  </a:extLst>
                </a:gridCol>
                <a:gridCol w="1875111">
                  <a:extLst>
                    <a:ext uri="{9D8B030D-6E8A-4147-A177-3AD203B41FA5}">
                      <a16:colId xmlns:a16="http://schemas.microsoft.com/office/drawing/2014/main" xmlns="" val="20005"/>
                    </a:ext>
                  </a:extLst>
                </a:gridCol>
              </a:tblGrid>
              <a:tr h="640080">
                <a:tc>
                  <a:txBody>
                    <a:bodyPr/>
                    <a:lstStyle/>
                    <a:p>
                      <a:pPr algn="ctr"/>
                      <a:r>
                        <a:rPr lang="en-US" sz="2000" b="1" dirty="0" smtClean="0">
                          <a:solidFill>
                            <a:schemeClr val="tx1">
                              <a:lumMod val="75000"/>
                              <a:lumOff val="25000"/>
                            </a:schemeClr>
                          </a:solidFill>
                        </a:rPr>
                        <a:t>Country and Organization</a:t>
                      </a:r>
                      <a:endParaRPr lang="en-US" sz="20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chemeClr val="tx1">
                              <a:lumMod val="75000"/>
                              <a:lumOff val="25000"/>
                            </a:schemeClr>
                          </a:solidFill>
                        </a:rPr>
                        <a:t>Sensor</a:t>
                      </a:r>
                      <a:endParaRPr lang="en-US" sz="20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chemeClr val="tx1">
                              <a:lumMod val="75000"/>
                              <a:lumOff val="25000"/>
                            </a:schemeClr>
                          </a:solidFill>
                        </a:rPr>
                        <a:t>Spatial</a:t>
                      </a:r>
                      <a:r>
                        <a:rPr lang="en-US" sz="2000" b="1" baseline="0" dirty="0" smtClean="0">
                          <a:solidFill>
                            <a:schemeClr val="tx1">
                              <a:lumMod val="75000"/>
                              <a:lumOff val="25000"/>
                            </a:schemeClr>
                          </a:solidFill>
                        </a:rPr>
                        <a:t> Resolution (m)</a:t>
                      </a:r>
                      <a:endParaRPr lang="en-US" sz="20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chemeClr val="tx1">
                              <a:lumMod val="75000"/>
                              <a:lumOff val="25000"/>
                            </a:schemeClr>
                          </a:solidFill>
                        </a:rPr>
                        <a:t>Revisit Time (days)</a:t>
                      </a:r>
                      <a:endParaRPr lang="en-US" sz="20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chemeClr val="tx1">
                              <a:lumMod val="75000"/>
                              <a:lumOff val="25000"/>
                            </a:schemeClr>
                          </a:solidFill>
                        </a:rPr>
                        <a:t>Number of Bands</a:t>
                      </a:r>
                      <a:endParaRPr lang="en-US" sz="20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chemeClr val="tx1">
                              <a:lumMod val="75000"/>
                              <a:lumOff val="25000"/>
                            </a:schemeClr>
                          </a:solidFill>
                        </a:rPr>
                        <a:t>Progress</a:t>
                      </a:r>
                      <a:endParaRPr lang="en-US" sz="20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14400">
                <a:tc>
                  <a:txBody>
                    <a:bodyPr/>
                    <a:lstStyle/>
                    <a:p>
                      <a:pPr algn="ctr"/>
                      <a:r>
                        <a:rPr lang="en-US" sz="2000" dirty="0" smtClean="0">
                          <a:solidFill>
                            <a:schemeClr val="tx1">
                              <a:lumMod val="75000"/>
                              <a:lumOff val="25000"/>
                            </a:schemeClr>
                          </a:solidFill>
                        </a:rPr>
                        <a:t>USA </a:t>
                      </a:r>
                    </a:p>
                    <a:p>
                      <a:pPr algn="ctr"/>
                      <a:r>
                        <a:rPr lang="en-US" sz="2000" dirty="0" smtClean="0">
                          <a:solidFill>
                            <a:schemeClr val="tx1">
                              <a:lumMod val="75000"/>
                              <a:lumOff val="25000"/>
                            </a:schemeClr>
                          </a:solidFill>
                        </a:rPr>
                        <a:t>JPL,NASA</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solidFill>
                            <a:schemeClr val="tx1">
                              <a:lumMod val="75000"/>
                              <a:lumOff val="25000"/>
                            </a:schemeClr>
                          </a:solidFill>
                        </a:rPr>
                        <a:t>HyspIRI</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60</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5 - 19</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&gt; 200</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Currently at study</a:t>
                      </a:r>
                      <a:r>
                        <a:rPr lang="en-US" sz="2000" baseline="0" dirty="0" smtClean="0">
                          <a:solidFill>
                            <a:schemeClr val="tx1">
                              <a:lumMod val="75000"/>
                              <a:lumOff val="25000"/>
                            </a:schemeClr>
                          </a:solidFill>
                        </a:rPr>
                        <a:t> stage</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40080">
                <a:tc>
                  <a:txBody>
                    <a:bodyPr/>
                    <a:lstStyle/>
                    <a:p>
                      <a:pPr algn="ctr"/>
                      <a:r>
                        <a:rPr lang="en-US" sz="2000" dirty="0" smtClean="0">
                          <a:solidFill>
                            <a:schemeClr val="tx1">
                              <a:lumMod val="75000"/>
                              <a:lumOff val="25000"/>
                            </a:schemeClr>
                          </a:solidFill>
                        </a:rPr>
                        <a:t>Germany GFZ/DLR</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smtClean="0">
                          <a:solidFill>
                            <a:schemeClr val="tx1">
                              <a:lumMod val="75000"/>
                              <a:lumOff val="25000"/>
                            </a:schemeClr>
                          </a:solidFill>
                        </a:rPr>
                        <a:t>EnMAP</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30</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27</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218</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solidFill>
                            <a:schemeClr val="tx1">
                              <a:lumMod val="75000"/>
                              <a:lumOff val="25000"/>
                            </a:schemeClr>
                          </a:solidFill>
                        </a:rPr>
                        <a:t>Currently</a:t>
                      </a:r>
                      <a:r>
                        <a:rPr lang="en-US" sz="2000" baseline="0" dirty="0" smtClean="0">
                          <a:solidFill>
                            <a:schemeClr val="tx1">
                              <a:lumMod val="75000"/>
                              <a:lumOff val="25000"/>
                            </a:schemeClr>
                          </a:solidFill>
                        </a:rPr>
                        <a:t> at development and production phase</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982288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Text Placeholder 3"/>
          <p:cNvSpPr>
            <a:spLocks noGrp="1"/>
          </p:cNvSpPr>
          <p:nvPr>
            <p:ph type="body" sz="half" idx="2"/>
          </p:nvPr>
        </p:nvSpPr>
        <p:spPr>
          <a:xfrm>
            <a:off x="308390" y="2060172"/>
            <a:ext cx="11602922" cy="2853996"/>
          </a:xfrm>
        </p:spPr>
        <p:txBody>
          <a:bodyPr>
            <a:noAutofit/>
          </a:bodyPr>
          <a:lstStyle/>
          <a:p>
            <a:pPr marL="342900" indent="-342900">
              <a:spcBef>
                <a:spcPts val="200"/>
              </a:spcBef>
              <a:buClr>
                <a:srgbClr val="BF5441"/>
              </a:buClr>
              <a:buFont typeface="Webdings" panose="05030102010509060703" pitchFamily="18" charset="2"/>
              <a:buChar char="4"/>
            </a:pPr>
            <a:r>
              <a:rPr lang="en-US" sz="2400" dirty="0" smtClean="0"/>
              <a:t>Aircraft sensors are currently best for identifying CH4 emission point sources</a:t>
            </a:r>
            <a:r>
              <a:rPr lang="en-US" sz="2400" dirty="0"/>
              <a:t/>
            </a:r>
            <a:br>
              <a:rPr lang="en-US" sz="2400" dirty="0"/>
            </a:br>
            <a:endParaRPr lang="en-US" sz="2400" dirty="0" smtClean="0"/>
          </a:p>
          <a:p>
            <a:pPr marL="342900" indent="-342900">
              <a:spcBef>
                <a:spcPts val="200"/>
              </a:spcBef>
              <a:buClr>
                <a:srgbClr val="BF5441"/>
              </a:buClr>
              <a:buFont typeface="Webdings" panose="05030102010509060703" pitchFamily="18" charset="2"/>
              <a:buChar char="4"/>
            </a:pPr>
            <a:r>
              <a:rPr lang="en-US" sz="2400" dirty="0" smtClean="0"/>
              <a:t>Image classification + plume </a:t>
            </a:r>
            <a:r>
              <a:rPr lang="en-US" sz="2400" dirty="0"/>
              <a:t>data </a:t>
            </a:r>
            <a:r>
              <a:rPr lang="en-US" sz="2400" dirty="0" smtClean="0">
                <a:sym typeface="Wingdings" panose="05000000000000000000" pitchFamily="2" charset="2"/>
              </a:rPr>
              <a:t> </a:t>
            </a:r>
            <a:r>
              <a:rPr lang="en-US" sz="2400" dirty="0" smtClean="0"/>
              <a:t>insight into emission sources/management practices</a:t>
            </a:r>
            <a:endParaRPr lang="en-US" sz="2400" dirty="0"/>
          </a:p>
          <a:p>
            <a:pPr marL="342900" indent="-342900">
              <a:spcBef>
                <a:spcPts val="200"/>
              </a:spcBef>
              <a:buClr>
                <a:srgbClr val="BF5441"/>
              </a:buClr>
              <a:buFont typeface="Webdings" panose="05030102010509060703" pitchFamily="18" charset="2"/>
              <a:buChar char="4"/>
            </a:pPr>
            <a:endParaRPr lang="en-US" sz="2400" dirty="0" smtClean="0"/>
          </a:p>
          <a:p>
            <a:pPr marL="342900" indent="-342900">
              <a:spcBef>
                <a:spcPts val="200"/>
              </a:spcBef>
              <a:buClr>
                <a:srgbClr val="BF5441"/>
              </a:buClr>
              <a:buFont typeface="Webdings" panose="05030102010509060703" pitchFamily="18" charset="2"/>
              <a:buChar char="4"/>
            </a:pPr>
            <a:r>
              <a:rPr lang="en-US" sz="2400" dirty="0"/>
              <a:t>Rule based feature extraction </a:t>
            </a:r>
            <a:r>
              <a:rPr lang="en-US" sz="2400" dirty="0" smtClean="0"/>
              <a:t>is not </a:t>
            </a:r>
            <a:r>
              <a:rPr lang="en-US" sz="2400" dirty="0"/>
              <a:t>ideal for in depth </a:t>
            </a:r>
            <a:r>
              <a:rPr lang="en-US" sz="2400" dirty="0" smtClean="0"/>
              <a:t>analysis</a:t>
            </a:r>
          </a:p>
          <a:p>
            <a:pPr>
              <a:spcBef>
                <a:spcPts val="200"/>
              </a:spcBef>
              <a:buClr>
                <a:srgbClr val="BF5441"/>
              </a:buClr>
            </a:pPr>
            <a:endParaRPr lang="en-US" sz="2400" dirty="0"/>
          </a:p>
          <a:p>
            <a:pPr marL="342900" indent="-342900">
              <a:spcBef>
                <a:spcPts val="200"/>
              </a:spcBef>
              <a:buClr>
                <a:srgbClr val="BF5441"/>
              </a:buClr>
              <a:buFont typeface="Webdings" panose="05030102010509060703" pitchFamily="18" charset="2"/>
              <a:buChar char="4"/>
            </a:pPr>
            <a:r>
              <a:rPr lang="en-US" sz="2400" b="1" dirty="0" smtClean="0"/>
              <a:t>Bigger Picture: </a:t>
            </a:r>
            <a:r>
              <a:rPr lang="en-US" sz="2400" dirty="0" smtClean="0"/>
              <a:t>Hyperspectral data vs </a:t>
            </a:r>
            <a:r>
              <a:rPr lang="en-US" sz="2400" dirty="0" err="1" smtClean="0"/>
              <a:t>PlanetScope</a:t>
            </a:r>
            <a:r>
              <a:rPr lang="en-US" sz="2400" dirty="0" smtClean="0"/>
              <a:t> data </a:t>
            </a:r>
            <a:endParaRPr lang="en-US" sz="2400" dirty="0"/>
          </a:p>
        </p:txBody>
      </p:sp>
    </p:spTree>
    <p:extLst>
      <p:ext uri="{BB962C8B-B14F-4D97-AF65-F5344CB8AC3E}">
        <p14:creationId xmlns:p14="http://schemas.microsoft.com/office/powerpoint/2010/main" val="1078871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373" y="0"/>
            <a:ext cx="10144125" cy="1438054"/>
          </a:xfrm>
        </p:spPr>
        <p:txBody>
          <a:bodyPr/>
          <a:lstStyle/>
          <a:p>
            <a:r>
              <a:rPr lang="en-US" sz="4000" dirty="0" smtClean="0"/>
              <a:t>Partner: California Environmental Protection Agency, Air Resources Board</a:t>
            </a:r>
            <a:endParaRPr lang="en-US" sz="4000" dirty="0"/>
          </a:p>
        </p:txBody>
      </p:sp>
      <p:pic>
        <p:nvPicPr>
          <p:cNvPr id="5" name="Picture Placeholder 4"/>
          <p:cNvPicPr>
            <a:picLocks noGrp="1" noChangeAspect="1"/>
          </p:cNvPicPr>
          <p:nvPr>
            <p:ph type="pic" idx="10"/>
          </p:nvPr>
        </p:nvPicPr>
        <p:blipFill rotWithShape="1">
          <a:blip r:embed="rId3" cstate="screen">
            <a:extLst>
              <a:ext uri="{28A0092B-C50C-407E-A947-70E740481C1C}">
                <a14:useLocalDpi xmlns:a14="http://schemas.microsoft.com/office/drawing/2010/main"/>
              </a:ext>
            </a:extLst>
          </a:blip>
          <a:srcRect l="-32" t="6506" r="5402" b="1646"/>
          <a:stretch/>
        </p:blipFill>
        <p:spPr>
          <a:xfrm>
            <a:off x="4916383" y="1427866"/>
            <a:ext cx="6942241" cy="5053528"/>
          </a:xfrm>
        </p:spPr>
      </p:pic>
      <p:sp>
        <p:nvSpPr>
          <p:cNvPr id="6" name="TextBox 5"/>
          <p:cNvSpPr txBox="1"/>
          <p:nvPr/>
        </p:nvSpPr>
        <p:spPr>
          <a:xfrm>
            <a:off x="4916383" y="6481394"/>
            <a:ext cx="6381750" cy="276999"/>
          </a:xfrm>
          <a:prstGeom prst="rect">
            <a:avLst/>
          </a:prstGeom>
          <a:noFill/>
        </p:spPr>
        <p:txBody>
          <a:bodyPr wrap="square" rtlCol="0">
            <a:spAutoFit/>
          </a:bodyPr>
          <a:lstStyle/>
          <a:p>
            <a:r>
              <a:rPr lang="en-US" sz="1200" dirty="0" smtClean="0"/>
              <a:t>Image source: NASA DEVELOP </a:t>
            </a:r>
            <a:r>
              <a:rPr lang="en-US" sz="1200" dirty="0" err="1" smtClean="0"/>
              <a:t>flickr</a:t>
            </a:r>
            <a:r>
              <a:rPr lang="en-US" sz="1200" dirty="0" smtClean="0"/>
              <a:t> </a:t>
            </a:r>
            <a:r>
              <a:rPr lang="en-US" sz="1200" dirty="0" err="1" smtClean="0"/>
              <a:t>Amberle</a:t>
            </a:r>
            <a:r>
              <a:rPr lang="en-US" sz="1200" dirty="0" smtClean="0"/>
              <a:t> Keith</a:t>
            </a:r>
            <a:endParaRPr lang="en-US" sz="1200" dirty="0"/>
          </a:p>
        </p:txBody>
      </p:sp>
      <p:sp>
        <p:nvSpPr>
          <p:cNvPr id="7" name="Rectangle 6"/>
          <p:cNvSpPr/>
          <p:nvPr/>
        </p:nvSpPr>
        <p:spPr>
          <a:xfrm>
            <a:off x="532247" y="1507817"/>
            <a:ext cx="4229757" cy="5350183"/>
          </a:xfrm>
          <a:prstGeom prst="rect">
            <a:avLst/>
          </a:prstGeom>
        </p:spPr>
        <p:txBody>
          <a:bodyPr wrap="square">
            <a:spAutoFit/>
          </a:bodyPr>
          <a:lstStyle/>
          <a:p>
            <a:pPr>
              <a:spcBef>
                <a:spcPts val="200"/>
              </a:spcBef>
              <a:buClr>
                <a:srgbClr val="BF5441"/>
              </a:buClr>
            </a:pPr>
            <a:r>
              <a:rPr lang="en-US" sz="2000" b="1" dirty="0" smtClean="0">
                <a:solidFill>
                  <a:schemeClr val="tx1">
                    <a:lumMod val="75000"/>
                    <a:lumOff val="25000"/>
                  </a:schemeClr>
                </a:solidFill>
              </a:rPr>
              <a:t>Legislation</a:t>
            </a:r>
            <a:endParaRPr lang="en-US" sz="2000" dirty="0" smtClean="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AB 1803</a:t>
            </a: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AB 32</a:t>
            </a: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AB 1496</a:t>
            </a: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SB 1383</a:t>
            </a:r>
            <a:endParaRPr lang="en-US" sz="2000" dirty="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endParaRPr lang="en-US" sz="2000" dirty="0" smtClean="0">
              <a:solidFill>
                <a:schemeClr val="tx1">
                  <a:lumMod val="75000"/>
                  <a:lumOff val="25000"/>
                </a:schemeClr>
              </a:solidFill>
            </a:endParaRPr>
          </a:p>
          <a:p>
            <a:r>
              <a:rPr lang="en-US" sz="2000" b="1" dirty="0">
                <a:solidFill>
                  <a:schemeClr val="tx1">
                    <a:lumMod val="75000"/>
                    <a:lumOff val="25000"/>
                  </a:schemeClr>
                </a:solidFill>
              </a:rPr>
              <a:t>Current </a:t>
            </a:r>
            <a:r>
              <a:rPr lang="en-US" sz="2000" b="1" dirty="0" smtClean="0">
                <a:solidFill>
                  <a:schemeClr val="tx1">
                    <a:lumMod val="75000"/>
                    <a:lumOff val="25000"/>
                  </a:schemeClr>
                </a:solidFill>
              </a:rPr>
              <a:t>Methods</a:t>
            </a:r>
            <a:endParaRPr lang="en-US" sz="2000" dirty="0" smtClean="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Reported </a:t>
            </a:r>
            <a:r>
              <a:rPr lang="en-US" sz="2000" dirty="0">
                <a:solidFill>
                  <a:schemeClr val="tx1">
                    <a:lumMod val="75000"/>
                    <a:lumOff val="25000"/>
                  </a:schemeClr>
                </a:solidFill>
              </a:rPr>
              <a:t>facility </a:t>
            </a:r>
            <a:r>
              <a:rPr lang="en-US" sz="2000" dirty="0" smtClean="0">
                <a:solidFill>
                  <a:schemeClr val="tx1">
                    <a:lumMod val="75000"/>
                    <a:lumOff val="25000"/>
                  </a:schemeClr>
                </a:solidFill>
              </a:rPr>
              <a:t>information</a:t>
            </a:r>
          </a:p>
          <a:p>
            <a:pPr marL="342900" indent="-342900">
              <a:spcBef>
                <a:spcPts val="200"/>
              </a:spcBef>
              <a:buClr>
                <a:srgbClr val="BF5441"/>
              </a:buClr>
              <a:buFont typeface="Webdings" panose="05030102010509060703" pitchFamily="18" charset="2"/>
              <a:buChar char="4"/>
            </a:pPr>
            <a:r>
              <a:rPr lang="en-US" sz="2000" dirty="0">
                <a:solidFill>
                  <a:schemeClr val="tx1">
                    <a:lumMod val="75000"/>
                    <a:lumOff val="25000"/>
                  </a:schemeClr>
                </a:solidFill>
              </a:rPr>
              <a:t>Bottom-up emission estimates</a:t>
            </a: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IPCC guidelines</a:t>
            </a:r>
            <a:endParaRPr lang="en-US" sz="2000" dirty="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endParaRPr lang="en-US" sz="2000" dirty="0" smtClean="0">
              <a:solidFill>
                <a:schemeClr val="tx1">
                  <a:lumMod val="75000"/>
                  <a:lumOff val="25000"/>
                </a:schemeClr>
              </a:solidFill>
            </a:endParaRPr>
          </a:p>
          <a:p>
            <a:pPr>
              <a:spcBef>
                <a:spcPts val="200"/>
              </a:spcBef>
              <a:buClr>
                <a:srgbClr val="BF5441"/>
              </a:buClr>
            </a:pPr>
            <a:r>
              <a:rPr lang="en-US" sz="2000" b="1" dirty="0">
                <a:solidFill>
                  <a:schemeClr val="tx1">
                    <a:lumMod val="75000"/>
                    <a:lumOff val="25000"/>
                  </a:schemeClr>
                </a:solidFill>
              </a:rPr>
              <a:t>Research Interest</a:t>
            </a:r>
            <a:endParaRPr lang="en-US" sz="2000" dirty="0" smtClean="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Understanding </a:t>
            </a:r>
            <a:r>
              <a:rPr lang="en-US" sz="2000" dirty="0">
                <a:solidFill>
                  <a:schemeClr val="tx1">
                    <a:lumMod val="75000"/>
                    <a:lumOff val="25000"/>
                  </a:schemeClr>
                </a:solidFill>
              </a:rPr>
              <a:t>dairy farm emission sources</a:t>
            </a:r>
          </a:p>
          <a:p>
            <a:pPr>
              <a:spcBef>
                <a:spcPts val="200"/>
              </a:spcBef>
              <a:buClr>
                <a:srgbClr val="BF5441"/>
              </a:buClr>
            </a:pPr>
            <a:endParaRPr lang="en-US" sz="2000" dirty="0" smtClean="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139962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Autofit/>
          </a:bodyPr>
          <a:lstStyle/>
          <a:p>
            <a:r>
              <a:rPr lang="en-US" dirty="0" smtClean="0">
                <a:latin typeface="+mj-lt"/>
              </a:rPr>
              <a:t>Acknowledgements</a:t>
            </a:r>
            <a:endParaRPr lang="en-US" dirty="0">
              <a:latin typeface="+mj-lt"/>
            </a:endParaRPr>
          </a:p>
        </p:txBody>
      </p:sp>
      <p:sp>
        <p:nvSpPr>
          <p:cNvPr id="2" name="Text Placeholder 1"/>
          <p:cNvSpPr>
            <a:spLocks noGrp="1"/>
          </p:cNvSpPr>
          <p:nvPr>
            <p:ph type="body" sz="quarter" idx="10"/>
          </p:nvPr>
        </p:nvSpPr>
        <p:spPr>
          <a:xfrm>
            <a:off x="290945" y="1280160"/>
            <a:ext cx="11734800" cy="4172684"/>
          </a:xfrm>
        </p:spPr>
        <p:txBody>
          <a:bodyPr>
            <a:noAutofit/>
          </a:bodyPr>
          <a:lstStyle/>
          <a:p>
            <a:pPr marL="342900" indent="-342900">
              <a:lnSpc>
                <a:spcPct val="150000"/>
              </a:lnSpc>
              <a:spcBef>
                <a:spcPts val="200"/>
              </a:spcBef>
              <a:buClr>
                <a:srgbClr val="BF5441"/>
              </a:buClr>
              <a:buFont typeface="Webdings" panose="05030102010509060703" pitchFamily="18" charset="2"/>
              <a:buChar char="4"/>
            </a:pPr>
            <a:r>
              <a:rPr lang="en-US" sz="1900" b="1" dirty="0" smtClean="0"/>
              <a:t>Dr</a:t>
            </a:r>
            <a:r>
              <a:rPr lang="en-US" sz="1900" b="1" dirty="0"/>
              <a:t>. Kristal Verhulst</a:t>
            </a:r>
            <a:r>
              <a:rPr lang="en-US" sz="1900" dirty="0"/>
              <a:t>, NASA </a:t>
            </a:r>
            <a:r>
              <a:rPr lang="en-US" sz="1900" dirty="0" smtClean="0"/>
              <a:t>JPL/UCLA </a:t>
            </a:r>
            <a:r>
              <a:rPr lang="en-US" sz="1900" dirty="0"/>
              <a:t>Joint Institute for Regional Earth System Science and </a:t>
            </a:r>
            <a:r>
              <a:rPr lang="en-US" sz="1900" dirty="0" smtClean="0"/>
              <a:t>Engineering</a:t>
            </a:r>
          </a:p>
          <a:p>
            <a:pPr marL="342900" indent="-342900">
              <a:lnSpc>
                <a:spcPct val="150000"/>
              </a:lnSpc>
              <a:spcBef>
                <a:spcPts val="200"/>
              </a:spcBef>
              <a:buClr>
                <a:srgbClr val="BF5441"/>
              </a:buClr>
              <a:buFont typeface="Webdings" panose="05030102010509060703" pitchFamily="18" charset="2"/>
              <a:buChar char="4"/>
            </a:pPr>
            <a:r>
              <a:rPr lang="en-US" sz="1900" b="1" dirty="0" smtClean="0"/>
              <a:t>Dr</a:t>
            </a:r>
            <a:r>
              <a:rPr lang="en-US" sz="1900" b="1" dirty="0"/>
              <a:t>. Charles Miller</a:t>
            </a:r>
            <a:r>
              <a:rPr lang="en-US" sz="1900" dirty="0"/>
              <a:t>, NASA </a:t>
            </a:r>
            <a:r>
              <a:rPr lang="en-US" sz="1900" dirty="0" smtClean="0"/>
              <a:t>JPL</a:t>
            </a:r>
          </a:p>
          <a:p>
            <a:pPr marL="342900" indent="-342900">
              <a:lnSpc>
                <a:spcPct val="150000"/>
              </a:lnSpc>
              <a:spcBef>
                <a:spcPts val="200"/>
              </a:spcBef>
              <a:buClr>
                <a:srgbClr val="BF5441"/>
              </a:buClr>
              <a:buFont typeface="Webdings" panose="05030102010509060703" pitchFamily="18" charset="2"/>
              <a:buChar char="4"/>
            </a:pPr>
            <a:r>
              <a:rPr lang="en-US" sz="1900" b="1" dirty="0"/>
              <a:t>Talha Rafiq</a:t>
            </a:r>
            <a:r>
              <a:rPr lang="en-US" sz="1900" dirty="0"/>
              <a:t>, </a:t>
            </a:r>
            <a:r>
              <a:rPr lang="en-US" sz="1900" dirty="0" smtClean="0"/>
              <a:t>NASA JPL/UCLA </a:t>
            </a:r>
            <a:r>
              <a:rPr lang="en-US" sz="1900" dirty="0"/>
              <a:t>Joint Institute for Regional Earth System Science and </a:t>
            </a:r>
            <a:r>
              <a:rPr lang="en-US" sz="1900" dirty="0" smtClean="0"/>
              <a:t>Engineering</a:t>
            </a:r>
          </a:p>
          <a:p>
            <a:pPr marL="342900" indent="-342900">
              <a:lnSpc>
                <a:spcPct val="150000"/>
              </a:lnSpc>
              <a:spcBef>
                <a:spcPts val="200"/>
              </a:spcBef>
              <a:buClr>
                <a:srgbClr val="BF5441"/>
              </a:buClr>
              <a:buFont typeface="Webdings" panose="05030102010509060703" pitchFamily="18" charset="2"/>
              <a:buChar char="4"/>
            </a:pPr>
            <a:r>
              <a:rPr lang="en-US" sz="1900" b="1" dirty="0" smtClean="0"/>
              <a:t>Dr. Brian </a:t>
            </a:r>
            <a:r>
              <a:rPr lang="en-US" sz="1900" b="1" dirty="0"/>
              <a:t>B</a:t>
            </a:r>
            <a:r>
              <a:rPr lang="en-US" sz="1900" b="1" dirty="0" smtClean="0"/>
              <a:t>ue</a:t>
            </a:r>
            <a:r>
              <a:rPr lang="en-US" sz="1900" dirty="0" smtClean="0"/>
              <a:t>, NASA JPL</a:t>
            </a:r>
          </a:p>
          <a:p>
            <a:pPr marL="342900" indent="-342900">
              <a:lnSpc>
                <a:spcPct val="150000"/>
              </a:lnSpc>
              <a:spcBef>
                <a:spcPts val="200"/>
              </a:spcBef>
              <a:buClr>
                <a:srgbClr val="BF5441"/>
              </a:buClr>
              <a:buFont typeface="Webdings" panose="05030102010509060703" pitchFamily="18" charset="2"/>
              <a:buChar char="4"/>
            </a:pPr>
            <a:r>
              <a:rPr lang="en-US" sz="1900" b="1" dirty="0"/>
              <a:t>Dr. Francesca Hopkins</a:t>
            </a:r>
            <a:r>
              <a:rPr lang="en-US" sz="1900" dirty="0"/>
              <a:t>, University of California </a:t>
            </a:r>
            <a:r>
              <a:rPr lang="en-US" sz="1900" dirty="0" smtClean="0"/>
              <a:t>Riverside</a:t>
            </a:r>
          </a:p>
          <a:p>
            <a:pPr marL="342900" indent="-342900">
              <a:lnSpc>
                <a:spcPct val="150000"/>
              </a:lnSpc>
              <a:spcBef>
                <a:spcPts val="200"/>
              </a:spcBef>
              <a:buClr>
                <a:srgbClr val="BF5441"/>
              </a:buClr>
              <a:buFont typeface="Webdings" panose="05030102010509060703" pitchFamily="18" charset="2"/>
              <a:buChar char="4"/>
            </a:pPr>
            <a:r>
              <a:rPr lang="en-US" sz="1900" b="1" dirty="0" smtClean="0"/>
              <a:t>Riley Duren, </a:t>
            </a:r>
            <a:r>
              <a:rPr lang="en-US" sz="1900" dirty="0" smtClean="0"/>
              <a:t>NASA JPL</a:t>
            </a:r>
            <a:endParaRPr lang="en-US" sz="1900" b="1" dirty="0" smtClean="0"/>
          </a:p>
          <a:p>
            <a:pPr marL="342900" indent="-342900">
              <a:lnSpc>
                <a:spcPct val="150000"/>
              </a:lnSpc>
              <a:spcBef>
                <a:spcPts val="200"/>
              </a:spcBef>
              <a:buClr>
                <a:srgbClr val="BF5441"/>
              </a:buClr>
              <a:buFont typeface="Webdings" panose="05030102010509060703" pitchFamily="18" charset="2"/>
              <a:buChar char="4"/>
            </a:pPr>
            <a:r>
              <a:rPr lang="en-US" sz="1900" b="1" dirty="0" smtClean="0"/>
              <a:t>Nick </a:t>
            </a:r>
            <a:r>
              <a:rPr lang="en-US" sz="1900" b="1" dirty="0"/>
              <a:t>Rousseau</a:t>
            </a:r>
            <a:r>
              <a:rPr lang="en-US" sz="1900" dirty="0"/>
              <a:t>, NASA JPL, DEVELOP Center </a:t>
            </a:r>
            <a:r>
              <a:rPr lang="en-US" sz="1900" dirty="0" smtClean="0"/>
              <a:t>Lead</a:t>
            </a:r>
          </a:p>
          <a:p>
            <a:pPr marL="342900" indent="-342900">
              <a:lnSpc>
                <a:spcPct val="150000"/>
              </a:lnSpc>
              <a:spcBef>
                <a:spcPts val="200"/>
              </a:spcBef>
              <a:buClr>
                <a:srgbClr val="BF5441"/>
              </a:buClr>
              <a:buFont typeface="Webdings" panose="05030102010509060703" pitchFamily="18" charset="2"/>
              <a:buChar char="4"/>
            </a:pPr>
            <a:r>
              <a:rPr lang="en-US" sz="1900" b="1" dirty="0"/>
              <a:t>Ben Holt</a:t>
            </a:r>
            <a:r>
              <a:rPr lang="en-US" sz="1900" dirty="0"/>
              <a:t>, NASA JPL, DEVELOP mentor</a:t>
            </a:r>
          </a:p>
          <a:p>
            <a:pPr marL="342900" indent="-342900">
              <a:spcBef>
                <a:spcPts val="200"/>
              </a:spcBef>
              <a:buClr>
                <a:srgbClr val="BF5441"/>
              </a:buClr>
              <a:buFont typeface="Webdings" panose="05030102010509060703" pitchFamily="18" charset="2"/>
              <a:buChar char="4"/>
            </a:pPr>
            <a:endParaRPr lang="en-US" sz="1900" dirty="0"/>
          </a:p>
          <a:p>
            <a:pPr marL="342900" indent="-342900">
              <a:spcBef>
                <a:spcPts val="200"/>
              </a:spcBef>
              <a:buClr>
                <a:srgbClr val="BF5441"/>
              </a:buClr>
              <a:buFont typeface="Webdings" panose="05030102010509060703" pitchFamily="18" charset="2"/>
              <a:buChar char="4"/>
            </a:pPr>
            <a:endParaRPr lang="en-US" sz="1900" dirty="0"/>
          </a:p>
          <a:p>
            <a:pPr marL="342900" indent="-342900">
              <a:spcBef>
                <a:spcPts val="200"/>
              </a:spcBef>
              <a:buClr>
                <a:srgbClr val="BF5441"/>
              </a:buClr>
              <a:buFont typeface="Webdings" panose="05030102010509060703" pitchFamily="18" charset="2"/>
              <a:buChar char="4"/>
            </a:pPr>
            <a:endParaRPr lang="en-US" sz="1900" dirty="0"/>
          </a:p>
          <a:p>
            <a:pPr marL="342900" indent="-342900">
              <a:spcBef>
                <a:spcPts val="200"/>
              </a:spcBef>
              <a:buClr>
                <a:srgbClr val="BF5441"/>
              </a:buClr>
              <a:buFont typeface="Webdings" panose="05030102010509060703" pitchFamily="18" charset="2"/>
              <a:buChar char="4"/>
            </a:pPr>
            <a:endParaRPr lang="en-US" sz="1900" dirty="0"/>
          </a:p>
          <a:p>
            <a:pPr marL="342900" indent="-342900">
              <a:spcBef>
                <a:spcPts val="200"/>
              </a:spcBef>
              <a:buClr>
                <a:srgbClr val="BF5441"/>
              </a:buClr>
              <a:buFont typeface="Webdings" panose="05030102010509060703" pitchFamily="18" charset="2"/>
              <a:buChar char="4"/>
            </a:pPr>
            <a:endParaRPr lang="en-US" sz="1900" dirty="0"/>
          </a:p>
          <a:p>
            <a:pPr marL="342900" indent="-342900">
              <a:spcBef>
                <a:spcPts val="200"/>
              </a:spcBef>
              <a:buClr>
                <a:srgbClr val="BF5441"/>
              </a:buClr>
              <a:buFont typeface="Webdings" panose="05030102010509060703" pitchFamily="18" charset="2"/>
              <a:buChar char="4"/>
            </a:pPr>
            <a:endParaRPr lang="en-US" sz="1900" dirty="0">
              <a:latin typeface="+mn-lt"/>
            </a:endParaRPr>
          </a:p>
          <a:p>
            <a:endParaRPr lang="en-US" sz="1900" dirty="0"/>
          </a:p>
          <a:p>
            <a:endParaRPr lang="en-US" sz="1900" dirty="0"/>
          </a:p>
          <a:p>
            <a:endParaRPr lang="en-US" sz="1900" dirty="0"/>
          </a:p>
          <a:p>
            <a:endParaRPr lang="en-US" sz="1900" dirty="0"/>
          </a:p>
          <a:p>
            <a:endParaRPr lang="en-US" sz="1900" dirty="0"/>
          </a:p>
        </p:txBody>
      </p:sp>
      <p:sp>
        <p:nvSpPr>
          <p:cNvPr id="7" name="Text Placeholder 7"/>
          <p:cNvSpPr txBox="1">
            <a:spLocks/>
          </p:cNvSpPr>
          <p:nvPr/>
        </p:nvSpPr>
        <p:spPr>
          <a:xfrm>
            <a:off x="1172582" y="4214596"/>
            <a:ext cx="9818920"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6" name="Rectangle 5"/>
          <p:cNvSpPr/>
          <p:nvPr/>
        </p:nvSpPr>
        <p:spPr>
          <a:xfrm>
            <a:off x="620113" y="1225805"/>
            <a:ext cx="10566441" cy="5170646"/>
          </a:xfrm>
          <a:prstGeom prst="rect">
            <a:avLst/>
          </a:prstGeom>
        </p:spPr>
        <p:txBody>
          <a:bodyPr wrap="square">
            <a:spAutoFit/>
          </a:bodyPr>
          <a:lstStyle/>
          <a:p>
            <a:r>
              <a:rPr lang="en-US" sz="1500" dirty="0">
                <a:solidFill>
                  <a:schemeClr val="tx1">
                    <a:lumMod val="75000"/>
                    <a:lumOff val="25000"/>
                  </a:schemeClr>
                </a:solidFill>
              </a:rPr>
              <a:t>Hopkins, F. M., </a:t>
            </a:r>
            <a:r>
              <a:rPr lang="en-US" sz="1500" dirty="0" err="1">
                <a:solidFill>
                  <a:schemeClr val="tx1">
                    <a:lumMod val="75000"/>
                    <a:lumOff val="25000"/>
                  </a:schemeClr>
                </a:solidFill>
              </a:rPr>
              <a:t>Ehleringer</a:t>
            </a:r>
            <a:r>
              <a:rPr lang="en-US" sz="1500" dirty="0">
                <a:solidFill>
                  <a:schemeClr val="tx1">
                    <a:lumMod val="75000"/>
                    <a:lumOff val="25000"/>
                  </a:schemeClr>
                </a:solidFill>
              </a:rPr>
              <a:t>, J. R., Bush, S. E., Duren, R. M., Miller, C. E., Lai, C.-T., Hsu, Y.-K., Carranza, V. and </a:t>
            </a:r>
            <a:r>
              <a:rPr lang="en-US" sz="1500" dirty="0" err="1">
                <a:solidFill>
                  <a:schemeClr val="tx1">
                    <a:lumMod val="75000"/>
                    <a:lumOff val="25000"/>
                  </a:schemeClr>
                </a:solidFill>
              </a:rPr>
              <a:t>Randerson</a:t>
            </a:r>
            <a:r>
              <a:rPr lang="en-US" sz="1500" dirty="0">
                <a:solidFill>
                  <a:schemeClr val="tx1">
                    <a:lumMod val="75000"/>
                    <a:lumOff val="25000"/>
                  </a:schemeClr>
                </a:solidFill>
              </a:rPr>
              <a:t>, J. T. (2016), Mitigation of methane emissions in cities: How new measurements and partnerships can contribute to emissions reduction strategies. Earth's Future, 4: 408–425. doi:10.1002/2016EF000381</a:t>
            </a:r>
          </a:p>
          <a:p>
            <a:endParaRPr lang="en-US" sz="1500" dirty="0" smtClean="0">
              <a:solidFill>
                <a:schemeClr val="tx1">
                  <a:lumMod val="75000"/>
                  <a:lumOff val="25000"/>
                </a:schemeClr>
              </a:solidFill>
            </a:endParaRPr>
          </a:p>
          <a:p>
            <a:r>
              <a:rPr lang="en-US" sz="1500" dirty="0" err="1" smtClean="0">
                <a:solidFill>
                  <a:schemeClr val="tx1">
                    <a:lumMod val="75000"/>
                    <a:lumOff val="25000"/>
                  </a:schemeClr>
                </a:solidFill>
              </a:rPr>
              <a:t>Kort</a:t>
            </a:r>
            <a:r>
              <a:rPr lang="en-US" sz="1500" dirty="0">
                <a:solidFill>
                  <a:schemeClr val="tx1">
                    <a:lumMod val="75000"/>
                    <a:lumOff val="25000"/>
                  </a:schemeClr>
                </a:solidFill>
              </a:rPr>
              <a:t>, E. A., C. Frankenberg, K. R. </a:t>
            </a:r>
            <a:r>
              <a:rPr lang="en-US" sz="1500" dirty="0" err="1" smtClean="0">
                <a:solidFill>
                  <a:schemeClr val="tx1">
                    <a:lumMod val="75000"/>
                    <a:lumOff val="25000"/>
                  </a:schemeClr>
                </a:solidFill>
              </a:rPr>
              <a:t>Costigan</a:t>
            </a:r>
            <a:r>
              <a:rPr lang="en-US" sz="1500" dirty="0" smtClean="0">
                <a:solidFill>
                  <a:schemeClr val="tx1">
                    <a:lumMod val="75000"/>
                    <a:lumOff val="25000"/>
                  </a:schemeClr>
                </a:solidFill>
              </a:rPr>
              <a:t>, R</a:t>
            </a:r>
            <a:r>
              <a:rPr lang="en-US" sz="1500" dirty="0">
                <a:solidFill>
                  <a:schemeClr val="tx1">
                    <a:lumMod val="75000"/>
                    <a:lumOff val="25000"/>
                  </a:schemeClr>
                </a:solidFill>
              </a:rPr>
              <a:t>. </a:t>
            </a:r>
            <a:r>
              <a:rPr lang="en-US" sz="1500" dirty="0" err="1">
                <a:solidFill>
                  <a:schemeClr val="tx1">
                    <a:lumMod val="75000"/>
                    <a:lumOff val="25000"/>
                  </a:schemeClr>
                </a:solidFill>
              </a:rPr>
              <a:t>Lindenmaier</a:t>
            </a:r>
            <a:r>
              <a:rPr lang="en-US" sz="1500" dirty="0">
                <a:solidFill>
                  <a:schemeClr val="tx1">
                    <a:lumMod val="75000"/>
                    <a:lumOff val="25000"/>
                  </a:schemeClr>
                </a:solidFill>
              </a:rPr>
              <a:t>, M. K. Dubey, </a:t>
            </a:r>
            <a:r>
              <a:rPr lang="en-US" sz="1500" dirty="0" smtClean="0">
                <a:solidFill>
                  <a:schemeClr val="tx1">
                    <a:lumMod val="75000"/>
                    <a:lumOff val="25000"/>
                  </a:schemeClr>
                </a:solidFill>
              </a:rPr>
              <a:t>and D</a:t>
            </a:r>
            <a:r>
              <a:rPr lang="en-US" sz="1500" dirty="0">
                <a:solidFill>
                  <a:schemeClr val="tx1">
                    <a:lumMod val="75000"/>
                    <a:lumOff val="25000"/>
                  </a:schemeClr>
                </a:solidFill>
              </a:rPr>
              <a:t>. Wunch (2014), Four </a:t>
            </a:r>
            <a:r>
              <a:rPr lang="en-US" sz="1500" dirty="0" smtClean="0">
                <a:solidFill>
                  <a:schemeClr val="tx1">
                    <a:lumMod val="75000"/>
                    <a:lumOff val="25000"/>
                  </a:schemeClr>
                </a:solidFill>
              </a:rPr>
              <a:t>corners</a:t>
            </a:r>
            <a:r>
              <a:rPr lang="en-US" sz="1500" dirty="0">
                <a:solidFill>
                  <a:schemeClr val="tx1">
                    <a:lumMod val="75000"/>
                    <a:lumOff val="25000"/>
                  </a:schemeClr>
                </a:solidFill>
              </a:rPr>
              <a:t>: </a:t>
            </a:r>
            <a:r>
              <a:rPr lang="en-US" sz="1500" dirty="0" smtClean="0">
                <a:solidFill>
                  <a:schemeClr val="tx1">
                    <a:lumMod val="75000"/>
                    <a:lumOff val="25000"/>
                  </a:schemeClr>
                </a:solidFill>
              </a:rPr>
              <a:t>The largest </a:t>
            </a:r>
            <a:r>
              <a:rPr lang="en-US" sz="1500" dirty="0">
                <a:solidFill>
                  <a:schemeClr val="tx1">
                    <a:lumMod val="75000"/>
                    <a:lumOff val="25000"/>
                  </a:schemeClr>
                </a:solidFill>
              </a:rPr>
              <a:t>US methane anomaly </a:t>
            </a:r>
            <a:r>
              <a:rPr lang="en-US" sz="1500" dirty="0" smtClean="0">
                <a:solidFill>
                  <a:schemeClr val="tx1">
                    <a:lumMod val="75000"/>
                    <a:lumOff val="25000"/>
                  </a:schemeClr>
                </a:solidFill>
              </a:rPr>
              <a:t>viewed from </a:t>
            </a:r>
            <a:r>
              <a:rPr lang="en-US" sz="1500" dirty="0">
                <a:solidFill>
                  <a:schemeClr val="tx1">
                    <a:lumMod val="75000"/>
                    <a:lumOff val="25000"/>
                  </a:schemeClr>
                </a:solidFill>
              </a:rPr>
              <a:t>space, </a:t>
            </a:r>
            <a:r>
              <a:rPr lang="en-US" sz="1500" dirty="0" err="1">
                <a:solidFill>
                  <a:schemeClr val="tx1">
                    <a:lumMod val="75000"/>
                    <a:lumOff val="25000"/>
                  </a:schemeClr>
                </a:solidFill>
              </a:rPr>
              <a:t>Geophys</a:t>
            </a:r>
            <a:r>
              <a:rPr lang="en-US" sz="1500" dirty="0">
                <a:solidFill>
                  <a:schemeClr val="tx1">
                    <a:lumMod val="75000"/>
                    <a:lumOff val="25000"/>
                  </a:schemeClr>
                </a:solidFill>
              </a:rPr>
              <a:t>. Res. Lett., </a:t>
            </a:r>
            <a:r>
              <a:rPr lang="en-US" sz="1500" dirty="0" smtClean="0">
                <a:solidFill>
                  <a:schemeClr val="tx1">
                    <a:lumMod val="75000"/>
                    <a:lumOff val="25000"/>
                  </a:schemeClr>
                </a:solidFill>
              </a:rPr>
              <a:t>41, 6898–6903</a:t>
            </a:r>
            <a:r>
              <a:rPr lang="en-US" sz="1500" dirty="0">
                <a:solidFill>
                  <a:schemeClr val="tx1">
                    <a:lumMod val="75000"/>
                    <a:lumOff val="25000"/>
                  </a:schemeClr>
                </a:solidFill>
              </a:rPr>
              <a:t>, </a:t>
            </a:r>
            <a:r>
              <a:rPr lang="en-US" sz="1500" dirty="0" smtClean="0">
                <a:solidFill>
                  <a:schemeClr val="tx1">
                    <a:lumMod val="75000"/>
                    <a:lumOff val="25000"/>
                  </a:schemeClr>
                </a:solidFill>
              </a:rPr>
              <a:t>doi:10.1002/2014GL061503.</a:t>
            </a:r>
          </a:p>
          <a:p>
            <a:endParaRPr lang="en-US" sz="1500" b="0" i="0" dirty="0">
              <a:solidFill>
                <a:schemeClr val="tx1">
                  <a:lumMod val="75000"/>
                  <a:lumOff val="25000"/>
                </a:schemeClr>
              </a:solidFill>
              <a:effectLst/>
            </a:endParaRPr>
          </a:p>
          <a:p>
            <a:r>
              <a:rPr lang="en-US" sz="1500" dirty="0" err="1" smtClean="0">
                <a:solidFill>
                  <a:schemeClr val="tx1">
                    <a:lumMod val="75000"/>
                    <a:lumOff val="25000"/>
                  </a:schemeClr>
                </a:solidFill>
              </a:rPr>
              <a:t>Maasakkers</a:t>
            </a:r>
            <a:r>
              <a:rPr lang="en-US" sz="1500" dirty="0" smtClean="0">
                <a:solidFill>
                  <a:schemeClr val="tx1">
                    <a:lumMod val="75000"/>
                    <a:lumOff val="25000"/>
                  </a:schemeClr>
                </a:solidFill>
              </a:rPr>
              <a:t>, J. D., et al (2016), Gridded National Inventory of U.S. Methane Emissions, Environ. Sci. Technol., 50, 13123–13133, doi:10.1021/acs.est.6b02878.</a:t>
            </a:r>
          </a:p>
          <a:p>
            <a:endParaRPr lang="en-US" sz="1500" b="0" i="0" dirty="0">
              <a:solidFill>
                <a:schemeClr val="tx1">
                  <a:lumMod val="75000"/>
                  <a:lumOff val="25000"/>
                </a:schemeClr>
              </a:solidFill>
              <a:effectLst/>
            </a:endParaRPr>
          </a:p>
          <a:p>
            <a:r>
              <a:rPr lang="en-US" sz="1500" dirty="0">
                <a:solidFill>
                  <a:schemeClr val="tx1">
                    <a:lumMod val="75000"/>
                    <a:lumOff val="25000"/>
                  </a:schemeClr>
                </a:solidFill>
              </a:rPr>
              <a:t>Thompson, D. R., A. K. </a:t>
            </a:r>
            <a:r>
              <a:rPr lang="en-US" sz="1500" dirty="0" smtClean="0">
                <a:solidFill>
                  <a:schemeClr val="tx1">
                    <a:lumMod val="75000"/>
                    <a:lumOff val="25000"/>
                  </a:schemeClr>
                </a:solidFill>
              </a:rPr>
              <a:t>Thorpe, C</a:t>
            </a:r>
            <a:r>
              <a:rPr lang="en-US" sz="1500" dirty="0">
                <a:solidFill>
                  <a:schemeClr val="tx1">
                    <a:lumMod val="75000"/>
                    <a:lumOff val="25000"/>
                  </a:schemeClr>
                </a:solidFill>
              </a:rPr>
              <a:t>. Frankenberg, R. O. Green, R. </a:t>
            </a:r>
            <a:r>
              <a:rPr lang="en-US" sz="1500" dirty="0" smtClean="0">
                <a:solidFill>
                  <a:schemeClr val="tx1">
                    <a:lumMod val="75000"/>
                    <a:lumOff val="25000"/>
                  </a:schemeClr>
                </a:solidFill>
              </a:rPr>
              <a:t>Duren, L</a:t>
            </a:r>
            <a:r>
              <a:rPr lang="en-US" sz="1500" dirty="0">
                <a:solidFill>
                  <a:schemeClr val="tx1">
                    <a:lumMod val="75000"/>
                    <a:lumOff val="25000"/>
                  </a:schemeClr>
                </a:solidFill>
              </a:rPr>
              <a:t>. </a:t>
            </a:r>
            <a:r>
              <a:rPr lang="en-US" sz="1500" dirty="0" err="1">
                <a:solidFill>
                  <a:schemeClr val="tx1">
                    <a:lumMod val="75000"/>
                    <a:lumOff val="25000"/>
                  </a:schemeClr>
                </a:solidFill>
              </a:rPr>
              <a:t>Guanter</a:t>
            </a:r>
            <a:r>
              <a:rPr lang="en-US" sz="1500" dirty="0">
                <a:solidFill>
                  <a:schemeClr val="tx1">
                    <a:lumMod val="75000"/>
                    <a:lumOff val="25000"/>
                  </a:schemeClr>
                </a:solidFill>
              </a:rPr>
              <a:t>, A. </a:t>
            </a:r>
            <a:r>
              <a:rPr lang="en-US" sz="1500" dirty="0" err="1">
                <a:solidFill>
                  <a:schemeClr val="tx1">
                    <a:lumMod val="75000"/>
                    <a:lumOff val="25000"/>
                  </a:schemeClr>
                </a:solidFill>
              </a:rPr>
              <a:t>Hollstein</a:t>
            </a:r>
            <a:r>
              <a:rPr lang="en-US" sz="1500" dirty="0">
                <a:solidFill>
                  <a:schemeClr val="tx1">
                    <a:lumMod val="75000"/>
                    <a:lumOff val="25000"/>
                  </a:schemeClr>
                </a:solidFill>
              </a:rPr>
              <a:t>, E. </a:t>
            </a:r>
            <a:r>
              <a:rPr lang="en-US" sz="1500" dirty="0" smtClean="0">
                <a:solidFill>
                  <a:schemeClr val="tx1">
                    <a:lumMod val="75000"/>
                    <a:lumOff val="25000"/>
                  </a:schemeClr>
                </a:solidFill>
              </a:rPr>
              <a:t>Middleton, L</a:t>
            </a:r>
            <a:r>
              <a:rPr lang="en-US" sz="1500" dirty="0">
                <a:solidFill>
                  <a:schemeClr val="tx1">
                    <a:lumMod val="75000"/>
                    <a:lumOff val="25000"/>
                  </a:schemeClr>
                </a:solidFill>
              </a:rPr>
              <a:t>. Ong, and S. </a:t>
            </a:r>
            <a:r>
              <a:rPr lang="en-US" sz="1500" dirty="0" err="1">
                <a:solidFill>
                  <a:schemeClr val="tx1">
                    <a:lumMod val="75000"/>
                    <a:lumOff val="25000"/>
                  </a:schemeClr>
                </a:solidFill>
              </a:rPr>
              <a:t>Ungar</a:t>
            </a:r>
            <a:r>
              <a:rPr lang="en-US" sz="1500" dirty="0">
                <a:solidFill>
                  <a:schemeClr val="tx1">
                    <a:lumMod val="75000"/>
                    <a:lumOff val="25000"/>
                  </a:schemeClr>
                </a:solidFill>
              </a:rPr>
              <a:t> (2016</a:t>
            </a:r>
            <a:r>
              <a:rPr lang="en-US" sz="1500" dirty="0" smtClean="0">
                <a:solidFill>
                  <a:schemeClr val="tx1">
                    <a:lumMod val="75000"/>
                    <a:lumOff val="25000"/>
                  </a:schemeClr>
                </a:solidFill>
              </a:rPr>
              <a:t>), Space-based </a:t>
            </a:r>
            <a:r>
              <a:rPr lang="en-US" sz="1500" dirty="0">
                <a:solidFill>
                  <a:schemeClr val="tx1">
                    <a:lumMod val="75000"/>
                    <a:lumOff val="25000"/>
                  </a:schemeClr>
                </a:solidFill>
              </a:rPr>
              <a:t>remote </a:t>
            </a:r>
            <a:r>
              <a:rPr lang="en-US" sz="1500" dirty="0" smtClean="0">
                <a:solidFill>
                  <a:schemeClr val="tx1">
                    <a:lumMod val="75000"/>
                    <a:lumOff val="25000"/>
                  </a:schemeClr>
                </a:solidFill>
              </a:rPr>
              <a:t>imaging spectroscopy </a:t>
            </a:r>
            <a:r>
              <a:rPr lang="en-US" sz="1500" dirty="0">
                <a:solidFill>
                  <a:schemeClr val="tx1">
                    <a:lumMod val="75000"/>
                    <a:lumOff val="25000"/>
                  </a:schemeClr>
                </a:solidFill>
              </a:rPr>
              <a:t>of the </a:t>
            </a:r>
            <a:r>
              <a:rPr lang="en-US" sz="1500" dirty="0" smtClean="0">
                <a:solidFill>
                  <a:schemeClr val="tx1">
                    <a:lumMod val="75000"/>
                    <a:lumOff val="25000"/>
                  </a:schemeClr>
                </a:solidFill>
              </a:rPr>
              <a:t>Aliso Canyon CH4 </a:t>
            </a:r>
            <a:r>
              <a:rPr lang="en-US" sz="1500" dirty="0" err="1" smtClean="0">
                <a:solidFill>
                  <a:schemeClr val="tx1">
                    <a:lumMod val="75000"/>
                    <a:lumOff val="25000"/>
                  </a:schemeClr>
                </a:solidFill>
              </a:rPr>
              <a:t>superemitter</a:t>
            </a:r>
            <a:r>
              <a:rPr lang="en-US" sz="1500" dirty="0">
                <a:solidFill>
                  <a:schemeClr val="tx1">
                    <a:lumMod val="75000"/>
                    <a:lumOff val="25000"/>
                  </a:schemeClr>
                </a:solidFill>
              </a:rPr>
              <a:t>, </a:t>
            </a:r>
            <a:r>
              <a:rPr lang="en-US" sz="1500" dirty="0" smtClean="0">
                <a:solidFill>
                  <a:schemeClr val="tx1">
                    <a:lumMod val="75000"/>
                    <a:lumOff val="25000"/>
                  </a:schemeClr>
                </a:solidFill>
              </a:rPr>
              <a:t>Geo-phys</a:t>
            </a:r>
            <a:r>
              <a:rPr lang="en-US" sz="1500" dirty="0">
                <a:solidFill>
                  <a:schemeClr val="tx1">
                    <a:lumMod val="75000"/>
                    <a:lumOff val="25000"/>
                  </a:schemeClr>
                </a:solidFill>
              </a:rPr>
              <a:t>. Res. Lett., 43, </a:t>
            </a:r>
            <a:r>
              <a:rPr lang="en-US" sz="1500" dirty="0" smtClean="0">
                <a:solidFill>
                  <a:schemeClr val="tx1">
                    <a:lumMod val="75000"/>
                    <a:lumOff val="25000"/>
                  </a:schemeClr>
                </a:solidFill>
              </a:rPr>
              <a:t>6571–6578, doi:10.1002/2016GL069079.</a:t>
            </a:r>
          </a:p>
          <a:p>
            <a:endParaRPr lang="en-US" sz="1500" dirty="0">
              <a:solidFill>
                <a:schemeClr val="tx1">
                  <a:lumMod val="75000"/>
                  <a:lumOff val="25000"/>
                </a:schemeClr>
              </a:solidFill>
              <a:latin typeface="ff3"/>
            </a:endParaRPr>
          </a:p>
          <a:p>
            <a:r>
              <a:rPr lang="en-US" sz="1500" dirty="0">
                <a:solidFill>
                  <a:schemeClr val="tx1">
                    <a:lumMod val="75000"/>
                    <a:lumOff val="25000"/>
                  </a:schemeClr>
                </a:solidFill>
              </a:rPr>
              <a:t>U.S. Environmental Protection Agency (2017), Inventory of U.S. Greenhouse Gas Emissions and Sinks: 1990 – 2015. </a:t>
            </a:r>
            <a:endParaRPr lang="en-US" sz="1500" dirty="0">
              <a:solidFill>
                <a:schemeClr val="tx1">
                  <a:lumMod val="75000"/>
                  <a:lumOff val="25000"/>
                </a:schemeClr>
              </a:solidFill>
              <a:latin typeface="ff3"/>
            </a:endParaRPr>
          </a:p>
          <a:p>
            <a:endParaRPr lang="en-US" sz="1500" dirty="0" smtClean="0">
              <a:solidFill>
                <a:schemeClr val="tx1">
                  <a:lumMod val="75000"/>
                  <a:lumOff val="25000"/>
                </a:schemeClr>
              </a:solidFill>
              <a:latin typeface="+mj-lt"/>
            </a:endParaRPr>
          </a:p>
          <a:p>
            <a:r>
              <a:rPr lang="en-US" sz="1500" dirty="0">
                <a:solidFill>
                  <a:schemeClr val="tx1">
                    <a:lumMod val="75000"/>
                    <a:lumOff val="25000"/>
                  </a:schemeClr>
                </a:solidFill>
              </a:rPr>
              <a:t>Verhulst, K. R., </a:t>
            </a:r>
            <a:r>
              <a:rPr lang="en-US" sz="1500" dirty="0" err="1">
                <a:solidFill>
                  <a:schemeClr val="tx1">
                    <a:lumMod val="75000"/>
                    <a:lumOff val="25000"/>
                  </a:schemeClr>
                </a:solidFill>
              </a:rPr>
              <a:t>Karion</a:t>
            </a:r>
            <a:r>
              <a:rPr lang="en-US" sz="1500" dirty="0">
                <a:solidFill>
                  <a:schemeClr val="tx1">
                    <a:lumMod val="75000"/>
                    <a:lumOff val="25000"/>
                  </a:schemeClr>
                </a:solidFill>
              </a:rPr>
              <a:t>, A., Kim, J., </a:t>
            </a:r>
            <a:r>
              <a:rPr lang="en-US" sz="1500" dirty="0" err="1">
                <a:solidFill>
                  <a:schemeClr val="tx1">
                    <a:lumMod val="75000"/>
                    <a:lumOff val="25000"/>
                  </a:schemeClr>
                </a:solidFill>
              </a:rPr>
              <a:t>Salameh</a:t>
            </a:r>
            <a:r>
              <a:rPr lang="en-US" sz="1500" dirty="0">
                <a:solidFill>
                  <a:schemeClr val="tx1">
                    <a:lumMod val="75000"/>
                    <a:lumOff val="25000"/>
                  </a:schemeClr>
                </a:solidFill>
              </a:rPr>
              <a:t>, P. K., Keeling, R. F., Newman, S., Miller, J., Sloop, C., </a:t>
            </a:r>
            <a:r>
              <a:rPr lang="en-US" sz="1500" dirty="0" err="1">
                <a:solidFill>
                  <a:schemeClr val="tx1">
                    <a:lumMod val="75000"/>
                    <a:lumOff val="25000"/>
                  </a:schemeClr>
                </a:solidFill>
              </a:rPr>
              <a:t>Pongetti</a:t>
            </a:r>
            <a:r>
              <a:rPr lang="en-US" sz="1500" dirty="0">
                <a:solidFill>
                  <a:schemeClr val="tx1">
                    <a:lumMod val="75000"/>
                    <a:lumOff val="25000"/>
                  </a:schemeClr>
                </a:solidFill>
              </a:rPr>
              <a:t>, T., Rao, P., Wong, C., Hopkins, F. M., Yadav, V., Weiss, R. F., Duren, R. M., and Miller, C. E.: Carbon dioxide and methane measurements from the Los Angeles Megacity Carbon Project – Part 1: calibration, urban enhancements, and uncertainty estimates, Atmos. Chem. Phys., 17, 8313-8341, https://doi.org/10.5194/acp-17-8313-2017, 2017</a:t>
            </a:r>
            <a:r>
              <a:rPr lang="en-US" sz="1500" dirty="0" smtClean="0">
                <a:solidFill>
                  <a:schemeClr val="tx1">
                    <a:lumMod val="75000"/>
                    <a:lumOff val="25000"/>
                  </a:schemeClr>
                </a:solidFill>
              </a:rPr>
              <a:t>.</a:t>
            </a:r>
          </a:p>
          <a:p>
            <a:endParaRPr lang="en-US" sz="1500" dirty="0">
              <a:solidFill>
                <a:schemeClr val="tx1">
                  <a:lumMod val="75000"/>
                  <a:lumOff val="25000"/>
                </a:schemeClr>
              </a:solidFill>
              <a:latin typeface="+mj-lt"/>
            </a:endParaRPr>
          </a:p>
          <a:p>
            <a:endParaRPr lang="en-US" sz="1500" dirty="0">
              <a:solidFill>
                <a:schemeClr val="tx1">
                  <a:lumMod val="75000"/>
                  <a:lumOff val="25000"/>
                </a:schemeClr>
              </a:solidFill>
              <a:latin typeface="+mj-lt"/>
            </a:endParaRPr>
          </a:p>
        </p:txBody>
      </p:sp>
    </p:spTree>
    <p:extLst>
      <p:ext uri="{BB962C8B-B14F-4D97-AF65-F5344CB8AC3E}">
        <p14:creationId xmlns:p14="http://schemas.microsoft.com/office/powerpoint/2010/main" val="1353510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Community Concerns</a:t>
            </a:r>
            <a:endParaRPr lang="en-US" dirty="0"/>
          </a:p>
        </p:txBody>
      </p:sp>
      <p:pic>
        <p:nvPicPr>
          <p:cNvPr id="7" name="Picture Placeholder 6"/>
          <p:cNvPicPr>
            <a:picLocks noGrp="1" noChangeAspect="1"/>
          </p:cNvPicPr>
          <p:nvPr>
            <p:ph type="pic" idx="10"/>
          </p:nvPr>
        </p:nvPicPr>
        <p:blipFill rotWithShape="1">
          <a:blip r:embed="rId3" cstate="screen">
            <a:extLst>
              <a:ext uri="{28A0092B-C50C-407E-A947-70E740481C1C}">
                <a14:useLocalDpi xmlns:a14="http://schemas.microsoft.com/office/drawing/2010/main"/>
              </a:ext>
            </a:extLst>
          </a:blip>
          <a:srcRect l="-176" t="5518" r="9385" b="22977"/>
          <a:stretch/>
        </p:blipFill>
        <p:spPr>
          <a:xfrm>
            <a:off x="2127756" y="3650224"/>
            <a:ext cx="7936489" cy="2400301"/>
          </a:xfrm>
        </p:spPr>
      </p:pic>
      <p:sp>
        <p:nvSpPr>
          <p:cNvPr id="3" name="Rectangle 2"/>
          <p:cNvSpPr/>
          <p:nvPr/>
        </p:nvSpPr>
        <p:spPr>
          <a:xfrm>
            <a:off x="436804" y="1100919"/>
            <a:ext cx="11278946" cy="2292935"/>
          </a:xfrm>
          <a:prstGeom prst="rect">
            <a:avLst/>
          </a:prstGeom>
        </p:spPr>
        <p:txBody>
          <a:bodyPr wrap="square">
            <a:spAutoFit/>
          </a:bodyPr>
          <a:lstStyle/>
          <a:p>
            <a:pPr marL="342900" indent="-342900">
              <a:spcBef>
                <a:spcPts val="200"/>
              </a:spcBef>
              <a:buClr>
                <a:srgbClr val="BF5441"/>
              </a:buClr>
              <a:buFont typeface="Webdings" panose="05030102010509060703" pitchFamily="18" charset="2"/>
              <a:buChar char="4"/>
            </a:pPr>
            <a:r>
              <a:rPr lang="en-US" sz="2000" dirty="0">
                <a:solidFill>
                  <a:schemeClr val="tx1">
                    <a:lumMod val="75000"/>
                    <a:lumOff val="25000"/>
                  </a:schemeClr>
                </a:solidFill>
              </a:rPr>
              <a:t>Methane is a potent greenhouse </a:t>
            </a:r>
            <a:r>
              <a:rPr lang="en-US" sz="2000" dirty="0" smtClean="0">
                <a:solidFill>
                  <a:schemeClr val="tx1">
                    <a:lumMod val="75000"/>
                    <a:lumOff val="25000"/>
                  </a:schemeClr>
                </a:solidFill>
              </a:rPr>
              <a:t>gas</a:t>
            </a:r>
          </a:p>
          <a:p>
            <a:pPr>
              <a:buClr>
                <a:srgbClr val="BF5441"/>
              </a:buClr>
            </a:pPr>
            <a:endParaRPr lang="en-US" sz="2000" dirty="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r>
              <a:rPr lang="en-US" sz="2000" dirty="0" smtClean="0">
                <a:solidFill>
                  <a:schemeClr val="tx1">
                    <a:lumMod val="75000"/>
                    <a:lumOff val="25000"/>
                  </a:schemeClr>
                </a:solidFill>
              </a:rPr>
              <a:t>The </a:t>
            </a:r>
            <a:r>
              <a:rPr lang="en-US" sz="2000" dirty="0">
                <a:solidFill>
                  <a:schemeClr val="tx1">
                    <a:lumMod val="75000"/>
                    <a:lumOff val="25000"/>
                  </a:schemeClr>
                </a:solidFill>
              </a:rPr>
              <a:t>life cycle of methane and the processes that produce methane are not fully documented or </a:t>
            </a:r>
            <a:r>
              <a:rPr lang="en-US" sz="2000" dirty="0" smtClean="0">
                <a:solidFill>
                  <a:schemeClr val="tx1">
                    <a:lumMod val="75000"/>
                    <a:lumOff val="25000"/>
                  </a:schemeClr>
                </a:solidFill>
              </a:rPr>
              <a:t>understood</a:t>
            </a:r>
          </a:p>
          <a:p>
            <a:pPr>
              <a:buClr>
                <a:srgbClr val="BF5441"/>
              </a:buClr>
            </a:pPr>
            <a:endParaRPr lang="en-US" sz="2000" dirty="0" smtClean="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r>
              <a:rPr lang="en-US" sz="2000" dirty="0">
                <a:solidFill>
                  <a:schemeClr val="tx1">
                    <a:lumMod val="75000"/>
                    <a:lumOff val="25000"/>
                  </a:schemeClr>
                </a:solidFill>
              </a:rPr>
              <a:t>A</a:t>
            </a:r>
            <a:r>
              <a:rPr lang="en-US" sz="2000" dirty="0" smtClean="0">
                <a:solidFill>
                  <a:schemeClr val="tx1">
                    <a:lumMod val="75000"/>
                    <a:lumOff val="25000"/>
                  </a:schemeClr>
                </a:solidFill>
              </a:rPr>
              <a:t>ccurately estimating emissions and understanding their sources will help inform policy</a:t>
            </a:r>
          </a:p>
          <a:p>
            <a:pPr marL="342900" indent="-342900">
              <a:spcBef>
                <a:spcPts val="200"/>
              </a:spcBef>
              <a:buClr>
                <a:srgbClr val="BF5441"/>
              </a:buClr>
              <a:buFont typeface="Webdings" panose="05030102010509060703" pitchFamily="18" charset="2"/>
              <a:buChar char="4"/>
            </a:pPr>
            <a:endParaRPr lang="en-US" dirty="0">
              <a:solidFill>
                <a:schemeClr val="tx1">
                  <a:lumMod val="75000"/>
                  <a:lumOff val="25000"/>
                </a:schemeClr>
              </a:solidFill>
            </a:endParaRPr>
          </a:p>
        </p:txBody>
      </p:sp>
      <p:sp>
        <p:nvSpPr>
          <p:cNvPr id="8" name="TextBox 7"/>
          <p:cNvSpPr txBox="1"/>
          <p:nvPr/>
        </p:nvSpPr>
        <p:spPr>
          <a:xfrm>
            <a:off x="2127756" y="6050525"/>
            <a:ext cx="7936489" cy="276999"/>
          </a:xfrm>
          <a:prstGeom prst="rect">
            <a:avLst/>
          </a:prstGeom>
          <a:noFill/>
        </p:spPr>
        <p:txBody>
          <a:bodyPr wrap="square" rtlCol="0">
            <a:spAutoFit/>
          </a:bodyPr>
          <a:lstStyle/>
          <a:p>
            <a:r>
              <a:rPr lang="en-US" sz="1200" dirty="0" smtClean="0"/>
              <a:t>Image source: NASA/Goddard </a:t>
            </a:r>
            <a:r>
              <a:rPr lang="en-US" sz="1200" dirty="0"/>
              <a:t>Space Flight Center Conceptual Image Lab</a:t>
            </a: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6" name="Rectangle 5"/>
          <p:cNvSpPr/>
          <p:nvPr/>
        </p:nvSpPr>
        <p:spPr>
          <a:xfrm>
            <a:off x="417083" y="1196259"/>
            <a:ext cx="5678917" cy="5247590"/>
          </a:xfrm>
          <a:prstGeom prst="rect">
            <a:avLst/>
          </a:prstGeom>
        </p:spPr>
        <p:txBody>
          <a:bodyPr wrap="square">
            <a:spAutoFit/>
          </a:bodyPr>
          <a:lstStyle/>
          <a:p>
            <a:pPr marL="342900" indent="-342900">
              <a:spcBef>
                <a:spcPts val="200"/>
              </a:spcBef>
              <a:buClr>
                <a:srgbClr val="BF5441"/>
              </a:buClr>
              <a:buFont typeface="Webdings" panose="05030102010509060703" pitchFamily="18" charset="2"/>
              <a:buChar char="4"/>
            </a:pPr>
            <a:r>
              <a:rPr lang="en-US" sz="2000" b="1" dirty="0">
                <a:solidFill>
                  <a:srgbClr val="BF5440"/>
                </a:solidFill>
              </a:rPr>
              <a:t>Identify </a:t>
            </a:r>
            <a:r>
              <a:rPr lang="en-US" sz="2000" dirty="0" smtClean="0">
                <a:solidFill>
                  <a:schemeClr val="tx1">
                    <a:lumMod val="75000"/>
                    <a:lumOff val="25000"/>
                  </a:schemeClr>
                </a:solidFill>
              </a:rPr>
              <a:t>best satellite observations and data </a:t>
            </a:r>
            <a:r>
              <a:rPr lang="en-US" sz="2000" dirty="0">
                <a:solidFill>
                  <a:schemeClr val="tx1">
                    <a:lumMod val="75000"/>
                    <a:lumOff val="25000"/>
                  </a:schemeClr>
                </a:solidFill>
              </a:rPr>
              <a:t>products </a:t>
            </a:r>
            <a:r>
              <a:rPr lang="en-US" sz="2000" dirty="0" smtClean="0">
                <a:solidFill>
                  <a:schemeClr val="tx1">
                    <a:lumMod val="75000"/>
                    <a:lumOff val="25000"/>
                  </a:schemeClr>
                </a:solidFill>
              </a:rPr>
              <a:t>to study dairy farms</a:t>
            </a:r>
          </a:p>
          <a:p>
            <a:pPr>
              <a:spcBef>
                <a:spcPts val="200"/>
              </a:spcBef>
              <a:buClr>
                <a:srgbClr val="BF5441"/>
              </a:buClr>
            </a:pPr>
            <a:endParaRPr lang="en-US" sz="2000" dirty="0" smtClean="0"/>
          </a:p>
          <a:p>
            <a:pPr marL="342900" indent="-342900">
              <a:spcBef>
                <a:spcPts val="200"/>
              </a:spcBef>
              <a:buClr>
                <a:srgbClr val="BF5441"/>
              </a:buClr>
              <a:buFont typeface="Webdings" panose="05030102010509060703" pitchFamily="18" charset="2"/>
              <a:buChar char="4"/>
            </a:pPr>
            <a:r>
              <a:rPr lang="en-US" sz="2000" b="1" dirty="0">
                <a:solidFill>
                  <a:srgbClr val="BF5440"/>
                </a:solidFill>
              </a:rPr>
              <a:t>Develop </a:t>
            </a:r>
            <a:r>
              <a:rPr lang="en-US" sz="2000" dirty="0">
                <a:solidFill>
                  <a:schemeClr val="tx1">
                    <a:lumMod val="75000"/>
                    <a:lumOff val="25000"/>
                  </a:schemeClr>
                </a:solidFill>
              </a:rPr>
              <a:t>a methodology for classifying dairy </a:t>
            </a:r>
            <a:r>
              <a:rPr lang="en-US" sz="2000" dirty="0" smtClean="0">
                <a:solidFill>
                  <a:schemeClr val="tx1">
                    <a:lumMod val="75000"/>
                    <a:lumOff val="25000"/>
                  </a:schemeClr>
                </a:solidFill>
              </a:rPr>
              <a:t>farms</a:t>
            </a:r>
            <a:endParaRPr lang="en-US" sz="2000" b="1" dirty="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endParaRPr lang="en-US" sz="2000" dirty="0" smtClean="0"/>
          </a:p>
          <a:p>
            <a:pPr marL="342900" indent="-342900">
              <a:spcBef>
                <a:spcPts val="200"/>
              </a:spcBef>
              <a:buClr>
                <a:srgbClr val="BF5441"/>
              </a:buClr>
              <a:buFont typeface="Webdings" panose="05030102010509060703" pitchFamily="18" charset="2"/>
              <a:buChar char="4"/>
            </a:pPr>
            <a:r>
              <a:rPr lang="en-US" sz="2000" b="1" dirty="0" smtClean="0">
                <a:solidFill>
                  <a:srgbClr val="BF5441"/>
                </a:solidFill>
              </a:rPr>
              <a:t>Classify</a:t>
            </a:r>
            <a:r>
              <a:rPr lang="en-US" sz="2000" dirty="0" smtClean="0"/>
              <a:t> </a:t>
            </a:r>
            <a:r>
              <a:rPr lang="en-US" sz="2000" dirty="0">
                <a:solidFill>
                  <a:schemeClr val="tx1">
                    <a:lumMod val="75000"/>
                    <a:lumOff val="25000"/>
                  </a:schemeClr>
                </a:solidFill>
              </a:rPr>
              <a:t>imagery to identify </a:t>
            </a:r>
            <a:r>
              <a:rPr lang="en-US" sz="2000" dirty="0" smtClean="0">
                <a:solidFill>
                  <a:schemeClr val="tx1">
                    <a:lumMod val="75000"/>
                    <a:lumOff val="25000"/>
                  </a:schemeClr>
                </a:solidFill>
              </a:rPr>
              <a:t>locations, sizes, and management practices </a:t>
            </a:r>
            <a:r>
              <a:rPr lang="en-US" sz="2000" dirty="0">
                <a:solidFill>
                  <a:schemeClr val="tx1">
                    <a:lumMod val="75000"/>
                    <a:lumOff val="25000"/>
                  </a:schemeClr>
                </a:solidFill>
              </a:rPr>
              <a:t>of dairy </a:t>
            </a:r>
            <a:r>
              <a:rPr lang="en-US" sz="2000" dirty="0" smtClean="0">
                <a:solidFill>
                  <a:schemeClr val="tx1">
                    <a:lumMod val="75000"/>
                    <a:lumOff val="25000"/>
                  </a:schemeClr>
                </a:solidFill>
              </a:rPr>
              <a:t>farms</a:t>
            </a:r>
          </a:p>
          <a:p>
            <a:pPr marL="342900" indent="-342900">
              <a:spcBef>
                <a:spcPts val="200"/>
              </a:spcBef>
              <a:buClr>
                <a:srgbClr val="BF5441"/>
              </a:buClr>
              <a:buFont typeface="Webdings" panose="05030102010509060703" pitchFamily="18" charset="2"/>
              <a:buChar char="4"/>
            </a:pPr>
            <a:endParaRPr lang="en-US" sz="2000" dirty="0" smtClean="0"/>
          </a:p>
          <a:p>
            <a:pPr marL="342900" indent="-342900">
              <a:spcBef>
                <a:spcPts val="200"/>
              </a:spcBef>
              <a:buClr>
                <a:srgbClr val="BF5441"/>
              </a:buClr>
              <a:buFont typeface="Webdings" panose="05030102010509060703" pitchFamily="18" charset="2"/>
              <a:buChar char="4"/>
            </a:pPr>
            <a:r>
              <a:rPr lang="en-US" sz="2000" b="1" dirty="0">
                <a:solidFill>
                  <a:srgbClr val="BF5440"/>
                </a:solidFill>
              </a:rPr>
              <a:t>Create</a:t>
            </a:r>
            <a:r>
              <a:rPr lang="en-US" sz="2000" b="1" dirty="0">
                <a:solidFill>
                  <a:schemeClr val="tx1">
                    <a:lumMod val="75000"/>
                    <a:lumOff val="25000"/>
                  </a:schemeClr>
                </a:solidFill>
              </a:rPr>
              <a:t> </a:t>
            </a:r>
            <a:r>
              <a:rPr lang="en-US" sz="2000" dirty="0">
                <a:solidFill>
                  <a:schemeClr val="tx1">
                    <a:lumMod val="75000"/>
                    <a:lumOff val="25000"/>
                  </a:schemeClr>
                </a:solidFill>
              </a:rPr>
              <a:t>a GIS dataset of dairy </a:t>
            </a:r>
            <a:r>
              <a:rPr lang="en-US" sz="2000" dirty="0" smtClean="0">
                <a:solidFill>
                  <a:schemeClr val="tx1">
                    <a:lumMod val="75000"/>
                    <a:lumOff val="25000"/>
                  </a:schemeClr>
                </a:solidFill>
              </a:rPr>
              <a:t>farms</a:t>
            </a:r>
          </a:p>
          <a:p>
            <a:pPr>
              <a:spcBef>
                <a:spcPts val="200"/>
              </a:spcBef>
              <a:buClr>
                <a:srgbClr val="BF5441"/>
              </a:buClr>
            </a:pPr>
            <a:endParaRPr lang="en-US" sz="2000" b="1" dirty="0">
              <a:solidFill>
                <a:srgbClr val="BF5440"/>
              </a:solidFill>
            </a:endParaRPr>
          </a:p>
          <a:p>
            <a:pPr marL="342900" indent="-342900">
              <a:spcBef>
                <a:spcPts val="200"/>
              </a:spcBef>
              <a:buClr>
                <a:srgbClr val="BF5441"/>
              </a:buClr>
              <a:buFont typeface="Webdings" panose="05030102010509060703" pitchFamily="18" charset="2"/>
              <a:buChar char="4"/>
            </a:pPr>
            <a:r>
              <a:rPr lang="en-US" sz="2000" b="1" dirty="0" smtClean="0">
                <a:solidFill>
                  <a:srgbClr val="BF5440"/>
                </a:solidFill>
              </a:rPr>
              <a:t>Assist</a:t>
            </a:r>
            <a:r>
              <a:rPr lang="en-US" sz="2000" b="1" dirty="0" smtClean="0">
                <a:solidFill>
                  <a:srgbClr val="CE7869"/>
                </a:solidFill>
              </a:rPr>
              <a:t> </a:t>
            </a:r>
            <a:r>
              <a:rPr lang="en-US" sz="2000" dirty="0" smtClean="0">
                <a:solidFill>
                  <a:schemeClr val="tx1">
                    <a:lumMod val="75000"/>
                    <a:lumOff val="25000"/>
                  </a:schemeClr>
                </a:solidFill>
              </a:rPr>
              <a:t>our project partner in </a:t>
            </a:r>
            <a:r>
              <a:rPr lang="en-US" sz="2000" dirty="0">
                <a:solidFill>
                  <a:schemeClr val="tx1">
                    <a:lumMod val="75000"/>
                    <a:lumOff val="25000"/>
                  </a:schemeClr>
                </a:solidFill>
              </a:rPr>
              <a:t>improving their </a:t>
            </a:r>
            <a:r>
              <a:rPr lang="en-US" sz="2000" dirty="0" smtClean="0">
                <a:solidFill>
                  <a:schemeClr val="tx1">
                    <a:lumMod val="75000"/>
                    <a:lumOff val="25000"/>
                  </a:schemeClr>
                </a:solidFill>
              </a:rPr>
              <a:t>dairy farm inventory </a:t>
            </a:r>
            <a:r>
              <a:rPr lang="en-US" sz="2000" dirty="0">
                <a:solidFill>
                  <a:schemeClr val="tx1">
                    <a:lumMod val="75000"/>
                    <a:lumOff val="25000"/>
                  </a:schemeClr>
                </a:solidFill>
              </a:rPr>
              <a:t>and understanding </a:t>
            </a:r>
            <a:r>
              <a:rPr lang="en-US" sz="2000" dirty="0" smtClean="0">
                <a:solidFill>
                  <a:schemeClr val="tx1">
                    <a:lumMod val="75000"/>
                    <a:lumOff val="25000"/>
                  </a:schemeClr>
                </a:solidFill>
              </a:rPr>
              <a:t>of emissions</a:t>
            </a:r>
            <a:endParaRPr lang="en-US" sz="2000" b="1" dirty="0">
              <a:solidFill>
                <a:schemeClr val="tx1">
                  <a:lumMod val="75000"/>
                  <a:lumOff val="25000"/>
                </a:schemeClr>
              </a:solidFill>
            </a:endParaRPr>
          </a:p>
          <a:p>
            <a:pPr marL="342900" indent="-342900">
              <a:spcBef>
                <a:spcPts val="200"/>
              </a:spcBef>
              <a:buClr>
                <a:srgbClr val="BF5441"/>
              </a:buClr>
              <a:buFont typeface="Webdings" panose="05030102010509060703" pitchFamily="18" charset="2"/>
              <a:buChar char="4"/>
            </a:pPr>
            <a:endParaRPr lang="en-US" sz="2000" dirty="0" smtClean="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43918" t="11153" b="-1"/>
          <a:stretch/>
        </p:blipFill>
        <p:spPr>
          <a:xfrm>
            <a:off x="6083930" y="694394"/>
            <a:ext cx="5484320" cy="5792414"/>
          </a:xfrm>
          <a:prstGeom prst="rect">
            <a:avLst/>
          </a:prstGeom>
        </p:spPr>
      </p:pic>
      <p:sp>
        <p:nvSpPr>
          <p:cNvPr id="5" name="TextBox 4"/>
          <p:cNvSpPr txBox="1"/>
          <p:nvPr/>
        </p:nvSpPr>
        <p:spPr>
          <a:xfrm>
            <a:off x="6083930" y="6486808"/>
            <a:ext cx="6381750" cy="276999"/>
          </a:xfrm>
          <a:prstGeom prst="rect">
            <a:avLst/>
          </a:prstGeom>
          <a:noFill/>
        </p:spPr>
        <p:txBody>
          <a:bodyPr wrap="square" rtlCol="0">
            <a:spAutoFit/>
          </a:bodyPr>
          <a:lstStyle/>
          <a:p>
            <a:r>
              <a:rPr lang="en-US" sz="1200" dirty="0" smtClean="0"/>
              <a:t>Image source: NASA DEVELOP flickr Merna </a:t>
            </a:r>
            <a:r>
              <a:rPr lang="en-US" sz="1200" dirty="0"/>
              <a:t>Saad</a:t>
            </a:r>
          </a:p>
        </p:txBody>
      </p:sp>
    </p:spTree>
    <p:extLst>
      <p:ext uri="{BB962C8B-B14F-4D97-AF65-F5344CB8AC3E}">
        <p14:creationId xmlns:p14="http://schemas.microsoft.com/office/powerpoint/2010/main" val="604768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Tiered Observation Strategy</a:t>
            </a:r>
            <a:endParaRPr lang="en-US" dirty="0"/>
          </a:p>
        </p:txBody>
      </p:sp>
      <p:sp>
        <p:nvSpPr>
          <p:cNvPr id="4" name="Text Placeholder 3"/>
          <p:cNvSpPr>
            <a:spLocks noGrp="1"/>
          </p:cNvSpPr>
          <p:nvPr>
            <p:ph type="body" sz="half" idx="2"/>
          </p:nvPr>
        </p:nvSpPr>
        <p:spPr>
          <a:xfrm>
            <a:off x="607753" y="1620190"/>
            <a:ext cx="3797208" cy="3699955"/>
          </a:xfrm>
        </p:spPr>
        <p:txBody>
          <a:bodyPr/>
          <a:lstStyle/>
          <a:p>
            <a:pPr fontAlgn="base"/>
            <a:r>
              <a:rPr lang="en-US" dirty="0" smtClean="0">
                <a:solidFill>
                  <a:srgbClr val="BF5441"/>
                </a:solidFill>
                <a:latin typeface="+mn-lt"/>
              </a:rPr>
              <a:t>1. </a:t>
            </a:r>
            <a:r>
              <a:rPr lang="en-US" dirty="0" smtClean="0">
                <a:latin typeface="+mn-lt"/>
              </a:rPr>
              <a:t>Satellite-based </a:t>
            </a:r>
            <a:r>
              <a:rPr lang="en-US" dirty="0">
                <a:latin typeface="+mn-lt"/>
              </a:rPr>
              <a:t>remote </a:t>
            </a:r>
            <a:r>
              <a:rPr lang="en-US" dirty="0" smtClean="0">
                <a:latin typeface="+mn-lt"/>
              </a:rPr>
              <a:t>sensing</a:t>
            </a:r>
          </a:p>
          <a:p>
            <a:pPr fontAlgn="base"/>
            <a:endParaRPr lang="en-US" dirty="0">
              <a:latin typeface="+mn-lt"/>
            </a:endParaRPr>
          </a:p>
          <a:p>
            <a:pPr fontAlgn="base"/>
            <a:r>
              <a:rPr lang="en-US" dirty="0" smtClean="0">
                <a:solidFill>
                  <a:srgbClr val="BF5441"/>
                </a:solidFill>
                <a:latin typeface="+mn-lt"/>
              </a:rPr>
              <a:t>2. </a:t>
            </a:r>
            <a:r>
              <a:rPr lang="en-US" dirty="0" smtClean="0">
                <a:latin typeface="+mn-lt"/>
              </a:rPr>
              <a:t>Aircraft-based </a:t>
            </a:r>
            <a:r>
              <a:rPr lang="en-US" dirty="0">
                <a:latin typeface="+mn-lt"/>
              </a:rPr>
              <a:t>remote </a:t>
            </a:r>
            <a:r>
              <a:rPr lang="en-US" dirty="0" smtClean="0">
                <a:latin typeface="+mn-lt"/>
              </a:rPr>
              <a:t>sensing</a:t>
            </a:r>
          </a:p>
          <a:p>
            <a:pPr fontAlgn="base"/>
            <a:endParaRPr lang="en-US" dirty="0">
              <a:latin typeface="+mn-lt"/>
            </a:endParaRPr>
          </a:p>
          <a:p>
            <a:pPr fontAlgn="base"/>
            <a:r>
              <a:rPr lang="en-US" dirty="0" smtClean="0">
                <a:solidFill>
                  <a:srgbClr val="BF5441"/>
                </a:solidFill>
                <a:latin typeface="+mn-lt"/>
              </a:rPr>
              <a:t>3. </a:t>
            </a:r>
            <a:r>
              <a:rPr lang="en-US" dirty="0" smtClean="0">
                <a:latin typeface="+mn-lt"/>
              </a:rPr>
              <a:t>Ground verification</a:t>
            </a:r>
          </a:p>
          <a:p>
            <a:pPr fontAlgn="base"/>
            <a:endParaRPr lang="en-US" dirty="0">
              <a:latin typeface="+mn-lt"/>
            </a:endParaRPr>
          </a:p>
          <a:p>
            <a:pPr fontAlgn="base"/>
            <a:r>
              <a:rPr lang="en-US" dirty="0" smtClean="0">
                <a:solidFill>
                  <a:srgbClr val="BF5441"/>
                </a:solidFill>
                <a:latin typeface="+mn-lt"/>
              </a:rPr>
              <a:t>4.</a:t>
            </a:r>
            <a:r>
              <a:rPr lang="en-US" dirty="0" smtClean="0">
                <a:latin typeface="+mn-lt"/>
              </a:rPr>
              <a:t> Regional </a:t>
            </a:r>
            <a:r>
              <a:rPr lang="en-US" dirty="0">
                <a:latin typeface="+mn-lt"/>
              </a:rPr>
              <a:t>Inventory Analysis</a:t>
            </a:r>
          </a:p>
          <a:p>
            <a:endParaRPr lang="en-US" dirty="0"/>
          </a:p>
        </p:txBody>
      </p:sp>
      <p:pic>
        <p:nvPicPr>
          <p:cNvPr id="5" name="Picture 4"/>
          <p:cNvPicPr>
            <a:picLocks noChangeAspect="1"/>
          </p:cNvPicPr>
          <p:nvPr/>
        </p:nvPicPr>
        <p:blipFill>
          <a:blip r:embed="rId3"/>
          <a:stretch>
            <a:fillRect/>
          </a:stretch>
        </p:blipFill>
        <p:spPr>
          <a:xfrm>
            <a:off x="4856573" y="1493729"/>
            <a:ext cx="7038975" cy="3952875"/>
          </a:xfrm>
          <a:prstGeom prst="rect">
            <a:avLst/>
          </a:prstGeom>
        </p:spPr>
      </p:pic>
      <p:sp>
        <p:nvSpPr>
          <p:cNvPr id="6" name="Rectangle 5"/>
          <p:cNvSpPr/>
          <p:nvPr/>
        </p:nvSpPr>
        <p:spPr>
          <a:xfrm>
            <a:off x="4856573" y="5446604"/>
            <a:ext cx="7038975" cy="276999"/>
          </a:xfrm>
          <a:prstGeom prst="rect">
            <a:avLst/>
          </a:prstGeom>
        </p:spPr>
        <p:txBody>
          <a:bodyPr wrap="square">
            <a:spAutoFit/>
          </a:bodyPr>
          <a:lstStyle/>
          <a:p>
            <a:r>
              <a:rPr lang="en-US" sz="1200" dirty="0" smtClean="0"/>
              <a:t>Image source: NASA's </a:t>
            </a:r>
            <a:r>
              <a:rPr lang="en-US" sz="1200" dirty="0"/>
              <a:t>Goddard Space Flight Center Conceptual Image </a:t>
            </a:r>
            <a:r>
              <a:rPr lang="en-US" sz="1200" dirty="0" smtClean="0"/>
              <a:t>Lab </a:t>
            </a:r>
            <a:endParaRPr lang="en-US" sz="1000" dirty="0"/>
          </a:p>
        </p:txBody>
      </p:sp>
    </p:spTree>
    <p:extLst>
      <p:ext uri="{BB962C8B-B14F-4D97-AF65-F5344CB8AC3E}">
        <p14:creationId xmlns:p14="http://schemas.microsoft.com/office/powerpoint/2010/main" val="1918200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Tiered Observation Strategy</a:t>
            </a:r>
            <a:endParaRPr lang="en-US" dirty="0"/>
          </a:p>
        </p:txBody>
      </p:sp>
      <p:pic>
        <p:nvPicPr>
          <p:cNvPr id="7" name="Picture 2" descr="https://news.agu.org/newsroom/files/2014/10/satellite-methane-signal-aver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835" y="1606995"/>
            <a:ext cx="8059853" cy="42556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480737"/>
            <a:ext cx="4366901" cy="276999"/>
          </a:xfrm>
          <a:prstGeom prst="rect">
            <a:avLst/>
          </a:prstGeom>
          <a:noFill/>
        </p:spPr>
        <p:txBody>
          <a:bodyPr wrap="none" rtlCol="0">
            <a:spAutoFit/>
          </a:bodyPr>
          <a:lstStyle/>
          <a:p>
            <a:r>
              <a:rPr lang="en-US" sz="1200" dirty="0" smtClean="0"/>
              <a:t>Image source: </a:t>
            </a:r>
            <a:r>
              <a:rPr lang="en-US" sz="1200" dirty="0"/>
              <a:t>NASA/JPL-Caltech/University of </a:t>
            </a:r>
            <a:r>
              <a:rPr lang="en-US" sz="1200" dirty="0" smtClean="0"/>
              <a:t>Michigan</a:t>
            </a:r>
            <a:endParaRPr lang="en-US" dirty="0"/>
          </a:p>
        </p:txBody>
      </p:sp>
      <p:sp>
        <p:nvSpPr>
          <p:cNvPr id="10" name="TextBox 9"/>
          <p:cNvSpPr txBox="1"/>
          <p:nvPr/>
        </p:nvSpPr>
        <p:spPr>
          <a:xfrm>
            <a:off x="623319" y="1145330"/>
            <a:ext cx="5083443" cy="461665"/>
          </a:xfrm>
          <a:prstGeom prst="rect">
            <a:avLst/>
          </a:prstGeom>
          <a:noFill/>
        </p:spPr>
        <p:txBody>
          <a:bodyPr wrap="none" rtlCol="0">
            <a:spAutoFit/>
          </a:bodyPr>
          <a:lstStyle/>
          <a:p>
            <a:r>
              <a:rPr lang="en-US" sz="2400" dirty="0">
                <a:solidFill>
                  <a:srgbClr val="BF5441"/>
                </a:solidFill>
              </a:rPr>
              <a:t>1. </a:t>
            </a:r>
            <a:r>
              <a:rPr lang="en-US" sz="2400" dirty="0">
                <a:solidFill>
                  <a:schemeClr val="tx1">
                    <a:lumMod val="75000"/>
                    <a:lumOff val="25000"/>
                  </a:schemeClr>
                </a:solidFill>
              </a:rPr>
              <a:t>Satellite-based remote </a:t>
            </a:r>
            <a:r>
              <a:rPr lang="en-US" sz="2400" dirty="0" smtClean="0">
                <a:solidFill>
                  <a:schemeClr val="tx1">
                    <a:lumMod val="75000"/>
                    <a:lumOff val="25000"/>
                  </a:schemeClr>
                </a:solidFill>
              </a:rPr>
              <a:t>sensing</a:t>
            </a:r>
            <a:endParaRPr lang="en-US" sz="2400" dirty="0">
              <a:solidFill>
                <a:schemeClr val="tx1">
                  <a:lumMod val="75000"/>
                  <a:lumOff val="25000"/>
                </a:schemeClr>
              </a:solidFill>
            </a:endParaRPr>
          </a:p>
        </p:txBody>
      </p:sp>
      <p:sp>
        <p:nvSpPr>
          <p:cNvPr id="3" name="TextBox 2"/>
          <p:cNvSpPr txBox="1"/>
          <p:nvPr/>
        </p:nvSpPr>
        <p:spPr>
          <a:xfrm>
            <a:off x="10774166" y="6480737"/>
            <a:ext cx="1417834" cy="276999"/>
          </a:xfrm>
          <a:prstGeom prst="rect">
            <a:avLst/>
          </a:prstGeom>
          <a:noFill/>
        </p:spPr>
        <p:txBody>
          <a:bodyPr wrap="square" rtlCol="0">
            <a:spAutoFit/>
          </a:bodyPr>
          <a:lstStyle/>
          <a:p>
            <a:r>
              <a:rPr lang="en-US" sz="1200" dirty="0" err="1"/>
              <a:t>Kort</a:t>
            </a:r>
            <a:r>
              <a:rPr lang="en-US" sz="1200" dirty="0"/>
              <a:t> et al. (2014)</a:t>
            </a:r>
          </a:p>
        </p:txBody>
      </p:sp>
      <p:sp>
        <p:nvSpPr>
          <p:cNvPr id="4" name="Oval 3"/>
          <p:cNvSpPr/>
          <p:nvPr/>
        </p:nvSpPr>
        <p:spPr>
          <a:xfrm>
            <a:off x="3238500" y="3734796"/>
            <a:ext cx="819150" cy="8029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472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Tiered Observation Strategy</a:t>
            </a:r>
            <a:endParaRPr lang="en-US" dirty="0"/>
          </a:p>
        </p:txBody>
      </p:sp>
      <p:pic>
        <p:nvPicPr>
          <p:cNvPr id="5" name="Picture 4"/>
          <p:cNvPicPr>
            <a:picLocks noChangeAspect="1"/>
          </p:cNvPicPr>
          <p:nvPr/>
        </p:nvPicPr>
        <p:blipFill>
          <a:blip r:embed="rId3"/>
          <a:stretch>
            <a:fillRect/>
          </a:stretch>
        </p:blipFill>
        <p:spPr>
          <a:xfrm>
            <a:off x="2735579" y="1679534"/>
            <a:ext cx="6720841" cy="4480560"/>
          </a:xfrm>
          <a:prstGeom prst="rect">
            <a:avLst/>
          </a:prstGeom>
        </p:spPr>
      </p:pic>
      <p:sp>
        <p:nvSpPr>
          <p:cNvPr id="6" name="TextBox 5"/>
          <p:cNvSpPr txBox="1"/>
          <p:nvPr/>
        </p:nvSpPr>
        <p:spPr>
          <a:xfrm>
            <a:off x="-1" y="6381394"/>
            <a:ext cx="6483927" cy="461665"/>
          </a:xfrm>
          <a:prstGeom prst="rect">
            <a:avLst/>
          </a:prstGeom>
          <a:noFill/>
        </p:spPr>
        <p:txBody>
          <a:bodyPr wrap="square" rtlCol="0">
            <a:spAutoFit/>
          </a:bodyPr>
          <a:lstStyle/>
          <a:p>
            <a:r>
              <a:rPr lang="en-US" sz="1200" dirty="0" smtClean="0"/>
              <a:t>Image source: </a:t>
            </a:r>
            <a:r>
              <a:rPr lang="en-US" sz="1200" dirty="0"/>
              <a:t>NASA Earth </a:t>
            </a:r>
            <a:r>
              <a:rPr lang="en-US" sz="1200" dirty="0" smtClean="0"/>
              <a:t>Observatory; </a:t>
            </a:r>
            <a:r>
              <a:rPr lang="en-US" sz="1200" dirty="0"/>
              <a:t>images by Joshua Stevens, using data from the </a:t>
            </a:r>
            <a:r>
              <a:rPr lang="en-US" sz="1200" dirty="0" smtClean="0"/>
              <a:t>EO-1 </a:t>
            </a:r>
            <a:r>
              <a:rPr lang="en-US" sz="1200" dirty="0"/>
              <a:t>Hyperion courtesy of David Thompson, NASA/JPL and the NASA EO-1 team.</a:t>
            </a:r>
          </a:p>
        </p:txBody>
      </p:sp>
      <p:sp>
        <p:nvSpPr>
          <p:cNvPr id="7" name="TextBox 6"/>
          <p:cNvSpPr txBox="1"/>
          <p:nvPr/>
        </p:nvSpPr>
        <p:spPr>
          <a:xfrm>
            <a:off x="10328989" y="6473726"/>
            <a:ext cx="1863011" cy="276999"/>
          </a:xfrm>
          <a:prstGeom prst="rect">
            <a:avLst/>
          </a:prstGeom>
          <a:noFill/>
        </p:spPr>
        <p:txBody>
          <a:bodyPr wrap="none" rtlCol="0">
            <a:spAutoFit/>
          </a:bodyPr>
          <a:lstStyle/>
          <a:p>
            <a:r>
              <a:rPr lang="en-US" sz="1200" dirty="0" smtClean="0"/>
              <a:t>Thompson et al. (2016)</a:t>
            </a:r>
            <a:endParaRPr lang="en-US" sz="1200" dirty="0"/>
          </a:p>
        </p:txBody>
      </p:sp>
      <p:sp>
        <p:nvSpPr>
          <p:cNvPr id="8" name="TextBox 7"/>
          <p:cNvSpPr txBox="1"/>
          <p:nvPr/>
        </p:nvSpPr>
        <p:spPr>
          <a:xfrm>
            <a:off x="581640" y="1122869"/>
            <a:ext cx="5125121" cy="461665"/>
          </a:xfrm>
          <a:prstGeom prst="rect">
            <a:avLst/>
          </a:prstGeom>
          <a:noFill/>
        </p:spPr>
        <p:txBody>
          <a:bodyPr wrap="none" rtlCol="0">
            <a:spAutoFit/>
          </a:bodyPr>
          <a:lstStyle/>
          <a:p>
            <a:r>
              <a:rPr lang="en-US" sz="2400" dirty="0">
                <a:solidFill>
                  <a:srgbClr val="BF5441"/>
                </a:solidFill>
              </a:rPr>
              <a:t>1. </a:t>
            </a:r>
            <a:r>
              <a:rPr lang="en-US" sz="2400" dirty="0">
                <a:solidFill>
                  <a:schemeClr val="tx1">
                    <a:lumMod val="75000"/>
                    <a:lumOff val="25000"/>
                  </a:schemeClr>
                </a:solidFill>
              </a:rPr>
              <a:t>Satellite-based remote </a:t>
            </a:r>
            <a:r>
              <a:rPr lang="en-US" sz="2400" dirty="0" smtClean="0">
                <a:solidFill>
                  <a:schemeClr val="tx1">
                    <a:lumMod val="75000"/>
                    <a:lumOff val="25000"/>
                  </a:schemeClr>
                </a:solidFill>
              </a:rPr>
              <a:t>sensing</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73811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451" y="1652260"/>
            <a:ext cx="5486585" cy="5029370"/>
          </a:xfrm>
          <a:prstGeom prst="rect">
            <a:avLst/>
          </a:prstGeom>
        </p:spPr>
      </p:pic>
      <p:sp>
        <p:nvSpPr>
          <p:cNvPr id="18" name="Rectangle 17"/>
          <p:cNvSpPr/>
          <p:nvPr/>
        </p:nvSpPr>
        <p:spPr>
          <a:xfrm>
            <a:off x="3480319" y="5606343"/>
            <a:ext cx="2772446" cy="10015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Tiered Observation Strategy</a:t>
            </a:r>
            <a:endParaRPr lang="en-US" dirty="0"/>
          </a:p>
        </p:txBody>
      </p:sp>
      <p:sp>
        <p:nvSpPr>
          <p:cNvPr id="5" name="TextBox 4"/>
          <p:cNvSpPr txBox="1"/>
          <p:nvPr/>
        </p:nvSpPr>
        <p:spPr>
          <a:xfrm>
            <a:off x="581641" y="1111274"/>
            <a:ext cx="5036956" cy="461665"/>
          </a:xfrm>
          <a:prstGeom prst="rect">
            <a:avLst/>
          </a:prstGeom>
          <a:noFill/>
        </p:spPr>
        <p:txBody>
          <a:bodyPr wrap="none" rtlCol="0">
            <a:spAutoFit/>
          </a:bodyPr>
          <a:lstStyle/>
          <a:p>
            <a:r>
              <a:rPr lang="en-US" sz="2400" dirty="0" smtClean="0">
                <a:solidFill>
                  <a:srgbClr val="BF5441"/>
                </a:solidFill>
              </a:rPr>
              <a:t>2. </a:t>
            </a:r>
            <a:r>
              <a:rPr lang="en-US" sz="2400" dirty="0" smtClean="0">
                <a:solidFill>
                  <a:schemeClr val="tx1">
                    <a:lumMod val="75000"/>
                    <a:lumOff val="25000"/>
                  </a:schemeClr>
                </a:solidFill>
              </a:rPr>
              <a:t>Aircraft-based remote sensing</a:t>
            </a:r>
            <a:endParaRPr lang="en-US" sz="2400" dirty="0">
              <a:solidFill>
                <a:schemeClr val="tx1">
                  <a:lumMod val="75000"/>
                  <a:lumOff val="25000"/>
                </a:schemeClr>
              </a:solidFill>
            </a:endParaRPr>
          </a:p>
        </p:txBody>
      </p:sp>
      <p:pic>
        <p:nvPicPr>
          <p:cNvPr id="12" name="Picture 11"/>
          <p:cNvPicPr>
            <a:picLocks noChangeAspect="1"/>
          </p:cNvPicPr>
          <p:nvPr/>
        </p:nvPicPr>
        <p:blipFill>
          <a:blip r:embed="rId4"/>
          <a:stretch>
            <a:fillRect/>
          </a:stretch>
        </p:blipFill>
        <p:spPr>
          <a:xfrm>
            <a:off x="3615806" y="5705297"/>
            <a:ext cx="2480194" cy="404533"/>
          </a:xfrm>
          <a:prstGeom prst="rect">
            <a:avLst/>
          </a:prstGeom>
        </p:spPr>
      </p:pic>
      <p:pic>
        <p:nvPicPr>
          <p:cNvPr id="19" name="Picture 18"/>
          <p:cNvPicPr>
            <a:picLocks noChangeAspect="1"/>
          </p:cNvPicPr>
          <p:nvPr/>
        </p:nvPicPr>
        <p:blipFill>
          <a:blip r:embed="rId5"/>
          <a:stretch>
            <a:fillRect/>
          </a:stretch>
        </p:blipFill>
        <p:spPr>
          <a:xfrm>
            <a:off x="3615806" y="6180277"/>
            <a:ext cx="1956488" cy="345333"/>
          </a:xfrm>
          <a:prstGeom prst="rect">
            <a:avLst/>
          </a:prstGeom>
        </p:spPr>
      </p:pic>
    </p:spTree>
    <p:extLst>
      <p:ext uri="{BB962C8B-B14F-4D97-AF65-F5344CB8AC3E}">
        <p14:creationId xmlns:p14="http://schemas.microsoft.com/office/powerpoint/2010/main" val="28149451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5329</TotalTime>
  <Words>3162</Words>
  <Application>Microsoft Office PowerPoint</Application>
  <PresentationFormat>Widescreen</PresentationFormat>
  <Paragraphs>582</Paragraphs>
  <Slides>31</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ff3</vt:lpstr>
      <vt:lpstr>Webdings</vt:lpstr>
      <vt:lpstr>Wingdings</vt:lpstr>
      <vt:lpstr>Office Theme</vt:lpstr>
      <vt:lpstr>PowerPoint Presentation</vt:lpstr>
      <vt:lpstr>Greenhouse Gases</vt:lpstr>
      <vt:lpstr>Partner: California Environmental Protection Agency, Air Resources Board</vt:lpstr>
      <vt:lpstr>Community Concerns</vt:lpstr>
      <vt:lpstr>Objectives</vt:lpstr>
      <vt:lpstr>Tiered Observation Strategy</vt:lpstr>
      <vt:lpstr>Tiered Observation Strategy</vt:lpstr>
      <vt:lpstr>Tiered Observation Strategy</vt:lpstr>
      <vt:lpstr>Tiered Observation Strategy</vt:lpstr>
      <vt:lpstr>Tiered Observation Strategy</vt:lpstr>
      <vt:lpstr>Tiered Observation Strategy</vt:lpstr>
      <vt:lpstr>Gridded National Inventory of Methane Emissions</vt:lpstr>
      <vt:lpstr>Study Area</vt:lpstr>
      <vt:lpstr>Methodology</vt:lpstr>
      <vt:lpstr>Satellite Sensors – Land Classification</vt:lpstr>
      <vt:lpstr>AIRS Methane Data</vt:lpstr>
      <vt:lpstr>Aircraft Sensors – Methane Data</vt:lpstr>
      <vt:lpstr>ENVI Rule Based Feature Extraction</vt:lpstr>
      <vt:lpstr>Dairy Classification: Feedlots</vt:lpstr>
      <vt:lpstr>Dairy Classification: Lagoons</vt:lpstr>
      <vt:lpstr>Dairy Classification: Tulare</vt:lpstr>
      <vt:lpstr>Aircraft Data - HyTES</vt:lpstr>
      <vt:lpstr>Variation in Lagoons</vt:lpstr>
      <vt:lpstr>Errors and Uncertainties</vt:lpstr>
      <vt:lpstr>Future Work</vt:lpstr>
      <vt:lpstr>Convolutional Neural Network</vt:lpstr>
      <vt:lpstr>Convolutional Neural Network</vt:lpstr>
      <vt:lpstr>Future work</vt:lpstr>
      <vt:lpstr>Conclusions</vt:lpstr>
      <vt:lpstr>Acknowledgements</vt:lpstr>
      <vt:lpstr>References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369</cp:revision>
  <dcterms:created xsi:type="dcterms:W3CDTF">2017-05-15T13:42:39Z</dcterms:created>
  <dcterms:modified xsi:type="dcterms:W3CDTF">2017-08-16T15:17:14Z</dcterms:modified>
</cp:coreProperties>
</file>