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3"/>
  </p:notesMasterIdLst>
  <p:sldIdLst>
    <p:sldId id="256" r:id="rId2"/>
  </p:sldIdLst>
  <p:sldSz cx="27432000" cy="36576000"/>
  <p:notesSz cx="6858000" cy="9144000"/>
  <p:embeddedFontLst>
    <p:embeddedFont>
      <p:font typeface="Garamond" panose="02020404030301010803" pitchFamily="18" charset="0"/>
      <p:regular r:id="rId4"/>
      <p:bold r:id="rId5"/>
      <p:italic r:id="rId6"/>
    </p:embeddedFont>
    <p:embeddedFont>
      <p:font typeface="Century Gothic" panose="020B0502020202020204" pitchFamily="34" charset="0"/>
      <p:regular r:id="rId7"/>
      <p:bold r:id="rId8"/>
      <p:italic r:id="rId9"/>
      <p:boldItalic r:id="rId10"/>
    </p:embeddedFont>
    <p:embeddedFont>
      <p:font typeface="Questrial" panose="020B0604020202020204" charset="0"/>
      <p:regular r:id="rId11"/>
    </p:embeddedFont>
    <p:embeddedFont>
      <p:font typeface="Webdings" panose="05030102010509060703" pitchFamily="18" charset="2"/>
      <p:regular r:id="rId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136" userDrawn="1">
          <p15:clr>
            <a:srgbClr val="A4A3A4"/>
          </p15:clr>
        </p15:guide>
        <p15:guide id="2" pos="8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Cartney, Sean (GSFC-6104)[DEVELOP]" initials="MS(" lastIdx="6" clrIdx="0">
    <p:extLst>
      <p:ext uri="{19B8F6BF-5375-455C-9EA6-DF929625EA0E}">
        <p15:presenceInfo xmlns:p15="http://schemas.microsoft.com/office/powerpoint/2012/main" userId="S-1-5-21-330711430-3775241029-4075259233-670615" providerId="AD"/>
      </p:ext>
    </p:extLst>
  </p:cmAuthor>
  <p:cmAuthor id="2" name="Arya, Vishal (LARC)[DEVELOP]" initials="AV(" lastIdx="11" clrIdx="1">
    <p:extLst>
      <p:ext uri="{19B8F6BF-5375-455C-9EA6-DF929625EA0E}">
        <p15:presenceInfo xmlns:p15="http://schemas.microsoft.com/office/powerpoint/2012/main" userId="S-1-5-21-330711430-3775241029-4075259233-665990" providerId="AD"/>
      </p:ext>
    </p:extLst>
  </p:cmAuthor>
  <p:cmAuthor id="3" name="Lubkin, Sara H. (GSFC-6170)[DEVELOP]" initials="LSH(" lastIdx="1" clrIdx="2">
    <p:extLst>
      <p:ext uri="{19B8F6BF-5375-455C-9EA6-DF929625EA0E}">
        <p15:presenceInfo xmlns:p15="http://schemas.microsoft.com/office/powerpoint/2012/main" userId="S-1-5-21-330711430-3775241029-4075259233-72195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B4B4"/>
    <a:srgbClr val="CAEBE6"/>
    <a:srgbClr val="C23E2E"/>
    <a:srgbClr val="7DB862"/>
    <a:srgbClr val="E6483F"/>
    <a:srgbClr val="34BF5D"/>
    <a:srgbClr val="7EB761"/>
    <a:srgbClr val="83DFE3"/>
    <a:srgbClr val="08B4EA"/>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420" autoAdjust="0"/>
    <p:restoredTop sz="93909" autoAdjust="0"/>
  </p:normalViewPr>
  <p:slideViewPr>
    <p:cSldViewPr snapToGrid="0">
      <p:cViewPr varScale="1">
        <p:scale>
          <a:sx n="14" d="100"/>
          <a:sy n="14" d="100"/>
        </p:scale>
        <p:origin x="2820" y="84"/>
      </p:cViewPr>
      <p:guideLst>
        <p:guide orient="horz" pos="20136"/>
        <p:guide pos="86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commentAuthors" Target="commentAuthors.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96098250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60" name="Shape 60"/>
          <p:cNvSpPr>
            <a:spLocks noGrp="1" noRot="1" noChangeAspect="1"/>
          </p:cNvSpPr>
          <p:nvPr>
            <p:ph type="sldImg" idx="2"/>
          </p:nvPr>
        </p:nvSpPr>
        <p:spPr>
          <a:xfrm>
            <a:off x="2143125" y="685800"/>
            <a:ext cx="257175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849092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Agriculture">
    <p:spTree>
      <p:nvGrpSpPr>
        <p:cNvPr id="1" name="Shape 8"/>
        <p:cNvGrpSpPr/>
        <p:nvPr/>
      </p:nvGrpSpPr>
      <p:grpSpPr>
        <a:xfrm>
          <a:off x="0" y="0"/>
          <a:ext cx="0" cy="0"/>
          <a:chOff x="0" y="0"/>
          <a:chExt cx="0" cy="0"/>
        </a:xfrm>
      </p:grpSpPr>
      <p:sp>
        <p:nvSpPr>
          <p:cNvPr id="9" name="Shape 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DB862"/>
              </a:buClr>
              <a:buFont typeface="Arial"/>
              <a:buNone/>
              <a:defRPr sz="6000" b="1" i="0" u="none" strike="noStrike" cap="none">
                <a:solidFill>
                  <a:srgbClr val="7DB862"/>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0" name="Shape 10"/>
          <p:cNvSpPr txBox="1">
            <a:spLocks noGrp="1"/>
          </p:cNvSpPr>
          <p:nvPr>
            <p:ph type="body" idx="2"/>
          </p:nvPr>
        </p:nvSpPr>
        <p:spPr>
          <a:xfrm rot="-5400000">
            <a:off x="14927847" y="21990384"/>
            <a:ext cx="21373432"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EB761"/>
              </a:buClr>
              <a:buFont typeface="Arial"/>
              <a:buNone/>
              <a:defRPr sz="16000" b="0" i="0" u="none" strike="noStrike" cap="none">
                <a:solidFill>
                  <a:srgbClr val="7EB761"/>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1" name="Shape 1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12" name="Shape 12"/>
          <p:cNvPicPr preferRelativeResize="0"/>
          <p:nvPr/>
        </p:nvPicPr>
        <p:blipFill rotWithShape="1">
          <a:blip r:embed="rId3">
            <a:alphaModFix/>
          </a:blip>
          <a:srcRect/>
          <a:stretch/>
        </p:blipFill>
        <p:spPr>
          <a:xfrm>
            <a:off x="0" y="34228728"/>
            <a:ext cx="27432000" cy="187894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Weather">
    <p:spTree>
      <p:nvGrpSpPr>
        <p:cNvPr id="1" name="Shape 53"/>
        <p:cNvGrpSpPr/>
        <p:nvPr/>
      </p:nvGrpSpPr>
      <p:grpSpPr>
        <a:xfrm>
          <a:off x="0" y="0"/>
          <a:ext cx="0" cy="0"/>
          <a:chOff x="0" y="0"/>
          <a:chExt cx="0" cy="0"/>
        </a:xfrm>
      </p:grpSpPr>
      <p:sp>
        <p:nvSpPr>
          <p:cNvPr id="54" name="Shape 5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94A3D3"/>
              </a:buClr>
              <a:buFont typeface="Arial"/>
              <a:buNone/>
              <a:defRPr sz="6000" b="1" i="0" u="none" strike="noStrike" cap="none">
                <a:solidFill>
                  <a:srgbClr val="94A3D3"/>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5" name="Shape 5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94A3D4"/>
              </a:buClr>
              <a:buFont typeface="Arial"/>
              <a:buNone/>
              <a:defRPr sz="16000" b="0" i="0" u="none" strike="noStrike" cap="none">
                <a:solidFill>
                  <a:srgbClr val="94A3D4"/>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6" name="Shape 5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57" name="Shape 5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Climate">
    <p:spTree>
      <p:nvGrpSpPr>
        <p:cNvPr id="1" name="Shape 13"/>
        <p:cNvGrpSpPr/>
        <p:nvPr/>
      </p:nvGrpSpPr>
      <p:grpSpPr>
        <a:xfrm>
          <a:off x="0" y="0"/>
          <a:ext cx="0" cy="0"/>
          <a:chOff x="0" y="0"/>
          <a:chExt cx="0" cy="0"/>
        </a:xfrm>
      </p:grpSpPr>
      <p:sp>
        <p:nvSpPr>
          <p:cNvPr id="14" name="Shape 1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E9A149"/>
              </a:buClr>
              <a:buFont typeface="Arial"/>
              <a:buNone/>
              <a:defRPr sz="6000" b="1" i="0" u="none" strike="noStrike" cap="none">
                <a:solidFill>
                  <a:srgbClr val="E9A149"/>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15" name="Shape 15"/>
          <p:cNvSpPr txBox="1">
            <a:spLocks noGrp="1"/>
          </p:cNvSpPr>
          <p:nvPr>
            <p:ph type="body" idx="2"/>
          </p:nvPr>
        </p:nvSpPr>
        <p:spPr>
          <a:xfrm rot="-5400000">
            <a:off x="15120352" y="22182889"/>
            <a:ext cx="20988421"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E9A149"/>
              </a:buClr>
              <a:buFont typeface="Arial"/>
              <a:buNone/>
              <a:defRPr sz="16000" b="0" i="0" u="none" strike="noStrike" cap="none">
                <a:solidFill>
                  <a:srgbClr val="E9A149"/>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16" name="Shape 1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17" name="Shape 1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Cross Cutting">
    <p:spTree>
      <p:nvGrpSpPr>
        <p:cNvPr id="1" name="Shape 18"/>
        <p:cNvGrpSpPr/>
        <p:nvPr/>
      </p:nvGrpSpPr>
      <p:grpSpPr>
        <a:xfrm>
          <a:off x="0" y="0"/>
          <a:ext cx="0" cy="0"/>
          <a:chOff x="0" y="0"/>
          <a:chExt cx="0" cy="0"/>
        </a:xfrm>
      </p:grpSpPr>
      <p:sp>
        <p:nvSpPr>
          <p:cNvPr id="19" name="Shape 1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EA7845"/>
              </a:buClr>
              <a:buFont typeface="Arial"/>
              <a:buNone/>
              <a:defRPr sz="6000" b="1" i="0" u="none" strike="noStrike" cap="none">
                <a:solidFill>
                  <a:srgbClr val="EA7845"/>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0" name="Shape 20"/>
          <p:cNvSpPr txBox="1">
            <a:spLocks noGrp="1"/>
          </p:cNvSpPr>
          <p:nvPr>
            <p:ph type="body" idx="2"/>
          </p:nvPr>
        </p:nvSpPr>
        <p:spPr>
          <a:xfrm rot="-5400000">
            <a:off x="14903784" y="21966321"/>
            <a:ext cx="21421557"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E97845"/>
              </a:buClr>
              <a:buFont typeface="Arial"/>
              <a:buNone/>
              <a:defRPr sz="16000" b="0" i="0" u="none" strike="noStrike" cap="none">
                <a:solidFill>
                  <a:srgbClr val="E97845"/>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1" name="Shape 2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22" name="Shape 2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Disasters">
    <p:spTree>
      <p:nvGrpSpPr>
        <p:cNvPr id="1" name="Shape 23"/>
        <p:cNvGrpSpPr/>
        <p:nvPr/>
      </p:nvGrpSpPr>
      <p:grpSpPr>
        <a:xfrm>
          <a:off x="0" y="0"/>
          <a:ext cx="0" cy="0"/>
          <a:chOff x="0" y="0"/>
          <a:chExt cx="0" cy="0"/>
        </a:xfrm>
      </p:grpSpPr>
      <p:sp>
        <p:nvSpPr>
          <p:cNvPr id="24" name="Shape 2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586991"/>
              </a:buClr>
              <a:buFont typeface="Arial"/>
              <a:buNone/>
              <a:defRPr sz="6000" b="1" i="0" u="none" strike="noStrike" cap="none">
                <a:solidFill>
                  <a:srgbClr val="586991"/>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25" name="Shape 2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57688F"/>
              </a:buClr>
              <a:buFont typeface="Arial"/>
              <a:buNone/>
              <a:defRPr sz="16000" b="0" i="0" u="none" strike="noStrike" cap="none">
                <a:solidFill>
                  <a:srgbClr val="57688F"/>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26" name="Shape 2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27" name="Shape 27"/>
          <p:cNvPicPr preferRelativeResize="0"/>
          <p:nvPr/>
        </p:nvPicPr>
        <p:blipFill rotWithShape="1">
          <a:blip r:embed="rId3">
            <a:alphaModFix/>
          </a:blip>
          <a:srcRect/>
          <a:stretch/>
        </p:blipFill>
        <p:spPr>
          <a:xfrm>
            <a:off x="0" y="3771900"/>
            <a:ext cx="27432000" cy="33527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coForecasting">
    <p:spTree>
      <p:nvGrpSpPr>
        <p:cNvPr id="1" name="Shape 28"/>
        <p:cNvGrpSpPr/>
        <p:nvPr/>
      </p:nvGrpSpPr>
      <p:grpSpPr>
        <a:xfrm>
          <a:off x="0" y="0"/>
          <a:ext cx="0" cy="0"/>
          <a:chOff x="0" y="0"/>
          <a:chExt cx="0" cy="0"/>
        </a:xfrm>
      </p:grpSpPr>
      <p:sp>
        <p:nvSpPr>
          <p:cNvPr id="29" name="Shape 2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18754"/>
              </a:buClr>
              <a:buFont typeface="Arial"/>
              <a:buNone/>
              <a:defRPr sz="6000" b="1" i="0" u="none" strike="noStrike" cap="none">
                <a:solidFill>
                  <a:srgbClr val="218754"/>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0" name="Shape 30"/>
          <p:cNvSpPr txBox="1">
            <a:spLocks noGrp="1"/>
          </p:cNvSpPr>
          <p:nvPr>
            <p:ph type="body" idx="2"/>
          </p:nvPr>
        </p:nvSpPr>
        <p:spPr>
          <a:xfrm rot="-5400000">
            <a:off x="15144415" y="22206952"/>
            <a:ext cx="20940296"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2E8652"/>
              </a:buClr>
              <a:buFont typeface="Arial"/>
              <a:buNone/>
              <a:defRPr sz="16000" b="0" i="0" u="none" strike="noStrike" cap="none">
                <a:solidFill>
                  <a:srgbClr val="2E8652"/>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1" name="Shape 3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32" name="Shape 3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Energy">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52B37B"/>
              </a:buClr>
              <a:buFont typeface="Arial"/>
              <a:buNone/>
              <a:defRPr sz="6000" b="1" i="0" u="none" strike="noStrike" cap="none">
                <a:solidFill>
                  <a:srgbClr val="52B37B"/>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35" name="Shape 35"/>
          <p:cNvSpPr txBox="1">
            <a:spLocks noGrp="1"/>
          </p:cNvSpPr>
          <p:nvPr>
            <p:ph type="body" idx="2"/>
          </p:nvPr>
        </p:nvSpPr>
        <p:spPr>
          <a:xfrm rot="-5400000">
            <a:off x="15072224" y="22134763"/>
            <a:ext cx="21084674"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56B27B"/>
              </a:buClr>
              <a:buFont typeface="Arial"/>
              <a:buNone/>
              <a:defRPr sz="16000" b="0" i="0" u="none" strike="noStrike" cap="none">
                <a:solidFill>
                  <a:srgbClr val="56B27B"/>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36" name="Shape 36"/>
          <p:cNvPicPr preferRelativeResize="0"/>
          <p:nvPr/>
        </p:nvPicPr>
        <p:blipFill rotWithShape="1">
          <a:blip r:embed="rId2">
            <a:alphaModFix/>
          </a:blip>
          <a:srcRect/>
          <a:stretch/>
        </p:blipFill>
        <p:spPr>
          <a:xfrm>
            <a:off x="0" y="34213800"/>
            <a:ext cx="27432000" cy="1878943"/>
          </a:xfrm>
          <a:prstGeom prst="rect">
            <a:avLst/>
          </a:prstGeom>
          <a:noFill/>
          <a:ln>
            <a:noFill/>
          </a:ln>
        </p:spPr>
      </p:pic>
      <p:pic>
        <p:nvPicPr>
          <p:cNvPr id="37" name="Shape 37"/>
          <p:cNvPicPr preferRelativeResize="0"/>
          <p:nvPr/>
        </p:nvPicPr>
        <p:blipFill rotWithShape="1">
          <a:blip r:embed="rId3">
            <a:alphaModFix/>
          </a:blip>
          <a:srcRect/>
          <a:stretch/>
        </p:blipFill>
        <p:spPr>
          <a:xfrm>
            <a:off x="0" y="3771901"/>
            <a:ext cx="27432000" cy="33527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Health &amp; Air Quality">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C15442"/>
              </a:buClr>
              <a:buFont typeface="Arial"/>
              <a:buNone/>
              <a:defRPr sz="6000" b="1" i="0" u="none" strike="noStrike" cap="none">
                <a:solidFill>
                  <a:srgbClr val="C15442"/>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0" name="Shape 40"/>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BE5341"/>
              </a:buClr>
              <a:buFont typeface="Arial"/>
              <a:buNone/>
              <a:defRPr sz="16000" b="0" i="0" u="none" strike="noStrike" cap="none">
                <a:solidFill>
                  <a:srgbClr val="BE5341"/>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1" name="Shape 41"/>
          <p:cNvPicPr preferRelativeResize="0"/>
          <p:nvPr/>
        </p:nvPicPr>
        <p:blipFill rotWithShape="1">
          <a:blip r:embed="rId2">
            <a:alphaModFix/>
          </a:blip>
          <a:srcRect/>
          <a:stretch/>
        </p:blipFill>
        <p:spPr>
          <a:xfrm rot="10800000">
            <a:off x="0" y="3771899"/>
            <a:ext cx="27432000" cy="335280"/>
          </a:xfrm>
          <a:prstGeom prst="rect">
            <a:avLst/>
          </a:prstGeom>
          <a:noFill/>
          <a:ln>
            <a:noFill/>
          </a:ln>
        </p:spPr>
      </p:pic>
      <p:pic>
        <p:nvPicPr>
          <p:cNvPr id="42" name="Shape 4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Oceans">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2F8AB4"/>
              </a:buClr>
              <a:buFont typeface="Arial"/>
              <a:buNone/>
              <a:defRPr sz="6000" b="1" i="0" u="none" strike="noStrike" cap="none">
                <a:solidFill>
                  <a:srgbClr val="2F8AB4"/>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45" name="Shape 45"/>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3289B4"/>
              </a:buClr>
              <a:buFont typeface="Arial"/>
              <a:buNone/>
              <a:defRPr sz="16000" b="0" i="0" u="none" strike="noStrike" cap="none">
                <a:solidFill>
                  <a:srgbClr val="3289B4"/>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46" name="Shape 46"/>
          <p:cNvPicPr preferRelativeResize="0"/>
          <p:nvPr/>
        </p:nvPicPr>
        <p:blipFill rotWithShape="1">
          <a:blip r:embed="rId2">
            <a:alphaModFix/>
          </a:blip>
          <a:srcRect/>
          <a:stretch/>
        </p:blipFill>
        <p:spPr>
          <a:xfrm>
            <a:off x="0" y="34213800"/>
            <a:ext cx="27432000" cy="1880614"/>
          </a:xfrm>
          <a:prstGeom prst="rect">
            <a:avLst/>
          </a:prstGeom>
          <a:noFill/>
          <a:ln>
            <a:noFill/>
          </a:ln>
        </p:spPr>
      </p:pic>
      <p:pic>
        <p:nvPicPr>
          <p:cNvPr id="47" name="Shape 47"/>
          <p:cNvPicPr preferRelativeResize="0"/>
          <p:nvPr/>
        </p:nvPicPr>
        <p:blipFill rotWithShape="1">
          <a:blip r:embed="rId3">
            <a:alphaModFix/>
          </a:blip>
          <a:srcRect/>
          <a:stretch/>
        </p:blipFill>
        <p:spPr>
          <a:xfrm rot="10800000">
            <a:off x="0" y="3771900"/>
            <a:ext cx="27432000" cy="33527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Water Resources">
    <p:spTree>
      <p:nvGrpSpPr>
        <p:cNvPr id="1" name="Shape 48"/>
        <p:cNvGrpSpPr/>
        <p:nvPr/>
      </p:nvGrpSpPr>
      <p:grpSpPr>
        <a:xfrm>
          <a:off x="0" y="0"/>
          <a:ext cx="0" cy="0"/>
          <a:chOff x="0" y="0"/>
          <a:chExt cx="0" cy="0"/>
        </a:xfrm>
      </p:grpSpPr>
      <p:sp>
        <p:nvSpPr>
          <p:cNvPr id="49" name="Shape 49"/>
          <p:cNvSpPr txBox="1">
            <a:spLocks noGrp="1"/>
          </p:cNvSpPr>
          <p:nvPr>
            <p:ph type="body" idx="1"/>
          </p:nvPr>
        </p:nvSpPr>
        <p:spPr>
          <a:xfrm>
            <a:off x="4009644" y="787400"/>
            <a:ext cx="19412711" cy="2069432"/>
          </a:xfrm>
          <a:prstGeom prst="rect">
            <a:avLst/>
          </a:prstGeom>
          <a:noFill/>
          <a:ln>
            <a:noFill/>
          </a:ln>
        </p:spPr>
        <p:txBody>
          <a:bodyPr lIns="91425" tIns="91425" rIns="91425" bIns="91425" anchor="t" anchorCtr="0"/>
          <a:lstStyle>
            <a:lvl1pPr marL="0" marR="0" lvl="0" indent="0" algn="ctr" rtl="0">
              <a:lnSpc>
                <a:spcPct val="90000"/>
              </a:lnSpc>
              <a:spcBef>
                <a:spcPts val="3000"/>
              </a:spcBef>
              <a:buClr>
                <a:srgbClr val="73A9DB"/>
              </a:buClr>
              <a:buFont typeface="Arial"/>
              <a:buNone/>
              <a:defRPr sz="6000" b="1" i="0" u="none" strike="noStrike" cap="none">
                <a:solidFill>
                  <a:srgbClr val="73A9DB"/>
                </a:solidFill>
                <a:latin typeface="Questrial"/>
                <a:ea typeface="Questrial"/>
                <a:cs typeface="Questrial"/>
                <a:sym typeface="Questrial"/>
              </a:defRPr>
            </a:lvl1pPr>
            <a:lvl2pPr marL="2057400" marR="0" lvl="1" indent="-381000" algn="l" rtl="0">
              <a:lnSpc>
                <a:spcPct val="90000"/>
              </a:lnSpc>
              <a:spcBef>
                <a:spcPts val="1500"/>
              </a:spcBef>
              <a:buClr>
                <a:schemeClr val="dk1"/>
              </a:buClr>
              <a:buSzPct val="100000"/>
              <a:buFont typeface="Arial"/>
              <a:buChar char="•"/>
              <a:defRPr sz="4800" b="0" i="0" u="none" strike="noStrike" cap="none">
                <a:solidFill>
                  <a:schemeClr val="dk1"/>
                </a:solidFill>
                <a:latin typeface="Garamond"/>
                <a:ea typeface="Garamond"/>
                <a:cs typeface="Garamond"/>
                <a:sym typeface="Garamond"/>
              </a:defRPr>
            </a:lvl2pPr>
            <a:lvl3pPr marL="3429000" marR="0" lvl="2" indent="-431800" algn="l" rtl="0">
              <a:lnSpc>
                <a:spcPct val="90000"/>
              </a:lnSpc>
              <a:spcBef>
                <a:spcPts val="1500"/>
              </a:spcBef>
              <a:buClr>
                <a:schemeClr val="dk1"/>
              </a:buClr>
              <a:buSzPct val="100000"/>
              <a:buFont typeface="Arial"/>
              <a:buChar char="•"/>
              <a:defRPr sz="4000" b="0" i="0" u="none" strike="noStrike" cap="none">
                <a:solidFill>
                  <a:schemeClr val="dk1"/>
                </a:solidFill>
                <a:latin typeface="Garamond"/>
                <a:ea typeface="Garamond"/>
                <a:cs typeface="Garamond"/>
                <a:sym typeface="Garamond"/>
              </a:defRPr>
            </a:lvl3pPr>
            <a:lvl4pPr marL="4800600" marR="0" lvl="3"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4pPr>
            <a:lvl5pPr marL="6172200" marR="0" lvl="4" indent="-457200" algn="l" rtl="0">
              <a:lnSpc>
                <a:spcPct val="90000"/>
              </a:lnSpc>
              <a:spcBef>
                <a:spcPts val="1500"/>
              </a:spcBef>
              <a:buClr>
                <a:schemeClr val="dk1"/>
              </a:buClr>
              <a:buSzPct val="100000"/>
              <a:buFont typeface="Arial"/>
              <a:buChar char="•"/>
              <a:defRPr sz="36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sp>
        <p:nvSpPr>
          <p:cNvPr id="50" name="Shape 50"/>
          <p:cNvSpPr txBox="1">
            <a:spLocks noGrp="1"/>
          </p:cNvSpPr>
          <p:nvPr>
            <p:ph type="body" idx="2"/>
          </p:nvPr>
        </p:nvSpPr>
        <p:spPr>
          <a:xfrm rot="-5400000">
            <a:off x="15240666" y="22303205"/>
            <a:ext cx="20747790" cy="2314074"/>
          </a:xfrm>
          <a:prstGeom prst="rect">
            <a:avLst/>
          </a:prstGeom>
          <a:noFill/>
          <a:ln>
            <a:noFill/>
          </a:ln>
        </p:spPr>
        <p:txBody>
          <a:bodyPr lIns="91425" tIns="91425" rIns="91425" bIns="91425" anchor="t" anchorCtr="0"/>
          <a:lstStyle>
            <a:lvl1pPr marL="0" marR="0" lvl="0" indent="0" algn="l" rtl="0">
              <a:lnSpc>
                <a:spcPct val="90000"/>
              </a:lnSpc>
              <a:spcBef>
                <a:spcPts val="3000"/>
              </a:spcBef>
              <a:buClr>
                <a:srgbClr val="75AADB"/>
              </a:buClr>
              <a:buFont typeface="Arial"/>
              <a:buNone/>
              <a:defRPr sz="16000" b="0" i="0" u="none" strike="noStrike" cap="none">
                <a:solidFill>
                  <a:srgbClr val="75AADB"/>
                </a:solidFill>
                <a:latin typeface="Questrial"/>
                <a:ea typeface="Questrial"/>
                <a:cs typeface="Questrial"/>
                <a:sym typeface="Questrial"/>
              </a:defRPr>
            </a:lvl1pPr>
            <a:lvl2pPr marL="2057400" marR="0" lvl="1" indent="-228600" algn="l" rtl="0">
              <a:lnSpc>
                <a:spcPct val="90000"/>
              </a:lnSpc>
              <a:spcBef>
                <a:spcPts val="1500"/>
              </a:spcBef>
              <a:buClr>
                <a:schemeClr val="dk1"/>
              </a:buClr>
              <a:buSzPct val="100000"/>
              <a:buFont typeface="Arial"/>
              <a:buChar char="•"/>
              <a:defRPr sz="7200" b="0" i="0" u="none" strike="noStrike" cap="none">
                <a:solidFill>
                  <a:schemeClr val="dk1"/>
                </a:solidFill>
                <a:latin typeface="Garamond"/>
                <a:ea typeface="Garamond"/>
                <a:cs typeface="Garamond"/>
                <a:sym typeface="Garamond"/>
              </a:defRPr>
            </a:lvl2pPr>
            <a:lvl3pPr marL="3429000" marR="0" lvl="2" indent="-304800" algn="l" rtl="0">
              <a:lnSpc>
                <a:spcPct val="90000"/>
              </a:lnSpc>
              <a:spcBef>
                <a:spcPts val="1500"/>
              </a:spcBef>
              <a:buClr>
                <a:schemeClr val="dk1"/>
              </a:buClr>
              <a:buSzPct val="100000"/>
              <a:buFont typeface="Arial"/>
              <a:buChar char="•"/>
              <a:defRPr sz="6000" b="0" i="0" u="none" strike="noStrike" cap="none">
                <a:solidFill>
                  <a:schemeClr val="dk1"/>
                </a:solidFill>
                <a:latin typeface="Garamond"/>
                <a:ea typeface="Garamond"/>
                <a:cs typeface="Garamond"/>
                <a:sym typeface="Garamond"/>
              </a:defRPr>
            </a:lvl3pPr>
            <a:lvl4pPr marL="4800600" marR="0" lvl="3"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4pPr>
            <a:lvl5pPr marL="6172200" marR="0" lvl="4"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5pPr>
            <a:lvl6pPr marL="7543800" marR="0" lvl="5"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6pPr>
            <a:lvl7pPr marL="8915400" marR="0" lvl="6"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7pPr>
            <a:lvl8pPr marL="10287000" marR="0" lvl="7"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8pPr>
            <a:lvl9pPr marL="11658600" marR="0" lvl="8" indent="-342900" algn="l" rtl="0">
              <a:lnSpc>
                <a:spcPct val="90000"/>
              </a:lnSpc>
              <a:spcBef>
                <a:spcPts val="1500"/>
              </a:spcBef>
              <a:buClr>
                <a:schemeClr val="dk1"/>
              </a:buClr>
              <a:buSzPct val="100000"/>
              <a:buFont typeface="Arial"/>
              <a:buChar char="•"/>
              <a:defRPr sz="5400" b="0" i="0" u="none" strike="noStrike" cap="none">
                <a:solidFill>
                  <a:schemeClr val="dk1"/>
                </a:solidFill>
                <a:latin typeface="Garamond"/>
                <a:ea typeface="Garamond"/>
                <a:cs typeface="Garamond"/>
                <a:sym typeface="Garamond"/>
              </a:defRPr>
            </a:lvl9pPr>
          </a:lstStyle>
          <a:p>
            <a:endParaRPr/>
          </a:p>
        </p:txBody>
      </p:sp>
      <p:pic>
        <p:nvPicPr>
          <p:cNvPr id="51" name="Shape 51"/>
          <p:cNvPicPr preferRelativeResize="0"/>
          <p:nvPr/>
        </p:nvPicPr>
        <p:blipFill rotWithShape="1">
          <a:blip r:embed="rId2">
            <a:alphaModFix/>
          </a:blip>
          <a:srcRect/>
          <a:stretch/>
        </p:blipFill>
        <p:spPr>
          <a:xfrm>
            <a:off x="0" y="3771900"/>
            <a:ext cx="27432000" cy="335279"/>
          </a:xfrm>
          <a:prstGeom prst="rect">
            <a:avLst/>
          </a:prstGeom>
          <a:noFill/>
          <a:ln>
            <a:noFill/>
          </a:ln>
        </p:spPr>
      </p:pic>
      <p:pic>
        <p:nvPicPr>
          <p:cNvPr id="52" name="Shape 52"/>
          <p:cNvPicPr preferRelativeResize="0"/>
          <p:nvPr/>
        </p:nvPicPr>
        <p:blipFill rotWithShape="1">
          <a:blip r:embed="rId3">
            <a:alphaModFix/>
          </a:blip>
          <a:srcRect/>
          <a:stretch/>
        </p:blipFill>
        <p:spPr>
          <a:xfrm>
            <a:off x="0" y="34213800"/>
            <a:ext cx="27432000" cy="187894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6" name="Shape 6"/>
          <p:cNvPicPr preferRelativeResize="0"/>
          <p:nvPr/>
        </p:nvPicPr>
        <p:blipFill rotWithShape="1">
          <a:blip r:embed="rId12">
            <a:alphaModFix/>
          </a:blip>
          <a:srcRect/>
          <a:stretch/>
        </p:blipFill>
        <p:spPr>
          <a:xfrm>
            <a:off x="23827528" y="549033"/>
            <a:ext cx="3300447" cy="2811330"/>
          </a:xfrm>
          <a:prstGeom prst="rect">
            <a:avLst/>
          </a:prstGeom>
          <a:noFill/>
          <a:ln>
            <a:noFill/>
          </a:ln>
        </p:spPr>
      </p:pic>
      <p:pic>
        <p:nvPicPr>
          <p:cNvPr id="7" name="Shape 7"/>
          <p:cNvPicPr preferRelativeResize="0"/>
          <p:nvPr/>
        </p:nvPicPr>
        <p:blipFill rotWithShape="1">
          <a:blip r:embed="rId13">
            <a:alphaModFix/>
          </a:blip>
          <a:srcRect/>
          <a:stretch/>
        </p:blipFill>
        <p:spPr>
          <a:xfrm>
            <a:off x="923028" y="698499"/>
            <a:ext cx="2482776" cy="25123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26" Type="http://schemas.openxmlformats.org/officeDocument/2006/relationships/image" Target="../media/image46.jpeg"/><Relationship Id="rId3" Type="http://schemas.openxmlformats.org/officeDocument/2006/relationships/image" Target="../media/image23.png"/><Relationship Id="rId21" Type="http://schemas.openxmlformats.org/officeDocument/2006/relationships/image" Target="../media/image41.jp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36.png"/><Relationship Id="rId20" Type="http://schemas.openxmlformats.org/officeDocument/2006/relationships/image" Target="../media/image40.jpg"/><Relationship Id="rId29"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24" Type="http://schemas.openxmlformats.org/officeDocument/2006/relationships/image" Target="../media/image44.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43.png"/><Relationship Id="rId28" Type="http://schemas.openxmlformats.org/officeDocument/2006/relationships/image" Target="../media/image48.emf"/><Relationship Id="rId10" Type="http://schemas.openxmlformats.org/officeDocument/2006/relationships/image" Target="../media/image30.png"/><Relationship Id="rId19" Type="http://schemas.openxmlformats.org/officeDocument/2006/relationships/image" Target="../media/image39.png"/><Relationship Id="rId31" Type="http://schemas.openxmlformats.org/officeDocument/2006/relationships/image" Target="../media/image51.png"/><Relationship Id="rId4" Type="http://schemas.openxmlformats.org/officeDocument/2006/relationships/image" Target="../media/image24.JPG"/><Relationship Id="rId9" Type="http://schemas.openxmlformats.org/officeDocument/2006/relationships/image" Target="../media/image29.png"/><Relationship Id="rId14" Type="http://schemas.openxmlformats.org/officeDocument/2006/relationships/image" Target="../media/image34.png"/><Relationship Id="rId22" Type="http://schemas.openxmlformats.org/officeDocument/2006/relationships/image" Target="../media/image42.png"/><Relationship Id="rId27" Type="http://schemas.openxmlformats.org/officeDocument/2006/relationships/image" Target="../media/image47.png"/><Relationship Id="rId30"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737" name="Picture 7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6622" y="9895571"/>
            <a:ext cx="8337510" cy="5686783"/>
          </a:xfrm>
          <a:prstGeom prst="rect">
            <a:avLst/>
          </a:prstGeom>
        </p:spPr>
      </p:pic>
      <p:sp>
        <p:nvSpPr>
          <p:cNvPr id="92" name="Shape 92"/>
          <p:cNvSpPr txBox="1"/>
          <p:nvPr/>
        </p:nvSpPr>
        <p:spPr>
          <a:xfrm>
            <a:off x="18497970" y="17652661"/>
            <a:ext cx="3448495" cy="1742963"/>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3000" b="0" u="none" dirty="0">
                <a:solidFill>
                  <a:srgbClr val="585454"/>
                </a:solidFill>
                <a:latin typeface="Century Gothic" panose="020B0502020202020204" pitchFamily="34" charset="0"/>
                <a:ea typeface="Garamond"/>
                <a:cs typeface="Garamond"/>
                <a:sym typeface="Garamond"/>
              </a:rPr>
              <a:t>Landsat 8</a:t>
            </a:r>
          </a:p>
        </p:txBody>
      </p:sp>
      <p:sp>
        <p:nvSpPr>
          <p:cNvPr id="73" name="Shape 73"/>
          <p:cNvSpPr txBox="1"/>
          <p:nvPr/>
        </p:nvSpPr>
        <p:spPr>
          <a:xfrm>
            <a:off x="11908891" y="18921140"/>
            <a:ext cx="687499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Results</a:t>
            </a:r>
          </a:p>
        </p:txBody>
      </p:sp>
      <p:pic>
        <p:nvPicPr>
          <p:cNvPr id="31" name="Picture 30"/>
          <p:cNvPicPr>
            <a:picLocks noChangeAspect="1"/>
          </p:cNvPicPr>
          <p:nvPr/>
        </p:nvPicPr>
        <p:blipFill rotWithShape="1">
          <a:blip r:embed="rId4">
            <a:extLst>
              <a:ext uri="{28A0092B-C50C-407E-A947-70E740481C1C}">
                <a14:useLocalDpi xmlns:a14="http://schemas.microsoft.com/office/drawing/2010/main" val="0"/>
              </a:ext>
            </a:extLst>
          </a:blip>
          <a:srcRect l="17360" t="21464" r="5184" b="1"/>
          <a:stretch/>
        </p:blipFill>
        <p:spPr>
          <a:xfrm>
            <a:off x="4628817" y="15549680"/>
            <a:ext cx="4990341" cy="4988577"/>
          </a:xfrm>
          <a:prstGeom prst="ellipse">
            <a:avLst/>
          </a:prstGeom>
        </p:spPr>
      </p:pic>
      <p:sp>
        <p:nvSpPr>
          <p:cNvPr id="9" name="Rectangle 8"/>
          <p:cNvSpPr/>
          <p:nvPr/>
        </p:nvSpPr>
        <p:spPr>
          <a:xfrm>
            <a:off x="4244102" y="19820005"/>
            <a:ext cx="2507021" cy="902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620527" y="24210089"/>
            <a:ext cx="4908611" cy="4821646"/>
          </a:xfrm>
          <a:prstGeom prst="ellipse">
            <a:avLst/>
          </a:prstGeom>
          <a:blipFill>
            <a:blip r:embed="rId5"/>
            <a:stretch>
              <a:fillRect/>
            </a:stretch>
          </a:blipFill>
          <a:ln>
            <a:solidFill>
              <a:srgbClr val="278A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2419602" y="19584507"/>
            <a:ext cx="5424223" cy="4821843"/>
            <a:chOff x="1902038" y="20077590"/>
            <a:chExt cx="5741339" cy="4579150"/>
          </a:xfrm>
        </p:grpSpPr>
        <p:pic>
          <p:nvPicPr>
            <p:cNvPr id="725" name="Picture 724"/>
            <p:cNvPicPr>
              <a:picLocks noChangeAspect="1"/>
            </p:cNvPicPr>
            <p:nvPr/>
          </p:nvPicPr>
          <p:blipFill>
            <a:blip r:embed="rId6"/>
            <a:stretch>
              <a:fillRect/>
            </a:stretch>
          </p:blipFill>
          <p:spPr>
            <a:xfrm rot="19838660">
              <a:off x="3972432" y="20077590"/>
              <a:ext cx="1634391" cy="2172609"/>
            </a:xfrm>
            <a:prstGeom prst="rect">
              <a:avLst/>
            </a:prstGeom>
            <a:effectLst>
              <a:glow rad="63500">
                <a:schemeClr val="accent1">
                  <a:satMod val="175000"/>
                  <a:alpha val="40000"/>
                </a:schemeClr>
              </a:glow>
            </a:effectLst>
          </p:spPr>
        </p:pic>
        <p:pic>
          <p:nvPicPr>
            <p:cNvPr id="726" name="Picture 725"/>
            <p:cNvPicPr>
              <a:picLocks noChangeAspect="1"/>
            </p:cNvPicPr>
            <p:nvPr/>
          </p:nvPicPr>
          <p:blipFill>
            <a:blip r:embed="rId7"/>
            <a:stretch>
              <a:fillRect/>
            </a:stretch>
          </p:blipFill>
          <p:spPr>
            <a:xfrm rot="5190552">
              <a:off x="5547970" y="22755012"/>
              <a:ext cx="1511692" cy="2034995"/>
            </a:xfrm>
            <a:prstGeom prst="rect">
              <a:avLst/>
            </a:prstGeom>
            <a:effectLst>
              <a:glow rad="63500">
                <a:schemeClr val="accent3">
                  <a:satMod val="175000"/>
                  <a:alpha val="40000"/>
                </a:schemeClr>
              </a:glow>
            </a:effectLst>
          </p:spPr>
        </p:pic>
        <p:pic>
          <p:nvPicPr>
            <p:cNvPr id="727" name="Picture 726"/>
            <p:cNvPicPr>
              <a:picLocks noChangeAspect="1"/>
            </p:cNvPicPr>
            <p:nvPr/>
          </p:nvPicPr>
          <p:blipFill>
            <a:blip r:embed="rId8"/>
            <a:stretch>
              <a:fillRect/>
            </a:stretch>
          </p:blipFill>
          <p:spPr>
            <a:xfrm rot="3828456">
              <a:off x="5754974" y="22026315"/>
              <a:ext cx="1566740" cy="2210067"/>
            </a:xfrm>
            <a:prstGeom prst="rect">
              <a:avLst/>
            </a:prstGeom>
            <a:effectLst>
              <a:glow rad="63500">
                <a:schemeClr val="accent6">
                  <a:satMod val="175000"/>
                  <a:alpha val="40000"/>
                </a:schemeClr>
              </a:glow>
            </a:effectLst>
          </p:spPr>
        </p:pic>
        <p:pic>
          <p:nvPicPr>
            <p:cNvPr id="728" name="Picture 727"/>
            <p:cNvPicPr>
              <a:picLocks noChangeAspect="1"/>
            </p:cNvPicPr>
            <p:nvPr/>
          </p:nvPicPr>
          <p:blipFill>
            <a:blip r:embed="rId9"/>
            <a:stretch>
              <a:fillRect/>
            </a:stretch>
          </p:blipFill>
          <p:spPr>
            <a:xfrm rot="2452819">
              <a:off x="5675401" y="21353648"/>
              <a:ext cx="1612545" cy="2143569"/>
            </a:xfrm>
            <a:prstGeom prst="rect">
              <a:avLst/>
            </a:prstGeom>
            <a:effectLst>
              <a:glow rad="63500">
                <a:schemeClr val="accent4">
                  <a:satMod val="175000"/>
                  <a:alpha val="40000"/>
                </a:schemeClr>
              </a:glow>
            </a:effectLst>
          </p:spPr>
        </p:pic>
        <p:pic>
          <p:nvPicPr>
            <p:cNvPr id="729" name="Picture 728"/>
            <p:cNvPicPr>
              <a:picLocks noChangeAspect="1"/>
            </p:cNvPicPr>
            <p:nvPr/>
          </p:nvPicPr>
          <p:blipFill>
            <a:blip r:embed="rId10"/>
            <a:stretch>
              <a:fillRect/>
            </a:stretch>
          </p:blipFill>
          <p:spPr>
            <a:xfrm rot="1071443">
              <a:off x="5325692" y="20779586"/>
              <a:ext cx="1571063" cy="2093397"/>
            </a:xfrm>
            <a:prstGeom prst="rect">
              <a:avLst/>
            </a:prstGeom>
            <a:effectLst>
              <a:glow rad="63500">
                <a:schemeClr val="accent2">
                  <a:satMod val="175000"/>
                  <a:alpha val="40000"/>
                </a:schemeClr>
              </a:glow>
            </a:effectLst>
          </p:spPr>
        </p:pic>
        <p:pic>
          <p:nvPicPr>
            <p:cNvPr id="730" name="Picture 729"/>
            <p:cNvPicPr>
              <a:picLocks noChangeAspect="1"/>
            </p:cNvPicPr>
            <p:nvPr/>
          </p:nvPicPr>
          <p:blipFill>
            <a:blip r:embed="rId11"/>
            <a:stretch>
              <a:fillRect/>
            </a:stretch>
          </p:blipFill>
          <p:spPr>
            <a:xfrm rot="21243354">
              <a:off x="4706152" y="20263572"/>
              <a:ext cx="1616376" cy="2151012"/>
            </a:xfrm>
            <a:prstGeom prst="rect">
              <a:avLst/>
            </a:prstGeom>
            <a:effectLst>
              <a:glow rad="63500">
                <a:schemeClr val="accent6">
                  <a:satMod val="175000"/>
                  <a:alpha val="40000"/>
                </a:schemeClr>
              </a:glow>
            </a:effectLst>
          </p:spPr>
        </p:pic>
        <p:pic>
          <p:nvPicPr>
            <p:cNvPr id="731" name="Picture 730"/>
            <p:cNvPicPr>
              <a:picLocks noChangeAspect="1"/>
            </p:cNvPicPr>
            <p:nvPr/>
          </p:nvPicPr>
          <p:blipFill>
            <a:blip r:embed="rId12"/>
            <a:stretch>
              <a:fillRect/>
            </a:stretch>
          </p:blipFill>
          <p:spPr>
            <a:xfrm rot="18485783">
              <a:off x="3284735" y="20163799"/>
              <a:ext cx="1566936" cy="2233036"/>
            </a:xfrm>
            <a:prstGeom prst="rect">
              <a:avLst/>
            </a:prstGeom>
            <a:effectLst>
              <a:glow rad="63500">
                <a:schemeClr val="accent4">
                  <a:satMod val="175000"/>
                  <a:alpha val="40000"/>
                </a:schemeClr>
              </a:glow>
            </a:effectLst>
          </p:spPr>
        </p:pic>
        <p:pic>
          <p:nvPicPr>
            <p:cNvPr id="732" name="Picture 731"/>
            <p:cNvPicPr>
              <a:picLocks noChangeAspect="1"/>
            </p:cNvPicPr>
            <p:nvPr/>
          </p:nvPicPr>
          <p:blipFill>
            <a:blip r:embed="rId13"/>
            <a:stretch>
              <a:fillRect/>
            </a:stretch>
          </p:blipFill>
          <p:spPr>
            <a:xfrm rot="17058242">
              <a:off x="2692106" y="20762131"/>
              <a:ext cx="1575169" cy="2027735"/>
            </a:xfrm>
            <a:prstGeom prst="rect">
              <a:avLst/>
            </a:prstGeom>
            <a:effectLst>
              <a:glow rad="63500">
                <a:schemeClr val="accent3">
                  <a:satMod val="175000"/>
                  <a:alpha val="40000"/>
                </a:schemeClr>
              </a:glow>
            </a:effectLst>
          </p:spPr>
        </p:pic>
        <p:pic>
          <p:nvPicPr>
            <p:cNvPr id="733" name="Picture 732"/>
            <p:cNvPicPr>
              <a:picLocks noChangeAspect="1"/>
            </p:cNvPicPr>
            <p:nvPr/>
          </p:nvPicPr>
          <p:blipFill>
            <a:blip r:embed="rId14"/>
            <a:stretch>
              <a:fillRect/>
            </a:stretch>
          </p:blipFill>
          <p:spPr>
            <a:xfrm rot="15718696">
              <a:off x="2270541" y="21297754"/>
              <a:ext cx="1568116" cy="2049512"/>
            </a:xfrm>
            <a:prstGeom prst="rect">
              <a:avLst/>
            </a:prstGeom>
            <a:effectLst>
              <a:glow rad="63500">
                <a:schemeClr val="accent2">
                  <a:satMod val="175000"/>
                  <a:alpha val="40000"/>
                </a:schemeClr>
              </a:glow>
            </a:effectLst>
          </p:spPr>
        </p:pic>
        <p:pic>
          <p:nvPicPr>
            <p:cNvPr id="734" name="Picture 733"/>
            <p:cNvPicPr>
              <a:picLocks noChangeAspect="1"/>
            </p:cNvPicPr>
            <p:nvPr/>
          </p:nvPicPr>
          <p:blipFill>
            <a:blip r:embed="rId15"/>
            <a:stretch>
              <a:fillRect/>
            </a:stretch>
          </p:blipFill>
          <p:spPr>
            <a:xfrm rot="14252107">
              <a:off x="2169361" y="21965271"/>
              <a:ext cx="1485830" cy="2020476"/>
            </a:xfrm>
            <a:prstGeom prst="rect">
              <a:avLst/>
            </a:prstGeom>
            <a:effectLst>
              <a:glow rad="63500">
                <a:schemeClr val="accent6">
                  <a:satMod val="175000"/>
                  <a:alpha val="40000"/>
                </a:schemeClr>
              </a:glow>
            </a:effectLst>
          </p:spPr>
        </p:pic>
        <p:pic>
          <p:nvPicPr>
            <p:cNvPr id="735" name="Picture 734"/>
            <p:cNvPicPr>
              <a:picLocks noChangeAspect="1"/>
            </p:cNvPicPr>
            <p:nvPr/>
          </p:nvPicPr>
          <p:blipFill>
            <a:blip r:embed="rId16"/>
            <a:stretch>
              <a:fillRect/>
            </a:stretch>
          </p:blipFill>
          <p:spPr>
            <a:xfrm rot="12566983">
              <a:off x="2302127" y="22674849"/>
              <a:ext cx="1652676" cy="1981891"/>
            </a:xfrm>
            <a:prstGeom prst="rect">
              <a:avLst/>
            </a:prstGeom>
            <a:effectLst>
              <a:glow rad="63500">
                <a:schemeClr val="accent1">
                  <a:satMod val="175000"/>
                  <a:alpha val="40000"/>
                </a:schemeClr>
              </a:glow>
            </a:effectLst>
          </p:spPr>
        </p:pic>
      </p:grpSp>
      <p:grpSp>
        <p:nvGrpSpPr>
          <p:cNvPr id="8" name="Group 7"/>
          <p:cNvGrpSpPr/>
          <p:nvPr/>
        </p:nvGrpSpPr>
        <p:grpSpPr>
          <a:xfrm>
            <a:off x="735444" y="14200809"/>
            <a:ext cx="14634426" cy="15669080"/>
            <a:chOff x="735444" y="14200809"/>
            <a:chExt cx="14634426" cy="15669080"/>
          </a:xfrm>
        </p:grpSpPr>
        <p:sp>
          <p:nvSpPr>
            <p:cNvPr id="19" name="Circular Arrow 18"/>
            <p:cNvSpPr/>
            <p:nvPr/>
          </p:nvSpPr>
          <p:spPr>
            <a:xfrm>
              <a:off x="3301338" y="14200809"/>
              <a:ext cx="7541947" cy="7543095"/>
            </a:xfrm>
            <a:prstGeom prst="circularArrow">
              <a:avLst>
                <a:gd name="adj1" fmla="val 10980"/>
                <a:gd name="adj2" fmla="val 1142322"/>
                <a:gd name="adj3" fmla="val 4500000"/>
                <a:gd name="adj4" fmla="val 10800000"/>
                <a:gd name="adj5" fmla="val 12500"/>
              </a:avLst>
            </a:prstGeom>
            <a:solidFill>
              <a:srgbClr val="B4B4B4"/>
            </a:solidFill>
            <a:ln>
              <a:solidFill>
                <a:srgbClr val="278A57"/>
              </a:solid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847709" y="15928295"/>
              <a:ext cx="2884821" cy="2739636"/>
            </a:xfrm>
            <a:custGeom>
              <a:avLst/>
              <a:gdLst>
                <a:gd name="connsiteX0" fmla="*/ 0 w 2482740"/>
                <a:gd name="connsiteY0" fmla="*/ 0 h 2739636"/>
                <a:gd name="connsiteX1" fmla="*/ 2482740 w 2482740"/>
                <a:gd name="connsiteY1" fmla="*/ 0 h 2739636"/>
                <a:gd name="connsiteX2" fmla="*/ 2482740 w 2482740"/>
                <a:gd name="connsiteY2" fmla="*/ 2739636 h 2739636"/>
                <a:gd name="connsiteX3" fmla="*/ 0 w 2482740"/>
                <a:gd name="connsiteY3" fmla="*/ 2739636 h 2739636"/>
                <a:gd name="connsiteX4" fmla="*/ 0 w 2482740"/>
                <a:gd name="connsiteY4" fmla="*/ 0 h 2739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2740" h="2739636">
                  <a:moveTo>
                    <a:pt x="0" y="0"/>
                  </a:moveTo>
                  <a:lnTo>
                    <a:pt x="2482740" y="0"/>
                  </a:lnTo>
                  <a:lnTo>
                    <a:pt x="2482740" y="2739636"/>
                  </a:lnTo>
                  <a:lnTo>
                    <a:pt x="0" y="273963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1">
                      <a:lumMod val="50000"/>
                    </a:schemeClr>
                  </a:solidFill>
                  <a:latin typeface="Century Gothic" panose="020B0502020202020204" pitchFamily="34" charset="0"/>
                </a:rPr>
                <a:t>Landsat Imagery of </a:t>
              </a:r>
              <a:r>
                <a:rPr lang="en-US" sz="3600" i="1" kern="1200" dirty="0" smtClean="0">
                  <a:solidFill>
                    <a:schemeClr val="bg1">
                      <a:lumMod val="50000"/>
                    </a:schemeClr>
                  </a:solidFill>
                  <a:latin typeface="Century Gothic" panose="020B0502020202020204" pitchFamily="34" charset="0"/>
                </a:rPr>
                <a:t>in situ </a:t>
              </a:r>
              <a:r>
                <a:rPr lang="en-US" sz="3600" kern="1200" dirty="0" smtClean="0">
                  <a:solidFill>
                    <a:schemeClr val="bg1">
                      <a:lumMod val="50000"/>
                    </a:schemeClr>
                  </a:solidFill>
                  <a:latin typeface="Century Gothic" panose="020B0502020202020204" pitchFamily="34" charset="0"/>
                </a:rPr>
                <a:t>Palm Locations</a:t>
              </a:r>
              <a:endParaRPr lang="en-US" sz="3600" kern="1200" dirty="0">
                <a:solidFill>
                  <a:schemeClr val="bg1">
                    <a:lumMod val="50000"/>
                  </a:schemeClr>
                </a:solidFill>
              </a:endParaRPr>
            </a:p>
          </p:txBody>
        </p:sp>
        <p:sp>
          <p:nvSpPr>
            <p:cNvPr id="21" name="Shape 20"/>
            <p:cNvSpPr/>
            <p:nvPr/>
          </p:nvSpPr>
          <p:spPr>
            <a:xfrm>
              <a:off x="1259156" y="18417581"/>
              <a:ext cx="7541947" cy="7543095"/>
            </a:xfrm>
            <a:prstGeom prst="leftCircularArrow">
              <a:avLst>
                <a:gd name="adj1" fmla="val 10980"/>
                <a:gd name="adj2" fmla="val 1142322"/>
                <a:gd name="adj3" fmla="val 6300000"/>
                <a:gd name="adj4" fmla="val 18900000"/>
                <a:gd name="adj5" fmla="val 12500"/>
              </a:avLst>
            </a:prstGeom>
            <a:solidFill>
              <a:srgbClr val="7DB862"/>
            </a:solidFill>
            <a:ln>
              <a:solidFill>
                <a:srgbClr val="278A57"/>
              </a:solid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22" name="Freeform 21"/>
            <p:cNvSpPr/>
            <p:nvPr/>
          </p:nvSpPr>
          <p:spPr>
            <a:xfrm>
              <a:off x="2882105" y="21283233"/>
              <a:ext cx="4190915" cy="2094956"/>
            </a:xfrm>
            <a:custGeom>
              <a:avLst/>
              <a:gdLst>
                <a:gd name="connsiteX0" fmla="*/ 0 w 4190915"/>
                <a:gd name="connsiteY0" fmla="*/ 0 h 2094956"/>
                <a:gd name="connsiteX1" fmla="*/ 4190915 w 4190915"/>
                <a:gd name="connsiteY1" fmla="*/ 0 h 2094956"/>
                <a:gd name="connsiteX2" fmla="*/ 4190915 w 4190915"/>
                <a:gd name="connsiteY2" fmla="*/ 2094956 h 2094956"/>
                <a:gd name="connsiteX3" fmla="*/ 0 w 4190915"/>
                <a:gd name="connsiteY3" fmla="*/ 2094956 h 2094956"/>
                <a:gd name="connsiteX4" fmla="*/ 0 w 4190915"/>
                <a:gd name="connsiteY4" fmla="*/ 0 h 2094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915" h="2094956">
                  <a:moveTo>
                    <a:pt x="0" y="0"/>
                  </a:moveTo>
                  <a:lnTo>
                    <a:pt x="4190915" y="0"/>
                  </a:lnTo>
                  <a:lnTo>
                    <a:pt x="4190915" y="2094956"/>
                  </a:lnTo>
                  <a:lnTo>
                    <a:pt x="0" y="20949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275" tIns="41275" rIns="41275" bIns="41275" numCol="1" spcCol="1270" anchor="ctr" anchorCtr="0">
              <a:noAutofit/>
            </a:bodyPr>
            <a:lstStyle/>
            <a:p>
              <a:pPr lvl="0" algn="ctr" defTabSz="2889250">
                <a:lnSpc>
                  <a:spcPct val="90000"/>
                </a:lnSpc>
                <a:spcBef>
                  <a:spcPct val="0"/>
                </a:spcBef>
                <a:spcAft>
                  <a:spcPct val="35000"/>
                </a:spcAft>
              </a:pPr>
              <a:r>
                <a:rPr lang="en-US" sz="6500" kern="1200" dirty="0" smtClean="0"/>
                <a:t> </a:t>
              </a:r>
              <a:endParaRPr lang="en-US" sz="6500" kern="1200" dirty="0"/>
            </a:p>
          </p:txBody>
        </p:sp>
        <p:sp>
          <p:nvSpPr>
            <p:cNvPr id="23" name="Block Arc 22"/>
            <p:cNvSpPr/>
            <p:nvPr/>
          </p:nvSpPr>
          <p:spPr>
            <a:xfrm>
              <a:off x="3838127" y="23387591"/>
              <a:ext cx="6479701" cy="6482298"/>
            </a:xfrm>
            <a:prstGeom prst="blockArc">
              <a:avLst>
                <a:gd name="adj1" fmla="val 13500000"/>
                <a:gd name="adj2" fmla="val 10800000"/>
                <a:gd name="adj3" fmla="val 12740"/>
              </a:avLst>
            </a:prstGeom>
            <a:solidFill>
              <a:srgbClr val="83DFE3"/>
            </a:solidFill>
            <a:ln>
              <a:solidFill>
                <a:srgbClr val="278A57"/>
              </a:solidFill>
            </a:ln>
          </p:spPr>
          <p:style>
            <a:lnRef idx="3">
              <a:scrgbClr r="0" g="0" b="0"/>
            </a:lnRef>
            <a:fillRef idx="1">
              <a:scrgbClr r="0" g="0" b="0"/>
            </a:fillRef>
            <a:effectRef idx="1">
              <a:schemeClr val="lt1">
                <a:hueOff val="0"/>
                <a:satOff val="0"/>
                <a:lumOff val="0"/>
                <a:alphaOff val="0"/>
              </a:schemeClr>
            </a:effectRef>
            <a:fontRef idx="minor">
              <a:schemeClr val="dk1">
                <a:hueOff val="0"/>
                <a:satOff val="0"/>
                <a:lumOff val="0"/>
                <a:alphaOff val="0"/>
              </a:schemeClr>
            </a:fontRef>
          </p:style>
        </p:sp>
        <p:sp>
          <p:nvSpPr>
            <p:cNvPr id="26" name="Freeform 25"/>
            <p:cNvSpPr/>
            <p:nvPr/>
          </p:nvSpPr>
          <p:spPr>
            <a:xfrm>
              <a:off x="10844702" y="25166031"/>
              <a:ext cx="4525168" cy="3017865"/>
            </a:xfrm>
            <a:custGeom>
              <a:avLst/>
              <a:gdLst>
                <a:gd name="connsiteX0" fmla="*/ 0 w 4525168"/>
                <a:gd name="connsiteY0" fmla="*/ 0 h 3017865"/>
                <a:gd name="connsiteX1" fmla="*/ 4525168 w 4525168"/>
                <a:gd name="connsiteY1" fmla="*/ 0 h 3017865"/>
                <a:gd name="connsiteX2" fmla="*/ 4525168 w 4525168"/>
                <a:gd name="connsiteY2" fmla="*/ 3017865 h 3017865"/>
                <a:gd name="connsiteX3" fmla="*/ 0 w 4525168"/>
                <a:gd name="connsiteY3" fmla="*/ 3017865 h 3017865"/>
                <a:gd name="connsiteX4" fmla="*/ 0 w 4525168"/>
                <a:gd name="connsiteY4" fmla="*/ 0 h 3017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5168" h="3017865">
                  <a:moveTo>
                    <a:pt x="0" y="0"/>
                  </a:moveTo>
                  <a:lnTo>
                    <a:pt x="4525168" y="0"/>
                  </a:lnTo>
                  <a:lnTo>
                    <a:pt x="4525168" y="3017865"/>
                  </a:lnTo>
                  <a:lnTo>
                    <a:pt x="0" y="301786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1275" tIns="41275" rIns="41275" bIns="41275" numCol="1" spcCol="1270" anchor="ctr" anchorCtr="0">
              <a:noAutofit/>
            </a:bodyPr>
            <a:lstStyle/>
            <a:p>
              <a:pPr marL="285750" lvl="1" indent="-285750" algn="l" defTabSz="2266950">
                <a:lnSpc>
                  <a:spcPct val="90000"/>
                </a:lnSpc>
                <a:spcBef>
                  <a:spcPct val="0"/>
                </a:spcBef>
                <a:spcAft>
                  <a:spcPct val="15000"/>
                </a:spcAft>
                <a:buChar char="••"/>
              </a:pPr>
              <a:endParaRPr lang="en-US" sz="5100" kern="1200" dirty="0"/>
            </a:p>
          </p:txBody>
        </p:sp>
        <p:sp>
          <p:nvSpPr>
            <p:cNvPr id="27" name="Freeform 26"/>
            <p:cNvSpPr/>
            <p:nvPr/>
          </p:nvSpPr>
          <p:spPr>
            <a:xfrm>
              <a:off x="735444" y="25717158"/>
              <a:ext cx="3011717" cy="3684106"/>
            </a:xfrm>
            <a:custGeom>
              <a:avLst/>
              <a:gdLst>
                <a:gd name="connsiteX0" fmla="*/ 0 w 3011717"/>
                <a:gd name="connsiteY0" fmla="*/ 0 h 3684106"/>
                <a:gd name="connsiteX1" fmla="*/ 3011717 w 3011717"/>
                <a:gd name="connsiteY1" fmla="*/ 0 h 3684106"/>
                <a:gd name="connsiteX2" fmla="*/ 3011717 w 3011717"/>
                <a:gd name="connsiteY2" fmla="*/ 3684106 h 3684106"/>
                <a:gd name="connsiteX3" fmla="*/ 0 w 3011717"/>
                <a:gd name="connsiteY3" fmla="*/ 3684106 h 3684106"/>
                <a:gd name="connsiteX4" fmla="*/ 0 w 3011717"/>
                <a:gd name="connsiteY4" fmla="*/ 0 h 3684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1717" h="3684106">
                  <a:moveTo>
                    <a:pt x="0" y="0"/>
                  </a:moveTo>
                  <a:lnTo>
                    <a:pt x="3011717" y="0"/>
                  </a:lnTo>
                  <a:lnTo>
                    <a:pt x="3011717" y="3684106"/>
                  </a:lnTo>
                  <a:lnTo>
                    <a:pt x="0" y="368410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1">
                      <a:lumMod val="50000"/>
                    </a:schemeClr>
                  </a:solidFill>
                  <a:latin typeface="Century Gothic" panose="020B0502020202020204" pitchFamily="34" charset="0"/>
                </a:rPr>
                <a:t>Supervised Classification</a:t>
              </a:r>
              <a:endParaRPr lang="en-US" sz="3600" kern="1200" dirty="0">
                <a:solidFill>
                  <a:schemeClr val="bg1">
                    <a:lumMod val="50000"/>
                  </a:schemeClr>
                </a:solidFill>
                <a:latin typeface="Century Gothic" panose="020B0502020202020204" pitchFamily="34" charset="0"/>
              </a:endParaRPr>
            </a:p>
          </p:txBody>
        </p:sp>
      </p:grpSp>
      <p:sp>
        <p:nvSpPr>
          <p:cNvPr id="62" name="Shape 62"/>
          <p:cNvSpPr txBox="1">
            <a:spLocks noGrp="1"/>
          </p:cNvSpPr>
          <p:nvPr>
            <p:ph type="body" idx="1"/>
          </p:nvPr>
        </p:nvSpPr>
        <p:spPr>
          <a:xfrm>
            <a:off x="3629236" y="767722"/>
            <a:ext cx="20216441" cy="2502115"/>
          </a:xfrm>
          <a:prstGeom prst="rect">
            <a:avLst/>
          </a:prstGeom>
          <a:noFill/>
          <a:ln>
            <a:noFill/>
          </a:ln>
        </p:spPr>
        <p:txBody>
          <a:bodyPr lIns="91425" tIns="45700" rIns="91425" bIns="45700" anchor="t" anchorCtr="0">
            <a:noAutofit/>
          </a:bodyPr>
          <a:lstStyle/>
          <a:p>
            <a:pPr lvl="0">
              <a:spcBef>
                <a:spcPts val="0"/>
              </a:spcBef>
              <a:buSzPct val="25000"/>
            </a:pPr>
            <a:r>
              <a:rPr lang="en-US" sz="5700" dirty="0">
                <a:latin typeface="Century Gothic" panose="020B0502020202020204" pitchFamily="34" charset="0"/>
              </a:rPr>
              <a:t>Utilizing NASA Earth Observations to Map the Spread </a:t>
            </a:r>
            <a:endParaRPr lang="en-US" sz="5700" dirty="0" smtClean="0">
              <a:latin typeface="Century Gothic" panose="020B0502020202020204" pitchFamily="34" charset="0"/>
            </a:endParaRPr>
          </a:p>
          <a:p>
            <a:pPr lvl="0">
              <a:spcBef>
                <a:spcPts val="0"/>
              </a:spcBef>
              <a:buSzPct val="25000"/>
            </a:pPr>
            <a:r>
              <a:rPr lang="en-US" sz="5700" dirty="0" smtClean="0">
                <a:latin typeface="Century Gothic" panose="020B0502020202020204" pitchFamily="34" charset="0"/>
              </a:rPr>
              <a:t>of </a:t>
            </a:r>
            <a:r>
              <a:rPr lang="en-US" sz="5700" dirty="0">
                <a:latin typeface="Century Gothic" panose="020B0502020202020204" pitchFamily="34" charset="0"/>
              </a:rPr>
              <a:t>the Red Palm Mite, </a:t>
            </a:r>
            <a:r>
              <a:rPr lang="en-US" sz="5700" i="1" dirty="0">
                <a:latin typeface="Century Gothic" panose="020B0502020202020204" pitchFamily="34" charset="0"/>
              </a:rPr>
              <a:t>Raoiella indica </a:t>
            </a:r>
            <a:r>
              <a:rPr lang="en-US" sz="5700" dirty="0" err="1">
                <a:latin typeface="Century Gothic" panose="020B0502020202020204" pitchFamily="34" charset="0"/>
              </a:rPr>
              <a:t>Hirst</a:t>
            </a:r>
            <a:r>
              <a:rPr lang="en-US" sz="5700" dirty="0">
                <a:latin typeface="Century Gothic" panose="020B0502020202020204" pitchFamily="34" charset="0"/>
              </a:rPr>
              <a:t>, in Puerto Rico, </a:t>
            </a:r>
            <a:endParaRPr lang="en-US" sz="5700" dirty="0" smtClean="0">
              <a:latin typeface="Century Gothic" panose="020B0502020202020204" pitchFamily="34" charset="0"/>
            </a:endParaRPr>
          </a:p>
          <a:p>
            <a:pPr lvl="0">
              <a:spcBef>
                <a:spcPts val="0"/>
              </a:spcBef>
              <a:buSzPct val="25000"/>
            </a:pPr>
            <a:r>
              <a:rPr lang="en-US" sz="5700" dirty="0" smtClean="0">
                <a:latin typeface="Century Gothic" panose="020B0502020202020204" pitchFamily="34" charset="0"/>
              </a:rPr>
              <a:t>for </a:t>
            </a:r>
            <a:r>
              <a:rPr lang="en-US" sz="5700" dirty="0">
                <a:latin typeface="Century Gothic" panose="020B0502020202020204" pitchFamily="34" charset="0"/>
              </a:rPr>
              <a:t>Detection, Management, and Conservation</a:t>
            </a:r>
            <a:endParaRPr lang="en-US" sz="5700" i="0" u="none" strike="noStrike" cap="none" dirty="0">
              <a:solidFill>
                <a:srgbClr val="7DB862"/>
              </a:solidFill>
              <a:latin typeface="Century Gothic" panose="020B0502020202020204" pitchFamily="34" charset="0"/>
              <a:sym typeface="Questrial"/>
            </a:endParaRPr>
          </a:p>
          <a:p>
            <a:pPr marL="0" marR="0" lvl="0" indent="0" algn="ctr" rtl="0">
              <a:lnSpc>
                <a:spcPct val="90000"/>
              </a:lnSpc>
              <a:spcBef>
                <a:spcPts val="3000"/>
              </a:spcBef>
              <a:buClr>
                <a:srgbClr val="7DB862"/>
              </a:buClr>
              <a:buSzPct val="25000"/>
              <a:buFont typeface="Arial"/>
              <a:buNone/>
            </a:pPr>
            <a:r>
              <a:rPr lang="en-US" sz="6000" b="1" i="0" u="none" strike="noStrike" cap="none" dirty="0">
                <a:solidFill>
                  <a:srgbClr val="7DB862"/>
                </a:solidFill>
                <a:latin typeface="Questrial"/>
                <a:ea typeface="Questrial"/>
                <a:cs typeface="Questrial"/>
                <a:sym typeface="Questrial"/>
              </a:rPr>
              <a:t/>
            </a:r>
            <a:br>
              <a:rPr lang="en-US" sz="6000" b="1" i="0" u="none" strike="noStrike" cap="none" dirty="0">
                <a:solidFill>
                  <a:srgbClr val="7DB862"/>
                </a:solidFill>
                <a:latin typeface="Questrial"/>
                <a:ea typeface="Questrial"/>
                <a:cs typeface="Questrial"/>
                <a:sym typeface="Questrial"/>
              </a:rPr>
            </a:br>
            <a:endParaRPr lang="en-US" sz="6000" b="1" i="0" u="none" strike="noStrike" cap="none" dirty="0">
              <a:solidFill>
                <a:srgbClr val="7DB862"/>
              </a:solidFill>
              <a:latin typeface="Questrial"/>
              <a:ea typeface="Questrial"/>
              <a:cs typeface="Questrial"/>
              <a:sym typeface="Questrial"/>
            </a:endParaRPr>
          </a:p>
        </p:txBody>
      </p:sp>
      <p:sp>
        <p:nvSpPr>
          <p:cNvPr id="63" name="Shape 63"/>
          <p:cNvSpPr txBox="1">
            <a:spLocks noGrp="1"/>
          </p:cNvSpPr>
          <p:nvPr>
            <p:ph type="body" idx="2"/>
          </p:nvPr>
        </p:nvSpPr>
        <p:spPr>
          <a:xfrm rot="-5400000">
            <a:off x="11294027" y="17960798"/>
            <a:ext cx="28704156" cy="231407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7EB761"/>
              </a:buClr>
              <a:buSzPct val="25000"/>
              <a:buFont typeface="Arial"/>
              <a:buNone/>
            </a:pPr>
            <a:r>
              <a:rPr lang="en-US" sz="16000" b="1" i="0" u="none" strike="noStrike" cap="none" dirty="0" smtClean="0">
                <a:solidFill>
                  <a:srgbClr val="7EB761"/>
                </a:solidFill>
                <a:latin typeface="Century Gothic" panose="020B0502020202020204" pitchFamily="34" charset="0"/>
                <a:sym typeface="Questrial"/>
              </a:rPr>
              <a:t>Puerto Rico </a:t>
            </a:r>
            <a:r>
              <a:rPr lang="en-US" sz="16000" b="0" i="0" u="none" strike="noStrike" cap="none" dirty="0" smtClean="0">
                <a:solidFill>
                  <a:srgbClr val="7EB761"/>
                </a:solidFill>
                <a:latin typeface="Century Gothic" panose="020B0502020202020204" pitchFamily="34" charset="0"/>
                <a:sym typeface="Questrial"/>
              </a:rPr>
              <a:t>Agriculture</a:t>
            </a:r>
            <a:endParaRPr lang="en-US" sz="16000" b="0" i="0" u="none" strike="noStrike" cap="none" dirty="0">
              <a:solidFill>
                <a:srgbClr val="7EB761"/>
              </a:solidFill>
              <a:latin typeface="Century Gothic" panose="020B0502020202020204" pitchFamily="34" charset="0"/>
              <a:sym typeface="Questrial"/>
            </a:endParaRPr>
          </a:p>
        </p:txBody>
      </p:sp>
      <p:sp>
        <p:nvSpPr>
          <p:cNvPr id="65" name="Shape 65"/>
          <p:cNvSpPr txBox="1"/>
          <p:nvPr/>
        </p:nvSpPr>
        <p:spPr>
          <a:xfrm>
            <a:off x="12839700" y="30909459"/>
            <a:ext cx="10921332" cy="212307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Font typeface="Arial"/>
              <a:buNone/>
            </a:pPr>
            <a:endParaRPr sz="2700" b="0" i="0" u="none" strike="noStrike" cap="none">
              <a:solidFill>
                <a:srgbClr val="585454"/>
              </a:solidFill>
              <a:latin typeface="Garamond"/>
              <a:ea typeface="Garamond"/>
              <a:cs typeface="Garamond"/>
              <a:sym typeface="Garamond"/>
            </a:endParaRPr>
          </a:p>
        </p:txBody>
      </p:sp>
      <p:sp>
        <p:nvSpPr>
          <p:cNvPr id="66" name="Shape 66"/>
          <p:cNvSpPr txBox="1"/>
          <p:nvPr/>
        </p:nvSpPr>
        <p:spPr>
          <a:xfrm>
            <a:off x="12104710" y="30561055"/>
            <a:ext cx="8314232" cy="576072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Dr. John </a:t>
            </a:r>
            <a:r>
              <a:rPr lang="en-US" sz="2700" b="0" i="0" u="none" strike="noStrike" cap="none" dirty="0" err="1">
                <a:solidFill>
                  <a:srgbClr val="585454"/>
                </a:solidFill>
                <a:latin typeface="Garamond"/>
                <a:ea typeface="Garamond"/>
                <a:cs typeface="Garamond"/>
                <a:sym typeface="Garamond"/>
              </a:rPr>
              <a:t>Bolten</a:t>
            </a:r>
            <a:r>
              <a:rPr lang="en-US" sz="2700" b="0" i="0" u="none" strike="noStrike" cap="none" dirty="0">
                <a:solidFill>
                  <a:srgbClr val="585454"/>
                </a:solidFill>
                <a:latin typeface="Garamond"/>
                <a:ea typeface="Garamond"/>
                <a:cs typeface="Garamond"/>
                <a:sym typeface="Garamond"/>
              </a:rPr>
              <a:t>, NASA </a:t>
            </a:r>
          </a:p>
          <a:p>
            <a:pPr marL="0" marR="0" lvl="0" indent="0" algn="l" rtl="0">
              <a:lnSpc>
                <a:spcPct val="90000"/>
              </a:lnSpc>
              <a:spcBef>
                <a:spcPts val="180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Dr. Michael Cosh, </a:t>
            </a:r>
            <a:r>
              <a:rPr lang="en-US" sz="2700" b="0" i="0" u="none" strike="noStrike" cap="none" dirty="0" smtClean="0">
                <a:solidFill>
                  <a:srgbClr val="585454"/>
                </a:solidFill>
                <a:latin typeface="Garamond"/>
                <a:ea typeface="Garamond"/>
                <a:cs typeface="Garamond"/>
                <a:sym typeface="Garamond"/>
              </a:rPr>
              <a:t>USDA ARS </a:t>
            </a:r>
            <a:endParaRPr lang="en-US" sz="2700" b="0" i="0" u="none" strike="noStrike" cap="none" dirty="0">
              <a:solidFill>
                <a:srgbClr val="585454"/>
              </a:solidFill>
              <a:latin typeface="Garamond"/>
              <a:ea typeface="Garamond"/>
              <a:cs typeface="Garamond"/>
              <a:sym typeface="Garamond"/>
            </a:endParaRPr>
          </a:p>
          <a:p>
            <a:pPr marL="0" marR="0" lvl="0" indent="0" algn="l" rtl="0">
              <a:lnSpc>
                <a:spcPct val="90000"/>
              </a:lnSpc>
              <a:spcBef>
                <a:spcPts val="1800"/>
              </a:spcBef>
              <a:spcAft>
                <a:spcPts val="0"/>
              </a:spcAft>
              <a:buClr>
                <a:srgbClr val="585454"/>
              </a:buClr>
              <a:buSzPct val="25000"/>
              <a:buFont typeface="Arial"/>
              <a:buNone/>
            </a:pPr>
            <a:r>
              <a:rPr lang="en-US" sz="2700" b="0" i="0" u="none" strike="noStrike" cap="none" dirty="0">
                <a:solidFill>
                  <a:srgbClr val="585454"/>
                </a:solidFill>
                <a:latin typeface="Garamond"/>
                <a:ea typeface="Garamond"/>
                <a:cs typeface="Garamond"/>
                <a:sym typeface="Garamond"/>
              </a:rPr>
              <a:t>Dr. Ron Ochoa, </a:t>
            </a:r>
            <a:r>
              <a:rPr lang="en-US" sz="2700" b="0" i="0" u="none" strike="noStrike" cap="none" dirty="0" smtClean="0">
                <a:solidFill>
                  <a:srgbClr val="585454"/>
                </a:solidFill>
                <a:latin typeface="Garamond"/>
                <a:ea typeface="Garamond"/>
                <a:cs typeface="Garamond"/>
                <a:sym typeface="Garamond"/>
              </a:rPr>
              <a:t>USDA ARS </a:t>
            </a:r>
            <a:endParaRPr lang="en-US" sz="2700" b="0" i="0" u="none" strike="noStrike" cap="none" dirty="0">
              <a:solidFill>
                <a:srgbClr val="585454"/>
              </a:solidFill>
              <a:latin typeface="Garamond"/>
              <a:ea typeface="Garamond"/>
              <a:cs typeface="Garamond"/>
              <a:sym typeface="Garamond"/>
            </a:endParaRPr>
          </a:p>
          <a:p>
            <a:pPr marL="0" marR="0" lvl="0" indent="0" algn="l" rtl="0">
              <a:lnSpc>
                <a:spcPct val="90000"/>
              </a:lnSpc>
              <a:spcBef>
                <a:spcPts val="1800"/>
              </a:spcBef>
              <a:spcAft>
                <a:spcPts val="0"/>
              </a:spcAft>
              <a:buClr>
                <a:srgbClr val="585454"/>
              </a:buClr>
              <a:buSzPct val="25000"/>
              <a:buFont typeface="Arial"/>
              <a:buNone/>
            </a:pPr>
            <a:r>
              <a:rPr lang="en-US" sz="2700" b="0" i="0" u="none" strike="noStrike" cap="none" dirty="0" smtClean="0">
                <a:solidFill>
                  <a:srgbClr val="585454"/>
                </a:solidFill>
                <a:latin typeface="Garamond"/>
                <a:ea typeface="Garamond"/>
                <a:cs typeface="Garamond"/>
                <a:sym typeface="Garamond"/>
              </a:rPr>
              <a:t>Dr</a:t>
            </a:r>
            <a:r>
              <a:rPr lang="en-US" sz="2700" b="0" i="0" u="none" strike="noStrike" cap="none" dirty="0">
                <a:solidFill>
                  <a:srgbClr val="585454"/>
                </a:solidFill>
                <a:latin typeface="Garamond"/>
                <a:ea typeface="Garamond"/>
                <a:cs typeface="Garamond"/>
                <a:sym typeface="Garamond"/>
              </a:rPr>
              <a:t>. Jose Carlos Rodrigues, University of Puerto Rico </a:t>
            </a:r>
          </a:p>
          <a:p>
            <a:pPr marL="0" marR="0" lvl="0" indent="0" algn="l" rtl="0">
              <a:lnSpc>
                <a:spcPct val="90000"/>
              </a:lnSpc>
              <a:spcBef>
                <a:spcPts val="1800"/>
              </a:spcBef>
              <a:buClr>
                <a:schemeClr val="dk1"/>
              </a:buClr>
              <a:buFont typeface="Arial"/>
              <a:buNone/>
            </a:pPr>
            <a:endParaRPr sz="2700" b="0" i="0" u="none" strike="noStrike" cap="none" dirty="0">
              <a:solidFill>
                <a:schemeClr val="dk1"/>
              </a:solidFill>
              <a:latin typeface="Garamond"/>
              <a:ea typeface="Garamond"/>
              <a:cs typeface="Garamond"/>
              <a:sym typeface="Garamond"/>
            </a:endParaRPr>
          </a:p>
        </p:txBody>
      </p:sp>
      <p:sp>
        <p:nvSpPr>
          <p:cNvPr id="68" name="Shape 68"/>
          <p:cNvSpPr txBox="1"/>
          <p:nvPr/>
        </p:nvSpPr>
        <p:spPr>
          <a:xfrm>
            <a:off x="877067" y="5327652"/>
            <a:ext cx="10381078" cy="9131453"/>
          </a:xfrm>
          <a:prstGeom prst="rect">
            <a:avLst/>
          </a:prstGeom>
          <a:noFill/>
          <a:ln>
            <a:noFill/>
          </a:ln>
        </p:spPr>
        <p:txBody>
          <a:bodyPr lIns="91425" tIns="45700" rIns="91425" bIns="45700" anchor="t" anchorCtr="0">
            <a:noAutofit/>
          </a:bodyPr>
          <a:lstStyle/>
          <a:p>
            <a:pPr lvl="0" algn="just">
              <a:lnSpc>
                <a:spcPct val="90000"/>
              </a:lnSpc>
              <a:buClr>
                <a:srgbClr val="585454"/>
              </a:buClr>
              <a:buSzPct val="25000"/>
            </a:pPr>
            <a:r>
              <a:rPr lang="en-US" sz="2700" dirty="0">
                <a:solidFill>
                  <a:srgbClr val="585454"/>
                </a:solidFill>
                <a:latin typeface="Garamond"/>
                <a:ea typeface="Garamond"/>
                <a:cs typeface="Garamond"/>
                <a:sym typeface="Garamond"/>
              </a:rPr>
              <a:t>The rapid spread of the red palm mite, Raoiella indica, has devastated coconut palm, banana, and plantain crops throughout the Americas and the Caribbean since its introduction into the hemisphere in 2003. Red palm mites </a:t>
            </a:r>
            <a:r>
              <a:rPr lang="en-US" sz="2700" dirty="0" smtClean="0">
                <a:solidFill>
                  <a:srgbClr val="585454"/>
                </a:solidFill>
                <a:latin typeface="Garamond"/>
                <a:ea typeface="Garamond"/>
                <a:cs typeface="Garamond"/>
                <a:sym typeface="Garamond"/>
              </a:rPr>
              <a:t>use specialized mouthparts to feed </a:t>
            </a:r>
            <a:r>
              <a:rPr lang="en-US" sz="2700" dirty="0">
                <a:solidFill>
                  <a:srgbClr val="585454"/>
                </a:solidFill>
                <a:latin typeface="Garamond"/>
                <a:ea typeface="Garamond"/>
                <a:cs typeface="Garamond"/>
                <a:sym typeface="Garamond"/>
              </a:rPr>
              <a:t>via the stomata on plant hosts’ </a:t>
            </a:r>
            <a:r>
              <a:rPr lang="en-US" sz="2700" dirty="0" smtClean="0">
                <a:solidFill>
                  <a:srgbClr val="585454"/>
                </a:solidFill>
                <a:latin typeface="Garamond"/>
                <a:ea typeface="Garamond"/>
                <a:cs typeface="Garamond"/>
                <a:sym typeface="Garamond"/>
              </a:rPr>
              <a:t>leaves, </a:t>
            </a:r>
            <a:r>
              <a:rPr lang="en-US" sz="2700" dirty="0">
                <a:solidFill>
                  <a:srgbClr val="585454"/>
                </a:solidFill>
                <a:latin typeface="Garamond"/>
                <a:ea typeface="Garamond"/>
                <a:cs typeface="Garamond"/>
                <a:sym typeface="Garamond"/>
              </a:rPr>
              <a:t>resulting in accelerated water loss, decreased crop yield, and a characteristic pattern of leaf yellowing and senescence that can be remotely detected using multispectral imagery and calculated spectral vegetation indices from Landsat 7 Enhanced Thematic Mapper Plus (ETM+), Landsat 8 Operational Land Imager (OLI), Earth Observing-1 (EO-1) Hyperion, and IKONOS platforms, and aerial imagery. In conjunction with the United States Department of Agriculture (USDA) Agricultural Resource Service (ARS) and the University of Puerto Rico, the distribution of red palm mite infestation in Puerto Rico was tracked from 2002 to 2016, and maps were produced showing the geographic spread of the red palm mite infestation during this time. The high adaptability of red palm mites to multiple plant hosts, adverse environmental conditions, and diverse dispersal pathways, plus the absence of known biotic countermeasures, makes the mite an urgent environmental and economic threat throughout Southeast Asia, Oceania, and the Americas.  Understanding past red palm mite invasions will help to prevent its spread into proximal agricultural areas and limit exposure and resulting crop destruction. The tracking methodology and tools established here can be applied to other geographical areas in an effort to mitigate current mite infestations and to monitor and prevent probable future invasions.</a:t>
            </a:r>
          </a:p>
        </p:txBody>
      </p:sp>
      <p:sp>
        <p:nvSpPr>
          <p:cNvPr id="69" name="Shape 69"/>
          <p:cNvSpPr txBox="1"/>
          <p:nvPr/>
        </p:nvSpPr>
        <p:spPr>
          <a:xfrm>
            <a:off x="15417831" y="5496205"/>
            <a:ext cx="8962431" cy="3120709"/>
          </a:xfrm>
          <a:prstGeom prst="rect">
            <a:avLst/>
          </a:prstGeom>
          <a:noFill/>
          <a:ln>
            <a:noFill/>
          </a:ln>
        </p:spPr>
        <p:txBody>
          <a:bodyPr lIns="91425" tIns="45700" rIns="91425" bIns="45700" anchor="t" anchorCtr="0">
            <a:noAutofit/>
          </a:bodyPr>
          <a:lstStyle/>
          <a:p>
            <a:pPr marL="457200" marR="0" lvl="0" indent="-457200" algn="just" rtl="0">
              <a:lnSpc>
                <a:spcPct val="90000"/>
              </a:lnSpc>
              <a:spcBef>
                <a:spcPts val="0"/>
              </a:spcBef>
              <a:spcAft>
                <a:spcPts val="0"/>
              </a:spcAft>
              <a:buClr>
                <a:srgbClr val="7EB761"/>
              </a:buClr>
              <a:buSzPct val="100000"/>
              <a:buFont typeface="Wingdings" panose="05000000000000000000" pitchFamily="2" charset="2"/>
              <a:buChar char="Ø"/>
            </a:pPr>
            <a:endParaRPr lang="en-US" sz="2700" b="0" i="0" u="none" strike="noStrike" cap="none" dirty="0">
              <a:solidFill>
                <a:srgbClr val="585454"/>
              </a:solidFill>
              <a:latin typeface="Garamond"/>
              <a:ea typeface="Garamond"/>
              <a:cs typeface="Garamond"/>
              <a:sym typeface="Garamond"/>
            </a:endParaRPr>
          </a:p>
        </p:txBody>
      </p:sp>
      <p:sp>
        <p:nvSpPr>
          <p:cNvPr id="70" name="Shape 70"/>
          <p:cNvSpPr txBox="1"/>
          <p:nvPr/>
        </p:nvSpPr>
        <p:spPr>
          <a:xfrm>
            <a:off x="885507" y="4426089"/>
            <a:ext cx="11516346"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i="0" u="none" strike="noStrike" cap="none" dirty="0">
                <a:solidFill>
                  <a:srgbClr val="7EB761"/>
                </a:solidFill>
                <a:latin typeface="Century Gothic" panose="020B0502020202020204" pitchFamily="34" charset="0"/>
                <a:ea typeface="Questrial"/>
                <a:cs typeface="Questrial"/>
                <a:sym typeface="Questrial"/>
              </a:rPr>
              <a:t>Abstract</a:t>
            </a:r>
          </a:p>
        </p:txBody>
      </p:sp>
      <p:sp>
        <p:nvSpPr>
          <p:cNvPr id="74" name="Shape 74"/>
          <p:cNvSpPr txBox="1"/>
          <p:nvPr/>
        </p:nvSpPr>
        <p:spPr>
          <a:xfrm>
            <a:off x="11877942" y="25430695"/>
            <a:ext cx="8229600" cy="63764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Conclusions</a:t>
            </a:r>
          </a:p>
        </p:txBody>
      </p:sp>
      <p:sp>
        <p:nvSpPr>
          <p:cNvPr id="75" name="Shape 75"/>
          <p:cNvSpPr txBox="1"/>
          <p:nvPr/>
        </p:nvSpPr>
        <p:spPr>
          <a:xfrm>
            <a:off x="11867770" y="29524090"/>
            <a:ext cx="565022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Acknowledgements</a:t>
            </a:r>
          </a:p>
        </p:txBody>
      </p:sp>
      <p:sp>
        <p:nvSpPr>
          <p:cNvPr id="77" name="Shape 77"/>
          <p:cNvSpPr txBox="1"/>
          <p:nvPr/>
        </p:nvSpPr>
        <p:spPr>
          <a:xfrm>
            <a:off x="946721" y="29577665"/>
            <a:ext cx="4542502"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Team</a:t>
            </a:r>
            <a:r>
              <a:rPr lang="en-US" sz="4400" b="1" dirty="0">
                <a:solidFill>
                  <a:srgbClr val="7EB761"/>
                </a:solidFill>
                <a:latin typeface="Questrial"/>
                <a:ea typeface="Questrial"/>
                <a:cs typeface="Questrial"/>
                <a:sym typeface="Questrial"/>
              </a:rPr>
              <a:t> </a:t>
            </a:r>
            <a:r>
              <a:rPr lang="en-US" sz="4400" b="1" dirty="0">
                <a:solidFill>
                  <a:srgbClr val="7EB761"/>
                </a:solidFill>
                <a:latin typeface="Century Gothic" panose="020B0502020202020204" pitchFamily="34" charset="0"/>
                <a:ea typeface="Questrial"/>
                <a:cs typeface="Questrial"/>
                <a:sym typeface="Questrial"/>
              </a:rPr>
              <a:t>Members</a:t>
            </a:r>
          </a:p>
        </p:txBody>
      </p:sp>
      <p:sp>
        <p:nvSpPr>
          <p:cNvPr id="83" name="Shape 83"/>
          <p:cNvSpPr txBox="1"/>
          <p:nvPr/>
        </p:nvSpPr>
        <p:spPr>
          <a:xfrm>
            <a:off x="843099" y="34712184"/>
            <a:ext cx="18035450" cy="87321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800" dirty="0" smtClean="0">
                <a:solidFill>
                  <a:schemeClr val="lt1"/>
                </a:solidFill>
                <a:latin typeface="Century Gothic" panose="020B0502020202020204" pitchFamily="34" charset="0"/>
                <a:ea typeface="Questrial"/>
                <a:cs typeface="Questrial"/>
                <a:sym typeface="Questrial"/>
              </a:rPr>
              <a:t>NASA Goddard </a:t>
            </a:r>
            <a:r>
              <a:rPr lang="en-US" sz="4800" dirty="0">
                <a:solidFill>
                  <a:schemeClr val="lt1"/>
                </a:solidFill>
                <a:latin typeface="Century Gothic" panose="020B0502020202020204" pitchFamily="34" charset="0"/>
                <a:ea typeface="Questrial"/>
                <a:cs typeface="Questrial"/>
                <a:sym typeface="Questrial"/>
              </a:rPr>
              <a:t>Space </a:t>
            </a:r>
            <a:r>
              <a:rPr lang="en-US" sz="4800">
                <a:solidFill>
                  <a:schemeClr val="lt1"/>
                </a:solidFill>
                <a:latin typeface="Century Gothic" panose="020B0502020202020204" pitchFamily="34" charset="0"/>
                <a:ea typeface="Questrial"/>
                <a:cs typeface="Questrial"/>
                <a:sym typeface="Questrial"/>
              </a:rPr>
              <a:t>Flight </a:t>
            </a:r>
            <a:r>
              <a:rPr lang="en-US" sz="4800" smtClean="0">
                <a:solidFill>
                  <a:schemeClr val="lt1"/>
                </a:solidFill>
                <a:latin typeface="Century Gothic" panose="020B0502020202020204" pitchFamily="34" charset="0"/>
                <a:ea typeface="Questrial"/>
                <a:cs typeface="Questrial"/>
                <a:sym typeface="Questrial"/>
              </a:rPr>
              <a:t>Center – </a:t>
            </a:r>
            <a:r>
              <a:rPr lang="en-US" sz="4800" dirty="0">
                <a:solidFill>
                  <a:schemeClr val="lt1"/>
                </a:solidFill>
                <a:latin typeface="Century Gothic" panose="020B0502020202020204" pitchFamily="34" charset="0"/>
                <a:ea typeface="Questrial"/>
                <a:cs typeface="Questrial"/>
                <a:sym typeface="Questrial"/>
              </a:rPr>
              <a:t>Summer 2016</a:t>
            </a:r>
          </a:p>
        </p:txBody>
      </p:sp>
      <p:sp>
        <p:nvSpPr>
          <p:cNvPr id="86" name="Shape 86"/>
          <p:cNvSpPr txBox="1"/>
          <p:nvPr/>
        </p:nvSpPr>
        <p:spPr>
          <a:xfrm>
            <a:off x="11937295" y="15501255"/>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Earth Observations</a:t>
            </a:r>
          </a:p>
        </p:txBody>
      </p:sp>
      <p:pic>
        <p:nvPicPr>
          <p:cNvPr id="88" name="Shape 88"/>
          <p:cNvPicPr preferRelativeResize="0"/>
          <p:nvPr/>
        </p:nvPicPr>
        <p:blipFill rotWithShape="1">
          <a:blip r:embed="rId17" cstate="print">
            <a:alphaModFix/>
            <a:extLst>
              <a:ext uri="{28A0092B-C50C-407E-A947-70E740481C1C}">
                <a14:useLocalDpi xmlns:a14="http://schemas.microsoft.com/office/drawing/2010/main"/>
              </a:ext>
            </a:extLst>
          </a:blip>
          <a:srcRect/>
          <a:stretch/>
        </p:blipFill>
        <p:spPr>
          <a:xfrm>
            <a:off x="19875377" y="16362441"/>
            <a:ext cx="4095631" cy="2473686"/>
          </a:xfrm>
          <a:prstGeom prst="rect">
            <a:avLst/>
          </a:prstGeom>
          <a:noFill/>
          <a:ln>
            <a:noFill/>
          </a:ln>
        </p:spPr>
      </p:pic>
      <p:pic>
        <p:nvPicPr>
          <p:cNvPr id="90" name="Shape 90"/>
          <p:cNvPicPr preferRelativeResize="0"/>
          <p:nvPr/>
        </p:nvPicPr>
        <p:blipFill rotWithShape="1">
          <a:blip r:embed="rId18">
            <a:alphaModFix/>
          </a:blip>
          <a:srcRect/>
          <a:stretch/>
        </p:blipFill>
        <p:spPr>
          <a:xfrm>
            <a:off x="11865135" y="16468093"/>
            <a:ext cx="6063832" cy="2426912"/>
          </a:xfrm>
          <a:prstGeom prst="rect">
            <a:avLst/>
          </a:prstGeom>
          <a:noFill/>
          <a:ln>
            <a:noFill/>
          </a:ln>
        </p:spPr>
      </p:pic>
      <p:sp>
        <p:nvSpPr>
          <p:cNvPr id="91" name="Shape 91"/>
          <p:cNvSpPr txBox="1"/>
          <p:nvPr/>
        </p:nvSpPr>
        <p:spPr>
          <a:xfrm>
            <a:off x="12104709" y="16278116"/>
            <a:ext cx="3448495" cy="185538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3000" b="0" u="none" dirty="0">
                <a:solidFill>
                  <a:srgbClr val="585454"/>
                </a:solidFill>
                <a:latin typeface="Century Gothic" panose="020B0502020202020204" pitchFamily="34" charset="0"/>
                <a:ea typeface="Garamond"/>
                <a:cs typeface="Garamond"/>
                <a:sym typeface="Garamond"/>
              </a:rPr>
              <a:t>Landsat 7</a:t>
            </a:r>
          </a:p>
        </p:txBody>
      </p:sp>
      <p:sp>
        <p:nvSpPr>
          <p:cNvPr id="76" name="Shape 76"/>
          <p:cNvSpPr txBox="1"/>
          <p:nvPr/>
        </p:nvSpPr>
        <p:spPr>
          <a:xfrm>
            <a:off x="19440535" y="29567462"/>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smtClean="0">
                <a:solidFill>
                  <a:srgbClr val="7EB761"/>
                </a:solidFill>
                <a:latin typeface="Century Gothic" panose="020B0502020202020204" pitchFamily="34" charset="0"/>
                <a:ea typeface="Questrial"/>
                <a:cs typeface="Questrial"/>
                <a:sym typeface="Questrial"/>
              </a:rPr>
              <a:t>Project Partner</a:t>
            </a:r>
            <a:endParaRPr lang="en-US" sz="4400" b="1" dirty="0">
              <a:solidFill>
                <a:srgbClr val="7EB761"/>
              </a:solidFill>
              <a:latin typeface="Century Gothic" panose="020B0502020202020204" pitchFamily="34" charset="0"/>
              <a:ea typeface="Questrial"/>
              <a:cs typeface="Questrial"/>
              <a:sym typeface="Questrial"/>
            </a:endParaRPr>
          </a:p>
        </p:txBody>
      </p:sp>
      <p:pic>
        <p:nvPicPr>
          <p:cNvPr id="93" name="Shape 93"/>
          <p:cNvPicPr preferRelativeResize="0"/>
          <p:nvPr/>
        </p:nvPicPr>
        <p:blipFill rotWithShape="1">
          <a:blip r:embed="rId19" cstate="print">
            <a:alphaModFix/>
            <a:extLst>
              <a:ext uri="{28A0092B-C50C-407E-A947-70E740481C1C}">
                <a14:useLocalDpi xmlns:a14="http://schemas.microsoft.com/office/drawing/2010/main"/>
              </a:ext>
            </a:extLst>
          </a:blip>
          <a:srcRect/>
          <a:stretch/>
        </p:blipFill>
        <p:spPr>
          <a:xfrm>
            <a:off x="20049189" y="30635626"/>
            <a:ext cx="2998875" cy="2054228"/>
          </a:xfrm>
          <a:prstGeom prst="rect">
            <a:avLst/>
          </a:prstGeom>
          <a:noFill/>
          <a:ln>
            <a:noFill/>
          </a:ln>
        </p:spPr>
      </p:pic>
      <p:sp>
        <p:nvSpPr>
          <p:cNvPr id="94" name="Shape 94"/>
          <p:cNvSpPr txBox="1"/>
          <p:nvPr/>
        </p:nvSpPr>
        <p:spPr>
          <a:xfrm>
            <a:off x="11878899" y="33305140"/>
            <a:ext cx="12662987" cy="830996"/>
          </a:xfrm>
          <a:prstGeom prst="rect">
            <a:avLst/>
          </a:prstGeom>
          <a:noFill/>
          <a:ln>
            <a:noFill/>
          </a:ln>
        </p:spPr>
        <p:txBody>
          <a:bodyPr lIns="91425" tIns="45700" rIns="91425" bIns="45700" anchor="t" anchorCtr="0">
            <a:noAutofit/>
          </a:bodyPr>
          <a:lstStyle/>
          <a:p>
            <a:r>
              <a:rPr lang="en-US" dirty="0">
                <a:solidFill>
                  <a:schemeClr val="tx1">
                    <a:lumMod val="75000"/>
                  </a:schemeClr>
                </a:solidFill>
              </a:rPr>
              <a:t>Any opinions, findings, and conclusions or recommendations expressed in this material are those of the author(s) and do not necessarily reflect the views of the National Aeronautics and Space Administration</a:t>
            </a:r>
            <a:r>
              <a:rPr lang="en-US" dirty="0" smtClean="0">
                <a:solidFill>
                  <a:schemeClr val="tx1">
                    <a:lumMod val="75000"/>
                  </a:schemeClr>
                </a:solidFill>
              </a:rPr>
              <a:t>. </a:t>
            </a:r>
            <a:r>
              <a:rPr lang="en-US" dirty="0" smtClean="0">
                <a:solidFill>
                  <a:schemeClr val="tx1">
                    <a:lumMod val="75000"/>
                  </a:schemeClr>
                </a:solidFill>
                <a:ea typeface="Questrial"/>
                <a:cs typeface="Arial" panose="020B0604020202020204" pitchFamily="34" charset="0"/>
                <a:sym typeface="Questrial"/>
              </a:rPr>
              <a:t>This </a:t>
            </a:r>
            <a:r>
              <a:rPr lang="en-US" dirty="0">
                <a:solidFill>
                  <a:schemeClr val="tx1">
                    <a:lumMod val="75000"/>
                  </a:schemeClr>
                </a:solidFill>
                <a:ea typeface="Questrial"/>
                <a:cs typeface="Arial" panose="020B0604020202020204" pitchFamily="34" charset="0"/>
                <a:sym typeface="Questrial"/>
              </a:rPr>
              <a:t>material is based upon work supported by NASA through contract NNL11AA00B and cooperative agreement NNX14AB60A.</a:t>
            </a:r>
            <a:endParaRPr lang="en-US" dirty="0">
              <a:solidFill>
                <a:schemeClr val="tx1">
                  <a:lumMod val="75000"/>
                </a:schemeClr>
              </a:solidFill>
            </a:endParaRPr>
          </a:p>
        </p:txBody>
      </p:sp>
      <p:sp>
        <p:nvSpPr>
          <p:cNvPr id="95" name="Shape 95"/>
          <p:cNvSpPr txBox="1"/>
          <p:nvPr/>
        </p:nvSpPr>
        <p:spPr>
          <a:xfrm>
            <a:off x="15493008" y="4431127"/>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Objectives</a:t>
            </a:r>
          </a:p>
        </p:txBody>
      </p:sp>
      <p:pic>
        <p:nvPicPr>
          <p:cNvPr id="96" name="Shape 96" descr="RedPalmMite2.jpg"/>
          <p:cNvPicPr preferRelativeResize="0"/>
          <p:nvPr/>
        </p:nvPicPr>
        <p:blipFill rotWithShape="1">
          <a:blip r:embed="rId20">
            <a:alphaModFix/>
          </a:blip>
          <a:srcRect/>
          <a:stretch/>
        </p:blipFill>
        <p:spPr>
          <a:xfrm>
            <a:off x="11893846" y="5246371"/>
            <a:ext cx="3201690" cy="4297680"/>
          </a:xfrm>
          <a:prstGeom prst="rect">
            <a:avLst/>
          </a:prstGeom>
          <a:noFill/>
          <a:ln>
            <a:noFill/>
          </a:ln>
        </p:spPr>
      </p:pic>
      <p:pic>
        <p:nvPicPr>
          <p:cNvPr id="97" name="Shape 97" descr="RedPalmMite.jpg"/>
          <p:cNvPicPr preferRelativeResize="0"/>
          <p:nvPr/>
        </p:nvPicPr>
        <p:blipFill rotWithShape="1">
          <a:blip r:embed="rId21">
            <a:alphaModFix/>
          </a:blip>
          <a:srcRect/>
          <a:stretch/>
        </p:blipFill>
        <p:spPr>
          <a:xfrm>
            <a:off x="11897460" y="9609798"/>
            <a:ext cx="3200400" cy="4297680"/>
          </a:xfrm>
          <a:prstGeom prst="rect">
            <a:avLst/>
          </a:prstGeom>
          <a:noFill/>
          <a:ln>
            <a:noFill/>
          </a:ln>
        </p:spPr>
      </p:pic>
      <p:sp>
        <p:nvSpPr>
          <p:cNvPr id="125" name="Shape 72"/>
          <p:cNvSpPr txBox="1"/>
          <p:nvPr/>
        </p:nvSpPr>
        <p:spPr>
          <a:xfrm>
            <a:off x="15667323" y="8757980"/>
            <a:ext cx="8229600"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Study Area</a:t>
            </a:r>
          </a:p>
        </p:txBody>
      </p:sp>
      <p:sp>
        <p:nvSpPr>
          <p:cNvPr id="164" name="Text Placeholder 16"/>
          <p:cNvSpPr txBox="1">
            <a:spLocks/>
          </p:cNvSpPr>
          <p:nvPr/>
        </p:nvSpPr>
        <p:spPr>
          <a:xfrm>
            <a:off x="11865135" y="26298461"/>
            <a:ext cx="12079131" cy="330203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7EB761"/>
              </a:buClr>
            </a:pPr>
            <a:r>
              <a:rPr lang="en-US" dirty="0" smtClean="0">
                <a:solidFill>
                  <a:schemeClr val="tx1">
                    <a:lumMod val="75000"/>
                  </a:schemeClr>
                </a:solidFill>
                <a:latin typeface="Garamond" panose="02020404030301010803" pitchFamily="18" charset="0"/>
              </a:rPr>
              <a:t>Within Puerto Rico, the red palm mite infestation began in 2006 and quickly spread.  By 2008, all regions of the island showed signs of infestation in preferred host plants.</a:t>
            </a:r>
          </a:p>
          <a:p>
            <a:pPr marL="347663" indent="-347663" algn="just">
              <a:buClr>
                <a:srgbClr val="7EB761"/>
              </a:buClr>
            </a:pPr>
            <a:r>
              <a:rPr lang="en-US" dirty="0" smtClean="0">
                <a:solidFill>
                  <a:schemeClr val="tx1">
                    <a:lumMod val="75000"/>
                  </a:schemeClr>
                </a:solidFill>
                <a:latin typeface="Garamond" panose="02020404030301010803" pitchFamily="18" charset="0"/>
              </a:rPr>
              <a:t>Classifiers, including Random Forest and Neural Network, were unable to consistently predict infestation across years using medium spatial resolution data. Spectral signatures of infestation sites were inconsistent and reflected broader weather patterns.</a:t>
            </a:r>
          </a:p>
          <a:p>
            <a:pPr marL="347663" indent="-347663" algn="just">
              <a:buClr>
                <a:srgbClr val="7EB761"/>
              </a:buClr>
            </a:pPr>
            <a:r>
              <a:rPr lang="en-US" dirty="0" smtClean="0">
                <a:solidFill>
                  <a:schemeClr val="tx1">
                    <a:lumMod val="75000"/>
                  </a:schemeClr>
                </a:solidFill>
                <a:latin typeface="Garamond" panose="02020404030301010803" pitchFamily="18" charset="0"/>
              </a:rPr>
              <a:t>Future tracking of red palm mite infestations should include use of higher resolution imagery or of larger coconut palm plantations as </a:t>
            </a:r>
            <a:r>
              <a:rPr lang="en-US" i="1" dirty="0" smtClean="0">
                <a:solidFill>
                  <a:schemeClr val="tx1">
                    <a:lumMod val="75000"/>
                  </a:schemeClr>
                </a:solidFill>
                <a:latin typeface="Garamond" panose="02020404030301010803" pitchFamily="18" charset="0"/>
              </a:rPr>
              <a:t>in situ</a:t>
            </a:r>
            <a:r>
              <a:rPr lang="en-US" dirty="0" smtClean="0">
                <a:solidFill>
                  <a:schemeClr val="tx1">
                    <a:lumMod val="75000"/>
                  </a:schemeClr>
                </a:solidFill>
                <a:latin typeface="Garamond" panose="02020404030301010803" pitchFamily="18" charset="0"/>
              </a:rPr>
              <a:t> training sites.  </a:t>
            </a:r>
            <a:endParaRPr lang="en-US" dirty="0">
              <a:solidFill>
                <a:schemeClr val="tx1">
                  <a:lumMod val="75000"/>
                </a:schemeClr>
              </a:solidFill>
              <a:latin typeface="Garamond" panose="02020404030301010803" pitchFamily="18" charset="0"/>
            </a:endParaRPr>
          </a:p>
        </p:txBody>
      </p:sp>
      <p:sp>
        <p:nvSpPr>
          <p:cNvPr id="165" name="Text Placeholder 16"/>
          <p:cNvSpPr txBox="1">
            <a:spLocks/>
          </p:cNvSpPr>
          <p:nvPr/>
        </p:nvSpPr>
        <p:spPr>
          <a:xfrm>
            <a:off x="15472003" y="5392277"/>
            <a:ext cx="8622494" cy="333522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7EB761"/>
              </a:buClr>
            </a:pPr>
            <a:r>
              <a:rPr lang="en-US" b="1" dirty="0" smtClean="0">
                <a:solidFill>
                  <a:srgbClr val="7DB862"/>
                </a:solidFill>
                <a:latin typeface="Century Gothic" panose="020B0502020202020204" pitchFamily="34" charset="0"/>
                <a:ea typeface="Questrial"/>
                <a:cs typeface="Questrial"/>
                <a:sym typeface="Questrial"/>
              </a:rPr>
              <a:t>Create</a:t>
            </a:r>
            <a:r>
              <a:rPr lang="en-US" dirty="0" smtClean="0">
                <a:solidFill>
                  <a:srgbClr val="92D050"/>
                </a:solidFill>
                <a:latin typeface="Garamond" panose="02020404030301010803" pitchFamily="18" charset="0"/>
              </a:rPr>
              <a:t> </a:t>
            </a:r>
            <a:r>
              <a:rPr lang="en-US" dirty="0">
                <a:solidFill>
                  <a:schemeClr val="tx1">
                    <a:lumMod val="75000"/>
                  </a:schemeClr>
                </a:solidFill>
                <a:latin typeface="Garamond" panose="02020404030301010803" pitchFamily="18" charset="0"/>
              </a:rPr>
              <a:t>historical maps of red palm mite distribution in Puerto Rico from 2002 to 2016.</a:t>
            </a:r>
          </a:p>
          <a:p>
            <a:pPr marL="347663" indent="-347663" algn="just">
              <a:buClr>
                <a:srgbClr val="7EB761"/>
              </a:buClr>
            </a:pPr>
            <a:r>
              <a:rPr lang="en-US" b="1" dirty="0">
                <a:solidFill>
                  <a:srgbClr val="7DB862"/>
                </a:solidFill>
                <a:latin typeface="Century Gothic" panose="020B0502020202020204" pitchFamily="34" charset="0"/>
              </a:rPr>
              <a:t>Provide</a:t>
            </a:r>
            <a:r>
              <a:rPr lang="en-US" dirty="0">
                <a:solidFill>
                  <a:schemeClr val="tx1">
                    <a:lumMod val="75000"/>
                  </a:schemeClr>
                </a:solidFill>
                <a:latin typeface="Garamond" panose="02020404030301010803" pitchFamily="18" charset="0"/>
              </a:rPr>
              <a:t> improved knowledge of the geographic spread of red palm mite and the environmental and social factors that contribute to red palm mite invasions.</a:t>
            </a:r>
          </a:p>
          <a:p>
            <a:pPr marL="347663" indent="-347663" algn="just">
              <a:buClr>
                <a:srgbClr val="7EB761"/>
              </a:buClr>
            </a:pPr>
            <a:r>
              <a:rPr lang="en-US" b="1" dirty="0">
                <a:solidFill>
                  <a:srgbClr val="7DB862"/>
                </a:solidFill>
                <a:latin typeface="Century Gothic" panose="020B0502020202020204" pitchFamily="34" charset="0"/>
              </a:rPr>
              <a:t>Develop</a:t>
            </a:r>
            <a:r>
              <a:rPr lang="en-US" b="1" dirty="0">
                <a:solidFill>
                  <a:srgbClr val="7DB862"/>
                </a:solidFill>
                <a:latin typeface="Garamond" panose="02020404030301010803" pitchFamily="18" charset="0"/>
              </a:rPr>
              <a:t> </a:t>
            </a:r>
            <a:r>
              <a:rPr lang="en-US" dirty="0">
                <a:solidFill>
                  <a:schemeClr val="tx1">
                    <a:lumMod val="75000"/>
                  </a:schemeClr>
                </a:solidFill>
                <a:latin typeface="Garamond" panose="02020404030301010803" pitchFamily="18" charset="0"/>
              </a:rPr>
              <a:t>tracking methodology that can be passed on to partners and used to understand or prevent future invasions.</a:t>
            </a:r>
            <a:endParaRPr lang="en-US" dirty="0" smtClean="0">
              <a:solidFill>
                <a:schemeClr val="tx1">
                  <a:lumMod val="75000"/>
                </a:schemeClr>
              </a:solidFill>
            </a:endParaRPr>
          </a:p>
        </p:txBody>
      </p:sp>
      <p:sp>
        <p:nvSpPr>
          <p:cNvPr id="168" name="Shape 64"/>
          <p:cNvSpPr txBox="1"/>
          <p:nvPr/>
        </p:nvSpPr>
        <p:spPr>
          <a:xfrm>
            <a:off x="593594" y="33111489"/>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rgbClr val="585454"/>
              </a:buClr>
              <a:buSzPct val="25000"/>
              <a:buFont typeface="Arial"/>
              <a:buNone/>
            </a:pPr>
            <a:r>
              <a:rPr lang="en-US" sz="2700" b="0" i="0" u="none" strike="noStrike" cap="none">
                <a:solidFill>
                  <a:srgbClr val="585454"/>
                </a:solidFill>
                <a:latin typeface="Garamond"/>
                <a:ea typeface="Garamond"/>
                <a:cs typeface="Garamond"/>
                <a:sym typeface="Garamond"/>
              </a:rPr>
              <a:t>Sara Lubkin</a:t>
            </a:r>
          </a:p>
          <a:p>
            <a:pPr marL="0" marR="0" lvl="0" indent="0" algn="ctr" rtl="0">
              <a:lnSpc>
                <a:spcPct val="100000"/>
              </a:lnSpc>
              <a:spcBef>
                <a:spcPts val="0"/>
              </a:spcBef>
              <a:buClr>
                <a:srgbClr val="585454"/>
              </a:buClr>
              <a:buSzPct val="25000"/>
              <a:buFont typeface="Arial"/>
              <a:buNone/>
            </a:pPr>
            <a:r>
              <a:rPr lang="en-US" sz="2700" b="0" i="0" u="none" strike="noStrike" cap="none">
                <a:solidFill>
                  <a:srgbClr val="585454"/>
                </a:solidFill>
                <a:latin typeface="Garamond"/>
                <a:ea typeface="Garamond"/>
                <a:cs typeface="Garamond"/>
                <a:sym typeface="Garamond"/>
              </a:rPr>
              <a:t>Team Lead</a:t>
            </a:r>
          </a:p>
        </p:txBody>
      </p:sp>
      <p:sp>
        <p:nvSpPr>
          <p:cNvPr id="169" name="Shape 80"/>
          <p:cNvSpPr txBox="1"/>
          <p:nvPr/>
        </p:nvSpPr>
        <p:spPr>
          <a:xfrm>
            <a:off x="3237786" y="33137786"/>
            <a:ext cx="2872251"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b="0" u="none">
                <a:solidFill>
                  <a:srgbClr val="585454"/>
                </a:solidFill>
                <a:latin typeface="Garamond"/>
                <a:ea typeface="Garamond"/>
                <a:cs typeface="Garamond"/>
                <a:sym typeface="Garamond"/>
              </a:rPr>
              <a:t>Julia Marrs</a:t>
            </a:r>
          </a:p>
        </p:txBody>
      </p:sp>
      <p:sp>
        <p:nvSpPr>
          <p:cNvPr id="170" name="Shape 82"/>
          <p:cNvSpPr txBox="1"/>
          <p:nvPr/>
        </p:nvSpPr>
        <p:spPr>
          <a:xfrm>
            <a:off x="5817025" y="33164083"/>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b="0" u="none">
                <a:solidFill>
                  <a:srgbClr val="585454"/>
                </a:solidFill>
                <a:latin typeface="Garamond"/>
                <a:ea typeface="Garamond"/>
                <a:cs typeface="Garamond"/>
                <a:sym typeface="Garamond"/>
              </a:rPr>
              <a:t>Sean McCartney</a:t>
            </a:r>
          </a:p>
        </p:txBody>
      </p:sp>
      <p:sp>
        <p:nvSpPr>
          <p:cNvPr id="171" name="Shape 85"/>
          <p:cNvSpPr txBox="1"/>
          <p:nvPr/>
        </p:nvSpPr>
        <p:spPr>
          <a:xfrm>
            <a:off x="8458706" y="33137786"/>
            <a:ext cx="3002160" cy="124789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buClr>
                <a:srgbClr val="585454"/>
              </a:buClr>
              <a:buSzPct val="25000"/>
              <a:buFont typeface="Arial"/>
              <a:buNone/>
            </a:pPr>
            <a:r>
              <a:rPr lang="en-US" sz="2700" b="0" u="none">
                <a:solidFill>
                  <a:srgbClr val="585454"/>
                </a:solidFill>
                <a:latin typeface="Garamond"/>
                <a:ea typeface="Garamond"/>
                <a:cs typeface="Garamond"/>
                <a:sym typeface="Garamond"/>
              </a:rPr>
              <a:t>Alison Thieme</a:t>
            </a:r>
          </a:p>
        </p:txBody>
      </p:sp>
      <p:pic>
        <p:nvPicPr>
          <p:cNvPr id="172" name="Shape 78"/>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1001017" y="30977108"/>
            <a:ext cx="2084832" cy="2081787"/>
          </a:xfrm>
          <a:prstGeom prst="rect">
            <a:avLst/>
          </a:prstGeom>
          <a:noFill/>
          <a:ln>
            <a:noFill/>
          </a:ln>
        </p:spPr>
      </p:pic>
      <p:pic>
        <p:nvPicPr>
          <p:cNvPr id="173" name="Picture 172"/>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flipH="1">
            <a:off x="1161037" y="31132682"/>
            <a:ext cx="1764792" cy="1764792"/>
          </a:xfrm>
          <a:prstGeom prst="ellipse">
            <a:avLst/>
          </a:prstGeom>
          <a:ln w="63500" cap="rnd">
            <a:noFill/>
          </a:ln>
          <a:effectLst/>
        </p:spPr>
      </p:pic>
      <p:pic>
        <p:nvPicPr>
          <p:cNvPr id="174" name="Shape 78"/>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3629236" y="30975299"/>
            <a:ext cx="2084832" cy="2081787"/>
          </a:xfrm>
          <a:prstGeom prst="rect">
            <a:avLst/>
          </a:prstGeom>
          <a:noFill/>
          <a:ln>
            <a:noFill/>
          </a:ln>
        </p:spPr>
      </p:pic>
      <p:pic>
        <p:nvPicPr>
          <p:cNvPr id="175" name="Shape 78"/>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6261974" y="31029702"/>
            <a:ext cx="2084832" cy="2081787"/>
          </a:xfrm>
          <a:prstGeom prst="rect">
            <a:avLst/>
          </a:prstGeom>
          <a:noFill/>
          <a:ln>
            <a:noFill/>
          </a:ln>
        </p:spPr>
      </p:pic>
      <p:pic>
        <p:nvPicPr>
          <p:cNvPr id="176" name="Shape 78"/>
          <p:cNvPicPr preferRelativeResize="0"/>
          <p:nvPr/>
        </p:nvPicPr>
        <p:blipFill rotWithShape="1">
          <a:blip r:embed="rId22" cstate="print">
            <a:alphaModFix/>
            <a:extLst>
              <a:ext uri="{28A0092B-C50C-407E-A947-70E740481C1C}">
                <a14:useLocalDpi xmlns:a14="http://schemas.microsoft.com/office/drawing/2010/main"/>
              </a:ext>
            </a:extLst>
          </a:blip>
          <a:srcRect/>
          <a:stretch/>
        </p:blipFill>
        <p:spPr>
          <a:xfrm>
            <a:off x="8890193" y="30975299"/>
            <a:ext cx="2084832" cy="2081787"/>
          </a:xfrm>
          <a:prstGeom prst="rect">
            <a:avLst/>
          </a:prstGeom>
          <a:noFill/>
          <a:ln>
            <a:noFill/>
          </a:ln>
        </p:spPr>
      </p:pic>
      <p:pic>
        <p:nvPicPr>
          <p:cNvPr id="177" name="Picture 176"/>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3789256" y="31132682"/>
            <a:ext cx="1764792" cy="1764792"/>
          </a:xfrm>
          <a:prstGeom prst="ellipse">
            <a:avLst/>
          </a:prstGeom>
          <a:ln w="63500" cap="rnd">
            <a:noFill/>
          </a:ln>
          <a:effectLst/>
        </p:spPr>
      </p:pic>
      <p:pic>
        <p:nvPicPr>
          <p:cNvPr id="178" name="Picture 177"/>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9050225" y="31132682"/>
            <a:ext cx="1764768" cy="1764792"/>
          </a:xfrm>
          <a:prstGeom prst="ellipse">
            <a:avLst/>
          </a:prstGeom>
          <a:ln w="63500" cap="rnd">
            <a:noFill/>
          </a:ln>
          <a:effectLst/>
        </p:spPr>
      </p:pic>
      <p:pic>
        <p:nvPicPr>
          <p:cNvPr id="179" name="Picture 178"/>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6421994" y="31188199"/>
            <a:ext cx="1764792" cy="1764792"/>
          </a:xfrm>
          <a:prstGeom prst="ellipse">
            <a:avLst/>
          </a:prstGeom>
          <a:ln w="63500" cap="rnd">
            <a:noFill/>
          </a:ln>
          <a:effectLst/>
        </p:spPr>
      </p:pic>
      <p:grpSp>
        <p:nvGrpSpPr>
          <p:cNvPr id="6" name="Group 5"/>
          <p:cNvGrpSpPr/>
          <p:nvPr/>
        </p:nvGrpSpPr>
        <p:grpSpPr>
          <a:xfrm>
            <a:off x="15872948" y="10053794"/>
            <a:ext cx="8071318" cy="5338552"/>
            <a:chOff x="15614626" y="9597807"/>
            <a:chExt cx="8728634" cy="5534400"/>
          </a:xfrm>
        </p:grpSpPr>
        <p:pic>
          <p:nvPicPr>
            <p:cNvPr id="4" name="Picture 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9546251" y="9597807"/>
              <a:ext cx="4797009" cy="2376912"/>
            </a:xfrm>
            <a:prstGeom prst="rect">
              <a:avLst/>
            </a:prstGeom>
          </p:spPr>
        </p:pic>
        <p:sp>
          <p:nvSpPr>
            <p:cNvPr id="128" name="Shape 67"/>
            <p:cNvSpPr txBox="1"/>
            <p:nvPr/>
          </p:nvSpPr>
          <p:spPr>
            <a:xfrm>
              <a:off x="21944755" y="13326393"/>
              <a:ext cx="1977899" cy="436719"/>
            </a:xfrm>
            <a:prstGeom prst="rect">
              <a:avLst/>
            </a:prstGeom>
            <a:noFill/>
            <a:ln>
              <a:noFill/>
            </a:ln>
          </p:spPr>
          <p:txBody>
            <a:bodyPr lIns="91425" tIns="45700" rIns="91425" bIns="45700" anchor="t" anchorCtr="0">
              <a:noAutofit/>
            </a:bodyPr>
            <a:lstStyle/>
            <a:p>
              <a:r>
                <a:rPr lang="en-US" sz="1800" b="1" i="1" dirty="0">
                  <a:solidFill>
                    <a:srgbClr val="1573B3"/>
                  </a:solidFill>
                  <a:latin typeface="Century Gothic" panose="020B0502020202020204" pitchFamily="34" charset="0"/>
                </a:rPr>
                <a:t>Pacific Ocean</a:t>
              </a:r>
            </a:p>
          </p:txBody>
        </p:sp>
        <p:pic>
          <p:nvPicPr>
            <p:cNvPr id="130" name="Picture 129"/>
            <p:cNvPicPr>
              <a:picLocks noChangeAspect="1"/>
            </p:cNvPicPr>
            <p:nvPr/>
          </p:nvPicPr>
          <p:blipFill>
            <a:blip r:embed="rId28"/>
            <a:stretch>
              <a:fillRect/>
            </a:stretch>
          </p:blipFill>
          <p:spPr>
            <a:xfrm>
              <a:off x="15792247" y="13403362"/>
              <a:ext cx="251625" cy="1622379"/>
            </a:xfrm>
            <a:prstGeom prst="rect">
              <a:avLst/>
            </a:prstGeom>
          </p:spPr>
        </p:pic>
        <p:sp>
          <p:nvSpPr>
            <p:cNvPr id="132" name="Shape 67"/>
            <p:cNvSpPr txBox="1"/>
            <p:nvPr/>
          </p:nvSpPr>
          <p:spPr>
            <a:xfrm>
              <a:off x="20124168" y="13990053"/>
              <a:ext cx="1444903" cy="355667"/>
            </a:xfrm>
            <a:prstGeom prst="rect">
              <a:avLst/>
            </a:prstGeom>
            <a:noFill/>
            <a:ln>
              <a:noFill/>
            </a:ln>
          </p:spPr>
          <p:txBody>
            <a:bodyPr lIns="91425" tIns="45700" rIns="91425" bIns="45700" anchor="t" anchorCtr="0">
              <a:noAutofit/>
            </a:bodyPr>
            <a:lstStyle/>
            <a:p>
              <a:r>
                <a:rPr lang="en-US" sz="1600" dirty="0" smtClean="0">
                  <a:latin typeface="Century Gothic" panose="020B0502020202020204" pitchFamily="34" charset="0"/>
                </a:rPr>
                <a:t>Hispaniola</a:t>
              </a:r>
              <a:endParaRPr lang="en-US" sz="1600" dirty="0">
                <a:latin typeface="Century Gothic" panose="020B0502020202020204" pitchFamily="34" charset="0"/>
              </a:endParaRPr>
            </a:p>
          </p:txBody>
        </p:sp>
        <p:sp>
          <p:nvSpPr>
            <p:cNvPr id="134" name="Shape 67"/>
            <p:cNvSpPr txBox="1"/>
            <p:nvPr/>
          </p:nvSpPr>
          <p:spPr>
            <a:xfrm>
              <a:off x="18082622" y="13236543"/>
              <a:ext cx="1138350" cy="446170"/>
            </a:xfrm>
            <a:prstGeom prst="rect">
              <a:avLst/>
            </a:prstGeom>
            <a:noFill/>
            <a:ln>
              <a:noFill/>
            </a:ln>
          </p:spPr>
          <p:txBody>
            <a:bodyPr lIns="91425" tIns="45700" rIns="91425" bIns="45700" anchor="t" anchorCtr="0">
              <a:noAutofit/>
            </a:bodyPr>
            <a:lstStyle/>
            <a:p>
              <a:r>
                <a:rPr lang="en-US" sz="1600" dirty="0" smtClean="0">
                  <a:latin typeface="Century Gothic" panose="020B0502020202020204" pitchFamily="34" charset="0"/>
                </a:rPr>
                <a:t>Cuba</a:t>
              </a:r>
              <a:endParaRPr lang="en-US" sz="1600" dirty="0">
                <a:latin typeface="Century Gothic" panose="020B0502020202020204" pitchFamily="34" charset="0"/>
              </a:endParaRPr>
            </a:p>
          </p:txBody>
        </p:sp>
        <p:sp>
          <p:nvSpPr>
            <p:cNvPr id="135" name="Shape 67"/>
            <p:cNvSpPr txBox="1"/>
            <p:nvPr/>
          </p:nvSpPr>
          <p:spPr>
            <a:xfrm>
              <a:off x="15614626" y="9844515"/>
              <a:ext cx="1738714" cy="436719"/>
            </a:xfrm>
            <a:prstGeom prst="rect">
              <a:avLst/>
            </a:prstGeom>
            <a:noFill/>
            <a:ln>
              <a:noFill/>
            </a:ln>
          </p:spPr>
          <p:txBody>
            <a:bodyPr lIns="91425" tIns="45700" rIns="91425" bIns="45700" anchor="t" anchorCtr="0">
              <a:noAutofit/>
            </a:bodyPr>
            <a:lstStyle/>
            <a:p>
              <a:r>
                <a:rPr lang="en-US" sz="1600" dirty="0" smtClean="0">
                  <a:latin typeface="Century Gothic" panose="020B0502020202020204" pitchFamily="34" charset="0"/>
                </a:rPr>
                <a:t>United States</a:t>
              </a:r>
              <a:endParaRPr lang="en-US" sz="1600" dirty="0">
                <a:latin typeface="Century Gothic" panose="020B0502020202020204" pitchFamily="34" charset="0"/>
              </a:endParaRPr>
            </a:p>
          </p:txBody>
        </p:sp>
        <p:sp>
          <p:nvSpPr>
            <p:cNvPr id="136" name="Shape 67"/>
            <p:cNvSpPr txBox="1"/>
            <p:nvPr/>
          </p:nvSpPr>
          <p:spPr>
            <a:xfrm>
              <a:off x="21595046" y="14590298"/>
              <a:ext cx="1496895" cy="436719"/>
            </a:xfrm>
            <a:prstGeom prst="rect">
              <a:avLst/>
            </a:prstGeom>
            <a:noFill/>
            <a:ln>
              <a:noFill/>
            </a:ln>
          </p:spPr>
          <p:txBody>
            <a:bodyPr lIns="91425" tIns="45700" rIns="91425" bIns="45700" anchor="t" anchorCtr="0">
              <a:noAutofit/>
            </a:bodyPr>
            <a:lstStyle/>
            <a:p>
              <a:r>
                <a:rPr lang="en-US" sz="1600" dirty="0" smtClean="0">
                  <a:latin typeface="Century Gothic" panose="020B0502020202020204" pitchFamily="34" charset="0"/>
                </a:rPr>
                <a:t>Puerto Rico</a:t>
              </a:r>
              <a:endParaRPr lang="en-US" sz="1600" dirty="0">
                <a:latin typeface="Century Gothic" panose="020B0502020202020204" pitchFamily="34" charset="0"/>
              </a:endParaRPr>
            </a:p>
          </p:txBody>
        </p:sp>
        <p:grpSp>
          <p:nvGrpSpPr>
            <p:cNvPr id="395" name="Group 310"/>
            <p:cNvGrpSpPr>
              <a:grpSpLocks noChangeAspect="1"/>
            </p:cNvGrpSpPr>
            <p:nvPr/>
          </p:nvGrpSpPr>
          <p:grpSpPr bwMode="auto">
            <a:xfrm>
              <a:off x="19848945" y="12025259"/>
              <a:ext cx="4337050" cy="1377951"/>
              <a:chOff x="12386" y="7464"/>
              <a:chExt cx="2732" cy="868"/>
            </a:xfrm>
          </p:grpSpPr>
          <p:sp>
            <p:nvSpPr>
              <p:cNvPr id="396" name="AutoShape 309"/>
              <p:cNvSpPr>
                <a:spLocks noChangeAspect="1" noChangeArrowheads="1" noTextEdit="1"/>
              </p:cNvSpPr>
              <p:nvPr/>
            </p:nvSpPr>
            <p:spPr bwMode="auto">
              <a:xfrm>
                <a:off x="12893" y="7548"/>
                <a:ext cx="2223" cy="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397" name="Group 511"/>
              <p:cNvGrpSpPr>
                <a:grpSpLocks/>
              </p:cNvGrpSpPr>
              <p:nvPr/>
            </p:nvGrpSpPr>
            <p:grpSpPr bwMode="auto">
              <a:xfrm>
                <a:off x="12386" y="7464"/>
                <a:ext cx="2732" cy="491"/>
                <a:chOff x="12386" y="7464"/>
                <a:chExt cx="2732" cy="491"/>
              </a:xfrm>
            </p:grpSpPr>
            <p:sp>
              <p:nvSpPr>
                <p:cNvPr id="500" name="Rectangle 311"/>
                <p:cNvSpPr>
                  <a:spLocks noChangeArrowheads="1"/>
                </p:cNvSpPr>
                <p:nvPr/>
              </p:nvSpPr>
              <p:spPr bwMode="auto">
                <a:xfrm>
                  <a:off x="12386" y="7464"/>
                  <a:ext cx="2730"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i="0" u="none" strike="noStrike" cap="none" normalizeH="0" baseline="0" dirty="0" smtClean="0">
                      <a:ln>
                        <a:noFill/>
                      </a:ln>
                      <a:solidFill>
                        <a:srgbClr val="000000"/>
                      </a:solidFill>
                      <a:effectLst/>
                      <a:latin typeface="Century Gothic" panose="020B0502020202020204" pitchFamily="34" charset="0"/>
                    </a:rPr>
                    <a:t>Normalized Difference Vegetation Index</a:t>
                  </a:r>
                  <a:endParaRPr kumimoji="0" lang="en-US" altLang="en-US" sz="1800" i="0" u="none" strike="noStrike" cap="none" normalizeH="0" baseline="0" dirty="0" smtClean="0">
                    <a:ln>
                      <a:noFill/>
                    </a:ln>
                    <a:solidFill>
                      <a:schemeClr val="tx1"/>
                    </a:solidFill>
                    <a:effectLst/>
                    <a:latin typeface="Century Gothic" panose="020B0502020202020204" pitchFamily="34" charset="0"/>
                  </a:endParaRPr>
                </a:p>
              </p:txBody>
            </p:sp>
            <p:sp>
              <p:nvSpPr>
                <p:cNvPr id="501" name="Line 312"/>
                <p:cNvSpPr>
                  <a:spLocks noChangeShapeType="1"/>
                </p:cNvSpPr>
                <p:nvPr/>
              </p:nvSpPr>
              <p:spPr bwMode="auto">
                <a:xfrm>
                  <a:off x="15098" y="7737"/>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2" name="Rectangle 313"/>
                <p:cNvSpPr>
                  <a:spLocks noChangeArrowheads="1"/>
                </p:cNvSpPr>
                <p:nvPr/>
              </p:nvSpPr>
              <p:spPr bwMode="auto">
                <a:xfrm>
                  <a:off x="14877" y="7737"/>
                  <a:ext cx="221" cy="1"/>
                </a:xfrm>
                <a:prstGeom prst="rect">
                  <a:avLst/>
                </a:prstGeom>
                <a:solidFill>
                  <a:srgbClr val="006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3" name="Rectangle 314"/>
                <p:cNvSpPr>
                  <a:spLocks noChangeArrowheads="1"/>
                </p:cNvSpPr>
                <p:nvPr/>
              </p:nvSpPr>
              <p:spPr bwMode="auto">
                <a:xfrm>
                  <a:off x="14877" y="7738"/>
                  <a:ext cx="221" cy="1"/>
                </a:xfrm>
                <a:prstGeom prst="rect">
                  <a:avLst/>
                </a:prstGeom>
                <a:solidFill>
                  <a:srgbClr val="066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4" name="Rectangle 315"/>
                <p:cNvSpPr>
                  <a:spLocks noChangeArrowheads="1"/>
                </p:cNvSpPr>
                <p:nvPr/>
              </p:nvSpPr>
              <p:spPr bwMode="auto">
                <a:xfrm>
                  <a:off x="14877" y="7739"/>
                  <a:ext cx="221" cy="1"/>
                </a:xfrm>
                <a:prstGeom prst="rect">
                  <a:avLst/>
                </a:prstGeom>
                <a:solidFill>
                  <a:srgbClr val="0A6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5" name="Rectangle 316"/>
                <p:cNvSpPr>
                  <a:spLocks noChangeArrowheads="1"/>
                </p:cNvSpPr>
                <p:nvPr/>
              </p:nvSpPr>
              <p:spPr bwMode="auto">
                <a:xfrm>
                  <a:off x="14877" y="7740"/>
                  <a:ext cx="221" cy="1"/>
                </a:xfrm>
                <a:prstGeom prst="rect">
                  <a:avLst/>
                </a:prstGeom>
                <a:solidFill>
                  <a:srgbClr val="0D6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6" name="Rectangle 317"/>
                <p:cNvSpPr>
                  <a:spLocks noChangeArrowheads="1"/>
                </p:cNvSpPr>
                <p:nvPr/>
              </p:nvSpPr>
              <p:spPr bwMode="auto">
                <a:xfrm>
                  <a:off x="14877" y="7741"/>
                  <a:ext cx="221" cy="2"/>
                </a:xfrm>
                <a:prstGeom prst="rect">
                  <a:avLst/>
                </a:prstGeom>
                <a:solidFill>
                  <a:srgbClr val="0F6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7" name="Rectangle 318"/>
                <p:cNvSpPr>
                  <a:spLocks noChangeArrowheads="1"/>
                </p:cNvSpPr>
                <p:nvPr/>
              </p:nvSpPr>
              <p:spPr bwMode="auto">
                <a:xfrm>
                  <a:off x="14877" y="7743"/>
                  <a:ext cx="221" cy="1"/>
                </a:xfrm>
                <a:prstGeom prst="rect">
                  <a:avLst/>
                </a:prstGeom>
                <a:solidFill>
                  <a:srgbClr val="11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8" name="Rectangle 319"/>
                <p:cNvSpPr>
                  <a:spLocks noChangeArrowheads="1"/>
                </p:cNvSpPr>
                <p:nvPr/>
              </p:nvSpPr>
              <p:spPr bwMode="auto">
                <a:xfrm>
                  <a:off x="14877" y="7744"/>
                  <a:ext cx="221" cy="1"/>
                </a:xfrm>
                <a:prstGeom prst="rect">
                  <a:avLst/>
                </a:prstGeom>
                <a:solidFill>
                  <a:srgbClr val="13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9" name="Rectangle 320"/>
                <p:cNvSpPr>
                  <a:spLocks noChangeArrowheads="1"/>
                </p:cNvSpPr>
                <p:nvPr/>
              </p:nvSpPr>
              <p:spPr bwMode="auto">
                <a:xfrm>
                  <a:off x="14877" y="7745"/>
                  <a:ext cx="221" cy="1"/>
                </a:xfrm>
                <a:prstGeom prst="rect">
                  <a:avLst/>
                </a:prstGeom>
                <a:solidFill>
                  <a:srgbClr val="15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0" name="Rectangle 321"/>
                <p:cNvSpPr>
                  <a:spLocks noChangeArrowheads="1"/>
                </p:cNvSpPr>
                <p:nvPr/>
              </p:nvSpPr>
              <p:spPr bwMode="auto">
                <a:xfrm>
                  <a:off x="14877" y="7746"/>
                  <a:ext cx="221" cy="1"/>
                </a:xfrm>
                <a:prstGeom prst="rect">
                  <a:avLst/>
                </a:prstGeom>
                <a:solidFill>
                  <a:srgbClr val="17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1" name="Rectangle 322"/>
                <p:cNvSpPr>
                  <a:spLocks noChangeArrowheads="1"/>
                </p:cNvSpPr>
                <p:nvPr/>
              </p:nvSpPr>
              <p:spPr bwMode="auto">
                <a:xfrm>
                  <a:off x="14877" y="7747"/>
                  <a:ext cx="221" cy="1"/>
                </a:xfrm>
                <a:prstGeom prst="rect">
                  <a:avLst/>
                </a:prstGeom>
                <a:solidFill>
                  <a:srgbClr val="186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 name="Rectangle 323"/>
                <p:cNvSpPr>
                  <a:spLocks noChangeArrowheads="1"/>
                </p:cNvSpPr>
                <p:nvPr/>
              </p:nvSpPr>
              <p:spPr bwMode="auto">
                <a:xfrm>
                  <a:off x="14877" y="7748"/>
                  <a:ext cx="221" cy="2"/>
                </a:xfrm>
                <a:prstGeom prst="rect">
                  <a:avLst/>
                </a:prstGeom>
                <a:solidFill>
                  <a:srgbClr val="1B6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3" name="Rectangle 324"/>
                <p:cNvSpPr>
                  <a:spLocks noChangeArrowheads="1"/>
                </p:cNvSpPr>
                <p:nvPr/>
              </p:nvSpPr>
              <p:spPr bwMode="auto">
                <a:xfrm>
                  <a:off x="14877" y="7750"/>
                  <a:ext cx="221" cy="1"/>
                </a:xfrm>
                <a:prstGeom prst="rect">
                  <a:avLst/>
                </a:prstGeom>
                <a:solidFill>
                  <a:srgbClr val="1D6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4" name="Rectangle 325"/>
                <p:cNvSpPr>
                  <a:spLocks noChangeArrowheads="1"/>
                </p:cNvSpPr>
                <p:nvPr/>
              </p:nvSpPr>
              <p:spPr bwMode="auto">
                <a:xfrm>
                  <a:off x="14877" y="7751"/>
                  <a:ext cx="221" cy="1"/>
                </a:xfrm>
                <a:prstGeom prst="rect">
                  <a:avLst/>
                </a:prstGeom>
                <a:solidFill>
                  <a:srgbClr val="1D6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 name="Rectangle 326"/>
                <p:cNvSpPr>
                  <a:spLocks noChangeArrowheads="1"/>
                </p:cNvSpPr>
                <p:nvPr/>
              </p:nvSpPr>
              <p:spPr bwMode="auto">
                <a:xfrm>
                  <a:off x="14877" y="7752"/>
                  <a:ext cx="221" cy="1"/>
                </a:xfrm>
                <a:prstGeom prst="rect">
                  <a:avLst/>
                </a:prstGeom>
                <a:solidFill>
                  <a:srgbClr val="1F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 name="Rectangle 327"/>
                <p:cNvSpPr>
                  <a:spLocks noChangeArrowheads="1"/>
                </p:cNvSpPr>
                <p:nvPr/>
              </p:nvSpPr>
              <p:spPr bwMode="auto">
                <a:xfrm>
                  <a:off x="14877" y="7753"/>
                  <a:ext cx="221" cy="1"/>
                </a:xfrm>
                <a:prstGeom prst="rect">
                  <a:avLst/>
                </a:prstGeom>
                <a:solidFill>
                  <a:srgbClr val="216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 name="Rectangle 328"/>
                <p:cNvSpPr>
                  <a:spLocks noChangeArrowheads="1"/>
                </p:cNvSpPr>
                <p:nvPr/>
              </p:nvSpPr>
              <p:spPr bwMode="auto">
                <a:xfrm>
                  <a:off x="14877" y="7754"/>
                  <a:ext cx="221" cy="1"/>
                </a:xfrm>
                <a:prstGeom prst="rect">
                  <a:avLst/>
                </a:prstGeom>
                <a:solidFill>
                  <a:srgbClr val="227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 name="Rectangle 329"/>
                <p:cNvSpPr>
                  <a:spLocks noChangeArrowheads="1"/>
                </p:cNvSpPr>
                <p:nvPr/>
              </p:nvSpPr>
              <p:spPr bwMode="auto">
                <a:xfrm>
                  <a:off x="14877" y="7755"/>
                  <a:ext cx="221" cy="2"/>
                </a:xfrm>
                <a:prstGeom prst="rect">
                  <a:avLst/>
                </a:prstGeom>
                <a:solidFill>
                  <a:srgbClr val="247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 name="Rectangle 330"/>
                <p:cNvSpPr>
                  <a:spLocks noChangeArrowheads="1"/>
                </p:cNvSpPr>
                <p:nvPr/>
              </p:nvSpPr>
              <p:spPr bwMode="auto">
                <a:xfrm>
                  <a:off x="14877" y="7757"/>
                  <a:ext cx="221" cy="1"/>
                </a:xfrm>
                <a:prstGeom prst="rect">
                  <a:avLst/>
                </a:prstGeom>
                <a:solidFill>
                  <a:srgbClr val="257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 name="Rectangle 331"/>
                <p:cNvSpPr>
                  <a:spLocks noChangeArrowheads="1"/>
                </p:cNvSpPr>
                <p:nvPr/>
              </p:nvSpPr>
              <p:spPr bwMode="auto">
                <a:xfrm>
                  <a:off x="14877" y="7758"/>
                  <a:ext cx="221" cy="1"/>
                </a:xfrm>
                <a:prstGeom prst="rect">
                  <a:avLst/>
                </a:prstGeom>
                <a:solidFill>
                  <a:srgbClr val="26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 name="Rectangle 332"/>
                <p:cNvSpPr>
                  <a:spLocks noChangeArrowheads="1"/>
                </p:cNvSpPr>
                <p:nvPr/>
              </p:nvSpPr>
              <p:spPr bwMode="auto">
                <a:xfrm>
                  <a:off x="14877" y="7759"/>
                  <a:ext cx="221" cy="1"/>
                </a:xfrm>
                <a:prstGeom prst="rect">
                  <a:avLst/>
                </a:prstGeom>
                <a:solidFill>
                  <a:srgbClr val="28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2" name="Rectangle 333"/>
                <p:cNvSpPr>
                  <a:spLocks noChangeArrowheads="1"/>
                </p:cNvSpPr>
                <p:nvPr/>
              </p:nvSpPr>
              <p:spPr bwMode="auto">
                <a:xfrm>
                  <a:off x="14877" y="7760"/>
                  <a:ext cx="221" cy="1"/>
                </a:xfrm>
                <a:prstGeom prst="rect">
                  <a:avLst/>
                </a:prstGeom>
                <a:solidFill>
                  <a:srgbClr val="2A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3" name="Rectangle 334"/>
                <p:cNvSpPr>
                  <a:spLocks noChangeArrowheads="1"/>
                </p:cNvSpPr>
                <p:nvPr/>
              </p:nvSpPr>
              <p:spPr bwMode="auto">
                <a:xfrm>
                  <a:off x="14877" y="7761"/>
                  <a:ext cx="221" cy="1"/>
                </a:xfrm>
                <a:prstGeom prst="rect">
                  <a:avLst/>
                </a:prstGeom>
                <a:solidFill>
                  <a:srgbClr val="2B7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4" name="Rectangle 335"/>
                <p:cNvSpPr>
                  <a:spLocks noChangeArrowheads="1"/>
                </p:cNvSpPr>
                <p:nvPr/>
              </p:nvSpPr>
              <p:spPr bwMode="auto">
                <a:xfrm>
                  <a:off x="14877" y="7762"/>
                  <a:ext cx="221" cy="1"/>
                </a:xfrm>
                <a:prstGeom prst="rect">
                  <a:avLst/>
                </a:prstGeom>
                <a:solidFill>
                  <a:srgbClr val="2D7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5" name="Rectangle 336"/>
                <p:cNvSpPr>
                  <a:spLocks noChangeArrowheads="1"/>
                </p:cNvSpPr>
                <p:nvPr/>
              </p:nvSpPr>
              <p:spPr bwMode="auto">
                <a:xfrm>
                  <a:off x="14877" y="7763"/>
                  <a:ext cx="221" cy="2"/>
                </a:xfrm>
                <a:prstGeom prst="rect">
                  <a:avLst/>
                </a:prstGeom>
                <a:solidFill>
                  <a:srgbClr val="2E7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6" name="Rectangle 337"/>
                <p:cNvSpPr>
                  <a:spLocks noChangeArrowheads="1"/>
                </p:cNvSpPr>
                <p:nvPr/>
              </p:nvSpPr>
              <p:spPr bwMode="auto">
                <a:xfrm>
                  <a:off x="14877" y="7765"/>
                  <a:ext cx="221" cy="1"/>
                </a:xfrm>
                <a:prstGeom prst="rect">
                  <a:avLst/>
                </a:prstGeom>
                <a:solidFill>
                  <a:srgbClr val="3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7" name="Rectangle 338"/>
                <p:cNvSpPr>
                  <a:spLocks noChangeArrowheads="1"/>
                </p:cNvSpPr>
                <p:nvPr/>
              </p:nvSpPr>
              <p:spPr bwMode="auto">
                <a:xfrm>
                  <a:off x="14877" y="7766"/>
                  <a:ext cx="221" cy="1"/>
                </a:xfrm>
                <a:prstGeom prst="rect">
                  <a:avLst/>
                </a:prstGeom>
                <a:solidFill>
                  <a:srgbClr val="307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8" name="Rectangle 339"/>
                <p:cNvSpPr>
                  <a:spLocks noChangeArrowheads="1"/>
                </p:cNvSpPr>
                <p:nvPr/>
              </p:nvSpPr>
              <p:spPr bwMode="auto">
                <a:xfrm>
                  <a:off x="14877" y="7767"/>
                  <a:ext cx="221" cy="1"/>
                </a:xfrm>
                <a:prstGeom prst="rect">
                  <a:avLst/>
                </a:prstGeom>
                <a:solidFill>
                  <a:srgbClr val="337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9" name="Rectangle 340"/>
                <p:cNvSpPr>
                  <a:spLocks noChangeArrowheads="1"/>
                </p:cNvSpPr>
                <p:nvPr/>
              </p:nvSpPr>
              <p:spPr bwMode="auto">
                <a:xfrm>
                  <a:off x="14877" y="7768"/>
                  <a:ext cx="221" cy="1"/>
                </a:xfrm>
                <a:prstGeom prst="rect">
                  <a:avLst/>
                </a:prstGeom>
                <a:solidFill>
                  <a:srgbClr val="337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0" name="Rectangle 341"/>
                <p:cNvSpPr>
                  <a:spLocks noChangeArrowheads="1"/>
                </p:cNvSpPr>
                <p:nvPr/>
              </p:nvSpPr>
              <p:spPr bwMode="auto">
                <a:xfrm>
                  <a:off x="14877" y="7769"/>
                  <a:ext cx="221" cy="1"/>
                </a:xfrm>
                <a:prstGeom prst="rect">
                  <a:avLst/>
                </a:prstGeom>
                <a:solidFill>
                  <a:srgbClr val="357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1" name="Rectangle 342"/>
                <p:cNvSpPr>
                  <a:spLocks noChangeArrowheads="1"/>
                </p:cNvSpPr>
                <p:nvPr/>
              </p:nvSpPr>
              <p:spPr bwMode="auto">
                <a:xfrm>
                  <a:off x="14877" y="7770"/>
                  <a:ext cx="221" cy="2"/>
                </a:xfrm>
                <a:prstGeom prst="rect">
                  <a:avLst/>
                </a:prstGeom>
                <a:solidFill>
                  <a:srgbClr val="367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2" name="Rectangle 343"/>
                <p:cNvSpPr>
                  <a:spLocks noChangeArrowheads="1"/>
                </p:cNvSpPr>
                <p:nvPr/>
              </p:nvSpPr>
              <p:spPr bwMode="auto">
                <a:xfrm>
                  <a:off x="14877" y="7772"/>
                  <a:ext cx="221" cy="1"/>
                </a:xfrm>
                <a:prstGeom prst="rect">
                  <a:avLst/>
                </a:prstGeom>
                <a:solidFill>
                  <a:srgbClr val="387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3" name="Rectangle 344"/>
                <p:cNvSpPr>
                  <a:spLocks noChangeArrowheads="1"/>
                </p:cNvSpPr>
                <p:nvPr/>
              </p:nvSpPr>
              <p:spPr bwMode="auto">
                <a:xfrm>
                  <a:off x="14877" y="7773"/>
                  <a:ext cx="221" cy="1"/>
                </a:xfrm>
                <a:prstGeom prst="rect">
                  <a:avLst/>
                </a:prstGeom>
                <a:solidFill>
                  <a:srgbClr val="39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4" name="Rectangle 345"/>
                <p:cNvSpPr>
                  <a:spLocks noChangeArrowheads="1"/>
                </p:cNvSpPr>
                <p:nvPr/>
              </p:nvSpPr>
              <p:spPr bwMode="auto">
                <a:xfrm>
                  <a:off x="14877" y="7774"/>
                  <a:ext cx="221" cy="1"/>
                </a:xfrm>
                <a:prstGeom prst="rect">
                  <a:avLst/>
                </a:prstGeom>
                <a:solidFill>
                  <a:srgbClr val="3C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5" name="Rectangle 346"/>
                <p:cNvSpPr>
                  <a:spLocks noChangeArrowheads="1"/>
                </p:cNvSpPr>
                <p:nvPr/>
              </p:nvSpPr>
              <p:spPr bwMode="auto">
                <a:xfrm>
                  <a:off x="14877" y="7775"/>
                  <a:ext cx="221" cy="1"/>
                </a:xfrm>
                <a:prstGeom prst="rect">
                  <a:avLst/>
                </a:prstGeom>
                <a:solidFill>
                  <a:srgbClr val="3C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6" name="Rectangle 347"/>
                <p:cNvSpPr>
                  <a:spLocks noChangeArrowheads="1"/>
                </p:cNvSpPr>
                <p:nvPr/>
              </p:nvSpPr>
              <p:spPr bwMode="auto">
                <a:xfrm>
                  <a:off x="14877" y="7776"/>
                  <a:ext cx="221" cy="1"/>
                </a:xfrm>
                <a:prstGeom prst="rect">
                  <a:avLst/>
                </a:prstGeom>
                <a:solidFill>
                  <a:srgbClr val="3F8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7" name="Rectangle 348"/>
                <p:cNvSpPr>
                  <a:spLocks noChangeArrowheads="1"/>
                </p:cNvSpPr>
                <p:nvPr/>
              </p:nvSpPr>
              <p:spPr bwMode="auto">
                <a:xfrm>
                  <a:off x="14877" y="7777"/>
                  <a:ext cx="221" cy="2"/>
                </a:xfrm>
                <a:prstGeom prst="rect">
                  <a:avLst/>
                </a:prstGeom>
                <a:solidFill>
                  <a:srgbClr val="3F8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8" name="Rectangle 349"/>
                <p:cNvSpPr>
                  <a:spLocks noChangeArrowheads="1"/>
                </p:cNvSpPr>
                <p:nvPr/>
              </p:nvSpPr>
              <p:spPr bwMode="auto">
                <a:xfrm>
                  <a:off x="14877" y="7779"/>
                  <a:ext cx="221" cy="1"/>
                </a:xfrm>
                <a:prstGeom prst="rect">
                  <a:avLst/>
                </a:prstGeom>
                <a:solidFill>
                  <a:srgbClr val="428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9" name="Rectangle 350"/>
                <p:cNvSpPr>
                  <a:spLocks noChangeArrowheads="1"/>
                </p:cNvSpPr>
                <p:nvPr/>
              </p:nvSpPr>
              <p:spPr bwMode="auto">
                <a:xfrm>
                  <a:off x="14877" y="7780"/>
                  <a:ext cx="221" cy="1"/>
                </a:xfrm>
                <a:prstGeom prst="rect">
                  <a:avLst/>
                </a:prstGeom>
                <a:solidFill>
                  <a:srgbClr val="428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0" name="Rectangle 351"/>
                <p:cNvSpPr>
                  <a:spLocks noChangeArrowheads="1"/>
                </p:cNvSpPr>
                <p:nvPr/>
              </p:nvSpPr>
              <p:spPr bwMode="auto">
                <a:xfrm>
                  <a:off x="14877" y="7781"/>
                  <a:ext cx="221" cy="1"/>
                </a:xfrm>
                <a:prstGeom prst="rect">
                  <a:avLst/>
                </a:prstGeom>
                <a:solidFill>
                  <a:srgbClr val="428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1" name="Rectangle 352"/>
                <p:cNvSpPr>
                  <a:spLocks noChangeArrowheads="1"/>
                </p:cNvSpPr>
                <p:nvPr/>
              </p:nvSpPr>
              <p:spPr bwMode="auto">
                <a:xfrm>
                  <a:off x="14877" y="7782"/>
                  <a:ext cx="221" cy="1"/>
                </a:xfrm>
                <a:prstGeom prst="rect">
                  <a:avLst/>
                </a:prstGeom>
                <a:solidFill>
                  <a:srgbClr val="468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2" name="Rectangle 353"/>
                <p:cNvSpPr>
                  <a:spLocks noChangeArrowheads="1"/>
                </p:cNvSpPr>
                <p:nvPr/>
              </p:nvSpPr>
              <p:spPr bwMode="auto">
                <a:xfrm>
                  <a:off x="14877" y="7783"/>
                  <a:ext cx="221" cy="1"/>
                </a:xfrm>
                <a:prstGeom prst="rect">
                  <a:avLst/>
                </a:prstGeom>
                <a:solidFill>
                  <a:srgbClr val="468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3" name="Rectangle 354"/>
                <p:cNvSpPr>
                  <a:spLocks noChangeArrowheads="1"/>
                </p:cNvSpPr>
                <p:nvPr/>
              </p:nvSpPr>
              <p:spPr bwMode="auto">
                <a:xfrm>
                  <a:off x="14877" y="7784"/>
                  <a:ext cx="221" cy="1"/>
                </a:xfrm>
                <a:prstGeom prst="rect">
                  <a:avLst/>
                </a:prstGeom>
                <a:solidFill>
                  <a:srgbClr val="498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4" name="Rectangle 355"/>
                <p:cNvSpPr>
                  <a:spLocks noChangeArrowheads="1"/>
                </p:cNvSpPr>
                <p:nvPr/>
              </p:nvSpPr>
              <p:spPr bwMode="auto">
                <a:xfrm>
                  <a:off x="14877" y="7785"/>
                  <a:ext cx="221" cy="2"/>
                </a:xfrm>
                <a:prstGeom prst="rect">
                  <a:avLst/>
                </a:prstGeom>
                <a:solidFill>
                  <a:srgbClr val="498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5" name="Rectangle 356"/>
                <p:cNvSpPr>
                  <a:spLocks noChangeArrowheads="1"/>
                </p:cNvSpPr>
                <p:nvPr/>
              </p:nvSpPr>
              <p:spPr bwMode="auto">
                <a:xfrm>
                  <a:off x="14877" y="7787"/>
                  <a:ext cx="221" cy="1"/>
                </a:xfrm>
                <a:prstGeom prst="rect">
                  <a:avLst/>
                </a:prstGeom>
                <a:solidFill>
                  <a:srgbClr val="4C8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6" name="Rectangle 357"/>
                <p:cNvSpPr>
                  <a:spLocks noChangeArrowheads="1"/>
                </p:cNvSpPr>
                <p:nvPr/>
              </p:nvSpPr>
              <p:spPr bwMode="auto">
                <a:xfrm>
                  <a:off x="14877" y="7788"/>
                  <a:ext cx="221" cy="1"/>
                </a:xfrm>
                <a:prstGeom prst="rect">
                  <a:avLst/>
                </a:prstGeom>
                <a:solidFill>
                  <a:srgbClr val="4D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7" name="Rectangle 358"/>
                <p:cNvSpPr>
                  <a:spLocks noChangeArrowheads="1"/>
                </p:cNvSpPr>
                <p:nvPr/>
              </p:nvSpPr>
              <p:spPr bwMode="auto">
                <a:xfrm>
                  <a:off x="14877" y="7789"/>
                  <a:ext cx="221" cy="1"/>
                </a:xfrm>
                <a:prstGeom prst="rect">
                  <a:avLst/>
                </a:prstGeom>
                <a:solidFill>
                  <a:srgbClr val="4D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8" name="Rectangle 359"/>
                <p:cNvSpPr>
                  <a:spLocks noChangeArrowheads="1"/>
                </p:cNvSpPr>
                <p:nvPr/>
              </p:nvSpPr>
              <p:spPr bwMode="auto">
                <a:xfrm>
                  <a:off x="14877" y="7790"/>
                  <a:ext cx="221" cy="1"/>
                </a:xfrm>
                <a:prstGeom prst="rect">
                  <a:avLst/>
                </a:prstGeom>
                <a:solidFill>
                  <a:srgbClr val="518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9" name="Rectangle 360"/>
                <p:cNvSpPr>
                  <a:spLocks noChangeArrowheads="1"/>
                </p:cNvSpPr>
                <p:nvPr/>
              </p:nvSpPr>
              <p:spPr bwMode="auto">
                <a:xfrm>
                  <a:off x="14877" y="7791"/>
                  <a:ext cx="221" cy="1"/>
                </a:xfrm>
                <a:prstGeom prst="rect">
                  <a:avLst/>
                </a:prstGeom>
                <a:solidFill>
                  <a:srgbClr val="518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0" name="Rectangle 361"/>
                <p:cNvSpPr>
                  <a:spLocks noChangeArrowheads="1"/>
                </p:cNvSpPr>
                <p:nvPr/>
              </p:nvSpPr>
              <p:spPr bwMode="auto">
                <a:xfrm>
                  <a:off x="14877" y="7792"/>
                  <a:ext cx="221" cy="2"/>
                </a:xfrm>
                <a:prstGeom prst="rect">
                  <a:avLst/>
                </a:prstGeom>
                <a:solidFill>
                  <a:srgbClr val="518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1" name="Rectangle 362"/>
                <p:cNvSpPr>
                  <a:spLocks noChangeArrowheads="1"/>
                </p:cNvSpPr>
                <p:nvPr/>
              </p:nvSpPr>
              <p:spPr bwMode="auto">
                <a:xfrm>
                  <a:off x="14877" y="7794"/>
                  <a:ext cx="221" cy="1"/>
                </a:xfrm>
                <a:prstGeom prst="rect">
                  <a:avLst/>
                </a:prstGeom>
                <a:solidFill>
                  <a:srgbClr val="55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2" name="Rectangle 363"/>
                <p:cNvSpPr>
                  <a:spLocks noChangeArrowheads="1"/>
                </p:cNvSpPr>
                <p:nvPr/>
              </p:nvSpPr>
              <p:spPr bwMode="auto">
                <a:xfrm>
                  <a:off x="14877" y="7795"/>
                  <a:ext cx="221" cy="1"/>
                </a:xfrm>
                <a:prstGeom prst="rect">
                  <a:avLst/>
                </a:prstGeom>
                <a:solidFill>
                  <a:srgbClr val="55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3" name="Rectangle 364"/>
                <p:cNvSpPr>
                  <a:spLocks noChangeArrowheads="1"/>
                </p:cNvSpPr>
                <p:nvPr/>
              </p:nvSpPr>
              <p:spPr bwMode="auto">
                <a:xfrm>
                  <a:off x="14877" y="7796"/>
                  <a:ext cx="221" cy="1"/>
                </a:xfrm>
                <a:prstGeom prst="rect">
                  <a:avLst/>
                </a:prstGeom>
                <a:solidFill>
                  <a:srgbClr val="599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4" name="Rectangle 365"/>
                <p:cNvSpPr>
                  <a:spLocks noChangeArrowheads="1"/>
                </p:cNvSpPr>
                <p:nvPr/>
              </p:nvSpPr>
              <p:spPr bwMode="auto">
                <a:xfrm>
                  <a:off x="14877" y="7797"/>
                  <a:ext cx="221" cy="1"/>
                </a:xfrm>
                <a:prstGeom prst="rect">
                  <a:avLst/>
                </a:prstGeom>
                <a:solidFill>
                  <a:srgbClr val="599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5" name="Rectangle 366"/>
                <p:cNvSpPr>
                  <a:spLocks noChangeArrowheads="1"/>
                </p:cNvSpPr>
                <p:nvPr/>
              </p:nvSpPr>
              <p:spPr bwMode="auto">
                <a:xfrm>
                  <a:off x="14877" y="7798"/>
                  <a:ext cx="221" cy="1"/>
                </a:xfrm>
                <a:prstGeom prst="rect">
                  <a:avLst/>
                </a:prstGeom>
                <a:solidFill>
                  <a:srgbClr val="599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6" name="Rectangle 367"/>
                <p:cNvSpPr>
                  <a:spLocks noChangeArrowheads="1"/>
                </p:cNvSpPr>
                <p:nvPr/>
              </p:nvSpPr>
              <p:spPr bwMode="auto">
                <a:xfrm>
                  <a:off x="14877" y="7799"/>
                  <a:ext cx="221" cy="2"/>
                </a:xfrm>
                <a:prstGeom prst="rect">
                  <a:avLst/>
                </a:prstGeom>
                <a:solidFill>
                  <a:srgbClr val="5D9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7" name="Rectangle 368"/>
                <p:cNvSpPr>
                  <a:spLocks noChangeArrowheads="1"/>
                </p:cNvSpPr>
                <p:nvPr/>
              </p:nvSpPr>
              <p:spPr bwMode="auto">
                <a:xfrm>
                  <a:off x="14877" y="7801"/>
                  <a:ext cx="221" cy="1"/>
                </a:xfrm>
                <a:prstGeom prst="rect">
                  <a:avLst/>
                </a:prstGeom>
                <a:solidFill>
                  <a:srgbClr val="5D9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8" name="Rectangle 369"/>
                <p:cNvSpPr>
                  <a:spLocks noChangeArrowheads="1"/>
                </p:cNvSpPr>
                <p:nvPr/>
              </p:nvSpPr>
              <p:spPr bwMode="auto">
                <a:xfrm>
                  <a:off x="14877" y="7802"/>
                  <a:ext cx="221" cy="1"/>
                </a:xfrm>
                <a:prstGeom prst="rect">
                  <a:avLst/>
                </a:prstGeom>
                <a:solidFill>
                  <a:srgbClr val="5E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9" name="Rectangle 370"/>
                <p:cNvSpPr>
                  <a:spLocks noChangeArrowheads="1"/>
                </p:cNvSpPr>
                <p:nvPr/>
              </p:nvSpPr>
              <p:spPr bwMode="auto">
                <a:xfrm>
                  <a:off x="14877" y="7803"/>
                  <a:ext cx="221" cy="1"/>
                </a:xfrm>
                <a:prstGeom prst="rect">
                  <a:avLst/>
                </a:prstGeom>
                <a:solidFill>
                  <a:srgbClr val="61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0" name="Rectangle 371"/>
                <p:cNvSpPr>
                  <a:spLocks noChangeArrowheads="1"/>
                </p:cNvSpPr>
                <p:nvPr/>
              </p:nvSpPr>
              <p:spPr bwMode="auto">
                <a:xfrm>
                  <a:off x="14877" y="7804"/>
                  <a:ext cx="221" cy="1"/>
                </a:xfrm>
                <a:prstGeom prst="rect">
                  <a:avLst/>
                </a:prstGeom>
                <a:solidFill>
                  <a:srgbClr val="61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1" name="Rectangle 372"/>
                <p:cNvSpPr>
                  <a:spLocks noChangeArrowheads="1"/>
                </p:cNvSpPr>
                <p:nvPr/>
              </p:nvSpPr>
              <p:spPr bwMode="auto">
                <a:xfrm>
                  <a:off x="14877" y="7805"/>
                  <a:ext cx="221" cy="1"/>
                </a:xfrm>
                <a:prstGeom prst="rect">
                  <a:avLst/>
                </a:prstGeom>
                <a:solidFill>
                  <a:srgbClr val="639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2" name="Rectangle 373"/>
                <p:cNvSpPr>
                  <a:spLocks noChangeArrowheads="1"/>
                </p:cNvSpPr>
                <p:nvPr/>
              </p:nvSpPr>
              <p:spPr bwMode="auto">
                <a:xfrm>
                  <a:off x="14877" y="7806"/>
                  <a:ext cx="221" cy="1"/>
                </a:xfrm>
                <a:prstGeom prst="rect">
                  <a:avLst/>
                </a:prstGeom>
                <a:solidFill>
                  <a:srgbClr val="659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3" name="Rectangle 374"/>
                <p:cNvSpPr>
                  <a:spLocks noChangeArrowheads="1"/>
                </p:cNvSpPr>
                <p:nvPr/>
              </p:nvSpPr>
              <p:spPr bwMode="auto">
                <a:xfrm>
                  <a:off x="14877" y="7807"/>
                  <a:ext cx="221" cy="2"/>
                </a:xfrm>
                <a:prstGeom prst="rect">
                  <a:avLst/>
                </a:prstGeom>
                <a:solidFill>
                  <a:srgbClr val="679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4" name="Rectangle 375"/>
                <p:cNvSpPr>
                  <a:spLocks noChangeArrowheads="1"/>
                </p:cNvSpPr>
                <p:nvPr/>
              </p:nvSpPr>
              <p:spPr bwMode="auto">
                <a:xfrm>
                  <a:off x="14877" y="7809"/>
                  <a:ext cx="221" cy="1"/>
                </a:xfrm>
                <a:prstGeom prst="rect">
                  <a:avLst/>
                </a:prstGeom>
                <a:solidFill>
                  <a:srgbClr val="679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5" name="Rectangle 376"/>
                <p:cNvSpPr>
                  <a:spLocks noChangeArrowheads="1"/>
                </p:cNvSpPr>
                <p:nvPr/>
              </p:nvSpPr>
              <p:spPr bwMode="auto">
                <a:xfrm>
                  <a:off x="14877" y="7810"/>
                  <a:ext cx="221" cy="1"/>
                </a:xfrm>
                <a:prstGeom prst="rect">
                  <a:avLst/>
                </a:prstGeom>
                <a:solidFill>
                  <a:srgbClr val="699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6" name="Rectangle 377"/>
                <p:cNvSpPr>
                  <a:spLocks noChangeArrowheads="1"/>
                </p:cNvSpPr>
                <p:nvPr/>
              </p:nvSpPr>
              <p:spPr bwMode="auto">
                <a:xfrm>
                  <a:off x="14877" y="7811"/>
                  <a:ext cx="221" cy="1"/>
                </a:xfrm>
                <a:prstGeom prst="rect">
                  <a:avLst/>
                </a:prstGeom>
                <a:solidFill>
                  <a:srgbClr val="6BA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7" name="Rectangle 378"/>
                <p:cNvSpPr>
                  <a:spLocks noChangeArrowheads="1"/>
                </p:cNvSpPr>
                <p:nvPr/>
              </p:nvSpPr>
              <p:spPr bwMode="auto">
                <a:xfrm>
                  <a:off x="14877" y="7812"/>
                  <a:ext cx="221" cy="1"/>
                </a:xfrm>
                <a:prstGeom prst="rect">
                  <a:avLst/>
                </a:prstGeom>
                <a:solidFill>
                  <a:srgbClr val="6BA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8" name="Rectangle 379"/>
                <p:cNvSpPr>
                  <a:spLocks noChangeArrowheads="1"/>
                </p:cNvSpPr>
                <p:nvPr/>
              </p:nvSpPr>
              <p:spPr bwMode="auto">
                <a:xfrm>
                  <a:off x="14877" y="7813"/>
                  <a:ext cx="221" cy="1"/>
                </a:xfrm>
                <a:prstGeom prst="rect">
                  <a:avLst/>
                </a:prstGeom>
                <a:solidFill>
                  <a:srgbClr val="70A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9" name="Rectangle 380"/>
                <p:cNvSpPr>
                  <a:spLocks noChangeArrowheads="1"/>
                </p:cNvSpPr>
                <p:nvPr/>
              </p:nvSpPr>
              <p:spPr bwMode="auto">
                <a:xfrm>
                  <a:off x="14877" y="7814"/>
                  <a:ext cx="221" cy="2"/>
                </a:xfrm>
                <a:prstGeom prst="rect">
                  <a:avLst/>
                </a:prstGeom>
                <a:solidFill>
                  <a:srgbClr val="70A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0" name="Rectangle 381"/>
                <p:cNvSpPr>
                  <a:spLocks noChangeArrowheads="1"/>
                </p:cNvSpPr>
                <p:nvPr/>
              </p:nvSpPr>
              <p:spPr bwMode="auto">
                <a:xfrm>
                  <a:off x="14877" y="7816"/>
                  <a:ext cx="221" cy="1"/>
                </a:xfrm>
                <a:prstGeom prst="rect">
                  <a:avLst/>
                </a:prstGeom>
                <a:solidFill>
                  <a:srgbClr val="71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1" name="Rectangle 382"/>
                <p:cNvSpPr>
                  <a:spLocks noChangeArrowheads="1"/>
                </p:cNvSpPr>
                <p:nvPr/>
              </p:nvSpPr>
              <p:spPr bwMode="auto">
                <a:xfrm>
                  <a:off x="14877" y="7817"/>
                  <a:ext cx="221" cy="1"/>
                </a:xfrm>
                <a:prstGeom prst="rect">
                  <a:avLst/>
                </a:prstGeom>
                <a:solidFill>
                  <a:srgbClr val="74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2" name="Rectangle 383"/>
                <p:cNvSpPr>
                  <a:spLocks noChangeArrowheads="1"/>
                </p:cNvSpPr>
                <p:nvPr/>
              </p:nvSpPr>
              <p:spPr bwMode="auto">
                <a:xfrm>
                  <a:off x="14877" y="7818"/>
                  <a:ext cx="221" cy="1"/>
                </a:xfrm>
                <a:prstGeom prst="rect">
                  <a:avLst/>
                </a:prstGeom>
                <a:solidFill>
                  <a:srgbClr val="74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3" name="Rectangle 384"/>
                <p:cNvSpPr>
                  <a:spLocks noChangeArrowheads="1"/>
                </p:cNvSpPr>
                <p:nvPr/>
              </p:nvSpPr>
              <p:spPr bwMode="auto">
                <a:xfrm>
                  <a:off x="14877" y="7819"/>
                  <a:ext cx="221" cy="1"/>
                </a:xfrm>
                <a:prstGeom prst="rect">
                  <a:avLst/>
                </a:prstGeom>
                <a:solidFill>
                  <a:srgbClr val="76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4" name="Rectangle 385"/>
                <p:cNvSpPr>
                  <a:spLocks noChangeArrowheads="1"/>
                </p:cNvSpPr>
                <p:nvPr/>
              </p:nvSpPr>
              <p:spPr bwMode="auto">
                <a:xfrm>
                  <a:off x="14877" y="7820"/>
                  <a:ext cx="221" cy="1"/>
                </a:xfrm>
                <a:prstGeom prst="rect">
                  <a:avLst/>
                </a:prstGeom>
                <a:solidFill>
                  <a:srgbClr val="76A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5" name="Rectangle 386"/>
                <p:cNvSpPr>
                  <a:spLocks noChangeArrowheads="1"/>
                </p:cNvSpPr>
                <p:nvPr/>
              </p:nvSpPr>
              <p:spPr bwMode="auto">
                <a:xfrm>
                  <a:off x="14877" y="7821"/>
                  <a:ext cx="221" cy="2"/>
                </a:xfrm>
                <a:prstGeom prst="rect">
                  <a:avLst/>
                </a:prstGeom>
                <a:solidFill>
                  <a:srgbClr val="7AA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6" name="Rectangle 387"/>
                <p:cNvSpPr>
                  <a:spLocks noChangeArrowheads="1"/>
                </p:cNvSpPr>
                <p:nvPr/>
              </p:nvSpPr>
              <p:spPr bwMode="auto">
                <a:xfrm>
                  <a:off x="14877" y="7823"/>
                  <a:ext cx="221" cy="1"/>
                </a:xfrm>
                <a:prstGeom prst="rect">
                  <a:avLst/>
                </a:prstGeom>
                <a:solidFill>
                  <a:srgbClr val="7AA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7" name="Rectangle 388"/>
                <p:cNvSpPr>
                  <a:spLocks noChangeArrowheads="1"/>
                </p:cNvSpPr>
                <p:nvPr/>
              </p:nvSpPr>
              <p:spPr bwMode="auto">
                <a:xfrm>
                  <a:off x="14877" y="7824"/>
                  <a:ext cx="221" cy="1"/>
                </a:xfrm>
                <a:prstGeom prst="rect">
                  <a:avLst/>
                </a:prstGeom>
                <a:solidFill>
                  <a:srgbClr val="7AA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8" name="Rectangle 389"/>
                <p:cNvSpPr>
                  <a:spLocks noChangeArrowheads="1"/>
                </p:cNvSpPr>
                <p:nvPr/>
              </p:nvSpPr>
              <p:spPr bwMode="auto">
                <a:xfrm>
                  <a:off x="14877" y="7825"/>
                  <a:ext cx="221" cy="1"/>
                </a:xfrm>
                <a:prstGeom prst="rect">
                  <a:avLst/>
                </a:prstGeom>
                <a:solidFill>
                  <a:srgbClr val="7FA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9" name="Rectangle 390"/>
                <p:cNvSpPr>
                  <a:spLocks noChangeArrowheads="1"/>
                </p:cNvSpPr>
                <p:nvPr/>
              </p:nvSpPr>
              <p:spPr bwMode="auto">
                <a:xfrm>
                  <a:off x="14877" y="7826"/>
                  <a:ext cx="221" cy="1"/>
                </a:xfrm>
                <a:prstGeom prst="rect">
                  <a:avLst/>
                </a:prstGeom>
                <a:solidFill>
                  <a:srgbClr val="7FA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0" name="Rectangle 391"/>
                <p:cNvSpPr>
                  <a:spLocks noChangeArrowheads="1"/>
                </p:cNvSpPr>
                <p:nvPr/>
              </p:nvSpPr>
              <p:spPr bwMode="auto">
                <a:xfrm>
                  <a:off x="14877" y="7827"/>
                  <a:ext cx="221" cy="1"/>
                </a:xfrm>
                <a:prstGeom prst="rect">
                  <a:avLst/>
                </a:prstGeom>
                <a:solidFill>
                  <a:srgbClr val="81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1" name="Rectangle 392"/>
                <p:cNvSpPr>
                  <a:spLocks noChangeArrowheads="1"/>
                </p:cNvSpPr>
                <p:nvPr/>
              </p:nvSpPr>
              <p:spPr bwMode="auto">
                <a:xfrm>
                  <a:off x="14877" y="7828"/>
                  <a:ext cx="221" cy="1"/>
                </a:xfrm>
                <a:prstGeom prst="rect">
                  <a:avLst/>
                </a:prstGeom>
                <a:solidFill>
                  <a:srgbClr val="84B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2" name="Rectangle 393"/>
                <p:cNvSpPr>
                  <a:spLocks noChangeArrowheads="1"/>
                </p:cNvSpPr>
                <p:nvPr/>
              </p:nvSpPr>
              <p:spPr bwMode="auto">
                <a:xfrm>
                  <a:off x="14877" y="7829"/>
                  <a:ext cx="221" cy="2"/>
                </a:xfrm>
                <a:prstGeom prst="rect">
                  <a:avLst/>
                </a:prstGeom>
                <a:solidFill>
                  <a:srgbClr val="86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3" name="Rectangle 394"/>
                <p:cNvSpPr>
                  <a:spLocks noChangeArrowheads="1"/>
                </p:cNvSpPr>
                <p:nvPr/>
              </p:nvSpPr>
              <p:spPr bwMode="auto">
                <a:xfrm>
                  <a:off x="14877" y="7831"/>
                  <a:ext cx="221" cy="1"/>
                </a:xfrm>
                <a:prstGeom prst="rect">
                  <a:avLst/>
                </a:prstGeom>
                <a:solidFill>
                  <a:srgbClr val="86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4" name="Rectangle 395"/>
                <p:cNvSpPr>
                  <a:spLocks noChangeArrowheads="1"/>
                </p:cNvSpPr>
                <p:nvPr/>
              </p:nvSpPr>
              <p:spPr bwMode="auto">
                <a:xfrm>
                  <a:off x="14877" y="7832"/>
                  <a:ext cx="221" cy="1"/>
                </a:xfrm>
                <a:prstGeom prst="rect">
                  <a:avLst/>
                </a:prstGeom>
                <a:solidFill>
                  <a:srgbClr val="86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5" name="Rectangle 396"/>
                <p:cNvSpPr>
                  <a:spLocks noChangeArrowheads="1"/>
                </p:cNvSpPr>
                <p:nvPr/>
              </p:nvSpPr>
              <p:spPr bwMode="auto">
                <a:xfrm>
                  <a:off x="14877" y="7833"/>
                  <a:ext cx="221" cy="1"/>
                </a:xfrm>
                <a:prstGeom prst="rect">
                  <a:avLst/>
                </a:prstGeom>
                <a:solidFill>
                  <a:srgbClr val="8BB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6" name="Rectangle 397"/>
                <p:cNvSpPr>
                  <a:spLocks noChangeArrowheads="1"/>
                </p:cNvSpPr>
                <p:nvPr/>
              </p:nvSpPr>
              <p:spPr bwMode="auto">
                <a:xfrm>
                  <a:off x="14877" y="7834"/>
                  <a:ext cx="221" cy="1"/>
                </a:xfrm>
                <a:prstGeom prst="rect">
                  <a:avLst/>
                </a:prstGeom>
                <a:solidFill>
                  <a:srgbClr val="8BB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7" name="Rectangle 398"/>
                <p:cNvSpPr>
                  <a:spLocks noChangeArrowheads="1"/>
                </p:cNvSpPr>
                <p:nvPr/>
              </p:nvSpPr>
              <p:spPr bwMode="auto">
                <a:xfrm>
                  <a:off x="14877" y="7835"/>
                  <a:ext cx="221" cy="1"/>
                </a:xfrm>
                <a:prstGeom prst="rect">
                  <a:avLst/>
                </a:prstGeom>
                <a:solidFill>
                  <a:srgbClr val="8D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8" name="Rectangle 399"/>
                <p:cNvSpPr>
                  <a:spLocks noChangeArrowheads="1"/>
                </p:cNvSpPr>
                <p:nvPr/>
              </p:nvSpPr>
              <p:spPr bwMode="auto">
                <a:xfrm>
                  <a:off x="14877" y="7836"/>
                  <a:ext cx="221" cy="2"/>
                </a:xfrm>
                <a:prstGeom prst="rect">
                  <a:avLst/>
                </a:prstGeom>
                <a:solidFill>
                  <a:srgbClr val="8DB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9" name="Rectangle 400"/>
                <p:cNvSpPr>
                  <a:spLocks noChangeArrowheads="1"/>
                </p:cNvSpPr>
                <p:nvPr/>
              </p:nvSpPr>
              <p:spPr bwMode="auto">
                <a:xfrm>
                  <a:off x="14877" y="7838"/>
                  <a:ext cx="221" cy="1"/>
                </a:xfrm>
                <a:prstGeom prst="rect">
                  <a:avLst/>
                </a:prstGeom>
                <a:solidFill>
                  <a:srgbClr val="92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0" name="Rectangle 401"/>
                <p:cNvSpPr>
                  <a:spLocks noChangeArrowheads="1"/>
                </p:cNvSpPr>
                <p:nvPr/>
              </p:nvSpPr>
              <p:spPr bwMode="auto">
                <a:xfrm>
                  <a:off x="14877" y="7839"/>
                  <a:ext cx="221" cy="1"/>
                </a:xfrm>
                <a:prstGeom prst="rect">
                  <a:avLst/>
                </a:prstGeom>
                <a:solidFill>
                  <a:srgbClr val="92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1" name="Rectangle 402"/>
                <p:cNvSpPr>
                  <a:spLocks noChangeArrowheads="1"/>
                </p:cNvSpPr>
                <p:nvPr/>
              </p:nvSpPr>
              <p:spPr bwMode="auto">
                <a:xfrm>
                  <a:off x="14877" y="7840"/>
                  <a:ext cx="221" cy="1"/>
                </a:xfrm>
                <a:prstGeom prst="rect">
                  <a:avLst/>
                </a:prstGeom>
                <a:solidFill>
                  <a:srgbClr val="92B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2" name="Rectangle 403"/>
                <p:cNvSpPr>
                  <a:spLocks noChangeArrowheads="1"/>
                </p:cNvSpPr>
                <p:nvPr/>
              </p:nvSpPr>
              <p:spPr bwMode="auto">
                <a:xfrm>
                  <a:off x="14877" y="7841"/>
                  <a:ext cx="221" cy="1"/>
                </a:xfrm>
                <a:prstGeom prst="rect">
                  <a:avLst/>
                </a:prstGeom>
                <a:solidFill>
                  <a:srgbClr val="94B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3" name="Rectangle 404"/>
                <p:cNvSpPr>
                  <a:spLocks noChangeArrowheads="1"/>
                </p:cNvSpPr>
                <p:nvPr/>
              </p:nvSpPr>
              <p:spPr bwMode="auto">
                <a:xfrm>
                  <a:off x="14877" y="7842"/>
                  <a:ext cx="221" cy="1"/>
                </a:xfrm>
                <a:prstGeom prst="rect">
                  <a:avLst/>
                </a:prstGeom>
                <a:solidFill>
                  <a:srgbClr val="97B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4" name="Rectangle 405"/>
                <p:cNvSpPr>
                  <a:spLocks noChangeArrowheads="1"/>
                </p:cNvSpPr>
                <p:nvPr/>
              </p:nvSpPr>
              <p:spPr bwMode="auto">
                <a:xfrm>
                  <a:off x="14877" y="7843"/>
                  <a:ext cx="221" cy="2"/>
                </a:xfrm>
                <a:prstGeom prst="rect">
                  <a:avLst/>
                </a:prstGeom>
                <a:solidFill>
                  <a:srgbClr val="99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5" name="Rectangle 406"/>
                <p:cNvSpPr>
                  <a:spLocks noChangeArrowheads="1"/>
                </p:cNvSpPr>
                <p:nvPr/>
              </p:nvSpPr>
              <p:spPr bwMode="auto">
                <a:xfrm>
                  <a:off x="14877" y="7845"/>
                  <a:ext cx="221" cy="1"/>
                </a:xfrm>
                <a:prstGeom prst="rect">
                  <a:avLst/>
                </a:prstGeom>
                <a:solidFill>
                  <a:srgbClr val="99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6" name="Rectangle 407"/>
                <p:cNvSpPr>
                  <a:spLocks noChangeArrowheads="1"/>
                </p:cNvSpPr>
                <p:nvPr/>
              </p:nvSpPr>
              <p:spPr bwMode="auto">
                <a:xfrm>
                  <a:off x="14877" y="7846"/>
                  <a:ext cx="221" cy="1"/>
                </a:xfrm>
                <a:prstGeom prst="rect">
                  <a:avLst/>
                </a:prstGeom>
                <a:solidFill>
                  <a:srgbClr val="9E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7" name="Rectangle 408"/>
                <p:cNvSpPr>
                  <a:spLocks noChangeArrowheads="1"/>
                </p:cNvSpPr>
                <p:nvPr/>
              </p:nvSpPr>
              <p:spPr bwMode="auto">
                <a:xfrm>
                  <a:off x="14877" y="7847"/>
                  <a:ext cx="221" cy="1"/>
                </a:xfrm>
                <a:prstGeom prst="rect">
                  <a:avLst/>
                </a:prstGeom>
                <a:solidFill>
                  <a:srgbClr val="9EC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8" name="Rectangle 409"/>
                <p:cNvSpPr>
                  <a:spLocks noChangeArrowheads="1"/>
                </p:cNvSpPr>
                <p:nvPr/>
              </p:nvSpPr>
              <p:spPr bwMode="auto">
                <a:xfrm>
                  <a:off x="14877" y="7848"/>
                  <a:ext cx="221" cy="1"/>
                </a:xfrm>
                <a:prstGeom prst="rect">
                  <a:avLst/>
                </a:prstGeom>
                <a:solidFill>
                  <a:srgbClr val="A0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9" name="Rectangle 410"/>
                <p:cNvSpPr>
                  <a:spLocks noChangeArrowheads="1"/>
                </p:cNvSpPr>
                <p:nvPr/>
              </p:nvSpPr>
              <p:spPr bwMode="auto">
                <a:xfrm>
                  <a:off x="14877" y="7849"/>
                  <a:ext cx="221" cy="1"/>
                </a:xfrm>
                <a:prstGeom prst="rect">
                  <a:avLst/>
                </a:prstGeom>
                <a:solidFill>
                  <a:srgbClr val="A0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0" name="Rectangle 411"/>
                <p:cNvSpPr>
                  <a:spLocks noChangeArrowheads="1"/>
                </p:cNvSpPr>
                <p:nvPr/>
              </p:nvSpPr>
              <p:spPr bwMode="auto">
                <a:xfrm>
                  <a:off x="14877" y="7850"/>
                  <a:ext cx="221" cy="2"/>
                </a:xfrm>
                <a:prstGeom prst="rect">
                  <a:avLst/>
                </a:prstGeom>
                <a:solidFill>
                  <a:srgbClr val="A4C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1" name="Rectangle 412"/>
                <p:cNvSpPr>
                  <a:spLocks noChangeArrowheads="1"/>
                </p:cNvSpPr>
                <p:nvPr/>
              </p:nvSpPr>
              <p:spPr bwMode="auto">
                <a:xfrm>
                  <a:off x="14877" y="7852"/>
                  <a:ext cx="221" cy="1"/>
                </a:xfrm>
                <a:prstGeom prst="rect">
                  <a:avLst/>
                </a:prstGeom>
                <a:solidFill>
                  <a:srgbClr val="A6C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2" name="Rectangle 413"/>
                <p:cNvSpPr>
                  <a:spLocks noChangeArrowheads="1"/>
                </p:cNvSpPr>
                <p:nvPr/>
              </p:nvSpPr>
              <p:spPr bwMode="auto">
                <a:xfrm>
                  <a:off x="14877" y="7853"/>
                  <a:ext cx="221" cy="1"/>
                </a:xfrm>
                <a:prstGeom prst="rect">
                  <a:avLst/>
                </a:prstGeom>
                <a:solidFill>
                  <a:srgbClr val="A6C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3" name="Rectangle 414"/>
                <p:cNvSpPr>
                  <a:spLocks noChangeArrowheads="1"/>
                </p:cNvSpPr>
                <p:nvPr/>
              </p:nvSpPr>
              <p:spPr bwMode="auto">
                <a:xfrm>
                  <a:off x="14877" y="7854"/>
                  <a:ext cx="221" cy="1"/>
                </a:xfrm>
                <a:prstGeom prst="rect">
                  <a:avLst/>
                </a:prstGeom>
                <a:solidFill>
                  <a:srgbClr val="A8C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4" name="Rectangle 415"/>
                <p:cNvSpPr>
                  <a:spLocks noChangeArrowheads="1"/>
                </p:cNvSpPr>
                <p:nvPr/>
              </p:nvSpPr>
              <p:spPr bwMode="auto">
                <a:xfrm>
                  <a:off x="14877" y="7855"/>
                  <a:ext cx="221" cy="1"/>
                </a:xfrm>
                <a:prstGeom prst="rect">
                  <a:avLst/>
                </a:prstGeom>
                <a:solidFill>
                  <a:srgbClr val="A8C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5" name="Rectangle 416"/>
                <p:cNvSpPr>
                  <a:spLocks noChangeArrowheads="1"/>
                </p:cNvSpPr>
                <p:nvPr/>
              </p:nvSpPr>
              <p:spPr bwMode="auto">
                <a:xfrm>
                  <a:off x="14877" y="7856"/>
                  <a:ext cx="221" cy="1"/>
                </a:xfrm>
                <a:prstGeom prst="rect">
                  <a:avLst/>
                </a:prstGeom>
                <a:solidFill>
                  <a:srgbClr val="AD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6" name="Rectangle 417"/>
                <p:cNvSpPr>
                  <a:spLocks noChangeArrowheads="1"/>
                </p:cNvSpPr>
                <p:nvPr/>
              </p:nvSpPr>
              <p:spPr bwMode="auto">
                <a:xfrm>
                  <a:off x="14877" y="7857"/>
                  <a:ext cx="221" cy="1"/>
                </a:xfrm>
                <a:prstGeom prst="rect">
                  <a:avLst/>
                </a:prstGeom>
                <a:solidFill>
                  <a:srgbClr val="AD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7" name="Rectangle 418"/>
                <p:cNvSpPr>
                  <a:spLocks noChangeArrowheads="1"/>
                </p:cNvSpPr>
                <p:nvPr/>
              </p:nvSpPr>
              <p:spPr bwMode="auto">
                <a:xfrm>
                  <a:off x="14877" y="7858"/>
                  <a:ext cx="221" cy="2"/>
                </a:xfrm>
                <a:prstGeom prst="rect">
                  <a:avLst/>
                </a:prstGeom>
                <a:solidFill>
                  <a:srgbClr val="B0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8" name="Rectangle 419"/>
                <p:cNvSpPr>
                  <a:spLocks noChangeArrowheads="1"/>
                </p:cNvSpPr>
                <p:nvPr/>
              </p:nvSpPr>
              <p:spPr bwMode="auto">
                <a:xfrm>
                  <a:off x="14877" y="7860"/>
                  <a:ext cx="221" cy="1"/>
                </a:xfrm>
                <a:prstGeom prst="rect">
                  <a:avLst/>
                </a:prstGeom>
                <a:solidFill>
                  <a:srgbClr val="B0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9" name="Rectangle 420"/>
                <p:cNvSpPr>
                  <a:spLocks noChangeArrowheads="1"/>
                </p:cNvSpPr>
                <p:nvPr/>
              </p:nvSpPr>
              <p:spPr bwMode="auto">
                <a:xfrm>
                  <a:off x="14877" y="7861"/>
                  <a:ext cx="221" cy="1"/>
                </a:xfrm>
                <a:prstGeom prst="rect">
                  <a:avLst/>
                </a:prstGeom>
                <a:solidFill>
                  <a:srgbClr val="B3C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0" name="Rectangle 421"/>
                <p:cNvSpPr>
                  <a:spLocks noChangeArrowheads="1"/>
                </p:cNvSpPr>
                <p:nvPr/>
              </p:nvSpPr>
              <p:spPr bwMode="auto">
                <a:xfrm>
                  <a:off x="14877" y="7862"/>
                  <a:ext cx="221" cy="1"/>
                </a:xfrm>
                <a:prstGeom prst="rect">
                  <a:avLst/>
                </a:prstGeom>
                <a:solidFill>
                  <a:srgbClr val="B5D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1" name="Rectangle 422"/>
                <p:cNvSpPr>
                  <a:spLocks noChangeArrowheads="1"/>
                </p:cNvSpPr>
                <p:nvPr/>
              </p:nvSpPr>
              <p:spPr bwMode="auto">
                <a:xfrm>
                  <a:off x="14877" y="7863"/>
                  <a:ext cx="221" cy="1"/>
                </a:xfrm>
                <a:prstGeom prst="rect">
                  <a:avLst/>
                </a:prstGeom>
                <a:solidFill>
                  <a:srgbClr val="B5D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2" name="Rectangle 423"/>
                <p:cNvSpPr>
                  <a:spLocks noChangeArrowheads="1"/>
                </p:cNvSpPr>
                <p:nvPr/>
              </p:nvSpPr>
              <p:spPr bwMode="auto">
                <a:xfrm>
                  <a:off x="14877" y="7864"/>
                  <a:ext cx="221" cy="1"/>
                </a:xfrm>
                <a:prstGeom prst="rect">
                  <a:avLst/>
                </a:prstGeom>
                <a:solidFill>
                  <a:srgbClr val="B7D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3" name="Rectangle 424"/>
                <p:cNvSpPr>
                  <a:spLocks noChangeArrowheads="1"/>
                </p:cNvSpPr>
                <p:nvPr/>
              </p:nvSpPr>
              <p:spPr bwMode="auto">
                <a:xfrm>
                  <a:off x="14877" y="7865"/>
                  <a:ext cx="221" cy="2"/>
                </a:xfrm>
                <a:prstGeom prst="rect">
                  <a:avLst/>
                </a:prstGeom>
                <a:solidFill>
                  <a:srgbClr val="BBD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4" name="Rectangle 425"/>
                <p:cNvSpPr>
                  <a:spLocks noChangeArrowheads="1"/>
                </p:cNvSpPr>
                <p:nvPr/>
              </p:nvSpPr>
              <p:spPr bwMode="auto">
                <a:xfrm>
                  <a:off x="14877" y="7867"/>
                  <a:ext cx="221" cy="1"/>
                </a:xfrm>
                <a:prstGeom prst="rect">
                  <a:avLst/>
                </a:prstGeom>
                <a:solidFill>
                  <a:srgbClr val="BDD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5" name="Rectangle 426"/>
                <p:cNvSpPr>
                  <a:spLocks noChangeArrowheads="1"/>
                </p:cNvSpPr>
                <p:nvPr/>
              </p:nvSpPr>
              <p:spPr bwMode="auto">
                <a:xfrm>
                  <a:off x="14877" y="7868"/>
                  <a:ext cx="221" cy="1"/>
                </a:xfrm>
                <a:prstGeom prst="rect">
                  <a:avLst/>
                </a:prstGeom>
                <a:solidFill>
                  <a:srgbClr val="BDD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6" name="Rectangle 427"/>
                <p:cNvSpPr>
                  <a:spLocks noChangeArrowheads="1"/>
                </p:cNvSpPr>
                <p:nvPr/>
              </p:nvSpPr>
              <p:spPr bwMode="auto">
                <a:xfrm>
                  <a:off x="14877" y="7869"/>
                  <a:ext cx="221" cy="1"/>
                </a:xfrm>
                <a:prstGeom prst="rect">
                  <a:avLst/>
                </a:prstGeom>
                <a:solidFill>
                  <a:srgbClr val="B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7" name="Rectangle 428"/>
                <p:cNvSpPr>
                  <a:spLocks noChangeArrowheads="1"/>
                </p:cNvSpPr>
                <p:nvPr/>
              </p:nvSpPr>
              <p:spPr bwMode="auto">
                <a:xfrm>
                  <a:off x="14877" y="7870"/>
                  <a:ext cx="221" cy="1"/>
                </a:xfrm>
                <a:prstGeom prst="rect">
                  <a:avLst/>
                </a:prstGeom>
                <a:solidFill>
                  <a:srgbClr val="C3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8" name="Rectangle 429"/>
                <p:cNvSpPr>
                  <a:spLocks noChangeArrowheads="1"/>
                </p:cNvSpPr>
                <p:nvPr/>
              </p:nvSpPr>
              <p:spPr bwMode="auto">
                <a:xfrm>
                  <a:off x="14877" y="7871"/>
                  <a:ext cx="221" cy="1"/>
                </a:xfrm>
                <a:prstGeom prst="rect">
                  <a:avLst/>
                </a:prstGeom>
                <a:solidFill>
                  <a:srgbClr val="C5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9" name="Rectangle 430"/>
                <p:cNvSpPr>
                  <a:spLocks noChangeArrowheads="1"/>
                </p:cNvSpPr>
                <p:nvPr/>
              </p:nvSpPr>
              <p:spPr bwMode="auto">
                <a:xfrm>
                  <a:off x="14877" y="7872"/>
                  <a:ext cx="221" cy="2"/>
                </a:xfrm>
                <a:prstGeom prst="rect">
                  <a:avLst/>
                </a:prstGeom>
                <a:solidFill>
                  <a:srgbClr val="C5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0" name="Rectangle 431"/>
                <p:cNvSpPr>
                  <a:spLocks noChangeArrowheads="1"/>
                </p:cNvSpPr>
                <p:nvPr/>
              </p:nvSpPr>
              <p:spPr bwMode="auto">
                <a:xfrm>
                  <a:off x="14877" y="7874"/>
                  <a:ext cx="221" cy="1"/>
                </a:xfrm>
                <a:prstGeom prst="rect">
                  <a:avLst/>
                </a:prstGeom>
                <a:solidFill>
                  <a:srgbClr val="C5D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1" name="Rectangle 432"/>
                <p:cNvSpPr>
                  <a:spLocks noChangeArrowheads="1"/>
                </p:cNvSpPr>
                <p:nvPr/>
              </p:nvSpPr>
              <p:spPr bwMode="auto">
                <a:xfrm>
                  <a:off x="14877" y="7875"/>
                  <a:ext cx="221" cy="1"/>
                </a:xfrm>
                <a:prstGeom prst="rect">
                  <a:avLst/>
                </a:prstGeom>
                <a:solidFill>
                  <a:srgbClr val="C8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2" name="Rectangle 433"/>
                <p:cNvSpPr>
                  <a:spLocks noChangeArrowheads="1"/>
                </p:cNvSpPr>
                <p:nvPr/>
              </p:nvSpPr>
              <p:spPr bwMode="auto">
                <a:xfrm>
                  <a:off x="14877" y="7876"/>
                  <a:ext cx="221" cy="1"/>
                </a:xfrm>
                <a:prstGeom prst="rect">
                  <a:avLst/>
                </a:prstGeom>
                <a:solidFill>
                  <a:srgbClr val="CBD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3" name="Rectangle 434"/>
                <p:cNvSpPr>
                  <a:spLocks noChangeArrowheads="1"/>
                </p:cNvSpPr>
                <p:nvPr/>
              </p:nvSpPr>
              <p:spPr bwMode="auto">
                <a:xfrm>
                  <a:off x="14877" y="7877"/>
                  <a:ext cx="221" cy="1"/>
                </a:xfrm>
                <a:prstGeom prst="rect">
                  <a:avLst/>
                </a:prstGeom>
                <a:solidFill>
                  <a:srgbClr val="CE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4" name="Rectangle 435"/>
                <p:cNvSpPr>
                  <a:spLocks noChangeArrowheads="1"/>
                </p:cNvSpPr>
                <p:nvPr/>
              </p:nvSpPr>
              <p:spPr bwMode="auto">
                <a:xfrm>
                  <a:off x="14877" y="7878"/>
                  <a:ext cx="221" cy="1"/>
                </a:xfrm>
                <a:prstGeom prst="rect">
                  <a:avLst/>
                </a:prstGeom>
                <a:solidFill>
                  <a:srgbClr val="CEE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5" name="Rectangle 436"/>
                <p:cNvSpPr>
                  <a:spLocks noChangeArrowheads="1"/>
                </p:cNvSpPr>
                <p:nvPr/>
              </p:nvSpPr>
              <p:spPr bwMode="auto">
                <a:xfrm>
                  <a:off x="14877" y="7879"/>
                  <a:ext cx="221" cy="1"/>
                </a:xfrm>
                <a:prstGeom prst="rect">
                  <a:avLst/>
                </a:prstGeom>
                <a:solidFill>
                  <a:srgbClr val="D0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6" name="Rectangle 437"/>
                <p:cNvSpPr>
                  <a:spLocks noChangeArrowheads="1"/>
                </p:cNvSpPr>
                <p:nvPr/>
              </p:nvSpPr>
              <p:spPr bwMode="auto">
                <a:xfrm>
                  <a:off x="14877" y="7880"/>
                  <a:ext cx="221" cy="2"/>
                </a:xfrm>
                <a:prstGeom prst="rect">
                  <a:avLst/>
                </a:prstGeom>
                <a:solidFill>
                  <a:srgbClr val="D0E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7" name="Rectangle 438"/>
                <p:cNvSpPr>
                  <a:spLocks noChangeArrowheads="1"/>
                </p:cNvSpPr>
                <p:nvPr/>
              </p:nvSpPr>
              <p:spPr bwMode="auto">
                <a:xfrm>
                  <a:off x="14877" y="7882"/>
                  <a:ext cx="221" cy="1"/>
                </a:xfrm>
                <a:prstGeom prst="rect">
                  <a:avLst/>
                </a:prstGeom>
                <a:solidFill>
                  <a:srgbClr val="D6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8" name="Rectangle 439"/>
                <p:cNvSpPr>
                  <a:spLocks noChangeArrowheads="1"/>
                </p:cNvSpPr>
                <p:nvPr/>
              </p:nvSpPr>
              <p:spPr bwMode="auto">
                <a:xfrm>
                  <a:off x="14877" y="7883"/>
                  <a:ext cx="221" cy="1"/>
                </a:xfrm>
                <a:prstGeom prst="rect">
                  <a:avLst/>
                </a:prstGeom>
                <a:solidFill>
                  <a:srgbClr val="D6E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9" name="Rectangle 440"/>
                <p:cNvSpPr>
                  <a:spLocks noChangeArrowheads="1"/>
                </p:cNvSpPr>
                <p:nvPr/>
              </p:nvSpPr>
              <p:spPr bwMode="auto">
                <a:xfrm>
                  <a:off x="14877" y="7884"/>
                  <a:ext cx="221" cy="1"/>
                </a:xfrm>
                <a:prstGeom prst="rect">
                  <a:avLst/>
                </a:prstGeom>
                <a:solidFill>
                  <a:srgbClr val="D9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0" name="Rectangle 441"/>
                <p:cNvSpPr>
                  <a:spLocks noChangeArrowheads="1"/>
                </p:cNvSpPr>
                <p:nvPr/>
              </p:nvSpPr>
              <p:spPr bwMode="auto">
                <a:xfrm>
                  <a:off x="14877" y="7885"/>
                  <a:ext cx="221" cy="1"/>
                </a:xfrm>
                <a:prstGeom prst="rect">
                  <a:avLst/>
                </a:prstGeom>
                <a:solidFill>
                  <a:srgbClr val="D9E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1" name="Rectangle 442"/>
                <p:cNvSpPr>
                  <a:spLocks noChangeArrowheads="1"/>
                </p:cNvSpPr>
                <p:nvPr/>
              </p:nvSpPr>
              <p:spPr bwMode="auto">
                <a:xfrm>
                  <a:off x="14877" y="7886"/>
                  <a:ext cx="221" cy="1"/>
                </a:xfrm>
                <a:prstGeom prst="rect">
                  <a:avLst/>
                </a:prstGeom>
                <a:solidFill>
                  <a:srgbClr val="DB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2" name="Rectangle 443"/>
                <p:cNvSpPr>
                  <a:spLocks noChangeArrowheads="1"/>
                </p:cNvSpPr>
                <p:nvPr/>
              </p:nvSpPr>
              <p:spPr bwMode="auto">
                <a:xfrm>
                  <a:off x="14877" y="7887"/>
                  <a:ext cx="221" cy="2"/>
                </a:xfrm>
                <a:prstGeom prst="rect">
                  <a:avLst/>
                </a:prstGeom>
                <a:solidFill>
                  <a:srgbClr val="DF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3" name="Rectangle 444"/>
                <p:cNvSpPr>
                  <a:spLocks noChangeArrowheads="1"/>
                </p:cNvSpPr>
                <p:nvPr/>
              </p:nvSpPr>
              <p:spPr bwMode="auto">
                <a:xfrm>
                  <a:off x="14877" y="7889"/>
                  <a:ext cx="221" cy="1"/>
                </a:xfrm>
                <a:prstGeom prst="rect">
                  <a:avLst/>
                </a:prstGeom>
                <a:solidFill>
                  <a:srgbClr val="DFE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4" name="Rectangle 445"/>
                <p:cNvSpPr>
                  <a:spLocks noChangeArrowheads="1"/>
                </p:cNvSpPr>
                <p:nvPr/>
              </p:nvSpPr>
              <p:spPr bwMode="auto">
                <a:xfrm>
                  <a:off x="14877" y="7890"/>
                  <a:ext cx="221" cy="1"/>
                </a:xfrm>
                <a:prstGeom prst="rect">
                  <a:avLst/>
                </a:prstGeom>
                <a:solidFill>
                  <a:srgbClr val="E1E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5" name="Rectangle 446"/>
                <p:cNvSpPr>
                  <a:spLocks noChangeArrowheads="1"/>
                </p:cNvSpPr>
                <p:nvPr/>
              </p:nvSpPr>
              <p:spPr bwMode="auto">
                <a:xfrm>
                  <a:off x="14877" y="7891"/>
                  <a:ext cx="221" cy="1"/>
                </a:xfrm>
                <a:prstGeom prst="rect">
                  <a:avLst/>
                </a:prstGeom>
                <a:solidFill>
                  <a:srgbClr val="E1E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6" name="Rectangle 447"/>
                <p:cNvSpPr>
                  <a:spLocks noChangeArrowheads="1"/>
                </p:cNvSpPr>
                <p:nvPr/>
              </p:nvSpPr>
              <p:spPr bwMode="auto">
                <a:xfrm>
                  <a:off x="14877" y="7892"/>
                  <a:ext cx="221" cy="1"/>
                </a:xfrm>
                <a:prstGeom prst="rect">
                  <a:avLst/>
                </a:prstGeom>
                <a:solidFill>
                  <a:srgbClr val="E4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7" name="Rectangle 448"/>
                <p:cNvSpPr>
                  <a:spLocks noChangeArrowheads="1"/>
                </p:cNvSpPr>
                <p:nvPr/>
              </p:nvSpPr>
              <p:spPr bwMode="auto">
                <a:xfrm>
                  <a:off x="14877" y="7893"/>
                  <a:ext cx="221" cy="1"/>
                </a:xfrm>
                <a:prstGeom prst="rect">
                  <a:avLst/>
                </a:prstGeom>
                <a:solidFill>
                  <a:srgbClr val="E8F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8" name="Rectangle 449"/>
                <p:cNvSpPr>
                  <a:spLocks noChangeArrowheads="1"/>
                </p:cNvSpPr>
                <p:nvPr/>
              </p:nvSpPr>
              <p:spPr bwMode="auto">
                <a:xfrm>
                  <a:off x="14877" y="7894"/>
                  <a:ext cx="221" cy="2"/>
                </a:xfrm>
                <a:prstGeom prst="rect">
                  <a:avLst/>
                </a:prstGeom>
                <a:solidFill>
                  <a:srgbClr val="EA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9" name="Rectangle 450"/>
                <p:cNvSpPr>
                  <a:spLocks noChangeArrowheads="1"/>
                </p:cNvSpPr>
                <p:nvPr/>
              </p:nvSpPr>
              <p:spPr bwMode="auto">
                <a:xfrm>
                  <a:off x="14877" y="7896"/>
                  <a:ext cx="221" cy="1"/>
                </a:xfrm>
                <a:prstGeom prst="rect">
                  <a:avLst/>
                </a:prstGeom>
                <a:solidFill>
                  <a:srgbClr val="EA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0" name="Rectangle 451"/>
                <p:cNvSpPr>
                  <a:spLocks noChangeArrowheads="1"/>
                </p:cNvSpPr>
                <p:nvPr/>
              </p:nvSpPr>
              <p:spPr bwMode="auto">
                <a:xfrm>
                  <a:off x="14877" y="7897"/>
                  <a:ext cx="221" cy="1"/>
                </a:xfrm>
                <a:prstGeom prst="rect">
                  <a:avLst/>
                </a:prstGeom>
                <a:solidFill>
                  <a:srgbClr val="EDF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1" name="Rectangle 452"/>
                <p:cNvSpPr>
                  <a:spLocks noChangeArrowheads="1"/>
                </p:cNvSpPr>
                <p:nvPr/>
              </p:nvSpPr>
              <p:spPr bwMode="auto">
                <a:xfrm>
                  <a:off x="14877" y="7898"/>
                  <a:ext cx="221" cy="1"/>
                </a:xfrm>
                <a:prstGeom prst="rect">
                  <a:avLst/>
                </a:prstGeom>
                <a:solidFill>
                  <a:srgbClr val="EDF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2" name="Rectangle 453"/>
                <p:cNvSpPr>
                  <a:spLocks noChangeArrowheads="1"/>
                </p:cNvSpPr>
                <p:nvPr/>
              </p:nvSpPr>
              <p:spPr bwMode="auto">
                <a:xfrm>
                  <a:off x="14877" y="7899"/>
                  <a:ext cx="221" cy="1"/>
                </a:xfrm>
                <a:prstGeom prst="rect">
                  <a:avLst/>
                </a:prstGeom>
                <a:solidFill>
                  <a:srgbClr val="F3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3" name="Rectangle 454"/>
                <p:cNvSpPr>
                  <a:spLocks noChangeArrowheads="1"/>
                </p:cNvSpPr>
                <p:nvPr/>
              </p:nvSpPr>
              <p:spPr bwMode="auto">
                <a:xfrm>
                  <a:off x="14877" y="7900"/>
                  <a:ext cx="221" cy="1"/>
                </a:xfrm>
                <a:prstGeom prst="rect">
                  <a:avLst/>
                </a:prstGeom>
                <a:solidFill>
                  <a:srgbClr val="F3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4" name="Rectangle 455"/>
                <p:cNvSpPr>
                  <a:spLocks noChangeArrowheads="1"/>
                </p:cNvSpPr>
                <p:nvPr/>
              </p:nvSpPr>
              <p:spPr bwMode="auto">
                <a:xfrm>
                  <a:off x="14877" y="7901"/>
                  <a:ext cx="221" cy="1"/>
                </a:xfrm>
                <a:prstGeom prst="rect">
                  <a:avLst/>
                </a:prstGeom>
                <a:solidFill>
                  <a:srgbClr val="F6F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5" name="Rectangle 456"/>
                <p:cNvSpPr>
                  <a:spLocks noChangeArrowheads="1"/>
                </p:cNvSpPr>
                <p:nvPr/>
              </p:nvSpPr>
              <p:spPr bwMode="auto">
                <a:xfrm>
                  <a:off x="14877" y="7902"/>
                  <a:ext cx="221" cy="2"/>
                </a:xfrm>
                <a:prstGeom prst="rect">
                  <a:avLst/>
                </a:prstGeom>
                <a:solidFill>
                  <a:srgbClr val="F6F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6" name="Rectangle 457"/>
                <p:cNvSpPr>
                  <a:spLocks noChangeArrowheads="1"/>
                </p:cNvSpPr>
                <p:nvPr/>
              </p:nvSpPr>
              <p:spPr bwMode="auto">
                <a:xfrm>
                  <a:off x="14877" y="7904"/>
                  <a:ext cx="221" cy="1"/>
                </a:xfrm>
                <a:prstGeom prst="rect">
                  <a:avLst/>
                </a:prstGeom>
                <a:solidFill>
                  <a:srgbClr val="F8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7" name="Rectangle 458"/>
                <p:cNvSpPr>
                  <a:spLocks noChangeArrowheads="1"/>
                </p:cNvSpPr>
                <p:nvPr/>
              </p:nvSpPr>
              <p:spPr bwMode="auto">
                <a:xfrm>
                  <a:off x="14877" y="7905"/>
                  <a:ext cx="221" cy="1"/>
                </a:xfrm>
                <a:prstGeom prst="rect">
                  <a:avLst/>
                </a:prstGeom>
                <a:solidFill>
                  <a:srgbClr val="FCF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8" name="Rectangle 459"/>
                <p:cNvSpPr>
                  <a:spLocks noChangeArrowheads="1"/>
                </p:cNvSpPr>
                <p:nvPr/>
              </p:nvSpPr>
              <p:spPr bwMode="auto">
                <a:xfrm>
                  <a:off x="14877" y="7906"/>
                  <a:ext cx="22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9" name="Rectangle 460"/>
                <p:cNvSpPr>
                  <a:spLocks noChangeArrowheads="1"/>
                </p:cNvSpPr>
                <p:nvPr/>
              </p:nvSpPr>
              <p:spPr bwMode="auto">
                <a:xfrm>
                  <a:off x="14877" y="7907"/>
                  <a:ext cx="22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0" name="Line 461"/>
                <p:cNvSpPr>
                  <a:spLocks noChangeShapeType="1"/>
                </p:cNvSpPr>
                <p:nvPr/>
              </p:nvSpPr>
              <p:spPr bwMode="auto">
                <a:xfrm>
                  <a:off x="15098" y="7907"/>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1" name="Rectangle 462"/>
                <p:cNvSpPr>
                  <a:spLocks noChangeArrowheads="1"/>
                </p:cNvSpPr>
                <p:nvPr/>
              </p:nvSpPr>
              <p:spPr bwMode="auto">
                <a:xfrm>
                  <a:off x="14335" y="7680"/>
                  <a:ext cx="495"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High : 1</a:t>
                  </a:r>
                  <a:endParaRPr kumimoji="0" lang="en-US" altLang="en-US" sz="1800" b="0" i="0" u="none" strike="noStrike" cap="none" normalizeH="0" baseline="0" dirty="0" smtClean="0">
                    <a:ln>
                      <a:noFill/>
                    </a:ln>
                    <a:solidFill>
                      <a:schemeClr val="tx1"/>
                    </a:solidFill>
                    <a:effectLst/>
                    <a:latin typeface="Century Gothic" panose="020B0502020202020204" pitchFamily="34" charset="0"/>
                  </a:endParaRPr>
                </a:p>
              </p:txBody>
            </p:sp>
            <p:sp>
              <p:nvSpPr>
                <p:cNvPr id="652" name="Line 463"/>
                <p:cNvSpPr>
                  <a:spLocks noChangeShapeType="1"/>
                </p:cNvSpPr>
                <p:nvPr/>
              </p:nvSpPr>
              <p:spPr bwMode="auto">
                <a:xfrm>
                  <a:off x="15098" y="7900"/>
                  <a:ext cx="2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53" name="Rectangle 464"/>
                <p:cNvSpPr>
                  <a:spLocks noChangeArrowheads="1"/>
                </p:cNvSpPr>
                <p:nvPr/>
              </p:nvSpPr>
              <p:spPr bwMode="auto">
                <a:xfrm>
                  <a:off x="14877" y="7900"/>
                  <a:ext cx="22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4" name="Rectangle 465"/>
                <p:cNvSpPr>
                  <a:spLocks noChangeArrowheads="1"/>
                </p:cNvSpPr>
                <p:nvPr/>
              </p:nvSpPr>
              <p:spPr bwMode="auto">
                <a:xfrm>
                  <a:off x="14877" y="7901"/>
                  <a:ext cx="221" cy="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5" name="Rectangle 466"/>
                <p:cNvSpPr>
                  <a:spLocks noChangeArrowheads="1"/>
                </p:cNvSpPr>
                <p:nvPr/>
              </p:nvSpPr>
              <p:spPr bwMode="auto">
                <a:xfrm>
                  <a:off x="14877" y="7902"/>
                  <a:ext cx="221" cy="2"/>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6" name="Rectangle 467"/>
                <p:cNvSpPr>
                  <a:spLocks noChangeArrowheads="1"/>
                </p:cNvSpPr>
                <p:nvPr/>
              </p:nvSpPr>
              <p:spPr bwMode="auto">
                <a:xfrm>
                  <a:off x="14877" y="7904"/>
                  <a:ext cx="221" cy="1"/>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7" name="Rectangle 468"/>
                <p:cNvSpPr>
                  <a:spLocks noChangeArrowheads="1"/>
                </p:cNvSpPr>
                <p:nvPr/>
              </p:nvSpPr>
              <p:spPr bwMode="auto">
                <a:xfrm>
                  <a:off x="14877" y="7905"/>
                  <a:ext cx="221" cy="1"/>
                </a:xfrm>
                <a:prstGeom prst="rect">
                  <a:avLst/>
                </a:prstGeom>
                <a:solidFill>
                  <a:srgbClr val="FFF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8" name="Rectangle 469"/>
                <p:cNvSpPr>
                  <a:spLocks noChangeArrowheads="1"/>
                </p:cNvSpPr>
                <p:nvPr/>
              </p:nvSpPr>
              <p:spPr bwMode="auto">
                <a:xfrm>
                  <a:off x="14877" y="7906"/>
                  <a:ext cx="221"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9" name="Rectangle 470"/>
                <p:cNvSpPr>
                  <a:spLocks noChangeArrowheads="1"/>
                </p:cNvSpPr>
                <p:nvPr/>
              </p:nvSpPr>
              <p:spPr bwMode="auto">
                <a:xfrm>
                  <a:off x="14877" y="7907"/>
                  <a:ext cx="221"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0" name="Rectangle 471"/>
                <p:cNvSpPr>
                  <a:spLocks noChangeArrowheads="1"/>
                </p:cNvSpPr>
                <p:nvPr/>
              </p:nvSpPr>
              <p:spPr bwMode="auto">
                <a:xfrm>
                  <a:off x="14877" y="7908"/>
                  <a:ext cx="221" cy="1"/>
                </a:xfrm>
                <a:prstGeom prst="rect">
                  <a:avLst/>
                </a:prstGeom>
                <a:solidFill>
                  <a:srgbClr val="FFF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1" name="Rectangle 472"/>
                <p:cNvSpPr>
                  <a:spLocks noChangeArrowheads="1"/>
                </p:cNvSpPr>
                <p:nvPr/>
              </p:nvSpPr>
              <p:spPr bwMode="auto">
                <a:xfrm>
                  <a:off x="14877" y="7909"/>
                  <a:ext cx="221" cy="2"/>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2" name="Rectangle 473"/>
                <p:cNvSpPr>
                  <a:spLocks noChangeArrowheads="1"/>
                </p:cNvSpPr>
                <p:nvPr/>
              </p:nvSpPr>
              <p:spPr bwMode="auto">
                <a:xfrm>
                  <a:off x="14877" y="7911"/>
                  <a:ext cx="221" cy="1"/>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3" name="Rectangle 474"/>
                <p:cNvSpPr>
                  <a:spLocks noChangeArrowheads="1"/>
                </p:cNvSpPr>
                <p:nvPr/>
              </p:nvSpPr>
              <p:spPr bwMode="auto">
                <a:xfrm>
                  <a:off x="14877" y="7912"/>
                  <a:ext cx="221" cy="1"/>
                </a:xfrm>
                <a:prstGeom prst="rect">
                  <a:avLst/>
                </a:prstGeom>
                <a:solidFill>
                  <a:srgbClr val="FFF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4" name="Rectangle 475"/>
                <p:cNvSpPr>
                  <a:spLocks noChangeArrowheads="1"/>
                </p:cNvSpPr>
                <p:nvPr/>
              </p:nvSpPr>
              <p:spPr bwMode="auto">
                <a:xfrm>
                  <a:off x="14877" y="7913"/>
                  <a:ext cx="221"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5" name="Rectangle 476"/>
                <p:cNvSpPr>
                  <a:spLocks noChangeArrowheads="1"/>
                </p:cNvSpPr>
                <p:nvPr/>
              </p:nvSpPr>
              <p:spPr bwMode="auto">
                <a:xfrm>
                  <a:off x="14877" y="7914"/>
                  <a:ext cx="221"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6" name="Rectangle 477"/>
                <p:cNvSpPr>
                  <a:spLocks noChangeArrowheads="1"/>
                </p:cNvSpPr>
                <p:nvPr/>
              </p:nvSpPr>
              <p:spPr bwMode="auto">
                <a:xfrm>
                  <a:off x="14877" y="7915"/>
                  <a:ext cx="221" cy="1"/>
                </a:xfrm>
                <a:prstGeom prst="rect">
                  <a:avLst/>
                </a:prstGeom>
                <a:solidFill>
                  <a:srgbClr val="FFE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7" name="Rectangle 478"/>
                <p:cNvSpPr>
                  <a:spLocks noChangeArrowheads="1"/>
                </p:cNvSpPr>
                <p:nvPr/>
              </p:nvSpPr>
              <p:spPr bwMode="auto">
                <a:xfrm>
                  <a:off x="14877" y="7916"/>
                  <a:ext cx="221" cy="2"/>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8" name="Rectangle 479"/>
                <p:cNvSpPr>
                  <a:spLocks noChangeArrowheads="1"/>
                </p:cNvSpPr>
                <p:nvPr/>
              </p:nvSpPr>
              <p:spPr bwMode="auto">
                <a:xfrm>
                  <a:off x="14877" y="7918"/>
                  <a:ext cx="221" cy="1"/>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9" name="Rectangle 480"/>
                <p:cNvSpPr>
                  <a:spLocks noChangeArrowheads="1"/>
                </p:cNvSpPr>
                <p:nvPr/>
              </p:nvSpPr>
              <p:spPr bwMode="auto">
                <a:xfrm>
                  <a:off x="14877" y="7919"/>
                  <a:ext cx="221" cy="1"/>
                </a:xfrm>
                <a:prstGeom prst="rect">
                  <a:avLst/>
                </a:prstGeom>
                <a:solidFill>
                  <a:srgbClr val="FFE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0" name="Rectangle 481"/>
                <p:cNvSpPr>
                  <a:spLocks noChangeArrowheads="1"/>
                </p:cNvSpPr>
                <p:nvPr/>
              </p:nvSpPr>
              <p:spPr bwMode="auto">
                <a:xfrm>
                  <a:off x="14877" y="7920"/>
                  <a:ext cx="221"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1" name="Rectangle 482"/>
                <p:cNvSpPr>
                  <a:spLocks noChangeArrowheads="1"/>
                </p:cNvSpPr>
                <p:nvPr/>
              </p:nvSpPr>
              <p:spPr bwMode="auto">
                <a:xfrm>
                  <a:off x="14877" y="7921"/>
                  <a:ext cx="221"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2" name="Rectangle 483"/>
                <p:cNvSpPr>
                  <a:spLocks noChangeArrowheads="1"/>
                </p:cNvSpPr>
                <p:nvPr/>
              </p:nvSpPr>
              <p:spPr bwMode="auto">
                <a:xfrm>
                  <a:off x="14877" y="7922"/>
                  <a:ext cx="221" cy="1"/>
                </a:xfrm>
                <a:prstGeom prst="rect">
                  <a:avLst/>
                </a:prstGeom>
                <a:solidFill>
                  <a:srgbClr val="FFE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3" name="Rectangle 484"/>
                <p:cNvSpPr>
                  <a:spLocks noChangeArrowheads="1"/>
                </p:cNvSpPr>
                <p:nvPr/>
              </p:nvSpPr>
              <p:spPr bwMode="auto">
                <a:xfrm>
                  <a:off x="14877" y="7923"/>
                  <a:ext cx="221" cy="1"/>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4" name="Rectangle 485"/>
                <p:cNvSpPr>
                  <a:spLocks noChangeArrowheads="1"/>
                </p:cNvSpPr>
                <p:nvPr/>
              </p:nvSpPr>
              <p:spPr bwMode="auto">
                <a:xfrm>
                  <a:off x="14877" y="7924"/>
                  <a:ext cx="221" cy="2"/>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5" name="Rectangle 486"/>
                <p:cNvSpPr>
                  <a:spLocks noChangeArrowheads="1"/>
                </p:cNvSpPr>
                <p:nvPr/>
              </p:nvSpPr>
              <p:spPr bwMode="auto">
                <a:xfrm>
                  <a:off x="14877" y="7926"/>
                  <a:ext cx="221" cy="1"/>
                </a:xfrm>
                <a:prstGeom prst="rect">
                  <a:avLst/>
                </a:prstGeom>
                <a:solidFill>
                  <a:srgbClr val="FFE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6" name="Rectangle 487"/>
                <p:cNvSpPr>
                  <a:spLocks noChangeArrowheads="1"/>
                </p:cNvSpPr>
                <p:nvPr/>
              </p:nvSpPr>
              <p:spPr bwMode="auto">
                <a:xfrm>
                  <a:off x="14877" y="7927"/>
                  <a:ext cx="221"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7" name="Rectangle 488"/>
                <p:cNvSpPr>
                  <a:spLocks noChangeArrowheads="1"/>
                </p:cNvSpPr>
                <p:nvPr/>
              </p:nvSpPr>
              <p:spPr bwMode="auto">
                <a:xfrm>
                  <a:off x="14877" y="7928"/>
                  <a:ext cx="221"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8" name="Rectangle 489"/>
                <p:cNvSpPr>
                  <a:spLocks noChangeArrowheads="1"/>
                </p:cNvSpPr>
                <p:nvPr/>
              </p:nvSpPr>
              <p:spPr bwMode="auto">
                <a:xfrm>
                  <a:off x="14877" y="7929"/>
                  <a:ext cx="221" cy="1"/>
                </a:xfrm>
                <a:prstGeom prst="rect">
                  <a:avLst/>
                </a:prstGeom>
                <a:solidFill>
                  <a:srgbClr val="FFD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9" name="Rectangle 490"/>
                <p:cNvSpPr>
                  <a:spLocks noChangeArrowheads="1"/>
                </p:cNvSpPr>
                <p:nvPr/>
              </p:nvSpPr>
              <p:spPr bwMode="auto">
                <a:xfrm>
                  <a:off x="14877" y="7930"/>
                  <a:ext cx="221" cy="1"/>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0" name="Rectangle 491"/>
                <p:cNvSpPr>
                  <a:spLocks noChangeArrowheads="1"/>
                </p:cNvSpPr>
                <p:nvPr/>
              </p:nvSpPr>
              <p:spPr bwMode="auto">
                <a:xfrm>
                  <a:off x="14877" y="7931"/>
                  <a:ext cx="221" cy="2"/>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1" name="Rectangle 492"/>
                <p:cNvSpPr>
                  <a:spLocks noChangeArrowheads="1"/>
                </p:cNvSpPr>
                <p:nvPr/>
              </p:nvSpPr>
              <p:spPr bwMode="auto">
                <a:xfrm>
                  <a:off x="14877" y="7933"/>
                  <a:ext cx="221" cy="1"/>
                </a:xfrm>
                <a:prstGeom prst="rect">
                  <a:avLst/>
                </a:prstGeom>
                <a:solidFill>
                  <a:srgbClr val="FFD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2" name="Rectangle 493"/>
                <p:cNvSpPr>
                  <a:spLocks noChangeArrowheads="1"/>
                </p:cNvSpPr>
                <p:nvPr/>
              </p:nvSpPr>
              <p:spPr bwMode="auto">
                <a:xfrm>
                  <a:off x="14877" y="7934"/>
                  <a:ext cx="221"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3" name="Rectangle 494"/>
                <p:cNvSpPr>
                  <a:spLocks noChangeArrowheads="1"/>
                </p:cNvSpPr>
                <p:nvPr/>
              </p:nvSpPr>
              <p:spPr bwMode="auto">
                <a:xfrm>
                  <a:off x="14877" y="7935"/>
                  <a:ext cx="221"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4" name="Rectangle 495"/>
                <p:cNvSpPr>
                  <a:spLocks noChangeArrowheads="1"/>
                </p:cNvSpPr>
                <p:nvPr/>
              </p:nvSpPr>
              <p:spPr bwMode="auto">
                <a:xfrm>
                  <a:off x="14877" y="7936"/>
                  <a:ext cx="221" cy="1"/>
                </a:xfrm>
                <a:prstGeom prst="rect">
                  <a:avLst/>
                </a:prstGeom>
                <a:solidFill>
                  <a:srgbClr val="FFD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5" name="Rectangle 496"/>
                <p:cNvSpPr>
                  <a:spLocks noChangeArrowheads="1"/>
                </p:cNvSpPr>
                <p:nvPr/>
              </p:nvSpPr>
              <p:spPr bwMode="auto">
                <a:xfrm>
                  <a:off x="14877" y="7937"/>
                  <a:ext cx="221" cy="1"/>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6" name="Rectangle 497"/>
                <p:cNvSpPr>
                  <a:spLocks noChangeArrowheads="1"/>
                </p:cNvSpPr>
                <p:nvPr/>
              </p:nvSpPr>
              <p:spPr bwMode="auto">
                <a:xfrm>
                  <a:off x="14877" y="7938"/>
                  <a:ext cx="221" cy="2"/>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7" name="Rectangle 498"/>
                <p:cNvSpPr>
                  <a:spLocks noChangeArrowheads="1"/>
                </p:cNvSpPr>
                <p:nvPr/>
              </p:nvSpPr>
              <p:spPr bwMode="auto">
                <a:xfrm>
                  <a:off x="14877" y="7940"/>
                  <a:ext cx="221" cy="1"/>
                </a:xfrm>
                <a:prstGeom prst="rect">
                  <a:avLst/>
                </a:prstGeom>
                <a:solidFill>
                  <a:srgbClr val="FFD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8" name="Rectangle 499"/>
                <p:cNvSpPr>
                  <a:spLocks noChangeArrowheads="1"/>
                </p:cNvSpPr>
                <p:nvPr/>
              </p:nvSpPr>
              <p:spPr bwMode="auto">
                <a:xfrm>
                  <a:off x="14877" y="7941"/>
                  <a:ext cx="221"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9" name="Rectangle 500"/>
                <p:cNvSpPr>
                  <a:spLocks noChangeArrowheads="1"/>
                </p:cNvSpPr>
                <p:nvPr/>
              </p:nvSpPr>
              <p:spPr bwMode="auto">
                <a:xfrm>
                  <a:off x="14877" y="7942"/>
                  <a:ext cx="221"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0" name="Rectangle 501"/>
                <p:cNvSpPr>
                  <a:spLocks noChangeArrowheads="1"/>
                </p:cNvSpPr>
                <p:nvPr/>
              </p:nvSpPr>
              <p:spPr bwMode="auto">
                <a:xfrm>
                  <a:off x="14877" y="7943"/>
                  <a:ext cx="221" cy="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1" name="Rectangle 502"/>
                <p:cNvSpPr>
                  <a:spLocks noChangeArrowheads="1"/>
                </p:cNvSpPr>
                <p:nvPr/>
              </p:nvSpPr>
              <p:spPr bwMode="auto">
                <a:xfrm>
                  <a:off x="14877" y="7944"/>
                  <a:ext cx="221" cy="1"/>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2" name="Rectangle 503"/>
                <p:cNvSpPr>
                  <a:spLocks noChangeArrowheads="1"/>
                </p:cNvSpPr>
                <p:nvPr/>
              </p:nvSpPr>
              <p:spPr bwMode="auto">
                <a:xfrm>
                  <a:off x="14877" y="7945"/>
                  <a:ext cx="221" cy="1"/>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3" name="Rectangle 504"/>
                <p:cNvSpPr>
                  <a:spLocks noChangeArrowheads="1"/>
                </p:cNvSpPr>
                <p:nvPr/>
              </p:nvSpPr>
              <p:spPr bwMode="auto">
                <a:xfrm>
                  <a:off x="14877" y="7946"/>
                  <a:ext cx="221" cy="2"/>
                </a:xfrm>
                <a:prstGeom prst="rect">
                  <a:avLst/>
                </a:prstGeom>
                <a:solidFill>
                  <a:srgbClr val="FFC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4" name="Rectangle 505"/>
                <p:cNvSpPr>
                  <a:spLocks noChangeArrowheads="1"/>
                </p:cNvSpPr>
                <p:nvPr/>
              </p:nvSpPr>
              <p:spPr bwMode="auto">
                <a:xfrm>
                  <a:off x="14877" y="7948"/>
                  <a:ext cx="221"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5" name="Rectangle 506"/>
                <p:cNvSpPr>
                  <a:spLocks noChangeArrowheads="1"/>
                </p:cNvSpPr>
                <p:nvPr/>
              </p:nvSpPr>
              <p:spPr bwMode="auto">
                <a:xfrm>
                  <a:off x="14877" y="7949"/>
                  <a:ext cx="221"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6" name="Rectangle 507"/>
                <p:cNvSpPr>
                  <a:spLocks noChangeArrowheads="1"/>
                </p:cNvSpPr>
                <p:nvPr/>
              </p:nvSpPr>
              <p:spPr bwMode="auto">
                <a:xfrm>
                  <a:off x="14877" y="7950"/>
                  <a:ext cx="221" cy="1"/>
                </a:xfrm>
                <a:prstGeom prst="rect">
                  <a:avLst/>
                </a:prstGeom>
                <a:solidFill>
                  <a:srgbClr val="FFC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7" name="Rectangle 508"/>
                <p:cNvSpPr>
                  <a:spLocks noChangeArrowheads="1"/>
                </p:cNvSpPr>
                <p:nvPr/>
              </p:nvSpPr>
              <p:spPr bwMode="auto">
                <a:xfrm>
                  <a:off x="14877" y="7951"/>
                  <a:ext cx="221" cy="1"/>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8" name="Rectangle 509"/>
                <p:cNvSpPr>
                  <a:spLocks noChangeArrowheads="1"/>
                </p:cNvSpPr>
                <p:nvPr/>
              </p:nvSpPr>
              <p:spPr bwMode="auto">
                <a:xfrm>
                  <a:off x="14877" y="7952"/>
                  <a:ext cx="221" cy="1"/>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9" name="Rectangle 510"/>
                <p:cNvSpPr>
                  <a:spLocks noChangeArrowheads="1"/>
                </p:cNvSpPr>
                <p:nvPr/>
              </p:nvSpPr>
              <p:spPr bwMode="auto">
                <a:xfrm>
                  <a:off x="14877" y="7953"/>
                  <a:ext cx="221" cy="2"/>
                </a:xfrm>
                <a:prstGeom prst="rect">
                  <a:avLst/>
                </a:prstGeom>
                <a:solidFill>
                  <a:srgbClr val="FFB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98" name="Rectangle 512"/>
              <p:cNvSpPr>
                <a:spLocks noChangeArrowheads="1"/>
              </p:cNvSpPr>
              <p:nvPr/>
            </p:nvSpPr>
            <p:spPr bwMode="auto">
              <a:xfrm>
                <a:off x="14877" y="7955"/>
                <a:ext cx="221"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9" name="Rectangle 513"/>
              <p:cNvSpPr>
                <a:spLocks noChangeArrowheads="1"/>
              </p:cNvSpPr>
              <p:nvPr/>
            </p:nvSpPr>
            <p:spPr bwMode="auto">
              <a:xfrm>
                <a:off x="14877" y="7956"/>
                <a:ext cx="221"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0" name="Rectangle 514"/>
              <p:cNvSpPr>
                <a:spLocks noChangeArrowheads="1"/>
              </p:cNvSpPr>
              <p:nvPr/>
            </p:nvSpPr>
            <p:spPr bwMode="auto">
              <a:xfrm>
                <a:off x="14877" y="7957"/>
                <a:ext cx="221" cy="1"/>
              </a:xfrm>
              <a:prstGeom prst="rect">
                <a:avLst/>
              </a:prstGeom>
              <a:solidFill>
                <a:srgbClr val="FFB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1" name="Rectangle 515"/>
              <p:cNvSpPr>
                <a:spLocks noChangeArrowheads="1"/>
              </p:cNvSpPr>
              <p:nvPr/>
            </p:nvSpPr>
            <p:spPr bwMode="auto">
              <a:xfrm>
                <a:off x="14877" y="7958"/>
                <a:ext cx="221"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2" name="Rectangle 516"/>
              <p:cNvSpPr>
                <a:spLocks noChangeArrowheads="1"/>
              </p:cNvSpPr>
              <p:nvPr/>
            </p:nvSpPr>
            <p:spPr bwMode="auto">
              <a:xfrm>
                <a:off x="14877" y="7959"/>
                <a:ext cx="221"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3" name="Rectangle 517"/>
              <p:cNvSpPr>
                <a:spLocks noChangeArrowheads="1"/>
              </p:cNvSpPr>
              <p:nvPr/>
            </p:nvSpPr>
            <p:spPr bwMode="auto">
              <a:xfrm>
                <a:off x="14877" y="7960"/>
                <a:ext cx="221" cy="2"/>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4" name="Rectangle 518"/>
              <p:cNvSpPr>
                <a:spLocks noChangeArrowheads="1"/>
              </p:cNvSpPr>
              <p:nvPr/>
            </p:nvSpPr>
            <p:spPr bwMode="auto">
              <a:xfrm>
                <a:off x="14877" y="7962"/>
                <a:ext cx="221" cy="1"/>
              </a:xfrm>
              <a:prstGeom prst="rect">
                <a:avLst/>
              </a:prstGeom>
              <a:solidFill>
                <a:srgbClr val="FFB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5" name="Rectangle 519"/>
              <p:cNvSpPr>
                <a:spLocks noChangeArrowheads="1"/>
              </p:cNvSpPr>
              <p:nvPr/>
            </p:nvSpPr>
            <p:spPr bwMode="auto">
              <a:xfrm>
                <a:off x="14877" y="7963"/>
                <a:ext cx="221"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6" name="Rectangle 520"/>
              <p:cNvSpPr>
                <a:spLocks noChangeArrowheads="1"/>
              </p:cNvSpPr>
              <p:nvPr/>
            </p:nvSpPr>
            <p:spPr bwMode="auto">
              <a:xfrm>
                <a:off x="14877" y="7964"/>
                <a:ext cx="221"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7" name="Rectangle 521"/>
              <p:cNvSpPr>
                <a:spLocks noChangeArrowheads="1"/>
              </p:cNvSpPr>
              <p:nvPr/>
            </p:nvSpPr>
            <p:spPr bwMode="auto">
              <a:xfrm>
                <a:off x="14877" y="7965"/>
                <a:ext cx="221" cy="1"/>
              </a:xfrm>
              <a:prstGeom prst="rect">
                <a:avLst/>
              </a:prstGeom>
              <a:solidFill>
                <a:srgbClr val="FFB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8" name="Rectangle 522"/>
              <p:cNvSpPr>
                <a:spLocks noChangeArrowheads="1"/>
              </p:cNvSpPr>
              <p:nvPr/>
            </p:nvSpPr>
            <p:spPr bwMode="auto">
              <a:xfrm>
                <a:off x="14877" y="7966"/>
                <a:ext cx="221" cy="1"/>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9" name="Rectangle 523"/>
              <p:cNvSpPr>
                <a:spLocks noChangeArrowheads="1"/>
              </p:cNvSpPr>
              <p:nvPr/>
            </p:nvSpPr>
            <p:spPr bwMode="auto">
              <a:xfrm>
                <a:off x="14877" y="7967"/>
                <a:ext cx="221" cy="2"/>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0" name="Rectangle 524"/>
              <p:cNvSpPr>
                <a:spLocks noChangeArrowheads="1"/>
              </p:cNvSpPr>
              <p:nvPr/>
            </p:nvSpPr>
            <p:spPr bwMode="auto">
              <a:xfrm>
                <a:off x="14877" y="7969"/>
                <a:ext cx="221" cy="1"/>
              </a:xfrm>
              <a:prstGeom prst="rect">
                <a:avLst/>
              </a:prstGeom>
              <a:solidFill>
                <a:srgbClr val="FFA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1" name="Rectangle 525"/>
              <p:cNvSpPr>
                <a:spLocks noChangeArrowheads="1"/>
              </p:cNvSpPr>
              <p:nvPr/>
            </p:nvSpPr>
            <p:spPr bwMode="auto">
              <a:xfrm>
                <a:off x="14877" y="7970"/>
                <a:ext cx="221"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2" name="Rectangle 526"/>
              <p:cNvSpPr>
                <a:spLocks noChangeArrowheads="1"/>
              </p:cNvSpPr>
              <p:nvPr/>
            </p:nvSpPr>
            <p:spPr bwMode="auto">
              <a:xfrm>
                <a:off x="14877" y="7971"/>
                <a:ext cx="221"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3" name="Rectangle 527"/>
              <p:cNvSpPr>
                <a:spLocks noChangeArrowheads="1"/>
              </p:cNvSpPr>
              <p:nvPr/>
            </p:nvSpPr>
            <p:spPr bwMode="auto">
              <a:xfrm>
                <a:off x="14877" y="7972"/>
                <a:ext cx="221" cy="1"/>
              </a:xfrm>
              <a:prstGeom prst="rect">
                <a:avLst/>
              </a:prstGeom>
              <a:solidFill>
                <a:srgbClr val="FFA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4" name="Rectangle 528"/>
              <p:cNvSpPr>
                <a:spLocks noChangeArrowheads="1"/>
              </p:cNvSpPr>
              <p:nvPr/>
            </p:nvSpPr>
            <p:spPr bwMode="auto">
              <a:xfrm>
                <a:off x="14877" y="7973"/>
                <a:ext cx="221" cy="1"/>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5" name="Rectangle 529"/>
              <p:cNvSpPr>
                <a:spLocks noChangeArrowheads="1"/>
              </p:cNvSpPr>
              <p:nvPr/>
            </p:nvSpPr>
            <p:spPr bwMode="auto">
              <a:xfrm>
                <a:off x="14877" y="7974"/>
                <a:ext cx="221" cy="1"/>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6" name="Rectangle 530"/>
              <p:cNvSpPr>
                <a:spLocks noChangeArrowheads="1"/>
              </p:cNvSpPr>
              <p:nvPr/>
            </p:nvSpPr>
            <p:spPr bwMode="auto">
              <a:xfrm>
                <a:off x="14877" y="7975"/>
                <a:ext cx="221" cy="2"/>
              </a:xfrm>
              <a:prstGeom prst="rect">
                <a:avLst/>
              </a:prstGeom>
              <a:solidFill>
                <a:srgbClr val="FFA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7" name="Rectangle 531"/>
              <p:cNvSpPr>
                <a:spLocks noChangeArrowheads="1"/>
              </p:cNvSpPr>
              <p:nvPr/>
            </p:nvSpPr>
            <p:spPr bwMode="auto">
              <a:xfrm>
                <a:off x="14877" y="7977"/>
                <a:ext cx="221"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8" name="Rectangle 532"/>
              <p:cNvSpPr>
                <a:spLocks noChangeArrowheads="1"/>
              </p:cNvSpPr>
              <p:nvPr/>
            </p:nvSpPr>
            <p:spPr bwMode="auto">
              <a:xfrm>
                <a:off x="14877" y="7978"/>
                <a:ext cx="221"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9" name="Rectangle 533"/>
              <p:cNvSpPr>
                <a:spLocks noChangeArrowheads="1"/>
              </p:cNvSpPr>
              <p:nvPr/>
            </p:nvSpPr>
            <p:spPr bwMode="auto">
              <a:xfrm>
                <a:off x="14877" y="7979"/>
                <a:ext cx="221" cy="1"/>
              </a:xfrm>
              <a:prstGeom prst="rect">
                <a:avLst/>
              </a:prstGeom>
              <a:solidFill>
                <a:srgbClr val="FFA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0" name="Rectangle 534"/>
              <p:cNvSpPr>
                <a:spLocks noChangeArrowheads="1"/>
              </p:cNvSpPr>
              <p:nvPr/>
            </p:nvSpPr>
            <p:spPr bwMode="auto">
              <a:xfrm>
                <a:off x="14877" y="7980"/>
                <a:ext cx="221" cy="1"/>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1" name="Rectangle 535"/>
              <p:cNvSpPr>
                <a:spLocks noChangeArrowheads="1"/>
              </p:cNvSpPr>
              <p:nvPr/>
            </p:nvSpPr>
            <p:spPr bwMode="auto">
              <a:xfrm>
                <a:off x="14877" y="7981"/>
                <a:ext cx="221" cy="1"/>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2" name="Rectangle 536"/>
              <p:cNvSpPr>
                <a:spLocks noChangeArrowheads="1"/>
              </p:cNvSpPr>
              <p:nvPr/>
            </p:nvSpPr>
            <p:spPr bwMode="auto">
              <a:xfrm>
                <a:off x="14877" y="7982"/>
                <a:ext cx="221" cy="2"/>
              </a:xfrm>
              <a:prstGeom prst="rect">
                <a:avLst/>
              </a:prstGeom>
              <a:solidFill>
                <a:srgbClr val="FF9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3" name="Rectangle 537"/>
              <p:cNvSpPr>
                <a:spLocks noChangeArrowheads="1"/>
              </p:cNvSpPr>
              <p:nvPr/>
            </p:nvSpPr>
            <p:spPr bwMode="auto">
              <a:xfrm>
                <a:off x="14877" y="7984"/>
                <a:ext cx="221"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4" name="Rectangle 538"/>
              <p:cNvSpPr>
                <a:spLocks noChangeArrowheads="1"/>
              </p:cNvSpPr>
              <p:nvPr/>
            </p:nvSpPr>
            <p:spPr bwMode="auto">
              <a:xfrm>
                <a:off x="14877" y="7985"/>
                <a:ext cx="221"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5" name="Rectangle 539"/>
              <p:cNvSpPr>
                <a:spLocks noChangeArrowheads="1"/>
              </p:cNvSpPr>
              <p:nvPr/>
            </p:nvSpPr>
            <p:spPr bwMode="auto">
              <a:xfrm>
                <a:off x="14877" y="7986"/>
                <a:ext cx="221" cy="1"/>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6" name="Rectangle 540"/>
              <p:cNvSpPr>
                <a:spLocks noChangeArrowheads="1"/>
              </p:cNvSpPr>
              <p:nvPr/>
            </p:nvSpPr>
            <p:spPr bwMode="auto">
              <a:xfrm>
                <a:off x="14877" y="7987"/>
                <a:ext cx="221" cy="1"/>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7" name="Rectangle 541"/>
              <p:cNvSpPr>
                <a:spLocks noChangeArrowheads="1"/>
              </p:cNvSpPr>
              <p:nvPr/>
            </p:nvSpPr>
            <p:spPr bwMode="auto">
              <a:xfrm>
                <a:off x="14877" y="7988"/>
                <a:ext cx="221" cy="1"/>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8" name="Rectangle 542"/>
              <p:cNvSpPr>
                <a:spLocks noChangeArrowheads="1"/>
              </p:cNvSpPr>
              <p:nvPr/>
            </p:nvSpPr>
            <p:spPr bwMode="auto">
              <a:xfrm>
                <a:off x="14877" y="7989"/>
                <a:ext cx="221" cy="2"/>
              </a:xfrm>
              <a:prstGeom prst="rect">
                <a:avLst/>
              </a:prstGeom>
              <a:solidFill>
                <a:srgbClr val="FF9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9" name="Rectangle 543"/>
              <p:cNvSpPr>
                <a:spLocks noChangeArrowheads="1"/>
              </p:cNvSpPr>
              <p:nvPr/>
            </p:nvSpPr>
            <p:spPr bwMode="auto">
              <a:xfrm>
                <a:off x="14877" y="7991"/>
                <a:ext cx="221"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0" name="Rectangle 544"/>
              <p:cNvSpPr>
                <a:spLocks noChangeArrowheads="1"/>
              </p:cNvSpPr>
              <p:nvPr/>
            </p:nvSpPr>
            <p:spPr bwMode="auto">
              <a:xfrm>
                <a:off x="14877" y="7992"/>
                <a:ext cx="221"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1" name="Rectangle 545"/>
              <p:cNvSpPr>
                <a:spLocks noChangeArrowheads="1"/>
              </p:cNvSpPr>
              <p:nvPr/>
            </p:nvSpPr>
            <p:spPr bwMode="auto">
              <a:xfrm>
                <a:off x="14877" y="7993"/>
                <a:ext cx="221" cy="1"/>
              </a:xfrm>
              <a:prstGeom prst="rect">
                <a:avLst/>
              </a:prstGeom>
              <a:solidFill>
                <a:srgbClr val="FF9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2" name="Rectangle 546"/>
              <p:cNvSpPr>
                <a:spLocks noChangeArrowheads="1"/>
              </p:cNvSpPr>
              <p:nvPr/>
            </p:nvSpPr>
            <p:spPr bwMode="auto">
              <a:xfrm>
                <a:off x="14877" y="7994"/>
                <a:ext cx="221"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3" name="Rectangle 547"/>
              <p:cNvSpPr>
                <a:spLocks noChangeArrowheads="1"/>
              </p:cNvSpPr>
              <p:nvPr/>
            </p:nvSpPr>
            <p:spPr bwMode="auto">
              <a:xfrm>
                <a:off x="14877" y="7995"/>
                <a:ext cx="221"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4" name="Rectangle 548"/>
              <p:cNvSpPr>
                <a:spLocks noChangeArrowheads="1"/>
              </p:cNvSpPr>
              <p:nvPr/>
            </p:nvSpPr>
            <p:spPr bwMode="auto">
              <a:xfrm>
                <a:off x="14877" y="7996"/>
                <a:ext cx="221" cy="1"/>
              </a:xfrm>
              <a:prstGeom prst="rect">
                <a:avLst/>
              </a:prstGeom>
              <a:solidFill>
                <a:srgbClr val="FF8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5" name="Rectangle 549"/>
              <p:cNvSpPr>
                <a:spLocks noChangeArrowheads="1"/>
              </p:cNvSpPr>
              <p:nvPr/>
            </p:nvSpPr>
            <p:spPr bwMode="auto">
              <a:xfrm>
                <a:off x="14877" y="7997"/>
                <a:ext cx="221" cy="2"/>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6" name="Rectangle 550"/>
              <p:cNvSpPr>
                <a:spLocks noChangeArrowheads="1"/>
              </p:cNvSpPr>
              <p:nvPr/>
            </p:nvSpPr>
            <p:spPr bwMode="auto">
              <a:xfrm>
                <a:off x="14877" y="7999"/>
                <a:ext cx="221" cy="1"/>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7" name="Rectangle 551"/>
              <p:cNvSpPr>
                <a:spLocks noChangeArrowheads="1"/>
              </p:cNvSpPr>
              <p:nvPr/>
            </p:nvSpPr>
            <p:spPr bwMode="auto">
              <a:xfrm>
                <a:off x="14877" y="8000"/>
                <a:ext cx="221" cy="1"/>
              </a:xfrm>
              <a:prstGeom prst="rect">
                <a:avLst/>
              </a:prstGeom>
              <a:solidFill>
                <a:srgbClr val="FF8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8" name="Rectangle 552"/>
              <p:cNvSpPr>
                <a:spLocks noChangeArrowheads="1"/>
              </p:cNvSpPr>
              <p:nvPr/>
            </p:nvSpPr>
            <p:spPr bwMode="auto">
              <a:xfrm>
                <a:off x="14877" y="8001"/>
                <a:ext cx="221"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9" name="Rectangle 553"/>
              <p:cNvSpPr>
                <a:spLocks noChangeArrowheads="1"/>
              </p:cNvSpPr>
              <p:nvPr/>
            </p:nvSpPr>
            <p:spPr bwMode="auto">
              <a:xfrm>
                <a:off x="14877" y="8002"/>
                <a:ext cx="221"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0" name="Rectangle 554"/>
              <p:cNvSpPr>
                <a:spLocks noChangeArrowheads="1"/>
              </p:cNvSpPr>
              <p:nvPr/>
            </p:nvSpPr>
            <p:spPr bwMode="auto">
              <a:xfrm>
                <a:off x="14877" y="8003"/>
                <a:ext cx="221" cy="1"/>
              </a:xfrm>
              <a:prstGeom prst="rect">
                <a:avLst/>
              </a:prstGeom>
              <a:solidFill>
                <a:srgbClr val="FF8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1" name="Rectangle 555"/>
              <p:cNvSpPr>
                <a:spLocks noChangeArrowheads="1"/>
              </p:cNvSpPr>
              <p:nvPr/>
            </p:nvSpPr>
            <p:spPr bwMode="auto">
              <a:xfrm>
                <a:off x="14877" y="8004"/>
                <a:ext cx="221" cy="2"/>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2" name="Rectangle 556"/>
              <p:cNvSpPr>
                <a:spLocks noChangeArrowheads="1"/>
              </p:cNvSpPr>
              <p:nvPr/>
            </p:nvSpPr>
            <p:spPr bwMode="auto">
              <a:xfrm>
                <a:off x="14877" y="8006"/>
                <a:ext cx="221" cy="1"/>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3" name="Rectangle 557"/>
              <p:cNvSpPr>
                <a:spLocks noChangeArrowheads="1"/>
              </p:cNvSpPr>
              <p:nvPr/>
            </p:nvSpPr>
            <p:spPr bwMode="auto">
              <a:xfrm>
                <a:off x="14877" y="8007"/>
                <a:ext cx="221" cy="1"/>
              </a:xfrm>
              <a:prstGeom prst="rect">
                <a:avLst/>
              </a:prstGeom>
              <a:solidFill>
                <a:srgbClr val="FF8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4" name="Rectangle 558"/>
              <p:cNvSpPr>
                <a:spLocks noChangeArrowheads="1"/>
              </p:cNvSpPr>
              <p:nvPr/>
            </p:nvSpPr>
            <p:spPr bwMode="auto">
              <a:xfrm>
                <a:off x="14877" y="8008"/>
                <a:ext cx="221"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5" name="Rectangle 559"/>
              <p:cNvSpPr>
                <a:spLocks noChangeArrowheads="1"/>
              </p:cNvSpPr>
              <p:nvPr/>
            </p:nvSpPr>
            <p:spPr bwMode="auto">
              <a:xfrm>
                <a:off x="14877" y="8009"/>
                <a:ext cx="221"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6" name="Rectangle 560"/>
              <p:cNvSpPr>
                <a:spLocks noChangeArrowheads="1"/>
              </p:cNvSpPr>
              <p:nvPr/>
            </p:nvSpPr>
            <p:spPr bwMode="auto">
              <a:xfrm>
                <a:off x="14877" y="8010"/>
                <a:ext cx="221" cy="1"/>
              </a:xfrm>
              <a:prstGeom prst="rect">
                <a:avLst/>
              </a:prstGeom>
              <a:solidFill>
                <a:srgbClr val="FF7B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7" name="Rectangle 561"/>
              <p:cNvSpPr>
                <a:spLocks noChangeArrowheads="1"/>
              </p:cNvSpPr>
              <p:nvPr/>
            </p:nvSpPr>
            <p:spPr bwMode="auto">
              <a:xfrm>
                <a:off x="14877" y="8011"/>
                <a:ext cx="221" cy="2"/>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8" name="Rectangle 562"/>
              <p:cNvSpPr>
                <a:spLocks noChangeArrowheads="1"/>
              </p:cNvSpPr>
              <p:nvPr/>
            </p:nvSpPr>
            <p:spPr bwMode="auto">
              <a:xfrm>
                <a:off x="14877" y="8013"/>
                <a:ext cx="221" cy="1"/>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9" name="Rectangle 563"/>
              <p:cNvSpPr>
                <a:spLocks noChangeArrowheads="1"/>
              </p:cNvSpPr>
              <p:nvPr/>
            </p:nvSpPr>
            <p:spPr bwMode="auto">
              <a:xfrm>
                <a:off x="14877" y="8014"/>
                <a:ext cx="221" cy="1"/>
              </a:xfrm>
              <a:prstGeom prst="rect">
                <a:avLst/>
              </a:prstGeom>
              <a:solidFill>
                <a:srgbClr val="FF7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0" name="Rectangle 564"/>
              <p:cNvSpPr>
                <a:spLocks noChangeArrowheads="1"/>
              </p:cNvSpPr>
              <p:nvPr/>
            </p:nvSpPr>
            <p:spPr bwMode="auto">
              <a:xfrm>
                <a:off x="14877" y="8015"/>
                <a:ext cx="221"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1" name="Rectangle 565"/>
              <p:cNvSpPr>
                <a:spLocks noChangeArrowheads="1"/>
              </p:cNvSpPr>
              <p:nvPr/>
            </p:nvSpPr>
            <p:spPr bwMode="auto">
              <a:xfrm>
                <a:off x="14877" y="8016"/>
                <a:ext cx="221"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2" name="Rectangle 566"/>
              <p:cNvSpPr>
                <a:spLocks noChangeArrowheads="1"/>
              </p:cNvSpPr>
              <p:nvPr/>
            </p:nvSpPr>
            <p:spPr bwMode="auto">
              <a:xfrm>
                <a:off x="14877" y="8017"/>
                <a:ext cx="221" cy="1"/>
              </a:xfrm>
              <a:prstGeom prst="rect">
                <a:avLst/>
              </a:prstGeom>
              <a:solidFill>
                <a:srgbClr val="FF7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3" name="Rectangle 567"/>
              <p:cNvSpPr>
                <a:spLocks noChangeArrowheads="1"/>
              </p:cNvSpPr>
              <p:nvPr/>
            </p:nvSpPr>
            <p:spPr bwMode="auto">
              <a:xfrm>
                <a:off x="14877" y="8018"/>
                <a:ext cx="221" cy="1"/>
              </a:xfrm>
              <a:prstGeom prst="rect">
                <a:avLst/>
              </a:prstGeom>
              <a:solidFill>
                <a:srgbClr val="FF6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4" name="Rectangle 568"/>
              <p:cNvSpPr>
                <a:spLocks noChangeArrowheads="1"/>
              </p:cNvSpPr>
              <p:nvPr/>
            </p:nvSpPr>
            <p:spPr bwMode="auto">
              <a:xfrm>
                <a:off x="14877" y="8019"/>
                <a:ext cx="221" cy="2"/>
              </a:xfrm>
              <a:prstGeom prst="rect">
                <a:avLst/>
              </a:prstGeom>
              <a:solidFill>
                <a:srgbClr val="FF6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5" name="Rectangle 569"/>
              <p:cNvSpPr>
                <a:spLocks noChangeArrowheads="1"/>
              </p:cNvSpPr>
              <p:nvPr/>
            </p:nvSpPr>
            <p:spPr bwMode="auto">
              <a:xfrm>
                <a:off x="14877" y="8021"/>
                <a:ext cx="221" cy="1"/>
              </a:xfrm>
              <a:prstGeom prst="rect">
                <a:avLst/>
              </a:prstGeom>
              <a:solidFill>
                <a:srgbClr val="FF6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6" name="Rectangle 570"/>
              <p:cNvSpPr>
                <a:spLocks noChangeArrowheads="1"/>
              </p:cNvSpPr>
              <p:nvPr/>
            </p:nvSpPr>
            <p:spPr bwMode="auto">
              <a:xfrm>
                <a:off x="14877" y="8022"/>
                <a:ext cx="221"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7" name="Rectangle 571"/>
              <p:cNvSpPr>
                <a:spLocks noChangeArrowheads="1"/>
              </p:cNvSpPr>
              <p:nvPr/>
            </p:nvSpPr>
            <p:spPr bwMode="auto">
              <a:xfrm>
                <a:off x="14877" y="8023"/>
                <a:ext cx="221"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8" name="Rectangle 572"/>
              <p:cNvSpPr>
                <a:spLocks noChangeArrowheads="1"/>
              </p:cNvSpPr>
              <p:nvPr/>
            </p:nvSpPr>
            <p:spPr bwMode="auto">
              <a:xfrm>
                <a:off x="14877" y="8024"/>
                <a:ext cx="221" cy="1"/>
              </a:xfrm>
              <a:prstGeom prst="rect">
                <a:avLst/>
              </a:prstGeom>
              <a:solidFill>
                <a:srgbClr val="FF6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9" name="Rectangle 573"/>
              <p:cNvSpPr>
                <a:spLocks noChangeArrowheads="1"/>
              </p:cNvSpPr>
              <p:nvPr/>
            </p:nvSpPr>
            <p:spPr bwMode="auto">
              <a:xfrm>
                <a:off x="14877" y="8025"/>
                <a:ext cx="221" cy="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0" name="Rectangle 574"/>
              <p:cNvSpPr>
                <a:spLocks noChangeArrowheads="1"/>
              </p:cNvSpPr>
              <p:nvPr/>
            </p:nvSpPr>
            <p:spPr bwMode="auto">
              <a:xfrm>
                <a:off x="14877" y="8026"/>
                <a:ext cx="221" cy="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1" name="Rectangle 575"/>
              <p:cNvSpPr>
                <a:spLocks noChangeArrowheads="1"/>
              </p:cNvSpPr>
              <p:nvPr/>
            </p:nvSpPr>
            <p:spPr bwMode="auto">
              <a:xfrm>
                <a:off x="14877" y="8028"/>
                <a:ext cx="221" cy="1"/>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2" name="Rectangle 576"/>
              <p:cNvSpPr>
                <a:spLocks noChangeArrowheads="1"/>
              </p:cNvSpPr>
              <p:nvPr/>
            </p:nvSpPr>
            <p:spPr bwMode="auto">
              <a:xfrm>
                <a:off x="14877" y="8029"/>
                <a:ext cx="221" cy="1"/>
              </a:xfrm>
              <a:prstGeom prst="rect">
                <a:avLst/>
              </a:prstGeom>
              <a:solidFill>
                <a:srgbClr val="FF6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3" name="Rectangle 577"/>
              <p:cNvSpPr>
                <a:spLocks noChangeArrowheads="1"/>
              </p:cNvSpPr>
              <p:nvPr/>
            </p:nvSpPr>
            <p:spPr bwMode="auto">
              <a:xfrm>
                <a:off x="14877" y="8030"/>
                <a:ext cx="221" cy="1"/>
              </a:xfrm>
              <a:prstGeom prst="rect">
                <a:avLst/>
              </a:prstGeom>
              <a:solidFill>
                <a:srgbClr val="FF6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4" name="Rectangle 578"/>
              <p:cNvSpPr>
                <a:spLocks noChangeArrowheads="1"/>
              </p:cNvSpPr>
              <p:nvPr/>
            </p:nvSpPr>
            <p:spPr bwMode="auto">
              <a:xfrm>
                <a:off x="14877" y="8031"/>
                <a:ext cx="221" cy="1"/>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5" name="Rectangle 579"/>
              <p:cNvSpPr>
                <a:spLocks noChangeArrowheads="1"/>
              </p:cNvSpPr>
              <p:nvPr/>
            </p:nvSpPr>
            <p:spPr bwMode="auto">
              <a:xfrm>
                <a:off x="14877" y="8032"/>
                <a:ext cx="221" cy="1"/>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6" name="Rectangle 580"/>
              <p:cNvSpPr>
                <a:spLocks noChangeArrowheads="1"/>
              </p:cNvSpPr>
              <p:nvPr/>
            </p:nvSpPr>
            <p:spPr bwMode="auto">
              <a:xfrm>
                <a:off x="14877" y="8033"/>
                <a:ext cx="221" cy="2"/>
              </a:xfrm>
              <a:prstGeom prst="rect">
                <a:avLst/>
              </a:prstGeom>
              <a:solidFill>
                <a:srgbClr val="FF5E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7" name="Rectangle 581"/>
              <p:cNvSpPr>
                <a:spLocks noChangeArrowheads="1"/>
              </p:cNvSpPr>
              <p:nvPr/>
            </p:nvSpPr>
            <p:spPr bwMode="auto">
              <a:xfrm>
                <a:off x="14877" y="8035"/>
                <a:ext cx="221"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8" name="Rectangle 582"/>
              <p:cNvSpPr>
                <a:spLocks noChangeArrowheads="1"/>
              </p:cNvSpPr>
              <p:nvPr/>
            </p:nvSpPr>
            <p:spPr bwMode="auto">
              <a:xfrm>
                <a:off x="14877" y="8036"/>
                <a:ext cx="221"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9" name="Rectangle 583"/>
              <p:cNvSpPr>
                <a:spLocks noChangeArrowheads="1"/>
              </p:cNvSpPr>
              <p:nvPr/>
            </p:nvSpPr>
            <p:spPr bwMode="auto">
              <a:xfrm>
                <a:off x="14877" y="8037"/>
                <a:ext cx="221" cy="1"/>
              </a:xfrm>
              <a:prstGeom prst="rect">
                <a:avLst/>
              </a:prstGeom>
              <a:solidFill>
                <a:srgbClr val="FF59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0" name="Rectangle 584"/>
              <p:cNvSpPr>
                <a:spLocks noChangeArrowheads="1"/>
              </p:cNvSpPr>
              <p:nvPr/>
            </p:nvSpPr>
            <p:spPr bwMode="auto">
              <a:xfrm>
                <a:off x="14877" y="8038"/>
                <a:ext cx="221" cy="1"/>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1" name="Rectangle 585"/>
              <p:cNvSpPr>
                <a:spLocks noChangeArrowheads="1"/>
              </p:cNvSpPr>
              <p:nvPr/>
            </p:nvSpPr>
            <p:spPr bwMode="auto">
              <a:xfrm>
                <a:off x="14877" y="8039"/>
                <a:ext cx="221" cy="1"/>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2" name="Rectangle 586"/>
              <p:cNvSpPr>
                <a:spLocks noChangeArrowheads="1"/>
              </p:cNvSpPr>
              <p:nvPr/>
            </p:nvSpPr>
            <p:spPr bwMode="auto">
              <a:xfrm>
                <a:off x="14877" y="8040"/>
                <a:ext cx="221" cy="1"/>
              </a:xfrm>
              <a:prstGeom prst="rect">
                <a:avLst/>
              </a:prstGeom>
              <a:solidFill>
                <a:srgbClr val="FF55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3" name="Rectangle 587"/>
              <p:cNvSpPr>
                <a:spLocks noChangeArrowheads="1"/>
              </p:cNvSpPr>
              <p:nvPr/>
            </p:nvSpPr>
            <p:spPr bwMode="auto">
              <a:xfrm>
                <a:off x="14877" y="8041"/>
                <a:ext cx="221" cy="2"/>
              </a:xfrm>
              <a:prstGeom prst="rect">
                <a:avLst/>
              </a:prstGeom>
              <a:solidFill>
                <a:srgbClr val="FF5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4" name="Rectangle 588"/>
              <p:cNvSpPr>
                <a:spLocks noChangeArrowheads="1"/>
              </p:cNvSpPr>
              <p:nvPr/>
            </p:nvSpPr>
            <p:spPr bwMode="auto">
              <a:xfrm>
                <a:off x="14877" y="8043"/>
                <a:ext cx="221" cy="1"/>
              </a:xfrm>
              <a:prstGeom prst="rect">
                <a:avLst/>
              </a:prstGeom>
              <a:solidFill>
                <a:srgbClr val="FF51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5" name="Rectangle 589"/>
              <p:cNvSpPr>
                <a:spLocks noChangeArrowheads="1"/>
              </p:cNvSpPr>
              <p:nvPr/>
            </p:nvSpPr>
            <p:spPr bwMode="auto">
              <a:xfrm>
                <a:off x="14877" y="8044"/>
                <a:ext cx="221"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6" name="Rectangle 590"/>
              <p:cNvSpPr>
                <a:spLocks noChangeArrowheads="1"/>
              </p:cNvSpPr>
              <p:nvPr/>
            </p:nvSpPr>
            <p:spPr bwMode="auto">
              <a:xfrm>
                <a:off x="14877" y="8045"/>
                <a:ext cx="221"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7" name="Rectangle 591"/>
              <p:cNvSpPr>
                <a:spLocks noChangeArrowheads="1"/>
              </p:cNvSpPr>
              <p:nvPr/>
            </p:nvSpPr>
            <p:spPr bwMode="auto">
              <a:xfrm>
                <a:off x="14877" y="8046"/>
                <a:ext cx="221" cy="1"/>
              </a:xfrm>
              <a:prstGeom prst="rect">
                <a:avLst/>
              </a:prstGeom>
              <a:solidFill>
                <a:srgbClr val="FF4D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8" name="Rectangle 592"/>
              <p:cNvSpPr>
                <a:spLocks noChangeArrowheads="1"/>
              </p:cNvSpPr>
              <p:nvPr/>
            </p:nvSpPr>
            <p:spPr bwMode="auto">
              <a:xfrm>
                <a:off x="14877" y="8047"/>
                <a:ext cx="221" cy="1"/>
              </a:xfrm>
              <a:prstGeom prst="rect">
                <a:avLst/>
              </a:prstGeom>
              <a:solidFill>
                <a:srgbClr val="FF4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9" name="Rectangle 593"/>
              <p:cNvSpPr>
                <a:spLocks noChangeArrowheads="1"/>
              </p:cNvSpPr>
              <p:nvPr/>
            </p:nvSpPr>
            <p:spPr bwMode="auto">
              <a:xfrm>
                <a:off x="14877" y="8048"/>
                <a:ext cx="221" cy="2"/>
              </a:xfrm>
              <a:prstGeom prst="rect">
                <a:avLst/>
              </a:prstGeom>
              <a:solidFill>
                <a:srgbClr val="FF48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0" name="Rectangle 594"/>
              <p:cNvSpPr>
                <a:spLocks noChangeArrowheads="1"/>
              </p:cNvSpPr>
              <p:nvPr/>
            </p:nvSpPr>
            <p:spPr bwMode="auto">
              <a:xfrm>
                <a:off x="14877" y="8050"/>
                <a:ext cx="221"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1" name="Rectangle 595"/>
              <p:cNvSpPr>
                <a:spLocks noChangeArrowheads="1"/>
              </p:cNvSpPr>
              <p:nvPr/>
            </p:nvSpPr>
            <p:spPr bwMode="auto">
              <a:xfrm>
                <a:off x="14877" y="8051"/>
                <a:ext cx="221"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2" name="Rectangle 596"/>
              <p:cNvSpPr>
                <a:spLocks noChangeArrowheads="1"/>
              </p:cNvSpPr>
              <p:nvPr/>
            </p:nvSpPr>
            <p:spPr bwMode="auto">
              <a:xfrm>
                <a:off x="14877" y="8052"/>
                <a:ext cx="221" cy="1"/>
              </a:xfrm>
              <a:prstGeom prst="rect">
                <a:avLst/>
              </a:prstGeom>
              <a:solidFill>
                <a:srgbClr val="FF44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3" name="Rectangle 597"/>
              <p:cNvSpPr>
                <a:spLocks noChangeArrowheads="1"/>
              </p:cNvSpPr>
              <p:nvPr/>
            </p:nvSpPr>
            <p:spPr bwMode="auto">
              <a:xfrm>
                <a:off x="14877" y="8053"/>
                <a:ext cx="221" cy="1"/>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4" name="Rectangle 598"/>
              <p:cNvSpPr>
                <a:spLocks noChangeArrowheads="1"/>
              </p:cNvSpPr>
              <p:nvPr/>
            </p:nvSpPr>
            <p:spPr bwMode="auto">
              <a:xfrm>
                <a:off x="14877" y="8054"/>
                <a:ext cx="221" cy="1"/>
              </a:xfrm>
              <a:prstGeom prst="rect">
                <a:avLst/>
              </a:prstGeom>
              <a:solidFill>
                <a:srgbClr val="FF4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5" name="Rectangle 599"/>
              <p:cNvSpPr>
                <a:spLocks noChangeArrowheads="1"/>
              </p:cNvSpPr>
              <p:nvPr/>
            </p:nvSpPr>
            <p:spPr bwMode="auto">
              <a:xfrm>
                <a:off x="14877" y="8055"/>
                <a:ext cx="221" cy="2"/>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6" name="Rectangle 600"/>
              <p:cNvSpPr>
                <a:spLocks noChangeArrowheads="1"/>
              </p:cNvSpPr>
              <p:nvPr/>
            </p:nvSpPr>
            <p:spPr bwMode="auto">
              <a:xfrm>
                <a:off x="14877" y="8057"/>
                <a:ext cx="221" cy="1"/>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7" name="Rectangle 601"/>
              <p:cNvSpPr>
                <a:spLocks noChangeArrowheads="1"/>
              </p:cNvSpPr>
              <p:nvPr/>
            </p:nvSpPr>
            <p:spPr bwMode="auto">
              <a:xfrm>
                <a:off x="14877" y="8058"/>
                <a:ext cx="221" cy="1"/>
              </a:xfrm>
              <a:prstGeom prst="rect">
                <a:avLst/>
              </a:prstGeom>
              <a:solidFill>
                <a:srgbClr val="FF3C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8" name="Rectangle 602"/>
              <p:cNvSpPr>
                <a:spLocks noChangeArrowheads="1"/>
              </p:cNvSpPr>
              <p:nvPr/>
            </p:nvSpPr>
            <p:spPr bwMode="auto">
              <a:xfrm>
                <a:off x="14877" y="8059"/>
                <a:ext cx="221" cy="1"/>
              </a:xfrm>
              <a:prstGeom prst="rect">
                <a:avLst/>
              </a:prstGeom>
              <a:solidFill>
                <a:srgbClr val="FF3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9" name="Rectangle 603"/>
              <p:cNvSpPr>
                <a:spLocks noChangeArrowheads="1"/>
              </p:cNvSpPr>
              <p:nvPr/>
            </p:nvSpPr>
            <p:spPr bwMode="auto">
              <a:xfrm>
                <a:off x="14877" y="8060"/>
                <a:ext cx="221" cy="1"/>
              </a:xfrm>
              <a:prstGeom prst="rect">
                <a:avLst/>
              </a:prstGeom>
              <a:solidFill>
                <a:srgbClr val="FF37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0" name="Rectangle 604"/>
              <p:cNvSpPr>
                <a:spLocks noChangeArrowheads="1"/>
              </p:cNvSpPr>
              <p:nvPr/>
            </p:nvSpPr>
            <p:spPr bwMode="auto">
              <a:xfrm>
                <a:off x="14877" y="8061"/>
                <a:ext cx="221" cy="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1" name="Rectangle 605"/>
              <p:cNvSpPr>
                <a:spLocks noChangeArrowheads="1"/>
              </p:cNvSpPr>
              <p:nvPr/>
            </p:nvSpPr>
            <p:spPr bwMode="auto">
              <a:xfrm>
                <a:off x="14877" y="8062"/>
                <a:ext cx="221" cy="1"/>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2" name="Rectangle 606"/>
              <p:cNvSpPr>
                <a:spLocks noChangeArrowheads="1"/>
              </p:cNvSpPr>
              <p:nvPr/>
            </p:nvSpPr>
            <p:spPr bwMode="auto">
              <a:xfrm>
                <a:off x="14877" y="8063"/>
                <a:ext cx="221" cy="2"/>
              </a:xfrm>
              <a:prstGeom prst="rect">
                <a:avLst/>
              </a:prstGeom>
              <a:solidFill>
                <a:srgbClr val="FF2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3" name="Rectangle 607"/>
              <p:cNvSpPr>
                <a:spLocks noChangeArrowheads="1"/>
              </p:cNvSpPr>
              <p:nvPr/>
            </p:nvSpPr>
            <p:spPr bwMode="auto">
              <a:xfrm>
                <a:off x="14877" y="8065"/>
                <a:ext cx="221" cy="1"/>
              </a:xfrm>
              <a:prstGeom prst="rect">
                <a:avLst/>
              </a:prstGeom>
              <a:solidFill>
                <a:srgbClr val="FF2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4" name="Rectangle 608"/>
              <p:cNvSpPr>
                <a:spLocks noChangeArrowheads="1"/>
              </p:cNvSpPr>
              <p:nvPr/>
            </p:nvSpPr>
            <p:spPr bwMode="auto">
              <a:xfrm>
                <a:off x="14877" y="8066"/>
                <a:ext cx="221" cy="1"/>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5" name="Rectangle 609"/>
              <p:cNvSpPr>
                <a:spLocks noChangeArrowheads="1"/>
              </p:cNvSpPr>
              <p:nvPr/>
            </p:nvSpPr>
            <p:spPr bwMode="auto">
              <a:xfrm>
                <a:off x="14877" y="8067"/>
                <a:ext cx="221" cy="1"/>
              </a:xfrm>
              <a:prstGeom prst="rect">
                <a:avLst/>
              </a:prstGeom>
              <a:solidFill>
                <a:srgbClr val="FF2A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6" name="Rectangle 610"/>
              <p:cNvSpPr>
                <a:spLocks noChangeArrowheads="1"/>
              </p:cNvSpPr>
              <p:nvPr/>
            </p:nvSpPr>
            <p:spPr bwMode="auto">
              <a:xfrm>
                <a:off x="14877" y="8068"/>
                <a:ext cx="221" cy="1"/>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7" name="Rectangle 611"/>
              <p:cNvSpPr>
                <a:spLocks noChangeArrowheads="1"/>
              </p:cNvSpPr>
              <p:nvPr/>
            </p:nvSpPr>
            <p:spPr bwMode="auto">
              <a:xfrm>
                <a:off x="14877" y="8069"/>
                <a:ext cx="221" cy="1"/>
              </a:xfrm>
              <a:prstGeom prst="rect">
                <a:avLst/>
              </a:prstGeom>
              <a:solidFill>
                <a:srgbClr val="FF2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8" name="Rectangle 612"/>
              <p:cNvSpPr>
                <a:spLocks noChangeArrowheads="1"/>
              </p:cNvSpPr>
              <p:nvPr/>
            </p:nvSpPr>
            <p:spPr bwMode="auto">
              <a:xfrm>
                <a:off x="14877" y="8070"/>
                <a:ext cx="221" cy="2"/>
              </a:xfrm>
              <a:prstGeom prst="rect">
                <a:avLst/>
              </a:prstGeom>
              <a:solidFill>
                <a:srgbClr val="FF22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9" name="Rectangle 613"/>
              <p:cNvSpPr>
                <a:spLocks noChangeArrowheads="1"/>
              </p:cNvSpPr>
              <p:nvPr/>
            </p:nvSpPr>
            <p:spPr bwMode="auto">
              <a:xfrm>
                <a:off x="14331" y="7966"/>
                <a:ext cx="511" cy="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Century Gothic" panose="020B0502020202020204" pitchFamily="34" charset="0"/>
                  </a:rPr>
                  <a:t>Low : -1</a:t>
                </a:r>
                <a:endParaRPr kumimoji="0" lang="en-US" altLang="en-US" sz="1800" b="0" i="0" u="none" strike="noStrike" cap="none" normalizeH="0" baseline="0" dirty="0" smtClean="0">
                  <a:ln>
                    <a:noFill/>
                  </a:ln>
                  <a:solidFill>
                    <a:schemeClr val="tx1"/>
                  </a:solidFill>
                  <a:effectLst/>
                  <a:latin typeface="Century Gothic" panose="020B0502020202020204" pitchFamily="34" charset="0"/>
                </a:endParaRPr>
              </a:p>
            </p:txBody>
          </p:sp>
        </p:grpSp>
        <p:sp>
          <p:nvSpPr>
            <p:cNvPr id="704" name="Rectangle 703"/>
            <p:cNvSpPr/>
            <p:nvPr/>
          </p:nvSpPr>
          <p:spPr>
            <a:xfrm>
              <a:off x="21896072" y="14212198"/>
              <a:ext cx="738024" cy="360632"/>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6" name="Shape 67"/>
            <p:cNvSpPr txBox="1"/>
            <p:nvPr/>
          </p:nvSpPr>
          <p:spPr>
            <a:xfrm>
              <a:off x="20897395" y="11608275"/>
              <a:ext cx="998677" cy="436719"/>
            </a:xfrm>
            <a:prstGeom prst="rect">
              <a:avLst/>
            </a:prstGeom>
            <a:noFill/>
            <a:ln>
              <a:noFill/>
            </a:ln>
          </p:spPr>
          <p:txBody>
            <a:bodyPr lIns="91425" tIns="45700" rIns="91425" bIns="45700" anchor="t" anchorCtr="0">
              <a:noAutofit/>
            </a:bodyPr>
            <a:lstStyle/>
            <a:p>
              <a:r>
                <a:rPr lang="en-US" sz="1600" dirty="0" smtClean="0">
                  <a:latin typeface="Century Gothic" panose="020B0502020202020204" pitchFamily="34" charset="0"/>
                </a:rPr>
                <a:t>50 km</a:t>
              </a:r>
              <a:endParaRPr lang="en-US" sz="1600" dirty="0">
                <a:latin typeface="Century Gothic" panose="020B0502020202020204" pitchFamily="34" charset="0"/>
              </a:endParaRPr>
            </a:p>
          </p:txBody>
        </p:sp>
        <p:sp>
          <p:nvSpPr>
            <p:cNvPr id="708" name="Rectangle 707"/>
            <p:cNvSpPr/>
            <p:nvPr/>
          </p:nvSpPr>
          <p:spPr>
            <a:xfrm>
              <a:off x="16043871" y="14813139"/>
              <a:ext cx="4677463" cy="319068"/>
            </a:xfrm>
            <a:prstGeom prst="rect">
              <a:avLst/>
            </a:prstGeom>
          </p:spPr>
          <p:txBody>
            <a:bodyPr wrap="none">
              <a:spAutoFit/>
            </a:bodyPr>
            <a:lstStyle/>
            <a:p>
              <a:r>
                <a:rPr lang="en-US" dirty="0">
                  <a:latin typeface="Century Gothic" panose="020B0502020202020204" pitchFamily="34" charset="0"/>
                </a:rPr>
                <a:t>Service Layer </a:t>
              </a:r>
              <a:r>
                <a:rPr lang="en-US" dirty="0" smtClean="0">
                  <a:latin typeface="Century Gothic" panose="020B0502020202020204" pitchFamily="34" charset="0"/>
                </a:rPr>
                <a:t>Credits: Sources: </a:t>
              </a:r>
              <a:r>
                <a:rPr lang="en-US" dirty="0" err="1" smtClean="0">
                  <a:latin typeface="Century Gothic" panose="020B0502020202020204" pitchFamily="34" charset="0"/>
                </a:rPr>
                <a:t>Esri</a:t>
              </a:r>
              <a:r>
                <a:rPr lang="en-US" dirty="0" smtClean="0">
                  <a:latin typeface="Century Gothic" panose="020B0502020202020204" pitchFamily="34" charset="0"/>
                </a:rPr>
                <a:t>, USGS, NOAA</a:t>
              </a:r>
              <a:endParaRPr lang="en-US" dirty="0">
                <a:latin typeface="Century Gothic" panose="020B0502020202020204" pitchFamily="34" charset="0"/>
              </a:endParaRPr>
            </a:p>
          </p:txBody>
        </p:sp>
      </p:grpSp>
      <p:sp>
        <p:nvSpPr>
          <p:cNvPr id="71" name="Shape 71"/>
          <p:cNvSpPr txBox="1"/>
          <p:nvPr/>
        </p:nvSpPr>
        <p:spPr>
          <a:xfrm>
            <a:off x="838515" y="14729809"/>
            <a:ext cx="11407715"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4400" b="1" dirty="0">
                <a:solidFill>
                  <a:srgbClr val="7EB761"/>
                </a:solidFill>
                <a:latin typeface="Century Gothic" panose="020B0502020202020204" pitchFamily="34" charset="0"/>
                <a:ea typeface="Questrial"/>
                <a:cs typeface="Questrial"/>
                <a:sym typeface="Questrial"/>
              </a:rPr>
              <a:t>Methodology</a:t>
            </a:r>
          </a:p>
        </p:txBody>
      </p:sp>
      <p:sp>
        <p:nvSpPr>
          <p:cNvPr id="25" name="TextBox 24"/>
          <p:cNvSpPr txBox="1"/>
          <p:nvPr/>
        </p:nvSpPr>
        <p:spPr>
          <a:xfrm>
            <a:off x="7917265" y="21118529"/>
            <a:ext cx="3521621" cy="2308324"/>
          </a:xfrm>
          <a:prstGeom prst="rect">
            <a:avLst/>
          </a:prstGeom>
          <a:noFill/>
        </p:spPr>
        <p:txBody>
          <a:bodyPr wrap="square" rtlCol="0">
            <a:spAutoFit/>
          </a:bodyPr>
          <a:lstStyle/>
          <a:p>
            <a:pPr algn="ctr"/>
            <a:r>
              <a:rPr lang="en-US" sz="3600" dirty="0" smtClean="0">
                <a:solidFill>
                  <a:schemeClr val="bg1">
                    <a:lumMod val="50000"/>
                  </a:schemeClr>
                </a:solidFill>
                <a:latin typeface="Century Gothic" panose="020B0502020202020204" pitchFamily="34" charset="0"/>
              </a:rPr>
              <a:t>Vegetation Indices</a:t>
            </a:r>
          </a:p>
          <a:p>
            <a:pPr algn="ctr"/>
            <a:r>
              <a:rPr lang="en-US" sz="3600" dirty="0" smtClean="0">
                <a:solidFill>
                  <a:schemeClr val="bg1">
                    <a:lumMod val="50000"/>
                  </a:schemeClr>
                </a:solidFill>
                <a:latin typeface="Century Gothic" panose="020B0502020202020204" pitchFamily="34" charset="0"/>
              </a:rPr>
              <a:t>and</a:t>
            </a:r>
          </a:p>
          <a:p>
            <a:pPr algn="ctr"/>
            <a:r>
              <a:rPr lang="en-US" sz="3600" dirty="0" smtClean="0">
                <a:solidFill>
                  <a:schemeClr val="bg1">
                    <a:lumMod val="50000"/>
                  </a:schemeClr>
                </a:solidFill>
                <a:latin typeface="Century Gothic" panose="020B0502020202020204" pitchFamily="34" charset="0"/>
              </a:rPr>
              <a:t>Spectral Bands</a:t>
            </a:r>
            <a:endParaRPr lang="en-US" sz="2800" dirty="0">
              <a:solidFill>
                <a:schemeClr val="bg1">
                  <a:lumMod val="50000"/>
                </a:schemeClr>
              </a:solidFill>
              <a:latin typeface="Century Gothic" panose="020B0502020202020204" pitchFamily="34" charset="0"/>
            </a:endParaRPr>
          </a:p>
        </p:txBody>
      </p:sp>
      <p:sp>
        <p:nvSpPr>
          <p:cNvPr id="712" name="TextBox 711"/>
          <p:cNvSpPr txBox="1"/>
          <p:nvPr/>
        </p:nvSpPr>
        <p:spPr>
          <a:xfrm>
            <a:off x="11848120" y="13903048"/>
            <a:ext cx="3013406" cy="430887"/>
          </a:xfrm>
          <a:prstGeom prst="rect">
            <a:avLst/>
          </a:prstGeom>
          <a:noFill/>
        </p:spPr>
        <p:txBody>
          <a:bodyPr wrap="square" rtlCol="0">
            <a:spAutoFit/>
          </a:bodyPr>
          <a:lstStyle/>
          <a:p>
            <a:r>
              <a:rPr lang="en-US" sz="2200" dirty="0" smtClean="0">
                <a:latin typeface="Century Gothic" panose="020B0502020202020204" pitchFamily="34" charset="0"/>
              </a:rPr>
              <a:t>Source: USDA ARS</a:t>
            </a:r>
            <a:endParaRPr lang="en-US" sz="2200" dirty="0">
              <a:latin typeface="Century Gothic" panose="020B0502020202020204" pitchFamily="34" charset="0"/>
            </a:endParaRPr>
          </a:p>
        </p:txBody>
      </p:sp>
      <p:grpSp>
        <p:nvGrpSpPr>
          <p:cNvPr id="35" name="Group 34"/>
          <p:cNvGrpSpPr/>
          <p:nvPr/>
        </p:nvGrpSpPr>
        <p:grpSpPr>
          <a:xfrm>
            <a:off x="11741241" y="19819268"/>
            <a:ext cx="6597864" cy="5380911"/>
            <a:chOff x="11927699" y="19517596"/>
            <a:chExt cx="6597864" cy="5380911"/>
          </a:xfrm>
        </p:grpSpPr>
        <p:sp>
          <p:nvSpPr>
            <p:cNvPr id="716" name="Shape 92"/>
            <p:cNvSpPr txBox="1"/>
            <p:nvPr/>
          </p:nvSpPr>
          <p:spPr>
            <a:xfrm>
              <a:off x="15993255" y="24007615"/>
              <a:ext cx="693154" cy="51684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1.5</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17" name="Shape 92"/>
            <p:cNvSpPr txBox="1"/>
            <p:nvPr/>
          </p:nvSpPr>
          <p:spPr>
            <a:xfrm>
              <a:off x="14576970" y="24033588"/>
              <a:ext cx="750492" cy="62599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1.0</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02" name="Shape 92"/>
            <p:cNvSpPr txBox="1"/>
            <p:nvPr/>
          </p:nvSpPr>
          <p:spPr>
            <a:xfrm rot="16200000">
              <a:off x="10574332" y="21683091"/>
              <a:ext cx="3171728" cy="464994"/>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b="0" u="none" dirty="0" smtClean="0">
                  <a:solidFill>
                    <a:srgbClr val="585454"/>
                  </a:solidFill>
                  <a:latin typeface="Century Gothic" panose="020B0502020202020204" pitchFamily="34" charset="0"/>
                  <a:ea typeface="Garamond"/>
                  <a:cs typeface="Garamond"/>
                  <a:sym typeface="Garamond"/>
                </a:rPr>
                <a:t>Scaled Data Value</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05" name="Shape 92"/>
            <p:cNvSpPr txBox="1"/>
            <p:nvPr/>
          </p:nvSpPr>
          <p:spPr>
            <a:xfrm>
              <a:off x="12280678" y="20650245"/>
              <a:ext cx="1353463" cy="403244"/>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a:solidFill>
                    <a:srgbClr val="585454"/>
                  </a:solidFill>
                  <a:latin typeface="Century Gothic" panose="020B0502020202020204" pitchFamily="34" charset="0"/>
                  <a:ea typeface="Garamond"/>
                  <a:cs typeface="Garamond"/>
                  <a:sym typeface="Garamond"/>
                </a:rPr>
                <a:t>4,000</a:t>
              </a:r>
            </a:p>
          </p:txBody>
        </p:sp>
        <p:sp>
          <p:nvSpPr>
            <p:cNvPr id="707" name="Shape 92"/>
            <p:cNvSpPr txBox="1"/>
            <p:nvPr/>
          </p:nvSpPr>
          <p:spPr>
            <a:xfrm>
              <a:off x="12255007" y="21430202"/>
              <a:ext cx="1130882" cy="53508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3,000</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09" name="Shape 92"/>
            <p:cNvSpPr txBox="1"/>
            <p:nvPr/>
          </p:nvSpPr>
          <p:spPr>
            <a:xfrm>
              <a:off x="12277179" y="22172710"/>
              <a:ext cx="1038432" cy="66290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2,000</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10" name="Shape 92"/>
            <p:cNvSpPr txBox="1"/>
            <p:nvPr/>
          </p:nvSpPr>
          <p:spPr>
            <a:xfrm>
              <a:off x="12273722" y="22953695"/>
              <a:ext cx="1112167" cy="43197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1,000</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11" name="Shape 92"/>
            <p:cNvSpPr txBox="1"/>
            <p:nvPr/>
          </p:nvSpPr>
          <p:spPr>
            <a:xfrm>
              <a:off x="14306656" y="24403126"/>
              <a:ext cx="2851401" cy="49538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Wavelength (</a:t>
              </a:r>
              <a:r>
                <a:rPr lang="el-GR" sz="2400" dirty="0" smtClean="0">
                  <a:solidFill>
                    <a:srgbClr val="585454"/>
                  </a:solidFill>
                  <a:latin typeface="Century Gothic" panose="020B0502020202020204" pitchFamily="34" charset="0"/>
                  <a:ea typeface="Garamond"/>
                  <a:cs typeface="Garamond"/>
                  <a:sym typeface="Garamond"/>
                </a:rPr>
                <a:t>μ</a:t>
              </a:r>
              <a:r>
                <a:rPr lang="en-US" sz="2400" dirty="0" smtClean="0">
                  <a:solidFill>
                    <a:srgbClr val="585454"/>
                  </a:solidFill>
                  <a:latin typeface="Century Gothic" panose="020B0502020202020204" pitchFamily="34" charset="0"/>
                  <a:ea typeface="Garamond"/>
                  <a:cs typeface="Garamond"/>
                  <a:sym typeface="Garamond"/>
                </a:rPr>
                <a:t>m)</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14" name="Shape 92"/>
            <p:cNvSpPr txBox="1"/>
            <p:nvPr/>
          </p:nvSpPr>
          <p:spPr>
            <a:xfrm>
              <a:off x="17311924" y="24010318"/>
              <a:ext cx="710278" cy="55474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b="0" u="none" dirty="0" smtClean="0">
                  <a:solidFill>
                    <a:srgbClr val="585454"/>
                  </a:solidFill>
                  <a:latin typeface="Century Gothic" panose="020B0502020202020204" pitchFamily="34" charset="0"/>
                  <a:ea typeface="Garamond"/>
                  <a:cs typeface="Garamond"/>
                  <a:sym typeface="Garamond"/>
                </a:rPr>
                <a:t>2.0</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15" name="Shape 92"/>
            <p:cNvSpPr txBox="1"/>
            <p:nvPr/>
          </p:nvSpPr>
          <p:spPr>
            <a:xfrm>
              <a:off x="13117464" y="24007958"/>
              <a:ext cx="709739" cy="615466"/>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0.5</a:t>
              </a:r>
              <a:endParaRPr lang="en-US" sz="2400" b="0" u="none" dirty="0">
                <a:solidFill>
                  <a:srgbClr val="585454"/>
                </a:solidFill>
                <a:latin typeface="Century Gothic" panose="020B0502020202020204" pitchFamily="34" charset="0"/>
                <a:ea typeface="Garamond"/>
                <a:cs typeface="Garamond"/>
                <a:sym typeface="Garamond"/>
              </a:endParaRPr>
            </a:p>
          </p:txBody>
        </p:sp>
        <p:sp>
          <p:nvSpPr>
            <p:cNvPr id="718" name="Shape 92"/>
            <p:cNvSpPr txBox="1"/>
            <p:nvPr/>
          </p:nvSpPr>
          <p:spPr>
            <a:xfrm>
              <a:off x="13634141" y="19517596"/>
              <a:ext cx="4249702" cy="1742963"/>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Spectral Signatures in </a:t>
              </a:r>
            </a:p>
            <a:p>
              <a:pPr marL="0" marR="0" lvl="0" indent="0" algn="ctr" rtl="0">
                <a:lnSpc>
                  <a:spcPct val="90000"/>
                </a:lnSpc>
                <a:spcBef>
                  <a:spcPts val="0"/>
                </a:spcBef>
                <a:buClr>
                  <a:srgbClr val="585454"/>
                </a:buClr>
                <a:buSzPct val="25000"/>
                <a:buFont typeface="Arial"/>
                <a:buNone/>
              </a:pPr>
              <a:r>
                <a:rPr lang="en-US" sz="2400" dirty="0" err="1" smtClean="0">
                  <a:solidFill>
                    <a:srgbClr val="585454"/>
                  </a:solidFill>
                  <a:latin typeface="Century Gothic" panose="020B0502020202020204" pitchFamily="34" charset="0"/>
                  <a:ea typeface="Garamond"/>
                  <a:cs typeface="Garamond"/>
                  <a:sym typeface="Garamond"/>
                </a:rPr>
                <a:t>Humacao</a:t>
              </a:r>
              <a:r>
                <a:rPr lang="en-US" sz="2400" dirty="0" smtClean="0">
                  <a:solidFill>
                    <a:srgbClr val="585454"/>
                  </a:solidFill>
                  <a:latin typeface="Century Gothic" panose="020B0502020202020204" pitchFamily="34" charset="0"/>
                  <a:ea typeface="Garamond"/>
                  <a:cs typeface="Garamond"/>
                  <a:sym typeface="Garamond"/>
                </a:rPr>
                <a:t> Nature Preserve</a:t>
              </a:r>
              <a:endParaRPr lang="en-US" sz="2400" b="0" u="none" dirty="0">
                <a:solidFill>
                  <a:srgbClr val="585454"/>
                </a:solidFill>
                <a:latin typeface="Century Gothic" panose="020B0502020202020204" pitchFamily="34" charset="0"/>
                <a:ea typeface="Garamond"/>
                <a:cs typeface="Garamond"/>
                <a:sym typeface="Garamond"/>
              </a:endParaRPr>
            </a:p>
          </p:txBody>
        </p:sp>
        <p:grpSp>
          <p:nvGrpSpPr>
            <p:cNvPr id="34" name="Group 33"/>
            <p:cNvGrpSpPr/>
            <p:nvPr/>
          </p:nvGrpSpPr>
          <p:grpSpPr>
            <a:xfrm>
              <a:off x="13209234" y="20209470"/>
              <a:ext cx="5316329" cy="3867151"/>
              <a:chOff x="13209234" y="20209470"/>
              <a:chExt cx="5316329" cy="3867151"/>
            </a:xfrm>
          </p:grpSpPr>
          <p:grpSp>
            <p:nvGrpSpPr>
              <p:cNvPr id="33" name="Group 32"/>
              <p:cNvGrpSpPr/>
              <p:nvPr/>
            </p:nvGrpSpPr>
            <p:grpSpPr>
              <a:xfrm>
                <a:off x="13209234" y="20209470"/>
                <a:ext cx="5316329" cy="3867151"/>
                <a:chOff x="13209234" y="20209470"/>
                <a:chExt cx="5316329" cy="3867151"/>
              </a:xfrm>
            </p:grpSpPr>
            <p:pic>
              <p:nvPicPr>
                <p:cNvPr id="703" name="Picture 702"/>
                <p:cNvPicPr>
                  <a:picLocks noChangeAspect="1"/>
                </p:cNvPicPr>
                <p:nvPr/>
              </p:nvPicPr>
              <p:blipFill rotWithShape="1">
                <a:blip r:embed="rId29">
                  <a:extLst>
                    <a:ext uri="{28A0092B-C50C-407E-A947-70E740481C1C}">
                      <a14:useLocalDpi xmlns:a14="http://schemas.microsoft.com/office/drawing/2010/main" val="0"/>
                    </a:ext>
                  </a:extLst>
                </a:blip>
                <a:srcRect l="16713" t="5524" b="13258"/>
                <a:stretch/>
              </p:blipFill>
              <p:spPr>
                <a:xfrm>
                  <a:off x="13209234" y="20209470"/>
                  <a:ext cx="5316329" cy="3867151"/>
                </a:xfrm>
                <a:prstGeom prst="rect">
                  <a:avLst/>
                </a:prstGeom>
              </p:spPr>
            </p:pic>
            <p:sp>
              <p:nvSpPr>
                <p:cNvPr id="32" name="Rectangle 31"/>
                <p:cNvSpPr/>
                <p:nvPr/>
              </p:nvSpPr>
              <p:spPr>
                <a:xfrm>
                  <a:off x="16610883" y="20471566"/>
                  <a:ext cx="1346390" cy="22079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16576379" y="20478472"/>
                <a:ext cx="1565814" cy="2320932"/>
                <a:chOff x="14801482" y="20560729"/>
                <a:chExt cx="1565814" cy="2320932"/>
              </a:xfrm>
            </p:grpSpPr>
            <p:sp>
              <p:nvSpPr>
                <p:cNvPr id="724" name="Shape 92"/>
                <p:cNvSpPr txBox="1"/>
                <p:nvPr/>
              </p:nvSpPr>
              <p:spPr>
                <a:xfrm>
                  <a:off x="14979181" y="20560729"/>
                  <a:ext cx="1388115" cy="2320932"/>
                </a:xfrm>
                <a:prstGeom prst="rect">
                  <a:avLst/>
                </a:prstGeom>
                <a:noFill/>
                <a:ln>
                  <a:noFill/>
                </a:ln>
              </p:spPr>
              <p:txBody>
                <a:bodyPr lIns="91425" tIns="45700" rIns="91425" bIns="45700" anchor="t" anchorCtr="0">
                  <a:noAutofit/>
                </a:bodyPr>
                <a:lstStyle/>
                <a:p>
                  <a:pPr lvl="0">
                    <a:lnSpc>
                      <a:spcPct val="90000"/>
                    </a:lnSpc>
                    <a:spcBef>
                      <a:spcPts val="200"/>
                    </a:spcBef>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Mean: 2002</a:t>
                  </a:r>
                </a:p>
                <a:p>
                  <a:pPr lvl="0">
                    <a:lnSpc>
                      <a:spcPct val="90000"/>
                    </a:lnSpc>
                    <a:spcBef>
                      <a:spcPts val="200"/>
                    </a:spcBef>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Mean: 2003</a:t>
                  </a:r>
                </a:p>
                <a:p>
                  <a:pPr>
                    <a:lnSpc>
                      <a:spcPct val="90000"/>
                    </a:lnSpc>
                    <a:spcBef>
                      <a:spcPts val="200"/>
                    </a:spcBef>
                    <a:buClr>
                      <a:srgbClr val="585454"/>
                    </a:buClr>
                    <a:buSzPct val="25000"/>
                  </a:pPr>
                  <a:r>
                    <a:rPr lang="en-US" sz="1600" dirty="0">
                      <a:solidFill>
                        <a:srgbClr val="585454"/>
                      </a:solidFill>
                      <a:latin typeface="Century Gothic" panose="020B0502020202020204" pitchFamily="34" charset="0"/>
                      <a:ea typeface="Garamond"/>
                      <a:cs typeface="Garamond"/>
                      <a:sym typeface="Garamond"/>
                    </a:rPr>
                    <a:t>Mean: </a:t>
                  </a:r>
                  <a:r>
                    <a:rPr lang="en-US" sz="1600" dirty="0" smtClean="0">
                      <a:solidFill>
                        <a:srgbClr val="585454"/>
                      </a:solidFill>
                      <a:latin typeface="Century Gothic" panose="020B0502020202020204" pitchFamily="34" charset="0"/>
                      <a:ea typeface="Garamond"/>
                      <a:cs typeface="Garamond"/>
                      <a:sym typeface="Garamond"/>
                    </a:rPr>
                    <a:t>2004</a:t>
                  </a:r>
                  <a:endParaRPr lang="en-US" sz="1600" dirty="0">
                    <a:solidFill>
                      <a:srgbClr val="585454"/>
                    </a:solidFill>
                    <a:latin typeface="Century Gothic" panose="020B0502020202020204" pitchFamily="34" charset="0"/>
                    <a:ea typeface="Garamond"/>
                    <a:cs typeface="Garamond"/>
                    <a:sym typeface="Garamond"/>
                  </a:endParaRPr>
                </a:p>
                <a:p>
                  <a:pPr>
                    <a:lnSpc>
                      <a:spcPct val="90000"/>
                    </a:lnSpc>
                    <a:spcBef>
                      <a:spcPts val="200"/>
                    </a:spcBef>
                    <a:buClr>
                      <a:srgbClr val="585454"/>
                    </a:buClr>
                    <a:buSzPct val="25000"/>
                  </a:pPr>
                  <a:r>
                    <a:rPr lang="en-US" sz="1600" dirty="0">
                      <a:solidFill>
                        <a:srgbClr val="585454"/>
                      </a:solidFill>
                      <a:latin typeface="Century Gothic" panose="020B0502020202020204" pitchFamily="34" charset="0"/>
                      <a:ea typeface="Garamond"/>
                      <a:cs typeface="Garamond"/>
                      <a:sym typeface="Garamond"/>
                    </a:rPr>
                    <a:t>Mean: </a:t>
                  </a:r>
                  <a:r>
                    <a:rPr lang="en-US" sz="1600" dirty="0" smtClean="0">
                      <a:solidFill>
                        <a:srgbClr val="585454"/>
                      </a:solidFill>
                      <a:latin typeface="Century Gothic" panose="020B0502020202020204" pitchFamily="34" charset="0"/>
                      <a:ea typeface="Garamond"/>
                      <a:cs typeface="Garamond"/>
                      <a:sym typeface="Garamond"/>
                    </a:rPr>
                    <a:t>2005</a:t>
                  </a:r>
                  <a:endParaRPr lang="en-US" sz="1600" dirty="0">
                    <a:solidFill>
                      <a:srgbClr val="585454"/>
                    </a:solidFill>
                    <a:latin typeface="Century Gothic" panose="020B0502020202020204" pitchFamily="34" charset="0"/>
                    <a:ea typeface="Garamond"/>
                    <a:cs typeface="Garamond"/>
                    <a:sym typeface="Garamond"/>
                  </a:endParaRPr>
                </a:p>
                <a:p>
                  <a:pPr>
                    <a:lnSpc>
                      <a:spcPct val="90000"/>
                    </a:lnSpc>
                    <a:spcBef>
                      <a:spcPts val="200"/>
                    </a:spcBef>
                    <a:buClr>
                      <a:srgbClr val="585454"/>
                    </a:buClr>
                    <a:buSzPct val="25000"/>
                  </a:pPr>
                  <a:r>
                    <a:rPr lang="en-US" sz="1600" dirty="0">
                      <a:solidFill>
                        <a:srgbClr val="585454"/>
                      </a:solidFill>
                      <a:latin typeface="Century Gothic" panose="020B0502020202020204" pitchFamily="34" charset="0"/>
                      <a:ea typeface="Garamond"/>
                      <a:cs typeface="Garamond"/>
                      <a:sym typeface="Garamond"/>
                    </a:rPr>
                    <a:t>Mean: </a:t>
                  </a:r>
                  <a:r>
                    <a:rPr lang="en-US" sz="1600" dirty="0" smtClean="0">
                      <a:solidFill>
                        <a:srgbClr val="585454"/>
                      </a:solidFill>
                      <a:latin typeface="Century Gothic" panose="020B0502020202020204" pitchFamily="34" charset="0"/>
                      <a:ea typeface="Garamond"/>
                      <a:cs typeface="Garamond"/>
                      <a:sym typeface="Garamond"/>
                    </a:rPr>
                    <a:t>2006</a:t>
                  </a:r>
                  <a:endParaRPr lang="en-US" sz="1600" dirty="0">
                    <a:solidFill>
                      <a:srgbClr val="585454"/>
                    </a:solidFill>
                    <a:latin typeface="Century Gothic" panose="020B0502020202020204" pitchFamily="34" charset="0"/>
                    <a:ea typeface="Garamond"/>
                    <a:cs typeface="Garamond"/>
                    <a:sym typeface="Garamond"/>
                  </a:endParaRPr>
                </a:p>
                <a:p>
                  <a:pPr>
                    <a:lnSpc>
                      <a:spcPct val="90000"/>
                    </a:lnSpc>
                    <a:spcBef>
                      <a:spcPts val="200"/>
                    </a:spcBef>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Mean</a:t>
                  </a:r>
                  <a:r>
                    <a:rPr lang="en-US" sz="1600" dirty="0">
                      <a:solidFill>
                        <a:srgbClr val="585454"/>
                      </a:solidFill>
                      <a:latin typeface="Century Gothic" panose="020B0502020202020204" pitchFamily="34" charset="0"/>
                      <a:ea typeface="Garamond"/>
                      <a:cs typeface="Garamond"/>
                      <a:sym typeface="Garamond"/>
                    </a:rPr>
                    <a:t>: </a:t>
                  </a:r>
                  <a:r>
                    <a:rPr lang="en-US" sz="1600" dirty="0" smtClean="0">
                      <a:solidFill>
                        <a:srgbClr val="585454"/>
                      </a:solidFill>
                      <a:latin typeface="Century Gothic" panose="020B0502020202020204" pitchFamily="34" charset="0"/>
                      <a:ea typeface="Garamond"/>
                      <a:cs typeface="Garamond"/>
                      <a:sym typeface="Garamond"/>
                    </a:rPr>
                    <a:t>2007</a:t>
                  </a:r>
                  <a:endParaRPr lang="en-US" sz="1600" dirty="0">
                    <a:solidFill>
                      <a:srgbClr val="585454"/>
                    </a:solidFill>
                    <a:latin typeface="Century Gothic" panose="020B0502020202020204" pitchFamily="34" charset="0"/>
                    <a:ea typeface="Garamond"/>
                    <a:cs typeface="Garamond"/>
                    <a:sym typeface="Garamond"/>
                  </a:endParaRPr>
                </a:p>
                <a:p>
                  <a:pPr>
                    <a:lnSpc>
                      <a:spcPct val="90000"/>
                    </a:lnSpc>
                    <a:spcBef>
                      <a:spcPts val="200"/>
                    </a:spcBef>
                    <a:buClr>
                      <a:srgbClr val="585454"/>
                    </a:buClr>
                    <a:buSzPct val="25000"/>
                  </a:pPr>
                  <a:r>
                    <a:rPr lang="en-US" sz="1600" dirty="0">
                      <a:solidFill>
                        <a:srgbClr val="585454"/>
                      </a:solidFill>
                      <a:latin typeface="Century Gothic" panose="020B0502020202020204" pitchFamily="34" charset="0"/>
                      <a:ea typeface="Garamond"/>
                      <a:cs typeface="Garamond"/>
                      <a:sym typeface="Garamond"/>
                    </a:rPr>
                    <a:t>Mean: </a:t>
                  </a:r>
                  <a:r>
                    <a:rPr lang="en-US" sz="1600" dirty="0" smtClean="0">
                      <a:solidFill>
                        <a:srgbClr val="585454"/>
                      </a:solidFill>
                      <a:latin typeface="Century Gothic" panose="020B0502020202020204" pitchFamily="34" charset="0"/>
                      <a:ea typeface="Garamond"/>
                      <a:cs typeface="Garamond"/>
                      <a:sym typeface="Garamond"/>
                    </a:rPr>
                    <a:t>2008</a:t>
                  </a:r>
                  <a:endParaRPr lang="en-US" sz="1600" dirty="0">
                    <a:solidFill>
                      <a:srgbClr val="585454"/>
                    </a:solidFill>
                    <a:latin typeface="Century Gothic" panose="020B0502020202020204" pitchFamily="34" charset="0"/>
                    <a:ea typeface="Garamond"/>
                    <a:cs typeface="Garamond"/>
                    <a:sym typeface="Garamond"/>
                  </a:endParaRPr>
                </a:p>
                <a:p>
                  <a:pPr>
                    <a:lnSpc>
                      <a:spcPct val="90000"/>
                    </a:lnSpc>
                    <a:spcBef>
                      <a:spcPts val="200"/>
                    </a:spcBef>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Mean: 2012</a:t>
                  </a:r>
                </a:p>
                <a:p>
                  <a:pPr>
                    <a:lnSpc>
                      <a:spcPct val="90000"/>
                    </a:lnSpc>
                    <a:spcBef>
                      <a:spcPts val="200"/>
                    </a:spcBef>
                    <a:buClr>
                      <a:srgbClr val="585454"/>
                    </a:buClr>
                    <a:buSzPct val="25000"/>
                  </a:pPr>
                  <a:r>
                    <a:rPr lang="en-US" sz="1600" dirty="0" smtClean="0">
                      <a:solidFill>
                        <a:srgbClr val="585454"/>
                      </a:solidFill>
                      <a:latin typeface="Century Gothic" panose="020B0502020202020204" pitchFamily="34" charset="0"/>
                      <a:ea typeface="Garamond"/>
                      <a:cs typeface="Garamond"/>
                      <a:sym typeface="Garamond"/>
                    </a:rPr>
                    <a:t>Mean</a:t>
                  </a:r>
                  <a:r>
                    <a:rPr lang="en-US" sz="1600" dirty="0">
                      <a:solidFill>
                        <a:srgbClr val="585454"/>
                      </a:solidFill>
                      <a:latin typeface="Century Gothic" panose="020B0502020202020204" pitchFamily="34" charset="0"/>
                      <a:ea typeface="Garamond"/>
                      <a:cs typeface="Garamond"/>
                      <a:sym typeface="Garamond"/>
                    </a:rPr>
                    <a:t>: </a:t>
                  </a:r>
                  <a:r>
                    <a:rPr lang="en-US" sz="1600" dirty="0" smtClean="0">
                      <a:solidFill>
                        <a:srgbClr val="585454"/>
                      </a:solidFill>
                      <a:latin typeface="Century Gothic" panose="020B0502020202020204" pitchFamily="34" charset="0"/>
                      <a:ea typeface="Garamond"/>
                      <a:cs typeface="Garamond"/>
                      <a:sym typeface="Garamond"/>
                    </a:rPr>
                    <a:t>2015</a:t>
                  </a:r>
                  <a:endParaRPr lang="en-US" sz="1600" dirty="0">
                    <a:solidFill>
                      <a:srgbClr val="585454"/>
                    </a:solidFill>
                    <a:latin typeface="Century Gothic" panose="020B0502020202020204" pitchFamily="34" charset="0"/>
                    <a:ea typeface="Garamond"/>
                    <a:cs typeface="Garamond"/>
                    <a:sym typeface="Garamond"/>
                  </a:endParaRPr>
                </a:p>
                <a:p>
                  <a:pPr lvl="0">
                    <a:lnSpc>
                      <a:spcPct val="90000"/>
                    </a:lnSpc>
                    <a:buClr>
                      <a:srgbClr val="585454"/>
                    </a:buClr>
                    <a:buSzPct val="25000"/>
                  </a:pPr>
                  <a:endParaRPr lang="en-US" dirty="0">
                    <a:solidFill>
                      <a:srgbClr val="585454"/>
                    </a:solidFill>
                    <a:latin typeface="Century Gothic" panose="020B0502020202020204" pitchFamily="34" charset="0"/>
                    <a:ea typeface="Garamond"/>
                    <a:cs typeface="Garamond"/>
                    <a:sym typeface="Garamond"/>
                  </a:endParaRPr>
                </a:p>
              </p:txBody>
            </p:sp>
            <p:pic>
              <p:nvPicPr>
                <p:cNvPr id="29" name="Picture 28"/>
                <p:cNvPicPr>
                  <a:picLocks noChangeAspect="1"/>
                </p:cNvPicPr>
                <p:nvPr/>
              </p:nvPicPr>
              <p:blipFill>
                <a:blip r:embed="rId30"/>
                <a:stretch>
                  <a:fillRect/>
                </a:stretch>
              </p:blipFill>
              <p:spPr>
                <a:xfrm>
                  <a:off x="14801482" y="20567160"/>
                  <a:ext cx="229274" cy="2265766"/>
                </a:xfrm>
                <a:prstGeom prst="rect">
                  <a:avLst/>
                </a:prstGeom>
              </p:spPr>
            </p:pic>
          </p:grpSp>
        </p:grpSp>
      </p:grpSp>
      <p:grpSp>
        <p:nvGrpSpPr>
          <p:cNvPr id="7" name="Group 6"/>
          <p:cNvGrpSpPr/>
          <p:nvPr/>
        </p:nvGrpSpPr>
        <p:grpSpPr>
          <a:xfrm>
            <a:off x="18058347" y="19370382"/>
            <a:ext cx="6258179" cy="6445378"/>
            <a:chOff x="18230257" y="19076709"/>
            <a:chExt cx="6258179" cy="6445378"/>
          </a:xfrm>
        </p:grpSpPr>
        <p:sp>
          <p:nvSpPr>
            <p:cNvPr id="794" name="Shape 92"/>
            <p:cNvSpPr txBox="1"/>
            <p:nvPr/>
          </p:nvSpPr>
          <p:spPr>
            <a:xfrm>
              <a:off x="23375874" y="24693466"/>
              <a:ext cx="841917"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100</a:t>
              </a:r>
              <a:endParaRPr lang="en-US" sz="2400" dirty="0">
                <a:solidFill>
                  <a:srgbClr val="585454"/>
                </a:solidFill>
                <a:latin typeface="Century Gothic" panose="020B0502020202020204" pitchFamily="34" charset="0"/>
                <a:ea typeface="Garamond"/>
                <a:cs typeface="Garamond"/>
                <a:sym typeface="Garamond"/>
              </a:endParaRPr>
            </a:p>
          </p:txBody>
        </p:sp>
        <p:grpSp>
          <p:nvGrpSpPr>
            <p:cNvPr id="3" name="Group 2"/>
            <p:cNvGrpSpPr/>
            <p:nvPr/>
          </p:nvGrpSpPr>
          <p:grpSpPr>
            <a:xfrm>
              <a:off x="18230257" y="19076709"/>
              <a:ext cx="6258179" cy="6445378"/>
              <a:chOff x="18230257" y="19076709"/>
              <a:chExt cx="6258179" cy="6445378"/>
            </a:xfrm>
          </p:grpSpPr>
          <p:grpSp>
            <p:nvGrpSpPr>
              <p:cNvPr id="2" name="Group 1"/>
              <p:cNvGrpSpPr/>
              <p:nvPr/>
            </p:nvGrpSpPr>
            <p:grpSpPr>
              <a:xfrm>
                <a:off x="18230257" y="19076709"/>
                <a:ext cx="6258179" cy="6445378"/>
                <a:chOff x="18230257" y="19076709"/>
                <a:chExt cx="6258179" cy="6445378"/>
              </a:xfrm>
            </p:grpSpPr>
            <p:sp>
              <p:nvSpPr>
                <p:cNvPr id="804" name="Shape 92"/>
                <p:cNvSpPr txBox="1"/>
                <p:nvPr/>
              </p:nvSpPr>
              <p:spPr>
                <a:xfrm>
                  <a:off x="18230257" y="19076709"/>
                  <a:ext cx="6258179" cy="77706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rgbClr val="585454"/>
                    </a:buClr>
                    <a:buSzPct val="25000"/>
                    <a:buFont typeface="Arial"/>
                    <a:buNone/>
                  </a:pPr>
                  <a:r>
                    <a:rPr lang="en-US" sz="2400" dirty="0" smtClean="0">
                      <a:solidFill>
                        <a:srgbClr val="585454"/>
                      </a:solidFill>
                      <a:latin typeface="Century Gothic" panose="020B0502020202020204" pitchFamily="34" charset="0"/>
                      <a:ea typeface="Garamond"/>
                      <a:cs typeface="Garamond"/>
                      <a:sym typeface="Garamond"/>
                    </a:rPr>
                    <a:t>Decision Tree Output for Palm Infestation</a:t>
                  </a:r>
                </a:p>
              </p:txBody>
            </p:sp>
            <p:grpSp>
              <p:nvGrpSpPr>
                <p:cNvPr id="37" name="Group 36"/>
                <p:cNvGrpSpPr/>
                <p:nvPr/>
              </p:nvGrpSpPr>
              <p:grpSpPr>
                <a:xfrm>
                  <a:off x="18728159" y="19472939"/>
                  <a:ext cx="5194548" cy="6049148"/>
                  <a:chOff x="18574937" y="19435610"/>
                  <a:chExt cx="5194548" cy="6049148"/>
                </a:xfrm>
              </p:grpSpPr>
              <p:sp>
                <p:nvSpPr>
                  <p:cNvPr id="785" name="Shape 92"/>
                  <p:cNvSpPr txBox="1"/>
                  <p:nvPr/>
                </p:nvSpPr>
                <p:spPr>
                  <a:xfrm>
                    <a:off x="18593052" y="19974952"/>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2015</a:t>
                    </a:r>
                    <a:endParaRPr lang="en-US" sz="2400" dirty="0">
                      <a:solidFill>
                        <a:srgbClr val="585454"/>
                      </a:solidFill>
                      <a:latin typeface="Century Gothic" panose="020B0502020202020204" pitchFamily="34" charset="0"/>
                      <a:ea typeface="Garamond"/>
                      <a:cs typeface="Garamond"/>
                      <a:sym typeface="Garamond"/>
                    </a:endParaRPr>
                  </a:p>
                </p:txBody>
              </p:sp>
              <p:cxnSp>
                <p:nvCxnSpPr>
                  <p:cNvPr id="780" name="Straight Connector 779"/>
                  <p:cNvCxnSpPr/>
                  <p:nvPr/>
                </p:nvCxnSpPr>
                <p:spPr>
                  <a:xfrm>
                    <a:off x="19616563" y="24562254"/>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86" name="Shape 92"/>
                  <p:cNvSpPr txBox="1"/>
                  <p:nvPr/>
                </p:nvSpPr>
                <p:spPr>
                  <a:xfrm>
                    <a:off x="18580454" y="20988316"/>
                    <a:ext cx="1115507"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2008</a:t>
                    </a:r>
                    <a:endParaRPr lang="en-US" sz="2400" dirty="0">
                      <a:solidFill>
                        <a:srgbClr val="585454"/>
                      </a:solidFill>
                      <a:latin typeface="Century Gothic" panose="020B0502020202020204" pitchFamily="34" charset="0"/>
                      <a:ea typeface="Garamond"/>
                      <a:cs typeface="Garamond"/>
                      <a:sym typeface="Garamond"/>
                    </a:endParaRPr>
                  </a:p>
                </p:txBody>
              </p:sp>
              <p:sp>
                <p:nvSpPr>
                  <p:cNvPr id="787" name="Shape 92"/>
                  <p:cNvSpPr txBox="1"/>
                  <p:nvPr/>
                </p:nvSpPr>
                <p:spPr>
                  <a:xfrm>
                    <a:off x="18576657" y="21494998"/>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2007</a:t>
                    </a:r>
                    <a:endParaRPr lang="en-US" sz="2400" dirty="0">
                      <a:solidFill>
                        <a:srgbClr val="585454"/>
                      </a:solidFill>
                      <a:latin typeface="Century Gothic" panose="020B0502020202020204" pitchFamily="34" charset="0"/>
                      <a:ea typeface="Garamond"/>
                      <a:cs typeface="Garamond"/>
                      <a:sym typeface="Garamond"/>
                    </a:endParaRPr>
                  </a:p>
                </p:txBody>
              </p:sp>
              <p:sp>
                <p:nvSpPr>
                  <p:cNvPr id="788" name="Shape 92"/>
                  <p:cNvSpPr txBox="1"/>
                  <p:nvPr/>
                </p:nvSpPr>
                <p:spPr>
                  <a:xfrm>
                    <a:off x="18594646" y="22508362"/>
                    <a:ext cx="1115507"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2005</a:t>
                    </a:r>
                    <a:endParaRPr lang="en-US" sz="2400" dirty="0">
                      <a:solidFill>
                        <a:srgbClr val="585454"/>
                      </a:solidFill>
                      <a:latin typeface="Century Gothic" panose="020B0502020202020204" pitchFamily="34" charset="0"/>
                      <a:ea typeface="Garamond"/>
                      <a:cs typeface="Garamond"/>
                      <a:sym typeface="Garamond"/>
                    </a:endParaRPr>
                  </a:p>
                </p:txBody>
              </p:sp>
              <p:sp>
                <p:nvSpPr>
                  <p:cNvPr id="789" name="Shape 92"/>
                  <p:cNvSpPr txBox="1"/>
                  <p:nvPr/>
                </p:nvSpPr>
                <p:spPr>
                  <a:xfrm>
                    <a:off x="18591992" y="23521726"/>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2003</a:t>
                    </a:r>
                    <a:endParaRPr lang="en-US" sz="2400" dirty="0">
                      <a:solidFill>
                        <a:srgbClr val="585454"/>
                      </a:solidFill>
                      <a:latin typeface="Century Gothic" panose="020B0502020202020204" pitchFamily="34" charset="0"/>
                      <a:ea typeface="Garamond"/>
                      <a:cs typeface="Garamond"/>
                      <a:sym typeface="Garamond"/>
                    </a:endParaRPr>
                  </a:p>
                </p:txBody>
              </p:sp>
              <p:sp>
                <p:nvSpPr>
                  <p:cNvPr id="790" name="Shape 92"/>
                  <p:cNvSpPr txBox="1"/>
                  <p:nvPr/>
                </p:nvSpPr>
                <p:spPr>
                  <a:xfrm>
                    <a:off x="18591992" y="24028404"/>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2002</a:t>
                    </a:r>
                    <a:endParaRPr lang="en-US" sz="2400" dirty="0">
                      <a:solidFill>
                        <a:srgbClr val="585454"/>
                      </a:solidFill>
                      <a:latin typeface="Century Gothic" panose="020B0502020202020204" pitchFamily="34" charset="0"/>
                      <a:ea typeface="Garamond"/>
                      <a:cs typeface="Garamond"/>
                      <a:sym typeface="Garamond"/>
                    </a:endParaRPr>
                  </a:p>
                </p:txBody>
              </p:sp>
              <p:sp>
                <p:nvSpPr>
                  <p:cNvPr id="791" name="Shape 92"/>
                  <p:cNvSpPr txBox="1"/>
                  <p:nvPr/>
                </p:nvSpPr>
                <p:spPr>
                  <a:xfrm>
                    <a:off x="19459192" y="24658830"/>
                    <a:ext cx="443144"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0</a:t>
                    </a:r>
                    <a:endParaRPr lang="en-US" sz="2400" dirty="0">
                      <a:solidFill>
                        <a:srgbClr val="585454"/>
                      </a:solidFill>
                      <a:latin typeface="Century Gothic" panose="020B0502020202020204" pitchFamily="34" charset="0"/>
                      <a:ea typeface="Garamond"/>
                      <a:cs typeface="Garamond"/>
                      <a:sym typeface="Garamond"/>
                    </a:endParaRPr>
                  </a:p>
                </p:txBody>
              </p:sp>
              <p:sp>
                <p:nvSpPr>
                  <p:cNvPr id="792" name="Shape 92"/>
                  <p:cNvSpPr txBox="1"/>
                  <p:nvPr/>
                </p:nvSpPr>
                <p:spPr>
                  <a:xfrm>
                    <a:off x="20360430" y="24656137"/>
                    <a:ext cx="949058"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25</a:t>
                    </a:r>
                    <a:endParaRPr lang="en-US" sz="2400" dirty="0">
                      <a:solidFill>
                        <a:srgbClr val="585454"/>
                      </a:solidFill>
                      <a:latin typeface="Century Gothic" panose="020B0502020202020204" pitchFamily="34" charset="0"/>
                      <a:ea typeface="Garamond"/>
                      <a:cs typeface="Garamond"/>
                      <a:sym typeface="Garamond"/>
                    </a:endParaRPr>
                  </a:p>
                </p:txBody>
              </p:sp>
              <p:sp>
                <p:nvSpPr>
                  <p:cNvPr id="793" name="Shape 92"/>
                  <p:cNvSpPr txBox="1"/>
                  <p:nvPr/>
                </p:nvSpPr>
                <p:spPr>
                  <a:xfrm>
                    <a:off x="21361807" y="24647708"/>
                    <a:ext cx="65839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50</a:t>
                    </a:r>
                    <a:endParaRPr lang="en-US" sz="2400" dirty="0">
                      <a:solidFill>
                        <a:srgbClr val="585454"/>
                      </a:solidFill>
                      <a:latin typeface="Century Gothic" panose="020B0502020202020204" pitchFamily="34" charset="0"/>
                      <a:ea typeface="Garamond"/>
                      <a:cs typeface="Garamond"/>
                      <a:sym typeface="Garamond"/>
                    </a:endParaRPr>
                  </a:p>
                </p:txBody>
              </p:sp>
              <p:sp>
                <p:nvSpPr>
                  <p:cNvPr id="795" name="Shape 92"/>
                  <p:cNvSpPr txBox="1"/>
                  <p:nvPr/>
                </p:nvSpPr>
                <p:spPr>
                  <a:xfrm>
                    <a:off x="22344748" y="24657141"/>
                    <a:ext cx="65839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75</a:t>
                    </a:r>
                    <a:endParaRPr lang="en-US" sz="2400" dirty="0">
                      <a:solidFill>
                        <a:srgbClr val="585454"/>
                      </a:solidFill>
                      <a:latin typeface="Century Gothic" panose="020B0502020202020204" pitchFamily="34" charset="0"/>
                      <a:ea typeface="Garamond"/>
                      <a:cs typeface="Garamond"/>
                      <a:sym typeface="Garamond"/>
                    </a:endParaRPr>
                  </a:p>
                </p:txBody>
              </p:sp>
              <p:grpSp>
                <p:nvGrpSpPr>
                  <p:cNvPr id="17" name="Group 16"/>
                  <p:cNvGrpSpPr/>
                  <p:nvPr/>
                </p:nvGrpSpPr>
                <p:grpSpPr>
                  <a:xfrm>
                    <a:off x="18574937" y="19435610"/>
                    <a:ext cx="5194548" cy="447933"/>
                    <a:chOff x="18912319" y="19845276"/>
                    <a:chExt cx="5194548" cy="447933"/>
                  </a:xfrm>
                </p:grpSpPr>
                <p:sp>
                  <p:nvSpPr>
                    <p:cNvPr id="797" name="Shape 92"/>
                    <p:cNvSpPr txBox="1"/>
                    <p:nvPr/>
                  </p:nvSpPr>
                  <p:spPr>
                    <a:xfrm>
                      <a:off x="20859916" y="19849714"/>
                      <a:ext cx="178011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Healthy</a:t>
                      </a:r>
                      <a:endParaRPr lang="en-US" sz="2400" dirty="0">
                        <a:solidFill>
                          <a:srgbClr val="585454"/>
                        </a:solidFill>
                        <a:latin typeface="Century Gothic" panose="020B0502020202020204" pitchFamily="34" charset="0"/>
                        <a:ea typeface="Garamond"/>
                        <a:cs typeface="Garamond"/>
                        <a:sym typeface="Garamond"/>
                      </a:endParaRPr>
                    </a:p>
                  </p:txBody>
                </p:sp>
                <p:sp>
                  <p:nvSpPr>
                    <p:cNvPr id="796" name="Shape 92"/>
                    <p:cNvSpPr txBox="1"/>
                    <p:nvPr/>
                  </p:nvSpPr>
                  <p:spPr>
                    <a:xfrm>
                      <a:off x="18912319" y="19845276"/>
                      <a:ext cx="178011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Prediction:</a:t>
                      </a:r>
                      <a:endParaRPr lang="en-US" sz="2400" dirty="0">
                        <a:solidFill>
                          <a:srgbClr val="585454"/>
                        </a:solidFill>
                        <a:latin typeface="Century Gothic" panose="020B0502020202020204" pitchFamily="34" charset="0"/>
                        <a:ea typeface="Garamond"/>
                        <a:cs typeface="Garamond"/>
                        <a:sym typeface="Garamond"/>
                      </a:endParaRPr>
                    </a:p>
                  </p:txBody>
                </p:sp>
                <p:sp>
                  <p:nvSpPr>
                    <p:cNvPr id="798" name="Shape 92"/>
                    <p:cNvSpPr txBox="1"/>
                    <p:nvPr/>
                  </p:nvSpPr>
                  <p:spPr>
                    <a:xfrm>
                      <a:off x="22326754" y="19851310"/>
                      <a:ext cx="1780113"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Damaged</a:t>
                      </a:r>
                      <a:endParaRPr lang="en-US" sz="2400" dirty="0">
                        <a:solidFill>
                          <a:srgbClr val="585454"/>
                        </a:solidFill>
                        <a:latin typeface="Century Gothic" panose="020B0502020202020204" pitchFamily="34" charset="0"/>
                        <a:ea typeface="Garamond"/>
                        <a:cs typeface="Garamond"/>
                        <a:sym typeface="Garamond"/>
                      </a:endParaRPr>
                    </a:p>
                  </p:txBody>
                </p:sp>
              </p:grpSp>
              <p:cxnSp>
                <p:nvCxnSpPr>
                  <p:cNvPr id="799" name="Straight Connector 798"/>
                  <p:cNvCxnSpPr/>
                  <p:nvPr/>
                </p:nvCxnSpPr>
                <p:spPr>
                  <a:xfrm>
                    <a:off x="20613775" y="24546733"/>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a:off x="21610987" y="24526533"/>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1" name="Straight Connector 800"/>
                  <p:cNvCxnSpPr/>
                  <p:nvPr/>
                </p:nvCxnSpPr>
                <p:spPr>
                  <a:xfrm>
                    <a:off x="22608199" y="24546733"/>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a:off x="23605411" y="24541708"/>
                    <a:ext cx="0" cy="13512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3" name="Shape 92"/>
                  <p:cNvSpPr txBox="1"/>
                  <p:nvPr/>
                </p:nvSpPr>
                <p:spPr>
                  <a:xfrm>
                    <a:off x="19929049" y="25042859"/>
                    <a:ext cx="31405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Percent Predicted</a:t>
                    </a:r>
                    <a:endParaRPr lang="en-US" sz="2400" dirty="0">
                      <a:solidFill>
                        <a:srgbClr val="585454"/>
                      </a:solidFill>
                      <a:latin typeface="Century Gothic" panose="020B0502020202020204" pitchFamily="34" charset="0"/>
                      <a:ea typeface="Garamond"/>
                      <a:cs typeface="Garamond"/>
                      <a:sym typeface="Garamond"/>
                    </a:endParaRPr>
                  </a:p>
                </p:txBody>
              </p:sp>
            </p:grpSp>
          </p:grpSp>
          <p:sp>
            <p:nvSpPr>
              <p:cNvPr id="5" name="Flowchart: Process 4"/>
              <p:cNvSpPr/>
              <p:nvPr/>
            </p:nvSpPr>
            <p:spPr>
              <a:xfrm>
                <a:off x="20492172" y="19570795"/>
                <a:ext cx="229537" cy="223887"/>
              </a:xfrm>
              <a:prstGeom prst="flowChartProcess">
                <a:avLst/>
              </a:prstGeom>
              <a:solidFill>
                <a:srgbClr val="7DB862"/>
              </a:solidFill>
              <a:ln>
                <a:solidFill>
                  <a:srgbClr val="7DB8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6" name="Flowchart: Process 765"/>
              <p:cNvSpPr/>
              <p:nvPr/>
            </p:nvSpPr>
            <p:spPr>
              <a:xfrm>
                <a:off x="21954098" y="19569330"/>
                <a:ext cx="229537" cy="223887"/>
              </a:xfrm>
              <a:prstGeom prst="flowChartProcess">
                <a:avLst/>
              </a:prstGeom>
              <a:solidFill>
                <a:srgbClr val="C23E2E"/>
              </a:solidFill>
              <a:ln>
                <a:solidFill>
                  <a:srgbClr val="C23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0" name="Picture 699"/>
              <p:cNvPicPr>
                <a:picLocks noChangeAspect="1"/>
              </p:cNvPicPr>
              <p:nvPr/>
            </p:nvPicPr>
            <p:blipFill rotWithShape="1">
              <a:blip r:embed="rId31">
                <a:extLst>
                  <a:ext uri="{28A0092B-C50C-407E-A947-70E740481C1C}">
                    <a14:useLocalDpi xmlns:a14="http://schemas.microsoft.com/office/drawing/2010/main" val="0"/>
                  </a:ext>
                </a:extLst>
              </a:blip>
              <a:srcRect l="498" t="585" r="694" b="3018"/>
              <a:stretch/>
            </p:blipFill>
            <p:spPr>
              <a:xfrm>
                <a:off x="19751189" y="19968044"/>
                <a:ext cx="4019806" cy="4569957"/>
              </a:xfrm>
              <a:prstGeom prst="rect">
                <a:avLst/>
              </a:prstGeom>
            </p:spPr>
          </p:pic>
        </p:grpSp>
        <p:sp>
          <p:nvSpPr>
            <p:cNvPr id="701" name="Shape 92"/>
            <p:cNvSpPr txBox="1"/>
            <p:nvPr/>
          </p:nvSpPr>
          <p:spPr>
            <a:xfrm>
              <a:off x="18734844" y="20518963"/>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2012</a:t>
              </a:r>
              <a:endParaRPr lang="en-US" sz="2400" dirty="0">
                <a:solidFill>
                  <a:srgbClr val="585454"/>
                </a:solidFill>
                <a:latin typeface="Century Gothic" panose="020B0502020202020204" pitchFamily="34" charset="0"/>
                <a:ea typeface="Garamond"/>
                <a:cs typeface="Garamond"/>
                <a:sym typeface="Garamond"/>
              </a:endParaRPr>
            </a:p>
          </p:txBody>
        </p:sp>
        <p:sp>
          <p:nvSpPr>
            <p:cNvPr id="713" name="Shape 92"/>
            <p:cNvSpPr txBox="1"/>
            <p:nvPr/>
          </p:nvSpPr>
          <p:spPr>
            <a:xfrm>
              <a:off x="18734844" y="22039009"/>
              <a:ext cx="896109"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2006</a:t>
              </a:r>
              <a:endParaRPr lang="en-US" sz="2400" dirty="0">
                <a:solidFill>
                  <a:srgbClr val="585454"/>
                </a:solidFill>
                <a:latin typeface="Century Gothic" panose="020B0502020202020204" pitchFamily="34" charset="0"/>
                <a:ea typeface="Garamond"/>
                <a:cs typeface="Garamond"/>
                <a:sym typeface="Garamond"/>
              </a:endParaRPr>
            </a:p>
          </p:txBody>
        </p:sp>
        <p:sp>
          <p:nvSpPr>
            <p:cNvPr id="719" name="Shape 92"/>
            <p:cNvSpPr txBox="1"/>
            <p:nvPr/>
          </p:nvSpPr>
          <p:spPr>
            <a:xfrm>
              <a:off x="18733676" y="23052373"/>
              <a:ext cx="1115507" cy="441899"/>
            </a:xfrm>
            <a:prstGeom prst="rect">
              <a:avLst/>
            </a:prstGeom>
            <a:noFill/>
            <a:ln>
              <a:noFill/>
            </a:ln>
          </p:spPr>
          <p:txBody>
            <a:bodyPr lIns="91425" tIns="45700" rIns="91425" bIns="45700" anchor="t" anchorCtr="0">
              <a:noAutofit/>
            </a:bodyPr>
            <a:lstStyle/>
            <a:p>
              <a:pPr lvl="0">
                <a:lnSpc>
                  <a:spcPct val="90000"/>
                </a:lnSpc>
                <a:buClr>
                  <a:srgbClr val="585454"/>
                </a:buClr>
                <a:buSzPct val="25000"/>
              </a:pPr>
              <a:r>
                <a:rPr lang="en-US" sz="2400" dirty="0" smtClean="0">
                  <a:solidFill>
                    <a:srgbClr val="585454"/>
                  </a:solidFill>
                  <a:latin typeface="Century Gothic" panose="020B0502020202020204" pitchFamily="34" charset="0"/>
                  <a:ea typeface="Garamond"/>
                  <a:cs typeface="Garamond"/>
                  <a:sym typeface="Garamond"/>
                </a:rPr>
                <a:t>2004</a:t>
              </a:r>
              <a:endParaRPr lang="en-US" sz="2400" dirty="0">
                <a:solidFill>
                  <a:srgbClr val="585454"/>
                </a:solidFill>
                <a:latin typeface="Century Gothic" panose="020B0502020202020204" pitchFamily="34" charset="0"/>
                <a:ea typeface="Garamond"/>
                <a:cs typeface="Garamond"/>
                <a:sym typeface="Garamond"/>
              </a:endParaRPr>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DEVELOPv2 15">
      <a:dk1>
        <a:srgbClr val="767171"/>
      </a:dk1>
      <a:lt1>
        <a:srgbClr val="FFFFFF"/>
      </a:lt1>
      <a:dk2>
        <a:srgbClr val="767171"/>
      </a:dk2>
      <a:lt2>
        <a:srgbClr val="FFFFFF"/>
      </a:lt2>
      <a:accent1>
        <a:srgbClr val="2A5F7F"/>
      </a:accent1>
      <a:accent2>
        <a:srgbClr val="5D6A98"/>
      </a:accent2>
      <a:accent3>
        <a:srgbClr val="8577B7"/>
      </a:accent3>
      <a:accent4>
        <a:srgbClr val="E6CD61"/>
      </a:accent4>
      <a:accent5>
        <a:srgbClr val="D5A949"/>
      </a:accent5>
      <a:accent6>
        <a:srgbClr val="C78837"/>
      </a:accent6>
      <a:hlink>
        <a:srgbClr val="2A5F7F"/>
      </a:hlink>
      <a:folHlink>
        <a:srgbClr val="2A5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3997</TotalTime>
  <Words>697</Words>
  <Application>Microsoft Office PowerPoint</Application>
  <PresentationFormat>Custom</PresentationFormat>
  <Paragraphs>92</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Garamond</vt:lpstr>
      <vt:lpstr>Century Gothic</vt:lpstr>
      <vt:lpstr>Questrial</vt:lpstr>
      <vt:lpstr>Arial</vt:lpstr>
      <vt:lpstr>Wingdings</vt:lpstr>
      <vt:lpstr>Webdings</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Lubkin, Sara H. (GSFC-6170)[DEVELOP]</dc:creator>
  <cp:lastModifiedBy>Thieme, Alison N. (GSFC-6170)[DEVELOP]</cp:lastModifiedBy>
  <cp:revision>105</cp:revision>
  <dcterms:modified xsi:type="dcterms:W3CDTF">2016-08-04T13:58:30Z</dcterms:modified>
</cp:coreProperties>
</file>