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varScale="1">
        <p:scale>
          <a:sx n="19" d="100"/>
          <a:sy n="19" d="100"/>
        </p:scale>
        <p:origin x="-1714" y="-67"/>
      </p:cViewPr>
      <p:guideLst>
        <p:guide orient="horz" pos="11520"/>
        <p:guide pos="86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xmlns=""/>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or partner organizations.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NASA Jet Propulsion Laboratory</a:t>
            </a:r>
            <a:endParaRPr lang="en-US" dirty="0"/>
          </a:p>
        </p:txBody>
      </p:sp>
      <p:sp>
        <p:nvSpPr>
          <p:cNvPr id="4" name="Text Placeholder 3"/>
          <p:cNvSpPr>
            <a:spLocks noGrp="1"/>
          </p:cNvSpPr>
          <p:nvPr>
            <p:ph type="body" sz="quarter" idx="11"/>
          </p:nvPr>
        </p:nvSpPr>
        <p:spPr>
          <a:xfrm>
            <a:off x="6034395" y="2176271"/>
            <a:ext cx="14769279" cy="1561763"/>
          </a:xfrm>
        </p:spPr>
        <p:txBody>
          <a:bodyPr/>
          <a:lstStyle/>
          <a:p>
            <a:pPr>
              <a:lnSpc>
                <a:spcPct val="100000"/>
              </a:lnSpc>
              <a:spcBef>
                <a:spcPts val="0"/>
              </a:spcBef>
            </a:pPr>
            <a:r>
              <a:rPr lang="en-US" dirty="0" smtClean="0"/>
              <a:t>Analyzing the success of the Bolsa Chica Wetland Restoration Using </a:t>
            </a:r>
            <a:r>
              <a:rPr lang="en-US" dirty="0" smtClean="0"/>
              <a:t>Multi-Spectral NASA </a:t>
            </a:r>
            <a:r>
              <a:rPr lang="en-US" dirty="0" smtClean="0"/>
              <a:t>Earth Observations</a:t>
            </a:r>
            <a:endParaRPr lang="en-US" dirty="0"/>
          </a:p>
        </p:txBody>
      </p:sp>
      <p:sp>
        <p:nvSpPr>
          <p:cNvPr id="5" name="Text Placeholder 4"/>
          <p:cNvSpPr>
            <a:spLocks noGrp="1"/>
          </p:cNvSpPr>
          <p:nvPr>
            <p:ph type="body" sz="quarter" idx="10"/>
          </p:nvPr>
        </p:nvSpPr>
        <p:spPr>
          <a:xfrm>
            <a:off x="3619500" y="914400"/>
            <a:ext cx="19807428" cy="1152144"/>
          </a:xfrm>
        </p:spPr>
        <p:txBody>
          <a:bodyPr/>
          <a:lstStyle/>
          <a:p>
            <a:r>
              <a:rPr lang="en-US" dirty="0" smtClean="0"/>
              <a:t>Bolsa Chica Ecological Forecasting</a:t>
            </a:r>
            <a:endParaRPr lang="en-US" dirty="0"/>
          </a:p>
        </p:txBody>
      </p:sp>
      <p:sp>
        <p:nvSpPr>
          <p:cNvPr id="10" name="Text Placeholder 16"/>
          <p:cNvSpPr txBox="1">
            <a:spLocks/>
          </p:cNvSpPr>
          <p:nvPr/>
        </p:nvSpPr>
        <p:spPr>
          <a:xfrm>
            <a:off x="18059398" y="28494379"/>
            <a:ext cx="8229600" cy="70816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3200" dirty="0" smtClean="0"/>
              <a:t>The Amigos de Bolsa Chica</a:t>
            </a:r>
          </a:p>
        </p:txBody>
      </p:sp>
      <p:sp>
        <p:nvSpPr>
          <p:cNvPr id="11" name="Text Placeholder 16"/>
          <p:cNvSpPr txBox="1">
            <a:spLocks/>
          </p:cNvSpPr>
          <p:nvPr/>
        </p:nvSpPr>
        <p:spPr>
          <a:xfrm>
            <a:off x="18059398" y="30243275"/>
            <a:ext cx="9008616" cy="458091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We would like to thank Ben Holt (NASA JPL) for his leadership and insight into remote sensing technologies.</a:t>
            </a:r>
          </a:p>
          <a:p>
            <a:r>
              <a:rPr lang="en-US" dirty="0" smtClean="0"/>
              <a:t>We would like to thank our project advisor Cedric Fichot (NASA JPL) for his support and technical expertise.</a:t>
            </a:r>
          </a:p>
          <a:p>
            <a:r>
              <a:rPr lang="en-US" dirty="0" smtClean="0"/>
              <a:t>We would like to thank our partners Joana Taveras-Reager, </a:t>
            </a:r>
            <a:r>
              <a:rPr lang="en-US" dirty="0" smtClean="0"/>
              <a:t>Vic Leipzig </a:t>
            </a:r>
            <a:r>
              <a:rPr lang="en-US" dirty="0" smtClean="0"/>
              <a:t>and Jerry Donohue of the Amigos de Bolsa Chica advocacy group.</a:t>
            </a:r>
          </a:p>
          <a:p>
            <a:r>
              <a:rPr lang="en-US" dirty="0" smtClean="0"/>
              <a:t>We would also like to thank Bruce Chapman (NASA JPL) for his </a:t>
            </a:r>
            <a:r>
              <a:rPr lang="en-US" dirty="0" smtClean="0"/>
              <a:t>advice on  radar systems. </a:t>
            </a:r>
            <a:endParaRPr lang="en-US" dirty="0" smtClean="0"/>
          </a:p>
          <a:p>
            <a:endParaRPr lang="en-US" dirty="0" smtClean="0"/>
          </a:p>
        </p:txBody>
      </p:sp>
      <p:sp>
        <p:nvSpPr>
          <p:cNvPr id="8" name="Text Placeholder 16"/>
          <p:cNvSpPr txBox="1">
            <a:spLocks/>
          </p:cNvSpPr>
          <p:nvPr/>
        </p:nvSpPr>
        <p:spPr>
          <a:xfrm>
            <a:off x="934512" y="21323294"/>
            <a:ext cx="13172561"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974251" y="28356797"/>
            <a:ext cx="8229600" cy="4176936"/>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TBD</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7830799" y="5408779"/>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399" y="11592543"/>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7830799" y="11413486"/>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7975802" y="19953932"/>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74251" y="20317618"/>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974251" y="27634276"/>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7975802" y="29195105"/>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18059398" y="27534780"/>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10302795" y="29202544"/>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Christine Elowitt (Project Lead), Steven Kerns, Nick Rousseau</a:t>
            </a:r>
          </a:p>
          <a:p>
            <a:r>
              <a:rPr lang="en-US" sz="2400" dirty="0" smtClean="0"/>
              <a:t>NASA Jet Propulsion Laboratory</a:t>
            </a:r>
            <a:endParaRPr lang="en-US" sz="2400" dirty="0"/>
          </a:p>
        </p:txBody>
      </p:sp>
      <p:pic>
        <p:nvPicPr>
          <p:cNvPr id="33" name="Picture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9398" y="12156873"/>
            <a:ext cx="7688181" cy="7060383"/>
          </a:xfrm>
          <a:prstGeom prst="rect">
            <a:avLst/>
          </a:prstGeom>
        </p:spPr>
      </p:pic>
      <p:sp>
        <p:nvSpPr>
          <p:cNvPr id="34" name="Text Placeholder 16"/>
          <p:cNvSpPr txBox="1">
            <a:spLocks/>
          </p:cNvSpPr>
          <p:nvPr/>
        </p:nvSpPr>
        <p:spPr>
          <a:xfrm>
            <a:off x="10302795" y="31182680"/>
            <a:ext cx="8458200" cy="414776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a:p>
            <a:endParaRPr lang="en-US" dirty="0"/>
          </a:p>
          <a:p>
            <a:endParaRPr lang="en-US" dirty="0" smtClean="0"/>
          </a:p>
          <a:p>
            <a:endParaRPr lang="en-US" dirty="0" smtClean="0"/>
          </a:p>
          <a:p>
            <a:endParaRPr lang="en-US" dirty="0" smtClean="0"/>
          </a:p>
          <a:p>
            <a:r>
              <a:rPr lang="en-US" dirty="0" smtClean="0"/>
              <a:t>From left to right: Nick Rousseau, Steven Kerns, and Christine Elowitt</a:t>
            </a:r>
          </a:p>
        </p:txBody>
      </p:sp>
      <p:pic>
        <p:nvPicPr>
          <p:cNvPr id="35" name="Picture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64899" y="29948717"/>
            <a:ext cx="6702202" cy="4254157"/>
          </a:xfrm>
          <a:prstGeom prst="rect">
            <a:avLst/>
          </a:prstGeom>
        </p:spPr>
      </p:pic>
      <p:grpSp>
        <p:nvGrpSpPr>
          <p:cNvPr id="14" name="Group 13"/>
          <p:cNvGrpSpPr/>
          <p:nvPr/>
        </p:nvGrpSpPr>
        <p:grpSpPr>
          <a:xfrm>
            <a:off x="18059398" y="20736023"/>
            <a:ext cx="6033668" cy="6253174"/>
            <a:chOff x="20645711" y="20700846"/>
            <a:chExt cx="6033668" cy="6253174"/>
          </a:xfrm>
        </p:grpSpPr>
        <p:pic>
          <p:nvPicPr>
            <p:cNvPr id="36" name="Shape 40"/>
            <p:cNvPicPr preferRelativeResize="0"/>
            <p:nvPr/>
          </p:nvPicPr>
          <p:blipFill>
            <a:blip r:embed="rId4">
              <a:alphaModFix/>
            </a:blip>
            <a:stretch>
              <a:fillRect/>
            </a:stretch>
          </p:blipFill>
          <p:spPr>
            <a:xfrm>
              <a:off x="24197041" y="20757225"/>
              <a:ext cx="2320559" cy="2486001"/>
            </a:xfrm>
            <a:prstGeom prst="rect">
              <a:avLst/>
            </a:prstGeom>
            <a:noFill/>
            <a:ln>
              <a:noFill/>
            </a:ln>
          </p:spPr>
        </p:pic>
        <p:pic>
          <p:nvPicPr>
            <p:cNvPr id="37" name="Picture 3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103671" y="20700846"/>
              <a:ext cx="2326073" cy="2452918"/>
            </a:xfrm>
            <a:prstGeom prst="rect">
              <a:avLst/>
            </a:prstGeom>
          </p:spPr>
        </p:pic>
        <p:pic>
          <p:nvPicPr>
            <p:cNvPr id="38" name="Shape 39"/>
            <p:cNvPicPr preferRelativeResize="0"/>
            <p:nvPr/>
          </p:nvPicPr>
          <p:blipFill>
            <a:blip r:embed="rId6"/>
            <a:stretch>
              <a:fillRect/>
            </a:stretch>
          </p:blipFill>
          <p:spPr>
            <a:xfrm>
              <a:off x="20774721" y="23747850"/>
              <a:ext cx="2606017" cy="2241245"/>
            </a:xfrm>
            <a:prstGeom prst="rect">
              <a:avLst/>
            </a:prstGeom>
            <a:noFill/>
            <a:ln>
              <a:noFill/>
            </a:ln>
          </p:spPr>
        </p:pic>
        <p:sp>
          <p:nvSpPr>
            <p:cNvPr id="3" name="TextBox 2"/>
            <p:cNvSpPr txBox="1"/>
            <p:nvPr/>
          </p:nvSpPr>
          <p:spPr>
            <a:xfrm>
              <a:off x="20986665" y="26446189"/>
              <a:ext cx="2182128" cy="507831"/>
            </a:xfrm>
            <a:prstGeom prst="rect">
              <a:avLst/>
            </a:prstGeom>
            <a:noFill/>
          </p:spPr>
          <p:txBody>
            <a:bodyPr wrap="square" rtlCol="0">
              <a:spAutoFit/>
            </a:bodyPr>
            <a:lstStyle/>
            <a:p>
              <a:r>
                <a:rPr lang="en-US" sz="2700" dirty="0" smtClean="0"/>
                <a:t>Landsat 5 TM</a:t>
              </a:r>
              <a:endParaRPr lang="en-US" sz="2700" dirty="0"/>
            </a:p>
          </p:txBody>
        </p:sp>
        <p:pic>
          <p:nvPicPr>
            <p:cNvPr id="39" name="Picture 3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867153" y="24283657"/>
              <a:ext cx="2812226" cy="1718470"/>
            </a:xfrm>
            <a:prstGeom prst="rect">
              <a:avLst/>
            </a:prstGeom>
          </p:spPr>
        </p:pic>
        <p:sp>
          <p:nvSpPr>
            <p:cNvPr id="40" name="TextBox 39"/>
            <p:cNvSpPr txBox="1"/>
            <p:nvPr/>
          </p:nvSpPr>
          <p:spPr>
            <a:xfrm>
              <a:off x="24296175" y="26329589"/>
              <a:ext cx="2200539" cy="507831"/>
            </a:xfrm>
            <a:prstGeom prst="rect">
              <a:avLst/>
            </a:prstGeom>
            <a:noFill/>
          </p:spPr>
          <p:txBody>
            <a:bodyPr wrap="square" rtlCol="0">
              <a:spAutoFit/>
            </a:bodyPr>
            <a:lstStyle/>
            <a:p>
              <a:r>
                <a:rPr lang="en-US" sz="2700" dirty="0" smtClean="0"/>
                <a:t>ER-2 AVIRIS</a:t>
              </a:r>
              <a:endParaRPr lang="en-US" sz="2700" dirty="0"/>
            </a:p>
          </p:txBody>
        </p:sp>
        <p:sp>
          <p:nvSpPr>
            <p:cNvPr id="41" name="TextBox 40"/>
            <p:cNvSpPr txBox="1"/>
            <p:nvPr/>
          </p:nvSpPr>
          <p:spPr>
            <a:xfrm>
              <a:off x="20645711" y="23339324"/>
              <a:ext cx="2719475" cy="507831"/>
            </a:xfrm>
            <a:prstGeom prst="rect">
              <a:avLst/>
            </a:prstGeom>
            <a:noFill/>
          </p:spPr>
          <p:txBody>
            <a:bodyPr wrap="square" rtlCol="0">
              <a:spAutoFit/>
            </a:bodyPr>
            <a:lstStyle/>
            <a:p>
              <a:r>
                <a:rPr lang="en-US" sz="2700" dirty="0" smtClean="0"/>
                <a:t>Landsat 7 ETM+</a:t>
              </a:r>
              <a:endParaRPr lang="en-US" sz="2700" dirty="0"/>
            </a:p>
          </p:txBody>
        </p:sp>
        <p:sp>
          <p:nvSpPr>
            <p:cNvPr id="42" name="TextBox 41"/>
            <p:cNvSpPr txBox="1"/>
            <p:nvPr/>
          </p:nvSpPr>
          <p:spPr>
            <a:xfrm>
              <a:off x="24197041" y="23409432"/>
              <a:ext cx="2299673" cy="507831"/>
            </a:xfrm>
            <a:prstGeom prst="rect">
              <a:avLst/>
            </a:prstGeom>
            <a:noFill/>
          </p:spPr>
          <p:txBody>
            <a:bodyPr wrap="square" rtlCol="0">
              <a:spAutoFit/>
            </a:bodyPr>
            <a:lstStyle/>
            <a:p>
              <a:r>
                <a:rPr lang="en-US" sz="2700" dirty="0" smtClean="0"/>
                <a:t>Landsat 8 OLI</a:t>
              </a:r>
              <a:endParaRPr lang="en-US" sz="2700" dirty="0"/>
            </a:p>
          </p:txBody>
        </p:sp>
      </p:grpSp>
      <p:sp>
        <p:nvSpPr>
          <p:cNvPr id="43" name="Text Placeholder 16"/>
          <p:cNvSpPr txBox="1">
            <a:spLocks/>
          </p:cNvSpPr>
          <p:nvPr/>
        </p:nvSpPr>
        <p:spPr>
          <a:xfrm>
            <a:off x="17890649" y="6260648"/>
            <a:ext cx="8229600" cy="479530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b="1" dirty="0" smtClean="0">
                <a:solidFill>
                  <a:schemeClr val="accent1"/>
                </a:solidFill>
              </a:rPr>
              <a:t>Expand </a:t>
            </a:r>
            <a:r>
              <a:rPr lang="en-US" dirty="0" smtClean="0"/>
              <a:t>the Amigos de </a:t>
            </a:r>
            <a:r>
              <a:rPr lang="en-US" dirty="0" err="1" smtClean="0"/>
              <a:t>Bolsa</a:t>
            </a:r>
            <a:r>
              <a:rPr lang="en-US" dirty="0" smtClean="0"/>
              <a:t> </a:t>
            </a:r>
            <a:r>
              <a:rPr lang="en-US" dirty="0" err="1" smtClean="0"/>
              <a:t>Chica’s</a:t>
            </a:r>
            <a:r>
              <a:rPr lang="en-US" dirty="0" smtClean="0"/>
              <a:t> education and outreach program  by creating an interactive online map resource for public use.</a:t>
            </a:r>
            <a:endParaRPr lang="en-US" dirty="0" smtClean="0">
              <a:solidFill>
                <a:schemeClr val="accent1"/>
              </a:solidFill>
            </a:endParaRPr>
          </a:p>
          <a:p>
            <a:pPr marL="347663" indent="-347663"/>
            <a:r>
              <a:rPr lang="en-US" b="1" dirty="0" smtClean="0">
                <a:solidFill>
                  <a:schemeClr val="accent1"/>
                </a:solidFill>
              </a:rPr>
              <a:t>Create </a:t>
            </a:r>
            <a:r>
              <a:rPr lang="en-US" dirty="0" smtClean="0"/>
              <a:t>a time-series analysis to demonstrate </a:t>
            </a:r>
            <a:r>
              <a:rPr lang="en-US" dirty="0" err="1" smtClean="0"/>
              <a:t>Bolsa</a:t>
            </a:r>
            <a:r>
              <a:rPr lang="en-US" dirty="0" smtClean="0"/>
              <a:t> </a:t>
            </a:r>
            <a:r>
              <a:rPr lang="en-US" dirty="0" err="1" smtClean="0"/>
              <a:t>Chica</a:t>
            </a:r>
            <a:r>
              <a:rPr lang="en-US" dirty="0" smtClean="0"/>
              <a:t> wetland restoration success from 1984-2015.</a:t>
            </a:r>
            <a:endParaRPr lang="en-US" dirty="0"/>
          </a:p>
          <a:p>
            <a:pPr marL="347663" indent="-347663"/>
            <a:r>
              <a:rPr lang="en-US" b="1" dirty="0" smtClean="0">
                <a:solidFill>
                  <a:schemeClr val="accent1"/>
                </a:solidFill>
              </a:rPr>
              <a:t>Determine </a:t>
            </a:r>
            <a:r>
              <a:rPr lang="en-US" dirty="0" smtClean="0"/>
              <a:t>the location of specific plant species in inaccessible regions using NASA remote sensing technologies.</a:t>
            </a:r>
            <a:endParaRPr lang="en-US" b="1" dirty="0" smtClean="0">
              <a:solidFill>
                <a:schemeClr val="accent1"/>
              </a:solidFill>
            </a:endParaRPr>
          </a:p>
          <a:p>
            <a:pPr marL="347663" indent="-347663"/>
            <a:r>
              <a:rPr lang="en-US" b="1" dirty="0" smtClean="0">
                <a:solidFill>
                  <a:schemeClr val="accent1"/>
                </a:solidFill>
              </a:rPr>
              <a:t>Synthesize </a:t>
            </a:r>
            <a:r>
              <a:rPr lang="en-US" dirty="0" smtClean="0"/>
              <a:t>existing biological data, project results, and satellite images in order to provide a new framework in which to view wetlands success.</a:t>
            </a:r>
            <a:r>
              <a:rPr lang="en-US" dirty="0" smtClean="0">
                <a:solidFill>
                  <a:schemeClr val="accent1"/>
                </a:solidFill>
              </a:rPr>
              <a:t> </a:t>
            </a:r>
            <a:endParaRPr lang="en-US" dirty="0"/>
          </a:p>
        </p:txBody>
      </p:sp>
      <p:sp>
        <p:nvSpPr>
          <p:cNvPr id="44" name="Text Placeholder 16"/>
          <p:cNvSpPr txBox="1">
            <a:spLocks/>
          </p:cNvSpPr>
          <p:nvPr/>
        </p:nvSpPr>
        <p:spPr>
          <a:xfrm>
            <a:off x="18019444" y="19425696"/>
            <a:ext cx="6741544" cy="5282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pPr>
            <a:r>
              <a:rPr lang="en-US" dirty="0" smtClean="0"/>
              <a:t>Study Period: 1984 - 2015 </a:t>
            </a:r>
          </a:p>
        </p:txBody>
      </p:sp>
      <p:sp>
        <p:nvSpPr>
          <p:cNvPr id="45" name="Rounded Rectangle 44"/>
          <p:cNvSpPr/>
          <p:nvPr/>
        </p:nvSpPr>
        <p:spPr>
          <a:xfrm>
            <a:off x="1604211" y="14727242"/>
            <a:ext cx="3080084" cy="14205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effectLst>
                  <a:outerShdw blurRad="38100" dist="38100" dir="2700000" algn="tl">
                    <a:srgbClr val="000000">
                      <a:alpha val="43137"/>
                    </a:srgbClr>
                  </a:outerShdw>
                </a:effectLst>
              </a:rPr>
              <a:t>Landsat Imagery (1984, 2002, and 2015) </a:t>
            </a:r>
            <a:endParaRPr lang="en-US" sz="2800" b="1" dirty="0">
              <a:effectLst>
                <a:outerShdw blurRad="38100" dist="38100" dir="2700000" algn="tl">
                  <a:srgbClr val="000000">
                    <a:alpha val="43137"/>
                  </a:srgbClr>
                </a:outerShdw>
              </a:effectLst>
            </a:endParaRPr>
          </a:p>
        </p:txBody>
      </p:sp>
      <p:sp>
        <p:nvSpPr>
          <p:cNvPr id="46" name="Rounded Rectangle 45"/>
          <p:cNvSpPr/>
          <p:nvPr/>
        </p:nvSpPr>
        <p:spPr>
          <a:xfrm>
            <a:off x="1588168" y="13109517"/>
            <a:ext cx="3048253" cy="1397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effectLst>
                  <a:outerShdw blurRad="38100" dist="38100" dir="2700000" algn="tl">
                    <a:srgbClr val="000000">
                      <a:alpha val="43137"/>
                    </a:srgbClr>
                  </a:outerShdw>
                </a:effectLst>
              </a:rPr>
              <a:t>AVIRIS  Imagery </a:t>
            </a:r>
            <a:r>
              <a:rPr lang="en-US" sz="2800" b="1" dirty="0">
                <a:effectLst>
                  <a:outerShdw blurRad="38100" dist="38100" dir="2700000" algn="tl">
                    <a:srgbClr val="000000">
                      <a:alpha val="43137"/>
                    </a:srgbClr>
                  </a:outerShdw>
                </a:effectLst>
              </a:rPr>
              <a:t>(</a:t>
            </a:r>
            <a:r>
              <a:rPr lang="en-US" sz="2800" b="1" dirty="0" smtClean="0">
                <a:effectLst>
                  <a:outerShdw blurRad="38100" dist="38100" dir="2700000" algn="tl">
                    <a:srgbClr val="000000">
                      <a:alpha val="43137"/>
                    </a:srgbClr>
                  </a:outerShdw>
                </a:effectLst>
              </a:rPr>
              <a:t>2014 and 2015)</a:t>
            </a:r>
            <a:endParaRPr lang="en-US" sz="2800" b="1" dirty="0">
              <a:effectLst>
                <a:outerShdw blurRad="38100" dist="38100" dir="2700000" algn="tl">
                  <a:srgbClr val="000000">
                    <a:alpha val="43137"/>
                  </a:srgbClr>
                </a:outerShdw>
              </a:effectLst>
            </a:endParaRPr>
          </a:p>
        </p:txBody>
      </p:sp>
      <p:sp>
        <p:nvSpPr>
          <p:cNvPr id="47" name="Rounded Rectangle 46"/>
          <p:cNvSpPr/>
          <p:nvPr/>
        </p:nvSpPr>
        <p:spPr>
          <a:xfrm>
            <a:off x="1604212" y="18005977"/>
            <a:ext cx="3045644" cy="1538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effectLst>
                  <a:outerShdw blurRad="38100" dist="38100" dir="2700000" algn="tl">
                    <a:srgbClr val="000000">
                      <a:alpha val="43137"/>
                    </a:srgbClr>
                  </a:outerShdw>
                </a:effectLst>
              </a:rPr>
              <a:t>NOAA Coastal Change Analysis (1996 to 2010) </a:t>
            </a:r>
            <a:endParaRPr lang="en-US" sz="2800" b="1" dirty="0">
              <a:effectLst>
                <a:outerShdw blurRad="38100" dist="38100" dir="2700000" algn="tl">
                  <a:srgbClr val="000000">
                    <a:alpha val="43137"/>
                  </a:srgbClr>
                </a:outerShdw>
              </a:effectLst>
            </a:endParaRPr>
          </a:p>
        </p:txBody>
      </p:sp>
      <p:sp>
        <p:nvSpPr>
          <p:cNvPr id="48" name="Rounded Rectangle 47"/>
          <p:cNvSpPr/>
          <p:nvPr/>
        </p:nvSpPr>
        <p:spPr>
          <a:xfrm>
            <a:off x="1588169" y="16400417"/>
            <a:ext cx="3055233" cy="1359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effectLst>
                  <a:outerShdw blurRad="38100" dist="38100" dir="2700000" algn="tl">
                    <a:srgbClr val="000000">
                      <a:alpha val="43137"/>
                    </a:srgbClr>
                  </a:outerShdw>
                </a:effectLst>
              </a:rPr>
              <a:t>NAIP Imagery </a:t>
            </a:r>
            <a:r>
              <a:rPr lang="en-US" sz="2800" b="1" dirty="0">
                <a:effectLst>
                  <a:outerShdw blurRad="38100" dist="38100" dir="2700000" algn="tl">
                    <a:srgbClr val="000000">
                      <a:alpha val="43137"/>
                    </a:srgbClr>
                  </a:outerShdw>
                </a:effectLst>
              </a:rPr>
              <a:t>(</a:t>
            </a:r>
            <a:r>
              <a:rPr lang="en-US" sz="2800" b="1" dirty="0" smtClean="0">
                <a:effectLst>
                  <a:outerShdw blurRad="38100" dist="38100" dir="2700000" algn="tl">
                    <a:srgbClr val="000000">
                      <a:alpha val="43137"/>
                    </a:srgbClr>
                  </a:outerShdw>
                </a:effectLst>
              </a:rPr>
              <a:t>2005 and 2014) </a:t>
            </a:r>
            <a:endParaRPr lang="en-US" sz="2800" b="1" dirty="0">
              <a:effectLst>
                <a:outerShdw blurRad="38100" dist="38100" dir="2700000" algn="tl">
                  <a:srgbClr val="000000">
                    <a:alpha val="43137"/>
                  </a:srgbClr>
                </a:outerShdw>
              </a:effectLst>
            </a:endParaRPr>
          </a:p>
        </p:txBody>
      </p:sp>
      <p:sp>
        <p:nvSpPr>
          <p:cNvPr id="49" name="TextBox 48"/>
          <p:cNvSpPr txBox="1"/>
          <p:nvPr/>
        </p:nvSpPr>
        <p:spPr>
          <a:xfrm>
            <a:off x="2130748" y="12408095"/>
            <a:ext cx="2075388" cy="523220"/>
          </a:xfrm>
          <a:prstGeom prst="rect">
            <a:avLst/>
          </a:prstGeom>
          <a:noFill/>
        </p:spPr>
        <p:txBody>
          <a:bodyPr wrap="square" rtlCol="0">
            <a:spAutoFit/>
          </a:bodyPr>
          <a:lstStyle/>
          <a:p>
            <a:pPr algn="ctr"/>
            <a:r>
              <a:rPr lang="en-US" sz="2800" b="1" dirty="0" smtClean="0">
                <a:solidFill>
                  <a:schemeClr val="tx1">
                    <a:lumMod val="50000"/>
                  </a:schemeClr>
                </a:solidFill>
              </a:rPr>
              <a:t>Acquire</a:t>
            </a:r>
            <a:endParaRPr lang="en-US" sz="2800" b="1" dirty="0">
              <a:solidFill>
                <a:schemeClr val="tx1">
                  <a:lumMod val="50000"/>
                </a:schemeClr>
              </a:solidFill>
            </a:endParaRPr>
          </a:p>
        </p:txBody>
      </p:sp>
      <p:sp>
        <p:nvSpPr>
          <p:cNvPr id="50" name="TextBox 49"/>
          <p:cNvSpPr txBox="1"/>
          <p:nvPr/>
        </p:nvSpPr>
        <p:spPr>
          <a:xfrm>
            <a:off x="7298499" y="12490724"/>
            <a:ext cx="2075388" cy="523220"/>
          </a:xfrm>
          <a:prstGeom prst="rect">
            <a:avLst/>
          </a:prstGeom>
          <a:noFill/>
        </p:spPr>
        <p:txBody>
          <a:bodyPr wrap="square" rtlCol="0">
            <a:spAutoFit/>
          </a:bodyPr>
          <a:lstStyle/>
          <a:p>
            <a:pPr algn="ctr"/>
            <a:r>
              <a:rPr lang="en-US" sz="2800" b="1" dirty="0" smtClean="0">
                <a:solidFill>
                  <a:schemeClr val="tx1">
                    <a:lumMod val="50000"/>
                  </a:schemeClr>
                </a:solidFill>
              </a:rPr>
              <a:t>Analyze</a:t>
            </a:r>
            <a:endParaRPr lang="en-US" sz="2800" b="1" dirty="0">
              <a:solidFill>
                <a:schemeClr val="tx1">
                  <a:lumMod val="50000"/>
                </a:schemeClr>
              </a:solidFill>
            </a:endParaRPr>
          </a:p>
        </p:txBody>
      </p:sp>
      <p:sp>
        <p:nvSpPr>
          <p:cNvPr id="51" name="Rounded Rectangle 50"/>
          <p:cNvSpPr/>
          <p:nvPr/>
        </p:nvSpPr>
        <p:spPr>
          <a:xfrm>
            <a:off x="6406137" y="16569617"/>
            <a:ext cx="3817144" cy="9196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effectLst>
                  <a:outerShdw blurRad="38100" dist="38100" dir="2700000" algn="tl">
                    <a:srgbClr val="000000">
                      <a:alpha val="43137"/>
                    </a:srgbClr>
                  </a:outerShdw>
                </a:effectLst>
              </a:rPr>
              <a:t>Pan-sharpen (ArcGIS)</a:t>
            </a:r>
            <a:endParaRPr lang="en-US" sz="2800" b="1" dirty="0">
              <a:effectLst>
                <a:outerShdw blurRad="38100" dist="38100" dir="2700000" algn="tl">
                  <a:srgbClr val="000000">
                    <a:alpha val="43137"/>
                  </a:srgbClr>
                </a:outerShdw>
              </a:effectLst>
            </a:endParaRPr>
          </a:p>
        </p:txBody>
      </p:sp>
      <p:sp>
        <p:nvSpPr>
          <p:cNvPr id="52" name="Rounded Rectangle 51"/>
          <p:cNvSpPr/>
          <p:nvPr/>
        </p:nvSpPr>
        <p:spPr>
          <a:xfrm>
            <a:off x="6393065" y="14783010"/>
            <a:ext cx="3830216" cy="13249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effectLst>
                  <a:outerShdw blurRad="38100" dist="38100" dir="2700000" algn="tl">
                    <a:srgbClr val="000000">
                      <a:alpha val="43137"/>
                    </a:srgbClr>
                  </a:outerShdw>
                </a:effectLst>
              </a:rPr>
              <a:t>Calculate NDVI and WRI indices (ArcGIS)</a:t>
            </a:r>
            <a:endParaRPr lang="en-US" sz="2800" b="1" dirty="0">
              <a:effectLst>
                <a:outerShdw blurRad="38100" dist="38100" dir="2700000" algn="tl">
                  <a:srgbClr val="000000">
                    <a:alpha val="43137"/>
                  </a:srgbClr>
                </a:outerShdw>
              </a:effectLst>
            </a:endParaRPr>
          </a:p>
        </p:txBody>
      </p:sp>
      <p:sp>
        <p:nvSpPr>
          <p:cNvPr id="53" name="Rounded Rectangle 52"/>
          <p:cNvSpPr/>
          <p:nvPr/>
        </p:nvSpPr>
        <p:spPr>
          <a:xfrm>
            <a:off x="6406137" y="18023371"/>
            <a:ext cx="3817143" cy="14637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effectLst>
                  <a:outerShdw blurRad="38100" dist="38100" dir="2700000" algn="tl">
                    <a:srgbClr val="000000">
                      <a:alpha val="43137"/>
                    </a:srgbClr>
                  </a:outerShdw>
                </a:effectLst>
              </a:rPr>
              <a:t>Create vegetation </a:t>
            </a:r>
            <a:r>
              <a:rPr lang="en-US" sz="2800" b="1" dirty="0" smtClean="0">
                <a:effectLst>
                  <a:outerShdw blurRad="38100" dist="38100" dir="2700000" algn="tl">
                    <a:srgbClr val="000000">
                      <a:alpha val="43137"/>
                    </a:srgbClr>
                  </a:outerShdw>
                </a:effectLst>
              </a:rPr>
              <a:t>and water extent </a:t>
            </a:r>
            <a:r>
              <a:rPr lang="en-US" sz="2800" b="1" dirty="0" smtClean="0">
                <a:effectLst>
                  <a:outerShdw blurRad="38100" dist="38100" dir="2700000" algn="tl">
                    <a:srgbClr val="000000">
                      <a:alpha val="43137"/>
                    </a:srgbClr>
                  </a:outerShdw>
                </a:effectLst>
              </a:rPr>
              <a:t> vector layers (ArcGIS</a:t>
            </a:r>
            <a:r>
              <a:rPr lang="en-US" sz="2800" b="1" dirty="0" smtClean="0">
                <a:effectLst>
                  <a:outerShdw blurRad="38100" dist="38100" dir="2700000" algn="tl">
                    <a:srgbClr val="000000">
                      <a:alpha val="43137"/>
                    </a:srgbClr>
                  </a:outerShdw>
                </a:effectLst>
              </a:rPr>
              <a:t>)</a:t>
            </a:r>
            <a:endParaRPr lang="en-US" sz="2800" b="1" dirty="0">
              <a:effectLst>
                <a:outerShdw blurRad="38100" dist="38100" dir="2700000" algn="tl">
                  <a:srgbClr val="000000">
                    <a:alpha val="43137"/>
                  </a:srgbClr>
                </a:outerShdw>
              </a:effectLst>
            </a:endParaRPr>
          </a:p>
        </p:txBody>
      </p:sp>
      <p:sp>
        <p:nvSpPr>
          <p:cNvPr id="54" name="Rounded Rectangle 53"/>
          <p:cNvSpPr/>
          <p:nvPr/>
        </p:nvSpPr>
        <p:spPr>
          <a:xfrm>
            <a:off x="6388003" y="13200555"/>
            <a:ext cx="3885953" cy="12212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effectLst>
                  <a:outerShdw blurRad="38100" dist="38100" dir="2700000" algn="tl">
                    <a:srgbClr val="000000">
                      <a:alpha val="43137"/>
                    </a:srgbClr>
                  </a:outerShdw>
                </a:effectLst>
              </a:rPr>
              <a:t>Classify land cover types (ENVI)</a:t>
            </a:r>
            <a:endParaRPr lang="en-US" sz="2800" b="1" dirty="0">
              <a:effectLst>
                <a:outerShdw blurRad="38100" dist="38100" dir="2700000" algn="tl">
                  <a:srgbClr val="000000">
                    <a:alpha val="43137"/>
                  </a:srgbClr>
                </a:outerShdw>
              </a:effectLst>
            </a:endParaRPr>
          </a:p>
        </p:txBody>
      </p:sp>
      <p:sp>
        <p:nvSpPr>
          <p:cNvPr id="55" name="TextBox 54"/>
          <p:cNvSpPr txBox="1"/>
          <p:nvPr/>
        </p:nvSpPr>
        <p:spPr>
          <a:xfrm>
            <a:off x="11996703" y="12487401"/>
            <a:ext cx="2075388" cy="523220"/>
          </a:xfrm>
          <a:prstGeom prst="rect">
            <a:avLst/>
          </a:prstGeom>
          <a:noFill/>
        </p:spPr>
        <p:txBody>
          <a:bodyPr wrap="square" rtlCol="0">
            <a:spAutoFit/>
          </a:bodyPr>
          <a:lstStyle/>
          <a:p>
            <a:pPr algn="ctr"/>
            <a:r>
              <a:rPr lang="en-US" sz="2800" b="1" dirty="0" smtClean="0">
                <a:solidFill>
                  <a:schemeClr val="tx1">
                    <a:lumMod val="50000"/>
                  </a:schemeClr>
                </a:solidFill>
              </a:rPr>
              <a:t>Produce</a:t>
            </a:r>
            <a:endParaRPr lang="en-US" sz="2800" b="1" dirty="0">
              <a:solidFill>
                <a:schemeClr val="tx1">
                  <a:lumMod val="50000"/>
                </a:schemeClr>
              </a:solidFill>
            </a:endParaRPr>
          </a:p>
        </p:txBody>
      </p:sp>
      <p:cxnSp>
        <p:nvCxnSpPr>
          <p:cNvPr id="56" name="Straight Arrow Connector 55"/>
          <p:cNvCxnSpPr>
            <a:stCxn id="46" idx="3"/>
            <a:endCxn id="54" idx="1"/>
          </p:cNvCxnSpPr>
          <p:nvPr/>
        </p:nvCxnSpPr>
        <p:spPr>
          <a:xfrm>
            <a:off x="4636421" y="13808193"/>
            <a:ext cx="1751582" cy="2980"/>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45" idx="3"/>
            <a:endCxn id="52" idx="1"/>
          </p:cNvCxnSpPr>
          <p:nvPr/>
        </p:nvCxnSpPr>
        <p:spPr>
          <a:xfrm>
            <a:off x="4684295" y="15437521"/>
            <a:ext cx="1708770" cy="7941"/>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48" idx="3"/>
            <a:endCxn id="53" idx="1"/>
          </p:cNvCxnSpPr>
          <p:nvPr/>
        </p:nvCxnSpPr>
        <p:spPr>
          <a:xfrm>
            <a:off x="4643402" y="17080117"/>
            <a:ext cx="1762735" cy="1675149"/>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45" idx="3"/>
            <a:endCxn id="51" idx="1"/>
          </p:cNvCxnSpPr>
          <p:nvPr/>
        </p:nvCxnSpPr>
        <p:spPr>
          <a:xfrm>
            <a:off x="4684295" y="15437521"/>
            <a:ext cx="1721842" cy="1591946"/>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51" idx="2"/>
            <a:endCxn id="53" idx="0"/>
          </p:cNvCxnSpPr>
          <p:nvPr/>
        </p:nvCxnSpPr>
        <p:spPr>
          <a:xfrm>
            <a:off x="8314709" y="17489316"/>
            <a:ext cx="0" cy="534055"/>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sp>
        <p:nvSpPr>
          <p:cNvPr id="61" name="Rounded Rectangle 60"/>
          <p:cNvSpPr/>
          <p:nvPr/>
        </p:nvSpPr>
        <p:spPr>
          <a:xfrm>
            <a:off x="11695070" y="13146844"/>
            <a:ext cx="2678655" cy="1518287"/>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2">
                    <a:lumMod val="50000"/>
                  </a:schemeClr>
                </a:solidFill>
              </a:rPr>
              <a:t>Detailed Current Land </a:t>
            </a:r>
            <a:r>
              <a:rPr lang="en-US" sz="2800" b="1" dirty="0" smtClean="0">
                <a:solidFill>
                  <a:schemeClr val="tx2">
                    <a:lumMod val="50000"/>
                  </a:schemeClr>
                </a:solidFill>
              </a:rPr>
              <a:t>Cover Map</a:t>
            </a:r>
            <a:endParaRPr lang="en-US" sz="2800" b="1" dirty="0">
              <a:solidFill>
                <a:schemeClr val="tx2">
                  <a:lumMod val="50000"/>
                </a:schemeClr>
              </a:solidFill>
            </a:endParaRPr>
          </a:p>
        </p:txBody>
      </p:sp>
      <p:sp>
        <p:nvSpPr>
          <p:cNvPr id="62" name="Rounded Rectangle 61"/>
          <p:cNvSpPr/>
          <p:nvPr/>
        </p:nvSpPr>
        <p:spPr>
          <a:xfrm>
            <a:off x="11670219" y="15278492"/>
            <a:ext cx="2703507" cy="181023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2">
                    <a:lumMod val="50000"/>
                  </a:schemeClr>
                </a:solidFill>
              </a:rPr>
              <a:t>Time </a:t>
            </a:r>
            <a:r>
              <a:rPr lang="en-US" sz="2800" b="1" dirty="0">
                <a:solidFill>
                  <a:schemeClr val="tx2">
                    <a:lumMod val="50000"/>
                  </a:schemeClr>
                </a:solidFill>
              </a:rPr>
              <a:t>S</a:t>
            </a:r>
            <a:r>
              <a:rPr lang="en-US" sz="2800" b="1" dirty="0" smtClean="0">
                <a:solidFill>
                  <a:schemeClr val="tx2">
                    <a:lumMod val="50000"/>
                  </a:schemeClr>
                </a:solidFill>
              </a:rPr>
              <a:t>eries </a:t>
            </a:r>
            <a:r>
              <a:rPr lang="en-US" sz="2800" b="1" dirty="0" smtClean="0">
                <a:solidFill>
                  <a:schemeClr val="tx2">
                    <a:lumMod val="50000"/>
                  </a:schemeClr>
                </a:solidFill>
              </a:rPr>
              <a:t>Maps (changes </a:t>
            </a:r>
            <a:r>
              <a:rPr lang="en-US" sz="2800" b="1" dirty="0" smtClean="0">
                <a:solidFill>
                  <a:schemeClr val="tx2">
                    <a:lumMod val="50000"/>
                  </a:schemeClr>
                </a:solidFill>
              </a:rPr>
              <a:t>in water extent and vegetation)</a:t>
            </a:r>
            <a:endParaRPr lang="en-US" sz="2800" b="1" dirty="0">
              <a:solidFill>
                <a:schemeClr val="tx2">
                  <a:lumMod val="50000"/>
                </a:schemeClr>
              </a:solidFill>
            </a:endParaRPr>
          </a:p>
        </p:txBody>
      </p:sp>
      <p:sp>
        <p:nvSpPr>
          <p:cNvPr id="63" name="Rounded Rectangle 62"/>
          <p:cNvSpPr/>
          <p:nvPr/>
        </p:nvSpPr>
        <p:spPr>
          <a:xfrm>
            <a:off x="11670219" y="17683731"/>
            <a:ext cx="2703506" cy="174196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2">
                    <a:lumMod val="50000"/>
                  </a:schemeClr>
                </a:solidFill>
              </a:rPr>
              <a:t>Interactive Web Map</a:t>
            </a:r>
            <a:endParaRPr lang="en-US" sz="3200" b="1" dirty="0">
              <a:solidFill>
                <a:schemeClr val="tx2">
                  <a:lumMod val="50000"/>
                </a:schemeClr>
              </a:solidFill>
            </a:endParaRPr>
          </a:p>
        </p:txBody>
      </p:sp>
      <p:cxnSp>
        <p:nvCxnSpPr>
          <p:cNvPr id="64" name="Straight Arrow Connector 63"/>
          <p:cNvCxnSpPr>
            <a:stCxn id="54" idx="3"/>
            <a:endCxn id="61" idx="1"/>
          </p:cNvCxnSpPr>
          <p:nvPr/>
        </p:nvCxnSpPr>
        <p:spPr>
          <a:xfrm>
            <a:off x="10273956" y="13811173"/>
            <a:ext cx="1421114" cy="94815"/>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52" idx="3"/>
            <a:endCxn id="62" idx="1"/>
          </p:cNvCxnSpPr>
          <p:nvPr/>
        </p:nvCxnSpPr>
        <p:spPr>
          <a:xfrm>
            <a:off x="10223281" y="15445462"/>
            <a:ext cx="1446938" cy="738147"/>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53" idx="3"/>
            <a:endCxn id="62" idx="1"/>
          </p:cNvCxnSpPr>
          <p:nvPr/>
        </p:nvCxnSpPr>
        <p:spPr>
          <a:xfrm flipV="1">
            <a:off x="10223280" y="16183609"/>
            <a:ext cx="1446939" cy="2571657"/>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62" idx="2"/>
            <a:endCxn id="63" idx="0"/>
          </p:cNvCxnSpPr>
          <p:nvPr/>
        </p:nvCxnSpPr>
        <p:spPr>
          <a:xfrm flipH="1">
            <a:off x="13021972" y="17088726"/>
            <a:ext cx="1" cy="595005"/>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132" name="Elbow Connector 131"/>
          <p:cNvCxnSpPr>
            <a:stCxn id="61" idx="3"/>
            <a:endCxn id="63" idx="3"/>
          </p:cNvCxnSpPr>
          <p:nvPr/>
        </p:nvCxnSpPr>
        <p:spPr>
          <a:xfrm>
            <a:off x="14373725" y="13905988"/>
            <a:ext cx="12700" cy="4648726"/>
          </a:xfrm>
          <a:prstGeom prst="bentConnector3">
            <a:avLst>
              <a:gd name="adj1" fmla="val 1800000"/>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164" name="Elbow Connector 163"/>
          <p:cNvCxnSpPr>
            <a:stCxn id="47" idx="2"/>
            <a:endCxn id="63" idx="2"/>
          </p:cNvCxnSpPr>
          <p:nvPr/>
        </p:nvCxnSpPr>
        <p:spPr>
          <a:xfrm rot="5400000" flipH="1" flipV="1">
            <a:off x="8015087" y="14537643"/>
            <a:ext cx="118831" cy="9894938"/>
          </a:xfrm>
          <a:prstGeom prst="bentConnector3">
            <a:avLst>
              <a:gd name="adj1" fmla="val -192374"/>
            </a:avLst>
          </a:prstGeom>
          <a:ln w="412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7650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co Forecasting 15">
      <a:dk1>
        <a:srgbClr val="767171"/>
      </a:dk1>
      <a:lt1>
        <a:srgbClr val="FFFFFF"/>
      </a:lt1>
      <a:dk2>
        <a:srgbClr val="767171"/>
      </a:dk2>
      <a:lt2>
        <a:srgbClr val="FFFFFF"/>
      </a:lt2>
      <a:accent1>
        <a:srgbClr val="2E8652"/>
      </a:accent1>
      <a:accent2>
        <a:srgbClr val="44757B"/>
      </a:accent2>
      <a:accent3>
        <a:srgbClr val="56619C"/>
      </a:accent3>
      <a:accent4>
        <a:srgbClr val="E2C16E"/>
      </a:accent4>
      <a:accent5>
        <a:srgbClr val="CB8954"/>
      </a:accent5>
      <a:accent6>
        <a:srgbClr val="BB5740"/>
      </a:accent6>
      <a:hlink>
        <a:srgbClr val="2E8652"/>
      </a:hlink>
      <a:folHlink>
        <a:srgbClr val="2E8652"/>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1745</TotalTime>
  <Words>402</Words>
  <Application>Microsoft Office PowerPoint</Application>
  <PresentationFormat>Custom</PresentationFormat>
  <Paragraphs>57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HPES ACES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Christine Elowitt</cp:lastModifiedBy>
  <cp:revision>105</cp:revision>
  <dcterms:created xsi:type="dcterms:W3CDTF">2015-06-02T14:58:58Z</dcterms:created>
  <dcterms:modified xsi:type="dcterms:W3CDTF">2016-02-25T21:01:46Z</dcterms:modified>
</cp:coreProperties>
</file>