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2314"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8186482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76" name="Shape 76"/>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111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oster Ver.2">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18326100" y="30842712"/>
            <a:ext cx="8008619" cy="4590287"/>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 name="Shape 12"/>
          <p:cNvGrpSpPr/>
          <p:nvPr/>
        </p:nvGrpSpPr>
        <p:grpSpPr>
          <a:xfrm>
            <a:off x="18163699" y="29718000"/>
            <a:ext cx="8351235" cy="914400"/>
            <a:chOff x="914400" y="6400800"/>
            <a:chExt cx="16459200" cy="914400"/>
          </a:xfrm>
        </p:grpSpPr>
        <p:sp>
          <p:nvSpPr>
            <p:cNvPr id="13" name="Shape 1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 name="Shape 1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5" name="Shape 15"/>
          <p:cNvSpPr txBox="1">
            <a:spLocks noGrp="1"/>
          </p:cNvSpPr>
          <p:nvPr>
            <p:ph type="body" idx="2"/>
          </p:nvPr>
        </p:nvSpPr>
        <p:spPr>
          <a:xfrm>
            <a:off x="9677399" y="30842712"/>
            <a:ext cx="8090417" cy="4590287"/>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 name="Shape 16"/>
          <p:cNvGrpSpPr/>
          <p:nvPr/>
        </p:nvGrpSpPr>
        <p:grpSpPr>
          <a:xfrm>
            <a:off x="9512721" y="29718000"/>
            <a:ext cx="8436530" cy="914400"/>
            <a:chOff x="914400" y="6400800"/>
            <a:chExt cx="16459200" cy="914400"/>
          </a:xfrm>
        </p:grpSpPr>
        <p:sp>
          <p:nvSpPr>
            <p:cNvPr id="17" name="Shape 1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 name="Shape 1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9" name="Shape 19"/>
          <p:cNvSpPr txBox="1">
            <a:spLocks noGrp="1"/>
          </p:cNvSpPr>
          <p:nvPr>
            <p:ph type="body" idx="3"/>
          </p:nvPr>
        </p:nvSpPr>
        <p:spPr>
          <a:xfrm>
            <a:off x="1096328" y="30842712"/>
            <a:ext cx="8025556" cy="4590287"/>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 name="Shape 20"/>
          <p:cNvGrpSpPr/>
          <p:nvPr/>
        </p:nvGrpSpPr>
        <p:grpSpPr>
          <a:xfrm>
            <a:off x="934758" y="29718000"/>
            <a:ext cx="8368893" cy="914400"/>
            <a:chOff x="914400" y="6400800"/>
            <a:chExt cx="16459200" cy="914400"/>
          </a:xfrm>
        </p:grpSpPr>
        <p:sp>
          <p:nvSpPr>
            <p:cNvPr id="21" name="Shape 2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 name="Shape 2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23" name="Shape 23"/>
          <p:cNvSpPr txBox="1">
            <a:spLocks noGrp="1"/>
          </p:cNvSpPr>
          <p:nvPr>
            <p:ph type="body" idx="4"/>
          </p:nvPr>
        </p:nvSpPr>
        <p:spPr>
          <a:xfrm>
            <a:off x="18326100" y="23527512"/>
            <a:ext cx="8008619" cy="5733286"/>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4" name="Shape 24"/>
          <p:cNvGrpSpPr/>
          <p:nvPr/>
        </p:nvGrpSpPr>
        <p:grpSpPr>
          <a:xfrm>
            <a:off x="18166363" y="22402800"/>
            <a:ext cx="8351235" cy="914400"/>
            <a:chOff x="914400" y="6400800"/>
            <a:chExt cx="16459200" cy="914400"/>
          </a:xfrm>
        </p:grpSpPr>
        <p:sp>
          <p:nvSpPr>
            <p:cNvPr id="25" name="Shape 2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6" name="Shape 2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27" name="Shape 27"/>
          <p:cNvSpPr txBox="1">
            <a:spLocks noGrp="1"/>
          </p:cNvSpPr>
          <p:nvPr>
            <p:ph type="body" idx="5"/>
          </p:nvPr>
        </p:nvSpPr>
        <p:spPr>
          <a:xfrm>
            <a:off x="1096328" y="23523676"/>
            <a:ext cx="16658270" cy="5737123"/>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8" name="Shape 28"/>
          <p:cNvGrpSpPr/>
          <p:nvPr/>
        </p:nvGrpSpPr>
        <p:grpSpPr>
          <a:xfrm>
            <a:off x="914400" y="22402800"/>
            <a:ext cx="17034853" cy="914400"/>
            <a:chOff x="914400" y="6400800"/>
            <a:chExt cx="16459200" cy="914400"/>
          </a:xfrm>
        </p:grpSpPr>
        <p:sp>
          <p:nvSpPr>
            <p:cNvPr id="29" name="Shape 2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0" name="Shape 30"/>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31" name="Shape 31"/>
          <p:cNvSpPr txBox="1">
            <a:spLocks noGrp="1"/>
          </p:cNvSpPr>
          <p:nvPr>
            <p:ph type="body" idx="6"/>
          </p:nvPr>
        </p:nvSpPr>
        <p:spPr>
          <a:xfrm>
            <a:off x="18326100" y="18955512"/>
            <a:ext cx="8008619" cy="2990086"/>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2" name="Shape 32"/>
          <p:cNvGrpSpPr/>
          <p:nvPr/>
        </p:nvGrpSpPr>
        <p:grpSpPr>
          <a:xfrm>
            <a:off x="18166363" y="17830800"/>
            <a:ext cx="8351233" cy="914400"/>
            <a:chOff x="914400" y="6400800"/>
            <a:chExt cx="16459197" cy="914400"/>
          </a:xfrm>
        </p:grpSpPr>
        <p:sp>
          <p:nvSpPr>
            <p:cNvPr id="33" name="Shape 33"/>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4" name="Shape 3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35" name="Shape 35"/>
          <p:cNvSpPr txBox="1">
            <a:spLocks noGrp="1"/>
          </p:cNvSpPr>
          <p:nvPr>
            <p:ph type="body" idx="7"/>
          </p:nvPr>
        </p:nvSpPr>
        <p:spPr>
          <a:xfrm>
            <a:off x="18326100" y="11763128"/>
            <a:ext cx="8008619" cy="5610468"/>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6" name="Shape 36"/>
          <p:cNvGrpSpPr/>
          <p:nvPr/>
        </p:nvGrpSpPr>
        <p:grpSpPr>
          <a:xfrm>
            <a:off x="18166363" y="10638417"/>
            <a:ext cx="8351233" cy="914400"/>
            <a:chOff x="914400" y="6400800"/>
            <a:chExt cx="16459197" cy="914400"/>
          </a:xfrm>
        </p:grpSpPr>
        <p:sp>
          <p:nvSpPr>
            <p:cNvPr id="37" name="Shape 37"/>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8" name="Shape 3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39" name="Shape 39"/>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0" name="Shape 40"/>
          <p:cNvGrpSpPr/>
          <p:nvPr/>
        </p:nvGrpSpPr>
        <p:grpSpPr>
          <a:xfrm>
            <a:off x="914400" y="13716000"/>
            <a:ext cx="17034853" cy="914400"/>
            <a:chOff x="914400" y="6400800"/>
            <a:chExt cx="16459200" cy="914400"/>
          </a:xfrm>
        </p:grpSpPr>
        <p:sp>
          <p:nvSpPr>
            <p:cNvPr id="41" name="Shape 4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2" name="Shape 42"/>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43" name="Shape 43"/>
          <p:cNvSpPr txBox="1">
            <a:spLocks noGrp="1"/>
          </p:cNvSpPr>
          <p:nvPr>
            <p:ph type="body" idx="9"/>
          </p:nvPr>
        </p:nvSpPr>
        <p:spPr>
          <a:xfrm>
            <a:off x="18326100" y="7525514"/>
            <a:ext cx="8008619" cy="2562384"/>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4" name="Shape 44"/>
          <p:cNvGrpSpPr/>
          <p:nvPr/>
        </p:nvGrpSpPr>
        <p:grpSpPr>
          <a:xfrm>
            <a:off x="18166363" y="6400800"/>
            <a:ext cx="8351235" cy="914400"/>
            <a:chOff x="914400" y="6400800"/>
            <a:chExt cx="16459200" cy="914400"/>
          </a:xfrm>
        </p:grpSpPr>
        <p:sp>
          <p:nvSpPr>
            <p:cNvPr id="45" name="Shape 4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6" name="Shape 4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47" name="Shape 47"/>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8" name="Shape 48"/>
          <p:cNvGrpSpPr/>
          <p:nvPr/>
        </p:nvGrpSpPr>
        <p:grpSpPr>
          <a:xfrm>
            <a:off x="914400" y="6400800"/>
            <a:ext cx="17034853" cy="914400"/>
            <a:chOff x="914400" y="6400800"/>
            <a:chExt cx="16459200" cy="914400"/>
          </a:xfrm>
        </p:grpSpPr>
        <p:sp>
          <p:nvSpPr>
            <p:cNvPr id="49" name="Shape 4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50" name="Shape 5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51" name="Shape 5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457200" y="457200"/>
            <a:ext cx="26517600" cy="35661601"/>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 name="Shape 6"/>
          <p:cNvSpPr/>
          <p:nvPr/>
        </p:nvSpPr>
        <p:spPr>
          <a:xfrm>
            <a:off x="685800" y="6164825"/>
            <a:ext cx="26060400" cy="2973038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pic>
        <p:nvPicPr>
          <p:cNvPr id="7" name="Shape 7"/>
          <p:cNvPicPr preferRelativeResize="0"/>
          <p:nvPr/>
        </p:nvPicPr>
        <p:blipFill rotWithShape="1">
          <a:blip r:embed="rId3">
            <a:alphaModFix/>
          </a:blip>
          <a:srcRect/>
          <a:stretch/>
        </p:blipFill>
        <p:spPr>
          <a:xfrm>
            <a:off x="1541712" y="3895978"/>
            <a:ext cx="1828803" cy="1828803"/>
          </a:xfrm>
          <a:prstGeom prst="rect">
            <a:avLst/>
          </a:prstGeom>
          <a:noFill/>
          <a:ln>
            <a:noFill/>
          </a:ln>
        </p:spPr>
      </p:pic>
      <p:pic>
        <p:nvPicPr>
          <p:cNvPr id="8" name="Shape 8"/>
          <p:cNvPicPr preferRelativeResize="0"/>
          <p:nvPr/>
        </p:nvPicPr>
        <p:blipFill rotWithShape="1">
          <a:blip r:embed="rId4">
            <a:alphaModFix/>
          </a:blip>
          <a:srcRect l="7327" t="12820" r="4882" b="16916"/>
          <a:stretch/>
        </p:blipFill>
        <p:spPr>
          <a:xfrm>
            <a:off x="23285195" y="674941"/>
            <a:ext cx="3263900" cy="3016248"/>
          </a:xfrm>
          <a:prstGeom prst="rect">
            <a:avLst/>
          </a:prstGeom>
          <a:noFill/>
          <a:ln>
            <a:noFill/>
          </a:ln>
        </p:spPr>
      </p:pic>
      <p:pic>
        <p:nvPicPr>
          <p:cNvPr id="9" name="Shape 9"/>
          <p:cNvPicPr preferRelativeResize="0"/>
          <p:nvPr/>
        </p:nvPicPr>
        <p:blipFill rotWithShape="1">
          <a:blip r:embed="rId5">
            <a:alphaModFix/>
          </a:blip>
          <a:srcRect/>
          <a:stretch/>
        </p:blipFill>
        <p:spPr>
          <a:xfrm>
            <a:off x="1121029" y="690816"/>
            <a:ext cx="2670175" cy="3205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18326100" y="30842712"/>
            <a:ext cx="8008619" cy="45902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Dr. Kenton Ross</a:t>
            </a:r>
          </a:p>
          <a:p>
            <a:pPr marL="0" marR="0" lvl="0" indent="0" algn="ctr" rtl="0">
              <a:lnSpc>
                <a:spcPct val="100000"/>
              </a:lnSpc>
              <a:spcBef>
                <a:spcPts val="0"/>
              </a:spcBef>
              <a:spcAft>
                <a:spcPts val="0"/>
              </a:spcAft>
              <a:buClr>
                <a:srgbClr val="A3D4D4"/>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National Program Science Advisor</a:t>
            </a:r>
          </a:p>
          <a:p>
            <a:pPr marL="0" marR="0" lvl="0" indent="0" algn="ctr" rtl="0">
              <a:lnSpc>
                <a:spcPct val="10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Jeffrey Ely</a:t>
            </a:r>
          </a:p>
          <a:p>
            <a:pPr marL="0" marR="0" lvl="0" indent="0" algn="ctr" rtl="0">
              <a:lnSpc>
                <a:spcPct val="100000"/>
              </a:lnSpc>
              <a:spcBef>
                <a:spcPts val="0"/>
              </a:spcBef>
              <a:spcAft>
                <a:spcPts val="0"/>
              </a:spcAft>
              <a:buClr>
                <a:srgbClr val="A3D4D4"/>
              </a:buClr>
              <a:buSzPct val="25000"/>
              <a:buFont typeface="Arial"/>
              <a:buNone/>
            </a:pPr>
            <a:r>
              <a:rPr lang="en-US" sz="3000" b="0" i="0" u="none" strike="noStrike" cap="none" baseline="0" dirty="0" err="1">
                <a:solidFill>
                  <a:schemeClr val="dk1"/>
                </a:solidFill>
                <a:latin typeface="Century Gothic" panose="020B0502020202020204" pitchFamily="34" charset="0"/>
                <a:ea typeface="Questrial"/>
                <a:cs typeface="Questrial"/>
                <a:sym typeface="Questrial"/>
                <a:rtl val="0"/>
              </a:rPr>
              <a:t>Geoinformatics</a:t>
            </a: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 Scientist</a:t>
            </a:r>
          </a:p>
          <a:p>
            <a:pPr marL="0" marR="0" lvl="0" indent="0" algn="ctr" rtl="0">
              <a:lnSpc>
                <a:spcPct val="10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Nathan Owen</a:t>
            </a:r>
          </a:p>
          <a:p>
            <a:pPr marL="0" marR="0" lvl="0" indent="0" algn="ctr" rtl="0">
              <a:lnSpc>
                <a:spcPct val="100000"/>
              </a:lnSpc>
              <a:spcBef>
                <a:spcPts val="0"/>
              </a:spcBef>
              <a:spcAft>
                <a:spcPts val="0"/>
              </a:spcAft>
              <a:buClr>
                <a:srgbClr val="A3D4D4"/>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DEVELOP Langley Center Lead</a:t>
            </a:r>
          </a:p>
        </p:txBody>
      </p:sp>
      <p:sp>
        <p:nvSpPr>
          <p:cNvPr id="57" name="Shape 57"/>
          <p:cNvSpPr txBox="1">
            <a:spLocks noGrp="1"/>
          </p:cNvSpPr>
          <p:nvPr>
            <p:ph type="body" idx="2"/>
          </p:nvPr>
        </p:nvSpPr>
        <p:spPr>
          <a:xfrm>
            <a:off x="9677399" y="30842712"/>
            <a:ext cx="8090417" cy="45902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a:p>
            <a:pPr marL="0" marR="0" lvl="0" indent="0" algn="l" rtl="0">
              <a:lnSpc>
                <a:spcPct val="10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a:p>
            <a:pPr marL="0" marR="0" lvl="0" indent="0" algn="l" rtl="0">
              <a:lnSpc>
                <a:spcPct val="10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a:p>
            <a:pPr marL="0" marR="0" lvl="0" indent="0" algn="l" rtl="0">
              <a:lnSpc>
                <a:spcPct val="100000"/>
              </a:lnSpc>
              <a:spcBef>
                <a:spcPts val="0"/>
              </a:spcBef>
              <a:spcAft>
                <a:spcPts val="0"/>
              </a:spcAft>
              <a:buClr>
                <a:schemeClr val="dk1"/>
              </a:buClr>
              <a:buFont typeface="Questrial"/>
              <a:buNone/>
            </a:pPr>
            <a:endParaRPr sz="2400" b="0" i="0" u="none" strike="noStrike" cap="none" baseline="0" dirty="0">
              <a:solidFill>
                <a:schemeClr val="dk1"/>
              </a:solidFill>
              <a:latin typeface="Questrial"/>
              <a:ea typeface="Questrial"/>
              <a:cs typeface="Questrial"/>
              <a:sym typeface="Questrial"/>
              <a:rtl val="0"/>
            </a:endParaRPr>
          </a:p>
          <a:p>
            <a:pPr marL="457200" marR="0" lvl="0" indent="-381000" algn="l" rtl="0">
              <a:lnSpc>
                <a:spcPct val="100000"/>
              </a:lnSpc>
              <a:spcBef>
                <a:spcPts val="0"/>
              </a:spcBef>
              <a:spcAft>
                <a:spcPts val="0"/>
              </a:spcAft>
              <a:buClr>
                <a:schemeClr val="dk1"/>
              </a:buClr>
              <a:buSzPct val="100000"/>
              <a:buFont typeface="Questria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U.S. Geologic Survey North Carolina Water Science Center, Dr. Michelle </a:t>
            </a:r>
            <a:r>
              <a:rPr lang="en-US" sz="2400" b="0" i="0" u="none" strike="noStrike" cap="none" baseline="0" dirty="0" smtClean="0">
                <a:solidFill>
                  <a:schemeClr val="dk1"/>
                </a:solidFill>
                <a:latin typeface="Century Gothic" panose="020B0502020202020204" pitchFamily="34" charset="0"/>
                <a:ea typeface="Questrial"/>
                <a:cs typeface="Questrial"/>
                <a:sym typeface="Questrial"/>
                <a:rtl val="0"/>
              </a:rPr>
              <a:t>Moorman</a:t>
            </a:r>
            <a:r>
              <a:rPr lang="en-US" sz="2400" b="0" i="0" u="none" strike="noStrike" cap="none" dirty="0" smtClean="0">
                <a:solidFill>
                  <a:schemeClr val="dk1"/>
                </a:solidFill>
                <a:latin typeface="Century Gothic" panose="020B0502020202020204" pitchFamily="34" charset="0"/>
                <a:ea typeface="Questrial"/>
                <a:cs typeface="Questrial"/>
                <a:sym typeface="Questrial"/>
                <a:rtl val="0"/>
              </a:rPr>
              <a:t> &amp; Sharon Fitzgerald,</a:t>
            </a:r>
            <a:r>
              <a:rPr lang="en-US" sz="2400" b="0" i="0" u="none" strike="noStrike" cap="none" baseline="0" dirty="0" smtClean="0">
                <a:solidFill>
                  <a:schemeClr val="dk1"/>
                </a:solidFill>
                <a:latin typeface="Century Gothic" panose="020B0502020202020204" pitchFamily="34" charset="0"/>
                <a:ea typeface="Questrial"/>
                <a:cs typeface="Questrial"/>
                <a:sym typeface="Questrial"/>
                <a:rtl val="0"/>
              </a:rPr>
              <a:t> Biologists</a:t>
            </a: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rgbClr val="A3D4D4"/>
              </a:buClr>
              <a:buSzPct val="25000"/>
              <a:buFont typeface="Arial"/>
              <a:buNone/>
            </a:pPr>
            <a:r>
              <a:rPr lang="en-US" sz="2600" b="1" i="0" u="none" strike="noStrike" cap="none" baseline="0" dirty="0">
                <a:solidFill>
                  <a:schemeClr val="dk1"/>
                </a:solidFill>
                <a:latin typeface="Century Gothic" panose="020B0502020202020204" pitchFamily="34" charset="0"/>
                <a:ea typeface="Questrial"/>
                <a:cs typeface="Questrial"/>
                <a:sym typeface="Questrial"/>
                <a:rtl val="0"/>
              </a:rPr>
              <a:t>Albemarle-Pamlico </a:t>
            </a:r>
          </a:p>
          <a:p>
            <a:pPr marL="0" marR="0" lvl="0" indent="0" algn="ctr" rtl="0">
              <a:lnSpc>
                <a:spcPct val="100000"/>
              </a:lnSpc>
              <a:spcBef>
                <a:spcPts val="0"/>
              </a:spcBef>
              <a:spcAft>
                <a:spcPts val="0"/>
              </a:spcAft>
              <a:buClr>
                <a:srgbClr val="A3D4D4"/>
              </a:buClr>
              <a:buSzPct val="25000"/>
              <a:buFont typeface="Questrial"/>
              <a:buNone/>
            </a:pPr>
            <a:r>
              <a:rPr lang="en-US" sz="2600" b="1" i="0" u="none" strike="noStrike" cap="none" baseline="0" dirty="0">
                <a:solidFill>
                  <a:schemeClr val="dk1"/>
                </a:solidFill>
                <a:latin typeface="Century Gothic" panose="020B0502020202020204" pitchFamily="34" charset="0"/>
                <a:ea typeface="Questrial"/>
                <a:cs typeface="Questrial"/>
                <a:sym typeface="Questrial"/>
                <a:rtl val="0"/>
              </a:rPr>
              <a:t>National Estuary Partnership</a:t>
            </a:r>
          </a:p>
          <a:p>
            <a:pPr marL="457200" marR="0" lvl="0" indent="-381000" algn="l" rtl="0">
              <a:lnSpc>
                <a:spcPct val="100000"/>
              </a:lnSpc>
              <a:spcBef>
                <a:spcPts val="0"/>
              </a:spcBef>
              <a:spcAft>
                <a:spcPts val="0"/>
              </a:spcAft>
              <a:buClr>
                <a:schemeClr val="dk1"/>
              </a:buClr>
              <a:buSzPct val="100000"/>
              <a:buFont typeface="Questria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Dr. Bill Crowell, Dean Carpenter &amp; Jim Hawhee </a:t>
            </a: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p:txBody>
      </p:sp>
      <p:sp>
        <p:nvSpPr>
          <p:cNvPr id="58" name="Shape 58"/>
          <p:cNvSpPr txBox="1">
            <a:spLocks noGrp="1"/>
          </p:cNvSpPr>
          <p:nvPr>
            <p:ph type="body" idx="3"/>
          </p:nvPr>
        </p:nvSpPr>
        <p:spPr>
          <a:xfrm>
            <a:off x="18326100" y="23527512"/>
            <a:ext cx="8008619" cy="5733286"/>
          </a:xfrm>
          <a:prstGeom prst="rect">
            <a:avLst/>
          </a:prstGeom>
          <a:noFill/>
          <a:ln>
            <a:noFill/>
          </a:ln>
        </p:spPr>
        <p:txBody>
          <a:bodyPr lIns="91425" tIns="45700" rIns="91425" bIns="45700" anchor="t" anchorCtr="0">
            <a:noAutofit/>
          </a:bodyPr>
          <a:lstStyle/>
          <a:p>
            <a:pPr marL="457200" lvl="0" indent="-419100" rtl="0">
              <a:spcBef>
                <a:spcPts val="0"/>
              </a:spcBef>
              <a:buClr>
                <a:srgbClr val="A3D4D4"/>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MODIS OC3M-derived chlorophyll demonstrated poor correlation with </a:t>
            </a:r>
            <a:r>
              <a:rPr lang="en-US" sz="3000" i="1" dirty="0">
                <a:solidFill>
                  <a:schemeClr val="dk1"/>
                </a:solidFill>
                <a:latin typeface="Century Gothic" panose="020B0502020202020204" pitchFamily="34" charset="0"/>
                <a:ea typeface="Questrial"/>
                <a:cs typeface="Questrial"/>
                <a:sym typeface="Questrial"/>
              </a:rPr>
              <a:t>in situ</a:t>
            </a:r>
            <a:r>
              <a:rPr lang="en-US" sz="3000" dirty="0">
                <a:solidFill>
                  <a:schemeClr val="dk1"/>
                </a:solidFill>
                <a:latin typeface="Century Gothic" panose="020B0502020202020204" pitchFamily="34" charset="0"/>
                <a:ea typeface="Questrial"/>
                <a:cs typeface="Questrial"/>
                <a:sym typeface="Questrial"/>
              </a:rPr>
              <a:t> measurements</a:t>
            </a:r>
          </a:p>
          <a:p>
            <a:pPr marL="457200" lvl="0" indent="-419100" rtl="0">
              <a:spcBef>
                <a:spcPts val="0"/>
              </a:spcBef>
              <a:buClr>
                <a:srgbClr val="A3D4D4"/>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Further research needed to establish estuary-specific remote sensing algorithms to detect chlorophyll</a:t>
            </a:r>
          </a:p>
          <a:p>
            <a:pPr marL="457200" lvl="0" indent="-419100" rtl="0">
              <a:spcBef>
                <a:spcPts val="0"/>
              </a:spcBef>
              <a:buClr>
                <a:srgbClr val="A3D4D4"/>
              </a:buClr>
              <a:buFont typeface="Questrial"/>
              <a:buChar char="▸"/>
            </a:pPr>
            <a:endParaRPr sz="3000" dirty="0">
              <a:solidFill>
                <a:schemeClr val="dk1"/>
              </a:solidFill>
              <a:latin typeface="Questrial"/>
              <a:ea typeface="Questrial"/>
              <a:cs typeface="Questrial"/>
              <a:sym typeface="Questrial"/>
            </a:endParaRPr>
          </a:p>
          <a:p>
            <a:pPr marL="0" lvl="0" indent="0" rtl="0">
              <a:spcBef>
                <a:spcPts val="0"/>
              </a:spcBef>
              <a:buClr>
                <a:schemeClr val="dk1"/>
              </a:buClr>
              <a:buFont typeface="Arial"/>
              <a:buNone/>
            </a:pPr>
            <a:endParaRPr dirty="0">
              <a:solidFill>
                <a:schemeClr val="dk1"/>
              </a:solidFill>
            </a:endParaRPr>
          </a:p>
          <a:p>
            <a:pPr lvl="0" indent="177800" rtl="0">
              <a:lnSpc>
                <a:spcPct val="90000"/>
              </a:lnSpc>
              <a:spcBef>
                <a:spcPts val="0"/>
              </a:spcBef>
              <a:buClr>
                <a:srgbClr val="A3D4D4"/>
              </a:buClr>
              <a:buFont typeface="Arial"/>
              <a:buNone/>
            </a:pPr>
            <a:endParaRPr sz="2800" dirty="0">
              <a:solidFill>
                <a:schemeClr val="dk1"/>
              </a:solidFill>
              <a:latin typeface="Questrial"/>
              <a:ea typeface="Questrial"/>
              <a:cs typeface="Questrial"/>
              <a:sym typeface="Questrial"/>
            </a:endParaRPr>
          </a:p>
          <a:p>
            <a:pPr marL="177800" marR="0" lvl="0" indent="0" algn="l" rtl="0">
              <a:lnSpc>
                <a:spcPct val="90000"/>
              </a:lnSpc>
              <a:spcBef>
                <a:spcPts val="0"/>
              </a:spcBef>
              <a:spcAft>
                <a:spcPts val="0"/>
              </a:spcAft>
              <a:buClr>
                <a:srgbClr val="A3D4D4"/>
              </a:buClr>
              <a:buFont typeface="Arial"/>
              <a:buNone/>
            </a:pPr>
            <a:endParaRPr sz="2800" dirty="0">
              <a:solidFill>
                <a:schemeClr val="dk1"/>
              </a:solidFill>
              <a:latin typeface="Questrial"/>
              <a:ea typeface="Questrial"/>
              <a:cs typeface="Questrial"/>
              <a:sym typeface="Questrial"/>
              <a:rtl val="0"/>
            </a:endParaRPr>
          </a:p>
        </p:txBody>
      </p:sp>
      <p:sp>
        <p:nvSpPr>
          <p:cNvPr id="59" name="Shape 59"/>
          <p:cNvSpPr txBox="1">
            <a:spLocks noGrp="1"/>
          </p:cNvSpPr>
          <p:nvPr>
            <p:ph type="body" idx="4"/>
          </p:nvPr>
        </p:nvSpPr>
        <p:spPr>
          <a:xfrm>
            <a:off x="1096328" y="23523676"/>
            <a:ext cx="16658270" cy="5737123"/>
          </a:xfrm>
          <a:prstGeom prst="rect">
            <a:avLst/>
          </a:prstGeom>
          <a:noFill/>
          <a:ln>
            <a:noFill/>
          </a:ln>
        </p:spPr>
        <p:txBody>
          <a:bodyPr lIns="91425" tIns="45700" rIns="91425" bIns="45700" anchor="t" anchorCtr="0">
            <a:noAutofit/>
          </a:bodyPr>
          <a:lstStyle/>
          <a:p>
            <a:pPr lvl="0" indent="0">
              <a:lnSpc>
                <a:spcPct val="90000"/>
              </a:lnSpc>
              <a:buNone/>
            </a:pPr>
            <a:r>
              <a:rPr lang="en-US" sz="2800" dirty="0">
                <a:solidFill>
                  <a:schemeClr val="dk1"/>
                </a:solidFill>
                <a:latin typeface="Century Gothic" panose="020B0502020202020204" pitchFamily="34" charset="0"/>
                <a:ea typeface="Questrial"/>
                <a:cs typeface="Questrial"/>
                <a:sym typeface="Questrial"/>
              </a:rPr>
              <a:t>Of 3135 total in situ chlorophyll sample points, only 628 were able to be compared </a:t>
            </a:r>
            <a:r>
              <a:rPr lang="en-US" sz="2800" dirty="0" smtClean="0">
                <a:solidFill>
                  <a:schemeClr val="dk1"/>
                </a:solidFill>
                <a:latin typeface="Century Gothic" panose="020B0502020202020204" pitchFamily="34" charset="0"/>
                <a:ea typeface="Questrial"/>
                <a:cs typeface="Questrial"/>
                <a:sym typeface="Questrial"/>
              </a:rPr>
              <a:t>with available MODIS </a:t>
            </a:r>
            <a:r>
              <a:rPr lang="en-US" sz="2800" dirty="0">
                <a:solidFill>
                  <a:schemeClr val="dk1"/>
                </a:solidFill>
                <a:latin typeface="Century Gothic" panose="020B0502020202020204" pitchFamily="34" charset="0"/>
                <a:ea typeface="Questrial"/>
                <a:cs typeface="Questrial"/>
                <a:sym typeface="Questrial"/>
              </a:rPr>
              <a:t>chlorophyll concentrations. Plotting in situ data versus MODIS data showed very weak correlation. After sorting and indexing the sample sets, a plot of sample index versus chlorophyll concentration showed major divergence above sample index 500. In this case, the sample index is purely arbitrary and only serves visualization.</a:t>
            </a:r>
          </a:p>
          <a:p>
            <a:pPr lvl="0" indent="0">
              <a:lnSpc>
                <a:spcPct val="90000"/>
              </a:lnSpc>
              <a:buNone/>
            </a:pPr>
            <a:endParaRPr lang="en-US" sz="2800" dirty="0">
              <a:solidFill>
                <a:schemeClr val="dk1"/>
              </a:solidFill>
              <a:latin typeface="Century Gothic" panose="020B0502020202020204" pitchFamily="34" charset="0"/>
              <a:ea typeface="Questrial"/>
              <a:cs typeface="Questrial"/>
              <a:sym typeface="Questrial"/>
            </a:endParaRPr>
          </a:p>
          <a:p>
            <a:pPr lvl="0" indent="0">
              <a:lnSpc>
                <a:spcPct val="90000"/>
              </a:lnSpc>
              <a:buNone/>
            </a:pPr>
            <a:r>
              <a:rPr lang="en-US" sz="2800" dirty="0">
                <a:solidFill>
                  <a:schemeClr val="dk1"/>
                </a:solidFill>
                <a:latin typeface="Century Gothic" panose="020B0502020202020204" pitchFamily="34" charset="0"/>
                <a:ea typeface="Questrial"/>
                <a:cs typeface="Questrial"/>
                <a:sym typeface="Questrial"/>
              </a:rPr>
              <a:t>The RMS calculated with [2] of the original dataset was 79.78mg*m^-3 and MATLAB’s </a:t>
            </a:r>
            <a:r>
              <a:rPr lang="en-US" sz="2800" dirty="0" err="1">
                <a:solidFill>
                  <a:schemeClr val="dk1"/>
                </a:solidFill>
                <a:latin typeface="Century Gothic" panose="020B0502020202020204" pitchFamily="34" charset="0"/>
                <a:ea typeface="Questrial"/>
                <a:cs typeface="Questrial"/>
                <a:sym typeface="Questrial"/>
              </a:rPr>
              <a:t>fitlm</a:t>
            </a:r>
            <a:r>
              <a:rPr lang="en-US" sz="2800" dirty="0">
                <a:solidFill>
                  <a:schemeClr val="dk1"/>
                </a:solidFill>
                <a:latin typeface="Century Gothic" panose="020B0502020202020204" pitchFamily="34" charset="0"/>
                <a:ea typeface="Questrial"/>
                <a:cs typeface="Questrial"/>
                <a:sym typeface="Questrial"/>
              </a:rPr>
              <a:t> returned an RMS confidence of 72.7mg*m^-3. Restricting RMS calculation to the first 400 sample indices reduced RMS to 15.5059mg*m^-3 and </a:t>
            </a:r>
            <a:r>
              <a:rPr lang="en-US" sz="2800" dirty="0" err="1">
                <a:solidFill>
                  <a:schemeClr val="dk1"/>
                </a:solidFill>
                <a:latin typeface="Century Gothic" panose="020B0502020202020204" pitchFamily="34" charset="0"/>
                <a:ea typeface="Questrial"/>
                <a:cs typeface="Questrial"/>
                <a:sym typeface="Questrial"/>
              </a:rPr>
              <a:t>fitlm</a:t>
            </a:r>
            <a:r>
              <a:rPr lang="en-US" sz="2800" dirty="0">
                <a:solidFill>
                  <a:schemeClr val="dk1"/>
                </a:solidFill>
                <a:latin typeface="Century Gothic" panose="020B0502020202020204" pitchFamily="34" charset="0"/>
                <a:ea typeface="Questrial"/>
                <a:cs typeface="Questrial"/>
                <a:sym typeface="Questrial"/>
              </a:rPr>
              <a:t> RMS reduced to 10.8mg*m^-3. By raising the MODIS sensor values to the two-thirds power [3] and applying the </a:t>
            </a:r>
            <a:r>
              <a:rPr lang="en-US" sz="2800" dirty="0" err="1">
                <a:solidFill>
                  <a:schemeClr val="dk1"/>
                </a:solidFill>
                <a:latin typeface="Century Gothic" panose="020B0502020202020204" pitchFamily="34" charset="0"/>
                <a:ea typeface="Questrial"/>
                <a:cs typeface="Questrial"/>
                <a:sym typeface="Questrial"/>
              </a:rPr>
              <a:t>fitlm</a:t>
            </a:r>
            <a:r>
              <a:rPr lang="en-US" sz="2800" dirty="0">
                <a:solidFill>
                  <a:schemeClr val="dk1"/>
                </a:solidFill>
                <a:latin typeface="Century Gothic" panose="020B0502020202020204" pitchFamily="34" charset="0"/>
                <a:ea typeface="Questrial"/>
                <a:cs typeface="Questrial"/>
                <a:sym typeface="Questrial"/>
              </a:rPr>
              <a:t> function the RMS error further reduced to 2.92.</a:t>
            </a:r>
          </a:p>
          <a:p>
            <a:pPr lvl="0" indent="0">
              <a:lnSpc>
                <a:spcPct val="90000"/>
              </a:lnSpc>
              <a:buNone/>
            </a:pPr>
            <a:endParaRPr lang="en-US" sz="2800" dirty="0">
              <a:solidFill>
                <a:schemeClr val="dk1"/>
              </a:solidFill>
              <a:latin typeface="Century Gothic" panose="020B0502020202020204" pitchFamily="34" charset="0"/>
              <a:ea typeface="Questrial"/>
              <a:cs typeface="Questrial"/>
              <a:sym typeface="Questrial"/>
            </a:endParaRPr>
          </a:p>
          <a:p>
            <a:pPr lvl="0" indent="0">
              <a:lnSpc>
                <a:spcPct val="90000"/>
              </a:lnSpc>
              <a:buNone/>
            </a:pPr>
            <a:r>
              <a:rPr lang="en-US" sz="2800" dirty="0" smtClean="0">
                <a:solidFill>
                  <a:schemeClr val="dk1"/>
                </a:solidFill>
                <a:latin typeface="Century Gothic" panose="020B0502020202020204" pitchFamily="34" charset="0"/>
                <a:ea typeface="Questrial"/>
                <a:cs typeface="Questrial"/>
                <a:sym typeface="Questrial"/>
              </a:rPr>
              <a:t>			</a:t>
            </a:r>
            <a:r>
              <a:rPr lang="en-US" sz="2800" b="1" dirty="0" smtClean="0">
                <a:solidFill>
                  <a:schemeClr val="dk1"/>
                </a:solidFill>
                <a:latin typeface="Century Gothic" panose="020B0502020202020204" pitchFamily="34" charset="0"/>
                <a:ea typeface="Questrial"/>
                <a:cs typeface="Questrial"/>
                <a:sym typeface="Questrial"/>
              </a:rPr>
              <a:t>Chlorophyll </a:t>
            </a:r>
            <a:r>
              <a:rPr lang="en-US" sz="2800" b="1" dirty="0">
                <a:solidFill>
                  <a:schemeClr val="dk1"/>
                </a:solidFill>
                <a:latin typeface="Century Gothic" panose="020B0502020202020204" pitchFamily="34" charset="0"/>
                <a:ea typeface="Questrial"/>
                <a:cs typeface="Questrial"/>
                <a:sym typeface="Questrial"/>
              </a:rPr>
              <a:t>A≈MODIS[</a:t>
            </a:r>
            <a:r>
              <a:rPr lang="en-US" sz="2800" b="1" dirty="0" err="1">
                <a:solidFill>
                  <a:schemeClr val="dk1"/>
                </a:solidFill>
                <a:latin typeface="Century Gothic" panose="020B0502020202020204" pitchFamily="34" charset="0"/>
                <a:ea typeface="Questrial"/>
                <a:cs typeface="Questrial"/>
                <a:sym typeface="Questrial"/>
              </a:rPr>
              <a:t>chlor</a:t>
            </a:r>
            <a:r>
              <a:rPr lang="en-US" sz="2800" b="1" dirty="0">
                <a:solidFill>
                  <a:schemeClr val="dk1"/>
                </a:solidFill>
                <a:latin typeface="Century Gothic" panose="020B0502020202020204" pitchFamily="34" charset="0"/>
                <a:ea typeface="Questrial"/>
                <a:cs typeface="Questrial"/>
                <a:sym typeface="Questrial"/>
              </a:rPr>
              <a:t> a]〖^(2/3)〗,</a:t>
            </a:r>
            <a:r>
              <a:rPr lang="en-US" sz="2800" b="1" dirty="0" err="1">
                <a:solidFill>
                  <a:schemeClr val="dk1"/>
                </a:solidFill>
                <a:latin typeface="Century Gothic" panose="020B0502020202020204" pitchFamily="34" charset="0"/>
                <a:ea typeface="Questrial"/>
                <a:cs typeface="Questrial"/>
                <a:sym typeface="Questrial"/>
              </a:rPr>
              <a:t>chlor</a:t>
            </a:r>
            <a:r>
              <a:rPr lang="en-US" sz="2800" b="1" dirty="0">
                <a:solidFill>
                  <a:schemeClr val="dk1"/>
                </a:solidFill>
                <a:latin typeface="Century Gothic" panose="020B0502020202020204" pitchFamily="34" charset="0"/>
                <a:ea typeface="Questrial"/>
                <a:cs typeface="Questrial"/>
                <a:sym typeface="Questrial"/>
              </a:rPr>
              <a:t> a&lt;22.4 mg/(m〖^3〗)	[3]</a:t>
            </a:r>
          </a:p>
          <a:p>
            <a:pPr lvl="0" indent="0">
              <a:lnSpc>
                <a:spcPct val="90000"/>
              </a:lnSpc>
              <a:buNone/>
            </a:pPr>
            <a:endParaRPr lang="en-US" sz="2800" dirty="0">
              <a:solidFill>
                <a:schemeClr val="dk1"/>
              </a:solidFill>
              <a:latin typeface="Century Gothic" panose="020B0502020202020204" pitchFamily="34" charset="0"/>
              <a:ea typeface="Questrial"/>
              <a:cs typeface="Questrial"/>
              <a:sym typeface="Questrial"/>
            </a:endParaRPr>
          </a:p>
          <a:p>
            <a:pPr lvl="0" indent="0">
              <a:lnSpc>
                <a:spcPct val="90000"/>
              </a:lnSpc>
              <a:buNone/>
            </a:pPr>
            <a:r>
              <a:rPr lang="en-US" sz="2800" dirty="0">
                <a:solidFill>
                  <a:schemeClr val="dk1"/>
                </a:solidFill>
                <a:latin typeface="Century Gothic" panose="020B0502020202020204" pitchFamily="34" charset="0"/>
                <a:ea typeface="Questrial"/>
                <a:cs typeface="Questrial"/>
                <a:sym typeface="Questrial"/>
              </a:rPr>
              <a:t>This suggests that the MODIS sensor has the greatest accuracy in determining case </a:t>
            </a:r>
            <a:r>
              <a:rPr lang="en-US" sz="2800" dirty="0" smtClean="0">
                <a:solidFill>
                  <a:schemeClr val="dk1"/>
                </a:solidFill>
                <a:latin typeface="Century Gothic" panose="020B0502020202020204" pitchFamily="34" charset="0"/>
                <a:ea typeface="Questrial"/>
                <a:cs typeface="Questrial"/>
                <a:sym typeface="Questrial"/>
              </a:rPr>
              <a:t>to water chlorophyll </a:t>
            </a:r>
            <a:r>
              <a:rPr lang="en-US" sz="2800" dirty="0">
                <a:solidFill>
                  <a:schemeClr val="dk1"/>
                </a:solidFill>
                <a:latin typeface="Century Gothic" panose="020B0502020202020204" pitchFamily="34" charset="0"/>
                <a:ea typeface="Questrial"/>
                <a:cs typeface="Questrial"/>
                <a:sym typeface="Questrial"/>
              </a:rPr>
              <a:t>a when its values lie below 22.3811 mg*m^-3.</a:t>
            </a:r>
          </a:p>
          <a:p>
            <a:pPr marL="685800" marR="0" lvl="0" indent="-508000" algn="l" rtl="0">
              <a:lnSpc>
                <a:spcPct val="90000"/>
              </a:lnSpc>
              <a:spcBef>
                <a:spcPts val="0"/>
              </a:spcBef>
              <a:spcAft>
                <a:spcPts val="0"/>
              </a:spcAft>
              <a:buClr>
                <a:srgbClr val="A3D4D4"/>
              </a:buClr>
              <a:buFont typeface="Arial"/>
              <a:buNone/>
            </a:pPr>
            <a:endParaRPr sz="2800" b="0" i="0" u="none" strike="noStrike" cap="none" baseline="0" dirty="0">
              <a:solidFill>
                <a:schemeClr val="dk1"/>
              </a:solidFill>
              <a:latin typeface="Questrial"/>
              <a:ea typeface="Questrial"/>
              <a:cs typeface="Questrial"/>
              <a:sym typeface="Questrial"/>
              <a:rtl val="0"/>
            </a:endParaRPr>
          </a:p>
        </p:txBody>
      </p:sp>
      <p:sp>
        <p:nvSpPr>
          <p:cNvPr id="60" name="Shape 60"/>
          <p:cNvSpPr txBox="1">
            <a:spLocks noGrp="1"/>
          </p:cNvSpPr>
          <p:nvPr>
            <p:ph type="body" idx="5"/>
          </p:nvPr>
        </p:nvSpPr>
        <p:spPr>
          <a:xfrm>
            <a:off x="18326150" y="20182092"/>
            <a:ext cx="8008500" cy="946499"/>
          </a:xfrm>
          <a:prstGeom prst="rect">
            <a:avLst/>
          </a:prstGeom>
          <a:noFill/>
          <a:ln>
            <a:noFill/>
          </a:ln>
        </p:spPr>
        <p:txBody>
          <a:bodyPr lIns="91425" tIns="45700" rIns="91425" bIns="45700" anchor="t" anchorCtr="0">
            <a:noAutofit/>
          </a:bodyPr>
          <a:lstStyle/>
          <a:p>
            <a:pPr marL="457200" marR="0" lvl="0" indent="-419100" algn="l" rtl="0">
              <a:lnSpc>
                <a:spcPct val="100000"/>
              </a:lnSpc>
              <a:spcBef>
                <a:spcPts val="0"/>
              </a:spcBef>
              <a:spcAft>
                <a:spcPts val="0"/>
              </a:spcAft>
              <a:buClr>
                <a:srgbClr val="A3D4D4"/>
              </a:buClr>
              <a:buSzPct val="100000"/>
              <a:buFont typeface="Questrial"/>
              <a:buChar char="▸"/>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Aqua, MODIS </a:t>
            </a:r>
          </a:p>
          <a:p>
            <a:pPr marL="0" marR="0" lvl="0" indent="0" algn="l" rtl="0">
              <a:lnSpc>
                <a:spcPct val="100000"/>
              </a:lnSpc>
              <a:spcBef>
                <a:spcPts val="0"/>
              </a:spcBef>
              <a:spcAft>
                <a:spcPts val="0"/>
              </a:spcAft>
              <a:buNone/>
            </a:pPr>
            <a:endParaRPr dirty="0"/>
          </a:p>
          <a:p>
            <a:pPr marL="685800" marR="0" lvl="0" indent="-508000" algn="l" rtl="0">
              <a:lnSpc>
                <a:spcPct val="90000"/>
              </a:lnSpc>
              <a:spcBef>
                <a:spcPts val="0"/>
              </a:spcBef>
              <a:spcAft>
                <a:spcPts val="0"/>
              </a:spcAft>
              <a:buClr>
                <a:srgbClr val="A3D4D4"/>
              </a:buClr>
              <a:buFont typeface="Arial"/>
              <a:buNone/>
            </a:pPr>
            <a:endParaRPr sz="2800" b="0" i="0" u="none" strike="noStrike" cap="none" baseline="0" dirty="0">
              <a:solidFill>
                <a:schemeClr val="dk1"/>
              </a:solidFill>
              <a:latin typeface="Questrial"/>
              <a:ea typeface="Questrial"/>
              <a:cs typeface="Questrial"/>
              <a:sym typeface="Questrial"/>
              <a:rtl val="0"/>
            </a:endParaRPr>
          </a:p>
        </p:txBody>
      </p:sp>
      <p:sp>
        <p:nvSpPr>
          <p:cNvPr id="61" name="Shape 61"/>
          <p:cNvSpPr txBox="1">
            <a:spLocks noGrp="1"/>
          </p:cNvSpPr>
          <p:nvPr>
            <p:ph type="body" idx="6"/>
          </p:nvPr>
        </p:nvSpPr>
        <p:spPr>
          <a:xfrm>
            <a:off x="18326100" y="11763128"/>
            <a:ext cx="8008619" cy="5610468"/>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A3D4D4"/>
              </a:buClr>
              <a:buFont typeface="Arial"/>
              <a:buNone/>
            </a:pPr>
            <a:endParaRPr sz="2800" b="0" i="0" u="none" strike="noStrike" cap="none" baseline="0">
              <a:solidFill>
                <a:schemeClr val="dk1"/>
              </a:solidFill>
              <a:latin typeface="Questrial"/>
              <a:ea typeface="Questrial"/>
              <a:cs typeface="Questrial"/>
              <a:sym typeface="Questrial"/>
              <a:rtl val="0"/>
            </a:endParaRPr>
          </a:p>
        </p:txBody>
      </p:sp>
      <p:sp>
        <p:nvSpPr>
          <p:cNvPr id="62" name="Shape 62"/>
          <p:cNvSpPr txBox="1">
            <a:spLocks noGrp="1"/>
          </p:cNvSpPr>
          <p:nvPr>
            <p:ph type="body" idx="7"/>
          </p:nvPr>
        </p:nvSpPr>
        <p:spPr>
          <a:xfrm>
            <a:off x="18326100" y="7525514"/>
            <a:ext cx="8008619" cy="2562384"/>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rgbClr val="A3D4D4"/>
              </a:buClr>
              <a:buSzPct val="100000"/>
              <a:buFont typeface="Questrial"/>
              <a:buChar char="►"/>
            </a:pP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Provide a ten year time series representation of harmful algal blooms (HABs) in the Albemarle-Pamlico National Estuary</a:t>
            </a:r>
          </a:p>
          <a:p>
            <a:pPr marL="457200" marR="0" lvl="0" indent="-457200" algn="l" rtl="0">
              <a:lnSpc>
                <a:spcPct val="90000"/>
              </a:lnSpc>
              <a:spcBef>
                <a:spcPts val="0"/>
              </a:spcBef>
              <a:spcAft>
                <a:spcPts val="0"/>
              </a:spcAft>
              <a:buClr>
                <a:srgbClr val="A3D4D4"/>
              </a:buClr>
              <a:buSzPct val="100000"/>
              <a:buFont typeface="Questrial"/>
              <a:buChar char="►"/>
            </a:pP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Compare MODIS-derived </a:t>
            </a:r>
            <a:r>
              <a:rPr lang="en-US" sz="2900" b="0" i="0" u="none" strike="noStrike" cap="none" baseline="0" dirty="0" err="1">
                <a:solidFill>
                  <a:schemeClr val="dk1"/>
                </a:solidFill>
                <a:latin typeface="Century Gothic" panose="020B0502020202020204" pitchFamily="34" charset="0"/>
                <a:ea typeface="Questrial"/>
                <a:cs typeface="Questrial"/>
                <a:sym typeface="Questrial"/>
                <a:rtl val="0"/>
              </a:rPr>
              <a:t>Chl</a:t>
            </a: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-a estimates with </a:t>
            </a:r>
            <a:r>
              <a:rPr lang="en-US" sz="2900" b="0" i="1" u="none" strike="noStrike" cap="none" baseline="0" dirty="0">
                <a:solidFill>
                  <a:schemeClr val="dk1"/>
                </a:solidFill>
                <a:latin typeface="Century Gothic" panose="020B0502020202020204" pitchFamily="34" charset="0"/>
                <a:ea typeface="Questrial"/>
                <a:cs typeface="Questrial"/>
                <a:sym typeface="Questrial"/>
                <a:rtl val="0"/>
              </a:rPr>
              <a:t>in situ</a:t>
            </a: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 data </a:t>
            </a:r>
          </a:p>
          <a:p>
            <a:pPr marL="457200" marR="0" lvl="0" indent="-279400" algn="l" rtl="0">
              <a:lnSpc>
                <a:spcPct val="90000"/>
              </a:lnSpc>
              <a:spcBef>
                <a:spcPts val="0"/>
              </a:spcBef>
              <a:spcAft>
                <a:spcPts val="0"/>
              </a:spcAft>
              <a:buClr>
                <a:srgbClr val="A3D4D4"/>
              </a:buClr>
              <a:buFont typeface="Arial"/>
              <a:buNone/>
            </a:pPr>
            <a:endParaRPr sz="2900" b="0" i="0" u="none" strike="noStrike" cap="none" baseline="0" dirty="0">
              <a:solidFill>
                <a:schemeClr val="dk1"/>
              </a:solidFill>
              <a:latin typeface="Questrial"/>
              <a:ea typeface="Questrial"/>
              <a:cs typeface="Questrial"/>
              <a:sym typeface="Questrial"/>
              <a:rtl val="0"/>
            </a:endParaRPr>
          </a:p>
        </p:txBody>
      </p:sp>
      <p:sp>
        <p:nvSpPr>
          <p:cNvPr id="63" name="Shape 63"/>
          <p:cNvSpPr txBox="1">
            <a:spLocks noGrp="1"/>
          </p:cNvSpPr>
          <p:nvPr>
            <p:ph type="body" idx="8"/>
          </p:nvPr>
        </p:nvSpPr>
        <p:spPr>
          <a:xfrm>
            <a:off x="1096325" y="7439744"/>
            <a:ext cx="16658270" cy="5751868"/>
          </a:xfrm>
          <a:prstGeom prst="rect">
            <a:avLst/>
          </a:prstGeom>
          <a:noFill/>
          <a:ln>
            <a:noFill/>
          </a:ln>
        </p:spPr>
        <p:txBody>
          <a:bodyPr lIns="91425" tIns="45700" rIns="91425" bIns="45700" anchor="t" anchorCtr="0">
            <a:noAutofit/>
          </a:bodyPr>
          <a:lstStyle/>
          <a:p>
            <a:pPr marL="457200" marR="0" lvl="0" indent="0" rtl="0">
              <a:spcBef>
                <a:spcPts val="0"/>
              </a:spcBef>
              <a:spcAft>
                <a:spcPts val="0"/>
              </a:spcAft>
              <a:buClr>
                <a:srgbClr val="A3D4D4"/>
              </a:buClr>
              <a:buSzPct val="25000"/>
              <a:buFont typeface="Arial"/>
              <a:buNone/>
            </a:pPr>
            <a:r>
              <a:rPr lang="en-US" sz="2700" dirty="0">
                <a:solidFill>
                  <a:schemeClr val="dk1"/>
                </a:solidFill>
                <a:latin typeface="Century Gothic" panose="020B0502020202020204" pitchFamily="34" charset="0"/>
                <a:ea typeface="Questrial"/>
                <a:cs typeface="Questrial"/>
                <a:sym typeface="Questrial"/>
              </a:rPr>
              <a:t>Harmful algal blooms (HABs) cause significant ecological damage to aquatic systems by disrupting water chemistry, producing toxins, and blocking sunlight to submerged vegetation and other organisms. In the Albemarle and Pamlico Sounds, the USGS North Carolina Water Science Center biologists monitor HABs by taking point samples throughout the region, but they lack a method to monitor the spatial extent of HABs throughout the entire sound during the year. For this project, Aqua Moderate Resolution Imaging </a:t>
            </a:r>
            <a:r>
              <a:rPr lang="en-US" sz="2700" dirty="0" err="1">
                <a:solidFill>
                  <a:schemeClr val="dk1"/>
                </a:solidFill>
                <a:latin typeface="Century Gothic" panose="020B0502020202020204" pitchFamily="34" charset="0"/>
                <a:ea typeface="Questrial"/>
                <a:cs typeface="Questrial"/>
                <a:sym typeface="Questrial"/>
              </a:rPr>
              <a:t>Spectroradiometer</a:t>
            </a:r>
            <a:r>
              <a:rPr lang="en-US" sz="2700" dirty="0">
                <a:solidFill>
                  <a:schemeClr val="dk1"/>
                </a:solidFill>
                <a:latin typeface="Century Gothic" panose="020B0502020202020204" pitchFamily="34" charset="0"/>
                <a:ea typeface="Questrial"/>
                <a:cs typeface="Questrial"/>
                <a:sym typeface="Questrial"/>
              </a:rPr>
              <a:t> (MODIS) Level 2 OC3M-derived chlorophyll data was downloaded from NASA Goddard Space Flight Center’s Ocean Color </a:t>
            </a:r>
            <a:r>
              <a:rPr lang="en-US" sz="2700" dirty="0" err="1">
                <a:solidFill>
                  <a:schemeClr val="dk1"/>
                </a:solidFill>
                <a:latin typeface="Century Gothic" panose="020B0502020202020204" pitchFamily="34" charset="0"/>
                <a:ea typeface="Questrial"/>
                <a:cs typeface="Questrial"/>
                <a:sym typeface="Questrial"/>
              </a:rPr>
              <a:t>SeaDAS</a:t>
            </a:r>
            <a:r>
              <a:rPr lang="en-US" sz="2700" dirty="0">
                <a:solidFill>
                  <a:schemeClr val="dk1"/>
                </a:solidFill>
                <a:latin typeface="Century Gothic" panose="020B0502020202020204" pitchFamily="34" charset="0"/>
                <a:ea typeface="Questrial"/>
                <a:cs typeface="Questrial"/>
                <a:sym typeface="Questrial"/>
              </a:rPr>
              <a:t> Website via a Linux operating system. The OC3M algorithm used multispectral reflectance bands available from Aqua MODIS to calculate concentrations of chlorophyll-a, which is used as a proxy for the presence of algae. Chlorophyll concentration values from these layers were then extracted from days with spatially and temporally corresponding </a:t>
            </a:r>
            <a:r>
              <a:rPr lang="en-US" sz="2700" i="1" dirty="0">
                <a:solidFill>
                  <a:schemeClr val="dk1"/>
                </a:solidFill>
                <a:latin typeface="Century Gothic" panose="020B0502020202020204" pitchFamily="34" charset="0"/>
                <a:ea typeface="Questrial"/>
                <a:cs typeface="Questrial"/>
                <a:sym typeface="Questrial"/>
              </a:rPr>
              <a:t>in situ</a:t>
            </a:r>
            <a:r>
              <a:rPr lang="en-US" sz="2700" dirty="0">
                <a:solidFill>
                  <a:schemeClr val="dk1"/>
                </a:solidFill>
                <a:latin typeface="Century Gothic" panose="020B0502020202020204" pitchFamily="34" charset="0"/>
                <a:ea typeface="Questrial"/>
                <a:cs typeface="Questrial"/>
                <a:sym typeface="Questrial"/>
              </a:rPr>
              <a:t> water samples for comparison. Then, images of monthly chlorophyll means were processed into a time-series video representation of algae extent throughout the sounds. End-users were able to use the ten year time series to supplement their </a:t>
            </a:r>
            <a:r>
              <a:rPr lang="en-US" sz="2700" i="1" dirty="0">
                <a:solidFill>
                  <a:schemeClr val="dk1"/>
                </a:solidFill>
                <a:latin typeface="Century Gothic" panose="020B0502020202020204" pitchFamily="34" charset="0"/>
                <a:ea typeface="Questrial"/>
                <a:cs typeface="Questrial"/>
                <a:sym typeface="Questrial"/>
              </a:rPr>
              <a:t>in situ</a:t>
            </a:r>
            <a:r>
              <a:rPr lang="en-US" sz="2700" dirty="0">
                <a:solidFill>
                  <a:schemeClr val="dk1"/>
                </a:solidFill>
                <a:latin typeface="Century Gothic" panose="020B0502020202020204" pitchFamily="34" charset="0"/>
                <a:ea typeface="Questrial"/>
                <a:cs typeface="Questrial"/>
                <a:sym typeface="Questrial"/>
              </a:rPr>
              <a:t> data to assess HAB behavior throughout the region.</a:t>
            </a:r>
          </a:p>
          <a:p>
            <a:pPr marL="685800" marR="0" lvl="0" indent="-508000" algn="l" rtl="0">
              <a:lnSpc>
                <a:spcPct val="90000"/>
              </a:lnSpc>
              <a:spcBef>
                <a:spcPts val="0"/>
              </a:spcBef>
              <a:spcAft>
                <a:spcPts val="0"/>
              </a:spcAft>
              <a:buClr>
                <a:srgbClr val="A3D4D4"/>
              </a:buClr>
              <a:buFont typeface="Arial"/>
              <a:buNone/>
            </a:pP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64" name="Shape 64"/>
          <p:cNvSpPr txBox="1">
            <a:spLocks noGrp="1"/>
          </p:cNvSpPr>
          <p:nvPr>
            <p:ph type="body" idx="9"/>
          </p:nvPr>
        </p:nvSpPr>
        <p:spPr>
          <a:xfrm>
            <a:off x="4572000" y="5367746"/>
            <a:ext cx="18288000" cy="59060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4000" b="1" i="0" u="none" strike="noStrike" cap="none" baseline="0" dirty="0">
                <a:solidFill>
                  <a:schemeClr val="lt1"/>
                </a:solidFill>
                <a:latin typeface="Century Gothic" panose="020B0502020202020204" pitchFamily="34" charset="0"/>
                <a:ea typeface="Questrial"/>
                <a:cs typeface="Questrial"/>
                <a:sym typeface="Questrial"/>
                <a:rtl val="0"/>
              </a:rPr>
              <a:t>Langley Research Center</a:t>
            </a:r>
          </a:p>
        </p:txBody>
      </p:sp>
      <p:sp>
        <p:nvSpPr>
          <p:cNvPr id="65" name="Shape 65"/>
          <p:cNvSpPr txBox="1">
            <a:spLocks noGrp="1"/>
          </p:cNvSpPr>
          <p:nvPr>
            <p:ph type="body" idx="13"/>
          </p:nvPr>
        </p:nvSpPr>
        <p:spPr>
          <a:xfrm>
            <a:off x="4572000" y="4244975"/>
            <a:ext cx="18288000" cy="946455"/>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200" b="0" i="0" u="none" strike="noStrike" cap="none" baseline="0" dirty="0">
                <a:solidFill>
                  <a:schemeClr val="lt1"/>
                </a:solidFill>
                <a:latin typeface="Century Gothic" panose="020B0502020202020204" pitchFamily="34" charset="0"/>
                <a:ea typeface="Questrial"/>
                <a:cs typeface="Questrial"/>
                <a:sym typeface="Questrial"/>
                <a:rtl val="0"/>
              </a:rPr>
              <a:t>Chad Smith (Team Lead), Jelly Riedel, Keith Benjamin, Daniel Wozniak, Matthew Carter</a:t>
            </a:r>
          </a:p>
        </p:txBody>
      </p:sp>
      <p:sp>
        <p:nvSpPr>
          <p:cNvPr id="66" name="Shape 66"/>
          <p:cNvSpPr txBox="1">
            <a:spLocks noGrp="1"/>
          </p:cNvSpPr>
          <p:nvPr>
            <p:ph type="body" idx="14"/>
          </p:nvPr>
        </p:nvSpPr>
        <p:spPr>
          <a:xfrm>
            <a:off x="4572000" y="2758098"/>
            <a:ext cx="18288000" cy="121232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000" b="0" i="1" u="none" strike="noStrike" cap="none" baseline="0" dirty="0">
                <a:solidFill>
                  <a:schemeClr val="bg1"/>
                </a:solidFill>
                <a:latin typeface="Century Gothic" panose="020B0502020202020204" pitchFamily="34" charset="0"/>
                <a:ea typeface="Questrial"/>
                <a:cs typeface="Questrial"/>
                <a:sym typeface="Questrial"/>
                <a:rtl val="0"/>
              </a:rPr>
              <a:t>Utilizing NASA Earth Observations to Explore Extent of Harmful Algal Blooms </a:t>
            </a:r>
          </a:p>
          <a:p>
            <a:pPr marL="0" marR="0" lvl="0" indent="0" algn="ctr" rtl="0">
              <a:lnSpc>
                <a:spcPct val="90000"/>
              </a:lnSpc>
              <a:spcBef>
                <a:spcPts val="0"/>
              </a:spcBef>
              <a:spcAft>
                <a:spcPts val="0"/>
              </a:spcAft>
              <a:buClr>
                <a:schemeClr val="lt1"/>
              </a:buClr>
              <a:buSzPct val="25000"/>
              <a:buFont typeface="Arial"/>
              <a:buNone/>
            </a:pPr>
            <a:r>
              <a:rPr lang="en-US" sz="3000" b="0" i="1" u="none" strike="noStrike" cap="none" baseline="0" dirty="0">
                <a:solidFill>
                  <a:schemeClr val="bg1"/>
                </a:solidFill>
                <a:latin typeface="Century Gothic" panose="020B0502020202020204" pitchFamily="34" charset="0"/>
                <a:ea typeface="Questrial"/>
                <a:cs typeface="Questrial"/>
                <a:sym typeface="Questrial"/>
                <a:rtl val="0"/>
              </a:rPr>
              <a:t>in the Albemarle and Pamlico Sounds</a:t>
            </a:r>
          </a:p>
        </p:txBody>
      </p:sp>
      <p:sp>
        <p:nvSpPr>
          <p:cNvPr id="67" name="Shape 67"/>
          <p:cNvSpPr txBox="1">
            <a:spLocks noGrp="1"/>
          </p:cNvSpPr>
          <p:nvPr>
            <p:ph type="body" idx="15"/>
          </p:nvPr>
        </p:nvSpPr>
        <p:spPr>
          <a:xfrm>
            <a:off x="4572000" y="1476444"/>
            <a:ext cx="18288000" cy="115503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8400" b="1" i="0" u="none" strike="noStrike" cap="small" baseline="0" dirty="0">
                <a:solidFill>
                  <a:schemeClr val="lt1"/>
                </a:solidFill>
                <a:latin typeface="Century Gothic" panose="020B0502020202020204" pitchFamily="34" charset="0"/>
                <a:ea typeface="Questrial"/>
                <a:cs typeface="Questrial"/>
                <a:sym typeface="Questrial"/>
                <a:rtl val="0"/>
              </a:rPr>
              <a:t>North Carolina Water Resources</a:t>
            </a:r>
          </a:p>
        </p:txBody>
      </p:sp>
      <p:pic>
        <p:nvPicPr>
          <p:cNvPr id="68" name="Shape 68"/>
          <p:cNvPicPr preferRelativeResize="0"/>
          <p:nvPr/>
        </p:nvPicPr>
        <p:blipFill rotWithShape="1">
          <a:blip r:embed="rId3">
            <a:alphaModFix/>
          </a:blip>
          <a:srcRect/>
          <a:stretch/>
        </p:blipFill>
        <p:spPr>
          <a:xfrm>
            <a:off x="12105275" y="30943075"/>
            <a:ext cx="3281100" cy="1212300"/>
          </a:xfrm>
          <a:prstGeom prst="rect">
            <a:avLst/>
          </a:prstGeom>
          <a:noFill/>
          <a:ln>
            <a:noFill/>
          </a:ln>
        </p:spPr>
      </p:pic>
      <p:pic>
        <p:nvPicPr>
          <p:cNvPr id="69" name="Shape 69"/>
          <p:cNvPicPr preferRelativeResize="0"/>
          <p:nvPr/>
        </p:nvPicPr>
        <p:blipFill rotWithShape="1">
          <a:blip r:embed="rId4">
            <a:alphaModFix/>
          </a:blip>
          <a:srcRect/>
          <a:stretch/>
        </p:blipFill>
        <p:spPr>
          <a:xfrm>
            <a:off x="22422959" y="19702845"/>
            <a:ext cx="3638400" cy="1904999"/>
          </a:xfrm>
          <a:prstGeom prst="rect">
            <a:avLst/>
          </a:prstGeom>
          <a:noFill/>
          <a:ln>
            <a:noFill/>
          </a:ln>
        </p:spPr>
      </p:pic>
      <p:pic>
        <p:nvPicPr>
          <p:cNvPr id="70" name="Shape 70"/>
          <p:cNvPicPr preferRelativeResize="0"/>
          <p:nvPr/>
        </p:nvPicPr>
        <p:blipFill>
          <a:blip r:embed="rId5">
            <a:alphaModFix/>
          </a:blip>
          <a:stretch>
            <a:fillRect/>
          </a:stretch>
        </p:blipFill>
        <p:spPr>
          <a:xfrm>
            <a:off x="2381250" y="14611350"/>
            <a:ext cx="13734899" cy="7735199"/>
          </a:xfrm>
          <a:prstGeom prst="rect">
            <a:avLst/>
          </a:prstGeom>
          <a:noFill/>
          <a:ln>
            <a:noFill/>
          </a:ln>
        </p:spPr>
      </p:pic>
      <p:pic>
        <p:nvPicPr>
          <p:cNvPr id="71" name="Shape 71"/>
          <p:cNvPicPr preferRelativeResize="0"/>
          <p:nvPr/>
        </p:nvPicPr>
        <p:blipFill rotWithShape="1">
          <a:blip r:embed="rId6">
            <a:alphaModFix/>
          </a:blip>
          <a:srcRect/>
          <a:stretch/>
        </p:blipFill>
        <p:spPr>
          <a:xfrm>
            <a:off x="1096325" y="30842725"/>
            <a:ext cx="8008500" cy="4306374"/>
          </a:xfrm>
          <a:prstGeom prst="rect">
            <a:avLst/>
          </a:prstGeom>
          <a:noFill/>
          <a:ln>
            <a:noFill/>
          </a:ln>
        </p:spPr>
      </p:pic>
      <p:sp>
        <p:nvSpPr>
          <p:cNvPr id="72" name="Shape 72"/>
          <p:cNvSpPr txBox="1"/>
          <p:nvPr/>
        </p:nvSpPr>
        <p:spPr>
          <a:xfrm>
            <a:off x="924911" y="35194818"/>
            <a:ext cx="8049299" cy="590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0" i="0" u="none" strike="noStrike" cap="none" baseline="0" dirty="0">
                <a:solidFill>
                  <a:srgbClr val="000000"/>
                </a:solidFill>
                <a:latin typeface="Century Gothic" panose="020B0502020202020204" pitchFamily="34" charset="0"/>
                <a:ea typeface="Questrial"/>
                <a:cs typeface="Questrial"/>
                <a:sym typeface="Questrial"/>
                <a:rtl val="0"/>
              </a:rPr>
              <a:t>Keith Benjamin, Chad Smith, Matthew Carter, Jelly Riedel, Dan Wozniak</a:t>
            </a:r>
          </a:p>
        </p:txBody>
      </p:sp>
      <p:pic>
        <p:nvPicPr>
          <p:cNvPr id="73" name="Shape 73"/>
          <p:cNvPicPr preferRelativeResize="0"/>
          <p:nvPr/>
        </p:nvPicPr>
        <p:blipFill>
          <a:blip r:embed="rId7">
            <a:alphaModFix/>
          </a:blip>
          <a:stretch>
            <a:fillRect/>
          </a:stretch>
        </p:blipFill>
        <p:spPr>
          <a:xfrm>
            <a:off x="18326100" y="11544300"/>
            <a:ext cx="8122422" cy="623887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Water">
      <a:dk1>
        <a:srgbClr val="000000"/>
      </a:dk1>
      <a:lt1>
        <a:srgbClr val="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516</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Questrial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Chad K. (LARC-E3)[SSAI DEVELOP]</dc:creator>
  <cp:lastModifiedBy>peter hawman</cp:lastModifiedBy>
  <cp:revision>8</cp:revision>
  <dcterms:modified xsi:type="dcterms:W3CDTF">2015-04-15T21:03:59Z</dcterms:modified>
</cp:coreProperties>
</file>