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5" clrIdx="0"/>
  <p:cmAuthor id="1" name="Daryl-Ann Winstead" initials="DW" lastIdx="6" clrIdx="1"/>
  <p:cmAuthor id="2" name="Will" initials="W"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AE6A"/>
    <a:srgbClr val="349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47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smtClean="0"/>
              <a:t>Using NASA Earth </a:t>
            </a:r>
            <a:r>
              <a:rPr lang="en-US" dirty="0" smtClean="0"/>
              <a:t>observations </a:t>
            </a:r>
            <a:r>
              <a:rPr lang="en-US" dirty="0" smtClean="0"/>
              <a:t>to </a:t>
            </a:r>
            <a:r>
              <a:rPr lang="en-US" dirty="0"/>
              <a:t>m</a:t>
            </a:r>
            <a:r>
              <a:rPr lang="en-US" dirty="0" smtClean="0"/>
              <a:t>onitor </a:t>
            </a:r>
            <a:r>
              <a:rPr lang="en-US" dirty="0" smtClean="0"/>
              <a:t>and </a:t>
            </a:r>
            <a:r>
              <a:rPr lang="en-US" dirty="0" smtClean="0"/>
              <a:t>manage </a:t>
            </a:r>
            <a:r>
              <a:rPr lang="en-US" dirty="0"/>
              <a:t>o</a:t>
            </a:r>
            <a:r>
              <a:rPr lang="en-US" dirty="0" smtClean="0"/>
              <a:t>celot </a:t>
            </a:r>
            <a:r>
              <a:rPr lang="en-US" dirty="0"/>
              <a:t>h</a:t>
            </a:r>
            <a:r>
              <a:rPr lang="en-US" dirty="0" smtClean="0"/>
              <a:t>abitat </a:t>
            </a:r>
            <a:r>
              <a:rPr lang="en-US" dirty="0"/>
              <a:t>l</a:t>
            </a:r>
            <a:r>
              <a:rPr lang="en-US" dirty="0" smtClean="0"/>
              <a:t>oss </a:t>
            </a:r>
            <a:r>
              <a:rPr lang="en-US" dirty="0" smtClean="0"/>
              <a:t>in </a:t>
            </a:r>
            <a:r>
              <a:rPr lang="en-US" dirty="0" smtClean="0"/>
              <a:t>north </a:t>
            </a:r>
            <a:r>
              <a:rPr lang="en-US" dirty="0" smtClean="0"/>
              <a:t>Mexico</a:t>
            </a:r>
            <a:endParaRPr lang="en-US" dirty="0"/>
          </a:p>
        </p:txBody>
      </p:sp>
      <p:sp>
        <p:nvSpPr>
          <p:cNvPr id="5" name="Text Placeholder 4"/>
          <p:cNvSpPr>
            <a:spLocks noGrp="1"/>
          </p:cNvSpPr>
          <p:nvPr>
            <p:ph type="body" sz="quarter" idx="10"/>
          </p:nvPr>
        </p:nvSpPr>
        <p:spPr>
          <a:xfrm>
            <a:off x="4057650" y="914400"/>
            <a:ext cx="19469100" cy="1152144"/>
          </a:xfrm>
        </p:spPr>
        <p:txBody>
          <a:bodyPr/>
          <a:lstStyle/>
          <a:p>
            <a:r>
              <a:rPr lang="en-US" dirty="0" smtClean="0"/>
              <a:t>North Mexico Ecological Forecasting</a:t>
            </a:r>
            <a:endParaRPr lang="en-US" dirty="0"/>
          </a:p>
        </p:txBody>
      </p:sp>
      <p:sp>
        <p:nvSpPr>
          <p:cNvPr id="9" name="Text Placeholder 16"/>
          <p:cNvSpPr txBox="1">
            <a:spLocks/>
          </p:cNvSpPr>
          <p:nvPr/>
        </p:nvSpPr>
        <p:spPr>
          <a:xfrm>
            <a:off x="1041087" y="29335186"/>
            <a:ext cx="8229600" cy="13915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Need to take new picture!</a:t>
            </a:r>
          </a:p>
        </p:txBody>
      </p:sp>
      <p:sp>
        <p:nvSpPr>
          <p:cNvPr id="10" name="Text Placeholder 16"/>
          <p:cNvSpPr txBox="1">
            <a:spLocks/>
          </p:cNvSpPr>
          <p:nvPr/>
        </p:nvSpPr>
        <p:spPr>
          <a:xfrm>
            <a:off x="9601200" y="2922179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Ken </a:t>
            </a:r>
            <a:r>
              <a:rPr lang="en-US" b="1" dirty="0" err="1" smtClean="0"/>
              <a:t>Kaemmerer</a:t>
            </a:r>
            <a:r>
              <a:rPr lang="en-US" dirty="0" smtClean="0"/>
              <a:t>, Pittsburg Zoo &amp; PPG Aquarium</a:t>
            </a:r>
          </a:p>
          <a:p>
            <a:r>
              <a:rPr lang="en-US" b="1" dirty="0" smtClean="0"/>
              <a:t>Dr. Josh Gaspard</a:t>
            </a:r>
            <a:r>
              <a:rPr lang="en-US" dirty="0" smtClean="0"/>
              <a:t>, Pittsburg Zoo &amp; PPG Aquarium</a:t>
            </a:r>
          </a:p>
          <a:p>
            <a:r>
              <a:rPr lang="en-US" b="1" dirty="0" smtClean="0"/>
              <a:t>Michael </a:t>
            </a:r>
            <a:r>
              <a:rPr lang="en-US" b="1" dirty="0" err="1" smtClean="0"/>
              <a:t>Tewes</a:t>
            </a:r>
            <a:r>
              <a:rPr lang="en-US" dirty="0" smtClean="0"/>
              <a:t>, Caesar Kleberg  Wildlife Research Institute at Texas A&amp;M University-Kingsville</a:t>
            </a:r>
          </a:p>
          <a:p>
            <a:r>
              <a:rPr lang="en-US" b="1" dirty="0" smtClean="0"/>
              <a:t>Nanette </a:t>
            </a:r>
            <a:r>
              <a:rPr lang="en-US" b="1" dirty="0" err="1" smtClean="0"/>
              <a:t>Bragin</a:t>
            </a:r>
            <a:r>
              <a:rPr lang="en-US" dirty="0" smtClean="0"/>
              <a:t>, The Denver Zoo</a:t>
            </a:r>
          </a:p>
          <a:p>
            <a:r>
              <a:rPr lang="en-US" b="1" dirty="0" smtClean="0"/>
              <a:t>Mitch Sternberg</a:t>
            </a:r>
            <a:r>
              <a:rPr lang="en-US" dirty="0" smtClean="0"/>
              <a:t>, South Texas Refuge Complex</a:t>
            </a:r>
          </a:p>
          <a:p>
            <a:r>
              <a:rPr lang="en-US" b="1" dirty="0" smtClean="0"/>
              <a:t>Dr. John Young Jr</a:t>
            </a:r>
            <a:r>
              <a:rPr lang="en-US" dirty="0" smtClean="0"/>
              <a:t>, Texas Department of Transportation</a:t>
            </a:r>
          </a:p>
          <a:p>
            <a:r>
              <a:rPr lang="en-US" b="1" dirty="0" smtClean="0"/>
              <a:t>Dr. Arturo </a:t>
            </a:r>
            <a:r>
              <a:rPr lang="en-US" b="1" dirty="0" err="1" smtClean="0"/>
              <a:t>Caso</a:t>
            </a:r>
            <a:r>
              <a:rPr lang="en-US" dirty="0" smtClean="0"/>
              <a:t>, SEMARNAT</a:t>
            </a:r>
          </a:p>
          <a:p>
            <a:r>
              <a:rPr lang="en-US" b="1" dirty="0" smtClean="0"/>
              <a:t>Dr. Arturo Flores-Martinez</a:t>
            </a:r>
            <a:r>
              <a:rPr lang="en-US" dirty="0" smtClean="0"/>
              <a:t>, SEMARNAT</a:t>
            </a:r>
          </a:p>
          <a:p>
            <a:r>
              <a:rPr lang="en-US" b="1" dirty="0" smtClean="0"/>
              <a:t>Dr. Tyler Campbell</a:t>
            </a:r>
            <a:r>
              <a:rPr lang="en-US" dirty="0" smtClean="0"/>
              <a:t>, East Wildlife Foundation</a:t>
            </a:r>
          </a:p>
          <a:p>
            <a:endParaRPr lang="en-US" dirty="0" smtClean="0"/>
          </a:p>
        </p:txBody>
      </p:sp>
      <p:sp>
        <p:nvSpPr>
          <p:cNvPr id="11" name="Text Placeholder 16"/>
          <p:cNvSpPr txBox="1">
            <a:spLocks/>
          </p:cNvSpPr>
          <p:nvPr/>
        </p:nvSpPr>
        <p:spPr>
          <a:xfrm>
            <a:off x="18288000" y="2922179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Jeffrey </a:t>
            </a:r>
            <a:r>
              <a:rPr lang="en-US" b="1" dirty="0" err="1" smtClean="0"/>
              <a:t>Luvall</a:t>
            </a:r>
            <a:r>
              <a:rPr lang="en-US" dirty="0" smtClean="0"/>
              <a:t>, NASA at NSSTC</a:t>
            </a:r>
          </a:p>
          <a:p>
            <a:pPr lvl="0"/>
            <a:r>
              <a:rPr lang="en-US" b="1" dirty="0" smtClean="0"/>
              <a:t>Dr. Robert Griffin</a:t>
            </a:r>
            <a:r>
              <a:rPr lang="en-US" dirty="0"/>
              <a:t>, University of Alabama in </a:t>
            </a:r>
            <a:r>
              <a:rPr lang="en-US" dirty="0" smtClean="0"/>
              <a:t>Huntsville</a:t>
            </a:r>
          </a:p>
          <a:p>
            <a:r>
              <a:rPr lang="en-US" b="1" dirty="0"/>
              <a:t>Daryl Ann </a:t>
            </a:r>
            <a:r>
              <a:rPr lang="en-US" b="1" dirty="0" err="1"/>
              <a:t>Winstead</a:t>
            </a:r>
            <a:r>
              <a:rPr lang="en-US" dirty="0"/>
              <a:t>, NASA DEVELOP</a:t>
            </a:r>
            <a:endParaRPr lang="en-US" b="1" dirty="0"/>
          </a:p>
          <a:p>
            <a:r>
              <a:rPr lang="en-US" b="1" dirty="0"/>
              <a:t>Christina Fischer</a:t>
            </a:r>
            <a:r>
              <a:rPr lang="en-US" dirty="0"/>
              <a:t>, NASA DEVELOP</a:t>
            </a:r>
          </a:p>
          <a:p>
            <a:r>
              <a:rPr lang="en-US" b="1" dirty="0" err="1"/>
              <a:t>Amberle</a:t>
            </a:r>
            <a:r>
              <a:rPr lang="en-US" b="1" dirty="0"/>
              <a:t> Keith,</a:t>
            </a:r>
            <a:r>
              <a:rPr lang="en-US" dirty="0"/>
              <a:t> </a:t>
            </a:r>
            <a:r>
              <a:rPr lang="en-US" dirty="0" smtClean="0"/>
              <a:t>NASA DEVELOP Alumni</a:t>
            </a:r>
            <a:endParaRPr lang="en-US" dirty="0"/>
          </a:p>
          <a:p>
            <a:pPr lvl="0"/>
            <a:r>
              <a:rPr lang="en-US" b="1" dirty="0" smtClean="0"/>
              <a:t>Timothy Klug,</a:t>
            </a:r>
            <a:r>
              <a:rPr lang="en-US" dirty="0" smtClean="0"/>
              <a:t> NASA DEVELOP Alumni</a:t>
            </a:r>
          </a:p>
          <a:p>
            <a:pPr lvl="0"/>
            <a:r>
              <a:rPr lang="en-US" b="1" dirty="0" smtClean="0"/>
              <a:t>Kaushik </a:t>
            </a:r>
            <a:r>
              <a:rPr lang="en-US" b="1" dirty="0" err="1" smtClean="0"/>
              <a:t>Narasimhan</a:t>
            </a:r>
            <a:r>
              <a:rPr lang="en-US" b="1" dirty="0" smtClean="0"/>
              <a:t>,</a:t>
            </a:r>
            <a:r>
              <a:rPr lang="en-US" dirty="0" smtClean="0"/>
              <a:t> NASA DEVELOP Alumni</a:t>
            </a:r>
            <a:endParaRPr lang="en-US" b="1" dirty="0" smtClean="0"/>
          </a:p>
          <a:p>
            <a:endParaRPr lang="en-US" b="1" dirty="0" smtClean="0"/>
          </a:p>
        </p:txBody>
      </p:sp>
      <p:sp>
        <p:nvSpPr>
          <p:cNvPr id="8" name="Text Placeholder 16"/>
          <p:cNvSpPr txBox="1">
            <a:spLocks/>
          </p:cNvSpPr>
          <p:nvPr/>
        </p:nvSpPr>
        <p:spPr>
          <a:xfrm>
            <a:off x="812487" y="20658694"/>
            <a:ext cx="16916400" cy="49112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TBD</a:t>
            </a:r>
          </a:p>
        </p:txBody>
      </p:sp>
      <p:sp>
        <p:nvSpPr>
          <p:cNvPr id="12" name="Text Placeholder 16"/>
          <p:cNvSpPr txBox="1">
            <a:spLocks/>
          </p:cNvSpPr>
          <p:nvPr/>
        </p:nvSpPr>
        <p:spPr>
          <a:xfrm>
            <a:off x="18288000" y="2309428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TBD</a:t>
            </a:r>
          </a:p>
          <a:p>
            <a:pPr marL="347663" indent="-347663"/>
            <a:endParaRPr lang="en-US" dirty="0" smtClean="0"/>
          </a:p>
        </p:txBody>
      </p:sp>
      <p:sp>
        <p:nvSpPr>
          <p:cNvPr id="13" name="Text Placeholder 16"/>
          <p:cNvSpPr txBox="1">
            <a:spLocks/>
          </p:cNvSpPr>
          <p:nvPr/>
        </p:nvSpPr>
        <p:spPr>
          <a:xfrm>
            <a:off x="22783800" y="12956631"/>
            <a:ext cx="3314700" cy="6553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Northeast Mexico</a:t>
            </a:r>
          </a:p>
        </p:txBody>
      </p:sp>
      <p:sp>
        <p:nvSpPr>
          <p:cNvPr id="6" name="Text Placeholder 16"/>
          <p:cNvSpPr txBox="1">
            <a:spLocks/>
          </p:cNvSpPr>
          <p:nvPr/>
        </p:nvSpPr>
        <p:spPr>
          <a:xfrm>
            <a:off x="800099" y="6257472"/>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87999" y="6243411"/>
            <a:ext cx="8572501" cy="24956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 </a:t>
            </a:r>
            <a:r>
              <a:rPr lang="en-US" b="1" dirty="0" smtClean="0"/>
              <a:t>Habitat </a:t>
            </a:r>
            <a:r>
              <a:rPr lang="en-US" b="1" dirty="0"/>
              <a:t>Percent Cover Map</a:t>
            </a:r>
            <a:r>
              <a:rPr lang="en-US" dirty="0"/>
              <a:t> </a:t>
            </a:r>
            <a:r>
              <a:rPr lang="en-US" dirty="0" smtClean="0"/>
              <a:t>to assess </a:t>
            </a:r>
            <a:r>
              <a:rPr lang="en-US" dirty="0"/>
              <a:t>the current extent of the ocelot habitat in Northeastern </a:t>
            </a:r>
            <a:r>
              <a:rPr lang="en-US" dirty="0" smtClean="0"/>
              <a:t>Mexico</a:t>
            </a:r>
          </a:p>
          <a:p>
            <a:pPr marL="347663" indent="-347663"/>
            <a:r>
              <a:rPr lang="en-US" dirty="0" smtClean="0"/>
              <a:t>Create a </a:t>
            </a:r>
            <a:r>
              <a:rPr lang="en-US" b="1" dirty="0" smtClean="0"/>
              <a:t>Habitat </a:t>
            </a:r>
            <a:r>
              <a:rPr lang="en-US" b="1" dirty="0"/>
              <a:t>Probability Map </a:t>
            </a:r>
            <a:r>
              <a:rPr lang="en-US" dirty="0" smtClean="0"/>
              <a:t>to show </a:t>
            </a:r>
            <a:r>
              <a:rPr lang="en-US" dirty="0"/>
              <a:t>areas most likely to be inhabited by breeding </a:t>
            </a:r>
            <a:r>
              <a:rPr lang="en-US" dirty="0" smtClean="0"/>
              <a:t>populations</a:t>
            </a:r>
          </a:p>
          <a:p>
            <a:pPr marL="347663" indent="-347663"/>
            <a:r>
              <a:rPr lang="en-US" dirty="0" smtClean="0"/>
              <a:t>Use the SLEUTH model to project </a:t>
            </a:r>
            <a:r>
              <a:rPr lang="en-US" b="1" dirty="0" smtClean="0"/>
              <a:t>future</a:t>
            </a:r>
            <a:r>
              <a:rPr lang="en-US" dirty="0" smtClean="0"/>
              <a:t> ocelot habitat</a:t>
            </a:r>
          </a:p>
        </p:txBody>
      </p:sp>
      <p:sp>
        <p:nvSpPr>
          <p:cNvPr id="16" name="TextBox 15"/>
          <p:cNvSpPr txBox="1"/>
          <p:nvPr/>
        </p:nvSpPr>
        <p:spPr>
          <a:xfrm>
            <a:off x="800102" y="530115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30115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00101" y="1198423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896765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0148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00101" y="19844463"/>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3307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51035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85103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5103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Ryan Schick (Project Lead), </a:t>
            </a:r>
            <a:r>
              <a:rPr lang="en-US" dirty="0" err="1" smtClean="0"/>
              <a:t>Padraic</a:t>
            </a:r>
            <a:r>
              <a:rPr lang="en-US" dirty="0" smtClean="0"/>
              <a:t> Conner, Maggi Klug, Leigh Sinclair</a:t>
            </a:r>
          </a:p>
          <a:p>
            <a:r>
              <a:rPr lang="en-US" sz="2400" dirty="0" smtClean="0"/>
              <a:t>NASA DEVELOP National Program at Marshall Space Flight Center</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0" y="10041891"/>
            <a:ext cx="3990974" cy="6573370"/>
          </a:xfrm>
          <a:prstGeom prst="rect">
            <a:avLst/>
          </a:prstGeom>
          <a:ln>
            <a:solidFill>
              <a:schemeClr val="accent1"/>
            </a:solidFill>
          </a:ln>
        </p:spPr>
      </p:pic>
      <p:sp>
        <p:nvSpPr>
          <p:cNvPr id="17" name="Rounded Rectangle 16"/>
          <p:cNvSpPr/>
          <p:nvPr/>
        </p:nvSpPr>
        <p:spPr>
          <a:xfrm>
            <a:off x="800104" y="13345867"/>
            <a:ext cx="3390898" cy="2886385"/>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smtClean="0">
                <a:solidFill>
                  <a:srgbClr val="000000"/>
                </a:solidFill>
              </a:rPr>
              <a:t>Variables</a:t>
            </a:r>
          </a:p>
          <a:p>
            <a:pPr algn="ctr"/>
            <a:r>
              <a:rPr lang="en-US" sz="2200" dirty="0" smtClean="0">
                <a:solidFill>
                  <a:srgbClr val="000000"/>
                </a:solidFill>
              </a:rPr>
              <a:t>Distance to Roads</a:t>
            </a:r>
          </a:p>
          <a:p>
            <a:pPr algn="ctr"/>
            <a:r>
              <a:rPr lang="en-US" sz="2200" dirty="0" smtClean="0">
                <a:solidFill>
                  <a:srgbClr val="000000"/>
                </a:solidFill>
              </a:rPr>
              <a:t>Distance to Streams</a:t>
            </a:r>
          </a:p>
          <a:p>
            <a:pPr algn="ctr"/>
            <a:r>
              <a:rPr lang="en-US" sz="2200" dirty="0" smtClean="0">
                <a:solidFill>
                  <a:srgbClr val="000000"/>
                </a:solidFill>
              </a:rPr>
              <a:t>Areas of Forest and Scrub </a:t>
            </a:r>
            <a:r>
              <a:rPr lang="en-US" sz="2200" dirty="0">
                <a:solidFill>
                  <a:srgbClr val="000000"/>
                </a:solidFill>
              </a:rPr>
              <a:t>B</a:t>
            </a:r>
            <a:r>
              <a:rPr lang="en-US" sz="2200" dirty="0" smtClean="0">
                <a:solidFill>
                  <a:srgbClr val="000000"/>
                </a:solidFill>
              </a:rPr>
              <a:t>rush</a:t>
            </a:r>
          </a:p>
          <a:p>
            <a:pPr algn="ctr"/>
            <a:r>
              <a:rPr lang="en-US" sz="2200" dirty="0" smtClean="0">
                <a:solidFill>
                  <a:srgbClr val="000000"/>
                </a:solidFill>
              </a:rPr>
              <a:t>Protected Areas</a:t>
            </a:r>
          </a:p>
          <a:p>
            <a:pPr algn="ctr"/>
            <a:r>
              <a:rPr lang="en-US" sz="2200" dirty="0" smtClean="0">
                <a:solidFill>
                  <a:srgbClr val="000000"/>
                </a:solidFill>
              </a:rPr>
              <a:t>Distance to  Gap </a:t>
            </a:r>
          </a:p>
          <a:p>
            <a:pPr algn="ctr"/>
            <a:r>
              <a:rPr lang="en-US" sz="2200" dirty="0" smtClean="0">
                <a:solidFill>
                  <a:srgbClr val="000000"/>
                </a:solidFill>
              </a:rPr>
              <a:t>Distance to Urban Areas</a:t>
            </a:r>
          </a:p>
        </p:txBody>
      </p:sp>
      <p:sp>
        <p:nvSpPr>
          <p:cNvPr id="33" name="Rounded Rectangle 32"/>
          <p:cNvSpPr/>
          <p:nvPr/>
        </p:nvSpPr>
        <p:spPr>
          <a:xfrm>
            <a:off x="8278896" y="12818354"/>
            <a:ext cx="2669382" cy="1530242"/>
          </a:xfrm>
          <a:prstGeom prst="round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Fuzzy Memberships</a:t>
            </a:r>
          </a:p>
          <a:p>
            <a:pPr algn="ctr"/>
            <a:r>
              <a:rPr lang="en-US" sz="2800" dirty="0" smtClean="0"/>
              <a:t>TBD</a:t>
            </a:r>
          </a:p>
        </p:txBody>
      </p:sp>
      <p:sp>
        <p:nvSpPr>
          <p:cNvPr id="36" name="Rounded Rectangle 35"/>
          <p:cNvSpPr/>
          <p:nvPr/>
        </p:nvSpPr>
        <p:spPr>
          <a:xfrm>
            <a:off x="11705037" y="12842759"/>
            <a:ext cx="2669381" cy="1530242"/>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Fuzzy Overlay</a:t>
            </a:r>
          </a:p>
        </p:txBody>
      </p:sp>
      <p:sp>
        <p:nvSpPr>
          <p:cNvPr id="35" name="Right Arrow 34"/>
          <p:cNvSpPr/>
          <p:nvPr/>
        </p:nvSpPr>
        <p:spPr>
          <a:xfrm>
            <a:off x="11027676" y="13307250"/>
            <a:ext cx="631069"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116413" y="15324484"/>
            <a:ext cx="2436018" cy="1853525"/>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Maximum Entropy Model</a:t>
            </a:r>
          </a:p>
        </p:txBody>
      </p:sp>
      <p:sp>
        <p:nvSpPr>
          <p:cNvPr id="37" name="Right Arrow 36"/>
          <p:cNvSpPr/>
          <p:nvPr/>
        </p:nvSpPr>
        <p:spPr>
          <a:xfrm>
            <a:off x="4248593" y="15416916"/>
            <a:ext cx="835114"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8310019" y="17992671"/>
            <a:ext cx="2642295" cy="1540670"/>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SLEUTH</a:t>
            </a:r>
          </a:p>
          <a:p>
            <a:pPr algn="ctr"/>
            <a:r>
              <a:rPr lang="en-US" sz="3600" b="1" dirty="0" smtClean="0"/>
              <a:t>Model</a:t>
            </a:r>
          </a:p>
        </p:txBody>
      </p:sp>
      <p:sp>
        <p:nvSpPr>
          <p:cNvPr id="40" name="Rounded Rectangle 39"/>
          <p:cNvSpPr/>
          <p:nvPr/>
        </p:nvSpPr>
        <p:spPr>
          <a:xfrm>
            <a:off x="800102" y="16504335"/>
            <a:ext cx="3390900" cy="2486149"/>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smtClean="0">
                <a:solidFill>
                  <a:srgbClr val="000000"/>
                </a:solidFill>
              </a:rPr>
              <a:t>Variables</a:t>
            </a:r>
          </a:p>
          <a:p>
            <a:pPr algn="ctr"/>
            <a:r>
              <a:rPr lang="en-US" sz="2200" dirty="0" smtClean="0">
                <a:solidFill>
                  <a:srgbClr val="000000"/>
                </a:solidFill>
              </a:rPr>
              <a:t>Slope</a:t>
            </a:r>
          </a:p>
          <a:p>
            <a:pPr algn="ctr"/>
            <a:r>
              <a:rPr lang="en-US" sz="2200" dirty="0" smtClean="0">
                <a:solidFill>
                  <a:srgbClr val="000000"/>
                </a:solidFill>
              </a:rPr>
              <a:t>Land Cover Classifications</a:t>
            </a:r>
          </a:p>
          <a:p>
            <a:pPr algn="ctr"/>
            <a:r>
              <a:rPr lang="en-US" sz="2200" dirty="0" smtClean="0">
                <a:solidFill>
                  <a:srgbClr val="000000"/>
                </a:solidFill>
              </a:rPr>
              <a:t>Protected Areas</a:t>
            </a:r>
          </a:p>
          <a:p>
            <a:pPr algn="ctr"/>
            <a:r>
              <a:rPr lang="en-US" sz="2200" dirty="0" smtClean="0">
                <a:solidFill>
                  <a:srgbClr val="000000"/>
                </a:solidFill>
              </a:rPr>
              <a:t>Urban Areas</a:t>
            </a:r>
          </a:p>
          <a:p>
            <a:pPr algn="ctr"/>
            <a:r>
              <a:rPr lang="en-US" sz="2200" dirty="0" smtClean="0">
                <a:solidFill>
                  <a:srgbClr val="000000"/>
                </a:solidFill>
              </a:rPr>
              <a:t>Road Networks</a:t>
            </a:r>
          </a:p>
          <a:p>
            <a:pPr algn="ctr"/>
            <a:r>
              <a:rPr lang="en-US" sz="2200" dirty="0" err="1" smtClean="0">
                <a:solidFill>
                  <a:srgbClr val="000000"/>
                </a:solidFill>
              </a:rPr>
              <a:t>Hillshade</a:t>
            </a:r>
            <a:endParaRPr lang="en-US" sz="2200" dirty="0" smtClean="0">
              <a:solidFill>
                <a:srgbClr val="000000"/>
              </a:solidFill>
            </a:endParaRPr>
          </a:p>
        </p:txBody>
      </p:sp>
      <p:sp>
        <p:nvSpPr>
          <p:cNvPr id="41" name="Right Arrow 40"/>
          <p:cNvSpPr/>
          <p:nvPr/>
        </p:nvSpPr>
        <p:spPr>
          <a:xfrm rot="829170">
            <a:off x="4213044" y="18057119"/>
            <a:ext cx="4129567"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8380809" y="15311010"/>
            <a:ext cx="2500717" cy="18265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Habitat Percent Cover Map</a:t>
            </a:r>
          </a:p>
          <a:p>
            <a:pPr algn="ctr"/>
            <a:endParaRPr lang="en-US" sz="1400" dirty="0"/>
          </a:p>
        </p:txBody>
      </p:sp>
      <p:sp>
        <p:nvSpPr>
          <p:cNvPr id="43" name="Right Arrow 42"/>
          <p:cNvSpPr/>
          <p:nvPr/>
        </p:nvSpPr>
        <p:spPr>
          <a:xfrm>
            <a:off x="7628631" y="15976673"/>
            <a:ext cx="707415"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20976484">
            <a:off x="4247646" y="13734964"/>
            <a:ext cx="4045730"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7949366">
            <a:off x="10594907" y="14576163"/>
            <a:ext cx="1380015"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21"/>
          <p:cNvSpPr>
            <a:spLocks noChangeAspect="1"/>
          </p:cNvSpPr>
          <p:nvPr/>
        </p:nvSpPr>
        <p:spPr>
          <a:xfrm>
            <a:off x="11083249" y="15935660"/>
            <a:ext cx="498022" cy="548640"/>
          </a:xfrm>
          <a:prstGeom prst="mathPlus">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1780939" y="15289961"/>
            <a:ext cx="2511027" cy="1840039"/>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Road Networks </a:t>
            </a:r>
            <a:endParaRPr lang="en-US" sz="3600" b="1" dirty="0"/>
          </a:p>
        </p:txBody>
      </p:sp>
      <p:sp>
        <p:nvSpPr>
          <p:cNvPr id="46" name="Right Arrow 45"/>
          <p:cNvSpPr/>
          <p:nvPr/>
        </p:nvSpPr>
        <p:spPr>
          <a:xfrm>
            <a:off x="14335480" y="15976673"/>
            <a:ext cx="631069"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5007530" y="15324484"/>
            <a:ext cx="2544366" cy="18265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Habitat Probability Map</a:t>
            </a:r>
          </a:p>
          <a:p>
            <a:pPr algn="ctr"/>
            <a:endParaRPr lang="en-US" sz="1400" dirty="0"/>
          </a:p>
        </p:txBody>
      </p:sp>
      <p:sp>
        <p:nvSpPr>
          <p:cNvPr id="48" name="Right Arrow 47"/>
          <p:cNvSpPr/>
          <p:nvPr/>
        </p:nvSpPr>
        <p:spPr>
          <a:xfrm>
            <a:off x="11024751" y="18486781"/>
            <a:ext cx="615019" cy="552450"/>
          </a:xfrm>
          <a:prstGeom prst="rightArrow">
            <a:avLst/>
          </a:prstGeom>
          <a:solidFill>
            <a:srgbClr val="3CA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1705037" y="17861156"/>
            <a:ext cx="2669382" cy="18022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Future Habitat Probability Map</a:t>
            </a:r>
          </a:p>
        </p:txBody>
      </p:sp>
      <p:pic>
        <p:nvPicPr>
          <p:cNvPr id="50" name="Picture 2" descr="http://www.devpedia.developexchange.com/dv/images/6/69/01_Landsat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02299" y="17998962"/>
            <a:ext cx="1862775" cy="17996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05761" y="20205121"/>
            <a:ext cx="1864204" cy="15236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www.devpedia.developexchange.com/dv/images/9/91/05_Ter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02899" y="20021223"/>
            <a:ext cx="2059126" cy="15500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http://www.devpedia.developexchange.com/dv/images/1/14/08_G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16172" y="18048496"/>
            <a:ext cx="2468693" cy="12357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http://www.devpedia.developexchange.com/dv/images/a/ab/12_SRT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93255" y="18166311"/>
            <a:ext cx="1866900" cy="206287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9593876" y="18241923"/>
            <a:ext cx="1995487" cy="523220"/>
          </a:xfrm>
          <a:prstGeom prst="rect">
            <a:avLst/>
          </a:prstGeom>
          <a:noFill/>
        </p:spPr>
        <p:txBody>
          <a:bodyPr wrap="square" rtlCol="0">
            <a:spAutoFit/>
          </a:bodyPr>
          <a:lstStyle/>
          <a:p>
            <a:r>
              <a:rPr lang="en-US" sz="2800" dirty="0" smtClean="0"/>
              <a:t>Landsat 5</a:t>
            </a:r>
            <a:endParaRPr lang="en-US" sz="2800" dirty="0"/>
          </a:p>
        </p:txBody>
      </p:sp>
      <p:sp>
        <p:nvSpPr>
          <p:cNvPr id="56" name="TextBox 55"/>
          <p:cNvSpPr txBox="1"/>
          <p:nvPr/>
        </p:nvSpPr>
        <p:spPr>
          <a:xfrm>
            <a:off x="20826412" y="20882513"/>
            <a:ext cx="1995487" cy="523220"/>
          </a:xfrm>
          <a:prstGeom prst="rect">
            <a:avLst/>
          </a:prstGeom>
          <a:noFill/>
        </p:spPr>
        <p:txBody>
          <a:bodyPr wrap="square" rtlCol="0">
            <a:spAutoFit/>
          </a:bodyPr>
          <a:lstStyle/>
          <a:p>
            <a:r>
              <a:rPr lang="en-US" sz="2800" dirty="0" smtClean="0"/>
              <a:t>Landsat 8</a:t>
            </a:r>
            <a:endParaRPr lang="en-US" sz="2800" dirty="0"/>
          </a:p>
        </p:txBody>
      </p:sp>
      <p:sp>
        <p:nvSpPr>
          <p:cNvPr id="57" name="TextBox 56"/>
          <p:cNvSpPr txBox="1"/>
          <p:nvPr/>
        </p:nvSpPr>
        <p:spPr>
          <a:xfrm>
            <a:off x="23711982" y="21476203"/>
            <a:ext cx="1025663" cy="523220"/>
          </a:xfrm>
          <a:prstGeom prst="rect">
            <a:avLst/>
          </a:prstGeom>
          <a:noFill/>
        </p:spPr>
        <p:txBody>
          <a:bodyPr wrap="square" rtlCol="0">
            <a:spAutoFit/>
          </a:bodyPr>
          <a:lstStyle/>
          <a:p>
            <a:r>
              <a:rPr lang="en-US" sz="2800" dirty="0" smtClean="0"/>
              <a:t>Terra</a:t>
            </a:r>
            <a:endParaRPr lang="en-US" sz="2800" dirty="0"/>
          </a:p>
        </p:txBody>
      </p:sp>
      <p:sp>
        <p:nvSpPr>
          <p:cNvPr id="58" name="TextBox 57"/>
          <p:cNvSpPr txBox="1"/>
          <p:nvPr/>
        </p:nvSpPr>
        <p:spPr>
          <a:xfrm>
            <a:off x="21499827" y="19435367"/>
            <a:ext cx="2212155" cy="523220"/>
          </a:xfrm>
          <a:prstGeom prst="rect">
            <a:avLst/>
          </a:prstGeom>
          <a:noFill/>
        </p:spPr>
        <p:txBody>
          <a:bodyPr wrap="square" rtlCol="0">
            <a:spAutoFit/>
          </a:bodyPr>
          <a:lstStyle/>
          <a:p>
            <a:r>
              <a:rPr lang="en-US" sz="2800" dirty="0" smtClean="0"/>
              <a:t>Suomi NPP</a:t>
            </a:r>
            <a:endParaRPr lang="en-US" sz="2800" dirty="0"/>
          </a:p>
        </p:txBody>
      </p:sp>
      <p:sp>
        <p:nvSpPr>
          <p:cNvPr id="59" name="TextBox 58"/>
          <p:cNvSpPr txBox="1"/>
          <p:nvPr/>
        </p:nvSpPr>
        <p:spPr>
          <a:xfrm>
            <a:off x="25262025" y="20273036"/>
            <a:ext cx="2055036" cy="523220"/>
          </a:xfrm>
          <a:prstGeom prst="rect">
            <a:avLst/>
          </a:prstGeom>
          <a:noFill/>
        </p:spPr>
        <p:txBody>
          <a:bodyPr wrap="square" rtlCol="0">
            <a:spAutoFit/>
          </a:bodyPr>
          <a:lstStyle/>
          <a:p>
            <a:r>
              <a:rPr lang="en-US" sz="2800" dirty="0" smtClean="0"/>
              <a:t>SRTM-V2</a:t>
            </a:r>
            <a:endParaRPr lang="en-US" sz="28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1839</TotalTime>
  <Words>298</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William Schick</cp:lastModifiedBy>
  <cp:revision>112</cp:revision>
  <dcterms:created xsi:type="dcterms:W3CDTF">2015-06-02T14:58:58Z</dcterms:created>
  <dcterms:modified xsi:type="dcterms:W3CDTF">2015-10-14T21:26:03Z</dcterms:modified>
</cp:coreProperties>
</file>