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1"/>
  </p:notesMasterIdLst>
  <p:sldIdLst>
    <p:sldId id="377" r:id="rId5"/>
    <p:sldId id="400" r:id="rId6"/>
    <p:sldId id="381" r:id="rId7"/>
    <p:sldId id="391" r:id="rId8"/>
    <p:sldId id="388" r:id="rId9"/>
    <p:sldId id="402" r:id="rId10"/>
    <p:sldId id="401" r:id="rId11"/>
    <p:sldId id="406" r:id="rId12"/>
    <p:sldId id="407" r:id="rId13"/>
    <p:sldId id="392" r:id="rId14"/>
    <p:sldId id="259" r:id="rId15"/>
    <p:sldId id="427" r:id="rId16"/>
    <p:sldId id="429" r:id="rId17"/>
    <p:sldId id="409" r:id="rId18"/>
    <p:sldId id="412" r:id="rId19"/>
    <p:sldId id="423" r:id="rId20"/>
    <p:sldId id="418" r:id="rId21"/>
    <p:sldId id="430" r:id="rId22"/>
    <p:sldId id="428" r:id="rId23"/>
    <p:sldId id="424" r:id="rId24"/>
    <p:sldId id="425" r:id="rId25"/>
    <p:sldId id="426" r:id="rId26"/>
    <p:sldId id="413" r:id="rId27"/>
    <p:sldId id="414" r:id="rId28"/>
    <p:sldId id="415" r:id="rId29"/>
    <p:sldId id="308"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00" userDrawn="1">
          <p15:clr>
            <a:srgbClr val="A4A3A4"/>
          </p15:clr>
        </p15:guide>
        <p15:guide id="2" orient="horz" pos="2424" userDrawn="1">
          <p15:clr>
            <a:srgbClr val="A4A3A4"/>
          </p15:clr>
        </p15:guide>
        <p15:guide id="3"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3710D983-E6E8-4EF7-DD9B-C026DD84F20F}" name="Byles, Robert C. (LARC-E3)[SSAI DEVELOP]" initials="BRC(ED" userId="S::rcbyles@ndc.nasa.gov::f2fd4499-2563-4908-9210-b44e2282d021" providerId="AD"/>
  <p188:author id="{C3E00CD3-E8F9-8265-0B4F-06B474C9FCAD}" name="Cecil Byles" initials="CB" userId="S::robert.byles@ssaihq.com::c798ae76-1ca0-48cd-999b-80a00bd13fc4" providerId="AD"/>
  <p188:author id="{2B3900EC-B259-0820-033B-70FD3493F3D0}" name="Trinity Johnson" initials="TJ" userId="Trinity Johnson" providerId="None"/>
  <p188:author id="{E5361BEC-FDEB-7B0E-1D75-A181005D660E}" name="Ben Dahan" initials="BD" userId="S::benjamin.dahan@ssaihq.com::89d5074a-c120-4fd2-83a7-c2acdd57447f" providerId="AD"/>
  <p188:author id="{69DB51F4-40FA-E9E2-9D50-5C7A0C651F7E}" name="Maggie Lincoln" initials="ML" userId="Maggie Lincoln"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3A50"/>
    <a:srgbClr val="AC360C"/>
    <a:srgbClr val="000000"/>
    <a:srgbClr val="4472C4"/>
    <a:srgbClr val="FFE389"/>
    <a:srgbClr val="5B9BD5"/>
    <a:srgbClr val="CF745D"/>
    <a:srgbClr val="DC949C"/>
    <a:srgbClr val="C18100"/>
    <a:srgbClr val="9526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CA7430-8757-3DB3-BC28-94222CDE82EC}" v="377" dt="2023-07-31T14:44:56.343"/>
    <p1510:client id="{4232178B-342C-71B5-4DC1-703AD041BD11}" v="64" dt="2023-07-31T16:32:15.869"/>
    <p1510:client id="{82B60D38-01D1-4D28-A29A-6EE1EEA4EDC2}" v="1" dt="2023-07-31T22:38:53.94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1282" autoAdjust="0"/>
    <p:restoredTop sz="83991" autoAdjust="0"/>
  </p:normalViewPr>
  <p:slideViewPr>
    <p:cSldViewPr snapToGrid="0">
      <p:cViewPr varScale="1">
        <p:scale>
          <a:sx n="72" d="100"/>
          <a:sy n="72" d="100"/>
        </p:scale>
        <p:origin x="54" y="486"/>
      </p:cViewPr>
      <p:guideLst>
        <p:guide orient="horz" pos="4200"/>
        <p:guide orient="horz" pos="2424"/>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7/31/2023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aticon.com/free-icon/water-quality_8382788"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flaticon.com/free-icon/flooded-house_3242581" TargetMode="External"/><Relationship Id="rId4" Type="http://schemas.openxmlformats.org/officeDocument/2006/relationships/hyperlink" Target="https://www.flaticon.com/free-icon/automobile_1786885"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cience.nasa.gov/get-involved/toolkits/spacecraft-icons&#160;"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a:effectLst/>
                <a:latin typeface="Segoe UI" panose="020B0502040204020203" pitchFamily="34" charset="0"/>
              </a:rPr>
              <a:t>Kaylee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effectLst/>
                <a:latin typeface="Segoe UI" panose="020B0502040204020203" pitchFamily="34" charset="0"/>
              </a:rPr>
              <a:t>Our project focused on stormwater flooding in the RVA area</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a:effectLst/>
                <a:latin typeface="Segoe UI" panose="020B0502040204020203" pitchFamily="34" charset="0"/>
              </a:rPr>
              <a:t>Everyone introduce themselves</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cs typeface="Calibri"/>
              </a:rPr>
              <a:t>Trinity</a:t>
            </a:r>
          </a:p>
          <a:p>
            <a:pPr marL="171450" indent="-171450">
              <a:buFontTx/>
              <a:buChar char="-"/>
            </a:pPr>
            <a:r>
              <a:rPr lang="en-US" dirty="0">
                <a:cs typeface="Calibri"/>
              </a:rPr>
              <a:t>The </a:t>
            </a:r>
            <a:r>
              <a:rPr lang="en-US" dirty="0" err="1">
                <a:cs typeface="Calibri"/>
              </a:rPr>
              <a:t>InVEST</a:t>
            </a:r>
            <a:r>
              <a:rPr lang="en-US" dirty="0">
                <a:cs typeface="Calibri"/>
              </a:rPr>
              <a:t> Urban Flood Risk Mitigation Model is a simple hydrologic model that uses soil type and landcover data to predict retention of stormwater. Areas with impervious land cover, like concrete and soils that do not conduct water well will produce more runoff during a storm than areas with highly pervious land cover (like turfgrass) and high conductivity soils. </a:t>
            </a:r>
            <a:endParaRPr lang="en-US" dirty="0">
              <a:ea typeface="Calibri"/>
              <a:cs typeface="Calibri"/>
            </a:endParaRPr>
          </a:p>
          <a:p>
            <a:pPr marL="171450" indent="-171450">
              <a:buFontTx/>
              <a:buChar char="-"/>
            </a:pPr>
            <a:r>
              <a:rPr lang="en-US" dirty="0">
                <a:cs typeface="Calibri"/>
              </a:rPr>
              <a:t>We used both the original </a:t>
            </a:r>
            <a:r>
              <a:rPr lang="en-US" dirty="0" err="1">
                <a:cs typeface="Calibri"/>
              </a:rPr>
              <a:t>InVEST</a:t>
            </a:r>
            <a:r>
              <a:rPr lang="en-US" dirty="0">
                <a:cs typeface="Calibri"/>
              </a:rPr>
              <a:t> model that takes a “design storm” for the precipitation input—a single rainfall depth that is applied across the entire study area, and a modified version of </a:t>
            </a:r>
            <a:r>
              <a:rPr lang="en-US" dirty="0" err="1">
                <a:cs typeface="Calibri"/>
              </a:rPr>
              <a:t>InVEST</a:t>
            </a:r>
            <a:r>
              <a:rPr lang="en-US" dirty="0">
                <a:cs typeface="Calibri"/>
              </a:rPr>
              <a:t> created by a past DEVELOP term that allowed us to use a raster of spatially varying rainfall depths as the precipitation input, rather than a single number. This improved the accuracy when analyzing past storms.  </a:t>
            </a:r>
            <a:endParaRPr lang="en-US" dirty="0">
              <a:ea typeface="Calibri"/>
              <a:cs typeface="Calibri"/>
            </a:endParaRPr>
          </a:p>
          <a:p>
            <a:pPr marL="171450" indent="-171450">
              <a:buFontTx/>
              <a:buChar char="-"/>
            </a:pPr>
            <a:r>
              <a:rPr lang="en-US" dirty="0">
                <a:cs typeface="Calibri"/>
              </a:rPr>
              <a:t>The model takes into account the type of soil and type of land cover and refers to a biophysical table of curve numbers, which identify the runoff retention capacity of each type of land cover and soil type, in order to calculate retention per pixel. It then subtracts runoff retention from the total storm depth at that pixel to get the runoff volume per pixel</a:t>
            </a:r>
            <a:endParaRPr lang="en-US" dirty="0">
              <a:ea typeface="Calibri"/>
              <a:cs typeface="Calibri"/>
            </a:endParaRPr>
          </a:p>
          <a:p>
            <a:pPr marL="171450" indent="-171450">
              <a:buFontTx/>
              <a:buChar char="-"/>
            </a:pPr>
            <a:r>
              <a:rPr lang="en-US" dirty="0">
                <a:cs typeface="Calibri"/>
              </a:rPr>
              <a:t>The model produces 3 outputs: </a:t>
            </a:r>
          </a:p>
          <a:p>
            <a:pPr marL="171450" indent="-171450">
              <a:buFontTx/>
              <a:buChar char="-"/>
            </a:pPr>
            <a:r>
              <a:rPr lang="en-US" dirty="0">
                <a:cs typeface="Calibri"/>
              </a:rPr>
              <a:t>1. a shapefile of the input watersheds, with an estimated flood volume for each watershed. </a:t>
            </a:r>
            <a:endParaRPr lang="en-US" dirty="0">
              <a:ea typeface="Calibri"/>
              <a:cs typeface="Calibri"/>
            </a:endParaRPr>
          </a:p>
          <a:p>
            <a:pPr marL="628650" lvl="1" indent="-171450">
              <a:buFontTx/>
              <a:buChar char="-"/>
            </a:pPr>
            <a:r>
              <a:rPr lang="en-US" dirty="0">
                <a:cs typeface="Calibri"/>
              </a:rPr>
              <a:t>2. a raster showing runoff retention per pixel, both as a percentage of the storm depth and as a volume</a:t>
            </a:r>
            <a:endParaRPr lang="en-US" dirty="0">
              <a:ea typeface="Calibri"/>
              <a:cs typeface="Calibri"/>
            </a:endParaRPr>
          </a:p>
          <a:p>
            <a:pPr marL="628650" lvl="1" indent="-171450">
              <a:buFontTx/>
              <a:buChar char="-"/>
            </a:pPr>
            <a:r>
              <a:rPr lang="en-US" dirty="0">
                <a:cs typeface="Calibri"/>
              </a:rPr>
              <a:t>3. a raster showing runoff depth per pixel—basically an estimate of how deep water will be on the surface at that point (this assumes no movement of the water so it is very inaccurate). </a:t>
            </a:r>
            <a:endParaRPr lang="en-US" dirty="0">
              <a:ea typeface="Calibri"/>
              <a:cs typeface="Calibri"/>
            </a:endParaRPr>
          </a:p>
          <a:p>
            <a:pPr marL="171450" indent="-171450">
              <a:buFontTx/>
              <a:buChar char="-"/>
            </a:pPr>
            <a:r>
              <a:rPr lang="en-US" dirty="0">
                <a:cs typeface="Calibri"/>
              </a:rPr>
              <a:t>We ran the </a:t>
            </a:r>
            <a:r>
              <a:rPr lang="en-US" dirty="0" err="1">
                <a:cs typeface="Calibri"/>
              </a:rPr>
              <a:t>InVEST</a:t>
            </a:r>
            <a:r>
              <a:rPr lang="en-US" dirty="0">
                <a:cs typeface="Calibri"/>
              </a:rPr>
              <a:t> model with a variety of rainfall inputs, including multiple storms measured by IMERG and design storms of various depths in order to provide more in-depth information about how food risk varies with different size storms. The next three slides show the outputs of </a:t>
            </a:r>
            <a:r>
              <a:rPr lang="en-US" dirty="0" err="1">
                <a:cs typeface="Calibri"/>
              </a:rPr>
              <a:t>InVEST</a:t>
            </a:r>
            <a:r>
              <a:rPr lang="en-US" dirty="0">
                <a:cs typeface="Calibri"/>
              </a:rPr>
              <a:t> for the 100-year storm, which is 213mm in 24 hours.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703743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Trinity</a:t>
            </a:r>
          </a:p>
          <a:p>
            <a:r>
              <a:rPr lang="en-US"/>
              <a:t>- The runoff retention map shows what proportion of a storm the soil in that area will absorb. High retention is good, because that means that the water will infiltrate into the ground instead of staying on the surface, and low retention is bad, because that means the water will stay on the surface and either cause flooding in that spot or flow to another location where it may cause flooding. </a:t>
            </a:r>
          </a:p>
          <a:p>
            <a:r>
              <a:rPr lang="en-US"/>
              <a:t>-The stark changes at the county boundaries are due to differences in soil hydrologic group classifications, so comparing runoff retention across county boundaries is not very accurate. </a:t>
            </a:r>
          </a:p>
          <a:p>
            <a:r>
              <a:rPr lang="en-US"/>
              <a:t>- The low runoff retention values in Richmond are due to the large amounts of impervious surfaces in the urban area. </a:t>
            </a:r>
          </a:p>
        </p:txBody>
      </p:sp>
      <p:sp>
        <p:nvSpPr>
          <p:cNvPr id="4" name="Slide Number Placeholder 3"/>
          <p:cNvSpPr>
            <a:spLocks noGrp="1"/>
          </p:cNvSpPr>
          <p:nvPr>
            <p:ph type="sldNum" sz="quarter" idx="5"/>
          </p:nvPr>
        </p:nvSpPr>
        <p:spPr/>
        <p:txBody>
          <a:bodyPr/>
          <a:lstStyle/>
          <a:p>
            <a:fld id="{E2B70416-6707-4E1C-8F2A-81B759419FE6}" type="slidenum">
              <a:rPr lang="en-US" smtClean="0"/>
              <a:t>11</a:t>
            </a:fld>
            <a:endParaRPr lang="en-US"/>
          </a:p>
        </p:txBody>
      </p:sp>
    </p:spTree>
    <p:extLst>
      <p:ext uri="{BB962C8B-B14F-4D97-AF65-F5344CB8AC3E}">
        <p14:creationId xmlns:p14="http://schemas.microsoft.com/office/powerpoint/2010/main" val="3846150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Trinity</a:t>
            </a:r>
          </a:p>
          <a:p>
            <a:pPr marL="171450" indent="-171450">
              <a:buFontTx/>
              <a:buChar char="-"/>
            </a:pPr>
            <a:r>
              <a:rPr lang="en-US"/>
              <a:t>The runoff depth output shows the amount of excess precipitation that is not absorbed by the soil for the modeled storm. In this case, the storm was 213mm, the 100-year storm, and you can see the only areas with the value of 213 are the rivers, which don’t absorb any rainfall. Because this is such an intense storm, there were no areas that were able to absorb 100% of the rainfall. </a:t>
            </a:r>
          </a:p>
          <a:p>
            <a:pPr marL="171450" indent="-171450">
              <a:buFontTx/>
              <a:buChar char="-"/>
            </a:pPr>
            <a:r>
              <a:rPr lang="en-US"/>
              <a:t>Although this gives a depth value for every pixel, in reality the water would not remain where it fell, so you would not observe any of these depths during an actual storm, but they are useful for understanding how much runoff is generated by different areas during storms of different sizes. </a:t>
            </a:r>
          </a:p>
        </p:txBody>
      </p:sp>
      <p:sp>
        <p:nvSpPr>
          <p:cNvPr id="4" name="Slide Number Placeholder 3"/>
          <p:cNvSpPr>
            <a:spLocks noGrp="1"/>
          </p:cNvSpPr>
          <p:nvPr>
            <p:ph type="sldNum" sz="quarter" idx="5"/>
          </p:nvPr>
        </p:nvSpPr>
        <p:spPr/>
        <p:txBody>
          <a:bodyPr/>
          <a:lstStyle/>
          <a:p>
            <a:fld id="{E2B70416-6707-4E1C-8F2A-81B759419FE6}" type="slidenum">
              <a:rPr lang="en-US" smtClean="0"/>
              <a:t>12</a:t>
            </a:fld>
            <a:endParaRPr lang="en-US"/>
          </a:p>
        </p:txBody>
      </p:sp>
    </p:spTree>
    <p:extLst>
      <p:ext uri="{BB962C8B-B14F-4D97-AF65-F5344CB8AC3E}">
        <p14:creationId xmlns:p14="http://schemas.microsoft.com/office/powerpoint/2010/main" val="8043008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Trinity</a:t>
            </a:r>
          </a:p>
          <a:p>
            <a:r>
              <a:rPr lang="en-US" b="0" dirty="0"/>
              <a:t>- The flood volume output sums the predicted runoff depths for each watershed to give an overall flood volume per watershed. Again, this is a catastrophic storm and the model assumes no drainage or routing, so the numbers look </a:t>
            </a:r>
            <a:r>
              <a:rPr lang="en-US" dirty="0"/>
              <a:t>inaccurate</a:t>
            </a:r>
            <a:r>
              <a:rPr lang="en-US" b="0" dirty="0"/>
              <a:t>, but this output is useful for identifying which areas are most likely to be at risk of flooding based on the overall capacity for runoff retention in their watershed.</a:t>
            </a:r>
            <a:r>
              <a:rPr lang="en-US" dirty="0"/>
              <a:t> </a:t>
            </a:r>
            <a:endParaRPr lang="en-US" b="0" dirty="0"/>
          </a:p>
        </p:txBody>
      </p:sp>
      <p:sp>
        <p:nvSpPr>
          <p:cNvPr id="4" name="Slide Number Placeholder 3"/>
          <p:cNvSpPr>
            <a:spLocks noGrp="1"/>
          </p:cNvSpPr>
          <p:nvPr>
            <p:ph type="sldNum" sz="quarter" idx="5"/>
          </p:nvPr>
        </p:nvSpPr>
        <p:spPr/>
        <p:txBody>
          <a:bodyPr/>
          <a:lstStyle/>
          <a:p>
            <a:fld id="{E2B70416-6707-4E1C-8F2A-81B759419FE6}" type="slidenum">
              <a:rPr lang="en-US" smtClean="0"/>
              <a:t>13</a:t>
            </a:fld>
            <a:endParaRPr lang="en-US"/>
          </a:p>
        </p:txBody>
      </p:sp>
    </p:spTree>
    <p:extLst>
      <p:ext uri="{BB962C8B-B14F-4D97-AF65-F5344CB8AC3E}">
        <p14:creationId xmlns:p14="http://schemas.microsoft.com/office/powerpoint/2010/main" val="2643496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cs typeface="Calibri"/>
              </a:rPr>
              <a:t>Kaylee</a:t>
            </a:r>
          </a:p>
          <a:p>
            <a:pPr marL="171450" indent="-171450">
              <a:buFontTx/>
              <a:buChar char="-"/>
            </a:pPr>
            <a:r>
              <a:rPr lang="en-US" dirty="0">
                <a:cs typeface="Calibri"/>
              </a:rPr>
              <a:t>The </a:t>
            </a:r>
            <a:r>
              <a:rPr lang="en-US" dirty="0" err="1">
                <a:cs typeface="Calibri"/>
              </a:rPr>
              <a:t>InVEST</a:t>
            </a:r>
            <a:r>
              <a:rPr lang="en-US" dirty="0">
                <a:cs typeface="Calibri"/>
              </a:rPr>
              <a:t> model only predicts runoff retention with no routing of the water from areas of high elevation to low, and the Malstrom model only predicts pooling of water based on elevation, without taking into account how the water might infiltrate. We can combine them to get a more accurate picture of flooding. </a:t>
            </a:r>
            <a:endParaRPr lang="en-US" dirty="0">
              <a:ea typeface="Calibri"/>
              <a:cs typeface="Calibri"/>
            </a:endParaRPr>
          </a:p>
          <a:p>
            <a:pPr marL="171450" indent="-171450">
              <a:buFontTx/>
              <a:buChar char="-"/>
            </a:pPr>
            <a:r>
              <a:rPr lang="en-US" dirty="0">
                <a:cs typeface="Calibri"/>
              </a:rPr>
              <a:t>To do this, we ran the </a:t>
            </a:r>
            <a:r>
              <a:rPr lang="en-US" dirty="0" err="1">
                <a:cs typeface="Calibri"/>
              </a:rPr>
              <a:t>InVEST</a:t>
            </a:r>
            <a:r>
              <a:rPr lang="en-US" dirty="0">
                <a:cs typeface="Calibri"/>
              </a:rPr>
              <a:t> model using the “</a:t>
            </a:r>
            <a:r>
              <a:rPr lang="en-US" dirty="0" err="1">
                <a:cs typeface="Calibri"/>
              </a:rPr>
              <a:t>bluespot</a:t>
            </a:r>
            <a:r>
              <a:rPr lang="en-US" dirty="0">
                <a:cs typeface="Calibri"/>
              </a:rPr>
              <a:t> watersheds”, which are the areas of land that drain into a </a:t>
            </a:r>
            <a:r>
              <a:rPr lang="en-US" dirty="0" err="1">
                <a:cs typeface="Calibri"/>
              </a:rPr>
              <a:t>bluespot</a:t>
            </a:r>
            <a:r>
              <a:rPr lang="en-US" dirty="0">
                <a:cs typeface="Calibri"/>
              </a:rPr>
              <a:t>, as the input, instead of the watersheds delineated from HUC-12. This gave us a predicted flood volume for each </a:t>
            </a:r>
            <a:r>
              <a:rPr lang="en-US" dirty="0" err="1">
                <a:cs typeface="Calibri"/>
              </a:rPr>
              <a:t>bluespot</a:t>
            </a:r>
            <a:r>
              <a:rPr lang="en-US" dirty="0">
                <a:cs typeface="Calibri"/>
              </a:rPr>
              <a:t> watershed, based on the runoff retention capacity of the land inside that watershed. We then divided the predicted food volume for each watershed by the area of the associated </a:t>
            </a:r>
            <a:r>
              <a:rPr lang="en-US" dirty="0" err="1">
                <a:cs typeface="Calibri"/>
              </a:rPr>
              <a:t>bluespot</a:t>
            </a:r>
            <a:r>
              <a:rPr lang="en-US" dirty="0">
                <a:cs typeface="Calibri"/>
              </a:rPr>
              <a:t>. This produced an estimated depth of pooling for each </a:t>
            </a:r>
            <a:r>
              <a:rPr lang="en-US" dirty="0" err="1">
                <a:cs typeface="Calibri"/>
              </a:rPr>
              <a:t>bluespot</a:t>
            </a:r>
            <a:r>
              <a:rPr lang="en-US" dirty="0">
                <a:cs typeface="Calibri"/>
              </a:rPr>
              <a:t>. </a:t>
            </a:r>
            <a:endParaRPr lang="en-US" dirty="0">
              <a:ea typeface="Calibri"/>
              <a:cs typeface="Calibri"/>
            </a:endParaRPr>
          </a:p>
          <a:p>
            <a:pPr marL="171450" indent="-171450">
              <a:buFontTx/>
              <a:buChar char="-"/>
            </a:pPr>
            <a:r>
              <a:rPr lang="en-US" dirty="0">
                <a:cs typeface="Calibri"/>
              </a:rPr>
              <a:t>This allowed us to see which </a:t>
            </a:r>
            <a:r>
              <a:rPr lang="en-US" dirty="0" err="1">
                <a:cs typeface="Calibri"/>
              </a:rPr>
              <a:t>bluespots</a:t>
            </a:r>
            <a:r>
              <a:rPr lang="en-US" dirty="0">
                <a:cs typeface="Calibri"/>
              </a:rPr>
              <a:t> are likely to actually flood during a storm—a </a:t>
            </a:r>
            <a:r>
              <a:rPr lang="en-US" dirty="0" err="1">
                <a:cs typeface="Calibri"/>
              </a:rPr>
              <a:t>bluespot</a:t>
            </a:r>
            <a:r>
              <a:rPr lang="en-US" dirty="0">
                <a:cs typeface="Calibri"/>
              </a:rPr>
              <a:t> who’s entire watershed is just turfgrass probably isn’t going to flood that much, because the water will infiltrate before it can run off into the </a:t>
            </a:r>
            <a:r>
              <a:rPr lang="en-US" dirty="0" err="1">
                <a:cs typeface="Calibri"/>
              </a:rPr>
              <a:t>bluespot</a:t>
            </a:r>
            <a:r>
              <a:rPr lang="en-US" dirty="0">
                <a:cs typeface="Calibri"/>
              </a:rPr>
              <a:t>. But a </a:t>
            </a:r>
            <a:r>
              <a:rPr lang="en-US" dirty="0" err="1">
                <a:cs typeface="Calibri"/>
              </a:rPr>
              <a:t>bluespot</a:t>
            </a:r>
            <a:r>
              <a:rPr lang="en-US" dirty="0">
                <a:cs typeface="Calibri"/>
              </a:rPr>
              <a:t> surrounded by a bunch of concrete is going to fill up quickly as none of the rain that falls in its watershed will be absorbed by the ground. </a:t>
            </a:r>
            <a:endParaRPr lang="en-US" dirty="0">
              <a:ea typeface="Calibri"/>
              <a:cs typeface="Calibri"/>
            </a:endParaRPr>
          </a:p>
          <a:p>
            <a:pPr marL="171450" indent="-171450">
              <a:buFontTx/>
              <a:buChar char="-"/>
            </a:pPr>
            <a:r>
              <a:rPr lang="en-US" dirty="0">
                <a:cs typeface="Calibri"/>
              </a:rPr>
              <a:t>Significant limitations: does not account for any type of drainage infrastructure; there is also large error caused by the building heights</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42943547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Kaylee</a:t>
            </a:r>
          </a:p>
          <a:p>
            <a:pPr marL="171450" indent="-171450">
              <a:buFontTx/>
              <a:buChar char="-"/>
            </a:pPr>
            <a:r>
              <a:rPr lang="en-US" b="0" dirty="0"/>
              <a:t>To create this map, we ran the </a:t>
            </a:r>
            <a:r>
              <a:rPr lang="en-US" b="0" dirty="0" err="1"/>
              <a:t>InVEST</a:t>
            </a:r>
            <a:r>
              <a:rPr lang="en-US" b="0" dirty="0"/>
              <a:t> model using the </a:t>
            </a:r>
            <a:r>
              <a:rPr lang="en-US" b="0" dirty="0" err="1"/>
              <a:t>bluespot</a:t>
            </a:r>
            <a:r>
              <a:rPr lang="en-US" b="0" dirty="0"/>
              <a:t> watersheds and a gridded rainfall raster compiled from IMERG data from May 18</a:t>
            </a:r>
            <a:r>
              <a:rPr lang="en-US" b="0" baseline="30000" dirty="0"/>
              <a:t>th</a:t>
            </a:r>
            <a:r>
              <a:rPr lang="en-US" b="0" dirty="0"/>
              <a:t>-19</a:t>
            </a:r>
            <a:r>
              <a:rPr lang="en-US" b="0" baseline="30000" dirty="0"/>
              <a:t>th</a:t>
            </a:r>
            <a:r>
              <a:rPr lang="en-US" b="0" dirty="0"/>
              <a:t>, 2018—one of the storms recommended by our partners. This gave us an estimated flood volume for each </a:t>
            </a:r>
            <a:r>
              <a:rPr lang="en-US" b="0" dirty="0" err="1"/>
              <a:t>bluespot</a:t>
            </a:r>
            <a:r>
              <a:rPr lang="en-US" b="0" dirty="0"/>
              <a:t> watershed. We divided that volume by the area of the associated blue spot to get the depth in each </a:t>
            </a:r>
            <a:r>
              <a:rPr lang="en-US" b="0" dirty="0" err="1"/>
              <a:t>bluespot</a:t>
            </a:r>
            <a:r>
              <a:rPr lang="en-US" b="0" dirty="0"/>
              <a:t> (assuming all the water in its watershed that did not infiltrate runs into the </a:t>
            </a:r>
            <a:r>
              <a:rPr lang="en-US" b="0" dirty="0" err="1"/>
              <a:t>bluespot</a:t>
            </a:r>
            <a:r>
              <a:rPr lang="en-US" b="0" dirty="0"/>
              <a:t> and there is no drain inside the </a:t>
            </a:r>
            <a:r>
              <a:rPr lang="en-US" b="0" dirty="0" err="1"/>
              <a:t>bluespot</a:t>
            </a:r>
            <a:r>
              <a:rPr lang="en-US" b="0" dirty="0"/>
              <a:t>).</a:t>
            </a:r>
            <a:r>
              <a:rPr lang="en-US" dirty="0"/>
              <a:t> </a:t>
            </a:r>
            <a:endParaRPr lang="en-US" b="0" dirty="0">
              <a:ea typeface="Calibri"/>
              <a:cs typeface="Calibri"/>
            </a:endParaRPr>
          </a:p>
          <a:p>
            <a:pPr marL="171450" indent="-171450">
              <a:buFontTx/>
              <a:buChar char="-"/>
            </a:pPr>
            <a:r>
              <a:rPr lang="en-US" b="0" dirty="0"/>
              <a:t>The orange dots show the locations of </a:t>
            </a:r>
            <a:r>
              <a:rPr lang="en-US" b="0" dirty="0" err="1"/>
              <a:t>bluespots</a:t>
            </a:r>
            <a:r>
              <a:rPr lang="en-US" b="0" dirty="0"/>
              <a:t> predicted to have a depth greater than 20mm (about 6 inches) as a result of this storm. This is probably not what was observed, because most of these </a:t>
            </a:r>
            <a:r>
              <a:rPr lang="en-US" b="0" dirty="0" err="1"/>
              <a:t>bluespots</a:t>
            </a:r>
            <a:r>
              <a:rPr lang="en-US" b="0" dirty="0"/>
              <a:t> have drainage systems.</a:t>
            </a:r>
            <a:r>
              <a:rPr lang="en-US" dirty="0"/>
              <a:t> </a:t>
            </a:r>
            <a:endParaRPr lang="en-US" b="0" dirty="0">
              <a:ea typeface="Calibri"/>
              <a:cs typeface="Calibri"/>
            </a:endParaRPr>
          </a:p>
          <a:p>
            <a:pPr marL="171450" indent="-171450">
              <a:buFontTx/>
              <a:buChar char="-"/>
            </a:pPr>
            <a:r>
              <a:rPr lang="en-US" b="0" dirty="0"/>
              <a:t>The background is the estimated rainfall depth from IMERG, interpolated from a 1000km resolution to 30m</a:t>
            </a:r>
            <a:r>
              <a:rPr lang="en-US" dirty="0"/>
              <a:t> </a:t>
            </a:r>
            <a:endParaRPr lang="en-US" b="0">
              <a:sym typeface="Wingdings" panose="05000000000000000000" pitchFamily="2" charset="2"/>
            </a:endParaRPr>
          </a:p>
          <a:p>
            <a:pPr marL="171450" indent="-171450">
              <a:buFontTx/>
              <a:buChar char="-"/>
            </a:pPr>
            <a:r>
              <a:rPr lang="en-US" b="0" dirty="0">
                <a:sym typeface="Wingdings" panose="05000000000000000000" pitchFamily="2" charset="2"/>
              </a:rPr>
              <a:t>This map shows how flooding was worst in the areas with the highest precipitation (top and far right); however, it’s also important to note areas where precipitation was high but there was less flooding (center right), and areas where precipitation was low but there were still many predicted floods (left side of image). Those are the areas that may need infrastructure improvements.</a:t>
            </a:r>
            <a:r>
              <a:rPr lang="en-US" dirty="0">
                <a:sym typeface="Wingdings" panose="05000000000000000000" pitchFamily="2" charset="2"/>
              </a:rPr>
              <a:t> </a:t>
            </a:r>
            <a:endParaRPr lang="en-US" b="0"/>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313758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Kaylee</a:t>
            </a:r>
          </a:p>
          <a:p>
            <a:pPr marL="171450" indent="-171450">
              <a:buFontTx/>
              <a:buChar char="-"/>
            </a:pPr>
            <a:r>
              <a:rPr lang="en-US" b="0" dirty="0"/>
              <a:t>The IMERG data </a:t>
            </a:r>
            <a:r>
              <a:rPr lang="en-US" dirty="0"/>
              <a:t>helped </a:t>
            </a:r>
            <a:r>
              <a:rPr lang="en-US" b="0" dirty="0"/>
              <a:t>us see what happened in the past, but to analyze relative risk between different areas we use a single rainfall depth input to the model—this lets us see how different areas will respond to the same level of rainfall. For better visualization of this result, we zoomed in on a smaller area of Richmond.</a:t>
            </a:r>
            <a:r>
              <a:rPr lang="en-US" dirty="0"/>
              <a:t> </a:t>
            </a:r>
            <a:endParaRPr lang="en-US" b="0" dirty="0">
              <a:ea typeface="Calibri"/>
              <a:cs typeface="Calibri"/>
            </a:endParaRPr>
          </a:p>
          <a:p>
            <a:pPr marL="171450" indent="-171450">
              <a:buFontTx/>
              <a:buChar char="-"/>
            </a:pPr>
            <a:r>
              <a:rPr lang="en-US" b="0" dirty="0"/>
              <a:t>This map was generated using the same process as the previous one, except the rainfall input was a single number—213mm—rather than a spatially varied raster from IMERG data. Instead of selecting a specific depth threshold, we colored each </a:t>
            </a:r>
            <a:r>
              <a:rPr lang="en-US" b="0" dirty="0" err="1"/>
              <a:t>bluespot</a:t>
            </a:r>
            <a:r>
              <a:rPr lang="en-US" b="0" dirty="0"/>
              <a:t> by the predicted depth.</a:t>
            </a:r>
            <a:r>
              <a:rPr lang="en-US" dirty="0"/>
              <a:t> </a:t>
            </a:r>
          </a:p>
          <a:p>
            <a:pPr marL="171450" indent="-171450">
              <a:buFontTx/>
              <a:buChar char="-"/>
            </a:pPr>
            <a:r>
              <a:rPr lang="en-US" b="0" dirty="0"/>
              <a:t>These numbers look pretty catastrophic and unrealistic, but keep in mind that this assumes no drainage systems and 213mm is the 100-year-storm, so this is not a normal rainfall event. We produced this map for several smaller storms with shorter return periods, like 1 year or 5 years, so that our partners could see the relative impact of various storms on different areas.</a:t>
            </a:r>
            <a:r>
              <a:rPr lang="en-US" dirty="0"/>
              <a:t> </a:t>
            </a:r>
            <a:endParaRPr lang="en-US" b="0" dirty="0">
              <a:ea typeface="Calibri"/>
              <a:cs typeface="Calibri"/>
            </a:endParaRPr>
          </a:p>
          <a:p>
            <a:pPr marL="171450" indent="-171450">
              <a:buFontTx/>
              <a:buChar char="-"/>
            </a:pPr>
            <a:r>
              <a:rPr lang="en-US" b="0" dirty="0"/>
              <a:t>This map shows, at the city block level, where floods are most likely and a worst-case estimate of how deep they could be.</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3096869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a:cs typeface="Calibri"/>
              </a:rPr>
              <a:t>Maggie</a:t>
            </a:r>
          </a:p>
          <a:p>
            <a:pPr marL="171450" indent="-171450">
              <a:buFontTx/>
              <a:buChar char="-"/>
            </a:pPr>
            <a:r>
              <a:rPr lang="en-US">
                <a:cs typeface="Calibri"/>
              </a:rPr>
              <a:t>Used retention output from </a:t>
            </a:r>
            <a:r>
              <a:rPr lang="en-US" err="1">
                <a:cs typeface="Calibri"/>
              </a:rPr>
              <a:t>InVEST</a:t>
            </a:r>
            <a:r>
              <a:rPr lang="en-US">
                <a:cs typeface="Calibri"/>
              </a:rPr>
              <a:t> model</a:t>
            </a:r>
          </a:p>
          <a:p>
            <a:pPr marL="171450" indent="-171450">
              <a:buFontTx/>
              <a:buChar char="-"/>
            </a:pPr>
            <a:r>
              <a:rPr lang="en-US">
                <a:cs typeface="Calibri"/>
              </a:rPr>
              <a:t>Found average retention in each </a:t>
            </a:r>
            <a:r>
              <a:rPr lang="en-US" err="1">
                <a:cs typeface="Calibri"/>
              </a:rPr>
              <a:t>bluespot</a:t>
            </a:r>
            <a:r>
              <a:rPr lang="en-US">
                <a:cs typeface="Calibri"/>
              </a:rPr>
              <a:t> watershed </a:t>
            </a:r>
          </a:p>
          <a:p>
            <a:pPr marL="171450" indent="-171450">
              <a:buFontTx/>
              <a:buChar char="-"/>
            </a:pPr>
            <a:r>
              <a:rPr lang="en-US">
                <a:cs typeface="Calibri"/>
              </a:rPr>
              <a:t>Retention is more important in the area surrounding the </a:t>
            </a:r>
            <a:r>
              <a:rPr lang="en-US" err="1">
                <a:cs typeface="Calibri"/>
              </a:rPr>
              <a:t>bluespot</a:t>
            </a:r>
            <a:r>
              <a:rPr lang="en-US">
                <a:cs typeface="Calibri"/>
              </a:rPr>
              <a:t> than the </a:t>
            </a:r>
            <a:r>
              <a:rPr lang="en-US" err="1">
                <a:cs typeface="Calibri"/>
              </a:rPr>
              <a:t>bluespot</a:t>
            </a:r>
            <a:r>
              <a:rPr lang="en-US">
                <a:cs typeface="Calibri"/>
              </a:rPr>
              <a:t> itself, because that is the water flowing into the </a:t>
            </a:r>
            <a:r>
              <a:rPr lang="en-US" err="1">
                <a:cs typeface="Calibri"/>
              </a:rPr>
              <a:t>bluespot</a:t>
            </a:r>
            <a:endParaRPr lang="en-US">
              <a:cs typeface="Calibri"/>
            </a:endParaRPr>
          </a:p>
          <a:p>
            <a:pPr marL="171450" indent="-171450">
              <a:buFontTx/>
              <a:buChar char="-"/>
            </a:pPr>
            <a:r>
              <a:rPr lang="en-US">
                <a:cs typeface="Calibri"/>
              </a:rPr>
              <a:t>Created flood index by adding </a:t>
            </a:r>
            <a:r>
              <a:rPr lang="en-US" err="1">
                <a:cs typeface="Calibri"/>
              </a:rPr>
              <a:t>bluespot</a:t>
            </a:r>
            <a:r>
              <a:rPr lang="en-US">
                <a:cs typeface="Calibri"/>
              </a:rPr>
              <a:t> coverage and average retention to weigh them evenly</a:t>
            </a:r>
          </a:p>
          <a:p>
            <a:pPr marL="171450" indent="-171450">
              <a:buFontTx/>
              <a:buChar char="-"/>
            </a:pPr>
            <a:r>
              <a:rPr lang="en-US">
                <a:cs typeface="Calibri"/>
              </a:rPr>
              <a:t>Created a bivariate map to show the areas that are both most at risk for flooding and also at risk socially</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40154494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Maggie</a:t>
            </a:r>
            <a:endParaRPr lang="en-US" b="0"/>
          </a:p>
          <a:p>
            <a:pPr marL="171450" indent="-171450">
              <a:buFontTx/>
              <a:buChar char="-"/>
            </a:pPr>
            <a:r>
              <a:rPr lang="en-US" b="0"/>
              <a:t>Output of Flood Risk Methodology</a:t>
            </a:r>
          </a:p>
          <a:p>
            <a:pPr marL="171450" indent="-171450">
              <a:buFontTx/>
              <a:buChar char="-"/>
            </a:pPr>
            <a:r>
              <a:rPr lang="en-US" b="0"/>
              <a:t>Each census tract has an assigned flood risk index value </a:t>
            </a:r>
          </a:p>
          <a:p>
            <a:pPr marL="171450" indent="-171450">
              <a:buFontTx/>
              <a:buChar char="-"/>
            </a:pPr>
            <a:r>
              <a:rPr lang="en-US" b="0"/>
              <a:t>We will use these values for comparison with CDC Social Vulnerability values</a:t>
            </a:r>
          </a:p>
          <a:p>
            <a:pPr marL="171450" indent="-171450">
              <a:buFontTx/>
              <a:buChar char="-"/>
            </a:pPr>
            <a:r>
              <a:rPr lang="en-US" b="0"/>
              <a:t>Can see that Richmond, Charles City County, and Town of Ashland have some of the worst values</a:t>
            </a:r>
          </a:p>
          <a:p>
            <a:pPr marL="628650" lvl="1" indent="-171450">
              <a:buFontTx/>
              <a:buChar char="-"/>
            </a:pPr>
            <a:r>
              <a:rPr lang="en-US" b="0"/>
              <a:t>Charles City likely due to soil classification issues</a:t>
            </a:r>
          </a:p>
          <a:p>
            <a:pPr marL="628650" lvl="1" indent="-171450">
              <a:buFontTx/>
              <a:buChar char="-"/>
            </a:pPr>
            <a:r>
              <a:rPr lang="en-US" b="0"/>
              <a:t>Richmond and Ashland because they’re more urban, have lots of impermeable paved surfaces</a:t>
            </a: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7455875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Trinity:</a:t>
            </a:r>
          </a:p>
          <a:p>
            <a:pPr marL="171450" indent="-171450">
              <a:buFont typeface="Arial" panose="020B0604020202020204" pitchFamily="34" charset="0"/>
              <a:buChar char="•"/>
            </a:pPr>
            <a:r>
              <a:rPr lang="en-US" b="0"/>
              <a:t>The SVI score is broken into four themes: 1. Racial and Ethnic Minority Status 2. Socioeconomic Status 3. Household Characteristics and 4. Housing and Transportation Type. </a:t>
            </a:r>
          </a:p>
          <a:p>
            <a:pPr marL="171450" indent="-171450">
              <a:buFont typeface="Arial" panose="020B0604020202020204" pitchFamily="34" charset="0"/>
              <a:buChar char="•"/>
            </a:pPr>
            <a:r>
              <a:rPr lang="en-US" sz="1200" b="0" i="0" u="none" strike="noStrike" baseline="0">
                <a:solidFill>
                  <a:srgbClr val="000000"/>
                </a:solidFill>
                <a:latin typeface="Calibri" panose="020F0502020204030204" pitchFamily="34" charset="0"/>
              </a:rPr>
              <a:t>The degree to which a community exhibits certain social and financial conditions, may affect that community’s ability to prevent suffering and financial loss in the event of disaster.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The SVI score allows us to assess community need during emergency preparedness planning.</a:t>
            </a:r>
            <a:endParaRPr lang="en-US" sz="1200" b="0" i="0" u="none" strike="noStrike" baseline="0">
              <a:solidFill>
                <a:srgbClr val="000000"/>
              </a:solidFill>
              <a:latin typeface="Calibri" panose="020F0502020204030204" pitchFamily="34" charset="0"/>
            </a:endParaRPr>
          </a:p>
          <a:p>
            <a:pPr marL="171450" indent="-171450">
              <a:buFont typeface="Arial" panose="020B0604020202020204" pitchFamily="34" charset="0"/>
              <a:buChar char="•"/>
            </a:pPr>
            <a:r>
              <a:rPr lang="en-US" sz="1200" b="0" i="0" u="none" strike="noStrike" baseline="0">
                <a:solidFill>
                  <a:srgbClr val="000000"/>
                </a:solidFill>
                <a:latin typeface="Calibri" panose="020F0502020204030204" pitchFamily="34" charset="0"/>
              </a:rPr>
              <a:t>Communities with a high SVI and high flood risk are less likely to quickly recover from a disaster or hazard.</a:t>
            </a:r>
          </a:p>
          <a:p>
            <a:pPr marL="171450" indent="-171450">
              <a:buFont typeface="Arial" panose="020B0604020202020204" pitchFamily="34" charset="0"/>
              <a:buChar char="•"/>
            </a:pPr>
            <a:r>
              <a:rPr lang="en-US" sz="1200" b="0" i="0" u="none" strike="noStrike" baseline="0">
                <a:solidFill>
                  <a:srgbClr val="000000"/>
                </a:solidFill>
                <a:latin typeface="Calibri" panose="020F0502020204030204" pitchFamily="34" charset="0"/>
              </a:rPr>
              <a:t>Some standout areas, Ashland, Charles City, Richmond (Clopton, East Highland Park) </a:t>
            </a:r>
            <a:endParaRPr lang="en-US" b="0"/>
          </a:p>
          <a:p>
            <a:pPr marL="171450" indent="-171450">
              <a:buFontTx/>
              <a:buChar char="-"/>
            </a:pPr>
            <a:endParaRPr lang="en-US" b="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2525261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cs typeface="Calibri"/>
              </a:rPr>
              <a:t>Brodie</a:t>
            </a:r>
          </a:p>
          <a:p>
            <a:pPr marL="171450" indent="-171450">
              <a:buFontTx/>
              <a:buChar char="-"/>
            </a:pPr>
            <a:r>
              <a:rPr lang="en-US" b="0" dirty="0">
                <a:cs typeface="Calibri"/>
              </a:rPr>
              <a:t>PlanRVA was formed in 1969 as a coalition of local governments in central Virginia. PlanRVA is governed by a 33-member Board of Commissioners consisting of officials elected by the nine member governments, Ashland, Charles City, Chesterfield, Goochland, Hanover, Henrico, New Kent, Powhatan, and Richmond, as well as local planning commissioners and citizen representatives. </a:t>
            </a:r>
          </a:p>
          <a:p>
            <a:pPr marL="171450" indent="-171450">
              <a:buFontTx/>
              <a:buChar char="-"/>
            </a:pPr>
            <a:r>
              <a:rPr lang="en-US" b="0" dirty="0" err="1">
                <a:cs typeface="Calibri"/>
              </a:rPr>
              <a:t>PlanRVA’s</a:t>
            </a:r>
            <a:r>
              <a:rPr lang="en-US" b="0" dirty="0">
                <a:cs typeface="Calibri"/>
              </a:rPr>
              <a:t> mission is to promote regional cooperation and collaboration to address challenges and sustain the region’s growth. The main areas of </a:t>
            </a:r>
            <a:r>
              <a:rPr lang="en-US" b="0" dirty="0" err="1">
                <a:cs typeface="Calibri"/>
              </a:rPr>
              <a:t>PlanRVA’s</a:t>
            </a:r>
            <a:r>
              <a:rPr lang="en-US" b="0" dirty="0">
                <a:cs typeface="Calibri"/>
              </a:rPr>
              <a:t> work are community development, emergency management, the environment, and transportation. </a:t>
            </a:r>
          </a:p>
          <a:p>
            <a:pPr marL="171450" indent="-171450">
              <a:buFontTx/>
              <a:buChar char="-"/>
            </a:pPr>
            <a:r>
              <a:rPr lang="en-US" b="0" dirty="0">
                <a:cs typeface="Calibri"/>
              </a:rPr>
              <a:t>Nicole Keller, who joined </a:t>
            </a:r>
            <a:r>
              <a:rPr lang="en-US" b="0" dirty="0" err="1">
                <a:cs typeface="Calibri"/>
              </a:rPr>
              <a:t>PlanRVA</a:t>
            </a:r>
            <a:r>
              <a:rPr lang="en-US" b="0" dirty="0">
                <a:cs typeface="Calibri"/>
              </a:rPr>
              <a:t> in 2022 as a Resilience Planner and is a </a:t>
            </a:r>
            <a:r>
              <a:rPr lang="en-US" dirty="0">
                <a:cs typeface="Calibri"/>
              </a:rPr>
              <a:t>DEVELOP </a:t>
            </a:r>
            <a:r>
              <a:rPr lang="en-US" b="0" dirty="0">
                <a:cs typeface="Calibri"/>
              </a:rPr>
              <a:t>alumna, instigated this project as a way to enhance </a:t>
            </a:r>
            <a:r>
              <a:rPr lang="en-US" b="0" dirty="0" err="1">
                <a:cs typeface="Calibri"/>
              </a:rPr>
              <a:t>PlanRVA’s</a:t>
            </a:r>
            <a:r>
              <a:rPr lang="en-US" b="0" dirty="0">
                <a:cs typeface="Calibri"/>
              </a:rPr>
              <a:t> work with the use of </a:t>
            </a:r>
            <a:r>
              <a:rPr lang="en-US" dirty="0">
                <a:cs typeface="Calibri"/>
              </a:rPr>
              <a:t>EOs</a:t>
            </a:r>
            <a:r>
              <a:rPr lang="en-US" b="0" dirty="0">
                <a:cs typeface="Calibri"/>
              </a:rPr>
              <a:t>.</a:t>
            </a:r>
            <a:r>
              <a:rPr lang="en-US" dirty="0">
                <a:cs typeface="Calibri"/>
              </a:rPr>
              <a:t> </a:t>
            </a:r>
            <a:endParaRPr lang="en-US" b="0" dirty="0">
              <a:ea typeface="Calibri"/>
              <a:cs typeface="Calibri"/>
            </a:endParaRPr>
          </a:p>
          <a:p>
            <a:pPr marL="171450" indent="-171450">
              <a:buFontTx/>
              <a:buChar char="-"/>
            </a:pPr>
            <a:endParaRPr lang="en-US" b="0" dirty="0">
              <a:cs typeface="Calibri"/>
            </a:endParaRPr>
          </a:p>
          <a:p>
            <a:pPr marL="171450" indent="-171450">
              <a:buFontTx/>
              <a:buChar char="-"/>
            </a:pPr>
            <a:r>
              <a:rPr lang="en-US" b="0" dirty="0">
                <a:cs typeface="Calibri"/>
              </a:rPr>
              <a:t>Groundwork RVA is a nonprofit that works with youth to enhance green spaces in Richmond communities</a:t>
            </a:r>
          </a:p>
          <a:p>
            <a:pPr marL="171450" indent="-171450">
              <a:buFontTx/>
              <a:buChar char="-"/>
            </a:pPr>
            <a:r>
              <a:rPr lang="en-US" b="0" dirty="0">
                <a:cs typeface="Calibri"/>
              </a:rPr>
              <a:t>They have initiatives both for highschoolers and recent graduates to learn about landscape architecture and design and implement it in their communities </a:t>
            </a:r>
          </a:p>
          <a:p>
            <a:pPr marL="171450" indent="-171450">
              <a:buFontTx/>
              <a:buChar char="-"/>
            </a:pPr>
            <a:endParaRPr lang="en-US" b="0" dirty="0">
              <a:cs typeface="Calibri"/>
            </a:endParaRPr>
          </a:p>
          <a:p>
            <a:pPr marL="0" indent="0">
              <a:buFontTx/>
              <a:buNone/>
            </a:pPr>
            <a:endParaRPr lang="en-US" b="1" dirty="0">
              <a:cs typeface="Calibri"/>
            </a:endParaRPr>
          </a:p>
          <a:p>
            <a:pPr marL="171450" indent="-171450">
              <a:buFont typeface="Arial" panose="020B0604020202020204" pitchFamily="34" charset="0"/>
              <a:buChar char="•"/>
            </a:pPr>
            <a:r>
              <a:rPr lang="en-US" b="1" dirty="0">
                <a:cs typeface="Calibri"/>
              </a:rPr>
              <a:t>Links to Partners Websites</a:t>
            </a:r>
          </a:p>
          <a:p>
            <a:pPr marL="628650" lvl="1" indent="-171450">
              <a:buFont typeface="Arial" panose="020B0604020202020204" pitchFamily="34" charset="0"/>
              <a:buChar char="•"/>
            </a:pPr>
            <a:r>
              <a:rPr lang="en-US" dirty="0">
                <a:cs typeface="Calibri"/>
              </a:rPr>
              <a:t>https://planrva.org/home/about-the-commission/#:~:text=What%20We%20Do,citizens%20in%20the%20planning%20district. </a:t>
            </a:r>
          </a:p>
          <a:p>
            <a:pPr marL="628650" lvl="1" indent="-171450">
              <a:buFont typeface="Arial" panose="020B0604020202020204" pitchFamily="34" charset="0"/>
              <a:buChar char="•"/>
            </a:pPr>
            <a:endParaRPr lang="en-US" dirty="0">
              <a:cs typeface="Calibri"/>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https://www.groundworkrva.org/mission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p>
          <a:p>
            <a:r>
              <a:rPr lang="en-US" dirty="0"/>
              <a:t>Image 1 Credit: Nicole Keller, </a:t>
            </a:r>
            <a:r>
              <a:rPr lang="en-US" dirty="0" err="1"/>
              <a:t>PlanRVA</a:t>
            </a:r>
            <a:endParaRPr lang="en-US" dirty="0">
              <a:ea typeface="Calibri" panose="020F0502020204030204"/>
              <a:cs typeface="Calibri"/>
            </a:endParaRPr>
          </a:p>
          <a:p>
            <a:r>
              <a:rPr lang="en-US" dirty="0"/>
              <a:t>Image 1 Source: Provided by DEVELOP partner</a:t>
            </a:r>
            <a:endParaRPr lang="en-US" dirty="0">
              <a:ea typeface="Calibri" panose="020F0502020204030204"/>
              <a:cs typeface="Calibri"/>
            </a:endParaRPr>
          </a:p>
          <a:p>
            <a:endParaRPr lang="en-US" dirty="0">
              <a:ea typeface="Calibri" panose="020F0502020204030204"/>
              <a:cs typeface="Calibri"/>
            </a:endParaRPr>
          </a:p>
          <a:p>
            <a:r>
              <a:rPr lang="en-US" dirty="0"/>
              <a:t>Image 2 Credit: Rosa </a:t>
            </a:r>
            <a:r>
              <a:rPr lang="en-US" dirty="0" err="1"/>
              <a:t>Roncales</a:t>
            </a:r>
            <a:r>
              <a:rPr lang="en-US" dirty="0"/>
              <a:t>, Groundwork RVA</a:t>
            </a:r>
            <a:endParaRPr lang="en-US" dirty="0">
              <a:ea typeface="Calibri"/>
              <a:cs typeface="Calibri"/>
            </a:endParaRPr>
          </a:p>
          <a:p>
            <a:r>
              <a:rPr lang="en-US" dirty="0"/>
              <a:t>Image 2 Source: Provided by DEVELOP partner</a:t>
            </a:r>
            <a:endParaRPr lang="en-US" dirty="0">
              <a:ea typeface="Calibri" panose="020F0502020204030204"/>
              <a:cs typeface="Calibri"/>
            </a:endParaRPr>
          </a:p>
          <a:p>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FFF554-9721-473E-B7E3-8AF7A285E5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93458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Trinity</a:t>
            </a:r>
          </a:p>
          <a:p>
            <a:r>
              <a:rPr lang="en-US" b="0" dirty="0"/>
              <a:t>SES: The darker the color the higher the vulnerability and the lower the income. There is a correlation between flood risk and socioeconomic status.</a:t>
            </a:r>
            <a:endParaRPr lang="en-US" b="0" dirty="0">
              <a:ea typeface="Calibri"/>
              <a:cs typeface="Calibri"/>
            </a:endParaRPr>
          </a:p>
          <a:p>
            <a:pPr marL="171450" indent="-171450">
              <a:buFontTx/>
              <a:buChar char="-"/>
            </a:pPr>
            <a:r>
              <a:rPr lang="en-US" dirty="0"/>
              <a:t>This theme highlights the following fields:</a:t>
            </a:r>
            <a:endParaRPr lang="en-US" dirty="0">
              <a:ea typeface="Calibri"/>
              <a:cs typeface="Calibri"/>
            </a:endParaRPr>
          </a:p>
          <a:p>
            <a:pPr marL="628650" lvl="1" indent="-171450">
              <a:buFontTx/>
              <a:buChar char="-"/>
            </a:pPr>
            <a:r>
              <a:rPr lang="en-US" dirty="0"/>
              <a:t>Below 150% Poverty</a:t>
            </a:r>
            <a:endParaRPr lang="en-US" dirty="0">
              <a:ea typeface="Calibri"/>
              <a:cs typeface="Calibri"/>
            </a:endParaRPr>
          </a:p>
          <a:p>
            <a:pPr marL="628650" lvl="1" indent="-171450">
              <a:buFontTx/>
              <a:buChar char="-"/>
            </a:pPr>
            <a:r>
              <a:rPr lang="en-US" dirty="0"/>
              <a:t>Unemployed</a:t>
            </a:r>
            <a:endParaRPr lang="en-US" dirty="0">
              <a:ea typeface="Calibri"/>
              <a:cs typeface="Calibri"/>
            </a:endParaRPr>
          </a:p>
          <a:p>
            <a:pPr marL="628650" lvl="1" indent="-171450">
              <a:buFontTx/>
              <a:buChar char="-"/>
            </a:pPr>
            <a:r>
              <a:rPr lang="en-US" dirty="0"/>
              <a:t>Housing Cost Burden</a:t>
            </a:r>
            <a:endParaRPr lang="en-US" dirty="0">
              <a:ea typeface="Calibri"/>
              <a:cs typeface="Calibri"/>
            </a:endParaRPr>
          </a:p>
          <a:p>
            <a:pPr marL="628650" lvl="1" indent="-171450">
              <a:buFontTx/>
              <a:buChar char="-"/>
            </a:pPr>
            <a:r>
              <a:rPr lang="en-US" dirty="0"/>
              <a:t> No High School Diploma</a:t>
            </a:r>
            <a:endParaRPr lang="en-US" dirty="0">
              <a:ea typeface="Calibri"/>
              <a:cs typeface="Calibri"/>
            </a:endParaRPr>
          </a:p>
          <a:p>
            <a:pPr marL="628650" lvl="1" indent="-171450">
              <a:buFontTx/>
              <a:buChar char="-"/>
            </a:pPr>
            <a:r>
              <a:rPr lang="en-US" dirty="0"/>
              <a:t>No Health Insurance</a:t>
            </a:r>
            <a:endParaRPr lang="en-US" b="0" dirty="0">
              <a:ea typeface="Calibri"/>
              <a:cs typeface="Calibri"/>
            </a:endParaRPr>
          </a:p>
          <a:p>
            <a:pPr marL="171450" indent="-171450">
              <a:buFontTx/>
              <a:buChar char="-"/>
            </a:pPr>
            <a:r>
              <a:rPr lang="en-US" b="0" dirty="0"/>
              <a:t>Much of Richmond proper is high flood risk and high amount of disadvantaged socioeconomic status</a:t>
            </a:r>
            <a:endParaRPr lang="en-US" b="0" dirty="0">
              <a:ea typeface="Calibri"/>
              <a:cs typeface="Calibri"/>
            </a:endParaRPr>
          </a:p>
          <a:p>
            <a:pPr marL="171450" indent="-171450">
              <a:buFontTx/>
              <a:buChar char="-"/>
            </a:pPr>
            <a:r>
              <a:rPr lang="en-US" b="0" dirty="0"/>
              <a:t>Charles City County is also disproportionately affected in terms of flood risk and socioeconomic status</a:t>
            </a:r>
            <a:endParaRPr lang="en-US" b="0" dirty="0">
              <a:ea typeface="Calibri"/>
              <a:cs typeface="Calibri"/>
            </a:endParaRPr>
          </a:p>
          <a:p>
            <a:pPr marL="171450" indent="-171450">
              <a:buFontTx/>
              <a:buChar char="-"/>
            </a:pPr>
            <a:r>
              <a:rPr lang="en-US" b="0" dirty="0"/>
              <a:t>Some standout areas include Ashland, Richmond (and metro Richmond proper, Charles City County</a:t>
            </a:r>
            <a:r>
              <a:rPr lang="en-US" dirty="0"/>
              <a:t>)</a:t>
            </a:r>
            <a:endParaRPr lang="en-US" b="0" dirty="0">
              <a:ea typeface="Calibri"/>
              <a:cs typeface="Calibri"/>
            </a:endParaRPr>
          </a:p>
          <a:p>
            <a:pPr marL="171450" indent="-171450">
              <a:buFontTx/>
              <a:buChar char="-"/>
            </a:pPr>
            <a:r>
              <a:rPr lang="en-US" b="0" dirty="0"/>
              <a:t>Data gathered from SVI dataset</a:t>
            </a:r>
            <a:endParaRPr lang="en-US" b="0" dirty="0">
              <a:ea typeface="Calibri"/>
              <a:cs typeface="Calibri"/>
            </a:endParaRPr>
          </a:p>
          <a:p>
            <a:pPr marL="0" indent="0">
              <a:buFontTx/>
              <a:buNone/>
            </a:pP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7909199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Trinity</a:t>
            </a:r>
          </a:p>
          <a:p>
            <a:r>
              <a:rPr lang="en-US" b="0"/>
              <a:t>Racial and Ethnic minority status: The darker the color on the map, the higher the population and percentage of racial and ethnic minorities or people of color. </a:t>
            </a:r>
          </a:p>
          <a:p>
            <a:r>
              <a:rPr lang="en-US" b="0"/>
              <a:t>There is a strong correlation between census tracts that have a large population of minority communities and tracts that are at high flood risk</a:t>
            </a:r>
          </a:p>
          <a:p>
            <a:pPr marL="171450" indent="-171450">
              <a:buFontTx/>
              <a:buChar char="-"/>
            </a:pPr>
            <a:r>
              <a:rPr lang="en-US" b="0"/>
              <a:t>Ashland, Richmond and metro region, Charles City County is also a notably disadvantaged region</a:t>
            </a:r>
          </a:p>
          <a:p>
            <a:pPr marL="171450" indent="-171450">
              <a:buFontTx/>
              <a:buChar char="-"/>
            </a:pPr>
            <a:r>
              <a:rPr lang="en-US" b="0"/>
              <a:t>Data gathered from SVI dataset</a:t>
            </a:r>
          </a:p>
          <a:p>
            <a:pPr marL="171450" indent="-171450">
              <a:buFontTx/>
              <a:buChar char="-"/>
            </a:pPr>
            <a:endParaRPr lang="en-US" b="0"/>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3288109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Trinity</a:t>
            </a:r>
          </a:p>
          <a:p>
            <a:pPr marL="171450" indent="-171450">
              <a:buFontTx/>
              <a:buChar char="-"/>
            </a:pPr>
            <a:r>
              <a:rPr lang="en-US" b="0" dirty="0"/>
              <a:t>This theme highlights the following variables:</a:t>
            </a:r>
          </a:p>
          <a:p>
            <a:pPr marL="628650" lvl="1" indent="-171450">
              <a:buFontTx/>
              <a:buChar char="-"/>
            </a:pPr>
            <a:r>
              <a:rPr lang="en-US" b="0" dirty="0"/>
              <a:t>Individuals ages </a:t>
            </a:r>
            <a:r>
              <a:rPr lang="en-US" dirty="0"/>
              <a:t>65 &amp; Older</a:t>
            </a:r>
          </a:p>
          <a:p>
            <a:pPr marL="628650" lvl="1" indent="-171450">
              <a:buFontTx/>
              <a:buChar char="-"/>
            </a:pPr>
            <a:r>
              <a:rPr lang="en-US" dirty="0"/>
              <a:t>Individuals ages 17 &amp; Younger</a:t>
            </a:r>
          </a:p>
          <a:p>
            <a:pPr marL="628650" lvl="1" indent="-171450">
              <a:buFontTx/>
              <a:buChar char="-"/>
            </a:pPr>
            <a:r>
              <a:rPr lang="en-US" dirty="0"/>
              <a:t>Individuals with a Disability</a:t>
            </a:r>
          </a:p>
          <a:p>
            <a:pPr marL="628650" lvl="1" indent="-171450">
              <a:buFontTx/>
              <a:buChar char="-"/>
            </a:pPr>
            <a:r>
              <a:rPr lang="en-US" dirty="0"/>
              <a:t>Single-Parent Households</a:t>
            </a:r>
          </a:p>
          <a:p>
            <a:pPr marL="628650" lvl="1" indent="-171450">
              <a:buFontTx/>
              <a:buChar char="-"/>
            </a:pPr>
            <a:r>
              <a:rPr lang="en-US" dirty="0"/>
              <a:t>English Language Proficiency</a:t>
            </a:r>
          </a:p>
          <a:p>
            <a:pPr marL="171450" indent="-171450">
              <a:buFontTx/>
              <a:buChar char="-"/>
            </a:pPr>
            <a:r>
              <a:rPr lang="en-US" b="0" dirty="0"/>
              <a:t>Some standout areas with combined high flood risk and housing characteristics vulnerability include, Richmond and the metro area, </a:t>
            </a:r>
            <a:r>
              <a:rPr lang="en-US" b="0" dirty="0" err="1"/>
              <a:t>Hanovertown</a:t>
            </a:r>
            <a:r>
              <a:rPr lang="en-US" b="0" dirty="0"/>
              <a:t>, East Highland Park, Ashland and Charles City County</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31567198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Calibri"/>
                <a:ea typeface="Calibri"/>
                <a:cs typeface="Calibri"/>
              </a:rPr>
              <a:t>Brodie</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Using the bivariate map, we identified the most vulnerable census tracts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Majority of census tracts that are high SVI and high FRI are located in Richmond Proper, and specifically Southside Richmond.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We found that although GPM IMERG data is not best for predicting future storms or worst case scenarios, it is good for examining the impact of previous storms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650711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sz="1800" b="1" dirty="0">
                <a:effectLst/>
                <a:latin typeface="Calibri"/>
                <a:ea typeface="Calibri"/>
                <a:cs typeface="Calibri"/>
              </a:rPr>
              <a:t>Kaylee</a:t>
            </a:r>
            <a:r>
              <a:rPr lang="en-US" sz="1800" b="1" dirty="0">
                <a:latin typeface="Calibri"/>
                <a:ea typeface="Calibri"/>
                <a:cs typeface="Calibri"/>
              </a:rPr>
              <a:t> </a:t>
            </a: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Tx/>
              <a:buChar char="-"/>
            </a:pPr>
            <a:r>
              <a:rPr lang="en-US" dirty="0">
                <a:cs typeface="Calibri"/>
              </a:rPr>
              <a:t>Most of the error and uncertainty in this work comes from the </a:t>
            </a:r>
            <a:r>
              <a:rPr lang="en-US" dirty="0" err="1">
                <a:cs typeface="Calibri"/>
              </a:rPr>
              <a:t>InVEST</a:t>
            </a:r>
            <a:r>
              <a:rPr lang="en-US" dirty="0">
                <a:cs typeface="Calibri"/>
              </a:rPr>
              <a:t> and Arc-Malstrom models, both of which are very simple. Which is good for a short project but means they are not very accurate. Neither model incorporates any kind of runoff processes, which significantly impacts flood depth. We created a rough approximation of runoff by combining the models in the </a:t>
            </a:r>
            <a:r>
              <a:rPr lang="en-US" dirty="0" err="1">
                <a:cs typeface="Calibri"/>
              </a:rPr>
              <a:t>bluespot</a:t>
            </a:r>
            <a:r>
              <a:rPr lang="en-US" dirty="0">
                <a:cs typeface="Calibri"/>
              </a:rPr>
              <a:t> depth analysis; however, this still does not account for existing drainage infrastructure. So our model might see a parking lot that’s 6 feet below the surrounding area, which is all impervious surface that doesn’t absorb any precipitation, and it predicts a massive flood, but in reality there’s a drain in the middle that moves water very effectively so there’s never actually flooding there. </a:t>
            </a:r>
            <a:endParaRPr lang="en-US" dirty="0">
              <a:ea typeface="Calibri"/>
              <a:cs typeface="Calibri"/>
            </a:endParaRPr>
          </a:p>
          <a:p>
            <a:pPr marL="171450" indent="-171450">
              <a:buFontTx/>
              <a:buChar char="-"/>
            </a:pPr>
            <a:r>
              <a:rPr lang="en-US" dirty="0">
                <a:cs typeface="Calibri"/>
              </a:rPr>
              <a:t>In addition, although </a:t>
            </a:r>
            <a:r>
              <a:rPr lang="en-US" dirty="0" err="1">
                <a:cs typeface="Calibri"/>
              </a:rPr>
              <a:t>InVEST</a:t>
            </a:r>
            <a:r>
              <a:rPr lang="en-US" dirty="0">
                <a:cs typeface="Calibri"/>
              </a:rPr>
              <a:t> estimates runoff retention, the actual retention capacity of a given area depends significantly on the antecedent moisture condition—or how much water was in the soil before it started raining—and </a:t>
            </a:r>
            <a:r>
              <a:rPr lang="en-US" dirty="0" err="1">
                <a:cs typeface="Calibri"/>
              </a:rPr>
              <a:t>InVEST</a:t>
            </a:r>
            <a:r>
              <a:rPr lang="en-US" dirty="0">
                <a:cs typeface="Calibri"/>
              </a:rPr>
              <a:t> does not have any way to account for this. We used values that tried to hit a middle ground, but this means that the model sometimes underestimated and sometimes overestimated actual runoff. </a:t>
            </a:r>
            <a:endParaRPr lang="en-US" dirty="0">
              <a:ea typeface="Calibri"/>
              <a:cs typeface="Calibri"/>
            </a:endParaRPr>
          </a:p>
          <a:p>
            <a:pPr marL="171450" indent="-171450">
              <a:buFontTx/>
              <a:buChar char="-"/>
            </a:pPr>
            <a:r>
              <a:rPr lang="en-US" dirty="0">
                <a:cs typeface="Calibri"/>
              </a:rPr>
              <a:t>Another major problem with the </a:t>
            </a:r>
            <a:r>
              <a:rPr lang="en-US" dirty="0" err="1">
                <a:cs typeface="Calibri"/>
              </a:rPr>
              <a:t>InVEST</a:t>
            </a:r>
            <a:r>
              <a:rPr lang="en-US" dirty="0">
                <a:cs typeface="Calibri"/>
              </a:rPr>
              <a:t> model specifically is that it relies on soil hydrologic group data to help predict runoff retention capacity, and soil hydrologic group data is not standardized between counties. This is very obvious when looking at Charles City County specifically on our maps—it’s always highlighted as having high flood risk—but this is mainly because soils in Charles City county are more likely to be classified as soils with poor infiltration capacity, when those same soils would be classified as having better infiltration capacity in a different county. So comparisons of relative flood risk between counties are likely not accurate. Comparing areas within a single county is better. </a:t>
            </a:r>
            <a:endParaRPr lang="en-US" dirty="0">
              <a:ea typeface="Calibri"/>
              <a:cs typeface="Calibri"/>
            </a:endParaRPr>
          </a:p>
          <a:p>
            <a:pPr marL="171450" indent="-171450">
              <a:buFontTx/>
              <a:buChar char="-"/>
            </a:pPr>
            <a:r>
              <a:rPr lang="en-US" dirty="0">
                <a:cs typeface="Calibri"/>
              </a:rPr>
              <a:t>While IMERG is great for analyzing past storm events, we noticed that it severely underestimates rainfall depths when compared with data from rain gauges on the ground. This may be due to how the data is collected (a measurement of intensity every half hour, which may miss short peak events), but this may result in predicting smaller flood volumes than would actually be the case. </a:t>
            </a:r>
            <a:endParaRPr lang="en-US" dirty="0">
              <a:ea typeface="Calibri"/>
              <a:cs typeface="Calibri"/>
            </a:endParaRPr>
          </a:p>
          <a:p>
            <a:pPr marL="171450" indent="-171450">
              <a:buFontTx/>
              <a:buChar char="-"/>
            </a:pPr>
            <a:r>
              <a:rPr lang="en-US" dirty="0">
                <a:cs typeface="Calibri"/>
              </a:rPr>
              <a:t>Producing estimates of flood risk at the census-tract level required several steps of aggregating and summarizing the results, each of which lowers the precision of the estimate and increases error. They are still useful for comparison, but it’s important to also look at the higher-resolution results with less processing.</a:t>
            </a:r>
            <a:endParaRPr lang="en-US" dirty="0">
              <a:ea typeface="Calibri"/>
              <a:cs typeface="Calibri"/>
            </a:endParaRPr>
          </a:p>
          <a:p>
            <a:pPr marL="171450" indent="-171450">
              <a:buFontTx/>
              <a:buChar char="-"/>
            </a:pPr>
            <a:r>
              <a:rPr lang="en-US" dirty="0">
                <a:cs typeface="Calibri"/>
              </a:rPr>
              <a:t>Finally, while an analysis of </a:t>
            </a:r>
            <a:r>
              <a:rPr lang="en-US" dirty="0" err="1">
                <a:cs typeface="Calibri"/>
              </a:rPr>
              <a:t>bluespots</a:t>
            </a:r>
            <a:r>
              <a:rPr lang="en-US" dirty="0">
                <a:cs typeface="Calibri"/>
              </a:rPr>
              <a:t> at the 1-meter resolution for the entire study area would be helpful, 1-meter DEMs are massive files and require a lot of storage space and processing time, so we were limited to a smaller area. </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3215779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effectLst/>
                <a:latin typeface="Calibri" panose="020F0502020204030204" pitchFamily="34" charset="0"/>
                <a:ea typeface="Calibri" panose="020F0502020204030204" pitchFamily="34" charset="0"/>
                <a:cs typeface="Times New Roman" panose="02020603050405020304" pitchFamily="18" charset="0"/>
              </a:rPr>
              <a:t>Maggie</a:t>
            </a:r>
          </a:p>
          <a:p>
            <a:pPr marL="0" indent="0">
              <a:buFont typeface="+mj-lt"/>
              <a:buNone/>
            </a:pPr>
            <a:r>
              <a:rPr lang="en-US">
                <a:cs typeface="Calibri"/>
              </a:rPr>
              <a:t>-Fixing errors and uncertainties</a:t>
            </a:r>
          </a:p>
          <a:p>
            <a:pPr marL="0" indent="0">
              <a:buFont typeface="+mj-lt"/>
              <a:buNone/>
            </a:pPr>
            <a:r>
              <a:rPr lang="en-US">
                <a:cs typeface="Calibri"/>
              </a:rPr>
              <a:t>-Ground truthing our models to check them for accuracy</a:t>
            </a:r>
          </a:p>
          <a:p>
            <a:pPr marL="0" indent="0">
              <a:buFont typeface="+mj-lt"/>
              <a:buNone/>
            </a:pPr>
            <a:r>
              <a:rPr lang="en-US">
                <a:cs typeface="Calibri"/>
              </a:rPr>
              <a:t>-Potentially incorporate some field data (from ground truthing), flood reports to improve models</a:t>
            </a:r>
          </a:p>
          <a:p>
            <a:pPr marL="0" indent="0">
              <a:buFont typeface="+mj-lt"/>
              <a:buNone/>
            </a:pPr>
            <a:r>
              <a:rPr lang="en-US">
                <a:cs typeface="Calibri"/>
              </a:rPr>
              <a:t>-Impact of work: </a:t>
            </a:r>
          </a:p>
          <a:p>
            <a:pPr marL="0" indent="0">
              <a:buFont typeface="+mj-lt"/>
              <a:buNone/>
            </a:pPr>
            <a:r>
              <a:rPr lang="en-US">
                <a:cs typeface="Calibri"/>
              </a:rPr>
              <a:t>	-Push for green infrastructure, other methods of drainage, in identified high-risk BS areas</a:t>
            </a:r>
          </a:p>
          <a:p>
            <a:pPr marL="0" indent="0">
              <a:buFont typeface="+mj-lt"/>
              <a:buNone/>
            </a:pPr>
            <a:r>
              <a:rPr lang="en-US">
                <a:cs typeface="Calibri"/>
              </a:rPr>
              <a:t>	-Addition of pluvial flooding to risk maps (important data for decision makers, homeowners, businesses, </a:t>
            </a:r>
            <a:r>
              <a:rPr lang="en-US" err="1">
                <a:cs typeface="Calibri"/>
              </a:rPr>
              <a:t>etc</a:t>
            </a:r>
            <a:r>
              <a:rPr lang="en-US">
                <a:cs typeface="Calibri"/>
              </a:rPr>
              <a:t>)</a:t>
            </a:r>
          </a:p>
          <a:p>
            <a:pPr marL="0" indent="0">
              <a:buFont typeface="+mj-lt"/>
              <a:buNone/>
            </a:pPr>
            <a:endParaRPr lang="en-US">
              <a:cs typeface="Calibri"/>
            </a:endParaRPr>
          </a:p>
          <a:p>
            <a:pPr marL="0" indent="0">
              <a:buFont typeface="+mj-lt"/>
              <a:buNone/>
            </a:pPr>
            <a:r>
              <a:rPr lang="en-US">
                <a:cs typeface="Calibri"/>
              </a:rPr>
              <a:t>	</a:t>
            </a: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6544294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cs typeface="Calibri"/>
              </a:rPr>
              <a:t>Trinity</a:t>
            </a:r>
          </a:p>
          <a:p>
            <a:pPr marL="171450" indent="-171450">
              <a:buFontTx/>
              <a:buChar char="-"/>
            </a:pPr>
            <a:r>
              <a:rPr lang="en-US" b="0" dirty="0">
                <a:cs typeface="Calibri"/>
              </a:rPr>
              <a:t>We’d like to thank everyone that provided us resources and feedback on our project, as well as the communities of </a:t>
            </a:r>
            <a:r>
              <a:rPr lang="en-US" dirty="0" err="1">
                <a:cs typeface="Calibri"/>
              </a:rPr>
              <a:t>PlanRVA</a:t>
            </a:r>
            <a:r>
              <a:rPr lang="en-US" b="0" dirty="0">
                <a:cs typeface="Calibri"/>
              </a:rPr>
              <a:t> and </a:t>
            </a:r>
            <a:r>
              <a:rPr lang="en-US" dirty="0">
                <a:cs typeface="Calibri"/>
              </a:rPr>
              <a:t>Groundwork</a:t>
            </a:r>
            <a:r>
              <a:rPr lang="en-US" b="0" dirty="0">
                <a:cs typeface="Calibri"/>
              </a:rPr>
              <a:t> RVA welcoming us on our trip to Richmond and showing us all the work they have done in their communities.</a:t>
            </a:r>
            <a:endParaRPr lang="en-US" b="0" dirty="0">
              <a:ea typeface="Calibri"/>
              <a:cs typeface="Calibri"/>
            </a:endParaRPr>
          </a:p>
          <a:p>
            <a:pPr marL="171450" indent="-171450">
              <a:buFontTx/>
              <a:buChar char="-"/>
            </a:pPr>
            <a:r>
              <a:rPr lang="en-US" b="0" dirty="0">
                <a:cs typeface="Calibri"/>
              </a:rPr>
              <a:t>Thank you to everyone who helped to contribute to this project, we truly appreciate your time, resources, effort</a:t>
            </a:r>
            <a:r>
              <a:rPr lang="en-US" dirty="0">
                <a:cs typeface="Calibri"/>
              </a:rPr>
              <a:t>,</a:t>
            </a:r>
            <a:r>
              <a:rPr lang="en-US" b="0" dirty="0">
                <a:cs typeface="Calibri"/>
              </a:rPr>
              <a:t> and commitment.</a:t>
            </a:r>
            <a:r>
              <a:rPr lang="en-US" dirty="0">
                <a:cs typeface="Calibri"/>
              </a:rPr>
              <a:t> </a:t>
            </a:r>
            <a:endParaRPr lang="en-US" b="0" dirty="0">
              <a:ea typeface="Calibri"/>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26</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1" dirty="0">
                <a:effectLst/>
                <a:latin typeface="Calibri"/>
                <a:ea typeface="Calibri"/>
                <a:cs typeface="Calibri"/>
              </a:rPr>
              <a:t>Trinity</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Our partners listed these as the primary community concerns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Parts of the study area have a combined sewer overflow system</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water that is pooling on the streets </a:t>
            </a:r>
            <a:r>
              <a:rPr lang="en-US" sz="1800" dirty="0">
                <a:latin typeface="Calibri"/>
                <a:ea typeface="Calibri"/>
                <a:cs typeface="Calibri"/>
              </a:rPr>
              <a:t>is</a:t>
            </a:r>
            <a:r>
              <a:rPr lang="en-US" sz="1800" b="0" dirty="0">
                <a:effectLst/>
                <a:latin typeface="Calibri"/>
                <a:ea typeface="Calibri"/>
                <a:cs typeface="Calibri"/>
              </a:rPr>
              <a:t> </a:t>
            </a:r>
            <a:r>
              <a:rPr lang="en-US" sz="1800" dirty="0">
                <a:latin typeface="Calibri"/>
                <a:ea typeface="Calibri"/>
                <a:cs typeface="Calibri"/>
              </a:rPr>
              <a:t>potentially</a:t>
            </a:r>
            <a:r>
              <a:rPr lang="en-US" sz="1800" b="0" dirty="0">
                <a:effectLst/>
                <a:latin typeface="Calibri"/>
                <a:ea typeface="Calibri"/>
                <a:cs typeface="Calibri"/>
              </a:rPr>
              <a:t> contaminated</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Intersections in underserved residential areas frequently flood and close roads</a:t>
            </a:r>
          </a:p>
          <a:p>
            <a:pPr marL="285750" indent="-285750">
              <a:buFontTx/>
              <a:buChar char="-"/>
              <a:defRPr/>
            </a:pPr>
            <a:r>
              <a:rPr lang="en-US" sz="1800" b="0" dirty="0">
                <a:effectLst/>
                <a:latin typeface="Calibri"/>
                <a:ea typeface="Calibri"/>
                <a:cs typeface="Calibri"/>
              </a:rPr>
              <a:t>Many of these communities are underinvested in, </a:t>
            </a:r>
            <a:r>
              <a:rPr lang="en-US" sz="1800" dirty="0">
                <a:latin typeface="Calibri"/>
                <a:ea typeface="Calibri"/>
                <a:cs typeface="Calibri"/>
              </a:rPr>
              <a:t>and therefore,</a:t>
            </a:r>
            <a:r>
              <a:rPr lang="en-US" sz="1800" b="0" dirty="0">
                <a:effectLst/>
                <a:latin typeface="Calibri"/>
                <a:ea typeface="Calibri"/>
                <a:cs typeface="Calibri"/>
              </a:rPr>
              <a:t> have no curbs or water drainage system, allowing water to pool in resident’s yards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800" b="0" dirty="0">
                <a:effectLst/>
                <a:latin typeface="Calibri"/>
                <a:ea typeface="Calibri"/>
                <a:cs typeface="Calibri"/>
              </a:rPr>
              <a:t>This can damage resident’s homes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800" b="1">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b="1" dirty="0">
                <a:effectLst/>
                <a:latin typeface="Calibri"/>
                <a:ea typeface="Calibri"/>
                <a:cs typeface="Calibri"/>
              </a:rPr>
              <a:t>Icon Attribution Citations</a:t>
            </a:r>
          </a:p>
          <a:p>
            <a:pPr marL="228600" indent="-228600">
              <a:buFont typeface="+mj-lt"/>
              <a:buAutoNum type="arabicPeriod"/>
              <a:defRPr/>
            </a:pPr>
            <a:r>
              <a:rPr lang="en-US" sz="1800" dirty="0">
                <a:effectLst/>
                <a:latin typeface="Calibri"/>
                <a:ea typeface="Calibri"/>
                <a:cs typeface="Calibri"/>
              </a:rPr>
              <a:t>From Flat Icon [Water Quality Icon], by </a:t>
            </a:r>
            <a:r>
              <a:rPr lang="en-US" sz="1800" dirty="0" err="1">
                <a:effectLst/>
                <a:latin typeface="Calibri"/>
                <a:ea typeface="Calibri"/>
                <a:cs typeface="Calibri"/>
              </a:rPr>
              <a:t>Iconjam</a:t>
            </a:r>
            <a:r>
              <a:rPr lang="en-US" sz="1800" dirty="0">
                <a:effectLst/>
                <a:latin typeface="Calibri"/>
                <a:ea typeface="Calibri"/>
                <a:cs typeface="Calibri"/>
              </a:rPr>
              <a:t>, Smart City Pack, 2022. </a:t>
            </a:r>
            <a:r>
              <a:rPr lang="en-US" sz="1800" u="sng" dirty="0">
                <a:solidFill>
                  <a:srgbClr val="0563C1"/>
                </a:solidFill>
                <a:effectLst/>
                <a:latin typeface="Calibri"/>
                <a:ea typeface="Calibri"/>
                <a:cs typeface="Calibri"/>
                <a:hlinkClick r:id="rId3"/>
              </a:rPr>
              <a:t>https://www.flaticon.com/free-icon/water-quality_8382788</a:t>
            </a:r>
            <a:r>
              <a:rPr lang="en-US" sz="1800" dirty="0">
                <a:latin typeface="Calibri"/>
                <a:ea typeface="Calibri"/>
                <a:cs typeface="Calibri"/>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800" dirty="0">
                <a:effectLst/>
                <a:latin typeface="Calibri"/>
                <a:ea typeface="Calibri"/>
                <a:cs typeface="Calibri"/>
              </a:rPr>
              <a:t>From Flat Icon [Automobile Traffic Icon], by </a:t>
            </a:r>
            <a:r>
              <a:rPr lang="en-US" sz="1800" dirty="0" err="1">
                <a:effectLst/>
                <a:latin typeface="Calibri"/>
                <a:ea typeface="Calibri"/>
                <a:cs typeface="Calibri"/>
              </a:rPr>
              <a:t>Freepik</a:t>
            </a:r>
            <a:r>
              <a:rPr lang="en-US" sz="1800" dirty="0">
                <a:effectLst/>
                <a:latin typeface="Calibri"/>
                <a:ea typeface="Calibri"/>
                <a:cs typeface="Calibri"/>
              </a:rPr>
              <a:t>, City Life Pack, 2021.</a:t>
            </a:r>
            <a:r>
              <a:rPr lang="en-US" sz="1800" u="sng" dirty="0">
                <a:solidFill>
                  <a:srgbClr val="0563C1"/>
                </a:solidFill>
                <a:effectLst/>
                <a:latin typeface="Calibri"/>
                <a:ea typeface="Calibri"/>
                <a:cs typeface="Calibri"/>
                <a:hlinkClick r:id="rId4"/>
              </a:rPr>
              <a:t>https://www.flaticon.com/free-icon/automobile_1786885</a:t>
            </a:r>
            <a:endParaRPr lang="en-US" sz="1800" dirty="0">
              <a:effectLst/>
              <a:latin typeface="Calibri"/>
              <a:ea typeface="Calibri"/>
              <a:cs typeface="Calibri"/>
            </a:endParaRPr>
          </a:p>
          <a:p>
            <a:pPr marL="228600" indent="-228600">
              <a:buFont typeface="+mj-lt"/>
              <a:buAutoNum type="arabicPeriod"/>
              <a:defRPr/>
            </a:pPr>
            <a:r>
              <a:rPr lang="en-US" sz="1800" dirty="0">
                <a:effectLst/>
                <a:latin typeface="Calibri"/>
                <a:ea typeface="Calibri"/>
                <a:cs typeface="Calibri"/>
              </a:rPr>
              <a:t>From Flat Icon [Flooded House Icon], by </a:t>
            </a:r>
            <a:r>
              <a:rPr lang="en-US" sz="1800" dirty="0" err="1">
                <a:effectLst/>
                <a:latin typeface="Calibri"/>
                <a:ea typeface="Calibri"/>
                <a:cs typeface="Calibri"/>
              </a:rPr>
              <a:t>Konkapp</a:t>
            </a:r>
            <a:r>
              <a:rPr lang="en-US" sz="1800" dirty="0">
                <a:effectLst/>
                <a:latin typeface="Calibri"/>
                <a:ea typeface="Calibri"/>
                <a:cs typeface="Calibri"/>
              </a:rPr>
              <a:t>, Natural Disaster Pack, 2021. </a:t>
            </a:r>
            <a:r>
              <a:rPr lang="en-US" sz="1800" u="sng" dirty="0">
                <a:solidFill>
                  <a:srgbClr val="0563C1"/>
                </a:solidFill>
                <a:effectLst/>
                <a:latin typeface="Calibri"/>
                <a:ea typeface="Calibri"/>
                <a:cs typeface="Calibri"/>
                <a:hlinkClick r:id="rId5"/>
              </a:rPr>
              <a:t>https://www.flaticon.com/free-icon/flooded-house_3242581</a:t>
            </a:r>
            <a:r>
              <a:rPr lang="en-US" sz="1800" dirty="0">
                <a:latin typeface="Calibri"/>
                <a:ea typeface="Calibri"/>
                <a:cs typeface="Calibri"/>
              </a:rPr>
              <a:t> </a:t>
            </a:r>
            <a:endParaRPr lang="en-US" sz="1800" dirty="0">
              <a:effectLst/>
              <a:latin typeface="Calibri" panose="020F0502020204030204" pitchFamily="34" charset="0"/>
              <a:ea typeface="Calibri" panose="020F0502020204030204" pitchFamily="34" charset="0"/>
              <a:cs typeface="Calibri"/>
            </a:endParaRPr>
          </a:p>
          <a:p>
            <a:pPr marL="0" indent="0">
              <a:buFont typeface="+mj-lt"/>
              <a:buNone/>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771526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dirty="0">
                <a:solidFill>
                  <a:srgbClr val="000000"/>
                </a:solidFill>
                <a:effectLst/>
                <a:latin typeface="Garamond"/>
              </a:rPr>
              <a:t>Trinity</a:t>
            </a:r>
            <a:r>
              <a:rPr lang="en-US" sz="1800" b="1" dirty="0">
                <a:solidFill>
                  <a:srgbClr val="000000"/>
                </a:solidFill>
                <a:latin typeface="Garamond"/>
              </a:rPr>
              <a:t> </a:t>
            </a:r>
            <a:endParaRPr lang="en-US" sz="1800" b="1" i="0">
              <a:solidFill>
                <a:srgbClr val="000000"/>
              </a:solidFill>
              <a:effectLst/>
              <a:latin typeface="Garamond" panose="02020404030301010803" pitchFamily="18" charset="0"/>
            </a:endParaRPr>
          </a:p>
          <a:p>
            <a:r>
              <a:rPr lang="en-US" sz="1800" b="0" i="0" dirty="0">
                <a:solidFill>
                  <a:srgbClr val="000000"/>
                </a:solidFill>
                <a:effectLst/>
                <a:latin typeface="Garamond"/>
              </a:rPr>
              <a:t>The study area for this work was the Greater Richmond Region, which encompasses the City of Richmond along with 7 neighboring counties: Charles City, Chesterfield, Goochland, Hanover, Henrico, New Kent, and Powhatan (as well as the locality of the Town of Ashland, located within Hanover County)</a:t>
            </a:r>
          </a:p>
          <a:p>
            <a:pPr marL="285750" indent="-285750">
              <a:buFontTx/>
              <a:buChar char="-"/>
            </a:pPr>
            <a:r>
              <a:rPr lang="en-US" sz="1800" b="0" i="0" dirty="0">
                <a:solidFill>
                  <a:srgbClr val="000000"/>
                </a:solidFill>
                <a:effectLst/>
                <a:latin typeface="Garamond"/>
              </a:rPr>
              <a:t>This project </a:t>
            </a:r>
            <a:r>
              <a:rPr lang="en-US" sz="1800" dirty="0">
                <a:solidFill>
                  <a:srgbClr val="000000"/>
                </a:solidFill>
                <a:latin typeface="Garamond"/>
              </a:rPr>
              <a:t>focused</a:t>
            </a:r>
            <a:r>
              <a:rPr lang="en-US" sz="1800" b="0" i="0" dirty="0">
                <a:solidFill>
                  <a:srgbClr val="000000"/>
                </a:solidFill>
                <a:effectLst/>
                <a:latin typeface="Garamond"/>
              </a:rPr>
              <a:t> on flood events occurring between June 2010 and June 2023. 6 specific case study events were utilized. These occurred on August 27</a:t>
            </a:r>
            <a:r>
              <a:rPr lang="en-US" sz="1800" b="0" i="0" baseline="30000" dirty="0">
                <a:solidFill>
                  <a:srgbClr val="000000"/>
                </a:solidFill>
                <a:effectLst/>
                <a:latin typeface="Garamond"/>
              </a:rPr>
              <a:t>th</a:t>
            </a:r>
            <a:r>
              <a:rPr lang="en-US" sz="1800" b="0" i="0" dirty="0">
                <a:solidFill>
                  <a:srgbClr val="000000"/>
                </a:solidFill>
                <a:effectLst/>
                <a:latin typeface="Garamond"/>
              </a:rPr>
              <a:t>, 2011, September 4</a:t>
            </a:r>
            <a:r>
              <a:rPr lang="en-US" sz="1800" b="0" i="0" baseline="30000" dirty="0">
                <a:solidFill>
                  <a:srgbClr val="000000"/>
                </a:solidFill>
                <a:effectLst/>
                <a:latin typeface="Garamond"/>
              </a:rPr>
              <a:t>th</a:t>
            </a:r>
            <a:r>
              <a:rPr lang="en-US" sz="1800" b="0" i="0" dirty="0">
                <a:solidFill>
                  <a:srgbClr val="000000"/>
                </a:solidFill>
                <a:effectLst/>
                <a:latin typeface="Garamond"/>
              </a:rPr>
              <a:t> 2011, May 18</a:t>
            </a:r>
            <a:r>
              <a:rPr lang="en-US" sz="1800" b="0" i="0" baseline="30000" dirty="0">
                <a:solidFill>
                  <a:srgbClr val="000000"/>
                </a:solidFill>
                <a:effectLst/>
                <a:latin typeface="Garamond"/>
              </a:rPr>
              <a:t>th</a:t>
            </a:r>
            <a:r>
              <a:rPr lang="en-US" sz="1800" b="0" i="0" dirty="0">
                <a:solidFill>
                  <a:srgbClr val="000000"/>
                </a:solidFill>
                <a:effectLst/>
                <a:latin typeface="Garamond"/>
              </a:rPr>
              <a:t> and 19</a:t>
            </a:r>
            <a:r>
              <a:rPr lang="en-US" sz="1800" b="0" i="0" baseline="30000" dirty="0">
                <a:solidFill>
                  <a:srgbClr val="000000"/>
                </a:solidFill>
                <a:effectLst/>
                <a:latin typeface="Garamond"/>
              </a:rPr>
              <a:t>th</a:t>
            </a:r>
            <a:r>
              <a:rPr lang="en-US" sz="1800" b="0" i="0" dirty="0">
                <a:solidFill>
                  <a:srgbClr val="000000"/>
                </a:solidFill>
                <a:effectLst/>
                <a:latin typeface="Garamond"/>
              </a:rPr>
              <a:t> 2018, June 2</a:t>
            </a:r>
            <a:r>
              <a:rPr lang="en-US" sz="1800" b="0" i="0" baseline="30000" dirty="0">
                <a:solidFill>
                  <a:srgbClr val="000000"/>
                </a:solidFill>
                <a:effectLst/>
                <a:latin typeface="Garamond"/>
              </a:rPr>
              <a:t>nd</a:t>
            </a:r>
            <a:r>
              <a:rPr lang="en-US" sz="1800" b="0" i="0" dirty="0">
                <a:solidFill>
                  <a:srgbClr val="000000"/>
                </a:solidFill>
                <a:effectLst/>
                <a:latin typeface="Garamond"/>
              </a:rPr>
              <a:t> and 3</a:t>
            </a:r>
            <a:r>
              <a:rPr lang="en-US" sz="1800" b="0" i="0" baseline="30000" dirty="0">
                <a:solidFill>
                  <a:srgbClr val="000000"/>
                </a:solidFill>
                <a:effectLst/>
                <a:latin typeface="Garamond"/>
              </a:rPr>
              <a:t>rd</a:t>
            </a:r>
            <a:r>
              <a:rPr lang="en-US" sz="1800" b="0" i="0" dirty="0">
                <a:solidFill>
                  <a:srgbClr val="000000"/>
                </a:solidFill>
                <a:effectLst/>
                <a:latin typeface="Garamond"/>
              </a:rPr>
              <a:t> 2018, June 7</a:t>
            </a:r>
            <a:r>
              <a:rPr lang="en-US" sz="1800" b="0" i="0" baseline="30000" dirty="0">
                <a:solidFill>
                  <a:srgbClr val="000000"/>
                </a:solidFill>
                <a:effectLst/>
                <a:latin typeface="Garamond"/>
              </a:rPr>
              <a:t>th</a:t>
            </a:r>
            <a:r>
              <a:rPr lang="en-US" sz="1800" b="0" i="0" dirty="0">
                <a:solidFill>
                  <a:srgbClr val="000000"/>
                </a:solidFill>
                <a:effectLst/>
                <a:latin typeface="Garamond"/>
              </a:rPr>
              <a:t> 2019, and August 15</a:t>
            </a:r>
            <a:r>
              <a:rPr lang="en-US" sz="1800" b="0" i="0" baseline="30000" dirty="0">
                <a:solidFill>
                  <a:srgbClr val="000000"/>
                </a:solidFill>
                <a:effectLst/>
                <a:latin typeface="Garamond"/>
              </a:rPr>
              <a:t>th</a:t>
            </a:r>
            <a:r>
              <a:rPr lang="en-US" sz="1800" b="0" i="0" dirty="0">
                <a:solidFill>
                  <a:srgbClr val="000000"/>
                </a:solidFill>
                <a:effectLst/>
                <a:latin typeface="Garamond"/>
              </a:rPr>
              <a:t>, 2020</a:t>
            </a:r>
          </a:p>
          <a:p>
            <a:pPr marL="0" indent="0">
              <a:buFontTx/>
              <a:buNone/>
            </a:pPr>
            <a:endParaRPr lang="en-US" sz="1800" b="0" i="0">
              <a:solidFill>
                <a:srgbClr val="000000"/>
              </a:solidFill>
              <a:effectLst/>
              <a:latin typeface="Garamond" panose="020204040303010108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Information Below ------------------------------</a:t>
            </a:r>
            <a:endParaRPr lang="en-US" dirty="0">
              <a:ea typeface="Calibri"/>
              <a:cs typeface="Calibri"/>
            </a:endParaRPr>
          </a:p>
          <a:p>
            <a:r>
              <a:rPr lang="en-US" dirty="0"/>
              <a:t>Image Credit: Maggie Lincoln</a:t>
            </a:r>
            <a:endParaRPr lang="en-US" dirty="0">
              <a:ea typeface="Calibri"/>
              <a:cs typeface="Calibri"/>
            </a:endParaRPr>
          </a:p>
          <a:p>
            <a:r>
              <a:rPr lang="en-US" dirty="0"/>
              <a:t>Image Source: Provided by a </a:t>
            </a:r>
            <a:r>
              <a:rPr lang="en-US" dirty="0" err="1"/>
              <a:t>DEVELOPer</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2728335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cs typeface="Calibri"/>
              </a:rPr>
              <a:t>Maggie</a:t>
            </a:r>
          </a:p>
          <a:p>
            <a:pPr marL="171450" indent="-171450">
              <a:buFontTx/>
              <a:buChar char="-"/>
            </a:pPr>
            <a:r>
              <a:rPr lang="en-US" dirty="0">
                <a:cs typeface="Calibri"/>
              </a:rPr>
              <a:t>Use </a:t>
            </a:r>
            <a:r>
              <a:rPr lang="en-US" dirty="0" err="1">
                <a:cs typeface="Calibri"/>
              </a:rPr>
              <a:t>InVEST</a:t>
            </a:r>
            <a:r>
              <a:rPr lang="en-US" dirty="0">
                <a:cs typeface="Calibri"/>
              </a:rPr>
              <a:t> and Arc Malstrom to model pluvial flooding</a:t>
            </a:r>
            <a:endParaRPr lang="en-US" dirty="0">
              <a:ea typeface="Calibri"/>
              <a:cs typeface="Calibri"/>
            </a:endParaRPr>
          </a:p>
          <a:p>
            <a:pPr marL="171450" indent="-171450">
              <a:buFontTx/>
              <a:buChar char="-"/>
            </a:pPr>
            <a:r>
              <a:rPr lang="en-US" dirty="0">
                <a:cs typeface="Calibri"/>
              </a:rPr>
              <a:t>Created a Flood vulnerability index based on the outcome of both models </a:t>
            </a:r>
            <a:endParaRPr lang="en-US" dirty="0">
              <a:ea typeface="Calibri"/>
              <a:cs typeface="Calibri"/>
            </a:endParaRPr>
          </a:p>
          <a:p>
            <a:pPr marL="171450" indent="-171450">
              <a:buFontTx/>
              <a:buChar char="-"/>
            </a:pPr>
            <a:r>
              <a:rPr lang="en-US" dirty="0">
                <a:cs typeface="Calibri"/>
              </a:rPr>
              <a:t>Used Census data and Social Vulnerability index data to identify disadvantaged communities</a:t>
            </a:r>
            <a:endParaRPr lang="en-US" dirty="0">
              <a:ea typeface="Calibri"/>
              <a:cs typeface="Calibri"/>
            </a:endParaRPr>
          </a:p>
          <a:p>
            <a:pPr marL="171450" indent="-171450">
              <a:buFontTx/>
              <a:buChar char="-"/>
            </a:pPr>
            <a:r>
              <a:rPr lang="en-US" dirty="0">
                <a:cs typeface="Calibri"/>
              </a:rPr>
              <a:t>Created bivariate maps to see how flood vulnerability correlated with social vulnerability variables</a:t>
            </a:r>
            <a:endParaRPr lang="en-US" dirty="0">
              <a:ea typeface="Calibri"/>
              <a:cs typeface="Calibri"/>
            </a:endParaRPr>
          </a:p>
          <a:p>
            <a:pPr marL="171450" indent="-171450">
              <a:buFontTx/>
              <a:buChar char="-"/>
            </a:pPr>
            <a:r>
              <a:rPr lang="en-US" dirty="0">
                <a:cs typeface="Calibri"/>
              </a:rPr>
              <a:t>Provided results to partners and allowed them to take action</a:t>
            </a:r>
            <a:endParaRPr lang="en-US" dirty="0">
              <a:ea typeface="Calibri"/>
              <a:cs typeface="Calibri"/>
            </a:endParaRPr>
          </a:p>
          <a:p>
            <a:pPr marL="0" indent="0">
              <a:buFontTx/>
              <a:buNone/>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1388084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cs typeface="Calibri"/>
              </a:rPr>
              <a:t>Kaylee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Used GPM IMERG from NASA to run the </a:t>
            </a:r>
            <a:r>
              <a:rPr lang="en-US" dirty="0" err="1">
                <a:cs typeface="Calibri"/>
              </a:rPr>
              <a:t>InVEST</a:t>
            </a:r>
            <a:r>
              <a:rPr lang="en-US" dirty="0">
                <a:cs typeface="Calibri"/>
              </a:rPr>
              <a:t> model, captured by NASA</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Image is from a date of significant flooding in Richmond</a:t>
            </a:r>
            <a:endParaRPr lang="en-US" dirty="0">
              <a:ea typeface="Calibri"/>
              <a:cs typeface="Calibri"/>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cs typeface="Calibri"/>
              </a:rPr>
              <a:t>Varied precipitation across the study area will provide a more realistic outcome in the model opposed to a flat number of precipitation</a:t>
            </a:r>
            <a:endParaRPr lang="en-US" dirty="0">
              <a:ea typeface="Calibri"/>
              <a:cs typeface="Calibri"/>
            </a:endParaRPr>
          </a:p>
          <a:p>
            <a:endParaRPr lang="en-US" dirty="0"/>
          </a:p>
          <a:p>
            <a:r>
              <a:rPr lang="en-US" dirty="0"/>
              <a:t>------------------------------Image Information Below ------------------------------</a:t>
            </a:r>
          </a:p>
          <a:p>
            <a:r>
              <a:rPr lang="en-US" dirty="0"/>
              <a:t>Image Source</a:t>
            </a:r>
            <a:r>
              <a:rPr lang="en-US"/>
              <a:t>: </a:t>
            </a:r>
            <a:r>
              <a:rPr lang="en-US">
                <a:hlinkClick r:id="rId3"/>
              </a:rPr>
              <a:t>https</a:t>
            </a:r>
            <a:r>
              <a:rPr lang="en-US" dirty="0">
                <a:hlinkClick r:id="rId3"/>
              </a:rPr>
              <a:t>://science.nasa.gov/get-involved/toolkits/spacecraft-icons </a:t>
            </a:r>
            <a:r>
              <a:rPr lang="en-US" dirty="0"/>
              <a:t>(CC BY-SA 2.0 FR)</a:t>
            </a: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4035925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1" dirty="0">
                <a:cs typeface="Calibri"/>
              </a:rPr>
              <a:t>Brodie</a:t>
            </a:r>
          </a:p>
          <a:p>
            <a:pPr marL="171450" indent="-171450">
              <a:buFontTx/>
              <a:buChar char="-"/>
            </a:pPr>
            <a:r>
              <a:rPr lang="en-US" dirty="0">
                <a:cs typeface="Calibri"/>
              </a:rPr>
              <a:t>Buildings added to DEM to account for building elevation</a:t>
            </a:r>
            <a:endParaRPr lang="en-US" dirty="0">
              <a:ea typeface="Calibri"/>
              <a:cs typeface="Calibri"/>
            </a:endParaRPr>
          </a:p>
          <a:p>
            <a:pPr marL="171450" indent="-171450">
              <a:buFontTx/>
              <a:buChar char="-"/>
            </a:pPr>
            <a:r>
              <a:rPr lang="en-US" dirty="0">
                <a:cs typeface="Calibri"/>
              </a:rPr>
              <a:t>Flowlines used to account for routing in the model, as </a:t>
            </a:r>
            <a:r>
              <a:rPr lang="en-US" dirty="0" err="1">
                <a:cs typeface="Calibri"/>
              </a:rPr>
              <a:t>InVEST</a:t>
            </a:r>
            <a:r>
              <a:rPr lang="en-US" dirty="0">
                <a:cs typeface="Calibri"/>
              </a:rPr>
              <a:t> accounted for retention but not routing</a:t>
            </a:r>
            <a:endParaRPr lang="en-US" dirty="0">
              <a:ea typeface="Calibri"/>
              <a:cs typeface="Calibri"/>
            </a:endParaRPr>
          </a:p>
          <a:p>
            <a:pPr marL="171450" indent="-171450">
              <a:buFontTx/>
              <a:buChar char="-"/>
            </a:pPr>
            <a:r>
              <a:rPr lang="en-US" dirty="0">
                <a:cs typeface="Calibri"/>
              </a:rPr>
              <a:t>Minimum depth and volume allowed us to weed out </a:t>
            </a:r>
            <a:r>
              <a:rPr lang="en-US" dirty="0" err="1">
                <a:cs typeface="Calibri"/>
              </a:rPr>
              <a:t>bluespots</a:t>
            </a:r>
            <a:r>
              <a:rPr lang="en-US" dirty="0">
                <a:cs typeface="Calibri"/>
              </a:rPr>
              <a:t> that were not of moderate concern</a:t>
            </a:r>
            <a:endParaRPr lang="en-US" dirty="0">
              <a:ea typeface="Calibri"/>
              <a:cs typeface="Calibri"/>
            </a:endParaRPr>
          </a:p>
          <a:p>
            <a:pPr marL="171450" indent="-171450">
              <a:buFontTx/>
              <a:buChar char="-"/>
            </a:pPr>
            <a:r>
              <a:rPr lang="en-US" dirty="0">
                <a:cs typeface="Calibri"/>
              </a:rPr>
              <a:t>The </a:t>
            </a:r>
            <a:r>
              <a:rPr lang="en-US" err="1">
                <a:cs typeface="Calibri"/>
              </a:rPr>
              <a:t>bluespot</a:t>
            </a:r>
            <a:r>
              <a:rPr lang="en-US">
                <a:cs typeface="Calibri"/>
              </a:rPr>
              <a:t> model generated streams, pour points, watersheds, and </a:t>
            </a:r>
            <a:r>
              <a:rPr lang="en-US" err="1">
                <a:cs typeface="Calibri"/>
              </a:rPr>
              <a:t>bluespots</a:t>
            </a:r>
            <a:r>
              <a:rPr lang="en-US" dirty="0">
                <a:cs typeface="Calibri"/>
              </a:rPr>
              <a:t>.</a:t>
            </a:r>
            <a:endParaRPr lang="en-US" dirty="0">
              <a:ea typeface="Calibri"/>
              <a:cs typeface="Calibri"/>
            </a:endParaRPr>
          </a:p>
          <a:p>
            <a:pPr marL="171450" indent="-171450">
              <a:buFontTx/>
              <a:buChar char="-"/>
            </a:pPr>
            <a:r>
              <a:rPr lang="en-US" dirty="0">
                <a:cs typeface="Calibri"/>
              </a:rPr>
              <a:t> In our application, only the </a:t>
            </a:r>
            <a:r>
              <a:rPr lang="en-US" dirty="0" err="1">
                <a:cs typeface="Calibri"/>
              </a:rPr>
              <a:t>bluespots</a:t>
            </a:r>
            <a:r>
              <a:rPr lang="en-US" dirty="0">
                <a:cs typeface="Calibri"/>
              </a:rPr>
              <a:t> and watersheds were used for further analysis of the study area</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437836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Brodie</a:t>
            </a:r>
          </a:p>
          <a:p>
            <a:pPr marL="171450" indent="-171450">
              <a:buFontTx/>
              <a:buChar char="-"/>
            </a:pPr>
            <a:r>
              <a:rPr lang="en-US"/>
              <a:t>10m</a:t>
            </a:r>
            <a:r>
              <a:rPr lang="en-US" b="0"/>
              <a:t> DEM yields </a:t>
            </a:r>
            <a:r>
              <a:rPr lang="en-US" b="0" err="1"/>
              <a:t>bluespots</a:t>
            </a:r>
            <a:r>
              <a:rPr lang="en-US" b="0" dirty="0"/>
              <a:t> across the entire study area</a:t>
            </a:r>
            <a:endParaRPr lang="en-US" b="0" dirty="0">
              <a:ea typeface="Calibri"/>
              <a:cs typeface="Calibri"/>
            </a:endParaRPr>
          </a:p>
          <a:p>
            <a:pPr marL="171450" indent="-171450">
              <a:buFontTx/>
              <a:buChar char="-"/>
            </a:pPr>
            <a:r>
              <a:rPr lang="en-US" b="0" dirty="0"/>
              <a:t>They are specific to the street level, which is helpful for predicting possible road closures</a:t>
            </a:r>
            <a:endParaRPr lang="en-US" b="0" dirty="0">
              <a:ea typeface="Calibri"/>
              <a:cs typeface="Calibri"/>
            </a:endParaRPr>
          </a:p>
          <a:p>
            <a:pPr marL="171450" indent="-171450">
              <a:buFontTx/>
              <a:buChar char="-"/>
            </a:pPr>
            <a:r>
              <a:rPr lang="en-US" dirty="0"/>
              <a:t>Let partners</a:t>
            </a:r>
            <a:r>
              <a:rPr lang="en-US" b="0" dirty="0"/>
              <a:t> know where green infrastructure projects need to be focused</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14967010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Brodie</a:t>
            </a:r>
          </a:p>
          <a:p>
            <a:pPr marL="171450" indent="-171450">
              <a:buFontTx/>
              <a:buChar char="-"/>
            </a:pPr>
            <a:r>
              <a:rPr lang="en-US" b="0" dirty="0"/>
              <a:t>1m DEM yields even more specific results</a:t>
            </a:r>
            <a:endParaRPr lang="en-US" b="0" dirty="0">
              <a:ea typeface="Calibri"/>
              <a:cs typeface="Calibri"/>
            </a:endParaRPr>
          </a:p>
          <a:p>
            <a:pPr marL="171450" indent="-171450">
              <a:buFontTx/>
              <a:buChar char="-"/>
            </a:pPr>
            <a:r>
              <a:rPr lang="en-US" b="0" dirty="0"/>
              <a:t>Highlights very specific streets susceptible to flooding, and even specific buildings</a:t>
            </a:r>
            <a:endParaRPr lang="en-US" b="0" dirty="0">
              <a:ea typeface="Calibri"/>
              <a:cs typeface="Calibri"/>
            </a:endParaRPr>
          </a:p>
          <a:p>
            <a:pPr marL="171450" indent="-171450">
              <a:buFontTx/>
              <a:buChar char="-"/>
            </a:pPr>
            <a:r>
              <a:rPr lang="en-US" b="0" dirty="0"/>
              <a:t>Could only do this at a very small scale </a:t>
            </a:r>
            <a:r>
              <a:rPr lang="en-US" dirty="0"/>
              <a:t>because getting</a:t>
            </a:r>
            <a:r>
              <a:rPr lang="en-US" b="0" dirty="0"/>
              <a:t> 1m DEM data for the entire region took up space and model runs would have taken significantly longer</a:t>
            </a:r>
            <a:endParaRPr lang="en-US" b="0"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6951333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6.jpe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a:extLst>
              <a:ext uri="{FF2B5EF4-FFF2-40B4-BE49-F238E27FC236}">
                <a16:creationId xmlns:a16="http://schemas.microsoft.com/office/drawing/2014/main" id="{C4EC1E3C-AE9C-4011-AA0C-3DBC7CE7F5E0}"/>
              </a:ext>
            </a:extLst>
          </p:cNvPr>
          <p:cNvPicPr>
            <a:picLocks noChangeAspect="1"/>
          </p:cNvPicPr>
          <p:nvPr userDrawn="1"/>
        </p:nvPicPr>
        <p:blipFill>
          <a:blip r:embed="rId3">
            <a:extLst>
              <a:ext uri="{28A0092B-C50C-407E-A947-70E740481C1C}">
                <a14:useLocalDpi xmlns:a14="http://schemas.microsoft.com/office/drawing/2010/main" val="0"/>
              </a:ext>
            </a:extLst>
          </a:blip>
          <a:srcRect t="34893" b="34893"/>
          <a:stretch/>
        </p:blipFill>
        <p:spPr>
          <a:xfrm>
            <a:off x="0" y="1246410"/>
            <a:ext cx="12153900"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BA3A50"/>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BA3A50">
                    <a:alpha val="10000"/>
                  </a:srgbClr>
                </a:solidFill>
                <a:latin typeface="Century Gothic" panose="020B0502020202020204" pitchFamily="34" charset="0"/>
              </a:rPr>
              <a:t>ANNIVERSARY</a:t>
            </a:r>
            <a:endParaRPr lang="en-US" sz="2400" b="1" spc="4000" baseline="0">
              <a:solidFill>
                <a:srgbClr val="BA3A50">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CA79F-EDA7-F012-16F7-39BB0EF1A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5D0717-1021-C6A9-A2B3-3EA6619D69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92688A-5242-8184-D2B4-0DCD40754FDE}"/>
              </a:ext>
            </a:extLst>
          </p:cNvPr>
          <p:cNvSpPr>
            <a:spLocks noGrp="1"/>
          </p:cNvSpPr>
          <p:nvPr>
            <p:ph type="dt" sz="half" idx="10"/>
          </p:nvPr>
        </p:nvSpPr>
        <p:spPr/>
        <p:txBody>
          <a:bodyPr/>
          <a:lstStyle/>
          <a:p>
            <a:fld id="{38EF5D57-85BE-4C52-B8C3-DB787A765651}" type="datetimeFigureOut">
              <a:rPr lang="en-US" smtClean="0"/>
              <a:t>7/31/2023</a:t>
            </a:fld>
            <a:endParaRPr lang="en-US"/>
          </a:p>
        </p:txBody>
      </p:sp>
      <p:sp>
        <p:nvSpPr>
          <p:cNvPr id="5" name="Footer Placeholder 4">
            <a:extLst>
              <a:ext uri="{FF2B5EF4-FFF2-40B4-BE49-F238E27FC236}">
                <a16:creationId xmlns:a16="http://schemas.microsoft.com/office/drawing/2014/main" id="{716D344C-60DF-646C-02F6-B465CBA25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00400A-1775-E84C-CB88-3252982F6932}"/>
              </a:ext>
            </a:extLst>
          </p:cNvPr>
          <p:cNvSpPr>
            <a:spLocks noGrp="1"/>
          </p:cNvSpPr>
          <p:nvPr>
            <p:ph type="sldNum" sz="quarter" idx="12"/>
          </p:nvPr>
        </p:nvSpPr>
        <p:spPr/>
        <p:txBody>
          <a:bodyPr/>
          <a:lstStyle/>
          <a:p>
            <a:fld id="{D1800908-9A7C-4931-8D53-70D1611079C5}" type="slidenum">
              <a:rPr lang="en-US" smtClean="0"/>
              <a:t>‹#›</a:t>
            </a:fld>
            <a:endParaRPr lang="en-US"/>
          </a:p>
        </p:txBody>
      </p:sp>
    </p:spTree>
    <p:extLst>
      <p:ext uri="{BB962C8B-B14F-4D97-AF65-F5344CB8AC3E}">
        <p14:creationId xmlns:p14="http://schemas.microsoft.com/office/powerpoint/2010/main" val="2062298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5296"/>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Summer 2023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4"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PLACEHOLDER IMAGE</a:t>
            </a: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29573"/>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BA3A50"/>
                </a:solidFill>
                <a:latin typeface="Century Gothic"/>
              </a:rPr>
              <a:t>Study Area </a:t>
            </a:r>
            <a:r>
              <a:rPr lang="en-US" sz="3200" b="0" spc="0" baseline="0">
                <a:solidFill>
                  <a:srgbClr val="BA3A50"/>
                </a:solidFill>
              </a:rPr>
              <a:t>Disasters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5189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BA3A50"/>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BA3A50"/>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BA3A50"/>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
        <p:nvSpPr>
          <p:cNvPr id="6" name="TextBox 5">
            <a:extLst>
              <a:ext uri="{FF2B5EF4-FFF2-40B4-BE49-F238E27FC236}">
                <a16:creationId xmlns:a16="http://schemas.microsoft.com/office/drawing/2014/main" id="{A934DF8D-DCE6-444C-B545-B97C74B50C47}"/>
              </a:ext>
            </a:extLst>
          </p:cNvPr>
          <p:cNvSpPr txBox="1"/>
          <p:nvPr userDrawn="1"/>
        </p:nvSpPr>
        <p:spPr>
          <a:xfrm>
            <a:off x="4316626" y="4315715"/>
            <a:ext cx="1655867" cy="276999"/>
          </a:xfrm>
          <a:prstGeom prst="rect">
            <a:avLst/>
          </a:prstGeom>
          <a:noFill/>
          <a:ln w="19050">
            <a:solidFill>
              <a:srgbClr val="FF0000"/>
            </a:solidFill>
          </a:ln>
        </p:spPr>
        <p:txBody>
          <a:bodyPr wrap="square" lIns="91440" tIns="0" bIns="0" rtlCol="0" anchor="ctr" anchorCtr="0">
            <a:spAutoFit/>
          </a:bodyPr>
          <a:lstStyle/>
          <a:p>
            <a:r>
              <a:rPr lang="en-US" b="1">
                <a:solidFill>
                  <a:srgbClr val="FF0000"/>
                </a:solidFill>
              </a:rPr>
              <a:t>Font size: 32pt</a:t>
            </a:r>
          </a:p>
        </p:txBody>
      </p:sp>
      <p:sp>
        <p:nvSpPr>
          <p:cNvPr id="24" name="TextBox 23">
            <a:extLst>
              <a:ext uri="{FF2B5EF4-FFF2-40B4-BE49-F238E27FC236}">
                <a16:creationId xmlns:a16="http://schemas.microsoft.com/office/drawing/2014/main" id="{B8E820D1-D7A2-4790-8911-7EEFC74D0FBE}"/>
              </a:ext>
            </a:extLst>
          </p:cNvPr>
          <p:cNvSpPr txBox="1"/>
          <p:nvPr userDrawn="1"/>
        </p:nvSpPr>
        <p:spPr>
          <a:xfrm>
            <a:off x="6334760" y="5149479"/>
            <a:ext cx="1554480" cy="276999"/>
          </a:xfrm>
          <a:prstGeom prst="rect">
            <a:avLst/>
          </a:prstGeom>
          <a:noFill/>
          <a:ln w="19050">
            <a:solidFill>
              <a:srgbClr val="FF0000"/>
            </a:solidFill>
          </a:ln>
        </p:spPr>
        <p:txBody>
          <a:bodyPr wrap="square" tIns="0" bIns="0" rtlCol="0">
            <a:spAutoFit/>
          </a:bodyPr>
          <a:lstStyle/>
          <a:p>
            <a:r>
              <a:rPr lang="en-US" b="1">
                <a:solidFill>
                  <a:srgbClr val="FF0000"/>
                </a:solidFill>
              </a:rPr>
              <a:t>Font size: 22pt</a:t>
            </a:r>
          </a:p>
        </p:txBody>
      </p:sp>
      <p:sp>
        <p:nvSpPr>
          <p:cNvPr id="26" name="TextBox 25">
            <a:extLst>
              <a:ext uri="{FF2B5EF4-FFF2-40B4-BE49-F238E27FC236}">
                <a16:creationId xmlns:a16="http://schemas.microsoft.com/office/drawing/2014/main" id="{D6466DDC-D7FC-49A5-ADB4-510F899093C3}"/>
              </a:ext>
            </a:extLst>
          </p:cNvPr>
          <p:cNvSpPr txBox="1"/>
          <p:nvPr userDrawn="1"/>
        </p:nvSpPr>
        <p:spPr>
          <a:xfrm>
            <a:off x="7889240" y="6018653"/>
            <a:ext cx="1554480" cy="276999"/>
          </a:xfrm>
          <a:prstGeom prst="rect">
            <a:avLst/>
          </a:prstGeom>
          <a:noFill/>
          <a:ln w="19050">
            <a:solidFill>
              <a:srgbClr val="FF0000"/>
            </a:solidFill>
          </a:ln>
        </p:spPr>
        <p:txBody>
          <a:bodyPr wrap="square" tIns="0" bIns="0" rtlCol="0" anchor="ctr" anchorCtr="0">
            <a:spAutoFit/>
          </a:bodyPr>
          <a:lstStyle/>
          <a:p>
            <a:r>
              <a:rPr lang="en-US" b="1">
                <a:solidFill>
                  <a:srgbClr val="FF0000"/>
                </a:solidFill>
              </a:rPr>
              <a:t>Font size: 20pt</a:t>
            </a:r>
          </a:p>
        </p:txBody>
      </p:sp>
      <p:sp>
        <p:nvSpPr>
          <p:cNvPr id="27" name="TextBox 26">
            <a:extLst>
              <a:ext uri="{FF2B5EF4-FFF2-40B4-BE49-F238E27FC236}">
                <a16:creationId xmlns:a16="http://schemas.microsoft.com/office/drawing/2014/main" id="{C13B04EC-86C5-48B0-8BF2-EA5A38BE9078}"/>
              </a:ext>
            </a:extLst>
          </p:cNvPr>
          <p:cNvSpPr txBox="1"/>
          <p:nvPr userDrawn="1"/>
        </p:nvSpPr>
        <p:spPr>
          <a:xfrm>
            <a:off x="5907684" y="6398461"/>
            <a:ext cx="1564836" cy="272179"/>
          </a:xfrm>
          <a:prstGeom prst="rect">
            <a:avLst/>
          </a:prstGeom>
          <a:solidFill>
            <a:schemeClr val="bg1"/>
          </a:solidFill>
          <a:ln w="19050">
            <a:solidFill>
              <a:srgbClr val="FF0000"/>
            </a:solidFill>
          </a:ln>
        </p:spPr>
        <p:txBody>
          <a:bodyPr wrap="square" rtlCol="0" anchor="ctr" anchorCtr="0">
            <a:noAutofit/>
          </a:bodyPr>
          <a:lstStyle/>
          <a:p>
            <a:pPr algn="ctr"/>
            <a:r>
              <a:rPr lang="en-US" b="1">
                <a:ln>
                  <a:noFill/>
                </a:ln>
                <a:solidFill>
                  <a:srgbClr val="FF0000"/>
                </a:solidFill>
              </a:rPr>
              <a:t>Font size: 20pt</a:t>
            </a:r>
          </a:p>
        </p:txBody>
      </p:sp>
      <p:sp>
        <p:nvSpPr>
          <p:cNvPr id="28" name="TextBox 27">
            <a:extLst>
              <a:ext uri="{FF2B5EF4-FFF2-40B4-BE49-F238E27FC236}">
                <a16:creationId xmlns:a16="http://schemas.microsoft.com/office/drawing/2014/main" id="{66FBA44B-2EB8-4C7C-9A8F-BEB8ACCD94FD}"/>
              </a:ext>
            </a:extLst>
          </p:cNvPr>
          <p:cNvSpPr txBox="1"/>
          <p:nvPr userDrawn="1"/>
        </p:nvSpPr>
        <p:spPr>
          <a:xfrm>
            <a:off x="4038342" y="3319524"/>
            <a:ext cx="2651760" cy="365760"/>
          </a:xfrm>
          <a:prstGeom prst="rect">
            <a:avLst/>
          </a:prstGeom>
          <a:solidFill>
            <a:schemeClr val="bg1"/>
          </a:solidFill>
          <a:ln w="19050">
            <a:solidFill>
              <a:srgbClr val="FF0000"/>
            </a:solidFill>
          </a:ln>
        </p:spPr>
        <p:txBody>
          <a:bodyPr wrap="square" rtlCol="0" anchor="ctr" anchorCtr="0">
            <a:spAutoFit/>
          </a:bodyPr>
          <a:lstStyle/>
          <a:p>
            <a:r>
              <a:rPr lang="en-US" b="1">
                <a:solidFill>
                  <a:srgbClr val="FF0000"/>
                </a:solidFill>
              </a:rPr>
              <a:t>Font used: Century Gothic</a:t>
            </a:r>
          </a:p>
        </p:txBody>
      </p:sp>
      <p:sp>
        <p:nvSpPr>
          <p:cNvPr id="29" name="TextBox 28">
            <a:extLst>
              <a:ext uri="{FF2B5EF4-FFF2-40B4-BE49-F238E27FC236}">
                <a16:creationId xmlns:a16="http://schemas.microsoft.com/office/drawing/2014/main" id="{7DF44472-D81C-4170-9D72-84D4D4625BFE}"/>
              </a:ext>
            </a:extLst>
          </p:cNvPr>
          <p:cNvSpPr txBox="1"/>
          <p:nvPr userDrawn="1"/>
        </p:nvSpPr>
        <p:spPr>
          <a:xfrm rot="20798935">
            <a:off x="1433288" y="1828173"/>
            <a:ext cx="1524000" cy="390006"/>
          </a:xfrm>
          <a:prstGeom prst="rect">
            <a:avLst/>
          </a:prstGeom>
          <a:solidFill>
            <a:srgbClr val="FFFFFF"/>
          </a:solidFill>
          <a:ln w="19050">
            <a:solidFill>
              <a:srgbClr val="FF0000"/>
            </a:solidFill>
          </a:ln>
        </p:spPr>
        <p:txBody>
          <a:bodyPr wrap="square" rtlCol="0">
            <a:noAutofit/>
          </a:bodyPr>
          <a:lstStyle/>
          <a:p>
            <a:pPr algn="ctr"/>
            <a:r>
              <a:rPr lang="en-US" sz="1800" b="1">
                <a:solidFill>
                  <a:srgbClr val="FF0000"/>
                </a:solidFill>
              </a:rPr>
              <a:t>EXAMPLE</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BA3A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 id="214748378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5.png"/><Relationship Id="rId5" Type="http://schemas.openxmlformats.org/officeDocument/2006/relationships/image" Target="../media/image51.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48.png"/><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58.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65.png"/><Relationship Id="rId4" Type="http://schemas.openxmlformats.org/officeDocument/2006/relationships/image" Target="../media/image64.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6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BA3A50"/>
                </a:solidFill>
                <a:latin typeface="Century Gothic"/>
              </a:rPr>
              <a:t>Richmond </a:t>
            </a:r>
            <a:r>
              <a:rPr lang="en-US" sz="3200" b="0" spc="0" baseline="0">
                <a:solidFill>
                  <a:srgbClr val="BA3A50"/>
                </a:solidFill>
                <a:latin typeface="Century Gothic"/>
              </a:rPr>
              <a:t>Disasters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68903" y="4762857"/>
            <a:ext cx="9666623" cy="787788"/>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Tracking and Assessing Stormwater Flooding in Richmond, Virginia to Improve Water Quality Monitoring and Resources Management</a:t>
            </a: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rPr>
              <a:t>Kaylee Tanner </a:t>
            </a:r>
            <a:r>
              <a:rPr lang="en-US" sz="2000">
                <a:solidFill>
                  <a:srgbClr val="BA3A50"/>
                </a:solidFill>
                <a:latin typeface="Century Gothic"/>
                <a:sym typeface="Wingdings" panose="05000000000000000000" pitchFamily="2" charset="2"/>
              </a:rPr>
              <a:t></a:t>
            </a:r>
            <a:r>
              <a:rPr lang="en-US" sz="2000">
                <a:solidFill>
                  <a:schemeClr val="tx1">
                    <a:lumMod val="75000"/>
                    <a:lumOff val="25000"/>
                  </a:schemeClr>
                </a:solidFill>
                <a:latin typeface="Century Gothic"/>
              </a:rPr>
              <a:t> Trinity Johnson </a:t>
            </a:r>
            <a:r>
              <a:rPr lang="en-US" sz="2000">
                <a:solidFill>
                  <a:srgbClr val="BA3A50"/>
                </a:solidFill>
                <a:latin typeface="Century Gothic"/>
                <a:sym typeface="Wingdings" panose="05000000000000000000" pitchFamily="2" charset="2"/>
              </a:rPr>
              <a:t></a:t>
            </a:r>
            <a:r>
              <a:rPr lang="en-US" sz="2000">
                <a:solidFill>
                  <a:schemeClr val="tx1">
                    <a:lumMod val="75000"/>
                    <a:lumOff val="25000"/>
                  </a:schemeClr>
                </a:solidFill>
                <a:latin typeface="Century Gothic"/>
              </a:rPr>
              <a:t> Maggie Lincoln </a:t>
            </a:r>
            <a:r>
              <a:rPr lang="en-US" sz="2000">
                <a:solidFill>
                  <a:srgbClr val="BA3A50"/>
                </a:solidFill>
                <a:latin typeface="Century Gothic"/>
                <a:sym typeface="Wingdings" panose="05000000000000000000" pitchFamily="2" charset="2"/>
              </a:rPr>
              <a:t></a:t>
            </a:r>
            <a:r>
              <a:rPr lang="en-US" sz="2000">
                <a:solidFill>
                  <a:schemeClr val="tx1">
                    <a:lumMod val="75000"/>
                    <a:lumOff val="25000"/>
                  </a:schemeClr>
                </a:solidFill>
                <a:latin typeface="Century Gothic"/>
              </a:rPr>
              <a:t> Brodie Thiele</a:t>
            </a:r>
            <a:endParaRPr lang="en-US" sz="2000">
              <a:solidFill>
                <a:schemeClr val="tx1">
                  <a:lumMod val="75000"/>
                  <a:lumOff val="25000"/>
                </a:schemeClr>
              </a:solidFill>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45463"/>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Virginia – Langley | Summer 2023</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90241" y="178463"/>
            <a:ext cx="12494260" cy="13538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Methodology: </a:t>
            </a:r>
            <a:r>
              <a:rPr lang="en-US" sz="4000" b="1" err="1">
                <a:solidFill>
                  <a:schemeClr val="bg1"/>
                </a:solidFill>
                <a:latin typeface="Century Gothic"/>
              </a:rPr>
              <a:t>InVEST</a:t>
            </a:r>
            <a:r>
              <a:rPr lang="en-US" sz="4000" b="1">
                <a:solidFill>
                  <a:schemeClr val="bg1"/>
                </a:solidFill>
                <a:latin typeface="Century Gothic"/>
              </a:rPr>
              <a:t> Urban Flood Risk Mitigation </a:t>
            </a:r>
          </a:p>
        </p:txBody>
      </p:sp>
      <p:sp>
        <p:nvSpPr>
          <p:cNvPr id="8" name="Rectangle: Rounded Corners 7">
            <a:extLst>
              <a:ext uri="{FF2B5EF4-FFF2-40B4-BE49-F238E27FC236}">
                <a16:creationId xmlns:a16="http://schemas.microsoft.com/office/drawing/2014/main" id="{14424168-66D1-F534-14A4-C0571605FEA8}"/>
              </a:ext>
            </a:extLst>
          </p:cNvPr>
          <p:cNvSpPr/>
          <p:nvPr/>
        </p:nvSpPr>
        <p:spPr>
          <a:xfrm>
            <a:off x="915813" y="1543169"/>
            <a:ext cx="3254559"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Watersheds</a:t>
            </a:r>
          </a:p>
          <a:p>
            <a:pPr algn="ctr"/>
            <a:r>
              <a:rPr lang="en-US">
                <a:solidFill>
                  <a:schemeClr val="tx1">
                    <a:lumMod val="75000"/>
                    <a:lumOff val="25000"/>
                  </a:schemeClr>
                </a:solidFill>
                <a:latin typeface="Century Gothic" panose="020B0502020202020204" pitchFamily="34" charset="0"/>
              </a:rPr>
              <a:t>(Delineated or </a:t>
            </a:r>
            <a:r>
              <a:rPr lang="en-US" err="1">
                <a:solidFill>
                  <a:schemeClr val="tx1">
                    <a:lumMod val="75000"/>
                    <a:lumOff val="25000"/>
                  </a:schemeClr>
                </a:solidFill>
                <a:latin typeface="Century Gothic" panose="020B0502020202020204" pitchFamily="34" charset="0"/>
              </a:rPr>
              <a:t>Bluespot</a:t>
            </a:r>
            <a:r>
              <a:rPr lang="en-US">
                <a:solidFill>
                  <a:schemeClr val="tx1">
                    <a:lumMod val="75000"/>
                    <a:lumOff val="25000"/>
                  </a:schemeClr>
                </a:solidFill>
                <a:latin typeface="Century Gothic" panose="020B0502020202020204" pitchFamily="34" charset="0"/>
              </a:rPr>
              <a:t>)</a:t>
            </a:r>
          </a:p>
        </p:txBody>
      </p:sp>
      <p:sp>
        <p:nvSpPr>
          <p:cNvPr id="9" name="Rectangle: Rounded Corners 8">
            <a:extLst>
              <a:ext uri="{FF2B5EF4-FFF2-40B4-BE49-F238E27FC236}">
                <a16:creationId xmlns:a16="http://schemas.microsoft.com/office/drawing/2014/main" id="{54816F96-6FE4-A7D5-9219-6AF57F7E1040}"/>
              </a:ext>
            </a:extLst>
          </p:cNvPr>
          <p:cNvSpPr/>
          <p:nvPr/>
        </p:nvSpPr>
        <p:spPr>
          <a:xfrm>
            <a:off x="915814" y="2515626"/>
            <a:ext cx="3254558"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Rainfall Depth </a:t>
            </a:r>
            <a:endParaRPr lang="en-US">
              <a:solidFill>
                <a:schemeClr val="tx1">
                  <a:lumMod val="75000"/>
                  <a:lumOff val="25000"/>
                </a:schemeClr>
              </a:solidFill>
            </a:endParaRPr>
          </a:p>
          <a:p>
            <a:pPr algn="ctr"/>
            <a:r>
              <a:rPr lang="en-US" dirty="0">
                <a:solidFill>
                  <a:schemeClr val="tx1">
                    <a:lumMod val="75000"/>
                    <a:lumOff val="25000"/>
                  </a:schemeClr>
                </a:solidFill>
                <a:latin typeface="Century Gothic"/>
              </a:rPr>
              <a:t>(Design storm or IMERG)</a:t>
            </a:r>
          </a:p>
        </p:txBody>
      </p:sp>
      <p:sp>
        <p:nvSpPr>
          <p:cNvPr id="10" name="Rectangle: Rounded Corners 9">
            <a:extLst>
              <a:ext uri="{FF2B5EF4-FFF2-40B4-BE49-F238E27FC236}">
                <a16:creationId xmlns:a16="http://schemas.microsoft.com/office/drawing/2014/main" id="{E4C9C38E-1692-66BE-733A-E0F821A9C059}"/>
              </a:ext>
            </a:extLst>
          </p:cNvPr>
          <p:cNvSpPr/>
          <p:nvPr/>
        </p:nvSpPr>
        <p:spPr>
          <a:xfrm>
            <a:off x="915813" y="3488083"/>
            <a:ext cx="3157223"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Land Cover / Land Use</a:t>
            </a:r>
          </a:p>
        </p:txBody>
      </p:sp>
      <p:sp>
        <p:nvSpPr>
          <p:cNvPr id="11" name="Rectangle: Rounded Corners 10">
            <a:extLst>
              <a:ext uri="{FF2B5EF4-FFF2-40B4-BE49-F238E27FC236}">
                <a16:creationId xmlns:a16="http://schemas.microsoft.com/office/drawing/2014/main" id="{12EE4F33-68A9-2A1B-0074-B08DF09221FF}"/>
              </a:ext>
            </a:extLst>
          </p:cNvPr>
          <p:cNvSpPr/>
          <p:nvPr/>
        </p:nvSpPr>
        <p:spPr>
          <a:xfrm>
            <a:off x="915814" y="4446198"/>
            <a:ext cx="3157222"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Soil Hydrologic Group</a:t>
            </a:r>
          </a:p>
        </p:txBody>
      </p:sp>
      <p:sp>
        <p:nvSpPr>
          <p:cNvPr id="27" name="Right Brace 26">
            <a:extLst>
              <a:ext uri="{FF2B5EF4-FFF2-40B4-BE49-F238E27FC236}">
                <a16:creationId xmlns:a16="http://schemas.microsoft.com/office/drawing/2014/main" id="{86315406-EBD8-D7AF-84A9-58976130F216}"/>
              </a:ext>
            </a:extLst>
          </p:cNvPr>
          <p:cNvSpPr/>
          <p:nvPr/>
        </p:nvSpPr>
        <p:spPr>
          <a:xfrm rot="10800000" flipH="1">
            <a:off x="4370310" y="1593095"/>
            <a:ext cx="823848" cy="4678125"/>
          </a:xfrm>
          <a:prstGeom prst="rightBrace">
            <a:avLst>
              <a:gd name="adj1" fmla="val 39100"/>
              <a:gd name="adj2" fmla="val 47567"/>
            </a:avLst>
          </a:prstGeom>
          <a:ln w="28575">
            <a:solidFill>
              <a:srgbClr val="C00000"/>
            </a:solid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solidFill>
                <a:srgbClr val="C00000"/>
              </a:solidFill>
            </a:endParaRPr>
          </a:p>
        </p:txBody>
      </p:sp>
      <p:sp>
        <p:nvSpPr>
          <p:cNvPr id="30" name="Oval 29">
            <a:extLst>
              <a:ext uri="{FF2B5EF4-FFF2-40B4-BE49-F238E27FC236}">
                <a16:creationId xmlns:a16="http://schemas.microsoft.com/office/drawing/2014/main" id="{648E8E13-A006-078F-AECD-218B216F6F1A}"/>
              </a:ext>
            </a:extLst>
          </p:cNvPr>
          <p:cNvSpPr/>
          <p:nvPr/>
        </p:nvSpPr>
        <p:spPr>
          <a:xfrm>
            <a:off x="5194158" y="3242031"/>
            <a:ext cx="3536952" cy="1501139"/>
          </a:xfrm>
          <a:prstGeom prst="ellipse">
            <a:avLst/>
          </a:prstGeom>
          <a:solidFill>
            <a:schemeClr val="accent4">
              <a:lumMod val="20000"/>
              <a:lumOff val="80000"/>
            </a:schemeClr>
          </a:solidFill>
          <a:ln>
            <a:solidFill>
              <a:srgbClr val="FFE389"/>
            </a:solidFill>
          </a:ln>
          <a:effectLst/>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000" i="1">
                <a:solidFill>
                  <a:schemeClr val="tx1">
                    <a:lumMod val="75000"/>
                    <a:lumOff val="25000"/>
                  </a:schemeClr>
                </a:solidFill>
                <a:latin typeface="Century Gothic" panose="020B0502020202020204" pitchFamily="34" charset="0"/>
              </a:rPr>
              <a:t>Urban Flood Risk Mitigation Model</a:t>
            </a:r>
          </a:p>
        </p:txBody>
      </p:sp>
      <p:sp>
        <p:nvSpPr>
          <p:cNvPr id="31" name="Rectangle: Rounded Corners 30">
            <a:extLst>
              <a:ext uri="{FF2B5EF4-FFF2-40B4-BE49-F238E27FC236}">
                <a16:creationId xmlns:a16="http://schemas.microsoft.com/office/drawing/2014/main" id="{D6EF3E0E-507C-22C1-5E80-38A8E000740A}"/>
              </a:ext>
            </a:extLst>
          </p:cNvPr>
          <p:cNvSpPr/>
          <p:nvPr/>
        </p:nvSpPr>
        <p:spPr>
          <a:xfrm>
            <a:off x="9663287" y="2147933"/>
            <a:ext cx="1612900" cy="972456"/>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Flood Volume by Watershed</a:t>
            </a:r>
          </a:p>
        </p:txBody>
      </p:sp>
      <p:sp>
        <p:nvSpPr>
          <p:cNvPr id="32" name="Rectangle: Rounded Corners 31">
            <a:extLst>
              <a:ext uri="{FF2B5EF4-FFF2-40B4-BE49-F238E27FC236}">
                <a16:creationId xmlns:a16="http://schemas.microsoft.com/office/drawing/2014/main" id="{6D43FA98-B15A-3A34-C435-853F000CF9EA}"/>
              </a:ext>
            </a:extLst>
          </p:cNvPr>
          <p:cNvSpPr/>
          <p:nvPr/>
        </p:nvSpPr>
        <p:spPr>
          <a:xfrm>
            <a:off x="9663287" y="3488083"/>
            <a:ext cx="1612900" cy="972456"/>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Runoff Retention Per Pixel</a:t>
            </a:r>
          </a:p>
        </p:txBody>
      </p:sp>
      <p:sp>
        <p:nvSpPr>
          <p:cNvPr id="5" name="Rectangle: Rounded Corners 4">
            <a:extLst>
              <a:ext uri="{FF2B5EF4-FFF2-40B4-BE49-F238E27FC236}">
                <a16:creationId xmlns:a16="http://schemas.microsoft.com/office/drawing/2014/main" id="{46A35B7A-7409-7DF5-457A-6F05D45EA6D6}"/>
              </a:ext>
            </a:extLst>
          </p:cNvPr>
          <p:cNvSpPr/>
          <p:nvPr/>
        </p:nvSpPr>
        <p:spPr>
          <a:xfrm>
            <a:off x="9663287" y="4815735"/>
            <a:ext cx="1612900" cy="972456"/>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Runoff Depth per Pixel</a:t>
            </a:r>
          </a:p>
        </p:txBody>
      </p:sp>
      <p:cxnSp>
        <p:nvCxnSpPr>
          <p:cNvPr id="12" name="Connector: Curved 11">
            <a:extLst>
              <a:ext uri="{FF2B5EF4-FFF2-40B4-BE49-F238E27FC236}">
                <a16:creationId xmlns:a16="http://schemas.microsoft.com/office/drawing/2014/main" id="{52A09B64-19B9-80A4-99EA-8D99938C23D8}"/>
              </a:ext>
            </a:extLst>
          </p:cNvPr>
          <p:cNvCxnSpPr>
            <a:stCxn id="30" idx="7"/>
            <a:endCxn id="31" idx="1"/>
          </p:cNvCxnSpPr>
          <p:nvPr/>
        </p:nvCxnSpPr>
        <p:spPr>
          <a:xfrm rot="5400000" flipH="1" flipV="1">
            <a:off x="8524358" y="2322939"/>
            <a:ext cx="827707" cy="1450152"/>
          </a:xfrm>
          <a:prstGeom prst="curvedConnector2">
            <a:avLst/>
          </a:prstGeom>
          <a:ln w="28575">
            <a:solidFill>
              <a:srgbClr val="C00000"/>
            </a:solidFill>
            <a:tailEnd type="triangle"/>
          </a:ln>
        </p:spPr>
        <p:style>
          <a:lnRef idx="3">
            <a:schemeClr val="accent1"/>
          </a:lnRef>
          <a:fillRef idx="0">
            <a:schemeClr val="accent1"/>
          </a:fillRef>
          <a:effectRef idx="2">
            <a:schemeClr val="accent1"/>
          </a:effectRef>
          <a:fontRef idx="minor">
            <a:schemeClr val="tx1"/>
          </a:fontRef>
        </p:style>
      </p:cxnSp>
      <p:sp>
        <p:nvSpPr>
          <p:cNvPr id="23" name="Rectangle: Rounded Corners 22">
            <a:extLst>
              <a:ext uri="{FF2B5EF4-FFF2-40B4-BE49-F238E27FC236}">
                <a16:creationId xmlns:a16="http://schemas.microsoft.com/office/drawing/2014/main" id="{596E1701-FE2C-FEEF-256A-9021FB5599DC}"/>
              </a:ext>
            </a:extLst>
          </p:cNvPr>
          <p:cNvSpPr/>
          <p:nvPr/>
        </p:nvSpPr>
        <p:spPr>
          <a:xfrm>
            <a:off x="915814" y="5459597"/>
            <a:ext cx="3157222"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Curve Number Values</a:t>
            </a:r>
          </a:p>
        </p:txBody>
      </p:sp>
      <p:cxnSp>
        <p:nvCxnSpPr>
          <p:cNvPr id="26" name="Connector: Curved 25">
            <a:extLst>
              <a:ext uri="{FF2B5EF4-FFF2-40B4-BE49-F238E27FC236}">
                <a16:creationId xmlns:a16="http://schemas.microsoft.com/office/drawing/2014/main" id="{27E4E8A3-67C2-DE26-8627-E0BFF6B9884A}"/>
              </a:ext>
            </a:extLst>
          </p:cNvPr>
          <p:cNvCxnSpPr>
            <a:stCxn id="30" idx="6"/>
            <a:endCxn id="32" idx="1"/>
          </p:cNvCxnSpPr>
          <p:nvPr/>
        </p:nvCxnSpPr>
        <p:spPr>
          <a:xfrm flipV="1">
            <a:off x="8731110" y="3974311"/>
            <a:ext cx="932177" cy="18290"/>
          </a:xfrm>
          <a:prstGeom prst="curvedConnector3">
            <a:avLst/>
          </a:prstGeom>
          <a:ln w="28575">
            <a:solidFill>
              <a:srgbClr val="C00000"/>
            </a:solidFill>
            <a:tailEnd type="triangle"/>
          </a:ln>
        </p:spPr>
        <p:style>
          <a:lnRef idx="3">
            <a:schemeClr val="accent1"/>
          </a:lnRef>
          <a:fillRef idx="0">
            <a:schemeClr val="accent1"/>
          </a:fillRef>
          <a:effectRef idx="2">
            <a:schemeClr val="accent1"/>
          </a:effectRef>
          <a:fontRef idx="minor">
            <a:schemeClr val="tx1"/>
          </a:fontRef>
        </p:style>
      </p:cxnSp>
      <p:cxnSp>
        <p:nvCxnSpPr>
          <p:cNvPr id="29" name="Connector: Curved 28">
            <a:extLst>
              <a:ext uri="{FF2B5EF4-FFF2-40B4-BE49-F238E27FC236}">
                <a16:creationId xmlns:a16="http://schemas.microsoft.com/office/drawing/2014/main" id="{B86C572A-F121-08BA-0823-88CF4B6CD7D3}"/>
              </a:ext>
            </a:extLst>
          </p:cNvPr>
          <p:cNvCxnSpPr>
            <a:stCxn id="30" idx="5"/>
            <a:endCxn id="5" idx="1"/>
          </p:cNvCxnSpPr>
          <p:nvPr/>
        </p:nvCxnSpPr>
        <p:spPr>
          <a:xfrm rot="16200000" flipH="1">
            <a:off x="8548896" y="4187572"/>
            <a:ext cx="778630" cy="1450152"/>
          </a:xfrm>
          <a:prstGeom prst="curvedConnector2">
            <a:avLst/>
          </a:prstGeom>
          <a:ln w="28575">
            <a:solidFill>
              <a:srgbClr val="C00000"/>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73798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3770E729-9063-5FF9-2378-EF0320CB4C3C}"/>
              </a:ext>
            </a:extLst>
          </p:cNvPr>
          <p:cNvPicPr>
            <a:picLocks noChangeAspect="1"/>
          </p:cNvPicPr>
          <p:nvPr/>
        </p:nvPicPr>
        <p:blipFill rotWithShape="1">
          <a:blip r:embed="rId3">
            <a:extLst>
              <a:ext uri="{28A0092B-C50C-407E-A947-70E740481C1C}">
                <a14:useLocalDpi xmlns:a14="http://schemas.microsoft.com/office/drawing/2010/main" val="0"/>
              </a:ext>
            </a:extLst>
          </a:blip>
          <a:srcRect l="7342" t="25060" r="11528" b="20760"/>
          <a:stretch/>
        </p:blipFill>
        <p:spPr>
          <a:xfrm>
            <a:off x="712810" y="1063431"/>
            <a:ext cx="8940910" cy="5227767"/>
          </a:xfrm>
          <a:prstGeom prst="rect">
            <a:avLst/>
          </a:prstGeom>
        </p:spPr>
      </p:pic>
      <p:sp>
        <p:nvSpPr>
          <p:cNvPr id="29" name="TextBox 28">
            <a:extLst>
              <a:ext uri="{FF2B5EF4-FFF2-40B4-BE49-F238E27FC236}">
                <a16:creationId xmlns:a16="http://schemas.microsoft.com/office/drawing/2014/main" id="{ACCAD7B5-4D76-FD1A-80B7-C324E620CD72}"/>
              </a:ext>
            </a:extLst>
          </p:cNvPr>
          <p:cNvSpPr txBox="1"/>
          <p:nvPr/>
        </p:nvSpPr>
        <p:spPr>
          <a:xfrm>
            <a:off x="284648" y="342900"/>
            <a:ext cx="11480004" cy="584775"/>
          </a:xfrm>
          <a:prstGeom prst="rect">
            <a:avLst/>
          </a:prstGeom>
          <a:noFill/>
        </p:spPr>
        <p:txBody>
          <a:bodyPr wrap="square" rtlCol="0">
            <a:spAutoFit/>
          </a:bodyPr>
          <a:lstStyle/>
          <a:p>
            <a:r>
              <a:rPr lang="en-US" sz="3200" b="1">
                <a:solidFill>
                  <a:srgbClr val="C00000"/>
                </a:solidFill>
                <a:latin typeface="Century Gothic" panose="020B0502020202020204" pitchFamily="34" charset="0"/>
              </a:rPr>
              <a:t>Runoff Retention, 100-Year Storm (213 mm)</a:t>
            </a:r>
          </a:p>
        </p:txBody>
      </p:sp>
      <p:pic>
        <p:nvPicPr>
          <p:cNvPr id="36" name="Picture 35" descr="Shape, arrow&#10;&#10;Description automatically generated">
            <a:extLst>
              <a:ext uri="{FF2B5EF4-FFF2-40B4-BE49-F238E27FC236}">
                <a16:creationId xmlns:a16="http://schemas.microsoft.com/office/drawing/2014/main" id="{734B8E9A-46A7-A3F1-AE7E-9697FFDF16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69"/>
          <a:stretch/>
        </p:blipFill>
        <p:spPr>
          <a:xfrm>
            <a:off x="590844" y="1667225"/>
            <a:ext cx="342060" cy="543251"/>
          </a:xfrm>
          <a:prstGeom prst="rect">
            <a:avLst/>
          </a:prstGeom>
        </p:spPr>
      </p:pic>
      <p:sp>
        <p:nvSpPr>
          <p:cNvPr id="37" name="TextBox 36">
            <a:extLst>
              <a:ext uri="{FF2B5EF4-FFF2-40B4-BE49-F238E27FC236}">
                <a16:creationId xmlns:a16="http://schemas.microsoft.com/office/drawing/2014/main" id="{7E8092E1-012C-593B-24A3-09433D279D8F}"/>
              </a:ext>
            </a:extLst>
          </p:cNvPr>
          <p:cNvSpPr txBox="1"/>
          <p:nvPr/>
        </p:nvSpPr>
        <p:spPr>
          <a:xfrm flipH="1">
            <a:off x="581318" y="1336345"/>
            <a:ext cx="342060"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N</a:t>
            </a:r>
          </a:p>
        </p:txBody>
      </p:sp>
      <p:pic>
        <p:nvPicPr>
          <p:cNvPr id="11" name="Picture 10" descr="Map&#10;&#10;Description automatically generated">
            <a:extLst>
              <a:ext uri="{FF2B5EF4-FFF2-40B4-BE49-F238E27FC236}">
                <a16:creationId xmlns:a16="http://schemas.microsoft.com/office/drawing/2014/main" id="{8A576D70-2E98-78FD-92D1-51C58C3EC72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84796" r="91330"/>
          <a:stretch/>
        </p:blipFill>
        <p:spPr>
          <a:xfrm>
            <a:off x="9424509" y="3230666"/>
            <a:ext cx="790230" cy="1165123"/>
          </a:xfrm>
          <a:prstGeom prst="rect">
            <a:avLst/>
          </a:prstGeom>
        </p:spPr>
      </p:pic>
      <p:sp>
        <p:nvSpPr>
          <p:cNvPr id="12" name="TextBox 11">
            <a:extLst>
              <a:ext uri="{FF2B5EF4-FFF2-40B4-BE49-F238E27FC236}">
                <a16:creationId xmlns:a16="http://schemas.microsoft.com/office/drawing/2014/main" id="{4B6CCAB9-5A0B-6BE0-3E81-E36A0C75D1BD}"/>
              </a:ext>
            </a:extLst>
          </p:cNvPr>
          <p:cNvSpPr txBox="1"/>
          <p:nvPr/>
        </p:nvSpPr>
        <p:spPr>
          <a:xfrm flipH="1">
            <a:off x="9333848" y="2862078"/>
            <a:ext cx="2573503"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Retention Proportion</a:t>
            </a:r>
          </a:p>
        </p:txBody>
      </p:sp>
      <p:sp>
        <p:nvSpPr>
          <p:cNvPr id="13" name="TextBox 12">
            <a:extLst>
              <a:ext uri="{FF2B5EF4-FFF2-40B4-BE49-F238E27FC236}">
                <a16:creationId xmlns:a16="http://schemas.microsoft.com/office/drawing/2014/main" id="{84B2F137-291C-4537-9AB7-2C7E391C205C}"/>
              </a:ext>
            </a:extLst>
          </p:cNvPr>
          <p:cNvSpPr txBox="1"/>
          <p:nvPr/>
        </p:nvSpPr>
        <p:spPr>
          <a:xfrm flipH="1">
            <a:off x="9798330" y="3898953"/>
            <a:ext cx="296922"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a:t>
            </a:r>
          </a:p>
        </p:txBody>
      </p:sp>
      <p:sp>
        <p:nvSpPr>
          <p:cNvPr id="16" name="TextBox 15">
            <a:extLst>
              <a:ext uri="{FF2B5EF4-FFF2-40B4-BE49-F238E27FC236}">
                <a16:creationId xmlns:a16="http://schemas.microsoft.com/office/drawing/2014/main" id="{1092E894-2172-27CE-9315-402E108FA86A}"/>
              </a:ext>
            </a:extLst>
          </p:cNvPr>
          <p:cNvSpPr txBox="1"/>
          <p:nvPr/>
        </p:nvSpPr>
        <p:spPr>
          <a:xfrm flipH="1">
            <a:off x="9798330" y="3231911"/>
            <a:ext cx="126972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0.9</a:t>
            </a:r>
          </a:p>
        </p:txBody>
      </p:sp>
      <p:grpSp>
        <p:nvGrpSpPr>
          <p:cNvPr id="10" name="Group 9">
            <a:extLst>
              <a:ext uri="{FF2B5EF4-FFF2-40B4-BE49-F238E27FC236}">
                <a16:creationId xmlns:a16="http://schemas.microsoft.com/office/drawing/2014/main" id="{24AA2634-14C6-EA42-6402-3F1218C2E085}"/>
              </a:ext>
            </a:extLst>
          </p:cNvPr>
          <p:cNvGrpSpPr/>
          <p:nvPr/>
        </p:nvGrpSpPr>
        <p:grpSpPr>
          <a:xfrm>
            <a:off x="-1" y="5727277"/>
            <a:ext cx="2896197" cy="695156"/>
            <a:chOff x="-1" y="5727277"/>
            <a:chExt cx="2896197" cy="695156"/>
          </a:xfrm>
        </p:grpSpPr>
        <p:sp>
          <p:nvSpPr>
            <p:cNvPr id="30" name="TextBox 29">
              <a:extLst>
                <a:ext uri="{FF2B5EF4-FFF2-40B4-BE49-F238E27FC236}">
                  <a16:creationId xmlns:a16="http://schemas.microsoft.com/office/drawing/2014/main" id="{37BCD14A-2093-158D-635E-EF5C36A6EB2F}"/>
                </a:ext>
              </a:extLst>
            </p:cNvPr>
            <p:cNvSpPr txBox="1"/>
            <p:nvPr/>
          </p:nvSpPr>
          <p:spPr>
            <a:xfrm flipH="1">
              <a:off x="842393" y="5727277"/>
              <a:ext cx="25721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33" name="TextBox 32">
              <a:extLst>
                <a:ext uri="{FF2B5EF4-FFF2-40B4-BE49-F238E27FC236}">
                  <a16:creationId xmlns:a16="http://schemas.microsoft.com/office/drawing/2014/main" id="{BBC6616F-784D-91F0-2EBD-671936BD3CAB}"/>
                </a:ext>
              </a:extLst>
            </p:cNvPr>
            <p:cNvSpPr txBox="1"/>
            <p:nvPr/>
          </p:nvSpPr>
          <p:spPr>
            <a:xfrm flipH="1">
              <a:off x="1795727" y="5736802"/>
              <a:ext cx="110046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 km</a:t>
              </a:r>
            </a:p>
          </p:txBody>
        </p:sp>
        <p:pic>
          <p:nvPicPr>
            <p:cNvPr id="9" name="Picture 8" descr="Map&#10;&#10;Description automatically generated">
              <a:extLst>
                <a:ext uri="{FF2B5EF4-FFF2-40B4-BE49-F238E27FC236}">
                  <a16:creationId xmlns:a16="http://schemas.microsoft.com/office/drawing/2014/main" id="{4DD441A8-2E93-25C5-743E-F0523BB1378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17" t="94711" r="52383" b="-3261"/>
            <a:stretch/>
          </p:blipFill>
          <p:spPr>
            <a:xfrm>
              <a:off x="-1" y="5832612"/>
              <a:ext cx="2896197" cy="589821"/>
            </a:xfrm>
            <a:prstGeom prst="rect">
              <a:avLst/>
            </a:prstGeom>
          </p:spPr>
        </p:pic>
      </p:grpSp>
    </p:spTree>
    <p:extLst>
      <p:ext uri="{BB962C8B-B14F-4D97-AF65-F5344CB8AC3E}">
        <p14:creationId xmlns:p14="http://schemas.microsoft.com/office/powerpoint/2010/main" val="3823491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D843ECBC-F49C-4F01-3E86-5FD625A67E4D}"/>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0744" t="21240" r="17592" b="20156"/>
          <a:stretch/>
        </p:blipFill>
        <p:spPr>
          <a:xfrm>
            <a:off x="828946" y="944025"/>
            <a:ext cx="8190542" cy="5412631"/>
          </a:xfrm>
          <a:prstGeom prst="rect">
            <a:avLst/>
          </a:prstGeom>
        </p:spPr>
      </p:pic>
      <p:sp>
        <p:nvSpPr>
          <p:cNvPr id="29" name="TextBox 28">
            <a:extLst>
              <a:ext uri="{FF2B5EF4-FFF2-40B4-BE49-F238E27FC236}">
                <a16:creationId xmlns:a16="http://schemas.microsoft.com/office/drawing/2014/main" id="{ACCAD7B5-4D76-FD1A-80B7-C324E620CD72}"/>
              </a:ext>
            </a:extLst>
          </p:cNvPr>
          <p:cNvSpPr txBox="1"/>
          <p:nvPr/>
        </p:nvSpPr>
        <p:spPr>
          <a:xfrm>
            <a:off x="284648" y="342900"/>
            <a:ext cx="11480004" cy="584775"/>
          </a:xfrm>
          <a:prstGeom prst="rect">
            <a:avLst/>
          </a:prstGeom>
          <a:noFill/>
        </p:spPr>
        <p:txBody>
          <a:bodyPr wrap="square" rtlCol="0">
            <a:spAutoFit/>
          </a:bodyPr>
          <a:lstStyle/>
          <a:p>
            <a:r>
              <a:rPr lang="en-US" sz="3200" b="1">
                <a:solidFill>
                  <a:srgbClr val="C00000"/>
                </a:solidFill>
                <a:latin typeface="Century Gothic" panose="020B0502020202020204" pitchFamily="34" charset="0"/>
              </a:rPr>
              <a:t>Runoff Retention, 100-Year Storm (213 mm)</a:t>
            </a:r>
          </a:p>
        </p:txBody>
      </p:sp>
      <p:pic>
        <p:nvPicPr>
          <p:cNvPr id="36" name="Picture 35" descr="Shape, arrow&#10;&#10;Description automatically generated">
            <a:extLst>
              <a:ext uri="{FF2B5EF4-FFF2-40B4-BE49-F238E27FC236}">
                <a16:creationId xmlns:a16="http://schemas.microsoft.com/office/drawing/2014/main" id="{734B8E9A-46A7-A3F1-AE7E-9697FFDF16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69"/>
          <a:stretch/>
        </p:blipFill>
        <p:spPr>
          <a:xfrm>
            <a:off x="590844" y="1667225"/>
            <a:ext cx="342060" cy="543251"/>
          </a:xfrm>
          <a:prstGeom prst="rect">
            <a:avLst/>
          </a:prstGeom>
        </p:spPr>
      </p:pic>
      <p:sp>
        <p:nvSpPr>
          <p:cNvPr id="37" name="TextBox 36">
            <a:extLst>
              <a:ext uri="{FF2B5EF4-FFF2-40B4-BE49-F238E27FC236}">
                <a16:creationId xmlns:a16="http://schemas.microsoft.com/office/drawing/2014/main" id="{7E8092E1-012C-593B-24A3-09433D279D8F}"/>
              </a:ext>
            </a:extLst>
          </p:cNvPr>
          <p:cNvSpPr txBox="1"/>
          <p:nvPr/>
        </p:nvSpPr>
        <p:spPr>
          <a:xfrm flipH="1">
            <a:off x="581318" y="1336345"/>
            <a:ext cx="342060"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N</a:t>
            </a:r>
          </a:p>
        </p:txBody>
      </p:sp>
      <p:grpSp>
        <p:nvGrpSpPr>
          <p:cNvPr id="10" name="Group 9">
            <a:extLst>
              <a:ext uri="{FF2B5EF4-FFF2-40B4-BE49-F238E27FC236}">
                <a16:creationId xmlns:a16="http://schemas.microsoft.com/office/drawing/2014/main" id="{24AA2634-14C6-EA42-6402-3F1218C2E085}"/>
              </a:ext>
            </a:extLst>
          </p:cNvPr>
          <p:cNvGrpSpPr/>
          <p:nvPr/>
        </p:nvGrpSpPr>
        <p:grpSpPr>
          <a:xfrm>
            <a:off x="-1" y="5727277"/>
            <a:ext cx="2896197" cy="695156"/>
            <a:chOff x="-1" y="5727277"/>
            <a:chExt cx="2896197" cy="695156"/>
          </a:xfrm>
        </p:grpSpPr>
        <p:sp>
          <p:nvSpPr>
            <p:cNvPr id="30" name="TextBox 29">
              <a:extLst>
                <a:ext uri="{FF2B5EF4-FFF2-40B4-BE49-F238E27FC236}">
                  <a16:creationId xmlns:a16="http://schemas.microsoft.com/office/drawing/2014/main" id="{37BCD14A-2093-158D-635E-EF5C36A6EB2F}"/>
                </a:ext>
              </a:extLst>
            </p:cNvPr>
            <p:cNvSpPr txBox="1"/>
            <p:nvPr/>
          </p:nvSpPr>
          <p:spPr>
            <a:xfrm flipH="1">
              <a:off x="842393" y="5727277"/>
              <a:ext cx="25721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33" name="TextBox 32">
              <a:extLst>
                <a:ext uri="{FF2B5EF4-FFF2-40B4-BE49-F238E27FC236}">
                  <a16:creationId xmlns:a16="http://schemas.microsoft.com/office/drawing/2014/main" id="{BBC6616F-784D-91F0-2EBD-671936BD3CAB}"/>
                </a:ext>
              </a:extLst>
            </p:cNvPr>
            <p:cNvSpPr txBox="1"/>
            <p:nvPr/>
          </p:nvSpPr>
          <p:spPr>
            <a:xfrm flipH="1">
              <a:off x="1795727" y="5736802"/>
              <a:ext cx="110046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 km</a:t>
              </a:r>
            </a:p>
          </p:txBody>
        </p:sp>
        <p:pic>
          <p:nvPicPr>
            <p:cNvPr id="9" name="Picture 8" descr="Map&#10;&#10;Description automatically generated">
              <a:extLst>
                <a:ext uri="{FF2B5EF4-FFF2-40B4-BE49-F238E27FC236}">
                  <a16:creationId xmlns:a16="http://schemas.microsoft.com/office/drawing/2014/main" id="{4DD441A8-2E93-25C5-743E-F0523BB137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17" t="94711" r="52383" b="-3261"/>
            <a:stretch/>
          </p:blipFill>
          <p:spPr>
            <a:xfrm>
              <a:off x="-1" y="5832612"/>
              <a:ext cx="2896197" cy="589821"/>
            </a:xfrm>
            <a:prstGeom prst="rect">
              <a:avLst/>
            </a:prstGeom>
          </p:spPr>
        </p:pic>
      </p:grpSp>
      <p:sp>
        <p:nvSpPr>
          <p:cNvPr id="4" name="TextBox 3">
            <a:extLst>
              <a:ext uri="{FF2B5EF4-FFF2-40B4-BE49-F238E27FC236}">
                <a16:creationId xmlns:a16="http://schemas.microsoft.com/office/drawing/2014/main" id="{17B84EE9-6BBD-5E3F-2B59-622CD8718355}"/>
              </a:ext>
            </a:extLst>
          </p:cNvPr>
          <p:cNvSpPr txBox="1"/>
          <p:nvPr/>
        </p:nvSpPr>
        <p:spPr>
          <a:xfrm flipH="1">
            <a:off x="9333848" y="2862078"/>
            <a:ext cx="2573503"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Runoff Depth (mm)</a:t>
            </a:r>
          </a:p>
        </p:txBody>
      </p:sp>
      <p:sp>
        <p:nvSpPr>
          <p:cNvPr id="6" name="TextBox 5">
            <a:extLst>
              <a:ext uri="{FF2B5EF4-FFF2-40B4-BE49-F238E27FC236}">
                <a16:creationId xmlns:a16="http://schemas.microsoft.com/office/drawing/2014/main" id="{D29B4514-D0F0-3F4F-8546-93F10739ECC6}"/>
              </a:ext>
            </a:extLst>
          </p:cNvPr>
          <p:cNvSpPr txBox="1"/>
          <p:nvPr/>
        </p:nvSpPr>
        <p:spPr>
          <a:xfrm flipH="1">
            <a:off x="9820063" y="3774347"/>
            <a:ext cx="61312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24</a:t>
            </a:r>
          </a:p>
        </p:txBody>
      </p:sp>
      <p:sp>
        <p:nvSpPr>
          <p:cNvPr id="7" name="TextBox 6">
            <a:extLst>
              <a:ext uri="{FF2B5EF4-FFF2-40B4-BE49-F238E27FC236}">
                <a16:creationId xmlns:a16="http://schemas.microsoft.com/office/drawing/2014/main" id="{DF12A239-4B2B-D20D-3B3F-5446D29C1F3A}"/>
              </a:ext>
            </a:extLst>
          </p:cNvPr>
          <p:cNvSpPr txBox="1"/>
          <p:nvPr/>
        </p:nvSpPr>
        <p:spPr>
          <a:xfrm flipH="1">
            <a:off x="9798330" y="3231911"/>
            <a:ext cx="126972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213</a:t>
            </a:r>
          </a:p>
        </p:txBody>
      </p:sp>
      <p:pic>
        <p:nvPicPr>
          <p:cNvPr id="14" name="Picture 13" descr="Shape&#10;&#10;Description automatically generated">
            <a:extLst>
              <a:ext uri="{FF2B5EF4-FFF2-40B4-BE49-F238E27FC236}">
                <a16:creationId xmlns:a16="http://schemas.microsoft.com/office/drawing/2014/main" id="{33C418F4-EE15-9D87-17AD-8699663C25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97933" y="3231410"/>
            <a:ext cx="396977" cy="1085875"/>
          </a:xfrm>
          <a:prstGeom prst="rect">
            <a:avLst/>
          </a:prstGeom>
        </p:spPr>
      </p:pic>
    </p:spTree>
    <p:extLst>
      <p:ext uri="{BB962C8B-B14F-4D97-AF65-F5344CB8AC3E}">
        <p14:creationId xmlns:p14="http://schemas.microsoft.com/office/powerpoint/2010/main" val="4007398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Map&#10;&#10;Description automatically generated">
            <a:extLst>
              <a:ext uri="{FF2B5EF4-FFF2-40B4-BE49-F238E27FC236}">
                <a16:creationId xmlns:a16="http://schemas.microsoft.com/office/drawing/2014/main" id="{5A62AF9F-B690-9DCE-5AAD-521E2022AC8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7165" t="19486" r="12091" b="18148"/>
          <a:stretch/>
        </p:blipFill>
        <p:spPr>
          <a:xfrm>
            <a:off x="799070" y="780380"/>
            <a:ext cx="8507789" cy="5753453"/>
          </a:xfrm>
          <a:prstGeom prst="rect">
            <a:avLst/>
          </a:prstGeom>
        </p:spPr>
      </p:pic>
      <p:pic>
        <p:nvPicPr>
          <p:cNvPr id="36" name="Picture 35" descr="Shape, arrow&#10;&#10;Description automatically generated">
            <a:extLst>
              <a:ext uri="{FF2B5EF4-FFF2-40B4-BE49-F238E27FC236}">
                <a16:creationId xmlns:a16="http://schemas.microsoft.com/office/drawing/2014/main" id="{734B8E9A-46A7-A3F1-AE7E-9697FFDF16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3869"/>
          <a:stretch/>
        </p:blipFill>
        <p:spPr>
          <a:xfrm>
            <a:off x="590844" y="1667225"/>
            <a:ext cx="342060" cy="543251"/>
          </a:xfrm>
          <a:prstGeom prst="rect">
            <a:avLst/>
          </a:prstGeom>
        </p:spPr>
      </p:pic>
      <p:sp>
        <p:nvSpPr>
          <p:cNvPr id="37" name="TextBox 36">
            <a:extLst>
              <a:ext uri="{FF2B5EF4-FFF2-40B4-BE49-F238E27FC236}">
                <a16:creationId xmlns:a16="http://schemas.microsoft.com/office/drawing/2014/main" id="{7E8092E1-012C-593B-24A3-09433D279D8F}"/>
              </a:ext>
            </a:extLst>
          </p:cNvPr>
          <p:cNvSpPr txBox="1"/>
          <p:nvPr/>
        </p:nvSpPr>
        <p:spPr>
          <a:xfrm flipH="1">
            <a:off x="581318" y="1336345"/>
            <a:ext cx="342060"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N</a:t>
            </a:r>
          </a:p>
        </p:txBody>
      </p:sp>
      <p:grpSp>
        <p:nvGrpSpPr>
          <p:cNvPr id="10" name="Group 9">
            <a:extLst>
              <a:ext uri="{FF2B5EF4-FFF2-40B4-BE49-F238E27FC236}">
                <a16:creationId xmlns:a16="http://schemas.microsoft.com/office/drawing/2014/main" id="{24AA2634-14C6-EA42-6402-3F1218C2E085}"/>
              </a:ext>
            </a:extLst>
          </p:cNvPr>
          <p:cNvGrpSpPr/>
          <p:nvPr/>
        </p:nvGrpSpPr>
        <p:grpSpPr>
          <a:xfrm>
            <a:off x="-1" y="5727277"/>
            <a:ext cx="2896197" cy="695156"/>
            <a:chOff x="-1" y="5727277"/>
            <a:chExt cx="2896197" cy="695156"/>
          </a:xfrm>
        </p:grpSpPr>
        <p:sp>
          <p:nvSpPr>
            <p:cNvPr id="30" name="TextBox 29">
              <a:extLst>
                <a:ext uri="{FF2B5EF4-FFF2-40B4-BE49-F238E27FC236}">
                  <a16:creationId xmlns:a16="http://schemas.microsoft.com/office/drawing/2014/main" id="{37BCD14A-2093-158D-635E-EF5C36A6EB2F}"/>
                </a:ext>
              </a:extLst>
            </p:cNvPr>
            <p:cNvSpPr txBox="1"/>
            <p:nvPr/>
          </p:nvSpPr>
          <p:spPr>
            <a:xfrm flipH="1">
              <a:off x="842393" y="5727277"/>
              <a:ext cx="25721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33" name="TextBox 32">
              <a:extLst>
                <a:ext uri="{FF2B5EF4-FFF2-40B4-BE49-F238E27FC236}">
                  <a16:creationId xmlns:a16="http://schemas.microsoft.com/office/drawing/2014/main" id="{BBC6616F-784D-91F0-2EBD-671936BD3CAB}"/>
                </a:ext>
              </a:extLst>
            </p:cNvPr>
            <p:cNvSpPr txBox="1"/>
            <p:nvPr/>
          </p:nvSpPr>
          <p:spPr>
            <a:xfrm flipH="1">
              <a:off x="1795727" y="5736802"/>
              <a:ext cx="110046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 km</a:t>
              </a:r>
            </a:p>
          </p:txBody>
        </p:sp>
        <p:pic>
          <p:nvPicPr>
            <p:cNvPr id="9" name="Picture 8" descr="Map&#10;&#10;Description automatically generated">
              <a:extLst>
                <a:ext uri="{FF2B5EF4-FFF2-40B4-BE49-F238E27FC236}">
                  <a16:creationId xmlns:a16="http://schemas.microsoft.com/office/drawing/2014/main" id="{4DD441A8-2E93-25C5-743E-F0523BB137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717" t="94711" r="52383" b="-3261"/>
            <a:stretch/>
          </p:blipFill>
          <p:spPr>
            <a:xfrm>
              <a:off x="-1" y="5832612"/>
              <a:ext cx="2896197" cy="589821"/>
            </a:xfrm>
            <a:prstGeom prst="rect">
              <a:avLst/>
            </a:prstGeom>
          </p:spPr>
        </p:pic>
      </p:grpSp>
      <p:sp>
        <p:nvSpPr>
          <p:cNvPr id="24" name="TextBox 23">
            <a:extLst>
              <a:ext uri="{FF2B5EF4-FFF2-40B4-BE49-F238E27FC236}">
                <a16:creationId xmlns:a16="http://schemas.microsoft.com/office/drawing/2014/main" id="{D9F88669-09B4-F71E-7C35-E95AE24003B3}"/>
              </a:ext>
            </a:extLst>
          </p:cNvPr>
          <p:cNvSpPr txBox="1"/>
          <p:nvPr/>
        </p:nvSpPr>
        <p:spPr>
          <a:xfrm>
            <a:off x="284648" y="342900"/>
            <a:ext cx="11480004" cy="584775"/>
          </a:xfrm>
          <a:prstGeom prst="rect">
            <a:avLst/>
          </a:prstGeom>
          <a:noFill/>
        </p:spPr>
        <p:txBody>
          <a:bodyPr wrap="square" rtlCol="0">
            <a:spAutoFit/>
          </a:bodyPr>
          <a:lstStyle/>
          <a:p>
            <a:r>
              <a:rPr lang="en-US" sz="3200" b="1">
                <a:solidFill>
                  <a:srgbClr val="C00000"/>
                </a:solidFill>
                <a:latin typeface="Century Gothic" panose="020B0502020202020204" pitchFamily="34" charset="0"/>
              </a:rPr>
              <a:t>Flood Volume, 100-Year Storm (213 mm)</a:t>
            </a:r>
          </a:p>
        </p:txBody>
      </p:sp>
      <p:sp>
        <p:nvSpPr>
          <p:cNvPr id="25" name="TextBox 24">
            <a:extLst>
              <a:ext uri="{FF2B5EF4-FFF2-40B4-BE49-F238E27FC236}">
                <a16:creationId xmlns:a16="http://schemas.microsoft.com/office/drawing/2014/main" id="{1C488967-50B4-D93B-6B37-EB908B401899}"/>
              </a:ext>
            </a:extLst>
          </p:cNvPr>
          <p:cNvSpPr txBox="1"/>
          <p:nvPr/>
        </p:nvSpPr>
        <p:spPr>
          <a:xfrm flipH="1">
            <a:off x="9333848" y="2858623"/>
            <a:ext cx="2573503" cy="923330"/>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Predicted flood volume (</a:t>
            </a:r>
            <a:r>
              <a:rPr lang="en-US" sz="1800" kern="1200">
                <a:solidFill>
                  <a:srgbClr val="404040"/>
                </a:solidFill>
                <a:effectLst/>
                <a:latin typeface="Century Gothic" panose="020B0502020202020204" pitchFamily="34" charset="0"/>
                <a:ea typeface="+mn-ea"/>
                <a:cs typeface="+mn-cs"/>
              </a:rPr>
              <a:t>m</a:t>
            </a:r>
            <a:r>
              <a:rPr lang="en-US" sz="1800" kern="1200" baseline="30000">
                <a:solidFill>
                  <a:srgbClr val="404040"/>
                </a:solidFill>
                <a:effectLst/>
                <a:latin typeface="Century Gothic" panose="020B0502020202020204" pitchFamily="34" charset="0"/>
                <a:ea typeface="+mn-ea"/>
                <a:cs typeface="+mn-cs"/>
              </a:rPr>
              <a:t>3</a:t>
            </a:r>
            <a:r>
              <a:rPr lang="en-US">
                <a:solidFill>
                  <a:schemeClr val="tx1">
                    <a:lumMod val="75000"/>
                    <a:lumOff val="25000"/>
                  </a:schemeClr>
                </a:solidFill>
                <a:latin typeface="Century Gothic" panose="020B0502020202020204" pitchFamily="34" charset="0"/>
              </a:rPr>
              <a: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solidFill>
                <a:schemeClr val="tx1">
                  <a:lumMod val="75000"/>
                  <a:lumOff val="25000"/>
                </a:schemeClr>
              </a:solidFill>
              <a:latin typeface="Century Gothic" panose="020B0502020202020204" pitchFamily="34" charset="0"/>
            </a:endParaRPr>
          </a:p>
        </p:txBody>
      </p:sp>
      <p:pic>
        <p:nvPicPr>
          <p:cNvPr id="26" name="Picture 25" descr="Chart&#10;&#10;Description automatically generated with medium confidence">
            <a:extLst>
              <a:ext uri="{FF2B5EF4-FFF2-40B4-BE49-F238E27FC236}">
                <a16:creationId xmlns:a16="http://schemas.microsoft.com/office/drawing/2014/main" id="{23B9C34A-185E-A116-D6E7-ED5C878FCF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72134"/>
          <a:stretch/>
        </p:blipFill>
        <p:spPr>
          <a:xfrm>
            <a:off x="9333848" y="3464682"/>
            <a:ext cx="467959" cy="1857762"/>
          </a:xfrm>
          <a:prstGeom prst="rect">
            <a:avLst/>
          </a:prstGeom>
        </p:spPr>
      </p:pic>
      <p:sp>
        <p:nvSpPr>
          <p:cNvPr id="27" name="TextBox 26">
            <a:extLst>
              <a:ext uri="{FF2B5EF4-FFF2-40B4-BE49-F238E27FC236}">
                <a16:creationId xmlns:a16="http://schemas.microsoft.com/office/drawing/2014/main" id="{760DB727-9DD1-0645-D4C5-B6F07FFBDE4D}"/>
              </a:ext>
            </a:extLst>
          </p:cNvPr>
          <p:cNvSpPr txBox="1"/>
          <p:nvPr/>
        </p:nvSpPr>
        <p:spPr>
          <a:xfrm flipH="1">
            <a:off x="9694570" y="3442884"/>
            <a:ext cx="1511044"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24 - 51,184</a:t>
            </a:r>
          </a:p>
        </p:txBody>
      </p:sp>
      <p:sp>
        <p:nvSpPr>
          <p:cNvPr id="28" name="TextBox 27">
            <a:extLst>
              <a:ext uri="{FF2B5EF4-FFF2-40B4-BE49-F238E27FC236}">
                <a16:creationId xmlns:a16="http://schemas.microsoft.com/office/drawing/2014/main" id="{9E083AC0-1470-BEB5-3D58-7BC12BE51721}"/>
              </a:ext>
            </a:extLst>
          </p:cNvPr>
          <p:cNvSpPr txBox="1"/>
          <p:nvPr/>
        </p:nvSpPr>
        <p:spPr>
          <a:xfrm flipH="1">
            <a:off x="9694570" y="3661664"/>
            <a:ext cx="1609508"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51,185 – 129,219</a:t>
            </a:r>
          </a:p>
        </p:txBody>
      </p:sp>
      <p:sp>
        <p:nvSpPr>
          <p:cNvPr id="31" name="TextBox 30">
            <a:extLst>
              <a:ext uri="{FF2B5EF4-FFF2-40B4-BE49-F238E27FC236}">
                <a16:creationId xmlns:a16="http://schemas.microsoft.com/office/drawing/2014/main" id="{5161756F-67EB-65CB-6AA6-A784BDA33930}"/>
              </a:ext>
            </a:extLst>
          </p:cNvPr>
          <p:cNvSpPr txBox="1"/>
          <p:nvPr/>
        </p:nvSpPr>
        <p:spPr>
          <a:xfrm flipH="1">
            <a:off x="9694570" y="3880444"/>
            <a:ext cx="211244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129,220 – 204,197</a:t>
            </a:r>
          </a:p>
        </p:txBody>
      </p:sp>
      <p:sp>
        <p:nvSpPr>
          <p:cNvPr id="32" name="TextBox 31">
            <a:extLst>
              <a:ext uri="{FF2B5EF4-FFF2-40B4-BE49-F238E27FC236}">
                <a16:creationId xmlns:a16="http://schemas.microsoft.com/office/drawing/2014/main" id="{0E1EC209-7536-7557-B438-E6DF1B0303FF}"/>
              </a:ext>
            </a:extLst>
          </p:cNvPr>
          <p:cNvSpPr txBox="1"/>
          <p:nvPr/>
        </p:nvSpPr>
        <p:spPr>
          <a:xfrm flipH="1">
            <a:off x="9694570" y="4099224"/>
            <a:ext cx="211244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204,189 – 299,172</a:t>
            </a:r>
          </a:p>
        </p:txBody>
      </p:sp>
      <p:sp>
        <p:nvSpPr>
          <p:cNvPr id="34" name="TextBox 33">
            <a:extLst>
              <a:ext uri="{FF2B5EF4-FFF2-40B4-BE49-F238E27FC236}">
                <a16:creationId xmlns:a16="http://schemas.microsoft.com/office/drawing/2014/main" id="{C044D287-9EAA-1F4C-88BF-FF6086E44988}"/>
              </a:ext>
            </a:extLst>
          </p:cNvPr>
          <p:cNvSpPr txBox="1"/>
          <p:nvPr/>
        </p:nvSpPr>
        <p:spPr>
          <a:xfrm flipH="1">
            <a:off x="9694570" y="4318004"/>
            <a:ext cx="211244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299,173 – 421,882</a:t>
            </a:r>
          </a:p>
        </p:txBody>
      </p:sp>
      <p:sp>
        <p:nvSpPr>
          <p:cNvPr id="35" name="TextBox 34">
            <a:extLst>
              <a:ext uri="{FF2B5EF4-FFF2-40B4-BE49-F238E27FC236}">
                <a16:creationId xmlns:a16="http://schemas.microsoft.com/office/drawing/2014/main" id="{0F2B7B0D-182B-F433-6AF6-00690BFAB213}"/>
              </a:ext>
            </a:extLst>
          </p:cNvPr>
          <p:cNvSpPr txBox="1"/>
          <p:nvPr/>
        </p:nvSpPr>
        <p:spPr>
          <a:xfrm flipH="1">
            <a:off x="9694570" y="4536784"/>
            <a:ext cx="211244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421,883 – 590,773</a:t>
            </a:r>
          </a:p>
        </p:txBody>
      </p:sp>
      <p:sp>
        <p:nvSpPr>
          <p:cNvPr id="38" name="TextBox 37">
            <a:extLst>
              <a:ext uri="{FF2B5EF4-FFF2-40B4-BE49-F238E27FC236}">
                <a16:creationId xmlns:a16="http://schemas.microsoft.com/office/drawing/2014/main" id="{8EE16325-D9B8-0C13-B238-5171F376F32B}"/>
              </a:ext>
            </a:extLst>
          </p:cNvPr>
          <p:cNvSpPr txBox="1"/>
          <p:nvPr/>
        </p:nvSpPr>
        <p:spPr>
          <a:xfrm flipH="1">
            <a:off x="9694570" y="4755564"/>
            <a:ext cx="211244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590,774 – 866,031</a:t>
            </a:r>
          </a:p>
        </p:txBody>
      </p:sp>
      <p:sp>
        <p:nvSpPr>
          <p:cNvPr id="39" name="TextBox 38">
            <a:extLst>
              <a:ext uri="{FF2B5EF4-FFF2-40B4-BE49-F238E27FC236}">
                <a16:creationId xmlns:a16="http://schemas.microsoft.com/office/drawing/2014/main" id="{D2BE7393-E822-4960-36DB-062DB23F5B7C}"/>
              </a:ext>
            </a:extLst>
          </p:cNvPr>
          <p:cNvSpPr txBox="1"/>
          <p:nvPr/>
        </p:nvSpPr>
        <p:spPr>
          <a:xfrm flipH="1">
            <a:off x="9694570" y="4974344"/>
            <a:ext cx="2112442" cy="307777"/>
          </a:xfrm>
          <a:prstGeom prst="rect">
            <a:avLst/>
          </a:prstGeom>
          <a:noFill/>
        </p:spPr>
        <p:txBody>
          <a:bodyPr wrap="square" rtlCol="0">
            <a:spAutoFit/>
          </a:bodyPr>
          <a:lstStyle/>
          <a:p>
            <a:r>
              <a:rPr lang="en-US" sz="1400">
                <a:solidFill>
                  <a:schemeClr val="tx1">
                    <a:lumMod val="75000"/>
                    <a:lumOff val="25000"/>
                  </a:schemeClr>
                </a:solidFill>
                <a:latin typeface="Century Gothic" panose="020B0502020202020204" pitchFamily="34" charset="0"/>
              </a:rPr>
              <a:t>866,032 – 1,744,022</a:t>
            </a:r>
          </a:p>
        </p:txBody>
      </p:sp>
    </p:spTree>
    <p:extLst>
      <p:ext uri="{BB962C8B-B14F-4D97-AF65-F5344CB8AC3E}">
        <p14:creationId xmlns:p14="http://schemas.microsoft.com/office/powerpoint/2010/main" val="4025756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73660" y="215900"/>
            <a:ext cx="12494260" cy="13538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Methodology: </a:t>
            </a:r>
            <a:r>
              <a:rPr lang="en-US" sz="4000" b="1" err="1">
                <a:solidFill>
                  <a:schemeClr val="bg1"/>
                </a:solidFill>
                <a:latin typeface="Century Gothic"/>
              </a:rPr>
              <a:t>Bluespot</a:t>
            </a:r>
            <a:r>
              <a:rPr lang="en-US" sz="4000" b="1">
                <a:solidFill>
                  <a:schemeClr val="bg1"/>
                </a:solidFill>
                <a:latin typeface="Century Gothic"/>
              </a:rPr>
              <a:t> Depth Analysis</a:t>
            </a:r>
          </a:p>
        </p:txBody>
      </p:sp>
      <p:sp>
        <p:nvSpPr>
          <p:cNvPr id="33" name="Rectangle: Rounded Corners 32">
            <a:extLst>
              <a:ext uri="{FF2B5EF4-FFF2-40B4-BE49-F238E27FC236}">
                <a16:creationId xmlns:a16="http://schemas.microsoft.com/office/drawing/2014/main" id="{8B81F389-C18A-0BD8-CE30-C50BD3B3D9E1}"/>
              </a:ext>
            </a:extLst>
          </p:cNvPr>
          <p:cNvSpPr/>
          <p:nvPr/>
        </p:nvSpPr>
        <p:spPr>
          <a:xfrm>
            <a:off x="1731827" y="2752646"/>
            <a:ext cx="1490622"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err="1">
                <a:solidFill>
                  <a:schemeClr val="tx1">
                    <a:lumMod val="75000"/>
                    <a:lumOff val="25000"/>
                  </a:schemeClr>
                </a:solidFill>
                <a:latin typeface="Century Gothic" panose="020B0502020202020204" pitchFamily="34" charset="0"/>
              </a:rPr>
              <a:t>Bluespots</a:t>
            </a:r>
            <a:endParaRPr lang="en-US" sz="2000">
              <a:solidFill>
                <a:schemeClr val="tx1">
                  <a:lumMod val="75000"/>
                  <a:lumOff val="25000"/>
                </a:schemeClr>
              </a:solidFill>
              <a:latin typeface="Century Gothic" panose="020B0502020202020204" pitchFamily="34" charset="0"/>
            </a:endParaRPr>
          </a:p>
        </p:txBody>
      </p:sp>
      <p:sp>
        <p:nvSpPr>
          <p:cNvPr id="37" name="Rectangle: Rounded Corners 36">
            <a:extLst>
              <a:ext uri="{FF2B5EF4-FFF2-40B4-BE49-F238E27FC236}">
                <a16:creationId xmlns:a16="http://schemas.microsoft.com/office/drawing/2014/main" id="{033E220C-DA2D-11C3-FA4C-22E690B3CD79}"/>
              </a:ext>
            </a:extLst>
          </p:cNvPr>
          <p:cNvSpPr/>
          <p:nvPr/>
        </p:nvSpPr>
        <p:spPr>
          <a:xfrm>
            <a:off x="981504" y="3829186"/>
            <a:ext cx="3100130" cy="1248248"/>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err="1">
                <a:solidFill>
                  <a:schemeClr val="tx1">
                    <a:lumMod val="75000"/>
                    <a:lumOff val="25000"/>
                  </a:schemeClr>
                </a:solidFill>
                <a:latin typeface="Century Gothic" panose="020B0502020202020204" pitchFamily="34" charset="0"/>
              </a:rPr>
              <a:t>InVEST</a:t>
            </a:r>
            <a:r>
              <a:rPr lang="en-US" sz="2000">
                <a:solidFill>
                  <a:schemeClr val="tx1">
                    <a:lumMod val="75000"/>
                    <a:lumOff val="25000"/>
                  </a:schemeClr>
                </a:solidFill>
                <a:latin typeface="Century Gothic" panose="020B0502020202020204" pitchFamily="34" charset="0"/>
              </a:rPr>
              <a:t> Flood Volume for </a:t>
            </a:r>
            <a:r>
              <a:rPr lang="en-US" sz="2000" err="1">
                <a:solidFill>
                  <a:schemeClr val="tx1">
                    <a:lumMod val="75000"/>
                    <a:lumOff val="25000"/>
                  </a:schemeClr>
                </a:solidFill>
                <a:latin typeface="Century Gothic" panose="020B0502020202020204" pitchFamily="34" charset="0"/>
              </a:rPr>
              <a:t>Bluespot</a:t>
            </a:r>
            <a:r>
              <a:rPr lang="en-US" sz="2000">
                <a:solidFill>
                  <a:schemeClr val="tx1">
                    <a:lumMod val="75000"/>
                    <a:lumOff val="25000"/>
                  </a:schemeClr>
                </a:solidFill>
                <a:latin typeface="Century Gothic" panose="020B0502020202020204" pitchFamily="34" charset="0"/>
              </a:rPr>
              <a:t> Watersheds</a:t>
            </a:r>
          </a:p>
        </p:txBody>
      </p:sp>
      <p:sp>
        <p:nvSpPr>
          <p:cNvPr id="47" name="Rectangle: Rounded Corners 46">
            <a:extLst>
              <a:ext uri="{FF2B5EF4-FFF2-40B4-BE49-F238E27FC236}">
                <a16:creationId xmlns:a16="http://schemas.microsoft.com/office/drawing/2014/main" id="{79E7FD43-BBCA-1E20-67ED-3F82E6892196}"/>
              </a:ext>
            </a:extLst>
          </p:cNvPr>
          <p:cNvSpPr/>
          <p:nvPr/>
        </p:nvSpPr>
        <p:spPr>
          <a:xfrm>
            <a:off x="9075961" y="3236717"/>
            <a:ext cx="2051222" cy="1186517"/>
          </a:xfrm>
          <a:prstGeom prst="roundRect">
            <a:avLst>
              <a:gd name="adj" fmla="val 15059"/>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000">
                <a:solidFill>
                  <a:schemeClr val="tx1">
                    <a:lumMod val="75000"/>
                    <a:lumOff val="25000"/>
                  </a:schemeClr>
                </a:solidFill>
                <a:latin typeface="Century Gothic" panose="020B0502020202020204" pitchFamily="34" charset="0"/>
              </a:rPr>
              <a:t>Estimated pooling depth</a:t>
            </a:r>
          </a:p>
        </p:txBody>
      </p:sp>
      <p:sp>
        <p:nvSpPr>
          <p:cNvPr id="48" name="Oval 47">
            <a:extLst>
              <a:ext uri="{FF2B5EF4-FFF2-40B4-BE49-F238E27FC236}">
                <a16:creationId xmlns:a16="http://schemas.microsoft.com/office/drawing/2014/main" id="{ABA123DC-14E4-CD07-F4DE-341FB241254C}"/>
              </a:ext>
            </a:extLst>
          </p:cNvPr>
          <p:cNvSpPr/>
          <p:nvPr/>
        </p:nvSpPr>
        <p:spPr>
          <a:xfrm>
            <a:off x="5187249" y="2413138"/>
            <a:ext cx="2593374" cy="2832095"/>
          </a:xfrm>
          <a:prstGeom prst="ellipse">
            <a:avLst/>
          </a:prstGeom>
          <a:solidFill>
            <a:schemeClr val="accent4">
              <a:lumMod val="20000"/>
              <a:lumOff val="80000"/>
            </a:schemeClr>
          </a:solidFill>
          <a:ln>
            <a:solidFill>
              <a:srgbClr val="FFE389"/>
            </a:solidFill>
          </a:ln>
        </p:spPr>
        <p:style>
          <a:lnRef idx="0">
            <a:scrgbClr r="0" g="0" b="0"/>
          </a:lnRef>
          <a:fillRef idx="0">
            <a:scrgbClr r="0" g="0" b="0"/>
          </a:fillRef>
          <a:effectRef idx="0">
            <a:scrgbClr r="0" g="0" b="0"/>
          </a:effectRef>
          <a:fontRef idx="minor">
            <a:schemeClr val="lt1"/>
          </a:fontRef>
        </p:style>
        <p:txBody>
          <a:bodyPr wrap="none" lIns="0" rIns="0" rtlCol="0" anchor="ctr"/>
          <a:lstStyle/>
          <a:p>
            <a:pPr algn="ctr"/>
            <a:r>
              <a:rPr lang="en-US" sz="2000" i="1" dirty="0">
                <a:solidFill>
                  <a:schemeClr val="tx1">
                    <a:lumMod val="75000"/>
                    <a:lumOff val="25000"/>
                  </a:schemeClr>
                </a:solidFill>
                <a:latin typeface="Century Gothic" panose="020B0502020202020204" pitchFamily="34" charset="0"/>
              </a:rPr>
              <a:t>Flood Volume</a:t>
            </a:r>
          </a:p>
          <a:p>
            <a:pPr algn="ctr"/>
            <a:r>
              <a:rPr lang="en-US" sz="3200" i="1" dirty="0">
                <a:solidFill>
                  <a:schemeClr val="tx1">
                    <a:lumMod val="75000"/>
                    <a:lumOff val="25000"/>
                  </a:schemeClr>
                </a:solidFill>
                <a:latin typeface="Century Gothic" panose="020B0502020202020204" pitchFamily="34" charset="0"/>
              </a:rPr>
              <a:t>÷</a:t>
            </a:r>
          </a:p>
          <a:p>
            <a:pPr algn="ctr"/>
            <a:r>
              <a:rPr lang="en-US" sz="2000" i="1" dirty="0" err="1">
                <a:solidFill>
                  <a:schemeClr val="tx1">
                    <a:lumMod val="75000"/>
                    <a:lumOff val="25000"/>
                  </a:schemeClr>
                </a:solidFill>
                <a:latin typeface="Century Gothic" panose="020B0502020202020204" pitchFamily="34" charset="0"/>
              </a:rPr>
              <a:t>Bluespot</a:t>
            </a:r>
            <a:r>
              <a:rPr lang="en-US" sz="2000" i="1" dirty="0">
                <a:solidFill>
                  <a:schemeClr val="tx1">
                    <a:lumMod val="75000"/>
                    <a:lumOff val="25000"/>
                  </a:schemeClr>
                </a:solidFill>
                <a:latin typeface="Century Gothic" panose="020B0502020202020204" pitchFamily="34" charset="0"/>
              </a:rPr>
              <a:t> Area</a:t>
            </a:r>
            <a:endParaRPr lang="en-US" sz="2000" dirty="0">
              <a:solidFill>
                <a:schemeClr val="tx1">
                  <a:lumMod val="75000"/>
                  <a:lumOff val="25000"/>
                </a:schemeClr>
              </a:solidFill>
              <a:latin typeface="Century Gothic" panose="020B0502020202020204" pitchFamily="34" charset="0"/>
            </a:endParaRPr>
          </a:p>
        </p:txBody>
      </p:sp>
      <p:cxnSp>
        <p:nvCxnSpPr>
          <p:cNvPr id="3" name="Connector: Curved 2">
            <a:extLst>
              <a:ext uri="{FF2B5EF4-FFF2-40B4-BE49-F238E27FC236}">
                <a16:creationId xmlns:a16="http://schemas.microsoft.com/office/drawing/2014/main" id="{2D765B73-602C-2935-2B28-1F0842F9919F}"/>
              </a:ext>
            </a:extLst>
          </p:cNvPr>
          <p:cNvCxnSpPr>
            <a:cxnSpLocks/>
            <a:stCxn id="33" idx="3"/>
            <a:endCxn id="48" idx="2"/>
          </p:cNvCxnSpPr>
          <p:nvPr/>
        </p:nvCxnSpPr>
        <p:spPr>
          <a:xfrm>
            <a:off x="3222449" y="3153966"/>
            <a:ext cx="1964800" cy="675220"/>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 name="Connector: Curved 4">
            <a:extLst>
              <a:ext uri="{FF2B5EF4-FFF2-40B4-BE49-F238E27FC236}">
                <a16:creationId xmlns:a16="http://schemas.microsoft.com/office/drawing/2014/main" id="{3A730D4B-D853-AD9F-8E4B-80949CDDB51A}"/>
              </a:ext>
            </a:extLst>
          </p:cNvPr>
          <p:cNvCxnSpPr>
            <a:endCxn id="48" idx="2"/>
          </p:cNvCxnSpPr>
          <p:nvPr/>
        </p:nvCxnSpPr>
        <p:spPr>
          <a:xfrm flipV="1">
            <a:off x="4081634" y="3829186"/>
            <a:ext cx="1105615" cy="573028"/>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ctor: Curved 7">
            <a:extLst>
              <a:ext uri="{FF2B5EF4-FFF2-40B4-BE49-F238E27FC236}">
                <a16:creationId xmlns:a16="http://schemas.microsoft.com/office/drawing/2014/main" id="{975B47B1-E922-C2F3-297D-10DF589FE6D6}"/>
              </a:ext>
            </a:extLst>
          </p:cNvPr>
          <p:cNvCxnSpPr>
            <a:cxnSpLocks/>
            <a:stCxn id="48" idx="6"/>
            <a:endCxn id="47" idx="1"/>
          </p:cNvCxnSpPr>
          <p:nvPr/>
        </p:nvCxnSpPr>
        <p:spPr>
          <a:xfrm>
            <a:off x="7780623" y="3829186"/>
            <a:ext cx="1295338" cy="790"/>
          </a:xfrm>
          <a:prstGeom prst="curvedConnector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70434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31D1E52-32E9-A24F-B274-B56808A9BD7C}"/>
              </a:ext>
            </a:extLst>
          </p:cNvPr>
          <p:cNvGrpSpPr/>
          <p:nvPr/>
        </p:nvGrpSpPr>
        <p:grpSpPr>
          <a:xfrm>
            <a:off x="12781380" y="11798960"/>
            <a:ext cx="13664248" cy="6534330"/>
            <a:chOff x="12781380" y="11798960"/>
            <a:chExt cx="13664248" cy="6534330"/>
          </a:xfrm>
        </p:grpSpPr>
        <p:pic>
          <p:nvPicPr>
            <p:cNvPr id="17" name="Picture 16" descr="Shape, map&#10;&#10;Description automatically generated">
              <a:extLst>
                <a:ext uri="{FF2B5EF4-FFF2-40B4-BE49-F238E27FC236}">
                  <a16:creationId xmlns:a16="http://schemas.microsoft.com/office/drawing/2014/main" id="{429CF6E2-5B5E-B74F-B77A-2B368C3592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2" r="567" b="11314"/>
            <a:stretch/>
          </p:blipFill>
          <p:spPr>
            <a:xfrm>
              <a:off x="12781380" y="11798960"/>
              <a:ext cx="9559854" cy="6521732"/>
            </a:xfrm>
            <a:prstGeom prst="rect">
              <a:avLst/>
            </a:prstGeom>
          </p:spPr>
        </p:pic>
        <p:pic>
          <p:nvPicPr>
            <p:cNvPr id="18" name="Picture 17" descr="Icon&#10;&#10;Description automatically generated">
              <a:extLst>
                <a:ext uri="{FF2B5EF4-FFF2-40B4-BE49-F238E27FC236}">
                  <a16:creationId xmlns:a16="http://schemas.microsoft.com/office/drawing/2014/main" id="{3820F683-72D8-4D0A-BB1F-EFD1DD9FBC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52769"/>
            <a:stretch/>
          </p:blipFill>
          <p:spPr>
            <a:xfrm>
              <a:off x="22329385" y="16915420"/>
              <a:ext cx="1264208" cy="1001881"/>
            </a:xfrm>
            <a:prstGeom prst="rect">
              <a:avLst/>
            </a:prstGeom>
          </p:spPr>
        </p:pic>
        <p:pic>
          <p:nvPicPr>
            <p:cNvPr id="19" name="Picture 18" descr="Icon&#10;&#10;Description automatically generated">
              <a:extLst>
                <a:ext uri="{FF2B5EF4-FFF2-40B4-BE49-F238E27FC236}">
                  <a16:creationId xmlns:a16="http://schemas.microsoft.com/office/drawing/2014/main" id="{F8C0D109-FD5E-7C74-E3B0-CCFC669A53A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498" b="62181"/>
            <a:stretch/>
          </p:blipFill>
          <p:spPr>
            <a:xfrm>
              <a:off x="22456289" y="15854199"/>
              <a:ext cx="1028405" cy="630541"/>
            </a:xfrm>
            <a:prstGeom prst="rect">
              <a:avLst/>
            </a:prstGeom>
          </p:spPr>
        </p:pic>
        <p:pic>
          <p:nvPicPr>
            <p:cNvPr id="20" name="Picture 19" descr="Shape, arrow&#10;&#10;Description automatically generated">
              <a:extLst>
                <a:ext uri="{FF2B5EF4-FFF2-40B4-BE49-F238E27FC236}">
                  <a16:creationId xmlns:a16="http://schemas.microsoft.com/office/drawing/2014/main" id="{79797BE8-7C0D-6D8B-6C35-389A8175137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0" t="20608"/>
            <a:stretch/>
          </p:blipFill>
          <p:spPr>
            <a:xfrm>
              <a:off x="13913021" y="12264483"/>
              <a:ext cx="449573" cy="707176"/>
            </a:xfrm>
            <a:prstGeom prst="rect">
              <a:avLst/>
            </a:prstGeom>
          </p:spPr>
        </p:pic>
        <p:sp>
          <p:nvSpPr>
            <p:cNvPr id="21" name="Text Placeholder 16">
              <a:extLst>
                <a:ext uri="{FF2B5EF4-FFF2-40B4-BE49-F238E27FC236}">
                  <a16:creationId xmlns:a16="http://schemas.microsoft.com/office/drawing/2014/main" id="{6FB9DB5E-A5E2-5CA5-D07E-B72836B860A8}"/>
                </a:ext>
              </a:extLst>
            </p:cNvPr>
            <p:cNvSpPr txBox="1">
              <a:spLocks/>
            </p:cNvSpPr>
            <p:nvPr/>
          </p:nvSpPr>
          <p:spPr>
            <a:xfrm>
              <a:off x="13712175" y="11908936"/>
              <a:ext cx="892008" cy="449400"/>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a:solidFill>
                    <a:schemeClr val="tx1">
                      <a:lumMod val="75000"/>
                      <a:lumOff val="25000"/>
                    </a:schemeClr>
                  </a:solidFill>
                  <a:latin typeface="Garamond" panose="02020404030301010803" pitchFamily="18" charset="0"/>
                </a:rPr>
                <a:t>N</a:t>
              </a:r>
            </a:p>
          </p:txBody>
        </p:sp>
        <p:pic>
          <p:nvPicPr>
            <p:cNvPr id="22" name="Picture 21" descr="Map&#10;&#10;Description automatically generated">
              <a:extLst>
                <a:ext uri="{FF2B5EF4-FFF2-40B4-BE49-F238E27FC236}">
                  <a16:creationId xmlns:a16="http://schemas.microsoft.com/office/drawing/2014/main" id="{1F6CFD4B-B245-6FD1-3C74-2332BE324B8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717" t="94711" r="52383" b="-3261"/>
            <a:stretch/>
          </p:blipFill>
          <p:spPr>
            <a:xfrm>
              <a:off x="17874174" y="17623225"/>
              <a:ext cx="3814933" cy="710065"/>
            </a:xfrm>
            <a:prstGeom prst="rect">
              <a:avLst/>
            </a:prstGeom>
          </p:spPr>
        </p:pic>
        <p:sp>
          <p:nvSpPr>
            <p:cNvPr id="23" name="Text Placeholder 16">
              <a:extLst>
                <a:ext uri="{FF2B5EF4-FFF2-40B4-BE49-F238E27FC236}">
                  <a16:creationId xmlns:a16="http://schemas.microsoft.com/office/drawing/2014/main" id="{D3345111-3E4D-51AB-12D5-AC827F753A78}"/>
                </a:ext>
              </a:extLst>
            </p:cNvPr>
            <p:cNvSpPr txBox="1">
              <a:spLocks/>
            </p:cNvSpPr>
            <p:nvPr/>
          </p:nvSpPr>
          <p:spPr>
            <a:xfrm>
              <a:off x="20216240" y="17630010"/>
              <a:ext cx="1064929"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Garamond" panose="02020404030301010803" pitchFamily="18" charset="0"/>
                </a:rPr>
                <a:t>20 km</a:t>
              </a:r>
            </a:p>
          </p:txBody>
        </p:sp>
        <p:sp>
          <p:nvSpPr>
            <p:cNvPr id="24" name="Text Placeholder 16">
              <a:extLst>
                <a:ext uri="{FF2B5EF4-FFF2-40B4-BE49-F238E27FC236}">
                  <a16:creationId xmlns:a16="http://schemas.microsoft.com/office/drawing/2014/main" id="{566E2C5C-9AB2-4824-9BC7-BB2F36762516}"/>
                </a:ext>
              </a:extLst>
            </p:cNvPr>
            <p:cNvSpPr txBox="1">
              <a:spLocks/>
            </p:cNvSpPr>
            <p:nvPr/>
          </p:nvSpPr>
          <p:spPr>
            <a:xfrm>
              <a:off x="19029786" y="17643635"/>
              <a:ext cx="213944" cy="369332"/>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Garamond" panose="02020404030301010803" pitchFamily="18" charset="0"/>
                </a:rPr>
                <a:t>0</a:t>
              </a:r>
            </a:p>
          </p:txBody>
        </p:sp>
        <p:sp>
          <p:nvSpPr>
            <p:cNvPr id="25" name="Text Placeholder 16">
              <a:extLst>
                <a:ext uri="{FF2B5EF4-FFF2-40B4-BE49-F238E27FC236}">
                  <a16:creationId xmlns:a16="http://schemas.microsoft.com/office/drawing/2014/main" id="{A9CB2D8A-23D4-570E-B8AA-F297B6EBB228}"/>
                </a:ext>
              </a:extLst>
            </p:cNvPr>
            <p:cNvSpPr txBox="1">
              <a:spLocks/>
            </p:cNvSpPr>
            <p:nvPr/>
          </p:nvSpPr>
          <p:spPr>
            <a:xfrm>
              <a:off x="23212591" y="15929155"/>
              <a:ext cx="3233037" cy="4969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a:solidFill>
                    <a:schemeClr val="tx1">
                      <a:lumMod val="75000"/>
                      <a:lumOff val="25000"/>
                    </a:schemeClr>
                  </a:solidFill>
                  <a:latin typeface="Garamond" panose="02020404030301010803" pitchFamily="18" charset="0"/>
                </a:rPr>
                <a:t>Predicted </a:t>
              </a:r>
              <a:r>
                <a:rPr lang="en-US" sz="2400" err="1">
                  <a:solidFill>
                    <a:schemeClr val="tx1">
                      <a:lumMod val="75000"/>
                      <a:lumOff val="25000"/>
                    </a:schemeClr>
                  </a:solidFill>
                  <a:latin typeface="Garamond" panose="02020404030301010803" pitchFamily="18" charset="0"/>
                </a:rPr>
                <a:t>bluespot</a:t>
              </a:r>
              <a:r>
                <a:rPr lang="en-US" sz="2400">
                  <a:solidFill>
                    <a:schemeClr val="tx1">
                      <a:lumMod val="75000"/>
                      <a:lumOff val="25000"/>
                    </a:schemeClr>
                  </a:solidFill>
                  <a:latin typeface="Garamond" panose="02020404030301010803" pitchFamily="18" charset="0"/>
                </a:rPr>
                <a:t> depth greater than 20mm</a:t>
              </a:r>
            </a:p>
          </p:txBody>
        </p:sp>
        <p:sp>
          <p:nvSpPr>
            <p:cNvPr id="26" name="Text Placeholder 16">
              <a:extLst>
                <a:ext uri="{FF2B5EF4-FFF2-40B4-BE49-F238E27FC236}">
                  <a16:creationId xmlns:a16="http://schemas.microsoft.com/office/drawing/2014/main" id="{4885AB7E-7AC7-7771-1A0F-F5E7D20320C2}"/>
                </a:ext>
              </a:extLst>
            </p:cNvPr>
            <p:cNvSpPr txBox="1">
              <a:spLocks/>
            </p:cNvSpPr>
            <p:nvPr/>
          </p:nvSpPr>
          <p:spPr>
            <a:xfrm>
              <a:off x="23262450" y="16938336"/>
              <a:ext cx="2244536" cy="49694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a:solidFill>
                    <a:schemeClr val="tx1">
                      <a:lumMod val="75000"/>
                      <a:lumOff val="25000"/>
                    </a:schemeClr>
                  </a:solidFill>
                  <a:latin typeface="Garamond" panose="02020404030301010803" pitchFamily="18" charset="0"/>
                </a:rPr>
                <a:t>Precipitation depth (mm)</a:t>
              </a:r>
            </a:p>
          </p:txBody>
        </p:sp>
        <p:sp>
          <p:nvSpPr>
            <p:cNvPr id="27" name="Text Placeholder 16">
              <a:extLst>
                <a:ext uri="{FF2B5EF4-FFF2-40B4-BE49-F238E27FC236}">
                  <a16:creationId xmlns:a16="http://schemas.microsoft.com/office/drawing/2014/main" id="{DE0EC726-3662-9DE0-CB58-8CF8BE1F78DC}"/>
                </a:ext>
              </a:extLst>
            </p:cNvPr>
            <p:cNvSpPr txBox="1">
              <a:spLocks/>
            </p:cNvSpPr>
            <p:nvPr/>
          </p:nvSpPr>
          <p:spPr>
            <a:xfrm>
              <a:off x="22135227" y="16857004"/>
              <a:ext cx="695073"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Garamond" panose="02020404030301010803" pitchFamily="18" charset="0"/>
                </a:rPr>
                <a:t>103</a:t>
              </a:r>
            </a:p>
          </p:txBody>
        </p:sp>
        <p:sp>
          <p:nvSpPr>
            <p:cNvPr id="28" name="Text Placeholder 16">
              <a:extLst>
                <a:ext uri="{FF2B5EF4-FFF2-40B4-BE49-F238E27FC236}">
                  <a16:creationId xmlns:a16="http://schemas.microsoft.com/office/drawing/2014/main" id="{CA4879B1-9784-0635-D5F2-B408507942B4}"/>
                </a:ext>
              </a:extLst>
            </p:cNvPr>
            <p:cNvSpPr txBox="1">
              <a:spLocks/>
            </p:cNvSpPr>
            <p:nvPr/>
          </p:nvSpPr>
          <p:spPr>
            <a:xfrm>
              <a:off x="22214116" y="17376293"/>
              <a:ext cx="639690"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Garamond" panose="02020404030301010803" pitchFamily="18" charset="0"/>
                </a:rPr>
                <a:t>27</a:t>
              </a:r>
            </a:p>
          </p:txBody>
        </p:sp>
        <p:sp>
          <p:nvSpPr>
            <p:cNvPr id="29" name="Text Placeholder 16">
              <a:extLst>
                <a:ext uri="{FF2B5EF4-FFF2-40B4-BE49-F238E27FC236}">
                  <a16:creationId xmlns:a16="http://schemas.microsoft.com/office/drawing/2014/main" id="{E60A25D3-40B9-5B96-F1EA-D3F4F0BAC95A}"/>
                </a:ext>
              </a:extLst>
            </p:cNvPr>
            <p:cNvSpPr txBox="1">
              <a:spLocks/>
            </p:cNvSpPr>
            <p:nvPr/>
          </p:nvSpPr>
          <p:spPr>
            <a:xfrm>
              <a:off x="17834137" y="12234756"/>
              <a:ext cx="8202411" cy="1631207"/>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800" b="1">
                  <a:solidFill>
                    <a:schemeClr val="tx1">
                      <a:lumMod val="75000"/>
                      <a:lumOff val="25000"/>
                    </a:schemeClr>
                  </a:solidFill>
                  <a:latin typeface="Garamond" panose="02020404030301010803" pitchFamily="18" charset="0"/>
                </a:rPr>
                <a:t>Rainfall Depth and Predicted Flood Locations</a:t>
              </a:r>
            </a:p>
            <a:p>
              <a:pPr algn="ctr"/>
              <a:r>
                <a:rPr lang="en-US" sz="2400">
                  <a:solidFill>
                    <a:schemeClr val="tx1">
                      <a:lumMod val="75000"/>
                      <a:lumOff val="25000"/>
                    </a:schemeClr>
                  </a:solidFill>
                  <a:latin typeface="Garamond" panose="02020404030301010803" pitchFamily="18" charset="0"/>
                </a:rPr>
                <a:t>May 18</a:t>
              </a:r>
              <a:r>
                <a:rPr lang="en-US" sz="2400" baseline="30000">
                  <a:solidFill>
                    <a:schemeClr val="tx1">
                      <a:lumMod val="75000"/>
                      <a:lumOff val="25000"/>
                    </a:schemeClr>
                  </a:solidFill>
                  <a:latin typeface="Garamond" panose="02020404030301010803" pitchFamily="18" charset="0"/>
                </a:rPr>
                <a:t>th</a:t>
              </a:r>
              <a:r>
                <a:rPr lang="en-US" sz="2400">
                  <a:solidFill>
                    <a:schemeClr val="tx1">
                      <a:lumMod val="75000"/>
                      <a:lumOff val="25000"/>
                    </a:schemeClr>
                  </a:solidFill>
                  <a:latin typeface="Garamond" panose="02020404030301010803" pitchFamily="18" charset="0"/>
                </a:rPr>
                <a:t>-19</a:t>
              </a:r>
              <a:r>
                <a:rPr lang="en-US" sz="2400" baseline="30000">
                  <a:solidFill>
                    <a:schemeClr val="tx1">
                      <a:lumMod val="75000"/>
                      <a:lumOff val="25000"/>
                    </a:schemeClr>
                  </a:solidFill>
                  <a:latin typeface="Garamond" panose="02020404030301010803" pitchFamily="18" charset="0"/>
                </a:rPr>
                <a:t>th</a:t>
              </a:r>
              <a:r>
                <a:rPr lang="en-US" sz="2400">
                  <a:solidFill>
                    <a:schemeClr val="tx1">
                      <a:lumMod val="75000"/>
                      <a:lumOff val="25000"/>
                    </a:schemeClr>
                  </a:solidFill>
                  <a:latin typeface="Garamond" panose="02020404030301010803" pitchFamily="18" charset="0"/>
                </a:rPr>
                <a:t>, 2018</a:t>
              </a:r>
            </a:p>
          </p:txBody>
        </p:sp>
        <p:sp>
          <p:nvSpPr>
            <p:cNvPr id="30" name="AutoShape 2">
              <a:extLst>
                <a:ext uri="{FF2B5EF4-FFF2-40B4-BE49-F238E27FC236}">
                  <a16:creationId xmlns:a16="http://schemas.microsoft.com/office/drawing/2014/main" id="{DBE38512-F82E-6F91-E13F-F2E0962F9BC3}"/>
                </a:ext>
              </a:extLst>
            </p:cNvPr>
            <p:cNvSpPr>
              <a:spLocks noChangeAspect="1" noChangeArrowheads="1"/>
            </p:cNvSpPr>
            <p:nvPr/>
          </p:nvSpPr>
          <p:spPr bwMode="auto">
            <a:xfrm>
              <a:off x="13539750" y="178094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1" name="AutoShape 4">
              <a:extLst>
                <a:ext uri="{FF2B5EF4-FFF2-40B4-BE49-F238E27FC236}">
                  <a16:creationId xmlns:a16="http://schemas.microsoft.com/office/drawing/2014/main" id="{E45DCE53-6E92-B32C-1D6F-23B24BD5E40F}"/>
                </a:ext>
              </a:extLst>
            </p:cNvPr>
            <p:cNvSpPr>
              <a:spLocks noChangeAspect="1" noChangeArrowheads="1"/>
            </p:cNvSpPr>
            <p:nvPr/>
          </p:nvSpPr>
          <p:spPr bwMode="auto">
            <a:xfrm>
              <a:off x="13692150" y="17961824"/>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pic>
        <p:nvPicPr>
          <p:cNvPr id="33" name="Picture 32" descr="Shape, map&#10;&#10;Description automatically generated">
            <a:extLst>
              <a:ext uri="{FF2B5EF4-FFF2-40B4-BE49-F238E27FC236}">
                <a16:creationId xmlns:a16="http://schemas.microsoft.com/office/drawing/2014/main" id="{1A0DDD8C-4A9B-F2A2-7000-20126447E35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902" r="567" b="11314"/>
          <a:stretch/>
        </p:blipFill>
        <p:spPr>
          <a:xfrm>
            <a:off x="252251" y="578068"/>
            <a:ext cx="8287174" cy="5842973"/>
          </a:xfrm>
          <a:prstGeom prst="rect">
            <a:avLst/>
          </a:prstGeom>
        </p:spPr>
      </p:pic>
      <p:pic>
        <p:nvPicPr>
          <p:cNvPr id="34" name="Picture 33" descr="Icon&#10;&#10;Description automatically generated">
            <a:extLst>
              <a:ext uri="{FF2B5EF4-FFF2-40B4-BE49-F238E27FC236}">
                <a16:creationId xmlns:a16="http://schemas.microsoft.com/office/drawing/2014/main" id="{9BC3B3D1-BD2A-4275-D3ED-A2B8CBFFE142}"/>
              </a:ext>
            </a:extLst>
          </p:cNvPr>
          <p:cNvPicPr>
            <a:picLocks noChangeAspect="1"/>
          </p:cNvPicPr>
          <p:nvPr/>
        </p:nvPicPr>
        <p:blipFill rotWithShape="1">
          <a:blip r:embed="rId4">
            <a:extLst>
              <a:ext uri="{28A0092B-C50C-407E-A947-70E740481C1C}">
                <a14:useLocalDpi xmlns:a14="http://schemas.microsoft.com/office/drawing/2010/main" val="0"/>
              </a:ext>
            </a:extLst>
          </a:blip>
          <a:srcRect t="52769"/>
          <a:stretch/>
        </p:blipFill>
        <p:spPr>
          <a:xfrm>
            <a:off x="8415609" y="4835237"/>
            <a:ext cx="1399559" cy="1250431"/>
          </a:xfrm>
          <a:prstGeom prst="rect">
            <a:avLst/>
          </a:prstGeom>
        </p:spPr>
      </p:pic>
      <p:pic>
        <p:nvPicPr>
          <p:cNvPr id="35" name="Picture 34" descr="Icon&#10;&#10;Description automatically generated">
            <a:extLst>
              <a:ext uri="{FF2B5EF4-FFF2-40B4-BE49-F238E27FC236}">
                <a16:creationId xmlns:a16="http://schemas.microsoft.com/office/drawing/2014/main" id="{19DCE1A4-1D4C-B51D-B649-4DBD2ED6D96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3498" b="62181"/>
          <a:stretch/>
        </p:blipFill>
        <p:spPr>
          <a:xfrm>
            <a:off x="8639991" y="3789638"/>
            <a:ext cx="891496" cy="564917"/>
          </a:xfrm>
          <a:prstGeom prst="rect">
            <a:avLst/>
          </a:prstGeom>
        </p:spPr>
      </p:pic>
      <p:pic>
        <p:nvPicPr>
          <p:cNvPr id="36" name="Picture 35" descr="Shape, arrow&#10;&#10;Description automatically generated">
            <a:extLst>
              <a:ext uri="{FF2B5EF4-FFF2-40B4-BE49-F238E27FC236}">
                <a16:creationId xmlns:a16="http://schemas.microsoft.com/office/drawing/2014/main" id="{359280AF-C2D3-92C3-86B0-6D0E0AE78FD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290" t="20608"/>
          <a:stretch/>
        </p:blipFill>
        <p:spPr>
          <a:xfrm>
            <a:off x="1233239" y="995141"/>
            <a:ext cx="389722" cy="633576"/>
          </a:xfrm>
          <a:prstGeom prst="rect">
            <a:avLst/>
          </a:prstGeom>
        </p:spPr>
      </p:pic>
      <p:sp>
        <p:nvSpPr>
          <p:cNvPr id="37" name="Text Placeholder 16">
            <a:extLst>
              <a:ext uri="{FF2B5EF4-FFF2-40B4-BE49-F238E27FC236}">
                <a16:creationId xmlns:a16="http://schemas.microsoft.com/office/drawing/2014/main" id="{99795118-6199-267C-6D5B-3598E893CF1F}"/>
              </a:ext>
            </a:extLst>
          </p:cNvPr>
          <p:cNvSpPr txBox="1">
            <a:spLocks/>
          </p:cNvSpPr>
          <p:nvPr/>
        </p:nvSpPr>
        <p:spPr>
          <a:xfrm>
            <a:off x="1059132" y="676598"/>
            <a:ext cx="773257" cy="402628"/>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panose="020B0502020202020204" pitchFamily="34" charset="0"/>
              </a:rPr>
              <a:t>N</a:t>
            </a:r>
          </a:p>
        </p:txBody>
      </p:sp>
      <p:pic>
        <p:nvPicPr>
          <p:cNvPr id="38" name="Picture 37" descr="Map&#10;&#10;Description automatically generated">
            <a:extLst>
              <a:ext uri="{FF2B5EF4-FFF2-40B4-BE49-F238E27FC236}">
                <a16:creationId xmlns:a16="http://schemas.microsoft.com/office/drawing/2014/main" id="{B5148BC9-D7BF-E8CA-365D-BE0F5985CD5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0717" t="94711" r="52383" b="-3261"/>
          <a:stretch/>
        </p:blipFill>
        <p:spPr>
          <a:xfrm>
            <a:off x="-594398" y="6010470"/>
            <a:ext cx="3307060" cy="636164"/>
          </a:xfrm>
          <a:prstGeom prst="rect">
            <a:avLst/>
          </a:prstGeom>
        </p:spPr>
      </p:pic>
      <p:sp>
        <p:nvSpPr>
          <p:cNvPr id="39" name="Text Placeholder 16">
            <a:extLst>
              <a:ext uri="{FF2B5EF4-FFF2-40B4-BE49-F238E27FC236}">
                <a16:creationId xmlns:a16="http://schemas.microsoft.com/office/drawing/2014/main" id="{81CA6989-557F-6E90-B8A8-57E6C1A24DCD}"/>
              </a:ext>
            </a:extLst>
          </p:cNvPr>
          <p:cNvSpPr txBox="1">
            <a:spLocks/>
          </p:cNvSpPr>
          <p:nvPr/>
        </p:nvSpPr>
        <p:spPr>
          <a:xfrm>
            <a:off x="1501647" y="5949644"/>
            <a:ext cx="923158" cy="369332"/>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Century Gothic" panose="020B0502020202020204" pitchFamily="34" charset="0"/>
              </a:rPr>
              <a:t>20 km</a:t>
            </a:r>
          </a:p>
        </p:txBody>
      </p:sp>
      <p:sp>
        <p:nvSpPr>
          <p:cNvPr id="40" name="Text Placeholder 16">
            <a:extLst>
              <a:ext uri="{FF2B5EF4-FFF2-40B4-BE49-F238E27FC236}">
                <a16:creationId xmlns:a16="http://schemas.microsoft.com/office/drawing/2014/main" id="{DCCB2A9F-30D9-F865-8F2D-274AC4FD0D69}"/>
              </a:ext>
            </a:extLst>
          </p:cNvPr>
          <p:cNvSpPr txBox="1">
            <a:spLocks/>
          </p:cNvSpPr>
          <p:nvPr/>
        </p:nvSpPr>
        <p:spPr>
          <a:xfrm>
            <a:off x="447601" y="5943063"/>
            <a:ext cx="92731"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Century Gothic" panose="020B0502020202020204" pitchFamily="34" charset="0"/>
              </a:rPr>
              <a:t>0</a:t>
            </a:r>
          </a:p>
        </p:txBody>
      </p:sp>
      <p:sp>
        <p:nvSpPr>
          <p:cNvPr id="41" name="Text Placeholder 16">
            <a:extLst>
              <a:ext uri="{FF2B5EF4-FFF2-40B4-BE49-F238E27FC236}">
                <a16:creationId xmlns:a16="http://schemas.microsoft.com/office/drawing/2014/main" id="{C6C16CD4-436B-5A36-8850-084B5981A6DD}"/>
              </a:ext>
            </a:extLst>
          </p:cNvPr>
          <p:cNvSpPr txBox="1">
            <a:spLocks/>
          </p:cNvSpPr>
          <p:nvPr/>
        </p:nvSpPr>
        <p:spPr>
          <a:xfrm>
            <a:off x="9457744" y="3810277"/>
            <a:ext cx="2802630" cy="4452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Predicted </a:t>
            </a:r>
            <a:r>
              <a:rPr lang="en-US" sz="2000" err="1">
                <a:solidFill>
                  <a:schemeClr val="tx1">
                    <a:lumMod val="75000"/>
                    <a:lumOff val="25000"/>
                  </a:schemeClr>
                </a:solidFill>
                <a:latin typeface="Century Gothic" panose="020B0502020202020204" pitchFamily="34" charset="0"/>
              </a:rPr>
              <a:t>bluespot</a:t>
            </a:r>
            <a:r>
              <a:rPr lang="en-US" sz="2000">
                <a:solidFill>
                  <a:schemeClr val="tx1">
                    <a:lumMod val="75000"/>
                    <a:lumOff val="25000"/>
                  </a:schemeClr>
                </a:solidFill>
                <a:latin typeface="Century Gothic" panose="020B0502020202020204" pitchFamily="34" charset="0"/>
              </a:rPr>
              <a:t> depth greater than 20mm</a:t>
            </a:r>
          </a:p>
        </p:txBody>
      </p:sp>
      <p:sp>
        <p:nvSpPr>
          <p:cNvPr id="42" name="Text Placeholder 16">
            <a:extLst>
              <a:ext uri="{FF2B5EF4-FFF2-40B4-BE49-F238E27FC236}">
                <a16:creationId xmlns:a16="http://schemas.microsoft.com/office/drawing/2014/main" id="{BCCCD64F-173A-F2A3-1F94-237685EEBA31}"/>
              </a:ext>
            </a:extLst>
          </p:cNvPr>
          <p:cNvSpPr txBox="1">
            <a:spLocks/>
          </p:cNvSpPr>
          <p:nvPr/>
        </p:nvSpPr>
        <p:spPr>
          <a:xfrm>
            <a:off x="9457744" y="5042127"/>
            <a:ext cx="1945725" cy="4452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Precipitation depth (mm)</a:t>
            </a:r>
          </a:p>
        </p:txBody>
      </p:sp>
      <p:sp>
        <p:nvSpPr>
          <p:cNvPr id="43" name="Text Placeholder 16">
            <a:extLst>
              <a:ext uri="{FF2B5EF4-FFF2-40B4-BE49-F238E27FC236}">
                <a16:creationId xmlns:a16="http://schemas.microsoft.com/office/drawing/2014/main" id="{4DADA3C6-5217-14D7-0F6A-9AEC6BCDE868}"/>
              </a:ext>
            </a:extLst>
          </p:cNvPr>
          <p:cNvSpPr txBox="1">
            <a:spLocks/>
          </p:cNvSpPr>
          <p:nvPr/>
        </p:nvSpPr>
        <p:spPr>
          <a:xfrm>
            <a:off x="8146471" y="4786895"/>
            <a:ext cx="761493" cy="369332"/>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schemeClr>
                </a:solidFill>
                <a:latin typeface="Century Gothic" panose="020B0502020202020204" pitchFamily="34" charset="0"/>
              </a:rPr>
              <a:t>103</a:t>
            </a:r>
          </a:p>
        </p:txBody>
      </p:sp>
      <p:sp>
        <p:nvSpPr>
          <p:cNvPr id="44" name="Text Placeholder 16">
            <a:extLst>
              <a:ext uri="{FF2B5EF4-FFF2-40B4-BE49-F238E27FC236}">
                <a16:creationId xmlns:a16="http://schemas.microsoft.com/office/drawing/2014/main" id="{FE4157F6-7179-A53D-7F91-D428943F7704}"/>
              </a:ext>
            </a:extLst>
          </p:cNvPr>
          <p:cNvSpPr txBox="1">
            <a:spLocks/>
          </p:cNvSpPr>
          <p:nvPr/>
        </p:nvSpPr>
        <p:spPr>
          <a:xfrm>
            <a:off x="8346099" y="5487673"/>
            <a:ext cx="554530" cy="369332"/>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schemeClr>
                </a:solidFill>
                <a:latin typeface="Century Gothic" panose="020B0502020202020204" pitchFamily="34" charset="0"/>
              </a:rPr>
              <a:t>27</a:t>
            </a:r>
          </a:p>
        </p:txBody>
      </p:sp>
      <p:sp>
        <p:nvSpPr>
          <p:cNvPr id="45" name="Text Placeholder 16">
            <a:extLst>
              <a:ext uri="{FF2B5EF4-FFF2-40B4-BE49-F238E27FC236}">
                <a16:creationId xmlns:a16="http://schemas.microsoft.com/office/drawing/2014/main" id="{D60F4627-8BE2-0AB7-8A58-85914676938E}"/>
              </a:ext>
            </a:extLst>
          </p:cNvPr>
          <p:cNvSpPr txBox="1">
            <a:spLocks/>
          </p:cNvSpPr>
          <p:nvPr/>
        </p:nvSpPr>
        <p:spPr>
          <a:xfrm>
            <a:off x="4591249" y="436961"/>
            <a:ext cx="7110443" cy="1461437"/>
          </a:xfrm>
          <a:prstGeom prst="rect">
            <a:avLst/>
          </a:prstGeom>
        </p:spPr>
        <p:txBody>
          <a:bodyPr lIns="91440" tIns="45720" rIns="91440" bIns="45720" numCol="1" spcCol="640080" anchor="t"/>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4000" b="1" dirty="0">
                <a:solidFill>
                  <a:srgbClr val="C00000"/>
                </a:solidFill>
                <a:latin typeface="Century Gothic"/>
              </a:rPr>
              <a:t>Predicted Flood Locations (Observed Storm)</a:t>
            </a:r>
          </a:p>
          <a:p>
            <a:pPr algn="ctr"/>
            <a:r>
              <a:rPr lang="en-US" sz="2400" dirty="0">
                <a:solidFill>
                  <a:schemeClr val="tx1">
                    <a:lumMod val="75000"/>
                    <a:lumOff val="25000"/>
                  </a:schemeClr>
                </a:solidFill>
                <a:latin typeface="Century Gothic"/>
              </a:rPr>
              <a:t>May 18</a:t>
            </a:r>
            <a:r>
              <a:rPr lang="en-US" sz="2400" baseline="30000" dirty="0">
                <a:solidFill>
                  <a:schemeClr val="tx1">
                    <a:lumMod val="75000"/>
                    <a:lumOff val="25000"/>
                  </a:schemeClr>
                </a:solidFill>
                <a:latin typeface="Century Gothic"/>
              </a:rPr>
              <a:t>th </a:t>
            </a:r>
            <a:r>
              <a:rPr lang="en-US" sz="2400" dirty="0">
                <a:solidFill>
                  <a:schemeClr val="tx1">
                    <a:lumMod val="75000"/>
                    <a:lumOff val="25000"/>
                  </a:schemeClr>
                </a:solidFill>
                <a:latin typeface="Century Gothic"/>
              </a:rPr>
              <a:t>-19</a:t>
            </a:r>
            <a:r>
              <a:rPr lang="en-US" sz="2400" baseline="30000" dirty="0">
                <a:solidFill>
                  <a:schemeClr val="tx1">
                    <a:lumMod val="75000"/>
                    <a:lumOff val="25000"/>
                  </a:schemeClr>
                </a:solidFill>
                <a:latin typeface="Century Gothic"/>
              </a:rPr>
              <a:t>th</a:t>
            </a:r>
            <a:r>
              <a:rPr lang="en-US" sz="2400" dirty="0">
                <a:solidFill>
                  <a:schemeClr val="tx1">
                    <a:lumMod val="75000"/>
                    <a:lumOff val="25000"/>
                  </a:schemeClr>
                </a:solidFill>
                <a:latin typeface="Century Gothic"/>
              </a:rPr>
              <a:t>, 2018</a:t>
            </a:r>
          </a:p>
        </p:txBody>
      </p:sp>
      <p:sp>
        <p:nvSpPr>
          <p:cNvPr id="46" name="AutoShape 2">
            <a:extLst>
              <a:ext uri="{FF2B5EF4-FFF2-40B4-BE49-F238E27FC236}">
                <a16:creationId xmlns:a16="http://schemas.microsoft.com/office/drawing/2014/main" id="{2E2BCAA7-7B4C-3CA8-C873-9EC717F253FF}"/>
              </a:ext>
            </a:extLst>
          </p:cNvPr>
          <p:cNvSpPr>
            <a:spLocks noChangeAspect="1" noChangeArrowheads="1"/>
          </p:cNvSpPr>
          <p:nvPr/>
        </p:nvSpPr>
        <p:spPr bwMode="auto">
          <a:xfrm>
            <a:off x="909661" y="5962984"/>
            <a:ext cx="264223" cy="2730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7" name="AutoShape 4">
            <a:extLst>
              <a:ext uri="{FF2B5EF4-FFF2-40B4-BE49-F238E27FC236}">
                <a16:creationId xmlns:a16="http://schemas.microsoft.com/office/drawing/2014/main" id="{2546F9DA-6040-787B-DA0B-E16B3943673E}"/>
              </a:ext>
            </a:extLst>
          </p:cNvPr>
          <p:cNvSpPr>
            <a:spLocks noChangeAspect="1" noChangeArrowheads="1"/>
          </p:cNvSpPr>
          <p:nvPr/>
        </p:nvSpPr>
        <p:spPr bwMode="auto">
          <a:xfrm>
            <a:off x="1041772" y="6099523"/>
            <a:ext cx="264223" cy="2730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28604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B3315C5B-6F0D-5DDB-1810-D6B78EF24E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 t="1481" r="5640" b="16112"/>
          <a:stretch/>
        </p:blipFill>
        <p:spPr>
          <a:xfrm>
            <a:off x="1770259" y="949603"/>
            <a:ext cx="7741807" cy="5529862"/>
          </a:xfrm>
          <a:prstGeom prst="rect">
            <a:avLst/>
          </a:prstGeom>
          <a:ln w="12700">
            <a:solidFill>
              <a:schemeClr val="tx1">
                <a:lumMod val="75000"/>
                <a:lumOff val="25000"/>
              </a:schemeClr>
            </a:solidFill>
          </a:ln>
        </p:spPr>
      </p:pic>
      <p:pic>
        <p:nvPicPr>
          <p:cNvPr id="3" name="Picture 2" descr="Map&#10;&#10;Description automatically generated">
            <a:extLst>
              <a:ext uri="{FF2B5EF4-FFF2-40B4-BE49-F238E27FC236}">
                <a16:creationId xmlns:a16="http://schemas.microsoft.com/office/drawing/2014/main" id="{84A815DB-5386-B704-1181-5488D079D8B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607" t="96411" r="83771" b="740"/>
          <a:stretch/>
        </p:blipFill>
        <p:spPr>
          <a:xfrm>
            <a:off x="94593" y="2875380"/>
            <a:ext cx="1096074" cy="191146"/>
          </a:xfrm>
          <a:prstGeom prst="rect">
            <a:avLst/>
          </a:prstGeom>
        </p:spPr>
      </p:pic>
      <p:sp>
        <p:nvSpPr>
          <p:cNvPr id="6" name="Text Placeholder 16">
            <a:extLst>
              <a:ext uri="{FF2B5EF4-FFF2-40B4-BE49-F238E27FC236}">
                <a16:creationId xmlns:a16="http://schemas.microsoft.com/office/drawing/2014/main" id="{19C7ABE1-4709-1FF1-316D-9E4F748014BF}"/>
              </a:ext>
            </a:extLst>
          </p:cNvPr>
          <p:cNvSpPr txBox="1">
            <a:spLocks/>
          </p:cNvSpPr>
          <p:nvPr/>
        </p:nvSpPr>
        <p:spPr>
          <a:xfrm>
            <a:off x="501495" y="251128"/>
            <a:ext cx="11188700" cy="116155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4000" b="1" dirty="0">
                <a:solidFill>
                  <a:srgbClr val="C00000"/>
                </a:solidFill>
                <a:latin typeface="Century Gothic" panose="020B0502020202020204" pitchFamily="34" charset="0"/>
              </a:rPr>
              <a:t>Predicted Flood Locations (213 mm Storm)</a:t>
            </a:r>
          </a:p>
        </p:txBody>
      </p:sp>
      <p:pic>
        <p:nvPicPr>
          <p:cNvPr id="7" name="Picture 6" descr="Shape, arrow&#10;&#10;Description automatically generated">
            <a:extLst>
              <a:ext uri="{FF2B5EF4-FFF2-40B4-BE49-F238E27FC236}">
                <a16:creationId xmlns:a16="http://schemas.microsoft.com/office/drawing/2014/main" id="{EA0D48C7-08B0-9B98-31DC-4ECEF7D7ED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0" t="20608"/>
          <a:stretch/>
        </p:blipFill>
        <p:spPr>
          <a:xfrm>
            <a:off x="458565" y="1672482"/>
            <a:ext cx="389722" cy="633576"/>
          </a:xfrm>
          <a:prstGeom prst="rect">
            <a:avLst/>
          </a:prstGeom>
        </p:spPr>
      </p:pic>
      <p:sp>
        <p:nvSpPr>
          <p:cNvPr id="8" name="Text Placeholder 16">
            <a:extLst>
              <a:ext uri="{FF2B5EF4-FFF2-40B4-BE49-F238E27FC236}">
                <a16:creationId xmlns:a16="http://schemas.microsoft.com/office/drawing/2014/main" id="{96EDCF5A-2E03-E2EA-B99A-816D74ABDAA2}"/>
              </a:ext>
            </a:extLst>
          </p:cNvPr>
          <p:cNvSpPr txBox="1">
            <a:spLocks/>
          </p:cNvSpPr>
          <p:nvPr/>
        </p:nvSpPr>
        <p:spPr>
          <a:xfrm>
            <a:off x="266797" y="1361940"/>
            <a:ext cx="773257" cy="402628"/>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400">
                <a:solidFill>
                  <a:schemeClr val="tx1">
                    <a:lumMod val="75000"/>
                    <a:lumOff val="25000"/>
                  </a:schemeClr>
                </a:solidFill>
                <a:latin typeface="Century Gothic" panose="020B0502020202020204" pitchFamily="34" charset="0"/>
              </a:rPr>
              <a:t>N</a:t>
            </a:r>
          </a:p>
        </p:txBody>
      </p:sp>
      <p:sp>
        <p:nvSpPr>
          <p:cNvPr id="9" name="Text Placeholder 16">
            <a:extLst>
              <a:ext uri="{FF2B5EF4-FFF2-40B4-BE49-F238E27FC236}">
                <a16:creationId xmlns:a16="http://schemas.microsoft.com/office/drawing/2014/main" id="{20EC54E1-5F47-031D-8B1F-E1D1BFCD181A}"/>
              </a:ext>
            </a:extLst>
          </p:cNvPr>
          <p:cNvSpPr txBox="1">
            <a:spLocks/>
          </p:cNvSpPr>
          <p:nvPr/>
        </p:nvSpPr>
        <p:spPr>
          <a:xfrm>
            <a:off x="848287" y="2535029"/>
            <a:ext cx="923158" cy="369332"/>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Century Gothic" panose="020B0502020202020204" pitchFamily="34" charset="0"/>
              </a:rPr>
              <a:t>2 km</a:t>
            </a:r>
          </a:p>
        </p:txBody>
      </p:sp>
      <p:sp>
        <p:nvSpPr>
          <p:cNvPr id="10" name="Text Placeholder 16">
            <a:extLst>
              <a:ext uri="{FF2B5EF4-FFF2-40B4-BE49-F238E27FC236}">
                <a16:creationId xmlns:a16="http://schemas.microsoft.com/office/drawing/2014/main" id="{D2B9CB74-CB81-A254-C330-6324AD2D695F}"/>
              </a:ext>
            </a:extLst>
          </p:cNvPr>
          <p:cNvSpPr txBox="1">
            <a:spLocks/>
          </p:cNvSpPr>
          <p:nvPr/>
        </p:nvSpPr>
        <p:spPr>
          <a:xfrm>
            <a:off x="188531" y="2535029"/>
            <a:ext cx="92731"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schemeClr>
                </a:solidFill>
                <a:latin typeface="Century Gothic" panose="020B0502020202020204" pitchFamily="34" charset="0"/>
              </a:rPr>
              <a:t>0</a:t>
            </a:r>
          </a:p>
        </p:txBody>
      </p:sp>
      <p:pic>
        <p:nvPicPr>
          <p:cNvPr id="12" name="Picture 11" descr="Icon&#10;&#10;Description automatically generated">
            <a:extLst>
              <a:ext uri="{FF2B5EF4-FFF2-40B4-BE49-F238E27FC236}">
                <a16:creationId xmlns:a16="http://schemas.microsoft.com/office/drawing/2014/main" id="{BC720A9E-1E45-9BC5-7190-C2031851557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25557" y="1724857"/>
            <a:ext cx="796184" cy="2162659"/>
          </a:xfrm>
          <a:prstGeom prst="rect">
            <a:avLst/>
          </a:prstGeom>
        </p:spPr>
      </p:pic>
      <p:sp>
        <p:nvSpPr>
          <p:cNvPr id="13" name="TextBox 12">
            <a:extLst>
              <a:ext uri="{FF2B5EF4-FFF2-40B4-BE49-F238E27FC236}">
                <a16:creationId xmlns:a16="http://schemas.microsoft.com/office/drawing/2014/main" id="{24BA546E-9F1D-D42C-4729-92281ED576DB}"/>
              </a:ext>
            </a:extLst>
          </p:cNvPr>
          <p:cNvSpPr txBox="1"/>
          <p:nvPr/>
        </p:nvSpPr>
        <p:spPr>
          <a:xfrm flipH="1">
            <a:off x="10207247" y="1724857"/>
            <a:ext cx="126972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0 - 0.2</a:t>
            </a:r>
          </a:p>
        </p:txBody>
      </p:sp>
      <p:sp>
        <p:nvSpPr>
          <p:cNvPr id="14" name="TextBox 13">
            <a:extLst>
              <a:ext uri="{FF2B5EF4-FFF2-40B4-BE49-F238E27FC236}">
                <a16:creationId xmlns:a16="http://schemas.microsoft.com/office/drawing/2014/main" id="{B36730E8-6327-6ABE-F632-C1BFEAD7E799}"/>
              </a:ext>
            </a:extLst>
          </p:cNvPr>
          <p:cNvSpPr txBox="1"/>
          <p:nvPr/>
        </p:nvSpPr>
        <p:spPr>
          <a:xfrm flipH="1">
            <a:off x="10207247" y="2129943"/>
            <a:ext cx="126972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0.3 - 0.5</a:t>
            </a:r>
          </a:p>
        </p:txBody>
      </p:sp>
      <p:sp>
        <p:nvSpPr>
          <p:cNvPr id="15" name="TextBox 14">
            <a:extLst>
              <a:ext uri="{FF2B5EF4-FFF2-40B4-BE49-F238E27FC236}">
                <a16:creationId xmlns:a16="http://schemas.microsoft.com/office/drawing/2014/main" id="{619AE5E0-B5CD-985E-325E-246F6DBE278A}"/>
              </a:ext>
            </a:extLst>
          </p:cNvPr>
          <p:cNvSpPr txBox="1"/>
          <p:nvPr/>
        </p:nvSpPr>
        <p:spPr>
          <a:xfrm flipH="1">
            <a:off x="10207247" y="2535029"/>
            <a:ext cx="126972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0.6 – 1.1</a:t>
            </a:r>
          </a:p>
        </p:txBody>
      </p:sp>
      <p:sp>
        <p:nvSpPr>
          <p:cNvPr id="16" name="TextBox 15">
            <a:extLst>
              <a:ext uri="{FF2B5EF4-FFF2-40B4-BE49-F238E27FC236}">
                <a16:creationId xmlns:a16="http://schemas.microsoft.com/office/drawing/2014/main" id="{A7AE76CA-5317-7687-EC23-671396DF5B5E}"/>
              </a:ext>
            </a:extLst>
          </p:cNvPr>
          <p:cNvSpPr txBox="1"/>
          <p:nvPr/>
        </p:nvSpPr>
        <p:spPr>
          <a:xfrm flipH="1">
            <a:off x="10207247" y="2940115"/>
            <a:ext cx="126972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1.2 – 3.1</a:t>
            </a:r>
          </a:p>
        </p:txBody>
      </p:sp>
      <p:sp>
        <p:nvSpPr>
          <p:cNvPr id="49" name="TextBox 48">
            <a:extLst>
              <a:ext uri="{FF2B5EF4-FFF2-40B4-BE49-F238E27FC236}">
                <a16:creationId xmlns:a16="http://schemas.microsoft.com/office/drawing/2014/main" id="{25F5C039-2DF9-DF13-DB2B-05F429E4A07B}"/>
              </a:ext>
            </a:extLst>
          </p:cNvPr>
          <p:cNvSpPr txBox="1"/>
          <p:nvPr/>
        </p:nvSpPr>
        <p:spPr>
          <a:xfrm flipH="1">
            <a:off x="10207247" y="3345202"/>
            <a:ext cx="1269720"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3.2 – 10.0</a:t>
            </a:r>
          </a:p>
        </p:txBody>
      </p:sp>
      <p:sp>
        <p:nvSpPr>
          <p:cNvPr id="50" name="Text Placeholder 16">
            <a:extLst>
              <a:ext uri="{FF2B5EF4-FFF2-40B4-BE49-F238E27FC236}">
                <a16:creationId xmlns:a16="http://schemas.microsoft.com/office/drawing/2014/main" id="{195C977E-AAF4-E3D2-B43F-C245D95C7864}"/>
              </a:ext>
            </a:extLst>
          </p:cNvPr>
          <p:cNvSpPr txBox="1">
            <a:spLocks/>
          </p:cNvSpPr>
          <p:nvPr/>
        </p:nvSpPr>
        <p:spPr>
          <a:xfrm>
            <a:off x="9784277" y="1359440"/>
            <a:ext cx="1945725" cy="445221"/>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Depth (m)</a:t>
            </a:r>
          </a:p>
        </p:txBody>
      </p:sp>
    </p:spTree>
    <p:extLst>
      <p:ext uri="{BB962C8B-B14F-4D97-AF65-F5344CB8AC3E}">
        <p14:creationId xmlns:p14="http://schemas.microsoft.com/office/powerpoint/2010/main" val="2021184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73660" y="215900"/>
            <a:ext cx="12494260" cy="13538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Methodology: Flood Risk</a:t>
            </a:r>
          </a:p>
        </p:txBody>
      </p:sp>
      <p:sp>
        <p:nvSpPr>
          <p:cNvPr id="33" name="Rectangle: Rounded Corners 32">
            <a:extLst>
              <a:ext uri="{FF2B5EF4-FFF2-40B4-BE49-F238E27FC236}">
                <a16:creationId xmlns:a16="http://schemas.microsoft.com/office/drawing/2014/main" id="{8B81F389-C18A-0BD8-CE30-C50BD3B3D9E1}"/>
              </a:ext>
            </a:extLst>
          </p:cNvPr>
          <p:cNvSpPr/>
          <p:nvPr/>
        </p:nvSpPr>
        <p:spPr>
          <a:xfrm>
            <a:off x="161175" y="1828582"/>
            <a:ext cx="1381760"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err="1">
                <a:solidFill>
                  <a:schemeClr val="tx1">
                    <a:lumMod val="75000"/>
                    <a:lumOff val="25000"/>
                  </a:schemeClr>
                </a:solidFill>
                <a:latin typeface="Century Gothic" panose="020B0502020202020204" pitchFamily="34" charset="0"/>
              </a:rPr>
              <a:t>Bluespots</a:t>
            </a:r>
            <a:endParaRPr lang="en-US">
              <a:solidFill>
                <a:schemeClr val="tx1">
                  <a:lumMod val="75000"/>
                  <a:lumOff val="25000"/>
                </a:schemeClr>
              </a:solidFill>
              <a:latin typeface="Century Gothic" panose="020B0502020202020204" pitchFamily="34" charset="0"/>
            </a:endParaRPr>
          </a:p>
        </p:txBody>
      </p:sp>
      <p:sp>
        <p:nvSpPr>
          <p:cNvPr id="36" name="Rectangle: Rounded Corners 35">
            <a:extLst>
              <a:ext uri="{FF2B5EF4-FFF2-40B4-BE49-F238E27FC236}">
                <a16:creationId xmlns:a16="http://schemas.microsoft.com/office/drawing/2014/main" id="{DDBAD9E9-C967-30FA-970B-63BCB2AA0482}"/>
              </a:ext>
            </a:extLst>
          </p:cNvPr>
          <p:cNvSpPr/>
          <p:nvPr/>
        </p:nvSpPr>
        <p:spPr>
          <a:xfrm>
            <a:off x="161175" y="5040046"/>
            <a:ext cx="1381760"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Retention</a:t>
            </a:r>
          </a:p>
        </p:txBody>
      </p:sp>
      <p:sp>
        <p:nvSpPr>
          <p:cNvPr id="37" name="Rectangle: Rounded Corners 36">
            <a:extLst>
              <a:ext uri="{FF2B5EF4-FFF2-40B4-BE49-F238E27FC236}">
                <a16:creationId xmlns:a16="http://schemas.microsoft.com/office/drawing/2014/main" id="{033E220C-DA2D-11C3-FA4C-22E690B3CD79}"/>
              </a:ext>
            </a:extLst>
          </p:cNvPr>
          <p:cNvSpPr/>
          <p:nvPr/>
        </p:nvSpPr>
        <p:spPr>
          <a:xfrm>
            <a:off x="271842" y="3436379"/>
            <a:ext cx="1149869"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Census</a:t>
            </a:r>
          </a:p>
          <a:p>
            <a:pPr algn="ctr"/>
            <a:r>
              <a:rPr lang="en-US">
                <a:solidFill>
                  <a:schemeClr val="tx1">
                    <a:lumMod val="75000"/>
                    <a:lumOff val="25000"/>
                  </a:schemeClr>
                </a:solidFill>
                <a:latin typeface="Century Gothic" panose="020B0502020202020204" pitchFamily="34" charset="0"/>
              </a:rPr>
              <a:t>Tracts</a:t>
            </a:r>
          </a:p>
        </p:txBody>
      </p:sp>
      <p:sp>
        <p:nvSpPr>
          <p:cNvPr id="45" name="Rectangle: Rounded Corners 44">
            <a:extLst>
              <a:ext uri="{FF2B5EF4-FFF2-40B4-BE49-F238E27FC236}">
                <a16:creationId xmlns:a16="http://schemas.microsoft.com/office/drawing/2014/main" id="{00AEF254-BDB2-8B3F-E32D-0893557C8D7A}"/>
              </a:ext>
            </a:extLst>
          </p:cNvPr>
          <p:cNvSpPr/>
          <p:nvPr/>
        </p:nvSpPr>
        <p:spPr>
          <a:xfrm>
            <a:off x="3331549" y="2249469"/>
            <a:ext cx="1406800"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err="1">
                <a:solidFill>
                  <a:schemeClr val="tx1">
                    <a:lumMod val="75000"/>
                    <a:lumOff val="25000"/>
                  </a:schemeClr>
                </a:solidFill>
                <a:latin typeface="Century Gothic" panose="020B0502020202020204" pitchFamily="34" charset="0"/>
              </a:rPr>
              <a:t>Bluespot</a:t>
            </a:r>
            <a:endParaRPr lang="en-US">
              <a:solidFill>
                <a:schemeClr val="tx1">
                  <a:lumMod val="75000"/>
                  <a:lumOff val="25000"/>
                </a:schemeClr>
              </a:solidFill>
              <a:latin typeface="Century Gothic" panose="020B0502020202020204" pitchFamily="34" charset="0"/>
            </a:endParaRPr>
          </a:p>
          <a:p>
            <a:pPr algn="ctr"/>
            <a:r>
              <a:rPr lang="en-US">
                <a:solidFill>
                  <a:schemeClr val="tx1">
                    <a:lumMod val="75000"/>
                    <a:lumOff val="25000"/>
                  </a:schemeClr>
                </a:solidFill>
                <a:latin typeface="Century Gothic" panose="020B0502020202020204" pitchFamily="34" charset="0"/>
              </a:rPr>
              <a:t>Coverage</a:t>
            </a:r>
          </a:p>
        </p:txBody>
      </p:sp>
      <p:sp>
        <p:nvSpPr>
          <p:cNvPr id="46" name="Rectangle: Rounded Corners 45">
            <a:extLst>
              <a:ext uri="{FF2B5EF4-FFF2-40B4-BE49-F238E27FC236}">
                <a16:creationId xmlns:a16="http://schemas.microsoft.com/office/drawing/2014/main" id="{DADB0AAD-5514-5D13-CF23-81DB129D2876}"/>
              </a:ext>
            </a:extLst>
          </p:cNvPr>
          <p:cNvSpPr/>
          <p:nvPr/>
        </p:nvSpPr>
        <p:spPr>
          <a:xfrm>
            <a:off x="3352099" y="4632322"/>
            <a:ext cx="1365589"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Average Retention</a:t>
            </a:r>
          </a:p>
        </p:txBody>
      </p:sp>
      <p:sp>
        <p:nvSpPr>
          <p:cNvPr id="48" name="Oval 47">
            <a:extLst>
              <a:ext uri="{FF2B5EF4-FFF2-40B4-BE49-F238E27FC236}">
                <a16:creationId xmlns:a16="http://schemas.microsoft.com/office/drawing/2014/main" id="{ABA123DC-14E4-CD07-F4DE-341FB241254C}"/>
              </a:ext>
            </a:extLst>
          </p:cNvPr>
          <p:cNvSpPr/>
          <p:nvPr/>
        </p:nvSpPr>
        <p:spPr>
          <a:xfrm>
            <a:off x="4789609" y="2585706"/>
            <a:ext cx="2334820" cy="2533318"/>
          </a:xfrm>
          <a:prstGeom prst="ellipse">
            <a:avLst/>
          </a:prstGeom>
          <a:solidFill>
            <a:schemeClr val="accent4">
              <a:lumMod val="20000"/>
              <a:lumOff val="8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none" lIns="0" rIns="0" rtlCol="0" anchor="ctr"/>
          <a:lstStyle/>
          <a:p>
            <a:pPr algn="ctr"/>
            <a:r>
              <a:rPr lang="en-US" i="1">
                <a:solidFill>
                  <a:schemeClr val="tx1">
                    <a:lumMod val="75000"/>
                    <a:lumOff val="25000"/>
                  </a:schemeClr>
                </a:solidFill>
                <a:latin typeface="Century Gothic" panose="020B0502020202020204" pitchFamily="34" charset="0"/>
              </a:rPr>
              <a:t>Raster</a:t>
            </a:r>
          </a:p>
          <a:p>
            <a:pPr algn="ctr"/>
            <a:r>
              <a:rPr lang="en-US" i="1">
                <a:solidFill>
                  <a:schemeClr val="tx1">
                    <a:lumMod val="75000"/>
                    <a:lumOff val="25000"/>
                  </a:schemeClr>
                </a:solidFill>
                <a:latin typeface="Century Gothic" panose="020B0502020202020204" pitchFamily="34" charset="0"/>
              </a:rPr>
              <a:t>Calculator</a:t>
            </a:r>
          </a:p>
          <a:p>
            <a:pPr algn="ctr"/>
            <a:r>
              <a:rPr lang="en-US">
                <a:solidFill>
                  <a:schemeClr val="tx1">
                    <a:lumMod val="75000"/>
                    <a:lumOff val="25000"/>
                  </a:schemeClr>
                </a:solidFill>
                <a:latin typeface="Century Gothic" panose="020B0502020202020204" pitchFamily="34" charset="0"/>
              </a:rPr>
              <a:t>(x-min)/(max-min)</a:t>
            </a:r>
          </a:p>
        </p:txBody>
      </p:sp>
      <p:sp>
        <p:nvSpPr>
          <p:cNvPr id="53" name="Rectangle: Rounded Corners 52">
            <a:extLst>
              <a:ext uri="{FF2B5EF4-FFF2-40B4-BE49-F238E27FC236}">
                <a16:creationId xmlns:a16="http://schemas.microsoft.com/office/drawing/2014/main" id="{AE5327F1-BA3B-273E-AA2B-3701BACE7700}"/>
              </a:ext>
            </a:extLst>
          </p:cNvPr>
          <p:cNvSpPr/>
          <p:nvPr/>
        </p:nvSpPr>
        <p:spPr>
          <a:xfrm>
            <a:off x="7216937" y="2374027"/>
            <a:ext cx="1574870" cy="990601"/>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Normalized</a:t>
            </a:r>
          </a:p>
          <a:p>
            <a:pPr algn="ctr"/>
            <a:r>
              <a:rPr lang="en-US" err="1">
                <a:solidFill>
                  <a:schemeClr val="tx1">
                    <a:lumMod val="75000"/>
                    <a:lumOff val="25000"/>
                  </a:schemeClr>
                </a:solidFill>
                <a:latin typeface="Century Gothic" panose="020B0502020202020204" pitchFamily="34" charset="0"/>
              </a:rPr>
              <a:t>Bluespot</a:t>
            </a:r>
            <a:endParaRPr lang="en-US">
              <a:solidFill>
                <a:schemeClr val="tx1">
                  <a:lumMod val="75000"/>
                  <a:lumOff val="25000"/>
                </a:schemeClr>
              </a:solidFill>
              <a:latin typeface="Century Gothic" panose="020B0502020202020204" pitchFamily="34" charset="0"/>
            </a:endParaRPr>
          </a:p>
          <a:p>
            <a:pPr algn="ctr"/>
            <a:r>
              <a:rPr lang="en-US">
                <a:solidFill>
                  <a:schemeClr val="tx1">
                    <a:lumMod val="75000"/>
                    <a:lumOff val="25000"/>
                  </a:schemeClr>
                </a:solidFill>
                <a:latin typeface="Century Gothic" panose="020B0502020202020204" pitchFamily="34" charset="0"/>
              </a:rPr>
              <a:t>Coverage</a:t>
            </a:r>
          </a:p>
        </p:txBody>
      </p:sp>
      <p:sp>
        <p:nvSpPr>
          <p:cNvPr id="55" name="Rectangle: Rounded Corners 54">
            <a:extLst>
              <a:ext uri="{FF2B5EF4-FFF2-40B4-BE49-F238E27FC236}">
                <a16:creationId xmlns:a16="http://schemas.microsoft.com/office/drawing/2014/main" id="{DFC8E6E9-0939-C267-0510-DDD6E0399343}"/>
              </a:ext>
            </a:extLst>
          </p:cNvPr>
          <p:cNvSpPr/>
          <p:nvPr/>
        </p:nvSpPr>
        <p:spPr>
          <a:xfrm>
            <a:off x="7221810" y="4373743"/>
            <a:ext cx="1565124" cy="1080191"/>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Normalized</a:t>
            </a:r>
          </a:p>
          <a:p>
            <a:pPr algn="ctr"/>
            <a:r>
              <a:rPr lang="en-US">
                <a:solidFill>
                  <a:schemeClr val="tx1">
                    <a:lumMod val="75000"/>
                    <a:lumOff val="25000"/>
                  </a:schemeClr>
                </a:solidFill>
                <a:latin typeface="Century Gothic" panose="020B0502020202020204" pitchFamily="34" charset="0"/>
              </a:rPr>
              <a:t>Average Retention</a:t>
            </a:r>
          </a:p>
        </p:txBody>
      </p:sp>
      <p:sp>
        <p:nvSpPr>
          <p:cNvPr id="56" name="Rectangle: Rounded Corners 55">
            <a:extLst>
              <a:ext uri="{FF2B5EF4-FFF2-40B4-BE49-F238E27FC236}">
                <a16:creationId xmlns:a16="http://schemas.microsoft.com/office/drawing/2014/main" id="{F1A1E5C1-FB12-0073-8847-97E9AE28239B}"/>
              </a:ext>
            </a:extLst>
          </p:cNvPr>
          <p:cNvSpPr/>
          <p:nvPr/>
        </p:nvSpPr>
        <p:spPr>
          <a:xfrm>
            <a:off x="10682305" y="3451044"/>
            <a:ext cx="1325838" cy="802640"/>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Flood Risk Index</a:t>
            </a:r>
          </a:p>
        </p:txBody>
      </p:sp>
      <p:cxnSp>
        <p:nvCxnSpPr>
          <p:cNvPr id="8" name="Connector: Curved 7">
            <a:extLst>
              <a:ext uri="{FF2B5EF4-FFF2-40B4-BE49-F238E27FC236}">
                <a16:creationId xmlns:a16="http://schemas.microsoft.com/office/drawing/2014/main" id="{5B3C4E04-8962-98B7-2D40-C6B01A61A5F0}"/>
              </a:ext>
            </a:extLst>
          </p:cNvPr>
          <p:cNvCxnSpPr>
            <a:cxnSpLocks/>
            <a:stCxn id="33" idx="3"/>
            <a:endCxn id="2" idx="1"/>
          </p:cNvCxnSpPr>
          <p:nvPr/>
        </p:nvCxnSpPr>
        <p:spPr>
          <a:xfrm>
            <a:off x="1542935" y="2229902"/>
            <a:ext cx="319022" cy="726799"/>
          </a:xfrm>
          <a:prstGeom prst="curved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C5E73F8F-DEFF-1047-791E-8B6456522644}"/>
              </a:ext>
            </a:extLst>
          </p:cNvPr>
          <p:cNvCxnSpPr>
            <a:cxnSpLocks/>
            <a:stCxn id="37" idx="0"/>
            <a:endCxn id="2" idx="1"/>
          </p:cNvCxnSpPr>
          <p:nvPr/>
        </p:nvCxnSpPr>
        <p:spPr>
          <a:xfrm rot="5400000" flipH="1" flipV="1">
            <a:off x="1114528" y="2688950"/>
            <a:ext cx="479678" cy="1015180"/>
          </a:xfrm>
          <a:prstGeom prst="curvedConnector3">
            <a:avLst>
              <a:gd name="adj1" fmla="val 10080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Connector: Curved 13">
            <a:extLst>
              <a:ext uri="{FF2B5EF4-FFF2-40B4-BE49-F238E27FC236}">
                <a16:creationId xmlns:a16="http://schemas.microsoft.com/office/drawing/2014/main" id="{7D96C571-6F58-C3EC-40B9-722DC05A73E6}"/>
              </a:ext>
            </a:extLst>
          </p:cNvPr>
          <p:cNvCxnSpPr>
            <a:cxnSpLocks/>
            <a:stCxn id="37" idx="2"/>
            <a:endCxn id="2" idx="3"/>
          </p:cNvCxnSpPr>
          <p:nvPr/>
        </p:nvCxnSpPr>
        <p:spPr>
          <a:xfrm rot="16200000" flipH="1">
            <a:off x="1099863" y="3985933"/>
            <a:ext cx="509008" cy="1015180"/>
          </a:xfrm>
          <a:prstGeom prst="curvedConnector3">
            <a:avLst>
              <a:gd name="adj1" fmla="val 100756"/>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Connector: Curved 16">
            <a:extLst>
              <a:ext uri="{FF2B5EF4-FFF2-40B4-BE49-F238E27FC236}">
                <a16:creationId xmlns:a16="http://schemas.microsoft.com/office/drawing/2014/main" id="{51B402CD-F84F-55C8-CF03-BE3AEC51E0FF}"/>
              </a:ext>
            </a:extLst>
          </p:cNvPr>
          <p:cNvCxnSpPr>
            <a:cxnSpLocks/>
            <a:stCxn id="36" idx="3"/>
            <a:endCxn id="2" idx="3"/>
          </p:cNvCxnSpPr>
          <p:nvPr/>
        </p:nvCxnSpPr>
        <p:spPr>
          <a:xfrm flipV="1">
            <a:off x="1542935" y="4748027"/>
            <a:ext cx="319022" cy="693339"/>
          </a:xfrm>
          <a:prstGeom prst="curved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or: Curved 21">
            <a:extLst>
              <a:ext uri="{FF2B5EF4-FFF2-40B4-BE49-F238E27FC236}">
                <a16:creationId xmlns:a16="http://schemas.microsoft.com/office/drawing/2014/main" id="{846FA04B-1CBF-69E9-DA2F-7DE2E1910437}"/>
              </a:ext>
            </a:extLst>
          </p:cNvPr>
          <p:cNvCxnSpPr>
            <a:cxnSpLocks/>
            <a:stCxn id="45" idx="3"/>
            <a:endCxn id="48" idx="1"/>
          </p:cNvCxnSpPr>
          <p:nvPr/>
        </p:nvCxnSpPr>
        <p:spPr>
          <a:xfrm>
            <a:off x="4738349" y="2650789"/>
            <a:ext cx="393186" cy="305913"/>
          </a:xfrm>
          <a:prstGeom prst="curvedConnector4">
            <a:avLst>
              <a:gd name="adj1" fmla="val 6519"/>
              <a:gd name="adj2" fmla="val -2114"/>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onnector: Curved 27">
            <a:extLst>
              <a:ext uri="{FF2B5EF4-FFF2-40B4-BE49-F238E27FC236}">
                <a16:creationId xmlns:a16="http://schemas.microsoft.com/office/drawing/2014/main" id="{19E9BA50-56C3-D764-DE8B-58B0C49ED0F0}"/>
              </a:ext>
            </a:extLst>
          </p:cNvPr>
          <p:cNvCxnSpPr>
            <a:cxnSpLocks/>
            <a:stCxn id="46" idx="3"/>
            <a:endCxn id="48" idx="3"/>
          </p:cNvCxnSpPr>
          <p:nvPr/>
        </p:nvCxnSpPr>
        <p:spPr>
          <a:xfrm flipV="1">
            <a:off x="4717688" y="4748028"/>
            <a:ext cx="413847" cy="285614"/>
          </a:xfrm>
          <a:prstGeom prst="curvedConnector4">
            <a:avLst>
              <a:gd name="adj1" fmla="val 8689"/>
              <a:gd name="adj2" fmla="val 558"/>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nector: Curved 30">
            <a:extLst>
              <a:ext uri="{FF2B5EF4-FFF2-40B4-BE49-F238E27FC236}">
                <a16:creationId xmlns:a16="http://schemas.microsoft.com/office/drawing/2014/main" id="{D75F9DB0-3885-646F-97D0-9D4C31C2F3F8}"/>
              </a:ext>
            </a:extLst>
          </p:cNvPr>
          <p:cNvCxnSpPr>
            <a:cxnSpLocks/>
            <a:stCxn id="48" idx="7"/>
            <a:endCxn id="53" idx="1"/>
          </p:cNvCxnSpPr>
          <p:nvPr/>
        </p:nvCxnSpPr>
        <p:spPr>
          <a:xfrm rot="5400000" flipH="1" flipV="1">
            <a:off x="6956033" y="2695798"/>
            <a:ext cx="87374" cy="434434"/>
          </a:xfrm>
          <a:prstGeom prst="curvedConnector4">
            <a:avLst>
              <a:gd name="adj1" fmla="val 118924"/>
              <a:gd name="adj2" fmla="val 89353"/>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or: Curved 53">
            <a:extLst>
              <a:ext uri="{FF2B5EF4-FFF2-40B4-BE49-F238E27FC236}">
                <a16:creationId xmlns:a16="http://schemas.microsoft.com/office/drawing/2014/main" id="{5886C6F6-8755-CBF8-41F8-C82076D39066}"/>
              </a:ext>
            </a:extLst>
          </p:cNvPr>
          <p:cNvCxnSpPr>
            <a:cxnSpLocks/>
            <a:stCxn id="48" idx="5"/>
            <a:endCxn id="55" idx="1"/>
          </p:cNvCxnSpPr>
          <p:nvPr/>
        </p:nvCxnSpPr>
        <p:spPr>
          <a:xfrm rot="16200000" flipH="1">
            <a:off x="6919251" y="4611279"/>
            <a:ext cx="165811" cy="439307"/>
          </a:xfrm>
          <a:prstGeom prst="curvedConnector4">
            <a:avLst>
              <a:gd name="adj1" fmla="val 104445"/>
              <a:gd name="adj2" fmla="val 82608"/>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27081E9-9607-E406-5257-C6C2240DCF37}"/>
              </a:ext>
            </a:extLst>
          </p:cNvPr>
          <p:cNvSpPr/>
          <p:nvPr/>
        </p:nvSpPr>
        <p:spPr>
          <a:xfrm>
            <a:off x="1622450" y="2585705"/>
            <a:ext cx="1635453" cy="2533318"/>
          </a:xfrm>
          <a:prstGeom prst="ellipse">
            <a:avLst/>
          </a:prstGeom>
          <a:solidFill>
            <a:schemeClr val="accent4">
              <a:lumMod val="20000"/>
              <a:lumOff val="8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none" lIns="0" rIns="0" rtlCol="0" anchor="ctr"/>
          <a:lstStyle/>
          <a:p>
            <a:pPr algn="ctr"/>
            <a:r>
              <a:rPr lang="en-US" i="1">
                <a:solidFill>
                  <a:schemeClr val="tx1">
                    <a:lumMod val="75000"/>
                    <a:lumOff val="25000"/>
                  </a:schemeClr>
                </a:solidFill>
                <a:latin typeface="Century Gothic" panose="020B0502020202020204" pitchFamily="34" charset="0"/>
              </a:rPr>
              <a:t>Summarize </a:t>
            </a:r>
          </a:p>
          <a:p>
            <a:pPr algn="ctr"/>
            <a:r>
              <a:rPr lang="en-US" i="1">
                <a:solidFill>
                  <a:schemeClr val="tx1">
                    <a:lumMod val="75000"/>
                    <a:lumOff val="25000"/>
                  </a:schemeClr>
                </a:solidFill>
                <a:latin typeface="Century Gothic" panose="020B0502020202020204" pitchFamily="34" charset="0"/>
              </a:rPr>
              <a:t>Within</a:t>
            </a:r>
            <a:endParaRPr lang="en-US">
              <a:solidFill>
                <a:schemeClr val="tx1">
                  <a:lumMod val="75000"/>
                  <a:lumOff val="25000"/>
                </a:schemeClr>
              </a:solidFill>
              <a:latin typeface="Century Gothic" panose="020B0502020202020204" pitchFamily="34" charset="0"/>
            </a:endParaRPr>
          </a:p>
        </p:txBody>
      </p:sp>
      <p:cxnSp>
        <p:nvCxnSpPr>
          <p:cNvPr id="19" name="Connector: Curved 18">
            <a:extLst>
              <a:ext uri="{FF2B5EF4-FFF2-40B4-BE49-F238E27FC236}">
                <a16:creationId xmlns:a16="http://schemas.microsoft.com/office/drawing/2014/main" id="{97B1B639-B6D4-8BE3-B760-E8F53F166F97}"/>
              </a:ext>
            </a:extLst>
          </p:cNvPr>
          <p:cNvCxnSpPr>
            <a:cxnSpLocks/>
            <a:stCxn id="2" idx="7"/>
            <a:endCxn id="45" idx="1"/>
          </p:cNvCxnSpPr>
          <p:nvPr/>
        </p:nvCxnSpPr>
        <p:spPr>
          <a:xfrm rot="5400000" flipH="1" flipV="1">
            <a:off x="3022016" y="2647169"/>
            <a:ext cx="305912" cy="313153"/>
          </a:xfrm>
          <a:prstGeom prst="curvedConnector4">
            <a:avLst>
              <a:gd name="adj1" fmla="val 101901"/>
              <a:gd name="adj2" fmla="val 8824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2" name="Oval 41">
            <a:extLst>
              <a:ext uri="{FF2B5EF4-FFF2-40B4-BE49-F238E27FC236}">
                <a16:creationId xmlns:a16="http://schemas.microsoft.com/office/drawing/2014/main" id="{B29B1AC4-1C45-F119-3F64-17EDB38A8051}"/>
              </a:ext>
            </a:extLst>
          </p:cNvPr>
          <p:cNvSpPr/>
          <p:nvPr/>
        </p:nvSpPr>
        <p:spPr>
          <a:xfrm>
            <a:off x="8882301" y="2585706"/>
            <a:ext cx="1565123" cy="2533318"/>
          </a:xfrm>
          <a:prstGeom prst="ellipse">
            <a:avLst/>
          </a:prstGeom>
          <a:solidFill>
            <a:schemeClr val="accent4">
              <a:lumMod val="20000"/>
              <a:lumOff val="80000"/>
            </a:schemeClr>
          </a:solidFill>
          <a:ln>
            <a:solidFill>
              <a:schemeClr val="accent4">
                <a:lumMod val="60000"/>
                <a:lumOff val="40000"/>
              </a:schemeClr>
            </a:solidFill>
          </a:ln>
        </p:spPr>
        <p:style>
          <a:lnRef idx="0">
            <a:scrgbClr r="0" g="0" b="0"/>
          </a:lnRef>
          <a:fillRef idx="0">
            <a:scrgbClr r="0" g="0" b="0"/>
          </a:fillRef>
          <a:effectRef idx="0">
            <a:scrgbClr r="0" g="0" b="0"/>
          </a:effectRef>
          <a:fontRef idx="minor">
            <a:schemeClr val="lt1"/>
          </a:fontRef>
        </p:style>
        <p:txBody>
          <a:bodyPr wrap="none" lIns="0" rIns="0" rtlCol="0" anchor="ctr"/>
          <a:lstStyle/>
          <a:p>
            <a:pPr algn="ctr"/>
            <a:r>
              <a:rPr lang="en-US">
                <a:solidFill>
                  <a:schemeClr val="tx1">
                    <a:lumMod val="75000"/>
                    <a:lumOff val="25000"/>
                  </a:schemeClr>
                </a:solidFill>
                <a:latin typeface="Century Gothic" panose="020B0502020202020204" pitchFamily="34" charset="0"/>
              </a:rPr>
              <a:t>BS + (1-Ret)</a:t>
            </a:r>
          </a:p>
          <a:p>
            <a:pPr algn="ctr"/>
            <a:endParaRPr lang="en-US">
              <a:solidFill>
                <a:schemeClr val="tx1">
                  <a:lumMod val="75000"/>
                  <a:lumOff val="25000"/>
                </a:schemeClr>
              </a:solidFill>
              <a:latin typeface="Century Gothic" panose="020B0502020202020204" pitchFamily="34" charset="0"/>
            </a:endParaRPr>
          </a:p>
          <a:p>
            <a:pPr algn="ctr"/>
            <a:r>
              <a:rPr lang="en-US">
                <a:solidFill>
                  <a:schemeClr val="tx1">
                    <a:lumMod val="75000"/>
                    <a:lumOff val="25000"/>
                  </a:schemeClr>
                </a:solidFill>
                <a:latin typeface="Century Gothic" panose="020B0502020202020204" pitchFamily="34" charset="0"/>
              </a:rPr>
              <a:t>2</a:t>
            </a:r>
          </a:p>
        </p:txBody>
      </p:sp>
      <p:cxnSp>
        <p:nvCxnSpPr>
          <p:cNvPr id="47" name="Connector: Curved 46">
            <a:extLst>
              <a:ext uri="{FF2B5EF4-FFF2-40B4-BE49-F238E27FC236}">
                <a16:creationId xmlns:a16="http://schemas.microsoft.com/office/drawing/2014/main" id="{4CF167B4-7918-6CB4-0F23-3FF187BA853D}"/>
              </a:ext>
            </a:extLst>
          </p:cNvPr>
          <p:cNvCxnSpPr>
            <a:cxnSpLocks/>
            <a:stCxn id="2" idx="5"/>
            <a:endCxn id="46" idx="1"/>
          </p:cNvCxnSpPr>
          <p:nvPr/>
        </p:nvCxnSpPr>
        <p:spPr>
          <a:xfrm rot="16200000" flipH="1">
            <a:off x="3042440" y="4723982"/>
            <a:ext cx="285615" cy="333703"/>
          </a:xfrm>
          <a:prstGeom prst="curvedConnector4">
            <a:avLst>
              <a:gd name="adj1" fmla="val 99441"/>
              <a:gd name="adj2" fmla="val 85886"/>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33844791-9E2F-C279-9E6B-5BC0F3B72585}"/>
              </a:ext>
            </a:extLst>
          </p:cNvPr>
          <p:cNvCxnSpPr/>
          <p:nvPr/>
        </p:nvCxnSpPr>
        <p:spPr>
          <a:xfrm>
            <a:off x="9013701" y="3835633"/>
            <a:ext cx="121920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Arrow Connector 178">
            <a:extLst>
              <a:ext uri="{FF2B5EF4-FFF2-40B4-BE49-F238E27FC236}">
                <a16:creationId xmlns:a16="http://schemas.microsoft.com/office/drawing/2014/main" id="{0292893D-BA39-FB32-332C-6F6D8B7910A0}"/>
              </a:ext>
            </a:extLst>
          </p:cNvPr>
          <p:cNvCxnSpPr>
            <a:cxnSpLocks/>
            <a:stCxn id="53" idx="3"/>
            <a:endCxn id="42" idx="1"/>
          </p:cNvCxnSpPr>
          <p:nvPr/>
        </p:nvCxnSpPr>
        <p:spPr>
          <a:xfrm>
            <a:off x="8791807" y="2869328"/>
            <a:ext cx="319701" cy="8737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1" name="Straight Arrow Connector 180">
            <a:extLst>
              <a:ext uri="{FF2B5EF4-FFF2-40B4-BE49-F238E27FC236}">
                <a16:creationId xmlns:a16="http://schemas.microsoft.com/office/drawing/2014/main" id="{46964FF3-CB28-C85A-04F4-C8C69647605C}"/>
              </a:ext>
            </a:extLst>
          </p:cNvPr>
          <p:cNvCxnSpPr>
            <a:cxnSpLocks/>
            <a:stCxn id="55" idx="3"/>
            <a:endCxn id="42" idx="3"/>
          </p:cNvCxnSpPr>
          <p:nvPr/>
        </p:nvCxnSpPr>
        <p:spPr>
          <a:xfrm flipV="1">
            <a:off x="8786934" y="4748028"/>
            <a:ext cx="324574" cy="16581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Straight Arrow Connector 182">
            <a:extLst>
              <a:ext uri="{FF2B5EF4-FFF2-40B4-BE49-F238E27FC236}">
                <a16:creationId xmlns:a16="http://schemas.microsoft.com/office/drawing/2014/main" id="{0256E1EB-156F-CB66-5866-C7751D49EF19}"/>
              </a:ext>
            </a:extLst>
          </p:cNvPr>
          <p:cNvCxnSpPr>
            <a:cxnSpLocks/>
            <a:stCxn id="42" idx="6"/>
            <a:endCxn id="56" idx="1"/>
          </p:cNvCxnSpPr>
          <p:nvPr/>
        </p:nvCxnSpPr>
        <p:spPr>
          <a:xfrm flipV="1">
            <a:off x="10447424" y="3852364"/>
            <a:ext cx="234881" cy="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4896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dark&#10;&#10;Description automatically generated">
            <a:extLst>
              <a:ext uri="{FF2B5EF4-FFF2-40B4-BE49-F238E27FC236}">
                <a16:creationId xmlns:a16="http://schemas.microsoft.com/office/drawing/2014/main" id="{45B64407-EA5D-68CE-E4F3-3D8AE17F5D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145" b="20372"/>
          <a:stretch/>
        </p:blipFill>
        <p:spPr>
          <a:xfrm>
            <a:off x="344523" y="1270000"/>
            <a:ext cx="7510621" cy="5341007"/>
          </a:xfrm>
          <a:prstGeom prst="rect">
            <a:avLst/>
          </a:prstGeom>
        </p:spPr>
      </p:pic>
      <p:pic>
        <p:nvPicPr>
          <p:cNvPr id="18" name="Picture 17" descr="Shape, arrow&#10;&#10;Description automatically generated">
            <a:extLst>
              <a:ext uri="{FF2B5EF4-FFF2-40B4-BE49-F238E27FC236}">
                <a16:creationId xmlns:a16="http://schemas.microsoft.com/office/drawing/2014/main" id="{A8218249-4C0B-5238-AE5A-B8C6C03E5A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0" t="20608"/>
          <a:stretch/>
        </p:blipFill>
        <p:spPr>
          <a:xfrm>
            <a:off x="1173802" y="1810332"/>
            <a:ext cx="318760" cy="501408"/>
          </a:xfrm>
          <a:prstGeom prst="rect">
            <a:avLst/>
          </a:prstGeom>
        </p:spPr>
      </p:pic>
      <p:sp>
        <p:nvSpPr>
          <p:cNvPr id="19" name="Text Placeholder 16">
            <a:extLst>
              <a:ext uri="{FF2B5EF4-FFF2-40B4-BE49-F238E27FC236}">
                <a16:creationId xmlns:a16="http://schemas.microsoft.com/office/drawing/2014/main" id="{F8431943-8E3D-70C6-48FE-17592CF0126E}"/>
              </a:ext>
            </a:extLst>
          </p:cNvPr>
          <p:cNvSpPr txBox="1">
            <a:spLocks/>
          </p:cNvSpPr>
          <p:nvPr/>
        </p:nvSpPr>
        <p:spPr>
          <a:xfrm>
            <a:off x="1030499" y="1584911"/>
            <a:ext cx="632459" cy="22542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panose="020B0502020202020204" pitchFamily="34" charset="0"/>
              </a:rPr>
              <a:t>N</a:t>
            </a:r>
          </a:p>
        </p:txBody>
      </p:sp>
      <p:sp>
        <p:nvSpPr>
          <p:cNvPr id="29" name="Text Placeholder 16">
            <a:extLst>
              <a:ext uri="{FF2B5EF4-FFF2-40B4-BE49-F238E27FC236}">
                <a16:creationId xmlns:a16="http://schemas.microsoft.com/office/drawing/2014/main" id="{FB4A56C7-312A-95A3-BD50-9A04DAA99EFA}"/>
              </a:ext>
            </a:extLst>
          </p:cNvPr>
          <p:cNvSpPr txBox="1">
            <a:spLocks/>
          </p:cNvSpPr>
          <p:nvPr/>
        </p:nvSpPr>
        <p:spPr>
          <a:xfrm>
            <a:off x="423222" y="5895053"/>
            <a:ext cx="304892"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0</a:t>
            </a:r>
          </a:p>
        </p:txBody>
      </p:sp>
      <p:sp>
        <p:nvSpPr>
          <p:cNvPr id="30" name="Text Placeholder 16">
            <a:extLst>
              <a:ext uri="{FF2B5EF4-FFF2-40B4-BE49-F238E27FC236}">
                <a16:creationId xmlns:a16="http://schemas.microsoft.com/office/drawing/2014/main" id="{B1F819A6-21F4-C728-897D-82FB13DEFA0A}"/>
              </a:ext>
            </a:extLst>
          </p:cNvPr>
          <p:cNvSpPr txBox="1">
            <a:spLocks/>
          </p:cNvSpPr>
          <p:nvPr/>
        </p:nvSpPr>
        <p:spPr>
          <a:xfrm>
            <a:off x="1512000" y="5897811"/>
            <a:ext cx="909223" cy="369332"/>
          </a:xfrm>
          <a:prstGeom prst="rect">
            <a:avLst/>
          </a:prstGeom>
        </p:spPr>
        <p:txBody>
          <a:bodyPr wrap="non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20 km</a:t>
            </a:r>
          </a:p>
        </p:txBody>
      </p:sp>
      <p:sp>
        <p:nvSpPr>
          <p:cNvPr id="3" name="Title 1">
            <a:extLst>
              <a:ext uri="{FF2B5EF4-FFF2-40B4-BE49-F238E27FC236}">
                <a16:creationId xmlns:a16="http://schemas.microsoft.com/office/drawing/2014/main" id="{AFCE1DBB-24BE-864E-6C71-222EA10EF0A8}"/>
              </a:ext>
            </a:extLst>
          </p:cNvPr>
          <p:cNvSpPr txBox="1">
            <a:spLocks/>
          </p:cNvSpPr>
          <p:nvPr/>
        </p:nvSpPr>
        <p:spPr>
          <a:xfrm>
            <a:off x="408298" y="473767"/>
            <a:ext cx="1137540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BA3A50"/>
                </a:solidFill>
                <a:latin typeface="Century Gothic"/>
              </a:rPr>
              <a:t>Flood Risk Index Map</a:t>
            </a:r>
          </a:p>
        </p:txBody>
      </p:sp>
      <p:pic>
        <p:nvPicPr>
          <p:cNvPr id="10" name="Picture 9" descr="Map&#10;&#10;Description automatically generated">
            <a:extLst>
              <a:ext uri="{FF2B5EF4-FFF2-40B4-BE49-F238E27FC236}">
                <a16:creationId xmlns:a16="http://schemas.microsoft.com/office/drawing/2014/main" id="{F3189522-ACF6-B4F1-5CA1-233442BA22B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141" t="96077" r="61092" b="-1862"/>
          <a:stretch/>
        </p:blipFill>
        <p:spPr>
          <a:xfrm>
            <a:off x="344523" y="6068959"/>
            <a:ext cx="1566669" cy="387926"/>
          </a:xfrm>
          <a:prstGeom prst="rect">
            <a:avLst/>
          </a:prstGeom>
        </p:spPr>
      </p:pic>
      <p:pic>
        <p:nvPicPr>
          <p:cNvPr id="11" name="Picture 10" descr="A picture containing text, dark&#10;&#10;Description automatically generated">
            <a:extLst>
              <a:ext uri="{FF2B5EF4-FFF2-40B4-BE49-F238E27FC236}">
                <a16:creationId xmlns:a16="http://schemas.microsoft.com/office/drawing/2014/main" id="{452FFACD-C3E4-E3E9-F259-5238F8634586}"/>
              </a:ext>
            </a:extLst>
          </p:cNvPr>
          <p:cNvPicPr>
            <a:picLocks noChangeAspect="1"/>
          </p:cNvPicPr>
          <p:nvPr/>
        </p:nvPicPr>
        <p:blipFill rotWithShape="1">
          <a:blip r:embed="rId6">
            <a:extLst>
              <a:ext uri="{28A0092B-C50C-407E-A947-70E740481C1C}">
                <a14:useLocalDpi xmlns:a14="http://schemas.microsoft.com/office/drawing/2010/main" val="0"/>
              </a:ext>
            </a:extLst>
          </a:blip>
          <a:srcRect l="-2380" t="77811" r="93558" b="8244"/>
          <a:stretch/>
        </p:blipFill>
        <p:spPr>
          <a:xfrm flipV="1">
            <a:off x="8266992" y="3145494"/>
            <a:ext cx="1272494" cy="2012568"/>
          </a:xfrm>
          <a:prstGeom prst="rect">
            <a:avLst/>
          </a:prstGeom>
        </p:spPr>
      </p:pic>
      <p:sp>
        <p:nvSpPr>
          <p:cNvPr id="15" name="Text Placeholder 16">
            <a:extLst>
              <a:ext uri="{FF2B5EF4-FFF2-40B4-BE49-F238E27FC236}">
                <a16:creationId xmlns:a16="http://schemas.microsoft.com/office/drawing/2014/main" id="{2CE03B76-2DE9-57B0-2470-EA568DB27CE1}"/>
              </a:ext>
            </a:extLst>
          </p:cNvPr>
          <p:cNvSpPr txBox="1">
            <a:spLocks/>
          </p:cNvSpPr>
          <p:nvPr/>
        </p:nvSpPr>
        <p:spPr>
          <a:xfrm>
            <a:off x="8502869" y="2648553"/>
            <a:ext cx="3069021"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Flood Risk Index Value</a:t>
            </a:r>
          </a:p>
        </p:txBody>
      </p:sp>
      <p:sp>
        <p:nvSpPr>
          <p:cNvPr id="16" name="Text Placeholder 16">
            <a:extLst>
              <a:ext uri="{FF2B5EF4-FFF2-40B4-BE49-F238E27FC236}">
                <a16:creationId xmlns:a16="http://schemas.microsoft.com/office/drawing/2014/main" id="{20798F4A-40DE-3C0E-BD2A-54564FCAA1E3}"/>
              </a:ext>
            </a:extLst>
          </p:cNvPr>
          <p:cNvSpPr txBox="1">
            <a:spLocks/>
          </p:cNvSpPr>
          <p:nvPr/>
        </p:nvSpPr>
        <p:spPr>
          <a:xfrm>
            <a:off x="9263411" y="3202294"/>
            <a:ext cx="761493" cy="369332"/>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schemeClr>
                </a:solidFill>
                <a:latin typeface="Century Gothic" panose="020B0502020202020204" pitchFamily="34" charset="0"/>
              </a:rPr>
              <a:t>0.95</a:t>
            </a:r>
          </a:p>
        </p:txBody>
      </p:sp>
      <p:sp>
        <p:nvSpPr>
          <p:cNvPr id="17" name="Text Placeholder 16">
            <a:extLst>
              <a:ext uri="{FF2B5EF4-FFF2-40B4-BE49-F238E27FC236}">
                <a16:creationId xmlns:a16="http://schemas.microsoft.com/office/drawing/2014/main" id="{259564AC-4493-866E-243F-75F5D98721D2}"/>
              </a:ext>
            </a:extLst>
          </p:cNvPr>
          <p:cNvSpPr txBox="1">
            <a:spLocks/>
          </p:cNvSpPr>
          <p:nvPr/>
        </p:nvSpPr>
        <p:spPr>
          <a:xfrm>
            <a:off x="9254866" y="4780073"/>
            <a:ext cx="971700" cy="369332"/>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schemeClr>
                </a:solidFill>
                <a:latin typeface="Century Gothic" panose="020B0502020202020204" pitchFamily="34" charset="0"/>
              </a:rPr>
              <a:t>0.094</a:t>
            </a:r>
          </a:p>
        </p:txBody>
      </p:sp>
    </p:spTree>
    <p:extLst>
      <p:ext uri="{BB962C8B-B14F-4D97-AF65-F5344CB8AC3E}">
        <p14:creationId xmlns:p14="http://schemas.microsoft.com/office/powerpoint/2010/main" val="1740170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BD284891-C2BC-BF83-42DC-0F954DDB1082}"/>
              </a:ext>
            </a:extLst>
          </p:cNvPr>
          <p:cNvPicPr>
            <a:picLocks noChangeAspect="1"/>
          </p:cNvPicPr>
          <p:nvPr/>
        </p:nvPicPr>
        <p:blipFill rotWithShape="1">
          <a:blip r:embed="rId3" cstate="print">
            <a:alphaModFix/>
            <a:extLst>
              <a:ext uri="{28A0092B-C50C-407E-A947-70E740481C1C}">
                <a14:useLocalDpi xmlns:a14="http://schemas.microsoft.com/office/drawing/2010/main" val="0"/>
              </a:ext>
            </a:extLst>
          </a:blip>
          <a:srcRect l="9631" b="22220"/>
          <a:stretch/>
        </p:blipFill>
        <p:spPr>
          <a:xfrm>
            <a:off x="306422" y="1270000"/>
            <a:ext cx="7537682" cy="5206042"/>
          </a:xfrm>
          <a:prstGeom prst="rect">
            <a:avLst/>
          </a:prstGeom>
        </p:spPr>
      </p:pic>
      <p:sp>
        <p:nvSpPr>
          <p:cNvPr id="2" name="Title 1">
            <a:extLst>
              <a:ext uri="{FF2B5EF4-FFF2-40B4-BE49-F238E27FC236}">
                <a16:creationId xmlns:a16="http://schemas.microsoft.com/office/drawing/2014/main" id="{92679C49-CA78-92F8-D875-D05531580C85}"/>
              </a:ext>
            </a:extLst>
          </p:cNvPr>
          <p:cNvSpPr txBox="1">
            <a:spLocks/>
          </p:cNvSpPr>
          <p:nvPr/>
        </p:nvSpPr>
        <p:spPr>
          <a:xfrm>
            <a:off x="408298" y="473767"/>
            <a:ext cx="1137540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BA3A50"/>
                </a:solidFill>
                <a:latin typeface="Century Gothic"/>
              </a:rPr>
              <a:t>Flood Risk and Social Vulnerability Index Bivariate Map</a:t>
            </a:r>
          </a:p>
        </p:txBody>
      </p:sp>
      <p:pic>
        <p:nvPicPr>
          <p:cNvPr id="18" name="Picture 17" descr="Shape, arrow&#10;&#10;Description automatically generated">
            <a:extLst>
              <a:ext uri="{FF2B5EF4-FFF2-40B4-BE49-F238E27FC236}">
                <a16:creationId xmlns:a16="http://schemas.microsoft.com/office/drawing/2014/main" id="{A8218249-4C0B-5238-AE5A-B8C6C03E5AE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0" t="20608"/>
          <a:stretch/>
        </p:blipFill>
        <p:spPr>
          <a:xfrm>
            <a:off x="1173802" y="1810332"/>
            <a:ext cx="318760" cy="501408"/>
          </a:xfrm>
          <a:prstGeom prst="rect">
            <a:avLst/>
          </a:prstGeom>
        </p:spPr>
      </p:pic>
      <p:sp>
        <p:nvSpPr>
          <p:cNvPr id="19" name="Text Placeholder 16">
            <a:extLst>
              <a:ext uri="{FF2B5EF4-FFF2-40B4-BE49-F238E27FC236}">
                <a16:creationId xmlns:a16="http://schemas.microsoft.com/office/drawing/2014/main" id="{F8431943-8E3D-70C6-48FE-17592CF0126E}"/>
              </a:ext>
            </a:extLst>
          </p:cNvPr>
          <p:cNvSpPr txBox="1">
            <a:spLocks/>
          </p:cNvSpPr>
          <p:nvPr/>
        </p:nvSpPr>
        <p:spPr>
          <a:xfrm>
            <a:off x="1030499" y="1584911"/>
            <a:ext cx="632459" cy="22542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panose="020B0502020202020204" pitchFamily="34" charset="0"/>
              </a:rPr>
              <a:t>N</a:t>
            </a:r>
          </a:p>
        </p:txBody>
      </p:sp>
      <p:pic>
        <p:nvPicPr>
          <p:cNvPr id="20" name="Picture 19" descr="Map&#10;&#10;Description automatically generated">
            <a:extLst>
              <a:ext uri="{FF2B5EF4-FFF2-40B4-BE49-F238E27FC236}">
                <a16:creationId xmlns:a16="http://schemas.microsoft.com/office/drawing/2014/main" id="{ED5CA125-B8D9-CB97-1255-9D4A9D3B891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0" t="80062" r="89619" b="-1681"/>
          <a:stretch/>
        </p:blipFill>
        <p:spPr>
          <a:xfrm>
            <a:off x="8617527" y="2671215"/>
            <a:ext cx="1480298" cy="2485986"/>
          </a:xfrm>
          <a:prstGeom prst="rect">
            <a:avLst/>
          </a:prstGeom>
        </p:spPr>
      </p:pic>
      <p:sp>
        <p:nvSpPr>
          <p:cNvPr id="21" name="Text Placeholder 16">
            <a:extLst>
              <a:ext uri="{FF2B5EF4-FFF2-40B4-BE49-F238E27FC236}">
                <a16:creationId xmlns:a16="http://schemas.microsoft.com/office/drawing/2014/main" id="{65D2B2F7-8259-D8B9-FF78-FAE9C3F2DCC3}"/>
              </a:ext>
            </a:extLst>
          </p:cNvPr>
          <p:cNvSpPr txBox="1">
            <a:spLocks/>
          </p:cNvSpPr>
          <p:nvPr/>
        </p:nvSpPr>
        <p:spPr>
          <a:xfrm>
            <a:off x="7646979" y="3644655"/>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High</a:t>
            </a:r>
          </a:p>
        </p:txBody>
      </p:sp>
      <p:sp>
        <p:nvSpPr>
          <p:cNvPr id="22" name="Text Placeholder 16">
            <a:extLst>
              <a:ext uri="{FF2B5EF4-FFF2-40B4-BE49-F238E27FC236}">
                <a16:creationId xmlns:a16="http://schemas.microsoft.com/office/drawing/2014/main" id="{E37C6C19-17D7-CB42-7512-9298070D17A4}"/>
              </a:ext>
            </a:extLst>
          </p:cNvPr>
          <p:cNvSpPr txBox="1">
            <a:spLocks/>
          </p:cNvSpPr>
          <p:nvPr/>
        </p:nvSpPr>
        <p:spPr>
          <a:xfrm>
            <a:off x="7646980" y="4493580"/>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Low</a:t>
            </a:r>
          </a:p>
        </p:txBody>
      </p:sp>
      <p:sp>
        <p:nvSpPr>
          <p:cNvPr id="23" name="Text Placeholder 16">
            <a:extLst>
              <a:ext uri="{FF2B5EF4-FFF2-40B4-BE49-F238E27FC236}">
                <a16:creationId xmlns:a16="http://schemas.microsoft.com/office/drawing/2014/main" id="{E809928B-C2AF-A99D-9498-FBB7B0F37319}"/>
              </a:ext>
            </a:extLst>
          </p:cNvPr>
          <p:cNvSpPr txBox="1">
            <a:spLocks/>
          </p:cNvSpPr>
          <p:nvPr/>
        </p:nvSpPr>
        <p:spPr>
          <a:xfrm>
            <a:off x="9188950" y="4943971"/>
            <a:ext cx="987072" cy="426460"/>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High</a:t>
            </a:r>
          </a:p>
        </p:txBody>
      </p:sp>
      <p:sp>
        <p:nvSpPr>
          <p:cNvPr id="24" name="Text Placeholder 16">
            <a:extLst>
              <a:ext uri="{FF2B5EF4-FFF2-40B4-BE49-F238E27FC236}">
                <a16:creationId xmlns:a16="http://schemas.microsoft.com/office/drawing/2014/main" id="{33D889EB-12B1-0A19-6F2A-D81E8DBB96AC}"/>
              </a:ext>
            </a:extLst>
          </p:cNvPr>
          <p:cNvSpPr txBox="1">
            <a:spLocks/>
          </p:cNvSpPr>
          <p:nvPr/>
        </p:nvSpPr>
        <p:spPr>
          <a:xfrm>
            <a:off x="8362806" y="4966072"/>
            <a:ext cx="970547" cy="381617"/>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Low</a:t>
            </a:r>
          </a:p>
        </p:txBody>
      </p:sp>
      <p:sp>
        <p:nvSpPr>
          <p:cNvPr id="25" name="Text Placeholder 16">
            <a:extLst>
              <a:ext uri="{FF2B5EF4-FFF2-40B4-BE49-F238E27FC236}">
                <a16:creationId xmlns:a16="http://schemas.microsoft.com/office/drawing/2014/main" id="{F817B189-C331-F77F-F1BF-0BA09FE40981}"/>
              </a:ext>
            </a:extLst>
          </p:cNvPr>
          <p:cNvSpPr txBox="1">
            <a:spLocks/>
          </p:cNvSpPr>
          <p:nvPr/>
        </p:nvSpPr>
        <p:spPr>
          <a:xfrm>
            <a:off x="9553550" y="2574981"/>
            <a:ext cx="2216299"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Flood Risk</a:t>
            </a:r>
          </a:p>
        </p:txBody>
      </p:sp>
      <p:sp>
        <p:nvSpPr>
          <p:cNvPr id="26" name="Text Placeholder 16">
            <a:extLst>
              <a:ext uri="{FF2B5EF4-FFF2-40B4-BE49-F238E27FC236}">
                <a16:creationId xmlns:a16="http://schemas.microsoft.com/office/drawing/2014/main" id="{0891A210-92EF-9588-C104-B2E775FF15EE}"/>
              </a:ext>
            </a:extLst>
          </p:cNvPr>
          <p:cNvSpPr txBox="1">
            <a:spLocks/>
          </p:cNvSpPr>
          <p:nvPr/>
        </p:nvSpPr>
        <p:spPr>
          <a:xfrm>
            <a:off x="9553550" y="3070356"/>
            <a:ext cx="2965768" cy="578878"/>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Social Vulnerability</a:t>
            </a:r>
          </a:p>
        </p:txBody>
      </p:sp>
      <p:sp>
        <p:nvSpPr>
          <p:cNvPr id="29" name="Text Placeholder 16">
            <a:extLst>
              <a:ext uri="{FF2B5EF4-FFF2-40B4-BE49-F238E27FC236}">
                <a16:creationId xmlns:a16="http://schemas.microsoft.com/office/drawing/2014/main" id="{FB4A56C7-312A-95A3-BD50-9A04DAA99EFA}"/>
              </a:ext>
            </a:extLst>
          </p:cNvPr>
          <p:cNvSpPr txBox="1">
            <a:spLocks/>
          </p:cNvSpPr>
          <p:nvPr/>
        </p:nvSpPr>
        <p:spPr>
          <a:xfrm>
            <a:off x="423222" y="5895053"/>
            <a:ext cx="304892"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0</a:t>
            </a:r>
          </a:p>
        </p:txBody>
      </p:sp>
      <p:sp>
        <p:nvSpPr>
          <p:cNvPr id="30" name="Text Placeholder 16">
            <a:extLst>
              <a:ext uri="{FF2B5EF4-FFF2-40B4-BE49-F238E27FC236}">
                <a16:creationId xmlns:a16="http://schemas.microsoft.com/office/drawing/2014/main" id="{B1F819A6-21F4-C728-897D-82FB13DEFA0A}"/>
              </a:ext>
            </a:extLst>
          </p:cNvPr>
          <p:cNvSpPr txBox="1">
            <a:spLocks/>
          </p:cNvSpPr>
          <p:nvPr/>
        </p:nvSpPr>
        <p:spPr>
          <a:xfrm>
            <a:off x="1512000" y="5897811"/>
            <a:ext cx="909223" cy="369332"/>
          </a:xfrm>
          <a:prstGeom prst="rect">
            <a:avLst/>
          </a:prstGeom>
        </p:spPr>
        <p:txBody>
          <a:bodyPr wrap="non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20 km</a:t>
            </a:r>
          </a:p>
        </p:txBody>
      </p:sp>
      <p:pic>
        <p:nvPicPr>
          <p:cNvPr id="4" name="Picture 3" descr="Map&#10;&#10;Description automatically generated">
            <a:extLst>
              <a:ext uri="{FF2B5EF4-FFF2-40B4-BE49-F238E27FC236}">
                <a16:creationId xmlns:a16="http://schemas.microsoft.com/office/drawing/2014/main" id="{DE663796-4154-B84D-6B7B-7AB0C953CA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41" t="96077" r="61092" b="-1862"/>
          <a:stretch/>
        </p:blipFill>
        <p:spPr>
          <a:xfrm>
            <a:off x="344523" y="6068959"/>
            <a:ext cx="1566669" cy="387926"/>
          </a:xfrm>
          <a:prstGeom prst="rect">
            <a:avLst/>
          </a:prstGeom>
        </p:spPr>
      </p:pic>
    </p:spTree>
    <p:extLst>
      <p:ext uri="{BB962C8B-B14F-4D97-AF65-F5344CB8AC3E}">
        <p14:creationId xmlns:p14="http://schemas.microsoft.com/office/powerpoint/2010/main" val="4139988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25D7F0E-32BE-6AA8-FE4E-65BE70B9EAE8}"/>
              </a:ext>
            </a:extLst>
          </p:cNvPr>
          <p:cNvSpPr/>
          <p:nvPr/>
        </p:nvSpPr>
        <p:spPr>
          <a:xfrm>
            <a:off x="6243264" y="1127760"/>
            <a:ext cx="5692993" cy="5240767"/>
          </a:xfrm>
          <a:prstGeom prst="roundRect">
            <a:avLst/>
          </a:prstGeom>
          <a:solidFill>
            <a:schemeClr val="accent2">
              <a:lumMod val="75000"/>
              <a:alpha val="10000"/>
            </a:schemeClr>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D49A684C-203A-A4B0-8CAC-0B5B90333A0D}"/>
              </a:ext>
            </a:extLst>
          </p:cNvPr>
          <p:cNvSpPr txBox="1"/>
          <p:nvPr/>
        </p:nvSpPr>
        <p:spPr>
          <a:xfrm>
            <a:off x="73964" y="6357641"/>
            <a:ext cx="2920789" cy="2769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entury Gothic"/>
                <a:ea typeface="+mn-lt"/>
                <a:cs typeface="Calibri" panose="020F0502020204030204"/>
              </a:rPr>
              <a:t>Image Credit: Bernardo62</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85131" y="30898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a:ln>
                  <a:noFill/>
                </a:ln>
                <a:solidFill>
                  <a:srgbClr val="BA3A50"/>
                </a:solidFill>
                <a:effectLst/>
                <a:uLnTx/>
                <a:uFillTx/>
                <a:latin typeface="Century Gothic"/>
                <a:ea typeface="+mj-ea"/>
                <a:cs typeface="+mj-cs"/>
              </a:rPr>
              <a:t>Partners</a:t>
            </a:r>
          </a:p>
        </p:txBody>
      </p:sp>
      <p:sp>
        <p:nvSpPr>
          <p:cNvPr id="2" name="Rectangle: Rounded Corners 1">
            <a:extLst>
              <a:ext uri="{FF2B5EF4-FFF2-40B4-BE49-F238E27FC236}">
                <a16:creationId xmlns:a16="http://schemas.microsoft.com/office/drawing/2014/main" id="{C6F1B41F-D8A0-C292-B487-70B7B6B956C5}"/>
              </a:ext>
            </a:extLst>
          </p:cNvPr>
          <p:cNvSpPr/>
          <p:nvPr/>
        </p:nvSpPr>
        <p:spPr>
          <a:xfrm>
            <a:off x="255743" y="1133947"/>
            <a:ext cx="5692994" cy="5229881"/>
          </a:xfrm>
          <a:prstGeom prst="roundRect">
            <a:avLst/>
          </a:prstGeom>
          <a:solidFill>
            <a:schemeClr val="accent2">
              <a:lumMod val="75000"/>
              <a:alpha val="10000"/>
            </a:schemeClr>
          </a:solidFill>
          <a:ln>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B321D0FC-D396-0B29-9A6A-8D8156D3118D}"/>
              </a:ext>
            </a:extLst>
          </p:cNvPr>
          <p:cNvSpPr txBox="1"/>
          <p:nvPr/>
        </p:nvSpPr>
        <p:spPr>
          <a:xfrm>
            <a:off x="1273021" y="1263679"/>
            <a:ext cx="36611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lumMod val="75000"/>
                    <a:lumOff val="25000"/>
                  </a:prstClr>
                </a:solidFill>
                <a:effectLst/>
                <a:uLnTx/>
                <a:uFillTx/>
                <a:latin typeface="Century Gothic"/>
                <a:ea typeface="Calibri"/>
                <a:cs typeface="Calibri"/>
              </a:rPr>
              <a:t>PlanRVA</a:t>
            </a:r>
          </a:p>
        </p:txBody>
      </p:sp>
      <p:sp>
        <p:nvSpPr>
          <p:cNvPr id="14" name="TextBox 13">
            <a:extLst>
              <a:ext uri="{FF2B5EF4-FFF2-40B4-BE49-F238E27FC236}">
                <a16:creationId xmlns:a16="http://schemas.microsoft.com/office/drawing/2014/main" id="{6D604095-59C1-827E-D449-04813ECD99A1}"/>
              </a:ext>
            </a:extLst>
          </p:cNvPr>
          <p:cNvSpPr txBox="1"/>
          <p:nvPr/>
        </p:nvSpPr>
        <p:spPr>
          <a:xfrm>
            <a:off x="7299638" y="3582289"/>
            <a:ext cx="34766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*Insert partner image*</a:t>
            </a:r>
          </a:p>
        </p:txBody>
      </p:sp>
      <p:sp>
        <p:nvSpPr>
          <p:cNvPr id="5" name="TextBox 4">
            <a:extLst>
              <a:ext uri="{FF2B5EF4-FFF2-40B4-BE49-F238E27FC236}">
                <a16:creationId xmlns:a16="http://schemas.microsoft.com/office/drawing/2014/main" id="{818654F1-A7BD-5495-0098-D548E18D824B}"/>
              </a:ext>
            </a:extLst>
          </p:cNvPr>
          <p:cNvSpPr txBox="1"/>
          <p:nvPr/>
        </p:nvSpPr>
        <p:spPr>
          <a:xfrm>
            <a:off x="7261797" y="1279931"/>
            <a:ext cx="366117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sng" strike="noStrike" kern="1200" cap="none" spc="0" normalizeH="0" baseline="0" noProof="0" dirty="0">
                <a:ln>
                  <a:noFill/>
                </a:ln>
                <a:solidFill>
                  <a:prstClr val="black">
                    <a:lumMod val="75000"/>
                    <a:lumOff val="25000"/>
                  </a:prstClr>
                </a:solidFill>
                <a:effectLst/>
                <a:uLnTx/>
                <a:uFillTx/>
                <a:latin typeface="Century Gothic"/>
                <a:ea typeface="Calibri"/>
                <a:cs typeface="Calibri"/>
              </a:rPr>
              <a:t>Groundwork RVA</a:t>
            </a:r>
          </a:p>
        </p:txBody>
      </p:sp>
      <p:sp>
        <p:nvSpPr>
          <p:cNvPr id="15" name="TextBox 14">
            <a:extLst>
              <a:ext uri="{FF2B5EF4-FFF2-40B4-BE49-F238E27FC236}">
                <a16:creationId xmlns:a16="http://schemas.microsoft.com/office/drawing/2014/main" id="{92507941-CD05-FAA2-EB18-AF107F96DD3C}"/>
              </a:ext>
            </a:extLst>
          </p:cNvPr>
          <p:cNvSpPr txBox="1"/>
          <p:nvPr/>
        </p:nvSpPr>
        <p:spPr>
          <a:xfrm>
            <a:off x="878208" y="1853986"/>
            <a:ext cx="445079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BA3A50"/>
                </a:solidFill>
                <a:effectLst/>
                <a:uLnTx/>
                <a:uFillTx/>
                <a:latin typeface="Century Gothic" panose="020B0502020202020204" pitchFamily="34" charset="0"/>
                <a:ea typeface="+mn-ea"/>
                <a:cs typeface="+mn-cs"/>
              </a:rPr>
              <a:t>“Where the region comes together to look ahead”</a:t>
            </a:r>
          </a:p>
        </p:txBody>
      </p:sp>
      <p:sp>
        <p:nvSpPr>
          <p:cNvPr id="17" name="TextBox 16">
            <a:extLst>
              <a:ext uri="{FF2B5EF4-FFF2-40B4-BE49-F238E27FC236}">
                <a16:creationId xmlns:a16="http://schemas.microsoft.com/office/drawing/2014/main" id="{01CFB748-929E-3EC6-E220-9215D39DA24F}"/>
              </a:ext>
            </a:extLst>
          </p:cNvPr>
          <p:cNvSpPr txBox="1"/>
          <p:nvPr/>
        </p:nvSpPr>
        <p:spPr>
          <a:xfrm>
            <a:off x="6486961" y="1847852"/>
            <a:ext cx="521084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“To cultivate the next generation of urban conservationists”</a:t>
            </a:r>
          </a:p>
        </p:txBody>
      </p:sp>
      <p:pic>
        <p:nvPicPr>
          <p:cNvPr id="16" name="Picture 15" descr="A group of people at an event&#10;&#10;Description automatically generated with medium confidence">
            <a:extLst>
              <a:ext uri="{FF2B5EF4-FFF2-40B4-BE49-F238E27FC236}">
                <a16:creationId xmlns:a16="http://schemas.microsoft.com/office/drawing/2014/main" id="{216F0D83-DA1A-AF35-73F3-E100334330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972" y="2809478"/>
            <a:ext cx="4529266" cy="3016686"/>
          </a:xfrm>
          <a:prstGeom prst="rect">
            <a:avLst/>
          </a:prstGeom>
        </p:spPr>
      </p:pic>
      <p:pic>
        <p:nvPicPr>
          <p:cNvPr id="8" name="Picture 7" descr="A picture containing ground, person, outdoor, soil&#10;&#10;Description automatically generated">
            <a:extLst>
              <a:ext uri="{FF2B5EF4-FFF2-40B4-BE49-F238E27FC236}">
                <a16:creationId xmlns:a16="http://schemas.microsoft.com/office/drawing/2014/main" id="{FD0B52BC-992C-2A40-8FA4-A024945D5F23}"/>
              </a:ext>
            </a:extLst>
          </p:cNvPr>
          <p:cNvPicPr>
            <a:picLocks noChangeAspect="1"/>
          </p:cNvPicPr>
          <p:nvPr/>
        </p:nvPicPr>
        <p:blipFill rotWithShape="1">
          <a:blip r:embed="rId4">
            <a:extLst>
              <a:ext uri="{28A0092B-C50C-407E-A947-70E740481C1C}">
                <a14:useLocalDpi xmlns:a14="http://schemas.microsoft.com/office/drawing/2010/main" val="0"/>
              </a:ext>
            </a:extLst>
          </a:blip>
          <a:srcRect l="13936" t="38013" r="23972" b="1131"/>
          <a:stretch/>
        </p:blipFill>
        <p:spPr>
          <a:xfrm>
            <a:off x="6826620" y="2809478"/>
            <a:ext cx="4526280" cy="3017520"/>
          </a:xfrm>
          <a:prstGeom prst="rect">
            <a:avLst/>
          </a:prstGeom>
        </p:spPr>
      </p:pic>
      <p:sp>
        <p:nvSpPr>
          <p:cNvPr id="9" name="Text Placeholder 4">
            <a:extLst>
              <a:ext uri="{FF2B5EF4-FFF2-40B4-BE49-F238E27FC236}">
                <a16:creationId xmlns:a16="http://schemas.microsoft.com/office/drawing/2014/main" id="{0E1BB115-71BE-0D4A-0C89-58ABE4D880DB}"/>
              </a:ext>
            </a:extLst>
          </p:cNvPr>
          <p:cNvSpPr txBox="1">
            <a:spLocks/>
          </p:cNvSpPr>
          <p:nvPr/>
        </p:nvSpPr>
        <p:spPr>
          <a:xfrm>
            <a:off x="1958521" y="583144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PlanRVA</a:t>
            </a:r>
          </a:p>
        </p:txBody>
      </p:sp>
      <p:sp>
        <p:nvSpPr>
          <p:cNvPr id="10" name="Text Placeholder 4">
            <a:extLst>
              <a:ext uri="{FF2B5EF4-FFF2-40B4-BE49-F238E27FC236}">
                <a16:creationId xmlns:a16="http://schemas.microsoft.com/office/drawing/2014/main" id="{4FC2AB4B-55BE-5E6C-59CD-EDD49C8A59ED}"/>
              </a:ext>
            </a:extLst>
          </p:cNvPr>
          <p:cNvSpPr txBox="1">
            <a:spLocks/>
          </p:cNvSpPr>
          <p:nvPr/>
        </p:nvSpPr>
        <p:spPr>
          <a:xfrm>
            <a:off x="7953505" y="583144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rPr>
              <a:t>Image Credit: </a:t>
            </a:r>
            <a:r>
              <a:rPr lang="en-US" sz="1100" b="1">
                <a:solidFill>
                  <a:schemeClr val="tx1">
                    <a:lumMod val="75000"/>
                    <a:lumOff val="25000"/>
                  </a:schemeClr>
                </a:solidFill>
              </a:rPr>
              <a:t>Groundwork RVA</a:t>
            </a:r>
            <a:endParaRPr kumimoji="0" lang="en-US" sz="1100" b="1"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639067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Map&#10;&#10;Description automatically generated">
            <a:extLst>
              <a:ext uri="{FF2B5EF4-FFF2-40B4-BE49-F238E27FC236}">
                <a16:creationId xmlns:a16="http://schemas.microsoft.com/office/drawing/2014/main" id="{0F9DFE53-0A04-1849-FA4D-098DC8B4992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04" t="84712" r="22876" b="11865"/>
          <a:stretch/>
        </p:blipFill>
        <p:spPr>
          <a:xfrm>
            <a:off x="7724606" y="3187440"/>
            <a:ext cx="1927393" cy="373840"/>
          </a:xfrm>
          <a:prstGeom prst="rect">
            <a:avLst/>
          </a:prstGeom>
        </p:spPr>
      </p:pic>
      <p:pic>
        <p:nvPicPr>
          <p:cNvPr id="8" name="Picture 7" descr="Map&#10;&#10;Description automatically generated">
            <a:extLst>
              <a:ext uri="{FF2B5EF4-FFF2-40B4-BE49-F238E27FC236}">
                <a16:creationId xmlns:a16="http://schemas.microsoft.com/office/drawing/2014/main" id="{2647DFE7-5014-9B2D-E4C3-BC512F5953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04" t="87620" r="9581"/>
          <a:stretch/>
        </p:blipFill>
        <p:spPr>
          <a:xfrm>
            <a:off x="7724607" y="3554705"/>
            <a:ext cx="4007141" cy="1352441"/>
          </a:xfrm>
          <a:prstGeom prst="rect">
            <a:avLst/>
          </a:prstGeom>
        </p:spPr>
      </p:pic>
      <p:pic>
        <p:nvPicPr>
          <p:cNvPr id="5" name="Picture 4" descr="Map&#10;&#10;Description automatically generated">
            <a:extLst>
              <a:ext uri="{FF2B5EF4-FFF2-40B4-BE49-F238E27FC236}">
                <a16:creationId xmlns:a16="http://schemas.microsoft.com/office/drawing/2014/main" id="{52E67AD8-9461-FCB0-151C-E0941A9C728C}"/>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9463" b="22308"/>
          <a:stretch/>
        </p:blipFill>
        <p:spPr>
          <a:xfrm>
            <a:off x="306422" y="1272590"/>
            <a:ext cx="7548936" cy="5203452"/>
          </a:xfrm>
          <a:prstGeom prst="rect">
            <a:avLst/>
          </a:prstGeom>
        </p:spPr>
      </p:pic>
      <p:pic>
        <p:nvPicPr>
          <p:cNvPr id="18" name="Picture 17" descr="Shape, arrow&#10;&#10;Description automatically generated">
            <a:extLst>
              <a:ext uri="{FF2B5EF4-FFF2-40B4-BE49-F238E27FC236}">
                <a16:creationId xmlns:a16="http://schemas.microsoft.com/office/drawing/2014/main" id="{A8218249-4C0B-5238-AE5A-B8C6C03E5A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0" t="20608"/>
          <a:stretch/>
        </p:blipFill>
        <p:spPr>
          <a:xfrm>
            <a:off x="1173802" y="1810332"/>
            <a:ext cx="318760" cy="501408"/>
          </a:xfrm>
          <a:prstGeom prst="rect">
            <a:avLst/>
          </a:prstGeom>
        </p:spPr>
      </p:pic>
      <p:sp>
        <p:nvSpPr>
          <p:cNvPr id="19" name="Text Placeholder 16">
            <a:extLst>
              <a:ext uri="{FF2B5EF4-FFF2-40B4-BE49-F238E27FC236}">
                <a16:creationId xmlns:a16="http://schemas.microsoft.com/office/drawing/2014/main" id="{F8431943-8E3D-70C6-48FE-17592CF0126E}"/>
              </a:ext>
            </a:extLst>
          </p:cNvPr>
          <p:cNvSpPr txBox="1">
            <a:spLocks/>
          </p:cNvSpPr>
          <p:nvPr/>
        </p:nvSpPr>
        <p:spPr>
          <a:xfrm>
            <a:off x="1030499" y="1584911"/>
            <a:ext cx="632459" cy="22542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panose="020B0502020202020204" pitchFamily="34" charset="0"/>
              </a:rPr>
              <a:t>N</a:t>
            </a:r>
          </a:p>
        </p:txBody>
      </p:sp>
      <p:sp>
        <p:nvSpPr>
          <p:cNvPr id="21" name="Text Placeholder 16">
            <a:extLst>
              <a:ext uri="{FF2B5EF4-FFF2-40B4-BE49-F238E27FC236}">
                <a16:creationId xmlns:a16="http://schemas.microsoft.com/office/drawing/2014/main" id="{65D2B2F7-8259-D8B9-FF78-FAE9C3F2DCC3}"/>
              </a:ext>
            </a:extLst>
          </p:cNvPr>
          <p:cNvSpPr txBox="1">
            <a:spLocks/>
          </p:cNvSpPr>
          <p:nvPr/>
        </p:nvSpPr>
        <p:spPr>
          <a:xfrm>
            <a:off x="7646979" y="3644655"/>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High</a:t>
            </a:r>
          </a:p>
        </p:txBody>
      </p:sp>
      <p:sp>
        <p:nvSpPr>
          <p:cNvPr id="22" name="Text Placeholder 16">
            <a:extLst>
              <a:ext uri="{FF2B5EF4-FFF2-40B4-BE49-F238E27FC236}">
                <a16:creationId xmlns:a16="http://schemas.microsoft.com/office/drawing/2014/main" id="{E37C6C19-17D7-CB42-7512-9298070D17A4}"/>
              </a:ext>
            </a:extLst>
          </p:cNvPr>
          <p:cNvSpPr txBox="1">
            <a:spLocks/>
          </p:cNvSpPr>
          <p:nvPr/>
        </p:nvSpPr>
        <p:spPr>
          <a:xfrm>
            <a:off x="7646980" y="4493580"/>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Low</a:t>
            </a:r>
          </a:p>
        </p:txBody>
      </p:sp>
      <p:sp>
        <p:nvSpPr>
          <p:cNvPr id="23" name="Text Placeholder 16">
            <a:extLst>
              <a:ext uri="{FF2B5EF4-FFF2-40B4-BE49-F238E27FC236}">
                <a16:creationId xmlns:a16="http://schemas.microsoft.com/office/drawing/2014/main" id="{E809928B-C2AF-A99D-9498-FBB7B0F37319}"/>
              </a:ext>
            </a:extLst>
          </p:cNvPr>
          <p:cNvSpPr txBox="1">
            <a:spLocks/>
          </p:cNvSpPr>
          <p:nvPr/>
        </p:nvSpPr>
        <p:spPr>
          <a:xfrm>
            <a:off x="9188950" y="4943971"/>
            <a:ext cx="987072" cy="426460"/>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High</a:t>
            </a:r>
          </a:p>
        </p:txBody>
      </p:sp>
      <p:sp>
        <p:nvSpPr>
          <p:cNvPr id="24" name="Text Placeholder 16">
            <a:extLst>
              <a:ext uri="{FF2B5EF4-FFF2-40B4-BE49-F238E27FC236}">
                <a16:creationId xmlns:a16="http://schemas.microsoft.com/office/drawing/2014/main" id="{33D889EB-12B1-0A19-6F2A-D81E8DBB96AC}"/>
              </a:ext>
            </a:extLst>
          </p:cNvPr>
          <p:cNvSpPr txBox="1">
            <a:spLocks/>
          </p:cNvSpPr>
          <p:nvPr/>
        </p:nvSpPr>
        <p:spPr>
          <a:xfrm>
            <a:off x="8362806" y="4966072"/>
            <a:ext cx="970547" cy="381617"/>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Low</a:t>
            </a:r>
          </a:p>
        </p:txBody>
      </p:sp>
      <p:sp>
        <p:nvSpPr>
          <p:cNvPr id="25" name="Text Placeholder 16">
            <a:extLst>
              <a:ext uri="{FF2B5EF4-FFF2-40B4-BE49-F238E27FC236}">
                <a16:creationId xmlns:a16="http://schemas.microsoft.com/office/drawing/2014/main" id="{F817B189-C331-F77F-F1BF-0BA09FE40981}"/>
              </a:ext>
            </a:extLst>
          </p:cNvPr>
          <p:cNvSpPr txBox="1">
            <a:spLocks/>
          </p:cNvSpPr>
          <p:nvPr/>
        </p:nvSpPr>
        <p:spPr>
          <a:xfrm>
            <a:off x="9553550" y="2574981"/>
            <a:ext cx="2216299"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Flood Risk</a:t>
            </a:r>
          </a:p>
        </p:txBody>
      </p:sp>
      <p:sp>
        <p:nvSpPr>
          <p:cNvPr id="26" name="Text Placeholder 16">
            <a:extLst>
              <a:ext uri="{FF2B5EF4-FFF2-40B4-BE49-F238E27FC236}">
                <a16:creationId xmlns:a16="http://schemas.microsoft.com/office/drawing/2014/main" id="{0891A210-92EF-9588-C104-B2E775FF15EE}"/>
              </a:ext>
            </a:extLst>
          </p:cNvPr>
          <p:cNvSpPr txBox="1">
            <a:spLocks/>
          </p:cNvSpPr>
          <p:nvPr/>
        </p:nvSpPr>
        <p:spPr>
          <a:xfrm>
            <a:off x="9553550" y="3070356"/>
            <a:ext cx="2965768" cy="578878"/>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SES Vulnerability</a:t>
            </a:r>
          </a:p>
        </p:txBody>
      </p:sp>
      <p:sp>
        <p:nvSpPr>
          <p:cNvPr id="29" name="Text Placeholder 16">
            <a:extLst>
              <a:ext uri="{FF2B5EF4-FFF2-40B4-BE49-F238E27FC236}">
                <a16:creationId xmlns:a16="http://schemas.microsoft.com/office/drawing/2014/main" id="{FB4A56C7-312A-95A3-BD50-9A04DAA99EFA}"/>
              </a:ext>
            </a:extLst>
          </p:cNvPr>
          <p:cNvSpPr txBox="1">
            <a:spLocks/>
          </p:cNvSpPr>
          <p:nvPr/>
        </p:nvSpPr>
        <p:spPr>
          <a:xfrm>
            <a:off x="423222" y="5895053"/>
            <a:ext cx="304892"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0</a:t>
            </a:r>
          </a:p>
        </p:txBody>
      </p:sp>
      <p:sp>
        <p:nvSpPr>
          <p:cNvPr id="30" name="Text Placeholder 16">
            <a:extLst>
              <a:ext uri="{FF2B5EF4-FFF2-40B4-BE49-F238E27FC236}">
                <a16:creationId xmlns:a16="http://schemas.microsoft.com/office/drawing/2014/main" id="{B1F819A6-21F4-C728-897D-82FB13DEFA0A}"/>
              </a:ext>
            </a:extLst>
          </p:cNvPr>
          <p:cNvSpPr txBox="1">
            <a:spLocks/>
          </p:cNvSpPr>
          <p:nvPr/>
        </p:nvSpPr>
        <p:spPr>
          <a:xfrm>
            <a:off x="1512000" y="5897811"/>
            <a:ext cx="909223" cy="369332"/>
          </a:xfrm>
          <a:prstGeom prst="rect">
            <a:avLst/>
          </a:prstGeom>
        </p:spPr>
        <p:txBody>
          <a:bodyPr wrap="non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panose="020B0502020202020204" pitchFamily="34" charset="0"/>
              </a:rPr>
              <a:t>20 km</a:t>
            </a:r>
          </a:p>
        </p:txBody>
      </p:sp>
      <p:pic>
        <p:nvPicPr>
          <p:cNvPr id="4" name="Picture 3" descr="Map&#10;&#10;Description automatically generated">
            <a:extLst>
              <a:ext uri="{FF2B5EF4-FFF2-40B4-BE49-F238E27FC236}">
                <a16:creationId xmlns:a16="http://schemas.microsoft.com/office/drawing/2014/main" id="{DE663796-4154-B84D-6B7B-7AB0C953CA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41" t="96077" r="61092" b="-1862"/>
          <a:stretch/>
        </p:blipFill>
        <p:spPr>
          <a:xfrm>
            <a:off x="344523" y="6068959"/>
            <a:ext cx="1566669" cy="387926"/>
          </a:xfrm>
          <a:prstGeom prst="rect">
            <a:avLst/>
          </a:prstGeom>
        </p:spPr>
      </p:pic>
      <p:sp>
        <p:nvSpPr>
          <p:cNvPr id="3" name="Title 1">
            <a:extLst>
              <a:ext uri="{FF2B5EF4-FFF2-40B4-BE49-F238E27FC236}">
                <a16:creationId xmlns:a16="http://schemas.microsoft.com/office/drawing/2014/main" id="{0A4C2610-1564-27F0-06AA-4BBEDD88ECBA}"/>
              </a:ext>
            </a:extLst>
          </p:cNvPr>
          <p:cNvSpPr txBox="1">
            <a:spLocks/>
          </p:cNvSpPr>
          <p:nvPr/>
        </p:nvSpPr>
        <p:spPr>
          <a:xfrm>
            <a:off x="629511" y="481135"/>
            <a:ext cx="1137540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BA3A50"/>
                </a:solidFill>
                <a:latin typeface="Century Gothic"/>
              </a:rPr>
              <a:t>Flood Risk and Socioeconomic Status Bivariate Map</a:t>
            </a:r>
          </a:p>
        </p:txBody>
      </p:sp>
      <p:pic>
        <p:nvPicPr>
          <p:cNvPr id="10" name="Picture 9" descr="Map&#10;&#10;Description automatically generated">
            <a:extLst>
              <a:ext uri="{FF2B5EF4-FFF2-40B4-BE49-F238E27FC236}">
                <a16:creationId xmlns:a16="http://schemas.microsoft.com/office/drawing/2014/main" id="{78E573C4-82E8-876A-15B8-49893682B1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804" t="80756" r="22876" b="15407"/>
          <a:stretch/>
        </p:blipFill>
        <p:spPr>
          <a:xfrm>
            <a:off x="7724607" y="2575293"/>
            <a:ext cx="1927393" cy="419100"/>
          </a:xfrm>
          <a:prstGeom prst="rect">
            <a:avLst/>
          </a:prstGeom>
        </p:spPr>
      </p:pic>
    </p:spTree>
    <p:extLst>
      <p:ext uri="{BB962C8B-B14F-4D97-AF65-F5344CB8AC3E}">
        <p14:creationId xmlns:p14="http://schemas.microsoft.com/office/powerpoint/2010/main" val="791554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p&#10;&#10;Description automatically generated">
            <a:extLst>
              <a:ext uri="{FF2B5EF4-FFF2-40B4-BE49-F238E27FC236}">
                <a16:creationId xmlns:a16="http://schemas.microsoft.com/office/drawing/2014/main" id="{C9B9E06F-7320-29A4-9301-5AC4367FA7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164" r="88644" b="17590"/>
          <a:stretch/>
        </p:blipFill>
        <p:spPr>
          <a:xfrm>
            <a:off x="8615380" y="2632993"/>
            <a:ext cx="1640242" cy="839841"/>
          </a:xfrm>
          <a:prstGeom prst="rect">
            <a:avLst/>
          </a:prstGeom>
        </p:spPr>
      </p:pic>
      <p:pic>
        <p:nvPicPr>
          <p:cNvPr id="12" name="Picture 11" descr="Background pattern&#10;&#10;Description automatically generated">
            <a:extLst>
              <a:ext uri="{FF2B5EF4-FFF2-40B4-BE49-F238E27FC236}">
                <a16:creationId xmlns:a16="http://schemas.microsoft.com/office/drawing/2014/main" id="{F7D84376-26C1-EF57-3BEE-2AACF54599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30226" y="3644654"/>
            <a:ext cx="1257017" cy="1257017"/>
          </a:xfrm>
          <a:prstGeom prst="rect">
            <a:avLst/>
          </a:prstGeom>
        </p:spPr>
      </p:pic>
      <p:pic>
        <p:nvPicPr>
          <p:cNvPr id="9" name="Picture 8" descr="Map&#10;&#10;Description automatically generated">
            <a:extLst>
              <a:ext uri="{FF2B5EF4-FFF2-40B4-BE49-F238E27FC236}">
                <a16:creationId xmlns:a16="http://schemas.microsoft.com/office/drawing/2014/main" id="{FA83692B-A2D7-7C7E-DF47-78C1709DEFF5}"/>
              </a:ext>
            </a:extLst>
          </p:cNvPr>
          <p:cNvPicPr>
            <a:picLocks noChangeAspect="1"/>
          </p:cNvPicPr>
          <p:nvPr/>
        </p:nvPicPr>
        <p:blipFill rotWithShape="1">
          <a:blip r:embed="rId5" cstate="print">
            <a:alphaModFix/>
            <a:extLst>
              <a:ext uri="{28A0092B-C50C-407E-A947-70E740481C1C}">
                <a14:useLocalDpi xmlns:a14="http://schemas.microsoft.com/office/drawing/2010/main" val="0"/>
              </a:ext>
            </a:extLst>
          </a:blip>
          <a:srcRect l="8669" b="20821"/>
          <a:stretch/>
        </p:blipFill>
        <p:spPr>
          <a:xfrm>
            <a:off x="241300" y="1272591"/>
            <a:ext cx="7626990" cy="5306010"/>
          </a:xfrm>
          <a:prstGeom prst="rect">
            <a:avLst/>
          </a:prstGeom>
        </p:spPr>
      </p:pic>
      <p:pic>
        <p:nvPicPr>
          <p:cNvPr id="18" name="Picture 17" descr="Shape, arrow&#10;&#10;Description automatically generated">
            <a:extLst>
              <a:ext uri="{FF2B5EF4-FFF2-40B4-BE49-F238E27FC236}">
                <a16:creationId xmlns:a16="http://schemas.microsoft.com/office/drawing/2014/main" id="{A8218249-4C0B-5238-AE5A-B8C6C03E5A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290" t="20608"/>
          <a:stretch/>
        </p:blipFill>
        <p:spPr>
          <a:xfrm>
            <a:off x="1173802" y="1810332"/>
            <a:ext cx="318760" cy="501408"/>
          </a:xfrm>
          <a:prstGeom prst="rect">
            <a:avLst/>
          </a:prstGeom>
        </p:spPr>
      </p:pic>
      <p:sp>
        <p:nvSpPr>
          <p:cNvPr id="19" name="Text Placeholder 16">
            <a:extLst>
              <a:ext uri="{FF2B5EF4-FFF2-40B4-BE49-F238E27FC236}">
                <a16:creationId xmlns:a16="http://schemas.microsoft.com/office/drawing/2014/main" id="{F8431943-8E3D-70C6-48FE-17592CF0126E}"/>
              </a:ext>
            </a:extLst>
          </p:cNvPr>
          <p:cNvSpPr txBox="1">
            <a:spLocks/>
          </p:cNvSpPr>
          <p:nvPr/>
        </p:nvSpPr>
        <p:spPr>
          <a:xfrm>
            <a:off x="1030499" y="1584911"/>
            <a:ext cx="632459" cy="22542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panose="020B0502020202020204" pitchFamily="34" charset="0"/>
              </a:rPr>
              <a:t>N</a:t>
            </a:r>
          </a:p>
        </p:txBody>
      </p:sp>
      <p:sp>
        <p:nvSpPr>
          <p:cNvPr id="21" name="Text Placeholder 16">
            <a:extLst>
              <a:ext uri="{FF2B5EF4-FFF2-40B4-BE49-F238E27FC236}">
                <a16:creationId xmlns:a16="http://schemas.microsoft.com/office/drawing/2014/main" id="{65D2B2F7-8259-D8B9-FF78-FAE9C3F2DCC3}"/>
              </a:ext>
            </a:extLst>
          </p:cNvPr>
          <p:cNvSpPr txBox="1">
            <a:spLocks/>
          </p:cNvSpPr>
          <p:nvPr/>
        </p:nvSpPr>
        <p:spPr>
          <a:xfrm>
            <a:off x="7646979" y="3644655"/>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High</a:t>
            </a:r>
          </a:p>
        </p:txBody>
      </p:sp>
      <p:sp>
        <p:nvSpPr>
          <p:cNvPr id="22" name="Text Placeholder 16">
            <a:extLst>
              <a:ext uri="{FF2B5EF4-FFF2-40B4-BE49-F238E27FC236}">
                <a16:creationId xmlns:a16="http://schemas.microsoft.com/office/drawing/2014/main" id="{E37C6C19-17D7-CB42-7512-9298070D17A4}"/>
              </a:ext>
            </a:extLst>
          </p:cNvPr>
          <p:cNvSpPr txBox="1">
            <a:spLocks/>
          </p:cNvSpPr>
          <p:nvPr/>
        </p:nvSpPr>
        <p:spPr>
          <a:xfrm>
            <a:off x="7646980" y="4493580"/>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Low</a:t>
            </a:r>
          </a:p>
        </p:txBody>
      </p:sp>
      <p:sp>
        <p:nvSpPr>
          <p:cNvPr id="23" name="Text Placeholder 16">
            <a:extLst>
              <a:ext uri="{FF2B5EF4-FFF2-40B4-BE49-F238E27FC236}">
                <a16:creationId xmlns:a16="http://schemas.microsoft.com/office/drawing/2014/main" id="{E809928B-C2AF-A99D-9498-FBB7B0F37319}"/>
              </a:ext>
            </a:extLst>
          </p:cNvPr>
          <p:cNvSpPr txBox="1">
            <a:spLocks/>
          </p:cNvSpPr>
          <p:nvPr/>
        </p:nvSpPr>
        <p:spPr>
          <a:xfrm>
            <a:off x="9188950" y="4943971"/>
            <a:ext cx="987072" cy="426460"/>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High</a:t>
            </a:r>
          </a:p>
        </p:txBody>
      </p:sp>
      <p:sp>
        <p:nvSpPr>
          <p:cNvPr id="24" name="Text Placeholder 16">
            <a:extLst>
              <a:ext uri="{FF2B5EF4-FFF2-40B4-BE49-F238E27FC236}">
                <a16:creationId xmlns:a16="http://schemas.microsoft.com/office/drawing/2014/main" id="{33D889EB-12B1-0A19-6F2A-D81E8DBB96AC}"/>
              </a:ext>
            </a:extLst>
          </p:cNvPr>
          <p:cNvSpPr txBox="1">
            <a:spLocks/>
          </p:cNvSpPr>
          <p:nvPr/>
        </p:nvSpPr>
        <p:spPr>
          <a:xfrm>
            <a:off x="8362806" y="4966072"/>
            <a:ext cx="970547" cy="381617"/>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Low</a:t>
            </a:r>
          </a:p>
        </p:txBody>
      </p:sp>
      <p:sp>
        <p:nvSpPr>
          <p:cNvPr id="25" name="Text Placeholder 16">
            <a:extLst>
              <a:ext uri="{FF2B5EF4-FFF2-40B4-BE49-F238E27FC236}">
                <a16:creationId xmlns:a16="http://schemas.microsoft.com/office/drawing/2014/main" id="{F817B189-C331-F77F-F1BF-0BA09FE40981}"/>
              </a:ext>
            </a:extLst>
          </p:cNvPr>
          <p:cNvSpPr txBox="1">
            <a:spLocks/>
          </p:cNvSpPr>
          <p:nvPr/>
        </p:nvSpPr>
        <p:spPr>
          <a:xfrm>
            <a:off x="9553550" y="2574981"/>
            <a:ext cx="2216299"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Flood Risk</a:t>
            </a:r>
          </a:p>
        </p:txBody>
      </p:sp>
      <p:sp>
        <p:nvSpPr>
          <p:cNvPr id="26" name="Text Placeholder 16">
            <a:extLst>
              <a:ext uri="{FF2B5EF4-FFF2-40B4-BE49-F238E27FC236}">
                <a16:creationId xmlns:a16="http://schemas.microsoft.com/office/drawing/2014/main" id="{0891A210-92EF-9588-C104-B2E775FF15EE}"/>
              </a:ext>
            </a:extLst>
          </p:cNvPr>
          <p:cNvSpPr txBox="1">
            <a:spLocks/>
          </p:cNvSpPr>
          <p:nvPr/>
        </p:nvSpPr>
        <p:spPr>
          <a:xfrm>
            <a:off x="9553550" y="3070356"/>
            <a:ext cx="2965768" cy="578878"/>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dirty="0" err="1">
                <a:solidFill>
                  <a:schemeClr val="tx1">
                    <a:lumMod val="75000"/>
                    <a:lumOff val="25000"/>
                  </a:schemeClr>
                </a:solidFill>
                <a:latin typeface="Century Gothic" panose="020B0502020202020204" pitchFamily="34" charset="0"/>
              </a:rPr>
              <a:t>RacEth</a:t>
            </a:r>
            <a:r>
              <a:rPr lang="en-US" sz="2000" dirty="0">
                <a:solidFill>
                  <a:schemeClr val="tx1">
                    <a:lumMod val="75000"/>
                    <a:lumOff val="25000"/>
                  </a:schemeClr>
                </a:solidFill>
                <a:latin typeface="Century Gothic" panose="020B0502020202020204" pitchFamily="34" charset="0"/>
              </a:rPr>
              <a:t> Vulnerability</a:t>
            </a:r>
          </a:p>
        </p:txBody>
      </p:sp>
      <p:sp>
        <p:nvSpPr>
          <p:cNvPr id="29" name="Text Placeholder 16">
            <a:extLst>
              <a:ext uri="{FF2B5EF4-FFF2-40B4-BE49-F238E27FC236}">
                <a16:creationId xmlns:a16="http://schemas.microsoft.com/office/drawing/2014/main" id="{FB4A56C7-312A-95A3-BD50-9A04DAA99EFA}"/>
              </a:ext>
            </a:extLst>
          </p:cNvPr>
          <p:cNvSpPr txBox="1">
            <a:spLocks/>
          </p:cNvSpPr>
          <p:nvPr/>
        </p:nvSpPr>
        <p:spPr>
          <a:xfrm>
            <a:off x="423222" y="5895053"/>
            <a:ext cx="304892"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0</a:t>
            </a:r>
          </a:p>
        </p:txBody>
      </p:sp>
      <p:sp>
        <p:nvSpPr>
          <p:cNvPr id="30" name="Text Placeholder 16">
            <a:extLst>
              <a:ext uri="{FF2B5EF4-FFF2-40B4-BE49-F238E27FC236}">
                <a16:creationId xmlns:a16="http://schemas.microsoft.com/office/drawing/2014/main" id="{B1F819A6-21F4-C728-897D-82FB13DEFA0A}"/>
              </a:ext>
            </a:extLst>
          </p:cNvPr>
          <p:cNvSpPr txBox="1">
            <a:spLocks/>
          </p:cNvSpPr>
          <p:nvPr/>
        </p:nvSpPr>
        <p:spPr>
          <a:xfrm>
            <a:off x="1512000" y="5897811"/>
            <a:ext cx="909223" cy="369332"/>
          </a:xfrm>
          <a:prstGeom prst="rect">
            <a:avLst/>
          </a:prstGeom>
        </p:spPr>
        <p:txBody>
          <a:bodyPr wrap="non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dirty="0">
                <a:solidFill>
                  <a:schemeClr val="tx1">
                    <a:lumMod val="75000"/>
                    <a:lumOff val="25000"/>
                  </a:schemeClr>
                </a:solidFill>
                <a:latin typeface="Century Gothic" panose="020B0502020202020204" pitchFamily="34" charset="0"/>
              </a:rPr>
              <a:t>20 km</a:t>
            </a:r>
          </a:p>
        </p:txBody>
      </p:sp>
      <p:pic>
        <p:nvPicPr>
          <p:cNvPr id="4" name="Picture 3" descr="Map&#10;&#10;Description automatically generated">
            <a:extLst>
              <a:ext uri="{FF2B5EF4-FFF2-40B4-BE49-F238E27FC236}">
                <a16:creationId xmlns:a16="http://schemas.microsoft.com/office/drawing/2014/main" id="{DE663796-4154-B84D-6B7B-7AB0C953CAF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0141" t="96077" r="61092" b="-1862"/>
          <a:stretch/>
        </p:blipFill>
        <p:spPr>
          <a:xfrm>
            <a:off x="344523" y="6068959"/>
            <a:ext cx="1566669" cy="387926"/>
          </a:xfrm>
          <a:prstGeom prst="rect">
            <a:avLst/>
          </a:prstGeom>
        </p:spPr>
      </p:pic>
      <p:sp>
        <p:nvSpPr>
          <p:cNvPr id="7" name="Title 1">
            <a:extLst>
              <a:ext uri="{FF2B5EF4-FFF2-40B4-BE49-F238E27FC236}">
                <a16:creationId xmlns:a16="http://schemas.microsoft.com/office/drawing/2014/main" id="{35D62462-96EC-53BB-8F37-A7B976FAA62B}"/>
              </a:ext>
            </a:extLst>
          </p:cNvPr>
          <p:cNvSpPr txBox="1">
            <a:spLocks/>
          </p:cNvSpPr>
          <p:nvPr/>
        </p:nvSpPr>
        <p:spPr>
          <a:xfrm>
            <a:off x="629511" y="481135"/>
            <a:ext cx="1137540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BA3A50"/>
                </a:solidFill>
                <a:latin typeface="Century Gothic"/>
              </a:rPr>
              <a:t>Flood Risk and Racial and Ethnic Minority Status Bivariate Map</a:t>
            </a:r>
          </a:p>
        </p:txBody>
      </p:sp>
    </p:spTree>
    <p:extLst>
      <p:ext uri="{BB962C8B-B14F-4D97-AF65-F5344CB8AC3E}">
        <p14:creationId xmlns:p14="http://schemas.microsoft.com/office/powerpoint/2010/main" val="226652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Map&#10;&#10;Description automatically generated">
            <a:extLst>
              <a:ext uri="{FF2B5EF4-FFF2-40B4-BE49-F238E27FC236}">
                <a16:creationId xmlns:a16="http://schemas.microsoft.com/office/drawing/2014/main" id="{74EA9E58-218B-2908-CB28-4CD4D7666D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246" t="84090" r="23229" b="12818"/>
          <a:stretch/>
        </p:blipFill>
        <p:spPr>
          <a:xfrm>
            <a:off x="8537575" y="3212237"/>
            <a:ext cx="1047750" cy="327751"/>
          </a:xfrm>
          <a:prstGeom prst="rect">
            <a:avLst/>
          </a:prstGeom>
        </p:spPr>
      </p:pic>
      <p:pic>
        <p:nvPicPr>
          <p:cNvPr id="6" name="Picture 5" descr="Map&#10;&#10;Description automatically generated">
            <a:extLst>
              <a:ext uri="{FF2B5EF4-FFF2-40B4-BE49-F238E27FC236}">
                <a16:creationId xmlns:a16="http://schemas.microsoft.com/office/drawing/2014/main" id="{7C27FA9B-7389-0B68-2486-E4640DB2F8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0491" t="81045" r="23206" b="16381"/>
          <a:stretch/>
        </p:blipFill>
        <p:spPr>
          <a:xfrm>
            <a:off x="8577261" y="2722605"/>
            <a:ext cx="1008064" cy="271829"/>
          </a:xfrm>
          <a:prstGeom prst="rect">
            <a:avLst/>
          </a:prstGeom>
        </p:spPr>
      </p:pic>
      <p:pic>
        <p:nvPicPr>
          <p:cNvPr id="5" name="Picture 4" descr="Map&#10;&#10;Description automatically generated">
            <a:extLst>
              <a:ext uri="{FF2B5EF4-FFF2-40B4-BE49-F238E27FC236}">
                <a16:creationId xmlns:a16="http://schemas.microsoft.com/office/drawing/2014/main" id="{59F3CCC9-B117-0763-FEA3-AF8E5CB9D3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472" t="87055" r="18788"/>
          <a:stretch/>
        </p:blipFill>
        <p:spPr>
          <a:xfrm>
            <a:off x="8435081" y="3567297"/>
            <a:ext cx="1832908" cy="1334373"/>
          </a:xfrm>
          <a:prstGeom prst="rect">
            <a:avLst/>
          </a:prstGeom>
        </p:spPr>
      </p:pic>
      <p:pic>
        <p:nvPicPr>
          <p:cNvPr id="3" name="Picture 2" descr="Map&#10;&#10;Description automatically generated">
            <a:extLst>
              <a:ext uri="{FF2B5EF4-FFF2-40B4-BE49-F238E27FC236}">
                <a16:creationId xmlns:a16="http://schemas.microsoft.com/office/drawing/2014/main" id="{FB5BDF94-EE2A-ABBA-9AEC-33125987D847}"/>
              </a:ext>
            </a:extLst>
          </p:cNvPr>
          <p:cNvPicPr>
            <a:picLocks noChangeAspect="1"/>
          </p:cNvPicPr>
          <p:nvPr/>
        </p:nvPicPr>
        <p:blipFill rotWithShape="1">
          <a:blip r:embed="rId4" cstate="print">
            <a:alphaModFix/>
            <a:extLst>
              <a:ext uri="{28A0092B-C50C-407E-A947-70E740481C1C}">
                <a14:useLocalDpi xmlns:a14="http://schemas.microsoft.com/office/drawing/2010/main" val="0"/>
              </a:ext>
            </a:extLst>
          </a:blip>
          <a:srcRect l="8517" b="22582"/>
          <a:stretch/>
        </p:blipFill>
        <p:spPr>
          <a:xfrm>
            <a:off x="241300" y="1269076"/>
            <a:ext cx="7639458" cy="5187810"/>
          </a:xfrm>
          <a:prstGeom prst="rect">
            <a:avLst/>
          </a:prstGeom>
        </p:spPr>
      </p:pic>
      <p:pic>
        <p:nvPicPr>
          <p:cNvPr id="18" name="Picture 17" descr="Shape, arrow&#10;&#10;Description automatically generated">
            <a:extLst>
              <a:ext uri="{FF2B5EF4-FFF2-40B4-BE49-F238E27FC236}">
                <a16:creationId xmlns:a16="http://schemas.microsoft.com/office/drawing/2014/main" id="{A8218249-4C0B-5238-AE5A-B8C6C03E5A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90" t="20608"/>
          <a:stretch/>
        </p:blipFill>
        <p:spPr>
          <a:xfrm>
            <a:off x="1173802" y="1810332"/>
            <a:ext cx="318760" cy="501408"/>
          </a:xfrm>
          <a:prstGeom prst="rect">
            <a:avLst/>
          </a:prstGeom>
        </p:spPr>
      </p:pic>
      <p:sp>
        <p:nvSpPr>
          <p:cNvPr id="19" name="Text Placeholder 16">
            <a:extLst>
              <a:ext uri="{FF2B5EF4-FFF2-40B4-BE49-F238E27FC236}">
                <a16:creationId xmlns:a16="http://schemas.microsoft.com/office/drawing/2014/main" id="{F8431943-8E3D-70C6-48FE-17592CF0126E}"/>
              </a:ext>
            </a:extLst>
          </p:cNvPr>
          <p:cNvSpPr txBox="1">
            <a:spLocks/>
          </p:cNvSpPr>
          <p:nvPr/>
        </p:nvSpPr>
        <p:spPr>
          <a:xfrm>
            <a:off x="1030499" y="1584911"/>
            <a:ext cx="632459" cy="22542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panose="020B0502020202020204" pitchFamily="34" charset="0"/>
              </a:rPr>
              <a:t>N</a:t>
            </a:r>
          </a:p>
        </p:txBody>
      </p:sp>
      <p:sp>
        <p:nvSpPr>
          <p:cNvPr id="21" name="Text Placeholder 16">
            <a:extLst>
              <a:ext uri="{FF2B5EF4-FFF2-40B4-BE49-F238E27FC236}">
                <a16:creationId xmlns:a16="http://schemas.microsoft.com/office/drawing/2014/main" id="{65D2B2F7-8259-D8B9-FF78-FAE9C3F2DCC3}"/>
              </a:ext>
            </a:extLst>
          </p:cNvPr>
          <p:cNvSpPr txBox="1">
            <a:spLocks/>
          </p:cNvSpPr>
          <p:nvPr/>
        </p:nvSpPr>
        <p:spPr>
          <a:xfrm>
            <a:off x="7646979" y="3644655"/>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High</a:t>
            </a:r>
          </a:p>
        </p:txBody>
      </p:sp>
      <p:sp>
        <p:nvSpPr>
          <p:cNvPr id="22" name="Text Placeholder 16">
            <a:extLst>
              <a:ext uri="{FF2B5EF4-FFF2-40B4-BE49-F238E27FC236}">
                <a16:creationId xmlns:a16="http://schemas.microsoft.com/office/drawing/2014/main" id="{E37C6C19-17D7-CB42-7512-9298070D17A4}"/>
              </a:ext>
            </a:extLst>
          </p:cNvPr>
          <p:cNvSpPr txBox="1">
            <a:spLocks/>
          </p:cNvSpPr>
          <p:nvPr/>
        </p:nvSpPr>
        <p:spPr>
          <a:xfrm>
            <a:off x="7646980" y="4493580"/>
            <a:ext cx="970547"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r"/>
            <a:r>
              <a:rPr lang="en-US" sz="2000">
                <a:solidFill>
                  <a:schemeClr val="tx1">
                    <a:lumMod val="75000"/>
                    <a:lumOff val="25000"/>
                  </a:schemeClr>
                </a:solidFill>
                <a:latin typeface="Century Gothic" panose="020B0502020202020204" pitchFamily="34" charset="0"/>
              </a:rPr>
              <a:t>Low</a:t>
            </a:r>
          </a:p>
        </p:txBody>
      </p:sp>
      <p:sp>
        <p:nvSpPr>
          <p:cNvPr id="23" name="Text Placeholder 16">
            <a:extLst>
              <a:ext uri="{FF2B5EF4-FFF2-40B4-BE49-F238E27FC236}">
                <a16:creationId xmlns:a16="http://schemas.microsoft.com/office/drawing/2014/main" id="{E809928B-C2AF-A99D-9498-FBB7B0F37319}"/>
              </a:ext>
            </a:extLst>
          </p:cNvPr>
          <p:cNvSpPr txBox="1">
            <a:spLocks/>
          </p:cNvSpPr>
          <p:nvPr/>
        </p:nvSpPr>
        <p:spPr>
          <a:xfrm>
            <a:off x="9188950" y="4943971"/>
            <a:ext cx="987072" cy="426460"/>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High</a:t>
            </a:r>
          </a:p>
        </p:txBody>
      </p:sp>
      <p:sp>
        <p:nvSpPr>
          <p:cNvPr id="24" name="Text Placeholder 16">
            <a:extLst>
              <a:ext uri="{FF2B5EF4-FFF2-40B4-BE49-F238E27FC236}">
                <a16:creationId xmlns:a16="http://schemas.microsoft.com/office/drawing/2014/main" id="{33D889EB-12B1-0A19-6F2A-D81E8DBB96AC}"/>
              </a:ext>
            </a:extLst>
          </p:cNvPr>
          <p:cNvSpPr txBox="1">
            <a:spLocks/>
          </p:cNvSpPr>
          <p:nvPr/>
        </p:nvSpPr>
        <p:spPr>
          <a:xfrm>
            <a:off x="8362806" y="4966072"/>
            <a:ext cx="970547" cy="381617"/>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Low</a:t>
            </a:r>
          </a:p>
        </p:txBody>
      </p:sp>
      <p:sp>
        <p:nvSpPr>
          <p:cNvPr id="25" name="Text Placeholder 16">
            <a:extLst>
              <a:ext uri="{FF2B5EF4-FFF2-40B4-BE49-F238E27FC236}">
                <a16:creationId xmlns:a16="http://schemas.microsoft.com/office/drawing/2014/main" id="{F817B189-C331-F77F-F1BF-0BA09FE40981}"/>
              </a:ext>
            </a:extLst>
          </p:cNvPr>
          <p:cNvSpPr txBox="1">
            <a:spLocks/>
          </p:cNvSpPr>
          <p:nvPr/>
        </p:nvSpPr>
        <p:spPr>
          <a:xfrm>
            <a:off x="9553550" y="2574981"/>
            <a:ext cx="2216299" cy="496941"/>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Flood Risk</a:t>
            </a:r>
          </a:p>
        </p:txBody>
      </p:sp>
      <p:sp>
        <p:nvSpPr>
          <p:cNvPr id="26" name="Text Placeholder 16">
            <a:extLst>
              <a:ext uri="{FF2B5EF4-FFF2-40B4-BE49-F238E27FC236}">
                <a16:creationId xmlns:a16="http://schemas.microsoft.com/office/drawing/2014/main" id="{0891A210-92EF-9588-C104-B2E775FF15EE}"/>
              </a:ext>
            </a:extLst>
          </p:cNvPr>
          <p:cNvSpPr txBox="1">
            <a:spLocks/>
          </p:cNvSpPr>
          <p:nvPr/>
        </p:nvSpPr>
        <p:spPr>
          <a:xfrm>
            <a:off x="9553550" y="3070356"/>
            <a:ext cx="2965768" cy="578878"/>
          </a:xfrm>
          <a:prstGeom prst="rect">
            <a:avLst/>
          </a:prstGeom>
        </p:spPr>
        <p:txBody>
          <a:bodyPr numCol="1" spcCol="640080" anchor="ct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000">
                <a:solidFill>
                  <a:schemeClr val="tx1">
                    <a:lumMod val="75000"/>
                    <a:lumOff val="25000"/>
                  </a:schemeClr>
                </a:solidFill>
                <a:latin typeface="Century Gothic" panose="020B0502020202020204" pitchFamily="34" charset="0"/>
              </a:rPr>
              <a:t>HC Vulnerability</a:t>
            </a:r>
          </a:p>
        </p:txBody>
      </p:sp>
      <p:sp>
        <p:nvSpPr>
          <p:cNvPr id="29" name="Text Placeholder 16">
            <a:extLst>
              <a:ext uri="{FF2B5EF4-FFF2-40B4-BE49-F238E27FC236}">
                <a16:creationId xmlns:a16="http://schemas.microsoft.com/office/drawing/2014/main" id="{FB4A56C7-312A-95A3-BD50-9A04DAA99EFA}"/>
              </a:ext>
            </a:extLst>
          </p:cNvPr>
          <p:cNvSpPr txBox="1">
            <a:spLocks/>
          </p:cNvSpPr>
          <p:nvPr/>
        </p:nvSpPr>
        <p:spPr>
          <a:xfrm>
            <a:off x="423222" y="5895053"/>
            <a:ext cx="304892" cy="372090"/>
          </a:xfrm>
          <a:prstGeom prst="rect">
            <a:avLst/>
          </a:prstGeom>
        </p:spPr>
        <p:txBody>
          <a:bodyPr wrap="squar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0</a:t>
            </a:r>
          </a:p>
        </p:txBody>
      </p:sp>
      <p:sp>
        <p:nvSpPr>
          <p:cNvPr id="30" name="Text Placeholder 16">
            <a:extLst>
              <a:ext uri="{FF2B5EF4-FFF2-40B4-BE49-F238E27FC236}">
                <a16:creationId xmlns:a16="http://schemas.microsoft.com/office/drawing/2014/main" id="{B1F819A6-21F4-C728-897D-82FB13DEFA0A}"/>
              </a:ext>
            </a:extLst>
          </p:cNvPr>
          <p:cNvSpPr txBox="1">
            <a:spLocks/>
          </p:cNvSpPr>
          <p:nvPr/>
        </p:nvSpPr>
        <p:spPr>
          <a:xfrm>
            <a:off x="1512000" y="5897811"/>
            <a:ext cx="909223" cy="369332"/>
          </a:xfrm>
          <a:prstGeom prst="rect">
            <a:avLst/>
          </a:prstGeom>
        </p:spPr>
        <p:txBody>
          <a:bodyPr wrap="none" numCol="1" spcCol="640080" anchor="ctr">
            <a:spAutoFit/>
          </a:bodyPr>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r>
              <a:rPr lang="en-US" sz="2000">
                <a:solidFill>
                  <a:schemeClr val="tx1">
                    <a:lumMod val="75000"/>
                    <a:lumOff val="25000"/>
                  </a:schemeClr>
                </a:solidFill>
                <a:latin typeface="Century Gothic" panose="020B0502020202020204" pitchFamily="34" charset="0"/>
              </a:rPr>
              <a:t>20 km</a:t>
            </a:r>
          </a:p>
        </p:txBody>
      </p:sp>
      <p:pic>
        <p:nvPicPr>
          <p:cNvPr id="4" name="Picture 3" descr="Map&#10;&#10;Description automatically generated">
            <a:extLst>
              <a:ext uri="{FF2B5EF4-FFF2-40B4-BE49-F238E27FC236}">
                <a16:creationId xmlns:a16="http://schemas.microsoft.com/office/drawing/2014/main" id="{DE663796-4154-B84D-6B7B-7AB0C953CAF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0141" t="96077" r="61092" b="-1862"/>
          <a:stretch/>
        </p:blipFill>
        <p:spPr>
          <a:xfrm>
            <a:off x="344523" y="6068959"/>
            <a:ext cx="1566669" cy="387926"/>
          </a:xfrm>
          <a:prstGeom prst="rect">
            <a:avLst/>
          </a:prstGeom>
        </p:spPr>
      </p:pic>
      <p:sp>
        <p:nvSpPr>
          <p:cNvPr id="2" name="Title 1">
            <a:extLst>
              <a:ext uri="{FF2B5EF4-FFF2-40B4-BE49-F238E27FC236}">
                <a16:creationId xmlns:a16="http://schemas.microsoft.com/office/drawing/2014/main" id="{C8F21190-F4C9-0672-B44D-3A35D5131E10}"/>
              </a:ext>
            </a:extLst>
          </p:cNvPr>
          <p:cNvSpPr txBox="1">
            <a:spLocks/>
          </p:cNvSpPr>
          <p:nvPr/>
        </p:nvSpPr>
        <p:spPr>
          <a:xfrm>
            <a:off x="629511" y="481135"/>
            <a:ext cx="11375403"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a:solidFill>
                  <a:srgbClr val="BA3A50"/>
                </a:solidFill>
                <a:latin typeface="Century Gothic"/>
              </a:rPr>
              <a:t>Flood Risk and Household Characteristics Bivariate Map</a:t>
            </a:r>
          </a:p>
        </p:txBody>
      </p:sp>
    </p:spTree>
    <p:extLst>
      <p:ext uri="{BB962C8B-B14F-4D97-AF65-F5344CB8AC3E}">
        <p14:creationId xmlns:p14="http://schemas.microsoft.com/office/powerpoint/2010/main" val="38279482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Conclusions</a:t>
            </a:r>
            <a:endParaRPr lang="en-US"/>
          </a:p>
        </p:txBody>
      </p:sp>
      <p:sp>
        <p:nvSpPr>
          <p:cNvPr id="2" name="Text Placeholder 16">
            <a:extLst>
              <a:ext uri="{FF2B5EF4-FFF2-40B4-BE49-F238E27FC236}">
                <a16:creationId xmlns:a16="http://schemas.microsoft.com/office/drawing/2014/main" id="{0F8BBB85-756C-56CD-0FF2-9CEB3E9F499F}"/>
              </a:ext>
            </a:extLst>
          </p:cNvPr>
          <p:cNvSpPr txBox="1">
            <a:spLocks/>
          </p:cNvSpPr>
          <p:nvPr/>
        </p:nvSpPr>
        <p:spPr>
          <a:xfrm>
            <a:off x="266700" y="4114800"/>
            <a:ext cx="11479098" cy="1588415"/>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Garamond" panose="02020404030301010803" pitchFamily="18" charset="0"/>
              <a:buChar char="►"/>
            </a:pPr>
            <a:endParaRPr lang="en-US" b="1">
              <a:solidFill>
                <a:schemeClr val="tx1">
                  <a:lumMod val="75000"/>
                  <a:lumOff val="25000"/>
                </a:schemeClr>
              </a:solidFill>
              <a:latin typeface="Garamond" panose="02020404030301010803" pitchFamily="18" charset="0"/>
            </a:endParaRPr>
          </a:p>
        </p:txBody>
      </p:sp>
      <p:grpSp>
        <p:nvGrpSpPr>
          <p:cNvPr id="5" name="Group 4">
            <a:extLst>
              <a:ext uri="{FF2B5EF4-FFF2-40B4-BE49-F238E27FC236}">
                <a16:creationId xmlns:a16="http://schemas.microsoft.com/office/drawing/2014/main" id="{E80F1A43-D224-F3EA-CE3E-8DC63B21CBCB}"/>
              </a:ext>
            </a:extLst>
          </p:cNvPr>
          <p:cNvGrpSpPr/>
          <p:nvPr/>
        </p:nvGrpSpPr>
        <p:grpSpPr>
          <a:xfrm>
            <a:off x="1064971" y="1282011"/>
            <a:ext cx="10060229" cy="4698342"/>
            <a:chOff x="1064971" y="1379982"/>
            <a:chExt cx="10060229" cy="4698342"/>
          </a:xfrm>
        </p:grpSpPr>
        <p:sp>
          <p:nvSpPr>
            <p:cNvPr id="3" name="Rectangle: Rounded Corners 2">
              <a:extLst>
                <a:ext uri="{FF2B5EF4-FFF2-40B4-BE49-F238E27FC236}">
                  <a16:creationId xmlns:a16="http://schemas.microsoft.com/office/drawing/2014/main" id="{85DD4E98-08A4-90D8-2BC8-00F9A2E1D216}"/>
                </a:ext>
              </a:extLst>
            </p:cNvPr>
            <p:cNvSpPr/>
            <p:nvPr/>
          </p:nvSpPr>
          <p:spPr>
            <a:xfrm>
              <a:off x="1064971" y="1379982"/>
              <a:ext cx="10058400" cy="1363217"/>
            </a:xfrm>
            <a:prstGeom prst="roundRect">
              <a:avLst/>
            </a:prstGeom>
            <a:solidFill>
              <a:srgbClr val="BA3A50">
                <a:alpha val="11000"/>
              </a:srgbClr>
            </a:solidFill>
            <a:ln w="38100">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a:solidFill>
                    <a:schemeClr val="tx1">
                      <a:lumMod val="85000"/>
                      <a:lumOff val="15000"/>
                    </a:schemeClr>
                  </a:solidFill>
                  <a:latin typeface="Century Gothic"/>
                </a:rPr>
                <a:t>Several census tracts with a high flood risk index also ranked high in the social vulnerability index.</a:t>
              </a:r>
            </a:p>
          </p:txBody>
        </p:sp>
        <p:sp>
          <p:nvSpPr>
            <p:cNvPr id="4" name="Rectangle: Rounded Corners 3">
              <a:extLst>
                <a:ext uri="{FF2B5EF4-FFF2-40B4-BE49-F238E27FC236}">
                  <a16:creationId xmlns:a16="http://schemas.microsoft.com/office/drawing/2014/main" id="{85EC369D-E6CA-2FF5-91D7-73F8157B577C}"/>
                </a:ext>
              </a:extLst>
            </p:cNvPr>
            <p:cNvSpPr/>
            <p:nvPr/>
          </p:nvSpPr>
          <p:spPr>
            <a:xfrm>
              <a:off x="1066800" y="3047544"/>
              <a:ext cx="10058400" cy="1363216"/>
            </a:xfrm>
            <a:prstGeom prst="roundRect">
              <a:avLst/>
            </a:prstGeom>
            <a:solidFill>
              <a:srgbClr val="BA3A50">
                <a:alpha val="11000"/>
              </a:srgbClr>
            </a:solidFill>
            <a:ln w="38100">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dirty="0">
                  <a:solidFill>
                    <a:schemeClr val="tx1">
                      <a:lumMod val="85000"/>
                      <a:lumOff val="15000"/>
                    </a:schemeClr>
                  </a:solidFill>
                  <a:latin typeface="Century Gothic"/>
                </a:rPr>
                <a:t>Census tracts in urban areas tended to have both higher flood risk and higher social vulnerability.</a:t>
              </a:r>
            </a:p>
          </p:txBody>
        </p:sp>
        <p:sp>
          <p:nvSpPr>
            <p:cNvPr id="6" name="Rectangle: Rounded Corners 5">
              <a:extLst>
                <a:ext uri="{FF2B5EF4-FFF2-40B4-BE49-F238E27FC236}">
                  <a16:creationId xmlns:a16="http://schemas.microsoft.com/office/drawing/2014/main" id="{B03A15E7-2A92-6D30-E553-99F396064F00}"/>
                </a:ext>
              </a:extLst>
            </p:cNvPr>
            <p:cNvSpPr/>
            <p:nvPr/>
          </p:nvSpPr>
          <p:spPr>
            <a:xfrm>
              <a:off x="1065885" y="4715107"/>
              <a:ext cx="10058399" cy="1363217"/>
            </a:xfrm>
            <a:prstGeom prst="roundRect">
              <a:avLst/>
            </a:prstGeom>
            <a:solidFill>
              <a:srgbClr val="BA3A50">
                <a:alpha val="11000"/>
              </a:srgbClr>
            </a:solidFill>
            <a:ln w="38100">
              <a:solidFill>
                <a:srgbClr val="BA3A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dirty="0">
                  <a:solidFill>
                    <a:schemeClr val="tx1">
                      <a:lumMod val="85000"/>
                      <a:lumOff val="15000"/>
                    </a:schemeClr>
                  </a:solidFill>
                  <a:latin typeface="Century Gothic" panose="020B0502020202020204" pitchFamily="34" charset="0"/>
                </a:rPr>
                <a:t>GPM IMERG data can be used to examine the impact of previous storms and validate pluvial flood models.</a:t>
              </a:r>
              <a:endParaRPr lang="en-US" sz="2500" b="1" dirty="0">
                <a:solidFill>
                  <a:schemeClr val="tx1">
                    <a:lumMod val="85000"/>
                    <a:lumOff val="15000"/>
                  </a:schemeClr>
                </a:solidFill>
                <a:latin typeface="Century Gothic" panose="020B0502020202020204" pitchFamily="34" charset="0"/>
              </a:endParaRPr>
            </a:p>
          </p:txBody>
        </p:sp>
      </p:grpSp>
    </p:spTree>
    <p:extLst>
      <p:ext uri="{BB962C8B-B14F-4D97-AF65-F5344CB8AC3E}">
        <p14:creationId xmlns:p14="http://schemas.microsoft.com/office/powerpoint/2010/main" val="4183588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Errors and Uncertainties</a:t>
            </a:r>
            <a:endParaRPr lang="en-US"/>
          </a:p>
        </p:txBody>
      </p:sp>
      <p:sp>
        <p:nvSpPr>
          <p:cNvPr id="2" name="Text Placeholder 16">
            <a:extLst>
              <a:ext uri="{FF2B5EF4-FFF2-40B4-BE49-F238E27FC236}">
                <a16:creationId xmlns:a16="http://schemas.microsoft.com/office/drawing/2014/main" id="{EC841297-3553-3999-7488-00606BFB167A}"/>
              </a:ext>
            </a:extLst>
          </p:cNvPr>
          <p:cNvSpPr txBox="1">
            <a:spLocks/>
          </p:cNvSpPr>
          <p:nvPr/>
        </p:nvSpPr>
        <p:spPr>
          <a:xfrm>
            <a:off x="719319" y="1062953"/>
            <a:ext cx="10745321" cy="5416994"/>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ct val="100000"/>
              </a:lnSpc>
              <a:spcBef>
                <a:spcPts val="0"/>
              </a:spcBef>
              <a:spcAft>
                <a:spcPts val="600"/>
              </a:spcAft>
              <a:buClr>
                <a:srgbClr val="BA3A50"/>
              </a:buClr>
              <a:buFont typeface="Arial" panose="020B0604020202020204" pitchFamily="34" charset="0"/>
              <a:buChar char="•"/>
            </a:pPr>
            <a:r>
              <a:rPr lang="en-US" sz="2800" dirty="0">
                <a:solidFill>
                  <a:schemeClr val="tx1">
                    <a:lumMod val="75000"/>
                    <a:lumOff val="25000"/>
                  </a:schemeClr>
                </a:solidFill>
                <a:latin typeface="Century Gothic"/>
              </a:rPr>
              <a:t>Models are very simplistic and do not account for runoff processes or antecedent moisture conditions.</a:t>
            </a:r>
          </a:p>
          <a:p>
            <a:pPr>
              <a:lnSpc>
                <a:spcPct val="100000"/>
              </a:lnSpc>
              <a:spcBef>
                <a:spcPts val="0"/>
              </a:spcBef>
              <a:spcAft>
                <a:spcPts val="600"/>
              </a:spcAft>
              <a:buClr>
                <a:srgbClr val="BA3A50"/>
              </a:buClr>
              <a:buFont typeface="Arial" panose="020B0604020202020204" pitchFamily="34" charset="0"/>
              <a:buChar char="•"/>
            </a:pPr>
            <a:r>
              <a:rPr lang="en-US" sz="2800" dirty="0">
                <a:solidFill>
                  <a:schemeClr val="tx1">
                    <a:lumMod val="75000"/>
                    <a:lumOff val="25000"/>
                  </a:schemeClr>
                </a:solidFill>
                <a:latin typeface="Century Gothic"/>
              </a:rPr>
              <a:t>Models do not account for existing drainage infrastructure.</a:t>
            </a:r>
          </a:p>
          <a:p>
            <a:pPr>
              <a:lnSpc>
                <a:spcPct val="100000"/>
              </a:lnSpc>
              <a:spcBef>
                <a:spcPts val="0"/>
              </a:spcBef>
              <a:spcAft>
                <a:spcPts val="600"/>
              </a:spcAft>
              <a:buClr>
                <a:srgbClr val="BA3A50"/>
              </a:buClr>
              <a:buFont typeface="Arial" panose="020B0604020202020204" pitchFamily="34" charset="0"/>
              <a:buChar char="•"/>
            </a:pPr>
            <a:r>
              <a:rPr lang="en-US" sz="2800" dirty="0">
                <a:solidFill>
                  <a:schemeClr val="tx1">
                    <a:lumMod val="75000"/>
                    <a:lumOff val="25000"/>
                  </a:schemeClr>
                </a:solidFill>
                <a:latin typeface="Century Gothic"/>
              </a:rPr>
              <a:t>Soil classification is not standardized across counties.</a:t>
            </a:r>
          </a:p>
          <a:p>
            <a:pPr>
              <a:lnSpc>
                <a:spcPct val="100000"/>
              </a:lnSpc>
              <a:spcBef>
                <a:spcPts val="0"/>
              </a:spcBef>
              <a:spcAft>
                <a:spcPts val="600"/>
              </a:spcAft>
              <a:buClr>
                <a:srgbClr val="BA3A50"/>
              </a:buClr>
              <a:buFont typeface="Arial" panose="020B0604020202020204" pitchFamily="34" charset="0"/>
              <a:buChar char="•"/>
            </a:pPr>
            <a:r>
              <a:rPr lang="en-US" sz="2800" dirty="0">
                <a:solidFill>
                  <a:schemeClr val="tx1">
                    <a:lumMod val="75000"/>
                    <a:lumOff val="25000"/>
                  </a:schemeClr>
                </a:solidFill>
                <a:latin typeface="Century Gothic"/>
              </a:rPr>
              <a:t>IMERG data consistently underestimates rainfall depths based on comparisons with rain gauge data.</a:t>
            </a:r>
          </a:p>
          <a:p>
            <a:pPr>
              <a:lnSpc>
                <a:spcPct val="100000"/>
              </a:lnSpc>
              <a:spcBef>
                <a:spcPts val="0"/>
              </a:spcBef>
              <a:spcAft>
                <a:spcPts val="600"/>
              </a:spcAft>
              <a:buClr>
                <a:srgbClr val="BA3A50"/>
              </a:buClr>
              <a:buFont typeface="Arial" panose="020B0604020202020204" pitchFamily="34" charset="0"/>
              <a:buChar char="•"/>
            </a:pPr>
            <a:r>
              <a:rPr lang="en-US" sz="2800" dirty="0">
                <a:solidFill>
                  <a:schemeClr val="tx1">
                    <a:lumMod val="75000"/>
                    <a:lumOff val="25000"/>
                  </a:schemeClr>
                </a:solidFill>
                <a:latin typeface="Century Gothic"/>
              </a:rPr>
              <a:t>Census-tract level results have multiple layers of aggregation and summary.</a:t>
            </a:r>
          </a:p>
          <a:p>
            <a:pPr>
              <a:lnSpc>
                <a:spcPct val="100000"/>
              </a:lnSpc>
              <a:spcBef>
                <a:spcPts val="0"/>
              </a:spcBef>
              <a:spcAft>
                <a:spcPts val="600"/>
              </a:spcAft>
              <a:buClr>
                <a:srgbClr val="BA3A50"/>
              </a:buClr>
              <a:buFont typeface="Arial" panose="020B0604020202020204" pitchFamily="34" charset="0"/>
              <a:buChar char="•"/>
            </a:pPr>
            <a:r>
              <a:rPr lang="en-US" sz="2800" dirty="0">
                <a:solidFill>
                  <a:schemeClr val="tx1">
                    <a:lumMod val="75000"/>
                    <a:lumOff val="25000"/>
                  </a:schemeClr>
                </a:solidFill>
                <a:latin typeface="Century Gothic"/>
              </a:rPr>
              <a:t>Analysis of 1m </a:t>
            </a:r>
            <a:r>
              <a:rPr lang="en-US" sz="2800" err="1">
                <a:solidFill>
                  <a:schemeClr val="tx1">
                    <a:lumMod val="75000"/>
                    <a:lumOff val="25000"/>
                  </a:schemeClr>
                </a:solidFill>
                <a:latin typeface="Century Gothic"/>
              </a:rPr>
              <a:t>bluespots</a:t>
            </a:r>
            <a:r>
              <a:rPr lang="en-US" sz="2800" dirty="0">
                <a:solidFill>
                  <a:schemeClr val="tx1">
                    <a:lumMod val="75000"/>
                    <a:lumOff val="25000"/>
                  </a:schemeClr>
                </a:solidFill>
                <a:latin typeface="Century Gothic"/>
              </a:rPr>
              <a:t> was limited to Richmond proper because of data storage constraints.</a:t>
            </a:r>
          </a:p>
          <a:p>
            <a:pPr>
              <a:lnSpc>
                <a:spcPct val="100000"/>
              </a:lnSpc>
              <a:spcBef>
                <a:spcPts val="0"/>
              </a:spcBef>
              <a:spcAft>
                <a:spcPts val="600"/>
              </a:spcAft>
              <a:buClr>
                <a:srgbClr val="BA3A50"/>
              </a:buClr>
              <a:buFont typeface="Arial" panose="020B0604020202020204" pitchFamily="34" charset="0"/>
              <a:buChar char="•"/>
            </a:pPr>
            <a:endParaRPr lang="en-US"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BA3A50"/>
              </a:buClr>
              <a:buFont typeface="Arial" panose="020B0604020202020204" pitchFamily="34" charset="0"/>
              <a:buChar char="•"/>
            </a:pPr>
            <a:endParaRPr lang="en-US"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30693725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Future Work</a:t>
            </a:r>
            <a:endParaRPr lang="en-US"/>
          </a:p>
        </p:txBody>
      </p:sp>
      <p:sp>
        <p:nvSpPr>
          <p:cNvPr id="2" name="Text Placeholder 16">
            <a:extLst>
              <a:ext uri="{FF2B5EF4-FFF2-40B4-BE49-F238E27FC236}">
                <a16:creationId xmlns:a16="http://schemas.microsoft.com/office/drawing/2014/main" id="{57BD71CF-7C8F-DB8F-4FD7-62CCDEFFADAC}"/>
              </a:ext>
            </a:extLst>
          </p:cNvPr>
          <p:cNvSpPr txBox="1">
            <a:spLocks/>
          </p:cNvSpPr>
          <p:nvPr/>
        </p:nvSpPr>
        <p:spPr>
          <a:xfrm>
            <a:off x="269761" y="853005"/>
            <a:ext cx="11620500" cy="4745952"/>
          </a:xfrm>
          <a:prstGeom prst="rect">
            <a:avLst/>
          </a:prstGeom>
        </p:spPr>
        <p:txBody>
          <a:bodyPr lIns="91440" tIns="45720" rIns="91440" bIns="45720" numCol="1" spcCol="640080" anchor="t"/>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nSpc>
                <a:spcPct val="100000"/>
              </a:lnSpc>
              <a:spcBef>
                <a:spcPts val="0"/>
              </a:spcBef>
              <a:spcAft>
                <a:spcPts val="600"/>
              </a:spcAft>
              <a:buClr>
                <a:srgbClr val="BA3A50"/>
              </a:buClr>
              <a:buNone/>
            </a:pPr>
            <a:endParaRPr lang="en-US" sz="2400" dirty="0">
              <a:solidFill>
                <a:schemeClr val="tx1">
                  <a:lumMod val="75000"/>
                  <a:lumOff val="25000"/>
                </a:schemeClr>
              </a:solidFill>
              <a:latin typeface="Century Gothic" panose="020B0502020202020204" pitchFamily="34" charset="0"/>
            </a:endParaRPr>
          </a:p>
          <a:p>
            <a:pPr marL="914400">
              <a:lnSpc>
                <a:spcPct val="100000"/>
              </a:lnSpc>
              <a:spcBef>
                <a:spcPts val="0"/>
              </a:spcBef>
              <a:spcAft>
                <a:spcPts val="600"/>
              </a:spcAft>
              <a:buClr>
                <a:srgbClr val="BA3A50"/>
              </a:buClr>
              <a:buFont typeface="Arial" panose="020B0604020202020204" pitchFamily="34" charset="0"/>
              <a:buChar char="•"/>
              <a:tabLst>
                <a:tab pos="1606550" algn="l"/>
              </a:tabLst>
            </a:pPr>
            <a:r>
              <a:rPr lang="en-US" sz="2400" dirty="0">
                <a:solidFill>
                  <a:schemeClr val="tx1">
                    <a:lumMod val="75000"/>
                    <a:lumOff val="25000"/>
                  </a:schemeClr>
                </a:solidFill>
                <a:latin typeface="Century Gothic" panose="020B0502020202020204" pitchFamily="34" charset="0"/>
              </a:rPr>
              <a:t>Incorporate standardized soil hydrologic group data from PlanRVA.</a:t>
            </a:r>
          </a:p>
          <a:p>
            <a:pPr marL="914400">
              <a:lnSpc>
                <a:spcPct val="100000"/>
              </a:lnSpc>
              <a:spcBef>
                <a:spcPts val="0"/>
              </a:spcBef>
              <a:spcAft>
                <a:spcPts val="600"/>
              </a:spcAft>
              <a:buClr>
                <a:srgbClr val="BA3A50"/>
              </a:buClr>
              <a:buFont typeface="Arial" panose="020B0604020202020204" pitchFamily="34" charset="0"/>
              <a:buChar char="•"/>
              <a:tabLst>
                <a:tab pos="1606550" algn="l"/>
              </a:tabLst>
            </a:pPr>
            <a:r>
              <a:rPr lang="en-US" sz="2400" dirty="0">
                <a:solidFill>
                  <a:schemeClr val="tx1">
                    <a:lumMod val="75000"/>
                    <a:lumOff val="25000"/>
                  </a:schemeClr>
                </a:solidFill>
                <a:latin typeface="Century Gothic"/>
              </a:rPr>
              <a:t>Ground truth- observe actual flood depths to assess the accuracy of the models.</a:t>
            </a:r>
          </a:p>
          <a:p>
            <a:pPr marL="914400">
              <a:lnSpc>
                <a:spcPct val="100000"/>
              </a:lnSpc>
              <a:spcBef>
                <a:spcPts val="0"/>
              </a:spcBef>
              <a:spcAft>
                <a:spcPts val="600"/>
              </a:spcAft>
              <a:buClr>
                <a:srgbClr val="BA3A50"/>
              </a:buClr>
              <a:buFont typeface="Arial" panose="020B0604020202020204" pitchFamily="34" charset="0"/>
              <a:buChar char="•"/>
              <a:tabLst>
                <a:tab pos="1606550" algn="l"/>
              </a:tabLst>
            </a:pPr>
            <a:r>
              <a:rPr lang="en-US" sz="2400" dirty="0">
                <a:solidFill>
                  <a:schemeClr val="tx1">
                    <a:lumMod val="75000"/>
                    <a:lumOff val="25000"/>
                  </a:schemeClr>
                </a:solidFill>
                <a:latin typeface="Century Gothic" panose="020B0502020202020204" pitchFamily="34" charset="0"/>
              </a:rPr>
              <a:t>Analyze other areas outside of Richmond at the 1-meter level.</a:t>
            </a:r>
          </a:p>
          <a:p>
            <a:pPr marL="914400">
              <a:lnSpc>
                <a:spcPct val="100000"/>
              </a:lnSpc>
              <a:spcBef>
                <a:spcPts val="0"/>
              </a:spcBef>
              <a:spcAft>
                <a:spcPts val="600"/>
              </a:spcAft>
              <a:buClr>
                <a:srgbClr val="BA3A50"/>
              </a:buClr>
              <a:buFont typeface="Arial" panose="020B0604020202020204" pitchFamily="34" charset="0"/>
              <a:buChar char="•"/>
            </a:pPr>
            <a:endParaRPr lang="en-US" sz="2400" dirty="0">
              <a:solidFill>
                <a:schemeClr val="tx1">
                  <a:lumMod val="75000"/>
                  <a:lumOff val="25000"/>
                </a:schemeClr>
              </a:solidFill>
              <a:latin typeface="Century Gothic"/>
            </a:endParaRPr>
          </a:p>
          <a:p>
            <a:pPr marL="0" indent="0">
              <a:lnSpc>
                <a:spcPct val="100000"/>
              </a:lnSpc>
              <a:spcBef>
                <a:spcPts val="0"/>
              </a:spcBef>
              <a:spcAft>
                <a:spcPts val="600"/>
              </a:spcAft>
              <a:buClr>
                <a:srgbClr val="BA3A50"/>
              </a:buClr>
              <a:buNone/>
            </a:pPr>
            <a:r>
              <a:rPr lang="en-US" sz="2400" b="1" dirty="0">
                <a:solidFill>
                  <a:srgbClr val="AC360C"/>
                </a:solidFill>
                <a:latin typeface="Century Gothic"/>
              </a:rPr>
              <a:t>   </a:t>
            </a:r>
            <a:r>
              <a:rPr lang="en-US" sz="2400" b="1" u="sng" dirty="0">
                <a:solidFill>
                  <a:srgbClr val="AC360C"/>
                </a:solidFill>
                <a:latin typeface="Century Gothic"/>
              </a:rPr>
              <a:t>Partners</a:t>
            </a:r>
          </a:p>
          <a:p>
            <a:pPr marL="914400" lvl="1" indent="-457200">
              <a:lnSpc>
                <a:spcPct val="100000"/>
              </a:lnSpc>
              <a:spcBef>
                <a:spcPts val="0"/>
              </a:spcBef>
              <a:spcAft>
                <a:spcPts val="600"/>
              </a:spcAft>
              <a:buClr>
                <a:srgbClr val="BA3A50"/>
              </a:buClr>
              <a:tabLst>
                <a:tab pos="1606550" algn="l"/>
              </a:tabLst>
            </a:pPr>
            <a:r>
              <a:rPr lang="en-US" sz="2400" dirty="0">
                <a:solidFill>
                  <a:schemeClr val="tx1">
                    <a:lumMod val="75000"/>
                    <a:lumOff val="25000"/>
                  </a:schemeClr>
                </a:solidFill>
                <a:latin typeface="Century Gothic" panose="020B0502020202020204" pitchFamily="34" charset="0"/>
              </a:rPr>
              <a:t>Visit high-risk </a:t>
            </a:r>
            <a:r>
              <a:rPr lang="en-US" sz="2400" dirty="0" err="1">
                <a:solidFill>
                  <a:schemeClr val="tx1">
                    <a:lumMod val="75000"/>
                    <a:lumOff val="25000"/>
                  </a:schemeClr>
                </a:solidFill>
                <a:latin typeface="Century Gothic" panose="020B0502020202020204" pitchFamily="34" charset="0"/>
              </a:rPr>
              <a:t>bluespots</a:t>
            </a:r>
            <a:r>
              <a:rPr lang="en-US" sz="2400" dirty="0">
                <a:solidFill>
                  <a:schemeClr val="tx1">
                    <a:lumMod val="75000"/>
                    <a:lumOff val="25000"/>
                  </a:schemeClr>
                </a:solidFill>
                <a:latin typeface="Century Gothic" panose="020B0502020202020204" pitchFamily="34" charset="0"/>
              </a:rPr>
              <a:t> to determine whether adequate drainage is in place.</a:t>
            </a:r>
          </a:p>
          <a:p>
            <a:pPr marL="914400" lvl="1" indent="-457200">
              <a:lnSpc>
                <a:spcPct val="100000"/>
              </a:lnSpc>
              <a:spcBef>
                <a:spcPts val="0"/>
              </a:spcBef>
              <a:spcAft>
                <a:spcPts val="600"/>
              </a:spcAft>
              <a:buClr>
                <a:srgbClr val="BA3A50"/>
              </a:buClr>
              <a:tabLst>
                <a:tab pos="1606550" algn="l"/>
              </a:tabLst>
            </a:pPr>
            <a:r>
              <a:rPr lang="en-US" sz="2400" dirty="0">
                <a:solidFill>
                  <a:schemeClr val="tx1">
                    <a:lumMod val="75000"/>
                    <a:lumOff val="25000"/>
                  </a:schemeClr>
                </a:solidFill>
                <a:latin typeface="Century Gothic" panose="020B0502020202020204" pitchFamily="34" charset="0"/>
              </a:rPr>
              <a:t>Assist with ground truthing.</a:t>
            </a:r>
          </a:p>
          <a:p>
            <a:pPr marL="914400" lvl="1" indent="-457200">
              <a:lnSpc>
                <a:spcPct val="100000"/>
              </a:lnSpc>
              <a:spcBef>
                <a:spcPts val="0"/>
              </a:spcBef>
              <a:spcAft>
                <a:spcPts val="600"/>
              </a:spcAft>
              <a:buClr>
                <a:srgbClr val="BA3A50"/>
              </a:buClr>
              <a:tabLst>
                <a:tab pos="1606550" algn="l"/>
              </a:tabLst>
            </a:pPr>
            <a:r>
              <a:rPr lang="en-US" sz="2400" dirty="0">
                <a:solidFill>
                  <a:schemeClr val="tx1">
                    <a:lumMod val="75000"/>
                    <a:lumOff val="25000"/>
                  </a:schemeClr>
                </a:solidFill>
                <a:latin typeface="Century Gothic" panose="020B0502020202020204" pitchFamily="34" charset="0"/>
              </a:rPr>
              <a:t>Share flood risk information from model results.</a:t>
            </a:r>
          </a:p>
          <a:p>
            <a:pPr marL="914400" lvl="1" indent="-457200">
              <a:lnSpc>
                <a:spcPct val="100000"/>
              </a:lnSpc>
              <a:spcBef>
                <a:spcPts val="0"/>
              </a:spcBef>
              <a:spcAft>
                <a:spcPts val="600"/>
              </a:spcAft>
              <a:buClr>
                <a:srgbClr val="BA3A50"/>
              </a:buClr>
              <a:tabLst>
                <a:tab pos="1606550" algn="l"/>
              </a:tabLst>
            </a:pPr>
            <a:r>
              <a:rPr lang="en-US" sz="2400" dirty="0">
                <a:solidFill>
                  <a:schemeClr val="tx1">
                    <a:lumMod val="75000"/>
                    <a:lumOff val="25000"/>
                  </a:schemeClr>
                </a:solidFill>
                <a:latin typeface="Century Gothic" panose="020B0502020202020204" pitchFamily="34" charset="0"/>
              </a:rPr>
              <a:t>Promote green infrastructure work in identified areas of need.</a:t>
            </a:r>
          </a:p>
          <a:p>
            <a:pPr>
              <a:lnSpc>
                <a:spcPct val="100000"/>
              </a:lnSpc>
              <a:spcBef>
                <a:spcPts val="0"/>
              </a:spcBef>
              <a:spcAft>
                <a:spcPts val="600"/>
              </a:spcAft>
              <a:buClr>
                <a:srgbClr val="BA3A50"/>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ndParaRPr>
          </a:p>
        </p:txBody>
      </p:sp>
    </p:spTree>
    <p:extLst>
      <p:ext uri="{BB962C8B-B14F-4D97-AF65-F5344CB8AC3E}">
        <p14:creationId xmlns:p14="http://schemas.microsoft.com/office/powerpoint/2010/main" val="40384086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D9D3557B-1C46-4C91-A6C3-C8C0B3057391}"/>
              </a:ext>
            </a:extLst>
          </p:cNvPr>
          <p:cNvSpPr txBox="1">
            <a:spLocks/>
          </p:cNvSpPr>
          <p:nvPr/>
        </p:nvSpPr>
        <p:spPr>
          <a:xfrm>
            <a:off x="799915" y="1595914"/>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A3A50"/>
              </a:buClr>
              <a:buSzTx/>
              <a:buFont typeface="Arial" panose="020B0604020202020204" pitchFamily="34" charset="0"/>
              <a:buChar char="•"/>
              <a:tabLst/>
              <a:defRPr/>
            </a:pPr>
            <a:endParaRPr lang="en-US" sz="22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572B1047-52C0-8758-0165-1394AC2487DF}"/>
              </a:ext>
            </a:extLst>
          </p:cNvPr>
          <p:cNvSpPr txBox="1"/>
          <p:nvPr/>
        </p:nvSpPr>
        <p:spPr>
          <a:xfrm>
            <a:off x="6689499" y="2346101"/>
            <a:ext cx="5238341" cy="3416320"/>
          </a:xfrm>
          <a:prstGeom prst="rect">
            <a:avLst/>
          </a:prstGeom>
          <a:noFill/>
        </p:spPr>
        <p:txBody>
          <a:bodyPr wrap="square" rtlCol="0">
            <a:spAutoFit/>
          </a:bodyPr>
          <a:lstStyle/>
          <a:p>
            <a:pPr marL="342900" indent="-342900">
              <a:buClr>
                <a:srgbClr val="C00000"/>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Olivia Landry, Fellow</a:t>
            </a:r>
          </a:p>
          <a:p>
            <a:pPr marL="342900" indent="-342900">
              <a:buClr>
                <a:srgbClr val="C00000"/>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Cecil Byles, Project Coordination Senior Fellow</a:t>
            </a:r>
          </a:p>
          <a:p>
            <a:pPr marL="342900" indent="-342900">
              <a:buClr>
                <a:srgbClr val="C00000"/>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Dr. Kenton Ross, Science Advisor</a:t>
            </a:r>
          </a:p>
          <a:p>
            <a:pPr marL="342900" indent="-342900">
              <a:buClr>
                <a:srgbClr val="C00000"/>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Lauren Childs-Gleason, Science Advisor</a:t>
            </a:r>
          </a:p>
          <a:p>
            <a:pPr marL="342900" indent="-342900">
              <a:buClr>
                <a:srgbClr val="C00000"/>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ndParaRPr>
          </a:p>
          <a:p>
            <a:pPr marL="342900" indent="-342900">
              <a:buClr>
                <a:srgbClr val="C00000"/>
              </a:buClr>
              <a:buFont typeface="Arial" panose="020B0604020202020204" pitchFamily="34" charset="0"/>
              <a:buChar char="•"/>
            </a:pPr>
            <a:endParaRPr lang="en-US" sz="2400" dirty="0">
              <a:solidFill>
                <a:schemeClr val="tx1">
                  <a:lumMod val="75000"/>
                  <a:lumOff val="25000"/>
                </a:schemeClr>
              </a:solidFill>
              <a:latin typeface="Century Gothic" panose="020B0502020202020204" pitchFamily="34" charset="0"/>
            </a:endParaRPr>
          </a:p>
        </p:txBody>
      </p:sp>
      <p:sp>
        <p:nvSpPr>
          <p:cNvPr id="5" name="TextBox 4">
            <a:extLst>
              <a:ext uri="{FF2B5EF4-FFF2-40B4-BE49-F238E27FC236}">
                <a16:creationId xmlns:a16="http://schemas.microsoft.com/office/drawing/2014/main" id="{22C27991-DEE2-F106-B881-9EDB7A580B33}"/>
              </a:ext>
            </a:extLst>
          </p:cNvPr>
          <p:cNvSpPr txBox="1"/>
          <p:nvPr/>
        </p:nvSpPr>
        <p:spPr>
          <a:xfrm>
            <a:off x="728478" y="1595914"/>
            <a:ext cx="10582275" cy="523220"/>
          </a:xfrm>
          <a:prstGeom prst="rect">
            <a:avLst/>
          </a:prstGeom>
          <a:noFill/>
        </p:spPr>
        <p:txBody>
          <a:bodyPr wrap="square" rtlCol="0">
            <a:spAutoFit/>
          </a:bodyPr>
          <a:lstStyle/>
          <a:p>
            <a:r>
              <a:rPr lang="en-US" sz="2800" b="1">
                <a:solidFill>
                  <a:schemeClr val="tx1">
                    <a:lumMod val="75000"/>
                    <a:lumOff val="25000"/>
                  </a:schemeClr>
                </a:solidFill>
                <a:latin typeface="Century Gothic" panose="020B0502020202020204" pitchFamily="34" charset="0"/>
              </a:rPr>
              <a:t>Partners:</a:t>
            </a:r>
          </a:p>
        </p:txBody>
      </p:sp>
      <p:sp>
        <p:nvSpPr>
          <p:cNvPr id="6" name="TextBox 5">
            <a:extLst>
              <a:ext uri="{FF2B5EF4-FFF2-40B4-BE49-F238E27FC236}">
                <a16:creationId xmlns:a16="http://schemas.microsoft.com/office/drawing/2014/main" id="{D6F4C205-C2F9-BA51-0258-A413A583E7BB}"/>
              </a:ext>
            </a:extLst>
          </p:cNvPr>
          <p:cNvSpPr txBox="1"/>
          <p:nvPr/>
        </p:nvSpPr>
        <p:spPr>
          <a:xfrm>
            <a:off x="728478" y="2346101"/>
            <a:ext cx="5961021" cy="2677656"/>
          </a:xfrm>
          <a:prstGeom prst="rect">
            <a:avLst/>
          </a:prstGeom>
          <a:noFill/>
        </p:spPr>
        <p:txBody>
          <a:bodyPr wrap="square" lIns="91440" tIns="45720" rIns="91440" bIns="45720" rtlCol="0" anchor="t">
            <a:spAutoFit/>
          </a:bodyPr>
          <a:lstStyle/>
          <a:p>
            <a:r>
              <a:rPr lang="en-US" sz="2400" u="sng" dirty="0" err="1">
                <a:solidFill>
                  <a:schemeClr val="tx1">
                    <a:lumMod val="75000"/>
                    <a:lumOff val="25000"/>
                  </a:schemeClr>
                </a:solidFill>
                <a:latin typeface="Century Gothic"/>
              </a:rPr>
              <a:t>PlanRVA</a:t>
            </a:r>
            <a:endParaRPr lang="en-US" sz="2400" u="sng" dirty="0" err="1">
              <a:solidFill>
                <a:schemeClr val="tx1">
                  <a:lumMod val="75000"/>
                  <a:lumOff val="25000"/>
                </a:schemeClr>
              </a:solidFill>
              <a:latin typeface="Century Gothic" panose="020B0502020202020204" pitchFamily="34" charset="0"/>
            </a:endParaRPr>
          </a:p>
          <a:p>
            <a:pPr marL="285750" indent="-285750">
              <a:buClr>
                <a:srgbClr val="C00000"/>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Nicole Keller, Resilience Planner</a:t>
            </a:r>
          </a:p>
          <a:p>
            <a:pPr marL="285750" indent="-285750">
              <a:buClr>
                <a:srgbClr val="C00000"/>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Sarah Stewart, Planning Manager</a:t>
            </a:r>
          </a:p>
          <a:p>
            <a:endParaRPr lang="en-US" sz="2400" u="sng" dirty="0">
              <a:solidFill>
                <a:schemeClr val="tx1">
                  <a:lumMod val="75000"/>
                  <a:lumOff val="25000"/>
                </a:schemeClr>
              </a:solidFill>
              <a:latin typeface="Century Gothic" panose="020B0502020202020204" pitchFamily="34" charset="0"/>
            </a:endParaRPr>
          </a:p>
          <a:p>
            <a:r>
              <a:rPr lang="en-US" sz="2400" u="sng" dirty="0">
                <a:solidFill>
                  <a:schemeClr val="tx1">
                    <a:lumMod val="75000"/>
                    <a:lumOff val="25000"/>
                  </a:schemeClr>
                </a:solidFill>
                <a:latin typeface="Century Gothic" panose="020B0502020202020204" pitchFamily="34" charset="0"/>
              </a:rPr>
              <a:t>Groundwork RVA</a:t>
            </a:r>
          </a:p>
          <a:p>
            <a:pPr marL="285750" indent="-285750">
              <a:buClr>
                <a:srgbClr val="C00000"/>
              </a:buClr>
              <a:buFont typeface="Arial" panose="020B0604020202020204" pitchFamily="34" charset="0"/>
              <a:buChar char="•"/>
            </a:pPr>
            <a:r>
              <a:rPr lang="en-US" sz="2400" dirty="0">
                <a:solidFill>
                  <a:schemeClr val="tx1">
                    <a:lumMod val="75000"/>
                    <a:lumOff val="25000"/>
                  </a:schemeClr>
                </a:solidFill>
                <a:latin typeface="Century Gothic" panose="020B0502020202020204" pitchFamily="34" charset="0"/>
              </a:rPr>
              <a:t>Rosa </a:t>
            </a:r>
            <a:r>
              <a:rPr lang="en-US" sz="2400" dirty="0" err="1">
                <a:solidFill>
                  <a:schemeClr val="tx1">
                    <a:lumMod val="75000"/>
                    <a:lumOff val="25000"/>
                  </a:schemeClr>
                </a:solidFill>
                <a:latin typeface="Century Gothic" panose="020B0502020202020204" pitchFamily="34" charset="0"/>
              </a:rPr>
              <a:t>Roncales</a:t>
            </a:r>
            <a:r>
              <a:rPr lang="en-US" sz="2400" dirty="0">
                <a:solidFill>
                  <a:schemeClr val="tx1">
                    <a:lumMod val="75000"/>
                    <a:lumOff val="25000"/>
                  </a:schemeClr>
                </a:solidFill>
                <a:latin typeface="Century Gothic" panose="020B0502020202020204" pitchFamily="34" charset="0"/>
              </a:rPr>
              <a:t>, Youth Program Manager</a:t>
            </a:r>
          </a:p>
        </p:txBody>
      </p:sp>
      <p:sp>
        <p:nvSpPr>
          <p:cNvPr id="8" name="Text Placeholder 1">
            <a:extLst>
              <a:ext uri="{FF2B5EF4-FFF2-40B4-BE49-F238E27FC236}">
                <a16:creationId xmlns:a16="http://schemas.microsoft.com/office/drawing/2014/main" id="{E40BF2CE-A55C-A189-08F4-9B152891E1E8}"/>
              </a:ext>
            </a:extLst>
          </p:cNvPr>
          <p:cNvSpPr txBox="1">
            <a:spLocks/>
          </p:cNvSpPr>
          <p:nvPr/>
        </p:nvSpPr>
        <p:spPr>
          <a:xfrm>
            <a:off x="2598737" y="2119134"/>
            <a:ext cx="10439399" cy="4539631"/>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BA3A50"/>
              </a:buClr>
              <a:buSzTx/>
              <a:buFont typeface="Arial" panose="020B0604020202020204" pitchFamily="34" charset="0"/>
              <a:buChar char="•"/>
              <a:tabLst/>
              <a:defRPr/>
            </a:pPr>
            <a:endParaRPr lang="en-US" sz="2200" b="0" i="0" u="none" strike="noStrike" kern="1200" cap="none" spc="0" normalizeH="0" baseline="0" noProof="0">
              <a:ln>
                <a:noFill/>
              </a:ln>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a:ln>
                <a:noFill/>
              </a:ln>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C3598E3-1577-56E1-9379-F30BB3465772}"/>
              </a:ext>
            </a:extLst>
          </p:cNvPr>
          <p:cNvSpPr txBox="1"/>
          <p:nvPr/>
        </p:nvSpPr>
        <p:spPr>
          <a:xfrm>
            <a:off x="6748010" y="1595914"/>
            <a:ext cx="4715512" cy="523220"/>
          </a:xfrm>
          <a:prstGeom prst="rect">
            <a:avLst/>
          </a:prstGeom>
          <a:noFill/>
        </p:spPr>
        <p:txBody>
          <a:bodyPr wrap="square" rtlCol="0">
            <a:spAutoFit/>
          </a:bodyPr>
          <a:lstStyle/>
          <a:p>
            <a:r>
              <a:rPr lang="en-US" sz="2800" b="1">
                <a:solidFill>
                  <a:schemeClr val="tx1">
                    <a:lumMod val="75000"/>
                    <a:lumOff val="25000"/>
                  </a:schemeClr>
                </a:solidFill>
                <a:latin typeface="Century Gothic" panose="020B0502020202020204" pitchFamily="34" charset="0"/>
              </a:rPr>
              <a:t>NASA DEVELOP:</a:t>
            </a:r>
          </a:p>
        </p:txBody>
      </p:sp>
    </p:spTree>
    <p:extLst>
      <p:ext uri="{BB962C8B-B14F-4D97-AF65-F5344CB8AC3E}">
        <p14:creationId xmlns:p14="http://schemas.microsoft.com/office/powerpoint/2010/main" val="3819607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55814" y="244929"/>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COMMUNITY CONCERNS</a:t>
            </a:r>
            <a:endParaRPr lang="en-US"/>
          </a:p>
        </p:txBody>
      </p:sp>
      <p:grpSp>
        <p:nvGrpSpPr>
          <p:cNvPr id="11" name="Group 10">
            <a:extLst>
              <a:ext uri="{FF2B5EF4-FFF2-40B4-BE49-F238E27FC236}">
                <a16:creationId xmlns:a16="http://schemas.microsoft.com/office/drawing/2014/main" id="{9E78BAC6-917B-BEF5-E455-7645B8A3C1AB}"/>
              </a:ext>
            </a:extLst>
          </p:cNvPr>
          <p:cNvGrpSpPr/>
          <p:nvPr/>
        </p:nvGrpSpPr>
        <p:grpSpPr>
          <a:xfrm>
            <a:off x="451757" y="898209"/>
            <a:ext cx="11277600" cy="5061964"/>
            <a:chOff x="429986" y="1028838"/>
            <a:chExt cx="11277600" cy="5061964"/>
          </a:xfrm>
        </p:grpSpPr>
        <p:grpSp>
          <p:nvGrpSpPr>
            <p:cNvPr id="9" name="Group 8">
              <a:extLst>
                <a:ext uri="{FF2B5EF4-FFF2-40B4-BE49-F238E27FC236}">
                  <a16:creationId xmlns:a16="http://schemas.microsoft.com/office/drawing/2014/main" id="{9511C146-2251-44C5-50CE-C603108CD2EE}"/>
                </a:ext>
              </a:extLst>
            </p:cNvPr>
            <p:cNvGrpSpPr/>
            <p:nvPr/>
          </p:nvGrpSpPr>
          <p:grpSpPr>
            <a:xfrm>
              <a:off x="429986" y="1028838"/>
              <a:ext cx="11277600" cy="1562876"/>
              <a:chOff x="266700" y="1028838"/>
              <a:chExt cx="11277600" cy="1562876"/>
            </a:xfrm>
          </p:grpSpPr>
          <p:sp>
            <p:nvSpPr>
              <p:cNvPr id="2" name="Rectangle: Rounded Corners 1">
                <a:extLst>
                  <a:ext uri="{FF2B5EF4-FFF2-40B4-BE49-F238E27FC236}">
                    <a16:creationId xmlns:a16="http://schemas.microsoft.com/office/drawing/2014/main" id="{EB637FFE-6E09-B40B-B5EA-672BD02141A6}"/>
                  </a:ext>
                </a:extLst>
              </p:cNvPr>
              <p:cNvSpPr/>
              <p:nvPr/>
            </p:nvSpPr>
            <p:spPr>
              <a:xfrm>
                <a:off x="266700" y="1028838"/>
                <a:ext cx="11277600" cy="1562876"/>
              </a:xfrm>
              <a:prstGeom prst="roundRect">
                <a:avLst/>
              </a:prstGeom>
              <a:solidFill>
                <a:schemeClr val="accent1">
                  <a:lumMod val="20000"/>
                  <a:lumOff val="80000"/>
                </a:schemeClr>
              </a:solidFill>
              <a:ln w="12700">
                <a:solidFill>
                  <a:schemeClr val="accent1"/>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2"/>
                <a:r>
                  <a:rPr lang="en-US" sz="2600" b="1" u="sng" dirty="0">
                    <a:solidFill>
                      <a:schemeClr val="tx1">
                        <a:lumMod val="75000"/>
                        <a:lumOff val="25000"/>
                      </a:schemeClr>
                    </a:solidFill>
                    <a:latin typeface="Century Gothic"/>
                  </a:rPr>
                  <a:t>Water Quality</a:t>
                </a:r>
                <a:r>
                  <a:rPr lang="en-US" sz="2600" dirty="0">
                    <a:solidFill>
                      <a:schemeClr val="tx1">
                        <a:lumMod val="75000"/>
                        <a:lumOff val="25000"/>
                      </a:schemeClr>
                    </a:solidFill>
                    <a:latin typeface="Century Gothic"/>
                  </a:rPr>
                  <a:t> – Overwhelmed sewer systems discharge sewage into waterways</a:t>
                </a:r>
                <a:endParaRPr lang="en-US" sz="2600">
                  <a:solidFill>
                    <a:schemeClr val="tx1">
                      <a:lumMod val="75000"/>
                      <a:lumOff val="25000"/>
                    </a:schemeClr>
                  </a:solidFill>
                  <a:latin typeface="Century Gothic" panose="020B0502020202020204" pitchFamily="34" charset="0"/>
                </a:endParaRPr>
              </a:p>
            </p:txBody>
          </p:sp>
          <p:pic>
            <p:nvPicPr>
              <p:cNvPr id="10" name="Graphic 9">
                <a:extLst>
                  <a:ext uri="{FF2B5EF4-FFF2-40B4-BE49-F238E27FC236}">
                    <a16:creationId xmlns:a16="http://schemas.microsoft.com/office/drawing/2014/main" id="{200C54EB-45EF-3935-D082-3BEC44662FF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37976" y="1434898"/>
                <a:ext cx="750756" cy="750756"/>
              </a:xfrm>
              <a:prstGeom prst="rect">
                <a:avLst/>
              </a:prstGeom>
            </p:spPr>
          </p:pic>
        </p:grpSp>
        <p:grpSp>
          <p:nvGrpSpPr>
            <p:cNvPr id="4" name="Group 3">
              <a:extLst>
                <a:ext uri="{FF2B5EF4-FFF2-40B4-BE49-F238E27FC236}">
                  <a16:creationId xmlns:a16="http://schemas.microsoft.com/office/drawing/2014/main" id="{63DE3EA5-5CBC-5664-BEAF-EBDF5AA18630}"/>
                </a:ext>
              </a:extLst>
            </p:cNvPr>
            <p:cNvGrpSpPr/>
            <p:nvPr/>
          </p:nvGrpSpPr>
          <p:grpSpPr>
            <a:xfrm>
              <a:off x="429986" y="2761683"/>
              <a:ext cx="11277600" cy="1579575"/>
              <a:chOff x="266700" y="2761683"/>
              <a:chExt cx="11277600" cy="1579575"/>
            </a:xfrm>
          </p:grpSpPr>
          <p:sp>
            <p:nvSpPr>
              <p:cNvPr id="6" name="Rectangle: Rounded Corners 5">
                <a:extLst>
                  <a:ext uri="{FF2B5EF4-FFF2-40B4-BE49-F238E27FC236}">
                    <a16:creationId xmlns:a16="http://schemas.microsoft.com/office/drawing/2014/main" id="{D6F173A7-10BD-CDD4-FC9A-33752AF69DC3}"/>
                  </a:ext>
                </a:extLst>
              </p:cNvPr>
              <p:cNvSpPr/>
              <p:nvPr/>
            </p:nvSpPr>
            <p:spPr>
              <a:xfrm>
                <a:off x="266700" y="2761683"/>
                <a:ext cx="11277600" cy="1579575"/>
              </a:xfrm>
              <a:prstGeom prst="roundRect">
                <a:avLst/>
              </a:prstGeom>
              <a:solidFill>
                <a:schemeClr val="accent4">
                  <a:lumMod val="20000"/>
                  <a:lumOff val="80000"/>
                </a:schemeClr>
              </a:solidFill>
              <a:ln w="12700">
                <a:solidFill>
                  <a:schemeClr val="accent4">
                    <a:lumMod val="75000"/>
                  </a:schemeClr>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2"/>
                <a:r>
                  <a:rPr lang="en-US" sz="2600" b="1" u="sng" dirty="0">
                    <a:solidFill>
                      <a:schemeClr val="tx1">
                        <a:lumMod val="75000"/>
                        <a:lumOff val="25000"/>
                      </a:schemeClr>
                    </a:solidFill>
                    <a:latin typeface="Century Gothic"/>
                  </a:rPr>
                  <a:t>Traffic</a:t>
                </a:r>
                <a:r>
                  <a:rPr lang="en-US" sz="2600" b="1" dirty="0">
                    <a:solidFill>
                      <a:schemeClr val="tx1">
                        <a:lumMod val="75000"/>
                        <a:lumOff val="25000"/>
                      </a:schemeClr>
                    </a:solidFill>
                    <a:latin typeface="Century Gothic"/>
                  </a:rPr>
                  <a:t> </a:t>
                </a:r>
                <a:r>
                  <a:rPr lang="en-US" sz="2600" dirty="0">
                    <a:solidFill>
                      <a:schemeClr val="tx1">
                        <a:lumMod val="75000"/>
                        <a:lumOff val="25000"/>
                      </a:schemeClr>
                    </a:solidFill>
                    <a:latin typeface="Century Gothic"/>
                  </a:rPr>
                  <a:t>– Road closures increase commute times and leave people stranded</a:t>
                </a:r>
              </a:p>
            </p:txBody>
          </p:sp>
          <p:pic>
            <p:nvPicPr>
              <p:cNvPr id="13" name="Graphic 12">
                <a:extLst>
                  <a:ext uri="{FF2B5EF4-FFF2-40B4-BE49-F238E27FC236}">
                    <a16:creationId xmlns:a16="http://schemas.microsoft.com/office/drawing/2014/main" id="{55331F93-83AD-8166-23E5-C0FD34A9183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37977" y="3176092"/>
                <a:ext cx="750755" cy="750755"/>
              </a:xfrm>
              <a:prstGeom prst="rect">
                <a:avLst/>
              </a:prstGeom>
            </p:spPr>
          </p:pic>
        </p:grpSp>
        <p:grpSp>
          <p:nvGrpSpPr>
            <p:cNvPr id="5" name="Group 4">
              <a:extLst>
                <a:ext uri="{FF2B5EF4-FFF2-40B4-BE49-F238E27FC236}">
                  <a16:creationId xmlns:a16="http://schemas.microsoft.com/office/drawing/2014/main" id="{19B03B9F-2BBF-9CC4-4F30-603D7183979C}"/>
                </a:ext>
              </a:extLst>
            </p:cNvPr>
            <p:cNvGrpSpPr/>
            <p:nvPr/>
          </p:nvGrpSpPr>
          <p:grpSpPr>
            <a:xfrm>
              <a:off x="429986" y="4511227"/>
              <a:ext cx="11277600" cy="1579575"/>
              <a:chOff x="266700" y="4511227"/>
              <a:chExt cx="11277600" cy="1579575"/>
            </a:xfrm>
          </p:grpSpPr>
          <p:sp>
            <p:nvSpPr>
              <p:cNvPr id="8" name="Rectangle: Rounded Corners 7">
                <a:extLst>
                  <a:ext uri="{FF2B5EF4-FFF2-40B4-BE49-F238E27FC236}">
                    <a16:creationId xmlns:a16="http://schemas.microsoft.com/office/drawing/2014/main" id="{E9396DBB-86AE-CA52-3C47-D306ABFBC124}"/>
                  </a:ext>
                </a:extLst>
              </p:cNvPr>
              <p:cNvSpPr/>
              <p:nvPr/>
            </p:nvSpPr>
            <p:spPr>
              <a:xfrm>
                <a:off x="266700" y="4511227"/>
                <a:ext cx="11277600" cy="1579575"/>
              </a:xfrm>
              <a:prstGeom prst="roundRect">
                <a:avLst/>
              </a:prstGeom>
              <a:solidFill>
                <a:schemeClr val="bg2"/>
              </a:solidFill>
              <a:ln w="12700">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2"/>
                <a:r>
                  <a:rPr lang="en-US" sz="2600" b="1" u="sng" dirty="0">
                    <a:solidFill>
                      <a:schemeClr val="tx1">
                        <a:lumMod val="75000"/>
                        <a:lumOff val="25000"/>
                      </a:schemeClr>
                    </a:solidFill>
                    <a:latin typeface="Century Gothic"/>
                  </a:rPr>
                  <a:t>Property Damage</a:t>
                </a:r>
                <a:r>
                  <a:rPr lang="en-US" sz="2600" dirty="0">
                    <a:solidFill>
                      <a:schemeClr val="tx1">
                        <a:lumMod val="75000"/>
                        <a:lumOff val="25000"/>
                      </a:schemeClr>
                    </a:solidFill>
                    <a:latin typeface="Century Gothic"/>
                  </a:rPr>
                  <a:t> – Water damage affects the structure and contents of buildings</a:t>
                </a:r>
              </a:p>
            </p:txBody>
          </p:sp>
          <p:pic>
            <p:nvPicPr>
              <p:cNvPr id="15" name="Graphic 14">
                <a:extLst>
                  <a:ext uri="{FF2B5EF4-FFF2-40B4-BE49-F238E27FC236}">
                    <a16:creationId xmlns:a16="http://schemas.microsoft.com/office/drawing/2014/main" id="{9811F3D9-FD5A-C99F-6B03-84F5471B542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27090" y="4903865"/>
                <a:ext cx="784284" cy="784284"/>
              </a:xfrm>
              <a:prstGeom prst="rect">
                <a:avLst/>
              </a:prstGeom>
            </p:spPr>
          </p:pic>
        </p:grpSp>
      </p:grpSp>
    </p:spTree>
    <p:extLst>
      <p:ext uri="{BB962C8B-B14F-4D97-AF65-F5344CB8AC3E}">
        <p14:creationId xmlns:p14="http://schemas.microsoft.com/office/powerpoint/2010/main" val="19779863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Chart, map, surface chart&#10;&#10;Description automatically generated">
            <a:extLst>
              <a:ext uri="{FF2B5EF4-FFF2-40B4-BE49-F238E27FC236}">
                <a16:creationId xmlns:a16="http://schemas.microsoft.com/office/drawing/2014/main" id="{5FEEF373-AEDD-25B9-6799-2A8FD98779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006182"/>
            <a:ext cx="8432715" cy="6170279"/>
          </a:xfrm>
          <a:prstGeom prst="rect">
            <a:avLst/>
          </a:prstGeom>
        </p:spPr>
      </p:pic>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Study Area &amp; Period</a:t>
            </a:r>
          </a:p>
        </p:txBody>
      </p:sp>
      <p:sp>
        <p:nvSpPr>
          <p:cNvPr id="3" name="Title 1">
            <a:extLst>
              <a:ext uri="{FF2B5EF4-FFF2-40B4-BE49-F238E27FC236}">
                <a16:creationId xmlns:a16="http://schemas.microsoft.com/office/drawing/2014/main" id="{826A45BD-9E45-5C6D-3C1B-482FCF49A66A}"/>
              </a:ext>
            </a:extLst>
          </p:cNvPr>
          <p:cNvSpPr txBox="1">
            <a:spLocks/>
          </p:cNvSpPr>
          <p:nvPr/>
        </p:nvSpPr>
        <p:spPr>
          <a:xfrm>
            <a:off x="8831809" y="1841884"/>
            <a:ext cx="2966720" cy="47863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solidFill>
                  <a:srgbClr val="BA3A50"/>
                </a:solidFill>
                <a:latin typeface="Century Gothic"/>
              </a:rPr>
              <a:t>Greater Richmond Region</a:t>
            </a:r>
            <a:endParaRPr lang="en-US" sz="3600" dirty="0"/>
          </a:p>
        </p:txBody>
      </p:sp>
      <p:sp>
        <p:nvSpPr>
          <p:cNvPr id="4" name="TextBox 3">
            <a:extLst>
              <a:ext uri="{FF2B5EF4-FFF2-40B4-BE49-F238E27FC236}">
                <a16:creationId xmlns:a16="http://schemas.microsoft.com/office/drawing/2014/main" id="{2B16C06D-5AB2-80B0-45C1-A416C19DCFAE}"/>
              </a:ext>
            </a:extLst>
          </p:cNvPr>
          <p:cNvSpPr txBox="1"/>
          <p:nvPr/>
        </p:nvSpPr>
        <p:spPr>
          <a:xfrm>
            <a:off x="5702008" y="2553654"/>
            <a:ext cx="177078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tx1">
                    <a:lumMod val="75000"/>
                    <a:lumOff val="25000"/>
                  </a:schemeClr>
                </a:solidFill>
                <a:latin typeface="Century Gothic"/>
                <a:ea typeface="Calibri"/>
                <a:cs typeface="Calibri"/>
              </a:rPr>
              <a:t>VIRGINIA</a:t>
            </a:r>
            <a:endParaRPr lang="en-US" sz="140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B8E719D9-743D-A0BE-54D9-B8835E9A6E87}"/>
              </a:ext>
            </a:extLst>
          </p:cNvPr>
          <p:cNvSpPr txBox="1"/>
          <p:nvPr/>
        </p:nvSpPr>
        <p:spPr>
          <a:xfrm>
            <a:off x="2834039" y="4475978"/>
            <a:ext cx="1065202"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ea typeface="Calibri"/>
                <a:cs typeface="Calibri"/>
              </a:rPr>
              <a:t>RICHMOND</a:t>
            </a:r>
            <a:endParaRPr lang="en-US" sz="1200" dirty="0">
              <a:solidFill>
                <a:srgbClr val="3F3F3F"/>
              </a:solidFill>
              <a:latin typeface="Century Gothic"/>
            </a:endParaRPr>
          </a:p>
        </p:txBody>
      </p:sp>
      <p:sp>
        <p:nvSpPr>
          <p:cNvPr id="8" name="TextBox 7">
            <a:extLst>
              <a:ext uri="{FF2B5EF4-FFF2-40B4-BE49-F238E27FC236}">
                <a16:creationId xmlns:a16="http://schemas.microsoft.com/office/drawing/2014/main" id="{E523A30C-1AF4-44C0-AAE6-A349941774CF}"/>
              </a:ext>
            </a:extLst>
          </p:cNvPr>
          <p:cNvSpPr txBox="1"/>
          <p:nvPr/>
        </p:nvSpPr>
        <p:spPr>
          <a:xfrm>
            <a:off x="3586427" y="4772447"/>
            <a:ext cx="941212"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ea typeface="Calibri"/>
                <a:cs typeface="Calibri"/>
              </a:rPr>
              <a:t>HENRICO</a:t>
            </a:r>
            <a:endParaRPr lang="en-US" sz="1200" dirty="0">
              <a:solidFill>
                <a:srgbClr val="3F3F3F"/>
              </a:solidFill>
              <a:latin typeface="Century Gothic"/>
            </a:endParaRPr>
          </a:p>
        </p:txBody>
      </p:sp>
      <p:sp>
        <p:nvSpPr>
          <p:cNvPr id="11" name="TextBox 10">
            <a:extLst>
              <a:ext uri="{FF2B5EF4-FFF2-40B4-BE49-F238E27FC236}">
                <a16:creationId xmlns:a16="http://schemas.microsoft.com/office/drawing/2014/main" id="{91B1BD52-C800-4769-8C4B-F4D9148FA3CA}"/>
              </a:ext>
            </a:extLst>
          </p:cNvPr>
          <p:cNvSpPr txBox="1"/>
          <p:nvPr/>
        </p:nvSpPr>
        <p:spPr>
          <a:xfrm>
            <a:off x="2050395" y="5186852"/>
            <a:ext cx="1251463"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ea typeface="Calibri"/>
                <a:cs typeface="Calibri"/>
              </a:rPr>
              <a:t>CHESTERFIELD</a:t>
            </a:r>
            <a:endParaRPr lang="en-US" sz="1200" dirty="0">
              <a:solidFill>
                <a:srgbClr val="3F3F3F"/>
              </a:solidFill>
              <a:latin typeface="Century Gothic"/>
            </a:endParaRPr>
          </a:p>
        </p:txBody>
      </p:sp>
      <p:sp>
        <p:nvSpPr>
          <p:cNvPr id="13" name="TextBox 12">
            <a:extLst>
              <a:ext uri="{FF2B5EF4-FFF2-40B4-BE49-F238E27FC236}">
                <a16:creationId xmlns:a16="http://schemas.microsoft.com/office/drawing/2014/main" id="{F11AEA66-281E-4FB2-A0C2-263A5436CB3E}"/>
              </a:ext>
            </a:extLst>
          </p:cNvPr>
          <p:cNvSpPr txBox="1"/>
          <p:nvPr/>
        </p:nvSpPr>
        <p:spPr>
          <a:xfrm>
            <a:off x="817306" y="4422199"/>
            <a:ext cx="1192363"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ea typeface="Calibri"/>
                <a:cs typeface="Calibri"/>
              </a:rPr>
              <a:t>POWHATAN</a:t>
            </a:r>
            <a:endParaRPr lang="en-US" sz="1200" dirty="0">
              <a:solidFill>
                <a:srgbClr val="3F3F3F"/>
              </a:solidFill>
              <a:latin typeface="Century Gothic"/>
            </a:endParaRPr>
          </a:p>
        </p:txBody>
      </p:sp>
      <p:sp>
        <p:nvSpPr>
          <p:cNvPr id="14" name="TextBox 13">
            <a:extLst>
              <a:ext uri="{FF2B5EF4-FFF2-40B4-BE49-F238E27FC236}">
                <a16:creationId xmlns:a16="http://schemas.microsoft.com/office/drawing/2014/main" id="{A112AF46-AE22-495D-8336-F38858B0B00D}"/>
              </a:ext>
            </a:extLst>
          </p:cNvPr>
          <p:cNvSpPr txBox="1"/>
          <p:nvPr/>
        </p:nvSpPr>
        <p:spPr>
          <a:xfrm>
            <a:off x="681300" y="3704965"/>
            <a:ext cx="1308562"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cs typeface="Calibri"/>
              </a:rPr>
              <a:t>GOOCHLAND</a:t>
            </a:r>
            <a:endParaRPr lang="en-US" sz="1200" dirty="0">
              <a:solidFill>
                <a:srgbClr val="3F3F3F"/>
              </a:solidFill>
              <a:latin typeface="Century Gothic"/>
            </a:endParaRPr>
          </a:p>
        </p:txBody>
      </p:sp>
      <p:sp>
        <p:nvSpPr>
          <p:cNvPr id="15" name="TextBox 14">
            <a:extLst>
              <a:ext uri="{FF2B5EF4-FFF2-40B4-BE49-F238E27FC236}">
                <a16:creationId xmlns:a16="http://schemas.microsoft.com/office/drawing/2014/main" id="{DB8C3D52-607F-4B0E-9DB9-FCC205F30D77}"/>
              </a:ext>
            </a:extLst>
          </p:cNvPr>
          <p:cNvSpPr txBox="1"/>
          <p:nvPr/>
        </p:nvSpPr>
        <p:spPr>
          <a:xfrm>
            <a:off x="2293833" y="3241095"/>
            <a:ext cx="979234"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ea typeface="Calibri"/>
                <a:cs typeface="Calibri"/>
              </a:rPr>
              <a:t>HANOVER</a:t>
            </a:r>
            <a:endParaRPr lang="en-US" sz="1200" dirty="0">
              <a:solidFill>
                <a:srgbClr val="3F3F3F"/>
              </a:solidFill>
              <a:latin typeface="Century Gothic"/>
            </a:endParaRPr>
          </a:p>
        </p:txBody>
      </p:sp>
      <p:sp>
        <p:nvSpPr>
          <p:cNvPr id="16" name="TextBox 15">
            <a:extLst>
              <a:ext uri="{FF2B5EF4-FFF2-40B4-BE49-F238E27FC236}">
                <a16:creationId xmlns:a16="http://schemas.microsoft.com/office/drawing/2014/main" id="{439D2C12-C8E3-4DD6-999E-4663F6948040}"/>
              </a:ext>
            </a:extLst>
          </p:cNvPr>
          <p:cNvSpPr txBox="1"/>
          <p:nvPr/>
        </p:nvSpPr>
        <p:spPr>
          <a:xfrm>
            <a:off x="4897627" y="4626509"/>
            <a:ext cx="941212"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ea typeface="Calibri"/>
                <a:cs typeface="Calibri"/>
              </a:rPr>
              <a:t>NEW KENT</a:t>
            </a:r>
            <a:endParaRPr lang="en-US" sz="1200" dirty="0">
              <a:solidFill>
                <a:srgbClr val="3F3F3F"/>
              </a:solidFill>
              <a:latin typeface="Century Gothic"/>
            </a:endParaRPr>
          </a:p>
        </p:txBody>
      </p:sp>
      <p:sp>
        <p:nvSpPr>
          <p:cNvPr id="17" name="TextBox 16">
            <a:extLst>
              <a:ext uri="{FF2B5EF4-FFF2-40B4-BE49-F238E27FC236}">
                <a16:creationId xmlns:a16="http://schemas.microsoft.com/office/drawing/2014/main" id="{FCD8E968-64C1-4699-A95C-B8D7A5D4C425}"/>
              </a:ext>
            </a:extLst>
          </p:cNvPr>
          <p:cNvSpPr txBox="1"/>
          <p:nvPr/>
        </p:nvSpPr>
        <p:spPr>
          <a:xfrm>
            <a:off x="4375095" y="5238970"/>
            <a:ext cx="1326913"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ea typeface="Calibri"/>
                <a:cs typeface="Calibri"/>
              </a:rPr>
              <a:t>CHARLES CITY</a:t>
            </a:r>
            <a:endParaRPr lang="en-US" sz="1200" dirty="0">
              <a:solidFill>
                <a:srgbClr val="3F3F3F"/>
              </a:solidFill>
              <a:latin typeface="Century Gothic"/>
            </a:endParaRPr>
          </a:p>
        </p:txBody>
      </p:sp>
      <p:sp>
        <p:nvSpPr>
          <p:cNvPr id="9" name="TextBox 8">
            <a:extLst>
              <a:ext uri="{FF2B5EF4-FFF2-40B4-BE49-F238E27FC236}">
                <a16:creationId xmlns:a16="http://schemas.microsoft.com/office/drawing/2014/main" id="{633E386C-DBAC-75E3-4B7B-3E87FC7BA538}"/>
              </a:ext>
            </a:extLst>
          </p:cNvPr>
          <p:cNvSpPr txBox="1"/>
          <p:nvPr/>
        </p:nvSpPr>
        <p:spPr>
          <a:xfrm>
            <a:off x="813637" y="6081403"/>
            <a:ext cx="3950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ea typeface="Calibri"/>
                <a:cs typeface="Calibri"/>
              </a:rPr>
              <a:t>16</a:t>
            </a:r>
            <a:endParaRPr lang="en-US" sz="1200">
              <a:solidFill>
                <a:srgbClr val="3F3F3F"/>
              </a:solidFill>
              <a:latin typeface="Century Gothic"/>
            </a:endParaRPr>
          </a:p>
        </p:txBody>
      </p:sp>
      <p:sp>
        <p:nvSpPr>
          <p:cNvPr id="10" name="TextBox 9">
            <a:extLst>
              <a:ext uri="{FF2B5EF4-FFF2-40B4-BE49-F238E27FC236}">
                <a16:creationId xmlns:a16="http://schemas.microsoft.com/office/drawing/2014/main" id="{E05CD9CC-6F9E-93D1-29A1-B1283958CE2C}"/>
              </a:ext>
            </a:extLst>
          </p:cNvPr>
          <p:cNvSpPr txBox="1"/>
          <p:nvPr/>
        </p:nvSpPr>
        <p:spPr>
          <a:xfrm>
            <a:off x="216178" y="6074816"/>
            <a:ext cx="3950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ea typeface="Calibri"/>
                <a:cs typeface="Calibri"/>
              </a:rPr>
              <a:t>0</a:t>
            </a:r>
            <a:endParaRPr lang="en-US" sz="1200">
              <a:solidFill>
                <a:srgbClr val="3F3F3F"/>
              </a:solidFill>
              <a:latin typeface="Century Gothic"/>
            </a:endParaRPr>
          </a:p>
        </p:txBody>
      </p:sp>
      <p:sp>
        <p:nvSpPr>
          <p:cNvPr id="18" name="TextBox 17">
            <a:extLst>
              <a:ext uri="{FF2B5EF4-FFF2-40B4-BE49-F238E27FC236}">
                <a16:creationId xmlns:a16="http://schemas.microsoft.com/office/drawing/2014/main" id="{FE31540B-DDF1-F30F-B614-7AB13DBA6AA6}"/>
              </a:ext>
            </a:extLst>
          </p:cNvPr>
          <p:cNvSpPr txBox="1"/>
          <p:nvPr/>
        </p:nvSpPr>
        <p:spPr>
          <a:xfrm>
            <a:off x="524303" y="6073882"/>
            <a:ext cx="3950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3F3F3F"/>
                </a:solidFill>
                <a:latin typeface="Century Gothic"/>
                <a:cs typeface="Calibri"/>
              </a:rPr>
              <a:t>8</a:t>
            </a:r>
            <a:endParaRPr lang="en-US" sz="1200">
              <a:solidFill>
                <a:srgbClr val="3F3F3F"/>
              </a:solidFill>
              <a:latin typeface="Century Gothic"/>
            </a:endParaRPr>
          </a:p>
        </p:txBody>
      </p:sp>
      <p:sp>
        <p:nvSpPr>
          <p:cNvPr id="33" name="TextBox 32">
            <a:extLst>
              <a:ext uri="{FF2B5EF4-FFF2-40B4-BE49-F238E27FC236}">
                <a16:creationId xmlns:a16="http://schemas.microsoft.com/office/drawing/2014/main" id="{75C311B3-AB00-0B74-F23B-A705346D4162}"/>
              </a:ext>
            </a:extLst>
          </p:cNvPr>
          <p:cNvSpPr txBox="1"/>
          <p:nvPr/>
        </p:nvSpPr>
        <p:spPr>
          <a:xfrm>
            <a:off x="1441919" y="6074816"/>
            <a:ext cx="39502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chemeClr val="tx1">
                    <a:lumMod val="75000"/>
                    <a:lumOff val="25000"/>
                  </a:schemeClr>
                </a:solidFill>
                <a:latin typeface="Century Gothic"/>
                <a:ea typeface="Calibri"/>
                <a:cs typeface="Calibri"/>
              </a:rPr>
              <a:t>32</a:t>
            </a:r>
            <a:endParaRPr lang="en-US" sz="1200">
              <a:solidFill>
                <a:schemeClr val="tx1">
                  <a:lumMod val="75000"/>
                  <a:lumOff val="25000"/>
                </a:schemeClr>
              </a:solidFill>
              <a:latin typeface="Century Gothic"/>
            </a:endParaRPr>
          </a:p>
        </p:txBody>
      </p:sp>
      <p:sp>
        <p:nvSpPr>
          <p:cNvPr id="34" name="TextBox 33">
            <a:extLst>
              <a:ext uri="{FF2B5EF4-FFF2-40B4-BE49-F238E27FC236}">
                <a16:creationId xmlns:a16="http://schemas.microsoft.com/office/drawing/2014/main" id="{98DEE315-A2AA-881E-5AF6-CD4FD39BE816}"/>
              </a:ext>
            </a:extLst>
          </p:cNvPr>
          <p:cNvSpPr txBox="1"/>
          <p:nvPr/>
        </p:nvSpPr>
        <p:spPr>
          <a:xfrm>
            <a:off x="409106" y="1230343"/>
            <a:ext cx="39502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rgbClr val="3F3F3F"/>
                </a:solidFill>
                <a:latin typeface="Century Gothic"/>
                <a:ea typeface="Calibri"/>
                <a:cs typeface="Calibri"/>
              </a:rPr>
              <a:t>N</a:t>
            </a:r>
            <a:endParaRPr lang="en-US" sz="2000">
              <a:solidFill>
                <a:srgbClr val="3F3F3F"/>
              </a:solidFill>
              <a:latin typeface="Century Gothic"/>
            </a:endParaRPr>
          </a:p>
        </p:txBody>
      </p:sp>
      <p:pic>
        <p:nvPicPr>
          <p:cNvPr id="38" name="Picture 37" descr="Shape, arrow&#10;&#10;Description automatically generated">
            <a:extLst>
              <a:ext uri="{FF2B5EF4-FFF2-40B4-BE49-F238E27FC236}">
                <a16:creationId xmlns:a16="http://schemas.microsoft.com/office/drawing/2014/main" id="{7FE82953-CE72-75B3-F137-792A79A791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604"/>
          <a:stretch/>
        </p:blipFill>
        <p:spPr>
          <a:xfrm>
            <a:off x="409107" y="1568625"/>
            <a:ext cx="404200" cy="587613"/>
          </a:xfrm>
          <a:prstGeom prst="rect">
            <a:avLst/>
          </a:prstGeom>
        </p:spPr>
      </p:pic>
      <p:sp>
        <p:nvSpPr>
          <p:cNvPr id="39" name="TextBox 38">
            <a:extLst>
              <a:ext uri="{FF2B5EF4-FFF2-40B4-BE49-F238E27FC236}">
                <a16:creationId xmlns:a16="http://schemas.microsoft.com/office/drawing/2014/main" id="{406C9674-A068-1CD3-9C7F-60B1C4333692}"/>
              </a:ext>
            </a:extLst>
          </p:cNvPr>
          <p:cNvSpPr txBox="1"/>
          <p:nvPr/>
        </p:nvSpPr>
        <p:spPr>
          <a:xfrm>
            <a:off x="1699668" y="6074816"/>
            <a:ext cx="162594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chemeClr val="tx1">
                    <a:lumMod val="75000"/>
                    <a:lumOff val="25000"/>
                  </a:schemeClr>
                </a:solidFill>
                <a:latin typeface="Century Gothic"/>
                <a:cs typeface="Calibri"/>
              </a:rPr>
              <a:t>Km</a:t>
            </a:r>
            <a:endParaRPr lang="en-US" sz="1200" dirty="0">
              <a:solidFill>
                <a:schemeClr val="tx1">
                  <a:lumMod val="75000"/>
                  <a:lumOff val="25000"/>
                </a:schemeClr>
              </a:solidFill>
              <a:latin typeface="Century Gothic"/>
            </a:endParaRPr>
          </a:p>
        </p:txBody>
      </p:sp>
      <p:sp>
        <p:nvSpPr>
          <p:cNvPr id="22" name="TextBox 21">
            <a:extLst>
              <a:ext uri="{FF2B5EF4-FFF2-40B4-BE49-F238E27FC236}">
                <a16:creationId xmlns:a16="http://schemas.microsoft.com/office/drawing/2014/main" id="{7EF7284A-FBC3-4990-8A76-D83B356E2D85}"/>
              </a:ext>
            </a:extLst>
          </p:cNvPr>
          <p:cNvSpPr txBox="1"/>
          <p:nvPr/>
        </p:nvSpPr>
        <p:spPr>
          <a:xfrm>
            <a:off x="2834039" y="3653417"/>
            <a:ext cx="979233" cy="204311"/>
          </a:xfrm>
          <a:prstGeom prst="roundRect">
            <a:avLst/>
          </a:prstGeom>
          <a:solidFill>
            <a:srgbClr val="FFFFFF">
              <a:alpha val="80000"/>
            </a:srgbClr>
          </a:solidFill>
          <a:ln>
            <a:solidFill>
              <a:schemeClr val="bg2">
                <a:lumMod val="50000"/>
              </a:schemeClr>
            </a:solid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ctr"/>
            <a:r>
              <a:rPr lang="en-US" sz="1200" dirty="0">
                <a:solidFill>
                  <a:srgbClr val="3F3F3F"/>
                </a:solidFill>
                <a:latin typeface="Century Gothic"/>
                <a:cs typeface="Calibri"/>
              </a:rPr>
              <a:t>ASHLAND</a:t>
            </a:r>
            <a:endParaRPr lang="en-US" sz="1200" dirty="0"/>
          </a:p>
        </p:txBody>
      </p:sp>
      <p:sp>
        <p:nvSpPr>
          <p:cNvPr id="32" name="Title 1">
            <a:extLst>
              <a:ext uri="{FF2B5EF4-FFF2-40B4-BE49-F238E27FC236}">
                <a16:creationId xmlns:a16="http://schemas.microsoft.com/office/drawing/2014/main" id="{E3B1148E-375A-3CE0-BAE6-BE176F1044D8}"/>
              </a:ext>
            </a:extLst>
          </p:cNvPr>
          <p:cNvSpPr txBox="1">
            <a:spLocks/>
          </p:cNvSpPr>
          <p:nvPr/>
        </p:nvSpPr>
        <p:spPr>
          <a:xfrm>
            <a:off x="8831809" y="3189684"/>
            <a:ext cx="3512591" cy="478631"/>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200" dirty="0">
                <a:solidFill>
                  <a:schemeClr val="tx1">
                    <a:lumMod val="75000"/>
                    <a:lumOff val="25000"/>
                  </a:schemeClr>
                </a:solidFill>
                <a:latin typeface="Century Gothic"/>
              </a:rPr>
              <a:t>June 2010 - June 2023</a:t>
            </a:r>
            <a:endParaRPr lang="en-US" sz="2200" dirty="0">
              <a:solidFill>
                <a:schemeClr val="tx1">
                  <a:lumMod val="75000"/>
                  <a:lumOff val="25000"/>
                </a:schemeClr>
              </a:solidFill>
            </a:endParaRPr>
          </a:p>
        </p:txBody>
      </p:sp>
    </p:spTree>
    <p:extLst>
      <p:ext uri="{BB962C8B-B14F-4D97-AF65-F5344CB8AC3E}">
        <p14:creationId xmlns:p14="http://schemas.microsoft.com/office/powerpoint/2010/main" val="1620443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Objectives</a:t>
            </a:r>
          </a:p>
        </p:txBody>
      </p:sp>
      <p:sp>
        <p:nvSpPr>
          <p:cNvPr id="2" name="Rectangle: Rounded Corners 1">
            <a:extLst>
              <a:ext uri="{FF2B5EF4-FFF2-40B4-BE49-F238E27FC236}">
                <a16:creationId xmlns:a16="http://schemas.microsoft.com/office/drawing/2014/main" id="{B705181F-8783-B751-AF63-2482B1703588}"/>
              </a:ext>
            </a:extLst>
          </p:cNvPr>
          <p:cNvSpPr/>
          <p:nvPr/>
        </p:nvSpPr>
        <p:spPr>
          <a:xfrm>
            <a:off x="959809" y="1239164"/>
            <a:ext cx="10272382" cy="1127316"/>
          </a:xfrm>
          <a:prstGeom prst="roundRect">
            <a:avLst/>
          </a:prstGeom>
          <a:solidFill>
            <a:srgbClr val="FFE29B"/>
          </a:solidFill>
          <a:ln>
            <a:solidFill>
              <a:srgbClr val="FFC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Century Gothic" panose="020B0502020202020204" pitchFamily="34" charset="0"/>
              </a:rPr>
              <a:t>Map areas at risk of pluvial flooding  </a:t>
            </a:r>
            <a:endParaRPr lang="en-US" dirty="0">
              <a:solidFill>
                <a:schemeClr val="tx1">
                  <a:lumMod val="75000"/>
                  <a:lumOff val="25000"/>
                </a:schemeClr>
              </a:solidFill>
              <a:latin typeface="Century Gothic" panose="020B0502020202020204" pitchFamily="34" charset="0"/>
            </a:endParaRPr>
          </a:p>
        </p:txBody>
      </p:sp>
      <p:sp>
        <p:nvSpPr>
          <p:cNvPr id="4" name="Rectangle: Rounded Corners 3">
            <a:extLst>
              <a:ext uri="{FF2B5EF4-FFF2-40B4-BE49-F238E27FC236}">
                <a16:creationId xmlns:a16="http://schemas.microsoft.com/office/drawing/2014/main" id="{9728495C-48A7-D68B-4E1E-7207E7A4F86D}"/>
              </a:ext>
            </a:extLst>
          </p:cNvPr>
          <p:cNvSpPr/>
          <p:nvPr/>
        </p:nvSpPr>
        <p:spPr>
          <a:xfrm>
            <a:off x="645559" y="2982653"/>
            <a:ext cx="10900881" cy="1126710"/>
          </a:xfrm>
          <a:prstGeom prst="roundRect">
            <a:avLst/>
          </a:prstGeom>
          <a:solidFill>
            <a:srgbClr val="FFEBB9"/>
          </a:solidFill>
          <a:ln>
            <a:solidFill>
              <a:srgbClr val="FFCF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Century Gothic" panose="020B0502020202020204" pitchFamily="34" charset="0"/>
              </a:rPr>
              <a:t>Identify flood-prone areas that intersect</a:t>
            </a:r>
          </a:p>
          <a:p>
            <a:pPr algn="ctr"/>
            <a:r>
              <a:rPr lang="en-US" sz="2800" dirty="0">
                <a:solidFill>
                  <a:schemeClr val="tx1">
                    <a:lumMod val="75000"/>
                    <a:lumOff val="25000"/>
                  </a:schemeClr>
                </a:solidFill>
                <a:latin typeface="Century Gothic" panose="020B0502020202020204" pitchFamily="34" charset="0"/>
              </a:rPr>
              <a:t>disadvantaged communities</a:t>
            </a:r>
          </a:p>
        </p:txBody>
      </p:sp>
      <p:sp>
        <p:nvSpPr>
          <p:cNvPr id="3" name="Rectangle: Rounded Corners 2">
            <a:extLst>
              <a:ext uri="{FF2B5EF4-FFF2-40B4-BE49-F238E27FC236}">
                <a16:creationId xmlns:a16="http://schemas.microsoft.com/office/drawing/2014/main" id="{C166F54A-370F-16CC-9584-7417DAEB521D}"/>
              </a:ext>
            </a:extLst>
          </p:cNvPr>
          <p:cNvSpPr/>
          <p:nvPr/>
        </p:nvSpPr>
        <p:spPr>
          <a:xfrm>
            <a:off x="266700" y="4753363"/>
            <a:ext cx="11682145" cy="1126710"/>
          </a:xfrm>
          <a:prstGeom prst="roundRect">
            <a:avLst/>
          </a:prstGeom>
          <a:solidFill>
            <a:srgbClr val="FFF4D7"/>
          </a:solidFill>
          <a:ln>
            <a:solidFill>
              <a:srgbClr val="FFCF57"/>
            </a:solidFill>
          </a:ln>
        </p:spPr>
        <p:style>
          <a:lnRef idx="2">
            <a:schemeClr val="accent4"/>
          </a:lnRef>
          <a:fillRef idx="1">
            <a:schemeClr val="lt1"/>
          </a:fillRef>
          <a:effectRef idx="0">
            <a:schemeClr val="accent4"/>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800" dirty="0">
                <a:solidFill>
                  <a:schemeClr val="tx1">
                    <a:lumMod val="75000"/>
                    <a:lumOff val="25000"/>
                  </a:schemeClr>
                </a:solidFill>
                <a:latin typeface="Century Gothic" panose="020B0502020202020204" pitchFamily="34" charset="0"/>
              </a:rPr>
              <a:t>Inform allocation of resources for </a:t>
            </a:r>
          </a:p>
          <a:p>
            <a:pPr algn="ctr"/>
            <a:r>
              <a:rPr lang="en-US" sz="2800" dirty="0">
                <a:solidFill>
                  <a:schemeClr val="tx1">
                    <a:lumMod val="75000"/>
                    <a:lumOff val="25000"/>
                  </a:schemeClr>
                </a:solidFill>
                <a:latin typeface="Century Gothic" panose="020B0502020202020204" pitchFamily="34" charset="0"/>
              </a:rPr>
              <a:t>disaster management and mitigation efforts</a:t>
            </a:r>
          </a:p>
        </p:txBody>
      </p:sp>
      <p:pic>
        <p:nvPicPr>
          <p:cNvPr id="15" name="Graphic 14" descr="Chevron arrows with solid fill">
            <a:extLst>
              <a:ext uri="{FF2B5EF4-FFF2-40B4-BE49-F238E27FC236}">
                <a16:creationId xmlns:a16="http://schemas.microsoft.com/office/drawing/2014/main" id="{BEEA213D-1E9F-C0D6-1F5C-39353356E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9667169" y="2220108"/>
            <a:ext cx="484872" cy="914400"/>
          </a:xfrm>
          <a:prstGeom prst="rect">
            <a:avLst/>
          </a:prstGeom>
        </p:spPr>
      </p:pic>
      <p:pic>
        <p:nvPicPr>
          <p:cNvPr id="16" name="Graphic 15" descr="Chevron arrows with solid fill">
            <a:extLst>
              <a:ext uri="{FF2B5EF4-FFF2-40B4-BE49-F238E27FC236}">
                <a16:creationId xmlns:a16="http://schemas.microsoft.com/office/drawing/2014/main" id="{9D58618E-9138-0361-9470-B927926080F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039959" y="3979714"/>
            <a:ext cx="484872" cy="914400"/>
          </a:xfrm>
          <a:prstGeom prst="rect">
            <a:avLst/>
          </a:prstGeom>
        </p:spPr>
      </p:pic>
      <p:pic>
        <p:nvPicPr>
          <p:cNvPr id="17" name="Graphic 16" descr="Chevron arrows with solid fill">
            <a:extLst>
              <a:ext uri="{FF2B5EF4-FFF2-40B4-BE49-F238E27FC236}">
                <a16:creationId xmlns:a16="http://schemas.microsoft.com/office/drawing/2014/main" id="{12D03B93-40E9-A744-6A3F-A5A2A31757D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9667169" y="3979714"/>
            <a:ext cx="484872" cy="914400"/>
          </a:xfrm>
          <a:prstGeom prst="rect">
            <a:avLst/>
          </a:prstGeom>
        </p:spPr>
      </p:pic>
      <p:pic>
        <p:nvPicPr>
          <p:cNvPr id="18" name="Graphic 17" descr="Chevron arrows with solid fill">
            <a:extLst>
              <a:ext uri="{FF2B5EF4-FFF2-40B4-BE49-F238E27FC236}">
                <a16:creationId xmlns:a16="http://schemas.microsoft.com/office/drawing/2014/main" id="{18A52B2C-1A14-171D-2826-2999EBA7FEB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853564" y="3979714"/>
            <a:ext cx="484872" cy="914400"/>
          </a:xfrm>
          <a:prstGeom prst="rect">
            <a:avLst/>
          </a:prstGeom>
        </p:spPr>
      </p:pic>
      <p:pic>
        <p:nvPicPr>
          <p:cNvPr id="19" name="Graphic 18" descr="Chevron arrows with solid fill">
            <a:extLst>
              <a:ext uri="{FF2B5EF4-FFF2-40B4-BE49-F238E27FC236}">
                <a16:creationId xmlns:a16="http://schemas.microsoft.com/office/drawing/2014/main" id="{B8804AE0-C72E-9010-4404-55B96837AC1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853564" y="2220107"/>
            <a:ext cx="484872" cy="914400"/>
          </a:xfrm>
          <a:prstGeom prst="rect">
            <a:avLst/>
          </a:prstGeom>
        </p:spPr>
      </p:pic>
      <p:pic>
        <p:nvPicPr>
          <p:cNvPr id="20" name="Graphic 19" descr="Chevron arrows with solid fill">
            <a:extLst>
              <a:ext uri="{FF2B5EF4-FFF2-40B4-BE49-F238E27FC236}">
                <a16:creationId xmlns:a16="http://schemas.microsoft.com/office/drawing/2014/main" id="{932DE6D7-768C-B2F0-BF8E-CB09C6B6DBC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2039959" y="2220107"/>
            <a:ext cx="484872" cy="914400"/>
          </a:xfrm>
          <a:prstGeom prst="rect">
            <a:avLst/>
          </a:prstGeom>
        </p:spPr>
      </p:pic>
      <p:pic>
        <p:nvPicPr>
          <p:cNvPr id="22" name="Graphic 21" descr="Map with pin outline">
            <a:extLst>
              <a:ext uri="{FF2B5EF4-FFF2-40B4-BE49-F238E27FC236}">
                <a16:creationId xmlns:a16="http://schemas.microsoft.com/office/drawing/2014/main" id="{86E1688A-2C5F-8569-FCDB-CE1C70BFA1D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1460" y="1343115"/>
            <a:ext cx="914400" cy="914400"/>
          </a:xfrm>
          <a:prstGeom prst="rect">
            <a:avLst/>
          </a:prstGeom>
        </p:spPr>
      </p:pic>
      <p:pic>
        <p:nvPicPr>
          <p:cNvPr id="23" name="Graphic 22" descr="Map with pin outline">
            <a:extLst>
              <a:ext uri="{FF2B5EF4-FFF2-40B4-BE49-F238E27FC236}">
                <a16:creationId xmlns:a16="http://schemas.microsoft.com/office/drawing/2014/main" id="{E8B7D594-F859-5BBA-A1A8-A2F21941A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147911" y="1339666"/>
            <a:ext cx="914400" cy="914400"/>
          </a:xfrm>
          <a:prstGeom prst="rect">
            <a:avLst/>
          </a:prstGeom>
        </p:spPr>
      </p:pic>
      <p:pic>
        <p:nvPicPr>
          <p:cNvPr id="25" name="Graphic 24" descr="Users outline">
            <a:extLst>
              <a:ext uri="{FF2B5EF4-FFF2-40B4-BE49-F238E27FC236}">
                <a16:creationId xmlns:a16="http://schemas.microsoft.com/office/drawing/2014/main" id="{79B126DF-D152-D2DC-A220-1787C80889C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59507" y="3089025"/>
            <a:ext cx="914400" cy="914400"/>
          </a:xfrm>
          <a:prstGeom prst="rect">
            <a:avLst/>
          </a:prstGeom>
        </p:spPr>
      </p:pic>
      <p:pic>
        <p:nvPicPr>
          <p:cNvPr id="26" name="Graphic 25" descr="Users outline">
            <a:extLst>
              <a:ext uri="{FF2B5EF4-FFF2-40B4-BE49-F238E27FC236}">
                <a16:creationId xmlns:a16="http://schemas.microsoft.com/office/drawing/2014/main" id="{62B6BBED-DB5D-DD1F-6CB0-2415B99C862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419606" y="3089025"/>
            <a:ext cx="914400" cy="914400"/>
          </a:xfrm>
          <a:prstGeom prst="rect">
            <a:avLst/>
          </a:prstGeom>
        </p:spPr>
      </p:pic>
      <p:pic>
        <p:nvPicPr>
          <p:cNvPr id="28" name="Graphic 27" descr="Construction worker female outline">
            <a:extLst>
              <a:ext uri="{FF2B5EF4-FFF2-40B4-BE49-F238E27FC236}">
                <a16:creationId xmlns:a16="http://schemas.microsoft.com/office/drawing/2014/main" id="{F7C960F6-7FE6-72D2-98B5-D2D58464103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49588" y="4855976"/>
            <a:ext cx="914400" cy="914400"/>
          </a:xfrm>
          <a:prstGeom prst="rect">
            <a:avLst/>
          </a:prstGeom>
        </p:spPr>
      </p:pic>
      <p:pic>
        <p:nvPicPr>
          <p:cNvPr id="29" name="Graphic 28" descr="Construction worker female outline">
            <a:extLst>
              <a:ext uri="{FF2B5EF4-FFF2-40B4-BE49-F238E27FC236}">
                <a16:creationId xmlns:a16="http://schemas.microsoft.com/office/drawing/2014/main" id="{5DFCCFA5-C5F9-5954-3E2D-FB13D634AB5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958834" y="4859518"/>
            <a:ext cx="914400" cy="914400"/>
          </a:xfrm>
          <a:prstGeom prst="rect">
            <a:avLst/>
          </a:prstGeom>
        </p:spPr>
      </p:pic>
    </p:spTree>
    <p:extLst>
      <p:ext uri="{BB962C8B-B14F-4D97-AF65-F5344CB8AC3E}">
        <p14:creationId xmlns:p14="http://schemas.microsoft.com/office/powerpoint/2010/main" val="223356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up)">
                                      <p:cBhvr>
                                        <p:cTn id="10" dur="500"/>
                                        <p:tgtEl>
                                          <p:spTgt spid="20"/>
                                        </p:tgtEl>
                                      </p:cBhvr>
                                    </p:animEffect>
                                  </p:childTnLst>
                                </p:cTn>
                              </p:par>
                              <p:par>
                                <p:cTn id="11" presetID="22" presetClass="entr" presetSubtype="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up)">
                                      <p:cBhvr>
                                        <p:cTn id="13" dur="500"/>
                                        <p:tgtEl>
                                          <p:spTgt spid="19"/>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par>
                                <p:cTn id="18" presetID="22" presetClass="entr" presetSubtype="1"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up)">
                                      <p:cBhvr>
                                        <p:cTn id="20" dur="500"/>
                                        <p:tgtEl>
                                          <p:spTgt spid="25"/>
                                        </p:tgtEl>
                                      </p:cBhvr>
                                    </p:animEffect>
                                  </p:childTnLst>
                                </p:cTn>
                              </p:par>
                              <p:par>
                                <p:cTn id="21" presetID="22" presetClass="entr" presetSubtype="1" fill="hold" nodeType="with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up)">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up)">
                                      <p:cBhvr>
                                        <p:cTn id="28" dur="500"/>
                                        <p:tgtEl>
                                          <p:spTgt spid="16"/>
                                        </p:tgtEl>
                                      </p:cBhvr>
                                    </p:animEffect>
                                  </p:childTnLst>
                                </p:cTn>
                              </p:par>
                              <p:par>
                                <p:cTn id="29" presetID="22" presetClass="entr" presetSubtype="1"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par>
                                <p:cTn id="32" presetID="22" presetClass="entr" presetSubtype="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wipe(up)">
                                      <p:cBhvr>
                                        <p:cTn id="34" dur="500"/>
                                        <p:tgtEl>
                                          <p:spTgt spid="18"/>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up)">
                                      <p:cBhvr>
                                        <p:cTn id="38" dur="500"/>
                                        <p:tgtEl>
                                          <p:spTgt spid="3"/>
                                        </p:tgtEl>
                                      </p:cBhvr>
                                    </p:animEffect>
                                  </p:childTnLst>
                                </p:cTn>
                              </p:par>
                              <p:par>
                                <p:cTn id="39" presetID="22" presetClass="entr" presetSubtype="1" fill="hold" nodeType="with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wipe(up)">
                                      <p:cBhvr>
                                        <p:cTn id="41" dur="500"/>
                                        <p:tgtEl>
                                          <p:spTgt spid="28"/>
                                        </p:tgtEl>
                                      </p:cBhvr>
                                    </p:animEffect>
                                  </p:childTnLst>
                                </p:cTn>
                              </p:par>
                              <p:par>
                                <p:cTn id="42" presetID="22" presetClass="entr" presetSubtype="1" fill="hold" nodeType="withEffect">
                                  <p:stCondLst>
                                    <p:cond delay="0"/>
                                  </p:stCondLst>
                                  <p:childTnLst>
                                    <p:set>
                                      <p:cBhvr>
                                        <p:cTn id="43" dur="1" fill="hold">
                                          <p:stCondLst>
                                            <p:cond delay="0"/>
                                          </p:stCondLst>
                                        </p:cTn>
                                        <p:tgtEl>
                                          <p:spTgt spid="29"/>
                                        </p:tgtEl>
                                        <p:attrNameLst>
                                          <p:attrName>style.visibility</p:attrName>
                                        </p:attrNameLst>
                                      </p:cBhvr>
                                      <p:to>
                                        <p:strVal val="visible"/>
                                      </p:to>
                                    </p:set>
                                    <p:animEffect transition="in" filter="wipe(up)">
                                      <p:cBhvr>
                                        <p:cTn id="4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Map&#10;&#10;Description automatically generated">
            <a:extLst>
              <a:ext uri="{FF2B5EF4-FFF2-40B4-BE49-F238E27FC236}">
                <a16:creationId xmlns:a16="http://schemas.microsoft.com/office/drawing/2014/main" id="{15C04803-5F72-9C32-F757-549C9CA598A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0912"/>
          <a:stretch/>
        </p:blipFill>
        <p:spPr>
          <a:xfrm>
            <a:off x="5115682" y="618614"/>
            <a:ext cx="6681783" cy="4744219"/>
          </a:xfrm>
          <a:prstGeom prst="rect">
            <a:avLst/>
          </a:prstGeom>
        </p:spPr>
      </p:pic>
      <p:sp>
        <p:nvSpPr>
          <p:cNvPr id="2" name="Rectangle 1">
            <a:extLst>
              <a:ext uri="{FF2B5EF4-FFF2-40B4-BE49-F238E27FC236}">
                <a16:creationId xmlns:a16="http://schemas.microsoft.com/office/drawing/2014/main" id="{96D743D8-42FA-E9C9-69DC-FC3236BFF485}"/>
              </a:ext>
            </a:extLst>
          </p:cNvPr>
          <p:cNvSpPr/>
          <p:nvPr/>
        </p:nvSpPr>
        <p:spPr>
          <a:xfrm>
            <a:off x="10065219" y="1366124"/>
            <a:ext cx="1593731" cy="9488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8" name="Rectangle: Rounded Corners 7">
            <a:extLst>
              <a:ext uri="{FF2B5EF4-FFF2-40B4-BE49-F238E27FC236}">
                <a16:creationId xmlns:a16="http://schemas.microsoft.com/office/drawing/2014/main" id="{64E6420E-307C-126C-8357-B4A96C57905F}"/>
              </a:ext>
            </a:extLst>
          </p:cNvPr>
          <p:cNvSpPr/>
          <p:nvPr/>
        </p:nvSpPr>
        <p:spPr>
          <a:xfrm>
            <a:off x="1366769" y="4115113"/>
            <a:ext cx="3078406" cy="1595412"/>
          </a:xfrm>
          <a:prstGeom prst="roundRect">
            <a:avLst/>
          </a:prstGeom>
          <a:solidFill>
            <a:srgbClr val="952F4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Century Gothic" panose="020B0502020202020204" pitchFamily="34" charset="0"/>
              </a:rPr>
              <a:t>Global Precipitation Measurement</a:t>
            </a:r>
          </a:p>
          <a:p>
            <a:pPr algn="ctr"/>
            <a:r>
              <a:rPr lang="en-US" sz="2000" dirty="0">
                <a:latin typeface="Century Gothic" panose="020B0502020202020204" pitchFamily="34" charset="0"/>
              </a:rPr>
              <a:t>Integrated Multi-</a:t>
            </a:r>
            <a:r>
              <a:rPr lang="en-US" sz="2000" dirty="0" err="1">
                <a:latin typeface="Century Gothic" panose="020B0502020202020204" pitchFamily="34" charset="0"/>
              </a:rPr>
              <a:t>satellitE</a:t>
            </a:r>
            <a:r>
              <a:rPr lang="en-US" sz="2000" dirty="0">
                <a:latin typeface="Century Gothic" panose="020B0502020202020204" pitchFamily="34" charset="0"/>
              </a:rPr>
              <a:t> Retrievals</a:t>
            </a:r>
          </a:p>
        </p:txBody>
      </p:sp>
      <p:sp>
        <p:nvSpPr>
          <p:cNvPr id="7" name="Title 1">
            <a:extLst>
              <a:ext uri="{FF2B5EF4-FFF2-40B4-BE49-F238E27FC236}">
                <a16:creationId xmlns:a16="http://schemas.microsoft.com/office/drawing/2014/main" id="{787BE186-CFDD-431D-82F5-FCFD1FCB5FD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Earth Observations</a:t>
            </a:r>
          </a:p>
        </p:txBody>
      </p:sp>
      <p:sp>
        <p:nvSpPr>
          <p:cNvPr id="9" name="TextBox 8">
            <a:extLst>
              <a:ext uri="{FF2B5EF4-FFF2-40B4-BE49-F238E27FC236}">
                <a16:creationId xmlns:a16="http://schemas.microsoft.com/office/drawing/2014/main" id="{36E9A6DD-0BB9-7F68-4353-DB0F011DBA46}"/>
              </a:ext>
            </a:extLst>
          </p:cNvPr>
          <p:cNvSpPr txBox="1"/>
          <p:nvPr/>
        </p:nvSpPr>
        <p:spPr>
          <a:xfrm>
            <a:off x="5679041" y="5492573"/>
            <a:ext cx="5555063" cy="830997"/>
          </a:xfrm>
          <a:prstGeom prst="rect">
            <a:avLst/>
          </a:prstGeom>
          <a:noFill/>
        </p:spPr>
        <p:txBody>
          <a:bodyPr wrap="square" lIns="91440" tIns="45720" rIns="91440" bIns="45720" rtlCol="0" anchor="t">
            <a:spAutoFit/>
          </a:bodyPr>
          <a:lstStyle/>
          <a:p>
            <a:pPr algn="ctr"/>
            <a:r>
              <a:rPr lang="en-US" sz="2400" b="1" dirty="0">
                <a:solidFill>
                  <a:schemeClr val="tx1">
                    <a:lumMod val="65000"/>
                    <a:lumOff val="35000"/>
                  </a:schemeClr>
                </a:solidFill>
                <a:latin typeface="Century Gothic"/>
              </a:rPr>
              <a:t>Precipitation Depth (mm) </a:t>
            </a:r>
            <a:br>
              <a:rPr lang="en-US" sz="2400" b="1" dirty="0">
                <a:solidFill>
                  <a:schemeClr val="tx1">
                    <a:lumMod val="65000"/>
                    <a:lumOff val="35000"/>
                  </a:schemeClr>
                </a:solidFill>
                <a:latin typeface="Century Gothic"/>
              </a:rPr>
            </a:br>
            <a:r>
              <a:rPr lang="en-US" sz="2400" b="1" dirty="0">
                <a:solidFill>
                  <a:schemeClr val="tx1">
                    <a:lumMod val="65000"/>
                    <a:lumOff val="35000"/>
                  </a:schemeClr>
                </a:solidFill>
                <a:latin typeface="Century Gothic"/>
              </a:rPr>
              <a:t>5/18/18</a:t>
            </a:r>
          </a:p>
        </p:txBody>
      </p:sp>
      <p:pic>
        <p:nvPicPr>
          <p:cNvPr id="11" name="Picture 10" descr="Shape, rectangle&#10;&#10;Description automatically generated">
            <a:extLst>
              <a:ext uri="{FF2B5EF4-FFF2-40B4-BE49-F238E27FC236}">
                <a16:creationId xmlns:a16="http://schemas.microsoft.com/office/drawing/2014/main" id="{55ADBC3F-DA8C-2608-CF7F-3DF4B5C09F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88789" y="1284472"/>
            <a:ext cx="708038" cy="887613"/>
          </a:xfrm>
          <a:prstGeom prst="rect">
            <a:avLst/>
          </a:prstGeom>
        </p:spPr>
      </p:pic>
      <p:sp>
        <p:nvSpPr>
          <p:cNvPr id="12" name="TextBox 11">
            <a:extLst>
              <a:ext uri="{FF2B5EF4-FFF2-40B4-BE49-F238E27FC236}">
                <a16:creationId xmlns:a16="http://schemas.microsoft.com/office/drawing/2014/main" id="{80EC3C59-43A8-BA69-A1BF-93919E6422EA}"/>
              </a:ext>
            </a:extLst>
          </p:cNvPr>
          <p:cNvSpPr txBox="1"/>
          <p:nvPr/>
        </p:nvSpPr>
        <p:spPr>
          <a:xfrm>
            <a:off x="10752710" y="1225381"/>
            <a:ext cx="1593730"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103.91</a:t>
            </a:r>
          </a:p>
        </p:txBody>
      </p:sp>
      <p:sp>
        <p:nvSpPr>
          <p:cNvPr id="14" name="TextBox 13">
            <a:extLst>
              <a:ext uri="{FF2B5EF4-FFF2-40B4-BE49-F238E27FC236}">
                <a16:creationId xmlns:a16="http://schemas.microsoft.com/office/drawing/2014/main" id="{1CFE4597-88DF-D7E6-E0B5-00310AA94F89}"/>
              </a:ext>
            </a:extLst>
          </p:cNvPr>
          <p:cNvSpPr txBox="1"/>
          <p:nvPr/>
        </p:nvSpPr>
        <p:spPr>
          <a:xfrm>
            <a:off x="10814271" y="1817700"/>
            <a:ext cx="1258678"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27.16</a:t>
            </a:r>
          </a:p>
        </p:txBody>
      </p:sp>
      <p:pic>
        <p:nvPicPr>
          <p:cNvPr id="10" name="Picture 9" descr="Map&#10;&#10;Description automatically generated">
            <a:extLst>
              <a:ext uri="{FF2B5EF4-FFF2-40B4-BE49-F238E27FC236}">
                <a16:creationId xmlns:a16="http://schemas.microsoft.com/office/drawing/2014/main" id="{EC72C0A2-526A-FDA8-3127-73B128FAE8C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552" t="94737" r="70293" b="-1723"/>
          <a:stretch/>
        </p:blipFill>
        <p:spPr>
          <a:xfrm>
            <a:off x="9191422" y="4845677"/>
            <a:ext cx="1747593" cy="419100"/>
          </a:xfrm>
          <a:prstGeom prst="rect">
            <a:avLst/>
          </a:prstGeom>
        </p:spPr>
      </p:pic>
      <p:pic>
        <p:nvPicPr>
          <p:cNvPr id="13" name="Picture 12" descr="Shape, arrow&#10;&#10;Description automatically generated">
            <a:extLst>
              <a:ext uri="{FF2B5EF4-FFF2-40B4-BE49-F238E27FC236}">
                <a16:creationId xmlns:a16="http://schemas.microsoft.com/office/drawing/2014/main" id="{EE351499-518C-6942-C41E-24990565554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3869"/>
          <a:stretch/>
        </p:blipFill>
        <p:spPr>
          <a:xfrm>
            <a:off x="6231927" y="1296845"/>
            <a:ext cx="342061" cy="543253"/>
          </a:xfrm>
          <a:prstGeom prst="rect">
            <a:avLst/>
          </a:prstGeom>
        </p:spPr>
      </p:pic>
      <p:sp>
        <p:nvSpPr>
          <p:cNvPr id="15" name="TextBox 14">
            <a:extLst>
              <a:ext uri="{FF2B5EF4-FFF2-40B4-BE49-F238E27FC236}">
                <a16:creationId xmlns:a16="http://schemas.microsoft.com/office/drawing/2014/main" id="{646FCFF4-3001-029D-EC58-70BDC02B03B0}"/>
              </a:ext>
            </a:extLst>
          </p:cNvPr>
          <p:cNvSpPr txBox="1"/>
          <p:nvPr/>
        </p:nvSpPr>
        <p:spPr>
          <a:xfrm flipH="1">
            <a:off x="6231928" y="959721"/>
            <a:ext cx="342060"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N</a:t>
            </a:r>
          </a:p>
        </p:txBody>
      </p:sp>
      <p:sp>
        <p:nvSpPr>
          <p:cNvPr id="16" name="TextBox 15">
            <a:extLst>
              <a:ext uri="{FF2B5EF4-FFF2-40B4-BE49-F238E27FC236}">
                <a16:creationId xmlns:a16="http://schemas.microsoft.com/office/drawing/2014/main" id="{4F6C14D5-7C23-9FDB-DC3D-F783E188F691}"/>
              </a:ext>
            </a:extLst>
          </p:cNvPr>
          <p:cNvSpPr txBox="1"/>
          <p:nvPr/>
        </p:nvSpPr>
        <p:spPr>
          <a:xfrm flipH="1">
            <a:off x="9505760" y="4693143"/>
            <a:ext cx="342060"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0</a:t>
            </a:r>
          </a:p>
        </p:txBody>
      </p:sp>
      <p:sp>
        <p:nvSpPr>
          <p:cNvPr id="17" name="TextBox 16">
            <a:extLst>
              <a:ext uri="{FF2B5EF4-FFF2-40B4-BE49-F238E27FC236}">
                <a16:creationId xmlns:a16="http://schemas.microsoft.com/office/drawing/2014/main" id="{8073FE12-04E7-61A5-D8B5-E09A456232ED}"/>
              </a:ext>
            </a:extLst>
          </p:cNvPr>
          <p:cNvSpPr txBox="1"/>
          <p:nvPr/>
        </p:nvSpPr>
        <p:spPr>
          <a:xfrm flipH="1">
            <a:off x="10422268" y="4693143"/>
            <a:ext cx="1187254" cy="369332"/>
          </a:xfrm>
          <a:prstGeom prst="rect">
            <a:avLst/>
          </a:prstGeom>
          <a:noFill/>
        </p:spPr>
        <p:txBody>
          <a:bodyPr wrap="square" rtlCol="0">
            <a:spAutoFit/>
          </a:bodyPr>
          <a:lstStyle/>
          <a:p>
            <a:r>
              <a:rPr lang="en-US" dirty="0">
                <a:solidFill>
                  <a:schemeClr val="tx1">
                    <a:lumMod val="75000"/>
                    <a:lumOff val="25000"/>
                  </a:schemeClr>
                </a:solidFill>
                <a:latin typeface="Century Gothic" panose="020B0502020202020204" pitchFamily="34" charset="0"/>
              </a:rPr>
              <a:t>20 km</a:t>
            </a:r>
          </a:p>
        </p:txBody>
      </p:sp>
      <p:pic>
        <p:nvPicPr>
          <p:cNvPr id="4" name="Picture 3" descr="A satellite in space&#10;&#10;Description automatically generated with low confidence">
            <a:extLst>
              <a:ext uri="{FF2B5EF4-FFF2-40B4-BE49-F238E27FC236}">
                <a16:creationId xmlns:a16="http://schemas.microsoft.com/office/drawing/2014/main" id="{C8198C02-2160-5C13-9D9F-18687D0CFFB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3754" y="921484"/>
            <a:ext cx="3437475" cy="3034145"/>
          </a:xfrm>
          <a:prstGeom prst="rect">
            <a:avLst/>
          </a:prstGeom>
        </p:spPr>
      </p:pic>
    </p:spTree>
    <p:extLst>
      <p:ext uri="{BB962C8B-B14F-4D97-AF65-F5344CB8AC3E}">
        <p14:creationId xmlns:p14="http://schemas.microsoft.com/office/powerpoint/2010/main" val="1771849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5" name="Straight Arrow Connector 104">
            <a:extLst>
              <a:ext uri="{FF2B5EF4-FFF2-40B4-BE49-F238E27FC236}">
                <a16:creationId xmlns:a16="http://schemas.microsoft.com/office/drawing/2014/main" id="{731ADDC3-7221-DD74-65BF-835CAEB24A14}"/>
              </a:ext>
            </a:extLst>
          </p:cNvPr>
          <p:cNvCxnSpPr>
            <a:cxnSpLocks/>
            <a:endCxn id="27" idx="1"/>
          </p:cNvCxnSpPr>
          <p:nvPr/>
        </p:nvCxnSpPr>
        <p:spPr>
          <a:xfrm>
            <a:off x="8007144" y="4004305"/>
            <a:ext cx="1332743" cy="472984"/>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Straight Arrow Connector 101">
            <a:extLst>
              <a:ext uri="{FF2B5EF4-FFF2-40B4-BE49-F238E27FC236}">
                <a16:creationId xmlns:a16="http://schemas.microsoft.com/office/drawing/2014/main" id="{B4D6B1F7-6699-51A7-EFB8-D2AF4377B01A}"/>
              </a:ext>
            </a:extLst>
          </p:cNvPr>
          <p:cNvCxnSpPr>
            <a:cxnSpLocks/>
            <a:endCxn id="26" idx="1"/>
          </p:cNvCxnSpPr>
          <p:nvPr/>
        </p:nvCxnSpPr>
        <p:spPr>
          <a:xfrm flipV="1">
            <a:off x="7950970" y="3216767"/>
            <a:ext cx="1391737" cy="45010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787BE186-CFDD-431D-82F5-FCFD1FCB5FD1}"/>
              </a:ext>
            </a:extLst>
          </p:cNvPr>
          <p:cNvSpPr txBox="1">
            <a:spLocks/>
          </p:cNvSpPr>
          <p:nvPr/>
        </p:nvSpPr>
        <p:spPr>
          <a:xfrm>
            <a:off x="120015" y="252404"/>
            <a:ext cx="12494260" cy="1353820"/>
          </a:xfrm>
          <a:prstGeom prst="rect">
            <a:avLst/>
          </a:prstGeom>
        </p:spPr>
        <p:txBody>
          <a:bodyPr lIns="91440" tIns="45720" rIns="91440" bIns="4572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Methodology: Arc-</a:t>
            </a:r>
            <a:r>
              <a:rPr lang="en-US" sz="4000" b="1" err="1">
                <a:solidFill>
                  <a:schemeClr val="bg1"/>
                </a:solidFill>
                <a:latin typeface="Century Gothic"/>
              </a:rPr>
              <a:t>Malstrøm</a:t>
            </a:r>
            <a:r>
              <a:rPr lang="en-US" sz="4000" b="1">
                <a:solidFill>
                  <a:schemeClr val="bg1"/>
                </a:solidFill>
                <a:latin typeface="Century Gothic"/>
              </a:rPr>
              <a:t> </a:t>
            </a:r>
            <a:r>
              <a:rPr lang="en-US" sz="4000" b="1" err="1">
                <a:solidFill>
                  <a:schemeClr val="bg1"/>
                </a:solidFill>
                <a:latin typeface="Century Gothic"/>
              </a:rPr>
              <a:t>Bluespots</a:t>
            </a:r>
            <a:endParaRPr lang="en-US" sz="4000" b="1">
              <a:solidFill>
                <a:schemeClr val="bg1"/>
              </a:solidFill>
              <a:latin typeface="Century Gothic"/>
            </a:endParaRPr>
          </a:p>
        </p:txBody>
      </p:sp>
      <p:sp>
        <p:nvSpPr>
          <p:cNvPr id="2" name="Rectangle: Rounded Corners 1">
            <a:extLst>
              <a:ext uri="{FF2B5EF4-FFF2-40B4-BE49-F238E27FC236}">
                <a16:creationId xmlns:a16="http://schemas.microsoft.com/office/drawing/2014/main" id="{CE9ED539-5CA4-85E1-AD0C-160CA6D0955C}"/>
              </a:ext>
            </a:extLst>
          </p:cNvPr>
          <p:cNvSpPr/>
          <p:nvPr/>
        </p:nvSpPr>
        <p:spPr>
          <a:xfrm>
            <a:off x="839790" y="3429000"/>
            <a:ext cx="1381760"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DEM</a:t>
            </a:r>
          </a:p>
        </p:txBody>
      </p:sp>
      <p:sp>
        <p:nvSpPr>
          <p:cNvPr id="3" name="Rectangle: Rounded Corners 2">
            <a:extLst>
              <a:ext uri="{FF2B5EF4-FFF2-40B4-BE49-F238E27FC236}">
                <a16:creationId xmlns:a16="http://schemas.microsoft.com/office/drawing/2014/main" id="{09216A2D-A7C6-F3B7-C7C2-E7854FBDBF8D}"/>
              </a:ext>
            </a:extLst>
          </p:cNvPr>
          <p:cNvSpPr/>
          <p:nvPr/>
        </p:nvSpPr>
        <p:spPr>
          <a:xfrm>
            <a:off x="890499" y="4750232"/>
            <a:ext cx="1405338" cy="817017"/>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dirty="0">
                <a:solidFill>
                  <a:schemeClr val="tx1">
                    <a:lumMod val="75000"/>
                    <a:lumOff val="25000"/>
                  </a:schemeClr>
                </a:solidFill>
                <a:latin typeface="Century Gothic"/>
              </a:rPr>
              <a:t>Building Footprints</a:t>
            </a:r>
            <a:endParaRPr lang="en-US" dirty="0">
              <a:solidFill>
                <a:schemeClr val="tx1">
                  <a:lumMod val="75000"/>
                  <a:lumOff val="25000"/>
                </a:schemeClr>
              </a:solidFill>
              <a:latin typeface="Century Gothic" panose="020B0502020202020204" pitchFamily="34" charset="0"/>
            </a:endParaRPr>
          </a:p>
        </p:txBody>
      </p:sp>
      <p:sp>
        <p:nvSpPr>
          <p:cNvPr id="5" name="Rectangle: Rounded Corners 4">
            <a:extLst>
              <a:ext uri="{FF2B5EF4-FFF2-40B4-BE49-F238E27FC236}">
                <a16:creationId xmlns:a16="http://schemas.microsoft.com/office/drawing/2014/main" id="{229EB566-EB10-1258-8748-BA3BB410563E}"/>
              </a:ext>
            </a:extLst>
          </p:cNvPr>
          <p:cNvSpPr/>
          <p:nvPr/>
        </p:nvSpPr>
        <p:spPr>
          <a:xfrm>
            <a:off x="888850" y="2114044"/>
            <a:ext cx="1290320"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dirty="0">
                <a:solidFill>
                  <a:schemeClr val="tx1">
                    <a:lumMod val="75000"/>
                    <a:lumOff val="25000"/>
                  </a:schemeClr>
                </a:solidFill>
                <a:latin typeface="Century Gothic" panose="020B0502020202020204" pitchFamily="34" charset="0"/>
              </a:rPr>
              <a:t>Flowlines</a:t>
            </a:r>
          </a:p>
        </p:txBody>
      </p:sp>
      <p:sp>
        <p:nvSpPr>
          <p:cNvPr id="12" name="Rectangle: Rounded Corners 11">
            <a:extLst>
              <a:ext uri="{FF2B5EF4-FFF2-40B4-BE49-F238E27FC236}">
                <a16:creationId xmlns:a16="http://schemas.microsoft.com/office/drawing/2014/main" id="{228E381E-37BE-44D5-0788-47BBE257FD6F}"/>
              </a:ext>
            </a:extLst>
          </p:cNvPr>
          <p:cNvSpPr/>
          <p:nvPr/>
        </p:nvSpPr>
        <p:spPr>
          <a:xfrm>
            <a:off x="4213541" y="3429000"/>
            <a:ext cx="1381760" cy="802640"/>
          </a:xfrm>
          <a:prstGeom prst="roundRect">
            <a:avLst/>
          </a:prstGeom>
          <a:solidFill>
            <a:schemeClr val="accent1">
              <a:lumMod val="20000"/>
              <a:lumOff val="80000"/>
            </a:schemeClr>
          </a:solidFill>
          <a:ln>
            <a:solidFill>
              <a:srgbClr val="4472C4"/>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Input DTM</a:t>
            </a:r>
          </a:p>
        </p:txBody>
      </p:sp>
      <p:sp>
        <p:nvSpPr>
          <p:cNvPr id="16" name="Oval 15">
            <a:extLst>
              <a:ext uri="{FF2B5EF4-FFF2-40B4-BE49-F238E27FC236}">
                <a16:creationId xmlns:a16="http://schemas.microsoft.com/office/drawing/2014/main" id="{13C04498-5761-612B-8FEB-1D92AEF8BCFB}"/>
              </a:ext>
            </a:extLst>
          </p:cNvPr>
          <p:cNvSpPr/>
          <p:nvPr/>
        </p:nvSpPr>
        <p:spPr>
          <a:xfrm>
            <a:off x="6656181" y="3002914"/>
            <a:ext cx="1612900" cy="1643379"/>
          </a:xfrm>
          <a:prstGeom prst="ellipse">
            <a:avLst/>
          </a:prstGeom>
          <a:solidFill>
            <a:schemeClr val="accent4">
              <a:lumMod val="20000"/>
              <a:lumOff val="80000"/>
            </a:schemeClr>
          </a:solidFill>
          <a:ln>
            <a:solidFill>
              <a:srgbClr val="FFE38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i="1" dirty="0">
                <a:solidFill>
                  <a:schemeClr val="tx1">
                    <a:lumMod val="75000"/>
                    <a:lumOff val="25000"/>
                  </a:schemeClr>
                </a:solidFill>
                <a:latin typeface="Century Gothic" panose="020B0502020202020204" pitchFamily="34" charset="0"/>
              </a:rPr>
              <a:t>Identify</a:t>
            </a:r>
          </a:p>
          <a:p>
            <a:pPr algn="ctr"/>
            <a:r>
              <a:rPr lang="en-US" i="1" dirty="0" err="1">
                <a:solidFill>
                  <a:schemeClr val="tx1">
                    <a:lumMod val="75000"/>
                    <a:lumOff val="25000"/>
                  </a:schemeClr>
                </a:solidFill>
                <a:latin typeface="Century Gothic" panose="020B0502020202020204" pitchFamily="34" charset="0"/>
              </a:rPr>
              <a:t>Bluespot</a:t>
            </a:r>
            <a:endParaRPr lang="en-US" i="1" dirty="0">
              <a:solidFill>
                <a:schemeClr val="tx1">
                  <a:lumMod val="75000"/>
                  <a:lumOff val="25000"/>
                </a:schemeClr>
              </a:solidFill>
              <a:latin typeface="Century Gothic" panose="020B0502020202020204" pitchFamily="34" charset="0"/>
            </a:endParaRPr>
          </a:p>
          <a:p>
            <a:pPr algn="ctr"/>
            <a:r>
              <a:rPr lang="en-US" i="1" dirty="0">
                <a:solidFill>
                  <a:schemeClr val="tx1">
                    <a:lumMod val="75000"/>
                    <a:lumOff val="25000"/>
                  </a:schemeClr>
                </a:solidFill>
                <a:latin typeface="Century Gothic" panose="020B0502020202020204" pitchFamily="34" charset="0"/>
              </a:rPr>
              <a:t>Features</a:t>
            </a:r>
          </a:p>
        </p:txBody>
      </p:sp>
      <p:sp>
        <p:nvSpPr>
          <p:cNvPr id="25" name="Rectangle: Rounded Corners 24">
            <a:extLst>
              <a:ext uri="{FF2B5EF4-FFF2-40B4-BE49-F238E27FC236}">
                <a16:creationId xmlns:a16="http://schemas.microsoft.com/office/drawing/2014/main" id="{72E9525F-B071-26AB-D11A-6AE8D65C61A9}"/>
              </a:ext>
            </a:extLst>
          </p:cNvPr>
          <p:cNvSpPr/>
          <p:nvPr/>
        </p:nvSpPr>
        <p:spPr>
          <a:xfrm>
            <a:off x="9379424" y="1516589"/>
            <a:ext cx="1612900" cy="802640"/>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Streams</a:t>
            </a:r>
          </a:p>
        </p:txBody>
      </p:sp>
      <p:sp>
        <p:nvSpPr>
          <p:cNvPr id="26" name="Rectangle: Rounded Corners 25">
            <a:extLst>
              <a:ext uri="{FF2B5EF4-FFF2-40B4-BE49-F238E27FC236}">
                <a16:creationId xmlns:a16="http://schemas.microsoft.com/office/drawing/2014/main" id="{0D687324-B608-7F18-916A-F2E30831E3CD}"/>
              </a:ext>
            </a:extLst>
          </p:cNvPr>
          <p:cNvSpPr/>
          <p:nvPr/>
        </p:nvSpPr>
        <p:spPr>
          <a:xfrm>
            <a:off x="9385839" y="2822635"/>
            <a:ext cx="1612900" cy="802640"/>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Pour Points</a:t>
            </a:r>
          </a:p>
        </p:txBody>
      </p:sp>
      <p:sp>
        <p:nvSpPr>
          <p:cNvPr id="27" name="Rectangle: Rounded Corners 26">
            <a:extLst>
              <a:ext uri="{FF2B5EF4-FFF2-40B4-BE49-F238E27FC236}">
                <a16:creationId xmlns:a16="http://schemas.microsoft.com/office/drawing/2014/main" id="{8BDD2ABB-B94F-15A3-7B3E-86DCE1C5A1BD}"/>
              </a:ext>
            </a:extLst>
          </p:cNvPr>
          <p:cNvSpPr/>
          <p:nvPr/>
        </p:nvSpPr>
        <p:spPr>
          <a:xfrm>
            <a:off x="9379424" y="4093940"/>
            <a:ext cx="1612900" cy="802640"/>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a:solidFill>
                  <a:schemeClr val="tx1">
                    <a:lumMod val="75000"/>
                    <a:lumOff val="25000"/>
                  </a:schemeClr>
                </a:solidFill>
                <a:latin typeface="Century Gothic" panose="020B0502020202020204" pitchFamily="34" charset="0"/>
              </a:rPr>
              <a:t>Watersheds</a:t>
            </a:r>
          </a:p>
        </p:txBody>
      </p:sp>
      <p:sp>
        <p:nvSpPr>
          <p:cNvPr id="28" name="Rectangle: Rounded Corners 27">
            <a:extLst>
              <a:ext uri="{FF2B5EF4-FFF2-40B4-BE49-F238E27FC236}">
                <a16:creationId xmlns:a16="http://schemas.microsoft.com/office/drawing/2014/main" id="{230B2DD6-D63B-71D2-96C5-07E708B6FAFE}"/>
              </a:ext>
            </a:extLst>
          </p:cNvPr>
          <p:cNvSpPr/>
          <p:nvPr/>
        </p:nvSpPr>
        <p:spPr>
          <a:xfrm>
            <a:off x="9379424" y="5360711"/>
            <a:ext cx="1612900" cy="802640"/>
          </a:xfrm>
          <a:prstGeom prst="roundRect">
            <a:avLst/>
          </a:prstGeom>
          <a:solidFill>
            <a:schemeClr val="accent6">
              <a:lumMod val="20000"/>
              <a:lumOff val="80000"/>
            </a:schemeClr>
          </a:solidFill>
          <a:ln>
            <a:solidFill>
              <a:schemeClr val="accent6"/>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err="1">
                <a:solidFill>
                  <a:schemeClr val="tx1">
                    <a:lumMod val="75000"/>
                    <a:lumOff val="25000"/>
                  </a:schemeClr>
                </a:solidFill>
                <a:latin typeface="Century Gothic" panose="020B0502020202020204" pitchFamily="34" charset="0"/>
              </a:rPr>
              <a:t>Bluespots</a:t>
            </a:r>
            <a:endParaRPr lang="en-US">
              <a:solidFill>
                <a:schemeClr val="tx1">
                  <a:lumMod val="75000"/>
                  <a:lumOff val="25000"/>
                </a:schemeClr>
              </a:solidFill>
              <a:latin typeface="Century Gothic" panose="020B0502020202020204" pitchFamily="34" charset="0"/>
            </a:endParaRPr>
          </a:p>
        </p:txBody>
      </p:sp>
      <p:sp>
        <p:nvSpPr>
          <p:cNvPr id="34" name="Rectangle: Rounded Corners 33">
            <a:extLst>
              <a:ext uri="{FF2B5EF4-FFF2-40B4-BE49-F238E27FC236}">
                <a16:creationId xmlns:a16="http://schemas.microsoft.com/office/drawing/2014/main" id="{6CB22930-1C4A-2A36-D7B2-1A1EE03B6A12}"/>
              </a:ext>
            </a:extLst>
          </p:cNvPr>
          <p:cNvSpPr/>
          <p:nvPr/>
        </p:nvSpPr>
        <p:spPr>
          <a:xfrm>
            <a:off x="4777312" y="4626674"/>
            <a:ext cx="1184296" cy="907742"/>
          </a:xfrm>
          <a:prstGeom prst="roundRect">
            <a:avLst/>
          </a:prstGeom>
          <a:solidFill>
            <a:schemeClr val="accent3">
              <a:lumMod val="40000"/>
              <a:lumOff val="60000"/>
            </a:schemeClr>
          </a:solidFill>
          <a:ln>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1600" dirty="0">
                <a:solidFill>
                  <a:schemeClr val="tx1">
                    <a:lumMod val="75000"/>
                    <a:lumOff val="25000"/>
                  </a:schemeClr>
                </a:solidFill>
                <a:latin typeface="Century Gothic" panose="020B0502020202020204" pitchFamily="34" charset="0"/>
              </a:rPr>
              <a:t>Minimum Depth</a:t>
            </a:r>
          </a:p>
          <a:p>
            <a:pPr algn="ctr"/>
            <a:r>
              <a:rPr lang="en-US" sz="1400" dirty="0">
                <a:solidFill>
                  <a:schemeClr val="tx1">
                    <a:lumMod val="75000"/>
                    <a:lumOff val="25000"/>
                  </a:schemeClr>
                </a:solidFill>
                <a:latin typeface="Century Gothic"/>
              </a:rPr>
              <a:t>(5 cm)</a:t>
            </a:r>
          </a:p>
        </p:txBody>
      </p:sp>
      <p:sp>
        <p:nvSpPr>
          <p:cNvPr id="35" name="Rectangle: Rounded Corners 34">
            <a:extLst>
              <a:ext uri="{FF2B5EF4-FFF2-40B4-BE49-F238E27FC236}">
                <a16:creationId xmlns:a16="http://schemas.microsoft.com/office/drawing/2014/main" id="{1221F847-8347-148F-B1A1-6D81F0C2D01D}"/>
              </a:ext>
            </a:extLst>
          </p:cNvPr>
          <p:cNvSpPr/>
          <p:nvPr/>
        </p:nvSpPr>
        <p:spPr>
          <a:xfrm>
            <a:off x="6085876" y="5265966"/>
            <a:ext cx="1184296" cy="914311"/>
          </a:xfrm>
          <a:prstGeom prst="roundRect">
            <a:avLst/>
          </a:prstGeom>
          <a:solidFill>
            <a:schemeClr val="accent3">
              <a:lumMod val="40000"/>
              <a:lumOff val="60000"/>
            </a:schemeClr>
          </a:solidFill>
          <a:ln>
            <a:solidFill>
              <a:schemeClr val="bg2">
                <a:lumMod val="50000"/>
              </a:schemeClr>
            </a:solid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r>
              <a:rPr lang="en-US" sz="1600" dirty="0">
                <a:solidFill>
                  <a:schemeClr val="tx1">
                    <a:lumMod val="75000"/>
                    <a:lumOff val="25000"/>
                  </a:schemeClr>
                </a:solidFill>
                <a:latin typeface="Century Gothic"/>
              </a:rPr>
              <a:t>Minimum Volume</a:t>
            </a:r>
          </a:p>
          <a:p>
            <a:pPr algn="ctr"/>
            <a:r>
              <a:rPr lang="en-US" sz="1400" dirty="0">
                <a:solidFill>
                  <a:schemeClr val="tx1">
                    <a:lumMod val="75000"/>
                    <a:lumOff val="25000"/>
                  </a:schemeClr>
                </a:solidFill>
                <a:latin typeface="Century Gothic"/>
              </a:rPr>
              <a:t>(1 m</a:t>
            </a:r>
            <a:r>
              <a:rPr lang="en-US" sz="1400" baseline="30000" dirty="0">
                <a:solidFill>
                  <a:schemeClr val="tx1">
                    <a:lumMod val="75000"/>
                    <a:lumOff val="25000"/>
                  </a:schemeClr>
                </a:solidFill>
                <a:latin typeface="Century Gothic"/>
              </a:rPr>
              <a:t>2</a:t>
            </a:r>
            <a:r>
              <a:rPr lang="en-US" sz="1400" dirty="0">
                <a:solidFill>
                  <a:schemeClr val="tx1">
                    <a:lumMod val="75000"/>
                    <a:lumOff val="25000"/>
                  </a:schemeClr>
                </a:solidFill>
                <a:latin typeface="Century Gothic"/>
              </a:rPr>
              <a:t>)</a:t>
            </a:r>
          </a:p>
        </p:txBody>
      </p:sp>
      <p:sp>
        <p:nvSpPr>
          <p:cNvPr id="8" name="Oval 7">
            <a:extLst>
              <a:ext uri="{FF2B5EF4-FFF2-40B4-BE49-F238E27FC236}">
                <a16:creationId xmlns:a16="http://schemas.microsoft.com/office/drawing/2014/main" id="{5952A476-B72A-B82D-22EB-1DF3A30C72C1}"/>
              </a:ext>
            </a:extLst>
          </p:cNvPr>
          <p:cNvSpPr/>
          <p:nvPr/>
        </p:nvSpPr>
        <p:spPr>
          <a:xfrm>
            <a:off x="2946684" y="2002134"/>
            <a:ext cx="1612900" cy="1020128"/>
          </a:xfrm>
          <a:prstGeom prst="ellipse">
            <a:avLst/>
          </a:prstGeom>
          <a:solidFill>
            <a:schemeClr val="accent4">
              <a:lumMod val="20000"/>
              <a:lumOff val="80000"/>
            </a:schemeClr>
          </a:solidFill>
          <a:ln>
            <a:solidFill>
              <a:srgbClr val="FFE38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dirty="0">
                <a:solidFill>
                  <a:schemeClr val="tx1">
                    <a:lumMod val="75000"/>
                    <a:lumOff val="25000"/>
                  </a:schemeClr>
                </a:solidFill>
                <a:latin typeface="Century Gothic" panose="020B0502020202020204" pitchFamily="34" charset="0"/>
              </a:rPr>
              <a:t>Burn Flowlines onto DTM</a:t>
            </a:r>
          </a:p>
        </p:txBody>
      </p:sp>
      <p:sp>
        <p:nvSpPr>
          <p:cNvPr id="9" name="Oval 8">
            <a:extLst>
              <a:ext uri="{FF2B5EF4-FFF2-40B4-BE49-F238E27FC236}">
                <a16:creationId xmlns:a16="http://schemas.microsoft.com/office/drawing/2014/main" id="{A5B7461F-9FE2-97C3-8A38-7C1DA71E8360}"/>
              </a:ext>
            </a:extLst>
          </p:cNvPr>
          <p:cNvSpPr/>
          <p:nvPr/>
        </p:nvSpPr>
        <p:spPr>
          <a:xfrm>
            <a:off x="2637328" y="4683356"/>
            <a:ext cx="1467485" cy="983930"/>
          </a:xfrm>
          <a:prstGeom prst="ellipse">
            <a:avLst/>
          </a:prstGeom>
          <a:solidFill>
            <a:schemeClr val="accent4">
              <a:lumMod val="20000"/>
              <a:lumOff val="80000"/>
            </a:schemeClr>
          </a:solidFill>
          <a:ln>
            <a:solidFill>
              <a:srgbClr val="FFE389"/>
            </a:solid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600" i="1">
                <a:solidFill>
                  <a:schemeClr val="tx1">
                    <a:lumMod val="75000"/>
                    <a:lumOff val="25000"/>
                  </a:schemeClr>
                </a:solidFill>
                <a:latin typeface="Century Gothic" panose="020B0502020202020204" pitchFamily="34" charset="0"/>
              </a:rPr>
              <a:t>Add Buildings to DTM</a:t>
            </a:r>
          </a:p>
        </p:txBody>
      </p:sp>
      <p:cxnSp>
        <p:nvCxnSpPr>
          <p:cNvPr id="18" name="Connector: Curved 17">
            <a:extLst>
              <a:ext uri="{FF2B5EF4-FFF2-40B4-BE49-F238E27FC236}">
                <a16:creationId xmlns:a16="http://schemas.microsoft.com/office/drawing/2014/main" id="{3FC9EB09-92F5-6ED3-483B-D8B6290CD1D0}"/>
              </a:ext>
            </a:extLst>
          </p:cNvPr>
          <p:cNvCxnSpPr>
            <a:cxnSpLocks/>
          </p:cNvCxnSpPr>
          <p:nvPr/>
        </p:nvCxnSpPr>
        <p:spPr>
          <a:xfrm>
            <a:off x="3753135" y="3022261"/>
            <a:ext cx="4434" cy="729502"/>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Connector: Curved 36">
            <a:extLst>
              <a:ext uri="{FF2B5EF4-FFF2-40B4-BE49-F238E27FC236}">
                <a16:creationId xmlns:a16="http://schemas.microsoft.com/office/drawing/2014/main" id="{004AA4E1-F980-0FD5-CB02-A91F4E163848}"/>
              </a:ext>
            </a:extLst>
          </p:cNvPr>
          <p:cNvCxnSpPr>
            <a:cxnSpLocks/>
            <a:stCxn id="9" idx="0"/>
          </p:cNvCxnSpPr>
          <p:nvPr/>
        </p:nvCxnSpPr>
        <p:spPr>
          <a:xfrm flipH="1" flipV="1">
            <a:off x="3364725" y="3864493"/>
            <a:ext cx="9941" cy="818863"/>
          </a:xfrm>
          <a:prstGeom prst="curvedConnector3">
            <a:avLst>
              <a:gd name="adj1" fmla="val 50000"/>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ctor: Curved 50">
            <a:extLst>
              <a:ext uri="{FF2B5EF4-FFF2-40B4-BE49-F238E27FC236}">
                <a16:creationId xmlns:a16="http://schemas.microsoft.com/office/drawing/2014/main" id="{75915ED7-997D-C011-9143-98ED1EBE82B8}"/>
              </a:ext>
            </a:extLst>
          </p:cNvPr>
          <p:cNvCxnSpPr>
            <a:cxnSpLocks/>
          </p:cNvCxnSpPr>
          <p:nvPr/>
        </p:nvCxnSpPr>
        <p:spPr>
          <a:xfrm flipV="1">
            <a:off x="6040436" y="4434381"/>
            <a:ext cx="841166" cy="649760"/>
          </a:xfrm>
          <a:prstGeom prst="curved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ctor: Curved 52">
            <a:extLst>
              <a:ext uri="{FF2B5EF4-FFF2-40B4-BE49-F238E27FC236}">
                <a16:creationId xmlns:a16="http://schemas.microsoft.com/office/drawing/2014/main" id="{AC37B604-E47B-2EF5-60B2-598EC8932065}"/>
              </a:ext>
            </a:extLst>
          </p:cNvPr>
          <p:cNvCxnSpPr>
            <a:stCxn id="35" idx="3"/>
            <a:endCxn id="16" idx="4"/>
          </p:cNvCxnSpPr>
          <p:nvPr/>
        </p:nvCxnSpPr>
        <p:spPr>
          <a:xfrm flipV="1">
            <a:off x="7270172" y="4646293"/>
            <a:ext cx="192459" cy="1076829"/>
          </a:xfrm>
          <a:prstGeom prst="curved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ctor: Curved 54">
            <a:extLst>
              <a:ext uri="{FF2B5EF4-FFF2-40B4-BE49-F238E27FC236}">
                <a16:creationId xmlns:a16="http://schemas.microsoft.com/office/drawing/2014/main" id="{67F9EA74-7188-4A97-82D0-EB10AF61CA01}"/>
              </a:ext>
            </a:extLst>
          </p:cNvPr>
          <p:cNvCxnSpPr>
            <a:cxnSpLocks/>
            <a:stCxn id="16" idx="7"/>
            <a:endCxn id="25" idx="1"/>
          </p:cNvCxnSpPr>
          <p:nvPr/>
        </p:nvCxnSpPr>
        <p:spPr>
          <a:xfrm rot="5400000" flipH="1" flipV="1">
            <a:off x="8043314" y="1907472"/>
            <a:ext cx="1325672" cy="1346547"/>
          </a:xfrm>
          <a:prstGeom prst="curved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or: Curved 60">
            <a:extLst>
              <a:ext uri="{FF2B5EF4-FFF2-40B4-BE49-F238E27FC236}">
                <a16:creationId xmlns:a16="http://schemas.microsoft.com/office/drawing/2014/main" id="{25752CEB-FF2E-DB45-11DB-B9F26B229686}"/>
              </a:ext>
            </a:extLst>
          </p:cNvPr>
          <p:cNvCxnSpPr>
            <a:cxnSpLocks/>
            <a:stCxn id="16" idx="5"/>
            <a:endCxn id="28" idx="1"/>
          </p:cNvCxnSpPr>
          <p:nvPr/>
        </p:nvCxnSpPr>
        <p:spPr>
          <a:xfrm rot="16200000" flipH="1">
            <a:off x="8027948" y="4410554"/>
            <a:ext cx="1356405" cy="1346547"/>
          </a:xfrm>
          <a:prstGeom prst="curvedConnector2">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527B2299-5FE7-794A-6D8B-06F47EB7A6B7}"/>
              </a:ext>
            </a:extLst>
          </p:cNvPr>
          <p:cNvCxnSpPr>
            <a:stCxn id="5" idx="3"/>
            <a:endCxn id="8" idx="2"/>
          </p:cNvCxnSpPr>
          <p:nvPr/>
        </p:nvCxnSpPr>
        <p:spPr>
          <a:xfrm>
            <a:off x="2179170" y="2515364"/>
            <a:ext cx="695628" cy="243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5AA128CD-5622-9B31-00B7-4DD2D52EFE76}"/>
              </a:ext>
            </a:extLst>
          </p:cNvPr>
          <p:cNvCxnSpPr>
            <a:stCxn id="3" idx="3"/>
            <a:endCxn id="9" idx="2"/>
          </p:cNvCxnSpPr>
          <p:nvPr/>
        </p:nvCxnSpPr>
        <p:spPr>
          <a:xfrm flipV="1">
            <a:off x="2295837" y="5157350"/>
            <a:ext cx="276793" cy="1391"/>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9C526B1-67E3-73E8-1F45-C845018DFC73}"/>
              </a:ext>
            </a:extLst>
          </p:cNvPr>
          <p:cNvCxnSpPr>
            <a:stCxn id="2" idx="3"/>
            <a:endCxn id="12" idx="1"/>
          </p:cNvCxnSpPr>
          <p:nvPr/>
        </p:nvCxnSpPr>
        <p:spPr>
          <a:xfrm flipV="1">
            <a:off x="2221550" y="3819537"/>
            <a:ext cx="1884161" cy="7189"/>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75863344-62BA-0D0D-1FA5-001CF8E4C8C1}"/>
              </a:ext>
            </a:extLst>
          </p:cNvPr>
          <p:cNvCxnSpPr>
            <a:cxnSpLocks/>
            <a:stCxn id="12" idx="3"/>
            <a:endCxn id="16" idx="2"/>
          </p:cNvCxnSpPr>
          <p:nvPr/>
        </p:nvCxnSpPr>
        <p:spPr>
          <a:xfrm>
            <a:off x="5595301" y="3833914"/>
            <a:ext cx="981805" cy="1473"/>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93653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map of the world&#10;&#10;Description automatically generated with medium confidence">
            <a:extLst>
              <a:ext uri="{FF2B5EF4-FFF2-40B4-BE49-F238E27FC236}">
                <a16:creationId xmlns:a16="http://schemas.microsoft.com/office/drawing/2014/main" id="{39AFAA8B-A5EE-B29F-129F-6B929099825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2745" y="3823129"/>
            <a:ext cx="3289528" cy="3312194"/>
          </a:xfrm>
          <a:prstGeom prst="rect">
            <a:avLst/>
          </a:prstGeom>
        </p:spPr>
      </p:pic>
      <p:pic>
        <p:nvPicPr>
          <p:cNvPr id="41" name="Picture 40" descr="Map&#10;&#10;Description automatically generated">
            <a:extLst>
              <a:ext uri="{FF2B5EF4-FFF2-40B4-BE49-F238E27FC236}">
                <a16:creationId xmlns:a16="http://schemas.microsoft.com/office/drawing/2014/main" id="{C386309A-9D94-3AD4-176A-4584447A8C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1749" y="981773"/>
            <a:ext cx="3291057" cy="3312393"/>
          </a:xfrm>
          <a:prstGeom prst="rect">
            <a:avLst/>
          </a:prstGeom>
        </p:spPr>
      </p:pic>
      <p:sp>
        <p:nvSpPr>
          <p:cNvPr id="2" name="Title 1">
            <a:extLst>
              <a:ext uri="{FF2B5EF4-FFF2-40B4-BE49-F238E27FC236}">
                <a16:creationId xmlns:a16="http://schemas.microsoft.com/office/drawing/2014/main" id="{FE12FDC0-8CC7-EB41-7F6E-BA8D61B98571}"/>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10-Meter Resolution </a:t>
            </a:r>
            <a:r>
              <a:rPr lang="en-US" sz="4000" b="1" err="1">
                <a:solidFill>
                  <a:srgbClr val="BA3A50"/>
                </a:solidFill>
                <a:latin typeface="Century Gothic"/>
              </a:rPr>
              <a:t>Bluespots</a:t>
            </a:r>
            <a:endParaRPr lang="en-US" sz="4000" b="1">
              <a:solidFill>
                <a:srgbClr val="BA3A50"/>
              </a:solidFill>
              <a:latin typeface="Century Gothic"/>
            </a:endParaRPr>
          </a:p>
        </p:txBody>
      </p:sp>
      <p:pic>
        <p:nvPicPr>
          <p:cNvPr id="24" name="Picture 23" descr="Map&#10;&#10;Description automatically generated">
            <a:extLst>
              <a:ext uri="{FF2B5EF4-FFF2-40B4-BE49-F238E27FC236}">
                <a16:creationId xmlns:a16="http://schemas.microsoft.com/office/drawing/2014/main" id="{E92AF728-8730-0699-FD04-26B26F14B6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318" y="1068740"/>
            <a:ext cx="6405237" cy="5009826"/>
          </a:xfrm>
          <a:prstGeom prst="rect">
            <a:avLst/>
          </a:prstGeom>
        </p:spPr>
      </p:pic>
      <p:cxnSp>
        <p:nvCxnSpPr>
          <p:cNvPr id="25" name="Straight Connector 24">
            <a:extLst>
              <a:ext uri="{FF2B5EF4-FFF2-40B4-BE49-F238E27FC236}">
                <a16:creationId xmlns:a16="http://schemas.microsoft.com/office/drawing/2014/main" id="{77FE4ADB-C9E5-E8C3-0ED0-36808DC29F00}"/>
              </a:ext>
            </a:extLst>
          </p:cNvPr>
          <p:cNvCxnSpPr>
            <a:cxnSpLocks/>
          </p:cNvCxnSpPr>
          <p:nvPr/>
        </p:nvCxnSpPr>
        <p:spPr>
          <a:xfrm>
            <a:off x="2025377" y="2877342"/>
            <a:ext cx="6082791" cy="818603"/>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AE7F4753-4AB2-2222-917F-FB88676D9D27}"/>
              </a:ext>
            </a:extLst>
          </p:cNvPr>
          <p:cNvCxnSpPr>
            <a:cxnSpLocks/>
          </p:cNvCxnSpPr>
          <p:nvPr/>
        </p:nvCxnSpPr>
        <p:spPr>
          <a:xfrm flipV="1">
            <a:off x="2025376" y="984980"/>
            <a:ext cx="6079197" cy="153828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3063D33-C279-DBE5-D172-8DD47BD82EA7}"/>
              </a:ext>
            </a:extLst>
          </p:cNvPr>
          <p:cNvCxnSpPr>
            <a:cxnSpLocks/>
          </p:cNvCxnSpPr>
          <p:nvPr/>
        </p:nvCxnSpPr>
        <p:spPr>
          <a:xfrm>
            <a:off x="4887487" y="3354397"/>
            <a:ext cx="3221173" cy="481044"/>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369A96F3-7D23-A107-FA24-27E8B158F1FB}"/>
              </a:ext>
            </a:extLst>
          </p:cNvPr>
          <p:cNvCxnSpPr>
            <a:cxnSpLocks/>
          </p:cNvCxnSpPr>
          <p:nvPr/>
        </p:nvCxnSpPr>
        <p:spPr>
          <a:xfrm>
            <a:off x="4804816" y="3422052"/>
            <a:ext cx="3304349" cy="3114287"/>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7B5D0D7D-5B75-0BFF-BFC2-E6DE93B13EAF}"/>
              </a:ext>
            </a:extLst>
          </p:cNvPr>
          <p:cNvSpPr/>
          <p:nvPr/>
        </p:nvSpPr>
        <p:spPr>
          <a:xfrm>
            <a:off x="1878009" y="2533682"/>
            <a:ext cx="338328" cy="33855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picture containing map&#10;&#10;Description automatically generated">
            <a:extLst>
              <a:ext uri="{FF2B5EF4-FFF2-40B4-BE49-F238E27FC236}">
                <a16:creationId xmlns:a16="http://schemas.microsoft.com/office/drawing/2014/main" id="{A291A4C4-ABF0-3EA3-86E9-7AB8C29C6DD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21" t="36473" r="-2836" b="57368"/>
          <a:stretch/>
        </p:blipFill>
        <p:spPr>
          <a:xfrm>
            <a:off x="1371960" y="4994575"/>
            <a:ext cx="684640" cy="515845"/>
          </a:xfrm>
          <a:prstGeom prst="rect">
            <a:avLst/>
          </a:prstGeom>
        </p:spPr>
      </p:pic>
      <p:sp>
        <p:nvSpPr>
          <p:cNvPr id="31" name="TextBox 30">
            <a:extLst>
              <a:ext uri="{FF2B5EF4-FFF2-40B4-BE49-F238E27FC236}">
                <a16:creationId xmlns:a16="http://schemas.microsoft.com/office/drawing/2014/main" id="{F0D23736-F451-3136-7F79-4EDC0014A800}"/>
              </a:ext>
            </a:extLst>
          </p:cNvPr>
          <p:cNvSpPr txBox="1"/>
          <p:nvPr/>
        </p:nvSpPr>
        <p:spPr>
          <a:xfrm flipH="1">
            <a:off x="1810946" y="5155258"/>
            <a:ext cx="2339674"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Locality Boundary</a:t>
            </a:r>
          </a:p>
        </p:txBody>
      </p:sp>
      <p:sp>
        <p:nvSpPr>
          <p:cNvPr id="32" name="TextBox 31">
            <a:extLst>
              <a:ext uri="{FF2B5EF4-FFF2-40B4-BE49-F238E27FC236}">
                <a16:creationId xmlns:a16="http://schemas.microsoft.com/office/drawing/2014/main" id="{E2869A78-9C71-F687-B1F8-733BBF72B06F}"/>
              </a:ext>
            </a:extLst>
          </p:cNvPr>
          <p:cNvSpPr txBox="1"/>
          <p:nvPr/>
        </p:nvSpPr>
        <p:spPr>
          <a:xfrm flipH="1">
            <a:off x="1810946" y="5616913"/>
            <a:ext cx="2546197"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Building Footprints</a:t>
            </a:r>
          </a:p>
        </p:txBody>
      </p:sp>
      <p:sp>
        <p:nvSpPr>
          <p:cNvPr id="33" name="TextBox 32">
            <a:extLst>
              <a:ext uri="{FF2B5EF4-FFF2-40B4-BE49-F238E27FC236}">
                <a16:creationId xmlns:a16="http://schemas.microsoft.com/office/drawing/2014/main" id="{58E60615-331D-552A-B0FE-E030D84FC255}"/>
              </a:ext>
            </a:extLst>
          </p:cNvPr>
          <p:cNvSpPr txBox="1"/>
          <p:nvPr/>
        </p:nvSpPr>
        <p:spPr>
          <a:xfrm flipH="1">
            <a:off x="1814403" y="6097201"/>
            <a:ext cx="1776209" cy="369332"/>
          </a:xfrm>
          <a:prstGeom prst="rect">
            <a:avLst/>
          </a:prstGeom>
          <a:noFill/>
        </p:spPr>
        <p:txBody>
          <a:bodyPr wrap="square" rtlCol="0">
            <a:spAutoFit/>
          </a:bodyPr>
          <a:lstStyle/>
          <a:p>
            <a:r>
              <a:rPr lang="en-US" err="1">
                <a:solidFill>
                  <a:schemeClr val="tx1">
                    <a:lumMod val="75000"/>
                    <a:lumOff val="25000"/>
                  </a:schemeClr>
                </a:solidFill>
                <a:latin typeface="Century Gothic" panose="020B0502020202020204" pitchFamily="34" charset="0"/>
              </a:rPr>
              <a:t>Bluespots</a:t>
            </a:r>
            <a:endParaRPr lang="en-US">
              <a:solidFill>
                <a:schemeClr val="tx1">
                  <a:lumMod val="75000"/>
                  <a:lumOff val="25000"/>
                </a:schemeClr>
              </a:solidFill>
              <a:latin typeface="Century Gothic" panose="020B0502020202020204" pitchFamily="34" charset="0"/>
            </a:endParaRPr>
          </a:p>
        </p:txBody>
      </p:sp>
      <p:pic>
        <p:nvPicPr>
          <p:cNvPr id="34" name="Picture 33" descr="A picture containing map&#10;&#10;Description automatically generated">
            <a:extLst>
              <a:ext uri="{FF2B5EF4-FFF2-40B4-BE49-F238E27FC236}">
                <a16:creationId xmlns:a16="http://schemas.microsoft.com/office/drawing/2014/main" id="{9B241BBC-AEAB-CDA7-5B16-0350D7C5A0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19" t="42573" r="-1088" b="53018"/>
          <a:stretch/>
        </p:blipFill>
        <p:spPr>
          <a:xfrm>
            <a:off x="1371960" y="5645546"/>
            <a:ext cx="542520" cy="369332"/>
          </a:xfrm>
          <a:prstGeom prst="rect">
            <a:avLst/>
          </a:prstGeom>
        </p:spPr>
      </p:pic>
      <p:sp>
        <p:nvSpPr>
          <p:cNvPr id="35" name="TextBox 34">
            <a:extLst>
              <a:ext uri="{FF2B5EF4-FFF2-40B4-BE49-F238E27FC236}">
                <a16:creationId xmlns:a16="http://schemas.microsoft.com/office/drawing/2014/main" id="{98546A11-F94D-74B8-45F8-D52969E5672B}"/>
              </a:ext>
            </a:extLst>
          </p:cNvPr>
          <p:cNvSpPr txBox="1"/>
          <p:nvPr/>
        </p:nvSpPr>
        <p:spPr>
          <a:xfrm flipH="1">
            <a:off x="1177940" y="4494375"/>
            <a:ext cx="25721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36" name="TextBox 35">
            <a:extLst>
              <a:ext uri="{FF2B5EF4-FFF2-40B4-BE49-F238E27FC236}">
                <a16:creationId xmlns:a16="http://schemas.microsoft.com/office/drawing/2014/main" id="{692F3229-DC8C-D11A-7C94-1061722CF73E}"/>
              </a:ext>
            </a:extLst>
          </p:cNvPr>
          <p:cNvSpPr txBox="1"/>
          <p:nvPr/>
        </p:nvSpPr>
        <p:spPr>
          <a:xfrm flipH="1">
            <a:off x="1868518" y="4501973"/>
            <a:ext cx="110046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20 km</a:t>
            </a:r>
          </a:p>
        </p:txBody>
      </p:sp>
      <p:pic>
        <p:nvPicPr>
          <p:cNvPr id="37" name="Picture 36" descr="Shape, arrow&#10;&#10;Description automatically generated">
            <a:extLst>
              <a:ext uri="{FF2B5EF4-FFF2-40B4-BE49-F238E27FC236}">
                <a16:creationId xmlns:a16="http://schemas.microsoft.com/office/drawing/2014/main" id="{47207A05-E2EF-EB34-451B-12FA0393549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869"/>
          <a:stretch/>
        </p:blipFill>
        <p:spPr>
          <a:xfrm>
            <a:off x="1030891" y="1470864"/>
            <a:ext cx="257219" cy="408509"/>
          </a:xfrm>
          <a:prstGeom prst="rect">
            <a:avLst/>
          </a:prstGeom>
        </p:spPr>
      </p:pic>
      <p:sp>
        <p:nvSpPr>
          <p:cNvPr id="38" name="TextBox 37">
            <a:extLst>
              <a:ext uri="{FF2B5EF4-FFF2-40B4-BE49-F238E27FC236}">
                <a16:creationId xmlns:a16="http://schemas.microsoft.com/office/drawing/2014/main" id="{64253F31-249F-FA2C-7015-EC43EC72AE92}"/>
              </a:ext>
            </a:extLst>
          </p:cNvPr>
          <p:cNvSpPr txBox="1"/>
          <p:nvPr/>
        </p:nvSpPr>
        <p:spPr>
          <a:xfrm flipH="1">
            <a:off x="988471" y="1150502"/>
            <a:ext cx="342060"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N</a:t>
            </a:r>
          </a:p>
        </p:txBody>
      </p:sp>
      <p:sp>
        <p:nvSpPr>
          <p:cNvPr id="39" name="Rectangle 38">
            <a:extLst>
              <a:ext uri="{FF2B5EF4-FFF2-40B4-BE49-F238E27FC236}">
                <a16:creationId xmlns:a16="http://schemas.microsoft.com/office/drawing/2014/main" id="{72D98053-FF9D-3E5A-8E70-0357F5AFAB63}"/>
              </a:ext>
            </a:extLst>
          </p:cNvPr>
          <p:cNvSpPr/>
          <p:nvPr/>
        </p:nvSpPr>
        <p:spPr>
          <a:xfrm>
            <a:off x="4742454" y="3286105"/>
            <a:ext cx="137160" cy="13716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Map&#10;&#10;Description automatically generated">
            <a:extLst>
              <a:ext uri="{FF2B5EF4-FFF2-40B4-BE49-F238E27FC236}">
                <a16:creationId xmlns:a16="http://schemas.microsoft.com/office/drawing/2014/main" id="{1D6010A2-64C3-D477-A0BF-F68ACA7062E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6721" t="91103" r="68872" b="3357"/>
          <a:stretch/>
        </p:blipFill>
        <p:spPr>
          <a:xfrm>
            <a:off x="1460656" y="6108438"/>
            <a:ext cx="409080" cy="402238"/>
          </a:xfrm>
          <a:prstGeom prst="rect">
            <a:avLst/>
          </a:prstGeom>
        </p:spPr>
      </p:pic>
    </p:spTree>
    <p:extLst>
      <p:ext uri="{BB962C8B-B14F-4D97-AF65-F5344CB8AC3E}">
        <p14:creationId xmlns:p14="http://schemas.microsoft.com/office/powerpoint/2010/main" val="158516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2FDC0-8CC7-EB41-7F6E-BA8D61B98571}"/>
              </a:ext>
            </a:extLst>
          </p:cNvPr>
          <p:cNvSpPr txBox="1">
            <a:spLocks/>
          </p:cNvSpPr>
          <p:nvPr/>
        </p:nvSpPr>
        <p:spPr>
          <a:xfrm>
            <a:off x="266700" y="342900"/>
            <a:ext cx="10553700"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BA3A50"/>
                </a:solidFill>
                <a:latin typeface="Century Gothic"/>
              </a:rPr>
              <a:t>1-Meter Resolution </a:t>
            </a:r>
            <a:r>
              <a:rPr lang="en-US" sz="4000" b="1" err="1">
                <a:solidFill>
                  <a:srgbClr val="BA3A50"/>
                </a:solidFill>
                <a:latin typeface="Century Gothic"/>
              </a:rPr>
              <a:t>Bluespots</a:t>
            </a:r>
            <a:r>
              <a:rPr lang="en-US" sz="4000" b="1">
                <a:solidFill>
                  <a:srgbClr val="BA3A50"/>
                </a:solidFill>
                <a:latin typeface="Century Gothic"/>
              </a:rPr>
              <a:t>: Richmond  </a:t>
            </a:r>
          </a:p>
        </p:txBody>
      </p:sp>
      <p:pic>
        <p:nvPicPr>
          <p:cNvPr id="3" name="Picture 2" descr="Map&#10;&#10;Description automatically generated">
            <a:extLst>
              <a:ext uri="{FF2B5EF4-FFF2-40B4-BE49-F238E27FC236}">
                <a16:creationId xmlns:a16="http://schemas.microsoft.com/office/drawing/2014/main" id="{7FDE1FD8-55F1-7D50-EFF2-71F11DFE4E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700" y="1216467"/>
            <a:ext cx="6813253" cy="5507281"/>
          </a:xfrm>
          <a:prstGeom prst="rect">
            <a:avLst/>
          </a:prstGeom>
        </p:spPr>
      </p:pic>
      <p:cxnSp>
        <p:nvCxnSpPr>
          <p:cNvPr id="4" name="Straight Connector 3">
            <a:extLst>
              <a:ext uri="{FF2B5EF4-FFF2-40B4-BE49-F238E27FC236}">
                <a16:creationId xmlns:a16="http://schemas.microsoft.com/office/drawing/2014/main" id="{360D4314-8728-275E-C5F0-34D39CD378EA}"/>
              </a:ext>
            </a:extLst>
          </p:cNvPr>
          <p:cNvCxnSpPr>
            <a:cxnSpLocks/>
          </p:cNvCxnSpPr>
          <p:nvPr/>
        </p:nvCxnSpPr>
        <p:spPr>
          <a:xfrm>
            <a:off x="3861108" y="3146036"/>
            <a:ext cx="3511550" cy="459668"/>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4438CEB-409C-FF73-C98F-02B8F94F1869}"/>
              </a:ext>
            </a:extLst>
          </p:cNvPr>
          <p:cNvCxnSpPr>
            <a:cxnSpLocks/>
          </p:cNvCxnSpPr>
          <p:nvPr/>
        </p:nvCxnSpPr>
        <p:spPr>
          <a:xfrm flipV="1">
            <a:off x="3876189" y="1382531"/>
            <a:ext cx="3494088" cy="1464317"/>
          </a:xfrm>
          <a:prstGeom prst="line">
            <a:avLst/>
          </a:prstGeom>
          <a:ln w="19050" cap="rnd">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 name="Picture 5" descr="A picture containing map&#10;&#10;Description automatically generated">
            <a:extLst>
              <a:ext uri="{FF2B5EF4-FFF2-40B4-BE49-F238E27FC236}">
                <a16:creationId xmlns:a16="http://schemas.microsoft.com/office/drawing/2014/main" id="{08033259-C5E3-4AE6-89B3-5206564F6C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877"/>
          <a:stretch/>
        </p:blipFill>
        <p:spPr>
          <a:xfrm>
            <a:off x="6903505" y="1370114"/>
            <a:ext cx="2841284" cy="2730918"/>
          </a:xfrm>
          <a:prstGeom prst="rect">
            <a:avLst/>
          </a:prstGeom>
        </p:spPr>
      </p:pic>
      <p:sp>
        <p:nvSpPr>
          <p:cNvPr id="7" name="Rectangle 6">
            <a:extLst>
              <a:ext uri="{FF2B5EF4-FFF2-40B4-BE49-F238E27FC236}">
                <a16:creationId xmlns:a16="http://schemas.microsoft.com/office/drawing/2014/main" id="{3A071239-3A8F-B049-215C-58C804C20AF1}"/>
              </a:ext>
            </a:extLst>
          </p:cNvPr>
          <p:cNvSpPr/>
          <p:nvPr/>
        </p:nvSpPr>
        <p:spPr>
          <a:xfrm>
            <a:off x="3876189" y="2854710"/>
            <a:ext cx="282575" cy="283464"/>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26989850-A1C3-0AF7-CE32-0B286AB7BC28}"/>
              </a:ext>
            </a:extLst>
          </p:cNvPr>
          <p:cNvCxnSpPr>
            <a:cxnSpLocks/>
          </p:cNvCxnSpPr>
          <p:nvPr/>
        </p:nvCxnSpPr>
        <p:spPr>
          <a:xfrm flipV="1">
            <a:off x="5037446" y="3890556"/>
            <a:ext cx="2335212" cy="468530"/>
          </a:xfrm>
          <a:prstGeom prst="line">
            <a:avLst/>
          </a:prstGeom>
          <a:ln w="190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51797D-195B-DD76-5C75-D31062BE3CB5}"/>
              </a:ext>
            </a:extLst>
          </p:cNvPr>
          <p:cNvCxnSpPr>
            <a:cxnSpLocks/>
          </p:cNvCxnSpPr>
          <p:nvPr/>
        </p:nvCxnSpPr>
        <p:spPr>
          <a:xfrm>
            <a:off x="5044764" y="4470964"/>
            <a:ext cx="2325513" cy="1647527"/>
          </a:xfrm>
          <a:prstGeom prst="line">
            <a:avLst/>
          </a:prstGeom>
          <a:ln w="19050" cap="rnd">
            <a:solidFill>
              <a:schemeClr val="tx1">
                <a:lumMod val="75000"/>
                <a:lumOff val="25000"/>
              </a:schemeClr>
            </a:solidFill>
            <a:round/>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C6666187-A73B-79FD-93AD-A6DF70BD8E6F}"/>
              </a:ext>
            </a:extLst>
          </p:cNvPr>
          <p:cNvSpPr/>
          <p:nvPr/>
        </p:nvSpPr>
        <p:spPr>
          <a:xfrm>
            <a:off x="5051907" y="4360633"/>
            <a:ext cx="107950" cy="107950"/>
          </a:xfrm>
          <a:prstGeom prst="rect">
            <a:avLst/>
          </a:prstGeom>
          <a:noFill/>
          <a:ln w="285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scatter chart&#10;&#10;Description automatically generated">
            <a:extLst>
              <a:ext uri="{FF2B5EF4-FFF2-40B4-BE49-F238E27FC236}">
                <a16:creationId xmlns:a16="http://schemas.microsoft.com/office/drawing/2014/main" id="{7DA6BC79-5519-6916-17F4-C5356432294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77"/>
          <a:stretch/>
        </p:blipFill>
        <p:spPr>
          <a:xfrm>
            <a:off x="6905420" y="3882901"/>
            <a:ext cx="2841284" cy="2730918"/>
          </a:xfrm>
          <a:prstGeom prst="rect">
            <a:avLst/>
          </a:prstGeom>
        </p:spPr>
      </p:pic>
      <p:pic>
        <p:nvPicPr>
          <p:cNvPr id="12" name="Picture 11" descr="A picture containing map&#10;&#10;Description automatically generated">
            <a:extLst>
              <a:ext uri="{FF2B5EF4-FFF2-40B4-BE49-F238E27FC236}">
                <a16:creationId xmlns:a16="http://schemas.microsoft.com/office/drawing/2014/main" id="{353576D4-E5A3-5D88-BB6F-1C54293FBE6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206" t="37547" b="57395"/>
          <a:stretch/>
        </p:blipFill>
        <p:spPr>
          <a:xfrm>
            <a:off x="9819561" y="1716232"/>
            <a:ext cx="471449" cy="423622"/>
          </a:xfrm>
          <a:prstGeom prst="rect">
            <a:avLst/>
          </a:prstGeom>
        </p:spPr>
      </p:pic>
      <p:sp>
        <p:nvSpPr>
          <p:cNvPr id="13" name="TextBox 12">
            <a:extLst>
              <a:ext uri="{FF2B5EF4-FFF2-40B4-BE49-F238E27FC236}">
                <a16:creationId xmlns:a16="http://schemas.microsoft.com/office/drawing/2014/main" id="{E7CC82BF-4141-4C82-8F02-FD5660A2E2A8}"/>
              </a:ext>
            </a:extLst>
          </p:cNvPr>
          <p:cNvSpPr txBox="1"/>
          <p:nvPr/>
        </p:nvSpPr>
        <p:spPr>
          <a:xfrm flipH="1">
            <a:off x="10297120" y="1791889"/>
            <a:ext cx="1841173" cy="369332"/>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Richmond</a:t>
            </a:r>
          </a:p>
        </p:txBody>
      </p:sp>
      <p:sp>
        <p:nvSpPr>
          <p:cNvPr id="14" name="TextBox 13">
            <a:extLst>
              <a:ext uri="{FF2B5EF4-FFF2-40B4-BE49-F238E27FC236}">
                <a16:creationId xmlns:a16="http://schemas.microsoft.com/office/drawing/2014/main" id="{3098AB85-EA86-5891-5B49-EF8D99DDADD2}"/>
              </a:ext>
            </a:extLst>
          </p:cNvPr>
          <p:cNvSpPr txBox="1"/>
          <p:nvPr/>
        </p:nvSpPr>
        <p:spPr>
          <a:xfrm flipH="1">
            <a:off x="10298991" y="2205400"/>
            <a:ext cx="1841173" cy="646331"/>
          </a:xfrm>
          <a:prstGeom prst="rect">
            <a:avLst/>
          </a:prstGeom>
          <a:noFill/>
        </p:spPr>
        <p:txBody>
          <a:bodyPr wrap="square" rtlCol="0">
            <a:spAutoFit/>
          </a:bodyPr>
          <a:lstStyle/>
          <a:p>
            <a:r>
              <a:rPr lang="en-US">
                <a:solidFill>
                  <a:schemeClr val="tx1">
                    <a:lumMod val="75000"/>
                    <a:lumOff val="25000"/>
                  </a:schemeClr>
                </a:solidFill>
                <a:latin typeface="Century Gothic" panose="020B0502020202020204" pitchFamily="34" charset="0"/>
              </a:rPr>
              <a:t>Building Footprints</a:t>
            </a:r>
          </a:p>
        </p:txBody>
      </p:sp>
      <p:sp>
        <p:nvSpPr>
          <p:cNvPr id="15" name="TextBox 14">
            <a:extLst>
              <a:ext uri="{FF2B5EF4-FFF2-40B4-BE49-F238E27FC236}">
                <a16:creationId xmlns:a16="http://schemas.microsoft.com/office/drawing/2014/main" id="{46EDA264-4A70-0F0F-541E-A1C4BD056FB2}"/>
              </a:ext>
            </a:extLst>
          </p:cNvPr>
          <p:cNvSpPr txBox="1"/>
          <p:nvPr/>
        </p:nvSpPr>
        <p:spPr>
          <a:xfrm flipH="1">
            <a:off x="10291010" y="2887578"/>
            <a:ext cx="1841173" cy="369332"/>
          </a:xfrm>
          <a:prstGeom prst="rect">
            <a:avLst/>
          </a:prstGeom>
          <a:noFill/>
        </p:spPr>
        <p:txBody>
          <a:bodyPr wrap="square" rtlCol="0">
            <a:spAutoFit/>
          </a:bodyPr>
          <a:lstStyle/>
          <a:p>
            <a:r>
              <a:rPr lang="en-US" err="1">
                <a:solidFill>
                  <a:schemeClr val="tx1">
                    <a:lumMod val="75000"/>
                    <a:lumOff val="25000"/>
                  </a:schemeClr>
                </a:solidFill>
                <a:latin typeface="Century Gothic" panose="020B0502020202020204" pitchFamily="34" charset="0"/>
              </a:rPr>
              <a:t>Bluespots</a:t>
            </a:r>
            <a:endParaRPr lang="en-US">
              <a:solidFill>
                <a:schemeClr val="tx1">
                  <a:lumMod val="75000"/>
                  <a:lumOff val="25000"/>
                </a:schemeClr>
              </a:solidFill>
              <a:latin typeface="Century Gothic" panose="020B0502020202020204" pitchFamily="34" charset="0"/>
            </a:endParaRPr>
          </a:p>
        </p:txBody>
      </p:sp>
      <p:pic>
        <p:nvPicPr>
          <p:cNvPr id="16" name="Picture 15" descr="A picture containing map&#10;&#10;Description automatically generated">
            <a:extLst>
              <a:ext uri="{FF2B5EF4-FFF2-40B4-BE49-F238E27FC236}">
                <a16:creationId xmlns:a16="http://schemas.microsoft.com/office/drawing/2014/main" id="{CE2DB223-AABB-A32B-D69B-E447D6A9C15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698" t="42353" r="-34" b="53238"/>
          <a:stretch/>
        </p:blipFill>
        <p:spPr>
          <a:xfrm>
            <a:off x="9775560" y="2339544"/>
            <a:ext cx="515450" cy="369332"/>
          </a:xfrm>
          <a:prstGeom prst="rect">
            <a:avLst/>
          </a:prstGeom>
        </p:spPr>
      </p:pic>
      <p:pic>
        <p:nvPicPr>
          <p:cNvPr id="17" name="Picture 16" descr="A picture containing map&#10;&#10;Description automatically generated">
            <a:extLst>
              <a:ext uri="{FF2B5EF4-FFF2-40B4-BE49-F238E27FC236}">
                <a16:creationId xmlns:a16="http://schemas.microsoft.com/office/drawing/2014/main" id="{62F9C704-E311-1E8E-418E-4AC42C46AB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3332" t="46511" b="45211"/>
          <a:stretch/>
        </p:blipFill>
        <p:spPr>
          <a:xfrm>
            <a:off x="9748491" y="2897181"/>
            <a:ext cx="542519" cy="693340"/>
          </a:xfrm>
          <a:prstGeom prst="rect">
            <a:avLst/>
          </a:prstGeom>
        </p:spPr>
      </p:pic>
      <p:sp>
        <p:nvSpPr>
          <p:cNvPr id="18" name="TextBox 17">
            <a:extLst>
              <a:ext uri="{FF2B5EF4-FFF2-40B4-BE49-F238E27FC236}">
                <a16:creationId xmlns:a16="http://schemas.microsoft.com/office/drawing/2014/main" id="{0B0D4DF6-17BD-4EEE-4DB6-0D12FC29981E}"/>
              </a:ext>
            </a:extLst>
          </p:cNvPr>
          <p:cNvSpPr txBox="1"/>
          <p:nvPr/>
        </p:nvSpPr>
        <p:spPr>
          <a:xfrm flipH="1">
            <a:off x="524932" y="5705560"/>
            <a:ext cx="25721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0</a:t>
            </a:r>
          </a:p>
        </p:txBody>
      </p:sp>
      <p:sp>
        <p:nvSpPr>
          <p:cNvPr id="19" name="TextBox 18">
            <a:extLst>
              <a:ext uri="{FF2B5EF4-FFF2-40B4-BE49-F238E27FC236}">
                <a16:creationId xmlns:a16="http://schemas.microsoft.com/office/drawing/2014/main" id="{0064422B-05F5-4DD3-62FA-311E13A51FFE}"/>
              </a:ext>
            </a:extLst>
          </p:cNvPr>
          <p:cNvSpPr txBox="1"/>
          <p:nvPr/>
        </p:nvSpPr>
        <p:spPr>
          <a:xfrm flipH="1">
            <a:off x="782151" y="5705560"/>
            <a:ext cx="25721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1</a:t>
            </a:r>
          </a:p>
        </p:txBody>
      </p:sp>
      <p:sp>
        <p:nvSpPr>
          <p:cNvPr id="20" name="TextBox 19">
            <a:extLst>
              <a:ext uri="{FF2B5EF4-FFF2-40B4-BE49-F238E27FC236}">
                <a16:creationId xmlns:a16="http://schemas.microsoft.com/office/drawing/2014/main" id="{8B76596A-8756-8399-4748-2E9464A69B7B}"/>
              </a:ext>
            </a:extLst>
          </p:cNvPr>
          <p:cNvSpPr txBox="1"/>
          <p:nvPr/>
        </p:nvSpPr>
        <p:spPr>
          <a:xfrm flipH="1">
            <a:off x="1046344" y="5705560"/>
            <a:ext cx="25721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2</a:t>
            </a:r>
          </a:p>
        </p:txBody>
      </p:sp>
      <p:sp>
        <p:nvSpPr>
          <p:cNvPr id="21" name="TextBox 20">
            <a:extLst>
              <a:ext uri="{FF2B5EF4-FFF2-40B4-BE49-F238E27FC236}">
                <a16:creationId xmlns:a16="http://schemas.microsoft.com/office/drawing/2014/main" id="{EECFA190-5131-05E4-7BC0-D2D50F577CE6}"/>
              </a:ext>
            </a:extLst>
          </p:cNvPr>
          <p:cNvSpPr txBox="1"/>
          <p:nvPr/>
        </p:nvSpPr>
        <p:spPr>
          <a:xfrm flipH="1">
            <a:off x="1567887" y="5705560"/>
            <a:ext cx="1100469" cy="338554"/>
          </a:xfrm>
          <a:prstGeom prst="rect">
            <a:avLst/>
          </a:prstGeom>
          <a:noFill/>
        </p:spPr>
        <p:txBody>
          <a:bodyPr wrap="square" rtlCol="0">
            <a:spAutoFit/>
          </a:bodyPr>
          <a:lstStyle/>
          <a:p>
            <a:r>
              <a:rPr lang="en-US" sz="1600">
                <a:solidFill>
                  <a:schemeClr val="tx1">
                    <a:lumMod val="75000"/>
                    <a:lumOff val="25000"/>
                  </a:schemeClr>
                </a:solidFill>
                <a:latin typeface="Century Gothic" panose="020B0502020202020204" pitchFamily="34" charset="0"/>
              </a:rPr>
              <a:t>4 km</a:t>
            </a:r>
          </a:p>
        </p:txBody>
      </p:sp>
      <p:pic>
        <p:nvPicPr>
          <p:cNvPr id="22" name="Picture 21" descr="Shape, arrow&#10;&#10;Description automatically generated">
            <a:extLst>
              <a:ext uri="{FF2B5EF4-FFF2-40B4-BE49-F238E27FC236}">
                <a16:creationId xmlns:a16="http://schemas.microsoft.com/office/drawing/2014/main" id="{025AC4D4-836B-B152-4A65-5037777A72D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3869"/>
          <a:stretch/>
        </p:blipFill>
        <p:spPr>
          <a:xfrm>
            <a:off x="858351" y="1732620"/>
            <a:ext cx="342061" cy="543253"/>
          </a:xfrm>
          <a:prstGeom prst="rect">
            <a:avLst/>
          </a:prstGeom>
        </p:spPr>
      </p:pic>
      <p:sp>
        <p:nvSpPr>
          <p:cNvPr id="23" name="TextBox 22">
            <a:extLst>
              <a:ext uri="{FF2B5EF4-FFF2-40B4-BE49-F238E27FC236}">
                <a16:creationId xmlns:a16="http://schemas.microsoft.com/office/drawing/2014/main" id="{27AE6CC4-48FE-C14D-3CBB-AD63AFD9A926}"/>
              </a:ext>
            </a:extLst>
          </p:cNvPr>
          <p:cNvSpPr txBox="1"/>
          <p:nvPr/>
        </p:nvSpPr>
        <p:spPr>
          <a:xfrm flipH="1">
            <a:off x="858352" y="1395496"/>
            <a:ext cx="342060" cy="369332"/>
          </a:xfrm>
          <a:prstGeom prst="rect">
            <a:avLst/>
          </a:prstGeom>
          <a:noFill/>
        </p:spPr>
        <p:txBody>
          <a:bodyPr wrap="square" rtlCol="0">
            <a:spAutoFit/>
          </a:bodyPr>
          <a:lstStyle/>
          <a:p>
            <a:pPr algn="ctr"/>
            <a:r>
              <a:rPr lang="en-US">
                <a:solidFill>
                  <a:schemeClr val="tx1">
                    <a:lumMod val="75000"/>
                    <a:lumOff val="25000"/>
                  </a:schemeClr>
                </a:solidFill>
                <a:latin typeface="Century Gothic" panose="020B0502020202020204" pitchFamily="34" charset="0"/>
              </a:rPr>
              <a:t>N</a:t>
            </a:r>
          </a:p>
        </p:txBody>
      </p:sp>
    </p:spTree>
    <p:extLst>
      <p:ext uri="{BB962C8B-B14F-4D97-AF65-F5344CB8AC3E}">
        <p14:creationId xmlns:p14="http://schemas.microsoft.com/office/powerpoint/2010/main" val="1229333115"/>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df78d0b-135a-4de7-9166-7c181cd87fb4" xsi:nil="true"/>
    <lcf76f155ced4ddcb4097134ff3c332f xmlns="21e6a8e8-1dff-48a6-ab9b-8d556c6946c0">
      <Terms xmlns="http://schemas.microsoft.com/office/infopath/2007/PartnerControls"/>
    </lcf76f155ced4ddcb4097134ff3c332f>
    <SharedWithUsers xmlns="7df78d0b-135a-4de7-9166-7c181cd87fb4">
      <UserInfo>
        <DisplayName>Zachary Bengtsson</DisplayName>
        <AccountId>13</AccountId>
        <AccountType/>
      </UserInfo>
      <UserInfo>
        <DisplayName>Everyone except external users</DisplayName>
        <AccountId>9</AccountId>
        <AccountType/>
      </UserInfo>
      <UserInfo>
        <DisplayName>Kaylee Tanner</DisplayName>
        <AccountId>1371</AccountId>
        <AccountType/>
      </UserInfo>
      <UserInfo>
        <DisplayName>Cecil Byles</DisplayName>
        <AccountId>16</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7" ma:contentTypeDescription="Create a new document." ma:contentTypeScope="" ma:versionID="2c01c13aa372864e7e19c07066c172b6">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e693c12e0984b68e55d89c50d98f500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4FD84F8E-DF30-4F06-ADC5-D5EA32005E19}">
  <ds:schemaRefs>
    <ds:schemaRef ds:uri="21e6a8e8-1dff-48a6-ab9b-8d556c6946c0"/>
    <ds:schemaRef ds:uri="355a0070-7b76-462e-b764-e5c0a549cb12"/>
    <ds:schemaRef ds:uri="7df78d0b-135a-4de7-9166-7c181cd87fb4"/>
    <ds:schemaRef ds:uri="f4b7f99d-577d-4749-adda-dd9e2d5a1d9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57D52B1-E2B0-4A41-AA77-4F7AACAF06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73</TotalTime>
  <Words>4352</Words>
  <Application>Microsoft Office PowerPoint</Application>
  <PresentationFormat>Widescreen</PresentationFormat>
  <Paragraphs>459</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Arial</vt:lpstr>
      <vt:lpstr>Calibri</vt:lpstr>
      <vt:lpstr>Calibri Light</vt:lpstr>
      <vt:lpstr>Century Gothic</vt:lpstr>
      <vt:lpstr>Garamond</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Childs, Lauren M. (LARC-E3)[DEVELOP]</cp:lastModifiedBy>
  <cp:revision>289</cp:revision>
  <dcterms:created xsi:type="dcterms:W3CDTF">2019-11-12T17:46:59Z</dcterms:created>
  <dcterms:modified xsi:type="dcterms:W3CDTF">2023-07-31T23:05:44Z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