
<file path=[Content_Types].xml><?xml version="1.0" encoding="utf-8"?>
<Types xmlns="http://schemas.openxmlformats.org/package/2006/content-types">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21" r:id="rId5"/>
    <p:sldId id="372" r:id="rId6"/>
    <p:sldId id="353" r:id="rId7"/>
    <p:sldId id="386" r:id="rId8"/>
    <p:sldId id="323" r:id="rId9"/>
    <p:sldId id="325" r:id="rId10"/>
    <p:sldId id="369" r:id="rId11"/>
    <p:sldId id="387" r:id="rId12"/>
    <p:sldId id="375" r:id="rId13"/>
    <p:sldId id="398" r:id="rId14"/>
    <p:sldId id="400" r:id="rId15"/>
    <p:sldId id="401" r:id="rId16"/>
    <p:sldId id="394" r:id="rId17"/>
    <p:sldId id="397" r:id="rId18"/>
    <p:sldId id="390" r:id="rId19"/>
    <p:sldId id="339" r:id="rId20"/>
    <p:sldId id="391" r:id="rId21"/>
    <p:sldId id="392"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532D96-26F2-7EA2-25E2-A739991747A1}" name="William Hadley" initials="WH" userId="S::william.hadley@ssaihq.com::31cb911c-93a4-483f-a720-ec137d4b7895" providerId="AD"/>
  <p188:author id="{94AFD3AD-A072-B133-FC06-835B5BFB5F40}" name="Kelli Roberts" initials="KR" userId="S::kelli.roberts@ssaihq.com::fa9adabb-3acf-4b25-aac3-f174b57398b5" providerId="AD"/>
  <p188:author id="{C3E00CD3-E8F9-8265-0B4F-06B474C9FCAD}" name="Robert Byles" initials="RB" userId="S::robert.byles@ssaihq.com::c798ae76-1ca0-48cd-999b-80a00bd13fc4" providerId="AD"/>
  <p188:author id="{25D407F7-E43F-155B-A3F7-5998938A2966}" name="Kathryn Caruso" initials="KC" userId="S::katie.caruso@ssaihq.com::b5a78299-8271-4897-8859-8e50d5b2bf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F68C03"/>
    <a:srgbClr val="000000"/>
    <a:srgbClr val="FF0C0A"/>
    <a:srgbClr val="0000FF"/>
    <a:srgbClr val="8D2E25"/>
    <a:srgbClr val="A33527"/>
    <a:srgbClr val="9E010A"/>
    <a:srgbClr val="D10002"/>
    <a:srgbClr val="DC2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77321" autoAdjust="0"/>
  </p:normalViewPr>
  <p:slideViewPr>
    <p:cSldViewPr snapToGrid="0">
      <p:cViewPr varScale="1">
        <p:scale>
          <a:sx n="83" d="100"/>
          <a:sy n="83"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E4150-0B1C-4C14-8C9E-0D5382B31BB4}" type="doc">
      <dgm:prSet loTypeId="urn:microsoft.com/office/officeart/2005/8/layout/hList6" loCatId="list" qsTypeId="urn:microsoft.com/office/officeart/2005/8/quickstyle/simple1" qsCatId="simple" csTypeId="urn:microsoft.com/office/officeart/2005/8/colors/accent0_1" csCatId="mainScheme" phldr="1"/>
      <dgm:spPr/>
      <dgm:t>
        <a:bodyPr/>
        <a:lstStyle/>
        <a:p>
          <a:endParaRPr lang="en-US"/>
        </a:p>
      </dgm:t>
    </dgm:pt>
    <dgm:pt modelId="{DBBF15F5-CED0-48D5-BDF1-BFCDBAC5A1A3}">
      <dgm:prSet phldrT="[Text]" phldr="0"/>
      <dgm:spPr/>
      <dgm:t>
        <a:bodyPr/>
        <a:lstStyle/>
        <a:p>
          <a:pPr rtl="0"/>
          <a:r>
            <a:rPr lang="en-US" b="1" dirty="0">
              <a:solidFill>
                <a:srgbClr val="C13E2D"/>
              </a:solidFill>
              <a:latin typeface="Century Gothic"/>
            </a:rPr>
            <a:t>Produce</a:t>
          </a:r>
          <a:r>
            <a:rPr lang="en-US" dirty="0">
              <a:solidFill>
                <a:schemeClr val="tx1">
                  <a:lumMod val="75000"/>
                  <a:lumOff val="25000"/>
                </a:schemeClr>
              </a:solidFill>
              <a:latin typeface="Century Gothic"/>
            </a:rPr>
            <a:t> a spatially-averaged time-series of vegetation health</a:t>
          </a:r>
        </a:p>
      </dgm:t>
    </dgm:pt>
    <dgm:pt modelId="{FC98FFFD-5A3E-4E75-8AC5-07631D55D290}" type="parTrans" cxnId="{1016D637-A4F8-43C6-9323-3FF5E3E68392}">
      <dgm:prSet/>
      <dgm:spPr/>
      <dgm:t>
        <a:bodyPr/>
        <a:lstStyle/>
        <a:p>
          <a:endParaRPr lang="en-US"/>
        </a:p>
      </dgm:t>
    </dgm:pt>
    <dgm:pt modelId="{42698E8A-41DF-4F24-A6C8-9BCD13B4C09B}" type="sibTrans" cxnId="{1016D637-A4F8-43C6-9323-3FF5E3E68392}">
      <dgm:prSet/>
      <dgm:spPr/>
      <dgm:t>
        <a:bodyPr/>
        <a:lstStyle/>
        <a:p>
          <a:endParaRPr lang="en-US"/>
        </a:p>
      </dgm:t>
    </dgm:pt>
    <dgm:pt modelId="{774EC0FA-4BA8-4291-9E8B-192034DCB193}">
      <dgm:prSet phldrT="[Text]" phldr="0"/>
      <dgm:spPr/>
      <dgm:t>
        <a:bodyPr/>
        <a:lstStyle/>
        <a:p>
          <a:pPr rtl="0"/>
          <a:r>
            <a:rPr lang="en-US" b="1" dirty="0">
              <a:solidFill>
                <a:srgbClr val="C13E2D"/>
              </a:solidFill>
              <a:latin typeface="Century Gothic"/>
            </a:rPr>
            <a:t>Analyze</a:t>
          </a:r>
          <a:r>
            <a:rPr lang="en-US" b="1" dirty="0">
              <a:solidFill>
                <a:schemeClr val="tx1">
                  <a:lumMod val="75000"/>
                  <a:lumOff val="25000"/>
                </a:schemeClr>
              </a:solidFill>
              <a:latin typeface="Century Gothic"/>
            </a:rPr>
            <a:t> </a:t>
          </a:r>
          <a:r>
            <a:rPr lang="en-US" dirty="0">
              <a:solidFill>
                <a:schemeClr val="tx1">
                  <a:lumMod val="75000"/>
                  <a:lumOff val="25000"/>
                </a:schemeClr>
              </a:solidFill>
              <a:latin typeface="Century Gothic"/>
            </a:rPr>
            <a:t>soil moisture conditions preceding both fire events</a:t>
          </a:r>
        </a:p>
      </dgm:t>
    </dgm:pt>
    <dgm:pt modelId="{81597F5D-55FC-4DCE-81ED-75EB6EBBF222}" type="parTrans" cxnId="{5F3EAD77-DFBD-4AB1-BA3F-E9F4C7B63D2B}">
      <dgm:prSet/>
      <dgm:spPr/>
      <dgm:t>
        <a:bodyPr/>
        <a:lstStyle/>
        <a:p>
          <a:endParaRPr lang="en-US"/>
        </a:p>
      </dgm:t>
    </dgm:pt>
    <dgm:pt modelId="{C7A6192A-07C5-44BC-897E-7EEF8298F406}" type="sibTrans" cxnId="{5F3EAD77-DFBD-4AB1-BA3F-E9F4C7B63D2B}">
      <dgm:prSet/>
      <dgm:spPr/>
      <dgm:t>
        <a:bodyPr/>
        <a:lstStyle/>
        <a:p>
          <a:endParaRPr lang="en-US"/>
        </a:p>
      </dgm:t>
    </dgm:pt>
    <dgm:pt modelId="{AFA480D6-42D7-433B-AADC-4CD4242D3F44}">
      <dgm:prSet phldrT="[Text]" phldr="0"/>
      <dgm:spPr/>
      <dgm:t>
        <a:bodyPr/>
        <a:lstStyle/>
        <a:p>
          <a:pPr rtl="0"/>
          <a:r>
            <a:rPr lang="en-US" b="1" dirty="0">
              <a:solidFill>
                <a:srgbClr val="C13E2D"/>
              </a:solidFill>
              <a:latin typeface="Century Gothic"/>
            </a:rPr>
            <a:t>Assess</a:t>
          </a:r>
          <a:r>
            <a:rPr lang="en-US" dirty="0">
              <a:solidFill>
                <a:schemeClr val="tx1">
                  <a:lumMod val="75000"/>
                  <a:lumOff val="25000"/>
                </a:schemeClr>
              </a:solidFill>
              <a:latin typeface="Century Gothic"/>
            </a:rPr>
            <a:t> the relationship among vegetation health, soil moisture conditions, and fuel load six months prior to both fire events</a:t>
          </a:r>
        </a:p>
      </dgm:t>
    </dgm:pt>
    <dgm:pt modelId="{D4F4EF7E-3658-46AA-A768-A4A19548B603}" type="parTrans" cxnId="{720691E9-4AD5-4C8F-8431-A1B36711106B}">
      <dgm:prSet/>
      <dgm:spPr/>
      <dgm:t>
        <a:bodyPr/>
        <a:lstStyle/>
        <a:p>
          <a:endParaRPr lang="en-US"/>
        </a:p>
      </dgm:t>
    </dgm:pt>
    <dgm:pt modelId="{237BCD27-A4F0-4E2B-8AB9-4556C61EC950}" type="sibTrans" cxnId="{720691E9-4AD5-4C8F-8431-A1B36711106B}">
      <dgm:prSet/>
      <dgm:spPr/>
      <dgm:t>
        <a:bodyPr/>
        <a:lstStyle/>
        <a:p>
          <a:endParaRPr lang="en-US"/>
        </a:p>
      </dgm:t>
    </dgm:pt>
    <dgm:pt modelId="{11F6293D-84D3-4A4D-AA6A-71F268AE1319}" type="pres">
      <dgm:prSet presAssocID="{560E4150-0B1C-4C14-8C9E-0D5382B31BB4}" presName="Name0" presStyleCnt="0">
        <dgm:presLayoutVars>
          <dgm:dir/>
          <dgm:resizeHandles val="exact"/>
        </dgm:presLayoutVars>
      </dgm:prSet>
      <dgm:spPr/>
    </dgm:pt>
    <dgm:pt modelId="{6C9905AF-1EEF-46F7-8C4F-CF5394AC380B}" type="pres">
      <dgm:prSet presAssocID="{DBBF15F5-CED0-48D5-BDF1-BFCDBAC5A1A3}" presName="node" presStyleLbl="node1" presStyleIdx="0" presStyleCnt="3">
        <dgm:presLayoutVars>
          <dgm:bulletEnabled val="1"/>
        </dgm:presLayoutVars>
      </dgm:prSet>
      <dgm:spPr/>
    </dgm:pt>
    <dgm:pt modelId="{E22C39B9-06DE-47D7-A279-54B3F7A59AF6}" type="pres">
      <dgm:prSet presAssocID="{42698E8A-41DF-4F24-A6C8-9BCD13B4C09B}" presName="sibTrans" presStyleCnt="0"/>
      <dgm:spPr/>
    </dgm:pt>
    <dgm:pt modelId="{6F1D9F9F-EE53-4AD1-AAF5-852CA8E1845C}" type="pres">
      <dgm:prSet presAssocID="{774EC0FA-4BA8-4291-9E8B-192034DCB193}" presName="node" presStyleLbl="node1" presStyleIdx="1" presStyleCnt="3">
        <dgm:presLayoutVars>
          <dgm:bulletEnabled val="1"/>
        </dgm:presLayoutVars>
      </dgm:prSet>
      <dgm:spPr/>
    </dgm:pt>
    <dgm:pt modelId="{4BCA82F4-E405-472A-9612-5B9CCF5811BE}" type="pres">
      <dgm:prSet presAssocID="{C7A6192A-07C5-44BC-897E-7EEF8298F406}" presName="sibTrans" presStyleCnt="0"/>
      <dgm:spPr/>
    </dgm:pt>
    <dgm:pt modelId="{DA455056-2DB0-46FD-93FA-CF05ED5C54FB}" type="pres">
      <dgm:prSet presAssocID="{AFA480D6-42D7-433B-AADC-4CD4242D3F44}" presName="node" presStyleLbl="node1" presStyleIdx="2" presStyleCnt="3">
        <dgm:presLayoutVars>
          <dgm:bulletEnabled val="1"/>
        </dgm:presLayoutVars>
      </dgm:prSet>
      <dgm:spPr/>
    </dgm:pt>
  </dgm:ptLst>
  <dgm:cxnLst>
    <dgm:cxn modelId="{1BD96D0F-770E-4088-8386-AED5DD315E9D}" type="presOf" srcId="{774EC0FA-4BA8-4291-9E8B-192034DCB193}" destId="{6F1D9F9F-EE53-4AD1-AAF5-852CA8E1845C}" srcOrd="0" destOrd="0" presId="urn:microsoft.com/office/officeart/2005/8/layout/hList6"/>
    <dgm:cxn modelId="{1016D637-A4F8-43C6-9323-3FF5E3E68392}" srcId="{560E4150-0B1C-4C14-8C9E-0D5382B31BB4}" destId="{DBBF15F5-CED0-48D5-BDF1-BFCDBAC5A1A3}" srcOrd="0" destOrd="0" parTransId="{FC98FFFD-5A3E-4E75-8AC5-07631D55D290}" sibTransId="{42698E8A-41DF-4F24-A6C8-9BCD13B4C09B}"/>
    <dgm:cxn modelId="{ADA82749-716D-4C5C-B9B8-AA110845A491}" type="presOf" srcId="{DBBF15F5-CED0-48D5-BDF1-BFCDBAC5A1A3}" destId="{6C9905AF-1EEF-46F7-8C4F-CF5394AC380B}" srcOrd="0" destOrd="0" presId="urn:microsoft.com/office/officeart/2005/8/layout/hList6"/>
    <dgm:cxn modelId="{D10B9677-5956-4E10-BE1E-72EB330B8AC0}" type="presOf" srcId="{560E4150-0B1C-4C14-8C9E-0D5382B31BB4}" destId="{11F6293D-84D3-4A4D-AA6A-71F268AE1319}" srcOrd="0" destOrd="0" presId="urn:microsoft.com/office/officeart/2005/8/layout/hList6"/>
    <dgm:cxn modelId="{5F3EAD77-DFBD-4AB1-BA3F-E9F4C7B63D2B}" srcId="{560E4150-0B1C-4C14-8C9E-0D5382B31BB4}" destId="{774EC0FA-4BA8-4291-9E8B-192034DCB193}" srcOrd="1" destOrd="0" parTransId="{81597F5D-55FC-4DCE-81ED-75EB6EBBF222}" sibTransId="{C7A6192A-07C5-44BC-897E-7EEF8298F406}"/>
    <dgm:cxn modelId="{A67DCDB0-1994-46F4-B6E3-290986C3C888}" type="presOf" srcId="{AFA480D6-42D7-433B-AADC-4CD4242D3F44}" destId="{DA455056-2DB0-46FD-93FA-CF05ED5C54FB}" srcOrd="0" destOrd="0" presId="urn:microsoft.com/office/officeart/2005/8/layout/hList6"/>
    <dgm:cxn modelId="{720691E9-4AD5-4C8F-8431-A1B36711106B}" srcId="{560E4150-0B1C-4C14-8C9E-0D5382B31BB4}" destId="{AFA480D6-42D7-433B-AADC-4CD4242D3F44}" srcOrd="2" destOrd="0" parTransId="{D4F4EF7E-3658-46AA-A768-A4A19548B603}" sibTransId="{237BCD27-A4F0-4E2B-8AB9-4556C61EC950}"/>
    <dgm:cxn modelId="{6346303A-CE5F-4E41-ACC4-170D9FE49F5A}" type="presParOf" srcId="{11F6293D-84D3-4A4D-AA6A-71F268AE1319}" destId="{6C9905AF-1EEF-46F7-8C4F-CF5394AC380B}" srcOrd="0" destOrd="0" presId="urn:microsoft.com/office/officeart/2005/8/layout/hList6"/>
    <dgm:cxn modelId="{C3F299E6-A2AE-4BDE-877B-15E4BD838D06}" type="presParOf" srcId="{11F6293D-84D3-4A4D-AA6A-71F268AE1319}" destId="{E22C39B9-06DE-47D7-A279-54B3F7A59AF6}" srcOrd="1" destOrd="0" presId="urn:microsoft.com/office/officeart/2005/8/layout/hList6"/>
    <dgm:cxn modelId="{9B2192A3-1F80-4AF4-8767-0E486D234FFA}" type="presParOf" srcId="{11F6293D-84D3-4A4D-AA6A-71F268AE1319}" destId="{6F1D9F9F-EE53-4AD1-AAF5-852CA8E1845C}" srcOrd="2" destOrd="0" presId="urn:microsoft.com/office/officeart/2005/8/layout/hList6"/>
    <dgm:cxn modelId="{87091642-F7FF-48A2-BA7B-1B424A83E402}" type="presParOf" srcId="{11F6293D-84D3-4A4D-AA6A-71F268AE1319}" destId="{4BCA82F4-E405-472A-9612-5B9CCF5811BE}" srcOrd="3" destOrd="0" presId="urn:microsoft.com/office/officeart/2005/8/layout/hList6"/>
    <dgm:cxn modelId="{44A6F592-C754-4E7B-9239-C7AC443094FE}" type="presParOf" srcId="{11F6293D-84D3-4A4D-AA6A-71F268AE1319}" destId="{DA455056-2DB0-46FD-93FA-CF05ED5C54F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905AF-1EEF-46F7-8C4F-CF5394AC380B}">
      <dsp:nvSpPr>
        <dsp:cNvPr id="0" name=""/>
        <dsp:cNvSpPr/>
      </dsp:nvSpPr>
      <dsp:spPr>
        <a:xfrm rot="16200000">
          <a:off x="-1079236"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Produce</a:t>
          </a:r>
          <a:r>
            <a:rPr lang="en-US" sz="2300" kern="1200" dirty="0">
              <a:solidFill>
                <a:schemeClr val="tx1">
                  <a:lumMod val="75000"/>
                  <a:lumOff val="25000"/>
                </a:schemeClr>
              </a:solidFill>
              <a:latin typeface="Century Gothic"/>
            </a:rPr>
            <a:t> a spatially-averaged time-series of vegetation health</a:t>
          </a:r>
        </a:p>
      </dsp:txBody>
      <dsp:txXfrm rot="5400000">
        <a:off x="1136" y="1022251"/>
        <a:ext cx="2950516" cy="3066756"/>
      </dsp:txXfrm>
    </dsp:sp>
    <dsp:sp modelId="{6F1D9F9F-EE53-4AD1-AAF5-852CA8E1845C}">
      <dsp:nvSpPr>
        <dsp:cNvPr id="0" name=""/>
        <dsp:cNvSpPr/>
      </dsp:nvSpPr>
      <dsp:spPr>
        <a:xfrm rot="16200000">
          <a:off x="2092568"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Analyze</a:t>
          </a:r>
          <a:r>
            <a:rPr lang="en-US" sz="2300" b="1" kern="1200" dirty="0">
              <a:solidFill>
                <a:schemeClr val="tx1">
                  <a:lumMod val="75000"/>
                  <a:lumOff val="25000"/>
                </a:schemeClr>
              </a:solidFill>
              <a:latin typeface="Century Gothic"/>
            </a:rPr>
            <a:t> </a:t>
          </a:r>
          <a:r>
            <a:rPr lang="en-US" sz="2300" kern="1200" dirty="0">
              <a:solidFill>
                <a:schemeClr val="tx1">
                  <a:lumMod val="75000"/>
                  <a:lumOff val="25000"/>
                </a:schemeClr>
              </a:solidFill>
              <a:latin typeface="Century Gothic"/>
            </a:rPr>
            <a:t>soil moisture conditions preceding both fire events</a:t>
          </a:r>
        </a:p>
      </dsp:txBody>
      <dsp:txXfrm rot="5400000">
        <a:off x="3172940" y="1022251"/>
        <a:ext cx="2950516" cy="3066756"/>
      </dsp:txXfrm>
    </dsp:sp>
    <dsp:sp modelId="{DA455056-2DB0-46FD-93FA-CF05ED5C54FB}">
      <dsp:nvSpPr>
        <dsp:cNvPr id="0" name=""/>
        <dsp:cNvSpPr/>
      </dsp:nvSpPr>
      <dsp:spPr>
        <a:xfrm rot="16200000">
          <a:off x="5264373" y="1080371"/>
          <a:ext cx="5111260" cy="2950516"/>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5438" bIns="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C13E2D"/>
              </a:solidFill>
              <a:latin typeface="Century Gothic"/>
            </a:rPr>
            <a:t>Assess</a:t>
          </a:r>
          <a:r>
            <a:rPr lang="en-US" sz="2300" kern="1200" dirty="0">
              <a:solidFill>
                <a:schemeClr val="tx1">
                  <a:lumMod val="75000"/>
                  <a:lumOff val="25000"/>
                </a:schemeClr>
              </a:solidFill>
              <a:latin typeface="Century Gothic"/>
            </a:rPr>
            <a:t> the relationship among vegetation health, soil moisture conditions, and fuel load six months prior to both fire events</a:t>
          </a:r>
        </a:p>
      </dsp:txBody>
      <dsp:txXfrm rot="5400000">
        <a:off x="6344745" y="1022251"/>
        <a:ext cx="2950516" cy="306675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cs typeface="Calibri"/>
              </a:rPr>
              <a:t>Speaker Notes:</a:t>
            </a:r>
          </a:p>
          <a:p>
            <a:r>
              <a:rPr lang="en-US" b="0" dirty="0">
                <a:cs typeface="Calibri"/>
              </a:rPr>
              <a:t>Hi all! Thank you for joining our presentation on the results of our NASA DEVELOP term at the NC - NCEI Node. Over the past ten weeks, we studied environmental conditions in the lead-up to two wildfire events that took place in Oregon and eastern Tennessee. </a:t>
            </a:r>
          </a:p>
          <a:p>
            <a:endParaRPr lang="en-US" b="0" dirty="0">
              <a:cs typeface="Calibri"/>
            </a:endParaRPr>
          </a:p>
          <a:p>
            <a:r>
              <a:rPr lang="en-US" b="0" dirty="0">
                <a:cs typeface="Calibri"/>
              </a:rPr>
              <a:t>I am Kelli Roberts, the project’s team lead, and I’ll pass it over to Will and Dan to introduce themselves.</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90452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Displayed here are average volumetric soil moisture measurements—one of the three standardization approaches used to analyze antecedent soil moisture conditions in the months before the Chimney Tops 2 and Bootleg Fires—for each study area.</a:t>
            </a:r>
          </a:p>
          <a:p>
            <a:endParaRPr lang="en-US" dirty="0">
              <a:cs typeface="Calibri"/>
            </a:endParaRPr>
          </a:p>
          <a:p>
            <a:pPr>
              <a:buFont typeface="Arial"/>
            </a:pPr>
            <a:r>
              <a:rPr lang="en-US" dirty="0">
                <a:cs typeface="Calibri"/>
              </a:rPr>
              <a:t>Average volumetric soil moisture is a calculation is of the fraction of soil volume that is occupied by water. This is the initial dataset generated by SMAP prior to any standardization method.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23977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Displayed here is the standardized soil moisture seasonal anomalies in the months before the Chimney Tops 2 and Bootleg Fires.</a:t>
            </a:r>
          </a:p>
          <a:p>
            <a:endParaRPr lang="en-US" dirty="0">
              <a:cs typeface="Calibri"/>
            </a:endParaRPr>
          </a:p>
          <a:p>
            <a:pPr marL="0" indent="0">
              <a:buFont typeface="Arial"/>
              <a:buNone/>
            </a:pPr>
            <a:r>
              <a:rPr lang="en-US" dirty="0">
                <a:cs typeface="Calibri"/>
              </a:rPr>
              <a:t>Standardized soil moisture seasonal anomalies—one of the three soil moisture standardization methods—measure the degree to which soil moisture conditions in 2016 differed from the average conditions at corresponding time of year. </a:t>
            </a:r>
          </a:p>
          <a:p>
            <a:pPr marL="0" indent="0">
              <a:buFont typeface="Arial"/>
              <a:buNone/>
            </a:pPr>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53667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Displayed here is the fraction of available water (FAW) in the months before the Chimney Tops 2 and Bootleg Fires. </a:t>
            </a:r>
          </a:p>
          <a:p>
            <a:pPr marL="0" indent="0">
              <a:buFontTx/>
              <a:buNone/>
            </a:pPr>
            <a:endParaRPr lang="en-US" dirty="0">
              <a:cs typeface="Calibri"/>
            </a:endParaRPr>
          </a:p>
          <a:p>
            <a:r>
              <a:rPr lang="en-US" dirty="0">
                <a:cs typeface="Calibri"/>
              </a:rPr>
              <a:t>The fraction of available water represents the amount of water in the soil that is accessible by plants, between the wilting point and field capacity.</a:t>
            </a:r>
          </a:p>
          <a:p>
            <a:pPr>
              <a:buFont typeface="Arial"/>
            </a:pPr>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71518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1" i="1" u="sng" dirty="0">
              <a:cs typeface="Calibri"/>
            </a:endParaRPr>
          </a:p>
          <a:p>
            <a:r>
              <a:rPr lang="en-US" dirty="0">
                <a:cs typeface="Calibri"/>
              </a:rPr>
              <a:t>Comparing these standardization approaches demonstrates the complex nature of fire climatology. Overall, the trend of both the FAW and VSM show seasonal similarities in soil moisture percentiles several months prior to the Chimney Tops 2 fire event. </a:t>
            </a:r>
          </a:p>
          <a:p>
            <a:endParaRPr lang="en-US" dirty="0">
              <a:cs typeface="Calibri"/>
            </a:endParaRPr>
          </a:p>
          <a:p>
            <a:r>
              <a:rPr lang="en-US" dirty="0">
                <a:cs typeface="Calibri"/>
              </a:rPr>
              <a:t>Generally, all three variables are indicative of drought conditions in the lead-up to the fire, but these time series also give an examples of how the different standardization approaches can lead to different results. In November, the volumetric soil moisture began to rise in the surrounding area, but not a fast as typically occurs during the recharge period of winter, meaning that the soil moisture anomalies remained low. </a:t>
            </a:r>
          </a:p>
          <a:p>
            <a:endParaRPr lang="en-US" dirty="0">
              <a:cs typeface="Calibri"/>
            </a:endParaRPr>
          </a:p>
          <a:p>
            <a:r>
              <a:rPr lang="en-US" dirty="0">
                <a:cs typeface="Calibri"/>
              </a:rPr>
              <a:t>Finally, as is visible to the around the time of fire containment, soil moisture measurements are responsive to precipitation events, as this sharp rise in moisture coincides with the arrival of the rains which helped bring an end to the fire.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87053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1" i="1" u="sng" dirty="0">
              <a:cs typeface="Calibri"/>
            </a:endParaRPr>
          </a:p>
          <a:p>
            <a:r>
              <a:rPr lang="en-US" dirty="0">
                <a:cs typeface="Calibri"/>
              </a:rPr>
              <a:t>Now, moving on to the results of the Bootleg fire. This graph shows, once again, similar trends between the FAW and the VSM in the several months leading up to the fire event. The SMA trends with much more variability in this analysis than the Chimney Tops 2 fire in the East, with seasonal patterns differing widely for most months shown here. </a:t>
            </a:r>
          </a:p>
          <a:p>
            <a:endParaRPr lang="en-US" dirty="0">
              <a:cs typeface="Calibri"/>
            </a:endParaRPr>
          </a:p>
          <a:p>
            <a:r>
              <a:rPr lang="en-US" dirty="0">
                <a:cs typeface="Calibri"/>
              </a:rPr>
              <a:t>This difference is explained by the overall drier conditions in the West, especially during the summer. The spikes that occur in soil moisture anomaly during the fire, for example, show the soil becoming wetter than average, but starting from such an arid baseline, this does not represent a great change.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90952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Our vegetation analysis show seasonal trends in NDVI and EVI several months before each fire event. </a:t>
            </a:r>
            <a:r>
              <a:rPr lang="en-US" dirty="0"/>
              <a:t>Since vegetation serves as the fuel of wildfires, </a:t>
            </a:r>
            <a:r>
              <a:rPr lang="en-US" dirty="0">
                <a:cs typeface="Calibri"/>
              </a:rPr>
              <a:t>these indices' deviations from seasonal averages indicates how much dryer live vegetation is from normal, and therefore how much more likely it is to easily burn. </a:t>
            </a:r>
          </a:p>
          <a:p>
            <a:endParaRPr lang="en-US" dirty="0">
              <a:cs typeface="Calibri"/>
            </a:endParaRPr>
          </a:p>
          <a:p>
            <a:r>
              <a:rPr lang="en-US" dirty="0">
                <a:cs typeface="Calibri"/>
              </a:rPr>
              <a:t>For Chimney Tops 2, the values were both far below the standard deviation before the fire onset in late November. Likewise for Bootleg, vegetation conditions deviated from the seasonal average around early spring and remained low throughout months immediately prior to the fire. </a:t>
            </a:r>
          </a:p>
          <a:p>
            <a:endParaRPr lang="en-US" dirty="0">
              <a:cs typeface="Calibri"/>
            </a:endParaRPr>
          </a:p>
          <a:p>
            <a:r>
              <a:rPr lang="en-US" dirty="0">
                <a:cs typeface="Calibri"/>
              </a:rPr>
              <a:t>Not only do these measurements broadly indicate the drought conditions present in the lead up to these fires, but they also broadly mirror the soil moisture conditions shown on previous slides, demonstrating the potential to use soil moisture in monitoring fire risk.</a:t>
            </a:r>
            <a:endParaRPr lang="en-US" dirty="0"/>
          </a:p>
          <a:p>
            <a:endParaRPr lang="en-US" dirty="0"/>
          </a:p>
          <a:p>
            <a:r>
              <a:rPr lang="en-US" dirty="0"/>
              <a:t>----------------------------Image Credits------------------------</a:t>
            </a:r>
            <a:endParaRPr lang="en-US" dirty="0">
              <a:cs typeface="Calibri"/>
            </a:endParaRPr>
          </a:p>
          <a:p>
            <a:r>
              <a:rPr lang="en-US" dirty="0"/>
              <a:t>Image Credit: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153667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In the three months prior to the ignition of the Chimney Tops 2 Fire, all three standardized soil moisture identified drought signals in the surrounding region.</a:t>
            </a:r>
          </a:p>
          <a:p>
            <a:endParaRPr lang="en-US" dirty="0">
              <a:cs typeface="Calibri"/>
            </a:endParaRPr>
          </a:p>
          <a:p>
            <a:r>
              <a:rPr lang="en-US" dirty="0">
                <a:cs typeface="Calibri"/>
              </a:rPr>
              <a:t>In antecedent conditions prior to the Bootleg Fire, the three standardized approaches captured variation in soil moisture. These variations are due, in part, to the climate and fire regimes present in the western United States.</a:t>
            </a:r>
            <a:endParaRPr lang="en-US" dirty="0"/>
          </a:p>
          <a:p>
            <a:endParaRPr lang="en-US" dirty="0"/>
          </a:p>
          <a:p>
            <a:r>
              <a:rPr lang="en-US" dirty="0"/>
              <a:t>In summary, these approaches are similar to trends in vegetation indices over the same time period, demonstrating the utility of soil moisture and vegetation metrics to identify wildfire risk.</a:t>
            </a:r>
          </a:p>
          <a:p>
            <a:endParaRPr lang="en-US" dirty="0"/>
          </a:p>
          <a:p>
            <a:r>
              <a:rPr lang="en-US" dirty="0"/>
              <a:t>----------------------------Image Credits------------------------</a:t>
            </a:r>
            <a:endParaRPr lang="en-US" dirty="0">
              <a:cs typeface="Calibri"/>
            </a:endParaRPr>
          </a:p>
          <a:p>
            <a:r>
              <a:rPr lang="en-US" u="sng" dirty="0"/>
              <a:t>Chimney Tops 2 Fire Image:</a:t>
            </a:r>
            <a:endParaRPr lang="en-US" u="sng" dirty="0">
              <a:cs typeface="Calibri"/>
            </a:endParaRPr>
          </a:p>
          <a:p>
            <a:r>
              <a:rPr lang="en-US" dirty="0"/>
              <a:t>Image Credit: Warren Bielenberg, National Park Service</a:t>
            </a:r>
            <a:endParaRPr lang="en-US" dirty="0">
              <a:cs typeface="Calibri"/>
            </a:endParaRPr>
          </a:p>
          <a:p>
            <a:r>
              <a:rPr lang="en-US" dirty="0"/>
              <a:t>Image Source: “Chimney Tops 2 fire in Great Smoky Mountains National Park” via USGS. (https://www.usgs.gov/media/images/chimney-tops-2-fire-great-smoky-mountains-national-park) is part of the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19411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b="1" dirty="0"/>
              <a:t>PLAY ANIMATION 1</a:t>
            </a:r>
            <a:endParaRPr lang="en-US" b="1" dirty="0">
              <a:cs typeface="Calibri"/>
            </a:endParaRPr>
          </a:p>
          <a:p>
            <a:r>
              <a:rPr lang="en-US" b="0" dirty="0"/>
              <a:t>A primary limitation of this study is the high prevalence of</a:t>
            </a:r>
            <a:r>
              <a:rPr lang="en-US" dirty="0"/>
              <a:t> </a:t>
            </a:r>
            <a:r>
              <a:rPr lang="en-US" b="0" dirty="0"/>
              <a:t>cloud cover over the Great Smoky Mountains, which limit the capacity of remote sensing technologies to consistently capture conditions on the ground in the area around the Chimney Tops 2 Fire.</a:t>
            </a:r>
            <a:endParaRPr lang="en-US" b="0" dirty="0">
              <a:cs typeface="Calibri"/>
            </a:endParaRPr>
          </a:p>
          <a:p>
            <a:endParaRPr lang="en-US" b="1" dirty="0"/>
          </a:p>
          <a:p>
            <a:r>
              <a:rPr lang="en-US" b="1" dirty="0"/>
              <a:t>PLAY ANIMATION 2</a:t>
            </a:r>
            <a:endParaRPr lang="en-US" b="1" dirty="0">
              <a:cs typeface="Calibri"/>
            </a:endParaRPr>
          </a:p>
          <a:p>
            <a:r>
              <a:rPr lang="en-US" b="0" dirty="0"/>
              <a:t>The size of the Chimney Tops 2 Fire is a limitation of this study as this fire includes a small number of remotely-sensed images within its footprint.</a:t>
            </a:r>
            <a:endParaRPr lang="en-US" b="0" dirty="0">
              <a:cs typeface="Calibri"/>
            </a:endParaRPr>
          </a:p>
          <a:p>
            <a:endParaRPr lang="en-US" b="1" dirty="0"/>
          </a:p>
          <a:p>
            <a:r>
              <a:rPr lang="en-US" b="1" dirty="0"/>
              <a:t>PLAY ANIMATION 3</a:t>
            </a:r>
            <a:endParaRPr lang="en-US"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Calibri"/>
                <a:cs typeface="Calibri"/>
              </a:rPr>
              <a:t>The Chimney Tops 2 Fire occurred in late November after the leafing season concluded, so vegetation indices were unable to consistently measure trends in vegetation greenness in the weeks prior to the fire event.</a:t>
            </a:r>
            <a:endParaRPr lang="en-US" dirty="0">
              <a:ea typeface="Calibri"/>
              <a:cs typeface="Calibri"/>
            </a:endParaRPr>
          </a:p>
          <a:p>
            <a:endParaRPr lang="en-US" dirty="0">
              <a:ea typeface="Calibri"/>
              <a:cs typeface="Calibri"/>
            </a:endParaRPr>
          </a:p>
          <a:p>
            <a:r>
              <a:rPr lang="en-US" b="1" dirty="0"/>
              <a:t>PLAY ANIMATION 4</a:t>
            </a:r>
            <a:endParaRPr lang="en-US" b="1" dirty="0">
              <a:cs typeface="Calibri"/>
            </a:endParaRPr>
          </a:p>
          <a:p>
            <a:r>
              <a:rPr lang="en-US" b="0" dirty="0">
                <a:ea typeface="Calibri"/>
                <a:cs typeface="Calibri"/>
              </a:rPr>
              <a:t>A limitation of this study is the varied use of drought indices across the United States.</a:t>
            </a:r>
            <a:r>
              <a:rPr lang="en-US" dirty="0">
                <a:ea typeface="Calibri"/>
                <a:cs typeface="Calibri"/>
              </a:rPr>
              <a:t> The KBDI index used in our study was developed using data gathered from forest ecosystems in the southeastern United States and therefore, does not fully align with the patterns in the western United States.</a:t>
            </a:r>
          </a:p>
          <a:p>
            <a:endParaRPr lang="en-US" b="0" dirty="0">
              <a:ea typeface="Calibri"/>
              <a:cs typeface="Calibri"/>
            </a:endParaRPr>
          </a:p>
          <a:p>
            <a:r>
              <a:rPr lang="en-US" b="1" dirty="0"/>
              <a:t>PLAY ANIMATION 5</a:t>
            </a:r>
            <a:endParaRPr lang="en-US" b="1" dirty="0">
              <a:cs typeface="Calibri"/>
            </a:endParaRPr>
          </a:p>
          <a:p>
            <a:r>
              <a:rPr lang="en-US" b="0" dirty="0">
                <a:ea typeface="Calibri"/>
                <a:cs typeface="Calibri"/>
              </a:rPr>
              <a:t>Additionally, </a:t>
            </a:r>
            <a:r>
              <a:rPr lang="en-US" dirty="0">
                <a:ea typeface="Calibri"/>
                <a:cs typeface="Calibri"/>
              </a:rPr>
              <a:t>FAW values were outside of the typical range. Usually, FAW is measured on a scale ranging from zero to one, with values closest to one indicating the wettest </a:t>
            </a:r>
            <a:r>
              <a:rPr lang="en-US" u="none" dirty="0">
                <a:ea typeface="Calibri"/>
                <a:cs typeface="Calibri"/>
              </a:rPr>
              <a:t>areas. This scaling discrepancy may be attributed to the way in which FAW was calculated during the analyses, and future work could recalculate these measurements.</a:t>
            </a:r>
          </a:p>
          <a:p>
            <a:endParaRPr lang="en-US" dirty="0"/>
          </a:p>
          <a:p>
            <a:r>
              <a:rPr lang="en-US" dirty="0"/>
              <a:t>------------------------------Image Information Below ------------------------------</a:t>
            </a:r>
            <a:endParaRPr lang="en-US" dirty="0">
              <a:cs typeface="Calibri"/>
            </a:endParaRPr>
          </a:p>
          <a:p>
            <a:r>
              <a:rPr lang="en-US" u="sng" dirty="0"/>
              <a:t>Smoky Mountain Clouds Image:</a:t>
            </a:r>
            <a:endParaRPr lang="en-US" u="sng" dirty="0">
              <a:ea typeface="Calibri"/>
              <a:cs typeface="Calibri"/>
            </a:endParaRPr>
          </a:p>
          <a:p>
            <a:r>
              <a:rPr lang="en-US" dirty="0"/>
              <a:t>Image Credit: Carl Wycoff</a:t>
            </a:r>
            <a:endParaRPr lang="en-US" dirty="0">
              <a:ea typeface="Calibri"/>
              <a:cs typeface="Calibri"/>
            </a:endParaRPr>
          </a:p>
          <a:p>
            <a:r>
              <a:rPr lang="en-US" dirty="0"/>
              <a:t>Image Source: “The Great Smoky Mountains.” via Flickr. (https://www.flickr.com/photos/carlwwycoff/4055575126), listed under Attribution 2.0 Generic (CC BY 2.0) license</a:t>
            </a:r>
            <a:endParaRPr lang="en-US" dirty="0">
              <a:cs typeface="Calibri"/>
            </a:endParaRPr>
          </a:p>
          <a:p>
            <a:endParaRPr lang="en-US" u="sng" dirty="0"/>
          </a:p>
          <a:p>
            <a:r>
              <a:rPr lang="en-US" u="sng" dirty="0"/>
              <a:t>Fall Leaves Image:</a:t>
            </a:r>
            <a:endParaRPr lang="en-US" u="sng" dirty="0">
              <a:ea typeface="Calibri"/>
              <a:cs typeface="Calibri"/>
            </a:endParaRPr>
          </a:p>
          <a:p>
            <a:r>
              <a:rPr lang="en-US" dirty="0"/>
              <a:t>Image Credit: Emily Carlin</a:t>
            </a:r>
            <a:endParaRPr lang="en-US" dirty="0">
              <a:ea typeface="Calibri"/>
              <a:cs typeface="Calibri"/>
            </a:endParaRPr>
          </a:p>
          <a:p>
            <a:r>
              <a:rPr lang="en-US" dirty="0"/>
              <a:t>Image Source: “Fall Leaves” via Flickr. (https://www.flickr.com/photos/emiline220/8289152185/), listed under Attribution-NoDerivs 2.0 Generic (CC BY-ND 2.0) license</a:t>
            </a:r>
            <a:endParaRPr lang="en-US" dirty="0">
              <a:cs typeface="Calibri"/>
            </a:endParaRPr>
          </a:p>
          <a:p>
            <a:endParaRPr lang="en-US" dirty="0">
              <a:cs typeface="Calibri"/>
            </a:endParaRPr>
          </a:p>
          <a:p>
            <a:r>
              <a:rPr lang="en-US" u="sng" dirty="0">
                <a:cs typeface="Calibri"/>
              </a:rPr>
              <a:t>Pixel Image</a:t>
            </a:r>
          </a:p>
          <a:p>
            <a:r>
              <a:rPr lang="en-US" dirty="0">
                <a:cs typeface="Calibri"/>
              </a:rPr>
              <a:t>Created by Will</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719918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Future work can expand on the research conducted in this study to examine how the behavior of environmental conditions influence wildfire development.</a:t>
            </a:r>
            <a:endParaRPr lang="en-US" dirty="0">
              <a:cs typeface="Calibri"/>
            </a:endParaRPr>
          </a:p>
          <a:p>
            <a:endParaRPr lang="en-US" dirty="0"/>
          </a:p>
          <a:p>
            <a:r>
              <a:rPr lang="en-US" b="1" dirty="0">
                <a:cs typeface="Calibri"/>
              </a:rPr>
              <a:t>PLAY ANIMATION 1</a:t>
            </a:r>
          </a:p>
          <a:p>
            <a:pPr>
              <a:defRPr/>
            </a:pPr>
            <a:r>
              <a:rPr lang="en-US" dirty="0">
                <a:cs typeface="Calibri"/>
              </a:rPr>
              <a:t>Project partners are interested in conducting a national assessment of major wildfire occurrences across all states and Puerto Rico to provide additional context on metrics such wildfire frequency, median acreage burned, and annual and seasonal variations at a state-by-state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PLAY ANIMATION 2</a:t>
            </a:r>
            <a:endParaRPr lang="en-US" dirty="0"/>
          </a:p>
          <a:p>
            <a:r>
              <a:rPr lang="en-US" i="0" dirty="0">
                <a:cs typeface="Calibri"/>
              </a:rPr>
              <a:t>Additional vegetation indices such as Evaporative Stress Index (ESI), Vegetation Drought Response Index (VegDRI), and Vegetation Health Index (VHI), could be incorporated into future investigations of vegetation health prior to fire events.</a:t>
            </a:r>
            <a:r>
              <a:rPr lang="en-US" dirty="0">
                <a:cs typeface="Calibri"/>
              </a:rPr>
              <a:t> </a:t>
            </a:r>
          </a:p>
          <a:p>
            <a:endParaRPr lang="en-US" dirty="0">
              <a:cs typeface="Calibri"/>
            </a:endParaRPr>
          </a:p>
          <a:p>
            <a:r>
              <a:rPr lang="en-US" b="1" dirty="0">
                <a:cs typeface="Calibri"/>
              </a:rPr>
              <a:t>PLAY ANIMATION 3</a:t>
            </a:r>
          </a:p>
          <a:p>
            <a:pPr>
              <a:defRPr/>
            </a:pPr>
            <a:r>
              <a:rPr lang="en-US" b="0" dirty="0">
                <a:cs typeface="Calibri"/>
              </a:rPr>
              <a:t>Future work could expand these analysis to include grassland fires, soil fires, or timber fires to examine fuel loads across varied fire types.</a:t>
            </a:r>
            <a:r>
              <a:rPr lang="en-US" dirty="0">
                <a:cs typeface="Calibri"/>
              </a:rPr>
              <a:t> </a:t>
            </a:r>
            <a:endParaRPr lang="en-US" b="0" dirty="0">
              <a:cs typeface="Calibri"/>
            </a:endParaRPr>
          </a:p>
          <a:p>
            <a:pPr>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PLAY ANIMATION 4</a:t>
            </a:r>
          </a:p>
          <a:p>
            <a:pPr>
              <a:defRPr/>
            </a:pPr>
            <a:r>
              <a:rPr lang="en-US" b="0" dirty="0">
                <a:cs typeface="Calibri"/>
              </a:rPr>
              <a:t>Finally, it was found to be infeasible to produce fuel load maps within the scope of this project. Future projects could expand on the timeseries constructed in this project to map fuel loads spatially across the study areas.</a:t>
            </a:r>
            <a:r>
              <a:rPr lang="en-US" dirty="0">
                <a:cs typeface="Calibri"/>
              </a:rPr>
              <a:t> </a:t>
            </a:r>
            <a:endParaRPr lang="en-US" b="0" dirty="0">
              <a:cs typeface="Calibri"/>
            </a:endParaRPr>
          </a:p>
          <a:p>
            <a:pPr>
              <a:defRPr/>
            </a:pPr>
            <a:endParaRPr lang="en-US" dirty="0"/>
          </a:p>
          <a:p>
            <a:r>
              <a:rPr lang="en-US" dirty="0"/>
              <a:t>------------------------------Image Information Below ------------------------------</a:t>
            </a:r>
            <a:endParaRPr lang="en-US" dirty="0">
              <a:cs typeface="Calibri"/>
            </a:endParaRPr>
          </a:p>
          <a:p>
            <a:r>
              <a:rPr lang="en-US" u="sng" dirty="0"/>
              <a:t>US Precipitation Map:</a:t>
            </a:r>
            <a:endParaRPr lang="en-US" u="sng" dirty="0">
              <a:cs typeface="Calibri"/>
            </a:endParaRPr>
          </a:p>
          <a:p>
            <a:r>
              <a:rPr lang="en-US" dirty="0"/>
              <a:t>Image Credit: Metric Maps</a:t>
            </a:r>
            <a:endParaRPr lang="en-US" dirty="0">
              <a:cs typeface="Calibri"/>
            </a:endParaRPr>
          </a:p>
          <a:p>
            <a:r>
              <a:rPr lang="en-US" dirty="0"/>
              <a:t>Image Source: “Record 1 day precipitation by USA county 1979 - 2011.” via Wikipedia. (https://commons.wikimedia.org/wiki/File:Record_1_day_precipitation_by_USA_county_1979_-_2011.png) listed under a Creative Commons Attribution-Share Alike 4.0 International</a:t>
            </a:r>
            <a:endParaRPr lang="en-US" u="sng" dirty="0"/>
          </a:p>
          <a:p>
            <a:endParaRPr lang="en-US" dirty="0">
              <a:cs typeface="Calibri"/>
            </a:endParaRPr>
          </a:p>
          <a:p>
            <a:r>
              <a:rPr lang="en-US" u="sng" dirty="0"/>
              <a:t>Grassland Fire Image:</a:t>
            </a:r>
            <a:endParaRPr lang="en-US" u="sng" dirty="0">
              <a:cs typeface="Calibri"/>
            </a:endParaRPr>
          </a:p>
          <a:p>
            <a:r>
              <a:rPr lang="en-US" dirty="0"/>
              <a:t>Image Credit: U.S. Fish and Wildlife Service</a:t>
            </a:r>
            <a:endParaRPr lang="en-US" dirty="0">
              <a:cs typeface="Calibri"/>
            </a:endParaRPr>
          </a:p>
          <a:p>
            <a:r>
              <a:rPr lang="en-US" dirty="0"/>
              <a:t>Image Source: “Controlled Burn Maintains Grassland” via Flickr. (https://www.flickr.com/photos/usfwsnortheast/6941238660), part of the Public Domain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4252460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Will</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The team is grateful to everyone who contributed to this project.</a:t>
            </a: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In this presentation, we will offer background on the fire events, outline our objectives, describe the methodology we used to compare the behavior of environmental variables prior to both wildfires, and share the results of those comparisons. </a:t>
            </a:r>
            <a:r>
              <a:rPr lang="en-US" dirty="0"/>
              <a:t>We will conclude by describing some of the limitations of our research as well as further work that can build on this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cs typeface="Calibri"/>
            </a:endParaRPr>
          </a:p>
          <a:p>
            <a:r>
              <a:rPr lang="en-US" dirty="0"/>
              <a:t>Slide template inspired by the Fall 2021 MSFC St. Joseph Peninsula Disasters Team’s presentation</a:t>
            </a:r>
          </a:p>
          <a:p>
            <a:r>
              <a:rPr lang="en-US" dirty="0">
                <a:cs typeface="Calibri"/>
              </a:rPr>
              <a:t>Image Credit: Microsoft 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73940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b="0" dirty="0"/>
          </a:p>
          <a:p>
            <a:pPr>
              <a:defRPr/>
            </a:pPr>
            <a:r>
              <a:rPr lang="en-US" b="0" dirty="0"/>
              <a:t>In this project, we studied two wildfire events, one that occurred </a:t>
            </a:r>
            <a:r>
              <a:rPr lang="en-US" dirty="0"/>
              <a:t>in the</a:t>
            </a:r>
            <a:r>
              <a:rPr lang="en-US" b="0" dirty="0"/>
              <a:t> eastern United States and another that took place on the West Coast of the country.</a:t>
            </a: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PLAY ANIMATION 1</a:t>
            </a:r>
            <a:endParaRPr lang="en-US" b="0" dirty="0">
              <a:cs typeface="Calibri"/>
            </a:endParaRPr>
          </a:p>
          <a:p>
            <a:pPr>
              <a:defRPr/>
            </a:pPr>
            <a:r>
              <a:rPr lang="en-US" b="0" dirty="0"/>
              <a:t>The Chimney Tops 2 Fire began on November 23</a:t>
            </a:r>
            <a:r>
              <a:rPr lang="en-US" b="0" baseline="30000" dirty="0"/>
              <a:t>rd</a:t>
            </a:r>
            <a:r>
              <a:rPr lang="en-US" b="0" dirty="0"/>
              <a:t>, 2016 on the Chimney Tops mountain in the central Great Smoky Mountains National Park. Prior to fire ignition, the southeastern United States was experiencing exceptional drought conditions. The fire burned 11,000 acres before it was extinguished on November 28th; the greater 2016 Smoky Mountains wildfire complex claimed 14 lives.</a:t>
            </a:r>
            <a:endParaRPr lang="en-US" b="0" dirty="0">
              <a:cs typeface="Calibri"/>
            </a:endParaRPr>
          </a:p>
          <a:p>
            <a:pPr>
              <a:defRPr/>
            </a:pPr>
            <a:endParaRPr lang="en-US" b="0" dirty="0"/>
          </a:p>
          <a:p>
            <a:pPr>
              <a:defRPr/>
            </a:pPr>
            <a:r>
              <a:rPr lang="en-US" b="0" dirty="0"/>
              <a:t>This true color image, which was captured by the Moderate Resolution Imaging Spectroradiometer (MODIS) on NASA’s Terra satellite, depicts smoke from several fires burning in the area on November 27, 2016.</a:t>
            </a:r>
            <a:endParaRPr lang="en-US" b="0" dirty="0">
              <a:cs typeface="Calibri"/>
            </a:endParaRPr>
          </a:p>
          <a:p>
            <a:pPr>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PLAY ANIMATION 2</a:t>
            </a:r>
            <a:endParaRPr lang="en-US" b="0" dirty="0">
              <a:cs typeface="Calibri"/>
            </a:endParaRPr>
          </a:p>
          <a:p>
            <a:pPr>
              <a:defRPr/>
            </a:pPr>
            <a:r>
              <a:rPr lang="en-US" b="0" dirty="0"/>
              <a:t>The Bootleg Fire occurred between July 6</a:t>
            </a:r>
            <a:r>
              <a:rPr lang="en-US" b="0" baseline="30000" dirty="0"/>
              <a:t>th</a:t>
            </a:r>
            <a:r>
              <a:rPr lang="en-US" b="0" dirty="0"/>
              <a:t> and August 15</a:t>
            </a:r>
            <a:r>
              <a:rPr lang="en-US" b="0" baseline="30000" dirty="0"/>
              <a:t>th</a:t>
            </a:r>
            <a:r>
              <a:rPr lang="en-US" b="0" dirty="0"/>
              <a:t>, 2021 near Beatty, Oregon and burned </a:t>
            </a:r>
            <a:r>
              <a:rPr lang="en-US" b="0" i="0" u="none" strike="noStrike" dirty="0">
                <a:solidFill>
                  <a:srgbClr val="202122"/>
                </a:solidFill>
                <a:effectLst/>
                <a:latin typeface="Arial"/>
                <a:cs typeface="Arial"/>
              </a:rPr>
              <a:t>over 400,000 acres, making it the </a:t>
            </a:r>
            <a:r>
              <a:rPr lang="en-US" b="0" dirty="0"/>
              <a:t>second largest fire in the United States in 2021.</a:t>
            </a:r>
            <a:r>
              <a:rPr lang="en-US" dirty="0"/>
              <a:t> The fire was so extreme that it created weather phenomena in the surrounding area in contrast with typical fire events in which local weather conditions determine how fires evolve and behave.</a:t>
            </a:r>
            <a:endParaRPr lang="en-US" b="0" dirty="0"/>
          </a:p>
          <a:p>
            <a:pPr>
              <a:defRPr/>
            </a:pPr>
            <a:endParaRPr lang="en-US" b="0" dirty="0"/>
          </a:p>
          <a:p>
            <a:pPr>
              <a:defRPr/>
            </a:pPr>
            <a:r>
              <a:rPr lang="en-US" b="0" dirty="0"/>
              <a:t>This true color image was captured by Terra MODIS on July 18</a:t>
            </a:r>
            <a:r>
              <a:rPr lang="en-US" b="0" baseline="30000" dirty="0"/>
              <a:t>th</a:t>
            </a:r>
            <a:r>
              <a:rPr lang="en-US" b="0" dirty="0"/>
              <a:t>, 2021. At this point less than two weeks after the fire ignited, it already burned 1,209 square kilometers.</a:t>
            </a:r>
            <a:endParaRPr lang="en-US" b="0" dirty="0">
              <a:cs typeface="Calibri"/>
            </a:endParaRPr>
          </a:p>
          <a:p>
            <a:pPr>
              <a:defRPr/>
            </a:pPr>
            <a:endParaRPr lang="en-US" dirty="0"/>
          </a:p>
          <a:p>
            <a:r>
              <a:rPr lang="en-US" dirty="0"/>
              <a:t>------------------------------Image Information Below------------------------------</a:t>
            </a:r>
            <a:endParaRPr lang="en-US" dirty="0">
              <a:cs typeface="Calibri"/>
            </a:endParaRPr>
          </a:p>
          <a:p>
            <a:r>
              <a:rPr lang="en-US" u="sng" dirty="0"/>
              <a:t>Chimney Tops 2 Fire Map:</a:t>
            </a:r>
            <a:endParaRPr lang="en-US" u="sng" dirty="0">
              <a:cs typeface="Calibri"/>
            </a:endParaRPr>
          </a:p>
          <a:p>
            <a:r>
              <a:rPr lang="en-US" dirty="0"/>
              <a:t>Image Credit: Joshua Stevens, NASA Earth Observatory</a:t>
            </a:r>
            <a:endParaRPr lang="en-US" dirty="0">
              <a:cs typeface="Calibri"/>
            </a:endParaRPr>
          </a:p>
          <a:p>
            <a:r>
              <a:rPr lang="en-US" dirty="0"/>
              <a:t>Image Source: https://earthobservatory.nasa.gov/images/89195/fires-continue-to-rage-in-the-southeast, NASA Earth Observatory materials are freely available for re-publication or re-use </a:t>
            </a:r>
          </a:p>
          <a:p>
            <a:endParaRPr lang="en-US" u="sng" dirty="0">
              <a:cs typeface="Calibri" panose="020F0502020204030204"/>
            </a:endParaRPr>
          </a:p>
          <a:p>
            <a:r>
              <a:rPr lang="en-US" u="sng" dirty="0"/>
              <a:t>Chimney Tops 2 Fire Image:</a:t>
            </a:r>
            <a:endParaRPr lang="en-US" u="sng" dirty="0">
              <a:cs typeface="Calibri"/>
            </a:endParaRPr>
          </a:p>
          <a:p>
            <a:r>
              <a:rPr lang="en-US" dirty="0"/>
              <a:t>Image Credit: Warren Bielenberg, National Park Service</a:t>
            </a:r>
            <a:endParaRPr lang="en-US" dirty="0">
              <a:cs typeface="Calibri"/>
            </a:endParaRPr>
          </a:p>
          <a:p>
            <a:r>
              <a:rPr lang="en-US" dirty="0"/>
              <a:t>Image Source: “Chimney Tops 2 Fire” via NPS (https://www.nps.gov/grsm/learn/chimney-tops-2-fire.htm) is part of the Public Domain</a:t>
            </a:r>
            <a:endParaRPr lang="en-US" dirty="0">
              <a:cs typeface="Calibri"/>
            </a:endParaRPr>
          </a:p>
          <a:p>
            <a:endParaRPr lang="en-US" dirty="0"/>
          </a:p>
          <a:p>
            <a:r>
              <a:rPr lang="en-US" u="sng" dirty="0"/>
              <a:t>Bootleg Fire Map:</a:t>
            </a:r>
            <a:endParaRPr lang="en-US" u="sng" dirty="0">
              <a:cs typeface="Calibri"/>
            </a:endParaRPr>
          </a:p>
          <a:p>
            <a:r>
              <a:rPr lang="en-US" dirty="0"/>
              <a:t>Image Credit: Lauren Dauphin, NASA Earth Observatory</a:t>
            </a:r>
            <a:endParaRPr lang="en-US" dirty="0">
              <a:cs typeface="Calibri"/>
            </a:endParaRPr>
          </a:p>
          <a:p>
            <a:r>
              <a:rPr lang="en-US" dirty="0"/>
              <a:t>Image Source: https://earthobservatory.nasa.gov/images/148602/oregon-smothered-with-smoke, NASA Earth Observatory materials are freely available for re-publication or re-use </a:t>
            </a:r>
            <a:endParaRPr lang="en-US" dirty="0">
              <a:cs typeface="Calibri"/>
            </a:endParaRPr>
          </a:p>
          <a:p>
            <a:endParaRPr lang="en-US" dirty="0"/>
          </a:p>
          <a:p>
            <a:r>
              <a:rPr lang="en-US" u="sng" dirty="0"/>
              <a:t>Bootleg Fire Image:</a:t>
            </a:r>
            <a:endParaRPr lang="en-US" u="sng" dirty="0">
              <a:cs typeface="Calibri"/>
            </a:endParaRPr>
          </a:p>
          <a:p>
            <a:r>
              <a:rPr lang="en-US" dirty="0"/>
              <a:t>Image Credit: U.S. Forest Service – Pacific Northwest Region</a:t>
            </a:r>
            <a:endParaRPr lang="en-US" dirty="0">
              <a:cs typeface="Calibri"/>
            </a:endParaRPr>
          </a:p>
          <a:p>
            <a:r>
              <a:rPr lang="en-US" dirty="0"/>
              <a:t>Image Source: “Bootleg Fire burned area Fremont-Winema National Forest Oregon 080421” via Flickr (https://www.flickr.com/photos/forestservicenw/52290532026/in/album-72157719551550368/) is part of the Public Domain</a:t>
            </a:r>
            <a:endParaRPr lang="en-US" dirty="0">
              <a:cs typeface="Calibri"/>
            </a:endParaRPr>
          </a:p>
          <a:p>
            <a:endParaRPr lang="en-US" u="none" dirty="0">
              <a:cs typeface="Calibri"/>
            </a:endParaRPr>
          </a:p>
          <a:p>
            <a:r>
              <a:rPr lang="en-US" u="sng" dirty="0">
                <a:cs typeface="Calibri"/>
              </a:rPr>
              <a:t>North America Map</a:t>
            </a:r>
            <a:r>
              <a:rPr lang="en-US" u="sng" dirty="0"/>
              <a:t>:</a:t>
            </a:r>
            <a:endParaRPr lang="en-US" u="sng" dirty="0">
              <a:cs typeface="Calibri"/>
            </a:endParaRPr>
          </a:p>
          <a:p>
            <a:r>
              <a:rPr lang="en-US" dirty="0">
                <a:cs typeface="Calibri"/>
              </a:rPr>
              <a:t>Microsoft PowerPoint shapes and icons</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17790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To capture patterns in environmental conditions in the regions where these fires occurred, the study area analyzed in this project was extended to the area within a 250 km radius of both fire footprints. Our study periods consisted of the six months preceding each fire event. The team also looked at seasonal trends up to a decade preceding each fire as a point of comparison for analysis.</a:t>
            </a:r>
            <a:endParaRPr lang="en-US" dirty="0">
              <a:cs typeface="Calibri"/>
            </a:endParaRPr>
          </a:p>
          <a:p>
            <a:endParaRPr lang="en-US" dirty="0"/>
          </a:p>
          <a:p>
            <a:r>
              <a:rPr lang="en-US" dirty="0"/>
              <a:t>----------------------------Image Credits------------------------</a:t>
            </a:r>
            <a:endParaRPr lang="en-US" dirty="0">
              <a:cs typeface="Calibri"/>
            </a:endParaRPr>
          </a:p>
          <a:p>
            <a:r>
              <a:rPr lang="en-US" dirty="0"/>
              <a:t>Basemap credit: Aerogrid, AEX, Airbus, CGIAR, CNES/Airbus DS, DigitalGlobe, Earthstar Geographics, Esri, Getmapping, Geodatastyrelsen, GeoEye, GIS, GSA, IGN, IGP, NASA, NCEAS, NGA, NLS, NMA, OS, swisstopo, USDA, USGS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79242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t>Wildfires have shifted from a seasonal phenomenon to a consistent threat as a consequence of climate change, raising constant concerns in areas vulnerable to fire damage.</a:t>
            </a:r>
            <a:endParaRPr lang="en-US" dirty="0">
              <a:cs typeface="Calibri"/>
            </a:endParaRPr>
          </a:p>
          <a:p>
            <a:endParaRPr lang="en-US" dirty="0"/>
          </a:p>
          <a:p>
            <a:r>
              <a:rPr lang="en-US" dirty="0">
                <a:cs typeface="Calibri"/>
              </a:rPr>
              <a:t>Fires threaten national forests, biodiversity, and historic ecosystems. Loss of life post-fire, both human and endangered wildlife populations occurs due to ecosystem and air quality damage. </a:t>
            </a:r>
          </a:p>
          <a:p>
            <a:endParaRPr lang="en-US" dirty="0">
              <a:cs typeface="Calibri"/>
            </a:endParaRPr>
          </a:p>
          <a:p>
            <a:r>
              <a:rPr lang="en-US" dirty="0">
                <a:cs typeface="Calibri"/>
              </a:rPr>
              <a:t>Additionally, Indigenous communities are disproportionately impacted by drought conditions. Wildfires compromise protected land, cultural sites, and resources such as waterways, hunting and fishing areas.</a:t>
            </a:r>
            <a:endParaRPr lang="en-US" dirty="0"/>
          </a:p>
          <a:p>
            <a:endParaRPr lang="en-US" dirty="0"/>
          </a:p>
          <a:p>
            <a:r>
              <a:rPr lang="en-US" dirty="0"/>
              <a:t>----------------------------Image Credits------------------------</a:t>
            </a:r>
            <a:endParaRPr lang="en-US" dirty="0">
              <a:cs typeface="Calibri" panose="020F0502020204030204"/>
            </a:endParaRPr>
          </a:p>
          <a:p>
            <a:r>
              <a:rPr lang="en-US" u="sng" dirty="0"/>
              <a:t>Bootleg Fire Image:</a:t>
            </a:r>
            <a:endParaRPr lang="en-US" u="sng" dirty="0">
              <a:cs typeface="Calibri"/>
            </a:endParaRPr>
          </a:p>
          <a:p>
            <a:r>
              <a:rPr lang="en-US" dirty="0"/>
              <a:t>Image Credit: Fremont-Winema National Forest, US Forest Service and National Interagency Fire Center </a:t>
            </a:r>
            <a:endParaRPr lang="en-US" dirty="0">
              <a:cs typeface="Calibri"/>
            </a:endParaRPr>
          </a:p>
          <a:p>
            <a:r>
              <a:rPr lang="en-US" dirty="0"/>
              <a:t>Image Source: “Bootleg Fire” via Flickr (https://www.flickr.com/photos/nifc/51300053645/) is part of the Public Domain</a:t>
            </a:r>
            <a:endParaRPr lang="en-US" dirty="0">
              <a:cs typeface="Calibri"/>
            </a:endParaRPr>
          </a:p>
          <a:p>
            <a:endParaRPr lang="en-US" dirty="0"/>
          </a:p>
          <a:p>
            <a:r>
              <a:rPr lang="en-US" dirty="0"/>
              <a:t>Icons: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66411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a:rPr>
              <a:t>The team produced a spatially-averaged time series using two vegetation indices and the Keetch-Byram Drought Index (KBDI).</a:t>
            </a:r>
          </a:p>
          <a:p>
            <a:endParaRPr lang="en-US" dirty="0">
              <a:cs typeface="Calibri"/>
            </a:endParaRPr>
          </a:p>
          <a:p>
            <a:r>
              <a:rPr lang="en-US" dirty="0">
                <a:cs typeface="Calibri"/>
              </a:rPr>
              <a:t>Then, soil moisture conditions preceding each fire were analyzed through three standardization methods.</a:t>
            </a:r>
          </a:p>
          <a:p>
            <a:endParaRPr lang="en-US" dirty="0">
              <a:cs typeface="Calibri"/>
            </a:endParaRPr>
          </a:p>
          <a:p>
            <a:r>
              <a:rPr lang="en-US" dirty="0">
                <a:cs typeface="Calibri"/>
              </a:rPr>
              <a:t>Finally, an assessment of the relationship between vegetation health, soil moisture, and fuel load was conducted to determine correlations in the six months leading up to both fire events.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a:t>
            </a:r>
            <a:endParaRPr lang="en-US" dirty="0">
              <a:cs typeface="Calibri"/>
            </a:endParaRPr>
          </a:p>
          <a:p>
            <a:r>
              <a:rPr lang="en-US" dirty="0"/>
              <a:t>Icons: PowerPoint SmartArt +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2301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endParaRPr lang="en-US" dirty="0">
              <a:highlight>
                <a:srgbClr val="FFFF00"/>
              </a:highlight>
            </a:endParaRPr>
          </a:p>
          <a:p>
            <a:r>
              <a:rPr lang="en-US" dirty="0"/>
              <a:t>Presenter: </a:t>
            </a:r>
            <a:endParaRPr lang="en-US" dirty="0">
              <a:cs typeface="Calibri"/>
            </a:endParaRPr>
          </a:p>
          <a:p>
            <a:r>
              <a:rPr lang="en-US" dirty="0"/>
              <a:t>Back up Presenter: </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u="sng" dirty="0"/>
              <a:t>Speaker Notes</a:t>
            </a:r>
            <a:endParaRPr lang="en-US" dirty="0">
              <a:cs typeface="Calibri"/>
            </a:endParaRPr>
          </a:p>
          <a:p>
            <a:r>
              <a:rPr lang="en-US" dirty="0"/>
              <a:t>For this project, we utilized data collected by NASA’s Terra MODIS (Moderate Resolution Imaging Spectroradiometer) to calculate two vegetation indices—NDVI and EVI. These vegetation calculations were used in combination with United States Forest Service Wildland Fire Assessment System Keetch Byram Drought Index (KBDI) to visualize vegetation health across both study areas prior to fire ignition. </a:t>
            </a:r>
            <a:endParaRPr lang="en-US" dirty="0">
              <a:cs typeface="Calibri"/>
            </a:endParaRPr>
          </a:p>
          <a:p>
            <a:endParaRPr lang="en-US" dirty="0"/>
          </a:p>
          <a:p>
            <a:r>
              <a:rPr lang="en-US" dirty="0"/>
              <a:t>We also utilized the European Space Agency Climate Change Initiative Soil Moisture dataset to analyze antecedent soil moisture conditions. This dataset is constructed—in part—using data captured by NASA's Soil Moisture Active Passive (SMAP) satellite.</a:t>
            </a:r>
            <a:endParaRPr lang="en-US" dirty="0">
              <a:cs typeface="Calibri"/>
            </a:endParaRPr>
          </a:p>
          <a:p>
            <a:endParaRPr lang="en-US" dirty="0"/>
          </a:p>
          <a:p>
            <a:r>
              <a:rPr lang="en-US" dirty="0"/>
              <a:t>------------------------------Image Information Below------------------------------</a:t>
            </a:r>
            <a:endParaRPr lang="en-US" dirty="0">
              <a:cs typeface="Calibri"/>
            </a:endParaRPr>
          </a:p>
          <a:p>
            <a:r>
              <a:rPr lang="en-US" u="sng" dirty="0"/>
              <a:t>Background Image:</a:t>
            </a:r>
            <a:endParaRPr lang="en-US" u="sng" dirty="0">
              <a:cs typeface="Calibri"/>
            </a:endParaRPr>
          </a:p>
          <a:p>
            <a:r>
              <a:rPr lang="en-US" dirty="0"/>
              <a:t>Image credit: </a:t>
            </a:r>
            <a:r>
              <a:rPr lang="en-US" dirty="0">
                <a:cs typeface="Calibri"/>
              </a:rPr>
              <a:t>NASA</a:t>
            </a:r>
          </a:p>
          <a:p>
            <a:r>
              <a:rPr lang="en-US" dirty="0"/>
              <a:t>Image Source:</a:t>
            </a:r>
            <a:r>
              <a:rPr lang="en-US" dirty="0">
                <a:cs typeface="Calibri"/>
              </a:rPr>
              <a:t> https://www.nasa.gov/content/earth-day-image-gallery-celebrating-earths-beauty</a:t>
            </a:r>
          </a:p>
          <a:p>
            <a:endParaRPr lang="en-US" u="sng" dirty="0"/>
          </a:p>
          <a:p>
            <a:r>
              <a:rPr lang="en-US" u="sng" dirty="0"/>
              <a:t>Landsat 8 Satellite OLI/TIRS Sensor Image:</a:t>
            </a:r>
            <a:endParaRPr lang="en-US" dirty="0"/>
          </a:p>
          <a:p>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endParaRPr lang="en-US" dirty="0">
              <a:cs typeface="Calibri"/>
            </a:endParaRPr>
          </a:p>
          <a:p>
            <a:endParaRPr lang="en-US" dirty="0">
              <a:cs typeface="Calibri"/>
            </a:endParaRPr>
          </a:p>
          <a:p>
            <a:r>
              <a:rPr lang="en-US" u="sng" dirty="0"/>
              <a:t>Terra MODIS Image: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endParaRPr lang="en-US" dirty="0">
              <a:cs typeface="Calibri"/>
            </a:endParaRPr>
          </a:p>
          <a:p>
            <a:endParaRPr lang="en-US" u="sng" dirty="0"/>
          </a:p>
          <a:p>
            <a:r>
              <a:rPr lang="en-US" u="sng" dirty="0"/>
              <a:t>SMAP Image: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a:cs typeface="Calibri"/>
              </a:rPr>
              <a:t>NASA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DEVELOPedia</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9100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Kathryn</a:t>
            </a:r>
          </a:p>
          <a:p>
            <a:r>
              <a:rPr lang="en-US" dirty="0"/>
              <a:t>Presenter: </a:t>
            </a:r>
          </a:p>
          <a:p>
            <a:r>
              <a:rPr lang="en-US" dirty="0"/>
              <a:t>Back up Presenter: </a:t>
            </a:r>
          </a:p>
          <a:p>
            <a:endParaRPr lang="en-US" dirty="0"/>
          </a:p>
          <a:p>
            <a:r>
              <a:rPr lang="en-US" b="1" i="1" u="sng" dirty="0"/>
              <a:t>Speaker Notes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team calculated normalized difference vegetation index (NDVI) and enhanced vegetation index (EDVI) using surface reflectance</a:t>
            </a:r>
            <a:r>
              <a:rPr lang="en-US" b="0" i="0" u="none" strike="noStrike" dirty="0">
                <a:solidFill>
                  <a:srgbClr val="000000"/>
                </a:solidFill>
                <a:effectLst/>
                <a:latin typeface="Verdana" panose="020B0604030504040204" pitchFamily="34" charset="0"/>
                <a:cs typeface="Calibri"/>
              </a:rPr>
              <a:t> data collected </a:t>
            </a:r>
            <a:r>
              <a:rPr lang="en-US" dirty="0">
                <a:cs typeface="Calibri"/>
              </a:rPr>
              <a:t>by the MODIS sensor aboard NASA’s Terra satellite.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NDVI, the difference between near-infrared (which vegetation strongly reflects) and red light (which vegetation absorbs), is used to quantify plant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Kike NDVI, Enhanced Vegetation Index measures plant greenness but is more </a:t>
            </a:r>
            <a:r>
              <a:rPr lang="en-US" b="0" i="0" u="none" strike="noStrike" dirty="0">
                <a:solidFill>
                  <a:srgbClr val="999999"/>
                </a:solidFill>
                <a:effectLst/>
                <a:latin typeface="Myriad Pro"/>
              </a:rPr>
              <a:t>sensitive to variation in heavily vegetated areas and reduces background noise collected in imagery.</a:t>
            </a:r>
            <a:endParaRPr lang="en-US" dirty="0">
              <a:cs typeface="Calibri"/>
            </a:endParaRPr>
          </a:p>
          <a:p>
            <a:endParaRPr lang="en-US" dirty="0">
              <a:cs typeface="Calibri"/>
            </a:endParaRPr>
          </a:p>
          <a:p>
            <a:r>
              <a:rPr lang="en-US" dirty="0">
                <a:cs typeface="Calibri"/>
              </a:rPr>
              <a:t>The visualizations depicted on the screen are animations of NDVI calculations that were constructed using imagery collected by Terra MODIS.</a:t>
            </a:r>
          </a:p>
          <a:p>
            <a:endParaRPr lang="en-US" dirty="0">
              <a:cs typeface="Calibri"/>
            </a:endParaRPr>
          </a:p>
          <a:p>
            <a:r>
              <a:rPr lang="en-US" dirty="0"/>
              <a:t>----------------------------Image Credits------------------------</a:t>
            </a:r>
          </a:p>
          <a:p>
            <a:r>
              <a:rPr lang="en-US" u="sng" dirty="0"/>
              <a:t>Animations:</a:t>
            </a:r>
            <a:endParaRPr lang="en-US" u="sng" dirty="0">
              <a:cs typeface="Calibri"/>
            </a:endParaRPr>
          </a:p>
          <a:p>
            <a:r>
              <a:rPr lang="en-US" dirty="0"/>
              <a:t>Image credit: </a:t>
            </a:r>
            <a:r>
              <a:rPr lang="en-US" dirty="0">
                <a:cs typeface="Calibri"/>
              </a:rPr>
              <a:t>NASA</a:t>
            </a:r>
          </a:p>
          <a:p>
            <a:r>
              <a:rPr lang="en-US" dirty="0"/>
              <a:t>Image Source:</a:t>
            </a:r>
            <a:r>
              <a:rPr lang="en-US" dirty="0">
                <a:cs typeface="Calibri"/>
              </a:rPr>
              <a:t> Visualizations created using Terra MODIS data in Google Earth Engine (https://developers.google.com/earth-engine/datasets/catalog/MODIS_061_MOD13A2), dataset provided by NASA LP DAAC at the USGS EROS Center</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23754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Creator: Kelli</a:t>
            </a:r>
          </a:p>
          <a:p>
            <a:r>
              <a:rPr lang="en-US" dirty="0"/>
              <a:t>Presenter: </a:t>
            </a:r>
            <a:endParaRPr lang="en-US" dirty="0">
              <a:cs typeface="Calibri"/>
            </a:endParaRPr>
          </a:p>
          <a:p>
            <a:r>
              <a:rPr lang="en-US" dirty="0"/>
              <a:t>Back up Presenter: </a:t>
            </a:r>
            <a:endParaRPr lang="en-US" dirty="0">
              <a:cs typeface="Calibri"/>
            </a:endParaRPr>
          </a:p>
          <a:p>
            <a:endParaRPr lang="en-US" dirty="0"/>
          </a:p>
          <a:p>
            <a:r>
              <a:rPr lang="en-US" b="1" i="1" u="sng" dirty="0"/>
              <a:t>Speaker Notes</a:t>
            </a:r>
            <a:endParaRPr lang="en-US" dirty="0"/>
          </a:p>
          <a:p>
            <a:r>
              <a:rPr lang="en-US" dirty="0">
                <a:cs typeface="Calibri" panose="020F0502020204030204"/>
              </a:rPr>
              <a:t>The Keetch-Byram Brought Index, or KBDI, was developed to assess the potential for forest fire development in the southeastern United States. This index evaluates wildfire risk through evapotranspiration and precipitation measurements that capture soil moisture deficiencies.</a:t>
            </a:r>
          </a:p>
          <a:p>
            <a:endParaRPr lang="en-US" dirty="0">
              <a:cs typeface="Calibri" panose="020F0502020204030204"/>
            </a:endParaRPr>
          </a:p>
          <a:p>
            <a:r>
              <a:rPr lang="en-US" dirty="0">
                <a:cs typeface="Calibri" panose="020F0502020204030204"/>
              </a:rPr>
              <a:t>Although the two fires were located on opposite sides of the country 5 years apart, KBDI shows a similarly strong drought on the day of fire ignition in both study areas.</a:t>
            </a:r>
          </a:p>
          <a:p>
            <a:endParaRPr lang="en-US" dirty="0">
              <a:cs typeface="Calibri" panose="020F0502020204030204"/>
            </a:endParaRPr>
          </a:p>
          <a:p>
            <a:r>
              <a:rPr lang="en-US" dirty="0">
                <a:cs typeface="Calibri" panose="020F0502020204030204"/>
              </a:rPr>
              <a:t>The index visualizes drought using a gradient of blue, yellow, and red. The blue areas indicate areas with conditions that do not contribute much to fire intensity. The yellow represents areas that are beginning to contribute to fire intensity and the red areas show where drought conditions that actively contribute to fire intensity are present. </a:t>
            </a:r>
          </a:p>
          <a:p>
            <a:endParaRPr lang="en-US" dirty="0">
              <a:cs typeface="Calibri" panose="020F0502020204030204"/>
            </a:endParaRPr>
          </a:p>
          <a:p>
            <a:r>
              <a:rPr lang="en-US" dirty="0">
                <a:cs typeface="Calibri" panose="020F0502020204030204"/>
              </a:rPr>
              <a:t>The bootleg fires does indicate a higher drought condition, but this is typical for the West and highlights the unusual conditions in the East that led up to the Chimney Tops 2 fires due to the similarity in this index.</a:t>
            </a:r>
          </a:p>
          <a:p>
            <a:endParaRPr lang="en-US" dirty="0"/>
          </a:p>
          <a:p>
            <a:r>
              <a:rPr lang="en-US" dirty="0"/>
              <a:t>------------------------------Image Information Below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155353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2963523430"/>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p15:clr>
            <a:srgbClr val="FBAE40"/>
          </p15:clr>
        </p15:guide>
        <p15:guide id="3" orient="horz"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8E27A6F-D7EF-410A-9E8C-FF3B137125B2}"/>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40BEEE0-EECA-49E9-AEFB-91D14424201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05D2F46-6B6D-4327-96E5-69EA042789D7}"/>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t="285" b="285"/>
          <a:stretch/>
        </p:blipFill>
        <p:spPr>
          <a:xfrm>
            <a:off x="11429670" y="5993626"/>
            <a:ext cx="533730"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9B605ADC-5884-47C9-B4F2-35B59264A347}"/>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t="285" b="285"/>
          <a:stretch/>
        </p:blipFill>
        <p:spPr>
          <a:xfrm>
            <a:off x="3841159" y="1559052"/>
            <a:ext cx="460112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41788028"/>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66800"/>
            <a:ext cx="6096001" cy="520939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13E2D"/>
                </a:solidFill>
              </a:rPr>
              <a:t>STUDY AREA</a:t>
            </a:r>
          </a:p>
          <a:p>
            <a:pPr algn="ctr"/>
            <a:r>
              <a:rPr lang="en-US" sz="2600" b="0" spc="0" baseline="0" dirty="0">
                <a:solidFill>
                  <a:srgbClr val="C13E2D"/>
                </a:solidFill>
              </a:rPr>
              <a:t>Wildfires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6" name="Picture 25">
            <a:extLst>
              <a:ext uri="{FF2B5EF4-FFF2-40B4-BE49-F238E27FC236}">
                <a16:creationId xmlns:a16="http://schemas.microsoft.com/office/drawing/2014/main" id="{9189F1FD-34B7-4E5E-94E9-86351181266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9" name="Picture 18">
            <a:extLst>
              <a:ext uri="{FF2B5EF4-FFF2-40B4-BE49-F238E27FC236}">
                <a16:creationId xmlns:a16="http://schemas.microsoft.com/office/drawing/2014/main" id="{8FEC0455-EFC2-43A4-BD61-E0878012E37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285" b="285"/>
          <a:stretch/>
        </p:blipFill>
        <p:spPr>
          <a:xfrm>
            <a:off x="2544294" y="1526637"/>
            <a:ext cx="846606" cy="841248"/>
          </a:xfrm>
          <a:prstGeom prst="rect">
            <a:avLst/>
          </a:prstGeom>
        </p:spPr>
      </p:pic>
      <p:pic>
        <p:nvPicPr>
          <p:cNvPr id="8" name="Picture 7" descr="Map&#10;&#10;Description automatically generated">
            <a:extLst>
              <a:ext uri="{FF2B5EF4-FFF2-40B4-BE49-F238E27FC236}">
                <a16:creationId xmlns:a16="http://schemas.microsoft.com/office/drawing/2014/main" id="{58730493-A64E-497F-96B6-F5F2BB657BC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203"/>
          <a:stretch/>
        </p:blipFill>
        <p:spPr>
          <a:xfrm>
            <a:off x="6015226" y="1079479"/>
            <a:ext cx="6176774"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7" r:id="rId3"/>
    <p:sldLayoutId id="2147483726" r:id="rId4"/>
    <p:sldLayoutId id="2147483728" r:id="rId5"/>
    <p:sldLayoutId id="2147483716" r:id="rId6"/>
    <p:sldLayoutId id="2147483719" r:id="rId7"/>
    <p:sldLayoutId id="2147483718" r:id="rId8"/>
    <p:sldLayoutId id="2147483729" r:id="rId9"/>
    <p:sldLayoutId id="2147483730" r:id="rId10"/>
    <p:sldLayoutId id="2147483731" r:id="rId11"/>
    <p:sldLayoutId id="2147483732" r:id="rId12"/>
    <p:sldLayoutId id="2147483733" r:id="rId13"/>
    <p:sldLayoutId id="2147483734" r:id="rId14"/>
    <p:sldLayoutId id="2147483735" r:id="rId15"/>
    <p:sldLayoutId id="2147483723" r:id="rId16"/>
    <p:sldLayoutId id="2147483679" r:id="rId17"/>
    <p:sldLayoutId id="2147483721" r:id="rId18"/>
    <p:sldLayoutId id="2147483720" r:id="rId19"/>
    <p:sldLayoutId id="2147483707" r:id="rId20"/>
    <p:sldLayoutId id="2147483722" r:id="rId21"/>
    <p:sldLayoutId id="2147483690" r:id="rId22"/>
    <p:sldLayoutId id="2147483717" r:id="rId23"/>
    <p:sldLayoutId id="214748373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9.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3.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80.jpe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jpeg"/><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image" Target="../media/image49.svg"/><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54.pn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57.gif"/><Relationship Id="rId5" Type="http://schemas.openxmlformats.org/officeDocument/2006/relationships/image" Target="../media/image27.svg"/><Relationship Id="rId10" Type="http://schemas.openxmlformats.org/officeDocument/2006/relationships/image" Target="../media/image56.gif"/><Relationship Id="rId4" Type="http://schemas.openxmlformats.org/officeDocument/2006/relationships/image" Target="../media/image26.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North Carolina – NCEI | Fall 2022</a:t>
            </a:r>
            <a:endParaRPr lang="en-US" dirty="0">
              <a:solidFill>
                <a:schemeClr val="bg1"/>
              </a:solidFill>
              <a:latin typeface="Century Gothic"/>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68360" y="2571588"/>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dirty="0">
                <a:solidFill>
                  <a:srgbClr val="C23E2D"/>
                </a:solidFill>
                <a:latin typeface="Century Gothic"/>
              </a:rPr>
              <a:t>Gatlinburg &amp; Beatty</a:t>
            </a:r>
            <a:endParaRPr lang="en-US" sz="3500" spc="0" baseline="0" dirty="0">
              <a:solidFill>
                <a:srgbClr val="C23E2D"/>
              </a:solidFill>
            </a:endParaRPr>
          </a:p>
          <a:p>
            <a:pPr algn="ctr"/>
            <a:r>
              <a:rPr lang="en-US" sz="2600" b="0" spc="0" baseline="0" dirty="0">
                <a:solidFill>
                  <a:srgbClr val="C23E2D"/>
                </a:solidFill>
              </a:rPr>
              <a:t>Wildfires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Evaluating the Role of Soil Moisture in Determining Vegetation Health, Fuel Loads, and Wildfires in the Gatlinburg and Beatty Fires</a:t>
            </a:r>
            <a:endParaRPr lang="en-US" sz="1600"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738664"/>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Kelli Roberts</a:t>
            </a:r>
            <a:endParaRPr lang="en-US" sz="1400" dirty="0">
              <a:solidFill>
                <a:schemeClr val="tx1">
                  <a:lumMod val="75000"/>
                  <a:lumOff val="25000"/>
                </a:schemeClr>
              </a:solidFill>
              <a:latin typeface="Century Gothic" panose="020B0502020202020204" pitchFamily="34" charset="0"/>
            </a:endParaRPr>
          </a:p>
          <a:p>
            <a:pPr algn="ctr"/>
            <a:r>
              <a:rPr lang="en-US" sz="1400" dirty="0">
                <a:solidFill>
                  <a:schemeClr val="tx1">
                    <a:lumMod val="75000"/>
                    <a:lumOff val="25000"/>
                  </a:schemeClr>
                </a:solidFill>
                <a:latin typeface="Century Gothic"/>
              </a:rPr>
              <a:t>William Hadley</a:t>
            </a:r>
            <a:endParaRPr lang="en-US" sz="1400" dirty="0">
              <a:solidFill>
                <a:schemeClr val="tx1">
                  <a:lumMod val="75000"/>
                  <a:lumOff val="25000"/>
                </a:schemeClr>
              </a:solidFill>
              <a:latin typeface="Century Gothic" panose="020B0502020202020204" pitchFamily="34" charset="0"/>
            </a:endParaRPr>
          </a:p>
          <a:p>
            <a:pPr algn="ctr"/>
            <a:r>
              <a:rPr lang="en-US" sz="1400" dirty="0">
                <a:solidFill>
                  <a:schemeClr val="tx1">
                    <a:lumMod val="75000"/>
                    <a:lumOff val="25000"/>
                  </a:schemeClr>
                </a:solidFill>
                <a:latin typeface="Century Gothic"/>
              </a:rPr>
              <a:t>Daniel Littleton</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7" descr="Chart, scatter chart&#10;&#10;Description automatically generated">
            <a:extLst>
              <a:ext uri="{FF2B5EF4-FFF2-40B4-BE49-F238E27FC236}">
                <a16:creationId xmlns:a16="http://schemas.microsoft.com/office/drawing/2014/main" id="{27B90D2A-7B36-88B4-2CF8-25C289D41C01}"/>
              </a:ext>
            </a:extLst>
          </p:cNvPr>
          <p:cNvPicPr>
            <a:picLocks noChangeAspect="1"/>
          </p:cNvPicPr>
          <p:nvPr/>
        </p:nvPicPr>
        <p:blipFill rotWithShape="1">
          <a:blip r:embed="rId3"/>
          <a:srcRect l="9386" t="6527" r="150" b="10238"/>
          <a:stretch/>
        </p:blipFill>
        <p:spPr>
          <a:xfrm>
            <a:off x="824497" y="1530008"/>
            <a:ext cx="5315992" cy="3088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7937209"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Volumetric Soil Moisture (30-year) (VSM)</a:t>
            </a:r>
            <a:endParaRPr lang="en-US" sz="2800" dirty="0">
              <a:solidFill>
                <a:srgbClr val="C13E2D"/>
              </a:solidFill>
              <a:cs typeface="Calibri Light"/>
            </a:endParaRPr>
          </a:p>
        </p:txBody>
      </p:sp>
      <p:sp>
        <p:nvSpPr>
          <p:cNvPr id="93" name="TextBox 92">
            <a:extLst>
              <a:ext uri="{FF2B5EF4-FFF2-40B4-BE49-F238E27FC236}">
                <a16:creationId xmlns:a16="http://schemas.microsoft.com/office/drawing/2014/main" id="{D5EF52DF-EC86-5DD5-499C-09C49447731D}"/>
              </a:ext>
            </a:extLst>
          </p:cNvPr>
          <p:cNvSpPr txBox="1"/>
          <p:nvPr/>
        </p:nvSpPr>
        <p:spPr>
          <a:xfrm rot="16200000">
            <a:off x="-1806227" y="3001057"/>
            <a:ext cx="4041822" cy="338554"/>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m³ water / m³ soil</a:t>
            </a:r>
          </a:p>
        </p:txBody>
      </p:sp>
      <p:grpSp>
        <p:nvGrpSpPr>
          <p:cNvPr id="23" name="Group 22">
            <a:extLst>
              <a:ext uri="{FF2B5EF4-FFF2-40B4-BE49-F238E27FC236}">
                <a16:creationId xmlns:a16="http://schemas.microsoft.com/office/drawing/2014/main" id="{4288E1C3-6EF0-74C2-D0E0-B9884C666B84}"/>
              </a:ext>
            </a:extLst>
          </p:cNvPr>
          <p:cNvGrpSpPr/>
          <p:nvPr/>
        </p:nvGrpSpPr>
        <p:grpSpPr>
          <a:xfrm>
            <a:off x="-10722" y="1662394"/>
            <a:ext cx="838885" cy="2892822"/>
            <a:chOff x="115920" y="2169896"/>
            <a:chExt cx="812149" cy="2919555"/>
          </a:xfrm>
        </p:grpSpPr>
        <p:sp>
          <p:nvSpPr>
            <p:cNvPr id="94" name="TextBox 93">
              <a:extLst>
                <a:ext uri="{FF2B5EF4-FFF2-40B4-BE49-F238E27FC236}">
                  <a16:creationId xmlns:a16="http://schemas.microsoft.com/office/drawing/2014/main" id="{DFE57343-FB8B-504E-3454-5A82A831C8CA}"/>
                </a:ext>
              </a:extLst>
            </p:cNvPr>
            <p:cNvSpPr txBox="1"/>
            <p:nvPr/>
          </p:nvSpPr>
          <p:spPr>
            <a:xfrm>
              <a:off x="117630" y="478167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0.20</a:t>
              </a:r>
            </a:p>
          </p:txBody>
        </p:sp>
        <p:sp>
          <p:nvSpPr>
            <p:cNvPr id="96" name="TextBox 95">
              <a:extLst>
                <a:ext uri="{FF2B5EF4-FFF2-40B4-BE49-F238E27FC236}">
                  <a16:creationId xmlns:a16="http://schemas.microsoft.com/office/drawing/2014/main" id="{5A1B05EA-7BC1-8C38-07D7-7DC76A1A6EDC}"/>
                </a:ext>
              </a:extLst>
            </p:cNvPr>
            <p:cNvSpPr txBox="1"/>
            <p:nvPr/>
          </p:nvSpPr>
          <p:spPr>
            <a:xfrm>
              <a:off x="115920" y="390622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0.24</a:t>
              </a:r>
            </a:p>
          </p:txBody>
        </p:sp>
        <p:sp>
          <p:nvSpPr>
            <p:cNvPr id="97" name="TextBox 96">
              <a:extLst>
                <a:ext uri="{FF2B5EF4-FFF2-40B4-BE49-F238E27FC236}">
                  <a16:creationId xmlns:a16="http://schemas.microsoft.com/office/drawing/2014/main" id="{0C7F5C13-06AE-7E71-F2B8-BF1E8969F658}"/>
                </a:ext>
              </a:extLst>
            </p:cNvPr>
            <p:cNvSpPr txBox="1"/>
            <p:nvPr/>
          </p:nvSpPr>
          <p:spPr>
            <a:xfrm>
              <a:off x="118815" y="303078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.28</a:t>
              </a:r>
            </a:p>
          </p:txBody>
        </p:sp>
        <p:sp>
          <p:nvSpPr>
            <p:cNvPr id="98" name="TextBox 97">
              <a:extLst>
                <a:ext uri="{FF2B5EF4-FFF2-40B4-BE49-F238E27FC236}">
                  <a16:creationId xmlns:a16="http://schemas.microsoft.com/office/drawing/2014/main" id="{C5CA2BD3-8DAA-03B6-DB60-1F54A72EB6B0}"/>
                </a:ext>
              </a:extLst>
            </p:cNvPr>
            <p:cNvSpPr txBox="1"/>
            <p:nvPr/>
          </p:nvSpPr>
          <p:spPr>
            <a:xfrm>
              <a:off x="115920" y="21698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0.32</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grpSp>
        <p:nvGrpSpPr>
          <p:cNvPr id="2" name="Group 1">
            <a:extLst>
              <a:ext uri="{FF2B5EF4-FFF2-40B4-BE49-F238E27FC236}">
                <a16:creationId xmlns:a16="http://schemas.microsoft.com/office/drawing/2014/main" id="{FA7F2977-1452-F0E3-7124-8402716F8BD8}"/>
              </a:ext>
            </a:extLst>
          </p:cNvPr>
          <p:cNvGrpSpPr/>
          <p:nvPr/>
        </p:nvGrpSpPr>
        <p:grpSpPr>
          <a:xfrm>
            <a:off x="307209" y="1005216"/>
            <a:ext cx="12012961" cy="400587"/>
            <a:chOff x="432529" y="1679471"/>
            <a:chExt cx="12012961" cy="400587"/>
          </a:xfrm>
        </p:grpSpPr>
        <p:sp>
          <p:nvSpPr>
            <p:cNvPr id="92" name="TextBox 91">
              <a:extLst>
                <a:ext uri="{FF2B5EF4-FFF2-40B4-BE49-F238E27FC236}">
                  <a16:creationId xmlns:a16="http://schemas.microsoft.com/office/drawing/2014/main" id="{B5D53365-DD6E-0AFE-FFE0-6619C1891068}"/>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a:t>
              </a:r>
            </a:p>
          </p:txBody>
        </p:sp>
        <p:sp>
          <p:nvSpPr>
            <p:cNvPr id="99" name="TextBox 98">
              <a:extLst>
                <a:ext uri="{FF2B5EF4-FFF2-40B4-BE49-F238E27FC236}">
                  <a16:creationId xmlns:a16="http://schemas.microsoft.com/office/drawing/2014/main" id="{7F8B63A1-3B3A-6D0D-E00E-D90A0C462074}"/>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100" name="TextBox 99">
            <a:extLst>
              <a:ext uri="{FF2B5EF4-FFF2-40B4-BE49-F238E27FC236}">
                <a16:creationId xmlns:a16="http://schemas.microsoft.com/office/drawing/2014/main" id="{EFC49465-C8FD-84C4-BED8-28ED48F1BF08}"/>
              </a:ext>
            </a:extLst>
          </p:cNvPr>
          <p:cNvSpPr txBox="1"/>
          <p:nvPr/>
        </p:nvSpPr>
        <p:spPr>
          <a:xfrm>
            <a:off x="5950467" y="172283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0.25</a:t>
            </a:r>
          </a:p>
        </p:txBody>
      </p:sp>
      <p:sp>
        <p:nvSpPr>
          <p:cNvPr id="101" name="TextBox 100">
            <a:extLst>
              <a:ext uri="{FF2B5EF4-FFF2-40B4-BE49-F238E27FC236}">
                <a16:creationId xmlns:a16="http://schemas.microsoft.com/office/drawing/2014/main" id="{AF973848-DECF-EDC0-7511-FB1E78E2394E}"/>
              </a:ext>
            </a:extLst>
          </p:cNvPr>
          <p:cNvSpPr txBox="1"/>
          <p:nvPr/>
        </p:nvSpPr>
        <p:spPr>
          <a:xfrm>
            <a:off x="5950467" y="252092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0.20</a:t>
            </a:r>
          </a:p>
        </p:txBody>
      </p:sp>
      <p:sp>
        <p:nvSpPr>
          <p:cNvPr id="102" name="TextBox 101">
            <a:extLst>
              <a:ext uri="{FF2B5EF4-FFF2-40B4-BE49-F238E27FC236}">
                <a16:creationId xmlns:a16="http://schemas.microsoft.com/office/drawing/2014/main" id="{BF292592-B36A-BB81-F86E-90D73D7BC6B6}"/>
              </a:ext>
            </a:extLst>
          </p:cNvPr>
          <p:cNvSpPr txBox="1"/>
          <p:nvPr/>
        </p:nvSpPr>
        <p:spPr>
          <a:xfrm>
            <a:off x="5950467" y="33144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0.15</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3" name="Group 2">
            <a:extLst>
              <a:ext uri="{FF2B5EF4-FFF2-40B4-BE49-F238E27FC236}">
                <a16:creationId xmlns:a16="http://schemas.microsoft.com/office/drawing/2014/main" id="{B4AF9CB4-1E9F-9DA6-7640-3D460210BCB6}"/>
              </a:ext>
            </a:extLst>
          </p:cNvPr>
          <p:cNvGrpSpPr/>
          <p:nvPr/>
        </p:nvGrpSpPr>
        <p:grpSpPr>
          <a:xfrm>
            <a:off x="5069249" y="1483044"/>
            <a:ext cx="828836" cy="4371337"/>
            <a:chOff x="5136403" y="2006672"/>
            <a:chExt cx="828836" cy="4371337"/>
          </a:xfrm>
        </p:grpSpPr>
        <p:sp>
          <p:nvSpPr>
            <p:cNvPr id="107" name="TextBox 106">
              <a:extLst>
                <a:ext uri="{FF2B5EF4-FFF2-40B4-BE49-F238E27FC236}">
                  <a16:creationId xmlns:a16="http://schemas.microsoft.com/office/drawing/2014/main" id="{4583112D-F183-0D17-03CB-B8BB4322743F}"/>
                </a:ext>
              </a:extLst>
            </p:cNvPr>
            <p:cNvSpPr txBox="1"/>
            <p:nvPr/>
          </p:nvSpPr>
          <p:spPr>
            <a:xfrm rot="16200000">
              <a:off x="4709503" y="2433572"/>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108" name="TextBox 107">
              <a:extLst>
                <a:ext uri="{FF2B5EF4-FFF2-40B4-BE49-F238E27FC236}">
                  <a16:creationId xmlns:a16="http://schemas.microsoft.com/office/drawing/2014/main" id="{CE5757FF-531C-2229-03F5-55CD65D369E3}"/>
                </a:ext>
              </a:extLst>
            </p:cNvPr>
            <p:cNvSpPr txBox="1"/>
            <p:nvPr/>
          </p:nvSpPr>
          <p:spPr>
            <a:xfrm rot="16200000">
              <a:off x="3805829" y="4218598"/>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grpSp>
        <p:nvGrpSpPr>
          <p:cNvPr id="4" name="Group 3">
            <a:extLst>
              <a:ext uri="{FF2B5EF4-FFF2-40B4-BE49-F238E27FC236}">
                <a16:creationId xmlns:a16="http://schemas.microsoft.com/office/drawing/2014/main" id="{D074A510-C8EC-6676-D94E-169653D85CF7}"/>
              </a:ext>
            </a:extLst>
          </p:cNvPr>
          <p:cNvGrpSpPr/>
          <p:nvPr/>
        </p:nvGrpSpPr>
        <p:grpSpPr>
          <a:xfrm>
            <a:off x="6741001" y="247835"/>
            <a:ext cx="5280756" cy="4378777"/>
            <a:chOff x="6662630" y="759016"/>
            <a:chExt cx="5280756" cy="4378777"/>
          </a:xfrm>
        </p:grpSpPr>
        <p:pic>
          <p:nvPicPr>
            <p:cNvPr id="130" name="Picture 17" descr="Chart, line chart&#10;&#10;Description automatically generated">
              <a:extLst>
                <a:ext uri="{FF2B5EF4-FFF2-40B4-BE49-F238E27FC236}">
                  <a16:creationId xmlns:a16="http://schemas.microsoft.com/office/drawing/2014/main" id="{B474AE8D-18E0-82D6-79C4-4CC39040B860}"/>
                </a:ext>
              </a:extLst>
            </p:cNvPr>
            <p:cNvPicPr>
              <a:picLocks noChangeAspect="1"/>
            </p:cNvPicPr>
            <p:nvPr/>
          </p:nvPicPr>
          <p:blipFill rotWithShape="1">
            <a:blip r:embed="rId4"/>
            <a:srcRect l="9059" t="6290" b="9609"/>
            <a:stretch/>
          </p:blipFill>
          <p:spPr>
            <a:xfrm>
              <a:off x="6662630" y="2004117"/>
              <a:ext cx="5280756" cy="313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9" name="TextBox 108">
              <a:extLst>
                <a:ext uri="{FF2B5EF4-FFF2-40B4-BE49-F238E27FC236}">
                  <a16:creationId xmlns:a16="http://schemas.microsoft.com/office/drawing/2014/main" id="{BA4A6777-7FCD-28D8-DA3A-6F73F5438B99}"/>
                </a:ext>
              </a:extLst>
            </p:cNvPr>
            <p:cNvSpPr txBox="1"/>
            <p:nvPr/>
          </p:nvSpPr>
          <p:spPr>
            <a:xfrm rot="16200000">
              <a:off x="8761385" y="2430624"/>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110" name="TextBox 109">
              <a:extLst>
                <a:ext uri="{FF2B5EF4-FFF2-40B4-BE49-F238E27FC236}">
                  <a16:creationId xmlns:a16="http://schemas.microsoft.com/office/drawing/2014/main" id="{C0412CDF-48EC-819C-F4FD-DFE8BBE39200}"/>
                </a:ext>
              </a:extLst>
            </p:cNvPr>
            <p:cNvSpPr txBox="1"/>
            <p:nvPr/>
          </p:nvSpPr>
          <p:spPr>
            <a:xfrm rot="16200000">
              <a:off x="9108134" y="2641427"/>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sp>
        <p:nvSpPr>
          <p:cNvPr id="111" name="TextBox 110">
            <a:extLst>
              <a:ext uri="{FF2B5EF4-FFF2-40B4-BE49-F238E27FC236}">
                <a16:creationId xmlns:a16="http://schemas.microsoft.com/office/drawing/2014/main" id="{88056041-4313-6073-9AA3-C3CD254AED19}"/>
              </a:ext>
            </a:extLst>
          </p:cNvPr>
          <p:cNvSpPr txBox="1"/>
          <p:nvPr/>
        </p:nvSpPr>
        <p:spPr>
          <a:xfrm>
            <a:off x="2451813" y="4933015"/>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24" name="Group 23">
            <a:extLst>
              <a:ext uri="{FF2B5EF4-FFF2-40B4-BE49-F238E27FC236}">
                <a16:creationId xmlns:a16="http://schemas.microsoft.com/office/drawing/2014/main" id="{FC6B070F-9A53-996D-C24A-43E8B4452D6C}"/>
              </a:ext>
            </a:extLst>
          </p:cNvPr>
          <p:cNvGrpSpPr/>
          <p:nvPr/>
        </p:nvGrpSpPr>
        <p:grpSpPr>
          <a:xfrm>
            <a:off x="834281" y="4650569"/>
            <a:ext cx="5027368" cy="313150"/>
            <a:chOff x="847045" y="5175118"/>
            <a:chExt cx="5027368" cy="313150"/>
          </a:xfrm>
        </p:grpSpPr>
        <p:sp>
          <p:nvSpPr>
            <p:cNvPr id="112" name="TextBox 111">
              <a:extLst>
                <a:ext uri="{FF2B5EF4-FFF2-40B4-BE49-F238E27FC236}">
                  <a16:creationId xmlns:a16="http://schemas.microsoft.com/office/drawing/2014/main" id="{FC1D4DB8-9036-46A0-2457-926768E942AF}"/>
                </a:ext>
              </a:extLst>
            </p:cNvPr>
            <p:cNvSpPr txBox="1"/>
            <p:nvPr/>
          </p:nvSpPr>
          <p:spPr>
            <a:xfrm>
              <a:off x="2921109"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113" name="TextBox 112">
              <a:extLst>
                <a:ext uri="{FF2B5EF4-FFF2-40B4-BE49-F238E27FC236}">
                  <a16:creationId xmlns:a16="http://schemas.microsoft.com/office/drawing/2014/main" id="{F4C7444B-222B-441E-2DF3-FFF818946885}"/>
                </a:ext>
              </a:extLst>
            </p:cNvPr>
            <p:cNvSpPr txBox="1"/>
            <p:nvPr/>
          </p:nvSpPr>
          <p:spPr>
            <a:xfrm>
              <a:off x="3607982"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Oct 1</a:t>
              </a:r>
            </a:p>
          </p:txBody>
        </p:sp>
        <p:sp>
          <p:nvSpPr>
            <p:cNvPr id="114" name="TextBox 113">
              <a:extLst>
                <a:ext uri="{FF2B5EF4-FFF2-40B4-BE49-F238E27FC236}">
                  <a16:creationId xmlns:a16="http://schemas.microsoft.com/office/drawing/2014/main" id="{F364CABE-5589-11FD-B16C-05939F5BC3C3}"/>
                </a:ext>
              </a:extLst>
            </p:cNvPr>
            <p:cNvSpPr txBox="1"/>
            <p:nvPr/>
          </p:nvSpPr>
          <p:spPr>
            <a:xfrm>
              <a:off x="2227523" y="517877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115" name="TextBox 114">
              <a:extLst>
                <a:ext uri="{FF2B5EF4-FFF2-40B4-BE49-F238E27FC236}">
                  <a16:creationId xmlns:a16="http://schemas.microsoft.com/office/drawing/2014/main" id="{66EAACDB-7F7A-50AE-E6AA-0D37D65F03AD}"/>
                </a:ext>
              </a:extLst>
            </p:cNvPr>
            <p:cNvSpPr txBox="1"/>
            <p:nvPr/>
          </p:nvSpPr>
          <p:spPr>
            <a:xfrm>
              <a:off x="1470939" y="518016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Jul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16" name="TextBox 115">
              <a:extLst>
                <a:ext uri="{FF2B5EF4-FFF2-40B4-BE49-F238E27FC236}">
                  <a16:creationId xmlns:a16="http://schemas.microsoft.com/office/drawing/2014/main" id="{5DD5A40F-E327-7883-57CB-B0B87888FF99}"/>
                </a:ext>
              </a:extLst>
            </p:cNvPr>
            <p:cNvSpPr txBox="1"/>
            <p:nvPr/>
          </p:nvSpPr>
          <p:spPr>
            <a:xfrm>
              <a:off x="847045" y="518049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p>
          </p:txBody>
        </p:sp>
        <p:sp>
          <p:nvSpPr>
            <p:cNvPr id="117" name="TextBox 116">
              <a:extLst>
                <a:ext uri="{FF2B5EF4-FFF2-40B4-BE49-F238E27FC236}">
                  <a16:creationId xmlns:a16="http://schemas.microsoft.com/office/drawing/2014/main" id="{F6721C21-D169-D4F2-BA25-07475423F0A7}"/>
                </a:ext>
              </a:extLst>
            </p:cNvPr>
            <p:cNvSpPr txBox="1"/>
            <p:nvPr/>
          </p:nvSpPr>
          <p:spPr>
            <a:xfrm>
              <a:off x="4326146"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Nov 1</a:t>
              </a:r>
            </a:p>
          </p:txBody>
        </p:sp>
        <p:sp>
          <p:nvSpPr>
            <p:cNvPr id="118" name="TextBox 117">
              <a:extLst>
                <a:ext uri="{FF2B5EF4-FFF2-40B4-BE49-F238E27FC236}">
                  <a16:creationId xmlns:a16="http://schemas.microsoft.com/office/drawing/2014/main" id="{7497F09D-797C-968F-45D5-336EEAA7203F}"/>
                </a:ext>
              </a:extLst>
            </p:cNvPr>
            <p:cNvSpPr txBox="1"/>
            <p:nvPr/>
          </p:nvSpPr>
          <p:spPr>
            <a:xfrm>
              <a:off x="5065159" y="517511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Dec 1</a:t>
              </a:r>
            </a:p>
          </p:txBody>
        </p:sp>
      </p:grpSp>
      <p:sp>
        <p:nvSpPr>
          <p:cNvPr id="119" name="TextBox 118">
            <a:extLst>
              <a:ext uri="{FF2B5EF4-FFF2-40B4-BE49-F238E27FC236}">
                <a16:creationId xmlns:a16="http://schemas.microsoft.com/office/drawing/2014/main" id="{387C7A83-207C-8F08-EE94-F8E701EDBBB9}"/>
              </a:ext>
            </a:extLst>
          </p:cNvPr>
          <p:cNvSpPr txBox="1"/>
          <p:nvPr/>
        </p:nvSpPr>
        <p:spPr>
          <a:xfrm>
            <a:off x="8687322" y="4965409"/>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20" name="TextBox 119">
            <a:extLst>
              <a:ext uri="{FF2B5EF4-FFF2-40B4-BE49-F238E27FC236}">
                <a16:creationId xmlns:a16="http://schemas.microsoft.com/office/drawing/2014/main" id="{D77E3954-17B3-24BA-0BB0-CE56BE57431E}"/>
              </a:ext>
            </a:extLst>
          </p:cNvPr>
          <p:cNvSpPr txBox="1"/>
          <p:nvPr/>
        </p:nvSpPr>
        <p:spPr>
          <a:xfrm>
            <a:off x="10147911" y="47178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121" name="TextBox 120">
            <a:extLst>
              <a:ext uri="{FF2B5EF4-FFF2-40B4-BE49-F238E27FC236}">
                <a16:creationId xmlns:a16="http://schemas.microsoft.com/office/drawing/2014/main" id="{96D29FFD-BC22-B82F-EF4F-660BD7584B01}"/>
              </a:ext>
            </a:extLst>
          </p:cNvPr>
          <p:cNvSpPr txBox="1"/>
          <p:nvPr/>
        </p:nvSpPr>
        <p:spPr>
          <a:xfrm>
            <a:off x="11213140" y="4717411"/>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122" name="TextBox 121">
            <a:extLst>
              <a:ext uri="{FF2B5EF4-FFF2-40B4-BE49-F238E27FC236}">
                <a16:creationId xmlns:a16="http://schemas.microsoft.com/office/drawing/2014/main" id="{6BD1773C-71C4-BBD8-4EF9-30408792E2B9}"/>
              </a:ext>
            </a:extLst>
          </p:cNvPr>
          <p:cNvSpPr txBox="1"/>
          <p:nvPr/>
        </p:nvSpPr>
        <p:spPr>
          <a:xfrm>
            <a:off x="8883782" y="4717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Jul 1</a:t>
            </a:r>
          </a:p>
        </p:txBody>
      </p:sp>
      <p:sp>
        <p:nvSpPr>
          <p:cNvPr id="123" name="TextBox 122">
            <a:extLst>
              <a:ext uri="{FF2B5EF4-FFF2-40B4-BE49-F238E27FC236}">
                <a16:creationId xmlns:a16="http://schemas.microsoft.com/office/drawing/2014/main" id="{9BAAECFD-9832-E727-1F41-3E9E06DFB176}"/>
              </a:ext>
            </a:extLst>
          </p:cNvPr>
          <p:cNvSpPr txBox="1"/>
          <p:nvPr/>
        </p:nvSpPr>
        <p:spPr>
          <a:xfrm>
            <a:off x="7747495" y="472056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124" name="TextBox 123">
            <a:extLst>
              <a:ext uri="{FF2B5EF4-FFF2-40B4-BE49-F238E27FC236}">
                <a16:creationId xmlns:a16="http://schemas.microsoft.com/office/drawing/2014/main" id="{54F1D62A-AF77-1FDE-2939-1BE659E8A8CB}"/>
              </a:ext>
            </a:extLst>
          </p:cNvPr>
          <p:cNvSpPr txBox="1"/>
          <p:nvPr/>
        </p:nvSpPr>
        <p:spPr>
          <a:xfrm>
            <a:off x="6647246" y="472636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May 1</a:t>
            </a:r>
          </a:p>
        </p:txBody>
      </p:sp>
      <p:sp>
        <p:nvSpPr>
          <p:cNvPr id="131" name="TextBox 130">
            <a:extLst>
              <a:ext uri="{FF2B5EF4-FFF2-40B4-BE49-F238E27FC236}">
                <a16:creationId xmlns:a16="http://schemas.microsoft.com/office/drawing/2014/main" id="{C85E29AD-EB04-8C6C-CAE9-BD6C8DF27DA6}"/>
              </a:ext>
            </a:extLst>
          </p:cNvPr>
          <p:cNvSpPr txBox="1"/>
          <p:nvPr/>
        </p:nvSpPr>
        <p:spPr>
          <a:xfrm>
            <a:off x="5950467" y="41068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0.10</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grpSp>
        <p:nvGrpSpPr>
          <p:cNvPr id="30" name="Group 29">
            <a:extLst>
              <a:ext uri="{FF2B5EF4-FFF2-40B4-BE49-F238E27FC236}">
                <a16:creationId xmlns:a16="http://schemas.microsoft.com/office/drawing/2014/main" id="{8333CAC0-EB14-FD27-E338-013F26911C24}"/>
              </a:ext>
            </a:extLst>
          </p:cNvPr>
          <p:cNvGrpSpPr/>
          <p:nvPr/>
        </p:nvGrpSpPr>
        <p:grpSpPr>
          <a:xfrm>
            <a:off x="813334" y="5231733"/>
            <a:ext cx="9803454" cy="1258698"/>
            <a:chOff x="946414" y="5288885"/>
            <a:chExt cx="9803454" cy="1258698"/>
          </a:xfrm>
        </p:grpSpPr>
        <p:grpSp>
          <p:nvGrpSpPr>
            <p:cNvPr id="8" name="Group 7">
              <a:extLst>
                <a:ext uri="{FF2B5EF4-FFF2-40B4-BE49-F238E27FC236}">
                  <a16:creationId xmlns:a16="http://schemas.microsoft.com/office/drawing/2014/main" id="{B5599D0E-FDA6-CB3B-C245-57086C402D23}"/>
                </a:ext>
              </a:extLst>
            </p:cNvPr>
            <p:cNvGrpSpPr/>
            <p:nvPr/>
          </p:nvGrpSpPr>
          <p:grpSpPr>
            <a:xfrm>
              <a:off x="946414" y="5332025"/>
              <a:ext cx="1181070" cy="595953"/>
              <a:chOff x="961778" y="4336576"/>
              <a:chExt cx="1181070" cy="595953"/>
            </a:xfrm>
          </p:grpSpPr>
          <p:pic>
            <p:nvPicPr>
              <p:cNvPr id="6" name="Graphic 4" descr="Monthly calendar with solid fill">
                <a:extLst>
                  <a:ext uri="{FF2B5EF4-FFF2-40B4-BE49-F238E27FC236}">
                    <a16:creationId xmlns:a16="http://schemas.microsoft.com/office/drawing/2014/main" id="{338C29A8-0C00-CC24-50C5-FCF93126E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7" name="Shape 214">
                <a:extLst>
                  <a:ext uri="{FF2B5EF4-FFF2-40B4-BE49-F238E27FC236}">
                    <a16:creationId xmlns:a16="http://schemas.microsoft.com/office/drawing/2014/main" id="{F669D147-9AA4-F4C4-F331-30448DF0E71B}"/>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16" name="Group 15">
              <a:extLst>
                <a:ext uri="{FF2B5EF4-FFF2-40B4-BE49-F238E27FC236}">
                  <a16:creationId xmlns:a16="http://schemas.microsoft.com/office/drawing/2014/main" id="{77B0832B-F1CC-AE0F-28FB-19961803A9FB}"/>
                </a:ext>
              </a:extLst>
            </p:cNvPr>
            <p:cNvGrpSpPr/>
            <p:nvPr/>
          </p:nvGrpSpPr>
          <p:grpSpPr>
            <a:xfrm>
              <a:off x="6800261" y="5335826"/>
              <a:ext cx="1181070" cy="595953"/>
              <a:chOff x="87795" y="3820302"/>
              <a:chExt cx="1181070" cy="595953"/>
            </a:xfrm>
          </p:grpSpPr>
          <p:pic>
            <p:nvPicPr>
              <p:cNvPr id="13" name="Graphic 4" descr="Monthly calendar with solid fill">
                <a:extLst>
                  <a:ext uri="{FF2B5EF4-FFF2-40B4-BE49-F238E27FC236}">
                    <a16:creationId xmlns:a16="http://schemas.microsoft.com/office/drawing/2014/main" id="{0858D44F-DC5B-7A08-928D-99DD1D27AF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14" name="Shape 214">
                <a:extLst>
                  <a:ext uri="{FF2B5EF4-FFF2-40B4-BE49-F238E27FC236}">
                    <a16:creationId xmlns:a16="http://schemas.microsoft.com/office/drawing/2014/main" id="{C14E6BF2-4564-9456-C680-F5A727EAEC3B}"/>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25" name="Group 24">
              <a:extLst>
                <a:ext uri="{FF2B5EF4-FFF2-40B4-BE49-F238E27FC236}">
                  <a16:creationId xmlns:a16="http://schemas.microsoft.com/office/drawing/2014/main" id="{A3E0974B-9C59-A75D-3ACF-09D295CD94FB}"/>
                </a:ext>
              </a:extLst>
            </p:cNvPr>
            <p:cNvGrpSpPr/>
            <p:nvPr/>
          </p:nvGrpSpPr>
          <p:grpSpPr>
            <a:xfrm>
              <a:off x="4779065" y="5288885"/>
              <a:ext cx="1747648" cy="1258698"/>
              <a:chOff x="4992957" y="5689938"/>
              <a:chExt cx="1827857" cy="1405750"/>
            </a:xfrm>
          </p:grpSpPr>
          <p:pic>
            <p:nvPicPr>
              <p:cNvPr id="18" name="Graphic 22" descr="Fire with solid fill">
                <a:extLst>
                  <a:ext uri="{FF2B5EF4-FFF2-40B4-BE49-F238E27FC236}">
                    <a16:creationId xmlns:a16="http://schemas.microsoft.com/office/drawing/2014/main" id="{891539D1-9648-8125-94BB-939066DC47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20" name="Text Placeholder 5">
                <a:extLst>
                  <a:ext uri="{FF2B5EF4-FFF2-40B4-BE49-F238E27FC236}">
                    <a16:creationId xmlns:a16="http://schemas.microsoft.com/office/drawing/2014/main" id="{AFE0A453-6B7C-AA4B-1F3C-CF51AB80CAE9}"/>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22" name="Shape 214">
                <a:extLst>
                  <a:ext uri="{FF2B5EF4-FFF2-40B4-BE49-F238E27FC236}">
                    <a16:creationId xmlns:a16="http://schemas.microsoft.com/office/drawing/2014/main" id="{95BABADE-CF25-B037-D550-22F444B7A068}"/>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26" name="Group 25">
              <a:extLst>
                <a:ext uri="{FF2B5EF4-FFF2-40B4-BE49-F238E27FC236}">
                  <a16:creationId xmlns:a16="http://schemas.microsoft.com/office/drawing/2014/main" id="{BD0A8FBA-4F6E-5D49-FB9E-D1D909EB2214}"/>
                </a:ext>
              </a:extLst>
            </p:cNvPr>
            <p:cNvGrpSpPr/>
            <p:nvPr/>
          </p:nvGrpSpPr>
          <p:grpSpPr>
            <a:xfrm>
              <a:off x="9069063" y="5288885"/>
              <a:ext cx="1680805" cy="1258698"/>
              <a:chOff x="4293761" y="5689938"/>
              <a:chExt cx="1827857" cy="1405750"/>
            </a:xfrm>
          </p:grpSpPr>
          <p:pic>
            <p:nvPicPr>
              <p:cNvPr id="27" name="Graphic 22" descr="Fire with solid fill">
                <a:extLst>
                  <a:ext uri="{FF2B5EF4-FFF2-40B4-BE49-F238E27FC236}">
                    <a16:creationId xmlns:a16="http://schemas.microsoft.com/office/drawing/2014/main" id="{66E686DB-25C6-8F61-BC30-B305E3242A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4196" y="5689938"/>
                <a:ext cx="886225" cy="901513"/>
              </a:xfrm>
              <a:prstGeom prst="rect">
                <a:avLst/>
              </a:prstGeom>
            </p:spPr>
          </p:pic>
          <p:sp>
            <p:nvSpPr>
              <p:cNvPr id="28" name="Text Placeholder 5">
                <a:extLst>
                  <a:ext uri="{FF2B5EF4-FFF2-40B4-BE49-F238E27FC236}">
                    <a16:creationId xmlns:a16="http://schemas.microsoft.com/office/drawing/2014/main" id="{2F28E3A0-37D1-88B5-7B5A-518FD42D07F2}"/>
                  </a:ext>
                </a:extLst>
              </p:cNvPr>
              <p:cNvSpPr txBox="1">
                <a:spLocks/>
              </p:cNvSpPr>
              <p:nvPr/>
            </p:nvSpPr>
            <p:spPr>
              <a:xfrm>
                <a:off x="4293761"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29" name="Shape 214">
                <a:extLst>
                  <a:ext uri="{FF2B5EF4-FFF2-40B4-BE49-F238E27FC236}">
                    <a16:creationId xmlns:a16="http://schemas.microsoft.com/office/drawing/2014/main" id="{EE1BC125-D3F1-A0DB-B967-924A110F3125}"/>
                  </a:ext>
                </a:extLst>
              </p:cNvPr>
              <p:cNvSpPr txBox="1"/>
              <p:nvPr/>
            </p:nvSpPr>
            <p:spPr>
              <a:xfrm>
                <a:off x="4568205"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Tree>
    <p:extLst>
      <p:ext uri="{BB962C8B-B14F-4D97-AF65-F5344CB8AC3E}">
        <p14:creationId xmlns:p14="http://schemas.microsoft.com/office/powerpoint/2010/main" val="1185185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Chart, scatter chart&#10;&#10;Description automatically generated">
            <a:extLst>
              <a:ext uri="{FF2B5EF4-FFF2-40B4-BE49-F238E27FC236}">
                <a16:creationId xmlns:a16="http://schemas.microsoft.com/office/drawing/2014/main" id="{1A962CC3-F69A-D88D-4F4D-B75861E5E219}"/>
              </a:ext>
            </a:extLst>
          </p:cNvPr>
          <p:cNvPicPr>
            <a:picLocks noChangeAspect="1"/>
          </p:cNvPicPr>
          <p:nvPr/>
        </p:nvPicPr>
        <p:blipFill rotWithShape="1">
          <a:blip r:embed="rId3"/>
          <a:srcRect l="5907" t="6635" b="9652"/>
          <a:stretch/>
        </p:blipFill>
        <p:spPr>
          <a:xfrm>
            <a:off x="684065" y="1604347"/>
            <a:ext cx="5445030" cy="3058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EDCD19-1614-67B4-04ED-A95A4509C914}"/>
              </a:ext>
            </a:extLst>
          </p:cNvPr>
          <p:cNvSpPr txBox="1">
            <a:spLocks/>
          </p:cNvSpPr>
          <p:nvPr/>
        </p:nvSpPr>
        <p:spPr>
          <a:xfrm>
            <a:off x="2838406" y="379681"/>
            <a:ext cx="8182520"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cs typeface="Calibri Light"/>
              </a:rPr>
              <a:t>Seasonal Anomalies in Soil</a:t>
            </a:r>
            <a:r>
              <a:rPr lang="en-US" sz="2800" b="1" dirty="0">
                <a:solidFill>
                  <a:srgbClr val="C13E2D"/>
                </a:solidFill>
                <a:latin typeface="Century Gothic"/>
              </a:rPr>
              <a:t> Moisture (SMA)</a:t>
            </a:r>
            <a:endParaRPr lang="en-US" sz="2800" dirty="0">
              <a:solidFill>
                <a:srgbClr val="C13E2D"/>
              </a:solidFill>
              <a:cs typeface="Calibri Light"/>
            </a:endParaRPr>
          </a:p>
        </p:txBody>
      </p:sp>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4" name="TextBox 13">
            <a:extLst>
              <a:ext uri="{FF2B5EF4-FFF2-40B4-BE49-F238E27FC236}">
                <a16:creationId xmlns:a16="http://schemas.microsoft.com/office/drawing/2014/main" id="{08119571-C24B-7E08-8411-AE52C52B4796}"/>
              </a:ext>
            </a:extLst>
          </p:cNvPr>
          <p:cNvSpPr txBox="1"/>
          <p:nvPr/>
        </p:nvSpPr>
        <p:spPr>
          <a:xfrm rot="16200000">
            <a:off x="-2456624" y="3296743"/>
            <a:ext cx="5269439"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Standard Deviation from Seasonal Average</a:t>
            </a:r>
          </a:p>
        </p:txBody>
      </p:sp>
      <p:sp>
        <p:nvSpPr>
          <p:cNvPr id="15" name="TextBox 14">
            <a:extLst>
              <a:ext uri="{FF2B5EF4-FFF2-40B4-BE49-F238E27FC236}">
                <a16:creationId xmlns:a16="http://schemas.microsoft.com/office/drawing/2014/main" id="{604CF4EB-0C19-87F9-CFC1-1E1CBC15C865}"/>
              </a:ext>
            </a:extLst>
          </p:cNvPr>
          <p:cNvSpPr txBox="1"/>
          <p:nvPr/>
        </p:nvSpPr>
        <p:spPr>
          <a:xfrm>
            <a:off x="-144121" y="42159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-2.0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59AA576D-BA40-1F42-1C39-E6D48C440511}"/>
              </a:ext>
            </a:extLst>
          </p:cNvPr>
          <p:cNvSpPr txBox="1"/>
          <p:nvPr/>
        </p:nvSpPr>
        <p:spPr>
          <a:xfrm>
            <a:off x="-136007" y="341971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B2D37BFA-B252-E324-74C1-BA7BEF765E07}"/>
              </a:ext>
            </a:extLst>
          </p:cNvPr>
          <p:cNvSpPr txBox="1"/>
          <p:nvPr/>
        </p:nvSpPr>
        <p:spPr>
          <a:xfrm>
            <a:off x="-136007" y="264358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9" name="TextBox 18">
            <a:extLst>
              <a:ext uri="{FF2B5EF4-FFF2-40B4-BE49-F238E27FC236}">
                <a16:creationId xmlns:a16="http://schemas.microsoft.com/office/drawing/2014/main" id="{23771B3B-6192-5D27-3B75-A49E41FFB2B0}"/>
              </a:ext>
            </a:extLst>
          </p:cNvPr>
          <p:cNvSpPr txBox="1"/>
          <p:nvPr/>
        </p:nvSpPr>
        <p:spPr>
          <a:xfrm>
            <a:off x="-123349" y="184730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29" name="TextBox 28">
            <a:extLst>
              <a:ext uri="{FF2B5EF4-FFF2-40B4-BE49-F238E27FC236}">
                <a16:creationId xmlns:a16="http://schemas.microsoft.com/office/drawing/2014/main" id="{7F596008-85D7-E9FD-B0C4-F2E022FE880D}"/>
              </a:ext>
            </a:extLst>
          </p:cNvPr>
          <p:cNvSpPr txBox="1"/>
          <p:nvPr/>
        </p:nvSpPr>
        <p:spPr>
          <a:xfrm rot="16200000">
            <a:off x="4592069" y="2063776"/>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708587" y="3782451"/>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4" name="TextBox 33">
            <a:extLst>
              <a:ext uri="{FF2B5EF4-FFF2-40B4-BE49-F238E27FC236}">
                <a16:creationId xmlns:a16="http://schemas.microsoft.com/office/drawing/2014/main" id="{C05E252D-4A4D-20EF-32D2-0C3AB58C2CF6}"/>
              </a:ext>
            </a:extLst>
          </p:cNvPr>
          <p:cNvSpPr txBox="1"/>
          <p:nvPr/>
        </p:nvSpPr>
        <p:spPr>
          <a:xfrm>
            <a:off x="2900020"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586893"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206434" y="469250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449850" y="469388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825956" y="469421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305057"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5044070" y="46888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6" name="TextBox 5">
            <a:extLst>
              <a:ext uri="{FF2B5EF4-FFF2-40B4-BE49-F238E27FC236}">
                <a16:creationId xmlns:a16="http://schemas.microsoft.com/office/drawing/2014/main" id="{3FBA655E-86A1-7E18-A5C0-C40B0BCA922D}"/>
              </a:ext>
            </a:extLst>
          </p:cNvPr>
          <p:cNvSpPr txBox="1"/>
          <p:nvPr/>
        </p:nvSpPr>
        <p:spPr>
          <a:xfrm>
            <a:off x="5815111" y="160257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13" name="TextBox 12">
            <a:extLst>
              <a:ext uri="{FF2B5EF4-FFF2-40B4-BE49-F238E27FC236}">
                <a16:creationId xmlns:a16="http://schemas.microsoft.com/office/drawing/2014/main" id="{68A1D20C-8A12-E6A7-C1C5-B09BF875E232}"/>
              </a:ext>
            </a:extLst>
          </p:cNvPr>
          <p:cNvSpPr txBox="1"/>
          <p:nvPr/>
        </p:nvSpPr>
        <p:spPr>
          <a:xfrm>
            <a:off x="5815111" y="220808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0.5</a:t>
            </a:r>
          </a:p>
        </p:txBody>
      </p:sp>
      <p:sp>
        <p:nvSpPr>
          <p:cNvPr id="25" name="TextBox 24">
            <a:extLst>
              <a:ext uri="{FF2B5EF4-FFF2-40B4-BE49-F238E27FC236}">
                <a16:creationId xmlns:a16="http://schemas.microsoft.com/office/drawing/2014/main" id="{74106430-72B7-39C4-3FB9-F47E89E1CAAF}"/>
              </a:ext>
            </a:extLst>
          </p:cNvPr>
          <p:cNvSpPr txBox="1"/>
          <p:nvPr/>
        </p:nvSpPr>
        <p:spPr>
          <a:xfrm>
            <a:off x="5815111" y="278614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FFE26C7B-BAD4-7F2A-C187-5FCD349C1003}"/>
              </a:ext>
            </a:extLst>
          </p:cNvPr>
          <p:cNvSpPr txBox="1"/>
          <p:nvPr/>
        </p:nvSpPr>
        <p:spPr>
          <a:xfrm rot="16200000">
            <a:off x="8800574" y="2254680"/>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grpSp>
        <p:nvGrpSpPr>
          <p:cNvPr id="26" name="Group 25">
            <a:extLst>
              <a:ext uri="{FF2B5EF4-FFF2-40B4-BE49-F238E27FC236}">
                <a16:creationId xmlns:a16="http://schemas.microsoft.com/office/drawing/2014/main" id="{402CB1F0-C632-DD22-73E8-39A35AB79B0C}"/>
              </a:ext>
            </a:extLst>
          </p:cNvPr>
          <p:cNvGrpSpPr/>
          <p:nvPr/>
        </p:nvGrpSpPr>
        <p:grpSpPr>
          <a:xfrm>
            <a:off x="6566021" y="4693913"/>
            <a:ext cx="5581820" cy="316735"/>
            <a:chOff x="6411813" y="5042385"/>
            <a:chExt cx="5581820" cy="316735"/>
          </a:xfrm>
        </p:grpSpPr>
        <p:sp>
          <p:nvSpPr>
            <p:cNvPr id="53" name="TextBox 52">
              <a:extLst>
                <a:ext uri="{FF2B5EF4-FFF2-40B4-BE49-F238E27FC236}">
                  <a16:creationId xmlns:a16="http://schemas.microsoft.com/office/drawing/2014/main" id="{DF9342B7-D0A2-FB1B-F2FA-74C97F87B32F}"/>
                </a:ext>
              </a:extLst>
            </p:cNvPr>
            <p:cNvSpPr txBox="1"/>
            <p:nvPr/>
          </p:nvSpPr>
          <p:spPr>
            <a:xfrm>
              <a:off x="10056171" y="504279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4" name="TextBox 53">
              <a:extLst>
                <a:ext uri="{FF2B5EF4-FFF2-40B4-BE49-F238E27FC236}">
                  <a16:creationId xmlns:a16="http://schemas.microsoft.com/office/drawing/2014/main" id="{F1699559-FCF4-CB6E-ED83-CB23F4044D78}"/>
                </a:ext>
              </a:extLst>
            </p:cNvPr>
            <p:cNvSpPr txBox="1"/>
            <p:nvPr/>
          </p:nvSpPr>
          <p:spPr>
            <a:xfrm>
              <a:off x="11121400" y="5042385"/>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55" name="TextBox 54">
              <a:extLst>
                <a:ext uri="{FF2B5EF4-FFF2-40B4-BE49-F238E27FC236}">
                  <a16:creationId xmlns:a16="http://schemas.microsoft.com/office/drawing/2014/main" id="{58D4663C-2130-A36A-1E89-73A658730DEF}"/>
                </a:ext>
              </a:extLst>
            </p:cNvPr>
            <p:cNvSpPr txBox="1"/>
            <p:nvPr/>
          </p:nvSpPr>
          <p:spPr>
            <a:xfrm>
              <a:off x="8792042" y="504238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6" name="TextBox 55">
              <a:extLst>
                <a:ext uri="{FF2B5EF4-FFF2-40B4-BE49-F238E27FC236}">
                  <a16:creationId xmlns:a16="http://schemas.microsoft.com/office/drawing/2014/main" id="{CB0A1957-CBEA-39AB-4FE0-753309451A84}"/>
                </a:ext>
              </a:extLst>
            </p:cNvPr>
            <p:cNvSpPr txBox="1"/>
            <p:nvPr/>
          </p:nvSpPr>
          <p:spPr>
            <a:xfrm>
              <a:off x="7655755" y="504553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7" name="TextBox 56">
              <a:extLst>
                <a:ext uri="{FF2B5EF4-FFF2-40B4-BE49-F238E27FC236}">
                  <a16:creationId xmlns:a16="http://schemas.microsoft.com/office/drawing/2014/main" id="{A75872A9-1AAC-E923-EC3A-E9E35C9BBDD9}"/>
                </a:ext>
              </a:extLst>
            </p:cNvPr>
            <p:cNvSpPr txBox="1"/>
            <p:nvPr/>
          </p:nvSpPr>
          <p:spPr>
            <a:xfrm>
              <a:off x="6411813" y="50513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May 1</a:t>
              </a:r>
            </a:p>
          </p:txBody>
        </p:sp>
      </p:grpSp>
      <p:sp>
        <p:nvSpPr>
          <p:cNvPr id="58" name="TextBox 57">
            <a:extLst>
              <a:ext uri="{FF2B5EF4-FFF2-40B4-BE49-F238E27FC236}">
                <a16:creationId xmlns:a16="http://schemas.microsoft.com/office/drawing/2014/main" id="{B8EAB17D-9412-8E54-D826-62D8A0EDDC45}"/>
              </a:ext>
            </a:extLst>
          </p:cNvPr>
          <p:cNvSpPr txBox="1"/>
          <p:nvPr/>
        </p:nvSpPr>
        <p:spPr>
          <a:xfrm>
            <a:off x="5815111" y="338665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-0.5</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pic>
        <p:nvPicPr>
          <p:cNvPr id="59" name="Picture 22" descr="Chart, line chart&#10;&#10;Description automatically generated">
            <a:extLst>
              <a:ext uri="{FF2B5EF4-FFF2-40B4-BE49-F238E27FC236}">
                <a16:creationId xmlns:a16="http://schemas.microsoft.com/office/drawing/2014/main" id="{0EAAE9F3-7ECE-E297-19C5-16BD328BF3B5}"/>
              </a:ext>
            </a:extLst>
          </p:cNvPr>
          <p:cNvPicPr>
            <a:picLocks noChangeAspect="1"/>
          </p:cNvPicPr>
          <p:nvPr/>
        </p:nvPicPr>
        <p:blipFill rotWithShape="1">
          <a:blip r:embed="rId4"/>
          <a:srcRect l="8133" t="6975" b="10112"/>
          <a:stretch/>
        </p:blipFill>
        <p:spPr>
          <a:xfrm>
            <a:off x="6595272" y="1571308"/>
            <a:ext cx="5422695" cy="311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 name="TextBox 59">
            <a:extLst>
              <a:ext uri="{FF2B5EF4-FFF2-40B4-BE49-F238E27FC236}">
                <a16:creationId xmlns:a16="http://schemas.microsoft.com/office/drawing/2014/main" id="{7EC6D9A6-C48E-B729-0CE7-9D6932BDB12E}"/>
              </a:ext>
            </a:extLst>
          </p:cNvPr>
          <p:cNvSpPr txBox="1"/>
          <p:nvPr/>
        </p:nvSpPr>
        <p:spPr>
          <a:xfrm>
            <a:off x="5815111" y="405687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nvGrpSpPr>
          <p:cNvPr id="16" name="Group 15">
            <a:extLst>
              <a:ext uri="{FF2B5EF4-FFF2-40B4-BE49-F238E27FC236}">
                <a16:creationId xmlns:a16="http://schemas.microsoft.com/office/drawing/2014/main" id="{6BE20BFB-0C30-3114-494A-401C9955A7AD}"/>
              </a:ext>
            </a:extLst>
          </p:cNvPr>
          <p:cNvGrpSpPr/>
          <p:nvPr/>
        </p:nvGrpSpPr>
        <p:grpSpPr>
          <a:xfrm>
            <a:off x="418152" y="1090446"/>
            <a:ext cx="12012961" cy="400587"/>
            <a:chOff x="432529" y="1679471"/>
            <a:chExt cx="12012961" cy="400587"/>
          </a:xfrm>
        </p:grpSpPr>
        <p:sp>
          <p:nvSpPr>
            <p:cNvPr id="5" name="TextBox 4">
              <a:extLst>
                <a:ext uri="{FF2B5EF4-FFF2-40B4-BE49-F238E27FC236}">
                  <a16:creationId xmlns:a16="http://schemas.microsoft.com/office/drawing/2014/main" id="{601C6952-8EAD-778F-8C66-11BF6BE3F5B7}"/>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7" name="TextBox 6">
              <a:extLst>
                <a:ext uri="{FF2B5EF4-FFF2-40B4-BE49-F238E27FC236}">
                  <a16:creationId xmlns:a16="http://schemas.microsoft.com/office/drawing/2014/main" id="{83BB6C8F-47BB-FC13-BFB7-4A77AC7839C9}"/>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22" name="TextBox 21">
            <a:extLst>
              <a:ext uri="{FF2B5EF4-FFF2-40B4-BE49-F238E27FC236}">
                <a16:creationId xmlns:a16="http://schemas.microsoft.com/office/drawing/2014/main" id="{F534D5CA-9CE7-2205-C923-EFA55F0BD540}"/>
              </a:ext>
            </a:extLst>
          </p:cNvPr>
          <p:cNvSpPr txBox="1"/>
          <p:nvPr/>
        </p:nvSpPr>
        <p:spPr>
          <a:xfrm rot="16200000">
            <a:off x="8801560" y="1952700"/>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24" name="TextBox 23">
            <a:extLst>
              <a:ext uri="{FF2B5EF4-FFF2-40B4-BE49-F238E27FC236}">
                <a16:creationId xmlns:a16="http://schemas.microsoft.com/office/drawing/2014/main" id="{5DF2C7D5-8CA2-1755-5A0A-3B8B23743D1C}"/>
              </a:ext>
            </a:extLst>
          </p:cNvPr>
          <p:cNvSpPr txBox="1"/>
          <p:nvPr/>
        </p:nvSpPr>
        <p:spPr>
          <a:xfrm rot="16200000">
            <a:off x="9179423" y="2239684"/>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grpSp>
        <p:nvGrpSpPr>
          <p:cNvPr id="69" name="Group 68">
            <a:extLst>
              <a:ext uri="{FF2B5EF4-FFF2-40B4-BE49-F238E27FC236}">
                <a16:creationId xmlns:a16="http://schemas.microsoft.com/office/drawing/2014/main" id="{A16E768E-BFE9-B016-22F2-0AAD7B91DDE0}"/>
              </a:ext>
            </a:extLst>
          </p:cNvPr>
          <p:cNvGrpSpPr/>
          <p:nvPr/>
        </p:nvGrpSpPr>
        <p:grpSpPr>
          <a:xfrm>
            <a:off x="841910" y="5288885"/>
            <a:ext cx="9746304" cy="1258698"/>
            <a:chOff x="946414" y="5288885"/>
            <a:chExt cx="9746304" cy="1258698"/>
          </a:xfrm>
        </p:grpSpPr>
        <p:grpSp>
          <p:nvGrpSpPr>
            <p:cNvPr id="70" name="Group 69">
              <a:extLst>
                <a:ext uri="{FF2B5EF4-FFF2-40B4-BE49-F238E27FC236}">
                  <a16:creationId xmlns:a16="http://schemas.microsoft.com/office/drawing/2014/main" id="{087FD270-6942-D860-5E73-CAF3BA70042B}"/>
                </a:ext>
              </a:extLst>
            </p:cNvPr>
            <p:cNvGrpSpPr/>
            <p:nvPr/>
          </p:nvGrpSpPr>
          <p:grpSpPr>
            <a:xfrm>
              <a:off x="946414" y="5332025"/>
              <a:ext cx="1181070" cy="595953"/>
              <a:chOff x="961778" y="4336576"/>
              <a:chExt cx="1181070" cy="595953"/>
            </a:xfrm>
          </p:grpSpPr>
          <p:pic>
            <p:nvPicPr>
              <p:cNvPr id="82" name="Graphic 4" descr="Monthly calendar with solid fill">
                <a:extLst>
                  <a:ext uri="{FF2B5EF4-FFF2-40B4-BE49-F238E27FC236}">
                    <a16:creationId xmlns:a16="http://schemas.microsoft.com/office/drawing/2014/main" id="{49BB98CB-63DF-F50D-F491-651CB8624A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83" name="Shape 214">
                <a:extLst>
                  <a:ext uri="{FF2B5EF4-FFF2-40B4-BE49-F238E27FC236}">
                    <a16:creationId xmlns:a16="http://schemas.microsoft.com/office/drawing/2014/main" id="{8E2B0B9C-9A00-DAF5-514C-406B55677067}"/>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71" name="Group 70">
              <a:extLst>
                <a:ext uri="{FF2B5EF4-FFF2-40B4-BE49-F238E27FC236}">
                  <a16:creationId xmlns:a16="http://schemas.microsoft.com/office/drawing/2014/main" id="{B523C60A-B789-D087-560E-265A9B0BB219}"/>
                </a:ext>
              </a:extLst>
            </p:cNvPr>
            <p:cNvGrpSpPr/>
            <p:nvPr/>
          </p:nvGrpSpPr>
          <p:grpSpPr>
            <a:xfrm>
              <a:off x="6800261" y="5335826"/>
              <a:ext cx="1181070" cy="595953"/>
              <a:chOff x="87795" y="3820302"/>
              <a:chExt cx="1181070" cy="595953"/>
            </a:xfrm>
          </p:grpSpPr>
          <p:pic>
            <p:nvPicPr>
              <p:cNvPr id="80" name="Graphic 4" descr="Monthly calendar with solid fill">
                <a:extLst>
                  <a:ext uri="{FF2B5EF4-FFF2-40B4-BE49-F238E27FC236}">
                    <a16:creationId xmlns:a16="http://schemas.microsoft.com/office/drawing/2014/main" id="{1DD63950-DFD4-66FC-09D8-8A3826692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81" name="Shape 214">
                <a:extLst>
                  <a:ext uri="{FF2B5EF4-FFF2-40B4-BE49-F238E27FC236}">
                    <a16:creationId xmlns:a16="http://schemas.microsoft.com/office/drawing/2014/main" id="{177F1BAB-1DAC-507D-258D-56D27B4B7200}"/>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72" name="Group 71">
              <a:extLst>
                <a:ext uri="{FF2B5EF4-FFF2-40B4-BE49-F238E27FC236}">
                  <a16:creationId xmlns:a16="http://schemas.microsoft.com/office/drawing/2014/main" id="{92F15E44-258A-5AB8-2D93-8BA81395F83F}"/>
                </a:ext>
              </a:extLst>
            </p:cNvPr>
            <p:cNvGrpSpPr/>
            <p:nvPr/>
          </p:nvGrpSpPr>
          <p:grpSpPr>
            <a:xfrm>
              <a:off x="4779065" y="5288885"/>
              <a:ext cx="1747648" cy="1258698"/>
              <a:chOff x="4992957" y="5689938"/>
              <a:chExt cx="1827857" cy="1405750"/>
            </a:xfrm>
          </p:grpSpPr>
          <p:pic>
            <p:nvPicPr>
              <p:cNvPr id="77" name="Graphic 22" descr="Fire with solid fill">
                <a:extLst>
                  <a:ext uri="{FF2B5EF4-FFF2-40B4-BE49-F238E27FC236}">
                    <a16:creationId xmlns:a16="http://schemas.microsoft.com/office/drawing/2014/main" id="{14C9D92A-AD41-8CB6-8720-85FCD2FEF4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78" name="Text Placeholder 5">
                <a:extLst>
                  <a:ext uri="{FF2B5EF4-FFF2-40B4-BE49-F238E27FC236}">
                    <a16:creationId xmlns:a16="http://schemas.microsoft.com/office/drawing/2014/main" id="{3D87DE6E-0186-547C-EFF6-CA3674D065A8}"/>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9" name="Shape 214">
                <a:extLst>
                  <a:ext uri="{FF2B5EF4-FFF2-40B4-BE49-F238E27FC236}">
                    <a16:creationId xmlns:a16="http://schemas.microsoft.com/office/drawing/2014/main" id="{0B441A6A-1953-1D1E-47FF-3218FD778A06}"/>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73" name="Group 72">
              <a:extLst>
                <a:ext uri="{FF2B5EF4-FFF2-40B4-BE49-F238E27FC236}">
                  <a16:creationId xmlns:a16="http://schemas.microsoft.com/office/drawing/2014/main" id="{C6E6889C-3574-5313-2983-6FFA9595DB06}"/>
                </a:ext>
              </a:extLst>
            </p:cNvPr>
            <p:cNvGrpSpPr/>
            <p:nvPr/>
          </p:nvGrpSpPr>
          <p:grpSpPr>
            <a:xfrm>
              <a:off x="9011913" y="5288885"/>
              <a:ext cx="1680805" cy="1258698"/>
              <a:chOff x="4231611" y="5689938"/>
              <a:chExt cx="1827857" cy="1405750"/>
            </a:xfrm>
          </p:grpSpPr>
          <p:pic>
            <p:nvPicPr>
              <p:cNvPr id="74" name="Graphic 22" descr="Fire with solid fill">
                <a:extLst>
                  <a:ext uri="{FF2B5EF4-FFF2-40B4-BE49-F238E27FC236}">
                    <a16:creationId xmlns:a16="http://schemas.microsoft.com/office/drawing/2014/main" id="{9D2593F8-DAAB-E98D-5C68-08182EDCF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2046" y="5689938"/>
                <a:ext cx="886225" cy="901513"/>
              </a:xfrm>
              <a:prstGeom prst="rect">
                <a:avLst/>
              </a:prstGeom>
            </p:spPr>
          </p:pic>
          <p:sp>
            <p:nvSpPr>
              <p:cNvPr id="75" name="Text Placeholder 5">
                <a:extLst>
                  <a:ext uri="{FF2B5EF4-FFF2-40B4-BE49-F238E27FC236}">
                    <a16:creationId xmlns:a16="http://schemas.microsoft.com/office/drawing/2014/main" id="{0AB1FF14-B94A-AAAB-9BEE-AD36F815F7A4}"/>
                  </a:ext>
                </a:extLst>
              </p:cNvPr>
              <p:cNvSpPr txBox="1">
                <a:spLocks/>
              </p:cNvSpPr>
              <p:nvPr/>
            </p:nvSpPr>
            <p:spPr>
              <a:xfrm>
                <a:off x="4231611"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6" name="Shape 214">
                <a:extLst>
                  <a:ext uri="{FF2B5EF4-FFF2-40B4-BE49-F238E27FC236}">
                    <a16:creationId xmlns:a16="http://schemas.microsoft.com/office/drawing/2014/main" id="{FDD1464D-3A3D-E16B-3B5E-3840D3ABA549}"/>
                  </a:ext>
                </a:extLst>
              </p:cNvPr>
              <p:cNvSpPr txBox="1"/>
              <p:nvPr/>
            </p:nvSpPr>
            <p:spPr>
              <a:xfrm>
                <a:off x="4506055"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
        <p:nvSpPr>
          <p:cNvPr id="12" name="TextBox 11">
            <a:extLst>
              <a:ext uri="{FF2B5EF4-FFF2-40B4-BE49-F238E27FC236}">
                <a16:creationId xmlns:a16="http://schemas.microsoft.com/office/drawing/2014/main" id="{468DC23C-3E27-A8A1-1B0C-59D99CD66EF8}"/>
              </a:ext>
            </a:extLst>
          </p:cNvPr>
          <p:cNvSpPr txBox="1"/>
          <p:nvPr/>
        </p:nvSpPr>
        <p:spPr>
          <a:xfrm>
            <a:off x="2451813" y="494730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02E727FF-2941-5825-90DD-1A3A1D300C7B}"/>
              </a:ext>
            </a:extLst>
          </p:cNvPr>
          <p:cNvSpPr txBox="1"/>
          <p:nvPr/>
        </p:nvSpPr>
        <p:spPr>
          <a:xfrm>
            <a:off x="8687610" y="4993956"/>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Tree>
    <p:extLst>
      <p:ext uri="{BB962C8B-B14F-4D97-AF65-F5344CB8AC3E}">
        <p14:creationId xmlns:p14="http://schemas.microsoft.com/office/powerpoint/2010/main" val="87179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32" descr="Chart, line chart&#10;&#10;Description automatically generated">
            <a:extLst>
              <a:ext uri="{FF2B5EF4-FFF2-40B4-BE49-F238E27FC236}">
                <a16:creationId xmlns:a16="http://schemas.microsoft.com/office/drawing/2014/main" id="{2C68AB02-B937-5E21-31BF-A9CEE6575E35}"/>
              </a:ext>
            </a:extLst>
          </p:cNvPr>
          <p:cNvPicPr>
            <a:picLocks noChangeAspect="1"/>
          </p:cNvPicPr>
          <p:nvPr/>
        </p:nvPicPr>
        <p:blipFill rotWithShape="1">
          <a:blip r:embed="rId3"/>
          <a:srcRect l="8266" t="7589" r="-1" b="9827"/>
          <a:stretch/>
        </p:blipFill>
        <p:spPr>
          <a:xfrm>
            <a:off x="6551457" y="1535441"/>
            <a:ext cx="5447141" cy="3094244"/>
          </a:xfrm>
          <a:prstGeom prst="rect">
            <a:avLst/>
          </a:prstGeom>
          <a:ln w="38100">
            <a:solidFill>
              <a:srgbClr val="000000"/>
            </a:solidFill>
          </a:ln>
        </p:spPr>
      </p:pic>
      <p:pic>
        <p:nvPicPr>
          <p:cNvPr id="22" name="Picture 32" descr="Chart, line chart&#10;&#10;Description automatically generated">
            <a:extLst>
              <a:ext uri="{FF2B5EF4-FFF2-40B4-BE49-F238E27FC236}">
                <a16:creationId xmlns:a16="http://schemas.microsoft.com/office/drawing/2014/main" id="{9DA6941C-96E3-EF75-6C89-BEC3B3EFF92E}"/>
              </a:ext>
            </a:extLst>
          </p:cNvPr>
          <p:cNvPicPr>
            <a:picLocks noChangeAspect="1"/>
          </p:cNvPicPr>
          <p:nvPr/>
        </p:nvPicPr>
        <p:blipFill rotWithShape="1">
          <a:blip r:embed="rId4"/>
          <a:srcRect l="8457" t="7312" b="9771"/>
          <a:stretch/>
        </p:blipFill>
        <p:spPr>
          <a:xfrm>
            <a:off x="704747" y="1535442"/>
            <a:ext cx="5374988" cy="3094244"/>
          </a:xfrm>
          <a:prstGeom prst="rect">
            <a:avLst/>
          </a:prstGeom>
          <a:ln w="38100">
            <a:solidFill>
              <a:srgbClr val="000000"/>
            </a:solidFill>
          </a:ln>
        </p:spPr>
      </p:pic>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extBox 14">
            <a:extLst>
              <a:ext uri="{FF2B5EF4-FFF2-40B4-BE49-F238E27FC236}">
                <a16:creationId xmlns:a16="http://schemas.microsoft.com/office/drawing/2014/main" id="{604CF4EB-0C19-87F9-CFC1-1E1CBC15C865}"/>
              </a:ext>
            </a:extLst>
          </p:cNvPr>
          <p:cNvSpPr txBox="1"/>
          <p:nvPr/>
        </p:nvSpPr>
        <p:spPr>
          <a:xfrm>
            <a:off x="-84170" y="393278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.9</a:t>
            </a:r>
          </a:p>
        </p:txBody>
      </p:sp>
      <p:sp>
        <p:nvSpPr>
          <p:cNvPr id="17" name="TextBox 16">
            <a:extLst>
              <a:ext uri="{FF2B5EF4-FFF2-40B4-BE49-F238E27FC236}">
                <a16:creationId xmlns:a16="http://schemas.microsoft.com/office/drawing/2014/main" id="{59AA576D-BA40-1F42-1C39-E6D48C440511}"/>
              </a:ext>
            </a:extLst>
          </p:cNvPr>
          <p:cNvSpPr txBox="1"/>
          <p:nvPr/>
        </p:nvSpPr>
        <p:spPr>
          <a:xfrm>
            <a:off x="-76056" y="313650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1.1</a:t>
            </a:r>
          </a:p>
        </p:txBody>
      </p:sp>
      <p:sp>
        <p:nvSpPr>
          <p:cNvPr id="18" name="TextBox 17">
            <a:extLst>
              <a:ext uri="{FF2B5EF4-FFF2-40B4-BE49-F238E27FC236}">
                <a16:creationId xmlns:a16="http://schemas.microsoft.com/office/drawing/2014/main" id="{B2D37BFA-B252-E324-74C1-BA7BEF765E07}"/>
              </a:ext>
            </a:extLst>
          </p:cNvPr>
          <p:cNvSpPr txBox="1"/>
          <p:nvPr/>
        </p:nvSpPr>
        <p:spPr>
          <a:xfrm>
            <a:off x="-76056" y="236036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1.3</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23771B3B-6192-5D27-3B75-A49E41FFB2B0}"/>
              </a:ext>
            </a:extLst>
          </p:cNvPr>
          <p:cNvSpPr txBox="1"/>
          <p:nvPr/>
        </p:nvSpPr>
        <p:spPr>
          <a:xfrm>
            <a:off x="-63398" y="1564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1.5</a:t>
            </a:r>
          </a:p>
        </p:txBody>
      </p:sp>
      <p:sp>
        <p:nvSpPr>
          <p:cNvPr id="29" name="TextBox 28">
            <a:extLst>
              <a:ext uri="{FF2B5EF4-FFF2-40B4-BE49-F238E27FC236}">
                <a16:creationId xmlns:a16="http://schemas.microsoft.com/office/drawing/2014/main" id="{7F596008-85D7-E9FD-B0C4-F2E022FE880D}"/>
              </a:ext>
            </a:extLst>
          </p:cNvPr>
          <p:cNvSpPr txBox="1"/>
          <p:nvPr/>
        </p:nvSpPr>
        <p:spPr>
          <a:xfrm rot="16200000">
            <a:off x="4544939" y="1930361"/>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654966" y="3719683"/>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Containment</a:t>
            </a:r>
          </a:p>
        </p:txBody>
      </p:sp>
      <p:sp>
        <p:nvSpPr>
          <p:cNvPr id="33" name="TextBox 32">
            <a:extLst>
              <a:ext uri="{FF2B5EF4-FFF2-40B4-BE49-F238E27FC236}">
                <a16:creationId xmlns:a16="http://schemas.microsoft.com/office/drawing/2014/main" id="{AB3B6239-EE9A-222A-45B5-E0F9B9D3842B}"/>
              </a:ext>
            </a:extLst>
          </p:cNvPr>
          <p:cNvSpPr txBox="1"/>
          <p:nvPr/>
        </p:nvSpPr>
        <p:spPr>
          <a:xfrm>
            <a:off x="2545636" y="4950521"/>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05E252D-4A4D-20EF-32D2-0C3AB58C2CF6}"/>
              </a:ext>
            </a:extLst>
          </p:cNvPr>
          <p:cNvSpPr txBox="1"/>
          <p:nvPr/>
        </p:nvSpPr>
        <p:spPr>
          <a:xfrm>
            <a:off x="2801641"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488514"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108055" y="471643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351471" y="471782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727577" y="471815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206678"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4945691" y="471277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6" name="TextBox 5">
            <a:extLst>
              <a:ext uri="{FF2B5EF4-FFF2-40B4-BE49-F238E27FC236}">
                <a16:creationId xmlns:a16="http://schemas.microsoft.com/office/drawing/2014/main" id="{3FBA655E-86A1-7E18-A5C0-C40B0BCA922D}"/>
              </a:ext>
            </a:extLst>
          </p:cNvPr>
          <p:cNvSpPr txBox="1"/>
          <p:nvPr/>
        </p:nvSpPr>
        <p:spPr>
          <a:xfrm>
            <a:off x="5745706" y="216782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1.0</a:t>
            </a:r>
          </a:p>
        </p:txBody>
      </p:sp>
      <p:sp>
        <p:nvSpPr>
          <p:cNvPr id="13" name="TextBox 12">
            <a:extLst>
              <a:ext uri="{FF2B5EF4-FFF2-40B4-BE49-F238E27FC236}">
                <a16:creationId xmlns:a16="http://schemas.microsoft.com/office/drawing/2014/main" id="{68A1D20C-8A12-E6A7-C1C5-B09BF875E232}"/>
              </a:ext>
            </a:extLst>
          </p:cNvPr>
          <p:cNvSpPr txBox="1"/>
          <p:nvPr/>
        </p:nvSpPr>
        <p:spPr>
          <a:xfrm>
            <a:off x="5746328" y="323053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0.5</a:t>
            </a:r>
          </a:p>
        </p:txBody>
      </p:sp>
      <p:sp>
        <p:nvSpPr>
          <p:cNvPr id="25" name="TextBox 24">
            <a:extLst>
              <a:ext uri="{FF2B5EF4-FFF2-40B4-BE49-F238E27FC236}">
                <a16:creationId xmlns:a16="http://schemas.microsoft.com/office/drawing/2014/main" id="{74106430-72B7-39C4-3FB9-F47E89E1CAAF}"/>
              </a:ext>
            </a:extLst>
          </p:cNvPr>
          <p:cNvSpPr txBox="1"/>
          <p:nvPr/>
        </p:nvSpPr>
        <p:spPr>
          <a:xfrm>
            <a:off x="5745706" y="443530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FFE26C7B-BAD4-7F2A-C187-5FCD349C1003}"/>
              </a:ext>
            </a:extLst>
          </p:cNvPr>
          <p:cNvSpPr txBox="1"/>
          <p:nvPr/>
        </p:nvSpPr>
        <p:spPr>
          <a:xfrm rot="16200000">
            <a:off x="8746527" y="1908512"/>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Ignition</a:t>
            </a:r>
          </a:p>
        </p:txBody>
      </p:sp>
      <p:sp>
        <p:nvSpPr>
          <p:cNvPr id="52" name="TextBox 51">
            <a:extLst>
              <a:ext uri="{FF2B5EF4-FFF2-40B4-BE49-F238E27FC236}">
                <a16:creationId xmlns:a16="http://schemas.microsoft.com/office/drawing/2014/main" id="{83C2E344-84BB-410A-D1F0-E331605E9C1D}"/>
              </a:ext>
            </a:extLst>
          </p:cNvPr>
          <p:cNvSpPr txBox="1"/>
          <p:nvPr/>
        </p:nvSpPr>
        <p:spPr>
          <a:xfrm>
            <a:off x="8579187" y="4944390"/>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DF9342B7-D0A2-FB1B-F2FA-74C97F87B32F}"/>
              </a:ext>
            </a:extLst>
          </p:cNvPr>
          <p:cNvSpPr txBox="1"/>
          <p:nvPr/>
        </p:nvSpPr>
        <p:spPr>
          <a:xfrm>
            <a:off x="10147612" y="470846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4" name="TextBox 53">
            <a:extLst>
              <a:ext uri="{FF2B5EF4-FFF2-40B4-BE49-F238E27FC236}">
                <a16:creationId xmlns:a16="http://schemas.microsoft.com/office/drawing/2014/main" id="{F1699559-FCF4-CB6E-ED83-CB23F4044D78}"/>
              </a:ext>
            </a:extLst>
          </p:cNvPr>
          <p:cNvSpPr txBox="1"/>
          <p:nvPr/>
        </p:nvSpPr>
        <p:spPr>
          <a:xfrm>
            <a:off x="11212841" y="4708053"/>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55" name="TextBox 54">
            <a:extLst>
              <a:ext uri="{FF2B5EF4-FFF2-40B4-BE49-F238E27FC236}">
                <a16:creationId xmlns:a16="http://schemas.microsoft.com/office/drawing/2014/main" id="{58D4663C-2130-A36A-1E89-73A658730DEF}"/>
              </a:ext>
            </a:extLst>
          </p:cNvPr>
          <p:cNvSpPr txBox="1"/>
          <p:nvPr/>
        </p:nvSpPr>
        <p:spPr>
          <a:xfrm>
            <a:off x="8883483" y="470805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6" name="TextBox 55">
            <a:extLst>
              <a:ext uri="{FF2B5EF4-FFF2-40B4-BE49-F238E27FC236}">
                <a16:creationId xmlns:a16="http://schemas.microsoft.com/office/drawing/2014/main" id="{CB0A1957-CBEA-39AB-4FE0-753309451A84}"/>
              </a:ext>
            </a:extLst>
          </p:cNvPr>
          <p:cNvSpPr txBox="1"/>
          <p:nvPr/>
        </p:nvSpPr>
        <p:spPr>
          <a:xfrm>
            <a:off x="7747196" y="471120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7" name="TextBox 56">
            <a:extLst>
              <a:ext uri="{FF2B5EF4-FFF2-40B4-BE49-F238E27FC236}">
                <a16:creationId xmlns:a16="http://schemas.microsoft.com/office/drawing/2014/main" id="{A75872A9-1AAC-E923-EC3A-E9E35C9BBDD9}"/>
              </a:ext>
            </a:extLst>
          </p:cNvPr>
          <p:cNvSpPr txBox="1"/>
          <p:nvPr/>
        </p:nvSpPr>
        <p:spPr>
          <a:xfrm>
            <a:off x="6503254" y="47170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May 1</a:t>
            </a:r>
          </a:p>
        </p:txBody>
      </p:sp>
      <p:sp>
        <p:nvSpPr>
          <p:cNvPr id="21" name="TextBox 20">
            <a:extLst>
              <a:ext uri="{FF2B5EF4-FFF2-40B4-BE49-F238E27FC236}">
                <a16:creationId xmlns:a16="http://schemas.microsoft.com/office/drawing/2014/main" id="{6C55F205-5374-69A4-328B-868335ADA6B2}"/>
              </a:ext>
            </a:extLst>
          </p:cNvPr>
          <p:cNvSpPr txBox="1"/>
          <p:nvPr/>
        </p:nvSpPr>
        <p:spPr>
          <a:xfrm rot="16200000">
            <a:off x="-1787528" y="2967223"/>
            <a:ext cx="4041822" cy="338554"/>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m³ water / m³ soil</a:t>
            </a:r>
          </a:p>
        </p:txBody>
      </p:sp>
      <p:grpSp>
        <p:nvGrpSpPr>
          <p:cNvPr id="7" name="Group 6">
            <a:extLst>
              <a:ext uri="{FF2B5EF4-FFF2-40B4-BE49-F238E27FC236}">
                <a16:creationId xmlns:a16="http://schemas.microsoft.com/office/drawing/2014/main" id="{F1A8429D-A029-C661-41ED-0EBF7BFDE1C0}"/>
              </a:ext>
            </a:extLst>
          </p:cNvPr>
          <p:cNvGrpSpPr/>
          <p:nvPr/>
        </p:nvGrpSpPr>
        <p:grpSpPr>
          <a:xfrm>
            <a:off x="179039" y="1058007"/>
            <a:ext cx="12012961" cy="400587"/>
            <a:chOff x="432529" y="1679471"/>
            <a:chExt cx="12012961" cy="400587"/>
          </a:xfrm>
        </p:grpSpPr>
        <p:sp>
          <p:nvSpPr>
            <p:cNvPr id="4" name="TextBox 3">
              <a:extLst>
                <a:ext uri="{FF2B5EF4-FFF2-40B4-BE49-F238E27FC236}">
                  <a16:creationId xmlns:a16="http://schemas.microsoft.com/office/drawing/2014/main" id="{2133A701-AFE6-C344-C4B8-EDD8EE0CD023}"/>
                </a:ext>
              </a:extLst>
            </p:cNvPr>
            <p:cNvSpPr txBox="1"/>
            <p:nvPr/>
          </p:nvSpPr>
          <p:spPr>
            <a:xfrm>
              <a:off x="432529" y="1679948"/>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5" name="TextBox 4">
              <a:extLst>
                <a:ext uri="{FF2B5EF4-FFF2-40B4-BE49-F238E27FC236}">
                  <a16:creationId xmlns:a16="http://schemas.microsoft.com/office/drawing/2014/main" id="{A05BDBDC-4A1E-E57D-31E8-AC6545168A7D}"/>
                </a:ext>
              </a:extLst>
            </p:cNvPr>
            <p:cNvSpPr txBox="1"/>
            <p:nvPr/>
          </p:nvSpPr>
          <p:spPr>
            <a:xfrm>
              <a:off x="6346612" y="1679471"/>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69" name="TextBox 68">
            <a:extLst>
              <a:ext uri="{FF2B5EF4-FFF2-40B4-BE49-F238E27FC236}">
                <a16:creationId xmlns:a16="http://schemas.microsoft.com/office/drawing/2014/main" id="{5EFCA7FA-4BC0-4F57-6B2C-C74819A3828F}"/>
              </a:ext>
            </a:extLst>
          </p:cNvPr>
          <p:cNvSpPr txBox="1"/>
          <p:nvPr/>
        </p:nvSpPr>
        <p:spPr>
          <a:xfrm rot="16200000">
            <a:off x="9141445" y="2110484"/>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dirty="0">
                <a:solidFill>
                  <a:srgbClr val="C13E2D"/>
                </a:solidFill>
                <a:latin typeface="Century Gothic"/>
                <a:cs typeface="Calibri"/>
              </a:rPr>
              <a:t>Fire Containment</a:t>
            </a:r>
          </a:p>
        </p:txBody>
      </p:sp>
      <p:grpSp>
        <p:nvGrpSpPr>
          <p:cNvPr id="70" name="Group 69">
            <a:extLst>
              <a:ext uri="{FF2B5EF4-FFF2-40B4-BE49-F238E27FC236}">
                <a16:creationId xmlns:a16="http://schemas.microsoft.com/office/drawing/2014/main" id="{B6C3058A-4804-978D-8DB0-F7765E02F85E}"/>
              </a:ext>
            </a:extLst>
          </p:cNvPr>
          <p:cNvGrpSpPr/>
          <p:nvPr/>
        </p:nvGrpSpPr>
        <p:grpSpPr>
          <a:xfrm>
            <a:off x="841910" y="5268884"/>
            <a:ext cx="9660572" cy="1258698"/>
            <a:chOff x="946414" y="5288885"/>
            <a:chExt cx="9660572" cy="1258698"/>
          </a:xfrm>
        </p:grpSpPr>
        <p:grpSp>
          <p:nvGrpSpPr>
            <p:cNvPr id="71" name="Group 70">
              <a:extLst>
                <a:ext uri="{FF2B5EF4-FFF2-40B4-BE49-F238E27FC236}">
                  <a16:creationId xmlns:a16="http://schemas.microsoft.com/office/drawing/2014/main" id="{F11DBC08-4EA4-D057-87DE-2E42E6D6095B}"/>
                </a:ext>
              </a:extLst>
            </p:cNvPr>
            <p:cNvGrpSpPr/>
            <p:nvPr/>
          </p:nvGrpSpPr>
          <p:grpSpPr>
            <a:xfrm>
              <a:off x="946414" y="5332025"/>
              <a:ext cx="1181070" cy="595953"/>
              <a:chOff x="961778" y="4336576"/>
              <a:chExt cx="1181070" cy="595953"/>
            </a:xfrm>
          </p:grpSpPr>
          <p:pic>
            <p:nvPicPr>
              <p:cNvPr id="83" name="Graphic 4" descr="Monthly calendar with solid fill">
                <a:extLst>
                  <a:ext uri="{FF2B5EF4-FFF2-40B4-BE49-F238E27FC236}">
                    <a16:creationId xmlns:a16="http://schemas.microsoft.com/office/drawing/2014/main" id="{D81567E8-4736-D100-DBEC-3F2101E8D7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1778" y="4336576"/>
                <a:ext cx="595953" cy="595953"/>
              </a:xfrm>
              <a:prstGeom prst="rect">
                <a:avLst/>
              </a:prstGeom>
            </p:spPr>
          </p:pic>
          <p:sp>
            <p:nvSpPr>
              <p:cNvPr id="84" name="Shape 214">
                <a:extLst>
                  <a:ext uri="{FF2B5EF4-FFF2-40B4-BE49-F238E27FC236}">
                    <a16:creationId xmlns:a16="http://schemas.microsoft.com/office/drawing/2014/main" id="{C1B02DD3-56E1-09BE-1D01-DDC7991CBDA8}"/>
                  </a:ext>
                </a:extLst>
              </p:cNvPr>
              <p:cNvSpPr txBox="1"/>
              <p:nvPr/>
            </p:nvSpPr>
            <p:spPr>
              <a:xfrm>
                <a:off x="1554646"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72" name="Group 71">
              <a:extLst>
                <a:ext uri="{FF2B5EF4-FFF2-40B4-BE49-F238E27FC236}">
                  <a16:creationId xmlns:a16="http://schemas.microsoft.com/office/drawing/2014/main" id="{D47F4008-3604-F8BD-FB3F-0CA9E0EF5B40}"/>
                </a:ext>
              </a:extLst>
            </p:cNvPr>
            <p:cNvGrpSpPr/>
            <p:nvPr/>
          </p:nvGrpSpPr>
          <p:grpSpPr>
            <a:xfrm>
              <a:off x="6800261" y="5335826"/>
              <a:ext cx="1181070" cy="595953"/>
              <a:chOff x="87795" y="3820302"/>
              <a:chExt cx="1181070" cy="595953"/>
            </a:xfrm>
          </p:grpSpPr>
          <p:pic>
            <p:nvPicPr>
              <p:cNvPr id="81" name="Graphic 4" descr="Monthly calendar with solid fill">
                <a:extLst>
                  <a:ext uri="{FF2B5EF4-FFF2-40B4-BE49-F238E27FC236}">
                    <a16:creationId xmlns:a16="http://schemas.microsoft.com/office/drawing/2014/main" id="{0E45FC42-A6C5-1E60-3CD0-2081FA0DEA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82" name="Shape 214">
                <a:extLst>
                  <a:ext uri="{FF2B5EF4-FFF2-40B4-BE49-F238E27FC236}">
                    <a16:creationId xmlns:a16="http://schemas.microsoft.com/office/drawing/2014/main" id="{9FA10618-DD8A-94AF-4F72-21DDFB0B8BF1}"/>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73" name="Group 72">
              <a:extLst>
                <a:ext uri="{FF2B5EF4-FFF2-40B4-BE49-F238E27FC236}">
                  <a16:creationId xmlns:a16="http://schemas.microsoft.com/office/drawing/2014/main" id="{A4EC7E9E-B2E8-6231-B4FB-20F8EE4E143D}"/>
                </a:ext>
              </a:extLst>
            </p:cNvPr>
            <p:cNvGrpSpPr/>
            <p:nvPr/>
          </p:nvGrpSpPr>
          <p:grpSpPr>
            <a:xfrm>
              <a:off x="4779065" y="5288885"/>
              <a:ext cx="1747648" cy="1258698"/>
              <a:chOff x="4992957" y="5689938"/>
              <a:chExt cx="1827857" cy="1405750"/>
            </a:xfrm>
          </p:grpSpPr>
          <p:pic>
            <p:nvPicPr>
              <p:cNvPr id="78" name="Graphic 22" descr="Fire with solid fill">
                <a:extLst>
                  <a:ext uri="{FF2B5EF4-FFF2-40B4-BE49-F238E27FC236}">
                    <a16:creationId xmlns:a16="http://schemas.microsoft.com/office/drawing/2014/main" id="{59AC95F9-803B-0155-1759-308CFA346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79" name="Text Placeholder 5">
                <a:extLst>
                  <a:ext uri="{FF2B5EF4-FFF2-40B4-BE49-F238E27FC236}">
                    <a16:creationId xmlns:a16="http://schemas.microsoft.com/office/drawing/2014/main" id="{9E251B68-051A-DDD3-9DD1-4BDD7FD96907}"/>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80" name="Shape 214">
                <a:extLst>
                  <a:ext uri="{FF2B5EF4-FFF2-40B4-BE49-F238E27FC236}">
                    <a16:creationId xmlns:a16="http://schemas.microsoft.com/office/drawing/2014/main" id="{A4758614-A350-9B20-572F-C09F2E1E7C8C}"/>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74" name="Group 73">
              <a:extLst>
                <a:ext uri="{FF2B5EF4-FFF2-40B4-BE49-F238E27FC236}">
                  <a16:creationId xmlns:a16="http://schemas.microsoft.com/office/drawing/2014/main" id="{F1C524BC-EE74-C889-9916-4B4AB1CBB340}"/>
                </a:ext>
              </a:extLst>
            </p:cNvPr>
            <p:cNvGrpSpPr/>
            <p:nvPr/>
          </p:nvGrpSpPr>
          <p:grpSpPr>
            <a:xfrm>
              <a:off x="8926181" y="5288885"/>
              <a:ext cx="1680805" cy="1258698"/>
              <a:chOff x="4138379" y="5689938"/>
              <a:chExt cx="1827857" cy="1405750"/>
            </a:xfrm>
          </p:grpSpPr>
          <p:pic>
            <p:nvPicPr>
              <p:cNvPr id="75" name="Graphic 22" descr="Fire with solid fill">
                <a:extLst>
                  <a:ext uri="{FF2B5EF4-FFF2-40B4-BE49-F238E27FC236}">
                    <a16:creationId xmlns:a16="http://schemas.microsoft.com/office/drawing/2014/main" id="{D5F1BED0-EBDF-DFFE-FFB1-9DA354D9B5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08814" y="5689938"/>
                <a:ext cx="886225" cy="901513"/>
              </a:xfrm>
              <a:prstGeom prst="rect">
                <a:avLst/>
              </a:prstGeom>
            </p:spPr>
          </p:pic>
          <p:sp>
            <p:nvSpPr>
              <p:cNvPr id="76" name="Text Placeholder 5">
                <a:extLst>
                  <a:ext uri="{FF2B5EF4-FFF2-40B4-BE49-F238E27FC236}">
                    <a16:creationId xmlns:a16="http://schemas.microsoft.com/office/drawing/2014/main" id="{9AAD99FF-BAAC-1CC8-375E-647B0874A853}"/>
                  </a:ext>
                </a:extLst>
              </p:cNvPr>
              <p:cNvSpPr txBox="1">
                <a:spLocks/>
              </p:cNvSpPr>
              <p:nvPr/>
            </p:nvSpPr>
            <p:spPr>
              <a:xfrm>
                <a:off x="4138379"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77" name="Shape 214">
                <a:extLst>
                  <a:ext uri="{FF2B5EF4-FFF2-40B4-BE49-F238E27FC236}">
                    <a16:creationId xmlns:a16="http://schemas.microsoft.com/office/drawing/2014/main" id="{CE47B832-9081-DD37-C21C-51E17C54ED90}"/>
                  </a:ext>
                </a:extLst>
              </p:cNvPr>
              <p:cNvSpPr txBox="1"/>
              <p:nvPr/>
            </p:nvSpPr>
            <p:spPr>
              <a:xfrm>
                <a:off x="4412823" y="6761959"/>
                <a:ext cx="883903"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
        <p:nvSpPr>
          <p:cNvPr id="85" name="Title 1">
            <a:extLst>
              <a:ext uri="{FF2B5EF4-FFF2-40B4-BE49-F238E27FC236}">
                <a16:creationId xmlns:a16="http://schemas.microsoft.com/office/drawing/2014/main" id="{1FCC2E06-177A-BDD0-FE31-5AFC34FD5551}"/>
              </a:ext>
            </a:extLst>
          </p:cNvPr>
          <p:cNvSpPr txBox="1">
            <a:spLocks/>
          </p:cNvSpPr>
          <p:nvPr/>
        </p:nvSpPr>
        <p:spPr>
          <a:xfrm>
            <a:off x="2838405" y="379681"/>
            <a:ext cx="7937209"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Fraction of Available Water (FAW)</a:t>
            </a:r>
            <a:endParaRPr lang="en-US" sz="2800" dirty="0">
              <a:solidFill>
                <a:srgbClr val="C13E2D"/>
              </a:solidFill>
              <a:cs typeface="Calibri Light"/>
            </a:endParaRPr>
          </a:p>
        </p:txBody>
      </p:sp>
    </p:spTree>
    <p:extLst>
      <p:ext uri="{BB962C8B-B14F-4D97-AF65-F5344CB8AC3E}">
        <p14:creationId xmlns:p14="http://schemas.microsoft.com/office/powerpoint/2010/main" val="328179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4" descr="Chart, line chart, histogram&#10;&#10;Description automatically generated">
            <a:extLst>
              <a:ext uri="{FF2B5EF4-FFF2-40B4-BE49-F238E27FC236}">
                <a16:creationId xmlns:a16="http://schemas.microsoft.com/office/drawing/2014/main" id="{AEF621A2-3743-D4FE-0DA8-8FA968CBD7C6}"/>
              </a:ext>
            </a:extLst>
          </p:cNvPr>
          <p:cNvPicPr>
            <a:picLocks noChangeAspect="1"/>
          </p:cNvPicPr>
          <p:nvPr/>
        </p:nvPicPr>
        <p:blipFill rotWithShape="1">
          <a:blip r:embed="rId3"/>
          <a:srcRect l="6478" t="6344" r="11424" b="10032"/>
          <a:stretch/>
        </p:blipFill>
        <p:spPr>
          <a:xfrm>
            <a:off x="1493512" y="1133759"/>
            <a:ext cx="9204975" cy="4651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969815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Chimney Tops 2 30-Year Soil Moisture Percentile</a:t>
            </a:r>
            <a:endParaRPr lang="en-US" sz="2800" dirty="0">
              <a:solidFill>
                <a:srgbClr val="C13E2D"/>
              </a:solidFill>
              <a:cs typeface="Calibri Light"/>
            </a:endParaRPr>
          </a:p>
        </p:txBody>
      </p:sp>
      <p:sp>
        <p:nvSpPr>
          <p:cNvPr id="20" name="TextBox 19">
            <a:extLst>
              <a:ext uri="{FF2B5EF4-FFF2-40B4-BE49-F238E27FC236}">
                <a16:creationId xmlns:a16="http://schemas.microsoft.com/office/drawing/2014/main" id="{59B81C4D-12DF-142D-CBF8-32D4A83EAA42}"/>
              </a:ext>
            </a:extLst>
          </p:cNvPr>
          <p:cNvSpPr txBox="1"/>
          <p:nvPr/>
        </p:nvSpPr>
        <p:spPr>
          <a:xfrm>
            <a:off x="5279135" y="620981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8ED1155B-7010-B6E9-90F7-CE77F4E9EFC2}"/>
              </a:ext>
            </a:extLst>
          </p:cNvPr>
          <p:cNvSpPr txBox="1"/>
          <p:nvPr/>
        </p:nvSpPr>
        <p:spPr>
          <a:xfrm>
            <a:off x="5546760" y="590203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22" name="TextBox 21">
            <a:extLst>
              <a:ext uri="{FF2B5EF4-FFF2-40B4-BE49-F238E27FC236}">
                <a16:creationId xmlns:a16="http://schemas.microsoft.com/office/drawing/2014/main" id="{A625F847-F0A3-F2DF-2ADE-DB26858FE188}"/>
              </a:ext>
            </a:extLst>
          </p:cNvPr>
          <p:cNvSpPr txBox="1"/>
          <p:nvPr/>
        </p:nvSpPr>
        <p:spPr>
          <a:xfrm>
            <a:off x="6723049"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Oct 1</a:t>
            </a:r>
          </a:p>
        </p:txBody>
      </p:sp>
      <p:sp>
        <p:nvSpPr>
          <p:cNvPr id="24" name="TextBox 23">
            <a:extLst>
              <a:ext uri="{FF2B5EF4-FFF2-40B4-BE49-F238E27FC236}">
                <a16:creationId xmlns:a16="http://schemas.microsoft.com/office/drawing/2014/main" id="{DA784733-981C-C812-23CF-B4A42436888E}"/>
              </a:ext>
            </a:extLst>
          </p:cNvPr>
          <p:cNvSpPr txBox="1"/>
          <p:nvPr/>
        </p:nvSpPr>
        <p:spPr>
          <a:xfrm>
            <a:off x="4311064"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25" name="TextBox 24">
            <a:extLst>
              <a:ext uri="{FF2B5EF4-FFF2-40B4-BE49-F238E27FC236}">
                <a16:creationId xmlns:a16="http://schemas.microsoft.com/office/drawing/2014/main" id="{2A949103-CC8B-7A28-E23F-AED46A48C53D}"/>
              </a:ext>
            </a:extLst>
          </p:cNvPr>
          <p:cNvSpPr txBox="1"/>
          <p:nvPr/>
        </p:nvSpPr>
        <p:spPr>
          <a:xfrm>
            <a:off x="3026899"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Jul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959105D-1E4C-5242-2932-0DC6840788C3}"/>
              </a:ext>
            </a:extLst>
          </p:cNvPr>
          <p:cNvSpPr txBox="1"/>
          <p:nvPr/>
        </p:nvSpPr>
        <p:spPr>
          <a:xfrm>
            <a:off x="1834915" y="590708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p>
        </p:txBody>
      </p:sp>
      <p:sp>
        <p:nvSpPr>
          <p:cNvPr id="27" name="TextBox 26">
            <a:extLst>
              <a:ext uri="{FF2B5EF4-FFF2-40B4-BE49-F238E27FC236}">
                <a16:creationId xmlns:a16="http://schemas.microsoft.com/office/drawing/2014/main" id="{2015359F-3E3B-6CEE-87ED-377C4951CE36}"/>
              </a:ext>
            </a:extLst>
          </p:cNvPr>
          <p:cNvSpPr txBox="1"/>
          <p:nvPr/>
        </p:nvSpPr>
        <p:spPr>
          <a:xfrm>
            <a:off x="8017648"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Nov 1</a:t>
            </a:r>
          </a:p>
        </p:txBody>
      </p:sp>
      <p:sp>
        <p:nvSpPr>
          <p:cNvPr id="28" name="TextBox 27">
            <a:extLst>
              <a:ext uri="{FF2B5EF4-FFF2-40B4-BE49-F238E27FC236}">
                <a16:creationId xmlns:a16="http://schemas.microsoft.com/office/drawing/2014/main" id="{DFFB548A-48EA-5EBF-AF6A-B7422824DFAD}"/>
              </a:ext>
            </a:extLst>
          </p:cNvPr>
          <p:cNvSpPr txBox="1"/>
          <p:nvPr/>
        </p:nvSpPr>
        <p:spPr>
          <a:xfrm>
            <a:off x="9283006" y="590203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Dec 1</a:t>
            </a:r>
          </a:p>
        </p:txBody>
      </p:sp>
      <p:sp>
        <p:nvSpPr>
          <p:cNvPr id="29" name="TextBox 28">
            <a:extLst>
              <a:ext uri="{FF2B5EF4-FFF2-40B4-BE49-F238E27FC236}">
                <a16:creationId xmlns:a16="http://schemas.microsoft.com/office/drawing/2014/main" id="{0C28C09B-E846-2E03-03E6-680BAE3CE728}"/>
              </a:ext>
            </a:extLst>
          </p:cNvPr>
          <p:cNvSpPr txBox="1"/>
          <p:nvPr/>
        </p:nvSpPr>
        <p:spPr>
          <a:xfrm rot="16200000">
            <a:off x="-145675" y="3425994"/>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Percentile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A6AEF419-F7DB-DF99-E1EE-69976152D2AC}"/>
              </a:ext>
            </a:extLst>
          </p:cNvPr>
          <p:cNvSpPr txBox="1"/>
          <p:nvPr/>
        </p:nvSpPr>
        <p:spPr>
          <a:xfrm>
            <a:off x="518621" y="444589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0.25</a:t>
            </a:r>
          </a:p>
        </p:txBody>
      </p:sp>
      <p:sp>
        <p:nvSpPr>
          <p:cNvPr id="31" name="TextBox 30">
            <a:extLst>
              <a:ext uri="{FF2B5EF4-FFF2-40B4-BE49-F238E27FC236}">
                <a16:creationId xmlns:a16="http://schemas.microsoft.com/office/drawing/2014/main" id="{FFFEEA39-DCD9-826E-3240-1525DB3EE784}"/>
              </a:ext>
            </a:extLst>
          </p:cNvPr>
          <p:cNvSpPr txBox="1"/>
          <p:nvPr/>
        </p:nvSpPr>
        <p:spPr>
          <a:xfrm>
            <a:off x="518621" y="547982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0.00</a:t>
            </a:r>
          </a:p>
        </p:txBody>
      </p:sp>
      <p:sp>
        <p:nvSpPr>
          <p:cNvPr id="32" name="TextBox 31">
            <a:extLst>
              <a:ext uri="{FF2B5EF4-FFF2-40B4-BE49-F238E27FC236}">
                <a16:creationId xmlns:a16="http://schemas.microsoft.com/office/drawing/2014/main" id="{3AFFC2B9-8018-07BD-425C-03BC4886F57D}"/>
              </a:ext>
            </a:extLst>
          </p:cNvPr>
          <p:cNvSpPr txBox="1"/>
          <p:nvPr/>
        </p:nvSpPr>
        <p:spPr>
          <a:xfrm>
            <a:off x="518621" y="341197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0.50</a:t>
            </a:r>
          </a:p>
        </p:txBody>
      </p:sp>
      <p:sp>
        <p:nvSpPr>
          <p:cNvPr id="34" name="TextBox 33">
            <a:extLst>
              <a:ext uri="{FF2B5EF4-FFF2-40B4-BE49-F238E27FC236}">
                <a16:creationId xmlns:a16="http://schemas.microsoft.com/office/drawing/2014/main" id="{9399D444-CEC7-88D7-F754-5F454A490B4A}"/>
              </a:ext>
            </a:extLst>
          </p:cNvPr>
          <p:cNvSpPr txBox="1"/>
          <p:nvPr/>
        </p:nvSpPr>
        <p:spPr>
          <a:xfrm>
            <a:off x="518621" y="23780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.75</a:t>
            </a:r>
          </a:p>
        </p:txBody>
      </p:sp>
      <p:sp>
        <p:nvSpPr>
          <p:cNvPr id="35" name="TextBox 34">
            <a:extLst>
              <a:ext uri="{FF2B5EF4-FFF2-40B4-BE49-F238E27FC236}">
                <a16:creationId xmlns:a16="http://schemas.microsoft.com/office/drawing/2014/main" id="{B70D78F6-9FF2-584A-1E1A-72FCD1C7DCD2}"/>
              </a:ext>
            </a:extLst>
          </p:cNvPr>
          <p:cNvSpPr txBox="1"/>
          <p:nvPr/>
        </p:nvSpPr>
        <p:spPr>
          <a:xfrm>
            <a:off x="518621" y="136768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703561E7-02E5-14FF-60C2-BCDBD34D1666}"/>
              </a:ext>
            </a:extLst>
          </p:cNvPr>
          <p:cNvSpPr txBox="1"/>
          <p:nvPr/>
        </p:nvSpPr>
        <p:spPr>
          <a:xfrm rot="16200000">
            <a:off x="8485368" y="1621529"/>
            <a:ext cx="1412635"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Ignition</a:t>
            </a:r>
          </a:p>
        </p:txBody>
      </p:sp>
      <p:sp>
        <p:nvSpPr>
          <p:cNvPr id="37" name="TextBox 36">
            <a:extLst>
              <a:ext uri="{FF2B5EF4-FFF2-40B4-BE49-F238E27FC236}">
                <a16:creationId xmlns:a16="http://schemas.microsoft.com/office/drawing/2014/main" id="{FA11FCDA-7968-EE61-FF3A-185D4F2188B7}"/>
              </a:ext>
            </a:extLst>
          </p:cNvPr>
          <p:cNvSpPr txBox="1"/>
          <p:nvPr/>
        </p:nvSpPr>
        <p:spPr>
          <a:xfrm rot="16200000">
            <a:off x="7966074" y="1856512"/>
            <a:ext cx="4041822"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Containment</a:t>
            </a:r>
          </a:p>
        </p:txBody>
      </p:sp>
      <p:grpSp>
        <p:nvGrpSpPr>
          <p:cNvPr id="42" name="Group 41">
            <a:extLst>
              <a:ext uri="{FF2B5EF4-FFF2-40B4-BE49-F238E27FC236}">
                <a16:creationId xmlns:a16="http://schemas.microsoft.com/office/drawing/2014/main" id="{441BA2AC-BFEF-F68D-C3E2-E78B658713AA}"/>
              </a:ext>
            </a:extLst>
          </p:cNvPr>
          <p:cNvGrpSpPr/>
          <p:nvPr/>
        </p:nvGrpSpPr>
        <p:grpSpPr>
          <a:xfrm>
            <a:off x="10896231" y="4910081"/>
            <a:ext cx="912868" cy="856645"/>
            <a:chOff x="10824041" y="5126764"/>
            <a:chExt cx="912868" cy="856645"/>
          </a:xfrm>
        </p:grpSpPr>
        <p:grpSp>
          <p:nvGrpSpPr>
            <p:cNvPr id="43" name="Group 42">
              <a:extLst>
                <a:ext uri="{FF2B5EF4-FFF2-40B4-BE49-F238E27FC236}">
                  <a16:creationId xmlns:a16="http://schemas.microsoft.com/office/drawing/2014/main" id="{122F028B-2B37-8EBA-1E94-7E9613A4433E}"/>
                </a:ext>
              </a:extLst>
            </p:cNvPr>
            <p:cNvGrpSpPr/>
            <p:nvPr/>
          </p:nvGrpSpPr>
          <p:grpSpPr>
            <a:xfrm>
              <a:off x="10824041" y="5126764"/>
              <a:ext cx="912868" cy="856645"/>
              <a:chOff x="10991129" y="5090188"/>
              <a:chExt cx="912868" cy="856645"/>
            </a:xfrm>
          </p:grpSpPr>
          <p:sp>
            <p:nvSpPr>
              <p:cNvPr id="45" name="TextBox 44">
                <a:extLst>
                  <a:ext uri="{FF2B5EF4-FFF2-40B4-BE49-F238E27FC236}">
                    <a16:creationId xmlns:a16="http://schemas.microsoft.com/office/drawing/2014/main" id="{528CA742-3E53-6929-945E-4A777B64DE2E}"/>
                  </a:ext>
                </a:extLst>
              </p:cNvPr>
              <p:cNvSpPr txBox="1"/>
              <p:nvPr/>
            </p:nvSpPr>
            <p:spPr>
              <a:xfrm>
                <a:off x="11202320" y="5090188"/>
                <a:ext cx="701677" cy="85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SMA</a:t>
                </a:r>
              </a:p>
              <a:p>
                <a:pPr>
                  <a:spcAft>
                    <a:spcPts val="125"/>
                  </a:spcAft>
                </a:pPr>
                <a:r>
                  <a:rPr lang="en-US" sz="1600" b="1" dirty="0">
                    <a:solidFill>
                      <a:schemeClr val="tx1">
                        <a:lumMod val="75000"/>
                        <a:lumOff val="25000"/>
                      </a:schemeClr>
                    </a:solidFill>
                    <a:latin typeface="Century Gothic"/>
                    <a:cs typeface="Calibri"/>
                  </a:rPr>
                  <a:t>FAW</a:t>
                </a:r>
              </a:p>
              <a:p>
                <a:pPr>
                  <a:spcAft>
                    <a:spcPts val="125"/>
                  </a:spcAft>
                </a:pPr>
                <a:r>
                  <a:rPr lang="en-US" sz="1600" b="1" dirty="0">
                    <a:solidFill>
                      <a:schemeClr val="tx1">
                        <a:lumMod val="75000"/>
                        <a:lumOff val="25000"/>
                      </a:schemeClr>
                    </a:solidFill>
                    <a:latin typeface="Century Gothic"/>
                    <a:cs typeface="Calibri"/>
                  </a:rPr>
                  <a:t>VSM</a:t>
                </a:r>
              </a:p>
            </p:txBody>
          </p:sp>
          <p:cxnSp>
            <p:nvCxnSpPr>
              <p:cNvPr id="46" name="Straight Connector 45">
                <a:extLst>
                  <a:ext uri="{FF2B5EF4-FFF2-40B4-BE49-F238E27FC236}">
                    <a16:creationId xmlns:a16="http://schemas.microsoft.com/office/drawing/2014/main" id="{0CAB3E51-3543-1A33-80E0-4A623F552087}"/>
                  </a:ext>
                </a:extLst>
              </p:cNvPr>
              <p:cNvCxnSpPr>
                <a:cxnSpLocks/>
              </p:cNvCxnSpPr>
              <p:nvPr/>
            </p:nvCxnSpPr>
            <p:spPr>
              <a:xfrm>
                <a:off x="10991129" y="5510723"/>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C4DC6A9-8E3C-1978-80F8-860CCABBB32E}"/>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5C596628-A2F1-E476-DEA3-37B6D66BCC26}"/>
                </a:ext>
              </a:extLst>
            </p:cNvPr>
            <p:cNvCxnSpPr>
              <a:cxnSpLocks/>
            </p:cNvCxnSpPr>
            <p:nvPr/>
          </p:nvCxnSpPr>
          <p:spPr>
            <a:xfrm>
              <a:off x="10826867" y="5801976"/>
              <a:ext cx="21119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7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descr="Chart, line chart&#10;&#10;Description automatically generated">
            <a:extLst>
              <a:ext uri="{FF2B5EF4-FFF2-40B4-BE49-F238E27FC236}">
                <a16:creationId xmlns:a16="http://schemas.microsoft.com/office/drawing/2014/main" id="{4DC6C077-24AB-B850-8CA1-E8290968F261}"/>
              </a:ext>
            </a:extLst>
          </p:cNvPr>
          <p:cNvPicPr>
            <a:picLocks noChangeAspect="1"/>
          </p:cNvPicPr>
          <p:nvPr/>
        </p:nvPicPr>
        <p:blipFill rotWithShape="1">
          <a:blip r:embed="rId3">
            <a:alphaModFix/>
          </a:blip>
          <a:srcRect l="6460" t="6504" r="11747" b="9798"/>
          <a:stretch/>
        </p:blipFill>
        <p:spPr>
          <a:xfrm>
            <a:off x="1512246" y="1123623"/>
            <a:ext cx="9173635" cy="465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Group 9">
            <a:extLst>
              <a:ext uri="{FF2B5EF4-FFF2-40B4-BE49-F238E27FC236}">
                <a16:creationId xmlns:a16="http://schemas.microsoft.com/office/drawing/2014/main" id="{408D0312-4008-3BEE-DB41-723CCD924847}"/>
              </a:ext>
            </a:extLst>
          </p:cNvPr>
          <p:cNvGrpSpPr/>
          <p:nvPr/>
        </p:nvGrpSpPr>
        <p:grpSpPr>
          <a:xfrm>
            <a:off x="419967" y="338548"/>
            <a:ext cx="2376874" cy="688028"/>
            <a:chOff x="149510" y="416170"/>
            <a:chExt cx="2376874" cy="688028"/>
          </a:xfrm>
        </p:grpSpPr>
        <p:sp>
          <p:nvSpPr>
            <p:cNvPr id="11" name="Right Triangle 4">
              <a:extLst>
                <a:ext uri="{FF2B5EF4-FFF2-40B4-BE49-F238E27FC236}">
                  <a16:creationId xmlns:a16="http://schemas.microsoft.com/office/drawing/2014/main" id="{79903B5B-968D-1F91-A03D-7079FF1DE98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D99AD465-A35B-F355-44C5-D12E3EAD240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5" name="Title 1">
            <a:extLst>
              <a:ext uri="{FF2B5EF4-FFF2-40B4-BE49-F238E27FC236}">
                <a16:creationId xmlns:a16="http://schemas.microsoft.com/office/drawing/2014/main" id="{D814ECAC-C7D3-6330-BAA5-3F92A76F4779}"/>
              </a:ext>
            </a:extLst>
          </p:cNvPr>
          <p:cNvSpPr txBox="1">
            <a:spLocks/>
          </p:cNvSpPr>
          <p:nvPr/>
        </p:nvSpPr>
        <p:spPr>
          <a:xfrm>
            <a:off x="2838405" y="379681"/>
            <a:ext cx="969815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a:t>
            </a:r>
            <a:r>
              <a:rPr lang="en-US" sz="2800" b="1" dirty="0">
                <a:solidFill>
                  <a:srgbClr val="C13E2D"/>
                </a:solidFill>
                <a:latin typeface="Century Gothic"/>
              </a:rPr>
              <a:t> Bootleg 30-Year Soil Moisture Percentile</a:t>
            </a:r>
            <a:endParaRPr lang="en-US" sz="2800" dirty="0">
              <a:solidFill>
                <a:srgbClr val="C13E2D"/>
              </a:solidFill>
              <a:cs typeface="Calibri Light"/>
            </a:endParaRPr>
          </a:p>
        </p:txBody>
      </p:sp>
      <p:sp>
        <p:nvSpPr>
          <p:cNvPr id="20" name="TextBox 19">
            <a:extLst>
              <a:ext uri="{FF2B5EF4-FFF2-40B4-BE49-F238E27FC236}">
                <a16:creationId xmlns:a16="http://schemas.microsoft.com/office/drawing/2014/main" id="{59B81C4D-12DF-142D-CBF8-32D4A83EAA42}"/>
              </a:ext>
            </a:extLst>
          </p:cNvPr>
          <p:cNvSpPr txBox="1"/>
          <p:nvPr/>
        </p:nvSpPr>
        <p:spPr>
          <a:xfrm>
            <a:off x="5279135" y="6209813"/>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A625F847-F0A3-F2DF-2ADE-DB26858FE188}"/>
              </a:ext>
            </a:extLst>
          </p:cNvPr>
          <p:cNvSpPr txBox="1"/>
          <p:nvPr/>
        </p:nvSpPr>
        <p:spPr>
          <a:xfrm>
            <a:off x="7730726" y="585614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Aug 1</a:t>
            </a:r>
          </a:p>
        </p:txBody>
      </p:sp>
      <p:sp>
        <p:nvSpPr>
          <p:cNvPr id="24" name="TextBox 23">
            <a:extLst>
              <a:ext uri="{FF2B5EF4-FFF2-40B4-BE49-F238E27FC236}">
                <a16:creationId xmlns:a16="http://schemas.microsoft.com/office/drawing/2014/main" id="{DA784733-981C-C812-23CF-B4A42436888E}"/>
              </a:ext>
            </a:extLst>
          </p:cNvPr>
          <p:cNvSpPr txBox="1"/>
          <p:nvPr/>
        </p:nvSpPr>
        <p:spPr>
          <a:xfrm>
            <a:off x="5541995"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Jul 1</a:t>
            </a:r>
          </a:p>
        </p:txBody>
      </p:sp>
      <p:sp>
        <p:nvSpPr>
          <p:cNvPr id="25" name="TextBox 24">
            <a:extLst>
              <a:ext uri="{FF2B5EF4-FFF2-40B4-BE49-F238E27FC236}">
                <a16:creationId xmlns:a16="http://schemas.microsoft.com/office/drawing/2014/main" id="{2A949103-CC8B-7A28-E23F-AED46A48C53D}"/>
              </a:ext>
            </a:extLst>
          </p:cNvPr>
          <p:cNvSpPr txBox="1"/>
          <p:nvPr/>
        </p:nvSpPr>
        <p:spPr>
          <a:xfrm>
            <a:off x="3552416"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Jun 1</a:t>
            </a:r>
            <a:endPar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C959105D-1E4C-5242-2932-0DC6840788C3}"/>
              </a:ext>
            </a:extLst>
          </p:cNvPr>
          <p:cNvSpPr txBox="1"/>
          <p:nvPr/>
        </p:nvSpPr>
        <p:spPr>
          <a:xfrm>
            <a:off x="1526204" y="5861045"/>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May 1</a:t>
            </a:r>
          </a:p>
        </p:txBody>
      </p:sp>
      <p:sp>
        <p:nvSpPr>
          <p:cNvPr id="27" name="TextBox 26">
            <a:extLst>
              <a:ext uri="{FF2B5EF4-FFF2-40B4-BE49-F238E27FC236}">
                <a16:creationId xmlns:a16="http://schemas.microsoft.com/office/drawing/2014/main" id="{2015359F-3E3B-6CEE-87ED-377C4951CE36}"/>
              </a:ext>
            </a:extLst>
          </p:cNvPr>
          <p:cNvSpPr txBox="1"/>
          <p:nvPr/>
        </p:nvSpPr>
        <p:spPr>
          <a:xfrm>
            <a:off x="9720305" y="58585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Sep 1</a:t>
            </a:r>
          </a:p>
        </p:txBody>
      </p:sp>
      <p:sp>
        <p:nvSpPr>
          <p:cNvPr id="29" name="TextBox 28">
            <a:extLst>
              <a:ext uri="{FF2B5EF4-FFF2-40B4-BE49-F238E27FC236}">
                <a16:creationId xmlns:a16="http://schemas.microsoft.com/office/drawing/2014/main" id="{0C28C09B-E846-2E03-03E6-680BAE3CE728}"/>
              </a:ext>
            </a:extLst>
          </p:cNvPr>
          <p:cNvSpPr txBox="1"/>
          <p:nvPr/>
        </p:nvSpPr>
        <p:spPr>
          <a:xfrm rot="16200000">
            <a:off x="-109739" y="3405117"/>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Percentile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A6AEF419-F7DB-DF99-E1EE-69976152D2AC}"/>
              </a:ext>
            </a:extLst>
          </p:cNvPr>
          <p:cNvSpPr txBox="1"/>
          <p:nvPr/>
        </p:nvSpPr>
        <p:spPr>
          <a:xfrm>
            <a:off x="554557" y="442502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0.25</a:t>
            </a:r>
          </a:p>
        </p:txBody>
      </p:sp>
      <p:sp>
        <p:nvSpPr>
          <p:cNvPr id="31" name="TextBox 30">
            <a:extLst>
              <a:ext uri="{FF2B5EF4-FFF2-40B4-BE49-F238E27FC236}">
                <a16:creationId xmlns:a16="http://schemas.microsoft.com/office/drawing/2014/main" id="{FFFEEA39-DCD9-826E-3240-1525DB3EE784}"/>
              </a:ext>
            </a:extLst>
          </p:cNvPr>
          <p:cNvSpPr txBox="1"/>
          <p:nvPr/>
        </p:nvSpPr>
        <p:spPr>
          <a:xfrm>
            <a:off x="554557" y="5458949"/>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0.00</a:t>
            </a:r>
          </a:p>
        </p:txBody>
      </p:sp>
      <p:sp>
        <p:nvSpPr>
          <p:cNvPr id="32" name="TextBox 31">
            <a:extLst>
              <a:ext uri="{FF2B5EF4-FFF2-40B4-BE49-F238E27FC236}">
                <a16:creationId xmlns:a16="http://schemas.microsoft.com/office/drawing/2014/main" id="{3AFFC2B9-8018-07BD-425C-03BC4886F57D}"/>
              </a:ext>
            </a:extLst>
          </p:cNvPr>
          <p:cNvSpPr txBox="1"/>
          <p:nvPr/>
        </p:nvSpPr>
        <p:spPr>
          <a:xfrm>
            <a:off x="554557" y="339109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0.50</a:t>
            </a:r>
          </a:p>
        </p:txBody>
      </p:sp>
      <p:sp>
        <p:nvSpPr>
          <p:cNvPr id="34" name="TextBox 33">
            <a:extLst>
              <a:ext uri="{FF2B5EF4-FFF2-40B4-BE49-F238E27FC236}">
                <a16:creationId xmlns:a16="http://schemas.microsoft.com/office/drawing/2014/main" id="{9399D444-CEC7-88D7-F754-5F454A490B4A}"/>
              </a:ext>
            </a:extLst>
          </p:cNvPr>
          <p:cNvSpPr txBox="1"/>
          <p:nvPr/>
        </p:nvSpPr>
        <p:spPr>
          <a:xfrm>
            <a:off x="554557" y="235716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schemeClr val="tx1">
                    <a:lumMod val="75000"/>
                    <a:lumOff val="25000"/>
                  </a:schemeClr>
                </a:solidFill>
                <a:latin typeface="Century Gothic" panose="020F0302020204030204"/>
              </a:rPr>
              <a:t>0</a:t>
            </a: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F0302020204030204"/>
              </a:rPr>
              <a:t>.75</a:t>
            </a:r>
          </a:p>
        </p:txBody>
      </p:sp>
      <p:sp>
        <p:nvSpPr>
          <p:cNvPr id="35" name="TextBox 34">
            <a:extLst>
              <a:ext uri="{FF2B5EF4-FFF2-40B4-BE49-F238E27FC236}">
                <a16:creationId xmlns:a16="http://schemas.microsoft.com/office/drawing/2014/main" id="{B70D78F6-9FF2-584A-1E1A-72FCD1C7DCD2}"/>
              </a:ext>
            </a:extLst>
          </p:cNvPr>
          <p:cNvSpPr txBox="1"/>
          <p:nvPr/>
        </p:nvSpPr>
        <p:spPr>
          <a:xfrm>
            <a:off x="554557" y="134680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1.00</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6" name="TextBox 35">
            <a:extLst>
              <a:ext uri="{FF2B5EF4-FFF2-40B4-BE49-F238E27FC236}">
                <a16:creationId xmlns:a16="http://schemas.microsoft.com/office/drawing/2014/main" id="{703561E7-02E5-14FF-60C2-BCDBD34D1666}"/>
              </a:ext>
            </a:extLst>
          </p:cNvPr>
          <p:cNvSpPr txBox="1"/>
          <p:nvPr/>
        </p:nvSpPr>
        <p:spPr>
          <a:xfrm rot="16200000">
            <a:off x="5553637" y="1587910"/>
            <a:ext cx="1430603"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Ignition</a:t>
            </a:r>
          </a:p>
        </p:txBody>
      </p:sp>
      <p:sp>
        <p:nvSpPr>
          <p:cNvPr id="37" name="TextBox 36">
            <a:extLst>
              <a:ext uri="{FF2B5EF4-FFF2-40B4-BE49-F238E27FC236}">
                <a16:creationId xmlns:a16="http://schemas.microsoft.com/office/drawing/2014/main" id="{FA11FCDA-7968-EE61-FF3A-185D4F2188B7}"/>
              </a:ext>
            </a:extLst>
          </p:cNvPr>
          <p:cNvSpPr txBox="1"/>
          <p:nvPr/>
        </p:nvSpPr>
        <p:spPr>
          <a:xfrm rot="16200000">
            <a:off x="7255952" y="1846345"/>
            <a:ext cx="4041822" cy="307777"/>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dirty="0">
                <a:solidFill>
                  <a:srgbClr val="C13E2D"/>
                </a:solidFill>
                <a:latin typeface="Century Gothic"/>
                <a:cs typeface="Calibri"/>
              </a:rPr>
              <a:t>Fire Containment</a:t>
            </a:r>
          </a:p>
        </p:txBody>
      </p:sp>
      <p:grpSp>
        <p:nvGrpSpPr>
          <p:cNvPr id="42" name="Group 41">
            <a:extLst>
              <a:ext uri="{FF2B5EF4-FFF2-40B4-BE49-F238E27FC236}">
                <a16:creationId xmlns:a16="http://schemas.microsoft.com/office/drawing/2014/main" id="{441BA2AC-BFEF-F68D-C3E2-E78B658713AA}"/>
              </a:ext>
            </a:extLst>
          </p:cNvPr>
          <p:cNvGrpSpPr/>
          <p:nvPr/>
        </p:nvGrpSpPr>
        <p:grpSpPr>
          <a:xfrm>
            <a:off x="10896231" y="4910081"/>
            <a:ext cx="912868" cy="856645"/>
            <a:chOff x="10824041" y="5126764"/>
            <a:chExt cx="912868" cy="856645"/>
          </a:xfrm>
        </p:grpSpPr>
        <p:grpSp>
          <p:nvGrpSpPr>
            <p:cNvPr id="43" name="Group 42">
              <a:extLst>
                <a:ext uri="{FF2B5EF4-FFF2-40B4-BE49-F238E27FC236}">
                  <a16:creationId xmlns:a16="http://schemas.microsoft.com/office/drawing/2014/main" id="{122F028B-2B37-8EBA-1E94-7E9613A4433E}"/>
                </a:ext>
              </a:extLst>
            </p:cNvPr>
            <p:cNvGrpSpPr/>
            <p:nvPr/>
          </p:nvGrpSpPr>
          <p:grpSpPr>
            <a:xfrm>
              <a:off x="10824041" y="5126764"/>
              <a:ext cx="912868" cy="856645"/>
              <a:chOff x="10991129" y="5090188"/>
              <a:chExt cx="912868" cy="856645"/>
            </a:xfrm>
          </p:grpSpPr>
          <p:sp>
            <p:nvSpPr>
              <p:cNvPr id="45" name="TextBox 44">
                <a:extLst>
                  <a:ext uri="{FF2B5EF4-FFF2-40B4-BE49-F238E27FC236}">
                    <a16:creationId xmlns:a16="http://schemas.microsoft.com/office/drawing/2014/main" id="{528CA742-3E53-6929-945E-4A777B64DE2E}"/>
                  </a:ext>
                </a:extLst>
              </p:cNvPr>
              <p:cNvSpPr txBox="1"/>
              <p:nvPr/>
            </p:nvSpPr>
            <p:spPr>
              <a:xfrm>
                <a:off x="11202320" y="5090188"/>
                <a:ext cx="701677" cy="856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SMA</a:t>
                </a:r>
              </a:p>
              <a:p>
                <a:pPr>
                  <a:spcAft>
                    <a:spcPts val="125"/>
                  </a:spcAft>
                </a:pPr>
                <a:r>
                  <a:rPr lang="en-US" sz="1600" b="1" dirty="0">
                    <a:solidFill>
                      <a:schemeClr val="tx1">
                        <a:lumMod val="75000"/>
                        <a:lumOff val="25000"/>
                      </a:schemeClr>
                    </a:solidFill>
                    <a:latin typeface="Century Gothic"/>
                    <a:cs typeface="Calibri"/>
                  </a:rPr>
                  <a:t>FAW</a:t>
                </a:r>
              </a:p>
              <a:p>
                <a:pPr>
                  <a:spcAft>
                    <a:spcPts val="125"/>
                  </a:spcAft>
                </a:pPr>
                <a:r>
                  <a:rPr lang="en-US" sz="1600" b="1" dirty="0">
                    <a:solidFill>
                      <a:schemeClr val="tx1">
                        <a:lumMod val="75000"/>
                        <a:lumOff val="25000"/>
                      </a:schemeClr>
                    </a:solidFill>
                    <a:latin typeface="Century Gothic"/>
                    <a:cs typeface="Calibri"/>
                  </a:rPr>
                  <a:t>VSM</a:t>
                </a:r>
              </a:p>
            </p:txBody>
          </p:sp>
          <p:cxnSp>
            <p:nvCxnSpPr>
              <p:cNvPr id="46" name="Straight Connector 45">
                <a:extLst>
                  <a:ext uri="{FF2B5EF4-FFF2-40B4-BE49-F238E27FC236}">
                    <a16:creationId xmlns:a16="http://schemas.microsoft.com/office/drawing/2014/main" id="{0CAB3E51-3543-1A33-80E0-4A623F552087}"/>
                  </a:ext>
                </a:extLst>
              </p:cNvPr>
              <p:cNvCxnSpPr>
                <a:cxnSpLocks/>
              </p:cNvCxnSpPr>
              <p:nvPr/>
            </p:nvCxnSpPr>
            <p:spPr>
              <a:xfrm>
                <a:off x="10991129" y="5510723"/>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C4DC6A9-8E3C-1978-80F8-860CCABBB32E}"/>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5C596628-A2F1-E476-DEA3-37B6D66BCC26}"/>
                </a:ext>
              </a:extLst>
            </p:cNvPr>
            <p:cNvCxnSpPr>
              <a:cxnSpLocks/>
            </p:cNvCxnSpPr>
            <p:nvPr/>
          </p:nvCxnSpPr>
          <p:spPr>
            <a:xfrm>
              <a:off x="10826867" y="5801976"/>
              <a:ext cx="21119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546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hart, line chart&#10;&#10;Description automatically generated">
            <a:extLst>
              <a:ext uri="{FF2B5EF4-FFF2-40B4-BE49-F238E27FC236}">
                <a16:creationId xmlns:a16="http://schemas.microsoft.com/office/drawing/2014/main" id="{9B02C6B3-330A-D9F1-E1EF-9D4902A5612A}"/>
              </a:ext>
            </a:extLst>
          </p:cNvPr>
          <p:cNvPicPr>
            <a:picLocks noChangeAspect="1"/>
          </p:cNvPicPr>
          <p:nvPr/>
        </p:nvPicPr>
        <p:blipFill rotWithShape="1">
          <a:blip r:embed="rId3"/>
          <a:srcRect l="7994" t="5152" r="11075" b="9706"/>
          <a:stretch/>
        </p:blipFill>
        <p:spPr>
          <a:xfrm>
            <a:off x="1032072" y="1888742"/>
            <a:ext cx="5274875" cy="2751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7" descr="Chart, line chart&#10;&#10;Description automatically generated">
            <a:extLst>
              <a:ext uri="{FF2B5EF4-FFF2-40B4-BE49-F238E27FC236}">
                <a16:creationId xmlns:a16="http://schemas.microsoft.com/office/drawing/2014/main" id="{F680D5E6-B4CF-E5A9-E3CB-F1F60057FC6A}"/>
              </a:ext>
            </a:extLst>
          </p:cNvPr>
          <p:cNvPicPr>
            <a:picLocks noChangeAspect="1"/>
          </p:cNvPicPr>
          <p:nvPr/>
        </p:nvPicPr>
        <p:blipFill rotWithShape="1">
          <a:blip r:embed="rId4"/>
          <a:srcRect l="6768" t="5311" r="10607" b="9903"/>
          <a:stretch/>
        </p:blipFill>
        <p:spPr>
          <a:xfrm>
            <a:off x="6620925" y="1888241"/>
            <a:ext cx="5382161" cy="2738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EDCD19-1614-67B4-04ED-A95A4509C914}"/>
              </a:ext>
            </a:extLst>
          </p:cNvPr>
          <p:cNvSpPr txBox="1">
            <a:spLocks/>
          </p:cNvSpPr>
          <p:nvPr/>
        </p:nvSpPr>
        <p:spPr>
          <a:xfrm>
            <a:off x="2838406" y="379681"/>
            <a:ext cx="8182520"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cs typeface="Calibri Light"/>
              </a:rPr>
              <a:t>Seasonal Anomalies in V</a:t>
            </a:r>
            <a:r>
              <a:rPr lang="en-US" sz="2800" b="1" dirty="0">
                <a:solidFill>
                  <a:srgbClr val="C13E2D"/>
                </a:solidFill>
                <a:latin typeface="Century Gothic"/>
              </a:rPr>
              <a:t>egetation Indices</a:t>
            </a:r>
            <a:endParaRPr lang="en-US" sz="2800" dirty="0">
              <a:solidFill>
                <a:srgbClr val="C13E2D"/>
              </a:solidFill>
              <a:cs typeface="Calibri Light"/>
            </a:endParaRPr>
          </a:p>
        </p:txBody>
      </p:sp>
      <p:grpSp>
        <p:nvGrpSpPr>
          <p:cNvPr id="9" name="Group 8">
            <a:extLst>
              <a:ext uri="{FF2B5EF4-FFF2-40B4-BE49-F238E27FC236}">
                <a16:creationId xmlns:a16="http://schemas.microsoft.com/office/drawing/2014/main" id="{174A54EE-0A7A-0B1C-EF3C-BC32D73A31FB}"/>
              </a:ext>
            </a:extLst>
          </p:cNvPr>
          <p:cNvGrpSpPr/>
          <p:nvPr/>
        </p:nvGrpSpPr>
        <p:grpSpPr>
          <a:xfrm>
            <a:off x="419967" y="338548"/>
            <a:ext cx="2376874" cy="688028"/>
            <a:chOff x="149510" y="416170"/>
            <a:chExt cx="2376874" cy="688028"/>
          </a:xfrm>
        </p:grpSpPr>
        <p:sp>
          <p:nvSpPr>
            <p:cNvPr id="10" name="Right Triangle 4">
              <a:extLst>
                <a:ext uri="{FF2B5EF4-FFF2-40B4-BE49-F238E27FC236}">
                  <a16:creationId xmlns:a16="http://schemas.microsoft.com/office/drawing/2014/main" id="{5D71C891-BBD3-D2CC-F0EF-C3287DDC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59D984DB-BD89-4060-DE61-2B12E5A1FCBE}"/>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Results</a:t>
              </a:r>
              <a:endParaRPr lang="en-US" sz="3600" b="1" dirty="0"/>
            </a:p>
          </p:txBody>
        </p:sp>
      </p:grpSp>
      <p:sp>
        <p:nvSpPr>
          <p:cNvPr id="14" name="TextBox 13">
            <a:extLst>
              <a:ext uri="{FF2B5EF4-FFF2-40B4-BE49-F238E27FC236}">
                <a16:creationId xmlns:a16="http://schemas.microsoft.com/office/drawing/2014/main" id="{08119571-C24B-7E08-8411-AE52C52B4796}"/>
              </a:ext>
            </a:extLst>
          </p:cNvPr>
          <p:cNvSpPr txBox="1"/>
          <p:nvPr/>
        </p:nvSpPr>
        <p:spPr>
          <a:xfrm rot="16200000">
            <a:off x="-1699303" y="3054971"/>
            <a:ext cx="4041822" cy="584775"/>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Standard Deviation from </a:t>
            </a:r>
          </a:p>
          <a:p>
            <a:pPr algn="ctr"/>
            <a:r>
              <a:rPr lang="en-US" sz="1600" b="1" dirty="0">
                <a:solidFill>
                  <a:schemeClr val="tx1">
                    <a:lumMod val="75000"/>
                    <a:lumOff val="25000"/>
                  </a:schemeClr>
                </a:solidFill>
                <a:latin typeface="Century Gothic"/>
                <a:cs typeface="Calibri"/>
              </a:rPr>
              <a:t>Seasonal Average</a:t>
            </a:r>
          </a:p>
        </p:txBody>
      </p:sp>
      <p:sp>
        <p:nvSpPr>
          <p:cNvPr id="15" name="TextBox 14">
            <a:extLst>
              <a:ext uri="{FF2B5EF4-FFF2-40B4-BE49-F238E27FC236}">
                <a16:creationId xmlns:a16="http://schemas.microsoft.com/office/drawing/2014/main" id="{604CF4EB-0C19-87F9-CFC1-1E1CBC15C865}"/>
              </a:ext>
            </a:extLst>
          </p:cNvPr>
          <p:cNvSpPr txBox="1"/>
          <p:nvPr/>
        </p:nvSpPr>
        <p:spPr>
          <a:xfrm>
            <a:off x="157626" y="385814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-0.4</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094E21CD-29BB-D897-B8D8-94AEA8780935}"/>
              </a:ext>
            </a:extLst>
          </p:cNvPr>
          <p:cNvSpPr txBox="1"/>
          <p:nvPr/>
        </p:nvSpPr>
        <p:spPr>
          <a:xfrm>
            <a:off x="166335" y="449369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r>
              <a:rPr lang="en-US" sz="1400" kern="0" dirty="0">
                <a:solidFill>
                  <a:prstClr val="black">
                    <a:lumMod val="75000"/>
                    <a:lumOff val="25000"/>
                  </a:prstClr>
                </a:solidFill>
                <a:latin typeface="Century Gothic" panose="020F0302020204030204"/>
              </a:rPr>
              <a:t>0.8</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59AA576D-BA40-1F42-1C39-E6D48C440511}"/>
              </a:ext>
            </a:extLst>
          </p:cNvPr>
          <p:cNvSpPr txBox="1"/>
          <p:nvPr/>
        </p:nvSpPr>
        <p:spPr>
          <a:xfrm>
            <a:off x="157626" y="322258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0.0</a:t>
            </a:r>
          </a:p>
        </p:txBody>
      </p:sp>
      <p:sp>
        <p:nvSpPr>
          <p:cNvPr id="18" name="TextBox 17">
            <a:extLst>
              <a:ext uri="{FF2B5EF4-FFF2-40B4-BE49-F238E27FC236}">
                <a16:creationId xmlns:a16="http://schemas.microsoft.com/office/drawing/2014/main" id="{B2D37BFA-B252-E324-74C1-BA7BEF765E07}"/>
              </a:ext>
            </a:extLst>
          </p:cNvPr>
          <p:cNvSpPr txBox="1"/>
          <p:nvPr/>
        </p:nvSpPr>
        <p:spPr>
          <a:xfrm>
            <a:off x="157626" y="258850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a:t>
            </a: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.4</a:t>
            </a:r>
          </a:p>
        </p:txBody>
      </p:sp>
      <p:sp>
        <p:nvSpPr>
          <p:cNvPr id="19" name="TextBox 18">
            <a:extLst>
              <a:ext uri="{FF2B5EF4-FFF2-40B4-BE49-F238E27FC236}">
                <a16:creationId xmlns:a16="http://schemas.microsoft.com/office/drawing/2014/main" id="{23771B3B-6192-5D27-3B75-A49E41FFB2B0}"/>
              </a:ext>
            </a:extLst>
          </p:cNvPr>
          <p:cNvSpPr txBox="1"/>
          <p:nvPr/>
        </p:nvSpPr>
        <p:spPr>
          <a:xfrm>
            <a:off x="166335" y="1946116"/>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0.8</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grpSp>
        <p:nvGrpSpPr>
          <p:cNvPr id="62" name="Group 61">
            <a:extLst>
              <a:ext uri="{FF2B5EF4-FFF2-40B4-BE49-F238E27FC236}">
                <a16:creationId xmlns:a16="http://schemas.microsoft.com/office/drawing/2014/main" id="{B32DABCE-472B-8551-5EE9-3F349BA6EF78}"/>
              </a:ext>
            </a:extLst>
          </p:cNvPr>
          <p:cNvGrpSpPr/>
          <p:nvPr/>
        </p:nvGrpSpPr>
        <p:grpSpPr>
          <a:xfrm>
            <a:off x="619015" y="1299272"/>
            <a:ext cx="11687933" cy="414194"/>
            <a:chOff x="619015" y="1299272"/>
            <a:chExt cx="11687933" cy="414194"/>
          </a:xfrm>
        </p:grpSpPr>
        <p:sp>
          <p:nvSpPr>
            <p:cNvPr id="12" name="TextBox 11">
              <a:extLst>
                <a:ext uri="{FF2B5EF4-FFF2-40B4-BE49-F238E27FC236}">
                  <a16:creationId xmlns:a16="http://schemas.microsoft.com/office/drawing/2014/main" id="{F326C9A1-E67B-B7F6-7F0A-809FCC3295D2}"/>
                </a:ext>
              </a:extLst>
            </p:cNvPr>
            <p:cNvSpPr txBox="1"/>
            <p:nvPr/>
          </p:nvSpPr>
          <p:spPr>
            <a:xfrm>
              <a:off x="619015" y="1313356"/>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Chimney Tops 2 </a:t>
              </a:r>
            </a:p>
          </p:txBody>
        </p:sp>
        <p:sp>
          <p:nvSpPr>
            <p:cNvPr id="20" name="TextBox 19">
              <a:extLst>
                <a:ext uri="{FF2B5EF4-FFF2-40B4-BE49-F238E27FC236}">
                  <a16:creationId xmlns:a16="http://schemas.microsoft.com/office/drawing/2014/main" id="{10DCC857-3A22-35EA-D76F-FCD22C85D970}"/>
                </a:ext>
              </a:extLst>
            </p:cNvPr>
            <p:cNvSpPr txBox="1"/>
            <p:nvPr/>
          </p:nvSpPr>
          <p:spPr>
            <a:xfrm>
              <a:off x="6208070" y="1299272"/>
              <a:ext cx="6098878" cy="400110"/>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Bootleg</a:t>
              </a:r>
            </a:p>
          </p:txBody>
        </p:sp>
      </p:grpSp>
      <p:sp>
        <p:nvSpPr>
          <p:cNvPr id="22" name="TextBox 21">
            <a:extLst>
              <a:ext uri="{FF2B5EF4-FFF2-40B4-BE49-F238E27FC236}">
                <a16:creationId xmlns:a16="http://schemas.microsoft.com/office/drawing/2014/main" id="{C46752CF-E8BA-5C77-C9D2-F8B46F31426C}"/>
              </a:ext>
            </a:extLst>
          </p:cNvPr>
          <p:cNvSpPr txBox="1"/>
          <p:nvPr/>
        </p:nvSpPr>
        <p:spPr>
          <a:xfrm>
            <a:off x="5821790" y="246912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1E305458-26D0-318D-7001-A2A7AB3E8AF1}"/>
              </a:ext>
            </a:extLst>
          </p:cNvPr>
          <p:cNvSpPr txBox="1"/>
          <p:nvPr/>
        </p:nvSpPr>
        <p:spPr>
          <a:xfrm>
            <a:off x="5821790" y="327169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4" name="TextBox 23">
            <a:extLst>
              <a:ext uri="{FF2B5EF4-FFF2-40B4-BE49-F238E27FC236}">
                <a16:creationId xmlns:a16="http://schemas.microsoft.com/office/drawing/2014/main" id="{39D097EC-33E0-53B7-2ECA-E7309520C088}"/>
              </a:ext>
            </a:extLst>
          </p:cNvPr>
          <p:cNvSpPr txBox="1"/>
          <p:nvPr/>
        </p:nvSpPr>
        <p:spPr>
          <a:xfrm>
            <a:off x="5821790" y="40673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-1</a:t>
            </a:r>
          </a:p>
        </p:txBody>
      </p:sp>
      <p:grpSp>
        <p:nvGrpSpPr>
          <p:cNvPr id="49" name="Group 48">
            <a:extLst>
              <a:ext uri="{FF2B5EF4-FFF2-40B4-BE49-F238E27FC236}">
                <a16:creationId xmlns:a16="http://schemas.microsoft.com/office/drawing/2014/main" id="{F0B02451-652C-ED63-7140-A78EC508262B}"/>
              </a:ext>
            </a:extLst>
          </p:cNvPr>
          <p:cNvGrpSpPr/>
          <p:nvPr/>
        </p:nvGrpSpPr>
        <p:grpSpPr>
          <a:xfrm>
            <a:off x="11006923" y="5087575"/>
            <a:ext cx="912868" cy="597599"/>
            <a:chOff x="10991129" y="5090188"/>
            <a:chExt cx="912868" cy="597599"/>
          </a:xfrm>
        </p:grpSpPr>
        <p:sp>
          <p:nvSpPr>
            <p:cNvPr id="21" name="TextBox 20">
              <a:extLst>
                <a:ext uri="{FF2B5EF4-FFF2-40B4-BE49-F238E27FC236}">
                  <a16:creationId xmlns:a16="http://schemas.microsoft.com/office/drawing/2014/main" id="{D85794E0-A451-BF9B-A350-A2799AFA6956}"/>
                </a:ext>
              </a:extLst>
            </p:cNvPr>
            <p:cNvSpPr txBox="1"/>
            <p:nvPr/>
          </p:nvSpPr>
          <p:spPr>
            <a:xfrm>
              <a:off x="11202320" y="5090188"/>
              <a:ext cx="701677" cy="597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5"/>
                </a:spcAft>
              </a:pPr>
              <a:r>
                <a:rPr lang="en-US" sz="1600" b="1" dirty="0">
                  <a:solidFill>
                    <a:schemeClr val="tx1">
                      <a:lumMod val="75000"/>
                      <a:lumOff val="25000"/>
                    </a:schemeClr>
                  </a:solidFill>
                  <a:latin typeface="Century Gothic"/>
                  <a:cs typeface="Calibri"/>
                </a:rPr>
                <a:t>EVI</a:t>
              </a:r>
            </a:p>
            <a:p>
              <a:pPr>
                <a:spcAft>
                  <a:spcPts val="125"/>
                </a:spcAft>
              </a:pPr>
              <a:r>
                <a:rPr lang="en-US" sz="1600" b="1" dirty="0">
                  <a:solidFill>
                    <a:schemeClr val="tx1">
                      <a:lumMod val="75000"/>
                      <a:lumOff val="25000"/>
                    </a:schemeClr>
                  </a:solidFill>
                  <a:latin typeface="Century Gothic"/>
                  <a:cs typeface="Calibri"/>
                </a:rPr>
                <a:t>NDVI</a:t>
              </a:r>
            </a:p>
          </p:txBody>
        </p:sp>
        <p:cxnSp>
          <p:nvCxnSpPr>
            <p:cNvPr id="26" name="Straight Connector 25">
              <a:extLst>
                <a:ext uri="{FF2B5EF4-FFF2-40B4-BE49-F238E27FC236}">
                  <a16:creationId xmlns:a16="http://schemas.microsoft.com/office/drawing/2014/main" id="{9948B6BE-887A-767D-A670-434D20C1BF0E}"/>
                </a:ext>
              </a:extLst>
            </p:cNvPr>
            <p:cNvCxnSpPr>
              <a:cxnSpLocks/>
            </p:cNvCxnSpPr>
            <p:nvPr/>
          </p:nvCxnSpPr>
          <p:spPr>
            <a:xfrm>
              <a:off x="10991129" y="5503039"/>
              <a:ext cx="211191"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350E34-6254-36E6-28D0-9058FF8D1F51}"/>
                </a:ext>
              </a:extLst>
            </p:cNvPr>
            <p:cNvCxnSpPr>
              <a:cxnSpLocks/>
            </p:cNvCxnSpPr>
            <p:nvPr/>
          </p:nvCxnSpPr>
          <p:spPr>
            <a:xfrm>
              <a:off x="10992084" y="5265026"/>
              <a:ext cx="211191" cy="0"/>
            </a:xfrm>
            <a:prstGeom prst="line">
              <a:avLst/>
            </a:prstGeom>
            <a:ln w="19050">
              <a:solidFill>
                <a:srgbClr val="FF0C0A"/>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7F596008-85D7-E9FD-B0C4-F2E022FE880D}"/>
              </a:ext>
            </a:extLst>
          </p:cNvPr>
          <p:cNvSpPr txBox="1"/>
          <p:nvPr/>
        </p:nvSpPr>
        <p:spPr>
          <a:xfrm rot="16200000">
            <a:off x="4796703" y="2343248"/>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0" name="TextBox 29">
            <a:extLst>
              <a:ext uri="{FF2B5EF4-FFF2-40B4-BE49-F238E27FC236}">
                <a16:creationId xmlns:a16="http://schemas.microsoft.com/office/drawing/2014/main" id="{A21AE8EE-14B9-F414-5D61-BF84B2AFAEF0}"/>
              </a:ext>
            </a:extLst>
          </p:cNvPr>
          <p:cNvSpPr txBox="1"/>
          <p:nvPr/>
        </p:nvSpPr>
        <p:spPr>
          <a:xfrm rot="16200000">
            <a:off x="3893531" y="2528119"/>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1" name="TextBox 30">
            <a:extLst>
              <a:ext uri="{FF2B5EF4-FFF2-40B4-BE49-F238E27FC236}">
                <a16:creationId xmlns:a16="http://schemas.microsoft.com/office/drawing/2014/main" id="{880BF151-E415-B6AF-AF6F-ABB499611848}"/>
              </a:ext>
            </a:extLst>
          </p:cNvPr>
          <p:cNvSpPr txBox="1"/>
          <p:nvPr/>
        </p:nvSpPr>
        <p:spPr>
          <a:xfrm rot="16200000">
            <a:off x="9842184" y="2321844"/>
            <a:ext cx="1130800"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Ignition</a:t>
            </a:r>
          </a:p>
        </p:txBody>
      </p:sp>
      <p:sp>
        <p:nvSpPr>
          <p:cNvPr id="32" name="TextBox 31">
            <a:extLst>
              <a:ext uri="{FF2B5EF4-FFF2-40B4-BE49-F238E27FC236}">
                <a16:creationId xmlns:a16="http://schemas.microsoft.com/office/drawing/2014/main" id="{E99A32AE-F8D6-B82A-F01C-1CB5516DC809}"/>
              </a:ext>
            </a:extLst>
          </p:cNvPr>
          <p:cNvSpPr txBox="1"/>
          <p:nvPr/>
        </p:nvSpPr>
        <p:spPr>
          <a:xfrm rot="16200000">
            <a:off x="9450316" y="2528119"/>
            <a:ext cx="4041822" cy="276999"/>
          </a:xfrm>
          <a:prstGeom prst="rect">
            <a:avLst/>
          </a:prstGeom>
          <a:noFill/>
          <a:ln>
            <a:noFill/>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200" b="1" dirty="0">
                <a:solidFill>
                  <a:srgbClr val="C13E2D"/>
                </a:solidFill>
                <a:latin typeface="Century Gothic"/>
                <a:cs typeface="Calibri"/>
              </a:rPr>
              <a:t>Fire Containment</a:t>
            </a:r>
          </a:p>
        </p:txBody>
      </p:sp>
      <p:sp>
        <p:nvSpPr>
          <p:cNvPr id="33" name="TextBox 32">
            <a:extLst>
              <a:ext uri="{FF2B5EF4-FFF2-40B4-BE49-F238E27FC236}">
                <a16:creationId xmlns:a16="http://schemas.microsoft.com/office/drawing/2014/main" id="{AB3B6239-EE9A-222A-45B5-E0F9B9D3842B}"/>
              </a:ext>
            </a:extLst>
          </p:cNvPr>
          <p:cNvSpPr txBox="1"/>
          <p:nvPr/>
        </p:nvSpPr>
        <p:spPr>
          <a:xfrm>
            <a:off x="2701911" y="5132415"/>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C05E252D-4A4D-20EF-32D2-0C3AB58C2CF6}"/>
              </a:ext>
            </a:extLst>
          </p:cNvPr>
          <p:cNvSpPr txBox="1"/>
          <p:nvPr/>
        </p:nvSpPr>
        <p:spPr>
          <a:xfrm>
            <a:off x="3107595"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sp>
        <p:nvSpPr>
          <p:cNvPr id="35" name="TextBox 34">
            <a:extLst>
              <a:ext uri="{FF2B5EF4-FFF2-40B4-BE49-F238E27FC236}">
                <a16:creationId xmlns:a16="http://schemas.microsoft.com/office/drawing/2014/main" id="{4E0DD923-5FCD-4BF3-D108-9A7BF620BEF4}"/>
              </a:ext>
            </a:extLst>
          </p:cNvPr>
          <p:cNvSpPr txBox="1"/>
          <p:nvPr/>
        </p:nvSpPr>
        <p:spPr>
          <a:xfrm>
            <a:off x="3794468"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Oct 1</a:t>
            </a:r>
          </a:p>
        </p:txBody>
      </p:sp>
      <p:sp>
        <p:nvSpPr>
          <p:cNvPr id="36" name="TextBox 35">
            <a:extLst>
              <a:ext uri="{FF2B5EF4-FFF2-40B4-BE49-F238E27FC236}">
                <a16:creationId xmlns:a16="http://schemas.microsoft.com/office/drawing/2014/main" id="{5B5C0830-C62A-0D5A-0628-ED3992A6586C}"/>
              </a:ext>
            </a:extLst>
          </p:cNvPr>
          <p:cNvSpPr txBox="1"/>
          <p:nvPr/>
        </p:nvSpPr>
        <p:spPr>
          <a:xfrm>
            <a:off x="2414009" y="478607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37" name="TextBox 36">
            <a:extLst>
              <a:ext uri="{FF2B5EF4-FFF2-40B4-BE49-F238E27FC236}">
                <a16:creationId xmlns:a16="http://schemas.microsoft.com/office/drawing/2014/main" id="{0D59C03A-B929-1A68-8FAD-508128185733}"/>
              </a:ext>
            </a:extLst>
          </p:cNvPr>
          <p:cNvSpPr txBox="1"/>
          <p:nvPr/>
        </p:nvSpPr>
        <p:spPr>
          <a:xfrm>
            <a:off x="1657425" y="478746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Jul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4CF2B6BE-B72C-8852-E89E-4684FC8E707E}"/>
              </a:ext>
            </a:extLst>
          </p:cNvPr>
          <p:cNvSpPr txBox="1"/>
          <p:nvPr/>
        </p:nvSpPr>
        <p:spPr>
          <a:xfrm>
            <a:off x="1033531" y="478778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Jun 1</a:t>
            </a:r>
          </a:p>
        </p:txBody>
      </p:sp>
      <p:sp>
        <p:nvSpPr>
          <p:cNvPr id="39" name="TextBox 38">
            <a:extLst>
              <a:ext uri="{FF2B5EF4-FFF2-40B4-BE49-F238E27FC236}">
                <a16:creationId xmlns:a16="http://schemas.microsoft.com/office/drawing/2014/main" id="{588DA269-A593-2C73-D2AE-0977D93893C7}"/>
              </a:ext>
            </a:extLst>
          </p:cNvPr>
          <p:cNvSpPr txBox="1"/>
          <p:nvPr/>
        </p:nvSpPr>
        <p:spPr>
          <a:xfrm>
            <a:off x="4512632"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Nov 1</a:t>
            </a:r>
          </a:p>
        </p:txBody>
      </p:sp>
      <p:sp>
        <p:nvSpPr>
          <p:cNvPr id="40" name="TextBox 39">
            <a:extLst>
              <a:ext uri="{FF2B5EF4-FFF2-40B4-BE49-F238E27FC236}">
                <a16:creationId xmlns:a16="http://schemas.microsoft.com/office/drawing/2014/main" id="{A69A8F2A-548A-8337-D897-8A9E3F57C4F3}"/>
              </a:ext>
            </a:extLst>
          </p:cNvPr>
          <p:cNvSpPr txBox="1"/>
          <p:nvPr/>
        </p:nvSpPr>
        <p:spPr>
          <a:xfrm>
            <a:off x="5251645" y="4782411"/>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Dec 1</a:t>
            </a:r>
          </a:p>
        </p:txBody>
      </p:sp>
      <p:sp>
        <p:nvSpPr>
          <p:cNvPr id="41" name="TextBox 40">
            <a:extLst>
              <a:ext uri="{FF2B5EF4-FFF2-40B4-BE49-F238E27FC236}">
                <a16:creationId xmlns:a16="http://schemas.microsoft.com/office/drawing/2014/main" id="{F813D81C-F731-4929-0982-E082561C6908}"/>
              </a:ext>
            </a:extLst>
          </p:cNvPr>
          <p:cNvSpPr txBox="1"/>
          <p:nvPr/>
        </p:nvSpPr>
        <p:spPr>
          <a:xfrm>
            <a:off x="8443556" y="5076500"/>
            <a:ext cx="1633728"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rPr>
              <a:t>Date</a:t>
            </a:r>
            <a:endParaRPr lang="en-US" sz="1600" b="1" i="0" u="none" strike="noStrike" kern="0" cap="none" spc="0" normalizeH="0" baseline="0" noProof="0" dirty="0">
              <a:ln>
                <a:noFill/>
              </a:ln>
              <a:solidFill>
                <a:schemeClr val="tx1">
                  <a:lumMod val="75000"/>
                  <a:lumOff val="25000"/>
                </a:schemeClr>
              </a:solidFill>
              <a:effectLst/>
              <a:uLnTx/>
              <a:uFillTx/>
              <a:latin typeface="Century Gothic" panose="020F0302020204030204"/>
            </a:endParaRPr>
          </a:p>
        </p:txBody>
      </p:sp>
      <p:sp>
        <p:nvSpPr>
          <p:cNvPr id="42" name="TextBox 41">
            <a:extLst>
              <a:ext uri="{FF2B5EF4-FFF2-40B4-BE49-F238E27FC236}">
                <a16:creationId xmlns:a16="http://schemas.microsoft.com/office/drawing/2014/main" id="{30259354-0D20-C8A9-5E86-597E50BD631A}"/>
              </a:ext>
            </a:extLst>
          </p:cNvPr>
          <p:cNvSpPr txBox="1"/>
          <p:nvPr/>
        </p:nvSpPr>
        <p:spPr>
          <a:xfrm>
            <a:off x="8143338" y="477343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Apr 1</a:t>
            </a:r>
          </a:p>
        </p:txBody>
      </p:sp>
      <p:sp>
        <p:nvSpPr>
          <p:cNvPr id="43" name="TextBox 42">
            <a:extLst>
              <a:ext uri="{FF2B5EF4-FFF2-40B4-BE49-F238E27FC236}">
                <a16:creationId xmlns:a16="http://schemas.microsoft.com/office/drawing/2014/main" id="{882E0F45-4941-5DD3-8CE8-FAF0211DE68B}"/>
              </a:ext>
            </a:extLst>
          </p:cNvPr>
          <p:cNvSpPr txBox="1"/>
          <p:nvPr/>
        </p:nvSpPr>
        <p:spPr>
          <a:xfrm>
            <a:off x="8717497" y="4773433"/>
            <a:ext cx="87223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May 1</a:t>
            </a:r>
          </a:p>
        </p:txBody>
      </p:sp>
      <p:sp>
        <p:nvSpPr>
          <p:cNvPr id="44" name="TextBox 43">
            <a:extLst>
              <a:ext uri="{FF2B5EF4-FFF2-40B4-BE49-F238E27FC236}">
                <a16:creationId xmlns:a16="http://schemas.microsoft.com/office/drawing/2014/main" id="{23B68AAE-98C4-D84F-D3C9-043C0D96B613}"/>
              </a:ext>
            </a:extLst>
          </p:cNvPr>
          <p:cNvSpPr txBox="1"/>
          <p:nvPr/>
        </p:nvSpPr>
        <p:spPr>
          <a:xfrm>
            <a:off x="7556750" y="4773433"/>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Mar 1</a:t>
            </a:r>
          </a:p>
        </p:txBody>
      </p:sp>
      <p:sp>
        <p:nvSpPr>
          <p:cNvPr id="45" name="TextBox 44">
            <a:extLst>
              <a:ext uri="{FF2B5EF4-FFF2-40B4-BE49-F238E27FC236}">
                <a16:creationId xmlns:a16="http://schemas.microsoft.com/office/drawing/2014/main" id="{370B16A8-5B9B-E95A-FBDA-4BC43158EF00}"/>
              </a:ext>
            </a:extLst>
          </p:cNvPr>
          <p:cNvSpPr txBox="1"/>
          <p:nvPr/>
        </p:nvSpPr>
        <p:spPr>
          <a:xfrm>
            <a:off x="6990023" y="4776034"/>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Feb 1</a:t>
            </a:r>
            <a:endPar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F88057F5-26FF-F4EF-5EF5-834192055B8F}"/>
              </a:ext>
            </a:extLst>
          </p:cNvPr>
          <p:cNvSpPr txBox="1"/>
          <p:nvPr/>
        </p:nvSpPr>
        <p:spPr>
          <a:xfrm>
            <a:off x="6364866" y="4775607"/>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dirty="0">
                <a:solidFill>
                  <a:prstClr val="black">
                    <a:lumMod val="75000"/>
                    <a:lumOff val="25000"/>
                  </a:prstClr>
                </a:solidFill>
                <a:latin typeface="Century Gothic" panose="020F0302020204030204"/>
              </a:rPr>
              <a:t>Jan 1</a:t>
            </a:r>
          </a:p>
        </p:txBody>
      </p:sp>
      <p:sp>
        <p:nvSpPr>
          <p:cNvPr id="47" name="TextBox 46">
            <a:extLst>
              <a:ext uri="{FF2B5EF4-FFF2-40B4-BE49-F238E27FC236}">
                <a16:creationId xmlns:a16="http://schemas.microsoft.com/office/drawing/2014/main" id="{866908A8-2DBF-ABC6-D6A6-655403D07BE3}"/>
              </a:ext>
            </a:extLst>
          </p:cNvPr>
          <p:cNvSpPr txBox="1"/>
          <p:nvPr/>
        </p:nvSpPr>
        <p:spPr>
          <a:xfrm>
            <a:off x="9323993" y="476817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Jun 1</a:t>
            </a:r>
          </a:p>
        </p:txBody>
      </p:sp>
      <p:sp>
        <p:nvSpPr>
          <p:cNvPr id="48" name="TextBox 47">
            <a:extLst>
              <a:ext uri="{FF2B5EF4-FFF2-40B4-BE49-F238E27FC236}">
                <a16:creationId xmlns:a16="http://schemas.microsoft.com/office/drawing/2014/main" id="{6D8C9A2D-23F2-8584-DD20-5FC742AF0908}"/>
              </a:ext>
            </a:extLst>
          </p:cNvPr>
          <p:cNvSpPr txBox="1"/>
          <p:nvPr/>
        </p:nvSpPr>
        <p:spPr>
          <a:xfrm>
            <a:off x="9861727" y="4763462"/>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Jul 1</a:t>
            </a:r>
          </a:p>
        </p:txBody>
      </p:sp>
      <p:sp>
        <p:nvSpPr>
          <p:cNvPr id="50" name="TextBox 49">
            <a:extLst>
              <a:ext uri="{FF2B5EF4-FFF2-40B4-BE49-F238E27FC236}">
                <a16:creationId xmlns:a16="http://schemas.microsoft.com/office/drawing/2014/main" id="{2B997DE6-B37E-43A1-8929-D59326355C98}"/>
              </a:ext>
            </a:extLst>
          </p:cNvPr>
          <p:cNvSpPr txBox="1"/>
          <p:nvPr/>
        </p:nvSpPr>
        <p:spPr>
          <a:xfrm>
            <a:off x="10530935" y="4764740"/>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Aug 1</a:t>
            </a:r>
          </a:p>
        </p:txBody>
      </p:sp>
      <p:sp>
        <p:nvSpPr>
          <p:cNvPr id="51" name="TextBox 50">
            <a:extLst>
              <a:ext uri="{FF2B5EF4-FFF2-40B4-BE49-F238E27FC236}">
                <a16:creationId xmlns:a16="http://schemas.microsoft.com/office/drawing/2014/main" id="{DD874B9D-4473-6D12-F9DD-5DA1D13987F3}"/>
              </a:ext>
            </a:extLst>
          </p:cNvPr>
          <p:cNvSpPr txBox="1"/>
          <p:nvPr/>
        </p:nvSpPr>
        <p:spPr>
          <a:xfrm>
            <a:off x="11116777" y="4761828"/>
            <a:ext cx="80925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entury Gothic" panose="020F0302020204030204"/>
              </a:rPr>
              <a:t>Sep 1</a:t>
            </a:r>
          </a:p>
        </p:txBody>
      </p:sp>
      <p:grpSp>
        <p:nvGrpSpPr>
          <p:cNvPr id="61" name="Group 60">
            <a:extLst>
              <a:ext uri="{FF2B5EF4-FFF2-40B4-BE49-F238E27FC236}">
                <a16:creationId xmlns:a16="http://schemas.microsoft.com/office/drawing/2014/main" id="{26463A6A-98F9-CCC5-9593-E420C20CF24E}"/>
              </a:ext>
            </a:extLst>
          </p:cNvPr>
          <p:cNvGrpSpPr/>
          <p:nvPr/>
        </p:nvGrpSpPr>
        <p:grpSpPr>
          <a:xfrm>
            <a:off x="305101" y="5202621"/>
            <a:ext cx="11217109" cy="1258698"/>
            <a:chOff x="175705" y="5288885"/>
            <a:chExt cx="11217109" cy="1258698"/>
          </a:xfrm>
        </p:grpSpPr>
        <p:grpSp>
          <p:nvGrpSpPr>
            <p:cNvPr id="5" name="Group 4">
              <a:extLst>
                <a:ext uri="{FF2B5EF4-FFF2-40B4-BE49-F238E27FC236}">
                  <a16:creationId xmlns:a16="http://schemas.microsoft.com/office/drawing/2014/main" id="{E91341EB-ED26-277A-E08D-A6E29362C3A8}"/>
                </a:ext>
              </a:extLst>
            </p:cNvPr>
            <p:cNvGrpSpPr/>
            <p:nvPr/>
          </p:nvGrpSpPr>
          <p:grpSpPr>
            <a:xfrm>
              <a:off x="175705" y="5332025"/>
              <a:ext cx="1181070" cy="595953"/>
              <a:chOff x="191069" y="4336576"/>
              <a:chExt cx="1181070" cy="595953"/>
            </a:xfrm>
          </p:grpSpPr>
          <p:pic>
            <p:nvPicPr>
              <p:cNvPr id="59" name="Graphic 4" descr="Monthly calendar with solid fill">
                <a:extLst>
                  <a:ext uri="{FF2B5EF4-FFF2-40B4-BE49-F238E27FC236}">
                    <a16:creationId xmlns:a16="http://schemas.microsoft.com/office/drawing/2014/main" id="{1B1531B3-8B7F-8CAF-1709-0A646294CD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69" y="4336576"/>
                <a:ext cx="595953" cy="595953"/>
              </a:xfrm>
              <a:prstGeom prst="rect">
                <a:avLst/>
              </a:prstGeom>
            </p:spPr>
          </p:pic>
          <p:sp>
            <p:nvSpPr>
              <p:cNvPr id="60" name="Shape 214">
                <a:extLst>
                  <a:ext uri="{FF2B5EF4-FFF2-40B4-BE49-F238E27FC236}">
                    <a16:creationId xmlns:a16="http://schemas.microsoft.com/office/drawing/2014/main" id="{DFED0277-0946-3FCD-6367-D110EF962384}"/>
                  </a:ext>
                </a:extLst>
              </p:cNvPr>
              <p:cNvSpPr txBox="1"/>
              <p:nvPr/>
            </p:nvSpPr>
            <p:spPr>
              <a:xfrm>
                <a:off x="783937" y="4448465"/>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2016</a:t>
                </a:r>
                <a:endParaRPr lang="en-US" dirty="0">
                  <a:solidFill>
                    <a:schemeClr val="tx1">
                      <a:lumMod val="75000"/>
                      <a:lumOff val="25000"/>
                    </a:schemeClr>
                  </a:solidFill>
                </a:endParaRPr>
              </a:p>
            </p:txBody>
          </p:sp>
        </p:grpSp>
        <p:grpSp>
          <p:nvGrpSpPr>
            <p:cNvPr id="6" name="Group 5">
              <a:extLst>
                <a:ext uri="{FF2B5EF4-FFF2-40B4-BE49-F238E27FC236}">
                  <a16:creationId xmlns:a16="http://schemas.microsoft.com/office/drawing/2014/main" id="{671DCFBA-1E18-7E2C-A954-4218438C688D}"/>
                </a:ext>
              </a:extLst>
            </p:cNvPr>
            <p:cNvGrpSpPr/>
            <p:nvPr/>
          </p:nvGrpSpPr>
          <p:grpSpPr>
            <a:xfrm>
              <a:off x="6800261" y="5335826"/>
              <a:ext cx="1181070" cy="595953"/>
              <a:chOff x="87795" y="3820302"/>
              <a:chExt cx="1181070" cy="595953"/>
            </a:xfrm>
          </p:grpSpPr>
          <p:pic>
            <p:nvPicPr>
              <p:cNvPr id="57" name="Graphic 4" descr="Monthly calendar with solid fill">
                <a:extLst>
                  <a:ext uri="{FF2B5EF4-FFF2-40B4-BE49-F238E27FC236}">
                    <a16:creationId xmlns:a16="http://schemas.microsoft.com/office/drawing/2014/main" id="{5552671C-99E7-710C-25AE-09FA872974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 y="3820302"/>
                <a:ext cx="595953" cy="595953"/>
              </a:xfrm>
              <a:prstGeom prst="rect">
                <a:avLst/>
              </a:prstGeom>
            </p:spPr>
          </p:pic>
          <p:sp>
            <p:nvSpPr>
              <p:cNvPr id="58" name="Shape 214">
                <a:extLst>
                  <a:ext uri="{FF2B5EF4-FFF2-40B4-BE49-F238E27FC236}">
                    <a16:creationId xmlns:a16="http://schemas.microsoft.com/office/drawing/2014/main" id="{B39195B9-0D93-2B9F-40C7-7B11D698663C}"/>
                  </a:ext>
                </a:extLst>
              </p:cNvPr>
              <p:cNvSpPr txBox="1"/>
              <p:nvPr/>
            </p:nvSpPr>
            <p:spPr>
              <a:xfrm>
                <a:off x="680663" y="3932191"/>
                <a:ext cx="588202" cy="379222"/>
              </a:xfrm>
              <a:prstGeom prst="rect">
                <a:avLst/>
              </a:prstGeom>
              <a:noFill/>
              <a:ln>
                <a:noFill/>
              </a:ln>
            </p:spPr>
            <p:txBody>
              <a:bodyPr lIns="91425" tIns="91425" rIns="91425" bIns="91425" anchor="t" anchorCtr="0">
                <a:noAutofit/>
              </a:bodyPr>
              <a:lstStyle/>
              <a:p>
                <a:pPr algn="ctr">
                  <a:defRPr/>
                </a:pPr>
                <a:r>
                  <a:rPr lang="en-US" sz="1400" b="1" kern="0" dirty="0">
                    <a:solidFill>
                      <a:schemeClr val="tx1">
                        <a:lumMod val="75000"/>
                        <a:lumOff val="25000"/>
                      </a:schemeClr>
                    </a:solidFill>
                    <a:latin typeface="Century Gothic"/>
                    <a:sym typeface="Century Gothic"/>
                  </a:rPr>
                  <a:t>2021</a:t>
                </a:r>
                <a:endParaRPr lang="en-US" dirty="0">
                  <a:solidFill>
                    <a:schemeClr val="tx1">
                      <a:lumMod val="75000"/>
                      <a:lumOff val="25000"/>
                    </a:schemeClr>
                  </a:solidFill>
                </a:endParaRPr>
              </a:p>
            </p:txBody>
          </p:sp>
        </p:grpSp>
        <p:grpSp>
          <p:nvGrpSpPr>
            <p:cNvPr id="13" name="Group 12">
              <a:extLst>
                <a:ext uri="{FF2B5EF4-FFF2-40B4-BE49-F238E27FC236}">
                  <a16:creationId xmlns:a16="http://schemas.microsoft.com/office/drawing/2014/main" id="{45C97B9E-2C29-1134-9174-5561C8E8C9BC}"/>
                </a:ext>
              </a:extLst>
            </p:cNvPr>
            <p:cNvGrpSpPr/>
            <p:nvPr/>
          </p:nvGrpSpPr>
          <p:grpSpPr>
            <a:xfrm>
              <a:off x="4779065" y="5288885"/>
              <a:ext cx="1747648" cy="1258698"/>
              <a:chOff x="4992957" y="5689938"/>
              <a:chExt cx="1827857" cy="1405750"/>
            </a:xfrm>
          </p:grpSpPr>
          <p:pic>
            <p:nvPicPr>
              <p:cNvPr id="54" name="Graphic 22" descr="Fire with solid fill">
                <a:extLst>
                  <a:ext uri="{FF2B5EF4-FFF2-40B4-BE49-F238E27FC236}">
                    <a16:creationId xmlns:a16="http://schemas.microsoft.com/office/drawing/2014/main" id="{AD988FBC-1F4C-F153-10EE-90624BFF61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55" name="Text Placeholder 5">
                <a:extLst>
                  <a:ext uri="{FF2B5EF4-FFF2-40B4-BE49-F238E27FC236}">
                    <a16:creationId xmlns:a16="http://schemas.microsoft.com/office/drawing/2014/main" id="{C5D827E1-9A43-4B65-5B6D-A23EEC64F5BF}"/>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56" name="Shape 214">
                <a:extLst>
                  <a:ext uri="{FF2B5EF4-FFF2-40B4-BE49-F238E27FC236}">
                    <a16:creationId xmlns:a16="http://schemas.microsoft.com/office/drawing/2014/main" id="{ACECC4A3-1215-9518-F5C7-48F2110DFBFE}"/>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sym typeface="Century Gothic"/>
                  </a:rPr>
                  <a:t>Nov 27</a:t>
                </a:r>
                <a:endParaRPr lang="en-US" dirty="0">
                  <a:solidFill>
                    <a:srgbClr val="C13E2D"/>
                  </a:solidFill>
                  <a:cs typeface="Calibri"/>
                </a:endParaRPr>
              </a:p>
            </p:txBody>
          </p:sp>
        </p:grpSp>
        <p:grpSp>
          <p:nvGrpSpPr>
            <p:cNvPr id="25" name="Group 24">
              <a:extLst>
                <a:ext uri="{FF2B5EF4-FFF2-40B4-BE49-F238E27FC236}">
                  <a16:creationId xmlns:a16="http://schemas.microsoft.com/office/drawing/2014/main" id="{85D88174-3D6A-33E1-4125-92A236DE4598}"/>
                </a:ext>
              </a:extLst>
            </p:cNvPr>
            <p:cNvGrpSpPr/>
            <p:nvPr/>
          </p:nvGrpSpPr>
          <p:grpSpPr>
            <a:xfrm>
              <a:off x="9712009" y="5288885"/>
              <a:ext cx="1680805" cy="1258698"/>
              <a:chOff x="4992957" y="5689938"/>
              <a:chExt cx="1827857" cy="1405750"/>
            </a:xfrm>
          </p:grpSpPr>
          <p:pic>
            <p:nvPicPr>
              <p:cNvPr id="27" name="Graphic 22" descr="Fire with solid fill">
                <a:extLst>
                  <a:ext uri="{FF2B5EF4-FFF2-40B4-BE49-F238E27FC236}">
                    <a16:creationId xmlns:a16="http://schemas.microsoft.com/office/drawing/2014/main" id="{8F35130F-B0AF-63E7-E5EC-E58389F59C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3392" y="5689938"/>
                <a:ext cx="886225" cy="901513"/>
              </a:xfrm>
              <a:prstGeom prst="rect">
                <a:avLst/>
              </a:prstGeom>
            </p:spPr>
          </p:pic>
          <p:sp>
            <p:nvSpPr>
              <p:cNvPr id="52" name="Text Placeholder 5">
                <a:extLst>
                  <a:ext uri="{FF2B5EF4-FFF2-40B4-BE49-F238E27FC236}">
                    <a16:creationId xmlns:a16="http://schemas.microsoft.com/office/drawing/2014/main" id="{DD29A589-B829-E4B5-87C9-E2561421E972}"/>
                  </a:ext>
                </a:extLst>
              </p:cNvPr>
              <p:cNvSpPr txBox="1">
                <a:spLocks/>
              </p:cNvSpPr>
              <p:nvPr/>
            </p:nvSpPr>
            <p:spPr>
              <a:xfrm>
                <a:off x="4992957" y="6568364"/>
                <a:ext cx="1827857" cy="2929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23E2D"/>
                  </a:buClr>
                  <a:buNone/>
                </a:pPr>
                <a:r>
                  <a:rPr lang="en-US" sz="1200" b="1" dirty="0">
                    <a:solidFill>
                      <a:schemeClr val="tx1">
                        <a:lumMod val="75000"/>
                        <a:lumOff val="25000"/>
                      </a:schemeClr>
                    </a:solidFill>
                    <a:latin typeface="Century Gothic"/>
                    <a:ea typeface="+mn-lt"/>
                    <a:cs typeface="+mn-lt"/>
                  </a:rPr>
                  <a:t>Fire Ignition Date</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sp>
            <p:nvSpPr>
              <p:cNvPr id="53" name="Shape 214">
                <a:extLst>
                  <a:ext uri="{FF2B5EF4-FFF2-40B4-BE49-F238E27FC236}">
                    <a16:creationId xmlns:a16="http://schemas.microsoft.com/office/drawing/2014/main" id="{FDC5D64E-33B8-2C18-33DC-6CF1E7C996D6}"/>
                  </a:ext>
                </a:extLst>
              </p:cNvPr>
              <p:cNvSpPr txBox="1"/>
              <p:nvPr/>
            </p:nvSpPr>
            <p:spPr>
              <a:xfrm>
                <a:off x="5267401" y="6761959"/>
                <a:ext cx="883904" cy="333729"/>
              </a:xfrm>
              <a:prstGeom prst="rect">
                <a:avLst/>
              </a:prstGeom>
              <a:noFill/>
              <a:ln>
                <a:noFill/>
              </a:ln>
            </p:spPr>
            <p:txBody>
              <a:bodyPr lIns="91425" tIns="91425" rIns="91425" bIns="91425" anchor="t" anchorCtr="0">
                <a:noAutofit/>
              </a:bodyPr>
              <a:lstStyle/>
              <a:p>
                <a:pPr algn="ctr">
                  <a:defRPr/>
                </a:pPr>
                <a:r>
                  <a:rPr lang="en-US" sz="1400" b="1" kern="0" dirty="0">
                    <a:solidFill>
                      <a:srgbClr val="C13E2D"/>
                    </a:solidFill>
                    <a:latin typeface="Century Gothic"/>
                    <a:cs typeface="Calibri"/>
                  </a:rPr>
                  <a:t>July 6</a:t>
                </a:r>
              </a:p>
            </p:txBody>
          </p:sp>
        </p:grpSp>
      </p:grpSp>
    </p:spTree>
    <p:extLst>
      <p:ext uri="{BB962C8B-B14F-4D97-AF65-F5344CB8AC3E}">
        <p14:creationId xmlns:p14="http://schemas.microsoft.com/office/powerpoint/2010/main" val="1528894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1" descr="A picture containing sky, outdoor, tree, smoke&#10;&#10;Description automatically generated">
            <a:extLst>
              <a:ext uri="{FF2B5EF4-FFF2-40B4-BE49-F238E27FC236}">
                <a16:creationId xmlns:a16="http://schemas.microsoft.com/office/drawing/2014/main" id="{D1525DB4-9F0C-2B12-1B55-C7711826F54E}"/>
              </a:ext>
            </a:extLst>
          </p:cNvPr>
          <p:cNvPicPr>
            <a:picLocks noChangeAspect="1"/>
          </p:cNvPicPr>
          <p:nvPr/>
        </p:nvPicPr>
        <p:blipFill rotWithShape="1">
          <a:blip r:embed="rId3"/>
          <a:srcRect l="-615" t="3941" r="14391" b="1478"/>
          <a:stretch/>
        </p:blipFill>
        <p:spPr>
          <a:xfrm>
            <a:off x="3842635" y="0"/>
            <a:ext cx="8347818" cy="6859252"/>
          </a:xfrm>
          <a:prstGeom prst="rect">
            <a:avLst/>
          </a:prstGeom>
        </p:spPr>
      </p:pic>
      <p:sp>
        <p:nvSpPr>
          <p:cNvPr id="36"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ACCA77F5-E4F4-F044-58BE-BEBC793C3BCC}"/>
              </a:ext>
            </a:extLst>
          </p:cNvPr>
          <p:cNvGrpSpPr/>
          <p:nvPr/>
        </p:nvGrpSpPr>
        <p:grpSpPr>
          <a:xfrm>
            <a:off x="356823" y="881676"/>
            <a:ext cx="3851946" cy="565151"/>
            <a:chOff x="490468" y="775068"/>
            <a:chExt cx="3851946" cy="565151"/>
          </a:xfrm>
        </p:grpSpPr>
        <p:pic>
          <p:nvPicPr>
            <p:cNvPr id="38" name="Graphic 4207" descr="Monthly calendar with solid fill">
              <a:extLst>
                <a:ext uri="{FF2B5EF4-FFF2-40B4-BE49-F238E27FC236}">
                  <a16:creationId xmlns:a16="http://schemas.microsoft.com/office/drawing/2014/main" id="{10F7B51D-79E6-5CC9-BF00-3C74A828DD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468" y="775068"/>
              <a:ext cx="487219" cy="487219"/>
            </a:xfrm>
            <a:prstGeom prst="rect">
              <a:avLst/>
            </a:prstGeom>
          </p:spPr>
        </p:pic>
        <p:sp>
          <p:nvSpPr>
            <p:cNvPr id="39" name="Text Placeholder 1">
              <a:extLst>
                <a:ext uri="{FF2B5EF4-FFF2-40B4-BE49-F238E27FC236}">
                  <a16:creationId xmlns:a16="http://schemas.microsoft.com/office/drawing/2014/main" id="{A7D3D455-BCDF-D934-749C-1EA09BCE38C3}"/>
                </a:ext>
              </a:extLst>
            </p:cNvPr>
            <p:cNvSpPr txBox="1">
              <a:spLocks/>
            </p:cNvSpPr>
            <p:nvPr/>
          </p:nvSpPr>
          <p:spPr>
            <a:xfrm>
              <a:off x="810095" y="850258"/>
              <a:ext cx="3532319" cy="48996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dirty="0">
                  <a:solidFill>
                    <a:schemeClr val="tx1">
                      <a:lumMod val="75000"/>
                      <a:lumOff val="25000"/>
                    </a:schemeClr>
                  </a:solidFill>
                  <a:latin typeface="Century Gothic"/>
                  <a:cs typeface="Calibri"/>
                </a:rPr>
                <a:t>May 2016</a:t>
              </a:r>
              <a:r>
                <a:rPr lang="en-US" sz="1800" dirty="0">
                  <a:solidFill>
                    <a:schemeClr val="tx1">
                      <a:lumMod val="75000"/>
                      <a:lumOff val="25000"/>
                    </a:schemeClr>
                  </a:solidFill>
                  <a:latin typeface="Century Gothic"/>
                  <a:cs typeface="Calibri"/>
                </a:rPr>
                <a:t> – </a:t>
              </a:r>
              <a:r>
                <a:rPr lang="en-US" dirty="0">
                  <a:solidFill>
                    <a:schemeClr val="tx1">
                      <a:lumMod val="75000"/>
                      <a:lumOff val="25000"/>
                    </a:schemeClr>
                  </a:solidFill>
                  <a:latin typeface="Century Gothic"/>
                  <a:cs typeface="Calibri"/>
                </a:rPr>
                <a:t>November 2016</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indent="-228600">
                <a:spcBef>
                  <a:spcPts val="0"/>
                </a:spcBef>
                <a:spcAft>
                  <a:spcPts val="600"/>
                </a:spcAft>
                <a:buFont typeface="Arial" panose="020B0604020202020204" pitchFamily="34" charset="0"/>
                <a:buChar char="•"/>
                <a:defRPr/>
              </a:pPr>
              <a:endParaRPr lang="en-US" sz="1600" dirty="0">
                <a:solidFill>
                  <a:schemeClr val="tx1"/>
                </a:solidFill>
                <a:latin typeface="+mn-lt"/>
              </a:endParaRPr>
            </a:p>
          </p:txBody>
        </p:sp>
      </p:grpSp>
      <p:grpSp>
        <p:nvGrpSpPr>
          <p:cNvPr id="44" name="Group 43">
            <a:extLst>
              <a:ext uri="{FF2B5EF4-FFF2-40B4-BE49-F238E27FC236}">
                <a16:creationId xmlns:a16="http://schemas.microsoft.com/office/drawing/2014/main" id="{3BA9EA44-F012-63A0-F3DB-4644063BC753}"/>
              </a:ext>
            </a:extLst>
          </p:cNvPr>
          <p:cNvGrpSpPr/>
          <p:nvPr/>
        </p:nvGrpSpPr>
        <p:grpSpPr>
          <a:xfrm>
            <a:off x="348326" y="2567694"/>
            <a:ext cx="3501566" cy="487219"/>
            <a:chOff x="508083" y="3245696"/>
            <a:chExt cx="3501566" cy="487219"/>
          </a:xfrm>
        </p:grpSpPr>
        <p:pic>
          <p:nvPicPr>
            <p:cNvPr id="42" name="Graphic 4207" descr="Monthly calendar with solid fill">
              <a:extLst>
                <a:ext uri="{FF2B5EF4-FFF2-40B4-BE49-F238E27FC236}">
                  <a16:creationId xmlns:a16="http://schemas.microsoft.com/office/drawing/2014/main" id="{301E5AAD-6A7C-6E8F-805C-9E249474A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83" y="3245696"/>
              <a:ext cx="487219" cy="487219"/>
            </a:xfrm>
            <a:prstGeom prst="rect">
              <a:avLst/>
            </a:prstGeom>
          </p:spPr>
        </p:pic>
        <p:sp>
          <p:nvSpPr>
            <p:cNvPr id="43" name="Text Placeholder 1">
              <a:extLst>
                <a:ext uri="{FF2B5EF4-FFF2-40B4-BE49-F238E27FC236}">
                  <a16:creationId xmlns:a16="http://schemas.microsoft.com/office/drawing/2014/main" id="{A7493D43-EDD2-1681-D099-EAEC6BD5B5AE}"/>
                </a:ext>
              </a:extLst>
            </p:cNvPr>
            <p:cNvSpPr txBox="1">
              <a:spLocks/>
            </p:cNvSpPr>
            <p:nvPr/>
          </p:nvSpPr>
          <p:spPr>
            <a:xfrm>
              <a:off x="853110" y="3295486"/>
              <a:ext cx="3156539" cy="3855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sz="1800" dirty="0">
                  <a:solidFill>
                    <a:schemeClr val="tx1">
                      <a:lumMod val="75000"/>
                      <a:lumOff val="25000"/>
                    </a:schemeClr>
                  </a:solidFill>
                  <a:latin typeface="Century Gothic"/>
                  <a:cs typeface="Calibri"/>
                </a:rPr>
                <a:t>January </a:t>
              </a:r>
              <a:r>
                <a:rPr lang="en-US" dirty="0">
                  <a:solidFill>
                    <a:schemeClr val="tx1">
                      <a:lumMod val="75000"/>
                      <a:lumOff val="25000"/>
                    </a:schemeClr>
                  </a:solidFill>
                  <a:latin typeface="Century Gothic"/>
                  <a:cs typeface="Calibri"/>
                </a:rPr>
                <a:t>2021</a:t>
              </a:r>
              <a:r>
                <a:rPr lang="en-US" sz="1800" dirty="0">
                  <a:solidFill>
                    <a:schemeClr val="tx1">
                      <a:lumMod val="75000"/>
                      <a:lumOff val="25000"/>
                    </a:schemeClr>
                  </a:solidFill>
                  <a:latin typeface="Century Gothic"/>
                  <a:cs typeface="Calibri"/>
                </a:rPr>
                <a:t> – </a:t>
              </a:r>
              <a:r>
                <a:rPr lang="en-US" dirty="0">
                  <a:solidFill>
                    <a:schemeClr val="tx1">
                      <a:lumMod val="75000"/>
                      <a:lumOff val="25000"/>
                    </a:schemeClr>
                  </a:solidFill>
                  <a:latin typeface="Century Gothic"/>
                  <a:cs typeface="Calibri"/>
                </a:rPr>
                <a:t>July 2021</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a:spcBef>
                  <a:spcPts val="0"/>
                </a:spcBef>
                <a:spcAft>
                  <a:spcPts val="600"/>
                </a:spcAft>
                <a:defRPr/>
              </a:pPr>
              <a:endParaRPr lang="en-US" sz="1600" dirty="0">
                <a:solidFill>
                  <a:schemeClr val="tx1"/>
                </a:solidFill>
                <a:latin typeface="+mn-lt"/>
                <a:cs typeface="Calibri"/>
              </a:endParaRPr>
            </a:p>
          </p:txBody>
        </p:sp>
      </p:grpSp>
      <p:sp>
        <p:nvSpPr>
          <p:cNvPr id="54" name="Text Placeholder 5">
            <a:extLst>
              <a:ext uri="{FF2B5EF4-FFF2-40B4-BE49-F238E27FC236}">
                <a16:creationId xmlns:a16="http://schemas.microsoft.com/office/drawing/2014/main" id="{F4B9DD32-9657-2F18-3F24-0C9998C7C80E}"/>
              </a:ext>
            </a:extLst>
          </p:cNvPr>
          <p:cNvSpPr txBox="1">
            <a:spLocks/>
          </p:cNvSpPr>
          <p:nvPr/>
        </p:nvSpPr>
        <p:spPr>
          <a:xfrm>
            <a:off x="338314" y="4140102"/>
            <a:ext cx="4647760" cy="19881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56" name="Text Placeholder 5">
            <a:extLst>
              <a:ext uri="{FF2B5EF4-FFF2-40B4-BE49-F238E27FC236}">
                <a16:creationId xmlns:a16="http://schemas.microsoft.com/office/drawing/2014/main" id="{F60C00CD-F8C6-31BE-0A66-58B7DA660476}"/>
              </a:ext>
            </a:extLst>
          </p:cNvPr>
          <p:cNvSpPr txBox="1">
            <a:spLocks/>
          </p:cNvSpPr>
          <p:nvPr/>
        </p:nvSpPr>
        <p:spPr>
          <a:xfrm>
            <a:off x="216917" y="1437716"/>
            <a:ext cx="4879988" cy="9861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rPr>
              <a:t>All soil moisture standardization methods presented drought signal approximately 3 months prior to fire.</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57" name="Picture 57">
            <a:extLst>
              <a:ext uri="{FF2B5EF4-FFF2-40B4-BE49-F238E27FC236}">
                <a16:creationId xmlns:a16="http://schemas.microsoft.com/office/drawing/2014/main" id="{740E4F9E-3C33-E5EA-EAEF-118BDE27F308}"/>
              </a:ext>
            </a:extLst>
          </p:cNvPr>
          <p:cNvPicPr>
            <a:picLocks noChangeAspect="1"/>
          </p:cNvPicPr>
          <p:nvPr/>
        </p:nvPicPr>
        <p:blipFill rotWithShape="1">
          <a:blip r:embed="rId6"/>
          <a:srcRect l="-23" t="76812" r="103" b="-243"/>
          <a:stretch/>
        </p:blipFill>
        <p:spPr>
          <a:xfrm>
            <a:off x="4274" y="6732298"/>
            <a:ext cx="12200073" cy="176142"/>
          </a:xfrm>
          <a:prstGeom prst="rect">
            <a:avLst/>
          </a:prstGeom>
        </p:spPr>
      </p:pic>
      <p:sp>
        <p:nvSpPr>
          <p:cNvPr id="2" name="TextBox 1">
            <a:extLst>
              <a:ext uri="{FF2B5EF4-FFF2-40B4-BE49-F238E27FC236}">
                <a16:creationId xmlns:a16="http://schemas.microsoft.com/office/drawing/2014/main" id="{C3F24193-DCCB-292D-26E2-003AAC7FF14E}"/>
              </a:ext>
            </a:extLst>
          </p:cNvPr>
          <p:cNvSpPr txBox="1"/>
          <p:nvPr/>
        </p:nvSpPr>
        <p:spPr>
          <a:xfrm>
            <a:off x="4549" y="6510152"/>
            <a:ext cx="43581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404040"/>
                </a:solidFill>
                <a:latin typeface="Century Gothic"/>
              </a:rPr>
              <a:t>Image Credit: National Park Service</a:t>
            </a:r>
            <a:endParaRPr lang="en-US" sz="1100" dirty="0">
              <a:cs typeface="Calibri" panose="020F0502020204030204"/>
            </a:endParaRPr>
          </a:p>
        </p:txBody>
      </p:sp>
      <p:grpSp>
        <p:nvGrpSpPr>
          <p:cNvPr id="6" name="Group 5">
            <a:extLst>
              <a:ext uri="{FF2B5EF4-FFF2-40B4-BE49-F238E27FC236}">
                <a16:creationId xmlns:a16="http://schemas.microsoft.com/office/drawing/2014/main" id="{05DCD9E4-AF13-90C9-D6CD-844FDA98782D}"/>
              </a:ext>
            </a:extLst>
          </p:cNvPr>
          <p:cNvGrpSpPr/>
          <p:nvPr/>
        </p:nvGrpSpPr>
        <p:grpSpPr>
          <a:xfrm>
            <a:off x="192918" y="169399"/>
            <a:ext cx="2865918" cy="688028"/>
            <a:chOff x="419967" y="338548"/>
            <a:chExt cx="2376874" cy="688028"/>
          </a:xfrm>
        </p:grpSpPr>
        <p:sp>
          <p:nvSpPr>
            <p:cNvPr id="4" name="Rectangle 3">
              <a:extLst>
                <a:ext uri="{FF2B5EF4-FFF2-40B4-BE49-F238E27FC236}">
                  <a16:creationId xmlns:a16="http://schemas.microsoft.com/office/drawing/2014/main" id="{AAFD4325-75A5-F128-4F57-FB17D55AAC37}"/>
                </a:ext>
              </a:extLst>
            </p:cNvPr>
            <p:cNvSpPr/>
            <p:nvPr/>
          </p:nvSpPr>
          <p:spPr>
            <a:xfrm>
              <a:off x="419967" y="338548"/>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Conclusions</a:t>
              </a:r>
              <a:endParaRPr lang="en-US" sz="3600" b="1" dirty="0"/>
            </a:p>
          </p:txBody>
        </p:sp>
        <p:sp>
          <p:nvSpPr>
            <p:cNvPr id="5" name="Right Triangle 4">
              <a:extLst>
                <a:ext uri="{FF2B5EF4-FFF2-40B4-BE49-F238E27FC236}">
                  <a16:creationId xmlns:a16="http://schemas.microsoft.com/office/drawing/2014/main" id="{E8CEBEA5-9674-1FC5-1A74-37303F6991A5}"/>
                </a:ext>
              </a:extLst>
            </p:cNvPr>
            <p:cNvSpPr/>
            <p:nvPr/>
          </p:nvSpPr>
          <p:spPr>
            <a:xfrm flipV="1">
              <a:off x="2181516" y="843066"/>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7" name="Text Placeholder 5">
            <a:extLst>
              <a:ext uri="{FF2B5EF4-FFF2-40B4-BE49-F238E27FC236}">
                <a16:creationId xmlns:a16="http://schemas.microsoft.com/office/drawing/2014/main" id="{1CA106FB-59D0-2EA8-9E91-EF98C9120FA0}"/>
              </a:ext>
            </a:extLst>
          </p:cNvPr>
          <p:cNvSpPr txBox="1">
            <a:spLocks/>
          </p:cNvSpPr>
          <p:nvPr/>
        </p:nvSpPr>
        <p:spPr>
          <a:xfrm>
            <a:off x="279375" y="3186812"/>
            <a:ext cx="4879988" cy="10169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Variability among soil moisture standardization methods reflects fire regime of the Western US.</a:t>
            </a: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B1B4098E-8271-24A3-494A-C56ABDABD919}"/>
              </a:ext>
            </a:extLst>
          </p:cNvPr>
          <p:cNvSpPr txBox="1">
            <a:spLocks/>
          </p:cNvSpPr>
          <p:nvPr/>
        </p:nvSpPr>
        <p:spPr>
          <a:xfrm>
            <a:off x="274579" y="4955852"/>
            <a:ext cx="4879988" cy="14018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1800" dirty="0">
                <a:solidFill>
                  <a:schemeClr val="tx1">
                    <a:lumMod val="75000"/>
                    <a:lumOff val="25000"/>
                  </a:schemeClr>
                </a:solidFill>
                <a:latin typeface="Century Gothic"/>
                <a:cs typeface="Calibri" panose="020F0502020204030204"/>
              </a:rPr>
              <a:t>Remotely sensed soil moisture data mirror fuel conditions as measured by vegetation indices, indicating its utility in measuring regional wildfire potential.</a:t>
            </a:r>
          </a:p>
        </p:txBody>
      </p:sp>
      <p:grpSp>
        <p:nvGrpSpPr>
          <p:cNvPr id="18" name="Group 17">
            <a:extLst>
              <a:ext uri="{FF2B5EF4-FFF2-40B4-BE49-F238E27FC236}">
                <a16:creationId xmlns:a16="http://schemas.microsoft.com/office/drawing/2014/main" id="{6AD75314-8ED7-9996-B9C7-C704D7C2D922}"/>
              </a:ext>
            </a:extLst>
          </p:cNvPr>
          <p:cNvGrpSpPr/>
          <p:nvPr/>
        </p:nvGrpSpPr>
        <p:grpSpPr>
          <a:xfrm>
            <a:off x="350982" y="4313343"/>
            <a:ext cx="3491213" cy="521855"/>
            <a:chOff x="350982" y="3901114"/>
            <a:chExt cx="3491213" cy="521855"/>
          </a:xfrm>
        </p:grpSpPr>
        <p:sp>
          <p:nvSpPr>
            <p:cNvPr id="11" name="Text Placeholder 1">
              <a:extLst>
                <a:ext uri="{FF2B5EF4-FFF2-40B4-BE49-F238E27FC236}">
                  <a16:creationId xmlns:a16="http://schemas.microsoft.com/office/drawing/2014/main" id="{313FA2F8-D0AE-C73E-0A55-97AF305959E9}"/>
                </a:ext>
              </a:extLst>
            </p:cNvPr>
            <p:cNvSpPr txBox="1">
              <a:spLocks/>
            </p:cNvSpPr>
            <p:nvPr/>
          </p:nvSpPr>
          <p:spPr>
            <a:xfrm>
              <a:off x="685656" y="3979091"/>
              <a:ext cx="3156539" cy="3855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a:spcAft>
                  <a:spcPts val="600"/>
                </a:spcAft>
                <a:buClr>
                  <a:srgbClr val="CF703B"/>
                </a:buClr>
                <a:defRPr/>
              </a:pPr>
              <a:r>
                <a:rPr lang="en-US" dirty="0">
                  <a:solidFill>
                    <a:schemeClr val="tx1">
                      <a:lumMod val="75000"/>
                      <a:lumOff val="25000"/>
                    </a:schemeClr>
                  </a:solidFill>
                  <a:latin typeface="Century Gothic"/>
                  <a:cs typeface="Calibri"/>
                </a:rPr>
                <a:t>Overall</a:t>
              </a:r>
              <a:endParaRPr lang="en-US" sz="1800" dirty="0">
                <a:solidFill>
                  <a:schemeClr val="tx1">
                    <a:lumMod val="75000"/>
                    <a:lumOff val="25000"/>
                  </a:schemeClr>
                </a:solidFill>
                <a:latin typeface="Century Gothic"/>
              </a:endParaRPr>
            </a:p>
            <a:p>
              <a:pPr indent="-228600">
                <a:spcBef>
                  <a:spcPts val="0"/>
                </a:spcBef>
                <a:spcAft>
                  <a:spcPts val="600"/>
                </a:spcAft>
                <a:buFont typeface="Arial" panose="020B0604020202020204" pitchFamily="34" charset="0"/>
                <a:buChar char="•"/>
                <a:defRPr/>
              </a:pPr>
              <a:endParaRPr lang="en-US" sz="1600" b="0" i="0" u="none" strike="noStrike" cap="none" spc="0" normalizeH="0" baseline="0" noProof="0" dirty="0">
                <a:ln>
                  <a:noFill/>
                </a:ln>
                <a:solidFill>
                  <a:schemeClr val="tx1"/>
                </a:solidFill>
                <a:effectLst/>
                <a:uLnTx/>
                <a:uFillTx/>
                <a:latin typeface="+mn-lt"/>
                <a:cs typeface="Calibri"/>
              </a:endParaRPr>
            </a:p>
            <a:p>
              <a:pPr>
                <a:spcBef>
                  <a:spcPts val="0"/>
                </a:spcBef>
                <a:spcAft>
                  <a:spcPts val="600"/>
                </a:spcAft>
                <a:defRPr/>
              </a:pPr>
              <a:endParaRPr lang="en-US" sz="1600" dirty="0">
                <a:solidFill>
                  <a:schemeClr val="tx1"/>
                </a:solidFill>
                <a:latin typeface="+mn-lt"/>
                <a:cs typeface="Calibri"/>
              </a:endParaRPr>
            </a:p>
          </p:txBody>
        </p:sp>
        <p:pic>
          <p:nvPicPr>
            <p:cNvPr id="17" name="Graphic 17" descr="Bonfire with solid fill">
              <a:extLst>
                <a:ext uri="{FF2B5EF4-FFF2-40B4-BE49-F238E27FC236}">
                  <a16:creationId xmlns:a16="http://schemas.microsoft.com/office/drawing/2014/main" id="{81AEA4E5-30D4-35F0-C71A-EDBFEE15D4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0982" y="3901114"/>
              <a:ext cx="514158" cy="521855"/>
            </a:xfrm>
            <a:prstGeom prst="rect">
              <a:avLst/>
            </a:prstGeom>
          </p:spPr>
        </p:pic>
      </p:grpSp>
    </p:spTree>
    <p:extLst>
      <p:ext uri="{BB962C8B-B14F-4D97-AF65-F5344CB8AC3E}">
        <p14:creationId xmlns:p14="http://schemas.microsoft.com/office/powerpoint/2010/main" val="148110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6DE9155-8629-89F3-5E38-1B366542679B}"/>
              </a:ext>
            </a:extLst>
          </p:cNvPr>
          <p:cNvSpPr/>
          <p:nvPr/>
        </p:nvSpPr>
        <p:spPr>
          <a:xfrm>
            <a:off x="4839255" y="4041007"/>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00100"/>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dirty="0">
                <a:latin typeface="Century Gothic"/>
              </a:rPr>
              <a:t>Resolution of r</a:t>
            </a:r>
            <a:r>
              <a:rPr lang="en-US" sz="2000" kern="1200" dirty="0">
                <a:latin typeface="Century Gothic"/>
              </a:rPr>
              <a:t>emote sensing imagery</a:t>
            </a:r>
          </a:p>
        </p:txBody>
      </p:sp>
      <p:sp>
        <p:nvSpPr>
          <p:cNvPr id="8" name="Hexagon 7">
            <a:extLst>
              <a:ext uri="{FF2B5EF4-FFF2-40B4-BE49-F238E27FC236}">
                <a16:creationId xmlns:a16="http://schemas.microsoft.com/office/drawing/2014/main" id="{1320D628-3672-FFC1-398E-A8A8109919CC}"/>
              </a:ext>
            </a:extLst>
          </p:cNvPr>
          <p:cNvSpPr/>
          <p:nvPr/>
        </p:nvSpPr>
        <p:spPr>
          <a:xfrm>
            <a:off x="4905724" y="5014885"/>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Hexagon 8">
            <a:extLst>
              <a:ext uri="{FF2B5EF4-FFF2-40B4-BE49-F238E27FC236}">
                <a16:creationId xmlns:a16="http://schemas.microsoft.com/office/drawing/2014/main" id="{0A11858C-5503-87A7-8CCF-E709FB59A36D}"/>
              </a:ext>
            </a:extLst>
          </p:cNvPr>
          <p:cNvSpPr/>
          <p:nvPr/>
        </p:nvSpPr>
        <p:spPr>
          <a:xfrm>
            <a:off x="2651034" y="2857950"/>
            <a:ext cx="2560855" cy="2202344"/>
          </a:xfrm>
          <a:prstGeom prst="hexagon">
            <a:avLst>
              <a:gd name="adj" fmla="val 25000"/>
              <a:gd name="vf" fmla="val 115470"/>
            </a:avLst>
          </a:prstGeom>
          <a:blipFill>
            <a:blip r:embed="rId3"/>
            <a:stretch>
              <a:fillRect l="-111191" t="-121012" r="-198977" b="-92668"/>
            </a:stretch>
          </a:blipFill>
          <a:ln>
            <a:solidFill>
              <a:srgbClr val="2E4638"/>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883570DE-DAD5-3351-F794-DDA3365888C2}"/>
              </a:ext>
            </a:extLst>
          </p:cNvPr>
          <p:cNvSpPr/>
          <p:nvPr/>
        </p:nvSpPr>
        <p:spPr>
          <a:xfrm>
            <a:off x="4394008" y="4770687"/>
            <a:ext cx="299563" cy="258185"/>
          </a:xfrm>
          <a:prstGeom prst="hexagon">
            <a:avLst>
              <a:gd name="adj" fmla="val 25000"/>
              <a:gd name="vf" fmla="val 115470"/>
            </a:avLst>
          </a:prstGeom>
          <a:ln>
            <a:solidFill>
              <a:srgbClr val="2E463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7A152DC4-AFCA-591B-A57C-90B6DA0E6417}"/>
              </a:ext>
            </a:extLst>
          </p:cNvPr>
          <p:cNvSpPr/>
          <p:nvPr/>
        </p:nvSpPr>
        <p:spPr>
          <a:xfrm>
            <a:off x="7019054" y="2829925"/>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C2F00"/>
          </a:solidFill>
          <a:ln>
            <a:noFill/>
          </a:ln>
        </p:spPr>
        <p:style>
          <a:lnRef idx="2">
            <a:scrgbClr r="0" g="0" b="0"/>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Seasonality of vegetation indices</a:t>
            </a:r>
          </a:p>
        </p:txBody>
      </p:sp>
      <p:sp>
        <p:nvSpPr>
          <p:cNvPr id="13" name="Hexagon 12">
            <a:extLst>
              <a:ext uri="{FF2B5EF4-FFF2-40B4-BE49-F238E27FC236}">
                <a16:creationId xmlns:a16="http://schemas.microsoft.com/office/drawing/2014/main" id="{7217F82B-7068-EC12-A8CF-82931AD70EBC}"/>
              </a:ext>
            </a:extLst>
          </p:cNvPr>
          <p:cNvSpPr/>
          <p:nvPr/>
        </p:nvSpPr>
        <p:spPr>
          <a:xfrm>
            <a:off x="8768175" y="4742129"/>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Hexagon 13">
            <a:extLst>
              <a:ext uri="{FF2B5EF4-FFF2-40B4-BE49-F238E27FC236}">
                <a16:creationId xmlns:a16="http://schemas.microsoft.com/office/drawing/2014/main" id="{44A0DD30-A741-2B96-387A-23C309F1ADB4}"/>
              </a:ext>
            </a:extLst>
          </p:cNvPr>
          <p:cNvSpPr/>
          <p:nvPr/>
        </p:nvSpPr>
        <p:spPr>
          <a:xfrm>
            <a:off x="9198854" y="4041007"/>
            <a:ext cx="2558578" cy="2205940"/>
          </a:xfrm>
          <a:prstGeom prst="hexagon">
            <a:avLst>
              <a:gd name="adj" fmla="val 25000"/>
              <a:gd name="vf" fmla="val 115470"/>
            </a:avLst>
          </a:prstGeom>
          <a:blipFill dpi="0" rotWithShape="1">
            <a:blip r:embed="rId4"/>
            <a:srcRect/>
            <a:stretch>
              <a:fillRect/>
            </a:stretch>
          </a:blipFill>
          <a:ln>
            <a:solidFill>
              <a:srgbClr val="75816A"/>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Hexagon 14">
            <a:extLst>
              <a:ext uri="{FF2B5EF4-FFF2-40B4-BE49-F238E27FC236}">
                <a16:creationId xmlns:a16="http://schemas.microsoft.com/office/drawing/2014/main" id="{79992E7D-2203-01A7-C764-2B094079F10F}"/>
              </a:ext>
            </a:extLst>
          </p:cNvPr>
          <p:cNvSpPr/>
          <p:nvPr/>
        </p:nvSpPr>
        <p:spPr>
          <a:xfrm>
            <a:off x="9265322" y="5014885"/>
            <a:ext cx="299563" cy="258185"/>
          </a:xfrm>
          <a:prstGeom prst="hexagon">
            <a:avLst>
              <a:gd name="adj" fmla="val 25000"/>
              <a:gd name="vf" fmla="val 115470"/>
            </a:avLst>
          </a:prstGeom>
          <a:ln>
            <a:solidFill>
              <a:srgbClr val="75826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7BD6F1E4-F7C4-787E-9660-A4B227E05BC6}"/>
              </a:ext>
            </a:extLst>
          </p:cNvPr>
          <p:cNvSpPr/>
          <p:nvPr/>
        </p:nvSpPr>
        <p:spPr>
          <a:xfrm>
            <a:off x="4839255" y="162408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9E0108"/>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a:rPr>
              <a:t>Cloud cover in the Great Smoky Mountains</a:t>
            </a:r>
          </a:p>
        </p:txBody>
      </p:sp>
      <p:sp>
        <p:nvSpPr>
          <p:cNvPr id="17" name="Hexagon 16">
            <a:extLst>
              <a:ext uri="{FF2B5EF4-FFF2-40B4-BE49-F238E27FC236}">
                <a16:creationId xmlns:a16="http://schemas.microsoft.com/office/drawing/2014/main" id="{A8801D09-EB12-14CF-B584-29710322E8C0}"/>
              </a:ext>
            </a:extLst>
          </p:cNvPr>
          <p:cNvSpPr/>
          <p:nvPr/>
        </p:nvSpPr>
        <p:spPr>
          <a:xfrm>
            <a:off x="6573807" y="1671880"/>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Hexagon 17">
            <a:extLst>
              <a:ext uri="{FF2B5EF4-FFF2-40B4-BE49-F238E27FC236}">
                <a16:creationId xmlns:a16="http://schemas.microsoft.com/office/drawing/2014/main" id="{C4909C46-CAB1-8ED1-2117-54EAC3F8FE20}"/>
              </a:ext>
            </a:extLst>
          </p:cNvPr>
          <p:cNvSpPr/>
          <p:nvPr/>
        </p:nvSpPr>
        <p:spPr>
          <a:xfrm>
            <a:off x="7019054" y="420633"/>
            <a:ext cx="2558578" cy="2202344"/>
          </a:xfrm>
          <a:prstGeom prst="hexagon">
            <a:avLst>
              <a:gd name="adj" fmla="val 25000"/>
              <a:gd name="vf" fmla="val 115470"/>
            </a:avLst>
          </a:prstGeom>
          <a:blipFill dpi="0" rotWithShape="1">
            <a:blip r:embed="rId5"/>
            <a:srcRect/>
            <a:stretch>
              <a:fillRect b="75"/>
            </a:stretch>
          </a:blipFill>
          <a:ln>
            <a:solidFill>
              <a:srgbClr val="7FA5B4"/>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Hexagon 18">
            <a:extLst>
              <a:ext uri="{FF2B5EF4-FFF2-40B4-BE49-F238E27FC236}">
                <a16:creationId xmlns:a16="http://schemas.microsoft.com/office/drawing/2014/main" id="{BA0B3931-28BC-6914-3801-26AF3062D9B8}"/>
              </a:ext>
            </a:extLst>
          </p:cNvPr>
          <p:cNvSpPr/>
          <p:nvPr/>
        </p:nvSpPr>
        <p:spPr>
          <a:xfrm>
            <a:off x="7094628" y="1387468"/>
            <a:ext cx="299563" cy="258185"/>
          </a:xfrm>
          <a:prstGeom prst="hexagon">
            <a:avLst>
              <a:gd name="adj" fmla="val 25000"/>
              <a:gd name="vf" fmla="val 115470"/>
            </a:avLst>
          </a:prstGeom>
          <a:ln>
            <a:solidFill>
              <a:srgbClr val="83ABBA"/>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Text Placeholder 4">
            <a:extLst>
              <a:ext uri="{FF2B5EF4-FFF2-40B4-BE49-F238E27FC236}">
                <a16:creationId xmlns:a16="http://schemas.microsoft.com/office/drawing/2014/main" id="{CAAA3110-58C1-21EE-6E99-C23A760A7B85}"/>
              </a:ext>
            </a:extLst>
          </p:cNvPr>
          <p:cNvSpPr txBox="1">
            <a:spLocks/>
          </p:cNvSpPr>
          <p:nvPr/>
        </p:nvSpPr>
        <p:spPr>
          <a:xfrm>
            <a:off x="2418" y="6370229"/>
            <a:ext cx="2069450" cy="3328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Image credit: Carl Wycoff,</a:t>
            </a:r>
          </a:p>
        </p:txBody>
      </p:sp>
      <p:sp>
        <p:nvSpPr>
          <p:cNvPr id="22" name="Text Placeholder 4">
            <a:extLst>
              <a:ext uri="{FF2B5EF4-FFF2-40B4-BE49-F238E27FC236}">
                <a16:creationId xmlns:a16="http://schemas.microsoft.com/office/drawing/2014/main" id="{61D0FAA6-E1AB-08A7-677E-F91484F4E9FB}"/>
              </a:ext>
            </a:extLst>
          </p:cNvPr>
          <p:cNvSpPr txBox="1">
            <a:spLocks/>
          </p:cNvSpPr>
          <p:nvPr/>
        </p:nvSpPr>
        <p:spPr>
          <a:xfrm>
            <a:off x="1470845" y="6370229"/>
            <a:ext cx="1323473" cy="3328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 Emily Carlin</a:t>
            </a:r>
          </a:p>
        </p:txBody>
      </p:sp>
      <p:sp>
        <p:nvSpPr>
          <p:cNvPr id="23" name="Freeform 22">
            <a:extLst>
              <a:ext uri="{FF2B5EF4-FFF2-40B4-BE49-F238E27FC236}">
                <a16:creationId xmlns:a16="http://schemas.microsoft.com/office/drawing/2014/main" id="{8DA65D38-AF13-B9E5-3AA2-B784BDAA35A3}"/>
              </a:ext>
            </a:extLst>
          </p:cNvPr>
          <p:cNvSpPr/>
          <p:nvPr/>
        </p:nvSpPr>
        <p:spPr>
          <a:xfrm>
            <a:off x="9198854" y="162408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E85D01"/>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KDBI not commonly used in western United States</a:t>
            </a:r>
          </a:p>
        </p:txBody>
      </p:sp>
      <p:sp>
        <p:nvSpPr>
          <p:cNvPr id="6" name="Freeform 22">
            <a:extLst>
              <a:ext uri="{FF2B5EF4-FFF2-40B4-BE49-F238E27FC236}">
                <a16:creationId xmlns:a16="http://schemas.microsoft.com/office/drawing/2014/main" id="{AF76C55D-DC34-4A41-9C98-3A4637A79232}"/>
              </a:ext>
            </a:extLst>
          </p:cNvPr>
          <p:cNvSpPr/>
          <p:nvPr/>
        </p:nvSpPr>
        <p:spPr>
          <a:xfrm>
            <a:off x="566688" y="4048112"/>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F68C03"/>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FAW values outside of expected range</a:t>
            </a:r>
          </a:p>
        </p:txBody>
      </p:sp>
      <p:grpSp>
        <p:nvGrpSpPr>
          <p:cNvPr id="2" name="Group 1">
            <a:extLst>
              <a:ext uri="{FF2B5EF4-FFF2-40B4-BE49-F238E27FC236}">
                <a16:creationId xmlns:a16="http://schemas.microsoft.com/office/drawing/2014/main" id="{B45234D6-E216-0FA9-2340-6A1A5CAD558C}"/>
              </a:ext>
            </a:extLst>
          </p:cNvPr>
          <p:cNvGrpSpPr/>
          <p:nvPr/>
        </p:nvGrpSpPr>
        <p:grpSpPr>
          <a:xfrm>
            <a:off x="419967" y="338548"/>
            <a:ext cx="4791920" cy="688028"/>
            <a:chOff x="149510" y="416170"/>
            <a:chExt cx="2376874" cy="688028"/>
          </a:xfrm>
        </p:grpSpPr>
        <p:sp>
          <p:nvSpPr>
            <p:cNvPr id="10" name="Right Triangle 4">
              <a:extLst>
                <a:ext uri="{FF2B5EF4-FFF2-40B4-BE49-F238E27FC236}">
                  <a16:creationId xmlns:a16="http://schemas.microsoft.com/office/drawing/2014/main" id="{002133FE-BE6A-8000-3E91-693B54AF1BA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a:extLst>
                <a:ext uri="{FF2B5EF4-FFF2-40B4-BE49-F238E27FC236}">
                  <a16:creationId xmlns:a16="http://schemas.microsoft.com/office/drawing/2014/main" id="{E4182A6C-D1B0-4D7E-5561-6BE7AAD8A3CF}"/>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Errors and Uncertainties</a:t>
              </a:r>
              <a:endParaRPr lang="en-US" sz="3600" b="1" dirty="0"/>
            </a:p>
          </p:txBody>
        </p:sp>
      </p:grpSp>
    </p:spTree>
    <p:extLst>
      <p:ext uri="{BB962C8B-B14F-4D97-AF65-F5344CB8AC3E}">
        <p14:creationId xmlns:p14="http://schemas.microsoft.com/office/powerpoint/2010/main" val="11215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2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21030C-4C18-DDDB-5844-03953C4EA4C1}"/>
              </a:ext>
            </a:extLst>
          </p:cNvPr>
          <p:cNvGrpSpPr/>
          <p:nvPr/>
        </p:nvGrpSpPr>
        <p:grpSpPr>
          <a:xfrm>
            <a:off x="4788453" y="2617442"/>
            <a:ext cx="4738378" cy="3417022"/>
            <a:chOff x="6976373" y="2790969"/>
            <a:chExt cx="4738378" cy="3417022"/>
          </a:xfrm>
        </p:grpSpPr>
        <p:sp>
          <p:nvSpPr>
            <p:cNvPr id="4" name="Freeform 3">
              <a:extLst>
                <a:ext uri="{FF2B5EF4-FFF2-40B4-BE49-F238E27FC236}">
                  <a16:creationId xmlns:a16="http://schemas.microsoft.com/office/drawing/2014/main" id="{D83DF787-7185-8141-5102-9C67D4F6EFF4}"/>
                </a:ext>
              </a:extLst>
            </p:cNvPr>
            <p:cNvSpPr/>
            <p:nvPr/>
          </p:nvSpPr>
          <p:spPr>
            <a:xfrm>
              <a:off x="6976373" y="2790969"/>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DC2F00"/>
            </a:solidFill>
            <a:ln>
              <a:noFill/>
            </a:ln>
          </p:spPr>
          <p:style>
            <a:lnRef idx="2">
              <a:scrgbClr r="0" g="0" b="0"/>
            </a:lnRef>
            <a:fillRef idx="1">
              <a:scrgbClr r="0" g="0" b="0"/>
            </a:fillRef>
            <a:effectRef idx="0">
              <a:schemeClr val="accent5">
                <a:hueOff val="-3676672"/>
                <a:satOff val="-5114"/>
                <a:lumOff val="-1961"/>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Integrating other vegetation indices</a:t>
              </a:r>
              <a:endParaRPr lang="en-US" dirty="0"/>
            </a:p>
          </p:txBody>
        </p:sp>
        <p:sp>
          <p:nvSpPr>
            <p:cNvPr id="5" name="Hexagon 4">
              <a:extLst>
                <a:ext uri="{FF2B5EF4-FFF2-40B4-BE49-F238E27FC236}">
                  <a16:creationId xmlns:a16="http://schemas.microsoft.com/office/drawing/2014/main" id="{D761334B-1033-4C5A-76AA-6164E51F9D10}"/>
                </a:ext>
              </a:extLst>
            </p:cNvPr>
            <p:cNvSpPr/>
            <p:nvPr/>
          </p:nvSpPr>
          <p:spPr>
            <a:xfrm>
              <a:off x="8711355" y="4681872"/>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Hexagon 5">
              <a:extLst>
                <a:ext uri="{FF2B5EF4-FFF2-40B4-BE49-F238E27FC236}">
                  <a16:creationId xmlns:a16="http://schemas.microsoft.com/office/drawing/2014/main" id="{3C2BF105-D4C5-1172-D620-B56B2CC5CF27}"/>
                </a:ext>
              </a:extLst>
            </p:cNvPr>
            <p:cNvSpPr/>
            <p:nvPr/>
          </p:nvSpPr>
          <p:spPr>
            <a:xfrm>
              <a:off x="9156173" y="4002051"/>
              <a:ext cx="2558578" cy="2205940"/>
            </a:xfrm>
            <a:prstGeom prst="hexagon">
              <a:avLst>
                <a:gd name="adj" fmla="val 25000"/>
                <a:gd name="vf" fmla="val 115470"/>
              </a:avLst>
            </a:prstGeom>
            <a:noFill/>
            <a:ln>
              <a:solidFill>
                <a:schemeClr val="bg1">
                  <a:lumMod val="50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Hexagon 6">
              <a:extLst>
                <a:ext uri="{FF2B5EF4-FFF2-40B4-BE49-F238E27FC236}">
                  <a16:creationId xmlns:a16="http://schemas.microsoft.com/office/drawing/2014/main" id="{2A9875EC-C6F9-89F2-D806-B726D13A6D32}"/>
                </a:ext>
              </a:extLst>
            </p:cNvPr>
            <p:cNvSpPr/>
            <p:nvPr/>
          </p:nvSpPr>
          <p:spPr>
            <a:xfrm>
              <a:off x="9222641" y="4975929"/>
              <a:ext cx="299563" cy="258185"/>
            </a:xfrm>
            <a:prstGeom prst="hexagon">
              <a:avLst>
                <a:gd name="adj" fmla="val 25000"/>
                <a:gd name="vf" fmla="val 115470"/>
              </a:avLst>
            </a:prstGeom>
            <a:ln>
              <a:solidFill>
                <a:schemeClr val="bg1">
                  <a:lumMod val="5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8" name="Group 7">
            <a:extLst>
              <a:ext uri="{FF2B5EF4-FFF2-40B4-BE49-F238E27FC236}">
                <a16:creationId xmlns:a16="http://schemas.microsoft.com/office/drawing/2014/main" id="{884893B7-BAD4-78DD-B22D-FAF66A446660}"/>
              </a:ext>
            </a:extLst>
          </p:cNvPr>
          <p:cNvGrpSpPr/>
          <p:nvPr/>
        </p:nvGrpSpPr>
        <p:grpSpPr>
          <a:xfrm>
            <a:off x="420624" y="2615849"/>
            <a:ext cx="4739652" cy="3385777"/>
            <a:chOff x="6976841" y="405296"/>
            <a:chExt cx="4739652" cy="3385777"/>
          </a:xfrm>
        </p:grpSpPr>
        <p:sp>
          <p:nvSpPr>
            <p:cNvPr id="9" name="Hexagon 8">
              <a:extLst>
                <a:ext uri="{FF2B5EF4-FFF2-40B4-BE49-F238E27FC236}">
                  <a16:creationId xmlns:a16="http://schemas.microsoft.com/office/drawing/2014/main" id="{4EA7EE7D-CD2A-5B77-BC97-5B576513AB2C}"/>
                </a:ext>
              </a:extLst>
            </p:cNvPr>
            <p:cNvSpPr/>
            <p:nvPr/>
          </p:nvSpPr>
          <p:spPr>
            <a:xfrm>
              <a:off x="6976841" y="405296"/>
              <a:ext cx="2560320" cy="2203704"/>
            </a:xfrm>
            <a:prstGeom prst="hexagon">
              <a:avLst>
                <a:gd name="adj" fmla="val 25000"/>
                <a:gd name="vf" fmla="val 115470"/>
              </a:avLst>
            </a:prstGeom>
            <a:blipFill>
              <a:blip r:embed="rId3"/>
              <a:stretch>
                <a:fillRect b="75"/>
              </a:stretch>
            </a:blipFill>
            <a:ln>
              <a:solidFill>
                <a:schemeClr val="tx1">
                  <a:lumMod val="50000"/>
                  <a:lumOff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Hexagon 10">
              <a:extLst>
                <a:ext uri="{FF2B5EF4-FFF2-40B4-BE49-F238E27FC236}">
                  <a16:creationId xmlns:a16="http://schemas.microsoft.com/office/drawing/2014/main" id="{AA12D91E-A3A3-4710-D456-0D32A1AD3994}"/>
                </a:ext>
              </a:extLst>
            </p:cNvPr>
            <p:cNvSpPr/>
            <p:nvPr/>
          </p:nvSpPr>
          <p:spPr>
            <a:xfrm>
              <a:off x="9175600" y="1376391"/>
              <a:ext cx="299563" cy="258185"/>
            </a:xfrm>
            <a:prstGeom prst="hexagon">
              <a:avLst>
                <a:gd name="adj" fmla="val 25000"/>
                <a:gd name="vf" fmla="val 115470"/>
              </a:avLst>
            </a:prstGeom>
            <a:ln>
              <a:solidFill>
                <a:schemeClr val="tx1">
                  <a:lumMod val="50000"/>
                  <a:lumOff val="50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3383DC4D-1237-E13A-CDBB-728F6574950A}"/>
                </a:ext>
              </a:extLst>
            </p:cNvPr>
            <p:cNvSpPr/>
            <p:nvPr/>
          </p:nvSpPr>
          <p:spPr>
            <a:xfrm>
              <a:off x="9156173" y="1587369"/>
              <a:ext cx="2560320" cy="2203704"/>
            </a:xfrm>
            <a:custGeom>
              <a:avLst/>
              <a:gdLst>
                <a:gd name="connsiteX0" fmla="*/ 0 w 1532940"/>
                <a:gd name="connsiteY0" fmla="*/ 658157 h 1316313"/>
                <a:gd name="connsiteX1" fmla="*/ 329078 w 1532940"/>
                <a:gd name="connsiteY1" fmla="*/ 0 h 1316313"/>
                <a:gd name="connsiteX2" fmla="*/ 1203862 w 1532940"/>
                <a:gd name="connsiteY2" fmla="*/ 0 h 1316313"/>
                <a:gd name="connsiteX3" fmla="*/ 1532940 w 1532940"/>
                <a:gd name="connsiteY3" fmla="*/ 658157 h 1316313"/>
                <a:gd name="connsiteX4" fmla="*/ 1203862 w 1532940"/>
                <a:gd name="connsiteY4" fmla="*/ 1316313 h 1316313"/>
                <a:gd name="connsiteX5" fmla="*/ 329078 w 1532940"/>
                <a:gd name="connsiteY5" fmla="*/ 1316313 h 1316313"/>
                <a:gd name="connsiteX6" fmla="*/ 0 w 1532940"/>
                <a:gd name="connsiteY6" fmla="*/ 658157 h 13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313">
                  <a:moveTo>
                    <a:pt x="0" y="658157"/>
                  </a:moveTo>
                  <a:lnTo>
                    <a:pt x="329078" y="0"/>
                  </a:lnTo>
                  <a:lnTo>
                    <a:pt x="1203862" y="0"/>
                  </a:lnTo>
                  <a:lnTo>
                    <a:pt x="1532940" y="658157"/>
                  </a:lnTo>
                  <a:lnTo>
                    <a:pt x="1203862" y="1316313"/>
                  </a:lnTo>
                  <a:lnTo>
                    <a:pt x="329078" y="1316313"/>
                  </a:lnTo>
                  <a:lnTo>
                    <a:pt x="0" y="658157"/>
                  </a:lnTo>
                  <a:close/>
                </a:path>
              </a:pathLst>
            </a:custGeom>
            <a:solidFill>
              <a:srgbClr val="D0010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438" tIns="249604" rIns="237438" bIns="249604" numCol="1" spcCol="1270" anchor="ctr" anchorCtr="0">
              <a:noAutofit/>
            </a:bodyPr>
            <a:lstStyle/>
            <a:p>
              <a:pPr algn="ctr" defTabSz="1600200">
                <a:lnSpc>
                  <a:spcPct val="90000"/>
                </a:lnSpc>
                <a:spcBef>
                  <a:spcPct val="0"/>
                </a:spcBef>
                <a:spcAft>
                  <a:spcPct val="35000"/>
                </a:spcAft>
              </a:pPr>
              <a:r>
                <a:rPr lang="en-US" sz="2000" dirty="0">
                  <a:latin typeface="Century Gothic"/>
                </a:rPr>
                <a:t>National assessment of major wildfires</a:t>
              </a:r>
            </a:p>
          </p:txBody>
        </p:sp>
        <p:sp>
          <p:nvSpPr>
            <p:cNvPr id="13" name="Hexagon 12">
              <a:extLst>
                <a:ext uri="{FF2B5EF4-FFF2-40B4-BE49-F238E27FC236}">
                  <a16:creationId xmlns:a16="http://schemas.microsoft.com/office/drawing/2014/main" id="{96583F6A-17F0-2A7C-FEB5-E21EFADE6EEF}"/>
                </a:ext>
              </a:extLst>
            </p:cNvPr>
            <p:cNvSpPr/>
            <p:nvPr/>
          </p:nvSpPr>
          <p:spPr>
            <a:xfrm>
              <a:off x="9681810" y="1642917"/>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4" name="Group 13">
            <a:extLst>
              <a:ext uri="{FF2B5EF4-FFF2-40B4-BE49-F238E27FC236}">
                <a16:creationId xmlns:a16="http://schemas.microsoft.com/office/drawing/2014/main" id="{BB57FC43-12F9-3313-3F19-AE485FA7D8F0}"/>
              </a:ext>
            </a:extLst>
          </p:cNvPr>
          <p:cNvGrpSpPr/>
          <p:nvPr/>
        </p:nvGrpSpPr>
        <p:grpSpPr>
          <a:xfrm>
            <a:off x="9159945" y="214260"/>
            <a:ext cx="2560320" cy="2203704"/>
            <a:chOff x="415806" y="1587369"/>
            <a:chExt cx="2560320" cy="2203704"/>
          </a:xfrm>
        </p:grpSpPr>
        <p:sp>
          <p:nvSpPr>
            <p:cNvPr id="15" name="Hexagon 14">
              <a:extLst>
                <a:ext uri="{FF2B5EF4-FFF2-40B4-BE49-F238E27FC236}">
                  <a16:creationId xmlns:a16="http://schemas.microsoft.com/office/drawing/2014/main" id="{10CDA6BC-6CA3-D0BD-205C-6CA96EE8FB5B}"/>
                </a:ext>
              </a:extLst>
            </p:cNvPr>
            <p:cNvSpPr/>
            <p:nvPr/>
          </p:nvSpPr>
          <p:spPr>
            <a:xfrm>
              <a:off x="415806" y="1587369"/>
              <a:ext cx="2560320" cy="2203704"/>
            </a:xfrm>
            <a:prstGeom prst="hexagon">
              <a:avLst>
                <a:gd name="adj" fmla="val 25000"/>
                <a:gd name="vf" fmla="val 115470"/>
              </a:avLst>
            </a:prstGeom>
            <a:blipFill>
              <a:blip r:embed="rId4"/>
              <a:stretch>
                <a:fillRect t="241"/>
              </a:stretch>
            </a:blipFill>
            <a:ln>
              <a:solidFill>
                <a:srgbClr val="B5C4C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Hexagon 16">
              <a:extLst>
                <a:ext uri="{FF2B5EF4-FFF2-40B4-BE49-F238E27FC236}">
                  <a16:creationId xmlns:a16="http://schemas.microsoft.com/office/drawing/2014/main" id="{44F353BA-2F99-43B7-EF0B-7C19E9090C50}"/>
                </a:ext>
              </a:extLst>
            </p:cNvPr>
            <p:cNvSpPr/>
            <p:nvPr/>
          </p:nvSpPr>
          <p:spPr>
            <a:xfrm>
              <a:off x="936041" y="3481251"/>
              <a:ext cx="299563" cy="258185"/>
            </a:xfrm>
            <a:prstGeom prst="hexagon">
              <a:avLst>
                <a:gd name="adj" fmla="val 25000"/>
                <a:gd name="vf" fmla="val 115470"/>
              </a:avLst>
            </a:prstGeom>
            <a:ln>
              <a:solidFill>
                <a:srgbClr val="B5C4CD"/>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9" name="Group 18">
            <a:extLst>
              <a:ext uri="{FF2B5EF4-FFF2-40B4-BE49-F238E27FC236}">
                <a16:creationId xmlns:a16="http://schemas.microsoft.com/office/drawing/2014/main" id="{FB118BB3-F4B4-0445-7BFA-D051CBE0CEFF}"/>
              </a:ext>
            </a:extLst>
          </p:cNvPr>
          <p:cNvGrpSpPr/>
          <p:nvPr/>
        </p:nvGrpSpPr>
        <p:grpSpPr>
          <a:xfrm flipH="1">
            <a:off x="6969106" y="1421815"/>
            <a:ext cx="2558578" cy="2205940"/>
            <a:chOff x="4796574" y="4002051"/>
            <a:chExt cx="2558578" cy="2205940"/>
          </a:xfrm>
        </p:grpSpPr>
        <p:sp>
          <p:nvSpPr>
            <p:cNvPr id="21" name="Freeform 20">
              <a:extLst>
                <a:ext uri="{FF2B5EF4-FFF2-40B4-BE49-F238E27FC236}">
                  <a16:creationId xmlns:a16="http://schemas.microsoft.com/office/drawing/2014/main" id="{6CB9D41D-1029-2ECB-A185-7E8608BF1FAD}"/>
                </a:ext>
              </a:extLst>
            </p:cNvPr>
            <p:cNvSpPr/>
            <p:nvPr/>
          </p:nvSpPr>
          <p:spPr>
            <a:xfrm>
              <a:off x="4796574" y="4002051"/>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E95D08"/>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397043" tIns="367720" rIns="397043" bIns="367720" numCol="1" spcCol="1270" anchor="ctr" anchorCtr="0">
              <a:noAutofit/>
            </a:bodyPr>
            <a:lstStyle/>
            <a:p>
              <a:pPr algn="ctr" defTabSz="889000">
                <a:lnSpc>
                  <a:spcPct val="90000"/>
                </a:lnSpc>
                <a:spcBef>
                  <a:spcPct val="0"/>
                </a:spcBef>
                <a:spcAft>
                  <a:spcPct val="35000"/>
                </a:spcAft>
              </a:pPr>
              <a:r>
                <a:rPr lang="en-US" sz="2000" dirty="0">
                  <a:latin typeface="Century Gothic"/>
                </a:rPr>
                <a:t>Expanding fire analyses to other ecosystems</a:t>
              </a:r>
              <a:endParaRPr lang="en-US" dirty="0"/>
            </a:p>
          </p:txBody>
        </p:sp>
        <p:sp>
          <p:nvSpPr>
            <p:cNvPr id="22" name="Hexagon 21">
              <a:extLst>
                <a:ext uri="{FF2B5EF4-FFF2-40B4-BE49-F238E27FC236}">
                  <a16:creationId xmlns:a16="http://schemas.microsoft.com/office/drawing/2014/main" id="{4FFD4519-03E9-FB7E-6AA8-231DAD2489B5}"/>
                </a:ext>
              </a:extLst>
            </p:cNvPr>
            <p:cNvSpPr/>
            <p:nvPr/>
          </p:nvSpPr>
          <p:spPr>
            <a:xfrm>
              <a:off x="4863043" y="4975929"/>
              <a:ext cx="299563" cy="258185"/>
            </a:xfrm>
            <a:prstGeom prst="hexagon">
              <a:avLst>
                <a:gd name="adj" fmla="val 25000"/>
                <a:gd name="vf" fmla="val 115470"/>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3" name="Text Placeholder 4">
            <a:extLst>
              <a:ext uri="{FF2B5EF4-FFF2-40B4-BE49-F238E27FC236}">
                <a16:creationId xmlns:a16="http://schemas.microsoft.com/office/drawing/2014/main" id="{226E3013-D2DA-CE7C-3892-4239C747CDA6}"/>
              </a:ext>
            </a:extLst>
          </p:cNvPr>
          <p:cNvSpPr txBox="1">
            <a:spLocks/>
          </p:cNvSpPr>
          <p:nvPr/>
        </p:nvSpPr>
        <p:spPr>
          <a:xfrm>
            <a:off x="2418" y="6509929"/>
            <a:ext cx="5608320" cy="345523"/>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a:rPr>
              <a:t>Image credit: Metric Maps and U.S. Fish and Wildlife Service</a:t>
            </a:r>
            <a:endParaRPr lang="en-US" sz="900" dirty="0">
              <a:solidFill>
                <a:schemeClr val="tx1">
                  <a:lumMod val="75000"/>
                  <a:lumOff val="25000"/>
                </a:schemeClr>
              </a:solidFill>
              <a:ea typeface="+mn-lt"/>
              <a:cs typeface="+mn-lt"/>
            </a:endParaRPr>
          </a:p>
          <a:p>
            <a:pPr>
              <a:lnSpc>
                <a:spcPct val="90000"/>
              </a:lnSpc>
              <a:spcBef>
                <a:spcPts val="1000"/>
              </a:spcBef>
              <a:defRPr/>
            </a:pPr>
            <a:endParaRPr lang="en-US" sz="900" dirty="0">
              <a:solidFill>
                <a:schemeClr val="tx1">
                  <a:lumMod val="75000"/>
                  <a:lumOff val="25000"/>
                </a:schemeClr>
              </a:solidFill>
              <a:latin typeface="Century Gothic"/>
            </a:endParaRPr>
          </a:p>
        </p:txBody>
      </p:sp>
      <p:pic>
        <p:nvPicPr>
          <p:cNvPr id="16" name="Graphic 15" descr="Layers Design outline">
            <a:extLst>
              <a:ext uri="{FF2B5EF4-FFF2-40B4-BE49-F238E27FC236}">
                <a16:creationId xmlns:a16="http://schemas.microsoft.com/office/drawing/2014/main" id="{FCD4DA82-0530-E593-D93F-A52E7EFFC4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9354" y="4111655"/>
            <a:ext cx="1649975" cy="1649975"/>
          </a:xfrm>
          <a:prstGeom prst="rect">
            <a:avLst/>
          </a:prstGeom>
        </p:spPr>
      </p:pic>
      <p:pic>
        <p:nvPicPr>
          <p:cNvPr id="20" name="Graphic 19" descr="Deciduous tree outline">
            <a:extLst>
              <a:ext uri="{FF2B5EF4-FFF2-40B4-BE49-F238E27FC236}">
                <a16:creationId xmlns:a16="http://schemas.microsoft.com/office/drawing/2014/main" id="{CB7A55DB-DB4D-5698-9DAD-E8C6575005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77294" y="4577401"/>
            <a:ext cx="354093" cy="354093"/>
          </a:xfrm>
          <a:prstGeom prst="rect">
            <a:avLst/>
          </a:prstGeom>
        </p:spPr>
      </p:pic>
      <p:pic>
        <p:nvPicPr>
          <p:cNvPr id="26" name="Graphic 25" descr="Deciduous tree outline">
            <a:extLst>
              <a:ext uri="{FF2B5EF4-FFF2-40B4-BE49-F238E27FC236}">
                <a16:creationId xmlns:a16="http://schemas.microsoft.com/office/drawing/2014/main" id="{10C6D392-28E5-CE50-E75E-E9DB67C196B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9847" y="5103024"/>
            <a:ext cx="282417" cy="282417"/>
          </a:xfrm>
          <a:prstGeom prst="rect">
            <a:avLst/>
          </a:prstGeom>
        </p:spPr>
      </p:pic>
      <p:sp>
        <p:nvSpPr>
          <p:cNvPr id="25" name="Freeform 24">
            <a:extLst>
              <a:ext uri="{FF2B5EF4-FFF2-40B4-BE49-F238E27FC236}">
                <a16:creationId xmlns:a16="http://schemas.microsoft.com/office/drawing/2014/main" id="{A6F11F28-8080-1B5A-11FB-E2A02EB92D6A}"/>
              </a:ext>
            </a:extLst>
          </p:cNvPr>
          <p:cNvSpPr/>
          <p:nvPr/>
        </p:nvSpPr>
        <p:spPr>
          <a:xfrm>
            <a:off x="2595907" y="1433776"/>
            <a:ext cx="2558578" cy="2205940"/>
          </a:xfrm>
          <a:custGeom>
            <a:avLst/>
            <a:gdLst>
              <a:gd name="connsiteX0" fmla="*/ 0 w 2558578"/>
              <a:gd name="connsiteY0" fmla="*/ 1102970 h 2205940"/>
              <a:gd name="connsiteX1" fmla="*/ 551485 w 2558578"/>
              <a:gd name="connsiteY1" fmla="*/ 1 h 2205940"/>
              <a:gd name="connsiteX2" fmla="*/ 2007093 w 2558578"/>
              <a:gd name="connsiteY2" fmla="*/ 1 h 2205940"/>
              <a:gd name="connsiteX3" fmla="*/ 2558578 w 2558578"/>
              <a:gd name="connsiteY3" fmla="*/ 1102970 h 2205940"/>
              <a:gd name="connsiteX4" fmla="*/ 2007093 w 2558578"/>
              <a:gd name="connsiteY4" fmla="*/ 2205939 h 2205940"/>
              <a:gd name="connsiteX5" fmla="*/ 551485 w 2558578"/>
              <a:gd name="connsiteY5" fmla="*/ 2205939 h 2205940"/>
              <a:gd name="connsiteX6" fmla="*/ 0 w 2558578"/>
              <a:gd name="connsiteY6" fmla="*/ 1102970 h 220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78" h="2205940">
                <a:moveTo>
                  <a:pt x="0" y="1102970"/>
                </a:moveTo>
                <a:lnTo>
                  <a:pt x="551485" y="1"/>
                </a:lnTo>
                <a:lnTo>
                  <a:pt x="2007093" y="1"/>
                </a:lnTo>
                <a:lnTo>
                  <a:pt x="2558578" y="1102970"/>
                </a:lnTo>
                <a:lnTo>
                  <a:pt x="2007093" y="2205939"/>
                </a:lnTo>
                <a:lnTo>
                  <a:pt x="551485" y="2205939"/>
                </a:lnTo>
                <a:lnTo>
                  <a:pt x="0" y="1102970"/>
                </a:lnTo>
                <a:close/>
              </a:path>
            </a:pathLst>
          </a:custGeom>
          <a:solidFill>
            <a:srgbClr val="9E0108"/>
          </a:solidFill>
          <a:ln>
            <a:noFill/>
          </a:ln>
        </p:spPr>
        <p:style>
          <a:lnRef idx="2">
            <a:scrgbClr r="0" g="0" b="0"/>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397043" tIns="367720" rIns="397043" bIns="367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a:rPr>
              <a:t>Fuel load maps</a:t>
            </a:r>
          </a:p>
        </p:txBody>
      </p:sp>
      <p:grpSp>
        <p:nvGrpSpPr>
          <p:cNvPr id="2" name="Group 1">
            <a:extLst>
              <a:ext uri="{FF2B5EF4-FFF2-40B4-BE49-F238E27FC236}">
                <a16:creationId xmlns:a16="http://schemas.microsoft.com/office/drawing/2014/main" id="{4686D5AA-F097-2345-0FC8-6B75E6841DF4}"/>
              </a:ext>
            </a:extLst>
          </p:cNvPr>
          <p:cNvGrpSpPr/>
          <p:nvPr/>
        </p:nvGrpSpPr>
        <p:grpSpPr>
          <a:xfrm>
            <a:off x="419967" y="295416"/>
            <a:ext cx="3713617" cy="716781"/>
            <a:chOff x="149510" y="416170"/>
            <a:chExt cx="2376874" cy="688028"/>
          </a:xfrm>
        </p:grpSpPr>
        <p:sp>
          <p:nvSpPr>
            <p:cNvPr id="27" name="Right Triangle 4">
              <a:extLst>
                <a:ext uri="{FF2B5EF4-FFF2-40B4-BE49-F238E27FC236}">
                  <a16:creationId xmlns:a16="http://schemas.microsoft.com/office/drawing/2014/main" id="{8C2A9446-0BE8-AD38-861F-AC1561EB9485}"/>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0D8A3A33-5406-6D6A-3C3A-946CD79D52A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Future Work</a:t>
              </a:r>
              <a:endParaRPr lang="en-US" sz="3600" b="1" dirty="0"/>
            </a:p>
          </p:txBody>
        </p:sp>
      </p:grpSp>
    </p:spTree>
    <p:extLst>
      <p:ext uri="{BB962C8B-B14F-4D97-AF65-F5344CB8AC3E}">
        <p14:creationId xmlns:p14="http://schemas.microsoft.com/office/powerpoint/2010/main" val="411301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24E77F40-6545-8FE0-B4F5-C5BB8842B9C5}"/>
              </a:ext>
            </a:extLst>
          </p:cNvPr>
          <p:cNvPicPr>
            <a:picLocks noChangeAspect="1"/>
          </p:cNvPicPr>
          <p:nvPr/>
        </p:nvPicPr>
        <p:blipFill>
          <a:blip r:embed="rId3"/>
          <a:stretch>
            <a:fillRect/>
          </a:stretch>
        </p:blipFill>
        <p:spPr>
          <a:xfrm>
            <a:off x="8848175" y="85638"/>
            <a:ext cx="1542691" cy="1585824"/>
          </a:xfrm>
          <a:prstGeom prst="rect">
            <a:avLst/>
          </a:prstGeom>
        </p:spPr>
      </p:pic>
      <p:sp>
        <p:nvSpPr>
          <p:cNvPr id="3" name="TextBox 1">
            <a:extLst>
              <a:ext uri="{FF2B5EF4-FFF2-40B4-BE49-F238E27FC236}">
                <a16:creationId xmlns:a16="http://schemas.microsoft.com/office/drawing/2014/main" id="{92D8C91D-549D-18FF-79A5-87D1269DECF3}"/>
              </a:ext>
            </a:extLst>
          </p:cNvPr>
          <p:cNvSpPr txBox="1"/>
          <p:nvPr/>
        </p:nvSpPr>
        <p:spPr>
          <a:xfrm>
            <a:off x="1423544" y="1949570"/>
            <a:ext cx="3863264" cy="41242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b="1" u="sng" dirty="0">
                <a:solidFill>
                  <a:srgbClr val="C13E2D"/>
                </a:solidFill>
                <a:latin typeface="Century Gothic"/>
              </a:rPr>
              <a:t>Project Partners</a:t>
            </a:r>
            <a:endParaRPr lang="en-US" sz="2400" dirty="0">
              <a:solidFill>
                <a:srgbClr val="C13E2D"/>
              </a:solidFill>
              <a:ea typeface="+mn-lt"/>
              <a:cs typeface="+mn-lt"/>
            </a:endParaRPr>
          </a:p>
          <a:p>
            <a:pPr marL="342900" indent="-342900">
              <a:spcAft>
                <a:spcPts val="600"/>
              </a:spcAft>
              <a:buFont typeface="Webdings,Sans-Serif"/>
              <a:buChar char="4"/>
            </a:pPr>
            <a:r>
              <a:rPr lang="en-US" sz="2600" dirty="0">
                <a:solidFill>
                  <a:schemeClr val="tx1">
                    <a:lumMod val="75000"/>
                    <a:lumOff val="25000"/>
                  </a:schemeClr>
                </a:solidFill>
                <a:latin typeface="Century Gothic"/>
                <a:ea typeface="+mn-lt"/>
                <a:cs typeface="+mn-lt"/>
              </a:rPr>
              <a:t>Dr. Timothy Brown</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Marina Skumanich</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Britt Parker</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Dr. Sheila Saia</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Corey Davis</a:t>
            </a:r>
          </a:p>
          <a:p>
            <a:pPr marL="342900" indent="-342900">
              <a:spcAft>
                <a:spcPts val="600"/>
              </a:spcAft>
              <a:buFont typeface="Webdings,Sans-Serif"/>
              <a:buChar char="4"/>
            </a:pPr>
            <a:r>
              <a:rPr lang="en-US" sz="2600" dirty="0">
                <a:solidFill>
                  <a:schemeClr val="tx1">
                    <a:lumMod val="75000"/>
                    <a:lumOff val="25000"/>
                  </a:schemeClr>
                </a:solidFill>
                <a:latin typeface="Century Gothic"/>
                <a:cs typeface="Calibri"/>
              </a:rPr>
              <a:t>Dr. Tyson Ochsner</a:t>
            </a:r>
          </a:p>
          <a:p>
            <a:pPr>
              <a:spcAft>
                <a:spcPts val="600"/>
              </a:spcAft>
            </a:pPr>
            <a:endParaRPr lang="en-US" sz="2400" dirty="0">
              <a:solidFill>
                <a:srgbClr val="C00000"/>
              </a:solidFill>
              <a:latin typeface="Century Gothic"/>
            </a:endParaRPr>
          </a:p>
          <a:p>
            <a:pPr>
              <a:spcAft>
                <a:spcPts val="600"/>
              </a:spcAft>
            </a:pPr>
            <a:endParaRPr lang="en-US" b="1" u="sng" dirty="0">
              <a:solidFill>
                <a:srgbClr val="CD7143"/>
              </a:solidFill>
              <a:latin typeface="Century Gothic"/>
              <a:ea typeface="+mn-lt"/>
              <a:cs typeface="+mn-lt"/>
            </a:endParaRPr>
          </a:p>
        </p:txBody>
      </p:sp>
      <p:sp>
        <p:nvSpPr>
          <p:cNvPr id="4" name="TextBox 1">
            <a:extLst>
              <a:ext uri="{FF2B5EF4-FFF2-40B4-BE49-F238E27FC236}">
                <a16:creationId xmlns:a16="http://schemas.microsoft.com/office/drawing/2014/main" id="{78E60326-A7DB-C638-3459-611834EB20C5}"/>
              </a:ext>
            </a:extLst>
          </p:cNvPr>
          <p:cNvSpPr txBox="1"/>
          <p:nvPr/>
        </p:nvSpPr>
        <p:spPr>
          <a:xfrm>
            <a:off x="6771736" y="1487123"/>
            <a:ext cx="4801757" cy="37394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2400" b="1" u="sng" dirty="0">
              <a:solidFill>
                <a:srgbClr val="CD7143"/>
              </a:solidFill>
              <a:latin typeface="Century Gothic"/>
            </a:endParaRPr>
          </a:p>
          <a:p>
            <a:pPr>
              <a:spcAft>
                <a:spcPts val="600"/>
              </a:spcAft>
            </a:pPr>
            <a:r>
              <a:rPr lang="en-US" sz="2400" b="1" u="sng" dirty="0">
                <a:solidFill>
                  <a:srgbClr val="C13E2D"/>
                </a:solidFill>
                <a:latin typeface="Century Gothic"/>
              </a:rPr>
              <a:t>DEVELOP Node Leadership</a:t>
            </a:r>
            <a:endParaRPr lang="en-US" sz="2400" b="1" u="sng" dirty="0">
              <a:solidFill>
                <a:srgbClr val="C13E2D"/>
              </a:solidFill>
              <a:latin typeface="Century Gothic"/>
              <a:cs typeface="Calibri"/>
            </a:endParaRP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rPr>
              <a:t>Kathryn Caruso – Fellow</a:t>
            </a:r>
            <a:endParaRPr lang="en-US" sz="2600" dirty="0">
              <a:solidFill>
                <a:schemeClr val="tx1">
                  <a:lumMod val="75000"/>
                  <a:lumOff val="25000"/>
                </a:schemeClr>
              </a:solidFill>
              <a:latin typeface="Calibri"/>
              <a:ea typeface="+mn-lt"/>
              <a:cs typeface="+mn-lt"/>
            </a:endParaRPr>
          </a:p>
          <a:p>
            <a:pPr marL="342900" indent="-342900">
              <a:spcAft>
                <a:spcPts val="600"/>
              </a:spcAft>
              <a:buFont typeface="Webdings,Sans-Serif"/>
              <a:buChar char="4"/>
            </a:pPr>
            <a:endParaRPr lang="en-US" sz="2600" dirty="0">
              <a:solidFill>
                <a:schemeClr val="tx1">
                  <a:lumMod val="75000"/>
                  <a:lumOff val="25000"/>
                </a:schemeClr>
              </a:solidFill>
              <a:latin typeface="Century Gothic"/>
            </a:endParaRPr>
          </a:p>
          <a:p>
            <a:pPr>
              <a:spcAft>
                <a:spcPts val="600"/>
              </a:spcAft>
            </a:pPr>
            <a:r>
              <a:rPr lang="en-US" sz="2600" b="1" u="sng" dirty="0">
                <a:solidFill>
                  <a:srgbClr val="C13E2D"/>
                </a:solidFill>
                <a:latin typeface="Century Gothic"/>
              </a:rPr>
              <a:t>Science Advisors</a:t>
            </a: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cs typeface="Calibri" panose="020F0502020204030204"/>
              </a:rPr>
              <a:t>Ronnie Leeper</a:t>
            </a:r>
            <a:endParaRPr lang="en-US" sz="2600" dirty="0">
              <a:solidFill>
                <a:schemeClr val="tx1">
                  <a:lumMod val="75000"/>
                  <a:lumOff val="25000"/>
                </a:schemeClr>
              </a:solidFill>
              <a:ea typeface="+mn-lt"/>
              <a:cs typeface="+mn-lt"/>
            </a:endParaRPr>
          </a:p>
          <a:p>
            <a:pPr marL="342900" indent="-342900">
              <a:spcAft>
                <a:spcPts val="600"/>
              </a:spcAft>
              <a:buClr>
                <a:srgbClr val="C13E2D"/>
              </a:buClr>
              <a:buFont typeface="Webdings,Sans-Serif"/>
              <a:buChar char="4"/>
            </a:pPr>
            <a:r>
              <a:rPr lang="en-US" sz="2600" dirty="0">
                <a:solidFill>
                  <a:schemeClr val="tx1">
                    <a:lumMod val="75000"/>
                    <a:lumOff val="25000"/>
                  </a:schemeClr>
                </a:solidFill>
                <a:latin typeface="Century Gothic"/>
                <a:cs typeface="Calibri" panose="020F0502020204030204"/>
              </a:rPr>
              <a:t>Molly Wolosyzn</a:t>
            </a:r>
            <a:endParaRPr lang="en-US" dirty="0"/>
          </a:p>
          <a:p>
            <a:pPr>
              <a:spcAft>
                <a:spcPts val="600"/>
              </a:spcAft>
            </a:pPr>
            <a:endParaRPr lang="en-US" sz="2400" b="1" u="sng" dirty="0">
              <a:solidFill>
                <a:srgbClr val="CD7143"/>
              </a:solidFill>
              <a:latin typeface="Century Gothic"/>
            </a:endParaRPr>
          </a:p>
        </p:txBody>
      </p:sp>
      <p:pic>
        <p:nvPicPr>
          <p:cNvPr id="7" name="Picture 7">
            <a:extLst>
              <a:ext uri="{FF2B5EF4-FFF2-40B4-BE49-F238E27FC236}">
                <a16:creationId xmlns:a16="http://schemas.microsoft.com/office/drawing/2014/main" id="{24541B4C-52E3-471F-7BBA-C6C8031480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526694" y="73818"/>
            <a:ext cx="1591489" cy="1591489"/>
          </a:xfrm>
          <a:prstGeom prst="rect">
            <a:avLst/>
          </a:prstGeom>
        </p:spPr>
      </p:pic>
      <p:pic>
        <p:nvPicPr>
          <p:cNvPr id="8" name="Graphic 8" descr="Agriculture outline">
            <a:extLst>
              <a:ext uri="{FF2B5EF4-FFF2-40B4-BE49-F238E27FC236}">
                <a16:creationId xmlns:a16="http://schemas.microsoft.com/office/drawing/2014/main" id="{E5983509-2A74-9EA6-3892-C259C45DF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310" y="1720970"/>
            <a:ext cx="914400" cy="914400"/>
          </a:xfrm>
          <a:prstGeom prst="rect">
            <a:avLst/>
          </a:prstGeom>
        </p:spPr>
      </p:pic>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97B366-6904-DE41-AC0F-CB15561B90BE}"/>
              </a:ext>
            </a:extLst>
          </p:cNvPr>
          <p:cNvGrpSpPr/>
          <p:nvPr/>
        </p:nvGrpSpPr>
        <p:grpSpPr>
          <a:xfrm>
            <a:off x="419967" y="338548"/>
            <a:ext cx="2376874" cy="688028"/>
            <a:chOff x="149510" y="416170"/>
            <a:chExt cx="2376874" cy="688028"/>
          </a:xfrm>
        </p:grpSpPr>
        <p:sp>
          <p:nvSpPr>
            <p:cNvPr id="5" name="Right Triangle 4">
              <a:extLst>
                <a:ext uri="{FF2B5EF4-FFF2-40B4-BE49-F238E27FC236}">
                  <a16:creationId xmlns:a16="http://schemas.microsoft.com/office/drawing/2014/main" id="{3F68C824-10B2-CA48-8D50-269AFF13CCF1}"/>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B883D1FF-A725-1C48-BFF4-03C2CBA4589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Overview</a:t>
              </a:r>
              <a:endParaRPr lang="en-US" sz="3600" b="1" dirty="0"/>
            </a:p>
          </p:txBody>
        </p:sp>
      </p:grpSp>
      <p:sp>
        <p:nvSpPr>
          <p:cNvPr id="7" name="Freeform 17">
            <a:extLst>
              <a:ext uri="{FF2B5EF4-FFF2-40B4-BE49-F238E27FC236}">
                <a16:creationId xmlns:a16="http://schemas.microsoft.com/office/drawing/2014/main" id="{776313B1-08B5-224A-A13F-CB53706E6C8B}"/>
              </a:ext>
            </a:extLst>
          </p:cNvPr>
          <p:cNvSpPr/>
          <p:nvPr/>
        </p:nvSpPr>
        <p:spPr>
          <a:xfrm flipV="1">
            <a:off x="6190468" y="1372489"/>
            <a:ext cx="3393916" cy="615334"/>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DC2F00"/>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8" name="Straight Connector 7">
            <a:extLst>
              <a:ext uri="{FF2B5EF4-FFF2-40B4-BE49-F238E27FC236}">
                <a16:creationId xmlns:a16="http://schemas.microsoft.com/office/drawing/2014/main" id="{9B65DF84-BB5A-0D43-AD2E-E27829D32045}"/>
              </a:ext>
            </a:extLst>
          </p:cNvPr>
          <p:cNvCxnSpPr>
            <a:cxnSpLocks/>
          </p:cNvCxnSpPr>
          <p:nvPr/>
        </p:nvCxnSpPr>
        <p:spPr>
          <a:xfrm flipH="1">
            <a:off x="2051956" y="2309762"/>
            <a:ext cx="503782" cy="1"/>
          </a:xfrm>
          <a:prstGeom prst="line">
            <a:avLst/>
          </a:prstGeom>
          <a:ln w="6350" cmpd="sng">
            <a:solidFill>
              <a:srgbClr val="F58C04"/>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9" name="Freeform 20">
            <a:extLst>
              <a:ext uri="{FF2B5EF4-FFF2-40B4-BE49-F238E27FC236}">
                <a16:creationId xmlns:a16="http://schemas.microsoft.com/office/drawing/2014/main" id="{224A8AD1-887C-1A4A-A18A-9D82CAE975A6}"/>
              </a:ext>
            </a:extLst>
          </p:cNvPr>
          <p:cNvSpPr/>
          <p:nvPr/>
        </p:nvSpPr>
        <p:spPr>
          <a:xfrm flipH="1">
            <a:off x="3588912" y="4932098"/>
            <a:ext cx="1156252" cy="495835"/>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E95D08"/>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sp>
        <p:nvSpPr>
          <p:cNvPr id="10" name="Freeform 9">
            <a:extLst>
              <a:ext uri="{FF2B5EF4-FFF2-40B4-BE49-F238E27FC236}">
                <a16:creationId xmlns:a16="http://schemas.microsoft.com/office/drawing/2014/main" id="{1C73799C-011D-484E-A433-A306EEC1303C}"/>
              </a:ext>
            </a:extLst>
          </p:cNvPr>
          <p:cNvSpPr/>
          <p:nvPr/>
        </p:nvSpPr>
        <p:spPr>
          <a:xfrm>
            <a:off x="7630088" y="4911582"/>
            <a:ext cx="1184760" cy="510659"/>
          </a:xfrm>
          <a:custGeom>
            <a:avLst/>
            <a:gdLst>
              <a:gd name="connsiteX0" fmla="*/ 9167091 w 9167091"/>
              <a:gd name="connsiteY0" fmla="*/ 5137727 h 5149273"/>
              <a:gd name="connsiteX1" fmla="*/ 11546 w 9167091"/>
              <a:gd name="connsiteY1" fmla="*/ 5149273 h 5149273"/>
              <a:gd name="connsiteX2" fmla="*/ 0 w 9167091"/>
              <a:gd name="connsiteY2" fmla="*/ 0 h 5149273"/>
            </a:gdLst>
            <a:ahLst/>
            <a:cxnLst>
              <a:cxn ang="0">
                <a:pos x="connsiteX0" y="connsiteY0"/>
              </a:cxn>
              <a:cxn ang="0">
                <a:pos x="connsiteX1" y="connsiteY1"/>
              </a:cxn>
              <a:cxn ang="0">
                <a:pos x="connsiteX2" y="connsiteY2"/>
              </a:cxn>
            </a:cxnLst>
            <a:rect l="l" t="t" r="r" b="b"/>
            <a:pathLst>
              <a:path w="9167091" h="5149273">
                <a:moveTo>
                  <a:pt x="9167091" y="5137727"/>
                </a:moveTo>
                <a:lnTo>
                  <a:pt x="11546" y="5149273"/>
                </a:lnTo>
                <a:cubicBezTo>
                  <a:pt x="7697" y="3432849"/>
                  <a:pt x="3849" y="1716424"/>
                  <a:pt x="0" y="0"/>
                </a:cubicBezTo>
              </a:path>
            </a:pathLst>
          </a:custGeom>
          <a:ln w="6350" cmpd="sng">
            <a:solidFill>
              <a:srgbClr val="D10002"/>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dirty="0">
              <a:latin typeface="Century Gothic" panose="020B0502020202020204" pitchFamily="34" charset="0"/>
              <a:ea typeface="Open Sans Regular" charset="0"/>
              <a:cs typeface="Open Sans Regular" charset="0"/>
            </a:endParaRPr>
          </a:p>
        </p:txBody>
      </p:sp>
      <p:cxnSp>
        <p:nvCxnSpPr>
          <p:cNvPr id="11" name="Straight Connector 10">
            <a:extLst>
              <a:ext uri="{FF2B5EF4-FFF2-40B4-BE49-F238E27FC236}">
                <a16:creationId xmlns:a16="http://schemas.microsoft.com/office/drawing/2014/main" id="{1482B5AE-164B-5B4A-A8FD-2CFF94DF0CA4}"/>
              </a:ext>
            </a:extLst>
          </p:cNvPr>
          <p:cNvCxnSpPr>
            <a:cxnSpLocks/>
          </p:cNvCxnSpPr>
          <p:nvPr/>
        </p:nvCxnSpPr>
        <p:spPr>
          <a:xfrm>
            <a:off x="9831627" y="3807796"/>
            <a:ext cx="483559" cy="1"/>
          </a:xfrm>
          <a:prstGeom prst="line">
            <a:avLst/>
          </a:prstGeom>
          <a:ln w="6350" cmpd="sng">
            <a:solidFill>
              <a:srgbClr val="9E010A"/>
            </a:solidFill>
            <a:headEnd type="none"/>
            <a:tailEnd type="oval" w="med" len="med"/>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4A4AC99-BC04-7644-A7E4-605EF1BEB984}"/>
              </a:ext>
            </a:extLst>
          </p:cNvPr>
          <p:cNvSpPr txBox="1"/>
          <p:nvPr/>
        </p:nvSpPr>
        <p:spPr>
          <a:xfrm>
            <a:off x="1116404" y="5227878"/>
            <a:ext cx="2472074" cy="400110"/>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Objectives</a:t>
            </a:r>
          </a:p>
        </p:txBody>
      </p:sp>
      <p:sp>
        <p:nvSpPr>
          <p:cNvPr id="28" name="TextBox 27">
            <a:extLst>
              <a:ext uri="{FF2B5EF4-FFF2-40B4-BE49-F238E27FC236}">
                <a16:creationId xmlns:a16="http://schemas.microsoft.com/office/drawing/2014/main" id="{06227E13-06CF-0742-93B2-E3D5E64D016F}"/>
              </a:ext>
            </a:extLst>
          </p:cNvPr>
          <p:cNvSpPr txBox="1"/>
          <p:nvPr/>
        </p:nvSpPr>
        <p:spPr>
          <a:xfrm>
            <a:off x="425411" y="5581442"/>
            <a:ext cx="3071837" cy="738664"/>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Supporting understanding of fire dynamics using Earth observations</a:t>
            </a:r>
          </a:p>
        </p:txBody>
      </p:sp>
      <p:sp>
        <p:nvSpPr>
          <p:cNvPr id="29" name="TextBox 28">
            <a:extLst>
              <a:ext uri="{FF2B5EF4-FFF2-40B4-BE49-F238E27FC236}">
                <a16:creationId xmlns:a16="http://schemas.microsoft.com/office/drawing/2014/main" id="{EBD593CB-B90B-164D-9E70-25C7F21D41A1}"/>
              </a:ext>
            </a:extLst>
          </p:cNvPr>
          <p:cNvSpPr txBox="1"/>
          <p:nvPr/>
        </p:nvSpPr>
        <p:spPr>
          <a:xfrm>
            <a:off x="9626611" y="1165807"/>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Methods</a:t>
            </a:r>
          </a:p>
        </p:txBody>
      </p:sp>
      <p:sp>
        <p:nvSpPr>
          <p:cNvPr id="30" name="TextBox 29">
            <a:extLst>
              <a:ext uri="{FF2B5EF4-FFF2-40B4-BE49-F238E27FC236}">
                <a16:creationId xmlns:a16="http://schemas.microsoft.com/office/drawing/2014/main" id="{62F3A7BA-FCAB-8846-B172-C1A2C40408CE}"/>
              </a:ext>
            </a:extLst>
          </p:cNvPr>
          <p:cNvSpPr txBox="1"/>
          <p:nvPr/>
        </p:nvSpPr>
        <p:spPr>
          <a:xfrm>
            <a:off x="8880776" y="5198378"/>
            <a:ext cx="2472074"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Results</a:t>
            </a:r>
          </a:p>
        </p:txBody>
      </p:sp>
      <p:sp>
        <p:nvSpPr>
          <p:cNvPr id="31" name="TextBox 30">
            <a:extLst>
              <a:ext uri="{FF2B5EF4-FFF2-40B4-BE49-F238E27FC236}">
                <a16:creationId xmlns:a16="http://schemas.microsoft.com/office/drawing/2014/main" id="{4BEAD54A-1081-0443-80FE-466B956C7ED5}"/>
              </a:ext>
            </a:extLst>
          </p:cNvPr>
          <p:cNvSpPr txBox="1"/>
          <p:nvPr/>
        </p:nvSpPr>
        <p:spPr>
          <a:xfrm>
            <a:off x="10357448" y="3614673"/>
            <a:ext cx="1945411" cy="400110"/>
          </a:xfrm>
          <a:prstGeom prst="rect">
            <a:avLst/>
          </a:prstGeom>
          <a:noFill/>
        </p:spPr>
        <p:txBody>
          <a:bodyPr wrap="square" rtlCol="0">
            <a:spAutoFit/>
          </a:bodyPr>
          <a:lstStyle/>
          <a:p>
            <a:r>
              <a:rPr lang="en-US" sz="2000" b="1" dirty="0">
                <a:solidFill>
                  <a:schemeClr val="tx1">
                    <a:lumMod val="75000"/>
                    <a:lumOff val="25000"/>
                  </a:schemeClr>
                </a:solidFill>
                <a:latin typeface="Century Gothic" panose="020B0502020202020204" pitchFamily="34" charset="0"/>
              </a:rPr>
              <a:t>Conclusions</a:t>
            </a:r>
          </a:p>
        </p:txBody>
      </p:sp>
      <p:sp>
        <p:nvSpPr>
          <p:cNvPr id="32" name="TextBox 31">
            <a:extLst>
              <a:ext uri="{FF2B5EF4-FFF2-40B4-BE49-F238E27FC236}">
                <a16:creationId xmlns:a16="http://schemas.microsoft.com/office/drawing/2014/main" id="{A3531EEA-16E3-1B4B-86D2-C25802E70FE2}"/>
              </a:ext>
            </a:extLst>
          </p:cNvPr>
          <p:cNvSpPr txBox="1"/>
          <p:nvPr/>
        </p:nvSpPr>
        <p:spPr>
          <a:xfrm>
            <a:off x="9626611" y="1465839"/>
            <a:ext cx="2472074" cy="523220"/>
          </a:xfrm>
          <a:prstGeom prst="rect">
            <a:avLst/>
          </a:prstGeom>
          <a:noFill/>
        </p:spPr>
        <p:txBody>
          <a:bodyPr wrap="square">
            <a:spAutoFit/>
          </a:bodyPr>
          <a:lstStyle/>
          <a:p>
            <a:r>
              <a:rPr lang="en-US" sz="1400" dirty="0">
                <a:solidFill>
                  <a:schemeClr val="tx1">
                    <a:lumMod val="75000"/>
                    <a:lumOff val="25000"/>
                  </a:schemeClr>
                </a:solidFill>
                <a:latin typeface="Century Gothic" panose="020B0502020202020204" pitchFamily="34" charset="0"/>
              </a:rPr>
              <a:t>Gathering, processing, and analyzing data</a:t>
            </a:r>
          </a:p>
        </p:txBody>
      </p:sp>
      <p:sp>
        <p:nvSpPr>
          <p:cNvPr id="33" name="TextBox 32">
            <a:extLst>
              <a:ext uri="{FF2B5EF4-FFF2-40B4-BE49-F238E27FC236}">
                <a16:creationId xmlns:a16="http://schemas.microsoft.com/office/drawing/2014/main" id="{2AC283F4-4DB1-1D4C-A5EA-DA911711C239}"/>
              </a:ext>
            </a:extLst>
          </p:cNvPr>
          <p:cNvSpPr txBox="1"/>
          <p:nvPr/>
        </p:nvSpPr>
        <p:spPr>
          <a:xfrm>
            <a:off x="10349211" y="3919711"/>
            <a:ext cx="1833651" cy="738664"/>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rPr>
              <a:t>Major takeaways, limitations, and future work</a:t>
            </a:r>
          </a:p>
        </p:txBody>
      </p:sp>
      <p:sp>
        <p:nvSpPr>
          <p:cNvPr id="34" name="TextBox 33">
            <a:extLst>
              <a:ext uri="{FF2B5EF4-FFF2-40B4-BE49-F238E27FC236}">
                <a16:creationId xmlns:a16="http://schemas.microsoft.com/office/drawing/2014/main" id="{60997D5F-9E8D-DF46-8E6A-8A79C12DCE8F}"/>
              </a:ext>
            </a:extLst>
          </p:cNvPr>
          <p:cNvSpPr txBox="1"/>
          <p:nvPr/>
        </p:nvSpPr>
        <p:spPr>
          <a:xfrm>
            <a:off x="8880776" y="5581498"/>
            <a:ext cx="2221396" cy="523220"/>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rPr>
              <a:t>Findings and end products</a:t>
            </a:r>
          </a:p>
        </p:txBody>
      </p:sp>
      <p:grpSp>
        <p:nvGrpSpPr>
          <p:cNvPr id="60" name="Group 59">
            <a:extLst>
              <a:ext uri="{FF2B5EF4-FFF2-40B4-BE49-F238E27FC236}">
                <a16:creationId xmlns:a16="http://schemas.microsoft.com/office/drawing/2014/main" id="{4BC6847E-545B-6F4E-955B-247F2D383DA4}"/>
              </a:ext>
            </a:extLst>
          </p:cNvPr>
          <p:cNvGrpSpPr/>
          <p:nvPr/>
        </p:nvGrpSpPr>
        <p:grpSpPr>
          <a:xfrm>
            <a:off x="2058924" y="1804206"/>
            <a:ext cx="8074152" cy="3269972"/>
            <a:chOff x="1797337" y="1898882"/>
            <a:chExt cx="8074152" cy="3269972"/>
          </a:xfrm>
        </p:grpSpPr>
        <p:grpSp>
          <p:nvGrpSpPr>
            <p:cNvPr id="3" name="Group 2">
              <a:extLst>
                <a:ext uri="{FF2B5EF4-FFF2-40B4-BE49-F238E27FC236}">
                  <a16:creationId xmlns:a16="http://schemas.microsoft.com/office/drawing/2014/main" id="{B4DE8868-7ECF-0F41-A02C-0F8A05F7EA27}"/>
                </a:ext>
              </a:extLst>
            </p:cNvPr>
            <p:cNvGrpSpPr/>
            <p:nvPr/>
          </p:nvGrpSpPr>
          <p:grpSpPr>
            <a:xfrm rot="16200000">
              <a:off x="4199427" y="-503208"/>
              <a:ext cx="3269972" cy="8074152"/>
              <a:chOff x="5023523" y="719666"/>
              <a:chExt cx="2144953" cy="5418666"/>
            </a:xfrm>
          </p:grpSpPr>
          <p:sp>
            <p:nvSpPr>
              <p:cNvPr id="42" name="Circular Arrow 41">
                <a:extLst>
                  <a:ext uri="{FF2B5EF4-FFF2-40B4-BE49-F238E27FC236}">
                    <a16:creationId xmlns:a16="http://schemas.microsoft.com/office/drawing/2014/main" id="{5EDA0935-332A-2F40-87D4-A1774E1F4612}"/>
                  </a:ext>
                </a:extLst>
              </p:cNvPr>
              <p:cNvSpPr/>
              <p:nvPr/>
            </p:nvSpPr>
            <p:spPr>
              <a:xfrm>
                <a:off x="5489858" y="719666"/>
                <a:ext cx="1678618" cy="1678703"/>
              </a:xfrm>
              <a:prstGeom prst="circularArrow">
                <a:avLst>
                  <a:gd name="adj1" fmla="val 10980"/>
                  <a:gd name="adj2" fmla="val 1142322"/>
                  <a:gd name="adj3" fmla="val 4500000"/>
                  <a:gd name="adj4" fmla="val 10800000"/>
                  <a:gd name="adj5" fmla="val 12500"/>
                </a:avLst>
              </a:prstGeom>
              <a:solidFill>
                <a:srgbClr val="F58C04"/>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Freeform 42">
                <a:extLst>
                  <a:ext uri="{FF2B5EF4-FFF2-40B4-BE49-F238E27FC236}">
                    <a16:creationId xmlns:a16="http://schemas.microsoft.com/office/drawing/2014/main" id="{03065AA5-2A5B-5249-98B1-42E8C4F29106}"/>
                  </a:ext>
                </a:extLst>
              </p:cNvPr>
              <p:cNvSpPr/>
              <p:nvPr/>
            </p:nvSpPr>
            <p:spPr>
              <a:xfrm>
                <a:off x="5860470" y="1327640"/>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4" name="Shape 43">
                <a:extLst>
                  <a:ext uri="{FF2B5EF4-FFF2-40B4-BE49-F238E27FC236}">
                    <a16:creationId xmlns:a16="http://schemas.microsoft.com/office/drawing/2014/main" id="{B420A91C-132E-AC42-B5D7-ADA587B832BC}"/>
                  </a:ext>
                </a:extLst>
              </p:cNvPr>
              <p:cNvSpPr/>
              <p:nvPr/>
            </p:nvSpPr>
            <p:spPr>
              <a:xfrm>
                <a:off x="5023523" y="1684188"/>
                <a:ext cx="1678618" cy="1678703"/>
              </a:xfrm>
              <a:prstGeom prst="leftCircularArrow">
                <a:avLst>
                  <a:gd name="adj1" fmla="val 10980"/>
                  <a:gd name="adj2" fmla="val 1142322"/>
                  <a:gd name="adj3" fmla="val 6300000"/>
                  <a:gd name="adj4" fmla="val 18900000"/>
                  <a:gd name="adj5" fmla="val 12500"/>
                </a:avLst>
              </a:prstGeom>
              <a:solidFill>
                <a:srgbClr val="E95D08"/>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Freeform 44">
                <a:extLst>
                  <a:ext uri="{FF2B5EF4-FFF2-40B4-BE49-F238E27FC236}">
                    <a16:creationId xmlns:a16="http://schemas.microsoft.com/office/drawing/2014/main" id="{84368250-14EE-C141-8105-30DD6FFF4A15}"/>
                  </a:ext>
                </a:extLst>
              </p:cNvPr>
              <p:cNvSpPr/>
              <p:nvPr/>
            </p:nvSpPr>
            <p:spPr>
              <a:xfrm>
                <a:off x="5392246" y="2294330"/>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6" name="Circular Arrow 45">
                <a:extLst>
                  <a:ext uri="{FF2B5EF4-FFF2-40B4-BE49-F238E27FC236}">
                    <a16:creationId xmlns:a16="http://schemas.microsoft.com/office/drawing/2014/main" id="{6749BD0A-6838-0548-A365-B840AC995EF5}"/>
                  </a:ext>
                </a:extLst>
              </p:cNvPr>
              <p:cNvSpPr/>
              <p:nvPr/>
            </p:nvSpPr>
            <p:spPr>
              <a:xfrm>
                <a:off x="5489858" y="2653046"/>
                <a:ext cx="1678618" cy="1678703"/>
              </a:xfrm>
              <a:prstGeom prst="circularArrow">
                <a:avLst>
                  <a:gd name="adj1" fmla="val 10980"/>
                  <a:gd name="adj2" fmla="val 1142322"/>
                  <a:gd name="adj3" fmla="val 4500000"/>
                  <a:gd name="adj4" fmla="val 13500000"/>
                  <a:gd name="adj5" fmla="val 12500"/>
                </a:avLst>
              </a:prstGeom>
              <a:solidFill>
                <a:srgbClr val="DC2F0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35DA5303-0EED-2F4D-986A-A9CBE017A8A3}"/>
                  </a:ext>
                </a:extLst>
              </p:cNvPr>
              <p:cNvSpPr/>
              <p:nvPr/>
            </p:nvSpPr>
            <p:spPr>
              <a:xfrm>
                <a:off x="5860470" y="3260478"/>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48" name="Shape 47">
                <a:extLst>
                  <a:ext uri="{FF2B5EF4-FFF2-40B4-BE49-F238E27FC236}">
                    <a16:creationId xmlns:a16="http://schemas.microsoft.com/office/drawing/2014/main" id="{839910BA-9B07-934B-A7A4-BB2BFCB444B7}"/>
                  </a:ext>
                </a:extLst>
              </p:cNvPr>
              <p:cNvSpPr/>
              <p:nvPr/>
            </p:nvSpPr>
            <p:spPr>
              <a:xfrm>
                <a:off x="5023523" y="3619194"/>
                <a:ext cx="1678618" cy="1678703"/>
              </a:xfrm>
              <a:prstGeom prst="leftCircularArrow">
                <a:avLst>
                  <a:gd name="adj1" fmla="val 10980"/>
                  <a:gd name="adj2" fmla="val 1142322"/>
                  <a:gd name="adj3" fmla="val 6300000"/>
                  <a:gd name="adj4" fmla="val 18900000"/>
                  <a:gd name="adj5" fmla="val 12500"/>
                </a:avLst>
              </a:prstGeom>
              <a:solidFill>
                <a:srgbClr val="D1000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Freeform 48">
                <a:extLst>
                  <a:ext uri="{FF2B5EF4-FFF2-40B4-BE49-F238E27FC236}">
                    <a16:creationId xmlns:a16="http://schemas.microsoft.com/office/drawing/2014/main" id="{054B0AFE-98C7-0842-BFC0-FDD490FA5623}"/>
                  </a:ext>
                </a:extLst>
              </p:cNvPr>
              <p:cNvSpPr/>
              <p:nvPr/>
            </p:nvSpPr>
            <p:spPr>
              <a:xfrm>
                <a:off x="5392246" y="4227169"/>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50" name="Block Arc 49">
                <a:extLst>
                  <a:ext uri="{FF2B5EF4-FFF2-40B4-BE49-F238E27FC236}">
                    <a16:creationId xmlns:a16="http://schemas.microsoft.com/office/drawing/2014/main" id="{F1F55F7B-ACA0-5D4C-AF87-BD8A009A15CA}"/>
                  </a:ext>
                </a:extLst>
              </p:cNvPr>
              <p:cNvSpPr/>
              <p:nvPr/>
            </p:nvSpPr>
            <p:spPr>
              <a:xfrm>
                <a:off x="5609197" y="4695341"/>
                <a:ext cx="1442144" cy="1442991"/>
              </a:xfrm>
              <a:prstGeom prst="blockArc">
                <a:avLst>
                  <a:gd name="adj1" fmla="val 13500000"/>
                  <a:gd name="adj2" fmla="val 10800000"/>
                  <a:gd name="adj3" fmla="val 12740"/>
                </a:avLst>
              </a:prstGeom>
              <a:solidFill>
                <a:srgbClr val="9E010A"/>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Freeform 50">
                <a:extLst>
                  <a:ext uri="{FF2B5EF4-FFF2-40B4-BE49-F238E27FC236}">
                    <a16:creationId xmlns:a16="http://schemas.microsoft.com/office/drawing/2014/main" id="{49C21F77-3545-004D-9707-03AA530D2A37}"/>
                  </a:ext>
                </a:extLst>
              </p:cNvPr>
              <p:cNvSpPr/>
              <p:nvPr/>
            </p:nvSpPr>
            <p:spPr>
              <a:xfrm>
                <a:off x="5860470" y="5193859"/>
                <a:ext cx="936764" cy="468172"/>
              </a:xfrm>
              <a:custGeom>
                <a:avLst/>
                <a:gdLst>
                  <a:gd name="connsiteX0" fmla="*/ 0 w 936764"/>
                  <a:gd name="connsiteY0" fmla="*/ 0 h 468172"/>
                  <a:gd name="connsiteX1" fmla="*/ 936764 w 936764"/>
                  <a:gd name="connsiteY1" fmla="*/ 0 h 468172"/>
                  <a:gd name="connsiteX2" fmla="*/ 936764 w 936764"/>
                  <a:gd name="connsiteY2" fmla="*/ 468172 h 468172"/>
                  <a:gd name="connsiteX3" fmla="*/ 0 w 936764"/>
                  <a:gd name="connsiteY3" fmla="*/ 468172 h 468172"/>
                  <a:gd name="connsiteX4" fmla="*/ 0 w 936764"/>
                  <a:gd name="connsiteY4" fmla="*/ 0 h 46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64" h="468172">
                    <a:moveTo>
                      <a:pt x="0" y="0"/>
                    </a:moveTo>
                    <a:lnTo>
                      <a:pt x="936764" y="0"/>
                    </a:lnTo>
                    <a:lnTo>
                      <a:pt x="936764" y="468172"/>
                    </a:lnTo>
                    <a:lnTo>
                      <a:pt x="0" y="4681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grpSp>
        <p:grpSp>
          <p:nvGrpSpPr>
            <p:cNvPr id="59" name="Group 58">
              <a:extLst>
                <a:ext uri="{FF2B5EF4-FFF2-40B4-BE49-F238E27FC236}">
                  <a16:creationId xmlns:a16="http://schemas.microsoft.com/office/drawing/2014/main" id="{A062EDD6-F67C-CF4D-A6AA-02087A053046}"/>
                </a:ext>
              </a:extLst>
            </p:cNvPr>
            <p:cNvGrpSpPr/>
            <p:nvPr/>
          </p:nvGrpSpPr>
          <p:grpSpPr>
            <a:xfrm>
              <a:off x="2078792" y="2256054"/>
              <a:ext cx="7733028" cy="2621273"/>
              <a:chOff x="2078792" y="2256054"/>
              <a:chExt cx="7733028" cy="2621273"/>
            </a:xfrm>
          </p:grpSpPr>
          <p:sp>
            <p:nvSpPr>
              <p:cNvPr id="53" name="TextBox 52">
                <a:extLst>
                  <a:ext uri="{FF2B5EF4-FFF2-40B4-BE49-F238E27FC236}">
                    <a16:creationId xmlns:a16="http://schemas.microsoft.com/office/drawing/2014/main" id="{2BE1C417-2561-A846-916F-B4715EFBDE76}"/>
                  </a:ext>
                </a:extLst>
              </p:cNvPr>
              <p:cNvSpPr txBox="1"/>
              <p:nvPr/>
            </p:nvSpPr>
            <p:spPr>
              <a:xfrm>
                <a:off x="4956506" y="2256054"/>
                <a:ext cx="1997707" cy="1912359"/>
              </a:xfrm>
              <a:prstGeom prst="rect">
                <a:avLst/>
              </a:prstGeom>
              <a:noFill/>
            </p:spPr>
            <p:txBody>
              <a:bodyPr wrap="none" rtlCol="0">
                <a:prstTxWarp prst="textArchUp">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Methods</a:t>
                </a:r>
              </a:p>
            </p:txBody>
          </p:sp>
          <p:sp>
            <p:nvSpPr>
              <p:cNvPr id="54" name="TextBox 53">
                <a:extLst>
                  <a:ext uri="{FF2B5EF4-FFF2-40B4-BE49-F238E27FC236}">
                    <a16:creationId xmlns:a16="http://schemas.microsoft.com/office/drawing/2014/main" id="{AEDBDE94-594C-364B-9E63-B1BF420EB924}"/>
                  </a:ext>
                </a:extLst>
              </p:cNvPr>
              <p:cNvSpPr txBox="1"/>
              <p:nvPr/>
            </p:nvSpPr>
            <p:spPr>
              <a:xfrm>
                <a:off x="7814113" y="2261918"/>
                <a:ext cx="1997707" cy="1912359"/>
              </a:xfrm>
              <a:prstGeom prst="rect">
                <a:avLst/>
              </a:prstGeom>
              <a:noFill/>
              <a:ln>
                <a:noFill/>
              </a:ln>
            </p:spPr>
            <p:txBody>
              <a:bodyPr wrap="none" rtlCol="0">
                <a:prstTxWarp prst="textArchUp">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Conclusions</a:t>
                </a:r>
              </a:p>
            </p:txBody>
          </p:sp>
          <p:sp>
            <p:nvSpPr>
              <p:cNvPr id="55" name="TextBox 54">
                <a:extLst>
                  <a:ext uri="{FF2B5EF4-FFF2-40B4-BE49-F238E27FC236}">
                    <a16:creationId xmlns:a16="http://schemas.microsoft.com/office/drawing/2014/main" id="{282ADFCF-6694-7840-BDD3-C35DF4009FBD}"/>
                  </a:ext>
                </a:extLst>
              </p:cNvPr>
              <p:cNvSpPr txBox="1"/>
              <p:nvPr/>
            </p:nvSpPr>
            <p:spPr>
              <a:xfrm>
                <a:off x="2078792" y="2272502"/>
                <a:ext cx="1997707" cy="1912359"/>
              </a:xfrm>
              <a:prstGeom prst="rect">
                <a:avLst/>
              </a:prstGeom>
              <a:noFill/>
            </p:spPr>
            <p:txBody>
              <a:bodyPr wrap="none" rtlCol="0">
                <a:prstTxWarp prst="textArchUp">
                  <a:avLst>
                    <a:gd name="adj" fmla="val 8188984"/>
                  </a:avLst>
                </a:prstTxWarp>
                <a:spAutoFit/>
              </a:bodyPr>
              <a:lstStyle/>
              <a:p>
                <a:pPr algn="ctr"/>
                <a:r>
                  <a:rPr lang="en-US" dirty="0">
                    <a:solidFill>
                      <a:schemeClr val="bg1"/>
                    </a:solidFill>
                    <a:latin typeface="Century Gothic" panose="020B0502020202020204" pitchFamily="34" charset="0"/>
                    <a:ea typeface="Open Sans Regular" charset="0"/>
                    <a:cs typeface="Open Sans Regular" charset="0"/>
                  </a:rPr>
                  <a:t>Introduction</a:t>
                </a:r>
              </a:p>
            </p:txBody>
          </p:sp>
          <p:sp>
            <p:nvSpPr>
              <p:cNvPr id="56" name="Rectangle 55">
                <a:extLst>
                  <a:ext uri="{FF2B5EF4-FFF2-40B4-BE49-F238E27FC236}">
                    <a16:creationId xmlns:a16="http://schemas.microsoft.com/office/drawing/2014/main" id="{3DFAFB0F-F84F-D144-BC0C-B6D7B6EC1196}"/>
                  </a:ext>
                </a:extLst>
              </p:cNvPr>
              <p:cNvSpPr/>
              <p:nvPr/>
            </p:nvSpPr>
            <p:spPr>
              <a:xfrm>
                <a:off x="3463174" y="2849082"/>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Objectives</a:t>
                </a:r>
                <a:endParaRPr lang="en-US"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57" name="Rectangle 56">
                <a:extLst>
                  <a:ext uri="{FF2B5EF4-FFF2-40B4-BE49-F238E27FC236}">
                    <a16:creationId xmlns:a16="http://schemas.microsoft.com/office/drawing/2014/main" id="{D92DD8D4-72EA-F14C-A5A4-158C926E27F5}"/>
                  </a:ext>
                </a:extLst>
              </p:cNvPr>
              <p:cNvSpPr/>
              <p:nvPr/>
            </p:nvSpPr>
            <p:spPr>
              <a:xfrm>
                <a:off x="6348098" y="2849081"/>
                <a:ext cx="2040807" cy="2028245"/>
              </a:xfrm>
              <a:prstGeom prst="rect">
                <a:avLst/>
              </a:prstGeom>
              <a:noFill/>
            </p:spPr>
            <p:txBody>
              <a:bodyPr wrap="none" lIns="91440" tIns="45720" rIns="91440" bIns="45720">
                <a:prstTxWarp prst="textArchDown">
                  <a:avLst>
                    <a:gd name="adj" fmla="val 93862"/>
                  </a:avLst>
                </a:prstTxWarp>
                <a:spAutoFit/>
              </a:bodyPr>
              <a:lstStyle/>
              <a:p>
                <a:pPr algn="ctr"/>
                <a:r>
                  <a:rPr lang="en-US"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Results</a:t>
                </a:r>
                <a:endParaRPr lang="en-US" b="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grpSp>
      </p:grpSp>
      <p:sp>
        <p:nvSpPr>
          <p:cNvPr id="61" name="TextBox 60">
            <a:extLst>
              <a:ext uri="{FF2B5EF4-FFF2-40B4-BE49-F238E27FC236}">
                <a16:creationId xmlns:a16="http://schemas.microsoft.com/office/drawing/2014/main" id="{346B6EF7-3610-5349-A670-A5D16F420EC6}"/>
              </a:ext>
            </a:extLst>
          </p:cNvPr>
          <p:cNvSpPr txBox="1"/>
          <p:nvPr/>
        </p:nvSpPr>
        <p:spPr>
          <a:xfrm>
            <a:off x="345897" y="2105808"/>
            <a:ext cx="1698561" cy="400110"/>
          </a:xfrm>
          <a:prstGeom prst="rect">
            <a:avLst/>
          </a:prstGeom>
          <a:noFill/>
        </p:spPr>
        <p:txBody>
          <a:bodyPr wrap="square" rtlCol="0">
            <a:spAutoFit/>
          </a:bodyPr>
          <a:lstStyle/>
          <a:p>
            <a:pPr algn="r"/>
            <a:r>
              <a:rPr lang="en-US" sz="2000" b="1" dirty="0">
                <a:solidFill>
                  <a:schemeClr val="tx1">
                    <a:lumMod val="75000"/>
                    <a:lumOff val="25000"/>
                  </a:schemeClr>
                </a:solidFill>
                <a:latin typeface="Century Gothic" panose="020B0502020202020204" pitchFamily="34" charset="0"/>
              </a:rPr>
              <a:t>Introduction</a:t>
            </a:r>
          </a:p>
        </p:txBody>
      </p:sp>
      <p:sp>
        <p:nvSpPr>
          <p:cNvPr id="62" name="TextBox 61">
            <a:extLst>
              <a:ext uri="{FF2B5EF4-FFF2-40B4-BE49-F238E27FC236}">
                <a16:creationId xmlns:a16="http://schemas.microsoft.com/office/drawing/2014/main" id="{0B35030B-9CDF-E24F-B737-017E47D24FE4}"/>
              </a:ext>
            </a:extLst>
          </p:cNvPr>
          <p:cNvSpPr txBox="1"/>
          <p:nvPr/>
        </p:nvSpPr>
        <p:spPr>
          <a:xfrm>
            <a:off x="389285" y="2505918"/>
            <a:ext cx="1549641" cy="1169551"/>
          </a:xfrm>
          <a:prstGeom prst="rect">
            <a:avLst/>
          </a:prstGeom>
          <a:noFill/>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Background, community concerns, and project partners</a:t>
            </a:r>
          </a:p>
        </p:txBody>
      </p:sp>
      <p:pic>
        <p:nvPicPr>
          <p:cNvPr id="15" name="Graphic 14" descr="Satellite with solid fill">
            <a:extLst>
              <a:ext uri="{FF2B5EF4-FFF2-40B4-BE49-F238E27FC236}">
                <a16:creationId xmlns:a16="http://schemas.microsoft.com/office/drawing/2014/main" id="{73F83FCC-48F0-244E-A527-B86617B0178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37012" y="2545799"/>
            <a:ext cx="914400" cy="914400"/>
          </a:xfrm>
          <a:prstGeom prst="rect">
            <a:avLst/>
          </a:prstGeom>
          <a:effectLst>
            <a:outerShdw blurRad="63500" dist="50800" dir="2700000" algn="tl" rotWithShape="0">
              <a:prstClr val="black">
                <a:alpha val="20000"/>
              </a:prstClr>
            </a:outerShdw>
          </a:effectLst>
        </p:spPr>
      </p:pic>
      <p:pic>
        <p:nvPicPr>
          <p:cNvPr id="17" name="Graphic 16" descr="Topography Map with solid fill">
            <a:extLst>
              <a:ext uri="{FF2B5EF4-FFF2-40B4-BE49-F238E27FC236}">
                <a16:creationId xmlns:a16="http://schemas.microsoft.com/office/drawing/2014/main" id="{EC341449-9E07-C846-8E8A-2D58100A86E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72792" y="3559873"/>
            <a:ext cx="914400" cy="914400"/>
          </a:xfrm>
          <a:prstGeom prst="rect">
            <a:avLst/>
          </a:prstGeom>
          <a:effectLst>
            <a:outerShdw blurRad="63500" dist="50800" dir="2700000" algn="tl" rotWithShape="0">
              <a:prstClr val="black">
                <a:alpha val="20000"/>
              </a:prstClr>
            </a:outerShdw>
          </a:effectLst>
        </p:spPr>
      </p:pic>
      <p:pic>
        <p:nvPicPr>
          <p:cNvPr id="58" name="Graphic 57" descr="Fire with solid fill">
            <a:extLst>
              <a:ext uri="{FF2B5EF4-FFF2-40B4-BE49-F238E27FC236}">
                <a16:creationId xmlns:a16="http://schemas.microsoft.com/office/drawing/2014/main" id="{CFEEC25C-819F-3F49-8E11-38C9EBD9AE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854257" y="2664158"/>
            <a:ext cx="918525" cy="918525"/>
          </a:xfrm>
          <a:prstGeom prst="rect">
            <a:avLst/>
          </a:prstGeom>
          <a:effectLst>
            <a:outerShdw blurRad="63500" dist="50800" dir="2700000" algn="tl" rotWithShape="0">
              <a:prstClr val="black">
                <a:alpha val="20000"/>
              </a:prstClr>
            </a:outerShdw>
          </a:effectLst>
        </p:spPr>
      </p:pic>
      <p:pic>
        <p:nvPicPr>
          <p:cNvPr id="19" name="Graphic 18" descr="Research with solid fill">
            <a:extLst>
              <a:ext uri="{FF2B5EF4-FFF2-40B4-BE49-F238E27FC236}">
                <a16:creationId xmlns:a16="http://schemas.microsoft.com/office/drawing/2014/main" id="{36B2CA43-1808-3746-AC24-B00863763F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76806" y="3446246"/>
            <a:ext cx="914400" cy="914400"/>
          </a:xfrm>
          <a:prstGeom prst="rect">
            <a:avLst/>
          </a:prstGeom>
          <a:effectLst>
            <a:outerShdw blurRad="63500" dist="50800" dir="2700000" algn="tl" rotWithShape="0">
              <a:prstClr val="black">
                <a:alpha val="20000"/>
              </a:prstClr>
            </a:outerShdw>
          </a:effectLst>
        </p:spPr>
      </p:pic>
      <p:pic>
        <p:nvPicPr>
          <p:cNvPr id="37" name="Graphic 36" descr="Rainy scene with solid fill">
            <a:extLst>
              <a:ext uri="{FF2B5EF4-FFF2-40B4-BE49-F238E27FC236}">
                <a16:creationId xmlns:a16="http://schemas.microsoft.com/office/drawing/2014/main" id="{2B31086C-9F7E-3142-8327-DA23BF2A63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600802" y="2575080"/>
            <a:ext cx="914400" cy="914400"/>
          </a:xfrm>
          <a:prstGeom prst="rect">
            <a:avLst/>
          </a:prstGeom>
          <a:effectLst>
            <a:outerShdw blurRad="63500" dist="50800" dir="2700000" algn="tl" rotWithShape="0">
              <a:prstClr val="black">
                <a:alpha val="20000"/>
              </a:prstClr>
            </a:outerShdw>
          </a:effectLst>
        </p:spPr>
      </p:pic>
      <p:pic>
        <p:nvPicPr>
          <p:cNvPr id="2" name="Graphic 11" descr="Map compass outline">
            <a:extLst>
              <a:ext uri="{FF2B5EF4-FFF2-40B4-BE49-F238E27FC236}">
                <a16:creationId xmlns:a16="http://schemas.microsoft.com/office/drawing/2014/main" id="{749B798C-C5FB-1C02-EB6B-C2811CBC8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9567" y="184759"/>
            <a:ext cx="914400" cy="914400"/>
          </a:xfrm>
          <a:prstGeom prst="rect">
            <a:avLst/>
          </a:prstGeom>
        </p:spPr>
      </p:pic>
    </p:spTree>
    <p:extLst>
      <p:ext uri="{BB962C8B-B14F-4D97-AF65-F5344CB8AC3E}">
        <p14:creationId xmlns:p14="http://schemas.microsoft.com/office/powerpoint/2010/main" val="360741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dog's face&#10;&#10;Description automatically generated with medium confidence">
            <a:extLst>
              <a:ext uri="{FF2B5EF4-FFF2-40B4-BE49-F238E27FC236}">
                <a16:creationId xmlns:a16="http://schemas.microsoft.com/office/drawing/2014/main" id="{39C62304-58E0-F7C1-2A80-A8A1925D60A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335" t="25601" r="43270" b="19218"/>
          <a:stretch/>
        </p:blipFill>
        <p:spPr>
          <a:xfrm>
            <a:off x="7413460" y="3574630"/>
            <a:ext cx="3919615" cy="2651760"/>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85EDDC4F-AAA3-A12A-B698-12FDBAD50678}"/>
              </a:ext>
            </a:extLst>
          </p:cNvPr>
          <p:cNvGrpSpPr/>
          <p:nvPr/>
        </p:nvGrpSpPr>
        <p:grpSpPr>
          <a:xfrm>
            <a:off x="2809049" y="-818130"/>
            <a:ext cx="6573902" cy="6573902"/>
            <a:chOff x="3828957" y="284098"/>
            <a:chExt cx="6573902" cy="6573902"/>
          </a:xfrm>
        </p:grpSpPr>
        <p:pic>
          <p:nvPicPr>
            <p:cNvPr id="3" name="Graphic 2" descr="North America with solid fill">
              <a:extLst>
                <a:ext uri="{FF2B5EF4-FFF2-40B4-BE49-F238E27FC236}">
                  <a16:creationId xmlns:a16="http://schemas.microsoft.com/office/drawing/2014/main" id="{06DC693C-565B-96AB-BAD2-7E31DA5B51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8957" y="284098"/>
              <a:ext cx="6573902" cy="6573902"/>
            </a:xfrm>
            <a:prstGeom prst="rect">
              <a:avLst/>
            </a:prstGeom>
            <a:effectLst>
              <a:outerShdw blurRad="63500" dist="50800" dir="2700000" algn="ctr" rotWithShape="0">
                <a:srgbClr val="000000">
                  <a:alpha val="20000"/>
                </a:srgbClr>
              </a:outerShdw>
            </a:effectLst>
          </p:spPr>
        </p:pic>
        <p:pic>
          <p:nvPicPr>
            <p:cNvPr id="8" name="Graphic 7" descr="Marker with solid fill">
              <a:extLst>
                <a:ext uri="{FF2B5EF4-FFF2-40B4-BE49-F238E27FC236}">
                  <a16:creationId xmlns:a16="http://schemas.microsoft.com/office/drawing/2014/main" id="{481362BF-16E1-B381-E2B0-A5B217DCC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2771" y="3696718"/>
              <a:ext cx="607258" cy="607258"/>
            </a:xfrm>
            <a:prstGeom prst="rect">
              <a:avLst/>
            </a:prstGeom>
          </p:spPr>
        </p:pic>
        <p:pic>
          <p:nvPicPr>
            <p:cNvPr id="27" name="Graphic 26" descr="Marker with solid fill">
              <a:extLst>
                <a:ext uri="{FF2B5EF4-FFF2-40B4-BE49-F238E27FC236}">
                  <a16:creationId xmlns:a16="http://schemas.microsoft.com/office/drawing/2014/main" id="{41D1E5B6-AF12-4826-37F2-49B923DCA8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0301" y="3902307"/>
              <a:ext cx="607258" cy="607258"/>
            </a:xfrm>
            <a:prstGeom prst="rect">
              <a:avLst/>
            </a:prstGeom>
          </p:spPr>
        </p:pic>
      </p:grpSp>
      <p:pic>
        <p:nvPicPr>
          <p:cNvPr id="41" name="Picture 40" descr="A picture containing nature&#10;&#10;Description automatically generated">
            <a:extLst>
              <a:ext uri="{FF2B5EF4-FFF2-40B4-BE49-F238E27FC236}">
                <a16:creationId xmlns:a16="http://schemas.microsoft.com/office/drawing/2014/main" id="{DBC5DFE1-D7B2-0ABD-E46A-5CBCFABB44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12"/>
          <a:stretch/>
        </p:blipFill>
        <p:spPr>
          <a:xfrm>
            <a:off x="428379" y="2963309"/>
            <a:ext cx="3923857" cy="2653114"/>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9897B366-6904-DE41-AC0F-CB15561B90BE}"/>
              </a:ext>
            </a:extLst>
          </p:cNvPr>
          <p:cNvGrpSpPr/>
          <p:nvPr/>
        </p:nvGrpSpPr>
        <p:grpSpPr>
          <a:xfrm>
            <a:off x="419967" y="338548"/>
            <a:ext cx="2376874" cy="688028"/>
            <a:chOff x="149510" y="416170"/>
            <a:chExt cx="2376874" cy="688028"/>
          </a:xfrm>
        </p:grpSpPr>
        <p:sp>
          <p:nvSpPr>
            <p:cNvPr id="5" name="Right Triangle 4">
              <a:extLst>
                <a:ext uri="{FF2B5EF4-FFF2-40B4-BE49-F238E27FC236}">
                  <a16:creationId xmlns:a16="http://schemas.microsoft.com/office/drawing/2014/main" id="{3F68C824-10B2-CA48-8D50-269AFF13CCF1}"/>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B883D1FF-A725-1C48-BFF4-03C2CBA4589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Introduction</a:t>
              </a:r>
              <a:endParaRPr lang="en-US" sz="3600" b="1" dirty="0"/>
            </a:p>
          </p:txBody>
        </p:sp>
      </p:grpSp>
      <p:sp>
        <p:nvSpPr>
          <p:cNvPr id="48" name="Text Placeholder 4">
            <a:extLst>
              <a:ext uri="{FF2B5EF4-FFF2-40B4-BE49-F238E27FC236}">
                <a16:creationId xmlns:a16="http://schemas.microsoft.com/office/drawing/2014/main" id="{99E16BD5-E04E-1D49-A2D3-104121C7BEE1}"/>
              </a:ext>
            </a:extLst>
          </p:cNvPr>
          <p:cNvSpPr txBox="1">
            <a:spLocks/>
          </p:cNvSpPr>
          <p:nvPr/>
        </p:nvSpPr>
        <p:spPr>
          <a:xfrm>
            <a:off x="3587" y="6427031"/>
            <a:ext cx="4672786" cy="539392"/>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panose="020B0502020202020204" pitchFamily="34" charset="0"/>
              </a:rPr>
              <a:t>Image credit: Warren Bielenberg, Joshua Stevens,</a:t>
            </a:r>
            <a:endParaRPr lang="en-US" sz="900" dirty="0">
              <a:solidFill>
                <a:schemeClr val="tx1">
                  <a:lumMod val="75000"/>
                  <a:lumOff val="25000"/>
                </a:schemeClr>
              </a:solidFill>
              <a:latin typeface="Century Gothic" panose="020B0502020202020204" pitchFamily="34" charset="0"/>
              <a:ea typeface="+mn-lt"/>
              <a:cs typeface="+mn-lt"/>
            </a:endParaRPr>
          </a:p>
          <a:p>
            <a:pPr>
              <a:lnSpc>
                <a:spcPct val="90000"/>
              </a:lnSpc>
              <a:spcBef>
                <a:spcPts val="1000"/>
              </a:spcBef>
              <a:defRPr/>
            </a:pPr>
            <a:endParaRPr lang="en-US" sz="900" dirty="0">
              <a:solidFill>
                <a:schemeClr val="tx1">
                  <a:lumMod val="75000"/>
                  <a:lumOff val="25000"/>
                </a:schemeClr>
              </a:solidFill>
              <a:latin typeface="Century Gothic" panose="020B0502020202020204" pitchFamily="34" charset="0"/>
            </a:endParaRPr>
          </a:p>
        </p:txBody>
      </p:sp>
      <p:cxnSp>
        <p:nvCxnSpPr>
          <p:cNvPr id="11" name="Straight Connector 10">
            <a:extLst>
              <a:ext uri="{FF2B5EF4-FFF2-40B4-BE49-F238E27FC236}">
                <a16:creationId xmlns:a16="http://schemas.microsoft.com/office/drawing/2014/main" id="{3EA1AE8B-44F5-A573-EC36-AAACE98E76F3}"/>
              </a:ext>
            </a:extLst>
          </p:cNvPr>
          <p:cNvCxnSpPr>
            <a:cxnSpLocks/>
          </p:cNvCxnSpPr>
          <p:nvPr/>
        </p:nvCxnSpPr>
        <p:spPr>
          <a:xfrm flipH="1" flipV="1">
            <a:off x="4352236" y="2963309"/>
            <a:ext cx="474256" cy="140399"/>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912EF3A-C8B1-22FA-15EC-075EE46A2A00}"/>
              </a:ext>
            </a:extLst>
          </p:cNvPr>
          <p:cNvCxnSpPr>
            <a:cxnSpLocks/>
          </p:cNvCxnSpPr>
          <p:nvPr/>
        </p:nvCxnSpPr>
        <p:spPr>
          <a:xfrm flipH="1">
            <a:off x="4352236" y="3105910"/>
            <a:ext cx="474256" cy="2510513"/>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DC3EE5AD-E1BD-3363-8C03-AD43B2E8E388}"/>
              </a:ext>
            </a:extLst>
          </p:cNvPr>
          <p:cNvCxnSpPr>
            <a:cxnSpLocks/>
          </p:cNvCxnSpPr>
          <p:nvPr/>
        </p:nvCxnSpPr>
        <p:spPr>
          <a:xfrm flipH="1" flipV="1">
            <a:off x="6294022" y="3348960"/>
            <a:ext cx="1111101" cy="2874506"/>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5F0696B1-4260-99F8-3E4D-5CADE0E7687E}"/>
              </a:ext>
            </a:extLst>
          </p:cNvPr>
          <p:cNvCxnSpPr>
            <a:cxnSpLocks/>
          </p:cNvCxnSpPr>
          <p:nvPr/>
        </p:nvCxnSpPr>
        <p:spPr>
          <a:xfrm flipH="1" flipV="1">
            <a:off x="6294022" y="3348960"/>
            <a:ext cx="1111099" cy="240742"/>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77687E82-6951-92EC-C1F0-B75608D92F17}"/>
              </a:ext>
            </a:extLst>
          </p:cNvPr>
          <p:cNvSpPr txBox="1">
            <a:spLocks/>
          </p:cNvSpPr>
          <p:nvPr/>
        </p:nvSpPr>
        <p:spPr>
          <a:xfrm>
            <a:off x="2790969" y="6388414"/>
            <a:ext cx="4915987" cy="343120"/>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900" dirty="0">
                <a:solidFill>
                  <a:schemeClr val="tx1">
                    <a:lumMod val="75000"/>
                    <a:lumOff val="25000"/>
                  </a:schemeClr>
                </a:solidFill>
                <a:latin typeface="Century Gothic" panose="020B0502020202020204" pitchFamily="34" charset="0"/>
              </a:rPr>
              <a:t>Lauren Dauphin, and U.S. Forest Service – Pacific Northwest Region</a:t>
            </a:r>
          </a:p>
        </p:txBody>
      </p:sp>
      <p:pic>
        <p:nvPicPr>
          <p:cNvPr id="14" name="Picture 13" descr="A picture containing smoke, grass, outdoor, nature&#10;&#10;Description automatically generated">
            <a:extLst>
              <a:ext uri="{FF2B5EF4-FFF2-40B4-BE49-F238E27FC236}">
                <a16:creationId xmlns:a16="http://schemas.microsoft.com/office/drawing/2014/main" id="{B6093D17-3CFC-851D-B804-35D6576C4FE8}"/>
              </a:ext>
            </a:extLst>
          </p:cNvPr>
          <p:cNvPicPr>
            <a:picLocks noChangeAspect="1"/>
          </p:cNvPicPr>
          <p:nvPr/>
        </p:nvPicPr>
        <p:blipFill rotWithShape="1">
          <a:blip r:embed="rId9">
            <a:extLst>
              <a:ext uri="{28A0092B-C50C-407E-A947-70E740481C1C}">
                <a14:useLocalDpi xmlns:a14="http://schemas.microsoft.com/office/drawing/2010/main" val="0"/>
              </a:ext>
            </a:extLst>
          </a:blip>
          <a:srcRect l="12462" r="12462"/>
          <a:stretch/>
        </p:blipFill>
        <p:spPr>
          <a:xfrm>
            <a:off x="9772505" y="2237955"/>
            <a:ext cx="2131504" cy="2131504"/>
          </a:xfrm>
          <a:prstGeom prst="ellipse">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A12B064F-CC9F-3410-41E2-145454759D50}"/>
              </a:ext>
            </a:extLst>
          </p:cNvPr>
          <p:cNvPicPr>
            <a:picLocks noChangeAspect="1"/>
          </p:cNvPicPr>
          <p:nvPr/>
        </p:nvPicPr>
        <p:blipFill>
          <a:blip r:embed="rId10">
            <a:extLst>
              <a:ext uri="{28A0092B-C50C-407E-A947-70E740481C1C}">
                <a14:useLocalDpi xmlns:a14="http://schemas.microsoft.com/office/drawing/2010/main" val="0"/>
              </a:ext>
            </a:extLst>
          </a:blip>
          <a:srcRect l="16667" r="16667"/>
          <a:stretch/>
        </p:blipFill>
        <p:spPr>
          <a:xfrm>
            <a:off x="140392" y="1325254"/>
            <a:ext cx="2131504" cy="2131504"/>
          </a:xfrm>
          <a:prstGeom prst="ellipse">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EB5E991D-E3DD-4819-46C5-FCD04141D188}"/>
              </a:ext>
            </a:extLst>
          </p:cNvPr>
          <p:cNvGrpSpPr/>
          <p:nvPr/>
        </p:nvGrpSpPr>
        <p:grpSpPr>
          <a:xfrm>
            <a:off x="10499272" y="6317111"/>
            <a:ext cx="727324" cy="219840"/>
            <a:chOff x="5357439" y="5440815"/>
            <a:chExt cx="1540884" cy="301943"/>
          </a:xfrm>
        </p:grpSpPr>
        <p:sp>
          <p:nvSpPr>
            <p:cNvPr id="10" name="Rectangle 412">
              <a:extLst>
                <a:ext uri="{FF2B5EF4-FFF2-40B4-BE49-F238E27FC236}">
                  <a16:creationId xmlns:a16="http://schemas.microsoft.com/office/drawing/2014/main" id="{C58DF9E9-8B09-96C4-8C77-347654DFC12E}"/>
                </a:ext>
              </a:extLst>
            </p:cNvPr>
            <p:cNvSpPr>
              <a:spLocks noChangeArrowheads="1"/>
            </p:cNvSpPr>
            <p:nvPr/>
          </p:nvSpPr>
          <p:spPr bwMode="auto">
            <a:xfrm>
              <a:off x="6626487"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3" name="Line 413">
              <a:extLst>
                <a:ext uri="{FF2B5EF4-FFF2-40B4-BE49-F238E27FC236}">
                  <a16:creationId xmlns:a16="http://schemas.microsoft.com/office/drawing/2014/main" id="{38C4FCF9-FAC1-86F6-C973-F190F2BB5C95}"/>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Line 414">
              <a:extLst>
                <a:ext uri="{FF2B5EF4-FFF2-40B4-BE49-F238E27FC236}">
                  <a16:creationId xmlns:a16="http://schemas.microsoft.com/office/drawing/2014/main" id="{AC9D71A1-915E-07C9-83A4-BFD598DA04FF}"/>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Line 415">
              <a:extLst>
                <a:ext uri="{FF2B5EF4-FFF2-40B4-BE49-F238E27FC236}">
                  <a16:creationId xmlns:a16="http://schemas.microsoft.com/office/drawing/2014/main" id="{DCC1D20D-606F-2F0D-D792-0BCB51FC96B2}"/>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416">
              <a:extLst>
                <a:ext uri="{FF2B5EF4-FFF2-40B4-BE49-F238E27FC236}">
                  <a16:creationId xmlns:a16="http://schemas.microsoft.com/office/drawing/2014/main" id="{78DB4F2C-5AB3-F04A-DE94-13325586020D}"/>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417">
              <a:extLst>
                <a:ext uri="{FF2B5EF4-FFF2-40B4-BE49-F238E27FC236}">
                  <a16:creationId xmlns:a16="http://schemas.microsoft.com/office/drawing/2014/main" id="{DBA5CD20-EBB7-0AF7-9774-5C96647BF814}"/>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Line 418">
              <a:extLst>
                <a:ext uri="{FF2B5EF4-FFF2-40B4-BE49-F238E27FC236}">
                  <a16:creationId xmlns:a16="http://schemas.microsoft.com/office/drawing/2014/main" id="{A7077291-50CE-57E3-5046-4C5CEF42D926}"/>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419">
              <a:extLst>
                <a:ext uri="{FF2B5EF4-FFF2-40B4-BE49-F238E27FC236}">
                  <a16:creationId xmlns:a16="http://schemas.microsoft.com/office/drawing/2014/main" id="{7C375994-F865-A5F5-8009-2E14F12437D2}"/>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28" name="Rectangle 421">
              <a:extLst>
                <a:ext uri="{FF2B5EF4-FFF2-40B4-BE49-F238E27FC236}">
                  <a16:creationId xmlns:a16="http://schemas.microsoft.com/office/drawing/2014/main" id="{BC5F1F41-0EA0-EE95-B0B2-4E441F37183F}"/>
                </a:ext>
              </a:extLst>
            </p:cNvPr>
            <p:cNvSpPr>
              <a:spLocks noChangeArrowheads="1"/>
            </p:cNvSpPr>
            <p:nvPr/>
          </p:nvSpPr>
          <p:spPr bwMode="auto">
            <a:xfrm>
              <a:off x="6268893" y="5440815"/>
              <a:ext cx="443152" cy="184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29" name="Group 28">
            <a:extLst>
              <a:ext uri="{FF2B5EF4-FFF2-40B4-BE49-F238E27FC236}">
                <a16:creationId xmlns:a16="http://schemas.microsoft.com/office/drawing/2014/main" id="{ACF993B7-ADA3-2BFB-2EC5-FA74C9ACB5F1}"/>
              </a:ext>
            </a:extLst>
          </p:cNvPr>
          <p:cNvGrpSpPr/>
          <p:nvPr/>
        </p:nvGrpSpPr>
        <p:grpSpPr>
          <a:xfrm>
            <a:off x="487099" y="5636847"/>
            <a:ext cx="785891" cy="235035"/>
            <a:chOff x="5357439" y="5391231"/>
            <a:chExt cx="2413565" cy="351527"/>
          </a:xfrm>
        </p:grpSpPr>
        <p:sp>
          <p:nvSpPr>
            <p:cNvPr id="30" name="Rectangle 412">
              <a:extLst>
                <a:ext uri="{FF2B5EF4-FFF2-40B4-BE49-F238E27FC236}">
                  <a16:creationId xmlns:a16="http://schemas.microsoft.com/office/drawing/2014/main" id="{35C9D3CD-F66E-BF60-75DE-C70C1AC7BADB}"/>
                </a:ext>
              </a:extLst>
            </p:cNvPr>
            <p:cNvSpPr>
              <a:spLocks noChangeArrowheads="1"/>
            </p:cNvSpPr>
            <p:nvPr/>
          </p:nvSpPr>
          <p:spPr bwMode="auto">
            <a:xfrm>
              <a:off x="6856910" y="5391231"/>
              <a:ext cx="914094" cy="297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1" name="Line 413">
              <a:extLst>
                <a:ext uri="{FF2B5EF4-FFF2-40B4-BE49-F238E27FC236}">
                  <a16:creationId xmlns:a16="http://schemas.microsoft.com/office/drawing/2014/main" id="{B7CA06BE-B12B-241C-0959-6B7E19D90CB1}"/>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Line 414">
              <a:extLst>
                <a:ext uri="{FF2B5EF4-FFF2-40B4-BE49-F238E27FC236}">
                  <a16:creationId xmlns:a16="http://schemas.microsoft.com/office/drawing/2014/main" id="{8CD4312C-00D7-B3FB-5F1F-5FB84DEBBABA}"/>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415">
              <a:extLst>
                <a:ext uri="{FF2B5EF4-FFF2-40B4-BE49-F238E27FC236}">
                  <a16:creationId xmlns:a16="http://schemas.microsoft.com/office/drawing/2014/main" id="{AF2858C3-1624-C788-0249-CE0617BDF0A8}"/>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416">
              <a:extLst>
                <a:ext uri="{FF2B5EF4-FFF2-40B4-BE49-F238E27FC236}">
                  <a16:creationId xmlns:a16="http://schemas.microsoft.com/office/drawing/2014/main" id="{B1EEA287-159E-4C03-E11F-9198C7A7E554}"/>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417">
              <a:extLst>
                <a:ext uri="{FF2B5EF4-FFF2-40B4-BE49-F238E27FC236}">
                  <a16:creationId xmlns:a16="http://schemas.microsoft.com/office/drawing/2014/main" id="{7997BD0B-8CA7-35FC-1C46-CD6D42873A05}"/>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418">
              <a:extLst>
                <a:ext uri="{FF2B5EF4-FFF2-40B4-BE49-F238E27FC236}">
                  <a16:creationId xmlns:a16="http://schemas.microsoft.com/office/drawing/2014/main" id="{7F2E3CAA-6D4F-B9F8-33B0-C18B65653815}"/>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419">
              <a:extLst>
                <a:ext uri="{FF2B5EF4-FFF2-40B4-BE49-F238E27FC236}">
                  <a16:creationId xmlns:a16="http://schemas.microsoft.com/office/drawing/2014/main" id="{D5831632-6EB4-8345-B293-5B08BA859592}"/>
                </a:ext>
              </a:extLst>
            </p:cNvPr>
            <p:cNvSpPr>
              <a:spLocks noChangeArrowheads="1"/>
            </p:cNvSpPr>
            <p:nvPr/>
          </p:nvSpPr>
          <p:spPr bwMode="auto">
            <a:xfrm>
              <a:off x="5357439" y="5397771"/>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8" name="Rectangle 421">
              <a:extLst>
                <a:ext uri="{FF2B5EF4-FFF2-40B4-BE49-F238E27FC236}">
                  <a16:creationId xmlns:a16="http://schemas.microsoft.com/office/drawing/2014/main" id="{6D56954E-14B2-DE2C-14B6-3EC1F6305433}"/>
                </a:ext>
              </a:extLst>
            </p:cNvPr>
            <p:cNvSpPr>
              <a:spLocks noChangeArrowheads="1"/>
            </p:cNvSpPr>
            <p:nvPr/>
          </p:nvSpPr>
          <p:spPr bwMode="auto">
            <a:xfrm>
              <a:off x="6337213" y="5397714"/>
              <a:ext cx="618333" cy="230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50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sp>
        <p:nvSpPr>
          <p:cNvPr id="45" name="TextBox 44">
            <a:extLst>
              <a:ext uri="{FF2B5EF4-FFF2-40B4-BE49-F238E27FC236}">
                <a16:creationId xmlns:a16="http://schemas.microsoft.com/office/drawing/2014/main" id="{2033342D-FC7C-57E2-06C8-5053FB9F4BDE}"/>
              </a:ext>
            </a:extLst>
          </p:cNvPr>
          <p:cNvSpPr txBox="1"/>
          <p:nvPr/>
        </p:nvSpPr>
        <p:spPr>
          <a:xfrm>
            <a:off x="7904440" y="4786213"/>
            <a:ext cx="988453" cy="276999"/>
          </a:xfrm>
          <a:prstGeom prst="rect">
            <a:avLst/>
          </a:prstGeom>
          <a:noFill/>
        </p:spPr>
        <p:txBody>
          <a:bodyPr wrap="square">
            <a:spAutoFit/>
          </a:bodyPr>
          <a:lstStyle/>
          <a:p>
            <a:r>
              <a:rPr lang="en-US" sz="1200" dirty="0">
                <a:solidFill>
                  <a:schemeClr val="bg1">
                    <a:lumMod val="85000"/>
                  </a:schemeClr>
                </a:solidFill>
                <a:latin typeface="Century Gothic" panose="020B0502020202020204" pitchFamily="34" charset="0"/>
              </a:rPr>
              <a:t>Gatlinburg</a:t>
            </a:r>
          </a:p>
        </p:txBody>
      </p:sp>
      <p:sp>
        <p:nvSpPr>
          <p:cNvPr id="58" name="TextBox 57">
            <a:extLst>
              <a:ext uri="{FF2B5EF4-FFF2-40B4-BE49-F238E27FC236}">
                <a16:creationId xmlns:a16="http://schemas.microsoft.com/office/drawing/2014/main" id="{8FD1FB9B-0473-FA9D-50FE-EF632EF55BBD}"/>
              </a:ext>
            </a:extLst>
          </p:cNvPr>
          <p:cNvSpPr txBox="1"/>
          <p:nvPr/>
        </p:nvSpPr>
        <p:spPr>
          <a:xfrm>
            <a:off x="2028528" y="3052257"/>
            <a:ext cx="575355" cy="276999"/>
          </a:xfrm>
          <a:prstGeom prst="rect">
            <a:avLst/>
          </a:prstGeom>
          <a:noFill/>
        </p:spPr>
        <p:txBody>
          <a:bodyPr wrap="square">
            <a:spAutoFit/>
          </a:bodyPr>
          <a:lstStyle/>
          <a:p>
            <a:r>
              <a:rPr lang="en-US" sz="1200" dirty="0">
                <a:solidFill>
                  <a:schemeClr val="bg1">
                    <a:lumMod val="95000"/>
                  </a:schemeClr>
                </a:solidFill>
                <a:latin typeface="Century Gothic" panose="020B0502020202020204" pitchFamily="34" charset="0"/>
              </a:rPr>
              <a:t>Bend</a:t>
            </a:r>
          </a:p>
        </p:txBody>
      </p:sp>
      <p:sp>
        <p:nvSpPr>
          <p:cNvPr id="59" name="Oval 58">
            <a:extLst>
              <a:ext uri="{FF2B5EF4-FFF2-40B4-BE49-F238E27FC236}">
                <a16:creationId xmlns:a16="http://schemas.microsoft.com/office/drawing/2014/main" id="{E555AE13-517B-D5F0-89AA-E329575E0F9A}"/>
              </a:ext>
            </a:extLst>
          </p:cNvPr>
          <p:cNvSpPr>
            <a:spLocks noChangeAspect="1"/>
          </p:cNvSpPr>
          <p:nvPr/>
        </p:nvSpPr>
        <p:spPr>
          <a:xfrm>
            <a:off x="2146775" y="3306078"/>
            <a:ext cx="45719" cy="457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60" name="Oval 59">
            <a:extLst>
              <a:ext uri="{FF2B5EF4-FFF2-40B4-BE49-F238E27FC236}">
                <a16:creationId xmlns:a16="http://schemas.microsoft.com/office/drawing/2014/main" id="{6EF32115-0ECA-1FC7-1919-76114A64609C}"/>
              </a:ext>
            </a:extLst>
          </p:cNvPr>
          <p:cNvSpPr>
            <a:spLocks noChangeAspect="1"/>
          </p:cNvSpPr>
          <p:nvPr/>
        </p:nvSpPr>
        <p:spPr>
          <a:xfrm>
            <a:off x="8792362" y="5042971"/>
            <a:ext cx="45719" cy="4571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Tree>
    <p:extLst>
      <p:ext uri="{BB962C8B-B14F-4D97-AF65-F5344CB8AC3E}">
        <p14:creationId xmlns:p14="http://schemas.microsoft.com/office/powerpoint/2010/main" val="52504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7" grpId="0"/>
      <p:bldP spid="45" grpId="0"/>
      <p:bldP spid="58" grpId="0"/>
      <p:bldP spid="59"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02377261-941B-33AA-AF38-5839C14EA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58" t="18518" r="17476" b="36929"/>
          <a:stretch/>
        </p:blipFill>
        <p:spPr>
          <a:xfrm>
            <a:off x="3044877" y="1019126"/>
            <a:ext cx="6568977" cy="3603094"/>
          </a:xfrm>
          <a:prstGeom prst="rect">
            <a:avLst/>
          </a:prstGeom>
        </p:spPr>
      </p:pic>
      <p:grpSp>
        <p:nvGrpSpPr>
          <p:cNvPr id="20" name="Group 19">
            <a:extLst>
              <a:ext uri="{FF2B5EF4-FFF2-40B4-BE49-F238E27FC236}">
                <a16:creationId xmlns:a16="http://schemas.microsoft.com/office/drawing/2014/main" id="{22BF2785-74ED-D4CF-8728-405D0C32DD0C}"/>
              </a:ext>
            </a:extLst>
          </p:cNvPr>
          <p:cNvGrpSpPr/>
          <p:nvPr/>
        </p:nvGrpSpPr>
        <p:grpSpPr>
          <a:xfrm>
            <a:off x="10995833" y="842270"/>
            <a:ext cx="413405" cy="656448"/>
            <a:chOff x="11389103" y="2119420"/>
            <a:chExt cx="413405" cy="656448"/>
          </a:xfrm>
        </p:grpSpPr>
        <p:pic>
          <p:nvPicPr>
            <p:cNvPr id="21" name="Picture 20" descr="A close up of a logo&#10;&#10;Description automatically generated">
              <a:extLst>
                <a:ext uri="{FF2B5EF4-FFF2-40B4-BE49-F238E27FC236}">
                  <a16:creationId xmlns:a16="http://schemas.microsoft.com/office/drawing/2014/main" id="{79AF6702-2793-7806-4FFD-117016F1E7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4698" y="2357857"/>
              <a:ext cx="322216" cy="418011"/>
            </a:xfrm>
            <a:prstGeom prst="rect">
              <a:avLst/>
            </a:prstGeom>
          </p:spPr>
        </p:pic>
        <p:sp>
          <p:nvSpPr>
            <p:cNvPr id="22" name="TextBox 21">
              <a:extLst>
                <a:ext uri="{FF2B5EF4-FFF2-40B4-BE49-F238E27FC236}">
                  <a16:creationId xmlns:a16="http://schemas.microsoft.com/office/drawing/2014/main" id="{17E11206-C35C-95AC-0B6C-265D56139605}"/>
                </a:ext>
              </a:extLst>
            </p:cNvPr>
            <p:cNvSpPr txBox="1"/>
            <p:nvPr/>
          </p:nvSpPr>
          <p:spPr>
            <a:xfrm>
              <a:off x="11389103" y="2119420"/>
              <a:ext cx="413405" cy="261610"/>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N</a:t>
              </a:r>
            </a:p>
          </p:txBody>
        </p:sp>
      </p:grpSp>
      <p:pic>
        <p:nvPicPr>
          <p:cNvPr id="25" name="Picture 24" descr="A picture containing text&#10;&#10;Description automatically generated">
            <a:extLst>
              <a:ext uri="{FF2B5EF4-FFF2-40B4-BE49-F238E27FC236}">
                <a16:creationId xmlns:a16="http://schemas.microsoft.com/office/drawing/2014/main" id="{8A912695-64E9-96D9-2297-EA27EFC684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043" b="74536" l="36962" r="57798">
                        <a14:foregroundMark x1="48690" y1="71550" x2="48690" y2="71550"/>
                        <a14:foregroundMark x1="48971" y1="74576" x2="48971" y2="74576"/>
                        <a14:foregroundMark x1="46631" y1="24132" x2="46631" y2="24132"/>
                        <a14:foregroundMark x1="42483" y1="23204" x2="42483" y2="23204"/>
                        <a14:foregroundMark x1="42888" y1="23043" x2="42888" y2="23043"/>
                        <a14:foregroundMark x1="57798" y1="58152" x2="57798" y2="58152"/>
                      </a14:backgroundRemoval>
                    </a14:imgEffect>
                  </a14:imgLayer>
                </a14:imgProps>
              </a:ext>
              <a:ext uri="{28A0092B-C50C-407E-A947-70E740481C1C}">
                <a14:useLocalDpi xmlns:a14="http://schemas.microsoft.com/office/drawing/2010/main" val="0"/>
              </a:ext>
            </a:extLst>
          </a:blip>
          <a:srcRect l="34392" t="18403" r="39728" b="23988"/>
          <a:stretch/>
        </p:blipFill>
        <p:spPr>
          <a:xfrm>
            <a:off x="9495258" y="926250"/>
            <a:ext cx="2011475" cy="3459974"/>
          </a:xfrm>
          <a:prstGeom prst="rect">
            <a:avLst/>
          </a:prstGeom>
        </p:spPr>
      </p:pic>
      <p:grpSp>
        <p:nvGrpSpPr>
          <p:cNvPr id="8" name="Group 7">
            <a:extLst>
              <a:ext uri="{FF2B5EF4-FFF2-40B4-BE49-F238E27FC236}">
                <a16:creationId xmlns:a16="http://schemas.microsoft.com/office/drawing/2014/main" id="{F43B01D8-B48D-5A2F-D86C-BF8FDDEAFBEC}"/>
              </a:ext>
            </a:extLst>
          </p:cNvPr>
          <p:cNvGrpSpPr/>
          <p:nvPr/>
        </p:nvGrpSpPr>
        <p:grpSpPr>
          <a:xfrm>
            <a:off x="6350674" y="4228326"/>
            <a:ext cx="1497206" cy="279363"/>
            <a:chOff x="5357439" y="5440815"/>
            <a:chExt cx="1678681" cy="301943"/>
          </a:xfrm>
        </p:grpSpPr>
        <p:sp>
          <p:nvSpPr>
            <p:cNvPr id="9" name="Rectangle 412">
              <a:extLst>
                <a:ext uri="{FF2B5EF4-FFF2-40B4-BE49-F238E27FC236}">
                  <a16:creationId xmlns:a16="http://schemas.microsoft.com/office/drawing/2014/main" id="{D05388A7-D9AD-8D1A-06E0-5BAA857D0A8E}"/>
                </a:ext>
              </a:extLst>
            </p:cNvPr>
            <p:cNvSpPr>
              <a:spLocks noChangeArrowheads="1"/>
            </p:cNvSpPr>
            <p:nvPr/>
          </p:nvSpPr>
          <p:spPr bwMode="auto">
            <a:xfrm>
              <a:off x="6764284"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1" name="Line 413">
              <a:extLst>
                <a:ext uri="{FF2B5EF4-FFF2-40B4-BE49-F238E27FC236}">
                  <a16:creationId xmlns:a16="http://schemas.microsoft.com/office/drawing/2014/main" id="{F8EBE685-7E15-64E5-DDF1-E825EE0776D6}"/>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Line 414">
              <a:extLst>
                <a:ext uri="{FF2B5EF4-FFF2-40B4-BE49-F238E27FC236}">
                  <a16:creationId xmlns:a16="http://schemas.microsoft.com/office/drawing/2014/main" id="{22B7732E-8AC0-66EF-7DF8-8D3754F8599D}"/>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Line 415">
              <a:extLst>
                <a:ext uri="{FF2B5EF4-FFF2-40B4-BE49-F238E27FC236}">
                  <a16:creationId xmlns:a16="http://schemas.microsoft.com/office/drawing/2014/main" id="{25F9429D-B586-754F-FBEC-1278A93FB7FC}"/>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Line 416">
              <a:extLst>
                <a:ext uri="{FF2B5EF4-FFF2-40B4-BE49-F238E27FC236}">
                  <a16:creationId xmlns:a16="http://schemas.microsoft.com/office/drawing/2014/main" id="{E3EA07D8-496B-6248-96A8-4C77C7FF871A}"/>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417">
              <a:extLst>
                <a:ext uri="{FF2B5EF4-FFF2-40B4-BE49-F238E27FC236}">
                  <a16:creationId xmlns:a16="http://schemas.microsoft.com/office/drawing/2014/main" id="{96B0E1B6-AA53-EC16-AF1E-F16FC503997E}"/>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Line 418">
              <a:extLst>
                <a:ext uri="{FF2B5EF4-FFF2-40B4-BE49-F238E27FC236}">
                  <a16:creationId xmlns:a16="http://schemas.microsoft.com/office/drawing/2014/main" id="{AB33C9B5-BBEC-3F2E-34B1-BA6DE0E76E12}"/>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419">
              <a:extLst>
                <a:ext uri="{FF2B5EF4-FFF2-40B4-BE49-F238E27FC236}">
                  <a16:creationId xmlns:a16="http://schemas.microsoft.com/office/drawing/2014/main" id="{BA0EB9AD-0F59-1073-3B6D-689DE6795F9E}"/>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8" name="Rectangle 420">
              <a:extLst>
                <a:ext uri="{FF2B5EF4-FFF2-40B4-BE49-F238E27FC236}">
                  <a16:creationId xmlns:a16="http://schemas.microsoft.com/office/drawing/2014/main" id="{67F1076A-477C-7976-B4DC-751456986B8F}"/>
                </a:ext>
              </a:extLst>
            </p:cNvPr>
            <p:cNvSpPr>
              <a:spLocks noChangeArrowheads="1"/>
            </p:cNvSpPr>
            <p:nvPr/>
          </p:nvSpPr>
          <p:spPr bwMode="auto">
            <a:xfrm>
              <a:off x="5867594" y="5440880"/>
              <a:ext cx="264204"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9" name="Rectangle 421">
              <a:extLst>
                <a:ext uri="{FF2B5EF4-FFF2-40B4-BE49-F238E27FC236}">
                  <a16:creationId xmlns:a16="http://schemas.microsoft.com/office/drawing/2014/main" id="{F3DC28E2-9042-758D-B7B7-F67BDE1F9383}"/>
                </a:ext>
              </a:extLst>
            </p:cNvPr>
            <p:cNvSpPr>
              <a:spLocks noChangeArrowheads="1"/>
            </p:cNvSpPr>
            <p:nvPr/>
          </p:nvSpPr>
          <p:spPr bwMode="auto">
            <a:xfrm>
              <a:off x="6377599" y="5440815"/>
              <a:ext cx="443152" cy="18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1000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grpSp>
        <p:nvGrpSpPr>
          <p:cNvPr id="27" name="Group 26">
            <a:extLst>
              <a:ext uri="{FF2B5EF4-FFF2-40B4-BE49-F238E27FC236}">
                <a16:creationId xmlns:a16="http://schemas.microsoft.com/office/drawing/2014/main" id="{3B0DD2E8-3A1F-EEED-D3CF-CAAB67B698D7}"/>
              </a:ext>
            </a:extLst>
          </p:cNvPr>
          <p:cNvGrpSpPr/>
          <p:nvPr/>
        </p:nvGrpSpPr>
        <p:grpSpPr>
          <a:xfrm>
            <a:off x="10488846" y="4372826"/>
            <a:ext cx="1264161" cy="279363"/>
            <a:chOff x="5357439" y="5440815"/>
            <a:chExt cx="1576055" cy="301943"/>
          </a:xfrm>
        </p:grpSpPr>
        <p:sp>
          <p:nvSpPr>
            <p:cNvPr id="30" name="Rectangle 412">
              <a:extLst>
                <a:ext uri="{FF2B5EF4-FFF2-40B4-BE49-F238E27FC236}">
                  <a16:creationId xmlns:a16="http://schemas.microsoft.com/office/drawing/2014/main" id="{F3468203-8D2B-D628-6607-1D6728BEA695}"/>
                </a:ext>
              </a:extLst>
            </p:cNvPr>
            <p:cNvSpPr>
              <a:spLocks noChangeArrowheads="1"/>
            </p:cNvSpPr>
            <p:nvPr/>
          </p:nvSpPr>
          <p:spPr bwMode="auto">
            <a:xfrm>
              <a:off x="6626487" y="5440891"/>
              <a:ext cx="271836"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1" name="Line 413">
              <a:extLst>
                <a:ext uri="{FF2B5EF4-FFF2-40B4-BE49-F238E27FC236}">
                  <a16:creationId xmlns:a16="http://schemas.microsoft.com/office/drawing/2014/main" id="{C92B6EE0-C05B-C777-3A33-E44CFF775755}"/>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Line 414">
              <a:extLst>
                <a:ext uri="{FF2B5EF4-FFF2-40B4-BE49-F238E27FC236}">
                  <a16:creationId xmlns:a16="http://schemas.microsoft.com/office/drawing/2014/main" id="{A96B280A-EB7B-0967-9061-12AAEEA5C802}"/>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Line 415">
              <a:extLst>
                <a:ext uri="{FF2B5EF4-FFF2-40B4-BE49-F238E27FC236}">
                  <a16:creationId xmlns:a16="http://schemas.microsoft.com/office/drawing/2014/main" id="{FFEC5832-03E1-8A69-223C-72DA486D0052}"/>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416">
              <a:extLst>
                <a:ext uri="{FF2B5EF4-FFF2-40B4-BE49-F238E27FC236}">
                  <a16:creationId xmlns:a16="http://schemas.microsoft.com/office/drawing/2014/main" id="{E423AEAC-57EA-C2A4-B6D2-D6F9E4A01859}"/>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Line 417">
              <a:extLst>
                <a:ext uri="{FF2B5EF4-FFF2-40B4-BE49-F238E27FC236}">
                  <a16:creationId xmlns:a16="http://schemas.microsoft.com/office/drawing/2014/main" id="{0B4DA96C-3D67-5562-2A15-366D712D304B}"/>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Line 418">
              <a:extLst>
                <a:ext uri="{FF2B5EF4-FFF2-40B4-BE49-F238E27FC236}">
                  <a16:creationId xmlns:a16="http://schemas.microsoft.com/office/drawing/2014/main" id="{3117F298-B4E5-1635-F5EA-E0CEEE28AF73}"/>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Rectangle 419">
              <a:extLst>
                <a:ext uri="{FF2B5EF4-FFF2-40B4-BE49-F238E27FC236}">
                  <a16:creationId xmlns:a16="http://schemas.microsoft.com/office/drawing/2014/main" id="{6AD6C1CA-8C59-1543-2A0E-A633BD07E9A2}"/>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8" name="Rectangle 420">
              <a:extLst>
                <a:ext uri="{FF2B5EF4-FFF2-40B4-BE49-F238E27FC236}">
                  <a16:creationId xmlns:a16="http://schemas.microsoft.com/office/drawing/2014/main" id="{2D9C8D4E-55B3-0144-EB95-4574564B2D4F}"/>
                </a:ext>
              </a:extLst>
            </p:cNvPr>
            <p:cNvSpPr>
              <a:spLocks noChangeArrowheads="1"/>
            </p:cNvSpPr>
            <p:nvPr/>
          </p:nvSpPr>
          <p:spPr bwMode="auto">
            <a:xfrm>
              <a:off x="5867594" y="5440880"/>
              <a:ext cx="243816"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2.5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39" name="Rectangle 421">
              <a:extLst>
                <a:ext uri="{FF2B5EF4-FFF2-40B4-BE49-F238E27FC236}">
                  <a16:creationId xmlns:a16="http://schemas.microsoft.com/office/drawing/2014/main" id="{2820F77C-1B1A-D6C3-8938-449459FB707F}"/>
                </a:ext>
              </a:extLst>
            </p:cNvPr>
            <p:cNvSpPr>
              <a:spLocks noChangeArrowheads="1"/>
            </p:cNvSpPr>
            <p:nvPr/>
          </p:nvSpPr>
          <p:spPr bwMode="auto">
            <a:xfrm>
              <a:off x="6490342" y="5440815"/>
              <a:ext cx="443152" cy="18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pic>
        <p:nvPicPr>
          <p:cNvPr id="41" name="Picture 40" descr="A picture containing map&#10;&#10;Description automatically generated">
            <a:extLst>
              <a:ext uri="{FF2B5EF4-FFF2-40B4-BE49-F238E27FC236}">
                <a16:creationId xmlns:a16="http://schemas.microsoft.com/office/drawing/2014/main" id="{33EB6679-39F8-569E-F1A3-B0D49AAA6BC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7353" b="73002" l="23924" r="77480">
                        <a14:foregroundMark x1="40799" y1="17433" x2="40799" y2="17433"/>
                        <a14:foregroundMark x1="23955" y1="46247" x2="23955" y2="46247"/>
                        <a14:foregroundMark x1="65814" y1="73002" x2="65814" y2="73002"/>
                      </a14:backgroundRemoval>
                    </a14:imgEffect>
                  </a14:imgLayer>
                </a14:imgProps>
              </a:ext>
              <a:ext uri="{28A0092B-C50C-407E-A947-70E740481C1C}">
                <a14:useLocalDpi xmlns:a14="http://schemas.microsoft.com/office/drawing/2010/main" val="0"/>
              </a:ext>
            </a:extLst>
          </a:blip>
          <a:srcRect l="19446" t="13606" r="16050" b="21691"/>
          <a:stretch/>
        </p:blipFill>
        <p:spPr>
          <a:xfrm>
            <a:off x="-55195" y="2223649"/>
            <a:ext cx="4067865" cy="3152955"/>
          </a:xfrm>
          <a:prstGeom prst="rect">
            <a:avLst/>
          </a:prstGeom>
        </p:spPr>
      </p:pic>
      <p:grpSp>
        <p:nvGrpSpPr>
          <p:cNvPr id="42" name="Group 41">
            <a:extLst>
              <a:ext uri="{FF2B5EF4-FFF2-40B4-BE49-F238E27FC236}">
                <a16:creationId xmlns:a16="http://schemas.microsoft.com/office/drawing/2014/main" id="{861DB475-1AFC-071F-7ED4-5E3CB4FAECB7}"/>
              </a:ext>
            </a:extLst>
          </p:cNvPr>
          <p:cNvGrpSpPr/>
          <p:nvPr/>
        </p:nvGrpSpPr>
        <p:grpSpPr>
          <a:xfrm>
            <a:off x="317609" y="4640811"/>
            <a:ext cx="626382" cy="279363"/>
            <a:chOff x="5357439" y="5440815"/>
            <a:chExt cx="1733261" cy="301943"/>
          </a:xfrm>
        </p:grpSpPr>
        <p:sp>
          <p:nvSpPr>
            <p:cNvPr id="43" name="Rectangle 412">
              <a:extLst>
                <a:ext uri="{FF2B5EF4-FFF2-40B4-BE49-F238E27FC236}">
                  <a16:creationId xmlns:a16="http://schemas.microsoft.com/office/drawing/2014/main" id="{0802C50A-D3E4-B881-73F9-5593B8F642C5}"/>
                </a:ext>
              </a:extLst>
            </p:cNvPr>
            <p:cNvSpPr>
              <a:spLocks noChangeArrowheads="1"/>
            </p:cNvSpPr>
            <p:nvPr/>
          </p:nvSpPr>
          <p:spPr bwMode="auto">
            <a:xfrm>
              <a:off x="6818863" y="5440891"/>
              <a:ext cx="271837"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km</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44" name="Line 413">
              <a:extLst>
                <a:ext uri="{FF2B5EF4-FFF2-40B4-BE49-F238E27FC236}">
                  <a16:creationId xmlns:a16="http://schemas.microsoft.com/office/drawing/2014/main" id="{8897D89B-D62E-510A-90CE-6624A89F1591}"/>
                </a:ext>
              </a:extLst>
            </p:cNvPr>
            <p:cNvSpPr>
              <a:spLocks noChangeShapeType="1"/>
            </p:cNvSpPr>
            <p:nvPr/>
          </p:nvSpPr>
          <p:spPr bwMode="auto">
            <a:xfrm flipV="1">
              <a:off x="5413260"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414">
              <a:extLst>
                <a:ext uri="{FF2B5EF4-FFF2-40B4-BE49-F238E27FC236}">
                  <a16:creationId xmlns:a16="http://schemas.microsoft.com/office/drawing/2014/main" id="{F83EDFD2-6FF9-8A4B-E53F-4D7AA79B7D9D}"/>
                </a:ext>
              </a:extLst>
            </p:cNvPr>
            <p:cNvSpPr>
              <a:spLocks noChangeShapeType="1"/>
            </p:cNvSpPr>
            <p:nvPr/>
          </p:nvSpPr>
          <p:spPr bwMode="auto">
            <a:xfrm flipV="1">
              <a:off x="5977809"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415">
              <a:extLst>
                <a:ext uri="{FF2B5EF4-FFF2-40B4-BE49-F238E27FC236}">
                  <a16:creationId xmlns:a16="http://schemas.microsoft.com/office/drawing/2014/main" id="{93874A29-3141-0743-1CF5-866EB7D8478C}"/>
                </a:ext>
              </a:extLst>
            </p:cNvPr>
            <p:cNvSpPr>
              <a:spLocks noChangeShapeType="1"/>
            </p:cNvSpPr>
            <p:nvPr/>
          </p:nvSpPr>
          <p:spPr bwMode="auto">
            <a:xfrm flipV="1">
              <a:off x="6544896" y="5664807"/>
              <a:ext cx="0" cy="77951"/>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416">
              <a:extLst>
                <a:ext uri="{FF2B5EF4-FFF2-40B4-BE49-F238E27FC236}">
                  <a16:creationId xmlns:a16="http://schemas.microsoft.com/office/drawing/2014/main" id="{84D8F114-C136-5E26-3F71-35B885E7F8A5}"/>
                </a:ext>
              </a:extLst>
            </p:cNvPr>
            <p:cNvSpPr>
              <a:spLocks noChangeShapeType="1"/>
            </p:cNvSpPr>
            <p:nvPr/>
          </p:nvSpPr>
          <p:spPr bwMode="auto">
            <a:xfrm flipV="1">
              <a:off x="5696169"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Line 417">
              <a:extLst>
                <a:ext uri="{FF2B5EF4-FFF2-40B4-BE49-F238E27FC236}">
                  <a16:creationId xmlns:a16="http://schemas.microsoft.com/office/drawing/2014/main" id="{53BD87D2-D9A5-1077-F87A-FDC7ADBE7EEA}"/>
                </a:ext>
              </a:extLst>
            </p:cNvPr>
            <p:cNvSpPr>
              <a:spLocks noChangeShapeType="1"/>
            </p:cNvSpPr>
            <p:nvPr/>
          </p:nvSpPr>
          <p:spPr bwMode="auto">
            <a:xfrm flipV="1">
              <a:off x="6261987" y="5688316"/>
              <a:ext cx="0" cy="54442"/>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418">
              <a:extLst>
                <a:ext uri="{FF2B5EF4-FFF2-40B4-BE49-F238E27FC236}">
                  <a16:creationId xmlns:a16="http://schemas.microsoft.com/office/drawing/2014/main" id="{1F8A5996-CDEE-C78F-8E25-6085A7C66B7A}"/>
                </a:ext>
              </a:extLst>
            </p:cNvPr>
            <p:cNvSpPr>
              <a:spLocks noChangeShapeType="1"/>
            </p:cNvSpPr>
            <p:nvPr/>
          </p:nvSpPr>
          <p:spPr bwMode="auto">
            <a:xfrm>
              <a:off x="5413260" y="5742758"/>
              <a:ext cx="1131636" cy="0"/>
            </a:xfrm>
            <a:prstGeom prst="line">
              <a:avLst/>
            </a:prstGeom>
            <a:noFill/>
            <a:ln w="11113">
              <a:solidFill>
                <a:schemeClr val="tx1">
                  <a:lumMod val="75000"/>
                  <a:lumOff val="25000"/>
                </a:schemeClr>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419">
              <a:extLst>
                <a:ext uri="{FF2B5EF4-FFF2-40B4-BE49-F238E27FC236}">
                  <a16:creationId xmlns:a16="http://schemas.microsoft.com/office/drawing/2014/main" id="{B1566CCD-B486-05B1-25E7-E54E44E89DE5}"/>
                </a:ext>
              </a:extLst>
            </p:cNvPr>
            <p:cNvSpPr>
              <a:spLocks noChangeArrowheads="1"/>
            </p:cNvSpPr>
            <p:nvPr/>
          </p:nvSpPr>
          <p:spPr bwMode="auto">
            <a:xfrm>
              <a:off x="5357439" y="5440880"/>
              <a:ext cx="104883" cy="10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1" name="Rectangle 420">
              <a:extLst>
                <a:ext uri="{FF2B5EF4-FFF2-40B4-BE49-F238E27FC236}">
                  <a16:creationId xmlns:a16="http://schemas.microsoft.com/office/drawing/2014/main" id="{D02BE0F1-D57A-56DA-814B-4AFD882E1B9D}"/>
                </a:ext>
              </a:extLst>
            </p:cNvPr>
            <p:cNvSpPr>
              <a:spLocks noChangeArrowheads="1"/>
            </p:cNvSpPr>
            <p:nvPr/>
          </p:nvSpPr>
          <p:spPr bwMode="auto">
            <a:xfrm>
              <a:off x="5889333" y="5440880"/>
              <a:ext cx="169934"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chemeClr val="tx1">
                      <a:lumMod val="75000"/>
                      <a:lumOff val="25000"/>
                    </a:schemeClr>
                  </a:solidFill>
                  <a:latin typeface="Century Gothic" panose="020B0502020202020204" pitchFamily="34" charset="0"/>
                </a:rPr>
                <a:t>5</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52" name="Rectangle 421">
              <a:extLst>
                <a:ext uri="{FF2B5EF4-FFF2-40B4-BE49-F238E27FC236}">
                  <a16:creationId xmlns:a16="http://schemas.microsoft.com/office/drawing/2014/main" id="{D8031ED0-44CC-4E9B-FBD0-7DDBFC9A153B}"/>
                </a:ext>
              </a:extLst>
            </p:cNvPr>
            <p:cNvSpPr>
              <a:spLocks noChangeArrowheads="1"/>
            </p:cNvSpPr>
            <p:nvPr/>
          </p:nvSpPr>
          <p:spPr bwMode="auto">
            <a:xfrm>
              <a:off x="6316435" y="5440815"/>
              <a:ext cx="443151" cy="182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anose="020B0502020202020204" pitchFamily="34" charset="0"/>
                </a:rPr>
                <a:t>10</a:t>
              </a:r>
              <a:endParaRPr kumimoji="0" lang="en-US" altLang="en-US" sz="18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grpSp>
      <p:cxnSp>
        <p:nvCxnSpPr>
          <p:cNvPr id="53" name="Straight Connector 52">
            <a:extLst>
              <a:ext uri="{FF2B5EF4-FFF2-40B4-BE49-F238E27FC236}">
                <a16:creationId xmlns:a16="http://schemas.microsoft.com/office/drawing/2014/main" id="{EAA78D39-6160-2227-0478-85B828FF6057}"/>
              </a:ext>
            </a:extLst>
          </p:cNvPr>
          <p:cNvCxnSpPr>
            <a:cxnSpLocks/>
          </p:cNvCxnSpPr>
          <p:nvPr/>
        </p:nvCxnSpPr>
        <p:spPr>
          <a:xfrm flipH="1">
            <a:off x="1257713" y="2048899"/>
            <a:ext cx="2313156" cy="257427"/>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572858F-34EC-FFA3-56DF-626343C1E9C7}"/>
              </a:ext>
            </a:extLst>
          </p:cNvPr>
          <p:cNvCxnSpPr>
            <a:cxnSpLocks/>
          </p:cNvCxnSpPr>
          <p:nvPr/>
        </p:nvCxnSpPr>
        <p:spPr>
          <a:xfrm flipH="1">
            <a:off x="3616333" y="2223649"/>
            <a:ext cx="76641" cy="2102045"/>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BADF2887-15F5-CBFC-F0B5-D9B1FEA252CA}"/>
              </a:ext>
            </a:extLst>
          </p:cNvPr>
          <p:cNvCxnSpPr>
            <a:cxnSpLocks/>
          </p:cNvCxnSpPr>
          <p:nvPr/>
        </p:nvCxnSpPr>
        <p:spPr>
          <a:xfrm flipH="1" flipV="1">
            <a:off x="7742763" y="3197866"/>
            <a:ext cx="2851338" cy="1115099"/>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667CD29C-8693-AE31-9C88-295413123860}"/>
              </a:ext>
            </a:extLst>
          </p:cNvPr>
          <p:cNvCxnSpPr>
            <a:cxnSpLocks/>
          </p:cNvCxnSpPr>
          <p:nvPr/>
        </p:nvCxnSpPr>
        <p:spPr>
          <a:xfrm flipH="1">
            <a:off x="7708431" y="1289712"/>
            <a:ext cx="2312819" cy="1805284"/>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E4CF4161-1740-B5B9-796A-EDD81C2BD1D9}"/>
              </a:ext>
            </a:extLst>
          </p:cNvPr>
          <p:cNvSpPr txBox="1"/>
          <p:nvPr/>
        </p:nvSpPr>
        <p:spPr>
          <a:xfrm>
            <a:off x="-35817" y="5248307"/>
            <a:ext cx="3776129"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Bootleg Fire</a:t>
            </a:r>
          </a:p>
        </p:txBody>
      </p:sp>
      <p:sp>
        <p:nvSpPr>
          <p:cNvPr id="78" name="TextBox 77">
            <a:extLst>
              <a:ext uri="{FF2B5EF4-FFF2-40B4-BE49-F238E27FC236}">
                <a16:creationId xmlns:a16="http://schemas.microsoft.com/office/drawing/2014/main" id="{4E5C4031-7733-0280-1C94-3021B11F6F98}"/>
              </a:ext>
            </a:extLst>
          </p:cNvPr>
          <p:cNvSpPr txBox="1"/>
          <p:nvPr/>
        </p:nvSpPr>
        <p:spPr>
          <a:xfrm>
            <a:off x="8904104" y="4746193"/>
            <a:ext cx="3776129" cy="707886"/>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rPr>
              <a:t>Chimney Tops 2 </a:t>
            </a:r>
          </a:p>
          <a:p>
            <a:pPr algn="ctr"/>
            <a:r>
              <a:rPr lang="en-US" sz="2000" b="1" dirty="0">
                <a:solidFill>
                  <a:schemeClr val="tx1">
                    <a:lumMod val="75000"/>
                    <a:lumOff val="25000"/>
                  </a:schemeClr>
                </a:solidFill>
                <a:latin typeface="Century Gothic" panose="020B0502020202020204" pitchFamily="34" charset="0"/>
              </a:rPr>
              <a:t>Fire</a:t>
            </a:r>
          </a:p>
        </p:txBody>
      </p:sp>
      <p:sp>
        <p:nvSpPr>
          <p:cNvPr id="81" name="Text Placeholder 4">
            <a:extLst>
              <a:ext uri="{FF2B5EF4-FFF2-40B4-BE49-F238E27FC236}">
                <a16:creationId xmlns:a16="http://schemas.microsoft.com/office/drawing/2014/main" id="{B1DD0ADE-417F-6268-E3D9-49BDB2ED4402}"/>
              </a:ext>
            </a:extLst>
          </p:cNvPr>
          <p:cNvSpPr txBox="1">
            <a:spLocks/>
          </p:cNvSpPr>
          <p:nvPr/>
        </p:nvSpPr>
        <p:spPr>
          <a:xfrm>
            <a:off x="2416" y="6336013"/>
            <a:ext cx="11479430" cy="458480"/>
          </a:xfrm>
          <a:prstGeom prst="rect">
            <a:avLst/>
          </a:prstGeom>
          <a:noFill/>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defRPr/>
            </a:pPr>
            <a:r>
              <a:rPr lang="en-US" sz="800" dirty="0">
                <a:solidFill>
                  <a:schemeClr val="tx1">
                    <a:lumMod val="75000"/>
                    <a:lumOff val="25000"/>
                  </a:schemeClr>
                </a:solidFill>
                <a:latin typeface="Century Gothic"/>
              </a:rPr>
              <a:t>Basemap credit: Aerogrid, AEX, Airbus, CGIAR, CNES/Airbus DS, DigitalGlobe, Earthstar Geographics, Esri, Getmapping, Geodatastyrelsen, GeoEye, GIS, GSA, IGN, IGP, NASA, NCEAS, NGA, NLS, NMA, OS, swisstopo, USDA, USGS</a:t>
            </a:r>
            <a:endParaRPr lang="en-US" sz="800" dirty="0">
              <a:solidFill>
                <a:schemeClr val="tx1">
                  <a:lumMod val="75000"/>
                  <a:lumOff val="25000"/>
                </a:schemeClr>
              </a:solidFill>
              <a:latin typeface="Century Gothic" panose="020B0502020202020204" pitchFamily="34" charset="0"/>
            </a:endParaRPr>
          </a:p>
        </p:txBody>
      </p:sp>
      <p:grpSp>
        <p:nvGrpSpPr>
          <p:cNvPr id="5" name="Group 4">
            <a:extLst>
              <a:ext uri="{FF2B5EF4-FFF2-40B4-BE49-F238E27FC236}">
                <a16:creationId xmlns:a16="http://schemas.microsoft.com/office/drawing/2014/main" id="{780BB5EA-E64F-CC28-60E8-2985A8F4AE1C}"/>
              </a:ext>
            </a:extLst>
          </p:cNvPr>
          <p:cNvGrpSpPr/>
          <p:nvPr/>
        </p:nvGrpSpPr>
        <p:grpSpPr>
          <a:xfrm>
            <a:off x="419967" y="338548"/>
            <a:ext cx="2376874" cy="688028"/>
            <a:chOff x="149510" y="416170"/>
            <a:chExt cx="2376874" cy="688028"/>
          </a:xfrm>
        </p:grpSpPr>
        <p:sp>
          <p:nvSpPr>
            <p:cNvPr id="6" name="Right Triangle 4">
              <a:extLst>
                <a:ext uri="{FF2B5EF4-FFF2-40B4-BE49-F238E27FC236}">
                  <a16:creationId xmlns:a16="http://schemas.microsoft.com/office/drawing/2014/main" id="{3590398E-F29A-F010-9A86-6E5D913AC24D}"/>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a:extLst>
                <a:ext uri="{FF2B5EF4-FFF2-40B4-BE49-F238E27FC236}">
                  <a16:creationId xmlns:a16="http://schemas.microsoft.com/office/drawing/2014/main" id="{0AA16856-4617-6597-8428-20FA82CA9056}"/>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Study Area</a:t>
              </a:r>
              <a:endParaRPr lang="en-US" sz="3600" b="1" dirty="0"/>
            </a:p>
          </p:txBody>
        </p:sp>
      </p:grpSp>
      <p:sp>
        <p:nvSpPr>
          <p:cNvPr id="2" name="TextBox 1">
            <a:extLst>
              <a:ext uri="{FF2B5EF4-FFF2-40B4-BE49-F238E27FC236}">
                <a16:creationId xmlns:a16="http://schemas.microsoft.com/office/drawing/2014/main" id="{324F3116-05D6-3383-A7C5-A784E24DA99B}"/>
              </a:ext>
            </a:extLst>
          </p:cNvPr>
          <p:cNvSpPr txBox="1"/>
          <p:nvPr/>
        </p:nvSpPr>
        <p:spPr>
          <a:xfrm>
            <a:off x="-83155" y="5648417"/>
            <a:ext cx="3776129" cy="584775"/>
          </a:xfrm>
          <a:prstGeom prst="rect">
            <a:avLst/>
          </a:prstGeom>
          <a:noFill/>
        </p:spPr>
        <p:txBody>
          <a:bodyPr wrap="square" rtlCol="0">
            <a:spAutoFit/>
          </a:bodyPr>
          <a:lstStyle/>
          <a:p>
            <a:pPr algn="ctr"/>
            <a:r>
              <a:rPr lang="en-US" sz="1600" i="1" dirty="0">
                <a:solidFill>
                  <a:schemeClr val="tx1">
                    <a:lumMod val="75000"/>
                    <a:lumOff val="25000"/>
                  </a:schemeClr>
                </a:solidFill>
                <a:latin typeface="Century Gothic" panose="020B0502020202020204" pitchFamily="34" charset="0"/>
              </a:rPr>
              <a:t>Study Period:</a:t>
            </a:r>
          </a:p>
          <a:p>
            <a:pPr algn="ctr"/>
            <a:r>
              <a:rPr lang="en-US" sz="1600" dirty="0">
                <a:solidFill>
                  <a:schemeClr val="tx1">
                    <a:lumMod val="75000"/>
                    <a:lumOff val="25000"/>
                  </a:schemeClr>
                </a:solidFill>
                <a:latin typeface="Century Gothic" panose="020B0502020202020204" pitchFamily="34" charset="0"/>
              </a:rPr>
              <a:t>January – July 2021 </a:t>
            </a:r>
          </a:p>
        </p:txBody>
      </p:sp>
      <p:sp>
        <p:nvSpPr>
          <p:cNvPr id="87" name="TextBox 86">
            <a:extLst>
              <a:ext uri="{FF2B5EF4-FFF2-40B4-BE49-F238E27FC236}">
                <a16:creationId xmlns:a16="http://schemas.microsoft.com/office/drawing/2014/main" id="{6147060C-61DC-AA74-3365-2043DEECD283}"/>
              </a:ext>
            </a:extLst>
          </p:cNvPr>
          <p:cNvSpPr txBox="1"/>
          <p:nvPr/>
        </p:nvSpPr>
        <p:spPr>
          <a:xfrm>
            <a:off x="8872478" y="5354634"/>
            <a:ext cx="3776129" cy="584775"/>
          </a:xfrm>
          <a:prstGeom prst="rect">
            <a:avLst/>
          </a:prstGeom>
          <a:noFill/>
        </p:spPr>
        <p:txBody>
          <a:bodyPr wrap="square" rtlCol="0">
            <a:spAutoFit/>
          </a:bodyPr>
          <a:lstStyle/>
          <a:p>
            <a:pPr algn="ctr"/>
            <a:r>
              <a:rPr lang="en-US" sz="1600" i="1" dirty="0">
                <a:solidFill>
                  <a:schemeClr val="tx1">
                    <a:lumMod val="75000"/>
                    <a:lumOff val="25000"/>
                  </a:schemeClr>
                </a:solidFill>
                <a:latin typeface="Century Gothic" panose="020B0502020202020204" pitchFamily="34" charset="0"/>
              </a:rPr>
              <a:t>Study Period:</a:t>
            </a:r>
          </a:p>
          <a:p>
            <a:pPr algn="ctr"/>
            <a:r>
              <a:rPr lang="en-US" sz="1600" dirty="0">
                <a:solidFill>
                  <a:schemeClr val="tx1">
                    <a:lumMod val="75000"/>
                    <a:lumOff val="25000"/>
                  </a:schemeClr>
                </a:solidFill>
                <a:latin typeface="Century Gothic" panose="020B0502020202020204" pitchFamily="34" charset="0"/>
              </a:rPr>
              <a:t>May – November 2016 </a:t>
            </a:r>
          </a:p>
        </p:txBody>
      </p:sp>
    </p:spTree>
    <p:extLst>
      <p:ext uri="{BB962C8B-B14F-4D97-AF65-F5344CB8AC3E}">
        <p14:creationId xmlns:p14="http://schemas.microsoft.com/office/powerpoint/2010/main" val="349494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a:spLocks/>
          </p:cNvSpPr>
          <p:nvPr/>
        </p:nvSpPr>
        <p:spPr>
          <a:xfrm>
            <a:off x="196723" y="1272988"/>
            <a:ext cx="5124221" cy="54196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Fire damage threatens national forests, biodiversity, and historic ecosystems </a:t>
            </a:r>
          </a:p>
          <a:p>
            <a:pPr marL="0" indent="0">
              <a:lnSpc>
                <a:spcPct val="100000"/>
              </a:lnSpc>
              <a:spcBef>
                <a:spcPts val="0"/>
              </a:spcBef>
              <a:spcAft>
                <a:spcPts val="600"/>
              </a:spcAft>
              <a:buClr>
                <a:srgbClr val="C23E2D"/>
              </a:buClr>
              <a:buNone/>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23E2D"/>
              </a:buClr>
              <a:buFont typeface="Webdings,Sans-Serif" panose="05030102010509060703" pitchFamily="18" charset="2"/>
              <a:buChar char="4"/>
            </a:pPr>
            <a:r>
              <a:rPr lang="en-US" sz="2000" dirty="0">
                <a:solidFill>
                  <a:schemeClr val="tx1">
                    <a:lumMod val="75000"/>
                    <a:lumOff val="25000"/>
                  </a:schemeClr>
                </a:solidFill>
                <a:latin typeface="Century Gothic"/>
                <a:ea typeface="+mn-lt"/>
                <a:cs typeface="+mn-lt"/>
              </a:rPr>
              <a:t>Increased risks of loss of life, air quality concerns, and property damage</a:t>
            </a:r>
            <a:endParaRPr lang="en-US" sz="2000" dirty="0">
              <a:solidFill>
                <a:schemeClr val="tx1">
                  <a:lumMod val="75000"/>
                  <a:lumOff val="25000"/>
                </a:schemeClr>
              </a:solidFill>
              <a:ea typeface="+mn-lt"/>
              <a:cs typeface="+mn-lt"/>
            </a:endParaRPr>
          </a:p>
          <a:p>
            <a:pPr marL="0" indent="0">
              <a:lnSpc>
                <a:spcPct val="100000"/>
              </a:lnSpc>
              <a:spcBef>
                <a:spcPts val="0"/>
              </a:spcBef>
              <a:spcAft>
                <a:spcPts val="600"/>
              </a:spcAft>
              <a:buClr>
                <a:srgbClr val="C23E2D"/>
              </a:buClr>
              <a:buNone/>
            </a:pPr>
            <a:endParaRPr lang="en-US" sz="20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Historically, Indigenous communities are disproportionately impacted by drought conditions. Wildfires compromise protected land, cultural sites, and resources</a:t>
            </a: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endParaRPr lang="en-US" sz="1600" dirty="0">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600" dirty="0">
              <a:ea typeface="+mn-lt"/>
              <a:cs typeface="+mn-lt"/>
            </a:endParaRPr>
          </a:p>
          <a:p>
            <a:pPr marL="342900" indent="-342900">
              <a:lnSpc>
                <a:spcPct val="100000"/>
              </a:lnSpc>
              <a:spcBef>
                <a:spcPts val="0"/>
              </a:spcBef>
              <a:spcAft>
                <a:spcPts val="600"/>
              </a:spcAft>
              <a:buClr>
                <a:srgbClr val="C23E2D"/>
              </a:buClr>
              <a:buFont typeface="Webdings" panose="05030102010509060703" pitchFamily="18" charset="2"/>
              <a:buChar char="4"/>
            </a:pPr>
            <a:endParaRPr lang="en-US" sz="1600" dirty="0">
              <a:ea typeface="+mn-lt"/>
              <a:cs typeface="+mn-lt"/>
            </a:endParaRPr>
          </a:p>
        </p:txBody>
      </p:sp>
      <p:pic>
        <p:nvPicPr>
          <p:cNvPr id="5" name="Picture 4" descr="A picture containing outdoor, tree, sky, smoke&#10;&#10;Description automatically generated">
            <a:extLst>
              <a:ext uri="{FF2B5EF4-FFF2-40B4-BE49-F238E27FC236}">
                <a16:creationId xmlns:a16="http://schemas.microsoft.com/office/drawing/2014/main" id="{5056DA54-CC2E-610E-8ADB-E7E0B8CB6FAE}"/>
              </a:ext>
            </a:extLst>
          </p:cNvPr>
          <p:cNvPicPr>
            <a:picLocks noChangeAspect="1"/>
          </p:cNvPicPr>
          <p:nvPr/>
        </p:nvPicPr>
        <p:blipFill rotWithShape="1">
          <a:blip r:embed="rId3"/>
          <a:srcRect l="12821" r="119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8" name="Group 7">
            <a:extLst>
              <a:ext uri="{FF2B5EF4-FFF2-40B4-BE49-F238E27FC236}">
                <a16:creationId xmlns:a16="http://schemas.microsoft.com/office/drawing/2014/main" id="{BF0218C7-AAF1-A4A7-33C8-3C9A74B698E5}"/>
              </a:ext>
            </a:extLst>
          </p:cNvPr>
          <p:cNvGrpSpPr/>
          <p:nvPr/>
        </p:nvGrpSpPr>
        <p:grpSpPr>
          <a:xfrm>
            <a:off x="707366" y="5559725"/>
            <a:ext cx="4077419" cy="914400"/>
            <a:chOff x="549215" y="5530970"/>
            <a:chExt cx="4077419" cy="914400"/>
          </a:xfrm>
        </p:grpSpPr>
        <p:pic>
          <p:nvPicPr>
            <p:cNvPr id="3" name="Graphic 3" descr="Neighborhood outline">
              <a:extLst>
                <a:ext uri="{FF2B5EF4-FFF2-40B4-BE49-F238E27FC236}">
                  <a16:creationId xmlns:a16="http://schemas.microsoft.com/office/drawing/2014/main" id="{FA8843F0-621A-F878-A290-7D54C4F776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234" y="5530970"/>
              <a:ext cx="914400" cy="914400"/>
            </a:xfrm>
            <a:prstGeom prst="rect">
              <a:avLst/>
            </a:prstGeom>
          </p:spPr>
        </p:pic>
        <p:pic>
          <p:nvPicPr>
            <p:cNvPr id="4" name="Graphic 5" descr="Lungs outline">
              <a:extLst>
                <a:ext uri="{FF2B5EF4-FFF2-40B4-BE49-F238E27FC236}">
                  <a16:creationId xmlns:a16="http://schemas.microsoft.com/office/drawing/2014/main" id="{81CA65FF-79CC-B869-FCBB-2B73F7263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2687" y="5530970"/>
              <a:ext cx="914400" cy="914400"/>
            </a:xfrm>
            <a:prstGeom prst="rect">
              <a:avLst/>
            </a:prstGeom>
          </p:spPr>
        </p:pic>
        <p:pic>
          <p:nvPicPr>
            <p:cNvPr id="6" name="Graphic 6" descr="Forest scene outline">
              <a:extLst>
                <a:ext uri="{FF2B5EF4-FFF2-40B4-BE49-F238E27FC236}">
                  <a16:creationId xmlns:a16="http://schemas.microsoft.com/office/drawing/2014/main" id="{CF2AE5CB-9F6D-6C8B-665F-9E79241ADA6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7517" y="5530970"/>
              <a:ext cx="914400" cy="914400"/>
            </a:xfrm>
            <a:prstGeom prst="rect">
              <a:avLst/>
            </a:prstGeom>
          </p:spPr>
        </p:pic>
        <p:pic>
          <p:nvPicPr>
            <p:cNvPr id="7" name="Graphic 7" descr="Fishing outline">
              <a:extLst>
                <a:ext uri="{FF2B5EF4-FFF2-40B4-BE49-F238E27FC236}">
                  <a16:creationId xmlns:a16="http://schemas.microsoft.com/office/drawing/2014/main" id="{BA987BE7-CFAB-AB7E-929C-1CD868DE58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9215" y="5530970"/>
              <a:ext cx="914400" cy="914400"/>
            </a:xfrm>
            <a:prstGeom prst="rect">
              <a:avLst/>
            </a:prstGeom>
          </p:spPr>
        </p:pic>
      </p:grpSp>
      <p:sp>
        <p:nvSpPr>
          <p:cNvPr id="16" name="TextBox 15">
            <a:extLst>
              <a:ext uri="{FF2B5EF4-FFF2-40B4-BE49-F238E27FC236}">
                <a16:creationId xmlns:a16="http://schemas.microsoft.com/office/drawing/2014/main" id="{242543EF-965D-E207-B3FA-A2C03DF76D1F}"/>
              </a:ext>
            </a:extLst>
          </p:cNvPr>
          <p:cNvSpPr txBox="1"/>
          <p:nvPr/>
        </p:nvSpPr>
        <p:spPr>
          <a:xfrm>
            <a:off x="6202572" y="6619005"/>
            <a:ext cx="598942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solidFill>
                <a:latin typeface="Century Gothic"/>
                <a:cs typeface="Calibri"/>
              </a:rPr>
              <a:t>Credit: U.S. Forest Service, Freemont-Winema National Forest</a:t>
            </a:r>
            <a:endParaRPr lang="en-US" sz="900" dirty="0">
              <a:solidFill>
                <a:schemeClr val="bg1"/>
              </a:solidFill>
              <a:latin typeface="Century Gothic"/>
            </a:endParaRPr>
          </a:p>
        </p:txBody>
      </p:sp>
      <p:grpSp>
        <p:nvGrpSpPr>
          <p:cNvPr id="15" name="Group 14">
            <a:extLst>
              <a:ext uri="{FF2B5EF4-FFF2-40B4-BE49-F238E27FC236}">
                <a16:creationId xmlns:a16="http://schemas.microsoft.com/office/drawing/2014/main" id="{55EDA2BC-213C-66EB-1C49-3CAE8998FB82}"/>
              </a:ext>
            </a:extLst>
          </p:cNvPr>
          <p:cNvGrpSpPr/>
          <p:nvPr/>
        </p:nvGrpSpPr>
        <p:grpSpPr>
          <a:xfrm>
            <a:off x="419966" y="338548"/>
            <a:ext cx="4134105" cy="688028"/>
            <a:chOff x="149510" y="416170"/>
            <a:chExt cx="2376874" cy="688028"/>
          </a:xfrm>
        </p:grpSpPr>
        <p:sp>
          <p:nvSpPr>
            <p:cNvPr id="17" name="Right Triangle 4">
              <a:extLst>
                <a:ext uri="{FF2B5EF4-FFF2-40B4-BE49-F238E27FC236}">
                  <a16:creationId xmlns:a16="http://schemas.microsoft.com/office/drawing/2014/main" id="{2933B3E3-4544-49D8-A8B1-5F2474B6CAEA}"/>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4743A8EA-BD60-C281-C4B5-853D009C74E9}"/>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Community Concerns</a:t>
              </a:r>
              <a:endParaRPr lang="en-US" sz="3600" b="1" dirty="0"/>
            </a:p>
          </p:txBody>
        </p:sp>
      </p:grpSp>
    </p:spTree>
    <p:extLst>
      <p:ext uri="{BB962C8B-B14F-4D97-AF65-F5344CB8AC3E}">
        <p14:creationId xmlns:p14="http://schemas.microsoft.com/office/powerpoint/2010/main" val="148663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4">
            <a:extLst>
              <a:ext uri="{FF2B5EF4-FFF2-40B4-BE49-F238E27FC236}">
                <a16:creationId xmlns:a16="http://schemas.microsoft.com/office/drawing/2014/main" id="{E7012D0E-D498-4FA3-24F6-0BB0BFDB21B5}"/>
              </a:ext>
            </a:extLst>
          </p:cNvPr>
          <p:cNvGraphicFramePr/>
          <p:nvPr>
            <p:extLst>
              <p:ext uri="{D42A27DB-BD31-4B8C-83A1-F6EECF244321}">
                <p14:modId xmlns:p14="http://schemas.microsoft.com/office/powerpoint/2010/main" val="3975422592"/>
              </p:ext>
            </p:extLst>
          </p:nvPr>
        </p:nvGraphicFramePr>
        <p:xfrm>
          <a:off x="1559171" y="1217775"/>
          <a:ext cx="9296397" cy="5111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8" descr="Plant With Roots outline">
            <a:extLst>
              <a:ext uri="{FF2B5EF4-FFF2-40B4-BE49-F238E27FC236}">
                <a16:creationId xmlns:a16="http://schemas.microsoft.com/office/drawing/2014/main" id="{28A5A1B0-3B69-E293-1D8A-A05789594F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5348" y="1221148"/>
            <a:ext cx="914400" cy="914400"/>
          </a:xfrm>
          <a:prstGeom prst="rect">
            <a:avLst/>
          </a:prstGeom>
        </p:spPr>
      </p:pic>
      <p:pic>
        <p:nvPicPr>
          <p:cNvPr id="9" name="Graphic 9" descr="Treasure Map outline">
            <a:extLst>
              <a:ext uri="{FF2B5EF4-FFF2-40B4-BE49-F238E27FC236}">
                <a16:creationId xmlns:a16="http://schemas.microsoft.com/office/drawing/2014/main" id="{EE13D7DF-6710-B5D0-0E8B-9CB2D42168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97266" y="1168957"/>
            <a:ext cx="914400" cy="914400"/>
          </a:xfrm>
          <a:prstGeom prst="rect">
            <a:avLst/>
          </a:prstGeom>
        </p:spPr>
      </p:pic>
      <p:pic>
        <p:nvPicPr>
          <p:cNvPr id="10" name="Graphic 10" descr="Comment Fire outline">
            <a:extLst>
              <a:ext uri="{FF2B5EF4-FFF2-40B4-BE49-F238E27FC236}">
                <a16:creationId xmlns:a16="http://schemas.microsoft.com/office/drawing/2014/main" id="{5311F228-C3C8-06AE-BA8A-0BBDEACD77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12472" y="1221148"/>
            <a:ext cx="1039660" cy="1039660"/>
          </a:xfrm>
          <a:prstGeom prst="rect">
            <a:avLst/>
          </a:prstGeom>
        </p:spPr>
      </p:pic>
      <p:grpSp>
        <p:nvGrpSpPr>
          <p:cNvPr id="11" name="Group 10">
            <a:extLst>
              <a:ext uri="{FF2B5EF4-FFF2-40B4-BE49-F238E27FC236}">
                <a16:creationId xmlns:a16="http://schemas.microsoft.com/office/drawing/2014/main" id="{D21C475F-00F1-808D-3E9C-1F90D2974939}"/>
              </a:ext>
            </a:extLst>
          </p:cNvPr>
          <p:cNvGrpSpPr/>
          <p:nvPr/>
        </p:nvGrpSpPr>
        <p:grpSpPr>
          <a:xfrm>
            <a:off x="419967" y="338548"/>
            <a:ext cx="2376874" cy="688028"/>
            <a:chOff x="149510" y="416170"/>
            <a:chExt cx="2376874" cy="688028"/>
          </a:xfrm>
        </p:grpSpPr>
        <p:sp>
          <p:nvSpPr>
            <p:cNvPr id="12" name="Right Triangle 4">
              <a:extLst>
                <a:ext uri="{FF2B5EF4-FFF2-40B4-BE49-F238E27FC236}">
                  <a16:creationId xmlns:a16="http://schemas.microsoft.com/office/drawing/2014/main" id="{7CFD2A14-410F-D103-B759-05598B512E18}"/>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a:extLst>
                <a:ext uri="{FF2B5EF4-FFF2-40B4-BE49-F238E27FC236}">
                  <a16:creationId xmlns:a16="http://schemas.microsoft.com/office/drawing/2014/main" id="{B43F30CF-ACA5-4BB1-126C-73147A72B3ED}"/>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Objectives</a:t>
              </a:r>
              <a:endParaRPr lang="en-US" sz="3600" b="1" dirty="0"/>
            </a:p>
          </p:txBody>
        </p:sp>
      </p:grpSp>
    </p:spTree>
    <p:extLst>
      <p:ext uri="{BB962C8B-B14F-4D97-AF65-F5344CB8AC3E}">
        <p14:creationId xmlns:p14="http://schemas.microsoft.com/office/powerpoint/2010/main" val="131978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FAB1EAF2-EF5F-8043-8F86-50B1D536CD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798" y="0"/>
            <a:ext cx="12200033" cy="6884743"/>
          </a:xfrm>
          <a:prstGeom prst="rect">
            <a:avLst/>
          </a:prstGeom>
        </p:spPr>
      </p:pic>
      <p:sp>
        <p:nvSpPr>
          <p:cNvPr id="7" name="Title 1">
            <a:extLst>
              <a:ext uri="{FF2B5EF4-FFF2-40B4-BE49-F238E27FC236}">
                <a16:creationId xmlns:a16="http://schemas.microsoft.com/office/drawing/2014/main" id="{A50D2D58-DD87-FA40-B9FD-9E5B839E3C68}"/>
              </a:ext>
            </a:extLst>
          </p:cNvPr>
          <p:cNvSpPr txBox="1">
            <a:spLocks/>
          </p:cNvSpPr>
          <p:nvPr/>
        </p:nvSpPr>
        <p:spPr>
          <a:xfrm>
            <a:off x="3228733" y="376877"/>
            <a:ext cx="699432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Calibri Light"/>
                <a:cs typeface="Calibri Light"/>
              </a:rPr>
              <a:t>–</a:t>
            </a:r>
            <a:r>
              <a:rPr lang="en-US" sz="2800" b="1" dirty="0">
                <a:solidFill>
                  <a:srgbClr val="C13E2D"/>
                </a:solidFill>
                <a:latin typeface="Calibri Light"/>
                <a:cs typeface="Calibri Light"/>
              </a:rPr>
              <a:t> </a:t>
            </a:r>
            <a:r>
              <a:rPr lang="en-US" sz="2800" b="1" dirty="0">
                <a:solidFill>
                  <a:schemeClr val="bg1"/>
                </a:solidFill>
                <a:latin typeface="Century Gothic"/>
              </a:rPr>
              <a:t>Earth Observations</a:t>
            </a:r>
            <a:endParaRPr lang="en-US" sz="2800" dirty="0">
              <a:solidFill>
                <a:schemeClr val="bg1"/>
              </a:solidFill>
              <a:cs typeface="Calibri Light"/>
            </a:endParaRPr>
          </a:p>
        </p:txBody>
      </p:sp>
      <p:grpSp>
        <p:nvGrpSpPr>
          <p:cNvPr id="22" name="Group 21">
            <a:extLst>
              <a:ext uri="{FF2B5EF4-FFF2-40B4-BE49-F238E27FC236}">
                <a16:creationId xmlns:a16="http://schemas.microsoft.com/office/drawing/2014/main" id="{87C1678F-4048-DB42-BC01-D787AFCBA365}"/>
              </a:ext>
            </a:extLst>
          </p:cNvPr>
          <p:cNvGrpSpPr/>
          <p:nvPr/>
        </p:nvGrpSpPr>
        <p:grpSpPr>
          <a:xfrm rot="21244349">
            <a:off x="9997251" y="2182216"/>
            <a:ext cx="1588158" cy="1985133"/>
            <a:chOff x="7774570" y="1476615"/>
            <a:chExt cx="1588158" cy="1985133"/>
          </a:xfrm>
        </p:grpSpPr>
        <p:pic>
          <p:nvPicPr>
            <p:cNvPr id="8" name="Picture 7" descr="Logo&#10;&#10;Description automatically generated with medium confidence">
              <a:extLst>
                <a:ext uri="{FF2B5EF4-FFF2-40B4-BE49-F238E27FC236}">
                  <a16:creationId xmlns:a16="http://schemas.microsoft.com/office/drawing/2014/main" id="{B168602C-B7FF-394F-A717-B62D29CBD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24303" flipH="1">
              <a:off x="7909967" y="1476615"/>
              <a:ext cx="1422679" cy="1985133"/>
            </a:xfrm>
            <a:prstGeom prst="rect">
              <a:avLst/>
            </a:prstGeom>
          </p:spPr>
        </p:pic>
        <p:sp>
          <p:nvSpPr>
            <p:cNvPr id="21" name="Rectangle 20">
              <a:extLst>
                <a:ext uri="{FF2B5EF4-FFF2-40B4-BE49-F238E27FC236}">
                  <a16:creationId xmlns:a16="http://schemas.microsoft.com/office/drawing/2014/main" id="{A0B91B52-33CB-0148-ADD2-952D765EFA22}"/>
                </a:ext>
              </a:extLst>
            </p:cNvPr>
            <p:cNvSpPr/>
            <p:nvPr/>
          </p:nvSpPr>
          <p:spPr>
            <a:xfrm rot="798913">
              <a:off x="7774570" y="2269028"/>
              <a:ext cx="1588158" cy="420419"/>
            </a:xfrm>
            <a:prstGeom prst="rect">
              <a:avLst/>
            </a:prstGeom>
            <a:noFill/>
          </p:spPr>
          <p:txBody>
            <a:bodyPr wrap="none" lIns="91440" tIns="45720" rIns="91440" bIns="45720">
              <a:prstTxWarp prst="textArchDown">
                <a:avLst/>
              </a:prstTxWarp>
              <a:spAutoFit/>
            </a:bodyPr>
            <a:lstStyle/>
            <a:p>
              <a:pPr algn="ctr"/>
              <a:r>
                <a:rPr lang="en-US" sz="2000"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SMAP</a:t>
              </a:r>
            </a:p>
          </p:txBody>
        </p:sp>
      </p:grpSp>
      <p:grpSp>
        <p:nvGrpSpPr>
          <p:cNvPr id="16" name="Group 15">
            <a:extLst>
              <a:ext uri="{FF2B5EF4-FFF2-40B4-BE49-F238E27FC236}">
                <a16:creationId xmlns:a16="http://schemas.microsoft.com/office/drawing/2014/main" id="{13F9901E-30A1-0F44-A86F-115D1EED9A53}"/>
              </a:ext>
            </a:extLst>
          </p:cNvPr>
          <p:cNvGrpSpPr/>
          <p:nvPr/>
        </p:nvGrpSpPr>
        <p:grpSpPr>
          <a:xfrm rot="929482">
            <a:off x="7955947" y="1889188"/>
            <a:ext cx="1595413" cy="1617031"/>
            <a:chOff x="360428" y="1022685"/>
            <a:chExt cx="1595413" cy="1617031"/>
          </a:xfrm>
        </p:grpSpPr>
        <p:pic>
          <p:nvPicPr>
            <p:cNvPr id="15" name="Picture 14" descr="A picture containing transport, satellite&#10;&#10;Description automatically generated">
              <a:extLst>
                <a:ext uri="{FF2B5EF4-FFF2-40B4-BE49-F238E27FC236}">
                  <a16:creationId xmlns:a16="http://schemas.microsoft.com/office/drawing/2014/main" id="{185A5A94-5A16-F446-89FE-D8BE57F9D6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54231">
              <a:off x="360428" y="1022685"/>
              <a:ext cx="1428810" cy="1074783"/>
            </a:xfrm>
            <a:prstGeom prst="rect">
              <a:avLst/>
            </a:prstGeom>
          </p:spPr>
        </p:pic>
        <p:sp>
          <p:nvSpPr>
            <p:cNvPr id="23" name="Rectangle 22">
              <a:extLst>
                <a:ext uri="{FF2B5EF4-FFF2-40B4-BE49-F238E27FC236}">
                  <a16:creationId xmlns:a16="http://schemas.microsoft.com/office/drawing/2014/main" id="{A3EED52F-95E3-5C4B-A1B3-9A6AB4562D26}"/>
                </a:ext>
              </a:extLst>
            </p:cNvPr>
            <p:cNvSpPr/>
            <p:nvPr/>
          </p:nvSpPr>
          <p:spPr>
            <a:xfrm>
              <a:off x="367683" y="2219297"/>
              <a:ext cx="1588158" cy="420419"/>
            </a:xfrm>
            <a:prstGeom prst="rect">
              <a:avLst/>
            </a:prstGeom>
            <a:noFill/>
          </p:spPr>
          <p:txBody>
            <a:bodyPr wrap="none" lIns="91440" tIns="45720" rIns="91440" bIns="45720">
              <a:prstTxWarp prst="textArchUp">
                <a:avLst/>
              </a:prstTxWarp>
              <a:spAutoFit/>
            </a:bodyPr>
            <a:lstStyle/>
            <a:p>
              <a:pPr algn="ctr"/>
              <a:r>
                <a:rPr lang="en-US" sz="2000"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Terra MODIS</a:t>
              </a:r>
            </a:p>
          </p:txBody>
        </p:sp>
      </p:grpSp>
      <p:sp>
        <p:nvSpPr>
          <p:cNvPr id="25" name="TextBox 24">
            <a:extLst>
              <a:ext uri="{FF2B5EF4-FFF2-40B4-BE49-F238E27FC236}">
                <a16:creationId xmlns:a16="http://schemas.microsoft.com/office/drawing/2014/main" id="{A24E568C-221E-A641-888D-EBBACBE1BF77}"/>
              </a:ext>
            </a:extLst>
          </p:cNvPr>
          <p:cNvSpPr txBox="1"/>
          <p:nvPr/>
        </p:nvSpPr>
        <p:spPr>
          <a:xfrm>
            <a:off x="10307135" y="6642034"/>
            <a:ext cx="19304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solidFill>
                <a:latin typeface="Century Gothic"/>
              </a:rPr>
              <a:t>Image credit: NASA</a:t>
            </a:r>
          </a:p>
        </p:txBody>
      </p:sp>
      <p:grpSp>
        <p:nvGrpSpPr>
          <p:cNvPr id="19" name="Group 18">
            <a:extLst>
              <a:ext uri="{FF2B5EF4-FFF2-40B4-BE49-F238E27FC236}">
                <a16:creationId xmlns:a16="http://schemas.microsoft.com/office/drawing/2014/main" id="{7CEFF13B-974C-87C0-0767-61A5FB9572F0}"/>
              </a:ext>
            </a:extLst>
          </p:cNvPr>
          <p:cNvGrpSpPr/>
          <p:nvPr/>
        </p:nvGrpSpPr>
        <p:grpSpPr>
          <a:xfrm>
            <a:off x="419966" y="338548"/>
            <a:ext cx="2759339" cy="688028"/>
            <a:chOff x="149510" y="416170"/>
            <a:chExt cx="2376874" cy="688028"/>
          </a:xfrm>
        </p:grpSpPr>
        <p:sp>
          <p:nvSpPr>
            <p:cNvPr id="20" name="Right Triangle 4">
              <a:extLst>
                <a:ext uri="{FF2B5EF4-FFF2-40B4-BE49-F238E27FC236}">
                  <a16:creationId xmlns:a16="http://schemas.microsoft.com/office/drawing/2014/main" id="{6845CF1C-6D6B-FAF6-5BD3-003A00C13BDC}"/>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Rectangle 23">
              <a:extLst>
                <a:ext uri="{FF2B5EF4-FFF2-40B4-BE49-F238E27FC236}">
                  <a16:creationId xmlns:a16="http://schemas.microsoft.com/office/drawing/2014/main" id="{9943B04C-7AB6-B7DA-F458-6C707F7A2911}"/>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Tree>
    <p:extLst>
      <p:ext uri="{BB962C8B-B14F-4D97-AF65-F5344CB8AC3E}">
        <p14:creationId xmlns:p14="http://schemas.microsoft.com/office/powerpoint/2010/main" val="419535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71BFC1B-B4AB-0528-FAA8-E3BA02659073}"/>
              </a:ext>
            </a:extLst>
          </p:cNvPr>
          <p:cNvGrpSpPr/>
          <p:nvPr/>
        </p:nvGrpSpPr>
        <p:grpSpPr>
          <a:xfrm rot="1186672">
            <a:off x="697352" y="2757287"/>
            <a:ext cx="1595413" cy="1617031"/>
            <a:chOff x="360428" y="1022685"/>
            <a:chExt cx="1595413" cy="1617031"/>
          </a:xfrm>
        </p:grpSpPr>
        <p:pic>
          <p:nvPicPr>
            <p:cNvPr id="21" name="Picture 20" descr="A picture containing transport, satellite&#10;&#10;Description automatically generated">
              <a:extLst>
                <a:ext uri="{FF2B5EF4-FFF2-40B4-BE49-F238E27FC236}">
                  <a16:creationId xmlns:a16="http://schemas.microsoft.com/office/drawing/2014/main" id="{C61C7D88-0465-3F0F-1A28-5BF8F5FB25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54231">
              <a:off x="360428" y="1022685"/>
              <a:ext cx="1428810" cy="1074783"/>
            </a:xfrm>
            <a:prstGeom prst="rect">
              <a:avLst/>
            </a:prstGeom>
          </p:spPr>
        </p:pic>
        <p:sp>
          <p:nvSpPr>
            <p:cNvPr id="22" name="Rectangle 21">
              <a:extLst>
                <a:ext uri="{FF2B5EF4-FFF2-40B4-BE49-F238E27FC236}">
                  <a16:creationId xmlns:a16="http://schemas.microsoft.com/office/drawing/2014/main" id="{B312FA90-9A40-3171-255E-803B8A074A41}"/>
                </a:ext>
              </a:extLst>
            </p:cNvPr>
            <p:cNvSpPr/>
            <p:nvPr/>
          </p:nvSpPr>
          <p:spPr>
            <a:xfrm>
              <a:off x="367683" y="2219297"/>
              <a:ext cx="1588158" cy="420419"/>
            </a:xfrm>
            <a:prstGeom prst="rect">
              <a:avLst/>
            </a:prstGeom>
            <a:noFill/>
          </p:spPr>
          <p:txBody>
            <a:bodyPr wrap="none" lIns="91440" tIns="45720" rIns="91440" bIns="45720">
              <a:prstTxWarp prst="textArchUp">
                <a:avLst/>
              </a:prstTxWarp>
              <a:spAutoFit/>
            </a:bodyPr>
            <a:lstStyle/>
            <a:p>
              <a:pPr algn="ctr"/>
              <a:r>
                <a:rPr lang="en-US" sz="2000" b="1" cap="none" spc="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Terra MODIS</a:t>
              </a:r>
            </a:p>
          </p:txBody>
        </p:sp>
      </p:grpSp>
      <p:sp>
        <p:nvSpPr>
          <p:cNvPr id="25" name="TextBox 24">
            <a:extLst>
              <a:ext uri="{FF2B5EF4-FFF2-40B4-BE49-F238E27FC236}">
                <a16:creationId xmlns:a16="http://schemas.microsoft.com/office/drawing/2014/main" id="{C15ED615-2666-E51B-B5A8-48190EA9DD75}"/>
              </a:ext>
            </a:extLst>
          </p:cNvPr>
          <p:cNvSpPr txBox="1"/>
          <p:nvPr/>
        </p:nvSpPr>
        <p:spPr>
          <a:xfrm>
            <a:off x="9534886" y="6462313"/>
            <a:ext cx="265711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Image credits: NASA</a:t>
            </a:r>
          </a:p>
        </p:txBody>
      </p:sp>
      <p:grpSp>
        <p:nvGrpSpPr>
          <p:cNvPr id="38" name="Group 37">
            <a:extLst>
              <a:ext uri="{FF2B5EF4-FFF2-40B4-BE49-F238E27FC236}">
                <a16:creationId xmlns:a16="http://schemas.microsoft.com/office/drawing/2014/main" id="{A0A0EA8B-CA97-009C-899E-1034D479AE90}"/>
              </a:ext>
            </a:extLst>
          </p:cNvPr>
          <p:cNvGrpSpPr>
            <a:grpSpLocks noChangeAspect="1"/>
          </p:cNvGrpSpPr>
          <p:nvPr/>
        </p:nvGrpSpPr>
        <p:grpSpPr>
          <a:xfrm>
            <a:off x="4969838" y="-394946"/>
            <a:ext cx="5413241" cy="6673778"/>
            <a:chOff x="3544155" y="-564853"/>
            <a:chExt cx="6573902" cy="8429817"/>
          </a:xfrm>
        </p:grpSpPr>
        <p:grpSp>
          <p:nvGrpSpPr>
            <p:cNvPr id="27" name="Group 26">
              <a:extLst>
                <a:ext uri="{FF2B5EF4-FFF2-40B4-BE49-F238E27FC236}">
                  <a16:creationId xmlns:a16="http://schemas.microsoft.com/office/drawing/2014/main" id="{B702AAD6-8F33-9066-C670-D4BA4B3EA573}"/>
                </a:ext>
              </a:extLst>
            </p:cNvPr>
            <p:cNvGrpSpPr/>
            <p:nvPr/>
          </p:nvGrpSpPr>
          <p:grpSpPr>
            <a:xfrm>
              <a:off x="3544155" y="-564853"/>
              <a:ext cx="6573902" cy="6573902"/>
              <a:chOff x="3828957" y="284098"/>
              <a:chExt cx="6573902" cy="6573902"/>
            </a:xfrm>
          </p:grpSpPr>
          <p:pic>
            <p:nvPicPr>
              <p:cNvPr id="35" name="Graphic 34" descr="North America with solid fill">
                <a:extLst>
                  <a:ext uri="{FF2B5EF4-FFF2-40B4-BE49-F238E27FC236}">
                    <a16:creationId xmlns:a16="http://schemas.microsoft.com/office/drawing/2014/main" id="{E3DE27E2-921C-928B-C907-C6D3723872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8957" y="284098"/>
                <a:ext cx="6573902" cy="6573902"/>
              </a:xfrm>
              <a:prstGeom prst="rect">
                <a:avLst/>
              </a:prstGeom>
              <a:effectLst>
                <a:outerShdw blurRad="63500" dist="50800" dir="2700000" algn="ctr" rotWithShape="0">
                  <a:srgbClr val="000000">
                    <a:alpha val="20000"/>
                  </a:srgbClr>
                </a:outerShdw>
              </a:effectLst>
            </p:spPr>
          </p:pic>
          <p:pic>
            <p:nvPicPr>
              <p:cNvPr id="36" name="Graphic 35" descr="Marker with solid fill">
                <a:extLst>
                  <a:ext uri="{FF2B5EF4-FFF2-40B4-BE49-F238E27FC236}">
                    <a16:creationId xmlns:a16="http://schemas.microsoft.com/office/drawing/2014/main" id="{4FA42ECC-328D-C2A9-BF22-2EADE40984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2771" y="3696718"/>
                <a:ext cx="607258" cy="607258"/>
              </a:xfrm>
              <a:prstGeom prst="rect">
                <a:avLst/>
              </a:prstGeom>
            </p:spPr>
          </p:pic>
          <p:pic>
            <p:nvPicPr>
              <p:cNvPr id="37" name="Graphic 36" descr="Marker with solid fill">
                <a:extLst>
                  <a:ext uri="{FF2B5EF4-FFF2-40B4-BE49-F238E27FC236}">
                    <a16:creationId xmlns:a16="http://schemas.microsoft.com/office/drawing/2014/main" id="{DB2D048F-6C37-D900-75F7-53850ECC51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10301" y="3902307"/>
                <a:ext cx="607258" cy="607258"/>
              </a:xfrm>
              <a:prstGeom prst="rect">
                <a:avLst/>
              </a:prstGeom>
            </p:spPr>
          </p:pic>
        </p:grpSp>
        <p:cxnSp>
          <p:nvCxnSpPr>
            <p:cNvPr id="31" name="Straight Connector 30">
              <a:extLst>
                <a:ext uri="{FF2B5EF4-FFF2-40B4-BE49-F238E27FC236}">
                  <a16:creationId xmlns:a16="http://schemas.microsoft.com/office/drawing/2014/main" id="{3782C286-F779-D71A-5D51-501F691BC0D7}"/>
                </a:ext>
              </a:extLst>
            </p:cNvPr>
            <p:cNvCxnSpPr>
              <a:cxnSpLocks/>
            </p:cNvCxnSpPr>
            <p:nvPr/>
          </p:nvCxnSpPr>
          <p:spPr>
            <a:xfrm flipH="1" flipV="1">
              <a:off x="5087342" y="3277422"/>
              <a:ext cx="474256" cy="79563"/>
            </a:xfrm>
            <a:prstGeom prst="line">
              <a:avLst/>
            </a:prstGeom>
            <a:ln w="6350">
              <a:gradFill>
                <a:gsLst>
                  <a:gs pos="99000">
                    <a:schemeClr val="tx1">
                      <a:lumMod val="75000"/>
                      <a:lumOff val="25000"/>
                    </a:schemeClr>
                  </a:gs>
                  <a:gs pos="74000">
                    <a:schemeClr val="tx1">
                      <a:lumMod val="50000"/>
                      <a:lumOff val="50000"/>
                    </a:schemeClr>
                  </a:gs>
                  <a:gs pos="35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3D4F4EF-9EF0-3458-0510-28DACD91F3A4}"/>
                </a:ext>
              </a:extLst>
            </p:cNvPr>
            <p:cNvCxnSpPr>
              <a:cxnSpLocks/>
            </p:cNvCxnSpPr>
            <p:nvPr/>
          </p:nvCxnSpPr>
          <p:spPr>
            <a:xfrm flipH="1">
              <a:off x="5087342" y="3359187"/>
              <a:ext cx="474256" cy="4048100"/>
            </a:xfrm>
            <a:prstGeom prst="line">
              <a:avLst/>
            </a:prstGeom>
            <a:ln w="6350">
              <a:gradFill>
                <a:gsLst>
                  <a:gs pos="92000">
                    <a:schemeClr val="tx1">
                      <a:lumMod val="75000"/>
                      <a:lumOff val="25000"/>
                    </a:schemeClr>
                  </a:gs>
                  <a:gs pos="50000">
                    <a:schemeClr val="tx1">
                      <a:lumMod val="50000"/>
                      <a:lumOff val="50000"/>
                    </a:schemeClr>
                  </a:gs>
                  <a:gs pos="24000">
                    <a:schemeClr val="bg1">
                      <a:lumMod val="65000"/>
                    </a:schemeClr>
                  </a:gs>
                  <a:gs pos="0">
                    <a:schemeClr val="bg1">
                      <a:lumMod val="85000"/>
                    </a:schemeClr>
                  </a:gs>
                </a:gsLst>
                <a:lin ang="5400000" scaled="1"/>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51763266-744C-C341-31BD-4CB58133A550}"/>
                </a:ext>
              </a:extLst>
            </p:cNvPr>
            <p:cNvCxnSpPr>
              <a:cxnSpLocks/>
            </p:cNvCxnSpPr>
            <p:nvPr/>
          </p:nvCxnSpPr>
          <p:spPr>
            <a:xfrm flipH="1" flipV="1">
              <a:off x="7029129" y="3602237"/>
              <a:ext cx="1030813" cy="4262727"/>
            </a:xfrm>
            <a:prstGeom prst="line">
              <a:avLst/>
            </a:prstGeom>
            <a:ln w="6350">
              <a:gradFill flip="none" rotWithShape="1">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1"/>
                <a:tileRect/>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68FFE93-6907-28D8-FEA2-A041ECAEEEBB}"/>
                </a:ext>
              </a:extLst>
            </p:cNvPr>
            <p:cNvCxnSpPr>
              <a:cxnSpLocks/>
            </p:cNvCxnSpPr>
            <p:nvPr/>
          </p:nvCxnSpPr>
          <p:spPr>
            <a:xfrm flipH="1" flipV="1">
              <a:off x="7029129" y="3602237"/>
              <a:ext cx="1035159" cy="131850"/>
            </a:xfrm>
            <a:prstGeom prst="line">
              <a:avLst/>
            </a:prstGeom>
            <a:ln w="6350">
              <a:gradFill>
                <a:gsLst>
                  <a:gs pos="100000">
                    <a:schemeClr val="tx1">
                      <a:lumMod val="75000"/>
                      <a:lumOff val="25000"/>
                    </a:schemeClr>
                  </a:gs>
                  <a:gs pos="73000">
                    <a:schemeClr val="tx1">
                      <a:lumMod val="50000"/>
                      <a:lumOff val="50000"/>
                    </a:schemeClr>
                  </a:gs>
                  <a:gs pos="47000">
                    <a:schemeClr val="bg1">
                      <a:lumMod val="65000"/>
                    </a:schemeClr>
                  </a:gs>
                  <a:gs pos="0">
                    <a:schemeClr val="bg1">
                      <a:lumMod val="85000"/>
                    </a:schemeClr>
                  </a:gs>
                </a:gsLst>
                <a:lin ang="2700000" scaled="0"/>
              </a:gradFill>
            </a:ln>
            <a:effectLst>
              <a:outerShdw blurRad="50800" dist="254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mc:Choice xmlns:am3d="http://schemas.microsoft.com/office/drawing/2017/model3d" Requires="am3d">
          <p:graphicFrame>
            <p:nvGraphicFramePr>
              <p:cNvPr id="40" name="3D Model 39" descr="Earth">
                <a:extLst>
                  <a:ext uri="{FF2B5EF4-FFF2-40B4-BE49-F238E27FC236}">
                    <a16:creationId xmlns:a16="http://schemas.microsoft.com/office/drawing/2014/main" id="{4E3044D4-68F2-3F91-79C7-A9AAD612BFF7}"/>
                  </a:ext>
                </a:extLst>
              </p:cNvPr>
              <p:cNvGraphicFramePr>
                <a:graphicFrameLocks noChangeAspect="1"/>
              </p:cNvGraphicFramePr>
              <p:nvPr>
                <p:extLst>
                  <p:ext uri="{D42A27DB-BD31-4B8C-83A1-F6EECF244321}">
                    <p14:modId xmlns:p14="http://schemas.microsoft.com/office/powerpoint/2010/main" val="3627702699"/>
                  </p:ext>
                </p:extLst>
              </p:nvPr>
            </p:nvGraphicFramePr>
            <p:xfrm>
              <a:off x="-1678424" y="4154548"/>
              <a:ext cx="4196781" cy="4196782"/>
            </p:xfrm>
            <a:graphic>
              <a:graphicData uri="http://schemas.microsoft.com/office/drawing/2017/model3d">
                <am3d:model3d r:embed="rId8">
                  <am3d:spPr>
                    <a:xfrm>
                      <a:off x="0" y="0"/>
                      <a:ext cx="4196781" cy="4196782"/>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8480404" ay="-924025" az="-10080366"/>
                    <am3d:postTrans dx="0" dy="0" dz="0"/>
                  </am3d:trans>
                  <am3d:raster rName="Office3DRenderer" rVer="16.0.8326">
                    <am3d:blip r:embed="rId9"/>
                  </am3d:raster>
                  <am3d:objViewport viewportSz="74060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Earth">
                <a:extLst>
                  <a:ext uri="{FF2B5EF4-FFF2-40B4-BE49-F238E27FC236}">
                    <a16:creationId xmlns:a16="http://schemas.microsoft.com/office/drawing/2014/main" id="{4E3044D4-68F2-3F91-79C7-A9AAD612BFF7}"/>
                  </a:ext>
                </a:extLst>
              </p:cNvPr>
              <p:cNvPicPr>
                <a:picLocks noGrp="1" noRot="1" noChangeAspect="1" noMove="1" noResize="1" noEditPoints="1" noAdjustHandles="1" noChangeArrowheads="1" noChangeShapeType="1" noCrop="1"/>
              </p:cNvPicPr>
              <p:nvPr/>
            </p:nvPicPr>
            <p:blipFill>
              <a:blip r:embed="rId9"/>
              <a:stretch>
                <a:fillRect/>
              </a:stretch>
            </p:blipFill>
            <p:spPr>
              <a:xfrm>
                <a:off x="-1678424" y="4154548"/>
                <a:ext cx="4196781" cy="4196782"/>
              </a:xfrm>
              <a:prstGeom prst="rect">
                <a:avLst/>
              </a:prstGeom>
            </p:spPr>
          </p:pic>
        </mc:Fallback>
      </mc:AlternateContent>
      <p:pic>
        <p:nvPicPr>
          <p:cNvPr id="44" name="Picture 2">
            <a:extLst>
              <a:ext uri="{FF2B5EF4-FFF2-40B4-BE49-F238E27FC236}">
                <a16:creationId xmlns:a16="http://schemas.microsoft.com/office/drawing/2014/main" id="{6ABECD89-E78E-7DB8-CA7A-F0AE8000BD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937292" y="2706242"/>
            <a:ext cx="3264663" cy="321025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6" name="Picture 45" descr="A picture containing grass, tree, outdoor, field&#10;&#10;Description automatically generated">
            <a:extLst>
              <a:ext uri="{FF2B5EF4-FFF2-40B4-BE49-F238E27FC236}">
                <a16:creationId xmlns:a16="http://schemas.microsoft.com/office/drawing/2014/main" id="{FA1B3608-3C9E-1178-BDB0-96CEDA697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8531" y="3068579"/>
            <a:ext cx="3156749" cy="3210253"/>
          </a:xfrm>
          <a:prstGeom prst="rect">
            <a:avLst/>
          </a:prstGeom>
          <a:ln w="57150">
            <a:solidFill>
              <a:schemeClr val="tx1"/>
            </a:solidFill>
          </a:ln>
        </p:spPr>
      </p:pic>
      <p:sp>
        <p:nvSpPr>
          <p:cNvPr id="24" name="Title 1">
            <a:extLst>
              <a:ext uri="{FF2B5EF4-FFF2-40B4-BE49-F238E27FC236}">
                <a16:creationId xmlns:a16="http://schemas.microsoft.com/office/drawing/2014/main" id="{FD27E47F-6901-FFFB-051A-3FA6F3095643}"/>
              </a:ext>
            </a:extLst>
          </p:cNvPr>
          <p:cNvSpPr txBox="1">
            <a:spLocks/>
          </p:cNvSpPr>
          <p:nvPr/>
        </p:nvSpPr>
        <p:spPr>
          <a:xfrm>
            <a:off x="3179307" y="382160"/>
            <a:ext cx="6994322" cy="4278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C13E2D"/>
                </a:solidFill>
                <a:latin typeface="Calibri Light"/>
                <a:cs typeface="Calibri Light"/>
              </a:rPr>
              <a:t>– </a:t>
            </a:r>
            <a:r>
              <a:rPr lang="en-US" sz="2800" b="1" dirty="0">
                <a:solidFill>
                  <a:srgbClr val="C13E2D"/>
                </a:solidFill>
                <a:latin typeface="Century Gothic"/>
              </a:rPr>
              <a:t>Vegetation Indices</a:t>
            </a:r>
            <a:endParaRPr lang="en-US" sz="2800" dirty="0">
              <a:solidFill>
                <a:srgbClr val="C13E2D"/>
              </a:solidFill>
              <a:cs typeface="Calibri Light"/>
            </a:endParaRPr>
          </a:p>
        </p:txBody>
      </p:sp>
      <p:grpSp>
        <p:nvGrpSpPr>
          <p:cNvPr id="26" name="Group 25">
            <a:extLst>
              <a:ext uri="{FF2B5EF4-FFF2-40B4-BE49-F238E27FC236}">
                <a16:creationId xmlns:a16="http://schemas.microsoft.com/office/drawing/2014/main" id="{E9AB8EFE-A97B-5649-88DA-2DDE3B01DC10}"/>
              </a:ext>
            </a:extLst>
          </p:cNvPr>
          <p:cNvGrpSpPr/>
          <p:nvPr/>
        </p:nvGrpSpPr>
        <p:grpSpPr>
          <a:xfrm>
            <a:off x="419966" y="338548"/>
            <a:ext cx="2759339" cy="688028"/>
            <a:chOff x="149510" y="416170"/>
            <a:chExt cx="2376874" cy="688028"/>
          </a:xfrm>
        </p:grpSpPr>
        <p:sp>
          <p:nvSpPr>
            <p:cNvPr id="28" name="Right Triangle 4">
              <a:extLst>
                <a:ext uri="{FF2B5EF4-FFF2-40B4-BE49-F238E27FC236}">
                  <a16:creationId xmlns:a16="http://schemas.microsoft.com/office/drawing/2014/main" id="{0DB4BFA0-93FF-3680-E119-09770B70AF1B}"/>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6FE5B0D5-E828-24F3-0890-70DCD60D652D}"/>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
        <p:nvSpPr>
          <p:cNvPr id="30" name="TextBox 29">
            <a:extLst>
              <a:ext uri="{FF2B5EF4-FFF2-40B4-BE49-F238E27FC236}">
                <a16:creationId xmlns:a16="http://schemas.microsoft.com/office/drawing/2014/main" id="{4B7219A3-A3BD-EFC8-F4C0-8D688D2765EC}"/>
              </a:ext>
            </a:extLst>
          </p:cNvPr>
          <p:cNvSpPr txBox="1"/>
          <p:nvPr/>
        </p:nvSpPr>
        <p:spPr>
          <a:xfrm>
            <a:off x="3238493" y="6011910"/>
            <a:ext cx="2757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Fire Footprint</a:t>
            </a:r>
          </a:p>
        </p:txBody>
      </p:sp>
      <p:sp>
        <p:nvSpPr>
          <p:cNvPr id="6" name="Snip Diagonal Corner Rectangle 5">
            <a:extLst>
              <a:ext uri="{FF2B5EF4-FFF2-40B4-BE49-F238E27FC236}">
                <a16:creationId xmlns:a16="http://schemas.microsoft.com/office/drawing/2014/main" id="{5B7525E3-DA7F-16C5-2189-D5C53221CC0A}"/>
              </a:ext>
            </a:extLst>
          </p:cNvPr>
          <p:cNvSpPr/>
          <p:nvPr/>
        </p:nvSpPr>
        <p:spPr>
          <a:xfrm>
            <a:off x="2972123" y="6071069"/>
            <a:ext cx="266370" cy="188909"/>
          </a:xfrm>
          <a:prstGeom prst="snip2Diag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84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A picture containing plant, blurry&#10;&#10;Description automatically generated">
            <a:extLst>
              <a:ext uri="{FF2B5EF4-FFF2-40B4-BE49-F238E27FC236}">
                <a16:creationId xmlns:a16="http://schemas.microsoft.com/office/drawing/2014/main" id="{1878D4B4-1326-199C-9678-18C8D59825CF}"/>
              </a:ext>
            </a:extLst>
          </p:cNvPr>
          <p:cNvPicPr>
            <a:picLocks noChangeAspect="1"/>
          </p:cNvPicPr>
          <p:nvPr/>
        </p:nvPicPr>
        <p:blipFill rotWithShape="1">
          <a:blip r:embed="rId3"/>
          <a:srcRect l="10501" r="10501"/>
          <a:stretch/>
        </p:blipFill>
        <p:spPr>
          <a:xfrm>
            <a:off x="6127336" y="9"/>
            <a:ext cx="6075103" cy="6805799"/>
          </a:xfrm>
          <a:prstGeom prst="rect">
            <a:avLst/>
          </a:prstGeom>
        </p:spPr>
      </p:pic>
      <p:pic>
        <p:nvPicPr>
          <p:cNvPr id="5" name="Picture 5" descr="A picture containing sea slug, colorful&#10;&#10;Description automatically generated">
            <a:extLst>
              <a:ext uri="{FF2B5EF4-FFF2-40B4-BE49-F238E27FC236}">
                <a16:creationId xmlns:a16="http://schemas.microsoft.com/office/drawing/2014/main" id="{5D8016F1-8A77-02BF-C80C-5AC5B95965A8}"/>
              </a:ext>
            </a:extLst>
          </p:cNvPr>
          <p:cNvPicPr>
            <a:picLocks noChangeAspect="1"/>
          </p:cNvPicPr>
          <p:nvPr/>
        </p:nvPicPr>
        <p:blipFill rotWithShape="1">
          <a:blip r:embed="rId4"/>
          <a:srcRect l="14961" t="5775" r="13861" b="-196"/>
          <a:stretch/>
        </p:blipFill>
        <p:spPr>
          <a:xfrm>
            <a:off x="3626" y="0"/>
            <a:ext cx="6096387" cy="6880334"/>
          </a:xfrm>
          <a:prstGeom prst="rect">
            <a:avLst/>
          </a:prstGeom>
        </p:spPr>
      </p:pic>
      <p:sp>
        <p:nvSpPr>
          <p:cNvPr id="9"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9F73528-6D9A-AB87-BB74-C1FCF5BE468D}"/>
              </a:ext>
            </a:extLst>
          </p:cNvPr>
          <p:cNvSpPr txBox="1">
            <a:spLocks/>
          </p:cNvSpPr>
          <p:nvPr/>
        </p:nvSpPr>
        <p:spPr>
          <a:xfrm>
            <a:off x="5017242" y="2443650"/>
            <a:ext cx="2157516" cy="233082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b="1" dirty="0">
                <a:solidFill>
                  <a:srgbClr val="C00000"/>
                </a:solidFill>
                <a:latin typeface="Century Gothic"/>
                <a:cs typeface="Calibri Light"/>
              </a:rPr>
              <a:t>Keetch-Byram Drought Index (KBDI) at Fire Onset</a:t>
            </a:r>
          </a:p>
          <a:p>
            <a:pPr algn="ctr">
              <a:spcAft>
                <a:spcPts val="600"/>
              </a:spcAft>
            </a:pPr>
            <a:endParaRPr lang="en-US" sz="2400" dirty="0">
              <a:solidFill>
                <a:srgbClr val="080808"/>
              </a:solidFill>
              <a:latin typeface="Century Gothic"/>
              <a:cs typeface="Calibri Light"/>
            </a:endParaRPr>
          </a:p>
        </p:txBody>
      </p:sp>
      <p:sp>
        <p:nvSpPr>
          <p:cNvPr id="15"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BBE8D321-01E3-6368-F351-8928C40747CF}"/>
              </a:ext>
            </a:extLst>
          </p:cNvPr>
          <p:cNvSpPr txBox="1"/>
          <p:nvPr/>
        </p:nvSpPr>
        <p:spPr>
          <a:xfrm>
            <a:off x="6896298" y="3115560"/>
            <a:ext cx="1486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Chimney Tops 2</a:t>
            </a:r>
            <a:endParaRPr lang="en-US" b="1" dirty="0">
              <a:solidFill>
                <a:schemeClr val="tx1">
                  <a:lumMod val="75000"/>
                  <a:lumOff val="25000"/>
                </a:schemeClr>
              </a:solidFill>
              <a:latin typeface="Century Gothic"/>
              <a:cs typeface="Calibri"/>
            </a:endParaRPr>
          </a:p>
        </p:txBody>
      </p:sp>
      <p:sp>
        <p:nvSpPr>
          <p:cNvPr id="20" name="TextBox 19">
            <a:extLst>
              <a:ext uri="{FF2B5EF4-FFF2-40B4-BE49-F238E27FC236}">
                <a16:creationId xmlns:a16="http://schemas.microsoft.com/office/drawing/2014/main" id="{26FC46A5-9064-F38C-FDCE-40EA193DCA5D}"/>
              </a:ext>
            </a:extLst>
          </p:cNvPr>
          <p:cNvSpPr txBox="1"/>
          <p:nvPr/>
        </p:nvSpPr>
        <p:spPr>
          <a:xfrm>
            <a:off x="3733594" y="3239730"/>
            <a:ext cx="11475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Bootleg</a:t>
            </a:r>
          </a:p>
        </p:txBody>
      </p:sp>
      <p:pic>
        <p:nvPicPr>
          <p:cNvPr id="32" name="Picture 57">
            <a:extLst>
              <a:ext uri="{FF2B5EF4-FFF2-40B4-BE49-F238E27FC236}">
                <a16:creationId xmlns:a16="http://schemas.microsoft.com/office/drawing/2014/main" id="{297D4902-00F3-D10E-1B06-68B6A10E348C}"/>
              </a:ext>
            </a:extLst>
          </p:cNvPr>
          <p:cNvPicPr>
            <a:picLocks noChangeAspect="1"/>
          </p:cNvPicPr>
          <p:nvPr/>
        </p:nvPicPr>
        <p:blipFill rotWithShape="1">
          <a:blip r:embed="rId5"/>
          <a:srcRect l="-23" t="76812" r="103" b="-243"/>
          <a:stretch/>
        </p:blipFill>
        <p:spPr>
          <a:xfrm>
            <a:off x="4274" y="6732298"/>
            <a:ext cx="12200073" cy="176142"/>
          </a:xfrm>
          <a:prstGeom prst="rect">
            <a:avLst/>
          </a:prstGeom>
        </p:spPr>
      </p:pic>
      <p:grpSp>
        <p:nvGrpSpPr>
          <p:cNvPr id="16" name="Group 15">
            <a:extLst>
              <a:ext uri="{FF2B5EF4-FFF2-40B4-BE49-F238E27FC236}">
                <a16:creationId xmlns:a16="http://schemas.microsoft.com/office/drawing/2014/main" id="{9D79D78B-926F-4D2F-A8C0-FE2F1B788F96}"/>
              </a:ext>
            </a:extLst>
          </p:cNvPr>
          <p:cNvGrpSpPr/>
          <p:nvPr/>
        </p:nvGrpSpPr>
        <p:grpSpPr>
          <a:xfrm>
            <a:off x="419966" y="338548"/>
            <a:ext cx="2759339" cy="688028"/>
            <a:chOff x="149510" y="416170"/>
            <a:chExt cx="2376874" cy="688028"/>
          </a:xfrm>
        </p:grpSpPr>
        <p:sp>
          <p:nvSpPr>
            <p:cNvPr id="17" name="Right Triangle 4">
              <a:extLst>
                <a:ext uri="{FF2B5EF4-FFF2-40B4-BE49-F238E27FC236}">
                  <a16:creationId xmlns:a16="http://schemas.microsoft.com/office/drawing/2014/main" id="{DFA89696-66D3-F797-2582-B194D7991412}"/>
                </a:ext>
              </a:extLst>
            </p:cNvPr>
            <p:cNvSpPr/>
            <p:nvPr/>
          </p:nvSpPr>
          <p:spPr>
            <a:xfrm flipV="1">
              <a:off x="1911059" y="920688"/>
              <a:ext cx="615325" cy="183510"/>
            </a:xfrm>
            <a:custGeom>
              <a:avLst/>
              <a:gdLst>
                <a:gd name="connsiteX0" fmla="*/ 0 w 615325"/>
                <a:gd name="connsiteY0" fmla="*/ 389572 h 389572"/>
                <a:gd name="connsiteX1" fmla="*/ 0 w 615325"/>
                <a:gd name="connsiteY1" fmla="*/ 0 h 389572"/>
                <a:gd name="connsiteX2" fmla="*/ 615325 w 615325"/>
                <a:gd name="connsiteY2" fmla="*/ 389572 h 389572"/>
                <a:gd name="connsiteX3" fmla="*/ 0 w 615325"/>
                <a:gd name="connsiteY3" fmla="*/ 389572 h 389572"/>
                <a:gd name="connsiteX0" fmla="*/ 0 w 615325"/>
                <a:gd name="connsiteY0" fmla="*/ 247904 h 247904"/>
                <a:gd name="connsiteX1" fmla="*/ 0 w 615325"/>
                <a:gd name="connsiteY1" fmla="*/ 0 h 247904"/>
                <a:gd name="connsiteX2" fmla="*/ 615325 w 615325"/>
                <a:gd name="connsiteY2" fmla="*/ 247904 h 247904"/>
                <a:gd name="connsiteX3" fmla="*/ 0 w 615325"/>
                <a:gd name="connsiteY3" fmla="*/ 247904 h 247904"/>
                <a:gd name="connsiteX0" fmla="*/ 0 w 615325"/>
                <a:gd name="connsiteY0" fmla="*/ 183510 h 183510"/>
                <a:gd name="connsiteX1" fmla="*/ 0 w 615325"/>
                <a:gd name="connsiteY1" fmla="*/ 0 h 183510"/>
                <a:gd name="connsiteX2" fmla="*/ 615325 w 615325"/>
                <a:gd name="connsiteY2" fmla="*/ 183510 h 183510"/>
                <a:gd name="connsiteX3" fmla="*/ 0 w 615325"/>
                <a:gd name="connsiteY3" fmla="*/ 183510 h 183510"/>
              </a:gdLst>
              <a:ahLst/>
              <a:cxnLst>
                <a:cxn ang="0">
                  <a:pos x="connsiteX0" y="connsiteY0"/>
                </a:cxn>
                <a:cxn ang="0">
                  <a:pos x="connsiteX1" y="connsiteY1"/>
                </a:cxn>
                <a:cxn ang="0">
                  <a:pos x="connsiteX2" y="connsiteY2"/>
                </a:cxn>
                <a:cxn ang="0">
                  <a:pos x="connsiteX3" y="connsiteY3"/>
                </a:cxn>
              </a:cxnLst>
              <a:rect l="l" t="t" r="r" b="b"/>
              <a:pathLst>
                <a:path w="615325" h="183510">
                  <a:moveTo>
                    <a:pt x="0" y="183510"/>
                  </a:moveTo>
                  <a:lnTo>
                    <a:pt x="0" y="0"/>
                  </a:lnTo>
                  <a:lnTo>
                    <a:pt x="615325" y="183510"/>
                  </a:lnTo>
                  <a:lnTo>
                    <a:pt x="0" y="183510"/>
                  </a:lnTo>
                  <a:close/>
                </a:path>
              </a:pathLst>
            </a:custGeom>
            <a:solidFill>
              <a:srgbClr val="8D2E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ectangle 18">
              <a:extLst>
                <a:ext uri="{FF2B5EF4-FFF2-40B4-BE49-F238E27FC236}">
                  <a16:creationId xmlns:a16="http://schemas.microsoft.com/office/drawing/2014/main" id="{98ED08F5-7111-160D-AB32-6CF341E5FA6B}"/>
                </a:ext>
              </a:extLst>
            </p:cNvPr>
            <p:cNvSpPr/>
            <p:nvPr/>
          </p:nvSpPr>
          <p:spPr>
            <a:xfrm>
              <a:off x="149510" y="416170"/>
              <a:ext cx="2376874" cy="51327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 rIns="0" bIns="45720" rtlCol="0" anchor="ctr"/>
            <a:lstStyle/>
            <a:p>
              <a:pPr algn="ctr"/>
              <a:r>
                <a:rPr lang="en-US" sz="2800" b="1" dirty="0">
                  <a:latin typeface="Century Gothic"/>
                </a:rPr>
                <a:t>Methodology</a:t>
              </a:r>
              <a:endParaRPr lang="en-US" sz="3600" b="1" dirty="0"/>
            </a:p>
          </p:txBody>
        </p:sp>
      </p:grpSp>
    </p:spTree>
    <p:extLst>
      <p:ext uri="{BB962C8B-B14F-4D97-AF65-F5344CB8AC3E}">
        <p14:creationId xmlns:p14="http://schemas.microsoft.com/office/powerpoint/2010/main" val="409385092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Robert Byles</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805915-3117-4902-8903-44F6CE3E2CB5}">
  <ds:schemaRefs>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86D4D2-D4E9-4F70-8D2B-54401CE357CC}">
  <ds:schemaRefs>
    <ds:schemaRef ds:uri="http://schemas.microsoft.com/sharepoint/v3/contenttype/forms"/>
  </ds:schemaRefs>
</ds:datastoreItem>
</file>

<file path=customXml/itemProps3.xml><?xml version="1.0" encoding="utf-8"?>
<ds:datastoreItem xmlns:ds="http://schemas.openxmlformats.org/officeDocument/2006/customXml" ds:itemID="{8DA59B2C-D4D0-4FAD-95D1-98746CC954B0}"/>
</file>

<file path=docProps/app.xml><?xml version="1.0" encoding="utf-8"?>
<Properties xmlns="http://schemas.openxmlformats.org/officeDocument/2006/extended-properties" xmlns:vt="http://schemas.openxmlformats.org/officeDocument/2006/docPropsVTypes">
  <TotalTime>855</TotalTime>
  <Words>4029</Words>
  <Application>Microsoft Office PowerPoint</Application>
  <PresentationFormat>Widescreen</PresentationFormat>
  <Paragraphs>619</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Century Gothic</vt:lpstr>
      <vt:lpstr>Myriad Pro</vt:lpstr>
      <vt:lpstr>Verdana</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cp:revision>
  <dcterms:created xsi:type="dcterms:W3CDTF">2019-11-12T17:46:59Z</dcterms:created>
  <dcterms:modified xsi:type="dcterms:W3CDTF">2022-11-08T15:05:27Z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MediaServiceImageTags">
    <vt:lpwstr/>
  </property>
</Properties>
</file>